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95" r:id="rId2"/>
    <p:sldId id="300" r:id="rId3"/>
    <p:sldId id="296" r:id="rId4"/>
    <p:sldId id="364" r:id="rId5"/>
    <p:sldId id="367" r:id="rId6"/>
    <p:sldId id="373" r:id="rId7"/>
    <p:sldId id="258" r:id="rId8"/>
    <p:sldId id="369" r:id="rId9"/>
    <p:sldId id="261" r:id="rId10"/>
    <p:sldId id="259" r:id="rId11"/>
    <p:sldId id="260" r:id="rId12"/>
    <p:sldId id="368" r:id="rId13"/>
    <p:sldId id="374" r:id="rId14"/>
    <p:sldId id="370" r:id="rId15"/>
    <p:sldId id="262" r:id="rId16"/>
    <p:sldId id="263" r:id="rId17"/>
    <p:sldId id="371" r:id="rId18"/>
    <p:sldId id="271" r:id="rId19"/>
    <p:sldId id="265" r:id="rId20"/>
    <p:sldId id="264" r:id="rId21"/>
    <p:sldId id="266" r:id="rId22"/>
    <p:sldId id="269" r:id="rId23"/>
    <p:sldId id="372" r:id="rId24"/>
    <p:sldId id="375" r:id="rId25"/>
    <p:sldId id="366" r:id="rId26"/>
    <p:sldId id="376" r:id="rId27"/>
    <p:sldId id="365" r:id="rId28"/>
    <p:sldId id="377" r:id="rId29"/>
    <p:sldId id="381" r:id="rId30"/>
    <p:sldId id="270" r:id="rId31"/>
    <p:sldId id="378" r:id="rId32"/>
    <p:sldId id="286" r:id="rId33"/>
    <p:sldId id="284" r:id="rId34"/>
    <p:sldId id="273" r:id="rId35"/>
    <p:sldId id="274" r:id="rId36"/>
    <p:sldId id="275" r:id="rId37"/>
    <p:sldId id="276" r:id="rId38"/>
    <p:sldId id="277" r:id="rId39"/>
    <p:sldId id="278" r:id="rId40"/>
    <p:sldId id="279" r:id="rId41"/>
    <p:sldId id="379" r:id="rId42"/>
    <p:sldId id="380" r:id="rId43"/>
    <p:sldId id="287" r:id="rId44"/>
    <p:sldId id="288" r:id="rId45"/>
    <p:sldId id="289" r:id="rId46"/>
    <p:sldId id="290" r:id="rId47"/>
    <p:sldId id="291" r:id="rId48"/>
    <p:sldId id="292" r:id="rId49"/>
    <p:sldId id="360" r:id="rId50"/>
    <p:sldId id="361" r:id="rId51"/>
    <p:sldId id="362" r:id="rId5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2" autoAdjust="0"/>
    <p:restoredTop sz="94710" autoAdjust="0"/>
  </p:normalViewPr>
  <p:slideViewPr>
    <p:cSldViewPr snapToGrid="0">
      <p:cViewPr varScale="1">
        <p:scale>
          <a:sx n="84" d="100"/>
          <a:sy n="84"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D5269F-A1A4-4BC3-8B3D-8873B0F53BB8}"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98CE1-97A8-473B-AD40-C8C0BB32D43C}" type="slidenum">
              <a:rPr lang="es-MX" smtClean="0"/>
              <a:t>‹Nº›</a:t>
            </a:fld>
            <a:endParaRPr lang="es-MX"/>
          </a:p>
        </p:txBody>
      </p:sp>
    </p:spTree>
    <p:extLst>
      <p:ext uri="{BB962C8B-B14F-4D97-AF65-F5344CB8AC3E}">
        <p14:creationId xmlns:p14="http://schemas.microsoft.com/office/powerpoint/2010/main" val="1173944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20733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03820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64308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91835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92565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75507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4258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2B07F86-36BC-40C3-9DD2-7349D652C2FC}" type="slidenum">
              <a:rPr lang="es-MX" smtClean="0"/>
              <a:t>49</a:t>
            </a:fld>
            <a:endParaRPr lang="es-MX"/>
          </a:p>
        </p:txBody>
      </p:sp>
    </p:spTree>
    <p:extLst>
      <p:ext uri="{BB962C8B-B14F-4D97-AF65-F5344CB8AC3E}">
        <p14:creationId xmlns:p14="http://schemas.microsoft.com/office/powerpoint/2010/main" val="300746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9431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8CE7A29F-2CAD-4195-84DC-8455523DFE15}"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268641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33255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683383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2190631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58107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3039625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1282406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2014694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4034889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E7A29F-2CAD-4195-84DC-8455523DFE1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232857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CE7A29F-2CAD-4195-84DC-8455523DFE1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46697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E7A29F-2CAD-4195-84DC-8455523DFE15}"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115021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CE7A29F-2CAD-4195-84DC-8455523DFE15}"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79784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E7A29F-2CAD-4195-84DC-8455523DFE15}"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3428141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CE7A29F-2CAD-4195-84DC-8455523DFE1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271205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CE7A29F-2CAD-4195-84DC-8455523DFE1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E899638-C463-4948-8F9D-4B0F3BD17340}" type="slidenum">
              <a:rPr lang="es-MX" smtClean="0"/>
              <a:t>‹Nº›</a:t>
            </a:fld>
            <a:endParaRPr lang="es-MX"/>
          </a:p>
        </p:txBody>
      </p:sp>
    </p:spTree>
    <p:extLst>
      <p:ext uri="{BB962C8B-B14F-4D97-AF65-F5344CB8AC3E}">
        <p14:creationId xmlns:p14="http://schemas.microsoft.com/office/powerpoint/2010/main" val="3506894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CE7A29F-2CAD-4195-84DC-8455523DFE15}" type="datetimeFigureOut">
              <a:rPr lang="es-MX" smtClean="0"/>
              <a:t>02/10/2015</a:t>
            </a:fld>
            <a:endParaRPr lang="es-MX"/>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E899638-C463-4948-8F9D-4B0F3BD17340}" type="slidenum">
              <a:rPr lang="es-MX" smtClean="0"/>
              <a:t>‹Nº›</a:t>
            </a:fld>
            <a:endParaRPr lang="es-MX"/>
          </a:p>
        </p:txBody>
      </p:sp>
    </p:spTree>
    <p:extLst>
      <p:ext uri="{BB962C8B-B14F-4D97-AF65-F5344CB8AC3E}">
        <p14:creationId xmlns:p14="http://schemas.microsoft.com/office/powerpoint/2010/main" val="147699820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gif"/><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amp;url=http://v880.derecho.unam.mx/papime/IntroduccionalDerechoPenalVol.I/dos.htm&amp;psig=AFQjCNF6BfykAkrJE1iqzGb437ahmjAuUg&amp;ust=1443714404766702" TargetMode="External"/><Relationship Id="rId2" Type="http://schemas.openxmlformats.org/officeDocument/2006/relationships/image" Target="../media/image25.jpg"/><Relationship Id="rId1" Type="http://schemas.openxmlformats.org/officeDocument/2006/relationships/slideLayout" Target="../slideLayouts/slideLayout7.xml"/><Relationship Id="rId4" Type="http://schemas.openxmlformats.org/officeDocument/2006/relationships/image" Target="../media/image2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9.xml"/><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gif"/><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gif"/><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image" Target="http://t2.gstatic.com/images?q=tbn:ANd9GcQnGi1zT0xVwIGDokLEdP-7f0FO7qTxZa6VP8b4E-sGBgR6NFdf" TargetMode="External"/><Relationship Id="rId5" Type="http://schemas.openxmlformats.org/officeDocument/2006/relationships/image" Target="../media/image46.jpeg"/><Relationship Id="rId4" Type="http://schemas.openxmlformats.org/officeDocument/2006/relationships/image" Target="http://t2.gstatic.com/images?q=tbn:ANd9GcTPW8iQJk1yxzsTzRdagZwuqNtlWbEHIR9iq9vVya8rpPSlkDKVcQ"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7.xml"/><Relationship Id="rId5" Type="http://schemas.openxmlformats.org/officeDocument/2006/relationships/image" Target="../media/image50.jpg"/><Relationship Id="rId4" Type="http://schemas.openxmlformats.org/officeDocument/2006/relationships/image" Target="../media/image49.jpeg"/></Relationships>
</file>

<file path=ppt/slides/_rels/slide27.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xqFQoTCO7XwdvFn8gCFYGVgAod8hsEOg&amp;url=https://twitter.com/tuiteramx/status/519167347870158849&amp;bvm=bv.103627116,d.eXY&amp;psig=AFQjCNF9mRjI43fni2wwbmDkjBiXeNtRHg&amp;ust=1443729506489033" TargetMode="External"/><Relationship Id="rId2" Type="http://schemas.openxmlformats.org/officeDocument/2006/relationships/image" Target="../media/image52.jpg"/><Relationship Id="rId1" Type="http://schemas.openxmlformats.org/officeDocument/2006/relationships/slideLayout" Target="../slideLayouts/slideLayout7.xml"/><Relationship Id="rId6" Type="http://schemas.openxmlformats.org/officeDocument/2006/relationships/image" Target="../media/image55.jpg"/><Relationship Id="rId5" Type="http://schemas.openxmlformats.org/officeDocument/2006/relationships/image" Target="../media/image54.jpg"/><Relationship Id="rId4" Type="http://schemas.openxmlformats.org/officeDocument/2006/relationships/image" Target="../media/image5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gif"/><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7.jpg"/><Relationship Id="rId4" Type="http://schemas.openxmlformats.org/officeDocument/2006/relationships/image" Target="../media/image66.jpeg"/></Relationships>
</file>

<file path=ppt/slides/_rels/slide37.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3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7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gif"/></Relationships>
</file>

<file path=ppt/slides/_rels/slide4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46.xml.rels><?xml version="1.0" encoding="UTF-8" standalone="yes"?>
<Relationships xmlns="http://schemas.openxmlformats.org/package/2006/relationships"><Relationship Id="rId3" Type="http://schemas.openxmlformats.org/officeDocument/2006/relationships/image" Target="../media/image83.gif"/><Relationship Id="rId2" Type="http://schemas.openxmlformats.org/officeDocument/2006/relationships/image" Target="../media/image82.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5.gif"/><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7.gif"/><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gif"/></Relationships>
</file>

<file path=ppt/slides/_rels/slide4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0.jp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5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gif"/><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244698" y="0"/>
            <a:ext cx="12557634" cy="7097085"/>
            <a:chOff x="373020" y="266021"/>
            <a:chExt cx="11620604" cy="6858000"/>
          </a:xfrm>
        </p:grpSpPr>
        <p:grpSp>
          <p:nvGrpSpPr>
            <p:cNvPr id="11" name="Grupo 10"/>
            <p:cNvGrpSpPr/>
            <p:nvPr/>
          </p:nvGrpSpPr>
          <p:grpSpPr>
            <a:xfrm>
              <a:off x="373020" y="266021"/>
              <a:ext cx="11620604" cy="6858000"/>
              <a:chOff x="217713" y="283028"/>
              <a:chExt cx="11620604" cy="6492984"/>
            </a:xfrm>
          </p:grpSpPr>
          <p:pic>
            <p:nvPicPr>
              <p:cNvPr id="12" name="Imagen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7713" y="533529"/>
                <a:ext cx="11620604" cy="6242483"/>
              </a:xfrm>
              <a:prstGeom prst="rect">
                <a:avLst/>
              </a:prstGeom>
              <a:ln>
                <a:noFill/>
              </a:ln>
              <a:effectLst>
                <a:softEdge rad="112500"/>
              </a:effectLst>
            </p:spPr>
          </p:pic>
          <p:pic>
            <p:nvPicPr>
              <p:cNvPr id="13" name="Imagen 10"/>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b="86474"/>
              <a:stretch/>
            </p:blipFill>
            <p:spPr bwMode="auto">
              <a:xfrm>
                <a:off x="299252" y="283028"/>
                <a:ext cx="11454130" cy="1208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Picture 5" descr="Fachada_06_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31368" y="2863877"/>
              <a:ext cx="3822038" cy="2910462"/>
            </a:xfrm>
            <a:prstGeom prst="rect">
              <a:avLst/>
            </a:prstGeom>
            <a:noFill/>
            <a:ln w="9525">
              <a:solidFill>
                <a:srgbClr val="000000"/>
              </a:solidFill>
              <a:miter lim="800000"/>
              <a:headEnd/>
              <a:tailEnd/>
            </a:ln>
            <a:effectLst>
              <a:softEdge rad="127000"/>
            </a:effectLst>
            <a:extLst>
              <a:ext uri="{909E8E84-426E-40DD-AFC4-6F175D3DCCD1}">
                <a14:hiddenFill xmlns:a14="http://schemas.microsoft.com/office/drawing/2010/main">
                  <a:solidFill>
                    <a:srgbClr val="FFFFFF"/>
                  </a:solidFill>
                </a14:hiddenFill>
              </a:ext>
            </a:extLst>
          </p:spPr>
        </p:pic>
      </p:grpSp>
      <p:sp>
        <p:nvSpPr>
          <p:cNvPr id="7" name="CuadroTexto 6"/>
          <p:cNvSpPr txBox="1"/>
          <p:nvPr/>
        </p:nvSpPr>
        <p:spPr>
          <a:xfrm>
            <a:off x="1545175" y="1412128"/>
            <a:ext cx="9645155" cy="954107"/>
          </a:xfrm>
          <a:prstGeom prst="rect">
            <a:avLst/>
          </a:prstGeom>
          <a:noFill/>
        </p:spPr>
        <p:txBody>
          <a:bodyPr wrap="square" rtlCol="0">
            <a:spAutoFit/>
          </a:bodyPr>
          <a:lstStyle/>
          <a:p>
            <a:pPr algn="ctr"/>
            <a:r>
              <a:rPr lang="es-MX" sz="2800" b="1" dirty="0" smtClean="0">
                <a:solidFill>
                  <a:schemeClr val="accent4">
                    <a:lumMod val="50000"/>
                  </a:schemeClr>
                </a:solidFill>
                <a:latin typeface="Bodoni MT Black" panose="02070A03080606020203" pitchFamily="18" charset="0"/>
              </a:rPr>
              <a:t>Sistema </a:t>
            </a:r>
          </a:p>
          <a:p>
            <a:pPr algn="ctr"/>
            <a:r>
              <a:rPr lang="es-MX" sz="2800" b="1" dirty="0" smtClean="0">
                <a:solidFill>
                  <a:schemeClr val="accent4">
                    <a:lumMod val="50000"/>
                  </a:schemeClr>
                </a:solidFill>
                <a:latin typeface="Bodoni MT Black" panose="02070A03080606020203" pitchFamily="18" charset="0"/>
              </a:rPr>
              <a:t> Para  Evaluar la Calidad de Medios Educativos </a:t>
            </a:r>
            <a:endParaRPr lang="es-MX" sz="2800" b="1" dirty="0">
              <a:solidFill>
                <a:schemeClr val="accent4">
                  <a:lumMod val="50000"/>
                </a:schemeClr>
              </a:solidFill>
              <a:latin typeface="Bodoni MT Black" panose="02070A03080606020203" pitchFamily="18" charset="0"/>
            </a:endParaRPr>
          </a:p>
        </p:txBody>
      </p:sp>
      <p:pic>
        <p:nvPicPr>
          <p:cNvPr id="9" name="Imagen 8"/>
          <p:cNvPicPr>
            <a:picLocks noChangeAspect="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9165901" y="4861367"/>
            <a:ext cx="2475186" cy="1535359"/>
          </a:xfrm>
          <a:prstGeom prst="rect">
            <a:avLst/>
          </a:prstGeom>
        </p:spPr>
      </p:pic>
      <p:pic>
        <p:nvPicPr>
          <p:cNvPr id="10" name="Imagen 9"/>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25214" y="4793480"/>
            <a:ext cx="1401917" cy="1750652"/>
          </a:xfrm>
          <a:prstGeom prst="rect">
            <a:avLst/>
          </a:prstGeom>
        </p:spPr>
      </p:pic>
      <p:sp>
        <p:nvSpPr>
          <p:cNvPr id="16" name="CuadroTexto 15"/>
          <p:cNvSpPr txBox="1"/>
          <p:nvPr/>
        </p:nvSpPr>
        <p:spPr>
          <a:xfrm>
            <a:off x="2500778" y="2412551"/>
            <a:ext cx="6983896" cy="1477328"/>
          </a:xfrm>
          <a:prstGeom prst="rect">
            <a:avLst/>
          </a:prstGeom>
          <a:noFill/>
        </p:spPr>
        <p:txBody>
          <a:bodyPr wrap="square" rtlCol="0">
            <a:spAutoFit/>
          </a:bodyPr>
          <a:lstStyle/>
          <a:p>
            <a:pPr algn="ctr"/>
            <a:endParaRPr lang="es-MX" b="1" dirty="0" smtClean="0">
              <a:solidFill>
                <a:srgbClr val="C00000"/>
              </a:solidFill>
            </a:endParaRPr>
          </a:p>
          <a:p>
            <a:pPr algn="ctr"/>
            <a:r>
              <a:rPr lang="es-MX" sz="2400" b="1" dirty="0" smtClean="0">
                <a:solidFill>
                  <a:srgbClr val="C00000"/>
                </a:solidFill>
              </a:rPr>
              <a:t>Título del material</a:t>
            </a:r>
          </a:p>
          <a:p>
            <a:pPr algn="ctr"/>
            <a:r>
              <a:rPr lang="es-MX" sz="2400" b="1" dirty="0" smtClean="0">
                <a:solidFill>
                  <a:srgbClr val="C00000"/>
                </a:solidFill>
              </a:rPr>
              <a:t>solo visión</a:t>
            </a:r>
          </a:p>
          <a:p>
            <a:pPr algn="ctr"/>
            <a:r>
              <a:rPr lang="es-MX" sz="2400" b="1" dirty="0" smtClean="0">
                <a:latin typeface="Calibri-Bold"/>
              </a:rPr>
              <a:t>“El  Ciudadano y el Mundo Normativo”</a:t>
            </a:r>
            <a:endParaRPr lang="es-MX" sz="2400" dirty="0"/>
          </a:p>
        </p:txBody>
      </p:sp>
      <p:sp>
        <p:nvSpPr>
          <p:cNvPr id="17" name="CuadroTexto 16"/>
          <p:cNvSpPr txBox="1"/>
          <p:nvPr/>
        </p:nvSpPr>
        <p:spPr>
          <a:xfrm>
            <a:off x="238711" y="3776862"/>
            <a:ext cx="4126606" cy="707886"/>
          </a:xfrm>
          <a:prstGeom prst="rect">
            <a:avLst/>
          </a:prstGeom>
          <a:noFill/>
        </p:spPr>
        <p:txBody>
          <a:bodyPr wrap="square" rtlCol="0">
            <a:spAutoFit/>
          </a:bodyPr>
          <a:lstStyle/>
          <a:p>
            <a:pPr algn="ctr"/>
            <a:r>
              <a:rPr lang="es-MX" sz="2000" b="1" dirty="0" smtClean="0">
                <a:solidFill>
                  <a:srgbClr val="FFFF00"/>
                </a:solidFill>
              </a:rPr>
              <a:t>Autor</a:t>
            </a:r>
          </a:p>
          <a:p>
            <a:pPr algn="ctr"/>
            <a:r>
              <a:rPr lang="es-MX" sz="2000" b="1" dirty="0" smtClean="0">
                <a:solidFill>
                  <a:srgbClr val="002060"/>
                </a:solidFill>
                <a:latin typeface="Calibri-Bold"/>
              </a:rPr>
              <a:t>M. en D. Noé Jacobo Faz </a:t>
            </a:r>
            <a:r>
              <a:rPr lang="es-MX" sz="2000" b="1" dirty="0" err="1" smtClean="0">
                <a:solidFill>
                  <a:srgbClr val="002060"/>
                </a:solidFill>
                <a:latin typeface="Calibri-Bold"/>
              </a:rPr>
              <a:t>Govea</a:t>
            </a:r>
            <a:endParaRPr lang="es-MX" sz="2000" dirty="0"/>
          </a:p>
        </p:txBody>
      </p:sp>
      <p:sp>
        <p:nvSpPr>
          <p:cNvPr id="22" name="CuadroTexto 21"/>
          <p:cNvSpPr txBox="1"/>
          <p:nvPr/>
        </p:nvSpPr>
        <p:spPr>
          <a:xfrm>
            <a:off x="2216129" y="5464904"/>
            <a:ext cx="5816055" cy="1200329"/>
          </a:xfrm>
          <a:prstGeom prst="rect">
            <a:avLst/>
          </a:prstGeom>
          <a:noFill/>
        </p:spPr>
        <p:txBody>
          <a:bodyPr wrap="square" rtlCol="0">
            <a:spAutoFit/>
          </a:bodyPr>
          <a:lstStyle/>
          <a:p>
            <a:pPr algn="ctr"/>
            <a:r>
              <a:rPr lang="es-MX" sz="2400" b="1" dirty="0" smtClean="0"/>
              <a:t>Nombre de la Asignatura o Unidad de Aprendizaje</a:t>
            </a:r>
          </a:p>
          <a:p>
            <a:pPr algn="ctr"/>
            <a:r>
              <a:rPr lang="es-MX" sz="2400" b="1" dirty="0" smtClean="0">
                <a:solidFill>
                  <a:srgbClr val="FFC000"/>
                </a:solidFill>
                <a:effectLst>
                  <a:glow rad="228600">
                    <a:schemeClr val="accent1">
                      <a:satMod val="175000"/>
                      <a:alpha val="40000"/>
                    </a:schemeClr>
                  </a:glow>
                </a:effectLst>
              </a:rPr>
              <a:t>”Formación Ciudadana”</a:t>
            </a:r>
            <a:endParaRPr lang="es-MX" sz="2400" dirty="0">
              <a:solidFill>
                <a:srgbClr val="FFC000"/>
              </a:solidFill>
            </a:endParaRPr>
          </a:p>
        </p:txBody>
      </p:sp>
      <p:sp>
        <p:nvSpPr>
          <p:cNvPr id="23" name="CuadroTexto 22"/>
          <p:cNvSpPr txBox="1"/>
          <p:nvPr/>
        </p:nvSpPr>
        <p:spPr>
          <a:xfrm>
            <a:off x="9760420" y="6295901"/>
            <a:ext cx="1977717" cy="369332"/>
          </a:xfrm>
          <a:prstGeom prst="rect">
            <a:avLst/>
          </a:prstGeom>
          <a:noFill/>
        </p:spPr>
        <p:txBody>
          <a:bodyPr wrap="square" rtlCol="0">
            <a:spAutoFit/>
          </a:bodyPr>
          <a:lstStyle/>
          <a:p>
            <a:pPr algn="ctr"/>
            <a:r>
              <a:rPr lang="es-MX" b="1" dirty="0" smtClean="0">
                <a:solidFill>
                  <a:srgbClr val="FF0000"/>
                </a:solidFill>
                <a:latin typeface="Calibri-Bold"/>
              </a:rPr>
              <a:t>“2015 B”</a:t>
            </a:r>
            <a:endParaRPr lang="es-MX" dirty="0">
              <a:solidFill>
                <a:srgbClr val="FF0000"/>
              </a:solidFill>
            </a:endParaRPr>
          </a:p>
        </p:txBody>
      </p:sp>
      <p:pic>
        <p:nvPicPr>
          <p:cNvPr id="14" name="Imagen 3" descr="C:\Users\Usuario\Downloads\escudo 2.jpg"/>
          <p:cNvPicPr>
            <a:picLocks noChangeAspect="1" noChangeArrowheads="1"/>
          </p:cNvPicPr>
          <p:nvPr/>
        </p:nvPicPr>
        <p:blipFill>
          <a:blip r:embed="rId8"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0658795" y="2827509"/>
            <a:ext cx="855028" cy="84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p:cNvSpPr txBox="1"/>
          <p:nvPr/>
        </p:nvSpPr>
        <p:spPr>
          <a:xfrm>
            <a:off x="4292646" y="4410777"/>
            <a:ext cx="4437503" cy="677108"/>
          </a:xfrm>
          <a:prstGeom prst="rect">
            <a:avLst/>
          </a:prstGeom>
          <a:noFill/>
        </p:spPr>
        <p:txBody>
          <a:bodyPr wrap="square" rtlCol="0">
            <a:spAutoFit/>
          </a:bodyPr>
          <a:lstStyle/>
          <a:p>
            <a:pPr algn="ctr"/>
            <a:r>
              <a:rPr lang="es-MX" b="1" dirty="0"/>
              <a:t>Plan de Estudios </a:t>
            </a:r>
          </a:p>
          <a:p>
            <a:pPr algn="ctr"/>
            <a:r>
              <a:rPr lang="es-MX" sz="2000" b="1" dirty="0" smtClean="0">
                <a:solidFill>
                  <a:srgbClr val="FFC000"/>
                </a:solidFill>
                <a:latin typeface="Calibri-Bold"/>
              </a:rPr>
              <a:t>“Bachillerato Universitario”</a:t>
            </a:r>
            <a:endParaRPr lang="es-MX" sz="2000" dirty="0">
              <a:solidFill>
                <a:srgbClr val="FFC000"/>
              </a:solidFill>
            </a:endParaRPr>
          </a:p>
        </p:txBody>
      </p:sp>
      <p:sp>
        <p:nvSpPr>
          <p:cNvPr id="18" name="CuadroTexto 17"/>
          <p:cNvSpPr txBox="1"/>
          <p:nvPr/>
        </p:nvSpPr>
        <p:spPr>
          <a:xfrm>
            <a:off x="7541668" y="3763200"/>
            <a:ext cx="4437503" cy="677108"/>
          </a:xfrm>
          <a:prstGeom prst="rect">
            <a:avLst/>
          </a:prstGeom>
          <a:noFill/>
        </p:spPr>
        <p:txBody>
          <a:bodyPr wrap="square" rtlCol="0">
            <a:spAutoFit/>
          </a:bodyPr>
          <a:lstStyle/>
          <a:p>
            <a:pPr algn="ctr"/>
            <a:r>
              <a:rPr lang="es-MX" b="1" dirty="0" smtClean="0"/>
              <a:t>Espacio Académico</a:t>
            </a:r>
          </a:p>
          <a:p>
            <a:pPr algn="ctr"/>
            <a:r>
              <a:rPr lang="es-MX" sz="2000" b="1" dirty="0" smtClean="0">
                <a:solidFill>
                  <a:srgbClr val="FFC000"/>
                </a:solidFill>
                <a:latin typeface="Calibri-Bold"/>
              </a:rPr>
              <a:t>“Plantel Sor Juana Inés de la Cruz”</a:t>
            </a:r>
            <a:endParaRPr lang="es-MX" sz="2000" dirty="0">
              <a:solidFill>
                <a:srgbClr val="FFC000"/>
              </a:solidFill>
            </a:endParaRPr>
          </a:p>
        </p:txBody>
      </p:sp>
    </p:spTree>
    <p:extLst>
      <p:ext uri="{BB962C8B-B14F-4D97-AF65-F5344CB8AC3E}">
        <p14:creationId xmlns:p14="http://schemas.microsoft.com/office/powerpoint/2010/main" val="22400648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3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in)">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0401" y="632465"/>
            <a:ext cx="9875520" cy="1356360"/>
          </a:xfr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p>
            <a:pPr algn="ctr"/>
            <a:r>
              <a:rPr lang="es-MX" sz="5400" b="1" cap="none" dirty="0" smtClean="0">
                <a:ln w="22225">
                  <a:solidFill>
                    <a:schemeClr val="accent2"/>
                  </a:solidFill>
                  <a:prstDash val="solid"/>
                </a:ln>
                <a:solidFill>
                  <a:schemeClr val="accent2">
                    <a:lumMod val="40000"/>
                    <a:lumOff val="60000"/>
                  </a:schemeClr>
                </a:solidFill>
                <a:latin typeface="AR BERKLEY"/>
              </a:rPr>
              <a:t>DERECHO NATURAL</a:t>
            </a:r>
            <a:endParaRPr lang="es-MX" sz="5400" b="1" cap="none" dirty="0">
              <a:ln w="22225">
                <a:solidFill>
                  <a:schemeClr val="accent2"/>
                </a:solidFill>
                <a:prstDash val="solid"/>
              </a:ln>
              <a:solidFill>
                <a:schemeClr val="accent2">
                  <a:lumMod val="40000"/>
                  <a:lumOff val="60000"/>
                </a:schemeClr>
              </a:solidFill>
              <a:latin typeface="AR BERKLEY"/>
            </a:endParaRPr>
          </a:p>
        </p:txBody>
      </p:sp>
      <p:sp>
        <p:nvSpPr>
          <p:cNvPr id="3" name="2 Marcador de contenido"/>
          <p:cNvSpPr>
            <a:spLocks noGrp="1"/>
          </p:cNvSpPr>
          <p:nvPr>
            <p:ph idx="1"/>
          </p:nvPr>
        </p:nvSpPr>
        <p:spPr>
          <a:xfrm>
            <a:off x="386645" y="2248162"/>
            <a:ext cx="4028340" cy="2615668"/>
          </a:xfrm>
        </p:spPr>
        <p:txBody>
          <a:bodyPr>
            <a:normAutofit fontScale="92500" lnSpcReduction="20000"/>
          </a:bodyPr>
          <a:lstStyle/>
          <a:p>
            <a:pPr marL="0" indent="0" algn="just">
              <a:buNone/>
            </a:pPr>
            <a:r>
              <a:rPr lang="es-MX" sz="2400" b="1" dirty="0" smtClean="0">
                <a:solidFill>
                  <a:srgbClr val="FFC000"/>
                </a:solidFill>
              </a:rPr>
              <a:t>Es un Conjunto </a:t>
            </a:r>
            <a:r>
              <a:rPr lang="es-MX" sz="2400" b="1" dirty="0">
                <a:solidFill>
                  <a:srgbClr val="FFC000"/>
                </a:solidFill>
              </a:rPr>
              <a:t>de normas que los seres humanos establecemos a partir de nuestra propia conciencia y que son los que se determinan como justicia en un momento histórico determinado.</a:t>
            </a:r>
            <a:br>
              <a:rPr lang="es-MX" sz="2400" b="1" dirty="0">
                <a:solidFill>
                  <a:srgbClr val="FFC000"/>
                </a:solidFill>
              </a:rPr>
            </a:br>
            <a:endParaRPr lang="es-MX" sz="2400" b="1" dirty="0">
              <a:solidFill>
                <a:srgbClr val="FFC000"/>
              </a:solidFill>
            </a:endParaRPr>
          </a:p>
          <a:p>
            <a:endParaRPr lang="es-MX" dirty="0"/>
          </a:p>
        </p:txBody>
      </p:sp>
      <p:pic>
        <p:nvPicPr>
          <p:cNvPr id="1030" name="Picture 6" descr="https://fuentelegal.files.wordpress.com/2013/02/captura-de-pantalla-2013-02-07-a-las-7-39-48-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38902">
            <a:off x="3557557" y="4258248"/>
            <a:ext cx="3114675" cy="22288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https://revolucioninterior.files.wordpress.com/2014/01/derecho_al_propio_cuerpo_para_los_no_nacidos_tambi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2311" y="3230102"/>
            <a:ext cx="2940695" cy="29406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Pentágono 5"/>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7" name="Rectángulo redondeado 6"/>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1944201667"/>
      </p:ext>
    </p:extLst>
  </p:cSld>
  <p:clrMapOvr>
    <a:masterClrMapping/>
  </p:clrMapOvr>
  <mc:AlternateContent xmlns:mc="http://schemas.openxmlformats.org/markup-compatibility/2006" xmlns:p14="http://schemas.microsoft.com/office/powerpoint/2010/main">
    <mc:Choice Requires="p14">
      <p:transition spd="slow" p14:dur="3500" advTm="14000">
        <p:fade/>
      </p:transition>
    </mc:Choice>
    <mc:Fallback xmlns="">
      <p:transition spd="slow" advTm="1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500" fill="hold"/>
                                        <p:tgtEl>
                                          <p:spTgt spid="2"/>
                                        </p:tgtEl>
                                        <p:attrNameLst>
                                          <p:attrName>ppt_x</p:attrName>
                                        </p:attrNameLst>
                                      </p:cBhvr>
                                      <p:tavLst>
                                        <p:tav tm="0">
                                          <p:val>
                                            <p:strVal val="#ppt_x"/>
                                          </p:val>
                                        </p:tav>
                                        <p:tav tm="100000">
                                          <p:val>
                                            <p:strVal val="#ppt_x"/>
                                          </p:val>
                                        </p:tav>
                                      </p:tavLst>
                                    </p:anim>
                                    <p:anim calcmode="lin" valueType="num">
                                      <p:cBhvr additive="base">
                                        <p:cTn id="8" dur="3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anim calcmode="lin" valueType="num">
                                      <p:cBhvr>
                                        <p:cTn id="31" dur="2250" fill="hold"/>
                                        <p:tgtEl>
                                          <p:spTgt spid="1030"/>
                                        </p:tgtEl>
                                        <p:attrNameLst>
                                          <p:attrName>ppt_w</p:attrName>
                                        </p:attrNameLst>
                                      </p:cBhvr>
                                      <p:tavLst>
                                        <p:tav tm="0">
                                          <p:val>
                                            <p:fltVal val="0"/>
                                          </p:val>
                                        </p:tav>
                                        <p:tav tm="100000">
                                          <p:val>
                                            <p:strVal val="#ppt_w"/>
                                          </p:val>
                                        </p:tav>
                                      </p:tavLst>
                                    </p:anim>
                                    <p:anim calcmode="lin" valueType="num">
                                      <p:cBhvr>
                                        <p:cTn id="32" dur="2250" fill="hold"/>
                                        <p:tgtEl>
                                          <p:spTgt spid="1030"/>
                                        </p:tgtEl>
                                        <p:attrNameLst>
                                          <p:attrName>ppt_h</p:attrName>
                                        </p:attrNameLst>
                                      </p:cBhvr>
                                      <p:tavLst>
                                        <p:tav tm="0">
                                          <p:val>
                                            <p:fltVal val="0"/>
                                          </p:val>
                                        </p:tav>
                                        <p:tav tm="100000">
                                          <p:val>
                                            <p:strVal val="#ppt_h"/>
                                          </p:val>
                                        </p:tav>
                                      </p:tavLst>
                                    </p:anim>
                                    <p:anim calcmode="lin" valueType="num">
                                      <p:cBhvr>
                                        <p:cTn id="33" dur="2250" fill="hold"/>
                                        <p:tgtEl>
                                          <p:spTgt spid="1030"/>
                                        </p:tgtEl>
                                        <p:attrNameLst>
                                          <p:attrName>style.rotation</p:attrName>
                                        </p:attrNameLst>
                                      </p:cBhvr>
                                      <p:tavLst>
                                        <p:tav tm="0">
                                          <p:val>
                                            <p:fltVal val="90"/>
                                          </p:val>
                                        </p:tav>
                                        <p:tav tm="100000">
                                          <p:val>
                                            <p:fltVal val="0"/>
                                          </p:val>
                                        </p:tav>
                                      </p:tavLst>
                                    </p:anim>
                                    <p:animEffect transition="in" filter="fade">
                                      <p:cBhvr>
                                        <p:cTn id="34" dur="2250"/>
                                        <p:tgtEl>
                                          <p:spTgt spid="103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999"/>
                                          </p:stCondLst>
                                        </p:cTn>
                                        <p:tgtEl>
                                          <p:spTgt spid="10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heel(1)">
                                      <p:cBhvr>
                                        <p:cTn id="4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0" y="120650"/>
            <a:ext cx="9448800" cy="1122363"/>
          </a:xfrm>
        </p:spPr>
        <p:txBody>
          <a:bodyPr>
            <a:noAutofit/>
            <a:scene3d>
              <a:camera prst="orthographicFront"/>
              <a:lightRig rig="soft" dir="t">
                <a:rot lat="0" lon="0" rev="15600000"/>
              </a:lightRig>
            </a:scene3d>
            <a:sp3d extrusionH="57150" prstMaterial="softEdge">
              <a:bevelT w="25400" h="38100"/>
            </a:sp3d>
          </a:bodyPr>
          <a:lstStyle/>
          <a:p>
            <a:pPr algn="ctr"/>
            <a:r>
              <a:rPr lang="es-MX" sz="3200" b="1" cap="none" dirty="0">
                <a:ln w="22225">
                  <a:solidFill>
                    <a:schemeClr val="accent2"/>
                  </a:solidFill>
                  <a:prstDash val="solid"/>
                </a:ln>
                <a:solidFill>
                  <a:schemeClr val="accent2">
                    <a:lumMod val="40000"/>
                    <a:lumOff val="60000"/>
                  </a:schemeClr>
                </a:solidFill>
                <a:latin typeface="AR BERKLEY"/>
                <a:cs typeface="Arial" panose="020B0604020202020204" pitchFamily="34" charset="0"/>
              </a:rPr>
              <a:t>EJEMPLOS </a:t>
            </a:r>
            <a:r>
              <a:rPr lang="es-MX" sz="4400" b="1" cap="none" dirty="0">
                <a:ln w="22225">
                  <a:solidFill>
                    <a:schemeClr val="accent2"/>
                  </a:solidFill>
                  <a:prstDash val="solid"/>
                </a:ln>
                <a:solidFill>
                  <a:schemeClr val="accent2">
                    <a:lumMod val="40000"/>
                    <a:lumOff val="60000"/>
                  </a:schemeClr>
                </a:solidFill>
                <a:latin typeface="AR BERKLEY"/>
                <a:cs typeface="Arial" panose="020B0604020202020204" pitchFamily="34" charset="0"/>
              </a:rPr>
              <a:t/>
            </a:r>
            <a:br>
              <a:rPr lang="es-MX" sz="4400" b="1" cap="none" dirty="0">
                <a:ln w="22225">
                  <a:solidFill>
                    <a:schemeClr val="accent2"/>
                  </a:solidFill>
                  <a:prstDash val="solid"/>
                </a:ln>
                <a:solidFill>
                  <a:schemeClr val="accent2">
                    <a:lumMod val="40000"/>
                    <a:lumOff val="60000"/>
                  </a:schemeClr>
                </a:solidFill>
                <a:latin typeface="AR BERKLEY"/>
                <a:cs typeface="Arial" panose="020B0604020202020204" pitchFamily="34" charset="0"/>
              </a:rPr>
            </a:br>
            <a:r>
              <a:rPr lang="es-MX" sz="4400" b="1" dirty="0">
                <a:ln/>
                <a:solidFill>
                  <a:schemeClr val="accent4"/>
                </a:solidFill>
                <a:latin typeface="AR BERKLEY"/>
                <a:cs typeface="Arial" panose="020B0604020202020204" pitchFamily="34" charset="0"/>
              </a:rPr>
              <a:t> </a:t>
            </a:r>
            <a:r>
              <a:rPr lang="es-MX" sz="3200" b="1" cap="none" dirty="0">
                <a:ln w="22225">
                  <a:solidFill>
                    <a:schemeClr val="accent2"/>
                  </a:solidFill>
                  <a:prstDash val="solid"/>
                </a:ln>
                <a:solidFill>
                  <a:srgbClr val="FF0000"/>
                </a:solidFill>
                <a:latin typeface="AR BERKLEY"/>
                <a:cs typeface="Arial" panose="020B0604020202020204" pitchFamily="34" charset="0"/>
              </a:rPr>
              <a:t>DERECHO NATURAL</a:t>
            </a:r>
            <a:endParaRPr lang="es-MX" sz="3200" b="1" cap="none" dirty="0">
              <a:ln w="22225">
                <a:solidFill>
                  <a:schemeClr val="accent2"/>
                </a:solidFill>
                <a:prstDash val="solid"/>
              </a:ln>
              <a:solidFill>
                <a:srgbClr val="FF0000"/>
              </a:solidFill>
              <a:latin typeface="AR BERKLEY"/>
            </a:endParaRPr>
          </a:p>
        </p:txBody>
      </p:sp>
      <p:sp>
        <p:nvSpPr>
          <p:cNvPr id="3" name="Subtítulo 2"/>
          <p:cNvSpPr>
            <a:spLocks noGrp="1"/>
          </p:cNvSpPr>
          <p:nvPr>
            <p:ph type="subTitle" idx="4294967295"/>
          </p:nvPr>
        </p:nvSpPr>
        <p:spPr>
          <a:xfrm>
            <a:off x="126909" y="1817713"/>
            <a:ext cx="9348788" cy="3906838"/>
          </a:xfrm>
        </p:spPr>
        <p:txBody>
          <a:bodyPr>
            <a:normAutofit/>
          </a:bodyPr>
          <a:lstStyle/>
          <a:p>
            <a:r>
              <a:rPr lang="es-MX" b="1" dirty="0" smtClean="0">
                <a:solidFill>
                  <a:srgbClr val="FF0000"/>
                </a:solidFill>
              </a:rPr>
              <a:t>Se </a:t>
            </a:r>
            <a:r>
              <a:rPr lang="es-MX" sz="2000" b="1" dirty="0" smtClean="0">
                <a:solidFill>
                  <a:srgbClr val="FF0000"/>
                </a:solidFill>
              </a:rPr>
              <a:t>caracteriza como un conjunto de principios y normas ideales de orden superior.</a:t>
            </a:r>
            <a:endParaRPr lang="es-MX" sz="2000" b="1" dirty="0">
              <a:solidFill>
                <a:srgbClr val="FF0000"/>
              </a:solidFill>
            </a:endParaRPr>
          </a:p>
          <a:p>
            <a:pPr marL="45720" indent="0">
              <a:buNone/>
            </a:pPr>
            <a:r>
              <a:rPr lang="es-MX" sz="2000" b="1" dirty="0" smtClean="0">
                <a:solidFill>
                  <a:srgbClr val="FF0000"/>
                </a:solidFill>
              </a:rPr>
              <a:t>Ejemplos: </a:t>
            </a:r>
            <a:endParaRPr lang="es-MX" sz="2000" b="1" dirty="0">
              <a:solidFill>
                <a:srgbClr val="FF0000"/>
              </a:solidFill>
            </a:endParaRPr>
          </a:p>
          <a:p>
            <a:pPr marL="342900" indent="-342900">
              <a:buFont typeface="Arial" panose="020B0604020202020204" pitchFamily="34" charset="0"/>
              <a:buChar char="•"/>
            </a:pPr>
            <a:r>
              <a:rPr lang="es-MX" sz="2000" b="1" dirty="0">
                <a:solidFill>
                  <a:srgbClr val="FF0000"/>
                </a:solidFill>
              </a:rPr>
              <a:t>E</a:t>
            </a:r>
            <a:r>
              <a:rPr lang="es-MX" sz="2000" b="1" dirty="0" smtClean="0">
                <a:solidFill>
                  <a:srgbClr val="FF0000"/>
                </a:solidFill>
              </a:rPr>
              <a:t>l derecho a la libertad</a:t>
            </a:r>
          </a:p>
          <a:p>
            <a:pPr marL="342900" indent="-342900">
              <a:buFont typeface="Arial" panose="020B0604020202020204" pitchFamily="34" charset="0"/>
              <a:buChar char="•"/>
            </a:pPr>
            <a:r>
              <a:rPr lang="es-MX" sz="2000" b="1" dirty="0">
                <a:solidFill>
                  <a:srgbClr val="FF0000"/>
                </a:solidFill>
              </a:rPr>
              <a:t>D</a:t>
            </a:r>
            <a:r>
              <a:rPr lang="es-MX" sz="2000" b="1" dirty="0" smtClean="0">
                <a:solidFill>
                  <a:srgbClr val="FF0000"/>
                </a:solidFill>
              </a:rPr>
              <a:t>erecho al pensamiento. </a:t>
            </a:r>
          </a:p>
          <a:p>
            <a:pPr marL="342900" indent="-342900">
              <a:buFont typeface="Arial" panose="020B0604020202020204" pitchFamily="34" charset="0"/>
              <a:buChar char="•"/>
            </a:pPr>
            <a:r>
              <a:rPr lang="es-MX" sz="2000" b="1" dirty="0">
                <a:solidFill>
                  <a:srgbClr val="FF0000"/>
                </a:solidFill>
              </a:rPr>
              <a:t>E</a:t>
            </a:r>
            <a:r>
              <a:rPr lang="es-MX" sz="2000" b="1" dirty="0" smtClean="0">
                <a:solidFill>
                  <a:srgbClr val="FF0000"/>
                </a:solidFill>
              </a:rPr>
              <a:t>l derecho a la vida </a:t>
            </a:r>
          </a:p>
          <a:p>
            <a:pPr marL="342900" indent="-342900">
              <a:buFont typeface="Arial" panose="020B0604020202020204" pitchFamily="34" charset="0"/>
              <a:buChar char="•"/>
            </a:pPr>
            <a:r>
              <a:rPr lang="es-MX" sz="2000" b="1" dirty="0">
                <a:solidFill>
                  <a:srgbClr val="FF0000"/>
                </a:solidFill>
              </a:rPr>
              <a:t>D</a:t>
            </a:r>
            <a:r>
              <a:rPr lang="es-MX" sz="2000" b="1" dirty="0" smtClean="0">
                <a:solidFill>
                  <a:srgbClr val="FF0000"/>
                </a:solidFill>
              </a:rPr>
              <a:t>erecho </a:t>
            </a:r>
            <a:r>
              <a:rPr lang="es-MX" sz="2000" b="1" dirty="0">
                <a:solidFill>
                  <a:srgbClr val="FF0000"/>
                </a:solidFill>
              </a:rPr>
              <a:t>a la </a:t>
            </a:r>
            <a:r>
              <a:rPr lang="es-MX" sz="2000" b="1" dirty="0" smtClean="0">
                <a:solidFill>
                  <a:srgbClr val="FF0000"/>
                </a:solidFill>
              </a:rPr>
              <a:t>privacidad</a:t>
            </a:r>
          </a:p>
          <a:p>
            <a:pPr marL="342900" indent="-342900">
              <a:buFont typeface="Arial" panose="020B0604020202020204" pitchFamily="34" charset="0"/>
              <a:buChar char="•"/>
            </a:pPr>
            <a:r>
              <a:rPr lang="es-MX" sz="2000" b="1" dirty="0" smtClean="0">
                <a:solidFill>
                  <a:srgbClr val="FF0000"/>
                </a:solidFill>
              </a:rPr>
              <a:t>Derecho a la salud </a:t>
            </a:r>
            <a:endParaRPr lang="es-MX" sz="2000" b="1" dirty="0">
              <a:solidFill>
                <a:srgbClr val="FF0000"/>
              </a:solidFill>
            </a:endParaRPr>
          </a:p>
          <a:p>
            <a:pPr marL="342900" indent="-342900">
              <a:buFont typeface="Arial" panose="020B0604020202020204" pitchFamily="34" charset="0"/>
              <a:buChar char="•"/>
            </a:pPr>
            <a:endParaRPr lang="es-MX" dirty="0"/>
          </a:p>
          <a:p>
            <a:pPr marL="342900" indent="-342900">
              <a:buFont typeface="Arial" panose="020B0604020202020204" pitchFamily="34" charset="0"/>
              <a:buChar char="•"/>
            </a:pPr>
            <a:endParaRPr lang="es-MX" dirty="0"/>
          </a:p>
          <a:p>
            <a:endParaRPr lang="es-MX" dirty="0"/>
          </a:p>
        </p:txBody>
      </p:sp>
      <p:pic>
        <p:nvPicPr>
          <p:cNvPr id="1026" name="Picture 2" descr="http://www.profesionalesetica.org/wp-content/themes/volt/scripts/timthumb.php?src=http://www.profesionalesetica.org/wp-content/uploads/2012/11/Maternidad.jpg&amp;w=460&amp;h=300&amp;zc=1&amp;q=1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97631">
            <a:off x="3625041" y="4644015"/>
            <a:ext cx="2198717" cy="143394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humanidades-libertad.wikispaces.com/space/showlogo/1276820322/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17787">
            <a:off x="7939441" y="1747866"/>
            <a:ext cx="2382611" cy="235657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conmishijos.com/pictures/82-4-derecho-del-nino-a-la-salu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21189">
            <a:off x="7589524" y="4827395"/>
            <a:ext cx="2025938" cy="15194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i269.photobucket.com/albums/jj43/comentarioshi5/gifs-animados/Animales/Aves%20varias/aves109.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20738626">
            <a:off x="4963100" y="2353951"/>
            <a:ext cx="1493117" cy="1493118"/>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redondeado 7"/>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10147320" y="3971341"/>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075859445"/>
      </p:ext>
    </p:extLst>
  </p:cSld>
  <p:clrMapOvr>
    <a:masterClrMapping/>
  </p:clrMapOvr>
  <mc:AlternateContent xmlns:mc="http://schemas.openxmlformats.org/markup-compatibility/2006" xmlns:p14="http://schemas.microsoft.com/office/powerpoint/2010/main">
    <mc:Choice Requires="p14">
      <p:transition spd="slow" p14:dur="3000" advTm="15000">
        <p14:shred/>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1030"/>
                                        </p:tgtEl>
                                        <p:attrNameLst>
                                          <p:attrName>style.visibility</p:attrName>
                                        </p:attrNameLst>
                                      </p:cBhvr>
                                      <p:to>
                                        <p:strVal val="visible"/>
                                      </p:to>
                                    </p:set>
                                    <p:animEffect transition="in" filter="randombar(horizontal)">
                                      <p:cBhvr>
                                        <p:cTn id="47" dur="500"/>
                                        <p:tgtEl>
                                          <p:spTgt spid="1030"/>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1026"/>
                                        </p:tgtEl>
                                        <p:attrNameLst>
                                          <p:attrName>style.visibility</p:attrName>
                                        </p:attrNameLst>
                                      </p:cBhvr>
                                      <p:to>
                                        <p:strVal val="visible"/>
                                      </p:to>
                                    </p:set>
                                    <p:animEffect transition="in" filter="randombar(horizontal)">
                                      <p:cBhvr>
                                        <p:cTn id="52" dur="500"/>
                                        <p:tgtEl>
                                          <p:spTgt spid="1026"/>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1034"/>
                                        </p:tgtEl>
                                        <p:attrNameLst>
                                          <p:attrName>style.visibility</p:attrName>
                                        </p:attrNameLst>
                                      </p:cBhvr>
                                      <p:to>
                                        <p:strVal val="visible"/>
                                      </p:to>
                                    </p:set>
                                    <p:animEffect transition="in" filter="randombar(horizontal)">
                                      <p:cBhvr>
                                        <p:cTn id="57" dur="500"/>
                                        <p:tgtEl>
                                          <p:spTgt spid="1034"/>
                                        </p:tgtEl>
                                      </p:cBhvr>
                                    </p:animEffect>
                                  </p:childTnLst>
                                </p:cTn>
                              </p:par>
                            </p:childTnLst>
                          </p:cTn>
                        </p:par>
                        <p:par>
                          <p:cTn id="58" fill="hold">
                            <p:stCondLst>
                              <p:cond delay="500"/>
                            </p:stCondLst>
                            <p:childTnLst>
                              <p:par>
                                <p:cTn id="59" presetID="42" presetClass="entr" presetSubtype="0" fill="hold" nodeType="afterEffect">
                                  <p:stCondLst>
                                    <p:cond delay="0"/>
                                  </p:stCondLst>
                                  <p:childTnLst>
                                    <p:set>
                                      <p:cBhvr>
                                        <p:cTn id="60" dur="1" fill="hold">
                                          <p:stCondLst>
                                            <p:cond delay="0"/>
                                          </p:stCondLst>
                                        </p:cTn>
                                        <p:tgtEl>
                                          <p:spTgt spid="1028"/>
                                        </p:tgtEl>
                                        <p:attrNameLst>
                                          <p:attrName>style.visibility</p:attrName>
                                        </p:attrNameLst>
                                      </p:cBhvr>
                                      <p:to>
                                        <p:strVal val="visible"/>
                                      </p:to>
                                    </p:set>
                                    <p:animEffect transition="in" filter="fade">
                                      <p:cBhvr>
                                        <p:cTn id="61" dur="3500"/>
                                        <p:tgtEl>
                                          <p:spTgt spid="1028"/>
                                        </p:tgtEl>
                                      </p:cBhvr>
                                    </p:animEffect>
                                    <p:anim calcmode="lin" valueType="num">
                                      <p:cBhvr>
                                        <p:cTn id="62" dur="3500" fill="hold"/>
                                        <p:tgtEl>
                                          <p:spTgt spid="1028"/>
                                        </p:tgtEl>
                                        <p:attrNameLst>
                                          <p:attrName>ppt_x</p:attrName>
                                        </p:attrNameLst>
                                      </p:cBhvr>
                                      <p:tavLst>
                                        <p:tav tm="0">
                                          <p:val>
                                            <p:strVal val="#ppt_x"/>
                                          </p:val>
                                        </p:tav>
                                        <p:tav tm="100000">
                                          <p:val>
                                            <p:strVal val="#ppt_x"/>
                                          </p:val>
                                        </p:tav>
                                      </p:tavLst>
                                    </p:anim>
                                    <p:anim calcmode="lin" valueType="num">
                                      <p:cBhvr>
                                        <p:cTn id="63" dur="35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wheel(1)">
                                      <p:cBhvr>
                                        <p:cTn id="68" dur="2000"/>
                                        <p:tgtEl>
                                          <p:spTgt spid="8"/>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barn(inVertical)">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2281569" y="2416826"/>
            <a:ext cx="7087005" cy="923330"/>
          </a:xfrm>
          <a:prstGeom prst="rect">
            <a:avLst/>
          </a:prstGeom>
          <a:noFill/>
        </p:spPr>
        <p:txBody>
          <a:bodyPr wrap="none" lIns="91440" tIns="45720" rIns="91440" bIns="45720">
            <a:spAutoFit/>
          </a:bodyPr>
          <a:lstStyle/>
          <a:p>
            <a:pPr algn="ctr"/>
            <a:r>
              <a:rPr lang="es-ES" sz="5400" b="1" dirty="0">
                <a:ln w="22225">
                  <a:solidFill>
                    <a:srgbClr val="FF0000"/>
                  </a:solidFill>
                  <a:prstDash val="solid"/>
                </a:ln>
                <a:solidFill>
                  <a:schemeClr val="accent2">
                    <a:lumMod val="40000"/>
                    <a:lumOff val="60000"/>
                  </a:schemeClr>
                </a:solidFill>
                <a:latin typeface="AR BERKLEY" panose="02000000000000000000" pitchFamily="2" charset="0"/>
              </a:rPr>
              <a:t>MUNDO DEL </a:t>
            </a:r>
            <a:r>
              <a:rPr lang="es-ES" sz="5400" b="1" dirty="0" smtClean="0">
                <a:ln w="22225">
                  <a:solidFill>
                    <a:srgbClr val="FF0000"/>
                  </a:solidFill>
                  <a:prstDash val="solid"/>
                </a:ln>
                <a:solidFill>
                  <a:schemeClr val="accent2">
                    <a:lumMod val="40000"/>
                    <a:lumOff val="60000"/>
                  </a:schemeClr>
                </a:solidFill>
                <a:latin typeface="AR BERKLEY" panose="02000000000000000000" pitchFamily="2" charset="0"/>
              </a:rPr>
              <a:t>DEBER SER</a:t>
            </a:r>
            <a:endParaRPr lang="es-ES" sz="5400" b="1" dirty="0">
              <a:ln w="22225">
                <a:solidFill>
                  <a:srgbClr val="FF0000"/>
                </a:solidFill>
                <a:prstDash val="solid"/>
              </a:ln>
              <a:solidFill>
                <a:schemeClr val="accent2">
                  <a:lumMod val="40000"/>
                  <a:lumOff val="60000"/>
                </a:schemeClr>
              </a:solidFill>
              <a:latin typeface="AR BERKLEY" panose="02000000000000000000" pitchFamily="2" charset="0"/>
            </a:endParaRPr>
          </a:p>
        </p:txBody>
      </p:sp>
      <p:sp>
        <p:nvSpPr>
          <p:cNvPr id="3" name="CuadroTexto 2"/>
          <p:cNvSpPr txBox="1"/>
          <p:nvPr/>
        </p:nvSpPr>
        <p:spPr>
          <a:xfrm>
            <a:off x="3930639" y="4076697"/>
            <a:ext cx="5981004" cy="646331"/>
          </a:xfrm>
          <a:prstGeom prst="rect">
            <a:avLst/>
          </a:prstGeom>
          <a:solidFill>
            <a:srgbClr val="FFC000"/>
          </a:solidFill>
          <a:scene3d>
            <a:camera prst="orthographicFront"/>
            <a:lightRig rig="threePt" dir="t"/>
          </a:scene3d>
          <a:sp3d>
            <a:bevelT w="165100" prst="coolSlant"/>
          </a:sp3d>
        </p:spPr>
        <p:txBody>
          <a:bodyPr wrap="square" rtlCol="0">
            <a:spAutoFit/>
          </a:bodyPr>
          <a:lstStyle/>
          <a:p>
            <a:r>
              <a:rPr lang="es-MX" sz="3600" b="1" dirty="0" smtClean="0">
                <a:ln>
                  <a:solidFill>
                    <a:srgbClr val="7030A0"/>
                  </a:solidFill>
                </a:ln>
              </a:rPr>
              <a:t>“ SI   A   ES   DEBE  SER   B “  </a:t>
            </a:r>
            <a:endParaRPr lang="es-MX" sz="3600" b="1" dirty="0">
              <a:ln>
                <a:solidFill>
                  <a:srgbClr val="7030A0"/>
                </a:solidFill>
              </a:ln>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34" y="281163"/>
            <a:ext cx="3721629" cy="2135663"/>
          </a:xfrm>
          <a:prstGeom prst="rect">
            <a:avLst/>
          </a:prstGeom>
        </p:spPr>
      </p:pic>
      <p:sp>
        <p:nvSpPr>
          <p:cNvPr id="5" name="Rectángulo redondeado 4"/>
          <p:cNvSpPr/>
          <p:nvPr/>
        </p:nvSpPr>
        <p:spPr>
          <a:xfrm>
            <a:off x="9638232" y="825190"/>
            <a:ext cx="1949399" cy="618477"/>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6" name="Pentágono 5"/>
          <p:cNvSpPr/>
          <p:nvPr/>
        </p:nvSpPr>
        <p:spPr>
          <a:xfrm rot="16200000">
            <a:off x="9867870" y="4394892"/>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7" name="AutoShape 2" descr="data:image/jpeg;base64,/9j/4AAQSkZJRgABAQAAAQABAAD/2wCEAAkGBxISEBQUEhAVFRQVFBQUFxQXFhgUFxcXFBcXFhQYFxUZHCggGBslHxQWITEhJSkrLi4uFx8zODMsNygtLisBCgoKDg0OGxAQGywkICQ3NCw0LCw0LC8sLCwsLDQ0MiwsLC80NC8sLCwsLCwsLCwsLCwsLCwsLCwsLCwsLCw0NP/AABEIANsA5gMBIgACEQEDEQH/xAAbAAEAAgMBAQAAAAAAAAAAAAAABAUBAwYCB//EAEQQAAIBAgMEBgcGBAUDBQEAAAECEQADEiExBAUiQRMyUWFx8AYjQoGh4fEUUmKRwdEzcrHiFUOCosJzkrIkNFNj0hb/xAAaAQEAAwEBAQAAAAAAAAAAAAAAAQIEAwUG/8QAMhEAAgECBAMGBgICAwAAAAAAAAECAxEEEiHwMUFRImFxgbHhEzKRocHRBfEUQiNSsv/aAAwDAQACEQMRAD8A+40pSgFKUoBSlKAUpSgFKwzACSYAzJqi2/fLNlZICkT0kST2YFIiPxHs0zmrQg5uyKymoq7LbbNut2gMbgTMDMs0CThUZt7hVRtG/nJi1aAGcPcM6cxbXWc9WWJBz0qsVBJOZJiWJJZo04jmaz58fCtsMLFfNqZZYhvgbLu1Xn6194+6kWwTnzXi5/ejurSUnVnM8y7knuktr3178+PhTz8vGu6pxXBHFzk+ZrFkd+epxNJ5QTOZy1NelBGj3B4XHHuMNnXr6fLxrHn5eNS4RfIjM+pvtbwvrpekdjqGw9glcJPLUzlmTVhZ9IFH8W2U71m4o8YUEZc4j4TU+fDxp58PGuUsPCXcdI1po62zdVxiVgwM5gyMsj8RXuuOtEo2JCUbtGhkRLro2g105RV5u7e4chLgwvlBAOF+2PumeRPMQTnGSpQlDXijVCspaFrSlK4HUUpSgFKUoBSlKAUpSgFKUoBSlKAUpSgFebjhQSSAAJJOgFeq5ve+29K2FW9Whzj2nUkGT9wEe8g8hnenBzdkUnNRV2eN6bZ0xjMWwclzGLvcc1/Ccu3ui+fp3U8+fw08/Tur04QUFZGCUnJ3Y85fp3U85f8AGnnL9O6nnL/jVyo85fp308/Tvp5y/Tvp5+nfQDz5/FTz9e+s+fP4qx5+vfQDzn+tPOf/ACp5z/WnnP8A5UA8/Xup5891PP17qefPdUAsd0b0KEW7rEqSAlwmTJyCOTr2K510PFBfoK411BBBEg5EayDqP5avNy7wLE236yiVbky5Tn94E+8Qc84w4ijl7UTXQq37LLalKVlNIpSlAKUpQClKUApSlAKUpQClKUBW792spbwoYe5Kgx1REs3dAyHeRXPooAAAgAQBpkNB3Ct223+lvO2oBNpPBMn8JcN44V7BWr6ePdXo4eGWN+phrTzS8B5+XhUDZt9WLhUK7cTNbXFbuIC6EhrYLqBiGFuHXhOWVTycu3l4/h+dcvs+7rz7NcstZNsttly6HZrZCo21naFICMxJiMjGfOusm1wOaS5lzZ3zZYkAvk4tk9DdAVzhhSSkAnEuR7RWzY95W7ts3LZYqCyk9HcBBVijBVKhiQVIMDKDVPu7ZriXr1xtmvAnaXdeO0RgZEtg4elgHI8pgDwGzcfT2LOA7K8i/tDnjswqXb926sRckkqygCBxMJIEkQpPmS0ibsW/tnusipc4rls3UBR0xoNWt41GPty5Z1tXetnCGxMAXNsA27isziZCIVxMwwtMAxhbsMc9u3ctw2dkt3bDWrmzbNC3j0Li1eAtwyw5ZgcJBEQR7jU7Ztj2hHs3nTGyrta3Ldtly6e8Lq3ELkBh6sCCQYcdhFFJ9A4osDvuwGC42xG4LIAt3D6woLuEwvC2A4iDoJmINL++rKEhi4i4LX8G8RjaMIkJBJxCO2R21p3rs1y59nuLaM2toW+1uVDsptXLRMzhxDpAYxRCa1E3zsV24q4bVxse1bPtBUMiMiWuiDS3SDiOBuqTqe6YcpCyLEb6sdItouQ7sVVXR7eJlUOVllAxYWUxzkV5u79sKWDM8qGLepvaIFLEkJEAOh8GFV9/dvTC1aubNdNtXZg7PaZ1IWUuMcZIYM0AjETBxZHPd9m2n7LtS3ALl650gXo8Ki56lLSsA7AJ1ZIJyMgEiCZbkQkjf/8A0WzYguN8RwQOhvSekDMgjBnIRo/lPZVhs20LcBKzkcJlWQg5HCVYAgZiqHeGy3XtbEBs9wm3etM4V7asq27boeLpBObDQ6E+FT912CDbDbO4Nu21pbrujuUHRjC+FiZcrinPqSSCYqU3fUNKxaefl4UxEEMvWU4lzIEjkY9kzB7jT6f2/Onnw7qs0mrMqnbU6rYtpF22rrow0yyIyYGMpBBHurfVD6PXiHe2dCA6jWCMnHd7J7yW999XlTjlk0elCWaNxSlKoWFKUoBSlKAUpSgFKUoBUfeG0G3adwJKqSAdCY4R+cVIqo9J29QF5vctD3KwuMD/AKbbD3ipirtIiTsmyis28KqsloAWTq0CM++vf08e6s+fHwp5+XjXrnmGPp/b86fTw7qz9Pl41jz8vGpBBffFlTcBLzadEcC1cYqbkYBAU4gZHEJGeta9273S5atPjDFkRsSJcwjpICmCJXFiEBs9ewmvb7sH2obQHIIt4CsSCVLdExOoKi7dGWuPPQVWbr9FzZ+zzfDHZ0S2GFs22wpiyLC5mGxQVbENcIWao8xbsknYPSSy+z2bzhrfS2umwYXcooEs7QvUEjjIAzFWW07bbtqrM2TMqphBcszaYQoJbKTloAToCaotn9FSlhbX2jMbN9kdujyazBCwuPgcS3FJHEZB4Qtrt27BcWyA2FrFxLqEjEJVWTiAIkFXYZEZkHuos3MOxA3Z6S22tF7xCHpNpEAOYt7PdZDdaVlFAAksAATy0qxub2sqGJfhXEScLENgKqcJAhjidVwrJJyEkEVTD0TIKMNp4xc2lnJso6um1XOluAI04SCFhs9DKkGK3P6MhumLXs7pJlVwSRcW5bZ0DYHK4FXEFViuRJyIhZh2TbsfpCrXL63BAS+lm2Atw3Lha0tw+rw4pEkmBECdBNWNzeVoWhe6QNbcLhZZbpMUBAgWSSSQABmapds9GHuM9z7SOla+l9T0KtbBS10BU2y3GpQsOsDmM8qsd47nF2wlvHxW2R0corDHb6pNoAKVzIKiNcoIBBOVmOzoZ3fvTpdovWxhKIlhlZTOPpOlBnkINuPcfdZfT5fOqzdm6ehu3XxqRcW0oVbYtx0WOTkYJJuE5Ae/Mm08/Lxq0b21Idr6GPp/b86efDup9Pl408+HdViD1au4Llt/uuoP8tw4GB5nrYsuaiuvridqtlrbqpglWAMkYSQQJIzHjXY7NeDoriYZVYTrDCRP51gxS7SZrwz0aNtKUrKaRSlKAUpSgFKUoBSlKAVTekx4bOv8Xl/0rtXNU/pN1LZzgXRJHLEjqPzZlHiRV6fzrxKVPlZTecv0p5+nfTzl+lZHmP0769Vux5xjz5/FWfP176zhPZ5//VMJ7D+X9fxVX4kOqJszmrfpJcwKz2FGN9rtABy8XNl6Yw0qJVlsPnqDhyMkjy3pJdLhEsWyWGxFZusABtYuk4iEM4ehMRqDOWlT9z7lW0Gx4XY3NoYMQYC7Rca6ylSSJ4oJHWCrOlbE3DswdXFkBlwBWxNIFskoGM6DEQB2QNABVUplm4lLa9J3xPdZYs29muu1vVy9vabljImJnotCcsQq93dtzvcu2riKr2uiJKsWQ9KpOpAORVso0wnmQNWxbp2QjFbRHHrEksbimWcXQQSR1muT3s06mpNmxZ2dSRCBigLMxlmMW0DOxkjqqBPYBUxUubIduSOc2rfzh7O0kFbAtba5tq5LOLAkYkgLihJHEY4hnrV7u/bbty2xNlVcKCvH6u4WQEFWjEExSJw5gSOweL27tjS4rOloMelVA5EesBa8ERjEEYi0DPOedSN07HYtWlGzqi22AYFDIYEDCQ0nEsRBnSKlJ31YbRTDfly6uyuLYCXH2cMRce26XLhYMmHBDKpXCVJ1OgIFYu7+uXOjFsKjHaLCOjSHUXDcJRlw5SqLDqSGJyMZm5/wmxEC0FHSm+cEpN0mcfCRJnt7B2Cta7i2cIE6IYVwwuJiAExYAsnqjG3DpxHKoyy6i66GjdG+jevPbKKIVnDI+MELeu2YmBn6qZE6kcs7jz576ibJuuzacvbt4WIIMFohmNwhVmBxMxgDIs3aakdOv31/MfD8VWWi1Fr/ACo9+fP4qefr31qTarZAIuKQYIIYEGcwZ+9W1TOmf9Pf31N0w4tcUZHmf1ro9y/+2sf9G3/4CubZgBJIAGZJyEDUsa6bdKEbPZBBBFq2CDkQQokEVjxfI0YbmS6UpWM1ClKUApSlAKUpQClK1XLsZDWudSpGmryYNjMBrVbvpRcssuYAKPP/AE3W5p/pqQT21giRBGXMV5tTG1G+xp673ctlXMoLZAiO/lP5TRW04jrWAMJwljKsVOXZofeCD76BtOLn2VxlNz1k7+OvqzHw0M4/xN1qdIc+JutWMX4va7KFteL2uyq6C5lmyOZOY1E/1ocOcg5RoNdNfj+dYZteLmOVeb4DBwWMGNJU/mMxXSnVnT+R28P7IevE4ran2u1YvN073D0V3AUUs3SLtThYthJMIUU5YeDkDnt+13eiLG7cZxvJbIkDO19qXKAo4eik4uQnOBXYIoUEKYEdnbmZ7ySTPOa9XGBnOTAz005GvRw38k12a31X5XPy+hEkuRwe9Ll17lsu91bqbdtQAVJW3aGz31sOCUIAwm20kwS7zOGFkbg3jed7K3mvq5s7GyYbXq39X/6kOQsK2PGCCVjAuEag9Rt+2JZCm40YsljMnKSANYABJ8O3Kuc2veBusJuwkY1QLoQOGT7RBznSYykTXrTrQirp3udsPhJ1u5df0Q92ekV03LQxG45S99pt6JauBh0YtkAwoC3Bw4pGEy3Wqwub2uPh4ygYt1EggCOZnmDpGsVEs3hNv1x0b2dKxYvD1XrT7fs6VklWm+Z7EMJRhwjr1ev4t9EYdhcwl2ZiWYGVBykmNNMzlpWVfIcb/wAXs850tXhCetPXPs6UW8IHrT/F+78a5Gm74AvkeN/43Z8fGvBCgswZg2PIhYOZk59pk/nXs3hB9af433fjS5eEP609cezQXZuv7beK3US6zFyttQ6iB0hwkyIIjFIz5CvoOx+kIJi6hSTAZZdTM6iJXTPIgTrrXC7rXHfbjZgpDR1QThKgNn+IkCCOHkYq9+M/7v2qk6kr8Sv+NSlHWPmtHvxO2s3VdQysGU5hgZBHcRrXuuJ2a+9ti1toJiQc1aORXtjLEIMAZ5V0+7d6peJXRwJKnmNCVPMAmO7KdRNo1EzDXwsqeq1Xp4k+lKV0MgpSlAKUrXeeMudUqVFTi5MGLtzkK0CgpXiVasqks0i4pSlcwVm8rUMHGQJhspgxAJ8QAPcKhhtOLn2VeXrQZSp0Pw7D486pXRlOFiJB7NRyPgavB8jPVjrc8Yvxe12ULa8XtdlZxfiHWoTrxDrVbe9TiYZteLmOVZdutxdnKjHXiGoo7dbiHKj39+8Bm14uQ5Vp2vaggJxSSIAjX9h31sv3QoYlhAA5VQ7TeLsST4dw5CuGIrZFZcTXhcP8R3fBC9eZ5xMc5HgCIyGlVtwMjKDd9hgDgyMdnw8JqdWdRhmNYJE4SciY92fgOyuWCxsqM7SfZfH9/s9dJLgVlm9nb9cNG9nSsWL38L133/Z0r2uJWQM6ggMCCNK8WLh9V6xfb5aV9MnfVFt+vcLV7JPXe2fZ0ot7Ieu/zfu/Glq4YT1i9c8qLcMD1i/xez40J3vQG9kfXD+N9341i5eyf1w649n41k3DB9Yv8bs+NSd32zcukYzhRw7FUEEjRcR8QcpyXOJEw3YlRu9/os912iELMcRuHFqYK6JAgYOEAkdpOZqb8Z/3ftFPjPx8KfGfj4VwO/De9/Z9PHu7qxGanmplTzBgiB2GCRPeaz58e4d9Pp8vGoB0+6d5i4MLZOPj8+7yLKuFzkFSVZTKsNVP6nxyIJByrrt2bet5JGTA4WXmD+x1FaITvozysVh8najw9CZSlK6GIwTFRSZzrbtDaDzlWmvKxtXNPIuXr/RZClKViJFKUoDNRdt2XGARkw0PaOw939Kk0oGrlAQRkYBD6c6E65r1qtdt2TGJBhhoYkGNA3d4Z1V3FKmGCgzMHs7u0VdSuZZwcTDHXNdRRz1s15Ubn1dRXi++EOThyjyKs3bfiUSbdkVu9tolsIOQiY0JjL8vOlQKyzSSTqST+edYrx6k3OTke/TgoRUUKUpVC5r2lSSjDAMMqSw5EcJkdkEZ9o15QLDfwuK17fk1bWSMQxdU5NzEd459vuqrS2ym2rLaBBuAg9oJBBr6H+KrudN03/r6e3pYLf3PNpjCcVrrnyaKxgcVr+L591LQMJla658mtuwWDccKETCrlmYLIEHJZ5k56aASdRPqN24lkr8DUgd2wJgZjcLGBIVR7THks5AanloSOmtoFAA+GUnmR3Vp2HY1tLhWTJJZjGJmOpMADD3AADkBUnzl+ndXCUrndRS4Dzlz/lp5y5/y085f8aecv+NVJHn6d9PPy/mp5y/Tvp58/iqQPPyP4qk7s2voroaTgaEcSAAM8LGfaBPIiQTqQBUbz9fxVgie/wAdD/N30vYiUVJNPgzuqVXbg2o3LCzOJSUaSSeHIEk6krhb/VStSd1c8GcHCTi+RIuniPdA/X9a8Vk8/E/1rFfPzlmk31ApSlQBSq/fG8/s4tno2fpLqWhhKiGuHCpOIjKeyoe2ekq2lfFZfHbuWbb2pTEPtNwWrDgzhZGY6g5QwOakVKi3wBeUqm2jfxTBOzuekv8A2dSGQjHDHXFoCjqeYK1s3xvk2HtoLFy6bguFQhSSbSNcKwzDMhYHeRTKwWta79hXEMsj4jwOoqqtb9Zrr2/stybbWQ/FbOEXtG62YUSWjkDE1lfSFMFu70bjZ7jKq38sIxnDbZlnEEY4QDHtqTAkicjB7v7uYThhhlrk2XwPwqn3w8KViCWAI0OQJ0PKQM/3rqdn2hHBKMGAZlJBkBkYo6+IZSD3iqrfq4nHCCFQ6/jYf06P41yqt5Gi+HpRdVPe7nK0q1ubAnFCRAGjHL85FazuwZ5tpOq/tWH4Mt3PSK6lWP8Aho7W6s6j9qyN2DLNsxOq/tT4MgVtR9tsuXRks45DN/MYzljkJYGJPy6Czsagqej5HVifgTXq51VERkRHbnPu1rbgFKnWXfdc/EtFK5R7JubTpcJjHCKIBxQBiY5yM4Ijrd01bqAAABkMgNPdHJag/wCKDpblsIzdGbYY8Ik3TlCkglRPW0yIEkED1te87du7atMeK62ARnBKuyhhqFPRuA3ate47s7Jom+fl4U8+HcO6q7/Flx3reBuktKWwZDpFAU+rMwRxAGSCCRMBlJ9jbycltOXVEdkBXhxhoTEThZuEjIxmM6iwU0yd5y5eFPOXLwqrbfarcwujW1FprzXGK4URGwtoTOcf9w74xZ3iwdTcS4i3mi0GCDoyElUIHEGcK7cWkYTBgFYZ0Wvnw7x308/Pxqs2bfAuW1ZLbE9Itt0lQ1ljElpMHUHhmQwIkGp+z31dcSMGXPMGRwkgme0EEEdoNLWCknwNnn5+NPPj499Pr/d8qfr8e+oLFr6MXIu3F5OocZDVDhYk6yQ1sf6KxVHte3mxDhMcysYsEznimDphiPxUq8a0YqzM9X+Oq15Z4fjl5na/OlP3P9aV4p5ApSlSCq9INgu3hZFvB6u/avHGxWeiYMFEKdcxPLsNVm+PRu5fF1ibZuX32PEpJ6Nbex3enVBwkuWYuCxC5OMuGG6ioe994rs9lrrAtBRQqxLPcdbdtROQlnUSchMmrxm1awKe/ua9FhbdqxbSztHTi2tx4n1hYA9Flia6x0gQImct9/YNpfaNnut0UWrjthDsYW5b6IhT0YxESWkxJMZRNbr++WV0tfZ2N5xeYW8SgFLGHE4uHIgm5bAGRl8wACRXr6aW24ksXGtkbEVeUXENvYLZwqWkZkTiiM9edu0+QLDY93XBtO0u4To74RQFZiw6NSgkFQMwZ1yiM9ajWNwONms7IzobFnoVDw3SPbsMptIVEBW4EBuAmcLQq4uHFv0qV+FLDNdH2vFbxKMtiudFdIcwDLlAsxOIE4QDF1sG2JetW7tsyl1EuIYIlXUMpg5jIioblHiD3s+OPWYcWJowzGHEcGvPDE981U75E3Dw6Imc/iarqqbfQ49NUEZ/dYz/AOS/nXCpwNGG+chOnW4OQ50Ka8Hs9tHXrcJ0HOhXXhPV7a5Nb+vcbxg/B7Hb8aKmnB7PbTD+E9Ttoq6cJ6vbS29oBE6vByPOtbjhURrOXb7+VbEXq8J0POvFxeFctcWXbnyrrhl/zQ8//PgWj82+85/eW57l65iL2zxqbV3DhvWFAXGtthk5YqczAGIyHHDWd57puXkuSwW70qPaYXLuBejZTaxW+qSCuKIKk/nV358e4U+ny8a9u5d00yh3jua5ft3gWWzcZxct3UY3CjC2toKQyDIqsGNQxHbMtNhe1ce5awHpAnSI7FQHRVRSrhWPVUAgjkDIznWu/l6JrxtOLWFir5HFhudGFieFmlSCcoOZEGvL7+i4to2G6U3lsFcS4VLWTeBLnUYVblMqcjlLUi8TVtu5bl5nF11CPszbM7JIbj4iwQqQMywAk5NMyIqXf2O7cZDcNuLJFwBcS47oWFLSD0aBiThBcnLOAQ0Oz6U2zbW4bbqGs27yDhJbpHFoJrEl3QAkgQ4JIziz3ft3SG4pXA9lwjrOIAsi3FIb2gVdeQzkU1Cyt6Fd/gbY9ncMLZskB0U4luWxxLiYqDiVuJdYlh7Rq5sY8Ix4cWZOGYGZgiczAgcp1gaVs8+Hee6n1+fhUF0rD6+P4vlT4z8e/up9fn4U8+PeKgkqvSRZtDhxcYOsTwtn7tPfSt2+Nka8gRFxNixRiCyFBBIJPLEB76VxqRbeiPUwlaEKdpSS8/dHfXBDH8/z8mvNbdoGh937VqrHWhkqSW9T4wUpXi+8Ix7FJ0J0HYMyO6uYPdRd6bvt7RZezeXEjiCJIORBUqRmGBAIIzBANcNuf0q2i9csW/tKAXL9pC+BBcwXdgbaerJVCHGQ4olQS0GYW7vSjaDbvbX0uK427923Oj1tIbt2+l+6EVSwW2Jdo7DOQEdvgyW+oO8O4bWFBiu4rYdRd6VzeIuABw10ks04V15ohEFRGk+i2zZ4QyidmIVWhV+xnFs4URkFIBjnGdUyekF0vatvtdi2Ht3Gs309fb2lxcC20DlUV2wkFktgFi3CVgitO0+lO0h9sCdDisG8o2dsZuqiAdFeNoICyGcRfGFIIAgjM4TQL9fRrZ4YKXDFr7F1uFX/APVHHfXEMwrNxRyIBEQIt9nsLbRURQqIoRVAgKqiFUDkAABXzvaN8/Zto2o2r9phcv7El3aTgUW0axcPSXGRWRSWRLYcrhGNZGWcq36S7VjPSbRYkbTsFnDbWUK7UFFwhn4n1LI0DSYZcqOEnz3tg72qrf1sQjZ5Yly/FDZ/9lcXun0hv29n2JBtKE3bDv0m0PHSXwyBbGNbbYicRbD/ABGkQcoP0HeFkvaZRrEjxGY/pXGrTaTR1oyyzTKFx1sm0FCNcm6tYLAyQXggVk8+v1az79T0hHc3Uoo0ybq0/wC/qefdReXX6tAEHVybQ14u8hByHvOLiy/OtloSV6+hqp9INua1Ye4gzBQTGIIrOqtcgRIRSXbScJzGta8FDNO/T829yU7Xb5E7zl+nfTz8h+Kud2veTIbYG1p0T29oujaSLeE9GENtMWSNk7scOEkW8iIYmEnpBfxA3Clsm5u4dAVhlG1wt1DPEzLJYHIgoZkAg+rlLurFF1s/o9s6C4AjYbmKULsUXG2NhbUn1bFgDwxBUERFe03LaDpcly6P0mJmkl+j6EF+0hJAGnETqZqkffG0rauPIJ9TxQpsot14e8txB1VUhsLjEoEsWBqVY3rde8lt71q1itLdtMpF1dol2yDMq48KKpYIAfWgggATNmV+JC9iXY9G9nVAkOVW10IDOThQP0i5iCrBgCrCCIHYIn7HsS2sRWSztjdmMszYQoL8uqqgAAZCuXf0ivoViLjld5RZIGJ32S7FlSFGLEUMwNYUiM583t97RC4dpssv2ba7/SWit43OgFrDJKhV42uCADkI14gysj4kFyOz8/XurAM6ePz/AJa5fZPSDHddX2i0hUWmW0Vlbtp7AuNdB1KBi4xAlQtvMCcVRdz79ediUMuG4myI1sIiKOl2a7dOGM4DWlECFCsBBOdRYu6iR2fn5j8NPP07qefp+GnnL9O6oOhO3DZFy+wOYS3LQRrcYYCOf+W/5VirX0ZtRZL/APyNI5jCOFSIJEGCwjk3bSu9OPZPIxVVuq0nw035lq6yIqLUytN9Of51lxtHMs65ensZUaaUrNeWWNYsr91fyFZW2BooHLIDSvVKAxhGWQy07vCswNYzpSgPItiIwiOyBFDaX7o7dB+deqUBgIOwZZjL41mlKA5/b7WB2EmGGJefPiHuJ/IitJOubdWr7b9nxoQOsM18ew9xqhx68RGUEEZgjIg+BFcJKzPSozzx7xPe3Uop0zbq0x/iPU7KBueImFzy7wP1FQnvbOphzCjM5jmOU6g9siPea0+cuXhWXaTOYjLWcPYJ51j4R/t8O2a9jD0vhws+PM7RVkeSg0gZco07CO+htj7onXQfn/NXrz4d9Pr/AHfKu5YxhGeQzzPfyk99I+X7+NZ+v93j3U+vj30BgKOwZ/H+b8qx0Y7AeWYGY7D3ZmvXxn4+PZT4z8fHsoDzgHYNI01HYe6nRjsHYMh+X8tevp491Pp/b4d9APPy8K9WrJuOtsZFzhkTwjViCNIAJ8YHOvDGBJyA59nd4d9dH6PbCUU3GBDOBCn2VBMZcp1PPQHSpjHM7HKtVVKGb6eJa2rYVQqiAoAA7AMgKxXulajwhSlKAj3Lcaaecq11MqO9qNNOyvKxOEce1BadOnsWTNdKUrCSKUpUgUpSgFKUpve/cKrt6bKx401ghgBJI5Ed4+M9wFWNZAnSoavoXhNwd0cx0vPH7HZ26CtbXWIgnIeGR0zjU/0n873ee5sQLW+vrhJhSc5zjInt8e01z+fMFSMiGEEdxH6/lWyhhJU3mqcfM9WjOFRXQ+Ef7e7vp8I/2/vNPhHw8afCPh49tazvve/d8I+Hf30+vh+L5U8+HeafX5+FAPr/AHfKn18e/up9fn4U8+PfQD4z7sX7RT4z7sX7RT4z8fDsp8Z+Ph2UG979n08e7up9P7fnT4zl49wHbVru3cfSLivqQpiLZyxLqBcHYea8xkeYqyTfApUqRpq8jV6PbEbrC6QOhA4J1udhH/1jkfa1HCAX6mlK0RjlR41es6sr/YUpSrHEUpSgFKUoDw9oHxrS1sjv8P2qTSs1XCU6mvB9xNyHNKllQdRWp7Q7KxTwU4q6af2/ZNzTSveAeTWQg8k1nVGb6b8iTXWQJ0zqQLS9n617rVDAS/2f0IuaFsnn8K3KsaVmlbqVCFP5V5kXFRNu3dbujiENBAcRjUHWCRpkMtMql0rq1cmMnF3Ryu17mvIeEC4ucEZMNIxL7XPMHsy1ivnOMwR7LAhh/Mpz8K7qtW0bMlwQ6K47GUMO3Q+A/KubpdDdTxzWk1fe+hxfn691PPz8Kt94brtIQEQqImAzR2RExGWmlfPv8Yv5+s/y8XVXX8vhWebycT1cND/JTcOXXbOq8/P+Wnn6d1cqN8X8uP8Ay8XVXX8tO7Suz9HdlW7bstckl0BbiZc8PIKRHgIpCWd2RbEUnh45p/YikjQnXl25gcPvI/OpeybsvXdFwAjrOCvIERbMNzzBw6V02ybBatfw7SJOuFQCTAEk6k5DM9lSa7ql1PJnj/8Aovr+iv2DdNu1n13z42AkTyWBwj45CSasKUrqklwME5ym7yYpSlSVFKUoD//Z">
            <a:hlinkClick r:id="rId3"/>
          </p:cNvPr>
          <p:cNvSpPr>
            <a:spLocks noChangeAspect="1" noChangeArrowheads="1"/>
          </p:cNvSpPr>
          <p:nvPr/>
        </p:nvSpPr>
        <p:spPr bwMode="auto">
          <a:xfrm>
            <a:off x="4094163" y="-1516063"/>
            <a:ext cx="3333750" cy="31718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169" y="3246361"/>
            <a:ext cx="2959298" cy="2027667"/>
          </a:xfrm>
          <a:prstGeom prst="rect">
            <a:avLst/>
          </a:prstGeom>
        </p:spPr>
      </p:pic>
    </p:spTree>
    <p:extLst>
      <p:ext uri="{BB962C8B-B14F-4D97-AF65-F5344CB8AC3E}">
        <p14:creationId xmlns:p14="http://schemas.microsoft.com/office/powerpoint/2010/main" val="1612303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750"/>
                                        <p:tgtEl>
                                          <p:spTgt spid="2"/>
                                        </p:tgtEl>
                                      </p:cBhvr>
                                    </p:animEffect>
                                    <p:anim calcmode="lin" valueType="num">
                                      <p:cBhvr>
                                        <p:cTn id="8" dur="3750" fill="hold"/>
                                        <p:tgtEl>
                                          <p:spTgt spid="2"/>
                                        </p:tgtEl>
                                        <p:attrNameLst>
                                          <p:attrName>ppt_w</p:attrName>
                                        </p:attrNameLst>
                                      </p:cBhvr>
                                      <p:tavLst>
                                        <p:tav tm="0" fmla="#ppt_w*sin(2.5*pi*$)">
                                          <p:val>
                                            <p:fltVal val="0"/>
                                          </p:val>
                                        </p:tav>
                                        <p:tav tm="100000">
                                          <p:val>
                                            <p:fltVal val="1"/>
                                          </p:val>
                                        </p:tav>
                                      </p:tavLst>
                                    </p:anim>
                                    <p:anim calcmode="lin" valueType="num">
                                      <p:cBhvr>
                                        <p:cTn id="9" dur="375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657707542"/>
              </p:ext>
            </p:extLst>
          </p:nvPr>
        </p:nvGraphicFramePr>
        <p:xfrm>
          <a:off x="914400" y="3144643"/>
          <a:ext cx="8932127" cy="2084802"/>
        </p:xfrm>
        <a:graphic>
          <a:graphicData uri="http://schemas.openxmlformats.org/drawingml/2006/table">
            <a:tbl>
              <a:tblPr firstRow="1" firstCol="1" bandRow="1">
                <a:tableStyleId>{5C22544A-7EE6-4342-B048-85BDC9FD1C3A}</a:tableStyleId>
              </a:tblPr>
              <a:tblGrid>
                <a:gridCol w="2517547"/>
                <a:gridCol w="3064800"/>
                <a:gridCol w="3349780"/>
              </a:tblGrid>
              <a:tr h="438882">
                <a:tc>
                  <a:txBody>
                    <a:bodyPr/>
                    <a:lstStyle/>
                    <a:p>
                      <a:pPr algn="ctr">
                        <a:lnSpc>
                          <a:spcPct val="115000"/>
                        </a:lnSpc>
                        <a:spcBef>
                          <a:spcPts val="600"/>
                        </a:spcBef>
                        <a:spcAft>
                          <a:spcPts val="600"/>
                        </a:spcAft>
                      </a:pPr>
                      <a:r>
                        <a:rPr lang="es-ES_tradnl" sz="1800" dirty="0">
                          <a:effectLst/>
                        </a:rPr>
                        <a:t>Conceptuales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Procedimentales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Actitudinales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51840">
                <a:tc>
                  <a:txBody>
                    <a:bodyPr/>
                    <a:lstStyle/>
                    <a:p>
                      <a:pPr>
                        <a:spcBef>
                          <a:spcPts val="600"/>
                        </a:spcBef>
                        <a:spcAft>
                          <a:spcPts val="600"/>
                        </a:spcAft>
                      </a:pPr>
                      <a:r>
                        <a:rPr lang="es-MX" sz="1800" dirty="0">
                          <a:effectLst/>
                        </a:rPr>
                        <a:t>Concepto de norma , clases de normas, características de la norma jurídica clasificación del </a:t>
                      </a:r>
                      <a:r>
                        <a:rPr lang="es-MX" sz="1800" dirty="0" smtClean="0">
                          <a:effectLst/>
                        </a:rPr>
                        <a:t>derecho</a:t>
                      </a:r>
                      <a:endParaRPr lang="es-MX" sz="1800" dirty="0">
                        <a:effectLst/>
                      </a:endParaRPr>
                    </a:p>
                  </a:txBody>
                  <a:tcPr marL="68580" marR="68580" marT="0" marB="0"/>
                </a:tc>
                <a:tc>
                  <a:txBody>
                    <a:bodyPr/>
                    <a:lstStyle/>
                    <a:p>
                      <a:pPr algn="just">
                        <a:spcBef>
                          <a:spcPts val="600"/>
                        </a:spcBef>
                        <a:spcAft>
                          <a:spcPts val="600"/>
                        </a:spcAft>
                      </a:pPr>
                      <a:r>
                        <a:rPr lang="es-MX" sz="1800" dirty="0">
                          <a:effectLst/>
                        </a:rPr>
                        <a:t>Analiza y debate sobre los diferentes tipos de normas en diferentes contextos.</a:t>
                      </a:r>
                      <a:endParaRPr lang="es-MX" sz="18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800" dirty="0">
                          <a:effectLst/>
                        </a:rPr>
                        <a:t>Reflexiona  críticamente acerca de la importancia que tienen las normas en su vida cotidiana</a:t>
                      </a:r>
                      <a:endParaRPr lang="es-MX" sz="18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3" name="Rectangle 1"/>
          <p:cNvSpPr>
            <a:spLocks noChangeArrowheads="1"/>
          </p:cNvSpPr>
          <p:nvPr/>
        </p:nvSpPr>
        <p:spPr bwMode="auto">
          <a:xfrm>
            <a:off x="3086749" y="964188"/>
            <a:ext cx="5086649" cy="189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9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Clases de normas.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Características de la norma jurídica y la  moral.</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La ley y sus característica</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Clasificación del Derecho</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DOMINIOS DE LAS COMPETENCIAS</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p:txBody>
      </p:sp>
      <p:sp>
        <p:nvSpPr>
          <p:cNvPr id="4" name="Rectángulo 3"/>
          <p:cNvSpPr/>
          <p:nvPr/>
        </p:nvSpPr>
        <p:spPr>
          <a:xfrm>
            <a:off x="3086749" y="419589"/>
            <a:ext cx="4886373" cy="646331"/>
          </a:xfrm>
          <a:prstGeom prst="rect">
            <a:avLst/>
          </a:prstGeom>
        </p:spPr>
        <p:txBody>
          <a:bodyPr wrap="square">
            <a:spAutoFit/>
          </a:bodyPr>
          <a:lstStyle/>
          <a:p>
            <a:pPr lvl="0" eaLnBrk="0" fontAlgn="base" hangingPunct="0">
              <a:spcBef>
                <a:spcPct val="0"/>
              </a:spcBef>
              <a:spcAft>
                <a:spcPct val="0"/>
              </a:spcAft>
            </a:pPr>
            <a:r>
              <a:rPr lang="es-ES" altLang="es-MX" b="1" dirty="0">
                <a:latin typeface="Arial" panose="020B0604020202020204" pitchFamily="34" charset="0"/>
                <a:ea typeface="Calibri" panose="020F0502020204030204" pitchFamily="34" charset="0"/>
                <a:cs typeface="Arial" panose="020B0604020202020204" pitchFamily="34" charset="0"/>
              </a:rPr>
              <a:t>TEMA:</a:t>
            </a:r>
            <a:r>
              <a:rPr lang="es-ES_tradnl" altLang="es-MX" dirty="0">
                <a:latin typeface="Arial" panose="020B0604020202020204" pitchFamily="34" charset="0"/>
                <a:ea typeface="Times New Roman" panose="02020603050405020304" pitchFamily="18" charset="0"/>
                <a:cs typeface="Times New Roman" panose="02020603050405020304" pitchFamily="18" charset="0"/>
              </a:rPr>
              <a:t> </a:t>
            </a:r>
            <a:endParaRPr lang="es-MX" altLang="es-MX" dirty="0">
              <a:latin typeface="Arial" panose="020B0604020202020204" pitchFamily="34" charset="0"/>
            </a:endParaRPr>
          </a:p>
          <a:p>
            <a:pPr lvl="0" eaLnBrk="0" fontAlgn="base" hangingPunct="0">
              <a:spcBef>
                <a:spcPct val="0"/>
              </a:spcBef>
              <a:spcAft>
                <a:spcPct val="0"/>
              </a:spcAft>
            </a:pPr>
            <a:r>
              <a:rPr lang="es-ES" altLang="es-MX" b="1" dirty="0">
                <a:latin typeface="Arial" panose="020B0604020202020204" pitchFamily="34" charset="0"/>
                <a:ea typeface="Times New Roman" panose="02020603050405020304" pitchFamily="18" charset="0"/>
                <a:cs typeface="Times New Roman" panose="02020603050405020304" pitchFamily="18" charset="0"/>
              </a:rPr>
              <a:t>2.-Mundo del deber ser: mundo normativo</a:t>
            </a:r>
            <a:endParaRPr lang="es-MX" dirty="0"/>
          </a:p>
        </p:txBody>
      </p:sp>
      <p:sp>
        <p:nvSpPr>
          <p:cNvPr id="5" name="Pentágono 4"/>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6" name="Rectángulo redondeado 5"/>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259796708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arn(inVertical)">
                                      <p:cBhvr>
                                        <p:cTn id="17" dur="500"/>
                                        <p:tgtEl>
                                          <p:spTgt spid="4">
                                            <p:txEl>
                                              <p:pRg st="0" end="0"/>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barn(inVertical)">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heel(1)">
                                      <p:cBhvr>
                                        <p:cTn id="5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46923" y="791307"/>
            <a:ext cx="8763262" cy="958369"/>
          </a:xfr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p>
            <a:pPr algn="ctr"/>
            <a:r>
              <a:rPr lang="es-MX" sz="5400" b="1" cap="none" dirty="0" smtClean="0">
                <a:ln w="22225">
                  <a:solidFill>
                    <a:schemeClr val="accent2"/>
                  </a:solidFill>
                  <a:prstDash val="solid"/>
                </a:ln>
                <a:solidFill>
                  <a:schemeClr val="accent2">
                    <a:lumMod val="40000"/>
                    <a:lumOff val="60000"/>
                  </a:schemeClr>
                </a:solidFill>
                <a:latin typeface="AR BERKLEY"/>
              </a:rPr>
              <a:t>NORMA JURÍDICA </a:t>
            </a:r>
            <a:endParaRPr lang="es-MX" sz="5400" b="1" cap="none" dirty="0">
              <a:ln w="22225">
                <a:solidFill>
                  <a:schemeClr val="accent2"/>
                </a:solidFill>
                <a:prstDash val="solid"/>
              </a:ln>
              <a:solidFill>
                <a:schemeClr val="accent2">
                  <a:lumMod val="40000"/>
                  <a:lumOff val="60000"/>
                </a:schemeClr>
              </a:solidFill>
              <a:latin typeface="AR BERKLEY"/>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78" y="1749676"/>
            <a:ext cx="2085396" cy="2832409"/>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2409" y="3289699"/>
            <a:ext cx="2640955" cy="2823931"/>
          </a:xfrm>
          <a:prstGeom prst="rect">
            <a:avLst/>
          </a:prstGeom>
        </p:spPr>
      </p:pic>
      <p:sp>
        <p:nvSpPr>
          <p:cNvPr id="8" name="Rectángulo redondeado 7"/>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10147320" y="4249206"/>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6019" y="2784446"/>
            <a:ext cx="2046346" cy="2780011"/>
          </a:xfrm>
          <a:prstGeom prst="rect">
            <a:avLst/>
          </a:prstGeom>
        </p:spPr>
      </p:pic>
    </p:spTree>
    <p:extLst>
      <p:ext uri="{BB962C8B-B14F-4D97-AF65-F5344CB8AC3E}">
        <p14:creationId xmlns:p14="http://schemas.microsoft.com/office/powerpoint/2010/main" val="195678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500" fill="hold"/>
                                        <p:tgtEl>
                                          <p:spTgt spid="5"/>
                                        </p:tgtEl>
                                        <p:attrNameLst>
                                          <p:attrName>ppt_x</p:attrName>
                                        </p:attrNameLst>
                                      </p:cBhvr>
                                      <p:tavLst>
                                        <p:tav tm="0">
                                          <p:val>
                                            <p:strVal val="#ppt_x"/>
                                          </p:val>
                                        </p:tav>
                                        <p:tav tm="100000">
                                          <p:val>
                                            <p:strVal val="#ppt_x"/>
                                          </p:val>
                                        </p:tav>
                                      </p:tavLst>
                                    </p:anim>
                                    <p:anim calcmode="lin" valueType="num">
                                      <p:cBhvr additive="base">
                                        <p:cTn id="8" dur="3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randombar(horizontal)">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805080601"/>
              </p:ext>
            </p:extLst>
          </p:nvPr>
        </p:nvGraphicFramePr>
        <p:xfrm>
          <a:off x="561548" y="2151413"/>
          <a:ext cx="10045520" cy="4069680"/>
        </p:xfrm>
        <a:graphic>
          <a:graphicData uri="http://schemas.openxmlformats.org/drawingml/2006/table">
            <a:tbl>
              <a:tblPr firstRow="1" bandRow="1">
                <a:tableStyleId>{5C22544A-7EE6-4342-B048-85BDC9FD1C3A}</a:tableStyleId>
              </a:tblPr>
              <a:tblGrid>
                <a:gridCol w="1609858"/>
                <a:gridCol w="2284712"/>
                <a:gridCol w="1947285"/>
                <a:gridCol w="1947285"/>
                <a:gridCol w="2256380"/>
              </a:tblGrid>
              <a:tr h="811680">
                <a:tc>
                  <a:txBody>
                    <a:bodyPr/>
                    <a:lstStyle/>
                    <a:p>
                      <a:pPr algn="ctr"/>
                      <a:endParaRPr lang="es-MX" dirty="0"/>
                    </a:p>
                  </a:txBody>
                  <a:tcPr anchor="ctr"/>
                </a:tc>
                <a:tc>
                  <a:txBody>
                    <a:bodyPr/>
                    <a:lstStyle/>
                    <a:p>
                      <a:pPr algn="ctr">
                        <a:lnSpc>
                          <a:spcPct val="150000"/>
                        </a:lnSpc>
                      </a:pPr>
                      <a:r>
                        <a:rPr lang="es-MX" sz="1600" dirty="0" smtClean="0"/>
                        <a:t>UNILATERALIDAD</a:t>
                      </a:r>
                    </a:p>
                    <a:p>
                      <a:pPr algn="ctr">
                        <a:lnSpc>
                          <a:spcPct val="150000"/>
                        </a:lnSpc>
                      </a:pPr>
                      <a:r>
                        <a:rPr lang="es-MX" sz="1600" dirty="0" smtClean="0"/>
                        <a:t>BILATERALIDAD</a:t>
                      </a:r>
                      <a:endParaRPr lang="es-MX" sz="1600" dirty="0"/>
                    </a:p>
                  </a:txBody>
                  <a:tcPr anchor="ctr"/>
                </a:tc>
                <a:tc>
                  <a:txBody>
                    <a:bodyPr/>
                    <a:lstStyle/>
                    <a:p>
                      <a:pPr algn="ctr">
                        <a:lnSpc>
                          <a:spcPct val="150000"/>
                        </a:lnSpc>
                      </a:pPr>
                      <a:r>
                        <a:rPr lang="es-MX" sz="1600" dirty="0" smtClean="0"/>
                        <a:t>INTERIORIDAD</a:t>
                      </a:r>
                    </a:p>
                    <a:p>
                      <a:pPr algn="ctr">
                        <a:lnSpc>
                          <a:spcPct val="150000"/>
                        </a:lnSpc>
                      </a:pPr>
                      <a:r>
                        <a:rPr lang="es-MX" sz="1600" dirty="0" smtClean="0"/>
                        <a:t>EXTERIORIDAD</a:t>
                      </a:r>
                      <a:endParaRPr lang="es-MX" sz="1600" dirty="0"/>
                    </a:p>
                  </a:txBody>
                  <a:tcPr anchor="ctr"/>
                </a:tc>
                <a:tc>
                  <a:txBody>
                    <a:bodyPr/>
                    <a:lstStyle/>
                    <a:p>
                      <a:pPr algn="ctr">
                        <a:lnSpc>
                          <a:spcPct val="150000"/>
                        </a:lnSpc>
                      </a:pPr>
                      <a:r>
                        <a:rPr lang="es-MX" sz="1600" dirty="0" smtClean="0"/>
                        <a:t>AUTONOMÍA</a:t>
                      </a:r>
                    </a:p>
                    <a:p>
                      <a:pPr algn="ctr">
                        <a:lnSpc>
                          <a:spcPct val="150000"/>
                        </a:lnSpc>
                      </a:pPr>
                      <a:r>
                        <a:rPr lang="es-MX" sz="1600" dirty="0" smtClean="0"/>
                        <a:t>HETERONOMÍA</a:t>
                      </a:r>
                      <a:endParaRPr lang="es-MX" sz="1600" dirty="0"/>
                    </a:p>
                  </a:txBody>
                  <a:tcPr anchor="ctr"/>
                </a:tc>
                <a:tc>
                  <a:txBody>
                    <a:bodyPr/>
                    <a:lstStyle/>
                    <a:p>
                      <a:pPr algn="ctr">
                        <a:lnSpc>
                          <a:spcPct val="150000"/>
                        </a:lnSpc>
                      </a:pPr>
                      <a:r>
                        <a:rPr lang="es-MX" sz="1600" dirty="0" smtClean="0"/>
                        <a:t>COERCIBILIDAD</a:t>
                      </a:r>
                    </a:p>
                    <a:p>
                      <a:pPr algn="ctr">
                        <a:lnSpc>
                          <a:spcPct val="150000"/>
                        </a:lnSpc>
                      </a:pPr>
                      <a:r>
                        <a:rPr lang="es-MX" sz="1600" dirty="0" smtClean="0"/>
                        <a:t>INCOERCIBILIDAD</a:t>
                      </a:r>
                      <a:endParaRPr lang="es-MX" sz="1600" dirty="0"/>
                    </a:p>
                  </a:txBody>
                  <a:tcPr anchor="ctr"/>
                </a:tc>
              </a:tr>
              <a:tr h="811680">
                <a:tc>
                  <a:txBody>
                    <a:bodyPr/>
                    <a:lstStyle/>
                    <a:p>
                      <a:pPr algn="ctr"/>
                      <a:r>
                        <a:rPr lang="es-MX" b="1" dirty="0" smtClean="0"/>
                        <a:t>DERECHO</a:t>
                      </a:r>
                      <a:endParaRPr lang="es-MX" b="1" dirty="0"/>
                    </a:p>
                  </a:txBody>
                  <a:tcPr anchor="ctr"/>
                </a:tc>
                <a:tc>
                  <a:txBody>
                    <a:bodyPr/>
                    <a:lstStyle/>
                    <a:p>
                      <a:pPr algn="ctr"/>
                      <a:r>
                        <a:rPr lang="es-MX" dirty="0" smtClean="0"/>
                        <a:t>Bilateralidad</a:t>
                      </a:r>
                      <a:endParaRPr lang="es-MX" dirty="0"/>
                    </a:p>
                  </a:txBody>
                  <a:tcPr anchor="ctr"/>
                </a:tc>
                <a:tc>
                  <a:txBody>
                    <a:bodyPr/>
                    <a:lstStyle/>
                    <a:p>
                      <a:pPr algn="ctr"/>
                      <a:r>
                        <a:rPr lang="es-MX" dirty="0" smtClean="0"/>
                        <a:t>Exterioridad</a:t>
                      </a:r>
                      <a:endParaRPr lang="es-MX" dirty="0"/>
                    </a:p>
                  </a:txBody>
                  <a:tcPr anchor="ctr"/>
                </a:tc>
                <a:tc>
                  <a:txBody>
                    <a:bodyPr/>
                    <a:lstStyle/>
                    <a:p>
                      <a:pPr algn="ctr"/>
                      <a:r>
                        <a:rPr lang="es-MX" dirty="0" smtClean="0"/>
                        <a:t>Heteronomía</a:t>
                      </a:r>
                      <a:endParaRPr lang="es-MX" dirty="0"/>
                    </a:p>
                  </a:txBody>
                  <a:tcPr anchor="ctr"/>
                </a:tc>
                <a:tc>
                  <a:txBody>
                    <a:bodyPr/>
                    <a:lstStyle/>
                    <a:p>
                      <a:pPr algn="ctr"/>
                      <a:r>
                        <a:rPr lang="es-MX" dirty="0" smtClean="0"/>
                        <a:t>Coercible</a:t>
                      </a:r>
                      <a:endParaRPr lang="es-MX" dirty="0"/>
                    </a:p>
                  </a:txBody>
                  <a:tcPr anchor="ctr"/>
                </a:tc>
              </a:tr>
              <a:tr h="811680">
                <a:tc>
                  <a:txBody>
                    <a:bodyPr/>
                    <a:lstStyle/>
                    <a:p>
                      <a:pPr algn="ctr"/>
                      <a:r>
                        <a:rPr lang="es-MX" b="1" dirty="0" smtClean="0"/>
                        <a:t>MORAL</a:t>
                      </a:r>
                      <a:endParaRPr lang="es-MX" b="1" dirty="0"/>
                    </a:p>
                  </a:txBody>
                  <a:tcPr anchor="ctr"/>
                </a:tc>
                <a:tc>
                  <a:txBody>
                    <a:bodyPr/>
                    <a:lstStyle/>
                    <a:p>
                      <a:pPr algn="ctr"/>
                      <a:r>
                        <a:rPr lang="es-MX" dirty="0" smtClean="0"/>
                        <a:t>Unilateral</a:t>
                      </a:r>
                      <a:endParaRPr lang="es-MX" dirty="0"/>
                    </a:p>
                  </a:txBody>
                  <a:tcPr anchor="ctr"/>
                </a:tc>
                <a:tc>
                  <a:txBody>
                    <a:bodyPr/>
                    <a:lstStyle/>
                    <a:p>
                      <a:pPr algn="ctr"/>
                      <a:r>
                        <a:rPr lang="es-MX" dirty="0" smtClean="0"/>
                        <a:t>Exterioridad</a:t>
                      </a:r>
                      <a:endParaRPr lang="es-MX" dirty="0"/>
                    </a:p>
                  </a:txBody>
                  <a:tcPr anchor="ctr"/>
                </a:tc>
                <a:tc>
                  <a:txBody>
                    <a:bodyPr/>
                    <a:lstStyle/>
                    <a:p>
                      <a:pPr algn="ctr"/>
                      <a:r>
                        <a:rPr lang="es-MX" dirty="0" smtClean="0"/>
                        <a:t>Autonomía</a:t>
                      </a:r>
                      <a:endParaRPr lang="es-MX" dirty="0"/>
                    </a:p>
                  </a:txBody>
                  <a:tcPr anchor="ctr"/>
                </a:tc>
                <a:tc>
                  <a:txBody>
                    <a:bodyPr/>
                    <a:lstStyle/>
                    <a:p>
                      <a:pPr algn="ctr"/>
                      <a:r>
                        <a:rPr lang="es-MX" dirty="0" smtClean="0"/>
                        <a:t>Incoercible</a:t>
                      </a:r>
                      <a:endParaRPr lang="es-MX" dirty="0"/>
                    </a:p>
                  </a:txBody>
                  <a:tcPr anchor="ctr"/>
                </a:tc>
              </a:tr>
              <a:tr h="811680">
                <a:tc>
                  <a:txBody>
                    <a:bodyPr/>
                    <a:lstStyle/>
                    <a:p>
                      <a:pPr algn="ctr"/>
                      <a:r>
                        <a:rPr lang="es-MX" b="1" dirty="0" smtClean="0"/>
                        <a:t>RELIGION</a:t>
                      </a:r>
                      <a:endParaRPr lang="es-MX" b="1" dirty="0"/>
                    </a:p>
                  </a:txBody>
                  <a:tcPr anchor="ctr"/>
                </a:tc>
                <a:tc>
                  <a:txBody>
                    <a:bodyPr/>
                    <a:lstStyle/>
                    <a:p>
                      <a:pPr algn="ctr"/>
                      <a:r>
                        <a:rPr lang="es-MX" dirty="0" smtClean="0"/>
                        <a:t>Unilateral</a:t>
                      </a:r>
                      <a:endParaRPr lang="es-MX" dirty="0"/>
                    </a:p>
                  </a:txBody>
                  <a:tcPr anchor="ctr"/>
                </a:tc>
                <a:tc>
                  <a:txBody>
                    <a:bodyPr/>
                    <a:lstStyle/>
                    <a:p>
                      <a:pPr algn="ctr"/>
                      <a:r>
                        <a:rPr lang="es-MX" dirty="0" smtClean="0"/>
                        <a:t>Exterioridad</a:t>
                      </a:r>
                      <a:endParaRPr lang="es-MX" dirty="0"/>
                    </a:p>
                  </a:txBody>
                  <a:tcPr anchor="ctr"/>
                </a:tc>
                <a:tc>
                  <a:txBody>
                    <a:bodyPr/>
                    <a:lstStyle/>
                    <a:p>
                      <a:pPr algn="ctr"/>
                      <a:r>
                        <a:rPr lang="es-MX" dirty="0" smtClean="0"/>
                        <a:t>Heteronomía</a:t>
                      </a:r>
                      <a:endParaRPr lang="es-MX" dirty="0"/>
                    </a:p>
                  </a:txBody>
                  <a:tcPr anchor="ctr"/>
                </a:tc>
                <a:tc>
                  <a:txBody>
                    <a:bodyPr/>
                    <a:lstStyle/>
                    <a:p>
                      <a:pPr algn="ctr"/>
                      <a:r>
                        <a:rPr lang="es-MX" dirty="0" smtClean="0"/>
                        <a:t>Incoercible</a:t>
                      </a:r>
                      <a:endParaRPr lang="es-MX" dirty="0"/>
                    </a:p>
                  </a:txBody>
                  <a:tcPr anchor="ctr"/>
                </a:tc>
              </a:tr>
              <a:tr h="811680">
                <a:tc>
                  <a:txBody>
                    <a:bodyPr/>
                    <a:lstStyle/>
                    <a:p>
                      <a:pPr algn="ctr"/>
                      <a:r>
                        <a:rPr lang="es-MX" sz="1800" b="1" dirty="0" smtClean="0"/>
                        <a:t>USOS</a:t>
                      </a:r>
                      <a:r>
                        <a:rPr lang="es-MX" sz="1800" b="1" baseline="0" dirty="0" smtClean="0"/>
                        <a:t> SOCIALES</a:t>
                      </a:r>
                      <a:endParaRPr lang="es-MX" sz="1800" b="1" dirty="0"/>
                    </a:p>
                  </a:txBody>
                  <a:tcPr anchor="ctr"/>
                </a:tc>
                <a:tc>
                  <a:txBody>
                    <a:bodyPr/>
                    <a:lstStyle/>
                    <a:p>
                      <a:pPr algn="ctr"/>
                      <a:r>
                        <a:rPr lang="es-MX" dirty="0" smtClean="0"/>
                        <a:t>Bilateral</a:t>
                      </a:r>
                      <a:endParaRPr lang="es-MX" dirty="0"/>
                    </a:p>
                  </a:txBody>
                  <a:tcPr anchor="ctr"/>
                </a:tc>
                <a:tc>
                  <a:txBody>
                    <a:bodyPr/>
                    <a:lstStyle/>
                    <a:p>
                      <a:pPr algn="ctr"/>
                      <a:r>
                        <a:rPr lang="es-MX" dirty="0" smtClean="0"/>
                        <a:t>Exterioridad</a:t>
                      </a:r>
                      <a:endParaRPr lang="es-MX" dirty="0"/>
                    </a:p>
                  </a:txBody>
                  <a:tcPr anchor="ctr"/>
                </a:tc>
                <a:tc>
                  <a:txBody>
                    <a:bodyPr/>
                    <a:lstStyle/>
                    <a:p>
                      <a:pPr algn="ctr"/>
                      <a:r>
                        <a:rPr lang="es-MX" dirty="0" smtClean="0"/>
                        <a:t>Heteronomía</a:t>
                      </a:r>
                      <a:endParaRPr lang="es-MX" dirty="0"/>
                    </a:p>
                  </a:txBody>
                  <a:tcPr anchor="ctr"/>
                </a:tc>
                <a:tc>
                  <a:txBody>
                    <a:bodyPr/>
                    <a:lstStyle/>
                    <a:p>
                      <a:pPr algn="ctr"/>
                      <a:r>
                        <a:rPr lang="es-MX" dirty="0" smtClean="0"/>
                        <a:t>Incoercible</a:t>
                      </a:r>
                      <a:endParaRPr lang="es-MX" dirty="0"/>
                    </a:p>
                  </a:txBody>
                  <a:tcPr anchor="ctr"/>
                </a:tc>
              </a:tr>
            </a:tbl>
          </a:graphicData>
        </a:graphic>
      </p:graphicFrame>
      <p:sp>
        <p:nvSpPr>
          <p:cNvPr id="4" name="Rectángulo 3"/>
          <p:cNvSpPr/>
          <p:nvPr/>
        </p:nvSpPr>
        <p:spPr>
          <a:xfrm>
            <a:off x="2051369" y="538368"/>
            <a:ext cx="6894837" cy="1200329"/>
          </a:xfrm>
          <a:prstGeom prst="rect">
            <a:avLst/>
          </a:prstGeom>
          <a:noFill/>
        </p:spPr>
        <p:txBody>
          <a:bodyPr wrap="none" lIns="91440" tIns="45720" rIns="91440" bIns="45720">
            <a:spAutoFit/>
          </a:bodyPr>
          <a:lstStyle/>
          <a:p>
            <a:pPr algn="ctr"/>
            <a:r>
              <a:rPr lang="es-MX" sz="3600" b="1" dirty="0" smtClean="0">
                <a:ln w="22225">
                  <a:solidFill>
                    <a:schemeClr val="accent2"/>
                  </a:solidFill>
                  <a:prstDash val="solid"/>
                </a:ln>
                <a:solidFill>
                  <a:schemeClr val="accent2">
                    <a:lumMod val="40000"/>
                    <a:lumOff val="60000"/>
                  </a:schemeClr>
                </a:solidFill>
              </a:rPr>
              <a:t>LOS SISTEMAS NORMATIVOS Y </a:t>
            </a:r>
          </a:p>
          <a:p>
            <a:pPr algn="ctr"/>
            <a:r>
              <a:rPr lang="es-MX" sz="3600" b="1" dirty="0" smtClean="0">
                <a:ln w="22225">
                  <a:solidFill>
                    <a:schemeClr val="accent2"/>
                  </a:solidFill>
                  <a:prstDash val="solid"/>
                </a:ln>
                <a:solidFill>
                  <a:schemeClr val="accent2">
                    <a:lumMod val="40000"/>
                    <a:lumOff val="60000"/>
                  </a:schemeClr>
                </a:solidFill>
              </a:rPr>
              <a:t>SUS CARACTERÍSTICAS</a:t>
            </a:r>
            <a:endParaRPr lang="es-ES" sz="3600" b="1" dirty="0">
              <a:ln w="22225">
                <a:solidFill>
                  <a:schemeClr val="accent2"/>
                </a:solidFill>
                <a:prstDash val="solid"/>
              </a:ln>
              <a:solidFill>
                <a:schemeClr val="accent2">
                  <a:lumMod val="40000"/>
                  <a:lumOff val="60000"/>
                </a:schemeClr>
              </a:solidFill>
            </a:endParaRPr>
          </a:p>
        </p:txBody>
      </p:sp>
      <p:sp>
        <p:nvSpPr>
          <p:cNvPr id="5" name="Pentágono 4"/>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6" name="Rectángulo redondeado 5"/>
          <p:cNvSpPr/>
          <p:nvPr/>
        </p:nvSpPr>
        <p:spPr>
          <a:xfrm>
            <a:off x="10078455" y="53836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518422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2"/>
                                        </p:tgtEl>
                                        <p:attrNameLst>
                                          <p:attrName>r</p:attrName>
                                        </p:attrNameLst>
                                      </p:cBhvr>
                                    </p:animRot>
                                    <p:animRot by="-240000">
                                      <p:cBhvr>
                                        <p:cTn id="15" dur="200" fill="hold">
                                          <p:stCondLst>
                                            <p:cond delay="200"/>
                                          </p:stCondLst>
                                        </p:cTn>
                                        <p:tgtEl>
                                          <p:spTgt spid="2"/>
                                        </p:tgtEl>
                                        <p:attrNameLst>
                                          <p:attrName>r</p:attrName>
                                        </p:attrNameLst>
                                      </p:cBhvr>
                                    </p:animRot>
                                    <p:animRot by="240000">
                                      <p:cBhvr>
                                        <p:cTn id="16" dur="200" fill="hold">
                                          <p:stCondLst>
                                            <p:cond delay="400"/>
                                          </p:stCondLst>
                                        </p:cTn>
                                        <p:tgtEl>
                                          <p:spTgt spid="2"/>
                                        </p:tgtEl>
                                        <p:attrNameLst>
                                          <p:attrName>r</p:attrName>
                                        </p:attrNameLst>
                                      </p:cBhvr>
                                    </p:animRot>
                                    <p:animRot by="-240000">
                                      <p:cBhvr>
                                        <p:cTn id="17" dur="200" fill="hold">
                                          <p:stCondLst>
                                            <p:cond delay="600"/>
                                          </p:stCondLst>
                                        </p:cTn>
                                        <p:tgtEl>
                                          <p:spTgt spid="2"/>
                                        </p:tgtEl>
                                        <p:attrNameLst>
                                          <p:attrName>r</p:attrName>
                                        </p:attrNameLst>
                                      </p:cBhvr>
                                    </p:animRot>
                                    <p:animRot by="120000">
                                      <p:cBhvr>
                                        <p:cTn id="18" dur="200" fill="hold">
                                          <p:stCondLst>
                                            <p:cond delay="800"/>
                                          </p:stCondLst>
                                        </p:cTn>
                                        <p:tgtEl>
                                          <p:spTgt spid="2"/>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2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barn(inVertical)">
                                      <p:cBhvr>
                                        <p:cTn id="33" dur="500"/>
                                        <p:tgtEl>
                                          <p:spTgt spid="4">
                                            <p:txEl>
                                              <p:pRg st="0" end="0"/>
                                            </p:txEl>
                                          </p:spTgt>
                                        </p:tgtEl>
                                      </p:cBhvr>
                                    </p:animEffect>
                                  </p:childTnLst>
                                </p:cTn>
                              </p:par>
                              <p:par>
                                <p:cTn id="34" presetID="16" presetClass="entr" presetSubtype="21" fill="hold"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barn(inVertical)">
                                      <p:cBhvr>
                                        <p:cTn id="3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95916" y="1236067"/>
            <a:ext cx="8173387" cy="2207524"/>
          </a:xfrm>
        </p:spPr>
        <p:txBody>
          <a:bodyPr>
            <a:normAutofit/>
          </a:bodyPr>
          <a:lstStyle/>
          <a:p>
            <a:pPr marL="0" indent="0" algn="just">
              <a:buNone/>
            </a:pPr>
            <a:r>
              <a:rPr lang="es-MX" sz="2800" b="1" dirty="0">
                <a:solidFill>
                  <a:srgbClr val="595959"/>
                </a:solidFill>
                <a:latin typeface="Century Gothic"/>
                <a:ea typeface="Times New Roman"/>
                <a:cs typeface="Times New Roman"/>
              </a:rPr>
              <a:t>Regla de conducta dictada por un poder legítimo para regular la conducta humana. La norma prescribe, prohíbe, autoriza o permite determinada conducta individual o social.</a:t>
            </a:r>
            <a:endParaRPr lang="es-MX" sz="2800" b="1" dirty="0"/>
          </a:p>
        </p:txBody>
      </p:sp>
      <p:sp>
        <p:nvSpPr>
          <p:cNvPr id="6" name="AutoShape 2" descr="Resultado de imagen para normas"/>
          <p:cNvSpPr>
            <a:spLocks noChangeAspect="1" noChangeArrowheads="1"/>
          </p:cNvSpPr>
          <p:nvPr/>
        </p:nvSpPr>
        <p:spPr bwMode="auto">
          <a:xfrm>
            <a:off x="347936"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nor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6" descr="Resultado de imagen para nor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8" descr="Resultado de imagen para normas"/>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9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2812" y="3635208"/>
            <a:ext cx="3839786" cy="2753054"/>
          </a:xfrm>
          <a:prstGeom prst="rect">
            <a:avLst/>
          </a:prstGeom>
        </p:spPr>
      </p:pic>
      <p:sp>
        <p:nvSpPr>
          <p:cNvPr id="3" name="Rectángulo 2"/>
          <p:cNvSpPr/>
          <p:nvPr/>
        </p:nvSpPr>
        <p:spPr>
          <a:xfrm>
            <a:off x="2718479" y="312737"/>
            <a:ext cx="6115778" cy="923330"/>
          </a:xfrm>
          <a:prstGeom prst="rect">
            <a:avLst/>
          </a:prstGeom>
          <a:noFill/>
        </p:spPr>
        <p:txBody>
          <a:bodyPr wrap="none" lIns="91440" tIns="45720" rIns="91440" bIns="45720">
            <a:spAutoFit/>
          </a:bodyPr>
          <a:lstStyle/>
          <a:p>
            <a:pPr algn="ctr"/>
            <a:r>
              <a:rPr lang="es-MX" sz="5400" b="1" dirty="0" smtClean="0">
                <a:ln w="22225">
                  <a:solidFill>
                    <a:schemeClr val="accent2"/>
                  </a:solidFill>
                  <a:prstDash val="solid"/>
                </a:ln>
                <a:solidFill>
                  <a:schemeClr val="accent2">
                    <a:lumMod val="40000"/>
                    <a:lumOff val="60000"/>
                  </a:schemeClr>
                </a:solidFill>
                <a:latin typeface="Century Gothic"/>
                <a:ea typeface="Times New Roman"/>
                <a:cs typeface="Times New Roman"/>
              </a:rPr>
              <a:t>NORMA JURÍDICA</a:t>
            </a:r>
            <a:endParaRPr lang="es-ES" sz="5400" b="1" dirty="0">
              <a:ln w="22225">
                <a:solidFill>
                  <a:schemeClr val="accent2"/>
                </a:solidFill>
                <a:prstDash val="solid"/>
              </a:ln>
              <a:solidFill>
                <a:schemeClr val="accent2">
                  <a:lumMod val="40000"/>
                  <a:lumOff val="60000"/>
                </a:schemeClr>
              </a:solidFill>
            </a:endParaRPr>
          </a:p>
        </p:txBody>
      </p:sp>
      <p:sp>
        <p:nvSpPr>
          <p:cNvPr id="11" name="Rectángulo redondeado 10"/>
          <p:cNvSpPr/>
          <p:nvPr/>
        </p:nvSpPr>
        <p:spPr>
          <a:xfrm>
            <a:off x="9949391" y="61753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2" name="Pentágono 11"/>
          <p:cNvSpPr/>
          <p:nvPr/>
        </p:nvSpPr>
        <p:spPr>
          <a:xfrm rot="16200000">
            <a:off x="9964583" y="450071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80410631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9" presetClass="entr" presetSubtype="0" fill="hold" grpId="1"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dissolve">
                                      <p:cBhvr>
                                        <p:cTn id="19" dur="500"/>
                                        <p:tgtEl>
                                          <p:spTgt spid="5">
                                            <p:txEl>
                                              <p:pRg st="0" end="0"/>
                                            </p:txEl>
                                          </p:spTgt>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2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arn(inVertical)">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5" grpId="1" build="p"/>
      <p:bldP spid="3" grpId="0"/>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790774" y="4200131"/>
            <a:ext cx="8763262" cy="958369"/>
          </a:xfr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p>
            <a:pPr algn="ctr"/>
            <a:r>
              <a:rPr lang="es-MX" sz="5400" b="1" cap="none" dirty="0" smtClean="0">
                <a:ln w="22225">
                  <a:solidFill>
                    <a:schemeClr val="accent2"/>
                  </a:solidFill>
                  <a:prstDash val="solid"/>
                </a:ln>
                <a:solidFill>
                  <a:schemeClr val="accent2">
                    <a:lumMod val="40000"/>
                    <a:lumOff val="60000"/>
                  </a:schemeClr>
                </a:solidFill>
                <a:latin typeface="AR BERKLEY"/>
              </a:rPr>
              <a:t>LA  LEY JURÍDICA </a:t>
            </a:r>
            <a:endParaRPr lang="es-MX" sz="5400" b="1" cap="none" dirty="0">
              <a:ln w="22225">
                <a:solidFill>
                  <a:schemeClr val="accent2"/>
                </a:solidFill>
                <a:prstDash val="solid"/>
              </a:ln>
              <a:solidFill>
                <a:schemeClr val="accent2">
                  <a:lumMod val="40000"/>
                  <a:lumOff val="60000"/>
                </a:schemeClr>
              </a:solidFill>
              <a:latin typeface="AR BERKLEY"/>
            </a:endParaRPr>
          </a:p>
        </p:txBody>
      </p:sp>
      <p:sp>
        <p:nvSpPr>
          <p:cNvPr id="6" name="Rectángulo redondeado 5"/>
          <p:cNvSpPr/>
          <p:nvPr/>
        </p:nvSpPr>
        <p:spPr>
          <a:xfrm>
            <a:off x="9456234" y="661031"/>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471426" y="410340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2368" y="869998"/>
            <a:ext cx="4435543" cy="3330133"/>
          </a:xfrm>
          <a:prstGeom prst="rect">
            <a:avLst/>
          </a:prstGeom>
        </p:spPr>
      </p:pic>
    </p:spTree>
    <p:extLst>
      <p:ext uri="{BB962C8B-B14F-4D97-AF65-F5344CB8AC3E}">
        <p14:creationId xmlns:p14="http://schemas.microsoft.com/office/powerpoint/2010/main" val="1092234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500" fill="hold"/>
                                        <p:tgtEl>
                                          <p:spTgt spid="5"/>
                                        </p:tgtEl>
                                        <p:attrNameLst>
                                          <p:attrName>ppt_x</p:attrName>
                                        </p:attrNameLst>
                                      </p:cBhvr>
                                      <p:tavLst>
                                        <p:tav tm="0">
                                          <p:val>
                                            <p:strVal val="#ppt_x"/>
                                          </p:val>
                                        </p:tav>
                                        <p:tav tm="100000">
                                          <p:val>
                                            <p:strVal val="#ppt_x"/>
                                          </p:val>
                                        </p:tav>
                                      </p:tavLst>
                                    </p:anim>
                                    <p:anim calcmode="lin" valueType="num">
                                      <p:cBhvr additive="base">
                                        <p:cTn id="8" dur="3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74101" y="1504242"/>
            <a:ext cx="6400800" cy="1785950"/>
          </a:xfrm>
        </p:spPr>
        <p:txBody>
          <a:bodyPr>
            <a:normAutofit fontScale="92500" lnSpcReduction="10000"/>
          </a:bodyPr>
          <a:lstStyle/>
          <a:p>
            <a:pPr algn="just"/>
            <a:r>
              <a:rPr lang="es-ES" b="1" dirty="0">
                <a:solidFill>
                  <a:schemeClr val="tx1"/>
                </a:solidFill>
              </a:rPr>
              <a:t>La ley es el fundamento de toda sociedad humana. Sin ella el orden es imposible y sin orden no existe un marco dentro del cual todas las otras actividades, espirituales, culturales, tecnológicas e intelectuales, las cuales dependen de la asociación humana, puedan ser desarrolladas</a:t>
            </a:r>
            <a:r>
              <a:rPr lang="es-ES" b="1" dirty="0" smtClean="0"/>
              <a:t>.</a:t>
            </a:r>
          </a:p>
          <a:p>
            <a:endParaRPr lang="es-ES" dirty="0"/>
          </a:p>
        </p:txBody>
      </p:sp>
      <p:pic>
        <p:nvPicPr>
          <p:cNvPr id="4" name="Picture 2" descr="http://www.canalgif.net/Gifs-animados/Profesiones/Justicia/Imagen-animada-Justicia-05.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837251">
            <a:off x="2473628" y="3635375"/>
            <a:ext cx="2781300" cy="18686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Rectángulo 5"/>
          <p:cNvSpPr/>
          <p:nvPr/>
        </p:nvSpPr>
        <p:spPr>
          <a:xfrm>
            <a:off x="1538211" y="458765"/>
            <a:ext cx="8848897" cy="830997"/>
          </a:xfrm>
          <a:prstGeom prst="rect">
            <a:avLst/>
          </a:prstGeom>
          <a:noFill/>
        </p:spPr>
        <p:txBody>
          <a:bodyPr wrap="none" lIns="91440" tIns="45720" rIns="91440" bIns="45720">
            <a:spAutoFit/>
          </a:bodyPr>
          <a:lstStyle/>
          <a:p>
            <a:pPr algn="ctr"/>
            <a:r>
              <a:rPr lang="es-MX" sz="4800" b="1" dirty="0">
                <a:ln w="22225">
                  <a:solidFill>
                    <a:schemeClr val="accent2"/>
                  </a:solidFill>
                  <a:prstDash val="solid"/>
                </a:ln>
                <a:solidFill>
                  <a:schemeClr val="accent2">
                    <a:lumMod val="40000"/>
                    <a:lumOff val="60000"/>
                  </a:schemeClr>
                </a:solidFill>
              </a:rPr>
              <a:t>FUNDAMENTACIÓN DE LA LEY</a:t>
            </a:r>
            <a:endParaRPr lang="es-ES" sz="4800" b="1" dirty="0">
              <a:ln w="22225">
                <a:solidFill>
                  <a:schemeClr val="accent2"/>
                </a:solidFill>
                <a:prstDash val="solid"/>
              </a:ln>
              <a:solidFill>
                <a:schemeClr val="accent2">
                  <a:lumMod val="40000"/>
                  <a:lumOff val="60000"/>
                </a:schemeClr>
              </a:solidFill>
            </a:endParaRPr>
          </a:p>
        </p:txBody>
      </p:sp>
      <p:grpSp>
        <p:nvGrpSpPr>
          <p:cNvPr id="2" name="Grupo 18"/>
          <p:cNvGrpSpPr>
            <a:grpSpLocks/>
          </p:cNvGrpSpPr>
          <p:nvPr/>
        </p:nvGrpSpPr>
        <p:grpSpPr bwMode="auto">
          <a:xfrm>
            <a:off x="6675059" y="3183328"/>
            <a:ext cx="3288345" cy="2859932"/>
            <a:chOff x="10949" y="10861"/>
            <a:chExt cx="381" cy="307"/>
          </a:xfrm>
        </p:grpSpPr>
        <p:pic>
          <p:nvPicPr>
            <p:cNvPr id="1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4" y="10941"/>
              <a:ext cx="337" cy="227"/>
            </a:xfrm>
            <a:prstGeom prst="rect">
              <a:avLst/>
            </a:prstGeom>
            <a:noFill/>
            <a:ln w="63500" algn="in">
              <a:solidFill>
                <a:srgbClr val="730000"/>
              </a:solidFill>
              <a:round/>
              <a:headEnd/>
              <a:tailEnd/>
            </a:ln>
            <a:effectLst>
              <a:outerShdw dist="99190" dir="3011666" algn="ctr" rotWithShape="0">
                <a:srgbClr val="B2B2B2">
                  <a:alpha val="50000"/>
                </a:srgbClr>
              </a:outerShdw>
            </a:effectLst>
            <a:extLst>
              <a:ext uri="{909E8E84-426E-40DD-AFC4-6F175D3DCCD1}">
                <a14:hiddenFill xmlns:a14="http://schemas.microsoft.com/office/drawing/2010/main">
                  <a:solidFill>
                    <a:srgbClr val="FFFFFF"/>
                  </a:solidFill>
                </a14:hiddenFill>
              </a:ext>
            </a:extLst>
          </p:spPr>
        </p:pic>
        <p:pic>
          <p:nvPicPr>
            <p:cNvPr id="20" name="Picture 19" descr="const-1917"/>
            <p:cNvPicPr>
              <a:picLocks noChangeAspect="1" noChangeArrowheads="1"/>
            </p:cNvPicPr>
            <p:nvPr/>
          </p:nvPicPr>
          <p:blipFill>
            <a:blip r:embed="rId4">
              <a:extLst>
                <a:ext uri="{28A0092B-C50C-407E-A947-70E740481C1C}">
                  <a14:useLocalDpi xmlns:a14="http://schemas.microsoft.com/office/drawing/2010/main" val="0"/>
                </a:ext>
              </a:extLst>
            </a:blip>
            <a:srcRect r="3873"/>
            <a:stretch>
              <a:fillRect/>
            </a:stretch>
          </p:blipFill>
          <p:spPr bwMode="auto">
            <a:xfrm>
              <a:off x="10949" y="10861"/>
              <a:ext cx="139" cy="213"/>
            </a:xfrm>
            <a:prstGeom prst="rect">
              <a:avLst/>
            </a:prstGeom>
            <a:noFill/>
            <a:ln w="63500" algn="in">
              <a:solidFill>
                <a:srgbClr val="C04D00"/>
              </a:solidFill>
              <a:round/>
              <a:headEnd/>
              <a:tailEnd/>
            </a:ln>
            <a:effectLst>
              <a:outerShdw dist="99190" dir="3011666" algn="ctr" rotWithShape="0">
                <a:srgbClr val="B2B2B2">
                  <a:alpha val="50000"/>
                </a:srgbClr>
              </a:outerShdw>
            </a:effectLst>
            <a:extLst>
              <a:ext uri="{909E8E84-426E-40DD-AFC4-6F175D3DCCD1}">
                <a14:hiddenFill xmlns:a14="http://schemas.microsoft.com/office/drawing/2010/main">
                  <a:solidFill>
                    <a:srgbClr val="FFFFFF"/>
                  </a:solidFill>
                </a14:hiddenFill>
              </a:ext>
            </a:extLst>
          </p:spPr>
        </p:pic>
      </p:grpSp>
      <p:sp>
        <p:nvSpPr>
          <p:cNvPr id="11" name="Rectángulo redondeado 10"/>
          <p:cNvSpPr/>
          <p:nvPr/>
        </p:nvSpPr>
        <p:spPr>
          <a:xfrm>
            <a:off x="9852612" y="1329443"/>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2" name="Pentágono 11"/>
          <p:cNvSpPr/>
          <p:nvPr/>
        </p:nvSpPr>
        <p:spPr>
          <a:xfrm rot="16200000">
            <a:off x="9704542" y="4102537"/>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3720261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85168" y="1591351"/>
            <a:ext cx="4252520" cy="4154984"/>
          </a:xfrm>
          <a:prstGeom prst="rect">
            <a:avLst/>
          </a:prstGeom>
        </p:spPr>
        <p:txBody>
          <a:bodyPr wrap="square">
            <a:spAutoFit/>
          </a:bodyPr>
          <a:lstStyle/>
          <a:p>
            <a:pPr algn="just"/>
            <a:r>
              <a:rPr lang="es-MX" sz="2400" b="1" dirty="0">
                <a:latin typeface="Century Gothic" pitchFamily="34" charset="0"/>
              </a:rPr>
              <a:t>Es la norma impuesta a una comunidad humana por su autoridad suprema, para ordenar de manera estable la actividad libre de los hombres en vista del bien común. Las leyes y en especial la Constitución están o han de estar al servicio del bien común, </a:t>
            </a:r>
            <a:r>
              <a:rPr lang="es-MX" sz="2400" b="1" dirty="0" smtClean="0">
                <a:latin typeface="Century Gothic" pitchFamily="34" charset="0"/>
              </a:rPr>
              <a:t>para </a:t>
            </a:r>
            <a:r>
              <a:rPr lang="es-MX" sz="2400" b="1" dirty="0">
                <a:latin typeface="Century Gothic" pitchFamily="34" charset="0"/>
              </a:rPr>
              <a:t>todos sin excepción.</a:t>
            </a:r>
          </a:p>
        </p:txBody>
      </p:sp>
      <p:sp>
        <p:nvSpPr>
          <p:cNvPr id="4" name="3 Rectángulo"/>
          <p:cNvSpPr/>
          <p:nvPr/>
        </p:nvSpPr>
        <p:spPr>
          <a:xfrm>
            <a:off x="1134561" y="307555"/>
            <a:ext cx="3756156" cy="764055"/>
          </a:xfrm>
          <a:prstGeom prst="rect">
            <a:avLst/>
          </a:prstGeom>
        </p:spPr>
        <p:txBody>
          <a:bodyPr wrap="none">
            <a:spAutoFit/>
          </a:bodyPr>
          <a:lstStyle/>
          <a:p>
            <a:pPr algn="ctr">
              <a:lnSpc>
                <a:spcPct val="107000"/>
              </a:lnSpc>
              <a:spcAft>
                <a:spcPts val="800"/>
              </a:spcAft>
            </a:pPr>
            <a:r>
              <a:rPr lang="es-MX" sz="4400" b="1" dirty="0" smtClean="0">
                <a:ln w="22225">
                  <a:solidFill>
                    <a:schemeClr val="accent2"/>
                  </a:solidFill>
                  <a:prstDash val="solid"/>
                </a:ln>
                <a:solidFill>
                  <a:schemeClr val="accent2">
                    <a:lumMod val="40000"/>
                    <a:lumOff val="60000"/>
                  </a:schemeClr>
                </a:solidFill>
                <a:latin typeface="Century Gothic"/>
                <a:ea typeface="Calibri"/>
                <a:cs typeface="Times New Roman"/>
              </a:rPr>
              <a:t>LEY JURÍDICA</a:t>
            </a:r>
            <a:endParaRPr lang="es-MX" sz="2800" b="1" dirty="0">
              <a:ln w="22225">
                <a:solidFill>
                  <a:schemeClr val="accent2"/>
                </a:solidFill>
                <a:prstDash val="solid"/>
              </a:ln>
              <a:solidFill>
                <a:schemeClr val="accent2">
                  <a:lumMod val="40000"/>
                  <a:lumOff val="60000"/>
                </a:schemeClr>
              </a:solidFill>
              <a:ea typeface="Calibri"/>
              <a:cs typeface="Times New Roman"/>
            </a:endParaRPr>
          </a:p>
        </p:txBody>
      </p:sp>
      <p:pic>
        <p:nvPicPr>
          <p:cNvPr id="2050" name="Picture 2" descr="http://www.politiquiando.com/wp-content/uploads/2015/01/Enfatizar-300x25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16" y="3668843"/>
            <a:ext cx="2857500" cy="24193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2.gstatic.com/images?q=tbn:ANd9GcRZQL_ht2bqfyzEGtjzGBHumOORiQLRPvznJrQqk5QqkrmmZm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2801" y="1995734"/>
            <a:ext cx="2327089" cy="315919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4"/>
          <a:stretch>
            <a:fillRect/>
          </a:stretch>
        </p:blipFill>
        <p:spPr>
          <a:xfrm>
            <a:off x="762708" y="1355582"/>
            <a:ext cx="2655916" cy="1958340"/>
          </a:xfrm>
          <a:prstGeom prst="rect">
            <a:avLst/>
          </a:prstGeom>
        </p:spPr>
      </p:pic>
      <p:sp>
        <p:nvSpPr>
          <p:cNvPr id="8" name="Rectángulo redondeado 7"/>
          <p:cNvSpPr/>
          <p:nvPr/>
        </p:nvSpPr>
        <p:spPr>
          <a:xfrm>
            <a:off x="9930433" y="52497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41104654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additive="base">
                                        <p:cTn id="14"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2052"/>
                                        </p:tgtEl>
                                        <p:attrNameLst>
                                          <p:attrName>style.visibility</p:attrName>
                                        </p:attrNameLst>
                                      </p:cBhvr>
                                      <p:to>
                                        <p:strVal val="visible"/>
                                      </p:to>
                                    </p:set>
                                    <p:animEffect transition="in" filter="fade">
                                      <p:cBhvr>
                                        <p:cTn id="20" dur="2000"/>
                                        <p:tgtEl>
                                          <p:spTgt spid="2052"/>
                                        </p:tgtEl>
                                      </p:cBhvr>
                                    </p:animEffect>
                                    <p:anim calcmode="lin" valueType="num">
                                      <p:cBhvr>
                                        <p:cTn id="21" dur="2000" fill="hold"/>
                                        <p:tgtEl>
                                          <p:spTgt spid="2052"/>
                                        </p:tgtEl>
                                        <p:attrNameLst>
                                          <p:attrName>ppt_w</p:attrName>
                                        </p:attrNameLst>
                                      </p:cBhvr>
                                      <p:tavLst>
                                        <p:tav tm="0" fmla="#ppt_w*sin(2.5*pi*$)">
                                          <p:val>
                                            <p:fltVal val="0"/>
                                          </p:val>
                                        </p:tav>
                                        <p:tav tm="100000">
                                          <p:val>
                                            <p:fltVal val="1"/>
                                          </p:val>
                                        </p:tav>
                                      </p:tavLst>
                                    </p:anim>
                                    <p:anim calcmode="lin" valueType="num">
                                      <p:cBhvr>
                                        <p:cTn id="22" dur="2000" fill="hold"/>
                                        <p:tgtEl>
                                          <p:spTgt spid="2052"/>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wipe(down)">
                                      <p:cBhvr>
                                        <p:cTn id="27" dur="580">
                                          <p:stCondLst>
                                            <p:cond delay="0"/>
                                          </p:stCondLst>
                                        </p:cTn>
                                        <p:tgtEl>
                                          <p:spTgt spid="2050"/>
                                        </p:tgtEl>
                                      </p:cBhvr>
                                    </p:animEffect>
                                    <p:anim calcmode="lin" valueType="num">
                                      <p:cBhvr>
                                        <p:cTn id="2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33" dur="26">
                                          <p:stCondLst>
                                            <p:cond delay="650"/>
                                          </p:stCondLst>
                                        </p:cTn>
                                        <p:tgtEl>
                                          <p:spTgt spid="2050"/>
                                        </p:tgtEl>
                                      </p:cBhvr>
                                      <p:to x="100000" y="60000"/>
                                    </p:animScale>
                                    <p:animScale>
                                      <p:cBhvr>
                                        <p:cTn id="34" dur="166" decel="50000">
                                          <p:stCondLst>
                                            <p:cond delay="676"/>
                                          </p:stCondLst>
                                        </p:cTn>
                                        <p:tgtEl>
                                          <p:spTgt spid="2050"/>
                                        </p:tgtEl>
                                      </p:cBhvr>
                                      <p:to x="100000" y="100000"/>
                                    </p:animScale>
                                    <p:animScale>
                                      <p:cBhvr>
                                        <p:cTn id="35" dur="26">
                                          <p:stCondLst>
                                            <p:cond delay="1312"/>
                                          </p:stCondLst>
                                        </p:cTn>
                                        <p:tgtEl>
                                          <p:spTgt spid="2050"/>
                                        </p:tgtEl>
                                      </p:cBhvr>
                                      <p:to x="100000" y="80000"/>
                                    </p:animScale>
                                    <p:animScale>
                                      <p:cBhvr>
                                        <p:cTn id="36" dur="166" decel="50000">
                                          <p:stCondLst>
                                            <p:cond delay="1338"/>
                                          </p:stCondLst>
                                        </p:cTn>
                                        <p:tgtEl>
                                          <p:spTgt spid="2050"/>
                                        </p:tgtEl>
                                      </p:cBhvr>
                                      <p:to x="100000" y="100000"/>
                                    </p:animScale>
                                    <p:animScale>
                                      <p:cBhvr>
                                        <p:cTn id="37" dur="26">
                                          <p:stCondLst>
                                            <p:cond delay="1642"/>
                                          </p:stCondLst>
                                        </p:cTn>
                                        <p:tgtEl>
                                          <p:spTgt spid="2050"/>
                                        </p:tgtEl>
                                      </p:cBhvr>
                                      <p:to x="100000" y="90000"/>
                                    </p:animScale>
                                    <p:animScale>
                                      <p:cBhvr>
                                        <p:cTn id="38" dur="166" decel="50000">
                                          <p:stCondLst>
                                            <p:cond delay="1668"/>
                                          </p:stCondLst>
                                        </p:cTn>
                                        <p:tgtEl>
                                          <p:spTgt spid="2050"/>
                                        </p:tgtEl>
                                      </p:cBhvr>
                                      <p:to x="100000" y="100000"/>
                                    </p:animScale>
                                    <p:animScale>
                                      <p:cBhvr>
                                        <p:cTn id="39" dur="26">
                                          <p:stCondLst>
                                            <p:cond delay="1808"/>
                                          </p:stCondLst>
                                        </p:cTn>
                                        <p:tgtEl>
                                          <p:spTgt spid="2050"/>
                                        </p:tgtEl>
                                      </p:cBhvr>
                                      <p:to x="100000" y="95000"/>
                                    </p:animScale>
                                    <p:animScale>
                                      <p:cBhvr>
                                        <p:cTn id="40" dur="166" decel="50000">
                                          <p:stCondLst>
                                            <p:cond delay="1834"/>
                                          </p:stCondLst>
                                        </p:cTn>
                                        <p:tgtEl>
                                          <p:spTgt spid="2050"/>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1000" fill="hold"/>
                                        <p:tgtEl>
                                          <p:spTgt spid="7"/>
                                        </p:tgtEl>
                                        <p:attrNameLst>
                                          <p:attrName>ppt_w</p:attrName>
                                        </p:attrNameLst>
                                      </p:cBhvr>
                                      <p:tavLst>
                                        <p:tav tm="0">
                                          <p:val>
                                            <p:fltVal val="0"/>
                                          </p:val>
                                        </p:tav>
                                        <p:tav tm="100000">
                                          <p:val>
                                            <p:strVal val="#ppt_w"/>
                                          </p:val>
                                        </p:tav>
                                      </p:tavLst>
                                    </p:anim>
                                    <p:anim calcmode="lin" valueType="num">
                                      <p:cBhvr>
                                        <p:cTn id="46" dur="1000" fill="hold"/>
                                        <p:tgtEl>
                                          <p:spTgt spid="7"/>
                                        </p:tgtEl>
                                        <p:attrNameLst>
                                          <p:attrName>ppt_h</p:attrName>
                                        </p:attrNameLst>
                                      </p:cBhvr>
                                      <p:tavLst>
                                        <p:tav tm="0">
                                          <p:val>
                                            <p:fltVal val="0"/>
                                          </p:val>
                                        </p:tav>
                                        <p:tav tm="100000">
                                          <p:val>
                                            <p:strVal val="#ppt_h"/>
                                          </p:val>
                                        </p:tav>
                                      </p:tavLst>
                                    </p:anim>
                                    <p:anim calcmode="lin" valueType="num">
                                      <p:cBhvr>
                                        <p:cTn id="47" dur="1000" fill="hold"/>
                                        <p:tgtEl>
                                          <p:spTgt spid="7"/>
                                        </p:tgtEl>
                                        <p:attrNameLst>
                                          <p:attrName>style.rotation</p:attrName>
                                        </p:attrNameLst>
                                      </p:cBhvr>
                                      <p:tavLst>
                                        <p:tav tm="0">
                                          <p:val>
                                            <p:fltVal val="90"/>
                                          </p:val>
                                        </p:tav>
                                        <p:tav tm="100000">
                                          <p:val>
                                            <p:fltVal val="0"/>
                                          </p:val>
                                        </p:tav>
                                      </p:tavLst>
                                    </p:anim>
                                    <p:animEffect transition="in" filter="fade">
                                      <p:cBhvr>
                                        <p:cTn id="48" dur="1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heel(1)">
                                      <p:cBhvr>
                                        <p:cTn id="53" dur="20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inVertical)">
                                      <p:cBhvr>
                                        <p:cTn id="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842917" y="3070460"/>
            <a:ext cx="4093029" cy="598714"/>
          </a:xfrm>
        </p:spPr>
        <p:txBody>
          <a:bodyPr>
            <a:noAutofit/>
          </a:bodyPr>
          <a:lstStyle/>
          <a:p>
            <a:pPr algn="ctr"/>
            <a:r>
              <a:rPr lang="es-MX" sz="5400" b="1" dirty="0" smtClean="0">
                <a:solidFill>
                  <a:srgbClr val="FF0000"/>
                </a:solidFill>
                <a:effectLst>
                  <a:glow rad="228600">
                    <a:schemeClr val="accent4">
                      <a:satMod val="175000"/>
                      <a:alpha val="40000"/>
                    </a:schemeClr>
                  </a:glow>
                </a:effectLst>
              </a:rPr>
              <a:t/>
            </a:r>
            <a:br>
              <a:rPr lang="es-MX" sz="5400" b="1" dirty="0" smtClean="0">
                <a:solidFill>
                  <a:srgbClr val="FF0000"/>
                </a:solidFill>
                <a:effectLst>
                  <a:glow rad="228600">
                    <a:schemeClr val="accent4">
                      <a:satMod val="175000"/>
                      <a:alpha val="40000"/>
                    </a:schemeClr>
                  </a:glow>
                </a:effectLst>
              </a:rPr>
            </a:br>
            <a:r>
              <a:rPr lang="es-MX" sz="5400" b="1" dirty="0">
                <a:solidFill>
                  <a:srgbClr val="FF0000"/>
                </a:solidFill>
                <a:effectLst>
                  <a:glow rad="228600">
                    <a:schemeClr val="accent4">
                      <a:satMod val="175000"/>
                      <a:alpha val="40000"/>
                    </a:schemeClr>
                  </a:glow>
                </a:effectLst>
              </a:rPr>
              <a:t/>
            </a:r>
            <a:br>
              <a:rPr lang="es-MX" sz="5400" b="1" dirty="0">
                <a:solidFill>
                  <a:srgbClr val="FF0000"/>
                </a:solidFill>
                <a:effectLst>
                  <a:glow rad="228600">
                    <a:schemeClr val="accent4">
                      <a:satMod val="175000"/>
                      <a:alpha val="40000"/>
                    </a:schemeClr>
                  </a:glow>
                </a:effectLst>
              </a:rPr>
            </a:br>
            <a:r>
              <a:rPr lang="es-MX" sz="5400" b="1" dirty="0" smtClean="0">
                <a:solidFill>
                  <a:srgbClr val="FF0000"/>
                </a:solidFill>
                <a:effectLst>
                  <a:glow rad="228600">
                    <a:schemeClr val="accent4">
                      <a:satMod val="175000"/>
                      <a:alpha val="40000"/>
                    </a:schemeClr>
                  </a:glow>
                </a:effectLst>
              </a:rPr>
              <a:t/>
            </a:r>
            <a:br>
              <a:rPr lang="es-MX" sz="5400" b="1" dirty="0" smtClean="0">
                <a:solidFill>
                  <a:srgbClr val="FF0000"/>
                </a:solidFill>
                <a:effectLst>
                  <a:glow rad="228600">
                    <a:schemeClr val="accent4">
                      <a:satMod val="175000"/>
                      <a:alpha val="40000"/>
                    </a:schemeClr>
                  </a:glow>
                </a:effectLst>
              </a:rPr>
            </a:br>
            <a:r>
              <a:rPr lang="es-MX" sz="5400" b="1" dirty="0">
                <a:solidFill>
                  <a:srgbClr val="FF0000"/>
                </a:solidFill>
                <a:effectLst>
                  <a:glow rad="228600">
                    <a:schemeClr val="accent4">
                      <a:satMod val="175000"/>
                      <a:alpha val="40000"/>
                    </a:schemeClr>
                  </a:glow>
                </a:effectLst>
              </a:rPr>
              <a:t/>
            </a:r>
            <a:br>
              <a:rPr lang="es-MX" sz="5400" b="1" dirty="0">
                <a:solidFill>
                  <a:srgbClr val="FF0000"/>
                </a:solidFill>
                <a:effectLst>
                  <a:glow rad="228600">
                    <a:schemeClr val="accent4">
                      <a:satMod val="175000"/>
                      <a:alpha val="40000"/>
                    </a:schemeClr>
                  </a:glow>
                </a:effectLst>
              </a:rPr>
            </a:br>
            <a:r>
              <a:rPr lang="es-MX" sz="5400" b="1" dirty="0" smtClean="0">
                <a:solidFill>
                  <a:srgbClr val="FF0000"/>
                </a:solidFill>
                <a:effectLst>
                  <a:glow rad="228600">
                    <a:schemeClr val="accent4">
                      <a:satMod val="175000"/>
                      <a:alpha val="40000"/>
                    </a:schemeClr>
                  </a:glow>
                </a:effectLst>
              </a:rPr>
              <a:t>Módulo </a:t>
            </a:r>
            <a:r>
              <a:rPr lang="es-MX" sz="5400" b="1" dirty="0" err="1" smtClean="0">
                <a:solidFill>
                  <a:srgbClr val="FF0000"/>
                </a:solidFill>
                <a:effectLst>
                  <a:glow rad="228600">
                    <a:schemeClr val="accent4">
                      <a:satMod val="175000"/>
                      <a:alpha val="40000"/>
                    </a:schemeClr>
                  </a:glow>
                </a:effectLst>
              </a:rPr>
              <a:t>iI</a:t>
            </a:r>
            <a:endParaRPr lang="es-MX" sz="5400" b="1" dirty="0">
              <a:solidFill>
                <a:srgbClr val="FF0000"/>
              </a:solidFill>
              <a:effectLst>
                <a:glow rad="228600">
                  <a:schemeClr val="accent4">
                    <a:satMod val="175000"/>
                    <a:alpha val="40000"/>
                  </a:schemeClr>
                </a:glow>
              </a:effectLst>
            </a:endParaRPr>
          </a:p>
        </p:txBody>
      </p:sp>
      <p:sp>
        <p:nvSpPr>
          <p:cNvPr id="5" name="CuadroTexto 4"/>
          <p:cNvSpPr txBox="1"/>
          <p:nvPr/>
        </p:nvSpPr>
        <p:spPr>
          <a:xfrm>
            <a:off x="266073" y="316385"/>
            <a:ext cx="2832264" cy="1384995"/>
          </a:xfrm>
          <a:prstGeom prst="rect">
            <a:avLst/>
          </a:prstGeom>
          <a:noFill/>
        </p:spPr>
        <p:txBody>
          <a:bodyPr wrap="square" rtlCol="0">
            <a:spAutoFit/>
          </a:bodyPr>
          <a:lstStyle/>
          <a:p>
            <a:pPr algn="ctr"/>
            <a:r>
              <a:rPr lang="es-MX" sz="2800" b="1" dirty="0" smtClean="0">
                <a:solidFill>
                  <a:srgbClr val="FFC000"/>
                </a:solidFill>
                <a:effectLst>
                  <a:glow rad="228600">
                    <a:schemeClr val="accent1">
                      <a:satMod val="175000"/>
                      <a:alpha val="40000"/>
                    </a:schemeClr>
                  </a:glow>
                </a:effectLst>
              </a:rPr>
              <a:t>Quinto  Semestre </a:t>
            </a:r>
          </a:p>
          <a:p>
            <a:pPr algn="ctr"/>
            <a:r>
              <a:rPr lang="es-MX" sz="2800" b="1" dirty="0" smtClean="0">
                <a:solidFill>
                  <a:srgbClr val="FFC000"/>
                </a:solidFill>
                <a:effectLst>
                  <a:glow rad="228600">
                    <a:schemeClr val="accent1">
                      <a:satMod val="175000"/>
                      <a:alpha val="40000"/>
                    </a:schemeClr>
                  </a:glow>
                </a:effectLst>
              </a:rPr>
              <a:t> 2015 B</a:t>
            </a:r>
            <a:endParaRPr lang="es-MX" sz="2800" b="1" dirty="0">
              <a:solidFill>
                <a:srgbClr val="FFC000"/>
              </a:solidFill>
              <a:effectLst>
                <a:glow rad="228600">
                  <a:schemeClr val="accent1">
                    <a:satMod val="175000"/>
                    <a:alpha val="40000"/>
                  </a:schemeClr>
                </a:glow>
              </a:effectLst>
            </a:endParaRPr>
          </a:p>
        </p:txBody>
      </p:sp>
      <p:sp>
        <p:nvSpPr>
          <p:cNvPr id="6" name="Rectángulo 5"/>
          <p:cNvSpPr/>
          <p:nvPr/>
        </p:nvSpPr>
        <p:spPr>
          <a:xfrm>
            <a:off x="2651468" y="1119826"/>
            <a:ext cx="6128656" cy="1446550"/>
          </a:xfrm>
          <a:prstGeom prst="rect">
            <a:avLst/>
          </a:prstGeom>
        </p:spPr>
        <p:txBody>
          <a:bodyPr wrap="square">
            <a:spAutoFit/>
          </a:bodyPr>
          <a:lstStyle/>
          <a:p>
            <a:pPr algn="ctr"/>
            <a:r>
              <a:rPr lang="es-MX" sz="4400" b="1" dirty="0" smtClean="0">
                <a:solidFill>
                  <a:srgbClr val="FFC000"/>
                </a:solidFill>
                <a:effectLst>
                  <a:glow rad="228600">
                    <a:schemeClr val="accent1">
                      <a:satMod val="175000"/>
                      <a:alpha val="40000"/>
                    </a:schemeClr>
                  </a:glow>
                </a:effectLst>
              </a:rPr>
              <a:t>Formación Ciudadana</a:t>
            </a:r>
            <a:endParaRPr lang="es-MX" sz="4400" b="1" dirty="0">
              <a:solidFill>
                <a:srgbClr val="FFC000"/>
              </a:solidFill>
              <a:effectLst>
                <a:glow rad="228600">
                  <a:schemeClr val="accent1">
                    <a:satMod val="175000"/>
                    <a:alpha val="40000"/>
                  </a:schemeClr>
                </a:glow>
              </a:effectLst>
            </a:endParaRPr>
          </a:p>
        </p:txBody>
      </p:sp>
      <p:grpSp>
        <p:nvGrpSpPr>
          <p:cNvPr id="11" name="Grupo 10"/>
          <p:cNvGrpSpPr/>
          <p:nvPr/>
        </p:nvGrpSpPr>
        <p:grpSpPr>
          <a:xfrm>
            <a:off x="815188" y="6439110"/>
            <a:ext cx="10983308" cy="380580"/>
            <a:chOff x="662153" y="6398592"/>
            <a:chExt cx="10983308" cy="380580"/>
          </a:xfrm>
        </p:grpSpPr>
        <p:sp>
          <p:nvSpPr>
            <p:cNvPr id="12" name="CuadroTexto 11"/>
            <p:cNvSpPr txBox="1"/>
            <p:nvPr/>
          </p:nvSpPr>
          <p:spPr>
            <a:xfrm>
              <a:off x="662153" y="6409840"/>
              <a:ext cx="3389584" cy="369332"/>
            </a:xfrm>
            <a:prstGeom prst="rect">
              <a:avLst/>
            </a:prstGeom>
            <a:noFill/>
          </p:spPr>
          <p:txBody>
            <a:bodyPr wrap="square" rtlCol="0">
              <a:spAutoFit/>
            </a:bodyPr>
            <a:lstStyle/>
            <a:p>
              <a:r>
                <a:rPr lang="es-MX" b="1" dirty="0" smtClean="0">
                  <a:solidFill>
                    <a:srgbClr val="92D050"/>
                  </a:solidFill>
                </a:rPr>
                <a:t>M. En D. Noé Jacobo Faz</a:t>
              </a:r>
              <a:endParaRPr lang="es-MX" b="1" dirty="0">
                <a:solidFill>
                  <a:srgbClr val="92D050"/>
                </a:solidFill>
              </a:endParaRPr>
            </a:p>
          </p:txBody>
        </p:sp>
        <p:sp>
          <p:nvSpPr>
            <p:cNvPr id="13" name="CuadroTexto 12"/>
            <p:cNvSpPr txBox="1"/>
            <p:nvPr/>
          </p:nvSpPr>
          <p:spPr>
            <a:xfrm>
              <a:off x="4393327" y="6398592"/>
              <a:ext cx="3389584" cy="369332"/>
            </a:xfrm>
            <a:prstGeom prst="rect">
              <a:avLst/>
            </a:prstGeom>
            <a:noFill/>
          </p:spPr>
          <p:txBody>
            <a:bodyPr wrap="square" rtlCol="0">
              <a:spAutoFit/>
            </a:bodyPr>
            <a:lstStyle/>
            <a:p>
              <a:pPr algn="ctr"/>
              <a:r>
                <a:rPr lang="es-MX" b="1" dirty="0" smtClean="0">
                  <a:solidFill>
                    <a:srgbClr val="92D050"/>
                  </a:solidFill>
                </a:rPr>
                <a:t>FORMACIÓN  CIUDADANA</a:t>
              </a:r>
              <a:endParaRPr lang="es-MX" b="1" dirty="0">
                <a:solidFill>
                  <a:srgbClr val="92D050"/>
                </a:solidFill>
              </a:endParaRPr>
            </a:p>
          </p:txBody>
        </p:sp>
        <p:sp>
          <p:nvSpPr>
            <p:cNvPr id="14" name="CuadroTexto 13"/>
            <p:cNvSpPr txBox="1"/>
            <p:nvPr/>
          </p:nvSpPr>
          <p:spPr>
            <a:xfrm>
              <a:off x="8255877" y="6398592"/>
              <a:ext cx="3389584" cy="369332"/>
            </a:xfrm>
            <a:prstGeom prst="rect">
              <a:avLst/>
            </a:prstGeom>
            <a:noFill/>
          </p:spPr>
          <p:txBody>
            <a:bodyPr wrap="square" rtlCol="0">
              <a:spAutoFit/>
            </a:bodyPr>
            <a:lstStyle/>
            <a:p>
              <a:pPr algn="ctr"/>
              <a:r>
                <a:rPr lang="es-MX" b="1" dirty="0" smtClean="0">
                  <a:solidFill>
                    <a:srgbClr val="92D050"/>
                  </a:solidFill>
                </a:rPr>
                <a:t>MÓDULO  </a:t>
              </a:r>
              <a:r>
                <a:rPr lang="es-MX" b="1" dirty="0">
                  <a:solidFill>
                    <a:srgbClr val="92D050"/>
                  </a:solidFill>
                </a:rPr>
                <a:t>I</a:t>
              </a:r>
              <a:r>
                <a:rPr lang="es-MX" b="1" dirty="0" smtClean="0">
                  <a:solidFill>
                    <a:srgbClr val="92D050"/>
                  </a:solidFill>
                </a:rPr>
                <a:t>I</a:t>
              </a:r>
              <a:endParaRPr lang="es-MX" b="1" dirty="0">
                <a:solidFill>
                  <a:srgbClr val="92D050"/>
                </a:solidFill>
              </a:endParaRPr>
            </a:p>
          </p:txBody>
        </p:sp>
      </p:grpSp>
      <p:sp>
        <p:nvSpPr>
          <p:cNvPr id="8" name="Rectángulo 7"/>
          <p:cNvSpPr/>
          <p:nvPr/>
        </p:nvSpPr>
        <p:spPr>
          <a:xfrm>
            <a:off x="1916540" y="3788537"/>
            <a:ext cx="8649227" cy="769441"/>
          </a:xfrm>
          <a:prstGeom prst="rect">
            <a:avLst/>
          </a:prstGeom>
        </p:spPr>
        <p:txBody>
          <a:bodyPr wrap="none">
            <a:spAutoFit/>
          </a:bodyPr>
          <a:lstStyle/>
          <a:p>
            <a:pPr lvl="0" algn="ctr" eaLnBrk="0" fontAlgn="base" hangingPunct="0">
              <a:spcBef>
                <a:spcPct val="0"/>
              </a:spcBef>
              <a:spcAft>
                <a:spcPct val="0"/>
              </a:spcAft>
            </a:pPr>
            <a:r>
              <a:rPr kumimoji="0" lang="es-MX" altLang="es-MX" sz="4400" b="1" i="0" u="none" strike="noStrike" cap="none" normalizeH="0" baseline="0" dirty="0" smtClean="0">
                <a:ln>
                  <a:noFill/>
                </a:ln>
                <a:solidFill>
                  <a:schemeClr val="tx1"/>
                </a:solidFill>
                <a:effectLst/>
                <a:latin typeface="Calibri" panose="020F0502020204030204" pitchFamily="34" charset="0"/>
              </a:rPr>
              <a:t>El Ciudadano y el Mundo Normativo</a:t>
            </a:r>
            <a:endParaRPr kumimoji="0" lang="es-MX" altLang="es-MX" sz="4400" b="0" i="0" u="none" strike="noStrike" cap="none" normalizeH="0" baseline="0" dirty="0" smtClean="0">
              <a:ln>
                <a:noFill/>
              </a:ln>
              <a:solidFill>
                <a:schemeClr val="tx1"/>
              </a:solidFill>
              <a:effectLst/>
              <a:latin typeface="Arial" panose="020B0604020202020204" pitchFamily="34" charset="0"/>
            </a:endParaRPr>
          </a:p>
        </p:txBody>
      </p:sp>
      <p:sp>
        <p:nvSpPr>
          <p:cNvPr id="15" name="Pentágono 14"/>
          <p:cNvSpPr/>
          <p:nvPr/>
        </p:nvSpPr>
        <p:spPr>
          <a:xfrm rot="16200000">
            <a:off x="10147320" y="413224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16" name="Rectángulo redondeado 15"/>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345240338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0" s="-70588" l="0"/>
                                      </p:by>
                                    </p:animClr>
                                    <p:animClr clrSpc="hsl" dir="cw">
                                      <p:cBhvr>
                                        <p:cTn id="7" dur="500" fill="hold"/>
                                        <p:tgtEl>
                                          <p:spTgt spid="5"/>
                                        </p:tgtEl>
                                        <p:attrNameLst>
                                          <p:attrName>fillcolor</p:attrName>
                                        </p:attrNameLst>
                                      </p:cBhvr>
                                      <p:by>
                                        <p:hsl h="0" s="-70588" l="0"/>
                                      </p:by>
                                    </p:animClr>
                                    <p:animClr clrSpc="hsl" dir="cw">
                                      <p:cBhvr>
                                        <p:cTn id="8" dur="500" fill="hold"/>
                                        <p:tgtEl>
                                          <p:spTgt spid="5"/>
                                        </p:tgtEl>
                                        <p:attrNameLst>
                                          <p:attrName>stroke.color</p:attrName>
                                        </p:attrNameLst>
                                      </p:cBhvr>
                                      <p:by>
                                        <p:hsl h="0" s="-70588" l="0"/>
                                      </p:by>
                                    </p:animClr>
                                    <p:set>
                                      <p:cBhvr>
                                        <p:cTn id="9" dur="500" fill="hold"/>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2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p:cTn id="3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3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40" dur="1000"/>
                                        <p:tgtEl>
                                          <p:spTgt spid="6">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heel(1)">
                                      <p:cBhvr>
                                        <p:cTn id="45" dur="20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36609" y="1314969"/>
            <a:ext cx="10058400" cy="2984657"/>
          </a:xfrm>
        </p:spPr>
        <p:txBody>
          <a:bodyPr>
            <a:normAutofit fontScale="92500" lnSpcReduction="10000"/>
          </a:bodyPr>
          <a:lstStyle/>
          <a:p>
            <a:pPr algn="just"/>
            <a:r>
              <a:rPr lang="es-MX" sz="2000" b="1" cap="none" dirty="0" smtClean="0">
                <a:solidFill>
                  <a:srgbClr val="FF0000"/>
                </a:solidFill>
                <a:latin typeface="Century Gothic" pitchFamily="34" charset="0"/>
                <a:cs typeface="Arial" panose="020B0604020202020204" pitchFamily="34" charset="0"/>
              </a:rPr>
              <a:t>GENERALIDAD.- </a:t>
            </a:r>
            <a:r>
              <a:rPr lang="es-MX" sz="2000" b="1" cap="none" dirty="0" smtClean="0">
                <a:solidFill>
                  <a:schemeClr val="tx1"/>
                </a:solidFill>
                <a:latin typeface="Century Gothic" pitchFamily="34" charset="0"/>
                <a:cs typeface="Arial" panose="020B0604020202020204" pitchFamily="34" charset="0"/>
              </a:rPr>
              <a:t>Las leyes son </a:t>
            </a:r>
            <a:r>
              <a:rPr lang="es-MX" sz="2000" b="1" dirty="0" smtClean="0">
                <a:solidFill>
                  <a:schemeClr val="tx1"/>
                </a:solidFill>
                <a:latin typeface="Century Gothic" pitchFamily="34" charset="0"/>
                <a:cs typeface="Arial" panose="020B0604020202020204" pitchFamily="34" charset="0"/>
              </a:rPr>
              <a:t>generales en cuanto a que su elaboración y aplicación esta dirigida a toda las personas, en México no existen  leyes particulares y la propia la ley establece que su desconocimiento no faculta para su incumplimiento. </a:t>
            </a:r>
            <a:endParaRPr lang="es-MX" sz="2000" dirty="0">
              <a:solidFill>
                <a:schemeClr val="tx1"/>
              </a:solidFill>
              <a:latin typeface="Century Gothic" pitchFamily="34" charset="0"/>
              <a:cs typeface="Arial" panose="020B0604020202020204" pitchFamily="34" charset="0"/>
            </a:endParaRPr>
          </a:p>
          <a:p>
            <a:pPr algn="just"/>
            <a:r>
              <a:rPr lang="es-MX" sz="2000" b="1" cap="none" dirty="0" smtClean="0">
                <a:solidFill>
                  <a:srgbClr val="FF0000"/>
                </a:solidFill>
                <a:latin typeface="Century Gothic" pitchFamily="34" charset="0"/>
                <a:cs typeface="Arial" panose="020B0604020202020204" pitchFamily="34" charset="0"/>
              </a:rPr>
              <a:t>OBLIGATORIEDAD.- </a:t>
            </a:r>
            <a:r>
              <a:rPr lang="es-MX" sz="2000" cap="none" dirty="0" smtClean="0">
                <a:solidFill>
                  <a:schemeClr val="tx1"/>
                </a:solidFill>
                <a:latin typeface="Century Gothic" pitchFamily="34" charset="0"/>
                <a:cs typeface="Arial" panose="020B0604020202020204" pitchFamily="34" charset="0"/>
              </a:rPr>
              <a:t> </a:t>
            </a:r>
            <a:r>
              <a:rPr lang="es-MX" sz="2000" b="1" cap="none" dirty="0" smtClean="0">
                <a:solidFill>
                  <a:schemeClr val="tx1"/>
                </a:solidFill>
                <a:latin typeface="Century Gothic" pitchFamily="34" charset="0"/>
                <a:cs typeface="Arial" panose="020B0604020202020204" pitchFamily="34" charset="0"/>
              </a:rPr>
              <a:t>Las leyes son obligatorias, esto se desprende del Derecho como Sistema </a:t>
            </a:r>
            <a:r>
              <a:rPr lang="es-MX" sz="2000" b="1" dirty="0" err="1" smtClean="0">
                <a:solidFill>
                  <a:schemeClr val="tx1"/>
                </a:solidFill>
                <a:latin typeface="Century Gothic" pitchFamily="34" charset="0"/>
                <a:cs typeface="Arial" panose="020B0604020202020204" pitchFamily="34" charset="0"/>
              </a:rPr>
              <a:t>N</a:t>
            </a:r>
            <a:r>
              <a:rPr lang="es-MX" sz="2000" b="1" cap="none" dirty="0" err="1" smtClean="0">
                <a:solidFill>
                  <a:schemeClr val="tx1"/>
                </a:solidFill>
                <a:latin typeface="Century Gothic" pitchFamily="34" charset="0"/>
                <a:cs typeface="Arial" panose="020B0604020202020204" pitchFamily="34" charset="0"/>
              </a:rPr>
              <a:t>ormatrivo</a:t>
            </a:r>
            <a:r>
              <a:rPr lang="es-MX" sz="2000" b="1" cap="none" dirty="0" smtClean="0">
                <a:solidFill>
                  <a:schemeClr val="tx1"/>
                </a:solidFill>
                <a:latin typeface="Century Gothic" pitchFamily="34" charset="0"/>
                <a:cs typeface="Arial" panose="020B0604020202020204" pitchFamily="34" charset="0"/>
              </a:rPr>
              <a:t>  en tanto que la característica que hace identificable a éste es la coercibilidad. </a:t>
            </a:r>
          </a:p>
          <a:p>
            <a:pPr algn="just"/>
            <a:r>
              <a:rPr lang="es-MX" sz="2000" b="1" cap="none" dirty="0" smtClean="0">
                <a:solidFill>
                  <a:srgbClr val="FF0000"/>
                </a:solidFill>
                <a:latin typeface="Century Gothic" pitchFamily="34" charset="0"/>
                <a:cs typeface="Arial" panose="020B0604020202020204" pitchFamily="34" charset="0"/>
              </a:rPr>
              <a:t>PERMANENCIA.- </a:t>
            </a:r>
            <a:r>
              <a:rPr lang="es-MX" sz="2000" cap="none" dirty="0">
                <a:solidFill>
                  <a:schemeClr val="tx1"/>
                </a:solidFill>
                <a:latin typeface="Century Gothic" pitchFamily="34" charset="0"/>
                <a:cs typeface="Arial" panose="020B0604020202020204" pitchFamily="34" charset="0"/>
              </a:rPr>
              <a:t>Una  vez que aparece solo puede ser  abrogada (eliminada </a:t>
            </a:r>
            <a:r>
              <a:rPr lang="es-MX" sz="2000" cap="none" dirty="0" smtClean="0">
                <a:solidFill>
                  <a:schemeClr val="tx1"/>
                </a:solidFill>
                <a:latin typeface="Century Gothic" pitchFamily="34" charset="0"/>
                <a:cs typeface="Arial" panose="020B0604020202020204" pitchFamily="34" charset="0"/>
              </a:rPr>
              <a:t>por </a:t>
            </a:r>
            <a:r>
              <a:rPr lang="es-MX" sz="2000" cap="none" dirty="0">
                <a:solidFill>
                  <a:schemeClr val="tx1"/>
                </a:solidFill>
                <a:latin typeface="Century Gothic" pitchFamily="34" charset="0"/>
                <a:cs typeface="Arial" panose="020B0604020202020204" pitchFamily="34" charset="0"/>
              </a:rPr>
              <a:t>otra en su lugar) o derogada (</a:t>
            </a:r>
            <a:r>
              <a:rPr lang="es-MX" sz="2000" cap="none" dirty="0" smtClean="0">
                <a:solidFill>
                  <a:schemeClr val="tx1"/>
                </a:solidFill>
                <a:latin typeface="Century Gothic" pitchFamily="34" charset="0"/>
                <a:cs typeface="Arial" panose="020B0604020202020204" pitchFamily="34" charset="0"/>
              </a:rPr>
              <a:t>modificada).</a:t>
            </a:r>
          </a:p>
          <a:p>
            <a:endParaRPr lang="es-MX" sz="2000" cap="none" dirty="0" smtClean="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874373" y="4537624"/>
            <a:ext cx="2109355" cy="1730951"/>
          </a:xfrm>
          <a:prstGeom prst="rect">
            <a:avLst/>
          </a:prstGeom>
        </p:spPr>
      </p:pic>
      <p:pic>
        <p:nvPicPr>
          <p:cNvPr id="5" name="Imagen 4"/>
          <p:cNvPicPr>
            <a:picLocks noChangeAspect="1"/>
          </p:cNvPicPr>
          <p:nvPr/>
        </p:nvPicPr>
        <p:blipFill>
          <a:blip r:embed="rId3"/>
          <a:stretch>
            <a:fillRect/>
          </a:stretch>
        </p:blipFill>
        <p:spPr>
          <a:xfrm>
            <a:off x="971146" y="4576625"/>
            <a:ext cx="3028950" cy="1514475"/>
          </a:xfrm>
          <a:prstGeom prst="rect">
            <a:avLst/>
          </a:prstGeom>
        </p:spPr>
      </p:pic>
      <p:pic>
        <p:nvPicPr>
          <p:cNvPr id="6" name="Imagen 5"/>
          <p:cNvPicPr>
            <a:picLocks noChangeAspect="1"/>
          </p:cNvPicPr>
          <p:nvPr/>
        </p:nvPicPr>
        <p:blipFill>
          <a:blip r:embed="rId4"/>
          <a:stretch>
            <a:fillRect/>
          </a:stretch>
        </p:blipFill>
        <p:spPr>
          <a:xfrm>
            <a:off x="7998228" y="4473619"/>
            <a:ext cx="2583180" cy="1514475"/>
          </a:xfrm>
          <a:prstGeom prst="rect">
            <a:avLst/>
          </a:prstGeom>
        </p:spPr>
      </p:pic>
      <p:sp>
        <p:nvSpPr>
          <p:cNvPr id="8" name="Rectángulo 7"/>
          <p:cNvSpPr/>
          <p:nvPr/>
        </p:nvSpPr>
        <p:spPr>
          <a:xfrm>
            <a:off x="2369968" y="391639"/>
            <a:ext cx="7118166" cy="646331"/>
          </a:xfrm>
          <a:prstGeom prst="rect">
            <a:avLst/>
          </a:prstGeom>
          <a:noFill/>
        </p:spPr>
        <p:txBody>
          <a:bodyPr wrap="none" lIns="91440" tIns="45720" rIns="91440" bIns="45720">
            <a:spAutoFit/>
          </a:bodyPr>
          <a:lstStyle/>
          <a:p>
            <a:pPr algn="ctr"/>
            <a:r>
              <a:rPr lang="es-MX" sz="3600" b="1" dirty="0" smtClean="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rPr>
              <a:t>CARACTERÍSTICAS DE LA LEY</a:t>
            </a:r>
            <a:endParaRPr lang="es-ES" sz="3600" b="1" dirty="0">
              <a:ln w="22225">
                <a:solidFill>
                  <a:schemeClr val="accent2"/>
                </a:solidFill>
                <a:prstDash val="solid"/>
              </a:ln>
              <a:solidFill>
                <a:schemeClr val="accent2">
                  <a:lumMod val="40000"/>
                  <a:lumOff val="60000"/>
                </a:schemeClr>
              </a:solidFill>
            </a:endParaRPr>
          </a:p>
        </p:txBody>
      </p:sp>
      <p:sp>
        <p:nvSpPr>
          <p:cNvPr id="7" name="Pentágono 6"/>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9" name="Rectángulo redondeado 8"/>
          <p:cNvSpPr/>
          <p:nvPr/>
        </p:nvSpPr>
        <p:spPr>
          <a:xfrm>
            <a:off x="9933489" y="391639"/>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14947172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down)">
                                      <p:cBhvr>
                                        <p:cTn id="24" dur="580">
                                          <p:stCondLst>
                                            <p:cond delay="0"/>
                                          </p:stCondLst>
                                        </p:cTn>
                                        <p:tgtEl>
                                          <p:spTgt spid="3">
                                            <p:txEl>
                                              <p:pRg st="1" end="1"/>
                                            </p:txEl>
                                          </p:spTgt>
                                        </p:tgtEl>
                                      </p:cBhvr>
                                    </p:animEffect>
                                    <p:anim calcmode="lin" valueType="num">
                                      <p:cBhvr>
                                        <p:cTn id="2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xEl>
                                              <p:pRg st="1" end="1"/>
                                            </p:txEl>
                                          </p:spTgt>
                                        </p:tgtEl>
                                      </p:cBhvr>
                                      <p:to x="100000" y="60000"/>
                                    </p:animScale>
                                    <p:animScale>
                                      <p:cBhvr>
                                        <p:cTn id="31" dur="166" decel="50000">
                                          <p:stCondLst>
                                            <p:cond delay="676"/>
                                          </p:stCondLst>
                                        </p:cTn>
                                        <p:tgtEl>
                                          <p:spTgt spid="3">
                                            <p:txEl>
                                              <p:pRg st="1" end="1"/>
                                            </p:txEl>
                                          </p:spTgt>
                                        </p:tgtEl>
                                      </p:cBhvr>
                                      <p:to x="100000" y="100000"/>
                                    </p:animScale>
                                    <p:animScale>
                                      <p:cBhvr>
                                        <p:cTn id="32" dur="26">
                                          <p:stCondLst>
                                            <p:cond delay="1312"/>
                                          </p:stCondLst>
                                        </p:cTn>
                                        <p:tgtEl>
                                          <p:spTgt spid="3">
                                            <p:txEl>
                                              <p:pRg st="1" end="1"/>
                                            </p:txEl>
                                          </p:spTgt>
                                        </p:tgtEl>
                                      </p:cBhvr>
                                      <p:to x="100000" y="80000"/>
                                    </p:animScale>
                                    <p:animScale>
                                      <p:cBhvr>
                                        <p:cTn id="33" dur="166" decel="50000">
                                          <p:stCondLst>
                                            <p:cond delay="1338"/>
                                          </p:stCondLst>
                                        </p:cTn>
                                        <p:tgtEl>
                                          <p:spTgt spid="3">
                                            <p:txEl>
                                              <p:pRg st="1" end="1"/>
                                            </p:txEl>
                                          </p:spTgt>
                                        </p:tgtEl>
                                      </p:cBhvr>
                                      <p:to x="100000" y="100000"/>
                                    </p:animScale>
                                    <p:animScale>
                                      <p:cBhvr>
                                        <p:cTn id="34" dur="26">
                                          <p:stCondLst>
                                            <p:cond delay="1642"/>
                                          </p:stCondLst>
                                        </p:cTn>
                                        <p:tgtEl>
                                          <p:spTgt spid="3">
                                            <p:txEl>
                                              <p:pRg st="1" end="1"/>
                                            </p:txEl>
                                          </p:spTgt>
                                        </p:tgtEl>
                                      </p:cBhvr>
                                      <p:to x="100000" y="90000"/>
                                    </p:animScale>
                                    <p:animScale>
                                      <p:cBhvr>
                                        <p:cTn id="35" dur="166" decel="50000">
                                          <p:stCondLst>
                                            <p:cond delay="1668"/>
                                          </p:stCondLst>
                                        </p:cTn>
                                        <p:tgtEl>
                                          <p:spTgt spid="3">
                                            <p:txEl>
                                              <p:pRg st="1" end="1"/>
                                            </p:txEl>
                                          </p:spTgt>
                                        </p:tgtEl>
                                      </p:cBhvr>
                                      <p:to x="100000" y="100000"/>
                                    </p:animScale>
                                    <p:animScale>
                                      <p:cBhvr>
                                        <p:cTn id="36" dur="26">
                                          <p:stCondLst>
                                            <p:cond delay="1808"/>
                                          </p:stCondLst>
                                        </p:cTn>
                                        <p:tgtEl>
                                          <p:spTgt spid="3">
                                            <p:txEl>
                                              <p:pRg st="1" end="1"/>
                                            </p:txEl>
                                          </p:spTgt>
                                        </p:tgtEl>
                                      </p:cBhvr>
                                      <p:to x="100000" y="95000"/>
                                    </p:animScale>
                                    <p:animScale>
                                      <p:cBhvr>
                                        <p:cTn id="37" dur="166" decel="50000">
                                          <p:stCondLst>
                                            <p:cond delay="1834"/>
                                          </p:stCondLst>
                                        </p:cTn>
                                        <p:tgtEl>
                                          <p:spTgt spid="3">
                                            <p:txEl>
                                              <p:pRg st="1" end="1"/>
                                            </p:txEl>
                                          </p:spTgt>
                                        </p:tgtEl>
                                      </p:cBhvr>
                                      <p:to x="100000" y="100000"/>
                                    </p:animScale>
                                  </p:childTnLst>
                                </p:cTn>
                              </p:par>
                            </p:childTnLst>
                          </p:cTn>
                        </p:par>
                        <p:par>
                          <p:cTn id="38" fill="hold">
                            <p:stCondLst>
                              <p:cond delay="4000"/>
                            </p:stCondLst>
                            <p:childTnLst>
                              <p:par>
                                <p:cTn id="39" presetID="26" presetClass="entr" presetSubtype="0" fill="hold" grpId="0" nodeType="after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580">
                                          <p:stCondLst>
                                            <p:cond delay="0"/>
                                          </p:stCondLst>
                                        </p:cTn>
                                        <p:tgtEl>
                                          <p:spTgt spid="3">
                                            <p:txEl>
                                              <p:pRg st="2" end="2"/>
                                            </p:txEl>
                                          </p:spTgt>
                                        </p:tgtEl>
                                      </p:cBhvr>
                                    </p:animEffect>
                                    <p:anim calcmode="lin" valueType="num">
                                      <p:cBhvr>
                                        <p:cTn id="4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2" end="2"/>
                                            </p:txEl>
                                          </p:spTgt>
                                        </p:tgtEl>
                                      </p:cBhvr>
                                      <p:to x="100000" y="60000"/>
                                    </p:animScale>
                                    <p:animScale>
                                      <p:cBhvr>
                                        <p:cTn id="48" dur="166" decel="50000">
                                          <p:stCondLst>
                                            <p:cond delay="676"/>
                                          </p:stCondLst>
                                        </p:cTn>
                                        <p:tgtEl>
                                          <p:spTgt spid="3">
                                            <p:txEl>
                                              <p:pRg st="2" end="2"/>
                                            </p:txEl>
                                          </p:spTgt>
                                        </p:tgtEl>
                                      </p:cBhvr>
                                      <p:to x="100000" y="100000"/>
                                    </p:animScale>
                                    <p:animScale>
                                      <p:cBhvr>
                                        <p:cTn id="49" dur="26">
                                          <p:stCondLst>
                                            <p:cond delay="1312"/>
                                          </p:stCondLst>
                                        </p:cTn>
                                        <p:tgtEl>
                                          <p:spTgt spid="3">
                                            <p:txEl>
                                              <p:pRg st="2" end="2"/>
                                            </p:txEl>
                                          </p:spTgt>
                                        </p:tgtEl>
                                      </p:cBhvr>
                                      <p:to x="100000" y="80000"/>
                                    </p:animScale>
                                    <p:animScale>
                                      <p:cBhvr>
                                        <p:cTn id="50" dur="166" decel="50000">
                                          <p:stCondLst>
                                            <p:cond delay="1338"/>
                                          </p:stCondLst>
                                        </p:cTn>
                                        <p:tgtEl>
                                          <p:spTgt spid="3">
                                            <p:txEl>
                                              <p:pRg st="2" end="2"/>
                                            </p:txEl>
                                          </p:spTgt>
                                        </p:tgtEl>
                                      </p:cBhvr>
                                      <p:to x="100000" y="100000"/>
                                    </p:animScale>
                                    <p:animScale>
                                      <p:cBhvr>
                                        <p:cTn id="51" dur="26">
                                          <p:stCondLst>
                                            <p:cond delay="1642"/>
                                          </p:stCondLst>
                                        </p:cTn>
                                        <p:tgtEl>
                                          <p:spTgt spid="3">
                                            <p:txEl>
                                              <p:pRg st="2" end="2"/>
                                            </p:txEl>
                                          </p:spTgt>
                                        </p:tgtEl>
                                      </p:cBhvr>
                                      <p:to x="100000" y="90000"/>
                                    </p:animScale>
                                    <p:animScale>
                                      <p:cBhvr>
                                        <p:cTn id="52" dur="166" decel="50000">
                                          <p:stCondLst>
                                            <p:cond delay="1668"/>
                                          </p:stCondLst>
                                        </p:cTn>
                                        <p:tgtEl>
                                          <p:spTgt spid="3">
                                            <p:txEl>
                                              <p:pRg st="2" end="2"/>
                                            </p:txEl>
                                          </p:spTgt>
                                        </p:tgtEl>
                                      </p:cBhvr>
                                      <p:to x="100000" y="100000"/>
                                    </p:animScale>
                                    <p:animScale>
                                      <p:cBhvr>
                                        <p:cTn id="53" dur="26">
                                          <p:stCondLst>
                                            <p:cond delay="1808"/>
                                          </p:stCondLst>
                                        </p:cTn>
                                        <p:tgtEl>
                                          <p:spTgt spid="3">
                                            <p:txEl>
                                              <p:pRg st="2" end="2"/>
                                            </p:txEl>
                                          </p:spTgt>
                                        </p:tgtEl>
                                      </p:cBhvr>
                                      <p:to x="100000" y="95000"/>
                                    </p:animScale>
                                    <p:animScale>
                                      <p:cBhvr>
                                        <p:cTn id="54" dur="166" decel="50000">
                                          <p:stCondLst>
                                            <p:cond delay="1834"/>
                                          </p:stCondLst>
                                        </p:cTn>
                                        <p:tgtEl>
                                          <p:spTgt spid="3">
                                            <p:txEl>
                                              <p:pRg st="2" end="2"/>
                                            </p:txEl>
                                          </p:spTgt>
                                        </p:tgtEl>
                                      </p:cBhvr>
                                      <p:to x="100000" y="100000"/>
                                    </p:animScale>
                                  </p:childTnLst>
                                </p:cTn>
                              </p:par>
                            </p:childTnLst>
                          </p:cTn>
                        </p:par>
                        <p:par>
                          <p:cTn id="55" fill="hold">
                            <p:stCondLst>
                              <p:cond delay="6000"/>
                            </p:stCondLst>
                            <p:childTnLst>
                              <p:par>
                                <p:cTn id="56" presetID="21" presetClass="entr" presetSubtype="1"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heel(1)">
                                      <p:cBhvr>
                                        <p:cTn id="58" dur="2000"/>
                                        <p:tgtEl>
                                          <p:spTgt spid="5"/>
                                        </p:tgtEl>
                                      </p:cBhvr>
                                    </p:animEffect>
                                  </p:childTnLst>
                                </p:cTn>
                              </p:par>
                            </p:childTnLst>
                          </p:cTn>
                        </p:par>
                        <p:par>
                          <p:cTn id="59" fill="hold">
                            <p:stCondLst>
                              <p:cond delay="8000"/>
                            </p:stCondLst>
                            <p:childTnLst>
                              <p:par>
                                <p:cTn id="60" presetID="14" presetClass="entr" presetSubtype="1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randombar(horizontal)">
                                      <p:cBhvr>
                                        <p:cTn id="62" dur="500"/>
                                        <p:tgtEl>
                                          <p:spTgt spid="4"/>
                                        </p:tgtEl>
                                      </p:cBhvr>
                                    </p:animEffect>
                                  </p:childTnLst>
                                </p:cTn>
                              </p:par>
                            </p:childTnLst>
                          </p:cTn>
                        </p:par>
                        <p:par>
                          <p:cTn id="63" fill="hold">
                            <p:stCondLst>
                              <p:cond delay="8500"/>
                            </p:stCondLst>
                            <p:childTnLst>
                              <p:par>
                                <p:cTn id="64" presetID="14" presetClass="entr" presetSubtype="10" fill="hold"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randombar(horizontal)">
                                      <p:cBhvr>
                                        <p:cTn id="66" dur="500"/>
                                        <p:tgtEl>
                                          <p:spTgt spid="6"/>
                                        </p:tgtEl>
                                      </p:cBhvr>
                                    </p:animEffect>
                                  </p:childTnLst>
                                </p:cTn>
                              </p:par>
                            </p:childTnLst>
                          </p:cTn>
                        </p:par>
                        <p:par>
                          <p:cTn id="67" fill="hold">
                            <p:stCondLst>
                              <p:cond delay="9000"/>
                            </p:stCondLst>
                            <p:childTnLst>
                              <p:par>
                                <p:cTn id="68" presetID="42"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1000"/>
                                        <p:tgtEl>
                                          <p:spTgt spid="8"/>
                                        </p:tgtEl>
                                      </p:cBhvr>
                                    </p:animEffect>
                                    <p:anim calcmode="lin" valueType="num">
                                      <p:cBhvr>
                                        <p:cTn id="71" dur="1000" fill="hold"/>
                                        <p:tgtEl>
                                          <p:spTgt spid="8"/>
                                        </p:tgtEl>
                                        <p:attrNameLst>
                                          <p:attrName>ppt_x</p:attrName>
                                        </p:attrNameLst>
                                      </p:cBhvr>
                                      <p:tavLst>
                                        <p:tav tm="0">
                                          <p:val>
                                            <p:strVal val="#ppt_x"/>
                                          </p:val>
                                        </p:tav>
                                        <p:tav tm="100000">
                                          <p:val>
                                            <p:strVal val="#ppt_x"/>
                                          </p:val>
                                        </p:tav>
                                      </p:tavLst>
                                    </p:anim>
                                    <p:anim calcmode="lin" valueType="num">
                                      <p:cBhvr>
                                        <p:cTn id="7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barn(inVertical)">
                                      <p:cBhvr>
                                        <p:cTn id="77" dur="500"/>
                                        <p:tgtEl>
                                          <p:spTgt spid="7"/>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1" fill="hold" grpId="0" nodeType="click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heel(1)">
                                      <p:cBhvr>
                                        <p:cTn id="8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7"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77337" y="1195183"/>
            <a:ext cx="9137901" cy="2246769"/>
          </a:xfrm>
          <a:prstGeom prst="rect">
            <a:avLst/>
          </a:prstGeom>
        </p:spPr>
        <p:txBody>
          <a:bodyPr wrap="square">
            <a:spAutoFit/>
          </a:bodyPr>
          <a:lstStyle/>
          <a:p>
            <a:r>
              <a:rPr lang="es-MX" sz="2000" b="1" dirty="0" smtClean="0">
                <a:solidFill>
                  <a:srgbClr val="FF0000"/>
                </a:solidFill>
                <a:latin typeface="Century Gothic" pitchFamily="34" charset="0"/>
                <a:cs typeface="Arial" panose="020B0604020202020204" pitchFamily="34" charset="0"/>
              </a:rPr>
              <a:t>LEGITIMIDAD</a:t>
            </a:r>
            <a:r>
              <a:rPr lang="es-MX" sz="2000" dirty="0" smtClean="0">
                <a:solidFill>
                  <a:srgbClr val="FF0000"/>
                </a:solidFill>
                <a:latin typeface="Century Gothic" pitchFamily="34" charset="0"/>
                <a:cs typeface="Arial" panose="020B0604020202020204" pitchFamily="34" charset="0"/>
              </a:rPr>
              <a:t>.- </a:t>
            </a:r>
            <a:r>
              <a:rPr lang="es-MX" sz="2000" b="1" dirty="0" smtClean="0">
                <a:latin typeface="Century Gothic" pitchFamily="34" charset="0"/>
                <a:cs typeface="Arial" panose="020B0604020202020204" pitchFamily="34" charset="0"/>
              </a:rPr>
              <a:t>Una ley es legitima cuando surge de un órgano autorizado para crear esta ley.- En México el Congreso de la Unión. </a:t>
            </a:r>
          </a:p>
          <a:p>
            <a:endParaRPr lang="es-MX" sz="2000" dirty="0" smtClean="0">
              <a:latin typeface="Century Gothic" pitchFamily="34" charset="0"/>
              <a:cs typeface="Arial" panose="020B0604020202020204" pitchFamily="34" charset="0"/>
            </a:endParaRPr>
          </a:p>
          <a:p>
            <a:r>
              <a:rPr lang="es-MX" sz="2000" b="1" dirty="0" smtClean="0">
                <a:solidFill>
                  <a:srgbClr val="FF0000"/>
                </a:solidFill>
                <a:latin typeface="Century Gothic" pitchFamily="34" charset="0"/>
                <a:cs typeface="Arial" panose="020B0604020202020204" pitchFamily="34" charset="0"/>
              </a:rPr>
              <a:t>ABSTRACCIÓN</a:t>
            </a:r>
            <a:r>
              <a:rPr lang="es-MX" sz="2000" dirty="0" smtClean="0">
                <a:solidFill>
                  <a:srgbClr val="FF0000"/>
                </a:solidFill>
                <a:latin typeface="Century Gothic" pitchFamily="34" charset="0"/>
                <a:cs typeface="Arial" panose="020B0604020202020204" pitchFamily="34" charset="0"/>
              </a:rPr>
              <a:t>-</a:t>
            </a:r>
            <a:r>
              <a:rPr lang="es-MX" sz="2000" dirty="0" smtClean="0">
                <a:latin typeface="Century Gothic" pitchFamily="34" charset="0"/>
                <a:cs typeface="Arial" panose="020B0604020202020204" pitchFamily="34" charset="0"/>
              </a:rPr>
              <a:t> </a:t>
            </a:r>
            <a:r>
              <a:rPr lang="es-MX" sz="2000" b="1" dirty="0" smtClean="0">
                <a:latin typeface="Century Gothic" pitchFamily="34" charset="0"/>
                <a:cs typeface="Arial" panose="020B0604020202020204" pitchFamily="34" charset="0"/>
              </a:rPr>
              <a:t>Esta característica nos muestra a la ley en el contexto  donde vivimos. Si  bien su característica es la abstracción lo importante es que  se concretiza en el momento en que el sujeto se coloca en lo que la ley dispone.  </a:t>
            </a:r>
            <a:endParaRPr lang="es-MX" sz="2000" b="1" dirty="0">
              <a:latin typeface="Century Gothic" pitchFamily="34" charset="0"/>
              <a:cs typeface="Arial" panose="020B0604020202020204" pitchFamily="34" charset="0"/>
            </a:endParaRPr>
          </a:p>
        </p:txBody>
      </p:sp>
      <p:sp>
        <p:nvSpPr>
          <p:cNvPr id="8" name="Pentágono 7"/>
          <p:cNvSpPr/>
          <p:nvPr/>
        </p:nvSpPr>
        <p:spPr>
          <a:xfrm rot="16200000">
            <a:off x="9636448" y="441122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9" name="Rectángulo redondeado 8"/>
          <p:cNvSpPr/>
          <p:nvPr/>
        </p:nvSpPr>
        <p:spPr>
          <a:xfrm>
            <a:off x="9930433" y="52497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1" name="Rectángulo 10"/>
          <p:cNvSpPr/>
          <p:nvPr/>
        </p:nvSpPr>
        <p:spPr>
          <a:xfrm>
            <a:off x="1358313" y="374605"/>
            <a:ext cx="7305473" cy="523220"/>
          </a:xfrm>
          <a:prstGeom prst="rect">
            <a:avLst/>
          </a:prstGeom>
          <a:noFill/>
        </p:spPr>
        <p:txBody>
          <a:bodyPr wrap="square" lIns="91440" tIns="45720" rIns="91440" bIns="45720">
            <a:spAutoFit/>
          </a:bodyPr>
          <a:lstStyle/>
          <a:p>
            <a:pPr algn="ctr"/>
            <a:r>
              <a:rPr lang="es-MX" sz="2800" b="1" dirty="0" smtClean="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rPr>
              <a:t>CARACTERÍSTICAS DE LA LEY</a:t>
            </a:r>
            <a:endParaRPr lang="es-ES" sz="2800" b="1" dirty="0">
              <a:ln w="22225">
                <a:solidFill>
                  <a:schemeClr val="accent2"/>
                </a:solidFill>
                <a:prstDash val="solid"/>
              </a:ln>
              <a:solidFill>
                <a:schemeClr val="accent2">
                  <a:lumMod val="40000"/>
                  <a:lumOff val="6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3102" y="3511126"/>
            <a:ext cx="2988527" cy="3092605"/>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0864" y="3511126"/>
            <a:ext cx="3092605" cy="3092605"/>
          </a:xfrm>
          <a:prstGeom prst="rect">
            <a:avLst/>
          </a:prstGeom>
        </p:spPr>
      </p:pic>
    </p:spTree>
    <p:extLst>
      <p:ext uri="{BB962C8B-B14F-4D97-AF65-F5344CB8AC3E}">
        <p14:creationId xmlns:p14="http://schemas.microsoft.com/office/powerpoint/2010/main" val="346931187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258092" y="884836"/>
            <a:ext cx="8352836" cy="5029200"/>
          </a:xfrm>
          <a:prstGeom prst="rect">
            <a:avLst/>
          </a:prstGeom>
        </p:spPr>
      </p:pic>
      <p:sp>
        <p:nvSpPr>
          <p:cNvPr id="4" name="Pentágono 3"/>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5" name="Rectángulo redondeado 4"/>
          <p:cNvSpPr/>
          <p:nvPr/>
        </p:nvSpPr>
        <p:spPr>
          <a:xfrm>
            <a:off x="10008254" y="955374"/>
            <a:ext cx="1949399" cy="598714"/>
          </a:xfrm>
          <a:prstGeom prst="roundRect">
            <a:avLst>
              <a:gd name="adj" fmla="val 50000"/>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35409585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heel(1)">
                                      <p:cBhvr>
                                        <p:cTn id="3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97950" y="2741524"/>
            <a:ext cx="8763262" cy="95836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5400" b="1" cap="none" dirty="0" smtClean="0">
                <a:ln w="22225">
                  <a:solidFill>
                    <a:schemeClr val="accent2"/>
                  </a:solidFill>
                  <a:prstDash val="solid"/>
                </a:ln>
                <a:solidFill>
                  <a:schemeClr val="accent2">
                    <a:lumMod val="40000"/>
                    <a:lumOff val="60000"/>
                  </a:schemeClr>
                </a:solidFill>
                <a:latin typeface="AR BERKLEY"/>
              </a:rPr>
              <a:t>FUENTES DEL DERECHO</a:t>
            </a:r>
            <a:endParaRPr lang="es-MX" sz="5400" b="1" cap="none" dirty="0">
              <a:ln w="22225">
                <a:solidFill>
                  <a:schemeClr val="accent2"/>
                </a:solidFill>
                <a:prstDash val="solid"/>
              </a:ln>
              <a:solidFill>
                <a:schemeClr val="accent2">
                  <a:lumMod val="40000"/>
                  <a:lumOff val="60000"/>
                </a:schemeClr>
              </a:solidFill>
              <a:latin typeface="AR BERKLEY"/>
            </a:endParaRPr>
          </a:p>
        </p:txBody>
      </p:sp>
      <p:sp>
        <p:nvSpPr>
          <p:cNvPr id="3" name="Rectángulo redondeado 2"/>
          <p:cNvSpPr/>
          <p:nvPr/>
        </p:nvSpPr>
        <p:spPr>
          <a:xfrm>
            <a:off x="9608204" y="795354"/>
            <a:ext cx="1949399" cy="598714"/>
          </a:xfrm>
          <a:prstGeom prst="roundRect">
            <a:avLst>
              <a:gd name="adj" fmla="val 50000"/>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4" name="Pentágono 3"/>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36859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500" fill="hold"/>
                                        <p:tgtEl>
                                          <p:spTgt spid="2"/>
                                        </p:tgtEl>
                                        <p:attrNameLst>
                                          <p:attrName>ppt_x</p:attrName>
                                        </p:attrNameLst>
                                      </p:cBhvr>
                                      <p:tavLst>
                                        <p:tav tm="0">
                                          <p:val>
                                            <p:strVal val="#ppt_x"/>
                                          </p:val>
                                        </p:tav>
                                        <p:tav tm="100000">
                                          <p:val>
                                            <p:strVal val="#ppt_x"/>
                                          </p:val>
                                        </p:tav>
                                      </p:tavLst>
                                    </p:anim>
                                    <p:anim calcmode="lin" valueType="num">
                                      <p:cBhvr additive="base">
                                        <p:cTn id="8" dur="3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576781274"/>
              </p:ext>
            </p:extLst>
          </p:nvPr>
        </p:nvGraphicFramePr>
        <p:xfrm>
          <a:off x="491144" y="3211355"/>
          <a:ext cx="9554365" cy="2000885"/>
        </p:xfrm>
        <a:graphic>
          <a:graphicData uri="http://schemas.openxmlformats.org/drawingml/2006/table">
            <a:tbl>
              <a:tblPr firstRow="1" firstCol="1" bandRow="1">
                <a:tableStyleId>{5C22544A-7EE6-4342-B048-85BDC9FD1C3A}</a:tableStyleId>
              </a:tblPr>
              <a:tblGrid>
                <a:gridCol w="2876900"/>
                <a:gridCol w="3399523"/>
                <a:gridCol w="3277942"/>
              </a:tblGrid>
              <a:tr h="354965">
                <a:tc>
                  <a:txBody>
                    <a:bodyPr/>
                    <a:lstStyle/>
                    <a:p>
                      <a:pPr algn="ctr">
                        <a:lnSpc>
                          <a:spcPct val="115000"/>
                        </a:lnSpc>
                        <a:spcBef>
                          <a:spcPts val="600"/>
                        </a:spcBef>
                        <a:spcAft>
                          <a:spcPts val="600"/>
                        </a:spcAft>
                      </a:pPr>
                      <a:r>
                        <a:rPr lang="es-ES_tradnl" sz="1800" dirty="0">
                          <a:effectLst/>
                        </a:rPr>
                        <a:t>Conceptuales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Procedimentales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dirty="0">
                          <a:effectLst/>
                        </a:rPr>
                        <a:t>Actitudinales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36600">
                <a:tc>
                  <a:txBody>
                    <a:bodyPr/>
                    <a:lstStyle/>
                    <a:p>
                      <a:pPr>
                        <a:spcBef>
                          <a:spcPts val="600"/>
                        </a:spcBef>
                        <a:spcAft>
                          <a:spcPts val="600"/>
                        </a:spcAft>
                      </a:pPr>
                      <a:r>
                        <a:rPr lang="es-MX" sz="1800" dirty="0">
                          <a:effectLst/>
                        </a:rPr>
                        <a:t>Concepto de norma , clases de normas, características de la norma jurídica clasificación del </a:t>
                      </a:r>
                      <a:r>
                        <a:rPr lang="es-MX" sz="1800" dirty="0" smtClean="0">
                          <a:effectLst/>
                        </a:rPr>
                        <a:t>derecho</a:t>
                      </a:r>
                      <a:endParaRPr lang="es-MX" sz="1800" dirty="0">
                        <a:effectLst/>
                      </a:endParaRPr>
                    </a:p>
                  </a:txBody>
                  <a:tcPr marL="68580" marR="68580" marT="0" marB="0"/>
                </a:tc>
                <a:tc>
                  <a:txBody>
                    <a:bodyPr/>
                    <a:lstStyle/>
                    <a:p>
                      <a:pPr algn="just">
                        <a:spcBef>
                          <a:spcPts val="600"/>
                        </a:spcBef>
                        <a:spcAft>
                          <a:spcPts val="600"/>
                        </a:spcAft>
                      </a:pPr>
                      <a:r>
                        <a:rPr lang="es-MX" sz="1800" dirty="0">
                          <a:effectLst/>
                        </a:rPr>
                        <a:t>Analiza y debate sobre los diferentes tipos de normas en diferentes contextos.</a:t>
                      </a:r>
                      <a:endParaRPr lang="es-MX" sz="18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800" dirty="0">
                          <a:effectLst/>
                        </a:rPr>
                        <a:t>Reflexiona  críticamente acerca de la importancia que tienen las normas en su vida cotidiana</a:t>
                      </a:r>
                      <a:endParaRPr lang="es-MX" sz="18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3" name="Rectangle 1"/>
          <p:cNvSpPr>
            <a:spLocks noChangeArrowheads="1"/>
          </p:cNvSpPr>
          <p:nvPr/>
        </p:nvSpPr>
        <p:spPr bwMode="auto">
          <a:xfrm>
            <a:off x="2718247" y="760016"/>
            <a:ext cx="4185761"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TEMA:</a:t>
            </a:r>
            <a:r>
              <a:rPr kumimoji="0" lang="es-ES_tradnl" altLang="es-MX"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3-Fuentes del Derecho.</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Concepto.</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Tipos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DOMINIOS DE LAS COMPETENCIAS</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p:txBody>
      </p:sp>
      <p:sp>
        <p:nvSpPr>
          <p:cNvPr id="4" name="Rectángulo 3"/>
          <p:cNvSpPr/>
          <p:nvPr/>
        </p:nvSpPr>
        <p:spPr>
          <a:xfrm>
            <a:off x="7732145" y="2422009"/>
            <a:ext cx="248786" cy="369332"/>
          </a:xfrm>
          <a:prstGeom prst="rect">
            <a:avLst/>
          </a:prstGeom>
        </p:spPr>
        <p:txBody>
          <a:bodyPr wrap="none">
            <a:spAutoFit/>
          </a:bodyPr>
          <a:lstStyle/>
          <a:p>
            <a:r>
              <a:rPr lang="es-MX" altLang="es-MX"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s-MX" dirty="0"/>
          </a:p>
        </p:txBody>
      </p:sp>
      <p:sp>
        <p:nvSpPr>
          <p:cNvPr id="5" name="Rectángulo redondeado 4"/>
          <p:cNvSpPr/>
          <p:nvPr/>
        </p:nvSpPr>
        <p:spPr>
          <a:xfrm>
            <a:off x="9813944" y="578184"/>
            <a:ext cx="1949399" cy="598714"/>
          </a:xfrm>
          <a:prstGeom prst="roundRect">
            <a:avLst>
              <a:gd name="adj" fmla="val 50000"/>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6" name="Pentágono 5"/>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649775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flipH="1">
            <a:off x="2934396" y="425585"/>
            <a:ext cx="5894961" cy="646331"/>
          </a:xfrm>
          <a:prstGeom prst="rect">
            <a:avLst/>
          </a:prstGeom>
          <a:noFill/>
        </p:spPr>
        <p:txBody>
          <a:bodyPr wrap="square" rtlCol="0">
            <a:spAutoFit/>
          </a:bodyPr>
          <a:lstStyle/>
          <a:p>
            <a:r>
              <a:rPr lang="es-MX" sz="3600" b="1" dirty="0" smtClean="0">
                <a:solidFill>
                  <a:srgbClr val="FFFF00"/>
                </a:solidFill>
                <a:effectLst>
                  <a:glow rad="381000">
                    <a:srgbClr val="FF0000">
                      <a:alpha val="88000"/>
                    </a:srgbClr>
                  </a:glow>
                </a:effectLst>
                <a:latin typeface="Tahoma-Bold"/>
              </a:rPr>
              <a:t>FUENTES DEL DERECHO </a:t>
            </a:r>
            <a:endParaRPr lang="es-MX" sz="3600" dirty="0">
              <a:solidFill>
                <a:srgbClr val="FFFF00"/>
              </a:solidFill>
              <a:effectLst>
                <a:glow rad="381000">
                  <a:srgbClr val="FF0000">
                    <a:alpha val="88000"/>
                  </a:srgbClr>
                </a:glow>
              </a:effectLst>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3313" y="3147076"/>
            <a:ext cx="2793459" cy="2793459"/>
          </a:xfrm>
          <a:prstGeom prst="rect">
            <a:avLst/>
          </a:prstGeom>
        </p:spPr>
      </p:pic>
      <p:sp>
        <p:nvSpPr>
          <p:cNvPr id="6" name="CuadroTexto 5"/>
          <p:cNvSpPr txBox="1"/>
          <p:nvPr/>
        </p:nvSpPr>
        <p:spPr>
          <a:xfrm>
            <a:off x="1587174" y="3621840"/>
            <a:ext cx="2161169" cy="2308324"/>
          </a:xfrm>
          <a:prstGeom prst="rect">
            <a:avLst/>
          </a:prstGeom>
          <a:noFill/>
        </p:spPr>
        <p:txBody>
          <a:bodyPr wrap="none" rtlCol="0">
            <a:spAutoFit/>
          </a:bodyPr>
          <a:lstStyle/>
          <a:p>
            <a:r>
              <a:rPr lang="es-MX" b="1" u="sng" dirty="0">
                <a:ln w="0"/>
                <a:solidFill>
                  <a:schemeClr val="accent1"/>
                </a:solidFill>
                <a:effectLst>
                  <a:outerShdw blurRad="38100" dist="25400" dir="5400000" algn="ctr" rotWithShape="0">
                    <a:srgbClr val="6E747A">
                      <a:alpha val="43000"/>
                    </a:srgbClr>
                  </a:outerShdw>
                </a:effectLst>
              </a:rPr>
              <a:t>Fuentes Históricas</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Documentos,</a:t>
            </a:r>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Leyes,</a:t>
            </a:r>
          </a:p>
          <a:p>
            <a:r>
              <a:rPr lang="es-MX" b="1" dirty="0" smtClean="0">
                <a:ln w="0"/>
                <a:solidFill>
                  <a:schemeClr val="accent1"/>
                </a:solidFill>
                <a:effectLst>
                  <a:outerShdw blurRad="38100" dist="25400" dir="5400000" algn="ctr" rotWithShape="0">
                    <a:srgbClr val="6E747A">
                      <a:alpha val="43000"/>
                    </a:srgbClr>
                  </a:outerShdw>
                </a:effectLst>
              </a:rPr>
              <a:t>Normas,</a:t>
            </a:r>
          </a:p>
          <a:p>
            <a:r>
              <a:rPr lang="es-MX" b="1" dirty="0" smtClean="0">
                <a:ln w="0"/>
                <a:solidFill>
                  <a:schemeClr val="accent1"/>
                </a:solidFill>
                <a:effectLst>
                  <a:outerShdw blurRad="38100" dist="25400" dir="5400000" algn="ctr" rotWithShape="0">
                    <a:srgbClr val="6E747A">
                      <a:alpha val="43000"/>
                    </a:srgbClr>
                  </a:outerShdw>
                </a:effectLst>
              </a:rPr>
              <a:t>Principios,</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22225">
                  <a:solidFill>
                    <a:schemeClr val="accent2"/>
                  </a:solidFill>
                  <a:prstDash val="solid"/>
                </a:ln>
                <a:solidFill>
                  <a:schemeClr val="accent2">
                    <a:lumMod val="40000"/>
                    <a:lumOff val="60000"/>
                  </a:schemeClr>
                </a:solidFill>
              </a:rPr>
              <a:t> </a:t>
            </a:r>
            <a:endParaRPr lang="es-MX" b="1" dirty="0">
              <a:ln w="22225">
                <a:solidFill>
                  <a:schemeClr val="accent2"/>
                </a:solidFill>
                <a:prstDash val="solid"/>
              </a:ln>
              <a:solidFill>
                <a:schemeClr val="accent2">
                  <a:lumMod val="40000"/>
                  <a:lumOff val="60000"/>
                </a:schemeClr>
              </a:solidFill>
            </a:endParaRPr>
          </a:p>
        </p:txBody>
      </p:sp>
      <p:sp>
        <p:nvSpPr>
          <p:cNvPr id="7" name="CuadroTexto 6"/>
          <p:cNvSpPr txBox="1"/>
          <p:nvPr/>
        </p:nvSpPr>
        <p:spPr>
          <a:xfrm>
            <a:off x="7909734" y="2699441"/>
            <a:ext cx="3334567" cy="4247317"/>
          </a:xfrm>
          <a:prstGeom prst="rect">
            <a:avLst/>
          </a:prstGeom>
          <a:noFill/>
        </p:spPr>
        <p:txBody>
          <a:bodyPr wrap="none" rtlCol="0">
            <a:spAutoFit/>
          </a:bodyPr>
          <a:lstStyle/>
          <a:p>
            <a:r>
              <a:rPr lang="es-MX" b="1" u="sng" dirty="0" smtClean="0">
                <a:ln w="0"/>
                <a:solidFill>
                  <a:schemeClr val="accent1"/>
                </a:solidFill>
                <a:effectLst>
                  <a:outerShdw blurRad="38100" dist="25400" dir="5400000" algn="ctr" rotWithShape="0">
                    <a:srgbClr val="6E747A">
                      <a:alpha val="43000"/>
                    </a:srgbClr>
                  </a:outerShdw>
                </a:effectLst>
              </a:rPr>
              <a:t>Fuentes Formales</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La ley </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La Costumbre</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La Jurisprudencia</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La Doctrina</a:t>
            </a:r>
          </a:p>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Los Principios Generales del </a:t>
            </a:r>
          </a:p>
          <a:p>
            <a:r>
              <a:rPr lang="es-MX" b="1" dirty="0" smtClean="0">
                <a:ln w="0"/>
                <a:solidFill>
                  <a:schemeClr val="accent1"/>
                </a:solidFill>
                <a:effectLst>
                  <a:outerShdw blurRad="38100" dist="25400" dir="5400000" algn="ctr" rotWithShape="0">
                    <a:srgbClr val="6E747A">
                      <a:alpha val="43000"/>
                    </a:srgbClr>
                  </a:outerShdw>
                </a:effectLst>
              </a:rPr>
              <a:t>Derecho</a:t>
            </a:r>
          </a:p>
          <a:p>
            <a:endParaRPr lang="es-MX" dirty="0"/>
          </a:p>
          <a:p>
            <a:r>
              <a:rPr lang="es-MX" dirty="0" smtClean="0"/>
              <a:t> </a:t>
            </a:r>
          </a:p>
          <a:p>
            <a:endParaRPr lang="es-MX" dirty="0"/>
          </a:p>
        </p:txBody>
      </p:sp>
      <p:sp>
        <p:nvSpPr>
          <p:cNvPr id="8" name="CuadroTexto 7"/>
          <p:cNvSpPr txBox="1"/>
          <p:nvPr/>
        </p:nvSpPr>
        <p:spPr>
          <a:xfrm>
            <a:off x="4663603" y="1370832"/>
            <a:ext cx="2565126" cy="1200329"/>
          </a:xfrm>
          <a:prstGeom prst="rect">
            <a:avLst/>
          </a:prstGeom>
          <a:noFill/>
        </p:spPr>
        <p:txBody>
          <a:bodyPr wrap="none" rtlCol="0">
            <a:spAutoFit/>
          </a:bodyPr>
          <a:lstStyle/>
          <a:p>
            <a:endParaRPr lang="es-MX" b="1" dirty="0">
              <a:ln w="0"/>
              <a:solidFill>
                <a:schemeClr val="accent1"/>
              </a:solidFill>
              <a:effectLst>
                <a:outerShdw blurRad="38100" dist="25400" dir="5400000" algn="ctr" rotWithShape="0">
                  <a:srgbClr val="6E747A">
                    <a:alpha val="43000"/>
                  </a:srgbClr>
                </a:outerShdw>
              </a:effectLst>
            </a:endParaRPr>
          </a:p>
          <a:p>
            <a:r>
              <a:rPr lang="es-MX" b="1" dirty="0" smtClean="0">
                <a:ln w="0"/>
                <a:solidFill>
                  <a:schemeClr val="accent1"/>
                </a:solidFill>
                <a:effectLst>
                  <a:outerShdw blurRad="38100" dist="25400" dir="5400000" algn="ctr" rotWithShape="0">
                    <a:srgbClr val="6E747A">
                      <a:alpha val="43000"/>
                    </a:srgbClr>
                  </a:outerShdw>
                </a:effectLst>
              </a:rPr>
              <a:t>Fenómenos Sociales,</a:t>
            </a:r>
          </a:p>
          <a:p>
            <a:r>
              <a:rPr lang="es-MX" b="1" dirty="0" smtClean="0">
                <a:ln w="0"/>
                <a:solidFill>
                  <a:schemeClr val="accent1"/>
                </a:solidFill>
                <a:effectLst>
                  <a:outerShdw blurRad="38100" dist="25400" dir="5400000" algn="ctr" rotWithShape="0">
                    <a:srgbClr val="6E747A">
                      <a:alpha val="43000"/>
                    </a:srgbClr>
                  </a:outerShdw>
                </a:effectLst>
              </a:rPr>
              <a:t>Políticos, culturales,</a:t>
            </a:r>
          </a:p>
          <a:p>
            <a:r>
              <a:rPr lang="es-MX" b="1" dirty="0" smtClean="0">
                <a:ln w="0"/>
                <a:solidFill>
                  <a:schemeClr val="accent1"/>
                </a:solidFill>
                <a:effectLst>
                  <a:outerShdw blurRad="38100" dist="25400" dir="5400000" algn="ctr" rotWithShape="0">
                    <a:srgbClr val="6E747A">
                      <a:alpha val="43000"/>
                    </a:srgbClr>
                  </a:outerShdw>
                </a:effectLst>
              </a:rPr>
              <a:t>Económicos  </a:t>
            </a:r>
            <a:endParaRPr lang="es-MX" b="1" dirty="0">
              <a:ln w="0"/>
              <a:solidFill>
                <a:schemeClr val="accent1"/>
              </a:solidFill>
              <a:effectLst>
                <a:outerShdw blurRad="38100" dist="25400" dir="5400000" algn="ctr" rotWithShape="0">
                  <a:srgbClr val="6E747A">
                    <a:alpha val="43000"/>
                  </a:srgbClr>
                </a:outerShdw>
              </a:effectLst>
            </a:endParaRPr>
          </a:p>
        </p:txBody>
      </p:sp>
      <p:sp>
        <p:nvSpPr>
          <p:cNvPr id="9" name="Rectángulo redondeado 8"/>
          <p:cNvSpPr/>
          <p:nvPr/>
        </p:nvSpPr>
        <p:spPr>
          <a:xfrm>
            <a:off x="9930433" y="52497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0" name="Pentágono 9"/>
          <p:cNvSpPr/>
          <p:nvPr/>
        </p:nvSpPr>
        <p:spPr>
          <a:xfrm rot="16200000">
            <a:off x="9945625" y="3710718"/>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8194" name="rg_hi" descr="http://t2.gstatic.com/images?q=tbn:ANd9GcTPW8iQJk1yxzsTzRdagZwuqNtlWbEHIR9iq9vVya8rpPSlkDKVcQ"/>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682885" y="1302386"/>
            <a:ext cx="1483019" cy="2088984"/>
          </a:xfrm>
          <a:prstGeom prst="rect">
            <a:avLst/>
          </a:prstGeom>
          <a:noFill/>
          <a:ln w="38100">
            <a:solidFill>
              <a:srgbClr val="E36C0A"/>
            </a:solidFill>
            <a:miter lim="800000"/>
            <a:headEnd/>
            <a:tailEnd/>
          </a:ln>
          <a:extLst>
            <a:ext uri="{909E8E84-426E-40DD-AFC4-6F175D3DCCD1}">
              <a14:hiddenFill xmlns:a14="http://schemas.microsoft.com/office/drawing/2010/main">
                <a:solidFill>
                  <a:srgbClr val="FFFFFF"/>
                </a:solidFill>
              </a14:hiddenFill>
            </a:ext>
          </a:extLst>
        </p:spPr>
      </p:pic>
      <p:pic>
        <p:nvPicPr>
          <p:cNvPr id="8195" name="rg_hi" descr="http://t2.gstatic.com/images?q=tbn:ANd9GcQnGi1zT0xVwIGDokLEdP-7f0FO7qTxZa6VP8b4E-sGBgR6NFdf"/>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8286750" y="1250671"/>
            <a:ext cx="1397000" cy="1397000"/>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Rectángulo 2"/>
          <p:cNvSpPr/>
          <p:nvPr/>
        </p:nvSpPr>
        <p:spPr>
          <a:xfrm>
            <a:off x="4663603" y="1200742"/>
            <a:ext cx="1838965" cy="369332"/>
          </a:xfrm>
          <a:prstGeom prst="rect">
            <a:avLst/>
          </a:prstGeom>
        </p:spPr>
        <p:txBody>
          <a:bodyPr wrap="none">
            <a:spAutoFit/>
          </a:bodyPr>
          <a:lstStyle/>
          <a:p>
            <a:r>
              <a:rPr lang="es-MX" b="1" u="sng" dirty="0">
                <a:ln w="0"/>
                <a:solidFill>
                  <a:schemeClr val="accent1"/>
                </a:solidFill>
                <a:effectLst>
                  <a:outerShdw blurRad="38100" dist="25400" dir="5400000" algn="ctr" rotWithShape="0">
                    <a:srgbClr val="6E747A">
                      <a:alpha val="43000"/>
                    </a:srgbClr>
                  </a:outerShdw>
                </a:effectLst>
              </a:rPr>
              <a:t>Fuentes Reales</a:t>
            </a:r>
          </a:p>
        </p:txBody>
      </p:sp>
    </p:spTree>
    <p:extLst>
      <p:ext uri="{BB962C8B-B14F-4D97-AF65-F5344CB8AC3E}">
        <p14:creationId xmlns:p14="http://schemas.microsoft.com/office/powerpoint/2010/main" val="38874018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style.rotation</p:attrName>
                                        </p:attrNameLst>
                                      </p:cBhvr>
                                      <p:tavLst>
                                        <p:tav tm="0">
                                          <p:val>
                                            <p:fltVal val="90"/>
                                          </p:val>
                                        </p:tav>
                                        <p:tav tm="100000">
                                          <p:val>
                                            <p:fltVal val="0"/>
                                          </p:val>
                                        </p:tav>
                                      </p:tavLst>
                                    </p:anim>
                                    <p:animEffect transition="in" filter="fade">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35" dur="500"/>
                                        <p:tgtEl>
                                          <p:spTgt spid="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1000"/>
                                        <p:tgtEl>
                                          <p:spTgt spid="6">
                                            <p:txEl>
                                              <p:pRg st="0" end="0"/>
                                            </p:txEl>
                                          </p:spTgt>
                                        </p:tgtEl>
                                      </p:cBhvr>
                                    </p:animEffect>
                                    <p:anim calcmode="lin" valueType="num">
                                      <p:cBhvr>
                                        <p:cTn id="4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wheel(1)">
                                      <p:cBhvr>
                                        <p:cTn id="47" dur="2000"/>
                                        <p:tgtEl>
                                          <p:spTgt spid="6">
                                            <p:txEl>
                                              <p:pRg st="2" end="2"/>
                                            </p:txEl>
                                          </p:spTgt>
                                        </p:tgtEl>
                                      </p:cBhvr>
                                    </p:animEffect>
                                  </p:childTnLst>
                                </p:cTn>
                              </p:par>
                              <p:par>
                                <p:cTn id="48" presetID="21" presetClass="entr" presetSubtype="1" fill="hold" nodeType="withEffect">
                                  <p:stCondLst>
                                    <p:cond delay="0"/>
                                  </p:stCondLst>
                                  <p:childTnLst>
                                    <p:set>
                                      <p:cBhvr>
                                        <p:cTn id="49" dur="1" fill="hold">
                                          <p:stCondLst>
                                            <p:cond delay="0"/>
                                          </p:stCondLst>
                                        </p:cTn>
                                        <p:tgtEl>
                                          <p:spTgt spid="6">
                                            <p:txEl>
                                              <p:pRg st="3" end="3"/>
                                            </p:txEl>
                                          </p:spTgt>
                                        </p:tgtEl>
                                        <p:attrNameLst>
                                          <p:attrName>style.visibility</p:attrName>
                                        </p:attrNameLst>
                                      </p:cBhvr>
                                      <p:to>
                                        <p:strVal val="visible"/>
                                      </p:to>
                                    </p:set>
                                    <p:animEffect transition="in" filter="wheel(1)">
                                      <p:cBhvr>
                                        <p:cTn id="50" dur="2000"/>
                                        <p:tgtEl>
                                          <p:spTgt spid="6">
                                            <p:txEl>
                                              <p:pRg st="3" end="3"/>
                                            </p:txEl>
                                          </p:spTgt>
                                        </p:tgtEl>
                                      </p:cBhvr>
                                    </p:animEffect>
                                  </p:childTnLst>
                                </p:cTn>
                              </p:par>
                              <p:par>
                                <p:cTn id="51" presetID="21" presetClass="entr" presetSubtype="1" fill="hold" nodeType="withEffect">
                                  <p:stCondLst>
                                    <p:cond delay="0"/>
                                  </p:stCondLst>
                                  <p:childTnLst>
                                    <p:set>
                                      <p:cBhvr>
                                        <p:cTn id="52" dur="1" fill="hold">
                                          <p:stCondLst>
                                            <p:cond delay="0"/>
                                          </p:stCondLst>
                                        </p:cTn>
                                        <p:tgtEl>
                                          <p:spTgt spid="6">
                                            <p:txEl>
                                              <p:pRg st="4" end="4"/>
                                            </p:txEl>
                                          </p:spTgt>
                                        </p:tgtEl>
                                        <p:attrNameLst>
                                          <p:attrName>style.visibility</p:attrName>
                                        </p:attrNameLst>
                                      </p:cBhvr>
                                      <p:to>
                                        <p:strVal val="visible"/>
                                      </p:to>
                                    </p:set>
                                    <p:animEffect transition="in" filter="wheel(1)">
                                      <p:cBhvr>
                                        <p:cTn id="53" dur="2000"/>
                                        <p:tgtEl>
                                          <p:spTgt spid="6">
                                            <p:txEl>
                                              <p:pRg st="4" end="4"/>
                                            </p:txEl>
                                          </p:spTgt>
                                        </p:tgtEl>
                                      </p:cBhvr>
                                    </p:animEffect>
                                  </p:childTnLst>
                                </p:cTn>
                              </p:par>
                              <p:par>
                                <p:cTn id="54" presetID="21" presetClass="entr" presetSubtype="1" fill="hold" nodeType="withEffect">
                                  <p:stCondLst>
                                    <p:cond delay="0"/>
                                  </p:stCondLst>
                                  <p:childTnLst>
                                    <p:set>
                                      <p:cBhvr>
                                        <p:cTn id="55" dur="1" fill="hold">
                                          <p:stCondLst>
                                            <p:cond delay="0"/>
                                          </p:stCondLst>
                                        </p:cTn>
                                        <p:tgtEl>
                                          <p:spTgt spid="6">
                                            <p:txEl>
                                              <p:pRg st="5" end="5"/>
                                            </p:txEl>
                                          </p:spTgt>
                                        </p:tgtEl>
                                        <p:attrNameLst>
                                          <p:attrName>style.visibility</p:attrName>
                                        </p:attrNameLst>
                                      </p:cBhvr>
                                      <p:to>
                                        <p:strVal val="visible"/>
                                      </p:to>
                                    </p:set>
                                    <p:animEffect transition="in" filter="wheel(1)">
                                      <p:cBhvr>
                                        <p:cTn id="56" dur="2000"/>
                                        <p:tgtEl>
                                          <p:spTgt spid="6">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nodeType="clickEffect">
                                  <p:stCondLst>
                                    <p:cond delay="0"/>
                                  </p:stCondLst>
                                  <p:childTnLst>
                                    <p:set>
                                      <p:cBhvr>
                                        <p:cTn id="60" dur="1" fill="hold">
                                          <p:stCondLst>
                                            <p:cond delay="0"/>
                                          </p:stCondLst>
                                        </p:cTn>
                                        <p:tgtEl>
                                          <p:spTgt spid="8194"/>
                                        </p:tgtEl>
                                        <p:attrNameLst>
                                          <p:attrName>style.visibility</p:attrName>
                                        </p:attrNameLst>
                                      </p:cBhvr>
                                      <p:to>
                                        <p:strVal val="visible"/>
                                      </p:to>
                                    </p:set>
                                    <p:animEffect transition="in" filter="circle(in)">
                                      <p:cBhvr>
                                        <p:cTn id="61" dur="2000"/>
                                        <p:tgtEl>
                                          <p:spTgt spid="8194"/>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ntr" presetSubtype="16" fill="hold" nodeType="clickEffect">
                                  <p:stCondLst>
                                    <p:cond delay="0"/>
                                  </p:stCondLst>
                                  <p:childTnLst>
                                    <p:set>
                                      <p:cBhvr>
                                        <p:cTn id="65" dur="1" fill="hold">
                                          <p:stCondLst>
                                            <p:cond delay="0"/>
                                          </p:stCondLst>
                                        </p:cTn>
                                        <p:tgtEl>
                                          <p:spTgt spid="8195"/>
                                        </p:tgtEl>
                                        <p:attrNameLst>
                                          <p:attrName>style.visibility</p:attrName>
                                        </p:attrNameLst>
                                      </p:cBhvr>
                                      <p:to>
                                        <p:strVal val="visible"/>
                                      </p:to>
                                    </p:set>
                                    <p:animEffect transition="in" filter="circle(in)">
                                      <p:cBhvr>
                                        <p:cTn id="66" dur="2000"/>
                                        <p:tgtEl>
                                          <p:spTgt spid="8195"/>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7">
                                            <p:txEl>
                                              <p:pRg st="0" end="0"/>
                                            </p:txEl>
                                          </p:spTgt>
                                        </p:tgtEl>
                                        <p:attrNameLst>
                                          <p:attrName>style.visibility</p:attrName>
                                        </p:attrNameLst>
                                      </p:cBhvr>
                                      <p:to>
                                        <p:strVal val="visible"/>
                                      </p:to>
                                    </p:set>
                                    <p:animEffect transition="in" filter="fade">
                                      <p:cBhvr>
                                        <p:cTn id="71" dur="1000"/>
                                        <p:tgtEl>
                                          <p:spTgt spid="7">
                                            <p:txEl>
                                              <p:pRg st="0" end="0"/>
                                            </p:txEl>
                                          </p:spTgt>
                                        </p:tgtEl>
                                      </p:cBhvr>
                                    </p:animEffect>
                                    <p:anim calcmode="lin" valueType="num">
                                      <p:cBhvr>
                                        <p:cTn id="7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7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6" presetClass="entr" presetSubtype="21" fill="hold" nodeType="clickEffect">
                                  <p:stCondLst>
                                    <p:cond delay="0"/>
                                  </p:stCondLst>
                                  <p:childTnLst>
                                    <p:set>
                                      <p:cBhvr>
                                        <p:cTn id="77" dur="1" fill="hold">
                                          <p:stCondLst>
                                            <p:cond delay="0"/>
                                          </p:stCondLst>
                                        </p:cTn>
                                        <p:tgtEl>
                                          <p:spTgt spid="7">
                                            <p:txEl>
                                              <p:pRg st="2" end="2"/>
                                            </p:txEl>
                                          </p:spTgt>
                                        </p:tgtEl>
                                        <p:attrNameLst>
                                          <p:attrName>style.visibility</p:attrName>
                                        </p:attrNameLst>
                                      </p:cBhvr>
                                      <p:to>
                                        <p:strVal val="visible"/>
                                      </p:to>
                                    </p:set>
                                    <p:animEffect transition="in" filter="barn(inVertical)">
                                      <p:cBhvr>
                                        <p:cTn id="78" dur="500"/>
                                        <p:tgtEl>
                                          <p:spTgt spid="7">
                                            <p:txEl>
                                              <p:pRg st="2" end="2"/>
                                            </p:txEl>
                                          </p:spTgt>
                                        </p:tgtEl>
                                      </p:cBhvr>
                                    </p:animEffect>
                                  </p:childTnLst>
                                </p:cTn>
                              </p:par>
                              <p:par>
                                <p:cTn id="79" presetID="16" presetClass="entr" presetSubtype="21" fill="hold" nodeType="withEffect">
                                  <p:stCondLst>
                                    <p:cond delay="0"/>
                                  </p:stCondLst>
                                  <p:childTnLst>
                                    <p:set>
                                      <p:cBhvr>
                                        <p:cTn id="80" dur="1" fill="hold">
                                          <p:stCondLst>
                                            <p:cond delay="0"/>
                                          </p:stCondLst>
                                        </p:cTn>
                                        <p:tgtEl>
                                          <p:spTgt spid="7">
                                            <p:txEl>
                                              <p:pRg st="4" end="4"/>
                                            </p:txEl>
                                          </p:spTgt>
                                        </p:tgtEl>
                                        <p:attrNameLst>
                                          <p:attrName>style.visibility</p:attrName>
                                        </p:attrNameLst>
                                      </p:cBhvr>
                                      <p:to>
                                        <p:strVal val="visible"/>
                                      </p:to>
                                    </p:set>
                                    <p:animEffect transition="in" filter="barn(inVertical)">
                                      <p:cBhvr>
                                        <p:cTn id="81" dur="500"/>
                                        <p:tgtEl>
                                          <p:spTgt spid="7">
                                            <p:txEl>
                                              <p:pRg st="4" end="4"/>
                                            </p:txEl>
                                          </p:spTgt>
                                        </p:tgtEl>
                                      </p:cBhvr>
                                    </p:animEffect>
                                  </p:childTnLst>
                                </p:cTn>
                              </p:par>
                              <p:par>
                                <p:cTn id="82" presetID="16" presetClass="entr" presetSubtype="21" fill="hold" nodeType="withEffect">
                                  <p:stCondLst>
                                    <p:cond delay="0"/>
                                  </p:stCondLst>
                                  <p:childTnLst>
                                    <p:set>
                                      <p:cBhvr>
                                        <p:cTn id="83" dur="1" fill="hold">
                                          <p:stCondLst>
                                            <p:cond delay="0"/>
                                          </p:stCondLst>
                                        </p:cTn>
                                        <p:tgtEl>
                                          <p:spTgt spid="7">
                                            <p:txEl>
                                              <p:pRg st="6" end="6"/>
                                            </p:txEl>
                                          </p:spTgt>
                                        </p:tgtEl>
                                        <p:attrNameLst>
                                          <p:attrName>style.visibility</p:attrName>
                                        </p:attrNameLst>
                                      </p:cBhvr>
                                      <p:to>
                                        <p:strVal val="visible"/>
                                      </p:to>
                                    </p:set>
                                    <p:animEffect transition="in" filter="barn(inVertical)">
                                      <p:cBhvr>
                                        <p:cTn id="84" dur="500"/>
                                        <p:tgtEl>
                                          <p:spTgt spid="7">
                                            <p:txEl>
                                              <p:pRg st="6" end="6"/>
                                            </p:txEl>
                                          </p:spTgt>
                                        </p:tgtEl>
                                      </p:cBhvr>
                                    </p:animEffect>
                                  </p:childTnLst>
                                </p:cTn>
                              </p:par>
                              <p:par>
                                <p:cTn id="85" presetID="16" presetClass="entr" presetSubtype="21" fill="hold" nodeType="withEffect">
                                  <p:stCondLst>
                                    <p:cond delay="0"/>
                                  </p:stCondLst>
                                  <p:childTnLst>
                                    <p:set>
                                      <p:cBhvr>
                                        <p:cTn id="86" dur="1" fill="hold">
                                          <p:stCondLst>
                                            <p:cond delay="0"/>
                                          </p:stCondLst>
                                        </p:cTn>
                                        <p:tgtEl>
                                          <p:spTgt spid="7">
                                            <p:txEl>
                                              <p:pRg st="8" end="8"/>
                                            </p:txEl>
                                          </p:spTgt>
                                        </p:tgtEl>
                                        <p:attrNameLst>
                                          <p:attrName>style.visibility</p:attrName>
                                        </p:attrNameLst>
                                      </p:cBhvr>
                                      <p:to>
                                        <p:strVal val="visible"/>
                                      </p:to>
                                    </p:set>
                                    <p:animEffect transition="in" filter="barn(inVertical)">
                                      <p:cBhvr>
                                        <p:cTn id="87" dur="500"/>
                                        <p:tgtEl>
                                          <p:spTgt spid="7">
                                            <p:txEl>
                                              <p:pRg st="8" end="8"/>
                                            </p:txEl>
                                          </p:spTgt>
                                        </p:tgtEl>
                                      </p:cBhvr>
                                    </p:animEffect>
                                  </p:childTnLst>
                                </p:cTn>
                              </p:par>
                              <p:par>
                                <p:cTn id="88" presetID="16" presetClass="entr" presetSubtype="21" fill="hold" nodeType="withEffect">
                                  <p:stCondLst>
                                    <p:cond delay="0"/>
                                  </p:stCondLst>
                                  <p:childTnLst>
                                    <p:set>
                                      <p:cBhvr>
                                        <p:cTn id="89" dur="1" fill="hold">
                                          <p:stCondLst>
                                            <p:cond delay="0"/>
                                          </p:stCondLst>
                                        </p:cTn>
                                        <p:tgtEl>
                                          <p:spTgt spid="7">
                                            <p:txEl>
                                              <p:pRg st="10" end="10"/>
                                            </p:txEl>
                                          </p:spTgt>
                                        </p:tgtEl>
                                        <p:attrNameLst>
                                          <p:attrName>style.visibility</p:attrName>
                                        </p:attrNameLst>
                                      </p:cBhvr>
                                      <p:to>
                                        <p:strVal val="visible"/>
                                      </p:to>
                                    </p:set>
                                    <p:animEffect transition="in" filter="barn(inVertical)">
                                      <p:cBhvr>
                                        <p:cTn id="90" dur="500"/>
                                        <p:tgtEl>
                                          <p:spTgt spid="7">
                                            <p:txEl>
                                              <p:pRg st="10" end="10"/>
                                            </p:txEl>
                                          </p:spTgt>
                                        </p:tgtEl>
                                      </p:cBhvr>
                                    </p:animEffect>
                                  </p:childTnLst>
                                </p:cTn>
                              </p:par>
                              <p:par>
                                <p:cTn id="91" presetID="16" presetClass="entr" presetSubtype="21" fill="hold" nodeType="withEffect">
                                  <p:stCondLst>
                                    <p:cond delay="0"/>
                                  </p:stCondLst>
                                  <p:childTnLst>
                                    <p:set>
                                      <p:cBhvr>
                                        <p:cTn id="92" dur="1" fill="hold">
                                          <p:stCondLst>
                                            <p:cond delay="0"/>
                                          </p:stCondLst>
                                        </p:cTn>
                                        <p:tgtEl>
                                          <p:spTgt spid="7">
                                            <p:txEl>
                                              <p:pRg st="11" end="11"/>
                                            </p:txEl>
                                          </p:spTgt>
                                        </p:tgtEl>
                                        <p:attrNameLst>
                                          <p:attrName>style.visibility</p:attrName>
                                        </p:attrNameLst>
                                      </p:cBhvr>
                                      <p:to>
                                        <p:strVal val="visible"/>
                                      </p:to>
                                    </p:set>
                                    <p:animEffect transition="in" filter="barn(inVertical)">
                                      <p:cBhvr>
                                        <p:cTn id="93"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318" y="595196"/>
            <a:ext cx="1990725" cy="285750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2025" y="1385465"/>
            <a:ext cx="5305425" cy="49149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570" y="4572206"/>
            <a:ext cx="2430223" cy="1728159"/>
          </a:xfrm>
          <a:prstGeom prst="rect">
            <a:avLst/>
          </a:prstGeom>
        </p:spPr>
      </p:pic>
      <p:sp>
        <p:nvSpPr>
          <p:cNvPr id="8" name="Rectángulo redondeado 7"/>
          <p:cNvSpPr/>
          <p:nvPr/>
        </p:nvSpPr>
        <p:spPr>
          <a:xfrm>
            <a:off x="9930433" y="52497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9712483" y="4802422"/>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10" name="Rectángulo 9"/>
          <p:cNvSpPr/>
          <p:nvPr/>
        </p:nvSpPr>
        <p:spPr>
          <a:xfrm>
            <a:off x="3602025" y="116443"/>
            <a:ext cx="4861751" cy="707886"/>
          </a:xfrm>
          <a:prstGeom prst="rect">
            <a:avLst/>
          </a:prstGeom>
        </p:spPr>
        <p:txBody>
          <a:bodyPr wrap="square">
            <a:spAutoFit/>
          </a:bodyPr>
          <a:lstStyle/>
          <a:p>
            <a:r>
              <a:rPr lang="es-MX" sz="4000" b="1" u="sng" dirty="0" smtClean="0">
                <a:ln w="22225">
                  <a:solidFill>
                    <a:schemeClr val="accent2"/>
                  </a:solidFill>
                  <a:prstDash val="solid"/>
                </a:ln>
                <a:solidFill>
                  <a:schemeClr val="accent2">
                    <a:lumMod val="40000"/>
                    <a:lumOff val="60000"/>
                  </a:schemeClr>
                </a:solidFill>
              </a:rPr>
              <a:t>Fuentes  Históricas</a:t>
            </a:r>
            <a:endParaRPr lang="es-MX" sz="4000" b="1" u="sng" dirty="0">
              <a:ln w="22225">
                <a:solidFill>
                  <a:schemeClr val="accent2"/>
                </a:solidFill>
                <a:prstDash val="solid"/>
              </a:ln>
              <a:solidFill>
                <a:schemeClr val="accent2">
                  <a:lumMod val="40000"/>
                  <a:lumOff val="60000"/>
                </a:schemeClr>
              </a:solidFill>
            </a:endParaRPr>
          </a:p>
        </p:txBody>
      </p:sp>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88630" y="1507621"/>
            <a:ext cx="2647950" cy="1724025"/>
          </a:xfrm>
          <a:prstGeom prst="rect">
            <a:avLst/>
          </a:prstGeom>
        </p:spPr>
      </p:pic>
    </p:spTree>
    <p:extLst>
      <p:ext uri="{BB962C8B-B14F-4D97-AF65-F5344CB8AC3E}">
        <p14:creationId xmlns:p14="http://schemas.microsoft.com/office/powerpoint/2010/main" val="188875602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arn(inVertic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circle(in)">
                                      <p:cBhvr>
                                        <p:cTn id="3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471" y="1668780"/>
            <a:ext cx="9082961" cy="4907964"/>
          </a:xfrm>
          <a:prstGeom prst="rect">
            <a:avLst/>
          </a:prstGeom>
        </p:spPr>
      </p:pic>
      <p:sp>
        <p:nvSpPr>
          <p:cNvPr id="4" name="Rectángulo redondeado 3"/>
          <p:cNvSpPr/>
          <p:nvPr/>
        </p:nvSpPr>
        <p:spPr>
          <a:xfrm>
            <a:off x="9930433" y="52497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5" name="Pentágono 4"/>
          <p:cNvSpPr/>
          <p:nvPr/>
        </p:nvSpPr>
        <p:spPr>
          <a:xfrm rot="16200000">
            <a:off x="9823735" y="3981567"/>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6" name="Rectángulo 5"/>
          <p:cNvSpPr/>
          <p:nvPr/>
        </p:nvSpPr>
        <p:spPr>
          <a:xfrm>
            <a:off x="3419145" y="171029"/>
            <a:ext cx="4861751" cy="707886"/>
          </a:xfrm>
          <a:prstGeom prst="rect">
            <a:avLst/>
          </a:prstGeom>
        </p:spPr>
        <p:txBody>
          <a:bodyPr wrap="square">
            <a:spAutoFit/>
          </a:bodyPr>
          <a:lstStyle/>
          <a:p>
            <a:r>
              <a:rPr lang="es-MX" sz="4000" b="1" u="sng" dirty="0" smtClean="0">
                <a:ln w="22225">
                  <a:solidFill>
                    <a:schemeClr val="accent2"/>
                  </a:solidFill>
                  <a:prstDash val="solid"/>
                </a:ln>
                <a:solidFill>
                  <a:schemeClr val="accent2">
                    <a:lumMod val="40000"/>
                    <a:lumOff val="60000"/>
                  </a:schemeClr>
                </a:solidFill>
              </a:rPr>
              <a:t>Fuentes  Formales </a:t>
            </a:r>
            <a:endParaRPr lang="es-MX" sz="4000" b="1" u="sng"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95503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heel(1)">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14225" y="146804"/>
            <a:ext cx="4015843" cy="707886"/>
          </a:xfrm>
          <a:prstGeom prst="rect">
            <a:avLst/>
          </a:prstGeom>
        </p:spPr>
        <p:txBody>
          <a:bodyPr wrap="none">
            <a:spAutoFit/>
          </a:bodyPr>
          <a:lstStyle/>
          <a:p>
            <a:r>
              <a:rPr lang="es-MX" sz="4000" b="1" u="sng" dirty="0">
                <a:ln w="22225">
                  <a:solidFill>
                    <a:schemeClr val="accent2"/>
                  </a:solidFill>
                  <a:prstDash val="solid"/>
                </a:ln>
                <a:solidFill>
                  <a:schemeClr val="accent2">
                    <a:lumMod val="40000"/>
                    <a:lumOff val="60000"/>
                  </a:schemeClr>
                </a:solidFill>
              </a:rPr>
              <a:t>Fuentes  </a:t>
            </a:r>
            <a:r>
              <a:rPr lang="es-MX" sz="4000" b="1" u="sng" dirty="0" smtClean="0">
                <a:ln w="22225">
                  <a:solidFill>
                    <a:schemeClr val="accent2"/>
                  </a:solidFill>
                  <a:prstDash val="solid"/>
                </a:ln>
                <a:solidFill>
                  <a:schemeClr val="accent2">
                    <a:lumMod val="40000"/>
                    <a:lumOff val="60000"/>
                  </a:schemeClr>
                </a:solidFill>
              </a:rPr>
              <a:t>Reales</a:t>
            </a:r>
            <a:endParaRPr lang="es-MX" sz="4000" b="1" u="sng" dirty="0">
              <a:ln w="22225">
                <a:solidFill>
                  <a:schemeClr val="accent2"/>
                </a:solidFill>
                <a:prstDash val="solid"/>
              </a:ln>
              <a:solidFill>
                <a:schemeClr val="accent2">
                  <a:lumMod val="40000"/>
                  <a:lumOff val="60000"/>
                </a:schemeClr>
              </a:solidFill>
            </a:endParaRPr>
          </a:p>
        </p:txBody>
      </p:sp>
      <p:sp>
        <p:nvSpPr>
          <p:cNvPr id="3" name="Rectángulo 2"/>
          <p:cNvSpPr/>
          <p:nvPr/>
        </p:nvSpPr>
        <p:spPr>
          <a:xfrm>
            <a:off x="373380" y="1477417"/>
            <a:ext cx="5638800" cy="1754326"/>
          </a:xfrm>
          <a:prstGeom prst="rect">
            <a:avLst/>
          </a:prstGeom>
        </p:spPr>
        <p:txBody>
          <a:bodyPr wrap="square">
            <a:spAutoFit/>
          </a:bodyPr>
          <a:lstStyle/>
          <a:p>
            <a:r>
              <a:rPr lang="es-ES" b="1" dirty="0" smtClean="0">
                <a:latin typeface="Arial" panose="020B0604020202020204" pitchFamily="34" charset="0"/>
                <a:ea typeface="Calibri" panose="020F0502020204030204" pitchFamily="34" charset="0"/>
              </a:rPr>
              <a:t>Son </a:t>
            </a:r>
            <a:r>
              <a:rPr lang="es-ES" b="1" dirty="0">
                <a:latin typeface="Arial" panose="020B0604020202020204" pitchFamily="34" charset="0"/>
                <a:ea typeface="Calibri" panose="020F0502020204030204" pitchFamily="34" charset="0"/>
              </a:rPr>
              <a:t>todos aquellos fenómenos  sociales , políticos, culturales, científicos, tecnológicos, que produce la necesidad de crear o modificar una norma jurídica, las guerras, las epidemias, el triunfo de un partido de ideología distinta al que gobierna, internet, conquista del espacio </a:t>
            </a:r>
            <a:r>
              <a:rPr lang="es-ES" b="1" dirty="0" err="1" smtClean="0">
                <a:latin typeface="Arial" panose="020B0604020202020204" pitchFamily="34" charset="0"/>
                <a:ea typeface="Calibri" panose="020F0502020204030204" pitchFamily="34" charset="0"/>
              </a:rPr>
              <a:t>exterio</a:t>
            </a:r>
            <a:r>
              <a:rPr lang="es-ES" b="1" dirty="0" smtClean="0">
                <a:latin typeface="Arial" panose="020B0604020202020204" pitchFamily="34" charset="0"/>
                <a:ea typeface="Calibri" panose="020F0502020204030204" pitchFamily="34" charset="0"/>
              </a:rPr>
              <a:t>.</a:t>
            </a:r>
            <a:endParaRPr lang="es-MX"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429" y="3534430"/>
            <a:ext cx="2724025" cy="2409825"/>
          </a:xfrm>
          <a:prstGeom prst="rect">
            <a:avLst/>
          </a:prstGeom>
        </p:spPr>
      </p:pic>
      <p:pic>
        <p:nvPicPr>
          <p:cNvPr id="9218" name="Picture 2" descr="https://pbs.twimg.com/media/BzRz82TIgAAyWHI.jpg:lar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80" y="613638"/>
            <a:ext cx="4024630" cy="201231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0269" y="3231743"/>
            <a:ext cx="2504440" cy="3291840"/>
          </a:xfrm>
          <a:prstGeom prst="rect">
            <a:avLst/>
          </a:prstGeom>
        </p:spPr>
      </p:pic>
      <p:sp>
        <p:nvSpPr>
          <p:cNvPr id="8" name="Rectángulo redondeado 7"/>
          <p:cNvSpPr/>
          <p:nvPr/>
        </p:nvSpPr>
        <p:spPr>
          <a:xfrm>
            <a:off x="10168868" y="613638"/>
            <a:ext cx="1949399" cy="598714"/>
          </a:xfrm>
          <a:prstGeom prst="roundRect">
            <a:avLst>
              <a:gd name="adj" fmla="val 50000"/>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9527787" y="456646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7" name="Imagen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4212" y="3028950"/>
            <a:ext cx="2466975" cy="3255645"/>
          </a:xfrm>
          <a:prstGeom prst="rect">
            <a:avLst/>
          </a:prstGeom>
        </p:spPr>
      </p:pic>
    </p:spTree>
    <p:extLst>
      <p:ext uri="{BB962C8B-B14F-4D97-AF65-F5344CB8AC3E}">
        <p14:creationId xmlns:p14="http://schemas.microsoft.com/office/powerpoint/2010/main" val="309767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1000"/>
                                        <p:tgtEl>
                                          <p:spTgt spid="2">
                                            <p:txEl>
                                              <p:pRg st="0" end="0"/>
                                            </p:txEl>
                                          </p:spTgt>
                                        </p:tgtEl>
                                      </p:cBhvr>
                                    </p:animEffect>
                                    <p:anim calcmode="lin" valueType="num">
                                      <p:cBhvr>
                                        <p:cTn id="1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2000"/>
                                        <p:tgtEl>
                                          <p:spTgt spid="3">
                                            <p:txEl>
                                              <p:pRg st="0" end="0"/>
                                            </p:txEl>
                                          </p:spTgt>
                                        </p:tgtEl>
                                      </p:cBhvr>
                                    </p:animEffect>
                                    <p:anim calcmode="lin" valueType="num">
                                      <p:cBhvr>
                                        <p:cTn id="2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218"/>
                                        </p:tgtEl>
                                        <p:attrNameLst>
                                          <p:attrName>style.visibility</p:attrName>
                                        </p:attrNameLst>
                                      </p:cBhvr>
                                      <p:to>
                                        <p:strVal val="visible"/>
                                      </p:to>
                                    </p:set>
                                    <p:animEffect transition="in" filter="fade">
                                      <p:cBhvr>
                                        <p:cTn id="31" dur="500"/>
                                        <p:tgtEl>
                                          <p:spTgt spid="921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1000" fill="hold"/>
                                        <p:tgtEl>
                                          <p:spTgt spid="6"/>
                                        </p:tgtEl>
                                        <p:attrNameLst>
                                          <p:attrName>ppt_w</p:attrName>
                                        </p:attrNameLst>
                                      </p:cBhvr>
                                      <p:tavLst>
                                        <p:tav tm="0">
                                          <p:val>
                                            <p:fltVal val="0"/>
                                          </p:val>
                                        </p:tav>
                                        <p:tav tm="100000">
                                          <p:val>
                                            <p:strVal val="#ppt_w"/>
                                          </p:val>
                                        </p:tav>
                                      </p:tavLst>
                                    </p:anim>
                                    <p:anim calcmode="lin" valueType="num">
                                      <p:cBhvr>
                                        <p:cTn id="42" dur="1000" fill="hold"/>
                                        <p:tgtEl>
                                          <p:spTgt spid="6"/>
                                        </p:tgtEl>
                                        <p:attrNameLst>
                                          <p:attrName>ppt_h</p:attrName>
                                        </p:attrNameLst>
                                      </p:cBhvr>
                                      <p:tavLst>
                                        <p:tav tm="0">
                                          <p:val>
                                            <p:fltVal val="0"/>
                                          </p:val>
                                        </p:tav>
                                        <p:tav tm="100000">
                                          <p:val>
                                            <p:strVal val="#ppt_h"/>
                                          </p:val>
                                        </p:tav>
                                      </p:tavLst>
                                    </p:anim>
                                    <p:anim calcmode="lin" valueType="num">
                                      <p:cBhvr>
                                        <p:cTn id="43" dur="1000" fill="hold"/>
                                        <p:tgtEl>
                                          <p:spTgt spid="6"/>
                                        </p:tgtEl>
                                        <p:attrNameLst>
                                          <p:attrName>style.rotation</p:attrName>
                                        </p:attrNameLst>
                                      </p:cBhvr>
                                      <p:tavLst>
                                        <p:tav tm="0">
                                          <p:val>
                                            <p:fltVal val="90"/>
                                          </p:val>
                                        </p:tav>
                                        <p:tav tm="100000">
                                          <p:val>
                                            <p:fltVal val="0"/>
                                          </p:val>
                                        </p:tav>
                                      </p:tavLst>
                                    </p:anim>
                                    <p:animEffect transition="in" filter="fade">
                                      <p:cBhvr>
                                        <p:cTn id="44" dur="1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barn(inVertical)">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06510" y="2101444"/>
            <a:ext cx="8763262" cy="95836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5400" b="1" dirty="0" smtClean="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      PROCESO </a:t>
            </a:r>
            <a:r>
              <a:rPr lang="es-MX" sz="5400" b="1"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LEGISLATIVO</a:t>
            </a:r>
            <a:endParaRPr lang="es-MX" sz="5400" b="1" dirty="0">
              <a:ln w="22225">
                <a:solidFill>
                  <a:schemeClr val="accent2"/>
                </a:solidFill>
                <a:prstDash val="solid"/>
              </a:ln>
              <a:solidFill>
                <a:schemeClr val="accent2">
                  <a:lumMod val="40000"/>
                  <a:lumOff val="60000"/>
                </a:schemeClr>
              </a:solidFill>
            </a:endParaRPr>
          </a:p>
        </p:txBody>
      </p:sp>
      <p:sp>
        <p:nvSpPr>
          <p:cNvPr id="4" name="Rectángulo redondeado 3"/>
          <p:cNvSpPr/>
          <p:nvPr/>
        </p:nvSpPr>
        <p:spPr>
          <a:xfrm>
            <a:off x="9777864" y="1079820"/>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5" name="Pentágono 4"/>
          <p:cNvSpPr/>
          <p:nvPr/>
        </p:nvSpPr>
        <p:spPr>
          <a:xfrm rot="16200000">
            <a:off x="9609319" y="413297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56623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500" fill="hold"/>
                                        <p:tgtEl>
                                          <p:spTgt spid="2"/>
                                        </p:tgtEl>
                                        <p:attrNameLst>
                                          <p:attrName>ppt_x</p:attrName>
                                        </p:attrNameLst>
                                      </p:cBhvr>
                                      <p:tavLst>
                                        <p:tav tm="0">
                                          <p:val>
                                            <p:strVal val="#ppt_x"/>
                                          </p:val>
                                        </p:tav>
                                        <p:tav tm="100000">
                                          <p:val>
                                            <p:strVal val="#ppt_x"/>
                                          </p:val>
                                        </p:tav>
                                      </p:tavLst>
                                    </p:anim>
                                    <p:anim calcmode="lin" valueType="num">
                                      <p:cBhvr additive="base">
                                        <p:cTn id="8" dur="3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1 Elipse"/>
          <p:cNvSpPr>
            <a:spLocks/>
          </p:cNvSpPr>
          <p:nvPr/>
        </p:nvSpPr>
        <p:spPr bwMode="auto">
          <a:xfrm>
            <a:off x="1348642" y="2354201"/>
            <a:ext cx="3335002" cy="2795386"/>
          </a:xfrm>
          <a:prstGeom prst="ellipse">
            <a:avLst/>
          </a:prstGeom>
          <a:gradFill rotWithShape="0">
            <a:gsLst>
              <a:gs pos="0">
                <a:srgbClr val="FABF8F"/>
              </a:gs>
              <a:gs pos="50000">
                <a:srgbClr val="F79646"/>
              </a:gs>
              <a:gs pos="100000">
                <a:srgbClr val="FABF8F"/>
              </a:gs>
            </a:gsLst>
            <a:lin ang="5400000" scaled="1"/>
          </a:gradFill>
          <a:ln w="12700">
            <a:solidFill>
              <a:srgbClr val="974706"/>
            </a:solidFill>
            <a:round/>
            <a:headEnd/>
            <a:tailEnd/>
          </a:ln>
          <a:effectLst>
            <a:outerShdw dist="28398" dir="3806097" algn="ctr" rotWithShape="0">
              <a:srgbClr val="974706"/>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smtClean="0">
                <a:ln>
                  <a:noFill/>
                </a:ln>
                <a:solidFill>
                  <a:schemeClr val="tx1"/>
                </a:solidFill>
                <a:effectLst/>
                <a:latin typeface="Calibri" panose="020F0502020204030204" pitchFamily="34" charset="0"/>
              </a:rPr>
              <a:t>MÓDULO II</a:t>
            </a:r>
            <a:endParaRPr kumimoji="0" lang="es-MX" altLang="es-MX" sz="2000" b="1" i="0" u="none" strike="noStrike" cap="none" normalizeH="0" baseline="0" dirty="0" smtClean="0">
              <a:ln>
                <a:noFill/>
              </a:ln>
              <a:solidFill>
                <a:schemeClr val="tx1"/>
              </a:solidFill>
              <a:effectLst/>
              <a:latin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smtClean="0">
                <a:ln>
                  <a:noFill/>
                </a:ln>
                <a:solidFill>
                  <a:schemeClr val="tx1"/>
                </a:solidFill>
                <a:effectLst/>
                <a:latin typeface="Calibri" panose="020F0502020204030204" pitchFamily="34" charset="0"/>
              </a:rPr>
              <a:t>El Ciudadano y el Mundo Normativo</a:t>
            </a:r>
            <a:endParaRPr kumimoji="0" lang="es-MX" altLang="es-MX" sz="2000" b="0" i="0" u="none" strike="noStrike" cap="none" normalizeH="0" baseline="0" dirty="0" smtClean="0">
              <a:ln>
                <a:noFill/>
              </a:ln>
              <a:solidFill>
                <a:schemeClr val="tx1"/>
              </a:solidFill>
              <a:effectLst/>
              <a:latin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108" y="1918931"/>
            <a:ext cx="4040425" cy="3888953"/>
          </a:xfrm>
          <a:prstGeom prst="rect">
            <a:avLst/>
          </a:prstGeom>
        </p:spPr>
      </p:pic>
      <p:cxnSp>
        <p:nvCxnSpPr>
          <p:cNvPr id="5" name="Conector recto de flecha 4"/>
          <p:cNvCxnSpPr/>
          <p:nvPr/>
        </p:nvCxnSpPr>
        <p:spPr>
          <a:xfrm>
            <a:off x="5525037" y="3219718"/>
            <a:ext cx="579549"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57333" y="687962"/>
            <a:ext cx="4906775" cy="1384995"/>
          </a:xfrm>
          <a:prstGeom prst="rect">
            <a:avLst/>
          </a:prstGeom>
        </p:spPr>
        <p:txBody>
          <a:bodyPr wrap="square">
            <a:spAutoFit/>
          </a:bodyPr>
          <a:lstStyle/>
          <a:p>
            <a:pPr algn="ctr"/>
            <a:r>
              <a:rPr lang="es-MX" sz="2800" b="1" dirty="0" smtClean="0">
                <a:ln w="22225">
                  <a:solidFill>
                    <a:schemeClr val="accent2"/>
                  </a:solidFill>
                  <a:prstDash val="solid"/>
                </a:ln>
                <a:solidFill>
                  <a:schemeClr val="accent2">
                    <a:lumMod val="40000"/>
                    <a:lumOff val="60000"/>
                  </a:schemeClr>
                </a:solidFill>
              </a:rPr>
              <a:t>Formación Ciudadana</a:t>
            </a:r>
          </a:p>
          <a:p>
            <a:pPr algn="ctr"/>
            <a:r>
              <a:rPr lang="es-MX" sz="2800" b="1" dirty="0" smtClean="0">
                <a:ln w="22225">
                  <a:solidFill>
                    <a:schemeClr val="accent2"/>
                  </a:solidFill>
                  <a:prstDash val="solid"/>
                </a:ln>
                <a:solidFill>
                  <a:schemeClr val="accent2">
                    <a:lumMod val="40000"/>
                    <a:lumOff val="60000"/>
                  </a:schemeClr>
                </a:solidFill>
              </a:rPr>
              <a:t>M O D U L O   D O S</a:t>
            </a:r>
          </a:p>
          <a:p>
            <a:pPr algn="ctr"/>
            <a:endParaRPr lang="es-MX" sz="2800" b="1" dirty="0">
              <a:ln w="22225">
                <a:solidFill>
                  <a:schemeClr val="accent2"/>
                </a:solidFill>
                <a:prstDash val="solid"/>
              </a:ln>
              <a:solidFill>
                <a:schemeClr val="accent2">
                  <a:lumMod val="40000"/>
                  <a:lumOff val="60000"/>
                </a:schemeClr>
              </a:solidFill>
            </a:endParaRPr>
          </a:p>
        </p:txBody>
      </p:sp>
      <p:sp>
        <p:nvSpPr>
          <p:cNvPr id="7" name="Rectángulo redondeado 6"/>
          <p:cNvSpPr/>
          <p:nvPr/>
        </p:nvSpPr>
        <p:spPr>
          <a:xfrm>
            <a:off x="9803441" y="76104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490498" y="419210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4" name="CuadroTexto 3"/>
          <p:cNvSpPr txBox="1"/>
          <p:nvPr/>
        </p:nvSpPr>
        <p:spPr>
          <a:xfrm>
            <a:off x="5525037" y="1304629"/>
            <a:ext cx="2318263" cy="369332"/>
          </a:xfrm>
          <a:prstGeom prst="rect">
            <a:avLst/>
          </a:prstGeom>
          <a:noFill/>
        </p:spPr>
        <p:txBody>
          <a:bodyPr wrap="none" rtlCol="0">
            <a:spAutoFit/>
          </a:bodyPr>
          <a:lstStyle/>
          <a:p>
            <a:r>
              <a:rPr lang="es-MX" b="1" dirty="0" smtClean="0">
                <a:effectLst>
                  <a:glow rad="228600">
                    <a:schemeClr val="accent4">
                      <a:satMod val="175000"/>
                      <a:alpha val="40000"/>
                    </a:schemeClr>
                  </a:glow>
                </a:effectLst>
              </a:rPr>
              <a:t>C O N T E N I D O S </a:t>
            </a:r>
            <a:endParaRPr lang="es-MX" b="1" dirty="0">
              <a:effectLst>
                <a:glow rad="228600">
                  <a:schemeClr val="accent4">
                    <a:satMod val="175000"/>
                    <a:alpha val="40000"/>
                  </a:schemeClr>
                </a:glow>
              </a:effectLst>
            </a:endParaRPr>
          </a:p>
        </p:txBody>
      </p:sp>
    </p:spTree>
    <p:extLst>
      <p:ext uri="{BB962C8B-B14F-4D97-AF65-F5344CB8AC3E}">
        <p14:creationId xmlns:p14="http://schemas.microsoft.com/office/powerpoint/2010/main" val="215610438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arn(inVertical)">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7" grpId="0" animBg="1"/>
      <p:bldP spid="8" grpId="0" animBg="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06340" y="2912269"/>
            <a:ext cx="5132070" cy="791051"/>
          </a:xfrm>
        </p:spPr>
        <p:txBody>
          <a:bodyPr/>
          <a:lstStyle/>
          <a:p>
            <a:pPr algn="ctr"/>
            <a:r>
              <a:rPr lang="es-ES" b="1" cap="none" dirty="0" smtClean="0">
                <a:ln w="22225">
                  <a:solidFill>
                    <a:schemeClr val="accent2"/>
                  </a:solidFill>
                  <a:prstDash val="solid"/>
                </a:ln>
                <a:solidFill>
                  <a:schemeClr val="accent2">
                    <a:lumMod val="40000"/>
                    <a:lumOff val="60000"/>
                  </a:schemeClr>
                </a:solidFill>
                <a:latin typeface="Algerian" panose="04020705040A02060702" pitchFamily="82" charset="0"/>
              </a:rPr>
              <a:t>PROYECTO DE LEY </a:t>
            </a:r>
            <a:endParaRPr lang="es-ES" b="1" cap="none" dirty="0">
              <a:ln w="22225">
                <a:solidFill>
                  <a:schemeClr val="accent2"/>
                </a:solidFill>
                <a:prstDash val="solid"/>
              </a:ln>
              <a:solidFill>
                <a:schemeClr val="accent2">
                  <a:lumMod val="40000"/>
                  <a:lumOff val="60000"/>
                </a:schemeClr>
              </a:solidFill>
              <a:latin typeface="Algerian" panose="04020705040A02060702" pitchFamily="82" charset="0"/>
            </a:endParaRPr>
          </a:p>
        </p:txBody>
      </p:sp>
      <p:pic>
        <p:nvPicPr>
          <p:cNvPr id="1030" name="Picture 6" descr="https://encrypted-tbn0.gstatic.com/images?q=tbn:ANd9GcTPt1yJD1JoqTo1MUz-IOI6N5fdRqJ7oHNJP3TalZKw_FnGwq9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8267" y="3935473"/>
            <a:ext cx="3709767" cy="2473177"/>
          </a:xfrm>
          <a:prstGeom prst="ellipse">
            <a:avLst/>
          </a:prstGeom>
          <a:ln>
            <a:noFill/>
          </a:ln>
          <a:effectLst>
            <a:reflection stA="43000" endPos="0" dir="5400000" sy="-100000" algn="bl" rotWithShape="0"/>
            <a:softEdge rad="330200"/>
          </a:effectLst>
          <a:extLst>
            <a:ext uri="{909E8E84-426E-40DD-AFC4-6F175D3DCCD1}">
              <a14:hiddenFill xmlns:a14="http://schemas.microsoft.com/office/drawing/2010/main">
                <a:solidFill>
                  <a:srgbClr val="FFFFFF"/>
                </a:solidFill>
              </a14:hiddenFill>
            </a:ext>
          </a:extLst>
        </p:spPr>
      </p:pic>
      <p:sp>
        <p:nvSpPr>
          <p:cNvPr id="6" name="Rectángulo redondeado 5"/>
          <p:cNvSpPr/>
          <p:nvPr/>
        </p:nvSpPr>
        <p:spPr>
          <a:xfrm>
            <a:off x="9789294" y="679065"/>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7" name="Pentágono 6"/>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5" name="Rectángulo 4"/>
          <p:cNvSpPr/>
          <p:nvPr/>
        </p:nvSpPr>
        <p:spPr>
          <a:xfrm>
            <a:off x="1895642" y="1277779"/>
            <a:ext cx="6036778" cy="646331"/>
          </a:xfrm>
          <a:prstGeom prst="rect">
            <a:avLst/>
          </a:prstGeom>
        </p:spPr>
        <p:txBody>
          <a:bodyPr wrap="square">
            <a:spAutoFit/>
          </a:bodyPr>
          <a:lstStyle/>
          <a:p>
            <a:r>
              <a:rPr lang="es-MX" sz="3600" b="1"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PROCESO LEGISLATIVO</a:t>
            </a:r>
            <a:endParaRPr lang="es-MX" sz="36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15601016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fade">
                                      <p:cBhvr>
                                        <p:cTn id="12" dur="2000"/>
                                        <p:tgtEl>
                                          <p:spTgt spid="1030"/>
                                        </p:tgtEl>
                                      </p:cBhvr>
                                    </p:animEffect>
                                    <p:anim calcmode="lin" valueType="num">
                                      <p:cBhvr>
                                        <p:cTn id="13" dur="2000" fill="hold"/>
                                        <p:tgtEl>
                                          <p:spTgt spid="1030"/>
                                        </p:tgtEl>
                                        <p:attrNameLst>
                                          <p:attrName>ppt_w</p:attrName>
                                        </p:attrNameLst>
                                      </p:cBhvr>
                                      <p:tavLst>
                                        <p:tav tm="0" fmla="#ppt_w*sin(2.5*pi*$)">
                                          <p:val>
                                            <p:fltVal val="0"/>
                                          </p:val>
                                        </p:tav>
                                        <p:tav tm="100000">
                                          <p:val>
                                            <p:fltVal val="1"/>
                                          </p:val>
                                        </p:tav>
                                      </p:tavLst>
                                    </p:anim>
                                    <p:anim calcmode="lin" valueType="num">
                                      <p:cBhvr>
                                        <p:cTn id="14" dur="2000" fill="hold"/>
                                        <p:tgtEl>
                                          <p:spTgt spid="1030"/>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circle(in)">
                                      <p:cBhvr>
                                        <p:cTn id="29"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52987818"/>
              </p:ext>
            </p:extLst>
          </p:nvPr>
        </p:nvGraphicFramePr>
        <p:xfrm>
          <a:off x="874514" y="4072489"/>
          <a:ext cx="9258298" cy="2127233"/>
        </p:xfrm>
        <a:graphic>
          <a:graphicData uri="http://schemas.openxmlformats.org/drawingml/2006/table">
            <a:tbl>
              <a:tblPr firstRow="1" firstCol="1" bandRow="1">
                <a:tableStyleId>{5C22544A-7EE6-4342-B048-85BDC9FD1C3A}</a:tableStyleId>
              </a:tblPr>
              <a:tblGrid>
                <a:gridCol w="3195342"/>
                <a:gridCol w="2620380"/>
                <a:gridCol w="3442576"/>
              </a:tblGrid>
              <a:tr h="328913">
                <a:tc>
                  <a:txBody>
                    <a:bodyPr/>
                    <a:lstStyle/>
                    <a:p>
                      <a:pPr algn="ctr">
                        <a:lnSpc>
                          <a:spcPct val="115000"/>
                        </a:lnSpc>
                        <a:spcBef>
                          <a:spcPts val="600"/>
                        </a:spcBef>
                        <a:spcAft>
                          <a:spcPts val="600"/>
                        </a:spcAft>
                      </a:pPr>
                      <a:r>
                        <a:rPr lang="es-ES_tradnl" sz="1800" dirty="0">
                          <a:effectLst/>
                        </a:rPr>
                        <a:t>Conceptuales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Procedimentales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dirty="0">
                          <a:effectLst/>
                        </a:rPr>
                        <a:t>Actitudinales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31520">
                <a:tc>
                  <a:txBody>
                    <a:bodyPr/>
                    <a:lstStyle/>
                    <a:p>
                      <a:pPr>
                        <a:lnSpc>
                          <a:spcPct val="150000"/>
                        </a:lnSpc>
                        <a:spcBef>
                          <a:spcPts val="0"/>
                        </a:spcBef>
                        <a:spcAft>
                          <a:spcPts val="0"/>
                        </a:spcAft>
                      </a:pPr>
                      <a:r>
                        <a:rPr lang="es-MX" sz="1400" dirty="0">
                          <a:effectLst/>
                        </a:rPr>
                        <a:t>Concepto de Proceso Legislativo</a:t>
                      </a:r>
                    </a:p>
                    <a:p>
                      <a:pPr>
                        <a:lnSpc>
                          <a:spcPct val="150000"/>
                        </a:lnSpc>
                        <a:spcBef>
                          <a:spcPts val="0"/>
                        </a:spcBef>
                        <a:spcAft>
                          <a:spcPts val="0"/>
                        </a:spcAft>
                      </a:pPr>
                      <a:r>
                        <a:rPr lang="es-MX" sz="1400" dirty="0">
                          <a:effectLst/>
                        </a:rPr>
                        <a:t>Fases  del  Proceso Legislativo</a:t>
                      </a:r>
                    </a:p>
                    <a:p>
                      <a:pPr marL="342900" lvl="0" indent="-342900">
                        <a:lnSpc>
                          <a:spcPct val="150000"/>
                        </a:lnSpc>
                        <a:spcBef>
                          <a:spcPts val="0"/>
                        </a:spcBef>
                        <a:spcAft>
                          <a:spcPts val="0"/>
                        </a:spcAft>
                        <a:buFont typeface="Wingdings" panose="05000000000000000000" pitchFamily="2" charset="2"/>
                        <a:buChar char=""/>
                      </a:pPr>
                      <a:r>
                        <a:rPr lang="es-MX" sz="1400" dirty="0" smtClean="0">
                          <a:effectLst/>
                        </a:rPr>
                        <a:t>Iniciativa,</a:t>
                      </a:r>
                      <a:r>
                        <a:rPr lang="es-MX" sz="1400" baseline="0" dirty="0" smtClean="0">
                          <a:effectLst/>
                        </a:rPr>
                        <a:t> </a:t>
                      </a:r>
                      <a:r>
                        <a:rPr lang="es-MX" sz="1400" dirty="0" smtClean="0">
                          <a:effectLst/>
                        </a:rPr>
                        <a:t>Discusión</a:t>
                      </a:r>
                      <a:r>
                        <a:rPr lang="es-MX" sz="1400" baseline="0" dirty="0" smtClean="0">
                          <a:effectLst/>
                        </a:rPr>
                        <a:t> </a:t>
                      </a:r>
                      <a:r>
                        <a:rPr lang="es-MX" sz="1400" dirty="0" smtClean="0">
                          <a:effectLst/>
                        </a:rPr>
                        <a:t>Aprobación,</a:t>
                      </a:r>
                      <a:r>
                        <a:rPr lang="es-MX" sz="1400" baseline="0" dirty="0" smtClean="0">
                          <a:effectLst/>
                        </a:rPr>
                        <a:t> </a:t>
                      </a:r>
                      <a:r>
                        <a:rPr lang="es-MX" sz="1400" dirty="0" smtClean="0">
                          <a:effectLst/>
                        </a:rPr>
                        <a:t>Sanción,</a:t>
                      </a:r>
                      <a:r>
                        <a:rPr lang="es-MX" sz="1400" baseline="0" dirty="0" smtClean="0">
                          <a:effectLst/>
                        </a:rPr>
                        <a:t> </a:t>
                      </a:r>
                      <a:r>
                        <a:rPr lang="es-MX" sz="1400" dirty="0" smtClean="0">
                          <a:effectLst/>
                        </a:rPr>
                        <a:t>Publicación,</a:t>
                      </a:r>
                      <a:r>
                        <a:rPr lang="es-MX" sz="1400" baseline="0" dirty="0" smtClean="0">
                          <a:effectLst/>
                        </a:rPr>
                        <a:t> </a:t>
                      </a:r>
                      <a:r>
                        <a:rPr lang="es-MX" sz="1400" dirty="0" smtClean="0">
                          <a:effectLst/>
                        </a:rPr>
                        <a:t>Vigencia</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400" dirty="0">
                          <a:effectLst/>
                        </a:rPr>
                        <a:t>Ejemplifica  las fases del proceso legislativo.</a:t>
                      </a:r>
                    </a:p>
                    <a:p>
                      <a:pPr>
                        <a:spcBef>
                          <a:spcPts val="600"/>
                        </a:spcBef>
                        <a:spcAft>
                          <a:spcPts val="600"/>
                        </a:spcAft>
                      </a:pPr>
                      <a:r>
                        <a:rPr lang="es-MX" sz="1400" dirty="0">
                          <a:effectLst/>
                        </a:rPr>
                        <a:t> </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400" dirty="0">
                          <a:effectLst/>
                        </a:rPr>
                        <a:t>Pondera  la repercusión del proceso legislativo en su vida y valora la responsabilidad  ante la posibilidad de ser un   sujeto que intervenga en la elaboración de una ley.</a:t>
                      </a:r>
                    </a:p>
                    <a:p>
                      <a:pPr algn="just">
                        <a:spcBef>
                          <a:spcPts val="600"/>
                        </a:spcBef>
                        <a:spcAft>
                          <a:spcPts val="600"/>
                        </a:spcAft>
                      </a:pPr>
                      <a:r>
                        <a:rPr lang="es-MX" sz="1400" dirty="0">
                          <a:effectLst/>
                        </a:rPr>
                        <a:t> </a:t>
                      </a:r>
                    </a:p>
                    <a:p>
                      <a:pPr>
                        <a:spcBef>
                          <a:spcPts val="600"/>
                        </a:spcBef>
                        <a:spcAft>
                          <a:spcPts val="600"/>
                        </a:spcAft>
                      </a:pPr>
                      <a:r>
                        <a:rPr lang="es-MX" sz="1400" dirty="0">
                          <a:effectLst/>
                        </a:rPr>
                        <a:t> </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3" name="Rectangle 1"/>
          <p:cNvSpPr>
            <a:spLocks noChangeArrowheads="1"/>
          </p:cNvSpPr>
          <p:nvPr/>
        </p:nvSpPr>
        <p:spPr bwMode="auto">
          <a:xfrm>
            <a:off x="3238632" y="1654039"/>
            <a:ext cx="4185761"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Iniciativa,</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Discusión,</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Aprobación,</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Sanción.,</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Publicación,</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Vigencia</a:t>
            </a:r>
            <a:r>
              <a:rPr kumimoji="0" lang="es-ES_tradnl" altLang="es-MX" b="1" i="0" u="none" strike="noStrike" cap="none" normalizeH="0" baseline="0" dirty="0" smtClean="0">
                <a:ln>
                  <a:noFill/>
                </a:ln>
                <a:solidFill>
                  <a:srgbClr val="1D1B11"/>
                </a:solidFill>
                <a:effectLst/>
                <a:latin typeface="Arial" panose="020B0604020202020204" pitchFamily="34" charset="0"/>
                <a:ea typeface="Calibri" panose="020F050202020403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MX" altLang="es-MX" sz="9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DOMINIOS DE LAS COMPETENCIAS</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p:txBody>
      </p:sp>
      <p:sp>
        <p:nvSpPr>
          <p:cNvPr id="4" name="Rectángulo 3"/>
          <p:cNvSpPr/>
          <p:nvPr/>
        </p:nvSpPr>
        <p:spPr>
          <a:xfrm>
            <a:off x="1606035" y="243434"/>
            <a:ext cx="6096000" cy="1477328"/>
          </a:xfrm>
          <a:prstGeom prst="rect">
            <a:avLst/>
          </a:prstGeom>
        </p:spPr>
        <p:txBody>
          <a:bodyPr>
            <a:spAutoFit/>
          </a:bodyPr>
          <a:lstStyle/>
          <a:p>
            <a:pPr lvl="0" eaLnBrk="0" fontAlgn="base" hangingPunct="0">
              <a:spcBef>
                <a:spcPct val="0"/>
              </a:spcBef>
              <a:spcAft>
                <a:spcPct val="0"/>
              </a:spcAft>
            </a:pPr>
            <a:r>
              <a:rPr lang="es-ES" altLang="es-MX" b="1" dirty="0">
                <a:latin typeface="Arial" panose="020B0604020202020204" pitchFamily="34" charset="0"/>
                <a:ea typeface="Calibri" panose="020F0502020204030204" pitchFamily="34" charset="0"/>
                <a:cs typeface="Arial" panose="020B0604020202020204" pitchFamily="34" charset="0"/>
              </a:rPr>
              <a:t>TEMA:</a:t>
            </a:r>
            <a:r>
              <a:rPr lang="es-ES_tradnl" altLang="es-MX" dirty="0">
                <a:latin typeface="Arial" panose="020B0604020202020204" pitchFamily="34" charset="0"/>
                <a:ea typeface="Times New Roman" panose="02020603050405020304" pitchFamily="18" charset="0"/>
                <a:cs typeface="Times New Roman" panose="02020603050405020304" pitchFamily="18" charset="0"/>
              </a:rPr>
              <a:t> </a:t>
            </a:r>
            <a:endParaRPr lang="es-MX" altLang="es-MX" dirty="0">
              <a:latin typeface="Arial" panose="020B0604020202020204" pitchFamily="34" charset="0"/>
            </a:endParaRPr>
          </a:p>
          <a:p>
            <a:pPr lvl="0" eaLnBrk="0" fontAlgn="base" hangingPunct="0">
              <a:spcBef>
                <a:spcPct val="0"/>
              </a:spcBef>
              <a:spcAft>
                <a:spcPct val="0"/>
              </a:spcAft>
              <a:buFontTx/>
              <a:buChar char="•"/>
            </a:pPr>
            <a:endParaRPr lang="es-MX" altLang="es-MX" dirty="0" smtClean="0">
              <a:solidFill>
                <a:srgbClr val="1D1B11"/>
              </a:solidFill>
              <a:latin typeface="Arial" panose="020B0604020202020204" pitchFamily="34" charset="0"/>
              <a:ea typeface="Times New Roman" panose="02020603050405020304" pitchFamily="18" charset="0"/>
              <a:cs typeface="Arial" panose="020B0604020202020204" pitchFamily="34" charset="0"/>
            </a:endParaRPr>
          </a:p>
          <a:p>
            <a:pPr lvl="0" eaLnBrk="0" fontAlgn="base" hangingPunct="0">
              <a:spcBef>
                <a:spcPct val="0"/>
              </a:spcBef>
              <a:spcAft>
                <a:spcPct val="0"/>
              </a:spcAft>
              <a:buFontTx/>
              <a:buChar char="•"/>
            </a:pPr>
            <a:r>
              <a:rPr lang="es-MX" altLang="es-MX" dirty="0" smtClean="0">
                <a:solidFill>
                  <a:srgbClr val="1D1B11"/>
                </a:solidFill>
                <a:latin typeface="Arial" panose="020B0604020202020204" pitchFamily="34" charset="0"/>
                <a:ea typeface="Times New Roman" panose="02020603050405020304" pitchFamily="18" charset="0"/>
                <a:cs typeface="Arial" panose="020B0604020202020204" pitchFamily="34" charset="0"/>
              </a:rPr>
              <a:t>4.-Proceso </a:t>
            </a:r>
            <a:r>
              <a:rPr lang="es-MX" altLang="es-MX" dirty="0">
                <a:solidFill>
                  <a:srgbClr val="1D1B11"/>
                </a:solidFill>
                <a:latin typeface="Arial" panose="020B0604020202020204" pitchFamily="34" charset="0"/>
                <a:ea typeface="Times New Roman" panose="02020603050405020304" pitchFamily="18" charset="0"/>
                <a:cs typeface="Arial" panose="020B0604020202020204" pitchFamily="34" charset="0"/>
              </a:rPr>
              <a:t>Legislativo</a:t>
            </a:r>
            <a:endParaRPr lang="es-MX" altLang="es-MX" dirty="0">
              <a:latin typeface="Arial" panose="020B0604020202020204" pitchFamily="34" charset="0"/>
            </a:endParaRPr>
          </a:p>
          <a:p>
            <a:pPr lvl="0" eaLnBrk="0" fontAlgn="base" hangingPunct="0">
              <a:spcBef>
                <a:spcPct val="0"/>
              </a:spcBef>
              <a:spcAft>
                <a:spcPct val="0"/>
              </a:spcAft>
              <a:buFontTx/>
              <a:buChar char="•"/>
            </a:pPr>
            <a:r>
              <a:rPr lang="es-ES" altLang="es-MX" dirty="0">
                <a:solidFill>
                  <a:srgbClr val="1D1B11"/>
                </a:solidFill>
                <a:latin typeface="Arial" panose="020B0604020202020204" pitchFamily="34" charset="0"/>
                <a:ea typeface="Calibri" panose="020F0502020204030204" pitchFamily="34" charset="0"/>
                <a:cs typeface="Arial" panose="020B0604020202020204" pitchFamily="34" charset="0"/>
              </a:rPr>
              <a:t>Concepto</a:t>
            </a:r>
            <a:endParaRPr lang="es-MX" altLang="es-MX" dirty="0">
              <a:latin typeface="Arial" panose="020B0604020202020204" pitchFamily="34" charset="0"/>
            </a:endParaRPr>
          </a:p>
          <a:p>
            <a:pPr lvl="0" eaLnBrk="0" fontAlgn="base" hangingPunct="0">
              <a:spcBef>
                <a:spcPct val="0"/>
              </a:spcBef>
              <a:spcAft>
                <a:spcPct val="0"/>
              </a:spcAft>
              <a:buFontTx/>
              <a:buChar char="•"/>
            </a:pPr>
            <a:r>
              <a:rPr lang="es-ES" altLang="es-MX" dirty="0">
                <a:solidFill>
                  <a:srgbClr val="1D1B11"/>
                </a:solidFill>
                <a:latin typeface="Arial" panose="020B0604020202020204" pitchFamily="34" charset="0"/>
                <a:ea typeface="Calibri" panose="020F0502020204030204" pitchFamily="34" charset="0"/>
                <a:cs typeface="Arial" panose="020B0604020202020204" pitchFamily="34" charset="0"/>
              </a:rPr>
              <a:t>Fases del proceso legislativo:</a:t>
            </a:r>
            <a:endParaRPr lang="es-MX" altLang="es-MX" dirty="0">
              <a:latin typeface="Arial" panose="020B0604020202020204" pitchFamily="34" charset="0"/>
            </a:endParaRPr>
          </a:p>
        </p:txBody>
      </p:sp>
      <p:sp>
        <p:nvSpPr>
          <p:cNvPr id="5" name="Pentágono 4"/>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6" name="Rectángulo redondeado 5"/>
          <p:cNvSpPr/>
          <p:nvPr/>
        </p:nvSpPr>
        <p:spPr>
          <a:xfrm>
            <a:off x="9608705" y="682741"/>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36028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heel(1)">
                                      <p:cBhvr>
                                        <p:cTn id="17" dur="2000"/>
                                        <p:tgtEl>
                                          <p:spTgt spid="4">
                                            <p:txEl>
                                              <p:pRg st="0" end="0"/>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wheel(1)">
                                      <p:cBhvr>
                                        <p:cTn id="20" dur="2000"/>
                                        <p:tgtEl>
                                          <p:spTgt spid="4">
                                            <p:txEl>
                                              <p:pRg st="2" end="2"/>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wheel(1)">
                                      <p:cBhvr>
                                        <p:cTn id="23" dur="2000"/>
                                        <p:tgtEl>
                                          <p:spTgt spid="4">
                                            <p:txEl>
                                              <p:pRg st="3" end="3"/>
                                            </p:txEl>
                                          </p:spTgt>
                                        </p:tgtEl>
                                      </p:cBhvr>
                                    </p:animEffect>
                                  </p:childTnLst>
                                </p:cTn>
                              </p:par>
                              <p:par>
                                <p:cTn id="24" presetID="21" presetClass="entr" presetSubtype="1"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wheel(1)">
                                      <p:cBhvr>
                                        <p:cTn id="26" dur="2000"/>
                                        <p:tgtEl>
                                          <p:spTgt spid="4">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barn(inVertical)">
                                      <p:cBhvr>
                                        <p:cTn id="31" dur="500"/>
                                        <p:tgtEl>
                                          <p:spTgt spid="3">
                                            <p:txEl>
                                              <p:pRg st="0" end="0"/>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barn(inVertical)">
                                      <p:cBhvr>
                                        <p:cTn id="34" dur="500"/>
                                        <p:tgtEl>
                                          <p:spTgt spid="3">
                                            <p:txEl>
                                              <p:pRg st="1" end="1"/>
                                            </p:txEl>
                                          </p:spTgt>
                                        </p:tgtEl>
                                      </p:cBhvr>
                                    </p:animEffect>
                                  </p:childTnLst>
                                </p:cTn>
                              </p:par>
                              <p:par>
                                <p:cTn id="35" presetID="16" presetClass="entr" presetSubtype="21" fill="hold" nodeType="with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barn(inVertical)">
                                      <p:cBhvr>
                                        <p:cTn id="37" dur="500"/>
                                        <p:tgtEl>
                                          <p:spTgt spid="3">
                                            <p:txEl>
                                              <p:pRg st="2" end="2"/>
                                            </p:txEl>
                                          </p:spTgt>
                                        </p:tgtEl>
                                      </p:cBhvr>
                                    </p:animEffect>
                                  </p:childTnLst>
                                </p:cTn>
                              </p:par>
                              <p:par>
                                <p:cTn id="38" presetID="16" presetClass="entr" presetSubtype="21"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barn(inVertical)">
                                      <p:cBhvr>
                                        <p:cTn id="40" dur="500"/>
                                        <p:tgtEl>
                                          <p:spTgt spid="3">
                                            <p:txEl>
                                              <p:pRg st="3" end="3"/>
                                            </p:txEl>
                                          </p:spTgt>
                                        </p:tgtEl>
                                      </p:cBhvr>
                                    </p:animEffect>
                                  </p:childTnLst>
                                </p:cTn>
                              </p:par>
                              <p:par>
                                <p:cTn id="41" presetID="16" presetClass="entr" presetSubtype="21" fill="hold" nodeType="with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barn(inVertical)">
                                      <p:cBhvr>
                                        <p:cTn id="43" dur="500"/>
                                        <p:tgtEl>
                                          <p:spTgt spid="3">
                                            <p:txEl>
                                              <p:pRg st="4" end="4"/>
                                            </p:txEl>
                                          </p:spTgt>
                                        </p:tgtEl>
                                      </p:cBhvr>
                                    </p:animEffect>
                                  </p:childTnLst>
                                </p:cTn>
                              </p:par>
                              <p:par>
                                <p:cTn id="44" presetID="16" presetClass="entr" presetSubtype="21" fill="hold" nodeType="with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barn(inVertical)">
                                      <p:cBhvr>
                                        <p:cTn id="46" dur="500"/>
                                        <p:tgtEl>
                                          <p:spTgt spid="3">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5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nodeType="click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p:cTn id="56" dur="1000" fill="hold"/>
                                        <p:tgtEl>
                                          <p:spTgt spid="2"/>
                                        </p:tgtEl>
                                        <p:attrNameLst>
                                          <p:attrName>ppt_w</p:attrName>
                                        </p:attrNameLst>
                                      </p:cBhvr>
                                      <p:tavLst>
                                        <p:tav tm="0">
                                          <p:val>
                                            <p:fltVal val="0"/>
                                          </p:val>
                                        </p:tav>
                                        <p:tav tm="100000">
                                          <p:val>
                                            <p:strVal val="#ppt_w"/>
                                          </p:val>
                                        </p:tav>
                                      </p:tavLst>
                                    </p:anim>
                                    <p:anim calcmode="lin" valueType="num">
                                      <p:cBhvr>
                                        <p:cTn id="57" dur="1000" fill="hold"/>
                                        <p:tgtEl>
                                          <p:spTgt spid="2"/>
                                        </p:tgtEl>
                                        <p:attrNameLst>
                                          <p:attrName>ppt_h</p:attrName>
                                        </p:attrNameLst>
                                      </p:cBhvr>
                                      <p:tavLst>
                                        <p:tav tm="0">
                                          <p:val>
                                            <p:fltVal val="0"/>
                                          </p:val>
                                        </p:tav>
                                        <p:tav tm="100000">
                                          <p:val>
                                            <p:strVal val="#ppt_h"/>
                                          </p:val>
                                        </p:tav>
                                      </p:tavLst>
                                    </p:anim>
                                    <p:anim calcmode="lin" valueType="num">
                                      <p:cBhvr>
                                        <p:cTn id="58" dur="1000" fill="hold"/>
                                        <p:tgtEl>
                                          <p:spTgt spid="2"/>
                                        </p:tgtEl>
                                        <p:attrNameLst>
                                          <p:attrName>style.rotation</p:attrName>
                                        </p:attrNameLst>
                                      </p:cBhvr>
                                      <p:tavLst>
                                        <p:tav tm="0">
                                          <p:val>
                                            <p:fltVal val="90"/>
                                          </p:val>
                                        </p:tav>
                                        <p:tav tm="100000">
                                          <p:val>
                                            <p:fltVal val="0"/>
                                          </p:val>
                                        </p:tav>
                                      </p:tavLst>
                                    </p:anim>
                                    <p:animEffect transition="in" filter="fade">
                                      <p:cBhvr>
                                        <p:cTn id="5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9201" y="1366350"/>
            <a:ext cx="8596668" cy="1765789"/>
          </a:xfrm>
        </p:spPr>
        <p:txBody>
          <a:bodyPr/>
          <a:lstStyle/>
          <a:p>
            <a:pPr algn="just"/>
            <a:r>
              <a:rPr lang="es-MX" b="1" dirty="0" smtClean="0"/>
              <a:t>Las leyes son creadas por el Congreso de la Unión. </a:t>
            </a:r>
          </a:p>
          <a:p>
            <a:pPr algn="just"/>
            <a:r>
              <a:rPr lang="es-MX" b="1" dirty="0" smtClean="0"/>
              <a:t>Conformado por la cámara de diputados (500 diputados) y la cámara de senadores (128 senadores).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881" y="3562652"/>
            <a:ext cx="2590800" cy="2574608"/>
          </a:xfrm>
          <a:prstGeom prst="rect">
            <a:avLst/>
          </a:prstGeom>
        </p:spPr>
      </p:pic>
      <p:sp>
        <p:nvSpPr>
          <p:cNvPr id="6" name="Rectángulo 5"/>
          <p:cNvSpPr/>
          <p:nvPr/>
        </p:nvSpPr>
        <p:spPr>
          <a:xfrm>
            <a:off x="542692" y="321117"/>
            <a:ext cx="8446543" cy="923330"/>
          </a:xfrm>
          <a:prstGeom prst="rect">
            <a:avLst/>
          </a:prstGeom>
          <a:noFill/>
        </p:spPr>
        <p:txBody>
          <a:bodyPr wrap="none" lIns="91440" tIns="45720" rIns="91440" bIns="45720">
            <a:spAutoFit/>
          </a:bodyPr>
          <a:lstStyle/>
          <a:p>
            <a:pPr algn="ctr"/>
            <a:r>
              <a:rPr lang="es-MX" sz="5400" b="1" dirty="0" smtClean="0">
                <a:ln w="22225">
                  <a:solidFill>
                    <a:schemeClr val="accent2"/>
                  </a:solidFill>
                  <a:prstDash val="solid"/>
                </a:ln>
                <a:solidFill>
                  <a:schemeClr val="accent2">
                    <a:lumMod val="40000"/>
                    <a:lumOff val="60000"/>
                  </a:schemeClr>
                </a:solidFill>
              </a:rPr>
              <a:t>¿QUIÉN CREA LAS LEYES?</a:t>
            </a:r>
            <a:endParaRPr lang="es-ES" sz="5400" b="1" dirty="0">
              <a:ln w="22225">
                <a:solidFill>
                  <a:schemeClr val="accent2"/>
                </a:solidFill>
                <a:prstDash val="solid"/>
              </a:ln>
              <a:solidFill>
                <a:schemeClr val="accent2">
                  <a:lumMod val="40000"/>
                  <a:lumOff val="60000"/>
                </a:schemeClr>
              </a:solidFill>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2981" y="3480080"/>
            <a:ext cx="4052888" cy="2739752"/>
          </a:xfrm>
          <a:prstGeom prst="rect">
            <a:avLst/>
          </a:prstGeom>
        </p:spPr>
      </p:pic>
      <p:sp>
        <p:nvSpPr>
          <p:cNvPr id="7" name="Rectángulo redondeado 6"/>
          <p:cNvSpPr/>
          <p:nvPr/>
        </p:nvSpPr>
        <p:spPr>
          <a:xfrm>
            <a:off x="9789294" y="679065"/>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29533252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heel(1)">
                                      <p:cBhvr>
                                        <p:cTn id="34" dur="2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4516" y="1570309"/>
            <a:ext cx="6177003" cy="2541169"/>
          </a:xfrm>
        </p:spPr>
        <p:txBody>
          <a:bodyPr>
            <a:normAutofit/>
          </a:bodyPr>
          <a:lstStyle/>
          <a:p>
            <a:pPr algn="just"/>
            <a:r>
              <a:rPr lang="es-MX" sz="2000" dirty="0"/>
              <a:t>Es el proceso establecido en la Constitución para la creación de las leyes o normas jurídicas.</a:t>
            </a:r>
            <a:endParaRPr lang="en-US" sz="2000" dirty="0"/>
          </a:p>
          <a:p>
            <a:pPr algn="just"/>
            <a:r>
              <a:rPr lang="es-MX" sz="2000" dirty="0" smtClean="0"/>
              <a:t>Los </a:t>
            </a:r>
            <a:r>
              <a:rPr lang="es-MX" sz="2000" dirty="0"/>
              <a:t>actores principales en la creación de la ley, es primer término son el pueblo, quien ejerce su soberanía a través de sus </a:t>
            </a:r>
            <a:r>
              <a:rPr lang="es-MX" sz="2000" dirty="0" smtClean="0"/>
              <a:t>representantes</a:t>
            </a:r>
            <a:endParaRPr lang="en-US"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516" y="3976196"/>
            <a:ext cx="3343448" cy="2438310"/>
          </a:xfrm>
          <a:prstGeom prst="rect">
            <a:avLst/>
          </a:prstGeom>
        </p:spPr>
      </p:pic>
      <p:sp>
        <p:nvSpPr>
          <p:cNvPr id="5" name="Rectángulo 4"/>
          <p:cNvSpPr/>
          <p:nvPr/>
        </p:nvSpPr>
        <p:spPr>
          <a:xfrm>
            <a:off x="2252681" y="871728"/>
            <a:ext cx="2920671" cy="646331"/>
          </a:xfrm>
          <a:prstGeom prst="rect">
            <a:avLst/>
          </a:prstGeom>
          <a:noFill/>
        </p:spPr>
        <p:txBody>
          <a:bodyPr wrap="none" lIns="91440" tIns="45720" rIns="91440" bIns="45720">
            <a:spAutoFit/>
          </a:bodyPr>
          <a:lstStyle/>
          <a:p>
            <a:pPr algn="ctr"/>
            <a:r>
              <a:rPr lang="es-MX" sz="3600" b="1" dirty="0" smtClean="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rPr>
              <a:t>CONCEPTO </a:t>
            </a:r>
            <a:endParaRPr lang="es-ES" sz="3600" b="1" dirty="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endParaRPr>
          </a:p>
        </p:txBody>
      </p:sp>
      <p:pic>
        <p:nvPicPr>
          <p:cNvPr id="2050" name="Picture 2" descr="https://soydondenopienso.files.wordpress.com/2013/07/listadovioladores.jpg?w=5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077" y="119404"/>
            <a:ext cx="1838325" cy="23241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tatic.tvazteca.com/imagenes/2012/13/Crean-ley-justicia-para-14600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6208" y="4111478"/>
            <a:ext cx="4591636" cy="2432702"/>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redondeado 6"/>
          <p:cNvSpPr/>
          <p:nvPr/>
        </p:nvSpPr>
        <p:spPr>
          <a:xfrm>
            <a:off x="9608705" y="682741"/>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597889" y="374435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2" name="Rectángulo 1"/>
          <p:cNvSpPr/>
          <p:nvPr/>
        </p:nvSpPr>
        <p:spPr>
          <a:xfrm>
            <a:off x="1371093" y="225397"/>
            <a:ext cx="4683846" cy="646331"/>
          </a:xfrm>
          <a:prstGeom prst="rect">
            <a:avLst/>
          </a:prstGeom>
        </p:spPr>
        <p:txBody>
          <a:bodyPr wrap="none">
            <a:spAutoFit/>
          </a:bodyPr>
          <a:lstStyle/>
          <a:p>
            <a:r>
              <a:rPr lang="es-MX" sz="3600" b="1"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PROCESO LEGISLATIVO</a:t>
            </a:r>
            <a:endParaRPr lang="es-MX" sz="36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54353587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par>
                          <p:cTn id="14" fill="hold">
                            <p:stCondLst>
                              <p:cond delay="3000"/>
                            </p:stCondLst>
                            <p:childTnLst>
                              <p:par>
                                <p:cTn id="15" presetID="6" presetClass="entr" presetSubtype="16"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par>
                          <p:cTn id="18" fill="hold">
                            <p:stCondLst>
                              <p:cond delay="5000"/>
                            </p:stCondLst>
                            <p:childTnLst>
                              <p:par>
                                <p:cTn id="19" presetID="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5500"/>
                            </p:stCondLst>
                            <p:childTnLst>
                              <p:par>
                                <p:cTn id="24" presetID="10" presetClass="entr" presetSubtype="0" fill="hold" nodeType="after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500"/>
                                        <p:tgtEl>
                                          <p:spTgt spid="2052"/>
                                        </p:tgtEl>
                                      </p:cBhvr>
                                    </p:animEffect>
                                  </p:childTnLst>
                                </p:cTn>
                              </p:par>
                            </p:childTnLst>
                          </p:cTn>
                        </p:par>
                        <p:par>
                          <p:cTn id="27" fill="hold">
                            <p:stCondLst>
                              <p:cond delay="6000"/>
                            </p:stCondLst>
                            <p:childTnLst>
                              <p:par>
                                <p:cTn id="28" presetID="14" presetClass="entr" presetSubtype="10" fill="hold" nodeType="afterEffect">
                                  <p:stCondLst>
                                    <p:cond delay="0"/>
                                  </p:stCondLst>
                                  <p:childTnLst>
                                    <p:set>
                                      <p:cBhvr>
                                        <p:cTn id="29" dur="1" fill="hold">
                                          <p:stCondLst>
                                            <p:cond delay="0"/>
                                          </p:stCondLst>
                                        </p:cTn>
                                        <p:tgtEl>
                                          <p:spTgt spid="2050"/>
                                        </p:tgtEl>
                                        <p:attrNameLst>
                                          <p:attrName>style.visibility</p:attrName>
                                        </p:attrNameLst>
                                      </p:cBhvr>
                                      <p:to>
                                        <p:strVal val="visible"/>
                                      </p:to>
                                    </p:set>
                                    <p:animEffect transition="in" filter="randombar(horizontal)">
                                      <p:cBhvr>
                                        <p:cTn id="30" dur="500"/>
                                        <p:tgtEl>
                                          <p:spTgt spid="2050"/>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heel(1)">
                                      <p:cBhvr>
                                        <p:cTn id="35" dur="20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inVertical)">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2">
                                            <p:txEl>
                                              <p:pRg st="0" end="0"/>
                                            </p:txEl>
                                          </p:spTgt>
                                        </p:tgtEl>
                                        <p:attrNameLst>
                                          <p:attrName>style.visibility</p:attrName>
                                        </p:attrNameLst>
                                      </p:cBhvr>
                                      <p:to>
                                        <p:strVal val="visible"/>
                                      </p:to>
                                    </p:set>
                                    <p:animEffect transition="in" filter="wipe(down)">
                                      <p:cBhvr>
                                        <p:cTn id="45"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Shape 103"/>
          <p:cNvSpPr txBox="1">
            <a:spLocks noGrp="1"/>
          </p:cNvSpPr>
          <p:nvPr>
            <p:ph idx="1"/>
          </p:nvPr>
        </p:nvSpPr>
        <p:spPr>
          <a:xfrm>
            <a:off x="295392" y="452793"/>
            <a:ext cx="10552270" cy="134535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lt2"/>
              </a:buClr>
              <a:buSzPct val="100000"/>
              <a:buFont typeface="Arial"/>
              <a:buChar char="•"/>
            </a:pPr>
            <a:r>
              <a:rPr lang="es-MX" sz="2000" b="1" i="0" u="none" strike="noStrike" cap="none" baseline="0" dirty="0">
                <a:solidFill>
                  <a:schemeClr val="accent6">
                    <a:lumMod val="75000"/>
                  </a:schemeClr>
                </a:solidFill>
                <a:latin typeface="+mn-lt"/>
                <a:ea typeface="Arial Narrow"/>
                <a:cs typeface="Arial Narrow"/>
                <a:sym typeface="Arial Narrow"/>
              </a:rPr>
              <a:t>La legislación o ley es el proceso mediante el cual los órganos del Estado, (el Congreso de la Unión, que se conforma por la Cámara de Diputados y Cámara de Senadores), crean las normas jurídicas generales, abstractas y obligatorias que integrarán la ley. </a:t>
            </a:r>
          </a:p>
        </p:txBody>
      </p:sp>
      <p:sp>
        <p:nvSpPr>
          <p:cNvPr id="3" name="CuadroTexto 2"/>
          <p:cNvSpPr txBox="1"/>
          <p:nvPr/>
        </p:nvSpPr>
        <p:spPr>
          <a:xfrm>
            <a:off x="2093204" y="5532512"/>
            <a:ext cx="1410964" cy="369332"/>
          </a:xfrm>
          <a:prstGeom prst="rect">
            <a:avLst/>
          </a:prstGeom>
          <a:solidFill>
            <a:srgbClr val="FF0000"/>
          </a:solidFill>
        </p:spPr>
        <p:txBody>
          <a:bodyPr wrap="none" rtlCol="0">
            <a:spAutoFit/>
          </a:bodyPr>
          <a:lstStyle/>
          <a:p>
            <a:r>
              <a:rPr lang="es-MX" dirty="0" smtClean="0"/>
              <a:t>INIICIATIVA</a:t>
            </a:r>
            <a:endParaRPr lang="es-MX" dirty="0"/>
          </a:p>
        </p:txBody>
      </p:sp>
      <p:sp>
        <p:nvSpPr>
          <p:cNvPr id="6" name="CuadroTexto 5"/>
          <p:cNvSpPr txBox="1"/>
          <p:nvPr/>
        </p:nvSpPr>
        <p:spPr>
          <a:xfrm>
            <a:off x="2982228" y="4854098"/>
            <a:ext cx="1402948" cy="369332"/>
          </a:xfrm>
          <a:prstGeom prst="rect">
            <a:avLst/>
          </a:prstGeom>
          <a:solidFill>
            <a:srgbClr val="FF0000"/>
          </a:solidFill>
        </p:spPr>
        <p:txBody>
          <a:bodyPr wrap="none" rtlCol="0">
            <a:spAutoFit/>
          </a:bodyPr>
          <a:lstStyle/>
          <a:p>
            <a:r>
              <a:rPr lang="es-MX" dirty="0" smtClean="0"/>
              <a:t>DISCUSIÓN</a:t>
            </a:r>
            <a:endParaRPr lang="es-MX" dirty="0"/>
          </a:p>
        </p:txBody>
      </p:sp>
      <p:sp>
        <p:nvSpPr>
          <p:cNvPr id="7" name="CuadroTexto 6"/>
          <p:cNvSpPr txBox="1"/>
          <p:nvPr/>
        </p:nvSpPr>
        <p:spPr>
          <a:xfrm>
            <a:off x="3822330" y="4213807"/>
            <a:ext cx="1749197" cy="369332"/>
          </a:xfrm>
          <a:prstGeom prst="rect">
            <a:avLst/>
          </a:prstGeom>
          <a:solidFill>
            <a:srgbClr val="FF0000"/>
          </a:solidFill>
        </p:spPr>
        <p:txBody>
          <a:bodyPr wrap="none" rtlCol="0">
            <a:spAutoFit/>
          </a:bodyPr>
          <a:lstStyle/>
          <a:p>
            <a:r>
              <a:rPr lang="es-MX" dirty="0" smtClean="0"/>
              <a:t>APROBACIÓN</a:t>
            </a:r>
            <a:endParaRPr lang="es-MX" dirty="0"/>
          </a:p>
        </p:txBody>
      </p:sp>
      <p:sp>
        <p:nvSpPr>
          <p:cNvPr id="8" name="CuadroTexto 7"/>
          <p:cNvSpPr txBox="1"/>
          <p:nvPr/>
        </p:nvSpPr>
        <p:spPr>
          <a:xfrm>
            <a:off x="4785078" y="3607612"/>
            <a:ext cx="1255472" cy="369332"/>
          </a:xfrm>
          <a:prstGeom prst="rect">
            <a:avLst/>
          </a:prstGeom>
          <a:solidFill>
            <a:srgbClr val="FF0000"/>
          </a:solidFill>
        </p:spPr>
        <p:txBody>
          <a:bodyPr wrap="none" rtlCol="0">
            <a:spAutoFit/>
          </a:bodyPr>
          <a:lstStyle/>
          <a:p>
            <a:r>
              <a:rPr lang="es-MX" dirty="0" smtClean="0"/>
              <a:t>SANCIÓN</a:t>
            </a:r>
            <a:endParaRPr lang="es-MX" dirty="0"/>
          </a:p>
        </p:txBody>
      </p:sp>
      <p:sp>
        <p:nvSpPr>
          <p:cNvPr id="9" name="CuadroTexto 8"/>
          <p:cNvSpPr txBox="1"/>
          <p:nvPr/>
        </p:nvSpPr>
        <p:spPr>
          <a:xfrm>
            <a:off x="5328405" y="3008552"/>
            <a:ext cx="1736373" cy="369332"/>
          </a:xfrm>
          <a:prstGeom prst="rect">
            <a:avLst/>
          </a:prstGeom>
          <a:solidFill>
            <a:srgbClr val="FF0000"/>
          </a:solidFill>
        </p:spPr>
        <p:txBody>
          <a:bodyPr wrap="none" rtlCol="0">
            <a:spAutoFit/>
          </a:bodyPr>
          <a:lstStyle/>
          <a:p>
            <a:r>
              <a:rPr lang="es-MX" dirty="0" smtClean="0"/>
              <a:t>PUBLICACIÓN</a:t>
            </a:r>
            <a:endParaRPr lang="es-MX" dirty="0"/>
          </a:p>
        </p:txBody>
      </p:sp>
      <p:sp>
        <p:nvSpPr>
          <p:cNvPr id="10" name="CuadroTexto 9"/>
          <p:cNvSpPr txBox="1"/>
          <p:nvPr/>
        </p:nvSpPr>
        <p:spPr>
          <a:xfrm>
            <a:off x="6040550" y="2281510"/>
            <a:ext cx="3440365" cy="369332"/>
          </a:xfrm>
          <a:prstGeom prst="rect">
            <a:avLst/>
          </a:prstGeom>
          <a:solidFill>
            <a:srgbClr val="FF0000"/>
          </a:solidFill>
        </p:spPr>
        <p:txBody>
          <a:bodyPr wrap="none" rtlCol="0">
            <a:spAutoFit/>
          </a:bodyPr>
          <a:lstStyle/>
          <a:p>
            <a:r>
              <a:rPr lang="es-MX" dirty="0" smtClean="0"/>
              <a:t>INICIACIÓN DE LA VIGENCIA </a:t>
            </a:r>
            <a:endParaRPr lang="es-MX" dirty="0"/>
          </a:p>
        </p:txBody>
      </p:sp>
      <p:cxnSp>
        <p:nvCxnSpPr>
          <p:cNvPr id="12" name="Conector recto de flecha 11"/>
          <p:cNvCxnSpPr/>
          <p:nvPr/>
        </p:nvCxnSpPr>
        <p:spPr>
          <a:xfrm>
            <a:off x="9169000" y="553251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flipV="1">
            <a:off x="4307595" y="4993432"/>
            <a:ext cx="22034" cy="378286"/>
          </a:xfrm>
          <a:prstGeom prst="line">
            <a:avLst/>
          </a:prstGeom>
        </p:spPr>
        <p:style>
          <a:lnRef idx="1">
            <a:schemeClr val="accent1"/>
          </a:lnRef>
          <a:fillRef idx="0">
            <a:schemeClr val="accent1"/>
          </a:fillRef>
          <a:effectRef idx="0">
            <a:schemeClr val="accent1"/>
          </a:effectRef>
          <a:fontRef idx="minor">
            <a:schemeClr val="tx1"/>
          </a:fontRef>
        </p:style>
      </p:cxnSp>
      <p:sp>
        <p:nvSpPr>
          <p:cNvPr id="26" name="Flecha derecha 25"/>
          <p:cNvSpPr/>
          <p:nvPr/>
        </p:nvSpPr>
        <p:spPr>
          <a:xfrm rot="19786912">
            <a:off x="3448811" y="4325778"/>
            <a:ext cx="5958747" cy="3454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redondeado 41"/>
          <p:cNvSpPr/>
          <p:nvPr/>
        </p:nvSpPr>
        <p:spPr>
          <a:xfrm>
            <a:off x="10078455" y="1545939"/>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43" name="Pentágono 42"/>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44" name="Rectángulo 43"/>
          <p:cNvSpPr/>
          <p:nvPr/>
        </p:nvSpPr>
        <p:spPr>
          <a:xfrm>
            <a:off x="5412814" y="5070847"/>
            <a:ext cx="4683846" cy="646331"/>
          </a:xfrm>
          <a:prstGeom prst="rect">
            <a:avLst/>
          </a:prstGeom>
        </p:spPr>
        <p:txBody>
          <a:bodyPr wrap="none">
            <a:spAutoFit/>
          </a:bodyPr>
          <a:lstStyle/>
          <a:p>
            <a:r>
              <a:rPr lang="es-MX" sz="3600" b="1" dirty="0" smtClean="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PROCESO </a:t>
            </a:r>
            <a:r>
              <a:rPr lang="es-MX" sz="3600" b="1"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LEGISLATIVO</a:t>
            </a:r>
            <a:endParaRPr lang="es-MX" sz="3600" b="1" dirty="0">
              <a:ln w="22225">
                <a:solidFill>
                  <a:schemeClr val="accent2"/>
                </a:solidFill>
                <a:prstDash val="solid"/>
              </a:ln>
              <a:solidFill>
                <a:schemeClr val="accent2">
                  <a:lumMod val="40000"/>
                  <a:lumOff val="60000"/>
                </a:schemeClr>
              </a:solidFill>
            </a:endParaRPr>
          </a:p>
        </p:txBody>
      </p:sp>
      <p:pic>
        <p:nvPicPr>
          <p:cNvPr id="15" name="Picture 2" descr="http://parlamento.eleaweb.com/idb/secciones/027comicl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879" y="1879312"/>
            <a:ext cx="2956640" cy="218468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3249971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3">
                                            <p:txEl>
                                              <p:pRg st="0" end="0"/>
                                            </p:txEl>
                                          </p:spTgt>
                                        </p:tgtEl>
                                        <p:attrNameLst>
                                          <p:attrName>style.visibility</p:attrName>
                                        </p:attrNameLst>
                                      </p:cBhvr>
                                      <p:to>
                                        <p:strVal val="visible"/>
                                      </p:to>
                                    </p:set>
                                    <p:animEffect transition="in" filter="fade">
                                      <p:cBhvr>
                                        <p:cTn id="7" dur="1000"/>
                                        <p:tgtEl>
                                          <p:spTgt spid="103">
                                            <p:txEl>
                                              <p:pRg st="0" end="0"/>
                                            </p:txEl>
                                          </p:spTgt>
                                        </p:tgtEl>
                                      </p:cBhvr>
                                    </p:animEffect>
                                    <p:anim calcmode="lin" valueType="num">
                                      <p:cBhvr>
                                        <p:cTn id="8" dur="1000" fill="hold"/>
                                        <p:tgtEl>
                                          <p:spTgt spid="10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heel(1)">
                                      <p:cBhvr>
                                        <p:cTn id="14" dur="2000"/>
                                        <p:tgtEl>
                                          <p:spTgt spid="42"/>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barn(inVertical)">
                                      <p:cBhvr>
                                        <p:cTn id="19" dur="500"/>
                                        <p:tgtEl>
                                          <p:spTgt spid="43"/>
                                        </p:tgtEl>
                                      </p:cBhvr>
                                    </p:animEffect>
                                  </p:childTnLst>
                                </p:cTn>
                              </p:par>
                            </p:childTnLst>
                          </p:cTn>
                        </p:par>
                        <p:par>
                          <p:cTn id="20" fill="hold">
                            <p:stCondLst>
                              <p:cond delay="500"/>
                            </p:stCondLst>
                            <p:childTnLst>
                              <p:par>
                                <p:cTn id="21" presetID="9"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build="p"/>
      <p:bldP spid="42" grpId="0" animBg="1"/>
      <p:bldP spid="4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106061" y="417486"/>
            <a:ext cx="8596668" cy="690314"/>
          </a:xfrm>
          <a:prstGeom prst="rect">
            <a:avLst/>
          </a:prstGeom>
          <a:noFill/>
          <a:ln>
            <a:noFill/>
          </a:ln>
        </p:spPr>
        <p:txBody>
          <a:bodyPr lIns="91425" tIns="45700" rIns="91425" bIns="45700" anchor="b" anchorCtr="0">
            <a:noAutofit/>
          </a:bodyPr>
          <a:lstStyle/>
          <a:p>
            <a:pPr marL="0" marR="0" lvl="0" indent="0" algn="l" rtl="0">
              <a:spcBef>
                <a:spcPts val="0"/>
              </a:spcBef>
              <a:buClr>
                <a:schemeClr val="lt1"/>
              </a:buClr>
              <a:buSzPct val="25000"/>
              <a:buFont typeface="Arial Narrow"/>
              <a:buNone/>
            </a:pPr>
            <a:r>
              <a:rPr lang="es-MX" sz="4400" b="1" i="0" u="none" strike="noStrike" cap="none" baseline="0"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INICIATIVA:</a:t>
            </a:r>
          </a:p>
        </p:txBody>
      </p:sp>
      <p:sp>
        <p:nvSpPr>
          <p:cNvPr id="124" name="Shape 124"/>
          <p:cNvSpPr txBox="1">
            <a:spLocks noGrp="1"/>
          </p:cNvSpPr>
          <p:nvPr>
            <p:ph idx="1"/>
          </p:nvPr>
        </p:nvSpPr>
        <p:spPr>
          <a:xfrm>
            <a:off x="959008" y="1107800"/>
            <a:ext cx="8534400" cy="310064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2"/>
              </a:buClr>
              <a:buSzPct val="100000"/>
              <a:buNone/>
            </a:pPr>
            <a:r>
              <a:rPr lang="es-MX" sz="2000" b="1" i="0" u="none" strike="noStrike" cap="none" baseline="0" dirty="0">
                <a:latin typeface="Arial" pitchFamily="34" charset="0"/>
                <a:cs typeface="Arial" pitchFamily="34" charset="0"/>
                <a:sym typeface="Arial Narrow"/>
              </a:rPr>
              <a:t>Iniciativa. Primer acto mediante el cual determinados órganos del Estado presentan al Congreso un nuevo proyecto de ley. </a:t>
            </a:r>
            <a:endParaRPr lang="es-MX" sz="2000" b="1" i="0" u="none" strike="noStrike" cap="none" baseline="0" dirty="0" smtClean="0">
              <a:latin typeface="Arial" pitchFamily="34" charset="0"/>
              <a:cs typeface="Arial" pitchFamily="34" charset="0"/>
              <a:sym typeface="Arial Narrow"/>
            </a:endParaRPr>
          </a:p>
          <a:p>
            <a:pPr marL="0" marR="0" lvl="0" indent="0" algn="l" rtl="0">
              <a:lnSpc>
                <a:spcPct val="100000"/>
              </a:lnSpc>
              <a:spcBef>
                <a:spcPts val="0"/>
              </a:spcBef>
              <a:spcAft>
                <a:spcPts val="0"/>
              </a:spcAft>
              <a:buClr>
                <a:schemeClr val="lt2"/>
              </a:buClr>
              <a:buSzPct val="100000"/>
              <a:buNone/>
            </a:pPr>
            <a:endParaRPr lang="es-MX" b="1" dirty="0">
              <a:latin typeface="Arial" pitchFamily="34" charset="0"/>
              <a:cs typeface="Arial" pitchFamily="34" charset="0"/>
              <a:sym typeface="Arial Narrow"/>
            </a:endParaRPr>
          </a:p>
          <a:p>
            <a:pPr marL="0" marR="0" lvl="0" indent="0" algn="l" rtl="0">
              <a:lnSpc>
                <a:spcPct val="100000"/>
              </a:lnSpc>
              <a:spcBef>
                <a:spcPts val="0"/>
              </a:spcBef>
              <a:spcAft>
                <a:spcPts val="0"/>
              </a:spcAft>
              <a:buClr>
                <a:schemeClr val="lt2"/>
              </a:buClr>
              <a:buSzPct val="100000"/>
              <a:buNone/>
            </a:pPr>
            <a:r>
              <a:rPr lang="es-MX" sz="2000" b="1" i="0" u="none" strike="noStrike" cap="none" baseline="0" dirty="0" smtClean="0">
                <a:latin typeface="Arial" pitchFamily="34" charset="0"/>
                <a:cs typeface="Arial" pitchFamily="34" charset="0"/>
                <a:sym typeface="Arial Narrow"/>
              </a:rPr>
              <a:t>Corresponde a:</a:t>
            </a:r>
          </a:p>
          <a:p>
            <a:pPr marL="0" marR="0" lvl="0" indent="0" algn="l" rtl="0">
              <a:lnSpc>
                <a:spcPct val="100000"/>
              </a:lnSpc>
              <a:spcBef>
                <a:spcPts val="0"/>
              </a:spcBef>
              <a:spcAft>
                <a:spcPts val="0"/>
              </a:spcAft>
              <a:buClr>
                <a:schemeClr val="lt2"/>
              </a:buClr>
              <a:buSzPct val="100000"/>
              <a:buNone/>
            </a:pPr>
            <a:endParaRPr lang="es-MX" sz="2000" b="1" i="0" u="none" strike="noStrike" cap="none" baseline="0" dirty="0">
              <a:latin typeface="Arial" pitchFamily="34" charset="0"/>
              <a:cs typeface="Arial" pitchFamily="34" charset="0"/>
              <a:sym typeface="Arial Narrow"/>
            </a:endParaRPr>
          </a:p>
          <a:p>
            <a:pPr marL="0" marR="0" lvl="0" indent="0" algn="l" rtl="0">
              <a:lnSpc>
                <a:spcPct val="100000"/>
              </a:lnSpc>
              <a:spcBef>
                <a:spcPts val="1080"/>
              </a:spcBef>
              <a:spcAft>
                <a:spcPts val="0"/>
              </a:spcAft>
              <a:buClr>
                <a:schemeClr val="lt2"/>
              </a:buClr>
              <a:buSzPct val="25000"/>
              <a:buFont typeface="Arial"/>
              <a:buNone/>
            </a:pPr>
            <a:r>
              <a:rPr lang="es-MX" sz="2000" b="1" i="0" u="none" strike="noStrike" cap="none" baseline="0" dirty="0">
                <a:latin typeface="Arial" pitchFamily="34" charset="0"/>
                <a:cs typeface="Arial" pitchFamily="34" charset="0"/>
                <a:sym typeface="Arial Narrow"/>
              </a:rPr>
              <a:t>I. Al presidente de la República.</a:t>
            </a:r>
          </a:p>
          <a:p>
            <a:pPr marL="0" marR="0" lvl="0" indent="0" algn="l" rtl="0">
              <a:lnSpc>
                <a:spcPct val="100000"/>
              </a:lnSpc>
              <a:spcBef>
                <a:spcPts val="1080"/>
              </a:spcBef>
              <a:spcAft>
                <a:spcPts val="0"/>
              </a:spcAft>
              <a:buClr>
                <a:schemeClr val="lt2"/>
              </a:buClr>
              <a:buSzPct val="25000"/>
              <a:buFont typeface="Arial"/>
              <a:buNone/>
            </a:pPr>
            <a:r>
              <a:rPr lang="es-MX" sz="2000" b="1" i="0" u="none" strike="noStrike" cap="none" baseline="0" dirty="0">
                <a:latin typeface="Arial" pitchFamily="34" charset="0"/>
                <a:cs typeface="Arial" pitchFamily="34" charset="0"/>
                <a:sym typeface="Arial Narrow"/>
              </a:rPr>
              <a:t>II. A los Diputados y Senadores al Congreso de la Unión.</a:t>
            </a:r>
          </a:p>
          <a:p>
            <a:pPr marL="0" marR="0" lvl="0" indent="0" algn="l" rtl="0">
              <a:lnSpc>
                <a:spcPct val="100000"/>
              </a:lnSpc>
              <a:spcBef>
                <a:spcPts val="1080"/>
              </a:spcBef>
              <a:spcAft>
                <a:spcPts val="0"/>
              </a:spcAft>
              <a:buClr>
                <a:schemeClr val="lt2"/>
              </a:buClr>
              <a:buSzPct val="25000"/>
              <a:buFont typeface="Arial"/>
              <a:buNone/>
            </a:pPr>
            <a:r>
              <a:rPr lang="es-MX" sz="2000" b="1" i="0" u="none" strike="noStrike" cap="none" baseline="0" dirty="0">
                <a:latin typeface="Arial" pitchFamily="34" charset="0"/>
                <a:cs typeface="Arial" pitchFamily="34" charset="0"/>
                <a:sym typeface="Arial Narrow"/>
              </a:rPr>
              <a:t>III. A las Legislaturas de los Estados.</a:t>
            </a:r>
          </a:p>
          <a:p>
            <a:pPr marL="0" marR="0" lvl="0" indent="0" algn="l" rtl="0">
              <a:lnSpc>
                <a:spcPct val="100000"/>
              </a:lnSpc>
              <a:spcBef>
                <a:spcPts val="1080"/>
              </a:spcBef>
              <a:spcAft>
                <a:spcPts val="600"/>
              </a:spcAft>
              <a:buClr>
                <a:schemeClr val="lt2"/>
              </a:buClr>
              <a:buSzPct val="25000"/>
              <a:buFont typeface="Arial"/>
              <a:buNone/>
            </a:pPr>
            <a:endParaRPr lang="es-MX" sz="2000" b="0" i="0" u="none" strike="noStrike" cap="none" baseline="0" dirty="0">
              <a:solidFill>
                <a:schemeClr val="lt1"/>
              </a:solidFill>
              <a:latin typeface="Arial" pitchFamily="34" charset="0"/>
              <a:cs typeface="Arial" pitchFamily="34" charset="0"/>
              <a:sym typeface="Arial Narrow"/>
            </a:endParaRPr>
          </a:p>
        </p:txBody>
      </p:sp>
      <p:sp>
        <p:nvSpPr>
          <p:cNvPr id="6" name="Rectángulo redondeado 5"/>
          <p:cNvSpPr/>
          <p:nvPr/>
        </p:nvSpPr>
        <p:spPr>
          <a:xfrm>
            <a:off x="10008254" y="955374"/>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7" name="Pentágono 6"/>
          <p:cNvSpPr/>
          <p:nvPr/>
        </p:nvSpPr>
        <p:spPr>
          <a:xfrm rot="16200000">
            <a:off x="9914458" y="408589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6060" y="4208443"/>
            <a:ext cx="4163169" cy="2203787"/>
          </a:xfrm>
          <a:prstGeom prst="rect">
            <a:avLst/>
          </a:prstGeom>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00750" y="4208442"/>
            <a:ext cx="4103370" cy="2203787"/>
          </a:xfrm>
          <a:prstGeom prst="rect">
            <a:avLst/>
          </a:prstGeom>
        </p:spPr>
      </p:pic>
    </p:spTree>
    <p:extLst>
      <p:ext uri="{BB962C8B-B14F-4D97-AF65-F5344CB8AC3E}">
        <p14:creationId xmlns:p14="http://schemas.microsoft.com/office/powerpoint/2010/main" val="178981872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1000"/>
                                        <p:tgtEl>
                                          <p:spTgt spid="123"/>
                                        </p:tgtEl>
                                      </p:cBhvr>
                                    </p:animEffect>
                                    <p:anim calcmode="lin" valueType="num">
                                      <p:cBhvr>
                                        <p:cTn id="8" dur="1000" fill="hold"/>
                                        <p:tgtEl>
                                          <p:spTgt spid="123"/>
                                        </p:tgtEl>
                                        <p:attrNameLst>
                                          <p:attrName>ppt_x</p:attrName>
                                        </p:attrNameLst>
                                      </p:cBhvr>
                                      <p:tavLst>
                                        <p:tav tm="0">
                                          <p:val>
                                            <p:strVal val="#ppt_x"/>
                                          </p:val>
                                        </p:tav>
                                        <p:tav tm="100000">
                                          <p:val>
                                            <p:strVal val="#ppt_x"/>
                                          </p:val>
                                        </p:tav>
                                      </p:tavLst>
                                    </p:anim>
                                    <p:anim calcmode="lin" valueType="num">
                                      <p:cBhvr>
                                        <p:cTn id="9"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24">
                                            <p:txEl>
                                              <p:pRg st="0" end="0"/>
                                            </p:txEl>
                                          </p:spTgt>
                                        </p:tgtEl>
                                        <p:attrNameLst>
                                          <p:attrName>style.visibility</p:attrName>
                                        </p:attrNameLst>
                                      </p:cBhvr>
                                      <p:to>
                                        <p:strVal val="visible"/>
                                      </p:to>
                                    </p:set>
                                    <p:animEffect transition="in" filter="barn(inVertical)">
                                      <p:cBhvr>
                                        <p:cTn id="14" dur="500"/>
                                        <p:tgtEl>
                                          <p:spTgt spid="12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24">
                                            <p:txEl>
                                              <p:pRg st="2" end="2"/>
                                            </p:txEl>
                                          </p:spTgt>
                                        </p:tgtEl>
                                        <p:attrNameLst>
                                          <p:attrName>style.visibility</p:attrName>
                                        </p:attrNameLst>
                                      </p:cBhvr>
                                      <p:to>
                                        <p:strVal val="visible"/>
                                      </p:to>
                                    </p:set>
                                    <p:animEffect transition="in" filter="barn(inVertical)">
                                      <p:cBhvr>
                                        <p:cTn id="19" dur="500"/>
                                        <p:tgtEl>
                                          <p:spTgt spid="12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24">
                                            <p:txEl>
                                              <p:pRg st="4" end="4"/>
                                            </p:txEl>
                                          </p:spTgt>
                                        </p:tgtEl>
                                        <p:attrNameLst>
                                          <p:attrName>style.visibility</p:attrName>
                                        </p:attrNameLst>
                                      </p:cBhvr>
                                      <p:to>
                                        <p:strVal val="visible"/>
                                      </p:to>
                                    </p:set>
                                    <p:animEffect transition="in" filter="barn(inVertical)">
                                      <p:cBhvr>
                                        <p:cTn id="24" dur="500"/>
                                        <p:tgtEl>
                                          <p:spTgt spid="124">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24">
                                            <p:txEl>
                                              <p:pRg st="5" end="5"/>
                                            </p:txEl>
                                          </p:spTgt>
                                        </p:tgtEl>
                                        <p:attrNameLst>
                                          <p:attrName>style.visibility</p:attrName>
                                        </p:attrNameLst>
                                      </p:cBhvr>
                                      <p:to>
                                        <p:strVal val="visible"/>
                                      </p:to>
                                    </p:set>
                                    <p:animEffect transition="in" filter="barn(inVertical)">
                                      <p:cBhvr>
                                        <p:cTn id="29" dur="500"/>
                                        <p:tgtEl>
                                          <p:spTgt spid="124">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24">
                                            <p:txEl>
                                              <p:pRg st="6" end="6"/>
                                            </p:txEl>
                                          </p:spTgt>
                                        </p:tgtEl>
                                        <p:attrNameLst>
                                          <p:attrName>style.visibility</p:attrName>
                                        </p:attrNameLst>
                                      </p:cBhvr>
                                      <p:to>
                                        <p:strVal val="visible"/>
                                      </p:to>
                                    </p:set>
                                    <p:animEffect transition="in" filter="barn(inVertical)">
                                      <p:cBhvr>
                                        <p:cTn id="34" dur="500"/>
                                        <p:tgtEl>
                                          <p:spTgt spid="124">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heel(1)">
                                      <p:cBhvr>
                                        <p:cTn id="39" dur="20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arn(inVertical)">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barn(inVertical)">
                                      <p:cBhvr>
                                        <p:cTn id="49" dur="50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down)">
                                      <p:cBhvr>
                                        <p:cTn id="5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build="p"/>
      <p:bldP spid="6" grpId="0" animBg="1"/>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976575" y="457200"/>
            <a:ext cx="5243604" cy="1143000"/>
          </a:xfrm>
          <a:prstGeom prst="rect">
            <a:avLst/>
          </a:prstGeom>
          <a:noFill/>
          <a:ln>
            <a:noFill/>
          </a:ln>
          <a:effectLst>
            <a:glow rad="101600">
              <a:schemeClr val="accent2">
                <a:satMod val="175000"/>
                <a:alpha val="40000"/>
              </a:schemeClr>
            </a:glow>
          </a:effectLst>
        </p:spPr>
        <p:txBody>
          <a:bodyPr lIns="91425" tIns="45700" rIns="91425" bIns="45700" anchor="b" anchorCtr="0">
            <a:noAutofit/>
          </a:bodyPr>
          <a:lstStyle/>
          <a:p>
            <a:pPr marL="0" marR="0" lvl="0" indent="0" algn="l" rtl="0">
              <a:spcBef>
                <a:spcPts val="0"/>
              </a:spcBef>
              <a:buClr>
                <a:schemeClr val="lt1"/>
              </a:buClr>
              <a:buSzPct val="25000"/>
              <a:buFont typeface="Arial Narrow"/>
              <a:buNone/>
            </a:pPr>
            <a:r>
              <a:rPr lang="es-MX" sz="4400" b="1" i="0" u="none" strike="noStrike" cap="none" baseline="0"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DISCUSIÓN:</a:t>
            </a:r>
          </a:p>
        </p:txBody>
      </p:sp>
      <p:sp>
        <p:nvSpPr>
          <p:cNvPr id="132" name="Shape 132"/>
          <p:cNvSpPr txBox="1">
            <a:spLocks noGrp="1"/>
          </p:cNvSpPr>
          <p:nvPr>
            <p:ph idx="1"/>
          </p:nvPr>
        </p:nvSpPr>
        <p:spPr>
          <a:xfrm>
            <a:off x="976574" y="1600200"/>
            <a:ext cx="8534400" cy="2373489"/>
          </a:xfrm>
          <a:prstGeom prst="rect">
            <a:avLst/>
          </a:prstGeom>
          <a:noFill/>
          <a:ln>
            <a:noFill/>
          </a:ln>
        </p:spPr>
        <p:txBody>
          <a:bodyPr lIns="91425" tIns="45700" rIns="91425" bIns="45700" anchor="t" anchorCtr="0">
            <a:noAutofit/>
          </a:bodyPr>
          <a:lstStyle/>
          <a:p>
            <a:pPr marL="0" marR="0" lvl="0" indent="0" algn="just" rtl="0">
              <a:lnSpc>
                <a:spcPct val="100000"/>
              </a:lnSpc>
              <a:spcBef>
                <a:spcPts val="0"/>
              </a:spcBef>
              <a:spcAft>
                <a:spcPts val="0"/>
              </a:spcAft>
              <a:buClr>
                <a:schemeClr val="lt2"/>
              </a:buClr>
              <a:buSzPct val="100000"/>
              <a:buNone/>
            </a:pPr>
            <a:r>
              <a:rPr lang="es-MX" sz="2000" b="1" i="0" u="none" strike="noStrike" cap="none" baseline="0" dirty="0" smtClean="0">
                <a:solidFill>
                  <a:schemeClr val="tx1"/>
                </a:solidFill>
                <a:latin typeface="Arial" pitchFamily="34" charset="0"/>
                <a:cs typeface="Arial" pitchFamily="34" charset="0"/>
                <a:sym typeface="Arial Narrow"/>
              </a:rPr>
              <a:t>Es </a:t>
            </a:r>
            <a:r>
              <a:rPr lang="es-MX" sz="2000" b="1" i="0" u="none" strike="noStrike" cap="none" baseline="0" dirty="0">
                <a:solidFill>
                  <a:schemeClr val="tx1"/>
                </a:solidFill>
                <a:latin typeface="Arial" pitchFamily="34" charset="0"/>
                <a:cs typeface="Arial" pitchFamily="34" charset="0"/>
                <a:sym typeface="Arial Narrow"/>
              </a:rPr>
              <a:t>el acto por el cual las Cámaras deliberan acerca de las iniciativas, a fin de determinar si deben o no ser aprobadas, </a:t>
            </a:r>
            <a:r>
              <a:rPr lang="es-MX" sz="2000" b="1" i="0" u="none" strike="noStrike" cap="none" baseline="0" dirty="0" smtClean="0">
                <a:solidFill>
                  <a:schemeClr val="tx1"/>
                </a:solidFill>
                <a:latin typeface="Arial" pitchFamily="34" charset="0"/>
                <a:cs typeface="Arial" pitchFamily="34" charset="0"/>
                <a:sym typeface="Arial Narrow"/>
              </a:rPr>
              <a:t>formulando </a:t>
            </a:r>
            <a:r>
              <a:rPr lang="es-MX" sz="2000" b="1" i="0" u="none" strike="noStrike" cap="none" baseline="0" dirty="0">
                <a:solidFill>
                  <a:schemeClr val="tx1"/>
                </a:solidFill>
                <a:latin typeface="Arial" pitchFamily="34" charset="0"/>
                <a:cs typeface="Arial" pitchFamily="34" charset="0"/>
                <a:sym typeface="Arial Narrow"/>
              </a:rPr>
              <a:t>los puntos de vista que consideran pertinentes para el perfeccionamiento del proyecto. </a:t>
            </a:r>
          </a:p>
          <a:p>
            <a:pPr marL="342900" marR="0" lvl="0" indent="-342900" algn="just" rtl="0">
              <a:lnSpc>
                <a:spcPct val="100000"/>
              </a:lnSpc>
              <a:spcBef>
                <a:spcPts val="1080"/>
              </a:spcBef>
              <a:spcAft>
                <a:spcPts val="600"/>
              </a:spcAft>
              <a:buClr>
                <a:schemeClr val="lt2"/>
              </a:buClr>
              <a:buSzPct val="100000"/>
              <a:buFont typeface="Arial"/>
              <a:buChar char="•"/>
            </a:pPr>
            <a:r>
              <a:rPr lang="es-MX" sz="2000" b="1" i="0" u="none" strike="noStrike" cap="none" baseline="0" dirty="0">
                <a:solidFill>
                  <a:schemeClr val="tx1"/>
                </a:solidFill>
                <a:latin typeface="Arial" pitchFamily="34" charset="0"/>
                <a:cs typeface="Arial" pitchFamily="34" charset="0"/>
                <a:sym typeface="Arial Narrow"/>
              </a:rPr>
              <a:t>Una vez que la iniciativa de ley ha sido estudiada, discutida y revisada por la Cámara de Origen, si se considera que es prudente, se procede al siguiente paso del proceso legislativo.</a:t>
            </a:r>
          </a:p>
        </p:txBody>
      </p:sp>
      <p:pic>
        <p:nvPicPr>
          <p:cNvPr id="10242" name="Picture 2" descr="https://sp.yimg.com/ib/th?id=JN.9nCigVzmusMA8kAbqzkvbw&amp;pid=15.1&amp;P=0&amp;w=300&amp;h=300"/>
          <p:cNvPicPr>
            <a:picLocks noChangeAspect="1" noChangeArrowheads="1"/>
          </p:cNvPicPr>
          <p:nvPr/>
        </p:nvPicPr>
        <p:blipFill>
          <a:blip r:embed="rId3"/>
          <a:srcRect/>
          <a:stretch>
            <a:fillRect/>
          </a:stretch>
        </p:blipFill>
        <p:spPr bwMode="auto">
          <a:xfrm>
            <a:off x="976574" y="4210756"/>
            <a:ext cx="3490247" cy="2128095"/>
          </a:xfrm>
          <a:prstGeom prst="rect">
            <a:avLst/>
          </a:prstGeom>
          <a:noFill/>
        </p:spPr>
      </p:pic>
      <p:pic>
        <p:nvPicPr>
          <p:cNvPr id="10244" name="Picture 4" descr="http://media.proceso.com.mx/media/2012/09/Camara-de-Diputados.jpg"/>
          <p:cNvPicPr>
            <a:picLocks noChangeAspect="1" noChangeArrowheads="1"/>
          </p:cNvPicPr>
          <p:nvPr/>
        </p:nvPicPr>
        <p:blipFill>
          <a:blip r:embed="rId4"/>
          <a:srcRect/>
          <a:stretch>
            <a:fillRect/>
          </a:stretch>
        </p:blipFill>
        <p:spPr bwMode="auto">
          <a:xfrm>
            <a:off x="-6405879" y="-11384279"/>
            <a:ext cx="76800" cy="30563"/>
          </a:xfrm>
          <a:prstGeom prst="rect">
            <a:avLst/>
          </a:prstGeom>
          <a:noFill/>
        </p:spPr>
      </p:pic>
      <p:sp>
        <p:nvSpPr>
          <p:cNvPr id="7" name="Pentágono 6"/>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8" name="Rectángulo redondeado 7"/>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pic>
        <p:nvPicPr>
          <p:cNvPr id="2" name="Imagen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3774" y="4210756"/>
            <a:ext cx="3811980" cy="2296845"/>
          </a:xfrm>
          <a:prstGeom prst="rect">
            <a:avLst/>
          </a:prstGeom>
        </p:spPr>
      </p:pic>
    </p:spTree>
    <p:extLst>
      <p:ext uri="{BB962C8B-B14F-4D97-AF65-F5344CB8AC3E}">
        <p14:creationId xmlns:p14="http://schemas.microsoft.com/office/powerpoint/2010/main" val="217145054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wheel(1)">
                                      <p:cBhvr>
                                        <p:cTn id="7" dur="2000"/>
                                        <p:tgtEl>
                                          <p:spTgt spid="131"/>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132">
                                            <p:txEl>
                                              <p:pRg st="0" end="0"/>
                                            </p:txEl>
                                          </p:spTgt>
                                        </p:tgtEl>
                                        <p:attrNameLst>
                                          <p:attrName>style.visibility</p:attrName>
                                        </p:attrNameLst>
                                      </p:cBhvr>
                                      <p:to>
                                        <p:strVal val="visible"/>
                                      </p:to>
                                    </p:set>
                                    <p:animEffect transition="in" filter="wipe(down)">
                                      <p:cBhvr>
                                        <p:cTn id="11" dur="500"/>
                                        <p:tgtEl>
                                          <p:spTgt spid="132">
                                            <p:txEl>
                                              <p:pRg st="0" end="0"/>
                                            </p:txEl>
                                          </p:spTgt>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132">
                                            <p:txEl>
                                              <p:pRg st="1" end="1"/>
                                            </p:txEl>
                                          </p:spTgt>
                                        </p:tgtEl>
                                        <p:attrNameLst>
                                          <p:attrName>style.visibility</p:attrName>
                                        </p:attrNameLst>
                                      </p:cBhvr>
                                      <p:to>
                                        <p:strVal val="visible"/>
                                      </p:to>
                                    </p:set>
                                    <p:animEffect transition="in" filter="circle(in)">
                                      <p:cBhvr>
                                        <p:cTn id="15" dur="2000"/>
                                        <p:tgtEl>
                                          <p:spTgt spid="13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5" presetClass="exit" presetSubtype="0" fill="hold" nodeType="clickEffect">
                                  <p:stCondLst>
                                    <p:cond delay="0"/>
                                  </p:stCondLst>
                                  <p:childTnLst>
                                    <p:animEffect transition="out" filter="fade">
                                      <p:cBhvr>
                                        <p:cTn id="19" dur="1000" accel="50000">
                                          <p:stCondLst>
                                            <p:cond delay="0"/>
                                          </p:stCondLst>
                                        </p:cTn>
                                        <p:tgtEl>
                                          <p:spTgt spid="10242"/>
                                        </p:tgtEl>
                                      </p:cBhvr>
                                    </p:animEffect>
                                    <p:anim calcmode="lin" valueType="num">
                                      <p:cBhvr>
                                        <p:cTn id="20" dur="500" accel="50000">
                                          <p:stCondLst>
                                            <p:cond delay="0"/>
                                          </p:stCondLst>
                                        </p:cTn>
                                        <p:tgtEl>
                                          <p:spTgt spid="10242"/>
                                        </p:tgtEl>
                                        <p:attrNameLst>
                                          <p:attrName>ppt_y</p:attrName>
                                        </p:attrNameLst>
                                      </p:cBhvr>
                                      <p:tavLst>
                                        <p:tav tm="0">
                                          <p:val>
                                            <p:strVal val="ppt_y"/>
                                          </p:val>
                                        </p:tav>
                                        <p:tav tm="100000">
                                          <p:val>
                                            <p:strVal val="ppt_y+.1"/>
                                          </p:val>
                                        </p:tav>
                                      </p:tavLst>
                                    </p:anim>
                                    <p:anim calcmode="lin" valueType="num">
                                      <p:cBhvr>
                                        <p:cTn id="21" dur="500" decel="50000">
                                          <p:stCondLst>
                                            <p:cond delay="500"/>
                                          </p:stCondLst>
                                        </p:cTn>
                                        <p:tgtEl>
                                          <p:spTgt spid="10242"/>
                                        </p:tgtEl>
                                        <p:attrNameLst>
                                          <p:attrName>ppt_y</p:attrName>
                                        </p:attrNameLst>
                                      </p:cBhvr>
                                      <p:tavLst>
                                        <p:tav tm="0">
                                          <p:val>
                                            <p:strVal val="ppt_y"/>
                                          </p:val>
                                        </p:tav>
                                        <p:tav tm="100000">
                                          <p:val>
                                            <p:strVal val="ppt_y-.1"/>
                                          </p:val>
                                        </p:tav>
                                      </p:tavLst>
                                    </p:anim>
                                    <p:anim calcmode="lin" valueType="num">
                                      <p:cBhvr>
                                        <p:cTn id="22" dur="500" accel="50000">
                                          <p:stCondLst>
                                            <p:cond delay="500"/>
                                          </p:stCondLst>
                                        </p:cTn>
                                        <p:tgtEl>
                                          <p:spTgt spid="10242"/>
                                        </p:tgtEl>
                                        <p:attrNameLst>
                                          <p:attrName>ppt_x</p:attrName>
                                        </p:attrNameLst>
                                      </p:cBhvr>
                                      <p:tavLst>
                                        <p:tav tm="0">
                                          <p:val>
                                            <p:strVal val="ppt_x"/>
                                          </p:val>
                                        </p:tav>
                                        <p:tav tm="100000">
                                          <p:val>
                                            <p:strVal val="ppt_x+.4"/>
                                          </p:val>
                                        </p:tav>
                                      </p:tavLst>
                                    </p:anim>
                                    <p:anim calcmode="lin" valueType="num">
                                      <p:cBhvr>
                                        <p:cTn id="23" dur="1000"/>
                                        <p:tgtEl>
                                          <p:spTgt spid="10242"/>
                                        </p:tgtEl>
                                        <p:attrNameLst>
                                          <p:attrName>ppt_h</p:attrName>
                                        </p:attrNameLst>
                                      </p:cBhvr>
                                      <p:tavLst>
                                        <p:tav tm="0">
                                          <p:val>
                                            <p:strVal val="ppt_h"/>
                                          </p:val>
                                        </p:tav>
                                        <p:tav tm="100000">
                                          <p:val>
                                            <p:strVal val="ppt_h"/>
                                          </p:val>
                                        </p:tav>
                                      </p:tavLst>
                                    </p:anim>
                                    <p:anim calcmode="lin" valueType="num">
                                      <p:cBhvr>
                                        <p:cTn id="24" dur="500" accel="50000">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25" dur="500" decel="50000">
                                          <p:stCondLst>
                                            <p:cond delay="500"/>
                                          </p:stCondLst>
                                        </p:cTn>
                                        <p:tgtEl>
                                          <p:spTgt spid="10242"/>
                                        </p:tgtEl>
                                        <p:attrNameLst>
                                          <p:attrName>ppt_w</p:attrName>
                                        </p:attrNameLst>
                                      </p:cBhvr>
                                      <p:tavLst>
                                        <p:tav tm="0">
                                          <p:val>
                                            <p:strVal val="ppt_w"/>
                                          </p:val>
                                        </p:tav>
                                        <p:tav tm="100000">
                                          <p:val>
                                            <p:strVal val="ppt_w/.05"/>
                                          </p:val>
                                        </p:tav>
                                      </p:tavLst>
                                    </p:anim>
                                    <p:anim calcmode="lin" valueType="num">
                                      <p:cBhvr>
                                        <p:cTn id="26" dur="500" accel="50000">
                                          <p:stCondLst>
                                            <p:cond delay="500"/>
                                          </p:stCondLst>
                                        </p:cTn>
                                        <p:tgtEl>
                                          <p:spTgt spid="10242"/>
                                        </p:tgtEl>
                                        <p:attrNameLst>
                                          <p:attrName>style.rotation</p:attrName>
                                        </p:attrNameLst>
                                      </p:cBhvr>
                                      <p:tavLst>
                                        <p:tav tm="0">
                                          <p:val>
                                            <p:fltVal val="0"/>
                                          </p:val>
                                        </p:tav>
                                        <p:tav tm="100000">
                                          <p:val>
                                            <p:fltVal val="-90"/>
                                          </p:val>
                                        </p:tav>
                                      </p:tavLst>
                                    </p:anim>
                                    <p:set>
                                      <p:cBhvr>
                                        <p:cTn id="27" dur="1" fill="hold">
                                          <p:stCondLst>
                                            <p:cond delay="999"/>
                                          </p:stCondLst>
                                        </p:cTn>
                                        <p:tgtEl>
                                          <p:spTgt spid="1024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heel(1)">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heel(1)">
                                      <p:cBhvr>
                                        <p:cTn id="4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389291" y="514809"/>
            <a:ext cx="3942872" cy="835402"/>
          </a:xfrm>
          <a:prstGeom prst="rect">
            <a:avLst/>
          </a:prstGeom>
          <a:noFill/>
          <a:ln>
            <a:noFill/>
          </a:ln>
        </p:spPr>
        <p:txBody>
          <a:bodyPr lIns="91425" tIns="45700" rIns="91425" bIns="45700" anchor="b" anchorCtr="0">
            <a:noAutofit/>
          </a:bodyPr>
          <a:lstStyle/>
          <a:p>
            <a:pPr marL="0" marR="0" lvl="0" indent="0" algn="l" rtl="0">
              <a:spcBef>
                <a:spcPts val="0"/>
              </a:spcBef>
              <a:buClr>
                <a:schemeClr val="lt1"/>
              </a:buClr>
              <a:buSzPct val="25000"/>
              <a:buFont typeface="Arial Narrow"/>
              <a:buNone/>
            </a:pPr>
            <a:r>
              <a:rPr lang="es-MX" sz="4400" b="1" i="0" u="none" strike="noStrike" cap="none" baseline="0"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APROBACIÓN:</a:t>
            </a:r>
          </a:p>
        </p:txBody>
      </p:sp>
      <p:sp>
        <p:nvSpPr>
          <p:cNvPr id="140" name="Shape 140"/>
          <p:cNvSpPr txBox="1">
            <a:spLocks noGrp="1"/>
          </p:cNvSpPr>
          <p:nvPr>
            <p:ph idx="1"/>
          </p:nvPr>
        </p:nvSpPr>
        <p:spPr>
          <a:xfrm>
            <a:off x="1389291" y="1754437"/>
            <a:ext cx="8534400" cy="2057400"/>
          </a:xfrm>
          <a:prstGeom prst="rect">
            <a:avLst/>
          </a:prstGeom>
          <a:noFill/>
          <a:ln>
            <a:noFill/>
          </a:ln>
        </p:spPr>
        <p:txBody>
          <a:bodyPr lIns="91425" tIns="45700" rIns="91425" bIns="45700" anchor="t" anchorCtr="0">
            <a:noAutofit/>
          </a:bodyPr>
          <a:lstStyle/>
          <a:p>
            <a:pPr marL="342900" marR="0" lvl="0" indent="-342900" algn="just" rtl="0">
              <a:lnSpc>
                <a:spcPct val="100000"/>
              </a:lnSpc>
              <a:spcBef>
                <a:spcPts val="0"/>
              </a:spcBef>
              <a:spcAft>
                <a:spcPts val="0"/>
              </a:spcAft>
              <a:buClr>
                <a:schemeClr val="lt2"/>
              </a:buClr>
              <a:buSzPct val="100000"/>
              <a:buFont typeface="Arial"/>
              <a:buChar char="•"/>
            </a:pPr>
            <a:r>
              <a:rPr lang="es-MX" sz="2000" b="0" i="0" u="none" strike="noStrike" cap="none" baseline="0" dirty="0">
                <a:solidFill>
                  <a:schemeClr val="tx1"/>
                </a:solidFill>
                <a:latin typeface="Arial" pitchFamily="34" charset="0"/>
                <a:cs typeface="Arial" pitchFamily="34" charset="0"/>
                <a:sym typeface="Arial Narrow"/>
              </a:rPr>
              <a:t>Aquí los integrantes de la Cámara de Origen dan su autorización a la iniciativa para que ésta se convierta en ley, una vez aprobada la iniciativa, </a:t>
            </a:r>
          </a:p>
          <a:p>
            <a:pPr marL="342900" marR="0" lvl="0" indent="-342900" algn="just" rtl="0">
              <a:lnSpc>
                <a:spcPct val="100000"/>
              </a:lnSpc>
              <a:spcBef>
                <a:spcPts val="1080"/>
              </a:spcBef>
              <a:spcAft>
                <a:spcPts val="600"/>
              </a:spcAft>
              <a:buClr>
                <a:schemeClr val="lt2"/>
              </a:buClr>
              <a:buSzPct val="100000"/>
              <a:buFont typeface="Arial"/>
              <a:buChar char="•"/>
            </a:pPr>
            <a:r>
              <a:rPr lang="es-MX" sz="2000" b="0" i="0" u="none" strike="noStrike" cap="none" baseline="0" dirty="0">
                <a:solidFill>
                  <a:schemeClr val="tx1"/>
                </a:solidFill>
                <a:latin typeface="Arial" pitchFamily="34" charset="0"/>
                <a:cs typeface="Arial" pitchFamily="34" charset="0"/>
                <a:sym typeface="Arial Narrow"/>
              </a:rPr>
              <a:t>La aprobación pude ser </a:t>
            </a:r>
            <a:r>
              <a:rPr lang="es-MX" sz="2000" b="0" i="0" u="sng" strike="noStrike" cap="none" baseline="0" dirty="0">
                <a:solidFill>
                  <a:schemeClr val="tx1"/>
                </a:solidFill>
                <a:latin typeface="Arial" pitchFamily="34" charset="0"/>
                <a:cs typeface="Arial" pitchFamily="34" charset="0"/>
                <a:sym typeface="Arial Narrow"/>
              </a:rPr>
              <a:t>total</a:t>
            </a:r>
            <a:r>
              <a:rPr lang="es-MX" sz="2000" b="0" i="0" u="none" strike="noStrike" cap="none" baseline="0" dirty="0">
                <a:solidFill>
                  <a:schemeClr val="tx1"/>
                </a:solidFill>
                <a:latin typeface="Arial" pitchFamily="34" charset="0"/>
                <a:cs typeface="Arial" pitchFamily="34" charset="0"/>
                <a:sym typeface="Arial Narrow"/>
              </a:rPr>
              <a:t> o </a:t>
            </a:r>
            <a:r>
              <a:rPr lang="es-MX" sz="2000" b="0" i="0" u="sng" strike="noStrike" cap="none" baseline="0" dirty="0">
                <a:solidFill>
                  <a:schemeClr val="tx1"/>
                </a:solidFill>
                <a:latin typeface="Arial" pitchFamily="34" charset="0"/>
                <a:cs typeface="Arial" pitchFamily="34" charset="0"/>
                <a:sym typeface="Arial Narrow"/>
              </a:rPr>
              <a:t>parcial</a:t>
            </a:r>
            <a:r>
              <a:rPr lang="es-MX" sz="2000" b="0" i="0" u="none" strike="noStrike" cap="none" baseline="0" dirty="0">
                <a:solidFill>
                  <a:schemeClr val="tx1"/>
                </a:solidFill>
                <a:latin typeface="Arial" pitchFamily="34" charset="0"/>
                <a:cs typeface="Arial" pitchFamily="34" charset="0"/>
                <a:sym typeface="Arial Narrow"/>
              </a:rPr>
              <a:t>, la primera de ellas se da cuando aceptan que la iniciativa, una vez discutida y </a:t>
            </a:r>
            <a:r>
              <a:rPr lang="es-MX" sz="2000" b="0" i="0" u="none" strike="noStrike" cap="none" baseline="0" dirty="0" smtClean="0">
                <a:solidFill>
                  <a:schemeClr val="tx1"/>
                </a:solidFill>
                <a:latin typeface="Arial" pitchFamily="34" charset="0"/>
                <a:cs typeface="Arial" pitchFamily="34" charset="0"/>
                <a:sym typeface="Arial Narrow"/>
              </a:rPr>
              <a:t>analizada</a:t>
            </a:r>
            <a:r>
              <a:rPr lang="es-MX" sz="2000" dirty="0" smtClean="0">
                <a:solidFill>
                  <a:schemeClr val="tx1"/>
                </a:solidFill>
                <a:latin typeface="Arial" pitchFamily="34" charset="0"/>
                <a:cs typeface="Arial" pitchFamily="34" charset="0"/>
              </a:rPr>
              <a:t>.</a:t>
            </a:r>
            <a:endParaRPr lang="es-MX" sz="2000" b="0" i="0" u="none" strike="noStrike" cap="none" baseline="0" dirty="0">
              <a:solidFill>
                <a:schemeClr val="tx1"/>
              </a:solidFill>
              <a:latin typeface="Arial" pitchFamily="34" charset="0"/>
              <a:cs typeface="Arial" pitchFamily="34" charset="0"/>
              <a:sym typeface="Arial Narrow"/>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2190" y="3897630"/>
            <a:ext cx="3535680" cy="2308860"/>
          </a:xfrm>
          <a:prstGeom prst="rect">
            <a:avLst/>
          </a:prstGeom>
        </p:spPr>
      </p:pic>
      <p:sp>
        <p:nvSpPr>
          <p:cNvPr id="7" name="Rectángulo redondeado 6"/>
          <p:cNvSpPr/>
          <p:nvPr/>
        </p:nvSpPr>
        <p:spPr>
          <a:xfrm>
            <a:off x="9923691" y="75149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914458" y="408589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4039" y="3897630"/>
            <a:ext cx="3488123" cy="2114550"/>
          </a:xfrm>
          <a:prstGeom prst="rect">
            <a:avLst/>
          </a:prstGeom>
        </p:spPr>
      </p:pic>
    </p:spTree>
    <p:extLst>
      <p:ext uri="{BB962C8B-B14F-4D97-AF65-F5344CB8AC3E}">
        <p14:creationId xmlns:p14="http://schemas.microsoft.com/office/powerpoint/2010/main" val="685518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2000"/>
                                        <p:tgtEl>
                                          <p:spTgt spid="13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40">
                                            <p:txEl>
                                              <p:pRg st="0" end="0"/>
                                            </p:txEl>
                                          </p:spTgt>
                                        </p:tgtEl>
                                        <p:attrNameLst>
                                          <p:attrName>style.visibility</p:attrName>
                                        </p:attrNameLst>
                                      </p:cBhvr>
                                      <p:to>
                                        <p:strVal val="visible"/>
                                      </p:to>
                                    </p:set>
                                    <p:animEffect transition="in" filter="fade">
                                      <p:cBhvr>
                                        <p:cTn id="11" dur="2000"/>
                                        <p:tgtEl>
                                          <p:spTgt spid="140">
                                            <p:txEl>
                                              <p:pRg st="0" end="0"/>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40">
                                            <p:txEl>
                                              <p:pRg st="1" end="1"/>
                                            </p:txEl>
                                          </p:spTgt>
                                        </p:tgtEl>
                                        <p:attrNameLst>
                                          <p:attrName>style.visibility</p:attrName>
                                        </p:attrNameLst>
                                      </p:cBhvr>
                                      <p:to>
                                        <p:strVal val="visible"/>
                                      </p:to>
                                    </p:set>
                                    <p:animEffect transition="in" filter="fade">
                                      <p:cBhvr>
                                        <p:cTn id="15" dur="2000"/>
                                        <p:tgtEl>
                                          <p:spTgt spid="14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heel(1)">
                                      <p:cBhvr>
                                        <p:cTn id="20" dur="2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1000" fill="hold"/>
                                        <p:tgtEl>
                                          <p:spTgt spid="3"/>
                                        </p:tgtEl>
                                        <p:attrNameLst>
                                          <p:attrName>ppt_w</p:attrName>
                                        </p:attrNameLst>
                                      </p:cBhvr>
                                      <p:tavLst>
                                        <p:tav tm="0">
                                          <p:val>
                                            <p:fltVal val="0"/>
                                          </p:val>
                                        </p:tav>
                                        <p:tav tm="100000">
                                          <p:val>
                                            <p:strVal val="#ppt_w"/>
                                          </p:val>
                                        </p:tav>
                                      </p:tavLst>
                                    </p:anim>
                                    <p:anim calcmode="lin" valueType="num">
                                      <p:cBhvr>
                                        <p:cTn id="31" dur="1000" fill="hold"/>
                                        <p:tgtEl>
                                          <p:spTgt spid="3"/>
                                        </p:tgtEl>
                                        <p:attrNameLst>
                                          <p:attrName>ppt_h</p:attrName>
                                        </p:attrNameLst>
                                      </p:cBhvr>
                                      <p:tavLst>
                                        <p:tav tm="0">
                                          <p:val>
                                            <p:fltVal val="0"/>
                                          </p:val>
                                        </p:tav>
                                        <p:tav tm="100000">
                                          <p:val>
                                            <p:strVal val="#ppt_h"/>
                                          </p:val>
                                        </p:tav>
                                      </p:tavLst>
                                    </p:anim>
                                    <p:anim calcmode="lin" valueType="num">
                                      <p:cBhvr>
                                        <p:cTn id="32" dur="1000" fill="hold"/>
                                        <p:tgtEl>
                                          <p:spTgt spid="3"/>
                                        </p:tgtEl>
                                        <p:attrNameLst>
                                          <p:attrName>style.rotation</p:attrName>
                                        </p:attrNameLst>
                                      </p:cBhvr>
                                      <p:tavLst>
                                        <p:tav tm="0">
                                          <p:val>
                                            <p:fltVal val="90"/>
                                          </p:val>
                                        </p:tav>
                                        <p:tav tm="100000">
                                          <p:val>
                                            <p:fltVal val="0"/>
                                          </p:val>
                                        </p:tav>
                                      </p:tavLst>
                                    </p:anim>
                                    <p:animEffect transition="in" filter="fade">
                                      <p:cBhvr>
                                        <p:cTn id="33" dur="10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xit" presetSubtype="32" fill="hold" nodeType="clickEffect">
                                  <p:stCondLst>
                                    <p:cond delay="0"/>
                                  </p:stCondLst>
                                  <p:childTnLst>
                                    <p:anim calcmode="lin" valueType="num">
                                      <p:cBhvr>
                                        <p:cTn id="37" dur="500"/>
                                        <p:tgtEl>
                                          <p:spTgt spid="2"/>
                                        </p:tgtEl>
                                        <p:attrNameLst>
                                          <p:attrName>ppt_w</p:attrName>
                                        </p:attrNameLst>
                                      </p:cBhvr>
                                      <p:tavLst>
                                        <p:tav tm="0">
                                          <p:val>
                                            <p:strVal val="ppt_w"/>
                                          </p:val>
                                        </p:tav>
                                        <p:tav tm="100000">
                                          <p:val>
                                            <p:fltVal val="0"/>
                                          </p:val>
                                        </p:tav>
                                      </p:tavLst>
                                    </p:anim>
                                    <p:anim calcmode="lin" valueType="num">
                                      <p:cBhvr>
                                        <p:cTn id="38" dur="500"/>
                                        <p:tgtEl>
                                          <p:spTgt spid="2"/>
                                        </p:tgtEl>
                                        <p:attrNameLst>
                                          <p:attrName>ppt_h</p:attrName>
                                        </p:attrNameLst>
                                      </p:cBhvr>
                                      <p:tavLst>
                                        <p:tav tm="0">
                                          <p:val>
                                            <p:strVal val="ppt_h"/>
                                          </p:val>
                                        </p:tav>
                                        <p:tav tm="100000">
                                          <p:val>
                                            <p:fltVal val="0"/>
                                          </p:val>
                                        </p:tav>
                                      </p:tavLst>
                                    </p:anim>
                                    <p:animEffect transition="out" filter="fade">
                                      <p:cBhvr>
                                        <p:cTn id="39" dur="500"/>
                                        <p:tgtEl>
                                          <p:spTgt spid="2"/>
                                        </p:tgtEl>
                                      </p:cBhvr>
                                    </p:animEffect>
                                    <p:set>
                                      <p:cBhvr>
                                        <p:cTn id="40"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817037" y="604953"/>
            <a:ext cx="3108192" cy="987425"/>
          </a:xfrm>
          <a:prstGeom prst="rect">
            <a:avLst/>
          </a:prstGeom>
          <a:noFill/>
          <a:ln>
            <a:noFill/>
          </a:ln>
        </p:spPr>
        <p:txBody>
          <a:bodyPr lIns="91425" tIns="45700" rIns="91425" bIns="45700" anchor="b" anchorCtr="0">
            <a:noAutofit/>
          </a:bodyPr>
          <a:lstStyle/>
          <a:p>
            <a:pPr marL="0" marR="0" lvl="0" indent="0" algn="l" rtl="0">
              <a:spcBef>
                <a:spcPts val="0"/>
              </a:spcBef>
              <a:buClr>
                <a:schemeClr val="lt1"/>
              </a:buClr>
              <a:buSzPct val="25000"/>
              <a:buFont typeface="Arial Narrow"/>
              <a:buNone/>
            </a:pPr>
            <a:r>
              <a:rPr lang="es-MX" sz="4400" b="1" i="0" u="none" strike="noStrike" cap="none" baseline="0"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SANCIÓN:</a:t>
            </a:r>
          </a:p>
        </p:txBody>
      </p:sp>
      <p:sp>
        <p:nvSpPr>
          <p:cNvPr id="148" name="Shape 148"/>
          <p:cNvSpPr txBox="1">
            <a:spLocks noGrp="1"/>
          </p:cNvSpPr>
          <p:nvPr>
            <p:ph idx="1"/>
          </p:nvPr>
        </p:nvSpPr>
        <p:spPr>
          <a:xfrm>
            <a:off x="555626" y="1871662"/>
            <a:ext cx="10566399" cy="4421087"/>
          </a:xfrm>
          <a:prstGeom prst="rect">
            <a:avLst/>
          </a:prstGeom>
          <a:noFill/>
          <a:ln>
            <a:noFill/>
          </a:ln>
        </p:spPr>
        <p:txBody>
          <a:bodyPr lIns="91425" tIns="45700" rIns="91425" bIns="45700" anchor="t" anchorCtr="0">
            <a:noAutofit/>
          </a:bodyPr>
          <a:lstStyle/>
          <a:p>
            <a:pPr marL="342900" marR="0" lvl="0" indent="-342900" algn="just" rtl="0">
              <a:lnSpc>
                <a:spcPct val="90000"/>
              </a:lnSpc>
              <a:spcBef>
                <a:spcPts val="0"/>
              </a:spcBef>
              <a:spcAft>
                <a:spcPts val="0"/>
              </a:spcAft>
              <a:buClr>
                <a:schemeClr val="lt2"/>
              </a:buClr>
              <a:buSzPct val="100000"/>
              <a:buFont typeface="Arial"/>
              <a:buChar char="•"/>
            </a:pPr>
            <a:r>
              <a:rPr lang="es-MX" sz="2000" b="0" i="0" u="none" strike="noStrike" cap="none" baseline="0" dirty="0">
                <a:solidFill>
                  <a:schemeClr val="tx1"/>
                </a:solidFill>
                <a:latin typeface="Arial" pitchFamily="34" charset="0"/>
                <a:cs typeface="Arial" pitchFamily="34" charset="0"/>
                <a:sym typeface="Arial Narrow"/>
              </a:rPr>
              <a:t>Sanción, una vez que la iniciativa de ley ha sido aprobada por las dos Cámaras, se debe enviar el Ejecutivo para que éste ordene su publicación, y es el acto por el cual el Presidente de la República manifiesta, mediante su firma, la aprobación del proyecto de ley que le envían las Cámaras, a este hecho se le llama sanción.</a:t>
            </a:r>
          </a:p>
          <a:p>
            <a:pPr marL="342900" marR="0" lvl="0" indent="-190500" algn="just" rtl="0">
              <a:lnSpc>
                <a:spcPct val="90000"/>
              </a:lnSpc>
              <a:spcBef>
                <a:spcPts val="1080"/>
              </a:spcBef>
              <a:spcAft>
                <a:spcPts val="0"/>
              </a:spcAft>
              <a:buClr>
                <a:schemeClr val="lt2"/>
              </a:buClr>
              <a:buFont typeface="Arial"/>
              <a:buNone/>
            </a:pPr>
            <a:endParaRPr sz="2400" b="0" i="0" u="none" strike="noStrike" cap="none" baseline="0" dirty="0">
              <a:solidFill>
                <a:schemeClr val="lt1"/>
              </a:solidFill>
              <a:latin typeface="Arial Narrow"/>
              <a:ea typeface="Arial Narrow"/>
              <a:cs typeface="Arial Narrow"/>
              <a:sym typeface="Arial Narrow"/>
            </a:endParaRPr>
          </a:p>
        </p:txBody>
      </p:sp>
      <p:sp>
        <p:nvSpPr>
          <p:cNvPr id="151" name="Shape 151"/>
          <p:cNvSpPr txBox="1">
            <a:spLocks noGrp="1"/>
          </p:cNvSpPr>
          <p:nvPr>
            <p:ph type="sldNum" sz="quarter" idx="12"/>
          </p:nvPr>
        </p:nvSpPr>
        <p:spPr>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MX" sz="1100" b="0" i="0" u="none" strike="noStrike" cap="none" baseline="0">
                <a:solidFill>
                  <a:schemeClr val="lt1"/>
                </a:solidFill>
                <a:latin typeface="Arial Narrow"/>
                <a:ea typeface="Arial Narrow"/>
                <a:cs typeface="Arial Narrow"/>
                <a:sym typeface="Arial Narrow"/>
              </a:rPr>
              <a:pPr marL="0" marR="0" lvl="0" indent="0" algn="r" rtl="0">
                <a:spcBef>
                  <a:spcPts val="0"/>
                </a:spcBef>
                <a:buSzPct val="25000"/>
                <a:buNone/>
              </a:pPr>
              <a:t>38</a:t>
            </a:fld>
            <a:endParaRPr lang="es-MX" sz="1100" b="0" i="0" u="none" strike="noStrike" cap="none" baseline="0">
              <a:solidFill>
                <a:schemeClr val="lt1"/>
              </a:solidFill>
              <a:latin typeface="Arial Narrow"/>
              <a:ea typeface="Arial Narrow"/>
              <a:cs typeface="Arial Narrow"/>
              <a:sym typeface="Arial Narrow"/>
            </a:endParaRPr>
          </a:p>
        </p:txBody>
      </p:sp>
      <p:pic>
        <p:nvPicPr>
          <p:cNvPr id="6148" name="Picture 4" descr="http://2.bp.blogspot.com/-a7TSVn9NbgQ/UHP7rnhicTI/AAAAAAAACAY/19WOoNhsByQ/s1600/Reglamento.jpg"/>
          <p:cNvPicPr>
            <a:picLocks noChangeAspect="1" noChangeArrowheads="1"/>
          </p:cNvPicPr>
          <p:nvPr/>
        </p:nvPicPr>
        <p:blipFill>
          <a:blip r:embed="rId3"/>
          <a:srcRect/>
          <a:stretch>
            <a:fillRect/>
          </a:stretch>
        </p:blipFill>
        <p:spPr bwMode="auto">
          <a:xfrm>
            <a:off x="5978232" y="3874958"/>
            <a:ext cx="4012365" cy="1641422"/>
          </a:xfrm>
          <a:prstGeom prst="rect">
            <a:avLst/>
          </a:prstGeom>
          <a:noFill/>
        </p:spPr>
      </p:pic>
      <p:sp>
        <p:nvSpPr>
          <p:cNvPr id="2" name="CuadroTexto 1"/>
          <p:cNvSpPr txBox="1"/>
          <p:nvPr/>
        </p:nvSpPr>
        <p:spPr>
          <a:xfrm>
            <a:off x="1053823" y="3897539"/>
            <a:ext cx="4426212" cy="369332"/>
          </a:xfrm>
          <a:prstGeom prst="rect">
            <a:avLst/>
          </a:prstGeom>
          <a:noFill/>
        </p:spPr>
        <p:txBody>
          <a:bodyPr wrap="none" rtlCol="0">
            <a:spAutoFit/>
          </a:bodyPr>
          <a:lstStyle/>
          <a:p>
            <a:r>
              <a:rPr lang="es-MX" b="1" dirty="0" smtClean="0">
                <a:ln w="0"/>
                <a:solidFill>
                  <a:schemeClr val="accent1"/>
                </a:solidFill>
                <a:effectLst>
                  <a:outerShdw blurRad="38100" dist="25400" dir="5400000" algn="ctr" rotWithShape="0">
                    <a:srgbClr val="6E747A">
                      <a:alpha val="43000"/>
                    </a:srgbClr>
                  </a:outerShdw>
                </a:effectLst>
              </a:rPr>
              <a:t>¿SABES QUE ES EL DERECHO DE VETO?</a:t>
            </a:r>
            <a:endParaRPr lang="es-MX" b="1" dirty="0">
              <a:ln w="0"/>
              <a:solidFill>
                <a:schemeClr val="accent1"/>
              </a:solidFill>
              <a:effectLst>
                <a:outerShdw blurRad="38100" dist="25400" dir="5400000" algn="ctr" rotWithShape="0">
                  <a:srgbClr val="6E747A">
                    <a:alpha val="43000"/>
                  </a:srgbClr>
                </a:outerShdw>
              </a:effectLst>
            </a:endParaRPr>
          </a:p>
        </p:txBody>
      </p:sp>
      <p:sp>
        <p:nvSpPr>
          <p:cNvPr id="8" name="Rectángulo redondeado 7"/>
          <p:cNvSpPr/>
          <p:nvPr/>
        </p:nvSpPr>
        <p:spPr>
          <a:xfrm>
            <a:off x="9923691" y="75149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9914458" y="408589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21363000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180" accel="50000">
                                          <p:stCondLst>
                                            <p:cond delay="1820"/>
                                          </p:stCondLst>
                                        </p:cTn>
                                        <p:tgtEl>
                                          <p:spTgt spid="147"/>
                                        </p:tgtEl>
                                      </p:cBhvr>
                                    </p:animEffect>
                                    <p:anim calcmode="lin" valueType="num">
                                      <p:cBhvr>
                                        <p:cTn id="7" dur="1822" tmFilter="0,0; 0.14,0.31; 0.43,0.73; 0.71,0.91; 1.0,1.0">
                                          <p:stCondLst>
                                            <p:cond delay="0"/>
                                          </p:stCondLst>
                                        </p:cTn>
                                        <p:tgtEl>
                                          <p:spTgt spid="147"/>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147"/>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147"/>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147"/>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147"/>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147"/>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147"/>
                                        </p:tgtEl>
                                        <p:attrNameLst>
                                          <p:attrName>ppt_y</p:attrName>
                                        </p:attrNameLst>
                                      </p:cBhvr>
                                      <p:tavLst>
                                        <p:tav tm="0">
                                          <p:val>
                                            <p:strVal val="ppt_y"/>
                                          </p:val>
                                        </p:tav>
                                        <p:tav tm="100000">
                                          <p:val>
                                            <p:strVal val="ppt_y+ppt_h"/>
                                          </p:val>
                                        </p:tav>
                                      </p:tavLst>
                                    </p:anim>
                                    <p:animScale>
                                      <p:cBhvr>
                                        <p:cTn id="14" dur="26">
                                          <p:stCondLst>
                                            <p:cond delay="620"/>
                                          </p:stCondLst>
                                        </p:cTn>
                                        <p:tgtEl>
                                          <p:spTgt spid="147"/>
                                        </p:tgtEl>
                                      </p:cBhvr>
                                      <p:to x="100000" y="60000"/>
                                    </p:animScale>
                                    <p:animScale>
                                      <p:cBhvr>
                                        <p:cTn id="15" dur="166" decel="50000">
                                          <p:stCondLst>
                                            <p:cond delay="646"/>
                                          </p:stCondLst>
                                        </p:cTn>
                                        <p:tgtEl>
                                          <p:spTgt spid="147"/>
                                        </p:tgtEl>
                                      </p:cBhvr>
                                      <p:to x="100000" y="100000"/>
                                    </p:animScale>
                                    <p:animScale>
                                      <p:cBhvr>
                                        <p:cTn id="16" dur="26">
                                          <p:stCondLst>
                                            <p:cond delay="1312"/>
                                          </p:stCondLst>
                                        </p:cTn>
                                        <p:tgtEl>
                                          <p:spTgt spid="147"/>
                                        </p:tgtEl>
                                      </p:cBhvr>
                                      <p:to x="100000" y="80000"/>
                                    </p:animScale>
                                    <p:animScale>
                                      <p:cBhvr>
                                        <p:cTn id="17" dur="166" decel="50000">
                                          <p:stCondLst>
                                            <p:cond delay="1338"/>
                                          </p:stCondLst>
                                        </p:cTn>
                                        <p:tgtEl>
                                          <p:spTgt spid="147"/>
                                        </p:tgtEl>
                                      </p:cBhvr>
                                      <p:to x="100000" y="100000"/>
                                    </p:animScale>
                                    <p:animScale>
                                      <p:cBhvr>
                                        <p:cTn id="18" dur="26">
                                          <p:stCondLst>
                                            <p:cond delay="1642"/>
                                          </p:stCondLst>
                                        </p:cTn>
                                        <p:tgtEl>
                                          <p:spTgt spid="147"/>
                                        </p:tgtEl>
                                      </p:cBhvr>
                                      <p:to x="100000" y="90000"/>
                                    </p:animScale>
                                    <p:animScale>
                                      <p:cBhvr>
                                        <p:cTn id="19" dur="166" decel="50000">
                                          <p:stCondLst>
                                            <p:cond delay="1668"/>
                                          </p:stCondLst>
                                        </p:cTn>
                                        <p:tgtEl>
                                          <p:spTgt spid="147"/>
                                        </p:tgtEl>
                                      </p:cBhvr>
                                      <p:to x="100000" y="100000"/>
                                    </p:animScale>
                                    <p:animScale>
                                      <p:cBhvr>
                                        <p:cTn id="20" dur="26">
                                          <p:stCondLst>
                                            <p:cond delay="1808"/>
                                          </p:stCondLst>
                                        </p:cTn>
                                        <p:tgtEl>
                                          <p:spTgt spid="147"/>
                                        </p:tgtEl>
                                      </p:cBhvr>
                                      <p:to x="100000" y="95000"/>
                                    </p:animScale>
                                    <p:animScale>
                                      <p:cBhvr>
                                        <p:cTn id="21" dur="166" decel="50000">
                                          <p:stCondLst>
                                            <p:cond delay="1834"/>
                                          </p:stCondLst>
                                        </p:cTn>
                                        <p:tgtEl>
                                          <p:spTgt spid="147"/>
                                        </p:tgtEl>
                                      </p:cBhvr>
                                      <p:to x="100000" y="100000"/>
                                    </p:animScale>
                                    <p:set>
                                      <p:cBhvr>
                                        <p:cTn id="22" dur="1" fill="hold">
                                          <p:stCondLst>
                                            <p:cond delay="1999"/>
                                          </p:stCondLst>
                                        </p:cTn>
                                        <p:tgtEl>
                                          <p:spTgt spid="14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48">
                                            <p:txEl>
                                              <p:pRg st="0" end="0"/>
                                            </p:txEl>
                                          </p:spTgt>
                                        </p:tgtEl>
                                        <p:attrNameLst>
                                          <p:attrName>style.visibility</p:attrName>
                                        </p:attrNameLst>
                                      </p:cBhvr>
                                      <p:to>
                                        <p:strVal val="visible"/>
                                      </p:to>
                                    </p:set>
                                    <p:animEffect transition="in" filter="randombar(horizontal)">
                                      <p:cBhvr>
                                        <p:cTn id="27" dur="500"/>
                                        <p:tgtEl>
                                          <p:spTgt spid="14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xit" presetSubtype="32" fill="hold" nodeType="clickEffect">
                                  <p:stCondLst>
                                    <p:cond delay="0"/>
                                  </p:stCondLst>
                                  <p:childTnLst>
                                    <p:animEffect transition="out" filter="circle(out)">
                                      <p:cBhvr>
                                        <p:cTn id="31" dur="2000"/>
                                        <p:tgtEl>
                                          <p:spTgt spid="6148"/>
                                        </p:tgtEl>
                                      </p:cBhvr>
                                    </p:animEffect>
                                    <p:set>
                                      <p:cBhvr>
                                        <p:cTn id="32" dur="1" fill="hold">
                                          <p:stCondLst>
                                            <p:cond delay="1999"/>
                                          </p:stCondLst>
                                        </p:cTn>
                                        <p:tgtEl>
                                          <p:spTgt spid="614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heel(1)">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arn(inVertical)">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8" grpId="0" build="p"/>
      <p:bldP spid="8"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Shape 157"/>
          <p:cNvSpPr txBox="1">
            <a:spLocks noGrp="1"/>
          </p:cNvSpPr>
          <p:nvPr>
            <p:ph idx="1"/>
          </p:nvPr>
        </p:nvSpPr>
        <p:spPr>
          <a:xfrm>
            <a:off x="628650" y="2172402"/>
            <a:ext cx="10101757" cy="3585460"/>
          </a:xfrm>
          <a:prstGeom prst="rect">
            <a:avLst/>
          </a:prstGeom>
          <a:noFill/>
          <a:ln>
            <a:noFill/>
          </a:ln>
        </p:spPr>
        <p:txBody>
          <a:bodyPr lIns="91425" tIns="45700" rIns="91425" bIns="45700" anchor="t" anchorCtr="0">
            <a:noAutofit/>
          </a:bodyPr>
          <a:lstStyle/>
          <a:p>
            <a:pPr marL="342900" marR="0" lvl="0" indent="-342900" algn="just" rtl="0">
              <a:lnSpc>
                <a:spcPct val="80000"/>
              </a:lnSpc>
              <a:spcBef>
                <a:spcPts val="0"/>
              </a:spcBef>
              <a:spcAft>
                <a:spcPts val="0"/>
              </a:spcAft>
              <a:buClr>
                <a:schemeClr val="lt2"/>
              </a:buClr>
              <a:buSzPct val="99615"/>
              <a:buFont typeface="Arial"/>
              <a:buChar char="•"/>
            </a:pPr>
            <a:r>
              <a:rPr lang="es-MX" sz="2000" b="0" i="0" u="none" strike="noStrike" cap="none" baseline="0" dirty="0">
                <a:solidFill>
                  <a:schemeClr val="tx1"/>
                </a:solidFill>
                <a:latin typeface="Arial" pitchFamily="34" charset="0"/>
                <a:cs typeface="Arial" pitchFamily="34" charset="0"/>
                <a:sym typeface="Arial Narrow"/>
              </a:rPr>
              <a:t>Es el acto mediante el cual la Ley ya aprobada y sancionada se da a conocer a todos mediante su publicación textual de la nueva ley en el Diario Oficial de la Federación. Para efecto de que todo ciudadano que tenga interés se acerque y compre el Diario y la conozca de manera completa.</a:t>
            </a:r>
          </a:p>
          <a:p>
            <a:pPr marL="0" marR="0" lvl="0" indent="0" algn="l" rtl="0">
              <a:lnSpc>
                <a:spcPct val="80000"/>
              </a:lnSpc>
              <a:spcBef>
                <a:spcPts val="1118"/>
              </a:spcBef>
              <a:spcAft>
                <a:spcPts val="0"/>
              </a:spcAft>
              <a:buClr>
                <a:schemeClr val="lt2"/>
              </a:buClr>
              <a:buFont typeface="Arial"/>
              <a:buNone/>
            </a:pPr>
            <a:endParaRPr sz="2590" b="0" i="0" u="none" strike="noStrike" cap="none" baseline="0" dirty="0">
              <a:solidFill>
                <a:schemeClr val="lt1"/>
              </a:solidFill>
              <a:latin typeface="Arial Narrow"/>
              <a:ea typeface="Arial Narrow"/>
              <a:cs typeface="Arial Narrow"/>
              <a:sym typeface="Arial Narrow"/>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457" y="3555557"/>
            <a:ext cx="3552825" cy="81915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9682" y="3360420"/>
            <a:ext cx="2238375" cy="2838450"/>
          </a:xfrm>
          <a:prstGeom prst="rect">
            <a:avLst/>
          </a:prstGeom>
        </p:spPr>
      </p:pic>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53474" y="3360420"/>
            <a:ext cx="2225345" cy="2838450"/>
          </a:xfrm>
          <a:prstGeom prst="rect">
            <a:avLst/>
          </a:prstGeom>
        </p:spPr>
      </p:pic>
      <p:sp>
        <p:nvSpPr>
          <p:cNvPr id="8" name="Pentágono 7"/>
          <p:cNvSpPr/>
          <p:nvPr/>
        </p:nvSpPr>
        <p:spPr>
          <a:xfrm rot="16200000">
            <a:off x="9914458" y="408589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9" name="Rectángulo redondeado 8"/>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0" name="Shape 156"/>
          <p:cNvSpPr txBox="1">
            <a:spLocks/>
          </p:cNvSpPr>
          <p:nvPr/>
        </p:nvSpPr>
        <p:spPr>
          <a:xfrm>
            <a:off x="1197168" y="814039"/>
            <a:ext cx="4266930" cy="809082"/>
          </a:xfrm>
          <a:prstGeom prst="rect">
            <a:avLst/>
          </a:prstGeom>
          <a:noFill/>
          <a:ln>
            <a:noFill/>
          </a:ln>
          <a:effectLst/>
        </p:spPr>
        <p:txBody>
          <a:bodyPr vert="horz" lIns="91425" tIns="45700" rIns="91425" bIns="45700" rtlCol="0" anchor="b" anchorCtr="0">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0"/>
              </a:spcBef>
              <a:buClr>
                <a:schemeClr val="lt1"/>
              </a:buClr>
              <a:buSzPct val="25000"/>
              <a:buFont typeface="Arial Narrow"/>
              <a:buNone/>
            </a:pPr>
            <a:r>
              <a:rPr lang="es-MX" sz="4800" b="1" cap="none" dirty="0" smtClean="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PUBLICACIÓN:</a:t>
            </a:r>
            <a:endParaRPr lang="es-MX" sz="4800" b="1" cap="none"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endParaRPr>
          </a:p>
        </p:txBody>
      </p:sp>
    </p:spTree>
    <p:extLst>
      <p:ext uri="{BB962C8B-B14F-4D97-AF65-F5344CB8AC3E}">
        <p14:creationId xmlns:p14="http://schemas.microsoft.com/office/powerpoint/2010/main" val="40001478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wheel(1)">
                                      <p:cBhvr>
                                        <p:cTn id="7" dur="2000"/>
                                        <p:tgtEl>
                                          <p:spTgt spid="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randombar(horizont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xit" presetSubtype="0" fill="hold" grpId="0" nodeType="clickEffect">
                                  <p:stCondLst>
                                    <p:cond delay="0"/>
                                  </p:stCondLst>
                                  <p:childTnLst>
                                    <p:animEffect transition="out" filter="wipe(down)">
                                      <p:cBhvr>
                                        <p:cTn id="36" dur="180" accel="50000">
                                          <p:stCondLst>
                                            <p:cond delay="1820"/>
                                          </p:stCondLst>
                                        </p:cTn>
                                        <p:tgtEl>
                                          <p:spTgt spid="10"/>
                                        </p:tgtEl>
                                      </p:cBhvr>
                                    </p:animEffect>
                                    <p:anim calcmode="lin" valueType="num">
                                      <p:cBhvr>
                                        <p:cTn id="37" dur="1822" tmFilter="0,0; 0.14,0.31; 0.43,0.73; 0.71,0.91; 1.0,1.0">
                                          <p:stCondLst>
                                            <p:cond delay="0"/>
                                          </p:stCondLst>
                                        </p:cTn>
                                        <p:tgtEl>
                                          <p:spTgt spid="10"/>
                                        </p:tgtEl>
                                        <p:attrNameLst>
                                          <p:attrName>ppt_x</p:attrName>
                                        </p:attrNameLst>
                                      </p:cBhvr>
                                      <p:tavLst>
                                        <p:tav tm="0">
                                          <p:val>
                                            <p:strVal val="ppt_x"/>
                                          </p:val>
                                        </p:tav>
                                        <p:tav tm="100000">
                                          <p:val>
                                            <p:strVal val="#ppt_x+0.25"/>
                                          </p:val>
                                        </p:tav>
                                      </p:tavLst>
                                    </p:anim>
                                    <p:anim calcmode="lin" valueType="num">
                                      <p:cBhvr>
                                        <p:cTn id="38" dur="178">
                                          <p:stCondLst>
                                            <p:cond delay="1822"/>
                                          </p:stCondLst>
                                        </p:cTn>
                                        <p:tgtEl>
                                          <p:spTgt spid="10"/>
                                        </p:tgtEl>
                                        <p:attrNameLst>
                                          <p:attrName>ppt_x</p:attrName>
                                        </p:attrNameLst>
                                      </p:cBhvr>
                                      <p:tavLst>
                                        <p:tav tm="0">
                                          <p:val>
                                            <p:strVal val="ppt_x"/>
                                          </p:val>
                                        </p:tav>
                                        <p:tav tm="100000">
                                          <p:val>
                                            <p:strVal val="ppt_x"/>
                                          </p:val>
                                        </p:tav>
                                      </p:tavLst>
                                    </p:anim>
                                    <p:anim calcmode="lin" valueType="num">
                                      <p:cBhvr>
                                        <p:cTn id="39" dur="664" tmFilter="0.0,0.0;0.25,0.07;0.50,0.2;0.75,0.467;1.0,1.0">
                                          <p:stCondLst>
                                            <p:cond delay="0"/>
                                          </p:stCondLst>
                                        </p:cTn>
                                        <p:tgtEl>
                                          <p:spTgt spid="1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0" dur="664" tmFilter="0, 0; 0.125,0.2665; 0.25,0.4; 0.375,0.465; 0.5,0.5;  0.625,0.535; 0.75,0.6; 0.875,0.7335; 1,1">
                                          <p:stCondLst>
                                            <p:cond delay="664"/>
                                          </p:stCondLst>
                                        </p:cTn>
                                        <p:tgtEl>
                                          <p:spTgt spid="1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41" dur="332" tmFilter="0, 0; 0.125,0.2665; 0.25,0.4; 0.375,0.465; 0.5,0.5;  0.625,0.535; 0.75,0.6; 0.875,0.7335; 1,1">
                                          <p:stCondLst>
                                            <p:cond delay="1324"/>
                                          </p:stCondLst>
                                        </p:cTn>
                                        <p:tgtEl>
                                          <p:spTgt spid="1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42" dur="164" tmFilter="0, 0; 0.125,0.2665; 0.25,0.4; 0.375,0.465; 0.5,0.5;  0.625,0.535; 0.75,0.6; 0.875,0.7335; 1,1">
                                          <p:stCondLst>
                                            <p:cond delay="1656"/>
                                          </p:stCondLst>
                                        </p:cTn>
                                        <p:tgtEl>
                                          <p:spTgt spid="1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43" dur="180" accel="50000">
                                          <p:stCondLst>
                                            <p:cond delay="1820"/>
                                          </p:stCondLst>
                                        </p:cTn>
                                        <p:tgtEl>
                                          <p:spTgt spid="10"/>
                                        </p:tgtEl>
                                        <p:attrNameLst>
                                          <p:attrName>ppt_y</p:attrName>
                                        </p:attrNameLst>
                                      </p:cBhvr>
                                      <p:tavLst>
                                        <p:tav tm="0">
                                          <p:val>
                                            <p:strVal val="ppt_y"/>
                                          </p:val>
                                        </p:tav>
                                        <p:tav tm="100000">
                                          <p:val>
                                            <p:strVal val="ppt_y+ppt_h"/>
                                          </p:val>
                                        </p:tav>
                                      </p:tavLst>
                                    </p:anim>
                                    <p:animScale>
                                      <p:cBhvr>
                                        <p:cTn id="44" dur="26">
                                          <p:stCondLst>
                                            <p:cond delay="620"/>
                                          </p:stCondLst>
                                        </p:cTn>
                                        <p:tgtEl>
                                          <p:spTgt spid="10"/>
                                        </p:tgtEl>
                                      </p:cBhvr>
                                      <p:to x="100000" y="60000"/>
                                    </p:animScale>
                                    <p:animScale>
                                      <p:cBhvr>
                                        <p:cTn id="45" dur="166" decel="50000">
                                          <p:stCondLst>
                                            <p:cond delay="646"/>
                                          </p:stCondLst>
                                        </p:cTn>
                                        <p:tgtEl>
                                          <p:spTgt spid="10"/>
                                        </p:tgtEl>
                                      </p:cBhvr>
                                      <p:to x="100000" y="100000"/>
                                    </p:animScale>
                                    <p:animScale>
                                      <p:cBhvr>
                                        <p:cTn id="46" dur="26">
                                          <p:stCondLst>
                                            <p:cond delay="1312"/>
                                          </p:stCondLst>
                                        </p:cTn>
                                        <p:tgtEl>
                                          <p:spTgt spid="10"/>
                                        </p:tgtEl>
                                      </p:cBhvr>
                                      <p:to x="100000" y="80000"/>
                                    </p:animScale>
                                    <p:animScale>
                                      <p:cBhvr>
                                        <p:cTn id="47" dur="166" decel="50000">
                                          <p:stCondLst>
                                            <p:cond delay="1338"/>
                                          </p:stCondLst>
                                        </p:cTn>
                                        <p:tgtEl>
                                          <p:spTgt spid="10"/>
                                        </p:tgtEl>
                                      </p:cBhvr>
                                      <p:to x="100000" y="100000"/>
                                    </p:animScale>
                                    <p:animScale>
                                      <p:cBhvr>
                                        <p:cTn id="48" dur="26">
                                          <p:stCondLst>
                                            <p:cond delay="1642"/>
                                          </p:stCondLst>
                                        </p:cTn>
                                        <p:tgtEl>
                                          <p:spTgt spid="10"/>
                                        </p:tgtEl>
                                      </p:cBhvr>
                                      <p:to x="100000" y="90000"/>
                                    </p:animScale>
                                    <p:animScale>
                                      <p:cBhvr>
                                        <p:cTn id="49" dur="166" decel="50000">
                                          <p:stCondLst>
                                            <p:cond delay="1668"/>
                                          </p:stCondLst>
                                        </p:cTn>
                                        <p:tgtEl>
                                          <p:spTgt spid="10"/>
                                        </p:tgtEl>
                                      </p:cBhvr>
                                      <p:to x="100000" y="100000"/>
                                    </p:animScale>
                                    <p:animScale>
                                      <p:cBhvr>
                                        <p:cTn id="50" dur="26">
                                          <p:stCondLst>
                                            <p:cond delay="1808"/>
                                          </p:stCondLst>
                                        </p:cTn>
                                        <p:tgtEl>
                                          <p:spTgt spid="10"/>
                                        </p:tgtEl>
                                      </p:cBhvr>
                                      <p:to x="100000" y="95000"/>
                                    </p:animScale>
                                    <p:animScale>
                                      <p:cBhvr>
                                        <p:cTn id="51" dur="166" decel="50000">
                                          <p:stCondLst>
                                            <p:cond delay="1834"/>
                                          </p:stCondLst>
                                        </p:cTn>
                                        <p:tgtEl>
                                          <p:spTgt spid="10"/>
                                        </p:tgtEl>
                                      </p:cBhvr>
                                      <p:to x="100000" y="100000"/>
                                    </p:animScale>
                                    <p:set>
                                      <p:cBhvr>
                                        <p:cTn id="52" dur="1" fill="hold">
                                          <p:stCondLst>
                                            <p:cond delay="1999"/>
                                          </p:stCondLst>
                                        </p:cTn>
                                        <p:tgtEl>
                                          <p:spTgt spid="10"/>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6" presetClass="exit" presetSubtype="0" fill="hold" nodeType="clickEffect">
                                  <p:stCondLst>
                                    <p:cond delay="0"/>
                                  </p:stCondLst>
                                  <p:childTnLst>
                                    <p:animEffect transition="out" filter="wipe(down)">
                                      <p:cBhvr>
                                        <p:cTn id="56" dur="180" accel="50000">
                                          <p:stCondLst>
                                            <p:cond delay="1820"/>
                                          </p:stCondLst>
                                        </p:cTn>
                                        <p:tgtEl>
                                          <p:spTgt spid="10">
                                            <p:txEl>
                                              <p:pRg st="0" end="0"/>
                                            </p:txEl>
                                          </p:spTgt>
                                        </p:tgtEl>
                                      </p:cBhvr>
                                    </p:animEffect>
                                    <p:anim calcmode="lin" valueType="num">
                                      <p:cBhvr>
                                        <p:cTn id="57" dur="1822" tmFilter="0,0; 0.14,0.31; 0.43,0.73; 0.71,0.91; 1.0,1.0">
                                          <p:stCondLst>
                                            <p:cond delay="0"/>
                                          </p:stCondLst>
                                        </p:cTn>
                                        <p:tgtEl>
                                          <p:spTgt spid="10">
                                            <p:txEl>
                                              <p:pRg st="0" end="0"/>
                                            </p:txEl>
                                          </p:spTgt>
                                        </p:tgtEl>
                                        <p:attrNameLst>
                                          <p:attrName>ppt_x</p:attrName>
                                        </p:attrNameLst>
                                      </p:cBhvr>
                                      <p:tavLst>
                                        <p:tav tm="0">
                                          <p:val>
                                            <p:strVal val="ppt_x"/>
                                          </p:val>
                                        </p:tav>
                                        <p:tav tm="100000">
                                          <p:val>
                                            <p:strVal val="#ppt_x+0.25"/>
                                          </p:val>
                                        </p:tav>
                                      </p:tavLst>
                                    </p:anim>
                                    <p:anim calcmode="lin" valueType="num">
                                      <p:cBhvr>
                                        <p:cTn id="58" dur="178">
                                          <p:stCondLst>
                                            <p:cond delay="1822"/>
                                          </p:stCondLst>
                                        </p:cTn>
                                        <p:tgtEl>
                                          <p:spTgt spid="10">
                                            <p:txEl>
                                              <p:pRg st="0" end="0"/>
                                            </p:txEl>
                                          </p:spTgt>
                                        </p:tgtEl>
                                        <p:attrNameLst>
                                          <p:attrName>ppt_x</p:attrName>
                                        </p:attrNameLst>
                                      </p:cBhvr>
                                      <p:tavLst>
                                        <p:tav tm="0">
                                          <p:val>
                                            <p:strVal val="ppt_x"/>
                                          </p:val>
                                        </p:tav>
                                        <p:tav tm="100000">
                                          <p:val>
                                            <p:strVal val="ppt_x"/>
                                          </p:val>
                                        </p:tav>
                                      </p:tavLst>
                                    </p:anim>
                                    <p:anim calcmode="lin" valueType="num">
                                      <p:cBhvr>
                                        <p:cTn id="59" dur="664" tmFilter="0.0,0.0;0.25,0.07;0.50,0.2;0.75,0.467;1.0,1.0">
                                          <p:stCondLst>
                                            <p:cond delay="0"/>
                                          </p:stCondLst>
                                        </p:cTn>
                                        <p:tgtEl>
                                          <p:spTgt spid="10">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60" dur="664" tmFilter="0, 0; 0.125,0.2665; 0.25,0.4; 0.375,0.465; 0.5,0.5;  0.625,0.535; 0.75,0.6; 0.875,0.7335; 1,1">
                                          <p:stCondLst>
                                            <p:cond delay="664"/>
                                          </p:stCondLst>
                                        </p:cTn>
                                        <p:tgtEl>
                                          <p:spTgt spid="10">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61" dur="332" tmFilter="0, 0; 0.125,0.2665; 0.25,0.4; 0.375,0.465; 0.5,0.5;  0.625,0.535; 0.75,0.6; 0.875,0.7335; 1,1">
                                          <p:stCondLst>
                                            <p:cond delay="1324"/>
                                          </p:stCondLst>
                                        </p:cTn>
                                        <p:tgtEl>
                                          <p:spTgt spid="10">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62" dur="164" tmFilter="0, 0; 0.125,0.2665; 0.25,0.4; 0.375,0.465; 0.5,0.5;  0.625,0.535; 0.75,0.6; 0.875,0.7335; 1,1">
                                          <p:stCondLst>
                                            <p:cond delay="1656"/>
                                          </p:stCondLst>
                                        </p:cTn>
                                        <p:tgtEl>
                                          <p:spTgt spid="10">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63" dur="180" accel="50000">
                                          <p:stCondLst>
                                            <p:cond delay="1820"/>
                                          </p:stCondLst>
                                        </p:cTn>
                                        <p:tgtEl>
                                          <p:spTgt spid="10">
                                            <p:txEl>
                                              <p:pRg st="0" end="0"/>
                                            </p:txEl>
                                          </p:spTgt>
                                        </p:tgtEl>
                                        <p:attrNameLst>
                                          <p:attrName>ppt_y</p:attrName>
                                        </p:attrNameLst>
                                      </p:cBhvr>
                                      <p:tavLst>
                                        <p:tav tm="0">
                                          <p:val>
                                            <p:strVal val="ppt_y"/>
                                          </p:val>
                                        </p:tav>
                                        <p:tav tm="100000">
                                          <p:val>
                                            <p:strVal val="ppt_y+ppt_h"/>
                                          </p:val>
                                        </p:tav>
                                      </p:tavLst>
                                    </p:anim>
                                    <p:animScale>
                                      <p:cBhvr>
                                        <p:cTn id="64" dur="26">
                                          <p:stCondLst>
                                            <p:cond delay="620"/>
                                          </p:stCondLst>
                                        </p:cTn>
                                        <p:tgtEl>
                                          <p:spTgt spid="10">
                                            <p:txEl>
                                              <p:pRg st="0" end="0"/>
                                            </p:txEl>
                                          </p:spTgt>
                                        </p:tgtEl>
                                      </p:cBhvr>
                                      <p:to x="100000" y="60000"/>
                                    </p:animScale>
                                    <p:animScale>
                                      <p:cBhvr>
                                        <p:cTn id="65" dur="166" decel="50000">
                                          <p:stCondLst>
                                            <p:cond delay="646"/>
                                          </p:stCondLst>
                                        </p:cTn>
                                        <p:tgtEl>
                                          <p:spTgt spid="10">
                                            <p:txEl>
                                              <p:pRg st="0" end="0"/>
                                            </p:txEl>
                                          </p:spTgt>
                                        </p:tgtEl>
                                      </p:cBhvr>
                                      <p:to x="100000" y="100000"/>
                                    </p:animScale>
                                    <p:animScale>
                                      <p:cBhvr>
                                        <p:cTn id="66" dur="26">
                                          <p:stCondLst>
                                            <p:cond delay="1312"/>
                                          </p:stCondLst>
                                        </p:cTn>
                                        <p:tgtEl>
                                          <p:spTgt spid="10">
                                            <p:txEl>
                                              <p:pRg st="0" end="0"/>
                                            </p:txEl>
                                          </p:spTgt>
                                        </p:tgtEl>
                                      </p:cBhvr>
                                      <p:to x="100000" y="80000"/>
                                    </p:animScale>
                                    <p:animScale>
                                      <p:cBhvr>
                                        <p:cTn id="67" dur="166" decel="50000">
                                          <p:stCondLst>
                                            <p:cond delay="1338"/>
                                          </p:stCondLst>
                                        </p:cTn>
                                        <p:tgtEl>
                                          <p:spTgt spid="10">
                                            <p:txEl>
                                              <p:pRg st="0" end="0"/>
                                            </p:txEl>
                                          </p:spTgt>
                                        </p:tgtEl>
                                      </p:cBhvr>
                                      <p:to x="100000" y="100000"/>
                                    </p:animScale>
                                    <p:animScale>
                                      <p:cBhvr>
                                        <p:cTn id="68" dur="26">
                                          <p:stCondLst>
                                            <p:cond delay="1642"/>
                                          </p:stCondLst>
                                        </p:cTn>
                                        <p:tgtEl>
                                          <p:spTgt spid="10">
                                            <p:txEl>
                                              <p:pRg st="0" end="0"/>
                                            </p:txEl>
                                          </p:spTgt>
                                        </p:tgtEl>
                                      </p:cBhvr>
                                      <p:to x="100000" y="90000"/>
                                    </p:animScale>
                                    <p:animScale>
                                      <p:cBhvr>
                                        <p:cTn id="69" dur="166" decel="50000">
                                          <p:stCondLst>
                                            <p:cond delay="1668"/>
                                          </p:stCondLst>
                                        </p:cTn>
                                        <p:tgtEl>
                                          <p:spTgt spid="10">
                                            <p:txEl>
                                              <p:pRg st="0" end="0"/>
                                            </p:txEl>
                                          </p:spTgt>
                                        </p:tgtEl>
                                      </p:cBhvr>
                                      <p:to x="100000" y="100000"/>
                                    </p:animScale>
                                    <p:animScale>
                                      <p:cBhvr>
                                        <p:cTn id="70" dur="26">
                                          <p:stCondLst>
                                            <p:cond delay="1808"/>
                                          </p:stCondLst>
                                        </p:cTn>
                                        <p:tgtEl>
                                          <p:spTgt spid="10">
                                            <p:txEl>
                                              <p:pRg st="0" end="0"/>
                                            </p:txEl>
                                          </p:spTgt>
                                        </p:tgtEl>
                                      </p:cBhvr>
                                      <p:to x="100000" y="95000"/>
                                    </p:animScale>
                                    <p:animScale>
                                      <p:cBhvr>
                                        <p:cTn id="71" dur="166" decel="50000">
                                          <p:stCondLst>
                                            <p:cond delay="1834"/>
                                          </p:stCondLst>
                                        </p:cTn>
                                        <p:tgtEl>
                                          <p:spTgt spid="10">
                                            <p:txEl>
                                              <p:pRg st="0" end="0"/>
                                            </p:txEl>
                                          </p:spTgt>
                                        </p:tgtEl>
                                      </p:cBhvr>
                                      <p:to x="100000" y="100000"/>
                                    </p:animScale>
                                    <p:set>
                                      <p:cBhvr>
                                        <p:cTn id="72" dur="1" fill="hold">
                                          <p:stCondLst>
                                            <p:cond delay="1999"/>
                                          </p:stCondLst>
                                        </p:cTn>
                                        <p:tgtEl>
                                          <p:spTgt spid="10">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build="p"/>
      <p:bldP spid="8"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682286823"/>
              </p:ext>
            </p:extLst>
          </p:nvPr>
        </p:nvGraphicFramePr>
        <p:xfrm>
          <a:off x="4456449" y="174147"/>
          <a:ext cx="5514975" cy="1573396"/>
        </p:xfrm>
        <a:graphic>
          <a:graphicData uri="http://schemas.openxmlformats.org/drawingml/2006/table">
            <a:tbl>
              <a:tblPr>
                <a:tableStyleId>{5C22544A-7EE6-4342-B048-85BDC9FD1C3A}</a:tableStyleId>
              </a:tblPr>
              <a:tblGrid>
                <a:gridCol w="2679646"/>
                <a:gridCol w="2835329"/>
              </a:tblGrid>
              <a:tr h="476116">
                <a:tc>
                  <a:txBody>
                    <a:bodyPr/>
                    <a:lstStyle/>
                    <a:p>
                      <a:pPr algn="ctr">
                        <a:spcAft>
                          <a:spcPts val="0"/>
                        </a:spcAft>
                      </a:pPr>
                      <a:r>
                        <a:rPr lang="es-MX" sz="1200" b="1" dirty="0" smtClean="0">
                          <a:solidFill>
                            <a:schemeClr val="accent6">
                              <a:lumMod val="75000"/>
                            </a:schemeClr>
                          </a:solidFill>
                          <a:effectLst/>
                        </a:rPr>
                        <a:t>COMPETENCIAS  GENÉRICAS  </a:t>
                      </a:r>
                      <a:endParaRPr lang="es-MX" sz="1200" b="1" dirty="0">
                        <a:solidFill>
                          <a:schemeClr val="accent6">
                            <a:lumMod val="75000"/>
                          </a:schemeClr>
                        </a:solidFill>
                        <a:effectLst/>
                        <a:latin typeface="Tahoma" panose="020B0604030504040204" pitchFamily="34" charset="0"/>
                        <a:ea typeface="Calibri" panose="020F0502020204030204" pitchFamily="34" charset="0"/>
                      </a:endParaRPr>
                    </a:p>
                  </a:txBody>
                  <a:tcPr marL="68580" marR="68580" marT="0" marB="0" anchor="ctr"/>
                </a:tc>
                <a:tc>
                  <a:txBody>
                    <a:bodyPr/>
                    <a:lstStyle/>
                    <a:p>
                      <a:pPr algn="ctr">
                        <a:spcAft>
                          <a:spcPts val="0"/>
                        </a:spcAft>
                      </a:pPr>
                      <a:r>
                        <a:rPr lang="es-MX" sz="1200" b="1" dirty="0">
                          <a:solidFill>
                            <a:schemeClr val="accent6">
                              <a:lumMod val="75000"/>
                            </a:schemeClr>
                          </a:solidFill>
                          <a:effectLst/>
                        </a:rPr>
                        <a:t>ATRIBUTOS</a:t>
                      </a:r>
                      <a:endParaRPr lang="es-MX" sz="1200" b="1" dirty="0">
                        <a:solidFill>
                          <a:schemeClr val="accent6">
                            <a:lumMod val="75000"/>
                          </a:schemeClr>
                        </a:solidFill>
                        <a:effectLst/>
                        <a:latin typeface="Tahoma" panose="020B0604030504040204" pitchFamily="34" charset="0"/>
                        <a:ea typeface="Calibri" panose="020F0502020204030204" pitchFamily="34" charset="0"/>
                      </a:endParaRPr>
                    </a:p>
                  </a:txBody>
                  <a:tcPr marL="68580" marR="68580" marT="0" marB="0" anchor="ctr"/>
                </a:tc>
              </a:tr>
              <a:tr h="144145">
                <a:tc>
                  <a:txBody>
                    <a:bodyPr/>
                    <a:lstStyle/>
                    <a:p>
                      <a:pPr algn="just">
                        <a:spcAft>
                          <a:spcPts val="0"/>
                        </a:spcAft>
                      </a:pPr>
                      <a:r>
                        <a:rPr lang="es-ES_tradnl" sz="1200" b="1" dirty="0">
                          <a:solidFill>
                            <a:schemeClr val="accent6">
                              <a:lumMod val="75000"/>
                            </a:schemeClr>
                          </a:solidFill>
                          <a:effectLst/>
                        </a:rPr>
                        <a:t>9. Participa con una conciencia cívica y ética en la vida de su comunidad, región, México y el mundo</a:t>
                      </a:r>
                      <a:r>
                        <a:rPr lang="es-ES_tradnl" sz="1200" b="1" dirty="0" smtClean="0">
                          <a:solidFill>
                            <a:schemeClr val="accent6">
                              <a:lumMod val="75000"/>
                            </a:schemeClr>
                          </a:solidFill>
                          <a:effectLst/>
                        </a:rPr>
                        <a:t>.</a:t>
                      </a:r>
                      <a:endParaRPr lang="es-MX" sz="1200" b="1" dirty="0">
                        <a:solidFill>
                          <a:schemeClr val="accent6">
                            <a:lumMod val="75000"/>
                          </a:schemeClr>
                        </a:solidFill>
                        <a:effectLst/>
                      </a:endParaRPr>
                    </a:p>
                  </a:txBody>
                  <a:tcPr marL="68580" marR="68580" marT="0" marB="0" anchor="ctr"/>
                </a:tc>
                <a:tc>
                  <a:txBody>
                    <a:bodyPr/>
                    <a:lstStyle/>
                    <a:p>
                      <a:pPr algn="just">
                        <a:spcAft>
                          <a:spcPts val="0"/>
                        </a:spcAft>
                      </a:pPr>
                      <a:r>
                        <a:rPr lang="es-ES_tradnl" sz="1200" b="1" dirty="0">
                          <a:solidFill>
                            <a:schemeClr val="accent6">
                              <a:lumMod val="75000"/>
                            </a:schemeClr>
                          </a:solidFill>
                          <a:effectLst/>
                        </a:rPr>
                        <a:t>Conoce sus derechos y obligaciones como mexicano y miembro de distintas comunidades e instituciones, y reconoce el valor de la participación como herramienta para ejercerlos</a:t>
                      </a:r>
                      <a:endParaRPr lang="es-MX" sz="1200" b="1" dirty="0">
                        <a:solidFill>
                          <a:schemeClr val="accent6">
                            <a:lumMod val="75000"/>
                          </a:schemeClr>
                        </a:solidFill>
                        <a:effectLst/>
                        <a:latin typeface="Tahoma" panose="020B0604030504040204" pitchFamily="34" charset="0"/>
                        <a:ea typeface="Calibri" panose="020F0502020204030204" pitchFamily="34" charset="0"/>
                      </a:endParaRPr>
                    </a:p>
                  </a:txBody>
                  <a:tcPr marL="68580" marR="6858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4102292314"/>
              </p:ext>
            </p:extLst>
          </p:nvPr>
        </p:nvGraphicFramePr>
        <p:xfrm>
          <a:off x="641687" y="2619022"/>
          <a:ext cx="7629525" cy="1165352"/>
        </p:xfrm>
        <a:graphic>
          <a:graphicData uri="http://schemas.openxmlformats.org/drawingml/2006/table">
            <a:tbl>
              <a:tblPr firstRow="1" firstCol="1" bandRow="1">
                <a:tableStyleId>{5C22544A-7EE6-4342-B048-85BDC9FD1C3A}</a:tableStyleId>
              </a:tblPr>
              <a:tblGrid>
                <a:gridCol w="7629525"/>
              </a:tblGrid>
              <a:tr h="971213">
                <a:tc>
                  <a:txBody>
                    <a:bodyPr/>
                    <a:lstStyle/>
                    <a:p>
                      <a:pPr marL="0" marR="0" indent="0" algn="just" defTabSz="457200" rtl="0" eaLnBrk="1" fontAlgn="auto" latinLnBrk="0" hangingPunct="1">
                        <a:lnSpc>
                          <a:spcPct val="115000"/>
                        </a:lnSpc>
                        <a:spcBef>
                          <a:spcPts val="0"/>
                        </a:spcBef>
                        <a:spcAft>
                          <a:spcPts val="1000"/>
                        </a:spcAft>
                        <a:buClrTx/>
                        <a:buSzTx/>
                        <a:buFontTx/>
                        <a:buNone/>
                        <a:tabLst/>
                        <a:defRPr/>
                      </a:pPr>
                      <a:r>
                        <a:rPr lang="es-ES" sz="1600" b="1" kern="1200" dirty="0" smtClean="0">
                          <a:solidFill>
                            <a:schemeClr val="lt1"/>
                          </a:solidFill>
                          <a:effectLst/>
                          <a:latin typeface="+mn-lt"/>
                          <a:ea typeface="+mn-ea"/>
                          <a:cs typeface="+mn-cs"/>
                        </a:rPr>
                        <a:t>Competencia de la dimensión </a:t>
                      </a:r>
                    </a:p>
                    <a:p>
                      <a:pPr marL="0" marR="0" indent="0" algn="just" defTabSz="457200" rtl="0" eaLnBrk="1" fontAlgn="auto" latinLnBrk="0" hangingPunct="1">
                        <a:lnSpc>
                          <a:spcPct val="115000"/>
                        </a:lnSpc>
                        <a:spcBef>
                          <a:spcPts val="0"/>
                        </a:spcBef>
                        <a:spcAft>
                          <a:spcPts val="1000"/>
                        </a:spcAft>
                        <a:buClrTx/>
                        <a:buSzTx/>
                        <a:buFontTx/>
                        <a:buNone/>
                        <a:tabLst/>
                        <a:defRPr/>
                      </a:pPr>
                      <a:r>
                        <a:rPr lang="es-ES_tradnl" sz="1200" dirty="0" smtClean="0">
                          <a:effectLst/>
                        </a:rPr>
                        <a:t>Valora</a:t>
                      </a:r>
                      <a:r>
                        <a:rPr lang="es-ES_tradnl" sz="1200" dirty="0">
                          <a:effectLst/>
                        </a:rPr>
                        <a:t>, promueve y privilegia el diálogo en la solución de conflictos, en el logro del equilibrio entre el bienestar individual y el colectivo y en la defensa de los derechos humanos</a:t>
                      </a:r>
                      <a:r>
                        <a:rPr lang="es-ES_tradnl" sz="1200" dirty="0" smtClean="0">
                          <a:effectLst/>
                        </a:rPr>
                        <a:t>.</a:t>
                      </a:r>
                    </a:p>
                    <a:p>
                      <a:pPr marL="0" marR="0" indent="0" algn="just" defTabSz="457200" rtl="0" eaLnBrk="1" fontAlgn="auto" latinLnBrk="0" hangingPunct="1">
                        <a:lnSpc>
                          <a:spcPct val="115000"/>
                        </a:lnSpc>
                        <a:spcBef>
                          <a:spcPts val="0"/>
                        </a:spcBef>
                        <a:spcAft>
                          <a:spcPts val="1000"/>
                        </a:spcAft>
                        <a:buClrTx/>
                        <a:buSzTx/>
                        <a:buFontTx/>
                        <a:buNone/>
                        <a:tabLst/>
                        <a:defRPr/>
                      </a:pPr>
                      <a:endParaRPr lang="es-ES_tradnl" sz="1200" dirty="0" smtClean="0">
                        <a:effectLst/>
                      </a:endParaRPr>
                    </a:p>
                  </a:txBody>
                  <a:tcPr marL="68580" marR="68580" marT="0" marB="0"/>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448050339"/>
              </p:ext>
            </p:extLst>
          </p:nvPr>
        </p:nvGraphicFramePr>
        <p:xfrm>
          <a:off x="1685112" y="3934632"/>
          <a:ext cx="7575550" cy="975360"/>
        </p:xfrm>
        <a:graphic>
          <a:graphicData uri="http://schemas.openxmlformats.org/drawingml/2006/table">
            <a:tbl>
              <a:tblPr firstRow="1" firstCol="1" bandRow="1">
                <a:tableStyleId>{5C22544A-7EE6-4342-B048-85BDC9FD1C3A}</a:tableStyleId>
              </a:tblPr>
              <a:tblGrid>
                <a:gridCol w="7575550"/>
              </a:tblGrid>
              <a:tr h="7744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200" dirty="0">
                          <a:effectLst/>
                        </a:rPr>
                        <a:t> </a:t>
                      </a:r>
                      <a:r>
                        <a:rPr lang="es-ES" sz="1600" b="1" kern="1200" dirty="0" smtClean="0">
                          <a:solidFill>
                            <a:schemeClr val="lt1"/>
                          </a:solidFill>
                          <a:effectLst/>
                          <a:latin typeface="+mn-lt"/>
                          <a:ea typeface="+mn-ea"/>
                          <a:cs typeface="+mn-cs"/>
                        </a:rPr>
                        <a:t>Competencia disciplinar básica  </a:t>
                      </a:r>
                      <a:r>
                        <a:rPr lang="es-MX" sz="1200" dirty="0" smtClean="0">
                          <a:effectLst/>
                        </a:rPr>
                        <a:t>CDB7</a:t>
                      </a:r>
                    </a:p>
                    <a:p>
                      <a:pPr marL="0" marR="0" indent="0" algn="l" defTabSz="457200" rtl="0" eaLnBrk="1" fontAlgn="auto" latinLnBrk="0" hangingPunct="1">
                        <a:lnSpc>
                          <a:spcPct val="100000"/>
                        </a:lnSpc>
                        <a:spcBef>
                          <a:spcPts val="0"/>
                        </a:spcBef>
                        <a:spcAft>
                          <a:spcPts val="0"/>
                        </a:spcAft>
                        <a:buClrTx/>
                        <a:buSzTx/>
                        <a:buFontTx/>
                        <a:buNone/>
                        <a:tabLst/>
                        <a:defRPr/>
                      </a:pPr>
                      <a:endParaRPr lang="es-MX" sz="1200" dirty="0">
                        <a:effectLst/>
                      </a:endParaRPr>
                    </a:p>
                    <a:p>
                      <a:pPr algn="just">
                        <a:spcAft>
                          <a:spcPts val="0"/>
                        </a:spcAft>
                      </a:pPr>
                      <a:r>
                        <a:rPr lang="es-MX" sz="1200" dirty="0">
                          <a:effectLst/>
                        </a:rPr>
                        <a:t>Evalúa las funciones de las leyes y su transformación en el </a:t>
                      </a:r>
                      <a:r>
                        <a:rPr lang="es-MX" sz="1200" dirty="0" smtClean="0">
                          <a:effectLst/>
                        </a:rPr>
                        <a:t>tiempo</a:t>
                      </a:r>
                      <a:r>
                        <a:rPr lang="es-MX" sz="1200" baseline="0" dirty="0" smtClean="0">
                          <a:effectLst/>
                        </a:rPr>
                        <a:t> </a:t>
                      </a:r>
                      <a:r>
                        <a:rPr lang="es-MX" sz="1200" dirty="0" smtClean="0">
                          <a:effectLst/>
                        </a:rPr>
                        <a:t>y </a:t>
                      </a:r>
                      <a:r>
                        <a:rPr lang="es-MX" sz="1200" dirty="0">
                          <a:effectLst/>
                        </a:rPr>
                        <a:t>la manera en que impactan en su vida</a:t>
                      </a:r>
                      <a:r>
                        <a:rPr lang="es-MX" sz="1200" dirty="0" smtClean="0">
                          <a:effectLst/>
                        </a:rPr>
                        <a:t>.</a:t>
                      </a:r>
                    </a:p>
                    <a:p>
                      <a:pPr algn="just">
                        <a:spcAft>
                          <a:spcPts val="0"/>
                        </a:spcAft>
                      </a:pPr>
                      <a:endParaRPr lang="es-MX" sz="12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971831894"/>
              </p:ext>
            </p:extLst>
          </p:nvPr>
        </p:nvGraphicFramePr>
        <p:xfrm>
          <a:off x="739283" y="5079555"/>
          <a:ext cx="8346440" cy="1402080"/>
        </p:xfrm>
        <a:graphic>
          <a:graphicData uri="http://schemas.openxmlformats.org/drawingml/2006/table">
            <a:tbl>
              <a:tblPr firstRow="1" firstCol="1" bandRow="1">
                <a:tableStyleId>{5C22544A-7EE6-4342-B048-85BDC9FD1C3A}</a:tableStyleId>
              </a:tblPr>
              <a:tblGrid>
                <a:gridCol w="8346440"/>
              </a:tblGrid>
              <a:tr h="1202268">
                <a:tc>
                  <a:txBody>
                    <a:bodyPr/>
                    <a:lstStyle/>
                    <a:p>
                      <a:pPr algn="just">
                        <a:spcAft>
                          <a:spcPts val="0"/>
                        </a:spcAft>
                      </a:pPr>
                      <a:endParaRPr lang="es-ES_tradnl" sz="1200" dirty="0" smtClean="0">
                        <a:effectLst/>
                      </a:endParaRPr>
                    </a:p>
                    <a:p>
                      <a:pPr marL="0" marR="0" indent="0" algn="just" defTabSz="4572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lt1"/>
                          </a:solidFill>
                          <a:effectLst/>
                          <a:latin typeface="+mn-lt"/>
                          <a:ea typeface="+mn-ea"/>
                          <a:cs typeface="+mn-cs"/>
                        </a:rPr>
                        <a:t>Propósito formativo del módulo por competencias</a:t>
                      </a:r>
                    </a:p>
                    <a:p>
                      <a:pPr marL="0" marR="0" indent="0" algn="just" defTabSz="457200" rtl="0" eaLnBrk="1" fontAlgn="auto" latinLnBrk="0" hangingPunct="1">
                        <a:lnSpc>
                          <a:spcPct val="100000"/>
                        </a:lnSpc>
                        <a:spcBef>
                          <a:spcPts val="0"/>
                        </a:spcBef>
                        <a:spcAft>
                          <a:spcPts val="0"/>
                        </a:spcAft>
                        <a:buClrTx/>
                        <a:buSzTx/>
                        <a:buFontTx/>
                        <a:buNone/>
                        <a:tabLst/>
                        <a:defRPr/>
                      </a:pPr>
                      <a:endParaRPr lang="es-MX" sz="1600" b="1" kern="1200" dirty="0" smtClean="0">
                        <a:solidFill>
                          <a:schemeClr val="lt1"/>
                        </a:solidFill>
                        <a:effectLst/>
                        <a:latin typeface="+mn-lt"/>
                        <a:ea typeface="+mn-ea"/>
                        <a:cs typeface="+mn-cs"/>
                      </a:endParaRPr>
                    </a:p>
                    <a:p>
                      <a:pPr algn="just">
                        <a:spcAft>
                          <a:spcPts val="0"/>
                        </a:spcAft>
                      </a:pPr>
                      <a:r>
                        <a:rPr lang="es-ES_tradnl" sz="1200" dirty="0" smtClean="0">
                          <a:effectLst/>
                        </a:rPr>
                        <a:t>Conoce </a:t>
                      </a:r>
                      <a:r>
                        <a:rPr lang="es-ES_tradnl" sz="1200" dirty="0">
                          <a:effectLst/>
                        </a:rPr>
                        <a:t>y valora la importancia de vivir en un mundo normativo con sus derechos y obligaciones como mexicano y miembro de distintas comunidades e instituciones, y reconoce el valor de la participación ciudadana  como herramienta para </a:t>
                      </a:r>
                      <a:r>
                        <a:rPr lang="es-ES_tradnl" sz="1200" dirty="0" smtClean="0">
                          <a:effectLst/>
                        </a:rPr>
                        <a:t>ejercerlos.</a:t>
                      </a:r>
                    </a:p>
                    <a:p>
                      <a:pPr algn="just">
                        <a:spcAft>
                          <a:spcPts val="0"/>
                        </a:spcAft>
                      </a:pPr>
                      <a:endParaRPr lang="es-MX" sz="12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6" name="Rectangle 1"/>
          <p:cNvSpPr>
            <a:spLocks noChangeArrowheads="1"/>
          </p:cNvSpPr>
          <p:nvPr/>
        </p:nvSpPr>
        <p:spPr bwMode="auto">
          <a:xfrm>
            <a:off x="456862" y="123742"/>
            <a:ext cx="458206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0116800" algn="l"/>
              </a:tabLst>
              <a:defRPr>
                <a:solidFill>
                  <a:schemeClr val="tx1"/>
                </a:solidFill>
                <a:latin typeface="Arial" panose="020B0604020202020204" pitchFamily="34" charset="0"/>
              </a:defRPr>
            </a:lvl1pPr>
            <a:lvl2pPr eaLnBrk="0" fontAlgn="base" hangingPunct="0">
              <a:spcBef>
                <a:spcPct val="0"/>
              </a:spcBef>
              <a:spcAft>
                <a:spcPct val="0"/>
              </a:spcAft>
              <a:tabLst>
                <a:tab pos="-20116800" algn="l"/>
              </a:tabLst>
              <a:defRPr>
                <a:solidFill>
                  <a:schemeClr val="tx1"/>
                </a:solidFill>
                <a:latin typeface="Arial" panose="020B0604020202020204" pitchFamily="34" charset="0"/>
              </a:defRPr>
            </a:lvl2pPr>
            <a:lvl3pPr eaLnBrk="0" fontAlgn="base" hangingPunct="0">
              <a:spcBef>
                <a:spcPct val="0"/>
              </a:spcBef>
              <a:spcAft>
                <a:spcPct val="0"/>
              </a:spcAft>
              <a:tabLst>
                <a:tab pos="-20116800" algn="l"/>
              </a:tabLst>
              <a:defRPr>
                <a:solidFill>
                  <a:schemeClr val="tx1"/>
                </a:solidFill>
                <a:latin typeface="Arial" panose="020B0604020202020204" pitchFamily="34" charset="0"/>
              </a:defRPr>
            </a:lvl3pPr>
            <a:lvl4pPr eaLnBrk="0" fontAlgn="base" hangingPunct="0">
              <a:spcBef>
                <a:spcPct val="0"/>
              </a:spcBef>
              <a:spcAft>
                <a:spcPct val="0"/>
              </a:spcAft>
              <a:tabLst>
                <a:tab pos="-20116800" algn="l"/>
              </a:tabLst>
              <a:defRPr>
                <a:solidFill>
                  <a:schemeClr val="tx1"/>
                </a:solidFill>
                <a:latin typeface="Arial" panose="020B0604020202020204" pitchFamily="34" charset="0"/>
              </a:defRPr>
            </a:lvl4pPr>
            <a:lvl5pPr eaLnBrk="0" fontAlgn="base" hangingPunct="0">
              <a:spcBef>
                <a:spcPct val="0"/>
              </a:spcBef>
              <a:spcAft>
                <a:spcPct val="0"/>
              </a:spcAft>
              <a:tabLst>
                <a:tab pos="-20116800" algn="l"/>
              </a:tabLst>
              <a:defRPr>
                <a:solidFill>
                  <a:schemeClr val="tx1"/>
                </a:solidFill>
                <a:latin typeface="Arial" panose="020B0604020202020204" pitchFamily="34" charset="0"/>
              </a:defRPr>
            </a:lvl5pPr>
            <a:lvl6pPr eaLnBrk="0" fontAlgn="base" hangingPunct="0">
              <a:spcBef>
                <a:spcPct val="0"/>
              </a:spcBef>
              <a:spcAft>
                <a:spcPct val="0"/>
              </a:spcAft>
              <a:tabLst>
                <a:tab pos="-20116800" algn="l"/>
              </a:tabLst>
              <a:defRPr>
                <a:solidFill>
                  <a:schemeClr val="tx1"/>
                </a:solidFill>
                <a:latin typeface="Arial" panose="020B0604020202020204" pitchFamily="34" charset="0"/>
              </a:defRPr>
            </a:lvl6pPr>
            <a:lvl7pPr eaLnBrk="0" fontAlgn="base" hangingPunct="0">
              <a:spcBef>
                <a:spcPct val="0"/>
              </a:spcBef>
              <a:spcAft>
                <a:spcPct val="0"/>
              </a:spcAft>
              <a:tabLst>
                <a:tab pos="-20116800" algn="l"/>
              </a:tabLst>
              <a:defRPr>
                <a:solidFill>
                  <a:schemeClr val="tx1"/>
                </a:solidFill>
                <a:latin typeface="Arial" panose="020B0604020202020204" pitchFamily="34" charset="0"/>
              </a:defRPr>
            </a:lvl7pPr>
            <a:lvl8pPr eaLnBrk="0" fontAlgn="base" hangingPunct="0">
              <a:spcBef>
                <a:spcPct val="0"/>
              </a:spcBef>
              <a:spcAft>
                <a:spcPct val="0"/>
              </a:spcAft>
              <a:tabLst>
                <a:tab pos="-20116800" algn="l"/>
              </a:tabLst>
              <a:defRPr>
                <a:solidFill>
                  <a:schemeClr val="tx1"/>
                </a:solidFill>
                <a:latin typeface="Arial" panose="020B0604020202020204" pitchFamily="34" charset="0"/>
              </a:defRPr>
            </a:lvl8pPr>
            <a:lvl9pPr eaLnBrk="0" fontAlgn="base" hangingPunct="0">
              <a:spcBef>
                <a:spcPct val="0"/>
              </a:spcBef>
              <a:spcAft>
                <a:spcPct val="0"/>
              </a:spcAft>
              <a:tabLst>
                <a:tab pos="-20116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Times New Roman" panose="02020603050405020304" pitchFamily="18" charset="0"/>
                <a:cs typeface="Arial" panose="020B0604020202020204" pitchFamily="34" charset="0"/>
              </a:rPr>
              <a:t>Módulo 2</a:t>
            </a:r>
            <a:endParaRPr kumimoji="0" lang="es-MX" altLang="es-MX" sz="16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Times New Roman" panose="02020603050405020304" pitchFamily="18" charset="0"/>
                <a:cs typeface="Arial" panose="020B0604020202020204" pitchFamily="34" charset="0"/>
              </a:rPr>
              <a:t>                      El Ciudadano y el Mundo Normativo</a:t>
            </a: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endParaRPr kumimoji="0" lang="es-MX" altLang="es-MX" sz="16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Times New Roman" panose="02020603050405020304" pitchFamily="18" charset="0"/>
                <a:cs typeface="Arial" panose="020B0604020202020204" pitchFamily="34" charset="0"/>
              </a:rPr>
              <a:t>                 COMPETENCIAS</a:t>
            </a:r>
            <a:endParaRPr kumimoji="0" lang="es-MX" altLang="es-MX" sz="16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Competencia de la dimensión </a:t>
            </a:r>
            <a:endParaRPr kumimoji="0" lang="es-MX" altLang="es-MX" sz="16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Competencia disciplinar básica  </a:t>
            </a:r>
            <a:endParaRPr kumimoji="0" lang="es-MX" altLang="es-MX" sz="1600"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0116800" algn="l"/>
              </a:tabLst>
            </a:pPr>
            <a:r>
              <a:rPr kumimoji="0" lang="es-ES" altLang="es-MX" sz="1600" b="1" i="0" u="none" strike="noStrike" cap="none" normalizeH="0" baseline="0" dirty="0" smtClean="0">
                <a:ln>
                  <a:noFill/>
                </a:ln>
                <a:solidFill>
                  <a:srgbClr val="002060"/>
                </a:solidFill>
                <a:effectLst/>
                <a:ea typeface="Calibri" panose="020F0502020204030204" pitchFamily="34" charset="0"/>
                <a:cs typeface="Arial" panose="020B0604020202020204" pitchFamily="34" charset="0"/>
              </a:rPr>
              <a:t>Propósito formativo del módulo por competencias</a:t>
            </a:r>
            <a:endParaRPr kumimoji="0" lang="es-ES" altLang="es-MX" sz="1600" b="1" i="0" u="none" strike="noStrike" cap="none" normalizeH="0" baseline="0" dirty="0" smtClean="0">
              <a:ln>
                <a:noFill/>
              </a:ln>
              <a:solidFill>
                <a:srgbClr val="002060"/>
              </a:solidFill>
              <a:effectLst/>
            </a:endParaRPr>
          </a:p>
        </p:txBody>
      </p:sp>
      <p:sp>
        <p:nvSpPr>
          <p:cNvPr id="7" name="Pentágono 6"/>
          <p:cNvSpPr/>
          <p:nvPr/>
        </p:nvSpPr>
        <p:spPr>
          <a:xfrm rot="16200000">
            <a:off x="9912224" y="409417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8" name="Rectángulo redondeado 7"/>
          <p:cNvSpPr/>
          <p:nvPr/>
        </p:nvSpPr>
        <p:spPr>
          <a:xfrm>
            <a:off x="10089648" y="69331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147750022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762271" y="512956"/>
            <a:ext cx="7623446" cy="541453"/>
          </a:xfrm>
          <a:prstGeom prst="rect">
            <a:avLst/>
          </a:prstGeom>
          <a:noFill/>
          <a:ln>
            <a:noFill/>
          </a:ln>
        </p:spPr>
        <p:txBody>
          <a:bodyPr lIns="91425" tIns="45700" rIns="91425" bIns="45700" anchor="b" anchorCtr="0">
            <a:noAutofit/>
          </a:bodyPr>
          <a:lstStyle/>
          <a:p>
            <a:pPr marL="0" marR="0" lvl="0" indent="0" algn="l" rtl="0">
              <a:spcBef>
                <a:spcPts val="0"/>
              </a:spcBef>
              <a:buClr>
                <a:schemeClr val="lt1"/>
              </a:buClr>
              <a:buSzPct val="25000"/>
              <a:buFont typeface="Arial Narrow"/>
              <a:buNone/>
            </a:pPr>
            <a:r>
              <a:rPr lang="es-MX" sz="4400" b="1" i="0" u="none" strike="noStrike" cap="none" baseline="0"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INICIACIÓN DE LA VIGENCIA:</a:t>
            </a:r>
          </a:p>
        </p:txBody>
      </p:sp>
      <p:sp>
        <p:nvSpPr>
          <p:cNvPr id="165" name="Shape 165"/>
          <p:cNvSpPr txBox="1">
            <a:spLocks noGrp="1"/>
          </p:cNvSpPr>
          <p:nvPr>
            <p:ph idx="1"/>
          </p:nvPr>
        </p:nvSpPr>
        <p:spPr>
          <a:xfrm>
            <a:off x="684212" y="1399478"/>
            <a:ext cx="8534400" cy="3615267"/>
          </a:xfrm>
          <a:prstGeom prst="rect">
            <a:avLst/>
          </a:prstGeom>
          <a:noFill/>
          <a:ln>
            <a:noFill/>
          </a:ln>
        </p:spPr>
        <p:txBody>
          <a:bodyPr lIns="91425" tIns="45700" rIns="91425" bIns="45700" anchor="t" anchorCtr="0">
            <a:noAutofit/>
          </a:bodyPr>
          <a:lstStyle/>
          <a:p>
            <a:pPr marL="342900" marR="0" lvl="0" indent="-342900" algn="just" rtl="0">
              <a:lnSpc>
                <a:spcPct val="100000"/>
              </a:lnSpc>
              <a:spcBef>
                <a:spcPts val="0"/>
              </a:spcBef>
              <a:spcAft>
                <a:spcPts val="0"/>
              </a:spcAft>
              <a:buClr>
                <a:schemeClr val="lt2"/>
              </a:buClr>
              <a:buSzPct val="100000"/>
              <a:buFont typeface="Arial"/>
              <a:buChar char="•"/>
            </a:pPr>
            <a:r>
              <a:rPr lang="es-MX" sz="2000" b="0" i="0" u="none" strike="noStrike" cap="none" baseline="0" dirty="0">
                <a:solidFill>
                  <a:schemeClr val="tx1"/>
                </a:solidFill>
                <a:latin typeface="Arial" pitchFamily="34" charset="0"/>
                <a:cs typeface="Arial" pitchFamily="34" charset="0"/>
                <a:sym typeface="Arial Narrow"/>
              </a:rPr>
              <a:t>Aquí es donde la ley empieza a tener fuerza obligatoria para toda la población. En México, existen dos sistemas para que inicie la vigencia de una ley, a saber: </a:t>
            </a:r>
          </a:p>
          <a:p>
            <a:pPr marL="342900" marR="0" lvl="0" indent="-215900" algn="l" rtl="0">
              <a:lnSpc>
                <a:spcPct val="100000"/>
              </a:lnSpc>
              <a:spcBef>
                <a:spcPts val="1000"/>
              </a:spcBef>
              <a:spcAft>
                <a:spcPts val="0"/>
              </a:spcAft>
              <a:buClr>
                <a:schemeClr val="lt2"/>
              </a:buClr>
              <a:buFont typeface="Arial"/>
              <a:buNone/>
            </a:pPr>
            <a:endParaRPr sz="2000" b="0" i="0" u="none" strike="noStrike" cap="none" baseline="0" dirty="0">
              <a:solidFill>
                <a:schemeClr val="tx1"/>
              </a:solidFill>
              <a:latin typeface="Arial Narrow"/>
              <a:ea typeface="Arial Narrow"/>
              <a:cs typeface="Arial Narrow"/>
              <a:sym typeface="Arial Narrow"/>
            </a:endParaRPr>
          </a:p>
          <a:p>
            <a:pPr marL="0" marR="0" lvl="0" indent="0" algn="just" rtl="0">
              <a:lnSpc>
                <a:spcPct val="100000"/>
              </a:lnSpc>
              <a:spcBef>
                <a:spcPts val="1000"/>
              </a:spcBef>
              <a:spcAft>
                <a:spcPts val="0"/>
              </a:spcAft>
              <a:buClr>
                <a:schemeClr val="lt2"/>
              </a:buClr>
              <a:buSzPct val="25000"/>
              <a:buFont typeface="Arial"/>
              <a:buNone/>
            </a:pPr>
            <a:r>
              <a:rPr lang="es-MX" sz="2000" b="0" i="0" u="none" strike="noStrike" cap="none" baseline="0" dirty="0">
                <a:solidFill>
                  <a:schemeClr val="tx1"/>
                </a:solidFill>
                <a:latin typeface="Arial" pitchFamily="34" charset="0"/>
                <a:cs typeface="Arial" pitchFamily="34" charset="0"/>
                <a:sym typeface="Arial Narrow"/>
              </a:rPr>
              <a:t>1. El sucesivo: consiste en que la ley entra en vigor tres días después de la publicación en el </a:t>
            </a:r>
            <a:r>
              <a:rPr lang="es-MX" sz="2000" b="0" i="1" u="none" strike="noStrike" cap="none" baseline="0" dirty="0">
                <a:solidFill>
                  <a:schemeClr val="tx1"/>
                </a:solidFill>
                <a:latin typeface="Arial" pitchFamily="34" charset="0"/>
                <a:cs typeface="Arial" pitchFamily="34" charset="0"/>
                <a:sym typeface="Arial Narrow"/>
              </a:rPr>
              <a:t>Diario Oficial de la Federación</a:t>
            </a:r>
            <a:r>
              <a:rPr lang="es-MX" sz="2000" b="0" i="0" u="none" strike="noStrike" cap="none" baseline="0" dirty="0">
                <a:solidFill>
                  <a:schemeClr val="tx1"/>
                </a:solidFill>
                <a:latin typeface="Arial" pitchFamily="34" charset="0"/>
                <a:cs typeface="Arial" pitchFamily="34" charset="0"/>
                <a:sym typeface="Arial Narrow"/>
              </a:rPr>
              <a:t>, en los lugares en los cuales no se publiquen el diario oficial, </a:t>
            </a:r>
          </a:p>
          <a:p>
            <a:pPr marL="0" marR="0" lvl="0" indent="0" algn="l" rtl="0">
              <a:lnSpc>
                <a:spcPct val="100000"/>
              </a:lnSpc>
              <a:spcBef>
                <a:spcPts val="1000"/>
              </a:spcBef>
              <a:spcAft>
                <a:spcPts val="0"/>
              </a:spcAft>
              <a:buClr>
                <a:schemeClr val="lt2"/>
              </a:buClr>
              <a:buFont typeface="Arial"/>
              <a:buNone/>
            </a:pPr>
            <a:endParaRPr sz="2000" b="0" i="0" u="none" strike="noStrike" cap="none" baseline="0" dirty="0">
              <a:solidFill>
                <a:schemeClr val="tx1"/>
              </a:solidFill>
              <a:latin typeface="Arial" pitchFamily="34" charset="0"/>
              <a:cs typeface="Arial" pitchFamily="34" charset="0"/>
              <a:sym typeface="Arial Narrow"/>
            </a:endParaRPr>
          </a:p>
          <a:p>
            <a:pPr marL="0" marR="0" lvl="0" indent="0" algn="just" rtl="0">
              <a:lnSpc>
                <a:spcPct val="100000"/>
              </a:lnSpc>
              <a:spcBef>
                <a:spcPts val="1000"/>
              </a:spcBef>
              <a:spcAft>
                <a:spcPts val="600"/>
              </a:spcAft>
              <a:buClr>
                <a:schemeClr val="lt2"/>
              </a:buClr>
              <a:buSzPct val="25000"/>
              <a:buFont typeface="Arial"/>
              <a:buNone/>
            </a:pPr>
            <a:r>
              <a:rPr lang="es-MX" sz="2000" b="0" i="0" u="none" strike="noStrike" cap="none" baseline="0" dirty="0">
                <a:solidFill>
                  <a:schemeClr val="tx1"/>
                </a:solidFill>
                <a:latin typeface="Arial" pitchFamily="34" charset="0"/>
                <a:cs typeface="Arial" pitchFamily="34" charset="0"/>
                <a:sym typeface="Arial Narrow"/>
              </a:rPr>
              <a:t>2. El sincrónico es cuando la propia ley señala el día que iniciará su vigencia, en este caso, entrará en vigor en todos los lugares de su aplicación en la fecha establecida.</a:t>
            </a:r>
          </a:p>
        </p:txBody>
      </p:sp>
      <p:sp>
        <p:nvSpPr>
          <p:cNvPr id="167" name="Shape 167"/>
          <p:cNvSpPr txBox="1">
            <a:spLocks noGrp="1"/>
          </p:cNvSpPr>
          <p:nvPr>
            <p:ph type="sldNum" sz="quarter" idx="12"/>
          </p:nvPr>
        </p:nvSpPr>
        <p:spPr>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MX" sz="1100" b="0" i="0" u="none" strike="noStrike" cap="none" baseline="0">
                <a:solidFill>
                  <a:schemeClr val="lt1"/>
                </a:solidFill>
                <a:latin typeface="Arial Narrow"/>
                <a:ea typeface="Arial Narrow"/>
                <a:cs typeface="Arial Narrow"/>
                <a:sym typeface="Arial Narrow"/>
              </a:rPr>
              <a:pPr marL="0" marR="0" lvl="0" indent="0" algn="r" rtl="0">
                <a:spcBef>
                  <a:spcPts val="0"/>
                </a:spcBef>
                <a:buSzPct val="25000"/>
                <a:buNone/>
              </a:pPr>
              <a:t>40</a:t>
            </a:fld>
            <a:endParaRPr lang="es-MX" sz="1100" b="0" i="0" u="none" strike="noStrike" cap="none" baseline="0">
              <a:solidFill>
                <a:schemeClr val="lt1"/>
              </a:solidFill>
              <a:latin typeface="Arial Narrow"/>
              <a:ea typeface="Arial Narrow"/>
              <a:cs typeface="Arial Narrow"/>
              <a:sym typeface="Arial Narrow"/>
            </a:endParaRPr>
          </a:p>
        </p:txBody>
      </p:sp>
      <p:sp>
        <p:nvSpPr>
          <p:cNvPr id="5" name="Rectángulo redondeado 4"/>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6" name="Pentágono 5"/>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3265530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164"/>
                                        </p:tgtEl>
                                        <p:attrNameLst>
                                          <p:attrName>ppt_w</p:attrName>
                                        </p:attrNameLst>
                                      </p:cBhvr>
                                      <p:tavLst>
                                        <p:tav tm="0">
                                          <p:val>
                                            <p:strVal val="ppt_w"/>
                                          </p:val>
                                        </p:tav>
                                        <p:tav tm="100000">
                                          <p:val>
                                            <p:fltVal val="0"/>
                                          </p:val>
                                        </p:tav>
                                      </p:tavLst>
                                    </p:anim>
                                    <p:anim calcmode="lin" valueType="num">
                                      <p:cBhvr>
                                        <p:cTn id="7" dur="1000"/>
                                        <p:tgtEl>
                                          <p:spTgt spid="164"/>
                                        </p:tgtEl>
                                        <p:attrNameLst>
                                          <p:attrName>ppt_h</p:attrName>
                                        </p:attrNameLst>
                                      </p:cBhvr>
                                      <p:tavLst>
                                        <p:tav tm="0">
                                          <p:val>
                                            <p:strVal val="ppt_h"/>
                                          </p:val>
                                        </p:tav>
                                        <p:tav tm="100000">
                                          <p:val>
                                            <p:fltVal val="0"/>
                                          </p:val>
                                        </p:tav>
                                      </p:tavLst>
                                    </p:anim>
                                    <p:anim calcmode="lin" valueType="num">
                                      <p:cBhvr>
                                        <p:cTn id="8" dur="1000"/>
                                        <p:tgtEl>
                                          <p:spTgt spid="164"/>
                                        </p:tgtEl>
                                        <p:attrNameLst>
                                          <p:attrName>style.rotation</p:attrName>
                                        </p:attrNameLst>
                                      </p:cBhvr>
                                      <p:tavLst>
                                        <p:tav tm="0">
                                          <p:val>
                                            <p:fltVal val="0"/>
                                          </p:val>
                                        </p:tav>
                                        <p:tav tm="100000">
                                          <p:val>
                                            <p:fltVal val="90"/>
                                          </p:val>
                                        </p:tav>
                                      </p:tavLst>
                                    </p:anim>
                                    <p:animEffect transition="out" filter="fade">
                                      <p:cBhvr>
                                        <p:cTn id="9" dur="1000"/>
                                        <p:tgtEl>
                                          <p:spTgt spid="164"/>
                                        </p:tgtEl>
                                      </p:cBhvr>
                                    </p:animEffect>
                                    <p:set>
                                      <p:cBhvr>
                                        <p:cTn id="10" dur="1" fill="hold">
                                          <p:stCondLst>
                                            <p:cond delay="999"/>
                                          </p:stCondLst>
                                        </p:cTn>
                                        <p:tgtEl>
                                          <p:spTgt spid="164"/>
                                        </p:tgtEl>
                                        <p:attrNameLst>
                                          <p:attrName>style.visibility</p:attrName>
                                        </p:attrNameLst>
                                      </p:cBhvr>
                                      <p:to>
                                        <p:strVal val="hidden"/>
                                      </p:to>
                                    </p:set>
                                  </p:childTnLst>
                                </p:cTn>
                              </p:par>
                            </p:childTnLst>
                          </p:cTn>
                        </p:par>
                        <p:par>
                          <p:cTn id="11" fill="hold">
                            <p:stCondLst>
                              <p:cond delay="1000"/>
                            </p:stCondLst>
                            <p:childTnLst>
                              <p:par>
                                <p:cTn id="12" presetID="21" presetClass="entr" presetSubtype="1" fill="hold" nodeType="afterEffect">
                                  <p:stCondLst>
                                    <p:cond delay="0"/>
                                  </p:stCondLst>
                                  <p:childTnLst>
                                    <p:set>
                                      <p:cBhvr>
                                        <p:cTn id="13" dur="1" fill="hold">
                                          <p:stCondLst>
                                            <p:cond delay="0"/>
                                          </p:stCondLst>
                                        </p:cTn>
                                        <p:tgtEl>
                                          <p:spTgt spid="165">
                                            <p:txEl>
                                              <p:pRg st="0" end="0"/>
                                            </p:txEl>
                                          </p:spTgt>
                                        </p:tgtEl>
                                        <p:attrNameLst>
                                          <p:attrName>style.visibility</p:attrName>
                                        </p:attrNameLst>
                                      </p:cBhvr>
                                      <p:to>
                                        <p:strVal val="visible"/>
                                      </p:to>
                                    </p:set>
                                    <p:animEffect transition="in" filter="wheel(1)">
                                      <p:cBhvr>
                                        <p:cTn id="14" dur="2000"/>
                                        <p:tgtEl>
                                          <p:spTgt spid="165">
                                            <p:txEl>
                                              <p:pRg st="0" end="0"/>
                                            </p:txEl>
                                          </p:spTgt>
                                        </p:tgtEl>
                                      </p:cBhvr>
                                    </p:animEffect>
                                  </p:childTnLst>
                                </p:cTn>
                              </p:par>
                            </p:childTnLst>
                          </p:cTn>
                        </p:par>
                        <p:par>
                          <p:cTn id="15" fill="hold">
                            <p:stCondLst>
                              <p:cond delay="3000"/>
                            </p:stCondLst>
                            <p:childTnLst>
                              <p:par>
                                <p:cTn id="16" presetID="21" presetClass="entr" presetSubtype="1" fill="hold" nodeType="afterEffect">
                                  <p:stCondLst>
                                    <p:cond delay="0"/>
                                  </p:stCondLst>
                                  <p:childTnLst>
                                    <p:set>
                                      <p:cBhvr>
                                        <p:cTn id="17" dur="1" fill="hold">
                                          <p:stCondLst>
                                            <p:cond delay="0"/>
                                          </p:stCondLst>
                                        </p:cTn>
                                        <p:tgtEl>
                                          <p:spTgt spid="165">
                                            <p:txEl>
                                              <p:pRg st="2" end="2"/>
                                            </p:txEl>
                                          </p:spTgt>
                                        </p:tgtEl>
                                        <p:attrNameLst>
                                          <p:attrName>style.visibility</p:attrName>
                                        </p:attrNameLst>
                                      </p:cBhvr>
                                      <p:to>
                                        <p:strVal val="visible"/>
                                      </p:to>
                                    </p:set>
                                    <p:animEffect transition="in" filter="wheel(1)">
                                      <p:cBhvr>
                                        <p:cTn id="18" dur="2000"/>
                                        <p:tgtEl>
                                          <p:spTgt spid="165">
                                            <p:txEl>
                                              <p:pRg st="2" end="2"/>
                                            </p:txEl>
                                          </p:spTgt>
                                        </p:tgtEl>
                                      </p:cBhvr>
                                    </p:animEffect>
                                  </p:childTnLst>
                                </p:cTn>
                              </p:par>
                            </p:childTnLst>
                          </p:cTn>
                        </p:par>
                        <p:par>
                          <p:cTn id="19" fill="hold">
                            <p:stCondLst>
                              <p:cond delay="5000"/>
                            </p:stCondLst>
                            <p:childTnLst>
                              <p:par>
                                <p:cTn id="20" presetID="21" presetClass="entr" presetSubtype="1" fill="hold" nodeType="afterEffect">
                                  <p:stCondLst>
                                    <p:cond delay="0"/>
                                  </p:stCondLst>
                                  <p:childTnLst>
                                    <p:set>
                                      <p:cBhvr>
                                        <p:cTn id="21" dur="1" fill="hold">
                                          <p:stCondLst>
                                            <p:cond delay="0"/>
                                          </p:stCondLst>
                                        </p:cTn>
                                        <p:tgtEl>
                                          <p:spTgt spid="165">
                                            <p:txEl>
                                              <p:pRg st="4" end="4"/>
                                            </p:txEl>
                                          </p:spTgt>
                                        </p:tgtEl>
                                        <p:attrNameLst>
                                          <p:attrName>style.visibility</p:attrName>
                                        </p:attrNameLst>
                                      </p:cBhvr>
                                      <p:to>
                                        <p:strVal val="visible"/>
                                      </p:to>
                                    </p:set>
                                    <p:animEffect transition="in" filter="wheel(1)">
                                      <p:cBhvr>
                                        <p:cTn id="22" dur="2000"/>
                                        <p:tgtEl>
                                          <p:spTgt spid="16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heel(1)">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5" grpId="0" animBg="1"/>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7" name="Pentágono 6"/>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8" name="1 Título"/>
          <p:cNvSpPr txBox="1">
            <a:spLocks/>
          </p:cNvSpPr>
          <p:nvPr/>
        </p:nvSpPr>
        <p:spPr>
          <a:xfrm>
            <a:off x="-187850" y="2229057"/>
            <a:ext cx="9891920" cy="95836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fontScale="850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5400" b="1" dirty="0" smtClean="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   FACTORES </a:t>
            </a:r>
            <a:r>
              <a:rPr lang="es-MX" sz="5400" b="1" dirty="0">
                <a:ln w="22225">
                  <a:solidFill>
                    <a:schemeClr val="accent2"/>
                  </a:solidFill>
                  <a:prstDash val="solid"/>
                </a:ln>
                <a:solidFill>
                  <a:schemeClr val="accent2">
                    <a:lumMod val="40000"/>
                    <a:lumOff val="60000"/>
                  </a:schemeClr>
                </a:solidFill>
                <a:latin typeface="Arial Narrow"/>
                <a:ea typeface="Arial Narrow"/>
                <a:cs typeface="Arial Narrow"/>
                <a:sym typeface="Arial Narrow"/>
              </a:rPr>
              <a:t>DE CAMBIO DEL DERECHO</a:t>
            </a:r>
            <a:endParaRPr lang="es-MX"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313056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3500" fill="hold"/>
                                        <p:tgtEl>
                                          <p:spTgt spid="8"/>
                                        </p:tgtEl>
                                        <p:attrNameLst>
                                          <p:attrName>ppt_x</p:attrName>
                                        </p:attrNameLst>
                                      </p:cBhvr>
                                      <p:tavLst>
                                        <p:tav tm="0">
                                          <p:val>
                                            <p:strVal val="#ppt_x"/>
                                          </p:val>
                                        </p:tav>
                                        <p:tav tm="100000">
                                          <p:val>
                                            <p:strVal val="#ppt_x"/>
                                          </p:val>
                                        </p:tav>
                                      </p:tavLst>
                                    </p:anim>
                                    <p:anim calcmode="lin" valueType="num">
                                      <p:cBhvr additive="base">
                                        <p:cTn id="18" dur="3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915523822"/>
              </p:ext>
            </p:extLst>
          </p:nvPr>
        </p:nvGraphicFramePr>
        <p:xfrm>
          <a:off x="982979" y="3567721"/>
          <a:ext cx="8698232" cy="1839468"/>
        </p:xfrm>
        <a:graphic>
          <a:graphicData uri="http://schemas.openxmlformats.org/drawingml/2006/table">
            <a:tbl>
              <a:tblPr firstRow="1" firstCol="1" bandRow="1">
                <a:tableStyleId>{5C22544A-7EE6-4342-B048-85BDC9FD1C3A}</a:tableStyleId>
              </a:tblPr>
              <a:tblGrid>
                <a:gridCol w="2509288"/>
                <a:gridCol w="2956999"/>
                <a:gridCol w="3231945"/>
              </a:tblGrid>
              <a:tr h="241463">
                <a:tc>
                  <a:txBody>
                    <a:bodyPr/>
                    <a:lstStyle/>
                    <a:p>
                      <a:pPr algn="ctr">
                        <a:lnSpc>
                          <a:spcPct val="115000"/>
                        </a:lnSpc>
                        <a:spcBef>
                          <a:spcPts val="600"/>
                        </a:spcBef>
                        <a:spcAft>
                          <a:spcPts val="600"/>
                        </a:spcAft>
                      </a:pPr>
                      <a:r>
                        <a:rPr lang="es-ES_tradnl" sz="1800" dirty="0">
                          <a:effectLst/>
                        </a:rPr>
                        <a:t>Conceptuales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Procedimentales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Actitudinales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766">
                <a:tc>
                  <a:txBody>
                    <a:bodyPr/>
                    <a:lstStyle/>
                    <a:p>
                      <a:pPr>
                        <a:spcBef>
                          <a:spcPts val="600"/>
                        </a:spcBef>
                        <a:spcAft>
                          <a:spcPts val="600"/>
                        </a:spcAft>
                      </a:pPr>
                      <a:r>
                        <a:rPr lang="es-MX" sz="1800" dirty="0">
                          <a:effectLst/>
                        </a:rPr>
                        <a:t> </a:t>
                      </a:r>
                      <a:r>
                        <a:rPr lang="es-MX" sz="1400" dirty="0">
                          <a:effectLst/>
                        </a:rPr>
                        <a:t>Factores de cambio del derecho:</a:t>
                      </a:r>
                    </a:p>
                    <a:p>
                      <a:pPr marL="342900" lvl="0" indent="-342900">
                        <a:lnSpc>
                          <a:spcPct val="150000"/>
                        </a:lnSpc>
                        <a:spcBef>
                          <a:spcPts val="0"/>
                        </a:spcBef>
                        <a:spcAft>
                          <a:spcPts val="0"/>
                        </a:spcAft>
                        <a:buFont typeface="Symbol" panose="05050102010706020507" pitchFamily="18" charset="2"/>
                        <a:buChar char=""/>
                      </a:pPr>
                      <a:r>
                        <a:rPr lang="es-MX" sz="1400" dirty="0" smtClean="0">
                          <a:effectLst/>
                        </a:rPr>
                        <a:t>Políticos,</a:t>
                      </a:r>
                      <a:r>
                        <a:rPr lang="es-MX" sz="1400" baseline="0" dirty="0" smtClean="0">
                          <a:effectLst/>
                        </a:rPr>
                        <a:t> </a:t>
                      </a:r>
                      <a:r>
                        <a:rPr lang="es-MX" sz="1400" dirty="0" smtClean="0">
                          <a:effectLst/>
                        </a:rPr>
                        <a:t>Económicos</a:t>
                      </a:r>
                      <a:r>
                        <a:rPr lang="es-MX" sz="1400" dirty="0">
                          <a:effectLst/>
                        </a:rPr>
                        <a:t>,</a:t>
                      </a:r>
                    </a:p>
                    <a:p>
                      <a:pPr marL="342900" lvl="0" indent="-342900">
                        <a:lnSpc>
                          <a:spcPct val="150000"/>
                        </a:lnSpc>
                        <a:spcBef>
                          <a:spcPts val="0"/>
                        </a:spcBef>
                        <a:spcAft>
                          <a:spcPts val="0"/>
                        </a:spcAft>
                        <a:buFont typeface="Symbol" panose="05050102010706020507" pitchFamily="18" charset="2"/>
                        <a:buChar char=""/>
                      </a:pPr>
                      <a:r>
                        <a:rPr lang="es-MX" sz="1400" dirty="0" smtClean="0">
                          <a:effectLst/>
                        </a:rPr>
                        <a:t>Tecnológicos,</a:t>
                      </a:r>
                      <a:r>
                        <a:rPr lang="es-MX" sz="1400" baseline="0" dirty="0" smtClean="0">
                          <a:effectLst/>
                        </a:rPr>
                        <a:t> </a:t>
                      </a:r>
                      <a:r>
                        <a:rPr lang="es-MX" sz="1400" dirty="0" smtClean="0">
                          <a:effectLst/>
                        </a:rPr>
                        <a:t>Sociales</a:t>
                      </a:r>
                      <a:endParaRPr lang="es-MX" sz="1400" dirty="0">
                        <a:effectLst/>
                      </a:endParaRPr>
                    </a:p>
                    <a:p>
                      <a:pPr marL="342900" lvl="0" indent="-342900">
                        <a:lnSpc>
                          <a:spcPct val="150000"/>
                        </a:lnSpc>
                        <a:spcBef>
                          <a:spcPts val="0"/>
                        </a:spcBef>
                        <a:spcAft>
                          <a:spcPts val="0"/>
                        </a:spcAft>
                        <a:buFont typeface="Symbol" panose="05050102010706020507" pitchFamily="18" charset="2"/>
                        <a:buChar char=""/>
                      </a:pPr>
                      <a:r>
                        <a:rPr lang="es-MX" sz="1400" dirty="0">
                          <a:effectLst/>
                        </a:rPr>
                        <a:t>Naturales</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400" dirty="0">
                          <a:effectLst/>
                        </a:rPr>
                        <a:t>Localiza y analiza en su comunidad, la presencia de los factores que originan el cambio del Derecho</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c>
                  <a:txBody>
                    <a:bodyPr/>
                    <a:lstStyle/>
                    <a:p>
                      <a:pPr algn="just">
                        <a:spcBef>
                          <a:spcPts val="600"/>
                        </a:spcBef>
                        <a:spcAft>
                          <a:spcPts val="600"/>
                        </a:spcAft>
                      </a:pPr>
                      <a:r>
                        <a:rPr lang="es-MX" sz="1400" dirty="0">
                          <a:effectLst/>
                        </a:rPr>
                        <a:t>Actúa con responsabilidad ante los cambios del Derecho</a:t>
                      </a:r>
                      <a:endParaRPr lang="es-MX" sz="14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5" name="Rectangle 1"/>
          <p:cNvSpPr>
            <a:spLocks noChangeArrowheads="1"/>
          </p:cNvSpPr>
          <p:nvPr/>
        </p:nvSpPr>
        <p:spPr bwMode="auto">
          <a:xfrm>
            <a:off x="3927087" y="1117325"/>
            <a:ext cx="4185761"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MX" altLang="es-MX" sz="9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Políticos,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Económicos,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Tecnológicos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Sociales</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Naturales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DOMINIOS DE LAS COMPETENCIAS</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p:txBody>
      </p:sp>
      <p:sp>
        <p:nvSpPr>
          <p:cNvPr id="6" name="Rectángulo 5"/>
          <p:cNvSpPr/>
          <p:nvPr/>
        </p:nvSpPr>
        <p:spPr>
          <a:xfrm>
            <a:off x="573088" y="602348"/>
            <a:ext cx="6096000" cy="815608"/>
          </a:xfrm>
          <a:prstGeom prst="rect">
            <a:avLst/>
          </a:prstGeom>
        </p:spPr>
        <p:txBody>
          <a:bodyPr>
            <a:spAutoFit/>
          </a:bodyPr>
          <a:lstStyle/>
          <a:p>
            <a:pPr lvl="0" eaLnBrk="0" fontAlgn="base" hangingPunct="0">
              <a:spcBef>
                <a:spcPct val="0"/>
              </a:spcBef>
              <a:spcAft>
                <a:spcPct val="0"/>
              </a:spcAft>
            </a:pPr>
            <a:r>
              <a:rPr lang="es-ES" altLang="es-MX" b="1" dirty="0">
                <a:latin typeface="Arial" panose="020B0604020202020204" pitchFamily="34" charset="0"/>
                <a:ea typeface="Calibri" panose="020F0502020204030204" pitchFamily="34" charset="0"/>
                <a:cs typeface="Arial" panose="020B0604020202020204" pitchFamily="34" charset="0"/>
              </a:rPr>
              <a:t>TEMA:</a:t>
            </a:r>
            <a:r>
              <a:rPr lang="es-ES_tradnl" altLang="es-MX" dirty="0">
                <a:latin typeface="Arial" panose="020B0604020202020204" pitchFamily="34" charset="0"/>
                <a:ea typeface="Times New Roman" panose="02020603050405020304" pitchFamily="18" charset="0"/>
                <a:cs typeface="Times New Roman" panose="02020603050405020304" pitchFamily="18" charset="0"/>
              </a:rPr>
              <a:t> </a:t>
            </a:r>
            <a:endParaRPr lang="es-ES_tradnl" altLang="es-MX" dirty="0" smtClean="0">
              <a:latin typeface="Arial" panose="020B0604020202020204" pitchFamily="34" charset="0"/>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endParaRPr lang="es-MX" altLang="es-MX" sz="1100" dirty="0">
              <a:latin typeface="Arial" panose="020B0604020202020204" pitchFamily="34" charset="0"/>
            </a:endParaRPr>
          </a:p>
          <a:p>
            <a:pPr lvl="0" eaLnBrk="0" fontAlgn="base" hangingPunct="0">
              <a:spcBef>
                <a:spcPct val="0"/>
              </a:spcBef>
              <a:spcAft>
                <a:spcPct val="0"/>
              </a:spcAft>
            </a:pPr>
            <a:r>
              <a:rPr lang="es-MX" altLang="es-MX" b="1" dirty="0">
                <a:solidFill>
                  <a:srgbClr val="000000"/>
                </a:solidFill>
                <a:latin typeface="Arial" panose="020B0604020202020204" pitchFamily="34" charset="0"/>
                <a:ea typeface="Times New Roman" panose="02020603050405020304" pitchFamily="18" charset="0"/>
                <a:cs typeface="Arial" panose="020B0604020202020204" pitchFamily="34" charset="0"/>
              </a:rPr>
              <a:t>5.- Factores de cambio del Derecho</a:t>
            </a:r>
            <a:endParaRPr lang="es-MX" dirty="0"/>
          </a:p>
        </p:txBody>
      </p:sp>
      <p:sp>
        <p:nvSpPr>
          <p:cNvPr id="7" name="Rectángulo redondeado 6"/>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0341703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94214" y="965867"/>
            <a:ext cx="8596668" cy="1575787"/>
          </a:xfrm>
        </p:spPr>
        <p:txBody>
          <a:bodyPr/>
          <a:lstStyle/>
          <a:p>
            <a:pPr marL="68580" indent="0">
              <a:lnSpc>
                <a:spcPct val="150000"/>
              </a:lnSpc>
              <a:buNone/>
            </a:pPr>
            <a:r>
              <a:rPr lang="es-MX" b="1" dirty="0"/>
              <a:t>El derecho no es estético al igual que la sociedad se encuentra en constante cambio y una de sus funciones del derecho es regular la conducta humana y garantizar la mejor convivencia. </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256396">
            <a:off x="6406582" y="3437654"/>
            <a:ext cx="3459468" cy="2078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ángulo 2"/>
          <p:cNvSpPr/>
          <p:nvPr/>
        </p:nvSpPr>
        <p:spPr>
          <a:xfrm>
            <a:off x="0" y="196426"/>
            <a:ext cx="11348211" cy="769441"/>
          </a:xfrm>
          <a:prstGeom prst="rect">
            <a:avLst/>
          </a:prstGeom>
          <a:noFill/>
        </p:spPr>
        <p:txBody>
          <a:bodyPr wrap="square" lIns="91440" tIns="45720" rIns="91440" bIns="45720">
            <a:spAutoFit/>
          </a:bodyPr>
          <a:lstStyle/>
          <a:p>
            <a:pPr algn="ctr"/>
            <a:r>
              <a:rPr lang="es-MX" sz="4400" b="1" dirty="0" smtClean="0">
                <a:ln w="22225">
                  <a:solidFill>
                    <a:schemeClr val="accent2"/>
                  </a:solidFill>
                  <a:prstDash val="solid"/>
                </a:ln>
                <a:solidFill>
                  <a:schemeClr val="accent2">
                    <a:lumMod val="40000"/>
                    <a:lumOff val="60000"/>
                  </a:schemeClr>
                </a:solidFill>
              </a:rPr>
              <a:t>FACTORES DEL CAMBIO DEL DERECHO</a:t>
            </a:r>
            <a:endParaRPr lang="es-ES" sz="4400" b="1" dirty="0">
              <a:ln w="22225">
                <a:solidFill>
                  <a:schemeClr val="accent2"/>
                </a:solidFill>
                <a:prstDash val="solid"/>
              </a:ln>
              <a:solidFill>
                <a:schemeClr val="accent2">
                  <a:lumMod val="40000"/>
                  <a:lumOff val="60000"/>
                </a:schemeClr>
              </a:solidFill>
            </a:endParaRPr>
          </a:p>
        </p:txBody>
      </p:sp>
      <p:pic>
        <p:nvPicPr>
          <p:cNvPr id="1026" name="Picture 2" descr="http://www.gifandgif.es/gifs_animados/Hombres/Gifs%20Animados%20Hombres%20(13).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75687" y="2873228"/>
            <a:ext cx="1638300" cy="26384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recho profesiones imagene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603130" y="2888092"/>
            <a:ext cx="1422924" cy="2608697"/>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redondeado 6"/>
          <p:cNvSpPr/>
          <p:nvPr/>
        </p:nvSpPr>
        <p:spPr>
          <a:xfrm>
            <a:off x="9959621" y="1505102"/>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8" name="Pentágono 7"/>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42830416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arn(inVertical)">
                                      <p:cBhvr>
                                        <p:cTn id="13" dur="500"/>
                                        <p:tgtEl>
                                          <p:spTgt spid="5">
                                            <p:txEl>
                                              <p:pRg st="0" end="0"/>
                                            </p:txEl>
                                          </p:spTgt>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1000"/>
                                        <p:tgtEl>
                                          <p:spTgt spid="1026"/>
                                        </p:tgtEl>
                                      </p:cBhvr>
                                    </p:animEffect>
                                    <p:anim calcmode="lin" valueType="num">
                                      <p:cBhvr>
                                        <p:cTn id="18" dur="1000" fill="hold"/>
                                        <p:tgtEl>
                                          <p:spTgt spid="1026"/>
                                        </p:tgtEl>
                                        <p:attrNameLst>
                                          <p:attrName>ppt_x</p:attrName>
                                        </p:attrNameLst>
                                      </p:cBhvr>
                                      <p:tavLst>
                                        <p:tav tm="0">
                                          <p:val>
                                            <p:strVal val="#ppt_x"/>
                                          </p:val>
                                        </p:tav>
                                        <p:tav tm="100000">
                                          <p:val>
                                            <p:strVal val="#ppt_x"/>
                                          </p:val>
                                        </p:tav>
                                      </p:tavLst>
                                    </p:anim>
                                    <p:anim calcmode="lin" valueType="num">
                                      <p:cBhvr>
                                        <p:cTn id="19" dur="1000" fill="hold"/>
                                        <p:tgtEl>
                                          <p:spTgt spid="10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9" presetClass="entr" presetSubtype="0" decel="100000"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 calcmode="lin" valueType="num">
                                      <p:cBhvr>
                                        <p:cTn id="23" dur="500" fill="hold"/>
                                        <p:tgtEl>
                                          <p:spTgt spid="1028"/>
                                        </p:tgtEl>
                                        <p:attrNameLst>
                                          <p:attrName>ppt_w</p:attrName>
                                        </p:attrNameLst>
                                      </p:cBhvr>
                                      <p:tavLst>
                                        <p:tav tm="0">
                                          <p:val>
                                            <p:fltVal val="0"/>
                                          </p:val>
                                        </p:tav>
                                        <p:tav tm="100000">
                                          <p:val>
                                            <p:strVal val="#ppt_w"/>
                                          </p:val>
                                        </p:tav>
                                      </p:tavLst>
                                    </p:anim>
                                    <p:anim calcmode="lin" valueType="num">
                                      <p:cBhvr>
                                        <p:cTn id="24" dur="500" fill="hold"/>
                                        <p:tgtEl>
                                          <p:spTgt spid="1028"/>
                                        </p:tgtEl>
                                        <p:attrNameLst>
                                          <p:attrName>ppt_h</p:attrName>
                                        </p:attrNameLst>
                                      </p:cBhvr>
                                      <p:tavLst>
                                        <p:tav tm="0">
                                          <p:val>
                                            <p:fltVal val="0"/>
                                          </p:val>
                                        </p:tav>
                                        <p:tav tm="100000">
                                          <p:val>
                                            <p:strVal val="#ppt_h"/>
                                          </p:val>
                                        </p:tav>
                                      </p:tavLst>
                                    </p:anim>
                                    <p:anim calcmode="lin" valueType="num">
                                      <p:cBhvr>
                                        <p:cTn id="25" dur="500" fill="hold"/>
                                        <p:tgtEl>
                                          <p:spTgt spid="1028"/>
                                        </p:tgtEl>
                                        <p:attrNameLst>
                                          <p:attrName>style.rotation</p:attrName>
                                        </p:attrNameLst>
                                      </p:cBhvr>
                                      <p:tavLst>
                                        <p:tav tm="0">
                                          <p:val>
                                            <p:fltVal val="360"/>
                                          </p:val>
                                        </p:tav>
                                        <p:tav tm="100000">
                                          <p:val>
                                            <p:fltVal val="0"/>
                                          </p:val>
                                        </p:tav>
                                      </p:tavLst>
                                    </p:anim>
                                    <p:animEffect transition="in" filter="fade">
                                      <p:cBhvr>
                                        <p:cTn id="26" dur="500"/>
                                        <p:tgtEl>
                                          <p:spTgt spid="1028"/>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3074"/>
                                        </p:tgtEl>
                                        <p:attrNameLst>
                                          <p:attrName>style.visibility</p:attrName>
                                        </p:attrNameLst>
                                      </p:cBhvr>
                                      <p:to>
                                        <p:strVal val="visible"/>
                                      </p:to>
                                    </p:set>
                                    <p:animEffect transition="in" filter="fade">
                                      <p:cBhvr>
                                        <p:cTn id="30" dur="500"/>
                                        <p:tgtEl>
                                          <p:spTgt spid="3074"/>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heel(1)">
                                      <p:cBhvr>
                                        <p:cTn id="35" dur="20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inVertical)">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7"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7953" y="1814225"/>
            <a:ext cx="8596668" cy="3880773"/>
          </a:xfrm>
        </p:spPr>
        <p:txBody>
          <a:bodyPr>
            <a:normAutofit fontScale="77500" lnSpcReduction="20000"/>
          </a:bodyPr>
          <a:lstStyle/>
          <a:p>
            <a:pPr marL="68580" indent="0" algn="just">
              <a:buNone/>
            </a:pPr>
            <a:r>
              <a:rPr lang="es-MX" sz="2600" dirty="0" smtClean="0"/>
              <a:t>La política transforma el derecho debido a que es esta la que directamente se encarga de modificarlo dependiendo de ciertas circunstancias, como:</a:t>
            </a:r>
          </a:p>
          <a:p>
            <a:pPr marL="68580" indent="0" algn="just">
              <a:buNone/>
            </a:pPr>
            <a:endParaRPr lang="es-MX" sz="2600" dirty="0" smtClean="0"/>
          </a:p>
          <a:p>
            <a:pPr algn="just"/>
            <a:r>
              <a:rPr lang="es-MX" sz="2400" b="1" dirty="0" smtClean="0"/>
              <a:t>Cambio en la política internacional</a:t>
            </a:r>
          </a:p>
          <a:p>
            <a:pPr marL="0" indent="0" algn="just">
              <a:buNone/>
            </a:pPr>
            <a:endParaRPr lang="es-MX" sz="2400" b="1" dirty="0" smtClean="0"/>
          </a:p>
          <a:p>
            <a:pPr algn="just"/>
            <a:r>
              <a:rPr lang="es-MX" sz="2400" b="1" dirty="0" smtClean="0"/>
              <a:t>La  tesis filosófico – política del grupo en el poder</a:t>
            </a:r>
          </a:p>
          <a:p>
            <a:pPr marL="0" indent="0" algn="just">
              <a:buNone/>
            </a:pPr>
            <a:endParaRPr lang="es-MX" sz="2400" b="1" dirty="0" smtClean="0"/>
          </a:p>
          <a:p>
            <a:pPr algn="just"/>
            <a:r>
              <a:rPr lang="es-MX" sz="2400" b="1" dirty="0" smtClean="0"/>
              <a:t>El surgimiento de nuevos sistemas políticos</a:t>
            </a:r>
          </a:p>
          <a:p>
            <a:pPr algn="just"/>
            <a:endParaRPr lang="es-MX" sz="2400" b="1" dirty="0" smtClean="0"/>
          </a:p>
          <a:p>
            <a:pPr algn="just"/>
            <a:r>
              <a:rPr lang="es-MX" sz="2400" b="1" dirty="0" smtClean="0"/>
              <a:t>Los intereses de los partidos políticos</a:t>
            </a:r>
          </a:p>
          <a:p>
            <a:endParaRPr lang="es-MX" dirty="0" smtClean="0"/>
          </a:p>
          <a:p>
            <a:endParaRPr lang="es-MX"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6429" y="4758926"/>
            <a:ext cx="2130573" cy="1699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ángulo 3"/>
          <p:cNvSpPr/>
          <p:nvPr/>
        </p:nvSpPr>
        <p:spPr>
          <a:xfrm>
            <a:off x="2277486" y="595657"/>
            <a:ext cx="5891356" cy="769441"/>
          </a:xfrm>
          <a:prstGeom prst="rect">
            <a:avLst/>
          </a:prstGeom>
          <a:noFill/>
        </p:spPr>
        <p:txBody>
          <a:bodyPr wrap="none" lIns="91440" tIns="45720" rIns="91440" bIns="45720">
            <a:spAutoFit/>
          </a:bodyPr>
          <a:lstStyle/>
          <a:p>
            <a:pPr algn="ctr"/>
            <a:r>
              <a:rPr lang="es-MX" sz="4400" b="1" dirty="0" smtClean="0">
                <a:ln w="22225">
                  <a:solidFill>
                    <a:schemeClr val="accent2"/>
                  </a:solidFill>
                  <a:prstDash val="solid"/>
                </a:ln>
                <a:solidFill>
                  <a:schemeClr val="accent2">
                    <a:lumMod val="40000"/>
                    <a:lumOff val="60000"/>
                  </a:schemeClr>
                </a:solidFill>
              </a:rPr>
              <a:t>FACTORES POLÍTICOS</a:t>
            </a:r>
            <a:endParaRPr lang="es-ES" sz="4400" b="1" dirty="0">
              <a:ln w="22225">
                <a:solidFill>
                  <a:schemeClr val="accent2"/>
                </a:solidFill>
                <a:prstDash val="solid"/>
              </a:ln>
              <a:solidFill>
                <a:schemeClr val="accent2">
                  <a:lumMod val="40000"/>
                  <a:lumOff val="60000"/>
                </a:schemeClr>
              </a:solidFill>
            </a:endParaRPr>
          </a:p>
        </p:txBody>
      </p:sp>
      <p:pic>
        <p:nvPicPr>
          <p:cNvPr id="2052" name="Picture 4" descr="http://www.thinkingpeoplerecursoshumanos.es/wp-content/uploads/2011/05/politica-retribucio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10204">
            <a:off x="7937589" y="2355282"/>
            <a:ext cx="2143125" cy="2419351"/>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redondeado 5"/>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7" name="Pentágono 6"/>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147915730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down)">
                                      <p:cBhvr>
                                        <p:cTn id="24" dur="500"/>
                                        <p:tgtEl>
                                          <p:spTgt spid="3">
                                            <p:txEl>
                                              <p:pRg st="0" end="0"/>
                                            </p:txEl>
                                          </p:spTgt>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wipe(down)">
                                      <p:cBhvr>
                                        <p:cTn id="28" dur="500"/>
                                        <p:tgtEl>
                                          <p:spTgt spid="3">
                                            <p:txEl>
                                              <p:pRg st="2" end="2"/>
                                            </p:txEl>
                                          </p:spTgt>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wipe(down)">
                                      <p:cBhvr>
                                        <p:cTn id="36" dur="500"/>
                                        <p:tgtEl>
                                          <p:spTgt spid="3">
                                            <p:txEl>
                                              <p:pRg st="6" end="6"/>
                                            </p:txEl>
                                          </p:spTgt>
                                        </p:tgtEl>
                                      </p:cBhvr>
                                    </p:animEffect>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wipe(down)">
                                      <p:cBhvr>
                                        <p:cTn id="40" dur="500"/>
                                        <p:tgtEl>
                                          <p:spTgt spid="3">
                                            <p:txEl>
                                              <p:pRg st="8" end="8"/>
                                            </p:txEl>
                                          </p:spTgt>
                                        </p:tgtEl>
                                      </p:cBhvr>
                                    </p:animEffect>
                                  </p:childTnLst>
                                </p:cTn>
                              </p:par>
                            </p:childTnLst>
                          </p:cTn>
                        </p:par>
                        <p:par>
                          <p:cTn id="41" fill="hold">
                            <p:stCondLst>
                              <p:cond delay="4500"/>
                            </p:stCondLst>
                            <p:childTnLst>
                              <p:par>
                                <p:cTn id="42" presetID="45" presetClass="entr" presetSubtype="0" fill="hold" nodeType="afterEffect">
                                  <p:stCondLst>
                                    <p:cond delay="0"/>
                                  </p:stCondLst>
                                  <p:childTnLst>
                                    <p:set>
                                      <p:cBhvr>
                                        <p:cTn id="43" dur="1" fill="hold">
                                          <p:stCondLst>
                                            <p:cond delay="0"/>
                                          </p:stCondLst>
                                        </p:cTn>
                                        <p:tgtEl>
                                          <p:spTgt spid="2052"/>
                                        </p:tgtEl>
                                        <p:attrNameLst>
                                          <p:attrName>style.visibility</p:attrName>
                                        </p:attrNameLst>
                                      </p:cBhvr>
                                      <p:to>
                                        <p:strVal val="visible"/>
                                      </p:to>
                                    </p:set>
                                    <p:animEffect transition="in" filter="fade">
                                      <p:cBhvr>
                                        <p:cTn id="44" dur="2000"/>
                                        <p:tgtEl>
                                          <p:spTgt spid="2052"/>
                                        </p:tgtEl>
                                      </p:cBhvr>
                                    </p:animEffect>
                                    <p:anim calcmode="lin" valueType="num">
                                      <p:cBhvr>
                                        <p:cTn id="45" dur="2000" fill="hold"/>
                                        <p:tgtEl>
                                          <p:spTgt spid="2052"/>
                                        </p:tgtEl>
                                        <p:attrNameLst>
                                          <p:attrName>ppt_w</p:attrName>
                                        </p:attrNameLst>
                                      </p:cBhvr>
                                      <p:tavLst>
                                        <p:tav tm="0" fmla="#ppt_w*sin(2.5*pi*$)">
                                          <p:val>
                                            <p:fltVal val="0"/>
                                          </p:val>
                                        </p:tav>
                                        <p:tav tm="100000">
                                          <p:val>
                                            <p:fltVal val="1"/>
                                          </p:val>
                                        </p:tav>
                                      </p:tavLst>
                                    </p:anim>
                                    <p:anim calcmode="lin" valueType="num">
                                      <p:cBhvr>
                                        <p:cTn id="46" dur="2000" fill="hold"/>
                                        <p:tgtEl>
                                          <p:spTgt spid="2052"/>
                                        </p:tgtEl>
                                        <p:attrNameLst>
                                          <p:attrName>ppt_h</p:attrName>
                                        </p:attrNameLst>
                                      </p:cBhvr>
                                      <p:tavLst>
                                        <p:tav tm="0">
                                          <p:val>
                                            <p:strVal val="#ppt_h"/>
                                          </p:val>
                                        </p:tav>
                                        <p:tav tm="100000">
                                          <p:val>
                                            <p:strVal val="#ppt_h"/>
                                          </p:val>
                                        </p:tav>
                                      </p:tavLst>
                                    </p:anim>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1026"/>
                                        </p:tgtEl>
                                        <p:attrNameLst>
                                          <p:attrName>style.visibility</p:attrName>
                                        </p:attrNameLst>
                                      </p:cBhvr>
                                      <p:to>
                                        <p:strVal val="visible"/>
                                      </p:to>
                                    </p:set>
                                    <p:animEffect transition="in" filter="fade">
                                      <p:cBhvr>
                                        <p:cTn id="50" dur="1000"/>
                                        <p:tgtEl>
                                          <p:spTgt spid="1026"/>
                                        </p:tgtEl>
                                      </p:cBhvr>
                                    </p:animEffect>
                                    <p:anim calcmode="lin" valueType="num">
                                      <p:cBhvr>
                                        <p:cTn id="51" dur="1000" fill="hold"/>
                                        <p:tgtEl>
                                          <p:spTgt spid="1026"/>
                                        </p:tgtEl>
                                        <p:attrNameLst>
                                          <p:attrName>ppt_x</p:attrName>
                                        </p:attrNameLst>
                                      </p:cBhvr>
                                      <p:tavLst>
                                        <p:tav tm="0">
                                          <p:val>
                                            <p:strVal val="#ppt_x"/>
                                          </p:val>
                                        </p:tav>
                                        <p:tav tm="100000">
                                          <p:val>
                                            <p:strVal val="#ppt_x"/>
                                          </p:val>
                                        </p:tav>
                                      </p:tavLst>
                                    </p:anim>
                                    <p:anim calcmode="lin" valueType="num">
                                      <p:cBhvr>
                                        <p:cTn id="52"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1" presetClass="entr" presetSubtype="1"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heel(1)">
                                      <p:cBhvr>
                                        <p:cTn id="57" dur="20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barn(inVertical)">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animBg="1"/>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posición de imagen 4"/>
          <p:cNvPicPr>
            <a:picLocks noGrp="1" noChangeAspect="1"/>
          </p:cNvPicPr>
          <p:nvPr>
            <p:ph idx="1"/>
          </p:nvPr>
        </p:nvPicPr>
        <p:blipFill>
          <a:blip r:embed="rId2"/>
          <a:stretch>
            <a:fillRect/>
          </a:stretch>
        </p:blipFill>
        <p:spPr>
          <a:xfrm>
            <a:off x="4744491" y="1147465"/>
            <a:ext cx="3540170" cy="2207779"/>
          </a:xfrm>
          <a:prstGeom prst="rect">
            <a:avLst/>
          </a:prstGeom>
        </p:spPr>
      </p:pic>
      <p:sp>
        <p:nvSpPr>
          <p:cNvPr id="4" name="Marcador de texto 3"/>
          <p:cNvSpPr>
            <a:spLocks noGrp="1"/>
          </p:cNvSpPr>
          <p:nvPr>
            <p:ph type="body" sz="quarter" idx="4294967295"/>
          </p:nvPr>
        </p:nvSpPr>
        <p:spPr>
          <a:xfrm>
            <a:off x="0" y="1593850"/>
            <a:ext cx="4508500" cy="1731963"/>
          </a:xfrm>
        </p:spPr>
        <p:txBody>
          <a:bodyPr>
            <a:normAutofit fontScale="92500" lnSpcReduction="10000"/>
          </a:bodyPr>
          <a:lstStyle/>
          <a:p>
            <a:pPr algn="just"/>
            <a:r>
              <a:rPr lang="es-MX" dirty="0" smtClean="0"/>
              <a:t>Actividades  </a:t>
            </a:r>
            <a:r>
              <a:rPr lang="es-MX" dirty="0"/>
              <a:t>que tienden a incrementar la capacidad productiva de bienes y servicios de una economía, para satisfacer las necesidades socialmente </a:t>
            </a:r>
            <a:r>
              <a:rPr lang="es-MX" dirty="0" smtClean="0"/>
              <a:t>humanas</a:t>
            </a:r>
          </a:p>
          <a:p>
            <a:pPr algn="just"/>
            <a:endParaRPr lang="es-MX" dirty="0"/>
          </a:p>
          <a:p>
            <a:endParaRPr lang="es-MX" dirty="0"/>
          </a:p>
        </p:txBody>
      </p:sp>
      <p:sp>
        <p:nvSpPr>
          <p:cNvPr id="6" name="Rectángulo 5"/>
          <p:cNvSpPr/>
          <p:nvPr/>
        </p:nvSpPr>
        <p:spPr>
          <a:xfrm>
            <a:off x="1724732" y="224135"/>
            <a:ext cx="7064755" cy="769441"/>
          </a:xfrm>
          <a:prstGeom prst="rect">
            <a:avLst/>
          </a:prstGeom>
          <a:noFill/>
        </p:spPr>
        <p:txBody>
          <a:bodyPr wrap="none" lIns="91440" tIns="45720" rIns="91440" bIns="45720">
            <a:spAutoFit/>
          </a:bodyPr>
          <a:lstStyle/>
          <a:p>
            <a:pPr algn="ctr"/>
            <a:r>
              <a:rPr lang="es-MX" sz="4400" b="1" dirty="0" smtClean="0">
                <a:ln w="22225">
                  <a:solidFill>
                    <a:schemeClr val="accent2"/>
                  </a:solidFill>
                  <a:prstDash val="solid"/>
                </a:ln>
                <a:solidFill>
                  <a:schemeClr val="accent2">
                    <a:lumMod val="40000"/>
                    <a:lumOff val="60000"/>
                  </a:schemeClr>
                </a:solidFill>
              </a:rPr>
              <a:t>FACTORES ECONÓMICOS</a:t>
            </a:r>
            <a:endParaRPr lang="es-ES" sz="4400" b="1" dirty="0">
              <a:ln w="22225">
                <a:solidFill>
                  <a:schemeClr val="accent2"/>
                </a:solidFill>
                <a:prstDash val="solid"/>
              </a:ln>
              <a:solidFill>
                <a:schemeClr val="accent2">
                  <a:lumMod val="40000"/>
                  <a:lumOff val="60000"/>
                </a:schemeClr>
              </a:solidFill>
            </a:endParaRPr>
          </a:p>
        </p:txBody>
      </p:sp>
      <p:sp>
        <p:nvSpPr>
          <p:cNvPr id="8" name="CuadroTexto 7"/>
          <p:cNvSpPr txBox="1"/>
          <p:nvPr/>
        </p:nvSpPr>
        <p:spPr>
          <a:xfrm>
            <a:off x="4502094" y="3539910"/>
            <a:ext cx="5189218" cy="1477328"/>
          </a:xfrm>
          <a:prstGeom prst="rect">
            <a:avLst/>
          </a:prstGeom>
          <a:noFill/>
        </p:spPr>
        <p:txBody>
          <a:bodyPr wrap="square" rtlCol="0">
            <a:spAutoFit/>
          </a:bodyPr>
          <a:lstStyle/>
          <a:p>
            <a:pPr algn="just"/>
            <a:r>
              <a:rPr lang="es-MX" dirty="0"/>
              <a:t>Hay 5 factores económicos que son clave para determinar el crecimiento y progreso de un país: Inflación, Salario Mínimo / </a:t>
            </a:r>
            <a:r>
              <a:rPr lang="es-MX" dirty="0" smtClean="0"/>
              <a:t> </a:t>
            </a:r>
            <a:r>
              <a:rPr lang="es-MX" dirty="0"/>
              <a:t>PIB absoluto, PIB per cápita y Deuda Externa / PIB corriente.</a:t>
            </a:r>
          </a:p>
        </p:txBody>
      </p:sp>
      <p:sp>
        <p:nvSpPr>
          <p:cNvPr id="9" name="AutoShape 2" descr="Resultado de imagen para factores economicos capit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3076" name="Picture 4" descr="http://www.cedicelibertad.org/wp-content/uploads/2011/04/crecimiento-economico-2010-08-04-2168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3325091"/>
            <a:ext cx="333375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1.gstatic.com/images?q=tbn:ANd9GcTmoWyeCKQwAuezSMUOLBoS8vvVpuhrkK8_eHTOzv3DL8_RCXk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0839" y="4890439"/>
            <a:ext cx="2657475" cy="17145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redondeado 9"/>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1" name="Pentágono 10"/>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20591438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heel(1)">
                                      <p:cBhvr>
                                        <p:cTn id="13" dur="2000"/>
                                        <p:tgtEl>
                                          <p:spTgt spid="4">
                                            <p:txEl>
                                              <p:pRg st="0" end="0"/>
                                            </p:txEl>
                                          </p:spTgt>
                                        </p:tgtEl>
                                      </p:cBhvr>
                                    </p:animEffect>
                                  </p:childTnLst>
                                </p:cTn>
                              </p:par>
                            </p:childTnLst>
                          </p:cTn>
                        </p:par>
                        <p:par>
                          <p:cTn id="14" fill="hold">
                            <p:stCondLst>
                              <p:cond delay="3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3500"/>
                            </p:stCondLst>
                            <p:childTnLst>
                              <p:par>
                                <p:cTn id="19" presetID="14" presetClass="entr" presetSubtype="10" fill="hold" nodeType="afterEffect">
                                  <p:stCondLst>
                                    <p:cond delay="0"/>
                                  </p:stCondLst>
                                  <p:childTnLst>
                                    <p:set>
                                      <p:cBhvr>
                                        <p:cTn id="20" dur="1" fill="hold">
                                          <p:stCondLst>
                                            <p:cond delay="0"/>
                                          </p:stCondLst>
                                        </p:cTn>
                                        <p:tgtEl>
                                          <p:spTgt spid="3076"/>
                                        </p:tgtEl>
                                        <p:attrNameLst>
                                          <p:attrName>style.visibility</p:attrName>
                                        </p:attrNameLst>
                                      </p:cBhvr>
                                      <p:to>
                                        <p:strVal val="visible"/>
                                      </p:to>
                                    </p:set>
                                    <p:animEffect transition="in" filter="randombar(horizontal)">
                                      <p:cBhvr>
                                        <p:cTn id="21" dur="500"/>
                                        <p:tgtEl>
                                          <p:spTgt spid="3076"/>
                                        </p:tgtEl>
                                      </p:cBhvr>
                                    </p:animEffect>
                                  </p:childTnLst>
                                </p:cTn>
                              </p:par>
                            </p:childTnLst>
                          </p:cTn>
                        </p:par>
                        <p:par>
                          <p:cTn id="22" fill="hold">
                            <p:stCondLst>
                              <p:cond delay="4000"/>
                            </p:stCondLst>
                            <p:childTnLst>
                              <p:par>
                                <p:cTn id="23" presetID="16" presetClass="entr" presetSubtype="2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par>
                          <p:cTn id="26" fill="hold">
                            <p:stCondLst>
                              <p:cond delay="4500"/>
                            </p:stCondLst>
                            <p:childTnLst>
                              <p:par>
                                <p:cTn id="27" presetID="26" presetClass="entr" presetSubtype="0" fill="hold" nodeType="afterEffect">
                                  <p:stCondLst>
                                    <p:cond delay="0"/>
                                  </p:stCondLst>
                                  <p:childTnLst>
                                    <p:set>
                                      <p:cBhvr>
                                        <p:cTn id="28" dur="1" fill="hold">
                                          <p:stCondLst>
                                            <p:cond delay="0"/>
                                          </p:stCondLst>
                                        </p:cTn>
                                        <p:tgtEl>
                                          <p:spTgt spid="3078"/>
                                        </p:tgtEl>
                                        <p:attrNameLst>
                                          <p:attrName>style.visibility</p:attrName>
                                        </p:attrNameLst>
                                      </p:cBhvr>
                                      <p:to>
                                        <p:strVal val="visible"/>
                                      </p:to>
                                    </p:set>
                                    <p:animEffect transition="in" filter="wipe(down)">
                                      <p:cBhvr>
                                        <p:cTn id="29" dur="580">
                                          <p:stCondLst>
                                            <p:cond delay="0"/>
                                          </p:stCondLst>
                                        </p:cTn>
                                        <p:tgtEl>
                                          <p:spTgt spid="3078"/>
                                        </p:tgtEl>
                                      </p:cBhvr>
                                    </p:animEffect>
                                    <p:anim calcmode="lin" valueType="num">
                                      <p:cBhvr>
                                        <p:cTn id="30" dur="1822" tmFilter="0,0; 0.14,0.36; 0.43,0.73; 0.71,0.91; 1.0,1.0">
                                          <p:stCondLst>
                                            <p:cond delay="0"/>
                                          </p:stCondLst>
                                        </p:cTn>
                                        <p:tgtEl>
                                          <p:spTgt spid="3078"/>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078"/>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078"/>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078"/>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078"/>
                                        </p:tgtEl>
                                        <p:attrNameLst>
                                          <p:attrName>ppt_y</p:attrName>
                                        </p:attrNameLst>
                                      </p:cBhvr>
                                      <p:tavLst>
                                        <p:tav tm="0" fmla="#ppt_y-sin(pi*$)/81">
                                          <p:val>
                                            <p:fltVal val="0"/>
                                          </p:val>
                                        </p:tav>
                                        <p:tav tm="100000">
                                          <p:val>
                                            <p:fltVal val="1"/>
                                          </p:val>
                                        </p:tav>
                                      </p:tavLst>
                                    </p:anim>
                                    <p:animScale>
                                      <p:cBhvr>
                                        <p:cTn id="35" dur="26">
                                          <p:stCondLst>
                                            <p:cond delay="650"/>
                                          </p:stCondLst>
                                        </p:cTn>
                                        <p:tgtEl>
                                          <p:spTgt spid="3078"/>
                                        </p:tgtEl>
                                      </p:cBhvr>
                                      <p:to x="100000" y="60000"/>
                                    </p:animScale>
                                    <p:animScale>
                                      <p:cBhvr>
                                        <p:cTn id="36" dur="166" decel="50000">
                                          <p:stCondLst>
                                            <p:cond delay="676"/>
                                          </p:stCondLst>
                                        </p:cTn>
                                        <p:tgtEl>
                                          <p:spTgt spid="3078"/>
                                        </p:tgtEl>
                                      </p:cBhvr>
                                      <p:to x="100000" y="100000"/>
                                    </p:animScale>
                                    <p:animScale>
                                      <p:cBhvr>
                                        <p:cTn id="37" dur="26">
                                          <p:stCondLst>
                                            <p:cond delay="1312"/>
                                          </p:stCondLst>
                                        </p:cTn>
                                        <p:tgtEl>
                                          <p:spTgt spid="3078"/>
                                        </p:tgtEl>
                                      </p:cBhvr>
                                      <p:to x="100000" y="80000"/>
                                    </p:animScale>
                                    <p:animScale>
                                      <p:cBhvr>
                                        <p:cTn id="38" dur="166" decel="50000">
                                          <p:stCondLst>
                                            <p:cond delay="1338"/>
                                          </p:stCondLst>
                                        </p:cTn>
                                        <p:tgtEl>
                                          <p:spTgt spid="3078"/>
                                        </p:tgtEl>
                                      </p:cBhvr>
                                      <p:to x="100000" y="100000"/>
                                    </p:animScale>
                                    <p:animScale>
                                      <p:cBhvr>
                                        <p:cTn id="39" dur="26">
                                          <p:stCondLst>
                                            <p:cond delay="1642"/>
                                          </p:stCondLst>
                                        </p:cTn>
                                        <p:tgtEl>
                                          <p:spTgt spid="3078"/>
                                        </p:tgtEl>
                                      </p:cBhvr>
                                      <p:to x="100000" y="90000"/>
                                    </p:animScale>
                                    <p:animScale>
                                      <p:cBhvr>
                                        <p:cTn id="40" dur="166" decel="50000">
                                          <p:stCondLst>
                                            <p:cond delay="1668"/>
                                          </p:stCondLst>
                                        </p:cTn>
                                        <p:tgtEl>
                                          <p:spTgt spid="3078"/>
                                        </p:tgtEl>
                                      </p:cBhvr>
                                      <p:to x="100000" y="100000"/>
                                    </p:animScale>
                                    <p:animScale>
                                      <p:cBhvr>
                                        <p:cTn id="41" dur="26">
                                          <p:stCondLst>
                                            <p:cond delay="1808"/>
                                          </p:stCondLst>
                                        </p:cTn>
                                        <p:tgtEl>
                                          <p:spTgt spid="3078"/>
                                        </p:tgtEl>
                                      </p:cBhvr>
                                      <p:to x="100000" y="95000"/>
                                    </p:animScale>
                                    <p:animScale>
                                      <p:cBhvr>
                                        <p:cTn id="42" dur="166" decel="50000">
                                          <p:stCondLst>
                                            <p:cond delay="1834"/>
                                          </p:stCondLst>
                                        </p:cTn>
                                        <p:tgtEl>
                                          <p:spTgt spid="3078"/>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arn(inVertical)">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8" grpId="0"/>
      <p:bldP spid="10"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2130" y="123941"/>
            <a:ext cx="8596668" cy="1320800"/>
          </a:xfrm>
        </p:spPr>
        <p:txBody>
          <a:bodyPr>
            <a:normAutofit/>
          </a:bodyPr>
          <a:lstStyle/>
          <a:p>
            <a:r>
              <a:rPr lang="es-MX" sz="4400" b="1" cap="none" dirty="0" smtClean="0">
                <a:ln w="22225">
                  <a:solidFill>
                    <a:schemeClr val="accent2"/>
                  </a:solidFill>
                  <a:prstDash val="solid"/>
                </a:ln>
                <a:solidFill>
                  <a:schemeClr val="accent2">
                    <a:lumMod val="40000"/>
                    <a:lumOff val="60000"/>
                  </a:schemeClr>
                </a:solidFill>
                <a:cs typeface="Aharoni" panose="02010803020104030203" pitchFamily="2" charset="-79"/>
              </a:rPr>
              <a:t>FACTORES  TECNOLÓGICOS</a:t>
            </a:r>
            <a:endParaRPr lang="es-MX" sz="4400" b="1" cap="none" dirty="0">
              <a:ln w="22225">
                <a:solidFill>
                  <a:schemeClr val="accent2"/>
                </a:solidFill>
                <a:prstDash val="solid"/>
              </a:ln>
              <a:solidFill>
                <a:schemeClr val="accent2">
                  <a:lumMod val="40000"/>
                  <a:lumOff val="60000"/>
                </a:schemeClr>
              </a:solidFill>
              <a:cs typeface="Aharoni" panose="02010803020104030203" pitchFamily="2" charset="-79"/>
            </a:endParaRPr>
          </a:p>
        </p:txBody>
      </p:sp>
      <p:sp>
        <p:nvSpPr>
          <p:cNvPr id="4" name="Marcador de texto 3"/>
          <p:cNvSpPr>
            <a:spLocks noGrp="1"/>
          </p:cNvSpPr>
          <p:nvPr>
            <p:ph idx="1"/>
          </p:nvPr>
        </p:nvSpPr>
        <p:spPr>
          <a:xfrm>
            <a:off x="914400" y="1600201"/>
            <a:ext cx="4803775" cy="3733800"/>
          </a:xfrm>
        </p:spPr>
        <p:txBody>
          <a:bodyPr>
            <a:normAutofit fontScale="92500" lnSpcReduction="10000"/>
          </a:bodyPr>
          <a:lstStyle/>
          <a:p>
            <a:pPr algn="just"/>
            <a:r>
              <a:rPr lang="es-MX" dirty="0"/>
              <a:t>L</a:t>
            </a:r>
            <a:r>
              <a:rPr lang="es-MX" dirty="0" smtClean="0"/>
              <a:t>os </a:t>
            </a:r>
            <a:r>
              <a:rPr lang="es-MX" dirty="0"/>
              <a:t>avances tecnológicos, han sido de gran innovación </a:t>
            </a:r>
            <a:r>
              <a:rPr lang="es-MX" dirty="0" smtClean="0"/>
              <a:t>, </a:t>
            </a:r>
            <a:r>
              <a:rPr lang="es-MX" dirty="0"/>
              <a:t>como el hombre ha evolucionado y mejorado la </a:t>
            </a:r>
            <a:r>
              <a:rPr lang="es-MX" dirty="0" smtClean="0"/>
              <a:t>tecnología, como la creación de inventos , rapidez de las comunicaciones</a:t>
            </a:r>
          </a:p>
          <a:p>
            <a:pPr algn="just"/>
            <a:r>
              <a:rPr lang="es-MX" dirty="0" smtClean="0"/>
              <a:t>La reforma del orden legal</a:t>
            </a:r>
          </a:p>
          <a:p>
            <a:pPr algn="just"/>
            <a:endParaRPr lang="es-MX" dirty="0"/>
          </a:p>
          <a:p>
            <a:pPr algn="just"/>
            <a:r>
              <a:rPr lang="es-MX" dirty="0" smtClean="0"/>
              <a:t>El único fin de hacerlas mas complejas y facilitar su aplicación y cumplimiento, para conservar la estabilidad social.</a:t>
            </a:r>
          </a:p>
          <a:p>
            <a:endParaRPr lang="es-MX" dirty="0"/>
          </a:p>
        </p:txBody>
      </p:sp>
      <p:sp>
        <p:nvSpPr>
          <p:cNvPr id="5" name="AutoShape 2" descr="https://ivanrecomienda.files.wordpress.com/2013/02/e28098libre-internet-para-todos_-busca-dar-conexic3b3n-a-todo-mc3a9xic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4098" name="Picture 2" descr="http://www.gifmania.com/Gif-Animados-Tecnologia/Imagenes-Radiotelescopios/Ondas-Radiotelescopio-5716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522682" y="4251536"/>
            <a:ext cx="3155661" cy="216493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gifmania.com/Gif-Animados-Tecnologia/Imagenes-Electricidad/Corriente-Electrica-83644.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522682" y="1779365"/>
            <a:ext cx="2988386" cy="1896184"/>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redondeado 7"/>
          <p:cNvSpPr/>
          <p:nvPr/>
        </p:nvSpPr>
        <p:spPr>
          <a:xfrm>
            <a:off x="9897833" y="84602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9" name="Pentágono 8"/>
          <p:cNvSpPr/>
          <p:nvPr/>
        </p:nvSpPr>
        <p:spPr>
          <a:xfrm rot="16200000">
            <a:off x="9646678" y="3962695"/>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38713883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arn(inVertical)">
                                      <p:cBhvr>
                                        <p:cTn id="13" dur="500"/>
                                        <p:tgtEl>
                                          <p:spTgt spid="4">
                                            <p:txEl>
                                              <p:pRg st="0" end="0"/>
                                            </p:txEl>
                                          </p:spTgt>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barn(inVertical)">
                                      <p:cBhvr>
                                        <p:cTn id="21" dur="500"/>
                                        <p:tgtEl>
                                          <p:spTgt spid="4">
                                            <p:txEl>
                                              <p:pRg st="3" end="3"/>
                                            </p:txEl>
                                          </p:spTgt>
                                        </p:tgtEl>
                                      </p:cBhvr>
                                    </p:animEffect>
                                  </p:childTnLst>
                                </p:cTn>
                              </p:par>
                            </p:childTnLst>
                          </p:cTn>
                        </p:par>
                        <p:par>
                          <p:cTn id="22" fill="hold">
                            <p:stCondLst>
                              <p:cond delay="2500"/>
                            </p:stCondLst>
                            <p:childTnLst>
                              <p:par>
                                <p:cTn id="23" presetID="21" presetClass="entr" presetSubtype="1" fill="hold" nodeType="after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wheel(1)">
                                      <p:cBhvr>
                                        <p:cTn id="25" dur="2000"/>
                                        <p:tgtEl>
                                          <p:spTgt spid="4098"/>
                                        </p:tgtEl>
                                      </p:cBhvr>
                                    </p:animEffect>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4100"/>
                                        </p:tgtEl>
                                        <p:attrNameLst>
                                          <p:attrName>style.visibility</p:attrName>
                                        </p:attrNameLst>
                                      </p:cBhvr>
                                      <p:to>
                                        <p:strVal val="visible"/>
                                      </p:to>
                                    </p:set>
                                    <p:animEffect transition="in" filter="fade">
                                      <p:cBhvr>
                                        <p:cTn id="29" dur="1000"/>
                                        <p:tgtEl>
                                          <p:spTgt spid="4100"/>
                                        </p:tgtEl>
                                      </p:cBhvr>
                                    </p:animEffect>
                                    <p:anim calcmode="lin" valueType="num">
                                      <p:cBhvr>
                                        <p:cTn id="30" dur="1000" fill="hold"/>
                                        <p:tgtEl>
                                          <p:spTgt spid="4100"/>
                                        </p:tgtEl>
                                        <p:attrNameLst>
                                          <p:attrName>ppt_x</p:attrName>
                                        </p:attrNameLst>
                                      </p:cBhvr>
                                      <p:tavLst>
                                        <p:tav tm="0">
                                          <p:val>
                                            <p:strVal val="#ppt_x"/>
                                          </p:val>
                                        </p:tav>
                                        <p:tav tm="100000">
                                          <p:val>
                                            <p:strVal val="#ppt_x"/>
                                          </p:val>
                                        </p:tav>
                                      </p:tavLst>
                                    </p:anim>
                                    <p:anim calcmode="lin" valueType="num">
                                      <p:cBhvr>
                                        <p:cTn id="31"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heel(1)">
                                      <p:cBhvr>
                                        <p:cTn id="36" dur="20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8"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1371600"/>
            <a:ext cx="10363200" cy="4278923"/>
          </a:xfrm>
        </p:spPr>
        <p:txBody>
          <a:bodyPr>
            <a:normAutofit fontScale="92500" lnSpcReduction="20000"/>
          </a:bodyPr>
          <a:lstStyle/>
          <a:p>
            <a:pPr marL="68580" indent="0">
              <a:buNone/>
            </a:pPr>
            <a:r>
              <a:rPr lang="es-MX" dirty="0" smtClean="0"/>
              <a:t>El derecho se hace para regular la sociedad es por ello que conforme esta cambia el derecho también debe </a:t>
            </a:r>
            <a:r>
              <a:rPr lang="es-MX" dirty="0"/>
              <a:t>hacerlo para adaptarse la </a:t>
            </a:r>
            <a:r>
              <a:rPr lang="es-MX" dirty="0" smtClean="0"/>
              <a:t>misma. </a:t>
            </a:r>
            <a:r>
              <a:rPr lang="es-MX" dirty="0"/>
              <a:t> </a:t>
            </a:r>
            <a:r>
              <a:rPr lang="es-MX" dirty="0" smtClean="0"/>
              <a:t>Estos factores pueden ser:</a:t>
            </a:r>
          </a:p>
          <a:p>
            <a:endParaRPr lang="es-MX" b="1" smtClean="0"/>
          </a:p>
          <a:p>
            <a:r>
              <a:rPr lang="es-MX" b="1" smtClean="0"/>
              <a:t>Cambio </a:t>
            </a:r>
            <a:r>
              <a:rPr lang="es-MX" b="1" dirty="0" smtClean="0"/>
              <a:t>en el número o composición de la población.</a:t>
            </a:r>
          </a:p>
          <a:p>
            <a:pPr marL="68580" indent="0">
              <a:buNone/>
            </a:pPr>
            <a:endParaRPr lang="es-MX" b="1" dirty="0" smtClean="0"/>
          </a:p>
          <a:p>
            <a:r>
              <a:rPr lang="es-MX" b="1" dirty="0" smtClean="0"/>
              <a:t>Desigualdad social</a:t>
            </a:r>
          </a:p>
          <a:p>
            <a:endParaRPr lang="es-MX" b="1" dirty="0" smtClean="0"/>
          </a:p>
          <a:p>
            <a:r>
              <a:rPr lang="es-MX" b="1" dirty="0" smtClean="0"/>
              <a:t>Diferencias entre clases sociales</a:t>
            </a:r>
          </a:p>
          <a:p>
            <a:endParaRPr lang="es-MX" b="1" dirty="0" smtClean="0"/>
          </a:p>
          <a:p>
            <a:r>
              <a:rPr lang="es-MX" b="1" dirty="0" smtClean="0"/>
              <a:t>Factores </a:t>
            </a:r>
            <a:r>
              <a:rPr lang="es-MX" b="1" dirty="0"/>
              <a:t>externos </a:t>
            </a:r>
            <a:r>
              <a:rPr lang="es-MX" b="1" dirty="0" smtClean="0"/>
              <a:t>internacionales</a:t>
            </a:r>
          </a:p>
          <a:p>
            <a:endParaRPr lang="es-MX" b="1" dirty="0" smtClean="0"/>
          </a:p>
          <a:p>
            <a:r>
              <a:rPr lang="es-MX" b="1" dirty="0" smtClean="0"/>
              <a:t>Adopción </a:t>
            </a:r>
            <a:r>
              <a:rPr lang="es-MX" b="1" dirty="0"/>
              <a:t>de una fe </a:t>
            </a:r>
            <a:r>
              <a:rPr lang="es-MX" b="1" dirty="0" smtClean="0"/>
              <a:t>religiosa </a:t>
            </a:r>
            <a:endParaRPr lang="es-MX"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1717" y="2356868"/>
            <a:ext cx="1969242" cy="1978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ángulo 3"/>
          <p:cNvSpPr/>
          <p:nvPr/>
        </p:nvSpPr>
        <p:spPr>
          <a:xfrm>
            <a:off x="2442253" y="325785"/>
            <a:ext cx="6974986" cy="923330"/>
          </a:xfrm>
          <a:prstGeom prst="rect">
            <a:avLst/>
          </a:prstGeom>
          <a:noFill/>
        </p:spPr>
        <p:txBody>
          <a:bodyPr wrap="none" lIns="91440" tIns="45720" rIns="91440" bIns="45720">
            <a:spAutoFit/>
          </a:bodyPr>
          <a:lstStyle/>
          <a:p>
            <a:pPr algn="ctr"/>
            <a:r>
              <a:rPr lang="es-MX" sz="5400" b="1" dirty="0" smtClean="0">
                <a:ln w="22225">
                  <a:solidFill>
                    <a:schemeClr val="accent2"/>
                  </a:solidFill>
                  <a:prstDash val="solid"/>
                </a:ln>
                <a:solidFill>
                  <a:schemeClr val="accent2">
                    <a:lumMod val="40000"/>
                    <a:lumOff val="60000"/>
                  </a:schemeClr>
                </a:solidFill>
              </a:rPr>
              <a:t>FACTORES SOCIALES</a:t>
            </a:r>
            <a:endParaRPr lang="es-ES" sz="5400" b="1" dirty="0">
              <a:ln w="22225">
                <a:solidFill>
                  <a:schemeClr val="accent2"/>
                </a:solidFill>
                <a:prstDash val="solid"/>
              </a:ln>
              <a:solidFill>
                <a:schemeClr val="accent2">
                  <a:lumMod val="40000"/>
                  <a:lumOff val="60000"/>
                </a:schemeClr>
              </a:solidFill>
            </a:endParaRPr>
          </a:p>
        </p:txBody>
      </p:sp>
      <p:pic>
        <p:nvPicPr>
          <p:cNvPr id="5122" name="Picture 2" descr="http://lu37.e.telefonica.net/familia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94760">
            <a:off x="5408237" y="4188651"/>
            <a:ext cx="4305300" cy="254317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redondeado 5"/>
          <p:cNvSpPr/>
          <p:nvPr/>
        </p:nvSpPr>
        <p:spPr>
          <a:xfrm>
            <a:off x="9987042" y="488093"/>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7" name="Pentágono 6"/>
          <p:cNvSpPr/>
          <p:nvPr/>
        </p:nvSpPr>
        <p:spPr>
          <a:xfrm rot="16200000">
            <a:off x="10231452" y="5132101"/>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422289361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37"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30" fill="hold">
                            <p:stCondLst>
                              <p:cond delay="3500"/>
                            </p:stCondLst>
                            <p:childTnLst>
                              <p:par>
                                <p:cTn id="31" presetID="37" presetClass="entr" presetSubtype="0"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par>
                          <p:cTn id="37" fill="hold">
                            <p:stCondLst>
                              <p:cond delay="4500"/>
                            </p:stCondLst>
                            <p:childTnLst>
                              <p:par>
                                <p:cTn id="38" presetID="37" presetClass="entr" presetSubtype="0" fill="hold" grpId="0"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1000"/>
                                        <p:tgtEl>
                                          <p:spTgt spid="3">
                                            <p:txEl>
                                              <p:pRg st="8" end="8"/>
                                            </p:txEl>
                                          </p:spTgt>
                                        </p:tgtEl>
                                      </p:cBhvr>
                                    </p:animEffect>
                                    <p:anim calcmode="lin" valueType="num">
                                      <p:cBhvr>
                                        <p:cTn id="4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2"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par>
                          <p:cTn id="44" fill="hold">
                            <p:stCondLst>
                              <p:cond delay="5500"/>
                            </p:stCondLst>
                            <p:childTnLst>
                              <p:par>
                                <p:cTn id="45" presetID="37" presetClass="entr" presetSubtype="0" fill="hold" grpId="0"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10" end="10"/>
                                            </p:txEl>
                                          </p:spTgt>
                                        </p:tgtEl>
                                        <p:attrNameLst>
                                          <p:attrName>ppt_y</p:attrName>
                                        </p:attrNameLst>
                                      </p:cBhvr>
                                      <p:tavLst>
                                        <p:tav tm="0">
                                          <p:val>
                                            <p:strVal val="#ppt_y-.03"/>
                                          </p:val>
                                        </p:tav>
                                        <p:tav tm="100000">
                                          <p:val>
                                            <p:strVal val="#ppt_y"/>
                                          </p:val>
                                        </p:tav>
                                      </p:tavLst>
                                    </p:anim>
                                  </p:childTnLst>
                                </p:cTn>
                              </p:par>
                            </p:childTnLst>
                          </p:cTn>
                        </p:par>
                        <p:par>
                          <p:cTn id="51" fill="hold">
                            <p:stCondLst>
                              <p:cond delay="6500"/>
                            </p:stCondLst>
                            <p:childTnLst>
                              <p:par>
                                <p:cTn id="52" presetID="42" presetClass="entr" presetSubtype="0" fill="hold" nodeType="afterEffect">
                                  <p:stCondLst>
                                    <p:cond delay="0"/>
                                  </p:stCondLst>
                                  <p:childTnLst>
                                    <p:set>
                                      <p:cBhvr>
                                        <p:cTn id="53" dur="1" fill="hold">
                                          <p:stCondLst>
                                            <p:cond delay="0"/>
                                          </p:stCondLst>
                                        </p:cTn>
                                        <p:tgtEl>
                                          <p:spTgt spid="2050"/>
                                        </p:tgtEl>
                                        <p:attrNameLst>
                                          <p:attrName>style.visibility</p:attrName>
                                        </p:attrNameLst>
                                      </p:cBhvr>
                                      <p:to>
                                        <p:strVal val="visible"/>
                                      </p:to>
                                    </p:set>
                                    <p:animEffect transition="in" filter="fade">
                                      <p:cBhvr>
                                        <p:cTn id="54" dur="1000"/>
                                        <p:tgtEl>
                                          <p:spTgt spid="2050"/>
                                        </p:tgtEl>
                                      </p:cBhvr>
                                    </p:animEffect>
                                    <p:anim calcmode="lin" valueType="num">
                                      <p:cBhvr>
                                        <p:cTn id="55" dur="1000" fill="hold"/>
                                        <p:tgtEl>
                                          <p:spTgt spid="2050"/>
                                        </p:tgtEl>
                                        <p:attrNameLst>
                                          <p:attrName>ppt_x</p:attrName>
                                        </p:attrNameLst>
                                      </p:cBhvr>
                                      <p:tavLst>
                                        <p:tav tm="0">
                                          <p:val>
                                            <p:strVal val="#ppt_x"/>
                                          </p:val>
                                        </p:tav>
                                        <p:tav tm="100000">
                                          <p:val>
                                            <p:strVal val="#ppt_x"/>
                                          </p:val>
                                        </p:tav>
                                      </p:tavLst>
                                    </p:anim>
                                    <p:anim calcmode="lin" valueType="num">
                                      <p:cBhvr>
                                        <p:cTn id="56" dur="1000" fill="hold"/>
                                        <p:tgtEl>
                                          <p:spTgt spid="2050"/>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42" presetClass="entr" presetSubtype="0" fill="hold" nodeType="afterEffect">
                                  <p:stCondLst>
                                    <p:cond delay="0"/>
                                  </p:stCondLst>
                                  <p:childTnLst>
                                    <p:set>
                                      <p:cBhvr>
                                        <p:cTn id="59" dur="1" fill="hold">
                                          <p:stCondLst>
                                            <p:cond delay="0"/>
                                          </p:stCondLst>
                                        </p:cTn>
                                        <p:tgtEl>
                                          <p:spTgt spid="5122"/>
                                        </p:tgtEl>
                                        <p:attrNameLst>
                                          <p:attrName>style.visibility</p:attrName>
                                        </p:attrNameLst>
                                      </p:cBhvr>
                                      <p:to>
                                        <p:strVal val="visible"/>
                                      </p:to>
                                    </p:set>
                                    <p:animEffect transition="in" filter="fade">
                                      <p:cBhvr>
                                        <p:cTn id="60" dur="1000"/>
                                        <p:tgtEl>
                                          <p:spTgt spid="5122"/>
                                        </p:tgtEl>
                                      </p:cBhvr>
                                    </p:animEffect>
                                    <p:anim calcmode="lin" valueType="num">
                                      <p:cBhvr>
                                        <p:cTn id="61" dur="1000" fill="hold"/>
                                        <p:tgtEl>
                                          <p:spTgt spid="5122"/>
                                        </p:tgtEl>
                                        <p:attrNameLst>
                                          <p:attrName>ppt_x</p:attrName>
                                        </p:attrNameLst>
                                      </p:cBhvr>
                                      <p:tavLst>
                                        <p:tav tm="0">
                                          <p:val>
                                            <p:strVal val="#ppt_x"/>
                                          </p:val>
                                        </p:tav>
                                        <p:tav tm="100000">
                                          <p:val>
                                            <p:strVal val="#ppt_x"/>
                                          </p:val>
                                        </p:tav>
                                      </p:tavLst>
                                    </p:anim>
                                    <p:anim calcmode="lin" valueType="num">
                                      <p:cBhvr>
                                        <p:cTn id="62"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heel(1)">
                                      <p:cBhvr>
                                        <p:cTn id="67" dur="2000"/>
                                        <p:tgtEl>
                                          <p:spTgt spid="6"/>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barn(inVertical)">
                                      <p:cBhvr>
                                        <p:cTn id="7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animBg="1"/>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764" y="1611925"/>
            <a:ext cx="7410795" cy="2914355"/>
          </a:xfrm>
        </p:spPr>
        <p:txBody>
          <a:bodyPr>
            <a:normAutofit lnSpcReduction="10000"/>
          </a:bodyPr>
          <a:lstStyle/>
          <a:p>
            <a:pPr algn="just"/>
            <a:r>
              <a:rPr lang="es-MX" dirty="0" smtClean="0"/>
              <a:t>La </a:t>
            </a:r>
            <a:r>
              <a:rPr lang="es-MX" dirty="0"/>
              <a:t>naturaleza tiene influencia en la sociedad ,como la sociedad tiene influencia en la </a:t>
            </a:r>
            <a:r>
              <a:rPr lang="es-MX" dirty="0" smtClean="0"/>
              <a:t>naturaleza , por lo tanto se deben crear leyes. (Derecho ambiental)</a:t>
            </a:r>
          </a:p>
          <a:p>
            <a:pPr algn="just"/>
            <a:r>
              <a:rPr lang="es-MX" dirty="0" smtClean="0"/>
              <a:t>Ser refiere a:</a:t>
            </a:r>
          </a:p>
          <a:p>
            <a:pPr marL="0" indent="0" algn="just">
              <a:buNone/>
            </a:pPr>
            <a:r>
              <a:rPr lang="es-MX" dirty="0" smtClean="0"/>
              <a:t>1.-Las acciones que el hombre realiza e inciden en la naturaleza.</a:t>
            </a:r>
          </a:p>
          <a:p>
            <a:pPr marL="0" indent="0" algn="just">
              <a:buNone/>
            </a:pPr>
            <a:r>
              <a:rPr lang="es-MX" dirty="0" smtClean="0"/>
              <a:t>2.-Los efectos ecológicos que se generan en la naturaleza  y que influyen en la sociedad</a:t>
            </a:r>
          </a:p>
          <a:p>
            <a:pPr marL="0" indent="0">
              <a:buNone/>
            </a:pPr>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765" y="4326561"/>
            <a:ext cx="2366250" cy="2343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ángulo 3"/>
          <p:cNvSpPr/>
          <p:nvPr/>
        </p:nvSpPr>
        <p:spPr>
          <a:xfrm>
            <a:off x="1474838" y="390390"/>
            <a:ext cx="6194324" cy="769441"/>
          </a:xfrm>
          <a:prstGeom prst="rect">
            <a:avLst/>
          </a:prstGeom>
          <a:noFill/>
        </p:spPr>
        <p:txBody>
          <a:bodyPr wrap="none" lIns="91440" tIns="45720" rIns="91440" bIns="45720">
            <a:spAutoFit/>
          </a:bodyPr>
          <a:lstStyle/>
          <a:p>
            <a:pPr algn="ctr"/>
            <a:r>
              <a:rPr lang="es-MX" sz="4400" b="1" dirty="0" smtClean="0">
                <a:ln w="22225">
                  <a:solidFill>
                    <a:schemeClr val="accent2"/>
                  </a:solidFill>
                  <a:prstDash val="solid"/>
                </a:ln>
                <a:solidFill>
                  <a:schemeClr val="accent2">
                    <a:lumMod val="40000"/>
                    <a:lumOff val="60000"/>
                  </a:schemeClr>
                </a:solidFill>
              </a:rPr>
              <a:t>FACTORES NATURALES</a:t>
            </a:r>
            <a:endParaRPr lang="es-ES" sz="4400" b="1" dirty="0">
              <a:ln w="22225">
                <a:solidFill>
                  <a:schemeClr val="accent2"/>
                </a:solidFill>
                <a:prstDash val="solid"/>
              </a:ln>
              <a:solidFill>
                <a:schemeClr val="accent2">
                  <a:lumMod val="40000"/>
                  <a:lumOff val="60000"/>
                </a:schemeClr>
              </a:solidFill>
            </a:endParaRPr>
          </a:p>
        </p:txBody>
      </p:sp>
      <p:pic>
        <p:nvPicPr>
          <p:cNvPr id="6150" name="Picture 6" descr="http://k45.kn3.net/4/0/0/A/E/1/D6B.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53954" y="4526280"/>
            <a:ext cx="3612861" cy="19437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k42.kn3.net/taringa/2/2/7/9/2/3/19/jenny1023/E40.gif?4066"/>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462523" y="1611925"/>
            <a:ext cx="3592263" cy="2018852"/>
          </a:xfrm>
          <a:prstGeom prst="rect">
            <a:avLst/>
          </a:prstGeom>
          <a:noFill/>
          <a:extLst>
            <a:ext uri="{909E8E84-426E-40DD-AFC4-6F175D3DCCD1}">
              <a14:hiddenFill xmlns:a14="http://schemas.microsoft.com/office/drawing/2010/main">
                <a:solidFill>
                  <a:srgbClr val="FFFFFF"/>
                </a:solidFill>
              </a14:hiddenFill>
            </a:ext>
          </a:extLst>
        </p:spPr>
      </p:pic>
      <p:sp>
        <p:nvSpPr>
          <p:cNvPr id="7" name="Pentágono 6"/>
          <p:cNvSpPr/>
          <p:nvPr/>
        </p:nvSpPr>
        <p:spPr>
          <a:xfrm rot="16200000">
            <a:off x="9829558" y="4762997"/>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8" name="Rectángulo redondeado 7"/>
          <p:cNvSpPr/>
          <p:nvPr/>
        </p:nvSpPr>
        <p:spPr>
          <a:xfrm>
            <a:off x="9612083" y="561117"/>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400002796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par>
                          <p:cTn id="17" fill="hold">
                            <p:stCondLst>
                              <p:cond delay="2000"/>
                            </p:stCondLst>
                            <p:childTnLst>
                              <p:par>
                                <p:cTn id="18" presetID="31"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1" end="1"/>
                                            </p:txEl>
                                          </p:spTgt>
                                        </p:tgtEl>
                                      </p:cBhvr>
                                    </p:animEffect>
                                  </p:childTnLst>
                                </p:cTn>
                              </p:par>
                            </p:childTnLst>
                          </p:cTn>
                        </p:par>
                        <p:par>
                          <p:cTn id="24" fill="hold">
                            <p:stCondLst>
                              <p:cond delay="3000"/>
                            </p:stCondLst>
                            <p:childTnLst>
                              <p:par>
                                <p:cTn id="25" presetID="31"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childTnLst>
                          </p:cTn>
                        </p:par>
                        <p:par>
                          <p:cTn id="31" fill="hold">
                            <p:stCondLst>
                              <p:cond delay="4000"/>
                            </p:stCondLst>
                            <p:childTnLst>
                              <p:par>
                                <p:cTn id="32" presetID="31"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7" dur="1000"/>
                                        <p:tgtEl>
                                          <p:spTgt spid="3">
                                            <p:txEl>
                                              <p:pRg st="3" end="3"/>
                                            </p:txEl>
                                          </p:spTgt>
                                        </p:tgtEl>
                                      </p:cBhvr>
                                    </p:animEffect>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6150"/>
                                        </p:tgtEl>
                                        <p:attrNameLst>
                                          <p:attrName>style.visibility</p:attrName>
                                        </p:attrNameLst>
                                      </p:cBhvr>
                                      <p:to>
                                        <p:strVal val="visible"/>
                                      </p:to>
                                    </p:set>
                                    <p:animEffect transition="in" filter="fade">
                                      <p:cBhvr>
                                        <p:cTn id="41" dur="1000"/>
                                        <p:tgtEl>
                                          <p:spTgt spid="6150"/>
                                        </p:tgtEl>
                                      </p:cBhvr>
                                    </p:animEffect>
                                    <p:anim calcmode="lin" valueType="num">
                                      <p:cBhvr>
                                        <p:cTn id="42" dur="1000" fill="hold"/>
                                        <p:tgtEl>
                                          <p:spTgt spid="6150"/>
                                        </p:tgtEl>
                                        <p:attrNameLst>
                                          <p:attrName>ppt_x</p:attrName>
                                        </p:attrNameLst>
                                      </p:cBhvr>
                                      <p:tavLst>
                                        <p:tav tm="0">
                                          <p:val>
                                            <p:strVal val="#ppt_x"/>
                                          </p:val>
                                        </p:tav>
                                        <p:tav tm="100000">
                                          <p:val>
                                            <p:strVal val="#ppt_x"/>
                                          </p:val>
                                        </p:tav>
                                      </p:tavLst>
                                    </p:anim>
                                    <p:anim calcmode="lin" valueType="num">
                                      <p:cBhvr>
                                        <p:cTn id="43" dur="1000" fill="hold"/>
                                        <p:tgtEl>
                                          <p:spTgt spid="6150"/>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2" presetClass="entr" presetSubtype="4" fill="hold" nodeType="afterEffect">
                                  <p:stCondLst>
                                    <p:cond delay="0"/>
                                  </p:stCondLst>
                                  <p:childTnLst>
                                    <p:set>
                                      <p:cBhvr>
                                        <p:cTn id="46" dur="1" fill="hold">
                                          <p:stCondLst>
                                            <p:cond delay="0"/>
                                          </p:stCondLst>
                                        </p:cTn>
                                        <p:tgtEl>
                                          <p:spTgt spid="1027"/>
                                        </p:tgtEl>
                                        <p:attrNameLst>
                                          <p:attrName>style.visibility</p:attrName>
                                        </p:attrNameLst>
                                      </p:cBhvr>
                                      <p:to>
                                        <p:strVal val="visible"/>
                                      </p:to>
                                    </p:set>
                                    <p:anim calcmode="lin" valueType="num">
                                      <p:cBhvr additive="base">
                                        <p:cTn id="47" dur="500" fill="hold"/>
                                        <p:tgtEl>
                                          <p:spTgt spid="1027"/>
                                        </p:tgtEl>
                                        <p:attrNameLst>
                                          <p:attrName>ppt_x</p:attrName>
                                        </p:attrNameLst>
                                      </p:cBhvr>
                                      <p:tavLst>
                                        <p:tav tm="0">
                                          <p:val>
                                            <p:strVal val="#ppt_x"/>
                                          </p:val>
                                        </p:tav>
                                        <p:tav tm="100000">
                                          <p:val>
                                            <p:strVal val="#ppt_x"/>
                                          </p:val>
                                        </p:tav>
                                      </p:tavLst>
                                    </p:anim>
                                    <p:anim calcmode="lin" valueType="num">
                                      <p:cBhvr additive="base">
                                        <p:cTn id="48" dur="500" fill="hold"/>
                                        <p:tgtEl>
                                          <p:spTgt spid="1027"/>
                                        </p:tgtEl>
                                        <p:attrNameLst>
                                          <p:attrName>ppt_y</p:attrName>
                                        </p:attrNameLst>
                                      </p:cBhvr>
                                      <p:tavLst>
                                        <p:tav tm="0">
                                          <p:val>
                                            <p:strVal val="1+#ppt_h/2"/>
                                          </p:val>
                                        </p:tav>
                                        <p:tav tm="100000">
                                          <p:val>
                                            <p:strVal val="#ppt_y"/>
                                          </p:val>
                                        </p:tav>
                                      </p:tavLst>
                                    </p:anim>
                                  </p:childTnLst>
                                </p:cTn>
                              </p:par>
                            </p:childTnLst>
                          </p:cTn>
                        </p:par>
                        <p:par>
                          <p:cTn id="49" fill="hold">
                            <p:stCondLst>
                              <p:cond delay="6500"/>
                            </p:stCondLst>
                            <p:childTnLst>
                              <p:par>
                                <p:cTn id="50" presetID="42" presetClass="entr" presetSubtype="0" fill="hold" nodeType="afterEffect">
                                  <p:stCondLst>
                                    <p:cond delay="0"/>
                                  </p:stCondLst>
                                  <p:childTnLst>
                                    <p:set>
                                      <p:cBhvr>
                                        <p:cTn id="51" dur="1" fill="hold">
                                          <p:stCondLst>
                                            <p:cond delay="0"/>
                                          </p:stCondLst>
                                        </p:cTn>
                                        <p:tgtEl>
                                          <p:spTgt spid="1026"/>
                                        </p:tgtEl>
                                        <p:attrNameLst>
                                          <p:attrName>style.visibility</p:attrName>
                                        </p:attrNameLst>
                                      </p:cBhvr>
                                      <p:to>
                                        <p:strVal val="visible"/>
                                      </p:to>
                                    </p:set>
                                    <p:animEffect transition="in" filter="fade">
                                      <p:cBhvr>
                                        <p:cTn id="52" dur="1000"/>
                                        <p:tgtEl>
                                          <p:spTgt spid="1026"/>
                                        </p:tgtEl>
                                      </p:cBhvr>
                                    </p:animEffect>
                                    <p:anim calcmode="lin" valueType="num">
                                      <p:cBhvr>
                                        <p:cTn id="53" dur="1000" fill="hold"/>
                                        <p:tgtEl>
                                          <p:spTgt spid="1026"/>
                                        </p:tgtEl>
                                        <p:attrNameLst>
                                          <p:attrName>ppt_x</p:attrName>
                                        </p:attrNameLst>
                                      </p:cBhvr>
                                      <p:tavLst>
                                        <p:tav tm="0">
                                          <p:val>
                                            <p:strVal val="#ppt_x"/>
                                          </p:val>
                                        </p:tav>
                                        <p:tav tm="100000">
                                          <p:val>
                                            <p:strVal val="#ppt_x"/>
                                          </p:val>
                                        </p:tav>
                                      </p:tavLst>
                                    </p:anim>
                                    <p:anim calcmode="lin" valueType="num">
                                      <p:cBhvr>
                                        <p:cTn id="5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500"/>
                                        <p:tgtEl>
                                          <p:spTgt spid="7"/>
                                        </p:tgtEl>
                                      </p:cBhvr>
                                    </p:animEffect>
                                  </p:childTnLst>
                                </p:cTn>
                              </p:par>
                            </p:childTnLst>
                          </p:cTn>
                        </p:par>
                      </p:childTnLst>
                    </p:cTn>
                  </p:par>
                  <p:par>
                    <p:cTn id="60" fill="hold">
                      <p:stCondLst>
                        <p:cond delay="indefinite"/>
                      </p:stCondLst>
                      <p:childTnLst>
                        <p:par>
                          <p:cTn id="61" fill="hold">
                            <p:stCondLst>
                              <p:cond delay="0"/>
                            </p:stCondLst>
                            <p:childTnLst>
                              <p:par>
                                <p:cTn id="62" presetID="21" presetClass="entr" presetSubtype="1"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heel(1)">
                                      <p:cBhvr>
                                        <p:cTn id="6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7" grpId="0"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4087093" y="2879387"/>
            <a:ext cx="3852152" cy="1614639"/>
          </a:xfrm>
        </p:spPr>
        <p:txBody>
          <a:bodyPr>
            <a:normAutofit/>
          </a:bodyPr>
          <a:lstStyle/>
          <a:p>
            <a:pPr>
              <a:defRPr/>
            </a:pPr>
            <a:r>
              <a:rPr lang="es-MX" sz="6000" b="1" dirty="0" smtClean="0">
                <a:ln w="22225">
                  <a:solidFill>
                    <a:schemeClr val="accent5">
                      <a:lumMod val="75000"/>
                    </a:schemeClr>
                  </a:solidFill>
                  <a:prstDash val="solid"/>
                </a:ln>
                <a:solidFill>
                  <a:schemeClr val="accent2">
                    <a:lumMod val="40000"/>
                    <a:lumOff val="60000"/>
                  </a:schemeClr>
                </a:solidFill>
                <a:latin typeface="AR DARLING" panose="02000000000000000000" pitchFamily="2" charset="0"/>
              </a:rPr>
              <a:t>F      I       N</a:t>
            </a:r>
            <a:endParaRPr lang="es-MX" sz="6000" b="1" dirty="0">
              <a:ln w="22225">
                <a:solidFill>
                  <a:schemeClr val="accent5">
                    <a:lumMod val="75000"/>
                  </a:schemeClr>
                </a:solidFill>
                <a:prstDash val="solid"/>
              </a:ln>
              <a:solidFill>
                <a:schemeClr val="accent2">
                  <a:lumMod val="40000"/>
                  <a:lumOff val="60000"/>
                </a:schemeClr>
              </a:solidFill>
            </a:endParaRPr>
          </a:p>
        </p:txBody>
      </p:sp>
      <p:pic>
        <p:nvPicPr>
          <p:cNvPr id="7" name="Picture 4" descr="http://t3.gstatic.com/images?q=tbn:ANd9GcQrGuyjfHYe7I5_dDVK9clwYh7IDaU8Uythiw2QTqVtShK6GAAn"/>
          <p:cNvPicPr>
            <a:picLocks noChangeAspect="1" noChangeArrowheads="1"/>
          </p:cNvPicPr>
          <p:nvPr/>
        </p:nvPicPr>
        <p:blipFill>
          <a:blip r:embed="rId3"/>
          <a:srcRect/>
          <a:stretch>
            <a:fillRect/>
          </a:stretch>
        </p:blipFill>
        <p:spPr bwMode="auto">
          <a:xfrm>
            <a:off x="763609" y="1279570"/>
            <a:ext cx="2736446" cy="21056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39245" y="4229905"/>
            <a:ext cx="2143125" cy="2143125"/>
          </a:xfrm>
          <a:prstGeom prst="rect">
            <a:avLst/>
          </a:prstGeom>
        </p:spPr>
      </p:pic>
      <p:sp>
        <p:nvSpPr>
          <p:cNvPr id="6" name="Pentágono 5"/>
          <p:cNvSpPr/>
          <p:nvPr/>
        </p:nvSpPr>
        <p:spPr>
          <a:xfrm rot="16200000">
            <a:off x="9651190" y="475724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9" name="Rectángulo redondeado 8"/>
          <p:cNvSpPr/>
          <p:nvPr/>
        </p:nvSpPr>
        <p:spPr>
          <a:xfrm>
            <a:off x="9719734" y="1449381"/>
            <a:ext cx="1898548"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a:t>
            </a:r>
            <a:r>
              <a:rPr lang="es-MX" sz="2400" b="1" dirty="0">
                <a:solidFill>
                  <a:srgbClr val="FF0000"/>
                </a:solidFill>
                <a:latin typeface="Century Schoolbook" panose="02040604050505020304" pitchFamily="18" charset="0"/>
              </a:rPr>
              <a:t>I</a:t>
            </a:r>
            <a:r>
              <a:rPr lang="es-MX" sz="2400" b="1" dirty="0" smtClean="0">
                <a:solidFill>
                  <a:srgbClr val="FF0000"/>
                </a:solidFill>
                <a:latin typeface="Century Schoolbook" panose="02040604050505020304" pitchFamily="18" charset="0"/>
              </a:rPr>
              <a:t>I</a:t>
            </a:r>
            <a:endParaRPr lang="es-MX" sz="2400" b="1" dirty="0">
              <a:solidFill>
                <a:srgbClr val="FF0000"/>
              </a:solidFill>
              <a:latin typeface="Century Schoolbook" panose="02040604050505020304" pitchFamily="18" charset="0"/>
            </a:endParaRPr>
          </a:p>
        </p:txBody>
      </p:sp>
      <p:sp>
        <p:nvSpPr>
          <p:cNvPr id="2" name="CuadroTexto 1"/>
          <p:cNvSpPr txBox="1"/>
          <p:nvPr/>
        </p:nvSpPr>
        <p:spPr>
          <a:xfrm>
            <a:off x="3599727" y="2419109"/>
            <a:ext cx="7752443" cy="461665"/>
          </a:xfrm>
          <a:prstGeom prst="rect">
            <a:avLst/>
          </a:prstGeom>
          <a:noFill/>
        </p:spPr>
        <p:txBody>
          <a:bodyPr wrap="none" rtlCol="0">
            <a:spAutoFit/>
          </a:bodyPr>
          <a:lstStyle/>
          <a:p>
            <a:r>
              <a:rPr lang="es-MX" sz="2400" b="1" dirty="0" smtClean="0">
                <a:solidFill>
                  <a:srgbClr val="FFC000"/>
                </a:solidFill>
              </a:rPr>
              <a:t>“El hombre  es producto de la cultura del esfuerzo”</a:t>
            </a:r>
            <a:endParaRPr lang="es-MX" sz="2400" b="1" dirty="0">
              <a:solidFill>
                <a:srgbClr val="FFC000"/>
              </a:solidFill>
            </a:endParaRPr>
          </a:p>
        </p:txBody>
      </p:sp>
      <p:sp>
        <p:nvSpPr>
          <p:cNvPr id="3" name="CuadroTexto 2"/>
          <p:cNvSpPr txBox="1"/>
          <p:nvPr/>
        </p:nvSpPr>
        <p:spPr>
          <a:xfrm>
            <a:off x="4087093" y="4954304"/>
            <a:ext cx="2906565" cy="461665"/>
          </a:xfrm>
          <a:prstGeom prst="rect">
            <a:avLst/>
          </a:prstGeom>
          <a:noFill/>
        </p:spPr>
        <p:txBody>
          <a:bodyPr wrap="none" rtlCol="0">
            <a:spAutoFit/>
          </a:bodyPr>
          <a:lstStyle/>
          <a:p>
            <a:r>
              <a:rPr lang="es-MX" sz="2400" b="1" dirty="0">
                <a:solidFill>
                  <a:srgbClr val="00B050"/>
                </a:solidFill>
              </a:rPr>
              <a:t>¿</a:t>
            </a:r>
            <a:r>
              <a:rPr lang="es-MX" sz="2400" b="1" dirty="0" smtClean="0">
                <a:solidFill>
                  <a:srgbClr val="00B050"/>
                </a:solidFill>
              </a:rPr>
              <a:t> Y tu quien eres ?</a:t>
            </a:r>
            <a:endParaRPr lang="es-MX" sz="2400" b="1" dirty="0">
              <a:solidFill>
                <a:srgbClr val="00B050"/>
              </a:solidFill>
            </a:endParaRPr>
          </a:p>
        </p:txBody>
      </p:sp>
    </p:spTree>
    <p:extLst>
      <p:ext uri="{BB962C8B-B14F-4D97-AF65-F5344CB8AC3E}">
        <p14:creationId xmlns:p14="http://schemas.microsoft.com/office/powerpoint/2010/main" val="41540967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3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800" decel="100000"/>
                                        <p:tgtEl>
                                          <p:spTgt spid="7"/>
                                        </p:tgtEl>
                                      </p:cBhvr>
                                    </p:animEffect>
                                    <p:anim calcmode="lin" valueType="num">
                                      <p:cBhvr>
                                        <p:cTn id="11" dur="800" decel="100000" fill="hold"/>
                                        <p:tgtEl>
                                          <p:spTgt spid="7"/>
                                        </p:tgtEl>
                                        <p:attrNameLst>
                                          <p:attrName>style.rotation</p:attrName>
                                        </p:attrNameLst>
                                      </p:cBhvr>
                                      <p:tavLst>
                                        <p:tav tm="0">
                                          <p:val>
                                            <p:fltVal val="-90"/>
                                          </p:val>
                                        </p:tav>
                                        <p:tav tm="100000">
                                          <p:val>
                                            <p:fltVal val="0"/>
                                          </p:val>
                                        </p:tav>
                                      </p:tavLst>
                                    </p:anim>
                                    <p:anim calcmode="lin" valueType="num">
                                      <p:cBhvr>
                                        <p:cTn id="12" dur="800" decel="100000" fill="hold"/>
                                        <p:tgtEl>
                                          <p:spTgt spid="7"/>
                                        </p:tgtEl>
                                        <p:attrNameLst>
                                          <p:attrName>ppt_x</p:attrName>
                                        </p:attrNameLst>
                                      </p:cBhvr>
                                      <p:tavLst>
                                        <p:tav tm="0">
                                          <p:val>
                                            <p:strVal val="#ppt_x+0.4"/>
                                          </p:val>
                                        </p:tav>
                                        <p:tav tm="100000">
                                          <p:val>
                                            <p:strVal val="#ppt_x-0.05"/>
                                          </p:val>
                                        </p:tav>
                                      </p:tavLst>
                                    </p:anim>
                                    <p:anim calcmode="lin" valueType="num">
                                      <p:cBhvr>
                                        <p:cTn id="13" dur="800" decel="100000" fill="hold"/>
                                        <p:tgtEl>
                                          <p:spTgt spid="7"/>
                                        </p:tgtEl>
                                        <p:attrNameLst>
                                          <p:attrName>ppt_y</p:attrName>
                                        </p:attrNameLst>
                                      </p:cBhvr>
                                      <p:tavLst>
                                        <p:tav tm="0">
                                          <p:val>
                                            <p:strVal val="#ppt_y-0.4"/>
                                          </p:val>
                                        </p:tav>
                                        <p:tav tm="100000">
                                          <p:val>
                                            <p:strVal val="#ppt_y+0.1"/>
                                          </p:val>
                                        </p:tav>
                                      </p:tavLst>
                                    </p:anim>
                                    <p:anim calcmode="lin" valueType="num">
                                      <p:cBhvr>
                                        <p:cTn id="14"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5"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9638232" y="844953"/>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4" name="Pentágono 3"/>
          <p:cNvSpPr/>
          <p:nvPr/>
        </p:nvSpPr>
        <p:spPr>
          <a:xfrm rot="16200000">
            <a:off x="9851728" y="4203841"/>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5" name="CuadroTexto 4"/>
          <p:cNvSpPr txBox="1"/>
          <p:nvPr/>
        </p:nvSpPr>
        <p:spPr>
          <a:xfrm>
            <a:off x="5443351" y="5299129"/>
            <a:ext cx="4724209" cy="646331"/>
          </a:xfrm>
          <a:prstGeom prst="rect">
            <a:avLst/>
          </a:prstGeom>
          <a:solidFill>
            <a:srgbClr val="FFC000"/>
          </a:solidFill>
          <a:scene3d>
            <a:camera prst="orthographicFront"/>
            <a:lightRig rig="threePt" dir="t"/>
          </a:scene3d>
          <a:sp3d>
            <a:bevelT w="165100" prst="coolSlant"/>
          </a:sp3d>
        </p:spPr>
        <p:txBody>
          <a:bodyPr wrap="square" rtlCol="0">
            <a:spAutoFit/>
          </a:bodyPr>
          <a:lstStyle/>
          <a:p>
            <a:r>
              <a:rPr lang="es-MX" sz="3600" b="1" dirty="0" smtClean="0">
                <a:ln>
                  <a:solidFill>
                    <a:srgbClr val="7030A0"/>
                  </a:solidFill>
                </a:ln>
              </a:rPr>
              <a:t>“ SI   A   ES     B   ES ”</a:t>
            </a:r>
            <a:endParaRPr lang="es-MX" sz="3600" b="1" dirty="0">
              <a:ln>
                <a:solidFill>
                  <a:srgbClr val="7030A0"/>
                </a:solidFill>
              </a:ln>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618" y="4570982"/>
            <a:ext cx="4081231" cy="1922048"/>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618" y="356392"/>
            <a:ext cx="3380744" cy="2174549"/>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3246" y="443829"/>
            <a:ext cx="3520553" cy="1999674"/>
          </a:xfrm>
          <a:prstGeom prst="rect">
            <a:avLst/>
          </a:prstGeom>
        </p:spPr>
      </p:pic>
      <p:sp>
        <p:nvSpPr>
          <p:cNvPr id="10" name="1 Título"/>
          <p:cNvSpPr txBox="1">
            <a:spLocks/>
          </p:cNvSpPr>
          <p:nvPr/>
        </p:nvSpPr>
        <p:spPr>
          <a:xfrm>
            <a:off x="342980" y="3430091"/>
            <a:ext cx="8650373" cy="88244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800" b="1" cap="none" dirty="0" smtClean="0">
                <a:ln w="22225">
                  <a:solidFill>
                    <a:schemeClr val="accent2"/>
                  </a:solidFill>
                  <a:prstDash val="solid"/>
                </a:ln>
                <a:solidFill>
                  <a:schemeClr val="accent2">
                    <a:lumMod val="40000"/>
                    <a:lumOff val="60000"/>
                  </a:schemeClr>
                </a:solidFill>
                <a:latin typeface="AR BERKLEY"/>
              </a:rPr>
              <a:t>M U N D O    D E L    S E R</a:t>
            </a:r>
            <a:endParaRPr lang="es-MX" sz="4800" b="1" cap="none" dirty="0">
              <a:ln w="22225">
                <a:solidFill>
                  <a:schemeClr val="accent2"/>
                </a:solidFill>
                <a:prstDash val="solid"/>
              </a:ln>
              <a:solidFill>
                <a:schemeClr val="accent2">
                  <a:lumMod val="40000"/>
                  <a:lumOff val="60000"/>
                </a:schemeClr>
              </a:solidFill>
              <a:latin typeface="AR BERKLEY"/>
            </a:endParaRPr>
          </a:p>
        </p:txBody>
      </p:sp>
    </p:spTree>
    <p:extLst>
      <p:ext uri="{BB962C8B-B14F-4D97-AF65-F5344CB8AC3E}">
        <p14:creationId xmlns:p14="http://schemas.microsoft.com/office/powerpoint/2010/main" val="33310411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500" fill="hold"/>
                                        <p:tgtEl>
                                          <p:spTgt spid="10"/>
                                        </p:tgtEl>
                                        <p:attrNameLst>
                                          <p:attrName>ppt_x</p:attrName>
                                        </p:attrNameLst>
                                      </p:cBhvr>
                                      <p:tavLst>
                                        <p:tav tm="0">
                                          <p:val>
                                            <p:strVal val="#ppt_x"/>
                                          </p:val>
                                        </p:tav>
                                        <p:tav tm="100000">
                                          <p:val>
                                            <p:strVal val="#ppt_x"/>
                                          </p:val>
                                        </p:tav>
                                      </p:tavLst>
                                    </p:anim>
                                    <p:anim calcmode="lin" valueType="num">
                                      <p:cBhvr additive="base">
                                        <p:cTn id="18" dur="3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2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heel(1)">
                                      <p:cBhvr>
                                        <p:cTn id="33" dur="2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heel(1)">
                                      <p:cBhvr>
                                        <p:cTn id="3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350196" y="-7942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078" name="Imagen 2" descr="Descripción: libros"/>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7013" y="457200"/>
            <a:ext cx="1162050" cy="1163638"/>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2454613" y="1843539"/>
            <a:ext cx="6096000" cy="58785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BOBBIO, Norberto, (1989) </a:t>
            </a:r>
            <a:r>
              <a:rPr lang="es-ES" sz="1400" i="1" dirty="0">
                <a:latin typeface="Arial" panose="020B0604020202020204" pitchFamily="34" charset="0"/>
                <a:ea typeface="Calibri" panose="020F0502020204030204" pitchFamily="34" charset="0"/>
                <a:cs typeface="Times New Roman" panose="02020603050405020304" pitchFamily="18" charset="0"/>
              </a:rPr>
              <a:t>Estado, Gobierno y Sociedad, por una Teoría general de la política, </a:t>
            </a:r>
            <a:r>
              <a:rPr lang="es-ES" sz="1400" dirty="0">
                <a:latin typeface="Arial" panose="020B0604020202020204" pitchFamily="34" charset="0"/>
                <a:ea typeface="Calibri" panose="020F0502020204030204" pitchFamily="34" charset="0"/>
                <a:cs typeface="Times New Roman" panose="02020603050405020304" pitchFamily="18" charset="0"/>
              </a:rPr>
              <a:t>México, FCE</a:t>
            </a:r>
            <a:r>
              <a:rPr lang="es-ES" sz="1400" i="1" dirty="0">
                <a:latin typeface="Arial" panose="020B0604020202020204" pitchFamily="34" charset="0"/>
                <a:ea typeface="Calibri" panose="020F0502020204030204" pitchFamily="34" charset="0"/>
                <a:cs typeface="Times New Roman" panose="02020603050405020304" pitchFamily="18" charset="0"/>
              </a:rPr>
              <a:t>.</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ángulo 11"/>
          <p:cNvSpPr/>
          <p:nvPr/>
        </p:nvSpPr>
        <p:spPr>
          <a:xfrm>
            <a:off x="2369577" y="2723023"/>
            <a:ext cx="6096000" cy="83561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CARRILLO, </a:t>
            </a:r>
            <a:r>
              <a:rPr lang="es-ES" sz="1400" dirty="0" err="1">
                <a:latin typeface="Arial" panose="020B0604020202020204" pitchFamily="34" charset="0"/>
                <a:ea typeface="Calibri" panose="020F0502020204030204" pitchFamily="34" charset="0"/>
                <a:cs typeface="Times New Roman" panose="02020603050405020304" pitchFamily="18" charset="0"/>
              </a:rPr>
              <a:t>Zalce</a:t>
            </a:r>
            <a:r>
              <a:rPr lang="es-ES" sz="1400" dirty="0">
                <a:latin typeface="Arial" panose="020B0604020202020204" pitchFamily="34" charset="0"/>
                <a:ea typeface="Calibri" panose="020F0502020204030204" pitchFamily="34" charset="0"/>
                <a:cs typeface="Times New Roman" panose="02020603050405020304" pitchFamily="18" charset="0"/>
              </a:rPr>
              <a:t> Ignacio</a:t>
            </a:r>
            <a:r>
              <a:rPr lang="es-ES" sz="1400" i="1" dirty="0">
                <a:latin typeface="Arial" panose="020B0604020202020204" pitchFamily="34" charset="0"/>
                <a:ea typeface="Calibri" panose="020F0502020204030204" pitchFamily="34" charset="0"/>
                <a:cs typeface="Times New Roman" panose="02020603050405020304" pitchFamily="18" charset="0"/>
              </a:rPr>
              <a:t>, (</a:t>
            </a:r>
            <a:r>
              <a:rPr lang="es-ES" sz="1400" dirty="0">
                <a:latin typeface="Arial" panose="020B0604020202020204" pitchFamily="34" charset="0"/>
                <a:ea typeface="Calibri" panose="020F0502020204030204" pitchFamily="34" charset="0"/>
                <a:cs typeface="Times New Roman" panose="02020603050405020304" pitchFamily="18" charset="0"/>
              </a:rPr>
              <a:t>1998)</a:t>
            </a:r>
            <a:r>
              <a:rPr lang="es-ES" sz="1400" i="1" dirty="0">
                <a:latin typeface="Arial" panose="020B0604020202020204" pitchFamily="34" charset="0"/>
                <a:ea typeface="Calibri" panose="020F0502020204030204" pitchFamily="34" charset="0"/>
                <a:cs typeface="Times New Roman" panose="02020603050405020304" pitchFamily="18" charset="0"/>
              </a:rPr>
              <a:t> “Apuntes para el curso de Introducción al estudio del derecho”</a:t>
            </a:r>
            <a:r>
              <a:rPr lang="es-ES" sz="1400" dirty="0">
                <a:latin typeface="Arial" panose="020B0604020202020204" pitchFamily="34" charset="0"/>
                <a:ea typeface="Calibri" panose="020F0502020204030204" pitchFamily="34" charset="0"/>
                <a:cs typeface="Times New Roman" panose="02020603050405020304" pitchFamily="18" charset="0"/>
              </a:rPr>
              <a:t>, décima edición, Editorial: Banca y comercio S.A. de C.V., México,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ángulo 12"/>
          <p:cNvSpPr/>
          <p:nvPr/>
        </p:nvSpPr>
        <p:spPr>
          <a:xfrm>
            <a:off x="2376792" y="3689633"/>
            <a:ext cx="6096000" cy="58785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CRUZ, Gamboa Alfredo de la (2000) “</a:t>
            </a:r>
            <a:r>
              <a:rPr lang="es-ES" sz="1400" i="1" dirty="0">
                <a:latin typeface="Arial" panose="020B0604020202020204" pitchFamily="34" charset="0"/>
                <a:ea typeface="Calibri" panose="020F0502020204030204" pitchFamily="34" charset="0"/>
                <a:cs typeface="Times New Roman" panose="02020603050405020304" pitchFamily="18" charset="0"/>
              </a:rPr>
              <a:t>Elementos básicos de derecho</a:t>
            </a:r>
            <a:r>
              <a:rPr lang="es-ES" sz="1400" dirty="0">
                <a:latin typeface="Arial" panose="020B0604020202020204" pitchFamily="34" charset="0"/>
                <a:ea typeface="Calibri" panose="020F0502020204030204" pitchFamily="34" charset="0"/>
                <a:cs typeface="Times New Roman" panose="02020603050405020304" pitchFamily="18" charset="0"/>
              </a:rPr>
              <a:t>”, quinta edición,  Editorial: Cátedra editores, México.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ángulo 13"/>
          <p:cNvSpPr/>
          <p:nvPr/>
        </p:nvSpPr>
        <p:spPr>
          <a:xfrm>
            <a:off x="2369577" y="4466153"/>
            <a:ext cx="6096000" cy="58785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DELGADILLO, Espinosa (1994) </a:t>
            </a:r>
            <a:r>
              <a:rPr lang="es-ES" sz="1400" i="1" dirty="0">
                <a:latin typeface="Arial" panose="020B0604020202020204" pitchFamily="34" charset="0"/>
                <a:ea typeface="Calibri" panose="020F0502020204030204" pitchFamily="34" charset="0"/>
                <a:cs typeface="Times New Roman" panose="02020603050405020304" pitchFamily="18" charset="0"/>
              </a:rPr>
              <a:t>Introducción al Derecho Positivo Mexicano, </a:t>
            </a:r>
            <a:r>
              <a:rPr lang="es-ES" sz="1400" dirty="0">
                <a:latin typeface="Arial" panose="020B0604020202020204" pitchFamily="34" charset="0"/>
                <a:ea typeface="Calibri" panose="020F0502020204030204" pitchFamily="34" charset="0"/>
                <a:cs typeface="Times New Roman" panose="02020603050405020304" pitchFamily="18" charset="0"/>
              </a:rPr>
              <a:t>México: Ed. </a:t>
            </a:r>
            <a:r>
              <a:rPr lang="es-ES" sz="1400" dirty="0" err="1" smtClean="0">
                <a:latin typeface="Arial" panose="020B0604020202020204" pitchFamily="34" charset="0"/>
                <a:ea typeface="Calibri" panose="020F0502020204030204" pitchFamily="34" charset="0"/>
                <a:cs typeface="Times New Roman" panose="02020603050405020304" pitchFamily="18" charset="0"/>
              </a:rPr>
              <a:t>Limusa</a:t>
            </a:r>
            <a:endParaRPr lang="es-ES" sz="1400" dirty="0" smtClean="0">
              <a:latin typeface="Arial" panose="020B0604020202020204" pitchFamily="34" charset="0"/>
              <a:ea typeface="Calibri" panose="020F0502020204030204" pitchFamily="34" charset="0"/>
              <a:cs typeface="Times New Roman" panose="02020603050405020304" pitchFamily="18" charset="0"/>
            </a:endParaRPr>
          </a:p>
        </p:txBody>
      </p:sp>
      <p:sp>
        <p:nvSpPr>
          <p:cNvPr id="15" name="CuadroTexto 14"/>
          <p:cNvSpPr txBox="1"/>
          <p:nvPr/>
        </p:nvSpPr>
        <p:spPr>
          <a:xfrm>
            <a:off x="4183106" y="975056"/>
            <a:ext cx="2483372" cy="369332"/>
          </a:xfrm>
          <a:prstGeom prst="rect">
            <a:avLst/>
          </a:prstGeom>
          <a:noFill/>
        </p:spPr>
        <p:txBody>
          <a:bodyPr wrap="none" rtlCol="0">
            <a:spAutoFit/>
          </a:bodyPr>
          <a:lstStyle/>
          <a:p>
            <a:r>
              <a:rPr lang="es-MX" b="1" dirty="0" smtClean="0">
                <a:solidFill>
                  <a:srgbClr val="FF0000"/>
                </a:solidFill>
              </a:rPr>
              <a:t>B I B L I O G R A F Í A </a:t>
            </a:r>
            <a:endParaRPr lang="es-MX" b="1" dirty="0">
              <a:solidFill>
                <a:srgbClr val="FF0000"/>
              </a:solidFill>
            </a:endParaRPr>
          </a:p>
        </p:txBody>
      </p:sp>
      <p:sp>
        <p:nvSpPr>
          <p:cNvPr id="16" name="Rectángulo 15"/>
          <p:cNvSpPr/>
          <p:nvPr/>
        </p:nvSpPr>
        <p:spPr>
          <a:xfrm>
            <a:off x="2610255" y="7120719"/>
            <a:ext cx="6096000" cy="2598660"/>
          </a:xfrm>
          <a:prstGeom prst="rect">
            <a:avLst/>
          </a:prstGeom>
        </p:spPr>
        <p:txBody>
          <a:bodyPr>
            <a:spAutoFit/>
          </a:bodyPr>
          <a:lstStyle/>
          <a:p>
            <a:pPr algn="just">
              <a:lnSpc>
                <a:spcPct val="115000"/>
              </a:lnSpc>
              <a:spcBef>
                <a:spcPts val="600"/>
              </a:spcBef>
              <a:spcAft>
                <a:spcPts val="600"/>
              </a:spcAft>
            </a:pPr>
            <a:endParaRPr lang="es-ES"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endParaRPr lang="es-ES"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endParaRPr lang="es-ES"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endParaRPr lang="es-ES"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r>
              <a:rPr lang="es-ES" dirty="0" smtClean="0">
                <a:latin typeface="Arial" panose="020B0604020202020204" pitchFamily="34" charset="0"/>
                <a:ea typeface="Calibri" panose="020F0502020204030204" pitchFamily="34" charset="0"/>
                <a:cs typeface="Times New Roman" panose="02020603050405020304" pitchFamily="18" charset="0"/>
              </a:rPr>
              <a:t>POKROVSKI</a:t>
            </a:r>
            <a:r>
              <a:rPr lang="es-ES" dirty="0">
                <a:latin typeface="Arial" panose="020B0604020202020204" pitchFamily="34" charset="0"/>
                <a:ea typeface="Calibri" panose="020F0502020204030204" pitchFamily="34" charset="0"/>
                <a:cs typeface="Times New Roman" panose="02020603050405020304" pitchFamily="18" charset="0"/>
              </a:rPr>
              <a:t>, V, S. (1966) </a:t>
            </a:r>
            <a:r>
              <a:rPr lang="es-ES" i="1" dirty="0">
                <a:latin typeface="Arial" panose="020B0604020202020204" pitchFamily="34" charset="0"/>
                <a:ea typeface="Calibri" panose="020F0502020204030204" pitchFamily="34" charset="0"/>
                <a:cs typeface="Times New Roman" panose="02020603050405020304" pitchFamily="18" charset="0"/>
              </a:rPr>
              <a:t>Historia de las ideas políticas. México, Tratados y Manuales Grijalbo. </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ángulo 19"/>
          <p:cNvSpPr/>
          <p:nvPr/>
        </p:nvSpPr>
        <p:spPr>
          <a:xfrm>
            <a:off x="2283163" y="5111249"/>
            <a:ext cx="6096000" cy="58785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DE LA MADRID Hurtado, Miguel (1980</a:t>
            </a:r>
            <a:r>
              <a:rPr lang="es-ES" sz="1400" i="1" dirty="0">
                <a:latin typeface="Arial" panose="020B0604020202020204" pitchFamily="34" charset="0"/>
                <a:ea typeface="Calibri" panose="020F0502020204030204" pitchFamily="34" charset="0"/>
                <a:cs typeface="Times New Roman" panose="02020603050405020304" pitchFamily="18" charset="0"/>
              </a:rPr>
              <a:t>) Estudios de Derecho Constitucional, Testimonios de nuestro Tiempo</a:t>
            </a:r>
            <a:r>
              <a:rPr lang="es-ES" sz="1400" dirty="0">
                <a:latin typeface="Arial" panose="020B0604020202020204" pitchFamily="34" charset="0"/>
                <a:ea typeface="Calibri" panose="020F0502020204030204" pitchFamily="34" charset="0"/>
                <a:cs typeface="Times New Roman" panose="02020603050405020304" pitchFamily="18" charset="0"/>
              </a:rPr>
              <a:t>, México.</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tángulo redondeado 16"/>
          <p:cNvSpPr/>
          <p:nvPr/>
        </p:nvSpPr>
        <p:spPr>
          <a:xfrm>
            <a:off x="9505244" y="1538752"/>
            <a:ext cx="2083641"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8" name="Pentágono 17"/>
          <p:cNvSpPr/>
          <p:nvPr/>
        </p:nvSpPr>
        <p:spPr>
          <a:xfrm rot="16200000">
            <a:off x="9651190" y="4757249"/>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42833526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2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986391" y="2549097"/>
            <a:ext cx="6096000" cy="1498936"/>
          </a:xfrm>
          <a:prstGeom prst="rect">
            <a:avLst/>
          </a:prstGeom>
        </p:spPr>
        <p:txBody>
          <a:bodyPr>
            <a:spAutoFit/>
          </a:bodyPr>
          <a:lstStyle/>
          <a:p>
            <a:pPr algn="just">
              <a:lnSpc>
                <a:spcPct val="150000"/>
              </a:lnSpc>
              <a:spcBef>
                <a:spcPts val="600"/>
              </a:spcBef>
              <a:spcAft>
                <a:spcPts val="600"/>
              </a:spcAft>
            </a:pPr>
            <a:r>
              <a:rPr lang="es-ES" sz="1400" dirty="0">
                <a:latin typeface="Arial" panose="020B0604020202020204" pitchFamily="34" charset="0"/>
                <a:ea typeface="Calibri" panose="020F0502020204030204" pitchFamily="34" charset="0"/>
                <a:cs typeface="Arial" panose="020B0604020202020204" pitchFamily="34" charset="0"/>
              </a:rPr>
              <a:t>GARCIA, Máynez Eduardo, </a:t>
            </a:r>
            <a:r>
              <a:rPr lang="es-ES" sz="1400" i="1" dirty="0">
                <a:latin typeface="Arial" panose="020B0604020202020204" pitchFamily="34" charset="0"/>
                <a:ea typeface="Calibri" panose="020F0502020204030204" pitchFamily="34" charset="0"/>
                <a:cs typeface="Arial" panose="020B0604020202020204" pitchFamily="34" charset="0"/>
              </a:rPr>
              <a:t>“Introducción al estudio del derecho</a:t>
            </a:r>
            <a:r>
              <a:rPr lang="es-ES" sz="1400" dirty="0">
                <a:latin typeface="Arial" panose="020B0604020202020204" pitchFamily="34" charset="0"/>
                <a:ea typeface="Calibri" panose="020F0502020204030204" pitchFamily="34" charset="0"/>
                <a:cs typeface="Arial" panose="020B0604020202020204" pitchFamily="34" charset="0"/>
              </a:rPr>
              <a:t>”, Editorial Porrúa, Cuadragésima octava edición</a:t>
            </a:r>
            <a:r>
              <a:rPr lang="es-ES" sz="1400" dirty="0" smtClean="0">
                <a:latin typeface="Arial" panose="020B0604020202020204" pitchFamily="34" charset="0"/>
                <a:ea typeface="Calibri" panose="020F0502020204030204" pitchFamily="34" charset="0"/>
                <a:cs typeface="Arial" panose="020B0604020202020204" pitchFamily="34" charset="0"/>
              </a:rPr>
              <a:t>.</a:t>
            </a:r>
            <a:endParaRPr lang="es-MX" sz="1400" dirty="0">
              <a:latin typeface="Arial" panose="020B0604020202020204" pitchFamily="34" charset="0"/>
              <a:ea typeface="Calibri" panose="020F0502020204030204" pitchFamily="34" charset="0"/>
              <a:cs typeface="Arial" panose="020B0604020202020204" pitchFamily="34" charset="0"/>
            </a:endParaRPr>
          </a:p>
          <a:p>
            <a:pPr marR="122555" algn="just">
              <a:lnSpc>
                <a:spcPct val="150000"/>
              </a:lnSpc>
              <a:spcBef>
                <a:spcPts val="600"/>
              </a:spcBef>
              <a:spcAft>
                <a:spcPts val="600"/>
              </a:spcAft>
            </a:pPr>
            <a:r>
              <a:rPr lang="es-MX" sz="1400" dirty="0">
                <a:latin typeface="Arial" panose="020B0604020202020204" pitchFamily="34" charset="0"/>
                <a:ea typeface="Calibri" panose="020F0502020204030204" pitchFamily="34" charset="0"/>
                <a:cs typeface="Arial" panose="020B0604020202020204" pitchFamily="34" charset="0"/>
              </a:rPr>
              <a:t>Gómez Lara, Cipriano et al. (2006) Nociones de Derecho Positivo, Editorial </a:t>
            </a:r>
            <a:r>
              <a:rPr lang="es-MX" sz="1400" dirty="0" smtClean="0">
                <a:latin typeface="Arial" panose="020B0604020202020204" pitchFamily="34" charset="0"/>
                <a:ea typeface="Calibri" panose="020F0502020204030204" pitchFamily="34" charset="0"/>
                <a:cs typeface="Arial" panose="020B0604020202020204" pitchFamily="34" charset="0"/>
              </a:rPr>
              <a:t>, Mc </a:t>
            </a:r>
            <a:r>
              <a:rPr lang="es-MX" sz="1400" dirty="0">
                <a:latin typeface="Arial" panose="020B0604020202020204" pitchFamily="34" charset="0"/>
                <a:ea typeface="Calibri" panose="020F0502020204030204" pitchFamily="34" charset="0"/>
                <a:cs typeface="Arial" panose="020B0604020202020204" pitchFamily="34" charset="0"/>
              </a:rPr>
              <a:t>Graw Hill, México. </a:t>
            </a:r>
            <a:r>
              <a:rPr lang="es-ES_tradnl" sz="1400" dirty="0">
                <a:latin typeface="Arial" panose="020B0604020202020204" pitchFamily="34" charset="0"/>
                <a:ea typeface="Calibri" panose="020F0502020204030204" pitchFamily="34" charset="0"/>
                <a:cs typeface="Arial" panose="020B0604020202020204" pitchFamily="34" charset="0"/>
              </a:rPr>
              <a:t> </a:t>
            </a:r>
            <a:endParaRPr lang="es-MX"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ángulo 5"/>
          <p:cNvSpPr/>
          <p:nvPr/>
        </p:nvSpPr>
        <p:spPr>
          <a:xfrm>
            <a:off x="2986391" y="4311006"/>
            <a:ext cx="6096000" cy="587853"/>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HELLER, AGNES </a:t>
            </a:r>
            <a:r>
              <a:rPr lang="es-ES" sz="1400" i="1" dirty="0">
                <a:latin typeface="Arial" panose="020B0604020202020204" pitchFamily="34" charset="0"/>
                <a:ea typeface="Calibri" panose="020F0502020204030204" pitchFamily="34" charset="0"/>
                <a:cs typeface="Times New Roman" panose="02020603050405020304" pitchFamily="18" charset="0"/>
              </a:rPr>
              <a:t>Ética ciudadana y virtudes cívicas  en P</a:t>
            </a:r>
            <a:r>
              <a:rPr lang="es-ES" sz="1400" dirty="0">
                <a:latin typeface="Arial" panose="020B0604020202020204" pitchFamily="34" charset="0"/>
                <a:ea typeface="Calibri" panose="020F0502020204030204" pitchFamily="34" charset="0"/>
                <a:cs typeface="Times New Roman" panose="02020603050405020304" pitchFamily="18" charset="0"/>
              </a:rPr>
              <a:t>olíticas de la Modernidad ensayos de critica cultural, Barcelona Península.</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2986391" y="5161832"/>
            <a:ext cx="6096000" cy="571888"/>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POKROVSKI, V, S. (1966) </a:t>
            </a:r>
            <a:r>
              <a:rPr lang="es-ES" sz="1400" i="1" dirty="0">
                <a:latin typeface="Arial" panose="020B0604020202020204" pitchFamily="34" charset="0"/>
                <a:ea typeface="Calibri" panose="020F0502020204030204" pitchFamily="34" charset="0"/>
                <a:cs typeface="Times New Roman" panose="02020603050405020304" pitchFamily="18" charset="0"/>
              </a:rPr>
              <a:t>Historia de las ideas políticas. México, Tratados y Manuales Grijalbo.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2986391" y="1180349"/>
            <a:ext cx="6096000" cy="1237262"/>
          </a:xfrm>
          <a:prstGeom prst="rect">
            <a:avLst/>
          </a:prstGeom>
        </p:spPr>
        <p:txBody>
          <a:bodyPr>
            <a:spAutoFit/>
          </a:bodyPr>
          <a:lstStyle/>
          <a:p>
            <a:pPr algn="just">
              <a:lnSpc>
                <a:spcPct val="115000"/>
              </a:lnSpc>
              <a:spcBef>
                <a:spcPts val="600"/>
              </a:spcBef>
              <a:spcAft>
                <a:spcPts val="600"/>
              </a:spcAft>
            </a:pPr>
            <a:r>
              <a:rPr lang="es-ES" sz="1400" dirty="0">
                <a:latin typeface="Arial" panose="020B0604020202020204" pitchFamily="34" charset="0"/>
                <a:ea typeface="Calibri" panose="020F0502020204030204" pitchFamily="34" charset="0"/>
                <a:cs typeface="Times New Roman" panose="02020603050405020304" pitchFamily="18" charset="0"/>
              </a:rPr>
              <a:t>DE LA MADRID Hurtado, Miguel (1980</a:t>
            </a:r>
            <a:r>
              <a:rPr lang="es-ES" sz="1400" i="1" dirty="0">
                <a:latin typeface="Arial" panose="020B0604020202020204" pitchFamily="34" charset="0"/>
                <a:ea typeface="Calibri" panose="020F0502020204030204" pitchFamily="34" charset="0"/>
                <a:cs typeface="Times New Roman" panose="02020603050405020304" pitchFamily="18" charset="0"/>
              </a:rPr>
              <a:t>) Estudios de Derecho Constitucional, Testimonios de nuestro Tiempo</a:t>
            </a:r>
            <a:r>
              <a:rPr lang="es-ES" sz="1400" dirty="0">
                <a:latin typeface="Arial" panose="020B0604020202020204" pitchFamily="34" charset="0"/>
                <a:ea typeface="Calibri" panose="020F0502020204030204" pitchFamily="34" charset="0"/>
                <a:cs typeface="Times New Roman" panose="02020603050405020304" pitchFamily="18" charset="0"/>
              </a:rPr>
              <a:t>, México</a:t>
            </a:r>
            <a:r>
              <a:rPr lang="es-ES" sz="1400" dirty="0" smtClean="0">
                <a:latin typeface="Arial" panose="020B0604020202020204" pitchFamily="34" charset="0"/>
                <a:ea typeface="Calibri" panose="020F0502020204030204" pitchFamily="34" charset="0"/>
                <a:cs typeface="Times New Roman" panose="02020603050405020304" pitchFamily="18" charset="0"/>
              </a:rPr>
              <a:t>.</a:t>
            </a:r>
            <a:endParaRPr lang="es-MX"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r>
              <a:rPr lang="es-MX" sz="1400" dirty="0" smtClean="0">
                <a:effectLst/>
                <a:latin typeface="Arial" panose="020B0604020202020204" pitchFamily="34" charset="0"/>
                <a:ea typeface="Calibri" panose="020F0502020204030204" pitchFamily="34" charset="0"/>
                <a:cs typeface="Times New Roman" panose="02020603050405020304" pitchFamily="18" charset="0"/>
              </a:rPr>
              <a:t>FAZ Govea </a:t>
            </a:r>
            <a:r>
              <a:rPr lang="es-MX" sz="1400" dirty="0" smtClean="0">
                <a:latin typeface="Arial" panose="020B0604020202020204" pitchFamily="34" charset="0"/>
                <a:ea typeface="Calibri" panose="020F0502020204030204" pitchFamily="34" charset="0"/>
                <a:cs typeface="Times New Roman" panose="02020603050405020304" pitchFamily="18" charset="0"/>
              </a:rPr>
              <a:t>N</a:t>
            </a:r>
            <a:r>
              <a:rPr lang="es-MX" sz="1400" dirty="0" smtClean="0">
                <a:effectLst/>
                <a:latin typeface="Arial" panose="020B0604020202020204" pitchFamily="34" charset="0"/>
                <a:ea typeface="Calibri" panose="020F0502020204030204" pitchFamily="34" charset="0"/>
                <a:cs typeface="Times New Roman" panose="02020603050405020304" pitchFamily="18" charset="0"/>
              </a:rPr>
              <a:t>oé Jacobo et al, ( 2012 ) Formación Ciudadana. Libro de Texto, UAEM. México.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entágono 8"/>
          <p:cNvSpPr/>
          <p:nvPr/>
        </p:nvSpPr>
        <p:spPr>
          <a:xfrm rot="16200000">
            <a:off x="9661130" y="4677737"/>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10" name="Rectángulo redondeado 9"/>
          <p:cNvSpPr/>
          <p:nvPr/>
        </p:nvSpPr>
        <p:spPr>
          <a:xfrm>
            <a:off x="9877778" y="1798980"/>
            <a:ext cx="1818325"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1" name="CuadroTexto 10"/>
          <p:cNvSpPr txBox="1"/>
          <p:nvPr/>
        </p:nvSpPr>
        <p:spPr>
          <a:xfrm>
            <a:off x="4792705" y="548044"/>
            <a:ext cx="2483372" cy="369332"/>
          </a:xfrm>
          <a:prstGeom prst="rect">
            <a:avLst/>
          </a:prstGeom>
          <a:noFill/>
        </p:spPr>
        <p:txBody>
          <a:bodyPr wrap="none" rtlCol="0">
            <a:spAutoFit/>
          </a:bodyPr>
          <a:lstStyle/>
          <a:p>
            <a:r>
              <a:rPr lang="es-MX" b="1" dirty="0" smtClean="0">
                <a:solidFill>
                  <a:srgbClr val="FF0000"/>
                </a:solidFill>
              </a:rPr>
              <a:t>B I B L I O G R A F Í A </a:t>
            </a:r>
            <a:endParaRPr lang="es-MX" b="1" dirty="0">
              <a:solidFill>
                <a:srgbClr val="FF0000"/>
              </a:solidFill>
            </a:endParaRPr>
          </a:p>
        </p:txBody>
      </p:sp>
    </p:spTree>
    <p:extLst>
      <p:ext uri="{BB962C8B-B14F-4D97-AF65-F5344CB8AC3E}">
        <p14:creationId xmlns:p14="http://schemas.microsoft.com/office/powerpoint/2010/main" val="26397226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80">
                                          <p:stCondLst>
                                            <p:cond delay="0"/>
                                          </p:stCondLst>
                                        </p:cTn>
                                        <p:tgtEl>
                                          <p:spTgt spid="7"/>
                                        </p:tgtEl>
                                      </p:cBhvr>
                                    </p:animEffect>
                                    <p:anim calcmode="lin" valueType="num">
                                      <p:cBhvr>
                                        <p:cTn id="6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7" dur="26">
                                          <p:stCondLst>
                                            <p:cond delay="650"/>
                                          </p:stCondLst>
                                        </p:cTn>
                                        <p:tgtEl>
                                          <p:spTgt spid="7"/>
                                        </p:tgtEl>
                                      </p:cBhvr>
                                      <p:to x="100000" y="60000"/>
                                    </p:animScale>
                                    <p:animScale>
                                      <p:cBhvr>
                                        <p:cTn id="68" dur="166" decel="50000">
                                          <p:stCondLst>
                                            <p:cond delay="676"/>
                                          </p:stCondLst>
                                        </p:cTn>
                                        <p:tgtEl>
                                          <p:spTgt spid="7"/>
                                        </p:tgtEl>
                                      </p:cBhvr>
                                      <p:to x="100000" y="100000"/>
                                    </p:animScale>
                                    <p:animScale>
                                      <p:cBhvr>
                                        <p:cTn id="69" dur="26">
                                          <p:stCondLst>
                                            <p:cond delay="1312"/>
                                          </p:stCondLst>
                                        </p:cTn>
                                        <p:tgtEl>
                                          <p:spTgt spid="7"/>
                                        </p:tgtEl>
                                      </p:cBhvr>
                                      <p:to x="100000" y="80000"/>
                                    </p:animScale>
                                    <p:animScale>
                                      <p:cBhvr>
                                        <p:cTn id="70" dur="166" decel="50000">
                                          <p:stCondLst>
                                            <p:cond delay="1338"/>
                                          </p:stCondLst>
                                        </p:cTn>
                                        <p:tgtEl>
                                          <p:spTgt spid="7"/>
                                        </p:tgtEl>
                                      </p:cBhvr>
                                      <p:to x="100000" y="100000"/>
                                    </p:animScale>
                                    <p:animScale>
                                      <p:cBhvr>
                                        <p:cTn id="71" dur="26">
                                          <p:stCondLst>
                                            <p:cond delay="1642"/>
                                          </p:stCondLst>
                                        </p:cTn>
                                        <p:tgtEl>
                                          <p:spTgt spid="7"/>
                                        </p:tgtEl>
                                      </p:cBhvr>
                                      <p:to x="100000" y="90000"/>
                                    </p:animScale>
                                    <p:animScale>
                                      <p:cBhvr>
                                        <p:cTn id="72" dur="166" decel="50000">
                                          <p:stCondLst>
                                            <p:cond delay="1668"/>
                                          </p:stCondLst>
                                        </p:cTn>
                                        <p:tgtEl>
                                          <p:spTgt spid="7"/>
                                        </p:tgtEl>
                                      </p:cBhvr>
                                      <p:to x="100000" y="100000"/>
                                    </p:animScale>
                                    <p:animScale>
                                      <p:cBhvr>
                                        <p:cTn id="73" dur="26">
                                          <p:stCondLst>
                                            <p:cond delay="1808"/>
                                          </p:stCondLst>
                                        </p:cTn>
                                        <p:tgtEl>
                                          <p:spTgt spid="7"/>
                                        </p:tgtEl>
                                      </p:cBhvr>
                                      <p:to x="100000" y="95000"/>
                                    </p:animScale>
                                    <p:animScale>
                                      <p:cBhvr>
                                        <p:cTn id="74" dur="166" decel="50000">
                                          <p:stCondLst>
                                            <p:cond delay="1834"/>
                                          </p:stCondLst>
                                        </p:cTn>
                                        <p:tgtEl>
                                          <p:spTgt spid="7"/>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barn(inVertical)">
                                      <p:cBhvr>
                                        <p:cTn id="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006813124"/>
              </p:ext>
            </p:extLst>
          </p:nvPr>
        </p:nvGraphicFramePr>
        <p:xfrm>
          <a:off x="1685787" y="3477200"/>
          <a:ext cx="7839306" cy="1577340"/>
        </p:xfrm>
        <a:graphic>
          <a:graphicData uri="http://schemas.openxmlformats.org/drawingml/2006/table">
            <a:tbl>
              <a:tblPr firstRow="1" firstCol="1" bandRow="1">
                <a:tableStyleId>{5C22544A-7EE6-4342-B048-85BDC9FD1C3A}</a:tableStyleId>
              </a:tblPr>
              <a:tblGrid>
                <a:gridCol w="2257033"/>
                <a:gridCol w="2667319"/>
                <a:gridCol w="2914954"/>
              </a:tblGrid>
              <a:tr h="0">
                <a:tc>
                  <a:txBody>
                    <a:bodyPr/>
                    <a:lstStyle/>
                    <a:p>
                      <a:pPr algn="ctr">
                        <a:lnSpc>
                          <a:spcPct val="115000"/>
                        </a:lnSpc>
                        <a:spcBef>
                          <a:spcPts val="600"/>
                        </a:spcBef>
                        <a:spcAft>
                          <a:spcPts val="600"/>
                        </a:spcAft>
                      </a:pPr>
                      <a:r>
                        <a:rPr lang="es-ES_tradnl" sz="1800" dirty="0">
                          <a:effectLst/>
                        </a:rPr>
                        <a:t>Conceptuales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a:effectLst/>
                        </a:rPr>
                        <a:t>Procedimentales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Bef>
                          <a:spcPts val="600"/>
                        </a:spcBef>
                        <a:spcAft>
                          <a:spcPts val="600"/>
                        </a:spcAft>
                      </a:pPr>
                      <a:r>
                        <a:rPr lang="es-ES_tradnl" sz="1800" dirty="0">
                          <a:effectLst/>
                        </a:rPr>
                        <a:t>Actitudinales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75335">
                <a:tc>
                  <a:txBody>
                    <a:bodyPr/>
                    <a:lstStyle/>
                    <a:p>
                      <a:pPr>
                        <a:lnSpc>
                          <a:spcPct val="115000"/>
                        </a:lnSpc>
                        <a:spcBef>
                          <a:spcPts val="600"/>
                        </a:spcBef>
                        <a:spcAft>
                          <a:spcPts val="600"/>
                        </a:spcAft>
                      </a:pPr>
                      <a:r>
                        <a:rPr lang="es-ES" sz="1800" dirty="0">
                          <a:effectLst/>
                        </a:rPr>
                        <a:t>Concepto de Derecho Natural</a:t>
                      </a:r>
                      <a:r>
                        <a:rPr lang="es-ES_tradnl" sz="1800" dirty="0">
                          <a:effectLst/>
                        </a:rPr>
                        <a:t>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Bef>
                          <a:spcPts val="600"/>
                        </a:spcBef>
                        <a:spcAft>
                          <a:spcPts val="600"/>
                        </a:spcAft>
                      </a:pPr>
                      <a:r>
                        <a:rPr lang="es-ES" sz="1800" dirty="0">
                          <a:effectLst/>
                        </a:rPr>
                        <a:t>Identifica ejemplos del derecho natural en situaciones de la vida cotidiana.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600"/>
                        </a:spcBef>
                        <a:spcAft>
                          <a:spcPts val="600"/>
                        </a:spcAft>
                      </a:pPr>
                      <a:r>
                        <a:rPr lang="es-MX" sz="1800" dirty="0">
                          <a:effectLst/>
                        </a:rPr>
                        <a:t>Valora la importancia del Derecho Natural.</a:t>
                      </a:r>
                      <a:endParaRPr lang="es-MX" sz="1800" dirty="0">
                        <a:solidFill>
                          <a:srgbClr val="000000"/>
                        </a:solidFill>
                        <a:effectLst/>
                        <a:latin typeface="Tahoma" panose="020B0604030504040204" pitchFamily="34" charset="0"/>
                        <a:ea typeface="Calibri" panose="020F0502020204030204" pitchFamily="34" charset="0"/>
                      </a:endParaRPr>
                    </a:p>
                  </a:txBody>
                  <a:tcPr marL="68580" marR="68580" marT="0" marB="0"/>
                </a:tc>
              </a:tr>
            </a:tbl>
          </a:graphicData>
        </a:graphic>
      </p:graphicFrame>
      <p:sp>
        <p:nvSpPr>
          <p:cNvPr id="3" name="Rectangle 1"/>
          <p:cNvSpPr>
            <a:spLocks noChangeArrowheads="1"/>
          </p:cNvSpPr>
          <p:nvPr/>
        </p:nvSpPr>
        <p:spPr bwMode="auto">
          <a:xfrm>
            <a:off x="4280319" y="1356227"/>
            <a:ext cx="4185761"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0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TEMA:</a:t>
            </a:r>
            <a:r>
              <a:rPr kumimoji="0" lang="es-ES_tradnl"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s-MX" altLang="es-MX" sz="20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a:t>
            </a:r>
            <a:r>
              <a:rPr kumimoji="0" lang="es-ES" altLang="es-MX"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Mundo del ser</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Derecho Natural: </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MX"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Concepto</a:t>
            </a:r>
            <a:endParaRPr kumimoji="0" lang="es-MX" altLang="es-MX"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MX" altLang="es-MX" dirty="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DOMINIOS DE LAS COMPETENCIAS</a:t>
            </a:r>
            <a:endParaRPr kumimoji="0" lang="es-ES_tradnl" altLang="es-MX" b="0" i="0" u="none" strike="noStrike" cap="none" normalizeH="0" baseline="0" dirty="0" smtClean="0">
              <a:ln>
                <a:noFill/>
              </a:ln>
              <a:solidFill>
                <a:schemeClr val="tx1"/>
              </a:solidFill>
              <a:effectLst/>
              <a:latin typeface="Arial" panose="020B0604020202020204" pitchFamily="34" charset="0"/>
            </a:endParaRPr>
          </a:p>
        </p:txBody>
      </p:sp>
      <p:sp>
        <p:nvSpPr>
          <p:cNvPr id="4" name="Rectángulo redondeado 3"/>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5" name="Pentágono 4"/>
          <p:cNvSpPr/>
          <p:nvPr/>
        </p:nvSpPr>
        <p:spPr>
          <a:xfrm rot="16200000">
            <a:off x="9828893" y="3937733"/>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75722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625712" y="260648"/>
            <a:ext cx="4940583" cy="923330"/>
          </a:xfrm>
          <a:prstGeom prst="rect">
            <a:avLst/>
          </a:prstGeom>
          <a:noFill/>
        </p:spPr>
        <p:txBody>
          <a:bodyPr wrap="none" lIns="91440" tIns="45720" rIns="91440" bIns="45720">
            <a:spAutoFit/>
          </a:bodyPr>
          <a:lstStyle/>
          <a:p>
            <a:pPr algn="ctr"/>
            <a:r>
              <a:rPr lang="es-ES" sz="5400" b="1" dirty="0">
                <a:ln w="22225">
                  <a:solidFill>
                    <a:srgbClr val="FF0000"/>
                  </a:solidFill>
                  <a:prstDash val="solid"/>
                </a:ln>
                <a:solidFill>
                  <a:schemeClr val="accent2">
                    <a:lumMod val="40000"/>
                    <a:lumOff val="60000"/>
                  </a:schemeClr>
                </a:solidFill>
                <a:latin typeface="AR BERKLEY" panose="02000000000000000000" pitchFamily="2" charset="0"/>
              </a:rPr>
              <a:t>MUNDO DEL SER</a:t>
            </a:r>
          </a:p>
        </p:txBody>
      </p:sp>
      <p:sp>
        <p:nvSpPr>
          <p:cNvPr id="5" name="4 Rectángulo"/>
          <p:cNvSpPr/>
          <p:nvPr/>
        </p:nvSpPr>
        <p:spPr>
          <a:xfrm rot="21285576">
            <a:off x="1189483" y="1190137"/>
            <a:ext cx="3989810" cy="584775"/>
          </a:xfrm>
          <a:prstGeom prst="rect">
            <a:avLst/>
          </a:prstGeom>
        </p:spPr>
        <p:txBody>
          <a:bodyPr wrap="none">
            <a:spAutoFit/>
          </a:bodyPr>
          <a:lstStyle/>
          <a:p>
            <a:r>
              <a:rPr lang="es-MX" sz="3200" dirty="0">
                <a:ln w="0"/>
                <a:solidFill>
                  <a:srgbClr val="0070C0"/>
                </a:solidFill>
                <a:effectLst>
                  <a:outerShdw blurRad="38100" dist="25400" dir="5400000" algn="ctr" rotWithShape="0">
                    <a:srgbClr val="6E747A">
                      <a:alpha val="43000"/>
                    </a:srgbClr>
                  </a:outerShdw>
                </a:effectLst>
                <a:latin typeface="AR CENA" panose="02000000000000000000" pitchFamily="2" charset="0"/>
              </a:rPr>
              <a:t>*Realidad objetiva</a:t>
            </a:r>
          </a:p>
        </p:txBody>
      </p:sp>
      <p:sp>
        <p:nvSpPr>
          <p:cNvPr id="6" name="5 Rectángulo"/>
          <p:cNvSpPr/>
          <p:nvPr/>
        </p:nvSpPr>
        <p:spPr>
          <a:xfrm rot="21299058">
            <a:off x="-130194" y="3870371"/>
            <a:ext cx="6394699" cy="584775"/>
          </a:xfrm>
          <a:prstGeom prst="rect">
            <a:avLst/>
          </a:prstGeom>
        </p:spPr>
        <p:txBody>
          <a:bodyPr wrap="none">
            <a:spAutoFit/>
          </a:bodyPr>
          <a:lstStyle/>
          <a:p>
            <a:r>
              <a:rPr lang="es-MX" sz="2800" dirty="0">
                <a:ln w="0"/>
                <a:solidFill>
                  <a:srgbClr val="00B0F0"/>
                </a:solidFill>
                <a:effectLst>
                  <a:outerShdw blurRad="38100" dist="25400" dir="5400000" algn="ctr" rotWithShape="0">
                    <a:srgbClr val="6E747A">
                      <a:alpha val="43000"/>
                    </a:srgbClr>
                  </a:outerShdw>
                </a:effectLst>
                <a:latin typeface="AR CENA" panose="02000000000000000000" pitchFamily="2" charset="0"/>
              </a:rPr>
              <a:t>*</a:t>
            </a:r>
            <a:r>
              <a:rPr lang="es-MX" sz="3200" dirty="0">
                <a:ln w="0"/>
                <a:solidFill>
                  <a:srgbClr val="00B0F0"/>
                </a:solidFill>
                <a:effectLst>
                  <a:outerShdw blurRad="38100" dist="25400" dir="5400000" algn="ctr" rotWithShape="0">
                    <a:srgbClr val="6E747A">
                      <a:alpha val="43000"/>
                    </a:srgbClr>
                  </a:outerShdw>
                </a:effectLst>
                <a:latin typeface="AR CENA" panose="02000000000000000000" pitchFamily="2" charset="0"/>
              </a:rPr>
              <a:t>Es estudiada por la ontología</a:t>
            </a:r>
            <a:endParaRPr lang="es-MX" sz="3200" b="1" dirty="0">
              <a:ln w="10160">
                <a:solidFill>
                  <a:schemeClr val="accent5"/>
                </a:solidFill>
                <a:prstDash val="solid"/>
              </a:ln>
              <a:solidFill>
                <a:srgbClr val="00B0F0"/>
              </a:solidFill>
              <a:effectLst>
                <a:outerShdw blurRad="38100" dist="22860" dir="5400000" algn="tl" rotWithShape="0">
                  <a:srgbClr val="000000">
                    <a:alpha val="30000"/>
                  </a:srgbClr>
                </a:outerShdw>
              </a:effectLst>
              <a:latin typeface="AR CENA" panose="02000000000000000000" pitchFamily="2" charset="0"/>
            </a:endParaRPr>
          </a:p>
        </p:txBody>
      </p:sp>
      <p:pic>
        <p:nvPicPr>
          <p:cNvPr id="1026" name="Picture 2" descr="http://psicoblog.com/wp-content/2011/07/construye-tu-mundo-ide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95166">
            <a:off x="982934" y="4560750"/>
            <a:ext cx="2825137" cy="18226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agencia.medianell.com/m/r/800x600/agencia/files/14197imag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813677">
            <a:off x="2436812" y="1554603"/>
            <a:ext cx="2895109" cy="15633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6 Rectángulo"/>
          <p:cNvSpPr/>
          <p:nvPr/>
        </p:nvSpPr>
        <p:spPr>
          <a:xfrm>
            <a:off x="5759086" y="1229969"/>
            <a:ext cx="5075813" cy="584775"/>
          </a:xfrm>
          <a:prstGeom prst="rect">
            <a:avLst/>
          </a:prstGeom>
        </p:spPr>
        <p:txBody>
          <a:bodyPr wrap="none">
            <a:spAutoFit/>
          </a:bodyPr>
          <a:lstStyle/>
          <a:p>
            <a:r>
              <a:rPr lang="es-MX" sz="3200" dirty="0">
                <a:ln w="0"/>
                <a:solidFill>
                  <a:schemeClr val="accent3"/>
                </a:solidFill>
                <a:effectLst>
                  <a:outerShdw blurRad="38100" dist="25400" dir="5400000" algn="ctr" rotWithShape="0">
                    <a:srgbClr val="6E747A">
                      <a:alpha val="43000"/>
                    </a:srgbClr>
                  </a:outerShdw>
                </a:effectLst>
                <a:latin typeface="AR CENA" panose="02000000000000000000" pitchFamily="2" charset="0"/>
              </a:rPr>
              <a:t>*Leyes de la naturaleza</a:t>
            </a:r>
          </a:p>
        </p:txBody>
      </p:sp>
      <p:sp>
        <p:nvSpPr>
          <p:cNvPr id="8" name="7 Rectángulo"/>
          <p:cNvSpPr/>
          <p:nvPr/>
        </p:nvSpPr>
        <p:spPr>
          <a:xfrm rot="166318">
            <a:off x="5653586" y="3256417"/>
            <a:ext cx="4204613" cy="584775"/>
          </a:xfrm>
          <a:prstGeom prst="rect">
            <a:avLst/>
          </a:prstGeom>
        </p:spPr>
        <p:txBody>
          <a:bodyPr wrap="none">
            <a:spAutoFit/>
          </a:bodyPr>
          <a:lstStyle/>
          <a:p>
            <a:r>
              <a:rPr lang="es-MX" sz="3200" dirty="0">
                <a:ln w="0"/>
                <a:solidFill>
                  <a:srgbClr val="FF0000"/>
                </a:solidFill>
                <a:effectLst>
                  <a:outerShdw blurRad="38100" dist="25400" dir="5400000" algn="ctr" rotWithShape="0">
                    <a:srgbClr val="6E747A">
                      <a:alpha val="43000"/>
                    </a:srgbClr>
                  </a:outerShdw>
                </a:effectLst>
                <a:latin typeface="AR CENA" panose="02000000000000000000" pitchFamily="2" charset="0"/>
              </a:rPr>
              <a:t>*Leyes descriptivas</a:t>
            </a:r>
          </a:p>
        </p:txBody>
      </p:sp>
      <p:sp>
        <p:nvSpPr>
          <p:cNvPr id="9" name="8 Rectángulo"/>
          <p:cNvSpPr/>
          <p:nvPr/>
        </p:nvSpPr>
        <p:spPr>
          <a:xfrm rot="205279">
            <a:off x="5000127" y="3792510"/>
            <a:ext cx="4572000" cy="1815882"/>
          </a:xfrm>
          <a:prstGeom prst="rect">
            <a:avLst/>
          </a:prstGeom>
        </p:spPr>
        <p:txBody>
          <a:bodyPr>
            <a:spAutoFit/>
          </a:bodyPr>
          <a:lstStyle/>
          <a:p>
            <a:r>
              <a:rPr lang="es-MX" sz="2800" dirty="0">
                <a:ln w="0"/>
                <a:solidFill>
                  <a:srgbClr val="7030A0"/>
                </a:solidFill>
                <a:effectLst>
                  <a:outerShdw blurRad="38100" dist="25400" dir="5400000" algn="ctr" rotWithShape="0">
                    <a:srgbClr val="6E747A">
                      <a:alpha val="43000"/>
                    </a:srgbClr>
                  </a:outerShdw>
                </a:effectLst>
                <a:latin typeface="AR CENA" panose="02000000000000000000" pitchFamily="2" charset="0"/>
              </a:rPr>
              <a:t>*No contienen prescripciones sobre cómo debe ser la conducta humana </a:t>
            </a:r>
          </a:p>
        </p:txBody>
      </p:sp>
      <p:pic>
        <p:nvPicPr>
          <p:cNvPr id="1030" name="Picture 6" descr="http://necesitodetodos.com/wp-content/uploads/2013/09/las-leyes-de-la-naturaleza-In%C3%A7lus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0994" y="1868297"/>
            <a:ext cx="4052112" cy="14562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http://www.cipsiapsicologos.com/wp-content/uploads/2015/07/comportamient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4519" y="5170428"/>
            <a:ext cx="3182531" cy="14719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http://2.bp.blogspot.com/--CznAilWWM8/UFIm9I3d21I/AAAAAAAAADA/XQSlkljPJ9s/s1600/ancla0320-1000.jpg"/>
          <p:cNvPicPr>
            <a:picLocks noChangeAspect="1" noChangeArrowheads="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8365016" y="4162758"/>
            <a:ext cx="2469883" cy="21240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0" name="Picture 2" descr="http://media.giphy.com/media/38tjCITcNUmWc/giphy.gif"/>
          <p:cNvPicPr>
            <a:picLocks noChangeAspect="1" noChangeArrowheads="1" noCrop="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663755">
            <a:off x="428015" y="1964917"/>
            <a:ext cx="1743570" cy="18412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4" name="Pentágono 13"/>
          <p:cNvSpPr/>
          <p:nvPr/>
        </p:nvSpPr>
        <p:spPr>
          <a:xfrm rot="16200000">
            <a:off x="10093648" y="4372314"/>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
        <p:nvSpPr>
          <p:cNvPr id="15" name="Rectángulo redondeado 14"/>
          <p:cNvSpPr/>
          <p:nvPr/>
        </p:nvSpPr>
        <p:spPr>
          <a:xfrm>
            <a:off x="9813701" y="671778"/>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Tree>
    <p:extLst>
      <p:ext uri="{BB962C8B-B14F-4D97-AF65-F5344CB8AC3E}">
        <p14:creationId xmlns:p14="http://schemas.microsoft.com/office/powerpoint/2010/main" val="2307577114"/>
      </p:ext>
    </p:extLst>
  </p:cSld>
  <p:clrMapOvr>
    <a:masterClrMapping/>
  </p:clrMapOvr>
  <mc:AlternateContent xmlns:mc="http://schemas.openxmlformats.org/markup-compatibility/2006" xmlns:p14="http://schemas.microsoft.com/office/powerpoint/2010/main">
    <mc:Choice Requires="p14">
      <p:transition spd="slow" p14:dur="3500" advTm="14000">
        <p:split orient="vert"/>
      </p:transition>
    </mc:Choice>
    <mc:Fallback xmlns="">
      <p:transition spd="slow" advTm="14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750"/>
                                        <p:tgtEl>
                                          <p:spTgt spid="4"/>
                                        </p:tgtEl>
                                      </p:cBhvr>
                                    </p:animEffect>
                                    <p:anim calcmode="lin" valueType="num">
                                      <p:cBhvr>
                                        <p:cTn id="8" dur="3750" fill="hold"/>
                                        <p:tgtEl>
                                          <p:spTgt spid="4"/>
                                        </p:tgtEl>
                                        <p:attrNameLst>
                                          <p:attrName>ppt_w</p:attrName>
                                        </p:attrNameLst>
                                      </p:cBhvr>
                                      <p:tavLst>
                                        <p:tav tm="0" fmla="#ppt_w*sin(2.5*pi*$)">
                                          <p:val>
                                            <p:fltVal val="0"/>
                                          </p:val>
                                        </p:tav>
                                        <p:tav tm="100000">
                                          <p:val>
                                            <p:fltVal val="1"/>
                                          </p:val>
                                        </p:tav>
                                      </p:tavLst>
                                    </p:anim>
                                    <p:anim calcmode="lin" valueType="num">
                                      <p:cBhvr>
                                        <p:cTn id="9" dur="375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028"/>
                                        </p:tgtEl>
                                        <p:attrNameLst>
                                          <p:attrName>style.visibility</p:attrName>
                                        </p:attrNameLst>
                                      </p:cBhvr>
                                      <p:to>
                                        <p:strVal val="visible"/>
                                      </p:to>
                                    </p:set>
                                    <p:animEffect transition="in" filter="barn(inVertical)">
                                      <p:cBhvr>
                                        <p:cTn id="32" dur="1000"/>
                                        <p:tgtEl>
                                          <p:spTgt spid="1028"/>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Effect transition="in" filter="wipe(down)">
                                      <p:cBhvr>
                                        <p:cTn id="42" dur="250"/>
                                        <p:tgtEl>
                                          <p:spTgt spid="1026"/>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2250" fill="hold"/>
                                        <p:tgtEl>
                                          <p:spTgt spid="7"/>
                                        </p:tgtEl>
                                        <p:attrNameLst>
                                          <p:attrName>ppt_w</p:attrName>
                                        </p:attrNameLst>
                                      </p:cBhvr>
                                      <p:tavLst>
                                        <p:tav tm="0">
                                          <p:val>
                                            <p:fltVal val="0"/>
                                          </p:val>
                                        </p:tav>
                                        <p:tav tm="100000">
                                          <p:val>
                                            <p:strVal val="#ppt_w"/>
                                          </p:val>
                                        </p:tav>
                                      </p:tavLst>
                                    </p:anim>
                                    <p:anim calcmode="lin" valueType="num">
                                      <p:cBhvr>
                                        <p:cTn id="48" dur="2250" fill="hold"/>
                                        <p:tgtEl>
                                          <p:spTgt spid="7"/>
                                        </p:tgtEl>
                                        <p:attrNameLst>
                                          <p:attrName>ppt_h</p:attrName>
                                        </p:attrNameLst>
                                      </p:cBhvr>
                                      <p:tavLst>
                                        <p:tav tm="0">
                                          <p:val>
                                            <p:fltVal val="0"/>
                                          </p:val>
                                        </p:tav>
                                        <p:tav tm="100000">
                                          <p:val>
                                            <p:strVal val="#ppt_h"/>
                                          </p:val>
                                        </p:tav>
                                      </p:tavLst>
                                    </p:anim>
                                    <p:anim calcmode="lin" valueType="num">
                                      <p:cBhvr>
                                        <p:cTn id="49" dur="2250" fill="hold"/>
                                        <p:tgtEl>
                                          <p:spTgt spid="7"/>
                                        </p:tgtEl>
                                        <p:attrNameLst>
                                          <p:attrName>style.rotation</p:attrName>
                                        </p:attrNameLst>
                                      </p:cBhvr>
                                      <p:tavLst>
                                        <p:tav tm="0">
                                          <p:val>
                                            <p:fltVal val="90"/>
                                          </p:val>
                                        </p:tav>
                                        <p:tav tm="100000">
                                          <p:val>
                                            <p:fltVal val="0"/>
                                          </p:val>
                                        </p:tav>
                                      </p:tavLst>
                                    </p:anim>
                                    <p:animEffect transition="in" filter="fade">
                                      <p:cBhvr>
                                        <p:cTn id="50" dur="225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030"/>
                                        </p:tgtEl>
                                        <p:attrNameLst>
                                          <p:attrName>style.visibility</p:attrName>
                                        </p:attrNameLst>
                                      </p:cBhvr>
                                      <p:to>
                                        <p:strVal val="visible"/>
                                      </p:to>
                                    </p:set>
                                    <p:anim calcmode="lin" valueType="num">
                                      <p:cBhvr additive="base">
                                        <p:cTn id="55" dur="500" fill="hold"/>
                                        <p:tgtEl>
                                          <p:spTgt spid="1030"/>
                                        </p:tgtEl>
                                        <p:attrNameLst>
                                          <p:attrName>ppt_x</p:attrName>
                                        </p:attrNameLst>
                                      </p:cBhvr>
                                      <p:tavLst>
                                        <p:tav tm="0">
                                          <p:val>
                                            <p:strVal val="#ppt_x"/>
                                          </p:val>
                                        </p:tav>
                                        <p:tav tm="100000">
                                          <p:val>
                                            <p:strVal val="#ppt_x"/>
                                          </p:val>
                                        </p:tav>
                                      </p:tavLst>
                                    </p:anim>
                                    <p:anim calcmode="lin" valueType="num">
                                      <p:cBhvr additive="base">
                                        <p:cTn id="56"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2250" fill="hold"/>
                                        <p:tgtEl>
                                          <p:spTgt spid="8"/>
                                        </p:tgtEl>
                                        <p:attrNameLst>
                                          <p:attrName>ppt_x</p:attrName>
                                        </p:attrNameLst>
                                      </p:cBhvr>
                                      <p:tavLst>
                                        <p:tav tm="0">
                                          <p:val>
                                            <p:strVal val="#ppt_x"/>
                                          </p:val>
                                        </p:tav>
                                        <p:tav tm="100000">
                                          <p:val>
                                            <p:strVal val="#ppt_x"/>
                                          </p:val>
                                        </p:tav>
                                      </p:tavLst>
                                    </p:anim>
                                    <p:anim calcmode="lin" valueType="num">
                                      <p:cBhvr additive="base">
                                        <p:cTn id="62" dur="225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nodeType="clickEffect">
                                  <p:stCondLst>
                                    <p:cond delay="0"/>
                                  </p:stCondLst>
                                  <p:childTnLst>
                                    <p:set>
                                      <p:cBhvr>
                                        <p:cTn id="66" dur="1" fill="hold">
                                          <p:stCondLst>
                                            <p:cond delay="0"/>
                                          </p:stCondLst>
                                        </p:cTn>
                                        <p:tgtEl>
                                          <p:spTgt spid="1034"/>
                                        </p:tgtEl>
                                        <p:attrNameLst>
                                          <p:attrName>style.visibility</p:attrName>
                                        </p:attrNameLst>
                                      </p:cBhvr>
                                      <p:to>
                                        <p:strVal val="visible"/>
                                      </p:to>
                                    </p:set>
                                    <p:animEffect transition="in" filter="wheel(1)">
                                      <p:cBhvr>
                                        <p:cTn id="67" dur="500"/>
                                        <p:tgtEl>
                                          <p:spTgt spid="1034"/>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randombar(horizontal)">
                                      <p:cBhvr>
                                        <p:cTn id="72" dur="2250"/>
                                        <p:tgtEl>
                                          <p:spTgt spid="9"/>
                                        </p:tgtEl>
                                      </p:cBhvr>
                                    </p:animEffect>
                                  </p:childTnLst>
                                </p:cTn>
                              </p:par>
                            </p:childTnLst>
                          </p:cTn>
                        </p:par>
                        <p:par>
                          <p:cTn id="73" fill="hold">
                            <p:stCondLst>
                              <p:cond delay="2250"/>
                            </p:stCondLst>
                            <p:childTnLst>
                              <p:par>
                                <p:cTn id="74" presetID="42" presetClass="entr" presetSubtype="0" fill="hold" nodeType="afterEffect">
                                  <p:stCondLst>
                                    <p:cond delay="0"/>
                                  </p:stCondLst>
                                  <p:childTnLst>
                                    <p:set>
                                      <p:cBhvr>
                                        <p:cTn id="75" dur="1" fill="hold">
                                          <p:stCondLst>
                                            <p:cond delay="0"/>
                                          </p:stCondLst>
                                        </p:cTn>
                                        <p:tgtEl>
                                          <p:spTgt spid="2050"/>
                                        </p:tgtEl>
                                        <p:attrNameLst>
                                          <p:attrName>style.visibility</p:attrName>
                                        </p:attrNameLst>
                                      </p:cBhvr>
                                      <p:to>
                                        <p:strVal val="visible"/>
                                      </p:to>
                                    </p:set>
                                    <p:animEffect transition="in" filter="fade">
                                      <p:cBhvr>
                                        <p:cTn id="76" dur="1500"/>
                                        <p:tgtEl>
                                          <p:spTgt spid="2050"/>
                                        </p:tgtEl>
                                      </p:cBhvr>
                                    </p:animEffect>
                                    <p:anim calcmode="lin" valueType="num">
                                      <p:cBhvr>
                                        <p:cTn id="77" dur="1500" fill="hold"/>
                                        <p:tgtEl>
                                          <p:spTgt spid="2050"/>
                                        </p:tgtEl>
                                        <p:attrNameLst>
                                          <p:attrName>ppt_x</p:attrName>
                                        </p:attrNameLst>
                                      </p:cBhvr>
                                      <p:tavLst>
                                        <p:tav tm="0">
                                          <p:val>
                                            <p:strVal val="#ppt_x"/>
                                          </p:val>
                                        </p:tav>
                                        <p:tav tm="100000">
                                          <p:val>
                                            <p:strVal val="#ppt_x"/>
                                          </p:val>
                                        </p:tav>
                                      </p:tavLst>
                                    </p:anim>
                                    <p:anim calcmode="lin" valueType="num">
                                      <p:cBhvr>
                                        <p:cTn id="78" dur="15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6" presetClass="entr" presetSubtype="32" fill="hold" nodeType="clickEffect">
                                  <p:stCondLst>
                                    <p:cond delay="0"/>
                                  </p:stCondLst>
                                  <p:childTnLst>
                                    <p:set>
                                      <p:cBhvr>
                                        <p:cTn id="82" dur="1" fill="hold">
                                          <p:stCondLst>
                                            <p:cond delay="0"/>
                                          </p:stCondLst>
                                        </p:cTn>
                                        <p:tgtEl>
                                          <p:spTgt spid="1032"/>
                                        </p:tgtEl>
                                        <p:attrNameLst>
                                          <p:attrName>style.visibility</p:attrName>
                                        </p:attrNameLst>
                                      </p:cBhvr>
                                      <p:to>
                                        <p:strVal val="visible"/>
                                      </p:to>
                                    </p:set>
                                    <p:animEffect transition="in" filter="circle(out)">
                                      <p:cBhvr>
                                        <p:cTn id="83" dur="1250"/>
                                        <p:tgtEl>
                                          <p:spTgt spid="1032"/>
                                        </p:tgtEl>
                                      </p:cBhvr>
                                    </p:animEffect>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barn(inVertical)">
                                      <p:cBhvr>
                                        <p:cTn id="88" dur="500"/>
                                        <p:tgtEl>
                                          <p:spTgt spid="14"/>
                                        </p:tgtEl>
                                      </p:cBhvr>
                                    </p:animEffect>
                                  </p:childTnLst>
                                </p:cTn>
                              </p:par>
                            </p:childTnLst>
                          </p:cTn>
                        </p:par>
                      </p:childTnLst>
                    </p:cTn>
                  </p:par>
                  <p:par>
                    <p:cTn id="89" fill="hold">
                      <p:stCondLst>
                        <p:cond delay="indefinite"/>
                      </p:stCondLst>
                      <p:childTnLst>
                        <p:par>
                          <p:cTn id="90" fill="hold">
                            <p:stCondLst>
                              <p:cond delay="0"/>
                            </p:stCondLst>
                            <p:childTnLst>
                              <p:par>
                                <p:cTn id="91" presetID="21" presetClass="entr" presetSubtype="1" fill="hold" grpId="0" nodeType="click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heel(1)">
                                      <p:cBhvr>
                                        <p:cTn id="9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55027" y="2207127"/>
            <a:ext cx="8650373" cy="88244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normAutofit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5400" b="1" cap="none" dirty="0" smtClean="0">
                <a:ln w="22225">
                  <a:solidFill>
                    <a:schemeClr val="accent2"/>
                  </a:solidFill>
                  <a:prstDash val="solid"/>
                </a:ln>
                <a:solidFill>
                  <a:schemeClr val="accent2">
                    <a:lumMod val="40000"/>
                    <a:lumOff val="60000"/>
                  </a:schemeClr>
                </a:solidFill>
                <a:latin typeface="AR BERKLEY"/>
              </a:rPr>
              <a:t>DERECHO NATURAL</a:t>
            </a:r>
            <a:endParaRPr lang="es-MX" sz="5400" b="1" cap="none" dirty="0">
              <a:ln w="22225">
                <a:solidFill>
                  <a:schemeClr val="accent2"/>
                </a:solidFill>
                <a:prstDash val="solid"/>
              </a:ln>
              <a:solidFill>
                <a:schemeClr val="accent2">
                  <a:lumMod val="40000"/>
                  <a:lumOff val="60000"/>
                </a:schemeClr>
              </a:solidFill>
              <a:latin typeface="AR BERKLEY"/>
            </a:endParaRPr>
          </a:p>
        </p:txBody>
      </p:sp>
      <p:sp>
        <p:nvSpPr>
          <p:cNvPr id="3" name="Rectángulo redondeado 2"/>
          <p:cNvSpPr/>
          <p:nvPr/>
        </p:nvSpPr>
        <p:spPr>
          <a:xfrm>
            <a:off x="9638232" y="825190"/>
            <a:ext cx="1949399" cy="618477"/>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4" name="Pentágono 3"/>
          <p:cNvSpPr/>
          <p:nvPr/>
        </p:nvSpPr>
        <p:spPr>
          <a:xfrm rot="16200000">
            <a:off x="9867870" y="4394892"/>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296880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500" fill="hold"/>
                                        <p:tgtEl>
                                          <p:spTgt spid="2"/>
                                        </p:tgtEl>
                                        <p:attrNameLst>
                                          <p:attrName>ppt_x</p:attrName>
                                        </p:attrNameLst>
                                      </p:cBhvr>
                                      <p:tavLst>
                                        <p:tav tm="0">
                                          <p:val>
                                            <p:strVal val="#ppt_x"/>
                                          </p:val>
                                        </p:tav>
                                        <p:tav tm="100000">
                                          <p:val>
                                            <p:strVal val="#ppt_x"/>
                                          </p:val>
                                        </p:tav>
                                      </p:tavLst>
                                    </p:anim>
                                    <p:anim calcmode="lin" valueType="num">
                                      <p:cBhvr additive="base">
                                        <p:cTn id="8" dur="3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3836" y="1027413"/>
            <a:ext cx="4242527" cy="1737360"/>
          </a:xfrm>
        </p:spPr>
        <p:txBody>
          <a:bodyPr>
            <a:normAutofit/>
          </a:bodyPr>
          <a:lstStyle/>
          <a:p>
            <a:pPr algn="ctr"/>
            <a:r>
              <a:rPr lang="es-ES" sz="3200" b="1" cap="none" dirty="0" smtClean="0">
                <a:ln w="22225">
                  <a:solidFill>
                    <a:schemeClr val="accent2"/>
                  </a:solidFill>
                  <a:prstDash val="solid"/>
                </a:ln>
                <a:solidFill>
                  <a:schemeClr val="accent2">
                    <a:lumMod val="40000"/>
                    <a:lumOff val="60000"/>
                  </a:schemeClr>
                </a:solidFill>
              </a:rPr>
              <a:t>¿EN QUE CONSISTE EL DERECHO NATURAL?</a:t>
            </a:r>
            <a:endParaRPr lang="es-ES" sz="3200" b="1" cap="none" dirty="0">
              <a:ln w="22225">
                <a:solidFill>
                  <a:schemeClr val="accent2"/>
                </a:solidFill>
                <a:prstDash val="solid"/>
              </a:ln>
              <a:solidFill>
                <a:schemeClr val="accent2">
                  <a:lumMod val="40000"/>
                  <a:lumOff val="60000"/>
                </a:schemeClr>
              </a:solidFill>
            </a:endParaRPr>
          </a:p>
        </p:txBody>
      </p:sp>
      <p:sp>
        <p:nvSpPr>
          <p:cNvPr id="7" name="Marcador de texto 6"/>
          <p:cNvSpPr>
            <a:spLocks noGrp="1"/>
          </p:cNvSpPr>
          <p:nvPr>
            <p:ph type="body" sz="half" idx="2"/>
          </p:nvPr>
        </p:nvSpPr>
        <p:spPr>
          <a:xfrm>
            <a:off x="64651" y="3036056"/>
            <a:ext cx="3931920" cy="1897489"/>
          </a:xfrm>
        </p:spPr>
        <p:txBody>
          <a:bodyPr>
            <a:normAutofit fontScale="92500" lnSpcReduction="20000"/>
          </a:bodyPr>
          <a:lstStyle/>
          <a:p>
            <a:pPr algn="just"/>
            <a:r>
              <a:rPr lang="es-ES" sz="2200" dirty="0"/>
              <a:t>S</a:t>
            </a:r>
            <a:r>
              <a:rPr lang="es-ES" sz="2200" dirty="0" smtClean="0"/>
              <a:t>e</a:t>
            </a:r>
            <a:r>
              <a:rPr lang="es-ES" dirty="0" smtClean="0"/>
              <a:t> </a:t>
            </a:r>
            <a:r>
              <a:rPr lang="es-ES" sz="2400" dirty="0"/>
              <a:t>encuentra formado por normas que rigen a todos los hombres por su simple calidad de ser humano, por su pertenencia a la raza humana</a:t>
            </a:r>
            <a:r>
              <a:rPr lang="es-ES" dirty="0"/>
              <a:t>.</a:t>
            </a:r>
          </a:p>
          <a:p>
            <a:endParaRPr lang="es-ES" dirty="0"/>
          </a:p>
          <a:p>
            <a:endParaRPr lang="es-ES" dirty="0"/>
          </a:p>
        </p:txBody>
      </p:sp>
      <p:sp>
        <p:nvSpPr>
          <p:cNvPr id="8" name="Marcador de texto 6"/>
          <p:cNvSpPr txBox="1">
            <a:spLocks/>
          </p:cNvSpPr>
          <p:nvPr/>
        </p:nvSpPr>
        <p:spPr>
          <a:xfrm>
            <a:off x="7551819" y="928838"/>
            <a:ext cx="3931920" cy="1393256"/>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700" kern="1200">
                <a:solidFill>
                  <a:schemeClr val="accent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accent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accent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endParaRPr lang="es-ES" dirty="0" smtClean="0"/>
          </a:p>
          <a:p>
            <a:endParaRPr lang="es-ES" dirty="0"/>
          </a:p>
        </p:txBody>
      </p:sp>
      <p:sp>
        <p:nvSpPr>
          <p:cNvPr id="11" name="CuadroTexto 10"/>
          <p:cNvSpPr txBox="1"/>
          <p:nvPr/>
        </p:nvSpPr>
        <p:spPr>
          <a:xfrm>
            <a:off x="6886801" y="3639424"/>
            <a:ext cx="3461083" cy="2523768"/>
          </a:xfrm>
          <a:prstGeom prst="rect">
            <a:avLst/>
          </a:prstGeom>
          <a:noFill/>
        </p:spPr>
        <p:txBody>
          <a:bodyPr wrap="square" rtlCol="0">
            <a:spAutoFit/>
          </a:bodyPr>
          <a:lstStyle/>
          <a:p>
            <a:pPr algn="just"/>
            <a:r>
              <a:rPr lang="es-ES" sz="2000" dirty="0">
                <a:solidFill>
                  <a:srgbClr val="FF0000"/>
                </a:solidFill>
              </a:rPr>
              <a:t>Los partidarios del derecho natural, pueden ser religiosos, sosteniendo que estas normas provienen de Dios, o laicos, que las hacen proceder de la propia naturaleza humana.</a:t>
            </a:r>
          </a:p>
          <a:p>
            <a:endParaRPr lang="es-ES" dirty="0"/>
          </a:p>
        </p:txBody>
      </p:sp>
      <p:pic>
        <p:nvPicPr>
          <p:cNvPr id="14" name="Imagen 13"/>
          <p:cNvPicPr>
            <a:picLocks noChangeAspect="1"/>
          </p:cNvPicPr>
          <p:nvPr/>
        </p:nvPicPr>
        <p:blipFill>
          <a:blip r:embed="rId2"/>
          <a:stretch>
            <a:fillRect/>
          </a:stretch>
        </p:blipFill>
        <p:spPr>
          <a:xfrm>
            <a:off x="682953" y="176980"/>
            <a:ext cx="2979820" cy="2587793"/>
          </a:xfrm>
          <a:prstGeom prst="rect">
            <a:avLst/>
          </a:prstGeom>
        </p:spPr>
      </p:pic>
      <p:pic>
        <p:nvPicPr>
          <p:cNvPr id="1026" name="Picture 2" descr="http://www.gifmania.com/Gif-Animados-Objetos/Imagenes-Hogar/Cocina/Balanzas/Balanza-Ojos-58022.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243419" y="3098283"/>
            <a:ext cx="2271055" cy="2271056"/>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redondeado 8"/>
          <p:cNvSpPr/>
          <p:nvPr/>
        </p:nvSpPr>
        <p:spPr>
          <a:xfrm>
            <a:off x="9813701" y="1297379"/>
            <a:ext cx="1949399" cy="598714"/>
          </a:xfrm>
          <a:prstGeom prst="roundRect">
            <a:avLst/>
          </a:prstGeom>
          <a:gradFill flip="none" rotWithShape="1">
            <a:gsLst>
              <a:gs pos="44000">
                <a:schemeClr val="accent3">
                  <a:lumMod val="89000"/>
                </a:schemeClr>
              </a:gs>
              <a:gs pos="23000">
                <a:schemeClr val="accent3">
                  <a:lumMod val="89000"/>
                </a:schemeClr>
              </a:gs>
              <a:gs pos="46000">
                <a:schemeClr val="accent3">
                  <a:lumMod val="75000"/>
                </a:schemeClr>
              </a:gs>
              <a:gs pos="24000">
                <a:schemeClr val="accent3">
                  <a:lumMod val="70000"/>
                </a:schemeClr>
              </a:gs>
            </a:gsLst>
            <a:path path="circle">
              <a:fillToRect l="50000" t="50000" r="50000" b="50000"/>
            </a:path>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400" b="1" dirty="0" smtClean="0">
                <a:solidFill>
                  <a:srgbClr val="FF0000"/>
                </a:solidFill>
                <a:latin typeface="Century Schoolbook" panose="02040604050505020304" pitchFamily="18" charset="0"/>
              </a:rPr>
              <a:t>Módulo II</a:t>
            </a:r>
            <a:endParaRPr lang="es-MX" sz="2400" b="1" dirty="0">
              <a:solidFill>
                <a:srgbClr val="FF0000"/>
              </a:solidFill>
              <a:latin typeface="Century Schoolbook" panose="02040604050505020304" pitchFamily="18" charset="0"/>
            </a:endParaRPr>
          </a:p>
        </p:txBody>
      </p:sp>
      <p:sp>
        <p:nvSpPr>
          <p:cNvPr id="12" name="Pentágono 11"/>
          <p:cNvSpPr/>
          <p:nvPr/>
        </p:nvSpPr>
        <p:spPr>
          <a:xfrm rot="16200000">
            <a:off x="10147320" y="4536601"/>
            <a:ext cx="2575287" cy="656273"/>
          </a:xfrm>
          <a:prstGeom prst="homePlate">
            <a:avLst/>
          </a:prstGeom>
          <a:gradFill flip="none" rotWithShape="1">
            <a:gsLst>
              <a:gs pos="0">
                <a:schemeClr val="accent4">
                  <a:lumMod val="89000"/>
                </a:schemeClr>
              </a:gs>
              <a:gs pos="38000">
                <a:schemeClr val="accent3">
                  <a:lumMod val="60000"/>
                  <a:lumOff val="40000"/>
                </a:schemeClr>
              </a:gs>
              <a:gs pos="63252">
                <a:srgbClr val="B1B460"/>
              </a:gs>
              <a:gs pos="0">
                <a:schemeClr val="accent4">
                  <a:lumMod val="75000"/>
                </a:schemeClr>
              </a:gs>
              <a:gs pos="97000">
                <a:schemeClr val="accent4">
                  <a:lumMod val="7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b="1" dirty="0" smtClean="0">
              <a:solidFill>
                <a:srgbClr val="FF0000"/>
              </a:solidFill>
              <a:latin typeface="Calisto MT" panose="02040603050505030304" pitchFamily="18" charset="0"/>
            </a:endParaRPr>
          </a:p>
          <a:p>
            <a:pPr algn="ctr"/>
            <a:r>
              <a:rPr lang="es-MX" b="1" dirty="0" smtClean="0">
                <a:solidFill>
                  <a:srgbClr val="FF0000"/>
                </a:solidFill>
                <a:latin typeface="Calisto MT" panose="02040603050505030304" pitchFamily="18" charset="0"/>
              </a:rPr>
              <a:t>Formación Ciudadana</a:t>
            </a:r>
          </a:p>
          <a:p>
            <a:pPr algn="ctr"/>
            <a:r>
              <a:rPr lang="es-MX" b="1" dirty="0" smtClean="0">
                <a:solidFill>
                  <a:srgbClr val="FF0000"/>
                </a:solidFill>
                <a:latin typeface="Calisto MT" panose="02040603050505030304" pitchFamily="18" charset="0"/>
              </a:rPr>
              <a:t> </a:t>
            </a:r>
            <a:endParaRPr lang="es-MX" b="1" dirty="0">
              <a:solidFill>
                <a:srgbClr val="FF0000"/>
              </a:solidFill>
              <a:latin typeface="Calisto MT" panose="02040603050505030304" pitchFamily="18" charset="0"/>
            </a:endParaRPr>
          </a:p>
        </p:txBody>
      </p:sp>
    </p:spTree>
    <p:extLst>
      <p:ext uri="{BB962C8B-B14F-4D97-AF65-F5344CB8AC3E}">
        <p14:creationId xmlns:p14="http://schemas.microsoft.com/office/powerpoint/2010/main" val="3335250"/>
      </p:ext>
    </p:extLst>
  </p:cSld>
  <p:clrMapOvr>
    <a:masterClrMapping/>
  </p:clrMapOvr>
  <mc:AlternateContent xmlns:mc="http://schemas.openxmlformats.org/markup-compatibility/2006" xmlns:p14="http://schemas.microsoft.com/office/powerpoint/2010/main">
    <mc:Choice Requires="p14">
      <p:transition spd="slow" p14:dur="3900" advClick="0" advTm="15000">
        <p14:glitter pattern="hexagon"/>
      </p:transition>
    </mc:Choice>
    <mc:Fallback xmlns="">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ntr" presetSubtype="0"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down)">
                                      <p:cBhvr>
                                        <p:cTn id="13" dur="580">
                                          <p:stCondLst>
                                            <p:cond delay="0"/>
                                          </p:stCondLst>
                                        </p:cTn>
                                        <p:tgtEl>
                                          <p:spTgt spid="7">
                                            <p:txEl>
                                              <p:pRg st="0" end="0"/>
                                            </p:txEl>
                                          </p:spTgt>
                                        </p:tgtEl>
                                      </p:cBhvr>
                                    </p:animEffect>
                                    <p:anim calcmode="lin" valueType="num">
                                      <p:cBhvr>
                                        <p:cTn id="14" dur="1822"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xEl>
                                              <p:pRg st="0" end="0"/>
                                            </p:txEl>
                                          </p:spTgt>
                                        </p:tgtEl>
                                      </p:cBhvr>
                                      <p:to x="100000" y="60000"/>
                                    </p:animScale>
                                    <p:animScale>
                                      <p:cBhvr>
                                        <p:cTn id="20" dur="166" decel="50000">
                                          <p:stCondLst>
                                            <p:cond delay="676"/>
                                          </p:stCondLst>
                                        </p:cTn>
                                        <p:tgtEl>
                                          <p:spTgt spid="7">
                                            <p:txEl>
                                              <p:pRg st="0" end="0"/>
                                            </p:txEl>
                                          </p:spTgt>
                                        </p:tgtEl>
                                      </p:cBhvr>
                                      <p:to x="100000" y="100000"/>
                                    </p:animScale>
                                    <p:animScale>
                                      <p:cBhvr>
                                        <p:cTn id="21" dur="26">
                                          <p:stCondLst>
                                            <p:cond delay="1312"/>
                                          </p:stCondLst>
                                        </p:cTn>
                                        <p:tgtEl>
                                          <p:spTgt spid="7">
                                            <p:txEl>
                                              <p:pRg st="0" end="0"/>
                                            </p:txEl>
                                          </p:spTgt>
                                        </p:tgtEl>
                                      </p:cBhvr>
                                      <p:to x="100000" y="80000"/>
                                    </p:animScale>
                                    <p:animScale>
                                      <p:cBhvr>
                                        <p:cTn id="22" dur="166" decel="50000">
                                          <p:stCondLst>
                                            <p:cond delay="1338"/>
                                          </p:stCondLst>
                                        </p:cTn>
                                        <p:tgtEl>
                                          <p:spTgt spid="7">
                                            <p:txEl>
                                              <p:pRg st="0" end="0"/>
                                            </p:txEl>
                                          </p:spTgt>
                                        </p:tgtEl>
                                      </p:cBhvr>
                                      <p:to x="100000" y="100000"/>
                                    </p:animScale>
                                    <p:animScale>
                                      <p:cBhvr>
                                        <p:cTn id="23" dur="26">
                                          <p:stCondLst>
                                            <p:cond delay="1642"/>
                                          </p:stCondLst>
                                        </p:cTn>
                                        <p:tgtEl>
                                          <p:spTgt spid="7">
                                            <p:txEl>
                                              <p:pRg st="0" end="0"/>
                                            </p:txEl>
                                          </p:spTgt>
                                        </p:tgtEl>
                                      </p:cBhvr>
                                      <p:to x="100000" y="90000"/>
                                    </p:animScale>
                                    <p:animScale>
                                      <p:cBhvr>
                                        <p:cTn id="24" dur="166" decel="50000">
                                          <p:stCondLst>
                                            <p:cond delay="1668"/>
                                          </p:stCondLst>
                                        </p:cTn>
                                        <p:tgtEl>
                                          <p:spTgt spid="7">
                                            <p:txEl>
                                              <p:pRg st="0" end="0"/>
                                            </p:txEl>
                                          </p:spTgt>
                                        </p:tgtEl>
                                      </p:cBhvr>
                                      <p:to x="100000" y="100000"/>
                                    </p:animScale>
                                    <p:animScale>
                                      <p:cBhvr>
                                        <p:cTn id="25" dur="26">
                                          <p:stCondLst>
                                            <p:cond delay="1808"/>
                                          </p:stCondLst>
                                        </p:cTn>
                                        <p:tgtEl>
                                          <p:spTgt spid="7">
                                            <p:txEl>
                                              <p:pRg st="0" end="0"/>
                                            </p:txEl>
                                          </p:spTgt>
                                        </p:tgtEl>
                                      </p:cBhvr>
                                      <p:to x="100000" y="95000"/>
                                    </p:animScale>
                                    <p:animScale>
                                      <p:cBhvr>
                                        <p:cTn id="26" dur="166" decel="50000">
                                          <p:stCondLst>
                                            <p:cond delay="1834"/>
                                          </p:stCondLst>
                                        </p:cTn>
                                        <p:tgtEl>
                                          <p:spTgt spid="7">
                                            <p:txEl>
                                              <p:pRg st="0" end="0"/>
                                            </p:txEl>
                                          </p:spTgt>
                                        </p:tgtEl>
                                      </p:cBhvr>
                                      <p:to x="100000" y="100000"/>
                                    </p:animScale>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3000"/>
                            </p:stCondLst>
                            <p:childTnLst>
                              <p:par>
                                <p:cTn id="32" presetID="14" presetClass="entr" presetSubtype="1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barn(inVertical)">
                                      <p:cBhvr>
                                        <p:cTn id="39" dur="2500"/>
                                        <p:tgtEl>
                                          <p:spTgt spid="1026"/>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heel(1)">
                                      <p:cBhvr>
                                        <p:cTn id="44" dur="2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inVertical)">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P spid="11" grpId="0"/>
      <p:bldP spid="9" grpId="0" animBg="1"/>
      <p:bldP spid="12" grpId="0" animBg="1"/>
    </p:bld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1439</TotalTime>
  <Words>2755</Words>
  <Application>Microsoft Office PowerPoint</Application>
  <PresentationFormat>Panorámica</PresentationFormat>
  <Paragraphs>542</Paragraphs>
  <Slides>51</Slides>
  <Notes>8</Notes>
  <HiddenSlides>0</HiddenSlides>
  <MMClips>0</MMClips>
  <ScaleCrop>false</ScaleCrop>
  <HeadingPairs>
    <vt:vector size="6" baseType="variant">
      <vt:variant>
        <vt:lpstr>Fuentes usadas</vt:lpstr>
      </vt:variant>
      <vt:variant>
        <vt:i4>20</vt:i4>
      </vt:variant>
      <vt:variant>
        <vt:lpstr>Tema</vt:lpstr>
      </vt:variant>
      <vt:variant>
        <vt:i4>1</vt:i4>
      </vt:variant>
      <vt:variant>
        <vt:lpstr>Títulos de diapositiva</vt:lpstr>
      </vt:variant>
      <vt:variant>
        <vt:i4>51</vt:i4>
      </vt:variant>
    </vt:vector>
  </HeadingPairs>
  <TitlesOfParts>
    <vt:vector size="72" baseType="lpstr">
      <vt:lpstr>Aharoni</vt:lpstr>
      <vt:lpstr>Algerian</vt:lpstr>
      <vt:lpstr>AR BERKLEY</vt:lpstr>
      <vt:lpstr>AR CENA</vt:lpstr>
      <vt:lpstr>AR DARLING</vt:lpstr>
      <vt:lpstr>Arial</vt:lpstr>
      <vt:lpstr>Arial Narrow</vt:lpstr>
      <vt:lpstr>Bodoni MT Black</vt:lpstr>
      <vt:lpstr>Calibri</vt:lpstr>
      <vt:lpstr>Calibri-Bold</vt:lpstr>
      <vt:lpstr>Calisto MT</vt:lpstr>
      <vt:lpstr>Century Gothic</vt:lpstr>
      <vt:lpstr>Century Schoolbook</vt:lpstr>
      <vt:lpstr>Corbel</vt:lpstr>
      <vt:lpstr>Symbol</vt:lpstr>
      <vt:lpstr>Tahoma</vt:lpstr>
      <vt:lpstr>Tahoma-Bold</vt:lpstr>
      <vt:lpstr>Times New Roman</vt:lpstr>
      <vt:lpstr>Wingdings</vt:lpstr>
      <vt:lpstr>Wingdings 3</vt:lpstr>
      <vt:lpstr>Sector</vt:lpstr>
      <vt:lpstr>Presentación de PowerPoint</vt:lpstr>
      <vt:lpstr>    Módulo iI</vt:lpstr>
      <vt:lpstr>Presentación de PowerPoint</vt:lpstr>
      <vt:lpstr>Presentación de PowerPoint</vt:lpstr>
      <vt:lpstr>Presentación de PowerPoint</vt:lpstr>
      <vt:lpstr>Presentación de PowerPoint</vt:lpstr>
      <vt:lpstr>Presentación de PowerPoint</vt:lpstr>
      <vt:lpstr>Presentación de PowerPoint</vt:lpstr>
      <vt:lpstr>¿EN QUE CONSISTE EL DERECHO NATURAL?</vt:lpstr>
      <vt:lpstr>DERECHO NATURAL</vt:lpstr>
      <vt:lpstr>EJEMPLOS   DERECHO NATURAL</vt:lpstr>
      <vt:lpstr>Presentación de PowerPoint</vt:lpstr>
      <vt:lpstr>Presentación de PowerPoint</vt:lpstr>
      <vt:lpstr>NORMA JURÍDICA </vt:lpstr>
      <vt:lpstr>Presentación de PowerPoint</vt:lpstr>
      <vt:lpstr>Presentación de PowerPoint</vt:lpstr>
      <vt:lpstr>LA  LEY JURÍDICA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PROYECTO DE LEY </vt:lpstr>
      <vt:lpstr>Presentación de PowerPoint</vt:lpstr>
      <vt:lpstr>Presentación de PowerPoint</vt:lpstr>
      <vt:lpstr>Presentación de PowerPoint</vt:lpstr>
      <vt:lpstr>Presentación de PowerPoint</vt:lpstr>
      <vt:lpstr>INICIATIVA:</vt:lpstr>
      <vt:lpstr>DISCUSIÓN:</vt:lpstr>
      <vt:lpstr>APROBACIÓN:</vt:lpstr>
      <vt:lpstr>SANCIÓN:</vt:lpstr>
      <vt:lpstr>Presentación de PowerPoint</vt:lpstr>
      <vt:lpstr>INICIACIÓN DE LA VIGENCIA:</vt:lpstr>
      <vt:lpstr>Presentación de PowerPoint</vt:lpstr>
      <vt:lpstr>Presentación de PowerPoint</vt:lpstr>
      <vt:lpstr>Presentación de PowerPoint</vt:lpstr>
      <vt:lpstr>Presentación de PowerPoint</vt:lpstr>
      <vt:lpstr>Presentación de PowerPoint</vt:lpstr>
      <vt:lpstr>FACTORES  TECNOLÓGICOS</vt:lpstr>
      <vt:lpstr>Presentación de PowerPoint</vt:lpstr>
      <vt:lpstr>Presentación de PowerPoint</vt:lpstr>
      <vt:lpstr>F      I       N</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77</cp:revision>
  <dcterms:created xsi:type="dcterms:W3CDTF">2015-09-28T19:40:50Z</dcterms:created>
  <dcterms:modified xsi:type="dcterms:W3CDTF">2015-10-02T17:41:22Z</dcterms:modified>
</cp:coreProperties>
</file>