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314" r:id="rId2"/>
    <p:sldId id="302" r:id="rId3"/>
    <p:sldId id="303" r:id="rId4"/>
    <p:sldId id="299" r:id="rId5"/>
    <p:sldId id="257" r:id="rId6"/>
    <p:sldId id="307" r:id="rId7"/>
    <p:sldId id="300" r:id="rId8"/>
    <p:sldId id="258" r:id="rId9"/>
    <p:sldId id="259" r:id="rId10"/>
    <p:sldId id="306" r:id="rId11"/>
    <p:sldId id="261" r:id="rId12"/>
    <p:sldId id="296" r:id="rId13"/>
    <p:sldId id="262" r:id="rId14"/>
    <p:sldId id="304" r:id="rId15"/>
    <p:sldId id="297" r:id="rId16"/>
    <p:sldId id="305" r:id="rId17"/>
    <p:sldId id="263" r:id="rId18"/>
    <p:sldId id="308" r:id="rId19"/>
    <p:sldId id="298" r:id="rId20"/>
    <p:sldId id="265" r:id="rId21"/>
    <p:sldId id="266" r:id="rId22"/>
    <p:sldId id="310" r:id="rId23"/>
    <p:sldId id="311" r:id="rId24"/>
    <p:sldId id="267" r:id="rId25"/>
    <p:sldId id="312" r:id="rId26"/>
    <p:sldId id="268" r:id="rId27"/>
    <p:sldId id="269" r:id="rId28"/>
    <p:sldId id="271" r:id="rId29"/>
    <p:sldId id="274" r:id="rId30"/>
    <p:sldId id="275" r:id="rId31"/>
    <p:sldId id="276" r:id="rId32"/>
    <p:sldId id="277" r:id="rId33"/>
    <p:sldId id="278" r:id="rId34"/>
    <p:sldId id="279" r:id="rId35"/>
    <p:sldId id="280" r:id="rId36"/>
    <p:sldId id="264" r:id="rId37"/>
    <p:sldId id="281" r:id="rId38"/>
    <p:sldId id="282" r:id="rId39"/>
    <p:sldId id="283" r:id="rId40"/>
    <p:sldId id="284" r:id="rId41"/>
    <p:sldId id="285" r:id="rId42"/>
    <p:sldId id="286" r:id="rId43"/>
    <p:sldId id="287" r:id="rId44"/>
    <p:sldId id="288" r:id="rId45"/>
    <p:sldId id="289" r:id="rId46"/>
    <p:sldId id="290" r:id="rId47"/>
    <p:sldId id="309" r:id="rId48"/>
    <p:sldId id="293" r:id="rId49"/>
    <p:sldId id="313" r:id="rId50"/>
    <p:sldId id="294" r:id="rId5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4660"/>
  </p:normalViewPr>
  <p:slideViewPr>
    <p:cSldViewPr>
      <p:cViewPr varScale="1">
        <p:scale>
          <a:sx n="87" d="100"/>
          <a:sy n="87" d="100"/>
        </p:scale>
        <p:origin x="78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_rels/data6.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g"/><Relationship Id="rId1" Type="http://schemas.openxmlformats.org/officeDocument/2006/relationships/image" Target="../media/image48.GIF"/><Relationship Id="rId5" Type="http://schemas.openxmlformats.org/officeDocument/2006/relationships/image" Target="../media/image52.jpg"/><Relationship Id="rId4" Type="http://schemas.openxmlformats.org/officeDocument/2006/relationships/image" Target="../media/image51.jpg"/></Relationships>
</file>

<file path=ppt/diagrams/_rels/drawing6.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g"/><Relationship Id="rId1" Type="http://schemas.openxmlformats.org/officeDocument/2006/relationships/image" Target="../media/image48.GIF"/><Relationship Id="rId5" Type="http://schemas.openxmlformats.org/officeDocument/2006/relationships/image" Target="../media/image52.jpg"/><Relationship Id="rId4" Type="http://schemas.openxmlformats.org/officeDocument/2006/relationships/image" Target="../media/image51.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329DCC-9A4C-4BFC-985B-89B801FAC0AE}"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46149232-6E48-48FB-BB00-4BCCECA8F7AD}">
      <dgm:prSet phldrT="[Texto]"/>
      <dgm:spPr/>
      <dgm:t>
        <a:bodyPr/>
        <a:lstStyle/>
        <a:p>
          <a:r>
            <a:rPr lang="es-MX" dirty="0" smtClean="0">
              <a:latin typeface="Arial" pitchFamily="34" charset="0"/>
              <a:cs typeface="Arial" pitchFamily="34" charset="0"/>
            </a:rPr>
            <a:t>-Población organizada territorialmente.</a:t>
          </a:r>
          <a:endParaRPr lang="es-MX" dirty="0"/>
        </a:p>
      </dgm:t>
    </dgm:pt>
    <dgm:pt modelId="{0C7DC22E-C891-453A-9238-9408F1BA84CD}" type="parTrans" cxnId="{2C9CE393-3D8D-4097-9419-F87D46A2A16C}">
      <dgm:prSet/>
      <dgm:spPr/>
      <dgm:t>
        <a:bodyPr/>
        <a:lstStyle/>
        <a:p>
          <a:endParaRPr lang="es-MX"/>
        </a:p>
      </dgm:t>
    </dgm:pt>
    <dgm:pt modelId="{34C594C7-2A21-4F45-AC2D-69D50C8F2E9C}" type="sibTrans" cxnId="{2C9CE393-3D8D-4097-9419-F87D46A2A16C}">
      <dgm:prSet/>
      <dgm:spPr/>
      <dgm:t>
        <a:bodyPr/>
        <a:lstStyle/>
        <a:p>
          <a:endParaRPr lang="es-MX"/>
        </a:p>
      </dgm:t>
    </dgm:pt>
    <dgm:pt modelId="{B25F8E05-4393-4FCB-A868-9CD84A428159}">
      <dgm:prSet phldrT="[Texto]"/>
      <dgm:spPr/>
      <dgm:t>
        <a:bodyPr/>
        <a:lstStyle/>
        <a:p>
          <a:r>
            <a:rPr lang="es-MX" dirty="0" smtClean="0">
              <a:latin typeface="Arial" pitchFamily="34" charset="0"/>
              <a:cs typeface="Arial" pitchFamily="34" charset="0"/>
            </a:rPr>
            <a:t>- Unidades individuales que viven con una relación de mutua dependencia simbiótica.</a:t>
          </a:r>
          <a:br>
            <a:rPr lang="es-MX" dirty="0" smtClean="0">
              <a:latin typeface="Arial" pitchFamily="34" charset="0"/>
              <a:cs typeface="Arial" pitchFamily="34" charset="0"/>
            </a:rPr>
          </a:br>
          <a:endParaRPr lang="es-MX" dirty="0"/>
        </a:p>
      </dgm:t>
    </dgm:pt>
    <dgm:pt modelId="{E0E1E447-B6A7-4BC2-A835-0C43982EFE94}" type="parTrans" cxnId="{CF414B2E-BA2B-42D6-973A-47BC6E7677DA}">
      <dgm:prSet/>
      <dgm:spPr/>
      <dgm:t>
        <a:bodyPr/>
        <a:lstStyle/>
        <a:p>
          <a:endParaRPr lang="es-MX"/>
        </a:p>
      </dgm:t>
    </dgm:pt>
    <dgm:pt modelId="{2A5693E7-9576-450A-AB8B-D54E42A4B088}" type="sibTrans" cxnId="{CF414B2E-BA2B-42D6-973A-47BC6E7677DA}">
      <dgm:prSet/>
      <dgm:spPr/>
      <dgm:t>
        <a:bodyPr/>
        <a:lstStyle/>
        <a:p>
          <a:endParaRPr lang="es-MX"/>
        </a:p>
      </dgm:t>
    </dgm:pt>
    <dgm:pt modelId="{F95F7D9C-00AB-4181-AC89-4D2AC45DB42C}">
      <dgm:prSet phldrT="[Texto]"/>
      <dgm:spPr/>
      <dgm:t>
        <a:bodyPr/>
        <a:lstStyle/>
        <a:p>
          <a:r>
            <a:rPr lang="es-MX" dirty="0" smtClean="0">
              <a:latin typeface="Arial" pitchFamily="34" charset="0"/>
              <a:cs typeface="Arial" pitchFamily="34" charset="0"/>
            </a:rPr>
            <a:t>- Población más o menos arraigada al suelo que ocupa.</a:t>
          </a:r>
          <a:br>
            <a:rPr lang="es-MX" dirty="0" smtClean="0">
              <a:latin typeface="Arial" pitchFamily="34" charset="0"/>
              <a:cs typeface="Arial" pitchFamily="34" charset="0"/>
            </a:rPr>
          </a:br>
          <a:endParaRPr lang="es-MX" dirty="0"/>
        </a:p>
      </dgm:t>
    </dgm:pt>
    <dgm:pt modelId="{C2CEE1FB-68B8-4BB7-AC4D-878153EDC465}" type="parTrans" cxnId="{3E5DD0B4-9451-4207-AF7D-8D96A815FF57}">
      <dgm:prSet/>
      <dgm:spPr/>
      <dgm:t>
        <a:bodyPr/>
        <a:lstStyle/>
        <a:p>
          <a:endParaRPr lang="es-MX"/>
        </a:p>
      </dgm:t>
    </dgm:pt>
    <dgm:pt modelId="{8D480D02-D1A2-43ED-92F2-D5C31F791092}" type="sibTrans" cxnId="{3E5DD0B4-9451-4207-AF7D-8D96A815FF57}">
      <dgm:prSet/>
      <dgm:spPr/>
      <dgm:t>
        <a:bodyPr/>
        <a:lstStyle/>
        <a:p>
          <a:endParaRPr lang="es-MX"/>
        </a:p>
      </dgm:t>
    </dgm:pt>
    <dgm:pt modelId="{DC4D8E9B-7124-4182-9235-BF9FF9930390}" type="pres">
      <dgm:prSet presAssocID="{77329DCC-9A4C-4BFC-985B-89B801FAC0AE}" presName="diagram" presStyleCnt="0">
        <dgm:presLayoutVars>
          <dgm:dir/>
          <dgm:resizeHandles val="exact"/>
        </dgm:presLayoutVars>
      </dgm:prSet>
      <dgm:spPr/>
      <dgm:t>
        <a:bodyPr/>
        <a:lstStyle/>
        <a:p>
          <a:endParaRPr lang="es-MX"/>
        </a:p>
      </dgm:t>
    </dgm:pt>
    <dgm:pt modelId="{FCD9646B-7929-4950-BF9C-395A78CDCEEE}" type="pres">
      <dgm:prSet presAssocID="{46149232-6E48-48FB-BB00-4BCCECA8F7AD}" presName="node" presStyleLbl="node1" presStyleIdx="0" presStyleCnt="3">
        <dgm:presLayoutVars>
          <dgm:bulletEnabled val="1"/>
        </dgm:presLayoutVars>
      </dgm:prSet>
      <dgm:spPr/>
      <dgm:t>
        <a:bodyPr/>
        <a:lstStyle/>
        <a:p>
          <a:endParaRPr lang="es-MX"/>
        </a:p>
      </dgm:t>
    </dgm:pt>
    <dgm:pt modelId="{F2E98B81-06C1-46C1-8009-D4803019BF32}" type="pres">
      <dgm:prSet presAssocID="{34C594C7-2A21-4F45-AC2D-69D50C8F2E9C}" presName="sibTrans" presStyleCnt="0"/>
      <dgm:spPr/>
    </dgm:pt>
    <dgm:pt modelId="{D9311377-229E-48A8-BBAC-0B0211A93E35}" type="pres">
      <dgm:prSet presAssocID="{B25F8E05-4393-4FCB-A868-9CD84A428159}" presName="node" presStyleLbl="node1" presStyleIdx="1" presStyleCnt="3">
        <dgm:presLayoutVars>
          <dgm:bulletEnabled val="1"/>
        </dgm:presLayoutVars>
      </dgm:prSet>
      <dgm:spPr/>
      <dgm:t>
        <a:bodyPr/>
        <a:lstStyle/>
        <a:p>
          <a:endParaRPr lang="es-MX"/>
        </a:p>
      </dgm:t>
    </dgm:pt>
    <dgm:pt modelId="{C5CD7D4E-F9D9-4848-9CA0-C747D5283805}" type="pres">
      <dgm:prSet presAssocID="{2A5693E7-9576-450A-AB8B-D54E42A4B088}" presName="sibTrans" presStyleCnt="0"/>
      <dgm:spPr/>
    </dgm:pt>
    <dgm:pt modelId="{86E115C7-2420-41AB-9810-D3E9443C926B}" type="pres">
      <dgm:prSet presAssocID="{F95F7D9C-00AB-4181-AC89-4D2AC45DB42C}" presName="node" presStyleLbl="node1" presStyleIdx="2" presStyleCnt="3">
        <dgm:presLayoutVars>
          <dgm:bulletEnabled val="1"/>
        </dgm:presLayoutVars>
      </dgm:prSet>
      <dgm:spPr/>
      <dgm:t>
        <a:bodyPr/>
        <a:lstStyle/>
        <a:p>
          <a:endParaRPr lang="es-MX"/>
        </a:p>
      </dgm:t>
    </dgm:pt>
  </dgm:ptLst>
  <dgm:cxnLst>
    <dgm:cxn modelId="{3E5DD0B4-9451-4207-AF7D-8D96A815FF57}" srcId="{77329DCC-9A4C-4BFC-985B-89B801FAC0AE}" destId="{F95F7D9C-00AB-4181-AC89-4D2AC45DB42C}" srcOrd="2" destOrd="0" parTransId="{C2CEE1FB-68B8-4BB7-AC4D-878153EDC465}" sibTransId="{8D480D02-D1A2-43ED-92F2-D5C31F791092}"/>
    <dgm:cxn modelId="{C67C29CB-DD1B-409D-9EA0-EEBD4880F2AE}" type="presOf" srcId="{F95F7D9C-00AB-4181-AC89-4D2AC45DB42C}" destId="{86E115C7-2420-41AB-9810-D3E9443C926B}" srcOrd="0" destOrd="0" presId="urn:microsoft.com/office/officeart/2005/8/layout/default"/>
    <dgm:cxn modelId="{0BA414F8-77C3-4629-AA66-BA4853994162}" type="presOf" srcId="{B25F8E05-4393-4FCB-A868-9CD84A428159}" destId="{D9311377-229E-48A8-BBAC-0B0211A93E35}" srcOrd="0" destOrd="0" presId="urn:microsoft.com/office/officeart/2005/8/layout/default"/>
    <dgm:cxn modelId="{CF414B2E-BA2B-42D6-973A-47BC6E7677DA}" srcId="{77329DCC-9A4C-4BFC-985B-89B801FAC0AE}" destId="{B25F8E05-4393-4FCB-A868-9CD84A428159}" srcOrd="1" destOrd="0" parTransId="{E0E1E447-B6A7-4BC2-A835-0C43982EFE94}" sibTransId="{2A5693E7-9576-450A-AB8B-D54E42A4B088}"/>
    <dgm:cxn modelId="{2C9CE393-3D8D-4097-9419-F87D46A2A16C}" srcId="{77329DCC-9A4C-4BFC-985B-89B801FAC0AE}" destId="{46149232-6E48-48FB-BB00-4BCCECA8F7AD}" srcOrd="0" destOrd="0" parTransId="{0C7DC22E-C891-453A-9238-9408F1BA84CD}" sibTransId="{34C594C7-2A21-4F45-AC2D-69D50C8F2E9C}"/>
    <dgm:cxn modelId="{9AB7464F-D1BB-4491-9753-1F270427B934}" type="presOf" srcId="{46149232-6E48-48FB-BB00-4BCCECA8F7AD}" destId="{FCD9646B-7929-4950-BF9C-395A78CDCEEE}" srcOrd="0" destOrd="0" presId="urn:microsoft.com/office/officeart/2005/8/layout/default"/>
    <dgm:cxn modelId="{5E52D43E-6FB4-4FD4-BDAD-F2390BBEF5E2}" type="presOf" srcId="{77329DCC-9A4C-4BFC-985B-89B801FAC0AE}" destId="{DC4D8E9B-7124-4182-9235-BF9FF9930390}" srcOrd="0" destOrd="0" presId="urn:microsoft.com/office/officeart/2005/8/layout/default"/>
    <dgm:cxn modelId="{2913AD35-EFBB-4BDA-B3EB-4723831B5C9C}" type="presParOf" srcId="{DC4D8E9B-7124-4182-9235-BF9FF9930390}" destId="{FCD9646B-7929-4950-BF9C-395A78CDCEEE}" srcOrd="0" destOrd="0" presId="urn:microsoft.com/office/officeart/2005/8/layout/default"/>
    <dgm:cxn modelId="{2D10D2E3-D5EC-4153-9CD0-AB36DD71A25E}" type="presParOf" srcId="{DC4D8E9B-7124-4182-9235-BF9FF9930390}" destId="{F2E98B81-06C1-46C1-8009-D4803019BF32}" srcOrd="1" destOrd="0" presId="urn:microsoft.com/office/officeart/2005/8/layout/default"/>
    <dgm:cxn modelId="{CBFB5923-E2E8-409B-B054-2DB1EA1BB48A}" type="presParOf" srcId="{DC4D8E9B-7124-4182-9235-BF9FF9930390}" destId="{D9311377-229E-48A8-BBAC-0B0211A93E35}" srcOrd="2" destOrd="0" presId="urn:microsoft.com/office/officeart/2005/8/layout/default"/>
    <dgm:cxn modelId="{7E3E689A-4C5A-40EA-98C0-E590186CC10A}" type="presParOf" srcId="{DC4D8E9B-7124-4182-9235-BF9FF9930390}" destId="{C5CD7D4E-F9D9-4848-9CA0-C747D5283805}" srcOrd="3" destOrd="0" presId="urn:microsoft.com/office/officeart/2005/8/layout/default"/>
    <dgm:cxn modelId="{A2B5C534-CF12-4DB8-B96C-06352C58D659}" type="presParOf" srcId="{DC4D8E9B-7124-4182-9235-BF9FF9930390}" destId="{86E115C7-2420-41AB-9810-D3E9443C926B}"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59D0FE-DD1D-41F2-94C3-E477BF2376BC}" type="doc">
      <dgm:prSet loTypeId="urn:microsoft.com/office/officeart/2005/8/layout/hList3" loCatId="list" qsTypeId="urn:microsoft.com/office/officeart/2005/8/quickstyle/simple1" qsCatId="simple" csTypeId="urn:microsoft.com/office/officeart/2005/8/colors/accent1_1" csCatId="accent1" phldr="1"/>
      <dgm:spPr/>
      <dgm:t>
        <a:bodyPr/>
        <a:lstStyle/>
        <a:p>
          <a:endParaRPr lang="es-MX"/>
        </a:p>
      </dgm:t>
    </dgm:pt>
    <dgm:pt modelId="{ED1F7C4A-5571-48FD-9D1C-660EA8AF55DC}">
      <dgm:prSet phldrT="[Texto]"/>
      <dgm:spPr/>
      <dgm:t>
        <a:bodyPr/>
        <a:lstStyle/>
        <a:p>
          <a:r>
            <a:rPr lang="es-MX" b="1" dirty="0" smtClean="0"/>
            <a:t>-Nivel biótico</a:t>
          </a:r>
          <a:r>
            <a:rPr lang="es-MX" dirty="0" smtClean="0"/>
            <a:t>: va a prevalecer la lucha por la supervivencia.</a:t>
          </a:r>
          <a:br>
            <a:rPr lang="es-MX" dirty="0" smtClean="0"/>
          </a:br>
          <a:endParaRPr lang="es-MX" dirty="0"/>
        </a:p>
      </dgm:t>
    </dgm:pt>
    <dgm:pt modelId="{304CAEBF-F2FD-4107-A634-7E3CBA41EB68}" type="parTrans" cxnId="{D504296E-8E0F-45BB-BA23-0B1FBBA0F775}">
      <dgm:prSet/>
      <dgm:spPr/>
      <dgm:t>
        <a:bodyPr/>
        <a:lstStyle/>
        <a:p>
          <a:endParaRPr lang="es-MX"/>
        </a:p>
      </dgm:t>
    </dgm:pt>
    <dgm:pt modelId="{30C40652-7DCB-4A6A-BC18-C7BDA2F57476}" type="sibTrans" cxnId="{D504296E-8E0F-45BB-BA23-0B1FBBA0F775}">
      <dgm:prSet/>
      <dgm:spPr/>
      <dgm:t>
        <a:bodyPr/>
        <a:lstStyle/>
        <a:p>
          <a:endParaRPr lang="es-MX"/>
        </a:p>
      </dgm:t>
    </dgm:pt>
    <dgm:pt modelId="{97B49089-1C84-4E0D-981C-678B3D71ACD3}">
      <dgm:prSet phldrT="[Texto]"/>
      <dgm:spPr/>
      <dgm:t>
        <a:bodyPr/>
        <a:lstStyle/>
        <a:p>
          <a:r>
            <a:rPr lang="es-MX" b="1" dirty="0" smtClean="0"/>
            <a:t>-Nivel cultural: </a:t>
          </a:r>
          <a:r>
            <a:rPr lang="es-MX" dirty="0" smtClean="0"/>
            <a:t>va a prevalecer el principio de la comunicación y el consenso, la tradición y el orden moral.</a:t>
          </a:r>
          <a:br>
            <a:rPr lang="es-MX" dirty="0" smtClean="0"/>
          </a:br>
          <a:endParaRPr lang="es-MX" dirty="0"/>
        </a:p>
      </dgm:t>
    </dgm:pt>
    <dgm:pt modelId="{7312BA61-4FED-46CA-A6E0-352B79EBD716}" type="sibTrans" cxnId="{85A40ABC-91D4-4B30-AEF7-4174D0B29A22}">
      <dgm:prSet/>
      <dgm:spPr/>
      <dgm:t>
        <a:bodyPr/>
        <a:lstStyle/>
        <a:p>
          <a:endParaRPr lang="es-MX"/>
        </a:p>
      </dgm:t>
    </dgm:pt>
    <dgm:pt modelId="{ABFC6DC4-FAFB-49A1-BA0B-0282F5414BD4}" type="parTrans" cxnId="{85A40ABC-91D4-4B30-AEF7-4174D0B29A22}">
      <dgm:prSet/>
      <dgm:spPr/>
      <dgm:t>
        <a:bodyPr/>
        <a:lstStyle/>
        <a:p>
          <a:endParaRPr lang="es-MX"/>
        </a:p>
      </dgm:t>
    </dgm:pt>
    <dgm:pt modelId="{6C7605B2-0F34-4B30-A39D-95D34522B141}">
      <dgm:prSet phldrT="[Texto]" custT="1"/>
      <dgm:spPr/>
      <dgm:t>
        <a:bodyPr/>
        <a:lstStyle/>
        <a:p>
          <a:r>
            <a:rPr lang="es-MX" sz="3200" dirty="0" smtClean="0"/>
            <a:t>Organización Social </a:t>
          </a:r>
          <a:endParaRPr lang="es-MX" sz="3200" dirty="0"/>
        </a:p>
      </dgm:t>
    </dgm:pt>
    <dgm:pt modelId="{7F1CE7DA-432D-47DE-BA00-16E38F56CB5A}" type="sibTrans" cxnId="{C57E7060-C1C5-411C-9C4A-7CB89B4B46BA}">
      <dgm:prSet/>
      <dgm:spPr/>
      <dgm:t>
        <a:bodyPr/>
        <a:lstStyle/>
        <a:p>
          <a:endParaRPr lang="es-MX"/>
        </a:p>
      </dgm:t>
    </dgm:pt>
    <dgm:pt modelId="{6E7B7C11-AE01-493F-A72F-4E63B66B55F8}" type="parTrans" cxnId="{C57E7060-C1C5-411C-9C4A-7CB89B4B46BA}">
      <dgm:prSet/>
      <dgm:spPr/>
      <dgm:t>
        <a:bodyPr/>
        <a:lstStyle/>
        <a:p>
          <a:endParaRPr lang="es-MX"/>
        </a:p>
      </dgm:t>
    </dgm:pt>
    <dgm:pt modelId="{2AEF7E8E-2F57-40A1-9954-7B1BDF8EFBEC}" type="pres">
      <dgm:prSet presAssocID="{FD59D0FE-DD1D-41F2-94C3-E477BF2376BC}" presName="composite" presStyleCnt="0">
        <dgm:presLayoutVars>
          <dgm:chMax val="1"/>
          <dgm:dir/>
          <dgm:resizeHandles val="exact"/>
        </dgm:presLayoutVars>
      </dgm:prSet>
      <dgm:spPr/>
      <dgm:t>
        <a:bodyPr/>
        <a:lstStyle/>
        <a:p>
          <a:endParaRPr lang="es-MX"/>
        </a:p>
      </dgm:t>
    </dgm:pt>
    <dgm:pt modelId="{2545C5D1-BD22-4212-94EE-1E07C65B7A31}" type="pres">
      <dgm:prSet presAssocID="{6C7605B2-0F34-4B30-A39D-95D34522B141}" presName="roof" presStyleLbl="dkBgShp" presStyleIdx="0" presStyleCnt="2" custLinFactNeighborX="-5941" custLinFactNeighborY="-22989"/>
      <dgm:spPr/>
      <dgm:t>
        <a:bodyPr/>
        <a:lstStyle/>
        <a:p>
          <a:endParaRPr lang="es-MX"/>
        </a:p>
      </dgm:t>
    </dgm:pt>
    <dgm:pt modelId="{1A4420EB-F93C-479C-9BE3-4A380BCA069F}" type="pres">
      <dgm:prSet presAssocID="{6C7605B2-0F34-4B30-A39D-95D34522B141}" presName="pillars" presStyleCnt="0"/>
      <dgm:spPr/>
      <dgm:t>
        <a:bodyPr/>
        <a:lstStyle/>
        <a:p>
          <a:endParaRPr lang="es-MX"/>
        </a:p>
      </dgm:t>
    </dgm:pt>
    <dgm:pt modelId="{344314FD-DCC1-4EED-9143-53DF82FC1BA2}" type="pres">
      <dgm:prSet presAssocID="{6C7605B2-0F34-4B30-A39D-95D34522B141}" presName="pillar1" presStyleLbl="node1" presStyleIdx="0" presStyleCnt="2">
        <dgm:presLayoutVars>
          <dgm:bulletEnabled val="1"/>
        </dgm:presLayoutVars>
      </dgm:prSet>
      <dgm:spPr/>
      <dgm:t>
        <a:bodyPr/>
        <a:lstStyle/>
        <a:p>
          <a:endParaRPr lang="es-MX"/>
        </a:p>
      </dgm:t>
    </dgm:pt>
    <dgm:pt modelId="{6DFA3F4A-5E3C-463C-B9CE-A0E0930FA79A}" type="pres">
      <dgm:prSet presAssocID="{97B49089-1C84-4E0D-981C-678B3D71ACD3}" presName="pillarX" presStyleLbl="node1" presStyleIdx="1" presStyleCnt="2">
        <dgm:presLayoutVars>
          <dgm:bulletEnabled val="1"/>
        </dgm:presLayoutVars>
      </dgm:prSet>
      <dgm:spPr/>
      <dgm:t>
        <a:bodyPr/>
        <a:lstStyle/>
        <a:p>
          <a:endParaRPr lang="es-MX"/>
        </a:p>
      </dgm:t>
    </dgm:pt>
    <dgm:pt modelId="{0D938714-35D2-4351-9A3B-5EAAEB82AD08}" type="pres">
      <dgm:prSet presAssocID="{6C7605B2-0F34-4B30-A39D-95D34522B141}" presName="base" presStyleLbl="dkBgShp" presStyleIdx="1" presStyleCnt="2"/>
      <dgm:spPr/>
      <dgm:t>
        <a:bodyPr/>
        <a:lstStyle/>
        <a:p>
          <a:endParaRPr lang="es-MX"/>
        </a:p>
      </dgm:t>
    </dgm:pt>
  </dgm:ptLst>
  <dgm:cxnLst>
    <dgm:cxn modelId="{D504296E-8E0F-45BB-BA23-0B1FBBA0F775}" srcId="{6C7605B2-0F34-4B30-A39D-95D34522B141}" destId="{ED1F7C4A-5571-48FD-9D1C-660EA8AF55DC}" srcOrd="0" destOrd="0" parTransId="{304CAEBF-F2FD-4107-A634-7E3CBA41EB68}" sibTransId="{30C40652-7DCB-4A6A-BC18-C7BDA2F57476}"/>
    <dgm:cxn modelId="{C57E7060-C1C5-411C-9C4A-7CB89B4B46BA}" srcId="{FD59D0FE-DD1D-41F2-94C3-E477BF2376BC}" destId="{6C7605B2-0F34-4B30-A39D-95D34522B141}" srcOrd="0" destOrd="0" parTransId="{6E7B7C11-AE01-493F-A72F-4E63B66B55F8}" sibTransId="{7F1CE7DA-432D-47DE-BA00-16E38F56CB5A}"/>
    <dgm:cxn modelId="{C43C6B5E-BB2E-4259-8BB4-34B2B381CD36}" type="presOf" srcId="{97B49089-1C84-4E0D-981C-678B3D71ACD3}" destId="{6DFA3F4A-5E3C-463C-B9CE-A0E0930FA79A}" srcOrd="0" destOrd="0" presId="urn:microsoft.com/office/officeart/2005/8/layout/hList3"/>
    <dgm:cxn modelId="{382EC442-7C00-4E9E-A65A-E218C9FE898D}" type="presOf" srcId="{ED1F7C4A-5571-48FD-9D1C-660EA8AF55DC}" destId="{344314FD-DCC1-4EED-9143-53DF82FC1BA2}" srcOrd="0" destOrd="0" presId="urn:microsoft.com/office/officeart/2005/8/layout/hList3"/>
    <dgm:cxn modelId="{85A40ABC-91D4-4B30-AEF7-4174D0B29A22}" srcId="{6C7605B2-0F34-4B30-A39D-95D34522B141}" destId="{97B49089-1C84-4E0D-981C-678B3D71ACD3}" srcOrd="1" destOrd="0" parTransId="{ABFC6DC4-FAFB-49A1-BA0B-0282F5414BD4}" sibTransId="{7312BA61-4FED-46CA-A6E0-352B79EBD716}"/>
    <dgm:cxn modelId="{B6F7B309-740B-4A99-B449-88678B9F1042}" type="presOf" srcId="{6C7605B2-0F34-4B30-A39D-95D34522B141}" destId="{2545C5D1-BD22-4212-94EE-1E07C65B7A31}" srcOrd="0" destOrd="0" presId="urn:microsoft.com/office/officeart/2005/8/layout/hList3"/>
    <dgm:cxn modelId="{E6B300E8-0C32-4B1B-87BF-F8A7B38A00B0}" type="presOf" srcId="{FD59D0FE-DD1D-41F2-94C3-E477BF2376BC}" destId="{2AEF7E8E-2F57-40A1-9954-7B1BDF8EFBEC}" srcOrd="0" destOrd="0" presId="urn:microsoft.com/office/officeart/2005/8/layout/hList3"/>
    <dgm:cxn modelId="{065C9154-15B9-4613-8969-D115CDEBF926}" type="presParOf" srcId="{2AEF7E8E-2F57-40A1-9954-7B1BDF8EFBEC}" destId="{2545C5D1-BD22-4212-94EE-1E07C65B7A31}" srcOrd="0" destOrd="0" presId="urn:microsoft.com/office/officeart/2005/8/layout/hList3"/>
    <dgm:cxn modelId="{E2F0D350-B756-4CAA-B8E5-7FDBA629318C}" type="presParOf" srcId="{2AEF7E8E-2F57-40A1-9954-7B1BDF8EFBEC}" destId="{1A4420EB-F93C-479C-9BE3-4A380BCA069F}" srcOrd="1" destOrd="0" presId="urn:microsoft.com/office/officeart/2005/8/layout/hList3"/>
    <dgm:cxn modelId="{91FB66F4-A7AA-4526-810D-89C3D7123661}" type="presParOf" srcId="{1A4420EB-F93C-479C-9BE3-4A380BCA069F}" destId="{344314FD-DCC1-4EED-9143-53DF82FC1BA2}" srcOrd="0" destOrd="0" presId="urn:microsoft.com/office/officeart/2005/8/layout/hList3"/>
    <dgm:cxn modelId="{D94EA52D-1BC7-41B8-92DA-9E39255A6BD8}" type="presParOf" srcId="{1A4420EB-F93C-479C-9BE3-4A380BCA069F}" destId="{6DFA3F4A-5E3C-463C-B9CE-A0E0930FA79A}" srcOrd="1" destOrd="0" presId="urn:microsoft.com/office/officeart/2005/8/layout/hList3"/>
    <dgm:cxn modelId="{274965C8-3AF4-4EBD-BF70-F69F7C2F59BE}" type="presParOf" srcId="{2AEF7E8E-2F57-40A1-9954-7B1BDF8EFBEC}" destId="{0D938714-35D2-4351-9A3B-5EAAEB82AD08}"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748205-5311-49AD-84BC-515AF7173E09}" type="doc">
      <dgm:prSet loTypeId="urn:microsoft.com/office/officeart/2005/8/layout/cycle1" loCatId="cycle" qsTypeId="urn:microsoft.com/office/officeart/2005/8/quickstyle/simple1" qsCatId="simple" csTypeId="urn:microsoft.com/office/officeart/2005/8/colors/colorful1" csCatId="colorful" phldr="1"/>
      <dgm:spPr/>
      <dgm:t>
        <a:bodyPr/>
        <a:lstStyle/>
        <a:p>
          <a:endParaRPr lang="es-MX"/>
        </a:p>
      </dgm:t>
    </dgm:pt>
    <dgm:pt modelId="{B205BAE9-A409-495D-9B7B-FE032A854F2E}">
      <dgm:prSet phldrT="[Texto]"/>
      <dgm:spPr/>
      <dgm:t>
        <a:bodyPr/>
        <a:lstStyle/>
        <a:p>
          <a:r>
            <a:rPr lang="es-MX" dirty="0" smtClean="0"/>
            <a:t>Población,</a:t>
          </a:r>
          <a:endParaRPr lang="es-MX" dirty="0"/>
        </a:p>
      </dgm:t>
    </dgm:pt>
    <dgm:pt modelId="{5F966C0F-7D29-4EC3-945B-7B68615CBE99}" type="parTrans" cxnId="{046EB32F-0AA0-4616-90EB-F7B8F75F9A1D}">
      <dgm:prSet/>
      <dgm:spPr/>
      <dgm:t>
        <a:bodyPr/>
        <a:lstStyle/>
        <a:p>
          <a:endParaRPr lang="es-MX"/>
        </a:p>
      </dgm:t>
    </dgm:pt>
    <dgm:pt modelId="{7478AAB8-EC52-4F69-B148-3B519969F89E}" type="sibTrans" cxnId="{046EB32F-0AA0-4616-90EB-F7B8F75F9A1D}">
      <dgm:prSet/>
      <dgm:spPr/>
      <dgm:t>
        <a:bodyPr/>
        <a:lstStyle/>
        <a:p>
          <a:endParaRPr lang="es-MX"/>
        </a:p>
      </dgm:t>
    </dgm:pt>
    <dgm:pt modelId="{085D1EFB-83C3-4BF1-9126-34F212796A85}">
      <dgm:prSet phldrT="[Texto]"/>
      <dgm:spPr/>
      <dgm:t>
        <a:bodyPr/>
        <a:lstStyle/>
        <a:p>
          <a:r>
            <a:rPr lang="es-MX" dirty="0" smtClean="0"/>
            <a:t>Costumbres y creencias</a:t>
          </a:r>
          <a:endParaRPr lang="es-MX" dirty="0"/>
        </a:p>
      </dgm:t>
    </dgm:pt>
    <dgm:pt modelId="{0D166731-8DDE-4310-9B9B-CA8EEB414FEE}" type="parTrans" cxnId="{00D17A75-9C7F-421E-BE69-5526AF3ABFB3}">
      <dgm:prSet/>
      <dgm:spPr/>
      <dgm:t>
        <a:bodyPr/>
        <a:lstStyle/>
        <a:p>
          <a:endParaRPr lang="es-MX"/>
        </a:p>
      </dgm:t>
    </dgm:pt>
    <dgm:pt modelId="{64F52E57-8324-4451-A196-8F01DB6518B6}" type="sibTrans" cxnId="{00D17A75-9C7F-421E-BE69-5526AF3ABFB3}">
      <dgm:prSet/>
      <dgm:spPr/>
      <dgm:t>
        <a:bodyPr/>
        <a:lstStyle/>
        <a:p>
          <a:endParaRPr lang="es-MX"/>
        </a:p>
      </dgm:t>
    </dgm:pt>
    <dgm:pt modelId="{1B006FB0-77F5-44C2-8581-1C52E2DFA1CE}">
      <dgm:prSet phldrT="[Texto]"/>
      <dgm:spPr/>
      <dgm:t>
        <a:bodyPr/>
        <a:lstStyle/>
        <a:p>
          <a:r>
            <a:rPr lang="es-MX" dirty="0" smtClean="0"/>
            <a:t>Conocimientos tecnológicos </a:t>
          </a:r>
          <a:endParaRPr lang="es-MX" dirty="0"/>
        </a:p>
      </dgm:t>
    </dgm:pt>
    <dgm:pt modelId="{7EC66A6B-561A-4FCC-8736-11D3F8C6C022}" type="parTrans" cxnId="{6BFCC8E6-98B6-4BF9-B83F-578E96F28902}">
      <dgm:prSet/>
      <dgm:spPr/>
      <dgm:t>
        <a:bodyPr/>
        <a:lstStyle/>
        <a:p>
          <a:endParaRPr lang="es-MX"/>
        </a:p>
      </dgm:t>
    </dgm:pt>
    <dgm:pt modelId="{6D018A9D-7DA8-413C-947C-D174631AFA65}" type="sibTrans" cxnId="{6BFCC8E6-98B6-4BF9-B83F-578E96F28902}">
      <dgm:prSet/>
      <dgm:spPr/>
      <dgm:t>
        <a:bodyPr/>
        <a:lstStyle/>
        <a:p>
          <a:endParaRPr lang="es-MX"/>
        </a:p>
      </dgm:t>
    </dgm:pt>
    <dgm:pt modelId="{6077C149-1DB6-4347-B3EC-94F02C49BB41}">
      <dgm:prSet phldrT="[Texto]"/>
      <dgm:spPr/>
      <dgm:t>
        <a:bodyPr/>
        <a:lstStyle/>
        <a:p>
          <a:r>
            <a:rPr lang="es-MX" dirty="0" smtClean="0"/>
            <a:t>Recursos naturales</a:t>
          </a:r>
          <a:endParaRPr lang="es-MX" dirty="0"/>
        </a:p>
      </dgm:t>
    </dgm:pt>
    <dgm:pt modelId="{FFA48458-4A42-4D77-BD02-81CA74EAB3E4}" type="parTrans" cxnId="{501F7512-3C56-4FBD-A6D5-D7BAB45BEAE8}">
      <dgm:prSet/>
      <dgm:spPr/>
      <dgm:t>
        <a:bodyPr/>
        <a:lstStyle/>
        <a:p>
          <a:endParaRPr lang="es-MX"/>
        </a:p>
      </dgm:t>
    </dgm:pt>
    <dgm:pt modelId="{12F1A0C4-7673-4651-98A5-BA89F44A5916}" type="sibTrans" cxnId="{501F7512-3C56-4FBD-A6D5-D7BAB45BEAE8}">
      <dgm:prSet/>
      <dgm:spPr/>
      <dgm:t>
        <a:bodyPr/>
        <a:lstStyle/>
        <a:p>
          <a:endParaRPr lang="es-MX"/>
        </a:p>
      </dgm:t>
    </dgm:pt>
    <dgm:pt modelId="{9D99FDCF-3CF7-4D69-819F-D9764342D631}" type="pres">
      <dgm:prSet presAssocID="{80748205-5311-49AD-84BC-515AF7173E09}" presName="cycle" presStyleCnt="0">
        <dgm:presLayoutVars>
          <dgm:dir/>
          <dgm:resizeHandles val="exact"/>
        </dgm:presLayoutVars>
      </dgm:prSet>
      <dgm:spPr/>
      <dgm:t>
        <a:bodyPr/>
        <a:lstStyle/>
        <a:p>
          <a:endParaRPr lang="es-MX"/>
        </a:p>
      </dgm:t>
    </dgm:pt>
    <dgm:pt modelId="{70DEFF80-A26F-48CF-926C-B11181C4DA8C}" type="pres">
      <dgm:prSet presAssocID="{B205BAE9-A409-495D-9B7B-FE032A854F2E}" presName="dummy" presStyleCnt="0"/>
      <dgm:spPr/>
    </dgm:pt>
    <dgm:pt modelId="{FFE3B6E4-3FE5-49EB-AE5B-C1BEA3A7C43E}" type="pres">
      <dgm:prSet presAssocID="{B205BAE9-A409-495D-9B7B-FE032A854F2E}" presName="node" presStyleLbl="revTx" presStyleIdx="0" presStyleCnt="4">
        <dgm:presLayoutVars>
          <dgm:bulletEnabled val="1"/>
        </dgm:presLayoutVars>
      </dgm:prSet>
      <dgm:spPr/>
      <dgm:t>
        <a:bodyPr/>
        <a:lstStyle/>
        <a:p>
          <a:endParaRPr lang="es-MX"/>
        </a:p>
      </dgm:t>
    </dgm:pt>
    <dgm:pt modelId="{67100FEB-548C-4817-A3EF-DF6860631DF9}" type="pres">
      <dgm:prSet presAssocID="{7478AAB8-EC52-4F69-B148-3B519969F89E}" presName="sibTrans" presStyleLbl="node1" presStyleIdx="0" presStyleCnt="4"/>
      <dgm:spPr/>
      <dgm:t>
        <a:bodyPr/>
        <a:lstStyle/>
        <a:p>
          <a:endParaRPr lang="es-MX"/>
        </a:p>
      </dgm:t>
    </dgm:pt>
    <dgm:pt modelId="{7E3DAC30-ED5F-4401-8C38-D392193A551E}" type="pres">
      <dgm:prSet presAssocID="{085D1EFB-83C3-4BF1-9126-34F212796A85}" presName="dummy" presStyleCnt="0"/>
      <dgm:spPr/>
    </dgm:pt>
    <dgm:pt modelId="{DF0AFF07-6ED4-4475-B605-12081A384DA9}" type="pres">
      <dgm:prSet presAssocID="{085D1EFB-83C3-4BF1-9126-34F212796A85}" presName="node" presStyleLbl="revTx" presStyleIdx="1" presStyleCnt="4">
        <dgm:presLayoutVars>
          <dgm:bulletEnabled val="1"/>
        </dgm:presLayoutVars>
      </dgm:prSet>
      <dgm:spPr/>
      <dgm:t>
        <a:bodyPr/>
        <a:lstStyle/>
        <a:p>
          <a:endParaRPr lang="es-MX"/>
        </a:p>
      </dgm:t>
    </dgm:pt>
    <dgm:pt modelId="{BA58F3BF-8896-4CB5-BC1F-7E097CE09FAC}" type="pres">
      <dgm:prSet presAssocID="{64F52E57-8324-4451-A196-8F01DB6518B6}" presName="sibTrans" presStyleLbl="node1" presStyleIdx="1" presStyleCnt="4"/>
      <dgm:spPr/>
      <dgm:t>
        <a:bodyPr/>
        <a:lstStyle/>
        <a:p>
          <a:endParaRPr lang="es-MX"/>
        </a:p>
      </dgm:t>
    </dgm:pt>
    <dgm:pt modelId="{E6394E59-8B09-4B44-88ED-BC942FDABC34}" type="pres">
      <dgm:prSet presAssocID="{1B006FB0-77F5-44C2-8581-1C52E2DFA1CE}" presName="dummy" presStyleCnt="0"/>
      <dgm:spPr/>
    </dgm:pt>
    <dgm:pt modelId="{58196341-56BE-4F8A-B90A-87B358574725}" type="pres">
      <dgm:prSet presAssocID="{1B006FB0-77F5-44C2-8581-1C52E2DFA1CE}" presName="node" presStyleLbl="revTx" presStyleIdx="2" presStyleCnt="4">
        <dgm:presLayoutVars>
          <dgm:bulletEnabled val="1"/>
        </dgm:presLayoutVars>
      </dgm:prSet>
      <dgm:spPr/>
      <dgm:t>
        <a:bodyPr/>
        <a:lstStyle/>
        <a:p>
          <a:endParaRPr lang="es-MX"/>
        </a:p>
      </dgm:t>
    </dgm:pt>
    <dgm:pt modelId="{7681B060-5B1F-44BD-82BF-B3395C0D00FA}" type="pres">
      <dgm:prSet presAssocID="{6D018A9D-7DA8-413C-947C-D174631AFA65}" presName="sibTrans" presStyleLbl="node1" presStyleIdx="2" presStyleCnt="4"/>
      <dgm:spPr/>
      <dgm:t>
        <a:bodyPr/>
        <a:lstStyle/>
        <a:p>
          <a:endParaRPr lang="es-MX"/>
        </a:p>
      </dgm:t>
    </dgm:pt>
    <dgm:pt modelId="{58B2404B-5EBE-4CED-8392-9A03AC187CDA}" type="pres">
      <dgm:prSet presAssocID="{6077C149-1DB6-4347-B3EC-94F02C49BB41}" presName="dummy" presStyleCnt="0"/>
      <dgm:spPr/>
    </dgm:pt>
    <dgm:pt modelId="{4FD3DCDF-6854-4C5D-AB80-FE59EAA3E1B8}" type="pres">
      <dgm:prSet presAssocID="{6077C149-1DB6-4347-B3EC-94F02C49BB41}" presName="node" presStyleLbl="revTx" presStyleIdx="3" presStyleCnt="4">
        <dgm:presLayoutVars>
          <dgm:bulletEnabled val="1"/>
        </dgm:presLayoutVars>
      </dgm:prSet>
      <dgm:spPr/>
      <dgm:t>
        <a:bodyPr/>
        <a:lstStyle/>
        <a:p>
          <a:endParaRPr lang="es-MX"/>
        </a:p>
      </dgm:t>
    </dgm:pt>
    <dgm:pt modelId="{E514422F-7FD1-45FF-A22C-9EED2C98354F}" type="pres">
      <dgm:prSet presAssocID="{12F1A0C4-7673-4651-98A5-BA89F44A5916}" presName="sibTrans" presStyleLbl="node1" presStyleIdx="3" presStyleCnt="4"/>
      <dgm:spPr/>
      <dgm:t>
        <a:bodyPr/>
        <a:lstStyle/>
        <a:p>
          <a:endParaRPr lang="es-MX"/>
        </a:p>
      </dgm:t>
    </dgm:pt>
  </dgm:ptLst>
  <dgm:cxnLst>
    <dgm:cxn modelId="{65E84063-9A68-45F2-B81A-79DE78B429F2}" type="presOf" srcId="{12F1A0C4-7673-4651-98A5-BA89F44A5916}" destId="{E514422F-7FD1-45FF-A22C-9EED2C98354F}" srcOrd="0" destOrd="0" presId="urn:microsoft.com/office/officeart/2005/8/layout/cycle1"/>
    <dgm:cxn modelId="{DBB08A7E-1A5F-4E00-A9FE-9B41D61F7F9C}" type="presOf" srcId="{64F52E57-8324-4451-A196-8F01DB6518B6}" destId="{BA58F3BF-8896-4CB5-BC1F-7E097CE09FAC}" srcOrd="0" destOrd="0" presId="urn:microsoft.com/office/officeart/2005/8/layout/cycle1"/>
    <dgm:cxn modelId="{7AE3D775-9009-498E-9E8D-07606AC5C7C5}" type="presOf" srcId="{085D1EFB-83C3-4BF1-9126-34F212796A85}" destId="{DF0AFF07-6ED4-4475-B605-12081A384DA9}" srcOrd="0" destOrd="0" presId="urn:microsoft.com/office/officeart/2005/8/layout/cycle1"/>
    <dgm:cxn modelId="{90593C6C-592A-464C-B4F3-565077A748BD}" type="presOf" srcId="{6D018A9D-7DA8-413C-947C-D174631AFA65}" destId="{7681B060-5B1F-44BD-82BF-B3395C0D00FA}" srcOrd="0" destOrd="0" presId="urn:microsoft.com/office/officeart/2005/8/layout/cycle1"/>
    <dgm:cxn modelId="{89EE0F8D-F2DB-4FE6-A282-27D24CC063BB}" type="presOf" srcId="{B205BAE9-A409-495D-9B7B-FE032A854F2E}" destId="{FFE3B6E4-3FE5-49EB-AE5B-C1BEA3A7C43E}" srcOrd="0" destOrd="0" presId="urn:microsoft.com/office/officeart/2005/8/layout/cycle1"/>
    <dgm:cxn modelId="{046EB32F-0AA0-4616-90EB-F7B8F75F9A1D}" srcId="{80748205-5311-49AD-84BC-515AF7173E09}" destId="{B205BAE9-A409-495D-9B7B-FE032A854F2E}" srcOrd="0" destOrd="0" parTransId="{5F966C0F-7D29-4EC3-945B-7B68615CBE99}" sibTransId="{7478AAB8-EC52-4F69-B148-3B519969F89E}"/>
    <dgm:cxn modelId="{7E8AB40C-92F7-49E8-B8E3-C36DFBBD5D72}" type="presOf" srcId="{6077C149-1DB6-4347-B3EC-94F02C49BB41}" destId="{4FD3DCDF-6854-4C5D-AB80-FE59EAA3E1B8}" srcOrd="0" destOrd="0" presId="urn:microsoft.com/office/officeart/2005/8/layout/cycle1"/>
    <dgm:cxn modelId="{140CC6B5-C824-4B4A-A436-7E6F3373CE77}" type="presOf" srcId="{80748205-5311-49AD-84BC-515AF7173E09}" destId="{9D99FDCF-3CF7-4D69-819F-D9764342D631}" srcOrd="0" destOrd="0" presId="urn:microsoft.com/office/officeart/2005/8/layout/cycle1"/>
    <dgm:cxn modelId="{7A179B36-7F51-4181-952D-8CB08200305E}" type="presOf" srcId="{7478AAB8-EC52-4F69-B148-3B519969F89E}" destId="{67100FEB-548C-4817-A3EF-DF6860631DF9}" srcOrd="0" destOrd="0" presId="urn:microsoft.com/office/officeart/2005/8/layout/cycle1"/>
    <dgm:cxn modelId="{00D17A75-9C7F-421E-BE69-5526AF3ABFB3}" srcId="{80748205-5311-49AD-84BC-515AF7173E09}" destId="{085D1EFB-83C3-4BF1-9126-34F212796A85}" srcOrd="1" destOrd="0" parTransId="{0D166731-8DDE-4310-9B9B-CA8EEB414FEE}" sibTransId="{64F52E57-8324-4451-A196-8F01DB6518B6}"/>
    <dgm:cxn modelId="{6BFCC8E6-98B6-4BF9-B83F-578E96F28902}" srcId="{80748205-5311-49AD-84BC-515AF7173E09}" destId="{1B006FB0-77F5-44C2-8581-1C52E2DFA1CE}" srcOrd="2" destOrd="0" parTransId="{7EC66A6B-561A-4FCC-8736-11D3F8C6C022}" sibTransId="{6D018A9D-7DA8-413C-947C-D174631AFA65}"/>
    <dgm:cxn modelId="{4FC15B1A-FA12-4A53-9820-D06FA0FE69FC}" type="presOf" srcId="{1B006FB0-77F5-44C2-8581-1C52E2DFA1CE}" destId="{58196341-56BE-4F8A-B90A-87B358574725}" srcOrd="0" destOrd="0" presId="urn:microsoft.com/office/officeart/2005/8/layout/cycle1"/>
    <dgm:cxn modelId="{501F7512-3C56-4FBD-A6D5-D7BAB45BEAE8}" srcId="{80748205-5311-49AD-84BC-515AF7173E09}" destId="{6077C149-1DB6-4347-B3EC-94F02C49BB41}" srcOrd="3" destOrd="0" parTransId="{FFA48458-4A42-4D77-BD02-81CA74EAB3E4}" sibTransId="{12F1A0C4-7673-4651-98A5-BA89F44A5916}"/>
    <dgm:cxn modelId="{298F418C-A020-4ECC-BA51-B7F2AB0AFB98}" type="presParOf" srcId="{9D99FDCF-3CF7-4D69-819F-D9764342D631}" destId="{70DEFF80-A26F-48CF-926C-B11181C4DA8C}" srcOrd="0" destOrd="0" presId="urn:microsoft.com/office/officeart/2005/8/layout/cycle1"/>
    <dgm:cxn modelId="{D28C6D94-0308-48C3-B209-3DBEECE58EE2}" type="presParOf" srcId="{9D99FDCF-3CF7-4D69-819F-D9764342D631}" destId="{FFE3B6E4-3FE5-49EB-AE5B-C1BEA3A7C43E}" srcOrd="1" destOrd="0" presId="urn:microsoft.com/office/officeart/2005/8/layout/cycle1"/>
    <dgm:cxn modelId="{B19F5186-1D24-4A83-AA3B-F8A0F256CDDF}" type="presParOf" srcId="{9D99FDCF-3CF7-4D69-819F-D9764342D631}" destId="{67100FEB-548C-4817-A3EF-DF6860631DF9}" srcOrd="2" destOrd="0" presId="urn:microsoft.com/office/officeart/2005/8/layout/cycle1"/>
    <dgm:cxn modelId="{FAE9A751-6DB6-4352-AC26-D03B208AA59B}" type="presParOf" srcId="{9D99FDCF-3CF7-4D69-819F-D9764342D631}" destId="{7E3DAC30-ED5F-4401-8C38-D392193A551E}" srcOrd="3" destOrd="0" presId="urn:microsoft.com/office/officeart/2005/8/layout/cycle1"/>
    <dgm:cxn modelId="{D85EFB62-FCD2-45F5-8792-FE6DDBC2902A}" type="presParOf" srcId="{9D99FDCF-3CF7-4D69-819F-D9764342D631}" destId="{DF0AFF07-6ED4-4475-B605-12081A384DA9}" srcOrd="4" destOrd="0" presId="urn:microsoft.com/office/officeart/2005/8/layout/cycle1"/>
    <dgm:cxn modelId="{0216EB62-43C8-4E8E-8794-6492A38200E8}" type="presParOf" srcId="{9D99FDCF-3CF7-4D69-819F-D9764342D631}" destId="{BA58F3BF-8896-4CB5-BC1F-7E097CE09FAC}" srcOrd="5" destOrd="0" presId="urn:microsoft.com/office/officeart/2005/8/layout/cycle1"/>
    <dgm:cxn modelId="{A4543884-2E44-457A-89A4-D4AFCF5F3A1D}" type="presParOf" srcId="{9D99FDCF-3CF7-4D69-819F-D9764342D631}" destId="{E6394E59-8B09-4B44-88ED-BC942FDABC34}" srcOrd="6" destOrd="0" presId="urn:microsoft.com/office/officeart/2005/8/layout/cycle1"/>
    <dgm:cxn modelId="{D1A6DC29-6A20-4241-90C5-D9DAEE9A69B5}" type="presParOf" srcId="{9D99FDCF-3CF7-4D69-819F-D9764342D631}" destId="{58196341-56BE-4F8A-B90A-87B358574725}" srcOrd="7" destOrd="0" presId="urn:microsoft.com/office/officeart/2005/8/layout/cycle1"/>
    <dgm:cxn modelId="{5F74C1FB-73A3-48F4-AAFA-8A381B3E7C6E}" type="presParOf" srcId="{9D99FDCF-3CF7-4D69-819F-D9764342D631}" destId="{7681B060-5B1F-44BD-82BF-B3395C0D00FA}" srcOrd="8" destOrd="0" presId="urn:microsoft.com/office/officeart/2005/8/layout/cycle1"/>
    <dgm:cxn modelId="{43BDFFF7-B6B4-4364-B9A4-F5D5FBB28847}" type="presParOf" srcId="{9D99FDCF-3CF7-4D69-819F-D9764342D631}" destId="{58B2404B-5EBE-4CED-8392-9A03AC187CDA}" srcOrd="9" destOrd="0" presId="urn:microsoft.com/office/officeart/2005/8/layout/cycle1"/>
    <dgm:cxn modelId="{3B0CF3DB-9587-4791-ADCF-1FBB12118D9C}" type="presParOf" srcId="{9D99FDCF-3CF7-4D69-819F-D9764342D631}" destId="{4FD3DCDF-6854-4C5D-AB80-FE59EAA3E1B8}" srcOrd="10" destOrd="0" presId="urn:microsoft.com/office/officeart/2005/8/layout/cycle1"/>
    <dgm:cxn modelId="{7413F8E2-824B-4EEE-AA0E-EFA8BF4C0F39}" type="presParOf" srcId="{9D99FDCF-3CF7-4D69-819F-D9764342D631}" destId="{E514422F-7FD1-45FF-A22C-9EED2C98354F}"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E0E1C0A-3E67-47BB-BB04-CE0B5AAF0989}" type="doc">
      <dgm:prSet loTypeId="urn:microsoft.com/office/officeart/2005/8/layout/hList3" loCatId="list" qsTypeId="urn:microsoft.com/office/officeart/2005/8/quickstyle/simple1" qsCatId="simple" csTypeId="urn:microsoft.com/office/officeart/2005/8/colors/accent4_1" csCatId="accent4" phldr="1"/>
      <dgm:spPr/>
      <dgm:t>
        <a:bodyPr/>
        <a:lstStyle/>
        <a:p>
          <a:endParaRPr lang="es-MX"/>
        </a:p>
      </dgm:t>
    </dgm:pt>
    <dgm:pt modelId="{4001AAE4-34D1-4C83-8BA3-BC1B5AF7A148}">
      <dgm:prSet phldrT="[Texto]"/>
      <dgm:spPr/>
      <dgm:t>
        <a:bodyPr/>
        <a:lstStyle/>
        <a:p>
          <a:r>
            <a:rPr lang="es-MX" dirty="0" smtClean="0"/>
            <a:t>El modelo metropolitano de </a:t>
          </a:r>
          <a:r>
            <a:rPr lang="es-MX" b="1" dirty="0" err="1" smtClean="0"/>
            <a:t>Wirth</a:t>
          </a:r>
          <a:r>
            <a:rPr lang="es-MX" dirty="0" smtClean="0"/>
            <a:t> va un paso más delante de la llamada “ciudad industrial” ,  La ciudad y el campo forman parte de un único proceso, ya que la ciudad pasa a controlar y hacer participativa la vida rural en función al modelo metropolitano, y planeta que: </a:t>
          </a:r>
          <a:endParaRPr lang="es-MX" dirty="0"/>
        </a:p>
      </dgm:t>
    </dgm:pt>
    <dgm:pt modelId="{FA667629-1619-4415-990F-9EA9193886F6}" type="parTrans" cxnId="{E90BBC35-E86E-4565-90EF-E01DE7F68C52}">
      <dgm:prSet/>
      <dgm:spPr/>
      <dgm:t>
        <a:bodyPr/>
        <a:lstStyle/>
        <a:p>
          <a:endParaRPr lang="es-MX"/>
        </a:p>
      </dgm:t>
    </dgm:pt>
    <dgm:pt modelId="{FA4243A3-0AD7-4BA0-9A30-7CA2F6E70CAC}" type="sibTrans" cxnId="{E90BBC35-E86E-4565-90EF-E01DE7F68C52}">
      <dgm:prSet/>
      <dgm:spPr/>
      <dgm:t>
        <a:bodyPr/>
        <a:lstStyle/>
        <a:p>
          <a:endParaRPr lang="es-MX"/>
        </a:p>
      </dgm:t>
    </dgm:pt>
    <dgm:pt modelId="{A221DD2B-3054-436B-B8AF-30C54A43C1A1}">
      <dgm:prSet phldrT="[Texto]"/>
      <dgm:spPr/>
      <dgm:t>
        <a:bodyPr/>
        <a:lstStyle/>
        <a:p>
          <a:r>
            <a:rPr lang="es-MX" b="1" smtClean="0"/>
            <a:t>La </a:t>
          </a:r>
          <a:r>
            <a:rPr lang="es-MX" b="1" i="1" smtClean="0"/>
            <a:t>agregación</a:t>
          </a:r>
          <a:r>
            <a:rPr lang="es-MX" smtClean="0"/>
            <a:t>, genera la necesidad de encontrar una tercera entidad de pertenencia de los diferentes, una necesidad de integrar.</a:t>
          </a:r>
          <a:endParaRPr lang="es-MX" dirty="0"/>
        </a:p>
      </dgm:t>
    </dgm:pt>
    <dgm:pt modelId="{BD55BB92-BCE2-41A1-8C94-55D2876C5A1C}" type="parTrans" cxnId="{8D921D59-DBF9-4CFD-987B-BD65A0EDCF17}">
      <dgm:prSet/>
      <dgm:spPr/>
      <dgm:t>
        <a:bodyPr/>
        <a:lstStyle/>
        <a:p>
          <a:endParaRPr lang="es-MX"/>
        </a:p>
      </dgm:t>
    </dgm:pt>
    <dgm:pt modelId="{F424B489-A7E9-43A9-94F4-24AC7F553B10}" type="sibTrans" cxnId="{8D921D59-DBF9-4CFD-987B-BD65A0EDCF17}">
      <dgm:prSet/>
      <dgm:spPr/>
      <dgm:t>
        <a:bodyPr/>
        <a:lstStyle/>
        <a:p>
          <a:endParaRPr lang="es-MX"/>
        </a:p>
      </dgm:t>
    </dgm:pt>
    <dgm:pt modelId="{F46CBA20-35C3-41AA-89AC-6157CE27AF14}">
      <dgm:prSet phldrT="[Texto]"/>
      <dgm:spPr/>
      <dgm:t>
        <a:bodyPr/>
        <a:lstStyle/>
        <a:p>
          <a:r>
            <a:rPr lang="es-MX" smtClean="0"/>
            <a:t>Que </a:t>
          </a:r>
          <a:r>
            <a:rPr lang="es-MX" b="1" smtClean="0"/>
            <a:t>la </a:t>
          </a:r>
          <a:r>
            <a:rPr lang="es-MX" b="1" i="1" smtClean="0"/>
            <a:t>Densidad</a:t>
          </a:r>
          <a:r>
            <a:rPr lang="es-MX" smtClean="0"/>
            <a:t>, obedezca al modo de ser en dicha tercera entidad  de pertenencia, con todo lo que ello implica, desde segregación hasta tolerancia</a:t>
          </a:r>
          <a:endParaRPr lang="es-MX" dirty="0"/>
        </a:p>
      </dgm:t>
    </dgm:pt>
    <dgm:pt modelId="{92868725-DD75-455A-9312-0519C76611D6}" type="parTrans" cxnId="{4D41D130-A973-49F1-A919-CB7BC1AC17C3}">
      <dgm:prSet/>
      <dgm:spPr/>
      <dgm:t>
        <a:bodyPr/>
        <a:lstStyle/>
        <a:p>
          <a:endParaRPr lang="es-MX"/>
        </a:p>
      </dgm:t>
    </dgm:pt>
    <dgm:pt modelId="{66EDC8C0-60AB-43BB-B5B2-F6D9B4840322}" type="sibTrans" cxnId="{4D41D130-A973-49F1-A919-CB7BC1AC17C3}">
      <dgm:prSet/>
      <dgm:spPr/>
      <dgm:t>
        <a:bodyPr/>
        <a:lstStyle/>
        <a:p>
          <a:endParaRPr lang="es-MX"/>
        </a:p>
      </dgm:t>
    </dgm:pt>
    <dgm:pt modelId="{CCAD5B4B-1A87-47A6-B7D8-0A1A645EA531}">
      <dgm:prSet phldrT="[Texto]"/>
      <dgm:spPr/>
      <dgm:t>
        <a:bodyPr/>
        <a:lstStyle/>
        <a:p>
          <a:r>
            <a:rPr lang="es-MX" dirty="0" smtClean="0"/>
            <a:t>La </a:t>
          </a:r>
          <a:r>
            <a:rPr lang="es-MX" b="1" i="1" dirty="0" smtClean="0"/>
            <a:t>heterogeneidad</a:t>
          </a:r>
          <a:r>
            <a:rPr lang="es-MX" b="1" dirty="0" smtClean="0"/>
            <a:t> </a:t>
          </a:r>
          <a:r>
            <a:rPr lang="es-MX" dirty="0" smtClean="0"/>
            <a:t>es la consagración del modelo metropolitano. Ésta introduce la fuerza </a:t>
          </a:r>
          <a:r>
            <a:rPr lang="es-MX" i="1" dirty="0" smtClean="0"/>
            <a:t>niveladora gracias</a:t>
          </a:r>
          <a:r>
            <a:rPr lang="es-MX" dirty="0" smtClean="0"/>
            <a:t> a la economía monetaria de las metrópolis</a:t>
          </a:r>
          <a:endParaRPr lang="es-MX" dirty="0"/>
        </a:p>
      </dgm:t>
    </dgm:pt>
    <dgm:pt modelId="{4762A611-DE99-4044-9ED0-831794FEA282}" type="parTrans" cxnId="{9C9C467D-212B-4A8E-9202-FBC341B29476}">
      <dgm:prSet/>
      <dgm:spPr/>
      <dgm:t>
        <a:bodyPr/>
        <a:lstStyle/>
        <a:p>
          <a:endParaRPr lang="es-MX"/>
        </a:p>
      </dgm:t>
    </dgm:pt>
    <dgm:pt modelId="{DD80B39E-0CA3-4AE1-AEA8-42397F06909F}" type="sibTrans" cxnId="{9C9C467D-212B-4A8E-9202-FBC341B29476}">
      <dgm:prSet/>
      <dgm:spPr/>
      <dgm:t>
        <a:bodyPr/>
        <a:lstStyle/>
        <a:p>
          <a:endParaRPr lang="es-MX"/>
        </a:p>
      </dgm:t>
    </dgm:pt>
    <dgm:pt modelId="{810AF930-6CFE-404D-86DB-FD0C95548C78}" type="pres">
      <dgm:prSet presAssocID="{3E0E1C0A-3E67-47BB-BB04-CE0B5AAF0989}" presName="composite" presStyleCnt="0">
        <dgm:presLayoutVars>
          <dgm:chMax val="1"/>
          <dgm:dir/>
          <dgm:resizeHandles val="exact"/>
        </dgm:presLayoutVars>
      </dgm:prSet>
      <dgm:spPr/>
    </dgm:pt>
    <dgm:pt modelId="{175041CB-1C91-4B9B-AE4B-5565183446D6}" type="pres">
      <dgm:prSet presAssocID="{4001AAE4-34D1-4C83-8BA3-BC1B5AF7A148}" presName="roof" presStyleLbl="dkBgShp" presStyleIdx="0" presStyleCnt="2" custLinFactNeighborX="-1974" custLinFactNeighborY="-16425"/>
      <dgm:spPr/>
      <dgm:t>
        <a:bodyPr/>
        <a:lstStyle/>
        <a:p>
          <a:endParaRPr lang="es-MX"/>
        </a:p>
      </dgm:t>
    </dgm:pt>
    <dgm:pt modelId="{3488DA4F-5F39-4FC4-A2AD-3EF2FE72874E}" type="pres">
      <dgm:prSet presAssocID="{4001AAE4-34D1-4C83-8BA3-BC1B5AF7A148}" presName="pillars" presStyleCnt="0"/>
      <dgm:spPr/>
    </dgm:pt>
    <dgm:pt modelId="{4E04E9D6-E15C-41F3-9E1D-40B087C9FB48}" type="pres">
      <dgm:prSet presAssocID="{4001AAE4-34D1-4C83-8BA3-BC1B5AF7A148}" presName="pillar1" presStyleLbl="node1" presStyleIdx="0" presStyleCnt="3">
        <dgm:presLayoutVars>
          <dgm:bulletEnabled val="1"/>
        </dgm:presLayoutVars>
      </dgm:prSet>
      <dgm:spPr/>
      <dgm:t>
        <a:bodyPr/>
        <a:lstStyle/>
        <a:p>
          <a:endParaRPr lang="es-MX"/>
        </a:p>
      </dgm:t>
    </dgm:pt>
    <dgm:pt modelId="{147CB00B-C767-4ED7-983F-605A90BD4CF1}" type="pres">
      <dgm:prSet presAssocID="{F46CBA20-35C3-41AA-89AC-6157CE27AF14}" presName="pillarX" presStyleLbl="node1" presStyleIdx="1" presStyleCnt="3">
        <dgm:presLayoutVars>
          <dgm:bulletEnabled val="1"/>
        </dgm:presLayoutVars>
      </dgm:prSet>
      <dgm:spPr/>
      <dgm:t>
        <a:bodyPr/>
        <a:lstStyle/>
        <a:p>
          <a:endParaRPr lang="es-MX"/>
        </a:p>
      </dgm:t>
    </dgm:pt>
    <dgm:pt modelId="{05C40538-8F0E-47A9-BA52-34187243F6C1}" type="pres">
      <dgm:prSet presAssocID="{CCAD5B4B-1A87-47A6-B7D8-0A1A645EA531}" presName="pillarX" presStyleLbl="node1" presStyleIdx="2" presStyleCnt="3">
        <dgm:presLayoutVars>
          <dgm:bulletEnabled val="1"/>
        </dgm:presLayoutVars>
      </dgm:prSet>
      <dgm:spPr/>
      <dgm:t>
        <a:bodyPr/>
        <a:lstStyle/>
        <a:p>
          <a:endParaRPr lang="es-MX"/>
        </a:p>
      </dgm:t>
    </dgm:pt>
    <dgm:pt modelId="{42194332-5833-4464-810D-53F4760279DB}" type="pres">
      <dgm:prSet presAssocID="{4001AAE4-34D1-4C83-8BA3-BC1B5AF7A148}" presName="base" presStyleLbl="dkBgShp" presStyleIdx="1" presStyleCnt="2"/>
      <dgm:spPr/>
    </dgm:pt>
  </dgm:ptLst>
  <dgm:cxnLst>
    <dgm:cxn modelId="{8D921D59-DBF9-4CFD-987B-BD65A0EDCF17}" srcId="{4001AAE4-34D1-4C83-8BA3-BC1B5AF7A148}" destId="{A221DD2B-3054-436B-B8AF-30C54A43C1A1}" srcOrd="0" destOrd="0" parTransId="{BD55BB92-BCE2-41A1-8C94-55D2876C5A1C}" sibTransId="{F424B489-A7E9-43A9-94F4-24AC7F553B10}"/>
    <dgm:cxn modelId="{5A22F1F4-459A-48D3-AA7E-19ADDFB66905}" type="presOf" srcId="{F46CBA20-35C3-41AA-89AC-6157CE27AF14}" destId="{147CB00B-C767-4ED7-983F-605A90BD4CF1}" srcOrd="0" destOrd="0" presId="urn:microsoft.com/office/officeart/2005/8/layout/hList3"/>
    <dgm:cxn modelId="{9C9C467D-212B-4A8E-9202-FBC341B29476}" srcId="{4001AAE4-34D1-4C83-8BA3-BC1B5AF7A148}" destId="{CCAD5B4B-1A87-47A6-B7D8-0A1A645EA531}" srcOrd="2" destOrd="0" parTransId="{4762A611-DE99-4044-9ED0-831794FEA282}" sibTransId="{DD80B39E-0CA3-4AE1-AEA8-42397F06909F}"/>
    <dgm:cxn modelId="{C2BBC751-9B2A-46B8-A402-2F673ED877C4}" type="presOf" srcId="{3E0E1C0A-3E67-47BB-BB04-CE0B5AAF0989}" destId="{810AF930-6CFE-404D-86DB-FD0C95548C78}" srcOrd="0" destOrd="0" presId="urn:microsoft.com/office/officeart/2005/8/layout/hList3"/>
    <dgm:cxn modelId="{D4EB47E8-DC4A-432C-9954-D65CD9ECBEEF}" type="presOf" srcId="{4001AAE4-34D1-4C83-8BA3-BC1B5AF7A148}" destId="{175041CB-1C91-4B9B-AE4B-5565183446D6}" srcOrd="0" destOrd="0" presId="urn:microsoft.com/office/officeart/2005/8/layout/hList3"/>
    <dgm:cxn modelId="{E90BBC35-E86E-4565-90EF-E01DE7F68C52}" srcId="{3E0E1C0A-3E67-47BB-BB04-CE0B5AAF0989}" destId="{4001AAE4-34D1-4C83-8BA3-BC1B5AF7A148}" srcOrd="0" destOrd="0" parTransId="{FA667629-1619-4415-990F-9EA9193886F6}" sibTransId="{FA4243A3-0AD7-4BA0-9A30-7CA2F6E70CAC}"/>
    <dgm:cxn modelId="{4D41D130-A973-49F1-A919-CB7BC1AC17C3}" srcId="{4001AAE4-34D1-4C83-8BA3-BC1B5AF7A148}" destId="{F46CBA20-35C3-41AA-89AC-6157CE27AF14}" srcOrd="1" destOrd="0" parTransId="{92868725-DD75-455A-9312-0519C76611D6}" sibTransId="{66EDC8C0-60AB-43BB-B5B2-F6D9B4840322}"/>
    <dgm:cxn modelId="{50016DFA-4489-45F8-826F-15D0D02EB03B}" type="presOf" srcId="{A221DD2B-3054-436B-B8AF-30C54A43C1A1}" destId="{4E04E9D6-E15C-41F3-9E1D-40B087C9FB48}" srcOrd="0" destOrd="0" presId="urn:microsoft.com/office/officeart/2005/8/layout/hList3"/>
    <dgm:cxn modelId="{0C78B93E-D994-4BF7-BD82-6F518EB20D68}" type="presOf" srcId="{CCAD5B4B-1A87-47A6-B7D8-0A1A645EA531}" destId="{05C40538-8F0E-47A9-BA52-34187243F6C1}" srcOrd="0" destOrd="0" presId="urn:microsoft.com/office/officeart/2005/8/layout/hList3"/>
    <dgm:cxn modelId="{EB32FDD7-9CC9-4268-962B-E686AF1F90A0}" type="presParOf" srcId="{810AF930-6CFE-404D-86DB-FD0C95548C78}" destId="{175041CB-1C91-4B9B-AE4B-5565183446D6}" srcOrd="0" destOrd="0" presId="urn:microsoft.com/office/officeart/2005/8/layout/hList3"/>
    <dgm:cxn modelId="{1C56E29E-44F9-4F6B-B89F-B1EA79E9C8F8}" type="presParOf" srcId="{810AF930-6CFE-404D-86DB-FD0C95548C78}" destId="{3488DA4F-5F39-4FC4-A2AD-3EF2FE72874E}" srcOrd="1" destOrd="0" presId="urn:microsoft.com/office/officeart/2005/8/layout/hList3"/>
    <dgm:cxn modelId="{EE095012-9A5B-4744-9717-4500AFD0DF9C}" type="presParOf" srcId="{3488DA4F-5F39-4FC4-A2AD-3EF2FE72874E}" destId="{4E04E9D6-E15C-41F3-9E1D-40B087C9FB48}" srcOrd="0" destOrd="0" presId="urn:microsoft.com/office/officeart/2005/8/layout/hList3"/>
    <dgm:cxn modelId="{6852D843-ABEF-4A68-AF27-CC13BF7BE8E2}" type="presParOf" srcId="{3488DA4F-5F39-4FC4-A2AD-3EF2FE72874E}" destId="{147CB00B-C767-4ED7-983F-605A90BD4CF1}" srcOrd="1" destOrd="0" presId="urn:microsoft.com/office/officeart/2005/8/layout/hList3"/>
    <dgm:cxn modelId="{5D97ED7D-B3CA-4747-B875-586C76966B03}" type="presParOf" srcId="{3488DA4F-5F39-4FC4-A2AD-3EF2FE72874E}" destId="{05C40538-8F0E-47A9-BA52-34187243F6C1}" srcOrd="2" destOrd="0" presId="urn:microsoft.com/office/officeart/2005/8/layout/hList3"/>
    <dgm:cxn modelId="{51E90B14-19C4-48EB-8A98-0FD8FFAAB1AE}" type="presParOf" srcId="{810AF930-6CFE-404D-86DB-FD0C95548C78}" destId="{42194332-5833-4464-810D-53F4760279DB}"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6D656E55-5D9F-4482-8868-D6EF2A848BB6}"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s-MX"/>
        </a:p>
      </dgm:t>
    </dgm:pt>
    <dgm:pt modelId="{15801EB1-52A9-4961-B45F-6BDC03819876}">
      <dgm:prSet phldrT="[Texto]"/>
      <dgm:spPr/>
      <dgm:t>
        <a:bodyPr/>
        <a:lstStyle/>
        <a:p>
          <a:r>
            <a:rPr lang="es-MX" dirty="0" smtClean="0">
              <a:latin typeface="Georgia" pitchFamily="18" charset="0"/>
            </a:rPr>
            <a:t>La comunidad alcanza un estado de equilibrio entre dimensión y recursos económicos. </a:t>
          </a:r>
          <a:endParaRPr lang="es-MX" dirty="0"/>
        </a:p>
      </dgm:t>
    </dgm:pt>
    <dgm:pt modelId="{A4E94DDD-CB44-4C7E-90B5-6015AA58F64D}" type="parTrans" cxnId="{B0A2EAA5-01D2-4F9A-A796-44FED66E7126}">
      <dgm:prSet/>
      <dgm:spPr/>
      <dgm:t>
        <a:bodyPr/>
        <a:lstStyle/>
        <a:p>
          <a:endParaRPr lang="es-MX"/>
        </a:p>
      </dgm:t>
    </dgm:pt>
    <dgm:pt modelId="{87DE23CF-CEF6-41FC-962E-ECB7BD70413A}" type="sibTrans" cxnId="{B0A2EAA5-01D2-4F9A-A796-44FED66E7126}">
      <dgm:prSet/>
      <dgm:spPr/>
      <dgm:t>
        <a:bodyPr/>
        <a:lstStyle/>
        <a:p>
          <a:endParaRPr lang="es-MX"/>
        </a:p>
      </dgm:t>
    </dgm:pt>
    <dgm:pt modelId="{FCA214F8-1334-4296-A5B7-D575DB92F029}">
      <dgm:prSet phldrT="[Texto]"/>
      <dgm:spPr/>
      <dgm:t>
        <a:bodyPr/>
        <a:lstStyle/>
        <a:p>
          <a:r>
            <a:rPr lang="es-MX" dirty="0" smtClean="0">
              <a:latin typeface="Georgia" pitchFamily="18" charset="0"/>
            </a:rPr>
            <a:t>Se ve alterado a menudo por la intervención de un nuevo elemento</a:t>
          </a:r>
          <a:endParaRPr lang="es-MX" dirty="0"/>
        </a:p>
      </dgm:t>
    </dgm:pt>
    <dgm:pt modelId="{9A10E4C6-EDD5-4CBB-AB32-68C2DD4F64B9}" type="parTrans" cxnId="{CFC8F2B8-03A8-4F8E-88E9-2F9B6F85885F}">
      <dgm:prSet/>
      <dgm:spPr/>
      <dgm:t>
        <a:bodyPr/>
        <a:lstStyle/>
        <a:p>
          <a:endParaRPr lang="es-MX"/>
        </a:p>
      </dgm:t>
    </dgm:pt>
    <dgm:pt modelId="{334C9DD3-C335-45FA-9042-719699D5E109}" type="sibTrans" cxnId="{CFC8F2B8-03A8-4F8E-88E9-2F9B6F85885F}">
      <dgm:prSet/>
      <dgm:spPr/>
      <dgm:t>
        <a:bodyPr/>
        <a:lstStyle/>
        <a:p>
          <a:endParaRPr lang="es-MX"/>
        </a:p>
      </dgm:t>
    </dgm:pt>
    <dgm:pt modelId="{70B6862A-B1D3-452A-A091-A1B77CDAA58B}">
      <dgm:prSet phldrT="[Texto]"/>
      <dgm:spPr/>
      <dgm:t>
        <a:bodyPr/>
        <a:lstStyle/>
        <a:p>
          <a:r>
            <a:rPr lang="es-MX" dirty="0" smtClean="0">
              <a:latin typeface="Georgia" pitchFamily="18" charset="0"/>
            </a:rPr>
            <a:t>*Sistema de comunicaciones </a:t>
          </a:r>
        </a:p>
        <a:p>
          <a:r>
            <a:rPr lang="es-MX" dirty="0" smtClean="0">
              <a:latin typeface="Georgia" pitchFamily="18" charset="0"/>
            </a:rPr>
            <a:t>*Nuevo tipo de Industria </a:t>
          </a:r>
        </a:p>
        <a:p>
          <a:r>
            <a:rPr lang="es-MX" dirty="0" smtClean="0">
              <a:latin typeface="Georgia" pitchFamily="18" charset="0"/>
            </a:rPr>
            <a:t>*Reorganización de la base económica</a:t>
          </a:r>
          <a:endParaRPr lang="es-MX" dirty="0"/>
        </a:p>
      </dgm:t>
    </dgm:pt>
    <dgm:pt modelId="{9261A206-D1E7-4D46-9E19-DAF22266681C}" type="parTrans" cxnId="{54350269-5F70-414F-B6A2-149D78250567}">
      <dgm:prSet/>
      <dgm:spPr/>
      <dgm:t>
        <a:bodyPr/>
        <a:lstStyle/>
        <a:p>
          <a:endParaRPr lang="es-MX"/>
        </a:p>
      </dgm:t>
    </dgm:pt>
    <dgm:pt modelId="{18DC660C-16B5-49DA-A347-3C5343B2602A}" type="sibTrans" cxnId="{54350269-5F70-414F-B6A2-149D78250567}">
      <dgm:prSet/>
      <dgm:spPr/>
      <dgm:t>
        <a:bodyPr/>
        <a:lstStyle/>
        <a:p>
          <a:endParaRPr lang="es-MX"/>
        </a:p>
      </dgm:t>
    </dgm:pt>
    <dgm:pt modelId="{68988962-DBD1-4741-AC89-AE4FEF12DF0D}">
      <dgm:prSet phldrT="[Texto]"/>
      <dgm:spPr/>
      <dgm:t>
        <a:bodyPr/>
        <a:lstStyle/>
        <a:p>
          <a:r>
            <a:rPr lang="es-MX" dirty="0" smtClean="0">
              <a:latin typeface="Georgia" pitchFamily="18" charset="0"/>
            </a:rPr>
            <a:t>Determinan el inicio de un nuevo ciclo de adaptación que no implica necesariamente el descenso de la comunidad</a:t>
          </a:r>
          <a:endParaRPr lang="es-MX" dirty="0"/>
        </a:p>
      </dgm:t>
    </dgm:pt>
    <dgm:pt modelId="{4A59BAFE-0A58-49B7-9654-06654C056B30}" type="parTrans" cxnId="{5A9CA348-4B45-423C-BCB3-49EA2D29189D}">
      <dgm:prSet/>
      <dgm:spPr/>
      <dgm:t>
        <a:bodyPr/>
        <a:lstStyle/>
        <a:p>
          <a:endParaRPr lang="es-MX"/>
        </a:p>
      </dgm:t>
    </dgm:pt>
    <dgm:pt modelId="{CC992B34-CD73-4969-8204-9E5A6C309811}" type="sibTrans" cxnId="{5A9CA348-4B45-423C-BCB3-49EA2D29189D}">
      <dgm:prSet/>
      <dgm:spPr/>
      <dgm:t>
        <a:bodyPr/>
        <a:lstStyle/>
        <a:p>
          <a:endParaRPr lang="es-MX"/>
        </a:p>
      </dgm:t>
    </dgm:pt>
    <dgm:pt modelId="{BD480A1F-8F7B-4D9F-B30F-3328D1BE76C1}" type="pres">
      <dgm:prSet presAssocID="{6D656E55-5D9F-4482-8868-D6EF2A848BB6}" presName="outerComposite" presStyleCnt="0">
        <dgm:presLayoutVars>
          <dgm:chMax val="5"/>
          <dgm:dir/>
          <dgm:resizeHandles val="exact"/>
        </dgm:presLayoutVars>
      </dgm:prSet>
      <dgm:spPr/>
    </dgm:pt>
    <dgm:pt modelId="{C9B3F964-18DE-4BCF-B9F2-BE21F9DF994C}" type="pres">
      <dgm:prSet presAssocID="{6D656E55-5D9F-4482-8868-D6EF2A848BB6}" presName="dummyMaxCanvas" presStyleCnt="0">
        <dgm:presLayoutVars/>
      </dgm:prSet>
      <dgm:spPr/>
    </dgm:pt>
    <dgm:pt modelId="{74C07325-50F4-443A-B87D-D2E06640BF28}" type="pres">
      <dgm:prSet presAssocID="{6D656E55-5D9F-4482-8868-D6EF2A848BB6}" presName="FourNodes_1" presStyleLbl="node1" presStyleIdx="0" presStyleCnt="4" custLinFactNeighborX="-95606" custLinFactNeighborY="-72485">
        <dgm:presLayoutVars>
          <dgm:bulletEnabled val="1"/>
        </dgm:presLayoutVars>
      </dgm:prSet>
      <dgm:spPr/>
      <dgm:t>
        <a:bodyPr/>
        <a:lstStyle/>
        <a:p>
          <a:endParaRPr lang="es-MX"/>
        </a:p>
      </dgm:t>
    </dgm:pt>
    <dgm:pt modelId="{641AAE6D-01F9-4A8E-9727-07C55BC53121}" type="pres">
      <dgm:prSet presAssocID="{6D656E55-5D9F-4482-8868-D6EF2A848BB6}" presName="FourNodes_2" presStyleLbl="node1" presStyleIdx="1" presStyleCnt="4">
        <dgm:presLayoutVars>
          <dgm:bulletEnabled val="1"/>
        </dgm:presLayoutVars>
      </dgm:prSet>
      <dgm:spPr/>
      <dgm:t>
        <a:bodyPr/>
        <a:lstStyle/>
        <a:p>
          <a:endParaRPr lang="es-MX"/>
        </a:p>
      </dgm:t>
    </dgm:pt>
    <dgm:pt modelId="{1733E3A5-268C-48AD-B00C-1431A80CAC82}" type="pres">
      <dgm:prSet presAssocID="{6D656E55-5D9F-4482-8868-D6EF2A848BB6}" presName="FourNodes_3" presStyleLbl="node1" presStyleIdx="2" presStyleCnt="4">
        <dgm:presLayoutVars>
          <dgm:bulletEnabled val="1"/>
        </dgm:presLayoutVars>
      </dgm:prSet>
      <dgm:spPr/>
      <dgm:t>
        <a:bodyPr/>
        <a:lstStyle/>
        <a:p>
          <a:endParaRPr lang="es-MX"/>
        </a:p>
      </dgm:t>
    </dgm:pt>
    <dgm:pt modelId="{3DBFB442-2F68-46E3-AF6B-86C1E470EAEC}" type="pres">
      <dgm:prSet presAssocID="{6D656E55-5D9F-4482-8868-D6EF2A848BB6}" presName="FourNodes_4" presStyleLbl="node1" presStyleIdx="3" presStyleCnt="4">
        <dgm:presLayoutVars>
          <dgm:bulletEnabled val="1"/>
        </dgm:presLayoutVars>
      </dgm:prSet>
      <dgm:spPr/>
      <dgm:t>
        <a:bodyPr/>
        <a:lstStyle/>
        <a:p>
          <a:endParaRPr lang="es-MX"/>
        </a:p>
      </dgm:t>
    </dgm:pt>
    <dgm:pt modelId="{0B6658F7-CED7-4E8D-BE24-FB9F9486274F}" type="pres">
      <dgm:prSet presAssocID="{6D656E55-5D9F-4482-8868-D6EF2A848BB6}" presName="FourConn_1-2" presStyleLbl="fgAccFollowNode1" presStyleIdx="0" presStyleCnt="3">
        <dgm:presLayoutVars>
          <dgm:bulletEnabled val="1"/>
        </dgm:presLayoutVars>
      </dgm:prSet>
      <dgm:spPr/>
    </dgm:pt>
    <dgm:pt modelId="{8CCD9F0E-EEFB-43CC-9034-E934F4FBC82C}" type="pres">
      <dgm:prSet presAssocID="{6D656E55-5D9F-4482-8868-D6EF2A848BB6}" presName="FourConn_2-3" presStyleLbl="fgAccFollowNode1" presStyleIdx="1" presStyleCnt="3">
        <dgm:presLayoutVars>
          <dgm:bulletEnabled val="1"/>
        </dgm:presLayoutVars>
      </dgm:prSet>
      <dgm:spPr/>
    </dgm:pt>
    <dgm:pt modelId="{0059217F-44DE-4F1D-9208-147F85613873}" type="pres">
      <dgm:prSet presAssocID="{6D656E55-5D9F-4482-8868-D6EF2A848BB6}" presName="FourConn_3-4" presStyleLbl="fgAccFollowNode1" presStyleIdx="2" presStyleCnt="3">
        <dgm:presLayoutVars>
          <dgm:bulletEnabled val="1"/>
        </dgm:presLayoutVars>
      </dgm:prSet>
      <dgm:spPr/>
    </dgm:pt>
    <dgm:pt modelId="{FF6195E1-FA0C-4C61-A54D-D899EE9C454F}" type="pres">
      <dgm:prSet presAssocID="{6D656E55-5D9F-4482-8868-D6EF2A848BB6}" presName="FourNodes_1_text" presStyleLbl="node1" presStyleIdx="3" presStyleCnt="4">
        <dgm:presLayoutVars>
          <dgm:bulletEnabled val="1"/>
        </dgm:presLayoutVars>
      </dgm:prSet>
      <dgm:spPr/>
      <dgm:t>
        <a:bodyPr/>
        <a:lstStyle/>
        <a:p>
          <a:endParaRPr lang="es-MX"/>
        </a:p>
      </dgm:t>
    </dgm:pt>
    <dgm:pt modelId="{724A55CC-E015-4D46-86B5-376F09AAC8C6}" type="pres">
      <dgm:prSet presAssocID="{6D656E55-5D9F-4482-8868-D6EF2A848BB6}" presName="FourNodes_2_text" presStyleLbl="node1" presStyleIdx="3" presStyleCnt="4">
        <dgm:presLayoutVars>
          <dgm:bulletEnabled val="1"/>
        </dgm:presLayoutVars>
      </dgm:prSet>
      <dgm:spPr/>
      <dgm:t>
        <a:bodyPr/>
        <a:lstStyle/>
        <a:p>
          <a:endParaRPr lang="es-MX"/>
        </a:p>
      </dgm:t>
    </dgm:pt>
    <dgm:pt modelId="{2D66440B-BB6D-4D55-A4FA-CA697F26B4B0}" type="pres">
      <dgm:prSet presAssocID="{6D656E55-5D9F-4482-8868-D6EF2A848BB6}" presName="FourNodes_3_text" presStyleLbl="node1" presStyleIdx="3" presStyleCnt="4">
        <dgm:presLayoutVars>
          <dgm:bulletEnabled val="1"/>
        </dgm:presLayoutVars>
      </dgm:prSet>
      <dgm:spPr/>
      <dgm:t>
        <a:bodyPr/>
        <a:lstStyle/>
        <a:p>
          <a:endParaRPr lang="es-MX"/>
        </a:p>
      </dgm:t>
    </dgm:pt>
    <dgm:pt modelId="{FF1F0ED2-6044-4719-87BA-E5E40E4A7098}" type="pres">
      <dgm:prSet presAssocID="{6D656E55-5D9F-4482-8868-D6EF2A848BB6}" presName="FourNodes_4_text" presStyleLbl="node1" presStyleIdx="3" presStyleCnt="4">
        <dgm:presLayoutVars>
          <dgm:bulletEnabled val="1"/>
        </dgm:presLayoutVars>
      </dgm:prSet>
      <dgm:spPr/>
      <dgm:t>
        <a:bodyPr/>
        <a:lstStyle/>
        <a:p>
          <a:endParaRPr lang="es-MX"/>
        </a:p>
      </dgm:t>
    </dgm:pt>
  </dgm:ptLst>
  <dgm:cxnLst>
    <dgm:cxn modelId="{5A9CA348-4B45-423C-BCB3-49EA2D29189D}" srcId="{6D656E55-5D9F-4482-8868-D6EF2A848BB6}" destId="{68988962-DBD1-4741-AC89-AE4FEF12DF0D}" srcOrd="3" destOrd="0" parTransId="{4A59BAFE-0A58-49B7-9654-06654C056B30}" sibTransId="{CC992B34-CD73-4969-8204-9E5A6C309811}"/>
    <dgm:cxn modelId="{60A88F45-0560-4403-B864-D6B512C70F30}" type="presOf" srcId="{15801EB1-52A9-4961-B45F-6BDC03819876}" destId="{FF6195E1-FA0C-4C61-A54D-D899EE9C454F}" srcOrd="1" destOrd="0" presId="urn:microsoft.com/office/officeart/2005/8/layout/vProcess5"/>
    <dgm:cxn modelId="{9571D3CB-DDE4-47E7-9CD2-692FD285CE4B}" type="presOf" srcId="{FCA214F8-1334-4296-A5B7-D575DB92F029}" destId="{724A55CC-E015-4D46-86B5-376F09AAC8C6}" srcOrd="1" destOrd="0" presId="urn:microsoft.com/office/officeart/2005/8/layout/vProcess5"/>
    <dgm:cxn modelId="{54350269-5F70-414F-B6A2-149D78250567}" srcId="{6D656E55-5D9F-4482-8868-D6EF2A848BB6}" destId="{70B6862A-B1D3-452A-A091-A1B77CDAA58B}" srcOrd="2" destOrd="0" parTransId="{9261A206-D1E7-4D46-9E19-DAF22266681C}" sibTransId="{18DC660C-16B5-49DA-A347-3C5343B2602A}"/>
    <dgm:cxn modelId="{2A28373D-E91E-437E-A6C0-1ECC4B5A8BC8}" type="presOf" srcId="{70B6862A-B1D3-452A-A091-A1B77CDAA58B}" destId="{2D66440B-BB6D-4D55-A4FA-CA697F26B4B0}" srcOrd="1" destOrd="0" presId="urn:microsoft.com/office/officeart/2005/8/layout/vProcess5"/>
    <dgm:cxn modelId="{03DE3E38-955D-479F-B01A-C49A5D79AEBE}" type="presOf" srcId="{334C9DD3-C335-45FA-9042-719699D5E109}" destId="{8CCD9F0E-EEFB-43CC-9034-E934F4FBC82C}" srcOrd="0" destOrd="0" presId="urn:microsoft.com/office/officeart/2005/8/layout/vProcess5"/>
    <dgm:cxn modelId="{C2FFF4D2-05AD-4280-9F49-ABD9D0D3F543}" type="presOf" srcId="{6D656E55-5D9F-4482-8868-D6EF2A848BB6}" destId="{BD480A1F-8F7B-4D9F-B30F-3328D1BE76C1}" srcOrd="0" destOrd="0" presId="urn:microsoft.com/office/officeart/2005/8/layout/vProcess5"/>
    <dgm:cxn modelId="{67F5C4B3-56F5-48C8-8484-29AB9BF6A1F3}" type="presOf" srcId="{18DC660C-16B5-49DA-A347-3C5343B2602A}" destId="{0059217F-44DE-4F1D-9208-147F85613873}" srcOrd="0" destOrd="0" presId="urn:microsoft.com/office/officeart/2005/8/layout/vProcess5"/>
    <dgm:cxn modelId="{CF2A6251-1AFD-492D-B89B-8E0E4151869D}" type="presOf" srcId="{FCA214F8-1334-4296-A5B7-D575DB92F029}" destId="{641AAE6D-01F9-4A8E-9727-07C55BC53121}" srcOrd="0" destOrd="0" presId="urn:microsoft.com/office/officeart/2005/8/layout/vProcess5"/>
    <dgm:cxn modelId="{B0A2EAA5-01D2-4F9A-A796-44FED66E7126}" srcId="{6D656E55-5D9F-4482-8868-D6EF2A848BB6}" destId="{15801EB1-52A9-4961-B45F-6BDC03819876}" srcOrd="0" destOrd="0" parTransId="{A4E94DDD-CB44-4C7E-90B5-6015AA58F64D}" sibTransId="{87DE23CF-CEF6-41FC-962E-ECB7BD70413A}"/>
    <dgm:cxn modelId="{BC73847E-6260-4F80-8124-2E03D122AA9C}" type="presOf" srcId="{68988962-DBD1-4741-AC89-AE4FEF12DF0D}" destId="{3DBFB442-2F68-46E3-AF6B-86C1E470EAEC}" srcOrd="0" destOrd="0" presId="urn:microsoft.com/office/officeart/2005/8/layout/vProcess5"/>
    <dgm:cxn modelId="{04088D4C-88B8-41A6-A91B-B20BD601F722}" type="presOf" srcId="{68988962-DBD1-4741-AC89-AE4FEF12DF0D}" destId="{FF1F0ED2-6044-4719-87BA-E5E40E4A7098}" srcOrd="1" destOrd="0" presId="urn:microsoft.com/office/officeart/2005/8/layout/vProcess5"/>
    <dgm:cxn modelId="{4F318302-0059-4294-9903-45BF595D1488}" type="presOf" srcId="{15801EB1-52A9-4961-B45F-6BDC03819876}" destId="{74C07325-50F4-443A-B87D-D2E06640BF28}" srcOrd="0" destOrd="0" presId="urn:microsoft.com/office/officeart/2005/8/layout/vProcess5"/>
    <dgm:cxn modelId="{CFC8F2B8-03A8-4F8E-88E9-2F9B6F85885F}" srcId="{6D656E55-5D9F-4482-8868-D6EF2A848BB6}" destId="{FCA214F8-1334-4296-A5B7-D575DB92F029}" srcOrd="1" destOrd="0" parTransId="{9A10E4C6-EDD5-4CBB-AB32-68C2DD4F64B9}" sibTransId="{334C9DD3-C335-45FA-9042-719699D5E109}"/>
    <dgm:cxn modelId="{6AD8BDBC-24D6-4467-8306-95498F73F24B}" type="presOf" srcId="{87DE23CF-CEF6-41FC-962E-ECB7BD70413A}" destId="{0B6658F7-CED7-4E8D-BE24-FB9F9486274F}" srcOrd="0" destOrd="0" presId="urn:microsoft.com/office/officeart/2005/8/layout/vProcess5"/>
    <dgm:cxn modelId="{D232168E-01AB-4A32-B0F4-8C296B864774}" type="presOf" srcId="{70B6862A-B1D3-452A-A091-A1B77CDAA58B}" destId="{1733E3A5-268C-48AD-B00C-1431A80CAC82}" srcOrd="0" destOrd="0" presId="urn:microsoft.com/office/officeart/2005/8/layout/vProcess5"/>
    <dgm:cxn modelId="{3EC77355-0FA8-4264-8C55-E2F7D3065ADA}" type="presParOf" srcId="{BD480A1F-8F7B-4D9F-B30F-3328D1BE76C1}" destId="{C9B3F964-18DE-4BCF-B9F2-BE21F9DF994C}" srcOrd="0" destOrd="0" presId="urn:microsoft.com/office/officeart/2005/8/layout/vProcess5"/>
    <dgm:cxn modelId="{08030F62-E9B2-4246-BFBA-BC44EF37EBD9}" type="presParOf" srcId="{BD480A1F-8F7B-4D9F-B30F-3328D1BE76C1}" destId="{74C07325-50F4-443A-B87D-D2E06640BF28}" srcOrd="1" destOrd="0" presId="urn:microsoft.com/office/officeart/2005/8/layout/vProcess5"/>
    <dgm:cxn modelId="{D6DACC25-0907-4FA8-A85E-7A1B580C4966}" type="presParOf" srcId="{BD480A1F-8F7B-4D9F-B30F-3328D1BE76C1}" destId="{641AAE6D-01F9-4A8E-9727-07C55BC53121}" srcOrd="2" destOrd="0" presId="urn:microsoft.com/office/officeart/2005/8/layout/vProcess5"/>
    <dgm:cxn modelId="{E25FAED5-927A-45A6-96DF-3CA3CF9BB570}" type="presParOf" srcId="{BD480A1F-8F7B-4D9F-B30F-3328D1BE76C1}" destId="{1733E3A5-268C-48AD-B00C-1431A80CAC82}" srcOrd="3" destOrd="0" presId="urn:microsoft.com/office/officeart/2005/8/layout/vProcess5"/>
    <dgm:cxn modelId="{5C6AE301-DFAA-4921-82D8-E2E3B7B379BD}" type="presParOf" srcId="{BD480A1F-8F7B-4D9F-B30F-3328D1BE76C1}" destId="{3DBFB442-2F68-46E3-AF6B-86C1E470EAEC}" srcOrd="4" destOrd="0" presId="urn:microsoft.com/office/officeart/2005/8/layout/vProcess5"/>
    <dgm:cxn modelId="{A1C4716B-772B-4314-8349-9DD3E8B9BD8F}" type="presParOf" srcId="{BD480A1F-8F7B-4D9F-B30F-3328D1BE76C1}" destId="{0B6658F7-CED7-4E8D-BE24-FB9F9486274F}" srcOrd="5" destOrd="0" presId="urn:microsoft.com/office/officeart/2005/8/layout/vProcess5"/>
    <dgm:cxn modelId="{2D1D42A3-285B-4462-91C5-B83732D343D4}" type="presParOf" srcId="{BD480A1F-8F7B-4D9F-B30F-3328D1BE76C1}" destId="{8CCD9F0E-EEFB-43CC-9034-E934F4FBC82C}" srcOrd="6" destOrd="0" presId="urn:microsoft.com/office/officeart/2005/8/layout/vProcess5"/>
    <dgm:cxn modelId="{4D27620D-2BC2-4B88-B233-D55009C28FF7}" type="presParOf" srcId="{BD480A1F-8F7B-4D9F-B30F-3328D1BE76C1}" destId="{0059217F-44DE-4F1D-9208-147F85613873}" srcOrd="7" destOrd="0" presId="urn:microsoft.com/office/officeart/2005/8/layout/vProcess5"/>
    <dgm:cxn modelId="{D396F10B-89A6-457A-AA3F-883983BD84A1}" type="presParOf" srcId="{BD480A1F-8F7B-4D9F-B30F-3328D1BE76C1}" destId="{FF6195E1-FA0C-4C61-A54D-D899EE9C454F}" srcOrd="8" destOrd="0" presId="urn:microsoft.com/office/officeart/2005/8/layout/vProcess5"/>
    <dgm:cxn modelId="{B2EB4C76-8F1C-4BA9-902B-88424DE13B14}" type="presParOf" srcId="{BD480A1F-8F7B-4D9F-B30F-3328D1BE76C1}" destId="{724A55CC-E015-4D46-86B5-376F09AAC8C6}" srcOrd="9" destOrd="0" presId="urn:microsoft.com/office/officeart/2005/8/layout/vProcess5"/>
    <dgm:cxn modelId="{17F8445E-0F1B-4140-B9E6-5B4708255CC4}" type="presParOf" srcId="{BD480A1F-8F7B-4D9F-B30F-3328D1BE76C1}" destId="{2D66440B-BB6D-4D55-A4FA-CA697F26B4B0}" srcOrd="10" destOrd="0" presId="urn:microsoft.com/office/officeart/2005/8/layout/vProcess5"/>
    <dgm:cxn modelId="{70735F39-C017-4152-B65F-945F0E09A44E}" type="presParOf" srcId="{BD480A1F-8F7B-4D9F-B30F-3328D1BE76C1}" destId="{FF1F0ED2-6044-4719-87BA-E5E40E4A7098}"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915FDAA-7CAD-45DF-9A51-9F1AFE5E559F}" type="doc">
      <dgm:prSet loTypeId="urn:microsoft.com/office/officeart/2005/8/layout/vList3" loCatId="list" qsTypeId="urn:microsoft.com/office/officeart/2005/8/quickstyle/simple1" qsCatId="simple" csTypeId="urn:microsoft.com/office/officeart/2005/8/colors/colorful3" csCatId="colorful" phldr="1"/>
      <dgm:spPr/>
    </dgm:pt>
    <dgm:pt modelId="{D842ECEC-22E4-477F-A26F-A8A4F4D4397B}">
      <dgm:prSet phldrT="[Texto]"/>
      <dgm:spPr/>
      <dgm:t>
        <a:bodyPr/>
        <a:lstStyle/>
        <a:p>
          <a:r>
            <a:rPr lang="es-MX" smtClean="0"/>
            <a:t>Representaba una continuación, o mejor dicho, la supervivencia de formas de solidaridad social preindustriales dentro de la caótica gran ciudad. </a:t>
          </a:r>
          <a:endParaRPr lang="es-MX" dirty="0"/>
        </a:p>
      </dgm:t>
    </dgm:pt>
    <dgm:pt modelId="{D370AE84-1CC3-42DF-9C5D-41AE1C88FEDB}" type="parTrans" cxnId="{E0383833-03ED-48D7-B4E8-33EFB68D7142}">
      <dgm:prSet/>
      <dgm:spPr/>
      <dgm:t>
        <a:bodyPr/>
        <a:lstStyle/>
        <a:p>
          <a:endParaRPr lang="es-MX"/>
        </a:p>
      </dgm:t>
    </dgm:pt>
    <dgm:pt modelId="{1EE3B9CF-5C1E-42D8-B3AD-5580EF0B41B8}" type="sibTrans" cxnId="{E0383833-03ED-48D7-B4E8-33EFB68D7142}">
      <dgm:prSet/>
      <dgm:spPr/>
      <dgm:t>
        <a:bodyPr/>
        <a:lstStyle/>
        <a:p>
          <a:endParaRPr lang="es-MX"/>
        </a:p>
      </dgm:t>
    </dgm:pt>
    <dgm:pt modelId="{6E10C072-2949-4FFF-987F-16B1CEE74ED8}">
      <dgm:prSet phldrT="[Texto]"/>
      <dgm:spPr/>
      <dgm:t>
        <a:bodyPr/>
        <a:lstStyle/>
        <a:p>
          <a:r>
            <a:rPr lang="es-MX" smtClean="0">
              <a:latin typeface="+mn-lt"/>
              <a:cs typeface="+mn-cs"/>
            </a:rPr>
            <a:t>Sostiene que para el desarrollo del vecindario son necesarias tanto la homogeneidad como la estabilidad de la población, acompañadas de un alto porcentaje de propietarios de viviendas.</a:t>
          </a:r>
          <a:endParaRPr lang="es-MX" dirty="0"/>
        </a:p>
      </dgm:t>
    </dgm:pt>
    <dgm:pt modelId="{D2159D0A-2A20-4EF7-A755-20913643C5B6}" type="parTrans" cxnId="{6B7F17F1-3CDE-4F63-A2C5-1CDA1F561C63}">
      <dgm:prSet/>
      <dgm:spPr/>
      <dgm:t>
        <a:bodyPr/>
        <a:lstStyle/>
        <a:p>
          <a:endParaRPr lang="es-MX"/>
        </a:p>
      </dgm:t>
    </dgm:pt>
    <dgm:pt modelId="{04EEC219-E03F-4BF5-9ED3-C01AC323D08F}" type="sibTrans" cxnId="{6B7F17F1-3CDE-4F63-A2C5-1CDA1F561C63}">
      <dgm:prSet/>
      <dgm:spPr/>
      <dgm:t>
        <a:bodyPr/>
        <a:lstStyle/>
        <a:p>
          <a:endParaRPr lang="es-MX"/>
        </a:p>
      </dgm:t>
    </dgm:pt>
    <dgm:pt modelId="{BD73AD1E-94B2-48C7-905F-ACABE7707265}">
      <dgm:prSet phldrT="[Texto]"/>
      <dgm:spPr/>
      <dgm:t>
        <a:bodyPr/>
        <a:lstStyle/>
        <a:p>
          <a:r>
            <a:rPr lang="es-MX" dirty="0" smtClean="0">
              <a:latin typeface="+mn-lt"/>
              <a:cs typeface="+mn-cs"/>
            </a:rPr>
            <a:t>El centro de la ciudad se registra un constante aumento de población y que contemporáneamente se manifiesta un rápido descenso de sujetos en edad escolar.</a:t>
          </a:r>
          <a:endParaRPr lang="es-MX" dirty="0"/>
        </a:p>
      </dgm:t>
    </dgm:pt>
    <dgm:pt modelId="{1C4F261D-4200-421F-9DF8-5E0DC408033D}" type="parTrans" cxnId="{A820B623-A905-4228-B004-3E9BE4390BC6}">
      <dgm:prSet/>
      <dgm:spPr/>
      <dgm:t>
        <a:bodyPr/>
        <a:lstStyle/>
        <a:p>
          <a:endParaRPr lang="es-MX"/>
        </a:p>
      </dgm:t>
    </dgm:pt>
    <dgm:pt modelId="{51DA42C1-346C-4159-A3A8-BF2CFDF43C9B}" type="sibTrans" cxnId="{A820B623-A905-4228-B004-3E9BE4390BC6}">
      <dgm:prSet/>
      <dgm:spPr/>
      <dgm:t>
        <a:bodyPr/>
        <a:lstStyle/>
        <a:p>
          <a:endParaRPr lang="es-MX"/>
        </a:p>
      </dgm:t>
    </dgm:pt>
    <dgm:pt modelId="{8D59E94B-E9C4-44FF-AD41-142171E7CD84}">
      <dgm:prSet phldrT="[Texto]"/>
      <dgm:spPr/>
      <dgm:t>
        <a:bodyPr/>
        <a:lstStyle/>
        <a:p>
          <a:r>
            <a:rPr lang="es-MX" dirty="0" smtClean="0">
              <a:latin typeface="+mn-lt"/>
              <a:cs typeface="+mn-cs"/>
            </a:rPr>
            <a:t>Población más estable</a:t>
          </a:r>
          <a:endParaRPr lang="es-MX" dirty="0"/>
        </a:p>
      </dgm:t>
    </dgm:pt>
    <dgm:pt modelId="{CE5842FC-33A4-4BD1-9EE6-E67456A6B999}" type="parTrans" cxnId="{114AED10-02C6-4ADE-90B8-3F7DAE3CCD0D}">
      <dgm:prSet/>
      <dgm:spPr/>
      <dgm:t>
        <a:bodyPr/>
        <a:lstStyle/>
        <a:p>
          <a:endParaRPr lang="es-MX"/>
        </a:p>
      </dgm:t>
    </dgm:pt>
    <dgm:pt modelId="{72D38590-C1BB-4EAF-965E-DB39BBC8E3C2}" type="sibTrans" cxnId="{114AED10-02C6-4ADE-90B8-3F7DAE3CCD0D}">
      <dgm:prSet/>
      <dgm:spPr/>
      <dgm:t>
        <a:bodyPr/>
        <a:lstStyle/>
        <a:p>
          <a:endParaRPr lang="es-MX"/>
        </a:p>
      </dgm:t>
    </dgm:pt>
    <dgm:pt modelId="{4B21AE4F-1259-49A1-9F5F-51DBD84861E8}">
      <dgm:prSet phldrT="[Texto]"/>
      <dgm:spPr/>
      <dgm:t>
        <a:bodyPr/>
        <a:lstStyle/>
        <a:p>
          <a:r>
            <a:rPr lang="es-MX" dirty="0" smtClean="0">
              <a:latin typeface="+mn-lt"/>
              <a:cs typeface="+mn-cs"/>
            </a:rPr>
            <a:t>Se alejan del centro de la ciudad, mientras que los adultos más móviles y con menor responsabilidad se amontonan en las zonas de los hoteles y de las viviendas próximas al corazón de la comunidad.</a:t>
          </a:r>
          <a:endParaRPr lang="es-MX" dirty="0"/>
        </a:p>
      </dgm:t>
    </dgm:pt>
    <dgm:pt modelId="{B31FD881-BC0E-4F2E-A486-44EEF6E44EA7}" type="parTrans" cxnId="{86735266-1E6E-4C61-BD2E-E5BE3D6D7AB6}">
      <dgm:prSet/>
      <dgm:spPr/>
      <dgm:t>
        <a:bodyPr/>
        <a:lstStyle/>
        <a:p>
          <a:endParaRPr lang="es-MX"/>
        </a:p>
      </dgm:t>
    </dgm:pt>
    <dgm:pt modelId="{7AF0EB22-D8BB-4059-8A40-081A167EAF7C}" type="sibTrans" cxnId="{86735266-1E6E-4C61-BD2E-E5BE3D6D7AB6}">
      <dgm:prSet/>
      <dgm:spPr/>
      <dgm:t>
        <a:bodyPr/>
        <a:lstStyle/>
        <a:p>
          <a:endParaRPr lang="es-MX"/>
        </a:p>
      </dgm:t>
    </dgm:pt>
    <dgm:pt modelId="{A0265C3E-C30E-4D8F-BB99-7B74FBB3D105}" type="pres">
      <dgm:prSet presAssocID="{D915FDAA-7CAD-45DF-9A51-9F1AFE5E559F}" presName="linearFlow" presStyleCnt="0">
        <dgm:presLayoutVars>
          <dgm:dir/>
          <dgm:resizeHandles val="exact"/>
        </dgm:presLayoutVars>
      </dgm:prSet>
      <dgm:spPr/>
    </dgm:pt>
    <dgm:pt modelId="{D8738C2C-2074-4077-9835-99B553F590D5}" type="pres">
      <dgm:prSet presAssocID="{D842ECEC-22E4-477F-A26F-A8A4F4D4397B}" presName="composite" presStyleCnt="0"/>
      <dgm:spPr/>
    </dgm:pt>
    <dgm:pt modelId="{0CB39711-6268-43AE-B4A6-1D97911EDE06}" type="pres">
      <dgm:prSet presAssocID="{D842ECEC-22E4-477F-A26F-A8A4F4D4397B}" presName="imgShp"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pt>
    <dgm:pt modelId="{842A3C91-3A84-4FF6-8882-D60BB47A29CD}" type="pres">
      <dgm:prSet presAssocID="{D842ECEC-22E4-477F-A26F-A8A4F4D4397B}" presName="txShp" presStyleLbl="node1" presStyleIdx="0" presStyleCnt="5">
        <dgm:presLayoutVars>
          <dgm:bulletEnabled val="1"/>
        </dgm:presLayoutVars>
      </dgm:prSet>
      <dgm:spPr/>
      <dgm:t>
        <a:bodyPr/>
        <a:lstStyle/>
        <a:p>
          <a:endParaRPr lang="es-MX"/>
        </a:p>
      </dgm:t>
    </dgm:pt>
    <dgm:pt modelId="{F0B68572-4559-4407-A7FD-0DCDCB47DAE5}" type="pres">
      <dgm:prSet presAssocID="{1EE3B9CF-5C1E-42D8-B3AD-5580EF0B41B8}" presName="spacing" presStyleCnt="0"/>
      <dgm:spPr/>
    </dgm:pt>
    <dgm:pt modelId="{F36B46E5-7E10-4AE0-A01C-AFFA626772BA}" type="pres">
      <dgm:prSet presAssocID="{6E10C072-2949-4FFF-987F-16B1CEE74ED8}" presName="composite" presStyleCnt="0"/>
      <dgm:spPr/>
    </dgm:pt>
    <dgm:pt modelId="{5620F55E-9C18-45C3-965B-E26AB894C0DA}" type="pres">
      <dgm:prSet presAssocID="{6E10C072-2949-4FFF-987F-16B1CEE74ED8}" presName="imgShp" presStyleLbl="fgImgPlace1" presStyleIdx="1" presStyleCnt="5"/>
      <dgm:spPr>
        <a:blipFill>
          <a:blip xmlns:r="http://schemas.openxmlformats.org/officeDocument/2006/relationships" r:embed="rId2">
            <a:extLst>
              <a:ext uri="{28A0092B-C50C-407E-A947-70E740481C1C}">
                <a14:useLocalDpi xmlns:a14="http://schemas.microsoft.com/office/drawing/2010/main" val="0"/>
              </a:ext>
            </a:extLst>
          </a:blip>
          <a:srcRect/>
          <a:stretch>
            <a:fillRect l="-50000" r="-50000"/>
          </a:stretch>
        </a:blipFill>
      </dgm:spPr>
    </dgm:pt>
    <dgm:pt modelId="{50DF4F80-A942-489D-B3A8-861345EF22F7}" type="pres">
      <dgm:prSet presAssocID="{6E10C072-2949-4FFF-987F-16B1CEE74ED8}" presName="txShp" presStyleLbl="node1" presStyleIdx="1" presStyleCnt="5">
        <dgm:presLayoutVars>
          <dgm:bulletEnabled val="1"/>
        </dgm:presLayoutVars>
      </dgm:prSet>
      <dgm:spPr/>
      <dgm:t>
        <a:bodyPr/>
        <a:lstStyle/>
        <a:p>
          <a:endParaRPr lang="es-MX"/>
        </a:p>
      </dgm:t>
    </dgm:pt>
    <dgm:pt modelId="{9E914D51-0C7B-4F6C-90FA-84186B08E6D2}" type="pres">
      <dgm:prSet presAssocID="{04EEC219-E03F-4BF5-9ED3-C01AC323D08F}" presName="spacing" presStyleCnt="0"/>
      <dgm:spPr/>
    </dgm:pt>
    <dgm:pt modelId="{605C898D-A363-441B-9B0A-F830C4D2FC83}" type="pres">
      <dgm:prSet presAssocID="{BD73AD1E-94B2-48C7-905F-ACABE7707265}" presName="composite" presStyleCnt="0"/>
      <dgm:spPr/>
    </dgm:pt>
    <dgm:pt modelId="{4017FC69-E465-40B3-83B6-4EDDD66DC987}" type="pres">
      <dgm:prSet presAssocID="{BD73AD1E-94B2-48C7-905F-ACABE7707265}" presName="imgShp" presStyleLbl="f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dgm:spPr>
    </dgm:pt>
    <dgm:pt modelId="{DFE349D3-F279-4F5A-8DF7-4D69BAE4A5FC}" type="pres">
      <dgm:prSet presAssocID="{BD73AD1E-94B2-48C7-905F-ACABE7707265}" presName="txShp" presStyleLbl="node1" presStyleIdx="2" presStyleCnt="5">
        <dgm:presLayoutVars>
          <dgm:bulletEnabled val="1"/>
        </dgm:presLayoutVars>
      </dgm:prSet>
      <dgm:spPr/>
      <dgm:t>
        <a:bodyPr/>
        <a:lstStyle/>
        <a:p>
          <a:endParaRPr lang="es-MX"/>
        </a:p>
      </dgm:t>
    </dgm:pt>
    <dgm:pt modelId="{63947AF5-536E-473D-ADC4-D3AB083F436F}" type="pres">
      <dgm:prSet presAssocID="{51DA42C1-346C-4159-A3A8-BF2CFDF43C9B}" presName="spacing" presStyleCnt="0"/>
      <dgm:spPr/>
    </dgm:pt>
    <dgm:pt modelId="{5772A0EF-1339-43FF-A4BA-BF2CA0E27E40}" type="pres">
      <dgm:prSet presAssocID="{8D59E94B-E9C4-44FF-AD41-142171E7CD84}" presName="composite" presStyleCnt="0"/>
      <dgm:spPr/>
    </dgm:pt>
    <dgm:pt modelId="{E646D486-62D8-4DAA-99B2-F9FBF3C5CA81}" type="pres">
      <dgm:prSet presAssocID="{8D59E94B-E9C4-44FF-AD41-142171E7CD84}" presName="imgShp" presStyleLbl="f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27000" r="-27000"/>
          </a:stretch>
        </a:blipFill>
      </dgm:spPr>
    </dgm:pt>
    <dgm:pt modelId="{4E34636F-D638-4CEC-BF73-22CA53AA6E51}" type="pres">
      <dgm:prSet presAssocID="{8D59E94B-E9C4-44FF-AD41-142171E7CD84}" presName="txShp" presStyleLbl="node1" presStyleIdx="3" presStyleCnt="5">
        <dgm:presLayoutVars>
          <dgm:bulletEnabled val="1"/>
        </dgm:presLayoutVars>
      </dgm:prSet>
      <dgm:spPr/>
      <dgm:t>
        <a:bodyPr/>
        <a:lstStyle/>
        <a:p>
          <a:endParaRPr lang="es-MX"/>
        </a:p>
      </dgm:t>
    </dgm:pt>
    <dgm:pt modelId="{CE1AF3DB-98BE-4754-B11B-C4F070833E3D}" type="pres">
      <dgm:prSet presAssocID="{72D38590-C1BB-4EAF-965E-DB39BBC8E3C2}" presName="spacing" presStyleCnt="0"/>
      <dgm:spPr/>
    </dgm:pt>
    <dgm:pt modelId="{3C660A9C-8132-43E6-8441-B9F108F41CA2}" type="pres">
      <dgm:prSet presAssocID="{4B21AE4F-1259-49A1-9F5F-51DBD84861E8}" presName="composite" presStyleCnt="0"/>
      <dgm:spPr/>
    </dgm:pt>
    <dgm:pt modelId="{C8C888FF-1AA3-4661-BE01-0F1D1CF9FFB3}" type="pres">
      <dgm:prSet presAssocID="{4B21AE4F-1259-49A1-9F5F-51DBD84861E8}" presName="imgShp" presStyleLbl="f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l="-23000" r="-23000"/>
          </a:stretch>
        </a:blipFill>
      </dgm:spPr>
    </dgm:pt>
    <dgm:pt modelId="{884FE64C-991F-4534-BC8E-A78ED8F56DB5}" type="pres">
      <dgm:prSet presAssocID="{4B21AE4F-1259-49A1-9F5F-51DBD84861E8}" presName="txShp" presStyleLbl="node1" presStyleIdx="4" presStyleCnt="5">
        <dgm:presLayoutVars>
          <dgm:bulletEnabled val="1"/>
        </dgm:presLayoutVars>
      </dgm:prSet>
      <dgm:spPr/>
      <dgm:t>
        <a:bodyPr/>
        <a:lstStyle/>
        <a:p>
          <a:endParaRPr lang="es-MX"/>
        </a:p>
      </dgm:t>
    </dgm:pt>
  </dgm:ptLst>
  <dgm:cxnLst>
    <dgm:cxn modelId="{A820B623-A905-4228-B004-3E9BE4390BC6}" srcId="{D915FDAA-7CAD-45DF-9A51-9F1AFE5E559F}" destId="{BD73AD1E-94B2-48C7-905F-ACABE7707265}" srcOrd="2" destOrd="0" parTransId="{1C4F261D-4200-421F-9DF8-5E0DC408033D}" sibTransId="{51DA42C1-346C-4159-A3A8-BF2CFDF43C9B}"/>
    <dgm:cxn modelId="{114AED10-02C6-4ADE-90B8-3F7DAE3CCD0D}" srcId="{D915FDAA-7CAD-45DF-9A51-9F1AFE5E559F}" destId="{8D59E94B-E9C4-44FF-AD41-142171E7CD84}" srcOrd="3" destOrd="0" parTransId="{CE5842FC-33A4-4BD1-9EE6-E67456A6B999}" sibTransId="{72D38590-C1BB-4EAF-965E-DB39BBC8E3C2}"/>
    <dgm:cxn modelId="{E0383833-03ED-48D7-B4E8-33EFB68D7142}" srcId="{D915FDAA-7CAD-45DF-9A51-9F1AFE5E559F}" destId="{D842ECEC-22E4-477F-A26F-A8A4F4D4397B}" srcOrd="0" destOrd="0" parTransId="{D370AE84-1CC3-42DF-9C5D-41AE1C88FEDB}" sibTransId="{1EE3B9CF-5C1E-42D8-B3AD-5580EF0B41B8}"/>
    <dgm:cxn modelId="{86735266-1E6E-4C61-BD2E-E5BE3D6D7AB6}" srcId="{D915FDAA-7CAD-45DF-9A51-9F1AFE5E559F}" destId="{4B21AE4F-1259-49A1-9F5F-51DBD84861E8}" srcOrd="4" destOrd="0" parTransId="{B31FD881-BC0E-4F2E-A486-44EEF6E44EA7}" sibTransId="{7AF0EB22-D8BB-4059-8A40-081A167EAF7C}"/>
    <dgm:cxn modelId="{8A4F1218-A48B-4A66-A391-7BDD369F32B1}" type="presOf" srcId="{8D59E94B-E9C4-44FF-AD41-142171E7CD84}" destId="{4E34636F-D638-4CEC-BF73-22CA53AA6E51}" srcOrd="0" destOrd="0" presId="urn:microsoft.com/office/officeart/2005/8/layout/vList3"/>
    <dgm:cxn modelId="{6B7F17F1-3CDE-4F63-A2C5-1CDA1F561C63}" srcId="{D915FDAA-7CAD-45DF-9A51-9F1AFE5E559F}" destId="{6E10C072-2949-4FFF-987F-16B1CEE74ED8}" srcOrd="1" destOrd="0" parTransId="{D2159D0A-2A20-4EF7-A755-20913643C5B6}" sibTransId="{04EEC219-E03F-4BF5-9ED3-C01AC323D08F}"/>
    <dgm:cxn modelId="{25AD3043-7B38-4630-BD3F-D3D9CA711547}" type="presOf" srcId="{6E10C072-2949-4FFF-987F-16B1CEE74ED8}" destId="{50DF4F80-A942-489D-B3A8-861345EF22F7}" srcOrd="0" destOrd="0" presId="urn:microsoft.com/office/officeart/2005/8/layout/vList3"/>
    <dgm:cxn modelId="{4784B6DB-2980-4499-9F46-38465C75FC40}" type="presOf" srcId="{4B21AE4F-1259-49A1-9F5F-51DBD84861E8}" destId="{884FE64C-991F-4534-BC8E-A78ED8F56DB5}" srcOrd="0" destOrd="0" presId="urn:microsoft.com/office/officeart/2005/8/layout/vList3"/>
    <dgm:cxn modelId="{B9AAF1C6-A459-4C6D-BD50-BF76EA08CAB4}" type="presOf" srcId="{BD73AD1E-94B2-48C7-905F-ACABE7707265}" destId="{DFE349D3-F279-4F5A-8DF7-4D69BAE4A5FC}" srcOrd="0" destOrd="0" presId="urn:microsoft.com/office/officeart/2005/8/layout/vList3"/>
    <dgm:cxn modelId="{E3F97263-E861-4E91-B869-0810DC611CD6}" type="presOf" srcId="{D842ECEC-22E4-477F-A26F-A8A4F4D4397B}" destId="{842A3C91-3A84-4FF6-8882-D60BB47A29CD}" srcOrd="0" destOrd="0" presId="urn:microsoft.com/office/officeart/2005/8/layout/vList3"/>
    <dgm:cxn modelId="{25E1F96C-AE05-40B6-AA20-5726756334C9}" type="presOf" srcId="{D915FDAA-7CAD-45DF-9A51-9F1AFE5E559F}" destId="{A0265C3E-C30E-4D8F-BB99-7B74FBB3D105}" srcOrd="0" destOrd="0" presId="urn:microsoft.com/office/officeart/2005/8/layout/vList3"/>
    <dgm:cxn modelId="{11AF88A4-5688-4518-84CB-E20CA7F1D382}" type="presParOf" srcId="{A0265C3E-C30E-4D8F-BB99-7B74FBB3D105}" destId="{D8738C2C-2074-4077-9835-99B553F590D5}" srcOrd="0" destOrd="0" presId="urn:microsoft.com/office/officeart/2005/8/layout/vList3"/>
    <dgm:cxn modelId="{8E1BFC46-AD91-431D-A32D-30FDC0EB66D9}" type="presParOf" srcId="{D8738C2C-2074-4077-9835-99B553F590D5}" destId="{0CB39711-6268-43AE-B4A6-1D97911EDE06}" srcOrd="0" destOrd="0" presId="urn:microsoft.com/office/officeart/2005/8/layout/vList3"/>
    <dgm:cxn modelId="{5C0A1801-60CE-4EA6-8286-5D068E77BB4D}" type="presParOf" srcId="{D8738C2C-2074-4077-9835-99B553F590D5}" destId="{842A3C91-3A84-4FF6-8882-D60BB47A29CD}" srcOrd="1" destOrd="0" presId="urn:microsoft.com/office/officeart/2005/8/layout/vList3"/>
    <dgm:cxn modelId="{A22614AE-8149-4623-BD73-491330386E3A}" type="presParOf" srcId="{A0265C3E-C30E-4D8F-BB99-7B74FBB3D105}" destId="{F0B68572-4559-4407-A7FD-0DCDCB47DAE5}" srcOrd="1" destOrd="0" presId="urn:microsoft.com/office/officeart/2005/8/layout/vList3"/>
    <dgm:cxn modelId="{D4DA5CB2-CDB6-4512-A14C-C26330B2BF9E}" type="presParOf" srcId="{A0265C3E-C30E-4D8F-BB99-7B74FBB3D105}" destId="{F36B46E5-7E10-4AE0-A01C-AFFA626772BA}" srcOrd="2" destOrd="0" presId="urn:microsoft.com/office/officeart/2005/8/layout/vList3"/>
    <dgm:cxn modelId="{006329C6-B62C-43AC-A72D-B161C0216816}" type="presParOf" srcId="{F36B46E5-7E10-4AE0-A01C-AFFA626772BA}" destId="{5620F55E-9C18-45C3-965B-E26AB894C0DA}" srcOrd="0" destOrd="0" presId="urn:microsoft.com/office/officeart/2005/8/layout/vList3"/>
    <dgm:cxn modelId="{49C4931B-E11E-4A93-ADA5-1AA9622911B3}" type="presParOf" srcId="{F36B46E5-7E10-4AE0-A01C-AFFA626772BA}" destId="{50DF4F80-A942-489D-B3A8-861345EF22F7}" srcOrd="1" destOrd="0" presId="urn:microsoft.com/office/officeart/2005/8/layout/vList3"/>
    <dgm:cxn modelId="{F6759401-0645-4888-BDE1-7214F039A8EF}" type="presParOf" srcId="{A0265C3E-C30E-4D8F-BB99-7B74FBB3D105}" destId="{9E914D51-0C7B-4F6C-90FA-84186B08E6D2}" srcOrd="3" destOrd="0" presId="urn:microsoft.com/office/officeart/2005/8/layout/vList3"/>
    <dgm:cxn modelId="{E7F6C695-3F7B-4B5F-9255-340DB8620FC7}" type="presParOf" srcId="{A0265C3E-C30E-4D8F-BB99-7B74FBB3D105}" destId="{605C898D-A363-441B-9B0A-F830C4D2FC83}" srcOrd="4" destOrd="0" presId="urn:microsoft.com/office/officeart/2005/8/layout/vList3"/>
    <dgm:cxn modelId="{97082AF3-F5CD-44ED-AE20-C86B25249BF3}" type="presParOf" srcId="{605C898D-A363-441B-9B0A-F830C4D2FC83}" destId="{4017FC69-E465-40B3-83B6-4EDDD66DC987}" srcOrd="0" destOrd="0" presId="urn:microsoft.com/office/officeart/2005/8/layout/vList3"/>
    <dgm:cxn modelId="{6F8CC826-EA8E-421D-909C-3A67C47905B7}" type="presParOf" srcId="{605C898D-A363-441B-9B0A-F830C4D2FC83}" destId="{DFE349D3-F279-4F5A-8DF7-4D69BAE4A5FC}" srcOrd="1" destOrd="0" presId="urn:microsoft.com/office/officeart/2005/8/layout/vList3"/>
    <dgm:cxn modelId="{E843C09A-5F07-424C-A9EA-E0721150C3BB}" type="presParOf" srcId="{A0265C3E-C30E-4D8F-BB99-7B74FBB3D105}" destId="{63947AF5-536E-473D-ADC4-D3AB083F436F}" srcOrd="5" destOrd="0" presId="urn:microsoft.com/office/officeart/2005/8/layout/vList3"/>
    <dgm:cxn modelId="{B09367DC-BE34-46D7-8E60-84B328A85456}" type="presParOf" srcId="{A0265C3E-C30E-4D8F-BB99-7B74FBB3D105}" destId="{5772A0EF-1339-43FF-A4BA-BF2CA0E27E40}" srcOrd="6" destOrd="0" presId="urn:microsoft.com/office/officeart/2005/8/layout/vList3"/>
    <dgm:cxn modelId="{9ECF8B05-B514-4A83-A0BE-5CDE66DF3427}" type="presParOf" srcId="{5772A0EF-1339-43FF-A4BA-BF2CA0E27E40}" destId="{E646D486-62D8-4DAA-99B2-F9FBF3C5CA81}" srcOrd="0" destOrd="0" presId="urn:microsoft.com/office/officeart/2005/8/layout/vList3"/>
    <dgm:cxn modelId="{9889A509-8E23-4288-81A7-511815A9012F}" type="presParOf" srcId="{5772A0EF-1339-43FF-A4BA-BF2CA0E27E40}" destId="{4E34636F-D638-4CEC-BF73-22CA53AA6E51}" srcOrd="1" destOrd="0" presId="urn:microsoft.com/office/officeart/2005/8/layout/vList3"/>
    <dgm:cxn modelId="{C1B478D6-BC04-4AA0-9583-BD6ADC4963FD}" type="presParOf" srcId="{A0265C3E-C30E-4D8F-BB99-7B74FBB3D105}" destId="{CE1AF3DB-98BE-4754-B11B-C4F070833E3D}" srcOrd="7" destOrd="0" presId="urn:microsoft.com/office/officeart/2005/8/layout/vList3"/>
    <dgm:cxn modelId="{F6515190-63A6-4502-A0CD-A68847A9B21C}" type="presParOf" srcId="{A0265C3E-C30E-4D8F-BB99-7B74FBB3D105}" destId="{3C660A9C-8132-43E6-8441-B9F108F41CA2}" srcOrd="8" destOrd="0" presId="urn:microsoft.com/office/officeart/2005/8/layout/vList3"/>
    <dgm:cxn modelId="{EF294F30-A574-4FFC-AA5C-BE60F782459E}" type="presParOf" srcId="{3C660A9C-8132-43E6-8441-B9F108F41CA2}" destId="{C8C888FF-1AA3-4661-BE01-0F1D1CF9FFB3}" srcOrd="0" destOrd="0" presId="urn:microsoft.com/office/officeart/2005/8/layout/vList3"/>
    <dgm:cxn modelId="{A29BF555-0470-4AC0-A2ED-06D61CC6CF86}" type="presParOf" srcId="{3C660A9C-8132-43E6-8441-B9F108F41CA2}" destId="{884FE64C-991F-4534-BC8E-A78ED8F56DB5}"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D9646B-7929-4950-BF9C-395A78CDCEEE}">
      <dsp:nvSpPr>
        <dsp:cNvPr id="0" name=""/>
        <dsp:cNvSpPr/>
      </dsp:nvSpPr>
      <dsp:spPr>
        <a:xfrm>
          <a:off x="0" y="744832"/>
          <a:ext cx="2317757" cy="1390654"/>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latin typeface="Arial" pitchFamily="34" charset="0"/>
              <a:cs typeface="Arial" pitchFamily="34" charset="0"/>
            </a:rPr>
            <a:t>-Población organizada territorialmente.</a:t>
          </a:r>
          <a:endParaRPr lang="es-MX" sz="1600" kern="1200" dirty="0"/>
        </a:p>
      </dsp:txBody>
      <dsp:txXfrm>
        <a:off x="0" y="744832"/>
        <a:ext cx="2317757" cy="1390654"/>
      </dsp:txXfrm>
    </dsp:sp>
    <dsp:sp modelId="{D9311377-229E-48A8-BBAC-0B0211A93E35}">
      <dsp:nvSpPr>
        <dsp:cNvPr id="0" name=""/>
        <dsp:cNvSpPr/>
      </dsp:nvSpPr>
      <dsp:spPr>
        <a:xfrm>
          <a:off x="2549533" y="744832"/>
          <a:ext cx="2317757" cy="1390654"/>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latin typeface="Arial" pitchFamily="34" charset="0"/>
              <a:cs typeface="Arial" pitchFamily="34" charset="0"/>
            </a:rPr>
            <a:t>- Unidades individuales que viven con una relación de mutua dependencia simbiótica.</a:t>
          </a:r>
          <a:br>
            <a:rPr lang="es-MX" sz="1600" kern="1200" dirty="0" smtClean="0">
              <a:latin typeface="Arial" pitchFamily="34" charset="0"/>
              <a:cs typeface="Arial" pitchFamily="34" charset="0"/>
            </a:rPr>
          </a:br>
          <a:endParaRPr lang="es-MX" sz="1600" kern="1200" dirty="0"/>
        </a:p>
      </dsp:txBody>
      <dsp:txXfrm>
        <a:off x="2549533" y="744832"/>
        <a:ext cx="2317757" cy="1390654"/>
      </dsp:txXfrm>
    </dsp:sp>
    <dsp:sp modelId="{86E115C7-2420-41AB-9810-D3E9443C926B}">
      <dsp:nvSpPr>
        <dsp:cNvPr id="0" name=""/>
        <dsp:cNvSpPr/>
      </dsp:nvSpPr>
      <dsp:spPr>
        <a:xfrm>
          <a:off x="5099066" y="744832"/>
          <a:ext cx="2317757" cy="1390654"/>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latin typeface="Arial" pitchFamily="34" charset="0"/>
              <a:cs typeface="Arial" pitchFamily="34" charset="0"/>
            </a:rPr>
            <a:t>- Población más o menos arraigada al suelo que ocupa.</a:t>
          </a:r>
          <a:br>
            <a:rPr lang="es-MX" sz="1600" kern="1200" dirty="0" smtClean="0">
              <a:latin typeface="Arial" pitchFamily="34" charset="0"/>
              <a:cs typeface="Arial" pitchFamily="34" charset="0"/>
            </a:rPr>
          </a:br>
          <a:endParaRPr lang="es-MX" sz="1600" kern="1200" dirty="0"/>
        </a:p>
      </dsp:txBody>
      <dsp:txXfrm>
        <a:off x="5099066" y="744832"/>
        <a:ext cx="2317757" cy="13906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45C5D1-BD22-4212-94EE-1E07C65B7A31}">
      <dsp:nvSpPr>
        <dsp:cNvPr id="0" name=""/>
        <dsp:cNvSpPr/>
      </dsp:nvSpPr>
      <dsp:spPr>
        <a:xfrm>
          <a:off x="0" y="0"/>
          <a:ext cx="7272808" cy="62646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Organización Social </a:t>
          </a:r>
          <a:endParaRPr lang="es-MX" sz="3200" kern="1200" dirty="0"/>
        </a:p>
      </dsp:txBody>
      <dsp:txXfrm>
        <a:off x="0" y="0"/>
        <a:ext cx="7272808" cy="626469"/>
      </dsp:txXfrm>
    </dsp:sp>
    <dsp:sp modelId="{344314FD-DCC1-4EED-9143-53DF82FC1BA2}">
      <dsp:nvSpPr>
        <dsp:cNvPr id="0" name=""/>
        <dsp:cNvSpPr/>
      </dsp:nvSpPr>
      <dsp:spPr>
        <a:xfrm>
          <a:off x="0" y="626469"/>
          <a:ext cx="3636404" cy="1315586"/>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t>-Nivel biótico</a:t>
          </a:r>
          <a:r>
            <a:rPr lang="es-MX" sz="1700" kern="1200" dirty="0" smtClean="0"/>
            <a:t>: va a prevalecer la lucha por la supervivencia.</a:t>
          </a:r>
          <a:br>
            <a:rPr lang="es-MX" sz="1700" kern="1200" dirty="0" smtClean="0"/>
          </a:br>
          <a:endParaRPr lang="es-MX" sz="1700" kern="1200" dirty="0"/>
        </a:p>
      </dsp:txBody>
      <dsp:txXfrm>
        <a:off x="0" y="626469"/>
        <a:ext cx="3636404" cy="1315586"/>
      </dsp:txXfrm>
    </dsp:sp>
    <dsp:sp modelId="{6DFA3F4A-5E3C-463C-B9CE-A0E0930FA79A}">
      <dsp:nvSpPr>
        <dsp:cNvPr id="0" name=""/>
        <dsp:cNvSpPr/>
      </dsp:nvSpPr>
      <dsp:spPr>
        <a:xfrm>
          <a:off x="3636404" y="626469"/>
          <a:ext cx="3636404" cy="1315586"/>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t>-Nivel cultural: </a:t>
          </a:r>
          <a:r>
            <a:rPr lang="es-MX" sz="1700" kern="1200" dirty="0" smtClean="0"/>
            <a:t>va a prevalecer el principio de la comunicación y el consenso, la tradición y el orden moral.</a:t>
          </a:r>
          <a:br>
            <a:rPr lang="es-MX" sz="1700" kern="1200" dirty="0" smtClean="0"/>
          </a:br>
          <a:endParaRPr lang="es-MX" sz="1700" kern="1200" dirty="0"/>
        </a:p>
      </dsp:txBody>
      <dsp:txXfrm>
        <a:off x="3636404" y="626469"/>
        <a:ext cx="3636404" cy="1315586"/>
      </dsp:txXfrm>
    </dsp:sp>
    <dsp:sp modelId="{0D938714-35D2-4351-9A3B-5EAAEB82AD08}">
      <dsp:nvSpPr>
        <dsp:cNvPr id="0" name=""/>
        <dsp:cNvSpPr/>
      </dsp:nvSpPr>
      <dsp:spPr>
        <a:xfrm>
          <a:off x="0" y="1942055"/>
          <a:ext cx="7272808" cy="146176"/>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E3B6E4-3FE5-49EB-AE5B-C1BEA3A7C43E}">
      <dsp:nvSpPr>
        <dsp:cNvPr id="0" name=""/>
        <dsp:cNvSpPr/>
      </dsp:nvSpPr>
      <dsp:spPr>
        <a:xfrm>
          <a:off x="3551358" y="90962"/>
          <a:ext cx="1437679" cy="143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Población,</a:t>
          </a:r>
          <a:endParaRPr lang="es-MX" sz="1600" kern="1200" dirty="0"/>
        </a:p>
      </dsp:txBody>
      <dsp:txXfrm>
        <a:off x="3551358" y="90962"/>
        <a:ext cx="1437679" cy="1437679"/>
      </dsp:txXfrm>
    </dsp:sp>
    <dsp:sp modelId="{67100FEB-548C-4817-A3EF-DF6860631DF9}">
      <dsp:nvSpPr>
        <dsp:cNvPr id="0" name=""/>
        <dsp:cNvSpPr/>
      </dsp:nvSpPr>
      <dsp:spPr>
        <a:xfrm>
          <a:off x="1015841" y="-158"/>
          <a:ext cx="4064317" cy="4064317"/>
        </a:xfrm>
        <a:prstGeom prst="circularArrow">
          <a:avLst>
            <a:gd name="adj1" fmla="val 6898"/>
            <a:gd name="adj2" fmla="val 465012"/>
            <a:gd name="adj3" fmla="val 550847"/>
            <a:gd name="adj4" fmla="val 20584141"/>
            <a:gd name="adj5" fmla="val 8047"/>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0AFF07-6ED4-4475-B605-12081A384DA9}">
      <dsp:nvSpPr>
        <dsp:cNvPr id="0" name=""/>
        <dsp:cNvSpPr/>
      </dsp:nvSpPr>
      <dsp:spPr>
        <a:xfrm>
          <a:off x="3551358" y="2535358"/>
          <a:ext cx="1437679" cy="143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Costumbres y creencias</a:t>
          </a:r>
          <a:endParaRPr lang="es-MX" sz="1600" kern="1200" dirty="0"/>
        </a:p>
      </dsp:txBody>
      <dsp:txXfrm>
        <a:off x="3551358" y="2535358"/>
        <a:ext cx="1437679" cy="1437679"/>
      </dsp:txXfrm>
    </dsp:sp>
    <dsp:sp modelId="{BA58F3BF-8896-4CB5-BC1F-7E097CE09FAC}">
      <dsp:nvSpPr>
        <dsp:cNvPr id="0" name=""/>
        <dsp:cNvSpPr/>
      </dsp:nvSpPr>
      <dsp:spPr>
        <a:xfrm>
          <a:off x="1015841" y="-158"/>
          <a:ext cx="4064317" cy="4064317"/>
        </a:xfrm>
        <a:prstGeom prst="circularArrow">
          <a:avLst>
            <a:gd name="adj1" fmla="val 6898"/>
            <a:gd name="adj2" fmla="val 465012"/>
            <a:gd name="adj3" fmla="val 5950847"/>
            <a:gd name="adj4" fmla="val 4384141"/>
            <a:gd name="adj5" fmla="val 8047"/>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196341-56BE-4F8A-B90A-87B358574725}">
      <dsp:nvSpPr>
        <dsp:cNvPr id="0" name=""/>
        <dsp:cNvSpPr/>
      </dsp:nvSpPr>
      <dsp:spPr>
        <a:xfrm>
          <a:off x="1106962" y="2535358"/>
          <a:ext cx="1437679" cy="143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Conocimientos tecnológicos </a:t>
          </a:r>
          <a:endParaRPr lang="es-MX" sz="1600" kern="1200" dirty="0"/>
        </a:p>
      </dsp:txBody>
      <dsp:txXfrm>
        <a:off x="1106962" y="2535358"/>
        <a:ext cx="1437679" cy="1437679"/>
      </dsp:txXfrm>
    </dsp:sp>
    <dsp:sp modelId="{7681B060-5B1F-44BD-82BF-B3395C0D00FA}">
      <dsp:nvSpPr>
        <dsp:cNvPr id="0" name=""/>
        <dsp:cNvSpPr/>
      </dsp:nvSpPr>
      <dsp:spPr>
        <a:xfrm>
          <a:off x="1015841" y="-158"/>
          <a:ext cx="4064317" cy="4064317"/>
        </a:xfrm>
        <a:prstGeom prst="circularArrow">
          <a:avLst>
            <a:gd name="adj1" fmla="val 6898"/>
            <a:gd name="adj2" fmla="val 465012"/>
            <a:gd name="adj3" fmla="val 11350847"/>
            <a:gd name="adj4" fmla="val 9784141"/>
            <a:gd name="adj5" fmla="val 8047"/>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D3DCDF-6854-4C5D-AB80-FE59EAA3E1B8}">
      <dsp:nvSpPr>
        <dsp:cNvPr id="0" name=""/>
        <dsp:cNvSpPr/>
      </dsp:nvSpPr>
      <dsp:spPr>
        <a:xfrm>
          <a:off x="1106962" y="90962"/>
          <a:ext cx="1437679" cy="143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Recursos naturales</a:t>
          </a:r>
          <a:endParaRPr lang="es-MX" sz="1600" kern="1200" dirty="0"/>
        </a:p>
      </dsp:txBody>
      <dsp:txXfrm>
        <a:off x="1106962" y="90962"/>
        <a:ext cx="1437679" cy="1437679"/>
      </dsp:txXfrm>
    </dsp:sp>
    <dsp:sp modelId="{E514422F-7FD1-45FF-A22C-9EED2C98354F}">
      <dsp:nvSpPr>
        <dsp:cNvPr id="0" name=""/>
        <dsp:cNvSpPr/>
      </dsp:nvSpPr>
      <dsp:spPr>
        <a:xfrm>
          <a:off x="1015841" y="-158"/>
          <a:ext cx="4064317" cy="4064317"/>
        </a:xfrm>
        <a:prstGeom prst="circularArrow">
          <a:avLst>
            <a:gd name="adj1" fmla="val 6898"/>
            <a:gd name="adj2" fmla="val 465012"/>
            <a:gd name="adj3" fmla="val 16750847"/>
            <a:gd name="adj4" fmla="val 15184141"/>
            <a:gd name="adj5" fmla="val 8047"/>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5041CB-1C91-4B9B-AE4B-5565183446D6}">
      <dsp:nvSpPr>
        <dsp:cNvPr id="0" name=""/>
        <dsp:cNvSpPr/>
      </dsp:nvSpPr>
      <dsp:spPr>
        <a:xfrm>
          <a:off x="0" y="0"/>
          <a:ext cx="7704855" cy="1663384"/>
        </a:xfrm>
        <a:prstGeom prst="rect">
          <a:avLst/>
        </a:prstGeom>
        <a:solidFill>
          <a:schemeClr val="accent4">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MX" sz="2200" kern="1200" dirty="0" smtClean="0"/>
            <a:t>El modelo metropolitano de </a:t>
          </a:r>
          <a:r>
            <a:rPr lang="es-MX" sz="2200" b="1" kern="1200" dirty="0" err="1" smtClean="0"/>
            <a:t>Wirth</a:t>
          </a:r>
          <a:r>
            <a:rPr lang="es-MX" sz="2200" kern="1200" dirty="0" smtClean="0"/>
            <a:t> va un paso más delante de la llamada “ciudad industrial” ,  La ciudad y el campo forman parte de un único proceso, ya que la ciudad pasa a controlar y hacer participativa la vida rural en función al modelo metropolitano, y planeta que: </a:t>
          </a:r>
          <a:endParaRPr lang="es-MX" sz="2200" kern="1200" dirty="0"/>
        </a:p>
      </dsp:txBody>
      <dsp:txXfrm>
        <a:off x="0" y="0"/>
        <a:ext cx="7704855" cy="1663384"/>
      </dsp:txXfrm>
    </dsp:sp>
    <dsp:sp modelId="{4E04E9D6-E15C-41F3-9E1D-40B087C9FB48}">
      <dsp:nvSpPr>
        <dsp:cNvPr id="0" name=""/>
        <dsp:cNvSpPr/>
      </dsp:nvSpPr>
      <dsp:spPr>
        <a:xfrm>
          <a:off x="3762" y="1663384"/>
          <a:ext cx="2565776" cy="3493108"/>
        </a:xfrm>
        <a:prstGeom prst="rect">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smtClean="0"/>
            <a:t>La </a:t>
          </a:r>
          <a:r>
            <a:rPr lang="es-MX" sz="1800" b="1" i="1" kern="1200" smtClean="0"/>
            <a:t>agregación</a:t>
          </a:r>
          <a:r>
            <a:rPr lang="es-MX" sz="1800" kern="1200" smtClean="0"/>
            <a:t>, genera la necesidad de encontrar una tercera entidad de pertenencia de los diferentes, una necesidad de integrar.</a:t>
          </a:r>
          <a:endParaRPr lang="es-MX" sz="1800" kern="1200" dirty="0"/>
        </a:p>
      </dsp:txBody>
      <dsp:txXfrm>
        <a:off x="3762" y="1663384"/>
        <a:ext cx="2565776" cy="3493108"/>
      </dsp:txXfrm>
    </dsp:sp>
    <dsp:sp modelId="{147CB00B-C767-4ED7-983F-605A90BD4CF1}">
      <dsp:nvSpPr>
        <dsp:cNvPr id="0" name=""/>
        <dsp:cNvSpPr/>
      </dsp:nvSpPr>
      <dsp:spPr>
        <a:xfrm>
          <a:off x="2569539" y="1663384"/>
          <a:ext cx="2565776" cy="3493108"/>
        </a:xfrm>
        <a:prstGeom prst="rect">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smtClean="0"/>
            <a:t>Que </a:t>
          </a:r>
          <a:r>
            <a:rPr lang="es-MX" sz="1800" b="1" kern="1200" smtClean="0"/>
            <a:t>la </a:t>
          </a:r>
          <a:r>
            <a:rPr lang="es-MX" sz="1800" b="1" i="1" kern="1200" smtClean="0"/>
            <a:t>Densidad</a:t>
          </a:r>
          <a:r>
            <a:rPr lang="es-MX" sz="1800" kern="1200" smtClean="0"/>
            <a:t>, obedezca al modo de ser en dicha tercera entidad  de pertenencia, con todo lo que ello implica, desde segregación hasta tolerancia</a:t>
          </a:r>
          <a:endParaRPr lang="es-MX" sz="1800" kern="1200" dirty="0"/>
        </a:p>
      </dsp:txBody>
      <dsp:txXfrm>
        <a:off x="2569539" y="1663384"/>
        <a:ext cx="2565776" cy="3493108"/>
      </dsp:txXfrm>
    </dsp:sp>
    <dsp:sp modelId="{05C40538-8F0E-47A9-BA52-34187243F6C1}">
      <dsp:nvSpPr>
        <dsp:cNvPr id="0" name=""/>
        <dsp:cNvSpPr/>
      </dsp:nvSpPr>
      <dsp:spPr>
        <a:xfrm>
          <a:off x="5135315" y="1663384"/>
          <a:ext cx="2565776" cy="3493108"/>
        </a:xfrm>
        <a:prstGeom prst="rect">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 </a:t>
          </a:r>
          <a:r>
            <a:rPr lang="es-MX" sz="1800" b="1" i="1" kern="1200" dirty="0" smtClean="0"/>
            <a:t>heterogeneidad</a:t>
          </a:r>
          <a:r>
            <a:rPr lang="es-MX" sz="1800" b="1" kern="1200" dirty="0" smtClean="0"/>
            <a:t> </a:t>
          </a:r>
          <a:r>
            <a:rPr lang="es-MX" sz="1800" kern="1200" dirty="0" smtClean="0"/>
            <a:t>es la consagración del modelo metropolitano. Ésta introduce la fuerza </a:t>
          </a:r>
          <a:r>
            <a:rPr lang="es-MX" sz="1800" i="1" kern="1200" dirty="0" smtClean="0"/>
            <a:t>niveladora gracias</a:t>
          </a:r>
          <a:r>
            <a:rPr lang="es-MX" sz="1800" kern="1200" dirty="0" smtClean="0"/>
            <a:t> a la economía monetaria de las metrópolis</a:t>
          </a:r>
          <a:endParaRPr lang="es-MX" sz="1800" kern="1200" dirty="0"/>
        </a:p>
      </dsp:txBody>
      <dsp:txXfrm>
        <a:off x="5135315" y="1663384"/>
        <a:ext cx="2565776" cy="3493108"/>
      </dsp:txXfrm>
    </dsp:sp>
    <dsp:sp modelId="{42194332-5833-4464-810D-53F4760279DB}">
      <dsp:nvSpPr>
        <dsp:cNvPr id="0" name=""/>
        <dsp:cNvSpPr/>
      </dsp:nvSpPr>
      <dsp:spPr>
        <a:xfrm>
          <a:off x="0" y="5156492"/>
          <a:ext cx="7704855" cy="388123"/>
        </a:xfrm>
        <a:prstGeom prst="rect">
          <a:avLst/>
        </a:prstGeom>
        <a:solidFill>
          <a:schemeClr val="accent4">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C07325-50F4-443A-B87D-D2E06640BF28}">
      <dsp:nvSpPr>
        <dsp:cNvPr id="0" name=""/>
        <dsp:cNvSpPr/>
      </dsp:nvSpPr>
      <dsp:spPr>
        <a:xfrm>
          <a:off x="0" y="0"/>
          <a:ext cx="4876800" cy="894080"/>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latin typeface="Georgia" pitchFamily="18" charset="0"/>
            </a:rPr>
            <a:t>La comunidad alcanza un estado de equilibrio entre dimensión y recursos económicos. </a:t>
          </a:r>
          <a:endParaRPr lang="es-MX" sz="1400" kern="1200" dirty="0"/>
        </a:p>
      </dsp:txBody>
      <dsp:txXfrm>
        <a:off x="26187" y="26187"/>
        <a:ext cx="3836467" cy="841706"/>
      </dsp:txXfrm>
    </dsp:sp>
    <dsp:sp modelId="{641AAE6D-01F9-4A8E-9727-07C55BC53121}">
      <dsp:nvSpPr>
        <dsp:cNvPr id="0" name=""/>
        <dsp:cNvSpPr/>
      </dsp:nvSpPr>
      <dsp:spPr>
        <a:xfrm>
          <a:off x="408432" y="1056640"/>
          <a:ext cx="4876800" cy="894080"/>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latin typeface="Georgia" pitchFamily="18" charset="0"/>
            </a:rPr>
            <a:t>Se ve alterado a menudo por la intervención de un nuevo elemento</a:t>
          </a:r>
          <a:endParaRPr lang="es-MX" sz="1400" kern="1200" dirty="0"/>
        </a:p>
      </dsp:txBody>
      <dsp:txXfrm>
        <a:off x="434619" y="1082827"/>
        <a:ext cx="3834841" cy="841706"/>
      </dsp:txXfrm>
    </dsp:sp>
    <dsp:sp modelId="{1733E3A5-268C-48AD-B00C-1431A80CAC82}">
      <dsp:nvSpPr>
        <dsp:cNvPr id="0" name=""/>
        <dsp:cNvSpPr/>
      </dsp:nvSpPr>
      <dsp:spPr>
        <a:xfrm>
          <a:off x="810768" y="2113280"/>
          <a:ext cx="4876800" cy="894080"/>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latin typeface="Georgia" pitchFamily="18" charset="0"/>
            </a:rPr>
            <a:t>*Sistema de comunicaciones </a:t>
          </a:r>
        </a:p>
        <a:p>
          <a:pPr lvl="0" algn="l" defTabSz="622300">
            <a:lnSpc>
              <a:spcPct val="90000"/>
            </a:lnSpc>
            <a:spcBef>
              <a:spcPct val="0"/>
            </a:spcBef>
            <a:spcAft>
              <a:spcPct val="35000"/>
            </a:spcAft>
          </a:pPr>
          <a:r>
            <a:rPr lang="es-MX" sz="1400" kern="1200" dirty="0" smtClean="0">
              <a:latin typeface="Georgia" pitchFamily="18" charset="0"/>
            </a:rPr>
            <a:t>*Nuevo tipo de Industria </a:t>
          </a:r>
        </a:p>
        <a:p>
          <a:pPr lvl="0" algn="l" defTabSz="622300">
            <a:lnSpc>
              <a:spcPct val="90000"/>
            </a:lnSpc>
            <a:spcBef>
              <a:spcPct val="0"/>
            </a:spcBef>
            <a:spcAft>
              <a:spcPct val="35000"/>
            </a:spcAft>
          </a:pPr>
          <a:r>
            <a:rPr lang="es-MX" sz="1400" kern="1200" dirty="0" smtClean="0">
              <a:latin typeface="Georgia" pitchFamily="18" charset="0"/>
            </a:rPr>
            <a:t>*Reorganización de la base económica</a:t>
          </a:r>
          <a:endParaRPr lang="es-MX" sz="1400" kern="1200" dirty="0"/>
        </a:p>
      </dsp:txBody>
      <dsp:txXfrm>
        <a:off x="836955" y="2139467"/>
        <a:ext cx="3840937" cy="841706"/>
      </dsp:txXfrm>
    </dsp:sp>
    <dsp:sp modelId="{3DBFB442-2F68-46E3-AF6B-86C1E470EAEC}">
      <dsp:nvSpPr>
        <dsp:cNvPr id="0" name=""/>
        <dsp:cNvSpPr/>
      </dsp:nvSpPr>
      <dsp:spPr>
        <a:xfrm>
          <a:off x="1219200" y="3169919"/>
          <a:ext cx="4876800" cy="894080"/>
        </a:xfrm>
        <a:prstGeom prst="roundRect">
          <a:avLst>
            <a:gd name="adj" fmla="val 10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latin typeface="Georgia" pitchFamily="18" charset="0"/>
            </a:rPr>
            <a:t>Determinan el inicio de un nuevo ciclo de adaptación que no implica necesariamente el descenso de la comunidad</a:t>
          </a:r>
          <a:endParaRPr lang="es-MX" sz="1400" kern="1200" dirty="0"/>
        </a:p>
      </dsp:txBody>
      <dsp:txXfrm>
        <a:off x="1245387" y="3196106"/>
        <a:ext cx="3834841" cy="841706"/>
      </dsp:txXfrm>
    </dsp:sp>
    <dsp:sp modelId="{0B6658F7-CED7-4E8D-BE24-FB9F9486274F}">
      <dsp:nvSpPr>
        <dsp:cNvPr id="0" name=""/>
        <dsp:cNvSpPr/>
      </dsp:nvSpPr>
      <dsp:spPr>
        <a:xfrm>
          <a:off x="4295647" y="684783"/>
          <a:ext cx="581152" cy="581152"/>
        </a:xfrm>
        <a:prstGeom prst="downArrow">
          <a:avLst>
            <a:gd name="adj1" fmla="val 55000"/>
            <a:gd name="adj2" fmla="val 45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a:p>
      </dsp:txBody>
      <dsp:txXfrm>
        <a:off x="4426406" y="684783"/>
        <a:ext cx="319634" cy="437317"/>
      </dsp:txXfrm>
    </dsp:sp>
    <dsp:sp modelId="{8CCD9F0E-EEFB-43CC-9034-E934F4FBC82C}">
      <dsp:nvSpPr>
        <dsp:cNvPr id="0" name=""/>
        <dsp:cNvSpPr/>
      </dsp:nvSpPr>
      <dsp:spPr>
        <a:xfrm>
          <a:off x="4704080" y="1741423"/>
          <a:ext cx="581152" cy="581152"/>
        </a:xfrm>
        <a:prstGeom prst="downArrow">
          <a:avLst>
            <a:gd name="adj1" fmla="val 55000"/>
            <a:gd name="adj2" fmla="val 45000"/>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a:p>
      </dsp:txBody>
      <dsp:txXfrm>
        <a:off x="4834839" y="1741423"/>
        <a:ext cx="319634" cy="437317"/>
      </dsp:txXfrm>
    </dsp:sp>
    <dsp:sp modelId="{0059217F-44DE-4F1D-9208-147F85613873}">
      <dsp:nvSpPr>
        <dsp:cNvPr id="0" name=""/>
        <dsp:cNvSpPr/>
      </dsp:nvSpPr>
      <dsp:spPr>
        <a:xfrm>
          <a:off x="5106415" y="2798064"/>
          <a:ext cx="581152" cy="581152"/>
        </a:xfrm>
        <a:prstGeom prst="downArrow">
          <a:avLst>
            <a:gd name="adj1" fmla="val 55000"/>
            <a:gd name="adj2" fmla="val 45000"/>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a:p>
      </dsp:txBody>
      <dsp:txXfrm>
        <a:off x="5237174" y="2798064"/>
        <a:ext cx="319634" cy="43731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2A3C91-3A84-4FF6-8882-D60BB47A29CD}">
      <dsp:nvSpPr>
        <dsp:cNvPr id="0" name=""/>
        <dsp:cNvSpPr/>
      </dsp:nvSpPr>
      <dsp:spPr>
        <a:xfrm rot="10800000">
          <a:off x="1576560" y="3310"/>
          <a:ext cx="5417919" cy="847584"/>
        </a:xfrm>
        <a:prstGeom prst="homePlat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3761" tIns="53340" rIns="99568" bIns="53340" numCol="1" spcCol="1270" anchor="ctr" anchorCtr="0">
          <a:noAutofit/>
        </a:bodyPr>
        <a:lstStyle/>
        <a:p>
          <a:pPr lvl="0" algn="ctr" defTabSz="622300">
            <a:lnSpc>
              <a:spcPct val="90000"/>
            </a:lnSpc>
            <a:spcBef>
              <a:spcPct val="0"/>
            </a:spcBef>
            <a:spcAft>
              <a:spcPct val="35000"/>
            </a:spcAft>
          </a:pPr>
          <a:r>
            <a:rPr lang="es-MX" sz="1400" kern="1200" smtClean="0"/>
            <a:t>Representaba una continuación, o mejor dicho, la supervivencia de formas de solidaridad social preindustriales dentro de la caótica gran ciudad. </a:t>
          </a:r>
          <a:endParaRPr lang="es-MX" sz="1400" kern="1200" dirty="0"/>
        </a:p>
      </dsp:txBody>
      <dsp:txXfrm rot="10800000">
        <a:off x="1788456" y="3310"/>
        <a:ext cx="5206023" cy="847584"/>
      </dsp:txXfrm>
    </dsp:sp>
    <dsp:sp modelId="{0CB39711-6268-43AE-B4A6-1D97911EDE06}">
      <dsp:nvSpPr>
        <dsp:cNvPr id="0" name=""/>
        <dsp:cNvSpPr/>
      </dsp:nvSpPr>
      <dsp:spPr>
        <a:xfrm>
          <a:off x="1152767" y="3310"/>
          <a:ext cx="847584" cy="84758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DF4F80-A942-489D-B3A8-861345EF22F7}">
      <dsp:nvSpPr>
        <dsp:cNvPr id="0" name=""/>
        <dsp:cNvSpPr/>
      </dsp:nvSpPr>
      <dsp:spPr>
        <a:xfrm rot="10800000">
          <a:off x="1576560" y="1103905"/>
          <a:ext cx="5417919" cy="847584"/>
        </a:xfrm>
        <a:prstGeom prst="homePlate">
          <a:avLst/>
        </a:prstGeom>
        <a:solidFill>
          <a:schemeClr val="accent3">
            <a:hueOff val="-2419866"/>
            <a:satOff val="809"/>
            <a:lumOff val="-35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3761" tIns="53340" rIns="99568" bIns="53340" numCol="1" spcCol="1270" anchor="ctr" anchorCtr="0">
          <a:noAutofit/>
        </a:bodyPr>
        <a:lstStyle/>
        <a:p>
          <a:pPr lvl="0" algn="ctr" defTabSz="622300">
            <a:lnSpc>
              <a:spcPct val="90000"/>
            </a:lnSpc>
            <a:spcBef>
              <a:spcPct val="0"/>
            </a:spcBef>
            <a:spcAft>
              <a:spcPct val="35000"/>
            </a:spcAft>
          </a:pPr>
          <a:r>
            <a:rPr lang="es-MX" sz="1400" kern="1200" smtClean="0">
              <a:latin typeface="+mn-lt"/>
              <a:cs typeface="+mn-cs"/>
            </a:rPr>
            <a:t>Sostiene que para el desarrollo del vecindario son necesarias tanto la homogeneidad como la estabilidad de la población, acompañadas de un alto porcentaje de propietarios de viviendas.</a:t>
          </a:r>
          <a:endParaRPr lang="es-MX" sz="1400" kern="1200" dirty="0"/>
        </a:p>
      </dsp:txBody>
      <dsp:txXfrm rot="10800000">
        <a:off x="1788456" y="1103905"/>
        <a:ext cx="5206023" cy="847584"/>
      </dsp:txXfrm>
    </dsp:sp>
    <dsp:sp modelId="{5620F55E-9C18-45C3-965B-E26AB894C0DA}">
      <dsp:nvSpPr>
        <dsp:cNvPr id="0" name=""/>
        <dsp:cNvSpPr/>
      </dsp:nvSpPr>
      <dsp:spPr>
        <a:xfrm>
          <a:off x="1152767" y="1103905"/>
          <a:ext cx="847584" cy="847584"/>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50000" r="-50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E349D3-F279-4F5A-8DF7-4D69BAE4A5FC}">
      <dsp:nvSpPr>
        <dsp:cNvPr id="0" name=""/>
        <dsp:cNvSpPr/>
      </dsp:nvSpPr>
      <dsp:spPr>
        <a:xfrm rot="10800000">
          <a:off x="1576560" y="2204499"/>
          <a:ext cx="5417919" cy="847584"/>
        </a:xfrm>
        <a:prstGeom prst="homePlate">
          <a:avLst/>
        </a:prstGeom>
        <a:solidFill>
          <a:schemeClr val="accent3">
            <a:hueOff val="-4839731"/>
            <a:satOff val="1619"/>
            <a:lumOff val="-705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3761" tIns="53340" rIns="99568" bIns="53340" numCol="1" spcCol="1270" anchor="ctr" anchorCtr="0">
          <a:noAutofit/>
        </a:bodyPr>
        <a:lstStyle/>
        <a:p>
          <a:pPr lvl="0" algn="ctr" defTabSz="622300">
            <a:lnSpc>
              <a:spcPct val="90000"/>
            </a:lnSpc>
            <a:spcBef>
              <a:spcPct val="0"/>
            </a:spcBef>
            <a:spcAft>
              <a:spcPct val="35000"/>
            </a:spcAft>
          </a:pPr>
          <a:r>
            <a:rPr lang="es-MX" sz="1400" kern="1200" dirty="0" smtClean="0">
              <a:latin typeface="+mn-lt"/>
              <a:cs typeface="+mn-cs"/>
            </a:rPr>
            <a:t>El centro de la ciudad se registra un constante aumento de población y que contemporáneamente se manifiesta un rápido descenso de sujetos en edad escolar.</a:t>
          </a:r>
          <a:endParaRPr lang="es-MX" sz="1400" kern="1200" dirty="0"/>
        </a:p>
      </dsp:txBody>
      <dsp:txXfrm rot="10800000">
        <a:off x="1788456" y="2204499"/>
        <a:ext cx="5206023" cy="847584"/>
      </dsp:txXfrm>
    </dsp:sp>
    <dsp:sp modelId="{4017FC69-E465-40B3-83B6-4EDDD66DC987}">
      <dsp:nvSpPr>
        <dsp:cNvPr id="0" name=""/>
        <dsp:cNvSpPr/>
      </dsp:nvSpPr>
      <dsp:spPr>
        <a:xfrm>
          <a:off x="1152767" y="2204499"/>
          <a:ext cx="847584" cy="847584"/>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E34636F-D638-4CEC-BF73-22CA53AA6E51}">
      <dsp:nvSpPr>
        <dsp:cNvPr id="0" name=""/>
        <dsp:cNvSpPr/>
      </dsp:nvSpPr>
      <dsp:spPr>
        <a:xfrm rot="10800000">
          <a:off x="1576560" y="3305094"/>
          <a:ext cx="5417919" cy="847584"/>
        </a:xfrm>
        <a:prstGeom prst="homePlate">
          <a:avLst/>
        </a:prstGeom>
        <a:solidFill>
          <a:schemeClr val="accent3">
            <a:hueOff val="-7259597"/>
            <a:satOff val="2428"/>
            <a:lumOff val="-1058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3761" tIns="53340" rIns="99568" bIns="53340" numCol="1" spcCol="1270" anchor="ctr" anchorCtr="0">
          <a:noAutofit/>
        </a:bodyPr>
        <a:lstStyle/>
        <a:p>
          <a:pPr lvl="0" algn="ctr" defTabSz="622300">
            <a:lnSpc>
              <a:spcPct val="90000"/>
            </a:lnSpc>
            <a:spcBef>
              <a:spcPct val="0"/>
            </a:spcBef>
            <a:spcAft>
              <a:spcPct val="35000"/>
            </a:spcAft>
          </a:pPr>
          <a:r>
            <a:rPr lang="es-MX" sz="1400" kern="1200" dirty="0" smtClean="0">
              <a:latin typeface="+mn-lt"/>
              <a:cs typeface="+mn-cs"/>
            </a:rPr>
            <a:t>Población más estable</a:t>
          </a:r>
          <a:endParaRPr lang="es-MX" sz="1400" kern="1200" dirty="0"/>
        </a:p>
      </dsp:txBody>
      <dsp:txXfrm rot="10800000">
        <a:off x="1788456" y="3305094"/>
        <a:ext cx="5206023" cy="847584"/>
      </dsp:txXfrm>
    </dsp:sp>
    <dsp:sp modelId="{E646D486-62D8-4DAA-99B2-F9FBF3C5CA81}">
      <dsp:nvSpPr>
        <dsp:cNvPr id="0" name=""/>
        <dsp:cNvSpPr/>
      </dsp:nvSpPr>
      <dsp:spPr>
        <a:xfrm>
          <a:off x="1152767" y="3305094"/>
          <a:ext cx="847584" cy="847584"/>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27000" r="-27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4FE64C-991F-4534-BC8E-A78ED8F56DB5}">
      <dsp:nvSpPr>
        <dsp:cNvPr id="0" name=""/>
        <dsp:cNvSpPr/>
      </dsp:nvSpPr>
      <dsp:spPr>
        <a:xfrm rot="10800000">
          <a:off x="1576560" y="4405688"/>
          <a:ext cx="5417919" cy="847584"/>
        </a:xfrm>
        <a:prstGeom prst="homePlate">
          <a:avLst/>
        </a:prstGeom>
        <a:solidFill>
          <a:schemeClr val="accent3">
            <a:hueOff val="-9679462"/>
            <a:satOff val="3238"/>
            <a:lumOff val="-1411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3761" tIns="53340" rIns="99568" bIns="53340" numCol="1" spcCol="1270" anchor="ctr" anchorCtr="0">
          <a:noAutofit/>
        </a:bodyPr>
        <a:lstStyle/>
        <a:p>
          <a:pPr lvl="0" algn="ctr" defTabSz="622300">
            <a:lnSpc>
              <a:spcPct val="90000"/>
            </a:lnSpc>
            <a:spcBef>
              <a:spcPct val="0"/>
            </a:spcBef>
            <a:spcAft>
              <a:spcPct val="35000"/>
            </a:spcAft>
          </a:pPr>
          <a:r>
            <a:rPr lang="es-MX" sz="1400" kern="1200" dirty="0" smtClean="0">
              <a:latin typeface="+mn-lt"/>
              <a:cs typeface="+mn-cs"/>
            </a:rPr>
            <a:t>Se alejan del centro de la ciudad, mientras que los adultos más móviles y con menor responsabilidad se amontonan en las zonas de los hoteles y de las viviendas próximas al corazón de la comunidad.</a:t>
          </a:r>
          <a:endParaRPr lang="es-MX" sz="1400" kern="1200" dirty="0"/>
        </a:p>
      </dsp:txBody>
      <dsp:txXfrm rot="10800000">
        <a:off x="1788456" y="4405688"/>
        <a:ext cx="5206023" cy="847584"/>
      </dsp:txXfrm>
    </dsp:sp>
    <dsp:sp modelId="{C8C888FF-1AA3-4661-BE01-0F1D1CF9FFB3}">
      <dsp:nvSpPr>
        <dsp:cNvPr id="0" name=""/>
        <dsp:cNvSpPr/>
      </dsp:nvSpPr>
      <dsp:spPr>
        <a:xfrm>
          <a:off x="1152767" y="4405688"/>
          <a:ext cx="847584" cy="847584"/>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23000" r="-23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0AA74BFD-10D8-47F7-9CCB-77FAC8C2B143}" type="datetimeFigureOut">
              <a:rPr lang="es-MX" smtClean="0"/>
              <a:pPr/>
              <a:t>02/10/2015</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8B567453-3BB2-45C5-8D70-ACA87A7B00A9}"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AA74BFD-10D8-47F7-9CCB-77FAC8C2B14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B567453-3BB2-45C5-8D70-ACA87A7B00A9}"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AA74BFD-10D8-47F7-9CCB-77FAC8C2B14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B567453-3BB2-45C5-8D70-ACA87A7B00A9}"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AA74BFD-10D8-47F7-9CCB-77FAC8C2B14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B567453-3BB2-45C5-8D70-ACA87A7B00A9}"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0AA74BFD-10D8-47F7-9CCB-77FAC8C2B14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B567453-3BB2-45C5-8D70-ACA87A7B00A9}"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0AA74BFD-10D8-47F7-9CCB-77FAC8C2B14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B567453-3BB2-45C5-8D70-ACA87A7B00A9}"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0AA74BFD-10D8-47F7-9CCB-77FAC8C2B143}"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8B567453-3BB2-45C5-8D70-ACA87A7B00A9}"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0AA74BFD-10D8-47F7-9CCB-77FAC8C2B143}" type="datetimeFigureOut">
              <a:rPr lang="es-MX" smtClean="0"/>
              <a:pPr/>
              <a:t>02/10/2015</a:t>
            </a:fld>
            <a:endParaRPr lang="es-MX"/>
          </a:p>
        </p:txBody>
      </p:sp>
      <p:sp>
        <p:nvSpPr>
          <p:cNvPr id="8" name="7 Marcador de número de diapositiva"/>
          <p:cNvSpPr>
            <a:spLocks noGrp="1"/>
          </p:cNvSpPr>
          <p:nvPr>
            <p:ph type="sldNum" sz="quarter" idx="11"/>
          </p:nvPr>
        </p:nvSpPr>
        <p:spPr/>
        <p:txBody>
          <a:bodyPr/>
          <a:lstStyle/>
          <a:p>
            <a:fld id="{8B567453-3BB2-45C5-8D70-ACA87A7B00A9}" type="slidenum">
              <a:rPr lang="es-MX" smtClean="0"/>
              <a:pPr/>
              <a:t>‹Nº›</a:t>
            </a:fld>
            <a:endParaRPr lang="es-MX"/>
          </a:p>
        </p:txBody>
      </p:sp>
      <p:sp>
        <p:nvSpPr>
          <p:cNvPr id="9" name="8 Marcador de pie de página"/>
          <p:cNvSpPr>
            <a:spLocks noGrp="1"/>
          </p:cNvSpPr>
          <p:nvPr>
            <p:ph type="ftr" sz="quarter" idx="12"/>
          </p:nvPr>
        </p:nvSpPr>
        <p:spPr/>
        <p:txBody>
          <a:bodyPr/>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AA74BFD-10D8-47F7-9CCB-77FAC8C2B143}"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8B567453-3BB2-45C5-8D70-ACA87A7B00A9}"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0AA74BFD-10D8-47F7-9CCB-77FAC8C2B14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156448" y="6422064"/>
            <a:ext cx="762000" cy="365125"/>
          </a:xfrm>
        </p:spPr>
        <p:txBody>
          <a:bodyPr/>
          <a:lstStyle/>
          <a:p>
            <a:fld id="{8B567453-3BB2-45C5-8D70-ACA87A7B00A9}"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0AA74BFD-10D8-47F7-9CCB-77FAC8C2B14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B567453-3BB2-45C5-8D70-ACA87A7B00A9}"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0AA74BFD-10D8-47F7-9CCB-77FAC8C2B143}" type="datetimeFigureOut">
              <a:rPr lang="es-MX" smtClean="0"/>
              <a:pPr/>
              <a:t>02/10/2015</a:t>
            </a:fld>
            <a:endParaRPr lang="es-MX"/>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MX"/>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B567453-3BB2-45C5-8D70-ACA87A7B00A9}"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1.bp.blogspot.com/_iSgpCYv7g0I/TOAc9PlvO_I/AAAAAAAAAG0/qpYAAKClJbs/s1600/chicago-milwaukee-1910.jpg"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hyperlink" Target="http://sincronia.cucsh.udg.mx/pena03.htm" TargetMode="External"/><Relationship Id="rId2" Type="http://schemas.openxmlformats.org/officeDocument/2006/relationships/hyperlink" Target="http://www.biografiasyvidas.com/biografia/p/park_robert.htm" TargetMode="External"/><Relationship Id="rId1" Type="http://schemas.openxmlformats.org/officeDocument/2006/relationships/slideLayout" Target="../slideLayouts/slideLayout2.xml"/><Relationship Id="rId4" Type="http://schemas.openxmlformats.org/officeDocument/2006/relationships/hyperlink" Target="http://www.eltopo.cl/louis-wirth-y-el-modelo-de-vida-metropolitana"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hyperlink" Target="http://images.google.com.mx/imgres?imgurl=http://4.bp.blogspot.com/_HshAWI18e14/Sft_Hb8BXDI/AAAAAAAAB-M/THUol_xsAFs/s400/milton%20friedman.gif&amp;imgrefurl=http://laverguenzademifamilia.blogspot.com/2009/05/el-neoliberalismo-y-las-proximas.html&amp;usg=__koUkeYRyZl11rv05CapkrZUqEGo=&amp;h=400&amp;w=283&amp;sz=111&amp;hl=es&amp;start=7&amp;um=1&amp;tbnid=A1q-zdRaKuRCKM:&amp;tbnh=124&amp;tbnw=88&amp;prev=/images?q=la+escuela+ecologica+de+chicago&amp;hl=es&amp;sa=N&amp;um=1" TargetMode="External"/><Relationship Id="rId5" Type="http://schemas.openxmlformats.org/officeDocument/2006/relationships/image" Target="../media/image10.pn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eduiut.edu.mx/nueva/wp-content/uploads/2014/06/LOGOS_UAEMt2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0636"/>
            <a:ext cx="1846356" cy="180019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files.v-tec7.webnode.mx/system_preview_small_200000408-534ca5540a/fapur.jpg"/>
          <p:cNvPicPr>
            <a:picLocks noChangeAspect="1" noChangeArrowheads="1"/>
          </p:cNvPicPr>
          <p:nvPr/>
        </p:nvPicPr>
        <p:blipFill rotWithShape="1">
          <a:blip r:embed="rId3">
            <a:extLst>
              <a:ext uri="{28A0092B-C50C-407E-A947-70E740481C1C}">
                <a14:useLocalDpi xmlns:a14="http://schemas.microsoft.com/office/drawing/2010/main" val="0"/>
              </a:ext>
            </a:extLst>
          </a:blip>
          <a:srcRect r="3078" b="16713"/>
          <a:stretch/>
        </p:blipFill>
        <p:spPr bwMode="auto">
          <a:xfrm>
            <a:off x="7729273" y="440666"/>
            <a:ext cx="969339" cy="1260141"/>
          </a:xfrm>
          <a:prstGeom prst="rect">
            <a:avLst/>
          </a:prstGeom>
          <a:noFill/>
          <a:effectLst>
            <a:softEdge rad="76200"/>
          </a:effectLst>
          <a:extLst>
            <a:ext uri="{909E8E84-426E-40DD-AFC4-6F175D3DCCD1}">
              <a14:hiddenFill xmlns:a14="http://schemas.microsoft.com/office/drawing/2010/main">
                <a:solidFill>
                  <a:srgbClr val="FFFFFF"/>
                </a:solidFill>
              </a14:hiddenFill>
            </a:ext>
          </a:extLst>
        </p:spPr>
      </p:pic>
      <p:sp>
        <p:nvSpPr>
          <p:cNvPr id="5" name="Rectángulo 4"/>
          <p:cNvSpPr/>
          <p:nvPr/>
        </p:nvSpPr>
        <p:spPr>
          <a:xfrm>
            <a:off x="611560" y="2492896"/>
            <a:ext cx="6480720" cy="1631216"/>
          </a:xfrm>
          <a:prstGeom prst="rect">
            <a:avLst/>
          </a:prstGeom>
        </p:spPr>
        <p:txBody>
          <a:bodyPr wrap="square">
            <a:spAutoFit/>
          </a:bodyPr>
          <a:lstStyle/>
          <a:p>
            <a:pPr algn="ctr"/>
            <a:r>
              <a:rPr lang="es-MX" dirty="0">
                <a:latin typeface="Arial Black" pitchFamily="34" charset="0"/>
              </a:rPr>
              <a:t>APUNTES Y </a:t>
            </a:r>
            <a:r>
              <a:rPr lang="es-MX" dirty="0" smtClean="0">
                <a:latin typeface="Arial Black" pitchFamily="34" charset="0"/>
              </a:rPr>
              <a:t>REFLEXIONES </a:t>
            </a:r>
            <a:r>
              <a:rPr lang="es-MX" dirty="0">
                <a:latin typeface="Arial Black" pitchFamily="34" charset="0"/>
              </a:rPr>
              <a:t>EN TORNO A SUS APORTES AL ESTUDIO DE LA </a:t>
            </a:r>
            <a:r>
              <a:rPr lang="es-MX" dirty="0" smtClean="0">
                <a:latin typeface="Arial Black" pitchFamily="34" charset="0"/>
              </a:rPr>
              <a:t>CIUDAD</a:t>
            </a:r>
          </a:p>
          <a:p>
            <a:pPr algn="ctr"/>
            <a:endParaRPr lang="es-MX" dirty="0">
              <a:latin typeface="Arial Black" pitchFamily="34" charset="0"/>
            </a:endParaRPr>
          </a:p>
          <a:p>
            <a:pPr algn="r"/>
            <a:r>
              <a:rPr lang="es-MX" sz="2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anose="020B0604020202020204" pitchFamily="34" charset="0"/>
                <a:cs typeface="Arial" panose="020B0604020202020204" pitchFamily="34" charset="0"/>
              </a:rPr>
              <a:t>LA ESCUELA DE CHICAGO</a:t>
            </a:r>
            <a:endParaRPr lang="es-MX" sz="2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a:p>
            <a:pPr algn="ctr"/>
            <a:endParaRPr lang="es-MX" dirty="0">
              <a:latin typeface="Arial Black" pitchFamily="34" charset="0"/>
            </a:endParaRPr>
          </a:p>
        </p:txBody>
      </p:sp>
      <p:sp>
        <p:nvSpPr>
          <p:cNvPr id="7" name="Rectángulo 6"/>
          <p:cNvSpPr/>
          <p:nvPr/>
        </p:nvSpPr>
        <p:spPr>
          <a:xfrm>
            <a:off x="1736714" y="548680"/>
            <a:ext cx="6261266" cy="646331"/>
          </a:xfrm>
          <a:prstGeom prst="rect">
            <a:avLst/>
          </a:prstGeom>
        </p:spPr>
        <p:txBody>
          <a:bodyPr wrap="none">
            <a:spAutoFit/>
          </a:bodyPr>
          <a:lstStyle/>
          <a:p>
            <a:r>
              <a:rPr lang="es-MX" b="1" dirty="0" smtClean="0"/>
              <a:t>UNIVERSIDAD AUTÓNOMA DEL ESTADO DE MÉXICO</a:t>
            </a:r>
          </a:p>
          <a:p>
            <a:pPr algn="ctr"/>
            <a:r>
              <a:rPr lang="es-MX" dirty="0" smtClean="0"/>
              <a:t>FACULTAD DE PLANEACIÓN URBANA Y REGIONAL  </a:t>
            </a:r>
            <a:endParaRPr lang="es-MX" dirty="0"/>
          </a:p>
        </p:txBody>
      </p:sp>
      <p:sp>
        <p:nvSpPr>
          <p:cNvPr id="8" name="Rectángulo 7"/>
          <p:cNvSpPr/>
          <p:nvPr/>
        </p:nvSpPr>
        <p:spPr>
          <a:xfrm>
            <a:off x="2627784" y="4242581"/>
            <a:ext cx="3620350" cy="400110"/>
          </a:xfrm>
          <a:prstGeom prst="rect">
            <a:avLst/>
          </a:prstGeom>
        </p:spPr>
        <p:txBody>
          <a:bodyPr wrap="none">
            <a:spAutoFit/>
          </a:bodyPr>
          <a:lstStyle/>
          <a:p>
            <a:pPr algn="r"/>
            <a:r>
              <a:rPr lang="es-MX" sz="2000" dirty="0" smtClean="0"/>
              <a:t>Taller de Planeación Urbana II</a:t>
            </a:r>
            <a:endParaRPr lang="es-MX" sz="2000" dirty="0"/>
          </a:p>
        </p:txBody>
      </p:sp>
      <p:sp>
        <p:nvSpPr>
          <p:cNvPr id="9" name="Rectángulo 8"/>
          <p:cNvSpPr/>
          <p:nvPr/>
        </p:nvSpPr>
        <p:spPr>
          <a:xfrm>
            <a:off x="5148064" y="5229200"/>
            <a:ext cx="3270895" cy="646331"/>
          </a:xfrm>
          <a:prstGeom prst="rect">
            <a:avLst/>
          </a:prstGeom>
        </p:spPr>
        <p:txBody>
          <a:bodyPr wrap="none">
            <a:spAutoFit/>
          </a:bodyPr>
          <a:lstStyle/>
          <a:p>
            <a:r>
              <a:rPr lang="es-MX" b="1" dirty="0"/>
              <a:t>OCTAVIO CASTILLO PAVÓN</a:t>
            </a:r>
          </a:p>
          <a:p>
            <a:endParaRPr lang="es-MX" dirty="0"/>
          </a:p>
        </p:txBody>
      </p:sp>
      <p:sp>
        <p:nvSpPr>
          <p:cNvPr id="10" name="Rectángulo 9"/>
          <p:cNvSpPr/>
          <p:nvPr/>
        </p:nvSpPr>
        <p:spPr>
          <a:xfrm>
            <a:off x="7052007" y="5912122"/>
            <a:ext cx="1646605" cy="369332"/>
          </a:xfrm>
          <a:prstGeom prst="rect">
            <a:avLst/>
          </a:prstGeom>
        </p:spPr>
        <p:txBody>
          <a:bodyPr wrap="none">
            <a:spAutoFit/>
          </a:bodyPr>
          <a:lstStyle/>
          <a:p>
            <a:r>
              <a:rPr lang="es-MX" b="1" dirty="0" smtClean="0"/>
              <a:t>Octubre 2015</a:t>
            </a:r>
            <a:endParaRPr lang="es-MX" b="1" dirty="0"/>
          </a:p>
        </p:txBody>
      </p:sp>
    </p:spTree>
    <p:extLst>
      <p:ext uri="{BB962C8B-B14F-4D97-AF65-F5344CB8AC3E}">
        <p14:creationId xmlns:p14="http://schemas.microsoft.com/office/powerpoint/2010/main" val="6280437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11560" y="908720"/>
            <a:ext cx="7992888" cy="2246769"/>
          </a:xfrm>
          <a:prstGeom prst="rect">
            <a:avLst/>
          </a:prstGeom>
        </p:spPr>
        <p:txBody>
          <a:bodyPr wrap="square">
            <a:spAutoFit/>
          </a:bodyPr>
          <a:lstStyle/>
          <a:p>
            <a:pPr algn="just"/>
            <a:r>
              <a:rPr lang="es-MX" sz="2000" dirty="0">
                <a:latin typeface="Arial" pitchFamily="34" charset="0"/>
                <a:cs typeface="Arial" pitchFamily="34" charset="0"/>
              </a:rPr>
              <a:t>Esta escuela va a definir a </a:t>
            </a:r>
            <a:r>
              <a:rPr lang="es-MX" sz="2000" dirty="0">
                <a:solidFill>
                  <a:srgbClr val="FF0000"/>
                </a:solidFill>
                <a:latin typeface="Arial" pitchFamily="34" charset="0"/>
                <a:cs typeface="Arial" pitchFamily="34" charset="0"/>
              </a:rPr>
              <a:t>la ciudad como objeto de estudio</a:t>
            </a:r>
            <a:r>
              <a:rPr lang="es-MX" sz="2000" dirty="0">
                <a:latin typeface="Arial" pitchFamily="34" charset="0"/>
                <a:cs typeface="Arial" pitchFamily="34" charset="0"/>
              </a:rPr>
              <a:t>; y la tendencia a hacer coincidir ciudad y sociedad para considerarla como disciplina autónoma (el principal obstáculo que se presenta en la actualidad para justificar la sociología urbana), le proporcionó, en aquel tiempo, un claro motivo para crear una nueva rama de la sociología: la Sociología Urbana, que en 1925 va recibir un reconocimiento oficial como disciplina autónoma</a:t>
            </a:r>
            <a:endParaRPr lang="es-MX" sz="2000" dirty="0"/>
          </a:p>
        </p:txBody>
      </p:sp>
      <p:pic>
        <p:nvPicPr>
          <p:cNvPr id="1026" name="Picture 2" descr="http://attic.areavoices.com/files/2012/04/SuperiorandLake1920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1043608" y="3284984"/>
            <a:ext cx="2376264" cy="31815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https://encrypted-tbn0.gstatic.com/images?q=tbn:ANd9GcQFddD219CF_8Lhns99VtYtfbB1s9AT5Yc2dLhoQZdjGO3jie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824" y="3645024"/>
            <a:ext cx="3816600" cy="266429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64470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178698"/>
          </a:xfrm>
        </p:spPr>
        <p:txBody>
          <a:bodyPr>
            <a:normAutofit/>
          </a:bodyPr>
          <a:lstStyle/>
          <a:p>
            <a:pPr algn="just"/>
            <a:r>
              <a:rPr lang="es-MX" sz="1800" b="1" dirty="0" smtClean="0">
                <a:latin typeface="Arial" pitchFamily="34" charset="0"/>
                <a:cs typeface="Arial" pitchFamily="34" charset="0"/>
              </a:rPr>
              <a:t>Fundador de la Escuela de Chicago</a:t>
            </a:r>
            <a:r>
              <a:rPr lang="es-MX" sz="1800" dirty="0" smtClean="0">
                <a:latin typeface="Arial" pitchFamily="34" charset="0"/>
                <a:cs typeface="Arial" pitchFamily="34" charset="0"/>
              </a:rPr>
              <a:t>. Fundo el departamento de Sociología Urbana dentro de la Universidad de Chicago, e introduce a </a:t>
            </a:r>
            <a:r>
              <a:rPr lang="es-MX" sz="1800" b="1" dirty="0" smtClean="0">
                <a:latin typeface="Arial" pitchFamily="34" charset="0"/>
                <a:cs typeface="Arial" pitchFamily="34" charset="0"/>
              </a:rPr>
              <a:t>Darwin</a:t>
            </a:r>
            <a:r>
              <a:rPr lang="es-MX" sz="1800" dirty="0" smtClean="0">
                <a:latin typeface="Arial" pitchFamily="34" charset="0"/>
                <a:cs typeface="Arial" pitchFamily="34" charset="0"/>
              </a:rPr>
              <a:t> en los conceptos sociales, adoptando su teoría a los estudios urbanos.</a:t>
            </a:r>
            <a:br>
              <a:rPr lang="es-MX" sz="1800" dirty="0" smtClean="0">
                <a:latin typeface="Arial" pitchFamily="34" charset="0"/>
                <a:cs typeface="Arial" pitchFamily="34" charset="0"/>
              </a:rPr>
            </a:br>
            <a:r>
              <a:rPr lang="es-MX" sz="1800" dirty="0" smtClean="0">
                <a:latin typeface="Arial" pitchFamily="34" charset="0"/>
                <a:cs typeface="Arial" pitchFamily="34" charset="0"/>
              </a:rPr>
              <a:t/>
            </a:r>
            <a:br>
              <a:rPr lang="es-MX" sz="1800" dirty="0" smtClean="0">
                <a:latin typeface="Arial" pitchFamily="34" charset="0"/>
                <a:cs typeface="Arial" pitchFamily="34" charset="0"/>
              </a:rPr>
            </a:br>
            <a:r>
              <a:rPr lang="es-MX" sz="1800" dirty="0" smtClean="0">
                <a:latin typeface="Arial" pitchFamily="34" charset="0"/>
                <a:cs typeface="Arial" pitchFamily="34" charset="0"/>
              </a:rPr>
              <a:t>Para Park no se podía estudiar la ciudad solamente desde su organización física, sino que esta reúne también otros fenómenos que deben tenerse en cuenta si se quiere tener una visión total de la ciudad, lo que significa que se debe hacer un estudio interdisciplinario. </a:t>
            </a:r>
            <a:r>
              <a:rPr lang="es-MX" sz="1800" b="1" dirty="0" smtClean="0">
                <a:latin typeface="Arial" pitchFamily="34" charset="0"/>
                <a:cs typeface="Arial" pitchFamily="34" charset="0"/>
              </a:rPr>
              <a:t>Para Park </a:t>
            </a:r>
            <a:r>
              <a:rPr lang="es-MX" sz="1800" b="1" dirty="0" smtClean="0">
                <a:solidFill>
                  <a:srgbClr val="FF0000"/>
                </a:solidFill>
                <a:latin typeface="Arial" pitchFamily="34" charset="0"/>
                <a:cs typeface="Arial" pitchFamily="34" charset="0"/>
              </a:rPr>
              <a:t>la ciudad es un producto de la naturaleza, y particularmente de la naturaleza humana, ya que no constituye solamente una construcción física o artificial, sino que además esta formada por un conjunto de tradiciones y costumbres (actitudes y sentimientos manifestados a través de las costumbres).</a:t>
            </a:r>
            <a:r>
              <a:rPr lang="es-MX" sz="1800" dirty="0" smtClean="0">
                <a:solidFill>
                  <a:srgbClr val="FF0000"/>
                </a:solidFill>
                <a:latin typeface="Arial" pitchFamily="34" charset="0"/>
                <a:cs typeface="Arial" pitchFamily="34" charset="0"/>
              </a:rPr>
              <a:t> </a:t>
            </a:r>
            <a:endParaRPr lang="es-MX" sz="1800" b="1" dirty="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827584" y="476672"/>
            <a:ext cx="7776864" cy="28083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latin typeface="Arial" pitchFamily="34" charset="0"/>
                <a:cs typeface="Arial" pitchFamily="34" charset="0"/>
              </a:rPr>
              <a:t>Teniendo en cuenta esto, Park habla de la Ecología Humana, y dice que esta debe ser interpretada a partir de una teoría Darwiniana moderna, para poder explicar así la sociedad contemporánea. Entonces va a resaltar, de esta teoría elementos tales como </a:t>
            </a:r>
            <a:r>
              <a:rPr lang="es-MX" dirty="0" smtClean="0">
                <a:solidFill>
                  <a:srgbClr val="FF0000"/>
                </a:solidFill>
                <a:latin typeface="Arial" pitchFamily="34" charset="0"/>
                <a:cs typeface="Arial" pitchFamily="34" charset="0"/>
              </a:rPr>
              <a:t>“la lucha por la existencia”, “la solidaridad entre especies de un mismo grupo”</a:t>
            </a:r>
            <a:r>
              <a:rPr lang="es-MX" dirty="0" smtClean="0">
                <a:latin typeface="Arial" pitchFamily="34" charset="0"/>
                <a:cs typeface="Arial" pitchFamily="34" charset="0"/>
              </a:rPr>
              <a:t>, etc. De esta manera, la manifestación de un orden viviente y cambiante (pero relacionados) entre organismos en competición, le da a Park las bases para entender y lograr (concebir) un orden social. Afirmando también que </a:t>
            </a:r>
            <a:r>
              <a:rPr lang="es-MX" b="1" dirty="0" smtClean="0">
                <a:solidFill>
                  <a:srgbClr val="FF0000"/>
                </a:solidFill>
                <a:latin typeface="Arial" pitchFamily="34" charset="0"/>
                <a:cs typeface="Arial" pitchFamily="34" charset="0"/>
              </a:rPr>
              <a:t>la sociedad se funda más en una base biótica que en una base cultural.</a:t>
            </a:r>
            <a:endParaRPr lang="es-MX" dirty="0">
              <a:solidFill>
                <a:srgbClr val="FF0000"/>
              </a:solidFill>
            </a:endParaRPr>
          </a:p>
        </p:txBody>
      </p:sp>
      <p:pic>
        <p:nvPicPr>
          <p:cNvPr id="128002" name="Picture 2" descr="http://1.bp.blogspot.com/_iSgpCYv7g0I/TOAc9PlvO_I/AAAAAAAAAG0/qpYAAKClJbs/s320/chicago-milwaukee-1910.jpg">
            <a:hlinkClick r:id="rId2"/>
          </p:cNvPr>
          <p:cNvPicPr>
            <a:picLocks noChangeAspect="1" noChangeArrowheads="1"/>
          </p:cNvPicPr>
          <p:nvPr/>
        </p:nvPicPr>
        <p:blipFill>
          <a:blip r:embed="rId3" cstate="print"/>
          <a:srcRect/>
          <a:stretch>
            <a:fillRect/>
          </a:stretch>
        </p:blipFill>
        <p:spPr bwMode="auto">
          <a:xfrm>
            <a:off x="1691680" y="3501008"/>
            <a:ext cx="5838486" cy="28803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8435280" cy="2952328"/>
          </a:xfrm>
        </p:spPr>
        <p:txBody>
          <a:bodyPr>
            <a:normAutofit/>
          </a:bodyPr>
          <a:lstStyle/>
          <a:p>
            <a:pPr algn="just"/>
            <a:r>
              <a:rPr lang="es-MX" sz="2000" b="1" dirty="0" smtClean="0">
                <a:latin typeface="Arial" pitchFamily="34" charset="0"/>
                <a:cs typeface="Arial" pitchFamily="34" charset="0"/>
              </a:rPr>
              <a:t>Park</a:t>
            </a:r>
            <a:r>
              <a:rPr lang="es-MX" sz="2000" dirty="0" smtClean="0">
                <a:latin typeface="Arial" pitchFamily="34" charset="0"/>
                <a:cs typeface="Arial" pitchFamily="34" charset="0"/>
              </a:rPr>
              <a:t> define </a:t>
            </a:r>
            <a:r>
              <a:rPr lang="es-MX" sz="2000" b="1" dirty="0" smtClean="0">
                <a:latin typeface="Arial" pitchFamily="34" charset="0"/>
                <a:cs typeface="Arial" pitchFamily="34" charset="0"/>
              </a:rPr>
              <a:t>la </a:t>
            </a:r>
            <a:r>
              <a:rPr lang="es-MX" sz="2000" b="1" dirty="0" smtClean="0">
                <a:solidFill>
                  <a:srgbClr val="FF0000"/>
                </a:solidFill>
                <a:latin typeface="Arial" pitchFamily="34" charset="0"/>
                <a:cs typeface="Arial" pitchFamily="34" charset="0"/>
              </a:rPr>
              <a:t>“Comunidad” </a:t>
            </a:r>
            <a:r>
              <a:rPr lang="es-MX" sz="2000" dirty="0" smtClean="0">
                <a:latin typeface="Arial" pitchFamily="34" charset="0"/>
                <a:cs typeface="Arial" pitchFamily="34" charset="0"/>
              </a:rPr>
              <a:t>como el conjunto de relaciones que se establecen entre las diversas especies de un mismo hábitat, y dice que se esta dando un progresivo cierre de los </a:t>
            </a:r>
            <a:r>
              <a:rPr lang="es-MX" sz="2000" dirty="0" err="1" smtClean="0">
                <a:latin typeface="Arial" pitchFamily="34" charset="0"/>
                <a:cs typeface="Arial" pitchFamily="34" charset="0"/>
              </a:rPr>
              <a:t>habitats</a:t>
            </a:r>
            <a:r>
              <a:rPr lang="es-MX" sz="2000" dirty="0" smtClean="0">
                <a:latin typeface="Arial" pitchFamily="34" charset="0"/>
                <a:cs typeface="Arial" pitchFamily="34" charset="0"/>
              </a:rPr>
              <a:t>, debido a un desarrollo paralelo de cooperación entre miembros de distinta especie y en competición, lo que genera comunidades </a:t>
            </a:r>
            <a:r>
              <a:rPr lang="es-MX" sz="2000" dirty="0" smtClean="0">
                <a:latin typeface="Arial" pitchFamily="34" charset="0"/>
                <a:cs typeface="Arial" pitchFamily="34" charset="0"/>
              </a:rPr>
              <a:t>más </a:t>
            </a:r>
            <a:r>
              <a:rPr lang="es-MX" sz="2000" dirty="0" smtClean="0">
                <a:latin typeface="Arial" pitchFamily="34" charset="0"/>
                <a:cs typeface="Arial" pitchFamily="34" charset="0"/>
              </a:rPr>
              <a:t>amplias. La comunidad adopta mecanismos de competición para regular el número de sus miembros y preservar así el equilibrio entre las especies en competencia</a:t>
            </a:r>
            <a:r>
              <a:rPr lang="es-MX" sz="2000" b="1" dirty="0" smtClean="0">
                <a:latin typeface="Arial" pitchFamily="34" charset="0"/>
                <a:cs typeface="Arial" pitchFamily="34" charset="0"/>
              </a:rPr>
              <a:t>. </a:t>
            </a:r>
            <a:endParaRPr lang="es-MX" sz="1600" dirty="0">
              <a:latin typeface="Arial" pitchFamily="34" charset="0"/>
              <a:cs typeface="Arial" pitchFamily="34" charset="0"/>
            </a:endParaRPr>
          </a:p>
        </p:txBody>
      </p:sp>
      <p:pic>
        <p:nvPicPr>
          <p:cNvPr id="2050" name="Picture 2" descr="https://www.centerstage.org/portals/23/images/Chicago/Chicago-1919-preriot_we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6415" y="3455848"/>
            <a:ext cx="5276850" cy="23145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457200" y="476673"/>
            <a:ext cx="7931224" cy="1008112"/>
          </a:xfrm>
        </p:spPr>
        <p:txBody>
          <a:bodyPr>
            <a:normAutofit fontScale="25000" lnSpcReduction="20000"/>
          </a:bodyPr>
          <a:lstStyle/>
          <a:p>
            <a:endParaRPr lang="es-MX" sz="5100" b="1" dirty="0" smtClean="0">
              <a:latin typeface="Arial" pitchFamily="34" charset="0"/>
              <a:cs typeface="Arial" pitchFamily="34" charset="0"/>
            </a:endParaRPr>
          </a:p>
          <a:p>
            <a:pPr marL="36576" indent="0">
              <a:buNone/>
            </a:pPr>
            <a:endParaRPr lang="es-MX" sz="9600" b="1" dirty="0">
              <a:latin typeface="Arial" pitchFamily="34" charset="0"/>
              <a:cs typeface="Arial" pitchFamily="34" charset="0"/>
            </a:endParaRPr>
          </a:p>
          <a:p>
            <a:pPr marL="36576" indent="0">
              <a:buNone/>
            </a:pPr>
            <a:r>
              <a:rPr lang="es-MX" sz="9600" b="1" dirty="0" smtClean="0">
                <a:latin typeface="Arial" pitchFamily="34" charset="0"/>
                <a:cs typeface="Arial" pitchFamily="34" charset="0"/>
              </a:rPr>
              <a:t>Las </a:t>
            </a:r>
            <a:r>
              <a:rPr lang="es-MX" sz="9600" b="1" dirty="0">
                <a:latin typeface="Arial" pitchFamily="34" charset="0"/>
                <a:cs typeface="Arial" pitchFamily="34" charset="0"/>
              </a:rPr>
              <a:t>características de una comunidad son:</a:t>
            </a:r>
            <a:r>
              <a:rPr lang="es-MX" sz="3200" b="1" dirty="0">
                <a:latin typeface="Arial" pitchFamily="34" charset="0"/>
                <a:cs typeface="Arial" pitchFamily="34" charset="0"/>
              </a:rPr>
              <a:t/>
            </a:r>
            <a:br>
              <a:rPr lang="es-MX" sz="3200" b="1" dirty="0">
                <a:latin typeface="Arial" pitchFamily="34" charset="0"/>
                <a:cs typeface="Arial" pitchFamily="34" charset="0"/>
              </a:rPr>
            </a:br>
            <a:r>
              <a:rPr lang="es-MX" sz="3200" b="1" dirty="0">
                <a:latin typeface="Arial" pitchFamily="34" charset="0"/>
                <a:cs typeface="Arial" pitchFamily="34" charset="0"/>
              </a:rPr>
              <a:t/>
            </a:r>
            <a:br>
              <a:rPr lang="es-MX" sz="3200" b="1" dirty="0">
                <a:latin typeface="Arial" pitchFamily="34" charset="0"/>
                <a:cs typeface="Arial" pitchFamily="34" charset="0"/>
              </a:rPr>
            </a:br>
            <a:r>
              <a:rPr lang="es-MX" sz="3200" dirty="0">
                <a:latin typeface="Arial" pitchFamily="34" charset="0"/>
                <a:cs typeface="Arial" pitchFamily="34" charset="0"/>
              </a:rPr>
              <a:t/>
            </a:r>
            <a:br>
              <a:rPr lang="es-MX" sz="3200" dirty="0">
                <a:latin typeface="Arial" pitchFamily="34" charset="0"/>
                <a:cs typeface="Arial" pitchFamily="34" charset="0"/>
              </a:rPr>
            </a:br>
            <a:endParaRPr lang="es-MX" dirty="0"/>
          </a:p>
        </p:txBody>
      </p:sp>
      <p:graphicFrame>
        <p:nvGraphicFramePr>
          <p:cNvPr id="5" name="Diagrama 4"/>
          <p:cNvGraphicFramePr/>
          <p:nvPr>
            <p:extLst>
              <p:ext uri="{D42A27DB-BD31-4B8C-83A1-F6EECF244321}">
                <p14:modId xmlns:p14="http://schemas.microsoft.com/office/powerpoint/2010/main" val="2085404697"/>
              </p:ext>
            </p:extLst>
          </p:nvPr>
        </p:nvGraphicFramePr>
        <p:xfrm>
          <a:off x="755576" y="1268760"/>
          <a:ext cx="7416824" cy="2880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683568" y="3789040"/>
            <a:ext cx="7488832" cy="1631216"/>
          </a:xfrm>
          <a:prstGeom prst="rect">
            <a:avLst/>
          </a:prstGeom>
        </p:spPr>
        <p:txBody>
          <a:bodyPr wrap="square">
            <a:spAutoFit/>
          </a:bodyPr>
          <a:lstStyle/>
          <a:p>
            <a:pPr algn="just"/>
            <a:r>
              <a:rPr lang="es-MX" sz="2000" dirty="0"/>
              <a:t>La </a:t>
            </a:r>
            <a:r>
              <a:rPr lang="es-MX" sz="2000" dirty="0">
                <a:solidFill>
                  <a:srgbClr val="FF0000"/>
                </a:solidFill>
              </a:rPr>
              <a:t>“Sociedad” </a:t>
            </a:r>
            <a:r>
              <a:rPr lang="es-MX" sz="2000" dirty="0"/>
              <a:t>desde el punto de vista ecológico, según Park, es aquella donde la competición biótica se ha atenuado, y donde la lucha por la existencia ha alcanzado formas más sutiles. Pero a pesar de esto, en las sociedades humanas, la competición biótica siempre va a estar </a:t>
            </a:r>
            <a:r>
              <a:rPr lang="es-MX" sz="2000" dirty="0" smtClean="0"/>
              <a:t>presente.</a:t>
            </a:r>
            <a:endParaRPr lang="es-MX" sz="2000" dirty="0"/>
          </a:p>
        </p:txBody>
      </p:sp>
    </p:spTree>
    <p:extLst>
      <p:ext uri="{BB962C8B-B14F-4D97-AF65-F5344CB8AC3E}">
        <p14:creationId xmlns:p14="http://schemas.microsoft.com/office/powerpoint/2010/main" val="9262430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5536" y="889844"/>
            <a:ext cx="8352928" cy="1692771"/>
          </a:xfrm>
          <a:prstGeom prst="rect">
            <a:avLst/>
          </a:prstGeom>
        </p:spPr>
        <p:txBody>
          <a:bodyPr wrap="square">
            <a:spAutoFit/>
          </a:bodyPr>
          <a:lstStyle/>
          <a:p>
            <a:pPr algn="just"/>
            <a:r>
              <a:rPr lang="es-MX" sz="2000" dirty="0"/>
              <a:t>Pero hay que saber también, que en la vida ciudadana conviven, junto a la competición, otras tendencias que mantienen unidos a los hombres en la comunidad; a pesar de aquellos impulsos (naturales) que lo llevan al conflicto. Entonces, la organización social se va a dar en dos niveles:</a:t>
            </a:r>
            <a:r>
              <a:rPr lang="es-MX" sz="2400" dirty="0"/>
              <a:t/>
            </a:r>
            <a:br>
              <a:rPr lang="es-MX" sz="2400" dirty="0"/>
            </a:br>
            <a:endParaRPr lang="es-MX" sz="2400" dirty="0" smtClean="0"/>
          </a:p>
        </p:txBody>
      </p:sp>
      <p:graphicFrame>
        <p:nvGraphicFramePr>
          <p:cNvPr id="5" name="Diagrama 4"/>
          <p:cNvGraphicFramePr/>
          <p:nvPr>
            <p:extLst>
              <p:ext uri="{D42A27DB-BD31-4B8C-83A1-F6EECF244321}">
                <p14:modId xmlns:p14="http://schemas.microsoft.com/office/powerpoint/2010/main" val="3607529346"/>
              </p:ext>
            </p:extLst>
          </p:nvPr>
        </p:nvGraphicFramePr>
        <p:xfrm>
          <a:off x="899592" y="2996952"/>
          <a:ext cx="7272808" cy="2088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31065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254801931"/>
              </p:ext>
            </p:extLst>
          </p:nvPr>
        </p:nvGraphicFramePr>
        <p:xfrm>
          <a:off x="1403648" y="184482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683568" y="404664"/>
            <a:ext cx="7704856" cy="830997"/>
          </a:xfrm>
          <a:prstGeom prst="rect">
            <a:avLst/>
          </a:prstGeom>
        </p:spPr>
        <p:txBody>
          <a:bodyPr wrap="square">
            <a:spAutoFit/>
          </a:bodyPr>
          <a:lstStyle/>
          <a:p>
            <a:pPr lvl="0"/>
            <a:r>
              <a:rPr lang="es-MX" sz="2400" dirty="0" smtClean="0"/>
              <a:t>El equilibrio </a:t>
            </a:r>
            <a:r>
              <a:rPr lang="es-MX" sz="2400" dirty="0"/>
              <a:t>biótico y el equilibrio cultural se mantienen a través de la interacción </a:t>
            </a:r>
            <a:r>
              <a:rPr lang="es-MX" sz="2400" dirty="0" smtClean="0"/>
              <a:t>de:</a:t>
            </a:r>
            <a:endParaRPr lang="es-MX" sz="2400" dirty="0">
              <a:solidFill>
                <a:srgbClr val="FF0000"/>
              </a:solidFill>
            </a:endParaRPr>
          </a:p>
        </p:txBody>
      </p:sp>
    </p:spTree>
    <p:extLst>
      <p:ext uri="{BB962C8B-B14F-4D97-AF65-F5344CB8AC3E}">
        <p14:creationId xmlns:p14="http://schemas.microsoft.com/office/powerpoint/2010/main" val="40283688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6178698"/>
          </a:xfrm>
        </p:spPr>
        <p:txBody>
          <a:bodyPr>
            <a:normAutofit/>
          </a:bodyPr>
          <a:lstStyle/>
          <a:p>
            <a:pPr algn="just"/>
            <a:r>
              <a:rPr lang="es-MX" sz="2000" dirty="0" smtClean="0">
                <a:solidFill>
                  <a:srgbClr val="FF0000"/>
                </a:solidFill>
                <a:latin typeface="Arial" pitchFamily="34" charset="0"/>
                <a:cs typeface="Arial" pitchFamily="34" charset="0"/>
              </a:rPr>
              <a:t>Según Park</a:t>
            </a:r>
            <a:r>
              <a:rPr lang="es-MX" sz="2000" dirty="0" smtClean="0">
                <a:latin typeface="Arial" pitchFamily="34" charset="0"/>
                <a:cs typeface="Arial" pitchFamily="34" charset="0"/>
              </a:rPr>
              <a:t>, la ciudad se muestra formada por un conjunto de áreas, a las que denomina </a:t>
            </a:r>
            <a:r>
              <a:rPr lang="es-MX" sz="2000" b="1" dirty="0" smtClean="0">
                <a:solidFill>
                  <a:srgbClr val="FF0000"/>
                </a:solidFill>
                <a:latin typeface="Arial" pitchFamily="34" charset="0"/>
                <a:cs typeface="Arial" pitchFamily="34" charset="0"/>
              </a:rPr>
              <a:t>Áreas Naturales</a:t>
            </a:r>
            <a:r>
              <a:rPr lang="es-MX" sz="2000" dirty="0" smtClean="0">
                <a:latin typeface="Arial" pitchFamily="34" charset="0"/>
                <a:cs typeface="Arial" pitchFamily="34" charset="0"/>
              </a:rPr>
              <a:t>, distintas una de otras y que se definen a partir de su función y su población. Para entenderlas, es necesario comprender que la ciudad es el producto de un conjunto de fuerzas (las cuales se pueden interpretar a través del enfoque ecológico: competición) que actúan sobre la comunidad provocando la reagrupación ordenada de su población e instituciones. Así, estas fuerzas generan en el tejido urbano una determinada distribución de la población, la cual cumple funciones definidas. </a:t>
            </a:r>
            <a:br>
              <a:rPr lang="es-MX" sz="2000" dirty="0" smtClean="0">
                <a:latin typeface="Arial" pitchFamily="34" charset="0"/>
                <a:cs typeface="Arial" pitchFamily="34" charset="0"/>
              </a:rPr>
            </a:br>
            <a:r>
              <a:rPr lang="es-MX" sz="2000" dirty="0">
                <a:latin typeface="Arial" pitchFamily="34" charset="0"/>
                <a:cs typeface="Arial" pitchFamily="34" charset="0"/>
              </a:rPr>
              <a:t/>
            </a:r>
            <a:br>
              <a:rPr lang="es-MX" sz="2000" dirty="0">
                <a:latin typeface="Arial" pitchFamily="34" charset="0"/>
                <a:cs typeface="Arial" pitchFamily="34" charset="0"/>
              </a:rPr>
            </a:br>
            <a:endParaRPr lang="es-MX"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39552" y="620688"/>
            <a:ext cx="7992888" cy="2304256"/>
          </a:xfrm>
          <a:prstGeom prst="rect">
            <a:avLst/>
          </a:prstGeom>
        </p:spPr>
        <p:txBody>
          <a:bodyPr wrap="square">
            <a:spAutoFit/>
          </a:bodyPr>
          <a:lstStyle/>
          <a:p>
            <a:pPr algn="just"/>
            <a:r>
              <a:rPr lang="es-MX" dirty="0">
                <a:latin typeface="Arial" pitchFamily="34" charset="0"/>
                <a:cs typeface="Arial" pitchFamily="34" charset="0"/>
              </a:rPr>
              <a:t>Dicho de otra manera, </a:t>
            </a:r>
            <a:r>
              <a:rPr lang="es-MX" dirty="0">
                <a:solidFill>
                  <a:srgbClr val="FF0000"/>
                </a:solidFill>
                <a:latin typeface="Arial" pitchFamily="34" charset="0"/>
                <a:cs typeface="Arial" pitchFamily="34" charset="0"/>
              </a:rPr>
              <a:t>las actividades compiten y se localizan en el espacio urbano, desplazando unas a otras y configurando Áreas Naturales, las que con el tiempo adquieren particularidades culturales, así, toda gran ciudad tiene su centro comercial, sus áreas exclusivamente residenciales, sus áreas industriales, sus ciudades satélites, sus barrios bajos, etc</a:t>
            </a:r>
            <a:r>
              <a:rPr lang="es-MX" dirty="0">
                <a:latin typeface="Arial" pitchFamily="34" charset="0"/>
                <a:cs typeface="Arial" pitchFamily="34" charset="0"/>
              </a:rPr>
              <a:t>.; también estarán las áreas dominantes, las cuales tendrán cierta capacidad para expandirse y elevar el precio del suelo, siendo responsables de la sucesión (transformación de un área natural). </a:t>
            </a:r>
            <a:endParaRPr lang="es-MX" dirty="0"/>
          </a:p>
        </p:txBody>
      </p:sp>
      <p:pic>
        <p:nvPicPr>
          <p:cNvPr id="5" name="Picture 4" descr="http://l1.yimg.com/bt/api/res/1.2/H3pMYqFsRBpvUxmqq7jseg--/YXBwaWQ9eW5ld3M7cT04NQ--/http:/media.zenfs.com/es-ES/blogs/historia/Levantamiento-de-la-calel-Lake-de-Chicago-para-construir-el-alcantarillado-Chicago-Historical-Society.jpg"/>
          <p:cNvPicPr>
            <a:picLocks noChangeAspect="1" noChangeArrowheads="1"/>
          </p:cNvPicPr>
          <p:nvPr/>
        </p:nvPicPr>
        <p:blipFill>
          <a:blip r:embed="rId2" cstate="print"/>
          <a:srcRect/>
          <a:stretch>
            <a:fillRect/>
          </a:stretch>
        </p:blipFill>
        <p:spPr bwMode="auto">
          <a:xfrm>
            <a:off x="971600" y="3212976"/>
            <a:ext cx="7128792" cy="3291830"/>
          </a:xfrm>
          <a:prstGeom prst="rect">
            <a:avLst/>
          </a:prstGeom>
          <a:noFill/>
        </p:spPr>
      </p:pic>
    </p:spTree>
    <p:extLst>
      <p:ext uri="{BB962C8B-B14F-4D97-AF65-F5344CB8AC3E}">
        <p14:creationId xmlns:p14="http://schemas.microsoft.com/office/powerpoint/2010/main" val="6696255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3568" y="404664"/>
            <a:ext cx="4572000" cy="5078313"/>
          </a:xfrm>
          <a:prstGeom prst="rect">
            <a:avLst/>
          </a:prstGeom>
        </p:spPr>
        <p:txBody>
          <a:bodyPr>
            <a:spAutoFit/>
          </a:bodyPr>
          <a:lstStyle/>
          <a:p>
            <a:r>
              <a:rPr lang="es-MX" dirty="0"/>
              <a:t>De esta manera, la ciudad es concebida como un mosaico de áreas naturales que nacen, existen y se desarrollan sin planificación; perciben una función y tienen una historia natural que se convierte en elemento biológico de la naturaleza. Todo esto se da de forma natural (enfoque ecológico) y no como producto de la planificación (no es un producto artificial), por lo que se puede decir que la ciudad tiene un comportamiento biológico, es un organismo que cumple funciones específicas</a:t>
            </a:r>
            <a:br>
              <a:rPr lang="es-MX" dirty="0"/>
            </a:br>
            <a:r>
              <a:rPr lang="es-MX" dirty="0"/>
              <a:t/>
            </a:r>
            <a:br>
              <a:rPr lang="es-MX" dirty="0"/>
            </a:br>
            <a:r>
              <a:rPr lang="es-MX" dirty="0"/>
              <a:t>Este es uno de los análisis más sobresalientes de Park, constituyendo un aporte de la sociología a la planificación territorial.</a:t>
            </a:r>
          </a:p>
        </p:txBody>
      </p:sp>
      <p:sp>
        <p:nvSpPr>
          <p:cNvPr id="3" name="Rectángulo 2"/>
          <p:cNvSpPr/>
          <p:nvPr/>
        </p:nvSpPr>
        <p:spPr>
          <a:xfrm>
            <a:off x="6084168" y="-70235184"/>
            <a:ext cx="2483768" cy="646331"/>
          </a:xfrm>
          <a:prstGeom prst="rect">
            <a:avLst/>
          </a:prstGeom>
        </p:spPr>
        <p:txBody>
          <a:bodyPr wrap="square">
            <a:spAutoFit/>
          </a:bodyPr>
          <a:lstStyle/>
          <a:p>
            <a:r>
              <a:rPr lang="es-MX" dirty="0" err="1"/>
              <a:t>data:image</a:t>
            </a:r>
            <a:r>
              <a:rPr lang="es-MX" dirty="0"/>
              <a:t>/jpeg;base64</a:t>
            </a:r>
            <a:r>
              <a:rPr lang="es-MX" dirty="0" smtClean="0"/>
              <a:t>,/==</a:t>
            </a:r>
            <a:endParaRPr lang="es-MX" dirty="0"/>
          </a:p>
        </p:txBody>
      </p:sp>
      <p:pic>
        <p:nvPicPr>
          <p:cNvPr id="4" name="Imagen 3"/>
          <p:cNvPicPr>
            <a:picLocks noChangeAspect="1"/>
          </p:cNvPicPr>
          <p:nvPr/>
        </p:nvPicPr>
        <p:blipFill>
          <a:blip r:embed="rId2"/>
          <a:stretch>
            <a:fillRect/>
          </a:stretch>
        </p:blipFill>
        <p:spPr>
          <a:xfrm>
            <a:off x="6300192" y="116632"/>
            <a:ext cx="2697088" cy="6711868"/>
          </a:xfrm>
          <a:prstGeom prst="rect">
            <a:avLst/>
          </a:prstGeom>
        </p:spPr>
      </p:pic>
    </p:spTree>
    <p:extLst>
      <p:ext uri="{BB962C8B-B14F-4D97-AF65-F5344CB8AC3E}">
        <p14:creationId xmlns:p14="http://schemas.microsoft.com/office/powerpoint/2010/main" val="22659552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003232" cy="1143000"/>
          </a:xfrm>
        </p:spPr>
        <p:txBody>
          <a:bodyPr>
            <a:normAutofit/>
          </a:bodyPr>
          <a:lstStyle/>
          <a:p>
            <a:pPr algn="ctr"/>
            <a:r>
              <a:rPr lang="es-MX" sz="2800" b="1" dirty="0"/>
              <a:t>CARACTERÍSTICAS DEL MATERIAL DIDÁCTICO</a:t>
            </a:r>
          </a:p>
        </p:txBody>
      </p:sp>
      <p:sp>
        <p:nvSpPr>
          <p:cNvPr id="3" name="Marcador de contenido 2"/>
          <p:cNvSpPr>
            <a:spLocks noGrp="1"/>
          </p:cNvSpPr>
          <p:nvPr>
            <p:ph idx="1"/>
          </p:nvPr>
        </p:nvSpPr>
        <p:spPr>
          <a:xfrm>
            <a:off x="457200" y="1417638"/>
            <a:ext cx="8003232" cy="4708525"/>
          </a:xfrm>
        </p:spPr>
        <p:txBody>
          <a:bodyPr>
            <a:normAutofit fontScale="92500" lnSpcReduction="20000"/>
          </a:bodyPr>
          <a:lstStyle/>
          <a:p>
            <a:pPr marL="36576" indent="0" algn="just">
              <a:buNone/>
            </a:pPr>
            <a:r>
              <a:rPr lang="es-MX" sz="2800" dirty="0"/>
              <a:t>El presente paquete de diapositivas es un material de apoyo que pretende brindar los conocimientos y conceptos básicos para los Talleres de Planeación tanto Urbano como Regional, ya que el segundo bloque (9° semestre) es la continuación de la Unidad de Aprendizaje anterior y culmina con la elaboración de un proyecto ejecutivo para implementarse en una zona de estudio, ya sea a escala urbana (ciudad) o el municipio (región).</a:t>
            </a:r>
          </a:p>
          <a:p>
            <a:pPr marL="36576" indent="0" algn="just">
              <a:buNone/>
            </a:pPr>
            <a:r>
              <a:rPr lang="es-MX" sz="2800" dirty="0"/>
              <a:t>Los elementos presentados contienen las </a:t>
            </a:r>
            <a:r>
              <a:rPr lang="es-MX" sz="2800" dirty="0" smtClean="0"/>
              <a:t>principales conceptos y teorías planteadas por los integrantes de la Escuela de Chicago, que pueden ser incorporados en el análisis de la ciudad.</a:t>
            </a:r>
            <a:endParaRPr lang="es-MX" sz="2800" dirty="0"/>
          </a:p>
          <a:p>
            <a:endParaRPr lang="es-MX" dirty="0"/>
          </a:p>
        </p:txBody>
      </p:sp>
    </p:spTree>
    <p:extLst>
      <p:ext uri="{BB962C8B-B14F-4D97-AF65-F5344CB8AC3E}">
        <p14:creationId xmlns:p14="http://schemas.microsoft.com/office/powerpoint/2010/main" val="32649532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9525"/>
            <a:ext cx="9144000" cy="6848475"/>
          </a:xfrm>
          <a:prstGeom prst="rect">
            <a:avLst/>
          </a:prstGeom>
          <a:noFill/>
          <a:ln w="9525">
            <a:noFill/>
            <a:miter lim="800000"/>
            <a:headEnd/>
            <a:tailEnd/>
          </a:ln>
        </p:spPr>
      </p:pic>
      <p:sp>
        <p:nvSpPr>
          <p:cNvPr id="5" name="TextBox 21"/>
          <p:cNvSpPr txBox="1"/>
          <p:nvPr/>
        </p:nvSpPr>
        <p:spPr>
          <a:xfrm>
            <a:off x="827584" y="5373216"/>
            <a:ext cx="7488832" cy="1152128"/>
          </a:xfrm>
          <a:prstGeom prst="rect">
            <a:avLst/>
          </a:prstGeom>
          <a:noFill/>
        </p:spPr>
        <p:txBody>
          <a:bodyPr lIns="0" tIns="0" rIns="0" bIns="0">
            <a:prstTxWarp prst="textCascadeUp">
              <a:avLst/>
            </a:prstTxWarp>
          </a:bodyPr>
          <a:lstStyle/>
          <a:p>
            <a:pPr marL="114300" indent="-114300" fontAlgn="auto">
              <a:lnSpc>
                <a:spcPct val="120000"/>
              </a:lnSpc>
              <a:spcBef>
                <a:spcPts val="0"/>
              </a:spcBef>
              <a:spcAft>
                <a:spcPts val="0"/>
              </a:spcAft>
              <a:defRPr/>
            </a:pPr>
            <a:r>
              <a:rPr lang="en-US" sz="2400" i="1" dirty="0">
                <a:ln w="18415" cmpd="sng">
                  <a:solidFill>
                    <a:srgbClr val="FFFFFF"/>
                  </a:solidFill>
                  <a:prstDash val="solid"/>
                </a:ln>
                <a:solidFill>
                  <a:srgbClr val="FFFFFF"/>
                </a:solidFill>
                <a:effectLst>
                  <a:glow rad="228600">
                    <a:schemeClr val="accent3">
                      <a:satMod val="175000"/>
                      <a:alpha val="40000"/>
                    </a:schemeClr>
                  </a:glow>
                  <a:outerShdw blurRad="63500" dir="3600000" algn="tl" rotWithShape="0">
                    <a:srgbClr val="000000">
                      <a:alpha val="70000"/>
                    </a:srgbClr>
                  </a:outerShdw>
                </a:effectLst>
                <a:latin typeface="Georgia" pitchFamily="18" charset="0"/>
                <a:cs typeface="+mn-cs"/>
              </a:rPr>
              <a:t>La Escuela Sociológica de Chicago.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476672"/>
            <a:ext cx="5293437"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Antecedentes.</a:t>
            </a:r>
          </a:p>
        </p:txBody>
      </p:sp>
      <p:pic>
        <p:nvPicPr>
          <p:cNvPr id="3" name="Picture 6"/>
          <p:cNvPicPr>
            <a:picLocks noChangeAspect="1" noChangeArrowheads="1"/>
          </p:cNvPicPr>
          <p:nvPr/>
        </p:nvPicPr>
        <p:blipFill>
          <a:blip r:embed="rId2" cstate="print"/>
          <a:srcRect/>
          <a:stretch>
            <a:fillRect/>
          </a:stretch>
        </p:blipFill>
        <p:spPr bwMode="auto">
          <a:xfrm>
            <a:off x="5652121" y="4293097"/>
            <a:ext cx="3312368" cy="256490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122" name="Picture 2"/>
          <p:cNvPicPr>
            <a:picLocks noChangeAspect="1" noChangeArrowheads="1"/>
          </p:cNvPicPr>
          <p:nvPr/>
        </p:nvPicPr>
        <p:blipFill>
          <a:blip r:embed="rId3" cstate="print"/>
          <a:srcRect/>
          <a:stretch>
            <a:fillRect/>
          </a:stretch>
        </p:blipFill>
        <p:spPr bwMode="auto">
          <a:xfrm>
            <a:off x="4449285" y="1074088"/>
            <a:ext cx="3744416" cy="282484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123" name="Picture 3"/>
          <p:cNvPicPr>
            <a:picLocks noChangeAspect="1" noChangeArrowheads="1"/>
          </p:cNvPicPr>
          <p:nvPr/>
        </p:nvPicPr>
        <p:blipFill>
          <a:blip r:embed="rId4" cstate="print"/>
          <a:srcRect/>
          <a:stretch>
            <a:fillRect/>
          </a:stretch>
        </p:blipFill>
        <p:spPr bwMode="auto">
          <a:xfrm>
            <a:off x="467544" y="3573016"/>
            <a:ext cx="3943350" cy="288225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51520" y="476672"/>
            <a:ext cx="1368152" cy="1875311"/>
          </a:xfrm>
          <a:prstGeom prst="ellipse">
            <a:avLst/>
          </a:prstGeom>
          <a:ln>
            <a:noFill/>
          </a:ln>
          <a:effectLst>
            <a:softEdge rad="112500"/>
          </a:effectLst>
        </p:spPr>
      </p:pic>
      <p:pic>
        <p:nvPicPr>
          <p:cNvPr id="2051" name="Picture 3"/>
          <p:cNvPicPr>
            <a:picLocks noChangeAspect="1" noChangeArrowheads="1"/>
          </p:cNvPicPr>
          <p:nvPr/>
        </p:nvPicPr>
        <p:blipFill>
          <a:blip r:embed="rId3" cstate="print"/>
          <a:srcRect/>
          <a:stretch>
            <a:fillRect/>
          </a:stretch>
        </p:blipFill>
        <p:spPr bwMode="auto">
          <a:xfrm>
            <a:off x="1763688" y="1772816"/>
            <a:ext cx="1440160" cy="1855150"/>
          </a:xfrm>
          <a:prstGeom prst="ellipse">
            <a:avLst/>
          </a:prstGeom>
          <a:ln>
            <a:noFill/>
          </a:ln>
          <a:effectLst>
            <a:softEdge rad="112500"/>
          </a:effectLst>
        </p:spPr>
      </p:pic>
      <p:pic>
        <p:nvPicPr>
          <p:cNvPr id="2052" name="Picture 4"/>
          <p:cNvPicPr>
            <a:picLocks noChangeAspect="1" noChangeArrowheads="1"/>
          </p:cNvPicPr>
          <p:nvPr/>
        </p:nvPicPr>
        <p:blipFill>
          <a:blip r:embed="rId4" cstate="print"/>
          <a:srcRect/>
          <a:stretch>
            <a:fillRect/>
          </a:stretch>
        </p:blipFill>
        <p:spPr bwMode="auto">
          <a:xfrm>
            <a:off x="3419872" y="3212976"/>
            <a:ext cx="1368152" cy="1731263"/>
          </a:xfrm>
          <a:prstGeom prst="ellipse">
            <a:avLst/>
          </a:prstGeom>
          <a:ln>
            <a:noFill/>
          </a:ln>
          <a:effectLst>
            <a:softEdge rad="112500"/>
          </a:effectLst>
        </p:spPr>
      </p:pic>
      <p:pic>
        <p:nvPicPr>
          <p:cNvPr id="2053" name="Picture 5"/>
          <p:cNvPicPr>
            <a:picLocks noChangeAspect="1" noChangeArrowheads="1"/>
          </p:cNvPicPr>
          <p:nvPr/>
        </p:nvPicPr>
        <p:blipFill>
          <a:blip r:embed="rId5" cstate="print"/>
          <a:srcRect/>
          <a:stretch>
            <a:fillRect/>
          </a:stretch>
        </p:blipFill>
        <p:spPr bwMode="auto">
          <a:xfrm>
            <a:off x="4932040" y="4725144"/>
            <a:ext cx="1280931" cy="1921396"/>
          </a:xfrm>
          <a:prstGeom prst="ellipse">
            <a:avLst/>
          </a:prstGeom>
          <a:ln>
            <a:noFill/>
          </a:ln>
          <a:effectLst>
            <a:softEdge rad="112500"/>
          </a:effectLst>
        </p:spPr>
      </p:pic>
      <p:sp>
        <p:nvSpPr>
          <p:cNvPr id="12294" name="6 Rectángulo"/>
          <p:cNvSpPr>
            <a:spLocks noChangeArrowheads="1"/>
          </p:cNvSpPr>
          <p:nvPr/>
        </p:nvSpPr>
        <p:spPr bwMode="auto">
          <a:xfrm>
            <a:off x="1763713" y="1125538"/>
            <a:ext cx="2009775" cy="368300"/>
          </a:xfrm>
          <a:prstGeom prst="rect">
            <a:avLst/>
          </a:prstGeom>
          <a:noFill/>
          <a:ln w="9525">
            <a:noFill/>
            <a:miter lim="800000"/>
            <a:headEnd/>
            <a:tailEnd/>
          </a:ln>
        </p:spPr>
        <p:txBody>
          <a:bodyPr wrap="none">
            <a:spAutoFit/>
          </a:bodyPr>
          <a:lstStyle/>
          <a:p>
            <a:r>
              <a:rPr lang="es-MX" b="1" dirty="0">
                <a:latin typeface="Georgia" pitchFamily="18" charset="0"/>
              </a:rPr>
              <a:t>Robert E. Park</a:t>
            </a:r>
          </a:p>
        </p:txBody>
      </p:sp>
      <p:sp>
        <p:nvSpPr>
          <p:cNvPr id="12295" name="7 Rectángulo"/>
          <p:cNvSpPr>
            <a:spLocks noChangeArrowheads="1"/>
          </p:cNvSpPr>
          <p:nvPr/>
        </p:nvSpPr>
        <p:spPr bwMode="auto">
          <a:xfrm>
            <a:off x="3348038" y="2349500"/>
            <a:ext cx="1616075" cy="369888"/>
          </a:xfrm>
          <a:prstGeom prst="rect">
            <a:avLst/>
          </a:prstGeom>
          <a:noFill/>
          <a:ln w="9525">
            <a:noFill/>
            <a:miter lim="800000"/>
            <a:headEnd/>
            <a:tailEnd/>
          </a:ln>
        </p:spPr>
        <p:txBody>
          <a:bodyPr wrap="none">
            <a:spAutoFit/>
          </a:bodyPr>
          <a:lstStyle/>
          <a:p>
            <a:r>
              <a:rPr lang="es-MX" b="1">
                <a:latin typeface="Georgia" pitchFamily="18" charset="0"/>
              </a:rPr>
              <a:t>Louis Wirth</a:t>
            </a:r>
          </a:p>
        </p:txBody>
      </p:sp>
      <p:sp>
        <p:nvSpPr>
          <p:cNvPr id="12296" name="8 Rectángulo"/>
          <p:cNvSpPr>
            <a:spLocks noChangeArrowheads="1"/>
          </p:cNvSpPr>
          <p:nvPr/>
        </p:nvSpPr>
        <p:spPr bwMode="auto">
          <a:xfrm>
            <a:off x="5003800" y="3933825"/>
            <a:ext cx="2058988" cy="369888"/>
          </a:xfrm>
          <a:prstGeom prst="rect">
            <a:avLst/>
          </a:prstGeom>
          <a:noFill/>
          <a:ln w="9525">
            <a:noFill/>
            <a:miter lim="800000"/>
            <a:headEnd/>
            <a:tailEnd/>
          </a:ln>
        </p:spPr>
        <p:txBody>
          <a:bodyPr wrap="none">
            <a:spAutoFit/>
          </a:bodyPr>
          <a:lstStyle/>
          <a:p>
            <a:r>
              <a:rPr lang="es-MX" b="1">
                <a:latin typeface="Georgia" pitchFamily="18" charset="0"/>
              </a:rPr>
              <a:t>Ernest Burgess</a:t>
            </a:r>
          </a:p>
        </p:txBody>
      </p:sp>
      <p:sp>
        <p:nvSpPr>
          <p:cNvPr id="12297" name="9 Rectángulo"/>
          <p:cNvSpPr>
            <a:spLocks noChangeArrowheads="1"/>
          </p:cNvSpPr>
          <p:nvPr/>
        </p:nvSpPr>
        <p:spPr bwMode="auto">
          <a:xfrm>
            <a:off x="6227763" y="5589588"/>
            <a:ext cx="2586037" cy="368300"/>
          </a:xfrm>
          <a:prstGeom prst="rect">
            <a:avLst/>
          </a:prstGeom>
          <a:noFill/>
          <a:ln w="9525">
            <a:noFill/>
            <a:miter lim="800000"/>
            <a:headEnd/>
            <a:tailEnd/>
          </a:ln>
        </p:spPr>
        <p:txBody>
          <a:bodyPr wrap="none">
            <a:spAutoFit/>
          </a:bodyPr>
          <a:lstStyle/>
          <a:p>
            <a:r>
              <a:rPr lang="es-MX" b="1">
                <a:latin typeface="Georgia" pitchFamily="18" charset="0"/>
              </a:rPr>
              <a:t>Roderick McKenzie</a:t>
            </a:r>
          </a:p>
        </p:txBody>
      </p:sp>
      <p:sp>
        <p:nvSpPr>
          <p:cNvPr id="10" name="6 Rectángulo"/>
          <p:cNvSpPr>
            <a:spLocks noChangeArrowheads="1"/>
          </p:cNvSpPr>
          <p:nvPr/>
        </p:nvSpPr>
        <p:spPr bwMode="auto">
          <a:xfrm>
            <a:off x="179388" y="4221163"/>
            <a:ext cx="2580706" cy="369332"/>
          </a:xfrm>
          <a:prstGeom prst="rect">
            <a:avLst/>
          </a:prstGeom>
          <a:noFill/>
          <a:ln w="9525">
            <a:noFill/>
            <a:miter lim="800000"/>
            <a:headEnd/>
            <a:tailEnd/>
          </a:ln>
        </p:spPr>
        <p:txBody>
          <a:bodyPr wrap="none">
            <a:spAutoFit/>
          </a:bodyPr>
          <a:lstStyle/>
          <a:p>
            <a:pPr>
              <a:defRPr/>
            </a:pPr>
            <a:r>
              <a:rPr lang="es-MX" b="1" dirty="0">
                <a:latin typeface="+mn-lt"/>
                <a:cs typeface="Arial" charset="0"/>
              </a:rPr>
              <a:t>William Isaac Thomas</a:t>
            </a:r>
          </a:p>
        </p:txBody>
      </p:sp>
      <p:pic>
        <p:nvPicPr>
          <p:cNvPr id="12299" name="Picture 11" descr="http://t1.gstatic.com/images?q=tbn:ANd9GcQYQ9Aa_uyKkij6l3UMuVs7vBZzM4PQJQ6ZHLDK7iOh40Hrx1HwdA"/>
          <p:cNvPicPr>
            <a:picLocks noChangeAspect="1" noChangeArrowheads="1"/>
          </p:cNvPicPr>
          <p:nvPr/>
        </p:nvPicPr>
        <p:blipFill>
          <a:blip r:embed="rId6" cstate="print"/>
          <a:srcRect/>
          <a:stretch>
            <a:fillRect/>
          </a:stretch>
        </p:blipFill>
        <p:spPr bwMode="auto">
          <a:xfrm>
            <a:off x="900113" y="4652963"/>
            <a:ext cx="1223962" cy="1708150"/>
          </a:xfrm>
          <a:prstGeom prst="rect">
            <a:avLst/>
          </a:prstGeom>
          <a:noFill/>
          <a:ln w="9525">
            <a:noFill/>
            <a:miter lim="800000"/>
            <a:headEnd/>
            <a:tailEnd/>
          </a:ln>
        </p:spPr>
      </p:pic>
    </p:spTree>
    <p:extLst>
      <p:ext uri="{BB962C8B-B14F-4D97-AF65-F5344CB8AC3E}">
        <p14:creationId xmlns:p14="http://schemas.microsoft.com/office/powerpoint/2010/main" val="37821424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CuadroTexto"/>
          <p:cNvSpPr txBox="1">
            <a:spLocks noChangeArrowheads="1"/>
          </p:cNvSpPr>
          <p:nvPr/>
        </p:nvSpPr>
        <p:spPr bwMode="auto">
          <a:xfrm>
            <a:off x="395288" y="476250"/>
            <a:ext cx="3889375" cy="923925"/>
          </a:xfrm>
          <a:prstGeom prst="rect">
            <a:avLst/>
          </a:prstGeom>
          <a:noFill/>
          <a:ln w="9525">
            <a:noFill/>
            <a:miter lim="800000"/>
            <a:headEnd/>
            <a:tailEnd/>
          </a:ln>
        </p:spPr>
        <p:txBody>
          <a:bodyPr>
            <a:spAutoFit/>
          </a:bodyPr>
          <a:lstStyle/>
          <a:p>
            <a:r>
              <a:rPr lang="es-MX" dirty="0"/>
              <a:t>1915 Sociedad Americana de Sociología llevo a cabo su congreso al campo de la </a:t>
            </a:r>
            <a:r>
              <a:rPr lang="es-MX" dirty="0" smtClean="0"/>
              <a:t>sociología </a:t>
            </a:r>
            <a:r>
              <a:rPr lang="es-MX" dirty="0"/>
              <a:t>rural</a:t>
            </a:r>
          </a:p>
        </p:txBody>
      </p:sp>
      <p:sp>
        <p:nvSpPr>
          <p:cNvPr id="10243" name="3 CuadroTexto"/>
          <p:cNvSpPr txBox="1">
            <a:spLocks noChangeArrowheads="1"/>
          </p:cNvSpPr>
          <p:nvPr/>
        </p:nvSpPr>
        <p:spPr bwMode="auto">
          <a:xfrm>
            <a:off x="4859338" y="463550"/>
            <a:ext cx="3451225" cy="923925"/>
          </a:xfrm>
          <a:prstGeom prst="rect">
            <a:avLst/>
          </a:prstGeom>
          <a:noFill/>
          <a:ln w="9525">
            <a:noFill/>
            <a:miter lim="800000"/>
            <a:headEnd/>
            <a:tailEnd/>
          </a:ln>
        </p:spPr>
        <p:txBody>
          <a:bodyPr>
            <a:spAutoFit/>
          </a:bodyPr>
          <a:lstStyle/>
          <a:p>
            <a:r>
              <a:rPr lang="es-MX" dirty="0"/>
              <a:t>1925 se realiza otro congreso destinado a la sociología urbana</a:t>
            </a:r>
          </a:p>
        </p:txBody>
      </p:sp>
      <p:sp>
        <p:nvSpPr>
          <p:cNvPr id="10244" name="4 CuadroTexto"/>
          <p:cNvSpPr txBox="1">
            <a:spLocks noChangeArrowheads="1"/>
          </p:cNvSpPr>
          <p:nvPr/>
        </p:nvSpPr>
        <p:spPr bwMode="auto">
          <a:xfrm>
            <a:off x="5248275" y="1484313"/>
            <a:ext cx="2808288" cy="1754326"/>
          </a:xfrm>
          <a:prstGeom prst="rect">
            <a:avLst/>
          </a:prstGeom>
          <a:noFill/>
          <a:ln w="9525">
            <a:noFill/>
            <a:miter lim="800000"/>
            <a:headEnd/>
            <a:tailEnd/>
          </a:ln>
        </p:spPr>
        <p:txBody>
          <a:bodyPr>
            <a:spAutoFit/>
          </a:bodyPr>
          <a:lstStyle/>
          <a:p>
            <a:r>
              <a:rPr lang="es-MX" dirty="0" err="1"/>
              <a:t>Burguess</a:t>
            </a:r>
            <a:r>
              <a:rPr lang="es-MX" dirty="0"/>
              <a:t> presenta su libro </a:t>
            </a:r>
            <a:r>
              <a:rPr lang="es-MX" i="1" dirty="0" err="1"/>
              <a:t>The</a:t>
            </a:r>
            <a:r>
              <a:rPr lang="es-MX" i="1" dirty="0"/>
              <a:t> </a:t>
            </a:r>
            <a:r>
              <a:rPr lang="es-MX" i="1" dirty="0" err="1"/>
              <a:t>urban</a:t>
            </a:r>
            <a:r>
              <a:rPr lang="es-MX" i="1" dirty="0"/>
              <a:t> </a:t>
            </a:r>
            <a:r>
              <a:rPr lang="es-MX" i="1" dirty="0" err="1"/>
              <a:t>community</a:t>
            </a:r>
            <a:r>
              <a:rPr lang="es-MX" i="1" dirty="0"/>
              <a:t>, </a:t>
            </a:r>
            <a:r>
              <a:rPr lang="es-MX" dirty="0"/>
              <a:t>el cual </a:t>
            </a:r>
            <a:r>
              <a:rPr lang="es-MX" dirty="0" smtClean="0"/>
              <a:t>reúne </a:t>
            </a:r>
            <a:r>
              <a:rPr lang="es-MX" dirty="0"/>
              <a:t>los </a:t>
            </a:r>
            <a:r>
              <a:rPr lang="es-MX" dirty="0" smtClean="0"/>
              <a:t>principales </a:t>
            </a:r>
            <a:r>
              <a:rPr lang="es-MX" dirty="0"/>
              <a:t>trabajos presentados en </a:t>
            </a:r>
            <a:r>
              <a:rPr lang="es-MX" dirty="0" smtClean="0"/>
              <a:t>el congreso</a:t>
            </a:r>
            <a:endParaRPr lang="es-MX" dirty="0"/>
          </a:p>
        </p:txBody>
      </p:sp>
      <p:pic>
        <p:nvPicPr>
          <p:cNvPr id="10245" name="Picture 2"/>
          <p:cNvPicPr>
            <a:picLocks noChangeAspect="1" noChangeArrowheads="1"/>
          </p:cNvPicPr>
          <p:nvPr/>
        </p:nvPicPr>
        <p:blipFill>
          <a:blip r:embed="rId2" cstate="print"/>
          <a:srcRect/>
          <a:stretch>
            <a:fillRect/>
          </a:stretch>
        </p:blipFill>
        <p:spPr bwMode="auto">
          <a:xfrm>
            <a:off x="6125336" y="3427412"/>
            <a:ext cx="2335096" cy="2954837"/>
          </a:xfrm>
          <a:prstGeom prst="rect">
            <a:avLst/>
          </a:prstGeom>
          <a:noFill/>
          <a:ln w="9525">
            <a:noFill/>
            <a:miter lim="800000"/>
            <a:headEnd/>
            <a:tailEnd/>
          </a:ln>
        </p:spPr>
      </p:pic>
      <p:pic>
        <p:nvPicPr>
          <p:cNvPr id="10246" name="Picture 3"/>
          <p:cNvPicPr>
            <a:picLocks noChangeAspect="1" noChangeArrowheads="1"/>
          </p:cNvPicPr>
          <p:nvPr/>
        </p:nvPicPr>
        <p:blipFill>
          <a:blip r:embed="rId3" cstate="print"/>
          <a:srcRect/>
          <a:stretch>
            <a:fillRect/>
          </a:stretch>
        </p:blipFill>
        <p:spPr bwMode="auto">
          <a:xfrm>
            <a:off x="273050" y="1844675"/>
            <a:ext cx="1812925" cy="2486025"/>
          </a:xfrm>
          <a:prstGeom prst="rect">
            <a:avLst/>
          </a:prstGeom>
          <a:noFill/>
          <a:ln w="9525">
            <a:noFill/>
            <a:miter lim="800000"/>
            <a:headEnd/>
            <a:tailEnd/>
          </a:ln>
        </p:spPr>
      </p:pic>
      <p:sp>
        <p:nvSpPr>
          <p:cNvPr id="10247" name="5 Rectángulo"/>
          <p:cNvSpPr>
            <a:spLocks noChangeArrowheads="1"/>
          </p:cNvSpPr>
          <p:nvPr/>
        </p:nvSpPr>
        <p:spPr bwMode="auto">
          <a:xfrm>
            <a:off x="395288" y="4330700"/>
            <a:ext cx="1774845" cy="369332"/>
          </a:xfrm>
          <a:prstGeom prst="rect">
            <a:avLst/>
          </a:prstGeom>
          <a:noFill/>
          <a:ln w="9525">
            <a:noFill/>
            <a:miter lim="800000"/>
            <a:headEnd/>
            <a:tailEnd/>
          </a:ln>
        </p:spPr>
        <p:txBody>
          <a:bodyPr wrap="none">
            <a:spAutoFit/>
          </a:bodyPr>
          <a:lstStyle/>
          <a:p>
            <a:r>
              <a:rPr lang="es-MX" b="1" dirty="0"/>
              <a:t>Robert E. Park</a:t>
            </a:r>
          </a:p>
        </p:txBody>
      </p:sp>
      <p:sp>
        <p:nvSpPr>
          <p:cNvPr id="10248" name="6 Rectángulo"/>
          <p:cNvSpPr>
            <a:spLocks noChangeArrowheads="1"/>
          </p:cNvSpPr>
          <p:nvPr/>
        </p:nvSpPr>
        <p:spPr bwMode="auto">
          <a:xfrm>
            <a:off x="6471511" y="6382249"/>
            <a:ext cx="1890261" cy="369332"/>
          </a:xfrm>
          <a:prstGeom prst="rect">
            <a:avLst/>
          </a:prstGeom>
          <a:noFill/>
          <a:ln w="9525">
            <a:noFill/>
            <a:miter lim="800000"/>
            <a:headEnd/>
            <a:tailEnd/>
          </a:ln>
        </p:spPr>
        <p:txBody>
          <a:bodyPr wrap="none">
            <a:spAutoFit/>
          </a:bodyPr>
          <a:lstStyle/>
          <a:p>
            <a:r>
              <a:rPr lang="es-MX" b="1" dirty="0" err="1"/>
              <a:t>Ernest</a:t>
            </a:r>
            <a:r>
              <a:rPr lang="es-MX" b="1" dirty="0"/>
              <a:t> </a:t>
            </a:r>
            <a:r>
              <a:rPr lang="es-MX" b="1" dirty="0" err="1"/>
              <a:t>Burgess</a:t>
            </a:r>
            <a:endParaRPr lang="es-MX" b="1" dirty="0"/>
          </a:p>
        </p:txBody>
      </p:sp>
      <p:pic>
        <p:nvPicPr>
          <p:cNvPr id="10249" name="Picture 4"/>
          <p:cNvPicPr>
            <a:picLocks noChangeAspect="1" noChangeArrowheads="1"/>
          </p:cNvPicPr>
          <p:nvPr/>
        </p:nvPicPr>
        <p:blipFill>
          <a:blip r:embed="rId4" cstate="print"/>
          <a:srcRect/>
          <a:stretch>
            <a:fillRect/>
          </a:stretch>
        </p:blipFill>
        <p:spPr bwMode="auto">
          <a:xfrm>
            <a:off x="2309177" y="1858168"/>
            <a:ext cx="2198688" cy="2459038"/>
          </a:xfrm>
          <a:prstGeom prst="rect">
            <a:avLst/>
          </a:prstGeom>
          <a:noFill/>
          <a:ln w="9525">
            <a:noFill/>
            <a:miter lim="800000"/>
            <a:headEnd/>
            <a:tailEnd/>
          </a:ln>
        </p:spPr>
      </p:pic>
      <p:sp>
        <p:nvSpPr>
          <p:cNvPr id="10250" name="7 Rectángulo"/>
          <p:cNvSpPr>
            <a:spLocks noChangeArrowheads="1"/>
          </p:cNvSpPr>
          <p:nvPr/>
        </p:nvSpPr>
        <p:spPr bwMode="auto">
          <a:xfrm>
            <a:off x="2449513" y="4292600"/>
            <a:ext cx="1452192" cy="369332"/>
          </a:xfrm>
          <a:prstGeom prst="rect">
            <a:avLst/>
          </a:prstGeom>
          <a:noFill/>
          <a:ln w="9525">
            <a:noFill/>
            <a:miter lim="800000"/>
            <a:headEnd/>
            <a:tailEnd/>
          </a:ln>
        </p:spPr>
        <p:txBody>
          <a:bodyPr wrap="none">
            <a:spAutoFit/>
          </a:bodyPr>
          <a:lstStyle/>
          <a:p>
            <a:r>
              <a:rPr lang="es-MX" b="1" dirty="0"/>
              <a:t>Louis </a:t>
            </a:r>
            <a:r>
              <a:rPr lang="es-MX" b="1" dirty="0" err="1"/>
              <a:t>Wirth</a:t>
            </a:r>
            <a:endParaRPr lang="es-MX" b="1" dirty="0"/>
          </a:p>
        </p:txBody>
      </p:sp>
      <p:sp>
        <p:nvSpPr>
          <p:cNvPr id="10251" name="8 CuadroTexto"/>
          <p:cNvSpPr txBox="1">
            <a:spLocks noChangeArrowheads="1"/>
          </p:cNvSpPr>
          <p:nvPr/>
        </p:nvSpPr>
        <p:spPr bwMode="auto">
          <a:xfrm>
            <a:off x="171450" y="4702175"/>
            <a:ext cx="2016125" cy="1200150"/>
          </a:xfrm>
          <a:prstGeom prst="rect">
            <a:avLst/>
          </a:prstGeom>
          <a:noFill/>
          <a:ln w="9525">
            <a:noFill/>
            <a:miter lim="800000"/>
            <a:headEnd/>
            <a:tailEnd/>
          </a:ln>
        </p:spPr>
        <p:txBody>
          <a:bodyPr>
            <a:spAutoFit/>
          </a:bodyPr>
          <a:lstStyle/>
          <a:p>
            <a:r>
              <a:rPr lang="es-MX"/>
              <a:t>Se conoce la ciudad con todos sus vicios y todas sus virtudes</a:t>
            </a:r>
          </a:p>
        </p:txBody>
      </p:sp>
      <p:sp>
        <p:nvSpPr>
          <p:cNvPr id="10252" name="9 CuadroTexto"/>
          <p:cNvSpPr txBox="1">
            <a:spLocks noChangeArrowheads="1"/>
          </p:cNvSpPr>
          <p:nvPr/>
        </p:nvSpPr>
        <p:spPr bwMode="auto">
          <a:xfrm>
            <a:off x="2344738" y="4630738"/>
            <a:ext cx="2903537" cy="1200150"/>
          </a:xfrm>
          <a:prstGeom prst="rect">
            <a:avLst/>
          </a:prstGeom>
          <a:noFill/>
          <a:ln w="9525">
            <a:noFill/>
            <a:miter lim="800000"/>
            <a:headEnd/>
            <a:tailEnd/>
          </a:ln>
        </p:spPr>
        <p:txBody>
          <a:bodyPr>
            <a:spAutoFit/>
          </a:bodyPr>
          <a:lstStyle/>
          <a:p>
            <a:r>
              <a:rPr lang="es-MX"/>
              <a:t>En la ciudad se encontraban fuerzas k amenazaban la estabilidad de los individuos </a:t>
            </a:r>
          </a:p>
        </p:txBody>
      </p:sp>
      <p:sp>
        <p:nvSpPr>
          <p:cNvPr id="10253" name="10 CuadroTexto"/>
          <p:cNvSpPr txBox="1">
            <a:spLocks noChangeArrowheads="1"/>
          </p:cNvSpPr>
          <p:nvPr/>
        </p:nvSpPr>
        <p:spPr bwMode="auto">
          <a:xfrm>
            <a:off x="188913" y="5842000"/>
            <a:ext cx="2376487" cy="646113"/>
          </a:xfrm>
          <a:prstGeom prst="rect">
            <a:avLst/>
          </a:prstGeom>
          <a:noFill/>
          <a:ln w="9525">
            <a:noFill/>
            <a:miter lim="800000"/>
            <a:headEnd/>
            <a:tailEnd/>
          </a:ln>
        </p:spPr>
        <p:txBody>
          <a:bodyPr>
            <a:spAutoFit/>
          </a:bodyPr>
          <a:lstStyle/>
          <a:p>
            <a:r>
              <a:rPr lang="es-MX"/>
              <a:t>Se atentaba contra el orden social</a:t>
            </a:r>
          </a:p>
        </p:txBody>
      </p:sp>
    </p:spTree>
    <p:extLst>
      <p:ext uri="{BB962C8B-B14F-4D97-AF65-F5344CB8AC3E}">
        <p14:creationId xmlns:p14="http://schemas.microsoft.com/office/powerpoint/2010/main" val="26988861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2 CuadroTexto"/>
          <p:cNvSpPr txBox="1">
            <a:spLocks noChangeArrowheads="1"/>
          </p:cNvSpPr>
          <p:nvPr/>
        </p:nvSpPr>
        <p:spPr bwMode="auto">
          <a:xfrm>
            <a:off x="2168525" y="1185863"/>
            <a:ext cx="6016625" cy="647700"/>
          </a:xfrm>
          <a:prstGeom prst="rect">
            <a:avLst/>
          </a:prstGeom>
          <a:noFill/>
          <a:ln w="9525">
            <a:noFill/>
            <a:miter lim="800000"/>
            <a:headEnd/>
            <a:tailEnd/>
          </a:ln>
        </p:spPr>
        <p:txBody>
          <a:bodyPr>
            <a:spAutoFit/>
          </a:bodyPr>
          <a:lstStyle/>
          <a:p>
            <a:r>
              <a:rPr lang="es-MX" dirty="0" err="1"/>
              <a:t>Simmel</a:t>
            </a:r>
            <a:r>
              <a:rPr lang="es-MX" dirty="0"/>
              <a:t> retoma la idea de </a:t>
            </a:r>
            <a:r>
              <a:rPr lang="es-MX" dirty="0" err="1"/>
              <a:t>Tönnies</a:t>
            </a:r>
            <a:r>
              <a:rPr lang="es-MX" dirty="0"/>
              <a:t> de que la ciudad es el punto culminante de la evolución social.</a:t>
            </a:r>
          </a:p>
        </p:txBody>
      </p:sp>
      <p:sp>
        <p:nvSpPr>
          <p:cNvPr id="7171" name="3 CuadroTexto"/>
          <p:cNvSpPr txBox="1">
            <a:spLocks noChangeArrowheads="1"/>
          </p:cNvSpPr>
          <p:nvPr/>
        </p:nvSpPr>
        <p:spPr bwMode="auto">
          <a:xfrm>
            <a:off x="2124075" y="406400"/>
            <a:ext cx="6408738" cy="646113"/>
          </a:xfrm>
          <a:prstGeom prst="rect">
            <a:avLst/>
          </a:prstGeom>
          <a:noFill/>
          <a:ln w="9525">
            <a:noFill/>
            <a:miter lim="800000"/>
            <a:headEnd/>
            <a:tailEnd/>
          </a:ln>
        </p:spPr>
        <p:txBody>
          <a:bodyPr>
            <a:spAutoFit/>
          </a:bodyPr>
          <a:lstStyle/>
          <a:p>
            <a:r>
              <a:rPr lang="es-MX" dirty="0" err="1"/>
              <a:t>Tönnies</a:t>
            </a:r>
            <a:r>
              <a:rPr lang="es-MX" dirty="0"/>
              <a:t> analiza las modalidades del cambio social: identifica formas contrastantes de la conducta social </a:t>
            </a:r>
          </a:p>
        </p:txBody>
      </p:sp>
      <p:sp>
        <p:nvSpPr>
          <p:cNvPr id="7172" name="5 CuadroTexto"/>
          <p:cNvSpPr txBox="1">
            <a:spLocks noChangeArrowheads="1"/>
          </p:cNvSpPr>
          <p:nvPr/>
        </p:nvSpPr>
        <p:spPr bwMode="auto">
          <a:xfrm>
            <a:off x="173038" y="2708275"/>
            <a:ext cx="6042025" cy="4248150"/>
          </a:xfrm>
          <a:prstGeom prst="rect">
            <a:avLst/>
          </a:prstGeom>
          <a:noFill/>
          <a:ln w="9525">
            <a:noFill/>
            <a:miter lim="800000"/>
            <a:headEnd/>
            <a:tailEnd/>
          </a:ln>
        </p:spPr>
        <p:txBody>
          <a:bodyPr>
            <a:spAutoFit/>
          </a:bodyPr>
          <a:lstStyle/>
          <a:p>
            <a:pPr marL="285750" indent="-285750" algn="just">
              <a:buFont typeface="Arial" pitchFamily="34" charset="0"/>
              <a:buChar char="•"/>
            </a:pPr>
            <a:r>
              <a:rPr lang="es-MX" dirty="0" err="1"/>
              <a:t>Simmel</a:t>
            </a:r>
            <a:r>
              <a:rPr lang="es-MX" dirty="0"/>
              <a:t> pone acento en la organización social, que culmina en la metrópoli.</a:t>
            </a:r>
          </a:p>
          <a:p>
            <a:pPr marL="285750" indent="-285750" algn="just">
              <a:buFont typeface="Arial" pitchFamily="34" charset="0"/>
              <a:buChar char="•"/>
            </a:pPr>
            <a:r>
              <a:rPr lang="es-MX" dirty="0"/>
              <a:t>La ciudad genera interacción social basada en relaciones impersonales. </a:t>
            </a:r>
          </a:p>
          <a:p>
            <a:pPr marL="285750" indent="-285750" algn="just">
              <a:buFont typeface="Arial" pitchFamily="34" charset="0"/>
              <a:buChar char="•"/>
            </a:pPr>
            <a:r>
              <a:rPr lang="es-MX" dirty="0"/>
              <a:t>El habitante en la metrópoli se hace indiferente, superficial y apático.</a:t>
            </a:r>
          </a:p>
          <a:p>
            <a:pPr marL="285750" indent="-285750" algn="just">
              <a:buFont typeface="Arial" pitchFamily="34" charset="0"/>
              <a:buChar char="•"/>
            </a:pPr>
            <a:r>
              <a:rPr lang="es-MX" dirty="0"/>
              <a:t>La conducta se presenta como un mecanismo de defensa de su integridad moral.</a:t>
            </a:r>
          </a:p>
          <a:p>
            <a:pPr marL="285750" indent="-285750" algn="just">
              <a:buFont typeface="Arial" pitchFamily="34" charset="0"/>
              <a:buChar char="•"/>
            </a:pPr>
            <a:r>
              <a:rPr lang="es-MX" dirty="0"/>
              <a:t>El comportamiento también es funcional.</a:t>
            </a:r>
          </a:p>
          <a:p>
            <a:pPr marL="285750" indent="-285750" algn="just">
              <a:buFont typeface="Arial" pitchFamily="34" charset="0"/>
              <a:buChar char="•"/>
            </a:pPr>
            <a:r>
              <a:rPr lang="es-MX" dirty="0"/>
              <a:t>La metrópoli es el escenario natural de la construcción de la forma moderna de libertad.</a:t>
            </a:r>
          </a:p>
          <a:p>
            <a:pPr marL="285750" indent="-285750" algn="just">
              <a:buFont typeface="Arial" pitchFamily="34" charset="0"/>
              <a:buChar char="•"/>
            </a:pPr>
            <a:r>
              <a:rPr lang="es-MX" dirty="0"/>
              <a:t>Conquista de la individualidad</a:t>
            </a:r>
          </a:p>
          <a:p>
            <a:pPr marL="285750" indent="-285750" algn="just">
              <a:buFont typeface="Arial" pitchFamily="34" charset="0"/>
              <a:buChar char="•"/>
            </a:pPr>
            <a:r>
              <a:rPr lang="es-MX" dirty="0"/>
              <a:t>El objetivo de la relación adquiere mas poder </a:t>
            </a:r>
          </a:p>
          <a:p>
            <a:pPr marL="285750" indent="-285750" algn="just">
              <a:buFont typeface="Arial" pitchFamily="34" charset="0"/>
              <a:buChar char="•"/>
            </a:pPr>
            <a:r>
              <a:rPr lang="es-MX" b="1" dirty="0"/>
              <a:t>Es resultado de las relaciones sociales que predominan en la metrópoli.</a:t>
            </a:r>
          </a:p>
        </p:txBody>
      </p:sp>
      <p:pic>
        <p:nvPicPr>
          <p:cNvPr id="7173" name="Picture 2"/>
          <p:cNvPicPr>
            <a:picLocks noChangeAspect="1" noChangeArrowheads="1"/>
          </p:cNvPicPr>
          <p:nvPr/>
        </p:nvPicPr>
        <p:blipFill>
          <a:blip r:embed="rId2" cstate="print"/>
          <a:srcRect/>
          <a:stretch>
            <a:fillRect/>
          </a:stretch>
        </p:blipFill>
        <p:spPr bwMode="auto">
          <a:xfrm>
            <a:off x="6215063" y="3213100"/>
            <a:ext cx="2533650" cy="2638425"/>
          </a:xfrm>
          <a:prstGeom prst="rect">
            <a:avLst/>
          </a:prstGeom>
          <a:noFill/>
          <a:ln w="9525">
            <a:noFill/>
            <a:miter lim="800000"/>
            <a:headEnd/>
            <a:tailEnd/>
          </a:ln>
        </p:spPr>
      </p:pic>
      <p:pic>
        <p:nvPicPr>
          <p:cNvPr id="7174" name="Picture 3"/>
          <p:cNvPicPr>
            <a:picLocks noChangeAspect="1" noChangeArrowheads="1"/>
          </p:cNvPicPr>
          <p:nvPr/>
        </p:nvPicPr>
        <p:blipFill>
          <a:blip r:embed="rId3" cstate="print"/>
          <a:srcRect/>
          <a:stretch>
            <a:fillRect/>
          </a:stretch>
        </p:blipFill>
        <p:spPr bwMode="auto">
          <a:xfrm>
            <a:off x="107950" y="63500"/>
            <a:ext cx="1714500" cy="2286000"/>
          </a:xfrm>
          <a:prstGeom prst="rect">
            <a:avLst/>
          </a:prstGeom>
          <a:noFill/>
          <a:ln w="9525">
            <a:noFill/>
            <a:miter lim="800000"/>
            <a:headEnd/>
            <a:tailEnd/>
          </a:ln>
        </p:spPr>
      </p:pic>
      <p:sp>
        <p:nvSpPr>
          <p:cNvPr id="7175" name="6 Rectángulo"/>
          <p:cNvSpPr>
            <a:spLocks noChangeArrowheads="1"/>
          </p:cNvSpPr>
          <p:nvPr/>
        </p:nvSpPr>
        <p:spPr bwMode="auto">
          <a:xfrm>
            <a:off x="74613" y="2349500"/>
            <a:ext cx="2249487" cy="368300"/>
          </a:xfrm>
          <a:prstGeom prst="rect">
            <a:avLst/>
          </a:prstGeom>
          <a:noFill/>
          <a:ln w="9525">
            <a:noFill/>
            <a:miter lim="800000"/>
            <a:headEnd/>
            <a:tailEnd/>
          </a:ln>
        </p:spPr>
        <p:txBody>
          <a:bodyPr wrap="none">
            <a:spAutoFit/>
          </a:bodyPr>
          <a:lstStyle/>
          <a:p>
            <a:r>
              <a:rPr lang="es-MX" b="1" dirty="0" err="1"/>
              <a:t>Ferdinand</a:t>
            </a:r>
            <a:r>
              <a:rPr lang="es-MX" b="1" dirty="0"/>
              <a:t> </a:t>
            </a:r>
            <a:r>
              <a:rPr lang="es-MX" b="1" dirty="0" err="1"/>
              <a:t>Tönnies</a:t>
            </a:r>
            <a:endParaRPr lang="es-MX" b="1" dirty="0"/>
          </a:p>
        </p:txBody>
      </p:sp>
      <p:sp>
        <p:nvSpPr>
          <p:cNvPr id="7176" name="7 Rectángulo"/>
          <p:cNvSpPr>
            <a:spLocks noChangeArrowheads="1"/>
          </p:cNvSpPr>
          <p:nvPr/>
        </p:nvSpPr>
        <p:spPr bwMode="auto">
          <a:xfrm>
            <a:off x="6732588" y="5949950"/>
            <a:ext cx="1749425" cy="368300"/>
          </a:xfrm>
          <a:prstGeom prst="rect">
            <a:avLst/>
          </a:prstGeom>
          <a:noFill/>
          <a:ln w="9525">
            <a:noFill/>
            <a:miter lim="800000"/>
            <a:headEnd/>
            <a:tailEnd/>
          </a:ln>
        </p:spPr>
        <p:txBody>
          <a:bodyPr wrap="none">
            <a:spAutoFit/>
          </a:bodyPr>
          <a:lstStyle/>
          <a:p>
            <a:r>
              <a:rPr lang="es-MX" b="1"/>
              <a:t>Georg Simmel</a:t>
            </a:r>
          </a:p>
        </p:txBody>
      </p:sp>
      <p:sp>
        <p:nvSpPr>
          <p:cNvPr id="7177" name="8 CuadroTexto"/>
          <p:cNvSpPr txBox="1">
            <a:spLocks noChangeArrowheads="1"/>
          </p:cNvSpPr>
          <p:nvPr/>
        </p:nvSpPr>
        <p:spPr bwMode="auto">
          <a:xfrm>
            <a:off x="2168525" y="1846263"/>
            <a:ext cx="6580188" cy="646112"/>
          </a:xfrm>
          <a:prstGeom prst="rect">
            <a:avLst/>
          </a:prstGeom>
          <a:noFill/>
          <a:ln w="9525">
            <a:noFill/>
            <a:miter lim="800000"/>
            <a:headEnd/>
            <a:tailEnd/>
          </a:ln>
        </p:spPr>
        <p:txBody>
          <a:bodyPr wrap="square">
            <a:spAutoFit/>
          </a:bodyPr>
          <a:lstStyle/>
          <a:p>
            <a:r>
              <a:rPr lang="es-MX" dirty="0"/>
              <a:t>La ciudad es vista como la obra mas acabada de la racionalidad capitalista</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Rectángulo"/>
          <p:cNvSpPr>
            <a:spLocks noChangeArrowheads="1"/>
          </p:cNvSpPr>
          <p:nvPr/>
        </p:nvSpPr>
        <p:spPr bwMode="auto">
          <a:xfrm>
            <a:off x="1763713" y="1196975"/>
            <a:ext cx="2009775" cy="368300"/>
          </a:xfrm>
          <a:prstGeom prst="rect">
            <a:avLst/>
          </a:prstGeom>
          <a:noFill/>
          <a:ln w="9525">
            <a:noFill/>
            <a:miter lim="800000"/>
            <a:headEnd/>
            <a:tailEnd/>
          </a:ln>
        </p:spPr>
        <p:txBody>
          <a:bodyPr wrap="none">
            <a:spAutoFit/>
          </a:bodyPr>
          <a:lstStyle/>
          <a:p>
            <a:r>
              <a:rPr lang="es-MX" b="1" dirty="0">
                <a:latin typeface="Georgia" pitchFamily="18" charset="0"/>
              </a:rPr>
              <a:t>Robert E. Park</a:t>
            </a:r>
          </a:p>
        </p:txBody>
      </p:sp>
      <p:pic>
        <p:nvPicPr>
          <p:cNvPr id="3" name="Picture 2"/>
          <p:cNvPicPr>
            <a:picLocks noChangeAspect="1" noChangeArrowheads="1"/>
          </p:cNvPicPr>
          <p:nvPr/>
        </p:nvPicPr>
        <p:blipFill>
          <a:blip r:embed="rId2" cstate="print"/>
          <a:srcRect/>
          <a:stretch>
            <a:fillRect/>
          </a:stretch>
        </p:blipFill>
        <p:spPr bwMode="auto">
          <a:xfrm>
            <a:off x="179511" y="620688"/>
            <a:ext cx="1733627" cy="2376264"/>
          </a:xfrm>
          <a:prstGeom prst="ellipse">
            <a:avLst/>
          </a:prstGeom>
          <a:ln>
            <a:noFill/>
          </a:ln>
          <a:effectLst>
            <a:softEdge rad="112500"/>
          </a:effectLst>
        </p:spPr>
      </p:pic>
      <p:sp>
        <p:nvSpPr>
          <p:cNvPr id="4" name="3 Rectángulo redondeado"/>
          <p:cNvSpPr/>
          <p:nvPr/>
        </p:nvSpPr>
        <p:spPr>
          <a:xfrm>
            <a:off x="683568" y="3717032"/>
            <a:ext cx="2808312"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Profesión bivalente</a:t>
            </a:r>
          </a:p>
        </p:txBody>
      </p:sp>
      <p:sp>
        <p:nvSpPr>
          <p:cNvPr id="5" name="4 Rectángulo redondeado"/>
          <p:cNvSpPr/>
          <p:nvPr/>
        </p:nvSpPr>
        <p:spPr>
          <a:xfrm>
            <a:off x="3059832" y="1844824"/>
            <a:ext cx="4176464" cy="100811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El pensamiento de Park  es el más rico en ideas pero a su vez el más complejo por la multiplicidad de temas </a:t>
            </a:r>
          </a:p>
        </p:txBody>
      </p:sp>
      <p:sp>
        <p:nvSpPr>
          <p:cNvPr id="6" name="5 Rectángulo redondeado"/>
          <p:cNvSpPr/>
          <p:nvPr/>
        </p:nvSpPr>
        <p:spPr>
          <a:xfrm>
            <a:off x="4932040" y="3284984"/>
            <a:ext cx="3240360" cy="79208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Sus investigaciones se caracterizan por:</a:t>
            </a:r>
          </a:p>
        </p:txBody>
      </p:sp>
      <p:sp>
        <p:nvSpPr>
          <p:cNvPr id="7" name="6 Rectángulo redondeado"/>
          <p:cNvSpPr/>
          <p:nvPr/>
        </p:nvSpPr>
        <p:spPr>
          <a:xfrm>
            <a:off x="5220072" y="4437112"/>
            <a:ext cx="1440160" cy="64807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1400" dirty="0"/>
              <a:t>Preocupación teórica</a:t>
            </a:r>
          </a:p>
        </p:txBody>
      </p:sp>
      <p:sp>
        <p:nvSpPr>
          <p:cNvPr id="8" name="7 Rectángulo redondeado"/>
          <p:cNvSpPr/>
          <p:nvPr/>
        </p:nvSpPr>
        <p:spPr>
          <a:xfrm>
            <a:off x="7308304" y="4293096"/>
            <a:ext cx="1080120" cy="100811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1400" dirty="0"/>
              <a:t>Voluntad de atestiguar </a:t>
            </a:r>
          </a:p>
        </p:txBody>
      </p:sp>
      <p:sp>
        <p:nvSpPr>
          <p:cNvPr id="9" name="8 Rectángulo redondeado"/>
          <p:cNvSpPr/>
          <p:nvPr/>
        </p:nvSpPr>
        <p:spPr>
          <a:xfrm>
            <a:off x="5148064" y="5517232"/>
            <a:ext cx="2952328" cy="100811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Para registrar fielmente la fenomenología social de la ciudad.</a:t>
            </a:r>
          </a:p>
        </p:txBody>
      </p:sp>
    </p:spTree>
    <p:extLst>
      <p:ext uri="{BB962C8B-B14F-4D97-AF65-F5344CB8AC3E}">
        <p14:creationId xmlns:p14="http://schemas.microsoft.com/office/powerpoint/2010/main" val="24338635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282575" y="3848416"/>
            <a:ext cx="3808413" cy="2855912"/>
          </a:xfrm>
          <a:prstGeom prst="rect">
            <a:avLst/>
          </a:prstGeom>
          <a:noFill/>
          <a:ln w="9525">
            <a:noFill/>
            <a:miter lim="800000"/>
            <a:headEnd/>
            <a:tailEnd/>
          </a:ln>
        </p:spPr>
      </p:pic>
      <p:pic>
        <p:nvPicPr>
          <p:cNvPr id="8195" name="Picture 3"/>
          <p:cNvPicPr>
            <a:picLocks noChangeAspect="1" noChangeArrowheads="1"/>
          </p:cNvPicPr>
          <p:nvPr/>
        </p:nvPicPr>
        <p:blipFill>
          <a:blip r:embed="rId3" cstate="print"/>
          <a:srcRect/>
          <a:stretch>
            <a:fillRect/>
          </a:stretch>
        </p:blipFill>
        <p:spPr bwMode="auto">
          <a:xfrm>
            <a:off x="212724" y="631271"/>
            <a:ext cx="3783013" cy="3111500"/>
          </a:xfrm>
          <a:prstGeom prst="rect">
            <a:avLst/>
          </a:prstGeom>
          <a:noFill/>
          <a:ln w="9525">
            <a:noFill/>
            <a:miter lim="800000"/>
            <a:headEnd/>
            <a:tailEnd/>
          </a:ln>
        </p:spPr>
      </p:pic>
      <p:sp>
        <p:nvSpPr>
          <p:cNvPr id="8196" name="3 CuadroTexto"/>
          <p:cNvSpPr txBox="1">
            <a:spLocks noChangeArrowheads="1"/>
          </p:cNvSpPr>
          <p:nvPr/>
        </p:nvSpPr>
        <p:spPr bwMode="auto">
          <a:xfrm>
            <a:off x="4140200" y="1196975"/>
            <a:ext cx="2519363" cy="369888"/>
          </a:xfrm>
          <a:prstGeom prst="rect">
            <a:avLst/>
          </a:prstGeom>
          <a:noFill/>
          <a:ln w="9525">
            <a:noFill/>
            <a:miter lim="800000"/>
            <a:headEnd/>
            <a:tailEnd/>
          </a:ln>
        </p:spPr>
        <p:txBody>
          <a:bodyPr>
            <a:spAutoFit/>
          </a:bodyPr>
          <a:lstStyle/>
          <a:p>
            <a:r>
              <a:rPr lang="es-MX" b="1" dirty="0"/>
              <a:t>Industrialización</a:t>
            </a:r>
          </a:p>
        </p:txBody>
      </p:sp>
      <p:sp>
        <p:nvSpPr>
          <p:cNvPr id="8197" name="4 CuadroTexto"/>
          <p:cNvSpPr txBox="1">
            <a:spLocks noChangeArrowheads="1"/>
          </p:cNvSpPr>
          <p:nvPr/>
        </p:nvSpPr>
        <p:spPr bwMode="auto">
          <a:xfrm>
            <a:off x="4140200" y="1662514"/>
            <a:ext cx="2519363" cy="646112"/>
          </a:xfrm>
          <a:prstGeom prst="rect">
            <a:avLst/>
          </a:prstGeom>
          <a:noFill/>
          <a:ln w="9525">
            <a:noFill/>
            <a:miter lim="800000"/>
            <a:headEnd/>
            <a:tailEnd/>
          </a:ln>
        </p:spPr>
        <p:txBody>
          <a:bodyPr>
            <a:spAutoFit/>
          </a:bodyPr>
          <a:lstStyle/>
          <a:p>
            <a:r>
              <a:rPr lang="es-MX" dirty="0"/>
              <a:t>Migración  de 1890-1910 </a:t>
            </a:r>
          </a:p>
        </p:txBody>
      </p:sp>
      <p:sp>
        <p:nvSpPr>
          <p:cNvPr id="8198" name="5 CuadroTexto"/>
          <p:cNvSpPr txBox="1">
            <a:spLocks noChangeArrowheads="1"/>
          </p:cNvSpPr>
          <p:nvPr/>
        </p:nvSpPr>
        <p:spPr bwMode="auto">
          <a:xfrm>
            <a:off x="4140200" y="3779838"/>
            <a:ext cx="2160588" cy="369887"/>
          </a:xfrm>
          <a:prstGeom prst="rect">
            <a:avLst/>
          </a:prstGeom>
          <a:noFill/>
          <a:ln w="9525">
            <a:noFill/>
            <a:miter lim="800000"/>
            <a:headEnd/>
            <a:tailEnd/>
          </a:ln>
        </p:spPr>
        <p:txBody>
          <a:bodyPr>
            <a:spAutoFit/>
          </a:bodyPr>
          <a:lstStyle/>
          <a:p>
            <a:r>
              <a:rPr lang="es-MX" b="1" dirty="0"/>
              <a:t>Conflictos</a:t>
            </a:r>
            <a:r>
              <a:rPr lang="es-MX" dirty="0"/>
              <a:t> </a:t>
            </a:r>
          </a:p>
        </p:txBody>
      </p:sp>
      <p:sp>
        <p:nvSpPr>
          <p:cNvPr id="8199" name="6 CuadroTexto"/>
          <p:cNvSpPr txBox="1">
            <a:spLocks noChangeArrowheads="1"/>
          </p:cNvSpPr>
          <p:nvPr/>
        </p:nvSpPr>
        <p:spPr bwMode="auto">
          <a:xfrm>
            <a:off x="4140200" y="2220519"/>
            <a:ext cx="2303463" cy="1477963"/>
          </a:xfrm>
          <a:prstGeom prst="rect">
            <a:avLst/>
          </a:prstGeom>
          <a:noFill/>
          <a:ln w="9525">
            <a:noFill/>
            <a:miter lim="800000"/>
            <a:headEnd/>
            <a:tailEnd/>
          </a:ln>
        </p:spPr>
        <p:txBody>
          <a:bodyPr>
            <a:spAutoFit/>
          </a:bodyPr>
          <a:lstStyle/>
          <a:p>
            <a:r>
              <a:rPr lang="es-MX" dirty="0"/>
              <a:t>Dinámica demográfica sustentada en una gran diversidad étnica</a:t>
            </a:r>
          </a:p>
        </p:txBody>
      </p:sp>
      <p:sp>
        <p:nvSpPr>
          <p:cNvPr id="8200" name="7 CuadroTexto"/>
          <p:cNvSpPr txBox="1">
            <a:spLocks noChangeArrowheads="1"/>
          </p:cNvSpPr>
          <p:nvPr/>
        </p:nvSpPr>
        <p:spPr bwMode="auto">
          <a:xfrm>
            <a:off x="4140200" y="4222750"/>
            <a:ext cx="2547938" cy="1477963"/>
          </a:xfrm>
          <a:prstGeom prst="rect">
            <a:avLst/>
          </a:prstGeom>
          <a:noFill/>
          <a:ln w="9525">
            <a:noFill/>
            <a:miter lim="800000"/>
            <a:headEnd/>
            <a:tailEnd/>
          </a:ln>
        </p:spPr>
        <p:txBody>
          <a:bodyPr>
            <a:spAutoFit/>
          </a:bodyPr>
          <a:lstStyle/>
          <a:p>
            <a:r>
              <a:rPr lang="es-MX" dirty="0"/>
              <a:t>Dificultades de inmigrantes para adaptarse a la sociedad norteamericana</a:t>
            </a:r>
          </a:p>
        </p:txBody>
      </p:sp>
      <p:pic>
        <p:nvPicPr>
          <p:cNvPr id="8201" name="Picture 4"/>
          <p:cNvPicPr>
            <a:picLocks noChangeAspect="1" noChangeArrowheads="1"/>
          </p:cNvPicPr>
          <p:nvPr/>
        </p:nvPicPr>
        <p:blipFill>
          <a:blip r:embed="rId4" cstate="print"/>
          <a:srcRect/>
          <a:stretch>
            <a:fillRect/>
          </a:stretch>
        </p:blipFill>
        <p:spPr bwMode="auto">
          <a:xfrm>
            <a:off x="6300788" y="1144505"/>
            <a:ext cx="2622550" cy="2063833"/>
          </a:xfrm>
          <a:prstGeom prst="rect">
            <a:avLst/>
          </a:prstGeom>
          <a:noFill/>
          <a:ln w="9525">
            <a:noFill/>
            <a:miter lim="800000"/>
            <a:headEnd/>
            <a:tailEnd/>
          </a:ln>
        </p:spPr>
      </p:pic>
      <p:pic>
        <p:nvPicPr>
          <p:cNvPr id="8202" name="Picture 5"/>
          <p:cNvPicPr>
            <a:picLocks noChangeAspect="1" noChangeArrowheads="1"/>
          </p:cNvPicPr>
          <p:nvPr/>
        </p:nvPicPr>
        <p:blipFill>
          <a:blip r:embed="rId5" cstate="print"/>
          <a:srcRect/>
          <a:stretch>
            <a:fillRect/>
          </a:stretch>
        </p:blipFill>
        <p:spPr bwMode="auto">
          <a:xfrm>
            <a:off x="6254842" y="3859213"/>
            <a:ext cx="2855822" cy="1841500"/>
          </a:xfrm>
          <a:prstGeom prst="rect">
            <a:avLst/>
          </a:prstGeom>
          <a:noFill/>
          <a:ln w="9525">
            <a:noFill/>
            <a:miter lim="800000"/>
            <a:headEnd/>
            <a:tailEnd/>
          </a:ln>
        </p:spPr>
      </p:pic>
      <p:sp>
        <p:nvSpPr>
          <p:cNvPr id="8203" name="9 CuadroTexto"/>
          <p:cNvSpPr txBox="1">
            <a:spLocks noChangeArrowheads="1"/>
          </p:cNvSpPr>
          <p:nvPr/>
        </p:nvSpPr>
        <p:spPr bwMode="auto">
          <a:xfrm>
            <a:off x="4127591" y="5773738"/>
            <a:ext cx="2519362" cy="922338"/>
          </a:xfrm>
          <a:prstGeom prst="rect">
            <a:avLst/>
          </a:prstGeom>
          <a:noFill/>
          <a:ln w="9525">
            <a:noFill/>
            <a:miter lim="800000"/>
            <a:headEnd/>
            <a:tailEnd/>
          </a:ln>
        </p:spPr>
        <p:txBody>
          <a:bodyPr>
            <a:spAutoFit/>
          </a:bodyPr>
          <a:lstStyle/>
          <a:p>
            <a:r>
              <a:rPr lang="es-MX" dirty="0"/>
              <a:t>Establecieron sus iglesias escuelas periódicos etc.</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119063" y="2997200"/>
            <a:ext cx="2532062" cy="1638300"/>
          </a:xfrm>
          <a:prstGeom prst="rect">
            <a:avLst/>
          </a:prstGeom>
          <a:noFill/>
          <a:ln w="9525">
            <a:noFill/>
            <a:miter lim="800000"/>
            <a:headEnd/>
            <a:tailEnd/>
          </a:ln>
        </p:spPr>
      </p:pic>
      <p:pic>
        <p:nvPicPr>
          <p:cNvPr id="9219" name="Picture 3"/>
          <p:cNvPicPr>
            <a:picLocks noChangeAspect="1" noChangeArrowheads="1"/>
          </p:cNvPicPr>
          <p:nvPr/>
        </p:nvPicPr>
        <p:blipFill>
          <a:blip r:embed="rId3" cstate="print"/>
          <a:srcRect/>
          <a:stretch>
            <a:fillRect/>
          </a:stretch>
        </p:blipFill>
        <p:spPr bwMode="auto">
          <a:xfrm>
            <a:off x="250825" y="588963"/>
            <a:ext cx="2400300" cy="2408237"/>
          </a:xfrm>
          <a:prstGeom prst="rect">
            <a:avLst/>
          </a:prstGeom>
          <a:noFill/>
          <a:ln w="9525">
            <a:noFill/>
            <a:miter lim="800000"/>
            <a:headEnd/>
            <a:tailEnd/>
          </a:ln>
        </p:spPr>
      </p:pic>
      <p:sp>
        <p:nvSpPr>
          <p:cNvPr id="9220" name="1 CuadroTexto"/>
          <p:cNvSpPr txBox="1">
            <a:spLocks noChangeArrowheads="1"/>
          </p:cNvSpPr>
          <p:nvPr/>
        </p:nvSpPr>
        <p:spPr bwMode="auto">
          <a:xfrm>
            <a:off x="2987675" y="620713"/>
            <a:ext cx="2447925" cy="369887"/>
          </a:xfrm>
          <a:prstGeom prst="rect">
            <a:avLst/>
          </a:prstGeom>
          <a:noFill/>
          <a:ln w="9525">
            <a:noFill/>
            <a:miter lim="800000"/>
            <a:headEnd/>
            <a:tailEnd/>
          </a:ln>
        </p:spPr>
        <p:txBody>
          <a:bodyPr>
            <a:spAutoFit/>
          </a:bodyPr>
          <a:lstStyle/>
          <a:p>
            <a:r>
              <a:rPr lang="es-MX" b="1" dirty="0"/>
              <a:t>Integración </a:t>
            </a:r>
            <a:r>
              <a:rPr lang="es-MX" b="1" dirty="0" smtClean="0"/>
              <a:t>cultural</a:t>
            </a:r>
            <a:endParaRPr lang="es-MX" b="1" dirty="0"/>
          </a:p>
        </p:txBody>
      </p:sp>
      <p:sp>
        <p:nvSpPr>
          <p:cNvPr id="9221" name="2 CuadroTexto"/>
          <p:cNvSpPr txBox="1">
            <a:spLocks noChangeArrowheads="1"/>
          </p:cNvSpPr>
          <p:nvPr/>
        </p:nvSpPr>
        <p:spPr bwMode="auto">
          <a:xfrm>
            <a:off x="2916238" y="1919288"/>
            <a:ext cx="3455987" cy="923330"/>
          </a:xfrm>
          <a:prstGeom prst="rect">
            <a:avLst/>
          </a:prstGeom>
          <a:noFill/>
          <a:ln w="9525">
            <a:noFill/>
            <a:miter lim="800000"/>
            <a:headEnd/>
            <a:tailEnd/>
          </a:ln>
        </p:spPr>
        <p:txBody>
          <a:bodyPr>
            <a:spAutoFit/>
          </a:bodyPr>
          <a:lstStyle/>
          <a:p>
            <a:r>
              <a:rPr lang="es-MX" dirty="0"/>
              <a:t>Genero sentimientos de </a:t>
            </a:r>
            <a:r>
              <a:rPr lang="es-MX" dirty="0" smtClean="0"/>
              <a:t>rechazo, discriminación y </a:t>
            </a:r>
            <a:r>
              <a:rPr lang="es-MX" dirty="0"/>
              <a:t>prejuicio </a:t>
            </a:r>
          </a:p>
        </p:txBody>
      </p:sp>
      <p:sp>
        <p:nvSpPr>
          <p:cNvPr id="9222" name="3 CuadroTexto"/>
          <p:cNvSpPr txBox="1">
            <a:spLocks noChangeArrowheads="1"/>
          </p:cNvSpPr>
          <p:nvPr/>
        </p:nvSpPr>
        <p:spPr bwMode="auto">
          <a:xfrm>
            <a:off x="2987675" y="2997200"/>
            <a:ext cx="2520950" cy="368300"/>
          </a:xfrm>
          <a:prstGeom prst="rect">
            <a:avLst/>
          </a:prstGeom>
          <a:noFill/>
          <a:ln w="9525">
            <a:noFill/>
            <a:miter lim="800000"/>
            <a:headEnd/>
            <a:tailEnd/>
          </a:ln>
        </p:spPr>
        <p:txBody>
          <a:bodyPr>
            <a:spAutoFit/>
          </a:bodyPr>
          <a:lstStyle/>
          <a:p>
            <a:r>
              <a:rPr lang="es-MX" b="1" dirty="0"/>
              <a:t>Violencia y extorción </a:t>
            </a:r>
          </a:p>
        </p:txBody>
      </p:sp>
      <p:sp>
        <p:nvSpPr>
          <p:cNvPr id="9223" name="4 CuadroTexto"/>
          <p:cNvSpPr txBox="1">
            <a:spLocks noChangeArrowheads="1"/>
          </p:cNvSpPr>
          <p:nvPr/>
        </p:nvSpPr>
        <p:spPr bwMode="auto">
          <a:xfrm>
            <a:off x="2987675" y="1125538"/>
            <a:ext cx="5256213" cy="646112"/>
          </a:xfrm>
          <a:prstGeom prst="rect">
            <a:avLst/>
          </a:prstGeom>
          <a:noFill/>
          <a:ln w="9525">
            <a:noFill/>
            <a:miter lim="800000"/>
            <a:headEnd/>
            <a:tailEnd/>
          </a:ln>
        </p:spPr>
        <p:txBody>
          <a:bodyPr>
            <a:spAutoFit/>
          </a:bodyPr>
          <a:lstStyle/>
          <a:p>
            <a:r>
              <a:rPr lang="es-MX" dirty="0"/>
              <a:t>Irlandeses, italianos, suecos, judíos, polacos, alemanes etc.</a:t>
            </a:r>
          </a:p>
        </p:txBody>
      </p:sp>
      <p:pic>
        <p:nvPicPr>
          <p:cNvPr id="9224" name="Picture 4"/>
          <p:cNvPicPr>
            <a:picLocks noChangeAspect="1" noChangeArrowheads="1"/>
          </p:cNvPicPr>
          <p:nvPr/>
        </p:nvPicPr>
        <p:blipFill>
          <a:blip r:embed="rId4" cstate="print"/>
          <a:srcRect/>
          <a:stretch>
            <a:fillRect/>
          </a:stretch>
        </p:blipFill>
        <p:spPr bwMode="auto">
          <a:xfrm>
            <a:off x="5422000" y="2822575"/>
            <a:ext cx="3490913" cy="2435225"/>
          </a:xfrm>
          <a:prstGeom prst="rect">
            <a:avLst/>
          </a:prstGeom>
          <a:noFill/>
          <a:ln w="9525">
            <a:noFill/>
            <a:miter lim="800000"/>
            <a:headEnd/>
            <a:tailEnd/>
          </a:ln>
        </p:spPr>
      </p:pic>
      <p:sp>
        <p:nvSpPr>
          <p:cNvPr id="9225" name="5 CuadroTexto"/>
          <p:cNvSpPr txBox="1">
            <a:spLocks noChangeArrowheads="1"/>
          </p:cNvSpPr>
          <p:nvPr/>
        </p:nvSpPr>
        <p:spPr bwMode="auto">
          <a:xfrm>
            <a:off x="2987675" y="3638550"/>
            <a:ext cx="2305050" cy="923925"/>
          </a:xfrm>
          <a:prstGeom prst="rect">
            <a:avLst/>
          </a:prstGeom>
          <a:noFill/>
          <a:ln w="9525">
            <a:noFill/>
            <a:miter lim="800000"/>
            <a:headEnd/>
            <a:tailEnd/>
          </a:ln>
        </p:spPr>
        <p:txBody>
          <a:bodyPr>
            <a:spAutoFit/>
          </a:bodyPr>
          <a:lstStyle/>
          <a:p>
            <a:r>
              <a:rPr lang="es-MX" dirty="0"/>
              <a:t>Zonas de </a:t>
            </a:r>
            <a:r>
              <a:rPr lang="es-MX" dirty="0" smtClean="0"/>
              <a:t>asentamientos </a:t>
            </a:r>
            <a:r>
              <a:rPr lang="es-MX" dirty="0"/>
              <a:t>con pobreza</a:t>
            </a:r>
          </a:p>
        </p:txBody>
      </p:sp>
      <p:pic>
        <p:nvPicPr>
          <p:cNvPr id="9226" name="Picture 5"/>
          <p:cNvPicPr>
            <a:picLocks noChangeAspect="1" noChangeArrowheads="1"/>
          </p:cNvPicPr>
          <p:nvPr/>
        </p:nvPicPr>
        <p:blipFill>
          <a:blip r:embed="rId5" cstate="print"/>
          <a:srcRect/>
          <a:stretch>
            <a:fillRect/>
          </a:stretch>
        </p:blipFill>
        <p:spPr bwMode="auto">
          <a:xfrm>
            <a:off x="119063" y="4564063"/>
            <a:ext cx="2532062" cy="1389062"/>
          </a:xfrm>
          <a:prstGeom prst="rect">
            <a:avLst/>
          </a:prstGeom>
          <a:noFill/>
          <a:ln w="9525">
            <a:noFill/>
            <a:miter lim="800000"/>
            <a:headEnd/>
            <a:tailEnd/>
          </a:ln>
        </p:spPr>
      </p:pic>
      <p:sp>
        <p:nvSpPr>
          <p:cNvPr id="9227" name="6 CuadroTexto"/>
          <p:cNvSpPr txBox="1">
            <a:spLocks noChangeArrowheads="1"/>
          </p:cNvSpPr>
          <p:nvPr/>
        </p:nvSpPr>
        <p:spPr bwMode="auto">
          <a:xfrm>
            <a:off x="2916238" y="4881563"/>
            <a:ext cx="2376487" cy="1200329"/>
          </a:xfrm>
          <a:prstGeom prst="rect">
            <a:avLst/>
          </a:prstGeom>
          <a:noFill/>
          <a:ln w="9525">
            <a:noFill/>
            <a:miter lim="800000"/>
            <a:headEnd/>
            <a:tailEnd/>
          </a:ln>
        </p:spPr>
        <p:txBody>
          <a:bodyPr>
            <a:spAutoFit/>
          </a:bodyPr>
          <a:lstStyle/>
          <a:p>
            <a:r>
              <a:rPr lang="es-MX" dirty="0" smtClean="0"/>
              <a:t>Población </a:t>
            </a:r>
          </a:p>
          <a:p>
            <a:r>
              <a:rPr lang="es-MX" dirty="0" smtClean="0"/>
              <a:t>1900-1,700,000</a:t>
            </a:r>
            <a:endParaRPr lang="es-MX" dirty="0"/>
          </a:p>
          <a:p>
            <a:r>
              <a:rPr lang="es-MX" dirty="0"/>
              <a:t>1920-2,700,000</a:t>
            </a:r>
          </a:p>
          <a:p>
            <a:r>
              <a:rPr lang="es-MX" dirty="0"/>
              <a:t>1930-3,400,000</a:t>
            </a:r>
          </a:p>
        </p:txBody>
      </p:sp>
      <p:sp>
        <p:nvSpPr>
          <p:cNvPr id="9228" name="7 CuadroTexto"/>
          <p:cNvSpPr txBox="1">
            <a:spLocks noChangeArrowheads="1"/>
          </p:cNvSpPr>
          <p:nvPr/>
        </p:nvSpPr>
        <p:spPr bwMode="auto">
          <a:xfrm>
            <a:off x="5651500" y="5257800"/>
            <a:ext cx="2592388" cy="923330"/>
          </a:xfrm>
          <a:prstGeom prst="rect">
            <a:avLst/>
          </a:prstGeom>
          <a:noFill/>
          <a:ln w="9525">
            <a:noFill/>
            <a:miter lim="800000"/>
            <a:headEnd/>
            <a:tailEnd/>
          </a:ln>
        </p:spPr>
        <p:txBody>
          <a:bodyPr>
            <a:spAutoFit/>
          </a:bodyPr>
          <a:lstStyle/>
          <a:p>
            <a:r>
              <a:rPr lang="es-MX" b="1" dirty="0"/>
              <a:t>Generando desorganización social</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CuadroTexto"/>
          <p:cNvSpPr txBox="1">
            <a:spLocks noChangeArrowheads="1"/>
          </p:cNvSpPr>
          <p:nvPr/>
        </p:nvSpPr>
        <p:spPr bwMode="auto">
          <a:xfrm>
            <a:off x="323850" y="404813"/>
            <a:ext cx="8135938" cy="1477962"/>
          </a:xfrm>
          <a:prstGeom prst="rect">
            <a:avLst/>
          </a:prstGeom>
          <a:noFill/>
          <a:ln w="9525">
            <a:noFill/>
            <a:miter lim="800000"/>
            <a:headEnd/>
            <a:tailEnd/>
          </a:ln>
        </p:spPr>
        <p:txBody>
          <a:bodyPr>
            <a:spAutoFit/>
          </a:bodyPr>
          <a:lstStyle/>
          <a:p>
            <a:pPr marL="285750" indent="-285750" algn="just">
              <a:buFont typeface="Arial" pitchFamily="34" charset="0"/>
              <a:buChar char="•"/>
            </a:pPr>
            <a:r>
              <a:rPr lang="es-MX" dirty="0"/>
              <a:t>Era importante analizar la desorganización social </a:t>
            </a:r>
          </a:p>
          <a:p>
            <a:pPr marL="285750" indent="-285750" algn="just">
              <a:buFont typeface="Arial" pitchFamily="34" charset="0"/>
              <a:buChar char="•"/>
            </a:pPr>
            <a:r>
              <a:rPr lang="es-MX" dirty="0"/>
              <a:t>La perdida de los mecanismos de control </a:t>
            </a:r>
          </a:p>
          <a:p>
            <a:pPr marL="285750" indent="-285750" algn="just">
              <a:buFont typeface="Arial" pitchFamily="34" charset="0"/>
              <a:buChar char="•"/>
            </a:pPr>
            <a:r>
              <a:rPr lang="es-MX" dirty="0"/>
              <a:t>La finalidad no solo era el conocimiento, también el poder regenerar un entorno invadido por el vicio, la corrupción y delincuencia</a:t>
            </a:r>
          </a:p>
          <a:p>
            <a:pPr marL="285750" indent="-285750" algn="just">
              <a:buFont typeface="Arial" pitchFamily="34" charset="0"/>
              <a:buChar char="•"/>
            </a:pPr>
            <a:r>
              <a:rPr lang="es-MX" dirty="0"/>
              <a:t>Eran fervientes defensores de la población inmigrante</a:t>
            </a:r>
          </a:p>
        </p:txBody>
      </p:sp>
      <p:pic>
        <p:nvPicPr>
          <p:cNvPr id="11267" name="Picture 2"/>
          <p:cNvPicPr>
            <a:picLocks noChangeAspect="1" noChangeArrowheads="1"/>
          </p:cNvPicPr>
          <p:nvPr/>
        </p:nvPicPr>
        <p:blipFill>
          <a:blip r:embed="rId2" cstate="print"/>
          <a:srcRect/>
          <a:stretch>
            <a:fillRect/>
          </a:stretch>
        </p:blipFill>
        <p:spPr bwMode="auto">
          <a:xfrm>
            <a:off x="4787900" y="4128199"/>
            <a:ext cx="4241800" cy="2638425"/>
          </a:xfrm>
          <a:prstGeom prst="rect">
            <a:avLst/>
          </a:prstGeom>
          <a:noFill/>
          <a:ln w="9525">
            <a:noFill/>
            <a:miter lim="800000"/>
            <a:headEnd/>
            <a:tailEnd/>
          </a:ln>
        </p:spPr>
      </p:pic>
      <p:pic>
        <p:nvPicPr>
          <p:cNvPr id="11268" name="Picture 3"/>
          <p:cNvPicPr>
            <a:picLocks noChangeAspect="1" noChangeArrowheads="1"/>
          </p:cNvPicPr>
          <p:nvPr/>
        </p:nvPicPr>
        <p:blipFill>
          <a:blip r:embed="rId3" cstate="print"/>
          <a:srcRect/>
          <a:stretch>
            <a:fillRect/>
          </a:stretch>
        </p:blipFill>
        <p:spPr bwMode="auto">
          <a:xfrm>
            <a:off x="651669" y="4213512"/>
            <a:ext cx="3740150" cy="2540000"/>
          </a:xfrm>
          <a:prstGeom prst="rect">
            <a:avLst/>
          </a:prstGeom>
          <a:noFill/>
          <a:ln w="9525">
            <a:noFill/>
            <a:miter lim="800000"/>
            <a:headEnd/>
            <a:tailEnd/>
          </a:ln>
        </p:spPr>
      </p:pic>
      <p:pic>
        <p:nvPicPr>
          <p:cNvPr id="11269" name="Picture 4"/>
          <p:cNvPicPr>
            <a:picLocks noChangeAspect="1" noChangeArrowheads="1"/>
          </p:cNvPicPr>
          <p:nvPr/>
        </p:nvPicPr>
        <p:blipFill>
          <a:blip r:embed="rId4" cstate="print"/>
          <a:srcRect/>
          <a:stretch>
            <a:fillRect/>
          </a:stretch>
        </p:blipFill>
        <p:spPr bwMode="auto">
          <a:xfrm>
            <a:off x="4787900" y="1945144"/>
            <a:ext cx="4241800" cy="2219325"/>
          </a:xfrm>
          <a:prstGeom prst="rect">
            <a:avLst/>
          </a:prstGeom>
          <a:noFill/>
          <a:ln w="9525">
            <a:noFill/>
            <a:miter lim="800000"/>
            <a:headEnd/>
            <a:tailEnd/>
          </a:ln>
        </p:spPr>
      </p:pic>
      <p:pic>
        <p:nvPicPr>
          <p:cNvPr id="11270" name="Picture 5"/>
          <p:cNvPicPr>
            <a:picLocks noChangeAspect="1" noChangeArrowheads="1"/>
          </p:cNvPicPr>
          <p:nvPr/>
        </p:nvPicPr>
        <p:blipFill>
          <a:blip r:embed="rId5" cstate="print"/>
          <a:srcRect b="14072"/>
          <a:stretch>
            <a:fillRect/>
          </a:stretch>
        </p:blipFill>
        <p:spPr bwMode="auto">
          <a:xfrm>
            <a:off x="590550" y="1992769"/>
            <a:ext cx="3927475" cy="2171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683568" y="1628800"/>
            <a:ext cx="2808312"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Principales Influencias:</a:t>
            </a:r>
          </a:p>
        </p:txBody>
      </p:sp>
      <p:sp>
        <p:nvSpPr>
          <p:cNvPr id="5" name="4 Rectángulo redondeado"/>
          <p:cNvSpPr/>
          <p:nvPr/>
        </p:nvSpPr>
        <p:spPr>
          <a:xfrm>
            <a:off x="683568" y="3068960"/>
            <a:ext cx="2160240" cy="18002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En la Universidad de Michigan, filósofo John Dewey</a:t>
            </a:r>
          </a:p>
        </p:txBody>
      </p:sp>
      <p:sp>
        <p:nvSpPr>
          <p:cNvPr id="6" name="5 Rectángulo redondeado"/>
          <p:cNvSpPr/>
          <p:nvPr/>
        </p:nvSpPr>
        <p:spPr>
          <a:xfrm>
            <a:off x="3203848" y="3068960"/>
            <a:ext cx="2160240" cy="18002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En la Universidad de Harvard, con Josiah Royce y William James</a:t>
            </a:r>
          </a:p>
        </p:txBody>
      </p:sp>
      <p:sp>
        <p:nvSpPr>
          <p:cNvPr id="7" name="6 Rectángulo redondeado"/>
          <p:cNvSpPr/>
          <p:nvPr/>
        </p:nvSpPr>
        <p:spPr>
          <a:xfrm>
            <a:off x="5724128" y="3068960"/>
            <a:ext cx="2304256" cy="18002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En la Universidad de Berlín con George Simmel, creador de la </a:t>
            </a:r>
            <a:r>
              <a:rPr lang="es-MX" i="1" dirty="0"/>
              <a:t>Metafísica de la Cultura</a:t>
            </a:r>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600" b="1" dirty="0"/>
              <a:t>PROPÓSITO Y OBJETIVO DE LA UNIDAD DE APRENDIZAJE </a:t>
            </a:r>
            <a:r>
              <a:rPr lang="es-MX" sz="2400" b="1" dirty="0"/>
              <a:t>:</a:t>
            </a:r>
          </a:p>
        </p:txBody>
      </p:sp>
      <p:sp>
        <p:nvSpPr>
          <p:cNvPr id="3" name="Marcador de contenido 2"/>
          <p:cNvSpPr>
            <a:spLocks noGrp="1"/>
          </p:cNvSpPr>
          <p:nvPr>
            <p:ph idx="1"/>
          </p:nvPr>
        </p:nvSpPr>
        <p:spPr>
          <a:xfrm>
            <a:off x="457200" y="1556792"/>
            <a:ext cx="8147248" cy="2088232"/>
          </a:xfrm>
        </p:spPr>
        <p:txBody>
          <a:bodyPr>
            <a:normAutofit/>
          </a:bodyPr>
          <a:lstStyle/>
          <a:p>
            <a:pPr marL="36576" indent="0" algn="just">
              <a:buNone/>
            </a:pPr>
            <a:r>
              <a:rPr lang="es-ES" sz="1800" dirty="0">
                <a:latin typeface="Arial" pitchFamily="34" charset="0"/>
                <a:cs typeface="Arial" pitchFamily="34" charset="0"/>
              </a:rPr>
              <a:t>La Unidad de Aprendizaje del Taller de Planeación Urbano y Regional tiene una naturaleza de competencia de entrenamiento dado que vincula los aspectos estratégicos y prospectivos con la generación de realidades y escenarios alternativos, adicionalmente su complejidad es creciente dado que se parte de un análisis y explicación de fenómenos económicos sociales y territoriales, hasta la propuesta de posibles soluciones  y alternativas para su futuro desarrollo. </a:t>
            </a:r>
            <a:r>
              <a:rPr lang="es-ES" sz="1800" dirty="0" smtClean="0">
                <a:solidFill>
                  <a:srgbClr val="FF0000"/>
                </a:solidFill>
                <a:latin typeface="Arial" pitchFamily="34" charset="0"/>
                <a:cs typeface="Arial" pitchFamily="34" charset="0"/>
              </a:rPr>
              <a:t>Este material pertenece a la Unidad I</a:t>
            </a:r>
            <a:endParaRPr lang="es-MX" sz="1800" dirty="0">
              <a:solidFill>
                <a:srgbClr val="FF0000"/>
              </a:solidFill>
            </a:endParaRPr>
          </a:p>
        </p:txBody>
      </p:sp>
      <p:sp>
        <p:nvSpPr>
          <p:cNvPr id="4" name="Rectángulo 3"/>
          <p:cNvSpPr/>
          <p:nvPr/>
        </p:nvSpPr>
        <p:spPr>
          <a:xfrm>
            <a:off x="611560" y="3861048"/>
            <a:ext cx="7992888" cy="2585323"/>
          </a:xfrm>
          <a:prstGeom prst="rect">
            <a:avLst/>
          </a:prstGeom>
        </p:spPr>
        <p:txBody>
          <a:bodyPr wrap="square">
            <a:spAutoFit/>
          </a:bodyPr>
          <a:lstStyle/>
          <a:p>
            <a:pPr marL="285750" indent="-285750" algn="just">
              <a:buFont typeface="Arial" panose="020B0604020202020204" pitchFamily="34" charset="0"/>
              <a:buChar char="•"/>
            </a:pPr>
            <a:r>
              <a:rPr lang="es-MX" dirty="0"/>
              <a:t>Proporcionar al alumno los elementos teórico-prácticos para que proponga alternativas de solución a la problemática regional detectada, así como diseñar proyectos estratégicos e  instrumentos para la operación de las estrategias y políticas planteadas </a:t>
            </a:r>
          </a:p>
          <a:p>
            <a:pPr marL="285750" indent="-285750" algn="just">
              <a:buFont typeface="Arial" panose="020B0604020202020204" pitchFamily="34" charset="0"/>
              <a:buChar char="•"/>
            </a:pPr>
            <a:r>
              <a:rPr lang="es-MX" dirty="0"/>
              <a:t>Promover en el alumno la necesidad de plantear ideas y proyectos ejecutivos, como instrumentos primordiales para promover el desarrollo local – regional</a:t>
            </a:r>
          </a:p>
          <a:p>
            <a:pPr marL="285750" indent="-285750" algn="just">
              <a:buFont typeface="Arial" panose="020B0604020202020204" pitchFamily="34" charset="0"/>
              <a:buChar char="•"/>
            </a:pPr>
            <a:r>
              <a:rPr lang="es-MX" dirty="0"/>
              <a:t>Insistir en la elaboración de proyectos de gran visión con un carácter estratégico y </a:t>
            </a:r>
            <a:r>
              <a:rPr lang="es-MX" dirty="0" smtClean="0"/>
              <a:t>ejecutivo. </a:t>
            </a:r>
            <a:endParaRPr lang="es-MX" dirty="0"/>
          </a:p>
        </p:txBody>
      </p:sp>
    </p:spTree>
    <p:extLst>
      <p:ext uri="{BB962C8B-B14F-4D97-AF65-F5344CB8AC3E}">
        <p14:creationId xmlns:p14="http://schemas.microsoft.com/office/powerpoint/2010/main" val="1486976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611560" y="836712"/>
            <a:ext cx="3600400" cy="194421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La experiencia que adquirió en </a:t>
            </a:r>
            <a:r>
              <a:rPr lang="es-MX" dirty="0">
                <a:solidFill>
                  <a:srgbClr val="FF0000"/>
                </a:solidFill>
              </a:rPr>
              <a:t>el periodismo </a:t>
            </a:r>
            <a:r>
              <a:rPr lang="es-MX" dirty="0"/>
              <a:t>en varias ciudades fue lo que principalmente lo familiarizo con problemas de la sociedad norteamericana </a:t>
            </a:r>
          </a:p>
        </p:txBody>
      </p:sp>
      <p:sp>
        <p:nvSpPr>
          <p:cNvPr id="5" name="4 Rectángulo redondeado"/>
          <p:cNvSpPr/>
          <p:nvPr/>
        </p:nvSpPr>
        <p:spPr>
          <a:xfrm>
            <a:off x="1547664" y="4437112"/>
            <a:ext cx="1728192" cy="79208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solidFill>
                  <a:srgbClr val="FF0000"/>
                </a:solidFill>
              </a:rPr>
              <a:t>Población negra e inmigrantes</a:t>
            </a:r>
          </a:p>
        </p:txBody>
      </p:sp>
      <p:sp>
        <p:nvSpPr>
          <p:cNvPr id="6" name="5 Rectángulo redondeado"/>
          <p:cNvSpPr/>
          <p:nvPr/>
        </p:nvSpPr>
        <p:spPr>
          <a:xfrm>
            <a:off x="5076056" y="3356992"/>
            <a:ext cx="3384376" cy="280831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En 1922 publicó </a:t>
            </a:r>
            <a:r>
              <a:rPr lang="es-MX" i="1" dirty="0" err="1">
                <a:solidFill>
                  <a:srgbClr val="FF0000"/>
                </a:solidFill>
              </a:rPr>
              <a:t>The</a:t>
            </a:r>
            <a:r>
              <a:rPr lang="es-MX" i="1" dirty="0">
                <a:solidFill>
                  <a:srgbClr val="FF0000"/>
                </a:solidFill>
              </a:rPr>
              <a:t> </a:t>
            </a:r>
            <a:r>
              <a:rPr lang="es-MX" i="1" dirty="0" err="1">
                <a:solidFill>
                  <a:srgbClr val="FF0000"/>
                </a:solidFill>
              </a:rPr>
              <a:t>inmigrant</a:t>
            </a:r>
            <a:r>
              <a:rPr lang="es-MX" i="1" dirty="0">
                <a:solidFill>
                  <a:srgbClr val="FF0000"/>
                </a:solidFill>
              </a:rPr>
              <a:t> </a:t>
            </a:r>
            <a:r>
              <a:rPr lang="es-MX" i="1" dirty="0" err="1">
                <a:solidFill>
                  <a:srgbClr val="FF0000"/>
                </a:solidFill>
              </a:rPr>
              <a:t>press</a:t>
            </a:r>
            <a:r>
              <a:rPr lang="es-MX" i="1" dirty="0">
                <a:solidFill>
                  <a:srgbClr val="FF0000"/>
                </a:solidFill>
              </a:rPr>
              <a:t> and </a:t>
            </a:r>
            <a:r>
              <a:rPr lang="es-MX" i="1" dirty="0" err="1">
                <a:solidFill>
                  <a:srgbClr val="FF0000"/>
                </a:solidFill>
              </a:rPr>
              <a:t>its</a:t>
            </a:r>
            <a:r>
              <a:rPr lang="es-MX" i="1" dirty="0">
                <a:solidFill>
                  <a:srgbClr val="FF0000"/>
                </a:solidFill>
              </a:rPr>
              <a:t> control</a:t>
            </a:r>
            <a:r>
              <a:rPr lang="es-MX" dirty="0"/>
              <a:t>, obra en la que por primera vez se exponía la necesidad de contar con medios de comunicación para inmigrantes como medio para lograr su integración</a:t>
            </a:r>
          </a:p>
        </p:txBody>
      </p:sp>
      <p:cxnSp>
        <p:nvCxnSpPr>
          <p:cNvPr id="8" name="7 Conector recto de flecha"/>
          <p:cNvCxnSpPr>
            <a:stCxn id="0" idx="3"/>
          </p:cNvCxnSpPr>
          <p:nvPr/>
        </p:nvCxnSpPr>
        <p:spPr>
          <a:xfrm flipV="1">
            <a:off x="3276600" y="4797425"/>
            <a:ext cx="1655763" cy="365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4932040" y="2420888"/>
            <a:ext cx="3384376" cy="388843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MX" dirty="0"/>
              <a:t>En su obra </a:t>
            </a:r>
            <a:r>
              <a:rPr lang="es-MX" i="1" dirty="0">
                <a:solidFill>
                  <a:srgbClr val="FF0000"/>
                </a:solidFill>
              </a:rPr>
              <a:t>La ciudad </a:t>
            </a:r>
            <a:r>
              <a:rPr lang="es-MX" i="1" dirty="0"/>
              <a:t>y otros ensayos de ecología urbana</a:t>
            </a:r>
            <a:r>
              <a:rPr lang="es-MX" dirty="0"/>
              <a:t>, publicada después de su muerte, Park expuso cómo el medio urbano se ha convertido en el "hábitat natural del hombre civilizado" por representar su propio ser y dar satisfacción a sus deseos, es decir, </a:t>
            </a:r>
            <a:r>
              <a:rPr lang="es-MX" dirty="0">
                <a:solidFill>
                  <a:srgbClr val="FF0000"/>
                </a:solidFill>
              </a:rPr>
              <a:t>la ciudad es la mejor expresión de la naturaleza humana.</a:t>
            </a:r>
          </a:p>
        </p:txBody>
      </p:sp>
      <p:sp>
        <p:nvSpPr>
          <p:cNvPr id="7" name="6 Rectángulo redondeado"/>
          <p:cNvSpPr/>
          <p:nvPr/>
        </p:nvSpPr>
        <p:spPr>
          <a:xfrm>
            <a:off x="323528" y="5157192"/>
            <a:ext cx="4248472" cy="15121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Este original pensamiento ha ejercido influencia no sólo en sociólogos, sino también en geógrafos, urbanistas y planificadores del territorio desde la segunda mitad del siglo XX.</a:t>
            </a:r>
          </a:p>
        </p:txBody>
      </p:sp>
      <p:cxnSp>
        <p:nvCxnSpPr>
          <p:cNvPr id="9" name="8 Forma"/>
          <p:cNvCxnSpPr>
            <a:stCxn id="0" idx="2"/>
            <a:endCxn id="0" idx="3"/>
          </p:cNvCxnSpPr>
          <p:nvPr/>
        </p:nvCxnSpPr>
        <p:spPr>
          <a:xfrm rot="5400000" flipH="1">
            <a:off x="5400675" y="5084763"/>
            <a:ext cx="395287" cy="2052638"/>
          </a:xfrm>
          <a:prstGeom prst="bentConnector4">
            <a:avLst>
              <a:gd name="adj1" fmla="val -57721"/>
              <a:gd name="adj2" fmla="val 9122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9 Rectángulo redondeado"/>
          <p:cNvSpPr/>
          <p:nvPr/>
        </p:nvSpPr>
        <p:spPr>
          <a:xfrm>
            <a:off x="827584" y="692696"/>
            <a:ext cx="2664296" cy="381642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En 1921 escribió, junto a </a:t>
            </a:r>
            <a:r>
              <a:rPr lang="es-MX" dirty="0" err="1"/>
              <a:t>Ernest</a:t>
            </a:r>
            <a:r>
              <a:rPr lang="es-MX" dirty="0"/>
              <a:t> W. </a:t>
            </a:r>
            <a:r>
              <a:rPr lang="es-MX" dirty="0" err="1"/>
              <a:t>Burgess</a:t>
            </a:r>
            <a:r>
              <a:rPr lang="es-MX" dirty="0"/>
              <a:t>, </a:t>
            </a:r>
            <a:r>
              <a:rPr lang="es-MX" i="1" dirty="0" err="1">
                <a:solidFill>
                  <a:srgbClr val="FF0000"/>
                </a:solidFill>
              </a:rPr>
              <a:t>Introduction</a:t>
            </a:r>
            <a:r>
              <a:rPr lang="es-MX" i="1" dirty="0">
                <a:solidFill>
                  <a:srgbClr val="FF0000"/>
                </a:solidFill>
              </a:rPr>
              <a:t> </a:t>
            </a:r>
            <a:r>
              <a:rPr lang="es-MX" i="1" dirty="0" err="1">
                <a:solidFill>
                  <a:srgbClr val="FF0000"/>
                </a:solidFill>
              </a:rPr>
              <a:t>to</a:t>
            </a:r>
            <a:r>
              <a:rPr lang="es-MX" i="1" dirty="0">
                <a:solidFill>
                  <a:srgbClr val="FF0000"/>
                </a:solidFill>
              </a:rPr>
              <a:t> </a:t>
            </a:r>
            <a:r>
              <a:rPr lang="es-MX" i="1" dirty="0" err="1">
                <a:solidFill>
                  <a:srgbClr val="FF0000"/>
                </a:solidFill>
              </a:rPr>
              <a:t>the</a:t>
            </a:r>
            <a:r>
              <a:rPr lang="es-MX" i="1" dirty="0">
                <a:solidFill>
                  <a:srgbClr val="FF0000"/>
                </a:solidFill>
              </a:rPr>
              <a:t> </a:t>
            </a:r>
            <a:r>
              <a:rPr lang="es-MX" i="1" dirty="0" err="1">
                <a:solidFill>
                  <a:srgbClr val="FF0000"/>
                </a:solidFill>
              </a:rPr>
              <a:t>Science</a:t>
            </a:r>
            <a:r>
              <a:rPr lang="es-MX" i="1" dirty="0">
                <a:solidFill>
                  <a:srgbClr val="FF0000"/>
                </a:solidFill>
              </a:rPr>
              <a:t> of </a:t>
            </a:r>
            <a:r>
              <a:rPr lang="es-MX" i="1" dirty="0" err="1">
                <a:solidFill>
                  <a:srgbClr val="FF0000"/>
                </a:solidFill>
              </a:rPr>
              <a:t>Sociology</a:t>
            </a:r>
            <a:r>
              <a:rPr lang="es-MX" dirty="0"/>
              <a:t>, un manual que tuvo una enorme influencia en la época por tratarse del primer intento de sistematización de los conocimientos sobe Sociología.</a:t>
            </a:r>
          </a:p>
        </p:txBody>
      </p:sp>
      <p:sp>
        <p:nvSpPr>
          <p:cNvPr id="11" name="10 Rectángulo redondeado"/>
          <p:cNvSpPr/>
          <p:nvPr/>
        </p:nvSpPr>
        <p:spPr>
          <a:xfrm>
            <a:off x="4572000" y="836712"/>
            <a:ext cx="4032448" cy="136815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Fue el principal estudioso de la </a:t>
            </a:r>
            <a:r>
              <a:rPr lang="es-MX" dirty="0">
                <a:solidFill>
                  <a:srgbClr val="FF0000"/>
                </a:solidFill>
              </a:rPr>
              <a:t>Ecología Humana</a:t>
            </a:r>
            <a:r>
              <a:rPr lang="es-MX" dirty="0"/>
              <a:t>, campo donde realizó sus aportaciones más notables y del que es su mejor exponente.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51520" y="1340768"/>
            <a:ext cx="2664296" cy="48245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solidFill>
                  <a:schemeClr val="tx1"/>
                </a:solidFill>
              </a:rPr>
              <a:t>La ciudad, y en particular la gran ciudad, en la que por todos lados las relaciones humanas son probablemente impersonales y racionales, regidas por el interés y el dinero, constituye en un sentido muy real un laboratorio de investigación del comportamiento colectivo (Park, 1999: 65).</a:t>
            </a:r>
          </a:p>
        </p:txBody>
      </p:sp>
      <p:sp>
        <p:nvSpPr>
          <p:cNvPr id="5" name="4 Rectángulo redondeado"/>
          <p:cNvSpPr/>
          <p:nvPr/>
        </p:nvSpPr>
        <p:spPr>
          <a:xfrm>
            <a:off x="3239852" y="1412776"/>
            <a:ext cx="2664296" cy="48245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MX" sz="1600" dirty="0">
                <a:solidFill>
                  <a:schemeClr val="tx1"/>
                </a:solidFill>
              </a:rPr>
              <a:t>las ciudades desde otras perspectivas, tales como la económica (cuya característica más importante era la especialización extrema a la que conducía la división del trabajo),  la política y cultural (a través del estudio de las instituciones que intentaban orientar la organización de las comunidades y su tiempo libre), así como la moral (que, al igual que Simmel, proyectaba como el espacio del “hombre libre”).</a:t>
            </a:r>
          </a:p>
        </p:txBody>
      </p:sp>
      <p:sp>
        <p:nvSpPr>
          <p:cNvPr id="6" name="5 Rectángulo redondeado"/>
          <p:cNvSpPr/>
          <p:nvPr/>
        </p:nvSpPr>
        <p:spPr>
          <a:xfrm>
            <a:off x="6228184" y="1340768"/>
            <a:ext cx="2664296" cy="48245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MX" sz="1500" dirty="0">
                <a:solidFill>
                  <a:schemeClr val="tx1"/>
                </a:solidFill>
              </a:rPr>
              <a:t>La ciudad es sobre todo un estado de animo, un conjunto de costumbres y tradiciones, de actitudes y de sentimientos organizados dentro de estas costumbres transmitidas mediante esta tradición. En otras palabras, la ciudad no es solamente un mecanismo físico y una construcción artificial: está implicada en el proceso  vital de las personas que la forman; es un producto de la naturaleza y en particular de la naturaleza humana (</a:t>
            </a:r>
            <a:r>
              <a:rPr lang="es-MX" sz="1500" dirty="0" err="1">
                <a:solidFill>
                  <a:schemeClr val="tx1"/>
                </a:solidFill>
              </a:rPr>
              <a:t>Bettin</a:t>
            </a:r>
            <a:r>
              <a:rPr lang="es-MX" sz="1500" dirty="0">
                <a:solidFill>
                  <a:schemeClr val="tx1"/>
                </a:solidFill>
              </a:rPr>
              <a:t>,  1982: 75)</a:t>
            </a:r>
          </a:p>
        </p:txBody>
      </p:sp>
      <p:sp>
        <p:nvSpPr>
          <p:cNvPr id="17419" name="1 Rectángulo"/>
          <p:cNvSpPr>
            <a:spLocks noChangeArrowheads="1"/>
          </p:cNvSpPr>
          <p:nvPr/>
        </p:nvSpPr>
        <p:spPr bwMode="auto">
          <a:xfrm>
            <a:off x="250825" y="692150"/>
            <a:ext cx="5407025" cy="369888"/>
          </a:xfrm>
          <a:prstGeom prst="rect">
            <a:avLst/>
          </a:prstGeom>
          <a:noFill/>
          <a:ln w="9525">
            <a:noFill/>
            <a:miter lim="800000"/>
            <a:headEnd/>
            <a:tailEnd/>
          </a:ln>
        </p:spPr>
        <p:txBody>
          <a:bodyPr wrap="none">
            <a:spAutoFit/>
          </a:bodyPr>
          <a:lstStyle/>
          <a:p>
            <a:r>
              <a:rPr lang="es-MX" b="1">
                <a:latin typeface="Georgia" pitchFamily="18" charset="0"/>
              </a:rPr>
              <a:t>Diferentes conceptos de Ciudad  Según Park</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51520" y="764704"/>
            <a:ext cx="7848872" cy="8640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s-MX" dirty="0"/>
          </a:p>
          <a:p>
            <a:pPr>
              <a:defRPr/>
            </a:pPr>
            <a:r>
              <a:rPr lang="es-MX" dirty="0"/>
              <a:t>Los principios aplicados en las ciencias naturales para explicar la ecología animal y vegetal darwiniana, </a:t>
            </a:r>
            <a:r>
              <a:rPr lang="es-MX" dirty="0" smtClean="0"/>
              <a:t>los </a:t>
            </a:r>
            <a:r>
              <a:rPr lang="es-MX" dirty="0"/>
              <a:t>retoma Park y  los aplica en Chicago de la siguiente </a:t>
            </a:r>
            <a:r>
              <a:rPr lang="es-MX" dirty="0" smtClean="0"/>
              <a:t>forma:</a:t>
            </a:r>
            <a:endParaRPr lang="es-MX" dirty="0"/>
          </a:p>
          <a:p>
            <a:pPr algn="ctr">
              <a:defRPr/>
            </a:pPr>
            <a:endParaRPr lang="es-MX" dirty="0"/>
          </a:p>
        </p:txBody>
      </p:sp>
      <p:sp>
        <p:nvSpPr>
          <p:cNvPr id="5" name="4 Rectángulo redondeado"/>
          <p:cNvSpPr/>
          <p:nvPr/>
        </p:nvSpPr>
        <p:spPr>
          <a:xfrm>
            <a:off x="899592" y="2060848"/>
            <a:ext cx="7848872" cy="129614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Dentro de los límites de una comunidad urbana y, en realidad, en cualquier área natural de hábitat humano operan fuerzas que tienden a reproducir un agrupamiento ordenado y característico de su población y de sus instituciones. </a:t>
            </a:r>
          </a:p>
        </p:txBody>
      </p:sp>
      <p:sp>
        <p:nvSpPr>
          <p:cNvPr id="6" name="5 Rectángulo redondeado"/>
          <p:cNvSpPr/>
          <p:nvPr/>
        </p:nvSpPr>
        <p:spPr>
          <a:xfrm>
            <a:off x="899592" y="3789040"/>
            <a:ext cx="8064896" cy="165618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Los medios de transporte y de comunicación, los tranvías y el teléfono, los periódicos y la publicidad, los edificios de acero y los ascensores –de hecho todas esas cosas que tienden a acentuar al mismo tiempo la </a:t>
            </a:r>
            <a:r>
              <a:rPr lang="es-MX" i="1" dirty="0"/>
              <a:t>concentración</a:t>
            </a:r>
            <a:r>
              <a:rPr lang="es-MX" dirty="0"/>
              <a:t> y la </a:t>
            </a:r>
            <a:r>
              <a:rPr lang="es-MX" i="1" dirty="0"/>
              <a:t>movilidad </a:t>
            </a:r>
            <a:r>
              <a:rPr lang="es-MX" dirty="0"/>
              <a:t>de la población urbana- son los principales factores de la organización ecológica de la ciudad (1999: 49).</a:t>
            </a:r>
          </a:p>
        </p:txBody>
      </p:sp>
      <p:cxnSp>
        <p:nvCxnSpPr>
          <p:cNvPr id="8" name="7 Conector angular"/>
          <p:cNvCxnSpPr>
            <a:stCxn id="0" idx="1"/>
            <a:endCxn id="0" idx="1"/>
          </p:cNvCxnSpPr>
          <p:nvPr/>
        </p:nvCxnSpPr>
        <p:spPr>
          <a:xfrm rot="10800000" flipH="1" flipV="1">
            <a:off x="250825" y="1196975"/>
            <a:ext cx="649288" cy="3384550"/>
          </a:xfrm>
          <a:prstGeom prst="bentConnector3">
            <a:avLst>
              <a:gd name="adj1" fmla="val -1251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angular"/>
          <p:cNvCxnSpPr>
            <a:stCxn id="0" idx="1"/>
            <a:endCxn id="0" idx="1"/>
          </p:cNvCxnSpPr>
          <p:nvPr/>
        </p:nvCxnSpPr>
        <p:spPr>
          <a:xfrm rot="10800000" flipH="1" flipV="1">
            <a:off x="250825" y="1196975"/>
            <a:ext cx="649288" cy="1511300"/>
          </a:xfrm>
          <a:prstGeom prst="bentConnector3">
            <a:avLst>
              <a:gd name="adj1" fmla="val -1024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12 Rectángulo redondeado"/>
          <p:cNvSpPr/>
          <p:nvPr/>
        </p:nvSpPr>
        <p:spPr>
          <a:xfrm>
            <a:off x="2555776" y="5589240"/>
            <a:ext cx="4032448" cy="64807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Ecología Humana</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Rectángulo"/>
          <p:cNvSpPr>
            <a:spLocks noChangeArrowheads="1"/>
          </p:cNvSpPr>
          <p:nvPr/>
        </p:nvSpPr>
        <p:spPr bwMode="auto">
          <a:xfrm>
            <a:off x="1763713" y="981075"/>
            <a:ext cx="1872183" cy="369332"/>
          </a:xfrm>
          <a:prstGeom prst="rect">
            <a:avLst/>
          </a:prstGeom>
          <a:noFill/>
          <a:ln w="9525">
            <a:noFill/>
            <a:miter lim="800000"/>
            <a:headEnd/>
            <a:tailEnd/>
          </a:ln>
        </p:spPr>
        <p:txBody>
          <a:bodyPr wrap="square">
            <a:spAutoFit/>
          </a:bodyPr>
          <a:lstStyle/>
          <a:p>
            <a:r>
              <a:rPr lang="es-MX" b="1" dirty="0" smtClean="0">
                <a:latin typeface="Georgia" pitchFamily="18" charset="0"/>
              </a:rPr>
              <a:t> Louis </a:t>
            </a:r>
            <a:r>
              <a:rPr lang="es-MX" b="1" dirty="0" err="1">
                <a:latin typeface="Georgia" pitchFamily="18" charset="0"/>
              </a:rPr>
              <a:t>Wirth</a:t>
            </a:r>
            <a:endParaRPr lang="es-MX" b="1" dirty="0">
              <a:latin typeface="Georgia" pitchFamily="18" charset="0"/>
            </a:endParaRPr>
          </a:p>
        </p:txBody>
      </p:sp>
      <p:pic>
        <p:nvPicPr>
          <p:cNvPr id="5" name="Picture 3"/>
          <p:cNvPicPr>
            <a:picLocks noChangeAspect="1" noChangeArrowheads="1"/>
          </p:cNvPicPr>
          <p:nvPr/>
        </p:nvPicPr>
        <p:blipFill>
          <a:blip r:embed="rId2" cstate="print"/>
          <a:srcRect/>
          <a:stretch>
            <a:fillRect/>
          </a:stretch>
        </p:blipFill>
        <p:spPr bwMode="auto">
          <a:xfrm>
            <a:off x="395536" y="1700808"/>
            <a:ext cx="2160240" cy="2689968"/>
          </a:xfrm>
          <a:prstGeom prst="ellipse">
            <a:avLst/>
          </a:prstGeom>
          <a:ln>
            <a:noFill/>
          </a:ln>
          <a:effectLst>
            <a:softEdge rad="112500"/>
          </a:effectLst>
        </p:spPr>
      </p:pic>
      <p:sp>
        <p:nvSpPr>
          <p:cNvPr id="7" name="6 Rectángulo redondeado"/>
          <p:cNvSpPr/>
          <p:nvPr/>
        </p:nvSpPr>
        <p:spPr>
          <a:xfrm>
            <a:off x="3379788" y="1467428"/>
            <a:ext cx="4679950" cy="17287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El trabajo intelectual de Wirth aborda conceptualmente el modo de vida urbano en las grandes metrópolis, de acuerdo a tres categorías claras: </a:t>
            </a:r>
            <a:r>
              <a:rPr lang="es-MX" i="1" dirty="0">
                <a:solidFill>
                  <a:srgbClr val="FF0000"/>
                </a:solidFill>
              </a:rPr>
              <a:t>Cantidad de población o agregación, densidad y heterogeneidad</a:t>
            </a:r>
            <a:r>
              <a:rPr lang="es-MX" dirty="0">
                <a:solidFill>
                  <a:srgbClr val="FF0000"/>
                </a:solidFill>
              </a:rPr>
              <a:t>.</a:t>
            </a:r>
          </a:p>
        </p:txBody>
      </p:sp>
      <p:sp>
        <p:nvSpPr>
          <p:cNvPr id="8" name="7 Rectángulo redondeado"/>
          <p:cNvSpPr/>
          <p:nvPr/>
        </p:nvSpPr>
        <p:spPr>
          <a:xfrm>
            <a:off x="3203848" y="3861048"/>
            <a:ext cx="5327650" cy="208915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t> Wirth estudió </a:t>
            </a:r>
            <a:r>
              <a:rPr lang="es-MX" dirty="0">
                <a:solidFill>
                  <a:srgbClr val="FF0000"/>
                </a:solidFill>
              </a:rPr>
              <a:t>la vida </a:t>
            </a:r>
            <a:r>
              <a:rPr lang="es-MX" i="1" dirty="0">
                <a:solidFill>
                  <a:srgbClr val="FF0000"/>
                </a:solidFill>
              </a:rPr>
              <a:t>metropolitana</a:t>
            </a:r>
            <a:r>
              <a:rPr lang="es-MX" dirty="0"/>
              <a:t> no solamente por sus aspectos característicos, sino más bien, interpretando la urbanización y urbanismo metropolitano, de acuerdo a un </a:t>
            </a:r>
            <a:r>
              <a:rPr lang="es-MX" dirty="0">
                <a:solidFill>
                  <a:srgbClr val="FF0000"/>
                </a:solidFill>
              </a:rPr>
              <a:t>modelo de desarrollo </a:t>
            </a:r>
            <a:r>
              <a:rPr lang="es-MX" dirty="0"/>
              <a:t>distinto al que habían experimentado las ciudades en la historia.</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1 Rectángulo"/>
          <p:cNvSpPr>
            <a:spLocks noChangeArrowheads="1"/>
          </p:cNvSpPr>
          <p:nvPr/>
        </p:nvSpPr>
        <p:spPr bwMode="auto">
          <a:xfrm>
            <a:off x="5130539" y="2927132"/>
            <a:ext cx="2483372" cy="646331"/>
          </a:xfrm>
          <a:prstGeom prst="rect">
            <a:avLst/>
          </a:prstGeom>
          <a:noFill/>
          <a:ln w="9525">
            <a:noFill/>
            <a:miter lim="800000"/>
            <a:headEnd/>
            <a:tailEnd/>
          </a:ln>
        </p:spPr>
        <p:txBody>
          <a:bodyPr wrap="none">
            <a:spAutoFit/>
          </a:bodyPr>
          <a:lstStyle/>
          <a:p>
            <a:endParaRPr lang="es-MX" b="1" dirty="0">
              <a:solidFill>
                <a:srgbClr val="FF0000"/>
              </a:solidFill>
              <a:latin typeface="Georgia" pitchFamily="18" charset="0"/>
            </a:endParaRPr>
          </a:p>
          <a:p>
            <a:r>
              <a:rPr lang="es-MX" b="1" dirty="0" err="1" smtClean="0">
                <a:solidFill>
                  <a:srgbClr val="FF0000"/>
                </a:solidFill>
                <a:latin typeface="Georgia" pitchFamily="18" charset="0"/>
              </a:rPr>
              <a:t>Wirth</a:t>
            </a:r>
            <a:r>
              <a:rPr lang="es-MX" b="1" dirty="0" smtClean="0">
                <a:solidFill>
                  <a:srgbClr val="FF0000"/>
                </a:solidFill>
                <a:latin typeface="Georgia" pitchFamily="18" charset="0"/>
              </a:rPr>
              <a:t> plantea que</a:t>
            </a:r>
            <a:r>
              <a:rPr lang="es-MX" b="1" dirty="0" smtClean="0">
                <a:solidFill>
                  <a:srgbClr val="FF0000"/>
                </a:solidFill>
                <a:latin typeface="Georgia" pitchFamily="18" charset="0"/>
              </a:rPr>
              <a:t>:</a:t>
            </a:r>
            <a:endParaRPr lang="es-MX" b="1" dirty="0">
              <a:solidFill>
                <a:srgbClr val="FF0000"/>
              </a:solidFill>
              <a:latin typeface="Georgia" pitchFamily="18" charset="0"/>
            </a:endParaRPr>
          </a:p>
        </p:txBody>
      </p:sp>
      <p:graphicFrame>
        <p:nvGraphicFramePr>
          <p:cNvPr id="2" name="Diagrama 1"/>
          <p:cNvGraphicFramePr/>
          <p:nvPr>
            <p:extLst>
              <p:ext uri="{D42A27DB-BD31-4B8C-83A1-F6EECF244321}">
                <p14:modId xmlns:p14="http://schemas.microsoft.com/office/powerpoint/2010/main" val="4179236116"/>
              </p:ext>
            </p:extLst>
          </p:nvPr>
        </p:nvGraphicFramePr>
        <p:xfrm>
          <a:off x="827584" y="692696"/>
          <a:ext cx="7704855"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dirty="0" smtClean="0">
                <a:latin typeface="Arial" pitchFamily="34" charset="0"/>
                <a:cs typeface="Arial" pitchFamily="34" charset="0"/>
              </a:rPr>
              <a:t>ERNEST BURGUESS</a:t>
            </a:r>
            <a:br>
              <a:rPr lang="es-MX" sz="2800" b="1" dirty="0" smtClean="0">
                <a:latin typeface="Arial" pitchFamily="34" charset="0"/>
                <a:cs typeface="Arial" pitchFamily="34" charset="0"/>
              </a:rPr>
            </a:br>
            <a:r>
              <a:rPr lang="es-MX" sz="2400" b="1" dirty="0" smtClean="0">
                <a:latin typeface="Arial" pitchFamily="34" charset="0"/>
                <a:cs typeface="Arial" pitchFamily="34" charset="0"/>
              </a:rPr>
              <a:t>(NATURALISTA)</a:t>
            </a:r>
            <a:endParaRPr lang="es-MX" sz="2800" b="1" dirty="0">
              <a:latin typeface="Arial" pitchFamily="34" charset="0"/>
              <a:cs typeface="Arial" pitchFamily="34" charset="0"/>
            </a:endParaRPr>
          </a:p>
        </p:txBody>
      </p:sp>
      <p:sp>
        <p:nvSpPr>
          <p:cNvPr id="1843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295182" tIns="285660" rIns="147591" bIns="88872" numCol="1" anchor="ctr" anchorCtr="0" compatLnSpc="1">
            <a:prstTxWarp prst="textNoShape">
              <a:avLst/>
            </a:prstTxWarp>
            <a:spAutoFit/>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chemeClr val="tx1"/>
                </a:solidFill>
                <a:effectLst/>
                <a:latin typeface="Arial" pitchFamily="34" charset="0"/>
                <a:cs typeface="Arial" pitchFamily="34" charset="0"/>
              </a:rPr>
              <a:t>ERNEST BURGUESS (Naturalista).</a:t>
            </a:r>
            <a:br>
              <a:rPr kumimoji="0" lang="es-MX" sz="1800" b="0" i="0" u="none" strike="noStrike" cap="none" normalizeH="0" baseline="0" smtClean="0">
                <a:ln>
                  <a:noFill/>
                </a:ln>
                <a:solidFill>
                  <a:schemeClr val="tx1"/>
                </a:solidFill>
                <a:effectLst/>
                <a:latin typeface="Arial" pitchFamily="34" charset="0"/>
                <a:cs typeface="Arial" pitchFamily="34" charset="0"/>
              </a:rPr>
            </a:br>
            <a:r>
              <a:rPr kumimoji="0" lang="es-MX" sz="1800" b="0" i="0" u="none" strike="noStrike" cap="none" normalizeH="0" baseline="0" smtClean="0">
                <a:ln>
                  <a:noFill/>
                </a:ln>
                <a:solidFill>
                  <a:schemeClr val="tx1"/>
                </a:solidFill>
                <a:effectLst/>
                <a:latin typeface="Arial" pitchFamily="34" charset="0"/>
                <a:cs typeface="Arial" pitchFamily="34" charset="0"/>
              </a:rPr>
              <a:t/>
            </a:r>
            <a:br>
              <a:rPr kumimoji="0" lang="es-MX" sz="1800" b="0" i="0" u="none" strike="noStrike" cap="none" normalizeH="0" baseline="0" smtClean="0">
                <a:ln>
                  <a:noFill/>
                </a:ln>
                <a:solidFill>
                  <a:schemeClr val="tx1"/>
                </a:solidFill>
                <a:effectLst/>
                <a:latin typeface="Arial" pitchFamily="34" charset="0"/>
                <a:cs typeface="Arial" pitchFamily="34" charset="0"/>
              </a:rPr>
            </a:br>
            <a:r>
              <a:rPr kumimoji="0" lang="es-MX" sz="1800" b="0" i="0" u="none" strike="noStrike" cap="none" normalizeH="0" baseline="0" smtClean="0">
                <a:ln>
                  <a:noFill/>
                </a:ln>
                <a:solidFill>
                  <a:schemeClr val="tx1"/>
                </a:solidFill>
                <a:effectLst/>
                <a:latin typeface="Arial" pitchFamily="34" charset="0"/>
                <a:cs typeface="Arial" pitchFamily="34" charset="0"/>
              </a:rPr>
              <a:t>  </a:t>
            </a:r>
            <a:r>
              <a:rPr kumimoji="0" lang="es-MX" sz="16000" b="0" i="0" u="none" strike="noStrike" cap="none" normalizeH="0" baseline="0" smtClean="0">
                <a:ln>
                  <a:noFill/>
                </a:ln>
                <a:solidFill>
                  <a:schemeClr val="tx1"/>
                </a:solidFill>
                <a:effectLst/>
                <a:latin typeface="Arial" pitchFamily="34" charset="0"/>
                <a:cs typeface="Arial" pitchFamily="34" charset="0"/>
              </a:rPr>
              <a:t/>
            </a:r>
            <a:br>
              <a:rPr kumimoji="0" lang="es-MX" sz="16000" b="0" i="0" u="none" strike="noStrike" cap="none" normalizeH="0" baseline="0" smtClean="0">
                <a:ln>
                  <a:noFill/>
                </a:ln>
                <a:solidFill>
                  <a:schemeClr val="tx1"/>
                </a:solidFill>
                <a:effectLst/>
                <a:latin typeface="Arial" pitchFamily="34" charset="0"/>
                <a:cs typeface="Arial" pitchFamily="34"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pic>
        <p:nvPicPr>
          <p:cNvPr id="18434" name="Picture 2" descr="http://www.nndb.com/people/332/000112993/ernest-burgess-1-sized.jpg"/>
          <p:cNvPicPr>
            <a:picLocks noChangeAspect="1" noChangeArrowheads="1"/>
          </p:cNvPicPr>
          <p:nvPr/>
        </p:nvPicPr>
        <p:blipFill>
          <a:blip r:embed="rId2" cstate="print"/>
          <a:srcRect/>
          <a:stretch>
            <a:fillRect/>
          </a:stretch>
        </p:blipFill>
        <p:spPr bwMode="auto">
          <a:xfrm>
            <a:off x="755576" y="1700808"/>
            <a:ext cx="3672408" cy="4343375"/>
          </a:xfrm>
          <a:prstGeom prst="rect">
            <a:avLst/>
          </a:prstGeom>
          <a:noFill/>
        </p:spPr>
      </p:pic>
      <p:pic>
        <p:nvPicPr>
          <p:cNvPr id="18436" name="Picture 4" descr="http://www.cafedelasciudades.com.ar/imagenes50/chicago4.jpg"/>
          <p:cNvPicPr>
            <a:picLocks noChangeAspect="1" noChangeArrowheads="1"/>
          </p:cNvPicPr>
          <p:nvPr/>
        </p:nvPicPr>
        <p:blipFill>
          <a:blip r:embed="rId3" cstate="print"/>
          <a:srcRect/>
          <a:stretch>
            <a:fillRect/>
          </a:stretch>
        </p:blipFill>
        <p:spPr bwMode="auto">
          <a:xfrm>
            <a:off x="5148064" y="1124744"/>
            <a:ext cx="3810000" cy="5057775"/>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428050" y="1950992"/>
            <a:ext cx="4671472" cy="646331"/>
          </a:xfrm>
          <a:prstGeom prst="rect">
            <a:avLst/>
          </a:prstGeom>
          <a:noFill/>
        </p:spPr>
        <p:txBody>
          <a:bodyPr wrap="none">
            <a:spAutoFit/>
          </a:bodyPr>
          <a:lstStyle/>
          <a:p>
            <a:pPr algn="ctr" fontAlgn="auto">
              <a:spcBef>
                <a:spcPts val="0"/>
              </a:spcBef>
              <a:spcAft>
                <a:spcPts val="0"/>
              </a:spcAft>
              <a:defRPr/>
            </a:pPr>
            <a:r>
              <a:rPr lang="es-ES" sz="3600" dirty="0">
                <a:ln w="18415" cmpd="sng">
                  <a:solidFill>
                    <a:srgbClr val="FFFFFF"/>
                  </a:solidFill>
                  <a:prstDash val="solid"/>
                </a:ln>
                <a:solidFill>
                  <a:srgbClr val="FFFFFF"/>
                </a:solidFill>
                <a:latin typeface="+mn-lt"/>
                <a:cs typeface="+mn-cs"/>
              </a:rPr>
              <a:t>Círculos concéntricos.</a:t>
            </a:r>
          </a:p>
        </p:txBody>
      </p:sp>
      <p:sp>
        <p:nvSpPr>
          <p:cNvPr id="21508" name="5 Rectángulo"/>
          <p:cNvSpPr>
            <a:spLocks noChangeArrowheads="1"/>
          </p:cNvSpPr>
          <p:nvPr/>
        </p:nvSpPr>
        <p:spPr bwMode="auto">
          <a:xfrm>
            <a:off x="2843808" y="3356992"/>
            <a:ext cx="5544616" cy="147732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es-MX" dirty="0" smtClean="0">
                <a:latin typeface="Georgia" pitchFamily="18" charset="0"/>
              </a:rPr>
              <a:t>“Una </a:t>
            </a:r>
            <a:r>
              <a:rPr lang="es-MX" dirty="0">
                <a:latin typeface="Georgia" pitchFamily="18" charset="0"/>
              </a:rPr>
              <a:t>serie de cinco círculos concéntricos representaría, simultáneamente, las fases sucesivas de expansión en un determinado territorio y la diversidad sociocultural de las áreas determinadas por el desarrollo </a:t>
            </a:r>
            <a:r>
              <a:rPr lang="es-MX" dirty="0" smtClean="0">
                <a:latin typeface="Georgia" pitchFamily="18" charset="0"/>
              </a:rPr>
              <a:t>urbano”</a:t>
            </a:r>
            <a:endParaRPr lang="es-MX" dirty="0">
              <a:latin typeface="Georgia" pitchFamily="18" charset="0"/>
            </a:endParaRPr>
          </a:p>
        </p:txBody>
      </p:sp>
      <p:pic>
        <p:nvPicPr>
          <p:cNvPr id="8" name="Picture 4"/>
          <p:cNvPicPr>
            <a:picLocks noChangeAspect="1" noChangeArrowheads="1"/>
          </p:cNvPicPr>
          <p:nvPr/>
        </p:nvPicPr>
        <p:blipFill>
          <a:blip r:embed="rId2" cstate="print"/>
          <a:srcRect/>
          <a:stretch>
            <a:fillRect/>
          </a:stretch>
        </p:blipFill>
        <p:spPr bwMode="auto">
          <a:xfrm>
            <a:off x="539552" y="843879"/>
            <a:ext cx="1872208" cy="2369097"/>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476672"/>
            <a:ext cx="2600392"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Fase 1.</a:t>
            </a:r>
          </a:p>
        </p:txBody>
      </p:sp>
      <p:sp>
        <p:nvSpPr>
          <p:cNvPr id="22531" name="4 Rectángulo"/>
          <p:cNvSpPr>
            <a:spLocks noChangeArrowheads="1"/>
          </p:cNvSpPr>
          <p:nvPr/>
        </p:nvSpPr>
        <p:spPr bwMode="auto">
          <a:xfrm>
            <a:off x="250825" y="1628775"/>
            <a:ext cx="4572000" cy="646113"/>
          </a:xfrm>
          <a:prstGeom prst="rect">
            <a:avLst/>
          </a:prstGeom>
          <a:noFill/>
          <a:ln w="9525">
            <a:noFill/>
            <a:miter lim="800000"/>
            <a:headEnd/>
            <a:tailEnd/>
          </a:ln>
        </p:spPr>
        <p:txBody>
          <a:bodyPr>
            <a:spAutoFit/>
          </a:bodyPr>
          <a:lstStyle/>
          <a:p>
            <a:r>
              <a:rPr lang="es-MX">
                <a:latin typeface="Georgia" pitchFamily="18" charset="0"/>
              </a:rPr>
              <a:t>El centro representa el asentamiento originario.</a:t>
            </a:r>
          </a:p>
        </p:txBody>
      </p:sp>
      <p:sp>
        <p:nvSpPr>
          <p:cNvPr id="22532" name="5 Rectángulo"/>
          <p:cNvSpPr>
            <a:spLocks noChangeArrowheads="1"/>
          </p:cNvSpPr>
          <p:nvPr/>
        </p:nvSpPr>
        <p:spPr bwMode="auto">
          <a:xfrm>
            <a:off x="3419475" y="2276475"/>
            <a:ext cx="4572000" cy="1477963"/>
          </a:xfrm>
          <a:prstGeom prst="rect">
            <a:avLst/>
          </a:prstGeom>
          <a:noFill/>
          <a:ln w="9525">
            <a:noFill/>
            <a:miter lim="800000"/>
            <a:headEnd/>
            <a:tailEnd/>
          </a:ln>
        </p:spPr>
        <p:txBody>
          <a:bodyPr>
            <a:spAutoFit/>
          </a:bodyPr>
          <a:lstStyle/>
          <a:p>
            <a:pPr algn="just"/>
            <a:r>
              <a:rPr lang="es-MX" dirty="0">
                <a:latin typeface="Georgia" pitchFamily="18" charset="0"/>
              </a:rPr>
              <a:t>La ciudad tal como se irá nucleando sucesivamente en una serie de zonas diferenciadas; cada una de ellas cumple funciones particulares, </a:t>
            </a:r>
            <a:r>
              <a:rPr lang="es-MX" dirty="0" smtClean="0">
                <a:latin typeface="Georgia" pitchFamily="18" charset="0"/>
              </a:rPr>
              <a:t>indispensables </a:t>
            </a:r>
            <a:r>
              <a:rPr lang="es-MX" dirty="0">
                <a:latin typeface="Georgia" pitchFamily="18" charset="0"/>
              </a:rPr>
              <a:t>al conjunto.</a:t>
            </a:r>
          </a:p>
        </p:txBody>
      </p:sp>
      <p:sp>
        <p:nvSpPr>
          <p:cNvPr id="7" name="6 Rectángulo"/>
          <p:cNvSpPr/>
          <p:nvPr/>
        </p:nvSpPr>
        <p:spPr>
          <a:xfrm>
            <a:off x="2627784" y="692696"/>
            <a:ext cx="3124573" cy="52322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2800" b="1" spc="50" dirty="0">
                <a:ln w="11430"/>
                <a:solidFill>
                  <a:srgbClr val="FF0000"/>
                </a:solidFill>
                <a:latin typeface="+mn-lt"/>
                <a:cs typeface="+mn-cs"/>
              </a:rPr>
              <a:t>Distrito central</a:t>
            </a:r>
          </a:p>
        </p:txBody>
      </p:sp>
      <p:pic>
        <p:nvPicPr>
          <p:cNvPr id="22534" name="Picture 2"/>
          <p:cNvPicPr>
            <a:picLocks noChangeAspect="1" noChangeArrowheads="1"/>
          </p:cNvPicPr>
          <p:nvPr/>
        </p:nvPicPr>
        <p:blipFill>
          <a:blip r:embed="rId2" cstate="print"/>
          <a:srcRect/>
          <a:stretch>
            <a:fillRect/>
          </a:stretch>
        </p:blipFill>
        <p:spPr bwMode="auto">
          <a:xfrm>
            <a:off x="1835150" y="4221163"/>
            <a:ext cx="5329238" cy="2108200"/>
          </a:xfrm>
          <a:prstGeom prst="rect">
            <a:avLst/>
          </a:prstGeom>
          <a:noFill/>
          <a:ln w="9525">
            <a:noFill/>
            <a:miter lim="800000"/>
            <a:headEnd/>
            <a:tailEnd/>
          </a:ln>
        </p:spPr>
      </p:pic>
      <p:sp>
        <p:nvSpPr>
          <p:cNvPr id="9" name="8 Elipse"/>
          <p:cNvSpPr/>
          <p:nvPr/>
        </p:nvSpPr>
        <p:spPr>
          <a:xfrm>
            <a:off x="3707904" y="5229200"/>
            <a:ext cx="288032" cy="216024"/>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MX"/>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7289" y="476672"/>
            <a:ext cx="2694970"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Fase 2.</a:t>
            </a:r>
          </a:p>
        </p:txBody>
      </p:sp>
      <p:pic>
        <p:nvPicPr>
          <p:cNvPr id="23555" name="Picture 2"/>
          <p:cNvPicPr>
            <a:picLocks noChangeAspect="1" noChangeArrowheads="1"/>
          </p:cNvPicPr>
          <p:nvPr/>
        </p:nvPicPr>
        <p:blipFill>
          <a:blip r:embed="rId2" cstate="print"/>
          <a:srcRect/>
          <a:stretch>
            <a:fillRect/>
          </a:stretch>
        </p:blipFill>
        <p:spPr bwMode="auto">
          <a:xfrm>
            <a:off x="1835150" y="4221163"/>
            <a:ext cx="5329238" cy="2108200"/>
          </a:xfrm>
          <a:prstGeom prst="rect">
            <a:avLst/>
          </a:prstGeom>
          <a:noFill/>
          <a:ln w="9525">
            <a:noFill/>
            <a:miter lim="800000"/>
            <a:headEnd/>
            <a:tailEnd/>
          </a:ln>
        </p:spPr>
      </p:pic>
      <p:sp>
        <p:nvSpPr>
          <p:cNvPr id="5" name="4 Elipse"/>
          <p:cNvSpPr/>
          <p:nvPr/>
        </p:nvSpPr>
        <p:spPr>
          <a:xfrm>
            <a:off x="4067944" y="5373216"/>
            <a:ext cx="288032" cy="216024"/>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MX"/>
          </a:p>
        </p:txBody>
      </p:sp>
      <p:sp>
        <p:nvSpPr>
          <p:cNvPr id="23559" name="5 Rectángulo"/>
          <p:cNvSpPr>
            <a:spLocks noChangeArrowheads="1"/>
          </p:cNvSpPr>
          <p:nvPr/>
        </p:nvSpPr>
        <p:spPr bwMode="auto">
          <a:xfrm>
            <a:off x="684213" y="1989138"/>
            <a:ext cx="4572000" cy="1200150"/>
          </a:xfrm>
          <a:prstGeom prst="rect">
            <a:avLst/>
          </a:prstGeom>
          <a:noFill/>
          <a:ln w="9525">
            <a:noFill/>
            <a:miter lim="800000"/>
            <a:headEnd/>
            <a:tailEnd/>
          </a:ln>
        </p:spPr>
        <p:txBody>
          <a:bodyPr>
            <a:spAutoFit/>
          </a:bodyPr>
          <a:lstStyle/>
          <a:p>
            <a:pPr algn="just"/>
            <a:r>
              <a:rPr lang="es-MX" dirty="0">
                <a:latin typeface="Georgia" pitchFamily="18" charset="0"/>
              </a:rPr>
              <a:t>Alrededor del barrio comercial central se encuentra normalmente un área de transición que está ocupada por empresas comerciales y pequeñas industrias. </a:t>
            </a:r>
          </a:p>
        </p:txBody>
      </p:sp>
      <p:sp>
        <p:nvSpPr>
          <p:cNvPr id="7" name="6 Rectángulo"/>
          <p:cNvSpPr/>
          <p:nvPr/>
        </p:nvSpPr>
        <p:spPr>
          <a:xfrm>
            <a:off x="3419872" y="980728"/>
            <a:ext cx="3757760" cy="52322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2800" b="1" spc="50" dirty="0">
                <a:ln w="11430"/>
                <a:solidFill>
                  <a:srgbClr val="FF0000"/>
                </a:solidFill>
                <a:latin typeface="+mn-lt"/>
                <a:cs typeface="+mn-cs"/>
              </a:rPr>
              <a:t>Zona de transición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23528" y="1484784"/>
            <a:ext cx="8662887" cy="4176464"/>
          </a:xfrm>
          <a:prstGeom prst="rect">
            <a:avLst/>
          </a:prstGeom>
        </p:spPr>
      </p:pic>
      <p:sp>
        <p:nvSpPr>
          <p:cNvPr id="4" name="CuadroTexto 3"/>
          <p:cNvSpPr txBox="1"/>
          <p:nvPr/>
        </p:nvSpPr>
        <p:spPr>
          <a:xfrm>
            <a:off x="827584" y="548680"/>
            <a:ext cx="7272808" cy="646331"/>
          </a:xfrm>
          <a:prstGeom prst="rect">
            <a:avLst/>
          </a:prstGeom>
          <a:noFill/>
        </p:spPr>
        <p:txBody>
          <a:bodyPr wrap="square" rtlCol="0">
            <a:spAutoFit/>
          </a:bodyPr>
          <a:lstStyle/>
          <a:p>
            <a:pPr algn="ctr"/>
            <a:r>
              <a:rPr lang="es-MX" dirty="0" smtClean="0"/>
              <a:t>EL PENSAMIENTO ECONÓMICO Y LA  EVOLUCIÓN DEL SISTEMA CAPITALISTA</a:t>
            </a:r>
            <a:endParaRPr lang="es-MX" dirty="0"/>
          </a:p>
        </p:txBody>
      </p:sp>
    </p:spTree>
    <p:extLst>
      <p:ext uri="{BB962C8B-B14F-4D97-AF65-F5344CB8AC3E}">
        <p14:creationId xmlns:p14="http://schemas.microsoft.com/office/powerpoint/2010/main" val="381340823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6487" y="476672"/>
            <a:ext cx="2693366"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Fase 3.</a:t>
            </a:r>
          </a:p>
        </p:txBody>
      </p:sp>
      <p:pic>
        <p:nvPicPr>
          <p:cNvPr id="24579" name="Picture 2"/>
          <p:cNvPicPr>
            <a:picLocks noChangeAspect="1" noChangeArrowheads="1"/>
          </p:cNvPicPr>
          <p:nvPr/>
        </p:nvPicPr>
        <p:blipFill>
          <a:blip r:embed="rId2" cstate="print"/>
          <a:srcRect/>
          <a:stretch>
            <a:fillRect/>
          </a:stretch>
        </p:blipFill>
        <p:spPr bwMode="auto">
          <a:xfrm>
            <a:off x="1835150" y="4221163"/>
            <a:ext cx="5329238" cy="2108200"/>
          </a:xfrm>
          <a:prstGeom prst="rect">
            <a:avLst/>
          </a:prstGeom>
          <a:noFill/>
          <a:ln w="9525">
            <a:noFill/>
            <a:miter lim="800000"/>
            <a:headEnd/>
            <a:tailEnd/>
          </a:ln>
        </p:spPr>
      </p:pic>
      <p:sp>
        <p:nvSpPr>
          <p:cNvPr id="5" name="4 Elipse"/>
          <p:cNvSpPr/>
          <p:nvPr/>
        </p:nvSpPr>
        <p:spPr>
          <a:xfrm>
            <a:off x="4499992" y="5517232"/>
            <a:ext cx="288032" cy="216024"/>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MX"/>
          </a:p>
        </p:txBody>
      </p:sp>
      <p:sp>
        <p:nvSpPr>
          <p:cNvPr id="24583" name="5 Rectángulo"/>
          <p:cNvSpPr>
            <a:spLocks noChangeArrowheads="1"/>
          </p:cNvSpPr>
          <p:nvPr/>
        </p:nvSpPr>
        <p:spPr bwMode="auto">
          <a:xfrm>
            <a:off x="1116013" y="1989138"/>
            <a:ext cx="4572000" cy="1200150"/>
          </a:xfrm>
          <a:prstGeom prst="rect">
            <a:avLst/>
          </a:prstGeom>
          <a:noFill/>
          <a:ln w="9525">
            <a:noFill/>
            <a:miter lim="800000"/>
            <a:headEnd/>
            <a:tailEnd/>
          </a:ln>
        </p:spPr>
        <p:txBody>
          <a:bodyPr>
            <a:spAutoFit/>
          </a:bodyPr>
          <a:lstStyle/>
          <a:p>
            <a:pPr algn="just"/>
            <a:r>
              <a:rPr lang="es-MX" dirty="0">
                <a:latin typeface="Georgia" pitchFamily="18" charset="0"/>
              </a:rPr>
              <a:t>Una tercera área está habitada por los obreros de la industria que han huido del área deteriorada, pero que quieren vivir cerca del lugar de trabajo.</a:t>
            </a:r>
          </a:p>
        </p:txBody>
      </p:sp>
      <p:sp>
        <p:nvSpPr>
          <p:cNvPr id="7" name="6 Rectángulo"/>
          <p:cNvSpPr/>
          <p:nvPr/>
        </p:nvSpPr>
        <p:spPr>
          <a:xfrm>
            <a:off x="2771800" y="908720"/>
            <a:ext cx="5739072" cy="52322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2800" b="1" spc="50" dirty="0">
                <a:ln w="11430"/>
                <a:solidFill>
                  <a:srgbClr val="FF0000"/>
                </a:solidFill>
                <a:latin typeface="+mn-lt"/>
                <a:cs typeface="+mn-cs"/>
              </a:rPr>
              <a:t>Residencial de clase popular.</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5303" y="476672"/>
            <a:ext cx="2710999"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Fase 4.</a:t>
            </a:r>
          </a:p>
        </p:txBody>
      </p:sp>
      <p:pic>
        <p:nvPicPr>
          <p:cNvPr id="25603" name="Picture 2"/>
          <p:cNvPicPr>
            <a:picLocks noChangeAspect="1" noChangeArrowheads="1"/>
          </p:cNvPicPr>
          <p:nvPr/>
        </p:nvPicPr>
        <p:blipFill>
          <a:blip r:embed="rId2" cstate="print"/>
          <a:srcRect/>
          <a:stretch>
            <a:fillRect/>
          </a:stretch>
        </p:blipFill>
        <p:spPr bwMode="auto">
          <a:xfrm>
            <a:off x="1835150" y="4221163"/>
            <a:ext cx="5329238" cy="2108200"/>
          </a:xfrm>
          <a:prstGeom prst="rect">
            <a:avLst/>
          </a:prstGeom>
          <a:noFill/>
          <a:ln w="9525">
            <a:noFill/>
            <a:miter lim="800000"/>
            <a:headEnd/>
            <a:tailEnd/>
          </a:ln>
        </p:spPr>
      </p:pic>
      <p:sp>
        <p:nvSpPr>
          <p:cNvPr id="5" name="4 Elipse"/>
          <p:cNvSpPr/>
          <p:nvPr/>
        </p:nvSpPr>
        <p:spPr>
          <a:xfrm>
            <a:off x="4860032" y="5733256"/>
            <a:ext cx="288032" cy="216024"/>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MX"/>
          </a:p>
        </p:txBody>
      </p:sp>
      <p:sp>
        <p:nvSpPr>
          <p:cNvPr id="6" name="5 Rectángulo"/>
          <p:cNvSpPr/>
          <p:nvPr/>
        </p:nvSpPr>
        <p:spPr>
          <a:xfrm>
            <a:off x="2593531" y="980728"/>
            <a:ext cx="5410456" cy="52322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2800" b="1" spc="50" dirty="0">
                <a:ln w="11430"/>
                <a:solidFill>
                  <a:srgbClr val="FF0000"/>
                </a:solidFill>
                <a:latin typeface="+mn-lt"/>
                <a:cs typeface="+mn-cs"/>
              </a:rPr>
              <a:t>Residencial de clase media.</a:t>
            </a:r>
          </a:p>
        </p:txBody>
      </p:sp>
      <p:sp>
        <p:nvSpPr>
          <p:cNvPr id="25608" name="6 Rectángulo"/>
          <p:cNvSpPr>
            <a:spLocks noChangeArrowheads="1"/>
          </p:cNvSpPr>
          <p:nvPr/>
        </p:nvSpPr>
        <p:spPr bwMode="auto">
          <a:xfrm>
            <a:off x="1403350" y="2276475"/>
            <a:ext cx="4572000" cy="1477963"/>
          </a:xfrm>
          <a:prstGeom prst="rect">
            <a:avLst/>
          </a:prstGeom>
          <a:noFill/>
          <a:ln w="9525">
            <a:noFill/>
            <a:miter lim="800000"/>
            <a:headEnd/>
            <a:tailEnd/>
          </a:ln>
        </p:spPr>
        <p:txBody>
          <a:bodyPr>
            <a:spAutoFit/>
          </a:bodyPr>
          <a:lstStyle/>
          <a:p>
            <a:pPr algn="just"/>
            <a:r>
              <a:rPr lang="es-MX" dirty="0">
                <a:latin typeface="Georgia" pitchFamily="18" charset="0"/>
              </a:rPr>
              <a:t>Después de esta zona está el área residencial ocupada por edificios de apartamentos de lujo, o por barrios privilegiados y “restringidos” con viviendas.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7670" y="476672"/>
            <a:ext cx="2675734"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Fase 5.</a:t>
            </a:r>
          </a:p>
        </p:txBody>
      </p:sp>
      <p:pic>
        <p:nvPicPr>
          <p:cNvPr id="26627" name="Picture 2"/>
          <p:cNvPicPr>
            <a:picLocks noChangeAspect="1" noChangeArrowheads="1"/>
          </p:cNvPicPr>
          <p:nvPr/>
        </p:nvPicPr>
        <p:blipFill>
          <a:blip r:embed="rId2" cstate="print"/>
          <a:srcRect/>
          <a:stretch>
            <a:fillRect/>
          </a:stretch>
        </p:blipFill>
        <p:spPr bwMode="auto">
          <a:xfrm>
            <a:off x="1835150" y="4221163"/>
            <a:ext cx="5329238" cy="2108200"/>
          </a:xfrm>
          <a:prstGeom prst="rect">
            <a:avLst/>
          </a:prstGeom>
          <a:noFill/>
          <a:ln w="9525">
            <a:noFill/>
            <a:miter lim="800000"/>
            <a:headEnd/>
            <a:tailEnd/>
          </a:ln>
        </p:spPr>
      </p:pic>
      <p:sp>
        <p:nvSpPr>
          <p:cNvPr id="5" name="4 Elipse"/>
          <p:cNvSpPr/>
          <p:nvPr/>
        </p:nvSpPr>
        <p:spPr>
          <a:xfrm>
            <a:off x="4860032" y="5733256"/>
            <a:ext cx="288032" cy="216024"/>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MX"/>
          </a:p>
        </p:txBody>
      </p:sp>
      <p:sp>
        <p:nvSpPr>
          <p:cNvPr id="6" name="5 Rectángulo"/>
          <p:cNvSpPr/>
          <p:nvPr/>
        </p:nvSpPr>
        <p:spPr>
          <a:xfrm>
            <a:off x="2699792" y="980728"/>
            <a:ext cx="5995552" cy="52322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2800" b="1" spc="50" dirty="0">
                <a:ln w="11430"/>
                <a:solidFill>
                  <a:srgbClr val="FF0000"/>
                </a:solidFill>
                <a:latin typeface="+mn-lt"/>
                <a:cs typeface="+mn-cs"/>
              </a:rPr>
              <a:t>Residencial de clase burguesa.</a:t>
            </a:r>
          </a:p>
        </p:txBody>
      </p:sp>
      <p:sp>
        <p:nvSpPr>
          <p:cNvPr id="26632" name="7 Rectángulo"/>
          <p:cNvSpPr>
            <a:spLocks noChangeArrowheads="1"/>
          </p:cNvSpPr>
          <p:nvPr/>
        </p:nvSpPr>
        <p:spPr bwMode="auto">
          <a:xfrm>
            <a:off x="2267744" y="2492896"/>
            <a:ext cx="4572000" cy="1476375"/>
          </a:xfrm>
          <a:prstGeom prst="rect">
            <a:avLst/>
          </a:prstGeom>
          <a:noFill/>
          <a:ln w="9525">
            <a:noFill/>
            <a:miter lim="800000"/>
            <a:headEnd/>
            <a:tailEnd/>
          </a:ln>
        </p:spPr>
        <p:txBody>
          <a:bodyPr>
            <a:spAutoFit/>
          </a:bodyPr>
          <a:lstStyle/>
          <a:p>
            <a:pPr algn="just"/>
            <a:r>
              <a:rPr lang="es-MX" dirty="0">
                <a:latin typeface="Georgia" pitchFamily="18" charset="0"/>
              </a:rPr>
              <a:t>Más allá de los </a:t>
            </a:r>
            <a:r>
              <a:rPr lang="es-MX" dirty="0" smtClean="0">
                <a:latin typeface="Georgia" pitchFamily="18" charset="0"/>
              </a:rPr>
              <a:t>confines </a:t>
            </a:r>
            <a:r>
              <a:rPr lang="es-MX" dirty="0">
                <a:latin typeface="Georgia" pitchFamily="18" charset="0"/>
              </a:rPr>
              <a:t>de la ciudad está la zona de los trabajadores pendulares, constituida por las áreas suburbanas o ciudades satélites, y situada a media o una hora de viaje del barrio comercial.</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825452" y="829981"/>
            <a:ext cx="2880320" cy="461665"/>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fontAlgn="auto">
              <a:spcBef>
                <a:spcPts val="0"/>
              </a:spcBef>
              <a:spcAft>
                <a:spcPts val="0"/>
              </a:spcAft>
              <a:defRPr/>
            </a:pPr>
            <a:r>
              <a:rPr lang="es-ES" sz="2400" dirty="0">
                <a:solidFill>
                  <a:schemeClr val="tx1"/>
                </a:solidFill>
              </a:rPr>
              <a:t>Áreas deterioradas</a:t>
            </a:r>
            <a:endParaRPr lang="es-MX" sz="2400" dirty="0">
              <a:solidFill>
                <a:schemeClr val="tx1"/>
              </a:solidFill>
            </a:endParaRPr>
          </a:p>
        </p:txBody>
      </p:sp>
      <p:sp>
        <p:nvSpPr>
          <p:cNvPr id="5" name="4 Rectángulo"/>
          <p:cNvSpPr/>
          <p:nvPr/>
        </p:nvSpPr>
        <p:spPr>
          <a:xfrm>
            <a:off x="1817576" y="3100318"/>
            <a:ext cx="4896073" cy="369887"/>
          </a:xfrm>
          <a:prstGeom prst="rect">
            <a:avLst/>
          </a:prstGeom>
          <a:solidFill>
            <a:schemeClr val="accent1">
              <a:lumMod val="50000"/>
            </a:schemeClr>
          </a:solidFill>
        </p:spPr>
        <p:txBody>
          <a:bodyPr wrap="square">
            <a:spAutoFit/>
          </a:bodyPr>
          <a:lstStyle/>
          <a:p>
            <a:pPr fontAlgn="auto">
              <a:spcBef>
                <a:spcPts val="0"/>
              </a:spcBef>
              <a:spcAft>
                <a:spcPts val="0"/>
              </a:spcAft>
              <a:defRPr/>
            </a:pPr>
            <a:r>
              <a:rPr lang="es-MX" dirty="0">
                <a:solidFill>
                  <a:schemeClr val="bg1"/>
                </a:solidFill>
                <a:latin typeface="+mn-lt"/>
                <a:cs typeface="+mn-cs"/>
              </a:rPr>
              <a:t>Residían pocos años antes los trabajadores.</a:t>
            </a:r>
          </a:p>
        </p:txBody>
      </p:sp>
      <p:sp>
        <p:nvSpPr>
          <p:cNvPr id="6" name="5 Rectángulo"/>
          <p:cNvSpPr/>
          <p:nvPr/>
        </p:nvSpPr>
        <p:spPr>
          <a:xfrm>
            <a:off x="1388928" y="2308106"/>
            <a:ext cx="1814920" cy="369332"/>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fontAlgn="auto">
              <a:spcBef>
                <a:spcPts val="0"/>
              </a:spcBef>
              <a:spcAft>
                <a:spcPts val="0"/>
              </a:spcAft>
              <a:defRPr/>
            </a:pPr>
            <a:r>
              <a:rPr lang="es-MX" dirty="0">
                <a:solidFill>
                  <a:schemeClr val="tx1"/>
                </a:solidFill>
              </a:rPr>
              <a:t>Neo inmigrados</a:t>
            </a:r>
          </a:p>
        </p:txBody>
      </p:sp>
      <p:sp>
        <p:nvSpPr>
          <p:cNvPr id="7" name="6 Rectángulo"/>
          <p:cNvSpPr/>
          <p:nvPr/>
        </p:nvSpPr>
        <p:spPr>
          <a:xfrm>
            <a:off x="4932040" y="2308106"/>
            <a:ext cx="2629246" cy="369332"/>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fontAlgn="auto">
              <a:spcBef>
                <a:spcPts val="0"/>
              </a:spcBef>
              <a:spcAft>
                <a:spcPts val="0"/>
              </a:spcAft>
              <a:defRPr/>
            </a:pPr>
            <a:r>
              <a:rPr lang="es-MX" dirty="0">
                <a:solidFill>
                  <a:schemeClr val="tx1"/>
                </a:solidFill>
              </a:rPr>
              <a:t>Delincuentes habituales</a:t>
            </a:r>
          </a:p>
        </p:txBody>
      </p:sp>
      <p:sp>
        <p:nvSpPr>
          <p:cNvPr id="27662" name="14 Rectángulo"/>
          <p:cNvSpPr>
            <a:spLocks noChangeArrowheads="1"/>
          </p:cNvSpPr>
          <p:nvPr/>
        </p:nvSpPr>
        <p:spPr bwMode="auto">
          <a:xfrm>
            <a:off x="1979613" y="3644900"/>
            <a:ext cx="4572000" cy="646113"/>
          </a:xfrm>
          <a:prstGeom prst="rect">
            <a:avLst/>
          </a:prstGeom>
          <a:noFill/>
          <a:ln w="9525">
            <a:noFill/>
            <a:miter lim="800000"/>
            <a:headEnd/>
            <a:tailEnd/>
          </a:ln>
        </p:spPr>
        <p:txBody>
          <a:bodyPr>
            <a:spAutoFit/>
          </a:bodyPr>
          <a:lstStyle/>
          <a:p>
            <a:pPr algn="ctr"/>
            <a:r>
              <a:rPr lang="es-MX" dirty="0">
                <a:latin typeface="Georgia" pitchFamily="18" charset="0"/>
              </a:rPr>
              <a:t>El barrio comercial central es el corazón del organismo ciudadano.</a:t>
            </a:r>
          </a:p>
        </p:txBody>
      </p:sp>
      <p:sp>
        <p:nvSpPr>
          <p:cNvPr id="27663" name="15 CuadroTexto"/>
          <p:cNvSpPr txBox="1">
            <a:spLocks noChangeArrowheads="1"/>
          </p:cNvSpPr>
          <p:nvPr/>
        </p:nvSpPr>
        <p:spPr bwMode="auto">
          <a:xfrm>
            <a:off x="900113" y="4581525"/>
            <a:ext cx="7488237" cy="1754188"/>
          </a:xfrm>
          <a:prstGeom prst="rect">
            <a:avLst/>
          </a:prstGeom>
          <a:noFill/>
          <a:ln w="9525">
            <a:noFill/>
            <a:miter lim="800000"/>
            <a:headEnd/>
            <a:tailEnd/>
          </a:ln>
        </p:spPr>
        <p:txBody>
          <a:bodyPr>
            <a:spAutoFit/>
          </a:bodyPr>
          <a:lstStyle/>
          <a:p>
            <a:pPr algn="just">
              <a:buFont typeface="Wingdings" pitchFamily="2" charset="2"/>
              <a:buChar char="v"/>
            </a:pPr>
            <a:r>
              <a:rPr lang="es-ES">
                <a:latin typeface="Georgia" pitchFamily="18" charset="0"/>
              </a:rPr>
              <a:t> </a:t>
            </a:r>
            <a:r>
              <a:rPr lang="es-MX">
                <a:latin typeface="Georgia" pitchFamily="18" charset="0"/>
              </a:rPr>
              <a:t>Ejerce una atracción determinante sobre todas las demás zonas gracias a los servicios públicos y a los equipamientos .</a:t>
            </a:r>
          </a:p>
          <a:p>
            <a:pPr algn="just"/>
            <a:endParaRPr lang="es-MX">
              <a:latin typeface="Georgia" pitchFamily="18" charset="0"/>
            </a:endParaRPr>
          </a:p>
          <a:p>
            <a:pPr algn="just">
              <a:buFont typeface="Wingdings" pitchFamily="2" charset="2"/>
              <a:buChar char="v"/>
            </a:pPr>
            <a:r>
              <a:rPr lang="es-MX">
                <a:latin typeface="Georgia" pitchFamily="18" charset="0"/>
              </a:rPr>
              <a:t>el sistema de transportes tiende a hacer gravitar hacia el núcleo central la población de la ciudad.*</a:t>
            </a:r>
          </a:p>
          <a:p>
            <a:pPr algn="just"/>
            <a:endParaRPr lang="es-MX">
              <a:latin typeface="Georgia" pitchFamily="18" charset="0"/>
            </a:endParaRPr>
          </a:p>
        </p:txBody>
      </p:sp>
      <p:cxnSp>
        <p:nvCxnSpPr>
          <p:cNvPr id="13" name="12 Conector recto de flecha"/>
          <p:cNvCxnSpPr/>
          <p:nvPr/>
        </p:nvCxnSpPr>
        <p:spPr>
          <a:xfrm flipH="1">
            <a:off x="2339752" y="1385985"/>
            <a:ext cx="720080"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5638812" y="1356663"/>
            <a:ext cx="576064"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Rectángulo"/>
          <p:cNvSpPr>
            <a:spLocks noChangeArrowheads="1"/>
          </p:cNvSpPr>
          <p:nvPr/>
        </p:nvSpPr>
        <p:spPr bwMode="auto">
          <a:xfrm>
            <a:off x="2629694" y="1065780"/>
            <a:ext cx="2586037" cy="368300"/>
          </a:xfrm>
          <a:prstGeom prst="rect">
            <a:avLst/>
          </a:prstGeom>
          <a:noFill/>
          <a:ln w="9525">
            <a:noFill/>
            <a:miter lim="800000"/>
            <a:headEnd/>
            <a:tailEnd/>
          </a:ln>
        </p:spPr>
        <p:txBody>
          <a:bodyPr wrap="none">
            <a:spAutoFit/>
          </a:bodyPr>
          <a:lstStyle/>
          <a:p>
            <a:r>
              <a:rPr lang="es-MX" b="1" dirty="0" err="1">
                <a:solidFill>
                  <a:srgbClr val="FF0000"/>
                </a:solidFill>
                <a:latin typeface="Georgia" pitchFamily="18" charset="0"/>
              </a:rPr>
              <a:t>Roderick</a:t>
            </a:r>
            <a:r>
              <a:rPr lang="es-MX" b="1" dirty="0">
                <a:solidFill>
                  <a:srgbClr val="FF0000"/>
                </a:solidFill>
                <a:latin typeface="Georgia" pitchFamily="18" charset="0"/>
              </a:rPr>
              <a:t> </a:t>
            </a:r>
            <a:r>
              <a:rPr lang="es-MX" b="1" dirty="0" err="1">
                <a:solidFill>
                  <a:srgbClr val="FF0000"/>
                </a:solidFill>
                <a:latin typeface="Georgia" pitchFamily="18" charset="0"/>
              </a:rPr>
              <a:t>McKienzie</a:t>
            </a:r>
            <a:endParaRPr lang="es-MX" b="1" dirty="0">
              <a:solidFill>
                <a:srgbClr val="FF0000"/>
              </a:solidFill>
              <a:latin typeface="Georgia" pitchFamily="18" charset="0"/>
            </a:endParaRPr>
          </a:p>
        </p:txBody>
      </p:sp>
      <p:sp>
        <p:nvSpPr>
          <p:cNvPr id="28675" name="2 Rectángulo"/>
          <p:cNvSpPr>
            <a:spLocks noChangeArrowheads="1"/>
          </p:cNvSpPr>
          <p:nvPr/>
        </p:nvSpPr>
        <p:spPr bwMode="auto">
          <a:xfrm>
            <a:off x="1116013" y="2420938"/>
            <a:ext cx="4572000" cy="1538883"/>
          </a:xfrm>
          <a:prstGeom prst="rect">
            <a:avLst/>
          </a:prstGeom>
          <a:noFill/>
          <a:ln w="9525">
            <a:noFill/>
            <a:miter lim="800000"/>
            <a:headEnd/>
            <a:tailEnd/>
          </a:ln>
        </p:spPr>
        <p:txBody>
          <a:bodyPr>
            <a:spAutoFit/>
          </a:bodyPr>
          <a:lstStyle/>
          <a:p>
            <a:pPr algn="just"/>
            <a:r>
              <a:rPr lang="es-MX" dirty="0">
                <a:latin typeface="Georgia" pitchFamily="18" charset="0"/>
              </a:rPr>
              <a:t>Fue uno de los primeros sociólogos que se ocupó de esta nueva “dimensión” de la organización urbana.</a:t>
            </a:r>
          </a:p>
          <a:p>
            <a:pPr algn="just"/>
            <a:r>
              <a:rPr lang="es-MX" dirty="0">
                <a:latin typeface="Georgia" pitchFamily="18" charset="0"/>
              </a:rPr>
              <a:t>                                  </a:t>
            </a:r>
            <a:r>
              <a:rPr lang="es-MX" dirty="0" smtClean="0">
                <a:latin typeface="Georgia" pitchFamily="18" charset="0"/>
              </a:rPr>
              <a:t>   </a:t>
            </a:r>
            <a:r>
              <a:rPr lang="es-MX" sz="4000" dirty="0">
                <a:latin typeface="Georgia" pitchFamily="18" charset="0"/>
              </a:rPr>
              <a:t>Metrópoli</a:t>
            </a:r>
          </a:p>
        </p:txBody>
      </p:sp>
      <p:sp>
        <p:nvSpPr>
          <p:cNvPr id="4" name="3 Rectángulo"/>
          <p:cNvSpPr/>
          <p:nvPr/>
        </p:nvSpPr>
        <p:spPr>
          <a:xfrm>
            <a:off x="611560" y="4293096"/>
            <a:ext cx="2228495" cy="369332"/>
          </a:xfrm>
          <a:prstGeom prst="rect">
            <a:avLst/>
          </a:prstGeom>
          <a:effectLst>
            <a:glow rad="101600">
              <a:schemeClr val="accent4">
                <a:satMod val="175000"/>
                <a:alpha val="40000"/>
              </a:schemeClr>
            </a:glow>
            <a:outerShdw blurRad="50800" dist="25400" dir="5400000" rotWithShape="0">
              <a:srgbClr val="000000">
                <a:alpha val="45000"/>
              </a:srgbClr>
            </a:outerShdw>
          </a:effectLst>
        </p:spPr>
        <p:style>
          <a:lnRef idx="1">
            <a:schemeClr val="accent3"/>
          </a:lnRef>
          <a:fillRef idx="3">
            <a:schemeClr val="accent3"/>
          </a:fillRef>
          <a:effectRef idx="2">
            <a:schemeClr val="accent3"/>
          </a:effectRef>
          <a:fontRef idx="minor">
            <a:schemeClr val="lt1"/>
          </a:fontRef>
        </p:style>
        <p:txBody>
          <a:bodyPr wrap="none">
            <a:spAutoFit/>
          </a:bodyPr>
          <a:lstStyle/>
          <a:p>
            <a:pPr fontAlgn="auto">
              <a:spcBef>
                <a:spcPts val="0"/>
              </a:spcBef>
              <a:spcAft>
                <a:spcPts val="0"/>
              </a:spcAft>
              <a:defRPr/>
            </a:pPr>
            <a:r>
              <a:rPr lang="es-MX" dirty="0">
                <a:solidFill>
                  <a:schemeClr val="bg1"/>
                </a:solidFill>
              </a:rPr>
              <a:t>La ecología humana</a:t>
            </a:r>
          </a:p>
        </p:txBody>
      </p:sp>
      <p:cxnSp>
        <p:nvCxnSpPr>
          <p:cNvPr id="7" name="6 Conector recto de flecha"/>
          <p:cNvCxnSpPr/>
          <p:nvPr/>
        </p:nvCxnSpPr>
        <p:spPr>
          <a:xfrm>
            <a:off x="2771775" y="4868863"/>
            <a:ext cx="1150938" cy="504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8" name="Picture 5"/>
          <p:cNvPicPr>
            <a:picLocks noChangeAspect="1" noChangeArrowheads="1"/>
          </p:cNvPicPr>
          <p:nvPr/>
        </p:nvPicPr>
        <p:blipFill>
          <a:blip r:embed="rId2" cstate="print"/>
          <a:srcRect/>
          <a:stretch>
            <a:fillRect/>
          </a:stretch>
        </p:blipFill>
        <p:spPr bwMode="auto">
          <a:xfrm>
            <a:off x="755576" y="332607"/>
            <a:ext cx="1656184" cy="1921396"/>
          </a:xfrm>
          <a:prstGeom prst="ellipse">
            <a:avLst/>
          </a:prstGeom>
          <a:ln>
            <a:noFill/>
          </a:ln>
          <a:effectLst>
            <a:softEdge rad="112500"/>
          </a:effectLst>
        </p:spPr>
      </p:pic>
      <p:sp>
        <p:nvSpPr>
          <p:cNvPr id="2" name="Rectángulo 1"/>
          <p:cNvSpPr/>
          <p:nvPr/>
        </p:nvSpPr>
        <p:spPr>
          <a:xfrm>
            <a:off x="4067944" y="4635024"/>
            <a:ext cx="4572000" cy="1477328"/>
          </a:xfrm>
          <a:prstGeom prst="rect">
            <a:avLst/>
          </a:prstGeom>
        </p:spPr>
        <p:txBody>
          <a:bodyPr>
            <a:spAutoFit/>
          </a:bodyPr>
          <a:lstStyle/>
          <a:p>
            <a:pPr algn="just"/>
            <a:r>
              <a:rPr lang="es-MX" dirty="0">
                <a:latin typeface="Georgia" pitchFamily="18" charset="0"/>
              </a:rPr>
              <a:t>Estudia “las relaciones espaciales y temporales de los seres humanos bajo la influencia de las fuerzas, selectivas, distributivas y apropiadas que actúan en el ambiente”. </a:t>
            </a:r>
            <a:endParaRPr lang="es-MX" dirty="0">
              <a:latin typeface="Georgia"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404664"/>
            <a:ext cx="6250429" cy="830997"/>
          </a:xfrm>
          <a:prstGeom prst="rect">
            <a:avLst/>
          </a:prstGeom>
          <a:noFill/>
        </p:spPr>
        <p:txBody>
          <a:bodyPr wrap="none">
            <a:spAutoFit/>
          </a:bodyPr>
          <a:lstStyle/>
          <a:p>
            <a:pPr marL="457200" indent="-457200" algn="just" fontAlgn="auto">
              <a:spcBef>
                <a:spcPts val="0"/>
              </a:spcBef>
              <a:spcAft>
                <a:spcPts val="0"/>
              </a:spcAft>
              <a:defRPr/>
            </a:pPr>
            <a:r>
              <a:rPr lang="es-ES" sz="2400" dirty="0">
                <a:ln w="18415" cmpd="sng">
                  <a:solidFill>
                    <a:srgbClr val="00B050"/>
                  </a:solidFill>
                  <a:prstDash val="solid"/>
                </a:ln>
                <a:solidFill>
                  <a:srgbClr val="00B050"/>
                </a:solidFill>
                <a:latin typeface="+mn-lt"/>
                <a:cs typeface="+mn-cs"/>
              </a:rPr>
              <a:t>Desde el punto de vista ecológico </a:t>
            </a:r>
          </a:p>
          <a:p>
            <a:pPr marL="457200" indent="-457200" algn="just" fontAlgn="auto">
              <a:spcBef>
                <a:spcPts val="0"/>
              </a:spcBef>
              <a:spcAft>
                <a:spcPts val="0"/>
              </a:spcAft>
              <a:defRPr/>
            </a:pPr>
            <a:r>
              <a:rPr lang="es-ES" sz="2400" dirty="0">
                <a:ln w="18415" cmpd="sng">
                  <a:solidFill>
                    <a:srgbClr val="00B050"/>
                  </a:solidFill>
                  <a:prstDash val="solid"/>
                </a:ln>
                <a:solidFill>
                  <a:srgbClr val="00B050"/>
                </a:solidFill>
                <a:latin typeface="+mn-lt"/>
                <a:cs typeface="+mn-cs"/>
              </a:rPr>
              <a:t>pueden distinguirse 4 tipos de comunidades:</a:t>
            </a:r>
          </a:p>
        </p:txBody>
      </p:sp>
      <p:sp>
        <p:nvSpPr>
          <p:cNvPr id="29699" name="2 Rectángulo"/>
          <p:cNvSpPr>
            <a:spLocks noChangeArrowheads="1"/>
          </p:cNvSpPr>
          <p:nvPr/>
        </p:nvSpPr>
        <p:spPr bwMode="auto">
          <a:xfrm>
            <a:off x="611560" y="1412776"/>
            <a:ext cx="7920880" cy="5078313"/>
          </a:xfrm>
          <a:prstGeom prst="rect">
            <a:avLst/>
          </a:prstGeom>
          <a:noFill/>
          <a:ln w="9525">
            <a:noFill/>
            <a:miter lim="800000"/>
            <a:headEnd/>
            <a:tailEnd/>
          </a:ln>
        </p:spPr>
        <p:txBody>
          <a:bodyPr wrap="square">
            <a:spAutoFit/>
          </a:bodyPr>
          <a:lstStyle/>
          <a:p>
            <a:pPr algn="just"/>
            <a:r>
              <a:rPr lang="es-MX" dirty="0">
                <a:latin typeface="Georgia" pitchFamily="18" charset="0"/>
              </a:rPr>
              <a:t>1.- La comunidad de servicio primario.- El centro caracterizado por la ausencia de actividad industrial y con la dimensión limitada</a:t>
            </a:r>
            <a:r>
              <a:rPr lang="es-MX" dirty="0" smtClean="0">
                <a:latin typeface="Georgia" pitchFamily="18" charset="0"/>
              </a:rPr>
              <a:t>.</a:t>
            </a:r>
          </a:p>
          <a:p>
            <a:pPr algn="just"/>
            <a:r>
              <a:rPr lang="es-MX" dirty="0" smtClean="0">
                <a:latin typeface="Georgia" pitchFamily="18" charset="0"/>
              </a:rPr>
              <a:t> </a:t>
            </a:r>
            <a:endParaRPr lang="es-MX" dirty="0">
              <a:latin typeface="Georgia" pitchFamily="18" charset="0"/>
            </a:endParaRPr>
          </a:p>
          <a:p>
            <a:pPr algn="just"/>
            <a:endParaRPr lang="es-MX" dirty="0">
              <a:latin typeface="Georgia" pitchFamily="18" charset="0"/>
            </a:endParaRPr>
          </a:p>
          <a:p>
            <a:pPr algn="just"/>
            <a:r>
              <a:rPr lang="es-MX" dirty="0">
                <a:latin typeface="Georgia" pitchFamily="18" charset="0"/>
              </a:rPr>
              <a:t>2.- La ciudad comercial.- Desarrolla la función secundaria en el proceso distributivo de las mercancías, desde las comunidades primarias a los mercados mundiales y de éstos a las comunidades primarias. </a:t>
            </a:r>
            <a:endParaRPr lang="es-MX" dirty="0" smtClean="0">
              <a:latin typeface="Georgia" pitchFamily="18" charset="0"/>
            </a:endParaRPr>
          </a:p>
          <a:p>
            <a:pPr algn="just"/>
            <a:endParaRPr lang="es-MX" dirty="0">
              <a:latin typeface="Georgia" pitchFamily="18" charset="0"/>
            </a:endParaRPr>
          </a:p>
          <a:p>
            <a:pPr algn="just"/>
            <a:endParaRPr lang="es-MX" dirty="0">
              <a:latin typeface="Georgia" pitchFamily="18" charset="0"/>
            </a:endParaRPr>
          </a:p>
          <a:p>
            <a:pPr algn="just"/>
            <a:r>
              <a:rPr lang="es-MX" dirty="0">
                <a:latin typeface="Georgia" pitchFamily="18" charset="0"/>
              </a:rPr>
              <a:t>3.- La ciudad industrial.- Una comunidad industrial no tiene límites en cuanto a dimensión: su expansión se relaciona con su capacidad productiva y con la organización comercial de sus industrias. </a:t>
            </a:r>
          </a:p>
          <a:p>
            <a:pPr algn="just"/>
            <a:endParaRPr lang="es-MX" dirty="0" smtClean="0">
              <a:latin typeface="Georgia" pitchFamily="18" charset="0"/>
            </a:endParaRPr>
          </a:p>
          <a:p>
            <a:pPr algn="just"/>
            <a:endParaRPr lang="es-MX" dirty="0">
              <a:latin typeface="Georgia" pitchFamily="18" charset="0"/>
            </a:endParaRPr>
          </a:p>
          <a:p>
            <a:pPr algn="just"/>
            <a:r>
              <a:rPr lang="es-MX" dirty="0">
                <a:latin typeface="Georgia" pitchFamily="18" charset="0"/>
              </a:rPr>
              <a:t>4.-Comunidad sin base económica autónoma.- Consigue sus medios de subsistencia en otras partes del mundo, y es posible que no desarrolle función alguna (directa) en la producción y en la distribución de las mercancías.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983725029"/>
              </p:ext>
            </p:extLst>
          </p:nvPr>
        </p:nvGraphicFramePr>
        <p:xfrm>
          <a:off x="1475656" y="191683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1835696" y="476672"/>
            <a:ext cx="4572000" cy="830997"/>
          </a:xfrm>
          <a:prstGeom prst="rect">
            <a:avLst/>
          </a:prstGeom>
        </p:spPr>
        <p:txBody>
          <a:bodyPr>
            <a:spAutoFit/>
          </a:bodyPr>
          <a:lstStyle/>
          <a:p>
            <a:pPr algn="ctr" fontAlgn="auto">
              <a:spcBef>
                <a:spcPts val="0"/>
              </a:spcBef>
              <a:spcAft>
                <a:spcPts val="0"/>
              </a:spcAft>
              <a:defRPr/>
            </a:pPr>
            <a:r>
              <a:rPr lang="es-MX" sz="2400" dirty="0">
                <a:ln w="18415" cmpd="sng">
                  <a:solidFill>
                    <a:srgbClr val="FFFFFF"/>
                  </a:solidFill>
                  <a:prstDash val="solid"/>
                </a:ln>
                <a:solidFill>
                  <a:srgbClr val="FFFFFF"/>
                </a:solidFill>
              </a:rPr>
              <a:t>T</a:t>
            </a:r>
            <a:r>
              <a:rPr lang="es-MX" sz="2400" dirty="0" smtClean="0">
                <a:ln w="18415" cmpd="sng">
                  <a:solidFill>
                    <a:srgbClr val="FFFFFF"/>
                  </a:solidFill>
                  <a:prstDash val="solid"/>
                </a:ln>
                <a:solidFill>
                  <a:srgbClr val="FFFFFF"/>
                </a:solidFill>
              </a:rPr>
              <a:t>endencia </a:t>
            </a:r>
            <a:r>
              <a:rPr lang="es-MX" sz="2400" dirty="0">
                <a:ln w="18415" cmpd="sng">
                  <a:solidFill>
                    <a:srgbClr val="FFFFFF"/>
                  </a:solidFill>
                  <a:prstDash val="solid"/>
                </a:ln>
                <a:solidFill>
                  <a:srgbClr val="FFFFFF"/>
                </a:solidFill>
              </a:rPr>
              <a:t>a la expansión hasta un determinado </a:t>
            </a:r>
            <a:r>
              <a:rPr lang="es-MX" sz="2400" dirty="0" smtClean="0">
                <a:ln w="18415" cmpd="sng">
                  <a:solidFill>
                    <a:srgbClr val="FFFFFF"/>
                  </a:solidFill>
                  <a:prstDash val="solid"/>
                </a:ln>
                <a:solidFill>
                  <a:srgbClr val="FFFFFF"/>
                </a:solidFill>
              </a:rPr>
              <a:t>límite</a:t>
            </a:r>
            <a:endParaRPr lang="es-MX" sz="2400" dirty="0">
              <a:ln w="18415" cmpd="sng">
                <a:solidFill>
                  <a:srgbClr val="FFFFFF"/>
                </a:solidFill>
                <a:prstDash val="solid"/>
              </a:ln>
              <a:solidFill>
                <a:srgbClr val="FFFFFF"/>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476672"/>
            <a:ext cx="3744416" cy="562074"/>
          </a:xfrm>
        </p:spPr>
        <p:txBody>
          <a:bodyPr>
            <a:normAutofit fontScale="90000"/>
          </a:bodyPr>
          <a:lstStyle/>
          <a:p>
            <a:r>
              <a:rPr lang="es-MX" b="1" dirty="0" smtClean="0"/>
              <a:t>El Vecindario </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5875798"/>
              </p:ext>
            </p:extLst>
          </p:nvPr>
        </p:nvGraphicFramePr>
        <p:xfrm>
          <a:off x="457200" y="1268760"/>
          <a:ext cx="8147248"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25180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683568" y="1412776"/>
            <a:ext cx="8064896" cy="468052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MX" dirty="0"/>
              <a:t>Un análisis general de las aportaciones de la Escuela de Chicago conduce a destacar, a través de sus trabajos, los siguientes aspectos como indicadores de la vida urbana: transformación, cambio, movilidad, interdependencia, diversidad y distancia social. Todo ello explicado a partir de la concepción de la ciudad como un espacio formado de “áreas naturales” (comunidades) en constante transformación, movimiento e interacción</a:t>
            </a:r>
            <a:r>
              <a:rPr lang="es-MX" dirty="0" smtClean="0"/>
              <a:t>.</a:t>
            </a:r>
            <a:endParaRPr lang="es-MX" dirty="0"/>
          </a:p>
          <a:p>
            <a:pPr algn="just">
              <a:defRPr/>
            </a:pPr>
            <a:r>
              <a:rPr lang="es-MX" dirty="0" smtClean="0"/>
              <a:t>La utilidad y aplicación de los conocimientos</a:t>
            </a:r>
            <a:r>
              <a:rPr lang="es-MX" dirty="0" smtClean="0"/>
              <a:t> propuestos por los integrantes de la escuela de Chicago revisten una actualidad que permite su aplicación en diversos escenarios para la planificación de las ciudades. La problemática derivada del anárquico crecimiento de las ciudades requiere del estudio constante  de los diferentes planteamientos de los integrantes de éste grupo científico. </a:t>
            </a:r>
            <a:endParaRPr lang="es-MX" dirty="0" smtClean="0"/>
          </a:p>
        </p:txBody>
      </p:sp>
      <p:sp>
        <p:nvSpPr>
          <p:cNvPr id="33797" name="3 Rectángulo"/>
          <p:cNvSpPr>
            <a:spLocks noChangeArrowheads="1"/>
          </p:cNvSpPr>
          <p:nvPr/>
        </p:nvSpPr>
        <p:spPr bwMode="auto">
          <a:xfrm>
            <a:off x="664117" y="692696"/>
            <a:ext cx="7596188" cy="461665"/>
          </a:xfrm>
          <a:prstGeom prst="rect">
            <a:avLst/>
          </a:prstGeom>
          <a:noFill/>
          <a:ln w="9525">
            <a:noFill/>
            <a:miter lim="800000"/>
            <a:headEnd/>
            <a:tailEnd/>
          </a:ln>
        </p:spPr>
        <p:txBody>
          <a:bodyPr>
            <a:spAutoFit/>
          </a:bodyPr>
          <a:lstStyle/>
          <a:p>
            <a:r>
              <a:rPr lang="es-MX" sz="2400" b="1" dirty="0">
                <a:solidFill>
                  <a:srgbClr val="FF0000"/>
                </a:solidFill>
                <a:latin typeface="Georgia" pitchFamily="18" charset="0"/>
              </a:rPr>
              <a:t>Conclusiones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Reforzamiento de las ideas </a:t>
            </a:r>
            <a:endParaRPr lang="es-MX" b="1" dirty="0"/>
          </a:p>
        </p:txBody>
      </p:sp>
      <p:sp>
        <p:nvSpPr>
          <p:cNvPr id="3" name="Marcador de contenido 2"/>
          <p:cNvSpPr>
            <a:spLocks noGrp="1"/>
          </p:cNvSpPr>
          <p:nvPr>
            <p:ph idx="1"/>
          </p:nvPr>
        </p:nvSpPr>
        <p:spPr/>
        <p:txBody>
          <a:bodyPr>
            <a:normAutofit fontScale="70000" lnSpcReduction="20000"/>
          </a:bodyPr>
          <a:lstStyle/>
          <a:p>
            <a:pPr marL="36576" indent="0">
              <a:buNone/>
            </a:pPr>
            <a:r>
              <a:rPr lang="es-MX" dirty="0" smtClean="0"/>
              <a:t>1.- ¿Qué relación encuentras entre la ciudad norteamericana del 1920 y la ciudad actual? </a:t>
            </a:r>
          </a:p>
          <a:p>
            <a:pPr marL="36576" indent="0">
              <a:buNone/>
            </a:pPr>
            <a:endParaRPr lang="es-MX" dirty="0" smtClean="0"/>
          </a:p>
          <a:p>
            <a:pPr marL="36576" indent="0">
              <a:buNone/>
            </a:pPr>
            <a:r>
              <a:rPr lang="es-MX" dirty="0" smtClean="0"/>
              <a:t>2.- ¿Cómo aplicarías el modelo de los círculos concéntricos de </a:t>
            </a:r>
            <a:r>
              <a:rPr lang="es-MX" dirty="0" err="1" smtClean="0"/>
              <a:t>Burguess</a:t>
            </a:r>
            <a:r>
              <a:rPr lang="es-MX" dirty="0" smtClean="0"/>
              <a:t>  a las ciudades Mexicanas?</a:t>
            </a:r>
          </a:p>
          <a:p>
            <a:pPr marL="36576" indent="0">
              <a:buNone/>
            </a:pPr>
            <a:endParaRPr lang="es-MX" dirty="0" smtClean="0"/>
          </a:p>
          <a:p>
            <a:pPr marL="36576" indent="0">
              <a:buNone/>
            </a:pPr>
            <a:r>
              <a:rPr lang="es-MX" dirty="0" smtClean="0"/>
              <a:t>3.- ¿Cuál es el principal aporte de Robert </a:t>
            </a:r>
            <a:r>
              <a:rPr lang="es-MX" dirty="0" err="1" smtClean="0"/>
              <a:t>Mckenzie</a:t>
            </a:r>
            <a:r>
              <a:rPr lang="es-MX" dirty="0" smtClean="0"/>
              <a:t> al estudio de las zonas Metropolitanas? </a:t>
            </a:r>
          </a:p>
          <a:p>
            <a:pPr marL="36576" indent="0">
              <a:buNone/>
            </a:pPr>
            <a:endParaRPr lang="es-MX" dirty="0" smtClean="0"/>
          </a:p>
          <a:p>
            <a:pPr marL="36576" indent="0">
              <a:buNone/>
            </a:pPr>
            <a:r>
              <a:rPr lang="es-MX" dirty="0" smtClean="0"/>
              <a:t>4.-¿Qué relación encuentras entre la escuela Ecológica y los planteamientos actuales sobre sustentabilidad en la ciudad?</a:t>
            </a:r>
          </a:p>
          <a:p>
            <a:pPr marL="36576" indent="0">
              <a:buNone/>
            </a:pPr>
            <a:endParaRPr lang="es-MX" dirty="0" smtClean="0"/>
          </a:p>
          <a:p>
            <a:pPr marL="36576" indent="0">
              <a:buNone/>
            </a:pPr>
            <a:r>
              <a:rPr lang="es-MX" dirty="0" smtClean="0"/>
              <a:t>5.-  Define el modelo </a:t>
            </a:r>
            <a:r>
              <a:rPr lang="es-MX" dirty="0" err="1" smtClean="0"/>
              <a:t>monocéntrico</a:t>
            </a:r>
            <a:r>
              <a:rPr lang="es-MX" dirty="0" smtClean="0"/>
              <a:t> y el </a:t>
            </a:r>
            <a:r>
              <a:rPr lang="es-MX" dirty="0" err="1" smtClean="0"/>
              <a:t>policéntrico</a:t>
            </a:r>
            <a:r>
              <a:rPr lang="es-MX" dirty="0" smtClean="0"/>
              <a:t> y presenta algunos ejemplos </a:t>
            </a:r>
            <a:endParaRPr lang="es-MX" dirty="0"/>
          </a:p>
        </p:txBody>
      </p:sp>
    </p:spTree>
    <p:extLst>
      <p:ext uri="{BB962C8B-B14F-4D97-AF65-F5344CB8AC3E}">
        <p14:creationId xmlns:p14="http://schemas.microsoft.com/office/powerpoint/2010/main" val="732274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2400" b="1" dirty="0" smtClean="0">
                <a:latin typeface="Arial" pitchFamily="34" charset="0"/>
                <a:cs typeface="Arial" pitchFamily="34" charset="0"/>
              </a:rPr>
              <a:t>ORIGEN Y EVOLUCIÓN DE LA ESCUELA DE CHICAGO</a:t>
            </a:r>
            <a:endParaRPr lang="es-MX" sz="2400" b="1" dirty="0">
              <a:latin typeface="Arial" pitchFamily="34" charset="0"/>
              <a:cs typeface="Arial" pitchFamily="34" charset="0"/>
            </a:endParaRPr>
          </a:p>
        </p:txBody>
      </p:sp>
      <p:sp>
        <p:nvSpPr>
          <p:cNvPr id="3" name="Rectángulo 2"/>
          <p:cNvSpPr/>
          <p:nvPr/>
        </p:nvSpPr>
        <p:spPr>
          <a:xfrm>
            <a:off x="539552" y="1740042"/>
            <a:ext cx="4176464" cy="3693319"/>
          </a:xfrm>
          <a:prstGeom prst="rect">
            <a:avLst/>
          </a:prstGeom>
        </p:spPr>
        <p:txBody>
          <a:bodyPr wrap="square">
            <a:spAutoFit/>
          </a:bodyPr>
          <a:lstStyle/>
          <a:p>
            <a:pPr algn="just"/>
            <a:r>
              <a:rPr lang="es-MX" dirty="0">
                <a:latin typeface="Arial" pitchFamily="34" charset="0"/>
                <a:cs typeface="Arial" pitchFamily="34" charset="0"/>
              </a:rPr>
              <a:t>En los años 20s se dio un gran crecimiento de las grandes ciudades de los EEUU, estas eran el punto de llegada de miles de inmigrantes (de Europa), como también de la población rural, producto del éxodo hacia la ciudad; todo esto origina una gran confusión social, de esta manera </a:t>
            </a:r>
            <a:r>
              <a:rPr lang="es-MX" dirty="0">
                <a:solidFill>
                  <a:srgbClr val="FF0000"/>
                </a:solidFill>
                <a:latin typeface="Arial" pitchFamily="34" charset="0"/>
                <a:cs typeface="Arial" pitchFamily="34" charset="0"/>
              </a:rPr>
              <a:t>la </a:t>
            </a:r>
            <a:r>
              <a:rPr lang="es-MX" b="1" i="1" dirty="0">
                <a:solidFill>
                  <a:srgbClr val="FF0000"/>
                </a:solidFill>
                <a:latin typeface="Georgia" pitchFamily="18" charset="0"/>
                <a:cs typeface="Arial" pitchFamily="34" charset="0"/>
              </a:rPr>
              <a:t>ciudad</a:t>
            </a:r>
            <a:r>
              <a:rPr lang="es-MX" dirty="0">
                <a:solidFill>
                  <a:srgbClr val="FF0000"/>
                </a:solidFill>
                <a:latin typeface="Arial" pitchFamily="34" charset="0"/>
                <a:cs typeface="Arial" pitchFamily="34" charset="0"/>
              </a:rPr>
              <a:t> </a:t>
            </a:r>
            <a:r>
              <a:rPr lang="es-MX" dirty="0">
                <a:latin typeface="Arial" pitchFamily="34" charset="0"/>
                <a:cs typeface="Arial" pitchFamily="34" charset="0"/>
              </a:rPr>
              <a:t>empezó a ser el centro de interés de los sociólogos, surgiendo el estudio de esta compleja situación y de los procesos de transformación para reconstruir el orden social.</a:t>
            </a:r>
            <a:endParaRPr lang="es-MX" dirty="0"/>
          </a:p>
        </p:txBody>
      </p:sp>
      <p:pic>
        <p:nvPicPr>
          <p:cNvPr id="1026" name="Picture 2" descr="http://4.bp.blogspot.com/-ngONrSOuAk0/T99luvu3K6I/AAAAAAAAy6M/rCZRqahPIrU/s1600/PHOTO+-+CHICAGO+-+STATE+STREET+-+LOOKING+N+FROM+MADISON+-+LEFT+IS+BOSTON+STORE+-+RIGHT+SIDE+IS+MANDEL+BROTHERS+-+HUGE+CROWD+-+1920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8064" y="2204864"/>
            <a:ext cx="3300654" cy="27636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Rectángulo"/>
          <p:cNvSpPr>
            <a:spLocks noChangeArrowheads="1"/>
          </p:cNvSpPr>
          <p:nvPr/>
        </p:nvSpPr>
        <p:spPr bwMode="auto">
          <a:xfrm>
            <a:off x="611560" y="1160184"/>
            <a:ext cx="7596188" cy="646113"/>
          </a:xfrm>
          <a:prstGeom prst="rect">
            <a:avLst/>
          </a:prstGeom>
          <a:noFill/>
          <a:ln w="9525">
            <a:noFill/>
            <a:miter lim="800000"/>
            <a:headEnd/>
            <a:tailEnd/>
          </a:ln>
        </p:spPr>
        <p:txBody>
          <a:bodyPr>
            <a:spAutoFit/>
          </a:bodyPr>
          <a:lstStyle/>
          <a:p>
            <a:r>
              <a:rPr lang="es-MX" b="1" dirty="0" err="1"/>
              <a:t>Bettin</a:t>
            </a:r>
            <a:r>
              <a:rPr lang="es-MX" b="1" dirty="0"/>
              <a:t>, Gianfranco (1982)  “</a:t>
            </a:r>
            <a:r>
              <a:rPr lang="es-MX" b="1" i="1" dirty="0"/>
              <a:t>Los sociólogos de la ciudad”, Editorial Gustavo Gili, S. A., Barcelona</a:t>
            </a:r>
            <a:endParaRPr lang="es-MX" b="1" dirty="0"/>
          </a:p>
        </p:txBody>
      </p:sp>
      <p:sp>
        <p:nvSpPr>
          <p:cNvPr id="34819" name="2 Rectángulo"/>
          <p:cNvSpPr>
            <a:spLocks noChangeArrowheads="1"/>
          </p:cNvSpPr>
          <p:nvPr/>
        </p:nvSpPr>
        <p:spPr bwMode="auto">
          <a:xfrm>
            <a:off x="611560" y="1844824"/>
            <a:ext cx="7920038" cy="646331"/>
          </a:xfrm>
          <a:prstGeom prst="rect">
            <a:avLst/>
          </a:prstGeom>
          <a:noFill/>
          <a:ln w="9525">
            <a:noFill/>
            <a:miter lim="800000"/>
            <a:headEnd/>
            <a:tailEnd/>
          </a:ln>
        </p:spPr>
        <p:txBody>
          <a:bodyPr>
            <a:spAutoFit/>
          </a:bodyPr>
          <a:lstStyle/>
          <a:p>
            <a:r>
              <a:rPr lang="es-MX" b="1" dirty="0"/>
              <a:t>Vidas y Biografías. </a:t>
            </a:r>
            <a:r>
              <a:rPr lang="es-MX" b="1" i="1" dirty="0"/>
              <a:t>“Robert </a:t>
            </a:r>
            <a:r>
              <a:rPr lang="es-MX" b="1" i="1" dirty="0" err="1"/>
              <a:t>Ezra</a:t>
            </a:r>
            <a:r>
              <a:rPr lang="es-MX" b="1" i="1" dirty="0"/>
              <a:t> Park”  </a:t>
            </a:r>
            <a:r>
              <a:rPr lang="es-MX" dirty="0"/>
              <a:t>[En línea]. 2009, 2011. [26/02/12].</a:t>
            </a:r>
            <a:r>
              <a:rPr lang="es-MX" b="1" i="1" dirty="0"/>
              <a:t> Disponible en: </a:t>
            </a:r>
            <a:r>
              <a:rPr lang="es-MX" dirty="0">
                <a:hlinkClick r:id="rId2"/>
              </a:rPr>
              <a:t>http://www.biografiasyvidas.com/biografia/p/park_robert.htm</a:t>
            </a:r>
            <a:endParaRPr lang="es-MX" b="1" i="1" dirty="0">
              <a:latin typeface="Georgia" pitchFamily="18" charset="0"/>
            </a:endParaRPr>
          </a:p>
        </p:txBody>
      </p:sp>
      <p:sp>
        <p:nvSpPr>
          <p:cNvPr id="34820" name="3 Rectángulo"/>
          <p:cNvSpPr>
            <a:spLocks noChangeArrowheads="1"/>
          </p:cNvSpPr>
          <p:nvPr/>
        </p:nvSpPr>
        <p:spPr bwMode="auto">
          <a:xfrm>
            <a:off x="539750" y="2852738"/>
            <a:ext cx="7920038" cy="923925"/>
          </a:xfrm>
          <a:prstGeom prst="rect">
            <a:avLst/>
          </a:prstGeom>
          <a:noFill/>
          <a:ln w="9525">
            <a:noFill/>
            <a:miter lim="800000"/>
            <a:headEnd/>
            <a:tailEnd/>
          </a:ln>
        </p:spPr>
        <p:txBody>
          <a:bodyPr>
            <a:spAutoFit/>
          </a:bodyPr>
          <a:lstStyle/>
          <a:p>
            <a:r>
              <a:rPr lang="es-MX" b="1" dirty="0"/>
              <a:t>De la Peña, Gabriela. </a:t>
            </a:r>
            <a:r>
              <a:rPr lang="es-MX" b="1" i="1" dirty="0"/>
              <a:t>“</a:t>
            </a:r>
            <a:r>
              <a:rPr lang="es-MX" b="1" i="1" dirty="0" err="1"/>
              <a:t>Simmel</a:t>
            </a:r>
            <a:r>
              <a:rPr lang="es-MX" b="1" i="1" dirty="0"/>
              <a:t> y la Escuela de Chicago en torno a los espacios públicos en la ciudad”  </a:t>
            </a:r>
            <a:r>
              <a:rPr lang="es-MX" dirty="0"/>
              <a:t>[En línea]. 2003. [28/02/12].</a:t>
            </a:r>
            <a:r>
              <a:rPr lang="es-MX" b="1" i="1" dirty="0"/>
              <a:t> Disponible en: </a:t>
            </a:r>
            <a:r>
              <a:rPr lang="es-MX" dirty="0">
                <a:hlinkClick r:id="rId3"/>
              </a:rPr>
              <a:t>http://sincronia.cucsh.udg.mx/pena03.htm</a:t>
            </a:r>
            <a:endParaRPr lang="es-MX" b="1" i="1" dirty="0"/>
          </a:p>
        </p:txBody>
      </p:sp>
      <p:sp>
        <p:nvSpPr>
          <p:cNvPr id="34821" name="4 Rectángulo"/>
          <p:cNvSpPr>
            <a:spLocks noChangeArrowheads="1"/>
          </p:cNvSpPr>
          <p:nvPr/>
        </p:nvSpPr>
        <p:spPr bwMode="auto">
          <a:xfrm>
            <a:off x="600680" y="3861048"/>
            <a:ext cx="7920038" cy="3139321"/>
          </a:xfrm>
          <a:prstGeom prst="rect">
            <a:avLst/>
          </a:prstGeom>
          <a:noFill/>
          <a:ln w="9525">
            <a:noFill/>
            <a:miter lim="800000"/>
            <a:headEnd/>
            <a:tailEnd/>
          </a:ln>
        </p:spPr>
        <p:txBody>
          <a:bodyPr>
            <a:spAutoFit/>
          </a:bodyPr>
          <a:lstStyle/>
          <a:p>
            <a:r>
              <a:rPr lang="es-MX" dirty="0"/>
              <a:t>Gino Bailey Bergamín, (jun2011) "Louis </a:t>
            </a:r>
            <a:r>
              <a:rPr lang="es-MX" dirty="0" err="1"/>
              <a:t>Wirth</a:t>
            </a:r>
            <a:r>
              <a:rPr lang="es-MX" dirty="0"/>
              <a:t> y el modelo de vida metropolitana" Recuperado el [25/02/12] del sitio web de Revista El Topo </a:t>
            </a:r>
            <a:r>
              <a:rPr lang="es-MX" dirty="0">
                <a:hlinkClick r:id="rId4"/>
              </a:rPr>
              <a:t>http://</a:t>
            </a:r>
            <a:r>
              <a:rPr lang="es-MX" dirty="0" smtClean="0">
                <a:hlinkClick r:id="rId4"/>
              </a:rPr>
              <a:t>www.eltopo.cl/louis-wirth-y-el-modelo-de-vida-metropolitana</a:t>
            </a:r>
            <a:endParaRPr lang="es-MX" dirty="0" smtClean="0"/>
          </a:p>
          <a:p>
            <a:endParaRPr lang="es-MX" dirty="0" smtClean="0"/>
          </a:p>
          <a:p>
            <a:r>
              <a:rPr lang="es-MX" dirty="0" err="1" smtClean="0"/>
              <a:t>Twinkies</a:t>
            </a:r>
            <a:r>
              <a:rPr lang="es-MX" dirty="0" smtClean="0"/>
              <a:t>, los (2012) La </a:t>
            </a:r>
            <a:r>
              <a:rPr lang="es-MX" dirty="0"/>
              <a:t>E</a:t>
            </a:r>
            <a:r>
              <a:rPr lang="es-MX" dirty="0" smtClean="0"/>
              <a:t>scuela de Chicago, apuntes de clase, </a:t>
            </a:r>
            <a:r>
              <a:rPr lang="es-MX" dirty="0" err="1"/>
              <a:t>F</a:t>
            </a:r>
            <a:r>
              <a:rPr lang="es-MX" dirty="0" err="1" smtClean="0"/>
              <a:t>apur</a:t>
            </a:r>
            <a:r>
              <a:rPr lang="es-MX" dirty="0" smtClean="0"/>
              <a:t> , (</a:t>
            </a:r>
            <a:r>
              <a:rPr lang="es-MX" dirty="0"/>
              <a:t>D</a:t>
            </a:r>
            <a:r>
              <a:rPr lang="es-MX" dirty="0" smtClean="0"/>
              <a:t>aniel, </a:t>
            </a:r>
            <a:r>
              <a:rPr lang="es-MX" dirty="0"/>
              <a:t>D</a:t>
            </a:r>
            <a:r>
              <a:rPr lang="es-MX" dirty="0" smtClean="0"/>
              <a:t>avid y </a:t>
            </a:r>
            <a:r>
              <a:rPr lang="es-MX" dirty="0"/>
              <a:t>R</a:t>
            </a:r>
            <a:r>
              <a:rPr lang="es-MX" dirty="0" smtClean="0"/>
              <a:t>icardo)</a:t>
            </a:r>
          </a:p>
          <a:p>
            <a:endParaRPr lang="es-MX" dirty="0"/>
          </a:p>
          <a:p>
            <a:r>
              <a:rPr lang="es-MX" dirty="0" err="1" smtClean="0"/>
              <a:t>Bassols</a:t>
            </a:r>
            <a:r>
              <a:rPr lang="es-MX" dirty="0" smtClean="0"/>
              <a:t> M., Donoso R., </a:t>
            </a:r>
            <a:r>
              <a:rPr lang="es-MX" dirty="0" err="1" smtClean="0"/>
              <a:t>Massolo</a:t>
            </a:r>
            <a:r>
              <a:rPr lang="es-MX" dirty="0" smtClean="0"/>
              <a:t> A., Méndez A., (1988) (Compiladores) “Antología de Sociología Urbana”, Colección de Ciencias Sociales UNAM, México. </a:t>
            </a:r>
            <a:endParaRPr lang="es-MX" dirty="0"/>
          </a:p>
          <a:p>
            <a:endParaRPr lang="es-MX" b="1" i="1" dirty="0">
              <a:solidFill>
                <a:srgbClr val="FF0000"/>
              </a:solidFill>
              <a:latin typeface="Georgia" pitchFamily="18" charset="0"/>
            </a:endParaRPr>
          </a:p>
        </p:txBody>
      </p:sp>
      <p:sp>
        <p:nvSpPr>
          <p:cNvPr id="6" name="1 Rectángulo"/>
          <p:cNvSpPr>
            <a:spLocks noChangeArrowheads="1"/>
          </p:cNvSpPr>
          <p:nvPr/>
        </p:nvSpPr>
        <p:spPr bwMode="auto">
          <a:xfrm>
            <a:off x="647001" y="521798"/>
            <a:ext cx="7596188" cy="461665"/>
          </a:xfrm>
          <a:prstGeom prst="rect">
            <a:avLst/>
          </a:prstGeom>
          <a:noFill/>
          <a:ln w="9525">
            <a:noFill/>
            <a:miter lim="800000"/>
            <a:headEnd/>
            <a:tailEnd/>
          </a:ln>
        </p:spPr>
        <p:txBody>
          <a:bodyPr>
            <a:spAutoFit/>
          </a:bodyPr>
          <a:lstStyle/>
          <a:p>
            <a:r>
              <a:rPr lang="es-MX" sz="2400" b="1" dirty="0" smtClean="0"/>
              <a:t>BIBLIOGRAFÍA </a:t>
            </a:r>
            <a:endParaRPr lang="es-MX" sz="2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Picture 6" descr="http://www.hispago.com/fotos/breve2.gif"/>
          <p:cNvPicPr>
            <a:picLocks noChangeAspect="1" noChangeArrowheads="1"/>
          </p:cNvPicPr>
          <p:nvPr/>
        </p:nvPicPr>
        <p:blipFill>
          <a:blip r:embed="rId2" cstate="print"/>
          <a:srcRect/>
          <a:stretch>
            <a:fillRect/>
          </a:stretch>
        </p:blipFill>
        <p:spPr bwMode="auto">
          <a:xfrm>
            <a:off x="1979712" y="2564904"/>
            <a:ext cx="5081081" cy="3585196"/>
          </a:xfrm>
          <a:prstGeom prst="rect">
            <a:avLst/>
          </a:prstGeom>
          <a:ln>
            <a:noFill/>
          </a:ln>
          <a:effectLst>
            <a:softEdge rad="112500"/>
          </a:effectLst>
        </p:spPr>
      </p:pic>
      <p:sp>
        <p:nvSpPr>
          <p:cNvPr id="5" name="Rectángulo 4"/>
          <p:cNvSpPr/>
          <p:nvPr/>
        </p:nvSpPr>
        <p:spPr>
          <a:xfrm>
            <a:off x="539552" y="548680"/>
            <a:ext cx="8136904" cy="1754326"/>
          </a:xfrm>
          <a:prstGeom prst="rect">
            <a:avLst/>
          </a:prstGeom>
        </p:spPr>
        <p:txBody>
          <a:bodyPr wrap="square">
            <a:spAutoFit/>
          </a:bodyPr>
          <a:lstStyle/>
          <a:p>
            <a:pPr lvl="0" algn="just" fontAlgn="base">
              <a:spcBef>
                <a:spcPct val="0"/>
              </a:spcBef>
              <a:spcAft>
                <a:spcPct val="0"/>
              </a:spcAft>
            </a:pPr>
            <a:r>
              <a:rPr lang="es-MX" dirty="0">
                <a:latin typeface="Arial" pitchFamily="34" charset="0"/>
                <a:cs typeface="Arial" pitchFamily="34" charset="0"/>
              </a:rPr>
              <a:t>La razón por la cual la Sociología Urbana aparece en Chicago y elige a esta ciudad para su estudio, se debió a que en los años ’20 era una de las más dinámicas de EEUU, la cual recibía muchos inmigrantes que iban a las zonas industriales, generándose un periodo de gran crecimiento demográfico, de esta manera se les presenta a los investigadores como un </a:t>
            </a:r>
            <a:r>
              <a:rPr lang="es-MX" dirty="0" smtClean="0">
                <a:latin typeface="Arial" pitchFamily="34" charset="0"/>
                <a:cs typeface="Arial" pitchFamily="34" charset="0"/>
              </a:rPr>
              <a:t>laboratorio </a:t>
            </a:r>
            <a:r>
              <a:rPr lang="es-MX" dirty="0">
                <a:latin typeface="Arial" pitchFamily="34" charset="0"/>
                <a:cs typeface="Arial" pitchFamily="34" charset="0"/>
              </a:rPr>
              <a:t>de investigación de la situación social de esos momentos</a:t>
            </a:r>
            <a:endParaRPr lang="es-MX" dirty="0"/>
          </a:p>
        </p:txBody>
      </p:sp>
    </p:spTree>
    <p:extLst>
      <p:ext uri="{BB962C8B-B14F-4D97-AF65-F5344CB8AC3E}">
        <p14:creationId xmlns:p14="http://schemas.microsoft.com/office/powerpoint/2010/main" val="3276466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11560" y="447202"/>
            <a:ext cx="7848872" cy="5790110"/>
          </a:xfrm>
          <a:prstGeom prst="rect">
            <a:avLst/>
          </a:prstGeom>
        </p:spPr>
      </p:pic>
    </p:spTree>
    <p:extLst>
      <p:ext uri="{BB962C8B-B14F-4D97-AF65-F5344CB8AC3E}">
        <p14:creationId xmlns:p14="http://schemas.microsoft.com/office/powerpoint/2010/main" val="2740411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p:txBody>
          <a:bodyPr>
            <a:normAutofit/>
          </a:bodyPr>
          <a:lstStyle/>
          <a:p>
            <a:pPr eaLnBrk="1" hangingPunct="1">
              <a:defRPr/>
            </a:pPr>
            <a:r>
              <a:rPr lang="es-MX" sz="2000" dirty="0" smtClean="0">
                <a:latin typeface="Arial Black" pitchFamily="34" charset="0"/>
              </a:rPr>
              <a:t>La Escuela Ecológica de Chicago, George </a:t>
            </a:r>
            <a:r>
              <a:rPr lang="es-MX" sz="2000" dirty="0" err="1" smtClean="0">
                <a:latin typeface="Arial Black" pitchFamily="34" charset="0"/>
              </a:rPr>
              <a:t>Simmel</a:t>
            </a:r>
            <a:r>
              <a:rPr lang="es-MX" sz="2000" dirty="0" smtClean="0">
                <a:latin typeface="Arial Black" pitchFamily="34" charset="0"/>
              </a:rPr>
              <a:t>, Max Weber, Werner </a:t>
            </a:r>
            <a:r>
              <a:rPr lang="es-MX" sz="2000" dirty="0" err="1" smtClean="0">
                <a:latin typeface="Arial Black" pitchFamily="34" charset="0"/>
              </a:rPr>
              <a:t>Sombart</a:t>
            </a:r>
            <a:r>
              <a:rPr lang="es-MX" sz="2000" dirty="0" smtClean="0">
                <a:latin typeface="Arial Black" pitchFamily="34" charset="0"/>
              </a:rPr>
              <a:t>, Walter </a:t>
            </a:r>
            <a:r>
              <a:rPr lang="es-MX" sz="2000" dirty="0" err="1" smtClean="0">
                <a:latin typeface="Arial Black" pitchFamily="34" charset="0"/>
              </a:rPr>
              <a:t>Benjamin</a:t>
            </a:r>
            <a:r>
              <a:rPr lang="es-MX" sz="2000" dirty="0" smtClean="0">
                <a:latin typeface="Arial Black" pitchFamily="34" charset="0"/>
              </a:rPr>
              <a:t>, Park, </a:t>
            </a:r>
            <a:r>
              <a:rPr lang="es-MX" sz="2000" dirty="0" err="1" smtClean="0">
                <a:latin typeface="Arial Black" pitchFamily="34" charset="0"/>
              </a:rPr>
              <a:t>McKenzie</a:t>
            </a:r>
            <a:r>
              <a:rPr lang="es-MX" sz="2000" dirty="0" smtClean="0">
                <a:latin typeface="Arial Black" pitchFamily="34" charset="0"/>
              </a:rPr>
              <a:t>, entre otros</a:t>
            </a:r>
            <a:endParaRPr lang="es-ES" sz="2000" dirty="0" smtClean="0">
              <a:latin typeface="Arial Black" pitchFamily="34" charset="0"/>
            </a:endParaRPr>
          </a:p>
        </p:txBody>
      </p:sp>
      <p:pic>
        <p:nvPicPr>
          <p:cNvPr id="7171" name="Picture 5" descr="Simmel_01"/>
          <p:cNvPicPr>
            <a:picLocks noChangeAspect="1" noChangeArrowheads="1"/>
          </p:cNvPicPr>
          <p:nvPr/>
        </p:nvPicPr>
        <p:blipFill>
          <a:blip r:embed="rId2" cstate="print"/>
          <a:srcRect/>
          <a:stretch>
            <a:fillRect/>
          </a:stretch>
        </p:blipFill>
        <p:spPr bwMode="auto">
          <a:xfrm>
            <a:off x="1042988" y="1557338"/>
            <a:ext cx="1790700" cy="2390775"/>
          </a:xfrm>
          <a:prstGeom prst="rect">
            <a:avLst/>
          </a:prstGeom>
          <a:noFill/>
          <a:ln w="9525">
            <a:noFill/>
            <a:miter lim="800000"/>
            <a:headEnd/>
            <a:tailEnd/>
          </a:ln>
        </p:spPr>
      </p:pic>
      <p:pic>
        <p:nvPicPr>
          <p:cNvPr id="7172" name="Picture 7" descr="Weber"/>
          <p:cNvPicPr>
            <a:picLocks noChangeAspect="1" noChangeArrowheads="1"/>
          </p:cNvPicPr>
          <p:nvPr/>
        </p:nvPicPr>
        <p:blipFill>
          <a:blip r:embed="rId3" cstate="print"/>
          <a:srcRect/>
          <a:stretch>
            <a:fillRect/>
          </a:stretch>
        </p:blipFill>
        <p:spPr bwMode="auto">
          <a:xfrm>
            <a:off x="3203575" y="2133600"/>
            <a:ext cx="2667000" cy="3714750"/>
          </a:xfrm>
          <a:prstGeom prst="rect">
            <a:avLst/>
          </a:prstGeom>
          <a:noFill/>
          <a:ln w="9525">
            <a:noFill/>
            <a:miter lim="800000"/>
            <a:headEnd/>
            <a:tailEnd/>
          </a:ln>
        </p:spPr>
      </p:pic>
      <p:pic>
        <p:nvPicPr>
          <p:cNvPr id="7173" name="Picture 9" descr="foto_ficha"/>
          <p:cNvPicPr>
            <a:picLocks noChangeAspect="1" noChangeArrowheads="1"/>
          </p:cNvPicPr>
          <p:nvPr/>
        </p:nvPicPr>
        <p:blipFill>
          <a:blip r:embed="rId4" cstate="print"/>
          <a:srcRect/>
          <a:stretch>
            <a:fillRect/>
          </a:stretch>
        </p:blipFill>
        <p:spPr bwMode="auto">
          <a:xfrm>
            <a:off x="6084888" y="1628775"/>
            <a:ext cx="2381250" cy="2847975"/>
          </a:xfrm>
          <a:prstGeom prst="rect">
            <a:avLst/>
          </a:prstGeom>
          <a:noFill/>
          <a:ln w="9525">
            <a:noFill/>
            <a:miter lim="800000"/>
            <a:headEnd/>
            <a:tailEnd/>
          </a:ln>
        </p:spPr>
      </p:pic>
      <p:pic>
        <p:nvPicPr>
          <p:cNvPr id="7174" name="Picture 11" descr="benjamin-p"/>
          <p:cNvPicPr>
            <a:picLocks noChangeAspect="1" noChangeArrowheads="1"/>
          </p:cNvPicPr>
          <p:nvPr/>
        </p:nvPicPr>
        <p:blipFill>
          <a:blip r:embed="rId5" cstate="print"/>
          <a:srcRect/>
          <a:stretch>
            <a:fillRect/>
          </a:stretch>
        </p:blipFill>
        <p:spPr bwMode="auto">
          <a:xfrm>
            <a:off x="539750" y="4005263"/>
            <a:ext cx="2162175" cy="2447925"/>
          </a:xfrm>
          <a:prstGeom prst="rect">
            <a:avLst/>
          </a:prstGeom>
          <a:noFill/>
          <a:ln w="9525">
            <a:noFill/>
            <a:miter lim="800000"/>
            <a:headEnd/>
            <a:tailEnd/>
          </a:ln>
        </p:spPr>
      </p:pic>
      <p:pic>
        <p:nvPicPr>
          <p:cNvPr id="7175" name="Picture 13" descr="milton%252520friedman">
            <a:hlinkClick r:id="rId6"/>
          </p:cNvPr>
          <p:cNvPicPr>
            <a:picLocks noChangeAspect="1" noChangeArrowheads="1"/>
          </p:cNvPicPr>
          <p:nvPr/>
        </p:nvPicPr>
        <p:blipFill>
          <a:blip r:embed="rId7" cstate="print"/>
          <a:srcRect/>
          <a:stretch>
            <a:fillRect/>
          </a:stretch>
        </p:blipFill>
        <p:spPr bwMode="auto">
          <a:xfrm>
            <a:off x="6659563" y="4508500"/>
            <a:ext cx="1379537" cy="1943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852936"/>
            <a:ext cx="8301608" cy="3586410"/>
          </a:xfrm>
        </p:spPr>
        <p:txBody>
          <a:bodyPr>
            <a:noAutofit/>
          </a:bodyPr>
          <a:lstStyle/>
          <a:p>
            <a:pPr algn="just"/>
            <a:r>
              <a:rPr lang="es-MX" sz="2000" dirty="0" smtClean="0">
                <a:latin typeface="Arial" pitchFamily="34" charset="0"/>
                <a:cs typeface="Arial" pitchFamily="34" charset="0"/>
              </a:rPr>
              <a:t>Bajo estas circunstancias va a surgir la Escuela de Chicago, que fue una corriente de pensamiento de un grupo de investigadores que se reunieron para estudiar la ciudad de Chicago, y cuyo fundador fue Park. Estaba encabezada por Park y </a:t>
            </a:r>
            <a:r>
              <a:rPr lang="es-MX" sz="2000" dirty="0" err="1" smtClean="0">
                <a:latin typeface="Arial" pitchFamily="34" charset="0"/>
                <a:cs typeface="Arial" pitchFamily="34" charset="0"/>
              </a:rPr>
              <a:t>Wirth</a:t>
            </a:r>
            <a:r>
              <a:rPr lang="es-MX" sz="2000" dirty="0" smtClean="0">
                <a:latin typeface="Arial" pitchFamily="34" charset="0"/>
                <a:cs typeface="Arial" pitchFamily="34" charset="0"/>
              </a:rPr>
              <a:t> (de línea mas culturalista, fue quien dio la definición sociológica dentro de la escuela de Chicago), y posteriormente surgirían </a:t>
            </a:r>
            <a:r>
              <a:rPr lang="es-MX" sz="2000" dirty="0" err="1" smtClean="0">
                <a:latin typeface="Arial" pitchFamily="34" charset="0"/>
                <a:cs typeface="Arial" pitchFamily="34" charset="0"/>
              </a:rPr>
              <a:t>Burguess</a:t>
            </a:r>
            <a:r>
              <a:rPr lang="es-MX" sz="2000" dirty="0" smtClean="0">
                <a:latin typeface="Arial" pitchFamily="34" charset="0"/>
                <a:cs typeface="Arial" pitchFamily="34" charset="0"/>
              </a:rPr>
              <a:t> y </a:t>
            </a:r>
            <a:r>
              <a:rPr lang="es-MX" sz="2000" dirty="0" err="1" smtClean="0">
                <a:latin typeface="Arial" pitchFamily="34" charset="0"/>
                <a:cs typeface="Arial" pitchFamily="34" charset="0"/>
              </a:rPr>
              <a:t>McKenzie</a:t>
            </a:r>
            <a:r>
              <a:rPr lang="es-MX" sz="2000" dirty="0" smtClean="0">
                <a:latin typeface="Arial" pitchFamily="34" charset="0"/>
                <a:cs typeface="Arial" pitchFamily="34" charset="0"/>
              </a:rPr>
              <a:t> </a:t>
            </a:r>
            <a:r>
              <a:rPr lang="es-MX" sz="2000" dirty="0" smtClean="0">
                <a:latin typeface="Arial" pitchFamily="34" charset="0"/>
                <a:cs typeface="Arial" pitchFamily="34" charset="0"/>
              </a:rPr>
              <a:t>(naturalistas ambos), quienes elaborarían sus teorías en base a Park y </a:t>
            </a:r>
            <a:r>
              <a:rPr lang="es-MX" sz="2000" dirty="0" err="1" smtClean="0">
                <a:latin typeface="Arial" pitchFamily="34" charset="0"/>
                <a:cs typeface="Arial" pitchFamily="34" charset="0"/>
              </a:rPr>
              <a:t>Wirth</a:t>
            </a:r>
            <a:r>
              <a:rPr lang="es-MX" sz="2000" dirty="0" smtClean="0">
                <a:latin typeface="Arial" pitchFamily="34" charset="0"/>
                <a:cs typeface="Arial" pitchFamily="34" charset="0"/>
              </a:rPr>
              <a:t>. </a:t>
            </a:r>
            <a:br>
              <a:rPr lang="es-MX" sz="2000" dirty="0" smtClean="0">
                <a:latin typeface="Arial" pitchFamily="34" charset="0"/>
                <a:cs typeface="Arial" pitchFamily="34" charset="0"/>
              </a:rPr>
            </a:br>
            <a:r>
              <a:rPr lang="es-MX" sz="2000" dirty="0" smtClean="0">
                <a:latin typeface="Arial" pitchFamily="34" charset="0"/>
                <a:cs typeface="Arial" pitchFamily="34" charset="0"/>
              </a:rPr>
              <a:t/>
            </a:r>
            <a:br>
              <a:rPr lang="es-MX" sz="2000" dirty="0" smtClean="0">
                <a:latin typeface="Arial" pitchFamily="34" charset="0"/>
                <a:cs typeface="Arial" pitchFamily="34" charset="0"/>
              </a:rPr>
            </a:br>
            <a:endParaRPr lang="es-MX" sz="2000" dirty="0">
              <a:latin typeface="Arial" pitchFamily="34" charset="0"/>
              <a:cs typeface="Arial" pitchFamily="34" charset="0"/>
            </a:endParaRPr>
          </a:p>
        </p:txBody>
      </p:sp>
      <p:pic>
        <p:nvPicPr>
          <p:cNvPr id="3" name="Imagen 2"/>
          <p:cNvPicPr>
            <a:picLocks noChangeAspect="1"/>
          </p:cNvPicPr>
          <p:nvPr/>
        </p:nvPicPr>
        <p:blipFill>
          <a:blip r:embed="rId2"/>
          <a:stretch>
            <a:fillRect/>
          </a:stretch>
        </p:blipFill>
        <p:spPr>
          <a:xfrm>
            <a:off x="2123728" y="476672"/>
            <a:ext cx="4685124" cy="259102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836</TotalTime>
  <Words>3373</Words>
  <Application>Microsoft Office PowerPoint</Application>
  <PresentationFormat>Presentación en pantalla (4:3)</PresentationFormat>
  <Paragraphs>212</Paragraphs>
  <Slides>50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50</vt:i4>
      </vt:variant>
    </vt:vector>
  </HeadingPairs>
  <TitlesOfParts>
    <vt:vector size="57" baseType="lpstr">
      <vt:lpstr>Arial</vt:lpstr>
      <vt:lpstr>Arial Black</vt:lpstr>
      <vt:lpstr>Franklin Gothic Book</vt:lpstr>
      <vt:lpstr>Georgia</vt:lpstr>
      <vt:lpstr>Wingdings</vt:lpstr>
      <vt:lpstr>Wingdings 2</vt:lpstr>
      <vt:lpstr>Técnico</vt:lpstr>
      <vt:lpstr>Presentación de PowerPoint</vt:lpstr>
      <vt:lpstr>CARACTERÍSTICAS DEL MATERIAL DIDÁCTICO</vt:lpstr>
      <vt:lpstr>PROPÓSITO Y OBJETIVO DE LA UNIDAD DE APRENDIZAJE :</vt:lpstr>
      <vt:lpstr>Presentación de PowerPoint</vt:lpstr>
      <vt:lpstr>ORIGEN Y EVOLUCIÓN DE LA ESCUELA DE CHICAGO</vt:lpstr>
      <vt:lpstr>Presentación de PowerPoint</vt:lpstr>
      <vt:lpstr>Presentación de PowerPoint</vt:lpstr>
      <vt:lpstr>La Escuela Ecológica de Chicago, George Simmel, Max Weber, Werner Sombart, Walter Benjamin, Park, McKenzie, entre otros</vt:lpstr>
      <vt:lpstr>Bajo estas circunstancias va a surgir la Escuela de Chicago, que fue una corriente de pensamiento de un grupo de investigadores que se reunieron para estudiar la ciudad de Chicago, y cuyo fundador fue Park. Estaba encabezada por Park y Wirth (de línea mas culturalista, fue quien dio la definición sociológica dentro de la escuela de Chicago), y posteriormente surgirían Burguess y McKenzie (naturalistas ambos), quienes elaborarían sus teorías en base a Park y Wirth.   </vt:lpstr>
      <vt:lpstr>Presentación de PowerPoint</vt:lpstr>
      <vt:lpstr>Fundador de la Escuela de Chicago. Fundo el departamento de Sociología Urbana dentro de la Universidad de Chicago, e introduce a Darwin en los conceptos sociales, adoptando su teoría a los estudios urbanos.  Para Park no se podía estudiar la ciudad solamente desde su organización física, sino que esta reúne también otros fenómenos que deben tenerse en cuenta si se quiere tener una visión total de la ciudad, lo que significa que se debe hacer un estudio interdisciplinario. Para Park la ciudad es un producto de la naturaleza, y particularmente de la naturaleza humana, ya que no constituye solamente una construcción física o artificial, sino que además esta formada por un conjunto de tradiciones y costumbres (actitudes y sentimientos manifestados a través de las costumbres). </vt:lpstr>
      <vt:lpstr>Presentación de PowerPoint</vt:lpstr>
      <vt:lpstr>Park define la “Comunidad” como el conjunto de relaciones que se establecen entre las diversas especies de un mismo hábitat, y dice que se esta dando un progresivo cierre de los habitats, debido a un desarrollo paralelo de cooperación entre miembros de distinta especie y en competición, lo que genera comunidades más amplias. La comunidad adopta mecanismos de competición para regular el número de sus miembros y preservar así el equilibrio entre las especies en competencia. </vt:lpstr>
      <vt:lpstr>Presentación de PowerPoint</vt:lpstr>
      <vt:lpstr>Presentación de PowerPoint</vt:lpstr>
      <vt:lpstr>Presentación de PowerPoint</vt:lpstr>
      <vt:lpstr>Según Park, la ciudad se muestra formada por un conjunto de áreas, a las que denomina Áreas Naturales, distintas una de otras y que se definen a partir de su función y su población. Para entenderlas, es necesario comprender que la ciudad es el producto de un conjunto de fuerzas (las cuales se pueden interpretar a través del enfoque ecológico: competición) que actúan sobre la comunidad provocando la reagrupación ordenada de su población e instituciones. Así, estas fuerzas generan en el tejido urbano una determinada distribución de la población, la cual cumple funciones definidas.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ERNEST BURGUESS (NATURALISTA)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 Vecindario </vt:lpstr>
      <vt:lpstr>Presentación de PowerPoint</vt:lpstr>
      <vt:lpstr>Reforzamiento de las ideas </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ESCUELA DE CHICAGO</dc:title>
  <dc:creator>Octavio</dc:creator>
  <cp:lastModifiedBy>USUARIO</cp:lastModifiedBy>
  <cp:revision>68</cp:revision>
  <dcterms:created xsi:type="dcterms:W3CDTF">2012-12-13T17:44:20Z</dcterms:created>
  <dcterms:modified xsi:type="dcterms:W3CDTF">2015-10-02T18:51:24Z</dcterms:modified>
</cp:coreProperties>
</file>