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sldIdLst>
    <p:sldId id="257" r:id="rId2"/>
    <p:sldId id="256" r:id="rId3"/>
    <p:sldId id="309" r:id="rId4"/>
    <p:sldId id="258" r:id="rId5"/>
    <p:sldId id="259" r:id="rId6"/>
    <p:sldId id="260" r:id="rId7"/>
    <p:sldId id="261" r:id="rId8"/>
    <p:sldId id="262" r:id="rId9"/>
    <p:sldId id="263" r:id="rId10"/>
    <p:sldId id="264"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308" r:id="rId25"/>
    <p:sldId id="279" r:id="rId26"/>
    <p:sldId id="280" r:id="rId27"/>
    <p:sldId id="281" r:id="rId28"/>
    <p:sldId id="282" r:id="rId29"/>
    <p:sldId id="283" r:id="rId30"/>
    <p:sldId id="284" r:id="rId31"/>
    <p:sldId id="288" r:id="rId32"/>
    <p:sldId id="289" r:id="rId33"/>
    <p:sldId id="290" r:id="rId34"/>
    <p:sldId id="291" r:id="rId35"/>
    <p:sldId id="292" r:id="rId36"/>
    <p:sldId id="294" r:id="rId37"/>
    <p:sldId id="295" r:id="rId38"/>
    <p:sldId id="297" r:id="rId39"/>
    <p:sldId id="298" r:id="rId40"/>
    <p:sldId id="299" r:id="rId41"/>
    <p:sldId id="301" r:id="rId42"/>
    <p:sldId id="302" r:id="rId43"/>
    <p:sldId id="303" r:id="rId44"/>
    <p:sldId id="304" r:id="rId45"/>
    <p:sldId id="305" r:id="rId46"/>
    <p:sldId id="306" r:id="rId47"/>
    <p:sldId id="307" r:id="rId48"/>
    <p:sldId id="310" r:id="rId49"/>
    <p:sldId id="311" r:id="rId50"/>
  </p:sldIdLst>
  <p:sldSz cx="9144000" cy="6858000" type="screen4x3"/>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28" autoAdjust="0"/>
  </p:normalViewPr>
  <p:slideViewPr>
    <p:cSldViewPr>
      <p:cViewPr varScale="1">
        <p:scale>
          <a:sx n="70" d="100"/>
          <a:sy n="70" d="100"/>
        </p:scale>
        <p:origin x="-51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SV"/>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E3BE1B-2421-48C9-8DFB-B014711E6AD7}" type="datetimeFigureOut">
              <a:rPr lang="es-SV" smtClean="0"/>
              <a:t>02/10/2015</a:t>
            </a:fld>
            <a:endParaRPr lang="es-SV"/>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SV"/>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SV"/>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A261FB-AD0E-4ED8-945B-C6716FFF2027}" type="slidenum">
              <a:rPr lang="es-SV" smtClean="0"/>
              <a:t>‹Nº›</a:t>
            </a:fld>
            <a:endParaRPr lang="es-SV"/>
          </a:p>
        </p:txBody>
      </p:sp>
    </p:spTree>
    <p:extLst>
      <p:ext uri="{BB962C8B-B14F-4D97-AF65-F5344CB8AC3E}">
        <p14:creationId xmlns:p14="http://schemas.microsoft.com/office/powerpoint/2010/main" val="1641509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a:p>
        </p:txBody>
      </p:sp>
      <p:sp>
        <p:nvSpPr>
          <p:cNvPr id="4" name="3 Marcador de número de diapositiva"/>
          <p:cNvSpPr>
            <a:spLocks noGrp="1"/>
          </p:cNvSpPr>
          <p:nvPr>
            <p:ph type="sldNum" sz="quarter" idx="10"/>
          </p:nvPr>
        </p:nvSpPr>
        <p:spPr/>
        <p:txBody>
          <a:bodyPr/>
          <a:lstStyle/>
          <a:p>
            <a:fld id="{E51B260B-F84D-4329-BACD-35EDDFAA2D0C}" type="slidenum">
              <a:rPr lang="es-ES_tradnl" smtClean="0"/>
              <a:pPr/>
              <a:t>1</a:t>
            </a:fld>
            <a:endParaRPr lang="es-ES_trad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1290638" y="795338"/>
            <a:ext cx="4276725" cy="3208337"/>
          </a:xfrm>
          <a:ln cap="flat"/>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290638" y="795338"/>
            <a:ext cx="4276725" cy="3208337"/>
          </a:xfrm>
          <a:ln cap="flat"/>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1290638" y="795338"/>
            <a:ext cx="4276725" cy="3208337"/>
          </a:xfrm>
          <a:ln cap="flat"/>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1290638" y="795338"/>
            <a:ext cx="4276725" cy="3208337"/>
          </a:xfrm>
          <a:ln cap="flat"/>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1290638" y="795338"/>
            <a:ext cx="4276725" cy="3208337"/>
          </a:xfrm>
          <a:ln cap="flat"/>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F01129-3B8A-462B-9B09-3648DBE68641}" type="slidenum">
              <a:rPr lang="es-ES"/>
              <a:pPr/>
              <a:t>4</a:t>
            </a:fld>
            <a:endParaRPr lang="es-ES"/>
          </a:p>
        </p:txBody>
      </p:sp>
      <p:sp>
        <p:nvSpPr>
          <p:cNvPr id="5122" name="Rectangle 2"/>
          <p:cNvSpPr>
            <a:spLocks noGrp="1" noRot="1" noChangeAspect="1" noChangeArrowheads="1" noTextEdit="1"/>
          </p:cNvSpPr>
          <p:nvPr>
            <p:ph type="sldImg"/>
          </p:nvPr>
        </p:nvSpPr>
        <p:spPr>
          <a:xfrm>
            <a:off x="1290638" y="795338"/>
            <a:ext cx="4278312" cy="3208337"/>
          </a:xfrm>
          <a:ln w="12700" cap="flat">
            <a:solidFill>
              <a:schemeClr val="tx1"/>
            </a:solidFill>
          </a:ln>
          <a:extLst>
            <a:ext uri="{909E8E84-426E-40DD-AFC4-6F175D3DCCD1}">
              <a14:hiddenFill xmlns:a14="http://schemas.microsoft.com/office/drawing/2010/main">
                <a:noFill/>
              </a14:hiddenFill>
            </a:ext>
          </a:extLst>
        </p:spPr>
      </p:sp>
      <p:sp>
        <p:nvSpPr>
          <p:cNvPr id="5123" name="Rectangle 3"/>
          <p:cNvSpPr>
            <a:spLocks noGrp="1" noChangeArrowheads="1"/>
          </p:cNvSpPr>
          <p:nvPr>
            <p:ph type="body" idx="1"/>
          </p:nvPr>
        </p:nvSpPr>
        <p:spPr>
          <a:xfrm>
            <a:off x="912813" y="4346575"/>
            <a:ext cx="5032375" cy="3849688"/>
          </a:xfrm>
          <a:ln/>
        </p:spPr>
        <p:txBody>
          <a:bodyPr lIns="88489" tIns="44245" rIns="88489" bIns="44245"/>
          <a:lstStyle/>
          <a:p>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290638" y="795338"/>
            <a:ext cx="4276725" cy="3208337"/>
          </a:xfrm>
          <a:ln cap="flat"/>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1290638" y="795338"/>
            <a:ext cx="4276725" cy="3208337"/>
          </a:xfrm>
          <a:ln cap="flat"/>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1290638" y="795338"/>
            <a:ext cx="4276725" cy="3208337"/>
          </a:xfrm>
          <a:ln cap="flat"/>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1290638" y="795338"/>
            <a:ext cx="4276725" cy="3208337"/>
          </a:xfrm>
          <a:ln cap="flat"/>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1290638" y="795338"/>
            <a:ext cx="4276725" cy="3208337"/>
          </a:xfrm>
          <a:ln cap="flat"/>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290638" y="795338"/>
            <a:ext cx="4276725" cy="3208337"/>
          </a:xfrm>
          <a:ln cap="flat"/>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1290638" y="795338"/>
            <a:ext cx="4276725" cy="3208337"/>
          </a:xfrm>
          <a:ln cap="flat"/>
        </p:spPr>
      </p:sp>
      <p:sp>
        <p:nvSpPr>
          <p:cNvPr id="512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F912009-DC8E-424A-87B5-0229FAABD8FE}" type="datetimeFigureOut">
              <a:rPr lang="es-SV" smtClean="0"/>
              <a:t>02/10/2015</a:t>
            </a:fld>
            <a:endParaRPr lang="es-SV"/>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SV"/>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10BF95F-F1AE-402A-9FFF-1BD45F1F2691}" type="slidenum">
              <a:rPr lang="es-SV" smtClean="0"/>
              <a:t>‹Nº›</a:t>
            </a:fld>
            <a:endParaRPr lang="es-SV"/>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F912009-DC8E-424A-87B5-0229FAABD8FE}" type="datetimeFigureOut">
              <a:rPr lang="es-SV" smtClean="0"/>
              <a:t>02/10/2015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610BF95F-F1AE-402A-9FFF-1BD45F1F2691}" type="slidenum">
              <a:rPr lang="es-SV" smtClean="0"/>
              <a:t>‹Nº›</a:t>
            </a:fld>
            <a:endParaRPr lang="es-S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F912009-DC8E-424A-87B5-0229FAABD8FE}" type="datetimeFigureOut">
              <a:rPr lang="es-SV" smtClean="0"/>
              <a:t>02/10/2015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610BF95F-F1AE-402A-9FFF-1BD45F1F2691}" type="slidenum">
              <a:rPr lang="es-SV" smtClean="0"/>
              <a:t>‹Nº›</a:t>
            </a:fld>
            <a:endParaRPr lang="es-S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R"/>
          </a:p>
        </p:txBody>
      </p:sp>
      <p:sp>
        <p:nvSpPr>
          <p:cNvPr id="3" name="2 Marcador de imágenes prediseñadas"/>
          <p:cNvSpPr>
            <a:spLocks noGrp="1"/>
          </p:cNvSpPr>
          <p:nvPr>
            <p:ph type="clipArt" sz="half" idx="1"/>
          </p:nvPr>
        </p:nvSpPr>
        <p:spPr>
          <a:xfrm>
            <a:off x="685800" y="1981200"/>
            <a:ext cx="3810000" cy="4114800"/>
          </a:xfrm>
        </p:spPr>
        <p:txBody>
          <a:bodyPr rtlCol="0">
            <a:normAutofit/>
          </a:bodyPr>
          <a:lstStyle/>
          <a:p>
            <a:pPr lvl="0"/>
            <a:endParaRPr lang="es-CR" noProof="0" smtClean="0"/>
          </a:p>
        </p:txBody>
      </p:sp>
      <p:sp>
        <p:nvSpPr>
          <p:cNvPr id="4" name="3 Marcador de texto"/>
          <p:cNvSpPr>
            <a:spLocks noGrp="1"/>
          </p:cNvSpPr>
          <p:nvPr>
            <p:ph type="body" sz="half" idx="2"/>
          </p:nvPr>
        </p:nvSpPr>
        <p:spPr>
          <a:xfrm>
            <a:off x="46482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Rectangle 4"/>
          <p:cNvSpPr>
            <a:spLocks noGrp="1" noChangeArrowheads="1"/>
          </p:cNvSpPr>
          <p:nvPr>
            <p:ph type="dt" sz="half" idx="10"/>
          </p:nvPr>
        </p:nvSpPr>
        <p:spPr/>
        <p:txBody>
          <a:bodyPr/>
          <a:lstStyle>
            <a:lvl1pPr>
              <a:defRPr/>
            </a:lvl1pPr>
          </a:lstStyle>
          <a:p>
            <a:pPr>
              <a:defRPr/>
            </a:pPr>
            <a:endParaRPr lang="es-ES"/>
          </a:p>
        </p:txBody>
      </p:sp>
      <p:sp>
        <p:nvSpPr>
          <p:cNvPr id="6" name="Rectangle 5"/>
          <p:cNvSpPr>
            <a:spLocks noGrp="1" noChangeArrowheads="1"/>
          </p:cNvSpPr>
          <p:nvPr>
            <p:ph type="ftr" sz="quarter" idx="11"/>
          </p:nvPr>
        </p:nvSpPr>
        <p:spPr/>
        <p:txBody>
          <a:bodyPr/>
          <a:lstStyle>
            <a:lvl1pPr>
              <a:defRPr/>
            </a:lvl1pPr>
          </a:lstStyle>
          <a:p>
            <a:pPr>
              <a:defRPr/>
            </a:pPr>
            <a:endParaRPr lang="es-ES"/>
          </a:p>
        </p:txBody>
      </p:sp>
      <p:sp>
        <p:nvSpPr>
          <p:cNvPr id="7" name="Rectangle 6"/>
          <p:cNvSpPr>
            <a:spLocks noGrp="1" noChangeArrowheads="1"/>
          </p:cNvSpPr>
          <p:nvPr>
            <p:ph type="sldNum" sz="quarter" idx="12"/>
          </p:nvPr>
        </p:nvSpPr>
        <p:spPr/>
        <p:txBody>
          <a:bodyPr/>
          <a:lstStyle>
            <a:lvl1pPr>
              <a:defRPr/>
            </a:lvl1pPr>
          </a:lstStyle>
          <a:p>
            <a:pPr>
              <a:defRPr/>
            </a:pPr>
            <a:fld id="{5EA58387-FE55-4FBC-80D4-7E13B419F723}" type="slidenum">
              <a:rPr lang="es-ES"/>
              <a:pPr>
                <a:defRPr/>
              </a:pPr>
              <a:t>‹Nº›</a:t>
            </a:fld>
            <a:endParaRPr lang="es-ES"/>
          </a:p>
        </p:txBody>
      </p:sp>
    </p:spTree>
    <p:extLst>
      <p:ext uri="{BB962C8B-B14F-4D97-AF65-F5344CB8AC3E}">
        <p14:creationId xmlns:p14="http://schemas.microsoft.com/office/powerpoint/2010/main" val="235860266"/>
      </p:ext>
    </p:extLst>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R"/>
          </a:p>
        </p:txBody>
      </p:sp>
      <p:sp>
        <p:nvSpPr>
          <p:cNvPr id="3" name="2 Marcador de texto"/>
          <p:cNvSpPr>
            <a:spLocks noGrp="1"/>
          </p:cNvSpPr>
          <p:nvPr>
            <p:ph type="body" sz="half" idx="1"/>
          </p:nvPr>
        </p:nvSpPr>
        <p:spPr>
          <a:xfrm>
            <a:off x="6858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contenido"/>
          <p:cNvSpPr>
            <a:spLocks noGrp="1"/>
          </p:cNvSpPr>
          <p:nvPr>
            <p:ph sz="quarter" idx="2"/>
          </p:nvPr>
        </p:nvSpPr>
        <p:spPr>
          <a:xfrm>
            <a:off x="4648200" y="19812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contenido"/>
          <p:cNvSpPr>
            <a:spLocks noGrp="1"/>
          </p:cNvSpPr>
          <p:nvPr>
            <p:ph sz="quarter" idx="3"/>
          </p:nvPr>
        </p:nvSpPr>
        <p:spPr>
          <a:xfrm>
            <a:off x="4648200" y="41148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6" name="Rectangle 4"/>
          <p:cNvSpPr>
            <a:spLocks noGrp="1" noChangeArrowheads="1"/>
          </p:cNvSpPr>
          <p:nvPr>
            <p:ph type="dt" sz="half" idx="10"/>
          </p:nvPr>
        </p:nvSpPr>
        <p:spPr/>
        <p:txBody>
          <a:bodyPr/>
          <a:lstStyle>
            <a:lvl1pPr>
              <a:defRPr/>
            </a:lvl1pPr>
          </a:lstStyle>
          <a:p>
            <a:pPr>
              <a:defRPr/>
            </a:pPr>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a:lvl1pPr>
          </a:lstStyle>
          <a:p>
            <a:pPr>
              <a:defRPr/>
            </a:pPr>
            <a:fld id="{DB55B390-F8AB-496F-983D-D955FAAFC931}" type="slidenum">
              <a:rPr lang="es-ES"/>
              <a:pPr>
                <a:defRPr/>
              </a:pPr>
              <a:t>‹Nº›</a:t>
            </a:fld>
            <a:endParaRPr lang="es-ES"/>
          </a:p>
        </p:txBody>
      </p:sp>
    </p:spTree>
    <p:extLst>
      <p:ext uri="{BB962C8B-B14F-4D97-AF65-F5344CB8AC3E}">
        <p14:creationId xmlns:p14="http://schemas.microsoft.com/office/powerpoint/2010/main" val="3347138902"/>
      </p:ext>
    </p:extLst>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R"/>
          </a:p>
        </p:txBody>
      </p:sp>
      <p:sp>
        <p:nvSpPr>
          <p:cNvPr id="3" name="2 Marcador de tabla"/>
          <p:cNvSpPr>
            <a:spLocks noGrp="1"/>
          </p:cNvSpPr>
          <p:nvPr>
            <p:ph type="tbl" idx="1"/>
          </p:nvPr>
        </p:nvSpPr>
        <p:spPr>
          <a:xfrm>
            <a:off x="685800" y="1981200"/>
            <a:ext cx="7772400" cy="4114800"/>
          </a:xfrm>
        </p:spPr>
        <p:txBody>
          <a:bodyPr rtlCol="0">
            <a:normAutofit/>
          </a:bodyPr>
          <a:lstStyle/>
          <a:p>
            <a:pPr lvl="0"/>
            <a:endParaRPr lang="es-CR" noProof="0" smtClean="0"/>
          </a:p>
        </p:txBody>
      </p:sp>
      <p:sp>
        <p:nvSpPr>
          <p:cNvPr id="4" name="Rectangle 4"/>
          <p:cNvSpPr>
            <a:spLocks noGrp="1" noChangeArrowheads="1"/>
          </p:cNvSpPr>
          <p:nvPr>
            <p:ph type="dt" sz="half" idx="10"/>
          </p:nvPr>
        </p:nvSpPr>
        <p:spPr/>
        <p:txBody>
          <a:bodyPr/>
          <a:lstStyle>
            <a:lvl1pPr>
              <a:defRPr/>
            </a:lvl1pPr>
          </a:lstStyle>
          <a:p>
            <a:pPr>
              <a:defRPr/>
            </a:pPr>
            <a:endParaRPr lang="es-ES"/>
          </a:p>
        </p:txBody>
      </p:sp>
      <p:sp>
        <p:nvSpPr>
          <p:cNvPr id="5" name="Rectangle 5"/>
          <p:cNvSpPr>
            <a:spLocks noGrp="1" noChangeArrowheads="1"/>
          </p:cNvSpPr>
          <p:nvPr>
            <p:ph type="ftr" sz="quarter" idx="11"/>
          </p:nvPr>
        </p:nvSpPr>
        <p:spPr/>
        <p:txBody>
          <a:bodyPr/>
          <a:lstStyle>
            <a:lvl1pPr>
              <a:defRPr/>
            </a:lvl1pPr>
          </a:lstStyle>
          <a:p>
            <a:pPr>
              <a:defRPr/>
            </a:pPr>
            <a:endParaRPr lang="es-ES"/>
          </a:p>
        </p:txBody>
      </p:sp>
      <p:sp>
        <p:nvSpPr>
          <p:cNvPr id="6" name="Rectangle 6"/>
          <p:cNvSpPr>
            <a:spLocks noGrp="1" noChangeArrowheads="1"/>
          </p:cNvSpPr>
          <p:nvPr>
            <p:ph type="sldNum" sz="quarter" idx="12"/>
          </p:nvPr>
        </p:nvSpPr>
        <p:spPr/>
        <p:txBody>
          <a:bodyPr/>
          <a:lstStyle>
            <a:lvl1pPr>
              <a:defRPr/>
            </a:lvl1pPr>
          </a:lstStyle>
          <a:p>
            <a:pPr>
              <a:defRPr/>
            </a:pPr>
            <a:fld id="{5AC3E274-518B-4DC5-83C3-AF1F1EF105F0}" type="slidenum">
              <a:rPr lang="es-ES"/>
              <a:pPr>
                <a:defRPr/>
              </a:pPr>
              <a:t>‹Nº›</a:t>
            </a:fld>
            <a:endParaRPr lang="es-ES"/>
          </a:p>
        </p:txBody>
      </p:sp>
    </p:spTree>
    <p:extLst>
      <p:ext uri="{BB962C8B-B14F-4D97-AF65-F5344CB8AC3E}">
        <p14:creationId xmlns:p14="http://schemas.microsoft.com/office/powerpoint/2010/main" val="1014652750"/>
      </p:ext>
    </p:extLst>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F912009-DC8E-424A-87B5-0229FAABD8FE}" type="datetimeFigureOut">
              <a:rPr lang="es-SV" smtClean="0"/>
              <a:t>02/10/2015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610BF95F-F1AE-402A-9FFF-1BD45F1F2691}" type="slidenum">
              <a:rPr lang="es-SV" smtClean="0"/>
              <a:t>‹Nº›</a:t>
            </a:fld>
            <a:endParaRPr lang="es-S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F912009-DC8E-424A-87B5-0229FAABD8FE}" type="datetimeFigureOut">
              <a:rPr lang="es-SV" smtClean="0"/>
              <a:t>02/10/2015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610BF95F-F1AE-402A-9FFF-1BD45F1F2691}" type="slidenum">
              <a:rPr lang="es-SV" smtClean="0"/>
              <a:t>‹Nº›</a:t>
            </a:fld>
            <a:endParaRPr lang="es-S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2F912009-DC8E-424A-87B5-0229FAABD8FE}" type="datetimeFigureOut">
              <a:rPr lang="es-SV" smtClean="0"/>
              <a:t>02/10/2015</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610BF95F-F1AE-402A-9FFF-1BD45F1F2691}" type="slidenum">
              <a:rPr lang="es-SV" smtClean="0"/>
              <a:t>‹Nº›</a:t>
            </a:fld>
            <a:endParaRPr lang="es-SV"/>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F912009-DC8E-424A-87B5-0229FAABD8FE}" type="datetimeFigureOut">
              <a:rPr lang="es-SV" smtClean="0"/>
              <a:t>02/10/2015</a:t>
            </a:fld>
            <a:endParaRPr lang="es-SV"/>
          </a:p>
        </p:txBody>
      </p:sp>
      <p:sp>
        <p:nvSpPr>
          <p:cNvPr id="8" name="Footer Placeholder 7"/>
          <p:cNvSpPr>
            <a:spLocks noGrp="1"/>
          </p:cNvSpPr>
          <p:nvPr>
            <p:ph type="ftr" sz="quarter" idx="11"/>
          </p:nvPr>
        </p:nvSpPr>
        <p:spPr/>
        <p:txBody>
          <a:bodyPr/>
          <a:lstStyle/>
          <a:p>
            <a:endParaRPr lang="es-SV"/>
          </a:p>
        </p:txBody>
      </p:sp>
      <p:sp>
        <p:nvSpPr>
          <p:cNvPr id="9" name="Slide Number Placeholder 8"/>
          <p:cNvSpPr>
            <a:spLocks noGrp="1"/>
          </p:cNvSpPr>
          <p:nvPr>
            <p:ph type="sldNum" sz="quarter" idx="12"/>
          </p:nvPr>
        </p:nvSpPr>
        <p:spPr/>
        <p:txBody>
          <a:bodyPr/>
          <a:lstStyle/>
          <a:p>
            <a:fld id="{610BF95F-F1AE-402A-9FFF-1BD45F1F2691}" type="slidenum">
              <a:rPr lang="es-SV" smtClean="0"/>
              <a:t>‹Nº›</a:t>
            </a:fld>
            <a:endParaRPr lang="es-S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2F912009-DC8E-424A-87B5-0229FAABD8FE}" type="datetimeFigureOut">
              <a:rPr lang="es-SV" smtClean="0"/>
              <a:t>02/10/2015</a:t>
            </a:fld>
            <a:endParaRPr lang="es-SV"/>
          </a:p>
        </p:txBody>
      </p:sp>
      <p:sp>
        <p:nvSpPr>
          <p:cNvPr id="4" name="Footer Placeholder 3"/>
          <p:cNvSpPr>
            <a:spLocks noGrp="1"/>
          </p:cNvSpPr>
          <p:nvPr>
            <p:ph type="ftr" sz="quarter" idx="11"/>
          </p:nvPr>
        </p:nvSpPr>
        <p:spPr/>
        <p:txBody>
          <a:bodyPr/>
          <a:lstStyle/>
          <a:p>
            <a:endParaRPr lang="es-SV"/>
          </a:p>
        </p:txBody>
      </p:sp>
      <p:sp>
        <p:nvSpPr>
          <p:cNvPr id="5" name="Slide Number Placeholder 4"/>
          <p:cNvSpPr>
            <a:spLocks noGrp="1"/>
          </p:cNvSpPr>
          <p:nvPr>
            <p:ph type="sldNum" sz="quarter" idx="12"/>
          </p:nvPr>
        </p:nvSpPr>
        <p:spPr/>
        <p:txBody>
          <a:bodyPr/>
          <a:lstStyle/>
          <a:p>
            <a:fld id="{610BF95F-F1AE-402A-9FFF-1BD45F1F2691}" type="slidenum">
              <a:rPr lang="es-SV" smtClean="0"/>
              <a:t>‹Nº›</a:t>
            </a:fld>
            <a:endParaRPr lang="es-S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912009-DC8E-424A-87B5-0229FAABD8FE}" type="datetimeFigureOut">
              <a:rPr lang="es-SV" smtClean="0"/>
              <a:t>02/10/2015</a:t>
            </a:fld>
            <a:endParaRPr lang="es-SV"/>
          </a:p>
        </p:txBody>
      </p:sp>
      <p:sp>
        <p:nvSpPr>
          <p:cNvPr id="3" name="Footer Placeholder 2"/>
          <p:cNvSpPr>
            <a:spLocks noGrp="1"/>
          </p:cNvSpPr>
          <p:nvPr>
            <p:ph type="ftr" sz="quarter" idx="11"/>
          </p:nvPr>
        </p:nvSpPr>
        <p:spPr/>
        <p:txBody>
          <a:bodyPr/>
          <a:lstStyle/>
          <a:p>
            <a:endParaRPr lang="es-SV"/>
          </a:p>
        </p:txBody>
      </p:sp>
      <p:sp>
        <p:nvSpPr>
          <p:cNvPr id="4" name="Slide Number Placeholder 3"/>
          <p:cNvSpPr>
            <a:spLocks noGrp="1"/>
          </p:cNvSpPr>
          <p:nvPr>
            <p:ph type="sldNum" sz="quarter" idx="12"/>
          </p:nvPr>
        </p:nvSpPr>
        <p:spPr/>
        <p:txBody>
          <a:bodyPr/>
          <a:lstStyle/>
          <a:p>
            <a:fld id="{610BF95F-F1AE-402A-9FFF-1BD45F1F2691}" type="slidenum">
              <a:rPr lang="es-SV" smtClean="0"/>
              <a:t>‹Nº›</a:t>
            </a:fld>
            <a:endParaRPr lang="es-S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F912009-DC8E-424A-87B5-0229FAABD8FE}" type="datetimeFigureOut">
              <a:rPr lang="es-SV" smtClean="0"/>
              <a:t>02/10/2015</a:t>
            </a:fld>
            <a:endParaRPr lang="es-SV"/>
          </a:p>
        </p:txBody>
      </p:sp>
      <p:sp>
        <p:nvSpPr>
          <p:cNvPr id="7" name="Slide Number Placeholder 6"/>
          <p:cNvSpPr>
            <a:spLocks noGrp="1"/>
          </p:cNvSpPr>
          <p:nvPr>
            <p:ph type="sldNum" sz="quarter" idx="12"/>
          </p:nvPr>
        </p:nvSpPr>
        <p:spPr/>
        <p:txBody>
          <a:bodyPr/>
          <a:lstStyle/>
          <a:p>
            <a:fld id="{610BF95F-F1AE-402A-9FFF-1BD45F1F2691}" type="slidenum">
              <a:rPr lang="es-SV" smtClean="0"/>
              <a:t>‹Nº›</a:t>
            </a:fld>
            <a:endParaRPr lang="es-SV"/>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SV"/>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F912009-DC8E-424A-87B5-0229FAABD8FE}" type="datetimeFigureOut">
              <a:rPr lang="es-SV" smtClean="0"/>
              <a:t>02/10/2015</a:t>
            </a:fld>
            <a:endParaRPr lang="es-SV"/>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SV"/>
          </a:p>
        </p:txBody>
      </p:sp>
      <p:sp>
        <p:nvSpPr>
          <p:cNvPr id="7" name="Slide Number Placeholder 6"/>
          <p:cNvSpPr>
            <a:spLocks noGrp="1"/>
          </p:cNvSpPr>
          <p:nvPr>
            <p:ph type="sldNum" sz="quarter" idx="12"/>
          </p:nvPr>
        </p:nvSpPr>
        <p:spPr/>
        <p:txBody>
          <a:bodyPr/>
          <a:lstStyle/>
          <a:p>
            <a:fld id="{610BF95F-F1AE-402A-9FFF-1BD45F1F2691}" type="slidenum">
              <a:rPr lang="es-SV" smtClean="0"/>
              <a:t>‹Nº›</a:t>
            </a:fld>
            <a:endParaRPr lang="es-S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F912009-DC8E-424A-87B5-0229FAABD8FE}" type="datetimeFigureOut">
              <a:rPr lang="es-SV" smtClean="0"/>
              <a:t>02/10/2015</a:t>
            </a:fld>
            <a:endParaRPr lang="es-SV"/>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SV"/>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10BF95F-F1AE-402A-9FFF-1BD45F1F2691}" type="slidenum">
              <a:rPr lang="es-SV" smtClean="0"/>
              <a:t>‹Nº›</a:t>
            </a:fld>
            <a:endParaRPr lang="es-SV"/>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6.xml"/><Relationship Id="rId4" Type="http://schemas.openxmlformats.org/officeDocument/2006/relationships/image" Target="../media/image8.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3.xml"/><Relationship Id="rId4" Type="http://schemas.openxmlformats.org/officeDocument/2006/relationships/image" Target="../media/image11.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www.scribd.com/doc/72445562/arquitectura-MAQUINA-MULTINIVEL#scribd" TargetMode="External"/><Relationship Id="rId2" Type="http://schemas.openxmlformats.org/officeDocument/2006/relationships/hyperlink" Target="http://chsos20111907553.blogspot.mx/2011/02/maquinas-multinivel.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28662" y="1928802"/>
            <a:ext cx="9144000" cy="4464496"/>
          </a:xfrm>
        </p:spPr>
        <p:txBody>
          <a:bodyPr>
            <a:noAutofit/>
          </a:bodyPr>
          <a:lstStyle/>
          <a:p>
            <a:pPr>
              <a:buNone/>
            </a:pPr>
            <a:r>
              <a:rPr lang="es-MX" sz="1600" b="1" dirty="0" smtClean="0">
                <a:solidFill>
                  <a:schemeClr val="tx2">
                    <a:lumMod val="60000"/>
                    <a:lumOff val="40000"/>
                  </a:schemeClr>
                </a:solidFill>
                <a:latin typeface="Maiandra GD" pitchFamily="34" charset="0"/>
              </a:rPr>
              <a:t>Créditos Institucionales: </a:t>
            </a:r>
            <a:r>
              <a:rPr lang="es-MX" sz="1800" b="1" dirty="0" smtClean="0">
                <a:solidFill>
                  <a:schemeClr val="tx2">
                    <a:lumMod val="60000"/>
                    <a:lumOff val="40000"/>
                  </a:schemeClr>
                </a:solidFill>
                <a:latin typeface="Maiandra GD" pitchFamily="34" charset="0"/>
              </a:rPr>
              <a:t> </a:t>
            </a:r>
            <a:r>
              <a:rPr lang="es-MX" sz="1400" b="1" dirty="0" smtClean="0">
                <a:solidFill>
                  <a:schemeClr val="tx2">
                    <a:lumMod val="60000"/>
                    <a:lumOff val="40000"/>
                  </a:schemeClr>
                </a:solidFill>
                <a:latin typeface="Maiandra GD" pitchFamily="34" charset="0"/>
              </a:rPr>
              <a:t> </a:t>
            </a:r>
            <a:r>
              <a:rPr lang="es-MX" sz="2000" dirty="0">
                <a:latin typeface="Maiandra GD" pitchFamily="34" charset="0"/>
              </a:rPr>
              <a:t>8</a:t>
            </a:r>
            <a:endParaRPr lang="es-MX" sz="2800" dirty="0" smtClean="0">
              <a:latin typeface="Maiandra GD" pitchFamily="34" charset="0"/>
            </a:endParaRPr>
          </a:p>
          <a:p>
            <a:pPr>
              <a:buNone/>
            </a:pPr>
            <a:r>
              <a:rPr lang="es-MX" sz="1600" b="1" dirty="0" smtClean="0">
                <a:solidFill>
                  <a:schemeClr val="tx2">
                    <a:lumMod val="60000"/>
                    <a:lumOff val="40000"/>
                  </a:schemeClr>
                </a:solidFill>
                <a:latin typeface="Maiandra GD" pitchFamily="34" charset="0"/>
              </a:rPr>
              <a:t>Titulo:  </a:t>
            </a:r>
          </a:p>
          <a:p>
            <a:pPr>
              <a:buNone/>
            </a:pPr>
            <a:r>
              <a:rPr lang="es-ES" sz="2400" dirty="0" smtClean="0">
                <a:latin typeface="Maiandra GD" pitchFamily="34" charset="0"/>
              </a:rPr>
              <a:t>    Unidad </a:t>
            </a:r>
            <a:r>
              <a:rPr lang="es-ES" sz="2400" dirty="0">
                <a:latin typeface="Maiandra GD" pitchFamily="34" charset="0"/>
              </a:rPr>
              <a:t>I</a:t>
            </a:r>
            <a:r>
              <a:rPr lang="es-ES" sz="2400" dirty="0" smtClean="0">
                <a:latin typeface="Maiandra GD" pitchFamily="34" charset="0"/>
              </a:rPr>
              <a:t>. </a:t>
            </a:r>
            <a:r>
              <a:rPr lang="es-SV" sz="2400" dirty="0" smtClean="0">
                <a:latin typeface="Maiandra GD" pitchFamily="34" charset="0"/>
              </a:rPr>
              <a:t>Introducción</a:t>
            </a:r>
            <a:endParaRPr lang="es-MX" sz="2400" dirty="0" smtClean="0">
              <a:latin typeface="Maiandra GD" pitchFamily="34" charset="0"/>
            </a:endParaRPr>
          </a:p>
          <a:p>
            <a:pPr>
              <a:buNone/>
            </a:pPr>
            <a:r>
              <a:rPr lang="es-MX" sz="1600" b="1" dirty="0" smtClean="0">
                <a:solidFill>
                  <a:schemeClr val="tx2">
                    <a:lumMod val="60000"/>
                    <a:lumOff val="40000"/>
                  </a:schemeClr>
                </a:solidFill>
                <a:latin typeface="Maiandra GD" pitchFamily="34" charset="0"/>
              </a:rPr>
              <a:t>Nombre del programa educativo</a:t>
            </a:r>
          </a:p>
          <a:p>
            <a:pPr>
              <a:buNone/>
            </a:pPr>
            <a:r>
              <a:rPr lang="es-MX" sz="1600" b="1" dirty="0" smtClean="0">
                <a:solidFill>
                  <a:schemeClr val="tx2">
                    <a:lumMod val="60000"/>
                    <a:lumOff val="40000"/>
                  </a:schemeClr>
                </a:solidFill>
                <a:latin typeface="Maiandra GD" pitchFamily="34" charset="0"/>
              </a:rPr>
              <a:t>       </a:t>
            </a:r>
            <a:r>
              <a:rPr lang="es-MX" sz="2400" dirty="0" smtClean="0">
                <a:latin typeface="Maiandra GD" pitchFamily="34" charset="0"/>
              </a:rPr>
              <a:t>Introducción al Software de Base</a:t>
            </a:r>
          </a:p>
          <a:p>
            <a:pPr>
              <a:buNone/>
            </a:pPr>
            <a:r>
              <a:rPr lang="es-MX" sz="1600" b="1" dirty="0" smtClean="0">
                <a:solidFill>
                  <a:schemeClr val="tx2">
                    <a:lumMod val="60000"/>
                    <a:lumOff val="40000"/>
                  </a:schemeClr>
                </a:solidFill>
                <a:latin typeface="Maiandra GD" pitchFamily="34" charset="0"/>
              </a:rPr>
              <a:t>Espacio académico:</a:t>
            </a:r>
          </a:p>
          <a:p>
            <a:pPr>
              <a:buNone/>
            </a:pPr>
            <a:r>
              <a:rPr lang="es-MX" sz="2000" dirty="0" smtClean="0">
                <a:latin typeface="Maiandra GD" pitchFamily="34" charset="0"/>
              </a:rPr>
              <a:t>     </a:t>
            </a:r>
            <a:r>
              <a:rPr lang="es-MX" sz="2400" dirty="0" smtClean="0">
                <a:latin typeface="Maiandra GD" pitchFamily="34" charset="0"/>
              </a:rPr>
              <a:t>Centro Universitario Valle de Teotihuacán.</a:t>
            </a:r>
            <a:endParaRPr lang="es-MX" sz="2800" dirty="0" smtClean="0">
              <a:latin typeface="Maiandra GD" pitchFamily="34" charset="0"/>
            </a:endParaRPr>
          </a:p>
          <a:p>
            <a:pPr>
              <a:buNone/>
            </a:pPr>
            <a:r>
              <a:rPr lang="es-MX" sz="1800" b="1" dirty="0" smtClean="0">
                <a:solidFill>
                  <a:schemeClr val="tx2">
                    <a:lumMod val="60000"/>
                    <a:lumOff val="40000"/>
                  </a:schemeClr>
                </a:solidFill>
                <a:latin typeface="Maiandra GD" pitchFamily="34" charset="0"/>
              </a:rPr>
              <a:t>Elaboro:</a:t>
            </a:r>
          </a:p>
          <a:p>
            <a:pPr>
              <a:buNone/>
            </a:pPr>
            <a:r>
              <a:rPr lang="es-MX" sz="2000" dirty="0" smtClean="0">
                <a:latin typeface="Maiandra GD" pitchFamily="34" charset="0"/>
              </a:rPr>
              <a:t>      </a:t>
            </a:r>
            <a:r>
              <a:rPr lang="es-MX" sz="2400" dirty="0" smtClean="0">
                <a:latin typeface="Maiandra GD" pitchFamily="34" charset="0"/>
              </a:rPr>
              <a:t>I.S.C. Sandra Sánchez Espinoza</a:t>
            </a:r>
            <a:endParaRPr lang="es-MX" sz="2800" dirty="0" smtClean="0">
              <a:latin typeface="Maiandra GD" pitchFamily="34" charset="0"/>
            </a:endParaRPr>
          </a:p>
          <a:p>
            <a:pPr algn="ctr">
              <a:buNone/>
            </a:pPr>
            <a:r>
              <a:rPr lang="es-MX" sz="3600" dirty="0" smtClean="0">
                <a:latin typeface="Baskerville Old Face" pitchFamily="18" charset="0"/>
              </a:rPr>
              <a:t>            </a:t>
            </a:r>
            <a:r>
              <a:rPr lang="es-MX" sz="2000" dirty="0" smtClean="0">
                <a:latin typeface="Baskerville Old Face" pitchFamily="18" charset="0"/>
              </a:rPr>
              <a:t>02 de octubre del 2015</a:t>
            </a:r>
            <a:endParaRPr lang="es-MX" sz="2000" dirty="0">
              <a:latin typeface="Baskerville Old Face" pitchFamily="18" charset="0"/>
            </a:endParaRPr>
          </a:p>
        </p:txBody>
      </p:sp>
      <p:pic>
        <p:nvPicPr>
          <p:cNvPr id="76806" name="Picture 6" descr="http://www.atletismoenmexico.com/wp-content/uploads/2011/04/6UAEM-300x264.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85786" y="571480"/>
            <a:ext cx="1584176" cy="1394075"/>
          </a:xfrm>
          <a:prstGeom prst="rect">
            <a:avLst/>
          </a:prstGeom>
          <a:noFill/>
        </p:spPr>
      </p:pic>
      <p:cxnSp>
        <p:nvCxnSpPr>
          <p:cNvPr id="8" name="7 Conector recto"/>
          <p:cNvCxnSpPr/>
          <p:nvPr/>
        </p:nvCxnSpPr>
        <p:spPr>
          <a:xfrm flipV="1">
            <a:off x="2532812" y="1142984"/>
            <a:ext cx="5500726" cy="25924"/>
          </a:xfrm>
          <a:prstGeom prst="line">
            <a:avLst/>
          </a:prstGeom>
          <a:ln w="57150">
            <a:solidFill>
              <a:schemeClr val="bg2">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4 CuadroTexto"/>
          <p:cNvSpPr txBox="1"/>
          <p:nvPr/>
        </p:nvSpPr>
        <p:spPr>
          <a:xfrm>
            <a:off x="2500298" y="714356"/>
            <a:ext cx="6643702" cy="369332"/>
          </a:xfrm>
          <a:prstGeom prst="rect">
            <a:avLst/>
          </a:prstGeom>
          <a:noFill/>
        </p:spPr>
        <p:txBody>
          <a:bodyPr wrap="square" rtlCol="0">
            <a:spAutoFit/>
          </a:bodyPr>
          <a:lstStyle/>
          <a:p>
            <a:r>
              <a:rPr lang="es-ES" b="1" dirty="0" smtClean="0">
                <a:solidFill>
                  <a:schemeClr val="accent1">
                    <a:lumMod val="50000"/>
                  </a:schemeClr>
                </a:solidFill>
                <a:effectLst>
                  <a:outerShdw blurRad="38100" dist="38100" dir="2700000" algn="tl">
                    <a:srgbClr val="000000">
                      <a:alpha val="43137"/>
                    </a:srgbClr>
                  </a:outerShdw>
                </a:effectLst>
              </a:rPr>
              <a:t>UNIVERSIDAD AUTONOMA DEL ESTADO DE MEXICO</a:t>
            </a:r>
            <a:endParaRPr lang="es-ES" b="1"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07612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987824" y="-571500"/>
            <a:ext cx="7024744" cy="1143000"/>
          </a:xfrm>
        </p:spPr>
        <p:txBody>
          <a:bodyPr/>
          <a:lstStyle/>
          <a:p>
            <a:pPr algn="ctr"/>
            <a:r>
              <a:rPr lang="es-ES" sz="2400" dirty="0">
                <a:solidFill>
                  <a:schemeClr val="bg1"/>
                </a:solidFill>
                <a:latin typeface="Maiandra GD"/>
                <a:ea typeface="Betty" pitchFamily="2" charset="-128"/>
                <a:cs typeface="Betty" pitchFamily="2" charset="-128"/>
              </a:rPr>
              <a:t>CONCLUSIONES</a:t>
            </a:r>
          </a:p>
        </p:txBody>
      </p:sp>
      <p:sp>
        <p:nvSpPr>
          <p:cNvPr id="11267" name="Rectangle 3"/>
          <p:cNvSpPr>
            <a:spLocks noGrp="1" noChangeArrowheads="1"/>
          </p:cNvSpPr>
          <p:nvPr>
            <p:ph idx="1"/>
          </p:nvPr>
        </p:nvSpPr>
        <p:spPr>
          <a:xfrm>
            <a:off x="1115616" y="980728"/>
            <a:ext cx="6777317" cy="3508977"/>
          </a:xfrm>
        </p:spPr>
        <p:txBody>
          <a:bodyPr>
            <a:noAutofit/>
          </a:bodyPr>
          <a:lstStyle/>
          <a:p>
            <a:pPr algn="just">
              <a:lnSpc>
                <a:spcPct val="80000"/>
              </a:lnSpc>
            </a:pPr>
            <a:r>
              <a:rPr lang="es-ES" sz="2000" dirty="0">
                <a:solidFill>
                  <a:schemeClr val="accent2"/>
                </a:solidFill>
                <a:latin typeface="Maiandra GD"/>
                <a:ea typeface="Betty" pitchFamily="2" charset="-128"/>
                <a:cs typeface="Betty" pitchFamily="2" charset="-128"/>
              </a:rPr>
              <a:t>L</a:t>
            </a:r>
            <a:r>
              <a:rPr lang="es-ES" sz="2000" dirty="0" smtClean="0">
                <a:solidFill>
                  <a:schemeClr val="accent2"/>
                </a:solidFill>
                <a:latin typeface="Maiandra GD"/>
                <a:ea typeface="Betty" pitchFamily="2" charset="-128"/>
                <a:cs typeface="Betty" pitchFamily="2" charset="-128"/>
              </a:rPr>
              <a:t>as computadoras se diseñan como una serie de niveles, cada nivel representa una abstracciòn distinta, y contiene diferentes objetos y operaciones.</a:t>
            </a:r>
          </a:p>
          <a:p>
            <a:pPr algn="just">
              <a:lnSpc>
                <a:spcPct val="80000"/>
              </a:lnSpc>
              <a:buFontTx/>
              <a:buNone/>
            </a:pPr>
            <a:endParaRPr lang="es-ES" sz="2000" dirty="0" smtClean="0">
              <a:solidFill>
                <a:schemeClr val="accent2"/>
              </a:solidFill>
              <a:latin typeface="Maiandra GD"/>
              <a:ea typeface="Betty" pitchFamily="2" charset="-128"/>
              <a:cs typeface="Betty" pitchFamily="2" charset="-128"/>
            </a:endParaRPr>
          </a:p>
          <a:p>
            <a:pPr algn="just">
              <a:lnSpc>
                <a:spcPct val="80000"/>
              </a:lnSpc>
            </a:pPr>
            <a:r>
              <a:rPr lang="es-ES" sz="2000" dirty="0">
                <a:solidFill>
                  <a:schemeClr val="accent2"/>
                </a:solidFill>
                <a:latin typeface="Maiandra GD"/>
                <a:ea typeface="Betty" pitchFamily="2" charset="-128"/>
                <a:cs typeface="Betty" pitchFamily="2" charset="-128"/>
              </a:rPr>
              <a:t>A</a:t>
            </a:r>
            <a:r>
              <a:rPr lang="es-ES" sz="2000" dirty="0" smtClean="0">
                <a:solidFill>
                  <a:schemeClr val="accent2"/>
                </a:solidFill>
                <a:latin typeface="Maiandra GD"/>
                <a:ea typeface="Betty" pitchFamily="2" charset="-128"/>
                <a:cs typeface="Betty" pitchFamily="2" charset="-128"/>
              </a:rPr>
              <a:t>l diseñar y analizar las computadoras de esta manera, podemos suprimir temporalmente los detalles y asì reducir un tema complejo a algo màs fàcil de entender.</a:t>
            </a:r>
          </a:p>
          <a:p>
            <a:pPr algn="just">
              <a:lnSpc>
                <a:spcPct val="80000"/>
              </a:lnSpc>
              <a:buFontTx/>
              <a:buNone/>
            </a:pPr>
            <a:endParaRPr lang="es-ES" sz="2000" dirty="0" smtClean="0">
              <a:solidFill>
                <a:schemeClr val="accent2"/>
              </a:solidFill>
              <a:latin typeface="Maiandra GD"/>
              <a:ea typeface="Betty" pitchFamily="2" charset="-128"/>
              <a:cs typeface="Betty" pitchFamily="2" charset="-128"/>
            </a:endParaRPr>
          </a:p>
          <a:p>
            <a:pPr algn="just">
              <a:lnSpc>
                <a:spcPct val="80000"/>
              </a:lnSpc>
            </a:pPr>
            <a:r>
              <a:rPr lang="es-ES" sz="2000" dirty="0">
                <a:solidFill>
                  <a:schemeClr val="accent2"/>
                </a:solidFill>
                <a:latin typeface="Maiandra GD"/>
                <a:ea typeface="Betty" pitchFamily="2" charset="-128"/>
                <a:cs typeface="Betty" pitchFamily="2" charset="-128"/>
              </a:rPr>
              <a:t>E</a:t>
            </a:r>
            <a:r>
              <a:rPr lang="es-ES" sz="2000" dirty="0" smtClean="0">
                <a:solidFill>
                  <a:schemeClr val="accent2"/>
                </a:solidFill>
                <a:latin typeface="Maiandra GD"/>
                <a:ea typeface="Betty" pitchFamily="2" charset="-128"/>
                <a:cs typeface="Betty" pitchFamily="2" charset="-128"/>
              </a:rPr>
              <a:t>l conjunto de tipo de datos, operaciones y caracterìsticas decada nivel es su arquitectura.</a:t>
            </a:r>
          </a:p>
          <a:p>
            <a:pPr algn="just">
              <a:lnSpc>
                <a:spcPct val="80000"/>
              </a:lnSpc>
              <a:buFontTx/>
              <a:buNone/>
            </a:pPr>
            <a:endParaRPr lang="es-ES" sz="2000" dirty="0" smtClean="0">
              <a:solidFill>
                <a:schemeClr val="accent2"/>
              </a:solidFill>
              <a:latin typeface="Maiandra GD"/>
              <a:ea typeface="Betty" pitchFamily="2" charset="-128"/>
              <a:cs typeface="Betty" pitchFamily="2" charset="-128"/>
            </a:endParaRPr>
          </a:p>
          <a:p>
            <a:pPr algn="just">
              <a:lnSpc>
                <a:spcPct val="80000"/>
              </a:lnSpc>
            </a:pPr>
            <a:r>
              <a:rPr lang="es-ES" sz="2000" dirty="0">
                <a:solidFill>
                  <a:schemeClr val="accent2"/>
                </a:solidFill>
                <a:latin typeface="Maiandra GD"/>
                <a:ea typeface="Betty" pitchFamily="2" charset="-128"/>
                <a:cs typeface="Betty" pitchFamily="2" charset="-128"/>
              </a:rPr>
              <a:t>L</a:t>
            </a:r>
            <a:r>
              <a:rPr lang="es-ES" sz="2000" dirty="0" smtClean="0">
                <a:solidFill>
                  <a:schemeClr val="accent2"/>
                </a:solidFill>
                <a:latin typeface="Maiandra GD"/>
                <a:ea typeface="Betty" pitchFamily="2" charset="-128"/>
                <a:cs typeface="Betty" pitchFamily="2" charset="-128"/>
              </a:rPr>
              <a:t>os lenguajes de la màquina de los niveles 1, 2 y 3 son numèricos, lo cual es magnìfico para la màquina pero malo para las personas.</a:t>
            </a:r>
          </a:p>
          <a:p>
            <a:pPr algn="just">
              <a:lnSpc>
                <a:spcPct val="80000"/>
              </a:lnSpc>
              <a:buFontTx/>
              <a:buNone/>
            </a:pPr>
            <a:endParaRPr lang="es-ES" sz="2000" dirty="0" smtClean="0">
              <a:solidFill>
                <a:schemeClr val="accent2"/>
              </a:solidFill>
              <a:latin typeface="Maiandra GD"/>
              <a:ea typeface="Betty" pitchFamily="2" charset="-128"/>
              <a:cs typeface="Betty" pitchFamily="2" charset="-128"/>
            </a:endParaRPr>
          </a:p>
          <a:p>
            <a:pPr algn="just">
              <a:lnSpc>
                <a:spcPct val="80000"/>
              </a:lnSpc>
            </a:pPr>
            <a:r>
              <a:rPr lang="es-ES" sz="2000" dirty="0">
                <a:solidFill>
                  <a:schemeClr val="accent2"/>
                </a:solidFill>
                <a:latin typeface="Maiandra GD"/>
                <a:ea typeface="Betty" pitchFamily="2" charset="-128"/>
                <a:cs typeface="Betty" pitchFamily="2" charset="-128"/>
              </a:rPr>
              <a:t>A</a:t>
            </a:r>
            <a:r>
              <a:rPr lang="es-ES" sz="2000" dirty="0" smtClean="0">
                <a:solidFill>
                  <a:schemeClr val="accent2"/>
                </a:solidFill>
                <a:latin typeface="Maiandra GD"/>
                <a:ea typeface="Betty" pitchFamily="2" charset="-128"/>
                <a:cs typeface="Betty" pitchFamily="2" charset="-128"/>
              </a:rPr>
              <a:t> partir del nivel 4, los lenguajes contienen palabras y abreviaturas que tienen un significado para las personas.</a:t>
            </a:r>
            <a:endParaRPr lang="es-ES" sz="2000" dirty="0">
              <a:solidFill>
                <a:schemeClr val="accent2"/>
              </a:solidFill>
              <a:latin typeface="Maiandra GD"/>
              <a:ea typeface="Betty" pitchFamily="2" charset="-128"/>
              <a:cs typeface="Betty" pitchFamily="2" charset="-128"/>
            </a:endParaRPr>
          </a:p>
        </p:txBody>
      </p:sp>
    </p:spTree>
    <p:extLst>
      <p:ext uri="{BB962C8B-B14F-4D97-AF65-F5344CB8AC3E}">
        <p14:creationId xmlns:p14="http://schemas.microsoft.com/office/powerpoint/2010/main" val="1438779694"/>
      </p:ext>
    </p:extLst>
  </p:cSld>
  <p:clrMapOvr>
    <a:masterClrMapping/>
  </p:clrMapOvr>
  <p:transition spd="med">
    <p:checke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SV" sz="2400" dirty="0" smtClean="0">
                <a:solidFill>
                  <a:schemeClr val="accent2"/>
                </a:solidFill>
                <a:latin typeface="Maiandra GD"/>
                <a:ea typeface="Betty" pitchFamily="2" charset="-128"/>
                <a:cs typeface="Betty" pitchFamily="2" charset="-128"/>
              </a:rPr>
              <a:t>1.2 Historia de las Máquinas Multinivel</a:t>
            </a:r>
            <a:endParaRPr lang="es-SV" sz="2400" dirty="0">
              <a:solidFill>
                <a:schemeClr val="accent2"/>
              </a:solidFill>
              <a:latin typeface="Maiandra GD"/>
              <a:ea typeface="Betty" pitchFamily="2" charset="-128"/>
              <a:cs typeface="Betty" pitchFamily="2" charset="-128"/>
            </a:endParaRPr>
          </a:p>
        </p:txBody>
      </p:sp>
      <p:sp>
        <p:nvSpPr>
          <p:cNvPr id="3" name="2 Subtítulo"/>
          <p:cNvSpPr>
            <a:spLocks noGrp="1"/>
          </p:cNvSpPr>
          <p:nvPr>
            <p:ph type="subTitle" idx="1"/>
          </p:nvPr>
        </p:nvSpPr>
        <p:spPr/>
        <p:txBody>
          <a:bodyPr/>
          <a:lstStyle/>
          <a:p>
            <a:endParaRPr lang="es-SV" sz="2000" dirty="0">
              <a:latin typeface="Bookman Old Style" pitchFamily="18" charset="0"/>
              <a:ea typeface="Betty" pitchFamily="2" charset="-128"/>
              <a:cs typeface="Betty" pitchFamily="2" charset="-128"/>
            </a:endParaRPr>
          </a:p>
        </p:txBody>
      </p:sp>
    </p:spTree>
    <p:extLst>
      <p:ext uri="{BB962C8B-B14F-4D97-AF65-F5344CB8AC3E}">
        <p14:creationId xmlns:p14="http://schemas.microsoft.com/office/powerpoint/2010/main" val="733339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p:txBody>
          <a:bodyPr>
            <a:normAutofit/>
          </a:bodyPr>
          <a:lstStyle/>
          <a:p>
            <a:pPr algn="just"/>
            <a:r>
              <a:rPr lang="en-GB" sz="2000" dirty="0" smtClean="0">
                <a:solidFill>
                  <a:schemeClr val="accent2"/>
                </a:solidFill>
                <a:latin typeface="Maiandra GD"/>
              </a:rPr>
              <a:t>Historia de la arquitectura de computadores</a:t>
            </a:r>
          </a:p>
          <a:p>
            <a:pPr lvl="1" algn="just"/>
            <a:r>
              <a:rPr lang="en-GB" sz="2000" dirty="0" smtClean="0">
                <a:solidFill>
                  <a:schemeClr val="accent2"/>
                </a:solidFill>
                <a:latin typeface="Maiandra GD"/>
              </a:rPr>
              <a:t>La arquitectura de los computadores ha ido evolucionando a lo largo de la historia.</a:t>
            </a:r>
          </a:p>
          <a:p>
            <a:pPr lvl="1" algn="just"/>
            <a:r>
              <a:rPr lang="en-GB" sz="2000" dirty="0" smtClean="0">
                <a:solidFill>
                  <a:schemeClr val="accent2"/>
                </a:solidFill>
                <a:latin typeface="Maiandra GD"/>
              </a:rPr>
              <a:t>Se divide la historia en distintas etapas llamadas generaciones.</a:t>
            </a:r>
          </a:p>
        </p:txBody>
      </p:sp>
      <p:sp>
        <p:nvSpPr>
          <p:cNvPr id="20483" name="5 Marcador de número de diapositiva"/>
          <p:cNvSpPr>
            <a:spLocks noGrp="1"/>
          </p:cNvSpPr>
          <p:nvPr>
            <p:ph type="sldNum" sz="quarter" idx="12"/>
          </p:nvPr>
        </p:nvSpPr>
        <p:spPr bwMode="auto">
          <a:xfrm>
            <a:off x="5076056" y="116632"/>
            <a:ext cx="2875232"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eaLnBrk="0" fontAlgn="base" hangingPunct="0">
              <a:spcBef>
                <a:spcPct val="0"/>
              </a:spcBef>
              <a:spcAft>
                <a:spcPct val="0"/>
              </a:spcAft>
              <a:defRPr>
                <a:solidFill>
                  <a:schemeClr val="tx1"/>
                </a:solidFill>
                <a:latin typeface="Book Antiqua" pitchFamily="18" charset="0"/>
              </a:defRPr>
            </a:lvl6pPr>
            <a:lvl7pPr marL="2971800" indent="-228600" eaLnBrk="0" fontAlgn="base" hangingPunct="0">
              <a:spcBef>
                <a:spcPct val="0"/>
              </a:spcBef>
              <a:spcAft>
                <a:spcPct val="0"/>
              </a:spcAft>
              <a:defRPr>
                <a:solidFill>
                  <a:schemeClr val="tx1"/>
                </a:solidFill>
                <a:latin typeface="Book Antiqua" pitchFamily="18" charset="0"/>
              </a:defRPr>
            </a:lvl7pPr>
            <a:lvl8pPr marL="3429000" indent="-228600" eaLnBrk="0" fontAlgn="base" hangingPunct="0">
              <a:spcBef>
                <a:spcPct val="0"/>
              </a:spcBef>
              <a:spcAft>
                <a:spcPct val="0"/>
              </a:spcAft>
              <a:defRPr>
                <a:solidFill>
                  <a:schemeClr val="tx1"/>
                </a:solidFill>
                <a:latin typeface="Book Antiqua" pitchFamily="18" charset="0"/>
              </a:defRPr>
            </a:lvl8pPr>
            <a:lvl9pPr marL="3886200" indent="-228600" eaLnBrk="0" fontAlgn="base" hangingPunct="0">
              <a:spcBef>
                <a:spcPct val="0"/>
              </a:spcBef>
              <a:spcAft>
                <a:spcPct val="0"/>
              </a:spcAft>
              <a:defRPr>
                <a:solidFill>
                  <a:schemeClr val="tx1"/>
                </a:solidFill>
                <a:latin typeface="Book Antiqua" pitchFamily="18" charset="0"/>
              </a:defRPr>
            </a:lvl9pPr>
          </a:lstStyle>
          <a:p>
            <a:r>
              <a:rPr lang="en-GB" sz="2800" b="1" dirty="0" smtClean="0">
                <a:solidFill>
                  <a:schemeClr val="bg1"/>
                </a:solidFill>
              </a:rPr>
              <a:t>Introduccion</a:t>
            </a:r>
            <a:endParaRPr lang="en-GB" sz="2800" b="1" dirty="0">
              <a:solidFill>
                <a:schemeClr val="bg1"/>
              </a:solidFill>
            </a:endParaRPr>
          </a:p>
        </p:txBody>
      </p:sp>
    </p:spTree>
    <p:extLst>
      <p:ext uri="{BB962C8B-B14F-4D97-AF65-F5344CB8AC3E}">
        <p14:creationId xmlns:p14="http://schemas.microsoft.com/office/powerpoint/2010/main" val="161626367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1043608" y="1556792"/>
            <a:ext cx="6777317" cy="3725001"/>
          </a:xfrm>
        </p:spPr>
        <p:txBody>
          <a:bodyPr>
            <a:normAutofit fontScale="77500" lnSpcReduction="20000"/>
          </a:bodyPr>
          <a:lstStyle/>
          <a:p>
            <a:pPr algn="just"/>
            <a:r>
              <a:rPr lang="en-GB" sz="2600" dirty="0" smtClean="0">
                <a:solidFill>
                  <a:schemeClr val="accent2"/>
                </a:solidFill>
                <a:latin typeface="Maiandra GD"/>
              </a:rPr>
              <a:t>Tecnología:</a:t>
            </a:r>
          </a:p>
          <a:p>
            <a:pPr lvl="2" algn="just"/>
            <a:r>
              <a:rPr lang="en-GB" sz="2600" dirty="0" smtClean="0">
                <a:solidFill>
                  <a:schemeClr val="accent2"/>
                </a:solidFill>
                <a:latin typeface="Maiandra GD"/>
              </a:rPr>
              <a:t>Computadores mecánicos o electromecánicos con muchas limitaciones.</a:t>
            </a:r>
          </a:p>
          <a:p>
            <a:pPr marL="685800" lvl="2" indent="0" algn="just">
              <a:buNone/>
            </a:pPr>
            <a:endParaRPr lang="en-GB" sz="2600" dirty="0" smtClean="0">
              <a:solidFill>
                <a:schemeClr val="accent2"/>
              </a:solidFill>
              <a:latin typeface="Maiandra GD"/>
            </a:endParaRPr>
          </a:p>
          <a:p>
            <a:pPr algn="just"/>
            <a:r>
              <a:rPr lang="en-GB" sz="2600" dirty="0" smtClean="0">
                <a:solidFill>
                  <a:schemeClr val="accent2"/>
                </a:solidFill>
                <a:latin typeface="Maiandra GD"/>
              </a:rPr>
              <a:t>Personas destacadas:</a:t>
            </a:r>
          </a:p>
          <a:p>
            <a:pPr lvl="2" algn="just"/>
            <a:r>
              <a:rPr lang="en-GB" sz="2600" dirty="0" smtClean="0">
                <a:solidFill>
                  <a:schemeClr val="accent2"/>
                </a:solidFill>
                <a:latin typeface="Maiandra GD"/>
              </a:rPr>
              <a:t>Blaise Pascal construyó en 1642 una máquina calculadora para sumar y restar.</a:t>
            </a:r>
          </a:p>
          <a:p>
            <a:pPr lvl="2" algn="just"/>
            <a:r>
              <a:rPr lang="en-GB" sz="2600" dirty="0" smtClean="0">
                <a:solidFill>
                  <a:schemeClr val="accent2"/>
                </a:solidFill>
                <a:latin typeface="Maiandra GD"/>
              </a:rPr>
              <a:t>Charles Babbage construyó en 1834 de propósito general (almacén, taller y sección de E/S). Contrató a Ada para la programación de la máquina.</a:t>
            </a:r>
          </a:p>
          <a:p>
            <a:pPr lvl="2" algn="just"/>
            <a:r>
              <a:rPr lang="en-GB" sz="2600" dirty="0" smtClean="0">
                <a:solidFill>
                  <a:schemeClr val="accent2"/>
                </a:solidFill>
                <a:latin typeface="Maiandra GD"/>
              </a:rPr>
              <a:t>Aiken construyó la Mark I en 1944, inspirado en los estudios de Babbage</a:t>
            </a:r>
            <a:r>
              <a:rPr lang="en-GB" sz="2400" dirty="0" smtClean="0">
                <a:solidFill>
                  <a:schemeClr val="accent2"/>
                </a:solidFill>
                <a:latin typeface="Maiandra GD"/>
              </a:rPr>
              <a:t>.</a:t>
            </a:r>
          </a:p>
        </p:txBody>
      </p:sp>
      <p:sp>
        <p:nvSpPr>
          <p:cNvPr id="28674" name="Rectangle 2"/>
          <p:cNvSpPr>
            <a:spLocks noGrp="1" noChangeArrowheads="1"/>
          </p:cNvSpPr>
          <p:nvPr>
            <p:ph type="title"/>
          </p:nvPr>
        </p:nvSpPr>
        <p:spPr>
          <a:xfrm>
            <a:off x="5148064" y="-531440"/>
            <a:ext cx="3672526" cy="1177200"/>
          </a:xfrm>
        </p:spPr>
        <p:txBody>
          <a:bodyPr>
            <a:normAutofit/>
          </a:bodyPr>
          <a:lstStyle/>
          <a:p>
            <a:pPr fontAlgn="auto">
              <a:spcAft>
                <a:spcPts val="0"/>
              </a:spcAft>
              <a:defRPr/>
            </a:pPr>
            <a:r>
              <a:rPr lang="en-GB" sz="2400" dirty="0">
                <a:solidFill>
                  <a:schemeClr val="bg1"/>
                </a:solidFill>
                <a:latin typeface="Maiandra GD"/>
              </a:rPr>
              <a:t>Generación 0: </a:t>
            </a:r>
            <a:r>
              <a:rPr lang="en-GB" sz="2400" dirty="0" smtClean="0">
                <a:solidFill>
                  <a:schemeClr val="bg1"/>
                </a:solidFill>
                <a:latin typeface="Maiandra GD"/>
              </a:rPr>
              <a:t/>
            </a:r>
            <a:br>
              <a:rPr lang="en-GB" sz="2400" dirty="0" smtClean="0">
                <a:solidFill>
                  <a:schemeClr val="bg1"/>
                </a:solidFill>
                <a:latin typeface="Maiandra GD"/>
              </a:rPr>
            </a:br>
            <a:r>
              <a:rPr lang="en-GB" sz="2400" dirty="0" smtClean="0">
                <a:solidFill>
                  <a:schemeClr val="bg1"/>
                </a:solidFill>
                <a:latin typeface="Maiandra GD"/>
              </a:rPr>
              <a:t>   1642-1945  </a:t>
            </a:r>
            <a:endParaRPr lang="en-GB" sz="2400" dirty="0">
              <a:solidFill>
                <a:schemeClr val="bg1"/>
              </a:solidFill>
              <a:latin typeface="Maiandra GD"/>
            </a:endParaRPr>
          </a:p>
        </p:txBody>
      </p:sp>
    </p:spTree>
    <p:extLst>
      <p:ext uri="{BB962C8B-B14F-4D97-AF65-F5344CB8AC3E}">
        <p14:creationId xmlns:p14="http://schemas.microsoft.com/office/powerpoint/2010/main" val="199992360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a:xfrm>
            <a:off x="971600" y="1124744"/>
            <a:ext cx="6777317" cy="3508977"/>
          </a:xfrm>
        </p:spPr>
        <p:txBody>
          <a:bodyPr>
            <a:noAutofit/>
          </a:bodyPr>
          <a:lstStyle/>
          <a:p>
            <a:r>
              <a:rPr lang="en-GB" sz="2000" dirty="0" smtClean="0">
                <a:solidFill>
                  <a:schemeClr val="accent2"/>
                </a:solidFill>
                <a:latin typeface="Maiandra GD"/>
              </a:rPr>
              <a:t>Tecnología: </a:t>
            </a:r>
          </a:p>
          <a:p>
            <a:pPr lvl="2"/>
            <a:r>
              <a:rPr lang="en-GB" dirty="0" smtClean="0">
                <a:solidFill>
                  <a:schemeClr val="accent2"/>
                </a:solidFill>
                <a:latin typeface="Maiandra GD"/>
              </a:rPr>
              <a:t>Válvula electrónica de vacío.</a:t>
            </a:r>
          </a:p>
          <a:p>
            <a:r>
              <a:rPr lang="en-GB" sz="2000" dirty="0" smtClean="0">
                <a:solidFill>
                  <a:schemeClr val="accent2"/>
                </a:solidFill>
                <a:latin typeface="Maiandra GD"/>
              </a:rPr>
              <a:t>Modelos:</a:t>
            </a:r>
          </a:p>
          <a:p>
            <a:pPr lvl="2"/>
            <a:r>
              <a:rPr lang="en-GB" dirty="0" smtClean="0">
                <a:solidFill>
                  <a:schemeClr val="accent2"/>
                </a:solidFill>
                <a:latin typeface="Maiandra GD"/>
              </a:rPr>
              <a:t>ENIAC (1946): 18.000 válvulas, 30 toneladas, 1400 m2, 100 Kw, 5.000 sumas por segundo.</a:t>
            </a:r>
          </a:p>
          <a:p>
            <a:pPr lvl="2"/>
            <a:r>
              <a:rPr lang="en-GB" dirty="0" smtClean="0">
                <a:solidFill>
                  <a:schemeClr val="accent2"/>
                </a:solidFill>
                <a:latin typeface="Maiandra GD"/>
              </a:rPr>
              <a:t>EDSAC (1949): primer ordenador con programa almacenado.</a:t>
            </a:r>
          </a:p>
          <a:p>
            <a:pPr lvl="2"/>
            <a:r>
              <a:rPr lang="en-GB" dirty="0" smtClean="0">
                <a:solidFill>
                  <a:schemeClr val="accent2"/>
                </a:solidFill>
                <a:latin typeface="Maiandra GD"/>
              </a:rPr>
              <a:t>UNIVAC: primer ordenador comercial.</a:t>
            </a:r>
          </a:p>
          <a:p>
            <a:r>
              <a:rPr lang="en-GB" sz="2000" dirty="0" smtClean="0">
                <a:solidFill>
                  <a:schemeClr val="accent2"/>
                </a:solidFill>
                <a:latin typeface="Maiandra GD"/>
              </a:rPr>
              <a:t>Personas destacadas:</a:t>
            </a:r>
          </a:p>
          <a:p>
            <a:pPr lvl="2"/>
            <a:r>
              <a:rPr lang="en-GB" dirty="0" smtClean="0">
                <a:solidFill>
                  <a:schemeClr val="accent2"/>
                </a:solidFill>
                <a:latin typeface="Maiandra GD"/>
              </a:rPr>
              <a:t>Jonh Von Neumann establece un modelo de la estructura de un ordenador (memoria,U.A.L., U. de control y U. de E/S). Crea la idea de computador con programa almacenado.</a:t>
            </a:r>
          </a:p>
        </p:txBody>
      </p:sp>
      <p:sp>
        <p:nvSpPr>
          <p:cNvPr id="30722" name="Rectangle 2"/>
          <p:cNvSpPr>
            <a:spLocks noGrp="1" noChangeArrowheads="1"/>
          </p:cNvSpPr>
          <p:nvPr>
            <p:ph type="title"/>
          </p:nvPr>
        </p:nvSpPr>
        <p:spPr>
          <a:xfrm>
            <a:off x="5076056" y="-459432"/>
            <a:ext cx="7024744" cy="1143000"/>
          </a:xfrm>
        </p:spPr>
        <p:txBody>
          <a:bodyPr/>
          <a:lstStyle/>
          <a:p>
            <a:pPr fontAlgn="auto">
              <a:spcAft>
                <a:spcPts val="0"/>
              </a:spcAft>
              <a:defRPr/>
            </a:pPr>
            <a:r>
              <a:rPr lang="en-GB" sz="2400" dirty="0">
                <a:solidFill>
                  <a:schemeClr val="bg1"/>
                </a:solidFill>
                <a:latin typeface="Maiandra GD"/>
              </a:rPr>
              <a:t>1ª </a:t>
            </a:r>
            <a:r>
              <a:rPr lang="en-GB" sz="2400" dirty="0" smtClean="0">
                <a:solidFill>
                  <a:schemeClr val="bg1"/>
                </a:solidFill>
                <a:latin typeface="Maiandra GD"/>
              </a:rPr>
              <a:t>Generación 1  </a:t>
            </a:r>
            <a:br>
              <a:rPr lang="en-GB" sz="2400" dirty="0" smtClean="0">
                <a:solidFill>
                  <a:schemeClr val="bg1"/>
                </a:solidFill>
                <a:latin typeface="Maiandra GD"/>
              </a:rPr>
            </a:br>
            <a:r>
              <a:rPr lang="en-GB" sz="2400" dirty="0" smtClean="0">
                <a:solidFill>
                  <a:schemeClr val="bg1"/>
                </a:solidFill>
                <a:latin typeface="Maiandra GD"/>
              </a:rPr>
              <a:t>     1945-1955</a:t>
            </a:r>
            <a:endParaRPr lang="en-GB" sz="2400" dirty="0">
              <a:solidFill>
                <a:schemeClr val="bg1"/>
              </a:solidFill>
              <a:latin typeface="Maiandra GD"/>
            </a:endParaRPr>
          </a:p>
        </p:txBody>
      </p:sp>
    </p:spTree>
    <p:extLst>
      <p:ext uri="{BB962C8B-B14F-4D97-AF65-F5344CB8AC3E}">
        <p14:creationId xmlns:p14="http://schemas.microsoft.com/office/powerpoint/2010/main" val="134645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a:xfrm>
            <a:off x="1043608" y="1268760"/>
            <a:ext cx="6777317" cy="3508977"/>
          </a:xfrm>
        </p:spPr>
        <p:txBody>
          <a:bodyPr>
            <a:noAutofit/>
          </a:bodyPr>
          <a:lstStyle/>
          <a:p>
            <a:pPr algn="just"/>
            <a:r>
              <a:rPr lang="en-GB" sz="2000" dirty="0" smtClean="0">
                <a:solidFill>
                  <a:schemeClr val="accent2"/>
                </a:solidFill>
                <a:latin typeface="Maiandra GD"/>
              </a:rPr>
              <a:t>Modo de funcionamiento:</a:t>
            </a:r>
          </a:p>
          <a:p>
            <a:pPr algn="just"/>
            <a:endParaRPr lang="en-GB" sz="2000" dirty="0" smtClean="0">
              <a:solidFill>
                <a:schemeClr val="accent2"/>
              </a:solidFill>
              <a:latin typeface="Maiandra GD"/>
            </a:endParaRPr>
          </a:p>
          <a:p>
            <a:pPr lvl="2" algn="just"/>
            <a:r>
              <a:rPr lang="en-GB" dirty="0" smtClean="0">
                <a:solidFill>
                  <a:schemeClr val="accent2"/>
                </a:solidFill>
                <a:latin typeface="Maiandra GD"/>
              </a:rPr>
              <a:t>Se programa en lenguaje máquina, propio de cada máquina y muy complicado.</a:t>
            </a:r>
          </a:p>
          <a:p>
            <a:pPr lvl="2" algn="just"/>
            <a:r>
              <a:rPr lang="en-GB" dirty="0" smtClean="0">
                <a:solidFill>
                  <a:schemeClr val="accent2"/>
                </a:solidFill>
                <a:latin typeface="Maiandra GD"/>
              </a:rPr>
              <a:t>Se desconocen los leng. de programación.</a:t>
            </a:r>
          </a:p>
          <a:p>
            <a:pPr lvl="2" algn="just"/>
            <a:r>
              <a:rPr lang="en-GB" dirty="0" smtClean="0">
                <a:solidFill>
                  <a:schemeClr val="accent2"/>
                </a:solidFill>
                <a:latin typeface="Maiandra GD"/>
              </a:rPr>
              <a:t>No existe S.O.</a:t>
            </a:r>
          </a:p>
          <a:p>
            <a:pPr lvl="2" algn="just"/>
            <a:r>
              <a:rPr lang="en-GB" dirty="0" smtClean="0">
                <a:solidFill>
                  <a:schemeClr val="accent2"/>
                </a:solidFill>
                <a:latin typeface="Maiandra GD"/>
              </a:rPr>
              <a:t>Se realiza el programa cableado, se solicita hora para la máquina, se inserta el panel de conexiones en el computador para ejecutar el programa.</a:t>
            </a:r>
          </a:p>
          <a:p>
            <a:pPr lvl="2" algn="just"/>
            <a:r>
              <a:rPr lang="en-GB" dirty="0" smtClean="0">
                <a:solidFill>
                  <a:schemeClr val="accent2"/>
                </a:solidFill>
                <a:latin typeface="Maiandra GD"/>
              </a:rPr>
              <a:t>Se resolvían cálculos numéricos.</a:t>
            </a:r>
          </a:p>
          <a:p>
            <a:pPr lvl="2" algn="just"/>
            <a:r>
              <a:rPr lang="en-GB" dirty="0" smtClean="0">
                <a:solidFill>
                  <a:schemeClr val="accent2"/>
                </a:solidFill>
                <a:latin typeface="Maiandra GD"/>
              </a:rPr>
              <a:t>A principios de los 50 se mejoró el procedimiento con las tarjetas perforadas.</a:t>
            </a:r>
          </a:p>
        </p:txBody>
      </p:sp>
      <p:sp>
        <p:nvSpPr>
          <p:cNvPr id="32770" name="Rectangle 2"/>
          <p:cNvSpPr>
            <a:spLocks noGrp="1" noChangeArrowheads="1"/>
          </p:cNvSpPr>
          <p:nvPr>
            <p:ph type="title"/>
          </p:nvPr>
        </p:nvSpPr>
        <p:spPr>
          <a:xfrm>
            <a:off x="5220072" y="-552596"/>
            <a:ext cx="2736422" cy="1105192"/>
          </a:xfrm>
        </p:spPr>
        <p:txBody>
          <a:bodyPr>
            <a:normAutofit/>
          </a:bodyPr>
          <a:lstStyle/>
          <a:p>
            <a:pPr>
              <a:defRPr/>
            </a:pPr>
            <a:r>
              <a:rPr lang="en-GB" sz="2400" dirty="0">
                <a:solidFill>
                  <a:schemeClr val="bg1"/>
                </a:solidFill>
                <a:latin typeface="Maiandra GD"/>
              </a:rPr>
              <a:t>1ª Generación</a:t>
            </a:r>
          </a:p>
        </p:txBody>
      </p:sp>
    </p:spTree>
    <p:extLst>
      <p:ext uri="{BB962C8B-B14F-4D97-AF65-F5344CB8AC3E}">
        <p14:creationId xmlns:p14="http://schemas.microsoft.com/office/powerpoint/2010/main" val="359387693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a:xfrm>
            <a:off x="1043608" y="1340768"/>
            <a:ext cx="6777317" cy="3508977"/>
          </a:xfrm>
        </p:spPr>
        <p:txBody>
          <a:bodyPr>
            <a:noAutofit/>
          </a:bodyPr>
          <a:lstStyle/>
          <a:p>
            <a:r>
              <a:rPr lang="en-GB" sz="2000" dirty="0" smtClean="0">
                <a:solidFill>
                  <a:schemeClr val="accent2"/>
                </a:solidFill>
                <a:latin typeface="Maiandra GD"/>
              </a:rPr>
              <a:t>Tecnología:</a:t>
            </a:r>
          </a:p>
          <a:p>
            <a:pPr lvl="2" algn="just"/>
            <a:r>
              <a:rPr lang="en-GB" dirty="0" smtClean="0">
                <a:solidFill>
                  <a:schemeClr val="accent2"/>
                </a:solidFill>
                <a:latin typeface="Maiandra GD"/>
              </a:rPr>
              <a:t>Transistor (Bardeen-Brattain, 1947). Ventajas: menor espacio, menor consumo, más barato y mayor fiabilidad. Esto hace disminuir el precio y tamaño de los computadores.</a:t>
            </a:r>
          </a:p>
          <a:p>
            <a:pPr algn="just"/>
            <a:r>
              <a:rPr lang="en-GB" sz="2000" dirty="0" smtClean="0">
                <a:solidFill>
                  <a:schemeClr val="accent2"/>
                </a:solidFill>
                <a:latin typeface="Maiandra GD"/>
              </a:rPr>
              <a:t>Modelos:</a:t>
            </a:r>
          </a:p>
          <a:p>
            <a:pPr lvl="2" algn="just"/>
            <a:r>
              <a:rPr lang="en-GB" dirty="0" smtClean="0">
                <a:solidFill>
                  <a:schemeClr val="accent2"/>
                </a:solidFill>
                <a:latin typeface="Maiandra GD"/>
              </a:rPr>
              <a:t>PDP-1 de DIGITAL</a:t>
            </a:r>
          </a:p>
          <a:p>
            <a:pPr algn="just"/>
            <a:r>
              <a:rPr lang="en-GB" sz="2000" dirty="0" smtClean="0">
                <a:solidFill>
                  <a:schemeClr val="accent2"/>
                </a:solidFill>
                <a:latin typeface="Maiandra GD"/>
              </a:rPr>
              <a:t>Modo de funcionamiento:</a:t>
            </a:r>
          </a:p>
          <a:p>
            <a:pPr lvl="2" algn="just"/>
            <a:r>
              <a:rPr lang="en-GB" dirty="0" smtClean="0">
                <a:solidFill>
                  <a:schemeClr val="accent2"/>
                </a:solidFill>
                <a:latin typeface="Maiandra GD"/>
              </a:rPr>
              <a:t>Lenguajes de alto nivel : FORTRAN, COBOL, ALGOL, PL/1. Se escribe el programa en papel, se perfora en tarjetas, se lleva al operador, se recoge el listado de impresora.</a:t>
            </a:r>
          </a:p>
          <a:p>
            <a:pPr lvl="2" algn="just"/>
            <a:r>
              <a:rPr lang="en-GB" dirty="0" smtClean="0">
                <a:solidFill>
                  <a:schemeClr val="accent2"/>
                </a:solidFill>
                <a:latin typeface="Maiandra GD"/>
              </a:rPr>
              <a:t>Sistema de procesamiento por lotes (con S.O.)</a:t>
            </a:r>
          </a:p>
        </p:txBody>
      </p:sp>
      <p:sp>
        <p:nvSpPr>
          <p:cNvPr id="34818" name="Rectangle 2"/>
          <p:cNvSpPr>
            <a:spLocks noGrp="1" noChangeArrowheads="1"/>
          </p:cNvSpPr>
          <p:nvPr>
            <p:ph type="title"/>
          </p:nvPr>
        </p:nvSpPr>
        <p:spPr>
          <a:xfrm>
            <a:off x="4572000" y="-552596"/>
            <a:ext cx="4464614" cy="1105192"/>
          </a:xfrm>
        </p:spPr>
        <p:txBody>
          <a:bodyPr>
            <a:normAutofit/>
          </a:bodyPr>
          <a:lstStyle/>
          <a:p>
            <a:pPr fontAlgn="auto">
              <a:spcAft>
                <a:spcPts val="0"/>
              </a:spcAft>
              <a:defRPr/>
            </a:pPr>
            <a:r>
              <a:rPr lang="en-GB" sz="2400" dirty="0">
                <a:solidFill>
                  <a:schemeClr val="bg1"/>
                </a:solidFill>
                <a:latin typeface="Maiandra GD"/>
              </a:rPr>
              <a:t>2ª Generación: 1955-1965</a:t>
            </a:r>
          </a:p>
        </p:txBody>
      </p:sp>
    </p:spTree>
    <p:extLst>
      <p:ext uri="{BB962C8B-B14F-4D97-AF65-F5344CB8AC3E}">
        <p14:creationId xmlns:p14="http://schemas.microsoft.com/office/powerpoint/2010/main" val="340536424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6434" y="-459432"/>
            <a:ext cx="7024744" cy="1143000"/>
          </a:xfrm>
        </p:spPr>
        <p:txBody>
          <a:bodyPr>
            <a:normAutofit/>
          </a:bodyPr>
          <a:lstStyle/>
          <a:p>
            <a:pPr fontAlgn="auto">
              <a:spcAft>
                <a:spcPts val="0"/>
              </a:spcAft>
              <a:defRPr/>
            </a:pPr>
            <a:r>
              <a:rPr lang="en-GB" sz="2400" dirty="0">
                <a:solidFill>
                  <a:schemeClr val="bg1"/>
                </a:solidFill>
                <a:latin typeface="Maiandra GD"/>
              </a:rPr>
              <a:t>Sistema de </a:t>
            </a:r>
            <a:r>
              <a:rPr lang="en-GB" sz="2400" dirty="0" smtClean="0">
                <a:solidFill>
                  <a:schemeClr val="bg1"/>
                </a:solidFill>
                <a:latin typeface="Maiandra GD"/>
              </a:rPr>
              <a:t/>
            </a:r>
            <a:br>
              <a:rPr lang="en-GB" sz="2400" dirty="0" smtClean="0">
                <a:solidFill>
                  <a:schemeClr val="bg1"/>
                </a:solidFill>
                <a:latin typeface="Maiandra GD"/>
              </a:rPr>
            </a:br>
            <a:r>
              <a:rPr lang="en-GB" sz="2400" dirty="0" smtClean="0">
                <a:solidFill>
                  <a:schemeClr val="bg1"/>
                </a:solidFill>
                <a:latin typeface="Maiandra GD"/>
              </a:rPr>
              <a:t>procesamiento </a:t>
            </a:r>
            <a:r>
              <a:rPr lang="en-GB" sz="2400" dirty="0">
                <a:solidFill>
                  <a:schemeClr val="bg1"/>
                </a:solidFill>
                <a:latin typeface="Maiandra GD"/>
              </a:rPr>
              <a:t>por lotes</a:t>
            </a:r>
          </a:p>
        </p:txBody>
      </p:sp>
      <p:sp>
        <p:nvSpPr>
          <p:cNvPr id="25604" name="Rectangle 3"/>
          <p:cNvSpPr>
            <a:spLocks noChangeArrowheads="1"/>
          </p:cNvSpPr>
          <p:nvPr/>
        </p:nvSpPr>
        <p:spPr bwMode="auto">
          <a:xfrm>
            <a:off x="739683" y="4425950"/>
            <a:ext cx="1969477" cy="1130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05" name="Rectangle 4"/>
          <p:cNvSpPr>
            <a:spLocks noChangeArrowheads="1"/>
          </p:cNvSpPr>
          <p:nvPr/>
        </p:nvSpPr>
        <p:spPr bwMode="auto">
          <a:xfrm>
            <a:off x="3434862" y="4425950"/>
            <a:ext cx="2198077" cy="1130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06" name="Rectangle 5"/>
          <p:cNvSpPr>
            <a:spLocks noChangeArrowheads="1"/>
          </p:cNvSpPr>
          <p:nvPr/>
        </p:nvSpPr>
        <p:spPr bwMode="auto">
          <a:xfrm>
            <a:off x="6232281" y="4425950"/>
            <a:ext cx="2198077" cy="1130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07" name="Rectangle 6"/>
          <p:cNvSpPr>
            <a:spLocks noChangeArrowheads="1"/>
          </p:cNvSpPr>
          <p:nvPr/>
        </p:nvSpPr>
        <p:spPr bwMode="auto">
          <a:xfrm>
            <a:off x="815883" y="3663950"/>
            <a:ext cx="674077" cy="673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08" name="Rectangle 7"/>
          <p:cNvSpPr>
            <a:spLocks noChangeArrowheads="1"/>
          </p:cNvSpPr>
          <p:nvPr/>
        </p:nvSpPr>
        <p:spPr bwMode="auto">
          <a:xfrm>
            <a:off x="1882683" y="2978150"/>
            <a:ext cx="674077" cy="13589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09" name="Rectangle 8"/>
          <p:cNvSpPr>
            <a:spLocks noChangeArrowheads="1"/>
          </p:cNvSpPr>
          <p:nvPr/>
        </p:nvSpPr>
        <p:spPr bwMode="auto">
          <a:xfrm>
            <a:off x="3434862" y="2901950"/>
            <a:ext cx="597877" cy="1435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10" name="Rectangle 9"/>
          <p:cNvSpPr>
            <a:spLocks noChangeArrowheads="1"/>
          </p:cNvSpPr>
          <p:nvPr/>
        </p:nvSpPr>
        <p:spPr bwMode="auto">
          <a:xfrm>
            <a:off x="4273062" y="2901950"/>
            <a:ext cx="597877" cy="1435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11" name="Rectangle 10"/>
          <p:cNvSpPr>
            <a:spLocks noChangeArrowheads="1"/>
          </p:cNvSpPr>
          <p:nvPr/>
        </p:nvSpPr>
        <p:spPr bwMode="auto">
          <a:xfrm>
            <a:off x="5035062" y="2901950"/>
            <a:ext cx="597877" cy="1435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12" name="Rectangle 11"/>
          <p:cNvSpPr>
            <a:spLocks noChangeArrowheads="1"/>
          </p:cNvSpPr>
          <p:nvPr/>
        </p:nvSpPr>
        <p:spPr bwMode="auto">
          <a:xfrm>
            <a:off x="6384681" y="2901950"/>
            <a:ext cx="674077" cy="1435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13" name="Rectangle 12"/>
          <p:cNvSpPr>
            <a:spLocks noChangeArrowheads="1"/>
          </p:cNvSpPr>
          <p:nvPr/>
        </p:nvSpPr>
        <p:spPr bwMode="auto">
          <a:xfrm>
            <a:off x="7451481" y="3740150"/>
            <a:ext cx="826477" cy="5969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14" name="Oval 13"/>
          <p:cNvSpPr>
            <a:spLocks noChangeArrowheads="1"/>
          </p:cNvSpPr>
          <p:nvPr/>
        </p:nvSpPr>
        <p:spPr bwMode="auto">
          <a:xfrm>
            <a:off x="4425462" y="3054350"/>
            <a:ext cx="293077" cy="3683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15" name="Oval 14"/>
          <p:cNvSpPr>
            <a:spLocks noChangeArrowheads="1"/>
          </p:cNvSpPr>
          <p:nvPr/>
        </p:nvSpPr>
        <p:spPr bwMode="auto">
          <a:xfrm>
            <a:off x="4425462" y="3816350"/>
            <a:ext cx="293077" cy="3683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16" name="Line 15"/>
          <p:cNvSpPr>
            <a:spLocks noChangeShapeType="1"/>
          </p:cNvSpPr>
          <p:nvPr/>
        </p:nvSpPr>
        <p:spPr bwMode="auto">
          <a:xfrm>
            <a:off x="4724400" y="33528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17" name="Oval 16"/>
          <p:cNvSpPr>
            <a:spLocks noChangeArrowheads="1"/>
          </p:cNvSpPr>
          <p:nvPr/>
        </p:nvSpPr>
        <p:spPr bwMode="auto">
          <a:xfrm>
            <a:off x="5187462" y="3054350"/>
            <a:ext cx="293077" cy="3683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18" name="Oval 17"/>
          <p:cNvSpPr>
            <a:spLocks noChangeArrowheads="1"/>
          </p:cNvSpPr>
          <p:nvPr/>
        </p:nvSpPr>
        <p:spPr bwMode="auto">
          <a:xfrm>
            <a:off x="5187462" y="3816350"/>
            <a:ext cx="293077" cy="3683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19" name="Line 18"/>
          <p:cNvSpPr>
            <a:spLocks noChangeShapeType="1"/>
          </p:cNvSpPr>
          <p:nvPr/>
        </p:nvSpPr>
        <p:spPr bwMode="auto">
          <a:xfrm>
            <a:off x="5486400" y="33528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20" name="Oval 19"/>
          <p:cNvSpPr>
            <a:spLocks noChangeArrowheads="1"/>
          </p:cNvSpPr>
          <p:nvPr/>
        </p:nvSpPr>
        <p:spPr bwMode="auto">
          <a:xfrm>
            <a:off x="3587262" y="3054350"/>
            <a:ext cx="293077" cy="3683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21" name="Oval 20"/>
          <p:cNvSpPr>
            <a:spLocks noChangeArrowheads="1"/>
          </p:cNvSpPr>
          <p:nvPr/>
        </p:nvSpPr>
        <p:spPr bwMode="auto">
          <a:xfrm>
            <a:off x="3587262" y="3816350"/>
            <a:ext cx="293077" cy="3683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22" name="Line 21"/>
          <p:cNvSpPr>
            <a:spLocks noChangeShapeType="1"/>
          </p:cNvSpPr>
          <p:nvPr/>
        </p:nvSpPr>
        <p:spPr bwMode="auto">
          <a:xfrm>
            <a:off x="3886200" y="33528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23" name="Oval 22"/>
          <p:cNvSpPr>
            <a:spLocks noChangeArrowheads="1"/>
          </p:cNvSpPr>
          <p:nvPr/>
        </p:nvSpPr>
        <p:spPr bwMode="auto">
          <a:xfrm>
            <a:off x="2111283" y="3054350"/>
            <a:ext cx="293077" cy="3683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24" name="Oval 23"/>
          <p:cNvSpPr>
            <a:spLocks noChangeArrowheads="1"/>
          </p:cNvSpPr>
          <p:nvPr/>
        </p:nvSpPr>
        <p:spPr bwMode="auto">
          <a:xfrm>
            <a:off x="2111283" y="3816350"/>
            <a:ext cx="293077" cy="3683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25" name="Line 24"/>
          <p:cNvSpPr>
            <a:spLocks noChangeShapeType="1"/>
          </p:cNvSpPr>
          <p:nvPr/>
        </p:nvSpPr>
        <p:spPr bwMode="auto">
          <a:xfrm>
            <a:off x="2410221" y="33528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26" name="Oval 25"/>
          <p:cNvSpPr>
            <a:spLocks noChangeArrowheads="1"/>
          </p:cNvSpPr>
          <p:nvPr/>
        </p:nvSpPr>
        <p:spPr bwMode="auto">
          <a:xfrm>
            <a:off x="6613281" y="3054350"/>
            <a:ext cx="293077" cy="3683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27" name="Oval 26"/>
          <p:cNvSpPr>
            <a:spLocks noChangeArrowheads="1"/>
          </p:cNvSpPr>
          <p:nvPr/>
        </p:nvSpPr>
        <p:spPr bwMode="auto">
          <a:xfrm>
            <a:off x="6613281" y="3816350"/>
            <a:ext cx="293077" cy="3683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5628" name="Line 27"/>
          <p:cNvSpPr>
            <a:spLocks noChangeShapeType="1"/>
          </p:cNvSpPr>
          <p:nvPr/>
        </p:nvSpPr>
        <p:spPr bwMode="auto">
          <a:xfrm>
            <a:off x="6912219" y="3352800"/>
            <a:ext cx="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29" name="Line 28"/>
          <p:cNvSpPr>
            <a:spLocks noChangeShapeType="1"/>
          </p:cNvSpPr>
          <p:nvPr/>
        </p:nvSpPr>
        <p:spPr bwMode="auto">
          <a:xfrm>
            <a:off x="810021" y="4038600"/>
            <a:ext cx="685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30" name="Line 29"/>
          <p:cNvSpPr>
            <a:spLocks noChangeShapeType="1"/>
          </p:cNvSpPr>
          <p:nvPr/>
        </p:nvSpPr>
        <p:spPr bwMode="auto">
          <a:xfrm>
            <a:off x="962421" y="3657600"/>
            <a:ext cx="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31" name="Line 30"/>
          <p:cNvSpPr>
            <a:spLocks noChangeShapeType="1"/>
          </p:cNvSpPr>
          <p:nvPr/>
        </p:nvSpPr>
        <p:spPr bwMode="auto">
          <a:xfrm>
            <a:off x="1114821" y="3657600"/>
            <a:ext cx="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32" name="Line 31"/>
          <p:cNvSpPr>
            <a:spLocks noChangeShapeType="1"/>
          </p:cNvSpPr>
          <p:nvPr/>
        </p:nvSpPr>
        <p:spPr bwMode="auto">
          <a:xfrm>
            <a:off x="1267221" y="3657600"/>
            <a:ext cx="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33" name="Line 32"/>
          <p:cNvSpPr>
            <a:spLocks noChangeShapeType="1"/>
          </p:cNvSpPr>
          <p:nvPr/>
        </p:nvSpPr>
        <p:spPr bwMode="auto">
          <a:xfrm>
            <a:off x="1419621" y="3657600"/>
            <a:ext cx="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34" name="Line 33"/>
          <p:cNvSpPr>
            <a:spLocks noChangeShapeType="1"/>
          </p:cNvSpPr>
          <p:nvPr/>
        </p:nvSpPr>
        <p:spPr bwMode="auto">
          <a:xfrm>
            <a:off x="7598019" y="3733800"/>
            <a:ext cx="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35" name="Line 34"/>
          <p:cNvSpPr>
            <a:spLocks noChangeShapeType="1"/>
          </p:cNvSpPr>
          <p:nvPr/>
        </p:nvSpPr>
        <p:spPr bwMode="auto">
          <a:xfrm>
            <a:off x="7598019" y="4191000"/>
            <a:ext cx="685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36" name="Line 35"/>
          <p:cNvSpPr>
            <a:spLocks noChangeShapeType="1"/>
          </p:cNvSpPr>
          <p:nvPr/>
        </p:nvSpPr>
        <p:spPr bwMode="auto">
          <a:xfrm>
            <a:off x="7598019" y="4038600"/>
            <a:ext cx="533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37" name="Line 36"/>
          <p:cNvSpPr>
            <a:spLocks noChangeShapeType="1"/>
          </p:cNvSpPr>
          <p:nvPr/>
        </p:nvSpPr>
        <p:spPr bwMode="auto">
          <a:xfrm flipV="1">
            <a:off x="8131419" y="3886200"/>
            <a:ext cx="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38" name="Line 37"/>
          <p:cNvSpPr>
            <a:spLocks noChangeShapeType="1"/>
          </p:cNvSpPr>
          <p:nvPr/>
        </p:nvSpPr>
        <p:spPr bwMode="auto">
          <a:xfrm flipH="1">
            <a:off x="7598019" y="3886200"/>
            <a:ext cx="533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39" name="Line 38"/>
          <p:cNvSpPr>
            <a:spLocks noChangeShapeType="1"/>
          </p:cNvSpPr>
          <p:nvPr/>
        </p:nvSpPr>
        <p:spPr bwMode="auto">
          <a:xfrm>
            <a:off x="7750419" y="3429000"/>
            <a:ext cx="457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5640" name="Arc 39"/>
          <p:cNvSpPr>
            <a:spLocks/>
          </p:cNvSpPr>
          <p:nvPr/>
        </p:nvSpPr>
        <p:spPr bwMode="auto">
          <a:xfrm>
            <a:off x="7598019" y="3429000"/>
            <a:ext cx="152400" cy="457200"/>
          </a:xfrm>
          <a:custGeom>
            <a:avLst/>
            <a:gdLst>
              <a:gd name="T0" fmla="*/ 165100 w 21600"/>
              <a:gd name="T1" fmla="*/ 0 h 21600"/>
              <a:gd name="T2" fmla="*/ 0 w 21600"/>
              <a:gd name="T3" fmla="*/ 45720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s-SV">
              <a:solidFill>
                <a:schemeClr val="accent2"/>
              </a:solidFill>
            </a:endParaRPr>
          </a:p>
        </p:txBody>
      </p:sp>
      <p:sp>
        <p:nvSpPr>
          <p:cNvPr id="25641" name="Arc 40"/>
          <p:cNvSpPr>
            <a:spLocks/>
          </p:cNvSpPr>
          <p:nvPr/>
        </p:nvSpPr>
        <p:spPr bwMode="auto">
          <a:xfrm>
            <a:off x="8131419" y="3429000"/>
            <a:ext cx="76200" cy="457200"/>
          </a:xfrm>
          <a:custGeom>
            <a:avLst/>
            <a:gdLst>
              <a:gd name="T0" fmla="*/ 82550 w 21600"/>
              <a:gd name="T1" fmla="*/ 0 h 21600"/>
              <a:gd name="T2" fmla="*/ 0 w 21600"/>
              <a:gd name="T3" fmla="*/ 45720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s-SV">
              <a:solidFill>
                <a:schemeClr val="accent2"/>
              </a:solidFill>
            </a:endParaRPr>
          </a:p>
        </p:txBody>
      </p:sp>
      <p:sp>
        <p:nvSpPr>
          <p:cNvPr id="25642" name="Rectangle 41"/>
          <p:cNvSpPr>
            <a:spLocks noChangeArrowheads="1"/>
          </p:cNvSpPr>
          <p:nvPr/>
        </p:nvSpPr>
        <p:spPr bwMode="auto">
          <a:xfrm>
            <a:off x="717703" y="2994026"/>
            <a:ext cx="971420" cy="5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sz="1400">
                <a:solidFill>
                  <a:schemeClr val="accent2"/>
                </a:solidFill>
              </a:rPr>
              <a:t>lectora de</a:t>
            </a:r>
          </a:p>
          <a:p>
            <a:r>
              <a:rPr lang="en-GB" sz="1400">
                <a:solidFill>
                  <a:schemeClr val="accent2"/>
                </a:solidFill>
              </a:rPr>
              <a:t>tarjetas</a:t>
            </a:r>
          </a:p>
        </p:txBody>
      </p:sp>
      <p:sp>
        <p:nvSpPr>
          <p:cNvPr id="25643" name="Rectangle 42"/>
          <p:cNvSpPr>
            <a:spLocks noChangeArrowheads="1"/>
          </p:cNvSpPr>
          <p:nvPr/>
        </p:nvSpPr>
        <p:spPr bwMode="auto">
          <a:xfrm>
            <a:off x="1632102" y="2536825"/>
            <a:ext cx="1429879"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sz="1400">
                <a:solidFill>
                  <a:schemeClr val="accent2"/>
                </a:solidFill>
              </a:rPr>
              <a:t>Unidad de cinta</a:t>
            </a:r>
          </a:p>
        </p:txBody>
      </p:sp>
      <p:sp>
        <p:nvSpPr>
          <p:cNvPr id="25644" name="Rectangle 43"/>
          <p:cNvSpPr>
            <a:spLocks noChangeArrowheads="1"/>
          </p:cNvSpPr>
          <p:nvPr/>
        </p:nvSpPr>
        <p:spPr bwMode="auto">
          <a:xfrm>
            <a:off x="3641482" y="2003425"/>
            <a:ext cx="1619033"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sz="1400">
                <a:solidFill>
                  <a:schemeClr val="accent2"/>
                </a:solidFill>
              </a:rPr>
              <a:t>Unidades de cinta</a:t>
            </a:r>
          </a:p>
        </p:txBody>
      </p:sp>
      <p:sp>
        <p:nvSpPr>
          <p:cNvPr id="25645" name="Rectangle 44"/>
          <p:cNvSpPr>
            <a:spLocks noChangeArrowheads="1"/>
          </p:cNvSpPr>
          <p:nvPr/>
        </p:nvSpPr>
        <p:spPr bwMode="auto">
          <a:xfrm>
            <a:off x="3336682" y="2384426"/>
            <a:ext cx="791883" cy="5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sz="1400">
                <a:solidFill>
                  <a:schemeClr val="accent2"/>
                </a:solidFill>
              </a:rPr>
              <a:t>de </a:t>
            </a:r>
          </a:p>
          <a:p>
            <a:r>
              <a:rPr lang="en-GB" sz="1400">
                <a:solidFill>
                  <a:schemeClr val="accent2"/>
                </a:solidFill>
              </a:rPr>
              <a:t>entrada</a:t>
            </a:r>
          </a:p>
        </p:txBody>
      </p:sp>
      <p:sp>
        <p:nvSpPr>
          <p:cNvPr id="25646" name="Rectangle 45"/>
          <p:cNvSpPr>
            <a:spLocks noChangeArrowheads="1"/>
          </p:cNvSpPr>
          <p:nvPr/>
        </p:nvSpPr>
        <p:spPr bwMode="auto">
          <a:xfrm>
            <a:off x="4174882" y="2384426"/>
            <a:ext cx="803105" cy="5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sz="1400">
                <a:solidFill>
                  <a:schemeClr val="accent2"/>
                </a:solidFill>
              </a:rPr>
              <a:t>del </a:t>
            </a:r>
          </a:p>
          <a:p>
            <a:r>
              <a:rPr lang="en-GB" sz="1400">
                <a:solidFill>
                  <a:schemeClr val="accent2"/>
                </a:solidFill>
              </a:rPr>
              <a:t>sistema</a:t>
            </a:r>
          </a:p>
        </p:txBody>
      </p:sp>
      <p:sp>
        <p:nvSpPr>
          <p:cNvPr id="25647" name="Rectangle 46"/>
          <p:cNvSpPr>
            <a:spLocks noChangeArrowheads="1"/>
          </p:cNvSpPr>
          <p:nvPr/>
        </p:nvSpPr>
        <p:spPr bwMode="auto">
          <a:xfrm>
            <a:off x="5013081" y="2384426"/>
            <a:ext cx="654025" cy="5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sz="1400">
                <a:solidFill>
                  <a:schemeClr val="accent2"/>
                </a:solidFill>
              </a:rPr>
              <a:t>de </a:t>
            </a:r>
          </a:p>
          <a:p>
            <a:r>
              <a:rPr lang="en-GB" sz="1400">
                <a:solidFill>
                  <a:schemeClr val="accent2"/>
                </a:solidFill>
              </a:rPr>
              <a:t>salida</a:t>
            </a:r>
          </a:p>
        </p:txBody>
      </p:sp>
      <p:sp>
        <p:nvSpPr>
          <p:cNvPr id="25648" name="Rectangle 47"/>
          <p:cNvSpPr>
            <a:spLocks noChangeArrowheads="1"/>
          </p:cNvSpPr>
          <p:nvPr/>
        </p:nvSpPr>
        <p:spPr bwMode="auto">
          <a:xfrm>
            <a:off x="5981700" y="2460625"/>
            <a:ext cx="1429879"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sz="1400">
                <a:solidFill>
                  <a:schemeClr val="accent2"/>
                </a:solidFill>
              </a:rPr>
              <a:t>Unidad de cinta</a:t>
            </a:r>
          </a:p>
        </p:txBody>
      </p:sp>
      <p:sp>
        <p:nvSpPr>
          <p:cNvPr id="25649" name="Rectangle 48"/>
          <p:cNvSpPr>
            <a:spLocks noChangeArrowheads="1"/>
          </p:cNvSpPr>
          <p:nvPr/>
        </p:nvSpPr>
        <p:spPr bwMode="auto">
          <a:xfrm>
            <a:off x="7429500" y="2917825"/>
            <a:ext cx="1159119"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r>
              <a:rPr lang="en-GB" sz="1400">
                <a:solidFill>
                  <a:schemeClr val="accent2"/>
                </a:solidFill>
              </a:rPr>
              <a:t>Impresora</a:t>
            </a:r>
          </a:p>
        </p:txBody>
      </p:sp>
      <p:sp>
        <p:nvSpPr>
          <p:cNvPr id="25650" name="Rectangle 49"/>
          <p:cNvSpPr>
            <a:spLocks noChangeArrowheads="1"/>
          </p:cNvSpPr>
          <p:nvPr/>
        </p:nvSpPr>
        <p:spPr bwMode="auto">
          <a:xfrm>
            <a:off x="946302" y="4754564"/>
            <a:ext cx="1638269"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sz="2000">
                <a:solidFill>
                  <a:schemeClr val="accent2"/>
                </a:solidFill>
              </a:rPr>
              <a:t>1401 de IBM</a:t>
            </a:r>
          </a:p>
        </p:txBody>
      </p:sp>
      <p:sp>
        <p:nvSpPr>
          <p:cNvPr id="25651" name="Rectangle 50"/>
          <p:cNvSpPr>
            <a:spLocks noChangeArrowheads="1"/>
          </p:cNvSpPr>
          <p:nvPr/>
        </p:nvSpPr>
        <p:spPr bwMode="auto">
          <a:xfrm>
            <a:off x="3717681" y="4754564"/>
            <a:ext cx="1638269"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sz="2000">
                <a:solidFill>
                  <a:schemeClr val="accent2"/>
                </a:solidFill>
              </a:rPr>
              <a:t>7094 de IBM</a:t>
            </a:r>
          </a:p>
        </p:txBody>
      </p:sp>
      <p:sp>
        <p:nvSpPr>
          <p:cNvPr id="25652" name="Rectangle 51"/>
          <p:cNvSpPr>
            <a:spLocks noChangeArrowheads="1"/>
          </p:cNvSpPr>
          <p:nvPr/>
        </p:nvSpPr>
        <p:spPr bwMode="auto">
          <a:xfrm>
            <a:off x="6591300" y="4754564"/>
            <a:ext cx="1638269"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sz="2000">
                <a:solidFill>
                  <a:schemeClr val="accent2"/>
                </a:solidFill>
              </a:rPr>
              <a:t>1401 de IBM</a:t>
            </a:r>
          </a:p>
        </p:txBody>
      </p:sp>
    </p:spTree>
    <p:extLst>
      <p:ext uri="{BB962C8B-B14F-4D97-AF65-F5344CB8AC3E}">
        <p14:creationId xmlns:p14="http://schemas.microsoft.com/office/powerpoint/2010/main" val="80842290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0" y="-571500"/>
            <a:ext cx="7024744" cy="1143000"/>
          </a:xfrm>
        </p:spPr>
        <p:txBody>
          <a:bodyPr>
            <a:normAutofit/>
          </a:bodyPr>
          <a:lstStyle/>
          <a:p>
            <a:pPr fontAlgn="auto">
              <a:spcAft>
                <a:spcPts val="0"/>
              </a:spcAft>
              <a:defRPr/>
            </a:pPr>
            <a:r>
              <a:rPr lang="en-GB" sz="2000" dirty="0">
                <a:solidFill>
                  <a:schemeClr val="bg1"/>
                </a:solidFill>
                <a:latin typeface="Maiandra GD"/>
              </a:rPr>
              <a:t>Ejemplo de </a:t>
            </a:r>
            <a:r>
              <a:rPr lang="en-GB" sz="2000" dirty="0" smtClean="0">
                <a:solidFill>
                  <a:schemeClr val="bg1"/>
                </a:solidFill>
                <a:latin typeface="Maiandra GD"/>
              </a:rPr>
              <a:t>procesamiento</a:t>
            </a:r>
            <a:br>
              <a:rPr lang="en-GB" sz="2000" dirty="0" smtClean="0">
                <a:solidFill>
                  <a:schemeClr val="bg1"/>
                </a:solidFill>
                <a:latin typeface="Maiandra GD"/>
              </a:rPr>
            </a:br>
            <a:r>
              <a:rPr lang="en-GB" sz="2000" dirty="0" smtClean="0">
                <a:solidFill>
                  <a:schemeClr val="bg1"/>
                </a:solidFill>
                <a:latin typeface="Maiandra GD"/>
              </a:rPr>
              <a:t> </a:t>
            </a:r>
            <a:r>
              <a:rPr lang="en-GB" sz="2000" dirty="0">
                <a:solidFill>
                  <a:schemeClr val="bg1"/>
                </a:solidFill>
                <a:latin typeface="Maiandra GD"/>
              </a:rPr>
              <a:t>por lotes</a:t>
            </a:r>
          </a:p>
        </p:txBody>
      </p:sp>
      <p:sp>
        <p:nvSpPr>
          <p:cNvPr id="26628" name="Rectangle 3"/>
          <p:cNvSpPr>
            <a:spLocks noChangeArrowheads="1"/>
          </p:cNvSpPr>
          <p:nvPr/>
        </p:nvSpPr>
        <p:spPr bwMode="auto">
          <a:xfrm>
            <a:off x="1580857" y="4097338"/>
            <a:ext cx="3341077" cy="20447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R">
              <a:solidFill>
                <a:schemeClr val="accent2"/>
              </a:solidFill>
            </a:endParaRPr>
          </a:p>
        </p:txBody>
      </p:sp>
      <p:sp>
        <p:nvSpPr>
          <p:cNvPr id="26629" name="Line 4"/>
          <p:cNvSpPr>
            <a:spLocks noChangeShapeType="1"/>
          </p:cNvSpPr>
          <p:nvPr/>
        </p:nvSpPr>
        <p:spPr bwMode="auto">
          <a:xfrm>
            <a:off x="1955995" y="3786188"/>
            <a:ext cx="3276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30" name="Line 5"/>
          <p:cNvSpPr>
            <a:spLocks noChangeShapeType="1"/>
          </p:cNvSpPr>
          <p:nvPr/>
        </p:nvSpPr>
        <p:spPr bwMode="auto">
          <a:xfrm>
            <a:off x="5232595" y="3786188"/>
            <a:ext cx="0" cy="2133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31" name="Line 6"/>
          <p:cNvSpPr>
            <a:spLocks noChangeShapeType="1"/>
          </p:cNvSpPr>
          <p:nvPr/>
        </p:nvSpPr>
        <p:spPr bwMode="auto">
          <a:xfrm>
            <a:off x="1955995" y="3786188"/>
            <a:ext cx="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32" name="Line 7"/>
          <p:cNvSpPr>
            <a:spLocks noChangeShapeType="1"/>
          </p:cNvSpPr>
          <p:nvPr/>
        </p:nvSpPr>
        <p:spPr bwMode="auto">
          <a:xfrm flipH="1">
            <a:off x="4927795" y="5919788"/>
            <a:ext cx="30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33" name="Line 8"/>
          <p:cNvSpPr>
            <a:spLocks noChangeShapeType="1"/>
          </p:cNvSpPr>
          <p:nvPr/>
        </p:nvSpPr>
        <p:spPr bwMode="auto">
          <a:xfrm>
            <a:off x="2260795" y="3481388"/>
            <a:ext cx="3276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34" name="Line 9"/>
          <p:cNvSpPr>
            <a:spLocks noChangeShapeType="1"/>
          </p:cNvSpPr>
          <p:nvPr/>
        </p:nvSpPr>
        <p:spPr bwMode="auto">
          <a:xfrm>
            <a:off x="5537395" y="3481388"/>
            <a:ext cx="0" cy="2133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35" name="Line 10"/>
          <p:cNvSpPr>
            <a:spLocks noChangeShapeType="1"/>
          </p:cNvSpPr>
          <p:nvPr/>
        </p:nvSpPr>
        <p:spPr bwMode="auto">
          <a:xfrm>
            <a:off x="2260795" y="3481388"/>
            <a:ext cx="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36" name="Line 11"/>
          <p:cNvSpPr>
            <a:spLocks noChangeShapeType="1"/>
          </p:cNvSpPr>
          <p:nvPr/>
        </p:nvSpPr>
        <p:spPr bwMode="auto">
          <a:xfrm flipH="1">
            <a:off x="5232595" y="5614988"/>
            <a:ext cx="30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37" name="Line 12"/>
          <p:cNvSpPr>
            <a:spLocks noChangeShapeType="1"/>
          </p:cNvSpPr>
          <p:nvPr/>
        </p:nvSpPr>
        <p:spPr bwMode="auto">
          <a:xfrm>
            <a:off x="2565595" y="3176588"/>
            <a:ext cx="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38" name="Line 13"/>
          <p:cNvSpPr>
            <a:spLocks noChangeShapeType="1"/>
          </p:cNvSpPr>
          <p:nvPr/>
        </p:nvSpPr>
        <p:spPr bwMode="auto">
          <a:xfrm>
            <a:off x="2565595" y="3176588"/>
            <a:ext cx="3276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39" name="Line 14"/>
          <p:cNvSpPr>
            <a:spLocks noChangeShapeType="1"/>
          </p:cNvSpPr>
          <p:nvPr/>
        </p:nvSpPr>
        <p:spPr bwMode="auto">
          <a:xfrm>
            <a:off x="5842195" y="3176588"/>
            <a:ext cx="0" cy="2133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40" name="Line 15"/>
          <p:cNvSpPr>
            <a:spLocks noChangeShapeType="1"/>
          </p:cNvSpPr>
          <p:nvPr/>
        </p:nvSpPr>
        <p:spPr bwMode="auto">
          <a:xfrm flipH="1">
            <a:off x="5537395" y="5310188"/>
            <a:ext cx="30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41" name="Line 16"/>
          <p:cNvSpPr>
            <a:spLocks noChangeShapeType="1"/>
          </p:cNvSpPr>
          <p:nvPr/>
        </p:nvSpPr>
        <p:spPr bwMode="auto">
          <a:xfrm>
            <a:off x="2870395" y="2871788"/>
            <a:ext cx="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42" name="Line 17"/>
          <p:cNvSpPr>
            <a:spLocks noChangeShapeType="1"/>
          </p:cNvSpPr>
          <p:nvPr/>
        </p:nvSpPr>
        <p:spPr bwMode="auto">
          <a:xfrm>
            <a:off x="2870395" y="2871788"/>
            <a:ext cx="3276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43" name="Line 18"/>
          <p:cNvSpPr>
            <a:spLocks noChangeShapeType="1"/>
          </p:cNvSpPr>
          <p:nvPr/>
        </p:nvSpPr>
        <p:spPr bwMode="auto">
          <a:xfrm>
            <a:off x="6146995" y="2871788"/>
            <a:ext cx="0" cy="2133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44" name="Line 19"/>
          <p:cNvSpPr>
            <a:spLocks noChangeShapeType="1"/>
          </p:cNvSpPr>
          <p:nvPr/>
        </p:nvSpPr>
        <p:spPr bwMode="auto">
          <a:xfrm flipH="1">
            <a:off x="5842195" y="5005388"/>
            <a:ext cx="30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45" name="Line 20"/>
          <p:cNvSpPr>
            <a:spLocks noChangeShapeType="1"/>
          </p:cNvSpPr>
          <p:nvPr/>
        </p:nvSpPr>
        <p:spPr bwMode="auto">
          <a:xfrm>
            <a:off x="3175195" y="2566988"/>
            <a:ext cx="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46" name="Line 21"/>
          <p:cNvSpPr>
            <a:spLocks noChangeShapeType="1"/>
          </p:cNvSpPr>
          <p:nvPr/>
        </p:nvSpPr>
        <p:spPr bwMode="auto">
          <a:xfrm>
            <a:off x="3175195" y="2566988"/>
            <a:ext cx="3276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47" name="Line 22"/>
          <p:cNvSpPr>
            <a:spLocks noChangeShapeType="1"/>
          </p:cNvSpPr>
          <p:nvPr/>
        </p:nvSpPr>
        <p:spPr bwMode="auto">
          <a:xfrm>
            <a:off x="6451795" y="2566988"/>
            <a:ext cx="0" cy="2133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48" name="Line 23"/>
          <p:cNvSpPr>
            <a:spLocks noChangeShapeType="1"/>
          </p:cNvSpPr>
          <p:nvPr/>
        </p:nvSpPr>
        <p:spPr bwMode="auto">
          <a:xfrm flipH="1">
            <a:off x="6146995" y="4700588"/>
            <a:ext cx="30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49" name="Line 24"/>
          <p:cNvSpPr>
            <a:spLocks noChangeShapeType="1"/>
          </p:cNvSpPr>
          <p:nvPr/>
        </p:nvSpPr>
        <p:spPr bwMode="auto">
          <a:xfrm>
            <a:off x="3479995" y="2262188"/>
            <a:ext cx="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50" name="Line 25"/>
          <p:cNvSpPr>
            <a:spLocks noChangeShapeType="1"/>
          </p:cNvSpPr>
          <p:nvPr/>
        </p:nvSpPr>
        <p:spPr bwMode="auto">
          <a:xfrm>
            <a:off x="3479995" y="2262188"/>
            <a:ext cx="3276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51" name="Line 26"/>
          <p:cNvSpPr>
            <a:spLocks noChangeShapeType="1"/>
          </p:cNvSpPr>
          <p:nvPr/>
        </p:nvSpPr>
        <p:spPr bwMode="auto">
          <a:xfrm>
            <a:off x="6756595" y="2262188"/>
            <a:ext cx="0" cy="2133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52" name="Line 27"/>
          <p:cNvSpPr>
            <a:spLocks noChangeShapeType="1"/>
          </p:cNvSpPr>
          <p:nvPr/>
        </p:nvSpPr>
        <p:spPr bwMode="auto">
          <a:xfrm flipH="1">
            <a:off x="6451795" y="4395788"/>
            <a:ext cx="30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53" name="Line 28"/>
          <p:cNvSpPr>
            <a:spLocks noChangeShapeType="1"/>
          </p:cNvSpPr>
          <p:nvPr/>
        </p:nvSpPr>
        <p:spPr bwMode="auto">
          <a:xfrm>
            <a:off x="3784795" y="1957388"/>
            <a:ext cx="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54" name="Line 29"/>
          <p:cNvSpPr>
            <a:spLocks noChangeShapeType="1"/>
          </p:cNvSpPr>
          <p:nvPr/>
        </p:nvSpPr>
        <p:spPr bwMode="auto">
          <a:xfrm>
            <a:off x="3784795" y="1957388"/>
            <a:ext cx="3276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55" name="Line 30"/>
          <p:cNvSpPr>
            <a:spLocks noChangeShapeType="1"/>
          </p:cNvSpPr>
          <p:nvPr/>
        </p:nvSpPr>
        <p:spPr bwMode="auto">
          <a:xfrm flipH="1">
            <a:off x="6756595" y="4090988"/>
            <a:ext cx="30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56" name="Line 31"/>
          <p:cNvSpPr>
            <a:spLocks noChangeShapeType="1"/>
          </p:cNvSpPr>
          <p:nvPr/>
        </p:nvSpPr>
        <p:spPr bwMode="auto">
          <a:xfrm>
            <a:off x="7061395" y="1957388"/>
            <a:ext cx="0" cy="2133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57" name="Line 32"/>
          <p:cNvSpPr>
            <a:spLocks noChangeShapeType="1"/>
          </p:cNvSpPr>
          <p:nvPr/>
        </p:nvSpPr>
        <p:spPr bwMode="auto">
          <a:xfrm>
            <a:off x="4089595" y="1652588"/>
            <a:ext cx="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58" name="Line 33"/>
          <p:cNvSpPr>
            <a:spLocks noChangeShapeType="1"/>
          </p:cNvSpPr>
          <p:nvPr/>
        </p:nvSpPr>
        <p:spPr bwMode="auto">
          <a:xfrm>
            <a:off x="4089595" y="1652588"/>
            <a:ext cx="3276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59" name="Line 34"/>
          <p:cNvSpPr>
            <a:spLocks noChangeShapeType="1"/>
          </p:cNvSpPr>
          <p:nvPr/>
        </p:nvSpPr>
        <p:spPr bwMode="auto">
          <a:xfrm>
            <a:off x="7366195" y="1652588"/>
            <a:ext cx="0" cy="2133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60" name="Line 35"/>
          <p:cNvSpPr>
            <a:spLocks noChangeShapeType="1"/>
          </p:cNvSpPr>
          <p:nvPr/>
        </p:nvSpPr>
        <p:spPr bwMode="auto">
          <a:xfrm flipH="1">
            <a:off x="7061395" y="3786188"/>
            <a:ext cx="30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61" name="Rectangle 36"/>
          <p:cNvSpPr>
            <a:spLocks noChangeArrowheads="1"/>
          </p:cNvSpPr>
          <p:nvPr/>
        </p:nvSpPr>
        <p:spPr bwMode="auto">
          <a:xfrm>
            <a:off x="1558877" y="4143376"/>
            <a:ext cx="2019784"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a:solidFill>
                  <a:schemeClr val="accent2"/>
                </a:solidFill>
              </a:rPr>
              <a:t>$JOB información</a:t>
            </a:r>
          </a:p>
        </p:txBody>
      </p:sp>
      <p:sp>
        <p:nvSpPr>
          <p:cNvPr id="26662" name="Rectangle 37"/>
          <p:cNvSpPr>
            <a:spLocks noChangeArrowheads="1"/>
          </p:cNvSpPr>
          <p:nvPr/>
        </p:nvSpPr>
        <p:spPr bwMode="auto">
          <a:xfrm>
            <a:off x="2016077" y="3762376"/>
            <a:ext cx="141995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a:solidFill>
                  <a:schemeClr val="accent2"/>
                </a:solidFill>
              </a:rPr>
              <a:t>$FORTRAN</a:t>
            </a:r>
          </a:p>
        </p:txBody>
      </p:sp>
      <p:sp>
        <p:nvSpPr>
          <p:cNvPr id="26663" name="Rectangle 38"/>
          <p:cNvSpPr>
            <a:spLocks noChangeArrowheads="1"/>
          </p:cNvSpPr>
          <p:nvPr/>
        </p:nvSpPr>
        <p:spPr bwMode="auto">
          <a:xfrm>
            <a:off x="2930476" y="2847976"/>
            <a:ext cx="97301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a:solidFill>
                  <a:schemeClr val="accent2"/>
                </a:solidFill>
              </a:rPr>
              <a:t>$LOAD</a:t>
            </a:r>
          </a:p>
        </p:txBody>
      </p:sp>
      <p:sp>
        <p:nvSpPr>
          <p:cNvPr id="26664" name="Rectangle 39"/>
          <p:cNvSpPr>
            <a:spLocks noChangeArrowheads="1"/>
          </p:cNvSpPr>
          <p:nvPr/>
        </p:nvSpPr>
        <p:spPr bwMode="auto">
          <a:xfrm>
            <a:off x="3159076" y="2543176"/>
            <a:ext cx="819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a:solidFill>
                  <a:schemeClr val="accent2"/>
                </a:solidFill>
              </a:rPr>
              <a:t>$RUN</a:t>
            </a:r>
          </a:p>
        </p:txBody>
      </p:sp>
      <p:sp>
        <p:nvSpPr>
          <p:cNvPr id="26665" name="Rectangle 40"/>
          <p:cNvSpPr>
            <a:spLocks noChangeArrowheads="1"/>
          </p:cNvSpPr>
          <p:nvPr/>
        </p:nvSpPr>
        <p:spPr bwMode="auto">
          <a:xfrm>
            <a:off x="4073477" y="1628776"/>
            <a:ext cx="804496"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a:solidFill>
                  <a:schemeClr val="accent2"/>
                </a:solidFill>
              </a:rPr>
              <a:t>$END</a:t>
            </a:r>
          </a:p>
        </p:txBody>
      </p:sp>
      <p:sp>
        <p:nvSpPr>
          <p:cNvPr id="26666" name="Rectangle 41"/>
          <p:cNvSpPr>
            <a:spLocks noChangeArrowheads="1"/>
          </p:cNvSpPr>
          <p:nvPr/>
        </p:nvSpPr>
        <p:spPr bwMode="auto">
          <a:xfrm>
            <a:off x="1177876" y="1781176"/>
            <a:ext cx="220247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a:solidFill>
                  <a:schemeClr val="accent2"/>
                </a:solidFill>
              </a:rPr>
              <a:t>Datos del programa</a:t>
            </a:r>
          </a:p>
        </p:txBody>
      </p:sp>
      <p:sp>
        <p:nvSpPr>
          <p:cNvPr id="26667" name="Line 42"/>
          <p:cNvSpPr>
            <a:spLocks noChangeShapeType="1"/>
          </p:cNvSpPr>
          <p:nvPr/>
        </p:nvSpPr>
        <p:spPr bwMode="auto">
          <a:xfrm>
            <a:off x="3098995" y="2033588"/>
            <a:ext cx="609600" cy="1524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
        <p:nvSpPr>
          <p:cNvPr id="26668" name="Rectangle 43"/>
          <p:cNvSpPr>
            <a:spLocks noChangeArrowheads="1"/>
          </p:cNvSpPr>
          <p:nvPr/>
        </p:nvSpPr>
        <p:spPr bwMode="auto">
          <a:xfrm>
            <a:off x="873077" y="2771776"/>
            <a:ext cx="1199046" cy="646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GB">
                <a:solidFill>
                  <a:schemeClr val="accent2"/>
                </a:solidFill>
              </a:rPr>
              <a:t>Programa</a:t>
            </a:r>
          </a:p>
          <a:p>
            <a:r>
              <a:rPr lang="en-GB">
                <a:solidFill>
                  <a:schemeClr val="accent2"/>
                </a:solidFill>
              </a:rPr>
              <a:t>Fortran</a:t>
            </a:r>
          </a:p>
        </p:txBody>
      </p:sp>
      <p:sp>
        <p:nvSpPr>
          <p:cNvPr id="26669" name="Line 44"/>
          <p:cNvSpPr>
            <a:spLocks noChangeShapeType="1"/>
          </p:cNvSpPr>
          <p:nvPr/>
        </p:nvSpPr>
        <p:spPr bwMode="auto">
          <a:xfrm>
            <a:off x="1803595" y="3176588"/>
            <a:ext cx="609600" cy="2286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s-SV">
              <a:solidFill>
                <a:schemeClr val="accent2"/>
              </a:solidFill>
            </a:endParaRPr>
          </a:p>
        </p:txBody>
      </p:sp>
    </p:spTree>
    <p:extLst>
      <p:ext uri="{BB962C8B-B14F-4D97-AF65-F5344CB8AC3E}">
        <p14:creationId xmlns:p14="http://schemas.microsoft.com/office/powerpoint/2010/main" val="132818832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1331640" y="1484784"/>
            <a:ext cx="6777317" cy="3508977"/>
          </a:xfrm>
        </p:spPr>
        <p:txBody>
          <a:bodyPr>
            <a:noAutofit/>
          </a:bodyPr>
          <a:lstStyle/>
          <a:p>
            <a:pPr algn="just"/>
            <a:r>
              <a:rPr lang="en-GB" sz="2000" dirty="0" smtClean="0">
                <a:solidFill>
                  <a:schemeClr val="accent2"/>
                </a:solidFill>
                <a:latin typeface="Maiandra GD"/>
              </a:rPr>
              <a:t>Tecnología:</a:t>
            </a:r>
          </a:p>
          <a:p>
            <a:pPr lvl="2" algn="just"/>
            <a:r>
              <a:rPr lang="en-GB" dirty="0" smtClean="0">
                <a:solidFill>
                  <a:schemeClr val="accent2"/>
                </a:solidFill>
                <a:latin typeface="Maiandra GD"/>
              </a:rPr>
              <a:t>Circuitos integrados SSI (hasta 100) y MSI (100-3000)</a:t>
            </a:r>
          </a:p>
          <a:p>
            <a:pPr algn="just"/>
            <a:r>
              <a:rPr lang="en-GB" sz="2000" dirty="0" smtClean="0">
                <a:solidFill>
                  <a:schemeClr val="accent2"/>
                </a:solidFill>
                <a:latin typeface="Maiandra GD"/>
              </a:rPr>
              <a:t>Modelos:</a:t>
            </a:r>
          </a:p>
          <a:p>
            <a:pPr lvl="2" algn="just"/>
            <a:r>
              <a:rPr lang="en-GB" dirty="0" smtClean="0">
                <a:solidFill>
                  <a:schemeClr val="accent2"/>
                </a:solidFill>
                <a:latin typeface="Maiandra GD"/>
              </a:rPr>
              <a:t>IBM sistema 360 y PDP-8 (DIGITAL) </a:t>
            </a:r>
          </a:p>
          <a:p>
            <a:pPr algn="just"/>
            <a:r>
              <a:rPr lang="en-GB" sz="2000" dirty="0" smtClean="0">
                <a:solidFill>
                  <a:schemeClr val="accent2"/>
                </a:solidFill>
                <a:latin typeface="Maiandra GD"/>
              </a:rPr>
              <a:t>Modo de funcionamiento:</a:t>
            </a:r>
          </a:p>
          <a:p>
            <a:pPr lvl="2" algn="just"/>
            <a:r>
              <a:rPr lang="en-GB" dirty="0" smtClean="0">
                <a:solidFill>
                  <a:schemeClr val="accent2"/>
                </a:solidFill>
                <a:latin typeface="Maiandra GD"/>
              </a:rPr>
              <a:t>Lenguajes de alto nivel BASIC y PASCAL</a:t>
            </a:r>
          </a:p>
          <a:p>
            <a:pPr lvl="2" algn="just"/>
            <a:r>
              <a:rPr lang="en-GB" dirty="0" smtClean="0">
                <a:solidFill>
                  <a:schemeClr val="accent2"/>
                </a:solidFill>
                <a:latin typeface="Maiandra GD"/>
              </a:rPr>
              <a:t>S.O con multiprogramación:</a:t>
            </a:r>
          </a:p>
          <a:p>
            <a:pPr lvl="3" algn="just"/>
            <a:r>
              <a:rPr lang="en-GB" sz="2000" dirty="0" smtClean="0">
                <a:solidFill>
                  <a:schemeClr val="accent2"/>
                </a:solidFill>
                <a:latin typeface="Maiandra GD"/>
              </a:rPr>
              <a:t>División de la memoria.</a:t>
            </a:r>
          </a:p>
          <a:p>
            <a:pPr lvl="3" algn="just"/>
            <a:r>
              <a:rPr lang="en-GB" sz="2000" dirty="0" smtClean="0">
                <a:solidFill>
                  <a:schemeClr val="accent2"/>
                </a:solidFill>
                <a:latin typeface="Maiandra GD"/>
              </a:rPr>
              <a:t>Procedimientos de spooling (operación simultánea de periféricos conectados en línea).</a:t>
            </a:r>
          </a:p>
          <a:p>
            <a:pPr lvl="3" algn="just"/>
            <a:r>
              <a:rPr lang="en-GB" sz="2000" dirty="0" smtClean="0">
                <a:solidFill>
                  <a:schemeClr val="accent2"/>
                </a:solidFill>
                <a:latin typeface="Maiandra GD"/>
              </a:rPr>
              <a:t>Tiempo compartido.</a:t>
            </a:r>
          </a:p>
        </p:txBody>
      </p:sp>
      <p:sp>
        <p:nvSpPr>
          <p:cNvPr id="27651"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eaLnBrk="0" fontAlgn="base" hangingPunct="0">
              <a:spcBef>
                <a:spcPct val="0"/>
              </a:spcBef>
              <a:spcAft>
                <a:spcPct val="0"/>
              </a:spcAft>
              <a:defRPr>
                <a:solidFill>
                  <a:schemeClr val="tx1"/>
                </a:solidFill>
                <a:latin typeface="Book Antiqua" pitchFamily="18" charset="0"/>
              </a:defRPr>
            </a:lvl6pPr>
            <a:lvl7pPr marL="2971800" indent="-228600" eaLnBrk="0" fontAlgn="base" hangingPunct="0">
              <a:spcBef>
                <a:spcPct val="0"/>
              </a:spcBef>
              <a:spcAft>
                <a:spcPct val="0"/>
              </a:spcAft>
              <a:defRPr>
                <a:solidFill>
                  <a:schemeClr val="tx1"/>
                </a:solidFill>
                <a:latin typeface="Book Antiqua" pitchFamily="18" charset="0"/>
              </a:defRPr>
            </a:lvl7pPr>
            <a:lvl8pPr marL="3429000" indent="-228600" eaLnBrk="0" fontAlgn="base" hangingPunct="0">
              <a:spcBef>
                <a:spcPct val="0"/>
              </a:spcBef>
              <a:spcAft>
                <a:spcPct val="0"/>
              </a:spcAft>
              <a:defRPr>
                <a:solidFill>
                  <a:schemeClr val="tx1"/>
                </a:solidFill>
                <a:latin typeface="Book Antiqua" pitchFamily="18" charset="0"/>
              </a:defRPr>
            </a:lvl8pPr>
            <a:lvl9pPr marL="3886200" indent="-228600" eaLnBrk="0" fontAlgn="base" hangingPunct="0">
              <a:spcBef>
                <a:spcPct val="0"/>
              </a:spcBef>
              <a:spcAft>
                <a:spcPct val="0"/>
              </a:spcAft>
              <a:defRPr>
                <a:solidFill>
                  <a:schemeClr val="tx1"/>
                </a:solidFill>
                <a:latin typeface="Book Antiqua" pitchFamily="18" charset="0"/>
              </a:defRPr>
            </a:lvl9pPr>
          </a:lstStyle>
          <a:p>
            <a:fld id="{9F022778-7067-429E-9246-A242EE22DA85}" type="slidenum">
              <a:rPr lang="en-GB"/>
              <a:pPr/>
              <a:t>19</a:t>
            </a:fld>
            <a:endParaRPr lang="en-GB"/>
          </a:p>
        </p:txBody>
      </p:sp>
      <p:sp>
        <p:nvSpPr>
          <p:cNvPr id="40962" name="Rectangle 2"/>
          <p:cNvSpPr>
            <a:spLocks noGrp="1" noChangeArrowheads="1"/>
          </p:cNvSpPr>
          <p:nvPr>
            <p:ph type="title"/>
          </p:nvPr>
        </p:nvSpPr>
        <p:spPr>
          <a:xfrm>
            <a:off x="4643890" y="-243408"/>
            <a:ext cx="4248590" cy="864096"/>
          </a:xfrm>
        </p:spPr>
        <p:txBody>
          <a:bodyPr>
            <a:normAutofit/>
          </a:bodyPr>
          <a:lstStyle/>
          <a:p>
            <a:pPr fontAlgn="auto">
              <a:spcAft>
                <a:spcPts val="0"/>
              </a:spcAft>
              <a:defRPr/>
            </a:pPr>
            <a:r>
              <a:rPr lang="en-GB" sz="2000" dirty="0">
                <a:solidFill>
                  <a:schemeClr val="bg1"/>
                </a:solidFill>
                <a:latin typeface="Maiandra GD"/>
              </a:rPr>
              <a:t>3ª Generación: 1965-1980</a:t>
            </a:r>
          </a:p>
        </p:txBody>
      </p:sp>
    </p:spTree>
    <p:extLst>
      <p:ext uri="{BB962C8B-B14F-4D97-AF65-F5344CB8AC3E}">
        <p14:creationId xmlns:p14="http://schemas.microsoft.com/office/powerpoint/2010/main" val="180099767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SV" sz="2400" dirty="0" smtClean="0">
                <a:solidFill>
                  <a:schemeClr val="accent2"/>
                </a:solidFill>
                <a:latin typeface="Maiandra GD"/>
                <a:ea typeface="Betty" pitchFamily="2" charset="-128"/>
                <a:cs typeface="Betty" pitchFamily="2" charset="-128"/>
              </a:rPr>
              <a:t>1.1 Máquinas Multinivel</a:t>
            </a:r>
            <a:endParaRPr lang="es-SV" sz="2400" dirty="0">
              <a:solidFill>
                <a:schemeClr val="accent2"/>
              </a:solidFill>
              <a:latin typeface="Maiandra GD"/>
              <a:ea typeface="Betty" pitchFamily="2" charset="-128"/>
              <a:cs typeface="Betty" pitchFamily="2" charset="-128"/>
            </a:endParaRPr>
          </a:p>
        </p:txBody>
      </p:sp>
      <p:sp>
        <p:nvSpPr>
          <p:cNvPr id="3" name="2 Subtítulo"/>
          <p:cNvSpPr>
            <a:spLocks noGrp="1"/>
          </p:cNvSpPr>
          <p:nvPr>
            <p:ph type="subTitle" idx="1"/>
          </p:nvPr>
        </p:nvSpPr>
        <p:spPr/>
        <p:txBody>
          <a:bodyPr/>
          <a:lstStyle/>
          <a:p>
            <a:endParaRPr lang="es-SV" sz="2000" dirty="0">
              <a:latin typeface="Bookman Old Style" pitchFamily="18" charset="0"/>
              <a:ea typeface="Betty" pitchFamily="2" charset="-128"/>
              <a:cs typeface="Betty" pitchFamily="2" charset="-128"/>
            </a:endParaRPr>
          </a:p>
        </p:txBody>
      </p:sp>
    </p:spTree>
    <p:extLst>
      <p:ext uri="{BB962C8B-B14F-4D97-AF65-F5344CB8AC3E}">
        <p14:creationId xmlns:p14="http://schemas.microsoft.com/office/powerpoint/2010/main" val="1717948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a:xfrm>
            <a:off x="1043608" y="1268760"/>
            <a:ext cx="6777317" cy="3508977"/>
          </a:xfrm>
        </p:spPr>
        <p:txBody>
          <a:bodyPr>
            <a:noAutofit/>
          </a:bodyPr>
          <a:lstStyle/>
          <a:p>
            <a:pPr algn="just"/>
            <a:r>
              <a:rPr lang="en-GB" sz="2000" dirty="0" smtClean="0">
                <a:solidFill>
                  <a:schemeClr val="accent2"/>
                </a:solidFill>
                <a:latin typeface="Maiandra GD"/>
              </a:rPr>
              <a:t>Tecnología:</a:t>
            </a:r>
          </a:p>
          <a:p>
            <a:pPr lvl="2" algn="just"/>
            <a:r>
              <a:rPr lang="en-GB" dirty="0" smtClean="0">
                <a:solidFill>
                  <a:schemeClr val="accent2"/>
                </a:solidFill>
                <a:latin typeface="Maiandra GD"/>
              </a:rPr>
              <a:t>Se integra la UCP en un sólo chip: el microprocesador.</a:t>
            </a:r>
          </a:p>
          <a:p>
            <a:pPr lvl="2" algn="just"/>
            <a:r>
              <a:rPr lang="en-GB" dirty="0" smtClean="0">
                <a:solidFill>
                  <a:schemeClr val="accent2"/>
                </a:solidFill>
                <a:latin typeface="Maiandra GD"/>
              </a:rPr>
              <a:t>Circuitos integrados LSI (3000-30000) y VLSI (más de 30000)</a:t>
            </a:r>
          </a:p>
          <a:p>
            <a:pPr algn="just"/>
            <a:r>
              <a:rPr lang="en-GB" sz="2000" dirty="0" smtClean="0">
                <a:solidFill>
                  <a:schemeClr val="accent2"/>
                </a:solidFill>
                <a:latin typeface="Maiandra GD"/>
              </a:rPr>
              <a:t>Modelos:</a:t>
            </a:r>
          </a:p>
          <a:p>
            <a:pPr lvl="2" algn="just"/>
            <a:r>
              <a:rPr lang="en-GB" dirty="0" smtClean="0">
                <a:solidFill>
                  <a:schemeClr val="accent2"/>
                </a:solidFill>
                <a:latin typeface="Maiandra GD"/>
              </a:rPr>
              <a:t>IBM PC (1981), IBM PC XT (1982), IBM PC AT (1984), IBM PS/2 (1987), VAX (DIGITAL,1980), CRAY X-MP (1983)</a:t>
            </a:r>
          </a:p>
          <a:p>
            <a:pPr algn="just"/>
            <a:r>
              <a:rPr lang="en-GB" sz="2000" dirty="0" smtClean="0">
                <a:solidFill>
                  <a:schemeClr val="accent2"/>
                </a:solidFill>
                <a:latin typeface="Maiandra GD"/>
              </a:rPr>
              <a:t>Modo de funcionamiento:</a:t>
            </a:r>
          </a:p>
          <a:p>
            <a:pPr lvl="2" algn="just"/>
            <a:r>
              <a:rPr lang="en-GB" dirty="0" smtClean="0">
                <a:solidFill>
                  <a:schemeClr val="accent2"/>
                </a:solidFill>
                <a:latin typeface="Maiandra GD"/>
              </a:rPr>
              <a:t>Software fácil de usar.</a:t>
            </a:r>
          </a:p>
          <a:p>
            <a:pPr lvl="2" algn="just"/>
            <a:r>
              <a:rPr lang="en-GB" dirty="0" smtClean="0">
                <a:solidFill>
                  <a:schemeClr val="accent2"/>
                </a:solidFill>
                <a:latin typeface="Maiandra GD"/>
              </a:rPr>
              <a:t>Sistemas operativos MS-DOS, UNIX..</a:t>
            </a:r>
          </a:p>
          <a:p>
            <a:pPr lvl="2" algn="just"/>
            <a:r>
              <a:rPr lang="en-GB" dirty="0" smtClean="0">
                <a:solidFill>
                  <a:schemeClr val="accent2"/>
                </a:solidFill>
                <a:latin typeface="Maiandra GD"/>
              </a:rPr>
              <a:t>Sistemas operativos de red y sistemas operativos distribuidos.</a:t>
            </a:r>
          </a:p>
        </p:txBody>
      </p:sp>
      <p:sp>
        <p:nvSpPr>
          <p:cNvPr id="43010" name="Rectangle 2"/>
          <p:cNvSpPr>
            <a:spLocks noGrp="1" noChangeArrowheads="1"/>
          </p:cNvSpPr>
          <p:nvPr>
            <p:ph type="title"/>
          </p:nvPr>
        </p:nvSpPr>
        <p:spPr>
          <a:xfrm>
            <a:off x="4571882" y="-588600"/>
            <a:ext cx="4320598" cy="1177200"/>
          </a:xfrm>
        </p:spPr>
        <p:txBody>
          <a:bodyPr>
            <a:normAutofit/>
          </a:bodyPr>
          <a:lstStyle/>
          <a:p>
            <a:pPr fontAlgn="auto">
              <a:spcAft>
                <a:spcPts val="0"/>
              </a:spcAft>
              <a:defRPr/>
            </a:pPr>
            <a:r>
              <a:rPr lang="en-GB" sz="2400" dirty="0">
                <a:solidFill>
                  <a:schemeClr val="bg1"/>
                </a:solidFill>
                <a:latin typeface="Maiandra GD"/>
              </a:rPr>
              <a:t>4ª Generación: 1980-1990</a:t>
            </a:r>
          </a:p>
        </p:txBody>
      </p:sp>
    </p:spTree>
    <p:extLst>
      <p:ext uri="{BB962C8B-B14F-4D97-AF65-F5344CB8AC3E}">
        <p14:creationId xmlns:p14="http://schemas.microsoft.com/office/powerpoint/2010/main" val="374616876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1043608" y="1700808"/>
            <a:ext cx="6777317" cy="3508977"/>
          </a:xfrm>
        </p:spPr>
        <p:txBody>
          <a:bodyPr>
            <a:normAutofit fontScale="92500"/>
          </a:bodyPr>
          <a:lstStyle/>
          <a:p>
            <a:pPr algn="just"/>
            <a:r>
              <a:rPr lang="en-GB" sz="2200" dirty="0" smtClean="0">
                <a:solidFill>
                  <a:schemeClr val="accent2"/>
                </a:solidFill>
                <a:latin typeface="Maiandra GD"/>
              </a:rPr>
              <a:t>Tecnología: </a:t>
            </a:r>
          </a:p>
          <a:p>
            <a:pPr lvl="2" algn="just"/>
            <a:r>
              <a:rPr lang="en-GB" sz="2200" dirty="0" smtClean="0">
                <a:solidFill>
                  <a:schemeClr val="accent2"/>
                </a:solidFill>
                <a:latin typeface="Maiandra GD"/>
              </a:rPr>
              <a:t>Circuitos con más de un millón de componentes.</a:t>
            </a:r>
          </a:p>
          <a:p>
            <a:pPr lvl="2" algn="just"/>
            <a:r>
              <a:rPr lang="en-GB" sz="2200" dirty="0" smtClean="0">
                <a:solidFill>
                  <a:schemeClr val="accent2"/>
                </a:solidFill>
                <a:latin typeface="Maiandra GD"/>
              </a:rPr>
              <a:t>Nuevas arquitecturas: paralelismo.</a:t>
            </a:r>
          </a:p>
          <a:p>
            <a:pPr lvl="2" algn="just"/>
            <a:r>
              <a:rPr lang="en-GB" sz="2200" dirty="0" smtClean="0">
                <a:solidFill>
                  <a:schemeClr val="accent2"/>
                </a:solidFill>
                <a:latin typeface="Maiandra GD"/>
              </a:rPr>
              <a:t>Tecnología óptica.</a:t>
            </a:r>
          </a:p>
          <a:p>
            <a:pPr algn="just"/>
            <a:r>
              <a:rPr lang="en-GB" sz="2200" dirty="0" smtClean="0">
                <a:solidFill>
                  <a:schemeClr val="accent2"/>
                </a:solidFill>
                <a:latin typeface="Maiandra GD"/>
              </a:rPr>
              <a:t>Modelos:</a:t>
            </a:r>
          </a:p>
          <a:p>
            <a:pPr lvl="2" algn="just"/>
            <a:r>
              <a:rPr lang="en-GB" sz="2200" dirty="0" smtClean="0">
                <a:solidFill>
                  <a:schemeClr val="accent2"/>
                </a:solidFill>
                <a:latin typeface="Maiandra GD"/>
              </a:rPr>
              <a:t>CONNECTION MACHINE, máquina masivamente paralela.</a:t>
            </a:r>
          </a:p>
          <a:p>
            <a:pPr algn="just"/>
            <a:r>
              <a:rPr lang="en-GB" sz="2200" dirty="0" smtClean="0">
                <a:solidFill>
                  <a:schemeClr val="accent2"/>
                </a:solidFill>
                <a:latin typeface="Maiandra GD"/>
              </a:rPr>
              <a:t>Modo de funcionamiento:</a:t>
            </a:r>
          </a:p>
          <a:p>
            <a:pPr lvl="2" algn="just"/>
            <a:r>
              <a:rPr lang="en-GB" sz="2200" dirty="0" smtClean="0">
                <a:solidFill>
                  <a:schemeClr val="accent2"/>
                </a:solidFill>
                <a:latin typeface="Maiandra GD"/>
              </a:rPr>
              <a:t>Inteligencia artificial y sistemas expertos</a:t>
            </a:r>
            <a:r>
              <a:rPr lang="en-GB" sz="2400" dirty="0" smtClean="0">
                <a:solidFill>
                  <a:schemeClr val="accent2"/>
                </a:solidFill>
                <a:latin typeface="Maiandra GD"/>
              </a:rPr>
              <a:t>.</a:t>
            </a:r>
          </a:p>
        </p:txBody>
      </p:sp>
      <p:sp>
        <p:nvSpPr>
          <p:cNvPr id="45058" name="Rectangle 2"/>
          <p:cNvSpPr>
            <a:spLocks noGrp="1" noChangeArrowheads="1"/>
          </p:cNvSpPr>
          <p:nvPr>
            <p:ph type="title"/>
          </p:nvPr>
        </p:nvSpPr>
        <p:spPr>
          <a:xfrm>
            <a:off x="4860032" y="-340488"/>
            <a:ext cx="3960558" cy="1033184"/>
          </a:xfrm>
        </p:spPr>
        <p:txBody>
          <a:bodyPr>
            <a:normAutofit/>
          </a:bodyPr>
          <a:lstStyle/>
          <a:p>
            <a:pPr fontAlgn="auto">
              <a:spcAft>
                <a:spcPts val="0"/>
              </a:spcAft>
              <a:defRPr/>
            </a:pPr>
            <a:r>
              <a:rPr lang="en-GB" sz="2400" dirty="0">
                <a:solidFill>
                  <a:schemeClr val="bg1"/>
                </a:solidFill>
                <a:latin typeface="Maiandra GD"/>
              </a:rPr>
              <a:t>5ª Generación: </a:t>
            </a:r>
            <a:r>
              <a:rPr lang="en-GB" sz="2400" dirty="0" smtClean="0">
                <a:solidFill>
                  <a:schemeClr val="bg1"/>
                </a:solidFill>
                <a:latin typeface="Maiandra GD"/>
              </a:rPr>
              <a:t/>
            </a:r>
            <a:br>
              <a:rPr lang="en-GB" sz="2400" dirty="0" smtClean="0">
                <a:solidFill>
                  <a:schemeClr val="bg1"/>
                </a:solidFill>
                <a:latin typeface="Maiandra GD"/>
              </a:rPr>
            </a:br>
            <a:r>
              <a:rPr lang="en-GB" sz="2400" dirty="0" smtClean="0">
                <a:solidFill>
                  <a:schemeClr val="bg1"/>
                </a:solidFill>
                <a:latin typeface="Maiandra GD"/>
              </a:rPr>
              <a:t>1990 </a:t>
            </a:r>
            <a:r>
              <a:rPr lang="en-GB" sz="2400" dirty="0">
                <a:solidFill>
                  <a:schemeClr val="bg1"/>
                </a:solidFill>
                <a:latin typeface="Maiandra GD"/>
              </a:rPr>
              <a:t>en adelante</a:t>
            </a:r>
          </a:p>
        </p:txBody>
      </p:sp>
    </p:spTree>
    <p:extLst>
      <p:ext uri="{BB962C8B-B14F-4D97-AF65-F5344CB8AC3E}">
        <p14:creationId xmlns:p14="http://schemas.microsoft.com/office/powerpoint/2010/main" val="210206909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idx="1"/>
          </p:nvPr>
        </p:nvSpPr>
        <p:spPr>
          <a:xfrm>
            <a:off x="683568" y="1484784"/>
            <a:ext cx="7772400" cy="4114800"/>
          </a:xfrm>
        </p:spPr>
        <p:txBody>
          <a:bodyPr>
            <a:normAutofit fontScale="92500" lnSpcReduction="10000"/>
          </a:bodyPr>
          <a:lstStyle/>
          <a:p>
            <a:pPr algn="just"/>
            <a:r>
              <a:rPr lang="en-GB" sz="2200" dirty="0" smtClean="0">
                <a:solidFill>
                  <a:schemeClr val="accent2"/>
                </a:solidFill>
                <a:latin typeface="Maiandra GD"/>
              </a:rPr>
              <a:t>Los primeros computadores digitales (años 40) sólo tenían 2 niveles (convencional y lógica digital).</a:t>
            </a:r>
          </a:p>
          <a:p>
            <a:pPr algn="just"/>
            <a:r>
              <a:rPr lang="en-GB" sz="2200" dirty="0" smtClean="0">
                <a:solidFill>
                  <a:schemeClr val="accent2"/>
                </a:solidFill>
                <a:latin typeface="Maiandra GD"/>
              </a:rPr>
              <a:t>Los circuitos digitales eran voluminosos, poco confiables y difíciles de construir.</a:t>
            </a:r>
          </a:p>
          <a:p>
            <a:pPr algn="just"/>
            <a:r>
              <a:rPr lang="en-GB" sz="2200" dirty="0" smtClean="0">
                <a:solidFill>
                  <a:schemeClr val="accent2"/>
                </a:solidFill>
                <a:latin typeface="Maiandra GD"/>
              </a:rPr>
              <a:t>El nivel de microprogramación se añadió para:</a:t>
            </a:r>
          </a:p>
          <a:p>
            <a:pPr lvl="2" algn="just"/>
            <a:r>
              <a:rPr lang="en-GB" sz="2200" dirty="0" smtClean="0">
                <a:solidFill>
                  <a:schemeClr val="accent2"/>
                </a:solidFill>
                <a:latin typeface="Maiandra GD"/>
              </a:rPr>
              <a:t>simplificar la electrónica </a:t>
            </a:r>
          </a:p>
          <a:p>
            <a:pPr lvl="2" algn="just"/>
            <a:r>
              <a:rPr lang="en-GB" sz="2200" dirty="0" smtClean="0">
                <a:solidFill>
                  <a:schemeClr val="accent2"/>
                </a:solidFill>
                <a:latin typeface="Maiandra GD"/>
              </a:rPr>
              <a:t>facilitar la escritura de compiladores</a:t>
            </a:r>
          </a:p>
          <a:p>
            <a:pPr lvl="2" algn="just"/>
            <a:r>
              <a:rPr lang="en-GB" sz="2200" dirty="0" smtClean="0">
                <a:solidFill>
                  <a:schemeClr val="accent2"/>
                </a:solidFill>
                <a:latin typeface="Maiandra GD"/>
              </a:rPr>
              <a:t>ejecutar los programas más rápidamente (ROM más rápida que la RAM)</a:t>
            </a:r>
          </a:p>
          <a:p>
            <a:pPr lvl="2" algn="just"/>
            <a:r>
              <a:rPr lang="en-GB" sz="2200" dirty="0" smtClean="0">
                <a:solidFill>
                  <a:schemeClr val="accent2"/>
                </a:solidFill>
                <a:latin typeface="Maiandra GD"/>
              </a:rPr>
              <a:t>en los 70 estaba plenamente difundido</a:t>
            </a:r>
          </a:p>
          <a:p>
            <a:pPr algn="just"/>
            <a:r>
              <a:rPr lang="en-GB" sz="2200" dirty="0" smtClean="0">
                <a:solidFill>
                  <a:schemeClr val="accent2"/>
                </a:solidFill>
                <a:latin typeface="Maiandra GD"/>
              </a:rPr>
              <a:t>En los 50 aparecieron los ensambladores y compiladores.</a:t>
            </a:r>
          </a:p>
          <a:p>
            <a:pPr algn="just"/>
            <a:r>
              <a:rPr lang="en-GB" sz="2200" dirty="0" smtClean="0">
                <a:solidFill>
                  <a:schemeClr val="accent2"/>
                </a:solidFill>
                <a:latin typeface="Maiandra GD"/>
              </a:rPr>
              <a:t>En los 60 aparece el sistema operativo</a:t>
            </a:r>
            <a:r>
              <a:rPr lang="en-GB" sz="2400" dirty="0" smtClean="0">
                <a:solidFill>
                  <a:schemeClr val="accent2"/>
                </a:solidFill>
                <a:latin typeface="Maiandra GD"/>
              </a:rPr>
              <a:t>.</a:t>
            </a:r>
          </a:p>
        </p:txBody>
      </p:sp>
      <p:sp>
        <p:nvSpPr>
          <p:cNvPr id="47106" name="Rectangle 2"/>
          <p:cNvSpPr>
            <a:spLocks noGrp="1" noChangeArrowheads="1"/>
          </p:cNvSpPr>
          <p:nvPr>
            <p:ph type="title"/>
          </p:nvPr>
        </p:nvSpPr>
        <p:spPr>
          <a:xfrm>
            <a:off x="4932040" y="-387424"/>
            <a:ext cx="3384376" cy="1080120"/>
          </a:xfrm>
        </p:spPr>
        <p:txBody>
          <a:bodyPr>
            <a:normAutofit/>
          </a:bodyPr>
          <a:lstStyle/>
          <a:p>
            <a:pPr fontAlgn="auto">
              <a:spcAft>
                <a:spcPts val="0"/>
              </a:spcAft>
              <a:defRPr/>
            </a:pPr>
            <a:r>
              <a:rPr lang="en-GB" sz="2400" dirty="0">
                <a:solidFill>
                  <a:schemeClr val="bg1"/>
                </a:solidFill>
                <a:latin typeface="Maiandra GD"/>
              </a:rPr>
              <a:t>Evolución </a:t>
            </a:r>
            <a:r>
              <a:rPr lang="en-GB" sz="2400" dirty="0" smtClean="0">
                <a:solidFill>
                  <a:schemeClr val="bg1"/>
                </a:solidFill>
                <a:latin typeface="Maiandra GD"/>
              </a:rPr>
              <a:t/>
            </a:r>
            <a:br>
              <a:rPr lang="en-GB" sz="2400" dirty="0" smtClean="0">
                <a:solidFill>
                  <a:schemeClr val="bg1"/>
                </a:solidFill>
                <a:latin typeface="Maiandra GD"/>
              </a:rPr>
            </a:br>
            <a:r>
              <a:rPr lang="en-GB" sz="2400" dirty="0" smtClean="0">
                <a:solidFill>
                  <a:schemeClr val="bg1"/>
                </a:solidFill>
                <a:latin typeface="Maiandra GD"/>
              </a:rPr>
              <a:t>de </a:t>
            </a:r>
            <a:r>
              <a:rPr lang="en-GB" sz="2400" dirty="0">
                <a:solidFill>
                  <a:schemeClr val="bg1"/>
                </a:solidFill>
                <a:latin typeface="Maiandra GD"/>
              </a:rPr>
              <a:t>los niveles</a:t>
            </a:r>
          </a:p>
        </p:txBody>
      </p:sp>
    </p:spTree>
    <p:extLst>
      <p:ext uri="{BB962C8B-B14F-4D97-AF65-F5344CB8AC3E}">
        <p14:creationId xmlns:p14="http://schemas.microsoft.com/office/powerpoint/2010/main" val="10316439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idx="1"/>
          </p:nvPr>
        </p:nvSpPr>
        <p:spPr>
          <a:xfrm>
            <a:off x="1115616" y="1844824"/>
            <a:ext cx="6777317" cy="3508977"/>
          </a:xfrm>
        </p:spPr>
        <p:txBody>
          <a:bodyPr>
            <a:normAutofit/>
          </a:bodyPr>
          <a:lstStyle/>
          <a:p>
            <a:pPr algn="just"/>
            <a:r>
              <a:rPr lang="en-GB" sz="2000" dirty="0" smtClean="0">
                <a:solidFill>
                  <a:schemeClr val="accent2"/>
                </a:solidFill>
                <a:latin typeface="Maiandra GD"/>
              </a:rPr>
              <a:t>Cuanto más complicado el lenguaje máquina, más grande, complicado y lento el microprograma (ya que necesitan procedimientos).</a:t>
            </a:r>
          </a:p>
          <a:p>
            <a:pPr algn="just"/>
            <a:r>
              <a:rPr lang="en-GB" sz="2000" dirty="0" smtClean="0">
                <a:solidFill>
                  <a:schemeClr val="accent2"/>
                </a:solidFill>
                <a:latin typeface="Maiandra GD"/>
              </a:rPr>
              <a:t>La velocidad de la memoria RAM se aumentó con el avance de la tecnología (memorias de semiconductores).</a:t>
            </a:r>
          </a:p>
          <a:p>
            <a:pPr algn="just"/>
            <a:r>
              <a:rPr lang="en-GB" sz="2000" dirty="0" smtClean="0">
                <a:solidFill>
                  <a:schemeClr val="accent2"/>
                </a:solidFill>
                <a:latin typeface="Maiandra GD"/>
              </a:rPr>
              <a:t>Es difícil escribir, depurar y mantener el microcódigo.</a:t>
            </a:r>
          </a:p>
          <a:p>
            <a:pPr algn="just"/>
            <a:r>
              <a:rPr lang="en-GB" sz="2000" dirty="0" smtClean="0">
                <a:solidFill>
                  <a:schemeClr val="accent2"/>
                </a:solidFill>
                <a:latin typeface="Maiandra GD"/>
              </a:rPr>
              <a:t>A principios de los 80 se elimina el nivel de microprogramación para dar paso a las máquinas RISC.</a:t>
            </a:r>
          </a:p>
        </p:txBody>
      </p:sp>
      <p:sp>
        <p:nvSpPr>
          <p:cNvPr id="31747"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eaLnBrk="0" fontAlgn="base" hangingPunct="0">
              <a:spcBef>
                <a:spcPct val="0"/>
              </a:spcBef>
              <a:spcAft>
                <a:spcPct val="0"/>
              </a:spcAft>
              <a:defRPr>
                <a:solidFill>
                  <a:schemeClr val="tx1"/>
                </a:solidFill>
                <a:latin typeface="Book Antiqua" pitchFamily="18" charset="0"/>
              </a:defRPr>
            </a:lvl6pPr>
            <a:lvl7pPr marL="2971800" indent="-228600" eaLnBrk="0" fontAlgn="base" hangingPunct="0">
              <a:spcBef>
                <a:spcPct val="0"/>
              </a:spcBef>
              <a:spcAft>
                <a:spcPct val="0"/>
              </a:spcAft>
              <a:defRPr>
                <a:solidFill>
                  <a:schemeClr val="tx1"/>
                </a:solidFill>
                <a:latin typeface="Book Antiqua" pitchFamily="18" charset="0"/>
              </a:defRPr>
            </a:lvl7pPr>
            <a:lvl8pPr marL="3429000" indent="-228600" eaLnBrk="0" fontAlgn="base" hangingPunct="0">
              <a:spcBef>
                <a:spcPct val="0"/>
              </a:spcBef>
              <a:spcAft>
                <a:spcPct val="0"/>
              </a:spcAft>
              <a:defRPr>
                <a:solidFill>
                  <a:schemeClr val="tx1"/>
                </a:solidFill>
                <a:latin typeface="Book Antiqua" pitchFamily="18" charset="0"/>
              </a:defRPr>
            </a:lvl8pPr>
            <a:lvl9pPr marL="3886200" indent="-228600" eaLnBrk="0" fontAlgn="base" hangingPunct="0">
              <a:spcBef>
                <a:spcPct val="0"/>
              </a:spcBef>
              <a:spcAft>
                <a:spcPct val="0"/>
              </a:spcAft>
              <a:defRPr>
                <a:solidFill>
                  <a:schemeClr val="tx1"/>
                </a:solidFill>
                <a:latin typeface="Book Antiqua" pitchFamily="18" charset="0"/>
              </a:defRPr>
            </a:lvl9pPr>
          </a:lstStyle>
          <a:p>
            <a:fld id="{B076463A-6046-4849-ACA7-6B136A2C3E4D}" type="slidenum">
              <a:rPr lang="en-GB"/>
              <a:pPr/>
              <a:t>23</a:t>
            </a:fld>
            <a:endParaRPr lang="en-GB"/>
          </a:p>
        </p:txBody>
      </p:sp>
      <p:sp>
        <p:nvSpPr>
          <p:cNvPr id="49154" name="Rectangle 2"/>
          <p:cNvSpPr>
            <a:spLocks noGrp="1" noChangeArrowheads="1"/>
          </p:cNvSpPr>
          <p:nvPr>
            <p:ph type="title"/>
          </p:nvPr>
        </p:nvSpPr>
        <p:spPr>
          <a:xfrm>
            <a:off x="4676048" y="-571500"/>
            <a:ext cx="7024744" cy="1143000"/>
          </a:xfrm>
        </p:spPr>
        <p:txBody>
          <a:bodyPr>
            <a:normAutofit/>
          </a:bodyPr>
          <a:lstStyle/>
          <a:p>
            <a:pPr fontAlgn="auto">
              <a:spcAft>
                <a:spcPts val="0"/>
              </a:spcAft>
              <a:defRPr/>
            </a:pPr>
            <a:r>
              <a:rPr lang="en-GB" sz="2400" dirty="0">
                <a:solidFill>
                  <a:schemeClr val="bg1"/>
                </a:solidFill>
                <a:latin typeface="Maiandra GD"/>
              </a:rPr>
              <a:t>Evolución de los niveles</a:t>
            </a:r>
          </a:p>
        </p:txBody>
      </p:sp>
    </p:spTree>
    <p:extLst>
      <p:ext uri="{BB962C8B-B14F-4D97-AF65-F5344CB8AC3E}">
        <p14:creationId xmlns:p14="http://schemas.microsoft.com/office/powerpoint/2010/main" val="371808499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SV" sz="2400" dirty="0" smtClean="0">
                <a:solidFill>
                  <a:schemeClr val="accent2"/>
                </a:solidFill>
                <a:latin typeface="Maiandra GD"/>
                <a:ea typeface="Betty" pitchFamily="2" charset="-128"/>
                <a:cs typeface="Betty" pitchFamily="2" charset="-128"/>
              </a:rPr>
              <a:t>1.3 Organización de las computadors</a:t>
            </a:r>
            <a:endParaRPr lang="es-SV" sz="2400" dirty="0">
              <a:solidFill>
                <a:schemeClr val="accent2"/>
              </a:solidFill>
              <a:latin typeface="Maiandra GD"/>
              <a:ea typeface="Betty" pitchFamily="2" charset="-128"/>
              <a:cs typeface="Betty" pitchFamily="2" charset="-128"/>
            </a:endParaRPr>
          </a:p>
        </p:txBody>
      </p:sp>
      <p:sp>
        <p:nvSpPr>
          <p:cNvPr id="3" name="2 Subtítulo"/>
          <p:cNvSpPr>
            <a:spLocks noGrp="1"/>
          </p:cNvSpPr>
          <p:nvPr>
            <p:ph type="subTitle" idx="1"/>
          </p:nvPr>
        </p:nvSpPr>
        <p:spPr/>
        <p:txBody>
          <a:bodyPr/>
          <a:lstStyle/>
          <a:p>
            <a:endParaRPr lang="es-SV" sz="2000" dirty="0">
              <a:latin typeface="Bookman Old Style" pitchFamily="18" charset="0"/>
              <a:ea typeface="Betty" pitchFamily="2" charset="-128"/>
              <a:cs typeface="Betty" pitchFamily="2" charset="-128"/>
            </a:endParaRPr>
          </a:p>
        </p:txBody>
      </p:sp>
    </p:spTree>
    <p:extLst>
      <p:ext uri="{BB962C8B-B14F-4D97-AF65-F5344CB8AC3E}">
        <p14:creationId xmlns:p14="http://schemas.microsoft.com/office/powerpoint/2010/main" val="37834292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Grp="1" noChangeArrowheads="1"/>
          </p:cNvSpPr>
          <p:nvPr>
            <p:ph idx="1"/>
          </p:nvPr>
        </p:nvSpPr>
        <p:spPr>
          <a:xfrm>
            <a:off x="1081741" y="1844824"/>
            <a:ext cx="6777317" cy="3508977"/>
          </a:xfrm>
        </p:spPr>
        <p:txBody>
          <a:bodyPr/>
          <a:lstStyle/>
          <a:p>
            <a:pPr eaLnBrk="1" hangingPunct="1">
              <a:buFontTx/>
              <a:buNone/>
            </a:pPr>
            <a:r>
              <a:rPr lang="es-MX" sz="2400" dirty="0">
                <a:solidFill>
                  <a:schemeClr val="accent2"/>
                </a:solidFill>
                <a:latin typeface="Maiandra GD"/>
              </a:rPr>
              <a:t>I.- </a:t>
            </a:r>
            <a:r>
              <a:rPr lang="es-MX" sz="2400" dirty="0">
                <a:solidFill>
                  <a:srgbClr val="FF0000"/>
                </a:solidFill>
                <a:latin typeface="Maiandra GD"/>
              </a:rPr>
              <a:t>COMPONENTES BÁSICOS DE UNA MICROCOMPUTADORA</a:t>
            </a:r>
            <a:endParaRPr lang="es-ES" sz="2400" dirty="0">
              <a:solidFill>
                <a:srgbClr val="FF0000"/>
              </a:solidFill>
              <a:latin typeface="Maiandra GD"/>
            </a:endParaRPr>
          </a:p>
          <a:p>
            <a:pPr lvl="2" eaLnBrk="1" hangingPunct="1">
              <a:buFontTx/>
              <a:buNone/>
            </a:pPr>
            <a:r>
              <a:rPr lang="es-MX" sz="2400" dirty="0">
                <a:solidFill>
                  <a:schemeClr val="accent2"/>
                </a:solidFill>
                <a:latin typeface="Maiandra GD"/>
              </a:rPr>
              <a:t>a</a:t>
            </a:r>
            <a:r>
              <a:rPr lang="es-MX" dirty="0">
                <a:solidFill>
                  <a:schemeClr val="accent2"/>
                </a:solidFill>
                <a:latin typeface="Maiandra GD"/>
              </a:rPr>
              <a:t>).- La tarjeta principal (Mother Board)</a:t>
            </a:r>
          </a:p>
          <a:p>
            <a:pPr lvl="2" eaLnBrk="1" hangingPunct="1">
              <a:buFontTx/>
              <a:buNone/>
            </a:pPr>
            <a:r>
              <a:rPr lang="es-MX" dirty="0">
                <a:solidFill>
                  <a:schemeClr val="accent2"/>
                </a:solidFill>
                <a:latin typeface="Maiandra GD"/>
              </a:rPr>
              <a:t>b).-La CPU</a:t>
            </a:r>
          </a:p>
          <a:p>
            <a:pPr lvl="2" eaLnBrk="1" hangingPunct="1">
              <a:buFontTx/>
              <a:buNone/>
            </a:pPr>
            <a:r>
              <a:rPr lang="es-MX" dirty="0">
                <a:solidFill>
                  <a:schemeClr val="accent2"/>
                </a:solidFill>
                <a:latin typeface="Maiandra GD"/>
              </a:rPr>
              <a:t>b).- La memoria</a:t>
            </a:r>
          </a:p>
          <a:p>
            <a:pPr lvl="2" eaLnBrk="1" hangingPunct="1">
              <a:buFontTx/>
              <a:buNone/>
            </a:pPr>
            <a:r>
              <a:rPr lang="es-MX" dirty="0">
                <a:solidFill>
                  <a:schemeClr val="accent2"/>
                </a:solidFill>
                <a:latin typeface="Maiandra GD"/>
              </a:rPr>
              <a:t>c).- Los buses</a:t>
            </a:r>
          </a:p>
          <a:p>
            <a:pPr lvl="2" eaLnBrk="1" hangingPunct="1">
              <a:buFontTx/>
              <a:buNone/>
            </a:pPr>
            <a:r>
              <a:rPr lang="es-MX" dirty="0">
                <a:solidFill>
                  <a:schemeClr val="accent2"/>
                </a:solidFill>
                <a:latin typeface="Maiandra GD"/>
              </a:rPr>
              <a:t>d).- La fuente de alimentación</a:t>
            </a:r>
          </a:p>
          <a:p>
            <a:pPr lvl="1" eaLnBrk="1" hangingPunct="1">
              <a:buFontTx/>
              <a:buNone/>
            </a:pPr>
            <a:endParaRPr lang="es-ES" sz="2400" i="1" dirty="0" smtClean="0">
              <a:solidFill>
                <a:schemeClr val="accent2"/>
              </a:solidFill>
              <a:latin typeface="Maiandra GD"/>
            </a:endParaRPr>
          </a:p>
        </p:txBody>
      </p:sp>
      <p:sp>
        <p:nvSpPr>
          <p:cNvPr id="11268"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
        <p:nvSpPr>
          <p:cNvPr id="11270" name="Line 11"/>
          <p:cNvSpPr>
            <a:spLocks noChangeShapeType="1"/>
          </p:cNvSpPr>
          <p:nvPr/>
        </p:nvSpPr>
        <p:spPr bwMode="auto">
          <a:xfrm>
            <a:off x="363538" y="581025"/>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11271" name="Line 12"/>
          <p:cNvSpPr>
            <a:spLocks noChangeShapeType="1"/>
          </p:cNvSpPr>
          <p:nvPr/>
        </p:nvSpPr>
        <p:spPr bwMode="auto">
          <a:xfrm>
            <a:off x="617538" y="6496050"/>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Tree>
    <p:extLst>
      <p:ext uri="{BB962C8B-B14F-4D97-AF65-F5344CB8AC3E}">
        <p14:creationId xmlns:p14="http://schemas.microsoft.com/office/powerpoint/2010/main" val="107861231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with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 calcmode="lin" valueType="num">
                                      <p:cBhvr>
                                        <p:cTn id="7" dur="1000" fill="hold"/>
                                        <p:tgtEl>
                                          <p:spTgt spid="9523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9523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95235">
                                            <p:txEl>
                                              <p:pRg st="0" end="0"/>
                                            </p:txEl>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95235">
                                            <p:txEl>
                                              <p:pRg st="1" end="1"/>
                                            </p:txEl>
                                          </p:spTgt>
                                        </p:tgtEl>
                                        <p:attrNameLst>
                                          <p:attrName>style.visibility</p:attrName>
                                        </p:attrNameLst>
                                      </p:cBhvr>
                                      <p:to>
                                        <p:strVal val="visible"/>
                                      </p:to>
                                    </p:set>
                                    <p:anim calcmode="lin" valueType="num">
                                      <p:cBhvr>
                                        <p:cTn id="12" dur="1000" fill="hold"/>
                                        <p:tgtEl>
                                          <p:spTgt spid="95235">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95235">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95235">
                                            <p:txEl>
                                              <p:pRg st="1" end="1"/>
                                            </p:tx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95235">
                                            <p:txEl>
                                              <p:pRg st="2" end="2"/>
                                            </p:txEl>
                                          </p:spTgt>
                                        </p:tgtEl>
                                        <p:attrNameLst>
                                          <p:attrName>style.visibility</p:attrName>
                                        </p:attrNameLst>
                                      </p:cBhvr>
                                      <p:to>
                                        <p:strVal val="visible"/>
                                      </p:to>
                                    </p:set>
                                    <p:anim calcmode="lin" valueType="num">
                                      <p:cBhvr>
                                        <p:cTn id="17" dur="1000" fill="hold"/>
                                        <p:tgtEl>
                                          <p:spTgt spid="95235">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95235">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95235">
                                            <p:txEl>
                                              <p:pRg st="2" end="2"/>
                                            </p:txEl>
                                          </p:spTgt>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95235">
                                            <p:txEl>
                                              <p:pRg st="3" end="3"/>
                                            </p:txEl>
                                          </p:spTgt>
                                        </p:tgtEl>
                                        <p:attrNameLst>
                                          <p:attrName>style.visibility</p:attrName>
                                        </p:attrNameLst>
                                      </p:cBhvr>
                                      <p:to>
                                        <p:strVal val="visible"/>
                                      </p:to>
                                    </p:set>
                                    <p:anim calcmode="lin" valueType="num">
                                      <p:cBhvr>
                                        <p:cTn id="22" dur="1000" fill="hold"/>
                                        <p:tgtEl>
                                          <p:spTgt spid="95235">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95235">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95235">
                                            <p:txEl>
                                              <p:pRg st="3" end="3"/>
                                            </p:txEl>
                                          </p:spTgt>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95235">
                                            <p:txEl>
                                              <p:pRg st="4" end="4"/>
                                            </p:txEl>
                                          </p:spTgt>
                                        </p:tgtEl>
                                        <p:attrNameLst>
                                          <p:attrName>style.visibility</p:attrName>
                                        </p:attrNameLst>
                                      </p:cBhvr>
                                      <p:to>
                                        <p:strVal val="visible"/>
                                      </p:to>
                                    </p:set>
                                    <p:anim calcmode="lin" valueType="num">
                                      <p:cBhvr>
                                        <p:cTn id="27" dur="1000" fill="hold"/>
                                        <p:tgtEl>
                                          <p:spTgt spid="95235">
                                            <p:txEl>
                                              <p:pRg st="4" end="4"/>
                                            </p:txEl>
                                          </p:spTgt>
                                        </p:tgtEl>
                                        <p:attrNameLst>
                                          <p:attrName>ppt_w</p:attrName>
                                        </p:attrNameLst>
                                      </p:cBhvr>
                                      <p:tavLst>
                                        <p:tav tm="0">
                                          <p:val>
                                            <p:strVal val="#ppt_w*0.70"/>
                                          </p:val>
                                        </p:tav>
                                        <p:tav tm="100000">
                                          <p:val>
                                            <p:strVal val="#ppt_w"/>
                                          </p:val>
                                        </p:tav>
                                      </p:tavLst>
                                    </p:anim>
                                    <p:anim calcmode="lin" valueType="num">
                                      <p:cBhvr>
                                        <p:cTn id="28" dur="1000" fill="hold"/>
                                        <p:tgtEl>
                                          <p:spTgt spid="95235">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95235">
                                            <p:txEl>
                                              <p:pRg st="4" end="4"/>
                                            </p:txEl>
                                          </p:spTgt>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95235">
                                            <p:txEl>
                                              <p:pRg st="5" end="5"/>
                                            </p:txEl>
                                          </p:spTgt>
                                        </p:tgtEl>
                                        <p:attrNameLst>
                                          <p:attrName>style.visibility</p:attrName>
                                        </p:attrNameLst>
                                      </p:cBhvr>
                                      <p:to>
                                        <p:strVal val="visible"/>
                                      </p:to>
                                    </p:set>
                                    <p:anim calcmode="lin" valueType="num">
                                      <p:cBhvr>
                                        <p:cTn id="32" dur="1000" fill="hold"/>
                                        <p:tgtEl>
                                          <p:spTgt spid="95235">
                                            <p:txEl>
                                              <p:pRg st="5" end="5"/>
                                            </p:txEl>
                                          </p:spTgt>
                                        </p:tgtEl>
                                        <p:attrNameLst>
                                          <p:attrName>ppt_w</p:attrName>
                                        </p:attrNameLst>
                                      </p:cBhvr>
                                      <p:tavLst>
                                        <p:tav tm="0">
                                          <p:val>
                                            <p:strVal val="#ppt_w*0.70"/>
                                          </p:val>
                                        </p:tav>
                                        <p:tav tm="100000">
                                          <p:val>
                                            <p:strVal val="#ppt_w"/>
                                          </p:val>
                                        </p:tav>
                                      </p:tavLst>
                                    </p:anim>
                                    <p:anim calcmode="lin" valueType="num">
                                      <p:cBhvr>
                                        <p:cTn id="33" dur="1000" fill="hold"/>
                                        <p:tgtEl>
                                          <p:spTgt spid="95235">
                                            <p:txEl>
                                              <p:pRg st="5" end="5"/>
                                            </p:txEl>
                                          </p:spTgt>
                                        </p:tgtEl>
                                        <p:attrNameLst>
                                          <p:attrName>ppt_h</p:attrName>
                                        </p:attrNameLst>
                                      </p:cBhvr>
                                      <p:tavLst>
                                        <p:tav tm="0">
                                          <p:val>
                                            <p:strVal val="#ppt_h"/>
                                          </p:val>
                                        </p:tav>
                                        <p:tav tm="100000">
                                          <p:val>
                                            <p:strVal val="#ppt_h"/>
                                          </p:val>
                                        </p:tav>
                                      </p:tavLst>
                                    </p:anim>
                                    <p:animEffect transition="in" filter="fade">
                                      <p:cBhvr>
                                        <p:cTn id="34" dur="1000"/>
                                        <p:tgtEl>
                                          <p:spTgt spid="952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7" name="Picture 3" descr="IBMPC1"/>
          <p:cNvPicPr>
            <a:picLocks noGrp="1" noChangeAspect="1" noChangeArrowheads="1"/>
          </p:cNvPicPr>
          <p:nvPr>
            <p:ph idx="1"/>
          </p:nvPr>
        </p:nvPicPr>
        <p:blipFill rotWithShape="1">
          <a:blip r:embed="rId2">
            <a:lum contrast="36000"/>
            <a:extLst>
              <a:ext uri="{28A0092B-C50C-407E-A947-70E740481C1C}">
                <a14:useLocalDpi xmlns:a14="http://schemas.microsoft.com/office/drawing/2010/main" val="0"/>
              </a:ext>
            </a:extLst>
          </a:blip>
          <a:srcRect b="2669"/>
          <a:stretch/>
        </p:blipFill>
        <p:spPr>
          <a:xfrm>
            <a:off x="1844080" y="1772816"/>
            <a:ext cx="5760640" cy="3913102"/>
          </a:xfrm>
          <a:noFill/>
          <a:ln w="6350">
            <a:solidFill>
              <a:schemeClr val="tx1"/>
            </a:solidFill>
          </a:ln>
        </p:spPr>
      </p:pic>
      <p:sp>
        <p:nvSpPr>
          <p:cNvPr id="88066" name="Rectangle 2"/>
          <p:cNvSpPr>
            <a:spLocks noGrp="1" noChangeArrowheads="1"/>
          </p:cNvSpPr>
          <p:nvPr>
            <p:ph type="title"/>
          </p:nvPr>
        </p:nvSpPr>
        <p:spPr>
          <a:xfrm>
            <a:off x="3766526" y="-525040"/>
            <a:ext cx="4549890" cy="1148928"/>
          </a:xfrm>
        </p:spPr>
        <p:txBody>
          <a:bodyPr rtlCol="0">
            <a:normAutofit/>
          </a:bodyPr>
          <a:lstStyle/>
          <a:p>
            <a:pPr marL="914400" lvl="2" indent="-228600" algn="ctr" rtl="0" fontAlgn="auto">
              <a:spcBef>
                <a:spcPct val="20000"/>
              </a:spcBef>
              <a:spcAft>
                <a:spcPts val="0"/>
              </a:spcAft>
              <a:buClr>
                <a:schemeClr val="accent1"/>
              </a:buClr>
              <a:buSzPct val="76000"/>
              <a:defRPr/>
            </a:pPr>
            <a:r>
              <a:rPr lang="es-MX" sz="2000" kern="1200" dirty="0">
                <a:solidFill>
                  <a:schemeClr val="bg1"/>
                </a:solidFill>
                <a:latin typeface="Maiandra GD"/>
                <a:ea typeface="+mn-ea"/>
                <a:cs typeface="+mn-cs"/>
              </a:rPr>
              <a:t>Estructura de una computadora </a:t>
            </a:r>
            <a:r>
              <a:rPr lang="es-MX" sz="2000" kern="1200" dirty="0" smtClean="0">
                <a:solidFill>
                  <a:schemeClr val="bg1"/>
                </a:solidFill>
                <a:latin typeface="Maiandra GD"/>
                <a:ea typeface="+mn-ea"/>
                <a:cs typeface="+mn-cs"/>
              </a:rPr>
              <a:t/>
            </a:r>
            <a:br>
              <a:rPr lang="es-MX" sz="2000" kern="1200" dirty="0" smtClean="0">
                <a:solidFill>
                  <a:schemeClr val="bg1"/>
                </a:solidFill>
                <a:latin typeface="Maiandra GD"/>
                <a:ea typeface="+mn-ea"/>
                <a:cs typeface="+mn-cs"/>
              </a:rPr>
            </a:br>
            <a:r>
              <a:rPr lang="es-MX" sz="2000" kern="1200" dirty="0" smtClean="0">
                <a:solidFill>
                  <a:schemeClr val="bg1"/>
                </a:solidFill>
                <a:latin typeface="Maiandra GD"/>
                <a:ea typeface="+mn-ea"/>
                <a:cs typeface="+mn-cs"/>
              </a:rPr>
              <a:t>y </a:t>
            </a:r>
            <a:r>
              <a:rPr lang="es-MX" sz="2000" kern="1200" dirty="0">
                <a:solidFill>
                  <a:schemeClr val="bg1"/>
                </a:solidFill>
                <a:latin typeface="Maiandra GD"/>
                <a:ea typeface="+mn-ea"/>
                <a:cs typeface="+mn-cs"/>
              </a:rPr>
              <a:t>sus periféricos</a:t>
            </a:r>
            <a:endParaRPr lang="es-ES" sz="2000" kern="1200" dirty="0">
              <a:solidFill>
                <a:schemeClr val="bg1"/>
              </a:solidFill>
              <a:latin typeface="Maiandra GD"/>
              <a:ea typeface="+mn-ea"/>
              <a:cs typeface="+mn-cs"/>
            </a:endParaRPr>
          </a:p>
        </p:txBody>
      </p:sp>
      <p:sp>
        <p:nvSpPr>
          <p:cNvPr id="12293" name="Line 6"/>
          <p:cNvSpPr>
            <a:spLocks noChangeShapeType="1"/>
          </p:cNvSpPr>
          <p:nvPr/>
        </p:nvSpPr>
        <p:spPr bwMode="auto">
          <a:xfrm>
            <a:off x="363538" y="581025"/>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12294" name="Line 7"/>
          <p:cNvSpPr>
            <a:spLocks noChangeShapeType="1"/>
          </p:cNvSpPr>
          <p:nvPr/>
        </p:nvSpPr>
        <p:spPr bwMode="auto">
          <a:xfrm>
            <a:off x="617538" y="6496050"/>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12295"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323438786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8066"/>
                                        </p:tgtEl>
                                        <p:attrNameLst>
                                          <p:attrName>style.visibility</p:attrName>
                                        </p:attrNameLst>
                                      </p:cBhvr>
                                      <p:to>
                                        <p:strVal val="visible"/>
                                      </p:to>
                                    </p:set>
                                    <p:anim calcmode="lin" valueType="num">
                                      <p:cBhvr>
                                        <p:cTn id="7" dur="500" fill="hold"/>
                                        <p:tgtEl>
                                          <p:spTgt spid="88066"/>
                                        </p:tgtEl>
                                        <p:attrNameLst>
                                          <p:attrName>ppt_w</p:attrName>
                                        </p:attrNameLst>
                                      </p:cBhvr>
                                      <p:tavLst>
                                        <p:tav tm="0">
                                          <p:val>
                                            <p:fltVal val="0"/>
                                          </p:val>
                                        </p:tav>
                                        <p:tav tm="100000">
                                          <p:val>
                                            <p:strVal val="#ppt_w"/>
                                          </p:val>
                                        </p:tav>
                                      </p:tavLst>
                                    </p:anim>
                                    <p:anim calcmode="lin" valueType="num">
                                      <p:cBhvr>
                                        <p:cTn id="8" dur="500" fill="hold"/>
                                        <p:tgtEl>
                                          <p:spTgt spid="88066"/>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88067"/>
                                        </p:tgtEl>
                                        <p:attrNameLst>
                                          <p:attrName>style.visibility</p:attrName>
                                        </p:attrNameLst>
                                      </p:cBhvr>
                                      <p:to>
                                        <p:strVal val="visible"/>
                                      </p:to>
                                    </p:set>
                                    <p:anim calcmode="lin" valueType="num">
                                      <p:cBhvr>
                                        <p:cTn id="11" dur="500" fill="hold"/>
                                        <p:tgtEl>
                                          <p:spTgt spid="88067"/>
                                        </p:tgtEl>
                                        <p:attrNameLst>
                                          <p:attrName>ppt_w</p:attrName>
                                        </p:attrNameLst>
                                      </p:cBhvr>
                                      <p:tavLst>
                                        <p:tav tm="0">
                                          <p:val>
                                            <p:fltVal val="0"/>
                                          </p:val>
                                        </p:tav>
                                        <p:tav tm="100000">
                                          <p:val>
                                            <p:strVal val="#ppt_w"/>
                                          </p:val>
                                        </p:tav>
                                      </p:tavLst>
                                    </p:anim>
                                    <p:anim calcmode="lin" valueType="num">
                                      <p:cBhvr>
                                        <p:cTn id="12" dur="500" fill="hold"/>
                                        <p:tgtEl>
                                          <p:spTgt spid="880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p:cNvSpPr>
            <a:spLocks noGrp="1" noChangeArrowheads="1"/>
          </p:cNvSpPr>
          <p:nvPr>
            <p:ph idx="1"/>
          </p:nvPr>
        </p:nvSpPr>
        <p:spPr>
          <a:xfrm>
            <a:off x="1592052" y="1628800"/>
            <a:ext cx="6264696" cy="4114800"/>
          </a:xfrm>
        </p:spPr>
        <p:txBody>
          <a:bodyPr>
            <a:normAutofit/>
          </a:bodyPr>
          <a:lstStyle/>
          <a:p>
            <a:pPr algn="just">
              <a:lnSpc>
                <a:spcPct val="90000"/>
              </a:lnSpc>
              <a:buNone/>
            </a:pPr>
            <a:r>
              <a:rPr lang="es-ES" sz="2800" b="1" dirty="0" smtClean="0">
                <a:solidFill>
                  <a:schemeClr val="accent2"/>
                </a:solidFill>
                <a:latin typeface="Maiandra GD"/>
              </a:rPr>
              <a:t>  </a:t>
            </a:r>
            <a:r>
              <a:rPr lang="es-ES" sz="2800" dirty="0">
                <a:solidFill>
                  <a:schemeClr val="accent2"/>
                </a:solidFill>
                <a:latin typeface="Maiandra GD"/>
              </a:rPr>
              <a:t>	</a:t>
            </a:r>
            <a:r>
              <a:rPr lang="es-ES" sz="2000" dirty="0">
                <a:solidFill>
                  <a:schemeClr val="accent2"/>
                </a:solidFill>
                <a:latin typeface="Maiandra GD"/>
              </a:rPr>
              <a:t>La “tarjeta principal“ (mainboard), o “tarjeta madre" (motherboard), es el elemento principal de toda computadora, en el que se encuentran o al que se conectan todos los demás aparatos y dispositivos. </a:t>
            </a:r>
          </a:p>
          <a:p>
            <a:pPr algn="just">
              <a:lnSpc>
                <a:spcPct val="90000"/>
              </a:lnSpc>
              <a:buNone/>
            </a:pPr>
            <a:endParaRPr lang="es-ES" sz="2000" dirty="0">
              <a:solidFill>
                <a:schemeClr val="accent2"/>
              </a:solidFill>
              <a:latin typeface="Maiandra GD"/>
            </a:endParaRPr>
          </a:p>
          <a:p>
            <a:pPr algn="just">
              <a:lnSpc>
                <a:spcPct val="90000"/>
              </a:lnSpc>
              <a:buNone/>
            </a:pPr>
            <a:r>
              <a:rPr lang="es-ES" sz="2000" dirty="0">
                <a:solidFill>
                  <a:schemeClr val="accent2"/>
                </a:solidFill>
                <a:latin typeface="Maiandra GD"/>
              </a:rPr>
              <a:t>  	Físicamente, se trata de una “tarjeta" de material  sintético, sobre la cual existe un circuito impreso que conecta diversos elementos que se encuentran anclados sobre ella. </a:t>
            </a:r>
          </a:p>
          <a:p>
            <a:pPr eaLnBrk="1" hangingPunct="1">
              <a:lnSpc>
                <a:spcPct val="90000"/>
              </a:lnSpc>
              <a:buFontTx/>
              <a:buNone/>
            </a:pPr>
            <a:endParaRPr lang="es-ES" sz="2400" b="1" dirty="0" smtClean="0">
              <a:solidFill>
                <a:schemeClr val="accent2"/>
              </a:solidFill>
              <a:latin typeface="Maiandra GD"/>
            </a:endParaRPr>
          </a:p>
        </p:txBody>
      </p:sp>
      <p:sp>
        <p:nvSpPr>
          <p:cNvPr id="87042" name="Rectangle 2"/>
          <p:cNvSpPr>
            <a:spLocks noGrp="1" noChangeArrowheads="1"/>
          </p:cNvSpPr>
          <p:nvPr>
            <p:ph type="title"/>
          </p:nvPr>
        </p:nvSpPr>
        <p:spPr>
          <a:xfrm>
            <a:off x="4919414" y="-531440"/>
            <a:ext cx="4693146" cy="1173882"/>
          </a:xfrm>
          <a:noFill/>
        </p:spPr>
        <p:txBody>
          <a:bodyPr>
            <a:normAutofit/>
          </a:bodyPr>
          <a:lstStyle/>
          <a:p>
            <a:pPr eaLnBrk="1" hangingPunct="1"/>
            <a:r>
              <a:rPr lang="es-ES" sz="2000" b="1" dirty="0" smtClean="0">
                <a:solidFill>
                  <a:schemeClr val="bg1"/>
                </a:solidFill>
                <a:latin typeface="Maiandra GD"/>
              </a:rPr>
              <a:t>¿Qué es la </a:t>
            </a:r>
            <a:br>
              <a:rPr lang="es-ES" sz="2000" b="1" dirty="0" smtClean="0">
                <a:solidFill>
                  <a:schemeClr val="bg1"/>
                </a:solidFill>
                <a:latin typeface="Maiandra GD"/>
              </a:rPr>
            </a:br>
            <a:r>
              <a:rPr lang="es-ES" sz="2000" b="1" dirty="0" smtClean="0">
                <a:solidFill>
                  <a:schemeClr val="bg1"/>
                </a:solidFill>
                <a:latin typeface="Maiandra GD"/>
              </a:rPr>
              <a:t>tarjeta principal ?</a:t>
            </a:r>
          </a:p>
        </p:txBody>
      </p:sp>
      <p:sp>
        <p:nvSpPr>
          <p:cNvPr id="13317" name="Line 6"/>
          <p:cNvSpPr>
            <a:spLocks noChangeShapeType="1"/>
          </p:cNvSpPr>
          <p:nvPr/>
        </p:nvSpPr>
        <p:spPr bwMode="auto">
          <a:xfrm>
            <a:off x="363538" y="581025"/>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13318" name="Line 7"/>
          <p:cNvSpPr>
            <a:spLocks noChangeShapeType="1"/>
          </p:cNvSpPr>
          <p:nvPr/>
        </p:nvSpPr>
        <p:spPr bwMode="auto">
          <a:xfrm>
            <a:off x="617538" y="6496050"/>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13319"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143308202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87042"/>
                                        </p:tgtEl>
                                        <p:attrNameLst>
                                          <p:attrName>style.visibility</p:attrName>
                                        </p:attrNameLst>
                                      </p:cBhvr>
                                      <p:to>
                                        <p:strVal val="visible"/>
                                      </p:to>
                                    </p:set>
                                    <p:animEffect transition="in" filter="dissolve">
                                      <p:cBhvr>
                                        <p:cTn id="7" dur="500"/>
                                        <p:tgtEl>
                                          <p:spTgt spid="870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7043">
                                            <p:txEl>
                                              <p:pRg st="0" end="0"/>
                                            </p:txEl>
                                          </p:spTgt>
                                        </p:tgtEl>
                                        <p:attrNameLst>
                                          <p:attrName>style.visibility</p:attrName>
                                        </p:attrNameLst>
                                      </p:cBhvr>
                                      <p:to>
                                        <p:strVal val="visible"/>
                                      </p:to>
                                    </p:set>
                                    <p:animEffect transition="in" filter="dissolve">
                                      <p:cBhvr>
                                        <p:cTn id="12" dur="500"/>
                                        <p:tgtEl>
                                          <p:spTgt spid="870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7043">
                                            <p:txEl>
                                              <p:pRg st="2" end="2"/>
                                            </p:txEl>
                                          </p:spTgt>
                                        </p:tgtEl>
                                        <p:attrNameLst>
                                          <p:attrName>style.visibility</p:attrName>
                                        </p:attrNameLst>
                                      </p:cBhvr>
                                      <p:to>
                                        <p:strVal val="visible"/>
                                      </p:to>
                                    </p:set>
                                    <p:animEffect transition="in" filter="dissolve">
                                      <p:cBhvr>
                                        <p:cTn id="17" dur="500"/>
                                        <p:tgtEl>
                                          <p:spTgt spid="870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build="p"/>
      <p:bldP spid="8704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3"/>
          <p:cNvSpPr>
            <a:spLocks noGrp="1" noChangeArrowheads="1"/>
          </p:cNvSpPr>
          <p:nvPr>
            <p:ph idx="1"/>
          </p:nvPr>
        </p:nvSpPr>
        <p:spPr>
          <a:xfrm>
            <a:off x="1819275" y="1268760"/>
            <a:ext cx="5810250" cy="4210050"/>
          </a:xfrm>
        </p:spPr>
        <p:txBody>
          <a:bodyPr>
            <a:normAutofit/>
          </a:bodyPr>
          <a:lstStyle/>
          <a:p>
            <a:pPr eaLnBrk="1" hangingPunct="1">
              <a:buClr>
                <a:schemeClr val="accent2"/>
              </a:buClr>
              <a:buFont typeface="Wingdings" pitchFamily="2" charset="2"/>
              <a:buChar char="ü"/>
            </a:pPr>
            <a:r>
              <a:rPr lang="es-ES" sz="2000" dirty="0" smtClean="0">
                <a:solidFill>
                  <a:schemeClr val="accent2"/>
                </a:solidFill>
                <a:latin typeface="Maiandra GD"/>
              </a:rPr>
              <a:t>zócalo del microprocesador </a:t>
            </a:r>
          </a:p>
          <a:p>
            <a:pPr eaLnBrk="1" hangingPunct="1">
              <a:buClr>
                <a:schemeClr val="accent2"/>
              </a:buClr>
              <a:buFont typeface="Wingdings" pitchFamily="2" charset="2"/>
              <a:buChar char="ü"/>
            </a:pPr>
            <a:r>
              <a:rPr lang="es-ES" sz="2000" dirty="0" smtClean="0">
                <a:solidFill>
                  <a:schemeClr val="accent2"/>
                </a:solidFill>
                <a:latin typeface="Maiandra GD"/>
              </a:rPr>
              <a:t>ranuras de memoria (SIMM, DIMM...) </a:t>
            </a:r>
          </a:p>
          <a:p>
            <a:pPr eaLnBrk="1" hangingPunct="1">
              <a:buClr>
                <a:schemeClr val="accent2"/>
              </a:buClr>
              <a:buFont typeface="Wingdings" pitchFamily="2" charset="2"/>
              <a:buChar char="ü"/>
            </a:pPr>
            <a:r>
              <a:rPr lang="es-ES" sz="2000" dirty="0" smtClean="0">
                <a:solidFill>
                  <a:schemeClr val="accent2"/>
                </a:solidFill>
                <a:latin typeface="Maiandra GD"/>
              </a:rPr>
              <a:t>chipset de control </a:t>
            </a:r>
          </a:p>
          <a:p>
            <a:pPr eaLnBrk="1" hangingPunct="1">
              <a:buClr>
                <a:schemeClr val="accent2"/>
              </a:buClr>
              <a:buFont typeface="Wingdings" pitchFamily="2" charset="2"/>
              <a:buChar char="ü"/>
            </a:pPr>
            <a:r>
              <a:rPr lang="es-ES" sz="2000" dirty="0" smtClean="0">
                <a:solidFill>
                  <a:schemeClr val="accent2"/>
                </a:solidFill>
                <a:latin typeface="Maiandra GD"/>
              </a:rPr>
              <a:t>BIOS </a:t>
            </a:r>
          </a:p>
          <a:p>
            <a:pPr eaLnBrk="1" hangingPunct="1">
              <a:buClr>
                <a:schemeClr val="accent2"/>
              </a:buClr>
              <a:buFont typeface="Wingdings" pitchFamily="2" charset="2"/>
              <a:buChar char="ü"/>
            </a:pPr>
            <a:r>
              <a:rPr lang="es-ES" sz="2000" dirty="0" smtClean="0">
                <a:solidFill>
                  <a:schemeClr val="accent2"/>
                </a:solidFill>
                <a:latin typeface="Maiandra GD"/>
              </a:rPr>
              <a:t>slots de expansión (ISA, PCI, AGP...) </a:t>
            </a:r>
          </a:p>
          <a:p>
            <a:pPr eaLnBrk="1" hangingPunct="1">
              <a:buClr>
                <a:schemeClr val="accent2"/>
              </a:buClr>
              <a:buFont typeface="Wingdings" pitchFamily="2" charset="2"/>
              <a:buChar char="ü"/>
            </a:pPr>
            <a:r>
              <a:rPr lang="es-ES" sz="2000" dirty="0" smtClean="0">
                <a:solidFill>
                  <a:schemeClr val="accent2"/>
                </a:solidFill>
                <a:latin typeface="Maiandra GD"/>
              </a:rPr>
              <a:t>memoria caché </a:t>
            </a:r>
          </a:p>
          <a:p>
            <a:pPr eaLnBrk="1" hangingPunct="1">
              <a:buClr>
                <a:schemeClr val="accent2"/>
              </a:buClr>
              <a:buFont typeface="Wingdings" pitchFamily="2" charset="2"/>
              <a:buChar char="ü"/>
            </a:pPr>
            <a:r>
              <a:rPr lang="es-ES" sz="2000" dirty="0" smtClean="0">
                <a:solidFill>
                  <a:schemeClr val="accent2"/>
                </a:solidFill>
                <a:latin typeface="Maiandra GD"/>
              </a:rPr>
              <a:t>conectores internos </a:t>
            </a:r>
          </a:p>
          <a:p>
            <a:pPr eaLnBrk="1" hangingPunct="1">
              <a:buClr>
                <a:schemeClr val="accent2"/>
              </a:buClr>
              <a:buFont typeface="Wingdings" pitchFamily="2" charset="2"/>
              <a:buChar char="ü"/>
            </a:pPr>
            <a:r>
              <a:rPr lang="es-ES" sz="2000" dirty="0" smtClean="0">
                <a:solidFill>
                  <a:schemeClr val="accent2"/>
                </a:solidFill>
                <a:latin typeface="Maiandra GD"/>
              </a:rPr>
              <a:t>conectores externos </a:t>
            </a:r>
          </a:p>
          <a:p>
            <a:pPr eaLnBrk="1" hangingPunct="1">
              <a:buClr>
                <a:schemeClr val="accent2"/>
              </a:buClr>
              <a:buFont typeface="Wingdings" pitchFamily="2" charset="2"/>
              <a:buChar char="ü"/>
            </a:pPr>
            <a:r>
              <a:rPr lang="es-ES" sz="2000" dirty="0" smtClean="0">
                <a:solidFill>
                  <a:schemeClr val="accent2"/>
                </a:solidFill>
                <a:latin typeface="Maiandra GD"/>
              </a:rPr>
              <a:t>conector eléctrico </a:t>
            </a:r>
          </a:p>
          <a:p>
            <a:pPr eaLnBrk="1" hangingPunct="1">
              <a:buClr>
                <a:schemeClr val="accent2"/>
              </a:buClr>
              <a:buFont typeface="Wingdings" pitchFamily="2" charset="2"/>
              <a:buChar char="ü"/>
            </a:pPr>
            <a:r>
              <a:rPr lang="es-ES" sz="2000" dirty="0" smtClean="0">
                <a:solidFill>
                  <a:schemeClr val="accent2"/>
                </a:solidFill>
                <a:latin typeface="Maiandra GD"/>
              </a:rPr>
              <a:t>pila </a:t>
            </a:r>
          </a:p>
          <a:p>
            <a:pPr eaLnBrk="1" hangingPunct="1">
              <a:buClr>
                <a:schemeClr val="accent2"/>
              </a:buClr>
              <a:buFont typeface="Wingdings" pitchFamily="2" charset="2"/>
              <a:buChar char="ü"/>
            </a:pPr>
            <a:r>
              <a:rPr lang="es-ES" sz="2000" dirty="0" smtClean="0">
                <a:solidFill>
                  <a:schemeClr val="accent2"/>
                </a:solidFill>
                <a:latin typeface="Maiandra GD"/>
              </a:rPr>
              <a:t>elementos integrados variados </a:t>
            </a:r>
          </a:p>
        </p:txBody>
      </p:sp>
      <p:sp>
        <p:nvSpPr>
          <p:cNvPr id="89090" name="Rectangle 2"/>
          <p:cNvSpPr>
            <a:spLocks noGrp="1" noChangeArrowheads="1"/>
          </p:cNvSpPr>
          <p:nvPr>
            <p:ph type="title"/>
          </p:nvPr>
        </p:nvSpPr>
        <p:spPr>
          <a:xfrm>
            <a:off x="4695582" y="-519112"/>
            <a:ext cx="7315200" cy="1143000"/>
          </a:xfrm>
        </p:spPr>
        <p:txBody>
          <a:bodyPr rtlCol="0">
            <a:normAutofit/>
          </a:bodyPr>
          <a:lstStyle/>
          <a:p>
            <a:pPr eaLnBrk="1" fontAlgn="auto" hangingPunct="1">
              <a:spcAft>
                <a:spcPts val="0"/>
              </a:spcAft>
              <a:defRPr/>
            </a:pPr>
            <a:r>
              <a:rPr lang="es-ES" sz="2000" b="1" dirty="0" smtClean="0">
                <a:solidFill>
                  <a:schemeClr val="accent2"/>
                </a:solidFill>
                <a:latin typeface="Maiandra GD"/>
              </a:rPr>
              <a:t> </a:t>
            </a:r>
            <a:r>
              <a:rPr lang="es-ES" sz="2000" b="1" dirty="0" smtClean="0">
                <a:solidFill>
                  <a:schemeClr val="bg1"/>
                </a:solidFill>
                <a:latin typeface="Maiandra GD"/>
              </a:rPr>
              <a:t>Componentes de la</a:t>
            </a:r>
            <a:br>
              <a:rPr lang="es-ES" sz="2000" b="1" dirty="0" smtClean="0">
                <a:solidFill>
                  <a:schemeClr val="bg1"/>
                </a:solidFill>
                <a:latin typeface="Maiandra GD"/>
              </a:rPr>
            </a:br>
            <a:r>
              <a:rPr lang="es-ES" sz="2000" b="1" dirty="0" smtClean="0">
                <a:solidFill>
                  <a:schemeClr val="bg1"/>
                </a:solidFill>
                <a:latin typeface="Maiandra GD"/>
              </a:rPr>
              <a:t> Tarjeta Principal</a:t>
            </a:r>
          </a:p>
        </p:txBody>
      </p:sp>
      <p:sp>
        <p:nvSpPr>
          <p:cNvPr id="14341" name="Line 6"/>
          <p:cNvSpPr>
            <a:spLocks noChangeShapeType="1"/>
          </p:cNvSpPr>
          <p:nvPr/>
        </p:nvSpPr>
        <p:spPr bwMode="auto">
          <a:xfrm>
            <a:off x="363538" y="581025"/>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14342" name="Line 7"/>
          <p:cNvSpPr>
            <a:spLocks noChangeShapeType="1"/>
          </p:cNvSpPr>
          <p:nvPr/>
        </p:nvSpPr>
        <p:spPr bwMode="auto">
          <a:xfrm>
            <a:off x="617538" y="6496050"/>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14343"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3209868041"/>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9090"/>
                                        </p:tgtEl>
                                        <p:attrNameLst>
                                          <p:attrName>style.visibility</p:attrName>
                                        </p:attrNameLst>
                                      </p:cBhvr>
                                      <p:to>
                                        <p:strVal val="visible"/>
                                      </p:to>
                                    </p:set>
                                    <p:anim calcmode="lin" valueType="num">
                                      <p:cBhvr>
                                        <p:cTn id="7" dur="500" fill="hold"/>
                                        <p:tgtEl>
                                          <p:spTgt spid="89090"/>
                                        </p:tgtEl>
                                        <p:attrNameLst>
                                          <p:attrName>ppt_w</p:attrName>
                                        </p:attrNameLst>
                                      </p:cBhvr>
                                      <p:tavLst>
                                        <p:tav tm="0">
                                          <p:val>
                                            <p:fltVal val="0"/>
                                          </p:val>
                                        </p:tav>
                                        <p:tav tm="100000">
                                          <p:val>
                                            <p:strVal val="#ppt_w"/>
                                          </p:val>
                                        </p:tav>
                                      </p:tavLst>
                                    </p:anim>
                                    <p:anim calcmode="lin" valueType="num">
                                      <p:cBhvr>
                                        <p:cTn id="8" dur="500" fill="hold"/>
                                        <p:tgtEl>
                                          <p:spTgt spid="89090"/>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9091">
                                            <p:txEl>
                                              <p:pRg st="0" end="0"/>
                                            </p:txEl>
                                          </p:spTgt>
                                        </p:tgtEl>
                                        <p:attrNameLst>
                                          <p:attrName>style.visibility</p:attrName>
                                        </p:attrNameLst>
                                      </p:cBhvr>
                                      <p:to>
                                        <p:strVal val="visible"/>
                                      </p:to>
                                    </p:set>
                                    <p:anim calcmode="lin" valueType="num">
                                      <p:cBhvr>
                                        <p:cTn id="13" dur="500" fill="hold"/>
                                        <p:tgtEl>
                                          <p:spTgt spid="8909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8909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9091">
                                            <p:txEl>
                                              <p:pRg st="1" end="1"/>
                                            </p:txEl>
                                          </p:spTgt>
                                        </p:tgtEl>
                                        <p:attrNameLst>
                                          <p:attrName>style.visibility</p:attrName>
                                        </p:attrNameLst>
                                      </p:cBhvr>
                                      <p:to>
                                        <p:strVal val="visible"/>
                                      </p:to>
                                    </p:set>
                                    <p:anim calcmode="lin" valueType="num">
                                      <p:cBhvr>
                                        <p:cTn id="19" dur="500" fill="hold"/>
                                        <p:tgtEl>
                                          <p:spTgt spid="89091">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8909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89091">
                                            <p:txEl>
                                              <p:pRg st="2" end="2"/>
                                            </p:txEl>
                                          </p:spTgt>
                                        </p:tgtEl>
                                        <p:attrNameLst>
                                          <p:attrName>style.visibility</p:attrName>
                                        </p:attrNameLst>
                                      </p:cBhvr>
                                      <p:to>
                                        <p:strVal val="visible"/>
                                      </p:to>
                                    </p:set>
                                    <p:anim calcmode="lin" valueType="num">
                                      <p:cBhvr>
                                        <p:cTn id="25" dur="500" fill="hold"/>
                                        <p:tgtEl>
                                          <p:spTgt spid="89091">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89091">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89091">
                                            <p:txEl>
                                              <p:pRg st="3" end="3"/>
                                            </p:txEl>
                                          </p:spTgt>
                                        </p:tgtEl>
                                        <p:attrNameLst>
                                          <p:attrName>style.visibility</p:attrName>
                                        </p:attrNameLst>
                                      </p:cBhvr>
                                      <p:to>
                                        <p:strVal val="visible"/>
                                      </p:to>
                                    </p:set>
                                    <p:anim calcmode="lin" valueType="num">
                                      <p:cBhvr>
                                        <p:cTn id="31" dur="500" fill="hold"/>
                                        <p:tgtEl>
                                          <p:spTgt spid="89091">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89091">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89091">
                                            <p:txEl>
                                              <p:pRg st="4" end="4"/>
                                            </p:txEl>
                                          </p:spTgt>
                                        </p:tgtEl>
                                        <p:attrNameLst>
                                          <p:attrName>style.visibility</p:attrName>
                                        </p:attrNameLst>
                                      </p:cBhvr>
                                      <p:to>
                                        <p:strVal val="visible"/>
                                      </p:to>
                                    </p:set>
                                    <p:anim calcmode="lin" valueType="num">
                                      <p:cBhvr>
                                        <p:cTn id="37" dur="500" fill="hold"/>
                                        <p:tgtEl>
                                          <p:spTgt spid="89091">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89091">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89091">
                                            <p:txEl>
                                              <p:pRg st="5" end="5"/>
                                            </p:txEl>
                                          </p:spTgt>
                                        </p:tgtEl>
                                        <p:attrNameLst>
                                          <p:attrName>style.visibility</p:attrName>
                                        </p:attrNameLst>
                                      </p:cBhvr>
                                      <p:to>
                                        <p:strVal val="visible"/>
                                      </p:to>
                                    </p:set>
                                    <p:anim calcmode="lin" valueType="num">
                                      <p:cBhvr>
                                        <p:cTn id="43" dur="500" fill="hold"/>
                                        <p:tgtEl>
                                          <p:spTgt spid="89091">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89091">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89091">
                                            <p:txEl>
                                              <p:pRg st="6" end="6"/>
                                            </p:txEl>
                                          </p:spTgt>
                                        </p:tgtEl>
                                        <p:attrNameLst>
                                          <p:attrName>style.visibility</p:attrName>
                                        </p:attrNameLst>
                                      </p:cBhvr>
                                      <p:to>
                                        <p:strVal val="visible"/>
                                      </p:to>
                                    </p:set>
                                    <p:anim calcmode="lin" valueType="num">
                                      <p:cBhvr>
                                        <p:cTn id="49" dur="500" fill="hold"/>
                                        <p:tgtEl>
                                          <p:spTgt spid="89091">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89091">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89091">
                                            <p:txEl>
                                              <p:pRg st="7" end="7"/>
                                            </p:txEl>
                                          </p:spTgt>
                                        </p:tgtEl>
                                        <p:attrNameLst>
                                          <p:attrName>style.visibility</p:attrName>
                                        </p:attrNameLst>
                                      </p:cBhvr>
                                      <p:to>
                                        <p:strVal val="visible"/>
                                      </p:to>
                                    </p:set>
                                    <p:anim calcmode="lin" valueType="num">
                                      <p:cBhvr>
                                        <p:cTn id="55" dur="500" fill="hold"/>
                                        <p:tgtEl>
                                          <p:spTgt spid="89091">
                                            <p:txEl>
                                              <p:pRg st="7" end="7"/>
                                            </p:txEl>
                                          </p:spTgt>
                                        </p:tgtEl>
                                        <p:attrNameLst>
                                          <p:attrName>ppt_w</p:attrName>
                                        </p:attrNameLst>
                                      </p:cBhvr>
                                      <p:tavLst>
                                        <p:tav tm="0">
                                          <p:val>
                                            <p:fltVal val="0"/>
                                          </p:val>
                                        </p:tav>
                                        <p:tav tm="100000">
                                          <p:val>
                                            <p:strVal val="#ppt_w"/>
                                          </p:val>
                                        </p:tav>
                                      </p:tavLst>
                                    </p:anim>
                                    <p:anim calcmode="lin" valueType="num">
                                      <p:cBhvr>
                                        <p:cTn id="56" dur="500" fill="hold"/>
                                        <p:tgtEl>
                                          <p:spTgt spid="89091">
                                            <p:txEl>
                                              <p:pRg st="7" end="7"/>
                                            </p:txEl>
                                          </p:spTgt>
                                        </p:tgtEl>
                                        <p:attrNameLst>
                                          <p:attrName>ppt_h</p:attrName>
                                        </p:attrNameLst>
                                      </p:cBhvr>
                                      <p:tavLst>
                                        <p:tav tm="0">
                                          <p:val>
                                            <p:fltVal val="0"/>
                                          </p:val>
                                        </p:tav>
                                        <p:tav tm="100000">
                                          <p:val>
                                            <p:strVal val="#ppt_h"/>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89091">
                                            <p:txEl>
                                              <p:pRg st="8" end="8"/>
                                            </p:txEl>
                                          </p:spTgt>
                                        </p:tgtEl>
                                        <p:attrNameLst>
                                          <p:attrName>style.visibility</p:attrName>
                                        </p:attrNameLst>
                                      </p:cBhvr>
                                      <p:to>
                                        <p:strVal val="visible"/>
                                      </p:to>
                                    </p:set>
                                    <p:anim calcmode="lin" valueType="num">
                                      <p:cBhvr>
                                        <p:cTn id="61" dur="500" fill="hold"/>
                                        <p:tgtEl>
                                          <p:spTgt spid="89091">
                                            <p:txEl>
                                              <p:pRg st="8" end="8"/>
                                            </p:txEl>
                                          </p:spTgt>
                                        </p:tgtEl>
                                        <p:attrNameLst>
                                          <p:attrName>ppt_w</p:attrName>
                                        </p:attrNameLst>
                                      </p:cBhvr>
                                      <p:tavLst>
                                        <p:tav tm="0">
                                          <p:val>
                                            <p:fltVal val="0"/>
                                          </p:val>
                                        </p:tav>
                                        <p:tav tm="100000">
                                          <p:val>
                                            <p:strVal val="#ppt_w"/>
                                          </p:val>
                                        </p:tav>
                                      </p:tavLst>
                                    </p:anim>
                                    <p:anim calcmode="lin" valueType="num">
                                      <p:cBhvr>
                                        <p:cTn id="62" dur="500" fill="hold"/>
                                        <p:tgtEl>
                                          <p:spTgt spid="89091">
                                            <p:txEl>
                                              <p:pRg st="8" end="8"/>
                                            </p:txEl>
                                          </p:spTgt>
                                        </p:tgtEl>
                                        <p:attrNameLst>
                                          <p:attrName>ppt_h</p:attrName>
                                        </p:attrNameLst>
                                      </p:cBhvr>
                                      <p:tavLst>
                                        <p:tav tm="0">
                                          <p:val>
                                            <p:fltVal val="0"/>
                                          </p:val>
                                        </p:tav>
                                        <p:tav tm="100000">
                                          <p:val>
                                            <p:strVal val="#ppt_h"/>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89091">
                                            <p:txEl>
                                              <p:pRg st="9" end="9"/>
                                            </p:txEl>
                                          </p:spTgt>
                                        </p:tgtEl>
                                        <p:attrNameLst>
                                          <p:attrName>style.visibility</p:attrName>
                                        </p:attrNameLst>
                                      </p:cBhvr>
                                      <p:to>
                                        <p:strVal val="visible"/>
                                      </p:to>
                                    </p:set>
                                    <p:anim calcmode="lin" valueType="num">
                                      <p:cBhvr>
                                        <p:cTn id="67" dur="500" fill="hold"/>
                                        <p:tgtEl>
                                          <p:spTgt spid="89091">
                                            <p:txEl>
                                              <p:pRg st="9" end="9"/>
                                            </p:txEl>
                                          </p:spTgt>
                                        </p:tgtEl>
                                        <p:attrNameLst>
                                          <p:attrName>ppt_w</p:attrName>
                                        </p:attrNameLst>
                                      </p:cBhvr>
                                      <p:tavLst>
                                        <p:tav tm="0">
                                          <p:val>
                                            <p:fltVal val="0"/>
                                          </p:val>
                                        </p:tav>
                                        <p:tav tm="100000">
                                          <p:val>
                                            <p:strVal val="#ppt_w"/>
                                          </p:val>
                                        </p:tav>
                                      </p:tavLst>
                                    </p:anim>
                                    <p:anim calcmode="lin" valueType="num">
                                      <p:cBhvr>
                                        <p:cTn id="68" dur="500" fill="hold"/>
                                        <p:tgtEl>
                                          <p:spTgt spid="89091">
                                            <p:txEl>
                                              <p:pRg st="9" end="9"/>
                                            </p:txEl>
                                          </p:spTgt>
                                        </p:tgtEl>
                                        <p:attrNameLst>
                                          <p:attrName>ppt_h</p:attrName>
                                        </p:attrNameLst>
                                      </p:cBhvr>
                                      <p:tavLst>
                                        <p:tav tm="0">
                                          <p:val>
                                            <p:fltVal val="0"/>
                                          </p:val>
                                        </p:tav>
                                        <p:tav tm="100000">
                                          <p:val>
                                            <p:strVal val="#ppt_h"/>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3" presetClass="entr" presetSubtype="16" fill="hold" grpId="0" nodeType="clickEffect">
                                  <p:stCondLst>
                                    <p:cond delay="0"/>
                                  </p:stCondLst>
                                  <p:childTnLst>
                                    <p:set>
                                      <p:cBhvr>
                                        <p:cTn id="72" dur="1" fill="hold">
                                          <p:stCondLst>
                                            <p:cond delay="0"/>
                                          </p:stCondLst>
                                        </p:cTn>
                                        <p:tgtEl>
                                          <p:spTgt spid="89091">
                                            <p:txEl>
                                              <p:pRg st="10" end="10"/>
                                            </p:txEl>
                                          </p:spTgt>
                                        </p:tgtEl>
                                        <p:attrNameLst>
                                          <p:attrName>style.visibility</p:attrName>
                                        </p:attrNameLst>
                                      </p:cBhvr>
                                      <p:to>
                                        <p:strVal val="visible"/>
                                      </p:to>
                                    </p:set>
                                    <p:anim calcmode="lin" valueType="num">
                                      <p:cBhvr>
                                        <p:cTn id="73" dur="500" fill="hold"/>
                                        <p:tgtEl>
                                          <p:spTgt spid="89091">
                                            <p:txEl>
                                              <p:pRg st="10" end="10"/>
                                            </p:txEl>
                                          </p:spTgt>
                                        </p:tgtEl>
                                        <p:attrNameLst>
                                          <p:attrName>ppt_w</p:attrName>
                                        </p:attrNameLst>
                                      </p:cBhvr>
                                      <p:tavLst>
                                        <p:tav tm="0">
                                          <p:val>
                                            <p:fltVal val="0"/>
                                          </p:val>
                                        </p:tav>
                                        <p:tav tm="100000">
                                          <p:val>
                                            <p:strVal val="#ppt_w"/>
                                          </p:val>
                                        </p:tav>
                                      </p:tavLst>
                                    </p:anim>
                                    <p:anim calcmode="lin" valueType="num">
                                      <p:cBhvr>
                                        <p:cTn id="74" dur="500" fill="hold"/>
                                        <p:tgtEl>
                                          <p:spTgt spid="89091">
                                            <p:txEl>
                                              <p:pRg st="10" end="1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p:bldP spid="8909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016000" y="2130425"/>
            <a:ext cx="6308725" cy="4051300"/>
            <a:chOff x="1383" y="1480"/>
            <a:chExt cx="3283" cy="2100"/>
          </a:xfrm>
        </p:grpSpPr>
        <p:pic>
          <p:nvPicPr>
            <p:cNvPr id="15369" name="Picture 3" descr="placa1_2"/>
            <p:cNvPicPr>
              <a:picLocks noChangeAspect="1" noChangeArrowheads="1"/>
            </p:cNvPicPr>
            <p:nvPr/>
          </p:nvPicPr>
          <p:blipFill>
            <a:blip r:embed="rId2">
              <a:lum bright="-6000" contrast="30000"/>
              <a:extLst>
                <a:ext uri="{28A0092B-C50C-407E-A947-70E740481C1C}">
                  <a14:useLocalDpi xmlns:a14="http://schemas.microsoft.com/office/drawing/2010/main" val="0"/>
                </a:ext>
              </a:extLst>
            </a:blip>
            <a:srcRect/>
            <a:stretch>
              <a:fillRect/>
            </a:stretch>
          </p:blipFill>
          <p:spPr bwMode="auto">
            <a:xfrm>
              <a:off x="1383" y="1480"/>
              <a:ext cx="1650" cy="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4" descr="placa2_2"/>
            <p:cNvPicPr>
              <a:picLocks noChangeAspect="1" noChangeArrowheads="1"/>
            </p:cNvPicPr>
            <p:nvPr/>
          </p:nvPicPr>
          <p:blipFill>
            <a:blip r:embed="rId3">
              <a:lum bright="-6000" contrast="24000"/>
              <a:extLst>
                <a:ext uri="{28A0092B-C50C-407E-A947-70E740481C1C}">
                  <a14:useLocalDpi xmlns:a14="http://schemas.microsoft.com/office/drawing/2010/main" val="0"/>
                </a:ext>
              </a:extLst>
            </a:blip>
            <a:srcRect/>
            <a:stretch>
              <a:fillRect/>
            </a:stretch>
          </p:blipFill>
          <p:spPr bwMode="auto">
            <a:xfrm>
              <a:off x="3016" y="1480"/>
              <a:ext cx="1650" cy="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0117" name="Rectangle 5"/>
          <p:cNvSpPr>
            <a:spLocks noGrp="1" noChangeArrowheads="1"/>
          </p:cNvSpPr>
          <p:nvPr>
            <p:ph type="title"/>
          </p:nvPr>
        </p:nvSpPr>
        <p:spPr>
          <a:xfrm>
            <a:off x="781050" y="838200"/>
            <a:ext cx="7772400" cy="514350"/>
          </a:xfrm>
        </p:spPr>
        <p:txBody>
          <a:bodyPr rtlCol="0">
            <a:normAutofit/>
          </a:bodyPr>
          <a:lstStyle/>
          <a:p>
            <a:pPr eaLnBrk="1" fontAlgn="auto" hangingPunct="1">
              <a:spcAft>
                <a:spcPts val="0"/>
              </a:spcAft>
              <a:defRPr/>
            </a:pPr>
            <a:r>
              <a:rPr lang="es-MX" sz="2000" b="1" dirty="0" smtClean="0">
                <a:solidFill>
                  <a:schemeClr val="accent2"/>
                </a:solidFill>
                <a:latin typeface="Maiandra GD"/>
              </a:rPr>
              <a:t>La Mother Board (Tarjeta principal)</a:t>
            </a:r>
            <a:endParaRPr lang="es-ES" sz="2000" b="1" dirty="0" smtClean="0">
              <a:solidFill>
                <a:schemeClr val="accent2"/>
              </a:solidFill>
              <a:latin typeface="Maiandra GD"/>
            </a:endParaRPr>
          </a:p>
        </p:txBody>
      </p:sp>
      <p:sp>
        <p:nvSpPr>
          <p:cNvPr id="15364" name="Text Box 7"/>
          <p:cNvSpPr txBox="1">
            <a:spLocks noChangeArrowheads="1"/>
          </p:cNvSpPr>
          <p:nvPr/>
        </p:nvSpPr>
        <p:spPr bwMode="auto">
          <a:xfrm>
            <a:off x="4872038" y="85080"/>
            <a:ext cx="29193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b="1" dirty="0">
                <a:solidFill>
                  <a:schemeClr val="bg1"/>
                </a:solidFill>
                <a:latin typeface="Maiandra GD"/>
              </a:rPr>
              <a:t>La tarjeta principal</a:t>
            </a:r>
            <a:endParaRPr lang="es-ES" b="1" dirty="0">
              <a:solidFill>
                <a:schemeClr val="bg1"/>
              </a:solidFill>
              <a:latin typeface="Maiandra GD"/>
            </a:endParaRPr>
          </a:p>
        </p:txBody>
      </p:sp>
      <p:sp>
        <p:nvSpPr>
          <p:cNvPr id="15365" name="Line 8"/>
          <p:cNvSpPr>
            <a:spLocks noChangeShapeType="1"/>
          </p:cNvSpPr>
          <p:nvPr/>
        </p:nvSpPr>
        <p:spPr bwMode="auto">
          <a:xfrm>
            <a:off x="363538" y="581025"/>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15366" name="Line 9"/>
          <p:cNvSpPr>
            <a:spLocks noChangeShapeType="1"/>
          </p:cNvSpPr>
          <p:nvPr/>
        </p:nvSpPr>
        <p:spPr bwMode="auto">
          <a:xfrm>
            <a:off x="617538" y="6496050"/>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90123" name="Rectangle 11"/>
          <p:cNvSpPr>
            <a:spLocks noChangeArrowheads="1"/>
          </p:cNvSpPr>
          <p:nvPr/>
        </p:nvSpPr>
        <p:spPr bwMode="auto">
          <a:xfrm>
            <a:off x="900113" y="1524278"/>
            <a:ext cx="74815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s-ES" sz="1800" dirty="0">
                <a:solidFill>
                  <a:schemeClr val="accent2"/>
                </a:solidFill>
                <a:latin typeface="Arial" charset="0"/>
              </a:rPr>
              <a:t>Una placa base moderna y típica ofrece un aspecto similar al siguiente:</a:t>
            </a:r>
          </a:p>
        </p:txBody>
      </p:sp>
      <p:sp>
        <p:nvSpPr>
          <p:cNvPr id="15368"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96512222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90117"/>
                                        </p:tgtEl>
                                        <p:attrNameLst>
                                          <p:attrName>style.visibility</p:attrName>
                                        </p:attrNameLst>
                                      </p:cBhvr>
                                      <p:to>
                                        <p:strVal val="visible"/>
                                      </p:to>
                                    </p:set>
                                    <p:anim calcmode="lin" valueType="num">
                                      <p:cBhvr>
                                        <p:cTn id="12" dur="500" fill="hold"/>
                                        <p:tgtEl>
                                          <p:spTgt spid="90117"/>
                                        </p:tgtEl>
                                        <p:attrNameLst>
                                          <p:attrName>ppt_w</p:attrName>
                                        </p:attrNameLst>
                                      </p:cBhvr>
                                      <p:tavLst>
                                        <p:tav tm="0">
                                          <p:val>
                                            <p:fltVal val="0"/>
                                          </p:val>
                                        </p:tav>
                                        <p:tav tm="100000">
                                          <p:val>
                                            <p:strVal val="#ppt_w"/>
                                          </p:val>
                                        </p:tav>
                                      </p:tavLst>
                                    </p:anim>
                                    <p:anim calcmode="lin" valueType="num">
                                      <p:cBhvr>
                                        <p:cTn id="13" dur="500" fill="hold"/>
                                        <p:tgtEl>
                                          <p:spTgt spid="90117"/>
                                        </p:tgtEl>
                                        <p:attrNameLst>
                                          <p:attrName>ppt_h</p:attrName>
                                        </p:attrNameLst>
                                      </p:cBhvr>
                                      <p:tavLst>
                                        <p:tav tm="0">
                                          <p:val>
                                            <p:fltVal val="0"/>
                                          </p:val>
                                        </p:tav>
                                        <p:tav tm="100000">
                                          <p:val>
                                            <p:strVal val="#ppt_h"/>
                                          </p:val>
                                        </p:tav>
                                      </p:tavLst>
                                    </p:anim>
                                    <p:animEffect transition="in" filter="fade">
                                      <p:cBhvr>
                                        <p:cTn id="14" dur="500"/>
                                        <p:tgtEl>
                                          <p:spTgt spid="90117"/>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90123"/>
                                        </p:tgtEl>
                                        <p:attrNameLst>
                                          <p:attrName>style.visibility</p:attrName>
                                        </p:attrNameLst>
                                      </p:cBhvr>
                                      <p:to>
                                        <p:strVal val="visible"/>
                                      </p:to>
                                    </p:set>
                                    <p:anim calcmode="lin" valueType="num">
                                      <p:cBhvr>
                                        <p:cTn id="17" dur="500" fill="hold"/>
                                        <p:tgtEl>
                                          <p:spTgt spid="90123"/>
                                        </p:tgtEl>
                                        <p:attrNameLst>
                                          <p:attrName>ppt_w</p:attrName>
                                        </p:attrNameLst>
                                      </p:cBhvr>
                                      <p:tavLst>
                                        <p:tav tm="0">
                                          <p:val>
                                            <p:fltVal val="0"/>
                                          </p:val>
                                        </p:tav>
                                        <p:tav tm="100000">
                                          <p:val>
                                            <p:strVal val="#ppt_w"/>
                                          </p:val>
                                        </p:tav>
                                      </p:tavLst>
                                    </p:anim>
                                    <p:anim calcmode="lin" valueType="num">
                                      <p:cBhvr>
                                        <p:cTn id="18" dur="500" fill="hold"/>
                                        <p:tgtEl>
                                          <p:spTgt spid="90123"/>
                                        </p:tgtEl>
                                        <p:attrNameLst>
                                          <p:attrName>ppt_h</p:attrName>
                                        </p:attrNameLst>
                                      </p:cBhvr>
                                      <p:tavLst>
                                        <p:tav tm="0">
                                          <p:val>
                                            <p:fltVal val="0"/>
                                          </p:val>
                                        </p:tav>
                                        <p:tav tm="100000">
                                          <p:val>
                                            <p:strVal val="#ppt_h"/>
                                          </p:val>
                                        </p:tav>
                                      </p:tavLst>
                                    </p:anim>
                                    <p:animEffect transition="in" filter="fade">
                                      <p:cBhvr>
                                        <p:cTn id="19" dur="500"/>
                                        <p:tgtEl>
                                          <p:spTgt spid="90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7" grpId="0"/>
      <p:bldP spid="901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Objetivo</a:t>
            </a:r>
            <a:endParaRPr lang="es-SV" dirty="0"/>
          </a:p>
        </p:txBody>
      </p:sp>
      <p:sp>
        <p:nvSpPr>
          <p:cNvPr id="3" name="2 Marcador de contenido"/>
          <p:cNvSpPr>
            <a:spLocks noGrp="1"/>
          </p:cNvSpPr>
          <p:nvPr>
            <p:ph idx="1"/>
          </p:nvPr>
        </p:nvSpPr>
        <p:spPr/>
        <p:txBody>
          <a:bodyPr>
            <a:normAutofit/>
          </a:bodyPr>
          <a:lstStyle/>
          <a:p>
            <a:pPr algn="just"/>
            <a:r>
              <a:rPr lang="es-SV" sz="2000" dirty="0">
                <a:latin typeface="Maiandra GD"/>
              </a:rPr>
              <a:t>Conocer el concepto de computadora digital, para comprender como puede resolver problemas ejecutando una serie de instrucciones </a:t>
            </a:r>
          </a:p>
        </p:txBody>
      </p:sp>
    </p:spTree>
    <p:extLst>
      <p:ext uri="{BB962C8B-B14F-4D97-AF65-F5344CB8AC3E}">
        <p14:creationId xmlns:p14="http://schemas.microsoft.com/office/powerpoint/2010/main" val="28299891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026"/>
          <p:cNvSpPr>
            <a:spLocks noGrp="1" noChangeArrowheads="1"/>
          </p:cNvSpPr>
          <p:nvPr>
            <p:ph type="title"/>
          </p:nvPr>
        </p:nvSpPr>
        <p:spPr>
          <a:xfrm>
            <a:off x="5093458" y="193675"/>
            <a:ext cx="2330648" cy="283369"/>
          </a:xfrm>
        </p:spPr>
        <p:txBody>
          <a:bodyPr rtlCol="0">
            <a:noAutofit/>
          </a:bodyPr>
          <a:lstStyle/>
          <a:p>
            <a:pPr eaLnBrk="1" fontAlgn="auto" hangingPunct="1">
              <a:spcAft>
                <a:spcPts val="0"/>
              </a:spcAft>
              <a:defRPr/>
            </a:pPr>
            <a:r>
              <a:rPr lang="es-MX" sz="2400" b="1" dirty="0" smtClean="0">
                <a:solidFill>
                  <a:schemeClr val="bg1"/>
                </a:solidFill>
                <a:latin typeface="Maiandra GD"/>
              </a:rPr>
              <a:t>Los buses </a:t>
            </a:r>
            <a:endParaRPr lang="es-ES" sz="2400" b="1" dirty="0" smtClean="0">
              <a:solidFill>
                <a:schemeClr val="bg1"/>
              </a:solidFill>
              <a:latin typeface="Maiandra GD"/>
            </a:endParaRPr>
          </a:p>
        </p:txBody>
      </p:sp>
      <p:sp>
        <p:nvSpPr>
          <p:cNvPr id="16387" name="Text Box 1028"/>
          <p:cNvSpPr txBox="1">
            <a:spLocks noChangeArrowheads="1"/>
          </p:cNvSpPr>
          <p:nvPr/>
        </p:nvSpPr>
        <p:spPr bwMode="auto">
          <a:xfrm>
            <a:off x="6613525" y="1936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endParaRPr lang="es-CR">
              <a:latin typeface="Times New Roman" pitchFamily="18" charset="0"/>
            </a:endParaRPr>
          </a:p>
        </p:txBody>
      </p:sp>
      <p:sp>
        <p:nvSpPr>
          <p:cNvPr id="16389" name="Line 1030"/>
          <p:cNvSpPr>
            <a:spLocks noChangeShapeType="1"/>
          </p:cNvSpPr>
          <p:nvPr/>
        </p:nvSpPr>
        <p:spPr bwMode="auto">
          <a:xfrm>
            <a:off x="363538" y="581025"/>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16390" name="Line 1031"/>
          <p:cNvSpPr>
            <a:spLocks noChangeShapeType="1"/>
          </p:cNvSpPr>
          <p:nvPr/>
        </p:nvSpPr>
        <p:spPr bwMode="auto">
          <a:xfrm>
            <a:off x="617538" y="6496050"/>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74761" name="Freeform 1033"/>
          <p:cNvSpPr>
            <a:spLocks/>
          </p:cNvSpPr>
          <p:nvPr/>
        </p:nvSpPr>
        <p:spPr bwMode="auto">
          <a:xfrm>
            <a:off x="8013700" y="2344738"/>
            <a:ext cx="6350" cy="9525"/>
          </a:xfrm>
          <a:custGeom>
            <a:avLst/>
            <a:gdLst>
              <a:gd name="T0" fmla="*/ 2147483647 w 9"/>
              <a:gd name="T1" fmla="*/ 0 h 12"/>
              <a:gd name="T2" fmla="*/ 2147483647 w 9"/>
              <a:gd name="T3" fmla="*/ 2147483647 h 12"/>
              <a:gd name="T4" fmla="*/ 0 w 9"/>
              <a:gd name="T5" fmla="*/ 2147483647 h 12"/>
              <a:gd name="T6" fmla="*/ 2147483647 w 9"/>
              <a:gd name="T7" fmla="*/ 0 h 12"/>
              <a:gd name="T8" fmla="*/ 0 60000 65536"/>
              <a:gd name="T9" fmla="*/ 0 60000 65536"/>
              <a:gd name="T10" fmla="*/ 0 60000 65536"/>
              <a:gd name="T11" fmla="*/ 0 60000 65536"/>
              <a:gd name="T12" fmla="*/ 0 w 9"/>
              <a:gd name="T13" fmla="*/ 0 h 12"/>
              <a:gd name="T14" fmla="*/ 9 w 9"/>
              <a:gd name="T15" fmla="*/ 12 h 12"/>
            </a:gdLst>
            <a:ahLst/>
            <a:cxnLst>
              <a:cxn ang="T8">
                <a:pos x="T0" y="T1"/>
              </a:cxn>
              <a:cxn ang="T9">
                <a:pos x="T2" y="T3"/>
              </a:cxn>
              <a:cxn ang="T10">
                <a:pos x="T4" y="T5"/>
              </a:cxn>
              <a:cxn ang="T11">
                <a:pos x="T6" y="T7"/>
              </a:cxn>
            </a:cxnLst>
            <a:rect l="T12" t="T13" r="T14" b="T15"/>
            <a:pathLst>
              <a:path w="9" h="12">
                <a:moveTo>
                  <a:pt x="9" y="0"/>
                </a:moveTo>
                <a:lnTo>
                  <a:pt x="9" y="11"/>
                </a:lnTo>
                <a:lnTo>
                  <a:pt x="0" y="12"/>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nvGrpSpPr>
          <p:cNvPr id="2" name="Group 1034"/>
          <p:cNvGrpSpPr>
            <a:grpSpLocks/>
          </p:cNvGrpSpPr>
          <p:nvPr/>
        </p:nvGrpSpPr>
        <p:grpSpPr bwMode="auto">
          <a:xfrm>
            <a:off x="400050" y="1433513"/>
            <a:ext cx="5143500" cy="4033837"/>
            <a:chOff x="624" y="831"/>
            <a:chExt cx="3456" cy="2967"/>
          </a:xfrm>
        </p:grpSpPr>
        <p:sp>
          <p:nvSpPr>
            <p:cNvPr id="16395" name="Rectangle 1035"/>
            <p:cNvSpPr>
              <a:spLocks noChangeArrowheads="1"/>
            </p:cNvSpPr>
            <p:nvPr/>
          </p:nvSpPr>
          <p:spPr bwMode="auto">
            <a:xfrm>
              <a:off x="876" y="1776"/>
              <a:ext cx="336" cy="974"/>
            </a:xfrm>
            <a:prstGeom prst="rect">
              <a:avLst/>
            </a:prstGeom>
            <a:solidFill>
              <a:schemeClr val="hlink"/>
            </a:solidFill>
            <a:ln w="9525">
              <a:solidFill>
                <a:schemeClr val="tx1"/>
              </a:solidFill>
              <a:miter lim="800000"/>
              <a:headEnd/>
              <a:tailEnd/>
            </a:ln>
            <a:effectLst>
              <a:outerShdw dist="107763" dir="2700000" algn="ctr" rotWithShape="0">
                <a:schemeClr val="bg2"/>
              </a:outerShdw>
            </a:effectLst>
          </p:spPr>
          <p:txBody>
            <a:bodyPr wrap="none" anchor="ctr"/>
            <a:lstStyle/>
            <a:p>
              <a:endParaRPr lang="es-CR"/>
            </a:p>
          </p:txBody>
        </p:sp>
        <p:sp>
          <p:nvSpPr>
            <p:cNvPr id="16396" name="Rectangle 1036"/>
            <p:cNvSpPr>
              <a:spLocks noChangeArrowheads="1"/>
            </p:cNvSpPr>
            <p:nvPr/>
          </p:nvSpPr>
          <p:spPr bwMode="auto">
            <a:xfrm>
              <a:off x="636" y="1044"/>
              <a:ext cx="900" cy="806"/>
            </a:xfrm>
            <a:prstGeom prst="rect">
              <a:avLst/>
            </a:prstGeom>
            <a:solidFill>
              <a:schemeClr val="accent2"/>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b="1"/>
                <a:t>CPU</a:t>
              </a:r>
              <a:endParaRPr lang="es-ES" b="1"/>
            </a:p>
          </p:txBody>
        </p:sp>
        <p:sp>
          <p:nvSpPr>
            <p:cNvPr id="16397" name="Rectangle 1037"/>
            <p:cNvSpPr>
              <a:spLocks noChangeArrowheads="1"/>
            </p:cNvSpPr>
            <p:nvPr/>
          </p:nvSpPr>
          <p:spPr bwMode="auto">
            <a:xfrm>
              <a:off x="624" y="2712"/>
              <a:ext cx="900" cy="803"/>
            </a:xfrm>
            <a:prstGeom prst="rect">
              <a:avLst/>
            </a:prstGeom>
            <a:solidFill>
              <a:srgbClr val="FF0000"/>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b="1">
                  <a:latin typeface="Times New Roman" pitchFamily="18" charset="0"/>
                </a:rPr>
                <a:t>Memoria</a:t>
              </a:r>
            </a:p>
            <a:p>
              <a:pPr algn="ctr"/>
              <a:r>
                <a:rPr lang="es-MX" b="1">
                  <a:latin typeface="Times New Roman" pitchFamily="18" charset="0"/>
                </a:rPr>
                <a:t>RAM</a:t>
              </a:r>
              <a:endParaRPr lang="es-ES" b="1">
                <a:latin typeface="Times New Roman" pitchFamily="18" charset="0"/>
              </a:endParaRPr>
            </a:p>
          </p:txBody>
        </p:sp>
        <p:sp>
          <p:nvSpPr>
            <p:cNvPr id="16398" name="Rectangle 1038"/>
            <p:cNvSpPr>
              <a:spLocks noChangeArrowheads="1"/>
            </p:cNvSpPr>
            <p:nvPr/>
          </p:nvSpPr>
          <p:spPr bwMode="auto">
            <a:xfrm>
              <a:off x="1212" y="2124"/>
              <a:ext cx="2196" cy="288"/>
            </a:xfrm>
            <a:prstGeom prst="rect">
              <a:avLst/>
            </a:prstGeom>
            <a:solidFill>
              <a:schemeClr val="hlink"/>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b="1">
                  <a:latin typeface="Times New Roman" pitchFamily="18" charset="0"/>
                </a:rPr>
                <a:t>Buses</a:t>
              </a:r>
              <a:endParaRPr lang="es-ES" b="1">
                <a:latin typeface="Times New Roman" pitchFamily="18" charset="0"/>
              </a:endParaRPr>
            </a:p>
          </p:txBody>
        </p:sp>
        <p:sp>
          <p:nvSpPr>
            <p:cNvPr id="16399" name="Rectangle 1039"/>
            <p:cNvSpPr>
              <a:spLocks noChangeArrowheads="1"/>
            </p:cNvSpPr>
            <p:nvPr/>
          </p:nvSpPr>
          <p:spPr bwMode="auto">
            <a:xfrm>
              <a:off x="1968" y="2400"/>
              <a:ext cx="240" cy="840"/>
            </a:xfrm>
            <a:prstGeom prst="rect">
              <a:avLst/>
            </a:prstGeom>
            <a:solidFill>
              <a:schemeClr val="hlink"/>
            </a:solidFill>
            <a:ln w="9525">
              <a:solidFill>
                <a:schemeClr val="tx1"/>
              </a:solidFill>
              <a:miter lim="800000"/>
              <a:headEnd/>
              <a:tailEnd/>
            </a:ln>
            <a:effectLst>
              <a:outerShdw dist="107763" dir="2700000" algn="ctr" rotWithShape="0">
                <a:schemeClr val="bg2"/>
              </a:outerShdw>
            </a:effectLst>
          </p:spPr>
          <p:txBody>
            <a:bodyPr wrap="none" anchor="ctr"/>
            <a:lstStyle/>
            <a:p>
              <a:endParaRPr lang="es-CR"/>
            </a:p>
          </p:txBody>
        </p:sp>
        <p:sp>
          <p:nvSpPr>
            <p:cNvPr id="16400" name="Rectangle 1040"/>
            <p:cNvSpPr>
              <a:spLocks noChangeArrowheads="1"/>
            </p:cNvSpPr>
            <p:nvPr/>
          </p:nvSpPr>
          <p:spPr bwMode="auto">
            <a:xfrm>
              <a:off x="2041" y="1596"/>
              <a:ext cx="55" cy="541"/>
            </a:xfrm>
            <a:prstGeom prst="rect">
              <a:avLst/>
            </a:prstGeom>
            <a:solidFill>
              <a:schemeClr val="hlink"/>
            </a:solidFill>
            <a:ln w="9525">
              <a:solidFill>
                <a:schemeClr val="tx1"/>
              </a:solidFill>
              <a:miter lim="800000"/>
              <a:headEnd/>
              <a:tailEnd/>
            </a:ln>
            <a:effectLst>
              <a:outerShdw dist="107763" dir="2700000" algn="ctr" rotWithShape="0">
                <a:schemeClr val="bg2"/>
              </a:outerShdw>
            </a:effectLst>
          </p:spPr>
          <p:txBody>
            <a:bodyPr wrap="none" anchor="ctr"/>
            <a:lstStyle/>
            <a:p>
              <a:endParaRPr lang="es-CR"/>
            </a:p>
          </p:txBody>
        </p:sp>
        <p:sp>
          <p:nvSpPr>
            <p:cNvPr id="16401" name="Rectangle 1041"/>
            <p:cNvSpPr>
              <a:spLocks noChangeArrowheads="1"/>
            </p:cNvSpPr>
            <p:nvPr/>
          </p:nvSpPr>
          <p:spPr bwMode="auto">
            <a:xfrm>
              <a:off x="2916" y="1488"/>
              <a:ext cx="166" cy="648"/>
            </a:xfrm>
            <a:prstGeom prst="rect">
              <a:avLst/>
            </a:prstGeom>
            <a:solidFill>
              <a:schemeClr val="hlink"/>
            </a:solidFill>
            <a:ln w="9525">
              <a:solidFill>
                <a:schemeClr val="tx1"/>
              </a:solidFill>
              <a:miter lim="800000"/>
              <a:headEnd/>
              <a:tailEnd/>
            </a:ln>
            <a:effectLst>
              <a:outerShdw dist="107763" dir="2700000" algn="ctr" rotWithShape="0">
                <a:schemeClr val="bg2"/>
              </a:outerShdw>
            </a:effectLst>
          </p:spPr>
          <p:txBody>
            <a:bodyPr wrap="none" anchor="ctr"/>
            <a:lstStyle/>
            <a:p>
              <a:endParaRPr lang="es-CR"/>
            </a:p>
          </p:txBody>
        </p:sp>
        <p:sp>
          <p:nvSpPr>
            <p:cNvPr id="16402" name="Rectangle 1042"/>
            <p:cNvSpPr>
              <a:spLocks noChangeArrowheads="1"/>
            </p:cNvSpPr>
            <p:nvPr/>
          </p:nvSpPr>
          <p:spPr bwMode="auto">
            <a:xfrm>
              <a:off x="2953" y="2412"/>
              <a:ext cx="80" cy="539"/>
            </a:xfrm>
            <a:prstGeom prst="rect">
              <a:avLst/>
            </a:prstGeom>
            <a:solidFill>
              <a:schemeClr val="hlink"/>
            </a:solidFill>
            <a:ln w="9525">
              <a:solidFill>
                <a:schemeClr val="tx1"/>
              </a:solidFill>
              <a:miter lim="800000"/>
              <a:headEnd/>
              <a:tailEnd/>
            </a:ln>
            <a:effectLst>
              <a:outerShdw dist="107763" dir="2700000" algn="ctr" rotWithShape="0">
                <a:schemeClr val="bg2"/>
              </a:outerShdw>
            </a:effectLst>
          </p:spPr>
          <p:txBody>
            <a:bodyPr wrap="none" anchor="ctr"/>
            <a:lstStyle/>
            <a:p>
              <a:endParaRPr lang="es-CR"/>
            </a:p>
          </p:txBody>
        </p:sp>
        <p:sp>
          <p:nvSpPr>
            <p:cNvPr id="16403" name="Rectangle 1043"/>
            <p:cNvSpPr>
              <a:spLocks noChangeArrowheads="1"/>
            </p:cNvSpPr>
            <p:nvPr/>
          </p:nvSpPr>
          <p:spPr bwMode="auto">
            <a:xfrm>
              <a:off x="2004" y="2130"/>
              <a:ext cx="150" cy="62"/>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16404" name="Rectangle 1044"/>
            <p:cNvSpPr>
              <a:spLocks noChangeArrowheads="1"/>
            </p:cNvSpPr>
            <p:nvPr/>
          </p:nvSpPr>
          <p:spPr bwMode="auto">
            <a:xfrm>
              <a:off x="2898" y="2130"/>
              <a:ext cx="246" cy="7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16405" name="Rectangle 1045"/>
            <p:cNvSpPr>
              <a:spLocks noChangeArrowheads="1"/>
            </p:cNvSpPr>
            <p:nvPr/>
          </p:nvSpPr>
          <p:spPr bwMode="auto">
            <a:xfrm>
              <a:off x="1956" y="2358"/>
              <a:ext cx="258" cy="60"/>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16406" name="Rectangle 1046"/>
            <p:cNvSpPr>
              <a:spLocks noChangeArrowheads="1"/>
            </p:cNvSpPr>
            <p:nvPr/>
          </p:nvSpPr>
          <p:spPr bwMode="auto">
            <a:xfrm>
              <a:off x="2946" y="2364"/>
              <a:ext cx="84" cy="56"/>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16407" name="Rectangle 1047"/>
            <p:cNvSpPr>
              <a:spLocks noChangeArrowheads="1"/>
            </p:cNvSpPr>
            <p:nvPr/>
          </p:nvSpPr>
          <p:spPr bwMode="auto">
            <a:xfrm>
              <a:off x="1176" y="2136"/>
              <a:ext cx="78" cy="270"/>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pic>
          <p:nvPicPr>
            <p:cNvPr id="16408" name="Picture 1048" descr="BS01183_"/>
            <p:cNvPicPr>
              <a:picLocks noChangeAspect="1" noChangeArrowheads="1"/>
            </p:cNvPicPr>
            <p:nvPr/>
          </p:nvPicPr>
          <p:blipFill>
            <a:blip r:embed="rId2" cstate="print">
              <a:lum bright="-24000" contrast="18000"/>
              <a:extLst>
                <a:ext uri="{28A0092B-C50C-407E-A947-70E740481C1C}">
                  <a14:useLocalDpi xmlns:a14="http://schemas.microsoft.com/office/drawing/2010/main" val="0"/>
                </a:ext>
              </a:extLst>
            </a:blip>
            <a:srcRect/>
            <a:stretch>
              <a:fillRect/>
            </a:stretch>
          </p:blipFill>
          <p:spPr bwMode="auto">
            <a:xfrm>
              <a:off x="1783" y="1091"/>
              <a:ext cx="627" cy="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9" name="Picture 1049" descr="BS00382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4" y="831"/>
              <a:ext cx="703" cy="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10" name="Picture 1050" descr="BS00934_"/>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72" y="2885"/>
              <a:ext cx="765" cy="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11" name="Text Box 1051"/>
            <p:cNvSpPr txBox="1">
              <a:spLocks noChangeArrowheads="1"/>
            </p:cNvSpPr>
            <p:nvPr/>
          </p:nvSpPr>
          <p:spPr bwMode="auto">
            <a:xfrm>
              <a:off x="1754" y="888"/>
              <a:ext cx="644"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800" b="1">
                  <a:latin typeface="Times New Roman" pitchFamily="18" charset="0"/>
                </a:rPr>
                <a:t>Teclado</a:t>
              </a:r>
              <a:endParaRPr lang="es-ES" sz="1800" b="1">
                <a:latin typeface="Times New Roman" pitchFamily="18" charset="0"/>
              </a:endParaRPr>
            </a:p>
          </p:txBody>
        </p:sp>
        <p:sp>
          <p:nvSpPr>
            <p:cNvPr id="16412" name="Text Box 1052"/>
            <p:cNvSpPr txBox="1">
              <a:spLocks noChangeArrowheads="1"/>
            </p:cNvSpPr>
            <p:nvPr/>
          </p:nvSpPr>
          <p:spPr bwMode="auto">
            <a:xfrm>
              <a:off x="3410" y="1080"/>
              <a:ext cx="670"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800" b="1">
                  <a:latin typeface="Times New Roman" pitchFamily="18" charset="0"/>
                </a:rPr>
                <a:t>Pantalla</a:t>
              </a:r>
              <a:endParaRPr lang="es-ES" sz="1800" b="1">
                <a:latin typeface="Times New Roman" pitchFamily="18" charset="0"/>
              </a:endParaRPr>
            </a:p>
          </p:txBody>
        </p:sp>
        <p:sp>
          <p:nvSpPr>
            <p:cNvPr id="16413" name="Text Box 1053"/>
            <p:cNvSpPr txBox="1">
              <a:spLocks noChangeArrowheads="1"/>
            </p:cNvSpPr>
            <p:nvPr/>
          </p:nvSpPr>
          <p:spPr bwMode="auto">
            <a:xfrm>
              <a:off x="3158" y="3528"/>
              <a:ext cx="815"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800" b="1">
                  <a:latin typeface="Times New Roman" pitchFamily="18" charset="0"/>
                </a:rPr>
                <a:t>Impresora</a:t>
              </a:r>
              <a:endParaRPr lang="es-ES" sz="1800" b="1">
                <a:latin typeface="Times New Roman" pitchFamily="18" charset="0"/>
              </a:endParaRPr>
            </a:p>
          </p:txBody>
        </p:sp>
        <p:sp>
          <p:nvSpPr>
            <p:cNvPr id="16414" name="Text Box 1054"/>
            <p:cNvSpPr txBox="1">
              <a:spLocks noChangeArrowheads="1"/>
            </p:cNvSpPr>
            <p:nvPr/>
          </p:nvSpPr>
          <p:spPr bwMode="auto">
            <a:xfrm>
              <a:off x="2029" y="3531"/>
              <a:ext cx="779"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600" b="1">
                  <a:latin typeface="Times New Roman" pitchFamily="18" charset="0"/>
                </a:rPr>
                <a:t>Disco Duro</a:t>
              </a:r>
              <a:endParaRPr lang="es-ES" sz="1600" b="1">
                <a:latin typeface="Times New Roman" pitchFamily="18" charset="0"/>
              </a:endParaRPr>
            </a:p>
          </p:txBody>
        </p:sp>
        <p:sp>
          <p:nvSpPr>
            <p:cNvPr id="16415" name="AutoShape 1055"/>
            <p:cNvSpPr>
              <a:spLocks noChangeArrowheads="1"/>
            </p:cNvSpPr>
            <p:nvPr/>
          </p:nvSpPr>
          <p:spPr bwMode="auto">
            <a:xfrm>
              <a:off x="1704" y="2904"/>
              <a:ext cx="780" cy="684"/>
            </a:xfrm>
            <a:prstGeom prst="irregularSeal2">
              <a:avLst/>
            </a:prstGeom>
            <a:solidFill>
              <a:srgbClr val="FFFFCC"/>
            </a:solidFill>
            <a:ln w="9525">
              <a:solidFill>
                <a:schemeClr val="tx1"/>
              </a:solidFill>
              <a:miter lim="800000"/>
              <a:headEnd/>
              <a:tailEnd/>
            </a:ln>
          </p:spPr>
          <p:txBody>
            <a:bodyPr wrap="none" anchor="ctr"/>
            <a:lstStyle/>
            <a:p>
              <a:endParaRPr lang="es-CR"/>
            </a:p>
          </p:txBody>
        </p:sp>
        <p:grpSp>
          <p:nvGrpSpPr>
            <p:cNvPr id="16416" name="Group 1056"/>
            <p:cNvGrpSpPr>
              <a:grpSpLocks/>
            </p:cNvGrpSpPr>
            <p:nvPr/>
          </p:nvGrpSpPr>
          <p:grpSpPr bwMode="auto">
            <a:xfrm>
              <a:off x="1688" y="2981"/>
              <a:ext cx="823" cy="515"/>
              <a:chOff x="4256" y="1721"/>
              <a:chExt cx="823" cy="755"/>
            </a:xfrm>
          </p:grpSpPr>
          <p:sp>
            <p:nvSpPr>
              <p:cNvPr id="16417" name="Freeform 1057"/>
              <p:cNvSpPr>
                <a:spLocks/>
              </p:cNvSpPr>
              <p:nvPr/>
            </p:nvSpPr>
            <p:spPr bwMode="auto">
              <a:xfrm>
                <a:off x="4256" y="1721"/>
                <a:ext cx="814" cy="755"/>
              </a:xfrm>
              <a:custGeom>
                <a:avLst/>
                <a:gdLst>
                  <a:gd name="T0" fmla="*/ 13 w 1627"/>
                  <a:gd name="T1" fmla="*/ 51 h 1509"/>
                  <a:gd name="T2" fmla="*/ 4 w 1627"/>
                  <a:gd name="T3" fmla="*/ 38 h 1509"/>
                  <a:gd name="T4" fmla="*/ 1 w 1627"/>
                  <a:gd name="T5" fmla="*/ 25 h 1509"/>
                  <a:gd name="T6" fmla="*/ 4 w 1627"/>
                  <a:gd name="T7" fmla="*/ 10 h 1509"/>
                  <a:gd name="T8" fmla="*/ 13 w 1627"/>
                  <a:gd name="T9" fmla="*/ 2 h 1509"/>
                  <a:gd name="T10" fmla="*/ 22 w 1627"/>
                  <a:gd name="T11" fmla="*/ 0 h 1509"/>
                  <a:gd name="T12" fmla="*/ 38 w 1627"/>
                  <a:gd name="T13" fmla="*/ 7 h 1509"/>
                  <a:gd name="T14" fmla="*/ 52 w 1627"/>
                  <a:gd name="T15" fmla="*/ 12 h 1509"/>
                  <a:gd name="T16" fmla="*/ 68 w 1627"/>
                  <a:gd name="T17" fmla="*/ 17 h 1509"/>
                  <a:gd name="T18" fmla="*/ 82 w 1627"/>
                  <a:gd name="T19" fmla="*/ 19 h 1509"/>
                  <a:gd name="T20" fmla="*/ 69 w 1627"/>
                  <a:gd name="T21" fmla="*/ 19 h 1509"/>
                  <a:gd name="T22" fmla="*/ 52 w 1627"/>
                  <a:gd name="T23" fmla="*/ 18 h 1509"/>
                  <a:gd name="T24" fmla="*/ 39 w 1627"/>
                  <a:gd name="T25" fmla="*/ 14 h 1509"/>
                  <a:gd name="T26" fmla="*/ 28 w 1627"/>
                  <a:gd name="T27" fmla="*/ 13 h 1509"/>
                  <a:gd name="T28" fmla="*/ 20 w 1627"/>
                  <a:gd name="T29" fmla="*/ 14 h 1509"/>
                  <a:gd name="T30" fmla="*/ 15 w 1627"/>
                  <a:gd name="T31" fmla="*/ 19 h 1509"/>
                  <a:gd name="T32" fmla="*/ 14 w 1627"/>
                  <a:gd name="T33" fmla="*/ 22 h 1509"/>
                  <a:gd name="T34" fmla="*/ 16 w 1627"/>
                  <a:gd name="T35" fmla="*/ 34 h 1509"/>
                  <a:gd name="T36" fmla="*/ 21 w 1627"/>
                  <a:gd name="T37" fmla="*/ 41 h 1509"/>
                  <a:gd name="T38" fmla="*/ 24 w 1627"/>
                  <a:gd name="T39" fmla="*/ 41 h 1509"/>
                  <a:gd name="T40" fmla="*/ 27 w 1627"/>
                  <a:gd name="T41" fmla="*/ 45 h 1509"/>
                  <a:gd name="T42" fmla="*/ 79 w 1627"/>
                  <a:gd name="T43" fmla="*/ 27 h 1509"/>
                  <a:gd name="T44" fmla="*/ 83 w 1627"/>
                  <a:gd name="T45" fmla="*/ 24 h 1509"/>
                  <a:gd name="T46" fmla="*/ 91 w 1627"/>
                  <a:gd name="T47" fmla="*/ 26 h 1509"/>
                  <a:gd name="T48" fmla="*/ 202 w 1627"/>
                  <a:gd name="T49" fmla="*/ 105 h 1509"/>
                  <a:gd name="T50" fmla="*/ 204 w 1627"/>
                  <a:gd name="T51" fmla="*/ 143 h 1509"/>
                  <a:gd name="T52" fmla="*/ 111 w 1627"/>
                  <a:gd name="T53" fmla="*/ 189 h 1509"/>
                  <a:gd name="T54" fmla="*/ 105 w 1627"/>
                  <a:gd name="T55" fmla="*/ 186 h 1509"/>
                  <a:gd name="T56" fmla="*/ 0 w 1627"/>
                  <a:gd name="T57" fmla="*/ 81 h 1509"/>
                  <a:gd name="T58" fmla="*/ 2 w 1627"/>
                  <a:gd name="T59" fmla="*/ 54 h 1509"/>
                  <a:gd name="T60" fmla="*/ 13 w 1627"/>
                  <a:gd name="T61" fmla="*/ 51 h 150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27"/>
                  <a:gd name="T94" fmla="*/ 0 h 1509"/>
                  <a:gd name="T95" fmla="*/ 1627 w 1627"/>
                  <a:gd name="T96" fmla="*/ 1509 h 150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27" h="1509">
                    <a:moveTo>
                      <a:pt x="97" y="402"/>
                    </a:moveTo>
                    <a:lnTo>
                      <a:pt x="28" y="301"/>
                    </a:lnTo>
                    <a:lnTo>
                      <a:pt x="5" y="197"/>
                    </a:lnTo>
                    <a:lnTo>
                      <a:pt x="28" y="78"/>
                    </a:lnTo>
                    <a:lnTo>
                      <a:pt x="101" y="14"/>
                    </a:lnTo>
                    <a:lnTo>
                      <a:pt x="169" y="0"/>
                    </a:lnTo>
                    <a:lnTo>
                      <a:pt x="297" y="51"/>
                    </a:lnTo>
                    <a:lnTo>
                      <a:pt x="412" y="92"/>
                    </a:lnTo>
                    <a:lnTo>
                      <a:pt x="540" y="134"/>
                    </a:lnTo>
                    <a:lnTo>
                      <a:pt x="650" y="151"/>
                    </a:lnTo>
                    <a:lnTo>
                      <a:pt x="545" y="151"/>
                    </a:lnTo>
                    <a:lnTo>
                      <a:pt x="412" y="138"/>
                    </a:lnTo>
                    <a:lnTo>
                      <a:pt x="306" y="106"/>
                    </a:lnTo>
                    <a:lnTo>
                      <a:pt x="220" y="97"/>
                    </a:lnTo>
                    <a:lnTo>
                      <a:pt x="155" y="106"/>
                    </a:lnTo>
                    <a:lnTo>
                      <a:pt x="120" y="151"/>
                    </a:lnTo>
                    <a:lnTo>
                      <a:pt x="106" y="174"/>
                    </a:lnTo>
                    <a:lnTo>
                      <a:pt x="124" y="269"/>
                    </a:lnTo>
                    <a:lnTo>
                      <a:pt x="165" y="324"/>
                    </a:lnTo>
                    <a:lnTo>
                      <a:pt x="188" y="324"/>
                    </a:lnTo>
                    <a:lnTo>
                      <a:pt x="215" y="356"/>
                    </a:lnTo>
                    <a:lnTo>
                      <a:pt x="627" y="211"/>
                    </a:lnTo>
                    <a:lnTo>
                      <a:pt x="659" y="192"/>
                    </a:lnTo>
                    <a:lnTo>
                      <a:pt x="723" y="202"/>
                    </a:lnTo>
                    <a:lnTo>
                      <a:pt x="1614" y="836"/>
                    </a:lnTo>
                    <a:lnTo>
                      <a:pt x="1627" y="1138"/>
                    </a:lnTo>
                    <a:lnTo>
                      <a:pt x="883" y="1509"/>
                    </a:lnTo>
                    <a:lnTo>
                      <a:pt x="837" y="1486"/>
                    </a:lnTo>
                    <a:lnTo>
                      <a:pt x="0" y="648"/>
                    </a:lnTo>
                    <a:lnTo>
                      <a:pt x="9" y="425"/>
                    </a:lnTo>
                    <a:lnTo>
                      <a:pt x="97" y="402"/>
                    </a:lnTo>
                    <a:close/>
                  </a:path>
                </a:pathLst>
              </a:custGeom>
              <a:solidFill>
                <a:srgbClr val="60B59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18" name="Freeform 1058"/>
              <p:cNvSpPr>
                <a:spLocks/>
              </p:cNvSpPr>
              <p:nvPr/>
            </p:nvSpPr>
            <p:spPr bwMode="auto">
              <a:xfrm>
                <a:off x="4906" y="2216"/>
                <a:ext cx="173" cy="123"/>
              </a:xfrm>
              <a:custGeom>
                <a:avLst/>
                <a:gdLst>
                  <a:gd name="T0" fmla="*/ 22 w 347"/>
                  <a:gd name="T1" fmla="*/ 7 h 246"/>
                  <a:gd name="T2" fmla="*/ 29 w 347"/>
                  <a:gd name="T3" fmla="*/ 0 h 246"/>
                  <a:gd name="T4" fmla="*/ 28 w 347"/>
                  <a:gd name="T5" fmla="*/ 9 h 246"/>
                  <a:gd name="T6" fmla="*/ 43 w 347"/>
                  <a:gd name="T7" fmla="*/ 12 h 246"/>
                  <a:gd name="T8" fmla="*/ 32 w 347"/>
                  <a:gd name="T9" fmla="*/ 14 h 246"/>
                  <a:gd name="T10" fmla="*/ 38 w 347"/>
                  <a:gd name="T11" fmla="*/ 18 h 246"/>
                  <a:gd name="T12" fmla="*/ 26 w 347"/>
                  <a:gd name="T13" fmla="*/ 16 h 246"/>
                  <a:gd name="T14" fmla="*/ 26 w 347"/>
                  <a:gd name="T15" fmla="*/ 25 h 246"/>
                  <a:gd name="T16" fmla="*/ 20 w 347"/>
                  <a:gd name="T17" fmla="*/ 19 h 246"/>
                  <a:gd name="T18" fmla="*/ 15 w 347"/>
                  <a:gd name="T19" fmla="*/ 25 h 246"/>
                  <a:gd name="T20" fmla="*/ 15 w 347"/>
                  <a:gd name="T21" fmla="*/ 21 h 246"/>
                  <a:gd name="T22" fmla="*/ 4 w 347"/>
                  <a:gd name="T23" fmla="*/ 31 h 246"/>
                  <a:gd name="T24" fmla="*/ 11 w 347"/>
                  <a:gd name="T25" fmla="*/ 21 h 246"/>
                  <a:gd name="T26" fmla="*/ 0 w 347"/>
                  <a:gd name="T27" fmla="*/ 18 h 246"/>
                  <a:gd name="T28" fmla="*/ 8 w 347"/>
                  <a:gd name="T29" fmla="*/ 16 h 246"/>
                  <a:gd name="T30" fmla="*/ 3 w 347"/>
                  <a:gd name="T31" fmla="*/ 11 h 246"/>
                  <a:gd name="T32" fmla="*/ 16 w 347"/>
                  <a:gd name="T33" fmla="*/ 14 h 246"/>
                  <a:gd name="T34" fmla="*/ 16 w 347"/>
                  <a:gd name="T35" fmla="*/ 7 h 246"/>
                  <a:gd name="T36" fmla="*/ 22 w 347"/>
                  <a:gd name="T37" fmla="*/ 11 h 246"/>
                  <a:gd name="T38" fmla="*/ 22 w 347"/>
                  <a:gd name="T39" fmla="*/ 7 h 24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7"/>
                  <a:gd name="T61" fmla="*/ 0 h 246"/>
                  <a:gd name="T62" fmla="*/ 347 w 347"/>
                  <a:gd name="T63" fmla="*/ 246 h 24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7" h="246">
                    <a:moveTo>
                      <a:pt x="182" y="53"/>
                    </a:moveTo>
                    <a:lnTo>
                      <a:pt x="235" y="0"/>
                    </a:lnTo>
                    <a:lnTo>
                      <a:pt x="225" y="70"/>
                    </a:lnTo>
                    <a:lnTo>
                      <a:pt x="347" y="91"/>
                    </a:lnTo>
                    <a:lnTo>
                      <a:pt x="262" y="112"/>
                    </a:lnTo>
                    <a:lnTo>
                      <a:pt x="310" y="144"/>
                    </a:lnTo>
                    <a:lnTo>
                      <a:pt x="213" y="128"/>
                    </a:lnTo>
                    <a:lnTo>
                      <a:pt x="209" y="193"/>
                    </a:lnTo>
                    <a:lnTo>
                      <a:pt x="160" y="150"/>
                    </a:lnTo>
                    <a:lnTo>
                      <a:pt x="123" y="193"/>
                    </a:lnTo>
                    <a:lnTo>
                      <a:pt x="123" y="161"/>
                    </a:lnTo>
                    <a:lnTo>
                      <a:pt x="38" y="246"/>
                    </a:lnTo>
                    <a:lnTo>
                      <a:pt x="91" y="166"/>
                    </a:lnTo>
                    <a:lnTo>
                      <a:pt x="0" y="144"/>
                    </a:lnTo>
                    <a:lnTo>
                      <a:pt x="65" y="128"/>
                    </a:lnTo>
                    <a:lnTo>
                      <a:pt x="27" y="86"/>
                    </a:lnTo>
                    <a:lnTo>
                      <a:pt x="134" y="108"/>
                    </a:lnTo>
                    <a:lnTo>
                      <a:pt x="134" y="49"/>
                    </a:lnTo>
                    <a:lnTo>
                      <a:pt x="182" y="86"/>
                    </a:lnTo>
                    <a:lnTo>
                      <a:pt x="182" y="53"/>
                    </a:lnTo>
                    <a:close/>
                  </a:path>
                </a:pathLst>
              </a:custGeom>
              <a:solidFill>
                <a:srgbClr val="FFAD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19" name="Freeform 1059"/>
              <p:cNvSpPr>
                <a:spLocks/>
              </p:cNvSpPr>
              <p:nvPr/>
            </p:nvSpPr>
            <p:spPr bwMode="auto">
              <a:xfrm>
                <a:off x="4270" y="1954"/>
                <a:ext cx="786" cy="501"/>
              </a:xfrm>
              <a:custGeom>
                <a:avLst/>
                <a:gdLst>
                  <a:gd name="T0" fmla="*/ 0 w 1572"/>
                  <a:gd name="T1" fmla="*/ 20 h 1003"/>
                  <a:gd name="T2" fmla="*/ 107 w 1572"/>
                  <a:gd name="T3" fmla="*/ 124 h 1003"/>
                  <a:gd name="T4" fmla="*/ 111 w 1572"/>
                  <a:gd name="T5" fmla="*/ 125 h 1003"/>
                  <a:gd name="T6" fmla="*/ 196 w 1572"/>
                  <a:gd name="T7" fmla="*/ 81 h 1003"/>
                  <a:gd name="T8" fmla="*/ 197 w 1572"/>
                  <a:gd name="T9" fmla="*/ 79 h 1003"/>
                  <a:gd name="T10" fmla="*/ 193 w 1572"/>
                  <a:gd name="T11" fmla="*/ 49 h 1003"/>
                  <a:gd name="T12" fmla="*/ 192 w 1572"/>
                  <a:gd name="T13" fmla="*/ 79 h 1003"/>
                  <a:gd name="T14" fmla="*/ 110 w 1572"/>
                  <a:gd name="T15" fmla="*/ 121 h 1003"/>
                  <a:gd name="T16" fmla="*/ 107 w 1572"/>
                  <a:gd name="T17" fmla="*/ 91 h 1003"/>
                  <a:gd name="T18" fmla="*/ 106 w 1572"/>
                  <a:gd name="T19" fmla="*/ 119 h 1003"/>
                  <a:gd name="T20" fmla="*/ 4 w 1572"/>
                  <a:gd name="T21" fmla="*/ 18 h 1003"/>
                  <a:gd name="T22" fmla="*/ 2 w 1572"/>
                  <a:gd name="T23" fmla="*/ 0 h 1003"/>
                  <a:gd name="T24" fmla="*/ 0 w 1572"/>
                  <a:gd name="T25" fmla="*/ 20 h 100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72"/>
                  <a:gd name="T40" fmla="*/ 0 h 1003"/>
                  <a:gd name="T41" fmla="*/ 1572 w 1572"/>
                  <a:gd name="T42" fmla="*/ 1003 h 100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72" h="1003">
                    <a:moveTo>
                      <a:pt x="0" y="165"/>
                    </a:moveTo>
                    <a:lnTo>
                      <a:pt x="851" y="998"/>
                    </a:lnTo>
                    <a:lnTo>
                      <a:pt x="883" y="1003"/>
                    </a:lnTo>
                    <a:lnTo>
                      <a:pt x="1562" y="655"/>
                    </a:lnTo>
                    <a:lnTo>
                      <a:pt x="1572" y="632"/>
                    </a:lnTo>
                    <a:lnTo>
                      <a:pt x="1539" y="399"/>
                    </a:lnTo>
                    <a:lnTo>
                      <a:pt x="1535" y="632"/>
                    </a:lnTo>
                    <a:lnTo>
                      <a:pt x="878" y="970"/>
                    </a:lnTo>
                    <a:lnTo>
                      <a:pt x="851" y="733"/>
                    </a:lnTo>
                    <a:lnTo>
                      <a:pt x="842" y="956"/>
                    </a:lnTo>
                    <a:lnTo>
                      <a:pt x="32" y="151"/>
                    </a:lnTo>
                    <a:lnTo>
                      <a:pt x="13" y="0"/>
                    </a:lnTo>
                    <a:lnTo>
                      <a:pt x="0" y="1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20" name="Freeform 1060"/>
              <p:cNvSpPr>
                <a:spLocks/>
              </p:cNvSpPr>
              <p:nvPr/>
            </p:nvSpPr>
            <p:spPr bwMode="auto">
              <a:xfrm>
                <a:off x="4279" y="1831"/>
                <a:ext cx="747" cy="487"/>
              </a:xfrm>
              <a:custGeom>
                <a:avLst/>
                <a:gdLst>
                  <a:gd name="T0" fmla="*/ 4 w 1495"/>
                  <a:gd name="T1" fmla="*/ 30 h 973"/>
                  <a:gd name="T2" fmla="*/ 105 w 1495"/>
                  <a:gd name="T3" fmla="*/ 117 h 973"/>
                  <a:gd name="T4" fmla="*/ 185 w 1495"/>
                  <a:gd name="T5" fmla="*/ 81 h 973"/>
                  <a:gd name="T6" fmla="*/ 186 w 1495"/>
                  <a:gd name="T7" fmla="*/ 83 h 973"/>
                  <a:gd name="T8" fmla="*/ 104 w 1495"/>
                  <a:gd name="T9" fmla="*/ 122 h 973"/>
                  <a:gd name="T10" fmla="*/ 0 w 1495"/>
                  <a:gd name="T11" fmla="*/ 29 h 973"/>
                  <a:gd name="T12" fmla="*/ 76 w 1495"/>
                  <a:gd name="T13" fmla="*/ 0 h 973"/>
                  <a:gd name="T14" fmla="*/ 4 w 1495"/>
                  <a:gd name="T15" fmla="*/ 30 h 973"/>
                  <a:gd name="T16" fmla="*/ 0 60000 65536"/>
                  <a:gd name="T17" fmla="*/ 0 60000 65536"/>
                  <a:gd name="T18" fmla="*/ 0 60000 65536"/>
                  <a:gd name="T19" fmla="*/ 0 60000 65536"/>
                  <a:gd name="T20" fmla="*/ 0 60000 65536"/>
                  <a:gd name="T21" fmla="*/ 0 60000 65536"/>
                  <a:gd name="T22" fmla="*/ 0 60000 65536"/>
                  <a:gd name="T23" fmla="*/ 0 60000 65536"/>
                  <a:gd name="T24" fmla="*/ 0 w 1495"/>
                  <a:gd name="T25" fmla="*/ 0 h 973"/>
                  <a:gd name="T26" fmla="*/ 1495 w 1495"/>
                  <a:gd name="T27" fmla="*/ 973 h 97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95" h="973">
                    <a:moveTo>
                      <a:pt x="37" y="236"/>
                    </a:moveTo>
                    <a:lnTo>
                      <a:pt x="847" y="936"/>
                    </a:lnTo>
                    <a:lnTo>
                      <a:pt x="1486" y="644"/>
                    </a:lnTo>
                    <a:lnTo>
                      <a:pt x="1495" y="658"/>
                    </a:lnTo>
                    <a:lnTo>
                      <a:pt x="837" y="973"/>
                    </a:lnTo>
                    <a:lnTo>
                      <a:pt x="0" y="228"/>
                    </a:lnTo>
                    <a:lnTo>
                      <a:pt x="613" y="0"/>
                    </a:lnTo>
                    <a:lnTo>
                      <a:pt x="37" y="2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21" name="Freeform 1061"/>
              <p:cNvSpPr>
                <a:spLocks/>
              </p:cNvSpPr>
              <p:nvPr/>
            </p:nvSpPr>
            <p:spPr bwMode="auto">
              <a:xfrm>
                <a:off x="4585" y="1826"/>
                <a:ext cx="455" cy="330"/>
              </a:xfrm>
              <a:custGeom>
                <a:avLst/>
                <a:gdLst>
                  <a:gd name="T0" fmla="*/ 3 w 909"/>
                  <a:gd name="T1" fmla="*/ 0 h 659"/>
                  <a:gd name="T2" fmla="*/ 114 w 909"/>
                  <a:gd name="T3" fmla="*/ 80 h 659"/>
                  <a:gd name="T4" fmla="*/ 114 w 909"/>
                  <a:gd name="T5" fmla="*/ 83 h 659"/>
                  <a:gd name="T6" fmla="*/ 110 w 909"/>
                  <a:gd name="T7" fmla="*/ 83 h 659"/>
                  <a:gd name="T8" fmla="*/ 0 w 909"/>
                  <a:gd name="T9" fmla="*/ 2 h 659"/>
                  <a:gd name="T10" fmla="*/ 3 w 909"/>
                  <a:gd name="T11" fmla="*/ 0 h 659"/>
                  <a:gd name="T12" fmla="*/ 0 60000 65536"/>
                  <a:gd name="T13" fmla="*/ 0 60000 65536"/>
                  <a:gd name="T14" fmla="*/ 0 60000 65536"/>
                  <a:gd name="T15" fmla="*/ 0 60000 65536"/>
                  <a:gd name="T16" fmla="*/ 0 60000 65536"/>
                  <a:gd name="T17" fmla="*/ 0 60000 65536"/>
                  <a:gd name="T18" fmla="*/ 0 w 909"/>
                  <a:gd name="T19" fmla="*/ 0 h 659"/>
                  <a:gd name="T20" fmla="*/ 909 w 909"/>
                  <a:gd name="T21" fmla="*/ 659 h 659"/>
                </a:gdLst>
                <a:ahLst/>
                <a:cxnLst>
                  <a:cxn ang="T12">
                    <a:pos x="T0" y="T1"/>
                  </a:cxn>
                  <a:cxn ang="T13">
                    <a:pos x="T2" y="T3"/>
                  </a:cxn>
                  <a:cxn ang="T14">
                    <a:pos x="T4" y="T5"/>
                  </a:cxn>
                  <a:cxn ang="T15">
                    <a:pos x="T6" y="T7"/>
                  </a:cxn>
                  <a:cxn ang="T16">
                    <a:pos x="T8" y="T9"/>
                  </a:cxn>
                  <a:cxn ang="T17">
                    <a:pos x="T10" y="T11"/>
                  </a:cxn>
                </a:cxnLst>
                <a:rect l="T18" t="T19" r="T20" b="T21"/>
                <a:pathLst>
                  <a:path w="909" h="659">
                    <a:moveTo>
                      <a:pt x="23" y="0"/>
                    </a:moveTo>
                    <a:lnTo>
                      <a:pt x="909" y="640"/>
                    </a:lnTo>
                    <a:lnTo>
                      <a:pt x="909" y="659"/>
                    </a:lnTo>
                    <a:lnTo>
                      <a:pt x="878" y="659"/>
                    </a:lnTo>
                    <a:lnTo>
                      <a:pt x="0" y="9"/>
                    </a:lnTo>
                    <a:lnTo>
                      <a:pt x="2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22" name="Freeform 1062"/>
              <p:cNvSpPr>
                <a:spLocks/>
              </p:cNvSpPr>
              <p:nvPr/>
            </p:nvSpPr>
            <p:spPr bwMode="auto">
              <a:xfrm>
                <a:off x="4645" y="2076"/>
                <a:ext cx="106" cy="77"/>
              </a:xfrm>
              <a:custGeom>
                <a:avLst/>
                <a:gdLst>
                  <a:gd name="T0" fmla="*/ 17 w 213"/>
                  <a:gd name="T1" fmla="*/ 9 h 155"/>
                  <a:gd name="T2" fmla="*/ 16 w 213"/>
                  <a:gd name="T3" fmla="*/ 7 h 155"/>
                  <a:gd name="T4" fmla="*/ 14 w 213"/>
                  <a:gd name="T5" fmla="*/ 6 h 155"/>
                  <a:gd name="T6" fmla="*/ 12 w 213"/>
                  <a:gd name="T7" fmla="*/ 5 h 155"/>
                  <a:gd name="T8" fmla="*/ 9 w 213"/>
                  <a:gd name="T9" fmla="*/ 4 h 155"/>
                  <a:gd name="T10" fmla="*/ 7 w 213"/>
                  <a:gd name="T11" fmla="*/ 2 h 155"/>
                  <a:gd name="T12" fmla="*/ 4 w 213"/>
                  <a:gd name="T13" fmla="*/ 1 h 155"/>
                  <a:gd name="T14" fmla="*/ 2 w 213"/>
                  <a:gd name="T15" fmla="*/ 0 h 155"/>
                  <a:gd name="T16" fmla="*/ 0 w 213"/>
                  <a:gd name="T17" fmla="*/ 0 h 155"/>
                  <a:gd name="T18" fmla="*/ 0 w 213"/>
                  <a:gd name="T19" fmla="*/ 0 h 155"/>
                  <a:gd name="T20" fmla="*/ 0 w 213"/>
                  <a:gd name="T21" fmla="*/ 0 h 155"/>
                  <a:gd name="T22" fmla="*/ 0 w 213"/>
                  <a:gd name="T23" fmla="*/ 0 h 155"/>
                  <a:gd name="T24" fmla="*/ 0 w 213"/>
                  <a:gd name="T25" fmla="*/ 0 h 155"/>
                  <a:gd name="T26" fmla="*/ 1 w 213"/>
                  <a:gd name="T27" fmla="*/ 1 h 155"/>
                  <a:gd name="T28" fmla="*/ 2 w 213"/>
                  <a:gd name="T29" fmla="*/ 2 h 155"/>
                  <a:gd name="T30" fmla="*/ 3 w 213"/>
                  <a:gd name="T31" fmla="*/ 2 h 155"/>
                  <a:gd name="T32" fmla="*/ 4 w 213"/>
                  <a:gd name="T33" fmla="*/ 3 h 155"/>
                  <a:gd name="T34" fmla="*/ 6 w 213"/>
                  <a:gd name="T35" fmla="*/ 4 h 155"/>
                  <a:gd name="T36" fmla="*/ 7 w 213"/>
                  <a:gd name="T37" fmla="*/ 5 h 155"/>
                  <a:gd name="T38" fmla="*/ 9 w 213"/>
                  <a:gd name="T39" fmla="*/ 6 h 155"/>
                  <a:gd name="T40" fmla="*/ 10 w 213"/>
                  <a:gd name="T41" fmla="*/ 7 h 155"/>
                  <a:gd name="T42" fmla="*/ 12 w 213"/>
                  <a:gd name="T43" fmla="*/ 8 h 155"/>
                  <a:gd name="T44" fmla="*/ 14 w 213"/>
                  <a:gd name="T45" fmla="*/ 9 h 155"/>
                  <a:gd name="T46" fmla="*/ 16 w 213"/>
                  <a:gd name="T47" fmla="*/ 11 h 155"/>
                  <a:gd name="T48" fmla="*/ 18 w 213"/>
                  <a:gd name="T49" fmla="*/ 12 h 155"/>
                  <a:gd name="T50" fmla="*/ 20 w 213"/>
                  <a:gd name="T51" fmla="*/ 14 h 155"/>
                  <a:gd name="T52" fmla="*/ 22 w 213"/>
                  <a:gd name="T53" fmla="*/ 16 h 155"/>
                  <a:gd name="T54" fmla="*/ 24 w 213"/>
                  <a:gd name="T55" fmla="*/ 17 h 155"/>
                  <a:gd name="T56" fmla="*/ 25 w 213"/>
                  <a:gd name="T57" fmla="*/ 19 h 155"/>
                  <a:gd name="T58" fmla="*/ 25 w 213"/>
                  <a:gd name="T59" fmla="*/ 19 h 155"/>
                  <a:gd name="T60" fmla="*/ 26 w 213"/>
                  <a:gd name="T61" fmla="*/ 19 h 155"/>
                  <a:gd name="T62" fmla="*/ 26 w 213"/>
                  <a:gd name="T63" fmla="*/ 19 h 155"/>
                  <a:gd name="T64" fmla="*/ 26 w 213"/>
                  <a:gd name="T65" fmla="*/ 19 h 155"/>
                  <a:gd name="T66" fmla="*/ 25 w 213"/>
                  <a:gd name="T67" fmla="*/ 18 h 155"/>
                  <a:gd name="T68" fmla="*/ 24 w 213"/>
                  <a:gd name="T69" fmla="*/ 16 h 155"/>
                  <a:gd name="T70" fmla="*/ 23 w 213"/>
                  <a:gd name="T71" fmla="*/ 15 h 155"/>
                  <a:gd name="T72" fmla="*/ 22 w 213"/>
                  <a:gd name="T73" fmla="*/ 14 h 155"/>
                  <a:gd name="T74" fmla="*/ 21 w 213"/>
                  <a:gd name="T75" fmla="*/ 12 h 155"/>
                  <a:gd name="T76" fmla="*/ 20 w 213"/>
                  <a:gd name="T77" fmla="*/ 11 h 155"/>
                  <a:gd name="T78" fmla="*/ 19 w 213"/>
                  <a:gd name="T79" fmla="*/ 10 h 155"/>
                  <a:gd name="T80" fmla="*/ 17 w 213"/>
                  <a:gd name="T81" fmla="*/ 9 h 15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13"/>
                  <a:gd name="T124" fmla="*/ 0 h 155"/>
                  <a:gd name="T125" fmla="*/ 213 w 213"/>
                  <a:gd name="T126" fmla="*/ 155 h 15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13" h="155">
                    <a:moveTo>
                      <a:pt x="143" y="73"/>
                    </a:moveTo>
                    <a:lnTo>
                      <a:pt x="131" y="63"/>
                    </a:lnTo>
                    <a:lnTo>
                      <a:pt x="114" y="52"/>
                    </a:lnTo>
                    <a:lnTo>
                      <a:pt x="96" y="43"/>
                    </a:lnTo>
                    <a:lnTo>
                      <a:pt x="78" y="33"/>
                    </a:lnTo>
                    <a:lnTo>
                      <a:pt x="58" y="23"/>
                    </a:lnTo>
                    <a:lnTo>
                      <a:pt x="38" y="15"/>
                    </a:lnTo>
                    <a:lnTo>
                      <a:pt x="20" y="7"/>
                    </a:lnTo>
                    <a:lnTo>
                      <a:pt x="4" y="0"/>
                    </a:lnTo>
                    <a:lnTo>
                      <a:pt x="3" y="2"/>
                    </a:lnTo>
                    <a:lnTo>
                      <a:pt x="3" y="3"/>
                    </a:lnTo>
                    <a:lnTo>
                      <a:pt x="2" y="5"/>
                    </a:lnTo>
                    <a:lnTo>
                      <a:pt x="0" y="6"/>
                    </a:lnTo>
                    <a:lnTo>
                      <a:pt x="8" y="11"/>
                    </a:lnTo>
                    <a:lnTo>
                      <a:pt x="19" y="17"/>
                    </a:lnTo>
                    <a:lnTo>
                      <a:pt x="28" y="22"/>
                    </a:lnTo>
                    <a:lnTo>
                      <a:pt x="38" y="29"/>
                    </a:lnTo>
                    <a:lnTo>
                      <a:pt x="50" y="35"/>
                    </a:lnTo>
                    <a:lnTo>
                      <a:pt x="60" y="42"/>
                    </a:lnTo>
                    <a:lnTo>
                      <a:pt x="72" y="49"/>
                    </a:lnTo>
                    <a:lnTo>
                      <a:pt x="83" y="56"/>
                    </a:lnTo>
                    <a:lnTo>
                      <a:pt x="97" y="65"/>
                    </a:lnTo>
                    <a:lnTo>
                      <a:pt x="113" y="75"/>
                    </a:lnTo>
                    <a:lnTo>
                      <a:pt x="128" y="88"/>
                    </a:lnTo>
                    <a:lnTo>
                      <a:pt x="145" y="102"/>
                    </a:lnTo>
                    <a:lnTo>
                      <a:pt x="162" y="116"/>
                    </a:lnTo>
                    <a:lnTo>
                      <a:pt x="177" y="129"/>
                    </a:lnTo>
                    <a:lnTo>
                      <a:pt x="192" y="142"/>
                    </a:lnTo>
                    <a:lnTo>
                      <a:pt x="204" y="155"/>
                    </a:lnTo>
                    <a:lnTo>
                      <a:pt x="207" y="155"/>
                    </a:lnTo>
                    <a:lnTo>
                      <a:pt x="209" y="155"/>
                    </a:lnTo>
                    <a:lnTo>
                      <a:pt x="211" y="155"/>
                    </a:lnTo>
                    <a:lnTo>
                      <a:pt x="213" y="154"/>
                    </a:lnTo>
                    <a:lnTo>
                      <a:pt x="207" y="144"/>
                    </a:lnTo>
                    <a:lnTo>
                      <a:pt x="198" y="135"/>
                    </a:lnTo>
                    <a:lnTo>
                      <a:pt x="190" y="125"/>
                    </a:lnTo>
                    <a:lnTo>
                      <a:pt x="181" y="113"/>
                    </a:lnTo>
                    <a:lnTo>
                      <a:pt x="172" y="103"/>
                    </a:lnTo>
                    <a:lnTo>
                      <a:pt x="163" y="93"/>
                    </a:lnTo>
                    <a:lnTo>
                      <a:pt x="154" y="82"/>
                    </a:lnTo>
                    <a:lnTo>
                      <a:pt x="143" y="7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23" name="Freeform 1063"/>
              <p:cNvSpPr>
                <a:spLocks/>
              </p:cNvSpPr>
              <p:nvPr/>
            </p:nvSpPr>
            <p:spPr bwMode="auto">
              <a:xfrm>
                <a:off x="4663" y="2059"/>
                <a:ext cx="115" cy="86"/>
              </a:xfrm>
              <a:custGeom>
                <a:avLst/>
                <a:gdLst>
                  <a:gd name="T0" fmla="*/ 19 w 230"/>
                  <a:gd name="T1" fmla="*/ 9 h 173"/>
                  <a:gd name="T2" fmla="*/ 17 w 230"/>
                  <a:gd name="T3" fmla="*/ 8 h 173"/>
                  <a:gd name="T4" fmla="*/ 15 w 230"/>
                  <a:gd name="T5" fmla="*/ 6 h 173"/>
                  <a:gd name="T6" fmla="*/ 13 w 230"/>
                  <a:gd name="T7" fmla="*/ 5 h 173"/>
                  <a:gd name="T8" fmla="*/ 11 w 230"/>
                  <a:gd name="T9" fmla="*/ 4 h 173"/>
                  <a:gd name="T10" fmla="*/ 8 w 230"/>
                  <a:gd name="T11" fmla="*/ 2 h 173"/>
                  <a:gd name="T12" fmla="*/ 6 w 230"/>
                  <a:gd name="T13" fmla="*/ 1 h 173"/>
                  <a:gd name="T14" fmla="*/ 3 w 230"/>
                  <a:gd name="T15" fmla="*/ 0 h 173"/>
                  <a:gd name="T16" fmla="*/ 1 w 230"/>
                  <a:gd name="T17" fmla="*/ 0 h 173"/>
                  <a:gd name="T18" fmla="*/ 1 w 230"/>
                  <a:gd name="T19" fmla="*/ 0 h 173"/>
                  <a:gd name="T20" fmla="*/ 1 w 230"/>
                  <a:gd name="T21" fmla="*/ 0 h 173"/>
                  <a:gd name="T22" fmla="*/ 1 w 230"/>
                  <a:gd name="T23" fmla="*/ 0 h 173"/>
                  <a:gd name="T24" fmla="*/ 0 w 230"/>
                  <a:gd name="T25" fmla="*/ 0 h 173"/>
                  <a:gd name="T26" fmla="*/ 2 w 230"/>
                  <a:gd name="T27" fmla="*/ 1 h 173"/>
                  <a:gd name="T28" fmla="*/ 3 w 230"/>
                  <a:gd name="T29" fmla="*/ 1 h 173"/>
                  <a:gd name="T30" fmla="*/ 4 w 230"/>
                  <a:gd name="T31" fmla="*/ 2 h 173"/>
                  <a:gd name="T32" fmla="*/ 6 w 230"/>
                  <a:gd name="T33" fmla="*/ 3 h 173"/>
                  <a:gd name="T34" fmla="*/ 7 w 230"/>
                  <a:gd name="T35" fmla="*/ 4 h 173"/>
                  <a:gd name="T36" fmla="*/ 9 w 230"/>
                  <a:gd name="T37" fmla="*/ 5 h 173"/>
                  <a:gd name="T38" fmla="*/ 10 w 230"/>
                  <a:gd name="T39" fmla="*/ 6 h 173"/>
                  <a:gd name="T40" fmla="*/ 12 w 230"/>
                  <a:gd name="T41" fmla="*/ 7 h 173"/>
                  <a:gd name="T42" fmla="*/ 14 w 230"/>
                  <a:gd name="T43" fmla="*/ 8 h 173"/>
                  <a:gd name="T44" fmla="*/ 16 w 230"/>
                  <a:gd name="T45" fmla="*/ 10 h 173"/>
                  <a:gd name="T46" fmla="*/ 18 w 230"/>
                  <a:gd name="T47" fmla="*/ 12 h 173"/>
                  <a:gd name="T48" fmla="*/ 21 w 230"/>
                  <a:gd name="T49" fmla="*/ 14 h 173"/>
                  <a:gd name="T50" fmla="*/ 23 w 230"/>
                  <a:gd name="T51" fmla="*/ 16 h 173"/>
                  <a:gd name="T52" fmla="*/ 26 w 230"/>
                  <a:gd name="T53" fmla="*/ 18 h 173"/>
                  <a:gd name="T54" fmla="*/ 28 w 230"/>
                  <a:gd name="T55" fmla="*/ 20 h 173"/>
                  <a:gd name="T56" fmla="*/ 29 w 230"/>
                  <a:gd name="T57" fmla="*/ 21 h 173"/>
                  <a:gd name="T58" fmla="*/ 29 w 230"/>
                  <a:gd name="T59" fmla="*/ 21 h 173"/>
                  <a:gd name="T60" fmla="*/ 29 w 230"/>
                  <a:gd name="T61" fmla="*/ 21 h 173"/>
                  <a:gd name="T62" fmla="*/ 29 w 230"/>
                  <a:gd name="T63" fmla="*/ 21 h 173"/>
                  <a:gd name="T64" fmla="*/ 29 w 230"/>
                  <a:gd name="T65" fmla="*/ 21 h 173"/>
                  <a:gd name="T66" fmla="*/ 28 w 230"/>
                  <a:gd name="T67" fmla="*/ 20 h 173"/>
                  <a:gd name="T68" fmla="*/ 27 w 230"/>
                  <a:gd name="T69" fmla="*/ 19 h 173"/>
                  <a:gd name="T70" fmla="*/ 26 w 230"/>
                  <a:gd name="T71" fmla="*/ 17 h 173"/>
                  <a:gd name="T72" fmla="*/ 25 w 230"/>
                  <a:gd name="T73" fmla="*/ 15 h 173"/>
                  <a:gd name="T74" fmla="*/ 24 w 230"/>
                  <a:gd name="T75" fmla="*/ 14 h 173"/>
                  <a:gd name="T76" fmla="*/ 22 w 230"/>
                  <a:gd name="T77" fmla="*/ 12 h 173"/>
                  <a:gd name="T78" fmla="*/ 20 w 230"/>
                  <a:gd name="T79" fmla="*/ 10 h 173"/>
                  <a:gd name="T80" fmla="*/ 19 w 230"/>
                  <a:gd name="T81" fmla="*/ 9 h 17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30"/>
                  <a:gd name="T124" fmla="*/ 0 h 173"/>
                  <a:gd name="T125" fmla="*/ 230 w 230"/>
                  <a:gd name="T126" fmla="*/ 173 h 17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30" h="173">
                    <a:moveTo>
                      <a:pt x="148" y="75"/>
                    </a:moveTo>
                    <a:lnTo>
                      <a:pt x="134" y="64"/>
                    </a:lnTo>
                    <a:lnTo>
                      <a:pt x="118" y="53"/>
                    </a:lnTo>
                    <a:lnTo>
                      <a:pt x="100" y="43"/>
                    </a:lnTo>
                    <a:lnTo>
                      <a:pt x="81" y="32"/>
                    </a:lnTo>
                    <a:lnTo>
                      <a:pt x="61" y="23"/>
                    </a:lnTo>
                    <a:lnTo>
                      <a:pt x="42" y="15"/>
                    </a:lnTo>
                    <a:lnTo>
                      <a:pt x="23" y="7"/>
                    </a:lnTo>
                    <a:lnTo>
                      <a:pt x="7" y="0"/>
                    </a:lnTo>
                    <a:lnTo>
                      <a:pt x="6" y="1"/>
                    </a:lnTo>
                    <a:lnTo>
                      <a:pt x="4" y="1"/>
                    </a:lnTo>
                    <a:lnTo>
                      <a:pt x="2" y="2"/>
                    </a:lnTo>
                    <a:lnTo>
                      <a:pt x="0" y="3"/>
                    </a:lnTo>
                    <a:lnTo>
                      <a:pt x="9" y="9"/>
                    </a:lnTo>
                    <a:lnTo>
                      <a:pt x="20" y="15"/>
                    </a:lnTo>
                    <a:lnTo>
                      <a:pt x="30" y="22"/>
                    </a:lnTo>
                    <a:lnTo>
                      <a:pt x="42" y="28"/>
                    </a:lnTo>
                    <a:lnTo>
                      <a:pt x="53" y="36"/>
                    </a:lnTo>
                    <a:lnTo>
                      <a:pt x="65" y="43"/>
                    </a:lnTo>
                    <a:lnTo>
                      <a:pt x="76" y="50"/>
                    </a:lnTo>
                    <a:lnTo>
                      <a:pt x="89" y="56"/>
                    </a:lnTo>
                    <a:lnTo>
                      <a:pt x="106" y="68"/>
                    </a:lnTo>
                    <a:lnTo>
                      <a:pt x="124" y="82"/>
                    </a:lnTo>
                    <a:lnTo>
                      <a:pt x="144" y="98"/>
                    </a:lnTo>
                    <a:lnTo>
                      <a:pt x="165" y="114"/>
                    </a:lnTo>
                    <a:lnTo>
                      <a:pt x="183" y="131"/>
                    </a:lnTo>
                    <a:lnTo>
                      <a:pt x="202" y="147"/>
                    </a:lnTo>
                    <a:lnTo>
                      <a:pt x="217" y="161"/>
                    </a:lnTo>
                    <a:lnTo>
                      <a:pt x="228" y="173"/>
                    </a:lnTo>
                    <a:lnTo>
                      <a:pt x="229" y="173"/>
                    </a:lnTo>
                    <a:lnTo>
                      <a:pt x="230" y="173"/>
                    </a:lnTo>
                    <a:lnTo>
                      <a:pt x="230" y="172"/>
                    </a:lnTo>
                    <a:lnTo>
                      <a:pt x="224" y="162"/>
                    </a:lnTo>
                    <a:lnTo>
                      <a:pt x="215" y="152"/>
                    </a:lnTo>
                    <a:lnTo>
                      <a:pt x="206" y="139"/>
                    </a:lnTo>
                    <a:lnTo>
                      <a:pt x="196" y="127"/>
                    </a:lnTo>
                    <a:lnTo>
                      <a:pt x="186" y="113"/>
                    </a:lnTo>
                    <a:lnTo>
                      <a:pt x="173" y="100"/>
                    </a:lnTo>
                    <a:lnTo>
                      <a:pt x="160" y="86"/>
                    </a:lnTo>
                    <a:lnTo>
                      <a:pt x="148" y="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24" name="Freeform 1064"/>
              <p:cNvSpPr>
                <a:spLocks/>
              </p:cNvSpPr>
              <p:nvPr/>
            </p:nvSpPr>
            <p:spPr bwMode="auto">
              <a:xfrm>
                <a:off x="4692" y="2045"/>
                <a:ext cx="116" cy="84"/>
              </a:xfrm>
              <a:custGeom>
                <a:avLst/>
                <a:gdLst>
                  <a:gd name="T0" fmla="*/ 20 w 230"/>
                  <a:gd name="T1" fmla="*/ 9 h 170"/>
                  <a:gd name="T2" fmla="*/ 18 w 230"/>
                  <a:gd name="T3" fmla="*/ 8 h 170"/>
                  <a:gd name="T4" fmla="*/ 16 w 230"/>
                  <a:gd name="T5" fmla="*/ 6 h 170"/>
                  <a:gd name="T6" fmla="*/ 13 w 230"/>
                  <a:gd name="T7" fmla="*/ 5 h 170"/>
                  <a:gd name="T8" fmla="*/ 11 w 230"/>
                  <a:gd name="T9" fmla="*/ 4 h 170"/>
                  <a:gd name="T10" fmla="*/ 8 w 230"/>
                  <a:gd name="T11" fmla="*/ 2 h 170"/>
                  <a:gd name="T12" fmla="*/ 6 w 230"/>
                  <a:gd name="T13" fmla="*/ 1 h 170"/>
                  <a:gd name="T14" fmla="*/ 3 w 230"/>
                  <a:gd name="T15" fmla="*/ 0 h 170"/>
                  <a:gd name="T16" fmla="*/ 1 w 230"/>
                  <a:gd name="T17" fmla="*/ 0 h 170"/>
                  <a:gd name="T18" fmla="*/ 1 w 230"/>
                  <a:gd name="T19" fmla="*/ 0 h 170"/>
                  <a:gd name="T20" fmla="*/ 1 w 230"/>
                  <a:gd name="T21" fmla="*/ 0 h 170"/>
                  <a:gd name="T22" fmla="*/ 1 w 230"/>
                  <a:gd name="T23" fmla="*/ 0 h 170"/>
                  <a:gd name="T24" fmla="*/ 0 w 230"/>
                  <a:gd name="T25" fmla="*/ 0 h 170"/>
                  <a:gd name="T26" fmla="*/ 2 w 230"/>
                  <a:gd name="T27" fmla="*/ 1 h 170"/>
                  <a:gd name="T28" fmla="*/ 3 w 230"/>
                  <a:gd name="T29" fmla="*/ 1 h 170"/>
                  <a:gd name="T30" fmla="*/ 4 w 230"/>
                  <a:gd name="T31" fmla="*/ 2 h 170"/>
                  <a:gd name="T32" fmla="*/ 6 w 230"/>
                  <a:gd name="T33" fmla="*/ 3 h 170"/>
                  <a:gd name="T34" fmla="*/ 7 w 230"/>
                  <a:gd name="T35" fmla="*/ 4 h 170"/>
                  <a:gd name="T36" fmla="*/ 9 w 230"/>
                  <a:gd name="T37" fmla="*/ 5 h 170"/>
                  <a:gd name="T38" fmla="*/ 10 w 230"/>
                  <a:gd name="T39" fmla="*/ 6 h 170"/>
                  <a:gd name="T40" fmla="*/ 12 w 230"/>
                  <a:gd name="T41" fmla="*/ 7 h 170"/>
                  <a:gd name="T42" fmla="*/ 14 w 230"/>
                  <a:gd name="T43" fmla="*/ 8 h 170"/>
                  <a:gd name="T44" fmla="*/ 16 w 230"/>
                  <a:gd name="T45" fmla="*/ 10 h 170"/>
                  <a:gd name="T46" fmla="*/ 19 w 230"/>
                  <a:gd name="T47" fmla="*/ 11 h 170"/>
                  <a:gd name="T48" fmla="*/ 21 w 230"/>
                  <a:gd name="T49" fmla="*/ 13 h 170"/>
                  <a:gd name="T50" fmla="*/ 23 w 230"/>
                  <a:gd name="T51" fmla="*/ 15 h 170"/>
                  <a:gd name="T52" fmla="*/ 25 w 230"/>
                  <a:gd name="T53" fmla="*/ 17 h 170"/>
                  <a:gd name="T54" fmla="*/ 27 w 230"/>
                  <a:gd name="T55" fmla="*/ 19 h 170"/>
                  <a:gd name="T56" fmla="*/ 29 w 230"/>
                  <a:gd name="T57" fmla="*/ 21 h 170"/>
                  <a:gd name="T58" fmla="*/ 29 w 230"/>
                  <a:gd name="T59" fmla="*/ 20 h 170"/>
                  <a:gd name="T60" fmla="*/ 29 w 230"/>
                  <a:gd name="T61" fmla="*/ 20 h 170"/>
                  <a:gd name="T62" fmla="*/ 29 w 230"/>
                  <a:gd name="T63" fmla="*/ 20 h 170"/>
                  <a:gd name="T64" fmla="*/ 30 w 230"/>
                  <a:gd name="T65" fmla="*/ 20 h 170"/>
                  <a:gd name="T66" fmla="*/ 28 w 230"/>
                  <a:gd name="T67" fmla="*/ 19 h 170"/>
                  <a:gd name="T68" fmla="*/ 27 w 230"/>
                  <a:gd name="T69" fmla="*/ 18 h 170"/>
                  <a:gd name="T70" fmla="*/ 26 w 230"/>
                  <a:gd name="T71" fmla="*/ 16 h 170"/>
                  <a:gd name="T72" fmla="*/ 25 w 230"/>
                  <a:gd name="T73" fmla="*/ 15 h 170"/>
                  <a:gd name="T74" fmla="*/ 24 w 230"/>
                  <a:gd name="T75" fmla="*/ 13 h 170"/>
                  <a:gd name="T76" fmla="*/ 22 w 230"/>
                  <a:gd name="T77" fmla="*/ 12 h 170"/>
                  <a:gd name="T78" fmla="*/ 21 w 230"/>
                  <a:gd name="T79" fmla="*/ 10 h 170"/>
                  <a:gd name="T80" fmla="*/ 20 w 230"/>
                  <a:gd name="T81" fmla="*/ 9 h 17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30"/>
                  <a:gd name="T124" fmla="*/ 0 h 170"/>
                  <a:gd name="T125" fmla="*/ 230 w 230"/>
                  <a:gd name="T126" fmla="*/ 170 h 17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30" h="170">
                    <a:moveTo>
                      <a:pt x="152" y="76"/>
                    </a:moveTo>
                    <a:lnTo>
                      <a:pt x="138" y="66"/>
                    </a:lnTo>
                    <a:lnTo>
                      <a:pt x="121" y="54"/>
                    </a:lnTo>
                    <a:lnTo>
                      <a:pt x="102" y="44"/>
                    </a:lnTo>
                    <a:lnTo>
                      <a:pt x="83" y="34"/>
                    </a:lnTo>
                    <a:lnTo>
                      <a:pt x="62" y="23"/>
                    </a:lnTo>
                    <a:lnTo>
                      <a:pt x="43" y="15"/>
                    </a:lnTo>
                    <a:lnTo>
                      <a:pt x="23" y="7"/>
                    </a:lnTo>
                    <a:lnTo>
                      <a:pt x="7" y="0"/>
                    </a:lnTo>
                    <a:lnTo>
                      <a:pt x="6" y="1"/>
                    </a:lnTo>
                    <a:lnTo>
                      <a:pt x="3" y="1"/>
                    </a:lnTo>
                    <a:lnTo>
                      <a:pt x="2" y="1"/>
                    </a:lnTo>
                    <a:lnTo>
                      <a:pt x="0" y="2"/>
                    </a:lnTo>
                    <a:lnTo>
                      <a:pt x="9" y="8"/>
                    </a:lnTo>
                    <a:lnTo>
                      <a:pt x="20" y="14"/>
                    </a:lnTo>
                    <a:lnTo>
                      <a:pt x="30" y="21"/>
                    </a:lnTo>
                    <a:lnTo>
                      <a:pt x="43" y="28"/>
                    </a:lnTo>
                    <a:lnTo>
                      <a:pt x="54" y="36"/>
                    </a:lnTo>
                    <a:lnTo>
                      <a:pt x="67" y="43"/>
                    </a:lnTo>
                    <a:lnTo>
                      <a:pt x="79" y="51"/>
                    </a:lnTo>
                    <a:lnTo>
                      <a:pt x="92" y="58"/>
                    </a:lnTo>
                    <a:lnTo>
                      <a:pt x="108" y="68"/>
                    </a:lnTo>
                    <a:lnTo>
                      <a:pt x="127" y="81"/>
                    </a:lnTo>
                    <a:lnTo>
                      <a:pt x="145" y="96"/>
                    </a:lnTo>
                    <a:lnTo>
                      <a:pt x="164" y="112"/>
                    </a:lnTo>
                    <a:lnTo>
                      <a:pt x="182" y="128"/>
                    </a:lnTo>
                    <a:lnTo>
                      <a:pt x="199" y="143"/>
                    </a:lnTo>
                    <a:lnTo>
                      <a:pt x="214" y="158"/>
                    </a:lnTo>
                    <a:lnTo>
                      <a:pt x="227" y="170"/>
                    </a:lnTo>
                    <a:lnTo>
                      <a:pt x="228" y="168"/>
                    </a:lnTo>
                    <a:lnTo>
                      <a:pt x="229" y="168"/>
                    </a:lnTo>
                    <a:lnTo>
                      <a:pt x="230" y="167"/>
                    </a:lnTo>
                    <a:lnTo>
                      <a:pt x="223" y="158"/>
                    </a:lnTo>
                    <a:lnTo>
                      <a:pt x="215" y="148"/>
                    </a:lnTo>
                    <a:lnTo>
                      <a:pt x="206" y="136"/>
                    </a:lnTo>
                    <a:lnTo>
                      <a:pt x="197" y="123"/>
                    </a:lnTo>
                    <a:lnTo>
                      <a:pt x="185" y="111"/>
                    </a:lnTo>
                    <a:lnTo>
                      <a:pt x="175" y="99"/>
                    </a:lnTo>
                    <a:lnTo>
                      <a:pt x="164" y="87"/>
                    </a:lnTo>
                    <a:lnTo>
                      <a:pt x="152"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25" name="Freeform 1065"/>
              <p:cNvSpPr>
                <a:spLocks/>
              </p:cNvSpPr>
              <p:nvPr/>
            </p:nvSpPr>
            <p:spPr bwMode="auto">
              <a:xfrm>
                <a:off x="4720" y="2037"/>
                <a:ext cx="104" cy="77"/>
              </a:xfrm>
              <a:custGeom>
                <a:avLst/>
                <a:gdLst>
                  <a:gd name="T0" fmla="*/ 25 w 209"/>
                  <a:gd name="T1" fmla="*/ 20 h 153"/>
                  <a:gd name="T2" fmla="*/ 25 w 209"/>
                  <a:gd name="T3" fmla="*/ 19 h 153"/>
                  <a:gd name="T4" fmla="*/ 25 w 209"/>
                  <a:gd name="T5" fmla="*/ 19 h 153"/>
                  <a:gd name="T6" fmla="*/ 25 w 209"/>
                  <a:gd name="T7" fmla="*/ 19 h 153"/>
                  <a:gd name="T8" fmla="*/ 26 w 209"/>
                  <a:gd name="T9" fmla="*/ 19 h 153"/>
                  <a:gd name="T10" fmla="*/ 25 w 209"/>
                  <a:gd name="T11" fmla="*/ 18 h 153"/>
                  <a:gd name="T12" fmla="*/ 24 w 209"/>
                  <a:gd name="T13" fmla="*/ 17 h 153"/>
                  <a:gd name="T14" fmla="*/ 23 w 209"/>
                  <a:gd name="T15" fmla="*/ 15 h 153"/>
                  <a:gd name="T16" fmla="*/ 22 w 209"/>
                  <a:gd name="T17" fmla="*/ 14 h 153"/>
                  <a:gd name="T18" fmla="*/ 21 w 209"/>
                  <a:gd name="T19" fmla="*/ 13 h 153"/>
                  <a:gd name="T20" fmla="*/ 19 w 209"/>
                  <a:gd name="T21" fmla="*/ 11 h 153"/>
                  <a:gd name="T22" fmla="*/ 18 w 209"/>
                  <a:gd name="T23" fmla="*/ 10 h 153"/>
                  <a:gd name="T24" fmla="*/ 17 w 209"/>
                  <a:gd name="T25" fmla="*/ 9 h 153"/>
                  <a:gd name="T26" fmla="*/ 16 w 209"/>
                  <a:gd name="T27" fmla="*/ 8 h 153"/>
                  <a:gd name="T28" fmla="*/ 14 w 209"/>
                  <a:gd name="T29" fmla="*/ 7 h 153"/>
                  <a:gd name="T30" fmla="*/ 12 w 209"/>
                  <a:gd name="T31" fmla="*/ 6 h 153"/>
                  <a:gd name="T32" fmla="*/ 10 w 209"/>
                  <a:gd name="T33" fmla="*/ 4 h 153"/>
                  <a:gd name="T34" fmla="*/ 8 w 209"/>
                  <a:gd name="T35" fmla="*/ 3 h 153"/>
                  <a:gd name="T36" fmla="*/ 5 w 209"/>
                  <a:gd name="T37" fmla="*/ 2 h 153"/>
                  <a:gd name="T38" fmla="*/ 3 w 209"/>
                  <a:gd name="T39" fmla="*/ 1 h 153"/>
                  <a:gd name="T40" fmla="*/ 1 w 209"/>
                  <a:gd name="T41" fmla="*/ 0 h 153"/>
                  <a:gd name="T42" fmla="*/ 1 w 209"/>
                  <a:gd name="T43" fmla="*/ 1 h 153"/>
                  <a:gd name="T44" fmla="*/ 0 w 209"/>
                  <a:gd name="T45" fmla="*/ 1 h 153"/>
                  <a:gd name="T46" fmla="*/ 0 w 209"/>
                  <a:gd name="T47" fmla="*/ 1 h 153"/>
                  <a:gd name="T48" fmla="*/ 0 w 209"/>
                  <a:gd name="T49" fmla="*/ 1 h 153"/>
                  <a:gd name="T50" fmla="*/ 1 w 209"/>
                  <a:gd name="T51" fmla="*/ 1 h 153"/>
                  <a:gd name="T52" fmla="*/ 2 w 209"/>
                  <a:gd name="T53" fmla="*/ 2 h 153"/>
                  <a:gd name="T54" fmla="*/ 3 w 209"/>
                  <a:gd name="T55" fmla="*/ 3 h 153"/>
                  <a:gd name="T56" fmla="*/ 4 w 209"/>
                  <a:gd name="T57" fmla="*/ 4 h 153"/>
                  <a:gd name="T58" fmla="*/ 6 w 209"/>
                  <a:gd name="T59" fmla="*/ 4 h 153"/>
                  <a:gd name="T60" fmla="*/ 7 w 209"/>
                  <a:gd name="T61" fmla="*/ 5 h 153"/>
                  <a:gd name="T62" fmla="*/ 8 w 209"/>
                  <a:gd name="T63" fmla="*/ 6 h 153"/>
                  <a:gd name="T64" fmla="*/ 10 w 209"/>
                  <a:gd name="T65" fmla="*/ 7 h 153"/>
                  <a:gd name="T66" fmla="*/ 11 w 209"/>
                  <a:gd name="T67" fmla="*/ 8 h 153"/>
                  <a:gd name="T68" fmla="*/ 13 w 209"/>
                  <a:gd name="T69" fmla="*/ 9 h 153"/>
                  <a:gd name="T70" fmla="*/ 15 w 209"/>
                  <a:gd name="T71" fmla="*/ 11 h 153"/>
                  <a:gd name="T72" fmla="*/ 18 w 209"/>
                  <a:gd name="T73" fmla="*/ 13 h 153"/>
                  <a:gd name="T74" fmla="*/ 20 w 209"/>
                  <a:gd name="T75" fmla="*/ 15 h 153"/>
                  <a:gd name="T76" fmla="*/ 22 w 209"/>
                  <a:gd name="T77" fmla="*/ 16 h 153"/>
                  <a:gd name="T78" fmla="*/ 24 w 209"/>
                  <a:gd name="T79" fmla="*/ 18 h 153"/>
                  <a:gd name="T80" fmla="*/ 25 w 209"/>
                  <a:gd name="T81" fmla="*/ 20 h 15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9"/>
                  <a:gd name="T124" fmla="*/ 0 h 153"/>
                  <a:gd name="T125" fmla="*/ 209 w 209"/>
                  <a:gd name="T126" fmla="*/ 153 h 15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9" h="153">
                    <a:moveTo>
                      <a:pt x="205" y="153"/>
                    </a:moveTo>
                    <a:lnTo>
                      <a:pt x="206" y="152"/>
                    </a:lnTo>
                    <a:lnTo>
                      <a:pt x="207" y="150"/>
                    </a:lnTo>
                    <a:lnTo>
                      <a:pt x="207" y="149"/>
                    </a:lnTo>
                    <a:lnTo>
                      <a:pt x="209" y="148"/>
                    </a:lnTo>
                    <a:lnTo>
                      <a:pt x="202" y="138"/>
                    </a:lnTo>
                    <a:lnTo>
                      <a:pt x="194" y="129"/>
                    </a:lnTo>
                    <a:lnTo>
                      <a:pt x="186" y="119"/>
                    </a:lnTo>
                    <a:lnTo>
                      <a:pt x="177" y="107"/>
                    </a:lnTo>
                    <a:lnTo>
                      <a:pt x="168" y="97"/>
                    </a:lnTo>
                    <a:lnTo>
                      <a:pt x="159" y="87"/>
                    </a:lnTo>
                    <a:lnTo>
                      <a:pt x="149" y="77"/>
                    </a:lnTo>
                    <a:lnTo>
                      <a:pt x="139" y="68"/>
                    </a:lnTo>
                    <a:lnTo>
                      <a:pt x="128" y="59"/>
                    </a:lnTo>
                    <a:lnTo>
                      <a:pt x="114" y="50"/>
                    </a:lnTo>
                    <a:lnTo>
                      <a:pt x="98" y="41"/>
                    </a:lnTo>
                    <a:lnTo>
                      <a:pt x="82" y="31"/>
                    </a:lnTo>
                    <a:lnTo>
                      <a:pt x="65" y="23"/>
                    </a:lnTo>
                    <a:lnTo>
                      <a:pt x="47" y="15"/>
                    </a:lnTo>
                    <a:lnTo>
                      <a:pt x="30" y="7"/>
                    </a:lnTo>
                    <a:lnTo>
                      <a:pt x="14" y="0"/>
                    </a:lnTo>
                    <a:lnTo>
                      <a:pt x="10" y="1"/>
                    </a:lnTo>
                    <a:lnTo>
                      <a:pt x="7" y="1"/>
                    </a:lnTo>
                    <a:lnTo>
                      <a:pt x="4" y="1"/>
                    </a:lnTo>
                    <a:lnTo>
                      <a:pt x="0" y="2"/>
                    </a:lnTo>
                    <a:lnTo>
                      <a:pt x="8" y="8"/>
                    </a:lnTo>
                    <a:lnTo>
                      <a:pt x="17" y="13"/>
                    </a:lnTo>
                    <a:lnTo>
                      <a:pt x="28" y="20"/>
                    </a:lnTo>
                    <a:lnTo>
                      <a:pt x="38" y="26"/>
                    </a:lnTo>
                    <a:lnTo>
                      <a:pt x="48" y="31"/>
                    </a:lnTo>
                    <a:lnTo>
                      <a:pt x="59" y="37"/>
                    </a:lnTo>
                    <a:lnTo>
                      <a:pt x="69" y="44"/>
                    </a:lnTo>
                    <a:lnTo>
                      <a:pt x="80" y="50"/>
                    </a:lnTo>
                    <a:lnTo>
                      <a:pt x="95" y="59"/>
                    </a:lnTo>
                    <a:lnTo>
                      <a:pt x="111" y="70"/>
                    </a:lnTo>
                    <a:lnTo>
                      <a:pt x="127" y="84"/>
                    </a:lnTo>
                    <a:lnTo>
                      <a:pt x="144" y="98"/>
                    </a:lnTo>
                    <a:lnTo>
                      <a:pt x="161" y="113"/>
                    </a:lnTo>
                    <a:lnTo>
                      <a:pt x="177" y="127"/>
                    </a:lnTo>
                    <a:lnTo>
                      <a:pt x="192" y="141"/>
                    </a:lnTo>
                    <a:lnTo>
                      <a:pt x="205" y="1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26" name="Freeform 1066"/>
              <p:cNvSpPr>
                <a:spLocks/>
              </p:cNvSpPr>
              <p:nvPr/>
            </p:nvSpPr>
            <p:spPr bwMode="auto">
              <a:xfrm>
                <a:off x="4638" y="2091"/>
                <a:ext cx="87" cy="62"/>
              </a:xfrm>
              <a:custGeom>
                <a:avLst/>
                <a:gdLst>
                  <a:gd name="T0" fmla="*/ 15 w 173"/>
                  <a:gd name="T1" fmla="*/ 8 h 125"/>
                  <a:gd name="T2" fmla="*/ 14 w 173"/>
                  <a:gd name="T3" fmla="*/ 7 h 125"/>
                  <a:gd name="T4" fmla="*/ 12 w 173"/>
                  <a:gd name="T5" fmla="*/ 6 h 125"/>
                  <a:gd name="T6" fmla="*/ 11 w 173"/>
                  <a:gd name="T7" fmla="*/ 4 h 125"/>
                  <a:gd name="T8" fmla="*/ 9 w 173"/>
                  <a:gd name="T9" fmla="*/ 3 h 125"/>
                  <a:gd name="T10" fmla="*/ 7 w 173"/>
                  <a:gd name="T11" fmla="*/ 2 h 125"/>
                  <a:gd name="T12" fmla="*/ 5 w 173"/>
                  <a:gd name="T13" fmla="*/ 1 h 125"/>
                  <a:gd name="T14" fmla="*/ 3 w 173"/>
                  <a:gd name="T15" fmla="*/ 0 h 125"/>
                  <a:gd name="T16" fmla="*/ 1 w 173"/>
                  <a:gd name="T17" fmla="*/ 0 h 125"/>
                  <a:gd name="T18" fmla="*/ 1 w 173"/>
                  <a:gd name="T19" fmla="*/ 0 h 125"/>
                  <a:gd name="T20" fmla="*/ 1 w 173"/>
                  <a:gd name="T21" fmla="*/ 0 h 125"/>
                  <a:gd name="T22" fmla="*/ 0 w 173"/>
                  <a:gd name="T23" fmla="*/ 1 h 125"/>
                  <a:gd name="T24" fmla="*/ 0 w 173"/>
                  <a:gd name="T25" fmla="*/ 1 h 125"/>
                  <a:gd name="T26" fmla="*/ 1 w 173"/>
                  <a:gd name="T27" fmla="*/ 1 h 125"/>
                  <a:gd name="T28" fmla="*/ 2 w 173"/>
                  <a:gd name="T29" fmla="*/ 2 h 125"/>
                  <a:gd name="T30" fmla="*/ 3 w 173"/>
                  <a:gd name="T31" fmla="*/ 3 h 125"/>
                  <a:gd name="T32" fmla="*/ 4 w 173"/>
                  <a:gd name="T33" fmla="*/ 3 h 125"/>
                  <a:gd name="T34" fmla="*/ 5 w 173"/>
                  <a:gd name="T35" fmla="*/ 4 h 125"/>
                  <a:gd name="T36" fmla="*/ 6 w 173"/>
                  <a:gd name="T37" fmla="*/ 4 h 125"/>
                  <a:gd name="T38" fmla="*/ 7 w 173"/>
                  <a:gd name="T39" fmla="*/ 5 h 125"/>
                  <a:gd name="T40" fmla="*/ 8 w 173"/>
                  <a:gd name="T41" fmla="*/ 5 h 125"/>
                  <a:gd name="T42" fmla="*/ 9 w 173"/>
                  <a:gd name="T43" fmla="*/ 6 h 125"/>
                  <a:gd name="T44" fmla="*/ 11 w 173"/>
                  <a:gd name="T45" fmla="*/ 7 h 125"/>
                  <a:gd name="T46" fmla="*/ 12 w 173"/>
                  <a:gd name="T47" fmla="*/ 8 h 125"/>
                  <a:gd name="T48" fmla="*/ 14 w 173"/>
                  <a:gd name="T49" fmla="*/ 10 h 125"/>
                  <a:gd name="T50" fmla="*/ 15 w 173"/>
                  <a:gd name="T51" fmla="*/ 11 h 125"/>
                  <a:gd name="T52" fmla="*/ 17 w 173"/>
                  <a:gd name="T53" fmla="*/ 12 h 125"/>
                  <a:gd name="T54" fmla="*/ 19 w 173"/>
                  <a:gd name="T55" fmla="*/ 14 h 125"/>
                  <a:gd name="T56" fmla="*/ 20 w 173"/>
                  <a:gd name="T57" fmla="*/ 15 h 125"/>
                  <a:gd name="T58" fmla="*/ 21 w 173"/>
                  <a:gd name="T59" fmla="*/ 15 h 125"/>
                  <a:gd name="T60" fmla="*/ 21 w 173"/>
                  <a:gd name="T61" fmla="*/ 15 h 125"/>
                  <a:gd name="T62" fmla="*/ 22 w 173"/>
                  <a:gd name="T63" fmla="*/ 15 h 125"/>
                  <a:gd name="T64" fmla="*/ 22 w 173"/>
                  <a:gd name="T65" fmla="*/ 15 h 125"/>
                  <a:gd name="T66" fmla="*/ 21 w 173"/>
                  <a:gd name="T67" fmla="*/ 14 h 125"/>
                  <a:gd name="T68" fmla="*/ 21 w 173"/>
                  <a:gd name="T69" fmla="*/ 13 h 125"/>
                  <a:gd name="T70" fmla="*/ 20 w 173"/>
                  <a:gd name="T71" fmla="*/ 12 h 125"/>
                  <a:gd name="T72" fmla="*/ 19 w 173"/>
                  <a:gd name="T73" fmla="*/ 11 h 125"/>
                  <a:gd name="T74" fmla="*/ 18 w 173"/>
                  <a:gd name="T75" fmla="*/ 10 h 125"/>
                  <a:gd name="T76" fmla="*/ 17 w 173"/>
                  <a:gd name="T77" fmla="*/ 9 h 125"/>
                  <a:gd name="T78" fmla="*/ 16 w 173"/>
                  <a:gd name="T79" fmla="*/ 9 h 125"/>
                  <a:gd name="T80" fmla="*/ 15 w 173"/>
                  <a:gd name="T81" fmla="*/ 8 h 1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3"/>
                  <a:gd name="T124" fmla="*/ 0 h 125"/>
                  <a:gd name="T125" fmla="*/ 173 w 173"/>
                  <a:gd name="T126" fmla="*/ 125 h 12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3" h="125">
                    <a:moveTo>
                      <a:pt x="119" y="65"/>
                    </a:moveTo>
                    <a:lnTo>
                      <a:pt x="108" y="56"/>
                    </a:lnTo>
                    <a:lnTo>
                      <a:pt x="95" y="48"/>
                    </a:lnTo>
                    <a:lnTo>
                      <a:pt x="81" y="38"/>
                    </a:lnTo>
                    <a:lnTo>
                      <a:pt x="66" y="30"/>
                    </a:lnTo>
                    <a:lnTo>
                      <a:pt x="50" y="22"/>
                    </a:lnTo>
                    <a:lnTo>
                      <a:pt x="33" y="14"/>
                    </a:lnTo>
                    <a:lnTo>
                      <a:pt x="17" y="7"/>
                    </a:lnTo>
                    <a:lnTo>
                      <a:pt x="2" y="0"/>
                    </a:lnTo>
                    <a:lnTo>
                      <a:pt x="1" y="3"/>
                    </a:lnTo>
                    <a:lnTo>
                      <a:pt x="1" y="5"/>
                    </a:lnTo>
                    <a:lnTo>
                      <a:pt x="0" y="9"/>
                    </a:lnTo>
                    <a:lnTo>
                      <a:pt x="0" y="11"/>
                    </a:lnTo>
                    <a:lnTo>
                      <a:pt x="6" y="15"/>
                    </a:lnTo>
                    <a:lnTo>
                      <a:pt x="13" y="20"/>
                    </a:lnTo>
                    <a:lnTo>
                      <a:pt x="21" y="25"/>
                    </a:lnTo>
                    <a:lnTo>
                      <a:pt x="28" y="28"/>
                    </a:lnTo>
                    <a:lnTo>
                      <a:pt x="36" y="33"/>
                    </a:lnTo>
                    <a:lnTo>
                      <a:pt x="44" y="37"/>
                    </a:lnTo>
                    <a:lnTo>
                      <a:pt x="51" y="42"/>
                    </a:lnTo>
                    <a:lnTo>
                      <a:pt x="59" y="47"/>
                    </a:lnTo>
                    <a:lnTo>
                      <a:pt x="70" y="53"/>
                    </a:lnTo>
                    <a:lnTo>
                      <a:pt x="81" y="62"/>
                    </a:lnTo>
                    <a:lnTo>
                      <a:pt x="94" y="71"/>
                    </a:lnTo>
                    <a:lnTo>
                      <a:pt x="107" y="80"/>
                    </a:lnTo>
                    <a:lnTo>
                      <a:pt x="119" y="91"/>
                    </a:lnTo>
                    <a:lnTo>
                      <a:pt x="132" y="102"/>
                    </a:lnTo>
                    <a:lnTo>
                      <a:pt x="145" y="113"/>
                    </a:lnTo>
                    <a:lnTo>
                      <a:pt x="156" y="124"/>
                    </a:lnTo>
                    <a:lnTo>
                      <a:pt x="161" y="124"/>
                    </a:lnTo>
                    <a:lnTo>
                      <a:pt x="165" y="124"/>
                    </a:lnTo>
                    <a:lnTo>
                      <a:pt x="169" y="125"/>
                    </a:lnTo>
                    <a:lnTo>
                      <a:pt x="173" y="125"/>
                    </a:lnTo>
                    <a:lnTo>
                      <a:pt x="168" y="117"/>
                    </a:lnTo>
                    <a:lnTo>
                      <a:pt x="161" y="110"/>
                    </a:lnTo>
                    <a:lnTo>
                      <a:pt x="154" y="102"/>
                    </a:lnTo>
                    <a:lnTo>
                      <a:pt x="147" y="94"/>
                    </a:lnTo>
                    <a:lnTo>
                      <a:pt x="140" y="87"/>
                    </a:lnTo>
                    <a:lnTo>
                      <a:pt x="133" y="79"/>
                    </a:lnTo>
                    <a:lnTo>
                      <a:pt x="126" y="72"/>
                    </a:lnTo>
                    <a:lnTo>
                      <a:pt x="119"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27" name="Freeform 1067"/>
              <p:cNvSpPr>
                <a:spLocks/>
              </p:cNvSpPr>
              <p:nvPr/>
            </p:nvSpPr>
            <p:spPr bwMode="auto">
              <a:xfrm>
                <a:off x="4942" y="2245"/>
                <a:ext cx="74" cy="40"/>
              </a:xfrm>
              <a:custGeom>
                <a:avLst/>
                <a:gdLst>
                  <a:gd name="T0" fmla="*/ 19 w 147"/>
                  <a:gd name="T1" fmla="*/ 5 h 81"/>
                  <a:gd name="T2" fmla="*/ 19 w 147"/>
                  <a:gd name="T3" fmla="*/ 0 h 81"/>
                  <a:gd name="T4" fmla="*/ 0 w 147"/>
                  <a:gd name="T5" fmla="*/ 9 h 81"/>
                  <a:gd name="T6" fmla="*/ 1 w 147"/>
                  <a:gd name="T7" fmla="*/ 10 h 81"/>
                  <a:gd name="T8" fmla="*/ 17 w 147"/>
                  <a:gd name="T9" fmla="*/ 2 h 81"/>
                  <a:gd name="T10" fmla="*/ 19 w 147"/>
                  <a:gd name="T11" fmla="*/ 5 h 81"/>
                  <a:gd name="T12" fmla="*/ 0 60000 65536"/>
                  <a:gd name="T13" fmla="*/ 0 60000 65536"/>
                  <a:gd name="T14" fmla="*/ 0 60000 65536"/>
                  <a:gd name="T15" fmla="*/ 0 60000 65536"/>
                  <a:gd name="T16" fmla="*/ 0 60000 65536"/>
                  <a:gd name="T17" fmla="*/ 0 60000 65536"/>
                  <a:gd name="T18" fmla="*/ 0 w 147"/>
                  <a:gd name="T19" fmla="*/ 0 h 81"/>
                  <a:gd name="T20" fmla="*/ 147 w 147"/>
                  <a:gd name="T21" fmla="*/ 81 h 81"/>
                </a:gdLst>
                <a:ahLst/>
                <a:cxnLst>
                  <a:cxn ang="T12">
                    <a:pos x="T0" y="T1"/>
                  </a:cxn>
                  <a:cxn ang="T13">
                    <a:pos x="T2" y="T3"/>
                  </a:cxn>
                  <a:cxn ang="T14">
                    <a:pos x="T4" y="T5"/>
                  </a:cxn>
                  <a:cxn ang="T15">
                    <a:pos x="T6" y="T7"/>
                  </a:cxn>
                  <a:cxn ang="T16">
                    <a:pos x="T8" y="T9"/>
                  </a:cxn>
                  <a:cxn ang="T17">
                    <a:pos x="T10" y="T11"/>
                  </a:cxn>
                </a:cxnLst>
                <a:rect l="T18" t="T19" r="T20" b="T21"/>
                <a:pathLst>
                  <a:path w="147" h="81">
                    <a:moveTo>
                      <a:pt x="145" y="43"/>
                    </a:moveTo>
                    <a:lnTo>
                      <a:pt x="147" y="0"/>
                    </a:lnTo>
                    <a:lnTo>
                      <a:pt x="0" y="73"/>
                    </a:lnTo>
                    <a:lnTo>
                      <a:pt x="4" y="81"/>
                    </a:lnTo>
                    <a:lnTo>
                      <a:pt x="130" y="22"/>
                    </a:lnTo>
                    <a:lnTo>
                      <a:pt x="145"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28" name="Freeform 1068"/>
              <p:cNvSpPr>
                <a:spLocks/>
              </p:cNvSpPr>
              <p:nvPr/>
            </p:nvSpPr>
            <p:spPr bwMode="auto">
              <a:xfrm>
                <a:off x="4854" y="2289"/>
                <a:ext cx="73" cy="41"/>
              </a:xfrm>
              <a:custGeom>
                <a:avLst/>
                <a:gdLst>
                  <a:gd name="T0" fmla="*/ 18 w 148"/>
                  <a:gd name="T1" fmla="*/ 6 h 81"/>
                  <a:gd name="T2" fmla="*/ 18 w 148"/>
                  <a:gd name="T3" fmla="*/ 0 h 81"/>
                  <a:gd name="T4" fmla="*/ 0 w 148"/>
                  <a:gd name="T5" fmla="*/ 10 h 81"/>
                  <a:gd name="T6" fmla="*/ 0 w 148"/>
                  <a:gd name="T7" fmla="*/ 11 h 81"/>
                  <a:gd name="T8" fmla="*/ 16 w 148"/>
                  <a:gd name="T9" fmla="*/ 3 h 81"/>
                  <a:gd name="T10" fmla="*/ 18 w 148"/>
                  <a:gd name="T11" fmla="*/ 6 h 81"/>
                  <a:gd name="T12" fmla="*/ 0 60000 65536"/>
                  <a:gd name="T13" fmla="*/ 0 60000 65536"/>
                  <a:gd name="T14" fmla="*/ 0 60000 65536"/>
                  <a:gd name="T15" fmla="*/ 0 60000 65536"/>
                  <a:gd name="T16" fmla="*/ 0 60000 65536"/>
                  <a:gd name="T17" fmla="*/ 0 60000 65536"/>
                  <a:gd name="T18" fmla="*/ 0 w 148"/>
                  <a:gd name="T19" fmla="*/ 0 h 81"/>
                  <a:gd name="T20" fmla="*/ 148 w 148"/>
                  <a:gd name="T21" fmla="*/ 81 h 81"/>
                </a:gdLst>
                <a:ahLst/>
                <a:cxnLst>
                  <a:cxn ang="T12">
                    <a:pos x="T0" y="T1"/>
                  </a:cxn>
                  <a:cxn ang="T13">
                    <a:pos x="T2" y="T3"/>
                  </a:cxn>
                  <a:cxn ang="T14">
                    <a:pos x="T4" y="T5"/>
                  </a:cxn>
                  <a:cxn ang="T15">
                    <a:pos x="T6" y="T7"/>
                  </a:cxn>
                  <a:cxn ang="T16">
                    <a:pos x="T8" y="T9"/>
                  </a:cxn>
                  <a:cxn ang="T17">
                    <a:pos x="T10" y="T11"/>
                  </a:cxn>
                </a:cxnLst>
                <a:rect l="T18" t="T19" r="T20" b="T21"/>
                <a:pathLst>
                  <a:path w="148" h="81">
                    <a:moveTo>
                      <a:pt x="146" y="43"/>
                    </a:moveTo>
                    <a:lnTo>
                      <a:pt x="148" y="0"/>
                    </a:lnTo>
                    <a:lnTo>
                      <a:pt x="0" y="73"/>
                    </a:lnTo>
                    <a:lnTo>
                      <a:pt x="5" y="81"/>
                    </a:lnTo>
                    <a:lnTo>
                      <a:pt x="131" y="21"/>
                    </a:lnTo>
                    <a:lnTo>
                      <a:pt x="146"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29" name="Freeform 1069"/>
              <p:cNvSpPr>
                <a:spLocks/>
              </p:cNvSpPr>
              <p:nvPr/>
            </p:nvSpPr>
            <p:spPr bwMode="auto">
              <a:xfrm>
                <a:off x="4950" y="2205"/>
                <a:ext cx="55" cy="51"/>
              </a:xfrm>
              <a:custGeom>
                <a:avLst/>
                <a:gdLst>
                  <a:gd name="T0" fmla="*/ 1 w 108"/>
                  <a:gd name="T1" fmla="*/ 11 h 103"/>
                  <a:gd name="T2" fmla="*/ 5 w 108"/>
                  <a:gd name="T3" fmla="*/ 6 h 103"/>
                  <a:gd name="T4" fmla="*/ 6 w 108"/>
                  <a:gd name="T5" fmla="*/ 7 h 103"/>
                  <a:gd name="T6" fmla="*/ 9 w 108"/>
                  <a:gd name="T7" fmla="*/ 3 h 103"/>
                  <a:gd name="T8" fmla="*/ 9 w 108"/>
                  <a:gd name="T9" fmla="*/ 6 h 103"/>
                  <a:gd name="T10" fmla="*/ 14 w 108"/>
                  <a:gd name="T11" fmla="*/ 0 h 103"/>
                  <a:gd name="T12" fmla="*/ 10 w 108"/>
                  <a:gd name="T13" fmla="*/ 9 h 103"/>
                  <a:gd name="T14" fmla="*/ 8 w 108"/>
                  <a:gd name="T15" fmla="*/ 7 h 103"/>
                  <a:gd name="T16" fmla="*/ 5 w 108"/>
                  <a:gd name="T17" fmla="*/ 11 h 103"/>
                  <a:gd name="T18" fmla="*/ 5 w 108"/>
                  <a:gd name="T19" fmla="*/ 9 h 103"/>
                  <a:gd name="T20" fmla="*/ 0 w 108"/>
                  <a:gd name="T21" fmla="*/ 12 h 103"/>
                  <a:gd name="T22" fmla="*/ 1 w 108"/>
                  <a:gd name="T23" fmla="*/ 11 h 10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8"/>
                  <a:gd name="T37" fmla="*/ 0 h 103"/>
                  <a:gd name="T38" fmla="*/ 108 w 108"/>
                  <a:gd name="T39" fmla="*/ 103 h 10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8" h="103">
                    <a:moveTo>
                      <a:pt x="8" y="89"/>
                    </a:moveTo>
                    <a:lnTo>
                      <a:pt x="40" y="49"/>
                    </a:lnTo>
                    <a:lnTo>
                      <a:pt x="43" y="63"/>
                    </a:lnTo>
                    <a:lnTo>
                      <a:pt x="67" y="30"/>
                    </a:lnTo>
                    <a:lnTo>
                      <a:pt x="71" y="51"/>
                    </a:lnTo>
                    <a:lnTo>
                      <a:pt x="108" y="0"/>
                    </a:lnTo>
                    <a:lnTo>
                      <a:pt x="74" y="73"/>
                    </a:lnTo>
                    <a:lnTo>
                      <a:pt x="63" y="59"/>
                    </a:lnTo>
                    <a:lnTo>
                      <a:pt x="37" y="94"/>
                    </a:lnTo>
                    <a:lnTo>
                      <a:pt x="33" y="76"/>
                    </a:lnTo>
                    <a:lnTo>
                      <a:pt x="0" y="103"/>
                    </a:lnTo>
                    <a:lnTo>
                      <a:pt x="8" y="8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6430" name="Freeform 1070"/>
              <p:cNvSpPr>
                <a:spLocks/>
              </p:cNvSpPr>
              <p:nvPr/>
            </p:nvSpPr>
            <p:spPr bwMode="auto">
              <a:xfrm>
                <a:off x="4870" y="2270"/>
                <a:ext cx="30" cy="27"/>
              </a:xfrm>
              <a:custGeom>
                <a:avLst/>
                <a:gdLst>
                  <a:gd name="T0" fmla="*/ 3 w 61"/>
                  <a:gd name="T1" fmla="*/ 7 h 53"/>
                  <a:gd name="T2" fmla="*/ 5 w 61"/>
                  <a:gd name="T3" fmla="*/ 6 h 53"/>
                  <a:gd name="T4" fmla="*/ 6 w 61"/>
                  <a:gd name="T5" fmla="*/ 5 h 53"/>
                  <a:gd name="T6" fmla="*/ 7 w 61"/>
                  <a:gd name="T7" fmla="*/ 4 h 53"/>
                  <a:gd name="T8" fmla="*/ 7 w 61"/>
                  <a:gd name="T9" fmla="*/ 2 h 53"/>
                  <a:gd name="T10" fmla="*/ 7 w 61"/>
                  <a:gd name="T11" fmla="*/ 1 h 53"/>
                  <a:gd name="T12" fmla="*/ 6 w 61"/>
                  <a:gd name="T13" fmla="*/ 1 h 53"/>
                  <a:gd name="T14" fmla="*/ 5 w 61"/>
                  <a:gd name="T15" fmla="*/ 0 h 53"/>
                  <a:gd name="T16" fmla="*/ 3 w 61"/>
                  <a:gd name="T17" fmla="*/ 1 h 53"/>
                  <a:gd name="T18" fmla="*/ 2 w 61"/>
                  <a:gd name="T19" fmla="*/ 1 h 53"/>
                  <a:gd name="T20" fmla="*/ 1 w 61"/>
                  <a:gd name="T21" fmla="*/ 3 h 53"/>
                  <a:gd name="T22" fmla="*/ 0 w 61"/>
                  <a:gd name="T23" fmla="*/ 4 h 53"/>
                  <a:gd name="T24" fmla="*/ 0 w 61"/>
                  <a:gd name="T25" fmla="*/ 5 h 53"/>
                  <a:gd name="T26" fmla="*/ 0 w 61"/>
                  <a:gd name="T27" fmla="*/ 6 h 53"/>
                  <a:gd name="T28" fmla="*/ 1 w 61"/>
                  <a:gd name="T29" fmla="*/ 7 h 53"/>
                  <a:gd name="T30" fmla="*/ 2 w 61"/>
                  <a:gd name="T31" fmla="*/ 7 h 53"/>
                  <a:gd name="T32" fmla="*/ 3 w 61"/>
                  <a:gd name="T33" fmla="*/ 7 h 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53"/>
                  <a:gd name="T53" fmla="*/ 61 w 61"/>
                  <a:gd name="T54" fmla="*/ 53 h 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53">
                    <a:moveTo>
                      <a:pt x="30" y="50"/>
                    </a:moveTo>
                    <a:lnTo>
                      <a:pt x="42" y="45"/>
                    </a:lnTo>
                    <a:lnTo>
                      <a:pt x="52" y="37"/>
                    </a:lnTo>
                    <a:lnTo>
                      <a:pt x="58" y="26"/>
                    </a:lnTo>
                    <a:lnTo>
                      <a:pt x="61" y="16"/>
                    </a:lnTo>
                    <a:lnTo>
                      <a:pt x="58" y="8"/>
                    </a:lnTo>
                    <a:lnTo>
                      <a:pt x="52" y="2"/>
                    </a:lnTo>
                    <a:lnTo>
                      <a:pt x="42" y="0"/>
                    </a:lnTo>
                    <a:lnTo>
                      <a:pt x="30" y="2"/>
                    </a:lnTo>
                    <a:lnTo>
                      <a:pt x="18" y="8"/>
                    </a:lnTo>
                    <a:lnTo>
                      <a:pt x="9" y="17"/>
                    </a:lnTo>
                    <a:lnTo>
                      <a:pt x="2" y="26"/>
                    </a:lnTo>
                    <a:lnTo>
                      <a:pt x="0" y="37"/>
                    </a:lnTo>
                    <a:lnTo>
                      <a:pt x="2" y="46"/>
                    </a:lnTo>
                    <a:lnTo>
                      <a:pt x="9" y="50"/>
                    </a:lnTo>
                    <a:lnTo>
                      <a:pt x="18" y="53"/>
                    </a:lnTo>
                    <a:lnTo>
                      <a:pt x="30" y="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sp>
        <p:nvSpPr>
          <p:cNvPr id="74799" name="Text Box 1071"/>
          <p:cNvSpPr txBox="1">
            <a:spLocks noChangeArrowheads="1"/>
          </p:cNvSpPr>
          <p:nvPr/>
        </p:nvSpPr>
        <p:spPr bwMode="auto">
          <a:xfrm>
            <a:off x="5051425" y="2270125"/>
            <a:ext cx="3719513"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algn="just" eaLnBrk="1" hangingPunct="1"/>
            <a:r>
              <a:rPr lang="es-MX" sz="2000" dirty="0">
                <a:solidFill>
                  <a:schemeClr val="accent2"/>
                </a:solidFill>
                <a:latin typeface="Maiandra GD"/>
              </a:rPr>
              <a:t>Los buses son los canales de datos que interconectan los componentes de la PC.</a:t>
            </a:r>
          </a:p>
          <a:p>
            <a:pPr algn="just" eaLnBrk="1" hangingPunct="1"/>
            <a:endParaRPr lang="es-MX" sz="2000" dirty="0">
              <a:solidFill>
                <a:schemeClr val="accent2"/>
              </a:solidFill>
              <a:latin typeface="Maiandra GD"/>
            </a:endParaRPr>
          </a:p>
          <a:p>
            <a:pPr algn="just" eaLnBrk="1" hangingPunct="1"/>
            <a:r>
              <a:rPr lang="es-MX" sz="2000" dirty="0">
                <a:solidFill>
                  <a:schemeClr val="accent2"/>
                </a:solidFill>
                <a:latin typeface="Maiandra GD"/>
              </a:rPr>
              <a:t> Algunos están diseñados para transferencias pequeñas, y otros para transferencias mayores</a:t>
            </a:r>
            <a:r>
              <a:rPr lang="es-MX" sz="2000" b="1" dirty="0">
                <a:solidFill>
                  <a:srgbClr val="FF0000"/>
                </a:solidFill>
                <a:latin typeface="Maiandra GD"/>
              </a:rPr>
              <a:t>.</a:t>
            </a:r>
            <a:endParaRPr lang="es-ES" sz="2000" b="1" dirty="0">
              <a:solidFill>
                <a:srgbClr val="FF0000"/>
              </a:solidFill>
              <a:latin typeface="Maiandra GD"/>
            </a:endParaRPr>
          </a:p>
        </p:txBody>
      </p:sp>
      <p:sp>
        <p:nvSpPr>
          <p:cNvPr id="16394"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52886660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74754"/>
                                        </p:tgtEl>
                                        <p:attrNameLst>
                                          <p:attrName>style.visibility</p:attrName>
                                        </p:attrNameLst>
                                      </p:cBhvr>
                                      <p:to>
                                        <p:strVal val="visible"/>
                                      </p:to>
                                    </p:set>
                                    <p:anim calcmode="lin" valueType="num">
                                      <p:cBhvr>
                                        <p:cTn id="7" dur="500" fill="hold"/>
                                        <p:tgtEl>
                                          <p:spTgt spid="74754"/>
                                        </p:tgtEl>
                                        <p:attrNameLst>
                                          <p:attrName>ppt_w</p:attrName>
                                        </p:attrNameLst>
                                      </p:cBhvr>
                                      <p:tavLst>
                                        <p:tav tm="0">
                                          <p:val>
                                            <p:fltVal val="0"/>
                                          </p:val>
                                        </p:tav>
                                        <p:tav tm="100000">
                                          <p:val>
                                            <p:strVal val="#ppt_w"/>
                                          </p:val>
                                        </p:tav>
                                      </p:tavLst>
                                    </p:anim>
                                    <p:anim calcmode="lin" valueType="num">
                                      <p:cBhvr>
                                        <p:cTn id="8" dur="500" fill="hold"/>
                                        <p:tgtEl>
                                          <p:spTgt spid="74754"/>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74761"/>
                                        </p:tgtEl>
                                        <p:attrNameLst>
                                          <p:attrName>style.visibility</p:attrName>
                                        </p:attrNameLst>
                                      </p:cBhvr>
                                      <p:to>
                                        <p:strVal val="visible"/>
                                      </p:to>
                                    </p:set>
                                    <p:anim calcmode="lin" valueType="num">
                                      <p:cBhvr>
                                        <p:cTn id="11" dur="500" fill="hold"/>
                                        <p:tgtEl>
                                          <p:spTgt spid="74761"/>
                                        </p:tgtEl>
                                        <p:attrNameLst>
                                          <p:attrName>ppt_w</p:attrName>
                                        </p:attrNameLst>
                                      </p:cBhvr>
                                      <p:tavLst>
                                        <p:tav tm="0">
                                          <p:val>
                                            <p:fltVal val="0"/>
                                          </p:val>
                                        </p:tav>
                                        <p:tav tm="100000">
                                          <p:val>
                                            <p:strVal val="#ppt_w"/>
                                          </p:val>
                                        </p:tav>
                                      </p:tavLst>
                                    </p:anim>
                                    <p:anim calcmode="lin" valueType="num">
                                      <p:cBhvr>
                                        <p:cTn id="12" dur="500" fill="hold"/>
                                        <p:tgtEl>
                                          <p:spTgt spid="74761"/>
                                        </p:tgtEl>
                                        <p:attrNameLst>
                                          <p:attrName>ppt_h</p:attrName>
                                        </p:attrNameLst>
                                      </p:cBhvr>
                                      <p:tavLst>
                                        <p:tav tm="0">
                                          <p:val>
                                            <p:strVal val="#ppt_h"/>
                                          </p:val>
                                        </p:tav>
                                        <p:tav tm="100000">
                                          <p:val>
                                            <p:strVal val="#ppt_h"/>
                                          </p:val>
                                        </p:tav>
                                      </p:tavLst>
                                    </p:anim>
                                  </p:childTnLst>
                                </p:cTn>
                              </p:par>
                              <p:par>
                                <p:cTn id="13" presetID="17" presetClass="entr" presetSubtype="1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74799"/>
                                        </p:tgtEl>
                                        <p:attrNameLst>
                                          <p:attrName>style.visibility</p:attrName>
                                        </p:attrNameLst>
                                      </p:cBhvr>
                                      <p:to>
                                        <p:strVal val="visible"/>
                                      </p:to>
                                    </p:set>
                                    <p:anim calcmode="lin" valueType="num">
                                      <p:cBhvr>
                                        <p:cTn id="19" dur="500" fill="hold"/>
                                        <p:tgtEl>
                                          <p:spTgt spid="74799"/>
                                        </p:tgtEl>
                                        <p:attrNameLst>
                                          <p:attrName>ppt_w</p:attrName>
                                        </p:attrNameLst>
                                      </p:cBhvr>
                                      <p:tavLst>
                                        <p:tav tm="0">
                                          <p:val>
                                            <p:fltVal val="0"/>
                                          </p:val>
                                        </p:tav>
                                        <p:tav tm="100000">
                                          <p:val>
                                            <p:strVal val="#ppt_w"/>
                                          </p:val>
                                        </p:tav>
                                      </p:tavLst>
                                    </p:anim>
                                    <p:anim calcmode="lin" valueType="num">
                                      <p:cBhvr>
                                        <p:cTn id="20" dur="500" fill="hold"/>
                                        <p:tgtEl>
                                          <p:spTgt spid="7479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P spid="74761" grpId="0" animBg="1"/>
      <p:bldP spid="7479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4"/>
          <p:cNvSpPr>
            <a:spLocks noGrp="1" noChangeArrowheads="1"/>
          </p:cNvSpPr>
          <p:nvPr>
            <p:ph type="title"/>
          </p:nvPr>
        </p:nvSpPr>
        <p:spPr>
          <a:xfrm>
            <a:off x="631825" y="904875"/>
            <a:ext cx="2362200" cy="344488"/>
          </a:xfrm>
        </p:spPr>
        <p:txBody>
          <a:bodyPr rtlCol="0">
            <a:normAutofit fontScale="90000"/>
          </a:bodyPr>
          <a:lstStyle/>
          <a:p>
            <a:pPr eaLnBrk="1" fontAlgn="auto" hangingPunct="1">
              <a:spcAft>
                <a:spcPts val="0"/>
              </a:spcAft>
              <a:defRPr/>
            </a:pPr>
            <a:r>
              <a:rPr lang="es-MX" sz="2400" i="1" smtClean="0">
                <a:solidFill>
                  <a:schemeClr val="accent2"/>
                </a:solidFill>
                <a:latin typeface="Maiandra GD"/>
              </a:rPr>
              <a:t>Los buses </a:t>
            </a:r>
            <a:endParaRPr lang="es-ES" sz="2400" i="1" smtClean="0">
              <a:solidFill>
                <a:schemeClr val="accent2"/>
              </a:solidFill>
              <a:latin typeface="Maiandra GD"/>
            </a:endParaRPr>
          </a:p>
        </p:txBody>
      </p:sp>
      <p:sp>
        <p:nvSpPr>
          <p:cNvPr id="20483" name="Text Box 6"/>
          <p:cNvSpPr txBox="1">
            <a:spLocks noChangeArrowheads="1"/>
          </p:cNvSpPr>
          <p:nvPr/>
        </p:nvSpPr>
        <p:spPr bwMode="auto">
          <a:xfrm>
            <a:off x="6613525" y="1936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endParaRPr lang="es-CR">
              <a:latin typeface="Times New Roman" pitchFamily="18" charset="0"/>
            </a:endParaRPr>
          </a:p>
        </p:txBody>
      </p:sp>
      <p:sp>
        <p:nvSpPr>
          <p:cNvPr id="20484" name="Text Box 7"/>
          <p:cNvSpPr txBox="1">
            <a:spLocks noChangeArrowheads="1"/>
          </p:cNvSpPr>
          <p:nvPr/>
        </p:nvSpPr>
        <p:spPr bwMode="auto">
          <a:xfrm>
            <a:off x="6276975" y="177800"/>
            <a:ext cx="23606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800" b="1"/>
              <a:t>La tarjeta principal</a:t>
            </a:r>
            <a:endParaRPr lang="es-ES" sz="1800" b="1"/>
          </a:p>
        </p:txBody>
      </p:sp>
      <p:sp>
        <p:nvSpPr>
          <p:cNvPr id="20485" name="Line 8"/>
          <p:cNvSpPr>
            <a:spLocks noChangeShapeType="1"/>
          </p:cNvSpPr>
          <p:nvPr/>
        </p:nvSpPr>
        <p:spPr bwMode="auto">
          <a:xfrm>
            <a:off x="363538" y="581025"/>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0486" name="Line 9"/>
          <p:cNvSpPr>
            <a:spLocks noChangeShapeType="1"/>
          </p:cNvSpPr>
          <p:nvPr/>
        </p:nvSpPr>
        <p:spPr bwMode="auto">
          <a:xfrm>
            <a:off x="617538" y="6496050"/>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grpSp>
        <p:nvGrpSpPr>
          <p:cNvPr id="2" name="Group 19"/>
          <p:cNvGrpSpPr>
            <a:grpSpLocks/>
          </p:cNvGrpSpPr>
          <p:nvPr/>
        </p:nvGrpSpPr>
        <p:grpSpPr bwMode="auto">
          <a:xfrm>
            <a:off x="1270000" y="1471613"/>
            <a:ext cx="7102475" cy="2720975"/>
            <a:chOff x="800" y="927"/>
            <a:chExt cx="4474" cy="1714"/>
          </a:xfrm>
        </p:grpSpPr>
        <p:sp>
          <p:nvSpPr>
            <p:cNvPr id="20490" name="AutoShape 2"/>
            <p:cNvSpPr>
              <a:spLocks noChangeArrowheads="1"/>
            </p:cNvSpPr>
            <p:nvPr/>
          </p:nvSpPr>
          <p:spPr bwMode="auto">
            <a:xfrm>
              <a:off x="4056" y="1782"/>
              <a:ext cx="1218" cy="564"/>
            </a:xfrm>
            <a:prstGeom prst="cloudCallout">
              <a:avLst>
                <a:gd name="adj1" fmla="val -27093"/>
                <a:gd name="adj2" fmla="val 14361"/>
              </a:avLst>
            </a:prstGeom>
            <a:solidFill>
              <a:srgbClr val="DDDDDD"/>
            </a:solidFill>
            <a:ln>
              <a:noFill/>
            </a:ln>
            <a:effectLst>
              <a:outerShdw dist="35921" dir="2700000" algn="ctr" rotWithShape="0">
                <a:srgbClr val="FF0000"/>
              </a:outerShdw>
            </a:effectLst>
            <a:extLst>
              <a:ext uri="{91240B29-F687-4F45-9708-019B960494DF}">
                <a14:hiddenLine xmlns:a14="http://schemas.microsoft.com/office/drawing/2010/main" w="9525">
                  <a:solidFill>
                    <a:srgbClr val="000000"/>
                  </a:solidFill>
                  <a:round/>
                  <a:headEnd/>
                  <a:tailEnd/>
                </a14:hiddenLine>
              </a:ext>
            </a:extLst>
          </p:spPr>
          <p:txBody>
            <a:bodyPr/>
            <a:lstStyle/>
            <a:p>
              <a:pPr algn="ctr"/>
              <a:r>
                <a:rPr lang="es-MX" sz="1400">
                  <a:latin typeface="Arial Narrow" pitchFamily="34" charset="0"/>
                </a:rPr>
                <a:t>Resto de componentes de la PC</a:t>
              </a:r>
              <a:endParaRPr lang="es-ES" sz="1400">
                <a:latin typeface="Arial Narrow" pitchFamily="34" charset="0"/>
              </a:endParaRPr>
            </a:p>
          </p:txBody>
        </p:sp>
        <p:sp>
          <p:nvSpPr>
            <p:cNvPr id="20491" name="Rectangle 3"/>
            <p:cNvSpPr>
              <a:spLocks noChangeArrowheads="1"/>
            </p:cNvSpPr>
            <p:nvPr/>
          </p:nvSpPr>
          <p:spPr bwMode="auto">
            <a:xfrm>
              <a:off x="1464" y="1842"/>
              <a:ext cx="2040" cy="528"/>
            </a:xfrm>
            <a:prstGeom prst="rect">
              <a:avLst/>
            </a:prstGeom>
            <a:solidFill>
              <a:srgbClr val="CCFFFF"/>
            </a:solidFill>
            <a:ln w="28575">
              <a:solidFill>
                <a:schemeClr val="tx1"/>
              </a:solidFill>
              <a:miter lim="800000"/>
              <a:headEnd/>
              <a:tailEnd/>
            </a:ln>
            <a:effectLst>
              <a:outerShdw dist="35921" dir="2700000" algn="ctr" rotWithShape="0">
                <a:srgbClr val="FF0000"/>
              </a:outerShdw>
            </a:effectLst>
          </p:spPr>
          <p:txBody>
            <a:bodyPr wrap="none" anchor="ctr"/>
            <a:lstStyle/>
            <a:p>
              <a:pPr algn="ctr"/>
              <a:r>
                <a:rPr lang="es-MX" b="1">
                  <a:latin typeface="Verdana" pitchFamily="34" charset="0"/>
                </a:rPr>
                <a:t>bus FSB</a:t>
              </a:r>
              <a:endParaRPr lang="es-ES" b="1">
                <a:latin typeface="Verdana" pitchFamily="34" charset="0"/>
              </a:endParaRPr>
            </a:p>
          </p:txBody>
        </p:sp>
        <p:sp>
          <p:nvSpPr>
            <p:cNvPr id="20492" name="Freeform 11"/>
            <p:cNvSpPr>
              <a:spLocks/>
            </p:cNvSpPr>
            <p:nvPr/>
          </p:nvSpPr>
          <p:spPr bwMode="auto">
            <a:xfrm>
              <a:off x="4580" y="1711"/>
              <a:ext cx="4" cy="6"/>
            </a:xfrm>
            <a:custGeom>
              <a:avLst/>
              <a:gdLst>
                <a:gd name="T0" fmla="*/ 1 w 9"/>
                <a:gd name="T1" fmla="*/ 0 h 12"/>
                <a:gd name="T2" fmla="*/ 1 w 9"/>
                <a:gd name="T3" fmla="*/ 2 h 12"/>
                <a:gd name="T4" fmla="*/ 0 w 9"/>
                <a:gd name="T5" fmla="*/ 2 h 12"/>
                <a:gd name="T6" fmla="*/ 1 w 9"/>
                <a:gd name="T7" fmla="*/ 0 h 12"/>
                <a:gd name="T8" fmla="*/ 0 60000 65536"/>
                <a:gd name="T9" fmla="*/ 0 60000 65536"/>
                <a:gd name="T10" fmla="*/ 0 60000 65536"/>
                <a:gd name="T11" fmla="*/ 0 60000 65536"/>
                <a:gd name="T12" fmla="*/ 0 w 9"/>
                <a:gd name="T13" fmla="*/ 0 h 12"/>
                <a:gd name="T14" fmla="*/ 9 w 9"/>
                <a:gd name="T15" fmla="*/ 12 h 12"/>
              </a:gdLst>
              <a:ahLst/>
              <a:cxnLst>
                <a:cxn ang="T8">
                  <a:pos x="T0" y="T1"/>
                </a:cxn>
                <a:cxn ang="T9">
                  <a:pos x="T2" y="T3"/>
                </a:cxn>
                <a:cxn ang="T10">
                  <a:pos x="T4" y="T5"/>
                </a:cxn>
                <a:cxn ang="T11">
                  <a:pos x="T6" y="T7"/>
                </a:cxn>
              </a:cxnLst>
              <a:rect l="T12" t="T13" r="T14" b="T15"/>
              <a:pathLst>
                <a:path w="9" h="12">
                  <a:moveTo>
                    <a:pt x="9" y="0"/>
                  </a:moveTo>
                  <a:lnTo>
                    <a:pt x="9" y="11"/>
                  </a:lnTo>
                  <a:lnTo>
                    <a:pt x="0" y="12"/>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493" name="Rectangle 12"/>
            <p:cNvSpPr>
              <a:spLocks noChangeArrowheads="1"/>
            </p:cNvSpPr>
            <p:nvPr/>
          </p:nvSpPr>
          <p:spPr bwMode="auto">
            <a:xfrm>
              <a:off x="800" y="1547"/>
              <a:ext cx="676" cy="1094"/>
            </a:xfrm>
            <a:prstGeom prst="rect">
              <a:avLst/>
            </a:prstGeom>
            <a:solidFill>
              <a:schemeClr val="accent1"/>
            </a:solidFill>
            <a:ln w="9525">
              <a:solidFill>
                <a:schemeClr val="tx1"/>
              </a:solidFill>
              <a:miter lim="800000"/>
              <a:headEnd/>
              <a:tailEnd/>
            </a:ln>
            <a:effectLst>
              <a:outerShdw dist="107763" dir="2700000" algn="ctr" rotWithShape="0">
                <a:srgbClr val="FF0000"/>
              </a:outerShdw>
            </a:effectLst>
          </p:spPr>
          <p:txBody>
            <a:bodyPr wrap="none" anchor="ctr"/>
            <a:lstStyle/>
            <a:p>
              <a:pPr algn="ctr"/>
              <a:r>
                <a:rPr lang="es-MX" b="1">
                  <a:latin typeface="Times New Roman" pitchFamily="18" charset="0"/>
                </a:rPr>
                <a:t>CPU</a:t>
              </a:r>
              <a:endParaRPr lang="es-ES" b="1">
                <a:latin typeface="Times New Roman" pitchFamily="18" charset="0"/>
              </a:endParaRPr>
            </a:p>
          </p:txBody>
        </p:sp>
        <p:sp>
          <p:nvSpPr>
            <p:cNvPr id="20494" name="Rectangle 13"/>
            <p:cNvSpPr>
              <a:spLocks noChangeArrowheads="1"/>
            </p:cNvSpPr>
            <p:nvPr/>
          </p:nvSpPr>
          <p:spPr bwMode="auto">
            <a:xfrm>
              <a:off x="2364" y="1386"/>
              <a:ext cx="492" cy="492"/>
            </a:xfrm>
            <a:prstGeom prst="rect">
              <a:avLst/>
            </a:prstGeom>
            <a:solidFill>
              <a:srgbClr val="CCFFFF"/>
            </a:solidFill>
            <a:ln w="28575">
              <a:solidFill>
                <a:schemeClr val="tx1"/>
              </a:solidFill>
              <a:miter lim="800000"/>
              <a:headEnd/>
              <a:tailEnd/>
            </a:ln>
            <a:effectLst>
              <a:outerShdw dist="35921" dir="2700000" algn="ctr" rotWithShape="0">
                <a:srgbClr val="FF0000"/>
              </a:outerShdw>
            </a:effectLst>
          </p:spPr>
          <p:txBody>
            <a:bodyPr wrap="none" anchor="ctr"/>
            <a:lstStyle/>
            <a:p>
              <a:endParaRPr lang="es-CR"/>
            </a:p>
          </p:txBody>
        </p:sp>
        <p:sp>
          <p:nvSpPr>
            <p:cNvPr id="20495" name="Rectangle 14"/>
            <p:cNvSpPr>
              <a:spLocks noChangeArrowheads="1"/>
            </p:cNvSpPr>
            <p:nvPr/>
          </p:nvSpPr>
          <p:spPr bwMode="auto">
            <a:xfrm>
              <a:off x="1956" y="927"/>
              <a:ext cx="1302" cy="468"/>
            </a:xfrm>
            <a:prstGeom prst="rect">
              <a:avLst/>
            </a:prstGeom>
            <a:solidFill>
              <a:schemeClr val="accent1"/>
            </a:solidFill>
            <a:ln w="9525">
              <a:solidFill>
                <a:schemeClr val="tx1"/>
              </a:solidFill>
              <a:miter lim="800000"/>
              <a:headEnd/>
              <a:tailEnd/>
            </a:ln>
            <a:effectLst>
              <a:outerShdw dist="71842" dir="2700000" algn="ctr" rotWithShape="0">
                <a:srgbClr val="FF0000"/>
              </a:outerShdw>
            </a:effectLst>
          </p:spPr>
          <p:txBody>
            <a:bodyPr wrap="none" anchor="ctr"/>
            <a:lstStyle/>
            <a:p>
              <a:pPr algn="ctr"/>
              <a:r>
                <a:rPr lang="es-MX" sz="1800" b="1">
                  <a:latin typeface="Times New Roman" pitchFamily="18" charset="0"/>
                </a:rPr>
                <a:t>MEMORIA RAM</a:t>
              </a:r>
              <a:endParaRPr lang="es-ES" sz="1800" b="1">
                <a:latin typeface="Times New Roman" pitchFamily="18" charset="0"/>
              </a:endParaRPr>
            </a:p>
          </p:txBody>
        </p:sp>
        <p:sp>
          <p:nvSpPr>
            <p:cNvPr id="20496" name="Rectangle 15"/>
            <p:cNvSpPr>
              <a:spLocks noChangeArrowheads="1"/>
            </p:cNvSpPr>
            <p:nvPr/>
          </p:nvSpPr>
          <p:spPr bwMode="auto">
            <a:xfrm>
              <a:off x="2346" y="1852"/>
              <a:ext cx="543" cy="11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0497" name="AutoShape 16"/>
            <p:cNvSpPr>
              <a:spLocks noChangeArrowheads="1"/>
            </p:cNvSpPr>
            <p:nvPr/>
          </p:nvSpPr>
          <p:spPr bwMode="auto">
            <a:xfrm>
              <a:off x="3486" y="1842"/>
              <a:ext cx="546" cy="528"/>
            </a:xfrm>
            <a:prstGeom prst="rightArrowCallout">
              <a:avLst>
                <a:gd name="adj1" fmla="val 50000"/>
                <a:gd name="adj2" fmla="val 50000"/>
                <a:gd name="adj3" fmla="val 24129"/>
                <a:gd name="adj4" fmla="val 63333"/>
              </a:avLst>
            </a:prstGeom>
            <a:solidFill>
              <a:srgbClr val="CCFFFF"/>
            </a:solidFill>
            <a:ln w="28575">
              <a:solidFill>
                <a:schemeClr val="tx1"/>
              </a:solidFill>
              <a:miter lim="800000"/>
              <a:headEnd/>
              <a:tailEnd/>
            </a:ln>
            <a:effectLst>
              <a:outerShdw dist="35921" dir="2700000" algn="ctr" rotWithShape="0">
                <a:srgbClr val="FF0000"/>
              </a:outerShdw>
            </a:effectLst>
          </p:spPr>
          <p:txBody>
            <a:bodyPr wrap="none" anchor="ctr"/>
            <a:lstStyle/>
            <a:p>
              <a:endParaRPr lang="es-CR"/>
            </a:p>
          </p:txBody>
        </p:sp>
        <p:sp>
          <p:nvSpPr>
            <p:cNvPr id="20498" name="Rectangle 17"/>
            <p:cNvSpPr>
              <a:spLocks noChangeArrowheads="1"/>
            </p:cNvSpPr>
            <p:nvPr/>
          </p:nvSpPr>
          <p:spPr bwMode="auto">
            <a:xfrm>
              <a:off x="3462" y="1854"/>
              <a:ext cx="62" cy="507"/>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grpSp>
      <p:sp>
        <p:nvSpPr>
          <p:cNvPr id="77842" name="Text Box 18"/>
          <p:cNvSpPr txBox="1">
            <a:spLocks noChangeArrowheads="1"/>
          </p:cNvSpPr>
          <p:nvPr/>
        </p:nvSpPr>
        <p:spPr bwMode="auto">
          <a:xfrm>
            <a:off x="563609" y="4319186"/>
            <a:ext cx="8539163"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2000" b="1" dirty="0">
                <a:solidFill>
                  <a:schemeClr val="accent2"/>
                </a:solidFill>
                <a:latin typeface="Maiandra GD"/>
              </a:rPr>
              <a:t>El bus más importante de la PC se encarga del tráfico “pesado” entre la CPU y la memoria RAM</a:t>
            </a:r>
          </a:p>
          <a:p>
            <a:pPr eaLnBrk="1" hangingPunct="1"/>
            <a:endParaRPr lang="es-MX" sz="2000" b="1" dirty="0">
              <a:solidFill>
                <a:schemeClr val="accent2"/>
              </a:solidFill>
              <a:latin typeface="Maiandra GD"/>
            </a:endParaRPr>
          </a:p>
          <a:p>
            <a:pPr eaLnBrk="1" hangingPunct="1"/>
            <a:r>
              <a:rPr lang="es-MX" sz="2000" b="1" dirty="0">
                <a:solidFill>
                  <a:schemeClr val="accent2"/>
                </a:solidFill>
                <a:latin typeface="Maiandra GD"/>
              </a:rPr>
              <a:t> conocido como :  </a:t>
            </a:r>
          </a:p>
          <a:p>
            <a:pPr eaLnBrk="1" hangingPunct="1"/>
            <a:r>
              <a:rPr lang="es-MX" sz="2000" b="1" dirty="0">
                <a:solidFill>
                  <a:schemeClr val="accent2"/>
                </a:solidFill>
                <a:latin typeface="Maiandra GD"/>
              </a:rPr>
              <a:t>	</a:t>
            </a:r>
            <a:r>
              <a:rPr lang="es-MX" sz="2000" b="1" i="1" dirty="0">
                <a:solidFill>
                  <a:schemeClr val="accent2"/>
                </a:solidFill>
                <a:latin typeface="Maiandra GD"/>
              </a:rPr>
              <a:t>Bus Frontal o Frontal Side Bus (FSB) </a:t>
            </a:r>
          </a:p>
          <a:p>
            <a:pPr eaLnBrk="1" hangingPunct="1"/>
            <a:r>
              <a:rPr lang="es-MX" sz="2000" b="1" i="1" dirty="0">
                <a:solidFill>
                  <a:schemeClr val="accent2"/>
                </a:solidFill>
                <a:latin typeface="Maiandra GD"/>
              </a:rPr>
              <a:t>	Bus del sistema ( en PC´s más antiguas</a:t>
            </a:r>
            <a:r>
              <a:rPr lang="es-MX" sz="2000" b="1" i="1" dirty="0">
                <a:solidFill>
                  <a:srgbClr val="FF0000"/>
                </a:solidFill>
                <a:latin typeface="Verdana" pitchFamily="34" charset="0"/>
              </a:rPr>
              <a:t>)</a:t>
            </a:r>
            <a:endParaRPr lang="es-ES" sz="2000" b="1" i="1" dirty="0">
              <a:solidFill>
                <a:srgbClr val="FF0000"/>
              </a:solidFill>
              <a:latin typeface="Verdana" pitchFamily="34" charset="0"/>
            </a:endParaRPr>
          </a:p>
          <a:p>
            <a:pPr eaLnBrk="1" hangingPunct="1"/>
            <a:r>
              <a:rPr lang="es-MX" sz="1800" b="1" dirty="0">
                <a:latin typeface="Verdana" pitchFamily="34" charset="0"/>
              </a:rPr>
              <a:t> </a:t>
            </a:r>
          </a:p>
          <a:p>
            <a:pPr eaLnBrk="1" hangingPunct="1"/>
            <a:r>
              <a:rPr lang="es-MX" sz="1800" b="1" dirty="0">
                <a:latin typeface="Verdana" pitchFamily="34" charset="0"/>
              </a:rPr>
              <a:t>	</a:t>
            </a:r>
            <a:endParaRPr lang="es-ES" sz="1800" b="1" dirty="0">
              <a:latin typeface="Verdana" pitchFamily="34" charset="0"/>
            </a:endParaRPr>
          </a:p>
        </p:txBody>
      </p:sp>
      <p:sp>
        <p:nvSpPr>
          <p:cNvPr id="20489"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139992918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7828"/>
                                        </p:tgtEl>
                                        <p:attrNameLst>
                                          <p:attrName>style.visibility</p:attrName>
                                        </p:attrNameLst>
                                      </p:cBhvr>
                                      <p:to>
                                        <p:strVal val="visible"/>
                                      </p:to>
                                    </p:set>
                                    <p:anim calcmode="lin" valueType="num">
                                      <p:cBhvr>
                                        <p:cTn id="7" dur="500" fill="hold"/>
                                        <p:tgtEl>
                                          <p:spTgt spid="77828"/>
                                        </p:tgtEl>
                                        <p:attrNameLst>
                                          <p:attrName>ppt_w</p:attrName>
                                        </p:attrNameLst>
                                      </p:cBhvr>
                                      <p:tavLst>
                                        <p:tav tm="0">
                                          <p:val>
                                            <p:fltVal val="0"/>
                                          </p:val>
                                        </p:tav>
                                        <p:tav tm="100000">
                                          <p:val>
                                            <p:strVal val="#ppt_w"/>
                                          </p:val>
                                        </p:tav>
                                      </p:tavLst>
                                    </p:anim>
                                    <p:anim calcmode="lin" valueType="num">
                                      <p:cBhvr>
                                        <p:cTn id="8" dur="500" fill="hold"/>
                                        <p:tgtEl>
                                          <p:spTgt spid="77828"/>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77842"/>
                                        </p:tgtEl>
                                        <p:attrNameLst>
                                          <p:attrName>style.visibility</p:attrName>
                                        </p:attrNameLst>
                                      </p:cBhvr>
                                      <p:to>
                                        <p:strVal val="visible"/>
                                      </p:to>
                                    </p:set>
                                    <p:anim calcmode="lin" valueType="num">
                                      <p:cBhvr>
                                        <p:cTn id="15" dur="500" fill="hold"/>
                                        <p:tgtEl>
                                          <p:spTgt spid="77842"/>
                                        </p:tgtEl>
                                        <p:attrNameLst>
                                          <p:attrName>ppt_w</p:attrName>
                                        </p:attrNameLst>
                                      </p:cBhvr>
                                      <p:tavLst>
                                        <p:tav tm="0">
                                          <p:val>
                                            <p:fltVal val="0"/>
                                          </p:val>
                                        </p:tav>
                                        <p:tav tm="100000">
                                          <p:val>
                                            <p:strVal val="#ppt_w"/>
                                          </p:val>
                                        </p:tav>
                                      </p:tavLst>
                                    </p:anim>
                                    <p:anim calcmode="lin" valueType="num">
                                      <p:cBhvr>
                                        <p:cTn id="16" dur="500" fill="hold"/>
                                        <p:tgtEl>
                                          <p:spTgt spid="778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p:bldP spid="7784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715669" y="87313"/>
            <a:ext cx="5181600" cy="457200"/>
          </a:xfrm>
        </p:spPr>
        <p:txBody>
          <a:bodyPr rtlCol="0">
            <a:normAutofit/>
          </a:bodyPr>
          <a:lstStyle/>
          <a:p>
            <a:pPr eaLnBrk="1" fontAlgn="auto" hangingPunct="1">
              <a:spcAft>
                <a:spcPts val="0"/>
              </a:spcAft>
              <a:defRPr/>
            </a:pPr>
            <a:r>
              <a:rPr lang="es-MX" sz="2400" dirty="0" smtClean="0">
                <a:solidFill>
                  <a:schemeClr val="bg1"/>
                </a:solidFill>
                <a:latin typeface="Maiandra GD"/>
              </a:rPr>
              <a:t>Buses en una IBM PC</a:t>
            </a:r>
          </a:p>
        </p:txBody>
      </p:sp>
      <p:sp>
        <p:nvSpPr>
          <p:cNvPr id="25607" name="Rectangle 7"/>
          <p:cNvSpPr>
            <a:spLocks noGrp="1" noChangeArrowheads="1"/>
          </p:cNvSpPr>
          <p:nvPr>
            <p:ph type="body" sz="half" idx="2"/>
          </p:nvPr>
        </p:nvSpPr>
        <p:spPr>
          <a:xfrm>
            <a:off x="5795963" y="1557338"/>
            <a:ext cx="3125787" cy="4495800"/>
          </a:xfrm>
        </p:spPr>
        <p:txBody>
          <a:bodyPr>
            <a:normAutofit fontScale="92500" lnSpcReduction="10000"/>
          </a:bodyPr>
          <a:lstStyle/>
          <a:p>
            <a:pPr eaLnBrk="1" hangingPunct="1">
              <a:lnSpc>
                <a:spcPct val="80000"/>
              </a:lnSpc>
              <a:buFontTx/>
              <a:buNone/>
            </a:pPr>
            <a:r>
              <a:rPr lang="es-MX" sz="2400" b="1" i="1" u="sng" dirty="0" smtClean="0">
                <a:solidFill>
                  <a:schemeClr val="accent2"/>
                </a:solidFill>
                <a:latin typeface="Maiandra GD"/>
              </a:rPr>
              <a:t> </a:t>
            </a:r>
            <a:r>
              <a:rPr lang="es-MX" sz="2200" i="1" u="sng" dirty="0" smtClean="0">
                <a:solidFill>
                  <a:schemeClr val="accent2"/>
                </a:solidFill>
                <a:latin typeface="Maiandra GD"/>
              </a:rPr>
              <a:t>TIPOS GENÉRICOS DE BUSES:</a:t>
            </a:r>
          </a:p>
          <a:p>
            <a:pPr eaLnBrk="1" hangingPunct="1">
              <a:lnSpc>
                <a:spcPct val="80000"/>
              </a:lnSpc>
              <a:buFontTx/>
              <a:buNone/>
            </a:pPr>
            <a:endParaRPr lang="es-MX" sz="2200" i="1" u="sng" dirty="0" smtClean="0">
              <a:solidFill>
                <a:schemeClr val="accent2"/>
              </a:solidFill>
              <a:latin typeface="Maiandra GD"/>
            </a:endParaRPr>
          </a:p>
          <a:p>
            <a:pPr eaLnBrk="1" hangingPunct="1">
              <a:lnSpc>
                <a:spcPct val="80000"/>
              </a:lnSpc>
              <a:buClr>
                <a:schemeClr val="tx1"/>
              </a:buClr>
              <a:buFont typeface="Wingdings" pitchFamily="2" charset="2"/>
              <a:buChar char="Ø"/>
            </a:pPr>
            <a:r>
              <a:rPr lang="es-MX" sz="2200" dirty="0" smtClean="0">
                <a:solidFill>
                  <a:schemeClr val="accent2"/>
                </a:solidFill>
                <a:latin typeface="Maiandra GD"/>
              </a:rPr>
              <a:t> </a:t>
            </a:r>
            <a:r>
              <a:rPr lang="es-MX" sz="2200" u="sng" dirty="0" smtClean="0">
                <a:solidFill>
                  <a:schemeClr val="accent2"/>
                </a:solidFill>
                <a:latin typeface="Maiandra GD"/>
              </a:rPr>
              <a:t>Bus del sistema</a:t>
            </a:r>
            <a:r>
              <a:rPr lang="es-MX" sz="2200" dirty="0" smtClean="0">
                <a:solidFill>
                  <a:schemeClr val="accent2"/>
                </a:solidFill>
                <a:latin typeface="Maiandra GD"/>
              </a:rPr>
              <a:t>, que es el encargado de unir la CPU con la memoria RAM y otros elementos de la tarjeta madre.</a:t>
            </a:r>
          </a:p>
          <a:p>
            <a:pPr eaLnBrk="1" hangingPunct="1">
              <a:lnSpc>
                <a:spcPct val="80000"/>
              </a:lnSpc>
              <a:buClr>
                <a:schemeClr val="tx1"/>
              </a:buClr>
              <a:buFont typeface="Wingdings" pitchFamily="2" charset="2"/>
              <a:buChar char="Ø"/>
            </a:pPr>
            <a:endParaRPr lang="es-MX" sz="2200" dirty="0" smtClean="0">
              <a:solidFill>
                <a:schemeClr val="accent2"/>
              </a:solidFill>
              <a:latin typeface="Maiandra GD"/>
            </a:endParaRPr>
          </a:p>
          <a:p>
            <a:pPr eaLnBrk="1" hangingPunct="1">
              <a:lnSpc>
                <a:spcPct val="80000"/>
              </a:lnSpc>
              <a:buClr>
                <a:schemeClr val="tx1"/>
              </a:buClr>
              <a:buFont typeface="Wingdings" pitchFamily="2" charset="2"/>
              <a:buChar char="Ø"/>
            </a:pPr>
            <a:r>
              <a:rPr lang="es-MX" sz="2200" dirty="0" smtClean="0">
                <a:solidFill>
                  <a:schemeClr val="accent2"/>
                </a:solidFill>
                <a:latin typeface="Maiandra GD"/>
              </a:rPr>
              <a:t> </a:t>
            </a:r>
            <a:r>
              <a:rPr lang="es-MX" sz="2200" u="sng" dirty="0" smtClean="0">
                <a:solidFill>
                  <a:schemeClr val="accent2"/>
                </a:solidFill>
                <a:latin typeface="Maiandra GD"/>
              </a:rPr>
              <a:t>Bus de Entrada/Salida</a:t>
            </a:r>
            <a:r>
              <a:rPr lang="es-MX" sz="2200" dirty="0" smtClean="0">
                <a:solidFill>
                  <a:schemeClr val="accent2"/>
                </a:solidFill>
                <a:latin typeface="Maiandra GD"/>
              </a:rPr>
              <a:t>, que une la tarjeta madre con otros adaptadores y tarjetas ( de video, gráficas, discos duros etc</a:t>
            </a:r>
            <a:r>
              <a:rPr lang="es-MX" sz="2400" b="1" dirty="0" smtClean="0">
                <a:solidFill>
                  <a:schemeClr val="accent2"/>
                </a:solidFill>
                <a:latin typeface="Maiandra GD"/>
              </a:rPr>
              <a:t>.)</a:t>
            </a:r>
            <a:endParaRPr lang="es-ES" sz="2400" b="1" dirty="0" smtClean="0">
              <a:solidFill>
                <a:schemeClr val="accent2"/>
              </a:solidFill>
              <a:latin typeface="Maiandra GD"/>
            </a:endParaRPr>
          </a:p>
        </p:txBody>
      </p:sp>
      <p:sp>
        <p:nvSpPr>
          <p:cNvPr id="21508" name="Line 5"/>
          <p:cNvSpPr>
            <a:spLocks noChangeShapeType="1"/>
          </p:cNvSpPr>
          <p:nvPr/>
        </p:nvSpPr>
        <p:spPr bwMode="auto">
          <a:xfrm>
            <a:off x="381000" y="6477000"/>
            <a:ext cx="8229600" cy="0"/>
          </a:xfrm>
          <a:prstGeom prst="line">
            <a:avLst/>
          </a:prstGeom>
          <a:noFill/>
          <a:ln w="76200" cmpd="tri">
            <a:solidFill>
              <a:srgbClr val="FF5050"/>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1509" name="Rectangle 28"/>
          <p:cNvSpPr>
            <a:spLocks noChangeArrowheads="1"/>
          </p:cNvSpPr>
          <p:nvPr/>
        </p:nvSpPr>
        <p:spPr bwMode="auto">
          <a:xfrm>
            <a:off x="1085850" y="4267200"/>
            <a:ext cx="215900" cy="990600"/>
          </a:xfrm>
          <a:prstGeom prst="rect">
            <a:avLst/>
          </a:prstGeom>
          <a:solidFill>
            <a:srgbClr val="FF3300"/>
          </a:solidFill>
          <a:ln>
            <a:noFill/>
          </a:ln>
          <a:effectLst>
            <a:outerShdw dist="45791" dir="2021404" algn="ctr" rotWithShape="0">
              <a:schemeClr val="tx1"/>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1510" name="AutoShape 25"/>
          <p:cNvSpPr>
            <a:spLocks noChangeArrowheads="1"/>
          </p:cNvSpPr>
          <p:nvPr/>
        </p:nvSpPr>
        <p:spPr bwMode="auto">
          <a:xfrm>
            <a:off x="511175" y="2362200"/>
            <a:ext cx="1436688" cy="1905000"/>
          </a:xfrm>
          <a:prstGeom prst="roundRect">
            <a:avLst>
              <a:gd name="adj" fmla="val 16667"/>
            </a:avLst>
          </a:prstGeom>
          <a:solidFill>
            <a:srgbClr val="FFFFCC"/>
          </a:solidFill>
          <a:ln w="9525">
            <a:solidFill>
              <a:schemeClr val="tx1"/>
            </a:solidFill>
            <a:round/>
            <a:headEnd/>
            <a:tailEnd/>
          </a:ln>
          <a:effectLst>
            <a:outerShdw dist="89803" dir="2700000" algn="ctr" rotWithShape="0">
              <a:schemeClr val="tx1"/>
            </a:outerShdw>
          </a:effectLst>
        </p:spPr>
        <p:txBody>
          <a:bodyPr wrap="none" anchor="ctr"/>
          <a:lstStyle/>
          <a:p>
            <a:endParaRPr lang="es-CR"/>
          </a:p>
        </p:txBody>
      </p:sp>
      <p:sp>
        <p:nvSpPr>
          <p:cNvPr id="21511" name="Rectangle 23"/>
          <p:cNvSpPr>
            <a:spLocks noChangeArrowheads="1"/>
          </p:cNvSpPr>
          <p:nvPr/>
        </p:nvSpPr>
        <p:spPr bwMode="auto">
          <a:xfrm>
            <a:off x="727075" y="2590800"/>
            <a:ext cx="933450" cy="609600"/>
          </a:xfrm>
          <a:prstGeom prst="rect">
            <a:avLst/>
          </a:prstGeom>
          <a:solidFill>
            <a:schemeClr val="bg1"/>
          </a:solidFill>
          <a:ln w="9525">
            <a:solidFill>
              <a:schemeClr val="tx1"/>
            </a:solidFill>
            <a:miter lim="800000"/>
            <a:headEnd/>
            <a:tailEnd/>
          </a:ln>
          <a:effectLst>
            <a:outerShdw dist="35921" dir="2700000" algn="ctr" rotWithShape="0">
              <a:schemeClr val="bg1"/>
            </a:outerShdw>
          </a:effectLst>
        </p:spPr>
        <p:txBody>
          <a:bodyPr wrap="none" anchor="ctr"/>
          <a:lstStyle/>
          <a:p>
            <a:pPr algn="ctr"/>
            <a:r>
              <a:rPr lang="es-MX" sz="1400" b="1"/>
              <a:t>CPU</a:t>
            </a:r>
            <a:endParaRPr lang="es-ES" sz="1400" b="1"/>
          </a:p>
        </p:txBody>
      </p:sp>
      <p:sp>
        <p:nvSpPr>
          <p:cNvPr id="21512" name="Rectangle 24"/>
          <p:cNvSpPr>
            <a:spLocks noChangeArrowheads="1"/>
          </p:cNvSpPr>
          <p:nvPr/>
        </p:nvSpPr>
        <p:spPr bwMode="auto">
          <a:xfrm>
            <a:off x="727075" y="3352800"/>
            <a:ext cx="933450" cy="609600"/>
          </a:xfrm>
          <a:prstGeom prst="rect">
            <a:avLst/>
          </a:prstGeom>
          <a:solidFill>
            <a:schemeClr val="hlink"/>
          </a:solidFill>
          <a:ln w="9525">
            <a:solidFill>
              <a:schemeClr val="tx1"/>
            </a:solidFill>
            <a:miter lim="800000"/>
            <a:headEnd/>
            <a:tailEnd/>
          </a:ln>
          <a:effectLst>
            <a:outerShdw dist="35921" dir="2700000" algn="ctr" rotWithShape="0">
              <a:schemeClr val="bg1"/>
            </a:outerShdw>
          </a:effectLst>
        </p:spPr>
        <p:txBody>
          <a:bodyPr wrap="none" anchor="ctr"/>
          <a:lstStyle/>
          <a:p>
            <a:pPr algn="ctr"/>
            <a:r>
              <a:rPr lang="es-MX" sz="1400" b="1"/>
              <a:t>Caché</a:t>
            </a:r>
          </a:p>
          <a:p>
            <a:pPr algn="ctr"/>
            <a:r>
              <a:rPr lang="es-MX" sz="1400" b="1"/>
              <a:t> L1</a:t>
            </a:r>
            <a:endParaRPr lang="es-ES" sz="1400" b="1"/>
          </a:p>
        </p:txBody>
      </p:sp>
      <p:sp>
        <p:nvSpPr>
          <p:cNvPr id="21513" name="Rectangle 27"/>
          <p:cNvSpPr>
            <a:spLocks noChangeArrowheads="1"/>
          </p:cNvSpPr>
          <p:nvPr/>
        </p:nvSpPr>
        <p:spPr bwMode="auto">
          <a:xfrm>
            <a:off x="727075" y="5257800"/>
            <a:ext cx="933450" cy="609600"/>
          </a:xfrm>
          <a:prstGeom prst="rect">
            <a:avLst/>
          </a:prstGeom>
          <a:solidFill>
            <a:schemeClr val="hlink"/>
          </a:solidFill>
          <a:ln>
            <a:noFill/>
          </a:ln>
          <a:effectLst>
            <a:outerShdw dist="53882" dir="2700000" algn="ctr" rotWithShape="0">
              <a:srgbClr val="FF330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s-MX" sz="1400" b="1"/>
              <a:t>Caché</a:t>
            </a:r>
          </a:p>
          <a:p>
            <a:pPr algn="ctr"/>
            <a:r>
              <a:rPr lang="es-MX" sz="1400" b="1"/>
              <a:t>L2</a:t>
            </a:r>
            <a:endParaRPr lang="es-ES" sz="1400" b="1"/>
          </a:p>
        </p:txBody>
      </p:sp>
      <p:sp>
        <p:nvSpPr>
          <p:cNvPr id="21514" name="Rectangle 30"/>
          <p:cNvSpPr>
            <a:spLocks noChangeArrowheads="1"/>
          </p:cNvSpPr>
          <p:nvPr/>
        </p:nvSpPr>
        <p:spPr bwMode="auto">
          <a:xfrm>
            <a:off x="2589213" y="4560888"/>
            <a:ext cx="935037" cy="609600"/>
          </a:xfrm>
          <a:prstGeom prst="rect">
            <a:avLst/>
          </a:prstGeom>
          <a:solidFill>
            <a:srgbClr val="009900"/>
          </a:solidFill>
          <a:ln>
            <a:noFill/>
          </a:ln>
          <a:effectLst>
            <a:outerShdw dist="53882" dir="2700000" algn="ctr" rotWithShape="0">
              <a:srgbClr val="FF330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s-MX" sz="1400" b="1"/>
              <a:t>RAM</a:t>
            </a:r>
            <a:endParaRPr lang="es-ES" sz="1400" b="1"/>
          </a:p>
        </p:txBody>
      </p:sp>
      <p:sp>
        <p:nvSpPr>
          <p:cNvPr id="21515" name="Rectangle 31"/>
          <p:cNvSpPr>
            <a:spLocks noChangeArrowheads="1"/>
          </p:cNvSpPr>
          <p:nvPr/>
        </p:nvSpPr>
        <p:spPr bwMode="auto">
          <a:xfrm>
            <a:off x="4859338" y="1752600"/>
            <a:ext cx="933450" cy="609600"/>
          </a:xfrm>
          <a:prstGeom prst="rect">
            <a:avLst/>
          </a:prstGeom>
          <a:solidFill>
            <a:srgbClr val="FF3300"/>
          </a:solidFill>
          <a:ln w="9525">
            <a:solidFill>
              <a:schemeClr val="tx1"/>
            </a:solidFill>
            <a:miter lim="800000"/>
            <a:headEnd/>
            <a:tailEnd/>
          </a:ln>
          <a:effectLst>
            <a:outerShdw dist="53882" dir="2700000" algn="ctr" rotWithShape="0">
              <a:schemeClr val="bg2"/>
            </a:outerShdw>
          </a:effectLst>
        </p:spPr>
        <p:txBody>
          <a:bodyPr wrap="none" anchor="ctr"/>
          <a:lstStyle/>
          <a:p>
            <a:pPr algn="ctr"/>
            <a:r>
              <a:rPr lang="es-MX" sz="1400" b="1"/>
              <a:t>Disco</a:t>
            </a:r>
          </a:p>
          <a:p>
            <a:pPr algn="ctr"/>
            <a:r>
              <a:rPr lang="es-MX" sz="1400" b="1"/>
              <a:t>duro</a:t>
            </a:r>
            <a:endParaRPr lang="es-ES" sz="1400" b="1"/>
          </a:p>
        </p:txBody>
      </p:sp>
      <p:sp>
        <p:nvSpPr>
          <p:cNvPr id="21516" name="Rectangle 32"/>
          <p:cNvSpPr>
            <a:spLocks noChangeArrowheads="1"/>
          </p:cNvSpPr>
          <p:nvPr/>
        </p:nvSpPr>
        <p:spPr bwMode="auto">
          <a:xfrm>
            <a:off x="4859338" y="2743200"/>
            <a:ext cx="933450" cy="609600"/>
          </a:xfrm>
          <a:prstGeom prst="rect">
            <a:avLst/>
          </a:prstGeom>
          <a:solidFill>
            <a:srgbClr val="FF3300"/>
          </a:solidFill>
          <a:ln w="9525">
            <a:solidFill>
              <a:schemeClr val="tx1"/>
            </a:solidFill>
            <a:miter lim="800000"/>
            <a:headEnd/>
            <a:tailEnd/>
          </a:ln>
          <a:effectLst>
            <a:outerShdw dist="53882" dir="2700000" algn="ctr" rotWithShape="0">
              <a:schemeClr val="bg2"/>
            </a:outerShdw>
          </a:effectLst>
        </p:spPr>
        <p:txBody>
          <a:bodyPr wrap="none" anchor="ctr"/>
          <a:lstStyle/>
          <a:p>
            <a:pPr algn="ctr"/>
            <a:r>
              <a:rPr lang="es-MX" sz="1400" b="1"/>
              <a:t>Tarjeta</a:t>
            </a:r>
          </a:p>
          <a:p>
            <a:pPr algn="ctr"/>
            <a:r>
              <a:rPr lang="es-MX" sz="1400" b="1"/>
              <a:t>gráfica</a:t>
            </a:r>
            <a:endParaRPr lang="es-ES" sz="1400" b="1"/>
          </a:p>
        </p:txBody>
      </p:sp>
      <p:sp>
        <p:nvSpPr>
          <p:cNvPr id="21517" name="Rectangle 33"/>
          <p:cNvSpPr>
            <a:spLocks noChangeArrowheads="1"/>
          </p:cNvSpPr>
          <p:nvPr/>
        </p:nvSpPr>
        <p:spPr bwMode="auto">
          <a:xfrm>
            <a:off x="4859338" y="3733800"/>
            <a:ext cx="933450" cy="609600"/>
          </a:xfrm>
          <a:prstGeom prst="rect">
            <a:avLst/>
          </a:prstGeom>
          <a:solidFill>
            <a:srgbClr val="FF3300"/>
          </a:solidFill>
          <a:ln w="9525">
            <a:solidFill>
              <a:schemeClr val="tx1"/>
            </a:solidFill>
            <a:miter lim="800000"/>
            <a:headEnd/>
            <a:tailEnd/>
          </a:ln>
          <a:effectLst>
            <a:outerShdw dist="53882" dir="2700000" algn="ctr" rotWithShape="0">
              <a:schemeClr val="bg2"/>
            </a:outerShdw>
          </a:effectLst>
        </p:spPr>
        <p:txBody>
          <a:bodyPr wrap="none" anchor="ctr"/>
          <a:lstStyle/>
          <a:p>
            <a:pPr algn="ctr"/>
            <a:r>
              <a:rPr lang="es-MX" sz="1400" b="1"/>
              <a:t>Tarjeta</a:t>
            </a:r>
          </a:p>
          <a:p>
            <a:pPr algn="ctr"/>
            <a:r>
              <a:rPr lang="es-MX" sz="1400" b="1"/>
              <a:t>sonido</a:t>
            </a:r>
            <a:endParaRPr lang="es-ES" sz="1400" b="1"/>
          </a:p>
        </p:txBody>
      </p:sp>
      <p:sp>
        <p:nvSpPr>
          <p:cNvPr id="21518" name="Rectangle 34"/>
          <p:cNvSpPr>
            <a:spLocks noChangeArrowheads="1"/>
          </p:cNvSpPr>
          <p:nvPr/>
        </p:nvSpPr>
        <p:spPr bwMode="auto">
          <a:xfrm>
            <a:off x="4859338" y="4724400"/>
            <a:ext cx="933450" cy="609600"/>
          </a:xfrm>
          <a:prstGeom prst="rect">
            <a:avLst/>
          </a:prstGeom>
          <a:solidFill>
            <a:srgbClr val="FF3300"/>
          </a:solidFill>
          <a:ln w="9525">
            <a:solidFill>
              <a:schemeClr val="tx1"/>
            </a:solidFill>
            <a:miter lim="800000"/>
            <a:headEnd/>
            <a:tailEnd/>
          </a:ln>
          <a:effectLst>
            <a:outerShdw dist="53882" dir="2700000" algn="ctr" rotWithShape="0">
              <a:schemeClr val="bg2"/>
            </a:outerShdw>
          </a:effectLst>
        </p:spPr>
        <p:txBody>
          <a:bodyPr wrap="none" anchor="ctr"/>
          <a:lstStyle/>
          <a:p>
            <a:pPr algn="ctr"/>
            <a:r>
              <a:rPr lang="es-MX" sz="1400" b="1"/>
              <a:t>CD ROM</a:t>
            </a:r>
            <a:endParaRPr lang="es-ES" sz="1400" b="1"/>
          </a:p>
        </p:txBody>
      </p:sp>
      <p:sp>
        <p:nvSpPr>
          <p:cNvPr id="21519" name="Line 37"/>
          <p:cNvSpPr>
            <a:spLocks noChangeShapeType="1"/>
          </p:cNvSpPr>
          <p:nvPr/>
        </p:nvSpPr>
        <p:spPr bwMode="auto">
          <a:xfrm flipH="1">
            <a:off x="4572000" y="2057400"/>
            <a:ext cx="287338" cy="0"/>
          </a:xfrm>
          <a:prstGeom prst="line">
            <a:avLst/>
          </a:prstGeom>
          <a:noFill/>
          <a:ln w="57150">
            <a:solidFill>
              <a:srgbClr val="3333CC"/>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1520" name="Line 38"/>
          <p:cNvSpPr>
            <a:spLocks noChangeShapeType="1"/>
          </p:cNvSpPr>
          <p:nvPr/>
        </p:nvSpPr>
        <p:spPr bwMode="auto">
          <a:xfrm flipH="1">
            <a:off x="4572000" y="3048000"/>
            <a:ext cx="287338" cy="0"/>
          </a:xfrm>
          <a:prstGeom prst="line">
            <a:avLst/>
          </a:prstGeom>
          <a:noFill/>
          <a:ln w="57150">
            <a:solidFill>
              <a:srgbClr val="3333CC"/>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1521" name="Line 39"/>
          <p:cNvSpPr>
            <a:spLocks noChangeShapeType="1"/>
          </p:cNvSpPr>
          <p:nvPr/>
        </p:nvSpPr>
        <p:spPr bwMode="auto">
          <a:xfrm flipH="1">
            <a:off x="4572000" y="4038600"/>
            <a:ext cx="287338" cy="0"/>
          </a:xfrm>
          <a:prstGeom prst="line">
            <a:avLst/>
          </a:prstGeom>
          <a:noFill/>
          <a:ln w="57150">
            <a:solidFill>
              <a:srgbClr val="3333CC"/>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1522" name="Line 40"/>
          <p:cNvSpPr>
            <a:spLocks noChangeShapeType="1"/>
          </p:cNvSpPr>
          <p:nvPr/>
        </p:nvSpPr>
        <p:spPr bwMode="auto">
          <a:xfrm flipH="1">
            <a:off x="4572000" y="5029200"/>
            <a:ext cx="287338" cy="0"/>
          </a:xfrm>
          <a:prstGeom prst="line">
            <a:avLst/>
          </a:prstGeom>
          <a:noFill/>
          <a:ln w="57150">
            <a:solidFill>
              <a:srgbClr val="3333CC"/>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1523" name="Line 41"/>
          <p:cNvSpPr>
            <a:spLocks noChangeShapeType="1"/>
          </p:cNvSpPr>
          <p:nvPr/>
        </p:nvSpPr>
        <p:spPr bwMode="auto">
          <a:xfrm>
            <a:off x="4572000" y="2057400"/>
            <a:ext cx="0" cy="2971800"/>
          </a:xfrm>
          <a:prstGeom prst="line">
            <a:avLst/>
          </a:prstGeom>
          <a:noFill/>
          <a:ln w="57150">
            <a:solidFill>
              <a:srgbClr val="3333CC"/>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1524" name="Line 42"/>
          <p:cNvSpPr>
            <a:spLocks noChangeShapeType="1"/>
          </p:cNvSpPr>
          <p:nvPr/>
        </p:nvSpPr>
        <p:spPr bwMode="auto">
          <a:xfrm flipV="1">
            <a:off x="4284663" y="3352800"/>
            <a:ext cx="287337" cy="0"/>
          </a:xfrm>
          <a:prstGeom prst="line">
            <a:avLst/>
          </a:prstGeom>
          <a:noFill/>
          <a:ln w="57150">
            <a:solidFill>
              <a:srgbClr val="3333CC"/>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1525" name="Text Box 43"/>
          <p:cNvSpPr txBox="1">
            <a:spLocks noChangeArrowheads="1"/>
          </p:cNvSpPr>
          <p:nvPr/>
        </p:nvSpPr>
        <p:spPr bwMode="auto">
          <a:xfrm>
            <a:off x="296863" y="1793875"/>
            <a:ext cx="1673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t>Microprocesador</a:t>
            </a:r>
            <a:endParaRPr lang="es-ES" sz="1400" b="1"/>
          </a:p>
        </p:txBody>
      </p:sp>
      <p:sp>
        <p:nvSpPr>
          <p:cNvPr id="21526" name="Text Box 44"/>
          <p:cNvSpPr txBox="1">
            <a:spLocks noChangeArrowheads="1"/>
          </p:cNvSpPr>
          <p:nvPr/>
        </p:nvSpPr>
        <p:spPr bwMode="auto">
          <a:xfrm>
            <a:off x="152400" y="4419600"/>
            <a:ext cx="94932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t>Bus de acceso a caché L2</a:t>
            </a:r>
            <a:endParaRPr lang="es-ES" sz="1400" b="1"/>
          </a:p>
        </p:txBody>
      </p:sp>
      <p:sp>
        <p:nvSpPr>
          <p:cNvPr id="21527" name="Text Box 45"/>
          <p:cNvSpPr txBox="1">
            <a:spLocks noChangeArrowheads="1"/>
          </p:cNvSpPr>
          <p:nvPr/>
        </p:nvSpPr>
        <p:spPr bwMode="auto">
          <a:xfrm>
            <a:off x="1692275" y="4313238"/>
            <a:ext cx="8969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t>Bus del sistema</a:t>
            </a:r>
            <a:endParaRPr lang="es-ES" sz="1400" b="1"/>
          </a:p>
        </p:txBody>
      </p:sp>
      <p:sp>
        <p:nvSpPr>
          <p:cNvPr id="21528" name="Line 47"/>
          <p:cNvSpPr>
            <a:spLocks noChangeShapeType="1"/>
          </p:cNvSpPr>
          <p:nvPr/>
        </p:nvSpPr>
        <p:spPr bwMode="auto">
          <a:xfrm>
            <a:off x="850900" y="5051425"/>
            <a:ext cx="3603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SV"/>
          </a:p>
        </p:txBody>
      </p:sp>
      <p:sp>
        <p:nvSpPr>
          <p:cNvPr id="21529" name="Text Box 48"/>
          <p:cNvSpPr txBox="1">
            <a:spLocks noChangeArrowheads="1"/>
          </p:cNvSpPr>
          <p:nvPr/>
        </p:nvSpPr>
        <p:spPr bwMode="auto">
          <a:xfrm>
            <a:off x="2852738" y="2260600"/>
            <a:ext cx="1211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t>Bus de E/S</a:t>
            </a:r>
            <a:endParaRPr lang="es-ES" sz="1400" b="1"/>
          </a:p>
        </p:txBody>
      </p:sp>
      <p:sp>
        <p:nvSpPr>
          <p:cNvPr id="21530" name="Line 49"/>
          <p:cNvSpPr>
            <a:spLocks noChangeShapeType="1"/>
          </p:cNvSpPr>
          <p:nvPr/>
        </p:nvSpPr>
        <p:spPr bwMode="auto">
          <a:xfrm>
            <a:off x="3924300" y="2489200"/>
            <a:ext cx="579438" cy="266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SV"/>
          </a:p>
        </p:txBody>
      </p:sp>
      <p:sp>
        <p:nvSpPr>
          <p:cNvPr id="21531" name="AutoShape 52"/>
          <p:cNvSpPr>
            <a:spLocks noChangeArrowheads="1"/>
          </p:cNvSpPr>
          <p:nvPr/>
        </p:nvSpPr>
        <p:spPr bwMode="auto">
          <a:xfrm rot="-5400000">
            <a:off x="1790700" y="3084513"/>
            <a:ext cx="1655763" cy="1296987"/>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17694720 60000 65536"/>
              <a:gd name="T17" fmla="*/ 11796480 60000 65536"/>
              <a:gd name="T18" fmla="*/ 17694720 60000 65536"/>
              <a:gd name="T19" fmla="*/ 11796480 60000 65536"/>
              <a:gd name="T20" fmla="*/ 5898240 60000 65536"/>
              <a:gd name="T21" fmla="*/ 5898240 60000 65536"/>
              <a:gd name="T22" fmla="*/ 0 60000 65536"/>
              <a:gd name="T23" fmla="*/ 0 60000 65536"/>
              <a:gd name="T24" fmla="*/ 3395 w 21600"/>
              <a:gd name="T25" fmla="*/ 15146 h 21600"/>
              <a:gd name="T26" fmla="*/ 19625 w 21600"/>
              <a:gd name="T27" fmla="*/ 1962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7386" y="0"/>
                </a:moveTo>
                <a:lnTo>
                  <a:pt x="13171" y="6389"/>
                </a:lnTo>
                <a:lnTo>
                  <a:pt x="15146" y="6389"/>
                </a:lnTo>
                <a:lnTo>
                  <a:pt x="15146" y="15146"/>
                </a:lnTo>
                <a:lnTo>
                  <a:pt x="6389" y="15146"/>
                </a:lnTo>
                <a:lnTo>
                  <a:pt x="6389" y="13171"/>
                </a:lnTo>
                <a:lnTo>
                  <a:pt x="0" y="17386"/>
                </a:lnTo>
                <a:lnTo>
                  <a:pt x="6389" y="21600"/>
                </a:lnTo>
                <a:lnTo>
                  <a:pt x="6389" y="19625"/>
                </a:lnTo>
                <a:lnTo>
                  <a:pt x="19625" y="19625"/>
                </a:lnTo>
                <a:lnTo>
                  <a:pt x="19625" y="6389"/>
                </a:lnTo>
                <a:lnTo>
                  <a:pt x="21600" y="6389"/>
                </a:lnTo>
                <a:lnTo>
                  <a:pt x="17386" y="0"/>
                </a:lnTo>
                <a:close/>
              </a:path>
            </a:pathLst>
          </a:custGeom>
          <a:solidFill>
            <a:srgbClr val="FF3300"/>
          </a:solidFill>
          <a:ln w="9525">
            <a:solidFill>
              <a:schemeClr val="tx1"/>
            </a:solidFill>
            <a:miter lim="800000"/>
            <a:headEnd/>
            <a:tailEnd/>
          </a:ln>
        </p:spPr>
        <p:txBody>
          <a:bodyPr vert="eaVert" wrap="none" anchor="ctr"/>
          <a:lstStyle/>
          <a:p>
            <a:endParaRPr lang="es-SV"/>
          </a:p>
        </p:txBody>
      </p:sp>
      <p:sp>
        <p:nvSpPr>
          <p:cNvPr id="21532" name="Rectangle 56"/>
          <p:cNvSpPr>
            <a:spLocks noChangeArrowheads="1"/>
          </p:cNvSpPr>
          <p:nvPr/>
        </p:nvSpPr>
        <p:spPr bwMode="auto">
          <a:xfrm>
            <a:off x="3041650" y="3048000"/>
            <a:ext cx="419100" cy="381000"/>
          </a:xfrm>
          <a:prstGeom prst="rect">
            <a:avLst/>
          </a:prstGeom>
          <a:solidFill>
            <a:srgbClr val="FF3300"/>
          </a:solidFill>
          <a:ln w="9525">
            <a:solidFill>
              <a:schemeClr val="tx1"/>
            </a:solidFill>
            <a:miter lim="800000"/>
            <a:headEnd/>
            <a:tailEnd/>
          </a:ln>
        </p:spPr>
        <p:txBody>
          <a:bodyPr wrap="none" anchor="ctr"/>
          <a:lstStyle/>
          <a:p>
            <a:endParaRPr lang="es-CR"/>
          </a:p>
        </p:txBody>
      </p:sp>
      <p:sp>
        <p:nvSpPr>
          <p:cNvPr id="21533" name="Rectangle 57"/>
          <p:cNvSpPr>
            <a:spLocks noChangeArrowheads="1"/>
          </p:cNvSpPr>
          <p:nvPr/>
        </p:nvSpPr>
        <p:spPr bwMode="auto">
          <a:xfrm>
            <a:off x="2997200" y="3048000"/>
            <a:ext cx="90488" cy="609600"/>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1534" name="Rectangle 29"/>
          <p:cNvSpPr>
            <a:spLocks noChangeArrowheads="1"/>
          </p:cNvSpPr>
          <p:nvPr/>
        </p:nvSpPr>
        <p:spPr bwMode="auto">
          <a:xfrm>
            <a:off x="3460750" y="2938463"/>
            <a:ext cx="823913" cy="828675"/>
          </a:xfrm>
          <a:prstGeom prst="rect">
            <a:avLst/>
          </a:prstGeom>
          <a:solidFill>
            <a:srgbClr val="99FF66"/>
          </a:solidFill>
          <a:ln w="9525">
            <a:solidFill>
              <a:schemeClr val="tx1"/>
            </a:solidFill>
            <a:miter lim="800000"/>
            <a:headEnd/>
            <a:tailEnd/>
          </a:ln>
          <a:effectLst>
            <a:outerShdw dist="35921" dir="2700000" algn="ctr" rotWithShape="0">
              <a:srgbClr val="FF5050"/>
            </a:outerShdw>
          </a:effectLst>
        </p:spPr>
        <p:txBody>
          <a:bodyPr wrap="none" anchor="ctr"/>
          <a:lstStyle/>
          <a:p>
            <a:pPr algn="ctr"/>
            <a:r>
              <a:rPr lang="es-MX" sz="1200" b="1" dirty="0"/>
              <a:t>Chipset</a:t>
            </a:r>
            <a:endParaRPr lang="es-ES" sz="1200" b="1" dirty="0"/>
          </a:p>
        </p:txBody>
      </p:sp>
      <p:sp>
        <p:nvSpPr>
          <p:cNvPr id="21535" name="Line 46"/>
          <p:cNvSpPr>
            <a:spLocks noChangeShapeType="1"/>
          </p:cNvSpPr>
          <p:nvPr/>
        </p:nvSpPr>
        <p:spPr bwMode="auto">
          <a:xfrm flipV="1">
            <a:off x="2181225" y="3216275"/>
            <a:ext cx="533400" cy="1066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SV"/>
          </a:p>
        </p:txBody>
      </p:sp>
      <p:sp>
        <p:nvSpPr>
          <p:cNvPr id="21536"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3440151316"/>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500" fill="hold"/>
                                        <p:tgtEl>
                                          <p:spTgt spid="25602"/>
                                        </p:tgtEl>
                                        <p:attrNameLst>
                                          <p:attrName>ppt_w</p:attrName>
                                        </p:attrNameLst>
                                      </p:cBhvr>
                                      <p:tavLst>
                                        <p:tav tm="0">
                                          <p:val>
                                            <p:fltVal val="0"/>
                                          </p:val>
                                        </p:tav>
                                        <p:tav tm="100000">
                                          <p:val>
                                            <p:strVal val="#ppt_w"/>
                                          </p:val>
                                        </p:tav>
                                      </p:tavLst>
                                    </p:anim>
                                    <p:anim calcmode="lin" valueType="num">
                                      <p:cBhvr>
                                        <p:cTn id="8" dur="500" fill="hold"/>
                                        <p:tgtEl>
                                          <p:spTgt spid="25602"/>
                                        </p:tgtEl>
                                        <p:attrNameLst>
                                          <p:attrName>ppt_h</p:attrName>
                                        </p:attrNameLst>
                                      </p:cBhvr>
                                      <p:tavLst>
                                        <p:tav tm="0">
                                          <p:val>
                                            <p:fltVal val="0"/>
                                          </p:val>
                                        </p:tav>
                                        <p:tav tm="100000">
                                          <p:val>
                                            <p:strVal val="#ppt_h"/>
                                          </p:val>
                                        </p:tav>
                                      </p:tavLst>
                                    </p:anim>
                                    <p:animEffect transition="in" filter="fade">
                                      <p:cBhvr>
                                        <p:cTn id="9" dur="500"/>
                                        <p:tgtEl>
                                          <p:spTgt spid="25602"/>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5607">
                                            <p:txEl>
                                              <p:pRg st="0" end="0"/>
                                            </p:txEl>
                                          </p:spTgt>
                                        </p:tgtEl>
                                        <p:attrNameLst>
                                          <p:attrName>style.visibility</p:attrName>
                                        </p:attrNameLst>
                                      </p:cBhvr>
                                      <p:to>
                                        <p:strVal val="visible"/>
                                      </p:to>
                                    </p:set>
                                    <p:anim calcmode="lin" valueType="num">
                                      <p:cBhvr>
                                        <p:cTn id="12" dur="500" fill="hold"/>
                                        <p:tgtEl>
                                          <p:spTgt spid="25607">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5607">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5607">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25607">
                                            <p:txEl>
                                              <p:pRg st="2" end="2"/>
                                            </p:txEl>
                                          </p:spTgt>
                                        </p:tgtEl>
                                        <p:attrNameLst>
                                          <p:attrName>style.visibility</p:attrName>
                                        </p:attrNameLst>
                                      </p:cBhvr>
                                      <p:to>
                                        <p:strVal val="visible"/>
                                      </p:to>
                                    </p:set>
                                    <p:anim calcmode="lin" valueType="num">
                                      <p:cBhvr>
                                        <p:cTn id="19" dur="500" fill="hold"/>
                                        <p:tgtEl>
                                          <p:spTgt spid="25607">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5607">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25607">
                                            <p:txEl>
                                              <p:pRg st="2" end="2"/>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25607">
                                            <p:txEl>
                                              <p:pRg st="4" end="4"/>
                                            </p:txEl>
                                          </p:spTgt>
                                        </p:tgtEl>
                                        <p:attrNameLst>
                                          <p:attrName>style.visibility</p:attrName>
                                        </p:attrNameLst>
                                      </p:cBhvr>
                                      <p:to>
                                        <p:strVal val="visible"/>
                                      </p:to>
                                    </p:set>
                                    <p:anim calcmode="lin" valueType="num">
                                      <p:cBhvr>
                                        <p:cTn id="26" dur="500" fill="hold"/>
                                        <p:tgtEl>
                                          <p:spTgt spid="25607">
                                            <p:txEl>
                                              <p:pRg st="4" end="4"/>
                                            </p:txEl>
                                          </p:spTgt>
                                        </p:tgtEl>
                                        <p:attrNameLst>
                                          <p:attrName>ppt_w</p:attrName>
                                        </p:attrNameLst>
                                      </p:cBhvr>
                                      <p:tavLst>
                                        <p:tav tm="0">
                                          <p:val>
                                            <p:fltVal val="0"/>
                                          </p:val>
                                        </p:tav>
                                        <p:tav tm="100000">
                                          <p:val>
                                            <p:strVal val="#ppt_w"/>
                                          </p:val>
                                        </p:tav>
                                      </p:tavLst>
                                    </p:anim>
                                    <p:anim calcmode="lin" valueType="num">
                                      <p:cBhvr>
                                        <p:cTn id="27" dur="500" fill="hold"/>
                                        <p:tgtEl>
                                          <p:spTgt spid="25607">
                                            <p:txEl>
                                              <p:pRg st="4" end="4"/>
                                            </p:txEl>
                                          </p:spTgt>
                                        </p:tgtEl>
                                        <p:attrNameLst>
                                          <p:attrName>ppt_h</p:attrName>
                                        </p:attrNameLst>
                                      </p:cBhvr>
                                      <p:tavLst>
                                        <p:tav tm="0">
                                          <p:val>
                                            <p:fltVal val="0"/>
                                          </p:val>
                                        </p:tav>
                                        <p:tav tm="100000">
                                          <p:val>
                                            <p:strVal val="#ppt_h"/>
                                          </p:val>
                                        </p:tav>
                                      </p:tavLst>
                                    </p:anim>
                                    <p:animEffect transition="in" filter="fade">
                                      <p:cBhvr>
                                        <p:cTn id="28" dur="500"/>
                                        <p:tgtEl>
                                          <p:spTgt spid="256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type="title"/>
          </p:nvPr>
        </p:nvSpPr>
        <p:spPr>
          <a:xfrm>
            <a:off x="4691063" y="319674"/>
            <a:ext cx="7772400" cy="344488"/>
          </a:xfrm>
        </p:spPr>
        <p:txBody>
          <a:bodyPr rtlCol="0">
            <a:normAutofit fontScale="90000"/>
          </a:bodyPr>
          <a:lstStyle/>
          <a:p>
            <a:pPr eaLnBrk="1" fontAlgn="auto" hangingPunct="1">
              <a:spcAft>
                <a:spcPts val="0"/>
              </a:spcAft>
              <a:defRPr/>
            </a:pPr>
            <a:r>
              <a:rPr lang="es-MX" sz="2400" dirty="0" smtClean="0">
                <a:solidFill>
                  <a:schemeClr val="bg1"/>
                </a:solidFill>
                <a:latin typeface="Maiandra GD"/>
              </a:rPr>
              <a:t>El Chipset y </a:t>
            </a:r>
            <a:br>
              <a:rPr lang="es-MX" sz="2400" dirty="0" smtClean="0">
                <a:solidFill>
                  <a:schemeClr val="bg1"/>
                </a:solidFill>
                <a:latin typeface="Maiandra GD"/>
              </a:rPr>
            </a:br>
            <a:r>
              <a:rPr lang="es-MX" sz="2400" dirty="0" smtClean="0">
                <a:solidFill>
                  <a:schemeClr val="bg1"/>
                </a:solidFill>
                <a:latin typeface="Maiandra GD"/>
              </a:rPr>
              <a:t>concentradores</a:t>
            </a:r>
            <a:endParaRPr lang="es-ES" sz="2400" dirty="0" smtClean="0">
              <a:solidFill>
                <a:schemeClr val="bg1"/>
              </a:solidFill>
              <a:latin typeface="Maiandra GD"/>
            </a:endParaRPr>
          </a:p>
        </p:txBody>
      </p:sp>
      <p:sp>
        <p:nvSpPr>
          <p:cNvPr id="22531" name="Text Box 5"/>
          <p:cNvSpPr txBox="1">
            <a:spLocks noChangeArrowheads="1"/>
          </p:cNvSpPr>
          <p:nvPr/>
        </p:nvSpPr>
        <p:spPr bwMode="auto">
          <a:xfrm>
            <a:off x="6574351" y="1936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endParaRPr lang="es-CR">
              <a:latin typeface="Times New Roman" pitchFamily="18" charset="0"/>
            </a:endParaRPr>
          </a:p>
        </p:txBody>
      </p:sp>
      <p:sp>
        <p:nvSpPr>
          <p:cNvPr id="22533" name="Line 7"/>
          <p:cNvSpPr>
            <a:spLocks noChangeShapeType="1"/>
          </p:cNvSpPr>
          <p:nvPr/>
        </p:nvSpPr>
        <p:spPr bwMode="auto">
          <a:xfrm>
            <a:off x="363538" y="581025"/>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2534" name="Line 8"/>
          <p:cNvSpPr>
            <a:spLocks noChangeShapeType="1"/>
          </p:cNvSpPr>
          <p:nvPr/>
        </p:nvSpPr>
        <p:spPr bwMode="auto">
          <a:xfrm>
            <a:off x="617538" y="6496050"/>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grpSp>
        <p:nvGrpSpPr>
          <p:cNvPr id="2" name="Group 27"/>
          <p:cNvGrpSpPr>
            <a:grpSpLocks/>
          </p:cNvGrpSpPr>
          <p:nvPr/>
        </p:nvGrpSpPr>
        <p:grpSpPr bwMode="auto">
          <a:xfrm>
            <a:off x="219075" y="1625600"/>
            <a:ext cx="7886700" cy="2627313"/>
            <a:chOff x="138" y="1024"/>
            <a:chExt cx="4968" cy="1655"/>
          </a:xfrm>
        </p:grpSpPr>
        <p:sp>
          <p:nvSpPr>
            <p:cNvPr id="22538" name="Rectangle 2"/>
            <p:cNvSpPr>
              <a:spLocks noChangeArrowheads="1"/>
            </p:cNvSpPr>
            <p:nvPr/>
          </p:nvSpPr>
          <p:spPr bwMode="auto">
            <a:xfrm>
              <a:off x="3291" y="2222"/>
              <a:ext cx="980" cy="228"/>
            </a:xfrm>
            <a:prstGeom prst="rect">
              <a:avLst/>
            </a:prstGeom>
            <a:solidFill>
              <a:schemeClr val="accent2"/>
            </a:solidFill>
            <a:ln w="9525">
              <a:solidFill>
                <a:schemeClr val="tx1"/>
              </a:solidFill>
              <a:miter lim="800000"/>
              <a:headEnd/>
              <a:tailEnd/>
            </a:ln>
            <a:effectLst>
              <a:outerShdw dist="107763" dir="2700000" algn="ctr" rotWithShape="0">
                <a:schemeClr val="bg2"/>
              </a:outerShdw>
            </a:effectLst>
          </p:spPr>
          <p:txBody>
            <a:bodyPr wrap="none" anchor="ctr"/>
            <a:lstStyle/>
            <a:p>
              <a:endParaRPr lang="es-CR"/>
            </a:p>
          </p:txBody>
        </p:sp>
        <p:sp>
          <p:nvSpPr>
            <p:cNvPr id="22539" name="Rectangle 10"/>
            <p:cNvSpPr>
              <a:spLocks noChangeArrowheads="1"/>
            </p:cNvSpPr>
            <p:nvPr/>
          </p:nvSpPr>
          <p:spPr bwMode="auto">
            <a:xfrm>
              <a:off x="813" y="1554"/>
              <a:ext cx="430" cy="613"/>
            </a:xfrm>
            <a:prstGeom prst="rect">
              <a:avLst/>
            </a:prstGeom>
            <a:solidFill>
              <a:srgbClr val="FF0000"/>
            </a:solidFill>
            <a:ln w="9525">
              <a:solidFill>
                <a:schemeClr val="tx1"/>
              </a:solidFill>
              <a:miter lim="800000"/>
              <a:headEnd/>
              <a:tailEnd/>
            </a:ln>
            <a:effectLst>
              <a:outerShdw dist="107763" dir="2700000" algn="ctr" rotWithShape="0">
                <a:schemeClr val="bg2"/>
              </a:outerShdw>
            </a:effectLst>
          </p:spPr>
          <p:txBody>
            <a:bodyPr wrap="none" anchor="ctr"/>
            <a:lstStyle/>
            <a:p>
              <a:endParaRPr lang="es-CR"/>
            </a:p>
          </p:txBody>
        </p:sp>
        <p:sp>
          <p:nvSpPr>
            <p:cNvPr id="22540" name="Rectangle 11"/>
            <p:cNvSpPr>
              <a:spLocks noChangeArrowheads="1"/>
            </p:cNvSpPr>
            <p:nvPr/>
          </p:nvSpPr>
          <p:spPr bwMode="auto">
            <a:xfrm>
              <a:off x="814" y="2057"/>
              <a:ext cx="1810" cy="421"/>
            </a:xfrm>
            <a:prstGeom prst="rect">
              <a:avLst/>
            </a:prstGeom>
            <a:solidFill>
              <a:srgbClr val="FF0000"/>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a:latin typeface="Times New Roman" pitchFamily="18" charset="0"/>
                </a:rPr>
                <a:t>Bus de sistema</a:t>
              </a:r>
              <a:endParaRPr lang="es-ES">
                <a:latin typeface="Times New Roman" pitchFamily="18" charset="0"/>
              </a:endParaRPr>
            </a:p>
          </p:txBody>
        </p:sp>
        <p:sp>
          <p:nvSpPr>
            <p:cNvPr id="22541" name="Rectangle 12"/>
            <p:cNvSpPr>
              <a:spLocks noChangeArrowheads="1"/>
            </p:cNvSpPr>
            <p:nvPr/>
          </p:nvSpPr>
          <p:spPr bwMode="auto">
            <a:xfrm>
              <a:off x="1833" y="1057"/>
              <a:ext cx="914" cy="549"/>
            </a:xfrm>
            <a:prstGeom prst="rect">
              <a:avLst/>
            </a:prstGeom>
            <a:solidFill>
              <a:srgbClr val="FF0000"/>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b="1">
                  <a:solidFill>
                    <a:schemeClr val="bg1"/>
                  </a:solidFill>
                  <a:latin typeface="Times New Roman" pitchFamily="18" charset="0"/>
                </a:rPr>
                <a:t>Memoria</a:t>
              </a:r>
            </a:p>
            <a:p>
              <a:pPr algn="ctr"/>
              <a:r>
                <a:rPr lang="es-MX" b="1">
                  <a:solidFill>
                    <a:schemeClr val="bg1"/>
                  </a:solidFill>
                  <a:latin typeface="Times New Roman" pitchFamily="18" charset="0"/>
                </a:rPr>
                <a:t>RAM</a:t>
              </a:r>
              <a:endParaRPr lang="es-ES" b="1">
                <a:solidFill>
                  <a:schemeClr val="bg1"/>
                </a:solidFill>
                <a:latin typeface="Times New Roman" pitchFamily="18" charset="0"/>
              </a:endParaRPr>
            </a:p>
          </p:txBody>
        </p:sp>
        <p:sp>
          <p:nvSpPr>
            <p:cNvPr id="22542" name="Rectangle 13"/>
            <p:cNvSpPr>
              <a:spLocks noChangeArrowheads="1"/>
            </p:cNvSpPr>
            <p:nvPr/>
          </p:nvSpPr>
          <p:spPr bwMode="auto">
            <a:xfrm>
              <a:off x="2080" y="1567"/>
              <a:ext cx="385" cy="531"/>
            </a:xfrm>
            <a:prstGeom prst="rect">
              <a:avLst/>
            </a:prstGeom>
            <a:solidFill>
              <a:srgbClr val="FF0000"/>
            </a:solidFill>
            <a:ln w="9525">
              <a:solidFill>
                <a:schemeClr val="tx1"/>
              </a:solidFill>
              <a:miter lim="800000"/>
              <a:headEnd/>
              <a:tailEnd/>
            </a:ln>
            <a:effectLst>
              <a:outerShdw dist="107763" dir="2700000" algn="ctr" rotWithShape="0">
                <a:schemeClr val="bg2"/>
              </a:outerShdw>
            </a:effectLst>
          </p:spPr>
          <p:txBody>
            <a:bodyPr wrap="none" anchor="ctr"/>
            <a:lstStyle/>
            <a:p>
              <a:endParaRPr lang="es-CR"/>
            </a:p>
          </p:txBody>
        </p:sp>
        <p:sp>
          <p:nvSpPr>
            <p:cNvPr id="22543" name="Rectangle 14"/>
            <p:cNvSpPr>
              <a:spLocks noChangeArrowheads="1"/>
            </p:cNvSpPr>
            <p:nvPr/>
          </p:nvSpPr>
          <p:spPr bwMode="auto">
            <a:xfrm>
              <a:off x="3849" y="1135"/>
              <a:ext cx="914" cy="549"/>
            </a:xfrm>
            <a:prstGeom prst="rect">
              <a:avLst/>
            </a:prstGeom>
            <a:solidFill>
              <a:schemeClr val="accent2"/>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b="1">
                  <a:solidFill>
                    <a:schemeClr val="bg1"/>
                  </a:solidFill>
                  <a:latin typeface="Times New Roman" pitchFamily="18" charset="0"/>
                </a:rPr>
                <a:t>E/S</a:t>
              </a:r>
              <a:endParaRPr lang="es-ES" b="1">
                <a:solidFill>
                  <a:schemeClr val="bg1"/>
                </a:solidFill>
                <a:latin typeface="Times New Roman" pitchFamily="18" charset="0"/>
              </a:endParaRPr>
            </a:p>
          </p:txBody>
        </p:sp>
        <p:sp>
          <p:nvSpPr>
            <p:cNvPr id="22544" name="Rectangle 15"/>
            <p:cNvSpPr>
              <a:spLocks noChangeArrowheads="1"/>
            </p:cNvSpPr>
            <p:nvPr/>
          </p:nvSpPr>
          <p:spPr bwMode="auto">
            <a:xfrm>
              <a:off x="4251" y="1682"/>
              <a:ext cx="147" cy="768"/>
            </a:xfrm>
            <a:prstGeom prst="rect">
              <a:avLst/>
            </a:prstGeom>
            <a:solidFill>
              <a:schemeClr val="accent2"/>
            </a:solidFill>
            <a:ln w="9525">
              <a:solidFill>
                <a:schemeClr val="tx1"/>
              </a:solidFill>
              <a:miter lim="800000"/>
              <a:headEnd/>
              <a:tailEnd/>
            </a:ln>
            <a:effectLst>
              <a:outerShdw dist="107763" dir="2700000" algn="ctr" rotWithShape="0">
                <a:schemeClr val="bg2"/>
              </a:outerShdw>
            </a:effectLst>
          </p:spPr>
          <p:txBody>
            <a:bodyPr wrap="none" anchor="ctr"/>
            <a:lstStyle/>
            <a:p>
              <a:endParaRPr lang="es-CR"/>
            </a:p>
          </p:txBody>
        </p:sp>
        <p:sp>
          <p:nvSpPr>
            <p:cNvPr id="22545" name="Rectangle 16"/>
            <p:cNvSpPr>
              <a:spLocks noChangeArrowheads="1"/>
            </p:cNvSpPr>
            <p:nvPr/>
          </p:nvSpPr>
          <p:spPr bwMode="auto">
            <a:xfrm>
              <a:off x="832" y="1984"/>
              <a:ext cx="402" cy="174"/>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2546" name="Rectangle 17"/>
            <p:cNvSpPr>
              <a:spLocks noChangeArrowheads="1"/>
            </p:cNvSpPr>
            <p:nvPr/>
          </p:nvSpPr>
          <p:spPr bwMode="auto">
            <a:xfrm>
              <a:off x="2065" y="2065"/>
              <a:ext cx="474" cy="114"/>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2547" name="Rectangle 18"/>
            <p:cNvSpPr>
              <a:spLocks noChangeArrowheads="1"/>
            </p:cNvSpPr>
            <p:nvPr/>
          </p:nvSpPr>
          <p:spPr bwMode="auto">
            <a:xfrm>
              <a:off x="577" y="1024"/>
              <a:ext cx="914" cy="549"/>
            </a:xfrm>
            <a:prstGeom prst="rect">
              <a:avLst/>
            </a:prstGeom>
            <a:solidFill>
              <a:srgbClr val="FF0000"/>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b="1">
                  <a:solidFill>
                    <a:schemeClr val="bg1"/>
                  </a:solidFill>
                  <a:latin typeface="Times New Roman" pitchFamily="18" charset="0"/>
                </a:rPr>
                <a:t>CPU</a:t>
              </a:r>
              <a:endParaRPr lang="es-ES" b="1">
                <a:solidFill>
                  <a:schemeClr val="bg1"/>
                </a:solidFill>
                <a:latin typeface="Times New Roman" pitchFamily="18" charset="0"/>
              </a:endParaRPr>
            </a:p>
          </p:txBody>
        </p:sp>
        <p:sp>
          <p:nvSpPr>
            <p:cNvPr id="22548" name="Rectangle 19"/>
            <p:cNvSpPr>
              <a:spLocks noChangeArrowheads="1"/>
            </p:cNvSpPr>
            <p:nvPr/>
          </p:nvSpPr>
          <p:spPr bwMode="auto">
            <a:xfrm>
              <a:off x="820" y="1527"/>
              <a:ext cx="423" cy="119"/>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2549" name="Rectangle 20"/>
            <p:cNvSpPr>
              <a:spLocks noChangeArrowheads="1"/>
            </p:cNvSpPr>
            <p:nvPr/>
          </p:nvSpPr>
          <p:spPr bwMode="auto">
            <a:xfrm>
              <a:off x="2071" y="1525"/>
              <a:ext cx="411" cy="8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2550" name="Rectangle 21"/>
            <p:cNvSpPr>
              <a:spLocks noChangeArrowheads="1"/>
            </p:cNvSpPr>
            <p:nvPr/>
          </p:nvSpPr>
          <p:spPr bwMode="auto">
            <a:xfrm>
              <a:off x="4260" y="1633"/>
              <a:ext cx="143" cy="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2551" name="Rectangle 22"/>
            <p:cNvSpPr>
              <a:spLocks noChangeArrowheads="1"/>
            </p:cNvSpPr>
            <p:nvPr/>
          </p:nvSpPr>
          <p:spPr bwMode="auto">
            <a:xfrm>
              <a:off x="4215" y="2234"/>
              <a:ext cx="100" cy="2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2552" name="Rectangle 23"/>
            <p:cNvSpPr>
              <a:spLocks noChangeArrowheads="1"/>
            </p:cNvSpPr>
            <p:nvPr/>
          </p:nvSpPr>
          <p:spPr bwMode="auto">
            <a:xfrm>
              <a:off x="2615" y="1893"/>
              <a:ext cx="685" cy="786"/>
            </a:xfrm>
            <a:prstGeom prst="rect">
              <a:avLst/>
            </a:prstGeom>
            <a:solidFill>
              <a:schemeClr val="accent1"/>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a:latin typeface="Times New Roman" pitchFamily="18" charset="0"/>
                </a:rPr>
                <a:t>Puente</a:t>
              </a:r>
              <a:endParaRPr lang="es-ES">
                <a:latin typeface="Times New Roman" pitchFamily="18" charset="0"/>
              </a:endParaRPr>
            </a:p>
          </p:txBody>
        </p:sp>
        <p:sp>
          <p:nvSpPr>
            <p:cNvPr id="22553" name="AutoShape 24"/>
            <p:cNvSpPr>
              <a:spLocks noChangeArrowheads="1"/>
            </p:cNvSpPr>
            <p:nvPr/>
          </p:nvSpPr>
          <p:spPr bwMode="auto">
            <a:xfrm>
              <a:off x="138" y="2400"/>
              <a:ext cx="696" cy="246"/>
            </a:xfrm>
            <a:prstGeom prst="wedgeEllipseCallout">
              <a:avLst>
                <a:gd name="adj1" fmla="val 77444"/>
                <a:gd name="adj2" fmla="val -50815"/>
              </a:avLst>
            </a:prstGeom>
            <a:solidFill>
              <a:schemeClr val="folHlink"/>
            </a:solidFill>
            <a:ln w="9525">
              <a:solidFill>
                <a:schemeClr val="tx1"/>
              </a:solidFill>
              <a:miter lim="800000"/>
              <a:headEnd/>
              <a:tailEnd/>
            </a:ln>
            <a:effectLst>
              <a:outerShdw dist="45791" dir="3378596" algn="ctr" rotWithShape="0">
                <a:srgbClr val="FF0000"/>
              </a:outerShdw>
            </a:effectLst>
          </p:spPr>
          <p:txBody>
            <a:bodyPr/>
            <a:lstStyle/>
            <a:p>
              <a:pPr algn="ctr"/>
              <a:r>
                <a:rPr lang="es-MX" sz="1400">
                  <a:latin typeface="Times New Roman" pitchFamily="18" charset="0"/>
                </a:rPr>
                <a:t>16 MHz</a:t>
              </a:r>
              <a:endParaRPr lang="es-ES" sz="1400">
                <a:latin typeface="Times New Roman" pitchFamily="18" charset="0"/>
              </a:endParaRPr>
            </a:p>
          </p:txBody>
        </p:sp>
        <p:sp>
          <p:nvSpPr>
            <p:cNvPr id="22554" name="AutoShape 25"/>
            <p:cNvSpPr>
              <a:spLocks noChangeArrowheads="1"/>
            </p:cNvSpPr>
            <p:nvPr/>
          </p:nvSpPr>
          <p:spPr bwMode="auto">
            <a:xfrm>
              <a:off x="4536" y="2328"/>
              <a:ext cx="570" cy="252"/>
            </a:xfrm>
            <a:prstGeom prst="wedgeEllipseCallout">
              <a:avLst>
                <a:gd name="adj1" fmla="val -115440"/>
                <a:gd name="adj2" fmla="val -26986"/>
              </a:avLst>
            </a:prstGeom>
            <a:solidFill>
              <a:schemeClr val="folHlink"/>
            </a:solidFill>
            <a:ln w="9525">
              <a:solidFill>
                <a:schemeClr val="tx1"/>
              </a:solidFill>
              <a:miter lim="800000"/>
              <a:headEnd/>
              <a:tailEnd/>
            </a:ln>
            <a:effectLst>
              <a:outerShdw dist="45791" dir="3378596" algn="ctr" rotWithShape="0">
                <a:srgbClr val="FF0000"/>
              </a:outerShdw>
            </a:effectLst>
          </p:spPr>
          <p:txBody>
            <a:bodyPr/>
            <a:lstStyle/>
            <a:p>
              <a:pPr algn="ctr"/>
              <a:r>
                <a:rPr lang="es-MX" sz="1400">
                  <a:latin typeface="Times New Roman" pitchFamily="18" charset="0"/>
                </a:rPr>
                <a:t>8 MHz</a:t>
              </a:r>
              <a:endParaRPr lang="es-ES" sz="1400">
                <a:latin typeface="Times New Roman" pitchFamily="18" charset="0"/>
              </a:endParaRPr>
            </a:p>
          </p:txBody>
        </p:sp>
      </p:grpSp>
      <p:sp>
        <p:nvSpPr>
          <p:cNvPr id="80922" name="Text Box 26"/>
          <p:cNvSpPr txBox="1">
            <a:spLocks noChangeArrowheads="1"/>
          </p:cNvSpPr>
          <p:nvPr/>
        </p:nvSpPr>
        <p:spPr bwMode="auto">
          <a:xfrm>
            <a:off x="1174750" y="4822825"/>
            <a:ext cx="66786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dirty="0">
                <a:solidFill>
                  <a:schemeClr val="accent2"/>
                </a:solidFill>
                <a:latin typeface="Times New Roman" pitchFamily="18" charset="0"/>
              </a:rPr>
              <a:t>En esta Arquitectura , el </a:t>
            </a:r>
            <a:r>
              <a:rPr lang="es-MX" b="1" i="1" dirty="0">
                <a:solidFill>
                  <a:schemeClr val="accent2"/>
                </a:solidFill>
                <a:latin typeface="Times New Roman" pitchFamily="18" charset="0"/>
              </a:rPr>
              <a:t>Bus de E/S</a:t>
            </a:r>
            <a:r>
              <a:rPr lang="es-MX" dirty="0">
                <a:solidFill>
                  <a:schemeClr val="accent2"/>
                </a:solidFill>
                <a:latin typeface="Times New Roman" pitchFamily="18" charset="0"/>
              </a:rPr>
              <a:t> está separado del </a:t>
            </a:r>
            <a:r>
              <a:rPr lang="es-MX" b="1" i="1" dirty="0">
                <a:solidFill>
                  <a:schemeClr val="accent2"/>
                </a:solidFill>
                <a:latin typeface="Times New Roman" pitchFamily="18" charset="0"/>
              </a:rPr>
              <a:t>Bus del sistema</a:t>
            </a:r>
            <a:r>
              <a:rPr lang="es-MX" dirty="0">
                <a:solidFill>
                  <a:schemeClr val="accent2"/>
                </a:solidFill>
                <a:latin typeface="Times New Roman" pitchFamily="18" charset="0"/>
              </a:rPr>
              <a:t> (80386).</a:t>
            </a:r>
          </a:p>
          <a:p>
            <a:pPr algn="ctr" eaLnBrk="1" hangingPunct="1"/>
            <a:r>
              <a:rPr lang="es-MX" dirty="0">
                <a:solidFill>
                  <a:schemeClr val="accent2"/>
                </a:solidFill>
                <a:latin typeface="Times New Roman" pitchFamily="18" charset="0"/>
              </a:rPr>
              <a:t>Precursora de la arquitectura </a:t>
            </a:r>
            <a:r>
              <a:rPr lang="es-MX" b="1" i="1" u="sng" dirty="0">
                <a:solidFill>
                  <a:schemeClr val="accent2"/>
                </a:solidFill>
                <a:latin typeface="Times New Roman" pitchFamily="18" charset="0"/>
              </a:rPr>
              <a:t>Multibus </a:t>
            </a:r>
            <a:endParaRPr lang="es-ES" b="1" i="1" u="sng" dirty="0">
              <a:solidFill>
                <a:schemeClr val="accent2"/>
              </a:solidFill>
              <a:latin typeface="Times New Roman" pitchFamily="18" charset="0"/>
            </a:endParaRPr>
          </a:p>
        </p:txBody>
      </p:sp>
      <p:sp>
        <p:nvSpPr>
          <p:cNvPr id="22537"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169940542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0899"/>
                                        </p:tgtEl>
                                        <p:attrNameLst>
                                          <p:attrName>style.visibility</p:attrName>
                                        </p:attrNameLst>
                                      </p:cBhvr>
                                      <p:to>
                                        <p:strVal val="visible"/>
                                      </p:to>
                                    </p:set>
                                    <p:animEffect transition="in" filter="dissolve">
                                      <p:cBhvr>
                                        <p:cTn id="7" dur="500"/>
                                        <p:tgtEl>
                                          <p:spTgt spid="80899"/>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0922"/>
                                        </p:tgtEl>
                                        <p:attrNameLst>
                                          <p:attrName>style.visibility</p:attrName>
                                        </p:attrNameLst>
                                      </p:cBhvr>
                                      <p:to>
                                        <p:strVal val="visible"/>
                                      </p:to>
                                    </p:set>
                                    <p:animEffect transition="in" filter="dissolve">
                                      <p:cBhvr>
                                        <p:cTn id="13" dur="500"/>
                                        <p:tgtEl>
                                          <p:spTgt spid="80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p:bldP spid="8092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998603" y="152226"/>
            <a:ext cx="2362200" cy="344488"/>
          </a:xfrm>
        </p:spPr>
        <p:txBody>
          <a:bodyPr rtlCol="0">
            <a:normAutofit fontScale="90000"/>
          </a:bodyPr>
          <a:lstStyle/>
          <a:p>
            <a:pPr eaLnBrk="1" fontAlgn="auto" hangingPunct="1">
              <a:spcAft>
                <a:spcPts val="0"/>
              </a:spcAft>
              <a:defRPr/>
            </a:pPr>
            <a:r>
              <a:rPr lang="es-MX" sz="2400" dirty="0" smtClean="0">
                <a:solidFill>
                  <a:schemeClr val="bg1"/>
                </a:solidFill>
                <a:latin typeface="Maiandra GD"/>
              </a:rPr>
              <a:t>El Chipset </a:t>
            </a:r>
            <a:endParaRPr lang="es-ES" sz="2400" dirty="0" smtClean="0">
              <a:solidFill>
                <a:schemeClr val="bg1"/>
              </a:solidFill>
              <a:latin typeface="Maiandra GD"/>
            </a:endParaRPr>
          </a:p>
        </p:txBody>
      </p:sp>
      <p:sp>
        <p:nvSpPr>
          <p:cNvPr id="23555" name="Text Box 4"/>
          <p:cNvSpPr txBox="1">
            <a:spLocks noChangeArrowheads="1"/>
          </p:cNvSpPr>
          <p:nvPr/>
        </p:nvSpPr>
        <p:spPr bwMode="auto">
          <a:xfrm>
            <a:off x="6613525" y="1936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endParaRPr lang="es-CR">
              <a:latin typeface="Times New Roman" pitchFamily="18" charset="0"/>
            </a:endParaRPr>
          </a:p>
        </p:txBody>
      </p:sp>
      <p:sp>
        <p:nvSpPr>
          <p:cNvPr id="23557" name="Line 6"/>
          <p:cNvSpPr>
            <a:spLocks noChangeShapeType="1"/>
          </p:cNvSpPr>
          <p:nvPr/>
        </p:nvSpPr>
        <p:spPr bwMode="auto">
          <a:xfrm>
            <a:off x="363538" y="581025"/>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3558" name="Line 7"/>
          <p:cNvSpPr>
            <a:spLocks noChangeShapeType="1"/>
          </p:cNvSpPr>
          <p:nvPr/>
        </p:nvSpPr>
        <p:spPr bwMode="auto">
          <a:xfrm>
            <a:off x="617538" y="6496050"/>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78857" name="Freeform 9"/>
          <p:cNvSpPr>
            <a:spLocks/>
          </p:cNvSpPr>
          <p:nvPr/>
        </p:nvSpPr>
        <p:spPr bwMode="auto">
          <a:xfrm>
            <a:off x="7270750" y="2716213"/>
            <a:ext cx="6350" cy="9525"/>
          </a:xfrm>
          <a:custGeom>
            <a:avLst/>
            <a:gdLst>
              <a:gd name="T0" fmla="*/ 2147483647 w 9"/>
              <a:gd name="T1" fmla="*/ 0 h 12"/>
              <a:gd name="T2" fmla="*/ 2147483647 w 9"/>
              <a:gd name="T3" fmla="*/ 2147483647 h 12"/>
              <a:gd name="T4" fmla="*/ 0 w 9"/>
              <a:gd name="T5" fmla="*/ 2147483647 h 12"/>
              <a:gd name="T6" fmla="*/ 2147483647 w 9"/>
              <a:gd name="T7" fmla="*/ 0 h 12"/>
              <a:gd name="T8" fmla="*/ 0 60000 65536"/>
              <a:gd name="T9" fmla="*/ 0 60000 65536"/>
              <a:gd name="T10" fmla="*/ 0 60000 65536"/>
              <a:gd name="T11" fmla="*/ 0 60000 65536"/>
              <a:gd name="T12" fmla="*/ 0 w 9"/>
              <a:gd name="T13" fmla="*/ 0 h 12"/>
              <a:gd name="T14" fmla="*/ 9 w 9"/>
              <a:gd name="T15" fmla="*/ 12 h 12"/>
            </a:gdLst>
            <a:ahLst/>
            <a:cxnLst>
              <a:cxn ang="T8">
                <a:pos x="T0" y="T1"/>
              </a:cxn>
              <a:cxn ang="T9">
                <a:pos x="T2" y="T3"/>
              </a:cxn>
              <a:cxn ang="T10">
                <a:pos x="T4" y="T5"/>
              </a:cxn>
              <a:cxn ang="T11">
                <a:pos x="T6" y="T7"/>
              </a:cxn>
            </a:cxnLst>
            <a:rect l="T12" t="T13" r="T14" b="T15"/>
            <a:pathLst>
              <a:path w="9" h="12">
                <a:moveTo>
                  <a:pt x="9" y="0"/>
                </a:moveTo>
                <a:lnTo>
                  <a:pt x="9" y="11"/>
                </a:lnTo>
                <a:lnTo>
                  <a:pt x="0" y="12"/>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nvGrpSpPr>
          <p:cNvPr id="2" name="Group 10"/>
          <p:cNvGrpSpPr>
            <a:grpSpLocks/>
          </p:cNvGrpSpPr>
          <p:nvPr/>
        </p:nvGrpSpPr>
        <p:grpSpPr bwMode="auto">
          <a:xfrm>
            <a:off x="1851025" y="1504950"/>
            <a:ext cx="5368925" cy="3009900"/>
            <a:chOff x="302" y="936"/>
            <a:chExt cx="3778" cy="2292"/>
          </a:xfrm>
        </p:grpSpPr>
        <p:sp>
          <p:nvSpPr>
            <p:cNvPr id="23563" name="Rectangle 11"/>
            <p:cNvSpPr>
              <a:spLocks noChangeArrowheads="1"/>
            </p:cNvSpPr>
            <p:nvPr/>
          </p:nvSpPr>
          <p:spPr bwMode="auto">
            <a:xfrm>
              <a:off x="302" y="983"/>
              <a:ext cx="436" cy="271"/>
            </a:xfrm>
            <a:prstGeom prst="rect">
              <a:avLst/>
            </a:prstGeom>
            <a:solidFill>
              <a:schemeClr val="hlink"/>
            </a:solidFill>
            <a:ln w="9525">
              <a:solidFill>
                <a:schemeClr val="tx1"/>
              </a:solidFill>
              <a:miter lim="800000"/>
              <a:headEnd/>
              <a:tailEnd/>
            </a:ln>
            <a:effectLst>
              <a:outerShdw dist="71842" dir="2700000" algn="ctr" rotWithShape="0">
                <a:srgbClr val="FF0000"/>
              </a:outerShdw>
            </a:effectLst>
          </p:spPr>
          <p:txBody>
            <a:bodyPr wrap="none" anchor="ctr"/>
            <a:lstStyle/>
            <a:p>
              <a:pPr algn="ctr"/>
              <a:r>
                <a:rPr lang="es-MX" sz="1600">
                  <a:latin typeface="Arial Narrow" pitchFamily="34" charset="0"/>
                </a:rPr>
                <a:t>CPU</a:t>
              </a:r>
              <a:endParaRPr lang="es-ES" sz="1600">
                <a:latin typeface="Arial Narrow" pitchFamily="34" charset="0"/>
              </a:endParaRPr>
            </a:p>
          </p:txBody>
        </p:sp>
        <p:sp>
          <p:nvSpPr>
            <p:cNvPr id="23564" name="Rectangle 12"/>
            <p:cNvSpPr>
              <a:spLocks noChangeArrowheads="1"/>
            </p:cNvSpPr>
            <p:nvPr/>
          </p:nvSpPr>
          <p:spPr bwMode="auto">
            <a:xfrm>
              <a:off x="314" y="1758"/>
              <a:ext cx="588" cy="384"/>
            </a:xfrm>
            <a:prstGeom prst="rect">
              <a:avLst/>
            </a:prstGeom>
            <a:solidFill>
              <a:srgbClr val="DDDDDD"/>
            </a:solidFill>
            <a:ln w="9525">
              <a:solidFill>
                <a:schemeClr val="tx1"/>
              </a:solidFill>
              <a:miter lim="800000"/>
              <a:headEnd/>
              <a:tailEnd/>
            </a:ln>
            <a:effectLst>
              <a:outerShdw dist="71842" dir="2700000" algn="ctr" rotWithShape="0">
                <a:srgbClr val="FF0000"/>
              </a:outerShdw>
            </a:effectLst>
          </p:spPr>
          <p:txBody>
            <a:bodyPr wrap="none" anchor="ctr"/>
            <a:lstStyle/>
            <a:p>
              <a:pPr algn="ctr"/>
              <a:r>
                <a:rPr lang="es-MX" sz="1600">
                  <a:latin typeface="Arial Narrow" pitchFamily="34" charset="0"/>
                </a:rPr>
                <a:t>Memoria</a:t>
              </a:r>
            </a:p>
            <a:p>
              <a:pPr algn="ctr"/>
              <a:r>
                <a:rPr lang="es-MX" sz="1600">
                  <a:latin typeface="Arial Narrow" pitchFamily="34" charset="0"/>
                </a:rPr>
                <a:t>RAM</a:t>
              </a:r>
              <a:endParaRPr lang="es-ES" sz="1600">
                <a:latin typeface="Arial Narrow" pitchFamily="34" charset="0"/>
              </a:endParaRPr>
            </a:p>
          </p:txBody>
        </p:sp>
        <p:sp>
          <p:nvSpPr>
            <p:cNvPr id="23565" name="Rectangle 13"/>
            <p:cNvSpPr>
              <a:spLocks noChangeArrowheads="1"/>
            </p:cNvSpPr>
            <p:nvPr/>
          </p:nvSpPr>
          <p:spPr bwMode="auto">
            <a:xfrm>
              <a:off x="338" y="2688"/>
              <a:ext cx="552" cy="384"/>
            </a:xfrm>
            <a:prstGeom prst="rect">
              <a:avLst/>
            </a:prstGeom>
            <a:solidFill>
              <a:srgbClr val="CCFFFF"/>
            </a:solidFill>
            <a:ln w="9525">
              <a:solidFill>
                <a:schemeClr val="tx1"/>
              </a:solidFill>
              <a:miter lim="800000"/>
              <a:headEnd/>
              <a:tailEnd/>
            </a:ln>
            <a:effectLst>
              <a:outerShdw dist="71842" dir="2700000" algn="ctr" rotWithShape="0">
                <a:srgbClr val="FF0000"/>
              </a:outerShdw>
            </a:effectLst>
          </p:spPr>
          <p:txBody>
            <a:bodyPr wrap="none" anchor="ctr"/>
            <a:lstStyle/>
            <a:p>
              <a:pPr algn="ctr"/>
              <a:r>
                <a:rPr lang="es-MX" sz="1600">
                  <a:latin typeface="Arial Narrow" pitchFamily="34" charset="0"/>
                </a:rPr>
                <a:t>Puerto</a:t>
              </a:r>
            </a:p>
            <a:p>
              <a:pPr algn="ctr"/>
              <a:r>
                <a:rPr lang="es-MX" sz="1600">
                  <a:latin typeface="Arial Narrow" pitchFamily="34" charset="0"/>
                </a:rPr>
                <a:t>AGP</a:t>
              </a:r>
              <a:endParaRPr lang="es-ES" sz="1600">
                <a:latin typeface="Arial Narrow" pitchFamily="34" charset="0"/>
              </a:endParaRPr>
            </a:p>
          </p:txBody>
        </p:sp>
        <p:sp>
          <p:nvSpPr>
            <p:cNvPr id="23566" name="Rectangle 14"/>
            <p:cNvSpPr>
              <a:spLocks noChangeArrowheads="1"/>
            </p:cNvSpPr>
            <p:nvPr/>
          </p:nvSpPr>
          <p:spPr bwMode="auto">
            <a:xfrm>
              <a:off x="1236" y="1405"/>
              <a:ext cx="626" cy="1082"/>
            </a:xfrm>
            <a:prstGeom prst="rect">
              <a:avLst/>
            </a:prstGeom>
            <a:solidFill>
              <a:schemeClr val="accent1"/>
            </a:solidFill>
            <a:ln w="38100">
              <a:solidFill>
                <a:schemeClr val="tx1"/>
              </a:solidFill>
              <a:miter lim="800000"/>
              <a:headEnd/>
              <a:tailEnd/>
            </a:ln>
            <a:effectLst>
              <a:outerShdw dist="71842" dir="2700000" algn="ctr" rotWithShape="0">
                <a:srgbClr val="FF0000"/>
              </a:outerShdw>
            </a:effectLst>
          </p:spPr>
          <p:txBody>
            <a:bodyPr wrap="none" anchor="ctr"/>
            <a:lstStyle/>
            <a:p>
              <a:pPr algn="ctr"/>
              <a:r>
                <a:rPr lang="es-MX" sz="2000">
                  <a:latin typeface="Times New Roman" pitchFamily="18" charset="0"/>
                </a:rPr>
                <a:t>Puente</a:t>
              </a:r>
            </a:p>
            <a:p>
              <a:pPr algn="ctr"/>
              <a:r>
                <a:rPr lang="es-MX" sz="2000">
                  <a:latin typeface="Times New Roman" pitchFamily="18" charset="0"/>
                </a:rPr>
                <a:t>Norte</a:t>
              </a:r>
              <a:endParaRPr lang="es-ES" sz="2000">
                <a:latin typeface="Times New Roman" pitchFamily="18" charset="0"/>
              </a:endParaRPr>
            </a:p>
          </p:txBody>
        </p:sp>
        <p:sp>
          <p:nvSpPr>
            <p:cNvPr id="23567" name="Rectangle 15"/>
            <p:cNvSpPr>
              <a:spLocks noChangeArrowheads="1"/>
            </p:cNvSpPr>
            <p:nvPr/>
          </p:nvSpPr>
          <p:spPr bwMode="auto">
            <a:xfrm>
              <a:off x="1801" y="1727"/>
              <a:ext cx="118" cy="448"/>
            </a:xfrm>
            <a:prstGeom prst="rect">
              <a:avLst/>
            </a:prstGeom>
            <a:solidFill>
              <a:schemeClr val="accent1"/>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anchor="ctr"/>
            <a:lstStyle/>
            <a:p>
              <a:endParaRPr lang="es-CR"/>
            </a:p>
          </p:txBody>
        </p:sp>
        <p:sp>
          <p:nvSpPr>
            <p:cNvPr id="23568" name="Rectangle 16"/>
            <p:cNvSpPr>
              <a:spLocks noChangeArrowheads="1"/>
            </p:cNvSpPr>
            <p:nvPr/>
          </p:nvSpPr>
          <p:spPr bwMode="auto">
            <a:xfrm>
              <a:off x="2533" y="1727"/>
              <a:ext cx="92" cy="448"/>
            </a:xfrm>
            <a:prstGeom prst="rect">
              <a:avLst/>
            </a:prstGeom>
            <a:solidFill>
              <a:schemeClr val="accent1"/>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anchor="ctr"/>
            <a:lstStyle/>
            <a:p>
              <a:endParaRPr lang="es-CR"/>
            </a:p>
          </p:txBody>
        </p:sp>
        <p:sp>
          <p:nvSpPr>
            <p:cNvPr id="23569" name="Rectangle 17"/>
            <p:cNvSpPr>
              <a:spLocks noChangeArrowheads="1"/>
            </p:cNvSpPr>
            <p:nvPr/>
          </p:nvSpPr>
          <p:spPr bwMode="auto">
            <a:xfrm>
              <a:off x="3403" y="936"/>
              <a:ext cx="435" cy="280"/>
            </a:xfrm>
            <a:prstGeom prst="rect">
              <a:avLst/>
            </a:prstGeom>
            <a:solidFill>
              <a:srgbClr val="DDDDDD"/>
            </a:solidFill>
            <a:ln w="9525">
              <a:solidFill>
                <a:schemeClr val="tx1"/>
              </a:solidFill>
              <a:miter lim="800000"/>
              <a:headEnd/>
              <a:tailEnd/>
            </a:ln>
            <a:effectLst>
              <a:outerShdw dist="71842" dir="2700000" algn="ctr" rotWithShape="0">
                <a:srgbClr val="FF0000"/>
              </a:outerShdw>
            </a:effectLst>
          </p:spPr>
          <p:txBody>
            <a:bodyPr wrap="none" anchor="ctr"/>
            <a:lstStyle/>
            <a:p>
              <a:pPr algn="ctr"/>
              <a:r>
                <a:rPr lang="es-MX" sz="1600">
                  <a:latin typeface="Arial Narrow" pitchFamily="34" charset="0"/>
                </a:rPr>
                <a:t>BIOS</a:t>
              </a:r>
              <a:endParaRPr lang="es-ES" sz="1600">
                <a:latin typeface="Arial Narrow" pitchFamily="34" charset="0"/>
              </a:endParaRPr>
            </a:p>
          </p:txBody>
        </p:sp>
        <p:sp>
          <p:nvSpPr>
            <p:cNvPr id="23570" name="Rectangle 18"/>
            <p:cNvSpPr>
              <a:spLocks noChangeArrowheads="1"/>
            </p:cNvSpPr>
            <p:nvPr/>
          </p:nvSpPr>
          <p:spPr bwMode="auto">
            <a:xfrm>
              <a:off x="3523" y="1342"/>
              <a:ext cx="315" cy="279"/>
            </a:xfrm>
            <a:prstGeom prst="rect">
              <a:avLst/>
            </a:prstGeom>
            <a:solidFill>
              <a:srgbClr val="FFFFCC"/>
            </a:solidFill>
            <a:ln w="9525">
              <a:solidFill>
                <a:schemeClr val="tx1"/>
              </a:solidFill>
              <a:miter lim="800000"/>
              <a:headEnd/>
              <a:tailEnd/>
            </a:ln>
            <a:effectLst>
              <a:outerShdw dist="71842" dir="2700000" algn="ctr" rotWithShape="0">
                <a:srgbClr val="FF0000"/>
              </a:outerShdw>
            </a:effectLst>
          </p:spPr>
          <p:txBody>
            <a:bodyPr wrap="none" anchor="ctr"/>
            <a:lstStyle/>
            <a:p>
              <a:pPr algn="ctr"/>
              <a:r>
                <a:rPr lang="es-MX" sz="1600">
                  <a:latin typeface="Arial Narrow" pitchFamily="34" charset="0"/>
                </a:rPr>
                <a:t>E/S</a:t>
              </a:r>
              <a:endParaRPr lang="es-ES" sz="1600">
                <a:latin typeface="Arial Narrow" pitchFamily="34" charset="0"/>
              </a:endParaRPr>
            </a:p>
          </p:txBody>
        </p:sp>
        <p:sp>
          <p:nvSpPr>
            <p:cNvPr id="23571" name="Rectangle 19"/>
            <p:cNvSpPr>
              <a:spLocks noChangeArrowheads="1"/>
            </p:cNvSpPr>
            <p:nvPr/>
          </p:nvSpPr>
          <p:spPr bwMode="auto">
            <a:xfrm>
              <a:off x="3489" y="1802"/>
              <a:ext cx="572" cy="283"/>
            </a:xfrm>
            <a:prstGeom prst="rect">
              <a:avLst/>
            </a:prstGeom>
            <a:solidFill>
              <a:srgbClr val="CCFFFF"/>
            </a:solidFill>
            <a:ln w="9525">
              <a:solidFill>
                <a:schemeClr val="tx1"/>
              </a:solidFill>
              <a:miter lim="800000"/>
              <a:headEnd/>
              <a:tailEnd/>
            </a:ln>
            <a:effectLst>
              <a:outerShdw dist="71842" dir="2700000" algn="ctr" rotWithShape="0">
                <a:srgbClr val="FF0000"/>
              </a:outerShdw>
            </a:effectLst>
          </p:spPr>
          <p:txBody>
            <a:bodyPr wrap="none" anchor="ctr"/>
            <a:lstStyle/>
            <a:p>
              <a:pPr algn="ctr"/>
              <a:r>
                <a:rPr lang="es-MX" sz="1600">
                  <a:latin typeface="Arial Narrow" pitchFamily="34" charset="0"/>
                </a:rPr>
                <a:t>Bus PCI</a:t>
              </a:r>
              <a:endParaRPr lang="es-ES" sz="1600">
                <a:latin typeface="Arial Narrow" pitchFamily="34" charset="0"/>
              </a:endParaRPr>
            </a:p>
          </p:txBody>
        </p:sp>
        <p:sp>
          <p:nvSpPr>
            <p:cNvPr id="23572" name="Rectangle 20"/>
            <p:cNvSpPr>
              <a:spLocks noChangeArrowheads="1"/>
            </p:cNvSpPr>
            <p:nvPr/>
          </p:nvSpPr>
          <p:spPr bwMode="auto">
            <a:xfrm>
              <a:off x="3418" y="2279"/>
              <a:ext cx="437" cy="280"/>
            </a:xfrm>
            <a:prstGeom prst="rect">
              <a:avLst/>
            </a:prstGeom>
            <a:solidFill>
              <a:srgbClr val="FFFF99"/>
            </a:solidFill>
            <a:ln w="9525">
              <a:solidFill>
                <a:schemeClr val="tx1"/>
              </a:solidFill>
              <a:miter lim="800000"/>
              <a:headEnd/>
              <a:tailEnd/>
            </a:ln>
            <a:effectLst>
              <a:outerShdw dist="71842" dir="2700000" algn="ctr" rotWithShape="0">
                <a:srgbClr val="FF0000"/>
              </a:outerShdw>
            </a:effectLst>
          </p:spPr>
          <p:txBody>
            <a:bodyPr wrap="none" anchor="ctr"/>
            <a:lstStyle/>
            <a:p>
              <a:pPr algn="ctr"/>
              <a:r>
                <a:rPr lang="es-MX" sz="1600">
                  <a:latin typeface="Arial Narrow" pitchFamily="34" charset="0"/>
                </a:rPr>
                <a:t>EIDE</a:t>
              </a:r>
              <a:endParaRPr lang="es-ES" sz="1600">
                <a:latin typeface="Arial Narrow" pitchFamily="34" charset="0"/>
              </a:endParaRPr>
            </a:p>
          </p:txBody>
        </p:sp>
        <p:sp>
          <p:nvSpPr>
            <p:cNvPr id="23573" name="Rectangle 21"/>
            <p:cNvSpPr>
              <a:spLocks noChangeArrowheads="1"/>
            </p:cNvSpPr>
            <p:nvPr/>
          </p:nvSpPr>
          <p:spPr bwMode="auto">
            <a:xfrm>
              <a:off x="3463" y="2948"/>
              <a:ext cx="617" cy="280"/>
            </a:xfrm>
            <a:prstGeom prst="rect">
              <a:avLst/>
            </a:prstGeom>
            <a:solidFill>
              <a:srgbClr val="99FF99"/>
            </a:solidFill>
            <a:ln w="9525">
              <a:solidFill>
                <a:schemeClr val="tx1"/>
              </a:solidFill>
              <a:miter lim="800000"/>
              <a:headEnd/>
              <a:tailEnd/>
            </a:ln>
            <a:effectLst>
              <a:outerShdw dist="71842" dir="2700000" algn="ctr" rotWithShape="0">
                <a:srgbClr val="FF0000"/>
              </a:outerShdw>
            </a:effectLst>
          </p:spPr>
          <p:txBody>
            <a:bodyPr wrap="none" anchor="ctr"/>
            <a:lstStyle/>
            <a:p>
              <a:pPr algn="ctr"/>
              <a:r>
                <a:rPr lang="es-MX" sz="1600">
                  <a:latin typeface="Arial Narrow" pitchFamily="34" charset="0"/>
                </a:rPr>
                <a:t> Bus USB</a:t>
              </a:r>
              <a:endParaRPr lang="es-ES" sz="1600">
                <a:latin typeface="Arial Narrow" pitchFamily="34" charset="0"/>
              </a:endParaRPr>
            </a:p>
          </p:txBody>
        </p:sp>
        <p:sp>
          <p:nvSpPr>
            <p:cNvPr id="23574" name="Rectangle 22"/>
            <p:cNvSpPr>
              <a:spLocks noChangeArrowheads="1"/>
            </p:cNvSpPr>
            <p:nvPr/>
          </p:nvSpPr>
          <p:spPr bwMode="auto">
            <a:xfrm>
              <a:off x="1861" y="1717"/>
              <a:ext cx="716" cy="468"/>
            </a:xfrm>
            <a:prstGeom prst="rect">
              <a:avLst/>
            </a:prstGeom>
            <a:solidFill>
              <a:schemeClr val="accent1"/>
            </a:solidFill>
            <a:ln w="38100">
              <a:solidFill>
                <a:schemeClr val="tx1"/>
              </a:solidFill>
              <a:miter lim="800000"/>
              <a:headEnd/>
              <a:tailEnd/>
            </a:ln>
            <a:effectLst>
              <a:outerShdw dist="71842" dir="2700000" algn="ctr" rotWithShape="0">
                <a:srgbClr val="FF0000"/>
              </a:outerShdw>
            </a:effectLst>
          </p:spPr>
          <p:txBody>
            <a:bodyPr wrap="none" anchor="ctr"/>
            <a:lstStyle/>
            <a:p>
              <a:pPr algn="ctr"/>
              <a:r>
                <a:rPr lang="es-MX" sz="2000">
                  <a:latin typeface="Times New Roman" pitchFamily="18" charset="0"/>
                </a:rPr>
                <a:t>Enlace</a:t>
              </a:r>
              <a:endParaRPr lang="es-ES" sz="2000">
                <a:latin typeface="Times New Roman" pitchFamily="18" charset="0"/>
              </a:endParaRPr>
            </a:p>
          </p:txBody>
        </p:sp>
        <p:sp>
          <p:nvSpPr>
            <p:cNvPr id="23575" name="Rectangle 23"/>
            <p:cNvSpPr>
              <a:spLocks noChangeArrowheads="1"/>
            </p:cNvSpPr>
            <p:nvPr/>
          </p:nvSpPr>
          <p:spPr bwMode="auto">
            <a:xfrm>
              <a:off x="1804" y="1727"/>
              <a:ext cx="92" cy="44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3576" name="Rectangle 24"/>
            <p:cNvSpPr>
              <a:spLocks noChangeArrowheads="1"/>
            </p:cNvSpPr>
            <p:nvPr/>
          </p:nvSpPr>
          <p:spPr bwMode="auto">
            <a:xfrm>
              <a:off x="2564" y="1686"/>
              <a:ext cx="91" cy="541"/>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3577" name="Rectangle 25"/>
            <p:cNvSpPr>
              <a:spLocks noChangeArrowheads="1"/>
            </p:cNvSpPr>
            <p:nvPr/>
          </p:nvSpPr>
          <p:spPr bwMode="auto">
            <a:xfrm>
              <a:off x="2556" y="1384"/>
              <a:ext cx="626" cy="1082"/>
            </a:xfrm>
            <a:prstGeom prst="rect">
              <a:avLst/>
            </a:prstGeom>
            <a:solidFill>
              <a:schemeClr val="accent1"/>
            </a:solidFill>
            <a:ln w="38100">
              <a:solidFill>
                <a:schemeClr val="tx1"/>
              </a:solidFill>
              <a:miter lim="800000"/>
              <a:headEnd/>
              <a:tailEnd/>
            </a:ln>
            <a:effectLst>
              <a:outerShdw dist="71842" dir="2700000" algn="ctr" rotWithShape="0">
                <a:srgbClr val="FF0000"/>
              </a:outerShdw>
            </a:effectLst>
          </p:spPr>
          <p:txBody>
            <a:bodyPr wrap="none" anchor="ctr"/>
            <a:lstStyle/>
            <a:p>
              <a:pPr algn="ctr"/>
              <a:r>
                <a:rPr lang="es-MX" sz="2000">
                  <a:latin typeface="Times New Roman" pitchFamily="18" charset="0"/>
                </a:rPr>
                <a:t>Puente </a:t>
              </a:r>
            </a:p>
            <a:p>
              <a:pPr algn="ctr"/>
              <a:r>
                <a:rPr lang="es-MX" sz="2000">
                  <a:latin typeface="Times New Roman" pitchFamily="18" charset="0"/>
                </a:rPr>
                <a:t>Sur</a:t>
              </a:r>
              <a:endParaRPr lang="es-ES" sz="2000">
                <a:latin typeface="Times New Roman" pitchFamily="18" charset="0"/>
              </a:endParaRPr>
            </a:p>
          </p:txBody>
        </p:sp>
        <p:sp>
          <p:nvSpPr>
            <p:cNvPr id="23578" name="Rectangle 26"/>
            <p:cNvSpPr>
              <a:spLocks noChangeArrowheads="1"/>
            </p:cNvSpPr>
            <p:nvPr/>
          </p:nvSpPr>
          <p:spPr bwMode="auto">
            <a:xfrm>
              <a:off x="2499" y="1727"/>
              <a:ext cx="91" cy="44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cxnSp>
          <p:nvCxnSpPr>
            <p:cNvPr id="23579" name="AutoShape 27"/>
            <p:cNvCxnSpPr>
              <a:cxnSpLocks noChangeShapeType="1"/>
              <a:stCxn id="23563" idx="3"/>
              <a:endCxn id="23566" idx="0"/>
            </p:cNvCxnSpPr>
            <p:nvPr/>
          </p:nvCxnSpPr>
          <p:spPr bwMode="auto">
            <a:xfrm>
              <a:off x="738" y="1119"/>
              <a:ext cx="811" cy="274"/>
            </a:xfrm>
            <a:prstGeom prst="bentConnector2">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3580" name="AutoShape 28"/>
            <p:cNvCxnSpPr>
              <a:cxnSpLocks noChangeShapeType="1"/>
              <a:stCxn id="23564" idx="3"/>
              <a:endCxn id="23566" idx="1"/>
            </p:cNvCxnSpPr>
            <p:nvPr/>
          </p:nvCxnSpPr>
          <p:spPr bwMode="auto">
            <a:xfrm flipV="1">
              <a:off x="902" y="1946"/>
              <a:ext cx="322" cy="4"/>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3581" name="AutoShape 29"/>
            <p:cNvCxnSpPr>
              <a:cxnSpLocks noChangeShapeType="1"/>
              <a:stCxn id="23565" idx="3"/>
              <a:endCxn id="23566" idx="2"/>
            </p:cNvCxnSpPr>
            <p:nvPr/>
          </p:nvCxnSpPr>
          <p:spPr bwMode="auto">
            <a:xfrm flipV="1">
              <a:off x="890" y="2499"/>
              <a:ext cx="659" cy="381"/>
            </a:xfrm>
            <a:prstGeom prst="bentConnector2">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3582" name="AutoShape 30"/>
            <p:cNvCxnSpPr>
              <a:cxnSpLocks noChangeShapeType="1"/>
              <a:stCxn id="23569" idx="1"/>
              <a:endCxn id="23577" idx="0"/>
            </p:cNvCxnSpPr>
            <p:nvPr/>
          </p:nvCxnSpPr>
          <p:spPr bwMode="auto">
            <a:xfrm rot="10800000" flipV="1">
              <a:off x="2869" y="1077"/>
              <a:ext cx="534" cy="295"/>
            </a:xfrm>
            <a:prstGeom prst="bentConnector2">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3583" name="AutoShape 31"/>
            <p:cNvCxnSpPr>
              <a:cxnSpLocks noChangeShapeType="1"/>
              <a:stCxn id="23573" idx="1"/>
              <a:endCxn id="23577" idx="2"/>
            </p:cNvCxnSpPr>
            <p:nvPr/>
          </p:nvCxnSpPr>
          <p:spPr bwMode="auto">
            <a:xfrm rot="10800000">
              <a:off x="2869" y="2479"/>
              <a:ext cx="594" cy="609"/>
            </a:xfrm>
            <a:prstGeom prst="bentConnector2">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23584" name="Line 32"/>
            <p:cNvSpPr>
              <a:spLocks noChangeShapeType="1"/>
            </p:cNvSpPr>
            <p:nvPr/>
          </p:nvSpPr>
          <p:spPr bwMode="auto">
            <a:xfrm flipH="1">
              <a:off x="3180" y="1476"/>
              <a:ext cx="336" cy="6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SV"/>
            </a:p>
          </p:txBody>
        </p:sp>
        <p:sp>
          <p:nvSpPr>
            <p:cNvPr id="23585" name="Line 33"/>
            <p:cNvSpPr>
              <a:spLocks noChangeShapeType="1"/>
            </p:cNvSpPr>
            <p:nvPr/>
          </p:nvSpPr>
          <p:spPr bwMode="auto">
            <a:xfrm flipH="1">
              <a:off x="3156" y="1968"/>
              <a:ext cx="336"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SV"/>
            </a:p>
          </p:txBody>
        </p:sp>
        <p:sp>
          <p:nvSpPr>
            <p:cNvPr id="23586" name="Line 34"/>
            <p:cNvSpPr>
              <a:spLocks noChangeShapeType="1"/>
            </p:cNvSpPr>
            <p:nvPr/>
          </p:nvSpPr>
          <p:spPr bwMode="auto">
            <a:xfrm flipH="1" flipV="1">
              <a:off x="3156" y="2316"/>
              <a:ext cx="252" cy="10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SV"/>
            </a:p>
          </p:txBody>
        </p:sp>
      </p:grpSp>
      <p:sp>
        <p:nvSpPr>
          <p:cNvPr id="78883" name="Text Box 35"/>
          <p:cNvSpPr txBox="1">
            <a:spLocks noChangeArrowheads="1"/>
          </p:cNvSpPr>
          <p:nvPr/>
        </p:nvSpPr>
        <p:spPr bwMode="auto">
          <a:xfrm>
            <a:off x="1698625" y="4994275"/>
            <a:ext cx="6694488"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800" b="1" i="1">
                <a:solidFill>
                  <a:schemeClr val="accent2"/>
                </a:solidFill>
                <a:latin typeface="Verdana" pitchFamily="34" charset="0"/>
              </a:rPr>
              <a:t>El puente Norte y el puente sur comparten la función de controlar el tráfico de datos en la “mother board”</a:t>
            </a:r>
            <a:endParaRPr lang="es-ES" sz="1800" b="1" i="1">
              <a:solidFill>
                <a:schemeClr val="accent2"/>
              </a:solidFill>
              <a:latin typeface="Verdana" pitchFamily="34" charset="0"/>
            </a:endParaRPr>
          </a:p>
        </p:txBody>
      </p:sp>
      <p:sp>
        <p:nvSpPr>
          <p:cNvPr id="23562"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103043123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8857"/>
                                        </p:tgtEl>
                                        <p:attrNameLst>
                                          <p:attrName>style.visibility</p:attrName>
                                        </p:attrNameLst>
                                      </p:cBhvr>
                                      <p:to>
                                        <p:strVal val="visible"/>
                                      </p:to>
                                    </p:set>
                                    <p:anim calcmode="lin" valueType="num">
                                      <p:cBhvr>
                                        <p:cTn id="7" dur="500" fill="hold"/>
                                        <p:tgtEl>
                                          <p:spTgt spid="78857"/>
                                        </p:tgtEl>
                                        <p:attrNameLst>
                                          <p:attrName>ppt_w</p:attrName>
                                        </p:attrNameLst>
                                      </p:cBhvr>
                                      <p:tavLst>
                                        <p:tav tm="0">
                                          <p:val>
                                            <p:fltVal val="0"/>
                                          </p:val>
                                        </p:tav>
                                        <p:tav tm="100000">
                                          <p:val>
                                            <p:strVal val="#ppt_w"/>
                                          </p:val>
                                        </p:tav>
                                      </p:tavLst>
                                    </p:anim>
                                    <p:anim calcmode="lin" valueType="num">
                                      <p:cBhvr>
                                        <p:cTn id="8" dur="500" fill="hold"/>
                                        <p:tgtEl>
                                          <p:spTgt spid="78857"/>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78850"/>
                                        </p:tgtEl>
                                        <p:attrNameLst>
                                          <p:attrName>style.visibility</p:attrName>
                                        </p:attrNameLst>
                                      </p:cBhvr>
                                      <p:to>
                                        <p:strVal val="visible"/>
                                      </p:to>
                                    </p:set>
                                    <p:anim calcmode="lin" valueType="num">
                                      <p:cBhvr>
                                        <p:cTn id="15" dur="500" fill="hold"/>
                                        <p:tgtEl>
                                          <p:spTgt spid="78850"/>
                                        </p:tgtEl>
                                        <p:attrNameLst>
                                          <p:attrName>ppt_w</p:attrName>
                                        </p:attrNameLst>
                                      </p:cBhvr>
                                      <p:tavLst>
                                        <p:tav tm="0">
                                          <p:val>
                                            <p:fltVal val="0"/>
                                          </p:val>
                                        </p:tav>
                                        <p:tav tm="100000">
                                          <p:val>
                                            <p:strVal val="#ppt_w"/>
                                          </p:val>
                                        </p:tav>
                                      </p:tavLst>
                                    </p:anim>
                                    <p:anim calcmode="lin" valueType="num">
                                      <p:cBhvr>
                                        <p:cTn id="16" dur="500" fill="hold"/>
                                        <p:tgtEl>
                                          <p:spTgt spid="78850"/>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78883"/>
                                        </p:tgtEl>
                                        <p:attrNameLst>
                                          <p:attrName>style.visibility</p:attrName>
                                        </p:attrNameLst>
                                      </p:cBhvr>
                                      <p:to>
                                        <p:strVal val="visible"/>
                                      </p:to>
                                    </p:set>
                                    <p:anim calcmode="lin" valueType="num">
                                      <p:cBhvr>
                                        <p:cTn id="19" dur="500" fill="hold"/>
                                        <p:tgtEl>
                                          <p:spTgt spid="78883"/>
                                        </p:tgtEl>
                                        <p:attrNameLst>
                                          <p:attrName>ppt_w</p:attrName>
                                        </p:attrNameLst>
                                      </p:cBhvr>
                                      <p:tavLst>
                                        <p:tav tm="0">
                                          <p:val>
                                            <p:fltVal val="0"/>
                                          </p:val>
                                        </p:tav>
                                        <p:tav tm="100000">
                                          <p:val>
                                            <p:strVal val="#ppt_w"/>
                                          </p:val>
                                        </p:tav>
                                      </p:tavLst>
                                    </p:anim>
                                    <p:anim calcmode="lin" valueType="num">
                                      <p:cBhvr>
                                        <p:cTn id="20" dur="500" fill="hold"/>
                                        <p:tgtEl>
                                          <p:spTgt spid="7888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p:bldP spid="78857" grpId="0" animBg="1"/>
      <p:bldP spid="7888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4"/>
          <p:cNvSpPr>
            <a:spLocks noGrp="1" noChangeArrowheads="1"/>
          </p:cNvSpPr>
          <p:nvPr>
            <p:ph type="title"/>
          </p:nvPr>
        </p:nvSpPr>
        <p:spPr>
          <a:xfrm>
            <a:off x="4759325" y="355014"/>
            <a:ext cx="7772400" cy="344488"/>
          </a:xfrm>
        </p:spPr>
        <p:txBody>
          <a:bodyPr rtlCol="0">
            <a:normAutofit fontScale="90000"/>
          </a:bodyPr>
          <a:lstStyle/>
          <a:p>
            <a:pPr eaLnBrk="1" fontAlgn="auto" hangingPunct="1">
              <a:spcAft>
                <a:spcPts val="0"/>
              </a:spcAft>
              <a:defRPr/>
            </a:pPr>
            <a:r>
              <a:rPr lang="es-MX" sz="2400" i="1" dirty="0" smtClean="0">
                <a:solidFill>
                  <a:schemeClr val="bg1"/>
                </a:solidFill>
                <a:latin typeface="Maiandra GD"/>
              </a:rPr>
              <a:t>El Chipset y </a:t>
            </a:r>
            <a:br>
              <a:rPr lang="es-MX" sz="2400" i="1" dirty="0" smtClean="0">
                <a:solidFill>
                  <a:schemeClr val="bg1"/>
                </a:solidFill>
                <a:latin typeface="Maiandra GD"/>
              </a:rPr>
            </a:br>
            <a:r>
              <a:rPr lang="es-MX" sz="2400" i="1" dirty="0" smtClean="0">
                <a:solidFill>
                  <a:schemeClr val="bg1"/>
                </a:solidFill>
                <a:latin typeface="Maiandra GD"/>
              </a:rPr>
              <a:t>concentradores</a:t>
            </a:r>
            <a:endParaRPr lang="es-ES" sz="2400" i="1" dirty="0" smtClean="0">
              <a:solidFill>
                <a:schemeClr val="bg1"/>
              </a:solidFill>
              <a:latin typeface="Maiandra GD"/>
            </a:endParaRPr>
          </a:p>
        </p:txBody>
      </p:sp>
      <p:sp>
        <p:nvSpPr>
          <p:cNvPr id="24579" name="Text Box 6"/>
          <p:cNvSpPr txBox="1">
            <a:spLocks noChangeArrowheads="1"/>
          </p:cNvSpPr>
          <p:nvPr/>
        </p:nvSpPr>
        <p:spPr bwMode="auto">
          <a:xfrm>
            <a:off x="6613525" y="1936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endParaRPr lang="es-CR">
              <a:latin typeface="Times New Roman" pitchFamily="18" charset="0"/>
            </a:endParaRPr>
          </a:p>
        </p:txBody>
      </p:sp>
      <p:sp>
        <p:nvSpPr>
          <p:cNvPr id="81943" name="Text Box 23"/>
          <p:cNvSpPr txBox="1">
            <a:spLocks noChangeArrowheads="1"/>
          </p:cNvSpPr>
          <p:nvPr/>
        </p:nvSpPr>
        <p:spPr bwMode="auto">
          <a:xfrm>
            <a:off x="4291013" y="4986338"/>
            <a:ext cx="4500562"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2000" b="1" dirty="0">
                <a:solidFill>
                  <a:srgbClr val="FF0000"/>
                </a:solidFill>
                <a:latin typeface="Times New Roman" pitchFamily="18" charset="0"/>
              </a:rPr>
              <a:t>La nueva (1998, 1999) Arquitectura de Chipset  en, la que el puente norte se ha convertido en un concentrador :</a:t>
            </a:r>
          </a:p>
          <a:p>
            <a:pPr eaLnBrk="1" hangingPunct="1"/>
            <a:r>
              <a:rPr lang="es-MX" sz="2000" b="1" dirty="0">
                <a:solidFill>
                  <a:srgbClr val="FF0000"/>
                </a:solidFill>
                <a:latin typeface="Times New Roman" pitchFamily="18" charset="0"/>
              </a:rPr>
              <a:t>Memory Controller Hub (MCH)</a:t>
            </a:r>
            <a:endParaRPr lang="es-ES" sz="2000" b="1" dirty="0">
              <a:solidFill>
                <a:srgbClr val="FF0000"/>
              </a:solidFill>
              <a:latin typeface="Times New Roman" pitchFamily="18" charset="0"/>
            </a:endParaRPr>
          </a:p>
        </p:txBody>
      </p:sp>
      <p:grpSp>
        <p:nvGrpSpPr>
          <p:cNvPr id="2" name="Group 29"/>
          <p:cNvGrpSpPr>
            <a:grpSpLocks/>
          </p:cNvGrpSpPr>
          <p:nvPr/>
        </p:nvGrpSpPr>
        <p:grpSpPr bwMode="auto">
          <a:xfrm>
            <a:off x="685800" y="1460500"/>
            <a:ext cx="6862763" cy="3754438"/>
            <a:chOff x="432" y="920"/>
            <a:chExt cx="4323" cy="2365"/>
          </a:xfrm>
        </p:grpSpPr>
        <p:sp>
          <p:nvSpPr>
            <p:cNvPr id="24586" name="Rectangle 2"/>
            <p:cNvSpPr>
              <a:spLocks noChangeArrowheads="1"/>
            </p:cNvSpPr>
            <p:nvPr/>
          </p:nvSpPr>
          <p:spPr bwMode="auto">
            <a:xfrm>
              <a:off x="1052" y="2045"/>
              <a:ext cx="742" cy="192"/>
            </a:xfrm>
            <a:prstGeom prst="rect">
              <a:avLst/>
            </a:prstGeom>
            <a:solidFill>
              <a:schemeClr val="accent1"/>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sz="1400">
                  <a:latin typeface="Times New Roman" pitchFamily="18" charset="0"/>
                </a:rPr>
                <a:t>     66 MHz X4</a:t>
              </a:r>
              <a:endParaRPr lang="es-ES" sz="1400">
                <a:latin typeface="Times New Roman" pitchFamily="18" charset="0"/>
              </a:endParaRPr>
            </a:p>
          </p:txBody>
        </p:sp>
        <p:sp>
          <p:nvSpPr>
            <p:cNvPr id="24587" name="Rectangle 3"/>
            <p:cNvSpPr>
              <a:spLocks noChangeArrowheads="1"/>
            </p:cNvSpPr>
            <p:nvPr/>
          </p:nvSpPr>
          <p:spPr bwMode="auto">
            <a:xfrm>
              <a:off x="2832" y="1989"/>
              <a:ext cx="1872" cy="432"/>
            </a:xfrm>
            <a:prstGeom prst="rect">
              <a:avLst/>
            </a:prstGeom>
            <a:solidFill>
              <a:schemeClr val="hlink"/>
            </a:solidFill>
            <a:ln w="9525">
              <a:solidFill>
                <a:schemeClr val="tx1"/>
              </a:solidFill>
              <a:miter lim="800000"/>
              <a:headEnd/>
              <a:tailEnd/>
            </a:ln>
          </p:spPr>
          <p:txBody>
            <a:bodyPr wrap="none" anchor="ctr"/>
            <a:lstStyle/>
            <a:p>
              <a:pPr algn="ctr"/>
              <a:r>
                <a:rPr lang="es-MX">
                  <a:latin typeface="Times New Roman" pitchFamily="18" charset="0"/>
                </a:rPr>
                <a:t>   </a:t>
              </a:r>
              <a:r>
                <a:rPr lang="es-MX" sz="1800" b="1">
                  <a:latin typeface="Times New Roman" pitchFamily="18" charset="0"/>
                </a:rPr>
                <a:t>Enlace al centro de E/S</a:t>
              </a:r>
              <a:endParaRPr lang="es-ES" sz="1800" b="1">
                <a:latin typeface="Times New Roman" pitchFamily="18" charset="0"/>
              </a:endParaRPr>
            </a:p>
          </p:txBody>
        </p:sp>
        <p:sp>
          <p:nvSpPr>
            <p:cNvPr id="24588" name="Rectangle 7"/>
            <p:cNvSpPr>
              <a:spLocks noChangeArrowheads="1"/>
            </p:cNvSpPr>
            <p:nvPr/>
          </p:nvSpPr>
          <p:spPr bwMode="auto">
            <a:xfrm>
              <a:off x="432" y="1893"/>
              <a:ext cx="720" cy="480"/>
            </a:xfrm>
            <a:prstGeom prst="rect">
              <a:avLst/>
            </a:prstGeom>
            <a:solidFill>
              <a:schemeClr val="accent1"/>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sz="1800" b="1">
                  <a:latin typeface="Times New Roman" pitchFamily="18" charset="0"/>
                </a:rPr>
                <a:t>AGP</a:t>
              </a:r>
            </a:p>
            <a:p>
              <a:pPr algn="ctr"/>
              <a:r>
                <a:rPr lang="es-MX" sz="1800" b="1">
                  <a:latin typeface="Times New Roman" pitchFamily="18" charset="0"/>
                </a:rPr>
                <a:t>X4</a:t>
              </a:r>
              <a:endParaRPr lang="es-ES" sz="1800" b="1">
                <a:latin typeface="Times New Roman" pitchFamily="18" charset="0"/>
              </a:endParaRPr>
            </a:p>
          </p:txBody>
        </p:sp>
        <p:sp>
          <p:nvSpPr>
            <p:cNvPr id="24589" name="Rectangle 8"/>
            <p:cNvSpPr>
              <a:spLocks noChangeArrowheads="1"/>
            </p:cNvSpPr>
            <p:nvPr/>
          </p:nvSpPr>
          <p:spPr bwMode="auto">
            <a:xfrm>
              <a:off x="432" y="1029"/>
              <a:ext cx="720" cy="480"/>
            </a:xfrm>
            <a:prstGeom prst="rect">
              <a:avLst/>
            </a:prstGeom>
            <a:solidFill>
              <a:schemeClr val="accent1"/>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a:latin typeface="Times New Roman" pitchFamily="18" charset="0"/>
                </a:rPr>
                <a:t>CPU</a:t>
              </a:r>
              <a:endParaRPr lang="es-ES">
                <a:latin typeface="Times New Roman" pitchFamily="18" charset="0"/>
              </a:endParaRPr>
            </a:p>
          </p:txBody>
        </p:sp>
        <p:sp>
          <p:nvSpPr>
            <p:cNvPr id="24590" name="Rectangle 9"/>
            <p:cNvSpPr>
              <a:spLocks noChangeArrowheads="1"/>
            </p:cNvSpPr>
            <p:nvPr/>
          </p:nvSpPr>
          <p:spPr bwMode="auto">
            <a:xfrm>
              <a:off x="1152" y="1173"/>
              <a:ext cx="1104" cy="192"/>
            </a:xfrm>
            <a:prstGeom prst="rect">
              <a:avLst/>
            </a:prstGeom>
            <a:solidFill>
              <a:schemeClr val="accent1"/>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sz="1400">
                  <a:latin typeface="Times New Roman" pitchFamily="18" charset="0"/>
                </a:rPr>
                <a:t>100MHz X 4</a:t>
              </a:r>
              <a:endParaRPr lang="es-ES" sz="1400">
                <a:latin typeface="Times New Roman" pitchFamily="18" charset="0"/>
              </a:endParaRPr>
            </a:p>
          </p:txBody>
        </p:sp>
        <p:sp>
          <p:nvSpPr>
            <p:cNvPr id="24591" name="Rectangle 10"/>
            <p:cNvSpPr>
              <a:spLocks noChangeArrowheads="1"/>
            </p:cNvSpPr>
            <p:nvPr/>
          </p:nvSpPr>
          <p:spPr bwMode="auto">
            <a:xfrm>
              <a:off x="2256" y="1173"/>
              <a:ext cx="170" cy="384"/>
            </a:xfrm>
            <a:prstGeom prst="rect">
              <a:avLst/>
            </a:prstGeom>
            <a:solidFill>
              <a:schemeClr val="accent1"/>
            </a:solidFill>
            <a:ln w="9525">
              <a:solidFill>
                <a:schemeClr val="tx1"/>
              </a:solidFill>
              <a:miter lim="800000"/>
              <a:headEnd/>
              <a:tailEnd/>
            </a:ln>
            <a:effectLst>
              <a:outerShdw dist="107763" dir="2700000" algn="ctr" rotWithShape="0">
                <a:schemeClr val="bg2"/>
              </a:outerShdw>
            </a:effectLst>
          </p:spPr>
          <p:txBody>
            <a:bodyPr wrap="none" anchor="ctr"/>
            <a:lstStyle/>
            <a:p>
              <a:endParaRPr lang="es-CR"/>
            </a:p>
          </p:txBody>
        </p:sp>
        <p:sp>
          <p:nvSpPr>
            <p:cNvPr id="24592" name="Rectangle 11"/>
            <p:cNvSpPr>
              <a:spLocks noChangeArrowheads="1"/>
            </p:cNvSpPr>
            <p:nvPr/>
          </p:nvSpPr>
          <p:spPr bwMode="auto">
            <a:xfrm>
              <a:off x="2245" y="1181"/>
              <a:ext cx="59" cy="18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4593" name="Rectangle 12"/>
            <p:cNvSpPr>
              <a:spLocks noChangeArrowheads="1"/>
            </p:cNvSpPr>
            <p:nvPr/>
          </p:nvSpPr>
          <p:spPr bwMode="auto">
            <a:xfrm>
              <a:off x="1121" y="1177"/>
              <a:ext cx="59" cy="18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4594" name="Rectangle 13"/>
            <p:cNvSpPr>
              <a:spLocks noChangeArrowheads="1"/>
            </p:cNvSpPr>
            <p:nvPr/>
          </p:nvSpPr>
          <p:spPr bwMode="auto">
            <a:xfrm>
              <a:off x="472" y="2805"/>
              <a:ext cx="720" cy="480"/>
            </a:xfrm>
            <a:prstGeom prst="rect">
              <a:avLst/>
            </a:prstGeom>
            <a:solidFill>
              <a:schemeClr val="accent1"/>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sz="1400" b="1">
                  <a:latin typeface="Times New Roman" pitchFamily="18" charset="0"/>
                </a:rPr>
                <a:t>Memoria</a:t>
              </a:r>
            </a:p>
            <a:p>
              <a:pPr algn="ctr"/>
              <a:r>
                <a:rPr lang="es-MX" sz="1400" b="1">
                  <a:latin typeface="Times New Roman" pitchFamily="18" charset="0"/>
                </a:rPr>
                <a:t>DDR RAM</a:t>
              </a:r>
              <a:endParaRPr lang="es-ES" sz="1400" b="1">
                <a:latin typeface="Times New Roman" pitchFamily="18" charset="0"/>
              </a:endParaRPr>
            </a:p>
          </p:txBody>
        </p:sp>
        <p:sp>
          <p:nvSpPr>
            <p:cNvPr id="24595" name="Rectangle 14"/>
            <p:cNvSpPr>
              <a:spLocks noChangeArrowheads="1"/>
            </p:cNvSpPr>
            <p:nvPr/>
          </p:nvSpPr>
          <p:spPr bwMode="auto">
            <a:xfrm>
              <a:off x="1192" y="2949"/>
              <a:ext cx="1104" cy="192"/>
            </a:xfrm>
            <a:prstGeom prst="rect">
              <a:avLst/>
            </a:prstGeom>
            <a:solidFill>
              <a:schemeClr val="accent1"/>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sz="1400">
                  <a:latin typeface="Times New Roman" pitchFamily="18" charset="0"/>
                </a:rPr>
                <a:t>133MHz X 2</a:t>
              </a:r>
              <a:endParaRPr lang="es-ES" sz="1400">
                <a:latin typeface="Times New Roman" pitchFamily="18" charset="0"/>
              </a:endParaRPr>
            </a:p>
          </p:txBody>
        </p:sp>
        <p:sp>
          <p:nvSpPr>
            <p:cNvPr id="24596" name="Rectangle 15"/>
            <p:cNvSpPr>
              <a:spLocks noChangeArrowheads="1"/>
            </p:cNvSpPr>
            <p:nvPr/>
          </p:nvSpPr>
          <p:spPr bwMode="auto">
            <a:xfrm>
              <a:off x="2296" y="2757"/>
              <a:ext cx="170" cy="384"/>
            </a:xfrm>
            <a:prstGeom prst="rect">
              <a:avLst/>
            </a:prstGeom>
            <a:solidFill>
              <a:schemeClr val="accent1"/>
            </a:solidFill>
            <a:ln w="9525">
              <a:solidFill>
                <a:schemeClr val="tx1"/>
              </a:solidFill>
              <a:miter lim="800000"/>
              <a:headEnd/>
              <a:tailEnd/>
            </a:ln>
            <a:effectLst>
              <a:outerShdw dist="107763" dir="2700000" algn="ctr" rotWithShape="0">
                <a:schemeClr val="bg2"/>
              </a:outerShdw>
            </a:effectLst>
          </p:spPr>
          <p:txBody>
            <a:bodyPr wrap="none" anchor="ctr"/>
            <a:lstStyle/>
            <a:p>
              <a:endParaRPr lang="es-CR"/>
            </a:p>
          </p:txBody>
        </p:sp>
        <p:sp>
          <p:nvSpPr>
            <p:cNvPr id="24597" name="Rectangle 16"/>
            <p:cNvSpPr>
              <a:spLocks noChangeArrowheads="1"/>
            </p:cNvSpPr>
            <p:nvPr/>
          </p:nvSpPr>
          <p:spPr bwMode="auto">
            <a:xfrm>
              <a:off x="2285" y="2957"/>
              <a:ext cx="59" cy="18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4598" name="Rectangle 17"/>
            <p:cNvSpPr>
              <a:spLocks noChangeArrowheads="1"/>
            </p:cNvSpPr>
            <p:nvPr/>
          </p:nvSpPr>
          <p:spPr bwMode="auto">
            <a:xfrm>
              <a:off x="1161" y="2962"/>
              <a:ext cx="59" cy="18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4599" name="Rectangle 18"/>
            <p:cNvSpPr>
              <a:spLocks noChangeArrowheads="1"/>
            </p:cNvSpPr>
            <p:nvPr/>
          </p:nvSpPr>
          <p:spPr bwMode="auto">
            <a:xfrm>
              <a:off x="1149" y="2062"/>
              <a:ext cx="56" cy="18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4600" name="Rectangle 19"/>
            <p:cNvSpPr>
              <a:spLocks noChangeArrowheads="1"/>
            </p:cNvSpPr>
            <p:nvPr/>
          </p:nvSpPr>
          <p:spPr bwMode="auto">
            <a:xfrm>
              <a:off x="1789" y="1557"/>
              <a:ext cx="1178" cy="1200"/>
            </a:xfrm>
            <a:prstGeom prst="rect">
              <a:avLst/>
            </a:prstGeom>
            <a:solidFill>
              <a:srgbClr val="FF0000"/>
            </a:soli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es-MX" sz="1800" b="1">
                  <a:solidFill>
                    <a:schemeClr val="bg1"/>
                  </a:solidFill>
                  <a:latin typeface="Times New Roman" pitchFamily="18" charset="0"/>
                </a:rPr>
                <a:t>Controlador de </a:t>
              </a:r>
            </a:p>
            <a:p>
              <a:pPr algn="ctr"/>
              <a:r>
                <a:rPr lang="es-MX" sz="1800" b="1">
                  <a:solidFill>
                    <a:schemeClr val="bg1"/>
                  </a:solidFill>
                  <a:latin typeface="Times New Roman" pitchFamily="18" charset="0"/>
                </a:rPr>
                <a:t>Concentrador</a:t>
              </a:r>
            </a:p>
            <a:p>
              <a:pPr algn="ctr"/>
              <a:r>
                <a:rPr lang="es-MX" sz="1800" b="1">
                  <a:solidFill>
                    <a:schemeClr val="bg1"/>
                  </a:solidFill>
                  <a:latin typeface="Times New Roman" pitchFamily="18" charset="0"/>
                </a:rPr>
                <a:t>de Memoria</a:t>
              </a:r>
            </a:p>
            <a:p>
              <a:pPr algn="ctr"/>
              <a:r>
                <a:rPr lang="es-MX" sz="1800" b="1">
                  <a:solidFill>
                    <a:schemeClr val="bg1"/>
                  </a:solidFill>
                  <a:latin typeface="Times New Roman" pitchFamily="18" charset="0"/>
                </a:rPr>
                <a:t>(Puente Norte)</a:t>
              </a:r>
              <a:endParaRPr lang="es-ES" sz="1800" b="1">
                <a:solidFill>
                  <a:schemeClr val="bg1"/>
                </a:solidFill>
                <a:latin typeface="Times New Roman" pitchFamily="18" charset="0"/>
              </a:endParaRPr>
            </a:p>
          </p:txBody>
        </p:sp>
        <p:sp>
          <p:nvSpPr>
            <p:cNvPr id="24601" name="Text Box 20"/>
            <p:cNvSpPr txBox="1">
              <a:spLocks noChangeArrowheads="1"/>
            </p:cNvSpPr>
            <p:nvPr/>
          </p:nvSpPr>
          <p:spPr bwMode="auto">
            <a:xfrm>
              <a:off x="2776" y="920"/>
              <a:ext cx="1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endParaRPr lang="es-CR">
                <a:latin typeface="Times New Roman" pitchFamily="18" charset="0"/>
              </a:endParaRPr>
            </a:p>
          </p:txBody>
        </p:sp>
        <p:sp>
          <p:nvSpPr>
            <p:cNvPr id="24602" name="AutoShape 21"/>
            <p:cNvSpPr>
              <a:spLocks noChangeArrowheads="1"/>
            </p:cNvSpPr>
            <p:nvPr/>
          </p:nvSpPr>
          <p:spPr bwMode="auto">
            <a:xfrm>
              <a:off x="2953" y="1124"/>
              <a:ext cx="1416" cy="265"/>
            </a:xfrm>
            <a:prstGeom prst="cloudCallout">
              <a:avLst>
                <a:gd name="adj1" fmla="val -22880"/>
                <a:gd name="adj2" fmla="val 44718"/>
              </a:avLst>
            </a:pr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r>
                <a:rPr lang="es-MX" sz="1400" b="1">
                  <a:latin typeface="Arial Narrow" pitchFamily="34" charset="0"/>
                </a:rPr>
                <a:t>Bus del sistema</a:t>
              </a:r>
              <a:endParaRPr lang="es-ES" sz="1400" b="1">
                <a:latin typeface="Arial Narrow" pitchFamily="34" charset="0"/>
              </a:endParaRPr>
            </a:p>
          </p:txBody>
        </p:sp>
        <p:sp>
          <p:nvSpPr>
            <p:cNvPr id="24603" name="Line 22"/>
            <p:cNvSpPr>
              <a:spLocks noChangeShapeType="1"/>
            </p:cNvSpPr>
            <p:nvPr/>
          </p:nvSpPr>
          <p:spPr bwMode="auto">
            <a:xfrm flipH="1">
              <a:off x="2304" y="1261"/>
              <a:ext cx="694" cy="1"/>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SV"/>
            </a:p>
          </p:txBody>
        </p:sp>
        <p:sp>
          <p:nvSpPr>
            <p:cNvPr id="24604" name="Rectangle 24"/>
            <p:cNvSpPr>
              <a:spLocks noChangeArrowheads="1"/>
            </p:cNvSpPr>
            <p:nvPr/>
          </p:nvSpPr>
          <p:spPr bwMode="auto">
            <a:xfrm>
              <a:off x="4663" y="1988"/>
              <a:ext cx="92" cy="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grpSp>
      <p:sp>
        <p:nvSpPr>
          <p:cNvPr id="24583" name="Line 26"/>
          <p:cNvSpPr>
            <a:spLocks noChangeShapeType="1"/>
          </p:cNvSpPr>
          <p:nvPr/>
        </p:nvSpPr>
        <p:spPr bwMode="auto">
          <a:xfrm>
            <a:off x="363538" y="650875"/>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4584" name="Line 27"/>
          <p:cNvSpPr>
            <a:spLocks noChangeShapeType="1"/>
          </p:cNvSpPr>
          <p:nvPr/>
        </p:nvSpPr>
        <p:spPr bwMode="auto">
          <a:xfrm>
            <a:off x="617538" y="6496050"/>
            <a:ext cx="8213725" cy="0"/>
          </a:xfrm>
          <a:prstGeom prst="line">
            <a:avLst/>
          </a:prstGeom>
          <a:noFill/>
          <a:ln w="57150" cmpd="thickThin">
            <a:solidFill>
              <a:schemeClr val="accent2"/>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4585"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59166581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81924"/>
                                        </p:tgtEl>
                                        <p:attrNameLst>
                                          <p:attrName>style.visibility</p:attrName>
                                        </p:attrNameLst>
                                      </p:cBhvr>
                                      <p:to>
                                        <p:strVal val="visible"/>
                                      </p:to>
                                    </p:set>
                                    <p:anim calcmode="lin" valueType="num">
                                      <p:cBhvr>
                                        <p:cTn id="12" dur="1000" fill="hold"/>
                                        <p:tgtEl>
                                          <p:spTgt spid="81924"/>
                                        </p:tgtEl>
                                        <p:attrNameLst>
                                          <p:attrName>ppt_w</p:attrName>
                                        </p:attrNameLst>
                                      </p:cBhvr>
                                      <p:tavLst>
                                        <p:tav tm="0">
                                          <p:val>
                                            <p:strVal val="#ppt_w*0.70"/>
                                          </p:val>
                                        </p:tav>
                                        <p:tav tm="100000">
                                          <p:val>
                                            <p:strVal val="#ppt_w"/>
                                          </p:val>
                                        </p:tav>
                                      </p:tavLst>
                                    </p:anim>
                                    <p:anim calcmode="lin" valueType="num">
                                      <p:cBhvr>
                                        <p:cTn id="13" dur="1000" fill="hold"/>
                                        <p:tgtEl>
                                          <p:spTgt spid="81924"/>
                                        </p:tgtEl>
                                        <p:attrNameLst>
                                          <p:attrName>ppt_h</p:attrName>
                                        </p:attrNameLst>
                                      </p:cBhvr>
                                      <p:tavLst>
                                        <p:tav tm="0">
                                          <p:val>
                                            <p:strVal val="#ppt_h"/>
                                          </p:val>
                                        </p:tav>
                                        <p:tav tm="100000">
                                          <p:val>
                                            <p:strVal val="#ppt_h"/>
                                          </p:val>
                                        </p:tav>
                                      </p:tavLst>
                                    </p:anim>
                                    <p:animEffect transition="in" filter="fade">
                                      <p:cBhvr>
                                        <p:cTn id="14" dur="1000"/>
                                        <p:tgtEl>
                                          <p:spTgt spid="81924"/>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81943"/>
                                        </p:tgtEl>
                                        <p:attrNameLst>
                                          <p:attrName>style.visibility</p:attrName>
                                        </p:attrNameLst>
                                      </p:cBhvr>
                                      <p:to>
                                        <p:strVal val="visible"/>
                                      </p:to>
                                    </p:set>
                                    <p:anim calcmode="lin" valueType="num">
                                      <p:cBhvr>
                                        <p:cTn id="17" dur="1000" fill="hold"/>
                                        <p:tgtEl>
                                          <p:spTgt spid="81943"/>
                                        </p:tgtEl>
                                        <p:attrNameLst>
                                          <p:attrName>ppt_w</p:attrName>
                                        </p:attrNameLst>
                                      </p:cBhvr>
                                      <p:tavLst>
                                        <p:tav tm="0">
                                          <p:val>
                                            <p:strVal val="#ppt_w*0.70"/>
                                          </p:val>
                                        </p:tav>
                                        <p:tav tm="100000">
                                          <p:val>
                                            <p:strVal val="#ppt_w"/>
                                          </p:val>
                                        </p:tav>
                                      </p:tavLst>
                                    </p:anim>
                                    <p:anim calcmode="lin" valueType="num">
                                      <p:cBhvr>
                                        <p:cTn id="18" dur="1000" fill="hold"/>
                                        <p:tgtEl>
                                          <p:spTgt spid="81943"/>
                                        </p:tgtEl>
                                        <p:attrNameLst>
                                          <p:attrName>ppt_h</p:attrName>
                                        </p:attrNameLst>
                                      </p:cBhvr>
                                      <p:tavLst>
                                        <p:tav tm="0">
                                          <p:val>
                                            <p:strVal val="#ppt_h"/>
                                          </p:val>
                                        </p:tav>
                                        <p:tav tm="100000">
                                          <p:val>
                                            <p:strVal val="#ppt_h"/>
                                          </p:val>
                                        </p:tav>
                                      </p:tavLst>
                                    </p:anim>
                                    <p:animEffect transition="in" filter="fade">
                                      <p:cBhvr>
                                        <p:cTn id="19" dur="1000"/>
                                        <p:tgtEl>
                                          <p:spTgt spid="819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4" grpId="0"/>
      <p:bldP spid="819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26"/>
          <p:cNvSpPr>
            <a:spLocks noGrp="1" noChangeArrowheads="1"/>
          </p:cNvSpPr>
          <p:nvPr>
            <p:ph type="title"/>
          </p:nvPr>
        </p:nvSpPr>
        <p:spPr/>
        <p:txBody>
          <a:bodyPr/>
          <a:lstStyle/>
          <a:p>
            <a:pPr eaLnBrk="1" hangingPunct="1"/>
            <a:r>
              <a:rPr lang="es-ES" sz="2400" b="1" smtClean="0">
                <a:solidFill>
                  <a:schemeClr val="accent2"/>
                </a:solidFill>
                <a:latin typeface="Maiandra GD"/>
              </a:rPr>
              <a:t>Bus PCI.</a:t>
            </a:r>
          </a:p>
        </p:txBody>
      </p:sp>
      <p:sp>
        <p:nvSpPr>
          <p:cNvPr id="47107" name="Rectangle 1027"/>
          <p:cNvSpPr>
            <a:spLocks noGrp="1" noChangeArrowheads="1"/>
          </p:cNvSpPr>
          <p:nvPr>
            <p:ph type="body" sz="half" idx="1"/>
          </p:nvPr>
        </p:nvSpPr>
        <p:spPr/>
        <p:txBody>
          <a:bodyPr>
            <a:normAutofit fontScale="85000" lnSpcReduction="20000"/>
          </a:bodyPr>
          <a:lstStyle/>
          <a:p>
            <a:pPr eaLnBrk="1" hangingPunct="1">
              <a:buClr>
                <a:srgbClr val="FF3300"/>
              </a:buClr>
              <a:buFont typeface="Wingdings" pitchFamily="2" charset="2"/>
              <a:buChar char="q"/>
            </a:pPr>
            <a:r>
              <a:rPr lang="es-ES" sz="2400" i="1" dirty="0" smtClean="0">
                <a:solidFill>
                  <a:schemeClr val="accent2"/>
                </a:solidFill>
                <a:latin typeface="Maiandra GD"/>
              </a:rPr>
              <a:t>Bus de datos de 32 bits en la versión 2.0 y de 64 bits en la versión 2.1.</a:t>
            </a:r>
          </a:p>
          <a:p>
            <a:pPr eaLnBrk="1" hangingPunct="1">
              <a:buClr>
                <a:srgbClr val="FF3300"/>
              </a:buClr>
              <a:buFont typeface="Wingdings" pitchFamily="2" charset="2"/>
              <a:buChar char="q"/>
            </a:pPr>
            <a:endParaRPr lang="es-ES" sz="2400" i="1" dirty="0" smtClean="0">
              <a:solidFill>
                <a:schemeClr val="accent2"/>
              </a:solidFill>
              <a:latin typeface="Maiandra GD"/>
            </a:endParaRPr>
          </a:p>
          <a:p>
            <a:pPr eaLnBrk="1" hangingPunct="1">
              <a:buClr>
                <a:srgbClr val="FF3300"/>
              </a:buClr>
              <a:buFont typeface="Wingdings" pitchFamily="2" charset="2"/>
              <a:buChar char="q"/>
            </a:pPr>
            <a:r>
              <a:rPr lang="es-ES" sz="2400" i="1" dirty="0" smtClean="0">
                <a:solidFill>
                  <a:schemeClr val="accent2"/>
                </a:solidFill>
                <a:latin typeface="Maiandra GD"/>
              </a:rPr>
              <a:t> Bus de direcciones de 32 bits.</a:t>
            </a:r>
          </a:p>
          <a:p>
            <a:pPr eaLnBrk="1" hangingPunct="1">
              <a:buClr>
                <a:srgbClr val="FF3300"/>
              </a:buClr>
              <a:buFont typeface="Wingdings" pitchFamily="2" charset="2"/>
              <a:buChar char="q"/>
            </a:pPr>
            <a:endParaRPr lang="es-ES" sz="2400" i="1" dirty="0" smtClean="0">
              <a:solidFill>
                <a:schemeClr val="accent2"/>
              </a:solidFill>
              <a:latin typeface="Maiandra GD"/>
            </a:endParaRPr>
          </a:p>
          <a:p>
            <a:pPr eaLnBrk="1" hangingPunct="1">
              <a:buClr>
                <a:srgbClr val="FF3300"/>
              </a:buClr>
              <a:buFont typeface="Wingdings" pitchFamily="2" charset="2"/>
              <a:buChar char="q"/>
            </a:pPr>
            <a:r>
              <a:rPr lang="es-ES" sz="2400" i="1" dirty="0" smtClean="0">
                <a:solidFill>
                  <a:schemeClr val="accent2"/>
                </a:solidFill>
                <a:latin typeface="Maiandra GD"/>
              </a:rPr>
              <a:t> Funciona a 33 MHz (versión 2.0) o a   66 MHz (versión2.1).</a:t>
            </a:r>
          </a:p>
          <a:p>
            <a:pPr eaLnBrk="1" hangingPunct="1">
              <a:buClr>
                <a:srgbClr val="FF3300"/>
              </a:buClr>
              <a:buFont typeface="Wingdings" pitchFamily="2" charset="2"/>
              <a:buChar char="q"/>
            </a:pPr>
            <a:endParaRPr lang="es-ES" sz="2400" i="1" dirty="0" smtClean="0">
              <a:solidFill>
                <a:schemeClr val="accent2"/>
              </a:solidFill>
              <a:latin typeface="Maiandra GD"/>
            </a:endParaRPr>
          </a:p>
          <a:p>
            <a:pPr eaLnBrk="1" hangingPunct="1">
              <a:buClr>
                <a:srgbClr val="FF3300"/>
              </a:buClr>
              <a:buFont typeface="Wingdings" pitchFamily="2" charset="2"/>
              <a:buChar char="q"/>
            </a:pPr>
            <a:r>
              <a:rPr lang="es-ES" sz="2400" i="1" dirty="0" smtClean="0">
                <a:solidFill>
                  <a:schemeClr val="accent2"/>
                </a:solidFill>
                <a:latin typeface="Maiandra GD"/>
              </a:rPr>
              <a:t> La velocidad de transferencia máxima es de 132 MB/s o de 528 MB/s.</a:t>
            </a:r>
          </a:p>
        </p:txBody>
      </p:sp>
      <p:pic>
        <p:nvPicPr>
          <p:cNvPr id="47112" name="Picture 1032" descr="pci"/>
          <p:cNvPicPr>
            <a:picLocks noGrp="1" noChangeAspect="1" noChangeArrowheads="1"/>
          </p:cNvPicPr>
          <p:nvPr>
            <p:ph sz="quarter" idx="2"/>
          </p:nvPr>
        </p:nvPicPr>
        <p:blipFill>
          <a:blip r:embed="rId2">
            <a:lum bright="-6000" contrast="18000"/>
            <a:grayscl/>
            <a:extLst>
              <a:ext uri="{28A0092B-C50C-407E-A947-70E740481C1C}">
                <a14:useLocalDpi xmlns:a14="http://schemas.microsoft.com/office/drawing/2010/main" val="0"/>
              </a:ext>
            </a:extLst>
          </a:blip>
          <a:srcRect l="1666" r="1666"/>
          <a:stretch>
            <a:fillRect/>
          </a:stretch>
        </p:blipFill>
        <p:spPr>
          <a:xfrm>
            <a:off x="5435600" y="1052513"/>
            <a:ext cx="2736850" cy="1981200"/>
          </a:xfrm>
          <a:noFill/>
        </p:spPr>
      </p:pic>
      <p:pic>
        <p:nvPicPr>
          <p:cNvPr id="47114" name="Picture 1034" descr="pci-connector2"/>
          <p:cNvPicPr>
            <a:picLocks noGrp="1" noChangeAspect="1" noChangeArrowheads="1"/>
          </p:cNvPicPr>
          <p:nvPr>
            <p:ph sz="quarter" idx="3"/>
          </p:nvPr>
        </p:nvPicPr>
        <p:blipFill>
          <a:blip r:embed="rId3">
            <a:lum contrast="36000"/>
            <a:extLst>
              <a:ext uri="{28A0092B-C50C-407E-A947-70E740481C1C}">
                <a14:useLocalDpi xmlns:a14="http://schemas.microsoft.com/office/drawing/2010/main" val="0"/>
              </a:ext>
            </a:extLst>
          </a:blip>
          <a:srcRect b="8490"/>
          <a:stretch>
            <a:fillRect/>
          </a:stretch>
        </p:blipFill>
        <p:spPr>
          <a:xfrm>
            <a:off x="4643438" y="4868863"/>
            <a:ext cx="3529012" cy="1385887"/>
          </a:xfrm>
          <a:noFill/>
        </p:spPr>
      </p:pic>
      <p:sp>
        <p:nvSpPr>
          <p:cNvPr id="26630" name="Line 1030"/>
          <p:cNvSpPr>
            <a:spLocks noChangeShapeType="1"/>
          </p:cNvSpPr>
          <p:nvPr/>
        </p:nvSpPr>
        <p:spPr bwMode="auto">
          <a:xfrm>
            <a:off x="395288" y="6524625"/>
            <a:ext cx="8229600" cy="0"/>
          </a:xfrm>
          <a:prstGeom prst="line">
            <a:avLst/>
          </a:prstGeom>
          <a:noFill/>
          <a:ln w="76200" cmpd="tri">
            <a:solidFill>
              <a:srgbClr val="FF5050"/>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6631" name="Text Box 1036"/>
          <p:cNvSpPr txBox="1">
            <a:spLocks noChangeArrowheads="1"/>
          </p:cNvSpPr>
          <p:nvPr/>
        </p:nvSpPr>
        <p:spPr bwMode="auto">
          <a:xfrm>
            <a:off x="6654800" y="333375"/>
            <a:ext cx="1949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t>Buses de expansión</a:t>
            </a:r>
            <a:endParaRPr lang="es-ES" sz="1400" b="1"/>
          </a:p>
        </p:txBody>
      </p:sp>
      <p:pic>
        <p:nvPicPr>
          <p:cNvPr id="47117" name="Picture 1037" descr="pci-mb"/>
          <p:cNvPicPr>
            <a:picLocks noChangeAspect="1" noChangeArrowheads="1"/>
          </p:cNvPicPr>
          <p:nvPr/>
        </p:nvPicPr>
        <p:blipFill>
          <a:blip r:embed="rId4">
            <a:lum contrast="12000"/>
            <a:extLst>
              <a:ext uri="{28A0092B-C50C-407E-A947-70E740481C1C}">
                <a14:useLocalDpi xmlns:a14="http://schemas.microsoft.com/office/drawing/2010/main" val="0"/>
              </a:ext>
            </a:extLst>
          </a:blip>
          <a:srcRect/>
          <a:stretch>
            <a:fillRect/>
          </a:stretch>
        </p:blipFill>
        <p:spPr bwMode="auto">
          <a:xfrm>
            <a:off x="4643438" y="2636838"/>
            <a:ext cx="360045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3"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1699846424"/>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dissolve">
                                      <p:cBhvr>
                                        <p:cTn id="7" dur="500"/>
                                        <p:tgtEl>
                                          <p:spTgt spid="4710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7107">
                                            <p:txEl>
                                              <p:pRg st="0" end="0"/>
                                            </p:txEl>
                                          </p:spTgt>
                                        </p:tgtEl>
                                        <p:attrNameLst>
                                          <p:attrName>style.visibility</p:attrName>
                                        </p:attrNameLst>
                                      </p:cBhvr>
                                      <p:to>
                                        <p:strVal val="visible"/>
                                      </p:to>
                                    </p:set>
                                    <p:animEffect transition="in" filter="dissolve">
                                      <p:cBhvr>
                                        <p:cTn id="10" dur="500"/>
                                        <p:tgtEl>
                                          <p:spTgt spid="47107">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animEffect transition="in" filter="dissolve">
                                      <p:cBhvr>
                                        <p:cTn id="15" dur="500"/>
                                        <p:tgtEl>
                                          <p:spTgt spid="47107">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7107">
                                            <p:txEl>
                                              <p:pRg st="4" end="4"/>
                                            </p:txEl>
                                          </p:spTgt>
                                        </p:tgtEl>
                                        <p:attrNameLst>
                                          <p:attrName>style.visibility</p:attrName>
                                        </p:attrNameLst>
                                      </p:cBhvr>
                                      <p:to>
                                        <p:strVal val="visible"/>
                                      </p:to>
                                    </p:set>
                                    <p:animEffect transition="in" filter="dissolve">
                                      <p:cBhvr>
                                        <p:cTn id="20" dur="500"/>
                                        <p:tgtEl>
                                          <p:spTgt spid="47107">
                                            <p:txEl>
                                              <p:pRg st="4" end="4"/>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47107">
                                            <p:txEl>
                                              <p:pRg st="6" end="6"/>
                                            </p:txEl>
                                          </p:spTgt>
                                        </p:tgtEl>
                                        <p:attrNameLst>
                                          <p:attrName>style.visibility</p:attrName>
                                        </p:attrNameLst>
                                      </p:cBhvr>
                                      <p:to>
                                        <p:strVal val="visible"/>
                                      </p:to>
                                    </p:set>
                                    <p:animEffect transition="in" filter="dissolve">
                                      <p:cBhvr>
                                        <p:cTn id="25" dur="500"/>
                                        <p:tgtEl>
                                          <p:spTgt spid="47107">
                                            <p:txEl>
                                              <p:pRg st="6" end="6"/>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47112"/>
                                        </p:tgtEl>
                                        <p:attrNameLst>
                                          <p:attrName>style.visibility</p:attrName>
                                        </p:attrNameLst>
                                      </p:cBhvr>
                                      <p:to>
                                        <p:strVal val="visible"/>
                                      </p:to>
                                    </p:set>
                                    <p:animEffect transition="in" filter="dissolve">
                                      <p:cBhvr>
                                        <p:cTn id="28" dur="500"/>
                                        <p:tgtEl>
                                          <p:spTgt spid="47112"/>
                                        </p:tgtEl>
                                      </p:cBhvr>
                                    </p:animEffect>
                                  </p:childTnLst>
                                </p:cTn>
                              </p:par>
                              <p:par>
                                <p:cTn id="29" presetID="9" presetClass="entr" presetSubtype="0" fill="hold" nodeType="withEffect">
                                  <p:stCondLst>
                                    <p:cond delay="0"/>
                                  </p:stCondLst>
                                  <p:childTnLst>
                                    <p:set>
                                      <p:cBhvr>
                                        <p:cTn id="30" dur="1" fill="hold">
                                          <p:stCondLst>
                                            <p:cond delay="0"/>
                                          </p:stCondLst>
                                        </p:cTn>
                                        <p:tgtEl>
                                          <p:spTgt spid="47117"/>
                                        </p:tgtEl>
                                        <p:attrNameLst>
                                          <p:attrName>style.visibility</p:attrName>
                                        </p:attrNameLst>
                                      </p:cBhvr>
                                      <p:to>
                                        <p:strVal val="visible"/>
                                      </p:to>
                                    </p:set>
                                    <p:animEffect transition="in" filter="dissolve">
                                      <p:cBhvr>
                                        <p:cTn id="31" dur="500"/>
                                        <p:tgtEl>
                                          <p:spTgt spid="47117"/>
                                        </p:tgtEl>
                                      </p:cBhvr>
                                    </p:animEffect>
                                  </p:childTnLst>
                                </p:cTn>
                              </p:par>
                              <p:par>
                                <p:cTn id="32" presetID="9" presetClass="entr" presetSubtype="0" fill="hold" nodeType="withEffect">
                                  <p:stCondLst>
                                    <p:cond delay="0"/>
                                  </p:stCondLst>
                                  <p:childTnLst>
                                    <p:set>
                                      <p:cBhvr>
                                        <p:cTn id="33" dur="1" fill="hold">
                                          <p:stCondLst>
                                            <p:cond delay="0"/>
                                          </p:stCondLst>
                                        </p:cTn>
                                        <p:tgtEl>
                                          <p:spTgt spid="47114"/>
                                        </p:tgtEl>
                                        <p:attrNameLst>
                                          <p:attrName>style.visibility</p:attrName>
                                        </p:attrNameLst>
                                      </p:cBhvr>
                                      <p:to>
                                        <p:strVal val="visible"/>
                                      </p:to>
                                    </p:set>
                                    <p:animEffect transition="in" filter="dissolve">
                                      <p:cBhvr>
                                        <p:cTn id="34" dur="500"/>
                                        <p:tgtEl>
                                          <p:spTgt spid="47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47107"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s-ES" sz="2400" b="1" dirty="0" smtClean="0">
                <a:solidFill>
                  <a:schemeClr val="accent2"/>
                </a:solidFill>
                <a:latin typeface="Maiandra GD"/>
              </a:rPr>
              <a:t>Bus PCI.</a:t>
            </a:r>
          </a:p>
        </p:txBody>
      </p:sp>
      <p:sp>
        <p:nvSpPr>
          <p:cNvPr id="72720" name="Rectangle 16"/>
          <p:cNvSpPr>
            <a:spLocks noGrp="1" noChangeArrowheads="1"/>
          </p:cNvSpPr>
          <p:nvPr>
            <p:ph type="body" sz="half" idx="1"/>
          </p:nvPr>
        </p:nvSpPr>
        <p:spPr>
          <a:xfrm>
            <a:off x="658019" y="1700808"/>
            <a:ext cx="7704137" cy="792088"/>
          </a:xfrm>
        </p:spPr>
        <p:txBody>
          <a:bodyPr rtlCol="0">
            <a:normAutofit/>
          </a:bodyPr>
          <a:lstStyle/>
          <a:p>
            <a:pPr marL="274320" indent="-274320" eaLnBrk="1" fontAlgn="auto" hangingPunct="1">
              <a:lnSpc>
                <a:spcPct val="80000"/>
              </a:lnSpc>
              <a:spcAft>
                <a:spcPts val="0"/>
              </a:spcAft>
              <a:buFontTx/>
              <a:buNone/>
              <a:defRPr/>
            </a:pPr>
            <a:r>
              <a:rPr lang="es-ES" sz="2400" b="1" dirty="0" smtClean="0">
                <a:solidFill>
                  <a:schemeClr val="accent2"/>
                </a:solidFill>
                <a:latin typeface="Maiandra GD"/>
              </a:rPr>
              <a:t>¿Qué diferencias tienen el bus PCI 32 bits respecto al PCI de 64 bits? </a:t>
            </a:r>
          </a:p>
          <a:p>
            <a:pPr marL="274320" indent="-274320" eaLnBrk="1" fontAlgn="auto" hangingPunct="1">
              <a:lnSpc>
                <a:spcPct val="80000"/>
              </a:lnSpc>
              <a:spcAft>
                <a:spcPts val="0"/>
              </a:spcAft>
              <a:buFontTx/>
              <a:buNone/>
              <a:defRPr/>
            </a:pPr>
            <a:endParaRPr lang="es-ES" sz="2400" b="1" dirty="0" smtClean="0">
              <a:solidFill>
                <a:schemeClr val="accent2"/>
              </a:solidFill>
              <a:latin typeface="Maiandra GD"/>
            </a:endParaRPr>
          </a:p>
        </p:txBody>
      </p:sp>
      <p:sp>
        <p:nvSpPr>
          <p:cNvPr id="27652" name="Line 7"/>
          <p:cNvSpPr>
            <a:spLocks noChangeShapeType="1"/>
          </p:cNvSpPr>
          <p:nvPr/>
        </p:nvSpPr>
        <p:spPr bwMode="auto">
          <a:xfrm>
            <a:off x="395288" y="6524625"/>
            <a:ext cx="8229600" cy="0"/>
          </a:xfrm>
          <a:prstGeom prst="line">
            <a:avLst/>
          </a:prstGeom>
          <a:noFill/>
          <a:ln w="76200" cmpd="tri">
            <a:solidFill>
              <a:srgbClr val="FF5050"/>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7653" name="Text Box 10"/>
          <p:cNvSpPr txBox="1">
            <a:spLocks noChangeArrowheads="1"/>
          </p:cNvSpPr>
          <p:nvPr/>
        </p:nvSpPr>
        <p:spPr bwMode="auto">
          <a:xfrm>
            <a:off x="5077774" y="115858"/>
            <a:ext cx="27222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2000" b="1" dirty="0">
                <a:solidFill>
                  <a:schemeClr val="bg1"/>
                </a:solidFill>
              </a:rPr>
              <a:t>Buses</a:t>
            </a:r>
            <a:r>
              <a:rPr lang="es-MX" sz="2000" b="1" dirty="0"/>
              <a:t> </a:t>
            </a:r>
            <a:r>
              <a:rPr lang="es-MX" sz="2000" b="1" dirty="0">
                <a:solidFill>
                  <a:schemeClr val="bg1"/>
                </a:solidFill>
              </a:rPr>
              <a:t>de</a:t>
            </a:r>
            <a:r>
              <a:rPr lang="es-MX" sz="2000" b="1" dirty="0"/>
              <a:t> </a:t>
            </a:r>
            <a:r>
              <a:rPr lang="es-MX" sz="2000" b="1" dirty="0">
                <a:solidFill>
                  <a:schemeClr val="bg1"/>
                </a:solidFill>
              </a:rPr>
              <a:t>expansión</a:t>
            </a:r>
            <a:endParaRPr lang="es-ES" sz="2000" b="1" dirty="0">
              <a:solidFill>
                <a:schemeClr val="bg1"/>
              </a:solidFill>
            </a:endParaRPr>
          </a:p>
        </p:txBody>
      </p:sp>
      <p:sp>
        <p:nvSpPr>
          <p:cNvPr id="72721" name="Rectangle 17"/>
          <p:cNvSpPr>
            <a:spLocks noChangeArrowheads="1"/>
          </p:cNvSpPr>
          <p:nvPr/>
        </p:nvSpPr>
        <p:spPr bwMode="auto">
          <a:xfrm>
            <a:off x="1042988" y="2636838"/>
            <a:ext cx="6769100"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ES" sz="2000" dirty="0">
                <a:solidFill>
                  <a:schemeClr val="accent2"/>
                </a:solidFill>
              </a:rPr>
              <a:t>La diferencia fundamental entre las diferentes versiones de buses PCI es principalmente la capacidad de datos que pueden procesar en una unidad de tiempo, es decir, el ancho de banda que son capaces de soportar.</a:t>
            </a:r>
          </a:p>
          <a:p>
            <a:pPr algn="just"/>
            <a:endParaRPr lang="es-ES" sz="2000" dirty="0">
              <a:solidFill>
                <a:schemeClr val="accent2"/>
              </a:solidFill>
            </a:endParaRPr>
          </a:p>
          <a:p>
            <a:pPr algn="just"/>
            <a:r>
              <a:rPr lang="es-ES" sz="2000" dirty="0">
                <a:solidFill>
                  <a:schemeClr val="accent2"/>
                </a:solidFill>
              </a:rPr>
              <a:t>Este ancho de banda máximo o teórico se calcula multiplicando el número de bits utilizado por el bus para transferir datos en paralelo por la frecuencia de funcionamiento.</a:t>
            </a:r>
          </a:p>
          <a:p>
            <a:pPr algn="just"/>
            <a:endParaRPr lang="es-ES" sz="2000" i="1" dirty="0">
              <a:solidFill>
                <a:srgbClr val="FF3300"/>
              </a:solidFill>
            </a:endParaRPr>
          </a:p>
        </p:txBody>
      </p:sp>
      <p:sp>
        <p:nvSpPr>
          <p:cNvPr id="27655"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1264854181"/>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2706"/>
                                        </p:tgtEl>
                                        <p:attrNameLst>
                                          <p:attrName>style.visibility</p:attrName>
                                        </p:attrNameLst>
                                      </p:cBhvr>
                                      <p:to>
                                        <p:strVal val="visible"/>
                                      </p:to>
                                    </p:set>
                                    <p:anim calcmode="lin" valueType="num">
                                      <p:cBhvr>
                                        <p:cTn id="7" dur="500" fill="hold"/>
                                        <p:tgtEl>
                                          <p:spTgt spid="72706"/>
                                        </p:tgtEl>
                                        <p:attrNameLst>
                                          <p:attrName>ppt_w</p:attrName>
                                        </p:attrNameLst>
                                      </p:cBhvr>
                                      <p:tavLst>
                                        <p:tav tm="0">
                                          <p:val>
                                            <p:fltVal val="0"/>
                                          </p:val>
                                        </p:tav>
                                        <p:tav tm="100000">
                                          <p:val>
                                            <p:strVal val="#ppt_w"/>
                                          </p:val>
                                        </p:tav>
                                      </p:tavLst>
                                    </p:anim>
                                    <p:anim calcmode="lin" valueType="num">
                                      <p:cBhvr>
                                        <p:cTn id="8" dur="500" fill="hold"/>
                                        <p:tgtEl>
                                          <p:spTgt spid="7270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72720">
                                            <p:txEl>
                                              <p:pRg st="0" end="0"/>
                                            </p:txEl>
                                          </p:spTgt>
                                        </p:tgtEl>
                                        <p:attrNameLst>
                                          <p:attrName>style.visibility</p:attrName>
                                        </p:attrNameLst>
                                      </p:cBhvr>
                                      <p:to>
                                        <p:strVal val="visible"/>
                                      </p:to>
                                    </p:set>
                                    <p:anim calcmode="lin" valueType="num">
                                      <p:cBhvr>
                                        <p:cTn id="11" dur="500" fill="hold"/>
                                        <p:tgtEl>
                                          <p:spTgt spid="72720">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72720">
                                            <p:txEl>
                                              <p:pRg st="0" end="0"/>
                                            </p:txEl>
                                          </p:spTgt>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72721"/>
                                        </p:tgtEl>
                                        <p:attrNameLst>
                                          <p:attrName>style.visibility</p:attrName>
                                        </p:attrNameLst>
                                      </p:cBhvr>
                                      <p:to>
                                        <p:strVal val="visible"/>
                                      </p:to>
                                    </p:set>
                                    <p:anim calcmode="lin" valueType="num">
                                      <p:cBhvr>
                                        <p:cTn id="15" dur="500" fill="hold"/>
                                        <p:tgtEl>
                                          <p:spTgt spid="72721"/>
                                        </p:tgtEl>
                                        <p:attrNameLst>
                                          <p:attrName>ppt_w</p:attrName>
                                        </p:attrNameLst>
                                      </p:cBhvr>
                                      <p:tavLst>
                                        <p:tav tm="0">
                                          <p:val>
                                            <p:fltVal val="0"/>
                                          </p:val>
                                        </p:tav>
                                        <p:tav tm="100000">
                                          <p:val>
                                            <p:strVal val="#ppt_w"/>
                                          </p:val>
                                        </p:tav>
                                      </p:tavLst>
                                    </p:anim>
                                    <p:anim calcmode="lin" valueType="num">
                                      <p:cBhvr>
                                        <p:cTn id="16" dur="500" fill="hold"/>
                                        <p:tgtEl>
                                          <p:spTgt spid="727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20" grpId="0" build="p"/>
      <p:bldP spid="7272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1231900"/>
            <a:ext cx="7772400" cy="649288"/>
          </a:xfrm>
        </p:spPr>
        <p:txBody>
          <a:bodyPr rtlCol="0">
            <a:normAutofit/>
          </a:bodyPr>
          <a:lstStyle/>
          <a:p>
            <a:pPr eaLnBrk="1" fontAlgn="auto" hangingPunct="1">
              <a:spcAft>
                <a:spcPts val="0"/>
              </a:spcAft>
              <a:defRPr/>
            </a:pPr>
            <a:r>
              <a:rPr lang="es-MX" sz="2400" dirty="0" smtClean="0">
                <a:solidFill>
                  <a:schemeClr val="accent2"/>
                </a:solidFill>
                <a:latin typeface="Maiandra GD"/>
              </a:rPr>
              <a:t>BUS ISA( Indsustry Standard Architecture) DE 8 BITS</a:t>
            </a:r>
          </a:p>
        </p:txBody>
      </p:sp>
      <p:sp>
        <p:nvSpPr>
          <p:cNvPr id="29699" name="Rectangle 3"/>
          <p:cNvSpPr>
            <a:spLocks noGrp="1" noChangeArrowheads="1" noTextEdit="1"/>
          </p:cNvSpPr>
          <p:nvPr>
            <p:ph type="clipArt" sz="half" idx="1"/>
          </p:nvPr>
        </p:nvSpPr>
        <p:spPr/>
      </p:sp>
      <p:sp>
        <p:nvSpPr>
          <p:cNvPr id="29700" name="Rectangle 4"/>
          <p:cNvSpPr>
            <a:spLocks noGrp="1" noChangeArrowheads="1"/>
          </p:cNvSpPr>
          <p:nvPr>
            <p:ph type="body" sz="half" idx="2"/>
          </p:nvPr>
        </p:nvSpPr>
        <p:spPr/>
        <p:txBody>
          <a:bodyPr/>
          <a:lstStyle/>
          <a:p>
            <a:pPr eaLnBrk="1" hangingPunct="1"/>
            <a:endParaRPr lang="es-CR" sz="2800" smtClean="0"/>
          </a:p>
        </p:txBody>
      </p:sp>
      <p:pic>
        <p:nvPicPr>
          <p:cNvPr id="7173" name="Picture 5" descr="isa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2060575"/>
            <a:ext cx="5187950" cy="400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Rectangle 6"/>
          <p:cNvSpPr>
            <a:spLocks noChangeArrowheads="1"/>
          </p:cNvSpPr>
          <p:nvPr/>
        </p:nvSpPr>
        <p:spPr bwMode="auto">
          <a:xfrm>
            <a:off x="304800" y="4800600"/>
            <a:ext cx="685800" cy="1219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R"/>
          </a:p>
        </p:txBody>
      </p:sp>
      <p:sp>
        <p:nvSpPr>
          <p:cNvPr id="29703" name="Line 10"/>
          <p:cNvSpPr>
            <a:spLocks noChangeShapeType="1"/>
          </p:cNvSpPr>
          <p:nvPr/>
        </p:nvSpPr>
        <p:spPr bwMode="auto">
          <a:xfrm>
            <a:off x="179388" y="6477000"/>
            <a:ext cx="8229600" cy="0"/>
          </a:xfrm>
          <a:prstGeom prst="line">
            <a:avLst/>
          </a:prstGeom>
          <a:noFill/>
          <a:ln w="76200" cmpd="tri">
            <a:solidFill>
              <a:srgbClr val="FF5050"/>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29705"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
        <p:nvSpPr>
          <p:cNvPr id="10" name="Text Box 10"/>
          <p:cNvSpPr txBox="1">
            <a:spLocks noChangeArrowheads="1"/>
          </p:cNvSpPr>
          <p:nvPr/>
        </p:nvSpPr>
        <p:spPr bwMode="auto">
          <a:xfrm>
            <a:off x="5068020" y="69790"/>
            <a:ext cx="27222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2000" b="1" dirty="0">
                <a:solidFill>
                  <a:schemeClr val="bg1"/>
                </a:solidFill>
              </a:rPr>
              <a:t>Buses</a:t>
            </a:r>
            <a:r>
              <a:rPr lang="es-MX" sz="2000" b="1" dirty="0"/>
              <a:t> </a:t>
            </a:r>
            <a:r>
              <a:rPr lang="es-MX" sz="2000" b="1" dirty="0">
                <a:solidFill>
                  <a:schemeClr val="bg1"/>
                </a:solidFill>
              </a:rPr>
              <a:t>de</a:t>
            </a:r>
            <a:r>
              <a:rPr lang="es-MX" sz="2000" b="1" dirty="0"/>
              <a:t> </a:t>
            </a:r>
            <a:r>
              <a:rPr lang="es-MX" sz="2000" b="1" dirty="0">
                <a:solidFill>
                  <a:schemeClr val="bg1"/>
                </a:solidFill>
              </a:rPr>
              <a:t>expansión</a:t>
            </a:r>
            <a:endParaRPr lang="es-ES" sz="2000" b="1" dirty="0">
              <a:solidFill>
                <a:schemeClr val="bg1"/>
              </a:solidFill>
            </a:endParaRPr>
          </a:p>
        </p:txBody>
      </p:sp>
    </p:spTree>
    <p:extLst>
      <p:ext uri="{BB962C8B-B14F-4D97-AF65-F5344CB8AC3E}">
        <p14:creationId xmlns:p14="http://schemas.microsoft.com/office/powerpoint/2010/main" val="2635880046"/>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dissolve">
                                      <p:cBhvr>
                                        <p:cTn id="7" dur="500"/>
                                        <p:tgtEl>
                                          <p:spTgt spid="7170"/>
                                        </p:tgtEl>
                                      </p:cBhvr>
                                    </p:animEffect>
                                  </p:childTnLst>
                                </p:cTn>
                              </p:par>
                              <p:par>
                                <p:cTn id="8" presetID="9" presetClass="entr" presetSubtype="0" fill="hold" nodeType="withEffect">
                                  <p:stCondLst>
                                    <p:cond delay="0"/>
                                  </p:stCondLst>
                                  <p:childTnLst>
                                    <p:set>
                                      <p:cBhvr>
                                        <p:cTn id="9" dur="1" fill="hold">
                                          <p:stCondLst>
                                            <p:cond delay="0"/>
                                          </p:stCondLst>
                                        </p:cTn>
                                        <p:tgtEl>
                                          <p:spTgt spid="7173"/>
                                        </p:tgtEl>
                                        <p:attrNameLst>
                                          <p:attrName>style.visibility</p:attrName>
                                        </p:attrNameLst>
                                      </p:cBhvr>
                                      <p:to>
                                        <p:strVal val="visible"/>
                                      </p:to>
                                    </p:set>
                                    <p:animEffect transition="in" filter="dissolve">
                                      <p:cBhvr>
                                        <p:cTn id="10" dur="5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981075"/>
            <a:ext cx="7772400" cy="771525"/>
          </a:xfrm>
        </p:spPr>
        <p:txBody>
          <a:bodyPr/>
          <a:lstStyle/>
          <a:p>
            <a:pPr eaLnBrk="1" hangingPunct="1"/>
            <a:r>
              <a:rPr lang="es-MX" sz="2400" dirty="0" smtClean="0">
                <a:solidFill>
                  <a:schemeClr val="accent2"/>
                </a:solidFill>
                <a:latin typeface="Maiandra GD"/>
              </a:rPr>
              <a:t>BUS MCA (MICROCANAL) DE 32 BITS</a:t>
            </a:r>
          </a:p>
        </p:txBody>
      </p:sp>
      <p:pic>
        <p:nvPicPr>
          <p:cNvPr id="8199" name="Picture 7" descr="mca"/>
          <p:cNvPicPr>
            <a:picLocks noGrp="1" noChangeAspect="1" noChangeArrowheads="1"/>
          </p:cNvPicPr>
          <p:nvPr>
            <p:ph type="clipArt" sz="half" idx="1"/>
          </p:nvPr>
        </p:nvPicPr>
        <p:blipFill>
          <a:blip r:embed="rId2">
            <a:lum bright="6000" contrast="24000"/>
            <a:extLst>
              <a:ext uri="{28A0092B-C50C-407E-A947-70E740481C1C}">
                <a14:useLocalDpi xmlns:a14="http://schemas.microsoft.com/office/drawing/2010/main" val="0"/>
              </a:ext>
            </a:extLst>
          </a:blip>
          <a:srcRect l="2451" r="3677"/>
          <a:stretch>
            <a:fillRect/>
          </a:stretch>
        </p:blipFill>
        <p:spPr>
          <a:xfrm>
            <a:off x="1600200" y="2017713"/>
            <a:ext cx="5562600" cy="3624262"/>
          </a:xfrm>
          <a:noFill/>
        </p:spPr>
      </p:pic>
      <p:sp>
        <p:nvSpPr>
          <p:cNvPr id="30725" name="Line 10"/>
          <p:cNvSpPr>
            <a:spLocks noChangeShapeType="1"/>
          </p:cNvSpPr>
          <p:nvPr/>
        </p:nvSpPr>
        <p:spPr bwMode="auto">
          <a:xfrm>
            <a:off x="468313" y="6477000"/>
            <a:ext cx="8229600" cy="0"/>
          </a:xfrm>
          <a:prstGeom prst="line">
            <a:avLst/>
          </a:prstGeom>
          <a:noFill/>
          <a:ln w="76200" cmpd="tri">
            <a:solidFill>
              <a:srgbClr val="FF5050"/>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30727"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
        <p:nvSpPr>
          <p:cNvPr id="8" name="Text Box 10"/>
          <p:cNvSpPr txBox="1">
            <a:spLocks noChangeArrowheads="1"/>
          </p:cNvSpPr>
          <p:nvPr/>
        </p:nvSpPr>
        <p:spPr bwMode="auto">
          <a:xfrm>
            <a:off x="5077774" y="115858"/>
            <a:ext cx="27222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2000" b="1" dirty="0">
                <a:solidFill>
                  <a:schemeClr val="bg1"/>
                </a:solidFill>
              </a:rPr>
              <a:t>Buses</a:t>
            </a:r>
            <a:r>
              <a:rPr lang="es-MX" sz="2000" b="1" dirty="0"/>
              <a:t> </a:t>
            </a:r>
            <a:r>
              <a:rPr lang="es-MX" sz="2000" b="1" dirty="0">
                <a:solidFill>
                  <a:schemeClr val="bg1"/>
                </a:solidFill>
              </a:rPr>
              <a:t>de</a:t>
            </a:r>
            <a:r>
              <a:rPr lang="es-MX" sz="2000" b="1" dirty="0"/>
              <a:t> </a:t>
            </a:r>
            <a:r>
              <a:rPr lang="es-MX" sz="2000" b="1" dirty="0">
                <a:solidFill>
                  <a:schemeClr val="bg1"/>
                </a:solidFill>
              </a:rPr>
              <a:t>expansión</a:t>
            </a:r>
            <a:endParaRPr lang="es-ES" sz="2000" b="1" dirty="0">
              <a:solidFill>
                <a:schemeClr val="bg1"/>
              </a:solidFill>
            </a:endParaRPr>
          </a:p>
        </p:txBody>
      </p:sp>
    </p:spTree>
    <p:extLst>
      <p:ext uri="{BB962C8B-B14F-4D97-AF65-F5344CB8AC3E}">
        <p14:creationId xmlns:p14="http://schemas.microsoft.com/office/powerpoint/2010/main" val="653396810"/>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dissolve">
                                      <p:cBhvr>
                                        <p:cTn id="7" dur="500"/>
                                        <p:tgtEl>
                                          <p:spTgt spid="8194"/>
                                        </p:tgtEl>
                                      </p:cBhvr>
                                    </p:animEffect>
                                  </p:childTnLst>
                                </p:cTn>
                              </p:par>
                              <p:par>
                                <p:cTn id="8" presetID="9" presetClass="entr" presetSubtype="0" fill="hold" nodeType="withEffect">
                                  <p:stCondLst>
                                    <p:cond delay="0"/>
                                  </p:stCondLst>
                                  <p:childTnLst>
                                    <p:set>
                                      <p:cBhvr>
                                        <p:cTn id="9" dur="1" fill="hold">
                                          <p:stCondLst>
                                            <p:cond delay="0"/>
                                          </p:stCondLst>
                                        </p:cTn>
                                        <p:tgtEl>
                                          <p:spTgt spid="8199"/>
                                        </p:tgtEl>
                                        <p:attrNameLst>
                                          <p:attrName>style.visibility</p:attrName>
                                        </p:attrNameLst>
                                      </p:cBhvr>
                                      <p:to>
                                        <p:strVal val="visible"/>
                                      </p:to>
                                    </p:set>
                                    <p:animEffect transition="in" filter="dissolve">
                                      <p:cBhvr>
                                        <p:cTn id="10" dur="500"/>
                                        <p:tgtEl>
                                          <p:spTgt spid="8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293938" y="-819472"/>
            <a:ext cx="8229600" cy="1384300"/>
          </a:xfrm>
          <a:noFill/>
          <a:ln/>
        </p:spPr>
        <p:txBody>
          <a:bodyPr lIns="92075" tIns="46038" rIns="92075" bIns="46038">
            <a:normAutofit/>
          </a:bodyPr>
          <a:lstStyle/>
          <a:p>
            <a:pPr algn="ctr"/>
            <a:r>
              <a:rPr lang="en-GB" sz="1800" b="1" dirty="0">
                <a:solidFill>
                  <a:schemeClr val="bg1"/>
                </a:solidFill>
                <a:latin typeface="Maiandra GD"/>
                <a:ea typeface="Betty" pitchFamily="2" charset="-128"/>
                <a:cs typeface="Betty" pitchFamily="2" charset="-128"/>
              </a:rPr>
              <a:t> MÁQUINAS MULTINIVEL</a:t>
            </a:r>
          </a:p>
        </p:txBody>
      </p:sp>
      <p:sp>
        <p:nvSpPr>
          <p:cNvPr id="3075" name="Rectangle 3"/>
          <p:cNvSpPr>
            <a:spLocks noChangeArrowheads="1"/>
          </p:cNvSpPr>
          <p:nvPr/>
        </p:nvSpPr>
        <p:spPr bwMode="auto">
          <a:xfrm>
            <a:off x="1692275" y="5876925"/>
            <a:ext cx="6011863"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lgn="ctr" eaLnBrk="0" hangingPunct="0">
              <a:spcBef>
                <a:spcPct val="20000"/>
              </a:spcBef>
              <a:buClr>
                <a:schemeClr val="tx1"/>
              </a:buClr>
              <a:buFontTx/>
              <a:buChar char="•"/>
            </a:pPr>
            <a:r>
              <a:rPr lang="en-GB" dirty="0">
                <a:latin typeface="Book Antiqua" pitchFamily="18" charset="0"/>
              </a:rPr>
              <a:t>La mayoría de las máquinas actuales constan de 6 niveles.</a:t>
            </a:r>
          </a:p>
        </p:txBody>
      </p:sp>
      <p:grpSp>
        <p:nvGrpSpPr>
          <p:cNvPr id="5" name="4 Grupo"/>
          <p:cNvGrpSpPr/>
          <p:nvPr/>
        </p:nvGrpSpPr>
        <p:grpSpPr>
          <a:xfrm>
            <a:off x="1676235" y="1412875"/>
            <a:ext cx="5919953" cy="4152900"/>
            <a:chOff x="1676235" y="1412875"/>
            <a:chExt cx="5919953" cy="4152900"/>
          </a:xfrm>
        </p:grpSpPr>
        <p:sp>
          <p:nvSpPr>
            <p:cNvPr id="3076" name="Rectangle 4"/>
            <p:cNvSpPr>
              <a:spLocks noChangeArrowheads="1"/>
            </p:cNvSpPr>
            <p:nvPr/>
          </p:nvSpPr>
          <p:spPr bwMode="auto">
            <a:xfrm>
              <a:off x="2843213" y="1412875"/>
              <a:ext cx="2160587"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77" name="Rectangle 5"/>
            <p:cNvSpPr>
              <a:spLocks noChangeArrowheads="1"/>
            </p:cNvSpPr>
            <p:nvPr/>
          </p:nvSpPr>
          <p:spPr bwMode="auto">
            <a:xfrm>
              <a:off x="2843213" y="2205038"/>
              <a:ext cx="2160587" cy="287337"/>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78" name="Rectangle 6"/>
            <p:cNvSpPr>
              <a:spLocks noChangeArrowheads="1"/>
            </p:cNvSpPr>
            <p:nvPr/>
          </p:nvSpPr>
          <p:spPr bwMode="auto">
            <a:xfrm>
              <a:off x="2916238" y="2924175"/>
              <a:ext cx="1943100" cy="2889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79" name="Rectangle 7"/>
            <p:cNvSpPr>
              <a:spLocks noChangeArrowheads="1"/>
            </p:cNvSpPr>
            <p:nvPr/>
          </p:nvSpPr>
          <p:spPr bwMode="auto">
            <a:xfrm>
              <a:off x="2627313" y="3644900"/>
              <a:ext cx="2952750" cy="2889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80" name="Rectangle 8"/>
            <p:cNvSpPr>
              <a:spLocks noChangeArrowheads="1"/>
            </p:cNvSpPr>
            <p:nvPr/>
          </p:nvSpPr>
          <p:spPr bwMode="auto">
            <a:xfrm>
              <a:off x="3059113" y="4437063"/>
              <a:ext cx="1800225" cy="287337"/>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81" name="Rectangle 9"/>
            <p:cNvSpPr>
              <a:spLocks noChangeArrowheads="1"/>
            </p:cNvSpPr>
            <p:nvPr/>
          </p:nvSpPr>
          <p:spPr bwMode="auto">
            <a:xfrm>
              <a:off x="3059113" y="5229225"/>
              <a:ext cx="1800225" cy="28733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82" name="Rectangle 10"/>
            <p:cNvSpPr>
              <a:spLocks noChangeArrowheads="1"/>
            </p:cNvSpPr>
            <p:nvPr/>
          </p:nvSpPr>
          <p:spPr bwMode="auto">
            <a:xfrm>
              <a:off x="2843213" y="1412875"/>
              <a:ext cx="2232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400" dirty="0">
                  <a:latin typeface="Book Antiqua" pitchFamily="18" charset="0"/>
                </a:rPr>
                <a:t>Lenguajes de alto nivel</a:t>
              </a:r>
            </a:p>
          </p:txBody>
        </p:sp>
        <p:sp>
          <p:nvSpPr>
            <p:cNvPr id="3083" name="Rectangle 11"/>
            <p:cNvSpPr>
              <a:spLocks noChangeArrowheads="1"/>
            </p:cNvSpPr>
            <p:nvPr/>
          </p:nvSpPr>
          <p:spPr bwMode="auto">
            <a:xfrm>
              <a:off x="2771775" y="2205038"/>
              <a:ext cx="2374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600">
                  <a:latin typeface="Book Antiqua" pitchFamily="18" charset="0"/>
                </a:rPr>
                <a:t>Lenguaje ensamblador</a:t>
              </a:r>
            </a:p>
          </p:txBody>
        </p:sp>
        <p:sp>
          <p:nvSpPr>
            <p:cNvPr id="3084" name="Rectangle 12"/>
            <p:cNvSpPr>
              <a:spLocks noChangeArrowheads="1"/>
            </p:cNvSpPr>
            <p:nvPr/>
          </p:nvSpPr>
          <p:spPr bwMode="auto">
            <a:xfrm>
              <a:off x="2916238" y="2924175"/>
              <a:ext cx="21605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600" dirty="0">
                  <a:latin typeface="Book Antiqua" pitchFamily="18" charset="0"/>
                </a:rPr>
                <a:t>Sistema operativo</a:t>
              </a:r>
            </a:p>
          </p:txBody>
        </p:sp>
        <p:sp>
          <p:nvSpPr>
            <p:cNvPr id="3085" name="Rectangle 13"/>
            <p:cNvSpPr>
              <a:spLocks noChangeArrowheads="1"/>
            </p:cNvSpPr>
            <p:nvPr/>
          </p:nvSpPr>
          <p:spPr bwMode="auto">
            <a:xfrm>
              <a:off x="2627313" y="3644900"/>
              <a:ext cx="3167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600">
                  <a:latin typeface="Book Antiqua" pitchFamily="18" charset="0"/>
                </a:rPr>
                <a:t>Arq. de cojunto de intrucciones</a:t>
              </a:r>
            </a:p>
          </p:txBody>
        </p:sp>
        <p:sp>
          <p:nvSpPr>
            <p:cNvPr id="3086" name="Rectangle 14"/>
            <p:cNvSpPr>
              <a:spLocks noChangeArrowheads="1"/>
            </p:cNvSpPr>
            <p:nvPr/>
          </p:nvSpPr>
          <p:spPr bwMode="auto">
            <a:xfrm>
              <a:off x="3059113" y="4437063"/>
              <a:ext cx="25193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600">
                  <a:latin typeface="Book Antiqua" pitchFamily="18" charset="0"/>
                </a:rPr>
                <a:t>Microarquitectura</a:t>
              </a:r>
            </a:p>
          </p:txBody>
        </p:sp>
        <p:sp>
          <p:nvSpPr>
            <p:cNvPr id="3087" name="Rectangle 15"/>
            <p:cNvSpPr>
              <a:spLocks noChangeArrowheads="1"/>
            </p:cNvSpPr>
            <p:nvPr/>
          </p:nvSpPr>
          <p:spPr bwMode="auto">
            <a:xfrm>
              <a:off x="3276600" y="5229225"/>
              <a:ext cx="1447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600">
                  <a:latin typeface="Book Antiqua" pitchFamily="18" charset="0"/>
                </a:rPr>
                <a:t>Lógica digital</a:t>
              </a:r>
            </a:p>
          </p:txBody>
        </p:sp>
        <p:sp>
          <p:nvSpPr>
            <p:cNvPr id="3088" name="Line 16"/>
            <p:cNvSpPr>
              <a:spLocks noChangeShapeType="1"/>
            </p:cNvSpPr>
            <p:nvPr/>
          </p:nvSpPr>
          <p:spPr bwMode="auto">
            <a:xfrm>
              <a:off x="3924300" y="1700213"/>
              <a:ext cx="0" cy="5334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89" name="Line 17"/>
            <p:cNvSpPr>
              <a:spLocks noChangeShapeType="1"/>
            </p:cNvSpPr>
            <p:nvPr/>
          </p:nvSpPr>
          <p:spPr bwMode="auto">
            <a:xfrm>
              <a:off x="3924300" y="2492375"/>
              <a:ext cx="0" cy="4572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90" name="Line 18"/>
            <p:cNvSpPr>
              <a:spLocks noChangeShapeType="1"/>
            </p:cNvSpPr>
            <p:nvPr/>
          </p:nvSpPr>
          <p:spPr bwMode="auto">
            <a:xfrm>
              <a:off x="3924300" y="3213100"/>
              <a:ext cx="0" cy="4572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91" name="Line 19"/>
            <p:cNvSpPr>
              <a:spLocks noChangeShapeType="1"/>
            </p:cNvSpPr>
            <p:nvPr/>
          </p:nvSpPr>
          <p:spPr bwMode="auto">
            <a:xfrm>
              <a:off x="3924300" y="3933825"/>
              <a:ext cx="0" cy="5032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92" name="Line 20"/>
            <p:cNvSpPr>
              <a:spLocks noChangeShapeType="1"/>
            </p:cNvSpPr>
            <p:nvPr/>
          </p:nvSpPr>
          <p:spPr bwMode="auto">
            <a:xfrm>
              <a:off x="3924300" y="4724400"/>
              <a:ext cx="0" cy="5048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93" name="Rectangle 21"/>
            <p:cNvSpPr>
              <a:spLocks noChangeArrowheads="1"/>
            </p:cNvSpPr>
            <p:nvPr/>
          </p:nvSpPr>
          <p:spPr bwMode="auto">
            <a:xfrm>
              <a:off x="1722438" y="1412875"/>
              <a:ext cx="9048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200" dirty="0">
                  <a:latin typeface="Book Antiqua" pitchFamily="18" charset="0"/>
                </a:rPr>
                <a:t>NIVEL 5</a:t>
              </a:r>
            </a:p>
          </p:txBody>
        </p:sp>
        <p:sp>
          <p:nvSpPr>
            <p:cNvPr id="3094" name="Rectangle 22"/>
            <p:cNvSpPr>
              <a:spLocks noChangeArrowheads="1"/>
            </p:cNvSpPr>
            <p:nvPr/>
          </p:nvSpPr>
          <p:spPr bwMode="auto">
            <a:xfrm>
              <a:off x="1712913" y="2205038"/>
              <a:ext cx="914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200" dirty="0">
                  <a:latin typeface="Book Antiqua" pitchFamily="18" charset="0"/>
                </a:rPr>
                <a:t>NIVEL 4</a:t>
              </a:r>
            </a:p>
          </p:txBody>
        </p:sp>
        <p:sp>
          <p:nvSpPr>
            <p:cNvPr id="3095" name="Rectangle 23"/>
            <p:cNvSpPr>
              <a:spLocks noChangeArrowheads="1"/>
            </p:cNvSpPr>
            <p:nvPr/>
          </p:nvSpPr>
          <p:spPr bwMode="auto">
            <a:xfrm>
              <a:off x="1692275" y="2924175"/>
              <a:ext cx="9048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200" dirty="0">
                  <a:latin typeface="Book Antiqua" pitchFamily="18" charset="0"/>
                </a:rPr>
                <a:t>NIVEL 3</a:t>
              </a:r>
            </a:p>
          </p:txBody>
        </p:sp>
        <p:sp>
          <p:nvSpPr>
            <p:cNvPr id="3096" name="Rectangle 24"/>
            <p:cNvSpPr>
              <a:spLocks noChangeArrowheads="1"/>
            </p:cNvSpPr>
            <p:nvPr/>
          </p:nvSpPr>
          <p:spPr bwMode="auto">
            <a:xfrm>
              <a:off x="1692275" y="3644900"/>
              <a:ext cx="9048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200" dirty="0">
                  <a:latin typeface="Book Antiqua" pitchFamily="18" charset="0"/>
                </a:rPr>
                <a:t>NIVEL 2</a:t>
              </a:r>
            </a:p>
          </p:txBody>
        </p:sp>
        <p:sp>
          <p:nvSpPr>
            <p:cNvPr id="3097" name="Rectangle 25"/>
            <p:cNvSpPr>
              <a:spLocks noChangeArrowheads="1"/>
            </p:cNvSpPr>
            <p:nvPr/>
          </p:nvSpPr>
          <p:spPr bwMode="auto">
            <a:xfrm>
              <a:off x="1676235" y="4437062"/>
              <a:ext cx="8302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200">
                  <a:latin typeface="Book Antiqua" pitchFamily="18" charset="0"/>
                </a:rPr>
                <a:t>NIVEL 1</a:t>
              </a:r>
            </a:p>
          </p:txBody>
        </p:sp>
        <p:sp>
          <p:nvSpPr>
            <p:cNvPr id="3098" name="Rectangle 26"/>
            <p:cNvSpPr>
              <a:spLocks noChangeArrowheads="1"/>
            </p:cNvSpPr>
            <p:nvPr/>
          </p:nvSpPr>
          <p:spPr bwMode="auto">
            <a:xfrm>
              <a:off x="1712913" y="5229225"/>
              <a:ext cx="9048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200" dirty="0">
                  <a:latin typeface="Book Antiqua" pitchFamily="18" charset="0"/>
                </a:rPr>
                <a:t>NIVEL 0</a:t>
              </a:r>
            </a:p>
          </p:txBody>
        </p:sp>
        <p:sp>
          <p:nvSpPr>
            <p:cNvPr id="3099" name="Rectangle 27"/>
            <p:cNvSpPr>
              <a:spLocks noChangeArrowheads="1"/>
            </p:cNvSpPr>
            <p:nvPr/>
          </p:nvSpPr>
          <p:spPr bwMode="auto">
            <a:xfrm>
              <a:off x="4427538" y="1773238"/>
              <a:ext cx="1981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200">
                  <a:latin typeface="Book Antiqua" pitchFamily="18" charset="0"/>
                </a:rPr>
                <a:t>Traducción (compilador)</a:t>
              </a:r>
            </a:p>
          </p:txBody>
        </p:sp>
        <p:sp>
          <p:nvSpPr>
            <p:cNvPr id="3100" name="Rectangle 28"/>
            <p:cNvSpPr>
              <a:spLocks noChangeArrowheads="1"/>
            </p:cNvSpPr>
            <p:nvPr/>
          </p:nvSpPr>
          <p:spPr bwMode="auto">
            <a:xfrm>
              <a:off x="4500563" y="2565400"/>
              <a:ext cx="2057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200">
                  <a:latin typeface="Book Antiqua" pitchFamily="18" charset="0"/>
                </a:rPr>
                <a:t>Traducción (ensamblador)</a:t>
              </a:r>
            </a:p>
          </p:txBody>
        </p:sp>
        <p:sp>
          <p:nvSpPr>
            <p:cNvPr id="3101" name="Rectangle 29"/>
            <p:cNvSpPr>
              <a:spLocks noChangeArrowheads="1"/>
            </p:cNvSpPr>
            <p:nvPr/>
          </p:nvSpPr>
          <p:spPr bwMode="auto">
            <a:xfrm>
              <a:off x="4572000" y="3284538"/>
              <a:ext cx="30241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200">
                  <a:latin typeface="Book Antiqua" pitchFamily="18" charset="0"/>
                </a:rPr>
                <a:t>Interpretación parcial (sistema operativo)</a:t>
              </a:r>
            </a:p>
          </p:txBody>
        </p:sp>
        <p:sp>
          <p:nvSpPr>
            <p:cNvPr id="3102" name="Rectangle 30"/>
            <p:cNvSpPr>
              <a:spLocks noChangeArrowheads="1"/>
            </p:cNvSpPr>
            <p:nvPr/>
          </p:nvSpPr>
          <p:spPr bwMode="auto">
            <a:xfrm>
              <a:off x="4572000" y="4076700"/>
              <a:ext cx="2743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en-GB" sz="1200">
                  <a:latin typeface="Book Antiqua" pitchFamily="18" charset="0"/>
                </a:rPr>
                <a:t>Interpretación (microprograma)</a:t>
              </a:r>
            </a:p>
          </p:txBody>
        </p:sp>
        <p:sp>
          <p:nvSpPr>
            <p:cNvPr id="3103" name="Rectangle 31"/>
            <p:cNvSpPr>
              <a:spLocks noChangeArrowheads="1"/>
            </p:cNvSpPr>
            <p:nvPr/>
          </p:nvSpPr>
          <p:spPr bwMode="auto">
            <a:xfrm>
              <a:off x="4643438" y="4868863"/>
              <a:ext cx="198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spcBef>
                  <a:spcPct val="50000"/>
                </a:spcBef>
              </a:pPr>
              <a:r>
                <a:rPr lang="en-GB" sz="1200">
                  <a:latin typeface="Book Antiqua" pitchFamily="18" charset="0"/>
                </a:rPr>
                <a:t>Ejecutados directamente (hardware)</a:t>
              </a:r>
            </a:p>
          </p:txBody>
        </p:sp>
      </p:grpSp>
    </p:spTree>
    <p:extLst>
      <p:ext uri="{BB962C8B-B14F-4D97-AF65-F5344CB8AC3E}">
        <p14:creationId xmlns:p14="http://schemas.microsoft.com/office/powerpoint/2010/main" val="2082733631"/>
      </p:ext>
    </p:extLst>
  </p:cSld>
  <p:clrMapOvr>
    <a:masterClrMapping/>
  </p:clrMapOvr>
  <p:transition spd="med">
    <p:checke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1052513"/>
            <a:ext cx="7772400" cy="700087"/>
          </a:xfrm>
        </p:spPr>
        <p:txBody>
          <a:bodyPr/>
          <a:lstStyle/>
          <a:p>
            <a:pPr eaLnBrk="1" hangingPunct="1"/>
            <a:r>
              <a:rPr lang="es-MX" sz="2400" dirty="0" smtClean="0">
                <a:solidFill>
                  <a:schemeClr val="accent2"/>
                </a:solidFill>
                <a:latin typeface="Maiandra GD"/>
              </a:rPr>
              <a:t>BUS EISA( Extended ISA) DE 32 BITS</a:t>
            </a:r>
          </a:p>
        </p:txBody>
      </p:sp>
      <p:pic>
        <p:nvPicPr>
          <p:cNvPr id="6151" name="Picture 7" descr="eisa3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a:xfrm>
            <a:off x="765175" y="2679700"/>
            <a:ext cx="3644900" cy="3446463"/>
          </a:xfrm>
          <a:noFill/>
        </p:spPr>
      </p:pic>
      <p:pic>
        <p:nvPicPr>
          <p:cNvPr id="6157" name="Picture 13" descr="eisa"/>
          <p:cNvPicPr>
            <a:picLocks noGrp="1" noChangeAspect="1" noChangeArrowheads="1"/>
          </p:cNvPicPr>
          <p:nvPr>
            <p:ph sz="quarter" idx="14"/>
          </p:nvPr>
        </p:nvPicPr>
        <p:blipFill>
          <a:blip r:embed="rId3">
            <a:extLst>
              <a:ext uri="{28A0092B-C50C-407E-A947-70E740481C1C}">
                <a14:useLocalDpi xmlns:a14="http://schemas.microsoft.com/office/drawing/2010/main" val="0"/>
              </a:ext>
            </a:extLst>
          </a:blip>
          <a:srcRect/>
          <a:stretch>
            <a:fillRect/>
          </a:stretch>
        </p:blipFill>
        <p:spPr>
          <a:xfrm>
            <a:off x="4645025" y="3295650"/>
            <a:ext cx="3822700" cy="2214563"/>
          </a:xfrm>
          <a:noFill/>
        </p:spPr>
      </p:pic>
      <p:sp>
        <p:nvSpPr>
          <p:cNvPr id="31749" name="Line 10"/>
          <p:cNvSpPr>
            <a:spLocks noChangeShapeType="1"/>
          </p:cNvSpPr>
          <p:nvPr/>
        </p:nvSpPr>
        <p:spPr bwMode="auto">
          <a:xfrm>
            <a:off x="323850" y="6477000"/>
            <a:ext cx="8229600" cy="0"/>
          </a:xfrm>
          <a:prstGeom prst="line">
            <a:avLst/>
          </a:prstGeom>
          <a:noFill/>
          <a:ln w="76200" cmpd="tri">
            <a:solidFill>
              <a:srgbClr val="FF5050"/>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7" name="Text Box 10"/>
          <p:cNvSpPr txBox="1">
            <a:spLocks noChangeArrowheads="1"/>
          </p:cNvSpPr>
          <p:nvPr/>
        </p:nvSpPr>
        <p:spPr bwMode="auto">
          <a:xfrm>
            <a:off x="5077774" y="115858"/>
            <a:ext cx="27222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2000" b="1" dirty="0">
                <a:solidFill>
                  <a:schemeClr val="bg1"/>
                </a:solidFill>
              </a:rPr>
              <a:t>Buses</a:t>
            </a:r>
            <a:r>
              <a:rPr lang="es-MX" sz="2000" b="1" dirty="0"/>
              <a:t> </a:t>
            </a:r>
            <a:r>
              <a:rPr lang="es-MX" sz="2000" b="1" dirty="0">
                <a:solidFill>
                  <a:schemeClr val="bg1"/>
                </a:solidFill>
              </a:rPr>
              <a:t>de</a:t>
            </a:r>
            <a:r>
              <a:rPr lang="es-MX" sz="2000" b="1" dirty="0"/>
              <a:t> </a:t>
            </a:r>
            <a:r>
              <a:rPr lang="es-MX" sz="2000" b="1" dirty="0">
                <a:solidFill>
                  <a:schemeClr val="bg1"/>
                </a:solidFill>
              </a:rPr>
              <a:t>expansión</a:t>
            </a:r>
            <a:endParaRPr lang="es-ES" sz="2000" b="1" dirty="0">
              <a:solidFill>
                <a:schemeClr val="bg1"/>
              </a:solidFill>
            </a:endParaRPr>
          </a:p>
        </p:txBody>
      </p:sp>
    </p:spTree>
    <p:extLst>
      <p:ext uri="{BB962C8B-B14F-4D97-AF65-F5344CB8AC3E}">
        <p14:creationId xmlns:p14="http://schemas.microsoft.com/office/powerpoint/2010/main" val="244501999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00"/>
                                        <p:tgtEl>
                                          <p:spTgt spid="6146"/>
                                        </p:tgtEl>
                                      </p:cBhvr>
                                    </p:animEffect>
                                  </p:childTnLst>
                                </p:cTn>
                              </p:par>
                              <p:par>
                                <p:cTn id="8" presetID="22" presetClass="entr" presetSubtype="4" fill="hold" nodeType="withEffect">
                                  <p:stCondLst>
                                    <p:cond delay="0"/>
                                  </p:stCondLst>
                                  <p:childTnLst>
                                    <p:set>
                                      <p:cBhvr>
                                        <p:cTn id="9" dur="1" fill="hold">
                                          <p:stCondLst>
                                            <p:cond delay="0"/>
                                          </p:stCondLst>
                                        </p:cTn>
                                        <p:tgtEl>
                                          <p:spTgt spid="6151"/>
                                        </p:tgtEl>
                                        <p:attrNameLst>
                                          <p:attrName>style.visibility</p:attrName>
                                        </p:attrNameLst>
                                      </p:cBhvr>
                                      <p:to>
                                        <p:strVal val="visible"/>
                                      </p:to>
                                    </p:set>
                                    <p:animEffect transition="in" filter="wipe(down)">
                                      <p:cBhvr>
                                        <p:cTn id="10" dur="500"/>
                                        <p:tgtEl>
                                          <p:spTgt spid="6151"/>
                                        </p:tgtEl>
                                      </p:cBhvr>
                                    </p:animEffect>
                                  </p:childTnLst>
                                </p:cTn>
                              </p:par>
                              <p:par>
                                <p:cTn id="11" presetID="22" presetClass="entr" presetSubtype="4" fill="hold" nodeType="withEffect">
                                  <p:stCondLst>
                                    <p:cond delay="0"/>
                                  </p:stCondLst>
                                  <p:childTnLst>
                                    <p:set>
                                      <p:cBhvr>
                                        <p:cTn id="12" dur="1" fill="hold">
                                          <p:stCondLst>
                                            <p:cond delay="0"/>
                                          </p:stCondLst>
                                        </p:cTn>
                                        <p:tgtEl>
                                          <p:spTgt spid="6157"/>
                                        </p:tgtEl>
                                        <p:attrNameLst>
                                          <p:attrName>style.visibility</p:attrName>
                                        </p:attrNameLst>
                                      </p:cBhvr>
                                      <p:to>
                                        <p:strVal val="visible"/>
                                      </p:to>
                                    </p:set>
                                    <p:animEffect transition="in" filter="wipe(down)">
                                      <p:cBhvr>
                                        <p:cTn id="13" dur="500"/>
                                        <p:tgtEl>
                                          <p:spTgt spid="6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82" name="Rectangle 62"/>
          <p:cNvSpPr>
            <a:spLocks noGrp="1" noChangeArrowheads="1"/>
          </p:cNvSpPr>
          <p:nvPr>
            <p:ph type="title"/>
          </p:nvPr>
        </p:nvSpPr>
        <p:spPr>
          <a:xfrm>
            <a:off x="755650" y="1125538"/>
            <a:ext cx="7772400" cy="371475"/>
          </a:xfrm>
        </p:spPr>
        <p:txBody>
          <a:bodyPr rtlCol="0">
            <a:normAutofit fontScale="90000"/>
          </a:bodyPr>
          <a:lstStyle/>
          <a:p>
            <a:pPr eaLnBrk="1" fontAlgn="auto" hangingPunct="1">
              <a:spcAft>
                <a:spcPts val="0"/>
              </a:spcAft>
              <a:defRPr/>
            </a:pPr>
            <a:r>
              <a:rPr lang="es-MX" sz="2400" dirty="0" smtClean="0">
                <a:solidFill>
                  <a:schemeClr val="accent2"/>
                </a:solidFill>
                <a:latin typeface="Maiandra GD"/>
              </a:rPr>
              <a:t>Generaciones de microprocesadores</a:t>
            </a:r>
            <a:endParaRPr lang="es-ES" sz="2400" dirty="0" smtClean="0">
              <a:solidFill>
                <a:schemeClr val="accent2"/>
              </a:solidFill>
              <a:latin typeface="Maiandra GD"/>
            </a:endParaRPr>
          </a:p>
        </p:txBody>
      </p:sp>
      <p:graphicFrame>
        <p:nvGraphicFramePr>
          <p:cNvPr id="56413" name="Group 93"/>
          <p:cNvGraphicFramePr>
            <a:graphicFrameLocks noGrp="1"/>
          </p:cNvGraphicFramePr>
          <p:nvPr>
            <p:ph type="tbl" idx="1"/>
          </p:nvPr>
        </p:nvGraphicFramePr>
        <p:xfrm>
          <a:off x="971550" y="2060575"/>
          <a:ext cx="7489825" cy="3687763"/>
        </p:xfrm>
        <a:graphic>
          <a:graphicData uri="http://schemas.openxmlformats.org/drawingml/2006/table">
            <a:tbl>
              <a:tblPr/>
              <a:tblGrid>
                <a:gridCol w="1639888"/>
                <a:gridCol w="2392362"/>
                <a:gridCol w="1512888"/>
                <a:gridCol w="1944687"/>
              </a:tblGrid>
              <a:tr h="406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rgbClr val="FF3300"/>
                          </a:solidFill>
                          <a:effectLst/>
                          <a:latin typeface="Tahoma" pitchFamily="34" charset="0"/>
                        </a:rPr>
                        <a:t>Generación</a:t>
                      </a:r>
                      <a:endParaRPr kumimoji="0" lang="es-ES" sz="2000" b="1" i="0" u="none" strike="noStrike" cap="none" normalizeH="0" baseline="0" smtClean="0">
                        <a:ln>
                          <a:noFill/>
                        </a:ln>
                        <a:solidFill>
                          <a:srgbClr val="FF33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rgbClr val="FF3300"/>
                          </a:solidFill>
                          <a:effectLst/>
                          <a:latin typeface="Tahoma" pitchFamily="34" charset="0"/>
                        </a:rPr>
                        <a:t>Cpu</a:t>
                      </a:r>
                      <a:endParaRPr kumimoji="0" lang="es-ES" sz="2000" b="1" i="0" u="none" strike="noStrike" cap="none" normalizeH="0" baseline="0" smtClean="0">
                        <a:ln>
                          <a:noFill/>
                        </a:ln>
                        <a:solidFill>
                          <a:srgbClr val="FF3300"/>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rgbClr val="FF3300"/>
                          </a:solidFill>
                          <a:effectLst/>
                          <a:latin typeface="Tahoma" pitchFamily="34" charset="0"/>
                        </a:rPr>
                        <a:t>Año</a:t>
                      </a:r>
                      <a:endParaRPr kumimoji="0" lang="es-ES" sz="2000" b="1" i="0" u="none" strike="noStrike" cap="none" normalizeH="0" baseline="0" smtClean="0">
                        <a:ln>
                          <a:noFill/>
                        </a:ln>
                        <a:solidFill>
                          <a:srgbClr val="FF3300"/>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rgbClr val="FF3300"/>
                          </a:solidFill>
                          <a:effectLst/>
                          <a:latin typeface="Tahoma" pitchFamily="34" charset="0"/>
                        </a:rPr>
                        <a:t>Transistores</a:t>
                      </a:r>
                      <a:endParaRPr kumimoji="0" lang="es-ES" sz="2000" b="1" i="0" u="none" strike="noStrike" cap="none" normalizeH="0" baseline="0" smtClean="0">
                        <a:ln>
                          <a:noFill/>
                        </a:ln>
                        <a:solidFill>
                          <a:srgbClr val="FF3300"/>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1era</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8086,8088</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1978-1981</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29,000</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2da</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80286</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1984</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134,000</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436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3ra</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80386Dx</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1987-88</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275,000</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4ta</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80486SX,486DX</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1990-92</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1;200,000</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5ta</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Pentium / AMD K5</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1993-95</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3;100,000</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6ta</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Pentium Pro / AMD K6</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1995-98</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5;500,000</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7ma</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AMD K7 / Pentium 4</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1999-2000</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22;000,000</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8va</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Athlon 64 /  Prescott</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2003</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1" i="0" u="none" strike="noStrike" cap="none" normalizeH="0" baseline="0" smtClean="0">
                          <a:ln>
                            <a:noFill/>
                          </a:ln>
                          <a:solidFill>
                            <a:schemeClr val="tx1"/>
                          </a:solidFill>
                          <a:effectLst/>
                          <a:latin typeface="Arial Narrow" pitchFamily="34" charset="0"/>
                        </a:rPr>
                        <a:t>100;000,000</a:t>
                      </a:r>
                      <a:endParaRPr kumimoji="0" lang="es-ES" sz="20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hlink"/>
                    </a:solidFill>
                  </a:tcPr>
                </a:tc>
              </a:tr>
            </a:tbl>
          </a:graphicData>
        </a:graphic>
      </p:graphicFrame>
      <p:sp>
        <p:nvSpPr>
          <p:cNvPr id="33847" name="Line 96"/>
          <p:cNvSpPr>
            <a:spLocks noChangeShapeType="1"/>
          </p:cNvSpPr>
          <p:nvPr/>
        </p:nvSpPr>
        <p:spPr bwMode="auto">
          <a:xfrm>
            <a:off x="179388" y="6477000"/>
            <a:ext cx="8229600" cy="0"/>
          </a:xfrm>
          <a:prstGeom prst="line">
            <a:avLst/>
          </a:prstGeom>
          <a:noFill/>
          <a:ln w="76200" cmpd="tri">
            <a:solidFill>
              <a:srgbClr val="FF5050"/>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33848"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351432700"/>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6382"/>
                                        </p:tgtEl>
                                        <p:attrNameLst>
                                          <p:attrName>style.visibility</p:attrName>
                                        </p:attrNameLst>
                                      </p:cBhvr>
                                      <p:to>
                                        <p:strVal val="visible"/>
                                      </p:to>
                                    </p:set>
                                    <p:anim calcmode="lin" valueType="num">
                                      <p:cBhvr>
                                        <p:cTn id="7" dur="500" fill="hold"/>
                                        <p:tgtEl>
                                          <p:spTgt spid="56382"/>
                                        </p:tgtEl>
                                        <p:attrNameLst>
                                          <p:attrName>ppt_w</p:attrName>
                                        </p:attrNameLst>
                                      </p:cBhvr>
                                      <p:tavLst>
                                        <p:tav tm="0">
                                          <p:val>
                                            <p:fltVal val="0"/>
                                          </p:val>
                                        </p:tav>
                                        <p:tav tm="100000">
                                          <p:val>
                                            <p:strVal val="#ppt_w"/>
                                          </p:val>
                                        </p:tav>
                                      </p:tavLst>
                                    </p:anim>
                                    <p:anim calcmode="lin" valueType="num">
                                      <p:cBhvr>
                                        <p:cTn id="8" dur="500" fill="hold"/>
                                        <p:tgtEl>
                                          <p:spTgt spid="56382"/>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56413"/>
                                        </p:tgtEl>
                                        <p:attrNameLst>
                                          <p:attrName>style.visibility</p:attrName>
                                        </p:attrNameLst>
                                      </p:cBhvr>
                                      <p:to>
                                        <p:strVal val="visible"/>
                                      </p:to>
                                    </p:set>
                                    <p:anim calcmode="lin" valueType="num">
                                      <p:cBhvr>
                                        <p:cTn id="13" dur="500" fill="hold"/>
                                        <p:tgtEl>
                                          <p:spTgt spid="56413"/>
                                        </p:tgtEl>
                                        <p:attrNameLst>
                                          <p:attrName>ppt_w</p:attrName>
                                        </p:attrNameLst>
                                      </p:cBhvr>
                                      <p:tavLst>
                                        <p:tav tm="0">
                                          <p:val>
                                            <p:fltVal val="0"/>
                                          </p:val>
                                        </p:tav>
                                        <p:tav tm="100000">
                                          <p:val>
                                            <p:strVal val="#ppt_w"/>
                                          </p:val>
                                        </p:tav>
                                      </p:tavLst>
                                    </p:anim>
                                    <p:anim calcmode="lin" valueType="num">
                                      <p:cBhvr>
                                        <p:cTn id="14" dur="500" fill="hold"/>
                                        <p:tgtEl>
                                          <p:spTgt spid="564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8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1028"/>
          <p:cNvPicPr>
            <a:picLocks noGrp="1" noChangeAspect="1" noChangeArrowheads="1"/>
          </p:cNvPicPr>
          <p:nvPr>
            <p:ph idx="1"/>
          </p:nvPr>
        </p:nvPicPr>
        <p:blipFill>
          <a:blip r:embed="rId2">
            <a:lum contrast="-6000"/>
            <a:extLst>
              <a:ext uri="{28A0092B-C50C-407E-A947-70E740481C1C}">
                <a14:useLocalDpi xmlns:a14="http://schemas.microsoft.com/office/drawing/2010/main" val="0"/>
              </a:ext>
            </a:extLst>
          </a:blip>
          <a:srcRect/>
          <a:stretch>
            <a:fillRect/>
          </a:stretch>
        </p:blipFill>
        <p:spPr>
          <a:xfrm>
            <a:off x="1408113" y="2957513"/>
            <a:ext cx="6335712" cy="2886075"/>
          </a:xfrm>
          <a:noFill/>
        </p:spPr>
      </p:pic>
      <p:sp>
        <p:nvSpPr>
          <p:cNvPr id="18437" name="Rectangle 1029"/>
          <p:cNvSpPr>
            <a:spLocks noGrp="1" noChangeArrowheads="1"/>
          </p:cNvSpPr>
          <p:nvPr>
            <p:ph type="title"/>
          </p:nvPr>
        </p:nvSpPr>
        <p:spPr/>
        <p:txBody>
          <a:bodyPr/>
          <a:lstStyle/>
          <a:p>
            <a:pPr eaLnBrk="1" hangingPunct="1"/>
            <a:r>
              <a:rPr lang="es-MX" sz="2400" dirty="0" smtClean="0">
                <a:solidFill>
                  <a:schemeClr val="accent2"/>
                </a:solidFill>
                <a:latin typeface="Maiandra GD"/>
              </a:rPr>
              <a:t>El Pentium 4</a:t>
            </a:r>
            <a:endParaRPr lang="es-ES" sz="2400" dirty="0" smtClean="0">
              <a:solidFill>
                <a:schemeClr val="accent2"/>
              </a:solidFill>
              <a:latin typeface="Maiandra GD"/>
            </a:endParaRPr>
          </a:p>
        </p:txBody>
      </p:sp>
      <p:sp>
        <p:nvSpPr>
          <p:cNvPr id="34820" name="Line 1033"/>
          <p:cNvSpPr>
            <a:spLocks noChangeShapeType="1"/>
          </p:cNvSpPr>
          <p:nvPr/>
        </p:nvSpPr>
        <p:spPr bwMode="auto">
          <a:xfrm>
            <a:off x="381000" y="6477000"/>
            <a:ext cx="8229600" cy="0"/>
          </a:xfrm>
          <a:prstGeom prst="line">
            <a:avLst/>
          </a:prstGeom>
          <a:noFill/>
          <a:ln w="76200" cmpd="tri">
            <a:solidFill>
              <a:srgbClr val="FF5050"/>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34821"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8314035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dissolve">
                                      <p:cBhvr>
                                        <p:cTn id="7" dur="500"/>
                                        <p:tgtEl>
                                          <p:spTgt spid="18437"/>
                                        </p:tgtEl>
                                      </p:cBhvr>
                                    </p:animEffect>
                                  </p:childTnLst>
                                </p:cTn>
                              </p:par>
                              <p:par>
                                <p:cTn id="8" presetID="9" presetClass="entr" presetSubtype="0" fill="hold" nodeType="withEffect">
                                  <p:stCondLst>
                                    <p:cond delay="0"/>
                                  </p:stCondLst>
                                  <p:childTnLst>
                                    <p:set>
                                      <p:cBhvr>
                                        <p:cTn id="9" dur="1" fill="hold">
                                          <p:stCondLst>
                                            <p:cond delay="0"/>
                                          </p:stCondLst>
                                        </p:cTn>
                                        <p:tgtEl>
                                          <p:spTgt spid="18436"/>
                                        </p:tgtEl>
                                        <p:attrNameLst>
                                          <p:attrName>style.visibility</p:attrName>
                                        </p:attrNameLst>
                                      </p:cBhvr>
                                      <p:to>
                                        <p:strVal val="visible"/>
                                      </p:to>
                                    </p:set>
                                    <p:animEffect transition="in" filter="dissolve">
                                      <p:cBhvr>
                                        <p:cTn id="10"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395288" y="765175"/>
            <a:ext cx="8748712" cy="792163"/>
          </a:xfrm>
        </p:spPr>
        <p:txBody>
          <a:bodyPr/>
          <a:lstStyle/>
          <a:p>
            <a:pPr eaLnBrk="1" hangingPunct="1"/>
            <a:r>
              <a:rPr lang="es-MX" sz="2400" b="1" dirty="0" smtClean="0">
                <a:solidFill>
                  <a:schemeClr val="accent2"/>
                </a:solidFill>
                <a:latin typeface="Maiandra GD"/>
              </a:rPr>
              <a:t>El AMD K8 “Hammer” Athlon 64</a:t>
            </a:r>
            <a:endParaRPr lang="es-ES" sz="2400" b="1" dirty="0" smtClean="0">
              <a:solidFill>
                <a:schemeClr val="accent2"/>
              </a:solidFill>
              <a:latin typeface="Maiandra GD"/>
            </a:endParaRPr>
          </a:p>
        </p:txBody>
      </p:sp>
      <p:sp>
        <p:nvSpPr>
          <p:cNvPr id="35843" name="Line 6"/>
          <p:cNvSpPr>
            <a:spLocks noChangeShapeType="1"/>
          </p:cNvSpPr>
          <p:nvPr/>
        </p:nvSpPr>
        <p:spPr bwMode="auto">
          <a:xfrm>
            <a:off x="381000" y="6477000"/>
            <a:ext cx="8229600" cy="0"/>
          </a:xfrm>
          <a:prstGeom prst="line">
            <a:avLst/>
          </a:prstGeom>
          <a:noFill/>
          <a:ln w="76200" cmpd="tri">
            <a:solidFill>
              <a:srgbClr val="FF5050"/>
            </a:solidFill>
            <a:round/>
            <a:headEnd/>
            <a:tailEnd/>
          </a:ln>
          <a:extLst>
            <a:ext uri="{909E8E84-426E-40DD-AFC4-6F175D3DCCD1}">
              <a14:hiddenFill xmlns:a14="http://schemas.microsoft.com/office/drawing/2010/main">
                <a:noFill/>
              </a14:hiddenFill>
            </a:ext>
          </a:extLst>
        </p:spPr>
        <p:txBody>
          <a:bodyPr/>
          <a:lstStyle/>
          <a:p>
            <a:endParaRPr lang="es-SV"/>
          </a:p>
        </p:txBody>
      </p:sp>
      <p:grpSp>
        <p:nvGrpSpPr>
          <p:cNvPr id="2" name="Group 26"/>
          <p:cNvGrpSpPr>
            <a:grpSpLocks/>
          </p:cNvGrpSpPr>
          <p:nvPr/>
        </p:nvGrpSpPr>
        <p:grpSpPr bwMode="auto">
          <a:xfrm>
            <a:off x="395288" y="1989138"/>
            <a:ext cx="3960812" cy="3240087"/>
            <a:chOff x="385" y="1026"/>
            <a:chExt cx="3085" cy="2359"/>
          </a:xfrm>
        </p:grpSpPr>
        <p:grpSp>
          <p:nvGrpSpPr>
            <p:cNvPr id="35854" name="Group 21"/>
            <p:cNvGrpSpPr>
              <a:grpSpLocks/>
            </p:cNvGrpSpPr>
            <p:nvPr/>
          </p:nvGrpSpPr>
          <p:grpSpPr bwMode="auto">
            <a:xfrm>
              <a:off x="385" y="1344"/>
              <a:ext cx="3085" cy="1769"/>
              <a:chOff x="1383" y="1389"/>
              <a:chExt cx="2903" cy="2086"/>
            </a:xfrm>
          </p:grpSpPr>
          <p:sp>
            <p:nvSpPr>
              <p:cNvPr id="35857" name="Rectangle 17"/>
              <p:cNvSpPr>
                <a:spLocks noChangeArrowheads="1"/>
              </p:cNvSpPr>
              <p:nvPr/>
            </p:nvSpPr>
            <p:spPr bwMode="auto">
              <a:xfrm>
                <a:off x="1383" y="1389"/>
                <a:ext cx="2903" cy="2088"/>
              </a:xfrm>
              <a:prstGeom prst="rect">
                <a:avLst/>
              </a:prstGeom>
              <a:solidFill>
                <a:schemeClr val="bg1"/>
              </a:solidFill>
              <a:ln w="57150" cmpd="thickThin">
                <a:solidFill>
                  <a:srgbClr val="FF3300"/>
                </a:solidFill>
                <a:miter lim="800000"/>
                <a:headEnd/>
                <a:tailEnd/>
              </a:ln>
              <a:effectLst>
                <a:outerShdw dist="107763" dir="2700000" algn="ctr" rotWithShape="0">
                  <a:srgbClr val="FF3300">
                    <a:alpha val="50000"/>
                  </a:srgbClr>
                </a:outerShdw>
              </a:effectLst>
            </p:spPr>
            <p:txBody>
              <a:bodyPr wrap="none" anchor="ctr"/>
              <a:lstStyle/>
              <a:p>
                <a:endParaRPr lang="es-CR"/>
              </a:p>
            </p:txBody>
          </p:sp>
          <p:sp>
            <p:nvSpPr>
              <p:cNvPr id="35858" name="Rectangle 9"/>
              <p:cNvSpPr>
                <a:spLocks noChangeArrowheads="1"/>
              </p:cNvSpPr>
              <p:nvPr/>
            </p:nvSpPr>
            <p:spPr bwMode="auto">
              <a:xfrm>
                <a:off x="1519" y="1525"/>
                <a:ext cx="1905" cy="318"/>
              </a:xfrm>
              <a:prstGeom prst="rect">
                <a:avLst/>
              </a:prstGeom>
              <a:solidFill>
                <a:srgbClr val="FFFF00"/>
              </a:solidFill>
              <a:ln w="9525">
                <a:solidFill>
                  <a:schemeClr val="tx1"/>
                </a:solidFill>
                <a:miter lim="800000"/>
                <a:headEnd/>
                <a:tailEnd/>
              </a:ln>
              <a:effectLst>
                <a:outerShdw dist="107763" dir="2700000" algn="ctr" rotWithShape="0">
                  <a:srgbClr val="FF3300">
                    <a:alpha val="50000"/>
                  </a:srgbClr>
                </a:outerShdw>
              </a:effectLst>
            </p:spPr>
            <p:txBody>
              <a:bodyPr wrap="none" anchor="ctr"/>
              <a:lstStyle/>
              <a:p>
                <a:pPr algn="ctr"/>
                <a:r>
                  <a:rPr lang="es-MX" sz="1400"/>
                  <a:t>Controlador de Memoria DDR</a:t>
                </a:r>
                <a:endParaRPr lang="es-ES" sz="1400"/>
              </a:p>
            </p:txBody>
          </p:sp>
          <p:sp>
            <p:nvSpPr>
              <p:cNvPr id="35859" name="Rectangle 10"/>
              <p:cNvSpPr>
                <a:spLocks noChangeArrowheads="1"/>
              </p:cNvSpPr>
              <p:nvPr/>
            </p:nvSpPr>
            <p:spPr bwMode="auto">
              <a:xfrm>
                <a:off x="1519" y="2932"/>
                <a:ext cx="1905" cy="319"/>
              </a:xfrm>
              <a:prstGeom prst="rect">
                <a:avLst/>
              </a:prstGeom>
              <a:solidFill>
                <a:srgbClr val="FFFF00"/>
              </a:solidFill>
              <a:ln w="9525">
                <a:solidFill>
                  <a:schemeClr val="tx1"/>
                </a:solidFill>
                <a:miter lim="800000"/>
                <a:headEnd/>
                <a:tailEnd/>
              </a:ln>
              <a:effectLst>
                <a:outerShdw dist="107763" dir="2700000" algn="ctr" rotWithShape="0">
                  <a:srgbClr val="FF3300">
                    <a:alpha val="50000"/>
                  </a:srgbClr>
                </a:outerShdw>
              </a:effectLst>
            </p:spPr>
            <p:txBody>
              <a:bodyPr wrap="none" anchor="ctr"/>
              <a:lstStyle/>
              <a:p>
                <a:pPr algn="ctr"/>
                <a:r>
                  <a:rPr lang="es-MX" sz="1400"/>
                  <a:t>Hyper Transport</a:t>
                </a:r>
                <a:endParaRPr lang="es-ES" sz="1400"/>
              </a:p>
            </p:txBody>
          </p:sp>
          <p:sp>
            <p:nvSpPr>
              <p:cNvPr id="35860" name="Rectangle 11"/>
              <p:cNvSpPr>
                <a:spLocks noChangeArrowheads="1"/>
              </p:cNvSpPr>
              <p:nvPr/>
            </p:nvSpPr>
            <p:spPr bwMode="auto">
              <a:xfrm>
                <a:off x="1519" y="1933"/>
                <a:ext cx="1180" cy="864"/>
              </a:xfrm>
              <a:prstGeom prst="rect">
                <a:avLst/>
              </a:prstGeom>
              <a:solidFill>
                <a:schemeClr val="accent1"/>
              </a:solidFill>
              <a:ln w="9525">
                <a:solidFill>
                  <a:schemeClr val="tx1"/>
                </a:solidFill>
                <a:miter lim="800000"/>
                <a:headEnd/>
                <a:tailEnd/>
              </a:ln>
              <a:effectLst>
                <a:outerShdw dist="107763" dir="2700000" algn="ctr" rotWithShape="0">
                  <a:srgbClr val="FF3300">
                    <a:alpha val="50000"/>
                  </a:srgbClr>
                </a:outerShdw>
              </a:effectLst>
            </p:spPr>
            <p:txBody>
              <a:bodyPr wrap="none" anchor="ctr"/>
              <a:lstStyle/>
              <a:p>
                <a:pPr algn="ctr"/>
                <a:r>
                  <a:rPr lang="es-MX" sz="1400"/>
                  <a:t>Núcleo del</a:t>
                </a:r>
              </a:p>
              <a:p>
                <a:pPr algn="ctr"/>
                <a:r>
                  <a:rPr lang="es-MX" sz="1400"/>
                  <a:t>Procesador del</a:t>
                </a:r>
              </a:p>
              <a:p>
                <a:pPr algn="ctr"/>
                <a:r>
                  <a:rPr lang="es-MX" sz="1400"/>
                  <a:t>“Hammer”</a:t>
                </a:r>
                <a:endParaRPr lang="es-ES" sz="1400"/>
              </a:p>
            </p:txBody>
          </p:sp>
          <p:sp>
            <p:nvSpPr>
              <p:cNvPr id="35861" name="Rectangle 12"/>
              <p:cNvSpPr>
                <a:spLocks noChangeArrowheads="1"/>
              </p:cNvSpPr>
              <p:nvPr/>
            </p:nvSpPr>
            <p:spPr bwMode="auto">
              <a:xfrm>
                <a:off x="2790" y="1933"/>
                <a:ext cx="682" cy="409"/>
              </a:xfrm>
              <a:prstGeom prst="rect">
                <a:avLst/>
              </a:prstGeom>
              <a:solidFill>
                <a:srgbClr val="FFFF00"/>
              </a:solidFill>
              <a:ln w="9525">
                <a:solidFill>
                  <a:schemeClr val="tx1"/>
                </a:solidFill>
                <a:miter lim="800000"/>
                <a:headEnd/>
                <a:tailEnd/>
              </a:ln>
              <a:effectLst>
                <a:outerShdw dist="107763" dir="2700000" algn="ctr" rotWithShape="0">
                  <a:srgbClr val="FF3300">
                    <a:alpha val="50000"/>
                  </a:srgbClr>
                </a:outerShdw>
              </a:effectLst>
            </p:spPr>
            <p:txBody>
              <a:bodyPr wrap="none" anchor="ctr"/>
              <a:lstStyle/>
              <a:p>
                <a:pPr algn="ctr"/>
                <a:r>
                  <a:rPr lang="es-MX" sz="1400">
                    <a:solidFill>
                      <a:schemeClr val="tx2"/>
                    </a:solidFill>
                    <a:latin typeface="Arial Narrow" pitchFamily="34" charset="0"/>
                  </a:rPr>
                  <a:t>Cache de</a:t>
                </a:r>
              </a:p>
              <a:p>
                <a:pPr algn="ctr"/>
                <a:r>
                  <a:rPr lang="es-MX" sz="1400">
                    <a:solidFill>
                      <a:schemeClr val="tx2"/>
                    </a:solidFill>
                    <a:latin typeface="Arial Narrow" pitchFamily="34" charset="0"/>
                  </a:rPr>
                  <a:t> instrucción L1</a:t>
                </a:r>
                <a:endParaRPr lang="es-ES" sz="1400">
                  <a:solidFill>
                    <a:schemeClr val="tx2"/>
                  </a:solidFill>
                  <a:latin typeface="Arial Narrow" pitchFamily="34" charset="0"/>
                </a:endParaRPr>
              </a:p>
            </p:txBody>
          </p:sp>
          <p:sp>
            <p:nvSpPr>
              <p:cNvPr id="35862" name="Rectangle 14"/>
              <p:cNvSpPr>
                <a:spLocks noChangeArrowheads="1"/>
              </p:cNvSpPr>
              <p:nvPr/>
            </p:nvSpPr>
            <p:spPr bwMode="auto">
              <a:xfrm>
                <a:off x="3561" y="1525"/>
                <a:ext cx="545" cy="1724"/>
              </a:xfrm>
              <a:prstGeom prst="rect">
                <a:avLst/>
              </a:prstGeom>
              <a:solidFill>
                <a:srgbClr val="FFFF00"/>
              </a:solidFill>
              <a:ln w="9525">
                <a:solidFill>
                  <a:schemeClr val="tx1"/>
                </a:solidFill>
                <a:miter lim="800000"/>
                <a:headEnd/>
                <a:tailEnd/>
              </a:ln>
              <a:effectLst>
                <a:outerShdw dist="107763" dir="2700000" algn="ctr" rotWithShape="0">
                  <a:srgbClr val="FF3300">
                    <a:alpha val="50000"/>
                  </a:srgbClr>
                </a:outerShdw>
              </a:effectLst>
            </p:spPr>
            <p:txBody>
              <a:bodyPr wrap="none" anchor="ctr"/>
              <a:lstStyle/>
              <a:p>
                <a:pPr algn="ctr"/>
                <a:r>
                  <a:rPr lang="es-MX" sz="1400"/>
                  <a:t>Cache </a:t>
                </a:r>
              </a:p>
              <a:p>
                <a:pPr algn="ctr"/>
                <a:r>
                  <a:rPr lang="es-MX" sz="1400"/>
                  <a:t>L2</a:t>
                </a:r>
                <a:endParaRPr lang="es-ES" sz="1400"/>
              </a:p>
            </p:txBody>
          </p:sp>
          <p:sp>
            <p:nvSpPr>
              <p:cNvPr id="35863" name="Rectangle 15"/>
              <p:cNvSpPr>
                <a:spLocks noChangeArrowheads="1"/>
              </p:cNvSpPr>
              <p:nvPr/>
            </p:nvSpPr>
            <p:spPr bwMode="auto">
              <a:xfrm>
                <a:off x="2790" y="2386"/>
                <a:ext cx="682" cy="409"/>
              </a:xfrm>
              <a:prstGeom prst="rect">
                <a:avLst/>
              </a:prstGeom>
              <a:solidFill>
                <a:srgbClr val="FFFF00"/>
              </a:solidFill>
              <a:ln w="9525">
                <a:solidFill>
                  <a:schemeClr val="tx1"/>
                </a:solidFill>
                <a:miter lim="800000"/>
                <a:headEnd/>
                <a:tailEnd/>
              </a:ln>
              <a:effectLst>
                <a:outerShdw dist="107763" dir="2700000" algn="ctr" rotWithShape="0">
                  <a:srgbClr val="FF3300">
                    <a:alpha val="50000"/>
                  </a:srgbClr>
                </a:outerShdw>
              </a:effectLst>
            </p:spPr>
            <p:txBody>
              <a:bodyPr wrap="none" anchor="ctr"/>
              <a:lstStyle/>
              <a:p>
                <a:pPr algn="ctr"/>
                <a:r>
                  <a:rPr lang="es-MX" sz="1400">
                    <a:solidFill>
                      <a:schemeClr val="tx2"/>
                    </a:solidFill>
                    <a:latin typeface="Arial Narrow" pitchFamily="34" charset="0"/>
                  </a:rPr>
                  <a:t>Cache de</a:t>
                </a:r>
              </a:p>
              <a:p>
                <a:pPr algn="ctr"/>
                <a:r>
                  <a:rPr lang="es-MX" sz="1400">
                    <a:solidFill>
                      <a:schemeClr val="tx2"/>
                    </a:solidFill>
                    <a:latin typeface="Arial Narrow" pitchFamily="34" charset="0"/>
                  </a:rPr>
                  <a:t> Datos L1</a:t>
                </a:r>
                <a:endParaRPr lang="es-ES" sz="1400">
                  <a:solidFill>
                    <a:schemeClr val="tx2"/>
                  </a:solidFill>
                  <a:latin typeface="Arial Narrow" pitchFamily="34" charset="0"/>
                </a:endParaRPr>
              </a:p>
            </p:txBody>
          </p:sp>
        </p:grpSp>
        <p:sp>
          <p:nvSpPr>
            <p:cNvPr id="35855" name="AutoShape 18"/>
            <p:cNvSpPr>
              <a:spLocks noChangeArrowheads="1"/>
            </p:cNvSpPr>
            <p:nvPr/>
          </p:nvSpPr>
          <p:spPr bwMode="auto">
            <a:xfrm>
              <a:off x="1338" y="2977"/>
              <a:ext cx="544" cy="408"/>
            </a:xfrm>
            <a:prstGeom prst="upDownArrow">
              <a:avLst>
                <a:gd name="adj1" fmla="val 50000"/>
                <a:gd name="adj2" fmla="val 20000"/>
              </a:avLst>
            </a:prstGeom>
            <a:solidFill>
              <a:schemeClr val="accent1"/>
            </a:solidFill>
            <a:ln w="9525">
              <a:solidFill>
                <a:schemeClr val="tx1"/>
              </a:solidFill>
              <a:miter lim="800000"/>
              <a:headEnd/>
              <a:tailEnd/>
            </a:ln>
            <a:effectLst>
              <a:outerShdw dist="107763" dir="2700000" algn="ctr" rotWithShape="0">
                <a:srgbClr val="FF3300">
                  <a:alpha val="50000"/>
                </a:srgbClr>
              </a:outerShdw>
            </a:effectLst>
          </p:spPr>
          <p:txBody>
            <a:bodyPr wrap="none" anchor="ctr"/>
            <a:lstStyle/>
            <a:p>
              <a:endParaRPr lang="es-CR"/>
            </a:p>
          </p:txBody>
        </p:sp>
        <p:sp>
          <p:nvSpPr>
            <p:cNvPr id="35856" name="AutoShape 19"/>
            <p:cNvSpPr>
              <a:spLocks noChangeArrowheads="1"/>
            </p:cNvSpPr>
            <p:nvPr/>
          </p:nvSpPr>
          <p:spPr bwMode="auto">
            <a:xfrm>
              <a:off x="1338" y="1026"/>
              <a:ext cx="544" cy="408"/>
            </a:xfrm>
            <a:prstGeom prst="upDownArrow">
              <a:avLst>
                <a:gd name="adj1" fmla="val 50000"/>
                <a:gd name="adj2" fmla="val 20000"/>
              </a:avLst>
            </a:prstGeom>
            <a:solidFill>
              <a:schemeClr val="accent1"/>
            </a:solidFill>
            <a:ln w="9525">
              <a:solidFill>
                <a:schemeClr val="tx1"/>
              </a:solidFill>
              <a:miter lim="800000"/>
              <a:headEnd/>
              <a:tailEnd/>
            </a:ln>
            <a:effectLst>
              <a:outerShdw dist="107763" dir="2700000" algn="ctr" rotWithShape="0">
                <a:srgbClr val="FF3300">
                  <a:alpha val="50000"/>
                </a:srgbClr>
              </a:outerShdw>
            </a:effectLst>
          </p:spPr>
          <p:txBody>
            <a:bodyPr wrap="none" anchor="ctr"/>
            <a:lstStyle/>
            <a:p>
              <a:endParaRPr lang="es-CR"/>
            </a:p>
          </p:txBody>
        </p:sp>
      </p:grpSp>
      <p:sp>
        <p:nvSpPr>
          <p:cNvPr id="58388" name="Text Box 20"/>
          <p:cNvSpPr txBox="1">
            <a:spLocks noChangeArrowheads="1"/>
          </p:cNvSpPr>
          <p:nvPr/>
        </p:nvSpPr>
        <p:spPr bwMode="auto">
          <a:xfrm>
            <a:off x="4622800" y="2349500"/>
            <a:ext cx="419735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dirty="0">
                <a:solidFill>
                  <a:srgbClr val="009900"/>
                </a:solidFill>
                <a:latin typeface="Maiandra GD"/>
              </a:rPr>
              <a:t>El procesador del Hammer incorpora el controlador de memoria dentro del mismo chip. En los procesadores actuales , ese controlador reside en el motherboard.</a:t>
            </a:r>
            <a:endParaRPr lang="es-ES" sz="1400" dirty="0">
              <a:solidFill>
                <a:srgbClr val="009900"/>
              </a:solidFill>
              <a:latin typeface="Maiandra GD"/>
            </a:endParaRPr>
          </a:p>
        </p:txBody>
      </p:sp>
      <p:sp>
        <p:nvSpPr>
          <p:cNvPr id="58391" name="Text Box 23"/>
          <p:cNvSpPr txBox="1">
            <a:spLocks noChangeArrowheads="1"/>
          </p:cNvSpPr>
          <p:nvPr/>
        </p:nvSpPr>
        <p:spPr bwMode="auto">
          <a:xfrm>
            <a:off x="4622800" y="4149725"/>
            <a:ext cx="37417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dirty="0">
                <a:solidFill>
                  <a:srgbClr val="FF3300"/>
                </a:solidFill>
                <a:latin typeface="Maiandra GD"/>
              </a:rPr>
              <a:t>Es capaz de ejecutar 9 instrucciones por ciclo</a:t>
            </a:r>
            <a:endParaRPr lang="es-ES" sz="1400" dirty="0">
              <a:solidFill>
                <a:srgbClr val="FF3300"/>
              </a:solidFill>
              <a:latin typeface="Maiandra GD"/>
            </a:endParaRPr>
          </a:p>
        </p:txBody>
      </p:sp>
      <p:sp>
        <p:nvSpPr>
          <p:cNvPr id="35847" name="Text Box 24"/>
          <p:cNvSpPr txBox="1">
            <a:spLocks noChangeArrowheads="1"/>
          </p:cNvSpPr>
          <p:nvPr/>
        </p:nvSpPr>
        <p:spPr bwMode="auto">
          <a:xfrm>
            <a:off x="4622800" y="243363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endParaRPr lang="es-CR"/>
          </a:p>
        </p:txBody>
      </p:sp>
      <p:sp>
        <p:nvSpPr>
          <p:cNvPr id="58393" name="Rectangle 25"/>
          <p:cNvSpPr>
            <a:spLocks noChangeArrowheads="1"/>
          </p:cNvSpPr>
          <p:nvPr/>
        </p:nvSpPr>
        <p:spPr bwMode="auto">
          <a:xfrm>
            <a:off x="3924300" y="1484313"/>
            <a:ext cx="48244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sz="1400" dirty="0">
                <a:solidFill>
                  <a:schemeClr val="accent2"/>
                </a:solidFill>
                <a:latin typeface="Maiandra GD"/>
              </a:rPr>
              <a:t>AMD Opteron “ Sledge Hammer”pensado  para servidores</a:t>
            </a:r>
          </a:p>
          <a:p>
            <a:endParaRPr lang="es-MX" sz="1400" dirty="0">
              <a:solidFill>
                <a:schemeClr val="accent2"/>
              </a:solidFill>
              <a:latin typeface="Maiandra GD"/>
            </a:endParaRPr>
          </a:p>
          <a:p>
            <a:r>
              <a:rPr lang="es-MX" sz="1400" dirty="0">
                <a:solidFill>
                  <a:schemeClr val="accent2"/>
                </a:solidFill>
                <a:latin typeface="Maiandra GD"/>
              </a:rPr>
              <a:t>AMD Athlon 64 “Claw Hammer”  para PC´s  de escritorio</a:t>
            </a:r>
            <a:endParaRPr lang="es-ES" sz="1400" dirty="0">
              <a:solidFill>
                <a:schemeClr val="accent2"/>
              </a:solidFill>
              <a:latin typeface="Maiandra GD"/>
            </a:endParaRPr>
          </a:p>
        </p:txBody>
      </p:sp>
      <p:sp>
        <p:nvSpPr>
          <p:cNvPr id="58395" name="Text Box 27"/>
          <p:cNvSpPr txBox="1">
            <a:spLocks noChangeArrowheads="1"/>
          </p:cNvSpPr>
          <p:nvPr/>
        </p:nvSpPr>
        <p:spPr bwMode="auto">
          <a:xfrm>
            <a:off x="4622800" y="3357563"/>
            <a:ext cx="40322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dirty="0">
                <a:latin typeface="Maiandra GD"/>
              </a:rPr>
              <a:t>El bus de memoria  puede ser de 64 ó 128 bits sin que requiera un controlador de memoria adicional</a:t>
            </a:r>
            <a:endParaRPr lang="es-ES" sz="1400" dirty="0">
              <a:latin typeface="Maiandra GD"/>
            </a:endParaRPr>
          </a:p>
        </p:txBody>
      </p:sp>
      <p:sp>
        <p:nvSpPr>
          <p:cNvPr id="58396" name="Rectangle 28"/>
          <p:cNvSpPr>
            <a:spLocks noChangeArrowheads="1"/>
          </p:cNvSpPr>
          <p:nvPr/>
        </p:nvSpPr>
        <p:spPr bwMode="auto">
          <a:xfrm>
            <a:off x="4622800" y="4508500"/>
            <a:ext cx="396081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sz="1400" dirty="0">
                <a:latin typeface="Maiandra GD"/>
              </a:rPr>
              <a:t>Tiene tres conexiones “Hyper Transport “, esto permite que hasta 8 procesadores puedan trabajar en paralelo conectados entre sí a través de esta vía</a:t>
            </a:r>
          </a:p>
        </p:txBody>
      </p:sp>
      <p:sp>
        <p:nvSpPr>
          <p:cNvPr id="58397" name="Rectangle 29"/>
          <p:cNvSpPr>
            <a:spLocks noChangeArrowheads="1"/>
          </p:cNvSpPr>
          <p:nvPr/>
        </p:nvSpPr>
        <p:spPr bwMode="auto">
          <a:xfrm>
            <a:off x="539750" y="5589588"/>
            <a:ext cx="8064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sz="1400" i="1" u="sng" dirty="0">
                <a:solidFill>
                  <a:srgbClr val="FF3300"/>
                </a:solidFill>
                <a:latin typeface="Maiandra GD"/>
              </a:rPr>
              <a:t>Hyper transport</a:t>
            </a:r>
            <a:r>
              <a:rPr lang="es-MX" sz="1400" dirty="0">
                <a:solidFill>
                  <a:srgbClr val="FF3300"/>
                </a:solidFill>
                <a:latin typeface="Maiandra GD"/>
              </a:rPr>
              <a:t>:</a:t>
            </a:r>
            <a:r>
              <a:rPr lang="es-MX" sz="1400" dirty="0">
                <a:latin typeface="Maiandra GD"/>
              </a:rPr>
              <a:t>  sistema universal de interconectividad que se utiliza para procesos  de I/O y en el caso del “ Hammer”, para conectar  procesadores entre si.</a:t>
            </a:r>
          </a:p>
        </p:txBody>
      </p:sp>
      <p:sp>
        <p:nvSpPr>
          <p:cNvPr id="35852" name="Rectangle 30"/>
          <p:cNvSpPr>
            <a:spLocks noChangeArrowheads="1"/>
          </p:cNvSpPr>
          <p:nvPr/>
        </p:nvSpPr>
        <p:spPr bwMode="auto">
          <a:xfrm>
            <a:off x="5537200" y="312643"/>
            <a:ext cx="21320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400" b="1" i="1" dirty="0">
                <a:solidFill>
                  <a:schemeClr val="bg1"/>
                </a:solidFill>
              </a:rPr>
              <a:t>La Octava Generación</a:t>
            </a:r>
            <a:endParaRPr lang="es-ES" sz="1400" b="1" i="1" dirty="0">
              <a:solidFill>
                <a:schemeClr val="bg1"/>
              </a:solidFill>
            </a:endParaRPr>
          </a:p>
        </p:txBody>
      </p:sp>
      <p:sp>
        <p:nvSpPr>
          <p:cNvPr id="35853"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dirty="0">
                <a:solidFill>
                  <a:srgbClr val="FF0000"/>
                </a:solidFill>
                <a:latin typeface="Times New Roman" pitchFamily="18" charset="0"/>
              </a:rPr>
              <a:t>Organización De Computadoras</a:t>
            </a:r>
            <a:endParaRPr lang="es-ES" sz="1400" b="1" dirty="0">
              <a:solidFill>
                <a:srgbClr val="FF0000"/>
              </a:solidFill>
              <a:latin typeface="Times New Roman" pitchFamily="18" charset="0"/>
            </a:endParaRPr>
          </a:p>
        </p:txBody>
      </p:sp>
    </p:spTree>
    <p:extLst>
      <p:ext uri="{BB962C8B-B14F-4D97-AF65-F5344CB8AC3E}">
        <p14:creationId xmlns:p14="http://schemas.microsoft.com/office/powerpoint/2010/main" val="361560060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p:cTn id="7" dur="500" fill="hold"/>
                                        <p:tgtEl>
                                          <p:spTgt spid="58370"/>
                                        </p:tgtEl>
                                        <p:attrNameLst>
                                          <p:attrName>ppt_w</p:attrName>
                                        </p:attrNameLst>
                                      </p:cBhvr>
                                      <p:tavLst>
                                        <p:tav tm="0">
                                          <p:val>
                                            <p:fltVal val="0"/>
                                          </p:val>
                                        </p:tav>
                                        <p:tav tm="100000">
                                          <p:val>
                                            <p:strVal val="#ppt_w"/>
                                          </p:val>
                                        </p:tav>
                                      </p:tavLst>
                                    </p:anim>
                                    <p:anim calcmode="lin" valueType="num">
                                      <p:cBhvr>
                                        <p:cTn id="8" dur="500" fill="hold"/>
                                        <p:tgtEl>
                                          <p:spTgt spid="58370"/>
                                        </p:tgtEl>
                                        <p:attrNameLst>
                                          <p:attrName>ppt_h</p:attrName>
                                        </p:attrNameLst>
                                      </p:cBhvr>
                                      <p:tavLst>
                                        <p:tav tm="0">
                                          <p:val>
                                            <p:fltVal val="0"/>
                                          </p:val>
                                        </p:tav>
                                        <p:tav tm="100000">
                                          <p:val>
                                            <p:strVal val="#ppt_h"/>
                                          </p:val>
                                        </p:tav>
                                      </p:tavLst>
                                    </p:anim>
                                    <p:animEffect transition="in" filter="fade">
                                      <p:cBhvr>
                                        <p:cTn id="9" dur="500"/>
                                        <p:tgtEl>
                                          <p:spTgt spid="5837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58393"/>
                                        </p:tgtEl>
                                        <p:attrNameLst>
                                          <p:attrName>style.visibility</p:attrName>
                                        </p:attrNameLst>
                                      </p:cBhvr>
                                      <p:to>
                                        <p:strVal val="visible"/>
                                      </p:to>
                                    </p:set>
                                    <p:anim calcmode="lin" valueType="num">
                                      <p:cBhvr>
                                        <p:cTn id="12" dur="500" fill="hold"/>
                                        <p:tgtEl>
                                          <p:spTgt spid="58393"/>
                                        </p:tgtEl>
                                        <p:attrNameLst>
                                          <p:attrName>ppt_w</p:attrName>
                                        </p:attrNameLst>
                                      </p:cBhvr>
                                      <p:tavLst>
                                        <p:tav tm="0">
                                          <p:val>
                                            <p:fltVal val="0"/>
                                          </p:val>
                                        </p:tav>
                                        <p:tav tm="100000">
                                          <p:val>
                                            <p:strVal val="#ppt_w"/>
                                          </p:val>
                                        </p:tav>
                                      </p:tavLst>
                                    </p:anim>
                                    <p:anim calcmode="lin" valueType="num">
                                      <p:cBhvr>
                                        <p:cTn id="13" dur="500" fill="hold"/>
                                        <p:tgtEl>
                                          <p:spTgt spid="58393"/>
                                        </p:tgtEl>
                                        <p:attrNameLst>
                                          <p:attrName>ppt_h</p:attrName>
                                        </p:attrNameLst>
                                      </p:cBhvr>
                                      <p:tavLst>
                                        <p:tav tm="0">
                                          <p:val>
                                            <p:fltVal val="0"/>
                                          </p:val>
                                        </p:tav>
                                        <p:tav tm="100000">
                                          <p:val>
                                            <p:strVal val="#ppt_h"/>
                                          </p:val>
                                        </p:tav>
                                      </p:tavLst>
                                    </p:anim>
                                    <p:animEffect transition="in" filter="fade">
                                      <p:cBhvr>
                                        <p:cTn id="14" dur="500"/>
                                        <p:tgtEl>
                                          <p:spTgt spid="58393"/>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58388"/>
                                        </p:tgtEl>
                                        <p:attrNameLst>
                                          <p:attrName>style.visibility</p:attrName>
                                        </p:attrNameLst>
                                      </p:cBhvr>
                                      <p:to>
                                        <p:strVal val="visible"/>
                                      </p:to>
                                    </p:set>
                                    <p:anim calcmode="lin" valueType="num">
                                      <p:cBhvr>
                                        <p:cTn id="17" dur="500" fill="hold"/>
                                        <p:tgtEl>
                                          <p:spTgt spid="58388"/>
                                        </p:tgtEl>
                                        <p:attrNameLst>
                                          <p:attrName>ppt_w</p:attrName>
                                        </p:attrNameLst>
                                      </p:cBhvr>
                                      <p:tavLst>
                                        <p:tav tm="0">
                                          <p:val>
                                            <p:fltVal val="0"/>
                                          </p:val>
                                        </p:tav>
                                        <p:tav tm="100000">
                                          <p:val>
                                            <p:strVal val="#ppt_w"/>
                                          </p:val>
                                        </p:tav>
                                      </p:tavLst>
                                    </p:anim>
                                    <p:anim calcmode="lin" valueType="num">
                                      <p:cBhvr>
                                        <p:cTn id="18" dur="500" fill="hold"/>
                                        <p:tgtEl>
                                          <p:spTgt spid="58388"/>
                                        </p:tgtEl>
                                        <p:attrNameLst>
                                          <p:attrName>ppt_h</p:attrName>
                                        </p:attrNameLst>
                                      </p:cBhvr>
                                      <p:tavLst>
                                        <p:tav tm="0">
                                          <p:val>
                                            <p:fltVal val="0"/>
                                          </p:val>
                                        </p:tav>
                                        <p:tav tm="100000">
                                          <p:val>
                                            <p:strVal val="#ppt_h"/>
                                          </p:val>
                                        </p:tav>
                                      </p:tavLst>
                                    </p:anim>
                                    <p:animEffect transition="in" filter="fade">
                                      <p:cBhvr>
                                        <p:cTn id="19" dur="500"/>
                                        <p:tgtEl>
                                          <p:spTgt spid="58388"/>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58395"/>
                                        </p:tgtEl>
                                        <p:attrNameLst>
                                          <p:attrName>style.visibility</p:attrName>
                                        </p:attrNameLst>
                                      </p:cBhvr>
                                      <p:to>
                                        <p:strVal val="visible"/>
                                      </p:to>
                                    </p:set>
                                    <p:anim calcmode="lin" valueType="num">
                                      <p:cBhvr>
                                        <p:cTn id="22" dur="500" fill="hold"/>
                                        <p:tgtEl>
                                          <p:spTgt spid="58395"/>
                                        </p:tgtEl>
                                        <p:attrNameLst>
                                          <p:attrName>ppt_w</p:attrName>
                                        </p:attrNameLst>
                                      </p:cBhvr>
                                      <p:tavLst>
                                        <p:tav tm="0">
                                          <p:val>
                                            <p:fltVal val="0"/>
                                          </p:val>
                                        </p:tav>
                                        <p:tav tm="100000">
                                          <p:val>
                                            <p:strVal val="#ppt_w"/>
                                          </p:val>
                                        </p:tav>
                                      </p:tavLst>
                                    </p:anim>
                                    <p:anim calcmode="lin" valueType="num">
                                      <p:cBhvr>
                                        <p:cTn id="23" dur="500" fill="hold"/>
                                        <p:tgtEl>
                                          <p:spTgt spid="58395"/>
                                        </p:tgtEl>
                                        <p:attrNameLst>
                                          <p:attrName>ppt_h</p:attrName>
                                        </p:attrNameLst>
                                      </p:cBhvr>
                                      <p:tavLst>
                                        <p:tav tm="0">
                                          <p:val>
                                            <p:fltVal val="0"/>
                                          </p:val>
                                        </p:tav>
                                        <p:tav tm="100000">
                                          <p:val>
                                            <p:strVal val="#ppt_h"/>
                                          </p:val>
                                        </p:tav>
                                      </p:tavLst>
                                    </p:anim>
                                    <p:animEffect transition="in" filter="fade">
                                      <p:cBhvr>
                                        <p:cTn id="24" dur="500"/>
                                        <p:tgtEl>
                                          <p:spTgt spid="58395"/>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58391"/>
                                        </p:tgtEl>
                                        <p:attrNameLst>
                                          <p:attrName>style.visibility</p:attrName>
                                        </p:attrNameLst>
                                      </p:cBhvr>
                                      <p:to>
                                        <p:strVal val="visible"/>
                                      </p:to>
                                    </p:set>
                                    <p:anim calcmode="lin" valueType="num">
                                      <p:cBhvr>
                                        <p:cTn id="27" dur="500" fill="hold"/>
                                        <p:tgtEl>
                                          <p:spTgt spid="58391"/>
                                        </p:tgtEl>
                                        <p:attrNameLst>
                                          <p:attrName>ppt_w</p:attrName>
                                        </p:attrNameLst>
                                      </p:cBhvr>
                                      <p:tavLst>
                                        <p:tav tm="0">
                                          <p:val>
                                            <p:fltVal val="0"/>
                                          </p:val>
                                        </p:tav>
                                        <p:tav tm="100000">
                                          <p:val>
                                            <p:strVal val="#ppt_w"/>
                                          </p:val>
                                        </p:tav>
                                      </p:tavLst>
                                    </p:anim>
                                    <p:anim calcmode="lin" valueType="num">
                                      <p:cBhvr>
                                        <p:cTn id="28" dur="500" fill="hold"/>
                                        <p:tgtEl>
                                          <p:spTgt spid="58391"/>
                                        </p:tgtEl>
                                        <p:attrNameLst>
                                          <p:attrName>ppt_h</p:attrName>
                                        </p:attrNameLst>
                                      </p:cBhvr>
                                      <p:tavLst>
                                        <p:tav tm="0">
                                          <p:val>
                                            <p:fltVal val="0"/>
                                          </p:val>
                                        </p:tav>
                                        <p:tav tm="100000">
                                          <p:val>
                                            <p:strVal val="#ppt_h"/>
                                          </p:val>
                                        </p:tav>
                                      </p:tavLst>
                                    </p:anim>
                                    <p:animEffect transition="in" filter="fade">
                                      <p:cBhvr>
                                        <p:cTn id="29" dur="500"/>
                                        <p:tgtEl>
                                          <p:spTgt spid="58391"/>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58396"/>
                                        </p:tgtEl>
                                        <p:attrNameLst>
                                          <p:attrName>style.visibility</p:attrName>
                                        </p:attrNameLst>
                                      </p:cBhvr>
                                      <p:to>
                                        <p:strVal val="visible"/>
                                      </p:to>
                                    </p:set>
                                    <p:anim calcmode="lin" valueType="num">
                                      <p:cBhvr>
                                        <p:cTn id="32" dur="500" fill="hold"/>
                                        <p:tgtEl>
                                          <p:spTgt spid="58396"/>
                                        </p:tgtEl>
                                        <p:attrNameLst>
                                          <p:attrName>ppt_w</p:attrName>
                                        </p:attrNameLst>
                                      </p:cBhvr>
                                      <p:tavLst>
                                        <p:tav tm="0">
                                          <p:val>
                                            <p:fltVal val="0"/>
                                          </p:val>
                                        </p:tav>
                                        <p:tav tm="100000">
                                          <p:val>
                                            <p:strVal val="#ppt_w"/>
                                          </p:val>
                                        </p:tav>
                                      </p:tavLst>
                                    </p:anim>
                                    <p:anim calcmode="lin" valueType="num">
                                      <p:cBhvr>
                                        <p:cTn id="33" dur="500" fill="hold"/>
                                        <p:tgtEl>
                                          <p:spTgt spid="58396"/>
                                        </p:tgtEl>
                                        <p:attrNameLst>
                                          <p:attrName>ppt_h</p:attrName>
                                        </p:attrNameLst>
                                      </p:cBhvr>
                                      <p:tavLst>
                                        <p:tav tm="0">
                                          <p:val>
                                            <p:fltVal val="0"/>
                                          </p:val>
                                        </p:tav>
                                        <p:tav tm="100000">
                                          <p:val>
                                            <p:strVal val="#ppt_h"/>
                                          </p:val>
                                        </p:tav>
                                      </p:tavLst>
                                    </p:anim>
                                    <p:animEffect transition="in" filter="fade">
                                      <p:cBhvr>
                                        <p:cTn id="34" dur="500"/>
                                        <p:tgtEl>
                                          <p:spTgt spid="58396"/>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58397"/>
                                        </p:tgtEl>
                                        <p:attrNameLst>
                                          <p:attrName>style.visibility</p:attrName>
                                        </p:attrNameLst>
                                      </p:cBhvr>
                                      <p:to>
                                        <p:strVal val="visible"/>
                                      </p:to>
                                    </p:set>
                                    <p:anim calcmode="lin" valueType="num">
                                      <p:cBhvr>
                                        <p:cTn id="37" dur="500" fill="hold"/>
                                        <p:tgtEl>
                                          <p:spTgt spid="58397"/>
                                        </p:tgtEl>
                                        <p:attrNameLst>
                                          <p:attrName>ppt_w</p:attrName>
                                        </p:attrNameLst>
                                      </p:cBhvr>
                                      <p:tavLst>
                                        <p:tav tm="0">
                                          <p:val>
                                            <p:fltVal val="0"/>
                                          </p:val>
                                        </p:tav>
                                        <p:tav tm="100000">
                                          <p:val>
                                            <p:strVal val="#ppt_w"/>
                                          </p:val>
                                        </p:tav>
                                      </p:tavLst>
                                    </p:anim>
                                    <p:anim calcmode="lin" valueType="num">
                                      <p:cBhvr>
                                        <p:cTn id="38" dur="500" fill="hold"/>
                                        <p:tgtEl>
                                          <p:spTgt spid="58397"/>
                                        </p:tgtEl>
                                        <p:attrNameLst>
                                          <p:attrName>ppt_h</p:attrName>
                                        </p:attrNameLst>
                                      </p:cBhvr>
                                      <p:tavLst>
                                        <p:tav tm="0">
                                          <p:val>
                                            <p:fltVal val="0"/>
                                          </p:val>
                                        </p:tav>
                                        <p:tav tm="100000">
                                          <p:val>
                                            <p:strVal val="#ppt_h"/>
                                          </p:val>
                                        </p:tav>
                                      </p:tavLst>
                                    </p:anim>
                                    <p:animEffect transition="in" filter="fade">
                                      <p:cBhvr>
                                        <p:cTn id="39" dur="500"/>
                                        <p:tgtEl>
                                          <p:spTgt spid="58397"/>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4" fill="hold" nodeType="click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down)">
                                      <p:cBhvr>
                                        <p:cTn id="4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88" grpId="0"/>
      <p:bldP spid="58391" grpId="0"/>
      <p:bldP spid="58393" grpId="0"/>
      <p:bldP spid="58395" grpId="0"/>
      <p:bldP spid="58396" grpId="0"/>
      <p:bldP spid="5839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sz="quarter" idx="13"/>
          </p:nvPr>
        </p:nvSpPr>
        <p:spPr>
          <a:xfrm>
            <a:off x="900113" y="1196974"/>
            <a:ext cx="7704137" cy="3744193"/>
          </a:xfrm>
        </p:spPr>
        <p:txBody>
          <a:bodyPr>
            <a:normAutofit fontScale="55000" lnSpcReduction="20000"/>
          </a:bodyPr>
          <a:lstStyle/>
          <a:p>
            <a:pPr eaLnBrk="1" hangingPunct="1">
              <a:lnSpc>
                <a:spcPct val="170000"/>
              </a:lnSpc>
              <a:buFontTx/>
              <a:buNone/>
            </a:pPr>
            <a:r>
              <a:rPr lang="es-ES" sz="2400" u="sng" dirty="0" smtClean="0">
                <a:solidFill>
                  <a:schemeClr val="accent2"/>
                </a:solidFill>
                <a:latin typeface="Maiandra GD"/>
              </a:rPr>
              <a:t>Interfaz:</a:t>
            </a:r>
            <a:r>
              <a:rPr lang="es-ES" sz="2400" dirty="0" smtClean="0">
                <a:solidFill>
                  <a:schemeClr val="accent2"/>
                </a:solidFill>
                <a:latin typeface="Maiandra GD"/>
              </a:rPr>
              <a:t>  Unidad hardware/Software que permite conectar dos entidades diferentes; en el caso que nos ocupa, un periférico y la CPU. </a:t>
            </a:r>
            <a:br>
              <a:rPr lang="es-ES" sz="2400" dirty="0" smtClean="0">
                <a:solidFill>
                  <a:schemeClr val="accent2"/>
                </a:solidFill>
                <a:latin typeface="Maiandra GD"/>
              </a:rPr>
            </a:br>
            <a:endParaRPr lang="es-ES" sz="2400" dirty="0" smtClean="0">
              <a:solidFill>
                <a:schemeClr val="accent2"/>
              </a:solidFill>
              <a:latin typeface="Maiandra GD"/>
            </a:endParaRPr>
          </a:p>
          <a:p>
            <a:pPr eaLnBrk="1" hangingPunct="1">
              <a:lnSpc>
                <a:spcPct val="170000"/>
              </a:lnSpc>
              <a:buFontTx/>
              <a:buNone/>
            </a:pPr>
            <a:r>
              <a:rPr lang="es-ES" sz="2400" dirty="0" smtClean="0">
                <a:solidFill>
                  <a:schemeClr val="accent2"/>
                </a:solidFill>
                <a:latin typeface="Maiandra GD"/>
              </a:rPr>
              <a:t>Los interfaces también se denominan controladores o tarjetas de E/S.</a:t>
            </a:r>
          </a:p>
          <a:p>
            <a:pPr eaLnBrk="1" hangingPunct="1">
              <a:lnSpc>
                <a:spcPct val="170000"/>
              </a:lnSpc>
              <a:buFontTx/>
              <a:buNone/>
            </a:pPr>
            <a:r>
              <a:rPr lang="es-ES" sz="2400" dirty="0" smtClean="0">
                <a:solidFill>
                  <a:schemeClr val="accent2"/>
                </a:solidFill>
                <a:latin typeface="Maiandra GD"/>
              </a:rPr>
              <a:t> Las funciones más importantes de un interfaz son:</a:t>
            </a:r>
          </a:p>
          <a:p>
            <a:pPr eaLnBrk="1" hangingPunct="1">
              <a:lnSpc>
                <a:spcPct val="170000"/>
              </a:lnSpc>
              <a:buFontTx/>
              <a:buNone/>
            </a:pPr>
            <a:r>
              <a:rPr lang="es-ES" sz="2400" dirty="0" smtClean="0">
                <a:solidFill>
                  <a:schemeClr val="accent2"/>
                </a:solidFill>
                <a:latin typeface="Maiandra GD"/>
              </a:rPr>
              <a:t>– Interpretar las órdenes que recibe de la CPU y transmitirlas al</a:t>
            </a:r>
          </a:p>
          <a:p>
            <a:pPr eaLnBrk="1" hangingPunct="1">
              <a:lnSpc>
                <a:spcPct val="170000"/>
              </a:lnSpc>
              <a:buFontTx/>
              <a:buNone/>
            </a:pPr>
            <a:r>
              <a:rPr lang="es-ES" sz="2400" dirty="0" smtClean="0">
                <a:solidFill>
                  <a:schemeClr val="accent2"/>
                </a:solidFill>
                <a:latin typeface="Maiandra GD"/>
              </a:rPr>
              <a:t>periférico</a:t>
            </a:r>
          </a:p>
          <a:p>
            <a:pPr eaLnBrk="1" hangingPunct="1">
              <a:lnSpc>
                <a:spcPct val="170000"/>
              </a:lnSpc>
              <a:buFontTx/>
              <a:buNone/>
            </a:pPr>
            <a:r>
              <a:rPr lang="es-ES" sz="2400" dirty="0" smtClean="0">
                <a:solidFill>
                  <a:schemeClr val="accent2"/>
                </a:solidFill>
                <a:latin typeface="Maiandra GD"/>
              </a:rPr>
              <a:t>– Controlar las transferencias de datos entre la CPU y el periférico</a:t>
            </a:r>
          </a:p>
          <a:p>
            <a:pPr eaLnBrk="1" hangingPunct="1">
              <a:lnSpc>
                <a:spcPct val="170000"/>
              </a:lnSpc>
              <a:buFontTx/>
              <a:buNone/>
            </a:pPr>
            <a:r>
              <a:rPr lang="es-ES" sz="2400" dirty="0" smtClean="0">
                <a:solidFill>
                  <a:schemeClr val="accent2"/>
                </a:solidFill>
                <a:latin typeface="Maiandra GD"/>
              </a:rPr>
              <a:t>(convertir formatos, adaptar velocidades,..).</a:t>
            </a:r>
          </a:p>
          <a:p>
            <a:pPr eaLnBrk="1" hangingPunct="1">
              <a:lnSpc>
                <a:spcPct val="170000"/>
              </a:lnSpc>
              <a:buFontTx/>
              <a:buNone/>
            </a:pPr>
            <a:r>
              <a:rPr lang="es-ES" sz="2400" dirty="0" smtClean="0">
                <a:solidFill>
                  <a:schemeClr val="accent2"/>
                </a:solidFill>
                <a:latin typeface="Maiandra GD"/>
              </a:rPr>
              <a:t>– Informar a la CPU del estado del periférico.</a:t>
            </a:r>
          </a:p>
          <a:p>
            <a:pPr eaLnBrk="1" hangingPunct="1">
              <a:lnSpc>
                <a:spcPct val="80000"/>
              </a:lnSpc>
              <a:buFontTx/>
              <a:buNone/>
            </a:pPr>
            <a:endParaRPr lang="es-ES" sz="2400" dirty="0" smtClean="0">
              <a:solidFill>
                <a:schemeClr val="accent2"/>
              </a:solidFill>
              <a:latin typeface="Maiandra GD"/>
            </a:endParaRPr>
          </a:p>
        </p:txBody>
      </p:sp>
      <p:sp>
        <p:nvSpPr>
          <p:cNvPr id="36867" name="Line 8"/>
          <p:cNvSpPr>
            <a:spLocks noChangeShapeType="1"/>
          </p:cNvSpPr>
          <p:nvPr/>
        </p:nvSpPr>
        <p:spPr bwMode="auto">
          <a:xfrm>
            <a:off x="381000" y="6477000"/>
            <a:ext cx="8229600" cy="0"/>
          </a:xfrm>
          <a:prstGeom prst="line">
            <a:avLst/>
          </a:prstGeom>
          <a:noFill/>
          <a:ln w="76200" cmpd="tri">
            <a:solidFill>
              <a:srgbClr val="FF5050"/>
            </a:solidFill>
            <a:round/>
            <a:headEnd/>
            <a:tailEnd/>
          </a:ln>
          <a:extLst>
            <a:ext uri="{909E8E84-426E-40DD-AFC4-6F175D3DCCD1}">
              <a14:hiddenFill xmlns:a14="http://schemas.microsoft.com/office/drawing/2010/main">
                <a:noFill/>
              </a14:hiddenFill>
            </a:ext>
          </a:extLst>
        </p:spPr>
        <p:txBody>
          <a:bodyPr/>
          <a:lstStyle/>
          <a:p>
            <a:endParaRPr lang="es-SV"/>
          </a:p>
        </p:txBody>
      </p:sp>
      <p:grpSp>
        <p:nvGrpSpPr>
          <p:cNvPr id="2" name="Group 14"/>
          <p:cNvGrpSpPr>
            <a:grpSpLocks/>
          </p:cNvGrpSpPr>
          <p:nvPr/>
        </p:nvGrpSpPr>
        <p:grpSpPr bwMode="auto">
          <a:xfrm>
            <a:off x="2339975" y="5157192"/>
            <a:ext cx="4392613" cy="936625"/>
            <a:chOff x="793" y="2273"/>
            <a:chExt cx="4038" cy="862"/>
          </a:xfrm>
        </p:grpSpPr>
        <p:sp>
          <p:nvSpPr>
            <p:cNvPr id="36870" name="AutoShape 15"/>
            <p:cNvSpPr>
              <a:spLocks noChangeArrowheads="1"/>
            </p:cNvSpPr>
            <p:nvPr/>
          </p:nvSpPr>
          <p:spPr bwMode="auto">
            <a:xfrm>
              <a:off x="793" y="2296"/>
              <a:ext cx="1680" cy="817"/>
            </a:xfrm>
            <a:prstGeom prst="rightArrowCallout">
              <a:avLst>
                <a:gd name="adj1" fmla="val 39287"/>
                <a:gd name="adj2" fmla="val 25000"/>
                <a:gd name="adj3" fmla="val 30159"/>
                <a:gd name="adj4" fmla="val 66667"/>
              </a:avLst>
            </a:prstGeom>
            <a:solidFill>
              <a:schemeClr val="accent1"/>
            </a:solidFill>
            <a:ln w="9525">
              <a:solidFill>
                <a:schemeClr val="tx1"/>
              </a:solidFill>
              <a:miter lim="800000"/>
              <a:headEnd/>
              <a:tailEnd/>
            </a:ln>
            <a:effectLst>
              <a:outerShdw dist="107763" dir="2700000" algn="ctr" rotWithShape="0">
                <a:srgbClr val="FF3300">
                  <a:alpha val="50000"/>
                </a:srgbClr>
              </a:outerShdw>
            </a:effectLst>
          </p:spPr>
          <p:txBody>
            <a:bodyPr wrap="none" anchor="ctr"/>
            <a:lstStyle/>
            <a:p>
              <a:pPr algn="ctr"/>
              <a:r>
                <a:rPr lang="es-MX" sz="1400" b="1"/>
                <a:t>Componente</a:t>
              </a:r>
            </a:p>
            <a:p>
              <a:pPr algn="ctr"/>
              <a:r>
                <a:rPr lang="es-MX" sz="1400" b="1"/>
                <a:t> de</a:t>
              </a:r>
            </a:p>
            <a:p>
              <a:pPr algn="ctr"/>
              <a:r>
                <a:rPr lang="es-MX" sz="1400" b="1"/>
                <a:t> hardware</a:t>
              </a:r>
              <a:endParaRPr lang="es-ES" sz="1400" b="1"/>
            </a:p>
          </p:txBody>
        </p:sp>
        <p:sp>
          <p:nvSpPr>
            <p:cNvPr id="36871" name="AutoShape 16"/>
            <p:cNvSpPr>
              <a:spLocks noChangeArrowheads="1"/>
            </p:cNvSpPr>
            <p:nvPr/>
          </p:nvSpPr>
          <p:spPr bwMode="auto">
            <a:xfrm rot="10800000">
              <a:off x="3151" y="2296"/>
              <a:ext cx="1680" cy="817"/>
            </a:xfrm>
            <a:prstGeom prst="rightArrowCallout">
              <a:avLst>
                <a:gd name="adj1" fmla="val 39287"/>
                <a:gd name="adj2" fmla="val 25000"/>
                <a:gd name="adj3" fmla="val 30159"/>
                <a:gd name="adj4" fmla="val 66667"/>
              </a:avLst>
            </a:prstGeom>
            <a:solidFill>
              <a:schemeClr val="accent1"/>
            </a:solidFill>
            <a:ln w="9525">
              <a:solidFill>
                <a:schemeClr val="tx1"/>
              </a:solidFill>
              <a:miter lim="800000"/>
              <a:headEnd/>
              <a:tailEnd/>
            </a:ln>
            <a:effectLst>
              <a:outerShdw dist="107763" dir="2700000" algn="ctr" rotWithShape="0">
                <a:srgbClr val="FF3300">
                  <a:alpha val="50000"/>
                </a:srgbClr>
              </a:outerShdw>
            </a:effectLst>
          </p:spPr>
          <p:txBody>
            <a:bodyPr rot="10800000" wrap="none" anchor="ctr"/>
            <a:lstStyle/>
            <a:p>
              <a:pPr algn="ctr"/>
              <a:r>
                <a:rPr lang="es-MX" sz="1400" b="1"/>
                <a:t>Componente</a:t>
              </a:r>
            </a:p>
            <a:p>
              <a:pPr algn="ctr"/>
              <a:r>
                <a:rPr lang="es-MX" sz="1400" b="1"/>
                <a:t> de</a:t>
              </a:r>
            </a:p>
            <a:p>
              <a:pPr algn="ctr"/>
              <a:r>
                <a:rPr lang="es-MX" sz="1400" b="1"/>
                <a:t>Hardware</a:t>
              </a:r>
              <a:endParaRPr lang="es-ES" sz="1400" b="1"/>
            </a:p>
          </p:txBody>
        </p:sp>
        <p:sp>
          <p:nvSpPr>
            <p:cNvPr id="36872" name="Rectangle 17"/>
            <p:cNvSpPr>
              <a:spLocks noChangeArrowheads="1"/>
            </p:cNvSpPr>
            <p:nvPr/>
          </p:nvSpPr>
          <p:spPr bwMode="auto">
            <a:xfrm>
              <a:off x="2154" y="2273"/>
              <a:ext cx="1315" cy="86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s-MX" dirty="0"/>
                <a:t>Interfaz</a:t>
              </a:r>
              <a:endParaRPr lang="es-ES" dirty="0"/>
            </a:p>
          </p:txBody>
        </p:sp>
      </p:grpSp>
      <p:sp>
        <p:nvSpPr>
          <p:cNvPr id="36869" name="Text Box 9"/>
          <p:cNvSpPr txBox="1">
            <a:spLocks noChangeArrowheads="1"/>
          </p:cNvSpPr>
          <p:nvPr/>
        </p:nvSpPr>
        <p:spPr bwMode="auto">
          <a:xfrm>
            <a:off x="557376"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dirty="0">
                <a:solidFill>
                  <a:srgbClr val="FF0000"/>
                </a:solidFill>
                <a:latin typeface="Times New Roman" pitchFamily="18" charset="0"/>
              </a:rPr>
              <a:t>Organización De Computadoras</a:t>
            </a:r>
            <a:endParaRPr lang="es-ES" sz="1400" b="1" dirty="0">
              <a:solidFill>
                <a:srgbClr val="FF0000"/>
              </a:solidFill>
              <a:latin typeface="Times New Roman" pitchFamily="18" charset="0"/>
            </a:endParaRPr>
          </a:p>
        </p:txBody>
      </p:sp>
    </p:spTree>
    <p:extLst>
      <p:ext uri="{BB962C8B-B14F-4D97-AF65-F5344CB8AC3E}">
        <p14:creationId xmlns:p14="http://schemas.microsoft.com/office/powerpoint/2010/main" val="357727753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p:cTn id="7" dur="500" fill="hold"/>
                                        <p:tgtEl>
                                          <p:spTgt spid="4403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403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4035">
                                            <p:txEl>
                                              <p:pRg st="1" end="1"/>
                                            </p:txEl>
                                          </p:spTgt>
                                        </p:tgtEl>
                                        <p:attrNameLst>
                                          <p:attrName>style.visibility</p:attrName>
                                        </p:attrNameLst>
                                      </p:cBhvr>
                                      <p:to>
                                        <p:strVal val="visible"/>
                                      </p:to>
                                    </p:set>
                                    <p:anim calcmode="lin" valueType="num">
                                      <p:cBhvr>
                                        <p:cTn id="13" dur="500" fill="hold"/>
                                        <p:tgtEl>
                                          <p:spTgt spid="4403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403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4035">
                                            <p:txEl>
                                              <p:pRg st="2" end="2"/>
                                            </p:txEl>
                                          </p:spTgt>
                                        </p:tgtEl>
                                        <p:attrNameLst>
                                          <p:attrName>style.visibility</p:attrName>
                                        </p:attrNameLst>
                                      </p:cBhvr>
                                      <p:to>
                                        <p:strVal val="visible"/>
                                      </p:to>
                                    </p:set>
                                    <p:anim calcmode="lin" valueType="num">
                                      <p:cBhvr>
                                        <p:cTn id="19" dur="500" fill="hold"/>
                                        <p:tgtEl>
                                          <p:spTgt spid="4403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403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4035">
                                            <p:txEl>
                                              <p:pRg st="3" end="3"/>
                                            </p:txEl>
                                          </p:spTgt>
                                        </p:tgtEl>
                                        <p:attrNameLst>
                                          <p:attrName>style.visibility</p:attrName>
                                        </p:attrNameLst>
                                      </p:cBhvr>
                                      <p:to>
                                        <p:strVal val="visible"/>
                                      </p:to>
                                    </p:set>
                                    <p:anim calcmode="lin" valueType="num">
                                      <p:cBhvr>
                                        <p:cTn id="25" dur="500" fill="hold"/>
                                        <p:tgtEl>
                                          <p:spTgt spid="44035">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4403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4035">
                                            <p:txEl>
                                              <p:pRg st="4" end="4"/>
                                            </p:txEl>
                                          </p:spTgt>
                                        </p:tgtEl>
                                        <p:attrNameLst>
                                          <p:attrName>style.visibility</p:attrName>
                                        </p:attrNameLst>
                                      </p:cBhvr>
                                      <p:to>
                                        <p:strVal val="visible"/>
                                      </p:to>
                                    </p:set>
                                    <p:anim calcmode="lin" valueType="num">
                                      <p:cBhvr>
                                        <p:cTn id="31" dur="500" fill="hold"/>
                                        <p:tgtEl>
                                          <p:spTgt spid="44035">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44035">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44035">
                                            <p:txEl>
                                              <p:pRg st="5" end="5"/>
                                            </p:txEl>
                                          </p:spTgt>
                                        </p:tgtEl>
                                        <p:attrNameLst>
                                          <p:attrName>style.visibility</p:attrName>
                                        </p:attrNameLst>
                                      </p:cBhvr>
                                      <p:to>
                                        <p:strVal val="visible"/>
                                      </p:to>
                                    </p:set>
                                    <p:anim calcmode="lin" valueType="num">
                                      <p:cBhvr>
                                        <p:cTn id="37" dur="500" fill="hold"/>
                                        <p:tgtEl>
                                          <p:spTgt spid="44035">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44035">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44035">
                                            <p:txEl>
                                              <p:pRg st="6" end="6"/>
                                            </p:txEl>
                                          </p:spTgt>
                                        </p:tgtEl>
                                        <p:attrNameLst>
                                          <p:attrName>style.visibility</p:attrName>
                                        </p:attrNameLst>
                                      </p:cBhvr>
                                      <p:to>
                                        <p:strVal val="visible"/>
                                      </p:to>
                                    </p:set>
                                    <p:anim calcmode="lin" valueType="num">
                                      <p:cBhvr>
                                        <p:cTn id="43" dur="500" fill="hold"/>
                                        <p:tgtEl>
                                          <p:spTgt spid="44035">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44035">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44035">
                                            <p:txEl>
                                              <p:pRg st="7" end="7"/>
                                            </p:txEl>
                                          </p:spTgt>
                                        </p:tgtEl>
                                        <p:attrNameLst>
                                          <p:attrName>style.visibility</p:attrName>
                                        </p:attrNameLst>
                                      </p:cBhvr>
                                      <p:to>
                                        <p:strVal val="visible"/>
                                      </p:to>
                                    </p:set>
                                    <p:anim calcmode="lin" valueType="num">
                                      <p:cBhvr>
                                        <p:cTn id="49" dur="500" fill="hold"/>
                                        <p:tgtEl>
                                          <p:spTgt spid="44035">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44035">
                                            <p:txEl>
                                              <p:pRg st="7" end="7"/>
                                            </p:txEl>
                                          </p:spTgt>
                                        </p:tgtEl>
                                        <p:attrNameLst>
                                          <p:attrName>ppt_h</p:attrName>
                                        </p:attrNameLst>
                                      </p:cBhvr>
                                      <p:tavLst>
                                        <p:tav tm="0">
                                          <p:val>
                                            <p:fltVal val="0"/>
                                          </p:val>
                                        </p:tav>
                                        <p:tav tm="100000">
                                          <p:val>
                                            <p:strVal val="#ppt_h"/>
                                          </p:val>
                                        </p:tav>
                                      </p:tavLst>
                                    </p:anim>
                                  </p:childTnLst>
                                </p:cTn>
                              </p:par>
                              <p:par>
                                <p:cTn id="51" presetID="23" presetClass="entr" presetSubtype="16" fill="hold" nodeType="withEffect">
                                  <p:stCondLst>
                                    <p:cond delay="0"/>
                                  </p:stCondLst>
                                  <p:childTnLst>
                                    <p:set>
                                      <p:cBhvr>
                                        <p:cTn id="52" dur="1" fill="hold">
                                          <p:stCondLst>
                                            <p:cond delay="0"/>
                                          </p:stCondLst>
                                        </p:cTn>
                                        <p:tgtEl>
                                          <p:spTgt spid="2"/>
                                        </p:tgtEl>
                                        <p:attrNameLst>
                                          <p:attrName>style.visibility</p:attrName>
                                        </p:attrNameLst>
                                      </p:cBhvr>
                                      <p:to>
                                        <p:strVal val="visible"/>
                                      </p:to>
                                    </p:set>
                                    <p:anim calcmode="lin" valueType="num">
                                      <p:cBhvr>
                                        <p:cTn id="53" dur="500" fill="hold"/>
                                        <p:tgtEl>
                                          <p:spTgt spid="2"/>
                                        </p:tgtEl>
                                        <p:attrNameLst>
                                          <p:attrName>ppt_w</p:attrName>
                                        </p:attrNameLst>
                                      </p:cBhvr>
                                      <p:tavLst>
                                        <p:tav tm="0">
                                          <p:val>
                                            <p:fltVal val="0"/>
                                          </p:val>
                                        </p:tav>
                                        <p:tav tm="100000">
                                          <p:val>
                                            <p:strVal val="#ppt_w"/>
                                          </p:val>
                                        </p:tav>
                                      </p:tavLst>
                                    </p:anim>
                                    <p:anim calcmode="lin" valueType="num">
                                      <p:cBhvr>
                                        <p:cTn id="54"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1" name="Rectangle 5"/>
          <p:cNvSpPr>
            <a:spLocks noGrp="1" noChangeArrowheads="1"/>
          </p:cNvSpPr>
          <p:nvPr>
            <p:ph idx="1"/>
          </p:nvPr>
        </p:nvSpPr>
        <p:spPr>
          <a:xfrm>
            <a:off x="788193" y="980728"/>
            <a:ext cx="7415213" cy="4824536"/>
          </a:xfrm>
        </p:spPr>
        <p:txBody>
          <a:bodyPr>
            <a:normAutofit fontScale="92500" lnSpcReduction="10000"/>
          </a:bodyPr>
          <a:lstStyle/>
          <a:p>
            <a:pPr algn="just">
              <a:lnSpc>
                <a:spcPct val="170000"/>
              </a:lnSpc>
              <a:buFont typeface="Wingdings" pitchFamily="2" charset="2"/>
              <a:buChar char="ü"/>
            </a:pPr>
            <a:r>
              <a:rPr lang="es-ES" sz="1900" dirty="0">
                <a:solidFill>
                  <a:schemeClr val="accent2"/>
                </a:solidFill>
                <a:latin typeface="Maiandra GD"/>
              </a:rPr>
              <a:t>Puerto:  Unidad física que permite la conexión entre </a:t>
            </a:r>
            <a:r>
              <a:rPr lang="es-ES" sz="1900" dirty="0" smtClean="0">
                <a:solidFill>
                  <a:schemeClr val="accent2"/>
                </a:solidFill>
                <a:latin typeface="Maiandra GD"/>
              </a:rPr>
              <a:t>un  periférico </a:t>
            </a:r>
            <a:r>
              <a:rPr lang="es-ES" sz="1900" dirty="0">
                <a:solidFill>
                  <a:schemeClr val="accent2"/>
                </a:solidFill>
                <a:latin typeface="Maiandra GD"/>
              </a:rPr>
              <a:t>y el computador. </a:t>
            </a:r>
          </a:p>
          <a:p>
            <a:pPr algn="just">
              <a:lnSpc>
                <a:spcPct val="170000"/>
              </a:lnSpc>
              <a:buFont typeface="Wingdings" pitchFamily="2" charset="2"/>
              <a:buChar char="ü"/>
            </a:pPr>
            <a:r>
              <a:rPr lang="es-ES" sz="1900" dirty="0">
                <a:solidFill>
                  <a:schemeClr val="accent2"/>
                </a:solidFill>
                <a:latin typeface="Maiandra GD"/>
              </a:rPr>
              <a:t>Siempre debe tener asignados dos tipos de recursos</a:t>
            </a:r>
            <a:r>
              <a:rPr lang="es-ES" sz="1900" dirty="0" smtClean="0">
                <a:solidFill>
                  <a:schemeClr val="accent2"/>
                </a:solidFill>
                <a:latin typeface="Maiandra GD"/>
              </a:rPr>
              <a:t>:</a:t>
            </a:r>
            <a:endParaRPr lang="es-ES" sz="1900" dirty="0">
              <a:solidFill>
                <a:schemeClr val="accent2"/>
              </a:solidFill>
              <a:latin typeface="Maiandra GD"/>
            </a:endParaRPr>
          </a:p>
          <a:p>
            <a:pPr algn="just">
              <a:lnSpc>
                <a:spcPct val="170000"/>
              </a:lnSpc>
              <a:buFont typeface="Wingdings" pitchFamily="2" charset="2"/>
              <a:buChar char="ü"/>
            </a:pPr>
            <a:r>
              <a:rPr lang="es-ES" sz="1900" dirty="0" smtClean="0">
                <a:solidFill>
                  <a:schemeClr val="accent2"/>
                </a:solidFill>
                <a:latin typeface="Maiandra GD"/>
              </a:rPr>
              <a:t>Dirección</a:t>
            </a:r>
            <a:r>
              <a:rPr lang="es-ES" sz="1900" dirty="0">
                <a:solidFill>
                  <a:schemeClr val="accent2"/>
                </a:solidFill>
                <a:latin typeface="Maiandra GD"/>
              </a:rPr>
              <a:t>: Necesaria para que la CPU pueda referenciar al puerto</a:t>
            </a:r>
            <a:r>
              <a:rPr lang="es-ES" sz="1900" dirty="0" smtClean="0">
                <a:solidFill>
                  <a:schemeClr val="accent2"/>
                </a:solidFill>
                <a:latin typeface="Maiandra GD"/>
              </a:rPr>
              <a:t>.</a:t>
            </a:r>
            <a:endParaRPr lang="es-ES" sz="1900" dirty="0">
              <a:solidFill>
                <a:schemeClr val="accent2"/>
              </a:solidFill>
              <a:latin typeface="Maiandra GD"/>
            </a:endParaRPr>
          </a:p>
          <a:p>
            <a:pPr algn="just">
              <a:lnSpc>
                <a:spcPct val="170000"/>
              </a:lnSpc>
              <a:buFont typeface="Wingdings" pitchFamily="2" charset="2"/>
              <a:buChar char="ü"/>
            </a:pPr>
            <a:r>
              <a:rPr lang="es-ES" sz="1900" dirty="0" smtClean="0">
                <a:solidFill>
                  <a:schemeClr val="accent2"/>
                </a:solidFill>
                <a:latin typeface="Maiandra GD"/>
              </a:rPr>
              <a:t>Línea </a:t>
            </a:r>
            <a:r>
              <a:rPr lang="es-ES" sz="1900" dirty="0">
                <a:solidFill>
                  <a:schemeClr val="accent2"/>
                </a:solidFill>
                <a:latin typeface="Maiandra GD"/>
              </a:rPr>
              <a:t>de petición de interrupción (IRQ): Esta línea se utiliza </a:t>
            </a:r>
            <a:r>
              <a:rPr lang="es-ES" sz="1900" dirty="0" smtClean="0">
                <a:solidFill>
                  <a:schemeClr val="accent2"/>
                </a:solidFill>
                <a:latin typeface="Maiandra GD"/>
              </a:rPr>
              <a:t>para     </a:t>
            </a:r>
            <a:r>
              <a:rPr lang="es-ES" sz="1900" dirty="0">
                <a:solidFill>
                  <a:schemeClr val="accent2"/>
                </a:solidFill>
                <a:latin typeface="Maiandra GD"/>
              </a:rPr>
              <a:t>avisar </a:t>
            </a:r>
            <a:r>
              <a:rPr lang="es-ES" sz="1900" dirty="0" smtClean="0">
                <a:solidFill>
                  <a:schemeClr val="accent2"/>
                </a:solidFill>
                <a:latin typeface="Maiandra GD"/>
              </a:rPr>
              <a:t>al procesador </a:t>
            </a:r>
            <a:r>
              <a:rPr lang="es-ES" sz="1900" dirty="0">
                <a:solidFill>
                  <a:schemeClr val="accent2"/>
                </a:solidFill>
                <a:latin typeface="Maiandra GD"/>
              </a:rPr>
              <a:t>de que debe atender al periférico</a:t>
            </a:r>
            <a:r>
              <a:rPr lang="es-ES" sz="1900" dirty="0" smtClean="0">
                <a:solidFill>
                  <a:schemeClr val="accent2"/>
                </a:solidFill>
                <a:latin typeface="Maiandra GD"/>
              </a:rPr>
              <a:t>.</a:t>
            </a:r>
            <a:endParaRPr lang="es-ES" sz="1900" dirty="0">
              <a:solidFill>
                <a:schemeClr val="accent2"/>
              </a:solidFill>
              <a:latin typeface="Maiandra GD"/>
            </a:endParaRPr>
          </a:p>
          <a:p>
            <a:pPr algn="just">
              <a:lnSpc>
                <a:spcPct val="170000"/>
              </a:lnSpc>
              <a:buFont typeface="Wingdings" pitchFamily="2" charset="2"/>
              <a:buChar char="ü"/>
            </a:pPr>
            <a:r>
              <a:rPr lang="es-ES" sz="1900" dirty="0" smtClean="0">
                <a:solidFill>
                  <a:schemeClr val="accent2"/>
                </a:solidFill>
                <a:latin typeface="Maiandra GD"/>
              </a:rPr>
              <a:t>Todos </a:t>
            </a:r>
            <a:r>
              <a:rPr lang="es-ES" sz="1900" dirty="0">
                <a:solidFill>
                  <a:schemeClr val="accent2"/>
                </a:solidFill>
                <a:latin typeface="Maiandra GD"/>
              </a:rPr>
              <a:t>los PC’s actuales incorporan como mínimo un </a:t>
            </a:r>
            <a:r>
              <a:rPr lang="es-ES" sz="1900" dirty="0" smtClean="0">
                <a:solidFill>
                  <a:schemeClr val="accent2"/>
                </a:solidFill>
                <a:latin typeface="Maiandra GD"/>
              </a:rPr>
              <a:t>puerto </a:t>
            </a:r>
            <a:r>
              <a:rPr lang="es-ES" sz="1900" dirty="0">
                <a:solidFill>
                  <a:schemeClr val="accent2"/>
                </a:solidFill>
                <a:latin typeface="Maiandra GD"/>
              </a:rPr>
              <a:t>	paralelo, un puerto serie y uno USB. Estos puertos </a:t>
            </a:r>
            <a:r>
              <a:rPr lang="es-ES" sz="1900" dirty="0" smtClean="0">
                <a:solidFill>
                  <a:schemeClr val="accent2"/>
                </a:solidFill>
                <a:latin typeface="Maiandra GD"/>
              </a:rPr>
              <a:t>llevan</a:t>
            </a:r>
            <a:r>
              <a:rPr lang="es-ES" sz="1900" dirty="0">
                <a:solidFill>
                  <a:schemeClr val="accent2"/>
                </a:solidFill>
                <a:latin typeface="Maiandra GD"/>
              </a:rPr>
              <a:t>	asociados interfaces de propósito general, que permiten </a:t>
            </a:r>
            <a:r>
              <a:rPr lang="es-ES" sz="1900" dirty="0" smtClean="0">
                <a:solidFill>
                  <a:schemeClr val="accent2"/>
                </a:solidFill>
                <a:latin typeface="Maiandra GD"/>
              </a:rPr>
              <a:t>la </a:t>
            </a:r>
            <a:r>
              <a:rPr lang="es-ES" sz="1900" dirty="0">
                <a:solidFill>
                  <a:schemeClr val="accent2"/>
                </a:solidFill>
                <a:latin typeface="Maiandra GD"/>
              </a:rPr>
              <a:t>	conexión de gran variedad de periféricos.</a:t>
            </a:r>
          </a:p>
          <a:p>
            <a:pPr eaLnBrk="1" hangingPunct="1">
              <a:lnSpc>
                <a:spcPct val="80000"/>
              </a:lnSpc>
            </a:pPr>
            <a:endParaRPr lang="es-ES" sz="2400" dirty="0" smtClean="0">
              <a:solidFill>
                <a:schemeClr val="accent2"/>
              </a:solidFill>
              <a:latin typeface="Maiandra GD"/>
            </a:endParaRPr>
          </a:p>
        </p:txBody>
      </p:sp>
      <p:sp>
        <p:nvSpPr>
          <p:cNvPr id="37892" name="Line 8"/>
          <p:cNvSpPr>
            <a:spLocks noChangeShapeType="1"/>
          </p:cNvSpPr>
          <p:nvPr/>
        </p:nvSpPr>
        <p:spPr bwMode="auto">
          <a:xfrm>
            <a:off x="381000" y="6477000"/>
            <a:ext cx="8229600" cy="0"/>
          </a:xfrm>
          <a:prstGeom prst="line">
            <a:avLst/>
          </a:prstGeom>
          <a:noFill/>
          <a:ln w="76200" cmpd="tri">
            <a:solidFill>
              <a:srgbClr val="FF5050"/>
            </a:solidFill>
            <a:round/>
            <a:headEnd/>
            <a:tailEnd/>
          </a:ln>
          <a:extLst>
            <a:ext uri="{909E8E84-426E-40DD-AFC4-6F175D3DCCD1}">
              <a14:hiddenFill xmlns:a14="http://schemas.microsoft.com/office/drawing/2010/main">
                <a:noFill/>
              </a14:hiddenFill>
            </a:ext>
          </a:extLst>
        </p:spPr>
        <p:txBody>
          <a:bodyPr/>
          <a:lstStyle/>
          <a:p>
            <a:endParaRPr lang="es-SV"/>
          </a:p>
        </p:txBody>
      </p:sp>
      <p:sp>
        <p:nvSpPr>
          <p:cNvPr id="37893" name="Text Box 9"/>
          <p:cNvSpPr txBox="1">
            <a:spLocks noChangeArrowheads="1"/>
          </p:cNvSpPr>
          <p:nvPr/>
        </p:nvSpPr>
        <p:spPr bwMode="auto">
          <a:xfrm>
            <a:off x="288925" y="315913"/>
            <a:ext cx="266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s-MX" sz="1400" b="1">
                <a:solidFill>
                  <a:srgbClr val="FF0000"/>
                </a:solidFill>
                <a:latin typeface="Times New Roman" pitchFamily="18" charset="0"/>
              </a:rPr>
              <a:t>Organización De Computadoras</a:t>
            </a:r>
            <a:endParaRPr lang="es-ES" sz="1400" b="1">
              <a:solidFill>
                <a:srgbClr val="FF0000"/>
              </a:solidFill>
              <a:latin typeface="Times New Roman" pitchFamily="18" charset="0"/>
            </a:endParaRPr>
          </a:p>
        </p:txBody>
      </p:sp>
    </p:spTree>
    <p:extLst>
      <p:ext uri="{BB962C8B-B14F-4D97-AF65-F5344CB8AC3E}">
        <p14:creationId xmlns:p14="http://schemas.microsoft.com/office/powerpoint/2010/main" val="3766733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5061">
                                            <p:txEl>
                                              <p:pRg st="0" end="0"/>
                                            </p:txEl>
                                          </p:spTgt>
                                        </p:tgtEl>
                                        <p:attrNameLst>
                                          <p:attrName>style.visibility</p:attrName>
                                        </p:attrNameLst>
                                      </p:cBhvr>
                                      <p:to>
                                        <p:strVal val="visible"/>
                                      </p:to>
                                    </p:set>
                                    <p:animEffect transition="in" filter="blinds(horizontal)">
                                      <p:cBhvr>
                                        <p:cTn id="7" dur="500"/>
                                        <p:tgtEl>
                                          <p:spTgt spid="4506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5061">
                                            <p:txEl>
                                              <p:pRg st="1" end="1"/>
                                            </p:txEl>
                                          </p:spTgt>
                                        </p:tgtEl>
                                        <p:attrNameLst>
                                          <p:attrName>style.visibility</p:attrName>
                                        </p:attrNameLst>
                                      </p:cBhvr>
                                      <p:to>
                                        <p:strVal val="visible"/>
                                      </p:to>
                                    </p:set>
                                    <p:animEffect transition="in" filter="blinds(horizontal)">
                                      <p:cBhvr>
                                        <p:cTn id="12" dur="500"/>
                                        <p:tgtEl>
                                          <p:spTgt spid="4506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5061">
                                            <p:txEl>
                                              <p:pRg st="2" end="2"/>
                                            </p:txEl>
                                          </p:spTgt>
                                        </p:tgtEl>
                                        <p:attrNameLst>
                                          <p:attrName>style.visibility</p:attrName>
                                        </p:attrNameLst>
                                      </p:cBhvr>
                                      <p:to>
                                        <p:strVal val="visible"/>
                                      </p:to>
                                    </p:set>
                                    <p:animEffect transition="in" filter="blinds(horizontal)">
                                      <p:cBhvr>
                                        <p:cTn id="17" dur="500"/>
                                        <p:tgtEl>
                                          <p:spTgt spid="4506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5061">
                                            <p:txEl>
                                              <p:pRg st="3" end="3"/>
                                            </p:txEl>
                                          </p:spTgt>
                                        </p:tgtEl>
                                        <p:attrNameLst>
                                          <p:attrName>style.visibility</p:attrName>
                                        </p:attrNameLst>
                                      </p:cBhvr>
                                      <p:to>
                                        <p:strVal val="visible"/>
                                      </p:to>
                                    </p:set>
                                    <p:animEffect transition="in" filter="blinds(horizontal)">
                                      <p:cBhvr>
                                        <p:cTn id="22" dur="500"/>
                                        <p:tgtEl>
                                          <p:spTgt spid="4506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5061">
                                            <p:txEl>
                                              <p:pRg st="4" end="4"/>
                                            </p:txEl>
                                          </p:spTgt>
                                        </p:tgtEl>
                                        <p:attrNameLst>
                                          <p:attrName>style.visibility</p:attrName>
                                        </p:attrNameLst>
                                      </p:cBhvr>
                                      <p:to>
                                        <p:strVal val="visible"/>
                                      </p:to>
                                    </p:set>
                                    <p:animEffect transition="in" filter="blinds(horizontal)">
                                      <p:cBhvr>
                                        <p:cTn id="27" dur="500"/>
                                        <p:tgtEl>
                                          <p:spTgt spid="4506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1"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contenido"/>
          <p:cNvSpPr>
            <a:spLocks noGrp="1"/>
          </p:cNvSpPr>
          <p:nvPr>
            <p:ph idx="1"/>
          </p:nvPr>
        </p:nvSpPr>
        <p:spPr>
          <a:xfrm>
            <a:off x="179512" y="980728"/>
            <a:ext cx="8801100" cy="4902200"/>
          </a:xfrm>
        </p:spPr>
        <p:txBody>
          <a:bodyPr>
            <a:normAutofit fontScale="92500"/>
          </a:bodyPr>
          <a:lstStyle/>
          <a:p>
            <a:pPr eaLnBrk="1" hangingPunct="1"/>
            <a:r>
              <a:rPr lang="es-CR" sz="2200" b="1" dirty="0" smtClean="0">
                <a:solidFill>
                  <a:schemeClr val="accent2"/>
                </a:solidFill>
                <a:latin typeface="Maiandra GD"/>
              </a:rPr>
              <a:t>Limpieza interna :</a:t>
            </a:r>
            <a:r>
              <a:rPr lang="es-CR" sz="2200" dirty="0" smtClean="0">
                <a:solidFill>
                  <a:schemeClr val="accent2"/>
                </a:solidFill>
                <a:latin typeface="Maiandra GD"/>
              </a:rPr>
              <a:t> Esta tarea busca retirar el polvo que se adhiere a las piezas y al interior en general de nuestro PC. Ante todo debe desconectarse los cables externos que alimentan de electricidad a nuestra PC y de los demás componentes periféricos.</a:t>
            </a:r>
          </a:p>
          <a:p>
            <a:pPr eaLnBrk="1" hangingPunct="1"/>
            <a:endParaRPr lang="es-CR" sz="2200" dirty="0" smtClean="0">
              <a:solidFill>
                <a:schemeClr val="accent2"/>
              </a:solidFill>
              <a:latin typeface="Maiandra GD"/>
            </a:endParaRPr>
          </a:p>
          <a:p>
            <a:pPr eaLnBrk="1" hangingPunct="1"/>
            <a:r>
              <a:rPr lang="es-CR" sz="2200" b="1" dirty="0" smtClean="0">
                <a:solidFill>
                  <a:schemeClr val="accent2"/>
                </a:solidFill>
                <a:latin typeface="Maiandra GD"/>
              </a:rPr>
              <a:t>Revisar los conectores internos :</a:t>
            </a:r>
            <a:r>
              <a:rPr lang="es-CR" sz="2200" dirty="0" smtClean="0">
                <a:solidFill>
                  <a:schemeClr val="accent2"/>
                </a:solidFill>
                <a:latin typeface="Maiandra GD"/>
              </a:rPr>
              <a:t> Asegurándonos que estén firmes y no flojos. Revisar además que las tarjetas de expansión y los módulos de memoria estén bien conectados.</a:t>
            </a:r>
          </a:p>
          <a:p>
            <a:pPr eaLnBrk="1" hangingPunct="1"/>
            <a:endParaRPr lang="es-CR" sz="2200" dirty="0" smtClean="0">
              <a:solidFill>
                <a:schemeClr val="accent2"/>
              </a:solidFill>
              <a:latin typeface="Maiandra GD"/>
            </a:endParaRPr>
          </a:p>
          <a:p>
            <a:pPr eaLnBrk="1" hangingPunct="1"/>
            <a:r>
              <a:rPr lang="es-CR" sz="2200" b="1" dirty="0" smtClean="0">
                <a:solidFill>
                  <a:schemeClr val="accent2"/>
                </a:solidFill>
                <a:latin typeface="Maiandra GD"/>
              </a:rPr>
              <a:t>Limpieza del monitor :</a:t>
            </a:r>
            <a:r>
              <a:rPr lang="es-CR" sz="2200" dirty="0" smtClean="0">
                <a:solidFill>
                  <a:schemeClr val="accent2"/>
                </a:solidFill>
                <a:latin typeface="Maiandra GD"/>
              </a:rPr>
              <a:t> Se recomienda destapar el monitor del PC solo en caso que se vaya a reparar pues luego de apagado almacena mucha energía que podría ser peligrosa, si no es el caso, solo soplar aire al interior por las rejillas y limpiar la pantalla y el filtro de la pantalla con un paño seco que no deje residuos ni pelusas.</a:t>
            </a:r>
          </a:p>
          <a:p>
            <a:pPr eaLnBrk="1" hangingPunct="1"/>
            <a:endParaRPr lang="es-CR" sz="2200" dirty="0" smtClean="0">
              <a:solidFill>
                <a:schemeClr val="accent2"/>
              </a:solidFill>
              <a:latin typeface="Maiandra GD"/>
            </a:endParaRPr>
          </a:p>
          <a:p>
            <a:pPr eaLnBrk="1" hangingPunct="1"/>
            <a:endParaRPr lang="es-CR" sz="2400" dirty="0" smtClean="0">
              <a:solidFill>
                <a:schemeClr val="accent2"/>
              </a:solidFill>
              <a:latin typeface="Maiandra GD"/>
            </a:endParaRPr>
          </a:p>
        </p:txBody>
      </p:sp>
      <p:sp>
        <p:nvSpPr>
          <p:cNvPr id="38915" name="2 Título"/>
          <p:cNvSpPr>
            <a:spLocks noGrp="1"/>
          </p:cNvSpPr>
          <p:nvPr>
            <p:ph type="title"/>
          </p:nvPr>
        </p:nvSpPr>
        <p:spPr>
          <a:xfrm>
            <a:off x="4572000" y="-571500"/>
            <a:ext cx="7024744" cy="1143000"/>
          </a:xfrm>
        </p:spPr>
        <p:txBody>
          <a:bodyPr>
            <a:normAutofit/>
          </a:bodyPr>
          <a:lstStyle/>
          <a:p>
            <a:pPr eaLnBrk="1" hangingPunct="1"/>
            <a:r>
              <a:rPr lang="es-CR" sz="2000" dirty="0" smtClean="0">
                <a:solidFill>
                  <a:schemeClr val="bg1"/>
                </a:solidFill>
                <a:latin typeface="Maiandra GD"/>
              </a:rPr>
              <a:t>Mantenimiento Preventivo</a:t>
            </a:r>
          </a:p>
        </p:txBody>
      </p:sp>
    </p:spTree>
    <p:extLst>
      <p:ext uri="{BB962C8B-B14F-4D97-AF65-F5344CB8AC3E}">
        <p14:creationId xmlns:p14="http://schemas.microsoft.com/office/powerpoint/2010/main" val="26411911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contenido"/>
          <p:cNvSpPr>
            <a:spLocks noGrp="1"/>
          </p:cNvSpPr>
          <p:nvPr>
            <p:ph idx="1"/>
          </p:nvPr>
        </p:nvSpPr>
        <p:spPr>
          <a:xfrm>
            <a:off x="179512" y="980728"/>
            <a:ext cx="8699500" cy="4737100"/>
          </a:xfrm>
        </p:spPr>
        <p:txBody>
          <a:bodyPr>
            <a:noAutofit/>
          </a:bodyPr>
          <a:lstStyle/>
          <a:p>
            <a:pPr algn="just" eaLnBrk="1" hangingPunct="1"/>
            <a:r>
              <a:rPr lang="es-CR" sz="2000" b="1" dirty="0" smtClean="0">
                <a:solidFill>
                  <a:schemeClr val="accent2"/>
                </a:solidFill>
                <a:latin typeface="Maiandra GD"/>
              </a:rPr>
              <a:t>Atender al mouse: </a:t>
            </a:r>
            <a:r>
              <a:rPr lang="es-CR" sz="2000" dirty="0" smtClean="0">
                <a:solidFill>
                  <a:schemeClr val="accent2"/>
                </a:solidFill>
                <a:latin typeface="Maiandra GD"/>
              </a:rPr>
              <a:t>mantener siempre limpio el pad (o almohadilla donde se usa el mouse; esto es valido para cualquier tipo de mouse) y evitar que existan partículas que obstruyan el lente.</a:t>
            </a:r>
          </a:p>
          <a:p>
            <a:pPr algn="just" eaLnBrk="1" hangingPunct="1"/>
            <a:endParaRPr lang="es-CR" sz="2000" dirty="0" smtClean="0">
              <a:solidFill>
                <a:schemeClr val="accent2"/>
              </a:solidFill>
              <a:latin typeface="Maiandra GD"/>
            </a:endParaRPr>
          </a:p>
          <a:p>
            <a:pPr algn="just" eaLnBrk="1" hangingPunct="1"/>
            <a:r>
              <a:rPr lang="es-CR" sz="2000" b="1" dirty="0" smtClean="0">
                <a:solidFill>
                  <a:schemeClr val="accent2"/>
                </a:solidFill>
                <a:latin typeface="Maiandra GD"/>
              </a:rPr>
              <a:t>Los CD-ROM, DVD:</a:t>
            </a:r>
            <a:r>
              <a:rPr lang="es-CR" sz="2000" dirty="0" smtClean="0">
                <a:solidFill>
                  <a:schemeClr val="accent2"/>
                </a:solidFill>
                <a:latin typeface="Maiandra GD"/>
              </a:rPr>
              <a:t> Al contar todos ellos con un dispositivo láser no se recomienda abrirlos si no se está capacitado para hacerlo. Existen unos discos especialmente diseñados para limpiar los lentes de este tipo de unidades.</a:t>
            </a:r>
          </a:p>
          <a:p>
            <a:pPr algn="just" eaLnBrk="1" hangingPunct="1"/>
            <a:endParaRPr lang="es-CR" sz="2000" dirty="0" smtClean="0">
              <a:solidFill>
                <a:schemeClr val="accent2"/>
              </a:solidFill>
              <a:latin typeface="Maiandra GD"/>
            </a:endParaRPr>
          </a:p>
          <a:p>
            <a:pPr algn="just" eaLnBrk="1" hangingPunct="1"/>
            <a:r>
              <a:rPr lang="es-CR" sz="2000" b="1" dirty="0" smtClean="0">
                <a:solidFill>
                  <a:schemeClr val="accent2"/>
                </a:solidFill>
                <a:latin typeface="Maiandra GD"/>
              </a:rPr>
              <a:t>La superficie exterior y sus periféricos: </a:t>
            </a:r>
            <a:r>
              <a:rPr lang="es-CR" sz="2000" dirty="0" smtClean="0">
                <a:solidFill>
                  <a:schemeClr val="accent2"/>
                </a:solidFill>
                <a:latin typeface="Maiandra GD"/>
              </a:rPr>
              <a:t>Es recomendable para esta tarea una tela humedecida en jabón líquido o una sustancia especial que no contengan disolventes o alcohol por su acción abrasiva, luego de ello usar nuevamente un paño seco que no deje pelusas.</a:t>
            </a:r>
          </a:p>
          <a:p>
            <a:pPr eaLnBrk="1" hangingPunct="1"/>
            <a:endParaRPr lang="es-CR" sz="2400" dirty="0" smtClean="0">
              <a:solidFill>
                <a:schemeClr val="accent2"/>
              </a:solidFill>
              <a:latin typeface="Maiandra GD"/>
            </a:endParaRPr>
          </a:p>
          <a:p>
            <a:pPr eaLnBrk="1" hangingPunct="1"/>
            <a:endParaRPr lang="es-CR" sz="2400" dirty="0" smtClean="0">
              <a:solidFill>
                <a:schemeClr val="accent2"/>
              </a:solidFill>
              <a:latin typeface="Maiandra GD"/>
            </a:endParaRPr>
          </a:p>
          <a:p>
            <a:pPr eaLnBrk="1" hangingPunct="1"/>
            <a:endParaRPr lang="es-CR" sz="2400" dirty="0" smtClean="0">
              <a:solidFill>
                <a:schemeClr val="accent2"/>
              </a:solidFill>
              <a:latin typeface="Maiandra GD"/>
            </a:endParaRPr>
          </a:p>
        </p:txBody>
      </p:sp>
    </p:spTree>
    <p:extLst>
      <p:ext uri="{BB962C8B-B14F-4D97-AF65-F5344CB8AC3E}">
        <p14:creationId xmlns:p14="http://schemas.microsoft.com/office/powerpoint/2010/main" val="36765923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Sobre la material</a:t>
            </a:r>
            <a:endParaRPr lang="es-SV" dirty="0"/>
          </a:p>
        </p:txBody>
      </p:sp>
      <p:sp>
        <p:nvSpPr>
          <p:cNvPr id="3" name="2 Marcador de contenido"/>
          <p:cNvSpPr>
            <a:spLocks noGrp="1"/>
          </p:cNvSpPr>
          <p:nvPr>
            <p:ph idx="1"/>
          </p:nvPr>
        </p:nvSpPr>
        <p:spPr/>
        <p:txBody>
          <a:bodyPr/>
          <a:lstStyle/>
          <a:p>
            <a:r>
              <a:rPr lang="es-SV" dirty="0" smtClean="0"/>
              <a:t>Este material fue realizado con el fin de dar un panorama general a los alumnos de historia e importancia de las máquinas multinivel, asi como la organización general de una computadora.</a:t>
            </a:r>
            <a:endParaRPr lang="es-SV" dirty="0"/>
          </a:p>
        </p:txBody>
      </p:sp>
    </p:spTree>
    <p:extLst>
      <p:ext uri="{BB962C8B-B14F-4D97-AF65-F5344CB8AC3E}">
        <p14:creationId xmlns:p14="http://schemas.microsoft.com/office/powerpoint/2010/main" val="37603487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Referencias</a:t>
            </a:r>
            <a:endParaRPr lang="es-SV" dirty="0"/>
          </a:p>
        </p:txBody>
      </p:sp>
      <p:sp>
        <p:nvSpPr>
          <p:cNvPr id="3" name="2 Marcador de contenido"/>
          <p:cNvSpPr>
            <a:spLocks noGrp="1"/>
          </p:cNvSpPr>
          <p:nvPr>
            <p:ph idx="1"/>
          </p:nvPr>
        </p:nvSpPr>
        <p:spPr/>
        <p:txBody>
          <a:bodyPr/>
          <a:lstStyle/>
          <a:p>
            <a:r>
              <a:rPr lang="es-SV" dirty="0">
                <a:hlinkClick r:id="rId2"/>
              </a:rPr>
              <a:t>http://</a:t>
            </a:r>
            <a:r>
              <a:rPr lang="es-SV" dirty="0" smtClean="0">
                <a:hlinkClick r:id="rId2"/>
              </a:rPr>
              <a:t>chsos20111907553.blogspot.mx/2011/02/maquinas-multinivel.html</a:t>
            </a:r>
            <a:endParaRPr lang="es-SV" dirty="0" smtClean="0"/>
          </a:p>
          <a:p>
            <a:r>
              <a:rPr lang="es-SV" dirty="0">
                <a:hlinkClick r:id="rId3"/>
              </a:rPr>
              <a:t>http://</a:t>
            </a:r>
            <a:r>
              <a:rPr lang="es-SV" dirty="0" smtClean="0">
                <a:hlinkClick r:id="rId3"/>
              </a:rPr>
              <a:t>www.scribd.com/doc/72445562/arquitectura-MAQUINA-MULTINIVEL#scribd</a:t>
            </a:r>
            <a:endParaRPr lang="es-SV" dirty="0" smtClean="0"/>
          </a:p>
          <a:p>
            <a:r>
              <a:rPr lang="es-SV" dirty="0"/>
              <a:t>http://html.rincondelvago.com/informatica-basica_1.html</a:t>
            </a:r>
          </a:p>
        </p:txBody>
      </p:sp>
    </p:spTree>
    <p:extLst>
      <p:ext uri="{BB962C8B-B14F-4D97-AF65-F5344CB8AC3E}">
        <p14:creationId xmlns:p14="http://schemas.microsoft.com/office/powerpoint/2010/main" val="8692152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843808" y="-459432"/>
            <a:ext cx="7024744" cy="1143000"/>
          </a:xfrm>
        </p:spPr>
        <p:txBody>
          <a:bodyPr>
            <a:normAutofit/>
          </a:bodyPr>
          <a:lstStyle/>
          <a:p>
            <a:pPr algn="ctr"/>
            <a:r>
              <a:rPr lang="es-ES" sz="2400" b="1" dirty="0">
                <a:solidFill>
                  <a:schemeClr val="bg1"/>
                </a:solidFill>
                <a:latin typeface="Maiandra GD"/>
                <a:ea typeface="Betty" pitchFamily="2" charset="-128"/>
                <a:cs typeface="Betty" pitchFamily="2" charset="-128"/>
              </a:rPr>
              <a:t>NIVEL DE </a:t>
            </a:r>
            <a:r>
              <a:rPr lang="es-ES" sz="2400" b="1" dirty="0" smtClean="0">
                <a:solidFill>
                  <a:schemeClr val="bg1"/>
                </a:solidFill>
                <a:latin typeface="Maiandra GD"/>
                <a:ea typeface="Betty" pitchFamily="2" charset="-128"/>
                <a:cs typeface="Betty" pitchFamily="2" charset="-128"/>
              </a:rPr>
              <a:t>LÒGICA</a:t>
            </a:r>
            <a:br>
              <a:rPr lang="es-ES" sz="2400" b="1" dirty="0" smtClean="0">
                <a:solidFill>
                  <a:schemeClr val="bg1"/>
                </a:solidFill>
                <a:latin typeface="Maiandra GD"/>
                <a:ea typeface="Betty" pitchFamily="2" charset="-128"/>
                <a:cs typeface="Betty" pitchFamily="2" charset="-128"/>
              </a:rPr>
            </a:br>
            <a:r>
              <a:rPr lang="es-ES" sz="2400" b="1" dirty="0" smtClean="0">
                <a:solidFill>
                  <a:schemeClr val="bg1"/>
                </a:solidFill>
                <a:latin typeface="Maiandra GD"/>
                <a:ea typeface="Betty" pitchFamily="2" charset="-128"/>
                <a:cs typeface="Betty" pitchFamily="2" charset="-128"/>
              </a:rPr>
              <a:t> </a:t>
            </a:r>
            <a:r>
              <a:rPr lang="es-ES" sz="2400" b="1" dirty="0">
                <a:solidFill>
                  <a:schemeClr val="bg1"/>
                </a:solidFill>
                <a:latin typeface="Maiandra GD"/>
                <a:ea typeface="Betty" pitchFamily="2" charset="-128"/>
                <a:cs typeface="Betty" pitchFamily="2" charset="-128"/>
              </a:rPr>
              <a:t>DIGITAL</a:t>
            </a:r>
          </a:p>
        </p:txBody>
      </p:sp>
      <p:sp>
        <p:nvSpPr>
          <p:cNvPr id="6147" name="Rectangle 3"/>
          <p:cNvSpPr>
            <a:spLocks noGrp="1" noChangeArrowheads="1"/>
          </p:cNvSpPr>
          <p:nvPr>
            <p:ph idx="1"/>
          </p:nvPr>
        </p:nvSpPr>
        <p:spPr>
          <a:xfrm>
            <a:off x="1115616" y="1628800"/>
            <a:ext cx="6777317" cy="3508977"/>
          </a:xfrm>
        </p:spPr>
        <p:txBody>
          <a:bodyPr>
            <a:normAutofit/>
          </a:bodyPr>
          <a:lstStyle/>
          <a:p>
            <a:pPr algn="just">
              <a:lnSpc>
                <a:spcPct val="80000"/>
              </a:lnSpc>
            </a:pPr>
            <a:r>
              <a:rPr lang="es-ES" sz="2000" dirty="0" smtClean="0">
                <a:solidFill>
                  <a:schemeClr val="accent2"/>
                </a:solidFill>
                <a:latin typeface="Maiandra GD"/>
                <a:ea typeface="Betty" pitchFamily="2" charset="-128"/>
                <a:cs typeface="Betty" pitchFamily="2" charset="-128"/>
              </a:rPr>
              <a:t>Los objetos integrantes se llaman compuertas.</a:t>
            </a:r>
          </a:p>
          <a:p>
            <a:pPr algn="just">
              <a:lnSpc>
                <a:spcPct val="80000"/>
              </a:lnSpc>
              <a:buFontTx/>
              <a:buNone/>
            </a:pPr>
            <a:r>
              <a:rPr lang="es-ES" sz="2000" dirty="0" smtClean="0">
                <a:solidFill>
                  <a:schemeClr val="accent2"/>
                </a:solidFill>
                <a:latin typeface="Maiandra GD"/>
                <a:ea typeface="Betty" pitchFamily="2" charset="-128"/>
                <a:cs typeface="Betty" pitchFamily="2" charset="-128"/>
              </a:rPr>
              <a:t> </a:t>
            </a:r>
          </a:p>
          <a:p>
            <a:pPr algn="just">
              <a:lnSpc>
                <a:spcPct val="80000"/>
              </a:lnSpc>
            </a:pPr>
            <a:r>
              <a:rPr lang="es-ES" sz="2000" dirty="0">
                <a:solidFill>
                  <a:schemeClr val="accent2"/>
                </a:solidFill>
                <a:latin typeface="Maiandra GD"/>
                <a:ea typeface="Betty" pitchFamily="2" charset="-128"/>
                <a:cs typeface="Betty" pitchFamily="2" charset="-128"/>
              </a:rPr>
              <a:t>C</a:t>
            </a:r>
            <a:r>
              <a:rPr lang="es-ES" sz="2000" dirty="0" smtClean="0">
                <a:solidFill>
                  <a:schemeClr val="accent2"/>
                </a:solidFill>
                <a:latin typeface="Maiandra GD"/>
                <a:ea typeface="Betty" pitchFamily="2" charset="-128"/>
                <a:cs typeface="Betty" pitchFamily="2" charset="-128"/>
              </a:rPr>
              <a:t>ada compuerta tiene una o màs entradas digitales (señales que representan 0 o 1) y para generar su salida calcula alguna funciòn sencilla de dichas entradas, como and u or.</a:t>
            </a:r>
          </a:p>
          <a:p>
            <a:pPr algn="just">
              <a:lnSpc>
                <a:spcPct val="80000"/>
              </a:lnSpc>
              <a:buFontTx/>
              <a:buNone/>
            </a:pPr>
            <a:endParaRPr lang="es-ES" sz="2000" dirty="0" smtClean="0">
              <a:solidFill>
                <a:schemeClr val="accent2"/>
              </a:solidFill>
              <a:latin typeface="Maiandra GD"/>
              <a:ea typeface="Betty" pitchFamily="2" charset="-128"/>
              <a:cs typeface="Betty" pitchFamily="2" charset="-128"/>
            </a:endParaRPr>
          </a:p>
          <a:p>
            <a:pPr algn="just">
              <a:lnSpc>
                <a:spcPct val="80000"/>
              </a:lnSpc>
            </a:pPr>
            <a:r>
              <a:rPr lang="es-ES" sz="2000" dirty="0">
                <a:solidFill>
                  <a:schemeClr val="accent2"/>
                </a:solidFill>
                <a:latin typeface="Maiandra GD"/>
                <a:ea typeface="Betty" pitchFamily="2" charset="-128"/>
                <a:cs typeface="Betty" pitchFamily="2" charset="-128"/>
              </a:rPr>
              <a:t>C</a:t>
            </a:r>
            <a:r>
              <a:rPr lang="es-ES" sz="2000" dirty="0" smtClean="0">
                <a:solidFill>
                  <a:schemeClr val="accent2"/>
                </a:solidFill>
                <a:latin typeface="Maiandra GD"/>
                <a:ea typeface="Betty" pitchFamily="2" charset="-128"/>
                <a:cs typeface="Betty" pitchFamily="2" charset="-128"/>
              </a:rPr>
              <a:t>abe mencionar que el nivel 0, en la base es el verdadero hardware de la màquina. sus circuitos ejecutan los programas en lenguaje de màquina de nivel 1, se llama nivel de dispositivos</a:t>
            </a:r>
            <a:r>
              <a:rPr lang="es-ES" sz="2400" dirty="0" smtClean="0">
                <a:solidFill>
                  <a:schemeClr val="accent2"/>
                </a:solidFill>
                <a:latin typeface="Maiandra GD"/>
                <a:ea typeface="Betty" pitchFamily="2" charset="-128"/>
                <a:cs typeface="Betty" pitchFamily="2" charset="-128"/>
              </a:rPr>
              <a:t>.</a:t>
            </a:r>
            <a:endParaRPr lang="es-ES" sz="2400" dirty="0">
              <a:solidFill>
                <a:schemeClr val="accent2"/>
              </a:solidFill>
              <a:latin typeface="Maiandra GD"/>
              <a:ea typeface="Betty" pitchFamily="2" charset="-128"/>
              <a:cs typeface="Betty" pitchFamily="2" charset="-128"/>
            </a:endParaRPr>
          </a:p>
        </p:txBody>
      </p:sp>
    </p:spTree>
    <p:extLst>
      <p:ext uri="{BB962C8B-B14F-4D97-AF65-F5344CB8AC3E}">
        <p14:creationId xmlns:p14="http://schemas.microsoft.com/office/powerpoint/2010/main" val="3659476191"/>
      </p:ext>
    </p:extLst>
  </p:cSld>
  <p:clrMapOvr>
    <a:masterClrMapping/>
  </p:clrMapOvr>
  <p:transition spd="med">
    <p:checke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915816" y="-459432"/>
            <a:ext cx="7024744" cy="1143000"/>
          </a:xfrm>
        </p:spPr>
        <p:txBody>
          <a:bodyPr>
            <a:normAutofit/>
          </a:bodyPr>
          <a:lstStyle/>
          <a:p>
            <a:pPr algn="ctr"/>
            <a:r>
              <a:rPr lang="es-ES" sz="2400" b="1" dirty="0">
                <a:solidFill>
                  <a:schemeClr val="bg1"/>
                </a:solidFill>
                <a:latin typeface="Maiandra GD"/>
                <a:ea typeface="Betty" pitchFamily="2" charset="-128"/>
                <a:cs typeface="Betty" pitchFamily="2" charset="-128"/>
              </a:rPr>
              <a:t>NIVEL DE </a:t>
            </a:r>
            <a:r>
              <a:rPr lang="es-ES" sz="2400" b="1" dirty="0" smtClean="0">
                <a:solidFill>
                  <a:schemeClr val="bg1"/>
                </a:solidFill>
                <a:latin typeface="Maiandra GD"/>
                <a:ea typeface="Betty" pitchFamily="2" charset="-128"/>
                <a:cs typeface="Betty" pitchFamily="2" charset="-128"/>
              </a:rPr>
              <a:t/>
            </a:r>
            <a:br>
              <a:rPr lang="es-ES" sz="2400" b="1" dirty="0" smtClean="0">
                <a:solidFill>
                  <a:schemeClr val="bg1"/>
                </a:solidFill>
                <a:latin typeface="Maiandra GD"/>
                <a:ea typeface="Betty" pitchFamily="2" charset="-128"/>
                <a:cs typeface="Betty" pitchFamily="2" charset="-128"/>
              </a:rPr>
            </a:br>
            <a:r>
              <a:rPr lang="es-ES" sz="2400" b="1" dirty="0" smtClean="0">
                <a:solidFill>
                  <a:schemeClr val="bg1"/>
                </a:solidFill>
                <a:latin typeface="Maiandra GD"/>
                <a:ea typeface="Betty" pitchFamily="2" charset="-128"/>
                <a:cs typeface="Betty" pitchFamily="2" charset="-128"/>
              </a:rPr>
              <a:t>MICROARQUITECTURA</a:t>
            </a:r>
            <a:endParaRPr lang="es-ES" sz="2400" b="1" dirty="0">
              <a:solidFill>
                <a:schemeClr val="bg1"/>
              </a:solidFill>
              <a:latin typeface="Maiandra GD"/>
              <a:ea typeface="Betty" pitchFamily="2" charset="-128"/>
              <a:cs typeface="Betty" pitchFamily="2" charset="-128"/>
            </a:endParaRPr>
          </a:p>
        </p:txBody>
      </p:sp>
      <p:sp>
        <p:nvSpPr>
          <p:cNvPr id="7171" name="Rectangle 3"/>
          <p:cNvSpPr>
            <a:spLocks noGrp="1" noChangeArrowheads="1"/>
          </p:cNvSpPr>
          <p:nvPr>
            <p:ph idx="1"/>
          </p:nvPr>
        </p:nvSpPr>
        <p:spPr>
          <a:xfrm>
            <a:off x="1331640" y="1700808"/>
            <a:ext cx="6777317" cy="3508977"/>
          </a:xfrm>
        </p:spPr>
        <p:txBody>
          <a:bodyPr>
            <a:noAutofit/>
          </a:bodyPr>
          <a:lstStyle/>
          <a:p>
            <a:pPr algn="just">
              <a:lnSpc>
                <a:spcPct val="80000"/>
              </a:lnSpc>
            </a:pPr>
            <a:r>
              <a:rPr lang="es-ES" sz="1800" dirty="0" smtClean="0">
                <a:solidFill>
                  <a:schemeClr val="accent2"/>
                </a:solidFill>
                <a:latin typeface="Maiandra GD"/>
                <a:ea typeface="Betty" pitchFamily="2" charset="-128"/>
                <a:cs typeface="Betty" pitchFamily="2" charset="-128"/>
              </a:rPr>
              <a:t>En este nivel vemos una colecciòn de 8 a 32 registros que forman una memoria local y un circuito llamado alu (unidad aritmètica lògica).</a:t>
            </a:r>
          </a:p>
          <a:p>
            <a:pPr algn="just">
              <a:lnSpc>
                <a:spcPct val="80000"/>
              </a:lnSpc>
              <a:buFontTx/>
              <a:buNone/>
            </a:pPr>
            <a:endParaRPr lang="es-ES" sz="1800" dirty="0" smtClean="0">
              <a:solidFill>
                <a:schemeClr val="accent2"/>
              </a:solidFill>
              <a:latin typeface="Maiandra GD"/>
              <a:ea typeface="Betty" pitchFamily="2" charset="-128"/>
              <a:cs typeface="Betty" pitchFamily="2" charset="-128"/>
            </a:endParaRPr>
          </a:p>
          <a:p>
            <a:pPr algn="just">
              <a:lnSpc>
                <a:spcPct val="80000"/>
              </a:lnSpc>
            </a:pPr>
            <a:r>
              <a:rPr lang="es-ES" sz="1800" dirty="0">
                <a:solidFill>
                  <a:schemeClr val="accent2"/>
                </a:solidFill>
                <a:latin typeface="Maiandra GD"/>
                <a:ea typeface="Betty" pitchFamily="2" charset="-128"/>
                <a:cs typeface="Betty" pitchFamily="2" charset="-128"/>
              </a:rPr>
              <a:t>L</a:t>
            </a:r>
            <a:r>
              <a:rPr lang="es-ES" sz="1800" dirty="0" smtClean="0">
                <a:solidFill>
                  <a:schemeClr val="accent2"/>
                </a:solidFill>
                <a:latin typeface="Maiandra GD"/>
                <a:ea typeface="Betty" pitchFamily="2" charset="-128"/>
                <a:cs typeface="Betty" pitchFamily="2" charset="-128"/>
              </a:rPr>
              <a:t>os registros se conectan a la alu para formar una trayectoria de datos por donde fluyen los datos.</a:t>
            </a:r>
          </a:p>
          <a:p>
            <a:pPr algn="just">
              <a:lnSpc>
                <a:spcPct val="80000"/>
              </a:lnSpc>
              <a:buFontTx/>
              <a:buNone/>
            </a:pPr>
            <a:endParaRPr lang="es-ES" sz="1800" dirty="0" smtClean="0">
              <a:solidFill>
                <a:schemeClr val="accent2"/>
              </a:solidFill>
              <a:latin typeface="Maiandra GD"/>
              <a:ea typeface="Betty" pitchFamily="2" charset="-128"/>
              <a:cs typeface="Betty" pitchFamily="2" charset="-128"/>
            </a:endParaRPr>
          </a:p>
          <a:p>
            <a:pPr algn="just">
              <a:lnSpc>
                <a:spcPct val="80000"/>
              </a:lnSpc>
            </a:pPr>
            <a:r>
              <a:rPr lang="es-ES" sz="1800" dirty="0">
                <a:solidFill>
                  <a:schemeClr val="accent2"/>
                </a:solidFill>
                <a:latin typeface="Maiandra GD"/>
                <a:ea typeface="Betty" pitchFamily="2" charset="-128"/>
                <a:cs typeface="Betty" pitchFamily="2" charset="-128"/>
              </a:rPr>
              <a:t>L</a:t>
            </a:r>
            <a:r>
              <a:rPr lang="es-ES" sz="1800" dirty="0" smtClean="0">
                <a:solidFill>
                  <a:schemeClr val="accent2"/>
                </a:solidFill>
                <a:latin typeface="Maiandra GD"/>
                <a:ea typeface="Betty" pitchFamily="2" charset="-128"/>
                <a:cs typeface="Betty" pitchFamily="2" charset="-128"/>
              </a:rPr>
              <a:t>a operaciòn bàsica de las trayectoria de datos consiste en seleccionar uno o dos registros, hacer que la alu opere con ellos y almacenar despues el resultado en algun registro.</a:t>
            </a:r>
          </a:p>
          <a:p>
            <a:pPr algn="just">
              <a:lnSpc>
                <a:spcPct val="80000"/>
              </a:lnSpc>
              <a:buFontTx/>
              <a:buNone/>
            </a:pPr>
            <a:endParaRPr lang="es-ES" sz="1800" dirty="0" smtClean="0">
              <a:solidFill>
                <a:schemeClr val="accent2"/>
              </a:solidFill>
              <a:latin typeface="Maiandra GD"/>
              <a:ea typeface="Betty" pitchFamily="2" charset="-128"/>
              <a:cs typeface="Betty" pitchFamily="2" charset="-128"/>
            </a:endParaRPr>
          </a:p>
          <a:p>
            <a:pPr algn="just">
              <a:lnSpc>
                <a:spcPct val="80000"/>
              </a:lnSpc>
            </a:pPr>
            <a:r>
              <a:rPr lang="es-ES" sz="1800" dirty="0">
                <a:solidFill>
                  <a:schemeClr val="accent2"/>
                </a:solidFill>
                <a:latin typeface="Maiandra GD"/>
                <a:ea typeface="Betty" pitchFamily="2" charset="-128"/>
                <a:cs typeface="Betty" pitchFamily="2" charset="-128"/>
              </a:rPr>
              <a:t>E</a:t>
            </a:r>
            <a:r>
              <a:rPr lang="es-ES" sz="1800" dirty="0" smtClean="0">
                <a:solidFill>
                  <a:schemeClr val="accent2"/>
                </a:solidFill>
                <a:latin typeface="Maiandra GD"/>
                <a:ea typeface="Betty" pitchFamily="2" charset="-128"/>
                <a:cs typeface="Betty" pitchFamily="2" charset="-128"/>
              </a:rPr>
              <a:t>n algunas màquinas un programa llamado microprograma controla la operaciòn de la trayectoria de datos.</a:t>
            </a:r>
            <a:endParaRPr lang="es-ES" sz="1800" dirty="0">
              <a:solidFill>
                <a:schemeClr val="accent2"/>
              </a:solidFill>
              <a:latin typeface="Maiandra GD"/>
              <a:ea typeface="Betty" pitchFamily="2" charset="-128"/>
              <a:cs typeface="Betty" pitchFamily="2" charset="-128"/>
            </a:endParaRPr>
          </a:p>
        </p:txBody>
      </p:sp>
    </p:spTree>
    <p:extLst>
      <p:ext uri="{BB962C8B-B14F-4D97-AF65-F5344CB8AC3E}">
        <p14:creationId xmlns:p14="http://schemas.microsoft.com/office/powerpoint/2010/main" val="4276009921"/>
      </p:ext>
    </p:extLst>
  </p:cSld>
  <p:clrMapOvr>
    <a:masterClrMapping/>
  </p:clrMapOvr>
  <p:transition spd="med">
    <p:checke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915816" y="-571500"/>
            <a:ext cx="7024744" cy="1143000"/>
          </a:xfrm>
        </p:spPr>
        <p:txBody>
          <a:bodyPr>
            <a:normAutofit/>
          </a:bodyPr>
          <a:lstStyle/>
          <a:p>
            <a:pPr algn="ctr"/>
            <a:r>
              <a:rPr lang="es-ES" sz="1600" dirty="0">
                <a:solidFill>
                  <a:schemeClr val="bg1"/>
                </a:solidFill>
                <a:latin typeface="Maiandra GD"/>
                <a:ea typeface="Betty" pitchFamily="2" charset="-128"/>
                <a:cs typeface="Betty" pitchFamily="2" charset="-128"/>
              </a:rPr>
              <a:t>NIVEL DE ARQUITECTURA </a:t>
            </a:r>
            <a:r>
              <a:rPr lang="es-ES" sz="1600" dirty="0" smtClean="0">
                <a:solidFill>
                  <a:schemeClr val="bg1"/>
                </a:solidFill>
                <a:latin typeface="Maiandra GD"/>
                <a:ea typeface="Betty" pitchFamily="2" charset="-128"/>
                <a:cs typeface="Betty" pitchFamily="2" charset="-128"/>
              </a:rPr>
              <a:t/>
            </a:r>
            <a:br>
              <a:rPr lang="es-ES" sz="1600" dirty="0" smtClean="0">
                <a:solidFill>
                  <a:schemeClr val="bg1"/>
                </a:solidFill>
                <a:latin typeface="Maiandra GD"/>
                <a:ea typeface="Betty" pitchFamily="2" charset="-128"/>
                <a:cs typeface="Betty" pitchFamily="2" charset="-128"/>
              </a:rPr>
            </a:br>
            <a:r>
              <a:rPr lang="es-ES" sz="1600" dirty="0" smtClean="0">
                <a:solidFill>
                  <a:schemeClr val="bg1"/>
                </a:solidFill>
                <a:latin typeface="Maiandra GD"/>
                <a:ea typeface="Betty" pitchFamily="2" charset="-128"/>
                <a:cs typeface="Betty" pitchFamily="2" charset="-128"/>
              </a:rPr>
              <a:t>DEL </a:t>
            </a:r>
            <a:r>
              <a:rPr lang="es-ES" sz="1600" dirty="0">
                <a:solidFill>
                  <a:schemeClr val="bg1"/>
                </a:solidFill>
                <a:latin typeface="Maiandra GD"/>
                <a:ea typeface="Betty" pitchFamily="2" charset="-128"/>
                <a:cs typeface="Betty" pitchFamily="2" charset="-128"/>
              </a:rPr>
              <a:t>CONJUNTO DE INSTRUCCIONES</a:t>
            </a:r>
          </a:p>
        </p:txBody>
      </p:sp>
      <p:sp>
        <p:nvSpPr>
          <p:cNvPr id="8195" name="Rectangle 3"/>
          <p:cNvSpPr>
            <a:spLocks noGrp="1" noChangeArrowheads="1"/>
          </p:cNvSpPr>
          <p:nvPr>
            <p:ph idx="1"/>
          </p:nvPr>
        </p:nvSpPr>
        <p:spPr>
          <a:xfrm>
            <a:off x="1259632" y="1916832"/>
            <a:ext cx="6777317" cy="3508977"/>
          </a:xfrm>
        </p:spPr>
        <p:txBody>
          <a:bodyPr>
            <a:normAutofit/>
          </a:bodyPr>
          <a:lstStyle/>
          <a:p>
            <a:pPr algn="just">
              <a:lnSpc>
                <a:spcPct val="80000"/>
              </a:lnSpc>
            </a:pPr>
            <a:r>
              <a:rPr lang="es-ES" sz="2000" dirty="0">
                <a:solidFill>
                  <a:schemeClr val="accent2"/>
                </a:solidFill>
                <a:latin typeface="Maiandra GD"/>
                <a:ea typeface="Betty" pitchFamily="2" charset="-128"/>
                <a:cs typeface="Betty" pitchFamily="2" charset="-128"/>
              </a:rPr>
              <a:t>T</a:t>
            </a:r>
            <a:r>
              <a:rPr lang="es-ES" sz="2000" dirty="0" smtClean="0">
                <a:solidFill>
                  <a:schemeClr val="accent2"/>
                </a:solidFill>
                <a:latin typeface="Maiandra GD"/>
                <a:ea typeface="Betty" pitchFamily="2" charset="-128"/>
                <a:cs typeface="Betty" pitchFamily="2" charset="-128"/>
              </a:rPr>
              <a:t>ambièn llamado nivel isa.</a:t>
            </a:r>
          </a:p>
          <a:p>
            <a:pPr algn="just">
              <a:lnSpc>
                <a:spcPct val="80000"/>
              </a:lnSpc>
              <a:buFontTx/>
              <a:buNone/>
            </a:pPr>
            <a:endParaRPr lang="es-ES" sz="2000" dirty="0" smtClean="0">
              <a:solidFill>
                <a:schemeClr val="accent2"/>
              </a:solidFill>
              <a:latin typeface="Maiandra GD"/>
              <a:ea typeface="Betty" pitchFamily="2" charset="-128"/>
              <a:cs typeface="Betty" pitchFamily="2" charset="-128"/>
            </a:endParaRPr>
          </a:p>
          <a:p>
            <a:pPr algn="just">
              <a:lnSpc>
                <a:spcPct val="80000"/>
              </a:lnSpc>
            </a:pPr>
            <a:r>
              <a:rPr lang="es-ES" sz="2000" dirty="0">
                <a:solidFill>
                  <a:schemeClr val="accent2"/>
                </a:solidFill>
                <a:latin typeface="Maiandra GD"/>
                <a:ea typeface="Betty" pitchFamily="2" charset="-128"/>
                <a:cs typeface="Betty" pitchFamily="2" charset="-128"/>
              </a:rPr>
              <a:t>C</a:t>
            </a:r>
            <a:r>
              <a:rPr lang="es-ES" sz="2000" dirty="0" smtClean="0">
                <a:solidFill>
                  <a:schemeClr val="accent2"/>
                </a:solidFill>
                <a:latin typeface="Maiandra GD"/>
                <a:ea typeface="Betty" pitchFamily="2" charset="-128"/>
                <a:cs typeface="Betty" pitchFamily="2" charset="-128"/>
              </a:rPr>
              <a:t>ada fabricante de computadoras publica un manual para c/u de las computadoras que vende “manual de referencia del lenguaje màquina”.</a:t>
            </a:r>
          </a:p>
          <a:p>
            <a:pPr algn="just">
              <a:lnSpc>
                <a:spcPct val="80000"/>
              </a:lnSpc>
              <a:buFontTx/>
              <a:buNone/>
            </a:pPr>
            <a:endParaRPr lang="es-ES" sz="2000" dirty="0" smtClean="0">
              <a:solidFill>
                <a:schemeClr val="accent2"/>
              </a:solidFill>
              <a:latin typeface="Maiandra GD"/>
              <a:ea typeface="Betty" pitchFamily="2" charset="-128"/>
              <a:cs typeface="Betty" pitchFamily="2" charset="-128"/>
            </a:endParaRPr>
          </a:p>
          <a:p>
            <a:pPr algn="just">
              <a:lnSpc>
                <a:spcPct val="80000"/>
              </a:lnSpc>
            </a:pPr>
            <a:r>
              <a:rPr lang="es-ES" sz="2000" dirty="0">
                <a:solidFill>
                  <a:schemeClr val="accent2"/>
                </a:solidFill>
                <a:latin typeface="Maiandra GD"/>
                <a:ea typeface="Betty" pitchFamily="2" charset="-128"/>
                <a:cs typeface="Betty" pitchFamily="2" charset="-128"/>
              </a:rPr>
              <a:t>C</a:t>
            </a:r>
            <a:r>
              <a:rPr lang="es-ES" sz="2000" dirty="0" smtClean="0">
                <a:solidFill>
                  <a:schemeClr val="accent2"/>
                </a:solidFill>
                <a:latin typeface="Maiandra GD"/>
                <a:ea typeface="Betty" pitchFamily="2" charset="-128"/>
                <a:cs typeface="Betty" pitchFamily="2" charset="-128"/>
              </a:rPr>
              <a:t>uando describen el conjunto de instrucciones de la màquina, estos manuales estan describiendo realmente las instrucciones que el microprograma o los circuitos de ejecuciòn en hardware ejecutan de forma interpretativa</a:t>
            </a:r>
            <a:r>
              <a:rPr lang="es-ES" sz="2400" dirty="0" smtClean="0">
                <a:solidFill>
                  <a:schemeClr val="accent2"/>
                </a:solidFill>
                <a:latin typeface="Maiandra GD"/>
                <a:ea typeface="Betty" pitchFamily="2" charset="-128"/>
                <a:cs typeface="Betty" pitchFamily="2" charset="-128"/>
              </a:rPr>
              <a:t>.</a:t>
            </a:r>
            <a:endParaRPr lang="es-ES" sz="2400" dirty="0">
              <a:solidFill>
                <a:schemeClr val="accent2"/>
              </a:solidFill>
              <a:latin typeface="Maiandra GD"/>
              <a:ea typeface="Betty" pitchFamily="2" charset="-128"/>
              <a:cs typeface="Betty" pitchFamily="2" charset="-128"/>
            </a:endParaRPr>
          </a:p>
        </p:txBody>
      </p:sp>
    </p:spTree>
    <p:extLst>
      <p:ext uri="{BB962C8B-B14F-4D97-AF65-F5344CB8AC3E}">
        <p14:creationId xmlns:p14="http://schemas.microsoft.com/office/powerpoint/2010/main" val="2321762532"/>
      </p:ext>
    </p:extLst>
  </p:cSld>
  <p:clrMapOvr>
    <a:masterClrMapping/>
  </p:clrMapOvr>
  <p:transition spd="med">
    <p:checke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915816" y="-459432"/>
            <a:ext cx="7024744" cy="1143000"/>
          </a:xfrm>
        </p:spPr>
        <p:txBody>
          <a:bodyPr>
            <a:normAutofit/>
          </a:bodyPr>
          <a:lstStyle/>
          <a:p>
            <a:pPr algn="ctr"/>
            <a:r>
              <a:rPr lang="es-ES" sz="2000" dirty="0">
                <a:solidFill>
                  <a:schemeClr val="bg1"/>
                </a:solidFill>
                <a:latin typeface="Maiandra GD"/>
                <a:ea typeface="Betty" pitchFamily="2" charset="-128"/>
                <a:cs typeface="Betty" pitchFamily="2" charset="-128"/>
              </a:rPr>
              <a:t>NIVEL DE MÀQUINA </a:t>
            </a:r>
            <a:r>
              <a:rPr lang="es-ES" sz="2000" dirty="0" smtClean="0">
                <a:solidFill>
                  <a:schemeClr val="bg1"/>
                </a:solidFill>
                <a:latin typeface="Maiandra GD"/>
                <a:ea typeface="Betty" pitchFamily="2" charset="-128"/>
                <a:cs typeface="Betty" pitchFamily="2" charset="-128"/>
              </a:rPr>
              <a:t>DEL</a:t>
            </a:r>
            <a:br>
              <a:rPr lang="es-ES" sz="2000" dirty="0" smtClean="0">
                <a:solidFill>
                  <a:schemeClr val="bg1"/>
                </a:solidFill>
                <a:latin typeface="Maiandra GD"/>
                <a:ea typeface="Betty" pitchFamily="2" charset="-128"/>
                <a:cs typeface="Betty" pitchFamily="2" charset="-128"/>
              </a:rPr>
            </a:br>
            <a:r>
              <a:rPr lang="es-ES" sz="2000" dirty="0" smtClean="0">
                <a:solidFill>
                  <a:schemeClr val="bg1"/>
                </a:solidFill>
                <a:latin typeface="Maiandra GD"/>
                <a:ea typeface="Betty" pitchFamily="2" charset="-128"/>
                <a:cs typeface="Betty" pitchFamily="2" charset="-128"/>
              </a:rPr>
              <a:t> </a:t>
            </a:r>
            <a:r>
              <a:rPr lang="es-ES" sz="2000" dirty="0">
                <a:solidFill>
                  <a:schemeClr val="bg1"/>
                </a:solidFill>
                <a:latin typeface="Maiandra GD"/>
                <a:ea typeface="Betty" pitchFamily="2" charset="-128"/>
                <a:cs typeface="Betty" pitchFamily="2" charset="-128"/>
              </a:rPr>
              <a:t>SISTEMA OPERATIVO</a:t>
            </a:r>
          </a:p>
        </p:txBody>
      </p:sp>
      <p:sp>
        <p:nvSpPr>
          <p:cNvPr id="9219" name="Rectangle 3"/>
          <p:cNvSpPr>
            <a:spLocks noGrp="1" noChangeArrowheads="1"/>
          </p:cNvSpPr>
          <p:nvPr>
            <p:ph idx="1"/>
          </p:nvPr>
        </p:nvSpPr>
        <p:spPr>
          <a:xfrm>
            <a:off x="1115616" y="1556792"/>
            <a:ext cx="6777317" cy="3508977"/>
          </a:xfrm>
        </p:spPr>
        <p:txBody>
          <a:bodyPr>
            <a:normAutofit/>
          </a:bodyPr>
          <a:lstStyle/>
          <a:p>
            <a:pPr algn="just">
              <a:lnSpc>
                <a:spcPct val="90000"/>
              </a:lnSpc>
            </a:pPr>
            <a:r>
              <a:rPr lang="es-ES" sz="2000" dirty="0">
                <a:solidFill>
                  <a:schemeClr val="accent2"/>
                </a:solidFill>
                <a:latin typeface="Maiandra GD"/>
                <a:ea typeface="Betty" pitchFamily="2" charset="-128"/>
                <a:cs typeface="Betty" pitchFamily="2" charset="-128"/>
              </a:rPr>
              <a:t>E</a:t>
            </a:r>
            <a:r>
              <a:rPr lang="es-ES" sz="2000" dirty="0" smtClean="0">
                <a:solidFill>
                  <a:schemeClr val="accent2"/>
                </a:solidFill>
                <a:latin typeface="Maiandra GD"/>
                <a:ea typeface="Betty" pitchFamily="2" charset="-128"/>
                <a:cs typeface="Betty" pitchFamily="2" charset="-128"/>
              </a:rPr>
              <a:t>l microprograma (control del hardware), no es el sistema operativo, ejecuta directamente las instrucciones del nivel 3 que son identicas a las del nivel 2.</a:t>
            </a:r>
          </a:p>
          <a:p>
            <a:pPr algn="just">
              <a:lnSpc>
                <a:spcPct val="90000"/>
              </a:lnSpc>
              <a:buFontTx/>
              <a:buNone/>
            </a:pPr>
            <a:endParaRPr lang="es-ES" sz="2000" dirty="0" smtClean="0">
              <a:solidFill>
                <a:schemeClr val="accent2"/>
              </a:solidFill>
              <a:latin typeface="Maiandra GD"/>
              <a:ea typeface="Betty" pitchFamily="2" charset="-128"/>
              <a:cs typeface="Betty" pitchFamily="2" charset="-128"/>
            </a:endParaRPr>
          </a:p>
          <a:p>
            <a:pPr algn="just">
              <a:lnSpc>
                <a:spcPct val="90000"/>
              </a:lnSpc>
            </a:pPr>
            <a:r>
              <a:rPr lang="es-ES" sz="2000" dirty="0">
                <a:solidFill>
                  <a:schemeClr val="accent2"/>
                </a:solidFill>
                <a:latin typeface="Maiandra GD"/>
                <a:ea typeface="Betty" pitchFamily="2" charset="-128"/>
                <a:cs typeface="Betty" pitchFamily="2" charset="-128"/>
              </a:rPr>
              <a:t>A</a:t>
            </a:r>
            <a:r>
              <a:rPr lang="es-ES" sz="2000" dirty="0" smtClean="0">
                <a:solidFill>
                  <a:schemeClr val="accent2"/>
                </a:solidFill>
                <a:latin typeface="Maiandra GD"/>
                <a:ea typeface="Betty" pitchFamily="2" charset="-128"/>
                <a:cs typeface="Betty" pitchFamily="2" charset="-128"/>
              </a:rPr>
              <a:t>lgunas de las instrucciones del nivel 3 son interpretadas por el sistema operativo y otras son interpretadas directamente por el microprograma.</a:t>
            </a:r>
            <a:endParaRPr lang="es-ES" sz="2000" dirty="0">
              <a:solidFill>
                <a:schemeClr val="accent2"/>
              </a:solidFill>
              <a:latin typeface="Maiandra GD"/>
              <a:ea typeface="Betty" pitchFamily="2" charset="-128"/>
              <a:cs typeface="Betty" pitchFamily="2" charset="-128"/>
            </a:endParaRPr>
          </a:p>
        </p:txBody>
      </p:sp>
    </p:spTree>
    <p:extLst>
      <p:ext uri="{BB962C8B-B14F-4D97-AF65-F5344CB8AC3E}">
        <p14:creationId xmlns:p14="http://schemas.microsoft.com/office/powerpoint/2010/main" val="3501490312"/>
      </p:ext>
    </p:extLst>
  </p:cSld>
  <p:clrMapOvr>
    <a:masterClrMapping/>
  </p:clrMapOvr>
  <p:transition spd="med">
    <p:checke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915816" y="-459432"/>
            <a:ext cx="7024744" cy="1143000"/>
          </a:xfrm>
        </p:spPr>
        <p:txBody>
          <a:bodyPr>
            <a:normAutofit/>
          </a:bodyPr>
          <a:lstStyle/>
          <a:p>
            <a:pPr algn="ctr"/>
            <a:r>
              <a:rPr lang="es-ES" sz="2000" dirty="0">
                <a:solidFill>
                  <a:schemeClr val="bg1"/>
                </a:solidFill>
                <a:latin typeface="Maiandra GD"/>
                <a:ea typeface="Betty" pitchFamily="2" charset="-128"/>
                <a:cs typeface="Betty" pitchFamily="2" charset="-128"/>
              </a:rPr>
              <a:t>NIVEL DE </a:t>
            </a:r>
            <a:r>
              <a:rPr lang="es-ES" sz="2000" dirty="0" smtClean="0">
                <a:solidFill>
                  <a:schemeClr val="bg1"/>
                </a:solidFill>
                <a:latin typeface="Maiandra GD"/>
                <a:ea typeface="Betty" pitchFamily="2" charset="-128"/>
                <a:cs typeface="Betty" pitchFamily="2" charset="-128"/>
              </a:rPr>
              <a:t>LENGUAJE</a:t>
            </a:r>
            <a:br>
              <a:rPr lang="es-ES" sz="2000" dirty="0" smtClean="0">
                <a:solidFill>
                  <a:schemeClr val="bg1"/>
                </a:solidFill>
                <a:latin typeface="Maiandra GD"/>
                <a:ea typeface="Betty" pitchFamily="2" charset="-128"/>
                <a:cs typeface="Betty" pitchFamily="2" charset="-128"/>
              </a:rPr>
            </a:br>
            <a:r>
              <a:rPr lang="es-ES" sz="2000" dirty="0" smtClean="0">
                <a:solidFill>
                  <a:schemeClr val="bg1"/>
                </a:solidFill>
                <a:latin typeface="Maiandra GD"/>
                <a:ea typeface="Betty" pitchFamily="2" charset="-128"/>
                <a:cs typeface="Betty" pitchFamily="2" charset="-128"/>
              </a:rPr>
              <a:t> </a:t>
            </a:r>
            <a:r>
              <a:rPr lang="es-ES" sz="2000" dirty="0">
                <a:solidFill>
                  <a:schemeClr val="bg1"/>
                </a:solidFill>
                <a:latin typeface="Maiandra GD"/>
                <a:ea typeface="Betty" pitchFamily="2" charset="-128"/>
                <a:cs typeface="Betty" pitchFamily="2" charset="-128"/>
              </a:rPr>
              <a:t>ENSAMBLADOR</a:t>
            </a:r>
          </a:p>
        </p:txBody>
      </p:sp>
      <p:sp>
        <p:nvSpPr>
          <p:cNvPr id="10243" name="Rectangle 3"/>
          <p:cNvSpPr>
            <a:spLocks noGrp="1" noChangeArrowheads="1"/>
          </p:cNvSpPr>
          <p:nvPr>
            <p:ph idx="1"/>
          </p:nvPr>
        </p:nvSpPr>
        <p:spPr>
          <a:xfrm>
            <a:off x="1115616" y="2060848"/>
            <a:ext cx="6777317" cy="3508977"/>
          </a:xfrm>
        </p:spPr>
        <p:txBody>
          <a:bodyPr>
            <a:normAutofit/>
          </a:bodyPr>
          <a:lstStyle/>
          <a:p>
            <a:pPr algn="just">
              <a:lnSpc>
                <a:spcPct val="80000"/>
              </a:lnSpc>
            </a:pPr>
            <a:r>
              <a:rPr lang="es-ES" sz="2000" dirty="0" smtClean="0">
                <a:solidFill>
                  <a:schemeClr val="accent2"/>
                </a:solidFill>
                <a:latin typeface="Maiandra GD"/>
                <a:ea typeface="Betty" pitchFamily="2" charset="-128"/>
                <a:cs typeface="Betty" pitchFamily="2" charset="-128"/>
              </a:rPr>
              <a:t>Ofrece a las personas un mètodo de escribir programas para los niveles 1,2 y 3 en una forma no tan incomprensible como los lenguajes de màquinas virtuales.</a:t>
            </a:r>
          </a:p>
          <a:p>
            <a:pPr algn="just">
              <a:lnSpc>
                <a:spcPct val="80000"/>
              </a:lnSpc>
              <a:buFontTx/>
              <a:buNone/>
            </a:pPr>
            <a:endParaRPr lang="es-ES" sz="2000" dirty="0" smtClean="0">
              <a:solidFill>
                <a:schemeClr val="accent2"/>
              </a:solidFill>
              <a:latin typeface="Maiandra GD"/>
              <a:ea typeface="Betty" pitchFamily="2" charset="-128"/>
              <a:cs typeface="Betty" pitchFamily="2" charset="-128"/>
            </a:endParaRPr>
          </a:p>
          <a:p>
            <a:pPr algn="just">
              <a:lnSpc>
                <a:spcPct val="80000"/>
              </a:lnSpc>
            </a:pPr>
            <a:r>
              <a:rPr lang="es-ES" sz="2000" dirty="0">
                <a:solidFill>
                  <a:schemeClr val="accent2"/>
                </a:solidFill>
                <a:latin typeface="Maiandra GD"/>
                <a:ea typeface="Betty" pitchFamily="2" charset="-128"/>
                <a:cs typeface="Betty" pitchFamily="2" charset="-128"/>
              </a:rPr>
              <a:t>L</a:t>
            </a:r>
            <a:r>
              <a:rPr lang="es-ES" sz="2000" dirty="0" smtClean="0">
                <a:solidFill>
                  <a:schemeClr val="accent2"/>
                </a:solidFill>
                <a:latin typeface="Maiandra GD"/>
                <a:ea typeface="Betty" pitchFamily="2" charset="-128"/>
                <a:cs typeface="Betty" pitchFamily="2" charset="-128"/>
              </a:rPr>
              <a:t>os programas en lenguaje ensamblador primero se traducen a un lenguaje de nivel 1, 2 o 3 y luego se interpretan por la màquina virtual.</a:t>
            </a:r>
          </a:p>
          <a:p>
            <a:pPr algn="just">
              <a:lnSpc>
                <a:spcPct val="80000"/>
              </a:lnSpc>
              <a:buFontTx/>
              <a:buNone/>
            </a:pPr>
            <a:endParaRPr lang="es-ES" sz="2000" dirty="0" smtClean="0">
              <a:solidFill>
                <a:schemeClr val="accent2"/>
              </a:solidFill>
              <a:latin typeface="Maiandra GD"/>
              <a:ea typeface="Betty" pitchFamily="2" charset="-128"/>
              <a:cs typeface="Betty" pitchFamily="2" charset="-128"/>
            </a:endParaRPr>
          </a:p>
          <a:p>
            <a:pPr algn="just">
              <a:lnSpc>
                <a:spcPct val="80000"/>
              </a:lnSpc>
            </a:pPr>
            <a:r>
              <a:rPr lang="es-ES" sz="2000" dirty="0">
                <a:solidFill>
                  <a:schemeClr val="accent2"/>
                </a:solidFill>
                <a:latin typeface="Maiandra GD"/>
                <a:ea typeface="Betty" pitchFamily="2" charset="-128"/>
                <a:cs typeface="Betty" pitchFamily="2" charset="-128"/>
              </a:rPr>
              <a:t>E</a:t>
            </a:r>
            <a:r>
              <a:rPr lang="es-ES" sz="2000" dirty="0" smtClean="0">
                <a:solidFill>
                  <a:schemeClr val="accent2"/>
                </a:solidFill>
                <a:latin typeface="Maiandra GD"/>
                <a:ea typeface="Betty" pitchFamily="2" charset="-128"/>
                <a:cs typeface="Betty" pitchFamily="2" charset="-128"/>
              </a:rPr>
              <a:t>l programa que realiza la traducciòn se llama ensamblador.</a:t>
            </a:r>
            <a:endParaRPr lang="es-ES" sz="2000" dirty="0">
              <a:solidFill>
                <a:schemeClr val="accent2"/>
              </a:solidFill>
              <a:latin typeface="Maiandra GD"/>
              <a:ea typeface="Betty" pitchFamily="2" charset="-128"/>
              <a:cs typeface="Betty" pitchFamily="2" charset="-128"/>
            </a:endParaRPr>
          </a:p>
        </p:txBody>
      </p:sp>
    </p:spTree>
    <p:extLst>
      <p:ext uri="{BB962C8B-B14F-4D97-AF65-F5344CB8AC3E}">
        <p14:creationId xmlns:p14="http://schemas.microsoft.com/office/powerpoint/2010/main" val="421550811"/>
      </p:ext>
    </p:extLst>
  </p:cSld>
  <p:clrMapOvr>
    <a:masterClrMapping/>
  </p:clrMapOvr>
  <p:transition spd="med">
    <p:checker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106</TotalTime>
  <Words>2556</Words>
  <Application>Microsoft Office PowerPoint</Application>
  <PresentationFormat>Presentación en pantalla (4:3)</PresentationFormat>
  <Paragraphs>445</Paragraphs>
  <Slides>49</Slides>
  <Notes>14</Notes>
  <HiddenSlides>0</HiddenSlides>
  <MMClips>0</MMClips>
  <ScaleCrop>false</ScaleCrop>
  <HeadingPairs>
    <vt:vector size="4" baseType="variant">
      <vt:variant>
        <vt:lpstr>Tema</vt:lpstr>
      </vt:variant>
      <vt:variant>
        <vt:i4>1</vt:i4>
      </vt:variant>
      <vt:variant>
        <vt:lpstr>Títulos de diapositiva</vt:lpstr>
      </vt:variant>
      <vt:variant>
        <vt:i4>49</vt:i4>
      </vt:variant>
    </vt:vector>
  </HeadingPairs>
  <TitlesOfParts>
    <vt:vector size="50" baseType="lpstr">
      <vt:lpstr>Austin</vt:lpstr>
      <vt:lpstr>Presentación de PowerPoint</vt:lpstr>
      <vt:lpstr>1.1 Máquinas Multinivel</vt:lpstr>
      <vt:lpstr>Objetivo</vt:lpstr>
      <vt:lpstr> MÁQUINAS MULTINIVEL</vt:lpstr>
      <vt:lpstr>NIVEL DE LÒGICA  DIGITAL</vt:lpstr>
      <vt:lpstr>NIVEL DE  MICROARQUITECTURA</vt:lpstr>
      <vt:lpstr>NIVEL DE ARQUITECTURA  DEL CONJUNTO DE INSTRUCCIONES</vt:lpstr>
      <vt:lpstr>NIVEL DE MÀQUINA DEL  SISTEMA OPERATIVO</vt:lpstr>
      <vt:lpstr>NIVEL DE LENGUAJE  ENSAMBLADOR</vt:lpstr>
      <vt:lpstr>CONCLUSIONES</vt:lpstr>
      <vt:lpstr>1.2 Historia de las Máquinas Multinivel</vt:lpstr>
      <vt:lpstr>Presentación de PowerPoint</vt:lpstr>
      <vt:lpstr>Generación 0:     1642-1945  </vt:lpstr>
      <vt:lpstr>1ª Generación 1        1945-1955</vt:lpstr>
      <vt:lpstr>1ª Generación</vt:lpstr>
      <vt:lpstr>2ª Generación: 1955-1965</vt:lpstr>
      <vt:lpstr>Sistema de  procesamiento por lotes</vt:lpstr>
      <vt:lpstr>Ejemplo de procesamiento  por lotes</vt:lpstr>
      <vt:lpstr>3ª Generación: 1965-1980</vt:lpstr>
      <vt:lpstr>4ª Generación: 1980-1990</vt:lpstr>
      <vt:lpstr>5ª Generación:  1990 en adelante</vt:lpstr>
      <vt:lpstr>Evolución  de los niveles</vt:lpstr>
      <vt:lpstr>Evolución de los niveles</vt:lpstr>
      <vt:lpstr>1.3 Organización de las computadors</vt:lpstr>
      <vt:lpstr>Presentación de PowerPoint</vt:lpstr>
      <vt:lpstr>Estructura de una computadora  y sus periféricos</vt:lpstr>
      <vt:lpstr>¿Qué es la  tarjeta principal ?</vt:lpstr>
      <vt:lpstr> Componentes de la  Tarjeta Principal</vt:lpstr>
      <vt:lpstr>La Mother Board (Tarjeta principal)</vt:lpstr>
      <vt:lpstr>Los buses </vt:lpstr>
      <vt:lpstr>Los buses </vt:lpstr>
      <vt:lpstr>Buses en una IBM PC</vt:lpstr>
      <vt:lpstr>El Chipset y  concentradores</vt:lpstr>
      <vt:lpstr>El Chipset </vt:lpstr>
      <vt:lpstr>El Chipset y  concentradores</vt:lpstr>
      <vt:lpstr>Bus PCI.</vt:lpstr>
      <vt:lpstr>Bus PCI.</vt:lpstr>
      <vt:lpstr>BUS ISA( Indsustry Standard Architecture) DE 8 BITS</vt:lpstr>
      <vt:lpstr>BUS MCA (MICROCANAL) DE 32 BITS</vt:lpstr>
      <vt:lpstr>BUS EISA( Extended ISA) DE 32 BITS</vt:lpstr>
      <vt:lpstr>Generaciones de microprocesadores</vt:lpstr>
      <vt:lpstr>El Pentium 4</vt:lpstr>
      <vt:lpstr>El AMD K8 “Hammer” Athlon 64</vt:lpstr>
      <vt:lpstr>Presentación de PowerPoint</vt:lpstr>
      <vt:lpstr>Presentación de PowerPoint</vt:lpstr>
      <vt:lpstr>Mantenimiento Preventivo</vt:lpstr>
      <vt:lpstr>Presentación de PowerPoint</vt:lpstr>
      <vt:lpstr>Sobre la material</vt:lpstr>
      <vt:lpstr>Referencias</vt:lpstr>
    </vt:vector>
  </TitlesOfParts>
  <Company>CBT EMILIANO ZAPATA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Francisco Franco</dc:creator>
  <cp:lastModifiedBy>Francisco Franco</cp:lastModifiedBy>
  <cp:revision>14</cp:revision>
  <dcterms:created xsi:type="dcterms:W3CDTF">2015-09-30T18:30:26Z</dcterms:created>
  <dcterms:modified xsi:type="dcterms:W3CDTF">2015-10-02T19:12:04Z</dcterms:modified>
</cp:coreProperties>
</file>