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6"/>
  </p:notesMasterIdLst>
  <p:sldIdLst>
    <p:sldId id="310" r:id="rId2"/>
    <p:sldId id="315" r:id="rId3"/>
    <p:sldId id="258" r:id="rId4"/>
    <p:sldId id="259" r:id="rId5"/>
    <p:sldId id="260" r:id="rId6"/>
    <p:sldId id="261" r:id="rId7"/>
    <p:sldId id="312" r:id="rId8"/>
    <p:sldId id="313" r:id="rId9"/>
    <p:sldId id="314" r:id="rId10"/>
    <p:sldId id="267" r:id="rId11"/>
    <p:sldId id="311" r:id="rId12"/>
    <p:sldId id="269" r:id="rId13"/>
    <p:sldId id="272" r:id="rId14"/>
    <p:sldId id="279" r:id="rId15"/>
    <p:sldId id="280" r:id="rId16"/>
    <p:sldId id="281" r:id="rId17"/>
    <p:sldId id="282" r:id="rId18"/>
    <p:sldId id="283" r:id="rId19"/>
    <p:sldId id="274" r:id="rId20"/>
    <p:sldId id="265" r:id="rId21"/>
    <p:sldId id="266" r:id="rId22"/>
    <p:sldId id="285" r:id="rId23"/>
    <p:sldId id="286" r:id="rId24"/>
    <p:sldId id="290" r:id="rId25"/>
    <p:sldId id="291" r:id="rId26"/>
    <p:sldId id="292" r:id="rId27"/>
    <p:sldId id="293" r:id="rId28"/>
    <p:sldId id="294" r:id="rId29"/>
    <p:sldId id="295" r:id="rId30"/>
    <p:sldId id="296" r:id="rId31"/>
    <p:sldId id="297" r:id="rId32"/>
    <p:sldId id="298" r:id="rId33"/>
    <p:sldId id="299" r:id="rId34"/>
    <p:sldId id="300" r:id="rId35"/>
    <p:sldId id="302" r:id="rId36"/>
    <p:sldId id="303" r:id="rId37"/>
    <p:sldId id="304" r:id="rId38"/>
    <p:sldId id="305" r:id="rId39"/>
    <p:sldId id="306" r:id="rId40"/>
    <p:sldId id="307" r:id="rId41"/>
    <p:sldId id="308" r:id="rId42"/>
    <p:sldId id="309" r:id="rId43"/>
    <p:sldId id="316" r:id="rId44"/>
    <p:sldId id="317" r:id="rId4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55" autoAdjust="0"/>
    <p:restoredTop sz="94728" autoAdjust="0"/>
  </p:normalViewPr>
  <p:slideViewPr>
    <p:cSldViewPr>
      <p:cViewPr>
        <p:scale>
          <a:sx n="75" d="100"/>
          <a:sy n="75" d="100"/>
        </p:scale>
        <p:origin x="-258" y="-72"/>
      </p:cViewPr>
      <p:guideLst>
        <p:guide orient="horz" pos="2160"/>
        <p:guide pos="2880"/>
      </p:guideLst>
    </p:cSldViewPr>
  </p:slideViewPr>
  <p:outlineViewPr>
    <p:cViewPr>
      <p:scale>
        <a:sx n="33" d="100"/>
        <a:sy n="33" d="100"/>
      </p:scale>
      <p:origin x="0" y="2100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6" d="100"/>
          <a:sy n="56" d="100"/>
        </p:scale>
        <p:origin x="-181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ABF458-4403-4A53-8798-2039A71EFB19}" type="doc">
      <dgm:prSet loTypeId="urn:microsoft.com/office/officeart/2005/8/layout/default#1" loCatId="list" qsTypeId="urn:microsoft.com/office/officeart/2005/8/quickstyle/simple5" qsCatId="simple" csTypeId="urn:microsoft.com/office/officeart/2005/8/colors/colorful4" csCatId="colorful" phldr="1"/>
      <dgm:spPr/>
      <dgm:t>
        <a:bodyPr/>
        <a:lstStyle/>
        <a:p>
          <a:endParaRPr lang="es-ES"/>
        </a:p>
      </dgm:t>
    </dgm:pt>
    <dgm:pt modelId="{7632EF34-70C0-40FC-8E54-E48718878DB2}">
      <dgm:prSet phldrT="[Texto]"/>
      <dgm:spPr/>
      <dgm:t>
        <a:bodyPr/>
        <a:lstStyle/>
        <a:p>
          <a:r>
            <a:rPr lang="es-ES" dirty="0" smtClean="0"/>
            <a:t>Filas </a:t>
          </a:r>
          <a:endParaRPr lang="es-ES" dirty="0"/>
        </a:p>
      </dgm:t>
    </dgm:pt>
    <dgm:pt modelId="{C4322A49-8CD5-426B-B4B8-4F126F0AAA05}" type="parTrans" cxnId="{BD9C44DC-22A3-4F57-B236-6DC1973C1BAE}">
      <dgm:prSet/>
      <dgm:spPr/>
      <dgm:t>
        <a:bodyPr/>
        <a:lstStyle/>
        <a:p>
          <a:endParaRPr lang="es-ES"/>
        </a:p>
      </dgm:t>
    </dgm:pt>
    <dgm:pt modelId="{00084656-D8EB-49D1-AA1A-142A652B515D}" type="sibTrans" cxnId="{BD9C44DC-22A3-4F57-B236-6DC1973C1BAE}">
      <dgm:prSet/>
      <dgm:spPr/>
      <dgm:t>
        <a:bodyPr/>
        <a:lstStyle/>
        <a:p>
          <a:endParaRPr lang="es-ES"/>
        </a:p>
      </dgm:t>
    </dgm:pt>
    <dgm:pt modelId="{C10CD846-B62F-4ACA-A231-CA61DBB33657}">
      <dgm:prSet phldrT="[Texto]"/>
      <dgm:spPr/>
      <dgm:t>
        <a:bodyPr/>
        <a:lstStyle/>
        <a:p>
          <a:r>
            <a:rPr lang="es-ES" dirty="0" smtClean="0"/>
            <a:t>Columnas</a:t>
          </a:r>
          <a:endParaRPr lang="es-ES" dirty="0"/>
        </a:p>
      </dgm:t>
    </dgm:pt>
    <dgm:pt modelId="{08805C4D-C995-4F73-87B3-5CE676DF1A32}" type="parTrans" cxnId="{1E367DDF-D846-4EB1-A90D-DBA075579F36}">
      <dgm:prSet/>
      <dgm:spPr/>
      <dgm:t>
        <a:bodyPr/>
        <a:lstStyle/>
        <a:p>
          <a:endParaRPr lang="es-ES"/>
        </a:p>
      </dgm:t>
    </dgm:pt>
    <dgm:pt modelId="{E8D5A9EE-5F9F-4A84-818A-616884F1C79E}" type="sibTrans" cxnId="{1E367DDF-D846-4EB1-A90D-DBA075579F36}">
      <dgm:prSet/>
      <dgm:spPr/>
      <dgm:t>
        <a:bodyPr/>
        <a:lstStyle/>
        <a:p>
          <a:endParaRPr lang="es-ES"/>
        </a:p>
      </dgm:t>
    </dgm:pt>
    <dgm:pt modelId="{C02FDD49-CAE5-4556-96D4-77F80455E2FE}">
      <dgm:prSet phldrT="[Texto]"/>
      <dgm:spPr/>
      <dgm:t>
        <a:bodyPr/>
        <a:lstStyle/>
        <a:p>
          <a:r>
            <a:rPr lang="es-ES" b="0" i="0" dirty="0" smtClean="0"/>
            <a:t>1048576</a:t>
          </a:r>
          <a:endParaRPr lang="es-ES" dirty="0"/>
        </a:p>
      </dgm:t>
    </dgm:pt>
    <dgm:pt modelId="{D36F644D-3AE3-4CB0-BD74-AABF416B5F78}" type="parTrans" cxnId="{AE3367A8-3570-49FA-A51D-2426D8D7F7D8}">
      <dgm:prSet/>
      <dgm:spPr/>
      <dgm:t>
        <a:bodyPr/>
        <a:lstStyle/>
        <a:p>
          <a:endParaRPr lang="es-ES"/>
        </a:p>
      </dgm:t>
    </dgm:pt>
    <dgm:pt modelId="{5E24BEA3-7041-4084-86E9-369B3E563B90}" type="sibTrans" cxnId="{AE3367A8-3570-49FA-A51D-2426D8D7F7D8}">
      <dgm:prSet/>
      <dgm:spPr/>
      <dgm:t>
        <a:bodyPr/>
        <a:lstStyle/>
        <a:p>
          <a:endParaRPr lang="es-ES"/>
        </a:p>
      </dgm:t>
    </dgm:pt>
    <dgm:pt modelId="{26C9555D-1B45-40AE-854B-C77A41DDEEFB}">
      <dgm:prSet phldrT="[Texto]"/>
      <dgm:spPr/>
      <dgm:t>
        <a:bodyPr/>
        <a:lstStyle/>
        <a:p>
          <a:r>
            <a:rPr lang="es-ES" b="0" i="0" dirty="0" smtClean="0"/>
            <a:t>16384</a:t>
          </a:r>
          <a:endParaRPr lang="es-ES" dirty="0"/>
        </a:p>
      </dgm:t>
    </dgm:pt>
    <dgm:pt modelId="{54914172-0F0B-4ACB-BC8D-A3A3DE8AFF03}" type="parTrans" cxnId="{BB4DA776-9692-4273-9B5B-2D1C9E14D16E}">
      <dgm:prSet/>
      <dgm:spPr/>
      <dgm:t>
        <a:bodyPr/>
        <a:lstStyle/>
        <a:p>
          <a:endParaRPr lang="es-ES"/>
        </a:p>
      </dgm:t>
    </dgm:pt>
    <dgm:pt modelId="{FE1F94A0-6323-4900-8BAF-99B5DFA7A2FD}" type="sibTrans" cxnId="{BB4DA776-9692-4273-9B5B-2D1C9E14D16E}">
      <dgm:prSet/>
      <dgm:spPr/>
      <dgm:t>
        <a:bodyPr/>
        <a:lstStyle/>
        <a:p>
          <a:endParaRPr lang="es-ES"/>
        </a:p>
      </dgm:t>
    </dgm:pt>
    <dgm:pt modelId="{24D0DD37-F5B3-4C3B-A150-E8AAFB5AF1B8}" type="pres">
      <dgm:prSet presAssocID="{69ABF458-4403-4A53-8798-2039A71EFB19}" presName="diagram" presStyleCnt="0">
        <dgm:presLayoutVars>
          <dgm:dir/>
          <dgm:resizeHandles val="exact"/>
        </dgm:presLayoutVars>
      </dgm:prSet>
      <dgm:spPr/>
      <dgm:t>
        <a:bodyPr/>
        <a:lstStyle/>
        <a:p>
          <a:endParaRPr lang="es-ES"/>
        </a:p>
      </dgm:t>
    </dgm:pt>
    <dgm:pt modelId="{0920099A-F223-48CF-AD52-E03638292192}" type="pres">
      <dgm:prSet presAssocID="{7632EF34-70C0-40FC-8E54-E48718878DB2}" presName="node" presStyleLbl="node1" presStyleIdx="0" presStyleCnt="4">
        <dgm:presLayoutVars>
          <dgm:bulletEnabled val="1"/>
        </dgm:presLayoutVars>
      </dgm:prSet>
      <dgm:spPr/>
      <dgm:t>
        <a:bodyPr/>
        <a:lstStyle/>
        <a:p>
          <a:endParaRPr lang="es-ES"/>
        </a:p>
      </dgm:t>
    </dgm:pt>
    <dgm:pt modelId="{3D0CC4C4-8A0E-4A5B-A12F-C6FACB22F8C1}" type="pres">
      <dgm:prSet presAssocID="{00084656-D8EB-49D1-AA1A-142A652B515D}" presName="sibTrans" presStyleCnt="0"/>
      <dgm:spPr/>
    </dgm:pt>
    <dgm:pt modelId="{F02C3F14-DCF5-4F58-B1FD-7B931E3D858C}" type="pres">
      <dgm:prSet presAssocID="{C10CD846-B62F-4ACA-A231-CA61DBB33657}" presName="node" presStyleLbl="node1" presStyleIdx="1" presStyleCnt="4">
        <dgm:presLayoutVars>
          <dgm:bulletEnabled val="1"/>
        </dgm:presLayoutVars>
      </dgm:prSet>
      <dgm:spPr/>
      <dgm:t>
        <a:bodyPr/>
        <a:lstStyle/>
        <a:p>
          <a:endParaRPr lang="es-ES"/>
        </a:p>
      </dgm:t>
    </dgm:pt>
    <dgm:pt modelId="{ACC2FCBF-C50A-4AE0-9B92-22167FAE1580}" type="pres">
      <dgm:prSet presAssocID="{E8D5A9EE-5F9F-4A84-818A-616884F1C79E}" presName="sibTrans" presStyleCnt="0"/>
      <dgm:spPr/>
    </dgm:pt>
    <dgm:pt modelId="{8552A2FB-971F-43FF-A0DA-BD330D8B9709}" type="pres">
      <dgm:prSet presAssocID="{C02FDD49-CAE5-4556-96D4-77F80455E2FE}" presName="node" presStyleLbl="node1" presStyleIdx="2" presStyleCnt="4">
        <dgm:presLayoutVars>
          <dgm:bulletEnabled val="1"/>
        </dgm:presLayoutVars>
      </dgm:prSet>
      <dgm:spPr/>
      <dgm:t>
        <a:bodyPr/>
        <a:lstStyle/>
        <a:p>
          <a:endParaRPr lang="es-ES"/>
        </a:p>
      </dgm:t>
    </dgm:pt>
    <dgm:pt modelId="{957D7E51-1A34-43A9-B7DB-8916EF331D6C}" type="pres">
      <dgm:prSet presAssocID="{5E24BEA3-7041-4084-86E9-369B3E563B90}" presName="sibTrans" presStyleCnt="0"/>
      <dgm:spPr/>
    </dgm:pt>
    <dgm:pt modelId="{F6966E8C-1DEB-449E-BE06-D70B4105FD28}" type="pres">
      <dgm:prSet presAssocID="{26C9555D-1B45-40AE-854B-C77A41DDEEFB}" presName="node" presStyleLbl="node1" presStyleIdx="3" presStyleCnt="4">
        <dgm:presLayoutVars>
          <dgm:bulletEnabled val="1"/>
        </dgm:presLayoutVars>
      </dgm:prSet>
      <dgm:spPr/>
      <dgm:t>
        <a:bodyPr/>
        <a:lstStyle/>
        <a:p>
          <a:endParaRPr lang="es-ES"/>
        </a:p>
      </dgm:t>
    </dgm:pt>
  </dgm:ptLst>
  <dgm:cxnLst>
    <dgm:cxn modelId="{6A43757F-F3CA-4081-A171-790C0876F253}" type="presOf" srcId="{26C9555D-1B45-40AE-854B-C77A41DDEEFB}" destId="{F6966E8C-1DEB-449E-BE06-D70B4105FD28}" srcOrd="0" destOrd="0" presId="urn:microsoft.com/office/officeart/2005/8/layout/default#1"/>
    <dgm:cxn modelId="{BD9C44DC-22A3-4F57-B236-6DC1973C1BAE}" srcId="{69ABF458-4403-4A53-8798-2039A71EFB19}" destId="{7632EF34-70C0-40FC-8E54-E48718878DB2}" srcOrd="0" destOrd="0" parTransId="{C4322A49-8CD5-426B-B4B8-4F126F0AAA05}" sibTransId="{00084656-D8EB-49D1-AA1A-142A652B515D}"/>
    <dgm:cxn modelId="{BB4DA776-9692-4273-9B5B-2D1C9E14D16E}" srcId="{69ABF458-4403-4A53-8798-2039A71EFB19}" destId="{26C9555D-1B45-40AE-854B-C77A41DDEEFB}" srcOrd="3" destOrd="0" parTransId="{54914172-0F0B-4ACB-BC8D-A3A3DE8AFF03}" sibTransId="{FE1F94A0-6323-4900-8BAF-99B5DFA7A2FD}"/>
    <dgm:cxn modelId="{41CC79DC-A467-409B-9CFF-8D7C2EEB1FDA}" type="presOf" srcId="{69ABF458-4403-4A53-8798-2039A71EFB19}" destId="{24D0DD37-F5B3-4C3B-A150-E8AAFB5AF1B8}" srcOrd="0" destOrd="0" presId="urn:microsoft.com/office/officeart/2005/8/layout/default#1"/>
    <dgm:cxn modelId="{AE3367A8-3570-49FA-A51D-2426D8D7F7D8}" srcId="{69ABF458-4403-4A53-8798-2039A71EFB19}" destId="{C02FDD49-CAE5-4556-96D4-77F80455E2FE}" srcOrd="2" destOrd="0" parTransId="{D36F644D-3AE3-4CB0-BD74-AABF416B5F78}" sibTransId="{5E24BEA3-7041-4084-86E9-369B3E563B90}"/>
    <dgm:cxn modelId="{E3AAC60E-9748-4BBA-815F-081BF2B3B447}" type="presOf" srcId="{C02FDD49-CAE5-4556-96D4-77F80455E2FE}" destId="{8552A2FB-971F-43FF-A0DA-BD330D8B9709}" srcOrd="0" destOrd="0" presId="urn:microsoft.com/office/officeart/2005/8/layout/default#1"/>
    <dgm:cxn modelId="{82AFBA65-661C-4F2A-AA30-F7760540B2A1}" type="presOf" srcId="{C10CD846-B62F-4ACA-A231-CA61DBB33657}" destId="{F02C3F14-DCF5-4F58-B1FD-7B931E3D858C}" srcOrd="0" destOrd="0" presId="urn:microsoft.com/office/officeart/2005/8/layout/default#1"/>
    <dgm:cxn modelId="{1E367DDF-D846-4EB1-A90D-DBA075579F36}" srcId="{69ABF458-4403-4A53-8798-2039A71EFB19}" destId="{C10CD846-B62F-4ACA-A231-CA61DBB33657}" srcOrd="1" destOrd="0" parTransId="{08805C4D-C995-4F73-87B3-5CE676DF1A32}" sibTransId="{E8D5A9EE-5F9F-4A84-818A-616884F1C79E}"/>
    <dgm:cxn modelId="{F929DBC3-8B50-4439-A06C-8D2F48EDEC5B}" type="presOf" srcId="{7632EF34-70C0-40FC-8E54-E48718878DB2}" destId="{0920099A-F223-48CF-AD52-E03638292192}" srcOrd="0" destOrd="0" presId="urn:microsoft.com/office/officeart/2005/8/layout/default#1"/>
    <dgm:cxn modelId="{674CCBB0-B923-40CE-8176-A947EAD4CEC3}" type="presParOf" srcId="{24D0DD37-F5B3-4C3B-A150-E8AAFB5AF1B8}" destId="{0920099A-F223-48CF-AD52-E03638292192}" srcOrd="0" destOrd="0" presId="urn:microsoft.com/office/officeart/2005/8/layout/default#1"/>
    <dgm:cxn modelId="{7D890D31-19FD-4D71-A412-FAF6ECBACA07}" type="presParOf" srcId="{24D0DD37-F5B3-4C3B-A150-E8AAFB5AF1B8}" destId="{3D0CC4C4-8A0E-4A5B-A12F-C6FACB22F8C1}" srcOrd="1" destOrd="0" presId="urn:microsoft.com/office/officeart/2005/8/layout/default#1"/>
    <dgm:cxn modelId="{833ED6D8-A16F-4797-8DD9-F89149796118}" type="presParOf" srcId="{24D0DD37-F5B3-4C3B-A150-E8AAFB5AF1B8}" destId="{F02C3F14-DCF5-4F58-B1FD-7B931E3D858C}" srcOrd="2" destOrd="0" presId="urn:microsoft.com/office/officeart/2005/8/layout/default#1"/>
    <dgm:cxn modelId="{CA5ADE9E-F973-4D15-8A7D-020F0BCC0E52}" type="presParOf" srcId="{24D0DD37-F5B3-4C3B-A150-E8AAFB5AF1B8}" destId="{ACC2FCBF-C50A-4AE0-9B92-22167FAE1580}" srcOrd="3" destOrd="0" presId="urn:microsoft.com/office/officeart/2005/8/layout/default#1"/>
    <dgm:cxn modelId="{3D9E5389-1879-47E9-A806-1D37C88AAF87}" type="presParOf" srcId="{24D0DD37-F5B3-4C3B-A150-E8AAFB5AF1B8}" destId="{8552A2FB-971F-43FF-A0DA-BD330D8B9709}" srcOrd="4" destOrd="0" presId="urn:microsoft.com/office/officeart/2005/8/layout/default#1"/>
    <dgm:cxn modelId="{39ABE63F-C383-4ADB-B539-B792B80F3977}" type="presParOf" srcId="{24D0DD37-F5B3-4C3B-A150-E8AAFB5AF1B8}" destId="{957D7E51-1A34-43A9-B7DB-8916EF331D6C}" srcOrd="5" destOrd="0" presId="urn:microsoft.com/office/officeart/2005/8/layout/default#1"/>
    <dgm:cxn modelId="{41077F46-045E-435C-90E2-1809CEC1F212}" type="presParOf" srcId="{24D0DD37-F5B3-4C3B-A150-E8AAFB5AF1B8}" destId="{F6966E8C-1DEB-449E-BE06-D70B4105FD28}" srcOrd="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7F82CB-93B5-4D3F-A39F-B2AB33C54DEC}"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s-EC"/>
        </a:p>
      </dgm:t>
    </dgm:pt>
    <dgm:pt modelId="{BC1494E5-D107-46B6-8B48-4E1899FB4530}">
      <dgm:prSet custT="1"/>
      <dgm:spPr/>
      <dgm:t>
        <a:bodyPr/>
        <a:lstStyle/>
        <a:p>
          <a:pPr algn="just" rtl="0"/>
          <a:r>
            <a:rPr lang="es-CO" sz="1600" dirty="0" smtClean="0">
              <a:latin typeface="Maiandra GD" pitchFamily="34" charset="0"/>
            </a:rPr>
            <a:t>Antes de iniciar hay que tener claro que una función es una fórmula ya definida por Excel o en ocasiones por el usuario, las funciones nos permiten realizar operaciones entre dos o más números y nos devuelven siempre un resultado que es el que aparece directamente en la celda.</a:t>
          </a:r>
          <a:endParaRPr lang="es-EC" sz="1600" dirty="0">
            <a:latin typeface="Maiandra GD" pitchFamily="34" charset="0"/>
          </a:endParaRPr>
        </a:p>
      </dgm:t>
    </dgm:pt>
    <dgm:pt modelId="{44846C7C-ED4F-4EDD-9A76-61227F66FD5C}" type="parTrans" cxnId="{EADF4E2E-F73F-49EB-8B76-C5ECC5A86920}">
      <dgm:prSet/>
      <dgm:spPr/>
      <dgm:t>
        <a:bodyPr/>
        <a:lstStyle/>
        <a:p>
          <a:endParaRPr lang="es-EC"/>
        </a:p>
      </dgm:t>
    </dgm:pt>
    <dgm:pt modelId="{FC48CCE2-0634-404F-B89B-2391D716BAD7}" type="sibTrans" cxnId="{EADF4E2E-F73F-49EB-8B76-C5ECC5A86920}">
      <dgm:prSet/>
      <dgm:spPr/>
      <dgm:t>
        <a:bodyPr/>
        <a:lstStyle/>
        <a:p>
          <a:endParaRPr lang="es-EC"/>
        </a:p>
      </dgm:t>
    </dgm:pt>
    <dgm:pt modelId="{FBB69B83-EAC9-40F9-A95C-D80C7913337D}" type="pres">
      <dgm:prSet presAssocID="{E07F82CB-93B5-4D3F-A39F-B2AB33C54DEC}" presName="Name0" presStyleCnt="0">
        <dgm:presLayoutVars>
          <dgm:chMax val="7"/>
          <dgm:dir/>
          <dgm:animLvl val="lvl"/>
          <dgm:resizeHandles val="exact"/>
        </dgm:presLayoutVars>
      </dgm:prSet>
      <dgm:spPr/>
      <dgm:t>
        <a:bodyPr/>
        <a:lstStyle/>
        <a:p>
          <a:endParaRPr lang="es-EC"/>
        </a:p>
      </dgm:t>
    </dgm:pt>
    <dgm:pt modelId="{BE3BCAE0-E6A8-4240-B67D-EDF24EB66C57}" type="pres">
      <dgm:prSet presAssocID="{BC1494E5-D107-46B6-8B48-4E1899FB4530}" presName="circle1" presStyleLbl="node1" presStyleIdx="0" presStyleCnt="1"/>
      <dgm:spPr/>
    </dgm:pt>
    <dgm:pt modelId="{DF138473-C5D4-468C-A561-EB7443F70222}" type="pres">
      <dgm:prSet presAssocID="{BC1494E5-D107-46B6-8B48-4E1899FB4530}" presName="space" presStyleCnt="0"/>
      <dgm:spPr/>
    </dgm:pt>
    <dgm:pt modelId="{5EB90CE0-DA4A-4EEF-BA60-624DE0AC10FE}" type="pres">
      <dgm:prSet presAssocID="{BC1494E5-D107-46B6-8B48-4E1899FB4530}" presName="rect1" presStyleLbl="alignAcc1" presStyleIdx="0" presStyleCnt="1"/>
      <dgm:spPr/>
      <dgm:t>
        <a:bodyPr/>
        <a:lstStyle/>
        <a:p>
          <a:endParaRPr lang="es-EC"/>
        </a:p>
      </dgm:t>
    </dgm:pt>
    <dgm:pt modelId="{3D866953-5631-46CF-AD29-4CCBA27C0A64}" type="pres">
      <dgm:prSet presAssocID="{BC1494E5-D107-46B6-8B48-4E1899FB4530}" presName="rect1ParTxNoCh" presStyleLbl="alignAcc1" presStyleIdx="0" presStyleCnt="1">
        <dgm:presLayoutVars>
          <dgm:chMax val="1"/>
          <dgm:bulletEnabled val="1"/>
        </dgm:presLayoutVars>
      </dgm:prSet>
      <dgm:spPr/>
      <dgm:t>
        <a:bodyPr/>
        <a:lstStyle/>
        <a:p>
          <a:endParaRPr lang="es-EC"/>
        </a:p>
      </dgm:t>
    </dgm:pt>
  </dgm:ptLst>
  <dgm:cxnLst>
    <dgm:cxn modelId="{75F12373-80E8-4FFB-A25A-E83D4B73812F}" type="presOf" srcId="{BC1494E5-D107-46B6-8B48-4E1899FB4530}" destId="{5EB90CE0-DA4A-4EEF-BA60-624DE0AC10FE}" srcOrd="0" destOrd="0" presId="urn:microsoft.com/office/officeart/2005/8/layout/target3"/>
    <dgm:cxn modelId="{B2D4CB23-33B5-4112-B349-C792DE469205}" type="presOf" srcId="{E07F82CB-93B5-4D3F-A39F-B2AB33C54DEC}" destId="{FBB69B83-EAC9-40F9-A95C-D80C7913337D}" srcOrd="0" destOrd="0" presId="urn:microsoft.com/office/officeart/2005/8/layout/target3"/>
    <dgm:cxn modelId="{EADF4E2E-F73F-49EB-8B76-C5ECC5A86920}" srcId="{E07F82CB-93B5-4D3F-A39F-B2AB33C54DEC}" destId="{BC1494E5-D107-46B6-8B48-4E1899FB4530}" srcOrd="0" destOrd="0" parTransId="{44846C7C-ED4F-4EDD-9A76-61227F66FD5C}" sibTransId="{FC48CCE2-0634-404F-B89B-2391D716BAD7}"/>
    <dgm:cxn modelId="{5138608E-0627-468C-BC6E-C08D19BCBAEF}" type="presOf" srcId="{BC1494E5-D107-46B6-8B48-4E1899FB4530}" destId="{3D866953-5631-46CF-AD29-4CCBA27C0A64}" srcOrd="1" destOrd="0" presId="urn:microsoft.com/office/officeart/2005/8/layout/target3"/>
    <dgm:cxn modelId="{DB426363-3B81-4ED1-8459-705D9CE7A832}" type="presParOf" srcId="{FBB69B83-EAC9-40F9-A95C-D80C7913337D}" destId="{BE3BCAE0-E6A8-4240-B67D-EDF24EB66C57}" srcOrd="0" destOrd="0" presId="urn:microsoft.com/office/officeart/2005/8/layout/target3"/>
    <dgm:cxn modelId="{49072B4E-DF28-4931-B276-D3CF37373F62}" type="presParOf" srcId="{FBB69B83-EAC9-40F9-A95C-D80C7913337D}" destId="{DF138473-C5D4-468C-A561-EB7443F70222}" srcOrd="1" destOrd="0" presId="urn:microsoft.com/office/officeart/2005/8/layout/target3"/>
    <dgm:cxn modelId="{FA776291-D93D-48E7-9F07-C40A2335D45D}" type="presParOf" srcId="{FBB69B83-EAC9-40F9-A95C-D80C7913337D}" destId="{5EB90CE0-DA4A-4EEF-BA60-624DE0AC10FE}" srcOrd="2" destOrd="0" presId="urn:microsoft.com/office/officeart/2005/8/layout/target3"/>
    <dgm:cxn modelId="{E110F839-93A5-4FA1-AD36-95A15D525D4D}" type="presParOf" srcId="{FBB69B83-EAC9-40F9-A95C-D80C7913337D}" destId="{3D866953-5631-46CF-AD29-4CCBA27C0A64}"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3B3D19-D668-43A9-AB85-BA5F8FD93144}"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s-EC"/>
        </a:p>
      </dgm:t>
    </dgm:pt>
    <dgm:pt modelId="{51F05318-096B-4825-B276-53861070C1AF}">
      <dgm:prSet custT="1"/>
      <dgm:spPr/>
      <dgm:t>
        <a:bodyPr/>
        <a:lstStyle/>
        <a:p>
          <a:pPr rtl="0"/>
          <a:r>
            <a:rPr lang="es-ES" sz="2400" dirty="0" smtClean="0">
              <a:latin typeface="Maiandra GD" pitchFamily="34" charset="0"/>
            </a:rPr>
            <a:t>Las funciones en Excel podemos escribirlas como se hace normalmente con el texto, directamente en la celda pero si se conoce la sintaxis; en caso de no conocer la sintaxis podemos ingresar las funciones desde el asistente que nos ofrece la aplicación y al cual ingresamos de la siguiente forma</a:t>
          </a:r>
          <a:r>
            <a:rPr lang="es-ES" sz="2800" dirty="0" smtClean="0">
              <a:latin typeface="Maiandra GD" pitchFamily="34" charset="0"/>
            </a:rPr>
            <a:t>: </a:t>
          </a:r>
          <a:endParaRPr lang="es-EC" sz="2800" dirty="0">
            <a:latin typeface="Maiandra GD" pitchFamily="34" charset="0"/>
          </a:endParaRPr>
        </a:p>
      </dgm:t>
    </dgm:pt>
    <dgm:pt modelId="{D8C840A8-C718-4E1A-A591-5CB2701B600A}" type="parTrans" cxnId="{E74A1BB0-1803-46F4-A6B1-DE259D39EECA}">
      <dgm:prSet/>
      <dgm:spPr/>
      <dgm:t>
        <a:bodyPr/>
        <a:lstStyle/>
        <a:p>
          <a:endParaRPr lang="es-EC"/>
        </a:p>
      </dgm:t>
    </dgm:pt>
    <dgm:pt modelId="{3EFDD350-4728-4F7F-947A-8EBE3DA3A030}" type="sibTrans" cxnId="{E74A1BB0-1803-46F4-A6B1-DE259D39EECA}">
      <dgm:prSet/>
      <dgm:spPr/>
      <dgm:t>
        <a:bodyPr/>
        <a:lstStyle/>
        <a:p>
          <a:endParaRPr lang="es-EC"/>
        </a:p>
      </dgm:t>
    </dgm:pt>
    <dgm:pt modelId="{877C70BC-C6F6-4D7E-A0FB-932D91B3792A}" type="pres">
      <dgm:prSet presAssocID="{DE3B3D19-D668-43A9-AB85-BA5F8FD93144}" presName="linearFlow" presStyleCnt="0">
        <dgm:presLayoutVars>
          <dgm:resizeHandles val="exact"/>
        </dgm:presLayoutVars>
      </dgm:prSet>
      <dgm:spPr/>
      <dgm:t>
        <a:bodyPr/>
        <a:lstStyle/>
        <a:p>
          <a:endParaRPr lang="es-EC"/>
        </a:p>
      </dgm:t>
    </dgm:pt>
    <dgm:pt modelId="{F14A8CB7-81A1-499D-BCDD-27CE07F16C7C}" type="pres">
      <dgm:prSet presAssocID="{51F05318-096B-4825-B276-53861070C1AF}" presName="node" presStyleLbl="node1" presStyleIdx="0" presStyleCnt="1" custLinFactNeighborX="295" custLinFactNeighborY="25956">
        <dgm:presLayoutVars>
          <dgm:bulletEnabled val="1"/>
        </dgm:presLayoutVars>
      </dgm:prSet>
      <dgm:spPr/>
      <dgm:t>
        <a:bodyPr/>
        <a:lstStyle/>
        <a:p>
          <a:endParaRPr lang="es-EC"/>
        </a:p>
      </dgm:t>
    </dgm:pt>
  </dgm:ptLst>
  <dgm:cxnLst>
    <dgm:cxn modelId="{75CD0219-E598-4A5D-92FC-3CCBC4AD7746}" type="presOf" srcId="{51F05318-096B-4825-B276-53861070C1AF}" destId="{F14A8CB7-81A1-499D-BCDD-27CE07F16C7C}" srcOrd="0" destOrd="0" presId="urn:microsoft.com/office/officeart/2005/8/layout/process2"/>
    <dgm:cxn modelId="{DEB0AC23-7A25-4A73-B9B8-01DA65B3C34F}" type="presOf" srcId="{DE3B3D19-D668-43A9-AB85-BA5F8FD93144}" destId="{877C70BC-C6F6-4D7E-A0FB-932D91B3792A}" srcOrd="0" destOrd="0" presId="urn:microsoft.com/office/officeart/2005/8/layout/process2"/>
    <dgm:cxn modelId="{E74A1BB0-1803-46F4-A6B1-DE259D39EECA}" srcId="{DE3B3D19-D668-43A9-AB85-BA5F8FD93144}" destId="{51F05318-096B-4825-B276-53861070C1AF}" srcOrd="0" destOrd="0" parTransId="{D8C840A8-C718-4E1A-A591-5CB2701B600A}" sibTransId="{3EFDD350-4728-4F7F-947A-8EBE3DA3A030}"/>
    <dgm:cxn modelId="{07561802-9269-44B4-B208-C209E1F7BE76}" type="presParOf" srcId="{877C70BC-C6F6-4D7E-A0FB-932D91B3792A}" destId="{F14A8CB7-81A1-499D-BCDD-27CE07F16C7C}" srcOrd="0"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1EDB34C-DD09-4C95-953A-A3281457752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FE56E427-254E-4E4B-BDC4-E401DCF6C3A4}">
      <dgm:prSet custT="1"/>
      <dgm:spPr/>
      <dgm:t>
        <a:bodyPr/>
        <a:lstStyle/>
        <a:p>
          <a:pPr rtl="0"/>
          <a:r>
            <a:rPr lang="es-ES" sz="2000" dirty="0" smtClean="0">
              <a:latin typeface="Maiandra GD" pitchFamily="34" charset="0"/>
            </a:rPr>
            <a:t>Aparecerá una ventana en la cual se deben ingresar los argumentos como se muestra en la imagen, pero se debe tener en cuenta que la forma de ingresar los argumentos cambia según la función que se elija, esta es sólo una muestra de lo que sigue en el procedimiento.</a:t>
          </a:r>
          <a:endParaRPr lang="es-EC" sz="2000" dirty="0">
            <a:latin typeface="Maiandra GD" pitchFamily="34" charset="0"/>
          </a:endParaRPr>
        </a:p>
      </dgm:t>
    </dgm:pt>
    <dgm:pt modelId="{DC64823D-5484-4EDB-BD07-4E0E965EE2FF}" type="parTrans" cxnId="{505CBD37-AE52-4553-B770-61CA572AF54E}">
      <dgm:prSet/>
      <dgm:spPr/>
      <dgm:t>
        <a:bodyPr/>
        <a:lstStyle/>
        <a:p>
          <a:endParaRPr lang="es-EC" sz="1400"/>
        </a:p>
      </dgm:t>
    </dgm:pt>
    <dgm:pt modelId="{98B709AB-2592-4B76-9536-82AF440549B1}" type="sibTrans" cxnId="{505CBD37-AE52-4553-B770-61CA572AF54E}">
      <dgm:prSet/>
      <dgm:spPr/>
      <dgm:t>
        <a:bodyPr/>
        <a:lstStyle/>
        <a:p>
          <a:endParaRPr lang="es-EC" sz="1400"/>
        </a:p>
      </dgm:t>
    </dgm:pt>
    <dgm:pt modelId="{42E6F1CD-BAC7-4CC9-81CD-128A116B4E2C}">
      <dgm:prSet custT="1"/>
      <dgm:spPr/>
      <dgm:t>
        <a:bodyPr/>
        <a:lstStyle/>
        <a:p>
          <a:pPr rtl="0"/>
          <a:r>
            <a:rPr lang="es-ES" sz="2000" dirty="0" smtClean="0">
              <a:latin typeface="Maiandra GD" pitchFamily="34" charset="0"/>
            </a:rPr>
            <a:t>En este caso se trata de una suma y al ubicarnos en el campo que dice Número 1 aparecerá en la parte inferior una serie de instrucciones o comentarios que pueden ayudarnos al momento del ingreso de argumentos y así pasará a medida que avancemos en los demás campos de la ventana.</a:t>
          </a:r>
          <a:endParaRPr lang="es-EC" sz="2000" dirty="0">
            <a:latin typeface="Maiandra GD" pitchFamily="34" charset="0"/>
          </a:endParaRPr>
        </a:p>
      </dgm:t>
    </dgm:pt>
    <dgm:pt modelId="{4D46F4D9-50B3-4387-8900-D286F1E14468}" type="parTrans" cxnId="{DB0C7054-7633-45AA-9993-17FA1E2E37A8}">
      <dgm:prSet/>
      <dgm:spPr/>
      <dgm:t>
        <a:bodyPr/>
        <a:lstStyle/>
        <a:p>
          <a:endParaRPr lang="es-EC" sz="1400"/>
        </a:p>
      </dgm:t>
    </dgm:pt>
    <dgm:pt modelId="{B15E1CAA-BB03-4CA5-BF84-D3EC1E43E8E1}" type="sibTrans" cxnId="{DB0C7054-7633-45AA-9993-17FA1E2E37A8}">
      <dgm:prSet/>
      <dgm:spPr/>
      <dgm:t>
        <a:bodyPr/>
        <a:lstStyle/>
        <a:p>
          <a:endParaRPr lang="es-EC" sz="1400"/>
        </a:p>
      </dgm:t>
    </dgm:pt>
    <dgm:pt modelId="{A8F36E93-6ED0-4C11-90EB-82A4DF4BD631}" type="pres">
      <dgm:prSet presAssocID="{E1EDB34C-DD09-4C95-953A-A32814577526}" presName="Name0" presStyleCnt="0">
        <dgm:presLayoutVars>
          <dgm:dir/>
          <dgm:animLvl val="lvl"/>
          <dgm:resizeHandles val="exact"/>
        </dgm:presLayoutVars>
      </dgm:prSet>
      <dgm:spPr/>
      <dgm:t>
        <a:bodyPr/>
        <a:lstStyle/>
        <a:p>
          <a:endParaRPr lang="es-EC"/>
        </a:p>
      </dgm:t>
    </dgm:pt>
    <dgm:pt modelId="{B4C4B023-6791-4529-8561-CFA5A831B02A}" type="pres">
      <dgm:prSet presAssocID="{FE56E427-254E-4E4B-BDC4-E401DCF6C3A4}" presName="linNode" presStyleCnt="0"/>
      <dgm:spPr/>
    </dgm:pt>
    <dgm:pt modelId="{990B322F-6854-451A-A0CE-8F2309D0EAF9}" type="pres">
      <dgm:prSet presAssocID="{FE56E427-254E-4E4B-BDC4-E401DCF6C3A4}" presName="parentText" presStyleLbl="node1" presStyleIdx="0" presStyleCnt="2" custScaleX="277778" custScaleY="41644" custLinFactNeighborX="136" custLinFactNeighborY="-2643">
        <dgm:presLayoutVars>
          <dgm:chMax val="1"/>
          <dgm:bulletEnabled val="1"/>
        </dgm:presLayoutVars>
      </dgm:prSet>
      <dgm:spPr/>
      <dgm:t>
        <a:bodyPr/>
        <a:lstStyle/>
        <a:p>
          <a:endParaRPr lang="es-EC"/>
        </a:p>
      </dgm:t>
    </dgm:pt>
    <dgm:pt modelId="{6B8F890E-EA4D-4735-9BC4-513FEDFB82FA}" type="pres">
      <dgm:prSet presAssocID="{98B709AB-2592-4B76-9536-82AF440549B1}" presName="sp" presStyleCnt="0"/>
      <dgm:spPr/>
    </dgm:pt>
    <dgm:pt modelId="{9BDBF72B-25A4-4380-AFE5-25FFDC51D7CA}" type="pres">
      <dgm:prSet presAssocID="{42E6F1CD-BAC7-4CC9-81CD-128A116B4E2C}" presName="linNode" presStyleCnt="0"/>
      <dgm:spPr/>
    </dgm:pt>
    <dgm:pt modelId="{0E1A9176-9D53-4A97-9517-03DD53D0A917}" type="pres">
      <dgm:prSet presAssocID="{42E6F1CD-BAC7-4CC9-81CD-128A116B4E2C}" presName="parentText" presStyleLbl="node1" presStyleIdx="1" presStyleCnt="2" custScaleX="277778" custScaleY="43688" custLinFactNeighborX="136" custLinFactNeighborY="-1478">
        <dgm:presLayoutVars>
          <dgm:chMax val="1"/>
          <dgm:bulletEnabled val="1"/>
        </dgm:presLayoutVars>
      </dgm:prSet>
      <dgm:spPr/>
      <dgm:t>
        <a:bodyPr/>
        <a:lstStyle/>
        <a:p>
          <a:endParaRPr lang="es-EC"/>
        </a:p>
      </dgm:t>
    </dgm:pt>
  </dgm:ptLst>
  <dgm:cxnLst>
    <dgm:cxn modelId="{4718F202-1FC7-4B16-A415-05CAE059456B}" type="presOf" srcId="{42E6F1CD-BAC7-4CC9-81CD-128A116B4E2C}" destId="{0E1A9176-9D53-4A97-9517-03DD53D0A917}" srcOrd="0" destOrd="0" presId="urn:microsoft.com/office/officeart/2005/8/layout/vList5"/>
    <dgm:cxn modelId="{7AFF2303-A31E-44C2-BE66-7D68F9FF8512}" type="presOf" srcId="{FE56E427-254E-4E4B-BDC4-E401DCF6C3A4}" destId="{990B322F-6854-451A-A0CE-8F2309D0EAF9}" srcOrd="0" destOrd="0" presId="urn:microsoft.com/office/officeart/2005/8/layout/vList5"/>
    <dgm:cxn modelId="{1F1A14AD-1CB7-4920-970B-E851817F7DE2}" type="presOf" srcId="{E1EDB34C-DD09-4C95-953A-A32814577526}" destId="{A8F36E93-6ED0-4C11-90EB-82A4DF4BD631}" srcOrd="0" destOrd="0" presId="urn:microsoft.com/office/officeart/2005/8/layout/vList5"/>
    <dgm:cxn modelId="{505CBD37-AE52-4553-B770-61CA572AF54E}" srcId="{E1EDB34C-DD09-4C95-953A-A32814577526}" destId="{FE56E427-254E-4E4B-BDC4-E401DCF6C3A4}" srcOrd="0" destOrd="0" parTransId="{DC64823D-5484-4EDB-BD07-4E0E965EE2FF}" sibTransId="{98B709AB-2592-4B76-9536-82AF440549B1}"/>
    <dgm:cxn modelId="{DB0C7054-7633-45AA-9993-17FA1E2E37A8}" srcId="{E1EDB34C-DD09-4C95-953A-A32814577526}" destId="{42E6F1CD-BAC7-4CC9-81CD-128A116B4E2C}" srcOrd="1" destOrd="0" parTransId="{4D46F4D9-50B3-4387-8900-D286F1E14468}" sibTransId="{B15E1CAA-BB03-4CA5-BF84-D3EC1E43E8E1}"/>
    <dgm:cxn modelId="{FD89B525-3217-42F4-84BF-4BD479DBEEB4}" type="presParOf" srcId="{A8F36E93-6ED0-4C11-90EB-82A4DF4BD631}" destId="{B4C4B023-6791-4529-8561-CFA5A831B02A}" srcOrd="0" destOrd="0" presId="urn:microsoft.com/office/officeart/2005/8/layout/vList5"/>
    <dgm:cxn modelId="{0809C351-0930-4B74-A530-77024B16DB0B}" type="presParOf" srcId="{B4C4B023-6791-4529-8561-CFA5A831B02A}" destId="{990B322F-6854-451A-A0CE-8F2309D0EAF9}" srcOrd="0" destOrd="0" presId="urn:microsoft.com/office/officeart/2005/8/layout/vList5"/>
    <dgm:cxn modelId="{2AB5BE89-60A4-4E7E-83F8-63B90BC94D16}" type="presParOf" srcId="{A8F36E93-6ED0-4C11-90EB-82A4DF4BD631}" destId="{6B8F890E-EA4D-4735-9BC4-513FEDFB82FA}" srcOrd="1" destOrd="0" presId="urn:microsoft.com/office/officeart/2005/8/layout/vList5"/>
    <dgm:cxn modelId="{72CB37B8-6F80-4A03-9A43-2B060BDBF0FE}" type="presParOf" srcId="{A8F36E93-6ED0-4C11-90EB-82A4DF4BD631}" destId="{9BDBF72B-25A4-4380-AFE5-25FFDC51D7CA}" srcOrd="2" destOrd="0" presId="urn:microsoft.com/office/officeart/2005/8/layout/vList5"/>
    <dgm:cxn modelId="{2FF55772-D577-4098-9EC6-C0EB8BA8FBD1}" type="presParOf" srcId="{9BDBF72B-25A4-4380-AFE5-25FFDC51D7CA}" destId="{0E1A9176-9D53-4A97-9517-03DD53D0A91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EF69B0D-3049-46D5-AA67-13A1CFBCD356}"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s-SV"/>
        </a:p>
      </dgm:t>
    </dgm:pt>
    <dgm:pt modelId="{DB169F68-2F43-47E1-9D91-A27900253325}">
      <dgm:prSet custT="1"/>
      <dgm:spPr/>
      <dgm:t>
        <a:bodyPr/>
        <a:lstStyle/>
        <a:p>
          <a:pPr rtl="0"/>
          <a:r>
            <a:rPr lang="es-SV" sz="2800" dirty="0" smtClean="0"/>
            <a:t>Como gráfico incrustado: </a:t>
          </a:r>
          <a:endParaRPr lang="es-SV" sz="2800" dirty="0"/>
        </a:p>
      </dgm:t>
    </dgm:pt>
    <dgm:pt modelId="{221E048C-06FC-4E4C-99FC-003F2800CED2}" type="parTrans" cxnId="{2E7D7246-4414-47BB-A069-1D603A7C9E54}">
      <dgm:prSet/>
      <dgm:spPr/>
      <dgm:t>
        <a:bodyPr/>
        <a:lstStyle/>
        <a:p>
          <a:endParaRPr lang="es-SV" sz="1800"/>
        </a:p>
      </dgm:t>
    </dgm:pt>
    <dgm:pt modelId="{E5F66932-1765-46CB-8F62-7E6CD0E9AD9E}" type="sibTrans" cxnId="{2E7D7246-4414-47BB-A069-1D603A7C9E54}">
      <dgm:prSet/>
      <dgm:spPr/>
      <dgm:t>
        <a:bodyPr/>
        <a:lstStyle/>
        <a:p>
          <a:endParaRPr lang="es-SV" sz="1800"/>
        </a:p>
      </dgm:t>
    </dgm:pt>
    <dgm:pt modelId="{6B0BDDEC-E922-4302-9414-8F7468D95CB5}">
      <dgm:prSet custT="1"/>
      <dgm:spPr/>
      <dgm:t>
        <a:bodyPr/>
        <a:lstStyle/>
        <a:p>
          <a:pPr rtl="0"/>
          <a:r>
            <a:rPr lang="es-SV" sz="2800" dirty="0" smtClean="0"/>
            <a:t>Insertar el gráfico en una hoja normal como cualquier otro objeto.</a:t>
          </a:r>
          <a:endParaRPr lang="es-SV" sz="2800" dirty="0"/>
        </a:p>
      </dgm:t>
    </dgm:pt>
    <dgm:pt modelId="{D2E84245-BBDB-4D49-A268-506F25AA88D8}" type="parTrans" cxnId="{C1C7F387-A641-45E3-9788-AF3485E9A063}">
      <dgm:prSet/>
      <dgm:spPr/>
      <dgm:t>
        <a:bodyPr/>
        <a:lstStyle/>
        <a:p>
          <a:endParaRPr lang="es-SV" sz="1800"/>
        </a:p>
      </dgm:t>
    </dgm:pt>
    <dgm:pt modelId="{42FA1555-F152-4BC1-BE83-890F79633595}" type="sibTrans" cxnId="{C1C7F387-A641-45E3-9788-AF3485E9A063}">
      <dgm:prSet/>
      <dgm:spPr/>
      <dgm:t>
        <a:bodyPr/>
        <a:lstStyle/>
        <a:p>
          <a:endParaRPr lang="es-SV" sz="1800"/>
        </a:p>
      </dgm:t>
    </dgm:pt>
    <dgm:pt modelId="{D32732F9-E91E-46F8-85AA-6D90A8BC7AC5}">
      <dgm:prSet custT="1"/>
      <dgm:spPr/>
      <dgm:t>
        <a:bodyPr/>
        <a:lstStyle/>
        <a:p>
          <a:pPr rtl="0"/>
          <a:r>
            <a:rPr lang="es-SV" sz="2800" dirty="0" smtClean="0"/>
            <a:t>Como hoja de gráfico: </a:t>
          </a:r>
          <a:endParaRPr lang="es-SV" sz="2800" dirty="0"/>
        </a:p>
      </dgm:t>
    </dgm:pt>
    <dgm:pt modelId="{302D6238-5613-4E3B-884C-129B024EF845}" type="parTrans" cxnId="{DBDEEC53-8A22-40BC-9D08-9CDE6200BDBC}">
      <dgm:prSet/>
      <dgm:spPr/>
      <dgm:t>
        <a:bodyPr/>
        <a:lstStyle/>
        <a:p>
          <a:endParaRPr lang="es-SV" sz="1800"/>
        </a:p>
      </dgm:t>
    </dgm:pt>
    <dgm:pt modelId="{9AC33E4E-235D-443E-A6D7-08C0807F7D3A}" type="sibTrans" cxnId="{DBDEEC53-8A22-40BC-9D08-9CDE6200BDBC}">
      <dgm:prSet/>
      <dgm:spPr/>
      <dgm:t>
        <a:bodyPr/>
        <a:lstStyle/>
        <a:p>
          <a:endParaRPr lang="es-SV" sz="1800"/>
        </a:p>
      </dgm:t>
    </dgm:pt>
    <dgm:pt modelId="{D8ED5AE2-21FE-4F50-8B64-5E7CFFEF2A99}">
      <dgm:prSet custT="1"/>
      <dgm:spPr/>
      <dgm:t>
        <a:bodyPr/>
        <a:lstStyle/>
        <a:p>
          <a:pPr rtl="0"/>
          <a:r>
            <a:rPr lang="es-SV" sz="2800" dirty="0" smtClean="0"/>
            <a:t>Crear el gráfico en una hoja exclusiva para el gráfico, en las hojas de gráfico no existen celdas ni ningún otro tipo de objeto. </a:t>
          </a:r>
          <a:endParaRPr lang="es-SV" sz="2800" dirty="0"/>
        </a:p>
      </dgm:t>
    </dgm:pt>
    <dgm:pt modelId="{2FEF8DEC-17D6-46EC-976C-52E13869DED1}" type="parTrans" cxnId="{4438D8A2-2D4F-479D-AC64-466FCF3838DE}">
      <dgm:prSet/>
      <dgm:spPr/>
      <dgm:t>
        <a:bodyPr/>
        <a:lstStyle/>
        <a:p>
          <a:endParaRPr lang="es-SV" sz="1800"/>
        </a:p>
      </dgm:t>
    </dgm:pt>
    <dgm:pt modelId="{57FFE9B1-6479-4073-B701-D474A35C6449}" type="sibTrans" cxnId="{4438D8A2-2D4F-479D-AC64-466FCF3838DE}">
      <dgm:prSet/>
      <dgm:spPr/>
      <dgm:t>
        <a:bodyPr/>
        <a:lstStyle/>
        <a:p>
          <a:endParaRPr lang="es-SV" sz="1800"/>
        </a:p>
      </dgm:t>
    </dgm:pt>
    <dgm:pt modelId="{0EAA8F3C-299F-449F-9505-6E9CB5248B7D}" type="pres">
      <dgm:prSet presAssocID="{0EF69B0D-3049-46D5-AA67-13A1CFBCD356}" presName="Name0" presStyleCnt="0">
        <dgm:presLayoutVars>
          <dgm:dir/>
          <dgm:animLvl val="lvl"/>
          <dgm:resizeHandles val="exact"/>
        </dgm:presLayoutVars>
      </dgm:prSet>
      <dgm:spPr/>
      <dgm:t>
        <a:bodyPr/>
        <a:lstStyle/>
        <a:p>
          <a:endParaRPr lang="es-SV"/>
        </a:p>
      </dgm:t>
    </dgm:pt>
    <dgm:pt modelId="{CA85E8FC-4103-41D8-812A-1B9E9E566F75}" type="pres">
      <dgm:prSet presAssocID="{DB169F68-2F43-47E1-9D91-A27900253325}" presName="composite" presStyleCnt="0"/>
      <dgm:spPr/>
    </dgm:pt>
    <dgm:pt modelId="{C7F283FD-5259-4040-81F6-2BC2670B7CA9}" type="pres">
      <dgm:prSet presAssocID="{DB169F68-2F43-47E1-9D91-A27900253325}" presName="parTx" presStyleLbl="alignNode1" presStyleIdx="0" presStyleCnt="2">
        <dgm:presLayoutVars>
          <dgm:chMax val="0"/>
          <dgm:chPref val="0"/>
          <dgm:bulletEnabled val="1"/>
        </dgm:presLayoutVars>
      </dgm:prSet>
      <dgm:spPr/>
      <dgm:t>
        <a:bodyPr/>
        <a:lstStyle/>
        <a:p>
          <a:endParaRPr lang="es-SV"/>
        </a:p>
      </dgm:t>
    </dgm:pt>
    <dgm:pt modelId="{07E5678B-A67E-4EEB-BFE1-25AEF6CFC6FD}" type="pres">
      <dgm:prSet presAssocID="{DB169F68-2F43-47E1-9D91-A27900253325}" presName="desTx" presStyleLbl="alignAccFollowNode1" presStyleIdx="0" presStyleCnt="2">
        <dgm:presLayoutVars>
          <dgm:bulletEnabled val="1"/>
        </dgm:presLayoutVars>
      </dgm:prSet>
      <dgm:spPr/>
      <dgm:t>
        <a:bodyPr/>
        <a:lstStyle/>
        <a:p>
          <a:endParaRPr lang="es-SV"/>
        </a:p>
      </dgm:t>
    </dgm:pt>
    <dgm:pt modelId="{DDB0AEBA-D022-4C1B-B346-2BAB3E83B1E8}" type="pres">
      <dgm:prSet presAssocID="{E5F66932-1765-46CB-8F62-7E6CD0E9AD9E}" presName="space" presStyleCnt="0"/>
      <dgm:spPr/>
    </dgm:pt>
    <dgm:pt modelId="{A2969951-CCF5-49CA-9D56-ABAFD1234B44}" type="pres">
      <dgm:prSet presAssocID="{D32732F9-E91E-46F8-85AA-6D90A8BC7AC5}" presName="composite" presStyleCnt="0"/>
      <dgm:spPr/>
    </dgm:pt>
    <dgm:pt modelId="{D2EC4838-3D13-4667-B6E6-77F3D6759797}" type="pres">
      <dgm:prSet presAssocID="{D32732F9-E91E-46F8-85AA-6D90A8BC7AC5}" presName="parTx" presStyleLbl="alignNode1" presStyleIdx="1" presStyleCnt="2">
        <dgm:presLayoutVars>
          <dgm:chMax val="0"/>
          <dgm:chPref val="0"/>
          <dgm:bulletEnabled val="1"/>
        </dgm:presLayoutVars>
      </dgm:prSet>
      <dgm:spPr/>
      <dgm:t>
        <a:bodyPr/>
        <a:lstStyle/>
        <a:p>
          <a:endParaRPr lang="es-SV"/>
        </a:p>
      </dgm:t>
    </dgm:pt>
    <dgm:pt modelId="{BED3C7B2-97E8-47F4-8417-E44D8ED011F0}" type="pres">
      <dgm:prSet presAssocID="{D32732F9-E91E-46F8-85AA-6D90A8BC7AC5}" presName="desTx" presStyleLbl="alignAccFollowNode1" presStyleIdx="1" presStyleCnt="2">
        <dgm:presLayoutVars>
          <dgm:bulletEnabled val="1"/>
        </dgm:presLayoutVars>
      </dgm:prSet>
      <dgm:spPr/>
      <dgm:t>
        <a:bodyPr/>
        <a:lstStyle/>
        <a:p>
          <a:endParaRPr lang="es-SV"/>
        </a:p>
      </dgm:t>
    </dgm:pt>
  </dgm:ptLst>
  <dgm:cxnLst>
    <dgm:cxn modelId="{2E7D7246-4414-47BB-A069-1D603A7C9E54}" srcId="{0EF69B0D-3049-46D5-AA67-13A1CFBCD356}" destId="{DB169F68-2F43-47E1-9D91-A27900253325}" srcOrd="0" destOrd="0" parTransId="{221E048C-06FC-4E4C-99FC-003F2800CED2}" sibTransId="{E5F66932-1765-46CB-8F62-7E6CD0E9AD9E}"/>
    <dgm:cxn modelId="{B9F8A26E-91C7-4704-87F1-10CBBF2EC88B}" type="presOf" srcId="{0EF69B0D-3049-46D5-AA67-13A1CFBCD356}" destId="{0EAA8F3C-299F-449F-9505-6E9CB5248B7D}" srcOrd="0" destOrd="0" presId="urn:microsoft.com/office/officeart/2005/8/layout/hList1"/>
    <dgm:cxn modelId="{731DBB07-D89F-4FA3-840F-DF97A4942F67}" type="presOf" srcId="{DB169F68-2F43-47E1-9D91-A27900253325}" destId="{C7F283FD-5259-4040-81F6-2BC2670B7CA9}" srcOrd="0" destOrd="0" presId="urn:microsoft.com/office/officeart/2005/8/layout/hList1"/>
    <dgm:cxn modelId="{C1C7F387-A641-45E3-9788-AF3485E9A063}" srcId="{DB169F68-2F43-47E1-9D91-A27900253325}" destId="{6B0BDDEC-E922-4302-9414-8F7468D95CB5}" srcOrd="0" destOrd="0" parTransId="{D2E84245-BBDB-4D49-A268-506F25AA88D8}" sibTransId="{42FA1555-F152-4BC1-BE83-890F79633595}"/>
    <dgm:cxn modelId="{4438D8A2-2D4F-479D-AC64-466FCF3838DE}" srcId="{D32732F9-E91E-46F8-85AA-6D90A8BC7AC5}" destId="{D8ED5AE2-21FE-4F50-8B64-5E7CFFEF2A99}" srcOrd="0" destOrd="0" parTransId="{2FEF8DEC-17D6-46EC-976C-52E13869DED1}" sibTransId="{57FFE9B1-6479-4073-B701-D474A35C6449}"/>
    <dgm:cxn modelId="{DBDEEC53-8A22-40BC-9D08-9CDE6200BDBC}" srcId="{0EF69B0D-3049-46D5-AA67-13A1CFBCD356}" destId="{D32732F9-E91E-46F8-85AA-6D90A8BC7AC5}" srcOrd="1" destOrd="0" parTransId="{302D6238-5613-4E3B-884C-129B024EF845}" sibTransId="{9AC33E4E-235D-443E-A6D7-08C0807F7D3A}"/>
    <dgm:cxn modelId="{D09D37F2-BB87-4CA9-830C-A564A659F264}" type="presOf" srcId="{6B0BDDEC-E922-4302-9414-8F7468D95CB5}" destId="{07E5678B-A67E-4EEB-BFE1-25AEF6CFC6FD}" srcOrd="0" destOrd="0" presId="urn:microsoft.com/office/officeart/2005/8/layout/hList1"/>
    <dgm:cxn modelId="{00D33CB8-5708-4EE6-AFDC-B9A17EED0B0F}" type="presOf" srcId="{D8ED5AE2-21FE-4F50-8B64-5E7CFFEF2A99}" destId="{BED3C7B2-97E8-47F4-8417-E44D8ED011F0}" srcOrd="0" destOrd="0" presId="urn:microsoft.com/office/officeart/2005/8/layout/hList1"/>
    <dgm:cxn modelId="{6689560A-4C0C-40BF-B505-59EBCCFF7B77}" type="presOf" srcId="{D32732F9-E91E-46F8-85AA-6D90A8BC7AC5}" destId="{D2EC4838-3D13-4667-B6E6-77F3D6759797}" srcOrd="0" destOrd="0" presId="urn:microsoft.com/office/officeart/2005/8/layout/hList1"/>
    <dgm:cxn modelId="{4D84FB92-1555-4AE2-A956-79D62E16E3DC}" type="presParOf" srcId="{0EAA8F3C-299F-449F-9505-6E9CB5248B7D}" destId="{CA85E8FC-4103-41D8-812A-1B9E9E566F75}" srcOrd="0" destOrd="0" presId="urn:microsoft.com/office/officeart/2005/8/layout/hList1"/>
    <dgm:cxn modelId="{2AE90A67-31B2-4C9D-A310-A56BD3138CFF}" type="presParOf" srcId="{CA85E8FC-4103-41D8-812A-1B9E9E566F75}" destId="{C7F283FD-5259-4040-81F6-2BC2670B7CA9}" srcOrd="0" destOrd="0" presId="urn:microsoft.com/office/officeart/2005/8/layout/hList1"/>
    <dgm:cxn modelId="{DFD863F2-87D6-4E86-A1AB-4F9CCFB20B72}" type="presParOf" srcId="{CA85E8FC-4103-41D8-812A-1B9E9E566F75}" destId="{07E5678B-A67E-4EEB-BFE1-25AEF6CFC6FD}" srcOrd="1" destOrd="0" presId="urn:microsoft.com/office/officeart/2005/8/layout/hList1"/>
    <dgm:cxn modelId="{0943FC7B-C418-4241-9F5D-63B010C33358}" type="presParOf" srcId="{0EAA8F3C-299F-449F-9505-6E9CB5248B7D}" destId="{DDB0AEBA-D022-4C1B-B346-2BAB3E83B1E8}" srcOrd="1" destOrd="0" presId="urn:microsoft.com/office/officeart/2005/8/layout/hList1"/>
    <dgm:cxn modelId="{5FBDD7A1-D058-4BA7-B41E-730DBAF326CF}" type="presParOf" srcId="{0EAA8F3C-299F-449F-9505-6E9CB5248B7D}" destId="{A2969951-CCF5-49CA-9D56-ABAFD1234B44}" srcOrd="2" destOrd="0" presId="urn:microsoft.com/office/officeart/2005/8/layout/hList1"/>
    <dgm:cxn modelId="{CD2FE1BB-07E9-4096-B905-51119DF61996}" type="presParOf" srcId="{A2969951-CCF5-49CA-9D56-ABAFD1234B44}" destId="{D2EC4838-3D13-4667-B6E6-77F3D6759797}" srcOrd="0" destOrd="0" presId="urn:microsoft.com/office/officeart/2005/8/layout/hList1"/>
    <dgm:cxn modelId="{3EB11285-198E-4EE1-9A94-B6076BCFF238}" type="presParOf" srcId="{A2969951-CCF5-49CA-9D56-ABAFD1234B44}" destId="{BED3C7B2-97E8-47F4-8417-E44D8ED011F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8085224-B357-48AA-A6D8-0C9400B9EE6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SV"/>
        </a:p>
      </dgm:t>
    </dgm:pt>
    <dgm:pt modelId="{80861FB5-7BCE-4F7F-BC65-238262D9D6BC}">
      <dgm:prSet/>
      <dgm:spPr/>
      <dgm:t>
        <a:bodyPr/>
        <a:lstStyle/>
        <a:p>
          <a:pPr rtl="0"/>
          <a:r>
            <a:rPr lang="es-SV" dirty="0" smtClean="0"/>
            <a:t>Se debe seleccionar tanto los datos y los rótulos de las filas y columnas.</a:t>
          </a:r>
          <a:endParaRPr lang="es-SV" dirty="0"/>
        </a:p>
      </dgm:t>
    </dgm:pt>
    <dgm:pt modelId="{474A4107-375B-47A7-A89D-03A5A7E43F4C}" type="parTrans" cxnId="{993C9AE2-D417-4FF2-9F9F-083A88B5B049}">
      <dgm:prSet/>
      <dgm:spPr/>
      <dgm:t>
        <a:bodyPr/>
        <a:lstStyle/>
        <a:p>
          <a:endParaRPr lang="es-SV"/>
        </a:p>
      </dgm:t>
    </dgm:pt>
    <dgm:pt modelId="{00954776-64D5-40A6-97A7-D4406DB6779C}" type="sibTrans" cxnId="{993C9AE2-D417-4FF2-9F9F-083A88B5B049}">
      <dgm:prSet/>
      <dgm:spPr/>
      <dgm:t>
        <a:bodyPr/>
        <a:lstStyle/>
        <a:p>
          <a:endParaRPr lang="es-SV"/>
        </a:p>
      </dgm:t>
    </dgm:pt>
    <dgm:pt modelId="{FE63CC73-0943-4B27-87CF-47A0F7558473}" type="pres">
      <dgm:prSet presAssocID="{68085224-B357-48AA-A6D8-0C9400B9EE61}" presName="linear" presStyleCnt="0">
        <dgm:presLayoutVars>
          <dgm:animLvl val="lvl"/>
          <dgm:resizeHandles val="exact"/>
        </dgm:presLayoutVars>
      </dgm:prSet>
      <dgm:spPr/>
      <dgm:t>
        <a:bodyPr/>
        <a:lstStyle/>
        <a:p>
          <a:endParaRPr lang="es-SV"/>
        </a:p>
      </dgm:t>
    </dgm:pt>
    <dgm:pt modelId="{5A19F971-B7F2-4BE2-9621-72878EB239CC}" type="pres">
      <dgm:prSet presAssocID="{80861FB5-7BCE-4F7F-BC65-238262D9D6BC}" presName="parentText" presStyleLbl="node1" presStyleIdx="0" presStyleCnt="1" custLinFactY="-83382" custLinFactNeighborX="6315" custLinFactNeighborY="-100000">
        <dgm:presLayoutVars>
          <dgm:chMax val="0"/>
          <dgm:bulletEnabled val="1"/>
        </dgm:presLayoutVars>
      </dgm:prSet>
      <dgm:spPr/>
      <dgm:t>
        <a:bodyPr/>
        <a:lstStyle/>
        <a:p>
          <a:endParaRPr lang="es-SV"/>
        </a:p>
      </dgm:t>
    </dgm:pt>
  </dgm:ptLst>
  <dgm:cxnLst>
    <dgm:cxn modelId="{993C9AE2-D417-4FF2-9F9F-083A88B5B049}" srcId="{68085224-B357-48AA-A6D8-0C9400B9EE61}" destId="{80861FB5-7BCE-4F7F-BC65-238262D9D6BC}" srcOrd="0" destOrd="0" parTransId="{474A4107-375B-47A7-A89D-03A5A7E43F4C}" sibTransId="{00954776-64D5-40A6-97A7-D4406DB6779C}"/>
    <dgm:cxn modelId="{29BBDC72-14A0-4C87-BD20-A2B52E55E955}" type="presOf" srcId="{68085224-B357-48AA-A6D8-0C9400B9EE61}" destId="{FE63CC73-0943-4B27-87CF-47A0F7558473}" srcOrd="0" destOrd="0" presId="urn:microsoft.com/office/officeart/2005/8/layout/vList2"/>
    <dgm:cxn modelId="{D79E0583-C5FD-4D1C-80F8-2CB955303628}" type="presOf" srcId="{80861FB5-7BCE-4F7F-BC65-238262D9D6BC}" destId="{5A19F971-B7F2-4BE2-9621-72878EB239CC}" srcOrd="0" destOrd="0" presId="urn:microsoft.com/office/officeart/2005/8/layout/vList2"/>
    <dgm:cxn modelId="{E24252E5-B9F9-4923-9B1C-41EA2AEF865D}" type="presParOf" srcId="{FE63CC73-0943-4B27-87CF-47A0F7558473}" destId="{5A19F971-B7F2-4BE2-9621-72878EB239C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0099A-F223-48CF-AD52-E03638292192}">
      <dsp:nvSpPr>
        <dsp:cNvPr id="0" name=""/>
        <dsp:cNvSpPr/>
      </dsp:nvSpPr>
      <dsp:spPr>
        <a:xfrm>
          <a:off x="744" y="145603"/>
          <a:ext cx="2902148" cy="1741289"/>
        </a:xfrm>
        <a:prstGeom prst="rect">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ES" sz="4400" kern="1200" dirty="0" smtClean="0"/>
            <a:t>Filas </a:t>
          </a:r>
          <a:endParaRPr lang="es-ES" sz="4400" kern="1200" dirty="0"/>
        </a:p>
      </dsp:txBody>
      <dsp:txXfrm>
        <a:off x="744" y="145603"/>
        <a:ext cx="2902148" cy="1741289"/>
      </dsp:txXfrm>
    </dsp:sp>
    <dsp:sp modelId="{F02C3F14-DCF5-4F58-B1FD-7B931E3D858C}">
      <dsp:nvSpPr>
        <dsp:cNvPr id="0" name=""/>
        <dsp:cNvSpPr/>
      </dsp:nvSpPr>
      <dsp:spPr>
        <a:xfrm>
          <a:off x="3193107" y="145603"/>
          <a:ext cx="2902148" cy="1741289"/>
        </a:xfrm>
        <a:prstGeom prst="rect">
          <a:avLst/>
        </a:prstGeom>
        <a:gradFill rotWithShape="0">
          <a:gsLst>
            <a:gs pos="0">
              <a:schemeClr val="accent4">
                <a:hueOff val="5447"/>
                <a:satOff val="139"/>
                <a:lumOff val="915"/>
                <a:alphaOff val="0"/>
              </a:schemeClr>
            </a:gs>
            <a:gs pos="100000">
              <a:schemeClr val="accent4">
                <a:hueOff val="5447"/>
                <a:satOff val="139"/>
                <a:lumOff val="915"/>
                <a:alphaOff val="0"/>
                <a:shade val="76000"/>
                <a:lumMod val="90000"/>
              </a:schemeClr>
            </a:gs>
          </a:gsLst>
          <a:lin ang="5400000" scaled="0"/>
        </a:gradFill>
        <a:ln>
          <a:noFill/>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ES" sz="4400" kern="1200" dirty="0" smtClean="0"/>
            <a:t>Columnas</a:t>
          </a:r>
          <a:endParaRPr lang="es-ES" sz="4400" kern="1200" dirty="0"/>
        </a:p>
      </dsp:txBody>
      <dsp:txXfrm>
        <a:off x="3193107" y="145603"/>
        <a:ext cx="2902148" cy="1741289"/>
      </dsp:txXfrm>
    </dsp:sp>
    <dsp:sp modelId="{8552A2FB-971F-43FF-A0DA-BD330D8B9709}">
      <dsp:nvSpPr>
        <dsp:cNvPr id="0" name=""/>
        <dsp:cNvSpPr/>
      </dsp:nvSpPr>
      <dsp:spPr>
        <a:xfrm>
          <a:off x="744" y="2177107"/>
          <a:ext cx="2902148" cy="1741289"/>
        </a:xfrm>
        <a:prstGeom prst="rect">
          <a:avLst/>
        </a:prstGeom>
        <a:gradFill rotWithShape="0">
          <a:gsLst>
            <a:gs pos="0">
              <a:schemeClr val="accent4">
                <a:hueOff val="10894"/>
                <a:satOff val="278"/>
                <a:lumOff val="1830"/>
                <a:alphaOff val="0"/>
              </a:schemeClr>
            </a:gs>
            <a:gs pos="100000">
              <a:schemeClr val="accent4">
                <a:hueOff val="10894"/>
                <a:satOff val="278"/>
                <a:lumOff val="1830"/>
                <a:alphaOff val="0"/>
                <a:shade val="76000"/>
                <a:lumMod val="90000"/>
              </a:schemeClr>
            </a:gs>
          </a:gsLst>
          <a:lin ang="5400000" scaled="0"/>
        </a:gradFill>
        <a:ln>
          <a:noFill/>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ES" sz="4400" b="0" i="0" kern="1200" dirty="0" smtClean="0"/>
            <a:t>1048576</a:t>
          </a:r>
          <a:endParaRPr lang="es-ES" sz="4400" kern="1200" dirty="0"/>
        </a:p>
      </dsp:txBody>
      <dsp:txXfrm>
        <a:off x="744" y="2177107"/>
        <a:ext cx="2902148" cy="1741289"/>
      </dsp:txXfrm>
    </dsp:sp>
    <dsp:sp modelId="{F6966E8C-1DEB-449E-BE06-D70B4105FD28}">
      <dsp:nvSpPr>
        <dsp:cNvPr id="0" name=""/>
        <dsp:cNvSpPr/>
      </dsp:nvSpPr>
      <dsp:spPr>
        <a:xfrm>
          <a:off x="3193107" y="2177107"/>
          <a:ext cx="2902148" cy="1741289"/>
        </a:xfrm>
        <a:prstGeom prst="rect">
          <a:avLst/>
        </a:prstGeom>
        <a:gradFill rotWithShape="0">
          <a:gsLst>
            <a:gs pos="0">
              <a:schemeClr val="accent4">
                <a:hueOff val="16341"/>
                <a:satOff val="417"/>
                <a:lumOff val="2745"/>
                <a:alphaOff val="0"/>
              </a:schemeClr>
            </a:gs>
            <a:gs pos="100000">
              <a:schemeClr val="accent4">
                <a:hueOff val="16341"/>
                <a:satOff val="417"/>
                <a:lumOff val="2745"/>
                <a:alphaOff val="0"/>
                <a:shade val="76000"/>
                <a:lumMod val="90000"/>
              </a:schemeClr>
            </a:gs>
          </a:gsLst>
          <a:lin ang="5400000" scaled="0"/>
        </a:gradFill>
        <a:ln>
          <a:noFill/>
        </a:ln>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ES" sz="4400" b="0" i="0" kern="1200" dirty="0" smtClean="0"/>
            <a:t>16384</a:t>
          </a:r>
          <a:endParaRPr lang="es-ES" sz="4400" kern="1200" dirty="0"/>
        </a:p>
      </dsp:txBody>
      <dsp:txXfrm>
        <a:off x="3193107" y="2177107"/>
        <a:ext cx="2902148" cy="17412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FC55E-F53F-4426-AED0-6860A03CB5F1}" type="datetimeFigureOut">
              <a:rPr lang="es-ES_tradnl" smtClean="0"/>
              <a:pPr/>
              <a:t>02/10/2015</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1B260B-F84D-4329-BACD-35EDDFAA2D0C}" type="slidenum">
              <a:rPr lang="es-ES_tradnl" smtClean="0"/>
              <a:pPr/>
              <a:t>‹Nº›</a:t>
            </a:fld>
            <a:endParaRPr lang="es-ES_tradnl"/>
          </a:p>
        </p:txBody>
      </p:sp>
    </p:spTree>
    <p:extLst>
      <p:ext uri="{BB962C8B-B14F-4D97-AF65-F5344CB8AC3E}">
        <p14:creationId xmlns:p14="http://schemas.microsoft.com/office/powerpoint/2010/main" val="3268588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a:p>
        </p:txBody>
      </p:sp>
      <p:sp>
        <p:nvSpPr>
          <p:cNvPr id="4" name="3 Marcador de número de diapositiva"/>
          <p:cNvSpPr>
            <a:spLocks noGrp="1"/>
          </p:cNvSpPr>
          <p:nvPr>
            <p:ph type="sldNum" sz="quarter" idx="10"/>
          </p:nvPr>
        </p:nvSpPr>
        <p:spPr/>
        <p:txBody>
          <a:bodyPr/>
          <a:lstStyle/>
          <a:p>
            <a:fld id="{E51B260B-F84D-4329-BACD-35EDDFAA2D0C}" type="slidenum">
              <a:rPr lang="es-ES_tradnl" smtClean="0"/>
              <a:pPr/>
              <a:t>1</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a:p>
        </p:txBody>
      </p:sp>
      <p:sp>
        <p:nvSpPr>
          <p:cNvPr id="4" name="3 Marcador de número de diapositiva"/>
          <p:cNvSpPr>
            <a:spLocks noGrp="1"/>
          </p:cNvSpPr>
          <p:nvPr>
            <p:ph type="sldNum" sz="quarter" idx="10"/>
          </p:nvPr>
        </p:nvSpPr>
        <p:spPr/>
        <p:txBody>
          <a:bodyPr/>
          <a:lstStyle/>
          <a:p>
            <a:fld id="{E51B260B-F84D-4329-BACD-35EDDFAA2D0C}" type="slidenum">
              <a:rPr lang="es-ES_tradnl" smtClean="0"/>
              <a:pPr/>
              <a:t>8</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676B5CA3-CB39-494E-BA06-B109F871F6A6}" type="slidenum">
              <a:rPr lang="es-EC" smtClean="0"/>
              <a:pPr/>
              <a:t>28</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2CA006D-7DFF-4F1F-9A03-F3CBDB132C9C}" type="datetimeFigureOut">
              <a:rPr lang="es-ES" smtClean="0"/>
              <a:pPr/>
              <a:t>02/10/2015</a:t>
            </a:fld>
            <a:endParaRPr lang="es-ES"/>
          </a:p>
        </p:txBody>
      </p:sp>
      <p:sp>
        <p:nvSpPr>
          <p:cNvPr id="5" name="Footer Placeholder 4"/>
          <p:cNvSpPr>
            <a:spLocks noGrp="1"/>
          </p:cNvSpPr>
          <p:nvPr>
            <p:ph type="ftr" sz="quarter" idx="11"/>
          </p:nvPr>
        </p:nvSpPr>
        <p:spPr>
          <a:xfrm>
            <a:off x="1174044" y="5357592"/>
            <a:ext cx="5034845" cy="365125"/>
          </a:xfrm>
        </p:spPr>
        <p:txBody>
          <a:bodyPr/>
          <a:lstStyle/>
          <a:p>
            <a:endParaRPr lang="es-E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0F418CB-9D79-4BAD-8083-0DEBE99B1C20}" type="slidenum">
              <a:rPr lang="es-ES" smtClean="0"/>
              <a:pPr/>
              <a:t>‹Nº›</a:t>
            </a:fld>
            <a:endParaRPr lang="es-ES"/>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B0F418CB-9D79-4BAD-8083-0DEBE99B1C20}" type="slidenum">
              <a:rPr lang="es-ES" smtClean="0"/>
              <a:pPr/>
              <a:t>‹Nº›</a:t>
            </a:fld>
            <a:endParaRPr lang="es-ES"/>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CA006D-7DFF-4F1F-9A03-F3CBDB132C9C}" type="datetimeFigureOut">
              <a:rPr lang="es-ES" smtClean="0"/>
              <a:pPr/>
              <a:t>02/10/2015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12CA006D-7DFF-4F1F-9A03-F3CBDB132C9C}" type="datetimeFigureOut">
              <a:rPr lang="es-ES" smtClean="0"/>
              <a:pPr/>
              <a:t>02/10/2015</a:t>
            </a:fld>
            <a:endParaRPr lang="es-ES"/>
          </a:p>
        </p:txBody>
      </p:sp>
      <p:sp>
        <p:nvSpPr>
          <p:cNvPr id="6" name="Footer Placeholder 5"/>
          <p:cNvSpPr>
            <a:spLocks noGrp="1"/>
          </p:cNvSpPr>
          <p:nvPr>
            <p:ph type="ftr" sz="quarter" idx="11"/>
          </p:nvPr>
        </p:nvSpPr>
        <p:spPr>
          <a:xfrm rot="-60000">
            <a:off x="914554" y="5829261"/>
            <a:ext cx="3522607" cy="365125"/>
          </a:xfrm>
        </p:spPr>
        <p:txBody>
          <a:bodyPr/>
          <a:lstStyle/>
          <a:p>
            <a:endParaRPr lang="es-ES"/>
          </a:p>
        </p:txBody>
      </p:sp>
      <p:sp>
        <p:nvSpPr>
          <p:cNvPr id="7" name="Slide Number Placeholder 6"/>
          <p:cNvSpPr>
            <a:spLocks noGrp="1"/>
          </p:cNvSpPr>
          <p:nvPr>
            <p:ph type="sldNum" sz="quarter" idx="12"/>
          </p:nvPr>
        </p:nvSpPr>
        <p:spPr>
          <a:xfrm rot="60000">
            <a:off x="7557313" y="5896961"/>
            <a:ext cx="554023" cy="365125"/>
          </a:xfrm>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12CA006D-7DFF-4F1F-9A03-F3CBDB132C9C}" type="datetimeFigureOut">
              <a:rPr lang="es-ES" smtClean="0"/>
              <a:pPr/>
              <a:t>02/10/2015</a:t>
            </a:fld>
            <a:endParaRPr lang="es-ES"/>
          </a:p>
        </p:txBody>
      </p:sp>
      <p:sp>
        <p:nvSpPr>
          <p:cNvPr id="6" name="Footer Placeholder 5"/>
          <p:cNvSpPr>
            <a:spLocks noGrp="1"/>
          </p:cNvSpPr>
          <p:nvPr>
            <p:ph type="ftr" sz="quarter" idx="11"/>
          </p:nvPr>
        </p:nvSpPr>
        <p:spPr>
          <a:xfrm rot="-60000">
            <a:off x="914569" y="5831037"/>
            <a:ext cx="3319043" cy="365125"/>
          </a:xfrm>
        </p:spPr>
        <p:txBody>
          <a:bodyPr/>
          <a:lstStyle/>
          <a:p>
            <a:endParaRPr lang="es-ES"/>
          </a:p>
        </p:txBody>
      </p:sp>
      <p:sp>
        <p:nvSpPr>
          <p:cNvPr id="7" name="Slide Number Placeholder 6"/>
          <p:cNvSpPr>
            <a:spLocks noGrp="1"/>
          </p:cNvSpPr>
          <p:nvPr>
            <p:ph type="sldNum" sz="quarter" idx="12"/>
          </p:nvPr>
        </p:nvSpPr>
        <p:spPr>
          <a:xfrm rot="60000">
            <a:off x="7562089" y="5900026"/>
            <a:ext cx="554023" cy="365125"/>
          </a:xfrm>
        </p:spPr>
        <p:txBody>
          <a:bodyPr/>
          <a:lstStyle/>
          <a:p>
            <a:fld id="{B0F418CB-9D79-4BAD-8083-0DEBE99B1C20}" type="slidenum">
              <a:rPr lang="es-ES" smtClean="0"/>
              <a:pPr/>
              <a:t>‹Nº›</a:t>
            </a:fld>
            <a:endParaRPr lang="es-ES"/>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2CA006D-7DFF-4F1F-9A03-F3CBDB132C9C}" type="datetimeFigureOut">
              <a:rPr lang="es-ES" smtClean="0"/>
              <a:pPr/>
              <a:t>02/10/2015</a:t>
            </a:fld>
            <a:endParaRPr lang="es-E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E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0F418CB-9D79-4BAD-8083-0DEBE99B1C20}"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Layout" Target="../diagrams/layout6.xml"/><Relationship Id="rId7" Type="http://schemas.openxmlformats.org/officeDocument/2006/relationships/image" Target="../media/image30.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exceltotal.com/que-es-excel/" TargetMode="External"/><Relationship Id="rId2" Type="http://schemas.openxmlformats.org/officeDocument/2006/relationships/hyperlink" Target="http://www.queesexcel.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1928802"/>
            <a:ext cx="9144000" cy="4464496"/>
          </a:xfrm>
        </p:spPr>
        <p:txBody>
          <a:bodyPr>
            <a:noAutofit/>
          </a:bodyPr>
          <a:lstStyle/>
          <a:p>
            <a:pPr>
              <a:buNone/>
            </a:pPr>
            <a:r>
              <a:rPr lang="es-MX" sz="1600" b="1" dirty="0" smtClean="0">
                <a:solidFill>
                  <a:schemeClr val="tx2">
                    <a:lumMod val="60000"/>
                    <a:lumOff val="40000"/>
                  </a:schemeClr>
                </a:solidFill>
                <a:latin typeface="Maiandra GD" pitchFamily="34" charset="0"/>
              </a:rPr>
              <a:t>Créditos Institucionales: </a:t>
            </a:r>
            <a:r>
              <a:rPr lang="es-MX" sz="1800" b="1" dirty="0" smtClean="0">
                <a:solidFill>
                  <a:schemeClr val="tx2">
                    <a:lumMod val="60000"/>
                    <a:lumOff val="40000"/>
                  </a:schemeClr>
                </a:solidFill>
                <a:latin typeface="Maiandra GD" pitchFamily="34" charset="0"/>
              </a:rPr>
              <a:t> </a:t>
            </a:r>
            <a:r>
              <a:rPr lang="es-MX" sz="1400" b="1" dirty="0" smtClean="0">
                <a:solidFill>
                  <a:schemeClr val="tx2">
                    <a:lumMod val="60000"/>
                    <a:lumOff val="40000"/>
                  </a:schemeClr>
                </a:solidFill>
                <a:latin typeface="Maiandra GD" pitchFamily="34" charset="0"/>
              </a:rPr>
              <a:t> </a:t>
            </a:r>
            <a:r>
              <a:rPr lang="es-MX" sz="2000" dirty="0">
                <a:latin typeface="Maiandra GD" pitchFamily="34" charset="0"/>
              </a:rPr>
              <a:t>5</a:t>
            </a:r>
            <a:endParaRPr lang="es-MX" sz="28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Titulo:  </a:t>
            </a:r>
          </a:p>
          <a:p>
            <a:pPr>
              <a:buNone/>
            </a:pPr>
            <a:r>
              <a:rPr lang="es-ES" sz="2400" dirty="0" smtClean="0">
                <a:latin typeface="Maiandra GD" pitchFamily="34" charset="0"/>
              </a:rPr>
              <a:t>    Unidad IV. </a:t>
            </a:r>
            <a:r>
              <a:rPr lang="es-ES" sz="2400" dirty="0" smtClean="0">
                <a:latin typeface="Maiandra GD" pitchFamily="34" charset="0"/>
              </a:rPr>
              <a:t>Manejo  de hoja </a:t>
            </a:r>
            <a:r>
              <a:rPr lang="es-ES" sz="2400" dirty="0" smtClean="0">
                <a:latin typeface="Maiandra GD" pitchFamily="34" charset="0"/>
              </a:rPr>
              <a:t>de </a:t>
            </a:r>
            <a:r>
              <a:rPr lang="es-ES" sz="2400" dirty="0" smtClean="0">
                <a:latin typeface="Maiandra GD" pitchFamily="34" charset="0"/>
              </a:rPr>
              <a:t>cálculo</a:t>
            </a:r>
            <a:endParaRPr lang="es-MX" sz="24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Nombre del programa educativo</a:t>
            </a:r>
          </a:p>
          <a:p>
            <a:pPr>
              <a:buNone/>
            </a:pPr>
            <a:r>
              <a:rPr lang="es-MX" sz="1600" b="1" dirty="0" smtClean="0">
                <a:solidFill>
                  <a:schemeClr val="tx2">
                    <a:lumMod val="60000"/>
                    <a:lumOff val="40000"/>
                  </a:schemeClr>
                </a:solidFill>
                <a:latin typeface="Maiandra GD" pitchFamily="34" charset="0"/>
              </a:rPr>
              <a:t>       </a:t>
            </a:r>
            <a:r>
              <a:rPr lang="es-MX" sz="2400" dirty="0" smtClean="0">
                <a:latin typeface="Maiandra GD" pitchFamily="34" charset="0"/>
              </a:rPr>
              <a:t>Introducción a la informática</a:t>
            </a:r>
            <a:endParaRPr lang="es-MX" sz="2800" dirty="0" smtClean="0">
              <a:latin typeface="Maiandra GD" pitchFamily="34" charset="0"/>
            </a:endParaRPr>
          </a:p>
          <a:p>
            <a:pPr>
              <a:buNone/>
            </a:pPr>
            <a:r>
              <a:rPr lang="es-MX" sz="1600" b="1" dirty="0" smtClean="0">
                <a:solidFill>
                  <a:schemeClr val="tx2">
                    <a:lumMod val="60000"/>
                    <a:lumOff val="40000"/>
                  </a:schemeClr>
                </a:solidFill>
                <a:latin typeface="Maiandra GD" pitchFamily="34" charset="0"/>
              </a:rPr>
              <a:t>Espacio académico:</a:t>
            </a:r>
          </a:p>
          <a:p>
            <a:pPr>
              <a:buNone/>
            </a:pPr>
            <a:r>
              <a:rPr lang="es-MX" sz="2000" dirty="0" smtClean="0">
                <a:latin typeface="Maiandra GD" pitchFamily="34" charset="0"/>
              </a:rPr>
              <a:t>     </a:t>
            </a:r>
            <a:r>
              <a:rPr lang="es-MX" sz="2400" dirty="0" smtClean="0">
                <a:latin typeface="Maiandra GD" pitchFamily="34" charset="0"/>
              </a:rPr>
              <a:t>Centro Universitario Valle de Teotihuacán.</a:t>
            </a:r>
            <a:endParaRPr lang="es-MX" sz="2800" dirty="0" smtClean="0">
              <a:latin typeface="Maiandra GD" pitchFamily="34" charset="0"/>
            </a:endParaRPr>
          </a:p>
          <a:p>
            <a:pPr>
              <a:buNone/>
            </a:pPr>
            <a:r>
              <a:rPr lang="es-MX" sz="1800" b="1" dirty="0" smtClean="0">
                <a:solidFill>
                  <a:schemeClr val="tx2">
                    <a:lumMod val="60000"/>
                    <a:lumOff val="40000"/>
                  </a:schemeClr>
                </a:solidFill>
                <a:latin typeface="Maiandra GD" pitchFamily="34" charset="0"/>
              </a:rPr>
              <a:t>Elaboro:</a:t>
            </a:r>
          </a:p>
          <a:p>
            <a:pPr>
              <a:buNone/>
            </a:pPr>
            <a:r>
              <a:rPr lang="es-MX" sz="2000" dirty="0" smtClean="0">
                <a:latin typeface="Maiandra GD" pitchFamily="34" charset="0"/>
              </a:rPr>
              <a:t>      </a:t>
            </a:r>
            <a:r>
              <a:rPr lang="es-MX" sz="2400" dirty="0" smtClean="0">
                <a:latin typeface="Maiandra GD" pitchFamily="34" charset="0"/>
              </a:rPr>
              <a:t>I.S.C. Sandra Sánchez Espinoza</a:t>
            </a:r>
            <a:endParaRPr lang="es-MX" sz="2800" dirty="0" smtClean="0">
              <a:latin typeface="Maiandra GD" pitchFamily="34" charset="0"/>
            </a:endParaRPr>
          </a:p>
          <a:p>
            <a:pPr algn="ctr">
              <a:buNone/>
            </a:pPr>
            <a:r>
              <a:rPr lang="es-MX" sz="3600" dirty="0" smtClean="0">
                <a:latin typeface="Baskerville Old Face" pitchFamily="18" charset="0"/>
              </a:rPr>
              <a:t>            </a:t>
            </a:r>
            <a:r>
              <a:rPr lang="es-MX" sz="2000" dirty="0" smtClean="0">
                <a:latin typeface="Baskerville Old Face" pitchFamily="18" charset="0"/>
              </a:rPr>
              <a:t>02 de octubre del 2015</a:t>
            </a:r>
            <a:endParaRPr lang="es-MX" sz="2000" dirty="0">
              <a:latin typeface="Baskerville Old Face" pitchFamily="18" charset="0"/>
            </a:endParaRPr>
          </a:p>
        </p:txBody>
      </p:sp>
      <p:pic>
        <p:nvPicPr>
          <p:cNvPr id="76806" name="Picture 6" descr="http://www.atletismoenmexico.com/wp-content/uploads/2011/04/6UAEM-300x264.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5786" y="571480"/>
            <a:ext cx="1584176" cy="1394075"/>
          </a:xfrm>
          <a:prstGeom prst="rect">
            <a:avLst/>
          </a:prstGeom>
          <a:noFill/>
        </p:spPr>
      </p:pic>
      <p:cxnSp>
        <p:nvCxnSpPr>
          <p:cNvPr id="8" name="7 Conector recto"/>
          <p:cNvCxnSpPr/>
          <p:nvPr/>
        </p:nvCxnSpPr>
        <p:spPr>
          <a:xfrm flipV="1">
            <a:off x="2532812" y="1142984"/>
            <a:ext cx="5500726" cy="25924"/>
          </a:xfrm>
          <a:prstGeom prst="line">
            <a:avLst/>
          </a:prstGeom>
          <a:ln w="57150">
            <a:solidFill>
              <a:schemeClr val="bg2">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500298" y="714356"/>
            <a:ext cx="6643702" cy="369332"/>
          </a:xfrm>
          <a:prstGeom prst="rect">
            <a:avLst/>
          </a:prstGeom>
          <a:noFill/>
        </p:spPr>
        <p:txBody>
          <a:bodyPr wrap="square" rtlCol="0">
            <a:spAutoFit/>
          </a:bodyPr>
          <a:lstStyle/>
          <a:p>
            <a:r>
              <a:rPr lang="es-ES" b="1" dirty="0" smtClean="0">
                <a:solidFill>
                  <a:schemeClr val="accent1">
                    <a:lumMod val="50000"/>
                  </a:schemeClr>
                </a:solidFill>
                <a:effectLst>
                  <a:outerShdw blurRad="38100" dist="38100" dir="2700000" algn="tl">
                    <a:srgbClr val="000000">
                      <a:alpha val="43137"/>
                    </a:srgbClr>
                  </a:outerShdw>
                </a:effectLst>
              </a:rPr>
              <a:t>UNIVERSIDAD AUTONOMA DEL ESTADO DE MEXICO</a:t>
            </a:r>
            <a:endParaRPr lang="es-ES" b="1" dirty="0">
              <a:solidFill>
                <a:schemeClr val="accent1">
                  <a:lumMod val="50000"/>
                </a:schemeClr>
              </a:solidFill>
              <a:effectLst>
                <a:outerShdw blurRad="38100" dist="38100" dir="2700000" algn="tl">
                  <a:srgbClr val="000000">
                    <a:alpha val="43137"/>
                  </a:srgbClr>
                </a:outerShdw>
              </a:effectLst>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28662" y="571480"/>
            <a:ext cx="7358114" cy="2308324"/>
          </a:xfrm>
          <a:prstGeom prst="rect">
            <a:avLst/>
          </a:prstGeom>
        </p:spPr>
        <p:txBody>
          <a:bodyPr wrap="square">
            <a:spAutoFit/>
          </a:bodyPr>
          <a:lstStyle/>
          <a:p>
            <a:r>
              <a:rPr lang="es-ES_tradnl" dirty="0" smtClean="0">
                <a:latin typeface="Maiandra GD" pitchFamily="34" charset="0"/>
              </a:rPr>
              <a:t>La imagen de impresión que se muestra en la pantalla se denomina "Vista preliminar". La Vista preliminar se puede ver aunque la impresora no esté conectada al equipo.</a:t>
            </a: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pPr>
              <a:buFont typeface="Arial" pitchFamily="34" charset="0"/>
              <a:buChar char="•"/>
            </a:pPr>
            <a:endParaRPr lang="es-ES_tradnl" dirty="0" smtClean="0"/>
          </a:p>
        </p:txBody>
      </p:sp>
      <p:sp>
        <p:nvSpPr>
          <p:cNvPr id="5" name="4 CuadroTexto"/>
          <p:cNvSpPr txBox="1"/>
          <p:nvPr/>
        </p:nvSpPr>
        <p:spPr>
          <a:xfrm>
            <a:off x="1000100" y="78830"/>
            <a:ext cx="6143668" cy="400110"/>
          </a:xfrm>
          <a:prstGeom prst="rect">
            <a:avLst/>
          </a:prstGeom>
          <a:noFill/>
        </p:spPr>
        <p:txBody>
          <a:bodyPr wrap="square" rtlCol="0">
            <a:spAutoFit/>
          </a:bodyPr>
          <a:lstStyle/>
          <a:p>
            <a:r>
              <a:rPr lang="es-ES_tradnl" sz="2000" b="1" dirty="0" smtClean="0">
                <a:latin typeface="Maiandra GD" pitchFamily="34" charset="0"/>
              </a:rPr>
              <a:t>Vista Preliminar de  impresión</a:t>
            </a:r>
            <a:endParaRPr lang="es-ES_tradnl" sz="2000" b="1" dirty="0">
              <a:latin typeface="Maiandra GD" pitchFamily="34" charset="0"/>
            </a:endParaRPr>
          </a:p>
        </p:txBody>
      </p:sp>
      <p:pic>
        <p:nvPicPr>
          <p:cNvPr id="6" name="5 Imagen" descr="uno.JPG"/>
          <p:cNvPicPr>
            <a:picLocks noChangeAspect="1"/>
          </p:cNvPicPr>
          <p:nvPr/>
        </p:nvPicPr>
        <p:blipFill>
          <a:blip r:embed="rId2" cstate="print"/>
          <a:stretch>
            <a:fillRect/>
          </a:stretch>
        </p:blipFill>
        <p:spPr>
          <a:xfrm>
            <a:off x="1071538" y="1428736"/>
            <a:ext cx="6786610" cy="4824855"/>
          </a:xfrm>
          <a:prstGeom prst="rect">
            <a:avLst/>
          </a:prstGeom>
        </p:spPr>
      </p:pic>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285728"/>
            <a:ext cx="6196405" cy="1714512"/>
          </a:xfrm>
        </p:spPr>
        <p:txBody>
          <a:bodyPr/>
          <a:lstStyle/>
          <a:p>
            <a:endParaRPr lang="es-ES_tradnl" dirty="0" smtClean="0">
              <a:latin typeface="Maiandra GD" pitchFamily="34" charset="0"/>
            </a:endParaRPr>
          </a:p>
          <a:p>
            <a:pPr>
              <a:buFont typeface="Arial" pitchFamily="34" charset="0"/>
              <a:buChar char="•"/>
            </a:pPr>
            <a:r>
              <a:rPr lang="es-ES_tradnl" sz="1800" dirty="0" smtClean="0">
                <a:latin typeface="Maiandra GD" pitchFamily="34" charset="0"/>
              </a:rPr>
              <a:t>Ver el diseño de impresión (esta página)</a:t>
            </a:r>
          </a:p>
          <a:p>
            <a:pPr>
              <a:buFont typeface="Arial" pitchFamily="34" charset="0"/>
              <a:buChar char="•"/>
            </a:pPr>
            <a:r>
              <a:rPr lang="es-ES_tradnl" sz="1800" dirty="0" smtClean="0">
                <a:latin typeface="Maiandra GD" pitchFamily="34" charset="0"/>
              </a:rPr>
              <a:t>Cambiar la orientación de la página y salir de Vista preliminar</a:t>
            </a:r>
            <a:endParaRPr lang="es-ES_tradnl" sz="1800" dirty="0"/>
          </a:p>
        </p:txBody>
      </p:sp>
      <p:pic>
        <p:nvPicPr>
          <p:cNvPr id="4" name="3 Imagen" descr="dos.JPG"/>
          <p:cNvPicPr>
            <a:picLocks noChangeAspect="1"/>
          </p:cNvPicPr>
          <p:nvPr/>
        </p:nvPicPr>
        <p:blipFill>
          <a:blip r:embed="rId2" cstate="print"/>
          <a:stretch>
            <a:fillRect/>
          </a:stretch>
        </p:blipFill>
        <p:spPr>
          <a:xfrm>
            <a:off x="1643042" y="1571612"/>
            <a:ext cx="6280231" cy="4464852"/>
          </a:xfrm>
          <a:prstGeom prst="rect">
            <a:avLst/>
          </a:prstGeom>
        </p:spPr>
      </p:pic>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14348" y="714356"/>
            <a:ext cx="7643866" cy="5072098"/>
          </a:xfrm>
        </p:spPr>
        <p:txBody>
          <a:bodyPr>
            <a:normAutofit fontScale="85000" lnSpcReduction="10000"/>
          </a:bodyPr>
          <a:lstStyle/>
          <a:p>
            <a:r>
              <a:rPr lang="es-ES_tradnl" dirty="0" smtClean="0">
                <a:latin typeface="Maiandra GD" pitchFamily="34" charset="0"/>
              </a:rPr>
              <a:t>La Vista preliminar muestra primero una sola página en toda la ventana.</a:t>
            </a:r>
          </a:p>
          <a:p>
            <a:r>
              <a:rPr lang="es-ES_tradnl" dirty="0" smtClean="0">
                <a:latin typeface="Maiandra GD" pitchFamily="34" charset="0"/>
              </a:rPr>
              <a:t>Puede ampliar la imagen y ver la página con una configuración de zoom del 100%.</a:t>
            </a:r>
          </a:p>
          <a:p>
            <a:r>
              <a:rPr lang="es-ES_tradnl" dirty="0" smtClean="0">
                <a:latin typeface="Maiandra GD" pitchFamily="34" charset="0"/>
              </a:rPr>
              <a:t>Haga clic en el icono </a:t>
            </a:r>
            <a:r>
              <a:rPr lang="es-ES_tradnl" b="1" dirty="0" smtClean="0">
                <a:latin typeface="Maiandra GD" pitchFamily="34" charset="0"/>
              </a:rPr>
              <a:t>Zoom</a:t>
            </a:r>
            <a:r>
              <a:rPr lang="es-ES_tradnl" dirty="0" smtClean="0">
                <a:latin typeface="Maiandra GD" pitchFamily="34" charset="0"/>
              </a:rPr>
              <a:t> en la parte inferior derecha de la Vista preliminar.</a:t>
            </a:r>
          </a:p>
          <a:p>
            <a:r>
              <a:rPr lang="es-ES_tradnl" dirty="0" smtClean="0">
                <a:latin typeface="Maiandra GD" pitchFamily="34" charset="0"/>
              </a:rPr>
              <a:t>La configuración de zoom cambiará a 100%.</a:t>
            </a:r>
          </a:p>
          <a:p>
            <a:r>
              <a:rPr lang="es-ES_tradnl" dirty="0" smtClean="0">
                <a:latin typeface="Maiandra GD" pitchFamily="34" charset="0"/>
              </a:rPr>
              <a:t>Cambiar la orientación de la página</a:t>
            </a:r>
          </a:p>
          <a:p>
            <a:r>
              <a:rPr lang="es-ES_tradnl" dirty="0" smtClean="0">
                <a:latin typeface="Maiandra GD" pitchFamily="34" charset="0"/>
              </a:rPr>
              <a:t>Mediante los comandos de </a:t>
            </a:r>
            <a:r>
              <a:rPr lang="es-ES_tradnl" b="1" dirty="0" smtClean="0">
                <a:latin typeface="Maiandra GD" pitchFamily="34" charset="0"/>
              </a:rPr>
              <a:t>Configuración</a:t>
            </a:r>
            <a:r>
              <a:rPr lang="es-ES_tradnl" dirty="0" smtClean="0">
                <a:latin typeface="Maiandra GD" pitchFamily="34" charset="0"/>
              </a:rPr>
              <a:t> del lado izquierdo de la pantalla de impresión, puede cambiar los márgenes o la orientación de la página mientras visualiza la imagen de impresión. En este ejemplo, cambiaremos la orientación de la página de vertical a horizontal.</a:t>
            </a:r>
          </a:p>
          <a:p>
            <a:r>
              <a:rPr lang="es-ES_tradnl" dirty="0" smtClean="0">
                <a:latin typeface="Maiandra GD" pitchFamily="34" charset="0"/>
              </a:rPr>
              <a:t>Haga clic en </a:t>
            </a:r>
            <a:r>
              <a:rPr lang="es-ES_tradnl" b="1" dirty="0" smtClean="0">
                <a:latin typeface="Maiandra GD" pitchFamily="34" charset="0"/>
              </a:rPr>
              <a:t>Orientación vertical</a:t>
            </a:r>
            <a:r>
              <a:rPr lang="es-ES_tradnl" dirty="0" smtClean="0">
                <a:latin typeface="Maiandra GD" pitchFamily="34" charset="0"/>
              </a:rPr>
              <a:t> en </a:t>
            </a:r>
            <a:r>
              <a:rPr lang="es-ES_tradnl" b="1" dirty="0" smtClean="0">
                <a:latin typeface="Maiandra GD" pitchFamily="34" charset="0"/>
              </a:rPr>
              <a:t>Configuración</a:t>
            </a:r>
            <a:r>
              <a:rPr lang="es-ES_tradnl" dirty="0" smtClean="0">
                <a:latin typeface="Maiandra GD" pitchFamily="34" charset="0"/>
              </a:rPr>
              <a:t> y, a continuación, haga clic en </a:t>
            </a:r>
            <a:r>
              <a:rPr lang="es-ES_tradnl" b="1" dirty="0" smtClean="0">
                <a:latin typeface="Maiandra GD" pitchFamily="34" charset="0"/>
              </a:rPr>
              <a:t>Orientación horizontal</a:t>
            </a:r>
            <a:r>
              <a:rPr lang="es-ES_tradnl" dirty="0" smtClean="0">
                <a:latin typeface="Maiandra GD" pitchFamily="34" charset="0"/>
              </a:rPr>
              <a:t>.</a:t>
            </a:r>
          </a:p>
          <a:p>
            <a:r>
              <a:rPr lang="es-ES_tradnl" dirty="0" smtClean="0">
                <a:latin typeface="Maiandra GD" pitchFamily="34" charset="0"/>
              </a:rPr>
              <a:t>La orientación de la página cambia a </a:t>
            </a:r>
            <a:r>
              <a:rPr lang="es-ES_tradnl" b="1" dirty="0" smtClean="0">
                <a:latin typeface="Maiandra GD" pitchFamily="34" charset="0"/>
              </a:rPr>
              <a:t>Orientación horizontal</a:t>
            </a:r>
            <a:r>
              <a:rPr lang="es-ES_tradnl" dirty="0" smtClean="0">
                <a:latin typeface="Maiandra GD" pitchFamily="34" charset="0"/>
              </a:rPr>
              <a:t>.</a:t>
            </a:r>
          </a:p>
          <a:p>
            <a:endParaRPr lang="es-ES_tradnl" dirty="0" smtClean="0">
              <a:latin typeface="Maiandra GD" pitchFamily="34" charset="0"/>
            </a:endParaRPr>
          </a:p>
          <a:p>
            <a:endParaRPr lang="es-ES_tradnl" dirty="0">
              <a:latin typeface="Maiandra GD" pitchFamily="34" charset="0"/>
            </a:endParaRPr>
          </a:p>
        </p:txBody>
      </p:sp>
      <p:sp>
        <p:nvSpPr>
          <p:cNvPr id="7170" name="AutoShape 2" descr="Haga clic en el icono Zoom en la parte inferior derecha de la Vista preliminar."/>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ES_tradnl"/>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tres.JPG"/>
          <p:cNvPicPr>
            <a:picLocks noGrp="1" noChangeAspect="1"/>
          </p:cNvPicPr>
          <p:nvPr>
            <p:ph idx="1"/>
          </p:nvPr>
        </p:nvPicPr>
        <p:blipFill>
          <a:blip r:embed="rId2" cstate="print"/>
          <a:stretch>
            <a:fillRect/>
          </a:stretch>
        </p:blipFill>
        <p:spPr>
          <a:xfrm>
            <a:off x="1000100" y="857232"/>
            <a:ext cx="7358114" cy="5231159"/>
          </a:xfrm>
        </p:spPr>
      </p:pic>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4572000" y="1428736"/>
          <a:ext cx="3455988" cy="2309812"/>
        </p:xfrm>
        <a:graphic>
          <a:graphicData uri="http://schemas.openxmlformats.org/presentationml/2006/ole">
            <mc:AlternateContent xmlns:mc="http://schemas.openxmlformats.org/markup-compatibility/2006">
              <mc:Choice xmlns:v="urn:schemas-microsoft-com:vml" Requires="v">
                <p:oleObj spid="_x0000_s66567" name="Imagen de mapa de bits" r:id="rId3" imgW="1980952" imgH="1324160" progId="PBrush">
                  <p:embed/>
                </p:oleObj>
              </mc:Choice>
              <mc:Fallback>
                <p:oleObj name="Imagen de mapa de bits" r:id="rId3" imgW="1980952" imgH="1324160" progId="PBrus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428736"/>
                        <a:ext cx="3455988" cy="2309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Oval 2"/>
          <p:cNvSpPr>
            <a:spLocks noChangeArrowheads="1"/>
          </p:cNvSpPr>
          <p:nvPr/>
        </p:nvSpPr>
        <p:spPr bwMode="auto">
          <a:xfrm>
            <a:off x="2171700" y="292100"/>
            <a:ext cx="342900" cy="1143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s-EC">
              <a:latin typeface="Maiandra GD" pitchFamily="34" charset="0"/>
            </a:endParaRPr>
          </a:p>
        </p:txBody>
      </p:sp>
      <p:sp>
        <p:nvSpPr>
          <p:cNvPr id="4" name="Oval 3"/>
          <p:cNvSpPr>
            <a:spLocks noChangeArrowheads="1"/>
          </p:cNvSpPr>
          <p:nvPr/>
        </p:nvSpPr>
        <p:spPr bwMode="auto">
          <a:xfrm>
            <a:off x="5429256" y="1785926"/>
            <a:ext cx="457200" cy="4572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C">
              <a:latin typeface="Lucida Sans Unicode" pitchFamily="34" charset="0"/>
            </a:endParaRPr>
          </a:p>
        </p:txBody>
      </p:sp>
      <p:sp>
        <p:nvSpPr>
          <p:cNvPr id="5" name="Rectangle 4"/>
          <p:cNvSpPr>
            <a:spLocks noChangeArrowheads="1"/>
          </p:cNvSpPr>
          <p:nvPr/>
        </p:nvSpPr>
        <p:spPr bwMode="auto">
          <a:xfrm>
            <a:off x="1142976" y="500042"/>
            <a:ext cx="2952495" cy="5324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52352" bIns="0" anchor="ctr">
            <a:spAutoFit/>
          </a:bodyPr>
          <a:lstStyle/>
          <a:p>
            <a:pPr algn="just" eaLnBrk="0" hangingPunct="0">
              <a:tabLst>
                <a:tab pos="228600" algn="l"/>
              </a:tabLst>
            </a:pPr>
            <a:r>
              <a:rPr lang="es-CO" sz="1600" dirty="0">
                <a:latin typeface="Maiandra GD" pitchFamily="34" charset="0"/>
                <a:cs typeface="Times New Roman" pitchFamily="18" charset="0"/>
              </a:rPr>
              <a:t>En una hoja de cálculo se pueden ingresar tres tipos de datos: </a:t>
            </a:r>
            <a:r>
              <a:rPr lang="es-CO" sz="1600" b="1" dirty="0">
                <a:latin typeface="Maiandra GD" pitchFamily="34" charset="0"/>
                <a:ea typeface="Times New Roman" pitchFamily="18" charset="0"/>
                <a:cs typeface="Arial" charset="0"/>
              </a:rPr>
              <a:t>texto</a:t>
            </a:r>
            <a:r>
              <a:rPr lang="es-CO" sz="1600" b="1" dirty="0">
                <a:latin typeface="Maiandra GD" pitchFamily="34" charset="0"/>
                <a:cs typeface="Times New Roman" pitchFamily="18" charset="0"/>
              </a:rPr>
              <a:t>, números </a:t>
            </a:r>
            <a:r>
              <a:rPr lang="es-CO" sz="1600" dirty="0">
                <a:latin typeface="Maiandra GD" pitchFamily="34" charset="0"/>
                <a:cs typeface="Times New Roman" pitchFamily="18" charset="0"/>
              </a:rPr>
              <a:t>y </a:t>
            </a:r>
            <a:r>
              <a:rPr lang="es-CO" sz="1600" b="1" dirty="0">
                <a:latin typeface="Maiandra GD" pitchFamily="34" charset="0"/>
                <a:cs typeface="Times New Roman" pitchFamily="18" charset="0"/>
              </a:rPr>
              <a:t>fórmulas</a:t>
            </a:r>
            <a:r>
              <a:rPr lang="es-CO" sz="1600" dirty="0">
                <a:latin typeface="Maiandra GD" pitchFamily="34" charset="0"/>
                <a:cs typeface="Times New Roman" pitchFamily="18" charset="0"/>
              </a:rPr>
              <a:t>. Los primeros dos tipos de datos, los números y el texto, son lo que llamamos </a:t>
            </a:r>
            <a:r>
              <a:rPr lang="es-CO" sz="1600" b="1" dirty="0">
                <a:latin typeface="Maiandra GD" pitchFamily="34" charset="0"/>
                <a:cs typeface="Times New Roman" pitchFamily="18" charset="0"/>
              </a:rPr>
              <a:t>valores constantes</a:t>
            </a:r>
            <a:r>
              <a:rPr lang="es-CO" sz="1600" dirty="0">
                <a:latin typeface="Maiandra GD" pitchFamily="34" charset="0"/>
                <a:cs typeface="Times New Roman" pitchFamily="18" charset="0"/>
              </a:rPr>
              <a:t>. Esto quiere decir que este valor no cambia, a no ser que lo modifiquemos o lo borremos. </a:t>
            </a:r>
            <a:endParaRPr lang="es-ES" sz="1600" dirty="0">
              <a:latin typeface="Maiandra GD" pitchFamily="34" charset="0"/>
            </a:endParaRPr>
          </a:p>
          <a:p>
            <a:pPr algn="just" eaLnBrk="0" hangingPunct="0">
              <a:tabLst>
                <a:tab pos="228600" algn="l"/>
              </a:tabLst>
            </a:pPr>
            <a:r>
              <a:rPr lang="es-CO" sz="1600" b="1" dirty="0">
                <a:latin typeface="Maiandra GD" pitchFamily="34" charset="0"/>
                <a:cs typeface="Times New Roman" pitchFamily="18" charset="0"/>
              </a:rPr>
              <a:t>Una fórmula es un valor especial que hace referencia a celdas, nombres, datos, etc., y que producen un resultado.</a:t>
            </a:r>
            <a:r>
              <a:rPr lang="es-CO" sz="1600" dirty="0">
                <a:latin typeface="Maiandra GD" pitchFamily="34" charset="0"/>
                <a:cs typeface="Times New Roman" pitchFamily="18" charset="0"/>
              </a:rPr>
              <a:t> Si modificamos el valor de una celda a la que la fórmula esté haciendo referencia, el resultado de la fórmula varía automáticamente. Las fórmulas comienzan siempre con el signo</a:t>
            </a:r>
            <a:r>
              <a:rPr lang="es-CO" sz="1600" b="1" dirty="0">
                <a:latin typeface="Maiandra GD" pitchFamily="34" charset="0"/>
                <a:cs typeface="Times New Roman" pitchFamily="18" charset="0"/>
              </a:rPr>
              <a:t> igual (=)</a:t>
            </a:r>
            <a:r>
              <a:rPr lang="es-CO" sz="1600" dirty="0">
                <a:latin typeface="Maiandra GD" pitchFamily="34" charset="0"/>
                <a:cs typeface="Times New Roman" pitchFamily="18" charset="0"/>
              </a:rPr>
              <a:t>.</a:t>
            </a:r>
            <a:endParaRPr lang="es-ES" sz="1600" dirty="0">
              <a:latin typeface="Maiandra GD" pitchFamily="34" charset="0"/>
            </a:endParaRPr>
          </a:p>
        </p:txBody>
      </p:sp>
      <p:sp>
        <p:nvSpPr>
          <p:cNvPr id="6" name="8 Rectángulo"/>
          <p:cNvSpPr>
            <a:spLocks noChangeArrowheads="1"/>
          </p:cNvSpPr>
          <p:nvPr/>
        </p:nvSpPr>
        <p:spPr bwMode="auto">
          <a:xfrm>
            <a:off x="-785850" y="214290"/>
            <a:ext cx="79930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tabLst>
                <a:tab pos="228600" algn="l"/>
              </a:tabLst>
            </a:pPr>
            <a:r>
              <a:rPr lang="es-CO" sz="1600" b="1" dirty="0" smtClean="0">
                <a:latin typeface="Maiandra GD" pitchFamily="34" charset="0"/>
                <a:cs typeface="Arial" charset="0"/>
              </a:rPr>
              <a:t>Cómo ingresar y modificar números y textos en una celda </a:t>
            </a:r>
            <a:endParaRPr lang="es-ES" b="1" i="1" dirty="0">
              <a:latin typeface="Maiandra GD" pitchFamily="34" charset="0"/>
              <a:cs typeface="Arial" charset="0"/>
            </a:endParaRPr>
          </a:p>
        </p:txBody>
      </p:sp>
    </p:spTree>
    <p:extLst>
      <p:ext uri="{BB962C8B-B14F-4D97-AF65-F5344CB8AC3E}">
        <p14:creationId xmlns:p14="http://schemas.microsoft.com/office/powerpoint/2010/main" val="4271233325"/>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
          <p:cNvSpPr>
            <a:spLocks noChangeShapeType="1"/>
          </p:cNvSpPr>
          <p:nvPr/>
        </p:nvSpPr>
        <p:spPr bwMode="auto">
          <a:xfrm flipV="1">
            <a:off x="-4581525" y="517525"/>
            <a:ext cx="329089"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EC"/>
          </a:p>
        </p:txBody>
      </p:sp>
      <p:pic>
        <p:nvPicPr>
          <p:cNvPr id="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3714752"/>
            <a:ext cx="4243381" cy="1708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4876" y="3571876"/>
            <a:ext cx="3895740" cy="18573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a:off x="714348" y="1500174"/>
            <a:ext cx="7643866" cy="203132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anchor="ctr">
            <a:spAutoFit/>
          </a:bodyPr>
          <a:lstStyle/>
          <a:p>
            <a:pPr algn="just"/>
            <a:r>
              <a:rPr lang="es-CO" b="1" dirty="0">
                <a:latin typeface="Maiandra GD" pitchFamily="34" charset="0"/>
                <a:cs typeface="Times New Roman" pitchFamily="18" charset="0"/>
              </a:rPr>
              <a:t>Es posible que el texto que acabamos de ingresar sea más largo que lo que se ve en la longitud de la celda y puede “invadir” las celdas adyacentes a su derecha, siempre que estén vacías. Si no lo están, el texto será recortado dentro de la celda. Pero es importante recalcar que, aunque el texto parezca invadir el espacio de las celdas adyacentes, éstas siguen vacías y en realidad todo el texto sigue “contenido” dentro de la celda dónde hemos empezado a escribirlo. </a:t>
            </a:r>
            <a:endParaRPr lang="es-ES" b="1" dirty="0">
              <a:latin typeface="Maiandra GD" pitchFamily="34" charset="0"/>
            </a:endParaRPr>
          </a:p>
        </p:txBody>
      </p:sp>
      <p:sp>
        <p:nvSpPr>
          <p:cNvPr id="6" name="Rectangle 6"/>
          <p:cNvSpPr>
            <a:spLocks noChangeArrowheads="1"/>
          </p:cNvSpPr>
          <p:nvPr/>
        </p:nvSpPr>
        <p:spPr bwMode="auto">
          <a:xfrm>
            <a:off x="0" y="457200"/>
            <a:ext cx="87757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endParaRPr lang="es-EC"/>
          </a:p>
        </p:txBody>
      </p:sp>
      <p:sp>
        <p:nvSpPr>
          <p:cNvPr id="7" name="Rectangle 7"/>
          <p:cNvSpPr>
            <a:spLocks noChangeArrowheads="1"/>
          </p:cNvSpPr>
          <p:nvPr/>
        </p:nvSpPr>
        <p:spPr bwMode="auto">
          <a:xfrm>
            <a:off x="0" y="457200"/>
            <a:ext cx="87757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endParaRPr lang="es-EC"/>
          </a:p>
        </p:txBody>
      </p:sp>
      <p:sp>
        <p:nvSpPr>
          <p:cNvPr id="8" name="Rectangle 8"/>
          <p:cNvSpPr>
            <a:spLocks noChangeArrowheads="1"/>
          </p:cNvSpPr>
          <p:nvPr/>
        </p:nvSpPr>
        <p:spPr bwMode="auto">
          <a:xfrm>
            <a:off x="714348" y="714356"/>
            <a:ext cx="7715304" cy="666050"/>
          </a:xfrm>
          <a:prstGeom prst="rect">
            <a:avLst/>
          </a:prstGeom>
          <a:ln/>
        </p:spPr>
        <p:style>
          <a:lnRef idx="1">
            <a:schemeClr val="accent3"/>
          </a:lnRef>
          <a:fillRef idx="2">
            <a:schemeClr val="accent3"/>
          </a:fillRef>
          <a:effectRef idx="1">
            <a:schemeClr val="accent3"/>
          </a:effectRef>
          <a:fontRef idx="minor">
            <a:schemeClr val="dk1"/>
          </a:fontRef>
        </p:style>
        <p:txBody>
          <a:bodyPr wrap="square" anchor="ctr">
            <a:spAutoFit/>
          </a:bodyPr>
          <a:lstStyle/>
          <a:p>
            <a:r>
              <a:rPr lang="es-CO" dirty="0">
                <a:latin typeface="Maiandra GD" pitchFamily="34" charset="0"/>
                <a:cs typeface="Times New Roman" pitchFamily="18" charset="0"/>
              </a:rPr>
              <a:t>Los números que son demasiado largos para caber dentro de una celda se expresan de otra manera en Excel (notación científica). </a:t>
            </a:r>
            <a:endParaRPr lang="es-ES" sz="1600" dirty="0">
              <a:latin typeface="Maiandra GD" pitchFamily="34" charset="0"/>
            </a:endParaRPr>
          </a:p>
        </p:txBody>
      </p:sp>
    </p:spTree>
    <p:extLst>
      <p:ext uri="{BB962C8B-B14F-4D97-AF65-F5344CB8AC3E}">
        <p14:creationId xmlns:p14="http://schemas.microsoft.com/office/powerpoint/2010/main" val="2255070699"/>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2066" y="4786322"/>
            <a:ext cx="3041650" cy="17002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714348" y="817701"/>
            <a:ext cx="7643866"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lang="es-CO" sz="1600" dirty="0">
                <a:latin typeface="Maiandra GD" pitchFamily="34" charset="0"/>
                <a:cs typeface="Times New Roman" pitchFamily="18" charset="0"/>
              </a:rPr>
              <a:t>Para ensanchar una columna o una fila, basta con que coloquemos el cursor sobre la línea que la divide de la siguiente y, manteniendo el botón del mouse apretado, la desplacemos hacia la izquierda o hacia la derecha, dependiendo si lo que queremos es ampliarla o reducirla. El cursor, al posicionarse entre columnas o entre filas, adquiere la forma de flechas en distintas direcciones</a:t>
            </a:r>
            <a:r>
              <a:rPr lang="es-CO" sz="1600" dirty="0">
                <a:cs typeface="Times New Roman" pitchFamily="18" charset="0"/>
              </a:rPr>
              <a:t>.</a:t>
            </a:r>
            <a:endParaRPr lang="es-ES" sz="1600" dirty="0"/>
          </a:p>
          <a:p>
            <a:pPr eaLnBrk="0" hangingPunct="0"/>
            <a:endParaRPr lang="es-ES" sz="2000" dirty="0"/>
          </a:p>
        </p:txBody>
      </p:sp>
      <p:sp>
        <p:nvSpPr>
          <p:cNvPr id="4" name="Rectangle 4"/>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C"/>
          </a:p>
        </p:txBody>
      </p:sp>
      <p:sp>
        <p:nvSpPr>
          <p:cNvPr id="5" name="Rectangle 5"/>
          <p:cNvSpPr>
            <a:spLocks noChangeArrowheads="1"/>
          </p:cNvSpPr>
          <p:nvPr/>
        </p:nvSpPr>
        <p:spPr bwMode="auto">
          <a:xfrm>
            <a:off x="785786" y="2214554"/>
            <a:ext cx="7643866" cy="2508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spAutoFit/>
          </a:bodyPr>
          <a:lstStyle/>
          <a:p>
            <a:pPr eaLnBrk="0" hangingPunct="0">
              <a:tabLst>
                <a:tab pos="228600" algn="l"/>
              </a:tabLst>
            </a:pPr>
            <a:r>
              <a:rPr lang="es-CO" sz="1600" b="1" dirty="0">
                <a:latin typeface="Maiandra GD" pitchFamily="34" charset="0"/>
                <a:cs typeface="Arial" charset="0"/>
              </a:rPr>
              <a:t>Cómo borrar el contenido de una celda</a:t>
            </a:r>
            <a:endParaRPr lang="es-ES" sz="1600" b="1" dirty="0">
              <a:latin typeface="Maiandra GD" pitchFamily="34" charset="0"/>
              <a:cs typeface="Arial" charset="0"/>
            </a:endParaRPr>
          </a:p>
          <a:p>
            <a:pPr eaLnBrk="0" hangingPunct="0">
              <a:tabLst>
                <a:tab pos="228600" algn="l"/>
              </a:tabLst>
            </a:pPr>
            <a:r>
              <a:rPr lang="es-CO" sz="1600" dirty="0">
                <a:latin typeface="Maiandra GD" pitchFamily="34" charset="0"/>
                <a:cs typeface="Times New Roman" pitchFamily="18" charset="0"/>
              </a:rPr>
              <a:t>Hay tres maneras diferentes de borrar el contenido de una celda:</a:t>
            </a:r>
            <a:endParaRPr lang="es-ES" sz="1600" dirty="0">
              <a:latin typeface="Maiandra GD" pitchFamily="34" charset="0"/>
            </a:endParaRPr>
          </a:p>
          <a:p>
            <a:pPr eaLnBrk="0" hangingPunct="0">
              <a:buFont typeface="Wingdings" pitchFamily="2" charset="2"/>
              <a:buChar char="ü"/>
              <a:tabLst>
                <a:tab pos="228600" algn="l"/>
              </a:tabLst>
            </a:pPr>
            <a:r>
              <a:rPr lang="es-CO" sz="1600" dirty="0">
                <a:latin typeface="Maiandra GD" pitchFamily="34" charset="0"/>
                <a:cs typeface="Times New Roman" pitchFamily="18" charset="0"/>
              </a:rPr>
              <a:t>Una posibilidad es que seleccionemos la celda con un clic y, luego, oprimamos la tecla Suprimir (o la tecla Del);</a:t>
            </a:r>
            <a:endParaRPr lang="es-ES" sz="1600" dirty="0">
              <a:latin typeface="Maiandra GD" pitchFamily="34" charset="0"/>
            </a:endParaRPr>
          </a:p>
          <a:p>
            <a:pPr eaLnBrk="0" hangingPunct="0">
              <a:buFont typeface="Wingdings" pitchFamily="2" charset="2"/>
              <a:buChar char="ü"/>
              <a:tabLst>
                <a:tab pos="228600" algn="l"/>
              </a:tabLst>
            </a:pPr>
            <a:r>
              <a:rPr lang="es-CO" sz="1600" dirty="0">
                <a:latin typeface="Maiandra GD" pitchFamily="34" charset="0"/>
                <a:cs typeface="Times New Roman" pitchFamily="18" charset="0"/>
              </a:rPr>
              <a:t>También podemos seleccionar la celda con un clic y hacer clic sobre la </a:t>
            </a:r>
            <a:r>
              <a:rPr lang="es-CO" sz="1600" b="1" dirty="0">
                <a:latin typeface="Maiandra GD" pitchFamily="34" charset="0"/>
                <a:cs typeface="Times New Roman" pitchFamily="18" charset="0"/>
              </a:rPr>
              <a:t>opción Edición</a:t>
            </a:r>
            <a:r>
              <a:rPr lang="es-CO" sz="1600" dirty="0">
                <a:latin typeface="Maiandra GD" pitchFamily="34" charset="0"/>
                <a:cs typeface="Times New Roman" pitchFamily="18" charset="0"/>
              </a:rPr>
              <a:t> en la barra de menú. Entre la lista de opciones que se abre, elegimos Borrar y, luego, la </a:t>
            </a:r>
            <a:r>
              <a:rPr lang="es-CO" sz="1600" b="1" dirty="0">
                <a:latin typeface="Maiandra GD" pitchFamily="34" charset="0"/>
                <a:cs typeface="Times New Roman" pitchFamily="18" charset="0"/>
              </a:rPr>
              <a:t>opción Contenido</a:t>
            </a:r>
            <a:r>
              <a:rPr lang="es-CO" sz="1600" dirty="0">
                <a:latin typeface="Maiandra GD" pitchFamily="34" charset="0"/>
                <a:cs typeface="Times New Roman" pitchFamily="18" charset="0"/>
              </a:rPr>
              <a:t>; o</a:t>
            </a:r>
            <a:endParaRPr lang="es-ES" sz="1600" dirty="0">
              <a:latin typeface="Maiandra GD" pitchFamily="34" charset="0"/>
            </a:endParaRPr>
          </a:p>
          <a:p>
            <a:pPr eaLnBrk="0" hangingPunct="0">
              <a:buFont typeface="Wingdings" pitchFamily="2" charset="2"/>
              <a:buChar char="ü"/>
              <a:tabLst>
                <a:tab pos="228600" algn="l"/>
              </a:tabLst>
            </a:pPr>
            <a:r>
              <a:rPr lang="es-CO" sz="1600" dirty="0">
                <a:latin typeface="Maiandra GD" pitchFamily="34" charset="0"/>
                <a:cs typeface="Times New Roman" pitchFamily="18" charset="0"/>
              </a:rPr>
              <a:t>Seleccionamos la celda con un clic (del botón izquierdo del mouse) y, luego, hacemos clic con el botón derecho del mouse, aparecerá un menú contextual. Entre la lista de opciones que se abren, debemos seleccionar borrar contenido.</a:t>
            </a:r>
            <a:endParaRPr lang="es-ES" sz="1400" dirty="0">
              <a:latin typeface="Maiandra GD" pitchFamily="34" charset="0"/>
            </a:endParaRPr>
          </a:p>
        </p:txBody>
      </p:sp>
    </p:spTree>
    <p:extLst>
      <p:ext uri="{BB962C8B-B14F-4D97-AF65-F5344CB8AC3E}">
        <p14:creationId xmlns:p14="http://schemas.microsoft.com/office/powerpoint/2010/main" val="1046166855"/>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5000628" y="1000108"/>
            <a:ext cx="3492500" cy="310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52352" bIns="0" anchor="ctr">
            <a:spAutoFit/>
          </a:bodyPr>
          <a:lstStyle/>
          <a:p>
            <a:pPr eaLnBrk="0" hangingPunct="0"/>
            <a:r>
              <a:rPr lang="es-ES" sz="1600" b="1" dirty="0">
                <a:latin typeface="Maiandra GD" pitchFamily="34" charset="0"/>
                <a:cs typeface="Arial" charset="0"/>
              </a:rPr>
              <a:t>Selección de un rango de celdas contiguas</a:t>
            </a:r>
          </a:p>
          <a:p>
            <a:pPr eaLnBrk="0" hangingPunct="0">
              <a:buFontTx/>
              <a:buAutoNum type="arabicPeriod"/>
            </a:pPr>
            <a:r>
              <a:rPr lang="es-ES" sz="1600" dirty="0">
                <a:latin typeface="Maiandra GD" pitchFamily="34" charset="0"/>
                <a:cs typeface="Times New Roman" pitchFamily="18" charset="0"/>
              </a:rPr>
              <a:t>Hacemos clic sobre la celda de uno de los extremos del rango que queremos seleccionar.</a:t>
            </a:r>
          </a:p>
          <a:p>
            <a:pPr eaLnBrk="0" hangingPunct="0">
              <a:buFontTx/>
              <a:buAutoNum type="arabicPeriod"/>
            </a:pPr>
            <a:r>
              <a:rPr lang="es-ES" sz="1600" dirty="0">
                <a:latin typeface="Maiandra GD" pitchFamily="34" charset="0"/>
                <a:cs typeface="Times New Roman" pitchFamily="18" charset="0"/>
              </a:rPr>
              <a:t>Mantenemos oprimido el botón izquierdo del </a:t>
            </a:r>
            <a:r>
              <a:rPr lang="es-ES" sz="1600" i="1" dirty="0">
                <a:latin typeface="Maiandra GD" pitchFamily="34" charset="0"/>
                <a:cs typeface="Times New Roman" pitchFamily="18" charset="0"/>
              </a:rPr>
              <a:t>mouse</a:t>
            </a:r>
            <a:r>
              <a:rPr lang="es-ES" sz="1600" dirty="0">
                <a:latin typeface="Maiandra GD" pitchFamily="34" charset="0"/>
                <a:cs typeface="Times New Roman" pitchFamily="18" charset="0"/>
              </a:rPr>
              <a:t>, arrastrándolo hacia el extremo opuesto, soltamos y el rango ya está seleccionado. </a:t>
            </a:r>
          </a:p>
          <a:p>
            <a:pPr eaLnBrk="0" hangingPunct="0">
              <a:buFontTx/>
              <a:buAutoNum type="arabicPeriod"/>
            </a:pPr>
            <a:r>
              <a:rPr lang="es-ES" sz="1600" dirty="0">
                <a:latin typeface="Maiandra GD" pitchFamily="34" charset="0"/>
                <a:cs typeface="Times New Roman" pitchFamily="18" charset="0"/>
              </a:rPr>
              <a:t>Las celdas que seleccionamos aparecerán sombreadas. </a:t>
            </a:r>
            <a:endParaRPr lang="es-ES" sz="1600" dirty="0">
              <a:latin typeface="Maiandra GD" pitchFamily="34" charset="0"/>
            </a:endParaRPr>
          </a:p>
          <a:p>
            <a:pPr eaLnBrk="0" hangingPunct="0"/>
            <a:endParaRPr lang="es-ES" sz="1600" dirty="0"/>
          </a:p>
        </p:txBody>
      </p:sp>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8662" y="4214818"/>
            <a:ext cx="4598988" cy="2035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C"/>
          </a:p>
        </p:txBody>
      </p:sp>
      <p:sp>
        <p:nvSpPr>
          <p:cNvPr id="9" name="6 Rectángulo"/>
          <p:cNvSpPr>
            <a:spLocks noChangeArrowheads="1"/>
          </p:cNvSpPr>
          <p:nvPr/>
        </p:nvSpPr>
        <p:spPr bwMode="auto">
          <a:xfrm>
            <a:off x="928662" y="0"/>
            <a:ext cx="40671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600" b="1" dirty="0">
                <a:latin typeface="Maiandra GD" pitchFamily="34" charset="0"/>
                <a:cs typeface="Arial" charset="0"/>
              </a:rPr>
              <a:t>Selección de rangos de celdas adyacentes y no adyacentes</a:t>
            </a:r>
            <a:endParaRPr lang="es-ES" sz="1600" b="1" i="1" dirty="0">
              <a:latin typeface="Maiandra GD" pitchFamily="34" charset="0"/>
              <a:cs typeface="Arial" charset="0"/>
            </a:endParaRPr>
          </a:p>
          <a:p>
            <a:pPr algn="just" eaLnBrk="0" hangingPunct="0"/>
            <a:r>
              <a:rPr lang="es-ES" sz="1600" dirty="0">
                <a:latin typeface="Maiandra GD" pitchFamily="34" charset="0"/>
                <a:cs typeface="Times New Roman" pitchFamily="18" charset="0"/>
              </a:rPr>
              <a:t>En Excel, una </a:t>
            </a:r>
            <a:r>
              <a:rPr lang="es-ES" sz="1600" b="1" dirty="0">
                <a:latin typeface="Maiandra GD" pitchFamily="34" charset="0"/>
                <a:ea typeface="Times New Roman" pitchFamily="18" charset="0"/>
                <a:cs typeface="Arial" charset="0"/>
              </a:rPr>
              <a:t>celda activa</a:t>
            </a:r>
            <a:r>
              <a:rPr lang="es-ES" sz="1600" b="1" i="1" dirty="0">
                <a:latin typeface="Maiandra GD" pitchFamily="34" charset="0"/>
                <a:ea typeface="Times New Roman" pitchFamily="18" charset="0"/>
                <a:cs typeface="Arial" charset="0"/>
              </a:rPr>
              <a:t> </a:t>
            </a:r>
            <a:r>
              <a:rPr lang="es-ES" sz="1600" dirty="0">
                <a:latin typeface="Maiandra GD" pitchFamily="34" charset="0"/>
                <a:cs typeface="Times New Roman" pitchFamily="18" charset="0"/>
              </a:rPr>
              <a:t>es la celda que se encuentra seleccionada en ese momento. Un grupo de celdas se denomina </a:t>
            </a:r>
            <a:r>
              <a:rPr lang="es-ES" sz="1600" b="1" dirty="0">
                <a:latin typeface="Maiandra GD" pitchFamily="34" charset="0"/>
                <a:cs typeface="Times New Roman" pitchFamily="18" charset="0"/>
              </a:rPr>
              <a:t>rango</a:t>
            </a:r>
            <a:r>
              <a:rPr lang="es-ES" sz="1600" dirty="0">
                <a:latin typeface="Maiandra GD" pitchFamily="34" charset="0"/>
                <a:cs typeface="Times New Roman" pitchFamily="18" charset="0"/>
              </a:rPr>
              <a:t>. Para seleccionar un rango de celdas, tenemos que hacer lo siguiente:</a:t>
            </a:r>
            <a:endParaRPr lang="es-ES" sz="1600" b="1" dirty="0">
              <a:latin typeface="Maiandra GD" pitchFamily="34" charset="0"/>
              <a:cs typeface="Arial" charset="0"/>
            </a:endParaRPr>
          </a:p>
        </p:txBody>
      </p:sp>
      <p:sp>
        <p:nvSpPr>
          <p:cNvPr id="10" name="9 Flecha derecha"/>
          <p:cNvSpPr/>
          <p:nvPr/>
        </p:nvSpPr>
        <p:spPr>
          <a:xfrm>
            <a:off x="3214678" y="2000240"/>
            <a:ext cx="1223962" cy="7921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extLst>
      <p:ext uri="{BB962C8B-B14F-4D97-AF65-F5344CB8AC3E}">
        <p14:creationId xmlns:p14="http://schemas.microsoft.com/office/powerpoint/2010/main" val="4238974269"/>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14282" y="270340"/>
            <a:ext cx="529967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spAutoFit/>
          </a:bodyPr>
          <a:lstStyle/>
          <a:p>
            <a:pPr algn="ctr"/>
            <a:r>
              <a:rPr lang="es-CO" sz="1600" b="1" dirty="0" smtClean="0">
                <a:latin typeface="Maiandra GD" pitchFamily="34" charset="0"/>
                <a:cs typeface="Arial" charset="0"/>
              </a:rPr>
              <a:t>Selección de un rango de celdas no adyacentes</a:t>
            </a:r>
            <a:endParaRPr lang="es-ES" sz="1600" b="1" dirty="0" smtClean="0">
              <a:latin typeface="Maiandra GD" pitchFamily="34" charset="0"/>
              <a:cs typeface="Arial" charset="0"/>
            </a:endParaRPr>
          </a:p>
          <a:p>
            <a:pPr algn="ctr" eaLnBrk="0" hangingPunct="0"/>
            <a:endParaRPr lang="es-ES" sz="1400" dirty="0">
              <a:latin typeface="Maiandra GD" pitchFamily="34" charset="0"/>
            </a:endParaRPr>
          </a:p>
        </p:txBody>
      </p:sp>
      <p:pic>
        <p:nvPicPr>
          <p:cNvPr id="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5984" y="2857496"/>
            <a:ext cx="4000528" cy="295962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357290" y="593544"/>
            <a:ext cx="7000924"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tabLst>
                <a:tab pos="228600" algn="l"/>
              </a:tabLst>
            </a:pPr>
            <a:r>
              <a:rPr lang="es-ES" sz="1600" dirty="0">
                <a:latin typeface="Maiandra GD" pitchFamily="34" charset="0"/>
                <a:cs typeface="Times New Roman" pitchFamily="18" charset="0"/>
              </a:rPr>
              <a:t>Seleccionamos la primera columna (columna B). </a:t>
            </a:r>
            <a:endParaRPr lang="es-ES" sz="1600" dirty="0">
              <a:latin typeface="Maiandra GD" pitchFamily="34" charset="0"/>
            </a:endParaRPr>
          </a:p>
          <a:p>
            <a:pPr eaLnBrk="0" hangingPunct="0">
              <a:buFontTx/>
              <a:buChar char="•"/>
              <a:tabLst>
                <a:tab pos="228600" algn="l"/>
              </a:tabLst>
            </a:pPr>
            <a:r>
              <a:rPr lang="es-ES" sz="1600" dirty="0">
                <a:latin typeface="Maiandra GD" pitchFamily="34" charset="0"/>
                <a:cs typeface="Times New Roman" pitchFamily="18" charset="0"/>
              </a:rPr>
              <a:t>Oprimimos la tecla </a:t>
            </a:r>
            <a:r>
              <a:rPr lang="es-ES" sz="1600" dirty="0" err="1">
                <a:latin typeface="Maiandra GD" pitchFamily="34" charset="0"/>
                <a:cs typeface="Times New Roman" pitchFamily="18" charset="0"/>
              </a:rPr>
              <a:t>Ctrl</a:t>
            </a:r>
            <a:r>
              <a:rPr lang="es-ES" sz="1600" dirty="0">
                <a:latin typeface="Maiandra GD" pitchFamily="34" charset="0"/>
                <a:cs typeface="Times New Roman" pitchFamily="18" charset="0"/>
              </a:rPr>
              <a:t>. en el teclado.</a:t>
            </a:r>
            <a:endParaRPr lang="es-ES" sz="1600" dirty="0">
              <a:latin typeface="Maiandra GD" pitchFamily="34" charset="0"/>
            </a:endParaRPr>
          </a:p>
          <a:p>
            <a:pPr eaLnBrk="0" hangingPunct="0">
              <a:buFontTx/>
              <a:buChar char="•"/>
              <a:tabLst>
                <a:tab pos="228600" algn="l"/>
              </a:tabLst>
            </a:pPr>
            <a:r>
              <a:rPr lang="es-ES" sz="1600" dirty="0">
                <a:latin typeface="Maiandra GD" pitchFamily="34" charset="0"/>
                <a:cs typeface="Times New Roman" pitchFamily="18" charset="0"/>
              </a:rPr>
              <a:t>Manteniendo la tecla oprimida, seleccionamos la columna siguiente (columna D).</a:t>
            </a:r>
            <a:endParaRPr lang="es-ES" sz="1600" dirty="0">
              <a:latin typeface="Maiandra GD" pitchFamily="34" charset="0"/>
            </a:endParaRPr>
          </a:p>
          <a:p>
            <a:pPr eaLnBrk="0" hangingPunct="0">
              <a:buFontTx/>
              <a:buChar char="•"/>
              <a:tabLst>
                <a:tab pos="228600" algn="l"/>
              </a:tabLst>
            </a:pPr>
            <a:r>
              <a:rPr lang="es-ES" sz="1600" dirty="0">
                <a:latin typeface="Maiandra GD" pitchFamily="34" charset="0"/>
                <a:cs typeface="Times New Roman" pitchFamily="18" charset="0"/>
              </a:rPr>
              <a:t>Observemos que mientras la segunda columna se selecciona, la primera todavía sigue seleccionada. Al terminar de seleccionar la segunda columna, soltamos el botón izquierdo del mouse y la tecla </a:t>
            </a:r>
            <a:r>
              <a:rPr lang="es-ES" sz="1600" dirty="0" err="1">
                <a:latin typeface="Maiandra GD" pitchFamily="34" charset="0"/>
                <a:cs typeface="Times New Roman" pitchFamily="18" charset="0"/>
              </a:rPr>
              <a:t>Ctrl</a:t>
            </a:r>
            <a:r>
              <a:rPr lang="es-ES" sz="1600" dirty="0">
                <a:latin typeface="Maiandra GD" pitchFamily="34" charset="0"/>
                <a:cs typeface="Times New Roman" pitchFamily="18" charset="0"/>
              </a:rPr>
              <a:t>.</a:t>
            </a:r>
            <a:endParaRPr lang="es-ES" sz="1600" dirty="0">
              <a:latin typeface="Maiandra GD" pitchFamily="34" charset="0"/>
            </a:endParaRPr>
          </a:p>
          <a:p>
            <a:pPr eaLnBrk="0" hangingPunct="0">
              <a:tabLst>
                <a:tab pos="228600" algn="l"/>
              </a:tabLst>
            </a:pPr>
            <a:endParaRPr lang="es-ES" sz="1400" dirty="0">
              <a:latin typeface="Maiandra GD" pitchFamily="34" charset="0"/>
            </a:endParaRPr>
          </a:p>
        </p:txBody>
      </p:sp>
    </p:spTree>
    <p:extLst>
      <p:ext uri="{BB962C8B-B14F-4D97-AF65-F5344CB8AC3E}">
        <p14:creationId xmlns:p14="http://schemas.microsoft.com/office/powerpoint/2010/main" val="3635565885"/>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0"/>
            <a:ext cx="7143799" cy="5301208"/>
          </a:xfrm>
        </p:spPr>
        <p:txBody>
          <a:bodyPr>
            <a:normAutofit fontScale="40000" lnSpcReduction="20000"/>
          </a:bodyPr>
          <a:lstStyle/>
          <a:p>
            <a:endParaRPr lang="es-ES_tradnl" sz="3400" dirty="0" smtClean="0">
              <a:latin typeface="Maiandra GD" pitchFamily="34" charset="0"/>
            </a:endParaRPr>
          </a:p>
          <a:p>
            <a:r>
              <a:rPr lang="es-ES_tradnl" sz="3400" b="1" dirty="0" smtClean="0">
                <a:latin typeface="Maiandra GD" pitchFamily="34" charset="0"/>
              </a:rPr>
              <a:t>Mover y copiar celdas </a:t>
            </a:r>
          </a:p>
          <a:p>
            <a:pPr>
              <a:lnSpc>
                <a:spcPct val="170000"/>
              </a:lnSpc>
            </a:pPr>
            <a:endParaRPr lang="es-ES_tradnl" sz="3400" b="1" dirty="0" smtClean="0">
              <a:latin typeface="Maiandra GD" pitchFamily="34" charset="0"/>
            </a:endParaRPr>
          </a:p>
          <a:p>
            <a:pPr>
              <a:lnSpc>
                <a:spcPct val="170000"/>
              </a:lnSpc>
            </a:pPr>
            <a:r>
              <a:rPr lang="es-ES_tradnl" sz="3400" dirty="0" smtClean="0">
                <a:latin typeface="Maiandra GD" pitchFamily="34" charset="0"/>
              </a:rPr>
              <a:t>Al mover o copiar una celda, Excel mueve o copia la celda, incluidas las fórmulas y sus valores resultantes, así como los formatos de celdas y los comentarios </a:t>
            </a:r>
          </a:p>
          <a:p>
            <a:pPr>
              <a:lnSpc>
                <a:spcPct val="170000"/>
              </a:lnSpc>
            </a:pPr>
            <a:r>
              <a:rPr lang="es-ES_tradnl" sz="3400" dirty="0" smtClean="0">
                <a:latin typeface="Maiandra GD" pitchFamily="34" charset="0"/>
              </a:rPr>
              <a:t>1. Selecciona las celdas que desees copiar o mover. </a:t>
            </a:r>
          </a:p>
          <a:p>
            <a:pPr>
              <a:lnSpc>
                <a:spcPct val="170000"/>
              </a:lnSpc>
            </a:pPr>
            <a:r>
              <a:rPr lang="es-ES_tradnl" sz="3400" dirty="0" smtClean="0">
                <a:latin typeface="Maiandra GD" pitchFamily="34" charset="0"/>
              </a:rPr>
              <a:t>2. En la ficha </a:t>
            </a:r>
            <a:r>
              <a:rPr lang="es-ES_tradnl" sz="3400" b="1" dirty="0" smtClean="0">
                <a:latin typeface="Maiandra GD" pitchFamily="34" charset="0"/>
              </a:rPr>
              <a:t>Inicio, del grupo Portapapeles, elige alguno de los siguientes procedimientos: </a:t>
            </a:r>
          </a:p>
          <a:p>
            <a:pPr>
              <a:lnSpc>
                <a:spcPct val="170000"/>
              </a:lnSpc>
            </a:pPr>
            <a:endParaRPr lang="es-ES_tradnl" sz="3400" dirty="0" smtClean="0">
              <a:latin typeface="Maiandra GD" pitchFamily="34" charset="0"/>
            </a:endParaRPr>
          </a:p>
          <a:p>
            <a:pPr>
              <a:lnSpc>
                <a:spcPct val="170000"/>
              </a:lnSpc>
            </a:pPr>
            <a:r>
              <a:rPr lang="es-ES_tradnl" sz="3400" dirty="0" smtClean="0">
                <a:latin typeface="Maiandra GD" pitchFamily="34" charset="0"/>
              </a:rPr>
              <a:t>a) Par mover celdas, haz clic en </a:t>
            </a:r>
            <a:r>
              <a:rPr lang="es-ES_tradnl" sz="3400" b="1" dirty="0" smtClean="0">
                <a:latin typeface="Maiandra GD" pitchFamily="34" charset="0"/>
              </a:rPr>
              <a:t>Cortar o utiliza el </a:t>
            </a:r>
            <a:r>
              <a:rPr lang="es-ES_tradnl" sz="3400" b="1" dirty="0" err="1" smtClean="0">
                <a:latin typeface="Maiandra GD" pitchFamily="34" charset="0"/>
              </a:rPr>
              <a:t>Metacomando</a:t>
            </a:r>
            <a:r>
              <a:rPr lang="es-ES_tradnl" sz="3400" b="1" dirty="0" smtClean="0">
                <a:latin typeface="Maiandra GD" pitchFamily="34" charset="0"/>
              </a:rPr>
              <a:t> &lt; </a:t>
            </a:r>
            <a:r>
              <a:rPr lang="es-ES_tradnl" sz="3400" b="1" dirty="0" err="1" smtClean="0">
                <a:latin typeface="Maiandra GD" pitchFamily="34" charset="0"/>
              </a:rPr>
              <a:t>Ctrl</a:t>
            </a:r>
            <a:r>
              <a:rPr lang="es-ES_tradnl" sz="3400" b="1" dirty="0" smtClean="0">
                <a:latin typeface="Maiandra GD" pitchFamily="34" charset="0"/>
              </a:rPr>
              <a:t> + X &gt;. </a:t>
            </a:r>
          </a:p>
          <a:p>
            <a:pPr>
              <a:lnSpc>
                <a:spcPct val="170000"/>
              </a:lnSpc>
            </a:pPr>
            <a:r>
              <a:rPr lang="es-ES_tradnl" sz="3400" dirty="0" smtClean="0">
                <a:latin typeface="Maiandra GD" pitchFamily="34" charset="0"/>
              </a:rPr>
              <a:t>b) Para copiar celdas, haz clic en </a:t>
            </a:r>
            <a:r>
              <a:rPr lang="es-ES_tradnl" sz="3400" b="1" dirty="0" smtClean="0">
                <a:latin typeface="Maiandra GD" pitchFamily="34" charset="0"/>
              </a:rPr>
              <a:t>Copiar o presiona las teclas &lt; </a:t>
            </a:r>
            <a:r>
              <a:rPr lang="es-ES_tradnl" sz="3400" b="1" dirty="0" err="1" smtClean="0">
                <a:latin typeface="Maiandra GD" pitchFamily="34" charset="0"/>
              </a:rPr>
              <a:t>Ctrl</a:t>
            </a:r>
            <a:r>
              <a:rPr lang="es-ES_tradnl" sz="3400" b="1" dirty="0" smtClean="0">
                <a:latin typeface="Maiandra GD" pitchFamily="34" charset="0"/>
              </a:rPr>
              <a:t> + C &gt;. </a:t>
            </a:r>
          </a:p>
          <a:p>
            <a:pPr>
              <a:lnSpc>
                <a:spcPct val="170000"/>
              </a:lnSpc>
            </a:pPr>
            <a:r>
              <a:rPr lang="es-ES_tradnl" sz="3400" dirty="0" smtClean="0">
                <a:latin typeface="Maiandra GD" pitchFamily="34" charset="0"/>
              </a:rPr>
              <a:t>3. Selecciona la celda superior o izquierda del área donde se desea pegar el contenido. </a:t>
            </a:r>
          </a:p>
          <a:p>
            <a:pPr>
              <a:lnSpc>
                <a:spcPct val="170000"/>
              </a:lnSpc>
            </a:pPr>
            <a:r>
              <a:rPr lang="es-ES_tradnl" sz="3400" dirty="0" smtClean="0">
                <a:latin typeface="Maiandra GD" pitchFamily="34" charset="0"/>
              </a:rPr>
              <a:t>4. De la ficha </a:t>
            </a:r>
            <a:r>
              <a:rPr lang="es-ES_tradnl" sz="3400" b="1" dirty="0" smtClean="0">
                <a:latin typeface="Maiandra GD" pitchFamily="34" charset="0"/>
              </a:rPr>
              <a:t>Inicio, del grupo Portapapeles, haz clic en la opción Pegar. </a:t>
            </a:r>
          </a:p>
          <a:p>
            <a:endParaRPr lang="es-ES_tradnl" dirty="0">
              <a:latin typeface="Maiandra GD" pitchFamily="34" charset="0"/>
            </a:endParaRPr>
          </a:p>
        </p:txBody>
      </p:sp>
      <p:pic>
        <p:nvPicPr>
          <p:cNvPr id="2051"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580112" y="3861048"/>
            <a:ext cx="2965909" cy="2000264"/>
          </a:xfrm>
          <a:prstGeom prst="rect">
            <a:avLst/>
          </a:prstGeom>
          <a:noFill/>
          <a:ln w="9525">
            <a:noFill/>
            <a:miter lim="800000"/>
            <a:headEnd/>
            <a:tailEnd/>
          </a:ln>
          <a:effectLst/>
        </p:spPr>
      </p:pic>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Objetivo</a:t>
            </a:r>
            <a:endParaRPr lang="es-SV" dirty="0"/>
          </a:p>
        </p:txBody>
      </p:sp>
      <p:sp>
        <p:nvSpPr>
          <p:cNvPr id="3" name="2 Marcador de contenido"/>
          <p:cNvSpPr>
            <a:spLocks noGrp="1"/>
          </p:cNvSpPr>
          <p:nvPr>
            <p:ph idx="1"/>
          </p:nvPr>
        </p:nvSpPr>
        <p:spPr/>
        <p:txBody>
          <a:bodyPr/>
          <a:lstStyle/>
          <a:p>
            <a:r>
              <a:rPr lang="es-SV"/>
              <a:t>Utilizar una hoja de cálculo para crear bases de datos y facilitar la realización de administración de información</a:t>
            </a:r>
            <a:r>
              <a:rPr lang="es-SV" smtClean="0"/>
              <a:t>.</a:t>
            </a:r>
            <a:endParaRPr lang="es-SV" dirty="0"/>
          </a:p>
        </p:txBody>
      </p:sp>
    </p:spTree>
    <p:extLst>
      <p:ext uri="{BB962C8B-B14F-4D97-AF65-F5344CB8AC3E}">
        <p14:creationId xmlns:p14="http://schemas.microsoft.com/office/powerpoint/2010/main" val="130672261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smtClean="0">
                <a:latin typeface="Maiandra GD" pitchFamily="34" charset="0"/>
              </a:rPr>
              <a:t>Formatos</a:t>
            </a:r>
            <a:endParaRPr lang="es-ES" dirty="0">
              <a:latin typeface="Maiandra GD" pitchFamily="34" charset="0"/>
            </a:endParaRPr>
          </a:p>
        </p:txBody>
      </p:sp>
      <p:sp>
        <p:nvSpPr>
          <p:cNvPr id="3" name="2 Marcador de contenido"/>
          <p:cNvSpPr>
            <a:spLocks noGrp="1"/>
          </p:cNvSpPr>
          <p:nvPr>
            <p:ph idx="1"/>
          </p:nvPr>
        </p:nvSpPr>
        <p:spPr/>
        <p:txBody>
          <a:bodyPr/>
          <a:lstStyle/>
          <a:p>
            <a:r>
              <a:rPr lang="es-ES" dirty="0" smtClean="0">
                <a:latin typeface="Maiandra GD" pitchFamily="34" charset="0"/>
              </a:rPr>
              <a:t>Se encuentra en la pestaña INICIO.</a:t>
            </a:r>
            <a:endParaRPr lang="es-ES" dirty="0">
              <a:latin typeface="Maiandra GD" pitchFamily="34" charset="0"/>
            </a:endParaRP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524" t="2221" r="87262" b="92858"/>
          <a:stretch/>
        </p:blipFill>
        <p:spPr bwMode="auto">
          <a:xfrm>
            <a:off x="1928069" y="2924944"/>
            <a:ext cx="4936149" cy="221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9510378"/>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smtClean="0">
                <a:latin typeface="Maiandra GD" pitchFamily="34" charset="0"/>
              </a:rPr>
              <a:t>Aquí hay:</a:t>
            </a:r>
            <a:endParaRPr lang="es-ES" dirty="0">
              <a:latin typeface="Maiandra GD" pitchFamily="34" charset="0"/>
            </a:endParaRPr>
          </a:p>
        </p:txBody>
      </p:sp>
      <p:sp>
        <p:nvSpPr>
          <p:cNvPr id="3" name="2 Marcador de contenido"/>
          <p:cNvSpPr>
            <a:spLocks noGrp="1"/>
          </p:cNvSpPr>
          <p:nvPr>
            <p:ph idx="1"/>
          </p:nvPr>
        </p:nvSpPr>
        <p:spPr/>
        <p:txBody>
          <a:bodyPr/>
          <a:lstStyle/>
          <a:p>
            <a:r>
              <a:rPr lang="es-ES" dirty="0" smtClean="0">
                <a:latin typeface="Maiandra GD" pitchFamily="34" charset="0"/>
              </a:rPr>
              <a:t>Portapapeles; Fuente; Alineación; Número; Estilos, Celdas y Modificar.</a:t>
            </a:r>
            <a:endParaRPr lang="es-ES" dirty="0">
              <a:latin typeface="Maiandra GD" pitchFamily="34" charset="0"/>
            </a:endParaRP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699" b="85555"/>
          <a:stretch/>
        </p:blipFill>
        <p:spPr bwMode="auto">
          <a:xfrm>
            <a:off x="1043608" y="2960947"/>
            <a:ext cx="7356472" cy="648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787484"/>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0100" y="357166"/>
            <a:ext cx="6500858" cy="5429288"/>
          </a:xfrm>
        </p:spPr>
        <p:txBody>
          <a:bodyPr>
            <a:normAutofit fontScale="55000" lnSpcReduction="20000"/>
          </a:bodyPr>
          <a:lstStyle/>
          <a:p>
            <a:r>
              <a:rPr lang="es-ES_tradnl" sz="3200" b="1" dirty="0" smtClean="0">
                <a:latin typeface="Maiandra GD" pitchFamily="34" charset="0"/>
              </a:rPr>
              <a:t>Buscar y reemplazar datos</a:t>
            </a:r>
          </a:p>
          <a:p>
            <a:r>
              <a:rPr lang="es-ES_tradnl" dirty="0" smtClean="0">
                <a:latin typeface="Maiandra GD" pitchFamily="34" charset="0"/>
              </a:rPr>
              <a:t> </a:t>
            </a:r>
          </a:p>
          <a:p>
            <a:pPr algn="just"/>
            <a:r>
              <a:rPr lang="es-ES_tradnl" dirty="0" smtClean="0">
                <a:latin typeface="Maiandra GD" pitchFamily="34" charset="0"/>
              </a:rPr>
              <a:t>Cuando manejamos una cantidad importante de datos, en ocasiones necesitamos localizar en el libro un dato concreto. Para facilitarnos esta tarea existe la herramienta de búsqueda. La encontraremos en la pestaña </a:t>
            </a:r>
            <a:r>
              <a:rPr lang="es-ES_tradnl" b="1" dirty="0" smtClean="0">
                <a:latin typeface="Maiandra GD" pitchFamily="34" charset="0"/>
              </a:rPr>
              <a:t>Inicio</a:t>
            </a:r>
            <a:r>
              <a:rPr lang="es-ES_tradnl" dirty="0" smtClean="0">
                <a:latin typeface="Maiandra GD" pitchFamily="34" charset="0"/>
              </a:rPr>
              <a:t> &gt; </a:t>
            </a:r>
            <a:r>
              <a:rPr lang="es-ES_tradnl" b="1" dirty="0" smtClean="0">
                <a:latin typeface="Maiandra GD" pitchFamily="34" charset="0"/>
              </a:rPr>
              <a:t>Buscar y seleccionar</a:t>
            </a:r>
            <a:r>
              <a:rPr lang="es-ES_tradnl" dirty="0" smtClean="0">
                <a:latin typeface="Maiandra GD" pitchFamily="34" charset="0"/>
              </a:rPr>
              <a:t>.</a:t>
            </a: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endParaRPr lang="es-ES_tradnl" dirty="0" smtClean="0">
              <a:latin typeface="Maiandra GD" pitchFamily="34" charset="0"/>
            </a:endParaRPr>
          </a:p>
          <a:p>
            <a:pPr algn="just"/>
            <a:r>
              <a:rPr lang="es-ES_tradnl" dirty="0" smtClean="0">
                <a:latin typeface="Maiandra GD" pitchFamily="34" charset="0"/>
              </a:rPr>
              <a:t> </a:t>
            </a:r>
            <a:r>
              <a:rPr lang="es-ES_tradnl" b="1" dirty="0" smtClean="0">
                <a:latin typeface="Maiandra GD" pitchFamily="34" charset="0"/>
              </a:rPr>
              <a:t>Buscar...</a:t>
            </a:r>
            <a:r>
              <a:rPr lang="es-ES_tradnl" dirty="0" smtClean="0">
                <a:latin typeface="Maiandra GD" pitchFamily="34" charset="0"/>
              </a:rPr>
              <a:t> (teclas CTRL+B) abrirá un cuadro de diálogo que te permite introducir el dato que deseas encontrar.</a:t>
            </a:r>
          </a:p>
          <a:p>
            <a:pPr algn="just"/>
            <a:r>
              <a:rPr lang="es-ES_tradnl" dirty="0" smtClean="0">
                <a:latin typeface="Maiandra GD" pitchFamily="34" charset="0"/>
              </a:rPr>
              <a:t>Al hacer clic en </a:t>
            </a:r>
            <a:r>
              <a:rPr lang="es-ES_tradnl" b="1" dirty="0" smtClean="0">
                <a:latin typeface="Maiandra GD" pitchFamily="34" charset="0"/>
              </a:rPr>
              <a:t>Buscar siguiente</a:t>
            </a:r>
            <a:r>
              <a:rPr lang="es-ES_tradnl" dirty="0" smtClean="0">
                <a:latin typeface="Maiandra GD" pitchFamily="34" charset="0"/>
              </a:rPr>
              <a:t> iremos pasando de una celda a otra, de entre las que </a:t>
            </a:r>
            <a:r>
              <a:rPr lang="es-ES_tradnl" dirty="0" err="1" smtClean="0">
                <a:latin typeface="Maiandra GD" pitchFamily="34" charset="0"/>
              </a:rPr>
              <a:t>contentienen</a:t>
            </a:r>
            <a:r>
              <a:rPr lang="es-ES_tradnl" dirty="0" smtClean="0">
                <a:latin typeface="Maiandra GD" pitchFamily="34" charset="0"/>
              </a:rPr>
              <a:t> el valor introducido..</a:t>
            </a:r>
          </a:p>
          <a:p>
            <a:pPr algn="just"/>
            <a:r>
              <a:rPr lang="es-ES_tradnl" dirty="0" smtClean="0">
                <a:latin typeface="Maiandra GD" pitchFamily="34" charset="0"/>
              </a:rPr>
              <a:t>También podemos pulsar </a:t>
            </a:r>
            <a:r>
              <a:rPr lang="es-ES_tradnl" b="1" dirty="0" smtClean="0">
                <a:latin typeface="Maiandra GD" pitchFamily="34" charset="0"/>
              </a:rPr>
              <a:t>Buscar todos</a:t>
            </a:r>
            <a:r>
              <a:rPr lang="es-ES_tradnl" dirty="0" smtClean="0">
                <a:latin typeface="Maiandra GD" pitchFamily="34" charset="0"/>
              </a:rPr>
              <a:t>, para mostrar en la propia ventana un listado con la localización de cada una de las celdas en que se encuentra el dato.</a:t>
            </a:r>
          </a:p>
          <a:p>
            <a:pPr algn="just"/>
            <a:r>
              <a:rPr lang="es-ES_tradnl" dirty="0" smtClean="0">
                <a:latin typeface="Maiandra GD" pitchFamily="34" charset="0"/>
              </a:rPr>
              <a:t>El botón </a:t>
            </a:r>
            <a:r>
              <a:rPr lang="es-ES_tradnl" b="1" dirty="0" smtClean="0">
                <a:latin typeface="Maiandra GD" pitchFamily="34" charset="0"/>
              </a:rPr>
              <a:t>Opciones</a:t>
            </a:r>
            <a:r>
              <a:rPr lang="es-ES_tradnl" dirty="0" smtClean="0">
                <a:latin typeface="Maiandra GD" pitchFamily="34" charset="0"/>
              </a:rPr>
              <a:t> nos permite ampliar la ventana de búsqueda con opciones extra. Podremos elegir dónde buscar (si en la hoja en que estamos o en todo el libro), si buscamos únicamente las celdas con un formato concreto (por ejemplo, sólo las celdas con formato de moneda), etc.</a:t>
            </a:r>
          </a:p>
          <a:p>
            <a:endParaRPr lang="es-ES_tradnl" dirty="0">
              <a:latin typeface="Maiandra GD" pitchFamily="34" charset="0"/>
            </a:endParaRPr>
          </a:p>
        </p:txBody>
      </p:sp>
      <p:pic>
        <p:nvPicPr>
          <p:cNvPr id="4" name="3 Imagen" descr="tres.gif"/>
          <p:cNvPicPr>
            <a:picLocks noChangeAspect="1"/>
          </p:cNvPicPr>
          <p:nvPr/>
        </p:nvPicPr>
        <p:blipFill>
          <a:blip r:embed="rId2" cstate="print"/>
          <a:stretch>
            <a:fillRect/>
          </a:stretch>
        </p:blipFill>
        <p:spPr>
          <a:xfrm>
            <a:off x="2214546" y="1643050"/>
            <a:ext cx="4082171" cy="1785950"/>
          </a:xfrm>
          <a:prstGeom prst="rect">
            <a:avLst/>
          </a:prstGeom>
        </p:spPr>
      </p:pic>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785794"/>
            <a:ext cx="7429552" cy="5286412"/>
          </a:xfrm>
        </p:spPr>
        <p:txBody>
          <a:bodyPr>
            <a:normAutofit/>
          </a:bodyPr>
          <a:lstStyle/>
          <a:p>
            <a:r>
              <a:rPr lang="es-ES_tradnl" sz="1800" dirty="0" smtClean="0">
                <a:latin typeface="Maiandra GD" pitchFamily="34" charset="0"/>
              </a:rPr>
              <a:t> En la pestaña </a:t>
            </a:r>
            <a:r>
              <a:rPr lang="es-ES_tradnl" sz="1800" b="1" dirty="0" smtClean="0">
                <a:latin typeface="Maiandra GD" pitchFamily="34" charset="0"/>
              </a:rPr>
              <a:t>Reemplazar</a:t>
            </a:r>
            <a:r>
              <a:rPr lang="es-ES_tradnl" sz="1800" dirty="0" smtClean="0">
                <a:latin typeface="Maiandra GD" pitchFamily="34" charset="0"/>
              </a:rPr>
              <a:t> de esta misma ventana, o bien en la opción </a:t>
            </a:r>
            <a:r>
              <a:rPr lang="es-ES_tradnl" sz="1800" b="1" dirty="0" smtClean="0">
                <a:latin typeface="Maiandra GD" pitchFamily="34" charset="0"/>
              </a:rPr>
              <a:t>Reemplazar...</a:t>
            </a:r>
            <a:r>
              <a:rPr lang="es-ES_tradnl" sz="1800" dirty="0" smtClean="0">
                <a:latin typeface="Maiandra GD" pitchFamily="34" charset="0"/>
              </a:rPr>
              <a:t> del botón</a:t>
            </a:r>
            <a:r>
              <a:rPr lang="es-ES_tradnl" sz="1800" b="1" dirty="0" smtClean="0">
                <a:latin typeface="Maiandra GD" pitchFamily="34" charset="0"/>
              </a:rPr>
              <a:t> Buscar y  seleccionar</a:t>
            </a:r>
            <a:r>
              <a:rPr lang="es-ES_tradnl" sz="1800" dirty="0" smtClean="0">
                <a:latin typeface="Maiandra GD" pitchFamily="34" charset="0"/>
              </a:rPr>
              <a:t> (teclas CTRL+L) podremos realizar una sustitución de los datos, cambiando un valor original por otro. La opción de reemplazo no se limita únicamente a valores, también puede referirse a formatos. Por ejemplo, podríamos buscar todos las celdas que contengan el valor 0 en formato moneda y reemplazarlo por el mismo valor pero con un color de celda rojo, para destacarlos.</a:t>
            </a:r>
          </a:p>
          <a:p>
            <a:endParaRPr lang="es-ES_tradnl" dirty="0" smtClean="0">
              <a:latin typeface="Maiandra GD" pitchFamily="34" charset="0"/>
            </a:endParaRPr>
          </a:p>
          <a:p>
            <a:endParaRPr lang="es-ES_tradnl" dirty="0">
              <a:latin typeface="Maiandra GD" pitchFamily="34" charset="0"/>
            </a:endParaRPr>
          </a:p>
        </p:txBody>
      </p:sp>
      <p:pic>
        <p:nvPicPr>
          <p:cNvPr id="4" name="3 Imagen" descr="tres.gif"/>
          <p:cNvPicPr>
            <a:picLocks noChangeAspect="1"/>
          </p:cNvPicPr>
          <p:nvPr/>
        </p:nvPicPr>
        <p:blipFill>
          <a:blip r:embed="rId2" cstate="print"/>
          <a:stretch>
            <a:fillRect/>
          </a:stretch>
        </p:blipFill>
        <p:spPr>
          <a:xfrm>
            <a:off x="3143240" y="3429000"/>
            <a:ext cx="4082171" cy="1785950"/>
          </a:xfrm>
          <a:prstGeom prst="rect">
            <a:avLst/>
          </a:prstGeom>
        </p:spPr>
      </p:pic>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714348" y="1088906"/>
            <a:ext cx="7643866" cy="360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52352" bIns="38088" anchor="ctr">
            <a:spAutoFit/>
          </a:bodyPr>
          <a:lstStyle/>
          <a:p>
            <a:pPr eaLnBrk="0" hangingPunct="0">
              <a:tabLst>
                <a:tab pos="228600" algn="l"/>
              </a:tabLst>
            </a:pPr>
            <a:r>
              <a:rPr lang="es-CO" sz="1600" dirty="0" smtClean="0">
                <a:latin typeface="Maiandra GD" pitchFamily="34" charset="0"/>
                <a:cs typeface="Times New Roman" pitchFamily="18" charset="0"/>
              </a:rPr>
              <a:t>En </a:t>
            </a:r>
            <a:r>
              <a:rPr lang="es-CO" sz="1600" dirty="0">
                <a:latin typeface="Maiandra GD" pitchFamily="34" charset="0"/>
                <a:cs typeface="Times New Roman" pitchFamily="18" charset="0"/>
              </a:rPr>
              <a:t>una celda, la fórmula relaciona los valores de diversas celdas y de diversas fórmulas para producir un resultado.  </a:t>
            </a:r>
            <a:endParaRPr lang="es-ES" sz="1050" dirty="0">
              <a:latin typeface="Maiandra GD" pitchFamily="34" charset="0"/>
            </a:endParaRPr>
          </a:p>
          <a:p>
            <a:pPr eaLnBrk="0" hangingPunct="0">
              <a:tabLst>
                <a:tab pos="228600" algn="l"/>
              </a:tabLst>
            </a:pPr>
            <a:r>
              <a:rPr lang="es-CO" sz="1600" dirty="0">
                <a:latin typeface="Maiandra GD" pitchFamily="34" charset="0"/>
                <a:cs typeface="Times New Roman" pitchFamily="18" charset="0"/>
              </a:rPr>
              <a:t>Una fórmula puede constar de cualquiera de los siguientes elementos</a:t>
            </a:r>
            <a:r>
              <a:rPr lang="es-CO" sz="1600" dirty="0" smtClean="0">
                <a:latin typeface="Maiandra GD" pitchFamily="34" charset="0"/>
                <a:cs typeface="Times New Roman" pitchFamily="18" charset="0"/>
              </a:rPr>
              <a:t>:</a:t>
            </a:r>
          </a:p>
          <a:p>
            <a:pPr eaLnBrk="0" hangingPunct="0">
              <a:buFont typeface="Wingdings" pitchFamily="2" charset="2"/>
              <a:buChar char="q"/>
              <a:tabLst>
                <a:tab pos="228600" algn="l"/>
              </a:tabLst>
            </a:pPr>
            <a:endParaRPr lang="es-ES" sz="1050" dirty="0">
              <a:latin typeface="Maiandra GD" pitchFamily="34" charset="0"/>
            </a:endParaRPr>
          </a:p>
          <a:p>
            <a:pPr eaLnBrk="0" hangingPunct="0">
              <a:buFont typeface="Wingdings" pitchFamily="2" charset="2"/>
              <a:buChar char="q"/>
              <a:tabLst>
                <a:tab pos="228600" algn="l"/>
              </a:tabLst>
            </a:pPr>
            <a:r>
              <a:rPr lang="es-CO" sz="1600" b="1" dirty="0">
                <a:latin typeface="Maiandra GD" pitchFamily="34" charset="0"/>
                <a:cs typeface="Times New Roman" pitchFamily="18" charset="0"/>
              </a:rPr>
              <a:t>Signos de operaciones: </a:t>
            </a:r>
            <a:r>
              <a:rPr lang="es-CO" sz="1600" dirty="0">
                <a:latin typeface="Maiandra GD" pitchFamily="34" charset="0"/>
                <a:cs typeface="Times New Roman" pitchFamily="18" charset="0"/>
              </a:rPr>
              <a:t>como los signos “+” para sumar o “</a:t>
            </a:r>
            <a:r>
              <a:rPr lang="es-CO" sz="2000" b="1" dirty="0">
                <a:latin typeface="Maiandra GD" pitchFamily="34" charset="0"/>
                <a:cs typeface="Times New Roman" pitchFamily="18" charset="0"/>
              </a:rPr>
              <a:t>*</a:t>
            </a:r>
            <a:r>
              <a:rPr lang="es-CO" sz="1600" dirty="0">
                <a:latin typeface="Maiandra GD" pitchFamily="34" charset="0"/>
                <a:cs typeface="Times New Roman" pitchFamily="18" charset="0"/>
              </a:rPr>
              <a:t>” para multiplicar</a:t>
            </a:r>
            <a:r>
              <a:rPr lang="es-CO" sz="1600" dirty="0" smtClean="0">
                <a:latin typeface="Maiandra GD" pitchFamily="34" charset="0"/>
                <a:cs typeface="Times New Roman" pitchFamily="18" charset="0"/>
              </a:rPr>
              <a:t>.</a:t>
            </a:r>
          </a:p>
          <a:p>
            <a:pPr eaLnBrk="0" hangingPunct="0">
              <a:buFont typeface="Wingdings" pitchFamily="2" charset="2"/>
              <a:buChar char="q"/>
              <a:tabLst>
                <a:tab pos="228600" algn="l"/>
              </a:tabLst>
            </a:pPr>
            <a:endParaRPr lang="es-ES" sz="1050" dirty="0">
              <a:latin typeface="Maiandra GD" pitchFamily="34" charset="0"/>
            </a:endParaRPr>
          </a:p>
          <a:p>
            <a:pPr eaLnBrk="0" hangingPunct="0">
              <a:buFont typeface="Wingdings" pitchFamily="2" charset="2"/>
              <a:buChar char="q"/>
              <a:tabLst>
                <a:tab pos="228600" algn="l"/>
              </a:tabLst>
            </a:pPr>
            <a:r>
              <a:rPr lang="es-CO" sz="1600" b="1" dirty="0">
                <a:latin typeface="Maiandra GD" pitchFamily="34" charset="0"/>
                <a:cs typeface="Times New Roman" pitchFamily="18" charset="0"/>
              </a:rPr>
              <a:t>Valores, textos o valores lógicos</a:t>
            </a:r>
            <a:r>
              <a:rPr lang="es-CO" sz="1600" dirty="0">
                <a:latin typeface="Maiandra GD" pitchFamily="34" charset="0"/>
                <a:cs typeface="Times New Roman" pitchFamily="18" charset="0"/>
              </a:rPr>
              <a:t>: Entre otras cosas, la fórmula puede incluir números y letras. </a:t>
            </a:r>
            <a:endParaRPr lang="es-CO" sz="1600" dirty="0" smtClean="0">
              <a:latin typeface="Maiandra GD" pitchFamily="34" charset="0"/>
              <a:cs typeface="Times New Roman" pitchFamily="18" charset="0"/>
            </a:endParaRPr>
          </a:p>
          <a:p>
            <a:pPr eaLnBrk="0" hangingPunct="0">
              <a:buFont typeface="Wingdings" pitchFamily="2" charset="2"/>
              <a:buChar char="q"/>
              <a:tabLst>
                <a:tab pos="228600" algn="l"/>
              </a:tabLst>
            </a:pPr>
            <a:endParaRPr lang="es-ES" sz="1050" dirty="0">
              <a:latin typeface="Maiandra GD" pitchFamily="34" charset="0"/>
            </a:endParaRPr>
          </a:p>
          <a:p>
            <a:pPr eaLnBrk="0" hangingPunct="0">
              <a:buFont typeface="Wingdings" pitchFamily="2" charset="2"/>
              <a:buChar char="q"/>
              <a:tabLst>
                <a:tab pos="228600" algn="l"/>
              </a:tabLst>
            </a:pPr>
            <a:r>
              <a:rPr lang="es-CO" sz="1600" b="1" dirty="0">
                <a:latin typeface="Maiandra GD" pitchFamily="34" charset="0"/>
                <a:cs typeface="Times New Roman" pitchFamily="18" charset="0"/>
              </a:rPr>
              <a:t>Referencias a celdas </a:t>
            </a:r>
            <a:r>
              <a:rPr lang="es-CO" sz="1600" dirty="0">
                <a:latin typeface="Maiandra GD" pitchFamily="34" charset="0"/>
                <a:cs typeface="Times New Roman" pitchFamily="18" charset="0"/>
              </a:rPr>
              <a:t>(y a rangos de celdas): A diferencia de un número absoluto, una referencia a otra celda (o rango de celdas) es un valor relativo. Esto quiere decir que, si se cambia un valor en una celda y si esa celda tiene referencia a otra dentro de una fórmula, el resultado de la fórmula también se cambiará</a:t>
            </a:r>
            <a:r>
              <a:rPr lang="es-CO" sz="1600" dirty="0" smtClean="0">
                <a:latin typeface="Maiandra GD" pitchFamily="34" charset="0"/>
                <a:cs typeface="Times New Roman" pitchFamily="18" charset="0"/>
              </a:rPr>
              <a:t>.</a:t>
            </a:r>
          </a:p>
          <a:p>
            <a:pPr eaLnBrk="0" hangingPunct="0">
              <a:buFont typeface="Wingdings" pitchFamily="2" charset="2"/>
              <a:buChar char="q"/>
              <a:tabLst>
                <a:tab pos="228600" algn="l"/>
              </a:tabLst>
            </a:pPr>
            <a:endParaRPr lang="es-ES" sz="1050" dirty="0">
              <a:latin typeface="Maiandra GD" pitchFamily="34" charset="0"/>
            </a:endParaRPr>
          </a:p>
          <a:p>
            <a:pPr eaLnBrk="0" hangingPunct="0">
              <a:buFont typeface="Wingdings" pitchFamily="2" charset="2"/>
              <a:buChar char="q"/>
              <a:tabLst>
                <a:tab pos="228600" algn="l"/>
              </a:tabLst>
            </a:pPr>
            <a:r>
              <a:rPr lang="es-CO" sz="1600" b="1" dirty="0">
                <a:latin typeface="Maiandra GD" pitchFamily="34" charset="0"/>
                <a:cs typeface="Times New Roman" pitchFamily="18" charset="0"/>
              </a:rPr>
              <a:t>Funciones de hoja de cálculo: </a:t>
            </a:r>
            <a:r>
              <a:rPr lang="es-CO" sz="1600" dirty="0">
                <a:latin typeface="Maiandra GD" pitchFamily="34" charset="0"/>
                <a:cs typeface="Times New Roman" pitchFamily="18" charset="0"/>
              </a:rPr>
              <a:t>como suma o promedio.</a:t>
            </a:r>
            <a:endParaRPr lang="es-ES" sz="2800" dirty="0">
              <a:latin typeface="Maiandra GD" pitchFamily="34" charset="0"/>
            </a:endParaRPr>
          </a:p>
        </p:txBody>
      </p:sp>
      <p:sp>
        <p:nvSpPr>
          <p:cNvPr id="3" name="4 Rectángulo"/>
          <p:cNvSpPr>
            <a:spLocks noChangeArrowheads="1"/>
          </p:cNvSpPr>
          <p:nvPr/>
        </p:nvSpPr>
        <p:spPr bwMode="auto">
          <a:xfrm>
            <a:off x="214282" y="214290"/>
            <a:ext cx="7200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tabLst>
                <a:tab pos="228600" algn="l"/>
              </a:tabLst>
            </a:pPr>
            <a:r>
              <a:rPr lang="es-ES" sz="2400" b="1" dirty="0" smtClean="0">
                <a:latin typeface="Maiandra GD" pitchFamily="34" charset="0"/>
                <a:cs typeface="Arial" charset="0"/>
              </a:rPr>
              <a:t>Los diferentes componentes de una fórmula</a:t>
            </a:r>
            <a:endParaRPr lang="es-ES" sz="2800" b="1" i="1" dirty="0">
              <a:latin typeface="Maiandra GD" pitchFamily="34" charset="0"/>
              <a:cs typeface="Arial" charset="0"/>
            </a:endParaRPr>
          </a:p>
        </p:txBody>
      </p:sp>
    </p:spTree>
    <p:extLst>
      <p:ext uri="{BB962C8B-B14F-4D97-AF65-F5344CB8AC3E}">
        <p14:creationId xmlns:p14="http://schemas.microsoft.com/office/powerpoint/2010/main" val="1303249959"/>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02320440"/>
              </p:ext>
            </p:extLst>
          </p:nvPr>
        </p:nvGraphicFramePr>
        <p:xfrm>
          <a:off x="1357290" y="2143116"/>
          <a:ext cx="6464760" cy="2993668"/>
        </p:xfrm>
        <a:graphic>
          <a:graphicData uri="http://schemas.openxmlformats.org/drawingml/2006/table">
            <a:tbl>
              <a:tblPr/>
              <a:tblGrid>
                <a:gridCol w="2177757"/>
                <a:gridCol w="1054623"/>
                <a:gridCol w="2225130"/>
                <a:gridCol w="1007250"/>
              </a:tblGrid>
              <a:tr h="280682">
                <a:tc>
                  <a:txBody>
                    <a:bodyPr/>
                    <a:lstStyle/>
                    <a:p>
                      <a:pPr algn="ctr">
                        <a:spcAft>
                          <a:spcPts val="0"/>
                        </a:spcAft>
                      </a:pPr>
                      <a:r>
                        <a:rPr lang="es-CO" sz="1800" b="1" dirty="0">
                          <a:solidFill>
                            <a:srgbClr val="FFFFFF"/>
                          </a:solidFill>
                          <a:latin typeface="Arial"/>
                          <a:ea typeface="Times New Roman"/>
                        </a:rPr>
                        <a:t>Operación</a:t>
                      </a:r>
                      <a:endParaRPr lang="es-ES" sz="1800" dirty="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pattFill prst="pct75">
                      <a:fgClr>
                        <a:srgbClr val="008080"/>
                      </a:fgClr>
                      <a:bgClr>
                        <a:srgbClr val="008078"/>
                      </a:bgClr>
                    </a:pattFill>
                  </a:tcPr>
                </a:tc>
                <a:tc>
                  <a:txBody>
                    <a:bodyPr/>
                    <a:lstStyle/>
                    <a:p>
                      <a:pPr algn="ctr">
                        <a:spcAft>
                          <a:spcPts val="0"/>
                        </a:spcAft>
                      </a:pPr>
                      <a:r>
                        <a:rPr lang="es-CO" sz="2400" b="1">
                          <a:solidFill>
                            <a:srgbClr val="FFFFFF"/>
                          </a:solidFill>
                          <a:latin typeface="Arial"/>
                          <a:ea typeface="Times New Roman"/>
                        </a:rPr>
                        <a:t>Tecla</a:t>
                      </a:r>
                      <a:endParaRPr lang="es-ES" sz="240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pattFill prst="pct75">
                      <a:fgClr>
                        <a:srgbClr val="008080"/>
                      </a:fgClr>
                      <a:bgClr>
                        <a:srgbClr val="008078"/>
                      </a:bgClr>
                    </a:pattFill>
                  </a:tcPr>
                </a:tc>
                <a:tc>
                  <a:txBody>
                    <a:bodyPr/>
                    <a:lstStyle/>
                    <a:p>
                      <a:pPr algn="ctr">
                        <a:spcAft>
                          <a:spcPts val="0"/>
                        </a:spcAft>
                      </a:pPr>
                      <a:r>
                        <a:rPr lang="es-CO" sz="1800" b="1">
                          <a:solidFill>
                            <a:srgbClr val="FFFFFF"/>
                          </a:solidFill>
                          <a:latin typeface="Arial"/>
                          <a:ea typeface="Times New Roman"/>
                        </a:rPr>
                        <a:t>Operación</a:t>
                      </a:r>
                      <a:endParaRPr lang="es-ES" sz="180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pattFill prst="pct75">
                      <a:fgClr>
                        <a:srgbClr val="008080"/>
                      </a:fgClr>
                      <a:bgClr>
                        <a:srgbClr val="008078"/>
                      </a:bgClr>
                    </a:pattFill>
                  </a:tcPr>
                </a:tc>
                <a:tc>
                  <a:txBody>
                    <a:bodyPr/>
                    <a:lstStyle/>
                    <a:p>
                      <a:pPr algn="ctr">
                        <a:spcAft>
                          <a:spcPts val="0"/>
                        </a:spcAft>
                      </a:pPr>
                      <a:r>
                        <a:rPr lang="es-CO" sz="2400" b="1">
                          <a:solidFill>
                            <a:srgbClr val="FFFFFF"/>
                          </a:solidFill>
                          <a:latin typeface="Arial"/>
                          <a:ea typeface="Times New Roman"/>
                        </a:rPr>
                        <a:t>Tecla</a:t>
                      </a:r>
                      <a:endParaRPr lang="es-ES" sz="240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pattFill prst="pct75">
                      <a:fgClr>
                        <a:srgbClr val="008080"/>
                      </a:fgClr>
                      <a:bgClr>
                        <a:srgbClr val="008078"/>
                      </a:bgClr>
                    </a:pattFill>
                  </a:tcPr>
                </a:tc>
              </a:tr>
              <a:tr h="707668">
                <a:tc>
                  <a:txBody>
                    <a:bodyPr/>
                    <a:lstStyle/>
                    <a:p>
                      <a:pPr algn="ctr">
                        <a:spcAft>
                          <a:spcPts val="0"/>
                        </a:spcAft>
                      </a:pPr>
                      <a:r>
                        <a:rPr lang="es-CO" sz="1800" b="1" dirty="0">
                          <a:latin typeface="Arial"/>
                          <a:ea typeface="Times New Roman"/>
                        </a:rPr>
                        <a:t>Suma</a:t>
                      </a:r>
                      <a:endParaRPr lang="es-ES" sz="1800" dirty="0">
                        <a:latin typeface="Arial"/>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pattFill prst="pct20">
                      <a:fgClr>
                        <a:srgbClr val="00FF00"/>
                      </a:fgClr>
                      <a:bgClr>
                        <a:srgbClr val="EFFFEF"/>
                      </a:bgClr>
                    </a:pattFill>
                  </a:tcPr>
                </a:tc>
                <a:tc>
                  <a:txBody>
                    <a:bodyPr/>
                    <a:lstStyle/>
                    <a:p>
                      <a:pPr algn="ctr">
                        <a:spcAft>
                          <a:spcPts val="0"/>
                        </a:spcAft>
                      </a:pPr>
                      <a:r>
                        <a:rPr lang="es-CO" sz="2400" b="1" dirty="0">
                          <a:latin typeface="Arial"/>
                          <a:ea typeface="Times New Roman"/>
                        </a:rPr>
                        <a:t>+</a:t>
                      </a:r>
                      <a:endParaRPr lang="es-ES" sz="2400" dirty="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spcAft>
                          <a:spcPts val="0"/>
                        </a:spcAft>
                      </a:pPr>
                      <a:r>
                        <a:rPr lang="es-CO" sz="1800" b="1" dirty="0">
                          <a:latin typeface="Arial"/>
                          <a:ea typeface="Times New Roman"/>
                        </a:rPr>
                        <a:t>Prioridad (hacer esta operación primero)</a:t>
                      </a:r>
                      <a:endParaRPr lang="es-ES" sz="1800" dirty="0">
                        <a:latin typeface="Arial"/>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pattFill prst="pct20">
                      <a:fgClr>
                        <a:srgbClr val="00FF00"/>
                      </a:fgClr>
                      <a:bgClr>
                        <a:srgbClr val="EFFFEF"/>
                      </a:bgClr>
                    </a:pattFill>
                  </a:tcPr>
                </a:tc>
                <a:tc>
                  <a:txBody>
                    <a:bodyPr/>
                    <a:lstStyle/>
                    <a:p>
                      <a:pPr algn="ctr">
                        <a:spcAft>
                          <a:spcPts val="0"/>
                        </a:spcAft>
                      </a:pPr>
                      <a:r>
                        <a:rPr lang="es-CO" sz="2400" b="1">
                          <a:latin typeface="Arial"/>
                          <a:ea typeface="Times New Roman"/>
                        </a:rPr>
                        <a:t>( )</a:t>
                      </a:r>
                      <a:endParaRPr lang="es-ES" sz="240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280682">
                <a:tc>
                  <a:txBody>
                    <a:bodyPr/>
                    <a:lstStyle/>
                    <a:p>
                      <a:pPr algn="ctr">
                        <a:spcAft>
                          <a:spcPts val="0"/>
                        </a:spcAft>
                      </a:pPr>
                      <a:r>
                        <a:rPr lang="es-CO" sz="1800" b="1">
                          <a:latin typeface="Arial"/>
                          <a:ea typeface="Times New Roman"/>
                        </a:rPr>
                        <a:t>Resta</a:t>
                      </a:r>
                      <a:endParaRPr lang="es-ES" sz="1800">
                        <a:latin typeface="Arial"/>
                        <a:ea typeface="Times New Roman"/>
                      </a:endParaRPr>
                    </a:p>
                  </a:txBody>
                  <a:tcPr marL="68580" marR="68580" marT="0" marB="0" anchor="ctr">
                    <a:lnL>
                      <a:noFill/>
                    </a:lnL>
                    <a:lnR>
                      <a:noFill/>
                    </a:lnR>
                    <a:lnT>
                      <a:noFill/>
                    </a:lnT>
                    <a:lnB>
                      <a:noFill/>
                    </a:lnB>
                    <a:pattFill prst="pct20">
                      <a:fgClr>
                        <a:srgbClr val="00FF00"/>
                      </a:fgClr>
                      <a:bgClr>
                        <a:srgbClr val="EFFFEF"/>
                      </a:bgClr>
                    </a:pattFill>
                  </a:tcPr>
                </a:tc>
                <a:tc>
                  <a:txBody>
                    <a:bodyPr/>
                    <a:lstStyle/>
                    <a:p>
                      <a:pPr algn="ctr">
                        <a:spcAft>
                          <a:spcPts val="0"/>
                        </a:spcAft>
                      </a:pPr>
                      <a:r>
                        <a:rPr lang="es-CO" sz="2400" b="1">
                          <a:latin typeface="Arial"/>
                          <a:ea typeface="Times New Roman"/>
                        </a:rPr>
                        <a:t>-</a:t>
                      </a:r>
                      <a:endParaRPr lang="es-ES" sz="2400">
                        <a:latin typeface="Arial"/>
                        <a:ea typeface="Times New Roman"/>
                      </a:endParaRPr>
                    </a:p>
                  </a:txBody>
                  <a:tcPr marL="68580" marR="68580" marT="0" marB="0">
                    <a:lnL>
                      <a:noFill/>
                    </a:lnL>
                    <a:lnR>
                      <a:noFill/>
                    </a:lnR>
                    <a:lnT>
                      <a:noFill/>
                    </a:lnT>
                    <a:lnB>
                      <a:noFill/>
                    </a:lnB>
                    <a:solidFill>
                      <a:srgbClr val="FFFFFF"/>
                    </a:solidFill>
                  </a:tcPr>
                </a:tc>
                <a:tc>
                  <a:txBody>
                    <a:bodyPr/>
                    <a:lstStyle/>
                    <a:p>
                      <a:pPr algn="ctr">
                        <a:spcAft>
                          <a:spcPts val="0"/>
                        </a:spcAft>
                      </a:pPr>
                      <a:r>
                        <a:rPr lang="es-CO" sz="1800" b="1" dirty="0">
                          <a:latin typeface="Arial"/>
                          <a:ea typeface="Times New Roman"/>
                        </a:rPr>
                        <a:t>Igual a</a:t>
                      </a:r>
                      <a:endParaRPr lang="es-ES" sz="1800" dirty="0">
                        <a:latin typeface="Arial"/>
                        <a:ea typeface="Times New Roman"/>
                      </a:endParaRPr>
                    </a:p>
                  </a:txBody>
                  <a:tcPr marL="68580" marR="68580" marT="0" marB="0" anchor="ctr">
                    <a:lnL>
                      <a:noFill/>
                    </a:lnL>
                    <a:lnR>
                      <a:noFill/>
                    </a:lnR>
                    <a:lnT>
                      <a:noFill/>
                    </a:lnT>
                    <a:lnB>
                      <a:noFill/>
                    </a:lnB>
                    <a:pattFill prst="pct20">
                      <a:fgClr>
                        <a:srgbClr val="00FF00"/>
                      </a:fgClr>
                      <a:bgClr>
                        <a:srgbClr val="EFFFEF"/>
                      </a:bgClr>
                    </a:pattFill>
                  </a:tcPr>
                </a:tc>
                <a:tc>
                  <a:txBody>
                    <a:bodyPr/>
                    <a:lstStyle/>
                    <a:p>
                      <a:pPr algn="ctr">
                        <a:spcAft>
                          <a:spcPts val="0"/>
                        </a:spcAft>
                      </a:pPr>
                      <a:r>
                        <a:rPr lang="es-CO" sz="2400" b="1" dirty="0">
                          <a:latin typeface="Arial"/>
                          <a:ea typeface="Times New Roman"/>
                        </a:rPr>
                        <a:t>=</a:t>
                      </a:r>
                      <a:endParaRPr lang="es-ES" sz="2400" dirty="0">
                        <a:latin typeface="Arial"/>
                        <a:ea typeface="Times New Roman"/>
                      </a:endParaRPr>
                    </a:p>
                  </a:txBody>
                  <a:tcPr marL="68580" marR="68580" marT="0" marB="0">
                    <a:lnL>
                      <a:noFill/>
                    </a:lnL>
                    <a:lnR>
                      <a:noFill/>
                    </a:lnR>
                    <a:lnT>
                      <a:noFill/>
                    </a:lnT>
                    <a:lnB>
                      <a:noFill/>
                    </a:lnB>
                    <a:solidFill>
                      <a:srgbClr val="FFFFFF"/>
                    </a:solidFill>
                  </a:tcPr>
                </a:tc>
              </a:tr>
              <a:tr h="357231">
                <a:tc>
                  <a:txBody>
                    <a:bodyPr/>
                    <a:lstStyle/>
                    <a:p>
                      <a:pPr algn="ctr">
                        <a:spcAft>
                          <a:spcPts val="0"/>
                        </a:spcAft>
                      </a:pPr>
                      <a:r>
                        <a:rPr lang="es-CO" sz="1800" b="1">
                          <a:latin typeface="Arial"/>
                          <a:ea typeface="Times New Roman"/>
                        </a:rPr>
                        <a:t>Multiplicación</a:t>
                      </a:r>
                      <a:endParaRPr lang="es-ES" sz="1800">
                        <a:latin typeface="Arial"/>
                        <a:ea typeface="Times New Roman"/>
                      </a:endParaRPr>
                    </a:p>
                  </a:txBody>
                  <a:tcPr marL="68580" marR="68580" marT="0" marB="0" anchor="ctr">
                    <a:lnL>
                      <a:noFill/>
                    </a:lnL>
                    <a:lnR>
                      <a:noFill/>
                    </a:lnR>
                    <a:lnT>
                      <a:noFill/>
                    </a:lnT>
                    <a:lnB>
                      <a:noFill/>
                    </a:lnB>
                    <a:pattFill prst="pct20">
                      <a:fgClr>
                        <a:srgbClr val="00FF00"/>
                      </a:fgClr>
                      <a:bgClr>
                        <a:srgbClr val="EFFFEF"/>
                      </a:bgClr>
                    </a:pattFill>
                  </a:tcPr>
                </a:tc>
                <a:tc>
                  <a:txBody>
                    <a:bodyPr/>
                    <a:lstStyle/>
                    <a:p>
                      <a:pPr algn="ctr">
                        <a:spcAft>
                          <a:spcPts val="0"/>
                        </a:spcAft>
                      </a:pPr>
                      <a:r>
                        <a:rPr lang="es-CO" sz="2400" b="1">
                          <a:latin typeface="Arial"/>
                          <a:ea typeface="Times New Roman"/>
                        </a:rPr>
                        <a:t>*</a:t>
                      </a:r>
                      <a:endParaRPr lang="es-ES" sz="2400">
                        <a:latin typeface="Arial"/>
                        <a:ea typeface="Times New Roman"/>
                      </a:endParaRPr>
                    </a:p>
                  </a:txBody>
                  <a:tcPr marL="68580" marR="68580" marT="0" marB="0">
                    <a:lnL>
                      <a:noFill/>
                    </a:lnL>
                    <a:lnR>
                      <a:noFill/>
                    </a:lnR>
                    <a:lnT>
                      <a:noFill/>
                    </a:lnT>
                    <a:lnB>
                      <a:noFill/>
                    </a:lnB>
                    <a:solidFill>
                      <a:srgbClr val="FFFFFF"/>
                    </a:solidFill>
                  </a:tcPr>
                </a:tc>
                <a:tc>
                  <a:txBody>
                    <a:bodyPr/>
                    <a:lstStyle/>
                    <a:p>
                      <a:pPr algn="ctr">
                        <a:spcAft>
                          <a:spcPts val="0"/>
                        </a:spcAft>
                      </a:pPr>
                      <a:r>
                        <a:rPr lang="es-CO" sz="1800" b="1">
                          <a:latin typeface="Arial"/>
                          <a:ea typeface="Times New Roman"/>
                        </a:rPr>
                        <a:t>Diferente de</a:t>
                      </a:r>
                      <a:endParaRPr lang="es-ES" sz="1800">
                        <a:latin typeface="Arial"/>
                        <a:ea typeface="Times New Roman"/>
                      </a:endParaRPr>
                    </a:p>
                  </a:txBody>
                  <a:tcPr marL="68580" marR="68580" marT="0" marB="0" anchor="ctr">
                    <a:lnL>
                      <a:noFill/>
                    </a:lnL>
                    <a:lnR>
                      <a:noFill/>
                    </a:lnR>
                    <a:lnT>
                      <a:noFill/>
                    </a:lnT>
                    <a:lnB>
                      <a:noFill/>
                    </a:lnB>
                    <a:pattFill prst="pct20">
                      <a:fgClr>
                        <a:srgbClr val="00FF00"/>
                      </a:fgClr>
                      <a:bgClr>
                        <a:srgbClr val="EFFFEF"/>
                      </a:bgClr>
                    </a:pattFill>
                  </a:tcPr>
                </a:tc>
                <a:tc>
                  <a:txBody>
                    <a:bodyPr/>
                    <a:lstStyle/>
                    <a:p>
                      <a:pPr algn="ctr">
                        <a:spcAft>
                          <a:spcPts val="0"/>
                        </a:spcAft>
                      </a:pPr>
                      <a:r>
                        <a:rPr lang="es-CO" sz="2400" b="1" dirty="0">
                          <a:latin typeface="Arial"/>
                          <a:ea typeface="Times New Roman"/>
                        </a:rPr>
                        <a:t>&lt; &gt;</a:t>
                      </a:r>
                      <a:endParaRPr lang="es-ES" sz="2400" dirty="0">
                        <a:latin typeface="Arial"/>
                        <a:ea typeface="Times New Roman"/>
                      </a:endParaRPr>
                    </a:p>
                  </a:txBody>
                  <a:tcPr marL="68580" marR="68580" marT="0" marB="0">
                    <a:lnL>
                      <a:noFill/>
                    </a:lnL>
                    <a:lnR>
                      <a:noFill/>
                    </a:lnR>
                    <a:lnT>
                      <a:noFill/>
                    </a:lnT>
                    <a:lnB>
                      <a:noFill/>
                    </a:lnB>
                    <a:solidFill>
                      <a:srgbClr val="FFFFFF"/>
                    </a:solidFill>
                  </a:tcPr>
                </a:tc>
              </a:tr>
              <a:tr h="280682">
                <a:tc>
                  <a:txBody>
                    <a:bodyPr/>
                    <a:lstStyle/>
                    <a:p>
                      <a:pPr algn="ctr">
                        <a:spcAft>
                          <a:spcPts val="0"/>
                        </a:spcAft>
                      </a:pPr>
                      <a:r>
                        <a:rPr lang="es-CO" sz="1800" b="1">
                          <a:latin typeface="Arial"/>
                          <a:ea typeface="Times New Roman"/>
                        </a:rPr>
                        <a:t>División</a:t>
                      </a:r>
                      <a:endParaRPr lang="es-ES" sz="1800">
                        <a:latin typeface="Arial"/>
                        <a:ea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pattFill prst="pct20">
                      <a:fgClr>
                        <a:srgbClr val="00FF00"/>
                      </a:fgClr>
                      <a:bgClr>
                        <a:srgbClr val="EFFFEF"/>
                      </a:bgClr>
                    </a:pattFill>
                  </a:tcPr>
                </a:tc>
                <a:tc>
                  <a:txBody>
                    <a:bodyPr/>
                    <a:lstStyle/>
                    <a:p>
                      <a:pPr algn="ctr">
                        <a:spcAft>
                          <a:spcPts val="0"/>
                        </a:spcAft>
                      </a:pPr>
                      <a:r>
                        <a:rPr lang="es-CO" sz="2400" b="1">
                          <a:latin typeface="Arial"/>
                          <a:ea typeface="Times New Roman"/>
                        </a:rPr>
                        <a:t>/</a:t>
                      </a:r>
                      <a:endParaRPr lang="es-ES" sz="240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CO" sz="1800" b="1">
                          <a:latin typeface="Arial"/>
                          <a:ea typeface="Times New Roman"/>
                        </a:rPr>
                        <a:t>Mayor que</a:t>
                      </a:r>
                      <a:endParaRPr lang="es-ES" sz="1800">
                        <a:latin typeface="Arial"/>
                        <a:ea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pattFill prst="pct20">
                      <a:fgClr>
                        <a:srgbClr val="00FF00"/>
                      </a:fgClr>
                      <a:bgClr>
                        <a:srgbClr val="EFFFEF"/>
                      </a:bgClr>
                    </a:pattFill>
                  </a:tcPr>
                </a:tc>
                <a:tc>
                  <a:txBody>
                    <a:bodyPr/>
                    <a:lstStyle/>
                    <a:p>
                      <a:pPr algn="ctr">
                        <a:spcAft>
                          <a:spcPts val="0"/>
                        </a:spcAft>
                      </a:pPr>
                      <a:r>
                        <a:rPr lang="es-CO" sz="2400" b="1" dirty="0">
                          <a:latin typeface="Arial"/>
                          <a:ea typeface="Times New Roman"/>
                        </a:rPr>
                        <a:t>&gt;</a:t>
                      </a:r>
                      <a:endParaRPr lang="es-ES" sz="2400" dirty="0">
                        <a:latin typeface="Arial"/>
                        <a:ea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707668">
                <a:tc>
                  <a:txBody>
                    <a:bodyPr/>
                    <a:lstStyle/>
                    <a:p>
                      <a:pPr algn="ctr">
                        <a:spcAft>
                          <a:spcPts val="0"/>
                        </a:spcAft>
                      </a:pPr>
                      <a:r>
                        <a:rPr lang="es-CO" sz="1800" b="1" dirty="0">
                          <a:latin typeface="Arial"/>
                          <a:ea typeface="Times New Roman"/>
                        </a:rPr>
                        <a:t>Exponente</a:t>
                      </a:r>
                      <a:endParaRPr lang="es-ES" sz="1800" dirty="0">
                        <a:latin typeface="Arial"/>
                        <a:ea typeface="Times New Roman"/>
                      </a:endParaRPr>
                    </a:p>
                    <a:p>
                      <a:pPr algn="ctr">
                        <a:spcAft>
                          <a:spcPts val="0"/>
                        </a:spcAft>
                      </a:pPr>
                      <a:r>
                        <a:rPr lang="es-CO" sz="1800" b="1" dirty="0">
                          <a:latin typeface="Arial"/>
                          <a:ea typeface="Times New Roman"/>
                        </a:rPr>
                        <a:t>(a la potencia de)</a:t>
                      </a:r>
                      <a:endParaRPr lang="es-ES" sz="1800" dirty="0">
                        <a:latin typeface="Arial"/>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a:spcAft>
                          <a:spcPts val="0"/>
                        </a:spcAft>
                      </a:pPr>
                      <a:r>
                        <a:rPr lang="es-CO" sz="2400" b="1">
                          <a:latin typeface="Arial"/>
                          <a:ea typeface="Times New Roman"/>
                        </a:rPr>
                        <a:t>^</a:t>
                      </a:r>
                      <a:endParaRPr lang="es-ES" sz="240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808080"/>
                      </a:solidFill>
                      <a:prstDash val="solid"/>
                      <a:round/>
                      <a:headEnd type="none" w="med" len="med"/>
                      <a:tailEnd type="none" w="med" len="med"/>
                    </a:lnB>
                    <a:solidFill>
                      <a:srgbClr val="FFFFFF"/>
                    </a:solidFill>
                  </a:tcPr>
                </a:tc>
                <a:tc>
                  <a:txBody>
                    <a:bodyPr/>
                    <a:lstStyle/>
                    <a:p>
                      <a:pPr algn="ctr">
                        <a:spcAft>
                          <a:spcPts val="0"/>
                        </a:spcAft>
                      </a:pPr>
                      <a:r>
                        <a:rPr lang="es-CO" sz="1800" b="1" dirty="0">
                          <a:latin typeface="Arial"/>
                          <a:ea typeface="Times New Roman"/>
                        </a:rPr>
                        <a:t>Menor que</a:t>
                      </a:r>
                      <a:endParaRPr lang="es-ES" sz="1800" dirty="0">
                        <a:latin typeface="Arial"/>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a:spcAft>
                          <a:spcPts val="0"/>
                        </a:spcAft>
                      </a:pPr>
                      <a:r>
                        <a:rPr lang="es-CO" sz="2400" b="1" dirty="0">
                          <a:latin typeface="Arial"/>
                          <a:ea typeface="Times New Roman"/>
                        </a:rPr>
                        <a:t>&lt;</a:t>
                      </a:r>
                      <a:endParaRPr lang="es-ES" sz="2400" dirty="0">
                        <a:latin typeface="Arial"/>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808080"/>
                      </a:solidFill>
                      <a:prstDash val="solid"/>
                      <a:round/>
                      <a:headEnd type="none" w="med" len="med"/>
                      <a:tailEnd type="none" w="med" len="med"/>
                    </a:lnB>
                    <a:solidFill>
                      <a:srgbClr val="FFFFFF"/>
                    </a:solidFill>
                  </a:tcPr>
                </a:tc>
              </a:tr>
            </a:tbl>
          </a:graphicData>
        </a:graphic>
      </p:graphicFrame>
      <p:sp>
        <p:nvSpPr>
          <p:cNvPr id="4" name="Rectangle 1"/>
          <p:cNvSpPr>
            <a:spLocks noChangeArrowheads="1"/>
          </p:cNvSpPr>
          <p:nvPr/>
        </p:nvSpPr>
        <p:spPr bwMode="auto">
          <a:xfrm>
            <a:off x="1000100" y="111116"/>
            <a:ext cx="7572428"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spAutoFit/>
          </a:bodyPr>
          <a:lstStyle/>
          <a:p>
            <a:pPr>
              <a:tabLst>
                <a:tab pos="228600" algn="l"/>
              </a:tabLst>
            </a:pPr>
            <a:r>
              <a:rPr lang="es-ES" sz="1600" b="1" dirty="0" smtClean="0">
                <a:latin typeface="Maiandra GD" pitchFamily="34" charset="0"/>
                <a:cs typeface="Arial" charset="0"/>
              </a:rPr>
              <a:t>Signos de operaciones</a:t>
            </a:r>
          </a:p>
          <a:p>
            <a:pPr>
              <a:tabLst>
                <a:tab pos="228600" algn="l"/>
              </a:tabLst>
            </a:pPr>
            <a:endParaRPr lang="es-ES" sz="1600" b="1" dirty="0" smtClean="0">
              <a:latin typeface="Maiandra GD" pitchFamily="34" charset="0"/>
              <a:cs typeface="Arial" charset="0"/>
            </a:endParaRPr>
          </a:p>
          <a:p>
            <a:pPr eaLnBrk="0" hangingPunct="0">
              <a:tabLst>
                <a:tab pos="228600" algn="l"/>
              </a:tabLst>
            </a:pPr>
            <a:r>
              <a:rPr lang="es-CO" sz="1600" dirty="0" smtClean="0">
                <a:latin typeface="Maiandra GD" pitchFamily="34" charset="0"/>
                <a:cs typeface="Times New Roman" pitchFamily="18" charset="0"/>
              </a:rPr>
              <a:t>Excel </a:t>
            </a:r>
            <a:r>
              <a:rPr lang="es-CO" sz="1600" dirty="0">
                <a:latin typeface="Maiandra GD" pitchFamily="34" charset="0"/>
                <a:cs typeface="Times New Roman" pitchFamily="18" charset="0"/>
              </a:rPr>
              <a:t>utiliza los siguientes signos de operaciones de uso estándar, presentes en todos los teclados de las computadoras:</a:t>
            </a:r>
            <a:endParaRPr lang="es-ES" sz="1600" dirty="0">
              <a:latin typeface="Maiandra GD" pitchFamily="34" charset="0"/>
            </a:endParaRPr>
          </a:p>
          <a:p>
            <a:pPr eaLnBrk="0" hangingPunct="0">
              <a:buFontTx/>
              <a:buChar char="•"/>
              <a:tabLst>
                <a:tab pos="228600" algn="l"/>
              </a:tabLst>
            </a:pPr>
            <a:r>
              <a:rPr lang="es-CO" sz="1600" dirty="0">
                <a:latin typeface="Maiandra GD" pitchFamily="34" charset="0"/>
                <a:cs typeface="Times New Roman" pitchFamily="18" charset="0"/>
              </a:rPr>
              <a:t>Al comienzo de todas las fórmulas de cualquier operación (suma, resta, multiplicación o división, etc.) se requiere </a:t>
            </a:r>
            <a:r>
              <a:rPr lang="es-CO" sz="1600" b="1" dirty="0">
                <a:latin typeface="Maiandra GD" pitchFamily="34" charset="0"/>
                <a:cs typeface="Times New Roman" pitchFamily="18" charset="0"/>
              </a:rPr>
              <a:t>un signo igual (=)</a:t>
            </a:r>
            <a:r>
              <a:rPr lang="es-CO" sz="1600" dirty="0">
                <a:latin typeface="Maiandra GD" pitchFamily="34" charset="0"/>
                <a:cs typeface="Times New Roman" pitchFamily="18" charset="0"/>
              </a:rPr>
              <a:t>. Por ejemplo, una fórmula sencilla de suma</a:t>
            </a:r>
            <a:r>
              <a:rPr lang="es-CO" sz="1600" dirty="0">
                <a:cs typeface="Times New Roman" pitchFamily="18" charset="0"/>
              </a:rPr>
              <a:t>: </a:t>
            </a:r>
            <a:endParaRPr lang="es-ES" sz="1600" dirty="0"/>
          </a:p>
          <a:p>
            <a:pPr eaLnBrk="0" hangingPunct="0">
              <a:tabLst>
                <a:tab pos="228600" algn="l"/>
              </a:tabLst>
            </a:pPr>
            <a:endParaRPr lang="es-ES" sz="1600" dirty="0"/>
          </a:p>
        </p:txBody>
      </p:sp>
    </p:spTree>
    <p:extLst>
      <p:ext uri="{BB962C8B-B14F-4D97-AF65-F5344CB8AC3E}">
        <p14:creationId xmlns:p14="http://schemas.microsoft.com/office/powerpoint/2010/main" val="378046325"/>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613567797"/>
              </p:ext>
            </p:extLst>
          </p:nvPr>
        </p:nvGraphicFramePr>
        <p:xfrm>
          <a:off x="251520" y="1196752"/>
          <a:ext cx="8229600"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0" y="214290"/>
            <a:ext cx="8229600" cy="1143000"/>
          </a:xfrm>
        </p:spPr>
        <p:txBody>
          <a:bodyPr/>
          <a:lstStyle/>
          <a:p>
            <a:pPr algn="ctr">
              <a:defRPr/>
            </a:pPr>
            <a:r>
              <a:rPr lang="es-CO" dirty="0">
                <a:latin typeface="Maiandra GD" pitchFamily="34" charset="0"/>
              </a:rPr>
              <a:t>FÓRMULAS Y </a:t>
            </a:r>
            <a:r>
              <a:rPr lang="es-CO" dirty="0" smtClean="0">
                <a:latin typeface="Maiandra GD" pitchFamily="34" charset="0"/>
              </a:rPr>
              <a:t>FUNCIONES</a:t>
            </a:r>
            <a:endParaRPr lang="es-EC" dirty="0">
              <a:latin typeface="Maiandra GD" pitchFamily="34" charset="0"/>
            </a:endParaRPr>
          </a:p>
        </p:txBody>
      </p:sp>
      <p:sp>
        <p:nvSpPr>
          <p:cNvPr id="4" name="3 Rectángulo"/>
          <p:cNvSpPr/>
          <p:nvPr/>
        </p:nvSpPr>
        <p:spPr>
          <a:xfrm>
            <a:off x="1071538" y="3714752"/>
            <a:ext cx="7393133" cy="1384995"/>
          </a:xfrm>
          <a:prstGeom prst="rect">
            <a:avLst/>
          </a:prstGeom>
        </p:spPr>
        <p:txBody>
          <a:bodyPr wrap="square">
            <a:spAutoFit/>
          </a:bodyPr>
          <a:lstStyle/>
          <a:p>
            <a:pPr marL="109537" algn="ctr">
              <a:defRPr/>
            </a:pPr>
            <a:r>
              <a:rPr lang="es-ES" sz="1600" b="1" dirty="0">
                <a:latin typeface="Maiandra GD" pitchFamily="34" charset="0"/>
              </a:rPr>
              <a:t>INTRODUCIR FÓRMULAS Y FUNCIONES:</a:t>
            </a:r>
          </a:p>
          <a:p>
            <a:pPr marL="109537">
              <a:defRPr/>
            </a:pPr>
            <a:endParaRPr lang="es-EC" sz="1600" dirty="0">
              <a:latin typeface="Maiandra GD" pitchFamily="34" charset="0"/>
            </a:endParaRPr>
          </a:p>
          <a:p>
            <a:pPr>
              <a:defRPr/>
            </a:pPr>
            <a:r>
              <a:rPr lang="es-ES" sz="1600" dirty="0">
                <a:latin typeface="Maiandra GD" pitchFamily="34" charset="0"/>
              </a:rPr>
              <a:t>La </a:t>
            </a:r>
            <a:r>
              <a:rPr lang="es-ES" sz="1600" b="1" dirty="0">
                <a:latin typeface="Maiandra GD" pitchFamily="34" charset="0"/>
              </a:rPr>
              <a:t>sintaxis</a:t>
            </a:r>
            <a:r>
              <a:rPr lang="es-ES" sz="1600" dirty="0">
                <a:latin typeface="Maiandra GD" pitchFamily="34" charset="0"/>
              </a:rPr>
              <a:t> de cualquier función es: </a:t>
            </a:r>
          </a:p>
          <a:p>
            <a:pPr>
              <a:defRPr/>
            </a:pPr>
            <a:endParaRPr lang="es-EC" sz="1600" dirty="0">
              <a:latin typeface="Maiandra GD" pitchFamily="34" charset="0"/>
            </a:endParaRPr>
          </a:p>
          <a:p>
            <a:pPr>
              <a:defRPr/>
            </a:pPr>
            <a:r>
              <a:rPr lang="es-ES" sz="1600" b="1" dirty="0">
                <a:latin typeface="Maiandra GD" pitchFamily="34" charset="0"/>
              </a:rPr>
              <a:t>=</a:t>
            </a:r>
            <a:r>
              <a:rPr lang="es-ES" sz="1600" b="1" dirty="0" err="1">
                <a:latin typeface="Maiandra GD" pitchFamily="34" charset="0"/>
              </a:rPr>
              <a:t>nombre_de_la_función</a:t>
            </a:r>
            <a:r>
              <a:rPr lang="es-ES" sz="1600" b="1" dirty="0">
                <a:latin typeface="Maiandra GD" pitchFamily="34" charset="0"/>
              </a:rPr>
              <a:t>(argumento1;argumento2;...;</a:t>
            </a:r>
            <a:r>
              <a:rPr lang="es-ES" sz="1600" b="1" dirty="0" err="1">
                <a:latin typeface="Maiandra GD" pitchFamily="34" charset="0"/>
              </a:rPr>
              <a:t>argumentoN</a:t>
            </a:r>
            <a:r>
              <a:rPr lang="es-ES" sz="2000" b="1" dirty="0"/>
              <a:t>)</a:t>
            </a:r>
            <a:endParaRPr lang="es-EC" sz="2000" dirty="0"/>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contenido"/>
          <p:cNvSpPr>
            <a:spLocks noGrp="1"/>
          </p:cNvSpPr>
          <p:nvPr>
            <p:ph idx="1"/>
          </p:nvPr>
        </p:nvSpPr>
        <p:spPr>
          <a:xfrm>
            <a:off x="1463040" y="1214422"/>
            <a:ext cx="6196405" cy="4508647"/>
          </a:xfrm>
        </p:spPr>
        <p:txBody>
          <a:bodyPr>
            <a:normAutofit/>
          </a:bodyPr>
          <a:lstStyle/>
          <a:p>
            <a:r>
              <a:rPr lang="es-ES" sz="1400" dirty="0" smtClean="0">
                <a:latin typeface="Maiandra GD" pitchFamily="34" charset="0"/>
              </a:rPr>
              <a:t>Siempre se inicia con el signo = </a:t>
            </a:r>
            <a:endParaRPr lang="es-EC" sz="1400" dirty="0" smtClean="0">
              <a:latin typeface="Maiandra GD" pitchFamily="34" charset="0"/>
            </a:endParaRPr>
          </a:p>
          <a:p>
            <a:r>
              <a:rPr lang="es-ES" sz="1400" dirty="0" smtClean="0">
                <a:latin typeface="Maiandra GD" pitchFamily="34" charset="0"/>
              </a:rPr>
              <a:t>Los argumentos o valores de entrada van siempre entre paréntesis. No se deben dejar espacios antes o después de cada paréntesis. </a:t>
            </a:r>
            <a:endParaRPr lang="es-EC" sz="1400" dirty="0" smtClean="0">
              <a:latin typeface="Maiandra GD" pitchFamily="34" charset="0"/>
            </a:endParaRPr>
          </a:p>
          <a:p>
            <a:r>
              <a:rPr lang="es-ES" sz="1400" dirty="0" smtClean="0">
                <a:latin typeface="Maiandra GD" pitchFamily="34" charset="0"/>
              </a:rPr>
              <a:t>Los argumentos pueden ser valores constantes (número o texto), fórmulas o funciones. </a:t>
            </a:r>
            <a:endParaRPr lang="es-EC" sz="1400" dirty="0" smtClean="0">
              <a:latin typeface="Maiandra GD" pitchFamily="34" charset="0"/>
            </a:endParaRPr>
          </a:p>
          <a:p>
            <a:r>
              <a:rPr lang="es-ES" sz="1400" dirty="0" smtClean="0">
                <a:latin typeface="Maiandra GD" pitchFamily="34" charset="0"/>
              </a:rPr>
              <a:t>Los argumentos deben separarse por un punto y coma (;) cuando se ingresan uno por uno los argumentos y se separan por dos puntos (:) cuando se indica desde donde va la operación y hasta donde llega. (Esto varía según el lugar donde estén ubicados los datos o valores con los cuales se va a trabajar).</a:t>
            </a:r>
            <a:endParaRPr lang="es-EC" sz="1400" dirty="0" smtClean="0">
              <a:latin typeface="Maiandra GD" pitchFamily="34" charset="0"/>
            </a:endParaRPr>
          </a:p>
          <a:p>
            <a:endParaRPr lang="es-EC" sz="1400" dirty="0" smtClean="0">
              <a:latin typeface="Maiandra GD" pitchFamily="34" charset="0"/>
            </a:endParaRPr>
          </a:p>
        </p:txBody>
      </p:sp>
      <p:sp>
        <p:nvSpPr>
          <p:cNvPr id="3" name="2 Título"/>
          <p:cNvSpPr>
            <a:spLocks noGrp="1"/>
          </p:cNvSpPr>
          <p:nvPr>
            <p:ph type="title"/>
          </p:nvPr>
        </p:nvSpPr>
        <p:spPr>
          <a:xfrm>
            <a:off x="714348" y="500042"/>
            <a:ext cx="7729534" cy="642942"/>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a:noAutofit/>
          </a:bodyPr>
          <a:lstStyle/>
          <a:p>
            <a:pPr>
              <a:defRPr/>
            </a:pPr>
            <a:r>
              <a:rPr lang="es-ES" sz="1800" dirty="0" smtClean="0">
                <a:latin typeface="Maiandra GD" pitchFamily="34" charset="0"/>
              </a:rPr>
              <a:t>A LA HORA DE TRABAJAR CON FUNCIONES SE DEBEN TENER EN CUENTA LAS SIGUIENTES REGLAS: </a:t>
            </a:r>
            <a:endParaRPr lang="es-EC" sz="1800" dirty="0">
              <a:latin typeface="Maiandra GD" pitchFamily="34" charset="0"/>
            </a:endParaRPr>
          </a:p>
        </p:txBody>
      </p:sp>
      <p:sp>
        <p:nvSpPr>
          <p:cNvPr id="27652" name="3 Rectángulo"/>
          <p:cNvSpPr>
            <a:spLocks noChangeArrowheads="1"/>
          </p:cNvSpPr>
          <p:nvPr/>
        </p:nvSpPr>
        <p:spPr bwMode="auto">
          <a:xfrm>
            <a:off x="3500430" y="3714752"/>
            <a:ext cx="4572000" cy="1477963"/>
          </a:xfrm>
          <a:prstGeom prst="rect">
            <a:avLst/>
          </a:prstGeom>
          <a:noFill/>
          <a:ln w="9525">
            <a:noFill/>
            <a:miter lim="800000"/>
            <a:headEnd/>
            <a:tailEnd/>
          </a:ln>
        </p:spPr>
        <p:txBody>
          <a:bodyPr>
            <a:spAutoFit/>
          </a:bodyPr>
          <a:lstStyle/>
          <a:p>
            <a:r>
              <a:rPr lang="es-ES" dirty="0">
                <a:latin typeface="Maiandra GD" pitchFamily="34" charset="0"/>
              </a:rPr>
              <a:t>Ejemplo: </a:t>
            </a:r>
            <a:endParaRPr lang="es-EC" dirty="0">
              <a:latin typeface="Maiandra GD" pitchFamily="34" charset="0"/>
            </a:endParaRPr>
          </a:p>
          <a:p>
            <a:r>
              <a:rPr lang="es-ES" dirty="0">
                <a:latin typeface="Maiandra GD" pitchFamily="34" charset="0"/>
              </a:rPr>
              <a:t>Con punto y coma, así:	</a:t>
            </a:r>
            <a:r>
              <a:rPr lang="es-ES" b="1" i="1" dirty="0">
                <a:latin typeface="Maiandra GD" pitchFamily="34" charset="0"/>
              </a:rPr>
              <a:t>=SUMA(A1;B2;C3;C8) </a:t>
            </a:r>
            <a:endParaRPr lang="es-EC" dirty="0">
              <a:latin typeface="Maiandra GD" pitchFamily="34" charset="0"/>
            </a:endParaRPr>
          </a:p>
          <a:p>
            <a:r>
              <a:rPr lang="es-ES" dirty="0">
                <a:latin typeface="Maiandra GD" pitchFamily="34" charset="0"/>
              </a:rPr>
              <a:t>Con dos puntos, así: 	</a:t>
            </a:r>
            <a:r>
              <a:rPr lang="es-ES" b="1" i="1" dirty="0">
                <a:latin typeface="Maiandra GD" pitchFamily="34" charset="0"/>
              </a:rPr>
              <a:t>=SUMA(A1:A12) </a:t>
            </a:r>
            <a:endParaRPr lang="es-EC" dirty="0">
              <a:latin typeface="Maiandra GD" pitchFamily="34" charset="0"/>
            </a:endParaRPr>
          </a:p>
        </p:txBody>
      </p:sp>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42910" y="692696"/>
            <a:ext cx="7910218" cy="4525963"/>
          </a:xfrm>
        </p:spPr>
        <p:txBody>
          <a:bodyPr>
            <a:normAutofit fontScale="85000" lnSpcReduction="20000"/>
          </a:bodyPr>
          <a:lstStyle/>
          <a:p>
            <a:pPr>
              <a:defRPr/>
            </a:pPr>
            <a:r>
              <a:rPr lang="es-ES" sz="2000" dirty="0">
                <a:latin typeface="Maiandra GD" pitchFamily="34" charset="0"/>
              </a:rPr>
              <a:t>En una función suma en la cual obtendremos como resultado la sumatoria de algunos argumentos; el operador “;” lo que hace es sumar en el caso anterior, sólo lo que hay en las celdas A1, B2, C3 y C8, es decir que hace esto: </a:t>
            </a:r>
            <a:endParaRPr lang="es-ES" sz="2000" dirty="0" smtClean="0">
              <a:latin typeface="Maiandra GD" pitchFamily="34" charset="0"/>
            </a:endParaRPr>
          </a:p>
          <a:p>
            <a:pPr>
              <a:defRPr/>
            </a:pPr>
            <a:endParaRPr lang="es-ES" sz="2000" dirty="0" smtClean="0">
              <a:latin typeface="Maiandra GD" pitchFamily="34" charset="0"/>
            </a:endParaRPr>
          </a:p>
          <a:p>
            <a:pPr marL="109537" indent="0">
              <a:buFont typeface="Wingdings 3" pitchFamily="18" charset="2"/>
              <a:buNone/>
              <a:defRPr/>
            </a:pPr>
            <a:r>
              <a:rPr lang="es-ES" sz="2000" dirty="0" smtClean="0">
                <a:latin typeface="Maiandra GD" pitchFamily="34" charset="0"/>
              </a:rPr>
              <a:t>=</a:t>
            </a:r>
            <a:r>
              <a:rPr lang="es-ES" sz="2000" dirty="0">
                <a:latin typeface="Maiandra GD" pitchFamily="34" charset="0"/>
              </a:rPr>
              <a:t>A1+B2+C3+C8.  Pero en el caso del operador “:” lo que se hace es que suma todo lo que encuentre entre la celda A1 y A12, es decir que lo que hace es esto: </a:t>
            </a:r>
            <a:r>
              <a:rPr lang="es-ES" sz="2000" b="1" i="1" dirty="0">
                <a:latin typeface="Maiandra GD" pitchFamily="34" charset="0"/>
              </a:rPr>
              <a:t>=</a:t>
            </a:r>
            <a:r>
              <a:rPr lang="es-ES" sz="2000" b="1" i="1" dirty="0" smtClean="0">
                <a:latin typeface="Maiandra GD" pitchFamily="34" charset="0"/>
              </a:rPr>
              <a:t>A1+A2+A3+A4+A5+A6+A7+A8+A9+A10+A11+A12</a:t>
            </a:r>
          </a:p>
          <a:p>
            <a:pPr>
              <a:defRPr/>
            </a:pPr>
            <a:endParaRPr lang="es-EC" sz="2000" dirty="0">
              <a:latin typeface="Maiandra GD" pitchFamily="34" charset="0"/>
            </a:endParaRPr>
          </a:p>
          <a:p>
            <a:pPr>
              <a:defRPr/>
            </a:pPr>
            <a:r>
              <a:rPr lang="es-ES" sz="2000" dirty="0">
                <a:latin typeface="Maiandra GD" pitchFamily="34" charset="0"/>
              </a:rPr>
              <a:t>En la las fórmulas pueden aparecer varias funciones dentro de la misma fórmula, algunos ejemplos de esto son: </a:t>
            </a:r>
            <a:endParaRPr lang="es-ES" sz="2000" dirty="0" smtClean="0">
              <a:latin typeface="Maiandra GD" pitchFamily="34" charset="0"/>
            </a:endParaRPr>
          </a:p>
          <a:p>
            <a:pPr>
              <a:defRPr/>
            </a:pPr>
            <a:endParaRPr lang="es-EC" sz="2000" dirty="0">
              <a:latin typeface="Maiandra GD" pitchFamily="34" charset="0"/>
            </a:endParaRPr>
          </a:p>
          <a:p>
            <a:pPr>
              <a:defRPr/>
            </a:pPr>
            <a:r>
              <a:rPr lang="es-ES" sz="2000" b="1" i="1" dirty="0">
                <a:latin typeface="Maiandra GD" pitchFamily="34" charset="0"/>
              </a:rPr>
              <a:t>=SUMA(A1:B4)/SUMA(C1:D4) </a:t>
            </a:r>
            <a:r>
              <a:rPr lang="es-ES" sz="2000" dirty="0">
                <a:latin typeface="Maiandra GD" pitchFamily="34" charset="0"/>
              </a:rPr>
              <a:t>Lo que se esta haciendo es realizar dos sumas y el resultado de la primera dividirlo por el resultado de la segunda</a:t>
            </a:r>
            <a:r>
              <a:rPr lang="es-ES" sz="2000" dirty="0" smtClean="0">
                <a:latin typeface="Maiandra GD" pitchFamily="34" charset="0"/>
              </a:rPr>
              <a:t>.</a:t>
            </a:r>
          </a:p>
          <a:p>
            <a:pPr>
              <a:defRPr/>
            </a:pPr>
            <a:endParaRPr lang="es-EC" sz="2000" dirty="0">
              <a:latin typeface="Maiandra GD" pitchFamily="34" charset="0"/>
            </a:endParaRPr>
          </a:p>
          <a:p>
            <a:pPr>
              <a:defRPr/>
            </a:pPr>
            <a:r>
              <a:rPr lang="es-ES" sz="2000" b="1" i="1" dirty="0">
                <a:latin typeface="Maiandra GD" pitchFamily="34" charset="0"/>
              </a:rPr>
              <a:t>=SUMA(A1:B4)*SUMA(C1:D4) </a:t>
            </a:r>
            <a:r>
              <a:rPr lang="es-ES" sz="2000" dirty="0">
                <a:latin typeface="Maiandra GD" pitchFamily="34" charset="0"/>
              </a:rPr>
              <a:t>Lo que se esta haciendo es realizar dos sumas y el resultado de la primera multiplicarlo por el resultado de la segunda.</a:t>
            </a:r>
            <a:endParaRPr lang="es-EC" sz="2000" dirty="0">
              <a:latin typeface="Maiandra GD" pitchFamily="34" charset="0"/>
            </a:endParaRPr>
          </a:p>
          <a:p>
            <a:pPr>
              <a:defRPr/>
            </a:pPr>
            <a:endParaRPr lang="es-EC" sz="2000" dirty="0">
              <a:latin typeface="Maiandra GD" pitchFamily="34" charset="0"/>
            </a:endParaRPr>
          </a:p>
        </p:txBody>
      </p:sp>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0" y="1340768"/>
          <a:ext cx="8892480" cy="3501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smtClean="0">
                <a:latin typeface="Maiandra GD" pitchFamily="34" charset="0"/>
              </a:rPr>
              <a:t>Excel</a:t>
            </a:r>
            <a:endParaRPr lang="es-ES" dirty="0">
              <a:latin typeface="Maiandra GD" pitchFamily="34" charset="0"/>
            </a:endParaRPr>
          </a:p>
        </p:txBody>
      </p:sp>
      <p:sp>
        <p:nvSpPr>
          <p:cNvPr id="3" name="2 Marcador de contenido"/>
          <p:cNvSpPr>
            <a:spLocks noGrp="1"/>
          </p:cNvSpPr>
          <p:nvPr>
            <p:ph idx="1"/>
          </p:nvPr>
        </p:nvSpPr>
        <p:spPr/>
        <p:txBody>
          <a:bodyPr>
            <a:normAutofit lnSpcReduction="10000"/>
          </a:bodyPr>
          <a:lstStyle/>
          <a:p>
            <a:pPr algn="just"/>
            <a:r>
              <a:rPr lang="es-ES" dirty="0">
                <a:latin typeface="Maiandra GD" pitchFamily="34" charset="0"/>
              </a:rPr>
              <a:t>P</a:t>
            </a:r>
            <a:r>
              <a:rPr lang="es-ES" dirty="0" smtClean="0">
                <a:latin typeface="Maiandra GD" pitchFamily="34" charset="0"/>
              </a:rPr>
              <a:t>rocesador </a:t>
            </a:r>
            <a:r>
              <a:rPr lang="es-ES" dirty="0">
                <a:latin typeface="Maiandra GD" pitchFamily="34" charset="0"/>
              </a:rPr>
              <a:t>de </a:t>
            </a:r>
            <a:r>
              <a:rPr lang="es-ES" dirty="0" smtClean="0">
                <a:latin typeface="Maiandra GD" pitchFamily="34" charset="0"/>
              </a:rPr>
              <a:t>texto.</a:t>
            </a:r>
          </a:p>
          <a:p>
            <a:pPr algn="just"/>
            <a:r>
              <a:rPr lang="es-ES" dirty="0" smtClean="0">
                <a:latin typeface="Maiandra GD" pitchFamily="34" charset="0"/>
              </a:rPr>
              <a:t>Es una hoja de cálculo electrónica donde se puede realizar varias funciones.</a:t>
            </a:r>
          </a:p>
          <a:p>
            <a:pPr algn="just"/>
            <a:r>
              <a:rPr lang="es-ES" dirty="0" smtClean="0">
                <a:latin typeface="Maiandra GD" pitchFamily="34" charset="0"/>
              </a:rPr>
              <a:t>Su función es realizar cálculos complejos de maneras mas allá de las matemáticas ordinarias y expresar el resultado en forma simple y analítica.</a:t>
            </a:r>
          </a:p>
          <a:p>
            <a:pPr algn="just"/>
            <a:r>
              <a:rPr lang="es-ES" dirty="0" smtClean="0">
                <a:latin typeface="Maiandra GD" pitchFamily="34" charset="0"/>
              </a:rPr>
              <a:t>Es una gran herramienta para crear planeación, informes, etc..; útiles sobre un tema.</a:t>
            </a:r>
          </a:p>
          <a:p>
            <a:endParaRPr lang="es-ES" dirty="0">
              <a:latin typeface="Maiandra GD" pitchFamily="34" charset="0"/>
            </a:endParaRP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552" t="50176" r="66171" b="35217"/>
          <a:stretch/>
        </p:blipFill>
        <p:spPr bwMode="auto">
          <a:xfrm>
            <a:off x="6020656" y="914400"/>
            <a:ext cx="1374932" cy="1335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8509229"/>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1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9" dur="500"/>
                                        <p:tgtEl>
                                          <p:spTgt spid="3">
                                            <p:txEl>
                                              <p:pRg st="0" end="0"/>
                                            </p:txEl>
                                          </p:spTgt>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3" dur="500"/>
                                        <p:tgtEl>
                                          <p:spTgt spid="3">
                                            <p:txEl>
                                              <p:pRg st="1" end="1"/>
                                            </p:txEl>
                                          </p:spTgt>
                                        </p:tgtEl>
                                      </p:cBhvr>
                                    </p:animEffect>
                                  </p:childTnLst>
                                </p:cTn>
                              </p:par>
                            </p:childTnLst>
                          </p:cTn>
                        </p:par>
                        <p:par>
                          <p:cTn id="24" fill="hold">
                            <p:stCondLst>
                              <p:cond delay="3000"/>
                            </p:stCondLst>
                            <p:childTnLst>
                              <p:par>
                                <p:cTn id="25" presetID="14" presetClass="entr" presetSubtype="1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7" dur="500"/>
                                        <p:tgtEl>
                                          <p:spTgt spid="3">
                                            <p:txEl>
                                              <p:pRg st="2" end="2"/>
                                            </p:txEl>
                                          </p:spTgt>
                                        </p:tgtEl>
                                      </p:cBhvr>
                                    </p:animEffect>
                                  </p:childTnLst>
                                </p:cTn>
                              </p:par>
                            </p:childTnLst>
                          </p:cTn>
                        </p:par>
                        <p:par>
                          <p:cTn id="28" fill="hold">
                            <p:stCondLst>
                              <p:cond delay="3500"/>
                            </p:stCondLst>
                            <p:childTnLst>
                              <p:par>
                                <p:cTn id="29" presetID="14" presetClass="entr" presetSubtype="1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randombar(horizontal)">
                                      <p:cBhvr>
                                        <p:cTn id="3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1538" y="1052736"/>
            <a:ext cx="7000924" cy="4247317"/>
          </a:xfrm>
          <a:prstGeom prst="rect">
            <a:avLst/>
          </a:prstGeom>
        </p:spPr>
        <p:txBody>
          <a:bodyPr wrap="square">
            <a:spAutoFit/>
          </a:bodyPr>
          <a:lstStyle/>
          <a:p>
            <a:pPr lvl="0">
              <a:buClr>
                <a:schemeClr val="bg2">
                  <a:lumMod val="75000"/>
                </a:schemeClr>
              </a:buClr>
              <a:buFont typeface="Courier New" pitchFamily="49" charset="0"/>
              <a:buChar char="o"/>
            </a:pPr>
            <a:r>
              <a:rPr lang="es-ES" dirty="0" smtClean="0">
                <a:latin typeface="Maiandra GD" pitchFamily="34" charset="0"/>
              </a:rPr>
              <a:t>Primero debemos ubicarnos en la celda en cual se quiere introducir la función.</a:t>
            </a:r>
          </a:p>
          <a:p>
            <a:pPr lvl="0">
              <a:buClr>
                <a:schemeClr val="bg2">
                  <a:lumMod val="75000"/>
                </a:schemeClr>
              </a:buClr>
              <a:buFont typeface="Courier New" pitchFamily="49" charset="0"/>
              <a:buChar char="o"/>
            </a:pPr>
            <a:endParaRPr lang="es-EC" dirty="0" smtClean="0">
              <a:latin typeface="Maiandra GD" pitchFamily="34" charset="0"/>
            </a:endParaRPr>
          </a:p>
          <a:p>
            <a:pPr lvl="0">
              <a:buClr>
                <a:schemeClr val="bg2">
                  <a:lumMod val="75000"/>
                </a:schemeClr>
              </a:buClr>
              <a:buFont typeface="Courier New" pitchFamily="49" charset="0"/>
              <a:buChar char="o"/>
            </a:pPr>
            <a:r>
              <a:rPr lang="es-ES" dirty="0" smtClean="0">
                <a:latin typeface="Maiandra GD" pitchFamily="34" charset="0"/>
              </a:rPr>
              <a:t>Saber que tipo de función se necesita para resolver lo que se tiene, esto para poder ubicar la función en el asistente</a:t>
            </a:r>
          </a:p>
          <a:p>
            <a:pPr lvl="0">
              <a:buClr>
                <a:schemeClr val="bg2">
                  <a:lumMod val="75000"/>
                </a:schemeClr>
              </a:buClr>
              <a:buFont typeface="Courier New" pitchFamily="49" charset="0"/>
              <a:buChar char="o"/>
            </a:pPr>
            <a:endParaRPr lang="es-EC" dirty="0" smtClean="0">
              <a:latin typeface="Maiandra GD" pitchFamily="34" charset="0"/>
            </a:endParaRPr>
          </a:p>
          <a:p>
            <a:pPr lvl="0">
              <a:buClr>
                <a:schemeClr val="bg2">
                  <a:lumMod val="75000"/>
                </a:schemeClr>
              </a:buClr>
              <a:buFont typeface="Courier New" pitchFamily="49" charset="0"/>
              <a:buChar char="o"/>
            </a:pPr>
            <a:r>
              <a:rPr lang="es-ES" dirty="0" smtClean="0">
                <a:latin typeface="Maiandra GD" pitchFamily="34" charset="0"/>
              </a:rPr>
              <a:t>Ir al menú </a:t>
            </a:r>
            <a:r>
              <a:rPr lang="es-ES" b="1" u="sng" dirty="0" smtClean="0">
                <a:latin typeface="Maiandra GD" pitchFamily="34" charset="0"/>
              </a:rPr>
              <a:t>Insertar</a:t>
            </a:r>
            <a:r>
              <a:rPr lang="es-ES" dirty="0" smtClean="0">
                <a:latin typeface="Maiandra GD" pitchFamily="34" charset="0"/>
              </a:rPr>
              <a:t> y elegir la opción </a:t>
            </a:r>
            <a:r>
              <a:rPr lang="es-ES" b="1" u="sng" dirty="0" smtClean="0">
                <a:latin typeface="Maiandra GD" pitchFamily="34" charset="0"/>
              </a:rPr>
              <a:t>Función</a:t>
            </a:r>
            <a:r>
              <a:rPr lang="es-ES" b="1" dirty="0" smtClean="0">
                <a:latin typeface="Maiandra GD" pitchFamily="34" charset="0"/>
              </a:rPr>
              <a:t>… </a:t>
            </a:r>
            <a:r>
              <a:rPr lang="es-ES" dirty="0" smtClean="0">
                <a:latin typeface="Maiandra GD" pitchFamily="34" charset="0"/>
              </a:rPr>
              <a:t>o simplemente ir a la barra de fórmulas y hacer clic en el botón .</a:t>
            </a:r>
            <a:endParaRPr lang="es-EC" dirty="0" smtClean="0">
              <a:latin typeface="Maiandra GD" pitchFamily="34" charset="0"/>
            </a:endParaRPr>
          </a:p>
          <a:p>
            <a:pPr lvl="0">
              <a:buClr>
                <a:schemeClr val="bg2">
                  <a:lumMod val="75000"/>
                </a:schemeClr>
              </a:buClr>
              <a:buFont typeface="Courier New" pitchFamily="49" charset="0"/>
              <a:buChar char="o"/>
            </a:pPr>
            <a:endParaRPr lang="es-ES" dirty="0" smtClean="0">
              <a:latin typeface="Maiandra GD" pitchFamily="34" charset="0"/>
            </a:endParaRPr>
          </a:p>
          <a:p>
            <a:pPr lvl="0">
              <a:buClr>
                <a:schemeClr val="bg2">
                  <a:lumMod val="75000"/>
                </a:schemeClr>
              </a:buClr>
              <a:buFont typeface="Courier New" pitchFamily="49" charset="0"/>
              <a:buChar char="o"/>
            </a:pPr>
            <a:r>
              <a:rPr lang="es-ES" dirty="0" smtClean="0">
                <a:latin typeface="Maiandra GD" pitchFamily="34" charset="0"/>
              </a:rPr>
              <a:t>Aparecerá un cuadro de diálogo </a:t>
            </a:r>
            <a:r>
              <a:rPr lang="es-ES" b="1" u="sng" dirty="0" smtClean="0">
                <a:latin typeface="Maiandra GD" pitchFamily="34" charset="0"/>
              </a:rPr>
              <a:t>Insertar Función</a:t>
            </a:r>
            <a:r>
              <a:rPr lang="es-ES" b="1" dirty="0" smtClean="0">
                <a:latin typeface="Maiandra GD" pitchFamily="34" charset="0"/>
              </a:rPr>
              <a:t> </a:t>
            </a:r>
            <a:r>
              <a:rPr lang="es-ES" dirty="0" smtClean="0">
                <a:latin typeface="Maiandra GD" pitchFamily="34" charset="0"/>
              </a:rPr>
              <a:t>como el que se muestra en la imagen.</a:t>
            </a:r>
          </a:p>
          <a:p>
            <a:pPr lvl="0">
              <a:buClr>
                <a:schemeClr val="bg2">
                  <a:lumMod val="75000"/>
                </a:schemeClr>
              </a:buClr>
              <a:buFont typeface="Courier New" pitchFamily="49" charset="0"/>
              <a:buChar char="o"/>
            </a:pPr>
            <a:endParaRPr lang="es-EC" dirty="0" smtClean="0">
              <a:latin typeface="Maiandra GD" pitchFamily="34" charset="0"/>
            </a:endParaRPr>
          </a:p>
          <a:p>
            <a:pPr lvl="0">
              <a:buClr>
                <a:schemeClr val="bg2">
                  <a:lumMod val="75000"/>
                </a:schemeClr>
              </a:buClr>
              <a:buFont typeface="Courier New" pitchFamily="49" charset="0"/>
              <a:buChar char="o"/>
            </a:pPr>
            <a:r>
              <a:rPr lang="es-ES" dirty="0" smtClean="0">
                <a:latin typeface="Maiandra GD" pitchFamily="34" charset="0"/>
              </a:rPr>
              <a:t>En la opción </a:t>
            </a:r>
            <a:r>
              <a:rPr lang="es-ES" b="1" u="sng" dirty="0" smtClean="0">
                <a:latin typeface="Maiandra GD" pitchFamily="34" charset="0"/>
              </a:rPr>
              <a:t>Buscar una función</a:t>
            </a:r>
            <a:r>
              <a:rPr lang="es-ES" dirty="0" smtClean="0">
                <a:latin typeface="Maiandra GD" pitchFamily="34" charset="0"/>
              </a:rPr>
              <a:t> se escribe una descripción de lo que se desea hacer, luego se presiona el botón </a:t>
            </a:r>
            <a:r>
              <a:rPr lang="es-ES" b="1" u="sng" dirty="0" smtClean="0">
                <a:latin typeface="Maiandra GD" pitchFamily="34" charset="0"/>
              </a:rPr>
              <a:t>Ir</a:t>
            </a:r>
            <a:r>
              <a:rPr lang="es-ES" dirty="0" smtClean="0">
                <a:latin typeface="Maiandra GD" pitchFamily="34" charset="0"/>
              </a:rPr>
              <a:t> y el arrojará unos los resultados que coincida con lo que necesitamos.</a:t>
            </a:r>
            <a:endParaRPr lang="es-EC" dirty="0">
              <a:latin typeface="Maiandra GD" pitchFamily="34" charset="0"/>
            </a:endParaRPr>
          </a:p>
        </p:txBody>
      </p:sp>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contenido"/>
          <p:cNvSpPr>
            <a:spLocks noGrp="1"/>
          </p:cNvSpPr>
          <p:nvPr>
            <p:ph idx="1"/>
          </p:nvPr>
        </p:nvSpPr>
        <p:spPr>
          <a:xfrm>
            <a:off x="785786" y="571480"/>
            <a:ext cx="7000892" cy="3929090"/>
          </a:xfrm>
        </p:spPr>
        <p:txBody>
          <a:bodyPr>
            <a:normAutofit fontScale="92500"/>
          </a:bodyPr>
          <a:lstStyle/>
          <a:p>
            <a:pPr>
              <a:lnSpc>
                <a:spcPct val="110000"/>
              </a:lnSpc>
            </a:pPr>
            <a:r>
              <a:rPr lang="es-ES" sz="1600" dirty="0" smtClean="0">
                <a:latin typeface="Maiandra GD" pitchFamily="34" charset="0"/>
              </a:rPr>
              <a:t>Si sabemos que tipo de operación vamos a realizar, entramos a la opción </a:t>
            </a:r>
            <a:r>
              <a:rPr lang="es-ES" sz="1600" b="1" u="sng" dirty="0" smtClean="0">
                <a:latin typeface="Maiandra GD" pitchFamily="34" charset="0"/>
              </a:rPr>
              <a:t>Seleccionar una categoría</a:t>
            </a:r>
            <a:r>
              <a:rPr lang="es-ES" sz="1600" dirty="0" smtClean="0">
                <a:latin typeface="Maiandra GD" pitchFamily="34" charset="0"/>
              </a:rPr>
              <a:t> y allí indicamos en el listado desplegable si la función es matemática y trigonométrica, estadística, financiera, de texto, de fecha y hora, lógica, de búsqueda, Etcétera.</a:t>
            </a:r>
          </a:p>
          <a:p>
            <a:pPr>
              <a:lnSpc>
                <a:spcPct val="110000"/>
              </a:lnSpc>
            </a:pPr>
            <a:endParaRPr lang="es-EC" sz="1600" dirty="0" smtClean="0">
              <a:latin typeface="Maiandra GD" pitchFamily="34" charset="0"/>
            </a:endParaRPr>
          </a:p>
          <a:p>
            <a:pPr>
              <a:lnSpc>
                <a:spcPct val="110000"/>
              </a:lnSpc>
            </a:pPr>
            <a:r>
              <a:rPr lang="es-ES" sz="1600" dirty="0" smtClean="0">
                <a:latin typeface="Maiandra GD" pitchFamily="34" charset="0"/>
              </a:rPr>
              <a:t>Después del paso anterior aparecerá en la parte de </a:t>
            </a:r>
            <a:r>
              <a:rPr lang="es-ES" sz="1600" b="1" u="sng" dirty="0" smtClean="0">
                <a:latin typeface="Maiandra GD" pitchFamily="34" charset="0"/>
              </a:rPr>
              <a:t>Seleccionar un función</a:t>
            </a:r>
            <a:r>
              <a:rPr lang="es-ES" sz="1600" dirty="0" smtClean="0">
                <a:latin typeface="Maiandra GD" pitchFamily="34" charset="0"/>
              </a:rPr>
              <a:t> un listado con las funciones de la categoría seleccionada, allí seleccionamos la función que nos interesa desarrollar.</a:t>
            </a:r>
          </a:p>
          <a:p>
            <a:pPr>
              <a:lnSpc>
                <a:spcPct val="110000"/>
              </a:lnSpc>
            </a:pPr>
            <a:endParaRPr lang="es-EC" sz="1600" dirty="0" smtClean="0">
              <a:latin typeface="Maiandra GD" pitchFamily="34" charset="0"/>
            </a:endParaRPr>
          </a:p>
          <a:p>
            <a:pPr>
              <a:lnSpc>
                <a:spcPct val="110000"/>
              </a:lnSpc>
            </a:pPr>
            <a:r>
              <a:rPr lang="es-ES" sz="1600" dirty="0" smtClean="0">
                <a:latin typeface="Maiandra GD" pitchFamily="34" charset="0"/>
              </a:rPr>
              <a:t>A medida que seleccionamos una función como se indica en el paso anterior, podemos ver que en la parte inferior de la ventana se nos indica que función se seleccionó y que nos permite hacer dicha función.</a:t>
            </a:r>
          </a:p>
          <a:p>
            <a:pPr>
              <a:lnSpc>
                <a:spcPct val="110000"/>
              </a:lnSpc>
            </a:pPr>
            <a:endParaRPr lang="es-EC" sz="1600" dirty="0" smtClean="0">
              <a:latin typeface="Maiandra GD" pitchFamily="34" charset="0"/>
            </a:endParaRPr>
          </a:p>
          <a:p>
            <a:pPr>
              <a:lnSpc>
                <a:spcPct val="110000"/>
              </a:lnSpc>
            </a:pPr>
            <a:r>
              <a:rPr lang="es-ES" sz="1600" dirty="0" smtClean="0">
                <a:latin typeface="Maiandra GD" pitchFamily="34" charset="0"/>
              </a:rPr>
              <a:t> Luego clic en el botón </a:t>
            </a:r>
            <a:r>
              <a:rPr lang="es-ES" sz="1600" b="1" u="sng" dirty="0" smtClean="0">
                <a:latin typeface="Maiandra GD" pitchFamily="34" charset="0"/>
              </a:rPr>
              <a:t>Aceptar</a:t>
            </a:r>
            <a:r>
              <a:rPr lang="es-ES" sz="1600" dirty="0" smtClean="0">
                <a:latin typeface="Maiandra GD" pitchFamily="34" charset="0"/>
              </a:rPr>
              <a:t>, para iniciar el ingreso de los argumentos.</a:t>
            </a:r>
            <a:endParaRPr lang="es-EC" sz="1600" dirty="0" smtClean="0">
              <a:latin typeface="Maiandra GD" pitchFamily="34" charset="0"/>
            </a:endParaRPr>
          </a:p>
          <a:p>
            <a:endParaRPr lang="es-EC" sz="1800" dirty="0" smtClean="0">
              <a:latin typeface="Maiandra GD" pitchFamily="34" charset="0"/>
            </a:endParaRPr>
          </a:p>
        </p:txBody>
      </p:sp>
      <p:pic>
        <p:nvPicPr>
          <p:cNvPr id="30723" name="Picture 2" descr="AsistenteFunciones"/>
          <p:cNvPicPr>
            <a:picLocks noChangeAspect="1" noChangeArrowheads="1"/>
          </p:cNvPicPr>
          <p:nvPr/>
        </p:nvPicPr>
        <p:blipFill>
          <a:blip r:embed="rId2" cstate="print"/>
          <a:srcRect/>
          <a:stretch>
            <a:fillRect/>
          </a:stretch>
        </p:blipFill>
        <p:spPr bwMode="auto">
          <a:xfrm>
            <a:off x="5143504" y="4296472"/>
            <a:ext cx="3024336" cy="2561528"/>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2338" y="548680"/>
          <a:ext cx="9176338"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3108" y="0"/>
            <a:ext cx="4784916" cy="54868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txBody>
          <a:bodyPr>
            <a:normAutofit fontScale="90000"/>
          </a:bodyPr>
          <a:lstStyle/>
          <a:p>
            <a:pPr>
              <a:defRPr/>
            </a:pPr>
            <a:r>
              <a:rPr lang="es-ES" sz="4400" dirty="0">
                <a:latin typeface="Maiandra GD" pitchFamily="34" charset="0"/>
              </a:rPr>
              <a:t> </a:t>
            </a:r>
            <a:r>
              <a:rPr lang="es-ES" sz="3600" dirty="0" smtClean="0">
                <a:latin typeface="Maiandra GD" pitchFamily="34" charset="0"/>
              </a:rPr>
              <a:t>LO </a:t>
            </a:r>
            <a:r>
              <a:rPr lang="es-ES" sz="3600" dirty="0">
                <a:latin typeface="Maiandra GD" pitchFamily="34" charset="0"/>
              </a:rPr>
              <a:t>QUE SIGUE</a:t>
            </a:r>
            <a:r>
              <a:rPr lang="es-ES" sz="3600" dirty="0" smtClean="0">
                <a:latin typeface="Maiandra GD" pitchFamily="34" charset="0"/>
              </a:rPr>
              <a:t>:</a:t>
            </a:r>
            <a:endParaRPr lang="es-EC" dirty="0">
              <a:latin typeface="Maiandra GD" pitchFamily="34" charset="0"/>
            </a:endParaRPr>
          </a:p>
        </p:txBody>
      </p:sp>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ArgumentosFunciones"/>
          <p:cNvPicPr>
            <a:picLocks noChangeAspect="1" noChangeArrowheads="1"/>
          </p:cNvPicPr>
          <p:nvPr/>
        </p:nvPicPr>
        <p:blipFill>
          <a:blip r:embed="rId2" cstate="print"/>
          <a:srcRect/>
          <a:stretch>
            <a:fillRect/>
          </a:stretch>
        </p:blipFill>
        <p:spPr bwMode="auto">
          <a:xfrm>
            <a:off x="2143108" y="3000372"/>
            <a:ext cx="4912080" cy="2974984"/>
          </a:xfrm>
          <a:prstGeom prst="rect">
            <a:avLst/>
          </a:prstGeom>
          <a:noFill/>
          <a:ln w="9525">
            <a:noFill/>
            <a:miter lim="800000"/>
            <a:headEnd/>
            <a:tailEnd/>
          </a:ln>
        </p:spPr>
      </p:pic>
      <p:grpSp>
        <p:nvGrpSpPr>
          <p:cNvPr id="2" name="4 Grupo"/>
          <p:cNvGrpSpPr>
            <a:grpSpLocks/>
          </p:cNvGrpSpPr>
          <p:nvPr/>
        </p:nvGrpSpPr>
        <p:grpSpPr bwMode="auto">
          <a:xfrm>
            <a:off x="571472" y="571481"/>
            <a:ext cx="8253616" cy="2198484"/>
            <a:chOff x="437140" y="4085762"/>
            <a:chExt cx="9030628" cy="1748444"/>
          </a:xfrm>
        </p:grpSpPr>
        <p:sp>
          <p:nvSpPr>
            <p:cNvPr id="6" name="5 Rectángulo redondeado"/>
            <p:cNvSpPr/>
            <p:nvPr/>
          </p:nvSpPr>
          <p:spPr>
            <a:xfrm>
              <a:off x="437140" y="4085762"/>
              <a:ext cx="9030628" cy="1748444"/>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6 Rectángulo"/>
            <p:cNvSpPr/>
            <p:nvPr/>
          </p:nvSpPr>
          <p:spPr>
            <a:xfrm>
              <a:off x="515304" y="4142576"/>
              <a:ext cx="8859192" cy="1577990"/>
            </a:xfrm>
            <a:prstGeom prst="rect">
              <a:avLst/>
            </a:prstGeom>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s-ES" dirty="0">
                  <a:latin typeface="Maiandra GD" pitchFamily="34" charset="0"/>
                </a:rPr>
                <a:t>Los argumentos los pueden digitar o simplemente con la ventana abierta ir a la hoja de cálculo y e ir seleccionando los rangos, también podemos hacerlo presionando clic en este botón , al hacerlo se minimiza la ventana dando espacio para ir a seleccionar el rango, luego clic nuevamente en  y la ventana se maximiza de nuevo para continuar, se repite el mismo proceso para ingresar cada argumento.</a:t>
              </a:r>
              <a:endParaRPr lang="es-EC" dirty="0">
                <a:latin typeface="Maiandra GD" pitchFamily="34" charset="0"/>
              </a:endParaRPr>
            </a:p>
          </p:txBody>
        </p:sp>
      </p:grpSp>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85786" y="857232"/>
            <a:ext cx="7483498" cy="1371600"/>
          </a:xfrm>
        </p:spPr>
        <p:txBody>
          <a:bodyPr>
            <a:normAutofit/>
          </a:bodyPr>
          <a:lstStyle/>
          <a:p>
            <a:pPr marL="109537" indent="0" algn="just">
              <a:buFont typeface="Wingdings 3" pitchFamily="18" charset="2"/>
              <a:buNone/>
              <a:defRPr/>
            </a:pPr>
            <a:r>
              <a:rPr lang="es-ES" sz="1600" dirty="0" smtClean="0">
                <a:latin typeface="Maiandra GD" pitchFamily="34" charset="0"/>
              </a:rPr>
              <a:t>Aunque </a:t>
            </a:r>
            <a:r>
              <a:rPr lang="es-ES" sz="1600" dirty="0">
                <a:latin typeface="Maiandra GD" pitchFamily="34" charset="0"/>
              </a:rPr>
              <a:t>en este curso básico no se trabajarán todas las funciones, aquí podemos encontrar un listado con algunas de ellas, sólo se nombran algunas de cada categoría, pero no </a:t>
            </a:r>
            <a:r>
              <a:rPr lang="es-ES" sz="1600" dirty="0" smtClean="0">
                <a:latin typeface="Maiandra GD" pitchFamily="34" charset="0"/>
              </a:rPr>
              <a:t>todas:</a:t>
            </a:r>
          </a:p>
          <a:p>
            <a:pPr marL="109537" indent="0" algn="ctr">
              <a:buFont typeface="Wingdings 3" pitchFamily="18" charset="2"/>
              <a:buNone/>
              <a:defRPr/>
            </a:pPr>
            <a:r>
              <a:rPr lang="es-EC" sz="1600" b="1" dirty="0" smtClean="0">
                <a:effectLst>
                  <a:outerShdw blurRad="38100" dist="38100" dir="2700000" algn="tl">
                    <a:srgbClr val="000000">
                      <a:alpha val="43137"/>
                    </a:srgbClr>
                  </a:outerShdw>
                </a:effectLst>
                <a:latin typeface="Maiandra GD" pitchFamily="34" charset="0"/>
              </a:rPr>
              <a:t>FUNCIONES MATEMÁTICAS Y TRIGONOMÉTRICAS</a:t>
            </a:r>
          </a:p>
          <a:p>
            <a:pPr algn="just">
              <a:defRPr/>
            </a:pPr>
            <a:endParaRPr lang="es-EC" sz="1800" dirty="0">
              <a:latin typeface="Maiandra GD" pitchFamily="34" charset="0"/>
            </a:endParaRPr>
          </a:p>
        </p:txBody>
      </p:sp>
      <p:sp>
        <p:nvSpPr>
          <p:cNvPr id="3" name="2 Título"/>
          <p:cNvSpPr>
            <a:spLocks noGrp="1"/>
          </p:cNvSpPr>
          <p:nvPr>
            <p:ph type="title"/>
          </p:nvPr>
        </p:nvSpPr>
        <p:spPr>
          <a:xfrm>
            <a:off x="467544" y="12820"/>
            <a:ext cx="8229600" cy="823892"/>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a:noAutofit/>
          </a:bodyPr>
          <a:lstStyle/>
          <a:p>
            <a:pPr algn="l">
              <a:defRPr/>
            </a:pPr>
            <a:r>
              <a:rPr lang="es-ES" sz="2200" dirty="0" smtClean="0">
                <a:latin typeface="Maiandra GD" pitchFamily="34" charset="0"/>
              </a:rPr>
              <a:t>Algunas funciones de </a:t>
            </a:r>
            <a:r>
              <a:rPr lang="es-ES" sz="2200" dirty="0" err="1" smtClean="0">
                <a:latin typeface="Maiandra GD" pitchFamily="34" charset="0"/>
              </a:rPr>
              <a:t>excel</a:t>
            </a:r>
            <a:endParaRPr lang="es-EC" sz="2200" dirty="0">
              <a:latin typeface="Maiandra GD"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423156824"/>
              </p:ext>
            </p:extLst>
          </p:nvPr>
        </p:nvGraphicFramePr>
        <p:xfrm>
          <a:off x="785786" y="2000241"/>
          <a:ext cx="7715304" cy="4214842"/>
        </p:xfrm>
        <a:graphic>
          <a:graphicData uri="http://schemas.openxmlformats.org/drawingml/2006/table">
            <a:tbl>
              <a:tblPr>
                <a:tableStyleId>{5C22544A-7EE6-4342-B048-85BDC9FD1C3A}</a:tableStyleId>
              </a:tblPr>
              <a:tblGrid>
                <a:gridCol w="3472296"/>
                <a:gridCol w="4243008"/>
              </a:tblGrid>
              <a:tr h="297380">
                <a:tc>
                  <a:txBody>
                    <a:bodyPr/>
                    <a:lstStyle/>
                    <a:p>
                      <a:pPr algn="ctr">
                        <a:spcAft>
                          <a:spcPts val="0"/>
                        </a:spcAft>
                      </a:pPr>
                      <a:r>
                        <a:rPr lang="es-ES" sz="1600" dirty="0">
                          <a:effectLst/>
                        </a:rPr>
                        <a:t>FUNCIÓN</a:t>
                      </a:r>
                      <a:endParaRPr lang="es-EC" sz="1600" dirty="0">
                        <a:effectLst/>
                        <a:latin typeface="Times New Roman"/>
                        <a:ea typeface="Times New Roman"/>
                      </a:endParaRPr>
                    </a:p>
                  </a:txBody>
                  <a:tcPr marL="68580" marR="68580" marT="0" marB="0"/>
                </a:tc>
                <a:tc>
                  <a:txBody>
                    <a:bodyPr/>
                    <a:lstStyle/>
                    <a:p>
                      <a:pPr algn="ctr">
                        <a:spcAft>
                          <a:spcPts val="0"/>
                        </a:spcAft>
                      </a:pPr>
                      <a:r>
                        <a:rPr lang="es-ES" sz="1600">
                          <a:effectLst/>
                        </a:rPr>
                        <a:t>QUE HACE</a:t>
                      </a:r>
                      <a:endParaRPr lang="es-EC" sz="1600">
                        <a:effectLst/>
                        <a:latin typeface="Times New Roman"/>
                        <a:ea typeface="Times New Roman"/>
                      </a:endParaRPr>
                    </a:p>
                  </a:txBody>
                  <a:tcPr marL="68580" marR="68580" marT="0" marB="0"/>
                </a:tc>
              </a:tr>
              <a:tr h="504221">
                <a:tc>
                  <a:txBody>
                    <a:bodyPr/>
                    <a:lstStyle/>
                    <a:p>
                      <a:pPr algn="just">
                        <a:spcAft>
                          <a:spcPts val="0"/>
                        </a:spcAft>
                      </a:pPr>
                      <a:r>
                        <a:rPr lang="es-ES" sz="1600" dirty="0">
                          <a:effectLst/>
                        </a:rPr>
                        <a:t>ENTERO(número) </a:t>
                      </a:r>
                      <a:endParaRPr lang="es-EC" sz="1600" dirty="0">
                        <a:effectLst/>
                        <a:latin typeface="Times New Roman"/>
                        <a:ea typeface="Times New Roman"/>
                      </a:endParaRPr>
                    </a:p>
                  </a:txBody>
                  <a:tcPr marL="68580" marR="68580" marT="0" marB="0"/>
                </a:tc>
                <a:tc>
                  <a:txBody>
                    <a:bodyPr/>
                    <a:lstStyle/>
                    <a:p>
                      <a:pPr algn="just">
                        <a:spcAft>
                          <a:spcPts val="0"/>
                        </a:spcAft>
                      </a:pPr>
                      <a:r>
                        <a:rPr lang="es-ES" sz="1600" dirty="0">
                          <a:effectLst/>
                        </a:rPr>
                        <a:t>Redondea un número hasta el entero inferior más próximo</a:t>
                      </a:r>
                      <a:endParaRPr lang="es-EC" sz="1600" dirty="0">
                        <a:effectLst/>
                        <a:latin typeface="Times New Roman"/>
                        <a:ea typeface="Times New Roman"/>
                      </a:endParaRPr>
                    </a:p>
                  </a:txBody>
                  <a:tcPr marL="68580" marR="68580" marT="0" marB="0"/>
                </a:tc>
              </a:tr>
              <a:tr h="504221">
                <a:tc>
                  <a:txBody>
                    <a:bodyPr/>
                    <a:lstStyle/>
                    <a:p>
                      <a:pPr algn="just">
                        <a:spcAft>
                          <a:spcPts val="0"/>
                        </a:spcAft>
                      </a:pPr>
                      <a:r>
                        <a:rPr lang="es-ES" sz="1600">
                          <a:effectLst/>
                        </a:rPr>
                        <a:t>FACT(número) </a:t>
                      </a:r>
                      <a:endParaRPr lang="es-EC" sz="1600">
                        <a:effectLst/>
                        <a:latin typeface="Times New Roman"/>
                        <a:ea typeface="Times New Roman"/>
                      </a:endParaRPr>
                    </a:p>
                  </a:txBody>
                  <a:tcPr marL="68580" marR="68580" marT="0" marB="0"/>
                </a:tc>
                <a:tc>
                  <a:txBody>
                    <a:bodyPr/>
                    <a:lstStyle/>
                    <a:p>
                      <a:pPr algn="just">
                        <a:spcAft>
                          <a:spcPts val="0"/>
                        </a:spcAft>
                      </a:pPr>
                      <a:r>
                        <a:rPr lang="es-ES" sz="1600">
                          <a:effectLst/>
                        </a:rPr>
                        <a:t>Devuelve el factorial de un número</a:t>
                      </a:r>
                      <a:endParaRPr lang="es-EC" sz="1600">
                        <a:effectLst/>
                        <a:latin typeface="Times New Roman"/>
                        <a:ea typeface="Times New Roman"/>
                      </a:endParaRPr>
                    </a:p>
                  </a:txBody>
                  <a:tcPr marL="68580" marR="68580" marT="0" marB="0"/>
                </a:tc>
              </a:tr>
              <a:tr h="594757">
                <a:tc>
                  <a:txBody>
                    <a:bodyPr/>
                    <a:lstStyle/>
                    <a:p>
                      <a:pPr algn="just">
                        <a:spcAft>
                          <a:spcPts val="0"/>
                        </a:spcAft>
                      </a:pPr>
                      <a:r>
                        <a:rPr lang="es-ES" sz="1600">
                          <a:effectLst/>
                        </a:rPr>
                        <a:t>POTENCIA(número;potencia)</a:t>
                      </a:r>
                      <a:endParaRPr lang="es-EC" sz="1600">
                        <a:effectLst/>
                        <a:latin typeface="Times New Roman"/>
                        <a:ea typeface="Times New Roman"/>
                      </a:endParaRPr>
                    </a:p>
                  </a:txBody>
                  <a:tcPr marL="68580" marR="68580" marT="0" marB="0"/>
                </a:tc>
                <a:tc>
                  <a:txBody>
                    <a:bodyPr/>
                    <a:lstStyle/>
                    <a:p>
                      <a:pPr algn="just">
                        <a:spcAft>
                          <a:spcPts val="0"/>
                        </a:spcAft>
                      </a:pPr>
                      <a:r>
                        <a:rPr lang="es-ES" sz="1600">
                          <a:effectLst/>
                        </a:rPr>
                        <a:t>Realiza el cálculo de elevar un número a la potencia indicada</a:t>
                      </a:r>
                      <a:endParaRPr lang="es-EC" sz="1600">
                        <a:effectLst/>
                        <a:latin typeface="Times New Roman"/>
                        <a:ea typeface="Times New Roman"/>
                      </a:endParaRPr>
                    </a:p>
                  </a:txBody>
                  <a:tcPr marL="68580" marR="68580" marT="0" marB="0"/>
                </a:tc>
              </a:tr>
              <a:tr h="1008441">
                <a:tc>
                  <a:txBody>
                    <a:bodyPr/>
                    <a:lstStyle/>
                    <a:p>
                      <a:pPr algn="just">
                        <a:spcAft>
                          <a:spcPts val="0"/>
                        </a:spcAft>
                      </a:pPr>
                      <a:r>
                        <a:rPr lang="es-ES" sz="1600">
                          <a:effectLst/>
                        </a:rPr>
                        <a:t>PRODUCTO(número1;número2;...)</a:t>
                      </a:r>
                      <a:endParaRPr lang="es-EC" sz="1600">
                        <a:effectLst/>
                        <a:latin typeface="Times New Roman"/>
                        <a:ea typeface="Times New Roman"/>
                      </a:endParaRPr>
                    </a:p>
                  </a:txBody>
                  <a:tcPr marL="68580" marR="68580" marT="0" marB="0"/>
                </a:tc>
                <a:tc>
                  <a:txBody>
                    <a:bodyPr/>
                    <a:lstStyle/>
                    <a:p>
                      <a:pPr algn="just">
                        <a:spcAft>
                          <a:spcPts val="0"/>
                        </a:spcAft>
                      </a:pPr>
                      <a:r>
                        <a:rPr lang="es-ES" sz="1600" dirty="0">
                          <a:effectLst/>
                        </a:rPr>
                        <a:t>Devuelve el resultado de realizar el producto de todos los números pasados como argumentos</a:t>
                      </a:r>
                      <a:endParaRPr lang="es-EC" sz="1600" dirty="0">
                        <a:effectLst/>
                        <a:latin typeface="Times New Roman"/>
                        <a:ea typeface="Times New Roman"/>
                      </a:endParaRPr>
                    </a:p>
                  </a:txBody>
                  <a:tcPr marL="68580" marR="68580" marT="0" marB="0"/>
                </a:tc>
              </a:tr>
              <a:tr h="504221">
                <a:tc>
                  <a:txBody>
                    <a:bodyPr/>
                    <a:lstStyle/>
                    <a:p>
                      <a:pPr algn="just">
                        <a:spcAft>
                          <a:spcPts val="0"/>
                        </a:spcAft>
                      </a:pPr>
                      <a:r>
                        <a:rPr lang="es-ES" sz="1600">
                          <a:effectLst/>
                        </a:rPr>
                        <a:t>RAIZ(número) </a:t>
                      </a:r>
                      <a:endParaRPr lang="es-EC" sz="1600">
                        <a:effectLst/>
                        <a:latin typeface="Times New Roman"/>
                        <a:ea typeface="Times New Roman"/>
                      </a:endParaRPr>
                    </a:p>
                  </a:txBody>
                  <a:tcPr marL="68580" marR="68580" marT="0" marB="0"/>
                </a:tc>
                <a:tc>
                  <a:txBody>
                    <a:bodyPr/>
                    <a:lstStyle/>
                    <a:p>
                      <a:pPr algn="just">
                        <a:spcAft>
                          <a:spcPts val="0"/>
                        </a:spcAft>
                      </a:pPr>
                      <a:r>
                        <a:rPr lang="es-ES" sz="1600">
                          <a:effectLst/>
                        </a:rPr>
                        <a:t>Devuelve la raiz cuadrada del número indicado</a:t>
                      </a:r>
                      <a:endParaRPr lang="es-EC" sz="1600">
                        <a:effectLst/>
                        <a:latin typeface="Times New Roman"/>
                        <a:ea typeface="Times New Roman"/>
                      </a:endParaRPr>
                    </a:p>
                  </a:txBody>
                  <a:tcPr marL="68580" marR="68580" marT="0" marB="0"/>
                </a:tc>
              </a:tr>
              <a:tr h="297380">
                <a:tc>
                  <a:txBody>
                    <a:bodyPr/>
                    <a:lstStyle/>
                    <a:p>
                      <a:pPr algn="just">
                        <a:spcAft>
                          <a:spcPts val="0"/>
                        </a:spcAft>
                      </a:pPr>
                      <a:r>
                        <a:rPr lang="es-ES" sz="1600">
                          <a:effectLst/>
                        </a:rPr>
                        <a:t>RESIDUO(número;núm_divisor)</a:t>
                      </a:r>
                      <a:endParaRPr lang="es-EC" sz="1600">
                        <a:effectLst/>
                        <a:latin typeface="Times New Roman"/>
                        <a:ea typeface="Times New Roman"/>
                      </a:endParaRPr>
                    </a:p>
                  </a:txBody>
                  <a:tcPr marL="68580" marR="68580" marT="0" marB="0"/>
                </a:tc>
                <a:tc>
                  <a:txBody>
                    <a:bodyPr/>
                    <a:lstStyle/>
                    <a:p>
                      <a:pPr algn="just">
                        <a:spcAft>
                          <a:spcPts val="0"/>
                        </a:spcAft>
                      </a:pPr>
                      <a:r>
                        <a:rPr lang="es-ES" sz="1600">
                          <a:effectLst/>
                        </a:rPr>
                        <a:t>Devuelve el resto de la división</a:t>
                      </a:r>
                      <a:endParaRPr lang="es-EC" sz="1600">
                        <a:effectLst/>
                        <a:latin typeface="Times New Roman"/>
                        <a:ea typeface="Times New Roman"/>
                      </a:endParaRPr>
                    </a:p>
                  </a:txBody>
                  <a:tcPr marL="68580" marR="68580" marT="0" marB="0"/>
                </a:tc>
              </a:tr>
              <a:tr h="504221">
                <a:tc>
                  <a:txBody>
                    <a:bodyPr/>
                    <a:lstStyle/>
                    <a:p>
                      <a:pPr algn="just">
                        <a:spcAft>
                          <a:spcPts val="0"/>
                        </a:spcAft>
                      </a:pPr>
                      <a:r>
                        <a:rPr lang="es-ES" sz="1600" dirty="0">
                          <a:effectLst/>
                        </a:rPr>
                        <a:t>SUMA (número1;número2;...)</a:t>
                      </a:r>
                      <a:endParaRPr lang="es-EC" sz="1600" dirty="0">
                        <a:effectLst/>
                        <a:latin typeface="Times New Roman"/>
                        <a:ea typeface="Times New Roman"/>
                      </a:endParaRPr>
                    </a:p>
                  </a:txBody>
                  <a:tcPr marL="68580" marR="68580" marT="0" marB="0">
                    <a:solidFill>
                      <a:srgbClr val="FFC000"/>
                    </a:solidFill>
                  </a:tcPr>
                </a:tc>
                <a:tc>
                  <a:txBody>
                    <a:bodyPr/>
                    <a:lstStyle/>
                    <a:p>
                      <a:pPr algn="just">
                        <a:spcAft>
                          <a:spcPts val="0"/>
                        </a:spcAft>
                      </a:pPr>
                      <a:r>
                        <a:rPr lang="es-ES" sz="1600" dirty="0">
                          <a:effectLst/>
                        </a:rPr>
                        <a:t>Devuelve la sumatoria de los argumentos ingresados</a:t>
                      </a:r>
                      <a:endParaRPr lang="es-EC" sz="1600" dirty="0">
                        <a:effectLst/>
                        <a:latin typeface="Times New Roman"/>
                        <a:ea typeface="Times New Roman"/>
                      </a:endParaRPr>
                    </a:p>
                  </a:txBody>
                  <a:tcPr marL="68580" marR="68580" marT="0" marB="0">
                    <a:solidFill>
                      <a:srgbClr val="FFC000"/>
                    </a:solidFill>
                  </a:tcPr>
                </a:tc>
              </a:tr>
            </a:tbl>
          </a:graphicData>
        </a:graphic>
      </p:graphicFrame>
    </p:spTree>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0"/>
            <a:ext cx="2976911" cy="539716"/>
          </a:xfrm>
        </p:spPr>
        <p:txBody>
          <a:bodyPr>
            <a:normAutofit/>
          </a:bodyPr>
          <a:lstStyle/>
          <a:p>
            <a:r>
              <a:rPr lang="es-SV" sz="2800" dirty="0" smtClean="0">
                <a:latin typeface="Maiandra GD" pitchFamily="34" charset="0"/>
              </a:rPr>
              <a:t>Los gráficos</a:t>
            </a:r>
            <a:endParaRPr lang="es-SV" sz="2800" dirty="0">
              <a:latin typeface="Maiandra GD" pitchFamily="34" charset="0"/>
            </a:endParaRPr>
          </a:p>
        </p:txBody>
      </p:sp>
      <p:sp>
        <p:nvSpPr>
          <p:cNvPr id="3" name="2 Marcador de contenido"/>
          <p:cNvSpPr>
            <a:spLocks noGrp="1"/>
          </p:cNvSpPr>
          <p:nvPr>
            <p:ph sz="half" idx="4294967295"/>
          </p:nvPr>
        </p:nvSpPr>
        <p:spPr>
          <a:xfrm>
            <a:off x="785786" y="1142984"/>
            <a:ext cx="2164679" cy="4029075"/>
          </a:xfrm>
          <a:prstGeom prst="rect">
            <a:avLst/>
          </a:prstGeom>
        </p:spPr>
        <p:txBody>
          <a:bodyPr/>
          <a:lstStyle/>
          <a:p>
            <a:r>
              <a:rPr lang="es-CO" sz="2000" dirty="0">
                <a:latin typeface="Maiandra GD" pitchFamily="34" charset="0"/>
              </a:rPr>
              <a:t>Un </a:t>
            </a:r>
            <a:r>
              <a:rPr lang="es-CO" sz="2000" b="1" dirty="0">
                <a:latin typeface="Maiandra GD" pitchFamily="34" charset="0"/>
              </a:rPr>
              <a:t>gráfico </a:t>
            </a:r>
            <a:r>
              <a:rPr lang="es-CO" sz="2000" dirty="0">
                <a:latin typeface="Maiandra GD" pitchFamily="34" charset="0"/>
              </a:rPr>
              <a:t>es la </a:t>
            </a:r>
            <a:r>
              <a:rPr lang="es-CO" sz="2000" b="1" dirty="0">
                <a:latin typeface="Maiandra GD" pitchFamily="34" charset="0"/>
              </a:rPr>
              <a:t>representación gráfica de los datos </a:t>
            </a:r>
            <a:r>
              <a:rPr lang="es-CO" sz="2000" dirty="0">
                <a:latin typeface="Maiandra GD" pitchFamily="34" charset="0"/>
              </a:rPr>
              <a:t>de una hoja de cálculo y </a:t>
            </a:r>
            <a:r>
              <a:rPr lang="es-CO" sz="2000" b="1" dirty="0">
                <a:latin typeface="Maiandra GD" pitchFamily="34" charset="0"/>
              </a:rPr>
              <a:t>facilita su interpretación</a:t>
            </a:r>
            <a:r>
              <a:rPr lang="es-CO" sz="2000" dirty="0">
                <a:latin typeface="Maiandra GD" pitchFamily="34" charset="0"/>
              </a:rPr>
              <a:t>. </a:t>
            </a:r>
          </a:p>
          <a:p>
            <a:endParaRPr lang="es-SV" sz="2000" dirty="0">
              <a:latin typeface="Maiandra GD" pitchFamily="34" charset="0"/>
            </a:endParaRPr>
          </a:p>
        </p:txBody>
      </p:sp>
      <p:pic>
        <p:nvPicPr>
          <p:cNvPr id="6" name="Picture 2" descr="http://mediacenter.laprensagrafica.com/files/infografias/thumb/candidato-2014.gif"/>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143240" y="1142984"/>
            <a:ext cx="5076406" cy="380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4221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00042"/>
            <a:ext cx="6829443" cy="219053"/>
          </a:xfrm>
        </p:spPr>
        <p:txBody>
          <a:bodyPr>
            <a:normAutofit fontScale="90000"/>
          </a:bodyPr>
          <a:lstStyle/>
          <a:p>
            <a:r>
              <a:rPr lang="es-SV" sz="2700" dirty="0" smtClean="0">
                <a:latin typeface="Maiandra GD" pitchFamily="34" charset="0"/>
              </a:rPr>
              <a:t>Opciones de creación de gráficos:</a:t>
            </a:r>
            <a:r>
              <a:rPr lang="es-SV" dirty="0">
                <a:latin typeface="Maiandra GD" pitchFamily="34" charset="0"/>
              </a:rPr>
              <a:t/>
            </a:r>
            <a:br>
              <a:rPr lang="es-SV" dirty="0">
                <a:latin typeface="Maiandra GD" pitchFamily="34" charset="0"/>
              </a:rPr>
            </a:br>
            <a:endParaRPr lang="es-SV" dirty="0">
              <a:latin typeface="Maiandra GD"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498062256"/>
              </p:ext>
            </p:extLst>
          </p:nvPr>
        </p:nvGraphicFramePr>
        <p:xfrm>
          <a:off x="928662" y="1428736"/>
          <a:ext cx="7500991" cy="4029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470695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graphicEl>
                                              <a:dgm id="{C7F283FD-5259-4040-81F6-2BC2670B7CA9}"/>
                                            </p:graphicEl>
                                          </p:spTgt>
                                        </p:tgtEl>
                                        <p:attrNameLst>
                                          <p:attrName>style.visibility</p:attrName>
                                        </p:attrNameLst>
                                      </p:cBhvr>
                                      <p:to>
                                        <p:strVal val="visible"/>
                                      </p:to>
                                    </p:set>
                                    <p:animEffect transition="in" filter="wipe(left)">
                                      <p:cBhvr>
                                        <p:cTn id="7" dur="500"/>
                                        <p:tgtEl>
                                          <p:spTgt spid="5">
                                            <p:graphicEl>
                                              <a:dgm id="{C7F283FD-5259-4040-81F6-2BC2670B7CA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graphicEl>
                                              <a:dgm id="{07E5678B-A67E-4EEB-BFE1-25AEF6CFC6FD}"/>
                                            </p:graphicEl>
                                          </p:spTgt>
                                        </p:tgtEl>
                                        <p:attrNameLst>
                                          <p:attrName>style.visibility</p:attrName>
                                        </p:attrNameLst>
                                      </p:cBhvr>
                                      <p:to>
                                        <p:strVal val="visible"/>
                                      </p:to>
                                    </p:set>
                                    <p:animEffect transition="in" filter="wipe(left)">
                                      <p:cBhvr>
                                        <p:cTn id="12" dur="500"/>
                                        <p:tgtEl>
                                          <p:spTgt spid="5">
                                            <p:graphicEl>
                                              <a:dgm id="{07E5678B-A67E-4EEB-BFE1-25AEF6CFC6F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graphicEl>
                                              <a:dgm id="{D2EC4838-3D13-4667-B6E6-77F3D6759797}"/>
                                            </p:graphicEl>
                                          </p:spTgt>
                                        </p:tgtEl>
                                        <p:attrNameLst>
                                          <p:attrName>style.visibility</p:attrName>
                                        </p:attrNameLst>
                                      </p:cBhvr>
                                      <p:to>
                                        <p:strVal val="visible"/>
                                      </p:to>
                                    </p:set>
                                    <p:animEffect transition="in" filter="wipe(left)">
                                      <p:cBhvr>
                                        <p:cTn id="17" dur="500"/>
                                        <p:tgtEl>
                                          <p:spTgt spid="5">
                                            <p:graphicEl>
                                              <a:dgm id="{D2EC4838-3D13-4667-B6E6-77F3D675979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graphicEl>
                                              <a:dgm id="{BED3C7B2-97E8-47F4-8417-E44D8ED011F0}"/>
                                            </p:graphicEl>
                                          </p:spTgt>
                                        </p:tgtEl>
                                        <p:attrNameLst>
                                          <p:attrName>style.visibility</p:attrName>
                                        </p:attrNameLst>
                                      </p:cBhvr>
                                      <p:to>
                                        <p:strVal val="visible"/>
                                      </p:to>
                                    </p:set>
                                    <p:animEffect transition="in" filter="wipe(left)">
                                      <p:cBhvr>
                                        <p:cTn id="22" dur="500"/>
                                        <p:tgtEl>
                                          <p:spTgt spid="5">
                                            <p:graphicEl>
                                              <a:dgm id="{BED3C7B2-97E8-47F4-8417-E44D8ED011F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98" y="0"/>
            <a:ext cx="6965245" cy="1202485"/>
          </a:xfrm>
        </p:spPr>
        <p:txBody>
          <a:bodyPr>
            <a:normAutofit/>
          </a:bodyPr>
          <a:lstStyle/>
          <a:p>
            <a:r>
              <a:rPr lang="es-SV" sz="2400" dirty="0" smtClean="0">
                <a:latin typeface="Maiandra GD" pitchFamily="34" charset="0"/>
              </a:rPr>
              <a:t>Creación de gráficos</a:t>
            </a:r>
            <a:br>
              <a:rPr lang="es-SV" sz="2400" dirty="0" smtClean="0">
                <a:latin typeface="Maiandra GD" pitchFamily="34" charset="0"/>
              </a:rPr>
            </a:br>
            <a:r>
              <a:rPr lang="es-SV" sz="2400" dirty="0" smtClean="0">
                <a:latin typeface="Maiandra GD" pitchFamily="34" charset="0"/>
              </a:rPr>
              <a:t>Paso 1: Selección de celdas</a:t>
            </a:r>
            <a:endParaRPr lang="es-SV" sz="2400" dirty="0">
              <a:latin typeface="Maiandra GD" pitchFamily="34" charset="0"/>
            </a:endParaRPr>
          </a:p>
        </p:txBody>
      </p:sp>
      <p:graphicFrame>
        <p:nvGraphicFramePr>
          <p:cNvPr id="10" name="9 Marcador de contenido"/>
          <p:cNvGraphicFramePr>
            <a:graphicFrameLocks noGrp="1"/>
          </p:cNvGraphicFramePr>
          <p:nvPr>
            <p:ph idx="1"/>
            <p:extLst>
              <p:ext uri="{D42A27DB-BD31-4B8C-83A1-F6EECF244321}">
                <p14:modId xmlns:p14="http://schemas.microsoft.com/office/powerpoint/2010/main" val="2844542694"/>
              </p:ext>
            </p:extLst>
          </p:nvPr>
        </p:nvGraphicFramePr>
        <p:xfrm>
          <a:off x="714348" y="1071546"/>
          <a:ext cx="7320306" cy="512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7224" y="2000240"/>
            <a:ext cx="329565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86314" y="2071678"/>
            <a:ext cx="3019425"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03191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4119919" cy="611154"/>
          </a:xfrm>
        </p:spPr>
        <p:txBody>
          <a:bodyPr>
            <a:normAutofit fontScale="90000"/>
          </a:bodyPr>
          <a:lstStyle/>
          <a:p>
            <a:r>
              <a:rPr lang="es-SV" sz="2400" b="1" dirty="0" smtClean="0">
                <a:latin typeface="Maiandra GD" pitchFamily="34" charset="0"/>
              </a:rPr>
              <a:t>Paso 2: Insertar – Gráficos:</a:t>
            </a:r>
            <a:endParaRPr lang="es-SV" sz="2400" b="1" dirty="0">
              <a:latin typeface="Maiandra GD"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786" y="1285860"/>
            <a:ext cx="7503528" cy="600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6 Grupo"/>
          <p:cNvGrpSpPr/>
          <p:nvPr/>
        </p:nvGrpSpPr>
        <p:grpSpPr>
          <a:xfrm>
            <a:off x="2156108" y="980619"/>
            <a:ext cx="1896623" cy="940701"/>
            <a:chOff x="2183210" y="1536241"/>
            <a:chExt cx="1896623" cy="940701"/>
          </a:xfrm>
        </p:grpSpPr>
        <p:sp>
          <p:nvSpPr>
            <p:cNvPr id="8" name="7 CuadroTexto"/>
            <p:cNvSpPr txBox="1"/>
            <p:nvPr/>
          </p:nvSpPr>
          <p:spPr>
            <a:xfrm>
              <a:off x="2183210" y="2107610"/>
              <a:ext cx="936104" cy="369332"/>
            </a:xfrm>
            <a:prstGeom prst="rect">
              <a:avLst/>
            </a:prstGeom>
            <a:noFill/>
            <a:ln w="38100">
              <a:solidFill>
                <a:srgbClr val="FF0000"/>
              </a:solidFill>
            </a:ln>
          </p:spPr>
          <p:txBody>
            <a:bodyPr wrap="square" rtlCol="0">
              <a:spAutoFit/>
            </a:bodyPr>
            <a:lstStyle/>
            <a:p>
              <a:endParaRPr lang="es-CO" dirty="0"/>
            </a:p>
          </p:txBody>
        </p:sp>
        <p:sp>
          <p:nvSpPr>
            <p:cNvPr id="9" name="8 Rectángulo"/>
            <p:cNvSpPr/>
            <p:nvPr/>
          </p:nvSpPr>
          <p:spPr>
            <a:xfrm>
              <a:off x="3119314" y="1536241"/>
              <a:ext cx="960519" cy="307777"/>
            </a:xfrm>
            <a:prstGeom prst="rect">
              <a:avLst/>
            </a:prstGeom>
          </p:spPr>
          <p:txBody>
            <a:bodyPr wrap="none">
              <a:spAutoFit/>
            </a:bodyPr>
            <a:lstStyle/>
            <a:p>
              <a:r>
                <a:rPr lang="es-CO" sz="1400" b="1" dirty="0" smtClean="0">
                  <a:solidFill>
                    <a:srgbClr val="002060"/>
                  </a:solidFill>
                </a:rPr>
                <a:t>Pestaña </a:t>
              </a:r>
              <a:endParaRPr lang="es-CO" sz="1400" b="1" dirty="0">
                <a:solidFill>
                  <a:srgbClr val="002060"/>
                </a:solidFill>
              </a:endParaRPr>
            </a:p>
          </p:txBody>
        </p:sp>
        <p:cxnSp>
          <p:nvCxnSpPr>
            <p:cNvPr id="10" name="9 Conector recto de flecha"/>
            <p:cNvCxnSpPr/>
            <p:nvPr/>
          </p:nvCxnSpPr>
          <p:spPr>
            <a:xfrm flipH="1">
              <a:off x="2962772" y="1803904"/>
              <a:ext cx="288032" cy="26612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11" name="10 Rectángulo"/>
          <p:cNvSpPr/>
          <p:nvPr/>
        </p:nvSpPr>
        <p:spPr>
          <a:xfrm>
            <a:off x="714348" y="1928802"/>
            <a:ext cx="4509568" cy="307777"/>
          </a:xfrm>
          <a:prstGeom prst="rect">
            <a:avLst/>
          </a:prstGeom>
        </p:spPr>
        <p:txBody>
          <a:bodyPr wrap="none">
            <a:spAutoFit/>
          </a:bodyPr>
          <a:lstStyle/>
          <a:p>
            <a:r>
              <a:rPr lang="es-CO" sz="1400" dirty="0" smtClean="0">
                <a:latin typeface="Maiandra GD" pitchFamily="34" charset="0"/>
              </a:rPr>
              <a:t>Selecciona el tipo de gráfico, en este ejemplo: Columna</a:t>
            </a:r>
            <a:endParaRPr lang="es-CO" sz="1400" dirty="0">
              <a:latin typeface="Maiandra GD" pitchFamily="34" charset="0"/>
            </a:endParaRPr>
          </a:p>
        </p:txBody>
      </p:sp>
      <p:pic>
        <p:nvPicPr>
          <p:cNvPr id="1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767" t="5515" r="56767" b="86839"/>
          <a:stretch/>
        </p:blipFill>
        <p:spPr bwMode="auto">
          <a:xfrm>
            <a:off x="714348" y="2285992"/>
            <a:ext cx="4454413"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Rectángulo"/>
          <p:cNvSpPr/>
          <p:nvPr/>
        </p:nvSpPr>
        <p:spPr>
          <a:xfrm>
            <a:off x="5429256" y="2000240"/>
            <a:ext cx="2910430" cy="307777"/>
          </a:xfrm>
          <a:prstGeom prst="rect">
            <a:avLst/>
          </a:prstGeom>
        </p:spPr>
        <p:txBody>
          <a:bodyPr wrap="square">
            <a:spAutoFit/>
          </a:bodyPr>
          <a:lstStyle/>
          <a:p>
            <a:pPr algn="just"/>
            <a:r>
              <a:rPr lang="es-CO" sz="1400" dirty="0" smtClean="0">
                <a:latin typeface="Maiandra GD" pitchFamily="34" charset="0"/>
              </a:rPr>
              <a:t>Se despliega el siguiente menú</a:t>
            </a:r>
            <a:endParaRPr lang="es-CO" sz="1400" dirty="0">
              <a:latin typeface="Maiandra GD" pitchFamily="34" charset="0"/>
            </a:endParaRPr>
          </a:p>
        </p:txBody>
      </p:sp>
      <p:sp>
        <p:nvSpPr>
          <p:cNvPr id="14" name="13 Rectángulo"/>
          <p:cNvSpPr/>
          <p:nvPr/>
        </p:nvSpPr>
        <p:spPr>
          <a:xfrm>
            <a:off x="785786" y="3286124"/>
            <a:ext cx="4572000" cy="523220"/>
          </a:xfrm>
          <a:prstGeom prst="rect">
            <a:avLst/>
          </a:prstGeom>
        </p:spPr>
        <p:txBody>
          <a:bodyPr>
            <a:spAutoFit/>
          </a:bodyPr>
          <a:lstStyle/>
          <a:p>
            <a:r>
              <a:rPr lang="es-CO" sz="1400" dirty="0">
                <a:latin typeface="Maiandra GD" pitchFamily="34" charset="0"/>
              </a:rPr>
              <a:t>de él se selecciona la forma que se quiere </a:t>
            </a:r>
            <a:r>
              <a:rPr lang="es-CO" sz="1400" dirty="0" smtClean="0">
                <a:latin typeface="Maiandra GD" pitchFamily="34" charset="0"/>
              </a:rPr>
              <a:t>tenga el </a:t>
            </a:r>
            <a:r>
              <a:rPr lang="es-CO" sz="1400" dirty="0">
                <a:latin typeface="Maiandra GD" pitchFamily="34" charset="0"/>
              </a:rPr>
              <a:t>gráfico</a:t>
            </a:r>
          </a:p>
        </p:txBody>
      </p:sp>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425" t="13000" r="61863" b="42222"/>
          <a:stretch/>
        </p:blipFill>
        <p:spPr bwMode="auto">
          <a:xfrm>
            <a:off x="5500694" y="2357430"/>
            <a:ext cx="2242159"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15 CuadroTexto"/>
          <p:cNvSpPr txBox="1"/>
          <p:nvPr/>
        </p:nvSpPr>
        <p:spPr>
          <a:xfrm>
            <a:off x="5956343" y="3856050"/>
            <a:ext cx="532386" cy="369332"/>
          </a:xfrm>
          <a:prstGeom prst="rect">
            <a:avLst/>
          </a:prstGeom>
          <a:noFill/>
          <a:ln w="19050">
            <a:solidFill>
              <a:srgbClr val="FF0000"/>
            </a:solidFill>
          </a:ln>
        </p:spPr>
        <p:txBody>
          <a:bodyPr wrap="square" rtlCol="0">
            <a:spAutoFit/>
          </a:bodyPr>
          <a:lstStyle/>
          <a:p>
            <a:endParaRPr lang="es-CO" dirty="0">
              <a:latin typeface="Maiandra GD" pitchFamily="34" charset="0"/>
            </a:endParaRPr>
          </a:p>
        </p:txBody>
      </p:sp>
      <p:sp>
        <p:nvSpPr>
          <p:cNvPr id="17" name="16 Rectángulo"/>
          <p:cNvSpPr/>
          <p:nvPr/>
        </p:nvSpPr>
        <p:spPr>
          <a:xfrm>
            <a:off x="785786" y="3857628"/>
            <a:ext cx="881973" cy="307777"/>
          </a:xfrm>
          <a:prstGeom prst="rect">
            <a:avLst/>
          </a:prstGeom>
        </p:spPr>
        <p:txBody>
          <a:bodyPr wrap="none">
            <a:spAutoFit/>
          </a:bodyPr>
          <a:lstStyle/>
          <a:p>
            <a:r>
              <a:rPr lang="es-CO" sz="1400" dirty="0" smtClean="0">
                <a:latin typeface="Maiandra GD" pitchFamily="34" charset="0"/>
              </a:rPr>
              <a:t>Aparece:</a:t>
            </a:r>
            <a:endParaRPr lang="es-CO" sz="1400" dirty="0">
              <a:latin typeface="Maiandra GD" pitchFamily="34" charset="0"/>
            </a:endParaRPr>
          </a:p>
        </p:txBody>
      </p:sp>
      <p:pic>
        <p:nvPicPr>
          <p:cNvPr id="1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446" t="29447" r="56768" b="58220"/>
          <a:stretch/>
        </p:blipFill>
        <p:spPr bwMode="auto">
          <a:xfrm>
            <a:off x="1500166" y="4214818"/>
            <a:ext cx="3015424"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28861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randombar(horizontal)">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randombar(horizontal)">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heel(1)">
                                      <p:cBhvr>
                                        <p:cTn id="41" dur="20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6" presetClass="entr" presetSubtype="0"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580">
                                          <p:stCondLst>
                                            <p:cond delay="0"/>
                                          </p:stCondLst>
                                        </p:cTn>
                                        <p:tgtEl>
                                          <p:spTgt spid="16"/>
                                        </p:tgtEl>
                                      </p:cBhvr>
                                    </p:animEffect>
                                    <p:anim calcmode="lin" valueType="num">
                                      <p:cBhvr>
                                        <p:cTn id="59"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64" dur="26">
                                          <p:stCondLst>
                                            <p:cond delay="650"/>
                                          </p:stCondLst>
                                        </p:cTn>
                                        <p:tgtEl>
                                          <p:spTgt spid="16"/>
                                        </p:tgtEl>
                                      </p:cBhvr>
                                      <p:to x="100000" y="60000"/>
                                    </p:animScale>
                                    <p:animScale>
                                      <p:cBhvr>
                                        <p:cTn id="65" dur="166" decel="50000">
                                          <p:stCondLst>
                                            <p:cond delay="676"/>
                                          </p:stCondLst>
                                        </p:cTn>
                                        <p:tgtEl>
                                          <p:spTgt spid="16"/>
                                        </p:tgtEl>
                                      </p:cBhvr>
                                      <p:to x="100000" y="100000"/>
                                    </p:animScale>
                                    <p:animScale>
                                      <p:cBhvr>
                                        <p:cTn id="66" dur="26">
                                          <p:stCondLst>
                                            <p:cond delay="1312"/>
                                          </p:stCondLst>
                                        </p:cTn>
                                        <p:tgtEl>
                                          <p:spTgt spid="16"/>
                                        </p:tgtEl>
                                      </p:cBhvr>
                                      <p:to x="100000" y="80000"/>
                                    </p:animScale>
                                    <p:animScale>
                                      <p:cBhvr>
                                        <p:cTn id="67" dur="166" decel="50000">
                                          <p:stCondLst>
                                            <p:cond delay="1338"/>
                                          </p:stCondLst>
                                        </p:cTn>
                                        <p:tgtEl>
                                          <p:spTgt spid="16"/>
                                        </p:tgtEl>
                                      </p:cBhvr>
                                      <p:to x="100000" y="100000"/>
                                    </p:animScale>
                                    <p:animScale>
                                      <p:cBhvr>
                                        <p:cTn id="68" dur="26">
                                          <p:stCondLst>
                                            <p:cond delay="1642"/>
                                          </p:stCondLst>
                                        </p:cTn>
                                        <p:tgtEl>
                                          <p:spTgt spid="16"/>
                                        </p:tgtEl>
                                      </p:cBhvr>
                                      <p:to x="100000" y="90000"/>
                                    </p:animScale>
                                    <p:animScale>
                                      <p:cBhvr>
                                        <p:cTn id="69" dur="166" decel="50000">
                                          <p:stCondLst>
                                            <p:cond delay="1668"/>
                                          </p:stCondLst>
                                        </p:cTn>
                                        <p:tgtEl>
                                          <p:spTgt spid="16"/>
                                        </p:tgtEl>
                                      </p:cBhvr>
                                      <p:to x="100000" y="100000"/>
                                    </p:animScale>
                                    <p:animScale>
                                      <p:cBhvr>
                                        <p:cTn id="70" dur="26">
                                          <p:stCondLst>
                                            <p:cond delay="1808"/>
                                          </p:stCondLst>
                                        </p:cTn>
                                        <p:tgtEl>
                                          <p:spTgt spid="16"/>
                                        </p:tgtEl>
                                      </p:cBhvr>
                                      <p:to x="100000" y="95000"/>
                                    </p:animScale>
                                    <p:animScale>
                                      <p:cBhvr>
                                        <p:cTn id="71" dur="166" decel="50000">
                                          <p:stCondLst>
                                            <p:cond delay="1834"/>
                                          </p:stCondLst>
                                        </p:cTn>
                                        <p:tgtEl>
                                          <p:spTgt spid="16"/>
                                        </p:tgtEl>
                                      </p:cBhvr>
                                      <p:to x="100000" y="100000"/>
                                    </p:animScale>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barn(inVertical)">
                                      <p:cBhvr>
                                        <p:cTn id="76" dur="500"/>
                                        <p:tgtEl>
                                          <p:spTgt spid="17"/>
                                        </p:tgtEl>
                                      </p:cBhvr>
                                    </p:animEffect>
                                  </p:childTnLst>
                                </p:cTn>
                              </p:par>
                            </p:childTnLst>
                          </p:cTn>
                        </p:par>
                      </p:childTnLst>
                    </p:cTn>
                  </p:par>
                  <p:par>
                    <p:cTn id="77" fill="hold">
                      <p:stCondLst>
                        <p:cond delay="indefinite"/>
                      </p:stCondLst>
                      <p:childTnLst>
                        <p:par>
                          <p:cTn id="78" fill="hold">
                            <p:stCondLst>
                              <p:cond delay="0"/>
                            </p:stCondLst>
                            <p:childTnLst>
                              <p:par>
                                <p:cTn id="79" presetID="21" presetClass="entr" presetSubtype="1" fill="hold" nodeType="click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wheel(1)">
                                      <p:cBhvr>
                                        <p:cTn id="8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6" grpId="0" animBg="1"/>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4348" y="1000108"/>
            <a:ext cx="7632848" cy="584775"/>
          </a:xfrm>
          <a:prstGeom prst="rect">
            <a:avLst/>
          </a:prstGeom>
        </p:spPr>
        <p:txBody>
          <a:bodyPr wrap="square">
            <a:spAutoFit/>
          </a:bodyPr>
          <a:lstStyle/>
          <a:p>
            <a:pPr algn="just"/>
            <a:r>
              <a:rPr lang="es-CO" sz="1600" dirty="0" smtClean="0">
                <a:latin typeface="Maiandra GD" pitchFamily="34" charset="0"/>
              </a:rPr>
              <a:t>Si desea ver todos los tipos de gráfico puede dar clic en </a:t>
            </a:r>
            <a:r>
              <a:rPr lang="es-CO" sz="1600" dirty="0">
                <a:latin typeface="Maiandra GD" pitchFamily="34" charset="0"/>
              </a:rPr>
              <a:t>la flecha de la parte inferior derecha de la sección </a:t>
            </a:r>
            <a:r>
              <a:rPr lang="es-CO" sz="1600" b="1" dirty="0">
                <a:latin typeface="Maiandra GD" pitchFamily="34" charset="0"/>
              </a:rPr>
              <a:t>Gráficos </a:t>
            </a:r>
            <a:endParaRPr lang="es-CO" sz="1600" dirty="0">
              <a:latin typeface="Maiandra GD" pitchFamily="34"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3306" y="1428736"/>
            <a:ext cx="4349596" cy="113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0 CuadroTexto"/>
          <p:cNvSpPr txBox="1"/>
          <p:nvPr/>
        </p:nvSpPr>
        <p:spPr>
          <a:xfrm>
            <a:off x="7715272" y="2285992"/>
            <a:ext cx="252028" cy="369332"/>
          </a:xfrm>
          <a:prstGeom prst="rect">
            <a:avLst/>
          </a:prstGeom>
          <a:noFill/>
          <a:ln w="38100">
            <a:solidFill>
              <a:srgbClr val="FF0000"/>
            </a:solidFill>
          </a:ln>
        </p:spPr>
        <p:txBody>
          <a:bodyPr wrap="square" rtlCol="0">
            <a:spAutoFit/>
          </a:bodyPr>
          <a:lstStyle/>
          <a:p>
            <a:endParaRPr lang="es-CO" dirty="0">
              <a:latin typeface="Maiandra GD" pitchFamily="34" charset="0"/>
            </a:endParaRPr>
          </a:p>
        </p:txBody>
      </p:sp>
      <p:sp>
        <p:nvSpPr>
          <p:cNvPr id="6" name="11 Rectángulo"/>
          <p:cNvSpPr/>
          <p:nvPr/>
        </p:nvSpPr>
        <p:spPr>
          <a:xfrm>
            <a:off x="714348" y="2428868"/>
            <a:ext cx="881973" cy="307777"/>
          </a:xfrm>
          <a:prstGeom prst="rect">
            <a:avLst/>
          </a:prstGeom>
        </p:spPr>
        <p:txBody>
          <a:bodyPr wrap="none">
            <a:spAutoFit/>
          </a:bodyPr>
          <a:lstStyle/>
          <a:p>
            <a:r>
              <a:rPr lang="es-CO" sz="1400" dirty="0" smtClean="0">
                <a:latin typeface="Maiandra GD" pitchFamily="34" charset="0"/>
              </a:rPr>
              <a:t>Aparece:</a:t>
            </a:r>
            <a:endParaRPr lang="es-CO" sz="1400" dirty="0">
              <a:latin typeface="Maiandra GD"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224" y="2571744"/>
            <a:ext cx="5486400" cy="3686175"/>
          </a:xfrm>
          <a:prstGeom prst="rect">
            <a:avLst/>
          </a:prstGeom>
        </p:spPr>
      </p:pic>
      <p:sp>
        <p:nvSpPr>
          <p:cNvPr id="7" name="Rectangle 6"/>
          <p:cNvSpPr/>
          <p:nvPr/>
        </p:nvSpPr>
        <p:spPr>
          <a:xfrm>
            <a:off x="6286512" y="3000372"/>
            <a:ext cx="1702542" cy="1644214"/>
          </a:xfrm>
          <a:prstGeom prst="rect">
            <a:avLst/>
          </a:prstGeom>
        </p:spPr>
        <p:txBody>
          <a:bodyPr wrap="square">
            <a:spAutoFit/>
          </a:bodyPr>
          <a:lstStyle/>
          <a:p>
            <a:pPr algn="just"/>
            <a:r>
              <a:rPr lang="es-CO" sz="1400" dirty="0" smtClean="0">
                <a:latin typeface="Maiandra GD" pitchFamily="34" charset="0"/>
              </a:rPr>
              <a:t>En la imagen se aprecian los listados de todos </a:t>
            </a:r>
            <a:r>
              <a:rPr lang="es-CO" sz="1400" dirty="0">
                <a:latin typeface="Maiandra GD" pitchFamily="34" charset="0"/>
              </a:rPr>
              <a:t>los gráficos disponibles, </a:t>
            </a:r>
            <a:r>
              <a:rPr lang="es-CO" sz="1400" dirty="0" smtClean="0">
                <a:latin typeface="Maiandra GD" pitchFamily="34" charset="0"/>
              </a:rPr>
              <a:t>seleccione </a:t>
            </a:r>
            <a:r>
              <a:rPr lang="es-CO" sz="1400" dirty="0">
                <a:latin typeface="Maiandra GD" pitchFamily="34" charset="0"/>
              </a:rPr>
              <a:t>uno y </a:t>
            </a:r>
            <a:r>
              <a:rPr lang="es-CO" sz="1400" dirty="0" smtClean="0">
                <a:latin typeface="Maiandra GD" pitchFamily="34" charset="0"/>
              </a:rPr>
              <a:t>de clic en </a:t>
            </a:r>
            <a:r>
              <a:rPr lang="es-CO" sz="1400" b="1" dirty="0" smtClean="0">
                <a:latin typeface="Maiandra GD" pitchFamily="34" charset="0"/>
              </a:rPr>
              <a:t>Aceptar</a:t>
            </a:r>
            <a:r>
              <a:rPr lang="es-CO" sz="1400" dirty="0" smtClean="0">
                <a:latin typeface="Maiandra GD" pitchFamily="34" charset="0"/>
              </a:rPr>
              <a:t>. </a:t>
            </a:r>
            <a:endParaRPr lang="es-CO" sz="1400" dirty="0">
              <a:latin typeface="Maiandra GD" pitchFamily="34" charset="0"/>
            </a:endParaRPr>
          </a:p>
        </p:txBody>
      </p:sp>
      <p:sp>
        <p:nvSpPr>
          <p:cNvPr id="8" name="7 Título"/>
          <p:cNvSpPr>
            <a:spLocks noGrp="1"/>
          </p:cNvSpPr>
          <p:nvPr>
            <p:ph type="title"/>
          </p:nvPr>
        </p:nvSpPr>
        <p:spPr>
          <a:xfrm>
            <a:off x="714348" y="428604"/>
            <a:ext cx="3334101" cy="539716"/>
          </a:xfrm>
        </p:spPr>
        <p:txBody>
          <a:bodyPr>
            <a:normAutofit/>
          </a:bodyPr>
          <a:lstStyle/>
          <a:p>
            <a:r>
              <a:rPr lang="es-SV" sz="2400" dirty="0" smtClean="0">
                <a:latin typeface="Maiandra GD" pitchFamily="34" charset="0"/>
              </a:rPr>
              <a:t>Ver tipos de gráficos:</a:t>
            </a:r>
            <a:endParaRPr lang="es-SV" sz="2400" dirty="0">
              <a:latin typeface="Maiandra GD" pitchFamily="34" charset="0"/>
            </a:endParaRPr>
          </a:p>
        </p:txBody>
      </p:sp>
    </p:spTree>
    <p:extLst>
      <p:ext uri="{BB962C8B-B14F-4D97-AF65-F5344CB8AC3E}">
        <p14:creationId xmlns:p14="http://schemas.microsoft.com/office/powerpoint/2010/main" val="13886321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80">
                                          <p:stCondLst>
                                            <p:cond delay="0"/>
                                          </p:stCondLst>
                                        </p:cTn>
                                        <p:tgtEl>
                                          <p:spTgt spid="4"/>
                                        </p:tgtEl>
                                      </p:cBhvr>
                                    </p:animEffect>
                                    <p:anim calcmode="lin" valueType="num">
                                      <p:cBhvr>
                                        <p:cTn id="1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9" dur="26">
                                          <p:stCondLst>
                                            <p:cond delay="650"/>
                                          </p:stCondLst>
                                        </p:cTn>
                                        <p:tgtEl>
                                          <p:spTgt spid="4"/>
                                        </p:tgtEl>
                                      </p:cBhvr>
                                      <p:to x="100000" y="60000"/>
                                    </p:animScale>
                                    <p:animScale>
                                      <p:cBhvr>
                                        <p:cTn id="20" dur="166" decel="50000">
                                          <p:stCondLst>
                                            <p:cond delay="676"/>
                                          </p:stCondLst>
                                        </p:cTn>
                                        <p:tgtEl>
                                          <p:spTgt spid="4"/>
                                        </p:tgtEl>
                                      </p:cBhvr>
                                      <p:to x="100000" y="100000"/>
                                    </p:animScale>
                                    <p:animScale>
                                      <p:cBhvr>
                                        <p:cTn id="21" dur="26">
                                          <p:stCondLst>
                                            <p:cond delay="1312"/>
                                          </p:stCondLst>
                                        </p:cTn>
                                        <p:tgtEl>
                                          <p:spTgt spid="4"/>
                                        </p:tgtEl>
                                      </p:cBhvr>
                                      <p:to x="100000" y="80000"/>
                                    </p:animScale>
                                    <p:animScale>
                                      <p:cBhvr>
                                        <p:cTn id="22" dur="166" decel="50000">
                                          <p:stCondLst>
                                            <p:cond delay="1338"/>
                                          </p:stCondLst>
                                        </p:cTn>
                                        <p:tgtEl>
                                          <p:spTgt spid="4"/>
                                        </p:tgtEl>
                                      </p:cBhvr>
                                      <p:to x="100000" y="100000"/>
                                    </p:animScale>
                                    <p:animScale>
                                      <p:cBhvr>
                                        <p:cTn id="23" dur="26">
                                          <p:stCondLst>
                                            <p:cond delay="1642"/>
                                          </p:stCondLst>
                                        </p:cTn>
                                        <p:tgtEl>
                                          <p:spTgt spid="4"/>
                                        </p:tgtEl>
                                      </p:cBhvr>
                                      <p:to x="100000" y="90000"/>
                                    </p:animScale>
                                    <p:animScale>
                                      <p:cBhvr>
                                        <p:cTn id="24" dur="166" decel="50000">
                                          <p:stCondLst>
                                            <p:cond delay="1668"/>
                                          </p:stCondLst>
                                        </p:cTn>
                                        <p:tgtEl>
                                          <p:spTgt spid="4"/>
                                        </p:tgtEl>
                                      </p:cBhvr>
                                      <p:to x="100000" y="100000"/>
                                    </p:animScale>
                                    <p:animScale>
                                      <p:cBhvr>
                                        <p:cTn id="25" dur="26">
                                          <p:stCondLst>
                                            <p:cond delay="1808"/>
                                          </p:stCondLst>
                                        </p:cTn>
                                        <p:tgtEl>
                                          <p:spTgt spid="4"/>
                                        </p:tgtEl>
                                      </p:cBhvr>
                                      <p:to x="100000" y="95000"/>
                                    </p:animScale>
                                    <p:animScale>
                                      <p:cBhvr>
                                        <p:cTn id="26" dur="166" decel="50000">
                                          <p:stCondLst>
                                            <p:cond delay="1834"/>
                                          </p:stCondLst>
                                        </p:cTn>
                                        <p:tgtEl>
                                          <p:spTgt spid="4"/>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80">
                                          <p:stCondLst>
                                            <p:cond delay="0"/>
                                          </p:stCondLst>
                                        </p:cTn>
                                        <p:tgtEl>
                                          <p:spTgt spid="5"/>
                                        </p:tgtEl>
                                      </p:cBhvr>
                                    </p:animEffect>
                                    <p:anim calcmode="lin" valueType="num">
                                      <p:cBhvr>
                                        <p:cTn id="3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7" dur="26">
                                          <p:stCondLst>
                                            <p:cond delay="650"/>
                                          </p:stCondLst>
                                        </p:cTn>
                                        <p:tgtEl>
                                          <p:spTgt spid="5"/>
                                        </p:tgtEl>
                                      </p:cBhvr>
                                      <p:to x="100000" y="60000"/>
                                    </p:animScale>
                                    <p:animScale>
                                      <p:cBhvr>
                                        <p:cTn id="38" dur="166" decel="50000">
                                          <p:stCondLst>
                                            <p:cond delay="676"/>
                                          </p:stCondLst>
                                        </p:cTn>
                                        <p:tgtEl>
                                          <p:spTgt spid="5"/>
                                        </p:tgtEl>
                                      </p:cBhvr>
                                      <p:to x="100000" y="100000"/>
                                    </p:animScale>
                                    <p:animScale>
                                      <p:cBhvr>
                                        <p:cTn id="39" dur="26">
                                          <p:stCondLst>
                                            <p:cond delay="1312"/>
                                          </p:stCondLst>
                                        </p:cTn>
                                        <p:tgtEl>
                                          <p:spTgt spid="5"/>
                                        </p:tgtEl>
                                      </p:cBhvr>
                                      <p:to x="100000" y="80000"/>
                                    </p:animScale>
                                    <p:animScale>
                                      <p:cBhvr>
                                        <p:cTn id="40" dur="166" decel="50000">
                                          <p:stCondLst>
                                            <p:cond delay="1338"/>
                                          </p:stCondLst>
                                        </p:cTn>
                                        <p:tgtEl>
                                          <p:spTgt spid="5"/>
                                        </p:tgtEl>
                                      </p:cBhvr>
                                      <p:to x="100000" y="100000"/>
                                    </p:animScale>
                                    <p:animScale>
                                      <p:cBhvr>
                                        <p:cTn id="41" dur="26">
                                          <p:stCondLst>
                                            <p:cond delay="1642"/>
                                          </p:stCondLst>
                                        </p:cTn>
                                        <p:tgtEl>
                                          <p:spTgt spid="5"/>
                                        </p:tgtEl>
                                      </p:cBhvr>
                                      <p:to x="100000" y="90000"/>
                                    </p:animScale>
                                    <p:animScale>
                                      <p:cBhvr>
                                        <p:cTn id="42" dur="166" decel="50000">
                                          <p:stCondLst>
                                            <p:cond delay="1668"/>
                                          </p:stCondLst>
                                        </p:cTn>
                                        <p:tgtEl>
                                          <p:spTgt spid="5"/>
                                        </p:tgtEl>
                                      </p:cBhvr>
                                      <p:to x="100000" y="100000"/>
                                    </p:animScale>
                                    <p:animScale>
                                      <p:cBhvr>
                                        <p:cTn id="43" dur="26">
                                          <p:stCondLst>
                                            <p:cond delay="1808"/>
                                          </p:stCondLst>
                                        </p:cTn>
                                        <p:tgtEl>
                                          <p:spTgt spid="5"/>
                                        </p:tgtEl>
                                      </p:cBhvr>
                                      <p:to x="100000" y="95000"/>
                                    </p:animScale>
                                    <p:animScale>
                                      <p:cBhvr>
                                        <p:cTn id="44" dur="166" decel="50000">
                                          <p:stCondLst>
                                            <p:cond delay="1834"/>
                                          </p:stCondLst>
                                        </p:cTn>
                                        <p:tgtEl>
                                          <p:spTgt spid="5"/>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barn(inVertical)">
                                      <p:cBhvr>
                                        <p:cTn id="49" dur="500"/>
                                        <p:tgtEl>
                                          <p:spTgt spid="6"/>
                                        </p:tgtEl>
                                      </p:cBhvr>
                                    </p:animEffect>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heel(1)">
                                      <p:cBhvr>
                                        <p:cTn id="54" dur="2000"/>
                                        <p:tgtEl>
                                          <p:spTgt spid="2"/>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43652802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33979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538" y="2357430"/>
            <a:ext cx="7241833" cy="2935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ctangle 19"/>
          <p:cNvSpPr/>
          <p:nvPr/>
        </p:nvSpPr>
        <p:spPr>
          <a:xfrm>
            <a:off x="714348" y="1142984"/>
            <a:ext cx="7787392" cy="738664"/>
          </a:xfrm>
          <a:prstGeom prst="rect">
            <a:avLst/>
          </a:prstGeom>
        </p:spPr>
        <p:txBody>
          <a:bodyPr wrap="square">
            <a:spAutoFit/>
          </a:bodyPr>
          <a:lstStyle/>
          <a:p>
            <a:pPr algn="just"/>
            <a:r>
              <a:rPr lang="es-CO" sz="1400" dirty="0" smtClean="0">
                <a:latin typeface="Maiandra GD" pitchFamily="34" charset="0"/>
              </a:rPr>
              <a:t>Al seleccionar el tipo de gráfico, éste automáticamente aparece en la hoja de Excel (incrustado) y con los datos seleccionados en los ejes horizontal y vertical (en el ejemplo en el eje X aparecen los nombres de los meses y en el Y, los valores numéricos de las ventas) </a:t>
            </a:r>
            <a:endParaRPr lang="es-CO" sz="1400" dirty="0">
              <a:latin typeface="Maiandra GD" pitchFamily="34" charset="0"/>
            </a:endParaRPr>
          </a:p>
        </p:txBody>
      </p:sp>
      <p:sp>
        <p:nvSpPr>
          <p:cNvPr id="2" name="1 Título"/>
          <p:cNvSpPr>
            <a:spLocks noGrp="1"/>
          </p:cNvSpPr>
          <p:nvPr>
            <p:ph type="title"/>
          </p:nvPr>
        </p:nvSpPr>
        <p:spPr>
          <a:xfrm>
            <a:off x="571472" y="642918"/>
            <a:ext cx="3691291" cy="539716"/>
          </a:xfrm>
        </p:spPr>
        <p:txBody>
          <a:bodyPr>
            <a:noAutofit/>
          </a:bodyPr>
          <a:lstStyle/>
          <a:p>
            <a:r>
              <a:rPr lang="es-SV" sz="2400" dirty="0" smtClean="0">
                <a:latin typeface="Maiandra GD" pitchFamily="34" charset="0"/>
              </a:rPr>
              <a:t>Gráfico incrustado:</a:t>
            </a:r>
            <a:endParaRPr lang="es-SV" sz="2400" dirty="0">
              <a:latin typeface="Maiandra GD" pitchFamily="34" charset="0"/>
            </a:endParaRPr>
          </a:p>
        </p:txBody>
      </p:sp>
    </p:spTree>
    <p:extLst>
      <p:ext uri="{BB962C8B-B14F-4D97-AF65-F5344CB8AC3E}">
        <p14:creationId xmlns:p14="http://schemas.microsoft.com/office/powerpoint/2010/main" val="22031033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heel(1)">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714348" y="1000108"/>
            <a:ext cx="7632848" cy="830997"/>
          </a:xfrm>
          <a:prstGeom prst="rect">
            <a:avLst/>
          </a:prstGeom>
        </p:spPr>
        <p:txBody>
          <a:bodyPr wrap="square">
            <a:spAutoFit/>
          </a:bodyPr>
          <a:lstStyle/>
          <a:p>
            <a:pPr algn="just"/>
            <a:r>
              <a:rPr lang="es-CO" sz="1600" dirty="0" smtClean="0">
                <a:latin typeface="Maiandra GD" pitchFamily="34" charset="0"/>
              </a:rPr>
              <a:t>Una vez se incrusta el gráfico aparece </a:t>
            </a:r>
            <a:r>
              <a:rPr lang="es-CO" sz="1600" dirty="0">
                <a:latin typeface="Maiandra GD" pitchFamily="34" charset="0"/>
              </a:rPr>
              <a:t>en la barra de menús una sección nueva, </a:t>
            </a:r>
            <a:r>
              <a:rPr lang="es-CO" sz="1600" b="1" dirty="0">
                <a:latin typeface="Maiandra GD" pitchFamily="34" charset="0"/>
              </a:rPr>
              <a:t>Herramientas de gráficos</a:t>
            </a:r>
            <a:r>
              <a:rPr lang="es-CO" sz="1600" dirty="0">
                <a:latin typeface="Maiandra GD" pitchFamily="34" charset="0"/>
              </a:rPr>
              <a:t>, con tres pestañas: </a:t>
            </a:r>
            <a:r>
              <a:rPr lang="es-CO" sz="1600" b="1" dirty="0">
                <a:latin typeface="Maiandra GD" pitchFamily="34" charset="0"/>
              </a:rPr>
              <a:t>Diseño</a:t>
            </a:r>
            <a:r>
              <a:rPr lang="es-CO" sz="1600" dirty="0">
                <a:latin typeface="Maiandra GD" pitchFamily="34" charset="0"/>
              </a:rPr>
              <a:t>, </a:t>
            </a:r>
            <a:r>
              <a:rPr lang="es-CO" sz="1600" b="1" dirty="0">
                <a:latin typeface="Maiandra GD" pitchFamily="34" charset="0"/>
              </a:rPr>
              <a:t>Presentación </a:t>
            </a:r>
            <a:r>
              <a:rPr lang="es-CO" sz="1600" dirty="0">
                <a:latin typeface="Maiandra GD" pitchFamily="34" charset="0"/>
              </a:rPr>
              <a:t>y </a:t>
            </a:r>
            <a:r>
              <a:rPr lang="es-CO" sz="1600" b="1" dirty="0">
                <a:latin typeface="Maiandra GD" pitchFamily="34" charset="0"/>
              </a:rPr>
              <a:t>Formato</a:t>
            </a:r>
            <a:r>
              <a:rPr lang="es-CO" sz="1600" dirty="0">
                <a:latin typeface="Maiandra GD" pitchFamily="34" charset="0"/>
              </a:rPr>
              <a:t>. </a:t>
            </a:r>
            <a:r>
              <a:rPr lang="es-CO" sz="1600" dirty="0" smtClean="0">
                <a:latin typeface="Maiandra GD" pitchFamily="34" charset="0"/>
              </a:rPr>
              <a:t>Por defecto aparece activa la pestaña Diseño.</a:t>
            </a:r>
            <a:endParaRPr lang="es-CO" sz="1600" dirty="0">
              <a:latin typeface="Maiandra GD"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786" y="2285992"/>
            <a:ext cx="7621162" cy="720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20541" y="4203979"/>
            <a:ext cx="4351789" cy="980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Elipse"/>
          <p:cNvSpPr/>
          <p:nvPr/>
        </p:nvSpPr>
        <p:spPr>
          <a:xfrm>
            <a:off x="4355407" y="2213984"/>
            <a:ext cx="1388837" cy="46058"/>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4" name="3 Conector recto de flecha"/>
          <p:cNvCxnSpPr>
            <a:stCxn id="2" idx="4"/>
          </p:cNvCxnSpPr>
          <p:nvPr/>
        </p:nvCxnSpPr>
        <p:spPr>
          <a:xfrm rot="16200000" flipH="1">
            <a:off x="4162697" y="3147170"/>
            <a:ext cx="1943934" cy="169677"/>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 name="2 Título"/>
          <p:cNvSpPr>
            <a:spLocks noGrp="1"/>
          </p:cNvSpPr>
          <p:nvPr>
            <p:ph type="title"/>
          </p:nvPr>
        </p:nvSpPr>
        <p:spPr>
          <a:xfrm>
            <a:off x="1000100" y="571480"/>
            <a:ext cx="3786214" cy="539716"/>
          </a:xfrm>
        </p:spPr>
        <p:txBody>
          <a:bodyPr>
            <a:normAutofit/>
          </a:bodyPr>
          <a:lstStyle/>
          <a:p>
            <a:r>
              <a:rPr lang="es-SV" sz="2400" dirty="0" smtClean="0">
                <a:latin typeface="Maiandra GD" pitchFamily="34" charset="0"/>
              </a:rPr>
              <a:t>Herramientas de gráficos:</a:t>
            </a:r>
            <a:endParaRPr lang="es-SV" sz="2400" dirty="0">
              <a:latin typeface="Maiandra GD" pitchFamily="34" charset="0"/>
            </a:endParaRPr>
          </a:p>
        </p:txBody>
      </p:sp>
    </p:spTree>
    <p:extLst>
      <p:ext uri="{BB962C8B-B14F-4D97-AF65-F5344CB8AC3E}">
        <p14:creationId xmlns:p14="http://schemas.microsoft.com/office/powerpoint/2010/main" val="388850544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heel(1)">
                                      <p:cBhvr>
                                        <p:cTn id="13" dur="20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80">
                                          <p:stCondLst>
                                            <p:cond delay="0"/>
                                          </p:stCondLst>
                                        </p:cTn>
                                        <p:tgtEl>
                                          <p:spTgt spid="2"/>
                                        </p:tgtEl>
                                      </p:cBhvr>
                                    </p:animEffect>
                                    <p:anim calcmode="lin" valueType="num">
                                      <p:cBhvr>
                                        <p:cTn id="19"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4" dur="26">
                                          <p:stCondLst>
                                            <p:cond delay="650"/>
                                          </p:stCondLst>
                                        </p:cTn>
                                        <p:tgtEl>
                                          <p:spTgt spid="2"/>
                                        </p:tgtEl>
                                      </p:cBhvr>
                                      <p:to x="100000" y="60000"/>
                                    </p:animScale>
                                    <p:animScale>
                                      <p:cBhvr>
                                        <p:cTn id="25" dur="166" decel="50000">
                                          <p:stCondLst>
                                            <p:cond delay="676"/>
                                          </p:stCondLst>
                                        </p:cTn>
                                        <p:tgtEl>
                                          <p:spTgt spid="2"/>
                                        </p:tgtEl>
                                      </p:cBhvr>
                                      <p:to x="100000" y="100000"/>
                                    </p:animScale>
                                    <p:animScale>
                                      <p:cBhvr>
                                        <p:cTn id="26" dur="26">
                                          <p:stCondLst>
                                            <p:cond delay="1312"/>
                                          </p:stCondLst>
                                        </p:cTn>
                                        <p:tgtEl>
                                          <p:spTgt spid="2"/>
                                        </p:tgtEl>
                                      </p:cBhvr>
                                      <p:to x="100000" y="80000"/>
                                    </p:animScale>
                                    <p:animScale>
                                      <p:cBhvr>
                                        <p:cTn id="27" dur="166" decel="50000">
                                          <p:stCondLst>
                                            <p:cond delay="1338"/>
                                          </p:stCondLst>
                                        </p:cTn>
                                        <p:tgtEl>
                                          <p:spTgt spid="2"/>
                                        </p:tgtEl>
                                      </p:cBhvr>
                                      <p:to x="100000" y="100000"/>
                                    </p:animScale>
                                    <p:animScale>
                                      <p:cBhvr>
                                        <p:cTn id="28" dur="26">
                                          <p:stCondLst>
                                            <p:cond delay="1642"/>
                                          </p:stCondLst>
                                        </p:cTn>
                                        <p:tgtEl>
                                          <p:spTgt spid="2"/>
                                        </p:tgtEl>
                                      </p:cBhvr>
                                      <p:to x="100000" y="90000"/>
                                    </p:animScale>
                                    <p:animScale>
                                      <p:cBhvr>
                                        <p:cTn id="29" dur="166" decel="50000">
                                          <p:stCondLst>
                                            <p:cond delay="1668"/>
                                          </p:stCondLst>
                                        </p:cTn>
                                        <p:tgtEl>
                                          <p:spTgt spid="2"/>
                                        </p:tgtEl>
                                      </p:cBhvr>
                                      <p:to x="100000" y="100000"/>
                                    </p:animScale>
                                    <p:animScale>
                                      <p:cBhvr>
                                        <p:cTn id="30" dur="26">
                                          <p:stCondLst>
                                            <p:cond delay="1808"/>
                                          </p:stCondLst>
                                        </p:cTn>
                                        <p:tgtEl>
                                          <p:spTgt spid="2"/>
                                        </p:tgtEl>
                                      </p:cBhvr>
                                      <p:to x="100000" y="95000"/>
                                    </p:animScale>
                                    <p:animScale>
                                      <p:cBhvr>
                                        <p:cTn id="31" dur="166" decel="50000">
                                          <p:stCondLst>
                                            <p:cond delay="1834"/>
                                          </p:stCondLst>
                                        </p:cTn>
                                        <p:tgtEl>
                                          <p:spTgt spid="2"/>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heel(1)">
                                      <p:cBhvr>
                                        <p:cTn id="36" dur="20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1027"/>
                                        </p:tgtEl>
                                        <p:attrNameLst>
                                          <p:attrName>style.visibility</p:attrName>
                                        </p:attrNameLst>
                                      </p:cBhvr>
                                      <p:to>
                                        <p:strVal val="visible"/>
                                      </p:to>
                                    </p:set>
                                    <p:animEffect transition="in" filter="wheel(1)">
                                      <p:cBhvr>
                                        <p:cTn id="41"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714348" y="1071547"/>
            <a:ext cx="7489972" cy="584775"/>
          </a:xfrm>
          <a:prstGeom prst="rect">
            <a:avLst/>
          </a:prstGeom>
        </p:spPr>
        <p:txBody>
          <a:bodyPr wrap="square">
            <a:spAutoFit/>
          </a:bodyPr>
          <a:lstStyle/>
          <a:p>
            <a:pPr algn="just"/>
            <a:r>
              <a:rPr lang="es-CO" sz="1600" dirty="0" smtClean="0">
                <a:latin typeface="Maiandra GD" pitchFamily="34" charset="0"/>
              </a:rPr>
              <a:t>Si se hace clic en el botón </a:t>
            </a:r>
            <a:r>
              <a:rPr lang="es-CO" sz="1600" i="1" dirty="0" smtClean="0">
                <a:latin typeface="Maiandra GD" pitchFamily="34" charset="0"/>
              </a:rPr>
              <a:t>Cambiar entre filas y columnas </a:t>
            </a:r>
            <a:r>
              <a:rPr lang="es-CO" sz="1600" dirty="0" smtClean="0">
                <a:latin typeface="Maiandra GD" pitchFamily="34" charset="0"/>
              </a:rPr>
              <a:t>de la pestaña de </a:t>
            </a:r>
            <a:r>
              <a:rPr lang="es-CO" sz="1600" b="1" dirty="0" smtClean="0">
                <a:latin typeface="Maiandra GD" pitchFamily="34" charset="0"/>
              </a:rPr>
              <a:t>Diseño</a:t>
            </a:r>
            <a:r>
              <a:rPr lang="es-CO" sz="1600" dirty="0" smtClean="0">
                <a:latin typeface="Maiandra GD" pitchFamily="34" charset="0"/>
              </a:rPr>
              <a:t>, resulta:</a:t>
            </a:r>
            <a:endParaRPr lang="es-CO" sz="1600" dirty="0">
              <a:latin typeface="Maiandra GD" pitchFamily="34" charset="0"/>
            </a:endParaRPr>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538" y="3143248"/>
            <a:ext cx="6746336" cy="270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7224" y="2071678"/>
            <a:ext cx="7572428" cy="715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10 CuadroTexto"/>
          <p:cNvSpPr txBox="1"/>
          <p:nvPr/>
        </p:nvSpPr>
        <p:spPr>
          <a:xfrm>
            <a:off x="1150737" y="2285638"/>
            <a:ext cx="576064" cy="394770"/>
          </a:xfrm>
          <a:prstGeom prst="rect">
            <a:avLst/>
          </a:prstGeom>
          <a:noFill/>
          <a:ln w="19050">
            <a:solidFill>
              <a:srgbClr val="FF0000"/>
            </a:solidFill>
          </a:ln>
        </p:spPr>
        <p:txBody>
          <a:bodyPr wrap="square" rtlCol="0">
            <a:spAutoFit/>
          </a:bodyPr>
          <a:lstStyle/>
          <a:p>
            <a:endParaRPr lang="es-CO"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5206" y="1357298"/>
            <a:ext cx="87630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500034" y="642918"/>
            <a:ext cx="5072098" cy="571504"/>
          </a:xfrm>
        </p:spPr>
        <p:txBody>
          <a:bodyPr>
            <a:noAutofit/>
          </a:bodyPr>
          <a:lstStyle/>
          <a:p>
            <a:r>
              <a:rPr lang="es-SV" sz="2400" dirty="0" smtClean="0">
                <a:latin typeface="Maiandra GD" pitchFamily="34" charset="0"/>
              </a:rPr>
              <a:t>Cambiar entre filas y columnas:</a:t>
            </a:r>
            <a:endParaRPr lang="es-SV" sz="2400" dirty="0">
              <a:latin typeface="Maiandra GD" pitchFamily="34" charset="0"/>
            </a:endParaRPr>
          </a:p>
        </p:txBody>
      </p:sp>
    </p:spTree>
    <p:extLst>
      <p:ext uri="{BB962C8B-B14F-4D97-AF65-F5344CB8AC3E}">
        <p14:creationId xmlns:p14="http://schemas.microsoft.com/office/powerpoint/2010/main" val="98173476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heel(1)">
                                      <p:cBhvr>
                                        <p:cTn id="31" dur="20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80">
                                          <p:stCondLst>
                                            <p:cond delay="0"/>
                                          </p:stCondLst>
                                        </p:cTn>
                                        <p:tgtEl>
                                          <p:spTgt spid="10"/>
                                        </p:tgtEl>
                                      </p:cBhvr>
                                    </p:animEffect>
                                    <p:anim calcmode="lin" valueType="num">
                                      <p:cBhvr>
                                        <p:cTn id="37"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2" dur="26">
                                          <p:stCondLst>
                                            <p:cond delay="650"/>
                                          </p:stCondLst>
                                        </p:cTn>
                                        <p:tgtEl>
                                          <p:spTgt spid="10"/>
                                        </p:tgtEl>
                                      </p:cBhvr>
                                      <p:to x="100000" y="60000"/>
                                    </p:animScale>
                                    <p:animScale>
                                      <p:cBhvr>
                                        <p:cTn id="43" dur="166" decel="50000">
                                          <p:stCondLst>
                                            <p:cond delay="676"/>
                                          </p:stCondLst>
                                        </p:cTn>
                                        <p:tgtEl>
                                          <p:spTgt spid="10"/>
                                        </p:tgtEl>
                                      </p:cBhvr>
                                      <p:to x="100000" y="100000"/>
                                    </p:animScale>
                                    <p:animScale>
                                      <p:cBhvr>
                                        <p:cTn id="44" dur="26">
                                          <p:stCondLst>
                                            <p:cond delay="1312"/>
                                          </p:stCondLst>
                                        </p:cTn>
                                        <p:tgtEl>
                                          <p:spTgt spid="10"/>
                                        </p:tgtEl>
                                      </p:cBhvr>
                                      <p:to x="100000" y="80000"/>
                                    </p:animScale>
                                    <p:animScale>
                                      <p:cBhvr>
                                        <p:cTn id="45" dur="166" decel="50000">
                                          <p:stCondLst>
                                            <p:cond delay="1338"/>
                                          </p:stCondLst>
                                        </p:cTn>
                                        <p:tgtEl>
                                          <p:spTgt spid="10"/>
                                        </p:tgtEl>
                                      </p:cBhvr>
                                      <p:to x="100000" y="100000"/>
                                    </p:animScale>
                                    <p:animScale>
                                      <p:cBhvr>
                                        <p:cTn id="46" dur="26">
                                          <p:stCondLst>
                                            <p:cond delay="1642"/>
                                          </p:stCondLst>
                                        </p:cTn>
                                        <p:tgtEl>
                                          <p:spTgt spid="10"/>
                                        </p:tgtEl>
                                      </p:cBhvr>
                                      <p:to x="100000" y="90000"/>
                                    </p:animScale>
                                    <p:animScale>
                                      <p:cBhvr>
                                        <p:cTn id="47" dur="166" decel="50000">
                                          <p:stCondLst>
                                            <p:cond delay="1668"/>
                                          </p:stCondLst>
                                        </p:cTn>
                                        <p:tgtEl>
                                          <p:spTgt spid="10"/>
                                        </p:tgtEl>
                                      </p:cBhvr>
                                      <p:to x="100000" y="100000"/>
                                    </p:animScale>
                                    <p:animScale>
                                      <p:cBhvr>
                                        <p:cTn id="48" dur="26">
                                          <p:stCondLst>
                                            <p:cond delay="1808"/>
                                          </p:stCondLst>
                                        </p:cTn>
                                        <p:tgtEl>
                                          <p:spTgt spid="10"/>
                                        </p:tgtEl>
                                      </p:cBhvr>
                                      <p:to x="100000" y="95000"/>
                                    </p:animScale>
                                    <p:animScale>
                                      <p:cBhvr>
                                        <p:cTn id="49" dur="166" decel="50000">
                                          <p:stCondLst>
                                            <p:cond delay="1834"/>
                                          </p:stCondLst>
                                        </p:cTn>
                                        <p:tgtEl>
                                          <p:spTgt spid="10"/>
                                        </p:tgtEl>
                                      </p:cBhvr>
                                      <p:to x="100000" y="100000"/>
                                    </p:animScale>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075"/>
                                        </p:tgtEl>
                                        <p:attrNameLst>
                                          <p:attrName>style.visibility</p:attrName>
                                        </p:attrNameLst>
                                      </p:cBhvr>
                                      <p:to>
                                        <p:strVal val="visible"/>
                                      </p:to>
                                    </p:set>
                                    <p:animEffect transition="in" filter="fade">
                                      <p:cBhvr>
                                        <p:cTn id="54" dur="1000"/>
                                        <p:tgtEl>
                                          <p:spTgt spid="3075"/>
                                        </p:tgtEl>
                                      </p:cBhvr>
                                    </p:animEffect>
                                    <p:anim calcmode="lin" valueType="num">
                                      <p:cBhvr>
                                        <p:cTn id="55" dur="1000" fill="hold"/>
                                        <p:tgtEl>
                                          <p:spTgt spid="3075"/>
                                        </p:tgtEl>
                                        <p:attrNameLst>
                                          <p:attrName>ppt_x</p:attrName>
                                        </p:attrNameLst>
                                      </p:cBhvr>
                                      <p:tavLst>
                                        <p:tav tm="0">
                                          <p:val>
                                            <p:strVal val="#ppt_x"/>
                                          </p:val>
                                        </p:tav>
                                        <p:tav tm="100000">
                                          <p:val>
                                            <p:strVal val="#ppt_x"/>
                                          </p:val>
                                        </p:tav>
                                      </p:tavLst>
                                    </p:anim>
                                    <p:anim calcmode="lin" valueType="num">
                                      <p:cBhvr>
                                        <p:cTn id="56" dur="1000" fill="hold"/>
                                        <p:tgtEl>
                                          <p:spTgt spid="30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Sobre el material</a:t>
            </a:r>
            <a:endParaRPr lang="es-SV" dirty="0"/>
          </a:p>
        </p:txBody>
      </p:sp>
      <p:sp>
        <p:nvSpPr>
          <p:cNvPr id="3" name="2 Marcador de contenido"/>
          <p:cNvSpPr>
            <a:spLocks noGrp="1"/>
          </p:cNvSpPr>
          <p:nvPr>
            <p:ph idx="1"/>
          </p:nvPr>
        </p:nvSpPr>
        <p:spPr/>
        <p:txBody>
          <a:bodyPr/>
          <a:lstStyle/>
          <a:p>
            <a:r>
              <a:rPr lang="es-SV" dirty="0" smtClean="0"/>
              <a:t>Es presentación fue hecha para alumnos de la carrera de Derecho donde se da a conocer  un panorama general de las herramientas que utiliza MS Excel.</a:t>
            </a:r>
            <a:endParaRPr lang="es-SV" dirty="0"/>
          </a:p>
        </p:txBody>
      </p:sp>
    </p:spTree>
    <p:extLst>
      <p:ext uri="{BB962C8B-B14F-4D97-AF65-F5344CB8AC3E}">
        <p14:creationId xmlns:p14="http://schemas.microsoft.com/office/powerpoint/2010/main" val="794731315"/>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Referencias</a:t>
            </a:r>
            <a:endParaRPr lang="es-SV" dirty="0"/>
          </a:p>
        </p:txBody>
      </p:sp>
      <p:sp>
        <p:nvSpPr>
          <p:cNvPr id="3" name="2 Marcador de contenido"/>
          <p:cNvSpPr>
            <a:spLocks noGrp="1"/>
          </p:cNvSpPr>
          <p:nvPr>
            <p:ph idx="1"/>
          </p:nvPr>
        </p:nvSpPr>
        <p:spPr/>
        <p:txBody>
          <a:bodyPr/>
          <a:lstStyle/>
          <a:p>
            <a:r>
              <a:rPr lang="es-SV" dirty="0">
                <a:hlinkClick r:id="rId2"/>
              </a:rPr>
              <a:t>http://www.queesexcel.net</a:t>
            </a:r>
            <a:r>
              <a:rPr lang="es-SV" dirty="0" smtClean="0">
                <a:hlinkClick r:id="rId2"/>
              </a:rPr>
              <a:t>/</a:t>
            </a:r>
            <a:endParaRPr lang="es-SV" dirty="0" smtClean="0"/>
          </a:p>
          <a:p>
            <a:r>
              <a:rPr lang="es-SV" dirty="0">
                <a:hlinkClick r:id="rId3"/>
              </a:rPr>
              <a:t>https://exceltotal.com/que-es-excel</a:t>
            </a:r>
            <a:r>
              <a:rPr lang="es-SV" dirty="0" smtClean="0">
                <a:hlinkClick r:id="rId3"/>
              </a:rPr>
              <a:t>/</a:t>
            </a:r>
            <a:endParaRPr lang="es-SV" dirty="0" smtClean="0"/>
          </a:p>
          <a:p>
            <a:r>
              <a:rPr lang="es-SV"/>
              <a:t>http://www.aulaclic.es/excel2010/</a:t>
            </a:r>
          </a:p>
        </p:txBody>
      </p:sp>
    </p:spTree>
    <p:extLst>
      <p:ext uri="{BB962C8B-B14F-4D97-AF65-F5344CB8AC3E}">
        <p14:creationId xmlns:p14="http://schemas.microsoft.com/office/powerpoint/2010/main" val="421803678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latin typeface="Maiandra GD" pitchFamily="34" charset="0"/>
              </a:rPr>
              <a:t>CELDA</a:t>
            </a:r>
            <a:endParaRPr lang="es-ES" dirty="0">
              <a:latin typeface="Maiandra GD" pitchFamily="34" charset="0"/>
            </a:endParaRPr>
          </a:p>
        </p:txBody>
      </p:sp>
      <p:sp>
        <p:nvSpPr>
          <p:cNvPr id="3" name="2 Marcador de contenido"/>
          <p:cNvSpPr>
            <a:spLocks noGrp="1"/>
          </p:cNvSpPr>
          <p:nvPr>
            <p:ph idx="1"/>
          </p:nvPr>
        </p:nvSpPr>
        <p:spPr/>
        <p:txBody>
          <a:bodyPr/>
          <a:lstStyle/>
          <a:p>
            <a:r>
              <a:rPr lang="es-ES" dirty="0" smtClean="0">
                <a:latin typeface="Maiandra GD" pitchFamily="34" charset="0"/>
              </a:rPr>
              <a:t>Una celda se forma por la intersección entre una fila y un columna.</a:t>
            </a:r>
            <a:endParaRPr lang="es-ES" dirty="0">
              <a:latin typeface="Maiandra GD" pitchFamily="34" charset="0"/>
            </a:endParaRP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127" r="72976" b="53016"/>
          <a:stretch/>
        </p:blipFill>
        <p:spPr bwMode="auto">
          <a:xfrm>
            <a:off x="2699792" y="2996952"/>
            <a:ext cx="3294743" cy="3004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Elipse"/>
          <p:cNvSpPr/>
          <p:nvPr/>
        </p:nvSpPr>
        <p:spPr>
          <a:xfrm>
            <a:off x="2915816" y="2852936"/>
            <a:ext cx="1008112"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B7</a:t>
            </a:r>
            <a:endParaRPr lang="es-ES" dirty="0"/>
          </a:p>
        </p:txBody>
      </p:sp>
      <p:sp>
        <p:nvSpPr>
          <p:cNvPr id="5" name="4 Llamada ovalada"/>
          <p:cNvSpPr/>
          <p:nvPr/>
        </p:nvSpPr>
        <p:spPr>
          <a:xfrm>
            <a:off x="4644008" y="3461308"/>
            <a:ext cx="3096344" cy="792088"/>
          </a:xfrm>
          <a:prstGeom prst="wedgeEllipseCallout">
            <a:avLst>
              <a:gd name="adj1" fmla="val -52708"/>
              <a:gd name="adj2" fmla="val 918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CELDA</a:t>
            </a:r>
            <a:endParaRPr lang="es-ES" dirty="0"/>
          </a:p>
        </p:txBody>
      </p:sp>
    </p:spTree>
    <p:extLst>
      <p:ext uri="{BB962C8B-B14F-4D97-AF65-F5344CB8AC3E}">
        <p14:creationId xmlns:p14="http://schemas.microsoft.com/office/powerpoint/2010/main" val="406516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par>
                                <p:cTn id="19" presetID="3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p:cTn id="21" dur="1000" fill="hold"/>
                                        <p:tgtEl>
                                          <p:spTgt spid="1026"/>
                                        </p:tgtEl>
                                        <p:attrNameLst>
                                          <p:attrName>ppt_w</p:attrName>
                                        </p:attrNameLst>
                                      </p:cBhvr>
                                      <p:tavLst>
                                        <p:tav tm="0">
                                          <p:val>
                                            <p:fltVal val="0"/>
                                          </p:val>
                                        </p:tav>
                                        <p:tav tm="100000">
                                          <p:val>
                                            <p:strVal val="#ppt_w"/>
                                          </p:val>
                                        </p:tav>
                                      </p:tavLst>
                                    </p:anim>
                                    <p:anim calcmode="lin" valueType="num">
                                      <p:cBhvr>
                                        <p:cTn id="22" dur="1000" fill="hold"/>
                                        <p:tgtEl>
                                          <p:spTgt spid="1026"/>
                                        </p:tgtEl>
                                        <p:attrNameLst>
                                          <p:attrName>ppt_h</p:attrName>
                                        </p:attrNameLst>
                                      </p:cBhvr>
                                      <p:tavLst>
                                        <p:tav tm="0">
                                          <p:val>
                                            <p:fltVal val="0"/>
                                          </p:val>
                                        </p:tav>
                                        <p:tav tm="100000">
                                          <p:val>
                                            <p:strVal val="#ppt_h"/>
                                          </p:val>
                                        </p:tav>
                                      </p:tavLst>
                                    </p:anim>
                                    <p:anim calcmode="lin" valueType="num">
                                      <p:cBhvr>
                                        <p:cTn id="23" dur="1000" fill="hold"/>
                                        <p:tgtEl>
                                          <p:spTgt spid="1026"/>
                                        </p:tgtEl>
                                        <p:attrNameLst>
                                          <p:attrName>style.rotation</p:attrName>
                                        </p:attrNameLst>
                                      </p:cBhvr>
                                      <p:tavLst>
                                        <p:tav tm="0">
                                          <p:val>
                                            <p:fltVal val="90"/>
                                          </p:val>
                                        </p:tav>
                                        <p:tav tm="100000">
                                          <p:val>
                                            <p:fltVal val="0"/>
                                          </p:val>
                                        </p:tav>
                                      </p:tavLst>
                                    </p:anim>
                                    <p:animEffect transition="in" filter="fade">
                                      <p:cBhvr>
                                        <p:cTn id="24" dur="1000"/>
                                        <p:tgtEl>
                                          <p:spTgt spid="1026"/>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718" r="5424" b="4653"/>
          <a:stretch/>
        </p:blipFill>
        <p:spPr bwMode="auto">
          <a:xfrm>
            <a:off x="1480456" y="620688"/>
            <a:ext cx="6619935" cy="563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2903233"/>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7691" y="3018480"/>
            <a:ext cx="5610225" cy="476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100" y="5715016"/>
            <a:ext cx="6902450" cy="4540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7290" y="1428736"/>
            <a:ext cx="6176963" cy="647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785786" y="494364"/>
            <a:ext cx="7429552" cy="74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52352" bIns="38088" anchor="ctr">
            <a:spAutoFit/>
          </a:bodyPr>
          <a:lstStyle/>
          <a:p>
            <a:pPr eaLnBrk="0" hangingPunct="0"/>
            <a:r>
              <a:rPr lang="es-ES" dirty="0">
                <a:latin typeface="Maiandra GD" pitchFamily="34" charset="0"/>
                <a:cs typeface="Times New Roman" pitchFamily="18" charset="0"/>
              </a:rPr>
              <a:t>Al abrir la aplicación de Excel, encontraremos una </a:t>
            </a:r>
            <a:r>
              <a:rPr lang="es-ES" b="1" dirty="0">
                <a:latin typeface="Maiandra GD" pitchFamily="34" charset="0"/>
                <a:cs typeface="Times New Roman" pitchFamily="18" charset="0"/>
              </a:rPr>
              <a:t>hoja de cálculo</a:t>
            </a:r>
            <a:r>
              <a:rPr lang="es-ES" dirty="0">
                <a:latin typeface="Maiandra GD" pitchFamily="34" charset="0"/>
                <a:cs typeface="Times New Roman" pitchFamily="18" charset="0"/>
              </a:rPr>
              <a:t> en blanco y en la parte superior de la pantalla, una </a:t>
            </a:r>
            <a:r>
              <a:rPr lang="es-ES" b="1" dirty="0">
                <a:latin typeface="Maiandra GD" pitchFamily="34" charset="0"/>
                <a:cs typeface="Times New Roman" pitchFamily="18" charset="0"/>
              </a:rPr>
              <a:t>barra de menú</a:t>
            </a:r>
            <a:r>
              <a:rPr lang="es-ES" dirty="0">
                <a:latin typeface="Maiandra GD" pitchFamily="34" charset="0"/>
                <a:cs typeface="Times New Roman" pitchFamily="18" charset="0"/>
              </a:rPr>
              <a:t>.</a:t>
            </a:r>
            <a:r>
              <a:rPr lang="es-ES" i="1" dirty="0">
                <a:latin typeface="Maiandra GD" pitchFamily="34" charset="0"/>
                <a:cs typeface="Times New Roman" pitchFamily="18" charset="0"/>
              </a:rPr>
              <a:t> </a:t>
            </a:r>
            <a:endParaRPr lang="es-ES" dirty="0">
              <a:latin typeface="Maiandra GD" pitchFamily="34" charset="0"/>
            </a:endParaRPr>
          </a:p>
        </p:txBody>
      </p:sp>
      <p:sp>
        <p:nvSpPr>
          <p:cNvPr id="7" name="Rectangle 5"/>
          <p:cNvSpPr>
            <a:spLocks noChangeArrowheads="1"/>
          </p:cNvSpPr>
          <p:nvPr/>
        </p:nvSpPr>
        <p:spPr bwMode="auto">
          <a:xfrm>
            <a:off x="1079500" y="2428868"/>
            <a:ext cx="8064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s-CO" dirty="0" smtClean="0">
                <a:latin typeface="Maiandra GD" pitchFamily="34" charset="0"/>
                <a:cs typeface="Times New Roman" pitchFamily="18" charset="0"/>
              </a:rPr>
              <a:t>Debajo </a:t>
            </a:r>
            <a:r>
              <a:rPr lang="es-CO" dirty="0">
                <a:latin typeface="Maiandra GD" pitchFamily="34" charset="0"/>
                <a:cs typeface="Times New Roman" pitchFamily="18" charset="0"/>
              </a:rPr>
              <a:t>de la barra de menú</a:t>
            </a:r>
            <a:r>
              <a:rPr lang="es-CO" i="1" dirty="0">
                <a:latin typeface="Maiandra GD" pitchFamily="34" charset="0"/>
                <a:cs typeface="Times New Roman" pitchFamily="18" charset="0"/>
              </a:rPr>
              <a:t> </a:t>
            </a:r>
            <a:r>
              <a:rPr lang="es-CO" dirty="0">
                <a:latin typeface="Maiandra GD" pitchFamily="34" charset="0"/>
                <a:cs typeface="Times New Roman" pitchFamily="18" charset="0"/>
              </a:rPr>
              <a:t>encontraremos la </a:t>
            </a:r>
            <a:r>
              <a:rPr lang="es-CO" b="1" dirty="0">
                <a:latin typeface="Maiandra GD" pitchFamily="34" charset="0"/>
                <a:cs typeface="Times New Roman" pitchFamily="18" charset="0"/>
              </a:rPr>
              <a:t>barra de herramientas</a:t>
            </a:r>
            <a:r>
              <a:rPr lang="es-CO" dirty="0">
                <a:latin typeface="Maiandra GD" pitchFamily="34" charset="0"/>
                <a:cs typeface="Times New Roman" pitchFamily="18" charset="0"/>
              </a:rPr>
              <a:t>:</a:t>
            </a:r>
            <a:endParaRPr lang="es-ES" dirty="0">
              <a:latin typeface="Maiandra GD" pitchFamily="34" charset="0"/>
            </a:endParaRPr>
          </a:p>
        </p:txBody>
      </p:sp>
      <p:sp>
        <p:nvSpPr>
          <p:cNvPr id="8" name="Rectangle 6"/>
          <p:cNvSpPr>
            <a:spLocks noChangeArrowheads="1"/>
          </p:cNvSpPr>
          <p:nvPr/>
        </p:nvSpPr>
        <p:spPr bwMode="auto">
          <a:xfrm>
            <a:off x="857224" y="3643314"/>
            <a:ext cx="7558564"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lang="es-CO" sz="2000" dirty="0">
                <a:latin typeface="Maiandra GD" pitchFamily="34" charset="0"/>
                <a:cs typeface="Times New Roman" pitchFamily="18" charset="0"/>
              </a:rPr>
              <a:t>Esta barra presenta varios íconos, correspondientes a funciones diferentes. Aunque en algunos casos, éstas son las mismas a las que se accede a través de la barra de menú.</a:t>
            </a:r>
            <a:endParaRPr lang="es-ES" sz="1200" dirty="0">
              <a:latin typeface="Maiandra GD" pitchFamily="34" charset="0"/>
            </a:endParaRPr>
          </a:p>
          <a:p>
            <a:pPr eaLnBrk="0" hangingPunct="0"/>
            <a:r>
              <a:rPr lang="es-CO" sz="2000" dirty="0">
                <a:latin typeface="Maiandra GD" pitchFamily="34" charset="0"/>
                <a:cs typeface="Times New Roman" pitchFamily="18" charset="0"/>
              </a:rPr>
              <a:t>Debajo de la barra de herramientas encontrará una casilla larga y a la izquierda de ésta, el símbolo “=”. Ésta se llama la </a:t>
            </a:r>
            <a:r>
              <a:rPr lang="es-CO" sz="2000" b="1" dirty="0">
                <a:latin typeface="Maiandra GD" pitchFamily="34" charset="0"/>
                <a:cs typeface="Times New Roman" pitchFamily="18" charset="0"/>
              </a:rPr>
              <a:t>barra de fórmulas</a:t>
            </a:r>
            <a:r>
              <a:rPr lang="es-CO" sz="2000" dirty="0">
                <a:latin typeface="Maiandra GD" pitchFamily="34" charset="0"/>
                <a:cs typeface="Times New Roman" pitchFamily="18" charset="0"/>
              </a:rPr>
              <a:t>. </a:t>
            </a:r>
            <a:endParaRPr lang="es-ES" sz="1200" dirty="0">
              <a:latin typeface="Maiandra GD" pitchFamily="34" charset="0"/>
            </a:endParaRPr>
          </a:p>
          <a:p>
            <a:pPr eaLnBrk="0" hangingPunct="0"/>
            <a:endParaRPr lang="es-ES" dirty="0">
              <a:latin typeface="Maiandra GD" pitchFamily="34" charset="0"/>
            </a:endParaRPr>
          </a:p>
        </p:txBody>
      </p:sp>
      <p:sp>
        <p:nvSpPr>
          <p:cNvPr id="9" name="9 Rectángulo"/>
          <p:cNvSpPr>
            <a:spLocks noChangeArrowheads="1"/>
          </p:cNvSpPr>
          <p:nvPr/>
        </p:nvSpPr>
        <p:spPr bwMode="auto">
          <a:xfrm>
            <a:off x="857224" y="214290"/>
            <a:ext cx="20136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CO" b="1" dirty="0">
                <a:latin typeface="Maiandra GD" pitchFamily="34" charset="0"/>
                <a:cs typeface="Arial" charset="0"/>
              </a:rPr>
              <a:t>Conceptos Básicos</a:t>
            </a:r>
            <a:endParaRPr lang="es-ES" b="1" i="1" dirty="0">
              <a:latin typeface="Maiandra GD" pitchFamily="34" charset="0"/>
              <a:cs typeface="Arial" charset="0"/>
            </a:endParaRPr>
          </a:p>
        </p:txBody>
      </p:sp>
    </p:spTree>
    <p:extLst>
      <p:ext uri="{BB962C8B-B14F-4D97-AF65-F5344CB8AC3E}">
        <p14:creationId xmlns:p14="http://schemas.microsoft.com/office/powerpoint/2010/main" val="323703766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8662" y="3071810"/>
            <a:ext cx="6840537" cy="32353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Rectangle 10"/>
          <p:cNvSpPr>
            <a:spLocks noChangeArrowheads="1"/>
          </p:cNvSpPr>
          <p:nvPr/>
        </p:nvSpPr>
        <p:spPr bwMode="auto">
          <a:xfrm>
            <a:off x="4932363" y="4076700"/>
            <a:ext cx="685800" cy="25654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EC">
              <a:latin typeface="Lucida Sans Unicode" pitchFamily="34" charset="0"/>
            </a:endParaRPr>
          </a:p>
        </p:txBody>
      </p:sp>
      <p:sp>
        <p:nvSpPr>
          <p:cNvPr id="5" name="Text Box 3"/>
          <p:cNvSpPr txBox="1">
            <a:spLocks noChangeArrowheads="1"/>
          </p:cNvSpPr>
          <p:nvPr/>
        </p:nvSpPr>
        <p:spPr bwMode="auto">
          <a:xfrm>
            <a:off x="7092950" y="5589588"/>
            <a:ext cx="571500" cy="342900"/>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algn="ctr"/>
            <a:r>
              <a:rPr lang="es-ES" sz="1100">
                <a:latin typeface="Arial" charset="0"/>
                <a:cs typeface="Times New Roman" pitchFamily="18" charset="0"/>
              </a:rPr>
              <a:t>FILA</a:t>
            </a:r>
            <a:endParaRPr lang="es-ES">
              <a:latin typeface="Arial" charset="0"/>
            </a:endParaRPr>
          </a:p>
        </p:txBody>
      </p:sp>
      <p:sp>
        <p:nvSpPr>
          <p:cNvPr id="6" name="Text Box 8"/>
          <p:cNvSpPr txBox="1">
            <a:spLocks noChangeArrowheads="1"/>
          </p:cNvSpPr>
          <p:nvPr/>
        </p:nvSpPr>
        <p:spPr bwMode="auto">
          <a:xfrm>
            <a:off x="5435600" y="3933825"/>
            <a:ext cx="914400" cy="3429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r>
              <a:rPr lang="es-ES" sz="1100">
                <a:latin typeface="Arial" charset="0"/>
                <a:cs typeface="Times New Roman" pitchFamily="18" charset="0"/>
              </a:rPr>
              <a:t>COLUMNA</a:t>
            </a:r>
            <a:endParaRPr lang="es-ES">
              <a:latin typeface="Arial" charset="0"/>
            </a:endParaRPr>
          </a:p>
        </p:txBody>
      </p:sp>
      <p:sp>
        <p:nvSpPr>
          <p:cNvPr id="7" name="Line 7"/>
          <p:cNvSpPr>
            <a:spLocks noChangeShapeType="1"/>
          </p:cNvSpPr>
          <p:nvPr/>
        </p:nvSpPr>
        <p:spPr bwMode="auto">
          <a:xfrm flipH="1">
            <a:off x="5435600" y="4149725"/>
            <a:ext cx="11430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EC"/>
          </a:p>
        </p:txBody>
      </p:sp>
      <p:sp>
        <p:nvSpPr>
          <p:cNvPr id="8" name="Rectangle 2"/>
          <p:cNvSpPr>
            <a:spLocks noChangeArrowheads="1"/>
          </p:cNvSpPr>
          <p:nvPr/>
        </p:nvSpPr>
        <p:spPr bwMode="auto">
          <a:xfrm>
            <a:off x="2124075" y="5589588"/>
            <a:ext cx="4572000" cy="228600"/>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s-EC">
              <a:latin typeface="Lucida Sans Unicode" pitchFamily="34" charset="0"/>
            </a:endParaRPr>
          </a:p>
        </p:txBody>
      </p:sp>
      <p:sp>
        <p:nvSpPr>
          <p:cNvPr id="9" name="Line 1"/>
          <p:cNvSpPr>
            <a:spLocks noChangeShapeType="1"/>
          </p:cNvSpPr>
          <p:nvPr/>
        </p:nvSpPr>
        <p:spPr bwMode="auto">
          <a:xfrm flipH="1" flipV="1">
            <a:off x="6659563" y="5661025"/>
            <a:ext cx="342900" cy="11430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s-EC"/>
          </a:p>
        </p:txBody>
      </p:sp>
      <p:sp>
        <p:nvSpPr>
          <p:cNvPr id="10" name="Text Box 6"/>
          <p:cNvSpPr txBox="1">
            <a:spLocks noChangeArrowheads="1"/>
          </p:cNvSpPr>
          <p:nvPr/>
        </p:nvSpPr>
        <p:spPr bwMode="auto">
          <a:xfrm>
            <a:off x="1619250" y="5661025"/>
            <a:ext cx="571500" cy="228600"/>
          </a:xfrm>
          <a:prstGeom prst="rect">
            <a:avLst/>
          </a:prstGeom>
          <a:noFill/>
          <a:ln w="19050">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endParaRPr lang="es-EC">
              <a:latin typeface="Arial" charset="0"/>
            </a:endParaRPr>
          </a:p>
        </p:txBody>
      </p:sp>
      <p:sp>
        <p:nvSpPr>
          <p:cNvPr id="11" name="Text Box 5"/>
          <p:cNvSpPr txBox="1">
            <a:spLocks noChangeArrowheads="1"/>
          </p:cNvSpPr>
          <p:nvPr/>
        </p:nvSpPr>
        <p:spPr bwMode="auto">
          <a:xfrm>
            <a:off x="2484438" y="6021388"/>
            <a:ext cx="685800" cy="342900"/>
          </a:xfrm>
          <a:prstGeom prst="rect">
            <a:avLst/>
          </a:prstGeom>
          <a:noFill/>
          <a:ln w="19050">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algn="ctr"/>
            <a:r>
              <a:rPr lang="es-ES" sz="1100">
                <a:latin typeface="Arial" charset="0"/>
                <a:cs typeface="Times New Roman" pitchFamily="18" charset="0"/>
              </a:rPr>
              <a:t>CELDA</a:t>
            </a:r>
            <a:endParaRPr lang="es-ES">
              <a:latin typeface="Arial" charset="0"/>
            </a:endParaRPr>
          </a:p>
        </p:txBody>
      </p:sp>
      <p:sp>
        <p:nvSpPr>
          <p:cNvPr id="12" name="Line 4"/>
          <p:cNvSpPr>
            <a:spLocks noChangeShapeType="1"/>
          </p:cNvSpPr>
          <p:nvPr/>
        </p:nvSpPr>
        <p:spPr bwMode="auto">
          <a:xfrm flipH="1" flipV="1">
            <a:off x="2195513" y="5805488"/>
            <a:ext cx="301625" cy="185737"/>
          </a:xfrm>
          <a:prstGeom prst="line">
            <a:avLst/>
          </a:prstGeom>
          <a:noFill/>
          <a:ln w="127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s-EC"/>
          </a:p>
        </p:txBody>
      </p:sp>
      <p:sp>
        <p:nvSpPr>
          <p:cNvPr id="14" name="Rectangle 12"/>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C"/>
          </a:p>
        </p:txBody>
      </p:sp>
      <p:sp>
        <p:nvSpPr>
          <p:cNvPr id="15" name="Rectangle 17"/>
          <p:cNvSpPr>
            <a:spLocks noChangeArrowheads="1"/>
          </p:cNvSpPr>
          <p:nvPr/>
        </p:nvSpPr>
        <p:spPr bwMode="auto">
          <a:xfrm>
            <a:off x="785786" y="714356"/>
            <a:ext cx="739300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tabLst>
                <a:tab pos="228600" algn="l"/>
              </a:tabLst>
            </a:pPr>
            <a:r>
              <a:rPr lang="es-CO" dirty="0">
                <a:latin typeface="Maiandra GD" pitchFamily="34" charset="0"/>
                <a:cs typeface="Times New Roman" pitchFamily="18" charset="0"/>
              </a:rPr>
              <a:t>Cada columna o fila se denomina por la letra o el número correspondiente. </a:t>
            </a:r>
            <a:r>
              <a:rPr lang="es-ES" dirty="0">
                <a:latin typeface="Maiandra GD" pitchFamily="34" charset="0"/>
                <a:cs typeface="Times New Roman" pitchFamily="18" charset="0"/>
              </a:rPr>
              <a:t>Las filas están numeradas de 1 a 65.536 y las 256 columnas están marcadas, cada una, con letras (A, B, CH, CI, DE, </a:t>
            </a:r>
            <a:r>
              <a:rPr lang="es-ES" dirty="0" err="1">
                <a:latin typeface="Maiandra GD" pitchFamily="34" charset="0"/>
                <a:cs typeface="Times New Roman" pitchFamily="18" charset="0"/>
              </a:rPr>
              <a:t>etc</a:t>
            </a:r>
            <a:r>
              <a:rPr lang="es-ES" dirty="0">
                <a:latin typeface="Maiandra GD" pitchFamily="34" charset="0"/>
                <a:cs typeface="Times New Roman" pitchFamily="18" charset="0"/>
              </a:rPr>
              <a:t>). </a:t>
            </a:r>
            <a:endParaRPr lang="es-ES" dirty="0">
              <a:latin typeface="Maiandra GD" pitchFamily="34" charset="0"/>
            </a:endParaRPr>
          </a:p>
          <a:p>
            <a:pPr eaLnBrk="0" hangingPunct="0">
              <a:buFontTx/>
              <a:buChar char="•"/>
              <a:tabLst>
                <a:tab pos="228600" algn="l"/>
              </a:tabLst>
            </a:pPr>
            <a:r>
              <a:rPr lang="es-CO" dirty="0">
                <a:latin typeface="Maiandra GD" pitchFamily="34" charset="0"/>
                <a:cs typeface="Times New Roman" pitchFamily="18" charset="0"/>
              </a:rPr>
              <a:t>Las letras y los números también se usan para determinar el nombre de cada una de las celdas. </a:t>
            </a:r>
            <a:endParaRPr lang="es-ES" dirty="0">
              <a:latin typeface="Maiandra GD" pitchFamily="34" charset="0"/>
            </a:endParaRPr>
          </a:p>
          <a:p>
            <a:pPr eaLnBrk="0" hangingPunct="0">
              <a:buFontTx/>
              <a:buChar char="•"/>
              <a:tabLst>
                <a:tab pos="228600" algn="l"/>
              </a:tabLst>
            </a:pPr>
            <a:r>
              <a:rPr lang="es-CO" dirty="0">
                <a:latin typeface="Maiandra GD" pitchFamily="34" charset="0"/>
                <a:cs typeface="Times New Roman" pitchFamily="18" charset="0"/>
              </a:rPr>
              <a:t>Si hacemos clic sobre una de las letras, se selecciona la columna correspondiente a la letra. De igual manera se seleccionan las filas mediante un clic sobre el número que corresponda. </a:t>
            </a:r>
            <a:endParaRPr lang="es-ES" dirty="0">
              <a:latin typeface="Maiandra GD" pitchFamily="34" charset="0"/>
            </a:endParaRPr>
          </a:p>
        </p:txBody>
      </p:sp>
    </p:spTree>
    <p:extLst>
      <p:ext uri="{BB962C8B-B14F-4D97-AF65-F5344CB8AC3E}">
        <p14:creationId xmlns:p14="http://schemas.microsoft.com/office/powerpoint/2010/main" val="1415652246"/>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1670" y="3000372"/>
            <a:ext cx="3768766" cy="124997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Oval 2"/>
          <p:cNvSpPr>
            <a:spLocks noChangeArrowheads="1"/>
          </p:cNvSpPr>
          <p:nvPr/>
        </p:nvSpPr>
        <p:spPr bwMode="auto">
          <a:xfrm>
            <a:off x="5103789" y="3312531"/>
            <a:ext cx="441142" cy="350904"/>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C">
              <a:latin typeface="Maiandra GD" pitchFamily="34" charset="0"/>
            </a:endParaRPr>
          </a:p>
        </p:txBody>
      </p:sp>
      <p:sp>
        <p:nvSpPr>
          <p:cNvPr id="4" name="Rectangle 3"/>
          <p:cNvSpPr>
            <a:spLocks noChangeArrowheads="1"/>
          </p:cNvSpPr>
          <p:nvPr/>
        </p:nvSpPr>
        <p:spPr bwMode="auto">
          <a:xfrm>
            <a:off x="1214414" y="642918"/>
            <a:ext cx="639287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a:r>
              <a:rPr lang="es-CO" sz="2000" dirty="0">
                <a:latin typeface="Maiandra GD" pitchFamily="34" charset="0"/>
                <a:cs typeface="Times New Roman" pitchFamily="18" charset="0"/>
              </a:rPr>
              <a:t>Para navegar de una hoja de cálculo a otra, se utilizan las pestañas que se encuentran al extremo inferior izquierdo de la hoja de cálculo del ejemplo. Las pestañas dicen Hoja 1, Hoja 2 y Hoja 3 y, como la hoja de cálculo está ahora abierta en la hoja “Hoja 2”, aparece escrito en una letra más oscura que las de las otras dos pestañas.  </a:t>
            </a:r>
            <a:endParaRPr lang="es-ES" sz="3600" dirty="0">
              <a:latin typeface="Maiandra GD" pitchFamily="34" charset="0"/>
            </a:endParaRPr>
          </a:p>
        </p:txBody>
      </p:sp>
      <p:sp>
        <p:nvSpPr>
          <p:cNvPr id="5" name="Rectangle 4"/>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C">
              <a:latin typeface="Lucida Sans Unicode" pitchFamily="34" charset="0"/>
            </a:endParaRPr>
          </a:p>
        </p:txBody>
      </p:sp>
      <p:sp>
        <p:nvSpPr>
          <p:cNvPr id="6" name="Rectangle 5"/>
          <p:cNvSpPr>
            <a:spLocks noChangeArrowheads="1"/>
          </p:cNvSpPr>
          <p:nvPr/>
        </p:nvSpPr>
        <p:spPr bwMode="auto">
          <a:xfrm>
            <a:off x="1431903" y="4474782"/>
            <a:ext cx="600197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just"/>
            <a:r>
              <a:rPr lang="es-CO" sz="2000">
                <a:latin typeface="Maiandra GD" pitchFamily="34" charset="0"/>
                <a:cs typeface="Times New Roman" pitchFamily="18" charset="0"/>
              </a:rPr>
              <a:t>Como todavía no hemos escrito dentro de ninguna de las hojas, no es muy evidente la diferencia entre ellas. Pero podemos notarlo seleccionando celdas distintas en cada una de las hojas. </a:t>
            </a:r>
            <a:endParaRPr lang="es-CO" sz="2000">
              <a:latin typeface="Maiandra GD" pitchFamily="34" charset="0"/>
            </a:endParaRPr>
          </a:p>
        </p:txBody>
      </p:sp>
    </p:spTree>
    <p:extLst>
      <p:ext uri="{BB962C8B-B14F-4D97-AF65-F5344CB8AC3E}">
        <p14:creationId xmlns:p14="http://schemas.microsoft.com/office/powerpoint/2010/main" val="1750808486"/>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Personalizado 4">
      <a:dk1>
        <a:srgbClr val="000000"/>
      </a:dk1>
      <a:lt1>
        <a:srgbClr val="FFFFFF"/>
      </a:lt1>
      <a:dk2>
        <a:srgbClr val="49711E"/>
      </a:dk2>
      <a:lt2>
        <a:srgbClr val="74C658"/>
      </a:lt2>
      <a:accent1>
        <a:srgbClr val="92D050"/>
      </a:accent1>
      <a:accent2>
        <a:srgbClr val="B0DFA0"/>
      </a:accent2>
      <a:accent3>
        <a:srgbClr val="49711E"/>
      </a:accent3>
      <a:accent4>
        <a:srgbClr val="74C658"/>
      </a:accent4>
      <a:accent5>
        <a:srgbClr val="7CCA62"/>
      </a:accent5>
      <a:accent6>
        <a:srgbClr val="A5C249"/>
      </a:accent6>
      <a:hlink>
        <a:srgbClr val="BDE296"/>
      </a:hlink>
      <a:folHlink>
        <a:srgbClr val="74C658"/>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344</TotalTime>
  <Words>2907</Words>
  <Application>Microsoft Office PowerPoint</Application>
  <PresentationFormat>Presentación en pantalla (4:3)</PresentationFormat>
  <Paragraphs>249</Paragraphs>
  <Slides>44</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44</vt:i4>
      </vt:variant>
    </vt:vector>
  </HeadingPairs>
  <TitlesOfParts>
    <vt:vector size="46" baseType="lpstr">
      <vt:lpstr>Chincheta</vt:lpstr>
      <vt:lpstr>Imagen de mapa de bits</vt:lpstr>
      <vt:lpstr>Presentación de PowerPoint</vt:lpstr>
      <vt:lpstr>Objetivo</vt:lpstr>
      <vt:lpstr>Excel</vt:lpstr>
      <vt:lpstr>Presentación de PowerPoint</vt:lpstr>
      <vt:lpstr>CELDA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Formatos</vt:lpstr>
      <vt:lpstr>Aquí hay:</vt:lpstr>
      <vt:lpstr>Presentación de PowerPoint</vt:lpstr>
      <vt:lpstr>Presentación de PowerPoint</vt:lpstr>
      <vt:lpstr>Presentación de PowerPoint</vt:lpstr>
      <vt:lpstr>Presentación de PowerPoint</vt:lpstr>
      <vt:lpstr>FÓRMULAS Y FUNCIONES</vt:lpstr>
      <vt:lpstr>A LA HORA DE TRABAJAR CON FUNCIONES SE DEBEN TENER EN CUENTA LAS SIGUIENTES REGLAS: </vt:lpstr>
      <vt:lpstr>Presentación de PowerPoint</vt:lpstr>
      <vt:lpstr>Presentación de PowerPoint</vt:lpstr>
      <vt:lpstr>Presentación de PowerPoint</vt:lpstr>
      <vt:lpstr>Presentación de PowerPoint</vt:lpstr>
      <vt:lpstr> LO QUE SIGUE:</vt:lpstr>
      <vt:lpstr>Presentación de PowerPoint</vt:lpstr>
      <vt:lpstr>Algunas funciones de excel</vt:lpstr>
      <vt:lpstr>Los gráficos</vt:lpstr>
      <vt:lpstr>Opciones de creación de gráficos: </vt:lpstr>
      <vt:lpstr>Creación de gráficos Paso 1: Selección de celdas</vt:lpstr>
      <vt:lpstr>Paso 2: Insertar – Gráficos:</vt:lpstr>
      <vt:lpstr>Ver tipos de gráficos:</vt:lpstr>
      <vt:lpstr>Gráfico incrustado:</vt:lpstr>
      <vt:lpstr>Herramientas de gráficos:</vt:lpstr>
      <vt:lpstr>Cambiar entre filas y columnas:</vt:lpstr>
      <vt:lpstr>Sobre el material</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excel</dc:title>
  <dc:creator>Sr. Mora</dc:creator>
  <cp:lastModifiedBy>Francisco Franco</cp:lastModifiedBy>
  <cp:revision>27</cp:revision>
  <dcterms:created xsi:type="dcterms:W3CDTF">2013-01-18T23:12:39Z</dcterms:created>
  <dcterms:modified xsi:type="dcterms:W3CDTF">2015-10-02T19:24:27Z</dcterms:modified>
</cp:coreProperties>
</file>