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9" r:id="rId3"/>
    <p:sldId id="260" r:id="rId4"/>
    <p:sldId id="256" r:id="rId5"/>
    <p:sldId id="258" r:id="rId6"/>
    <p:sldId id="262" r:id="rId7"/>
    <p:sldId id="264" r:id="rId8"/>
    <p:sldId id="263" r:id="rId9"/>
    <p:sldId id="265" r:id="rId10"/>
    <p:sldId id="266" r:id="rId11"/>
    <p:sldId id="267" r:id="rId12"/>
    <p:sldId id="268" r:id="rId13"/>
    <p:sldId id="269" r:id="rId14"/>
    <p:sldId id="292" r:id="rId15"/>
    <p:sldId id="293" r:id="rId16"/>
    <p:sldId id="294" r:id="rId17"/>
    <p:sldId id="272" r:id="rId18"/>
    <p:sldId id="271" r:id="rId19"/>
    <p:sldId id="295" r:id="rId20"/>
    <p:sldId id="273" r:id="rId21"/>
    <p:sldId id="297" r:id="rId22"/>
    <p:sldId id="298" r:id="rId23"/>
    <p:sldId id="299" r:id="rId24"/>
    <p:sldId id="275" r:id="rId25"/>
    <p:sldId id="296" r:id="rId26"/>
    <p:sldId id="276" r:id="rId27"/>
    <p:sldId id="277" r:id="rId28"/>
    <p:sldId id="278" r:id="rId29"/>
    <p:sldId id="274" r:id="rId30"/>
    <p:sldId id="291" r:id="rId31"/>
    <p:sldId id="270" r:id="rId32"/>
    <p:sldId id="26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92" d="100"/>
          <a:sy n="92" d="100"/>
        </p:scale>
        <p:origin x="498"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7E0E78-8028-4390-B74A-6CDC1629E18E}" type="doc">
      <dgm:prSet loTypeId="urn:microsoft.com/office/officeart/2005/8/layout/gear1" loCatId="cycle" qsTypeId="urn:microsoft.com/office/officeart/2005/8/quickstyle/3d9" qsCatId="3D" csTypeId="urn:microsoft.com/office/officeart/2005/8/colors/colorful3" csCatId="colorful" phldr="1"/>
      <dgm:spPr/>
    </dgm:pt>
    <dgm:pt modelId="{1F175452-578A-4B2A-BEA2-DB00FFE5C42A}">
      <dgm:prSet phldrT="[Texto]"/>
      <dgm:spPr/>
      <dgm:t>
        <a:bodyPr/>
        <a:lstStyle/>
        <a:p>
          <a:r>
            <a:rPr lang="es-MX" dirty="0" smtClean="0"/>
            <a:t>De iniciar</a:t>
          </a:r>
          <a:endParaRPr lang="es-MX" dirty="0"/>
        </a:p>
      </dgm:t>
    </dgm:pt>
    <dgm:pt modelId="{EA1CE412-FAF2-4EA8-81EC-D42CA93932C5}" type="parTrans" cxnId="{91E3B8D6-F84D-48D0-B65D-23E3501D0623}">
      <dgm:prSet/>
      <dgm:spPr/>
      <dgm:t>
        <a:bodyPr/>
        <a:lstStyle/>
        <a:p>
          <a:endParaRPr lang="es-MX"/>
        </a:p>
      </dgm:t>
    </dgm:pt>
    <dgm:pt modelId="{837EAB73-1E15-4C05-8FB3-9C4F5498A878}" type="sibTrans" cxnId="{91E3B8D6-F84D-48D0-B65D-23E3501D0623}">
      <dgm:prSet/>
      <dgm:spPr/>
      <dgm:t>
        <a:bodyPr/>
        <a:lstStyle/>
        <a:p>
          <a:endParaRPr lang="es-MX"/>
        </a:p>
      </dgm:t>
    </dgm:pt>
    <dgm:pt modelId="{7B49B92A-CD72-428D-A174-DBF9CE775270}">
      <dgm:prSet phldrT="[Texto]"/>
      <dgm:spPr/>
      <dgm:t>
        <a:bodyPr/>
        <a:lstStyle/>
        <a:p>
          <a:r>
            <a:rPr lang="es-MX" dirty="0" smtClean="0"/>
            <a:t>Antes</a:t>
          </a:r>
          <a:endParaRPr lang="es-MX" dirty="0"/>
        </a:p>
      </dgm:t>
    </dgm:pt>
    <dgm:pt modelId="{295ED827-94FF-4543-B8A9-9DA413990D0D}" type="parTrans" cxnId="{F40B3D5D-3513-44AA-B363-76944530398D}">
      <dgm:prSet/>
      <dgm:spPr/>
      <dgm:t>
        <a:bodyPr/>
        <a:lstStyle/>
        <a:p>
          <a:endParaRPr lang="es-MX"/>
        </a:p>
      </dgm:t>
    </dgm:pt>
    <dgm:pt modelId="{2B7210AD-C3D0-4336-B842-01CDDD35A8F4}" type="sibTrans" cxnId="{F40B3D5D-3513-44AA-B363-76944530398D}">
      <dgm:prSet/>
      <dgm:spPr/>
      <dgm:t>
        <a:bodyPr/>
        <a:lstStyle/>
        <a:p>
          <a:endParaRPr lang="es-MX"/>
        </a:p>
      </dgm:t>
    </dgm:pt>
    <dgm:pt modelId="{6B1D7D11-7022-4AF4-BE0B-7DC790108B8B}">
      <dgm:prSet phldrT="[Texto]"/>
      <dgm:spPr/>
      <dgm:t>
        <a:bodyPr/>
        <a:lstStyle/>
        <a:p>
          <a:r>
            <a:rPr lang="es-MX" dirty="0" smtClean="0"/>
            <a:t>Leer</a:t>
          </a:r>
          <a:endParaRPr lang="es-MX" dirty="0"/>
        </a:p>
      </dgm:t>
    </dgm:pt>
    <dgm:pt modelId="{0E0A15EE-4D0C-4EF8-BAC5-ED3698B291FE}" type="parTrans" cxnId="{1FB896DE-DA97-4896-8786-BCF54EA88957}">
      <dgm:prSet/>
      <dgm:spPr/>
      <dgm:t>
        <a:bodyPr/>
        <a:lstStyle/>
        <a:p>
          <a:endParaRPr lang="es-MX"/>
        </a:p>
      </dgm:t>
    </dgm:pt>
    <dgm:pt modelId="{A40419CB-AC32-4D15-B41A-ECBB2EA492B9}" type="sibTrans" cxnId="{1FB896DE-DA97-4896-8786-BCF54EA88957}">
      <dgm:prSet/>
      <dgm:spPr/>
      <dgm:t>
        <a:bodyPr/>
        <a:lstStyle/>
        <a:p>
          <a:endParaRPr lang="es-MX"/>
        </a:p>
      </dgm:t>
    </dgm:pt>
    <dgm:pt modelId="{18537704-AC38-49CD-8660-0645BBFDD6E8}" type="pres">
      <dgm:prSet presAssocID="{707E0E78-8028-4390-B74A-6CDC1629E18E}" presName="composite" presStyleCnt="0">
        <dgm:presLayoutVars>
          <dgm:chMax val="3"/>
          <dgm:animLvl val="lvl"/>
          <dgm:resizeHandles val="exact"/>
        </dgm:presLayoutVars>
      </dgm:prSet>
      <dgm:spPr/>
    </dgm:pt>
    <dgm:pt modelId="{CE66E0F4-6030-40BE-A828-E5D249420C09}" type="pres">
      <dgm:prSet presAssocID="{1F175452-578A-4B2A-BEA2-DB00FFE5C42A}" presName="gear1" presStyleLbl="node1" presStyleIdx="0" presStyleCnt="3">
        <dgm:presLayoutVars>
          <dgm:chMax val="1"/>
          <dgm:bulletEnabled val="1"/>
        </dgm:presLayoutVars>
      </dgm:prSet>
      <dgm:spPr/>
      <dgm:t>
        <a:bodyPr/>
        <a:lstStyle/>
        <a:p>
          <a:endParaRPr lang="es-MX"/>
        </a:p>
      </dgm:t>
    </dgm:pt>
    <dgm:pt modelId="{65BEEFE7-12DA-481E-8A19-C2E0C846F790}" type="pres">
      <dgm:prSet presAssocID="{1F175452-578A-4B2A-BEA2-DB00FFE5C42A}" presName="gear1srcNode" presStyleLbl="node1" presStyleIdx="0" presStyleCnt="3"/>
      <dgm:spPr/>
      <dgm:t>
        <a:bodyPr/>
        <a:lstStyle/>
        <a:p>
          <a:endParaRPr lang="es-MX"/>
        </a:p>
      </dgm:t>
    </dgm:pt>
    <dgm:pt modelId="{0A9E3D33-D865-4F05-AFBA-3690A3D1F9EB}" type="pres">
      <dgm:prSet presAssocID="{1F175452-578A-4B2A-BEA2-DB00FFE5C42A}" presName="gear1dstNode" presStyleLbl="node1" presStyleIdx="0" presStyleCnt="3"/>
      <dgm:spPr/>
      <dgm:t>
        <a:bodyPr/>
        <a:lstStyle/>
        <a:p>
          <a:endParaRPr lang="es-MX"/>
        </a:p>
      </dgm:t>
    </dgm:pt>
    <dgm:pt modelId="{B0276443-BE24-4CAB-BB56-E341E1E1148C}" type="pres">
      <dgm:prSet presAssocID="{7B49B92A-CD72-428D-A174-DBF9CE775270}" presName="gear2" presStyleLbl="node1" presStyleIdx="1" presStyleCnt="3">
        <dgm:presLayoutVars>
          <dgm:chMax val="1"/>
          <dgm:bulletEnabled val="1"/>
        </dgm:presLayoutVars>
      </dgm:prSet>
      <dgm:spPr/>
      <dgm:t>
        <a:bodyPr/>
        <a:lstStyle/>
        <a:p>
          <a:endParaRPr lang="es-MX"/>
        </a:p>
      </dgm:t>
    </dgm:pt>
    <dgm:pt modelId="{AF03025E-330B-4744-8F4A-CE3AD138A5CB}" type="pres">
      <dgm:prSet presAssocID="{7B49B92A-CD72-428D-A174-DBF9CE775270}" presName="gear2srcNode" presStyleLbl="node1" presStyleIdx="1" presStyleCnt="3"/>
      <dgm:spPr/>
      <dgm:t>
        <a:bodyPr/>
        <a:lstStyle/>
        <a:p>
          <a:endParaRPr lang="es-MX"/>
        </a:p>
      </dgm:t>
    </dgm:pt>
    <dgm:pt modelId="{C2ADBD84-D507-418F-BDC1-5D4BE6D49C37}" type="pres">
      <dgm:prSet presAssocID="{7B49B92A-CD72-428D-A174-DBF9CE775270}" presName="gear2dstNode" presStyleLbl="node1" presStyleIdx="1" presStyleCnt="3"/>
      <dgm:spPr/>
      <dgm:t>
        <a:bodyPr/>
        <a:lstStyle/>
        <a:p>
          <a:endParaRPr lang="es-MX"/>
        </a:p>
      </dgm:t>
    </dgm:pt>
    <dgm:pt modelId="{424A9EA3-6A67-4B04-8DE4-FBB6FAA215B8}" type="pres">
      <dgm:prSet presAssocID="{6B1D7D11-7022-4AF4-BE0B-7DC790108B8B}" presName="gear3" presStyleLbl="node1" presStyleIdx="2" presStyleCnt="3"/>
      <dgm:spPr/>
      <dgm:t>
        <a:bodyPr/>
        <a:lstStyle/>
        <a:p>
          <a:endParaRPr lang="es-MX"/>
        </a:p>
      </dgm:t>
    </dgm:pt>
    <dgm:pt modelId="{D1B89EF0-EC63-421B-9256-CD5A17670C91}" type="pres">
      <dgm:prSet presAssocID="{6B1D7D11-7022-4AF4-BE0B-7DC790108B8B}" presName="gear3tx" presStyleLbl="node1" presStyleIdx="2" presStyleCnt="3">
        <dgm:presLayoutVars>
          <dgm:chMax val="1"/>
          <dgm:bulletEnabled val="1"/>
        </dgm:presLayoutVars>
      </dgm:prSet>
      <dgm:spPr/>
      <dgm:t>
        <a:bodyPr/>
        <a:lstStyle/>
        <a:p>
          <a:endParaRPr lang="es-MX"/>
        </a:p>
      </dgm:t>
    </dgm:pt>
    <dgm:pt modelId="{6C9C1248-6B07-4E0C-A97A-8C91D5FE2A0C}" type="pres">
      <dgm:prSet presAssocID="{6B1D7D11-7022-4AF4-BE0B-7DC790108B8B}" presName="gear3srcNode" presStyleLbl="node1" presStyleIdx="2" presStyleCnt="3"/>
      <dgm:spPr/>
      <dgm:t>
        <a:bodyPr/>
        <a:lstStyle/>
        <a:p>
          <a:endParaRPr lang="es-MX"/>
        </a:p>
      </dgm:t>
    </dgm:pt>
    <dgm:pt modelId="{A6782DC4-F2F2-474A-84AA-E76C052D797A}" type="pres">
      <dgm:prSet presAssocID="{6B1D7D11-7022-4AF4-BE0B-7DC790108B8B}" presName="gear3dstNode" presStyleLbl="node1" presStyleIdx="2" presStyleCnt="3"/>
      <dgm:spPr/>
      <dgm:t>
        <a:bodyPr/>
        <a:lstStyle/>
        <a:p>
          <a:endParaRPr lang="es-MX"/>
        </a:p>
      </dgm:t>
    </dgm:pt>
    <dgm:pt modelId="{1E8A6881-EC29-466A-93EA-CA1F2BB00139}" type="pres">
      <dgm:prSet presAssocID="{837EAB73-1E15-4C05-8FB3-9C4F5498A878}" presName="connector1" presStyleLbl="sibTrans2D1" presStyleIdx="0" presStyleCnt="3"/>
      <dgm:spPr/>
      <dgm:t>
        <a:bodyPr/>
        <a:lstStyle/>
        <a:p>
          <a:endParaRPr lang="es-MX"/>
        </a:p>
      </dgm:t>
    </dgm:pt>
    <dgm:pt modelId="{DBFD62C8-6053-4EBA-BD5D-9FDCAC4287CC}" type="pres">
      <dgm:prSet presAssocID="{2B7210AD-C3D0-4336-B842-01CDDD35A8F4}" presName="connector2" presStyleLbl="sibTrans2D1" presStyleIdx="1" presStyleCnt="3"/>
      <dgm:spPr/>
      <dgm:t>
        <a:bodyPr/>
        <a:lstStyle/>
        <a:p>
          <a:endParaRPr lang="es-MX"/>
        </a:p>
      </dgm:t>
    </dgm:pt>
    <dgm:pt modelId="{3A4DB3D6-BB44-4B00-B797-AE36D900A196}" type="pres">
      <dgm:prSet presAssocID="{A40419CB-AC32-4D15-B41A-ECBB2EA492B9}" presName="connector3" presStyleLbl="sibTrans2D1" presStyleIdx="2" presStyleCnt="3"/>
      <dgm:spPr/>
      <dgm:t>
        <a:bodyPr/>
        <a:lstStyle/>
        <a:p>
          <a:endParaRPr lang="es-MX"/>
        </a:p>
      </dgm:t>
    </dgm:pt>
  </dgm:ptLst>
  <dgm:cxnLst>
    <dgm:cxn modelId="{8E5ECAB0-67A0-4BF4-B8F4-DC8681D19928}" type="presOf" srcId="{7B49B92A-CD72-428D-A174-DBF9CE775270}" destId="{AF03025E-330B-4744-8F4A-CE3AD138A5CB}" srcOrd="1" destOrd="0" presId="urn:microsoft.com/office/officeart/2005/8/layout/gear1"/>
    <dgm:cxn modelId="{4B43D824-69F8-4D27-AC94-CCF1BE4736E0}" type="presOf" srcId="{1F175452-578A-4B2A-BEA2-DB00FFE5C42A}" destId="{CE66E0F4-6030-40BE-A828-E5D249420C09}" srcOrd="0" destOrd="0" presId="urn:microsoft.com/office/officeart/2005/8/layout/gear1"/>
    <dgm:cxn modelId="{AD0B2025-7C67-42C2-A162-C5296C6AB3A2}" type="presOf" srcId="{6B1D7D11-7022-4AF4-BE0B-7DC790108B8B}" destId="{D1B89EF0-EC63-421B-9256-CD5A17670C91}" srcOrd="1" destOrd="0" presId="urn:microsoft.com/office/officeart/2005/8/layout/gear1"/>
    <dgm:cxn modelId="{DC4CC9EA-D366-40AE-ABF9-C7680DA17BE2}" type="presOf" srcId="{7B49B92A-CD72-428D-A174-DBF9CE775270}" destId="{C2ADBD84-D507-418F-BDC1-5D4BE6D49C37}" srcOrd="2" destOrd="0" presId="urn:microsoft.com/office/officeart/2005/8/layout/gear1"/>
    <dgm:cxn modelId="{F41B4896-4EE4-47E5-A21F-57F255433CCA}" type="presOf" srcId="{7B49B92A-CD72-428D-A174-DBF9CE775270}" destId="{B0276443-BE24-4CAB-BB56-E341E1E1148C}" srcOrd="0" destOrd="0" presId="urn:microsoft.com/office/officeart/2005/8/layout/gear1"/>
    <dgm:cxn modelId="{E396B98A-08BB-45ED-9C73-4CB07D7CC13E}" type="presOf" srcId="{A40419CB-AC32-4D15-B41A-ECBB2EA492B9}" destId="{3A4DB3D6-BB44-4B00-B797-AE36D900A196}" srcOrd="0" destOrd="0" presId="urn:microsoft.com/office/officeart/2005/8/layout/gear1"/>
    <dgm:cxn modelId="{04D7F497-AD27-4C20-8A9C-58D29DF3AFD5}" type="presOf" srcId="{837EAB73-1E15-4C05-8FB3-9C4F5498A878}" destId="{1E8A6881-EC29-466A-93EA-CA1F2BB00139}" srcOrd="0" destOrd="0" presId="urn:microsoft.com/office/officeart/2005/8/layout/gear1"/>
    <dgm:cxn modelId="{6D00EE24-7D37-4235-8930-9FB5BFEF659F}" type="presOf" srcId="{707E0E78-8028-4390-B74A-6CDC1629E18E}" destId="{18537704-AC38-49CD-8660-0645BBFDD6E8}" srcOrd="0" destOrd="0" presId="urn:microsoft.com/office/officeart/2005/8/layout/gear1"/>
    <dgm:cxn modelId="{0E834E43-8691-4567-AB5B-D8078727BF5A}" type="presOf" srcId="{1F175452-578A-4B2A-BEA2-DB00FFE5C42A}" destId="{65BEEFE7-12DA-481E-8A19-C2E0C846F790}" srcOrd="1" destOrd="0" presId="urn:microsoft.com/office/officeart/2005/8/layout/gear1"/>
    <dgm:cxn modelId="{1FB896DE-DA97-4896-8786-BCF54EA88957}" srcId="{707E0E78-8028-4390-B74A-6CDC1629E18E}" destId="{6B1D7D11-7022-4AF4-BE0B-7DC790108B8B}" srcOrd="2" destOrd="0" parTransId="{0E0A15EE-4D0C-4EF8-BAC5-ED3698B291FE}" sibTransId="{A40419CB-AC32-4D15-B41A-ECBB2EA492B9}"/>
    <dgm:cxn modelId="{91E3B8D6-F84D-48D0-B65D-23E3501D0623}" srcId="{707E0E78-8028-4390-B74A-6CDC1629E18E}" destId="{1F175452-578A-4B2A-BEA2-DB00FFE5C42A}" srcOrd="0" destOrd="0" parTransId="{EA1CE412-FAF2-4EA8-81EC-D42CA93932C5}" sibTransId="{837EAB73-1E15-4C05-8FB3-9C4F5498A878}"/>
    <dgm:cxn modelId="{FB5231DB-FAD9-4D97-B1C6-C30D105C547B}" type="presOf" srcId="{1F175452-578A-4B2A-BEA2-DB00FFE5C42A}" destId="{0A9E3D33-D865-4F05-AFBA-3690A3D1F9EB}" srcOrd="2" destOrd="0" presId="urn:microsoft.com/office/officeart/2005/8/layout/gear1"/>
    <dgm:cxn modelId="{F7F624EE-77CE-46C6-BB32-9441D6716AD1}" type="presOf" srcId="{6B1D7D11-7022-4AF4-BE0B-7DC790108B8B}" destId="{6C9C1248-6B07-4E0C-A97A-8C91D5FE2A0C}" srcOrd="2" destOrd="0" presId="urn:microsoft.com/office/officeart/2005/8/layout/gear1"/>
    <dgm:cxn modelId="{0488738C-E99A-48FC-A973-FB4D01BEF9ED}" type="presOf" srcId="{6B1D7D11-7022-4AF4-BE0B-7DC790108B8B}" destId="{A6782DC4-F2F2-474A-84AA-E76C052D797A}" srcOrd="3" destOrd="0" presId="urn:microsoft.com/office/officeart/2005/8/layout/gear1"/>
    <dgm:cxn modelId="{F40B3D5D-3513-44AA-B363-76944530398D}" srcId="{707E0E78-8028-4390-B74A-6CDC1629E18E}" destId="{7B49B92A-CD72-428D-A174-DBF9CE775270}" srcOrd="1" destOrd="0" parTransId="{295ED827-94FF-4543-B8A9-9DA413990D0D}" sibTransId="{2B7210AD-C3D0-4336-B842-01CDDD35A8F4}"/>
    <dgm:cxn modelId="{1FE6B2C6-CE8E-4A66-A7ED-A8DF6C62F5C7}" type="presOf" srcId="{6B1D7D11-7022-4AF4-BE0B-7DC790108B8B}" destId="{424A9EA3-6A67-4B04-8DE4-FBB6FAA215B8}" srcOrd="0" destOrd="0" presId="urn:microsoft.com/office/officeart/2005/8/layout/gear1"/>
    <dgm:cxn modelId="{F9A27573-EC55-49CE-9ECC-BD1ADB93DABB}" type="presOf" srcId="{2B7210AD-C3D0-4336-B842-01CDDD35A8F4}" destId="{DBFD62C8-6053-4EBA-BD5D-9FDCAC4287CC}" srcOrd="0" destOrd="0" presId="urn:microsoft.com/office/officeart/2005/8/layout/gear1"/>
    <dgm:cxn modelId="{B15950B5-9C01-4434-89FB-58454B044AF5}" type="presParOf" srcId="{18537704-AC38-49CD-8660-0645BBFDD6E8}" destId="{CE66E0F4-6030-40BE-A828-E5D249420C09}" srcOrd="0" destOrd="0" presId="urn:microsoft.com/office/officeart/2005/8/layout/gear1"/>
    <dgm:cxn modelId="{B64A3337-1438-44C6-8FBF-66FE752C4372}" type="presParOf" srcId="{18537704-AC38-49CD-8660-0645BBFDD6E8}" destId="{65BEEFE7-12DA-481E-8A19-C2E0C846F790}" srcOrd="1" destOrd="0" presId="urn:microsoft.com/office/officeart/2005/8/layout/gear1"/>
    <dgm:cxn modelId="{F88943E6-95C5-4127-BE7E-19F93606C808}" type="presParOf" srcId="{18537704-AC38-49CD-8660-0645BBFDD6E8}" destId="{0A9E3D33-D865-4F05-AFBA-3690A3D1F9EB}" srcOrd="2" destOrd="0" presId="urn:microsoft.com/office/officeart/2005/8/layout/gear1"/>
    <dgm:cxn modelId="{6022A7AC-92C8-4E6C-9588-BFC3468E8EEC}" type="presParOf" srcId="{18537704-AC38-49CD-8660-0645BBFDD6E8}" destId="{B0276443-BE24-4CAB-BB56-E341E1E1148C}" srcOrd="3" destOrd="0" presId="urn:microsoft.com/office/officeart/2005/8/layout/gear1"/>
    <dgm:cxn modelId="{8379DCCB-D64A-4F8D-862D-643F154D9B11}" type="presParOf" srcId="{18537704-AC38-49CD-8660-0645BBFDD6E8}" destId="{AF03025E-330B-4744-8F4A-CE3AD138A5CB}" srcOrd="4" destOrd="0" presId="urn:microsoft.com/office/officeart/2005/8/layout/gear1"/>
    <dgm:cxn modelId="{C9FA06C9-A957-4979-A92F-8CE04124BFD4}" type="presParOf" srcId="{18537704-AC38-49CD-8660-0645BBFDD6E8}" destId="{C2ADBD84-D507-418F-BDC1-5D4BE6D49C37}" srcOrd="5" destOrd="0" presId="urn:microsoft.com/office/officeart/2005/8/layout/gear1"/>
    <dgm:cxn modelId="{4E23EF1A-F2FD-4ACA-A173-851DE323151F}" type="presParOf" srcId="{18537704-AC38-49CD-8660-0645BBFDD6E8}" destId="{424A9EA3-6A67-4B04-8DE4-FBB6FAA215B8}" srcOrd="6" destOrd="0" presId="urn:microsoft.com/office/officeart/2005/8/layout/gear1"/>
    <dgm:cxn modelId="{8B6D3F2C-7F8B-4581-AE27-943F5DD11575}" type="presParOf" srcId="{18537704-AC38-49CD-8660-0645BBFDD6E8}" destId="{D1B89EF0-EC63-421B-9256-CD5A17670C91}" srcOrd="7" destOrd="0" presId="urn:microsoft.com/office/officeart/2005/8/layout/gear1"/>
    <dgm:cxn modelId="{A485557E-EF49-47F4-A8AE-EA33E03C3049}" type="presParOf" srcId="{18537704-AC38-49CD-8660-0645BBFDD6E8}" destId="{6C9C1248-6B07-4E0C-A97A-8C91D5FE2A0C}" srcOrd="8" destOrd="0" presId="urn:microsoft.com/office/officeart/2005/8/layout/gear1"/>
    <dgm:cxn modelId="{969EA605-0C8A-46D3-815F-F6CE692AEF6F}" type="presParOf" srcId="{18537704-AC38-49CD-8660-0645BBFDD6E8}" destId="{A6782DC4-F2F2-474A-84AA-E76C052D797A}" srcOrd="9" destOrd="0" presId="urn:microsoft.com/office/officeart/2005/8/layout/gear1"/>
    <dgm:cxn modelId="{2B45A3D8-46B3-48B6-A47A-606A7D2B9FFA}" type="presParOf" srcId="{18537704-AC38-49CD-8660-0645BBFDD6E8}" destId="{1E8A6881-EC29-466A-93EA-CA1F2BB00139}" srcOrd="10" destOrd="0" presId="urn:microsoft.com/office/officeart/2005/8/layout/gear1"/>
    <dgm:cxn modelId="{5C6FB5E3-EFED-4656-A4AC-B3281F4F789A}" type="presParOf" srcId="{18537704-AC38-49CD-8660-0645BBFDD6E8}" destId="{DBFD62C8-6053-4EBA-BD5D-9FDCAC4287CC}" srcOrd="11" destOrd="0" presId="urn:microsoft.com/office/officeart/2005/8/layout/gear1"/>
    <dgm:cxn modelId="{1E24FBE7-39A8-4B88-8B99-29D03062DC25}" type="presParOf" srcId="{18537704-AC38-49CD-8660-0645BBFDD6E8}" destId="{3A4DB3D6-BB44-4B00-B797-AE36D900A196}"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F794B9-D4D4-4895-902F-A52DBD3A1069}"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s-MX"/>
        </a:p>
      </dgm:t>
    </dgm:pt>
    <dgm:pt modelId="{4F20E68D-17AC-45FF-A94D-9036212B6838}">
      <dgm:prSet phldrT="[Texto]"/>
      <dgm:spPr/>
      <dgm:t>
        <a:bodyPr/>
        <a:lstStyle/>
        <a:p>
          <a:r>
            <a:rPr lang="es-MX" dirty="0" smtClean="0"/>
            <a:t>Idea</a:t>
          </a:r>
          <a:endParaRPr lang="es-MX" dirty="0"/>
        </a:p>
      </dgm:t>
    </dgm:pt>
    <dgm:pt modelId="{B6B02BA7-EF81-48D9-9686-9007B63BED2D}" type="parTrans" cxnId="{6CEAF39F-B6F6-4139-A368-5C38F6DAB246}">
      <dgm:prSet/>
      <dgm:spPr/>
      <dgm:t>
        <a:bodyPr/>
        <a:lstStyle/>
        <a:p>
          <a:endParaRPr lang="es-MX"/>
        </a:p>
      </dgm:t>
    </dgm:pt>
    <dgm:pt modelId="{FB755F18-C86D-4C32-8F3A-314F34D9D88E}" type="sibTrans" cxnId="{6CEAF39F-B6F6-4139-A368-5C38F6DAB246}">
      <dgm:prSet/>
      <dgm:spPr>
        <a:blipFill rotWithShape="1">
          <a:blip xmlns:r="http://schemas.openxmlformats.org/officeDocument/2006/relationships" r:embed="rId1"/>
          <a:stretch>
            <a:fillRect/>
          </a:stretch>
        </a:blipFill>
      </dgm:spPr>
      <dgm:t>
        <a:bodyPr/>
        <a:lstStyle/>
        <a:p>
          <a:endParaRPr lang="es-MX"/>
        </a:p>
      </dgm:t>
    </dgm:pt>
    <dgm:pt modelId="{F088FEF5-6AF3-43FD-93C3-06253BB0626C}">
      <dgm:prSet phldrT="[Texto]"/>
      <dgm:spPr/>
      <dgm:t>
        <a:bodyPr/>
        <a:lstStyle/>
        <a:p>
          <a:r>
            <a:rPr lang="es-MX" dirty="0" smtClean="0"/>
            <a:t>Preguntas</a:t>
          </a:r>
          <a:endParaRPr lang="es-MX" dirty="0"/>
        </a:p>
      </dgm:t>
    </dgm:pt>
    <dgm:pt modelId="{E091844D-A96E-4679-B05F-2BB3C72CD078}" type="parTrans" cxnId="{92EBBA92-90FA-43A3-ADAD-19B8C3CCDE58}">
      <dgm:prSet/>
      <dgm:spPr/>
      <dgm:t>
        <a:bodyPr/>
        <a:lstStyle/>
        <a:p>
          <a:endParaRPr lang="es-MX"/>
        </a:p>
      </dgm:t>
    </dgm:pt>
    <dgm:pt modelId="{18183418-E654-4D52-AFCE-4F090AA2D822}" type="sibTrans" cxnId="{92EBBA92-90FA-43A3-ADAD-19B8C3CCDE58}">
      <dgm:prSet/>
      <dgm:spPr>
        <a:blipFill rotWithShape="1">
          <a:blip xmlns:r="http://schemas.openxmlformats.org/officeDocument/2006/relationships" r:embed="rId2"/>
          <a:stretch>
            <a:fillRect/>
          </a:stretch>
        </a:blipFill>
      </dgm:spPr>
      <dgm:t>
        <a:bodyPr/>
        <a:lstStyle/>
        <a:p>
          <a:endParaRPr lang="es-MX"/>
        </a:p>
      </dgm:t>
    </dgm:pt>
    <dgm:pt modelId="{046704DB-FE8F-4159-9405-453473136C4C}">
      <dgm:prSet phldrT="[Texto]"/>
      <dgm:spPr/>
      <dgm:t>
        <a:bodyPr/>
        <a:lstStyle/>
        <a:p>
          <a:r>
            <a:rPr lang="es-MX" dirty="0" smtClean="0"/>
            <a:t>Revisión bibliográfica</a:t>
          </a:r>
          <a:endParaRPr lang="es-MX" dirty="0"/>
        </a:p>
      </dgm:t>
    </dgm:pt>
    <dgm:pt modelId="{A8E76796-D669-41E6-AE0E-28D4440460F5}" type="parTrans" cxnId="{3AA33BC4-C47B-44B0-AFA5-4326C2F0C4AC}">
      <dgm:prSet/>
      <dgm:spPr/>
      <dgm:t>
        <a:bodyPr/>
        <a:lstStyle/>
        <a:p>
          <a:endParaRPr lang="es-MX"/>
        </a:p>
      </dgm:t>
    </dgm:pt>
    <dgm:pt modelId="{AD61DB4C-3317-4663-AFDF-63701F508CCD}" type="sibTrans" cxnId="{3AA33BC4-C47B-44B0-AFA5-4326C2F0C4AC}">
      <dgm:prSet/>
      <dgm:spPr>
        <a:blipFill rotWithShape="1">
          <a:blip xmlns:r="http://schemas.openxmlformats.org/officeDocument/2006/relationships" r:embed="rId3"/>
          <a:stretch>
            <a:fillRect/>
          </a:stretch>
        </a:blipFill>
      </dgm:spPr>
      <dgm:t>
        <a:bodyPr/>
        <a:lstStyle/>
        <a:p>
          <a:endParaRPr lang="es-MX"/>
        </a:p>
      </dgm:t>
    </dgm:pt>
    <dgm:pt modelId="{027B8A22-3F11-4056-826A-BB27B027277F}" type="pres">
      <dgm:prSet presAssocID="{ECF794B9-D4D4-4895-902F-A52DBD3A1069}" presName="Name0" presStyleCnt="0">
        <dgm:presLayoutVars>
          <dgm:chMax val="8"/>
          <dgm:chPref val="8"/>
          <dgm:dir/>
        </dgm:presLayoutVars>
      </dgm:prSet>
      <dgm:spPr/>
      <dgm:t>
        <a:bodyPr/>
        <a:lstStyle/>
        <a:p>
          <a:endParaRPr lang="es-MX"/>
        </a:p>
      </dgm:t>
    </dgm:pt>
    <dgm:pt modelId="{55F983C6-4069-41F0-9FA1-85A3265B19B0}" type="pres">
      <dgm:prSet presAssocID="{4F20E68D-17AC-45FF-A94D-9036212B6838}" presName="parent_text_1" presStyleLbl="revTx" presStyleIdx="0" presStyleCnt="3">
        <dgm:presLayoutVars>
          <dgm:chMax val="0"/>
          <dgm:chPref val="0"/>
          <dgm:bulletEnabled val="1"/>
        </dgm:presLayoutVars>
      </dgm:prSet>
      <dgm:spPr/>
      <dgm:t>
        <a:bodyPr/>
        <a:lstStyle/>
        <a:p>
          <a:endParaRPr lang="es-MX"/>
        </a:p>
      </dgm:t>
    </dgm:pt>
    <dgm:pt modelId="{B0043A75-A1ED-46BD-A2D2-7ED7C8B68CB2}" type="pres">
      <dgm:prSet presAssocID="{4F20E68D-17AC-45FF-A94D-9036212B6838}" presName="image_accent_1" presStyleCnt="0"/>
      <dgm:spPr/>
    </dgm:pt>
    <dgm:pt modelId="{F7A2AE34-48B5-4DBE-BF28-8293C629B530}" type="pres">
      <dgm:prSet presAssocID="{4F20E68D-17AC-45FF-A94D-9036212B6838}" presName="imageAccentRepeatNode" presStyleLbl="alignNode1" presStyleIdx="0" presStyleCnt="6"/>
      <dgm:spPr/>
    </dgm:pt>
    <dgm:pt modelId="{8681ADCE-5E88-46FE-A718-AF869A2721A1}" type="pres">
      <dgm:prSet presAssocID="{4F20E68D-17AC-45FF-A94D-9036212B6838}" presName="accent_1" presStyleLbl="alignNode1" presStyleIdx="1" presStyleCnt="6"/>
      <dgm:spPr/>
    </dgm:pt>
    <dgm:pt modelId="{A740A0E1-C4C0-4538-BD1D-5B074B03C0F3}" type="pres">
      <dgm:prSet presAssocID="{FB755F18-C86D-4C32-8F3A-314F34D9D88E}" presName="image_1" presStyleCnt="0"/>
      <dgm:spPr/>
    </dgm:pt>
    <dgm:pt modelId="{F7849BB8-7BFE-425F-B145-697640C30954}" type="pres">
      <dgm:prSet presAssocID="{FB755F18-C86D-4C32-8F3A-314F34D9D88E}" presName="imageRepeatNode" presStyleLbl="fgImgPlace1" presStyleIdx="0" presStyleCnt="3"/>
      <dgm:spPr/>
      <dgm:t>
        <a:bodyPr/>
        <a:lstStyle/>
        <a:p>
          <a:endParaRPr lang="es-MX"/>
        </a:p>
      </dgm:t>
    </dgm:pt>
    <dgm:pt modelId="{820709F2-5023-40BC-9C37-E1BF899313C4}" type="pres">
      <dgm:prSet presAssocID="{F088FEF5-6AF3-43FD-93C3-06253BB0626C}" presName="parent_text_2" presStyleLbl="revTx" presStyleIdx="1" presStyleCnt="3">
        <dgm:presLayoutVars>
          <dgm:chMax val="0"/>
          <dgm:chPref val="0"/>
          <dgm:bulletEnabled val="1"/>
        </dgm:presLayoutVars>
      </dgm:prSet>
      <dgm:spPr/>
      <dgm:t>
        <a:bodyPr/>
        <a:lstStyle/>
        <a:p>
          <a:endParaRPr lang="es-MX"/>
        </a:p>
      </dgm:t>
    </dgm:pt>
    <dgm:pt modelId="{9854C62F-AB7F-4A01-B021-B29DAF7535B9}" type="pres">
      <dgm:prSet presAssocID="{F088FEF5-6AF3-43FD-93C3-06253BB0626C}" presName="image_accent_2" presStyleCnt="0"/>
      <dgm:spPr/>
    </dgm:pt>
    <dgm:pt modelId="{52BC5C20-A7CC-4BFC-9A40-8F415270E01E}" type="pres">
      <dgm:prSet presAssocID="{F088FEF5-6AF3-43FD-93C3-06253BB0626C}" presName="imageAccentRepeatNode" presStyleLbl="alignNode1" presStyleIdx="2" presStyleCnt="6"/>
      <dgm:spPr/>
    </dgm:pt>
    <dgm:pt modelId="{5A330FA9-F52D-4D01-8997-9829D868A347}" type="pres">
      <dgm:prSet presAssocID="{18183418-E654-4D52-AFCE-4F090AA2D822}" presName="image_2" presStyleCnt="0"/>
      <dgm:spPr/>
    </dgm:pt>
    <dgm:pt modelId="{8705CD8C-1AD9-40B5-BBC5-F7CED109CC6C}" type="pres">
      <dgm:prSet presAssocID="{18183418-E654-4D52-AFCE-4F090AA2D822}" presName="imageRepeatNode" presStyleLbl="fgImgPlace1" presStyleIdx="1" presStyleCnt="3"/>
      <dgm:spPr/>
      <dgm:t>
        <a:bodyPr/>
        <a:lstStyle/>
        <a:p>
          <a:endParaRPr lang="es-MX"/>
        </a:p>
      </dgm:t>
    </dgm:pt>
    <dgm:pt modelId="{23E8CF54-8D43-48BC-A6A2-5F88B69A44BB}" type="pres">
      <dgm:prSet presAssocID="{046704DB-FE8F-4159-9405-453473136C4C}" presName="image_accent_3" presStyleCnt="0"/>
      <dgm:spPr/>
    </dgm:pt>
    <dgm:pt modelId="{F715E530-DF39-4782-A9B7-3DA337C9DB1C}" type="pres">
      <dgm:prSet presAssocID="{046704DB-FE8F-4159-9405-453473136C4C}" presName="imageAccentRepeatNode" presStyleLbl="alignNode1" presStyleIdx="3" presStyleCnt="6"/>
      <dgm:spPr/>
    </dgm:pt>
    <dgm:pt modelId="{D8ABB426-73AE-469A-ABF2-77B41ABFE274}" type="pres">
      <dgm:prSet presAssocID="{046704DB-FE8F-4159-9405-453473136C4C}" presName="parent_text_3" presStyleLbl="revTx" presStyleIdx="2" presStyleCnt="3">
        <dgm:presLayoutVars>
          <dgm:chMax val="0"/>
          <dgm:chPref val="0"/>
          <dgm:bulletEnabled val="1"/>
        </dgm:presLayoutVars>
      </dgm:prSet>
      <dgm:spPr/>
      <dgm:t>
        <a:bodyPr/>
        <a:lstStyle/>
        <a:p>
          <a:endParaRPr lang="es-MX"/>
        </a:p>
      </dgm:t>
    </dgm:pt>
    <dgm:pt modelId="{A6A9DD9F-C1C2-42BA-9847-6D1EB8B09862}" type="pres">
      <dgm:prSet presAssocID="{046704DB-FE8F-4159-9405-453473136C4C}" presName="accent_2" presStyleLbl="alignNode1" presStyleIdx="4" presStyleCnt="6"/>
      <dgm:spPr/>
    </dgm:pt>
    <dgm:pt modelId="{27DBF4D0-9DBB-44F1-ABBC-4454E17B2248}" type="pres">
      <dgm:prSet presAssocID="{046704DB-FE8F-4159-9405-453473136C4C}" presName="accent_3" presStyleLbl="alignNode1" presStyleIdx="5" presStyleCnt="6"/>
      <dgm:spPr/>
    </dgm:pt>
    <dgm:pt modelId="{F4D79E52-1F61-47B4-8338-BA83B908DC4C}" type="pres">
      <dgm:prSet presAssocID="{AD61DB4C-3317-4663-AFDF-63701F508CCD}" presName="image_3" presStyleCnt="0"/>
      <dgm:spPr/>
    </dgm:pt>
    <dgm:pt modelId="{1D895EDA-A1AE-4857-A7AD-2556E084C8D0}" type="pres">
      <dgm:prSet presAssocID="{AD61DB4C-3317-4663-AFDF-63701F508CCD}" presName="imageRepeatNode" presStyleLbl="fgImgPlace1" presStyleIdx="2" presStyleCnt="3"/>
      <dgm:spPr/>
      <dgm:t>
        <a:bodyPr/>
        <a:lstStyle/>
        <a:p>
          <a:endParaRPr lang="es-MX"/>
        </a:p>
      </dgm:t>
    </dgm:pt>
  </dgm:ptLst>
  <dgm:cxnLst>
    <dgm:cxn modelId="{3AA33BC4-C47B-44B0-AFA5-4326C2F0C4AC}" srcId="{ECF794B9-D4D4-4895-902F-A52DBD3A1069}" destId="{046704DB-FE8F-4159-9405-453473136C4C}" srcOrd="2" destOrd="0" parTransId="{A8E76796-D669-41E6-AE0E-28D4440460F5}" sibTransId="{AD61DB4C-3317-4663-AFDF-63701F508CCD}"/>
    <dgm:cxn modelId="{132E8699-E6BB-45E0-8CEE-D2F7151E9DBB}" type="presOf" srcId="{046704DB-FE8F-4159-9405-453473136C4C}" destId="{D8ABB426-73AE-469A-ABF2-77B41ABFE274}" srcOrd="0" destOrd="0" presId="urn:microsoft.com/office/officeart/2008/layout/BubblePictureList"/>
    <dgm:cxn modelId="{92EBBA92-90FA-43A3-ADAD-19B8C3CCDE58}" srcId="{ECF794B9-D4D4-4895-902F-A52DBD3A1069}" destId="{F088FEF5-6AF3-43FD-93C3-06253BB0626C}" srcOrd="1" destOrd="0" parTransId="{E091844D-A96E-4679-B05F-2BB3C72CD078}" sibTransId="{18183418-E654-4D52-AFCE-4F090AA2D822}"/>
    <dgm:cxn modelId="{DE5EAB6F-3334-49BF-8781-165F786A1CED}" type="presOf" srcId="{4F20E68D-17AC-45FF-A94D-9036212B6838}" destId="{55F983C6-4069-41F0-9FA1-85A3265B19B0}" srcOrd="0" destOrd="0" presId="urn:microsoft.com/office/officeart/2008/layout/BubblePictureList"/>
    <dgm:cxn modelId="{4D98565B-E7A0-438F-A694-419F77F1E314}" type="presOf" srcId="{FB755F18-C86D-4C32-8F3A-314F34D9D88E}" destId="{F7849BB8-7BFE-425F-B145-697640C30954}" srcOrd="0" destOrd="0" presId="urn:microsoft.com/office/officeart/2008/layout/BubblePictureList"/>
    <dgm:cxn modelId="{27D0FB84-39A9-4258-BE2A-299A85084B95}" type="presOf" srcId="{F088FEF5-6AF3-43FD-93C3-06253BB0626C}" destId="{820709F2-5023-40BC-9C37-E1BF899313C4}" srcOrd="0" destOrd="0" presId="urn:microsoft.com/office/officeart/2008/layout/BubblePictureList"/>
    <dgm:cxn modelId="{AD56B082-949A-47AE-AED9-452DACD9F822}" type="presOf" srcId="{ECF794B9-D4D4-4895-902F-A52DBD3A1069}" destId="{027B8A22-3F11-4056-826A-BB27B027277F}" srcOrd="0" destOrd="0" presId="urn:microsoft.com/office/officeart/2008/layout/BubblePictureList"/>
    <dgm:cxn modelId="{DD8B133E-A385-4069-BBC8-CF3F5ADE6DE0}" type="presOf" srcId="{18183418-E654-4D52-AFCE-4F090AA2D822}" destId="{8705CD8C-1AD9-40B5-BBC5-F7CED109CC6C}" srcOrd="0" destOrd="0" presId="urn:microsoft.com/office/officeart/2008/layout/BubblePictureList"/>
    <dgm:cxn modelId="{6CEAF39F-B6F6-4139-A368-5C38F6DAB246}" srcId="{ECF794B9-D4D4-4895-902F-A52DBD3A1069}" destId="{4F20E68D-17AC-45FF-A94D-9036212B6838}" srcOrd="0" destOrd="0" parTransId="{B6B02BA7-EF81-48D9-9686-9007B63BED2D}" sibTransId="{FB755F18-C86D-4C32-8F3A-314F34D9D88E}"/>
    <dgm:cxn modelId="{3AD8B261-A054-402B-B128-34841ED80638}" type="presOf" srcId="{AD61DB4C-3317-4663-AFDF-63701F508CCD}" destId="{1D895EDA-A1AE-4857-A7AD-2556E084C8D0}" srcOrd="0" destOrd="0" presId="urn:microsoft.com/office/officeart/2008/layout/BubblePictureList"/>
    <dgm:cxn modelId="{DECBDC50-1166-4A9B-8124-93D06EFC7893}" type="presParOf" srcId="{027B8A22-3F11-4056-826A-BB27B027277F}" destId="{55F983C6-4069-41F0-9FA1-85A3265B19B0}" srcOrd="0" destOrd="0" presId="urn:microsoft.com/office/officeart/2008/layout/BubblePictureList"/>
    <dgm:cxn modelId="{92CC96E5-BD67-4B45-9F63-E36C0E1616E5}" type="presParOf" srcId="{027B8A22-3F11-4056-826A-BB27B027277F}" destId="{B0043A75-A1ED-46BD-A2D2-7ED7C8B68CB2}" srcOrd="1" destOrd="0" presId="urn:microsoft.com/office/officeart/2008/layout/BubblePictureList"/>
    <dgm:cxn modelId="{05148FB4-8560-4BF8-A69F-C394AB281D6D}" type="presParOf" srcId="{B0043A75-A1ED-46BD-A2D2-7ED7C8B68CB2}" destId="{F7A2AE34-48B5-4DBE-BF28-8293C629B530}" srcOrd="0" destOrd="0" presId="urn:microsoft.com/office/officeart/2008/layout/BubblePictureList"/>
    <dgm:cxn modelId="{14157D45-A9D8-457D-9120-BE961C7C87BE}" type="presParOf" srcId="{027B8A22-3F11-4056-826A-BB27B027277F}" destId="{8681ADCE-5E88-46FE-A718-AF869A2721A1}" srcOrd="2" destOrd="0" presId="urn:microsoft.com/office/officeart/2008/layout/BubblePictureList"/>
    <dgm:cxn modelId="{A92FD129-F9C2-4096-BF7B-854991D20E2D}" type="presParOf" srcId="{027B8A22-3F11-4056-826A-BB27B027277F}" destId="{A740A0E1-C4C0-4538-BD1D-5B074B03C0F3}" srcOrd="3" destOrd="0" presId="urn:microsoft.com/office/officeart/2008/layout/BubblePictureList"/>
    <dgm:cxn modelId="{C46EAEC2-1123-4194-B467-E18D80BEC0BB}" type="presParOf" srcId="{A740A0E1-C4C0-4538-BD1D-5B074B03C0F3}" destId="{F7849BB8-7BFE-425F-B145-697640C30954}" srcOrd="0" destOrd="0" presId="urn:microsoft.com/office/officeart/2008/layout/BubblePictureList"/>
    <dgm:cxn modelId="{E682C645-7C94-4B72-BEED-831BF16A5E11}" type="presParOf" srcId="{027B8A22-3F11-4056-826A-BB27B027277F}" destId="{820709F2-5023-40BC-9C37-E1BF899313C4}" srcOrd="4" destOrd="0" presId="urn:microsoft.com/office/officeart/2008/layout/BubblePictureList"/>
    <dgm:cxn modelId="{CEAC1722-2B29-4F2E-954C-02A07BF6AC80}" type="presParOf" srcId="{027B8A22-3F11-4056-826A-BB27B027277F}" destId="{9854C62F-AB7F-4A01-B021-B29DAF7535B9}" srcOrd="5" destOrd="0" presId="urn:microsoft.com/office/officeart/2008/layout/BubblePictureList"/>
    <dgm:cxn modelId="{B7AF01B1-D3ED-4544-84A7-5F17D2BD6457}" type="presParOf" srcId="{9854C62F-AB7F-4A01-B021-B29DAF7535B9}" destId="{52BC5C20-A7CC-4BFC-9A40-8F415270E01E}" srcOrd="0" destOrd="0" presId="urn:microsoft.com/office/officeart/2008/layout/BubblePictureList"/>
    <dgm:cxn modelId="{A694728B-4CD6-4016-90B5-E484350E88B8}" type="presParOf" srcId="{027B8A22-3F11-4056-826A-BB27B027277F}" destId="{5A330FA9-F52D-4D01-8997-9829D868A347}" srcOrd="6" destOrd="0" presId="urn:microsoft.com/office/officeart/2008/layout/BubblePictureList"/>
    <dgm:cxn modelId="{984749D3-0A52-470F-B959-145F61EBCEC9}" type="presParOf" srcId="{5A330FA9-F52D-4D01-8997-9829D868A347}" destId="{8705CD8C-1AD9-40B5-BBC5-F7CED109CC6C}" srcOrd="0" destOrd="0" presId="urn:microsoft.com/office/officeart/2008/layout/BubblePictureList"/>
    <dgm:cxn modelId="{7BCC1B18-3D0E-4560-A749-E501E6A3C780}" type="presParOf" srcId="{027B8A22-3F11-4056-826A-BB27B027277F}" destId="{23E8CF54-8D43-48BC-A6A2-5F88B69A44BB}" srcOrd="7" destOrd="0" presId="urn:microsoft.com/office/officeart/2008/layout/BubblePictureList"/>
    <dgm:cxn modelId="{2E290B85-A3E8-4D6C-A982-34B6261E152B}" type="presParOf" srcId="{23E8CF54-8D43-48BC-A6A2-5F88B69A44BB}" destId="{F715E530-DF39-4782-A9B7-3DA337C9DB1C}" srcOrd="0" destOrd="0" presId="urn:microsoft.com/office/officeart/2008/layout/BubblePictureList"/>
    <dgm:cxn modelId="{35FB6D14-A3EC-4519-8289-6A916CE00499}" type="presParOf" srcId="{027B8A22-3F11-4056-826A-BB27B027277F}" destId="{D8ABB426-73AE-469A-ABF2-77B41ABFE274}" srcOrd="8" destOrd="0" presId="urn:microsoft.com/office/officeart/2008/layout/BubblePictureList"/>
    <dgm:cxn modelId="{C30BAFD0-E39B-4048-8AFC-E98202AC02F6}" type="presParOf" srcId="{027B8A22-3F11-4056-826A-BB27B027277F}" destId="{A6A9DD9F-C1C2-42BA-9847-6D1EB8B09862}" srcOrd="9" destOrd="0" presId="urn:microsoft.com/office/officeart/2008/layout/BubblePictureList"/>
    <dgm:cxn modelId="{DFD31B95-864F-4FF3-9720-851F04FAE44B}" type="presParOf" srcId="{027B8A22-3F11-4056-826A-BB27B027277F}" destId="{27DBF4D0-9DBB-44F1-ABBC-4454E17B2248}" srcOrd="10" destOrd="0" presId="urn:microsoft.com/office/officeart/2008/layout/BubblePictureList"/>
    <dgm:cxn modelId="{825E0D61-69EA-4D85-92DA-80DD4EF5A8C5}" type="presParOf" srcId="{027B8A22-3F11-4056-826A-BB27B027277F}" destId="{F4D79E52-1F61-47B4-8338-BA83B908DC4C}" srcOrd="11" destOrd="0" presId="urn:microsoft.com/office/officeart/2008/layout/BubblePictureList"/>
    <dgm:cxn modelId="{7AB564C6-878D-43C5-9249-E48D8EB28D95}" type="presParOf" srcId="{F4D79E52-1F61-47B4-8338-BA83B908DC4C}" destId="{1D895EDA-A1AE-4857-A7AD-2556E084C8D0}"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6E0F4-6030-40BE-A828-E5D249420C09}">
      <dsp:nvSpPr>
        <dsp:cNvPr id="0" name=""/>
        <dsp:cNvSpPr/>
      </dsp:nvSpPr>
      <dsp:spPr>
        <a:xfrm>
          <a:off x="1325361" y="977265"/>
          <a:ext cx="1194435" cy="1194435"/>
        </a:xfrm>
        <a:prstGeom prst="gear9">
          <a:avLst/>
        </a:prstGeom>
        <a:solidFill>
          <a:schemeClr val="accent3">
            <a:hueOff val="0"/>
            <a:satOff val="0"/>
            <a:lumOff val="0"/>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sp3d extrusionH="28000" prstMaterial="matte"/>
        </a:bodyPr>
        <a:lstStyle/>
        <a:p>
          <a:pPr lvl="0" algn="ctr" defTabSz="488950">
            <a:lnSpc>
              <a:spcPct val="90000"/>
            </a:lnSpc>
            <a:spcBef>
              <a:spcPct val="0"/>
            </a:spcBef>
            <a:spcAft>
              <a:spcPct val="35000"/>
            </a:spcAft>
          </a:pPr>
          <a:r>
            <a:rPr lang="es-MX" sz="1100" kern="1200" dirty="0" smtClean="0"/>
            <a:t>De iniciar</a:t>
          </a:r>
          <a:endParaRPr lang="es-MX" sz="1100" kern="1200" dirty="0"/>
        </a:p>
      </dsp:txBody>
      <dsp:txXfrm>
        <a:off x="1565496" y="1257056"/>
        <a:ext cx="714165" cy="613964"/>
      </dsp:txXfrm>
    </dsp:sp>
    <dsp:sp modelId="{B0276443-BE24-4CAB-BB56-E341E1E1148C}">
      <dsp:nvSpPr>
        <dsp:cNvPr id="0" name=""/>
        <dsp:cNvSpPr/>
      </dsp:nvSpPr>
      <dsp:spPr>
        <a:xfrm>
          <a:off x="630417" y="694944"/>
          <a:ext cx="868680" cy="868680"/>
        </a:xfrm>
        <a:prstGeom prst="gear6">
          <a:avLst/>
        </a:prstGeom>
        <a:solidFill>
          <a:schemeClr val="accent3">
            <a:hueOff val="5624522"/>
            <a:satOff val="1095"/>
            <a:lumOff val="5882"/>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sp3d extrusionH="28000" prstMaterial="matte"/>
        </a:bodyPr>
        <a:lstStyle/>
        <a:p>
          <a:pPr lvl="0" algn="ctr" defTabSz="488950">
            <a:lnSpc>
              <a:spcPct val="90000"/>
            </a:lnSpc>
            <a:spcBef>
              <a:spcPct val="0"/>
            </a:spcBef>
            <a:spcAft>
              <a:spcPct val="35000"/>
            </a:spcAft>
          </a:pPr>
          <a:r>
            <a:rPr lang="es-MX" sz="1100" kern="1200" dirty="0" smtClean="0"/>
            <a:t>Antes</a:t>
          </a:r>
          <a:endParaRPr lang="es-MX" sz="1100" kern="1200" dirty="0"/>
        </a:p>
      </dsp:txBody>
      <dsp:txXfrm>
        <a:off x="849110" y="914959"/>
        <a:ext cx="431294" cy="428650"/>
      </dsp:txXfrm>
    </dsp:sp>
    <dsp:sp modelId="{424A9EA3-6A67-4B04-8DE4-FBB6FAA215B8}">
      <dsp:nvSpPr>
        <dsp:cNvPr id="0" name=""/>
        <dsp:cNvSpPr/>
      </dsp:nvSpPr>
      <dsp:spPr>
        <a:xfrm rot="20700000">
          <a:off x="1116967" y="95643"/>
          <a:ext cx="851129" cy="851129"/>
        </a:xfrm>
        <a:prstGeom prst="gear6">
          <a:avLst/>
        </a:prstGeom>
        <a:solidFill>
          <a:schemeClr val="accent3">
            <a:hueOff val="11249043"/>
            <a:satOff val="2189"/>
            <a:lumOff val="11765"/>
            <a:alphaOff val="0"/>
          </a:schemeClr>
        </a:solidFill>
        <a:ln>
          <a:noFill/>
        </a:ln>
        <a:effectLst>
          <a:outerShdw blurRad="38100" dist="25400" dir="5400000" rotWithShape="0">
            <a:srgbClr val="000000">
              <a:alpha val="4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sp3d extrusionH="28000" prstMaterial="matte"/>
        </a:bodyPr>
        <a:lstStyle/>
        <a:p>
          <a:pPr lvl="0" algn="ctr" defTabSz="488950">
            <a:lnSpc>
              <a:spcPct val="90000"/>
            </a:lnSpc>
            <a:spcBef>
              <a:spcPct val="0"/>
            </a:spcBef>
            <a:spcAft>
              <a:spcPct val="35000"/>
            </a:spcAft>
          </a:pPr>
          <a:r>
            <a:rPr lang="es-MX" sz="1100" kern="1200" dirty="0" smtClean="0"/>
            <a:t>Leer</a:t>
          </a:r>
          <a:endParaRPr lang="es-MX" sz="1100" kern="1200" dirty="0"/>
        </a:p>
      </dsp:txBody>
      <dsp:txXfrm rot="-20700000">
        <a:off x="1303644" y="282321"/>
        <a:ext cx="477774" cy="477774"/>
      </dsp:txXfrm>
    </dsp:sp>
    <dsp:sp modelId="{1E8A6881-EC29-466A-93EA-CA1F2BB00139}">
      <dsp:nvSpPr>
        <dsp:cNvPr id="0" name=""/>
        <dsp:cNvSpPr/>
      </dsp:nvSpPr>
      <dsp:spPr>
        <a:xfrm>
          <a:off x="1212963" y="808400"/>
          <a:ext cx="1528877" cy="1528877"/>
        </a:xfrm>
        <a:prstGeom prst="circularArrow">
          <a:avLst>
            <a:gd name="adj1" fmla="val 4688"/>
            <a:gd name="adj2" fmla="val 299029"/>
            <a:gd name="adj3" fmla="val 2433944"/>
            <a:gd name="adj4" fmla="val 16051386"/>
            <a:gd name="adj5" fmla="val 5469"/>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DBFD62C8-6053-4EBA-BD5D-9FDCAC4287CC}">
      <dsp:nvSpPr>
        <dsp:cNvPr id="0" name=""/>
        <dsp:cNvSpPr/>
      </dsp:nvSpPr>
      <dsp:spPr>
        <a:xfrm>
          <a:off x="476575" y="511418"/>
          <a:ext cx="1110825" cy="1110825"/>
        </a:xfrm>
        <a:prstGeom prst="leftCircularArrow">
          <a:avLst>
            <a:gd name="adj1" fmla="val 6452"/>
            <a:gd name="adj2" fmla="val 429999"/>
            <a:gd name="adj3" fmla="val 10489124"/>
            <a:gd name="adj4" fmla="val 14837806"/>
            <a:gd name="adj5" fmla="val 7527"/>
          </a:avLst>
        </a:prstGeom>
        <a:solidFill>
          <a:schemeClr val="accent3">
            <a:hueOff val="5624522"/>
            <a:satOff val="1095"/>
            <a:lumOff val="5882"/>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3A4DB3D6-BB44-4B00-B797-AE36D900A196}">
      <dsp:nvSpPr>
        <dsp:cNvPr id="0" name=""/>
        <dsp:cNvSpPr/>
      </dsp:nvSpPr>
      <dsp:spPr>
        <a:xfrm>
          <a:off x="920092" y="-82105"/>
          <a:ext cx="1197693" cy="1197693"/>
        </a:xfrm>
        <a:prstGeom prst="circularArrow">
          <a:avLst>
            <a:gd name="adj1" fmla="val 5984"/>
            <a:gd name="adj2" fmla="val 394124"/>
            <a:gd name="adj3" fmla="val 13313824"/>
            <a:gd name="adj4" fmla="val 10508221"/>
            <a:gd name="adj5" fmla="val 6981"/>
          </a:avLst>
        </a:prstGeom>
        <a:solidFill>
          <a:schemeClr val="accent3">
            <a:hueOff val="11249043"/>
            <a:satOff val="2189"/>
            <a:lumOff val="11765"/>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2AE34-48B5-4DBE-BF28-8293C629B530}">
      <dsp:nvSpPr>
        <dsp:cNvPr id="0" name=""/>
        <dsp:cNvSpPr/>
      </dsp:nvSpPr>
      <dsp:spPr>
        <a:xfrm>
          <a:off x="2775001" y="2120732"/>
          <a:ext cx="2805470" cy="2805934"/>
        </a:xfrm>
        <a:prstGeom prst="ellips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81ADCE-5E88-46FE-A718-AF869A2721A1}">
      <dsp:nvSpPr>
        <dsp:cNvPr id="0" name=""/>
        <dsp:cNvSpPr/>
      </dsp:nvSpPr>
      <dsp:spPr>
        <a:xfrm>
          <a:off x="4564456" y="54407"/>
          <a:ext cx="833203" cy="832669"/>
        </a:xfrm>
        <a:prstGeom prst="donut">
          <a:avLst>
            <a:gd name="adj" fmla="val 746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49BB8-7BFE-425F-B145-697640C30954}">
      <dsp:nvSpPr>
        <dsp:cNvPr id="0" name=""/>
        <dsp:cNvSpPr/>
      </dsp:nvSpPr>
      <dsp:spPr>
        <a:xfrm>
          <a:off x="2882814" y="2228409"/>
          <a:ext cx="2591017" cy="2590580"/>
        </a:xfrm>
        <a:prstGeom prst="ellipse">
          <a:avLst/>
        </a:prstGeom>
        <a:blipFill rotWithShape="1">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BC5C20-A7CC-4BFC-9A40-8F415270E01E}">
      <dsp:nvSpPr>
        <dsp:cNvPr id="0" name=""/>
        <dsp:cNvSpPr/>
      </dsp:nvSpPr>
      <dsp:spPr>
        <a:xfrm>
          <a:off x="5784378" y="2650834"/>
          <a:ext cx="1468360" cy="1468011"/>
        </a:xfrm>
        <a:prstGeom prst="ellips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05CD8C-1AD9-40B5-BBC5-F7CED109CC6C}">
      <dsp:nvSpPr>
        <dsp:cNvPr id="0" name=""/>
        <dsp:cNvSpPr/>
      </dsp:nvSpPr>
      <dsp:spPr>
        <a:xfrm>
          <a:off x="5871097" y="2737560"/>
          <a:ext cx="1294922" cy="1295046"/>
        </a:xfrm>
        <a:prstGeom prst="ellipse">
          <a:avLst/>
        </a:prstGeom>
        <a:blipFill rotWithShape="1">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15E530-DF39-4782-A9B7-3DA337C9DB1C}">
      <dsp:nvSpPr>
        <dsp:cNvPr id="0" name=""/>
        <dsp:cNvSpPr/>
      </dsp:nvSpPr>
      <dsp:spPr>
        <a:xfrm>
          <a:off x="5210159" y="578662"/>
          <a:ext cx="1882032" cy="1882640"/>
        </a:xfrm>
        <a:prstGeom prst="ellips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A9DD9F-C1C2-42BA-9847-6D1EB8B09862}">
      <dsp:nvSpPr>
        <dsp:cNvPr id="0" name=""/>
        <dsp:cNvSpPr/>
      </dsp:nvSpPr>
      <dsp:spPr>
        <a:xfrm>
          <a:off x="6783989" y="116285"/>
          <a:ext cx="616406" cy="616828"/>
        </a:xfrm>
        <a:prstGeom prst="donut">
          <a:avLst>
            <a:gd name="adj" fmla="val 746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BF4D0-9DBB-44F1-ABBC-4454E17B2248}">
      <dsp:nvSpPr>
        <dsp:cNvPr id="0" name=""/>
        <dsp:cNvSpPr/>
      </dsp:nvSpPr>
      <dsp:spPr>
        <a:xfrm>
          <a:off x="7401567" y="4125179"/>
          <a:ext cx="462890" cy="462377"/>
        </a:xfrm>
        <a:prstGeom prst="donut">
          <a:avLst>
            <a:gd name="adj" fmla="val 746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895EDA-A1AE-4857-A7AD-2556E084C8D0}">
      <dsp:nvSpPr>
        <dsp:cNvPr id="0" name=""/>
        <dsp:cNvSpPr/>
      </dsp:nvSpPr>
      <dsp:spPr>
        <a:xfrm>
          <a:off x="5309769" y="678056"/>
          <a:ext cx="1683985" cy="1683852"/>
        </a:xfrm>
        <a:prstGeom prst="ellipse">
          <a:avLst/>
        </a:prstGeom>
        <a:blipFill rotWithShape="1">
          <a:blip xmlns:r="http://schemas.openxmlformats.org/officeDocument/2006/relationships" r:embed="rId3"/>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F983C6-4069-41F0-9FA1-85A3265B19B0}">
      <dsp:nvSpPr>
        <dsp:cNvPr id="0" name=""/>
        <dsp:cNvSpPr/>
      </dsp:nvSpPr>
      <dsp:spPr>
        <a:xfrm>
          <a:off x="0" y="678056"/>
          <a:ext cx="4163674" cy="1352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 numCol="1" spcCol="1270" anchor="b" anchorCtr="0">
          <a:noAutofit/>
        </a:bodyPr>
        <a:lstStyle/>
        <a:p>
          <a:pPr lvl="0" algn="r" defTabSz="2266950">
            <a:lnSpc>
              <a:spcPct val="90000"/>
            </a:lnSpc>
            <a:spcBef>
              <a:spcPct val="0"/>
            </a:spcBef>
            <a:spcAft>
              <a:spcPct val="35000"/>
            </a:spcAft>
          </a:pPr>
          <a:r>
            <a:rPr lang="es-MX" sz="5100" kern="1200" dirty="0" smtClean="0"/>
            <a:t>Idea</a:t>
          </a:r>
          <a:endParaRPr lang="es-MX" sz="5100" kern="1200" dirty="0"/>
        </a:p>
      </dsp:txBody>
      <dsp:txXfrm>
        <a:off x="0" y="678056"/>
        <a:ext cx="4163674" cy="1352051"/>
      </dsp:txXfrm>
    </dsp:sp>
    <dsp:sp modelId="{820709F2-5023-40BC-9C37-E1BF899313C4}">
      <dsp:nvSpPr>
        <dsp:cNvPr id="0" name=""/>
        <dsp:cNvSpPr/>
      </dsp:nvSpPr>
      <dsp:spPr>
        <a:xfrm>
          <a:off x="7555083" y="2737560"/>
          <a:ext cx="4163674" cy="12950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2266950">
            <a:lnSpc>
              <a:spcPct val="90000"/>
            </a:lnSpc>
            <a:spcBef>
              <a:spcPct val="0"/>
            </a:spcBef>
            <a:spcAft>
              <a:spcPct val="35000"/>
            </a:spcAft>
          </a:pPr>
          <a:r>
            <a:rPr lang="es-MX" sz="5100" kern="1200" dirty="0" smtClean="0"/>
            <a:t>Preguntas</a:t>
          </a:r>
          <a:endParaRPr lang="es-MX" sz="5100" kern="1200" dirty="0"/>
        </a:p>
      </dsp:txBody>
      <dsp:txXfrm>
        <a:off x="7555083" y="2737560"/>
        <a:ext cx="4163674" cy="1295046"/>
      </dsp:txXfrm>
    </dsp:sp>
    <dsp:sp modelId="{D8ABB426-73AE-469A-ABF2-77B41ABFE274}">
      <dsp:nvSpPr>
        <dsp:cNvPr id="0" name=""/>
        <dsp:cNvSpPr/>
      </dsp:nvSpPr>
      <dsp:spPr>
        <a:xfrm>
          <a:off x="7401567" y="678056"/>
          <a:ext cx="4163674" cy="1683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2266950">
            <a:lnSpc>
              <a:spcPct val="90000"/>
            </a:lnSpc>
            <a:spcBef>
              <a:spcPct val="0"/>
            </a:spcBef>
            <a:spcAft>
              <a:spcPct val="35000"/>
            </a:spcAft>
          </a:pPr>
          <a:r>
            <a:rPr lang="es-MX" sz="5100" kern="1200" dirty="0" smtClean="0"/>
            <a:t>Revisión bibliográfica</a:t>
          </a:r>
          <a:endParaRPr lang="es-MX" sz="5100" kern="1200" dirty="0"/>
        </a:p>
      </dsp:txBody>
      <dsp:txXfrm>
        <a:off x="7401567" y="678056"/>
        <a:ext cx="4163674" cy="1683852"/>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10/2/2015</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0F4739-9812-4A9F-890D-2AD6BA5F6EE8}" type="datetimeFigureOut">
              <a:rPr lang="en-US" dirty="0"/>
              <a:t>10/2/2015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8845AC5-A3F8-44AA-BA8F-596CDCC976D3}"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873B183-A821-4095-A363-9EC968635539}"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74D01B4-0AA5-45E6-B2E6-5FA4078AEBCF}"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10/2/2015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10/2/2015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98270" y="709934"/>
            <a:ext cx="9218097" cy="706964"/>
          </a:xfrm>
        </p:spPr>
        <p:txBody>
          <a:bodyPr/>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8358" y="2603500"/>
            <a:ext cx="11113179" cy="3416300"/>
          </a:xfrm>
        </p:spPr>
        <p:txBody>
          <a:bodyPr>
            <a:normAutofit/>
          </a:bodyPr>
          <a:lstStyle>
            <a:lvl1pPr>
              <a:defRPr sz="3200"/>
            </a:lvl1pPr>
            <a:lvl2pPr>
              <a:defRPr sz="2800"/>
            </a:lvl2pPr>
            <a:lvl3pPr>
              <a:defRPr sz="2400"/>
            </a:lvl3pPr>
            <a:lvl4pPr>
              <a:defRPr sz="2000"/>
            </a:lvl4pPr>
            <a:lvl5pPr>
              <a:defRPr sz="20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AA073D-A903-47F8-8D16-77642FB0DF1F}" type="datetimeFigureOut">
              <a:rPr lang="en-US" dirty="0"/>
              <a:t>10/2/2015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10/2/2015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10/2/2015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10/2/2015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10/2/2015</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65CEB-0076-4E37-B880-BCEA9784DE0A}" type="datetimeFigureOut">
              <a:rPr lang="en-US" dirty="0"/>
              <a:t>10/2/2015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149E5E-3896-4118-99A7-7B85668F1C5E}" type="datetimeFigureOut">
              <a:rPr lang="en-US" dirty="0"/>
              <a:t>10/2/2015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upo 6"/>
          <p:cNvGrpSpPr/>
          <p:nvPr userDrawn="1"/>
        </p:nvGrpSpPr>
        <p:grpSpPr>
          <a:xfrm>
            <a:off x="0" y="-168015"/>
            <a:ext cx="12192000" cy="6864654"/>
            <a:chOff x="0" y="-168015"/>
            <a:chExt cx="12192000" cy="6864654"/>
          </a:xfrm>
        </p:grpSpPr>
        <p:sp>
          <p:nvSpPr>
            <p:cNvPr id="26" name="Rectangle 25"/>
            <p:cNvSpPr/>
            <p:nvPr/>
          </p:nvSpPr>
          <p:spPr>
            <a:xfrm>
              <a:off x="0" y="-168015"/>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498985"/>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727585"/>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508385"/>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70603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629502"/>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userDrawn="1"/>
          </p:nvSpPr>
          <p:spPr bwMode="gray">
            <a:xfrm>
              <a:off x="0" y="1063416"/>
              <a:ext cx="12192000" cy="5168874"/>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66428"/>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userDrawn="1">
            <p:ph type="title"/>
          </p:nvPr>
        </p:nvSpPr>
        <p:spPr bwMode="gray">
          <a:xfrm>
            <a:off x="522739" y="447146"/>
            <a:ext cx="9393628" cy="70696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userDrawn="1">
            <p:ph type="body" idx="1"/>
          </p:nvPr>
        </p:nvSpPr>
        <p:spPr>
          <a:xfrm>
            <a:off x="522739" y="1676990"/>
            <a:ext cx="11281036" cy="4555300"/>
          </a:xfrm>
          <a:prstGeom prst="rect">
            <a:avLst/>
          </a:prstGeom>
        </p:spPr>
        <p:txBody>
          <a:bodyPr vert="horz" lIns="91440" tIns="45720" rIns="91440" bIns="45720" rtlCol="0">
            <a:no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userDrawn="1">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10/2/2015</a:t>
            </a:fld>
            <a:endParaRPr lang="en-US" dirty="0"/>
          </a:p>
        </p:txBody>
      </p:sp>
      <p:sp>
        <p:nvSpPr>
          <p:cNvPr id="5" name="Footer Placeholder 4"/>
          <p:cNvSpPr>
            <a:spLocks noGrp="1"/>
          </p:cNvSpPr>
          <p:nvPr userDrawn="1">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userDrawn="1"/>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userDrawn="1">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lumMod val="75000"/>
                    <a:lumOff val="25000"/>
                  </a:schemeClr>
                </a:solidFill>
                <a:latin typeface="+mn-lt"/>
              </a:defRPr>
            </a:lvl1pPr>
          </a:lstStyle>
          <a:p>
            <a:fld id="{D57F1E4F-1CFF-5643-939E-217C01CDF565}"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2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40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3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4562" t="25231" r="20550" b="35915"/>
          <a:stretch/>
        </p:blipFill>
        <p:spPr>
          <a:xfrm>
            <a:off x="10453369" y="411404"/>
            <a:ext cx="1641650" cy="741988"/>
          </a:xfrm>
          <a:prstGeom prst="rect">
            <a:avLst/>
          </a:prstGeom>
        </p:spPr>
      </p:pic>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t="4572" b="7056"/>
          <a:stretch/>
        </p:blipFill>
        <p:spPr>
          <a:xfrm>
            <a:off x="0" y="5185063"/>
            <a:ext cx="12167985" cy="1662545"/>
          </a:xfrm>
          <a:prstGeom prst="rect">
            <a:avLst/>
          </a:prstGeom>
        </p:spPr>
      </p:pic>
      <p:graphicFrame>
        <p:nvGraphicFramePr>
          <p:cNvPr id="4" name="7 Tabla"/>
          <p:cNvGraphicFramePr>
            <a:graphicFrameLocks noGrp="1"/>
          </p:cNvGraphicFramePr>
          <p:nvPr>
            <p:extLst>
              <p:ext uri="{D42A27DB-BD31-4B8C-83A1-F6EECF244321}">
                <p14:modId xmlns:p14="http://schemas.microsoft.com/office/powerpoint/2010/main" val="3302857997"/>
              </p:ext>
            </p:extLst>
          </p:nvPr>
        </p:nvGraphicFramePr>
        <p:xfrm>
          <a:off x="198837" y="3777643"/>
          <a:ext cx="8862036" cy="560072"/>
        </p:xfrm>
        <a:graphic>
          <a:graphicData uri="http://schemas.openxmlformats.org/drawingml/2006/table">
            <a:tbl>
              <a:tblPr/>
              <a:tblGrid>
                <a:gridCol w="1307088"/>
                <a:gridCol w="1379785"/>
                <a:gridCol w="1307128"/>
                <a:gridCol w="1524983"/>
                <a:gridCol w="1024543"/>
                <a:gridCol w="2318509"/>
              </a:tblGrid>
              <a:tr h="285752">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Clave</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Horas Teoría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Tipo de 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Carácter de 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Créditos</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Núcleo de </a:t>
                      </a:r>
                      <a:r>
                        <a:rPr lang="es-MX" sz="1200" b="1" spc="100" dirty="0" err="1">
                          <a:solidFill>
                            <a:schemeClr val="tx2">
                              <a:lumMod val="75000"/>
                            </a:schemeClr>
                          </a:solidFill>
                          <a:latin typeface="Arial"/>
                          <a:ea typeface="Calibri"/>
                        </a:rPr>
                        <a:t>U.A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0">
                <a:tc>
                  <a:txBody>
                    <a:bodyPr/>
                    <a:lstStyle/>
                    <a:p>
                      <a:pPr marL="0" marR="0" indent="0" algn="ctr" defTabSz="914400" rtl="0" eaLnBrk="1" fontAlgn="auto" latinLnBrk="0" hangingPunct="1">
                        <a:lnSpc>
                          <a:spcPct val="150000"/>
                        </a:lnSpc>
                        <a:spcBef>
                          <a:spcPts val="1200"/>
                        </a:spcBef>
                        <a:spcAft>
                          <a:spcPts val="0"/>
                        </a:spcAft>
                        <a:buClrTx/>
                        <a:buSzTx/>
                        <a:buFontTx/>
                        <a:buNone/>
                        <a:tabLst/>
                        <a:defRPr/>
                      </a:pPr>
                      <a:r>
                        <a:rPr lang="es-MX" sz="1200" spc="100" dirty="0" smtClean="0">
                          <a:latin typeface="Arial"/>
                          <a:ea typeface="Times New Roman"/>
                        </a:rPr>
                        <a:t>L31888</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a:latin typeface="Arial"/>
                          <a:ea typeface="Calibri"/>
                        </a:rPr>
                        <a:t>64</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a:latin typeface="Arial"/>
                          <a:ea typeface="Calibri"/>
                        </a:rPr>
                        <a:t>Curso</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a:latin typeface="Arial"/>
                          <a:ea typeface="Calibri"/>
                        </a:rPr>
                        <a:t>Obligatoria</a:t>
                      </a:r>
                      <a:endParaRPr lang="es-MX" sz="1200" spc="1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a:latin typeface="Arial"/>
                          <a:ea typeface="Calibri"/>
                        </a:rPr>
                        <a:t>8</a:t>
                      </a:r>
                      <a:endParaRPr lang="es-MX" sz="1200" spc="1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Sustantivo profesional</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1 Título"/>
          <p:cNvSpPr txBox="1">
            <a:spLocks/>
          </p:cNvSpPr>
          <p:nvPr/>
        </p:nvSpPr>
        <p:spPr>
          <a:xfrm>
            <a:off x="0" y="187037"/>
            <a:ext cx="9840191" cy="855546"/>
          </a:xfrm>
          <a:prstGeom prst="rect">
            <a:avLst/>
          </a:prstGeom>
        </p:spPr>
        <p:txBody>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5400" b="1" dirty="0" smtClean="0">
                <a:solidFill>
                  <a:schemeClr val="tx1">
                    <a:lumMod val="85000"/>
                    <a:lumOff val="15000"/>
                  </a:schemeClr>
                </a:solidFill>
                <a:effectLst>
                  <a:outerShdw blurRad="38100" dist="38100" dir="2700000" algn="tl">
                    <a:srgbClr val="000000">
                      <a:alpha val="43137"/>
                    </a:srgbClr>
                  </a:outerShdw>
                </a:effectLst>
              </a:rPr>
              <a:t>Estado del arte del tema</a:t>
            </a:r>
            <a:endParaRPr lang="es-MX" sz="5400" b="1" dirty="0">
              <a:solidFill>
                <a:schemeClr val="tx1">
                  <a:lumMod val="85000"/>
                  <a:lumOff val="15000"/>
                </a:schemeClr>
              </a:solidFill>
              <a:effectLst>
                <a:outerShdw blurRad="38100" dist="38100" dir="2700000" algn="tl">
                  <a:srgbClr val="000000">
                    <a:alpha val="43137"/>
                  </a:srgbClr>
                </a:outerShdw>
              </a:effectLst>
            </a:endParaRPr>
          </a:p>
        </p:txBody>
      </p:sp>
      <p:sp>
        <p:nvSpPr>
          <p:cNvPr id="6" name="2 Subtítulo"/>
          <p:cNvSpPr txBox="1">
            <a:spLocks/>
          </p:cNvSpPr>
          <p:nvPr/>
        </p:nvSpPr>
        <p:spPr>
          <a:xfrm>
            <a:off x="3273136" y="4656478"/>
            <a:ext cx="5361709" cy="601322"/>
          </a:xfrm>
          <a:prstGeom prst="rect">
            <a:avLst/>
          </a:prstGeom>
        </p:spPr>
        <p:txBody>
          <a:bodyPr>
            <a:normAutofit fontScale="70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r">
              <a:buNone/>
            </a:pPr>
            <a:r>
              <a:rPr lang="es-ES" sz="2000" b="1" i="1" dirty="0" smtClean="0">
                <a:solidFill>
                  <a:schemeClr val="tx1">
                    <a:lumMod val="85000"/>
                    <a:lumOff val="15000"/>
                  </a:schemeClr>
                </a:solidFill>
              </a:rPr>
              <a:t>Material didáctico sólo visión </a:t>
            </a:r>
            <a:r>
              <a:rPr lang="es-ES" sz="2000" b="1" i="1" dirty="0" err="1" smtClean="0">
                <a:solidFill>
                  <a:schemeClr val="tx1">
                    <a:lumMod val="85000"/>
                    <a:lumOff val="15000"/>
                  </a:schemeClr>
                </a:solidFill>
              </a:rPr>
              <a:t>proyectables</a:t>
            </a:r>
            <a:r>
              <a:rPr lang="es-ES" sz="2000" b="1" i="1" dirty="0" smtClean="0">
                <a:solidFill>
                  <a:schemeClr val="tx1">
                    <a:lumMod val="85000"/>
                    <a:lumOff val="15000"/>
                  </a:schemeClr>
                </a:solidFill>
              </a:rPr>
              <a:t>, </a:t>
            </a:r>
            <a:r>
              <a:rPr lang="es-ES" sz="2000" b="1" dirty="0" smtClean="0">
                <a:solidFill>
                  <a:schemeClr val="tx1">
                    <a:lumMod val="85000"/>
                    <a:lumOff val="15000"/>
                  </a:schemeClr>
                </a:solidFill>
              </a:rPr>
              <a:t>elaborado por:</a:t>
            </a:r>
            <a:endParaRPr lang="es-MX" sz="2000" b="1" dirty="0" smtClean="0">
              <a:solidFill>
                <a:schemeClr val="tx1">
                  <a:lumMod val="85000"/>
                  <a:lumOff val="15000"/>
                </a:schemeClr>
              </a:solidFill>
            </a:endParaRPr>
          </a:p>
          <a:p>
            <a:pPr marL="0" indent="0" algn="r">
              <a:buNone/>
            </a:pPr>
            <a:r>
              <a:rPr lang="es-ES" sz="2000" b="1" dirty="0" smtClean="0">
                <a:solidFill>
                  <a:schemeClr val="tx2">
                    <a:lumMod val="75000"/>
                  </a:schemeClr>
                </a:solidFill>
              </a:rPr>
              <a:t>M. en Psi. Ed. </a:t>
            </a:r>
            <a:r>
              <a:rPr lang="es-ES" sz="2000" b="1" dirty="0" err="1" smtClean="0">
                <a:solidFill>
                  <a:schemeClr val="tx2">
                    <a:lumMod val="75000"/>
                  </a:schemeClr>
                </a:solidFill>
              </a:rPr>
              <a:t>Anabell</a:t>
            </a:r>
            <a:r>
              <a:rPr lang="es-ES" sz="2000" b="1" dirty="0" smtClean="0">
                <a:solidFill>
                  <a:schemeClr val="tx2">
                    <a:lumMod val="75000"/>
                  </a:schemeClr>
                </a:solidFill>
              </a:rPr>
              <a:t> Gómez Vidal</a:t>
            </a:r>
            <a:endParaRPr lang="es-MX" sz="2000" b="1" dirty="0" smtClean="0">
              <a:solidFill>
                <a:schemeClr val="tx2">
                  <a:lumMod val="75000"/>
                </a:schemeClr>
              </a:solidFill>
            </a:endParaRPr>
          </a:p>
        </p:txBody>
      </p:sp>
      <p:graphicFrame>
        <p:nvGraphicFramePr>
          <p:cNvPr id="7" name="5 Tabla"/>
          <p:cNvGraphicFramePr>
            <a:graphicFrameLocks noGrp="1"/>
          </p:cNvGraphicFramePr>
          <p:nvPr>
            <p:extLst>
              <p:ext uri="{D42A27DB-BD31-4B8C-83A1-F6EECF244321}">
                <p14:modId xmlns:p14="http://schemas.microsoft.com/office/powerpoint/2010/main" val="3234007785"/>
              </p:ext>
            </p:extLst>
          </p:nvPr>
        </p:nvGraphicFramePr>
        <p:xfrm>
          <a:off x="157273" y="1343919"/>
          <a:ext cx="8872427" cy="960120"/>
        </p:xfrm>
        <a:graphic>
          <a:graphicData uri="http://schemas.openxmlformats.org/drawingml/2006/table">
            <a:tbl>
              <a:tblPr/>
              <a:tblGrid>
                <a:gridCol w="2867605"/>
                <a:gridCol w="2866767"/>
                <a:gridCol w="3138055"/>
              </a:tblGrid>
              <a:tr h="0">
                <a:tc>
                  <a:txBody>
                    <a:bodyPr/>
                    <a:lstStyle/>
                    <a:p>
                      <a:pPr algn="ctr">
                        <a:lnSpc>
                          <a:spcPct val="150000"/>
                        </a:lnSpc>
                        <a:spcBef>
                          <a:spcPts val="1200"/>
                        </a:spcBef>
                        <a:spcAft>
                          <a:spcPts val="0"/>
                        </a:spcAft>
                      </a:pPr>
                      <a:r>
                        <a:rPr lang="es-MX" sz="1400" b="1" spc="100" dirty="0">
                          <a:solidFill>
                            <a:schemeClr val="tx2">
                              <a:lumMod val="75000"/>
                            </a:schemeClr>
                          </a:solidFill>
                          <a:latin typeface="Arial"/>
                          <a:ea typeface="Calibri"/>
                        </a:rPr>
                        <a:t>Programa Educativo</a:t>
                      </a:r>
                      <a:endParaRPr lang="es-MX" sz="14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400" b="1" spc="100" dirty="0">
                          <a:solidFill>
                            <a:schemeClr val="tx2">
                              <a:lumMod val="75000"/>
                            </a:schemeClr>
                          </a:solidFill>
                          <a:latin typeface="Arial"/>
                          <a:ea typeface="Calibri"/>
                        </a:rPr>
                        <a:t>Unidad de Aprendizaje</a:t>
                      </a:r>
                      <a:endParaRPr lang="es-MX" sz="14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defTabSz="457200" rtl="0" eaLnBrk="1" latinLnBrk="0" hangingPunct="1">
                        <a:lnSpc>
                          <a:spcPct val="150000"/>
                        </a:lnSpc>
                        <a:spcBef>
                          <a:spcPts val="1200"/>
                        </a:spcBef>
                        <a:spcAft>
                          <a:spcPts val="0"/>
                        </a:spcAft>
                      </a:pPr>
                      <a:r>
                        <a:rPr lang="es-MX" sz="1400" b="1" kern="1200" spc="100" dirty="0" smtClean="0">
                          <a:solidFill>
                            <a:schemeClr val="tx2">
                              <a:lumMod val="75000"/>
                            </a:schemeClr>
                          </a:solidFill>
                          <a:latin typeface="Arial"/>
                          <a:ea typeface="Calibri"/>
                          <a:cs typeface="+mn-cs"/>
                        </a:rPr>
                        <a:t>Espacio académica donde se imparte la UA</a:t>
                      </a:r>
                      <a:endParaRPr lang="es-MX" sz="1400" b="1" kern="1200" spc="100" dirty="0">
                        <a:solidFill>
                          <a:schemeClr val="tx2">
                            <a:lumMod val="75000"/>
                          </a:schemeClr>
                        </a:solidFill>
                        <a:latin typeface="Arial"/>
                        <a:ea typeface="Calibri"/>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0">
                <a:tc>
                  <a:txBody>
                    <a:bodyPr/>
                    <a:lstStyle/>
                    <a:p>
                      <a:pPr algn="ctr">
                        <a:lnSpc>
                          <a:spcPct val="150000"/>
                        </a:lnSpc>
                        <a:spcBef>
                          <a:spcPts val="1200"/>
                        </a:spcBef>
                        <a:spcAft>
                          <a:spcPts val="0"/>
                        </a:spcAft>
                      </a:pPr>
                      <a:r>
                        <a:rPr lang="es-MX" sz="1400" spc="100" dirty="0">
                          <a:latin typeface="Arial"/>
                          <a:ea typeface="Calibri"/>
                        </a:rPr>
                        <a:t>Licenciatura en </a:t>
                      </a:r>
                      <a:r>
                        <a:rPr lang="es-MX" sz="1400" b="1" spc="100" dirty="0">
                          <a:latin typeface="Arial"/>
                          <a:ea typeface="Calibri"/>
                        </a:rPr>
                        <a:t>Psicología</a:t>
                      </a:r>
                      <a:endParaRPr lang="es-MX" sz="1400" b="1"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400" b="1" spc="100" dirty="0" smtClean="0">
                          <a:latin typeface="Arial"/>
                          <a:ea typeface="Calibri"/>
                        </a:rPr>
                        <a:t>Evaluación profesional I</a:t>
                      </a:r>
                      <a:endParaRPr lang="es-MX" sz="1400" b="1"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400" spc="100" dirty="0" smtClean="0">
                          <a:latin typeface="Arial"/>
                          <a:ea typeface="Times New Roman"/>
                        </a:rPr>
                        <a:t>CU</a:t>
                      </a:r>
                      <a:r>
                        <a:rPr lang="es-MX" sz="1400" spc="100" baseline="0" dirty="0" smtClean="0">
                          <a:latin typeface="Arial"/>
                          <a:ea typeface="Times New Roman"/>
                        </a:rPr>
                        <a:t> UAEM Valle de Teotihuacán</a:t>
                      </a:r>
                      <a:endParaRPr lang="es-MX" sz="14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6 Tabla"/>
          <p:cNvGraphicFramePr>
            <a:graphicFrameLocks noGrp="1"/>
          </p:cNvGraphicFramePr>
          <p:nvPr>
            <p:extLst>
              <p:ext uri="{D42A27DB-BD31-4B8C-83A1-F6EECF244321}">
                <p14:modId xmlns:p14="http://schemas.microsoft.com/office/powerpoint/2010/main" val="1361509333"/>
              </p:ext>
            </p:extLst>
          </p:nvPr>
        </p:nvGraphicFramePr>
        <p:xfrm>
          <a:off x="178055" y="2408570"/>
          <a:ext cx="8872427" cy="1228249"/>
        </p:xfrm>
        <a:graphic>
          <a:graphicData uri="http://schemas.openxmlformats.org/drawingml/2006/table">
            <a:tbl>
              <a:tblPr/>
              <a:tblGrid>
                <a:gridCol w="2856889"/>
                <a:gridCol w="2856889"/>
                <a:gridCol w="3158649"/>
              </a:tblGrid>
              <a:tr h="633670">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Unidad de Competencia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Contenidos de la </a:t>
                      </a:r>
                      <a:r>
                        <a:rPr lang="es-MX" sz="1200" b="1" spc="100" dirty="0" err="1">
                          <a:solidFill>
                            <a:schemeClr val="tx2">
                              <a:lumMod val="75000"/>
                            </a:schemeClr>
                          </a:solidFill>
                          <a:latin typeface="Arial"/>
                          <a:ea typeface="Calibri"/>
                        </a:rPr>
                        <a:t>UC</a:t>
                      </a:r>
                      <a:r>
                        <a:rPr lang="es-MX" sz="1200" b="1" spc="100" dirty="0">
                          <a:solidFill>
                            <a:schemeClr val="tx2">
                              <a:lumMod val="75000"/>
                            </a:schemeClr>
                          </a:solidFill>
                          <a:latin typeface="Arial"/>
                          <a:ea typeface="Calibri"/>
                        </a:rPr>
                        <a:t> que atiende</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lnSpc>
                          <a:spcPct val="150000"/>
                        </a:lnSpc>
                        <a:spcBef>
                          <a:spcPts val="1200"/>
                        </a:spcBef>
                        <a:spcAft>
                          <a:spcPts val="0"/>
                        </a:spcAft>
                      </a:pPr>
                      <a:r>
                        <a:rPr lang="es-MX" sz="1200" b="1" spc="100" dirty="0">
                          <a:solidFill>
                            <a:schemeClr val="tx2">
                              <a:lumMod val="75000"/>
                            </a:schemeClr>
                          </a:solidFill>
                          <a:latin typeface="Arial"/>
                          <a:ea typeface="Calibri"/>
                        </a:rPr>
                        <a:t>Objetivo de la Unidad de competencia</a:t>
                      </a:r>
                      <a:endParaRPr lang="es-MX" sz="1200" spc="100" dirty="0">
                        <a:solidFill>
                          <a:schemeClr val="tx2">
                            <a:lumMod val="75000"/>
                          </a:schemeClr>
                        </a:solidFill>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r>
              <a:tr h="594579">
                <a:tc>
                  <a:txBody>
                    <a:bodyPr/>
                    <a:lstStyle/>
                    <a:p>
                      <a:pPr algn="ctr">
                        <a:lnSpc>
                          <a:spcPct val="150000"/>
                        </a:lnSpc>
                        <a:spcBef>
                          <a:spcPts val="1200"/>
                        </a:spcBef>
                        <a:spcAft>
                          <a:spcPts val="0"/>
                        </a:spcAft>
                      </a:pPr>
                      <a:r>
                        <a:rPr lang="es-MX" sz="1200" spc="100" dirty="0" smtClean="0">
                          <a:latin typeface="Arial"/>
                          <a:ea typeface="Calibri"/>
                        </a:rPr>
                        <a:t>II. Elaboración del marco referencial</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a:t>
                      </a:r>
                      <a:r>
                        <a:rPr lang="es-MX" sz="1200" spc="100" baseline="0" dirty="0" smtClean="0">
                          <a:latin typeface="Arial"/>
                          <a:ea typeface="Times New Roman"/>
                        </a:rPr>
                        <a:t> </a:t>
                      </a:r>
                      <a:r>
                        <a:rPr lang="es-MX" sz="1200" spc="100" dirty="0" smtClean="0">
                          <a:latin typeface="Arial"/>
                          <a:ea typeface="Times New Roman"/>
                        </a:rPr>
                        <a:t>Revisión bibliográfica.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1200"/>
                        </a:spcBef>
                        <a:spcAft>
                          <a:spcPts val="0"/>
                        </a:spcAft>
                      </a:pPr>
                      <a:r>
                        <a:rPr lang="es-MX" sz="1200" spc="100" dirty="0" smtClean="0">
                          <a:latin typeface="Arial"/>
                          <a:ea typeface="Times New Roman"/>
                        </a:rPr>
                        <a:t>Desarrollar el estado del arte respecto del tema que se eligió.</a:t>
                      </a:r>
                      <a:endParaRPr lang="es-MX" sz="1200" spc="1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Rectangle 4"/>
          <p:cNvSpPr>
            <a:spLocks noChangeArrowheads="1"/>
          </p:cNvSpPr>
          <p:nvPr/>
        </p:nvSpPr>
        <p:spPr bwMode="auto">
          <a:xfrm>
            <a:off x="10453369" y="6457890"/>
            <a:ext cx="164165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lumMod val="85000"/>
                    <a:lumOff val="15000"/>
                  </a:schemeClr>
                </a:solidFill>
                <a:effectLst/>
                <a:latin typeface="Calibri" pitchFamily="34" charset="0"/>
                <a:ea typeface="Times New Roman" pitchFamily="18" charset="0"/>
                <a:cs typeface="Times New Roman" pitchFamily="18" charset="0"/>
              </a:rPr>
              <a:t>2015</a:t>
            </a:r>
            <a:endParaRPr kumimoji="0" lang="es-ES" sz="2000" b="1" i="0" u="none" strike="noStrike" cap="none" normalizeH="0" baseline="0" dirty="0" smtClean="0">
              <a:ln>
                <a:noFill/>
              </a:ln>
              <a:solidFill>
                <a:schemeClr val="tx1">
                  <a:lumMod val="85000"/>
                  <a:lumOff val="15000"/>
                </a:schemeClr>
              </a:solidFill>
              <a:effectLst/>
              <a:latin typeface="Calibri" pitchFamily="34" charset="0"/>
            </a:endParaRPr>
          </a:p>
        </p:txBody>
      </p:sp>
    </p:spTree>
    <p:extLst>
      <p:ext uri="{BB962C8B-B14F-4D97-AF65-F5344CB8AC3E}">
        <p14:creationId xmlns:p14="http://schemas.microsoft.com/office/powerpoint/2010/main" val="2874777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3892" y="348989"/>
            <a:ext cx="9218097" cy="706964"/>
          </a:xfrm>
        </p:spPr>
        <p:txBody>
          <a:bodyPr/>
          <a:lstStyle/>
          <a:p>
            <a:r>
              <a:rPr lang="es-MX" dirty="0" smtClean="0"/>
              <a:t>Teóricamente…..</a:t>
            </a:r>
            <a:endParaRPr lang="es-MX" dirty="0"/>
          </a:p>
        </p:txBody>
      </p:sp>
      <p:sp>
        <p:nvSpPr>
          <p:cNvPr id="3" name="Marcador de contenido 2"/>
          <p:cNvSpPr>
            <a:spLocks noGrp="1"/>
          </p:cNvSpPr>
          <p:nvPr>
            <p:ph idx="1"/>
          </p:nvPr>
        </p:nvSpPr>
        <p:spPr>
          <a:xfrm>
            <a:off x="2488866" y="1720850"/>
            <a:ext cx="9178205" cy="4896518"/>
          </a:xfrm>
        </p:spPr>
        <p:txBody>
          <a:bodyPr>
            <a:normAutofit lnSpcReduction="10000"/>
          </a:bodyPr>
          <a:lstStyle/>
          <a:p>
            <a:r>
              <a:rPr lang="es-MX" i="1" dirty="0" smtClean="0"/>
              <a:t>“Cuando hablamos del estado del arte… Nos referimos a la necesidad hermenéutica de remitirnos a textos que a su vez son expresiones de desarrollos investigativos, dados desde diversas percepciones de las ciencias sociales y escuelas del pensamiento… cuyo objeto final es el conocimiento y la apropiación de la realidad social para luego disertarla y problematizarla”</a:t>
            </a:r>
            <a:r>
              <a:rPr lang="es-MX" dirty="0" smtClean="0"/>
              <a:t> (Jiménez, 2006)</a:t>
            </a:r>
            <a:r>
              <a:rPr lang="es-MX" baseline="30000" dirty="0" smtClean="0"/>
              <a:t>2</a:t>
            </a:r>
            <a:endParaRPr lang="es-MX" i="1" baseline="30000" dirty="0"/>
          </a:p>
        </p:txBody>
      </p:sp>
      <p:pic>
        <p:nvPicPr>
          <p:cNvPr id="4" name="Imagen 3"/>
          <p:cNvPicPr>
            <a:picLocks noChangeAspect="1"/>
          </p:cNvPicPr>
          <p:nvPr/>
        </p:nvPicPr>
        <p:blipFill>
          <a:blip r:embed="rId2"/>
          <a:stretch>
            <a:fillRect/>
          </a:stretch>
        </p:blipFill>
        <p:spPr>
          <a:xfrm>
            <a:off x="318502" y="1987171"/>
            <a:ext cx="2170364" cy="2883658"/>
          </a:xfrm>
          <a:prstGeom prst="rect">
            <a:avLst/>
          </a:prstGeom>
        </p:spPr>
      </p:pic>
    </p:spTree>
    <p:extLst>
      <p:ext uri="{BB962C8B-B14F-4D97-AF65-F5344CB8AC3E}">
        <p14:creationId xmlns:p14="http://schemas.microsoft.com/office/powerpoint/2010/main" val="992479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echa curvada hacia la derecha 5"/>
          <p:cNvSpPr/>
          <p:nvPr/>
        </p:nvSpPr>
        <p:spPr>
          <a:xfrm rot="3295439">
            <a:off x="2481928" y="555453"/>
            <a:ext cx="1636294" cy="4179123"/>
          </a:xfrm>
          <a:prstGeom prst="curvedRightArrow">
            <a:avLst>
              <a:gd name="adj1" fmla="val 19023"/>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Flecha curvada hacia la derecha 6"/>
          <p:cNvSpPr/>
          <p:nvPr/>
        </p:nvSpPr>
        <p:spPr>
          <a:xfrm rot="12925023">
            <a:off x="7050604" y="2945727"/>
            <a:ext cx="1636294" cy="4179123"/>
          </a:xfrm>
          <a:prstGeom prst="curvedRightArrow">
            <a:avLst>
              <a:gd name="adj1" fmla="val 19023"/>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 name="Título 1"/>
          <p:cNvSpPr>
            <a:spLocks noGrp="1"/>
          </p:cNvSpPr>
          <p:nvPr>
            <p:ph type="title"/>
          </p:nvPr>
        </p:nvSpPr>
        <p:spPr>
          <a:xfrm>
            <a:off x="528358" y="421176"/>
            <a:ext cx="9218097" cy="706964"/>
          </a:xfrm>
        </p:spPr>
        <p:txBody>
          <a:bodyPr/>
          <a:lstStyle/>
          <a:p>
            <a:r>
              <a:rPr lang="es-MX" dirty="0" smtClean="0"/>
              <a:t>El proceso cognitivo: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87961419"/>
              </p:ext>
            </p:extLst>
          </p:nvPr>
        </p:nvGraphicFramePr>
        <p:xfrm>
          <a:off x="192505" y="1564105"/>
          <a:ext cx="11718758" cy="4981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2886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8270" y="421178"/>
            <a:ext cx="9218097" cy="706964"/>
          </a:xfrm>
        </p:spPr>
        <p:txBody>
          <a:bodyPr/>
          <a:lstStyle/>
          <a:p>
            <a:r>
              <a:rPr lang="es-MX" dirty="0" smtClean="0"/>
              <a:t>En este proceso….</a:t>
            </a:r>
            <a:endParaRPr lang="es-MX" dirty="0"/>
          </a:p>
        </p:txBody>
      </p:sp>
      <p:sp>
        <p:nvSpPr>
          <p:cNvPr id="3" name="Marcador de contenido 2"/>
          <p:cNvSpPr>
            <a:spLocks noGrp="1"/>
          </p:cNvSpPr>
          <p:nvPr>
            <p:ph idx="1"/>
          </p:nvPr>
        </p:nvSpPr>
        <p:spPr>
          <a:xfrm>
            <a:off x="528358" y="2616379"/>
            <a:ext cx="11113179" cy="3416300"/>
          </a:xfrm>
        </p:spPr>
        <p:txBody>
          <a:bodyPr/>
          <a:lstStyle/>
          <a:p>
            <a:r>
              <a:rPr lang="es-MX" dirty="0" smtClean="0"/>
              <a:t>Se reconocen los límites de lo ya sabido para atreverse a preguntar lo inédito, siempre con la disposición de ser pensado e investigado desde el cúmulo de conocimiento generado hasta ahora.</a:t>
            </a:r>
            <a:r>
              <a:rPr lang="es-MX" baseline="30000" dirty="0" smtClean="0"/>
              <a:t>3</a:t>
            </a:r>
            <a:endParaRPr lang="es-MX" baseline="30000" dirty="0"/>
          </a:p>
        </p:txBody>
      </p:sp>
    </p:spTree>
    <p:extLst>
      <p:ext uri="{BB962C8B-B14F-4D97-AF65-F5344CB8AC3E}">
        <p14:creationId xmlns:p14="http://schemas.microsoft.com/office/powerpoint/2010/main" val="2270317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lstStyle/>
          <a:p>
            <a:r>
              <a:rPr lang="es-MX" dirty="0" smtClean="0"/>
              <a:t>La primera pregunta:</a:t>
            </a:r>
            <a:endParaRPr lang="es-MX" dirty="0"/>
          </a:p>
        </p:txBody>
      </p:sp>
      <p:sp>
        <p:nvSpPr>
          <p:cNvPr id="3" name="Marcador de contenido 2"/>
          <p:cNvSpPr>
            <a:spLocks noGrp="1"/>
          </p:cNvSpPr>
          <p:nvPr>
            <p:ph idx="1"/>
          </p:nvPr>
        </p:nvSpPr>
        <p:spPr>
          <a:xfrm>
            <a:off x="528358" y="1684421"/>
            <a:ext cx="11113179" cy="1275347"/>
          </a:xfrm>
        </p:spPr>
        <p:txBody>
          <a:bodyPr/>
          <a:lstStyle/>
          <a:p>
            <a:r>
              <a:rPr lang="es-MX" dirty="0" smtClean="0"/>
              <a:t>¿Qué se ha dicho o NO y cómo se ha dicho en torno al problema de investigación de interés?</a:t>
            </a:r>
            <a:endParaRPr lang="es-MX" dirty="0"/>
          </a:p>
        </p:txBody>
      </p:sp>
      <p:pic>
        <p:nvPicPr>
          <p:cNvPr id="5" name="Imagen 4"/>
          <p:cNvPicPr>
            <a:picLocks noChangeAspect="1"/>
          </p:cNvPicPr>
          <p:nvPr/>
        </p:nvPicPr>
        <p:blipFill>
          <a:blip r:embed="rId2"/>
          <a:stretch>
            <a:fillRect/>
          </a:stretch>
        </p:blipFill>
        <p:spPr>
          <a:xfrm>
            <a:off x="3582606" y="3612302"/>
            <a:ext cx="4556841" cy="2457120"/>
          </a:xfrm>
          <a:prstGeom prst="rect">
            <a:avLst/>
          </a:prstGeom>
        </p:spPr>
      </p:pic>
    </p:spTree>
    <p:extLst>
      <p:ext uri="{BB962C8B-B14F-4D97-AF65-F5344CB8AC3E}">
        <p14:creationId xmlns:p14="http://schemas.microsoft.com/office/powerpoint/2010/main" val="1731699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lstStyle/>
          <a:p>
            <a:r>
              <a:rPr lang="es-MX" dirty="0" smtClean="0"/>
              <a:t>Por lo tanto se leen:</a:t>
            </a:r>
            <a:endParaRPr lang="es-MX" dirty="0"/>
          </a:p>
        </p:txBody>
      </p:sp>
      <p:sp>
        <p:nvSpPr>
          <p:cNvPr id="4" name="Marcador de contenido 2"/>
          <p:cNvSpPr txBox="1">
            <a:spLocks/>
          </p:cNvSpPr>
          <p:nvPr/>
        </p:nvSpPr>
        <p:spPr>
          <a:xfrm>
            <a:off x="528358" y="1545578"/>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u="sng" dirty="0" smtClean="0">
                <a:solidFill>
                  <a:srgbClr val="C00000"/>
                </a:solidFill>
              </a:rPr>
              <a:t>Fuentes generales</a:t>
            </a:r>
            <a:r>
              <a:rPr lang="es-MX" dirty="0" smtClean="0"/>
              <a:t>: </a:t>
            </a:r>
          </a:p>
          <a:p>
            <a:pPr lvl="1"/>
            <a:r>
              <a:rPr lang="es-MX" dirty="0" smtClean="0"/>
              <a:t>ofrecen un panorama general del tema.</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053" y="3216553"/>
            <a:ext cx="4947098" cy="2841239"/>
          </a:xfrm>
          <a:prstGeom prst="rect">
            <a:avLst/>
          </a:prstGeom>
        </p:spPr>
      </p:pic>
      <p:sp>
        <p:nvSpPr>
          <p:cNvPr id="7" name="Flecha derecha 6"/>
          <p:cNvSpPr/>
          <p:nvPr/>
        </p:nvSpPr>
        <p:spPr>
          <a:xfrm>
            <a:off x="6191370" y="4182412"/>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8" name="Rectángulo 7"/>
          <p:cNvSpPr/>
          <p:nvPr/>
        </p:nvSpPr>
        <p:spPr>
          <a:xfrm>
            <a:off x="7907628" y="3490175"/>
            <a:ext cx="4068759" cy="2331076"/>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Enciclopedias temáticas</a:t>
            </a:r>
          </a:p>
          <a:p>
            <a:pPr marL="285750" indent="-285750" algn="ctr">
              <a:buFont typeface="Arial" panose="020B0604020202020204" pitchFamily="34" charset="0"/>
              <a:buChar char="•"/>
            </a:pPr>
            <a:r>
              <a:rPr lang="es-MX" sz="2400" dirty="0" smtClean="0">
                <a:solidFill>
                  <a:schemeClr val="tx1"/>
                </a:solidFill>
              </a:rPr>
              <a:t>Diccionarios especializados</a:t>
            </a:r>
          </a:p>
          <a:p>
            <a:pPr marL="285750" indent="-285750" algn="ctr">
              <a:buFont typeface="Arial" panose="020B0604020202020204" pitchFamily="34" charset="0"/>
              <a:buChar char="•"/>
            </a:pPr>
            <a:r>
              <a:rPr lang="es-MX" sz="2400" dirty="0" smtClean="0">
                <a:solidFill>
                  <a:schemeClr val="tx1"/>
                </a:solidFill>
              </a:rPr>
              <a:t>Revistas de divulgación</a:t>
            </a:r>
          </a:p>
          <a:p>
            <a:pPr marL="285750" indent="-285750" algn="ctr">
              <a:buFont typeface="Arial" panose="020B0604020202020204" pitchFamily="34" charset="0"/>
              <a:buChar char="•"/>
            </a:pPr>
            <a:r>
              <a:rPr lang="es-MX" sz="2400" dirty="0" smtClean="0">
                <a:solidFill>
                  <a:schemeClr val="tx1"/>
                </a:solidFill>
              </a:rPr>
              <a:t>Manuales</a:t>
            </a:r>
            <a:endParaRPr lang="es-MX" sz="2400" dirty="0">
              <a:solidFill>
                <a:schemeClr val="tx1"/>
              </a:solidFill>
            </a:endParaRPr>
          </a:p>
        </p:txBody>
      </p:sp>
    </p:spTree>
    <p:extLst>
      <p:ext uri="{BB962C8B-B14F-4D97-AF65-F5344CB8AC3E}">
        <p14:creationId xmlns:p14="http://schemas.microsoft.com/office/powerpoint/2010/main" val="942354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lstStyle/>
          <a:p>
            <a:r>
              <a:rPr lang="es-MX" dirty="0" smtClean="0"/>
              <a:t>Por lo tanto se leen:</a:t>
            </a:r>
            <a:endParaRPr lang="es-MX" dirty="0"/>
          </a:p>
        </p:txBody>
      </p:sp>
      <p:sp>
        <p:nvSpPr>
          <p:cNvPr id="4" name="Marcador de contenido 2"/>
          <p:cNvSpPr txBox="1">
            <a:spLocks/>
          </p:cNvSpPr>
          <p:nvPr/>
        </p:nvSpPr>
        <p:spPr>
          <a:xfrm>
            <a:off x="528358" y="1819199"/>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dirty="0" smtClean="0"/>
              <a:t>Fuentes primarias: </a:t>
            </a:r>
          </a:p>
          <a:p>
            <a:pPr lvl="1"/>
            <a:r>
              <a:rPr lang="es-MX" dirty="0" smtClean="0"/>
              <a:t>como informes de investigación que dan cuenta del objeto de conocimiento construido.</a:t>
            </a:r>
          </a:p>
        </p:txBody>
      </p:sp>
      <p:sp>
        <p:nvSpPr>
          <p:cNvPr id="5" name="Flecha derecha 4"/>
          <p:cNvSpPr/>
          <p:nvPr/>
        </p:nvSpPr>
        <p:spPr>
          <a:xfrm>
            <a:off x="5183236" y="4140497"/>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6" name="Rectángulo 5"/>
          <p:cNvSpPr/>
          <p:nvPr/>
        </p:nvSpPr>
        <p:spPr>
          <a:xfrm>
            <a:off x="7405353" y="3915121"/>
            <a:ext cx="4236184" cy="1397354"/>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Estadísticas INEGI (</a:t>
            </a:r>
            <a:r>
              <a:rPr lang="es-MX" sz="2400" dirty="0" err="1" smtClean="0">
                <a:solidFill>
                  <a:schemeClr val="tx1"/>
                </a:solidFill>
              </a:rPr>
              <a:t>p.e</a:t>
            </a:r>
            <a:r>
              <a:rPr lang="es-MX" sz="2400" dirty="0" smtClean="0">
                <a:solidFill>
                  <a:schemeClr val="tx1"/>
                </a:solidFill>
              </a:rPr>
              <a:t>.)</a:t>
            </a:r>
          </a:p>
          <a:p>
            <a:pPr marL="285750" indent="-285750" algn="ctr">
              <a:buFont typeface="Arial" panose="020B0604020202020204" pitchFamily="34" charset="0"/>
              <a:buChar char="•"/>
            </a:pPr>
            <a:r>
              <a:rPr lang="es-MX" sz="2400" dirty="0" smtClean="0">
                <a:solidFill>
                  <a:schemeClr val="tx1"/>
                </a:solidFill>
              </a:rPr>
              <a:t>Memorias de congresos.</a:t>
            </a:r>
          </a:p>
          <a:p>
            <a:pPr marL="285750" indent="-285750" algn="ctr">
              <a:buFont typeface="Arial" panose="020B0604020202020204" pitchFamily="34" charset="0"/>
              <a:buChar char="•"/>
            </a:pPr>
            <a:r>
              <a:rPr lang="es-MX" sz="2400" dirty="0" smtClean="0">
                <a:solidFill>
                  <a:schemeClr val="tx1"/>
                </a:solidFill>
              </a:rPr>
              <a:t>Revistas especializadas.</a:t>
            </a:r>
          </a:p>
          <a:p>
            <a:pPr marL="285750" indent="-285750" algn="ctr">
              <a:buFont typeface="Arial" panose="020B0604020202020204" pitchFamily="34" charset="0"/>
              <a:buChar char="•"/>
            </a:pPr>
            <a:r>
              <a:rPr lang="es-MX" sz="2400" dirty="0" smtClean="0">
                <a:solidFill>
                  <a:schemeClr val="tx1"/>
                </a:solidFill>
              </a:rPr>
              <a:t>Tesis</a:t>
            </a:r>
            <a:endParaRPr lang="es-MX" sz="2400" dirty="0">
              <a:solidFill>
                <a:schemeClr val="tx1"/>
              </a:solidFill>
            </a:endParaRPr>
          </a:p>
        </p:txBody>
      </p:sp>
      <p:pic>
        <p:nvPicPr>
          <p:cNvPr id="3" name="Imagen 2"/>
          <p:cNvPicPr>
            <a:picLocks noChangeAspect="1"/>
          </p:cNvPicPr>
          <p:nvPr/>
        </p:nvPicPr>
        <p:blipFill>
          <a:blip r:embed="rId2"/>
          <a:stretch>
            <a:fillRect/>
          </a:stretch>
        </p:blipFill>
        <p:spPr>
          <a:xfrm>
            <a:off x="1849884" y="3493396"/>
            <a:ext cx="2222187" cy="2900964"/>
          </a:xfrm>
          <a:prstGeom prst="rect">
            <a:avLst/>
          </a:prstGeom>
        </p:spPr>
      </p:pic>
    </p:spTree>
    <p:extLst>
      <p:ext uri="{BB962C8B-B14F-4D97-AF65-F5344CB8AC3E}">
        <p14:creationId xmlns:p14="http://schemas.microsoft.com/office/powerpoint/2010/main" val="624254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24923"/>
            <a:ext cx="9218097" cy="706964"/>
          </a:xfrm>
        </p:spPr>
        <p:txBody>
          <a:bodyPr/>
          <a:lstStyle/>
          <a:p>
            <a:r>
              <a:rPr lang="es-MX" dirty="0" smtClean="0"/>
              <a:t>Por lo tanto se leen:</a:t>
            </a:r>
            <a:endParaRPr lang="es-MX" dirty="0"/>
          </a:p>
        </p:txBody>
      </p:sp>
      <p:sp>
        <p:nvSpPr>
          <p:cNvPr id="4" name="Marcador de contenido 2"/>
          <p:cNvSpPr txBox="1">
            <a:spLocks/>
          </p:cNvSpPr>
          <p:nvPr/>
        </p:nvSpPr>
        <p:spPr>
          <a:xfrm>
            <a:off x="528358" y="1545578"/>
            <a:ext cx="11113179" cy="334195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32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8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s-MX" dirty="0" smtClean="0"/>
              <a:t>Fuentes secundarias:</a:t>
            </a:r>
          </a:p>
          <a:p>
            <a:pPr lvl="1"/>
            <a:r>
              <a:rPr lang="es-MX" dirty="0" smtClean="0"/>
              <a:t>Representan análisis de una fuente primaria, pueden servir para acercarse al entendimiento de éstas.</a:t>
            </a:r>
            <a:endParaRPr lang="es-MX" dirty="0"/>
          </a:p>
        </p:txBody>
      </p:sp>
      <p:sp>
        <p:nvSpPr>
          <p:cNvPr id="5" name="Flecha derecha 4"/>
          <p:cNvSpPr/>
          <p:nvPr/>
        </p:nvSpPr>
        <p:spPr>
          <a:xfrm>
            <a:off x="5399586" y="4140497"/>
            <a:ext cx="1548833" cy="117197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ejemplos</a:t>
            </a:r>
            <a:endParaRPr lang="es-MX" dirty="0">
              <a:solidFill>
                <a:schemeClr val="tx1"/>
              </a:solidFill>
            </a:endParaRPr>
          </a:p>
        </p:txBody>
      </p:sp>
      <p:sp>
        <p:nvSpPr>
          <p:cNvPr id="6" name="Rectángulo 5"/>
          <p:cNvSpPr/>
          <p:nvPr/>
        </p:nvSpPr>
        <p:spPr>
          <a:xfrm>
            <a:off x="7405353" y="3915121"/>
            <a:ext cx="4236184" cy="1397354"/>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marL="285750" indent="-285750" algn="ctr">
              <a:buFont typeface="Arial" panose="020B0604020202020204" pitchFamily="34" charset="0"/>
              <a:buChar char="•"/>
            </a:pPr>
            <a:r>
              <a:rPr lang="es-MX" sz="2400" dirty="0" smtClean="0">
                <a:solidFill>
                  <a:schemeClr val="tx1"/>
                </a:solidFill>
              </a:rPr>
              <a:t>Textos interpretativos</a:t>
            </a:r>
          </a:p>
          <a:p>
            <a:pPr marL="285750" indent="-285750" algn="ctr">
              <a:buFont typeface="Arial" panose="020B0604020202020204" pitchFamily="34" charset="0"/>
              <a:buChar char="•"/>
            </a:pPr>
            <a:r>
              <a:rPr lang="es-MX" sz="2400" dirty="0" smtClean="0">
                <a:solidFill>
                  <a:schemeClr val="tx1"/>
                </a:solidFill>
              </a:rPr>
              <a:t>Reseñas</a:t>
            </a:r>
            <a:endParaRPr lang="es-MX" sz="2400" dirty="0">
              <a:solidFill>
                <a:schemeClr val="tx1"/>
              </a:solidFill>
            </a:endParaRPr>
          </a:p>
        </p:txBody>
      </p:sp>
      <p:pic>
        <p:nvPicPr>
          <p:cNvPr id="7" name="Imagen 6"/>
          <p:cNvPicPr>
            <a:picLocks noChangeAspect="1"/>
          </p:cNvPicPr>
          <p:nvPr/>
        </p:nvPicPr>
        <p:blipFill>
          <a:blip r:embed="rId2"/>
          <a:stretch>
            <a:fillRect/>
          </a:stretch>
        </p:blipFill>
        <p:spPr>
          <a:xfrm>
            <a:off x="2123862" y="4121118"/>
            <a:ext cx="1623945" cy="2319921"/>
          </a:xfrm>
          <a:prstGeom prst="rect">
            <a:avLst/>
          </a:prstGeom>
        </p:spPr>
      </p:pic>
      <p:pic>
        <p:nvPicPr>
          <p:cNvPr id="8" name="Imagen 7"/>
          <p:cNvPicPr>
            <a:picLocks noChangeAspect="1"/>
          </p:cNvPicPr>
          <p:nvPr/>
        </p:nvPicPr>
        <p:blipFill>
          <a:blip r:embed="rId3"/>
          <a:stretch>
            <a:fillRect/>
          </a:stretch>
        </p:blipFill>
        <p:spPr>
          <a:xfrm>
            <a:off x="434527" y="3216553"/>
            <a:ext cx="1595504" cy="2279292"/>
          </a:xfrm>
          <a:prstGeom prst="rect">
            <a:avLst/>
          </a:prstGeom>
        </p:spPr>
      </p:pic>
      <p:pic>
        <p:nvPicPr>
          <p:cNvPr id="9" name="Imagen 8"/>
          <p:cNvPicPr>
            <a:picLocks noChangeAspect="1"/>
          </p:cNvPicPr>
          <p:nvPr/>
        </p:nvPicPr>
        <p:blipFill>
          <a:blip r:embed="rId4"/>
          <a:stretch>
            <a:fillRect/>
          </a:stretch>
        </p:blipFill>
        <p:spPr>
          <a:xfrm>
            <a:off x="3841638" y="3272301"/>
            <a:ext cx="1398673" cy="1998104"/>
          </a:xfrm>
          <a:prstGeom prst="rect">
            <a:avLst/>
          </a:prstGeom>
        </p:spPr>
      </p:pic>
    </p:spTree>
    <p:extLst>
      <p:ext uri="{BB962C8B-B14F-4D97-AF65-F5344CB8AC3E}">
        <p14:creationId xmlns:p14="http://schemas.microsoft.com/office/powerpoint/2010/main" val="812678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2513" y="362205"/>
            <a:ext cx="9218097" cy="706964"/>
          </a:xfrm>
        </p:spPr>
        <p:txBody>
          <a:bodyPr/>
          <a:lstStyle/>
          <a:p>
            <a:r>
              <a:rPr lang="es-MX" dirty="0" smtClean="0"/>
              <a:t>¿Cómo seleccionar materiales?</a:t>
            </a:r>
            <a:endParaRPr lang="es-MX" dirty="0"/>
          </a:p>
        </p:txBody>
      </p:sp>
      <p:sp>
        <p:nvSpPr>
          <p:cNvPr id="3" name="Marcador de contenido 2"/>
          <p:cNvSpPr>
            <a:spLocks noGrp="1"/>
          </p:cNvSpPr>
          <p:nvPr>
            <p:ph idx="1"/>
          </p:nvPr>
        </p:nvSpPr>
        <p:spPr>
          <a:xfrm>
            <a:off x="528358" y="1635617"/>
            <a:ext cx="11113179" cy="1906073"/>
          </a:xfrm>
        </p:spPr>
        <p:txBody>
          <a:bodyPr/>
          <a:lstStyle/>
          <a:p>
            <a:r>
              <a:rPr lang="es-MX" dirty="0" smtClean="0"/>
              <a:t>Una vez identificado el tema de interés, el uso de </a:t>
            </a:r>
            <a:r>
              <a:rPr lang="es-MX" b="1" dirty="0" smtClean="0"/>
              <a:t>tesauros</a:t>
            </a:r>
            <a:r>
              <a:rPr lang="es-MX" dirty="0" smtClean="0"/>
              <a:t> permitirá generar </a:t>
            </a:r>
            <a:r>
              <a:rPr lang="es-MX" b="1" dirty="0" smtClean="0"/>
              <a:t>palabras clave </a:t>
            </a:r>
            <a:r>
              <a:rPr lang="es-MX" dirty="0" smtClean="0"/>
              <a:t>que facilitan la búsqueda de información.</a:t>
            </a:r>
          </a:p>
        </p:txBody>
      </p:sp>
      <p:pic>
        <p:nvPicPr>
          <p:cNvPr id="4" name="Imagen 3"/>
          <p:cNvPicPr>
            <a:picLocks noChangeAspect="1"/>
          </p:cNvPicPr>
          <p:nvPr/>
        </p:nvPicPr>
        <p:blipFill>
          <a:blip r:embed="rId2"/>
          <a:stretch>
            <a:fillRect/>
          </a:stretch>
        </p:blipFill>
        <p:spPr>
          <a:xfrm>
            <a:off x="528358" y="3827708"/>
            <a:ext cx="2333625" cy="2038350"/>
          </a:xfrm>
          <a:prstGeom prst="rect">
            <a:avLst/>
          </a:prstGeom>
        </p:spPr>
      </p:pic>
      <p:sp>
        <p:nvSpPr>
          <p:cNvPr id="5" name="Rectángulo 4"/>
          <p:cNvSpPr/>
          <p:nvPr/>
        </p:nvSpPr>
        <p:spPr>
          <a:xfrm>
            <a:off x="3036947" y="3827708"/>
            <a:ext cx="8604590" cy="2677656"/>
          </a:xfrm>
          <a:prstGeom prst="rect">
            <a:avLst/>
          </a:prstGeom>
        </p:spPr>
        <p:txBody>
          <a:bodyPr wrap="square">
            <a:spAutoFit/>
          </a:bodyPr>
          <a:lstStyle/>
          <a:p>
            <a:pPr marL="342900" indent="-342900">
              <a:buFont typeface="Wingdings" panose="05000000000000000000" pitchFamily="2" charset="2"/>
              <a:buChar char="ü"/>
            </a:pPr>
            <a:r>
              <a:rPr lang="es-MX" sz="2400" dirty="0"/>
              <a:t>El uso de palabras claves </a:t>
            </a:r>
            <a:r>
              <a:rPr lang="es-MX" sz="2400" dirty="0" smtClean="0"/>
              <a:t>es </a:t>
            </a:r>
            <a:r>
              <a:rPr lang="es-MX" sz="2400" dirty="0"/>
              <a:t>esencial para lograr que </a:t>
            </a:r>
            <a:r>
              <a:rPr lang="es-MX" sz="2400" dirty="0" smtClean="0"/>
              <a:t>una publicación </a:t>
            </a:r>
            <a:r>
              <a:rPr lang="es-MX" sz="2400" dirty="0"/>
              <a:t>gane </a:t>
            </a:r>
            <a:r>
              <a:rPr lang="es-MX" sz="2400" dirty="0" smtClean="0"/>
              <a:t>visibilidad </a:t>
            </a:r>
            <a:r>
              <a:rPr lang="es-MX" sz="2400" dirty="0"/>
              <a:t>en los </a:t>
            </a:r>
            <a:r>
              <a:rPr lang="es-MX" sz="2400" dirty="0" smtClean="0"/>
              <a:t>buscadores.</a:t>
            </a:r>
          </a:p>
          <a:p>
            <a:pPr marL="342900" indent="-342900">
              <a:buFont typeface="Wingdings" panose="05000000000000000000" pitchFamily="2" charset="2"/>
              <a:buChar char="ü"/>
            </a:pPr>
            <a:r>
              <a:rPr lang="es-MX" sz="2400" dirty="0" smtClean="0"/>
              <a:t>Es una lista de términos descriptivos del contenido principal.</a:t>
            </a:r>
          </a:p>
          <a:p>
            <a:pPr marL="342900" indent="-342900">
              <a:buFont typeface="Wingdings" panose="05000000000000000000" pitchFamily="2" charset="2"/>
              <a:buChar char="ü"/>
            </a:pPr>
            <a:r>
              <a:rPr lang="es-MX" sz="2400" dirty="0" smtClean="0"/>
              <a:t>Facilitan la entrada en los sistemas de indización y de recuperación de la información.</a:t>
            </a:r>
          </a:p>
          <a:p>
            <a:pPr marL="342900" indent="-342900">
              <a:buFont typeface="Wingdings" panose="05000000000000000000" pitchFamily="2" charset="2"/>
              <a:buChar char="ü"/>
            </a:pPr>
            <a:endParaRPr lang="es-MX" sz="2400" dirty="0"/>
          </a:p>
        </p:txBody>
      </p:sp>
    </p:spTree>
    <p:extLst>
      <p:ext uri="{BB962C8B-B14F-4D97-AF65-F5344CB8AC3E}">
        <p14:creationId xmlns:p14="http://schemas.microsoft.com/office/powerpoint/2010/main" val="379202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87962"/>
            <a:ext cx="9218097" cy="706964"/>
          </a:xfrm>
        </p:spPr>
        <p:txBody>
          <a:bodyPr/>
          <a:lstStyle/>
          <a:p>
            <a:r>
              <a:rPr lang="es-MX" dirty="0" smtClean="0"/>
              <a:t>¿qué hacer con los materiales seleccionados de la lectura?</a:t>
            </a:r>
            <a:endParaRPr lang="es-MX" dirty="0"/>
          </a:p>
        </p:txBody>
      </p:sp>
      <p:sp>
        <p:nvSpPr>
          <p:cNvPr id="3" name="Marcador de contenido 2"/>
          <p:cNvSpPr>
            <a:spLocks noGrp="1"/>
          </p:cNvSpPr>
          <p:nvPr>
            <p:ph idx="1"/>
          </p:nvPr>
        </p:nvSpPr>
        <p:spPr>
          <a:xfrm>
            <a:off x="528358" y="1751527"/>
            <a:ext cx="11113179" cy="4268273"/>
          </a:xfrm>
        </p:spPr>
        <p:txBody>
          <a:bodyPr>
            <a:normAutofit/>
          </a:bodyPr>
          <a:lstStyle/>
          <a:p>
            <a:r>
              <a:rPr lang="es-MX" dirty="0" smtClean="0"/>
              <a:t>Leer y fichar los materiales.</a:t>
            </a:r>
            <a:endParaRPr lang="es-MX" dirty="0"/>
          </a:p>
          <a:p>
            <a:pPr lvl="1">
              <a:spcBef>
                <a:spcPts val="2000"/>
              </a:spcBef>
              <a:buSzPct val="200000"/>
              <a:buBlip>
                <a:blip r:embed="rId2"/>
              </a:buBlip>
            </a:pPr>
            <a:r>
              <a:rPr lang="es-MX" dirty="0" smtClean="0"/>
              <a:t>Lectura rápida de las fuentes.</a:t>
            </a:r>
          </a:p>
          <a:p>
            <a:pPr lvl="2">
              <a:spcBef>
                <a:spcPts val="2000"/>
              </a:spcBef>
              <a:buSzPct val="200000"/>
              <a:buFont typeface="Wingdings" panose="05000000000000000000" pitchFamily="2" charset="2"/>
              <a:buChar char="ü"/>
            </a:pPr>
            <a:r>
              <a:rPr lang="es-MX" dirty="0" smtClean="0"/>
              <a:t>Revisión de los índices.</a:t>
            </a:r>
          </a:p>
          <a:p>
            <a:pPr lvl="2">
              <a:spcBef>
                <a:spcPts val="2000"/>
              </a:spcBef>
              <a:buSzPct val="200000"/>
              <a:buFont typeface="Wingdings" panose="05000000000000000000" pitchFamily="2" charset="2"/>
              <a:buChar char="ü"/>
            </a:pPr>
            <a:r>
              <a:rPr lang="es-MX" dirty="0" smtClean="0"/>
              <a:t>Revisión de tablas y esquemas.</a:t>
            </a:r>
          </a:p>
          <a:p>
            <a:pPr lvl="2">
              <a:buBlip>
                <a:blip r:embed="rId3"/>
              </a:buBlip>
            </a:pPr>
            <a:endParaRPr lang="es-MX" dirty="0" smtClean="0"/>
          </a:p>
        </p:txBody>
      </p:sp>
      <p:pic>
        <p:nvPicPr>
          <p:cNvPr id="4" name="Imagen 3"/>
          <p:cNvPicPr>
            <a:picLocks noChangeAspect="1"/>
          </p:cNvPicPr>
          <p:nvPr/>
        </p:nvPicPr>
        <p:blipFill>
          <a:blip r:embed="rId4"/>
          <a:stretch>
            <a:fillRect/>
          </a:stretch>
        </p:blipFill>
        <p:spPr>
          <a:xfrm>
            <a:off x="8180072" y="2434107"/>
            <a:ext cx="3461465" cy="2445600"/>
          </a:xfrm>
          <a:prstGeom prst="rect">
            <a:avLst/>
          </a:prstGeom>
        </p:spPr>
      </p:pic>
      <p:pic>
        <p:nvPicPr>
          <p:cNvPr id="5" name="Imagen 4"/>
          <p:cNvPicPr>
            <a:picLocks noChangeAspect="1"/>
          </p:cNvPicPr>
          <p:nvPr/>
        </p:nvPicPr>
        <p:blipFill rotWithShape="1">
          <a:blip r:embed="rId5"/>
          <a:srcRect l="6197" t="22238" r="16503" b="12555"/>
          <a:stretch/>
        </p:blipFill>
        <p:spPr>
          <a:xfrm>
            <a:off x="2086377" y="4305116"/>
            <a:ext cx="3812147" cy="2371285"/>
          </a:xfrm>
          <a:prstGeom prst="rect">
            <a:avLst/>
          </a:prstGeom>
        </p:spPr>
      </p:pic>
    </p:spTree>
    <p:extLst>
      <p:ext uri="{BB962C8B-B14F-4D97-AF65-F5344CB8AC3E}">
        <p14:creationId xmlns:p14="http://schemas.microsoft.com/office/powerpoint/2010/main" val="2825876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87962"/>
            <a:ext cx="9218097" cy="706964"/>
          </a:xfrm>
        </p:spPr>
        <p:txBody>
          <a:bodyPr/>
          <a:lstStyle/>
          <a:p>
            <a:r>
              <a:rPr lang="es-MX" dirty="0" smtClean="0"/>
              <a:t>¿qué hacer con los materiales seleccionados de la lectura?</a:t>
            </a:r>
            <a:endParaRPr lang="es-MX" dirty="0"/>
          </a:p>
        </p:txBody>
      </p:sp>
      <p:sp>
        <p:nvSpPr>
          <p:cNvPr id="3" name="Marcador de contenido 2"/>
          <p:cNvSpPr>
            <a:spLocks noGrp="1"/>
          </p:cNvSpPr>
          <p:nvPr>
            <p:ph idx="1"/>
          </p:nvPr>
        </p:nvSpPr>
        <p:spPr>
          <a:xfrm>
            <a:off x="0" y="1751527"/>
            <a:ext cx="5782290" cy="4268273"/>
          </a:xfrm>
        </p:spPr>
        <p:txBody>
          <a:bodyPr>
            <a:normAutofit/>
          </a:bodyPr>
          <a:lstStyle/>
          <a:p>
            <a:pPr lvl="1">
              <a:buSzPct val="200000"/>
              <a:buBlip>
                <a:blip r:embed="rId2"/>
              </a:buBlip>
            </a:pPr>
            <a:r>
              <a:rPr lang="es-MX" dirty="0" smtClean="0"/>
              <a:t>Lectura de resúmenes.</a:t>
            </a:r>
          </a:p>
          <a:p>
            <a:pPr lvl="2">
              <a:spcBef>
                <a:spcPts val="2000"/>
              </a:spcBef>
              <a:buClr>
                <a:srgbClr val="ACD433"/>
              </a:buClr>
              <a:buSzPct val="200000"/>
              <a:buFont typeface="Wingdings" panose="05000000000000000000" pitchFamily="2" charset="2"/>
              <a:buChar char="ü"/>
            </a:pPr>
            <a:r>
              <a:rPr lang="es-MX" dirty="0">
                <a:solidFill>
                  <a:prstClr val="black">
                    <a:lumMod val="75000"/>
                    <a:lumOff val="25000"/>
                  </a:prstClr>
                </a:solidFill>
              </a:rPr>
              <a:t>Revisión de </a:t>
            </a:r>
            <a:r>
              <a:rPr lang="es-MX" dirty="0" smtClean="0">
                <a:solidFill>
                  <a:prstClr val="black">
                    <a:lumMod val="75000"/>
                    <a:lumOff val="25000"/>
                  </a:prstClr>
                </a:solidFill>
              </a:rPr>
              <a:t>las palabras clave.</a:t>
            </a:r>
          </a:p>
          <a:p>
            <a:pPr lvl="2">
              <a:spcBef>
                <a:spcPts val="2000"/>
              </a:spcBef>
              <a:buClr>
                <a:srgbClr val="ACD433"/>
              </a:buClr>
              <a:buSzPct val="200000"/>
              <a:buFont typeface="Wingdings" panose="05000000000000000000" pitchFamily="2" charset="2"/>
              <a:buChar char="ü"/>
            </a:pPr>
            <a:r>
              <a:rPr lang="es-MX" dirty="0" smtClean="0">
                <a:solidFill>
                  <a:prstClr val="black">
                    <a:lumMod val="75000"/>
                    <a:lumOff val="25000"/>
                  </a:prstClr>
                </a:solidFill>
              </a:rPr>
              <a:t>Revisión sobre qué se investigó y cómo.</a:t>
            </a:r>
            <a:endParaRPr lang="es-MX" dirty="0">
              <a:solidFill>
                <a:prstClr val="black">
                  <a:lumMod val="75000"/>
                  <a:lumOff val="25000"/>
                </a:prstClr>
              </a:solidFill>
            </a:endParaRPr>
          </a:p>
          <a:p>
            <a:pPr lvl="1">
              <a:buSzPct val="200000"/>
              <a:buBlip>
                <a:blip r:embed="rId2"/>
              </a:buBlip>
            </a:pPr>
            <a:endParaRPr lang="es-MX" dirty="0" smtClean="0"/>
          </a:p>
          <a:p>
            <a:pPr lvl="2">
              <a:buBlip>
                <a:blip r:embed="rId3"/>
              </a:buBlip>
            </a:pPr>
            <a:endParaRPr lang="es-MX" dirty="0" smtClean="0"/>
          </a:p>
        </p:txBody>
      </p:sp>
      <p:pic>
        <p:nvPicPr>
          <p:cNvPr id="4" name="Imagen 3"/>
          <p:cNvPicPr>
            <a:picLocks noChangeAspect="1"/>
          </p:cNvPicPr>
          <p:nvPr/>
        </p:nvPicPr>
        <p:blipFill rotWithShape="1">
          <a:blip r:embed="rId4">
            <a:clrChange>
              <a:clrFrom>
                <a:srgbClr val="FFFFFF"/>
              </a:clrFrom>
              <a:clrTo>
                <a:srgbClr val="FFFFFF">
                  <a:alpha val="0"/>
                </a:srgbClr>
              </a:clrTo>
            </a:clrChange>
          </a:blip>
          <a:srcRect l="25520" t="15625" r="23901" b="36664"/>
          <a:stretch/>
        </p:blipFill>
        <p:spPr>
          <a:xfrm>
            <a:off x="4212029" y="2472744"/>
            <a:ext cx="7673908" cy="4069724"/>
          </a:xfrm>
          <a:prstGeom prst="rect">
            <a:avLst/>
          </a:prstGeom>
        </p:spPr>
      </p:pic>
      <p:sp>
        <p:nvSpPr>
          <p:cNvPr id="5" name="Flecha derecha 4"/>
          <p:cNvSpPr/>
          <p:nvPr/>
        </p:nvSpPr>
        <p:spPr>
          <a:xfrm>
            <a:off x="3175118" y="5318975"/>
            <a:ext cx="1036911" cy="257577"/>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sp>
        <p:nvSpPr>
          <p:cNvPr id="6" name="Flecha derecha 5"/>
          <p:cNvSpPr/>
          <p:nvPr/>
        </p:nvSpPr>
        <p:spPr>
          <a:xfrm>
            <a:off x="3175118" y="6023556"/>
            <a:ext cx="1036911" cy="257577"/>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00421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6192" y="4779817"/>
            <a:ext cx="5360144" cy="1323561"/>
          </a:xfrm>
        </p:spPr>
        <p:txBody>
          <a:bodyPr/>
          <a:lstStyle/>
          <a:p>
            <a:r>
              <a:rPr lang="es-MX" sz="3200" dirty="0" err="1" smtClean="0"/>
              <a:t>Guión</a:t>
            </a:r>
            <a:r>
              <a:rPr lang="es-MX" sz="3200" dirty="0" smtClean="0"/>
              <a:t> explicativo para el empleo de este material.</a:t>
            </a:r>
            <a:endParaRPr lang="es-MX" sz="3200" dirty="0"/>
          </a:p>
        </p:txBody>
      </p:sp>
      <p:sp>
        <p:nvSpPr>
          <p:cNvPr id="3" name="Marcador de texto 2"/>
          <p:cNvSpPr>
            <a:spLocks noGrp="1"/>
          </p:cNvSpPr>
          <p:nvPr>
            <p:ph type="body" idx="1"/>
          </p:nvPr>
        </p:nvSpPr>
        <p:spPr>
          <a:xfrm>
            <a:off x="6583830" y="505944"/>
            <a:ext cx="3755379" cy="5790947"/>
          </a:xfrm>
        </p:spPr>
        <p:txBody>
          <a:bodyPr>
            <a:normAutofit/>
          </a:bodyPr>
          <a:lstStyle/>
          <a:p>
            <a:pPr algn="just"/>
            <a:r>
              <a:rPr lang="es-MX" cap="none" dirty="0" smtClean="0">
                <a:solidFill>
                  <a:schemeClr val="tx2">
                    <a:lumMod val="75000"/>
                  </a:schemeClr>
                </a:solidFill>
              </a:rPr>
              <a:t>Este material ha sido diseñado en una presentación de PowerPoint, tiene pocas animaciones a fin de que sea ágil y de lectura fluida.</a:t>
            </a:r>
          </a:p>
          <a:p>
            <a:pPr algn="just"/>
            <a:r>
              <a:rPr lang="es-MX" cap="none" dirty="0" smtClean="0">
                <a:solidFill>
                  <a:schemeClr val="tx2">
                    <a:lumMod val="75000"/>
                  </a:schemeClr>
                </a:solidFill>
              </a:rPr>
              <a:t>Los contenidos están organizados para la revisión teórica-conceptual que argumenta los ejercicios y ejemplos planteados.</a:t>
            </a:r>
          </a:p>
          <a:p>
            <a:pPr algn="just"/>
            <a:r>
              <a:rPr lang="es-MX" cap="none" dirty="0" smtClean="0">
                <a:solidFill>
                  <a:schemeClr val="tx2">
                    <a:lumMod val="75000"/>
                  </a:schemeClr>
                </a:solidFill>
              </a:rPr>
              <a:t>Se recomienda el empleo de este material cuando los alumnos ya hayan definido los temas de investigación.</a:t>
            </a:r>
            <a:endParaRPr lang="es-MX" cap="none" dirty="0">
              <a:solidFill>
                <a:schemeClr val="tx2">
                  <a:lumMod val="75000"/>
                </a:schemeClr>
              </a:solidFill>
            </a:endParaRPr>
          </a:p>
        </p:txBody>
      </p:sp>
      <p:graphicFrame>
        <p:nvGraphicFramePr>
          <p:cNvPr id="4" name="Diagrama 3"/>
          <p:cNvGraphicFramePr/>
          <p:nvPr>
            <p:extLst>
              <p:ext uri="{D42A27DB-BD31-4B8C-83A1-F6EECF244321}">
                <p14:modId xmlns:p14="http://schemas.microsoft.com/office/powerpoint/2010/main" val="3938349544"/>
              </p:ext>
            </p:extLst>
          </p:nvPr>
        </p:nvGraphicFramePr>
        <p:xfrm>
          <a:off x="259771" y="114299"/>
          <a:ext cx="2867894" cy="2171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3886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lstStyle/>
          <a:p>
            <a:r>
              <a:rPr lang="es-MX" dirty="0" smtClean="0"/>
              <a:t>Para fichar los materiales:</a:t>
            </a:r>
            <a:endParaRPr lang="es-MX" dirty="0"/>
          </a:p>
        </p:txBody>
      </p:sp>
      <p:sp>
        <p:nvSpPr>
          <p:cNvPr id="3" name="Marcador de contenido 2"/>
          <p:cNvSpPr>
            <a:spLocks noGrp="1"/>
          </p:cNvSpPr>
          <p:nvPr>
            <p:ph idx="1"/>
          </p:nvPr>
        </p:nvSpPr>
        <p:spPr>
          <a:xfrm>
            <a:off x="528358" y="1687132"/>
            <a:ext cx="11113179" cy="4332668"/>
          </a:xfrm>
        </p:spPr>
        <p:txBody>
          <a:bodyPr>
            <a:normAutofit/>
          </a:bodyPr>
          <a:lstStyle/>
          <a:p>
            <a:r>
              <a:rPr lang="es-MX" dirty="0" smtClean="0"/>
              <a:t>Elegir las fuentes de información más idóneas al tema y objeto de la investigación.</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358" y="2897372"/>
            <a:ext cx="4175323" cy="3640206"/>
          </a:xfrm>
          <a:prstGeom prst="rect">
            <a:avLst/>
          </a:prstGeom>
        </p:spPr>
      </p:pic>
      <p:sp>
        <p:nvSpPr>
          <p:cNvPr id="7" name="CuadroTexto 6"/>
          <p:cNvSpPr txBox="1"/>
          <p:nvPr/>
        </p:nvSpPr>
        <p:spPr>
          <a:xfrm>
            <a:off x="5663045" y="3293919"/>
            <a:ext cx="6075299" cy="923330"/>
          </a:xfrm>
          <a:prstGeom prst="rect">
            <a:avLst/>
          </a:prstGeom>
          <a:noFill/>
        </p:spPr>
        <p:txBody>
          <a:bodyPr wrap="square" rtlCol="0">
            <a:spAutoFit/>
          </a:bodyPr>
          <a:lstStyle/>
          <a:p>
            <a:r>
              <a:rPr lang="es-MX" b="1" u="sng" dirty="0" smtClean="0">
                <a:solidFill>
                  <a:srgbClr val="FF0000"/>
                </a:solidFill>
                <a:effectLst>
                  <a:outerShdw blurRad="38100" dist="38100" dir="2700000" algn="tl">
                    <a:srgbClr val="000000">
                      <a:alpha val="43137"/>
                    </a:srgbClr>
                  </a:outerShdw>
                </a:effectLst>
              </a:rPr>
              <a:t>Ejercicio:</a:t>
            </a:r>
          </a:p>
          <a:p>
            <a:r>
              <a:rPr lang="es-MX" dirty="0" smtClean="0"/>
              <a:t>Realiza un listado de las fuentes idóneas para tu investigación, explica el por qué.</a:t>
            </a:r>
            <a:endParaRPr lang="es-MX" dirty="0"/>
          </a:p>
        </p:txBody>
      </p:sp>
    </p:spTree>
    <p:extLst>
      <p:ext uri="{BB962C8B-B14F-4D97-AF65-F5344CB8AC3E}">
        <p14:creationId xmlns:p14="http://schemas.microsoft.com/office/powerpoint/2010/main" val="1288924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lstStyle/>
          <a:p>
            <a:r>
              <a:rPr lang="es-MX" dirty="0" smtClean="0"/>
              <a:t>Para fichar los materiales:</a:t>
            </a:r>
            <a:endParaRPr lang="es-MX" dirty="0"/>
          </a:p>
        </p:txBody>
      </p:sp>
      <p:sp>
        <p:nvSpPr>
          <p:cNvPr id="3" name="Marcador de contenido 2"/>
          <p:cNvSpPr>
            <a:spLocks noGrp="1"/>
          </p:cNvSpPr>
          <p:nvPr>
            <p:ph idx="1"/>
          </p:nvPr>
        </p:nvSpPr>
        <p:spPr>
          <a:xfrm>
            <a:off x="620997" y="1687132"/>
            <a:ext cx="11113179" cy="4332668"/>
          </a:xfrm>
        </p:spPr>
        <p:txBody>
          <a:bodyPr>
            <a:normAutofit/>
          </a:bodyPr>
          <a:lstStyle/>
          <a:p>
            <a:r>
              <a:rPr lang="es-MX" dirty="0" smtClean="0"/>
              <a:t>Enlistar las palabras clave o </a:t>
            </a:r>
            <a:r>
              <a:rPr lang="es-MX" i="1" dirty="0" err="1" smtClean="0"/>
              <a:t>keywords</a:t>
            </a:r>
            <a:r>
              <a:rPr lang="es-MX" dirty="0" smtClean="0"/>
              <a:t> a fin de realizar una búsqueda certera.</a:t>
            </a:r>
          </a:p>
        </p:txBody>
      </p:sp>
      <p:pic>
        <p:nvPicPr>
          <p:cNvPr id="4" name="Imagen 3"/>
          <p:cNvPicPr>
            <a:picLocks noChangeAspect="1"/>
          </p:cNvPicPr>
          <p:nvPr/>
        </p:nvPicPr>
        <p:blipFill rotWithShape="1">
          <a:blip r:embed="rId2"/>
          <a:srcRect l="18721" t="40760" r="56581" b="14532"/>
          <a:stretch/>
        </p:blipFill>
        <p:spPr>
          <a:xfrm>
            <a:off x="968563" y="2779412"/>
            <a:ext cx="3763925" cy="3832594"/>
          </a:xfrm>
          <a:prstGeom prst="rect">
            <a:avLst/>
          </a:prstGeom>
        </p:spPr>
      </p:pic>
      <p:sp>
        <p:nvSpPr>
          <p:cNvPr id="5" name="Rectángulo 4"/>
          <p:cNvSpPr/>
          <p:nvPr/>
        </p:nvSpPr>
        <p:spPr>
          <a:xfrm>
            <a:off x="5410587" y="4796124"/>
            <a:ext cx="5997535" cy="1815882"/>
          </a:xfrm>
          <a:prstGeom prst="rect">
            <a:avLst/>
          </a:prstGeom>
        </p:spPr>
        <p:txBody>
          <a:bodyPr wrap="square">
            <a:spAutoFit/>
          </a:bodyPr>
          <a:lstStyle/>
          <a:p>
            <a:r>
              <a:rPr lang="es-MX" sz="1400" dirty="0"/>
              <a:t>Significado de los símbolos</a:t>
            </a:r>
          </a:p>
          <a:p>
            <a:r>
              <a:rPr lang="es-MX" sz="1400" b="1" dirty="0" smtClean="0"/>
              <a:t>MT </a:t>
            </a:r>
            <a:r>
              <a:rPr lang="es-MX" sz="1400" b="1" dirty="0"/>
              <a:t>-</a:t>
            </a:r>
            <a:r>
              <a:rPr lang="es-MX" sz="1400" dirty="0"/>
              <a:t> </a:t>
            </a:r>
            <a:r>
              <a:rPr lang="es-MX" sz="1400" dirty="0" err="1"/>
              <a:t>Microtesauro</a:t>
            </a:r>
            <a:r>
              <a:rPr lang="es-MX" sz="1400" dirty="0"/>
              <a:t>: número y nombre del </a:t>
            </a:r>
            <a:r>
              <a:rPr lang="es-MX" sz="1400" dirty="0" err="1"/>
              <a:t>microtesauro</a:t>
            </a:r>
            <a:r>
              <a:rPr lang="es-MX" sz="1400" dirty="0"/>
              <a:t> al que pertenece un término.</a:t>
            </a:r>
          </a:p>
          <a:p>
            <a:r>
              <a:rPr lang="es-MX" sz="1400" b="1" dirty="0"/>
              <a:t>UP </a:t>
            </a:r>
            <a:r>
              <a:rPr lang="es-MX" sz="1400" dirty="0"/>
              <a:t> - Utilizado por: indica un no descriptor, es decir, un sinónimo o término muy cercano al descriptor.</a:t>
            </a:r>
          </a:p>
          <a:p>
            <a:r>
              <a:rPr lang="es-MX" sz="1400" b="1" dirty="0" smtClean="0"/>
              <a:t>TE </a:t>
            </a:r>
            <a:r>
              <a:rPr lang="es-MX" sz="1400" dirty="0" smtClean="0"/>
              <a:t> </a:t>
            </a:r>
            <a:r>
              <a:rPr lang="es-MX" sz="1400" dirty="0"/>
              <a:t>- Término específico : indica el término más restringido.</a:t>
            </a:r>
          </a:p>
          <a:p>
            <a:r>
              <a:rPr lang="es-MX" sz="1400" b="1" dirty="0" smtClean="0"/>
              <a:t>[...]</a:t>
            </a:r>
            <a:r>
              <a:rPr lang="es-MX" sz="1400" dirty="0" smtClean="0"/>
              <a:t>   </a:t>
            </a:r>
            <a:r>
              <a:rPr lang="es-MX" sz="1400" dirty="0"/>
              <a:t>El número entre paréntesis </a:t>
            </a:r>
            <a:r>
              <a:rPr lang="es-MX" sz="1400" dirty="0" smtClean="0"/>
              <a:t>indica </a:t>
            </a:r>
            <a:r>
              <a:rPr lang="es-MX" sz="1400" dirty="0"/>
              <a:t>el nombre de noticias indizadas con ese descriptor en el catálogo en línea. </a:t>
            </a:r>
          </a:p>
        </p:txBody>
      </p:sp>
      <p:sp>
        <p:nvSpPr>
          <p:cNvPr id="6" name="CuadroTexto 5"/>
          <p:cNvSpPr txBox="1"/>
          <p:nvPr/>
        </p:nvSpPr>
        <p:spPr>
          <a:xfrm>
            <a:off x="5080054" y="2779412"/>
            <a:ext cx="6654122" cy="1200329"/>
          </a:xfrm>
          <a:prstGeom prst="rect">
            <a:avLst/>
          </a:prstGeom>
          <a:noFill/>
        </p:spPr>
        <p:txBody>
          <a:bodyPr wrap="square" rtlCol="0">
            <a:spAutoFit/>
          </a:bodyPr>
          <a:lstStyle/>
          <a:p>
            <a:r>
              <a:rPr lang="es-MX" b="1" u="sng" dirty="0" smtClean="0">
                <a:solidFill>
                  <a:srgbClr val="FF0000"/>
                </a:solidFill>
                <a:effectLst>
                  <a:outerShdw blurRad="38100" dist="38100" dir="2700000" algn="tl">
                    <a:srgbClr val="000000">
                      <a:alpha val="43137"/>
                    </a:srgbClr>
                  </a:outerShdw>
                </a:effectLst>
              </a:rPr>
              <a:t>Ejercicio:</a:t>
            </a:r>
          </a:p>
          <a:p>
            <a:r>
              <a:rPr lang="es-MX" dirty="0" smtClean="0"/>
              <a:t>Considerando el objeto de estudio, identifica las variables de la investigación, ingresa a un tesauro y enlista las palabras clave más idóneas.</a:t>
            </a:r>
            <a:endParaRPr lang="es-MX" dirty="0"/>
          </a:p>
        </p:txBody>
      </p:sp>
    </p:spTree>
    <p:extLst>
      <p:ext uri="{BB962C8B-B14F-4D97-AF65-F5344CB8AC3E}">
        <p14:creationId xmlns:p14="http://schemas.microsoft.com/office/powerpoint/2010/main" val="2036066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lstStyle/>
          <a:p>
            <a:r>
              <a:rPr lang="es-MX" dirty="0" smtClean="0"/>
              <a:t>Para fichar los materiales:</a:t>
            </a:r>
            <a:endParaRPr lang="es-MX" dirty="0"/>
          </a:p>
        </p:txBody>
      </p:sp>
      <p:sp>
        <p:nvSpPr>
          <p:cNvPr id="3" name="Marcador de contenido 2"/>
          <p:cNvSpPr>
            <a:spLocks noGrp="1"/>
          </p:cNvSpPr>
          <p:nvPr>
            <p:ph idx="1"/>
          </p:nvPr>
        </p:nvSpPr>
        <p:spPr>
          <a:xfrm>
            <a:off x="528358" y="1520878"/>
            <a:ext cx="11113179" cy="1045677"/>
          </a:xfrm>
        </p:spPr>
        <p:txBody>
          <a:bodyPr>
            <a:normAutofit lnSpcReduction="10000"/>
          </a:bodyPr>
          <a:lstStyle/>
          <a:p>
            <a:r>
              <a:rPr lang="es-MX" dirty="0" smtClean="0"/>
              <a:t>Lectura de resúmenes para identificar qué se ha investigado sobre el tema de interés.</a:t>
            </a:r>
          </a:p>
        </p:txBody>
      </p:sp>
      <p:pic>
        <p:nvPicPr>
          <p:cNvPr id="4" name="Imagen 3"/>
          <p:cNvPicPr>
            <a:picLocks noChangeAspect="1"/>
          </p:cNvPicPr>
          <p:nvPr/>
        </p:nvPicPr>
        <p:blipFill rotWithShape="1">
          <a:blip r:embed="rId2"/>
          <a:srcRect l="24454" t="11116" r="25675" b="6607"/>
          <a:stretch/>
        </p:blipFill>
        <p:spPr>
          <a:xfrm>
            <a:off x="758536" y="2492658"/>
            <a:ext cx="4603173" cy="4271824"/>
          </a:xfrm>
          <a:prstGeom prst="rect">
            <a:avLst/>
          </a:prstGeom>
        </p:spPr>
      </p:pic>
      <p:sp>
        <p:nvSpPr>
          <p:cNvPr id="8" name="CuadroTexto 7"/>
          <p:cNvSpPr txBox="1"/>
          <p:nvPr/>
        </p:nvSpPr>
        <p:spPr>
          <a:xfrm>
            <a:off x="5663045" y="3293919"/>
            <a:ext cx="5827236" cy="1754326"/>
          </a:xfrm>
          <a:prstGeom prst="rect">
            <a:avLst/>
          </a:prstGeom>
          <a:noFill/>
        </p:spPr>
        <p:txBody>
          <a:bodyPr wrap="none" rtlCol="0">
            <a:spAutoFit/>
          </a:bodyPr>
          <a:lstStyle/>
          <a:p>
            <a:r>
              <a:rPr lang="es-MX" b="1" u="sng" dirty="0" smtClean="0">
                <a:solidFill>
                  <a:srgbClr val="FF0000"/>
                </a:solidFill>
                <a:effectLst>
                  <a:outerShdw blurRad="38100" dist="38100" dir="2700000" algn="tl">
                    <a:srgbClr val="000000">
                      <a:alpha val="43137"/>
                    </a:srgbClr>
                  </a:outerShdw>
                </a:effectLst>
              </a:rPr>
              <a:t>Ejercicio:</a:t>
            </a:r>
          </a:p>
          <a:p>
            <a:r>
              <a:rPr lang="es-MX" dirty="0" smtClean="0"/>
              <a:t>¿Cuál es el tema de interés en esta investigación?</a:t>
            </a:r>
          </a:p>
          <a:p>
            <a:r>
              <a:rPr lang="es-MX" dirty="0" smtClean="0"/>
              <a:t>¿Cuáles son las variables?</a:t>
            </a:r>
          </a:p>
          <a:p>
            <a:r>
              <a:rPr lang="es-MX" dirty="0" smtClean="0"/>
              <a:t>¿Qué se investigó?</a:t>
            </a:r>
          </a:p>
          <a:p>
            <a:r>
              <a:rPr lang="es-MX" dirty="0" smtClean="0"/>
              <a:t>¿Cómo se investigó?</a:t>
            </a:r>
          </a:p>
          <a:p>
            <a:r>
              <a:rPr lang="es-MX" dirty="0" smtClean="0"/>
              <a:t>¿Cuáles fueron los hallazgos?</a:t>
            </a:r>
            <a:endParaRPr lang="es-MX" dirty="0"/>
          </a:p>
        </p:txBody>
      </p:sp>
    </p:spTree>
    <p:extLst>
      <p:ext uri="{BB962C8B-B14F-4D97-AF65-F5344CB8AC3E}">
        <p14:creationId xmlns:p14="http://schemas.microsoft.com/office/powerpoint/2010/main" val="1597726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87962"/>
            <a:ext cx="9218097" cy="706964"/>
          </a:xfrm>
        </p:spPr>
        <p:txBody>
          <a:bodyPr/>
          <a:lstStyle/>
          <a:p>
            <a:r>
              <a:rPr lang="es-MX" dirty="0" smtClean="0"/>
              <a:t>Para fichar los materiales:</a:t>
            </a:r>
            <a:endParaRPr lang="es-MX" dirty="0"/>
          </a:p>
        </p:txBody>
      </p:sp>
      <p:sp>
        <p:nvSpPr>
          <p:cNvPr id="3" name="Marcador de contenido 2"/>
          <p:cNvSpPr>
            <a:spLocks noGrp="1"/>
          </p:cNvSpPr>
          <p:nvPr>
            <p:ph idx="1"/>
          </p:nvPr>
        </p:nvSpPr>
        <p:spPr>
          <a:xfrm>
            <a:off x="528358" y="1687132"/>
            <a:ext cx="11113179" cy="1768449"/>
          </a:xfrm>
        </p:spPr>
        <p:txBody>
          <a:bodyPr>
            <a:normAutofit/>
          </a:bodyPr>
          <a:lstStyle/>
          <a:p>
            <a:r>
              <a:rPr lang="es-MX" dirty="0" smtClean="0"/>
              <a:t>Revisar la bibliografía enlistada de los documentos revisados y seleccionar aquellos que aportan información a nuestro tema.</a:t>
            </a:r>
            <a:endParaRPr lang="es-MX" dirty="0"/>
          </a:p>
        </p:txBody>
      </p:sp>
      <p:sp>
        <p:nvSpPr>
          <p:cNvPr id="4" name="CuadroTexto 3"/>
          <p:cNvSpPr txBox="1"/>
          <p:nvPr/>
        </p:nvSpPr>
        <p:spPr>
          <a:xfrm>
            <a:off x="528358" y="3804280"/>
            <a:ext cx="5977206" cy="1200329"/>
          </a:xfrm>
          <a:prstGeom prst="rect">
            <a:avLst/>
          </a:prstGeom>
          <a:noFill/>
        </p:spPr>
        <p:txBody>
          <a:bodyPr wrap="square" rtlCol="0">
            <a:spAutoFit/>
          </a:bodyPr>
          <a:lstStyle/>
          <a:p>
            <a:r>
              <a:rPr lang="es-MX" b="1" u="sng" dirty="0" smtClean="0">
                <a:solidFill>
                  <a:srgbClr val="FF0000"/>
                </a:solidFill>
                <a:effectLst>
                  <a:outerShdw blurRad="38100" dist="38100" dir="2700000" algn="tl">
                    <a:srgbClr val="000000">
                      <a:alpha val="43137"/>
                    </a:srgbClr>
                  </a:outerShdw>
                </a:effectLst>
              </a:rPr>
              <a:t>Ejercicio:</a:t>
            </a:r>
          </a:p>
          <a:p>
            <a:r>
              <a:rPr lang="es-MX" dirty="0" smtClean="0"/>
              <a:t>De un artículo subraya las referencias bibliográficas directas o contextuales que sirven a tu investigación.</a:t>
            </a:r>
            <a:endParaRPr lang="es-MX" dirty="0"/>
          </a:p>
        </p:txBody>
      </p:sp>
      <p:pic>
        <p:nvPicPr>
          <p:cNvPr id="5" name="Imagen 4"/>
          <p:cNvPicPr>
            <a:picLocks noChangeAspect="1"/>
          </p:cNvPicPr>
          <p:nvPr/>
        </p:nvPicPr>
        <p:blipFill rotWithShape="1">
          <a:blip r:embed="rId2"/>
          <a:srcRect l="24303" t="10125" r="26651" b="9503"/>
          <a:stretch/>
        </p:blipFill>
        <p:spPr>
          <a:xfrm>
            <a:off x="7837635" y="3053956"/>
            <a:ext cx="4002917" cy="3689744"/>
          </a:xfrm>
          <a:prstGeom prst="rect">
            <a:avLst/>
          </a:prstGeom>
        </p:spPr>
      </p:pic>
    </p:spTree>
    <p:extLst>
      <p:ext uri="{BB962C8B-B14F-4D97-AF65-F5344CB8AC3E}">
        <p14:creationId xmlns:p14="http://schemas.microsoft.com/office/powerpoint/2010/main" val="3957261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400841"/>
            <a:ext cx="9218097" cy="706964"/>
          </a:xfrm>
        </p:spPr>
        <p:txBody>
          <a:bodyPr/>
          <a:lstStyle/>
          <a:p>
            <a:r>
              <a:rPr lang="es-MX" dirty="0" smtClean="0"/>
              <a:t>Algunos criterios a considerar en la búsqueda</a:t>
            </a:r>
            <a:endParaRPr lang="es-MX" dirty="0"/>
          </a:p>
        </p:txBody>
      </p:sp>
      <p:sp>
        <p:nvSpPr>
          <p:cNvPr id="3" name="Marcador de contenido 2"/>
          <p:cNvSpPr>
            <a:spLocks noGrp="1"/>
          </p:cNvSpPr>
          <p:nvPr>
            <p:ph idx="1"/>
          </p:nvPr>
        </p:nvSpPr>
        <p:spPr>
          <a:xfrm>
            <a:off x="528358" y="1856525"/>
            <a:ext cx="5305771" cy="976827"/>
          </a:xfrm>
        </p:spPr>
        <p:txBody>
          <a:bodyPr>
            <a:normAutofit lnSpcReduction="10000"/>
          </a:bodyPr>
          <a:lstStyle/>
          <a:p>
            <a:r>
              <a:rPr lang="es-MX" dirty="0" smtClean="0"/>
              <a:t>Consultar bases de datos especializadas.</a:t>
            </a:r>
          </a:p>
          <a:p>
            <a:pPr marL="0" indent="0">
              <a:buNone/>
            </a:pPr>
            <a:endParaRPr lang="es-MX" dirty="0"/>
          </a:p>
        </p:txBody>
      </p:sp>
      <p:pic>
        <p:nvPicPr>
          <p:cNvPr id="4" name="Imagen 3"/>
          <p:cNvPicPr>
            <a:picLocks noChangeAspect="1"/>
          </p:cNvPicPr>
          <p:nvPr/>
        </p:nvPicPr>
        <p:blipFill rotWithShape="1">
          <a:blip r:embed="rId2"/>
          <a:srcRect l="30070" t="14744" r="22616" b="11333"/>
          <a:stretch/>
        </p:blipFill>
        <p:spPr>
          <a:xfrm>
            <a:off x="5834129" y="1856525"/>
            <a:ext cx="5318976" cy="4672197"/>
          </a:xfrm>
          <a:prstGeom prst="rect">
            <a:avLst/>
          </a:prstGeom>
        </p:spPr>
      </p:pic>
      <p:sp>
        <p:nvSpPr>
          <p:cNvPr id="5" name="CuadroTexto 4"/>
          <p:cNvSpPr txBox="1"/>
          <p:nvPr/>
        </p:nvSpPr>
        <p:spPr>
          <a:xfrm>
            <a:off x="528358" y="3804280"/>
            <a:ext cx="5072342" cy="1477328"/>
          </a:xfrm>
          <a:prstGeom prst="rect">
            <a:avLst/>
          </a:prstGeom>
          <a:noFill/>
        </p:spPr>
        <p:txBody>
          <a:bodyPr wrap="square" rtlCol="0">
            <a:spAutoFit/>
          </a:bodyPr>
          <a:lstStyle/>
          <a:p>
            <a:r>
              <a:rPr lang="es-MX" b="1" u="sng" dirty="0" smtClean="0">
                <a:solidFill>
                  <a:srgbClr val="FF0000"/>
                </a:solidFill>
                <a:effectLst>
                  <a:outerShdw blurRad="38100" dist="38100" dir="2700000" algn="tl">
                    <a:srgbClr val="000000">
                      <a:alpha val="43137"/>
                    </a:srgbClr>
                  </a:outerShdw>
                </a:effectLst>
              </a:rPr>
              <a:t>Ejercicio:</a:t>
            </a:r>
          </a:p>
          <a:p>
            <a:r>
              <a:rPr lang="es-MX" dirty="0" smtClean="0"/>
              <a:t>Ingresa a la biblioteca digital UAEM e identifica las BBDD que son de utilidad para tu tema de investigación según el área disciplinar.</a:t>
            </a:r>
            <a:endParaRPr lang="es-MX" dirty="0"/>
          </a:p>
        </p:txBody>
      </p:sp>
    </p:spTree>
    <p:extLst>
      <p:ext uri="{BB962C8B-B14F-4D97-AF65-F5344CB8AC3E}">
        <p14:creationId xmlns:p14="http://schemas.microsoft.com/office/powerpoint/2010/main" val="3570285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8358" y="1687132"/>
            <a:ext cx="11113179" cy="4332668"/>
          </a:xfrm>
        </p:spPr>
        <p:txBody>
          <a:bodyPr/>
          <a:lstStyle/>
          <a:p>
            <a:r>
              <a:rPr lang="es-MX" dirty="0" smtClean="0"/>
              <a:t>Si es pertinente</a:t>
            </a:r>
            <a:r>
              <a:rPr lang="es-MX" dirty="0" smtClean="0"/>
              <a:t>, consultar las estadísticas más recientes, derivadas de fuentes confiables.</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1691" y="3124401"/>
            <a:ext cx="4257675" cy="2695575"/>
          </a:xfrm>
          <a:prstGeom prst="rect">
            <a:avLst/>
          </a:prstGeom>
        </p:spPr>
      </p:pic>
      <p:pic>
        <p:nvPicPr>
          <p:cNvPr id="6" name="Imagen 5"/>
          <p:cNvPicPr>
            <a:picLocks noChangeAspect="1"/>
          </p:cNvPicPr>
          <p:nvPr/>
        </p:nvPicPr>
        <p:blipFill>
          <a:blip r:embed="rId3"/>
          <a:stretch>
            <a:fillRect/>
          </a:stretch>
        </p:blipFill>
        <p:spPr>
          <a:xfrm>
            <a:off x="7626774" y="3753050"/>
            <a:ext cx="3171825" cy="1438275"/>
          </a:xfrm>
          <a:prstGeom prst="rect">
            <a:avLst/>
          </a:prstGeom>
        </p:spPr>
      </p:pic>
      <p:sp>
        <p:nvSpPr>
          <p:cNvPr id="7" name="Cerrar llave 6"/>
          <p:cNvSpPr/>
          <p:nvPr/>
        </p:nvSpPr>
        <p:spPr>
          <a:xfrm>
            <a:off x="6084947" y="2910625"/>
            <a:ext cx="1037070" cy="3109175"/>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8" name="Título 1"/>
          <p:cNvSpPr>
            <a:spLocks noGrp="1"/>
          </p:cNvSpPr>
          <p:nvPr>
            <p:ph type="title"/>
          </p:nvPr>
        </p:nvSpPr>
        <p:spPr>
          <a:xfrm>
            <a:off x="528358" y="368422"/>
            <a:ext cx="9218097" cy="706964"/>
          </a:xfrm>
        </p:spPr>
        <p:txBody>
          <a:bodyPr/>
          <a:lstStyle/>
          <a:p>
            <a:r>
              <a:rPr lang="es-MX" dirty="0" smtClean="0"/>
              <a:t>Algunos criterios a considerar en la búsqueda</a:t>
            </a:r>
            <a:endParaRPr lang="es-MX" dirty="0"/>
          </a:p>
        </p:txBody>
      </p:sp>
    </p:spTree>
    <p:extLst>
      <p:ext uri="{BB962C8B-B14F-4D97-AF65-F5344CB8AC3E}">
        <p14:creationId xmlns:p14="http://schemas.microsoft.com/office/powerpoint/2010/main" val="3398476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8358" y="398207"/>
            <a:ext cx="9218097" cy="706964"/>
          </a:xfrm>
        </p:spPr>
        <p:txBody>
          <a:bodyPr/>
          <a:lstStyle/>
          <a:p>
            <a:r>
              <a:rPr lang="es-MX" dirty="0" smtClean="0"/>
              <a:t>Consideraciones</a:t>
            </a:r>
            <a:endParaRPr lang="es-MX" dirty="0"/>
          </a:p>
        </p:txBody>
      </p:sp>
      <p:sp>
        <p:nvSpPr>
          <p:cNvPr id="3" name="Marcador de contenido 2"/>
          <p:cNvSpPr>
            <a:spLocks noGrp="1"/>
          </p:cNvSpPr>
          <p:nvPr>
            <p:ph idx="1"/>
          </p:nvPr>
        </p:nvSpPr>
        <p:spPr>
          <a:xfrm>
            <a:off x="528358" y="2000828"/>
            <a:ext cx="11113179" cy="3416300"/>
          </a:xfrm>
        </p:spPr>
        <p:txBody>
          <a:bodyPr/>
          <a:lstStyle/>
          <a:p>
            <a:r>
              <a:rPr lang="es-MX" dirty="0" smtClean="0"/>
              <a:t> Las fuentes deben ser de cinco años atrás, y no más.</a:t>
            </a:r>
          </a:p>
          <a:p>
            <a:pPr lvl="1"/>
            <a:r>
              <a:rPr lang="es-MX" dirty="0" smtClean="0"/>
              <a:t>Esto garantiza la actualidad de la información sobre todo de las fuentes primarias.</a:t>
            </a:r>
          </a:p>
          <a:p>
            <a:pPr lvl="1"/>
            <a:r>
              <a:rPr lang="es-MX" dirty="0" smtClean="0"/>
              <a:t>Fuentes más antiguas nos pueden orientar pero no es relevante citarlas a menos que no exista información reciente del tema.</a:t>
            </a:r>
            <a:endParaRPr lang="es-MX" dirty="0"/>
          </a:p>
        </p:txBody>
      </p:sp>
    </p:spTree>
    <p:extLst>
      <p:ext uri="{BB962C8B-B14F-4D97-AF65-F5344CB8AC3E}">
        <p14:creationId xmlns:p14="http://schemas.microsoft.com/office/powerpoint/2010/main" val="2002191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3970" y="377425"/>
            <a:ext cx="9218097" cy="706964"/>
          </a:xfrm>
        </p:spPr>
        <p:txBody>
          <a:bodyPr/>
          <a:lstStyle/>
          <a:p>
            <a:r>
              <a:rPr lang="es-MX" dirty="0" smtClean="0"/>
              <a:t>Consideraciones</a:t>
            </a:r>
            <a:endParaRPr lang="es-MX" dirty="0"/>
          </a:p>
        </p:txBody>
      </p:sp>
      <p:sp>
        <p:nvSpPr>
          <p:cNvPr id="3" name="Marcador de contenido 2"/>
          <p:cNvSpPr>
            <a:spLocks noGrp="1"/>
          </p:cNvSpPr>
          <p:nvPr>
            <p:ph idx="1"/>
          </p:nvPr>
        </p:nvSpPr>
        <p:spPr>
          <a:xfrm>
            <a:off x="412448" y="1586069"/>
            <a:ext cx="11113179" cy="3416300"/>
          </a:xfrm>
        </p:spPr>
        <p:txBody>
          <a:bodyPr/>
          <a:lstStyle/>
          <a:p>
            <a:r>
              <a:rPr lang="es-MX" dirty="0" smtClean="0"/>
              <a:t>Centrarse en revistas científicas para acceder al conocimiento reciente.</a:t>
            </a:r>
            <a:endParaRPr lang="es-MX" dirty="0"/>
          </a:p>
        </p:txBody>
      </p:sp>
      <p:pic>
        <p:nvPicPr>
          <p:cNvPr id="4" name="Imagen 3"/>
          <p:cNvPicPr>
            <a:picLocks noChangeAspect="1"/>
          </p:cNvPicPr>
          <p:nvPr/>
        </p:nvPicPr>
        <p:blipFill rotWithShape="1">
          <a:blip r:embed="rId2"/>
          <a:srcRect l="20965" t="19498" r="21328" b="25045"/>
          <a:stretch/>
        </p:blipFill>
        <p:spPr>
          <a:xfrm>
            <a:off x="2356834" y="2861868"/>
            <a:ext cx="6774287" cy="3660207"/>
          </a:xfrm>
          <a:prstGeom prst="rect">
            <a:avLst/>
          </a:prstGeom>
        </p:spPr>
      </p:pic>
    </p:spTree>
    <p:extLst>
      <p:ext uri="{BB962C8B-B14F-4D97-AF65-F5344CB8AC3E}">
        <p14:creationId xmlns:p14="http://schemas.microsoft.com/office/powerpoint/2010/main" val="2553329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6707" y="398207"/>
            <a:ext cx="9218097" cy="706964"/>
          </a:xfrm>
        </p:spPr>
        <p:txBody>
          <a:bodyPr/>
          <a:lstStyle/>
          <a:p>
            <a:r>
              <a:rPr lang="es-MX" dirty="0" smtClean="0"/>
              <a:t>Consideraciones</a:t>
            </a:r>
            <a:endParaRPr lang="es-MX" dirty="0"/>
          </a:p>
        </p:txBody>
      </p:sp>
      <p:sp>
        <p:nvSpPr>
          <p:cNvPr id="3" name="Marcador de contenido 2"/>
          <p:cNvSpPr>
            <a:spLocks noGrp="1"/>
          </p:cNvSpPr>
          <p:nvPr>
            <p:ph idx="1"/>
          </p:nvPr>
        </p:nvSpPr>
        <p:spPr>
          <a:xfrm>
            <a:off x="528358" y="1805010"/>
            <a:ext cx="11113179" cy="3416300"/>
          </a:xfrm>
        </p:spPr>
        <p:txBody>
          <a:bodyPr/>
          <a:lstStyle/>
          <a:p>
            <a:r>
              <a:rPr lang="es-MX" dirty="0" smtClean="0"/>
              <a:t>No olvidarse de los tesauros.</a:t>
            </a:r>
          </a:p>
          <a:p>
            <a:pPr lvl="1"/>
            <a:r>
              <a:rPr lang="es-MX" dirty="0" smtClean="0"/>
              <a:t>Es una lista de descriptores sobre un área particular del conocimiento que se agrupan de acuerdo a una afinidad temática.</a:t>
            </a:r>
            <a:endParaRPr lang="es-MX" dirty="0"/>
          </a:p>
        </p:txBody>
      </p:sp>
      <p:sp>
        <p:nvSpPr>
          <p:cNvPr id="4" name="Rectángulo 3"/>
          <p:cNvSpPr/>
          <p:nvPr/>
        </p:nvSpPr>
        <p:spPr>
          <a:xfrm>
            <a:off x="528359" y="5347812"/>
            <a:ext cx="11113178" cy="523220"/>
          </a:xfrm>
          <a:prstGeom prst="rect">
            <a:avLst/>
          </a:prstGeom>
        </p:spPr>
        <p:txBody>
          <a:bodyPr wrap="square">
            <a:spAutoFit/>
          </a:bodyPr>
          <a:lstStyle/>
          <a:p>
            <a:pPr lvl="1">
              <a:spcBef>
                <a:spcPts val="10800"/>
              </a:spcBef>
              <a:buSzPct val="200000"/>
              <a:buBlip>
                <a:blip r:embed="rId2"/>
              </a:buBlip>
            </a:pPr>
            <a:r>
              <a:rPr lang="es-MX" sz="2800" dirty="0" err="1"/>
              <a:t>Tesaurus</a:t>
            </a:r>
            <a:r>
              <a:rPr lang="es-MX" sz="2800" dirty="0"/>
              <a:t> UNESCO: http://databases.unesco.org/thessp/</a:t>
            </a:r>
          </a:p>
        </p:txBody>
      </p:sp>
    </p:spTree>
    <p:extLst>
      <p:ext uri="{BB962C8B-B14F-4D97-AF65-F5344CB8AC3E}">
        <p14:creationId xmlns:p14="http://schemas.microsoft.com/office/powerpoint/2010/main" val="2622359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755" y="400841"/>
            <a:ext cx="9218097" cy="706964"/>
          </a:xfrm>
        </p:spPr>
        <p:txBody>
          <a:bodyPr/>
          <a:lstStyle/>
          <a:p>
            <a:r>
              <a:rPr lang="es-MX" dirty="0" smtClean="0"/>
              <a:t>Lo que se logra en este proceso</a:t>
            </a:r>
            <a:endParaRPr lang="es-MX" dirty="0"/>
          </a:p>
        </p:txBody>
      </p:sp>
      <p:sp>
        <p:nvSpPr>
          <p:cNvPr id="3" name="Marcador de contenido 2"/>
          <p:cNvSpPr>
            <a:spLocks noGrp="1"/>
          </p:cNvSpPr>
          <p:nvPr>
            <p:ph idx="1"/>
          </p:nvPr>
        </p:nvSpPr>
        <p:spPr/>
        <p:txBody>
          <a:bodyPr/>
          <a:lstStyle/>
          <a:p>
            <a:r>
              <a:rPr lang="es-MX" dirty="0" smtClean="0"/>
              <a:t>Construir un conocimiento determinado del tema.</a:t>
            </a:r>
          </a:p>
          <a:p>
            <a:r>
              <a:rPr lang="es-MX" dirty="0" smtClean="0"/>
              <a:t>Sistematizar la información.</a:t>
            </a:r>
          </a:p>
          <a:p>
            <a:r>
              <a:rPr lang="es-MX" dirty="0" smtClean="0"/>
              <a:t>Formulación de preguntas por responder con la profundización de las lecturas.</a:t>
            </a:r>
            <a:endParaRPr lang="es-MX" dirty="0"/>
          </a:p>
        </p:txBody>
      </p:sp>
    </p:spTree>
    <p:extLst>
      <p:ext uri="{BB962C8B-B14F-4D97-AF65-F5344CB8AC3E}">
        <p14:creationId xmlns:p14="http://schemas.microsoft.com/office/powerpoint/2010/main" val="3704481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0328" y="317402"/>
            <a:ext cx="8761413" cy="706964"/>
          </a:xfrm>
        </p:spPr>
        <p:txBody>
          <a:bodyPr/>
          <a:lstStyle/>
          <a:p>
            <a:r>
              <a:rPr lang="es-MX" dirty="0" smtClean="0"/>
              <a:t>Presentación</a:t>
            </a:r>
            <a:endParaRPr lang="es-MX" dirty="0"/>
          </a:p>
        </p:txBody>
      </p:sp>
      <p:sp>
        <p:nvSpPr>
          <p:cNvPr id="3" name="Marcador de contenido 2"/>
          <p:cNvSpPr>
            <a:spLocks noGrp="1"/>
          </p:cNvSpPr>
          <p:nvPr>
            <p:ph idx="1"/>
          </p:nvPr>
        </p:nvSpPr>
        <p:spPr>
          <a:xfrm>
            <a:off x="500328" y="2634673"/>
            <a:ext cx="11251790" cy="3828472"/>
          </a:xfrm>
        </p:spPr>
        <p:txBody>
          <a:bodyPr>
            <a:normAutofit fontScale="62500" lnSpcReduction="20000"/>
          </a:bodyPr>
          <a:lstStyle/>
          <a:p>
            <a:pPr marL="0" indent="0">
              <a:buNone/>
            </a:pPr>
            <a:r>
              <a:rPr lang="es-MX" dirty="0" smtClean="0"/>
              <a:t>Este material didáctico ha sido diseñado para la Unidad de Aprendizaje “Evaluación Profesional I”, que forma parte del plan de estudios de la licenciatura en Psicología y se imparte en el penúltimo semestre. </a:t>
            </a:r>
          </a:p>
          <a:p>
            <a:pPr marL="0" indent="0">
              <a:buNone/>
            </a:pPr>
            <a:r>
              <a:rPr lang="es-MX" dirty="0" smtClean="0"/>
              <a:t>De acuerdo con el programa de la UA “</a:t>
            </a:r>
            <a:r>
              <a:rPr lang="es-MX" dirty="0"/>
              <a:t>La realización de un proyecto de investigación supone una ardua tarea formativa y de investigación </a:t>
            </a:r>
            <a:r>
              <a:rPr lang="es-MX" dirty="0" smtClean="0"/>
              <a:t>(…) este </a:t>
            </a:r>
            <a:r>
              <a:rPr lang="es-MX" dirty="0"/>
              <a:t>primer curso promueve la formulación de manera estricta del problema de investigación, siendo pertinente destacar que éste deberá estar coherentemente articulado con el referente </a:t>
            </a:r>
            <a:r>
              <a:rPr lang="es-MX" dirty="0" smtClean="0"/>
              <a:t>teórico-metodológico (…)” </a:t>
            </a:r>
            <a:r>
              <a:rPr lang="es-MX" baseline="30000" dirty="0" smtClean="0"/>
              <a:t>1</a:t>
            </a:r>
            <a:r>
              <a:rPr lang="es-MX" dirty="0" smtClean="0"/>
              <a:t> por lo tanto, este material apoya la unidad de competencia II en relación a la construcción del estado del arte de la cuestión, es decir el referente teórico coherente con el tema elegido.</a:t>
            </a:r>
          </a:p>
          <a:p>
            <a:pPr marL="0" indent="0">
              <a:buNone/>
            </a:pPr>
            <a:r>
              <a:rPr lang="es-MX" dirty="0" smtClean="0"/>
              <a:t>A lo largo de estas diapositivas se presentan conceptos y propuestas de lectura para su discusión, así como ejemplos que en conjunto favorecen la construcción del estado del arte.</a:t>
            </a:r>
            <a:endParaRPr lang="es-MX" dirty="0"/>
          </a:p>
          <a:p>
            <a:pPr marL="0" indent="0">
              <a:buNone/>
            </a:pPr>
            <a:endParaRPr lang="es-MX" dirty="0"/>
          </a:p>
        </p:txBody>
      </p:sp>
    </p:spTree>
    <p:extLst>
      <p:ext uri="{BB962C8B-B14F-4D97-AF65-F5344CB8AC3E}">
        <p14:creationId xmlns:p14="http://schemas.microsoft.com/office/powerpoint/2010/main" val="59121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0997" y="362205"/>
            <a:ext cx="9218097" cy="706964"/>
          </a:xfrm>
        </p:spPr>
        <p:txBody>
          <a:bodyPr/>
          <a:lstStyle/>
          <a:p>
            <a:r>
              <a:rPr lang="es-MX" dirty="0" smtClean="0"/>
              <a:t>Aportes del estado del arte a la tesis</a:t>
            </a:r>
            <a:endParaRPr lang="es-MX" dirty="0"/>
          </a:p>
        </p:txBody>
      </p:sp>
      <p:sp>
        <p:nvSpPr>
          <p:cNvPr id="3" name="Marcador de contenido 2"/>
          <p:cNvSpPr>
            <a:spLocks noGrp="1"/>
          </p:cNvSpPr>
          <p:nvPr>
            <p:ph idx="1"/>
          </p:nvPr>
        </p:nvSpPr>
        <p:spPr>
          <a:xfrm>
            <a:off x="528358" y="1854558"/>
            <a:ext cx="11113179" cy="4165242"/>
          </a:xfrm>
        </p:spPr>
        <p:txBody>
          <a:bodyPr/>
          <a:lstStyle/>
          <a:p>
            <a:r>
              <a:rPr lang="es-MX" dirty="0" smtClean="0"/>
              <a:t>Añade una dimensión histórica al problema.</a:t>
            </a:r>
          </a:p>
          <a:p>
            <a:r>
              <a:rPr lang="es-MX" dirty="0" smtClean="0"/>
              <a:t>Incorpora el objeto de estudio en una perspectiva para comprenderlo.</a:t>
            </a:r>
            <a:endParaRPr lang="es-MX" dirty="0"/>
          </a:p>
        </p:txBody>
      </p:sp>
      <p:pic>
        <p:nvPicPr>
          <p:cNvPr id="4" name="Imagen 3"/>
          <p:cNvPicPr>
            <a:picLocks noChangeAspect="1"/>
          </p:cNvPicPr>
          <p:nvPr/>
        </p:nvPicPr>
        <p:blipFill>
          <a:blip r:embed="rId2"/>
          <a:stretch>
            <a:fillRect/>
          </a:stretch>
        </p:blipFill>
        <p:spPr>
          <a:xfrm>
            <a:off x="6060085" y="3271234"/>
            <a:ext cx="4801272" cy="2954629"/>
          </a:xfrm>
          <a:prstGeom prst="rect">
            <a:avLst/>
          </a:prstGeom>
        </p:spPr>
      </p:pic>
    </p:spTree>
    <p:extLst>
      <p:ext uri="{BB962C8B-B14F-4D97-AF65-F5344CB8AC3E}">
        <p14:creationId xmlns:p14="http://schemas.microsoft.com/office/powerpoint/2010/main" val="819295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9633" y="375084"/>
            <a:ext cx="9218097" cy="706964"/>
          </a:xfrm>
        </p:spPr>
        <p:txBody>
          <a:bodyPr/>
          <a:lstStyle/>
          <a:p>
            <a:r>
              <a:rPr lang="es-MX" dirty="0" smtClean="0"/>
              <a:t>Conclusión</a:t>
            </a:r>
            <a:endParaRPr lang="es-MX" dirty="0"/>
          </a:p>
        </p:txBody>
      </p:sp>
      <p:sp>
        <p:nvSpPr>
          <p:cNvPr id="3" name="Marcador de contenido 2"/>
          <p:cNvSpPr>
            <a:spLocks noGrp="1"/>
          </p:cNvSpPr>
          <p:nvPr>
            <p:ph idx="1"/>
          </p:nvPr>
        </p:nvSpPr>
        <p:spPr>
          <a:xfrm>
            <a:off x="528358" y="1727737"/>
            <a:ext cx="11113179" cy="2638201"/>
          </a:xfrm>
        </p:spPr>
        <p:txBody>
          <a:bodyPr/>
          <a:lstStyle/>
          <a:p>
            <a:r>
              <a:rPr lang="es-MX" dirty="0" smtClean="0"/>
              <a:t>Por lo tanto, el estado del arte es el resultado que expresa de forma escrita el proceso desarrollado mediante la lectura de la bibliografía encontrada en relación con nuestro objeto de estudio y los temas conexos.</a:t>
            </a:r>
            <a:endParaRPr lang="es-MX" dirty="0"/>
          </a:p>
        </p:txBody>
      </p:sp>
      <p:pic>
        <p:nvPicPr>
          <p:cNvPr id="4" name="Imagen 3"/>
          <p:cNvPicPr>
            <a:picLocks noChangeAspect="1"/>
          </p:cNvPicPr>
          <p:nvPr/>
        </p:nvPicPr>
        <p:blipFill>
          <a:blip r:embed="rId2"/>
          <a:stretch>
            <a:fillRect/>
          </a:stretch>
        </p:blipFill>
        <p:spPr>
          <a:xfrm>
            <a:off x="7249867" y="3751777"/>
            <a:ext cx="4286250" cy="2857500"/>
          </a:xfrm>
          <a:prstGeom prst="rect">
            <a:avLst/>
          </a:prstGeom>
        </p:spPr>
      </p:pic>
    </p:spTree>
    <p:extLst>
      <p:ext uri="{BB962C8B-B14F-4D97-AF65-F5344CB8AC3E}">
        <p14:creationId xmlns:p14="http://schemas.microsoft.com/office/powerpoint/2010/main" val="32014814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1703" y="397115"/>
            <a:ext cx="9218097" cy="706964"/>
          </a:xfrm>
        </p:spPr>
        <p:txBody>
          <a:bodyPr/>
          <a:lstStyle/>
          <a:p>
            <a:r>
              <a:rPr lang="es-MX" dirty="0" smtClean="0"/>
              <a:t>Referencias</a:t>
            </a:r>
            <a:endParaRPr lang="es-MX" dirty="0"/>
          </a:p>
        </p:txBody>
      </p:sp>
      <p:sp>
        <p:nvSpPr>
          <p:cNvPr id="3" name="Marcador de contenido 2"/>
          <p:cNvSpPr>
            <a:spLocks noGrp="1"/>
          </p:cNvSpPr>
          <p:nvPr>
            <p:ph idx="1"/>
          </p:nvPr>
        </p:nvSpPr>
        <p:spPr>
          <a:xfrm>
            <a:off x="528358" y="1708484"/>
            <a:ext cx="11113179" cy="4860758"/>
          </a:xfrm>
        </p:spPr>
        <p:txBody>
          <a:bodyPr>
            <a:normAutofit/>
          </a:bodyPr>
          <a:lstStyle/>
          <a:p>
            <a:pPr>
              <a:buClr>
                <a:schemeClr val="accent1">
                  <a:lumMod val="50000"/>
                </a:schemeClr>
              </a:buClr>
              <a:buFont typeface="+mj-lt"/>
              <a:buAutoNum type="arabicPeriod"/>
            </a:pPr>
            <a:r>
              <a:rPr lang="es-MX" dirty="0" smtClean="0"/>
              <a:t>UAEM (2012) Programa de estudio por competencias de la UA Evaluación Profesional I. 6ª Revisión. México: Facultad de Ciencias de la Conducta.</a:t>
            </a:r>
          </a:p>
          <a:p>
            <a:pPr>
              <a:buClr>
                <a:schemeClr val="accent1">
                  <a:lumMod val="50000"/>
                </a:schemeClr>
              </a:buClr>
              <a:buFont typeface="+mj-lt"/>
              <a:buAutoNum type="arabicPeriod"/>
            </a:pPr>
            <a:r>
              <a:rPr lang="es-MX" dirty="0" smtClean="0"/>
              <a:t>Jiménez Becerra, Absalón (2006) El estado del arte en la investigación en ciencias sociales, en </a:t>
            </a:r>
            <a:r>
              <a:rPr lang="es-MX" i="1" dirty="0" smtClean="0"/>
              <a:t>la práctica investigativa en ciencias sociales. </a:t>
            </a:r>
            <a:r>
              <a:rPr lang="es-MX" dirty="0" smtClean="0"/>
              <a:t>Bogotá: UPN.</a:t>
            </a:r>
          </a:p>
          <a:p>
            <a:pPr>
              <a:buClr>
                <a:schemeClr val="accent1">
                  <a:lumMod val="50000"/>
                </a:schemeClr>
              </a:buClr>
              <a:buFont typeface="+mj-lt"/>
              <a:buAutoNum type="arabicPeriod"/>
            </a:pPr>
            <a:r>
              <a:rPr lang="es-MX" dirty="0" smtClean="0"/>
              <a:t>Torres, A. (2001) El planteamiento de problemas en investigación social. Bogotá: UPN-</a:t>
            </a:r>
            <a:r>
              <a:rPr lang="es-MX" dirty="0" err="1" smtClean="0"/>
              <a:t>Icfes</a:t>
            </a:r>
            <a:r>
              <a:rPr lang="es-MX" dirty="0"/>
              <a:t>.</a:t>
            </a:r>
            <a:endParaRPr lang="es-MX" dirty="0" smtClean="0"/>
          </a:p>
          <a:p>
            <a:pPr>
              <a:buClr>
                <a:schemeClr val="accent1">
                  <a:lumMod val="50000"/>
                </a:schemeClr>
              </a:buClr>
              <a:buFont typeface="+mj-lt"/>
              <a:buAutoNum type="arabicPeriod"/>
            </a:pPr>
            <a:endParaRPr lang="es-MX" dirty="0" smtClean="0"/>
          </a:p>
        </p:txBody>
      </p:sp>
    </p:spTree>
    <p:extLst>
      <p:ext uri="{BB962C8B-B14F-4D97-AF65-F5344CB8AC3E}">
        <p14:creationId xmlns:p14="http://schemas.microsoft.com/office/powerpoint/2010/main" val="2314338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Elaboración del marco referencial</a:t>
            </a:r>
            <a:endParaRPr lang="es-MX" dirty="0"/>
          </a:p>
        </p:txBody>
      </p:sp>
      <p:sp>
        <p:nvSpPr>
          <p:cNvPr id="3" name="Subtítulo 2"/>
          <p:cNvSpPr>
            <a:spLocks noGrp="1"/>
          </p:cNvSpPr>
          <p:nvPr>
            <p:ph type="subTitle" idx="1"/>
          </p:nvPr>
        </p:nvSpPr>
        <p:spPr/>
        <p:txBody>
          <a:bodyPr/>
          <a:lstStyle/>
          <a:p>
            <a:r>
              <a:rPr lang="es-MX" dirty="0" smtClean="0"/>
              <a:t>Unidad de competencia II</a:t>
            </a:r>
            <a:endParaRPr lang="es-MX" dirty="0"/>
          </a:p>
        </p:txBody>
      </p:sp>
    </p:spTree>
    <p:extLst>
      <p:ext uri="{BB962C8B-B14F-4D97-AF65-F5344CB8AC3E}">
        <p14:creationId xmlns:p14="http://schemas.microsoft.com/office/powerpoint/2010/main" val="2250970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028" y="2474576"/>
            <a:ext cx="8825660" cy="1822514"/>
          </a:xfrm>
        </p:spPr>
        <p:txBody>
          <a:bodyPr/>
          <a:lstStyle/>
          <a:p>
            <a:r>
              <a:rPr lang="es-MX" dirty="0" smtClean="0"/>
              <a:t>Objetivo</a:t>
            </a:r>
            <a:endParaRPr lang="es-MX" dirty="0"/>
          </a:p>
        </p:txBody>
      </p:sp>
      <p:sp>
        <p:nvSpPr>
          <p:cNvPr id="3" name="Marcador de texto 2"/>
          <p:cNvSpPr>
            <a:spLocks noGrp="1"/>
          </p:cNvSpPr>
          <p:nvPr>
            <p:ph type="body" idx="1"/>
          </p:nvPr>
        </p:nvSpPr>
        <p:spPr>
          <a:xfrm>
            <a:off x="426028" y="5033068"/>
            <a:ext cx="11242964" cy="1367732"/>
          </a:xfrm>
        </p:spPr>
        <p:txBody>
          <a:bodyPr/>
          <a:lstStyle/>
          <a:p>
            <a:r>
              <a:rPr lang="es-MX" sz="3200" dirty="0" smtClean="0">
                <a:solidFill>
                  <a:schemeClr val="tx1"/>
                </a:solidFill>
              </a:rPr>
              <a:t>Desarrollar el estado del arte al respecto del tema científico de investigación que se eligió.</a:t>
            </a:r>
            <a:endParaRPr lang="es-MX" sz="3200" dirty="0">
              <a:solidFill>
                <a:schemeClr val="tx1"/>
              </a:solidFill>
            </a:endParaRPr>
          </a:p>
        </p:txBody>
      </p:sp>
    </p:spTree>
    <p:extLst>
      <p:ext uri="{BB962C8B-B14F-4D97-AF65-F5344CB8AC3E}">
        <p14:creationId xmlns:p14="http://schemas.microsoft.com/office/powerpoint/2010/main" val="1644611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9829" y="324926"/>
            <a:ext cx="9218097" cy="706964"/>
          </a:xfrm>
        </p:spPr>
        <p:txBody>
          <a:bodyPr/>
          <a:lstStyle/>
          <a:p>
            <a:r>
              <a:rPr lang="es-MX" dirty="0" smtClean="0"/>
              <a:t>La fase exploratoria de la investigación</a:t>
            </a:r>
            <a:endParaRPr lang="es-MX" dirty="0"/>
          </a:p>
        </p:txBody>
      </p:sp>
      <p:sp>
        <p:nvSpPr>
          <p:cNvPr id="3" name="Marcador de contenido 2"/>
          <p:cNvSpPr>
            <a:spLocks noGrp="1"/>
          </p:cNvSpPr>
          <p:nvPr>
            <p:ph idx="1"/>
          </p:nvPr>
        </p:nvSpPr>
        <p:spPr>
          <a:xfrm>
            <a:off x="232756" y="2473342"/>
            <a:ext cx="4472248" cy="3711326"/>
          </a:xfrm>
        </p:spPr>
        <p:txBody>
          <a:bodyPr>
            <a:normAutofit/>
          </a:bodyPr>
          <a:lstStyle/>
          <a:p>
            <a:r>
              <a:rPr lang="es-MX" dirty="0" smtClean="0"/>
              <a:t>Una etapa inicial de la investigación es la exploración del campo teórico. </a:t>
            </a:r>
            <a:endParaRPr lang="es-MX" dirty="0"/>
          </a:p>
        </p:txBody>
      </p:sp>
      <p:pic>
        <p:nvPicPr>
          <p:cNvPr id="5" name="Imagen 4"/>
          <p:cNvPicPr>
            <a:picLocks noChangeAspect="1"/>
          </p:cNvPicPr>
          <p:nvPr/>
        </p:nvPicPr>
        <p:blipFill>
          <a:blip r:embed="rId2"/>
          <a:stretch>
            <a:fillRect/>
          </a:stretch>
        </p:blipFill>
        <p:spPr>
          <a:xfrm>
            <a:off x="5307318" y="1649008"/>
            <a:ext cx="6679327" cy="3371879"/>
          </a:xfrm>
          <a:prstGeom prst="rect">
            <a:avLst/>
          </a:prstGeom>
        </p:spPr>
      </p:pic>
      <p:sp>
        <p:nvSpPr>
          <p:cNvPr id="6" name="Llamada de nube 5"/>
          <p:cNvSpPr/>
          <p:nvPr/>
        </p:nvSpPr>
        <p:spPr>
          <a:xfrm>
            <a:off x="1878677" y="4844394"/>
            <a:ext cx="4573900" cy="1606282"/>
          </a:xfrm>
          <a:prstGeom prst="cloudCallout">
            <a:avLst>
              <a:gd name="adj1" fmla="val 46408"/>
              <a:gd name="adj2" fmla="val -9689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800" dirty="0" smtClean="0">
                <a:solidFill>
                  <a:schemeClr val="tx1">
                    <a:lumMod val="75000"/>
                    <a:lumOff val="25000"/>
                  </a:schemeClr>
                </a:solidFill>
              </a:rPr>
              <a:t>¿Cuál es la situación problemática?</a:t>
            </a:r>
            <a:endParaRPr lang="es-MX" sz="2800" dirty="0">
              <a:solidFill>
                <a:schemeClr val="tx1">
                  <a:lumMod val="75000"/>
                  <a:lumOff val="25000"/>
                </a:schemeClr>
              </a:solidFill>
            </a:endParaRPr>
          </a:p>
        </p:txBody>
      </p:sp>
      <p:sp>
        <p:nvSpPr>
          <p:cNvPr id="7" name="Llamada de nube 6"/>
          <p:cNvSpPr/>
          <p:nvPr/>
        </p:nvSpPr>
        <p:spPr>
          <a:xfrm>
            <a:off x="6769332" y="5020887"/>
            <a:ext cx="4573900" cy="1606282"/>
          </a:xfrm>
          <a:prstGeom prst="cloudCallout">
            <a:avLst>
              <a:gd name="adj1" fmla="val 5334"/>
              <a:gd name="adj2" fmla="val -121735"/>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800" dirty="0" smtClean="0">
                <a:solidFill>
                  <a:schemeClr val="tx1">
                    <a:lumMod val="75000"/>
                    <a:lumOff val="25000"/>
                  </a:schemeClr>
                </a:solidFill>
              </a:rPr>
              <a:t>¿Qué dicen las teorías, cuáles son las fuentes?</a:t>
            </a:r>
            <a:endParaRPr lang="es-MX" sz="2800" dirty="0">
              <a:solidFill>
                <a:schemeClr val="tx1">
                  <a:lumMod val="75000"/>
                  <a:lumOff val="25000"/>
                </a:schemeClr>
              </a:solidFill>
            </a:endParaRPr>
          </a:p>
        </p:txBody>
      </p:sp>
    </p:spTree>
    <p:extLst>
      <p:ext uri="{BB962C8B-B14F-4D97-AF65-F5344CB8AC3E}">
        <p14:creationId xmlns:p14="http://schemas.microsoft.com/office/powerpoint/2010/main" val="173758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Diferencias</a:t>
            </a:r>
            <a:endParaRPr lang="es-MX" dirty="0"/>
          </a:p>
        </p:txBody>
      </p:sp>
      <p:sp>
        <p:nvSpPr>
          <p:cNvPr id="5" name="Marcador de texto 4"/>
          <p:cNvSpPr>
            <a:spLocks noGrp="1"/>
          </p:cNvSpPr>
          <p:nvPr>
            <p:ph type="body" idx="1"/>
          </p:nvPr>
        </p:nvSpPr>
        <p:spPr>
          <a:xfrm>
            <a:off x="440052" y="1669425"/>
            <a:ext cx="4825157" cy="576262"/>
          </a:xfrm>
        </p:spPr>
        <p:txBody>
          <a:bodyPr/>
          <a:lstStyle/>
          <a:p>
            <a:r>
              <a:rPr lang="es-MX" sz="2800" b="1" dirty="0" smtClean="0">
                <a:solidFill>
                  <a:srgbClr val="C00000"/>
                </a:solidFill>
              </a:rPr>
              <a:t>Estado del arte</a:t>
            </a:r>
            <a:endParaRPr lang="es-MX" sz="2800" b="1" dirty="0">
              <a:solidFill>
                <a:srgbClr val="C00000"/>
              </a:solidFill>
            </a:endParaRPr>
          </a:p>
        </p:txBody>
      </p:sp>
      <p:sp>
        <p:nvSpPr>
          <p:cNvPr id="6" name="Marcador de contenido 5"/>
          <p:cNvSpPr>
            <a:spLocks noGrp="1"/>
          </p:cNvSpPr>
          <p:nvPr>
            <p:ph sz="half" idx="2"/>
          </p:nvPr>
        </p:nvSpPr>
        <p:spPr>
          <a:xfrm>
            <a:off x="440052" y="2212437"/>
            <a:ext cx="5229228" cy="2840039"/>
          </a:xfrm>
        </p:spPr>
        <p:txBody>
          <a:bodyPr>
            <a:noAutofit/>
          </a:bodyPr>
          <a:lstStyle/>
          <a:p>
            <a:r>
              <a:rPr lang="es-MX" sz="2800" dirty="0"/>
              <a:t>Da cuenta de hasta dónde ha avanzado la investigación en ese campo en particular.</a:t>
            </a:r>
          </a:p>
          <a:p>
            <a:r>
              <a:rPr lang="es-MX" sz="2800" dirty="0"/>
              <a:t>Se trata del conocimiento de frontera</a:t>
            </a:r>
            <a:r>
              <a:rPr lang="es-MX" sz="2800" dirty="0" smtClean="0"/>
              <a:t>.</a:t>
            </a:r>
            <a:endParaRPr lang="es-MX" sz="2800" dirty="0"/>
          </a:p>
        </p:txBody>
      </p:sp>
      <p:sp>
        <p:nvSpPr>
          <p:cNvPr id="7" name="Marcador de texto 6"/>
          <p:cNvSpPr>
            <a:spLocks noGrp="1"/>
          </p:cNvSpPr>
          <p:nvPr>
            <p:ph type="body" sz="quarter" idx="3"/>
          </p:nvPr>
        </p:nvSpPr>
        <p:spPr>
          <a:xfrm>
            <a:off x="6469666" y="1669425"/>
            <a:ext cx="5229229" cy="576262"/>
          </a:xfrm>
        </p:spPr>
        <p:txBody>
          <a:bodyPr/>
          <a:lstStyle/>
          <a:p>
            <a:r>
              <a:rPr lang="es-MX" sz="2800" b="1" dirty="0" smtClean="0">
                <a:solidFill>
                  <a:srgbClr val="C00000"/>
                </a:solidFill>
              </a:rPr>
              <a:t>Marco teórico</a:t>
            </a:r>
            <a:endParaRPr lang="es-MX" sz="2800" b="1" dirty="0">
              <a:solidFill>
                <a:srgbClr val="C00000"/>
              </a:solidFill>
            </a:endParaRPr>
          </a:p>
        </p:txBody>
      </p:sp>
      <p:sp>
        <p:nvSpPr>
          <p:cNvPr id="8" name="Marcador de contenido 7"/>
          <p:cNvSpPr>
            <a:spLocks noGrp="1"/>
          </p:cNvSpPr>
          <p:nvPr>
            <p:ph sz="quarter" idx="4"/>
          </p:nvPr>
        </p:nvSpPr>
        <p:spPr>
          <a:xfrm>
            <a:off x="6469666" y="2212437"/>
            <a:ext cx="5229228" cy="4043988"/>
          </a:xfrm>
        </p:spPr>
        <p:txBody>
          <a:bodyPr>
            <a:noAutofit/>
          </a:bodyPr>
          <a:lstStyle/>
          <a:p>
            <a:r>
              <a:rPr lang="es-MX" sz="2800" dirty="0" smtClean="0"/>
              <a:t>Aclara conceptos desde donde se construyen las explicaciones para abordar la investigación.</a:t>
            </a:r>
          </a:p>
          <a:p>
            <a:r>
              <a:rPr lang="es-MX" sz="2800" dirty="0" smtClean="0"/>
              <a:t>Sirve como referente para no trabajar desde la ignorancia.</a:t>
            </a:r>
          </a:p>
          <a:p>
            <a:r>
              <a:rPr lang="es-MX" sz="2800" dirty="0" smtClean="0"/>
              <a:t>Muestra enfoques, teorías, escuelas, hipótesis, objetos y conclusiones.</a:t>
            </a:r>
            <a:endParaRPr lang="es-MX" sz="2800" dirty="0"/>
          </a:p>
        </p:txBody>
      </p:sp>
      <p:pic>
        <p:nvPicPr>
          <p:cNvPr id="9" name="Imagen 8"/>
          <p:cNvPicPr>
            <a:picLocks noChangeAspect="1"/>
          </p:cNvPicPr>
          <p:nvPr/>
        </p:nvPicPr>
        <p:blipFill rotWithShape="1">
          <a:blip r:embed="rId2"/>
          <a:srcRect l="16638" t="16807" r="16168" b="16201"/>
          <a:stretch/>
        </p:blipFill>
        <p:spPr>
          <a:xfrm>
            <a:off x="5434950" y="3304014"/>
            <a:ext cx="821472" cy="819006"/>
          </a:xfrm>
          <a:prstGeom prst="rect">
            <a:avLst/>
          </a:prstGeom>
        </p:spPr>
      </p:pic>
    </p:spTree>
    <p:extLst>
      <p:ext uri="{BB962C8B-B14F-4D97-AF65-F5344CB8AC3E}">
        <p14:creationId xmlns:p14="http://schemas.microsoft.com/office/powerpoint/2010/main" val="2635123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3892" y="348989"/>
            <a:ext cx="9218097" cy="706964"/>
          </a:xfrm>
        </p:spPr>
        <p:txBody>
          <a:bodyPr/>
          <a:lstStyle/>
          <a:p>
            <a:r>
              <a:rPr lang="es-MX" dirty="0" smtClean="0"/>
              <a:t>¿Qué es el estado del arte?</a:t>
            </a:r>
            <a:endParaRPr lang="es-MX" dirty="0"/>
          </a:p>
        </p:txBody>
      </p:sp>
      <p:sp>
        <p:nvSpPr>
          <p:cNvPr id="3" name="Marcador de contenido 2"/>
          <p:cNvSpPr>
            <a:spLocks noGrp="1"/>
          </p:cNvSpPr>
          <p:nvPr>
            <p:ph idx="1"/>
          </p:nvPr>
        </p:nvSpPr>
        <p:spPr/>
        <p:txBody>
          <a:bodyPr/>
          <a:lstStyle/>
          <a:p>
            <a:r>
              <a:rPr lang="es-MX" dirty="0" smtClean="0"/>
              <a:t>Es el escrito que expresa y formaliza el proceso cognitivo desarrollado a partir de la lectura de bibliografía en relación con nuestro problema de investigación así como de los temas conexos.</a:t>
            </a:r>
            <a:endParaRPr lang="es-MX" dirty="0"/>
          </a:p>
        </p:txBody>
      </p:sp>
    </p:spTree>
    <p:extLst>
      <p:ext uri="{BB962C8B-B14F-4D97-AF65-F5344CB8AC3E}">
        <p14:creationId xmlns:p14="http://schemas.microsoft.com/office/powerpoint/2010/main" val="4173071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7955" y="373052"/>
            <a:ext cx="9218097" cy="706964"/>
          </a:xfrm>
        </p:spPr>
        <p:txBody>
          <a:bodyPr/>
          <a:lstStyle/>
          <a:p>
            <a:r>
              <a:rPr lang="es-MX" dirty="0" smtClean="0"/>
              <a:t>Posibilita</a:t>
            </a:r>
            <a:endParaRPr lang="es-MX" dirty="0"/>
          </a:p>
        </p:txBody>
      </p:sp>
      <p:sp>
        <p:nvSpPr>
          <p:cNvPr id="3" name="Marcador de contenido 2"/>
          <p:cNvSpPr>
            <a:spLocks noGrp="1"/>
          </p:cNvSpPr>
          <p:nvPr>
            <p:ph idx="1"/>
          </p:nvPr>
        </p:nvSpPr>
        <p:spPr>
          <a:xfrm>
            <a:off x="577956" y="1847850"/>
            <a:ext cx="8487838" cy="4834356"/>
          </a:xfrm>
        </p:spPr>
        <p:txBody>
          <a:bodyPr/>
          <a:lstStyle/>
          <a:p>
            <a:r>
              <a:rPr lang="es-MX" dirty="0" smtClean="0"/>
              <a:t>La formalización de la idea de investigación.</a:t>
            </a:r>
          </a:p>
          <a:p>
            <a:r>
              <a:rPr lang="es-MX" dirty="0" smtClean="0"/>
              <a:t>Establecer los propósitos y alcances.</a:t>
            </a:r>
          </a:p>
          <a:p>
            <a:r>
              <a:rPr lang="es-MX" dirty="0" smtClean="0"/>
              <a:t>Definir objetivos, hipótesis y metodología.</a:t>
            </a:r>
          </a:p>
          <a:p>
            <a:r>
              <a:rPr lang="es-MX" dirty="0" smtClean="0"/>
              <a:t>Elegir la perspectiva principal con la que se va a trabajar.</a:t>
            </a:r>
            <a:endParaRPr lang="es-MX" dirty="0"/>
          </a:p>
        </p:txBody>
      </p:sp>
      <p:pic>
        <p:nvPicPr>
          <p:cNvPr id="4" name="Imagen 3"/>
          <p:cNvPicPr>
            <a:picLocks noChangeAspect="1"/>
          </p:cNvPicPr>
          <p:nvPr/>
        </p:nvPicPr>
        <p:blipFill>
          <a:blip r:embed="rId2">
            <a:clrChange>
              <a:clrFrom>
                <a:srgbClr val="FFFFFF"/>
              </a:clrFrom>
              <a:clrTo>
                <a:srgbClr val="FFFFFF">
                  <a:alpha val="0"/>
                </a:srgbClr>
              </a:clrTo>
            </a:clrChange>
          </a:blip>
          <a:stretch>
            <a:fillRect/>
          </a:stretch>
        </p:blipFill>
        <p:spPr>
          <a:xfrm>
            <a:off x="9065794" y="3556000"/>
            <a:ext cx="3126206" cy="3126206"/>
          </a:xfrm>
          <a:prstGeom prst="rect">
            <a:avLst/>
          </a:prstGeom>
        </p:spPr>
      </p:pic>
    </p:spTree>
    <p:extLst>
      <p:ext uri="{BB962C8B-B14F-4D97-AF65-F5344CB8AC3E}">
        <p14:creationId xmlns:p14="http://schemas.microsoft.com/office/powerpoint/2010/main" val="39617913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818</TotalTime>
  <Words>1478</Words>
  <Application>Microsoft Office PowerPoint</Application>
  <PresentationFormat>Panorámica</PresentationFormat>
  <Paragraphs>162</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Calibri</vt:lpstr>
      <vt:lpstr>Century Gothic</vt:lpstr>
      <vt:lpstr>Times New Roman</vt:lpstr>
      <vt:lpstr>Wingdings</vt:lpstr>
      <vt:lpstr>Wingdings 3</vt:lpstr>
      <vt:lpstr>Sala de reuniones Ion</vt:lpstr>
      <vt:lpstr>Presentación de PowerPoint</vt:lpstr>
      <vt:lpstr>Guión explicativo para el empleo de este material.</vt:lpstr>
      <vt:lpstr>Presentación</vt:lpstr>
      <vt:lpstr>Elaboración del marco referencial</vt:lpstr>
      <vt:lpstr>Objetivo</vt:lpstr>
      <vt:lpstr>La fase exploratoria de la investigación</vt:lpstr>
      <vt:lpstr>Diferencias</vt:lpstr>
      <vt:lpstr>¿Qué es el estado del arte?</vt:lpstr>
      <vt:lpstr>Posibilita</vt:lpstr>
      <vt:lpstr>Teóricamente…..</vt:lpstr>
      <vt:lpstr>El proceso cognitivo:</vt:lpstr>
      <vt:lpstr>En este proceso….</vt:lpstr>
      <vt:lpstr>La primera pregunta:</vt:lpstr>
      <vt:lpstr>Por lo tanto se leen:</vt:lpstr>
      <vt:lpstr>Por lo tanto se leen:</vt:lpstr>
      <vt:lpstr>Por lo tanto se leen:</vt:lpstr>
      <vt:lpstr>¿Cómo seleccionar materiales?</vt:lpstr>
      <vt:lpstr>¿qué hacer con los materiales seleccionados de la lectura?</vt:lpstr>
      <vt:lpstr>¿qué hacer con los materiales seleccionados de la lectura?</vt:lpstr>
      <vt:lpstr>Para fichar los materiales:</vt:lpstr>
      <vt:lpstr>Para fichar los materiales:</vt:lpstr>
      <vt:lpstr>Para fichar los materiales:</vt:lpstr>
      <vt:lpstr>Para fichar los materiales:</vt:lpstr>
      <vt:lpstr>Algunos criterios a considerar en la búsqueda</vt:lpstr>
      <vt:lpstr>Algunos criterios a considerar en la búsqueda</vt:lpstr>
      <vt:lpstr>Consideraciones</vt:lpstr>
      <vt:lpstr>Consideraciones</vt:lpstr>
      <vt:lpstr>Consideraciones</vt:lpstr>
      <vt:lpstr>Lo que se logra en este proceso</vt:lpstr>
      <vt:lpstr>Aportes del estado del arte a la tesis</vt:lpstr>
      <vt:lpstr>Conclusión</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UAEM</cp:lastModifiedBy>
  <cp:revision>38</cp:revision>
  <dcterms:created xsi:type="dcterms:W3CDTF">2015-09-08T14:58:32Z</dcterms:created>
  <dcterms:modified xsi:type="dcterms:W3CDTF">2015-10-02T19:29:04Z</dcterms:modified>
</cp:coreProperties>
</file>