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889" r:id="rId2"/>
  </p:sldMasterIdLst>
  <p:handoutMasterIdLst>
    <p:handoutMasterId r:id="rId58"/>
  </p:handoutMasterIdLst>
  <p:sldIdLst>
    <p:sldId id="523" r:id="rId3"/>
    <p:sldId id="524" r:id="rId4"/>
    <p:sldId id="525" r:id="rId5"/>
    <p:sldId id="388" r:id="rId6"/>
    <p:sldId id="389" r:id="rId7"/>
    <p:sldId id="364" r:id="rId8"/>
    <p:sldId id="530" r:id="rId9"/>
    <p:sldId id="541" r:id="rId10"/>
    <p:sldId id="531" r:id="rId11"/>
    <p:sldId id="529" r:id="rId12"/>
    <p:sldId id="532" r:id="rId13"/>
    <p:sldId id="534" r:id="rId14"/>
    <p:sldId id="547" r:id="rId15"/>
    <p:sldId id="550" r:id="rId16"/>
    <p:sldId id="551" r:id="rId17"/>
    <p:sldId id="552" r:id="rId18"/>
    <p:sldId id="535" r:id="rId19"/>
    <p:sldId id="536" r:id="rId20"/>
    <p:sldId id="537" r:id="rId21"/>
    <p:sldId id="543" r:id="rId22"/>
    <p:sldId id="545" r:id="rId23"/>
    <p:sldId id="470" r:id="rId24"/>
    <p:sldId id="471" r:id="rId25"/>
    <p:sldId id="542" r:id="rId26"/>
    <p:sldId id="473" r:id="rId27"/>
    <p:sldId id="554" r:id="rId28"/>
    <p:sldId id="474" r:id="rId29"/>
    <p:sldId id="539" r:id="rId30"/>
    <p:sldId id="540" r:id="rId31"/>
    <p:sldId id="558" r:id="rId32"/>
    <p:sldId id="515" r:id="rId33"/>
    <p:sldId id="516" r:id="rId34"/>
    <p:sldId id="548" r:id="rId35"/>
    <p:sldId id="555" r:id="rId36"/>
    <p:sldId id="549" r:id="rId37"/>
    <p:sldId id="477" r:id="rId38"/>
    <p:sldId id="486" r:id="rId39"/>
    <p:sldId id="487" r:id="rId40"/>
    <p:sldId id="488" r:id="rId41"/>
    <p:sldId id="489" r:id="rId42"/>
    <p:sldId id="490" r:id="rId43"/>
    <p:sldId id="491" r:id="rId44"/>
    <p:sldId id="556" r:id="rId45"/>
    <p:sldId id="492" r:id="rId46"/>
    <p:sldId id="494" r:id="rId47"/>
    <p:sldId id="495" r:id="rId48"/>
    <p:sldId id="496" r:id="rId49"/>
    <p:sldId id="497" r:id="rId50"/>
    <p:sldId id="499" r:id="rId51"/>
    <p:sldId id="502" r:id="rId52"/>
    <p:sldId id="503" r:id="rId53"/>
    <p:sldId id="526" r:id="rId54"/>
    <p:sldId id="557" r:id="rId55"/>
    <p:sldId id="527" r:id="rId56"/>
    <p:sldId id="528" r:id="rId5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99"/>
    <a:srgbClr val="EA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71" autoAdjust="0"/>
  </p:normalViewPr>
  <p:slideViewPr>
    <p:cSldViewPr>
      <p:cViewPr>
        <p:scale>
          <a:sx n="60" d="100"/>
          <a:sy n="60" d="100"/>
        </p:scale>
        <p:origin x="-157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38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00"/>
    </p:cViewPr>
  </p:sorterViewPr>
  <p:notesViewPr>
    <p:cSldViewPr>
      <p:cViewPr varScale="1">
        <p:scale>
          <a:sx n="59" d="100"/>
          <a:sy n="59" d="100"/>
        </p:scale>
        <p:origin x="-25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076F7B-ACCB-490B-BCBF-0FB95850235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9722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endParaRPr lang="es-E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s-E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7AA0111D-AC1B-463E-989C-E642A33256B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3CBB8-51F8-4DDB-8971-5BCE242EDE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FAD7B-25A6-43CC-955B-F68A7087137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D8F5B58-9614-4CE3-AB57-41D7A6D60E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A4C896-680C-4D91-B23C-F3B3555654A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04662-D8D7-49DE-A1BE-581E92C7CA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5496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0111D-AC1B-463E-989C-E642A33256B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3200">
                <a:solidFill>
                  <a:schemeClr val="tx1"/>
                </a:solidFill>
              </a:defRPr>
            </a:lvl2pPr>
            <a:lvl3pPr>
              <a:defRPr sz="3200">
                <a:solidFill>
                  <a:schemeClr val="tx1"/>
                </a:solidFill>
              </a:defRPr>
            </a:lvl3pPr>
            <a:lvl4pPr>
              <a:defRPr sz="3200">
                <a:solidFill>
                  <a:schemeClr val="tx1"/>
                </a:solidFill>
              </a:defRPr>
            </a:lvl4pPr>
            <a:lvl5pPr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66D1-A598-4A2C-8F4D-071922E571F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2" name="1 CuadroTexto"/>
          <p:cNvSpPr txBox="1"/>
          <p:nvPr userDrawn="1"/>
        </p:nvSpPr>
        <p:spPr>
          <a:xfrm>
            <a:off x="5436096" y="6423719"/>
            <a:ext cx="3363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0" dirty="0" smtClean="0"/>
              <a:t>Maricela</a:t>
            </a:r>
            <a:r>
              <a:rPr lang="es-MX" i="0" baseline="0" dirty="0" smtClean="0"/>
              <a:t> Quintana López</a:t>
            </a:r>
            <a:endParaRPr lang="es-ES" i="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881E-06E4-4623-ACB6-4224519718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BD1C-AE7F-43EF-A6D1-C20B2C70EC5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3F6E1-3479-4308-AA0E-B86A1B8796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B66D1-A598-4A2C-8F4D-071922E571F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31E20-36A2-4B1C-A6D3-B9F100873B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DC7E-7603-4E20-9081-0921C383BFC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DB816-E15A-4844-9BE5-26D30922B17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E997-C1AB-4439-8DCB-D9F311969C1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3CBB8-51F8-4DDB-8971-5BCE242EDE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D7B-25A6-43CC-955B-F68A7087137D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D8F5B58-9614-4CE3-AB57-41D7A6D60E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D881E-06E4-4623-ACB6-4224519718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4BD1C-AE7F-43EF-A6D1-C20B2C70EC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3F6E1-3479-4308-AA0E-B86A1B87964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31E20-36A2-4B1C-A6D3-B9F100873B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9DC7E-7603-4E20-9081-0921C383BFC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DB816-E15A-4844-9BE5-26D30922B17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1E997-C1AB-4439-8DCB-D9F311969C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A9A40047-BEF1-4492-BF11-E67513887C8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734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A40047-BEF1-4492-BF11-E67513887C8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-27384"/>
            <a:ext cx="9144000" cy="17281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1835696" y="52951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dirty="0" smtClean="0"/>
              <a:t>Centro Universitario </a:t>
            </a:r>
            <a:r>
              <a:rPr lang="es-MX" sz="2400" b="1" i="0" baseline="0" dirty="0" smtClean="0"/>
              <a:t>Valle de México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1483"/>
            <a:ext cx="1224136" cy="1035269"/>
          </a:xfrm>
          <a:prstGeom prst="rect">
            <a:avLst/>
          </a:prstGeom>
        </p:spPr>
      </p:pic>
      <p:pic>
        <p:nvPicPr>
          <p:cNvPr id="14" name="Imagen 8" descr="portadac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280" y="188640"/>
            <a:ext cx="10922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15 Conector recto"/>
          <p:cNvCxnSpPr/>
          <p:nvPr/>
        </p:nvCxnSpPr>
        <p:spPr>
          <a:xfrm>
            <a:off x="899592" y="1700808"/>
            <a:ext cx="744678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5"/>
          <p:cNvSpPr txBox="1">
            <a:spLocks noChangeArrowheads="1"/>
          </p:cNvSpPr>
          <p:nvPr/>
        </p:nvSpPr>
        <p:spPr>
          <a:xfrm>
            <a:off x="3995936" y="4005064"/>
            <a:ext cx="3954955" cy="136815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s-MX" sz="3600" b="1" i="0" dirty="0" smtClean="0">
                <a:solidFill>
                  <a:srgbClr val="C00000"/>
                </a:solidFill>
              </a:rPr>
              <a:t>Gramáticas </a:t>
            </a:r>
          </a:p>
          <a:p>
            <a:pPr marL="0" indent="0" algn="ctr">
              <a:buNone/>
              <a:defRPr/>
            </a:pPr>
            <a:r>
              <a:rPr lang="es-MX" sz="3600" b="1" i="0" dirty="0" smtClean="0">
                <a:solidFill>
                  <a:srgbClr val="C00000"/>
                </a:solidFill>
              </a:rPr>
              <a:t>Libres de Contexto</a:t>
            </a:r>
            <a:endParaRPr lang="es-ES" sz="3600" b="1" i="0" dirty="0" smtClean="0">
              <a:solidFill>
                <a:srgbClr val="C00000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1440160"/>
            <a:ext cx="9144000" cy="1124744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1809556" y="1630541"/>
            <a:ext cx="55707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i="0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Ingeniería en Computación</a:t>
            </a:r>
            <a:endParaRPr lang="es-ES" sz="3600" b="1" i="0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0" y="2564904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29 Grupo"/>
          <p:cNvGrpSpPr/>
          <p:nvPr/>
        </p:nvGrpSpPr>
        <p:grpSpPr>
          <a:xfrm>
            <a:off x="4622986" y="5456498"/>
            <a:ext cx="3887603" cy="760146"/>
            <a:chOff x="6062859" y="5619803"/>
            <a:chExt cx="3887603" cy="523977"/>
          </a:xfrm>
          <a:noFill/>
        </p:grpSpPr>
        <p:sp>
          <p:nvSpPr>
            <p:cNvPr id="31" name="30 CuadroTexto"/>
            <p:cNvSpPr txBox="1"/>
            <p:nvPr userDrawn="1"/>
          </p:nvSpPr>
          <p:spPr>
            <a:xfrm>
              <a:off x="6062859" y="5867980"/>
              <a:ext cx="3887603" cy="27580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sz="2000" b="1" i="0" dirty="0" smtClean="0"/>
                <a:t>Dra. Maricela</a:t>
              </a:r>
              <a:r>
                <a:rPr lang="es-MX" sz="2000" b="1" i="0" baseline="0" dirty="0" smtClean="0"/>
                <a:t> Quintana López</a:t>
              </a:r>
              <a:endParaRPr lang="es-MX" sz="2000" b="1" i="0" dirty="0"/>
            </a:p>
          </p:txBody>
        </p:sp>
        <p:sp>
          <p:nvSpPr>
            <p:cNvPr id="32" name="31 CuadroTexto"/>
            <p:cNvSpPr txBox="1"/>
            <p:nvPr userDrawn="1"/>
          </p:nvSpPr>
          <p:spPr>
            <a:xfrm>
              <a:off x="6078952" y="5619803"/>
              <a:ext cx="2026517" cy="27580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MX" sz="2000" b="1" i="0" dirty="0" smtClean="0"/>
                <a:t>Elaborado por:</a:t>
              </a:r>
              <a:endParaRPr lang="es-MX" sz="2000" b="1" i="0" dirty="0"/>
            </a:p>
          </p:txBody>
        </p:sp>
      </p:grp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755576" y="2780928"/>
            <a:ext cx="76962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b="1" i="0" dirty="0" smtClean="0">
                <a:solidFill>
                  <a:schemeClr val="tx1"/>
                </a:solidFill>
              </a:rPr>
              <a:t>Autómatas y Lenguajes Formales</a:t>
            </a:r>
          </a:p>
        </p:txBody>
      </p:sp>
      <p:cxnSp>
        <p:nvCxnSpPr>
          <p:cNvPr id="17" name="16 Conector recto"/>
          <p:cNvCxnSpPr/>
          <p:nvPr/>
        </p:nvCxnSpPr>
        <p:spPr>
          <a:xfrm>
            <a:off x="107504" y="3573016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574" y="3727046"/>
            <a:ext cx="2015282" cy="233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6495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Teoría de Gramáticas</a:t>
            </a: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2592288"/>
            <a:ext cx="8884509" cy="3068960"/>
          </a:xfrm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chemeClr val="tx1"/>
                </a:solidFill>
              </a:rPr>
              <a:t>Una </a:t>
            </a:r>
            <a:r>
              <a:rPr lang="es-MX" sz="3200" dirty="0">
                <a:solidFill>
                  <a:schemeClr val="tx1"/>
                </a:solidFill>
              </a:rPr>
              <a:t>gramática sirve para:</a:t>
            </a:r>
          </a:p>
          <a:p>
            <a:pPr lvl="1"/>
            <a:r>
              <a:rPr lang="es-MX" sz="3200" dirty="0">
                <a:solidFill>
                  <a:schemeClr val="tx1"/>
                </a:solidFill>
              </a:rPr>
              <a:t>Especificar </a:t>
            </a:r>
            <a:r>
              <a:rPr lang="es-MX" sz="3200" dirty="0" smtClean="0">
                <a:solidFill>
                  <a:schemeClr val="tx1"/>
                </a:solidFill>
              </a:rPr>
              <a:t>las </a:t>
            </a:r>
            <a:r>
              <a:rPr lang="es-MX" sz="3200" dirty="0" smtClean="0">
                <a:solidFill>
                  <a:srgbClr val="00B050"/>
                </a:solidFill>
              </a:rPr>
              <a:t>reglas sintácticas </a:t>
            </a:r>
            <a:r>
              <a:rPr lang="es-MX" sz="3200" dirty="0" smtClean="0">
                <a:solidFill>
                  <a:schemeClr val="tx1"/>
                </a:solidFill>
              </a:rPr>
              <a:t>del lenguaje. </a:t>
            </a:r>
          </a:p>
          <a:p>
            <a:pPr lvl="1"/>
            <a:r>
              <a:rPr lang="es-MX" sz="3200" dirty="0" smtClean="0">
                <a:solidFill>
                  <a:schemeClr val="tx1"/>
                </a:solidFill>
              </a:rPr>
              <a:t>Si una palabra no sigue estas reglas, entonces se dice que: no pertenece al lenguaje generado por la gramática.</a:t>
            </a:r>
            <a:endParaRPr 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43608" y="3486492"/>
            <a:ext cx="532859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MX" sz="3200" b="1" i="0" dirty="0" smtClean="0">
                <a:solidFill>
                  <a:schemeClr val="bg2">
                    <a:lumMod val="75000"/>
                  </a:schemeClr>
                </a:solidFill>
              </a:rPr>
              <a:t>P:</a:t>
            </a:r>
            <a:r>
              <a:rPr lang="es-MX" i="0" dirty="0" smtClean="0"/>
              <a:t>	expresión </a:t>
            </a:r>
            <a:r>
              <a:rPr lang="es-MX" i="0" dirty="0">
                <a:sym typeface="Symbol" pitchFamily="18" charset="2"/>
              </a:rPr>
              <a:t> </a:t>
            </a:r>
            <a:r>
              <a:rPr lang="es-MX" i="0" dirty="0" smtClean="0">
                <a:sym typeface="Symbol" pitchFamily="18" charset="2"/>
              </a:rPr>
              <a:t>expresión + término </a:t>
            </a:r>
            <a:endParaRPr lang="es-MX" i="0" dirty="0">
              <a:sym typeface="Symbol" pitchFamily="18" charset="2"/>
            </a:endParaRPr>
          </a:p>
          <a:p>
            <a:pPr eaLnBrk="1" hangingPunct="1"/>
            <a:r>
              <a:rPr lang="es-MX" i="0" dirty="0" smtClean="0"/>
              <a:t>	expresión </a:t>
            </a:r>
            <a:r>
              <a:rPr lang="es-MX" i="0" dirty="0">
                <a:sym typeface="Symbol" pitchFamily="18" charset="2"/>
              </a:rPr>
              <a:t> </a:t>
            </a:r>
            <a:r>
              <a:rPr lang="es-MX" i="0" dirty="0" smtClean="0">
                <a:sym typeface="Symbol" pitchFamily="18" charset="2"/>
              </a:rPr>
              <a:t>expresión - término</a:t>
            </a:r>
            <a:endParaRPr lang="es-MX" i="0" dirty="0"/>
          </a:p>
          <a:p>
            <a:pPr eaLnBrk="1" hangingPunct="1"/>
            <a:r>
              <a:rPr lang="es-MX" i="0" dirty="0" smtClean="0"/>
              <a:t>	expresión </a:t>
            </a:r>
            <a:r>
              <a:rPr lang="es-MX" i="0" dirty="0">
                <a:sym typeface="Symbol" pitchFamily="18" charset="2"/>
              </a:rPr>
              <a:t> </a:t>
            </a:r>
            <a:r>
              <a:rPr lang="es-MX" i="0" dirty="0" smtClean="0">
                <a:sym typeface="Symbol" pitchFamily="18" charset="2"/>
              </a:rPr>
              <a:t>término</a:t>
            </a:r>
            <a:endParaRPr lang="es-MX" i="0" dirty="0"/>
          </a:p>
          <a:p>
            <a:pPr eaLnBrk="1" hangingPunct="1"/>
            <a:r>
              <a:rPr lang="es-MX" i="0" dirty="0" smtClean="0"/>
              <a:t>	término    </a:t>
            </a:r>
            <a:r>
              <a:rPr lang="es-MX" i="0" dirty="0" smtClean="0">
                <a:sym typeface="Symbol" pitchFamily="18" charset="2"/>
              </a:rPr>
              <a:t> término * factor</a:t>
            </a:r>
            <a:endParaRPr lang="es-MX" i="0" dirty="0">
              <a:sym typeface="Symbol" pitchFamily="18" charset="2"/>
            </a:endParaRPr>
          </a:p>
          <a:p>
            <a:pPr eaLnBrk="1" hangingPunct="1"/>
            <a:r>
              <a:rPr lang="es-MX" i="0" dirty="0" smtClean="0"/>
              <a:t>	término    </a:t>
            </a:r>
            <a:r>
              <a:rPr lang="es-MX" i="0" dirty="0">
                <a:sym typeface="Symbol" pitchFamily="18" charset="2"/>
              </a:rPr>
              <a:t> término </a:t>
            </a:r>
            <a:r>
              <a:rPr lang="es-MX" i="0" dirty="0" smtClean="0">
                <a:sym typeface="Symbol" pitchFamily="18" charset="2"/>
              </a:rPr>
              <a:t>/ </a:t>
            </a:r>
            <a:r>
              <a:rPr lang="es-MX" i="0" dirty="0">
                <a:sym typeface="Symbol" pitchFamily="18" charset="2"/>
              </a:rPr>
              <a:t>factor</a:t>
            </a:r>
          </a:p>
          <a:p>
            <a:pPr eaLnBrk="1" hangingPunct="1"/>
            <a:r>
              <a:rPr lang="es-MX" i="0" dirty="0" smtClean="0"/>
              <a:t>	término    </a:t>
            </a:r>
            <a:r>
              <a:rPr lang="es-MX" i="0" dirty="0">
                <a:sym typeface="Symbol" pitchFamily="18" charset="2"/>
              </a:rPr>
              <a:t> </a:t>
            </a:r>
            <a:r>
              <a:rPr lang="es-MX" i="0" dirty="0" smtClean="0">
                <a:sym typeface="Symbol" pitchFamily="18" charset="2"/>
              </a:rPr>
              <a:t>factor</a:t>
            </a:r>
            <a:endParaRPr lang="es-MX" i="0" dirty="0">
              <a:sym typeface="Symbol" pitchFamily="18" charset="2"/>
            </a:endParaRPr>
          </a:p>
          <a:p>
            <a:pPr eaLnBrk="1" hangingPunct="1"/>
            <a:r>
              <a:rPr lang="es-MX" i="0" dirty="0" smtClean="0"/>
              <a:t>	factor       </a:t>
            </a:r>
            <a:r>
              <a:rPr lang="es-MX" i="0" dirty="0" smtClean="0">
                <a:sym typeface="Symbol" pitchFamily="18" charset="2"/>
              </a:rPr>
              <a:t> (expresión)</a:t>
            </a:r>
            <a:r>
              <a:rPr lang="es-MX" i="0" dirty="0" smtClean="0"/>
              <a:t> </a:t>
            </a:r>
            <a:endParaRPr lang="es-MX" i="0" dirty="0">
              <a:sym typeface="Symbol" pitchFamily="18" charset="2"/>
            </a:endParaRPr>
          </a:p>
          <a:p>
            <a:pPr eaLnBrk="1" hangingPunct="1"/>
            <a:r>
              <a:rPr lang="es-MX" i="0" dirty="0" smtClean="0"/>
              <a:t>	factor       </a:t>
            </a:r>
            <a:r>
              <a:rPr lang="es-MX" i="0" dirty="0" smtClean="0">
                <a:sym typeface="Symbol" pitchFamily="18" charset="2"/>
              </a:rPr>
              <a:t> id </a:t>
            </a:r>
            <a:endParaRPr lang="es-MX" i="0" dirty="0">
              <a:sym typeface="Symbol" pitchFamily="18" charset="2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560" y="1916832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i="0" dirty="0" smtClean="0">
                <a:solidFill>
                  <a:schemeClr val="bg2">
                    <a:lumMod val="75000"/>
                  </a:schemeClr>
                </a:solidFill>
              </a:rPr>
              <a:t>G = { </a:t>
            </a:r>
          </a:p>
          <a:p>
            <a:r>
              <a:rPr lang="es-MX" sz="3200" b="1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s-MX" sz="3200" b="1" i="0" dirty="0" smtClean="0">
                <a:solidFill>
                  <a:schemeClr val="bg2">
                    <a:lumMod val="75000"/>
                  </a:schemeClr>
                </a:solidFill>
              </a:rPr>
              <a:t>   V = {expresión, término, factor}, </a:t>
            </a:r>
          </a:p>
          <a:p>
            <a:r>
              <a:rPr lang="es-MX" sz="3200" b="1" i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s-MX" sz="3200" b="1" i="0" dirty="0" smtClean="0">
                <a:solidFill>
                  <a:schemeClr val="bg2">
                    <a:lumMod val="75000"/>
                  </a:schemeClr>
                </a:solidFill>
              </a:rPr>
              <a:t>   T  = {+, - ,*,/,id}, P, S = expresión}</a:t>
            </a:r>
            <a:endParaRPr lang="es-ES" sz="3200" b="1" i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8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Gramáticas Regulares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MX" sz="3200" dirty="0">
                <a:solidFill>
                  <a:schemeClr val="tx1"/>
                </a:solidFill>
              </a:rPr>
              <a:t>Gramáticas </a:t>
            </a:r>
            <a:r>
              <a:rPr lang="es-MX" sz="3200" dirty="0" smtClean="0">
                <a:solidFill>
                  <a:schemeClr val="tx1"/>
                </a:solidFill>
              </a:rPr>
              <a:t>de tipo </a:t>
            </a:r>
            <a:r>
              <a:rPr lang="es-MX" sz="3200" dirty="0">
                <a:solidFill>
                  <a:schemeClr val="tx1"/>
                </a:solidFill>
              </a:rPr>
              <a:t>3 </a:t>
            </a:r>
            <a:r>
              <a:rPr lang="es-MX" sz="3200" dirty="0" err="1">
                <a:solidFill>
                  <a:schemeClr val="tx1"/>
                </a:solidFill>
              </a:rPr>
              <a:t>ó</a:t>
            </a:r>
            <a:r>
              <a:rPr lang="es-MX" sz="3200" dirty="0">
                <a:solidFill>
                  <a:schemeClr val="tx1"/>
                </a:solidFill>
              </a:rPr>
              <a:t> </a:t>
            </a:r>
            <a:r>
              <a:rPr lang="es-MX" sz="3200" dirty="0" smtClean="0">
                <a:solidFill>
                  <a:schemeClr val="tx1"/>
                </a:solidFill>
              </a:rPr>
              <a:t>G3:  son </a:t>
            </a:r>
            <a:r>
              <a:rPr lang="es-MX" sz="3200" dirty="0">
                <a:solidFill>
                  <a:schemeClr val="tx1"/>
                </a:solidFill>
              </a:rPr>
              <a:t>aquéllas en las que las producciones cumplen: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</a:rPr>
              <a:t>El lado izquierdo debe consistir en un solo no terminal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</a:rPr>
              <a:t>El lado derecho debe ser un terminal seguido de un no terminal, o un solo terminal, o la cadena vacía. </a:t>
            </a:r>
          </a:p>
        </p:txBody>
      </p:sp>
    </p:spTree>
    <p:extLst>
      <p:ext uri="{BB962C8B-B14F-4D97-AF65-F5344CB8AC3E}">
        <p14:creationId xmlns:p14="http://schemas.microsoft.com/office/powerpoint/2010/main" val="168800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251520" y="1772816"/>
            <a:ext cx="8668485" cy="4353347"/>
          </a:xfrm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chemeClr val="tx1"/>
                </a:solidFill>
                <a:sym typeface="Symbol"/>
              </a:rPr>
              <a:t>={</a:t>
            </a:r>
            <a:r>
              <a:rPr lang="es-MX" sz="3200" dirty="0" err="1" smtClean="0">
                <a:solidFill>
                  <a:schemeClr val="tx1"/>
                </a:solidFill>
                <a:sym typeface="Symbol"/>
              </a:rPr>
              <a:t>a,b,c</a:t>
            </a:r>
            <a:r>
              <a:rPr lang="es-MX" sz="3200" dirty="0" smtClean="0">
                <a:solidFill>
                  <a:schemeClr val="tx1"/>
                </a:solidFill>
                <a:sym typeface="Symbol"/>
              </a:rPr>
              <a:t>}</a:t>
            </a:r>
          </a:p>
          <a:p>
            <a:r>
              <a:rPr lang="es-MX" sz="3200" dirty="0" smtClean="0">
                <a:solidFill>
                  <a:schemeClr val="tx1"/>
                </a:solidFill>
                <a:sym typeface="Symbol"/>
              </a:rPr>
              <a:t>Reglas: </a:t>
            </a:r>
          </a:p>
          <a:p>
            <a:pPr lvl="1"/>
            <a:r>
              <a:rPr lang="es-MX" sz="3200" dirty="0" smtClean="0">
                <a:solidFill>
                  <a:schemeClr val="tx1"/>
                </a:solidFill>
                <a:sym typeface="Symbol"/>
              </a:rPr>
              <a:t>Inicie con a, después dos </a:t>
            </a:r>
            <a:r>
              <a:rPr lang="es-MX" sz="3200" dirty="0" err="1" smtClean="0">
                <a:solidFill>
                  <a:schemeClr val="tx1"/>
                </a:solidFill>
                <a:sym typeface="Symbol"/>
              </a:rPr>
              <a:t>b’s</a:t>
            </a:r>
            <a:r>
              <a:rPr lang="es-MX" sz="3200" dirty="0" smtClean="0">
                <a:solidFill>
                  <a:schemeClr val="tx1"/>
                </a:solidFill>
                <a:sym typeface="Symbol"/>
              </a:rPr>
              <a:t> y Termine con c</a:t>
            </a:r>
          </a:p>
          <a:p>
            <a:pPr lvl="1"/>
            <a:r>
              <a:rPr lang="es-MX" sz="3200" dirty="0" smtClean="0">
                <a:solidFill>
                  <a:schemeClr val="tx1"/>
                </a:solidFill>
                <a:sym typeface="Symbol"/>
              </a:rPr>
              <a:t>única palabra del lenguaje: </a:t>
            </a:r>
            <a:r>
              <a:rPr lang="es-MX" sz="3200" dirty="0" err="1" smtClean="0">
                <a:solidFill>
                  <a:schemeClr val="tx1"/>
                </a:solidFill>
                <a:sym typeface="Symbol"/>
              </a:rPr>
              <a:t>abbc</a:t>
            </a:r>
            <a:endParaRPr lang="es-MX" sz="3200" dirty="0" smtClean="0">
              <a:solidFill>
                <a:schemeClr val="tx1"/>
              </a:solidFill>
              <a:sym typeface="Symbol"/>
            </a:endParaRPr>
          </a:p>
          <a:p>
            <a:pPr marL="457200" lvl="1" indent="0">
              <a:buNone/>
            </a:pPr>
            <a:r>
              <a:rPr lang="es-MX" sz="3200" dirty="0" smtClean="0">
                <a:solidFill>
                  <a:schemeClr val="tx1"/>
                </a:solidFill>
              </a:rPr>
              <a:t>G = {V={S}, T={</a:t>
            </a:r>
            <a:r>
              <a:rPr lang="es-MX" sz="3200" dirty="0" err="1" smtClean="0">
                <a:solidFill>
                  <a:schemeClr val="tx1"/>
                </a:solidFill>
              </a:rPr>
              <a:t>a,b,c</a:t>
            </a:r>
            <a:r>
              <a:rPr lang="es-MX" sz="3200" dirty="0" smtClean="0">
                <a:solidFill>
                  <a:schemeClr val="tx1"/>
                </a:solidFill>
              </a:rPr>
              <a:t>}, P, S}</a:t>
            </a:r>
          </a:p>
          <a:p>
            <a:pPr marL="457200" lvl="1" indent="0">
              <a:buNone/>
            </a:pPr>
            <a:r>
              <a:rPr lang="es-MX" sz="3200" dirty="0" smtClean="0">
                <a:solidFill>
                  <a:schemeClr val="tx1"/>
                </a:solidFill>
              </a:rPr>
              <a:t>P:</a:t>
            </a:r>
          </a:p>
          <a:p>
            <a:pPr marL="457200" lvl="1" indent="0">
              <a:buNone/>
            </a:pPr>
            <a:r>
              <a:rPr lang="es-MX" sz="3200" dirty="0" smtClean="0">
                <a:solidFill>
                  <a:schemeClr val="tx1"/>
                </a:solidFill>
              </a:rPr>
              <a:t>S </a:t>
            </a:r>
            <a:r>
              <a:rPr lang="es-MX" sz="3200" dirty="0" smtClean="0">
                <a:solidFill>
                  <a:schemeClr val="tx1"/>
                </a:solidFill>
                <a:sym typeface="Symbol"/>
              </a:rPr>
              <a:t> </a:t>
            </a:r>
            <a:r>
              <a:rPr lang="es-MX" sz="3200" dirty="0" err="1" smtClean="0">
                <a:solidFill>
                  <a:schemeClr val="tx1"/>
                </a:solidFill>
                <a:sym typeface="Symbol"/>
              </a:rPr>
              <a:t>abbc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Ejemplo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93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sz="3200" dirty="0" smtClean="0">
                <a:solidFill>
                  <a:schemeClr val="tx1"/>
                </a:solidFill>
              </a:rPr>
              <a:t>Expresión Regular: a  (</a:t>
            </a:r>
            <a:r>
              <a:rPr lang="es-MX" sz="3200" dirty="0" err="1" smtClean="0">
                <a:solidFill>
                  <a:schemeClr val="tx1"/>
                </a:solidFill>
              </a:rPr>
              <a:t>a|b</a:t>
            </a:r>
            <a:r>
              <a:rPr lang="es-MX" sz="3200" dirty="0" smtClean="0">
                <a:solidFill>
                  <a:schemeClr val="tx1"/>
                </a:solidFill>
              </a:rPr>
              <a:t>)</a:t>
            </a:r>
            <a:r>
              <a:rPr lang="es-MX" sz="3200" baseline="30000" dirty="0" smtClean="0">
                <a:solidFill>
                  <a:schemeClr val="tx1"/>
                </a:solidFill>
              </a:rPr>
              <a:t>+ </a:t>
            </a:r>
            <a:r>
              <a:rPr lang="es-MX" sz="3200" dirty="0" smtClean="0">
                <a:solidFill>
                  <a:schemeClr val="tx1"/>
                </a:solidFill>
              </a:rPr>
              <a:t>c</a:t>
            </a:r>
          </a:p>
          <a:p>
            <a:r>
              <a:rPr lang="es-MX" sz="3200" dirty="0">
                <a:solidFill>
                  <a:schemeClr val="tx1"/>
                </a:solidFill>
              </a:rPr>
              <a:t>S </a:t>
            </a:r>
            <a:r>
              <a:rPr lang="es-MX" sz="3200" dirty="0">
                <a:solidFill>
                  <a:schemeClr val="tx1"/>
                </a:solidFill>
                <a:sym typeface="Symbol"/>
              </a:rPr>
              <a:t> </a:t>
            </a:r>
            <a:r>
              <a:rPr lang="es-MX" sz="3200" dirty="0" err="1">
                <a:solidFill>
                  <a:schemeClr val="tx1"/>
                </a:solidFill>
                <a:sym typeface="Symbol"/>
              </a:rPr>
              <a:t>aAc</a:t>
            </a:r>
            <a:r>
              <a:rPr lang="es-MX" sz="3200" dirty="0">
                <a:solidFill>
                  <a:schemeClr val="tx1"/>
                </a:solidFill>
                <a:sym typeface="Symbol"/>
              </a:rPr>
              <a:t/>
            </a:r>
            <a:br>
              <a:rPr lang="es-MX" sz="3200" dirty="0">
                <a:solidFill>
                  <a:schemeClr val="tx1"/>
                </a:solidFill>
                <a:sym typeface="Symbol"/>
              </a:rPr>
            </a:br>
            <a:r>
              <a:rPr lang="es-MX" sz="3200" dirty="0">
                <a:solidFill>
                  <a:schemeClr val="tx1"/>
                </a:solidFill>
                <a:sym typeface="Symbol"/>
              </a:rPr>
              <a:t>A </a:t>
            </a:r>
            <a:r>
              <a:rPr lang="es-MX" sz="3200" dirty="0" err="1" smtClean="0">
                <a:solidFill>
                  <a:schemeClr val="tx1"/>
                </a:solidFill>
                <a:sym typeface="Symbol"/>
              </a:rPr>
              <a:t>aA</a:t>
            </a:r>
            <a:r>
              <a:rPr lang="es-MX" sz="3200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es-MX" sz="3200" dirty="0">
                <a:solidFill>
                  <a:schemeClr val="tx1"/>
                </a:solidFill>
                <a:sym typeface="Symbol"/>
              </a:rPr>
              <a:t>| </a:t>
            </a:r>
            <a:r>
              <a:rPr lang="es-MX" sz="3200" dirty="0" err="1" smtClean="0">
                <a:solidFill>
                  <a:schemeClr val="tx1"/>
                </a:solidFill>
                <a:sym typeface="Symbol"/>
              </a:rPr>
              <a:t>bA</a:t>
            </a:r>
            <a:r>
              <a:rPr lang="es-MX" sz="3200" dirty="0" smtClean="0">
                <a:solidFill>
                  <a:schemeClr val="tx1"/>
                </a:solidFill>
                <a:sym typeface="Symbol"/>
              </a:rPr>
              <a:t> | B</a:t>
            </a:r>
            <a:r>
              <a:rPr lang="es-MX" sz="3200" dirty="0">
                <a:solidFill>
                  <a:schemeClr val="tx1"/>
                </a:solidFill>
              </a:rPr>
              <a:t/>
            </a:r>
            <a:br>
              <a:rPr lang="es-MX" sz="3200" dirty="0">
                <a:solidFill>
                  <a:schemeClr val="tx1"/>
                </a:solidFill>
              </a:rPr>
            </a:br>
            <a:r>
              <a:rPr lang="es-MX" sz="3200" dirty="0" smtClean="0">
                <a:solidFill>
                  <a:schemeClr val="tx1"/>
                </a:solidFill>
              </a:rPr>
              <a:t>B </a:t>
            </a:r>
            <a:r>
              <a:rPr lang="es-MX" sz="3200" dirty="0" smtClean="0">
                <a:solidFill>
                  <a:schemeClr val="tx1"/>
                </a:solidFill>
                <a:sym typeface="Symbol"/>
              </a:rPr>
              <a:t> a | b</a:t>
            </a:r>
          </a:p>
          <a:p>
            <a:endParaRPr lang="es-MX" sz="3200" dirty="0">
              <a:solidFill>
                <a:schemeClr val="tx1"/>
              </a:solidFill>
              <a:sym typeface="Symbol"/>
            </a:endParaRPr>
          </a:p>
          <a:p>
            <a:r>
              <a:rPr lang="es-MX" sz="3200" dirty="0">
                <a:solidFill>
                  <a:schemeClr val="tx1"/>
                </a:solidFill>
              </a:rPr>
              <a:t>S </a:t>
            </a:r>
            <a:r>
              <a:rPr lang="es-MX" sz="3200" dirty="0">
                <a:solidFill>
                  <a:schemeClr val="tx1"/>
                </a:solidFill>
                <a:sym typeface="Symbol"/>
              </a:rPr>
              <a:t> </a:t>
            </a:r>
            <a:r>
              <a:rPr lang="es-MX" sz="3200" dirty="0" err="1">
                <a:solidFill>
                  <a:schemeClr val="tx1"/>
                </a:solidFill>
                <a:sym typeface="Symbol"/>
              </a:rPr>
              <a:t>aAc</a:t>
            </a:r>
            <a:r>
              <a:rPr lang="es-MX" sz="3200" dirty="0">
                <a:solidFill>
                  <a:schemeClr val="tx1"/>
                </a:solidFill>
                <a:sym typeface="Symbol"/>
              </a:rPr>
              <a:t/>
            </a:r>
            <a:br>
              <a:rPr lang="es-MX" sz="3200" dirty="0">
                <a:solidFill>
                  <a:schemeClr val="tx1"/>
                </a:solidFill>
                <a:sym typeface="Symbol"/>
              </a:rPr>
            </a:br>
            <a:r>
              <a:rPr lang="es-MX" sz="3200" dirty="0">
                <a:solidFill>
                  <a:schemeClr val="tx1"/>
                </a:solidFill>
                <a:sym typeface="Symbol"/>
              </a:rPr>
              <a:t>A </a:t>
            </a:r>
            <a:r>
              <a:rPr lang="es-MX" sz="3200" dirty="0" err="1">
                <a:solidFill>
                  <a:schemeClr val="tx1"/>
                </a:solidFill>
                <a:sym typeface="Symbol"/>
              </a:rPr>
              <a:t>aA</a:t>
            </a:r>
            <a:r>
              <a:rPr lang="es-MX" sz="3200" dirty="0">
                <a:solidFill>
                  <a:schemeClr val="tx1"/>
                </a:solidFill>
                <a:sym typeface="Symbol"/>
              </a:rPr>
              <a:t> | </a:t>
            </a:r>
            <a:r>
              <a:rPr lang="es-MX" sz="3200" dirty="0" err="1">
                <a:solidFill>
                  <a:schemeClr val="tx1"/>
                </a:solidFill>
                <a:sym typeface="Symbol"/>
              </a:rPr>
              <a:t>bA</a:t>
            </a:r>
            <a:r>
              <a:rPr lang="es-MX" sz="3200" dirty="0">
                <a:solidFill>
                  <a:schemeClr val="tx1"/>
                </a:solidFill>
                <a:sym typeface="Symbol"/>
              </a:rPr>
              <a:t> | a | </a:t>
            </a:r>
            <a:r>
              <a:rPr lang="es-MX" sz="3200" dirty="0" smtClean="0">
                <a:solidFill>
                  <a:schemeClr val="tx1"/>
                </a:solidFill>
                <a:sym typeface="Symbol"/>
              </a:rPr>
              <a:t>b</a:t>
            </a:r>
            <a:endParaRPr lang="es-MX" sz="3200" dirty="0">
              <a:solidFill>
                <a:schemeClr val="tx1"/>
              </a:solidFill>
            </a:endParaRPr>
          </a:p>
          <a:p>
            <a:endParaRPr lang="es-MX" sz="3200" dirty="0" smtClean="0">
              <a:solidFill>
                <a:schemeClr val="tx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Ejemplo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58610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tx1"/>
                </a:solidFill>
              </a:rPr>
              <a:t>Genera la Gramática Regular correspondiente a la siguiente </a:t>
            </a:r>
            <a:r>
              <a:rPr lang="es-MX" sz="3200" dirty="0" err="1" smtClean="0">
                <a:solidFill>
                  <a:schemeClr val="tx1"/>
                </a:solidFill>
              </a:rPr>
              <a:t>expresion</a:t>
            </a:r>
            <a:r>
              <a:rPr lang="es-MX" sz="3200" dirty="0" smtClean="0">
                <a:solidFill>
                  <a:schemeClr val="tx1"/>
                </a:solidFill>
              </a:rPr>
              <a:t> regular</a:t>
            </a:r>
          </a:p>
          <a:p>
            <a:r>
              <a:rPr lang="es-MX" sz="3200" dirty="0" smtClean="0">
                <a:solidFill>
                  <a:schemeClr val="tx1"/>
                </a:solidFill>
              </a:rPr>
              <a:t>Expresión Regular: a</a:t>
            </a:r>
            <a:r>
              <a:rPr lang="es-MX" sz="3200" baseline="30000" dirty="0" smtClean="0">
                <a:solidFill>
                  <a:schemeClr val="tx1"/>
                </a:solidFill>
              </a:rPr>
              <a:t>+</a:t>
            </a:r>
            <a:r>
              <a:rPr lang="es-MX" sz="3200" dirty="0" smtClean="0">
                <a:solidFill>
                  <a:schemeClr val="tx1"/>
                </a:solidFill>
              </a:rPr>
              <a:t>  (a*|b</a:t>
            </a:r>
            <a:r>
              <a:rPr lang="es-MX" sz="3200" baseline="30000" dirty="0" smtClean="0">
                <a:solidFill>
                  <a:schemeClr val="tx1"/>
                </a:solidFill>
              </a:rPr>
              <a:t>+</a:t>
            </a:r>
            <a:r>
              <a:rPr lang="es-MX" sz="3200" dirty="0" smtClean="0">
                <a:solidFill>
                  <a:schemeClr val="tx1"/>
                </a:solidFill>
              </a:rPr>
              <a:t>)</a:t>
            </a:r>
            <a:r>
              <a:rPr lang="es-MX" sz="3200" baseline="30000" dirty="0" smtClean="0">
                <a:solidFill>
                  <a:schemeClr val="tx1"/>
                </a:solidFill>
              </a:rPr>
              <a:t>+  </a:t>
            </a:r>
            <a:r>
              <a:rPr lang="es-MX" sz="3200" dirty="0" smtClean="0">
                <a:solidFill>
                  <a:schemeClr val="tx1"/>
                </a:solidFill>
              </a:rPr>
              <a:t>c*</a:t>
            </a:r>
          </a:p>
          <a:p>
            <a:r>
              <a:rPr lang="es-MX" sz="3200" dirty="0" smtClean="0">
                <a:solidFill>
                  <a:schemeClr val="tx1"/>
                </a:solidFill>
              </a:rPr>
              <a:t>equivalente a: </a:t>
            </a:r>
            <a:r>
              <a:rPr lang="es-MX" sz="3200" dirty="0" err="1" smtClean="0">
                <a:solidFill>
                  <a:schemeClr val="tx1"/>
                </a:solidFill>
              </a:rPr>
              <a:t>aa</a:t>
            </a:r>
            <a:r>
              <a:rPr lang="es-MX" sz="3200" dirty="0" smtClean="0">
                <a:solidFill>
                  <a:schemeClr val="tx1"/>
                </a:solidFill>
              </a:rPr>
              <a:t>*  </a:t>
            </a:r>
            <a:r>
              <a:rPr lang="es-MX" sz="3200" dirty="0">
                <a:solidFill>
                  <a:schemeClr val="tx1"/>
                </a:solidFill>
              </a:rPr>
              <a:t>(a*|</a:t>
            </a:r>
            <a:r>
              <a:rPr lang="es-MX" sz="3200" dirty="0" err="1" smtClean="0">
                <a:solidFill>
                  <a:schemeClr val="tx1"/>
                </a:solidFill>
              </a:rPr>
              <a:t>bb</a:t>
            </a:r>
            <a:r>
              <a:rPr lang="es-MX" sz="3200" dirty="0" smtClean="0">
                <a:solidFill>
                  <a:schemeClr val="tx1"/>
                </a:solidFill>
              </a:rPr>
              <a:t>*)</a:t>
            </a:r>
            <a:r>
              <a:rPr lang="es-MX" sz="3200" baseline="30000" dirty="0" smtClean="0">
                <a:solidFill>
                  <a:schemeClr val="tx1"/>
                </a:solidFill>
              </a:rPr>
              <a:t>+  </a:t>
            </a:r>
            <a:r>
              <a:rPr lang="es-MX" sz="3200" dirty="0">
                <a:solidFill>
                  <a:schemeClr val="tx1"/>
                </a:solidFill>
              </a:rPr>
              <a:t>c</a:t>
            </a:r>
            <a:r>
              <a:rPr lang="es-MX" sz="3200" dirty="0" smtClean="0">
                <a:solidFill>
                  <a:schemeClr val="tx1"/>
                </a:solidFill>
              </a:rPr>
              <a:t>*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Ejercicio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78236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sz="2800" dirty="0" smtClean="0">
                <a:solidFill>
                  <a:schemeClr val="tx1"/>
                </a:solidFill>
              </a:rPr>
              <a:t>Expresión Regular: a</a:t>
            </a:r>
            <a:r>
              <a:rPr lang="es-MX" sz="2800" baseline="30000" dirty="0" smtClean="0">
                <a:solidFill>
                  <a:schemeClr val="tx1"/>
                </a:solidFill>
              </a:rPr>
              <a:t>+</a:t>
            </a:r>
            <a:r>
              <a:rPr lang="es-MX" sz="2800" dirty="0" smtClean="0">
                <a:solidFill>
                  <a:schemeClr val="tx1"/>
                </a:solidFill>
              </a:rPr>
              <a:t>  (a*|b</a:t>
            </a:r>
            <a:r>
              <a:rPr lang="es-MX" sz="2800" baseline="30000" dirty="0" smtClean="0">
                <a:solidFill>
                  <a:schemeClr val="tx1"/>
                </a:solidFill>
              </a:rPr>
              <a:t>+</a:t>
            </a:r>
            <a:r>
              <a:rPr lang="es-MX" sz="2800" dirty="0" smtClean="0">
                <a:solidFill>
                  <a:schemeClr val="tx1"/>
                </a:solidFill>
              </a:rPr>
              <a:t>)</a:t>
            </a:r>
            <a:r>
              <a:rPr lang="es-MX" sz="2800" baseline="30000" dirty="0" smtClean="0">
                <a:solidFill>
                  <a:schemeClr val="tx1"/>
                </a:solidFill>
              </a:rPr>
              <a:t>+  </a:t>
            </a:r>
            <a:r>
              <a:rPr lang="es-MX" sz="2800" dirty="0" smtClean="0">
                <a:solidFill>
                  <a:schemeClr val="tx1"/>
                </a:solidFill>
              </a:rPr>
              <a:t>c*</a:t>
            </a:r>
          </a:p>
          <a:p>
            <a:r>
              <a:rPr lang="es-MX" sz="2800" dirty="0">
                <a:solidFill>
                  <a:schemeClr val="tx1"/>
                </a:solidFill>
              </a:rPr>
              <a:t>Expresión Regular: </a:t>
            </a:r>
            <a:r>
              <a:rPr lang="es-MX" sz="2800" dirty="0" err="1" smtClean="0">
                <a:solidFill>
                  <a:schemeClr val="tx1"/>
                </a:solidFill>
              </a:rPr>
              <a:t>aa</a:t>
            </a:r>
            <a:r>
              <a:rPr lang="es-MX" sz="2800" dirty="0" smtClean="0">
                <a:solidFill>
                  <a:schemeClr val="tx1"/>
                </a:solidFill>
              </a:rPr>
              <a:t>*  </a:t>
            </a:r>
            <a:r>
              <a:rPr lang="es-MX" sz="2800" dirty="0">
                <a:solidFill>
                  <a:schemeClr val="tx1"/>
                </a:solidFill>
              </a:rPr>
              <a:t>(a*|</a:t>
            </a:r>
            <a:r>
              <a:rPr lang="es-MX" sz="2800" dirty="0" err="1" smtClean="0">
                <a:solidFill>
                  <a:schemeClr val="tx1"/>
                </a:solidFill>
              </a:rPr>
              <a:t>bb</a:t>
            </a:r>
            <a:r>
              <a:rPr lang="es-MX" sz="2800" dirty="0" smtClean="0">
                <a:solidFill>
                  <a:schemeClr val="tx1"/>
                </a:solidFill>
              </a:rPr>
              <a:t>*)</a:t>
            </a:r>
            <a:r>
              <a:rPr lang="es-MX" sz="2800" baseline="30000" dirty="0" smtClean="0">
                <a:solidFill>
                  <a:schemeClr val="tx1"/>
                </a:solidFill>
              </a:rPr>
              <a:t>+  </a:t>
            </a:r>
            <a:r>
              <a:rPr lang="es-MX" sz="2800" dirty="0">
                <a:solidFill>
                  <a:schemeClr val="tx1"/>
                </a:solidFill>
              </a:rPr>
              <a:t>c*</a:t>
            </a:r>
          </a:p>
          <a:p>
            <a:r>
              <a:rPr lang="es-MX" sz="2800" dirty="0" smtClean="0">
                <a:solidFill>
                  <a:schemeClr val="tx1"/>
                </a:solidFill>
              </a:rPr>
              <a:t>S 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>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X C</a:t>
            </a:r>
          </a:p>
          <a:p>
            <a:r>
              <a:rPr lang="es-MX" sz="2800" dirty="0" smtClean="0">
                <a:solidFill>
                  <a:schemeClr val="tx1"/>
                </a:solidFill>
                <a:sym typeface="Symbol"/>
              </a:rPr>
              <a:t>A 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|    (equivalente a*)</a:t>
            </a:r>
          </a:p>
          <a:p>
            <a:r>
              <a:rPr lang="es-MX" sz="2800" dirty="0" smtClean="0">
                <a:solidFill>
                  <a:schemeClr val="tx1"/>
                </a:solidFill>
                <a:sym typeface="Symbol"/>
              </a:rPr>
              <a:t>X  AX | BX | A |B</a:t>
            </a:r>
          </a:p>
          <a:p>
            <a:r>
              <a:rPr lang="es-MX" sz="2800" dirty="0" smtClean="0">
                <a:solidFill>
                  <a:schemeClr val="tx1"/>
                </a:solidFill>
                <a:sym typeface="Symbol"/>
              </a:rPr>
              <a:t>B 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>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bB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>| 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b   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>(equivalente 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b</a:t>
            </a:r>
            <a:r>
              <a:rPr lang="es-MX" sz="2800" baseline="30000" dirty="0" smtClean="0">
                <a:solidFill>
                  <a:schemeClr val="tx1"/>
                </a:solidFill>
                <a:sym typeface="Symbol"/>
              </a:rPr>
              <a:t>+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)</a:t>
            </a:r>
            <a:endParaRPr lang="es-MX" sz="2800" dirty="0">
              <a:solidFill>
                <a:schemeClr val="tx1"/>
              </a:solidFill>
              <a:sym typeface="Symbol"/>
            </a:endParaRPr>
          </a:p>
          <a:p>
            <a:r>
              <a:rPr lang="es-MX" sz="2800" dirty="0" smtClean="0">
                <a:solidFill>
                  <a:schemeClr val="tx1"/>
                </a:solidFill>
                <a:sym typeface="Symbol"/>
              </a:rPr>
              <a:t>C 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>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cC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>| 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   (equivalente c*)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/>
            </a:r>
            <a:br>
              <a:rPr lang="es-MX" sz="2800" dirty="0">
                <a:solidFill>
                  <a:schemeClr val="tx1"/>
                </a:solidFill>
                <a:sym typeface="Symbol"/>
              </a:rPr>
            </a:br>
            <a:endParaRPr lang="es-MX" sz="2800" dirty="0" smtClean="0">
              <a:solidFill>
                <a:schemeClr val="tx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Solución al Ejercicio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79492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6072"/>
            <a:ext cx="8229600" cy="1252728"/>
          </a:xfrm>
        </p:spPr>
        <p:txBody>
          <a:bodyPr/>
          <a:lstStyle/>
          <a:p>
            <a:r>
              <a:rPr lang="es-MX" b="1" dirty="0"/>
              <a:t>Gramáticas Libres de contexto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675467"/>
            <a:ext cx="8352927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dirty="0">
                <a:solidFill>
                  <a:schemeClr val="tx1"/>
                </a:solidFill>
              </a:rPr>
              <a:t>GLC (tipo 2 </a:t>
            </a:r>
            <a:r>
              <a:rPr lang="es-MX" sz="3200" dirty="0" err="1">
                <a:solidFill>
                  <a:schemeClr val="tx1"/>
                </a:solidFill>
              </a:rPr>
              <a:t>ó</a:t>
            </a:r>
            <a:r>
              <a:rPr lang="es-MX" sz="3200" dirty="0">
                <a:solidFill>
                  <a:schemeClr val="tx1"/>
                </a:solidFill>
              </a:rPr>
              <a:t> G2</a:t>
            </a:r>
            <a:r>
              <a:rPr lang="es-MX" sz="3200" dirty="0" smtClean="0">
                <a:solidFill>
                  <a:schemeClr val="tx1"/>
                </a:solidFill>
              </a:rPr>
              <a:t>), </a:t>
            </a:r>
            <a:r>
              <a:rPr lang="es-MX" sz="3200" dirty="0">
                <a:solidFill>
                  <a:schemeClr val="tx1"/>
                </a:solidFill>
              </a:rPr>
              <a:t>libres de contexto, independientes del contexto. Son aquéllas en las que las producciones cumplen:</a:t>
            </a:r>
          </a:p>
          <a:p>
            <a:pPr marL="609600" indent="-609600"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</a:rPr>
              <a:t>El lado izquierdo debe consistir en un solo no terminal</a:t>
            </a:r>
          </a:p>
          <a:p>
            <a:pPr marL="609600" indent="-609600"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</a:rPr>
              <a:t>El lado derecho no tiene restricciones. </a:t>
            </a:r>
          </a:p>
        </p:txBody>
      </p:sp>
    </p:spTree>
    <p:extLst>
      <p:ext uri="{BB962C8B-B14F-4D97-AF65-F5344CB8AC3E}">
        <p14:creationId xmlns:p14="http://schemas.microsoft.com/office/powerpoint/2010/main" val="17147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844624" y="341784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Gramáticas sensibles al contexto</a:t>
            </a:r>
            <a:endParaRPr lang="es-ES" b="1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2698576"/>
            <a:ext cx="7620000" cy="3538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>
                <a:solidFill>
                  <a:schemeClr val="tx1"/>
                </a:solidFill>
              </a:rPr>
              <a:t>GSC (tipo 1 ó G1) sensibles al contexto o dependientes del contexto. Son aquéllas en las que las producciones cumplen:</a:t>
            </a:r>
          </a:p>
          <a:p>
            <a:pPr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</a:rPr>
              <a:t>Las producciones son del tipo </a:t>
            </a:r>
            <a:r>
              <a:rPr lang="es-MX" sz="3200" dirty="0">
                <a:solidFill>
                  <a:schemeClr val="tx1"/>
                </a:solidFill>
                <a:sym typeface="Symbol" pitchFamily="18" charset="2"/>
              </a:rPr>
              <a:t></a:t>
            </a:r>
          </a:p>
          <a:p>
            <a:pPr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  <a:sym typeface="Symbol" pitchFamily="18" charset="2"/>
              </a:rPr>
              <a:t>||  ||  No son contractivas</a:t>
            </a:r>
          </a:p>
          <a:p>
            <a:pPr>
              <a:buFontTx/>
              <a:buAutoNum type="arabicPeriod"/>
            </a:pPr>
            <a:endParaRPr 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0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13792"/>
            <a:ext cx="7543800" cy="1143000"/>
          </a:xfrm>
        </p:spPr>
        <p:txBody>
          <a:bodyPr>
            <a:normAutofit/>
          </a:bodyPr>
          <a:lstStyle/>
          <a:p>
            <a:r>
              <a:rPr lang="es-MX" b="1" dirty="0"/>
              <a:t>Gramáticas </a:t>
            </a:r>
            <a:r>
              <a:rPr lang="es-MX" b="1" dirty="0" smtClean="0"/>
              <a:t>sin restricciones</a:t>
            </a:r>
            <a:endParaRPr lang="es-ES" b="1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852936"/>
            <a:ext cx="7620000" cy="3250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chemeClr val="tx1"/>
                </a:solidFill>
              </a:rPr>
              <a:t>Lenguajes recursivamente </a:t>
            </a:r>
            <a:r>
              <a:rPr lang="es-MX" sz="3200" dirty="0" err="1" smtClean="0">
                <a:solidFill>
                  <a:schemeClr val="tx1"/>
                </a:solidFill>
              </a:rPr>
              <a:t>ennumerables</a:t>
            </a:r>
            <a:r>
              <a:rPr lang="es-MX" sz="3200" dirty="0" smtClean="0">
                <a:solidFill>
                  <a:schemeClr val="tx1"/>
                </a:solidFill>
              </a:rPr>
              <a:t> (tipo 0 ó G</a:t>
            </a:r>
            <a:r>
              <a:rPr lang="es-MX" sz="3200" baseline="-25000" dirty="0" smtClean="0">
                <a:solidFill>
                  <a:schemeClr val="tx1"/>
                </a:solidFill>
              </a:rPr>
              <a:t>0</a:t>
            </a:r>
            <a:r>
              <a:rPr lang="es-MX" sz="3200" dirty="0" smtClean="0">
                <a:solidFill>
                  <a:schemeClr val="tx1"/>
                </a:solidFill>
              </a:rPr>
              <a:t>) sin restricciones. </a:t>
            </a:r>
          </a:p>
          <a:p>
            <a:pPr lvl="1"/>
            <a:r>
              <a:rPr lang="es-MX" sz="3200" dirty="0" smtClean="0">
                <a:solidFill>
                  <a:schemeClr val="tx1"/>
                </a:solidFill>
              </a:rPr>
              <a:t>Son aquéllas en las que las producciones no tienen ninguna restricción.</a:t>
            </a:r>
          </a:p>
          <a:p>
            <a:pPr>
              <a:buFontTx/>
              <a:buAutoNum type="arabicPeriod"/>
            </a:pPr>
            <a:endParaRPr lang="es-MX" sz="3200" dirty="0">
              <a:solidFill>
                <a:schemeClr val="tx1"/>
              </a:solidFill>
              <a:sym typeface="Symbol" pitchFamily="18" charset="2"/>
            </a:endParaRPr>
          </a:p>
          <a:p>
            <a:pPr>
              <a:buFontTx/>
              <a:buAutoNum type="arabicPeriod"/>
            </a:pPr>
            <a:endParaRPr 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6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8146"/>
            <a:ext cx="8394910" cy="5639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79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B050"/>
                </a:solidFill>
              </a:rPr>
              <a:t>Gramáticas Libres de Contexto</a:t>
            </a:r>
            <a:endParaRPr lang="es-E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8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6072"/>
            <a:ext cx="8229600" cy="1252728"/>
          </a:xfrm>
        </p:spPr>
        <p:txBody>
          <a:bodyPr/>
          <a:lstStyle/>
          <a:p>
            <a:r>
              <a:rPr lang="es-MX" b="1" dirty="0"/>
              <a:t>Gramáticas Libres de contexto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675467"/>
            <a:ext cx="8352927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dirty="0">
                <a:solidFill>
                  <a:schemeClr val="tx1"/>
                </a:solidFill>
              </a:rPr>
              <a:t>GLC (tipo 2 </a:t>
            </a:r>
            <a:r>
              <a:rPr lang="es-MX" sz="3200" dirty="0" err="1">
                <a:solidFill>
                  <a:schemeClr val="tx1"/>
                </a:solidFill>
              </a:rPr>
              <a:t>ó</a:t>
            </a:r>
            <a:r>
              <a:rPr lang="es-MX" sz="3200" dirty="0">
                <a:solidFill>
                  <a:schemeClr val="tx1"/>
                </a:solidFill>
              </a:rPr>
              <a:t> G2</a:t>
            </a:r>
            <a:r>
              <a:rPr lang="es-MX" sz="3200" dirty="0" smtClean="0">
                <a:solidFill>
                  <a:schemeClr val="tx1"/>
                </a:solidFill>
              </a:rPr>
              <a:t>), </a:t>
            </a:r>
            <a:r>
              <a:rPr lang="es-MX" sz="3200" dirty="0">
                <a:solidFill>
                  <a:schemeClr val="tx1"/>
                </a:solidFill>
              </a:rPr>
              <a:t>libres de contexto, independientes del contexto. Son aquéllas en las que las producciones cumplen:</a:t>
            </a:r>
          </a:p>
          <a:p>
            <a:pPr marL="609600" indent="-609600"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</a:rPr>
              <a:t>El lado izquierdo debe consistir en un solo no terminal</a:t>
            </a:r>
          </a:p>
          <a:p>
            <a:pPr marL="609600" indent="-609600">
              <a:buFontTx/>
              <a:buAutoNum type="arabicPeriod"/>
            </a:pPr>
            <a:r>
              <a:rPr lang="es-MX" sz="3200" dirty="0">
                <a:solidFill>
                  <a:schemeClr val="tx1"/>
                </a:solidFill>
              </a:rPr>
              <a:t>El lado derecho no tiene restricciones. </a:t>
            </a:r>
          </a:p>
        </p:txBody>
      </p:sp>
    </p:spTree>
    <p:extLst>
      <p:ext uri="{BB962C8B-B14F-4D97-AF65-F5344CB8AC3E}">
        <p14:creationId xmlns:p14="http://schemas.microsoft.com/office/powerpoint/2010/main" val="262282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564904"/>
            <a:ext cx="8452461" cy="345069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s-MX" sz="2800" dirty="0" smtClean="0">
                <a:solidFill>
                  <a:schemeClr val="tx1"/>
                </a:solidFill>
              </a:rPr>
              <a:t>La gramática </a:t>
            </a:r>
            <a:r>
              <a:rPr lang="es-MX" sz="2800" i="1" dirty="0" smtClean="0">
                <a:solidFill>
                  <a:schemeClr val="tx1"/>
                </a:solidFill>
              </a:rPr>
              <a:t>G1</a:t>
            </a:r>
            <a:r>
              <a:rPr lang="es-MX" sz="2800" dirty="0" smtClean="0">
                <a:solidFill>
                  <a:schemeClr val="tx1"/>
                </a:solidFill>
              </a:rPr>
              <a:t> especifica el lenguaje formado por todas las cadenas sobre </a:t>
            </a:r>
            <a:r>
              <a:rPr lang="el-GR" sz="2800" dirty="0" smtClean="0">
                <a:solidFill>
                  <a:schemeClr val="tx1"/>
                </a:solidFill>
                <a:cs typeface="Times New Roman" pitchFamily="18" charset="0"/>
              </a:rPr>
              <a:t>Σ</a:t>
            </a: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</a:rPr>
              <a:t> = {a, b, c} que contienen a la </a:t>
            </a:r>
            <a:r>
              <a:rPr lang="es-MX" sz="2800" dirty="0" err="1" smtClean="0">
                <a:solidFill>
                  <a:schemeClr val="tx1"/>
                </a:solidFill>
                <a:cs typeface="Times New Roman" pitchFamily="18" charset="0"/>
              </a:rPr>
              <a:t>subcadena</a:t>
            </a: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s-MX" sz="2800" dirty="0" err="1" smtClean="0">
                <a:solidFill>
                  <a:schemeClr val="tx1"/>
                </a:solidFill>
                <a:cs typeface="Times New Roman" pitchFamily="18" charset="0"/>
              </a:rPr>
              <a:t>cc.</a:t>
            </a:r>
            <a:endParaRPr lang="es-MX" sz="28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</a:rPr>
              <a:t>	G1 = (V = {S, A, B}, T= {a, b, c}, P, S)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</a:rPr>
              <a:t>	donde: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</a:rPr>
              <a:t>  	P: S </a:t>
            </a: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 </a:t>
            </a:r>
            <a:r>
              <a:rPr lang="es-MX" sz="2800" dirty="0" err="1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AccA</a:t>
            </a:r>
            <a:endParaRPr lang="es-MX" sz="2800" dirty="0" smtClean="0">
              <a:solidFill>
                <a:schemeClr val="tx1"/>
              </a:solidFill>
              <a:cs typeface="Times New Roman" pitchFamily="18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	    A  BA | </a:t>
            </a: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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	    B </a:t>
            </a:r>
            <a:r>
              <a:rPr lang="es-MX" sz="2800" dirty="0" smtClean="0">
                <a:solidFill>
                  <a:schemeClr val="tx1"/>
                </a:solidFill>
                <a:cs typeface="Times New Roman" pitchFamily="18" charset="0"/>
                <a:sym typeface="Wingdings" pitchFamily="2" charset="2"/>
              </a:rPr>
              <a:t> a | b | c</a:t>
            </a:r>
            <a:endParaRPr lang="el-GR" sz="2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dirty="0" smtClean="0"/>
              <a:t>Ejemplo 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13231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2420888"/>
            <a:ext cx="8784976" cy="360040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&lt;FOR&gt; </a:t>
            </a: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s-MX" sz="2400" dirty="0" err="1" smtClean="0">
                <a:solidFill>
                  <a:schemeClr val="tx1"/>
                </a:solidFill>
                <a:sym typeface="Wingdings" pitchFamily="2" charset="2"/>
              </a:rPr>
              <a:t>for</a:t>
            </a: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 (&lt;INIT&gt;; &lt;COND&gt;; &lt;INC&gt;){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	&lt;INST&gt;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}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&lt;INIT&gt; </a:t>
            </a: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 &lt;VAR&gt; = &lt;ENT&gt;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&lt;COND&gt;  &lt;VAR&gt; &lt; &lt;ENT&gt; | &lt;VAR&gt; &gt; &lt;ENT&gt;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&lt;INC&gt;  &lt;VAR&gt;++ | &lt;VAR&gt;--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&lt;INST&gt;  &lt;INC&gt; ; | &lt;VAR&gt; = &lt;VAR&gt; + &lt;VAR&gt;;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&lt;VAR&gt;  a | b | c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  <a:sym typeface="Wingdings" pitchFamily="2" charset="2"/>
              </a:rPr>
              <a:t>&lt;ENT&gt;  1 | 2 | 3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7543800" cy="1143000"/>
          </a:xfrm>
        </p:spPr>
        <p:txBody>
          <a:bodyPr/>
          <a:lstStyle/>
          <a:p>
            <a:pPr eaLnBrk="1" hangingPunct="1"/>
            <a:r>
              <a:rPr lang="es-MX" b="1" dirty="0" smtClean="0"/>
              <a:t>Ejemplo 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35932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Teoría de Gramáticas</a:t>
            </a: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2642600"/>
            <a:ext cx="8884509" cy="3450696"/>
          </a:xfrm>
        </p:spPr>
        <p:txBody>
          <a:bodyPr>
            <a:noAutofit/>
          </a:bodyPr>
          <a:lstStyle/>
          <a:p>
            <a:pPr lvl="1"/>
            <a:r>
              <a:rPr lang="es-MX" sz="3200" dirty="0" smtClean="0">
                <a:solidFill>
                  <a:schemeClr val="tx1"/>
                </a:solidFill>
              </a:rPr>
              <a:t>Para determinar que una palabra pertenece al Lenguaje, es necesario poder </a:t>
            </a:r>
            <a:r>
              <a:rPr lang="es-MX" sz="3200" b="1" dirty="0" smtClean="0">
                <a:solidFill>
                  <a:srgbClr val="00B050"/>
                </a:solidFill>
              </a:rPr>
              <a:t>derivar la palabra</a:t>
            </a:r>
            <a:r>
              <a:rPr lang="es-MX" sz="3200" b="1" dirty="0" smtClean="0">
                <a:solidFill>
                  <a:schemeClr val="tx1"/>
                </a:solidFill>
              </a:rPr>
              <a:t> </a:t>
            </a:r>
            <a:r>
              <a:rPr lang="es-MX" sz="3200" dirty="0" smtClean="0">
                <a:solidFill>
                  <a:schemeClr val="tx1"/>
                </a:solidFill>
              </a:rPr>
              <a:t>ó generar el </a:t>
            </a:r>
            <a:r>
              <a:rPr lang="es-MX" sz="3200" b="1" dirty="0" smtClean="0">
                <a:solidFill>
                  <a:srgbClr val="00B050"/>
                </a:solidFill>
              </a:rPr>
              <a:t>árbol de derivación</a:t>
            </a:r>
            <a:r>
              <a:rPr lang="es-MX" sz="3200" dirty="0" smtClean="0">
                <a:solidFill>
                  <a:srgbClr val="00B050"/>
                </a:solidFill>
              </a:rPr>
              <a:t> </a:t>
            </a:r>
            <a:r>
              <a:rPr lang="es-MX" sz="3200" dirty="0" smtClean="0">
                <a:solidFill>
                  <a:schemeClr val="tx1"/>
                </a:solidFill>
              </a:rPr>
              <a:t>usando las reglas de la gramática. </a:t>
            </a:r>
          </a:p>
          <a:p>
            <a:pPr lvl="1"/>
            <a:r>
              <a:rPr lang="es-MX" sz="3200" dirty="0" smtClean="0">
                <a:solidFill>
                  <a:schemeClr val="tx1"/>
                </a:solidFill>
              </a:rPr>
              <a:t>Para visualizar la forma de las palabras se puede usar un </a:t>
            </a:r>
            <a:r>
              <a:rPr lang="es-MX" sz="3200" b="1" dirty="0" smtClean="0">
                <a:solidFill>
                  <a:srgbClr val="00B050"/>
                </a:solidFill>
              </a:rPr>
              <a:t>árbol de la gramática</a:t>
            </a:r>
            <a:r>
              <a:rPr lang="es-MX" sz="3200" dirty="0" smtClean="0">
                <a:solidFill>
                  <a:schemeClr val="tx1"/>
                </a:solidFill>
              </a:rPr>
              <a:t>.</a:t>
            </a:r>
            <a:endParaRPr 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8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204864"/>
            <a:ext cx="8271933" cy="3450696"/>
          </a:xfrm>
        </p:spPr>
        <p:txBody>
          <a:bodyPr>
            <a:noAutofit/>
          </a:bodyPr>
          <a:lstStyle/>
          <a:p>
            <a:pPr eaLnBrk="1" hangingPunct="1"/>
            <a:r>
              <a:rPr lang="es-ES" sz="3200" dirty="0" smtClean="0">
                <a:solidFill>
                  <a:schemeClr val="tx1"/>
                </a:solidFill>
              </a:rPr>
              <a:t>Generadoras de lenguajes</a:t>
            </a:r>
          </a:p>
          <a:p>
            <a:pPr eaLnBrk="1" hangingPunct="1"/>
            <a:r>
              <a:rPr lang="es-ES" sz="3200" dirty="0" smtClean="0">
                <a:solidFill>
                  <a:schemeClr val="tx1"/>
                </a:solidFill>
              </a:rPr>
              <a:t>A la aplicación de las reglas de producción se le llama derivación.</a:t>
            </a:r>
          </a:p>
          <a:p>
            <a:pPr lvl="1" eaLnBrk="1" hangingPunct="1"/>
            <a:r>
              <a:rPr lang="es-ES" sz="3200" dirty="0" err="1" smtClean="0">
                <a:solidFill>
                  <a:schemeClr val="tx1"/>
                </a:solidFill>
              </a:rPr>
              <a:t>A</a:t>
            </a:r>
            <a:r>
              <a:rPr lang="es-ES" sz="3200" dirty="0" err="1" smtClean="0">
                <a:solidFill>
                  <a:schemeClr val="tx1"/>
                </a:solidFill>
                <a:sym typeface="Symbol" pitchFamily="18" charset="2"/>
              </a:rPr>
              <a:t></a:t>
            </a:r>
            <a:r>
              <a:rPr lang="es-ES" sz="3200" dirty="0" err="1" smtClean="0">
                <a:solidFill>
                  <a:schemeClr val="tx1"/>
                </a:solidFill>
              </a:rPr>
              <a:t>w</a:t>
            </a:r>
            <a:r>
              <a:rPr lang="es-ES" sz="3200" dirty="0" smtClean="0">
                <a:solidFill>
                  <a:schemeClr val="tx1"/>
                </a:solidFill>
              </a:rPr>
              <a:t> en la cadena </a:t>
            </a:r>
            <a:r>
              <a:rPr lang="es-ES" sz="3200" dirty="0" err="1" smtClean="0">
                <a:solidFill>
                  <a:schemeClr val="tx1"/>
                </a:solidFill>
              </a:rPr>
              <a:t>uAv</a:t>
            </a:r>
            <a:r>
              <a:rPr lang="es-ES" sz="3200" dirty="0" smtClean="0">
                <a:solidFill>
                  <a:schemeClr val="tx1"/>
                </a:solidFill>
              </a:rPr>
              <a:t> produce </a:t>
            </a:r>
            <a:r>
              <a:rPr lang="es-ES" sz="3200" dirty="0" err="1" smtClean="0">
                <a:solidFill>
                  <a:schemeClr val="tx1"/>
                </a:solidFill>
              </a:rPr>
              <a:t>uwv</a:t>
            </a:r>
            <a:endParaRPr lang="es-ES" sz="3200" dirty="0" smtClean="0">
              <a:solidFill>
                <a:schemeClr val="tx1"/>
              </a:solidFill>
            </a:endParaRPr>
          </a:p>
          <a:p>
            <a:pPr lvl="1" algn="ctr" eaLnBrk="1" hangingPunct="1"/>
            <a:r>
              <a:rPr lang="es-ES" sz="3200" dirty="0" smtClean="0">
                <a:solidFill>
                  <a:schemeClr val="tx1"/>
                </a:solidFill>
              </a:rPr>
              <a:t>Entonces w es derivable de v si existe una secuencia de aplicaciones de la regla tal que </a:t>
            </a:r>
            <a:r>
              <a:rPr lang="es-ES" sz="3200" dirty="0" err="1" smtClean="0">
                <a:solidFill>
                  <a:schemeClr val="tx1"/>
                </a:solidFill>
              </a:rPr>
              <a:t>v</a:t>
            </a:r>
            <a:r>
              <a:rPr lang="es-ES" sz="3200" dirty="0" err="1" smtClean="0">
                <a:solidFill>
                  <a:schemeClr val="tx1"/>
                </a:solidFill>
                <a:sym typeface="Symbol" pitchFamily="18" charset="2"/>
              </a:rPr>
              <a:t>w</a:t>
            </a:r>
            <a:endParaRPr lang="es-ES" sz="3200" dirty="0" smtClean="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Gramáticas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1187624" y="3825006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" i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109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2852936"/>
            <a:ext cx="7776864" cy="36004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s-MX" sz="3200" dirty="0" smtClean="0">
                <a:solidFill>
                  <a:schemeClr val="tx1"/>
                </a:solidFill>
              </a:rPr>
              <a:t>Cada vez que se aplica una regla se obtiene una derivación.</a:t>
            </a:r>
          </a:p>
          <a:p>
            <a:pPr eaLnBrk="1" hangingPunct="1">
              <a:lnSpc>
                <a:spcPct val="90000"/>
              </a:lnSpc>
            </a:pPr>
            <a:r>
              <a:rPr lang="es-MX" sz="3200" dirty="0" smtClean="0">
                <a:solidFill>
                  <a:schemeClr val="tx1"/>
                </a:solidFill>
              </a:rPr>
              <a:t>La derivación de una palabra, se obtiene al aplicar varias reglas de producción partiendo del símbolo inicial.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s-ES" sz="3600" dirty="0" smtClean="0">
                <a:solidFill>
                  <a:schemeClr val="tx1"/>
                </a:solidFill>
              </a:rPr>
              <a:t>S </a:t>
            </a:r>
            <a:r>
              <a:rPr lang="es-ES" sz="3600" dirty="0" smtClean="0">
                <a:solidFill>
                  <a:schemeClr val="tx1"/>
                </a:solidFill>
                <a:sym typeface="Symbol" pitchFamily="18" charset="2"/>
              </a:rPr>
              <a:t> w</a:t>
            </a:r>
            <a:endParaRPr lang="es-MX" sz="3600" dirty="0" smtClean="0">
              <a:solidFill>
                <a:schemeClr val="tx1"/>
              </a:solidFill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6072"/>
            <a:ext cx="8229600" cy="1252728"/>
          </a:xfrm>
        </p:spPr>
        <p:txBody>
          <a:bodyPr/>
          <a:lstStyle/>
          <a:p>
            <a:pPr eaLnBrk="1" hangingPunct="1"/>
            <a:r>
              <a:rPr lang="es-MX" b="1" dirty="0" smtClean="0"/>
              <a:t>Derivaciones</a:t>
            </a:r>
          </a:p>
        </p:txBody>
      </p:sp>
    </p:spTree>
    <p:extLst>
      <p:ext uri="{BB962C8B-B14F-4D97-AF65-F5344CB8AC3E}">
        <p14:creationId xmlns:p14="http://schemas.microsoft.com/office/powerpoint/2010/main" val="425869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564904"/>
            <a:ext cx="8892480" cy="4176464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s-MX" sz="2800" dirty="0" smtClean="0">
                <a:solidFill>
                  <a:schemeClr val="tx1"/>
                </a:solidFill>
              </a:rPr>
              <a:t>Ejemplo: G={{&lt;</a:t>
            </a:r>
            <a:r>
              <a:rPr lang="es-MX" sz="2800" dirty="0" err="1" smtClean="0">
                <a:solidFill>
                  <a:schemeClr val="tx1"/>
                </a:solidFill>
              </a:rPr>
              <a:t>exp</a:t>
            </a:r>
            <a:r>
              <a:rPr lang="es-MX" sz="2800" dirty="0" smtClean="0">
                <a:solidFill>
                  <a:schemeClr val="tx1"/>
                </a:solidFill>
              </a:rPr>
              <a:t>&gt;},T={id, +, *, (, )}, P, &lt;</a:t>
            </a:r>
            <a:r>
              <a:rPr lang="es-MX" sz="2800" dirty="0" err="1" smtClean="0">
                <a:solidFill>
                  <a:schemeClr val="tx1"/>
                </a:solidFill>
              </a:rPr>
              <a:t>exp</a:t>
            </a:r>
            <a:r>
              <a:rPr lang="es-MX" sz="2800" dirty="0" smtClean="0">
                <a:solidFill>
                  <a:schemeClr val="tx1"/>
                </a:solidFill>
              </a:rPr>
              <a:t>&gt;} 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dirty="0" smtClean="0">
                <a:solidFill>
                  <a:schemeClr val="tx1"/>
                </a:solidFill>
              </a:rPr>
              <a:t>donde P = &lt;</a:t>
            </a:r>
            <a:r>
              <a:rPr lang="es-MX" sz="2800" dirty="0" err="1" smtClean="0">
                <a:solidFill>
                  <a:schemeClr val="tx1"/>
                </a:solidFill>
              </a:rPr>
              <a:t>exp</a:t>
            </a:r>
            <a:r>
              <a:rPr lang="es-MX" sz="2800" dirty="0" smtClean="0">
                <a:solidFill>
                  <a:schemeClr val="tx1"/>
                </a:solidFill>
              </a:rPr>
              <a:t>&gt; 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&lt;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 + 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 |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                                           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&gt;*&lt;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&gt;|&lt;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&gt;|(&lt;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&gt;)|id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MX" sz="2800" dirty="0" smtClean="0">
              <a:solidFill>
                <a:schemeClr val="tx1"/>
              </a:solidFill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Una derivación de (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id+id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)*id sería: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 </a:t>
            </a:r>
            <a:r>
              <a:rPr lang="es-MX" sz="2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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 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 * 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 </a:t>
            </a:r>
            <a:r>
              <a:rPr lang="es-MX" sz="2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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 (&lt;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&gt;) * 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           </a:t>
            </a:r>
            <a:r>
              <a:rPr lang="es-MX" sz="2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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 (&lt;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&gt;) * id </a:t>
            </a:r>
            <a:r>
              <a:rPr lang="es-MX" sz="2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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(&lt;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 + 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&gt;) * id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           </a:t>
            </a:r>
            <a:r>
              <a:rPr lang="es-MX" sz="2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 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(&lt;</a:t>
            </a:r>
            <a:r>
              <a:rPr lang="es-MX" sz="2800" dirty="0" err="1" smtClean="0">
                <a:solidFill>
                  <a:schemeClr val="tx1"/>
                </a:solidFill>
                <a:sym typeface="Wingdings" pitchFamily="2" charset="2"/>
              </a:rPr>
              <a:t>exp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&gt; + id )* id </a:t>
            </a:r>
            <a:r>
              <a:rPr lang="es-MX" sz="28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 </a:t>
            </a:r>
            <a:r>
              <a:rPr lang="es-MX" sz="2800" dirty="0" smtClean="0">
                <a:solidFill>
                  <a:schemeClr val="tx1"/>
                </a:solidFill>
                <a:sym typeface="Wingdings" pitchFamily="2" charset="2"/>
              </a:rPr>
              <a:t>(id + id) * id</a:t>
            </a:r>
            <a:endParaRPr lang="es-MX" sz="2800" dirty="0" smtClean="0">
              <a:solidFill>
                <a:schemeClr val="tx1"/>
              </a:solidFill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dirty="0" smtClean="0"/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395412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1252728"/>
          </a:xfrm>
        </p:spPr>
        <p:txBody>
          <a:bodyPr/>
          <a:lstStyle/>
          <a:p>
            <a:pPr eaLnBrk="1" hangingPunct="1"/>
            <a:r>
              <a:rPr lang="es-MX" b="1" dirty="0" smtClean="0"/>
              <a:t>Derivaciones</a:t>
            </a:r>
            <a:endParaRPr lang="es-ES" b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MX" sz="3200" dirty="0" smtClean="0">
                <a:solidFill>
                  <a:schemeClr val="tx1"/>
                </a:solidFill>
              </a:rPr>
              <a:t>Por la Izquierda (LL)</a:t>
            </a:r>
          </a:p>
          <a:p>
            <a:pPr lvl="1" eaLnBrk="1" hangingPunct="1"/>
            <a:r>
              <a:rPr lang="es-MX" sz="3200" dirty="0" smtClean="0">
                <a:solidFill>
                  <a:schemeClr val="tx1"/>
                </a:solidFill>
              </a:rPr>
              <a:t>Se realizan sustituyendo siempre el símbolo no terminal más a la izquierda</a:t>
            </a:r>
          </a:p>
          <a:p>
            <a:r>
              <a:rPr lang="es-MX" sz="3200" dirty="0" smtClean="0">
                <a:solidFill>
                  <a:schemeClr val="tx1"/>
                </a:solidFill>
              </a:rPr>
              <a:t>Por la </a:t>
            </a:r>
            <a:r>
              <a:rPr lang="es-MX" sz="3200" dirty="0">
                <a:solidFill>
                  <a:schemeClr val="tx1"/>
                </a:solidFill>
              </a:rPr>
              <a:t>Derecha (LR)</a:t>
            </a:r>
            <a:endParaRPr lang="es-MX" sz="3200" dirty="0" smtClean="0">
              <a:solidFill>
                <a:schemeClr val="tx1"/>
              </a:solidFill>
            </a:endParaRPr>
          </a:p>
          <a:p>
            <a:pPr lvl="1"/>
            <a:r>
              <a:rPr lang="es-MX" sz="3200" dirty="0">
                <a:solidFill>
                  <a:schemeClr val="tx1"/>
                </a:solidFill>
              </a:rPr>
              <a:t>Se realizan sustituyendo siempre el símbolo no terminal más a la </a:t>
            </a:r>
            <a:r>
              <a:rPr lang="es-MX" sz="3200" dirty="0" smtClean="0">
                <a:solidFill>
                  <a:schemeClr val="tx1"/>
                </a:solidFill>
              </a:rPr>
              <a:t>derecha</a:t>
            </a:r>
            <a:endParaRPr lang="es-MX" sz="3200" dirty="0">
              <a:solidFill>
                <a:schemeClr val="tx1"/>
              </a:solidFill>
            </a:endParaRPr>
          </a:p>
          <a:p>
            <a:pPr lvl="1" eaLnBrk="1" hangingPunct="1"/>
            <a:endParaRPr lang="es-E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3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Derivaciones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83" y="2483434"/>
            <a:ext cx="9280045" cy="3927511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s-ES" dirty="0" smtClean="0">
                <a:solidFill>
                  <a:schemeClr val="tx1"/>
                </a:solidFill>
              </a:rPr>
              <a:t>G = {V={S,A,B}, T={</a:t>
            </a:r>
            <a:r>
              <a:rPr lang="es-ES" dirty="0" err="1" smtClean="0">
                <a:solidFill>
                  <a:schemeClr val="tx1"/>
                </a:solidFill>
              </a:rPr>
              <a:t>a,b,c</a:t>
            </a:r>
            <a:r>
              <a:rPr lang="es-ES" dirty="0" smtClean="0">
                <a:solidFill>
                  <a:schemeClr val="tx1"/>
                </a:solidFill>
              </a:rPr>
              <a:t>}, P, S}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s-ES" dirty="0" smtClean="0">
                <a:solidFill>
                  <a:schemeClr val="tx1"/>
                </a:solidFill>
              </a:rPr>
              <a:t>donde P:    </a:t>
            </a:r>
            <a:r>
              <a:rPr lang="es-ES" dirty="0" smtClean="0">
                <a:solidFill>
                  <a:srgbClr val="0000FF"/>
                </a:solidFill>
              </a:rPr>
              <a:t>   </a:t>
            </a:r>
            <a:r>
              <a:rPr lang="es-ES" b="1" dirty="0" smtClean="0">
                <a:solidFill>
                  <a:srgbClr val="0000FF"/>
                </a:solidFill>
              </a:rPr>
              <a:t>S </a:t>
            </a:r>
            <a:r>
              <a:rPr lang="es-ES" b="1" dirty="0" smtClean="0">
                <a:solidFill>
                  <a:srgbClr val="0000FF"/>
                </a:solidFill>
                <a:sym typeface="Symbol" pitchFamily="18" charset="2"/>
              </a:rPr>
              <a:t> </a:t>
            </a:r>
            <a:r>
              <a:rPr lang="es-ES" b="1" dirty="0" err="1" smtClean="0">
                <a:solidFill>
                  <a:srgbClr val="0000FF"/>
                </a:solidFill>
                <a:sym typeface="Symbol" pitchFamily="18" charset="2"/>
              </a:rPr>
              <a:t>AccA</a:t>
            </a:r>
            <a:r>
              <a:rPr lang="es-ES" b="1" dirty="0">
                <a:sym typeface="Symbol" pitchFamily="18" charset="2"/>
              </a:rPr>
              <a:t> </a:t>
            </a:r>
            <a:r>
              <a:rPr lang="es-ES" b="1" dirty="0" smtClean="0">
                <a:sym typeface="Symbol" pitchFamily="18" charset="2"/>
              </a:rPr>
              <a:t>  </a:t>
            </a:r>
            <a:r>
              <a:rPr lang="es-ES" b="1" dirty="0" smtClean="0">
                <a:solidFill>
                  <a:srgbClr val="FF0000"/>
                </a:solidFill>
              </a:rPr>
              <a:t>A </a:t>
            </a:r>
            <a:r>
              <a:rPr lang="es-ES" b="1" dirty="0" smtClean="0">
                <a:solidFill>
                  <a:srgbClr val="FF0000"/>
                </a:solidFill>
                <a:sym typeface="Symbol" pitchFamily="18" charset="2"/>
              </a:rPr>
              <a:t> BA | </a:t>
            </a:r>
            <a:r>
              <a:rPr lang="es-ES" b="1" dirty="0" smtClean="0">
                <a:sym typeface="Symbol" pitchFamily="18" charset="2"/>
              </a:rPr>
              <a:t>	  </a:t>
            </a:r>
            <a:r>
              <a:rPr lang="es-ES" b="1" dirty="0" smtClean="0">
                <a:solidFill>
                  <a:srgbClr val="66FF33"/>
                </a:solidFill>
              </a:rPr>
              <a:t>B </a:t>
            </a:r>
            <a:r>
              <a:rPr lang="es-ES" b="1" dirty="0" smtClean="0">
                <a:solidFill>
                  <a:srgbClr val="66FF33"/>
                </a:solidFill>
                <a:sym typeface="Symbol" pitchFamily="18" charset="2"/>
              </a:rPr>
              <a:t> a | b | c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800" b="1" dirty="0" smtClean="0">
              <a:solidFill>
                <a:schemeClr val="tx1"/>
              </a:solidFill>
              <a:sym typeface="Symbol" pitchFamily="18" charset="2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b="1" dirty="0" smtClean="0">
                <a:solidFill>
                  <a:schemeClr val="tx1"/>
                </a:solidFill>
                <a:sym typeface="Symbol" pitchFamily="18" charset="2"/>
              </a:rPr>
              <a:t>¿</a:t>
            </a:r>
            <a:r>
              <a:rPr lang="es-ES" b="1" dirty="0" err="1" smtClean="0">
                <a:solidFill>
                  <a:schemeClr val="tx1"/>
                </a:solidFill>
                <a:sym typeface="Symbol" pitchFamily="18" charset="2"/>
              </a:rPr>
              <a:t>abcc</a:t>
            </a:r>
            <a:r>
              <a:rPr lang="es-ES" b="1" dirty="0" smtClean="0">
                <a:solidFill>
                  <a:schemeClr val="tx1"/>
                </a:solidFill>
                <a:sym typeface="Symbol" pitchFamily="18" charset="2"/>
              </a:rPr>
              <a:t>  a </a:t>
            </a:r>
            <a:r>
              <a:rPr lang="es-ES" b="1" dirty="0" smtClean="0">
                <a:solidFill>
                  <a:schemeClr val="tx1"/>
                </a:solidFill>
                <a:latin typeface="Monotype Corsiva" pitchFamily="66" charset="0"/>
                <a:sym typeface="Symbol" pitchFamily="18" charset="2"/>
              </a:rPr>
              <a:t>L</a:t>
            </a:r>
            <a:r>
              <a:rPr lang="es-ES" b="1" dirty="0" smtClean="0">
                <a:solidFill>
                  <a:schemeClr val="tx1"/>
                </a:solidFill>
                <a:sym typeface="Symbol" pitchFamily="18" charset="2"/>
              </a:rPr>
              <a:t>(G)?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800" b="1" dirty="0" smtClean="0">
              <a:solidFill>
                <a:schemeClr val="tx1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s-ES" sz="2800" dirty="0" smtClean="0">
                <a:solidFill>
                  <a:schemeClr val="tx1"/>
                </a:solidFill>
                <a:sym typeface="Symbol" pitchFamily="18" charset="2"/>
              </a:rPr>
              <a:t>Derivación por la izquierda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b="1" dirty="0" smtClean="0">
                <a:sym typeface="Symbol" pitchFamily="18" charset="2"/>
              </a:rPr>
              <a:t>S  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AccA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BA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ccA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A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ccA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BA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ccA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ab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A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ccA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ab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ccA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ab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r>
              <a:rPr lang="es-ES" sz="2400" b="1" dirty="0" smtClean="0">
                <a:solidFill>
                  <a:srgbClr val="FF0000"/>
                </a:solidFill>
                <a:sym typeface="Symbol" pitchFamily="18" charset="2"/>
              </a:rPr>
              <a:t>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ab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endParaRPr lang="es-ES" sz="2400" b="1" dirty="0" smtClean="0">
              <a:solidFill>
                <a:srgbClr val="0000FF"/>
              </a:solidFill>
              <a:sym typeface="Symbol" pitchFamily="18" charset="2"/>
            </a:endParaRPr>
          </a:p>
          <a:p>
            <a:pPr marL="301943" lvl="1" indent="0" eaLnBrk="1" hangingPunct="1">
              <a:lnSpc>
                <a:spcPct val="90000"/>
              </a:lnSpc>
              <a:buNone/>
            </a:pPr>
            <a:endParaRPr lang="es-ES" sz="2400" b="1" dirty="0" smtClean="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203848" y="5709869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/>
              <a:t>Si pertenece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146806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901904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Unidad de Competencia III</a:t>
            </a:r>
            <a:endParaRPr lang="es-MX" b="1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48880"/>
            <a:ext cx="6777317" cy="34837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rgbClr val="00B050"/>
                </a:solidFill>
              </a:rPr>
              <a:t>Objetivo: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Conocer, utilizar y diseñar Gramáticas Libres de Contexto.</a:t>
            </a:r>
          </a:p>
          <a:p>
            <a:pPr marL="0" indent="0">
              <a:buNone/>
            </a:pPr>
            <a:r>
              <a:rPr lang="es-MX" sz="2800" dirty="0" smtClean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Gramáticas Regulares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Gramáticas Libres de Contexto (GLC)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Árboles de derivación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Autómatas de Pila (AP)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Equivalencia entre GLC y AP.</a:t>
            </a:r>
          </a:p>
        </p:txBody>
      </p:sp>
    </p:spTree>
    <p:extLst>
      <p:ext uri="{BB962C8B-B14F-4D97-AF65-F5344CB8AC3E}">
        <p14:creationId xmlns:p14="http://schemas.microsoft.com/office/powerpoint/2010/main" val="214746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Derivaciones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95" y="2492896"/>
            <a:ext cx="9027509" cy="4248472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s-ES" dirty="0" smtClean="0">
                <a:solidFill>
                  <a:schemeClr val="tx1"/>
                </a:solidFill>
              </a:rPr>
              <a:t>G = {V={S,A,B}, T={</a:t>
            </a:r>
            <a:r>
              <a:rPr lang="es-ES" dirty="0" err="1" smtClean="0">
                <a:solidFill>
                  <a:schemeClr val="tx1"/>
                </a:solidFill>
              </a:rPr>
              <a:t>a,b,c</a:t>
            </a:r>
            <a:r>
              <a:rPr lang="es-ES" dirty="0" smtClean="0">
                <a:solidFill>
                  <a:schemeClr val="tx1"/>
                </a:solidFill>
              </a:rPr>
              <a:t>}, P, S}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s-ES" dirty="0" smtClean="0">
                <a:solidFill>
                  <a:schemeClr val="tx1"/>
                </a:solidFill>
              </a:rPr>
              <a:t>donde P:    </a:t>
            </a:r>
            <a:r>
              <a:rPr lang="es-ES" dirty="0" smtClean="0">
                <a:solidFill>
                  <a:srgbClr val="0000FF"/>
                </a:solidFill>
              </a:rPr>
              <a:t>   </a:t>
            </a:r>
            <a:r>
              <a:rPr lang="es-ES" b="1" dirty="0" smtClean="0">
                <a:solidFill>
                  <a:srgbClr val="0000FF"/>
                </a:solidFill>
              </a:rPr>
              <a:t>S </a:t>
            </a:r>
            <a:r>
              <a:rPr lang="es-ES" b="1" dirty="0" smtClean="0">
                <a:solidFill>
                  <a:srgbClr val="0000FF"/>
                </a:solidFill>
                <a:sym typeface="Symbol" pitchFamily="18" charset="2"/>
              </a:rPr>
              <a:t> </a:t>
            </a:r>
            <a:r>
              <a:rPr lang="es-ES" b="1" dirty="0" err="1" smtClean="0">
                <a:solidFill>
                  <a:srgbClr val="0000FF"/>
                </a:solidFill>
                <a:sym typeface="Symbol" pitchFamily="18" charset="2"/>
              </a:rPr>
              <a:t>AccA</a:t>
            </a:r>
            <a:r>
              <a:rPr lang="es-ES" b="1" dirty="0">
                <a:sym typeface="Symbol" pitchFamily="18" charset="2"/>
              </a:rPr>
              <a:t> </a:t>
            </a:r>
            <a:r>
              <a:rPr lang="es-ES" b="1" dirty="0" smtClean="0">
                <a:sym typeface="Symbol" pitchFamily="18" charset="2"/>
              </a:rPr>
              <a:t>  </a:t>
            </a:r>
            <a:r>
              <a:rPr lang="es-ES" b="1" dirty="0" smtClean="0">
                <a:solidFill>
                  <a:srgbClr val="FF0000"/>
                </a:solidFill>
              </a:rPr>
              <a:t>A </a:t>
            </a:r>
            <a:r>
              <a:rPr lang="es-ES" b="1" dirty="0" smtClean="0">
                <a:solidFill>
                  <a:srgbClr val="FF0000"/>
                </a:solidFill>
                <a:sym typeface="Symbol" pitchFamily="18" charset="2"/>
              </a:rPr>
              <a:t> BA | </a:t>
            </a:r>
            <a:r>
              <a:rPr lang="es-ES" b="1" dirty="0" smtClean="0">
                <a:sym typeface="Symbol" pitchFamily="18" charset="2"/>
              </a:rPr>
              <a:t>	  </a:t>
            </a:r>
            <a:r>
              <a:rPr lang="es-ES" b="1" dirty="0" smtClean="0">
                <a:solidFill>
                  <a:srgbClr val="66FF33"/>
                </a:solidFill>
              </a:rPr>
              <a:t>B </a:t>
            </a:r>
            <a:r>
              <a:rPr lang="es-ES" b="1" dirty="0" smtClean="0">
                <a:solidFill>
                  <a:srgbClr val="66FF33"/>
                </a:solidFill>
                <a:sym typeface="Symbol" pitchFamily="18" charset="2"/>
              </a:rPr>
              <a:t> a | b | c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800" b="1" dirty="0" smtClean="0">
              <a:solidFill>
                <a:schemeClr val="tx1"/>
              </a:solidFill>
              <a:sym typeface="Symbol" pitchFamily="18" charset="2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b="1" dirty="0" smtClean="0">
                <a:solidFill>
                  <a:schemeClr val="tx1"/>
                </a:solidFill>
                <a:sym typeface="Symbol" pitchFamily="18" charset="2"/>
              </a:rPr>
              <a:t>¿</a:t>
            </a:r>
            <a:r>
              <a:rPr lang="es-ES" b="1" dirty="0" err="1" smtClean="0">
                <a:solidFill>
                  <a:schemeClr val="tx1"/>
                </a:solidFill>
                <a:sym typeface="Symbol" pitchFamily="18" charset="2"/>
              </a:rPr>
              <a:t>abcc</a:t>
            </a:r>
            <a:r>
              <a:rPr lang="es-ES" b="1" dirty="0" smtClean="0">
                <a:solidFill>
                  <a:schemeClr val="tx1"/>
                </a:solidFill>
                <a:sym typeface="Symbol" pitchFamily="18" charset="2"/>
              </a:rPr>
              <a:t>  a </a:t>
            </a:r>
            <a:r>
              <a:rPr lang="es-ES" b="1" dirty="0" smtClean="0">
                <a:solidFill>
                  <a:schemeClr val="tx1"/>
                </a:solidFill>
                <a:latin typeface="Monotype Corsiva" pitchFamily="66" charset="0"/>
                <a:sym typeface="Symbol" pitchFamily="18" charset="2"/>
              </a:rPr>
              <a:t>L</a:t>
            </a:r>
            <a:r>
              <a:rPr lang="es-ES" b="1" dirty="0" smtClean="0">
                <a:solidFill>
                  <a:schemeClr val="tx1"/>
                </a:solidFill>
                <a:sym typeface="Symbol" pitchFamily="18" charset="2"/>
              </a:rPr>
              <a:t>(G)?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800" b="1" dirty="0" smtClean="0">
              <a:solidFill>
                <a:schemeClr val="tx1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s-ES" sz="2800" dirty="0" smtClean="0">
                <a:solidFill>
                  <a:schemeClr val="tx1"/>
                </a:solidFill>
                <a:sym typeface="Symbol" pitchFamily="18" charset="2"/>
              </a:rPr>
              <a:t>Derivación por la derecha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b="1" dirty="0" smtClean="0">
                <a:sym typeface="Symbol" pitchFamily="18" charset="2"/>
              </a:rPr>
              <a:t>S  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AccA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Acc</a:t>
            </a:r>
            <a:r>
              <a:rPr lang="es-ES" sz="2400" b="1" dirty="0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BA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r>
              <a:rPr lang="es-ES" sz="2400" b="1" dirty="0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BBA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r>
              <a:rPr lang="es-ES" sz="2400" b="1" dirty="0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BB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r>
              <a:rPr lang="es-ES" sz="2400" b="1" dirty="0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B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b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r>
              <a:rPr lang="es-ES" sz="2400" b="1" dirty="0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smtClean="0">
                <a:solidFill>
                  <a:srgbClr val="0000FF"/>
                </a:solidFill>
                <a:sym typeface="Symbol" pitchFamily="18" charset="2"/>
              </a:rPr>
              <a:t>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ab</a:t>
            </a:r>
            <a:r>
              <a:rPr lang="es-ES" sz="2400" b="1" dirty="0" err="1" smtClean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r>
              <a:rPr lang="es-ES" sz="2400" b="1" dirty="0" smtClean="0">
                <a:solidFill>
                  <a:srgbClr val="FF0000"/>
                </a:solidFill>
                <a:sym typeface="Symbol" pitchFamily="18" charset="2"/>
              </a:rPr>
              <a:t> </a:t>
            </a:r>
            <a:r>
              <a:rPr lang="es-ES" sz="2400" b="1" dirty="0" smtClean="0">
                <a:sym typeface="Symbol" pitchFamily="18" charset="2"/>
              </a:rPr>
              <a:t> </a:t>
            </a:r>
            <a:r>
              <a:rPr lang="es-ES" sz="2400" b="1" dirty="0" err="1" smtClean="0">
                <a:solidFill>
                  <a:srgbClr val="66FF33"/>
                </a:solidFill>
                <a:sym typeface="Symbol" pitchFamily="18" charset="2"/>
              </a:rPr>
              <a:t>ab</a:t>
            </a:r>
            <a:r>
              <a:rPr lang="es-ES" sz="2400" b="1" dirty="0" err="1" smtClean="0">
                <a:solidFill>
                  <a:srgbClr val="0000FF"/>
                </a:solidFill>
                <a:sym typeface="Symbol" pitchFamily="18" charset="2"/>
              </a:rPr>
              <a:t>cc</a:t>
            </a:r>
            <a:endParaRPr lang="es-ES" sz="2400" b="1" dirty="0" smtClean="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563888" y="5949280"/>
            <a:ext cx="172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Si pertenece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37336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496944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tx1"/>
                </a:solidFill>
                <a:sym typeface="Symbol"/>
              </a:rPr>
              <a:t>Reglas: </a:t>
            </a:r>
          </a:p>
          <a:p>
            <a:pPr lvl="1"/>
            <a:r>
              <a:rPr lang="es-MX" sz="2800" dirty="0" smtClean="0">
                <a:solidFill>
                  <a:schemeClr val="tx1"/>
                </a:solidFill>
                <a:sym typeface="Symbol"/>
              </a:rPr>
              <a:t>Inicie con a, siga con</a:t>
            </a:r>
          </a:p>
          <a:p>
            <a:pPr lvl="1"/>
            <a:r>
              <a:rPr lang="es-MX" sz="2800" dirty="0" err="1">
                <a:solidFill>
                  <a:schemeClr val="tx1"/>
                </a:solidFill>
                <a:sym typeface="Symbol"/>
              </a:rPr>
              <a:t>a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’s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y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b’s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en medio (o nada) y termine con c.</a:t>
            </a:r>
          </a:p>
          <a:p>
            <a:pPr lvl="1"/>
            <a:r>
              <a:rPr lang="es-MX" sz="2800" dirty="0" smtClean="0">
                <a:solidFill>
                  <a:schemeClr val="tx1"/>
                </a:solidFill>
                <a:sym typeface="Symbol"/>
              </a:rPr>
              <a:t>Ejemplos de palabras :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aabc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,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abbbc,ac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aaaaabc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,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aaaaac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,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abbaababaabc</a:t>
            </a:r>
            <a:endParaRPr lang="es-MX" sz="2800" dirty="0" smtClean="0">
              <a:solidFill>
                <a:schemeClr val="tx1"/>
              </a:solidFill>
              <a:sym typeface="Symbol"/>
            </a:endParaRPr>
          </a:p>
          <a:p>
            <a:pPr marL="457200" lvl="1" indent="0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G = { V = {S, A}, T = {</a:t>
            </a:r>
            <a:r>
              <a:rPr lang="es-MX" sz="2800" dirty="0" err="1" smtClean="0">
                <a:solidFill>
                  <a:schemeClr val="tx1"/>
                </a:solidFill>
              </a:rPr>
              <a:t>a,b,c</a:t>
            </a:r>
            <a:r>
              <a:rPr lang="es-MX" sz="2800" dirty="0" smtClean="0">
                <a:solidFill>
                  <a:schemeClr val="tx1"/>
                </a:solidFill>
              </a:rPr>
              <a:t>},  P, S }</a:t>
            </a:r>
          </a:p>
          <a:p>
            <a:pPr marL="457200" lvl="1" indent="0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P:	S 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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aAc</a:t>
            </a:r>
            <a:endParaRPr lang="es-MX" sz="2800" dirty="0" smtClean="0">
              <a:solidFill>
                <a:schemeClr val="tx1"/>
              </a:solidFill>
              <a:sym typeface="Symbol"/>
            </a:endParaRPr>
          </a:p>
          <a:p>
            <a:pPr marL="457200" lvl="1" indent="0">
              <a:buNone/>
            </a:pPr>
            <a:r>
              <a:rPr lang="es-MX" sz="2800" dirty="0" smtClean="0">
                <a:solidFill>
                  <a:schemeClr val="tx1"/>
                </a:solidFill>
                <a:sym typeface="Symbol"/>
              </a:rPr>
              <a:t>	A 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|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bA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 | </a:t>
            </a:r>
            <a:r>
              <a:rPr lang="es-MX" sz="2800" dirty="0">
                <a:solidFill>
                  <a:schemeClr val="tx1"/>
                </a:solidFill>
                <a:sym typeface="Symbol"/>
              </a:rPr>
              <a:t></a:t>
            </a:r>
            <a:endParaRPr lang="es-MX" sz="2800" dirty="0">
              <a:solidFill>
                <a:schemeClr val="tx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Ejemplo        </a:t>
            </a:r>
            <a:r>
              <a:rPr lang="es-MX" b="1" dirty="0" smtClean="0">
                <a:sym typeface="Symbol"/>
              </a:rPr>
              <a:t></a:t>
            </a:r>
            <a:r>
              <a:rPr lang="es-MX" b="1" dirty="0">
                <a:sym typeface="Symbol"/>
              </a:rPr>
              <a:t>={a</a:t>
            </a:r>
            <a:r>
              <a:rPr lang="es-MX" b="1" dirty="0" smtClean="0">
                <a:sym typeface="Symbol"/>
              </a:rPr>
              <a:t>, b, c}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5891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31961" y="3068960"/>
            <a:ext cx="4428272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    S     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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aAc</a:t>
            </a:r>
            <a:endParaRPr lang="es-MX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800" dirty="0">
                <a:solidFill>
                  <a:schemeClr val="tx1"/>
                </a:solidFill>
                <a:sym typeface="Symbol"/>
              </a:rPr>
              <a:t>	</a:t>
            </a:r>
            <a:r>
              <a:rPr lang="es-MX" sz="2800" dirty="0" smtClean="0">
                <a:solidFill>
                  <a:schemeClr val="tx1"/>
                </a:solidFill>
                <a:sym typeface="Symbol"/>
              </a:rPr>
              <a:t>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aaAc</a:t>
            </a:r>
            <a:endParaRPr lang="es-MX" sz="2800" dirty="0" smtClean="0">
              <a:solidFill>
                <a:schemeClr val="tx1"/>
              </a:solidFill>
              <a:sym typeface="Symbol"/>
            </a:endParaRPr>
          </a:p>
          <a:p>
            <a:pPr marL="0" indent="0">
              <a:buNone/>
            </a:pPr>
            <a:r>
              <a:rPr lang="es-MX" sz="2800" dirty="0" smtClean="0">
                <a:solidFill>
                  <a:schemeClr val="tx1"/>
                </a:solidFill>
                <a:sym typeface="Symbol"/>
              </a:rPr>
              <a:t>	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aabAc</a:t>
            </a:r>
            <a:endParaRPr lang="es-MX" sz="2800" dirty="0" smtClean="0">
              <a:solidFill>
                <a:schemeClr val="tx1"/>
              </a:solidFill>
              <a:sym typeface="Symbol"/>
            </a:endParaRPr>
          </a:p>
          <a:p>
            <a:pPr marL="0" indent="0">
              <a:buNone/>
            </a:pPr>
            <a:r>
              <a:rPr lang="es-MX" sz="2800" dirty="0" smtClean="0">
                <a:solidFill>
                  <a:schemeClr val="tx1"/>
                </a:solidFill>
                <a:sym typeface="Symbol"/>
              </a:rPr>
              <a:t>	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aabaAc</a:t>
            </a:r>
            <a:endParaRPr lang="es-MX" sz="2800" dirty="0" smtClean="0">
              <a:solidFill>
                <a:schemeClr val="tx1"/>
              </a:solidFill>
              <a:sym typeface="Symbol"/>
            </a:endParaRPr>
          </a:p>
          <a:p>
            <a:pPr marL="0" indent="0">
              <a:buNone/>
            </a:pPr>
            <a:r>
              <a:rPr lang="es-MX" sz="2800" dirty="0">
                <a:solidFill>
                  <a:schemeClr val="tx1"/>
                </a:solidFill>
                <a:sym typeface="Symbol"/>
              </a:rPr>
              <a:t>	 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aababAc</a:t>
            </a:r>
            <a:endParaRPr lang="es-MX" sz="2800" dirty="0" smtClean="0">
              <a:solidFill>
                <a:schemeClr val="tx1"/>
              </a:solidFill>
              <a:sym typeface="Symbol"/>
            </a:endParaRPr>
          </a:p>
          <a:p>
            <a:pPr marL="0" indent="0">
              <a:buNone/>
            </a:pPr>
            <a:r>
              <a:rPr lang="es-MX" sz="2800" dirty="0" smtClean="0">
                <a:solidFill>
                  <a:schemeClr val="tx1"/>
                </a:solidFill>
                <a:sym typeface="Symbol"/>
              </a:rPr>
              <a:t>	  </a:t>
            </a:r>
            <a:r>
              <a:rPr lang="es-MX" sz="2800" dirty="0" err="1" smtClean="0">
                <a:solidFill>
                  <a:schemeClr val="tx1"/>
                </a:solidFill>
                <a:sym typeface="Symbol"/>
              </a:rPr>
              <a:t>aababc</a:t>
            </a:r>
            <a:endParaRPr lang="es-MX" sz="2800" dirty="0">
              <a:solidFill>
                <a:schemeClr val="tx1"/>
              </a:solidFill>
              <a:sym typeface="Symbo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9552" y="1772816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/>
              <a:t>S </a:t>
            </a:r>
            <a:r>
              <a:rPr lang="es-MX" sz="3200" dirty="0">
                <a:sym typeface="Symbol"/>
              </a:rPr>
              <a:t> </a:t>
            </a:r>
            <a:r>
              <a:rPr lang="es-MX" sz="3200" dirty="0" err="1">
                <a:sym typeface="Symbol"/>
              </a:rPr>
              <a:t>aAc</a:t>
            </a:r>
            <a:r>
              <a:rPr lang="es-MX" sz="3200" dirty="0">
                <a:sym typeface="Symbol"/>
              </a:rPr>
              <a:t/>
            </a:r>
            <a:br>
              <a:rPr lang="es-MX" sz="3200" dirty="0">
                <a:sym typeface="Symbol"/>
              </a:rPr>
            </a:br>
            <a:r>
              <a:rPr lang="es-MX" sz="3200" dirty="0">
                <a:sym typeface="Symbol"/>
              </a:rPr>
              <a:t>A </a:t>
            </a:r>
            <a:r>
              <a:rPr lang="es-MX" sz="3200" dirty="0" err="1">
                <a:sym typeface="Symbol"/>
              </a:rPr>
              <a:t>aA</a:t>
            </a:r>
            <a:r>
              <a:rPr lang="es-MX" sz="3200" dirty="0">
                <a:sym typeface="Symbol"/>
              </a:rPr>
              <a:t> | </a:t>
            </a:r>
            <a:r>
              <a:rPr lang="es-MX" sz="3200" dirty="0" err="1">
                <a:sym typeface="Symbol"/>
              </a:rPr>
              <a:t>bA</a:t>
            </a:r>
            <a:r>
              <a:rPr lang="es-MX" sz="3200" dirty="0">
                <a:sym typeface="Symbol"/>
              </a:rPr>
              <a:t> | </a:t>
            </a:r>
            <a:r>
              <a:rPr lang="es-MX" sz="3200" dirty="0"/>
              <a:t/>
            </a:r>
            <a:br>
              <a:rPr lang="es-MX" sz="3200" dirty="0"/>
            </a:br>
            <a:endParaRPr lang="es-ES" sz="3200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Derivar </a:t>
            </a:r>
            <a:r>
              <a:rPr lang="es-MX" b="1" dirty="0" err="1" smtClean="0"/>
              <a:t>aababc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36084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Ejercicio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2675467"/>
            <a:ext cx="8271933" cy="3450696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tx1"/>
                </a:solidFill>
              </a:rPr>
              <a:t>Obtener las derivaciones por la izquierda y por la derecha para la siguiente entrada y Gramática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123728" y="4509120"/>
            <a:ext cx="56028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MX" sz="2800" i="0" dirty="0" smtClean="0"/>
              <a:t>G:  E </a:t>
            </a:r>
            <a:r>
              <a:rPr lang="es-MX" sz="2800" i="0" dirty="0">
                <a:sym typeface="Symbol" pitchFamily="18" charset="2"/>
              </a:rPr>
              <a:t> E + </a:t>
            </a:r>
            <a:r>
              <a:rPr lang="es-MX" sz="2800" i="0" dirty="0" smtClean="0">
                <a:sym typeface="Symbol" pitchFamily="18" charset="2"/>
              </a:rPr>
              <a:t>E </a:t>
            </a:r>
            <a:r>
              <a:rPr lang="es-MX" sz="2800" i="0" dirty="0">
                <a:sym typeface="Symbol" pitchFamily="18" charset="2"/>
              </a:rPr>
              <a:t>| </a:t>
            </a:r>
            <a:r>
              <a:rPr lang="es-MX" sz="2800" i="0" dirty="0" smtClean="0">
                <a:sym typeface="Symbol" pitchFamily="18" charset="2"/>
              </a:rPr>
              <a:t>E * E </a:t>
            </a:r>
            <a:r>
              <a:rPr lang="es-MX" sz="2800" i="0" dirty="0" smtClean="0"/>
              <a:t>| </a:t>
            </a:r>
            <a:r>
              <a:rPr lang="es-MX" sz="2800" i="0" dirty="0" smtClean="0">
                <a:sym typeface="Symbol" pitchFamily="18" charset="2"/>
              </a:rPr>
              <a:t>( </a:t>
            </a:r>
            <a:r>
              <a:rPr lang="es-MX" sz="2800" i="0" dirty="0">
                <a:sym typeface="Symbol" pitchFamily="18" charset="2"/>
              </a:rPr>
              <a:t>E ) | </a:t>
            </a:r>
            <a:r>
              <a:rPr lang="es-MX" sz="2800" i="0" dirty="0" smtClean="0">
                <a:sym typeface="Symbol" pitchFamily="18" charset="2"/>
              </a:rPr>
              <a:t>- E | id</a:t>
            </a:r>
          </a:p>
          <a:p>
            <a:pPr eaLnBrk="1" hangingPunct="1"/>
            <a:r>
              <a:rPr lang="es-MX" sz="2800" i="0" dirty="0" smtClean="0">
                <a:sym typeface="Symbol" pitchFamily="18" charset="2"/>
              </a:rPr>
              <a:t>Entrada: id + id * id + (id * id * – id) </a:t>
            </a:r>
            <a:endParaRPr lang="es-MX" sz="2800" i="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2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tx1"/>
                </a:solidFill>
              </a:rPr>
              <a:t>Se realiza  colocando una rama por cada uno de los símbolos en el lado derecho de la regla que se aplica</a:t>
            </a:r>
            <a:endParaRPr lang="es-ES" sz="3200" dirty="0">
              <a:solidFill>
                <a:schemeClr val="tx1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Árbol de análisis sintáctico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86652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dirty="0" smtClean="0"/>
              <a:t>Árbol de análisis sintáctico</a:t>
            </a:r>
            <a:endParaRPr lang="es-ES" b="1" dirty="0" smtClean="0"/>
          </a:p>
        </p:txBody>
      </p:sp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76064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7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idx="1"/>
          </p:nvPr>
        </p:nvSpPr>
        <p:spPr>
          <a:xfrm>
            <a:off x="971600" y="2564904"/>
            <a:ext cx="7326313" cy="3877891"/>
          </a:xfrm>
        </p:spPr>
        <p:txBody>
          <a:bodyPr>
            <a:normAutofit/>
          </a:bodyPr>
          <a:lstStyle/>
          <a:p>
            <a:pPr eaLnBrk="1" hangingPunct="1"/>
            <a:r>
              <a:rPr lang="es-MX" sz="3200" dirty="0" smtClean="0">
                <a:solidFill>
                  <a:schemeClr val="tx1"/>
                </a:solidFill>
              </a:rPr>
              <a:t>El lenguaje generado por una gramática G= {V,T,P,S} se denota por </a:t>
            </a:r>
            <a:r>
              <a:rPr lang="es-MX" sz="3200" dirty="0" smtClean="0">
                <a:solidFill>
                  <a:schemeClr val="tx1"/>
                </a:solidFill>
                <a:latin typeface="Monotype Corsiva" pitchFamily="66" charset="0"/>
              </a:rPr>
              <a:t>L</a:t>
            </a:r>
            <a:r>
              <a:rPr lang="es-MX" sz="3200" dirty="0" smtClean="0">
                <a:solidFill>
                  <a:schemeClr val="tx1"/>
                </a:solidFill>
              </a:rPr>
              <a:t>(G) y se define formalmente como: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3200" dirty="0" smtClean="0">
                <a:solidFill>
                  <a:schemeClr val="tx1"/>
                </a:solidFill>
              </a:rPr>
              <a:t>     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s-MX" sz="3200" dirty="0" smtClean="0">
                <a:solidFill>
                  <a:schemeClr val="tx1"/>
                </a:solidFill>
                <a:latin typeface="Monotype Corsiva" pitchFamily="66" charset="0"/>
              </a:rPr>
              <a:t>L</a:t>
            </a:r>
            <a:r>
              <a:rPr lang="es-MX" sz="3200" dirty="0" smtClean="0">
                <a:solidFill>
                  <a:schemeClr val="tx1"/>
                </a:solidFill>
              </a:rPr>
              <a:t>(G) = {</a:t>
            </a:r>
            <a:r>
              <a:rPr lang="es-MX" sz="3200" i="1" dirty="0" err="1" smtClean="0">
                <a:solidFill>
                  <a:schemeClr val="tx1"/>
                </a:solidFill>
              </a:rPr>
              <a:t>w</a:t>
            </a:r>
            <a:r>
              <a:rPr lang="es-MX" sz="3200" dirty="0" err="1" smtClean="0">
                <a:solidFill>
                  <a:schemeClr val="tx1"/>
                </a:solidFill>
              </a:rPr>
              <a:t>|</a:t>
            </a:r>
            <a:r>
              <a:rPr lang="es-MX" sz="3200" i="1" dirty="0" err="1" smtClean="0">
                <a:solidFill>
                  <a:schemeClr val="tx1"/>
                </a:solidFill>
              </a:rPr>
              <a:t>w</a:t>
            </a:r>
            <a:r>
              <a:rPr lang="es-MX" sz="3200" dirty="0" smtClean="0">
                <a:solidFill>
                  <a:schemeClr val="tx1"/>
                </a:solidFill>
              </a:rPr>
              <a:t> </a:t>
            </a:r>
            <a:r>
              <a:rPr lang="es-MX" sz="3200" dirty="0" smtClean="0">
                <a:solidFill>
                  <a:schemeClr val="tx1"/>
                </a:solidFill>
                <a:sym typeface="Symbol" pitchFamily="18" charset="2"/>
              </a:rPr>
              <a:t> </a:t>
            </a:r>
            <a:r>
              <a:rPr lang="es-MX" sz="32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T*, S</a:t>
            </a:r>
            <a:r>
              <a:rPr lang="es-MX" sz="32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*</a:t>
            </a:r>
            <a:r>
              <a:rPr lang="es-MX" sz="32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 </a:t>
            </a:r>
            <a:r>
              <a:rPr lang="es-MX" sz="3200" dirty="0" smtClean="0">
                <a:solidFill>
                  <a:schemeClr val="tx1"/>
                </a:solidFill>
              </a:rPr>
              <a:t>}</a:t>
            </a:r>
            <a:endParaRPr lang="es-MX" sz="3200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buFont typeface="Wingdings" pitchFamily="2" charset="2"/>
              <a:buNone/>
            </a:pPr>
            <a:endParaRPr lang="es-MX" sz="3200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1440" tIns="45720" rIns="91440" bIns="45720"/>
          <a:lstStyle/>
          <a:p>
            <a:pPr eaLnBrk="1" hangingPunct="1"/>
            <a:r>
              <a:rPr lang="es-MX" b="1" dirty="0" smtClean="0"/>
              <a:t>Lenguaje de una Gramáticas</a:t>
            </a:r>
          </a:p>
        </p:txBody>
      </p:sp>
    </p:spTree>
    <p:extLst>
      <p:ext uri="{BB962C8B-B14F-4D97-AF65-F5344CB8AC3E}">
        <p14:creationId xmlns:p14="http://schemas.microsoft.com/office/powerpoint/2010/main" val="233603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2276872"/>
            <a:ext cx="7408333" cy="3450696"/>
          </a:xfrm>
        </p:spPr>
        <p:txBody>
          <a:bodyPr>
            <a:noAutofit/>
          </a:bodyPr>
          <a:lstStyle/>
          <a:p>
            <a:pPr eaLnBrk="1" hangingPunct="1"/>
            <a:r>
              <a:rPr lang="es-ES" sz="3200" dirty="0" smtClean="0">
                <a:solidFill>
                  <a:schemeClr val="tx1"/>
                </a:solidFill>
              </a:rPr>
              <a:t>Ejemplos </a:t>
            </a:r>
          </a:p>
          <a:p>
            <a:pPr eaLnBrk="1" hangingPunct="1"/>
            <a:r>
              <a:rPr lang="es-ES" sz="3200" dirty="0" smtClean="0">
                <a:solidFill>
                  <a:schemeClr val="tx1"/>
                </a:solidFill>
              </a:rPr>
              <a:t>{</a:t>
            </a:r>
            <a:r>
              <a:rPr lang="es-ES" sz="3200" dirty="0" err="1" smtClean="0">
                <a:solidFill>
                  <a:schemeClr val="tx1"/>
                </a:solidFill>
              </a:rPr>
              <a:t>a</a:t>
            </a:r>
            <a:r>
              <a:rPr lang="es-ES" sz="3200" baseline="30000" dirty="0" err="1" smtClean="0">
                <a:solidFill>
                  <a:schemeClr val="tx1"/>
                </a:solidFill>
              </a:rPr>
              <a:t>i</a:t>
            </a:r>
            <a:r>
              <a:rPr lang="es-ES" sz="3200" dirty="0" err="1" smtClean="0">
                <a:solidFill>
                  <a:schemeClr val="tx1"/>
                </a:solidFill>
              </a:rPr>
              <a:t>b</a:t>
            </a:r>
            <a:r>
              <a:rPr lang="es-ES" sz="3200" baseline="30000" dirty="0" err="1" smtClean="0">
                <a:solidFill>
                  <a:schemeClr val="tx1"/>
                </a:solidFill>
              </a:rPr>
              <a:t>i</a:t>
            </a:r>
            <a:r>
              <a:rPr lang="es-ES" sz="3200" dirty="0" smtClean="0">
                <a:solidFill>
                  <a:schemeClr val="tx1"/>
                </a:solidFill>
              </a:rPr>
              <a:t> para i&gt;0}</a:t>
            </a:r>
          </a:p>
          <a:p>
            <a:pPr eaLnBrk="1" hangingPunct="1"/>
            <a:r>
              <a:rPr lang="es-ES" sz="3200" dirty="0" smtClean="0">
                <a:solidFill>
                  <a:schemeClr val="tx1"/>
                </a:solidFill>
              </a:rPr>
              <a:t>{a</a:t>
            </a:r>
            <a:r>
              <a:rPr lang="es-ES" sz="3200" baseline="30000" dirty="0" smtClean="0">
                <a:solidFill>
                  <a:schemeClr val="tx1"/>
                </a:solidFill>
              </a:rPr>
              <a:t>i</a:t>
            </a:r>
            <a:r>
              <a:rPr lang="es-ES" sz="3200" dirty="0" smtClean="0">
                <a:solidFill>
                  <a:schemeClr val="tx1"/>
                </a:solidFill>
              </a:rPr>
              <a:t>bc</a:t>
            </a:r>
            <a:r>
              <a:rPr lang="es-ES" sz="3200" baseline="30000" dirty="0" smtClean="0">
                <a:solidFill>
                  <a:schemeClr val="tx1"/>
                </a:solidFill>
              </a:rPr>
              <a:t>2i</a:t>
            </a:r>
            <a:r>
              <a:rPr lang="es-ES" sz="3200" dirty="0" smtClean="0">
                <a:solidFill>
                  <a:schemeClr val="tx1"/>
                </a:solidFill>
              </a:rPr>
              <a:t> para i&gt;0}</a:t>
            </a:r>
          </a:p>
          <a:p>
            <a:pPr eaLnBrk="1" hangingPunct="1"/>
            <a:endParaRPr lang="es-MX" sz="32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s-MX" sz="3200" dirty="0" smtClean="0">
                <a:solidFill>
                  <a:schemeClr val="tx1"/>
                </a:solidFill>
              </a:rPr>
              <a:t>Los lenguajes libres de contexto (LLC) son reconocidos por autómatas de pila.</a:t>
            </a:r>
            <a:endParaRPr lang="es-ES" sz="3200" dirty="0" smtClean="0">
              <a:solidFill>
                <a:schemeClr val="tx1"/>
              </a:solidFill>
            </a:endParaRP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Lenguajes Libres de Contexto</a:t>
            </a:r>
          </a:p>
        </p:txBody>
      </p:sp>
    </p:spTree>
    <p:extLst>
      <p:ext uri="{BB962C8B-B14F-4D97-AF65-F5344CB8AC3E}">
        <p14:creationId xmlns:p14="http://schemas.microsoft.com/office/powerpoint/2010/main" val="346878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ES" smtClean="0"/>
              <a:t>Gramática Libre de Contexto</a:t>
            </a:r>
          </a:p>
          <a:p>
            <a:pPr lvl="2" eaLnBrk="1" hangingPunct="1">
              <a:buFontTx/>
              <a:buNone/>
            </a:pPr>
            <a:r>
              <a:rPr lang="es-ES" sz="3200" smtClean="0">
                <a:solidFill>
                  <a:schemeClr val="hlink"/>
                </a:solidFill>
              </a:rPr>
              <a:t>S </a:t>
            </a:r>
            <a:r>
              <a:rPr lang="es-ES" sz="3200" smtClean="0">
                <a:solidFill>
                  <a:schemeClr val="hlink"/>
                </a:solidFill>
                <a:sym typeface="Symbol" pitchFamily="18" charset="2"/>
              </a:rPr>
              <a:t> ASB | AB</a:t>
            </a:r>
          </a:p>
          <a:p>
            <a:pPr lvl="2" eaLnBrk="1" hangingPunct="1">
              <a:buFontTx/>
              <a:buNone/>
            </a:pPr>
            <a:r>
              <a:rPr lang="es-ES" sz="3200" smtClean="0">
                <a:solidFill>
                  <a:schemeClr val="hlink"/>
                </a:solidFill>
                <a:sym typeface="Symbol" pitchFamily="18" charset="2"/>
              </a:rPr>
              <a:t>A</a:t>
            </a:r>
            <a:r>
              <a:rPr lang="es-ES" sz="3200" smtClean="0">
                <a:solidFill>
                  <a:schemeClr val="hlink"/>
                </a:solidFill>
              </a:rPr>
              <a:t> </a:t>
            </a:r>
            <a:r>
              <a:rPr lang="es-ES" sz="3200" smtClean="0">
                <a:solidFill>
                  <a:schemeClr val="hlink"/>
                </a:solidFill>
                <a:sym typeface="Symbol" pitchFamily="18" charset="2"/>
              </a:rPr>
              <a:t> a</a:t>
            </a:r>
          </a:p>
          <a:p>
            <a:pPr lvl="2" eaLnBrk="1" hangingPunct="1">
              <a:buFontTx/>
              <a:buNone/>
            </a:pPr>
            <a:r>
              <a:rPr lang="es-ES" sz="3200" smtClean="0">
                <a:solidFill>
                  <a:schemeClr val="hlink"/>
                </a:solidFill>
                <a:sym typeface="Symbol" pitchFamily="18" charset="2"/>
              </a:rPr>
              <a:t>B</a:t>
            </a:r>
            <a:r>
              <a:rPr lang="es-ES" sz="3200" smtClean="0">
                <a:solidFill>
                  <a:schemeClr val="hlink"/>
                </a:solidFill>
              </a:rPr>
              <a:t> </a:t>
            </a:r>
            <a:r>
              <a:rPr lang="es-ES" sz="3200" smtClean="0">
                <a:solidFill>
                  <a:schemeClr val="hlink"/>
                </a:solidFill>
                <a:sym typeface="Symbol" pitchFamily="18" charset="2"/>
              </a:rPr>
              <a:t> b</a:t>
            </a:r>
          </a:p>
          <a:p>
            <a:pPr eaLnBrk="1" hangingPunct="1"/>
            <a:r>
              <a:rPr lang="es-ES" smtClean="0"/>
              <a:t>Gramática Libre de Contexto</a:t>
            </a:r>
          </a:p>
          <a:p>
            <a:pPr lvl="2" eaLnBrk="1" hangingPunct="1">
              <a:buFontTx/>
              <a:buNone/>
            </a:pPr>
            <a:r>
              <a:rPr lang="es-ES" sz="3200" smtClean="0">
                <a:solidFill>
                  <a:schemeClr val="hlink"/>
                </a:solidFill>
              </a:rPr>
              <a:t>S </a:t>
            </a:r>
            <a:r>
              <a:rPr lang="es-ES" sz="3200" smtClean="0">
                <a:solidFill>
                  <a:schemeClr val="hlink"/>
                </a:solidFill>
                <a:sym typeface="Symbol" pitchFamily="18" charset="2"/>
              </a:rPr>
              <a:t> aSb | ab</a:t>
            </a: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>
                <a:latin typeface="Monotype Corsiva" pitchFamily="66" charset="0"/>
              </a:rPr>
              <a:t>L</a:t>
            </a:r>
            <a:r>
              <a:rPr lang="es-ES" b="1" dirty="0" smtClean="0"/>
              <a:t> </a:t>
            </a:r>
            <a:r>
              <a:rPr lang="es-ES" sz="4000" b="1" dirty="0" smtClean="0"/>
              <a:t>= {</a:t>
            </a:r>
            <a:r>
              <a:rPr lang="es-ES" sz="4000" b="1" dirty="0" err="1" smtClean="0"/>
              <a:t>a</a:t>
            </a:r>
            <a:r>
              <a:rPr lang="es-ES" sz="4000" b="1" baseline="30000" dirty="0" err="1" smtClean="0"/>
              <a:t>i</a:t>
            </a:r>
            <a:r>
              <a:rPr lang="es-ES" sz="4000" b="1" dirty="0" err="1" smtClean="0"/>
              <a:t>b</a:t>
            </a:r>
            <a:r>
              <a:rPr lang="es-ES" sz="4000" b="1" baseline="30000" dirty="0" err="1" smtClean="0"/>
              <a:t>i</a:t>
            </a:r>
            <a:r>
              <a:rPr lang="es-ES" sz="4000" b="1" dirty="0" smtClean="0"/>
              <a:t> para i&gt;0}</a:t>
            </a:r>
            <a:r>
              <a:rPr lang="es-ES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24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675467"/>
            <a:ext cx="8164429" cy="3450696"/>
          </a:xfrm>
        </p:spPr>
        <p:txBody>
          <a:bodyPr>
            <a:noAutofit/>
          </a:bodyPr>
          <a:lstStyle/>
          <a:p>
            <a:pPr eaLnBrk="1" hangingPunct="1"/>
            <a:r>
              <a:rPr lang="es-MX" sz="3200" dirty="0" smtClean="0">
                <a:solidFill>
                  <a:schemeClr val="tx1"/>
                </a:solidFill>
              </a:rPr>
              <a:t>Los autómatas de pila (AP) son máquinas que permiten aceptar lenguajes libres de contexto. </a:t>
            </a:r>
          </a:p>
          <a:p>
            <a:pPr eaLnBrk="1" hangingPunct="1"/>
            <a:r>
              <a:rPr lang="es-MX" sz="3200" dirty="0" smtClean="0">
                <a:solidFill>
                  <a:schemeClr val="tx1"/>
                </a:solidFill>
              </a:rPr>
              <a:t>Un  AP es una máquina de estados finitos que aumenta su poder de reconocimiento usando una pila (memoria) cuyas operaciones son PUSH y POP. </a:t>
            </a: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543800" cy="1052512"/>
          </a:xfrm>
        </p:spPr>
        <p:txBody>
          <a:bodyPr>
            <a:normAutofit/>
          </a:bodyPr>
          <a:lstStyle/>
          <a:p>
            <a:pPr eaLnBrk="1" hangingPunct="1"/>
            <a:r>
              <a:rPr lang="es-MX" sz="3600" b="1" dirty="0" smtClean="0"/>
              <a:t>Autómatas de Pila y LLC</a:t>
            </a:r>
          </a:p>
        </p:txBody>
      </p:sp>
    </p:spTree>
    <p:extLst>
      <p:ext uri="{BB962C8B-B14F-4D97-AF65-F5344CB8AC3E}">
        <p14:creationId xmlns:p14="http://schemas.microsoft.com/office/powerpoint/2010/main" val="191686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675467"/>
            <a:ext cx="7948405" cy="3450696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dirty="0" smtClean="0"/>
              <a:t>La Teoría de los lenguajes formales estudia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dirty="0" smtClean="0"/>
              <a:t>los procedimientos de: </a:t>
            </a:r>
          </a:p>
          <a:p>
            <a:pPr eaLnBrk="1" hangingPunct="1"/>
            <a:r>
              <a:rPr lang="es-ES_tradnl" sz="3200" dirty="0" smtClean="0"/>
              <a:t>Especificación, </a:t>
            </a:r>
          </a:p>
          <a:p>
            <a:pPr eaLnBrk="1" hangingPunct="1"/>
            <a:r>
              <a:rPr lang="es-ES_tradnl" sz="3200" dirty="0" smtClean="0"/>
              <a:t>Reconocimiento, y </a:t>
            </a:r>
          </a:p>
          <a:p>
            <a:pPr eaLnBrk="1" hangingPunct="1"/>
            <a:r>
              <a:rPr lang="es-ES_tradnl" sz="3200" dirty="0" smtClean="0"/>
              <a:t>Manejo de conjuntos de cadenas formadas a partir de un alfabeto.</a:t>
            </a:r>
            <a:endParaRPr lang="es-ES" sz="32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MX" dirty="0" smtClean="0"/>
              <a:t>Teoría de Autómatas y </a:t>
            </a:r>
            <a:br>
              <a:rPr lang="es-MX" dirty="0" smtClean="0"/>
            </a:br>
            <a:r>
              <a:rPr lang="es-MX" dirty="0" smtClean="0"/>
              <a:t>Lenguajes Formales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15405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518643"/>
            <a:ext cx="8001000" cy="4078709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tx1"/>
                </a:solidFill>
              </a:rPr>
              <a:t>Formalmente se define como: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s-MX" b="1" dirty="0" smtClean="0">
                <a:solidFill>
                  <a:schemeClr val="tx1"/>
                </a:solidFill>
              </a:rPr>
              <a:t> M = (</a:t>
            </a:r>
            <a:r>
              <a:rPr lang="es-MX" dirty="0" smtClean="0">
                <a:solidFill>
                  <a:schemeClr val="tx1"/>
                </a:solidFill>
              </a:rPr>
              <a:t>E, </a:t>
            </a:r>
            <a:r>
              <a:rPr lang="el-GR" dirty="0" smtClean="0">
                <a:solidFill>
                  <a:schemeClr val="tx1"/>
                </a:solidFill>
                <a:cs typeface="Arial" charset="0"/>
                <a:sym typeface="Symbol" pitchFamily="18" charset="2"/>
              </a:rPr>
              <a:t>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sym typeface="Symbol" pitchFamily="18" charset="2"/>
              </a:rPr>
              <a:t>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, </a:t>
            </a:r>
            <a:r>
              <a:rPr lang="es-MX" dirty="0" smtClean="0">
                <a:solidFill>
                  <a:schemeClr val="tx1"/>
                </a:solidFill>
                <a:cs typeface="Arial" charset="0"/>
                <a:sym typeface="Symbol" pitchFamily="18" charset="2"/>
              </a:rPr>
              <a:t>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, E</a:t>
            </a:r>
            <a:r>
              <a:rPr lang="es-MX" baseline="-25000" dirty="0" smtClean="0">
                <a:solidFill>
                  <a:schemeClr val="tx1"/>
                </a:solidFill>
                <a:cs typeface="Arial" charset="0"/>
              </a:rPr>
              <a:t>0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, F</a:t>
            </a:r>
            <a:r>
              <a:rPr lang="es-MX" b="1" dirty="0" smtClean="0">
                <a:solidFill>
                  <a:schemeClr val="tx1"/>
                </a:solidFill>
                <a:cs typeface="Arial" charset="0"/>
              </a:rPr>
              <a:t>)</a:t>
            </a:r>
            <a:endParaRPr lang="el-GR" b="1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MX" dirty="0" smtClean="0">
                <a:solidFill>
                  <a:schemeClr val="tx1"/>
                </a:solidFill>
              </a:rPr>
              <a:t>Donde los nuevos términos : 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sym typeface="Symbol" pitchFamily="18" charset="2"/>
              </a:rPr>
              <a:t></a:t>
            </a:r>
            <a:r>
              <a:rPr lang="es-MX" dirty="0" smtClean="0">
                <a:solidFill>
                  <a:schemeClr val="tx1"/>
                </a:solidFill>
              </a:rPr>
              <a:t>  = Alfabeto de la pila</a:t>
            </a:r>
          </a:p>
          <a:p>
            <a:pPr eaLnBrk="1" hangingPunct="1"/>
            <a:r>
              <a:rPr lang="es-MX" dirty="0" smtClean="0">
                <a:solidFill>
                  <a:schemeClr val="tx1"/>
                </a:solidFill>
                <a:cs typeface="Arial" charset="0"/>
                <a:sym typeface="Symbol" pitchFamily="18" charset="2"/>
              </a:rPr>
              <a:t></a:t>
            </a:r>
            <a:r>
              <a:rPr lang="es-MX" dirty="0" smtClean="0">
                <a:solidFill>
                  <a:schemeClr val="tx1"/>
                </a:solidFill>
              </a:rPr>
              <a:t> : E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s-MX" dirty="0" smtClean="0">
                <a:solidFill>
                  <a:schemeClr val="tx1"/>
                </a:solidFill>
              </a:rPr>
              <a:t> (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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 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) 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(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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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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) 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</a:t>
            </a:r>
            <a:r>
              <a:rPr lang="es-MX" dirty="0" smtClean="0">
                <a:solidFill>
                  <a:schemeClr val="tx1"/>
                </a:solidFill>
                <a:cs typeface="Arial" charset="0"/>
                <a:sym typeface="Wingdings" pitchFamily="2" charset="2"/>
              </a:rPr>
              <a:t>[ E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s-MX" dirty="0" smtClean="0">
                <a:solidFill>
                  <a:schemeClr val="tx1"/>
                </a:solidFill>
                <a:cs typeface="Arial" charset="0"/>
                <a:sym typeface="Wingdings" pitchFamily="2" charset="2"/>
              </a:rPr>
              <a:t> (</a:t>
            </a:r>
            <a:r>
              <a:rPr lang="ru-RU" dirty="0" smtClean="0">
                <a:solidFill>
                  <a:schemeClr val="tx1"/>
                </a:solidFill>
                <a:sym typeface="Symbol" pitchFamily="18" charset="2"/>
              </a:rPr>
              <a:t></a:t>
            </a:r>
            <a:r>
              <a:rPr lang="es-MX" dirty="0" smtClean="0">
                <a:solidFill>
                  <a:schemeClr val="tx1"/>
                </a:solidFill>
                <a:cs typeface="Arial" charset="0"/>
                <a:sym typeface="Wingdings" pitchFamily="2" charset="2"/>
              </a:rPr>
              <a:t> 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</a:t>
            </a:r>
            <a:r>
              <a:rPr lang="es-MX" dirty="0" smtClean="0">
                <a:solidFill>
                  <a:schemeClr val="tx1"/>
                </a:solidFill>
                <a:cs typeface="Arial" charset="0"/>
                <a:sym typeface="Wingdings" pitchFamily="2" charset="2"/>
              </a:rPr>
              <a:t> </a:t>
            </a:r>
            <a:r>
              <a:rPr lang="es-MX" dirty="0" smtClean="0">
                <a:solidFill>
                  <a:schemeClr val="tx1"/>
                </a:solidFill>
                <a:sym typeface="Symbol" pitchFamily="18" charset="2"/>
              </a:rPr>
              <a:t></a:t>
            </a:r>
            <a:r>
              <a:rPr lang="es-MX" dirty="0" smtClean="0">
                <a:solidFill>
                  <a:schemeClr val="tx1"/>
                </a:solidFill>
                <a:cs typeface="Arial" charset="0"/>
              </a:rPr>
              <a:t>) ]*</a:t>
            </a:r>
          </a:p>
          <a:p>
            <a:pPr eaLnBrk="1" hangingPunct="1">
              <a:buFont typeface="Wingdings" pitchFamily="2" charset="2"/>
              <a:buNone/>
            </a:pPr>
            <a:endParaRPr lang="es-MX" sz="2000" b="1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MX" sz="20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s-MX" sz="2000" dirty="0" smtClean="0">
                <a:solidFill>
                  <a:schemeClr val="tx1"/>
                </a:solidFill>
                <a:cs typeface="Arial" charset="0"/>
              </a:rPr>
              <a:t> Edo.  Símbolo  Tope de la pila                           Edo.    Cambio en la pila</a:t>
            </a:r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dirty="0" smtClean="0"/>
              <a:t>Autómata de Pila</a:t>
            </a:r>
          </a:p>
        </p:txBody>
      </p:sp>
      <p:grpSp>
        <p:nvGrpSpPr>
          <p:cNvPr id="107524" name="Group 4"/>
          <p:cNvGrpSpPr>
            <a:grpSpLocks/>
          </p:cNvGrpSpPr>
          <p:nvPr/>
        </p:nvGrpSpPr>
        <p:grpSpPr bwMode="auto">
          <a:xfrm>
            <a:off x="1403648" y="5229392"/>
            <a:ext cx="5837534" cy="623253"/>
            <a:chOff x="720" y="3063"/>
            <a:chExt cx="3456" cy="455"/>
          </a:xfrm>
        </p:grpSpPr>
        <p:sp>
          <p:nvSpPr>
            <p:cNvPr id="107525" name="Line 5"/>
            <p:cNvSpPr>
              <a:spLocks noChangeShapeType="1"/>
            </p:cNvSpPr>
            <p:nvPr/>
          </p:nvSpPr>
          <p:spPr bwMode="auto">
            <a:xfrm flipV="1">
              <a:off x="720" y="3168"/>
              <a:ext cx="120" cy="288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526" name="Line 6"/>
            <p:cNvSpPr>
              <a:spLocks noChangeShapeType="1"/>
            </p:cNvSpPr>
            <p:nvPr/>
          </p:nvSpPr>
          <p:spPr bwMode="auto">
            <a:xfrm flipV="1">
              <a:off x="1153" y="3216"/>
              <a:ext cx="240" cy="24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527" name="Line 7"/>
            <p:cNvSpPr>
              <a:spLocks noChangeShapeType="1"/>
            </p:cNvSpPr>
            <p:nvPr/>
          </p:nvSpPr>
          <p:spPr bwMode="auto">
            <a:xfrm flipV="1">
              <a:off x="1822" y="3216"/>
              <a:ext cx="197" cy="224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528" name="Line 8"/>
            <p:cNvSpPr>
              <a:spLocks noChangeShapeType="1"/>
            </p:cNvSpPr>
            <p:nvPr/>
          </p:nvSpPr>
          <p:spPr bwMode="auto">
            <a:xfrm>
              <a:off x="4088" y="3168"/>
              <a:ext cx="88" cy="35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529" name="Line 9"/>
            <p:cNvSpPr>
              <a:spLocks noChangeShapeType="1"/>
            </p:cNvSpPr>
            <p:nvPr/>
          </p:nvSpPr>
          <p:spPr bwMode="auto">
            <a:xfrm>
              <a:off x="3278" y="3063"/>
              <a:ext cx="130" cy="45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98498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>
                <a:sym typeface="Symbol" pitchFamily="18" charset="2"/>
              </a:rPr>
              <a:t></a:t>
            </a:r>
            <a:r>
              <a:rPr lang="es-ES" dirty="0" smtClean="0"/>
              <a:t>(</a:t>
            </a:r>
            <a:r>
              <a:rPr lang="es-ES" dirty="0" err="1" smtClean="0"/>
              <a:t>E</a:t>
            </a:r>
            <a:r>
              <a:rPr lang="es-ES" baseline="-25000" dirty="0" err="1" smtClean="0"/>
              <a:t>i</a:t>
            </a:r>
            <a:r>
              <a:rPr lang="es-ES" dirty="0" err="1" smtClean="0"/>
              <a:t>,a,A</a:t>
            </a:r>
            <a:r>
              <a:rPr lang="es-ES" dirty="0" smtClean="0"/>
              <a:t>) = { [</a:t>
            </a:r>
            <a:r>
              <a:rPr lang="es-ES" dirty="0" err="1" smtClean="0"/>
              <a:t>E</a:t>
            </a:r>
            <a:r>
              <a:rPr lang="es-ES" baseline="-25000" dirty="0" err="1" smtClean="0"/>
              <a:t>j</a:t>
            </a:r>
            <a:r>
              <a:rPr lang="es-ES" dirty="0" err="1" smtClean="0"/>
              <a:t>,B</a:t>
            </a:r>
            <a:r>
              <a:rPr lang="es-ES" dirty="0" smtClean="0"/>
              <a:t>], [</a:t>
            </a:r>
            <a:r>
              <a:rPr lang="es-ES" dirty="0" err="1" smtClean="0"/>
              <a:t>E</a:t>
            </a:r>
            <a:r>
              <a:rPr lang="es-ES" baseline="-25000" dirty="0" err="1" smtClean="0"/>
              <a:t>k</a:t>
            </a:r>
            <a:r>
              <a:rPr lang="es-ES" dirty="0" err="1" smtClean="0"/>
              <a:t>,C</a:t>
            </a:r>
            <a:r>
              <a:rPr lang="es-ES" dirty="0" smtClean="0"/>
              <a:t>]}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Indica que dos transiciones son posibles a partir del estado E</a:t>
            </a:r>
            <a:r>
              <a:rPr lang="es-ES" baseline="-25000" dirty="0" smtClean="0"/>
              <a:t>i</a:t>
            </a:r>
            <a:r>
              <a:rPr lang="es-ES" dirty="0" smtClean="0"/>
              <a:t>, procesando el símbolo a y con A en el tope de la pila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dirty="0" smtClean="0">
                <a:sym typeface="Symbol" pitchFamily="18" charset="2"/>
              </a:rPr>
              <a:t></a:t>
            </a:r>
            <a:r>
              <a:rPr lang="es-ES" dirty="0" smtClean="0"/>
              <a:t>(</a:t>
            </a:r>
            <a:r>
              <a:rPr lang="es-ES" dirty="0" err="1" smtClean="0"/>
              <a:t>E</a:t>
            </a:r>
            <a:r>
              <a:rPr lang="es-ES" baseline="-25000" dirty="0" err="1" smtClean="0"/>
              <a:t>i</a:t>
            </a:r>
            <a:r>
              <a:rPr lang="es-ES" dirty="0" err="1" smtClean="0"/>
              <a:t>,a,A</a:t>
            </a:r>
            <a:r>
              <a:rPr lang="es-ES" dirty="0" smtClean="0"/>
              <a:t>) = { [</a:t>
            </a:r>
            <a:r>
              <a:rPr lang="es-ES" dirty="0" err="1" smtClean="0"/>
              <a:t>E</a:t>
            </a:r>
            <a:r>
              <a:rPr lang="es-ES" baseline="-25000" dirty="0" err="1" smtClean="0"/>
              <a:t>k</a:t>
            </a:r>
            <a:r>
              <a:rPr lang="es-ES" dirty="0" err="1" smtClean="0"/>
              <a:t>,C</a:t>
            </a:r>
            <a:r>
              <a:rPr lang="es-ES" dirty="0" smtClean="0"/>
              <a:t>]}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Causa: cambiar al estado </a:t>
            </a:r>
            <a:r>
              <a:rPr lang="es-ES" dirty="0" err="1" smtClean="0"/>
              <a:t>E</a:t>
            </a:r>
            <a:r>
              <a:rPr lang="es-ES" baseline="-25000" dirty="0" err="1" smtClean="0"/>
              <a:t>k</a:t>
            </a:r>
            <a:r>
              <a:rPr lang="es-ES" dirty="0" smtClean="0"/>
              <a:t>; procesar el símbolo a; quitar A del tope de la pila (POP), y meter C en la pila (PUSH).</a:t>
            </a: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Función de transición</a:t>
            </a:r>
          </a:p>
        </p:txBody>
      </p:sp>
    </p:spTree>
    <p:extLst>
      <p:ext uri="{BB962C8B-B14F-4D97-AF65-F5344CB8AC3E}">
        <p14:creationId xmlns:p14="http://schemas.microsoft.com/office/powerpoint/2010/main" val="239268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2489091" y="3160682"/>
            <a:ext cx="6508245" cy="2670235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s-ES" sz="2800" dirty="0" smtClean="0">
                <a:sym typeface="Symbol" pitchFamily="18" charset="2"/>
              </a:rPr>
              <a:t>                      </a:t>
            </a:r>
            <a:r>
              <a:rPr lang="es-ES" sz="2800" dirty="0" smtClean="0"/>
              <a:t>(</a:t>
            </a:r>
            <a:r>
              <a:rPr lang="es-ES" sz="2800" dirty="0" err="1" smtClean="0"/>
              <a:t>E</a:t>
            </a:r>
            <a:r>
              <a:rPr lang="es-ES" sz="2800" baseline="-25000" dirty="0" err="1" smtClean="0"/>
              <a:t>i</a:t>
            </a:r>
            <a:r>
              <a:rPr lang="es-ES" sz="2800" dirty="0" err="1" smtClean="0"/>
              <a:t>,a,A</a:t>
            </a:r>
            <a:r>
              <a:rPr lang="es-ES" sz="2800" dirty="0" smtClean="0"/>
              <a:t>) = { [</a:t>
            </a:r>
            <a:r>
              <a:rPr lang="es-ES" sz="2800" dirty="0" err="1" smtClean="0"/>
              <a:t>E</a:t>
            </a:r>
            <a:r>
              <a:rPr lang="es-ES" sz="2800" baseline="-25000" dirty="0" err="1" smtClean="0"/>
              <a:t>j</a:t>
            </a:r>
            <a:r>
              <a:rPr lang="es-ES" sz="2800" dirty="0" err="1" smtClean="0"/>
              <a:t>,B</a:t>
            </a:r>
            <a:r>
              <a:rPr lang="es-ES" sz="2800" dirty="0" smtClean="0"/>
              <a:t>], [</a:t>
            </a:r>
            <a:r>
              <a:rPr lang="es-ES" sz="2800" dirty="0" err="1" smtClean="0"/>
              <a:t>E</a:t>
            </a:r>
            <a:r>
              <a:rPr lang="es-ES" sz="2800" baseline="-25000" dirty="0" err="1" smtClean="0"/>
              <a:t>k</a:t>
            </a:r>
            <a:r>
              <a:rPr lang="es-ES" sz="2800" dirty="0" err="1" smtClean="0"/>
              <a:t>,C</a:t>
            </a:r>
            <a:r>
              <a:rPr lang="es-ES" sz="2800" dirty="0" smtClean="0"/>
              <a:t>]}</a:t>
            </a:r>
          </a:p>
          <a:p>
            <a:pPr eaLnBrk="1" hangingPunct="1">
              <a:buFont typeface="Wingdings" pitchFamily="2" charset="2"/>
              <a:buNone/>
            </a:pPr>
            <a:endParaRPr lang="es-MX" sz="2800" dirty="0" smtClean="0"/>
          </a:p>
          <a:p>
            <a:pPr eaLnBrk="1" hangingPunct="1">
              <a:buFont typeface="Wingdings" pitchFamily="2" charset="2"/>
              <a:buNone/>
            </a:pPr>
            <a:endParaRPr lang="es-ES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s-ES" sz="2800" dirty="0" smtClean="0">
                <a:sym typeface="Symbol" pitchFamily="18" charset="2"/>
              </a:rPr>
              <a:t>                     </a:t>
            </a:r>
            <a:r>
              <a:rPr lang="es-ES" sz="2800" dirty="0" smtClean="0"/>
              <a:t>(</a:t>
            </a:r>
            <a:r>
              <a:rPr lang="es-ES" sz="2800" dirty="0" err="1" smtClean="0"/>
              <a:t>E</a:t>
            </a:r>
            <a:r>
              <a:rPr lang="es-ES" sz="2800" baseline="-25000" dirty="0" err="1" smtClean="0"/>
              <a:t>i</a:t>
            </a:r>
            <a:r>
              <a:rPr lang="es-ES" sz="2800" dirty="0" err="1" smtClean="0"/>
              <a:t>,</a:t>
            </a:r>
            <a:r>
              <a:rPr lang="es-ES" sz="2800" dirty="0" err="1" smtClean="0">
                <a:sym typeface="Symbol" pitchFamily="18" charset="2"/>
              </a:rPr>
              <a:t></a:t>
            </a:r>
            <a:r>
              <a:rPr lang="es-ES" sz="2800" dirty="0" err="1" smtClean="0"/>
              <a:t>,A</a:t>
            </a:r>
            <a:r>
              <a:rPr lang="es-ES" sz="2800" dirty="0" smtClean="0"/>
              <a:t>) = { [E</a:t>
            </a:r>
            <a:r>
              <a:rPr lang="es-ES" sz="2800" baseline="-25000" dirty="0" smtClean="0"/>
              <a:t>i</a:t>
            </a:r>
            <a:r>
              <a:rPr lang="es-ES" sz="2800" dirty="0" smtClean="0"/>
              <a:t>, </a:t>
            </a:r>
            <a:r>
              <a:rPr lang="es-ES" sz="2800" dirty="0" smtClean="0">
                <a:sym typeface="Symbol" pitchFamily="18" charset="2"/>
              </a:rPr>
              <a:t></a:t>
            </a:r>
            <a:r>
              <a:rPr lang="es-ES" sz="2800" dirty="0" smtClean="0"/>
              <a:t>] }</a:t>
            </a:r>
          </a:p>
          <a:p>
            <a:pPr eaLnBrk="1" hangingPunct="1">
              <a:buFont typeface="Wingdings" pitchFamily="2" charset="2"/>
              <a:buNone/>
            </a:pPr>
            <a:endParaRPr lang="es-ES" sz="2800" dirty="0" smtClean="0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Diagrama de estado</a:t>
            </a:r>
          </a:p>
        </p:txBody>
      </p:sp>
      <p:grpSp>
        <p:nvGrpSpPr>
          <p:cNvPr id="109572" name="Group 4"/>
          <p:cNvGrpSpPr>
            <a:grpSpLocks/>
          </p:cNvGrpSpPr>
          <p:nvPr/>
        </p:nvGrpSpPr>
        <p:grpSpPr bwMode="auto">
          <a:xfrm>
            <a:off x="1368125" y="2418450"/>
            <a:ext cx="2286000" cy="1676400"/>
            <a:chOff x="1296" y="1776"/>
            <a:chExt cx="1440" cy="1056"/>
          </a:xfrm>
        </p:grpSpPr>
        <p:sp>
          <p:nvSpPr>
            <p:cNvPr id="109586" name="Oval 5"/>
            <p:cNvSpPr>
              <a:spLocks noChangeArrowheads="1"/>
            </p:cNvSpPr>
            <p:nvPr/>
          </p:nvSpPr>
          <p:spPr bwMode="auto">
            <a:xfrm>
              <a:off x="1296" y="2064"/>
              <a:ext cx="432" cy="432"/>
            </a:xfrm>
            <a:prstGeom prst="ellips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i="0"/>
                <a:t>Ei</a:t>
              </a:r>
            </a:p>
          </p:txBody>
        </p:sp>
        <p:sp>
          <p:nvSpPr>
            <p:cNvPr id="109587" name="Oval 6"/>
            <p:cNvSpPr>
              <a:spLocks noChangeArrowheads="1"/>
            </p:cNvSpPr>
            <p:nvPr/>
          </p:nvSpPr>
          <p:spPr bwMode="auto">
            <a:xfrm>
              <a:off x="2304" y="1776"/>
              <a:ext cx="432" cy="432"/>
            </a:xfrm>
            <a:prstGeom prst="ellips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i="0"/>
                <a:t>Ej</a:t>
              </a:r>
            </a:p>
          </p:txBody>
        </p:sp>
        <p:sp>
          <p:nvSpPr>
            <p:cNvPr id="109588" name="Oval 7"/>
            <p:cNvSpPr>
              <a:spLocks noChangeArrowheads="1"/>
            </p:cNvSpPr>
            <p:nvPr/>
          </p:nvSpPr>
          <p:spPr bwMode="auto">
            <a:xfrm>
              <a:off x="2208" y="2400"/>
              <a:ext cx="432" cy="432"/>
            </a:xfrm>
            <a:prstGeom prst="ellips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i="0"/>
                <a:t>Ek</a:t>
              </a:r>
            </a:p>
          </p:txBody>
        </p:sp>
        <p:sp>
          <p:nvSpPr>
            <p:cNvPr id="109589" name="Line 8"/>
            <p:cNvSpPr>
              <a:spLocks noChangeShapeType="1"/>
            </p:cNvSpPr>
            <p:nvPr/>
          </p:nvSpPr>
          <p:spPr bwMode="auto">
            <a:xfrm flipV="1">
              <a:off x="1680" y="1968"/>
              <a:ext cx="624" cy="192"/>
            </a:xfrm>
            <a:prstGeom prst="lin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109590" name="Line 9"/>
            <p:cNvSpPr>
              <a:spLocks noChangeShapeType="1"/>
            </p:cNvSpPr>
            <p:nvPr/>
          </p:nvSpPr>
          <p:spPr bwMode="auto">
            <a:xfrm>
              <a:off x="1680" y="2400"/>
              <a:ext cx="528" cy="240"/>
            </a:xfrm>
            <a:prstGeom prst="lin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109591" name="Text Box 10"/>
            <p:cNvSpPr txBox="1">
              <a:spLocks noChangeArrowheads="1"/>
            </p:cNvSpPr>
            <p:nvPr/>
          </p:nvSpPr>
          <p:spPr bwMode="auto">
            <a:xfrm>
              <a:off x="1632" y="1776"/>
              <a:ext cx="5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i="0" dirty="0"/>
                <a:t>a A/B</a:t>
              </a:r>
            </a:p>
          </p:txBody>
        </p:sp>
        <p:sp>
          <p:nvSpPr>
            <p:cNvPr id="109592" name="Text Box 11"/>
            <p:cNvSpPr txBox="1">
              <a:spLocks noChangeArrowheads="1"/>
            </p:cNvSpPr>
            <p:nvPr/>
          </p:nvSpPr>
          <p:spPr bwMode="auto">
            <a:xfrm>
              <a:off x="1584" y="2544"/>
              <a:ext cx="5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i="0" dirty="0"/>
                <a:t>a A/C</a:t>
              </a:r>
            </a:p>
          </p:txBody>
        </p:sp>
      </p:grpSp>
      <p:grpSp>
        <p:nvGrpSpPr>
          <p:cNvPr id="109573" name="Group 12"/>
          <p:cNvGrpSpPr>
            <a:grpSpLocks/>
          </p:cNvGrpSpPr>
          <p:nvPr/>
        </p:nvGrpSpPr>
        <p:grpSpPr bwMode="auto">
          <a:xfrm>
            <a:off x="1766069" y="4838700"/>
            <a:ext cx="1828800" cy="990600"/>
            <a:chOff x="2352" y="1968"/>
            <a:chExt cx="1152" cy="624"/>
          </a:xfrm>
        </p:grpSpPr>
        <p:sp>
          <p:nvSpPr>
            <p:cNvPr id="109583" name="Oval 13"/>
            <p:cNvSpPr>
              <a:spLocks noChangeArrowheads="1"/>
            </p:cNvSpPr>
            <p:nvPr/>
          </p:nvSpPr>
          <p:spPr bwMode="auto">
            <a:xfrm>
              <a:off x="2352" y="2160"/>
              <a:ext cx="432" cy="432"/>
            </a:xfrm>
            <a:prstGeom prst="ellips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i="0" dirty="0"/>
                <a:t>Ei</a:t>
              </a:r>
            </a:p>
          </p:txBody>
        </p:sp>
        <p:sp>
          <p:nvSpPr>
            <p:cNvPr id="109584" name="Text Box 14"/>
            <p:cNvSpPr txBox="1">
              <a:spLocks noChangeArrowheads="1"/>
            </p:cNvSpPr>
            <p:nvPr/>
          </p:nvSpPr>
          <p:spPr bwMode="auto">
            <a:xfrm>
              <a:off x="2902" y="1968"/>
              <a:ext cx="6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sz="2800" i="0" dirty="0">
                  <a:latin typeface="Arial" charset="0"/>
                  <a:sym typeface="Symbol" pitchFamily="18" charset="2"/>
                </a:rPr>
                <a:t></a:t>
              </a:r>
              <a:r>
                <a:rPr lang="es-ES" i="0" dirty="0"/>
                <a:t> A/</a:t>
              </a:r>
              <a:r>
                <a:rPr lang="es-ES" sz="2800" i="0" dirty="0">
                  <a:latin typeface="Arial" charset="0"/>
                  <a:sym typeface="Symbol" pitchFamily="18" charset="2"/>
                </a:rPr>
                <a:t></a:t>
              </a:r>
            </a:p>
          </p:txBody>
        </p:sp>
        <p:cxnSp>
          <p:nvCxnSpPr>
            <p:cNvPr id="109585" name="AutoShape 15"/>
            <p:cNvCxnSpPr>
              <a:cxnSpLocks noChangeShapeType="1"/>
              <a:stCxn id="109583" idx="6"/>
              <a:endCxn id="109583" idx="0"/>
            </p:cNvCxnSpPr>
            <p:nvPr/>
          </p:nvCxnSpPr>
          <p:spPr bwMode="auto">
            <a:xfrm flipH="1" flipV="1">
              <a:off x="2568" y="2160"/>
              <a:ext cx="216" cy="216"/>
            </a:xfrm>
            <a:prstGeom prst="curvedConnector4">
              <a:avLst>
                <a:gd name="adj1" fmla="val -66667"/>
                <a:gd name="adj2" fmla="val 166667"/>
              </a:avLst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39382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675466"/>
            <a:ext cx="7408333" cy="4182533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s-ES" sz="2800" dirty="0" smtClean="0">
                <a:sym typeface="Symbol" pitchFamily="18" charset="2"/>
              </a:rPr>
              <a:t></a:t>
            </a:r>
            <a:r>
              <a:rPr lang="es-ES" sz="2800" dirty="0" smtClean="0"/>
              <a:t>(E</a:t>
            </a:r>
            <a:r>
              <a:rPr lang="es-ES" sz="2800" baseline="-25000" dirty="0" smtClean="0"/>
              <a:t>i</a:t>
            </a:r>
            <a:r>
              <a:rPr lang="es-ES" sz="2800" dirty="0" smtClean="0"/>
              <a:t>,</a:t>
            </a:r>
            <a:r>
              <a:rPr lang="es-ES" sz="2800" dirty="0" smtClean="0">
                <a:sym typeface="Symbol" pitchFamily="18" charset="2"/>
              </a:rPr>
              <a:t></a:t>
            </a:r>
            <a:r>
              <a:rPr lang="es-ES" sz="2800" dirty="0" smtClean="0"/>
              <a:t>,</a:t>
            </a:r>
            <a:r>
              <a:rPr lang="es-ES" sz="2800" dirty="0" smtClean="0">
                <a:sym typeface="Symbol" pitchFamily="18" charset="2"/>
              </a:rPr>
              <a:t></a:t>
            </a:r>
            <a:r>
              <a:rPr lang="es-ES" sz="2800" dirty="0" smtClean="0"/>
              <a:t>) = { [</a:t>
            </a:r>
            <a:r>
              <a:rPr lang="es-ES" sz="2800" dirty="0" err="1" smtClean="0"/>
              <a:t>E</a:t>
            </a:r>
            <a:r>
              <a:rPr lang="es-ES" sz="2800" baseline="-25000" dirty="0" err="1" smtClean="0"/>
              <a:t>i</a:t>
            </a:r>
            <a:r>
              <a:rPr lang="es-ES" sz="2800" dirty="0" err="1" smtClean="0"/>
              <a:t>,A</a:t>
            </a:r>
            <a:r>
              <a:rPr lang="es-ES" sz="2800" dirty="0" smtClean="0"/>
              <a:t>] }</a:t>
            </a:r>
          </a:p>
          <a:p>
            <a:pPr eaLnBrk="1" hangingPunct="1">
              <a:buFont typeface="Wingdings" pitchFamily="2" charset="2"/>
              <a:buNone/>
            </a:pPr>
            <a:endParaRPr lang="es-MX" sz="2800" dirty="0" smtClean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endParaRPr lang="es-MX" sz="2800" dirty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endParaRPr lang="es-ES" sz="2800" dirty="0" smtClean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" sz="2800" dirty="0" smtClean="0">
                <a:sym typeface="Symbol" pitchFamily="18" charset="2"/>
              </a:rPr>
              <a:t></a:t>
            </a:r>
            <a:r>
              <a:rPr lang="es-ES" sz="2800" dirty="0" smtClean="0"/>
              <a:t>(</a:t>
            </a:r>
            <a:r>
              <a:rPr lang="es-ES" sz="2800" dirty="0" err="1" smtClean="0"/>
              <a:t>E</a:t>
            </a:r>
            <a:r>
              <a:rPr lang="es-ES" sz="2800" baseline="-25000" dirty="0" err="1" smtClean="0"/>
              <a:t>i</a:t>
            </a:r>
            <a:r>
              <a:rPr lang="es-ES" sz="2800" dirty="0" err="1" smtClean="0"/>
              <a:t>,a</a:t>
            </a:r>
            <a:r>
              <a:rPr lang="es-ES" sz="2800" dirty="0" smtClean="0"/>
              <a:t>, </a:t>
            </a:r>
            <a:r>
              <a:rPr lang="es-ES" sz="2800" dirty="0" smtClean="0">
                <a:sym typeface="Symbol" pitchFamily="18" charset="2"/>
              </a:rPr>
              <a:t></a:t>
            </a:r>
            <a:r>
              <a:rPr lang="es-ES" sz="2800" dirty="0" smtClean="0"/>
              <a:t>) = { [</a:t>
            </a:r>
            <a:r>
              <a:rPr lang="es-ES" sz="2800" dirty="0" err="1" smtClean="0"/>
              <a:t>E</a:t>
            </a:r>
            <a:r>
              <a:rPr lang="es-ES" sz="2800" baseline="-25000" dirty="0" err="1" smtClean="0"/>
              <a:t>j</a:t>
            </a:r>
            <a:r>
              <a:rPr lang="es-ES" sz="2800" dirty="0" smtClean="0"/>
              <a:t>, </a:t>
            </a:r>
            <a:r>
              <a:rPr lang="es-ES" sz="2800" dirty="0" smtClean="0">
                <a:sym typeface="Symbol" pitchFamily="18" charset="2"/>
              </a:rPr>
              <a:t></a:t>
            </a:r>
            <a:r>
              <a:rPr lang="es-ES" sz="2800" dirty="0" smtClean="0"/>
              <a:t>] }</a:t>
            </a: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Diagrama de estado</a:t>
            </a:r>
          </a:p>
        </p:txBody>
      </p:sp>
      <p:grpSp>
        <p:nvGrpSpPr>
          <p:cNvPr id="109574" name="Group 16"/>
          <p:cNvGrpSpPr>
            <a:grpSpLocks/>
          </p:cNvGrpSpPr>
          <p:nvPr/>
        </p:nvGrpSpPr>
        <p:grpSpPr bwMode="auto">
          <a:xfrm>
            <a:off x="4621212" y="2811682"/>
            <a:ext cx="1844675" cy="990600"/>
            <a:chOff x="2304" y="2640"/>
            <a:chExt cx="1162" cy="624"/>
          </a:xfrm>
        </p:grpSpPr>
        <p:sp>
          <p:nvSpPr>
            <p:cNvPr id="109580" name="Oval 17"/>
            <p:cNvSpPr>
              <a:spLocks noChangeArrowheads="1"/>
            </p:cNvSpPr>
            <p:nvPr/>
          </p:nvSpPr>
          <p:spPr bwMode="auto">
            <a:xfrm>
              <a:off x="2304" y="2832"/>
              <a:ext cx="432" cy="432"/>
            </a:xfrm>
            <a:prstGeom prst="ellipse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i="0" dirty="0"/>
                <a:t>Ei</a:t>
              </a:r>
            </a:p>
          </p:txBody>
        </p:sp>
        <p:sp>
          <p:nvSpPr>
            <p:cNvPr id="109581" name="Text Box 18"/>
            <p:cNvSpPr txBox="1">
              <a:spLocks noChangeArrowheads="1"/>
            </p:cNvSpPr>
            <p:nvPr/>
          </p:nvSpPr>
          <p:spPr bwMode="auto">
            <a:xfrm>
              <a:off x="2854" y="2640"/>
              <a:ext cx="61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sz="2800" i="0" dirty="0">
                  <a:latin typeface="Arial" charset="0"/>
                  <a:sym typeface="Symbol" pitchFamily="18" charset="2"/>
                </a:rPr>
                <a:t></a:t>
              </a:r>
              <a:r>
                <a:rPr lang="es-ES" i="0" dirty="0"/>
                <a:t> </a:t>
              </a:r>
              <a:r>
                <a:rPr lang="es-ES" sz="2800" i="0" dirty="0">
                  <a:latin typeface="Arial" charset="0"/>
                  <a:sym typeface="Symbol" pitchFamily="18" charset="2"/>
                </a:rPr>
                <a:t></a:t>
              </a:r>
              <a:r>
                <a:rPr lang="es-ES" i="0" dirty="0"/>
                <a:t>/</a:t>
              </a:r>
              <a:r>
                <a:rPr lang="es-ES" sz="2800" i="0" dirty="0">
                  <a:latin typeface="Arial" charset="0"/>
                  <a:sym typeface="Symbol" pitchFamily="18" charset="2"/>
                </a:rPr>
                <a:t>A</a:t>
              </a:r>
            </a:p>
          </p:txBody>
        </p:sp>
        <p:cxnSp>
          <p:nvCxnSpPr>
            <p:cNvPr id="109582" name="AutoShape 19"/>
            <p:cNvCxnSpPr>
              <a:cxnSpLocks noChangeShapeType="1"/>
              <a:stCxn id="109580" idx="6"/>
              <a:endCxn id="109580" idx="0"/>
            </p:cNvCxnSpPr>
            <p:nvPr/>
          </p:nvCxnSpPr>
          <p:spPr bwMode="auto">
            <a:xfrm flipH="1" flipV="1">
              <a:off x="2520" y="2832"/>
              <a:ext cx="216" cy="216"/>
            </a:xfrm>
            <a:prstGeom prst="curvedConnector4">
              <a:avLst>
                <a:gd name="adj1" fmla="val -66667"/>
                <a:gd name="adj2" fmla="val 166667"/>
              </a:avLst>
            </a:prstGeom>
            <a:noFill/>
            <a:ln w="9525">
              <a:solidFill>
                <a:schemeClr val="tx2">
                  <a:lumMod val="5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9575" name="Group 20"/>
          <p:cNvGrpSpPr>
            <a:grpSpLocks/>
          </p:cNvGrpSpPr>
          <p:nvPr/>
        </p:nvGrpSpPr>
        <p:grpSpPr bwMode="auto">
          <a:xfrm>
            <a:off x="4621212" y="4320573"/>
            <a:ext cx="2286000" cy="914400"/>
            <a:chOff x="3360" y="2976"/>
            <a:chExt cx="1440" cy="576"/>
          </a:xfrm>
          <a:noFill/>
        </p:grpSpPr>
        <p:sp>
          <p:nvSpPr>
            <p:cNvPr id="109576" name="Oval 21"/>
            <p:cNvSpPr>
              <a:spLocks noChangeArrowheads="1"/>
            </p:cNvSpPr>
            <p:nvPr/>
          </p:nvSpPr>
          <p:spPr bwMode="auto">
            <a:xfrm>
              <a:off x="3360" y="3120"/>
              <a:ext cx="432" cy="43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i="0"/>
                <a:t>Ei</a:t>
              </a:r>
            </a:p>
          </p:txBody>
        </p:sp>
        <p:sp>
          <p:nvSpPr>
            <p:cNvPr id="109577" name="Oval 22"/>
            <p:cNvSpPr>
              <a:spLocks noChangeArrowheads="1"/>
            </p:cNvSpPr>
            <p:nvPr/>
          </p:nvSpPr>
          <p:spPr bwMode="auto">
            <a:xfrm>
              <a:off x="4368" y="3120"/>
              <a:ext cx="432" cy="432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i="0" dirty="0" err="1"/>
                <a:t>Ej</a:t>
              </a:r>
              <a:endParaRPr lang="es-ES" i="0" dirty="0"/>
            </a:p>
          </p:txBody>
        </p:sp>
        <p:sp>
          <p:nvSpPr>
            <p:cNvPr id="109578" name="Line 23"/>
            <p:cNvSpPr>
              <a:spLocks noChangeShapeType="1"/>
            </p:cNvSpPr>
            <p:nvPr/>
          </p:nvSpPr>
          <p:spPr bwMode="auto">
            <a:xfrm>
              <a:off x="3792" y="3312"/>
              <a:ext cx="57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109579" name="Text Box 24"/>
            <p:cNvSpPr txBox="1">
              <a:spLocks noChangeArrowheads="1"/>
            </p:cNvSpPr>
            <p:nvPr/>
          </p:nvSpPr>
          <p:spPr bwMode="auto">
            <a:xfrm>
              <a:off x="3792" y="2976"/>
              <a:ext cx="548" cy="32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i="0" dirty="0"/>
                <a:t>a </a:t>
              </a:r>
              <a:r>
                <a:rPr lang="es-ES" sz="2800" i="0" dirty="0">
                  <a:latin typeface="Arial" charset="0"/>
                  <a:sym typeface="Symbol" pitchFamily="18" charset="2"/>
                </a:rPr>
                <a:t></a:t>
              </a:r>
              <a:r>
                <a:rPr lang="es-ES" i="0" dirty="0"/>
                <a:t>/</a:t>
              </a:r>
              <a:r>
                <a:rPr lang="es-ES" sz="2800" i="0" dirty="0">
                  <a:latin typeface="Arial" charset="0"/>
                  <a:sym typeface="Symbol" pitchFamily="18" charset="2"/>
                </a:rPr>
                <a:t>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095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s-MX" sz="2800" smtClean="0"/>
              <a:t>L(G) = { </a:t>
            </a:r>
            <a:r>
              <a:rPr lang="es-MX" sz="2800" i="1" smtClean="0"/>
              <a:t>wcw</a:t>
            </a:r>
            <a:r>
              <a:rPr lang="es-MX" sz="2800" baseline="30000" smtClean="0">
                <a:cs typeface="Arial" charset="0"/>
              </a:rPr>
              <a:t>R</a:t>
            </a:r>
            <a:r>
              <a:rPr lang="es-MX" sz="2800" smtClean="0"/>
              <a:t> | w </a:t>
            </a:r>
            <a:r>
              <a:rPr lang="es-MX" sz="2800" smtClean="0">
                <a:sym typeface="Symbol" pitchFamily="18" charset="2"/>
              </a:rPr>
              <a:t> </a:t>
            </a:r>
            <a:r>
              <a:rPr lang="es-MX" sz="2800" smtClean="0">
                <a:cs typeface="Arial" charset="0"/>
              </a:rPr>
              <a:t>(0 + 1)* } </a:t>
            </a:r>
          </a:p>
          <a:p>
            <a:pPr eaLnBrk="1" hangingPunct="1"/>
            <a:r>
              <a:rPr lang="es-MX" sz="2800" smtClean="0">
                <a:cs typeface="Arial" charset="0"/>
              </a:rPr>
              <a:t>Palíndromes en ( 0 + 1)* cuyo punto intermedio está marcado por un caracter especial </a:t>
            </a:r>
            <a:r>
              <a:rPr lang="es-MX" sz="2800" i="1" smtClean="0">
                <a:cs typeface="Arial" charset="0"/>
              </a:rPr>
              <a:t>c</a:t>
            </a:r>
            <a:r>
              <a:rPr lang="es-MX" sz="2800" smtClean="0">
                <a:cs typeface="Arial" charset="0"/>
              </a:rPr>
              <a:t> </a:t>
            </a:r>
          </a:p>
          <a:p>
            <a:pPr eaLnBrk="1" hangingPunct="1"/>
            <a:r>
              <a:rPr lang="es-MX" sz="2800" i="1" smtClean="0">
                <a:cs typeface="Arial" charset="0"/>
              </a:rPr>
              <a:t>w</a:t>
            </a:r>
            <a:r>
              <a:rPr lang="es-MX" sz="2800" baseline="30000" smtClean="0">
                <a:cs typeface="Arial" charset="0"/>
              </a:rPr>
              <a:t>R</a:t>
            </a:r>
            <a:r>
              <a:rPr lang="es-MX" sz="2800" smtClean="0">
                <a:cs typeface="Arial" charset="0"/>
              </a:rPr>
              <a:t> = reversa de w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s-MX" sz="2800" smtClean="0">
                <a:cs typeface="Arial" charset="0"/>
              </a:rPr>
              <a:t>M = ( {q</a:t>
            </a:r>
            <a:r>
              <a:rPr lang="es-MX" sz="2000" b="1" smtClean="0">
                <a:cs typeface="Arial" charset="0"/>
              </a:rPr>
              <a:t>1</a:t>
            </a:r>
            <a:r>
              <a:rPr lang="es-MX" sz="2800" smtClean="0">
                <a:cs typeface="Arial" charset="0"/>
              </a:rPr>
              <a:t>, q</a:t>
            </a:r>
            <a:r>
              <a:rPr lang="es-MX" sz="2000" b="1" smtClean="0">
                <a:cs typeface="Arial" charset="0"/>
              </a:rPr>
              <a:t>2</a:t>
            </a:r>
            <a:r>
              <a:rPr lang="es-MX" sz="2800" smtClean="0">
                <a:cs typeface="Arial" charset="0"/>
              </a:rPr>
              <a:t>} , {0, 1}, {R, B, G} , </a:t>
            </a:r>
            <a:r>
              <a:rPr lang="es-MX" smtClean="0">
                <a:sym typeface="Symbol" pitchFamily="18" charset="2"/>
              </a:rPr>
              <a:t></a:t>
            </a:r>
            <a:r>
              <a:rPr lang="es-MX" smtClean="0">
                <a:cs typeface="Arial" charset="0"/>
              </a:rPr>
              <a:t>, </a:t>
            </a:r>
            <a:r>
              <a:rPr lang="es-MX" sz="2800" smtClean="0">
                <a:cs typeface="Arial" charset="0"/>
              </a:rPr>
              <a:t>q</a:t>
            </a:r>
            <a:r>
              <a:rPr lang="es-MX" sz="2000" b="1" smtClean="0">
                <a:cs typeface="Arial" charset="0"/>
              </a:rPr>
              <a:t>1</a:t>
            </a:r>
            <a:r>
              <a:rPr lang="es-MX" sz="2800" smtClean="0">
                <a:cs typeface="Arial" charset="0"/>
              </a:rPr>
              <a:t>, q</a:t>
            </a:r>
            <a:r>
              <a:rPr lang="es-MX" sz="2000" b="1" smtClean="0">
                <a:cs typeface="Arial" charset="0"/>
              </a:rPr>
              <a:t>2</a:t>
            </a:r>
            <a:r>
              <a:rPr lang="es-MX" sz="2800" smtClean="0">
                <a:cs typeface="Arial" charset="0"/>
              </a:rPr>
              <a:t>)</a:t>
            </a:r>
            <a:endParaRPr lang="el-GR" sz="2800" smtClean="0">
              <a:cs typeface="Arial" charset="0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342896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00213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z="2400" b="1" dirty="0" smtClean="0"/>
              <a:t>                  </a:t>
            </a:r>
            <a:r>
              <a:rPr lang="es-MX" sz="2400" b="1" dirty="0" smtClean="0">
                <a:solidFill>
                  <a:srgbClr val="FFFFFF"/>
                </a:solidFill>
              </a:rPr>
              <a:t>0,R/BR</a:t>
            </a:r>
          </a:p>
          <a:p>
            <a:pPr eaLnBrk="1" hangingPunct="1">
              <a:buFont typeface="Wingdings" pitchFamily="2" charset="2"/>
              <a:buNone/>
            </a:pPr>
            <a:r>
              <a:rPr lang="es-MX" sz="2400" b="1" dirty="0" smtClean="0"/>
              <a:t>                               </a:t>
            </a:r>
            <a:r>
              <a:rPr lang="es-MX" sz="2400" b="1" dirty="0" smtClean="0">
                <a:solidFill>
                  <a:srgbClr val="FFFFFF"/>
                </a:solidFill>
              </a:rPr>
              <a:t>0,B/BB</a:t>
            </a:r>
            <a:r>
              <a:rPr lang="es-MX" sz="2400" b="1" dirty="0" smtClean="0"/>
              <a:t> </a:t>
            </a:r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Diagrama de Transición</a:t>
            </a:r>
          </a:p>
        </p:txBody>
      </p:sp>
      <p:grpSp>
        <p:nvGrpSpPr>
          <p:cNvPr id="112644" name="Group 4"/>
          <p:cNvGrpSpPr>
            <a:grpSpLocks/>
          </p:cNvGrpSpPr>
          <p:nvPr/>
        </p:nvGrpSpPr>
        <p:grpSpPr bwMode="auto">
          <a:xfrm>
            <a:off x="549117" y="2708920"/>
            <a:ext cx="7848103" cy="2315268"/>
            <a:chOff x="0" y="1253"/>
            <a:chExt cx="5760" cy="2436"/>
          </a:xfrm>
        </p:grpSpPr>
        <p:sp>
          <p:nvSpPr>
            <p:cNvPr id="112647" name="Arc 5"/>
            <p:cNvSpPr>
              <a:spLocks/>
            </p:cNvSpPr>
            <p:nvPr/>
          </p:nvSpPr>
          <p:spPr bwMode="auto">
            <a:xfrm rot="2940646">
              <a:off x="839" y="1842"/>
              <a:ext cx="519" cy="278"/>
            </a:xfrm>
            <a:custGeom>
              <a:avLst/>
              <a:gdLst>
                <a:gd name="T0" fmla="*/ 5 w 42094"/>
                <a:gd name="T1" fmla="*/ 2 h 43200"/>
                <a:gd name="T2" fmla="*/ 6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48" name="Arc 6"/>
            <p:cNvSpPr>
              <a:spLocks/>
            </p:cNvSpPr>
            <p:nvPr/>
          </p:nvSpPr>
          <p:spPr bwMode="auto">
            <a:xfrm rot="371997">
              <a:off x="569" y="2270"/>
              <a:ext cx="469" cy="288"/>
            </a:xfrm>
            <a:custGeom>
              <a:avLst/>
              <a:gdLst>
                <a:gd name="T0" fmla="*/ 4 w 42094"/>
                <a:gd name="T1" fmla="*/ 2 h 43200"/>
                <a:gd name="T2" fmla="*/ 5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49" name="Arc 7"/>
            <p:cNvSpPr>
              <a:spLocks/>
            </p:cNvSpPr>
            <p:nvPr/>
          </p:nvSpPr>
          <p:spPr bwMode="auto">
            <a:xfrm rot="-2379087">
              <a:off x="841" y="2678"/>
              <a:ext cx="602" cy="304"/>
            </a:xfrm>
            <a:custGeom>
              <a:avLst/>
              <a:gdLst>
                <a:gd name="T0" fmla="*/ 7 w 42094"/>
                <a:gd name="T1" fmla="*/ 2 h 43200"/>
                <a:gd name="T2" fmla="*/ 9 w 42094"/>
                <a:gd name="T3" fmla="*/ 1 h 43200"/>
                <a:gd name="T4" fmla="*/ 4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0" name="Oval 8"/>
            <p:cNvSpPr>
              <a:spLocks noChangeArrowheads="1"/>
            </p:cNvSpPr>
            <p:nvPr/>
          </p:nvSpPr>
          <p:spPr bwMode="auto">
            <a:xfrm>
              <a:off x="1066" y="2115"/>
              <a:ext cx="998" cy="5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MX" b="1" i="0">
                  <a:latin typeface="Arial" charset="0"/>
                </a:rPr>
                <a:t>Q</a:t>
              </a:r>
              <a:r>
                <a:rPr lang="es-MX" sz="1600" b="1" i="0">
                  <a:latin typeface="Arial" charset="0"/>
                </a:rPr>
                <a:t> 1</a:t>
              </a:r>
            </a:p>
          </p:txBody>
        </p:sp>
        <p:sp>
          <p:nvSpPr>
            <p:cNvPr id="112651" name="Oval 9"/>
            <p:cNvSpPr>
              <a:spLocks noChangeArrowheads="1"/>
            </p:cNvSpPr>
            <p:nvPr/>
          </p:nvSpPr>
          <p:spPr bwMode="auto">
            <a:xfrm>
              <a:off x="4014" y="2069"/>
              <a:ext cx="998" cy="5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2" name="Oval 10"/>
            <p:cNvSpPr>
              <a:spLocks noChangeArrowheads="1"/>
            </p:cNvSpPr>
            <p:nvPr/>
          </p:nvSpPr>
          <p:spPr bwMode="auto">
            <a:xfrm>
              <a:off x="4150" y="2160"/>
              <a:ext cx="771" cy="3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MX" b="1" i="0">
                  <a:latin typeface="Arial" charset="0"/>
                </a:rPr>
                <a:t>Q</a:t>
              </a:r>
              <a:r>
                <a:rPr lang="es-MX" sz="1600" b="1" i="0">
                  <a:latin typeface="Arial" charset="0"/>
                </a:rPr>
                <a:t> 2</a:t>
              </a:r>
            </a:p>
          </p:txBody>
        </p:sp>
        <p:sp>
          <p:nvSpPr>
            <p:cNvPr id="112653" name="Arc 11"/>
            <p:cNvSpPr>
              <a:spLocks/>
            </p:cNvSpPr>
            <p:nvPr/>
          </p:nvSpPr>
          <p:spPr bwMode="auto">
            <a:xfrm rot="4743622">
              <a:off x="1308" y="1737"/>
              <a:ext cx="519" cy="278"/>
            </a:xfrm>
            <a:custGeom>
              <a:avLst/>
              <a:gdLst>
                <a:gd name="T0" fmla="*/ 5 w 42094"/>
                <a:gd name="T1" fmla="*/ 2 h 43200"/>
                <a:gd name="T2" fmla="*/ 6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4" name="Arc 12"/>
            <p:cNvSpPr>
              <a:spLocks/>
            </p:cNvSpPr>
            <p:nvPr/>
          </p:nvSpPr>
          <p:spPr bwMode="auto">
            <a:xfrm rot="-6558517">
              <a:off x="1474" y="2750"/>
              <a:ext cx="519" cy="278"/>
            </a:xfrm>
            <a:custGeom>
              <a:avLst/>
              <a:gdLst>
                <a:gd name="T0" fmla="*/ 5 w 42094"/>
                <a:gd name="T1" fmla="*/ 2 h 43200"/>
                <a:gd name="T2" fmla="*/ 6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5" name="Arc 13"/>
            <p:cNvSpPr>
              <a:spLocks/>
            </p:cNvSpPr>
            <p:nvPr/>
          </p:nvSpPr>
          <p:spPr bwMode="auto">
            <a:xfrm rot="6959010">
              <a:off x="1806" y="1873"/>
              <a:ext cx="519" cy="278"/>
            </a:xfrm>
            <a:custGeom>
              <a:avLst/>
              <a:gdLst>
                <a:gd name="T0" fmla="*/ 5 w 42094"/>
                <a:gd name="T1" fmla="*/ 2 h 43200"/>
                <a:gd name="T2" fmla="*/ 6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6" name="Arc 14"/>
            <p:cNvSpPr>
              <a:spLocks/>
            </p:cNvSpPr>
            <p:nvPr/>
          </p:nvSpPr>
          <p:spPr bwMode="auto">
            <a:xfrm rot="5400000">
              <a:off x="4392" y="1691"/>
              <a:ext cx="519" cy="278"/>
            </a:xfrm>
            <a:custGeom>
              <a:avLst/>
              <a:gdLst>
                <a:gd name="T0" fmla="*/ 5 w 42094"/>
                <a:gd name="T1" fmla="*/ 2 h 43200"/>
                <a:gd name="T2" fmla="*/ 6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7" name="Arc 15"/>
            <p:cNvSpPr>
              <a:spLocks/>
            </p:cNvSpPr>
            <p:nvPr/>
          </p:nvSpPr>
          <p:spPr bwMode="auto">
            <a:xfrm rot="6959010">
              <a:off x="4800" y="1918"/>
              <a:ext cx="519" cy="278"/>
            </a:xfrm>
            <a:custGeom>
              <a:avLst/>
              <a:gdLst>
                <a:gd name="T0" fmla="*/ 5 w 42094"/>
                <a:gd name="T1" fmla="*/ 2 h 43200"/>
                <a:gd name="T2" fmla="*/ 6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8" name="Arc 16"/>
            <p:cNvSpPr>
              <a:spLocks/>
            </p:cNvSpPr>
            <p:nvPr/>
          </p:nvSpPr>
          <p:spPr bwMode="auto">
            <a:xfrm rot="-9141607">
              <a:off x="4830" y="2478"/>
              <a:ext cx="519" cy="278"/>
            </a:xfrm>
            <a:custGeom>
              <a:avLst/>
              <a:gdLst>
                <a:gd name="T0" fmla="*/ 5 w 42094"/>
                <a:gd name="T1" fmla="*/ 2 h 43200"/>
                <a:gd name="T2" fmla="*/ 6 w 42094"/>
                <a:gd name="T3" fmla="*/ 1 h 43200"/>
                <a:gd name="T4" fmla="*/ 3 w 42094"/>
                <a:gd name="T5" fmla="*/ 1 h 43200"/>
                <a:gd name="T6" fmla="*/ 0 60000 65536"/>
                <a:gd name="T7" fmla="*/ 0 60000 65536"/>
                <a:gd name="T8" fmla="*/ 0 60000 65536"/>
                <a:gd name="T9" fmla="*/ 0 w 42094"/>
                <a:gd name="T10" fmla="*/ 0 h 43200"/>
                <a:gd name="T11" fmla="*/ 42094 w 4209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094" h="43200" fill="none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</a:path>
                <a:path w="42094" h="43200" stroke="0" extrusionOk="0">
                  <a:moveTo>
                    <a:pt x="35040" y="38508"/>
                  </a:moveTo>
                  <a:cubicBezTo>
                    <a:pt x="31219" y="41546"/>
                    <a:pt x="2648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0900" y="-1"/>
                    <a:pt x="39156" y="5952"/>
                    <a:pt x="42094" y="14776"/>
                  </a:cubicBezTo>
                  <a:lnTo>
                    <a:pt x="21600" y="21600"/>
                  </a:lnTo>
                  <a:lnTo>
                    <a:pt x="35040" y="38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12659" name="Freeform 17"/>
            <p:cNvSpPr>
              <a:spLocks/>
            </p:cNvSpPr>
            <p:nvPr/>
          </p:nvSpPr>
          <p:spPr bwMode="auto">
            <a:xfrm>
              <a:off x="1973" y="2478"/>
              <a:ext cx="2041" cy="332"/>
            </a:xfrm>
            <a:custGeom>
              <a:avLst/>
              <a:gdLst>
                <a:gd name="T0" fmla="*/ 0 w 2041"/>
                <a:gd name="T1" fmla="*/ 90 h 332"/>
                <a:gd name="T2" fmla="*/ 907 w 2041"/>
                <a:gd name="T3" fmla="*/ 317 h 332"/>
                <a:gd name="T4" fmla="*/ 2041 w 2041"/>
                <a:gd name="T5" fmla="*/ 0 h 332"/>
                <a:gd name="T6" fmla="*/ 0 60000 65536"/>
                <a:gd name="T7" fmla="*/ 0 60000 65536"/>
                <a:gd name="T8" fmla="*/ 0 60000 65536"/>
                <a:gd name="T9" fmla="*/ 0 w 2041"/>
                <a:gd name="T10" fmla="*/ 0 h 332"/>
                <a:gd name="T11" fmla="*/ 2041 w 2041"/>
                <a:gd name="T12" fmla="*/ 332 h 3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41" h="332">
                  <a:moveTo>
                    <a:pt x="0" y="90"/>
                  </a:moveTo>
                  <a:cubicBezTo>
                    <a:pt x="283" y="211"/>
                    <a:pt x="567" y="332"/>
                    <a:pt x="907" y="317"/>
                  </a:cubicBezTo>
                  <a:cubicBezTo>
                    <a:pt x="1247" y="302"/>
                    <a:pt x="1852" y="53"/>
                    <a:pt x="204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660" name="Freeform 18"/>
            <p:cNvSpPr>
              <a:spLocks/>
            </p:cNvSpPr>
            <p:nvPr/>
          </p:nvSpPr>
          <p:spPr bwMode="auto">
            <a:xfrm rot="-10467625">
              <a:off x="1981" y="1888"/>
              <a:ext cx="2041" cy="513"/>
            </a:xfrm>
            <a:custGeom>
              <a:avLst/>
              <a:gdLst>
                <a:gd name="T0" fmla="*/ 0 w 2041"/>
                <a:gd name="T1" fmla="*/ 139 h 332"/>
                <a:gd name="T2" fmla="*/ 907 w 2041"/>
                <a:gd name="T3" fmla="*/ 490 h 332"/>
                <a:gd name="T4" fmla="*/ 2041 w 2041"/>
                <a:gd name="T5" fmla="*/ 0 h 332"/>
                <a:gd name="T6" fmla="*/ 0 60000 65536"/>
                <a:gd name="T7" fmla="*/ 0 60000 65536"/>
                <a:gd name="T8" fmla="*/ 0 60000 65536"/>
                <a:gd name="T9" fmla="*/ 0 w 2041"/>
                <a:gd name="T10" fmla="*/ 0 h 332"/>
                <a:gd name="T11" fmla="*/ 2041 w 2041"/>
                <a:gd name="T12" fmla="*/ 332 h 3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41" h="332">
                  <a:moveTo>
                    <a:pt x="0" y="90"/>
                  </a:moveTo>
                  <a:cubicBezTo>
                    <a:pt x="283" y="211"/>
                    <a:pt x="567" y="332"/>
                    <a:pt x="907" y="317"/>
                  </a:cubicBezTo>
                  <a:cubicBezTo>
                    <a:pt x="1247" y="302"/>
                    <a:pt x="1852" y="53"/>
                    <a:pt x="2041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661" name="Line 19"/>
            <p:cNvSpPr>
              <a:spLocks noChangeShapeType="1"/>
            </p:cNvSpPr>
            <p:nvPr/>
          </p:nvSpPr>
          <p:spPr bwMode="auto">
            <a:xfrm>
              <a:off x="2064" y="2387"/>
              <a:ext cx="17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662" name="Text Box 20"/>
            <p:cNvSpPr txBox="1">
              <a:spLocks noChangeArrowheads="1"/>
            </p:cNvSpPr>
            <p:nvPr/>
          </p:nvSpPr>
          <p:spPr bwMode="auto">
            <a:xfrm>
              <a:off x="295" y="1433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I,G/GG</a:t>
              </a:r>
            </a:p>
          </p:txBody>
        </p:sp>
        <p:sp>
          <p:nvSpPr>
            <p:cNvPr id="112663" name="Text Box 21"/>
            <p:cNvSpPr txBox="1">
              <a:spLocks noChangeArrowheads="1"/>
            </p:cNvSpPr>
            <p:nvPr/>
          </p:nvSpPr>
          <p:spPr bwMode="auto">
            <a:xfrm>
              <a:off x="0" y="2568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0,G/BG</a:t>
              </a:r>
            </a:p>
          </p:txBody>
        </p:sp>
        <p:sp>
          <p:nvSpPr>
            <p:cNvPr id="112664" name="Text Box 22"/>
            <p:cNvSpPr txBox="1">
              <a:spLocks noChangeArrowheads="1"/>
            </p:cNvSpPr>
            <p:nvPr/>
          </p:nvSpPr>
          <p:spPr bwMode="auto">
            <a:xfrm>
              <a:off x="431" y="3203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I,R/GR</a:t>
              </a:r>
            </a:p>
          </p:txBody>
        </p:sp>
        <p:sp>
          <p:nvSpPr>
            <p:cNvPr id="112665" name="Text Box 23"/>
            <p:cNvSpPr txBox="1">
              <a:spLocks noChangeArrowheads="1"/>
            </p:cNvSpPr>
            <p:nvPr/>
          </p:nvSpPr>
          <p:spPr bwMode="auto">
            <a:xfrm>
              <a:off x="1791" y="3203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I,B/GB</a:t>
              </a:r>
            </a:p>
          </p:txBody>
        </p:sp>
        <p:sp>
          <p:nvSpPr>
            <p:cNvPr id="112666" name="Text Box 24"/>
            <p:cNvSpPr txBox="1">
              <a:spLocks noChangeArrowheads="1"/>
            </p:cNvSpPr>
            <p:nvPr/>
          </p:nvSpPr>
          <p:spPr bwMode="auto">
            <a:xfrm>
              <a:off x="2562" y="2069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C,B/B</a:t>
              </a:r>
            </a:p>
          </p:txBody>
        </p:sp>
        <p:sp>
          <p:nvSpPr>
            <p:cNvPr id="112667" name="Text Box 25"/>
            <p:cNvSpPr txBox="1">
              <a:spLocks noChangeArrowheads="1"/>
            </p:cNvSpPr>
            <p:nvPr/>
          </p:nvSpPr>
          <p:spPr bwMode="auto">
            <a:xfrm>
              <a:off x="2653" y="2841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C,G/G</a:t>
              </a:r>
            </a:p>
          </p:txBody>
        </p:sp>
        <p:sp>
          <p:nvSpPr>
            <p:cNvPr id="112668" name="Text Box 26"/>
            <p:cNvSpPr txBox="1">
              <a:spLocks noChangeArrowheads="1"/>
            </p:cNvSpPr>
            <p:nvPr/>
          </p:nvSpPr>
          <p:spPr bwMode="auto">
            <a:xfrm>
              <a:off x="3243" y="1661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C,R/R</a:t>
              </a:r>
            </a:p>
          </p:txBody>
        </p:sp>
        <p:sp>
          <p:nvSpPr>
            <p:cNvPr id="112669" name="Text Box 27"/>
            <p:cNvSpPr txBox="1">
              <a:spLocks noChangeArrowheads="1"/>
            </p:cNvSpPr>
            <p:nvPr/>
          </p:nvSpPr>
          <p:spPr bwMode="auto">
            <a:xfrm>
              <a:off x="4242" y="1253"/>
              <a:ext cx="906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0,B/</a:t>
              </a:r>
              <a:r>
                <a:rPr lang="ru-RU" b="1" i="0">
                  <a:latin typeface="Arial" charset="0"/>
                  <a:cs typeface="Arial" charset="0"/>
                </a:rPr>
                <a:t>Є</a:t>
              </a:r>
            </a:p>
          </p:txBody>
        </p:sp>
        <p:sp>
          <p:nvSpPr>
            <p:cNvPr id="112670" name="Text Box 28"/>
            <p:cNvSpPr txBox="1">
              <a:spLocks noChangeArrowheads="1"/>
            </p:cNvSpPr>
            <p:nvPr/>
          </p:nvSpPr>
          <p:spPr bwMode="auto">
            <a:xfrm>
              <a:off x="4853" y="1525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>
                  <a:latin typeface="Arial" charset="0"/>
                </a:rPr>
                <a:t>  </a:t>
              </a:r>
              <a:r>
                <a:rPr lang="ru-RU" b="1" i="0">
                  <a:latin typeface="Arial" charset="0"/>
                </a:rPr>
                <a:t>Є</a:t>
              </a:r>
              <a:r>
                <a:rPr lang="es-MX" b="1" i="0">
                  <a:latin typeface="Arial" charset="0"/>
                </a:rPr>
                <a:t>,R/</a:t>
              </a:r>
              <a:r>
                <a:rPr lang="ru-RU" b="1" i="0">
                  <a:latin typeface="Arial" charset="0"/>
                  <a:cs typeface="Arial" charset="0"/>
                </a:rPr>
                <a:t>Є</a:t>
              </a:r>
            </a:p>
          </p:txBody>
        </p:sp>
        <p:sp>
          <p:nvSpPr>
            <p:cNvPr id="112671" name="Text Box 29"/>
            <p:cNvSpPr txBox="1">
              <a:spLocks noChangeArrowheads="1"/>
            </p:cNvSpPr>
            <p:nvPr/>
          </p:nvSpPr>
          <p:spPr bwMode="auto">
            <a:xfrm>
              <a:off x="4853" y="2795"/>
              <a:ext cx="907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MX" b="1" i="0" dirty="0">
                  <a:latin typeface="Arial" charset="0"/>
                </a:rPr>
                <a:t>1,G/</a:t>
              </a:r>
              <a:r>
                <a:rPr lang="ru-RU" b="1" i="0" dirty="0">
                  <a:latin typeface="Arial" charset="0"/>
                  <a:cs typeface="Arial" charset="0"/>
                </a:rPr>
                <a:t>Є</a:t>
              </a:r>
            </a:p>
          </p:txBody>
        </p:sp>
      </p:grpSp>
      <p:sp>
        <p:nvSpPr>
          <p:cNvPr id="112646" name="Text Box 31"/>
          <p:cNvSpPr txBox="1">
            <a:spLocks noChangeArrowheads="1"/>
          </p:cNvSpPr>
          <p:nvPr/>
        </p:nvSpPr>
        <p:spPr bwMode="auto">
          <a:xfrm>
            <a:off x="660402" y="5373216"/>
            <a:ext cx="7620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b="1" i="0" dirty="0">
                <a:solidFill>
                  <a:srgbClr val="FF0000"/>
                </a:solidFill>
              </a:rPr>
              <a:t>R/BR  Tope=R /(cambia por) BR  equivale a PUSH</a:t>
            </a:r>
          </a:p>
          <a:p>
            <a:pPr eaLnBrk="1" hangingPunct="1">
              <a:spcBef>
                <a:spcPct val="50000"/>
              </a:spcBef>
            </a:pPr>
            <a:r>
              <a:rPr lang="es-ES" b="1" i="0" dirty="0">
                <a:solidFill>
                  <a:srgbClr val="FF0000"/>
                </a:solidFill>
              </a:rPr>
              <a:t>B/</a:t>
            </a:r>
            <a:r>
              <a:rPr lang="es-ES" b="1" i="0" dirty="0">
                <a:solidFill>
                  <a:srgbClr val="FF0000"/>
                </a:solidFill>
                <a:sym typeface="Symbol" pitchFamily="18" charset="2"/>
              </a:rPr>
              <a:t></a:t>
            </a:r>
            <a:r>
              <a:rPr lang="es-ES" b="1" i="0" dirty="0">
                <a:solidFill>
                  <a:srgbClr val="FF0000"/>
                </a:solidFill>
              </a:rPr>
              <a:t>      Tope=B /(Cambia por) </a:t>
            </a:r>
            <a:r>
              <a:rPr lang="es-ES" b="1" i="0" dirty="0">
                <a:solidFill>
                  <a:srgbClr val="FF0000"/>
                </a:solidFill>
                <a:sym typeface="Symbol" pitchFamily="18" charset="2"/>
              </a:rPr>
              <a:t>   equivale a un POP</a:t>
            </a:r>
            <a:r>
              <a:rPr lang="es-ES" b="1" i="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563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s-MX" smtClean="0"/>
              <a:t>(E</a:t>
            </a:r>
            <a:r>
              <a:rPr lang="es-MX" sz="2400" b="1" baseline="-25000" smtClean="0"/>
              <a:t>j</a:t>
            </a:r>
            <a:r>
              <a:rPr lang="es-MX" smtClean="0"/>
              <a:t>,a</a:t>
            </a:r>
            <a:r>
              <a:rPr lang="es-MX" i="1" smtClean="0"/>
              <a:t>w</a:t>
            </a:r>
            <a:r>
              <a:rPr lang="es-MX" smtClean="0"/>
              <a:t>,Z</a:t>
            </a:r>
            <a:r>
              <a:rPr lang="es-MX" smtClean="0">
                <a:cs typeface="Arial" charset="0"/>
                <a:sym typeface="Symbol" pitchFamily="18" charset="2"/>
              </a:rPr>
              <a:t></a:t>
            </a:r>
            <a:r>
              <a:rPr lang="es-MX" smtClean="0">
                <a:cs typeface="Arial" charset="0"/>
              </a:rPr>
              <a:t>)├* (E</a:t>
            </a:r>
            <a:r>
              <a:rPr lang="es-MX" sz="2400" b="1" baseline="-25000" smtClean="0"/>
              <a:t>k</a:t>
            </a:r>
            <a:r>
              <a:rPr lang="es-MX" smtClean="0">
                <a:cs typeface="Arial" charset="0"/>
              </a:rPr>
              <a:t>,w,</a:t>
            </a:r>
            <a:r>
              <a:rPr lang="el-GR" smtClean="0">
                <a:cs typeface="Arial" charset="0"/>
              </a:rPr>
              <a:t>β</a:t>
            </a:r>
            <a:r>
              <a:rPr lang="es-MX" smtClean="0">
                <a:cs typeface="Arial" charset="0"/>
                <a:sym typeface="Symbol" pitchFamily="18" charset="2"/>
              </a:rPr>
              <a:t></a:t>
            </a:r>
            <a:r>
              <a:rPr lang="es-MX" smtClean="0">
                <a:cs typeface="Arial" charset="0"/>
              </a:rPr>
              <a:t>)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s-MX" smtClean="0">
                <a:cs typeface="Arial" charset="0"/>
              </a:rPr>
              <a:t>ssi </a:t>
            </a:r>
            <a:r>
              <a:rPr lang="es-MX" sz="3600" smtClean="0">
                <a:sym typeface="Symbol" pitchFamily="18" charset="2"/>
              </a:rPr>
              <a:t></a:t>
            </a:r>
            <a:r>
              <a:rPr lang="es-MX" smtClean="0">
                <a:cs typeface="Arial" charset="0"/>
              </a:rPr>
              <a:t>(</a:t>
            </a:r>
            <a:r>
              <a:rPr lang="es-MX" smtClean="0"/>
              <a:t>E</a:t>
            </a:r>
            <a:r>
              <a:rPr lang="es-MX" sz="2400" b="1" baseline="-25000" smtClean="0"/>
              <a:t>j</a:t>
            </a:r>
            <a:r>
              <a:rPr lang="es-MX" smtClean="0">
                <a:cs typeface="Arial" charset="0"/>
              </a:rPr>
              <a:t>,a,Z) = (E</a:t>
            </a:r>
            <a:r>
              <a:rPr lang="es-MX" sz="2400" b="1" baseline="-25000" smtClean="0"/>
              <a:t>k</a:t>
            </a:r>
            <a:r>
              <a:rPr lang="es-MX" smtClean="0">
                <a:cs typeface="Arial" charset="0"/>
              </a:rPr>
              <a:t>,</a:t>
            </a:r>
            <a:r>
              <a:rPr lang="el-GR" smtClean="0">
                <a:cs typeface="Arial" charset="0"/>
              </a:rPr>
              <a:t>β</a:t>
            </a:r>
            <a:r>
              <a:rPr lang="es-MX" smtClean="0">
                <a:cs typeface="Arial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mtClean="0">
                <a:cs typeface="Arial" charset="0"/>
              </a:rPr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mtClean="0">
                <a:cs typeface="Arial" charset="0"/>
              </a:rPr>
              <a:t>   (</a:t>
            </a:r>
            <a:r>
              <a:rPr lang="es-MX" smtClean="0"/>
              <a:t>q</a:t>
            </a:r>
            <a:r>
              <a:rPr lang="es-MX" sz="2400" b="1" baseline="-25000" smtClean="0"/>
              <a:t>1</a:t>
            </a:r>
            <a:r>
              <a:rPr lang="es-MX" smtClean="0"/>
              <a:t>,010c010,R)</a:t>
            </a:r>
            <a:r>
              <a:rPr lang="es-MX" smtClean="0">
                <a:cs typeface="Arial" charset="0"/>
              </a:rPr>
              <a:t>├ </a:t>
            </a:r>
            <a:r>
              <a:rPr lang="es-ES" smtClean="0">
                <a:cs typeface="Arial" charset="0"/>
              </a:rPr>
              <a:t>(</a:t>
            </a:r>
            <a:r>
              <a:rPr lang="es-MX" smtClean="0"/>
              <a:t>q</a:t>
            </a:r>
            <a:r>
              <a:rPr lang="es-MX" sz="2400" b="1" baseline="-25000" smtClean="0"/>
              <a:t>1</a:t>
            </a:r>
            <a:r>
              <a:rPr lang="es-MX" smtClean="0"/>
              <a:t>,10c010,BR)</a:t>
            </a:r>
            <a:r>
              <a:rPr lang="es-MX" smtClean="0">
                <a:cs typeface="Arial" charset="0"/>
              </a:rPr>
              <a:t>├ </a:t>
            </a:r>
            <a:r>
              <a:rPr lang="es-ES" smtClean="0">
                <a:cs typeface="Arial" charset="0"/>
              </a:rPr>
              <a:t>(</a:t>
            </a:r>
            <a:r>
              <a:rPr lang="es-MX" smtClean="0"/>
              <a:t>q</a:t>
            </a:r>
            <a:r>
              <a:rPr lang="es-MX" sz="2400" b="1" baseline="-25000" smtClean="0"/>
              <a:t>1</a:t>
            </a:r>
            <a:r>
              <a:rPr lang="es-MX" smtClean="0"/>
              <a:t>,0c010,GBR)</a:t>
            </a:r>
            <a:r>
              <a:rPr lang="es-MX" smtClean="0">
                <a:cs typeface="Arial" charset="0"/>
              </a:rPr>
              <a:t>├ </a:t>
            </a:r>
            <a:r>
              <a:rPr lang="es-ES" smtClean="0">
                <a:cs typeface="Arial" charset="0"/>
              </a:rPr>
              <a:t>(</a:t>
            </a:r>
            <a:r>
              <a:rPr lang="es-MX" smtClean="0"/>
              <a:t>q</a:t>
            </a:r>
            <a:r>
              <a:rPr lang="es-MX" sz="2400" b="1" baseline="-25000" smtClean="0"/>
              <a:t>1</a:t>
            </a:r>
            <a:r>
              <a:rPr lang="es-MX" smtClean="0"/>
              <a:t>,c010,BGBR)</a:t>
            </a:r>
            <a:r>
              <a:rPr lang="es-MX" smtClean="0">
                <a:cs typeface="Arial" charset="0"/>
              </a:rPr>
              <a:t>├</a:t>
            </a:r>
            <a:endParaRPr lang="el-GR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MX" smtClean="0">
                <a:cs typeface="Arial" charset="0"/>
              </a:rPr>
              <a:t>   </a:t>
            </a:r>
            <a:r>
              <a:rPr lang="es-ES" smtClean="0">
                <a:cs typeface="Arial" charset="0"/>
              </a:rPr>
              <a:t>(</a:t>
            </a:r>
            <a:r>
              <a:rPr lang="es-MX" smtClean="0"/>
              <a:t>q</a:t>
            </a:r>
            <a:r>
              <a:rPr lang="es-MX" sz="2400" b="1" baseline="-25000" smtClean="0"/>
              <a:t>2</a:t>
            </a:r>
            <a:r>
              <a:rPr lang="es-MX" smtClean="0"/>
              <a:t>,010,BGBR)</a:t>
            </a:r>
            <a:r>
              <a:rPr lang="es-MX" smtClean="0">
                <a:cs typeface="Arial" charset="0"/>
              </a:rPr>
              <a:t>├ </a:t>
            </a:r>
            <a:r>
              <a:rPr lang="es-ES" smtClean="0">
                <a:cs typeface="Arial" charset="0"/>
              </a:rPr>
              <a:t>(</a:t>
            </a:r>
            <a:r>
              <a:rPr lang="es-MX" smtClean="0"/>
              <a:t>q</a:t>
            </a:r>
            <a:r>
              <a:rPr lang="es-MX" sz="2400" b="1" baseline="-25000" smtClean="0"/>
              <a:t>2</a:t>
            </a:r>
            <a:r>
              <a:rPr lang="es-MX" smtClean="0"/>
              <a:t>,10,GBR)</a:t>
            </a:r>
            <a:r>
              <a:rPr lang="es-MX" smtClean="0">
                <a:cs typeface="Arial" charset="0"/>
              </a:rPr>
              <a:t>├</a:t>
            </a:r>
            <a:endParaRPr lang="el-GR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" smtClean="0">
                <a:cs typeface="Arial" charset="0"/>
              </a:rPr>
              <a:t>   (</a:t>
            </a:r>
            <a:r>
              <a:rPr lang="es-MX" smtClean="0"/>
              <a:t>q</a:t>
            </a:r>
            <a:r>
              <a:rPr lang="es-MX" sz="2400" b="1" baseline="-25000" smtClean="0"/>
              <a:t>2</a:t>
            </a:r>
            <a:r>
              <a:rPr lang="es-MX" smtClean="0"/>
              <a:t>,0,BR)</a:t>
            </a:r>
            <a:r>
              <a:rPr lang="es-MX" smtClean="0">
                <a:cs typeface="Arial" charset="0"/>
              </a:rPr>
              <a:t>├ </a:t>
            </a:r>
            <a:r>
              <a:rPr lang="es-ES" smtClean="0">
                <a:cs typeface="Arial" charset="0"/>
              </a:rPr>
              <a:t>(</a:t>
            </a:r>
            <a:r>
              <a:rPr lang="es-MX" smtClean="0"/>
              <a:t>q</a:t>
            </a:r>
            <a:r>
              <a:rPr lang="es-MX" sz="2400" b="1" baseline="-25000" smtClean="0"/>
              <a:t>2</a:t>
            </a:r>
            <a:r>
              <a:rPr lang="es-MX" smtClean="0"/>
              <a:t>,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,R) </a:t>
            </a:r>
            <a:r>
              <a:rPr lang="es-MX" smtClean="0">
                <a:cs typeface="Arial" charset="0"/>
              </a:rPr>
              <a:t>├ </a:t>
            </a:r>
            <a:r>
              <a:rPr lang="es-ES" smtClean="0">
                <a:cs typeface="Arial" charset="0"/>
              </a:rPr>
              <a:t>(</a:t>
            </a:r>
            <a:r>
              <a:rPr lang="es-MX" smtClean="0"/>
              <a:t>q</a:t>
            </a:r>
            <a:r>
              <a:rPr lang="es-MX" sz="2400" b="1" baseline="-25000" smtClean="0"/>
              <a:t>2</a:t>
            </a:r>
            <a:r>
              <a:rPr lang="es-MX" smtClean="0"/>
              <a:t>,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)</a:t>
            </a:r>
            <a:endParaRPr lang="el-GR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l-GR" smtClean="0">
              <a:cs typeface="Arial" charset="0"/>
            </a:endParaRPr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Descripciones Instantáneas</a:t>
            </a:r>
          </a:p>
        </p:txBody>
      </p:sp>
    </p:spTree>
    <p:extLst>
      <p:ext uri="{BB962C8B-B14F-4D97-AF65-F5344CB8AC3E}">
        <p14:creationId xmlns:p14="http://schemas.microsoft.com/office/powerpoint/2010/main" val="19433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988840"/>
            <a:ext cx="8452048" cy="43924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800" dirty="0" smtClean="0"/>
              <a:t>Descripciones para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800" dirty="0" smtClean="0">
                <a:cs typeface="Arial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800" dirty="0" smtClean="0">
                <a:cs typeface="Arial" charset="0"/>
              </a:rPr>
              <a:t>	(1</a:t>
            </a:r>
            <a:r>
              <a:rPr lang="es-MX" sz="2800" dirty="0" smtClean="0"/>
              <a:t>,010c010, </a:t>
            </a:r>
            <a:r>
              <a:rPr lang="es-ES" sz="2800" dirty="0" smtClean="0">
                <a:sym typeface="Symbol" pitchFamily="18" charset="2"/>
              </a:rPr>
              <a:t></a:t>
            </a:r>
            <a:r>
              <a:rPr lang="es-MX" sz="2800" dirty="0" smtClean="0"/>
              <a:t>)</a:t>
            </a:r>
            <a:r>
              <a:rPr lang="es-MX" sz="2800" dirty="0" smtClean="0">
                <a:cs typeface="Arial" charset="0"/>
              </a:rPr>
              <a:t>├ </a:t>
            </a:r>
            <a:r>
              <a:rPr lang="es-ES" sz="2800" dirty="0" smtClean="0">
                <a:cs typeface="Arial" charset="0"/>
              </a:rPr>
              <a:t>(1</a:t>
            </a:r>
            <a:r>
              <a:rPr lang="es-MX" sz="2800" dirty="0" smtClean="0"/>
              <a:t>,10c010,B)</a:t>
            </a:r>
            <a:r>
              <a:rPr lang="es-MX" sz="2800" dirty="0" smtClean="0">
                <a:cs typeface="Arial" charset="0"/>
              </a:rPr>
              <a:t>├ </a:t>
            </a:r>
            <a:r>
              <a:rPr lang="es-ES" sz="2800" dirty="0" smtClean="0">
                <a:cs typeface="Arial" charset="0"/>
              </a:rPr>
              <a:t>(</a:t>
            </a:r>
            <a:r>
              <a:rPr lang="es-MX" sz="2800" dirty="0" smtClean="0"/>
              <a:t>1,0c010,GB)</a:t>
            </a:r>
            <a:r>
              <a:rPr lang="es-MX" sz="2800" dirty="0" smtClean="0">
                <a:cs typeface="Arial" charset="0"/>
              </a:rPr>
              <a:t>├ </a:t>
            </a:r>
            <a:r>
              <a:rPr lang="es-ES" sz="2800" dirty="0" smtClean="0">
                <a:cs typeface="Arial" charset="0"/>
              </a:rPr>
              <a:t>(</a:t>
            </a:r>
            <a:r>
              <a:rPr lang="es-MX" sz="2800" dirty="0" smtClean="0"/>
              <a:t>1,c010,BGB)</a:t>
            </a:r>
            <a:r>
              <a:rPr lang="es-MX" sz="2800" dirty="0" smtClean="0">
                <a:cs typeface="Arial" charset="0"/>
              </a:rPr>
              <a:t>├</a:t>
            </a:r>
            <a:r>
              <a:rPr lang="es-ES" sz="2800" dirty="0" smtClean="0">
                <a:cs typeface="Arial" charset="0"/>
              </a:rPr>
              <a:t> (</a:t>
            </a:r>
            <a:r>
              <a:rPr lang="es-MX" sz="2800" dirty="0" smtClean="0"/>
              <a:t>2,010,BGB)</a:t>
            </a:r>
            <a:r>
              <a:rPr lang="es-MX" sz="2800" dirty="0" smtClean="0">
                <a:cs typeface="Arial" charset="0"/>
              </a:rPr>
              <a:t>├ </a:t>
            </a:r>
            <a:r>
              <a:rPr lang="es-ES" sz="2800" dirty="0" smtClean="0">
                <a:cs typeface="Arial" charset="0"/>
              </a:rPr>
              <a:t>(2</a:t>
            </a:r>
            <a:r>
              <a:rPr lang="es-MX" sz="2800" dirty="0" smtClean="0"/>
              <a:t>,10,GB)</a:t>
            </a:r>
            <a:r>
              <a:rPr lang="es-MX" sz="2800" dirty="0" smtClean="0">
                <a:cs typeface="Arial" charset="0"/>
              </a:rPr>
              <a:t>├</a:t>
            </a:r>
            <a:endParaRPr lang="el-GR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800" dirty="0" smtClean="0">
                <a:cs typeface="Arial" charset="0"/>
              </a:rPr>
              <a:t>    (2</a:t>
            </a:r>
            <a:r>
              <a:rPr lang="es-MX" sz="2800" dirty="0" smtClean="0"/>
              <a:t>, 0, B) </a:t>
            </a:r>
            <a:r>
              <a:rPr lang="es-MX" sz="2800" dirty="0" smtClean="0">
                <a:cs typeface="Arial" charset="0"/>
              </a:rPr>
              <a:t>├ </a:t>
            </a:r>
            <a:r>
              <a:rPr lang="es-ES" sz="2800" dirty="0" smtClean="0">
                <a:cs typeface="Arial" charset="0"/>
              </a:rPr>
              <a:t>(2</a:t>
            </a:r>
            <a:r>
              <a:rPr lang="es-MX" sz="2800" dirty="0" smtClean="0"/>
              <a:t>, </a:t>
            </a:r>
            <a:r>
              <a:rPr lang="es-MX" sz="2800" dirty="0" smtClean="0">
                <a:sym typeface="Symbol" pitchFamily="18" charset="2"/>
              </a:rPr>
              <a:t></a:t>
            </a:r>
            <a:r>
              <a:rPr lang="es-MX" sz="2800" dirty="0" smtClean="0"/>
              <a:t>, </a:t>
            </a:r>
            <a:r>
              <a:rPr lang="es-MX" sz="2800" dirty="0" smtClean="0">
                <a:sym typeface="Symbol" pitchFamily="18" charset="2"/>
              </a:rPr>
              <a:t></a:t>
            </a:r>
            <a:r>
              <a:rPr lang="es-MX" sz="2800" dirty="0" smtClean="0"/>
              <a:t>)</a:t>
            </a:r>
            <a:endParaRPr lang="es-ES" sz="2800" dirty="0" smtClean="0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Simplificadamente</a:t>
            </a:r>
          </a:p>
        </p:txBody>
      </p:sp>
      <p:grpSp>
        <p:nvGrpSpPr>
          <p:cNvPr id="114692" name="Group 4"/>
          <p:cNvGrpSpPr>
            <a:grpSpLocks/>
          </p:cNvGrpSpPr>
          <p:nvPr/>
        </p:nvGrpSpPr>
        <p:grpSpPr bwMode="auto">
          <a:xfrm>
            <a:off x="1547424" y="2561456"/>
            <a:ext cx="5180401" cy="1371600"/>
            <a:chOff x="1056" y="3072"/>
            <a:chExt cx="2942" cy="864"/>
          </a:xfrm>
        </p:grpSpPr>
        <p:sp>
          <p:nvSpPr>
            <p:cNvPr id="114693" name="Oval 5"/>
            <p:cNvSpPr>
              <a:spLocks noChangeArrowheads="1"/>
            </p:cNvSpPr>
            <p:nvPr/>
          </p:nvSpPr>
          <p:spPr bwMode="auto">
            <a:xfrm>
              <a:off x="1824" y="3504"/>
              <a:ext cx="432" cy="43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i="0"/>
                <a:t>1</a:t>
              </a:r>
            </a:p>
          </p:txBody>
        </p:sp>
        <p:sp>
          <p:nvSpPr>
            <p:cNvPr id="114694" name="Oval 6"/>
            <p:cNvSpPr>
              <a:spLocks noChangeArrowheads="1"/>
            </p:cNvSpPr>
            <p:nvPr/>
          </p:nvSpPr>
          <p:spPr bwMode="auto">
            <a:xfrm>
              <a:off x="2832" y="3504"/>
              <a:ext cx="432" cy="43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s-MX" i="0"/>
            </a:p>
          </p:txBody>
        </p:sp>
        <p:sp>
          <p:nvSpPr>
            <p:cNvPr id="114695" name="Line 7"/>
            <p:cNvSpPr>
              <a:spLocks noChangeShapeType="1"/>
            </p:cNvSpPr>
            <p:nvPr/>
          </p:nvSpPr>
          <p:spPr bwMode="auto">
            <a:xfrm>
              <a:off x="2256" y="369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  <p:sp>
          <p:nvSpPr>
            <p:cNvPr id="114696" name="Text Box 8"/>
            <p:cNvSpPr txBox="1">
              <a:spLocks noChangeArrowheads="1"/>
            </p:cNvSpPr>
            <p:nvPr/>
          </p:nvSpPr>
          <p:spPr bwMode="auto">
            <a:xfrm>
              <a:off x="2256" y="3360"/>
              <a:ext cx="54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i="0"/>
                <a:t>c </a:t>
              </a:r>
              <a:r>
                <a:rPr lang="es-ES" sz="2800" i="0">
                  <a:latin typeface="Arial" charset="0"/>
                  <a:sym typeface="Symbol" pitchFamily="18" charset="2"/>
                </a:rPr>
                <a:t></a:t>
              </a:r>
              <a:r>
                <a:rPr lang="es-ES" i="0"/>
                <a:t>/</a:t>
              </a:r>
              <a:r>
                <a:rPr lang="es-ES" sz="2800" i="0">
                  <a:latin typeface="Arial" charset="0"/>
                  <a:sym typeface="Symbol" pitchFamily="18" charset="2"/>
                </a:rPr>
                <a:t></a:t>
              </a:r>
            </a:p>
          </p:txBody>
        </p:sp>
        <p:grpSp>
          <p:nvGrpSpPr>
            <p:cNvPr id="114697" name="Group 9"/>
            <p:cNvGrpSpPr>
              <a:grpSpLocks/>
            </p:cNvGrpSpPr>
            <p:nvPr/>
          </p:nvGrpSpPr>
          <p:grpSpPr bwMode="auto">
            <a:xfrm>
              <a:off x="2880" y="3552"/>
              <a:ext cx="336" cy="336"/>
              <a:chOff x="3600" y="3408"/>
              <a:chExt cx="336" cy="336"/>
            </a:xfrm>
          </p:grpSpPr>
          <p:sp>
            <p:nvSpPr>
              <p:cNvPr id="114703" name="Oval 10"/>
              <p:cNvSpPr>
                <a:spLocks noChangeArrowheads="1"/>
              </p:cNvSpPr>
              <p:nvPr/>
            </p:nvSpPr>
            <p:spPr bwMode="auto">
              <a:xfrm>
                <a:off x="3600" y="3408"/>
                <a:ext cx="336" cy="33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114704" name="Text Box 11"/>
              <p:cNvSpPr txBox="1">
                <a:spLocks noChangeArrowheads="1"/>
              </p:cNvSpPr>
              <p:nvPr/>
            </p:nvSpPr>
            <p:spPr bwMode="auto">
              <a:xfrm>
                <a:off x="3676" y="3456"/>
                <a:ext cx="212" cy="2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s-ES" i="0"/>
                  <a:t>2</a:t>
                </a:r>
              </a:p>
            </p:txBody>
          </p:sp>
        </p:grpSp>
        <p:cxnSp>
          <p:nvCxnSpPr>
            <p:cNvPr id="114698" name="AutoShape 12"/>
            <p:cNvCxnSpPr>
              <a:cxnSpLocks noChangeShapeType="1"/>
              <a:stCxn id="114693" idx="0"/>
              <a:endCxn id="114693" idx="2"/>
            </p:cNvCxnSpPr>
            <p:nvPr/>
          </p:nvCxnSpPr>
          <p:spPr bwMode="auto">
            <a:xfrm rot="-5400000" flipH="1" flipV="1">
              <a:off x="1824" y="3504"/>
              <a:ext cx="216" cy="216"/>
            </a:xfrm>
            <a:prstGeom prst="curvedConnector4">
              <a:avLst>
                <a:gd name="adj1" fmla="val -66667"/>
                <a:gd name="adj2" fmla="val 16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699" name="AutoShape 13"/>
            <p:cNvCxnSpPr>
              <a:cxnSpLocks noChangeShapeType="1"/>
              <a:stCxn id="114694" idx="0"/>
              <a:endCxn id="114694" idx="6"/>
            </p:cNvCxnSpPr>
            <p:nvPr/>
          </p:nvCxnSpPr>
          <p:spPr bwMode="auto">
            <a:xfrm rot="5400000" flipV="1">
              <a:off x="3048" y="3504"/>
              <a:ext cx="216" cy="216"/>
            </a:xfrm>
            <a:prstGeom prst="curvedConnector4">
              <a:avLst>
                <a:gd name="adj1" fmla="val -66667"/>
                <a:gd name="adj2" fmla="val 16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700" name="Text Box 14"/>
            <p:cNvSpPr txBox="1">
              <a:spLocks noChangeArrowheads="1"/>
            </p:cNvSpPr>
            <p:nvPr/>
          </p:nvSpPr>
          <p:spPr bwMode="auto">
            <a:xfrm>
              <a:off x="3388" y="3072"/>
              <a:ext cx="610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i="0"/>
                <a:t>0 </a:t>
              </a:r>
              <a:r>
                <a:rPr lang="es-ES" sz="2800" i="0">
                  <a:latin typeface="Arial" charset="0"/>
                  <a:sym typeface="Symbol" pitchFamily="18" charset="2"/>
                </a:rPr>
                <a:t>B</a:t>
              </a:r>
              <a:r>
                <a:rPr lang="es-ES" i="0"/>
                <a:t>/</a:t>
              </a:r>
              <a:r>
                <a:rPr lang="es-ES" sz="2800" i="0">
                  <a:latin typeface="Arial" charset="0"/>
                  <a:sym typeface="Symbol" pitchFamily="18" charset="2"/>
                </a:rPr>
                <a:t></a:t>
              </a:r>
            </a:p>
            <a:p>
              <a:pPr eaLnBrk="1" hangingPunct="1"/>
              <a:r>
                <a:rPr lang="es-ES" i="0"/>
                <a:t>1 </a:t>
              </a:r>
              <a:r>
                <a:rPr lang="es-ES" sz="2800" i="0">
                  <a:latin typeface="Arial" charset="0"/>
                  <a:sym typeface="Symbol" pitchFamily="18" charset="2"/>
                </a:rPr>
                <a:t>G</a:t>
              </a:r>
              <a:r>
                <a:rPr lang="es-ES" i="0"/>
                <a:t>/</a:t>
              </a:r>
              <a:r>
                <a:rPr lang="es-ES" sz="2800" i="0">
                  <a:latin typeface="Arial" charset="0"/>
                  <a:sym typeface="Symbol" pitchFamily="18" charset="2"/>
                </a:rPr>
                <a:t></a:t>
              </a:r>
            </a:p>
          </p:txBody>
        </p:sp>
        <p:sp>
          <p:nvSpPr>
            <p:cNvPr id="114701" name="Text Box 15"/>
            <p:cNvSpPr txBox="1">
              <a:spLocks noChangeArrowheads="1"/>
            </p:cNvSpPr>
            <p:nvPr/>
          </p:nvSpPr>
          <p:spPr bwMode="auto">
            <a:xfrm>
              <a:off x="1056" y="3168"/>
              <a:ext cx="610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s-ES" i="0"/>
                <a:t>0 </a:t>
              </a:r>
              <a:r>
                <a:rPr lang="es-ES" sz="2800" i="0">
                  <a:latin typeface="Arial" charset="0"/>
                  <a:sym typeface="Symbol" pitchFamily="18" charset="2"/>
                </a:rPr>
                <a:t></a:t>
              </a:r>
              <a:r>
                <a:rPr lang="es-ES" i="0"/>
                <a:t>/</a:t>
              </a:r>
              <a:r>
                <a:rPr lang="es-ES" sz="2800" i="0">
                  <a:latin typeface="Arial" charset="0"/>
                  <a:sym typeface="Symbol" pitchFamily="18" charset="2"/>
                </a:rPr>
                <a:t>B</a:t>
              </a:r>
            </a:p>
            <a:p>
              <a:pPr eaLnBrk="1" hangingPunct="1"/>
              <a:r>
                <a:rPr lang="es-ES" i="0"/>
                <a:t>1 </a:t>
              </a:r>
              <a:r>
                <a:rPr lang="es-ES" sz="2800" i="0">
                  <a:latin typeface="Arial" charset="0"/>
                  <a:sym typeface="Symbol" pitchFamily="18" charset="2"/>
                </a:rPr>
                <a:t></a:t>
              </a:r>
              <a:r>
                <a:rPr lang="es-ES" i="0"/>
                <a:t>/</a:t>
              </a:r>
              <a:r>
                <a:rPr lang="es-ES" sz="2800" i="0">
                  <a:latin typeface="Arial" charset="0"/>
                  <a:sym typeface="Symbol" pitchFamily="18" charset="2"/>
                </a:rPr>
                <a:t>G</a:t>
              </a:r>
            </a:p>
          </p:txBody>
        </p:sp>
        <p:sp>
          <p:nvSpPr>
            <p:cNvPr id="114702" name="Line 16"/>
            <p:cNvSpPr>
              <a:spLocks noChangeShapeType="1"/>
            </p:cNvSpPr>
            <p:nvPr/>
          </p:nvSpPr>
          <p:spPr bwMode="auto">
            <a:xfrm flipV="1">
              <a:off x="1776" y="3840"/>
              <a:ext cx="96" cy="4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43208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s-MX" smtClean="0">
                <a:cs typeface="Arial" charset="0"/>
              </a:rPr>
              <a:t>Estado Final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3600" smtClean="0">
                <a:latin typeface="Monotype Corsiva" pitchFamily="66" charset="0"/>
                <a:cs typeface="Arial" charset="0"/>
              </a:rPr>
              <a:t>L</a:t>
            </a:r>
            <a:r>
              <a:rPr lang="es-MX" smtClean="0">
                <a:cs typeface="Arial" charset="0"/>
              </a:rPr>
              <a:t>(M) = { w | (</a:t>
            </a:r>
            <a:r>
              <a:rPr lang="es-MX" smtClean="0"/>
              <a:t>E</a:t>
            </a:r>
            <a:r>
              <a:rPr lang="es-MX" sz="2400" b="1" baseline="-25000" smtClean="0"/>
              <a:t>i</a:t>
            </a:r>
            <a:r>
              <a:rPr lang="es-MX" smtClean="0"/>
              <a:t>,w,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)</a:t>
            </a:r>
            <a:r>
              <a:rPr lang="es-MX" smtClean="0">
                <a:cs typeface="Arial" charset="0"/>
              </a:rPr>
              <a:t>├*</a:t>
            </a:r>
            <a:r>
              <a:rPr lang="es-MX" smtClean="0"/>
              <a:t> (E</a:t>
            </a:r>
            <a:r>
              <a:rPr lang="es-MX" sz="2400" b="1" baseline="-25000" smtClean="0"/>
              <a:t>j</a:t>
            </a:r>
            <a:r>
              <a:rPr lang="es-MX" smtClean="0"/>
              <a:t>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>
                <a:cs typeface="Arial" charset="0"/>
              </a:rPr>
              <a:t>,</a:t>
            </a:r>
            <a:r>
              <a:rPr lang="el-GR" smtClean="0">
                <a:cs typeface="Arial" charset="0"/>
              </a:rPr>
              <a:t>γ</a:t>
            </a:r>
            <a:r>
              <a:rPr lang="es-MX" smtClean="0"/>
              <a:t>); E</a:t>
            </a:r>
            <a:r>
              <a:rPr lang="es-MX" sz="2400" b="1" baseline="-25000" smtClean="0"/>
              <a:t>j</a:t>
            </a:r>
            <a:r>
              <a:rPr lang="ru-RU" smtClean="0">
                <a:cs typeface="Arial" charset="0"/>
                <a:sym typeface="Symbol" pitchFamily="18" charset="2"/>
              </a:rPr>
              <a:t></a:t>
            </a:r>
            <a:r>
              <a:rPr lang="es-MX" smtClean="0">
                <a:cs typeface="Arial" charset="0"/>
              </a:rPr>
              <a:t>F, </a:t>
            </a:r>
            <a:r>
              <a:rPr lang="el-GR" smtClean="0">
                <a:cs typeface="Arial" charset="0"/>
              </a:rPr>
              <a:t>γ</a:t>
            </a:r>
            <a:r>
              <a:rPr lang="ru-RU" smtClean="0">
                <a:cs typeface="Arial" charset="0"/>
                <a:sym typeface="Symbol" pitchFamily="18" charset="2"/>
              </a:rPr>
              <a:t></a:t>
            </a:r>
            <a:r>
              <a:rPr lang="ru-RU" smtClean="0">
                <a:sym typeface="Symbol" pitchFamily="18" charset="2"/>
              </a:rPr>
              <a:t></a:t>
            </a:r>
            <a:r>
              <a:rPr lang="es-MX" smtClean="0">
                <a:cs typeface="Arial" charset="0"/>
              </a:rPr>
              <a:t>*}</a:t>
            </a:r>
          </a:p>
          <a:p>
            <a:pPr eaLnBrk="1" hangingPunct="1">
              <a:lnSpc>
                <a:spcPct val="90000"/>
              </a:lnSpc>
            </a:pPr>
            <a:r>
              <a:rPr lang="es-MX" smtClean="0">
                <a:cs typeface="Arial" charset="0"/>
              </a:rPr>
              <a:t>Pila Vacía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3600" smtClean="0">
                <a:latin typeface="Monotype Corsiva" pitchFamily="66" charset="0"/>
                <a:cs typeface="Arial" charset="0"/>
              </a:rPr>
              <a:t>L</a:t>
            </a:r>
            <a:r>
              <a:rPr lang="es-MX" smtClean="0">
                <a:cs typeface="Arial" charset="0"/>
              </a:rPr>
              <a:t>(M) = { w | (</a:t>
            </a:r>
            <a:r>
              <a:rPr lang="es-MX" smtClean="0"/>
              <a:t>E</a:t>
            </a:r>
            <a:r>
              <a:rPr lang="es-MX" sz="2400" b="1" baseline="-25000" smtClean="0"/>
              <a:t>i</a:t>
            </a:r>
            <a:r>
              <a:rPr lang="es-MX" smtClean="0"/>
              <a:t>,w,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)</a:t>
            </a:r>
            <a:r>
              <a:rPr lang="es-MX" smtClean="0">
                <a:cs typeface="Arial" charset="0"/>
              </a:rPr>
              <a:t>├*</a:t>
            </a:r>
            <a:r>
              <a:rPr lang="es-MX" smtClean="0"/>
              <a:t> (E</a:t>
            </a:r>
            <a:r>
              <a:rPr lang="es-MX" sz="2400" b="1" baseline="-25000" smtClean="0"/>
              <a:t>j</a:t>
            </a:r>
            <a:r>
              <a:rPr lang="es-MX" smtClean="0"/>
              <a:t>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>
                <a:cs typeface="Arial" charset="0"/>
              </a:rPr>
              <a:t>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); E</a:t>
            </a:r>
            <a:r>
              <a:rPr lang="es-MX" sz="2400" b="1" baseline="-25000" smtClean="0"/>
              <a:t>j</a:t>
            </a:r>
            <a:r>
              <a:rPr lang="ru-RU" smtClean="0">
                <a:cs typeface="Arial" charset="0"/>
                <a:sym typeface="Symbol" pitchFamily="18" charset="2"/>
              </a:rPr>
              <a:t></a:t>
            </a:r>
            <a:r>
              <a:rPr lang="es-MX" smtClean="0">
                <a:cs typeface="Arial" charset="0"/>
              </a:rPr>
              <a:t>E}</a:t>
            </a:r>
          </a:p>
          <a:p>
            <a:pPr eaLnBrk="1" hangingPunct="1">
              <a:lnSpc>
                <a:spcPct val="90000"/>
              </a:lnSpc>
            </a:pPr>
            <a:r>
              <a:rPr lang="es-MX" smtClean="0">
                <a:cs typeface="Arial" charset="0"/>
              </a:rPr>
              <a:t>Estado y Pila Vacía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3600" smtClean="0">
                <a:latin typeface="Monotype Corsiva" pitchFamily="66" charset="0"/>
                <a:cs typeface="Arial" charset="0"/>
              </a:rPr>
              <a:t>L</a:t>
            </a:r>
            <a:r>
              <a:rPr lang="es-MX" smtClean="0">
                <a:cs typeface="Arial" charset="0"/>
              </a:rPr>
              <a:t>(M) = { w | (</a:t>
            </a:r>
            <a:r>
              <a:rPr lang="es-MX" smtClean="0"/>
              <a:t>E</a:t>
            </a:r>
            <a:r>
              <a:rPr lang="es-MX" sz="2400" b="1" baseline="-25000" smtClean="0"/>
              <a:t>i</a:t>
            </a:r>
            <a:r>
              <a:rPr lang="es-MX" smtClean="0"/>
              <a:t>,w,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)</a:t>
            </a:r>
            <a:r>
              <a:rPr lang="es-MX" smtClean="0">
                <a:cs typeface="Arial" charset="0"/>
              </a:rPr>
              <a:t>├*</a:t>
            </a:r>
            <a:r>
              <a:rPr lang="es-MX" smtClean="0"/>
              <a:t> (E</a:t>
            </a:r>
            <a:r>
              <a:rPr lang="es-MX" sz="2400" b="1" baseline="-25000" smtClean="0"/>
              <a:t>j</a:t>
            </a:r>
            <a:r>
              <a:rPr lang="es-MX" smtClean="0"/>
              <a:t>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>
                <a:cs typeface="Arial" charset="0"/>
              </a:rPr>
              <a:t>, </a:t>
            </a:r>
            <a:r>
              <a:rPr lang="es-MX" smtClean="0">
                <a:sym typeface="Symbol" pitchFamily="18" charset="2"/>
              </a:rPr>
              <a:t></a:t>
            </a:r>
            <a:r>
              <a:rPr lang="es-MX" smtClean="0"/>
              <a:t>); E</a:t>
            </a:r>
            <a:r>
              <a:rPr lang="es-MX" sz="2400" b="1" baseline="-25000" smtClean="0"/>
              <a:t>j</a:t>
            </a:r>
            <a:r>
              <a:rPr lang="ru-RU" smtClean="0">
                <a:cs typeface="Arial" charset="0"/>
                <a:sym typeface="Symbol" pitchFamily="18" charset="2"/>
              </a:rPr>
              <a:t></a:t>
            </a:r>
            <a:r>
              <a:rPr lang="es-MX" smtClean="0">
                <a:cs typeface="Arial" charset="0"/>
              </a:rPr>
              <a:t>F}</a:t>
            </a:r>
            <a:endParaRPr lang="el-GR" smtClean="0">
              <a:cs typeface="Arial" charset="0"/>
            </a:endParaRP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dirty="0" smtClean="0">
                <a:cs typeface="Arial" charset="0"/>
              </a:rPr>
              <a:t>¿Cuándo se acepta una palabra? 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388888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s-ES" smtClean="0"/>
              <a:t>Genera la gramática o el autómata para: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" smtClean="0"/>
              <a:t>{a</a:t>
            </a:r>
            <a:r>
              <a:rPr lang="es-ES" baseline="30000" smtClean="0"/>
              <a:t>n</a:t>
            </a:r>
            <a:r>
              <a:rPr lang="es-ES" smtClean="0"/>
              <a:t>b</a:t>
            </a:r>
            <a:r>
              <a:rPr lang="es-ES" baseline="30000" smtClean="0"/>
              <a:t>2n  </a:t>
            </a:r>
            <a:r>
              <a:rPr lang="es-ES" smtClean="0"/>
              <a:t>para n</a:t>
            </a:r>
            <a:r>
              <a:rPr lang="es-ES" smtClean="0">
                <a:sym typeface="Symbol" pitchFamily="18" charset="2"/>
              </a:rPr>
              <a:t>0</a:t>
            </a:r>
            <a:r>
              <a:rPr lang="es-ES" baseline="30000" smtClean="0"/>
              <a:t> </a:t>
            </a:r>
            <a:r>
              <a:rPr lang="es-ES" smtClean="0"/>
              <a:t>}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" smtClean="0"/>
              <a:t>{a</a:t>
            </a:r>
            <a:r>
              <a:rPr lang="es-ES" baseline="30000" smtClean="0"/>
              <a:t>n</a:t>
            </a:r>
            <a:r>
              <a:rPr lang="es-ES" smtClean="0"/>
              <a:t>b</a:t>
            </a:r>
            <a:r>
              <a:rPr lang="es-ES" baseline="30000" smtClean="0"/>
              <a:t>2n  </a:t>
            </a:r>
            <a:r>
              <a:rPr lang="es-ES" smtClean="0"/>
              <a:t>para n</a:t>
            </a:r>
            <a:r>
              <a:rPr lang="es-ES" smtClean="0">
                <a:sym typeface="Symbol" pitchFamily="18" charset="2"/>
              </a:rPr>
              <a:t>&gt;0</a:t>
            </a:r>
            <a:r>
              <a:rPr lang="es-ES" baseline="30000" smtClean="0"/>
              <a:t> </a:t>
            </a:r>
            <a:r>
              <a:rPr lang="es-ES" smtClean="0"/>
              <a:t>}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" smtClean="0"/>
              <a:t>{w | w </a:t>
            </a:r>
            <a:r>
              <a:rPr lang="es-ES" smtClean="0">
                <a:sym typeface="Symbol" pitchFamily="18" charset="2"/>
              </a:rPr>
              <a:t> </a:t>
            </a:r>
            <a:r>
              <a:rPr lang="es-ES" smtClean="0"/>
              <a:t>{a,b}* y el #a’s = #b’s}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" smtClean="0"/>
              <a:t>{a</a:t>
            </a:r>
            <a:r>
              <a:rPr lang="es-ES" baseline="30000" smtClean="0"/>
              <a:t>m</a:t>
            </a:r>
            <a:r>
              <a:rPr lang="es-ES" smtClean="0"/>
              <a:t>b</a:t>
            </a:r>
            <a:r>
              <a:rPr lang="es-ES" baseline="30000" smtClean="0"/>
              <a:t>n  </a:t>
            </a:r>
            <a:r>
              <a:rPr lang="es-ES" smtClean="0"/>
              <a:t>para n,m</a:t>
            </a:r>
            <a:r>
              <a:rPr lang="es-ES" smtClean="0">
                <a:sym typeface="Symbol" pitchFamily="18" charset="2"/>
              </a:rPr>
              <a:t>&gt;0 y m &gt; n</a:t>
            </a:r>
            <a:r>
              <a:rPr lang="es-ES" baseline="30000" smtClean="0"/>
              <a:t> </a:t>
            </a:r>
            <a:r>
              <a:rPr lang="es-ES" smtClean="0"/>
              <a:t>}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" smtClean="0"/>
              <a:t>{a</a:t>
            </a:r>
            <a:r>
              <a:rPr lang="es-ES" baseline="30000" smtClean="0"/>
              <a:t>m</a:t>
            </a:r>
            <a:r>
              <a:rPr lang="es-ES" smtClean="0"/>
              <a:t>b</a:t>
            </a:r>
            <a:r>
              <a:rPr lang="es-ES" baseline="30000" smtClean="0"/>
              <a:t>n  </a:t>
            </a:r>
            <a:r>
              <a:rPr lang="es-ES" smtClean="0"/>
              <a:t>para n,m</a:t>
            </a:r>
            <a:r>
              <a:rPr lang="es-ES" smtClean="0">
                <a:sym typeface="Symbol" pitchFamily="18" charset="2"/>
              </a:rPr>
              <a:t>&gt;0 y n &gt; m</a:t>
            </a:r>
            <a:r>
              <a:rPr lang="es-ES" baseline="30000" smtClean="0"/>
              <a:t> </a:t>
            </a:r>
            <a:r>
              <a:rPr lang="es-ES" smtClean="0"/>
              <a:t>}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s-ES" smtClean="0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Ejercicios</a:t>
            </a:r>
          </a:p>
        </p:txBody>
      </p:sp>
    </p:spTree>
    <p:extLst>
      <p:ext uri="{BB962C8B-B14F-4D97-AF65-F5344CB8AC3E}">
        <p14:creationId xmlns:p14="http://schemas.microsoft.com/office/powerpoint/2010/main" val="280779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404664"/>
            <a:ext cx="7543800" cy="11430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rgbClr val="00B050"/>
                </a:solidFill>
              </a:rPr>
              <a:t>Lenguajes</a:t>
            </a:r>
            <a:endParaRPr lang="es-ES" dirty="0" smtClean="0">
              <a:solidFill>
                <a:srgbClr val="00B05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2708920"/>
            <a:ext cx="8219256" cy="3387080"/>
          </a:xfrm>
        </p:spPr>
        <p:txBody>
          <a:bodyPr>
            <a:normAutofit/>
          </a:bodyPr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_tradnl" sz="3200" dirty="0" smtClean="0"/>
              <a:t>Un </a:t>
            </a:r>
            <a:r>
              <a:rPr lang="es-ES_tradnl" sz="3200" i="1" dirty="0" smtClean="0"/>
              <a:t>lenguaje</a:t>
            </a:r>
            <a:r>
              <a:rPr lang="es-ES_tradnl" sz="3200" dirty="0" smtClean="0"/>
              <a:t> es un conjunto de cadenas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_tradnl" sz="3200" dirty="0" smtClean="0"/>
              <a:t>formadas por símbolos que cumplen ciertas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_tradnl" sz="3200" dirty="0" smtClean="0"/>
              <a:t>propiedades.</a:t>
            </a:r>
            <a:endParaRPr lang="es-ES" sz="3200" dirty="0" smtClean="0"/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403102"/>
              </p:ext>
            </p:extLst>
          </p:nvPr>
        </p:nvGraphicFramePr>
        <p:xfrm>
          <a:off x="683568" y="5114520"/>
          <a:ext cx="2324100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50" name="Imagen de mapa de bits" r:id="rId3" imgW="1752475" imgH="838172" progId="Paint.Picture">
                  <p:embed/>
                </p:oleObj>
              </mc:Choice>
              <mc:Fallback>
                <p:oleObj name="Imagen de mapa de bits" r:id="rId3" imgW="1752475" imgH="83817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114520"/>
                        <a:ext cx="2324100" cy="111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779912" y="5205988"/>
            <a:ext cx="1171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s-ES_tradnl" sz="4000" i="0" dirty="0" err="1">
                <a:solidFill>
                  <a:schemeClr val="bg2">
                    <a:lumMod val="75000"/>
                  </a:schemeClr>
                </a:solidFill>
              </a:rPr>
              <a:t>abb</a:t>
            </a:r>
            <a:r>
              <a:rPr lang="es-ES_tradnl" sz="4000" i="0" dirty="0">
                <a:solidFill>
                  <a:schemeClr val="bg2">
                    <a:lumMod val="75000"/>
                  </a:schemeClr>
                </a:solidFill>
              </a:rPr>
              <a:t>*</a:t>
            </a:r>
            <a:endParaRPr lang="es-ES_tradnl" i="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030419"/>
              </p:ext>
            </p:extLst>
          </p:nvPr>
        </p:nvGraphicFramePr>
        <p:xfrm>
          <a:off x="5364088" y="5301208"/>
          <a:ext cx="28194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51" name="Imagen de mapa de bits" r:id="rId5" imgW="3009740" imgH="771503" progId="Paint.Picture">
                  <p:embed/>
                </p:oleObj>
              </mc:Choice>
              <mc:Fallback>
                <p:oleObj name="Imagen de mapa de bits" r:id="rId5" imgW="3009740" imgH="77150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5301208"/>
                        <a:ext cx="28194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74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s-MX" smtClean="0"/>
              <a:t>Sea G= (V,T,P,S) una GLC en forma normal de Greibach que acepta </a:t>
            </a:r>
            <a:r>
              <a:rPr lang="es-MX" smtClean="0">
                <a:latin typeface="Monotype Corsiva" pitchFamily="66" charset="0"/>
              </a:rPr>
              <a:t>L</a:t>
            </a:r>
            <a:r>
              <a:rPr lang="es-MX" smtClean="0"/>
              <a:t>(G). Existe un </a:t>
            </a:r>
            <a:r>
              <a:rPr lang="es-MX" sz="2800" smtClean="0"/>
              <a:t>APN M= ({q0,q1}, </a:t>
            </a:r>
            <a:r>
              <a:rPr lang="el-GR" sz="2800" smtClean="0">
                <a:cs typeface="Arial" charset="0"/>
              </a:rPr>
              <a:t>Σ</a:t>
            </a:r>
            <a:r>
              <a:rPr lang="es-MX" sz="2800" smtClean="0">
                <a:cs typeface="Arial" charset="0"/>
              </a:rPr>
              <a:t>,V</a:t>
            </a:r>
            <a:r>
              <a:rPr lang="es-MX" sz="2800" smtClean="0">
                <a:cs typeface="Arial" charset="0"/>
                <a:sym typeface="Symbol" pitchFamily="18" charset="2"/>
              </a:rPr>
              <a:t></a:t>
            </a:r>
            <a:r>
              <a:rPr lang="el-GR" sz="2800" smtClean="0">
                <a:cs typeface="Arial" charset="0"/>
              </a:rPr>
              <a:t>Σ</a:t>
            </a:r>
            <a:r>
              <a:rPr lang="en-US" sz="2800" smtClean="0">
                <a:cs typeface="Arial" charset="0"/>
              </a:rPr>
              <a:t>, </a:t>
            </a:r>
            <a:r>
              <a:rPr lang="es-MX" smtClean="0">
                <a:sym typeface="Symbol" pitchFamily="18" charset="2"/>
              </a:rPr>
              <a:t></a:t>
            </a:r>
            <a:r>
              <a:rPr lang="es-MX" sz="2800" smtClean="0">
                <a:cs typeface="Arial" charset="0"/>
              </a:rPr>
              <a:t>, </a:t>
            </a:r>
            <a:r>
              <a:rPr lang="es-MX" sz="2800" smtClean="0"/>
              <a:t>q0, </a:t>
            </a:r>
            <a:r>
              <a:rPr lang="ru-RU" sz="2800" smtClean="0">
                <a:cs typeface="Arial" charset="0"/>
                <a:sym typeface="Symbol" pitchFamily="18" charset="2"/>
              </a:rPr>
              <a:t></a:t>
            </a:r>
            <a:r>
              <a:rPr lang="es-ES" sz="2800" smtClean="0">
                <a:cs typeface="Arial" charset="0"/>
                <a:sym typeface="Symbol" pitchFamily="18" charset="2"/>
              </a:rPr>
              <a:t>,</a:t>
            </a:r>
            <a:r>
              <a:rPr lang="es-MX" sz="2800" smtClean="0"/>
              <a:t> {q1})</a:t>
            </a:r>
            <a:r>
              <a:rPr lang="es-MX" smtClean="0"/>
              <a:t> con transiciones </a:t>
            </a:r>
          </a:p>
          <a:p>
            <a:pPr lvl="1" eaLnBrk="1" hangingPunct="1"/>
            <a:r>
              <a:rPr lang="es-MX" smtClean="0">
                <a:sym typeface="Symbol" pitchFamily="18" charset="2"/>
              </a:rPr>
              <a:t></a:t>
            </a:r>
            <a:r>
              <a:rPr lang="es-MX" sz="2400" smtClean="0">
                <a:cs typeface="Arial" charset="0"/>
              </a:rPr>
              <a:t>(q</a:t>
            </a:r>
            <a:r>
              <a:rPr lang="es-MX" sz="1800" b="1" smtClean="0">
                <a:cs typeface="Arial" charset="0"/>
              </a:rPr>
              <a:t>0</a:t>
            </a:r>
            <a:r>
              <a:rPr lang="es-MX" sz="2400" smtClean="0">
                <a:cs typeface="Arial" charset="0"/>
              </a:rPr>
              <a:t>,a,</a:t>
            </a:r>
            <a:r>
              <a:rPr lang="ru-RU" smtClean="0">
                <a:sym typeface="Symbol" pitchFamily="18" charset="2"/>
              </a:rPr>
              <a:t></a:t>
            </a:r>
            <a:r>
              <a:rPr lang="es-MX" sz="2400" smtClean="0">
                <a:cs typeface="Arial" charset="0"/>
              </a:rPr>
              <a:t>) = { [q</a:t>
            </a:r>
            <a:r>
              <a:rPr lang="es-MX" sz="1800" b="1" smtClean="0">
                <a:cs typeface="Arial" charset="0"/>
              </a:rPr>
              <a:t>1</a:t>
            </a:r>
            <a:r>
              <a:rPr lang="es-MX" sz="2400" smtClean="0">
                <a:cs typeface="Arial" charset="0"/>
              </a:rPr>
              <a:t>,w] | S </a:t>
            </a:r>
            <a:r>
              <a:rPr lang="es-MX" sz="2400" smtClean="0">
                <a:cs typeface="Arial" charset="0"/>
                <a:sym typeface="Wingdings" pitchFamily="2" charset="2"/>
              </a:rPr>
              <a:t> </a:t>
            </a:r>
            <a:r>
              <a:rPr lang="es-MX" sz="2400" smtClean="0">
                <a:cs typeface="Arial" charset="0"/>
              </a:rPr>
              <a:t>aw  </a:t>
            </a:r>
            <a:r>
              <a:rPr lang="ru-RU" sz="2400" smtClean="0">
                <a:cs typeface="Arial" charset="0"/>
                <a:sym typeface="Symbol" pitchFamily="18" charset="2"/>
              </a:rPr>
              <a:t></a:t>
            </a:r>
            <a:r>
              <a:rPr lang="es-MX" sz="2400" smtClean="0">
                <a:cs typeface="Arial" charset="0"/>
              </a:rPr>
              <a:t> P }</a:t>
            </a:r>
          </a:p>
          <a:p>
            <a:pPr lvl="1" eaLnBrk="1" hangingPunct="1"/>
            <a:r>
              <a:rPr lang="es-MX" smtClean="0">
                <a:sym typeface="Symbol" pitchFamily="18" charset="2"/>
              </a:rPr>
              <a:t></a:t>
            </a:r>
            <a:r>
              <a:rPr lang="es-MX" sz="2400" smtClean="0">
                <a:cs typeface="Arial" charset="0"/>
              </a:rPr>
              <a:t>(q</a:t>
            </a:r>
            <a:r>
              <a:rPr lang="es-MX" sz="1800" b="1" smtClean="0">
                <a:cs typeface="Arial" charset="0"/>
              </a:rPr>
              <a:t>1</a:t>
            </a:r>
            <a:r>
              <a:rPr lang="es-MX" sz="2400" smtClean="0">
                <a:cs typeface="Arial" charset="0"/>
              </a:rPr>
              <a:t>,a,A) = { [q</a:t>
            </a:r>
            <a:r>
              <a:rPr lang="es-MX" sz="1800" b="1" smtClean="0">
                <a:cs typeface="Arial" charset="0"/>
              </a:rPr>
              <a:t>1</a:t>
            </a:r>
            <a:r>
              <a:rPr lang="es-MX" sz="2400" smtClean="0">
                <a:cs typeface="Arial" charset="0"/>
              </a:rPr>
              <a:t>,w] | A </a:t>
            </a:r>
            <a:r>
              <a:rPr lang="es-MX" sz="2400" smtClean="0">
                <a:cs typeface="Arial" charset="0"/>
                <a:sym typeface="Wingdings" pitchFamily="2" charset="2"/>
              </a:rPr>
              <a:t> aw </a:t>
            </a:r>
            <a:r>
              <a:rPr lang="ru-RU" sz="2400" smtClean="0">
                <a:cs typeface="Arial" charset="0"/>
                <a:sym typeface="Symbol" pitchFamily="18" charset="2"/>
              </a:rPr>
              <a:t></a:t>
            </a:r>
            <a:r>
              <a:rPr lang="es-MX" sz="2400" smtClean="0">
                <a:cs typeface="Arial" charset="0"/>
              </a:rPr>
              <a:t> P y A </a:t>
            </a:r>
            <a:r>
              <a:rPr lang="ru-RU" sz="2400" smtClean="0">
                <a:cs typeface="Arial" charset="0"/>
                <a:sym typeface="Symbol" pitchFamily="18" charset="2"/>
              </a:rPr>
              <a:t></a:t>
            </a:r>
            <a:r>
              <a:rPr lang="es-MX" sz="2400" smtClean="0">
                <a:cs typeface="Arial" charset="0"/>
              </a:rPr>
              <a:t> V}</a:t>
            </a:r>
          </a:p>
          <a:p>
            <a:pPr lvl="1" eaLnBrk="1" hangingPunct="1"/>
            <a:r>
              <a:rPr lang="es-MX" smtClean="0">
                <a:sym typeface="Symbol" pitchFamily="18" charset="2"/>
              </a:rPr>
              <a:t></a:t>
            </a:r>
            <a:r>
              <a:rPr lang="es-MX" sz="2400" smtClean="0">
                <a:cs typeface="Arial" charset="0"/>
              </a:rPr>
              <a:t>(q</a:t>
            </a:r>
            <a:r>
              <a:rPr lang="es-MX" sz="1800" b="1" smtClean="0">
                <a:cs typeface="Arial" charset="0"/>
              </a:rPr>
              <a:t>0</a:t>
            </a:r>
            <a:r>
              <a:rPr lang="es-MX" sz="2400" smtClean="0">
                <a:cs typeface="Arial" charset="0"/>
              </a:rPr>
              <a:t>,</a:t>
            </a:r>
            <a:r>
              <a:rPr lang="ru-RU" smtClean="0">
                <a:sym typeface="Symbol" pitchFamily="18" charset="2"/>
              </a:rPr>
              <a:t></a:t>
            </a:r>
            <a:r>
              <a:rPr lang="es-MX" sz="2400" smtClean="0">
                <a:cs typeface="Arial" charset="0"/>
              </a:rPr>
              <a:t>,</a:t>
            </a:r>
            <a:r>
              <a:rPr lang="ru-RU" smtClean="0">
                <a:sym typeface="Symbol" pitchFamily="18" charset="2"/>
              </a:rPr>
              <a:t></a:t>
            </a:r>
            <a:r>
              <a:rPr lang="es-MX" sz="2400" smtClean="0">
                <a:cs typeface="Arial" charset="0"/>
              </a:rPr>
              <a:t>) = { [q</a:t>
            </a:r>
            <a:r>
              <a:rPr lang="es-MX" sz="1800" b="1" smtClean="0">
                <a:cs typeface="Arial" charset="0"/>
              </a:rPr>
              <a:t>1</a:t>
            </a:r>
            <a:r>
              <a:rPr lang="es-MX" sz="2400" smtClean="0">
                <a:cs typeface="Arial" charset="0"/>
              </a:rPr>
              <a:t>, </a:t>
            </a:r>
            <a:r>
              <a:rPr lang="ru-RU" smtClean="0">
                <a:sym typeface="Symbol" pitchFamily="18" charset="2"/>
              </a:rPr>
              <a:t></a:t>
            </a:r>
            <a:r>
              <a:rPr lang="es-MX" sz="2400" smtClean="0">
                <a:cs typeface="Arial" charset="0"/>
              </a:rPr>
              <a:t>] } si   S</a:t>
            </a:r>
            <a:r>
              <a:rPr lang="es-MX" sz="2400" smtClean="0">
                <a:cs typeface="Arial" charset="0"/>
                <a:sym typeface="Wingdings" pitchFamily="2" charset="2"/>
              </a:rPr>
              <a:t> </a:t>
            </a:r>
            <a:r>
              <a:rPr lang="ru-RU" smtClean="0">
                <a:sym typeface="Symbol" pitchFamily="18" charset="2"/>
              </a:rPr>
              <a:t></a:t>
            </a:r>
            <a:r>
              <a:rPr lang="es-MX" sz="2400" smtClean="0">
                <a:cs typeface="Arial" charset="0"/>
                <a:sym typeface="Wingdings" pitchFamily="2" charset="2"/>
              </a:rPr>
              <a:t> </a:t>
            </a:r>
            <a:r>
              <a:rPr lang="ru-RU" sz="2400" smtClean="0">
                <a:cs typeface="Arial" charset="0"/>
                <a:sym typeface="Symbol" pitchFamily="18" charset="2"/>
              </a:rPr>
              <a:t></a:t>
            </a:r>
            <a:r>
              <a:rPr lang="es-MX" sz="2400" smtClean="0">
                <a:cs typeface="Arial" charset="0"/>
              </a:rPr>
              <a:t> P</a:t>
            </a:r>
          </a:p>
          <a:p>
            <a:pPr lvl="1" eaLnBrk="1" hangingPunct="1"/>
            <a:r>
              <a:rPr lang="es-MX" smtClean="0">
                <a:sym typeface="Symbol" pitchFamily="18" charset="2"/>
              </a:rPr>
              <a:t></a:t>
            </a:r>
            <a:r>
              <a:rPr lang="es-MX" sz="2400" smtClean="0">
                <a:cs typeface="Arial" charset="0"/>
              </a:rPr>
              <a:t>(q</a:t>
            </a:r>
            <a:r>
              <a:rPr lang="es-MX" sz="1800" b="1" smtClean="0">
                <a:cs typeface="Arial" charset="0"/>
              </a:rPr>
              <a:t>1</a:t>
            </a:r>
            <a:r>
              <a:rPr lang="es-MX" sz="2400" smtClean="0">
                <a:cs typeface="Arial" charset="0"/>
              </a:rPr>
              <a:t>,a,a) = { [q</a:t>
            </a:r>
            <a:r>
              <a:rPr lang="es-MX" sz="1800" b="1" smtClean="0">
                <a:cs typeface="Arial" charset="0"/>
              </a:rPr>
              <a:t>1</a:t>
            </a:r>
            <a:r>
              <a:rPr lang="es-MX" sz="2400" smtClean="0">
                <a:cs typeface="Arial" charset="0"/>
              </a:rPr>
              <a:t>, </a:t>
            </a:r>
            <a:r>
              <a:rPr lang="ru-RU" smtClean="0">
                <a:sym typeface="Symbol" pitchFamily="18" charset="2"/>
              </a:rPr>
              <a:t></a:t>
            </a:r>
            <a:r>
              <a:rPr lang="es-MX" sz="2400" smtClean="0">
                <a:cs typeface="Arial" charset="0"/>
              </a:rPr>
              <a:t>] } si   A </a:t>
            </a:r>
            <a:r>
              <a:rPr lang="es-MX" sz="2400" smtClean="0">
                <a:cs typeface="Arial" charset="0"/>
                <a:sym typeface="Wingdings" pitchFamily="2" charset="2"/>
              </a:rPr>
              <a:t> </a:t>
            </a:r>
            <a:r>
              <a:rPr lang="ru-RU" smtClean="0">
                <a:sym typeface="Symbol" pitchFamily="18" charset="2"/>
              </a:rPr>
              <a:t></a:t>
            </a:r>
            <a:r>
              <a:rPr lang="es-MX" sz="2400" smtClean="0">
                <a:cs typeface="Arial" charset="0"/>
                <a:sym typeface="Wingdings" pitchFamily="2" charset="2"/>
              </a:rPr>
              <a:t> </a:t>
            </a:r>
            <a:r>
              <a:rPr lang="ru-RU" sz="2400" smtClean="0">
                <a:cs typeface="Arial" charset="0"/>
                <a:sym typeface="Symbol" pitchFamily="18" charset="2"/>
              </a:rPr>
              <a:t></a:t>
            </a:r>
            <a:r>
              <a:rPr lang="es-MX" sz="2400" smtClean="0">
                <a:cs typeface="Arial" charset="0"/>
              </a:rPr>
              <a:t> P, y </a:t>
            </a:r>
            <a:r>
              <a:rPr lang="ru-RU" smtClean="0">
                <a:sym typeface="Symbol" pitchFamily="18" charset="2"/>
              </a:rPr>
              <a:t></a:t>
            </a:r>
            <a:r>
              <a:rPr lang="es-MX" smtClean="0">
                <a:cs typeface="Arial" charset="0"/>
              </a:rPr>
              <a:t> </a:t>
            </a:r>
            <a:r>
              <a:rPr lang="es-MX" sz="2400" smtClean="0">
                <a:cs typeface="Arial" charset="0"/>
              </a:rPr>
              <a:t>contiene a</a:t>
            </a:r>
            <a:r>
              <a:rPr lang="es-MX" smtClean="0">
                <a:cs typeface="Arial" charset="0"/>
              </a:rPr>
              <a:t> </a:t>
            </a:r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b="1" dirty="0" smtClean="0"/>
              <a:t>APN a partir de una GLC</a:t>
            </a:r>
          </a:p>
        </p:txBody>
      </p:sp>
    </p:spTree>
    <p:extLst>
      <p:ext uri="{BB962C8B-B14F-4D97-AF65-F5344CB8AC3E}">
        <p14:creationId xmlns:p14="http://schemas.microsoft.com/office/powerpoint/2010/main" val="285133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smtClean="0"/>
              <a:t>Existe una forma de generar la gramática a partir del Autómata de Pila, pero por cuestiones de tiempo sale del alcance de este curso.</a:t>
            </a:r>
            <a:endParaRPr lang="es-MX" sz="2800" smtClean="0">
              <a:cs typeface="Arial" charset="0"/>
            </a:endParaRPr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GLC a partir de un APN</a:t>
            </a:r>
          </a:p>
        </p:txBody>
      </p:sp>
    </p:spTree>
    <p:extLst>
      <p:ext uri="{BB962C8B-B14F-4D97-AF65-F5344CB8AC3E}">
        <p14:creationId xmlns:p14="http://schemas.microsoft.com/office/powerpoint/2010/main" val="423775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9444" y="2420888"/>
            <a:ext cx="8253035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Sudkamp</a:t>
            </a:r>
            <a:r>
              <a:rPr lang="es-MX" dirty="0" smtClean="0"/>
              <a:t> Thomas. </a:t>
            </a:r>
            <a:r>
              <a:rPr lang="es-MX" dirty="0" err="1" smtClean="0"/>
              <a:t>Languages</a:t>
            </a:r>
            <a:r>
              <a:rPr lang="es-MX" dirty="0" smtClean="0"/>
              <a:t> and Machines: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introduction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theory</a:t>
            </a:r>
            <a:r>
              <a:rPr lang="es-MX" dirty="0" smtClean="0"/>
              <a:t> of </a:t>
            </a:r>
            <a:r>
              <a:rPr lang="es-MX" dirty="0" err="1" smtClean="0"/>
              <a:t>Computer</a:t>
            </a:r>
            <a:r>
              <a:rPr lang="es-MX" dirty="0" smtClean="0"/>
              <a:t> </a:t>
            </a:r>
            <a:r>
              <a:rPr lang="es-MX" dirty="0" err="1" smtClean="0"/>
              <a:t>Science</a:t>
            </a:r>
            <a:r>
              <a:rPr lang="es-MX" dirty="0" smtClean="0"/>
              <a:t>. 3rd </a:t>
            </a:r>
            <a:r>
              <a:rPr lang="es-MX" dirty="0" err="1" smtClean="0"/>
              <a:t>Edition</a:t>
            </a:r>
            <a:r>
              <a:rPr lang="es-MX" dirty="0" smtClean="0"/>
              <a:t>. Addison </a:t>
            </a:r>
            <a:r>
              <a:rPr lang="es-MX" dirty="0"/>
              <a:t>Wesley, </a:t>
            </a:r>
            <a:r>
              <a:rPr lang="es-MX" dirty="0" smtClean="0"/>
              <a:t>2005 </a:t>
            </a:r>
          </a:p>
          <a:p>
            <a:pPr marL="0" indent="0">
              <a:buNone/>
            </a:pPr>
            <a:r>
              <a:rPr lang="es-MX" dirty="0"/>
              <a:t>	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Hopcroft</a:t>
            </a:r>
            <a:r>
              <a:rPr lang="es-MX" dirty="0" smtClean="0"/>
              <a:t> J., </a:t>
            </a:r>
            <a:r>
              <a:rPr lang="es-MX" dirty="0" err="1" smtClean="0"/>
              <a:t>Motwani</a:t>
            </a:r>
            <a:r>
              <a:rPr lang="es-MX" dirty="0" smtClean="0"/>
              <a:t> R., </a:t>
            </a:r>
            <a:r>
              <a:rPr lang="es-MX" dirty="0" err="1" smtClean="0"/>
              <a:t>Ullman</a:t>
            </a:r>
            <a:r>
              <a:rPr lang="es-MX" dirty="0" smtClean="0"/>
              <a:t> J. </a:t>
            </a:r>
            <a:r>
              <a:rPr lang="es-MX" dirty="0" err="1" smtClean="0"/>
              <a:t>Introduction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Automata</a:t>
            </a:r>
            <a:r>
              <a:rPr lang="es-MX" dirty="0" smtClean="0"/>
              <a:t> </a:t>
            </a:r>
            <a:r>
              <a:rPr lang="es-MX" dirty="0" err="1" smtClean="0"/>
              <a:t>Theory</a:t>
            </a:r>
            <a:r>
              <a:rPr lang="es-MX" dirty="0" smtClean="0"/>
              <a:t>, </a:t>
            </a:r>
            <a:r>
              <a:rPr lang="es-MX" dirty="0" err="1" smtClean="0"/>
              <a:t>Languages</a:t>
            </a:r>
            <a:r>
              <a:rPr lang="es-MX" dirty="0" smtClean="0"/>
              <a:t>, and </a:t>
            </a:r>
            <a:r>
              <a:rPr lang="es-MX" dirty="0" err="1" smtClean="0"/>
              <a:t>Computation</a:t>
            </a:r>
            <a:r>
              <a:rPr lang="es-MX" dirty="0" smtClean="0"/>
              <a:t>. 3rd </a:t>
            </a:r>
            <a:r>
              <a:rPr lang="es-MX" dirty="0" err="1" smtClean="0"/>
              <a:t>Edition</a:t>
            </a:r>
            <a:r>
              <a:rPr lang="es-MX" dirty="0" smtClean="0"/>
              <a:t>. Addison Wesley, 2006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18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3314700"/>
            <a:ext cx="7200800" cy="3190900"/>
          </a:xfrm>
        </p:spPr>
        <p:txBody>
          <a:bodyPr>
            <a:normAutofit/>
          </a:bodyPr>
          <a:lstStyle/>
          <a:p>
            <a:r>
              <a:rPr lang="es-MX" dirty="0" err="1" smtClean="0"/>
              <a:t>Sipser</a:t>
            </a:r>
            <a:r>
              <a:rPr lang="es-MX" dirty="0" smtClean="0"/>
              <a:t> Michael. </a:t>
            </a:r>
            <a:r>
              <a:rPr lang="es-MX" dirty="0" err="1" smtClean="0"/>
              <a:t>Introduction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theory</a:t>
            </a:r>
            <a:r>
              <a:rPr lang="es-MX" dirty="0" smtClean="0"/>
              <a:t> of </a:t>
            </a:r>
            <a:r>
              <a:rPr lang="es-MX" dirty="0" err="1" smtClean="0"/>
              <a:t>computation</a:t>
            </a:r>
            <a:r>
              <a:rPr lang="es-MX" dirty="0" smtClean="0"/>
              <a:t>. 2nd </a:t>
            </a:r>
            <a:r>
              <a:rPr lang="es-MX" dirty="0" err="1" smtClean="0"/>
              <a:t>Edition</a:t>
            </a:r>
            <a:r>
              <a:rPr lang="es-MX" dirty="0" smtClean="0"/>
              <a:t>, CENGAGE </a:t>
            </a:r>
            <a:r>
              <a:rPr lang="es-MX" dirty="0" err="1" smtClean="0"/>
              <a:t>Learning</a:t>
            </a:r>
            <a:r>
              <a:rPr lang="es-MX" dirty="0" smtClean="0"/>
              <a:t> 2005</a:t>
            </a:r>
            <a:endParaRPr lang="es-ES" dirty="0" smtClean="0"/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7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708920"/>
            <a:ext cx="8460432" cy="3960440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Este material sirve para presentar las Gramáticas y sus diferentes tipos de acuerdo a los lenguajes. Se hace mayor énfasis en las gramáticas libres de contexto, las derivaciones, árboles de derivación o sintaxis, así como  en los autómatas de pila.</a:t>
            </a:r>
          </a:p>
          <a:p>
            <a:r>
              <a:rPr lang="es-MX" dirty="0" smtClean="0"/>
              <a:t>Las diapositivas deben verse en orden, y se estima que se revisen en aproximadamente 9 horas.</a:t>
            </a:r>
          </a:p>
          <a:p>
            <a:r>
              <a:rPr lang="es-MX" dirty="0" smtClean="0"/>
              <a:t>A continuación se presenta una tabla para relacionarlas con los objetivos y contenidos del curso.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5011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692696"/>
            <a:ext cx="5256584" cy="778768"/>
          </a:xfrm>
        </p:spPr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8639832" cy="360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69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876750"/>
              </p:ext>
            </p:extLst>
          </p:nvPr>
        </p:nvGraphicFramePr>
        <p:xfrm>
          <a:off x="755576" y="2996952"/>
          <a:ext cx="8064674" cy="2956560"/>
        </p:xfrm>
        <a:graphic>
          <a:graphicData uri="http://schemas.openxmlformats.org/drawingml/2006/table">
            <a:tbl>
              <a:tblPr firstRow="1">
                <a:tableStyleId>{17292A2E-F333-43FB-9621-5CBBE7FDCDCB}</a:tableStyleId>
              </a:tblPr>
              <a:tblGrid>
                <a:gridCol w="4032337"/>
                <a:gridCol w="4032337"/>
              </a:tblGrid>
              <a:tr h="4465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/>
                        <a:t>Tipo</a:t>
                      </a:r>
                      <a:r>
                        <a:rPr lang="es-MX" sz="2800" baseline="0" dirty="0" smtClean="0"/>
                        <a:t> de </a:t>
                      </a:r>
                      <a:r>
                        <a:rPr lang="es-MX" sz="2800" dirty="0" smtClean="0"/>
                        <a:t>Lenguaje </a:t>
                      </a:r>
                      <a:endParaRPr lang="es-MX" sz="2800" b="1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Máquina que lo reconoce</a:t>
                      </a:r>
                      <a:endParaRPr lang="es-MX" sz="2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6554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3</a:t>
                      </a:r>
                      <a:r>
                        <a:rPr lang="es-MX" sz="2800" baseline="0" dirty="0" smtClean="0"/>
                        <a:t> : Regulares</a:t>
                      </a:r>
                      <a:endParaRPr lang="es-MX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Autómatas</a:t>
                      </a:r>
                      <a:r>
                        <a:rPr lang="es-MX" sz="2800" baseline="0" dirty="0" smtClean="0"/>
                        <a:t> Finitos</a:t>
                      </a:r>
                      <a:endParaRPr lang="es-MX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6554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2 : Libres de Contexto</a:t>
                      </a:r>
                      <a:endParaRPr lang="es-MX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Autómatas de pila</a:t>
                      </a:r>
                      <a:endParaRPr lang="es-MX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6554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1 : Sensibles al contexto</a:t>
                      </a:r>
                      <a:endParaRPr lang="es-MX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Autómatas de línea</a:t>
                      </a:r>
                      <a:endParaRPr lang="es-MX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34062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0 : Sin restricciones</a:t>
                      </a:r>
                    </a:p>
                    <a:p>
                      <a:r>
                        <a:rPr lang="es-MX" sz="2400" dirty="0" smtClean="0"/>
                        <a:t>Recursivamente </a:t>
                      </a:r>
                      <a:r>
                        <a:rPr lang="es-MX" sz="2400" dirty="0" err="1" smtClean="0"/>
                        <a:t>enumerables</a:t>
                      </a:r>
                      <a:endParaRPr lang="es-MX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Máquinas de </a:t>
                      </a:r>
                      <a:r>
                        <a:rPr lang="es-MX" sz="2800" dirty="0" err="1" smtClean="0"/>
                        <a:t>Turing</a:t>
                      </a:r>
                      <a:endParaRPr lang="es-MX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es-MX" dirty="0" smtClean="0"/>
              <a:t>Jerarquía de Chomsky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355976" y="1064741"/>
            <a:ext cx="3951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2">
                    <a:lumMod val="75000"/>
                  </a:schemeClr>
                </a:solidFill>
              </a:rPr>
              <a:t>Clasificación de los lenguajes</a:t>
            </a:r>
            <a:endParaRPr lang="es-MX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Teoría de Gramáticas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4290392"/>
            <a:ext cx="8092008" cy="180290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MX" sz="2800" dirty="0" smtClean="0">
                <a:solidFill>
                  <a:schemeClr val="tx1"/>
                </a:solidFill>
              </a:rPr>
              <a:t>Una </a:t>
            </a:r>
            <a:r>
              <a:rPr lang="es-MX" sz="2800" b="1" dirty="0">
                <a:solidFill>
                  <a:schemeClr val="tx1"/>
                </a:solidFill>
              </a:rPr>
              <a:t>gramática</a:t>
            </a:r>
            <a:r>
              <a:rPr lang="es-MX" sz="2800" dirty="0">
                <a:solidFill>
                  <a:schemeClr val="tx1"/>
                </a:solidFill>
              </a:rPr>
              <a:t>  es  un sistema formal que  permite generar tipos de lenguajes. Se define </a:t>
            </a:r>
            <a:r>
              <a:rPr lang="es-MX" sz="2800" dirty="0" smtClean="0">
                <a:solidFill>
                  <a:schemeClr val="tx1"/>
                </a:solidFill>
              </a:rPr>
              <a:t>formalmente por sus 4 elementos:</a:t>
            </a:r>
          </a:p>
          <a:p>
            <a:pPr algn="ctr">
              <a:lnSpc>
                <a:spcPct val="80000"/>
              </a:lnSpc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G </a:t>
            </a:r>
            <a:r>
              <a:rPr lang="es-MX" sz="2800" dirty="0">
                <a:solidFill>
                  <a:schemeClr val="tx1"/>
                </a:solidFill>
              </a:rPr>
              <a:t>= (V,T,P,S)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638488" y="2879560"/>
            <a:ext cx="59987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400" b="1" cap="none" spc="0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¿Qué es una gramática?</a:t>
            </a:r>
            <a:endParaRPr lang="es-ES" sz="4400" b="1" cap="none" spc="0" dirty="0">
              <a:ln w="11430"/>
              <a:solidFill>
                <a:schemeClr val="bg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6850" name="Picture 2" descr="http://windows8helptech.com/wp-content/uploads/2013/11/green-question-mark-215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1712499" cy="23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06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G= (V, T, P, S)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87847" y="2521882"/>
            <a:ext cx="4924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600" b="1" cap="none" spc="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</a:t>
            </a:r>
            <a:endParaRPr lang="es-ES" sz="36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73336" y="5013176"/>
            <a:ext cx="4667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600" b="1" cap="none" spc="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endParaRPr lang="es-ES" sz="36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1691680" y="2492896"/>
            <a:ext cx="7632848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sz="3200" dirty="0">
                <a:solidFill>
                  <a:schemeClr val="bg2">
                    <a:lumMod val="75000"/>
                  </a:schemeClr>
                </a:solidFill>
              </a:rPr>
              <a:t>Variables o símbolos no </a:t>
            </a:r>
            <a:r>
              <a:rPr lang="es-MX" sz="3200" dirty="0" smtClean="0">
                <a:solidFill>
                  <a:schemeClr val="bg2">
                    <a:lumMod val="75000"/>
                  </a:schemeClr>
                </a:solidFill>
              </a:rPr>
              <a:t>terminales</a:t>
            </a:r>
            <a:endParaRPr lang="es-MX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689720" y="5085184"/>
            <a:ext cx="482649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Símbolos terminales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899592" y="2968353"/>
            <a:ext cx="7884368" cy="13967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Ponen las restricciones sintácticas.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Letras mayúsculas ó &lt;variable&gt;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itchFamily="18" charset="0"/>
              </a:rPr>
              <a:t>Se puede transformar en una cadena de variables y/o terminales.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899592" y="5570076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z="2800" i="0" dirty="0"/>
              <a:t>Elementos del alfabeto, letras minúsculas.</a:t>
            </a:r>
          </a:p>
        </p:txBody>
      </p:sp>
    </p:spTree>
    <p:extLst>
      <p:ext uri="{BB962C8B-B14F-4D97-AF65-F5344CB8AC3E}">
        <p14:creationId xmlns:p14="http://schemas.microsoft.com/office/powerpoint/2010/main" val="186356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8" grpId="0" build="p"/>
      <p:bldP spid="9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G= (V, T, P, S)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723781" y="2492896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es-ES" sz="54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3568" y="486916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s-ES" sz="5400" b="1" cap="none" spc="0" dirty="0">
              <a:ln w="11430"/>
              <a:solidFill>
                <a:schemeClr val="bg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619672" y="2564904"/>
            <a:ext cx="8352928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Reglas de producción o reescritura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619672" y="5000402"/>
            <a:ext cx="6050632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Símbolo inicial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187624" y="3284984"/>
            <a:ext cx="7128792" cy="748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Consisten de un patrón del lado izquierdo, una flecha y un patrón del lado derecho:</a:t>
            </a:r>
            <a:r>
              <a:rPr kumimoji="0" lang="es-MX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    </a:t>
            </a:r>
          </a:p>
          <a:p>
            <a:pPr lvl="1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 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 </a:t>
            </a:r>
            <a:r>
              <a:rPr kumimoji="0" lang="es-MX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aBc</a:t>
            </a: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,</a:t>
            </a:r>
            <a:r>
              <a:rPr kumimoji="0" lang="es-MX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 &lt;algo&gt;</a:t>
            </a:r>
            <a:r>
              <a:rPr lang="es-MX" sz="2800" dirty="0" smtClean="0"/>
              <a:t> </a:t>
            </a:r>
            <a:r>
              <a:rPr lang="es-MX" sz="2800" dirty="0">
                <a:sym typeface="Wingdings" pitchFamily="2" charset="2"/>
              </a:rPr>
              <a:t> </a:t>
            </a:r>
            <a:r>
              <a:rPr lang="es-MX" sz="2800" dirty="0" smtClean="0">
                <a:sym typeface="Wingdings" pitchFamily="2" charset="2"/>
              </a:rPr>
              <a:t>&lt;esto&gt;c | a </a:t>
            </a:r>
            <a:endParaRPr kumimoji="0" lang="es-MX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sym typeface="Wingdings" pitchFamily="2" charset="2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224872" y="5521061"/>
            <a:ext cx="8531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MX" sz="2800" i="0" dirty="0" smtClean="0"/>
              <a:t>Variable a partir de la cual se inician las derivaciones, usualmente se utiliza S (</a:t>
            </a:r>
            <a:r>
              <a:rPr lang="es-MX" sz="2800" i="0" dirty="0" err="1" smtClean="0"/>
              <a:t>start</a:t>
            </a:r>
            <a:r>
              <a:rPr lang="es-MX" sz="2800" i="0" dirty="0" smtClean="0"/>
              <a:t>)</a:t>
            </a:r>
            <a:endParaRPr lang="es-MX" sz="2800" i="0" dirty="0"/>
          </a:p>
        </p:txBody>
      </p:sp>
    </p:spTree>
    <p:extLst>
      <p:ext uri="{BB962C8B-B14F-4D97-AF65-F5344CB8AC3E}">
        <p14:creationId xmlns:p14="http://schemas.microsoft.com/office/powerpoint/2010/main" val="329613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10" grpId="0"/>
      <p:bldP spid="11" grpId="0"/>
      <p:bldP spid="14" grpId="0"/>
      <p:bldP spid="15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Black and White Pushpins Design Template">
  <a:themeElements>
    <a:clrScheme name="Black and White Pushpins Design Template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Black and White Pushpins Desig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ck and White Pushpins Design Template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and White Pushpins Design Template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and White Pushpins Design Template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rma de onda">
  <a:themeElements>
    <a:clrScheme name="Personalizado 24">
      <a:dk1>
        <a:sysClr val="windowText" lastClr="000000"/>
      </a:dk1>
      <a:lt1>
        <a:sysClr val="window" lastClr="FFFFFF"/>
      </a:lt1>
      <a:dk2>
        <a:srgbClr val="3E3D2D"/>
      </a:dk2>
      <a:lt2>
        <a:srgbClr val="00B050"/>
      </a:lt2>
      <a:accent1>
        <a:srgbClr val="CFFF43"/>
      </a:accent1>
      <a:accent2>
        <a:srgbClr val="71685A"/>
      </a:accent2>
      <a:accent3>
        <a:srgbClr val="FF6700"/>
      </a:accent3>
      <a:accent4>
        <a:srgbClr val="00B050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2190</TotalTime>
  <Words>2316</Words>
  <Application>Microsoft Office PowerPoint</Application>
  <PresentationFormat>Presentación en pantalla (4:3)</PresentationFormat>
  <Paragraphs>340</Paragraphs>
  <Slides>55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58" baseType="lpstr">
      <vt:lpstr>Black and White Pushpins Design Template</vt:lpstr>
      <vt:lpstr>Forma de onda</vt:lpstr>
      <vt:lpstr>Imagen de mapa de bits</vt:lpstr>
      <vt:lpstr>Presentación de PowerPoint</vt:lpstr>
      <vt:lpstr>Presentación de PowerPoint</vt:lpstr>
      <vt:lpstr>Unidad de Competencia III</vt:lpstr>
      <vt:lpstr>Teoría de Autómatas y  Lenguajes Formales</vt:lpstr>
      <vt:lpstr>Lenguajes</vt:lpstr>
      <vt:lpstr>Jerarquía de Chomsky</vt:lpstr>
      <vt:lpstr>Teoría de Gramáticas</vt:lpstr>
      <vt:lpstr>G= (V, T, P, S)</vt:lpstr>
      <vt:lpstr>G= (V, T, P, S)</vt:lpstr>
      <vt:lpstr>Teoría de Gramáticas</vt:lpstr>
      <vt:lpstr>Ejemplo</vt:lpstr>
      <vt:lpstr>Gramáticas Regulares</vt:lpstr>
      <vt:lpstr>Ejemplo </vt:lpstr>
      <vt:lpstr>Ejemplo </vt:lpstr>
      <vt:lpstr>Ejercicio</vt:lpstr>
      <vt:lpstr>Solución al Ejercicio</vt:lpstr>
      <vt:lpstr>Gramáticas Libres de contexto</vt:lpstr>
      <vt:lpstr>Gramáticas sensibles al contexto</vt:lpstr>
      <vt:lpstr>Gramáticas sin restricciones</vt:lpstr>
      <vt:lpstr>Gramáticas Libres de Contexto</vt:lpstr>
      <vt:lpstr>Gramáticas Libres de contexto</vt:lpstr>
      <vt:lpstr>Ejemplo </vt:lpstr>
      <vt:lpstr>Ejemplo </vt:lpstr>
      <vt:lpstr>Teoría de Gramáticas</vt:lpstr>
      <vt:lpstr>Gramáticas</vt:lpstr>
      <vt:lpstr>Derivaciones</vt:lpstr>
      <vt:lpstr>Ejemplo</vt:lpstr>
      <vt:lpstr>Derivaciones</vt:lpstr>
      <vt:lpstr>Derivaciones</vt:lpstr>
      <vt:lpstr>Derivaciones</vt:lpstr>
      <vt:lpstr>Ejemplo        ={a, b, c}</vt:lpstr>
      <vt:lpstr>Derivar aababc</vt:lpstr>
      <vt:lpstr>Ejercicio</vt:lpstr>
      <vt:lpstr>Árbol de análisis sintáctico</vt:lpstr>
      <vt:lpstr>Árbol de análisis sintáctico</vt:lpstr>
      <vt:lpstr>Lenguaje de una Gramáticas</vt:lpstr>
      <vt:lpstr>Lenguajes Libres de Contexto</vt:lpstr>
      <vt:lpstr>L = {aibi para i&gt;0} </vt:lpstr>
      <vt:lpstr>Autómatas de Pila y LLC</vt:lpstr>
      <vt:lpstr>Autómata de Pila</vt:lpstr>
      <vt:lpstr>Función de transición</vt:lpstr>
      <vt:lpstr>Diagrama de estado</vt:lpstr>
      <vt:lpstr>Diagrama de estado</vt:lpstr>
      <vt:lpstr>Ejemplo</vt:lpstr>
      <vt:lpstr>Diagrama de Transición</vt:lpstr>
      <vt:lpstr>Descripciones Instantáneas</vt:lpstr>
      <vt:lpstr>Simplificadamente</vt:lpstr>
      <vt:lpstr>¿Cuándo se acepta una palabra? </vt:lpstr>
      <vt:lpstr>Ejercicios</vt:lpstr>
      <vt:lpstr>APN a partir de una GLC</vt:lpstr>
      <vt:lpstr>GLC a partir de un APN</vt:lpstr>
      <vt:lpstr>Referencias</vt:lpstr>
      <vt:lpstr>Referencias</vt:lpstr>
      <vt:lpstr>Guion Explicativo</vt:lpstr>
      <vt:lpstr>Guion Explicativo</vt:lpstr>
    </vt:vector>
  </TitlesOfParts>
  <Company>ITESM-CEM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 la Computación</dc:title>
  <dc:creator>Profesor</dc:creator>
  <cp:lastModifiedBy>mquintanal</cp:lastModifiedBy>
  <cp:revision>190</cp:revision>
  <cp:lastPrinted>2012-10-08T21:14:22Z</cp:lastPrinted>
  <dcterms:created xsi:type="dcterms:W3CDTF">2002-07-04T00:21:56Z</dcterms:created>
  <dcterms:modified xsi:type="dcterms:W3CDTF">2015-10-02T19:40:38Z</dcterms:modified>
</cp:coreProperties>
</file>