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66" r:id="rId5"/>
    <p:sldId id="291" r:id="rId6"/>
    <p:sldId id="267" r:id="rId7"/>
    <p:sldId id="270" r:id="rId8"/>
    <p:sldId id="269" r:id="rId9"/>
    <p:sldId id="276" r:id="rId10"/>
    <p:sldId id="277" r:id="rId11"/>
    <p:sldId id="273" r:id="rId12"/>
    <p:sldId id="274" r:id="rId13"/>
    <p:sldId id="268" r:id="rId14"/>
    <p:sldId id="279" r:id="rId15"/>
    <p:sldId id="280" r:id="rId16"/>
    <p:sldId id="278" r:id="rId17"/>
    <p:sldId id="289" r:id="rId18"/>
    <p:sldId id="290" r:id="rId19"/>
    <p:sldId id="300" r:id="rId20"/>
    <p:sldId id="301" r:id="rId21"/>
    <p:sldId id="302" r:id="rId22"/>
    <p:sldId id="283" r:id="rId23"/>
    <p:sldId id="282" r:id="rId24"/>
    <p:sldId id="284" r:id="rId25"/>
    <p:sldId id="285" r:id="rId26"/>
    <p:sldId id="292" r:id="rId27"/>
    <p:sldId id="286" r:id="rId28"/>
    <p:sldId id="293" r:id="rId29"/>
    <p:sldId id="294" r:id="rId30"/>
    <p:sldId id="298" r:id="rId31"/>
    <p:sldId id="288" r:id="rId32"/>
    <p:sldId id="287" r:id="rId33"/>
    <p:sldId id="297" r:id="rId34"/>
    <p:sldId id="303" r:id="rId35"/>
    <p:sldId id="305" r:id="rId36"/>
    <p:sldId id="306" r:id="rId37"/>
    <p:sldId id="307" r:id="rId38"/>
    <p:sldId id="295" r:id="rId39"/>
    <p:sldId id="296" r:id="rId4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FB89E58E-DFC8-4D97-94F5-6AE3EB5F5DAC}">
          <p14:sldIdLst>
            <p14:sldId id="256"/>
            <p14:sldId id="257"/>
            <p14:sldId id="258"/>
            <p14:sldId id="266"/>
            <p14:sldId id="291"/>
            <p14:sldId id="267"/>
            <p14:sldId id="270"/>
            <p14:sldId id="269"/>
            <p14:sldId id="276"/>
            <p14:sldId id="277"/>
            <p14:sldId id="273"/>
            <p14:sldId id="274"/>
            <p14:sldId id="268"/>
            <p14:sldId id="279"/>
            <p14:sldId id="280"/>
            <p14:sldId id="278"/>
            <p14:sldId id="289"/>
            <p14:sldId id="290"/>
            <p14:sldId id="300"/>
            <p14:sldId id="301"/>
            <p14:sldId id="302"/>
            <p14:sldId id="283"/>
            <p14:sldId id="282"/>
            <p14:sldId id="284"/>
            <p14:sldId id="285"/>
            <p14:sldId id="292"/>
            <p14:sldId id="286"/>
            <p14:sldId id="293"/>
            <p14:sldId id="294"/>
            <p14:sldId id="298"/>
            <p14:sldId id="288"/>
            <p14:sldId id="287"/>
            <p14:sldId id="297"/>
            <p14:sldId id="303"/>
            <p14:sldId id="305"/>
            <p14:sldId id="306"/>
            <p14:sldId id="307"/>
            <p14:sldId id="295"/>
            <p14:sldId id="296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24E"/>
    <a:srgbClr val="CB422B"/>
    <a:srgbClr val="CFC584"/>
    <a:srgbClr val="D1C887"/>
    <a:srgbClr val="C1B8D6"/>
    <a:srgbClr val="E79A8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42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D26FC4-3403-4DEB-B037-BD581DDD0BDC}" type="doc">
      <dgm:prSet loTypeId="urn:microsoft.com/office/officeart/2005/8/layout/vList6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71D5D4E-E397-4254-A83D-ED91AC36C893}">
      <dgm:prSet phldrT="[Texto]" custT="1"/>
      <dgm:spPr/>
      <dgm:t>
        <a:bodyPr/>
        <a:lstStyle/>
        <a:p>
          <a:r>
            <a:rPr lang="es-ES" sz="1600" dirty="0" smtClean="0">
              <a:latin typeface="Arial" panose="020B0604020202020204" pitchFamily="34" charset="0"/>
              <a:ea typeface="Times New Roman" panose="02020603050405020304" pitchFamily="18" charset="0"/>
            </a:rPr>
            <a:t>La capacidad de la oficina automatizada para vincular a las personas y que el trabajo pueda efectuarse desde cualquier lugar en el que el empleado se encuentre. </a:t>
          </a:r>
          <a:endParaRPr lang="es-MX" sz="1600" dirty="0"/>
        </a:p>
      </dgm:t>
    </dgm:pt>
    <dgm:pt modelId="{52602539-9376-49DD-BDA2-F7AD851D27CF}" type="parTrans" cxnId="{FC06BAFB-4FE0-42B1-A4FE-A3397EBD8572}">
      <dgm:prSet/>
      <dgm:spPr/>
      <dgm:t>
        <a:bodyPr/>
        <a:lstStyle/>
        <a:p>
          <a:endParaRPr lang="es-MX"/>
        </a:p>
      </dgm:t>
    </dgm:pt>
    <dgm:pt modelId="{78E3D7E6-6974-4644-B88C-E2D45A0629BD}" type="sibTrans" cxnId="{FC06BAFB-4FE0-42B1-A4FE-A3397EBD8572}">
      <dgm:prSet/>
      <dgm:spPr/>
      <dgm:t>
        <a:bodyPr/>
        <a:lstStyle/>
        <a:p>
          <a:endParaRPr lang="es-MX"/>
        </a:p>
      </dgm:t>
    </dgm:pt>
    <dgm:pt modelId="{6160E7A0-F1C7-4087-A5A5-2AAA47304F0D}">
      <dgm:prSet phldrT="[Texto]" custT="1"/>
      <dgm:spPr/>
      <dgm:t>
        <a:bodyPr/>
        <a:lstStyle/>
        <a:p>
          <a:r>
            <a:rPr lang="es-ES" sz="1600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Es una red de organizaciones independientes y geográficamente dispersas con el objetivo de emprender relaciones comerciales de forma temporal</a:t>
          </a:r>
          <a:endParaRPr lang="es-MX" sz="1600" dirty="0"/>
        </a:p>
      </dgm:t>
    </dgm:pt>
    <dgm:pt modelId="{D7A7F732-E405-4A77-8DD0-BF7F1EEA4226}" type="parTrans" cxnId="{02182B24-02A8-4747-B574-B31E0591CC15}">
      <dgm:prSet/>
      <dgm:spPr/>
      <dgm:t>
        <a:bodyPr/>
        <a:lstStyle/>
        <a:p>
          <a:endParaRPr lang="es-MX"/>
        </a:p>
      </dgm:t>
    </dgm:pt>
    <dgm:pt modelId="{EF0EF843-4C87-437C-BB5D-89E314E27340}" type="sibTrans" cxnId="{02182B24-02A8-4747-B574-B31E0591CC15}">
      <dgm:prSet/>
      <dgm:spPr/>
      <dgm:t>
        <a:bodyPr/>
        <a:lstStyle/>
        <a:p>
          <a:endParaRPr lang="es-MX"/>
        </a:p>
      </dgm:t>
    </dgm:pt>
    <dgm:pt modelId="{611EC25F-7EE7-46F4-ABF5-9E68666B29B6}">
      <dgm:prSet/>
      <dgm:spPr/>
      <dgm:t>
        <a:bodyPr/>
        <a:lstStyle/>
        <a:p>
          <a:pPr algn="ctr"/>
          <a:r>
            <a:rPr lang="es-ES" dirty="0" smtClean="0">
              <a:latin typeface="+mn-lt"/>
              <a:ea typeface="Times New Roman" panose="02020603050405020304" pitchFamily="18" charset="0"/>
            </a:rPr>
            <a:t>Administrativo</a:t>
          </a:r>
          <a:r>
            <a:rPr lang="es-ES" dirty="0" smtClean="0">
              <a:latin typeface="Arial" panose="020B0604020202020204" pitchFamily="34" charset="0"/>
              <a:ea typeface="Times New Roman" panose="02020603050405020304" pitchFamily="18" charset="0"/>
            </a:rPr>
            <a:t> </a:t>
          </a:r>
          <a:endParaRPr lang="es-MX" dirty="0"/>
        </a:p>
      </dgm:t>
    </dgm:pt>
    <dgm:pt modelId="{9FD5BE22-397C-46D7-B179-9239CE9E8875}" type="parTrans" cxnId="{F69C8540-AC8E-4479-9C9C-521051F18E54}">
      <dgm:prSet/>
      <dgm:spPr/>
      <dgm:t>
        <a:bodyPr/>
        <a:lstStyle/>
        <a:p>
          <a:endParaRPr lang="es-MX"/>
        </a:p>
      </dgm:t>
    </dgm:pt>
    <dgm:pt modelId="{CB345A59-75ED-4BD4-97AD-564E0689B689}" type="sibTrans" cxnId="{F69C8540-AC8E-4479-9C9C-521051F18E54}">
      <dgm:prSet/>
      <dgm:spPr/>
      <dgm:t>
        <a:bodyPr/>
        <a:lstStyle/>
        <a:p>
          <a:endParaRPr lang="es-MX"/>
        </a:p>
      </dgm:t>
    </dgm:pt>
    <dgm:pt modelId="{B1AC22AC-3B33-4684-A958-4F5FC70EE37D}">
      <dgm:prSet phldrT="[Texto]"/>
      <dgm:spPr/>
      <dgm:t>
        <a:bodyPr/>
        <a:lstStyle/>
        <a:p>
          <a:pPr algn="ctr"/>
          <a:endParaRPr lang="es-MX" dirty="0"/>
        </a:p>
      </dgm:t>
    </dgm:pt>
    <dgm:pt modelId="{970270C3-9897-490E-8CEC-108F17410F40}" type="parTrans" cxnId="{8DB7EF5B-EAF7-46F7-94FA-B82202078083}">
      <dgm:prSet/>
      <dgm:spPr/>
      <dgm:t>
        <a:bodyPr/>
        <a:lstStyle/>
        <a:p>
          <a:endParaRPr lang="es-MX"/>
        </a:p>
      </dgm:t>
    </dgm:pt>
    <dgm:pt modelId="{E49BDC21-0CA8-465D-B914-9E700213167D}" type="sibTrans" cxnId="{8DB7EF5B-EAF7-46F7-94FA-B82202078083}">
      <dgm:prSet/>
      <dgm:spPr/>
      <dgm:t>
        <a:bodyPr/>
        <a:lstStyle/>
        <a:p>
          <a:endParaRPr lang="es-MX"/>
        </a:p>
      </dgm:t>
    </dgm:pt>
    <dgm:pt modelId="{EFBA1F42-5E31-43A2-9387-FBEEE50D73EA}">
      <dgm:prSet phldrT="[Texto]"/>
      <dgm:spPr/>
      <dgm:t>
        <a:bodyPr/>
        <a:lstStyle/>
        <a:p>
          <a:pPr algn="ctr"/>
          <a:r>
            <a:rPr lang="es-MX" dirty="0" smtClean="0"/>
            <a:t>Organizacional</a:t>
          </a:r>
          <a:endParaRPr lang="es-MX" dirty="0"/>
        </a:p>
      </dgm:t>
    </dgm:pt>
    <dgm:pt modelId="{6FF44FEE-A829-47AF-8FB5-1463378DF7DF}" type="parTrans" cxnId="{3B8A6A6C-F915-4679-91A9-378226E11544}">
      <dgm:prSet/>
      <dgm:spPr/>
      <dgm:t>
        <a:bodyPr/>
        <a:lstStyle/>
        <a:p>
          <a:endParaRPr lang="es-MX"/>
        </a:p>
      </dgm:t>
    </dgm:pt>
    <dgm:pt modelId="{4B3FA6E5-9FF8-4E9E-86BF-0758BA00A98F}" type="sibTrans" cxnId="{3B8A6A6C-F915-4679-91A9-378226E11544}">
      <dgm:prSet/>
      <dgm:spPr/>
      <dgm:t>
        <a:bodyPr/>
        <a:lstStyle/>
        <a:p>
          <a:endParaRPr lang="es-MX"/>
        </a:p>
      </dgm:t>
    </dgm:pt>
    <dgm:pt modelId="{4056B0BE-8ADC-4FE6-811B-3658C60343DC}">
      <dgm:prSet/>
      <dgm:spPr/>
      <dgm:t>
        <a:bodyPr/>
        <a:lstStyle/>
        <a:p>
          <a:pPr algn="ctr"/>
          <a:endParaRPr lang="es-MX" dirty="0"/>
        </a:p>
      </dgm:t>
    </dgm:pt>
    <dgm:pt modelId="{2D044056-3FEA-4A92-B2AE-9C5A31C075C8}" type="parTrans" cxnId="{E37D3727-CC4E-4C20-A7BD-67CE20B141FC}">
      <dgm:prSet/>
      <dgm:spPr/>
      <dgm:t>
        <a:bodyPr/>
        <a:lstStyle/>
        <a:p>
          <a:endParaRPr lang="es-MX"/>
        </a:p>
      </dgm:t>
    </dgm:pt>
    <dgm:pt modelId="{9684E30F-D5BF-4DFD-A8A7-F1347D59E7AF}" type="sibTrans" cxnId="{E37D3727-CC4E-4C20-A7BD-67CE20B141FC}">
      <dgm:prSet/>
      <dgm:spPr/>
      <dgm:t>
        <a:bodyPr/>
        <a:lstStyle/>
        <a:p>
          <a:endParaRPr lang="es-MX"/>
        </a:p>
      </dgm:t>
    </dgm:pt>
    <dgm:pt modelId="{E8815884-37B2-4C58-BA17-7D08016DD7DD}" type="pres">
      <dgm:prSet presAssocID="{47D26FC4-3403-4DEB-B037-BD581DDD0BDC}" presName="Name0" presStyleCnt="0">
        <dgm:presLayoutVars>
          <dgm:dir/>
          <dgm:animLvl val="lvl"/>
          <dgm:resizeHandles/>
        </dgm:presLayoutVars>
      </dgm:prSet>
      <dgm:spPr/>
    </dgm:pt>
    <dgm:pt modelId="{2624F1D6-24E4-4E03-821B-EE6A2F396CC6}" type="pres">
      <dgm:prSet presAssocID="{071D5D4E-E397-4254-A83D-ED91AC36C893}" presName="linNode" presStyleCnt="0"/>
      <dgm:spPr/>
    </dgm:pt>
    <dgm:pt modelId="{B63DD406-3E12-442E-B9BC-26011AA4D722}" type="pres">
      <dgm:prSet presAssocID="{071D5D4E-E397-4254-A83D-ED91AC36C89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0C130E-A69F-40A2-BDB7-3E77177E0F92}" type="pres">
      <dgm:prSet presAssocID="{071D5D4E-E397-4254-A83D-ED91AC36C893}" presName="childShp" presStyleLbl="bgAccFollowNode1" presStyleIdx="0" presStyleCnt="2" custScaleY="732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0B30B5-4A95-4705-80AF-F1CB4FC43BD4}" type="pres">
      <dgm:prSet presAssocID="{78E3D7E6-6974-4644-B88C-E2D45A0629BD}" presName="spacing" presStyleCnt="0"/>
      <dgm:spPr/>
    </dgm:pt>
    <dgm:pt modelId="{45BA72AF-1C20-4C45-9C11-4B8EA6AC4F84}" type="pres">
      <dgm:prSet presAssocID="{6160E7A0-F1C7-4087-A5A5-2AAA47304F0D}" presName="linNode" presStyleCnt="0"/>
      <dgm:spPr/>
    </dgm:pt>
    <dgm:pt modelId="{FDE49357-1B42-49AC-B516-2FEC0ED768F7}" type="pres">
      <dgm:prSet presAssocID="{6160E7A0-F1C7-4087-A5A5-2AAA47304F0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68339D-2759-4EE3-A2F6-1497EA388A36}" type="pres">
      <dgm:prSet presAssocID="{6160E7A0-F1C7-4087-A5A5-2AAA47304F0D}" presName="childShp" presStyleLbl="bgAccFollowNode1" presStyleIdx="1" presStyleCnt="2" custScaleY="773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B8B5AC-B650-4731-A5DA-D1D0D4EF1D9F}" type="presOf" srcId="{B1AC22AC-3B33-4684-A958-4F5FC70EE37D}" destId="{0F68339D-2759-4EE3-A2F6-1497EA388A36}" srcOrd="0" destOrd="0" presId="urn:microsoft.com/office/officeart/2005/8/layout/vList6"/>
    <dgm:cxn modelId="{3F303C6B-B675-45E1-B9BD-10E1F8DA76DC}" type="presOf" srcId="{611EC25F-7EE7-46F4-ABF5-9E68666B29B6}" destId="{520C130E-A69F-40A2-BDB7-3E77177E0F92}" srcOrd="0" destOrd="1" presId="urn:microsoft.com/office/officeart/2005/8/layout/vList6"/>
    <dgm:cxn modelId="{E37D3727-CC4E-4C20-A7BD-67CE20B141FC}" srcId="{071D5D4E-E397-4254-A83D-ED91AC36C893}" destId="{4056B0BE-8ADC-4FE6-811B-3658C60343DC}" srcOrd="0" destOrd="0" parTransId="{2D044056-3FEA-4A92-B2AE-9C5A31C075C8}" sibTransId="{9684E30F-D5BF-4DFD-A8A7-F1347D59E7AF}"/>
    <dgm:cxn modelId="{8DB7EF5B-EAF7-46F7-94FA-B82202078083}" srcId="{6160E7A0-F1C7-4087-A5A5-2AAA47304F0D}" destId="{B1AC22AC-3B33-4684-A958-4F5FC70EE37D}" srcOrd="0" destOrd="0" parTransId="{970270C3-9897-490E-8CEC-108F17410F40}" sibTransId="{E49BDC21-0CA8-465D-B914-9E700213167D}"/>
    <dgm:cxn modelId="{FC06BAFB-4FE0-42B1-A4FE-A3397EBD8572}" srcId="{47D26FC4-3403-4DEB-B037-BD581DDD0BDC}" destId="{071D5D4E-E397-4254-A83D-ED91AC36C893}" srcOrd="0" destOrd="0" parTransId="{52602539-9376-49DD-BDA2-F7AD851D27CF}" sibTransId="{78E3D7E6-6974-4644-B88C-E2D45A0629BD}"/>
    <dgm:cxn modelId="{4FF0D449-BE90-4B09-94E4-83161B12F801}" type="presOf" srcId="{6160E7A0-F1C7-4087-A5A5-2AAA47304F0D}" destId="{FDE49357-1B42-49AC-B516-2FEC0ED768F7}" srcOrd="0" destOrd="0" presId="urn:microsoft.com/office/officeart/2005/8/layout/vList6"/>
    <dgm:cxn modelId="{C30AD714-EEFB-44E0-A544-AFE26AE45DBC}" type="presOf" srcId="{47D26FC4-3403-4DEB-B037-BD581DDD0BDC}" destId="{E8815884-37B2-4C58-BA17-7D08016DD7DD}" srcOrd="0" destOrd="0" presId="urn:microsoft.com/office/officeart/2005/8/layout/vList6"/>
    <dgm:cxn modelId="{E4D11C27-389C-4285-932E-D839560FCDC8}" type="presOf" srcId="{071D5D4E-E397-4254-A83D-ED91AC36C893}" destId="{B63DD406-3E12-442E-B9BC-26011AA4D722}" srcOrd="0" destOrd="0" presId="urn:microsoft.com/office/officeart/2005/8/layout/vList6"/>
    <dgm:cxn modelId="{3B8A6A6C-F915-4679-91A9-378226E11544}" srcId="{6160E7A0-F1C7-4087-A5A5-2AAA47304F0D}" destId="{EFBA1F42-5E31-43A2-9387-FBEEE50D73EA}" srcOrd="1" destOrd="0" parTransId="{6FF44FEE-A829-47AF-8FB5-1463378DF7DF}" sibTransId="{4B3FA6E5-9FF8-4E9E-86BF-0758BA00A98F}"/>
    <dgm:cxn modelId="{747235D2-8F5C-4A2E-B00C-72E15C1C3411}" type="presOf" srcId="{4056B0BE-8ADC-4FE6-811B-3658C60343DC}" destId="{520C130E-A69F-40A2-BDB7-3E77177E0F92}" srcOrd="0" destOrd="0" presId="urn:microsoft.com/office/officeart/2005/8/layout/vList6"/>
    <dgm:cxn modelId="{02182B24-02A8-4747-B574-B31E0591CC15}" srcId="{47D26FC4-3403-4DEB-B037-BD581DDD0BDC}" destId="{6160E7A0-F1C7-4087-A5A5-2AAA47304F0D}" srcOrd="1" destOrd="0" parTransId="{D7A7F732-E405-4A77-8DD0-BF7F1EEA4226}" sibTransId="{EF0EF843-4C87-437C-BB5D-89E314E27340}"/>
    <dgm:cxn modelId="{F69C8540-AC8E-4479-9C9C-521051F18E54}" srcId="{071D5D4E-E397-4254-A83D-ED91AC36C893}" destId="{611EC25F-7EE7-46F4-ABF5-9E68666B29B6}" srcOrd="1" destOrd="0" parTransId="{9FD5BE22-397C-46D7-B179-9239CE9E8875}" sibTransId="{CB345A59-75ED-4BD4-97AD-564E0689B689}"/>
    <dgm:cxn modelId="{972C837C-8A89-48E3-B1EE-E5B03A1EA0ED}" type="presOf" srcId="{EFBA1F42-5E31-43A2-9387-FBEEE50D73EA}" destId="{0F68339D-2759-4EE3-A2F6-1497EA388A36}" srcOrd="0" destOrd="1" presId="urn:microsoft.com/office/officeart/2005/8/layout/vList6"/>
    <dgm:cxn modelId="{449A1E68-133D-46CF-9877-C992D6358616}" type="presParOf" srcId="{E8815884-37B2-4C58-BA17-7D08016DD7DD}" destId="{2624F1D6-24E4-4E03-821B-EE6A2F396CC6}" srcOrd="0" destOrd="0" presId="urn:microsoft.com/office/officeart/2005/8/layout/vList6"/>
    <dgm:cxn modelId="{10668D60-A127-4E89-9A0F-C9854D4D0854}" type="presParOf" srcId="{2624F1D6-24E4-4E03-821B-EE6A2F396CC6}" destId="{B63DD406-3E12-442E-B9BC-26011AA4D722}" srcOrd="0" destOrd="0" presId="urn:microsoft.com/office/officeart/2005/8/layout/vList6"/>
    <dgm:cxn modelId="{37014E42-92B8-49DA-BB16-A600F09FAC34}" type="presParOf" srcId="{2624F1D6-24E4-4E03-821B-EE6A2F396CC6}" destId="{520C130E-A69F-40A2-BDB7-3E77177E0F92}" srcOrd="1" destOrd="0" presId="urn:microsoft.com/office/officeart/2005/8/layout/vList6"/>
    <dgm:cxn modelId="{CD11D0D0-2769-431A-B0EF-CD768D9D88D7}" type="presParOf" srcId="{E8815884-37B2-4C58-BA17-7D08016DD7DD}" destId="{BC0B30B5-4A95-4705-80AF-F1CB4FC43BD4}" srcOrd="1" destOrd="0" presId="urn:microsoft.com/office/officeart/2005/8/layout/vList6"/>
    <dgm:cxn modelId="{5EEAD14A-FC12-411C-86DA-BD16F931596C}" type="presParOf" srcId="{E8815884-37B2-4C58-BA17-7D08016DD7DD}" destId="{45BA72AF-1C20-4C45-9C11-4B8EA6AC4F84}" srcOrd="2" destOrd="0" presId="urn:microsoft.com/office/officeart/2005/8/layout/vList6"/>
    <dgm:cxn modelId="{4BD95627-A7BE-4017-A7F1-A3C1049DE7DD}" type="presParOf" srcId="{45BA72AF-1C20-4C45-9C11-4B8EA6AC4F84}" destId="{FDE49357-1B42-49AC-B516-2FEC0ED768F7}" srcOrd="0" destOrd="0" presId="urn:microsoft.com/office/officeart/2005/8/layout/vList6"/>
    <dgm:cxn modelId="{7A066AD2-770F-40B3-BB39-49AF7ED2486F}" type="presParOf" srcId="{45BA72AF-1C20-4C45-9C11-4B8EA6AC4F84}" destId="{0F68339D-2759-4EE3-A2F6-1497EA388A3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C130E-A69F-40A2-BDB7-3E77177E0F92}">
      <dsp:nvSpPr>
        <dsp:cNvPr id="0" name=""/>
        <dsp:cNvSpPr/>
      </dsp:nvSpPr>
      <dsp:spPr>
        <a:xfrm>
          <a:off x="2841413" y="277936"/>
          <a:ext cx="4262119" cy="151700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8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800" kern="1200" dirty="0" smtClean="0">
              <a:latin typeface="+mn-lt"/>
              <a:ea typeface="Times New Roman" panose="02020603050405020304" pitchFamily="18" charset="0"/>
            </a:rPr>
            <a:t>Administrativo</a:t>
          </a:r>
          <a:r>
            <a:rPr lang="es-ES" sz="2800" kern="1200" dirty="0" smtClean="0">
              <a:latin typeface="Arial" panose="020B0604020202020204" pitchFamily="34" charset="0"/>
              <a:ea typeface="Times New Roman" panose="02020603050405020304" pitchFamily="18" charset="0"/>
            </a:rPr>
            <a:t> </a:t>
          </a:r>
          <a:endParaRPr lang="es-MX" sz="2800" kern="1200" dirty="0"/>
        </a:p>
      </dsp:txBody>
      <dsp:txXfrm>
        <a:off x="2841413" y="467561"/>
        <a:ext cx="3693244" cy="1137751"/>
      </dsp:txXfrm>
    </dsp:sp>
    <dsp:sp modelId="{B63DD406-3E12-442E-B9BC-26011AA4D722}">
      <dsp:nvSpPr>
        <dsp:cNvPr id="0" name=""/>
        <dsp:cNvSpPr/>
      </dsp:nvSpPr>
      <dsp:spPr>
        <a:xfrm>
          <a:off x="0" y="531"/>
          <a:ext cx="2841413" cy="207181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anose="020B0604020202020204" pitchFamily="34" charset="0"/>
              <a:ea typeface="Times New Roman" panose="02020603050405020304" pitchFamily="18" charset="0"/>
            </a:rPr>
            <a:t>La capacidad de la oficina automatizada para vincular a las personas y que el trabajo pueda efectuarse desde cualquier lugar en el que el empleado se encuentre. </a:t>
          </a:r>
          <a:endParaRPr lang="es-MX" sz="1600" kern="1200" dirty="0"/>
        </a:p>
      </dsp:txBody>
      <dsp:txXfrm>
        <a:off x="101137" y="101668"/>
        <a:ext cx="2639139" cy="1869537"/>
      </dsp:txXfrm>
    </dsp:sp>
    <dsp:sp modelId="{0F68339D-2759-4EE3-A2F6-1497EA388A36}">
      <dsp:nvSpPr>
        <dsp:cNvPr id="0" name=""/>
        <dsp:cNvSpPr/>
      </dsp:nvSpPr>
      <dsp:spPr>
        <a:xfrm>
          <a:off x="2841413" y="2514602"/>
          <a:ext cx="4262119" cy="16016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8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Organizacional</a:t>
          </a:r>
          <a:endParaRPr lang="es-MX" sz="2800" kern="1200" dirty="0"/>
        </a:p>
      </dsp:txBody>
      <dsp:txXfrm>
        <a:off x="2841413" y="2714809"/>
        <a:ext cx="3661498" cy="1201241"/>
      </dsp:txXfrm>
    </dsp:sp>
    <dsp:sp modelId="{FDE49357-1B42-49AC-B516-2FEC0ED768F7}">
      <dsp:nvSpPr>
        <dsp:cNvPr id="0" name=""/>
        <dsp:cNvSpPr/>
      </dsp:nvSpPr>
      <dsp:spPr>
        <a:xfrm>
          <a:off x="0" y="2279524"/>
          <a:ext cx="2841413" cy="207181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Es una red de organizaciones independientes y geográficamente dispersas con el objetivo de emprender relaciones comerciales de forma temporal</a:t>
          </a:r>
          <a:endParaRPr lang="es-MX" sz="1600" kern="1200" dirty="0"/>
        </a:p>
      </dsp:txBody>
      <dsp:txXfrm>
        <a:off x="101137" y="2380661"/>
        <a:ext cx="2639139" cy="1869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C3C81-FAC7-4296-A881-4CB7DF8DF2ED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25079-6A06-4F8F-B52D-13687BC462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796472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B3801-2254-4F91-8C2B-3E1A7E3DDD9F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1C963-1D70-4A1A-93A9-6DB1885F4F4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49004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1C963-1D70-4A1A-93A9-6DB1885F4F47}" type="slidenum">
              <a:rPr lang="es-MX" smtClean="0"/>
              <a:t>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6743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1C963-1D70-4A1A-93A9-6DB1885F4F47}" type="slidenum">
              <a:rPr lang="es-MX" smtClean="0"/>
              <a:t>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3758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C3791-8BA2-4FBC-A383-E0D136DF598C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977820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A982-038E-4BF8-B990-41193ECC451D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319733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E214-8160-4D8E-8357-0AA55392238E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32979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51FB6-22EF-45C1-B79E-0FAB9CC1B034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42398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F152-DB00-4DC2-BD7F-CA31D8DCD363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999571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3971-49E4-47D4-B37E-C892781FD214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185350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BE08E-2A36-47FE-9469-616EB031B8E2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34441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A16A2-9FB2-453D-8C99-2F4A2F3572BA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738242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E391-1D94-4304-9189-00C0A5921D57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12679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1AFB-D2EC-463A-8436-C17FEADDF63B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460149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2B7E-FBA5-4853-953D-ED75E093F919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052787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3B9B-F026-4A2D-9ED4-9E693049C7BE}" type="datetime1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941310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568C0-7CFD-4B11-A034-DBAC699211D5}" type="datetime1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661958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E09D-7804-4900-ADD4-BD4FC9D7F274}" type="datetime1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384319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AC39-A7CF-4184-AF7C-3704EB296D3C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642042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A003-793F-4479-B7A2-831C6FAED487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876384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D920E-2B06-4D01-B22C-B4A485A87219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18F158D-0D15-43FC-8321-D338B162248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385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18309" y="467592"/>
            <a:ext cx="9914803" cy="550717"/>
          </a:xfrm>
        </p:spPr>
        <p:txBody>
          <a:bodyPr>
            <a:normAutofit/>
          </a:bodyPr>
          <a:lstStyle/>
          <a:p>
            <a:pPr algn="ctr"/>
            <a:r>
              <a:rPr lang="es-MX" sz="3000" b="1" dirty="0" smtClean="0"/>
              <a:t>Universidad Autónoma del Estado de México</a:t>
            </a:r>
            <a:endParaRPr lang="es-MX" sz="30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2694688" y="1018309"/>
            <a:ext cx="682751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500" b="1" dirty="0" smtClean="0"/>
              <a:t>Centro Universitario UAEM Valle de México</a:t>
            </a:r>
            <a:endParaRPr lang="es-MX" sz="25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292382" y="2046080"/>
            <a:ext cx="37753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b="1" dirty="0" smtClean="0"/>
              <a:t>Informática Administrativa</a:t>
            </a:r>
            <a:endParaRPr lang="es-MX" sz="22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471116" y="2867890"/>
            <a:ext cx="33377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dirty="0" smtClean="0"/>
              <a:t>Unidad de aprendizaje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209552" y="3689700"/>
            <a:ext cx="58609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b="1" dirty="0" smtClean="0"/>
              <a:t>Seminario de Automatización de Oficinas</a:t>
            </a:r>
            <a:endParaRPr lang="es-MX" sz="22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5246668" y="4511510"/>
            <a:ext cx="172354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500" b="1" dirty="0" smtClean="0"/>
              <a:t>Ofimática</a:t>
            </a:r>
            <a:endParaRPr lang="es-MX" sz="25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8364682" y="5964382"/>
            <a:ext cx="3823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dirty="0" smtClean="0"/>
              <a:t>Elaboró:</a:t>
            </a:r>
          </a:p>
          <a:p>
            <a:r>
              <a:rPr lang="es-MX" dirty="0" smtClean="0"/>
              <a:t>Lizbeth Marcela Alvarez Velasco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641763" y="6287547"/>
            <a:ext cx="1308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/>
              <a:t>Marzo 2015</a:t>
            </a:r>
            <a:endParaRPr lang="es-MX" sz="1600" b="1" dirty="0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42692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humbs.dreamstime.com/x/un-personaje-de-dibujos-animados-anaranjado-se-relaja-en-el-trabajo-297786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974" y="4162424"/>
            <a:ext cx="38100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914215"/>
              </p:ext>
            </p:extLst>
          </p:nvPr>
        </p:nvGraphicFramePr>
        <p:xfrm>
          <a:off x="2291208" y="1641325"/>
          <a:ext cx="8114326" cy="2676675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4076700"/>
                <a:gridCol w="4037626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MECÁNICOS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ELECTRÓNICOS</a:t>
                      </a:r>
                      <a:endParaRPr lang="es-MX" dirty="0"/>
                    </a:p>
                  </a:txBody>
                  <a:tcPr/>
                </a:tc>
              </a:tr>
              <a:tr h="38903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Teléfono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Computadora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89031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Perforadora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Fotocopiadora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89031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Guillotina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Escáner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89031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Máquina de escribir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Proyector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89031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Calculadora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Fax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44455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Engrapadora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rgbClr val="002060"/>
                          </a:solidFill>
                        </a:rPr>
                        <a:t>Impresora</a:t>
                      </a: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3430923" y="3646440"/>
            <a:ext cx="473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s-MX" sz="2400" dirty="0" smtClean="0"/>
          </a:p>
          <a:p>
            <a:pPr marL="285750" indent="-28575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s-MX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8885536" y="4477437"/>
            <a:ext cx="473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s-MX" sz="2400" dirty="0" smtClean="0"/>
          </a:p>
          <a:p>
            <a:pPr marL="285750" indent="-28575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s-MX" sz="24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10</a:t>
            </a:fld>
            <a:endParaRPr lang="es-MX"/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1656512" y="682530"/>
            <a:ext cx="2576822" cy="64462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</a:rPr>
              <a:t>Medios</a:t>
            </a:r>
            <a:endParaRPr lang="es-MX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691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4245" y="555530"/>
            <a:ext cx="8185565" cy="644620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</a:rPr>
              <a:t>Concepto de Automatización de Oficinas</a:t>
            </a:r>
            <a:endParaRPr lang="es-MX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87500" y="2489200"/>
            <a:ext cx="5773420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MX"/>
            </a:defPPr>
            <a:lvl1pPr algn="ctr"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s-MX" sz="2800" b="0" dirty="0" smtClean="0">
                <a:solidFill>
                  <a:schemeClr val="accent3">
                    <a:lumMod val="50000"/>
                  </a:schemeClr>
                </a:solidFill>
              </a:rPr>
              <a:t>Es la aplicación de herramientas informáticas para la realización de actividades propias de una oficina en el menor tiempo y esfuerzo.</a:t>
            </a:r>
            <a:endParaRPr lang="es-MX" sz="28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6" name="Picture 6" descr="http://i55.tinypic.com/8xlmp2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865" y="3079432"/>
            <a:ext cx="3800475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46719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10569" y="2088446"/>
            <a:ext cx="6310272" cy="193899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perspectiveBelow"/>
              <a:lightRig rig="threePt" dir="t"/>
            </a:scene3d>
          </a:bodyPr>
          <a:lstStyle/>
          <a:p>
            <a:pPr algn="ctr"/>
            <a:r>
              <a:rPr lang="es-MX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¿Qué se puede automatizar dentro de una oficina?</a:t>
            </a:r>
            <a:endParaRPr lang="es-MX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477235" y="1618595"/>
            <a:ext cx="34083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PROCESOS</a:t>
            </a:r>
            <a:endParaRPr lang="es-ES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667993" y="3673495"/>
            <a:ext cx="30267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SISTEMAS</a:t>
            </a:r>
            <a:endParaRPr lang="es-ES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0" name="Abrir llave 9"/>
          <p:cNvSpPr/>
          <p:nvPr/>
        </p:nvSpPr>
        <p:spPr>
          <a:xfrm>
            <a:off x="6469380" y="1846808"/>
            <a:ext cx="1154430" cy="2656612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81560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6015" y="625149"/>
            <a:ext cx="3956465" cy="644620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2. Ofimática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Pergamino horizontal 2"/>
          <p:cNvSpPr/>
          <p:nvPr/>
        </p:nvSpPr>
        <p:spPr>
          <a:xfrm>
            <a:off x="4371899" y="947459"/>
            <a:ext cx="5769183" cy="2030731"/>
          </a:xfrm>
          <a:prstGeom prst="horizontalScroll">
            <a:avLst/>
          </a:prstGeom>
          <a:gradFill flip="none" rotWithShape="1">
            <a:gsLst>
              <a:gs pos="7000">
                <a:srgbClr val="AB8D5B"/>
              </a:gs>
              <a:gs pos="40000">
                <a:schemeClr val="bg2">
                  <a:lumMod val="75000"/>
                </a:schemeClr>
              </a:gs>
              <a:gs pos="85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CB422B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Clr>
                <a:schemeClr val="accent1">
                  <a:lumMod val="60000"/>
                  <a:lumOff val="40000"/>
                </a:schemeClr>
              </a:buClr>
            </a:pPr>
            <a:r>
              <a:rPr lang="es-MX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Serie de técnicas, aplicaciones y herramientas informáticas que se utilizan en funciones cotidianas dentro de una oficina.</a:t>
            </a:r>
          </a:p>
        </p:txBody>
      </p:sp>
      <p:sp>
        <p:nvSpPr>
          <p:cNvPr id="9" name="Pergamino horizontal 8"/>
          <p:cNvSpPr/>
          <p:nvPr/>
        </p:nvSpPr>
        <p:spPr>
          <a:xfrm>
            <a:off x="5219550" y="2725498"/>
            <a:ext cx="5769183" cy="2030731"/>
          </a:xfrm>
          <a:prstGeom prst="horizontalScroll">
            <a:avLst/>
          </a:prstGeom>
          <a:gradFill flip="none" rotWithShape="1">
            <a:gsLst>
              <a:gs pos="7000">
                <a:srgbClr val="AB8D5B"/>
              </a:gs>
              <a:gs pos="40000">
                <a:schemeClr val="bg2">
                  <a:lumMod val="75000"/>
                </a:schemeClr>
              </a:gs>
              <a:gs pos="85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CB422B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Clr>
                <a:schemeClr val="accent1">
                  <a:lumMod val="60000"/>
                  <a:lumOff val="40000"/>
                </a:schemeClr>
              </a:buClr>
            </a:pPr>
            <a:r>
              <a:rPr lang="es-MX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Equipamiento de software y hardware usado para crear, coleccionar, almacenar, manipular y transmitir digitalmente la información necesaria en una oficina.</a:t>
            </a:r>
          </a:p>
        </p:txBody>
      </p:sp>
      <p:sp>
        <p:nvSpPr>
          <p:cNvPr id="10" name="Pergamino horizontal 9"/>
          <p:cNvSpPr/>
          <p:nvPr/>
        </p:nvSpPr>
        <p:spPr>
          <a:xfrm>
            <a:off x="6175167" y="4423063"/>
            <a:ext cx="5769183" cy="2030731"/>
          </a:xfrm>
          <a:prstGeom prst="horizontalScroll">
            <a:avLst/>
          </a:prstGeom>
          <a:gradFill flip="none" rotWithShape="1">
            <a:gsLst>
              <a:gs pos="7000">
                <a:srgbClr val="AB8D5B"/>
              </a:gs>
              <a:gs pos="40000">
                <a:schemeClr val="bg2">
                  <a:lumMod val="75000"/>
                </a:schemeClr>
              </a:gs>
              <a:gs pos="85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CB422B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chemeClr val="accent1">
                  <a:lumMod val="60000"/>
                  <a:lumOff val="40000"/>
                </a:schemeClr>
              </a:buClr>
            </a:pPr>
            <a:r>
              <a:rPr lang="es-MX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 </a:t>
            </a:r>
            <a:r>
              <a:rPr lang="es-MX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 utilización de ordenadores en la oficina como soporte a los trabajadores de la información que no son especialistas en ordenadores</a:t>
            </a:r>
            <a:r>
              <a:rPr lang="es-MX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s-MX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Bair</a:t>
            </a:r>
            <a:r>
              <a:rPr lang="es-MX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(1985</a:t>
            </a:r>
            <a:r>
              <a:rPr lang="es-MX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  <a:br>
              <a:rPr lang="es-MX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MX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                              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444336" y="1353324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CONCEPTO</a:t>
            </a:r>
            <a:endParaRPr lang="es-MX" b="1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13</a:t>
            </a:fld>
            <a:endParaRPr lang="es-MX"/>
          </a:p>
        </p:txBody>
      </p:sp>
      <p:sp>
        <p:nvSpPr>
          <p:cNvPr id="6" name="Botón de acción: Comienzo 5">
            <a:hlinkClick r:id="rId2" action="ppaction://hlinksldjump" highlightClick="1"/>
          </p:cNvPr>
          <p:cNvSpPr/>
          <p:nvPr/>
        </p:nvSpPr>
        <p:spPr>
          <a:xfrm>
            <a:off x="11826346" y="6506788"/>
            <a:ext cx="365654" cy="3429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13412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Rectángulo"/>
          <p:cNvSpPr/>
          <p:nvPr/>
        </p:nvSpPr>
        <p:spPr>
          <a:xfrm>
            <a:off x="4732592" y="1971459"/>
            <a:ext cx="223224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s-MX" sz="25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SOFTWARE</a:t>
            </a:r>
            <a:endParaRPr lang="es-MX" sz="25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2 Rectángulo"/>
          <p:cNvSpPr/>
          <p:nvPr/>
        </p:nvSpPr>
        <p:spPr>
          <a:xfrm>
            <a:off x="6042189" y="4795727"/>
            <a:ext cx="266429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endParaRPr lang="es-MX" sz="25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MX" sz="25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PROCESOS</a:t>
            </a:r>
            <a:endParaRPr lang="es-MX" sz="25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3 Rectángulo"/>
          <p:cNvSpPr/>
          <p:nvPr/>
        </p:nvSpPr>
        <p:spPr>
          <a:xfrm>
            <a:off x="5632692" y="3741453"/>
            <a:ext cx="266429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endParaRPr lang="es-MX" sz="25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MX" sz="25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PERSONAS</a:t>
            </a:r>
            <a:endParaRPr lang="es-MX" sz="25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4 Rectángulo"/>
          <p:cNvSpPr/>
          <p:nvPr/>
        </p:nvSpPr>
        <p:spPr>
          <a:xfrm>
            <a:off x="5155783" y="2687179"/>
            <a:ext cx="266429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endParaRPr lang="es-MX" sz="25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MX" sz="25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HARDWARE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MX" sz="25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1661206" y="627726"/>
            <a:ext cx="7410057" cy="602017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¿Quiénes comprenden una oficina?</a:t>
            </a:r>
            <a:endParaRPr lang="es-MX" b="1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716958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661206" y="627726"/>
            <a:ext cx="9966221" cy="602017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¿Qué características tiene un software informático?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143361" y="2181560"/>
            <a:ext cx="73789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Gran capacidad de almacenamiento de información.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504675" y="2825082"/>
            <a:ext cx="72298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Facilidad de consulta y recuperación de información.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388529" y="4238110"/>
            <a:ext cx="5737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Facilidad para modificar y tratar los 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datos.</a:t>
            </a:r>
            <a:endParaRPr lang="es-MX" sz="20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875947" y="4942732"/>
            <a:ext cx="41472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Enorme potencia de cálculo.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931227" y="3533488"/>
            <a:ext cx="73740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Capacidad para manejar información de todo tipo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es-MX" sz="20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01737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6963" y="601423"/>
            <a:ext cx="4483282" cy="602017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Software informático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http://gifsanimados.de/img-gifsanimados.de/i/informatica/educac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833" y="1738399"/>
            <a:ext cx="33337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 Rectángulo"/>
          <p:cNvSpPr/>
          <p:nvPr/>
        </p:nvSpPr>
        <p:spPr>
          <a:xfrm>
            <a:off x="3570748" y="1534463"/>
            <a:ext cx="35885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Procesador de palabras. </a:t>
            </a: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Base de datos.</a:t>
            </a: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Hojas de cálculo.</a:t>
            </a: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Software estadístico.</a:t>
            </a: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Paquetes integrados.</a:t>
            </a: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Paquetes gráficos.</a:t>
            </a: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Presentaciones.</a:t>
            </a: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Utilerías.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s-MX" sz="20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5207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67443" y="1824515"/>
            <a:ext cx="8163791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Ayuda al logro de los objetivos organizacionales, contribuyendo al esfuerzo de las personas que quieren lograr los objetivos empresariales. </a:t>
            </a:r>
            <a:endParaRPr lang="es-MX" sz="200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636962" y="601423"/>
            <a:ext cx="9263101" cy="602017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Ventajas de la automatización de oficinas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767443" y="3369502"/>
            <a:ext cx="8163791" cy="76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Incrementa la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productividad incrementando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la producción de los trabajadores con relación a las horas trabajadas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2000" dirty="0">
              <a:solidFill>
                <a:schemeClr val="accent2">
                  <a:lumMod val="50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67443" y="4720007"/>
            <a:ext cx="8298875" cy="76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Se mejora el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tiempo para crear, procesar,  almacenar y distribuir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información. </a:t>
            </a:r>
            <a:endParaRPr lang="es-MX" sz="2000" dirty="0">
              <a:solidFill>
                <a:schemeClr val="accent2">
                  <a:lumMod val="50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0407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636962" y="601423"/>
            <a:ext cx="9263101" cy="602017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Ventajas de la automatización de oficinas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372588" y="1699828"/>
            <a:ext cx="862099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Mejora la toma de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decisiones ya que la información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importante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llega de manera más rápida, lo que se puede ver reflejada en la solución de problemas. </a:t>
            </a: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455715" y="3310573"/>
            <a:ext cx="862099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Mejora el control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ya que con la implantación de nuevas tecnologías se pueden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tener información mas detallada de la eficiencia del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trabajador.</a:t>
            </a: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455714" y="4949723"/>
            <a:ext cx="878724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Provisión de nuevos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servicios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 organización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que puede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ofrecer a sus clientes nuevos servicios 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generando así una nueva forma de hacer negocio.</a:t>
            </a: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5910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19</a:t>
            </a:fld>
            <a:endParaRPr lang="es-MX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35807" y="627726"/>
            <a:ext cx="6537220" cy="6020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3. Organización Virtual </a:t>
            </a:r>
            <a:b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1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1936703381"/>
              </p:ext>
            </p:extLst>
          </p:nvPr>
        </p:nvGraphicFramePr>
        <p:xfrm>
          <a:off x="1507066" y="1727200"/>
          <a:ext cx="7103533" cy="4351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8987367" y="1536188"/>
            <a:ext cx="584199" cy="4401205"/>
          </a:xfrm>
          <a:prstGeom prst="rect">
            <a:avLst/>
          </a:prstGeom>
          <a:noFill/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ENFOQUE</a:t>
            </a:r>
            <a:endParaRPr lang="es-MX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1401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7156450" y="2667000"/>
            <a:ext cx="1498600" cy="6794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811" y="228599"/>
            <a:ext cx="8919297" cy="6454165"/>
          </a:xfrm>
          <a:prstGeom prst="rect">
            <a:avLst/>
          </a:prstGeom>
        </p:spPr>
      </p:pic>
      <p:sp>
        <p:nvSpPr>
          <p:cNvPr id="4" name="Elipse 3"/>
          <p:cNvSpPr/>
          <p:nvPr/>
        </p:nvSpPr>
        <p:spPr>
          <a:xfrm>
            <a:off x="7365423" y="2332759"/>
            <a:ext cx="1080654" cy="668482"/>
          </a:xfrm>
          <a:prstGeom prst="ellips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</a:t>
            </a:fld>
            <a:endParaRPr lang="es-MX"/>
          </a:p>
        </p:txBody>
      </p:sp>
      <p:sp>
        <p:nvSpPr>
          <p:cNvPr id="6" name="5 Flecha abajo"/>
          <p:cNvSpPr/>
          <p:nvPr/>
        </p:nvSpPr>
        <p:spPr>
          <a:xfrm>
            <a:off x="7620000" y="1227667"/>
            <a:ext cx="601133" cy="1105092"/>
          </a:xfrm>
          <a:prstGeom prst="downArrow">
            <a:avLst/>
          </a:prstGeom>
          <a:solidFill>
            <a:srgbClr val="2722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473979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20</a:t>
            </a:fld>
            <a:endParaRPr lang="es-MX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35807" y="627726"/>
            <a:ext cx="6537220" cy="6020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Enfoque organizacional</a:t>
            </a:r>
            <a:b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1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464607" y="2122014"/>
            <a:ext cx="4790393" cy="6020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500" b="1" dirty="0" smtClean="0">
                <a:solidFill>
                  <a:schemeClr val="accent6">
                    <a:lumMod val="75000"/>
                  </a:schemeClr>
                </a:solidFill>
              </a:rPr>
              <a:t>Organización Virtual </a:t>
            </a:r>
            <a:br>
              <a:rPr lang="es-MX" sz="25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s-MX" sz="25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946400" y="4004734"/>
            <a:ext cx="2220484" cy="76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E-</a:t>
            </a:r>
            <a:r>
              <a:rPr lang="es-MX" dirty="0" err="1" smtClean="0"/>
              <a:t>commerce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6268027" y="4004734"/>
            <a:ext cx="2220484" cy="7620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E-</a:t>
            </a:r>
            <a:r>
              <a:rPr lang="es-MX" dirty="0" err="1" smtClean="0"/>
              <a:t>business</a:t>
            </a:r>
            <a:endParaRPr lang="es-MX" dirty="0"/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4056642" y="2724031"/>
            <a:ext cx="828000" cy="11769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6612467" y="2724031"/>
            <a:ext cx="765802" cy="11081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675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21</a:t>
            </a:fld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1619827" y="2319868"/>
            <a:ext cx="2220484" cy="76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E-</a:t>
            </a:r>
            <a:r>
              <a:rPr lang="es-MX" dirty="0" err="1" smtClean="0"/>
              <a:t>commerce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1619827" y="4766733"/>
            <a:ext cx="2220484" cy="7620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E-</a:t>
            </a:r>
            <a:r>
              <a:rPr lang="es-MX" dirty="0" err="1" smtClean="0"/>
              <a:t>business</a:t>
            </a:r>
            <a:endParaRPr lang="es-MX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17779" y="678526"/>
            <a:ext cx="8865553" cy="6020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Organización Virtual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(Enfoque organizacional)</a:t>
            </a:r>
            <a:b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884333" y="2083769"/>
            <a:ext cx="5147733" cy="1200329"/>
          </a:xfrm>
          <a:prstGeom prst="rect">
            <a:avLst/>
          </a:prstGeom>
          <a:ln w="57150">
            <a:solidFill>
              <a:srgbClr val="CB422B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s-MX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MX" sz="1600" dirty="0">
                <a:solidFill>
                  <a:srgbClr val="27224E"/>
                </a:solidFill>
              </a:rPr>
              <a:t>Actividades desarrolladas por medios electrónicos que involucran directamente al consumidor, como ventas, relaciones con los clientes, etc.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5884333" y="4547569"/>
            <a:ext cx="5147733" cy="1200329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s-MX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MX" sz="1600" dirty="0">
                <a:solidFill>
                  <a:srgbClr val="27224E"/>
                </a:solidFill>
              </a:rPr>
              <a:t>Actividades desarrolladas por medios electrónicos que involucran directamente </a:t>
            </a:r>
            <a:r>
              <a:rPr lang="es-MX" sz="1600" dirty="0" smtClean="0">
                <a:solidFill>
                  <a:srgbClr val="27224E"/>
                </a:solidFill>
              </a:rPr>
              <a:t> a la organización como inventarios, recursos humanos, producción, finanzas, etc.</a:t>
            </a:r>
            <a:endParaRPr lang="es-MX" sz="1600" dirty="0">
              <a:solidFill>
                <a:srgbClr val="27224E"/>
              </a:solidFill>
            </a:endParaRPr>
          </a:p>
        </p:txBody>
      </p:sp>
      <p:sp>
        <p:nvSpPr>
          <p:cNvPr id="8" name="7 Flecha derecha"/>
          <p:cNvSpPr/>
          <p:nvPr/>
        </p:nvSpPr>
        <p:spPr>
          <a:xfrm>
            <a:off x="4258733" y="2599267"/>
            <a:ext cx="1236134" cy="482601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EXTERNAS</a:t>
            </a:r>
            <a:endParaRPr lang="es-MX" sz="1400" dirty="0"/>
          </a:p>
        </p:txBody>
      </p:sp>
      <p:sp>
        <p:nvSpPr>
          <p:cNvPr id="15" name="14 Flecha derecha"/>
          <p:cNvSpPr/>
          <p:nvPr/>
        </p:nvSpPr>
        <p:spPr>
          <a:xfrm>
            <a:off x="4258733" y="4906432"/>
            <a:ext cx="1236134" cy="482601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INTERNAS</a:t>
            </a:r>
            <a:endParaRPr lang="es-MX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055533" y="1899103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Actividades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55729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0.gstatic.com/images?q=tbn:ANd9GcRN0BDUBVUBWrdOGzCTFC4xOepf8CNT4mr6egT0b7AZfduYQru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74" y="4723283"/>
            <a:ext cx="2930525" cy="199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22</a:t>
            </a:fld>
            <a:endParaRPr lang="es-MX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064897"/>
              </p:ext>
            </p:extLst>
          </p:nvPr>
        </p:nvGraphicFramePr>
        <p:xfrm>
          <a:off x="2057400" y="1794932"/>
          <a:ext cx="8102600" cy="292608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4051300"/>
                <a:gridCol w="4051300"/>
              </a:tblGrid>
              <a:tr h="234801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n>
                            <a:solidFill>
                              <a:schemeClr val="accent1">
                                <a:lumMod val="50000"/>
                              </a:schemeClr>
                            </a:solidFill>
                          </a:ln>
                        </a:rPr>
                        <a:t>VENTAJAS</a:t>
                      </a:r>
                      <a:endParaRPr lang="es-MX" dirty="0">
                        <a:ln>
                          <a:solidFill>
                            <a:schemeClr val="accent1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n>
                            <a:solidFill>
                              <a:schemeClr val="accent1">
                                <a:lumMod val="50000"/>
                              </a:schemeClr>
                            </a:solidFill>
                          </a:ln>
                        </a:rPr>
                        <a:t>DESVENTAJAS</a:t>
                      </a:r>
                      <a:endParaRPr lang="es-MX" dirty="0">
                        <a:ln>
                          <a:solidFill>
                            <a:schemeClr val="accent1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</a:tr>
              <a:tr h="405273">
                <a:tc>
                  <a:txBody>
                    <a:bodyPr/>
                    <a:lstStyle/>
                    <a:p>
                      <a:r>
                        <a:rPr lang="es-MX" dirty="0" smtClean="0"/>
                        <a:t>Conocimiento amplio</a:t>
                      </a:r>
                      <a:r>
                        <a:rPr lang="es-MX" baseline="0" dirty="0" smtClean="0"/>
                        <a:t> de su  negocio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Inversión en infraestructura</a:t>
                      </a:r>
                      <a:endParaRPr lang="es-MX" dirty="0"/>
                    </a:p>
                  </a:txBody>
                  <a:tcPr/>
                </a:tc>
              </a:tr>
              <a:tr h="405273">
                <a:tc>
                  <a:txBody>
                    <a:bodyPr/>
                    <a:lstStyle/>
                    <a:p>
                      <a:r>
                        <a:rPr lang="es-MX" dirty="0" smtClean="0"/>
                        <a:t>Capacidad de explotar el canal on-line con mejores servicios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Temor</a:t>
                      </a:r>
                      <a:r>
                        <a:rPr lang="es-MX" baseline="0" dirty="0" smtClean="0"/>
                        <a:t> a la seguridad de transacciones on-line</a:t>
                      </a:r>
                      <a:endParaRPr lang="es-MX" dirty="0"/>
                    </a:p>
                  </a:txBody>
                  <a:tcPr/>
                </a:tc>
              </a:tr>
              <a:tr h="405273">
                <a:tc>
                  <a:txBody>
                    <a:bodyPr/>
                    <a:lstStyle/>
                    <a:p>
                      <a:r>
                        <a:rPr lang="es-MX" dirty="0" smtClean="0"/>
                        <a:t>Negocio con flujo</a:t>
                      </a:r>
                      <a:r>
                        <a:rPr lang="es-MX" baseline="0" dirty="0" smtClean="0"/>
                        <a:t> de ingresos ya existente.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Capacitación de los</a:t>
                      </a:r>
                      <a:r>
                        <a:rPr lang="es-MX" baseline="0" dirty="0" smtClean="0"/>
                        <a:t> recursos humanos en la utilización de TI</a:t>
                      </a:r>
                      <a:endParaRPr lang="es-MX" dirty="0"/>
                    </a:p>
                  </a:txBody>
                  <a:tcPr/>
                </a:tc>
              </a:tr>
              <a:tr h="405273">
                <a:tc>
                  <a:txBody>
                    <a:bodyPr/>
                    <a:lstStyle/>
                    <a:p>
                      <a:r>
                        <a:rPr lang="es-MX" dirty="0" smtClean="0"/>
                        <a:t>Generalmente poseen una marca reconocida en el mercado 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Mayor</a:t>
                      </a:r>
                      <a:r>
                        <a:rPr lang="es-MX" baseline="0" dirty="0" smtClean="0"/>
                        <a:t> seguridad informática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ítulo 1"/>
          <p:cNvSpPr txBox="1">
            <a:spLocks noGrp="1"/>
          </p:cNvSpPr>
          <p:nvPr>
            <p:ph type="title"/>
          </p:nvPr>
        </p:nvSpPr>
        <p:spPr>
          <a:xfrm>
            <a:off x="1706831" y="641044"/>
            <a:ext cx="8911687" cy="798290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Organización Virtual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(Enfoque organizacional)</a:t>
            </a:r>
            <a:b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5685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545844" y="3493761"/>
            <a:ext cx="9798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1" i="1" u="sng" dirty="0" smtClean="0">
                <a:solidFill>
                  <a:schemeClr val="accent2">
                    <a:lumMod val="50000"/>
                  </a:schemeClr>
                </a:solidFill>
              </a:rPr>
              <a:t>SIN LÍMITES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:  Este nuevo tipo de organización redefine los límites tradicionales de la empresa.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636962" y="601423"/>
            <a:ext cx="9616392" cy="602017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¿Qué características tiene una Organización Virtual?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45845" y="1808019"/>
            <a:ext cx="9785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1" i="1" u="sng" dirty="0" smtClean="0">
                <a:solidFill>
                  <a:schemeClr val="accent2">
                    <a:lumMod val="50000"/>
                  </a:schemeClr>
                </a:solidFill>
              </a:rPr>
              <a:t>TECNOLOGÍA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 :  Redes informáticas que ayudaran a empresas a relacionarse.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45844" y="2531955"/>
            <a:ext cx="9785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1" i="1" u="sng" dirty="0" smtClean="0">
                <a:solidFill>
                  <a:schemeClr val="accent2">
                    <a:lumMod val="50000"/>
                  </a:schemeClr>
                </a:solidFill>
              </a:rPr>
              <a:t>OPORTUNIDAD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: Las empresas se asociaran para aprovechar una oportunidad específica del mercado.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558635" y="4531643"/>
            <a:ext cx="9785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1" i="1" u="sng" dirty="0" smtClean="0">
                <a:solidFill>
                  <a:schemeClr val="accent2">
                    <a:lumMod val="50000"/>
                  </a:schemeClr>
                </a:solidFill>
              </a:rPr>
              <a:t>CONFIANZA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: Harán que las empresas dependan más una de las otras y exigirán confianza.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585008" y="5569526"/>
            <a:ext cx="9707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1" i="1" u="sng" dirty="0" smtClean="0">
                <a:solidFill>
                  <a:schemeClr val="accent2">
                    <a:lumMod val="50000"/>
                  </a:schemeClr>
                </a:solidFill>
              </a:rPr>
              <a:t>EXCELENCIA: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 Es posible crear una organización con lo mejor de cada una de las que la integrarán.</a:t>
            </a:r>
            <a:endParaRPr lang="es-MX" b="1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81674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639098" y="1725542"/>
            <a:ext cx="9550584" cy="602017"/>
          </a:xfrm>
        </p:spPr>
        <p:txBody>
          <a:bodyPr>
            <a:normAutofit fontScale="90000"/>
          </a:bodyPr>
          <a:lstStyle/>
          <a:p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¿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Qué Ventajas Empresariales tiene la Organización Virtual?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884217" y="2327559"/>
            <a:ext cx="8787245" cy="414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ct val="100000"/>
              <a:buFont typeface="+mj-lt"/>
              <a:buAutoNum type="arabicPeriod"/>
              <a:tabLst>
                <a:tab pos="457200" algn="l"/>
              </a:tabLst>
            </a:pPr>
            <a:r>
              <a:rPr lang="es-ES" sz="2000" i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Menor costo de instalación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 reduce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los costos de renta y expansión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del espacio físico ya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que algunos empleados están trabajando en otro lugar. </a:t>
            </a:r>
            <a:endParaRPr lang="es-ES" sz="2000" dirty="0" smtClean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ct val="100000"/>
              <a:buFont typeface="+mj-lt"/>
              <a:buAutoNum type="arabicPeriod"/>
              <a:tabLst>
                <a:tab pos="457200" algn="l"/>
              </a:tabLst>
            </a:pP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ct val="100000"/>
              <a:buFont typeface="+mj-lt"/>
              <a:buAutoNum type="arabicPeriod"/>
              <a:tabLst>
                <a:tab pos="457200" algn="l"/>
              </a:tabLst>
            </a:pPr>
            <a:r>
              <a:rPr lang="es-ES" sz="2000" i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Menor costo de equipo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Ya que se pueden compartir recursos, pueden trabajar con los propios equipos de los empleados.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ct val="100000"/>
              <a:buFont typeface="+mj-lt"/>
              <a:buAutoNum type="arabicPeriod"/>
              <a:tabLst>
                <a:tab pos="457200" algn="l"/>
              </a:tabLst>
            </a:pP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ct val="100000"/>
              <a:buFont typeface="+mj-lt"/>
              <a:buAutoNum type="arabicPeriod"/>
              <a:tabLst>
                <a:tab pos="457200" algn="l"/>
              </a:tabLst>
            </a:pPr>
            <a:r>
              <a:rPr lang="es-ES" sz="2000" i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Red formal de comunicaciones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 estable el desarrollo de mejores sistemas de comunicación debido a la necesidad de mantenerse constantemente informados.</a:t>
            </a: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24</a:t>
            </a:fld>
            <a:endParaRPr lang="es-MX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706831" y="641044"/>
            <a:ext cx="8911687" cy="7982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Organización Virtual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(Enfoque administrativo)</a:t>
            </a:r>
            <a:b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6426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27462" y="2657042"/>
            <a:ext cx="74308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4"/>
            </a:pPr>
            <a:r>
              <a:rPr lang="es-ES" sz="2000" i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Menos interrupciones del trabajo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 eliminar barreras tales enfermedades, alguna situación de índole ambiental o cualquier otro motivo que puede impedir el trasladarse hacia el lugar de trabajo ya que puede darle continuidad a sus actividades desde donde se encuentre.  </a:t>
            </a:r>
            <a:endParaRPr lang="es-ES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://fotos.imagenesdeposito.com/imagenes/v/vacaciones_en_la_oficina-119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652" y="4049809"/>
            <a:ext cx="3267594" cy="232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25</a:t>
            </a:fld>
            <a:endParaRPr lang="es-MX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706831" y="641044"/>
            <a:ext cx="8911687" cy="7982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Organización Virtual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(Enfoque administrativo)</a:t>
            </a:r>
            <a:b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61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032664" y="2543127"/>
            <a:ext cx="61791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+mj-lt"/>
              <a:buAutoNum type="arabicPeriod" startAt="5"/>
            </a:pPr>
            <a:r>
              <a:rPr lang="es-ES" sz="2000" i="1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Contribución </a:t>
            </a:r>
            <a:r>
              <a:rPr lang="es-ES" sz="2000" i="1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social.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Permite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 las empresas contratar personas que de otra forma carecerían de oportunidades laborales, </a:t>
            </a: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Pero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también personas de alto valor ubicados geográficamente lejos de las oficinas de la compañía.</a:t>
            </a: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417213" y="1941110"/>
            <a:ext cx="9550584" cy="602017"/>
          </a:xfrm>
        </p:spPr>
        <p:txBody>
          <a:bodyPr>
            <a:normAutofit fontScale="90000"/>
          </a:bodyPr>
          <a:lstStyle/>
          <a:p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¿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Qué Ventajas Empresariales tiene la Organización Virtual?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26</a:t>
            </a:fld>
            <a:endParaRPr lang="es-MX"/>
          </a:p>
        </p:txBody>
      </p:sp>
      <p:pic>
        <p:nvPicPr>
          <p:cNvPr id="6" name="Picture 2" descr="http://revolucion-industrial.wikispaces.com/file/view/escribiendo.gif/271823706/144x144/escribiend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207" y="2543127"/>
            <a:ext cx="2603962" cy="260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706831" y="641044"/>
            <a:ext cx="8911687" cy="7982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Organización Virtual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(Enfoque administrativo)</a:t>
            </a:r>
            <a:b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051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s.cdn1.123rf.com/168nwm/limbi007/limbi0071210/limbi007121000083/15933791-personajes-de-dibujos-animados-con-orange-portapapeles-pluma-y-fondo-negro-blanco-ca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900" y="2800541"/>
            <a:ext cx="2504499" cy="250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4274" y="1931593"/>
            <a:ext cx="9550584" cy="602017"/>
          </a:xfrm>
        </p:spPr>
        <p:txBody>
          <a:bodyPr>
            <a:normAutofit fontScale="90000"/>
          </a:bodyPr>
          <a:lstStyle/>
          <a:p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¿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Qué Desventajas Empresariales tiene la Organización Virtual?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27</a:t>
            </a:fld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2143988" y="2618491"/>
            <a:ext cx="889115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4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buFont typeface="+mj-lt"/>
              <a:buAutoNum type="arabicPeriod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Lealtad </a:t>
            </a:r>
          </a:p>
          <a:p>
            <a:pPr marL="457200" indent="-457200" algn="just">
              <a:buFont typeface="+mj-lt"/>
              <a:buAutoNum type="arabicPeriod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Seguridad en el banco de datos </a:t>
            </a:r>
          </a:p>
          <a:p>
            <a:pPr marL="342900" indent="-342900" algn="just">
              <a:buFont typeface="+mj-lt"/>
              <a:buAutoNum type="arabicPeriod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Aislamiento físico </a:t>
            </a:r>
          </a:p>
          <a:p>
            <a:pPr marL="342900" indent="-342900" algn="just">
              <a:buFont typeface="+mj-lt"/>
              <a:buAutoNum type="arabicPeriod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No hay supervisión</a:t>
            </a:r>
          </a:p>
          <a:p>
            <a:pPr marL="342900" indent="-342900" algn="just">
              <a:buFont typeface="+mj-lt"/>
              <a:buAutoNum type="arabicPeriod"/>
            </a:pPr>
            <a:endParaRPr lang="es-MX" sz="2000" dirty="0" smtClean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da una menor 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identificación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del trabajador con la empresa.</a:t>
            </a:r>
            <a:b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706831" y="641044"/>
            <a:ext cx="8911687" cy="7982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Organización Virtual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(Enfoque administrativo)</a:t>
            </a:r>
            <a:b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5827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808" y="2321275"/>
            <a:ext cx="9550584" cy="602017"/>
          </a:xfrm>
        </p:spPr>
        <p:txBody>
          <a:bodyPr>
            <a:normAutofit fontScale="90000"/>
          </a:bodyPr>
          <a:lstStyle/>
          <a:p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¿</a:t>
            </a: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Qué Ventajas tiene la Organización Virtual para el empleado?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28</a:t>
            </a:fld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2008522" y="3160358"/>
            <a:ext cx="88911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4"/>
            </a:pPr>
            <a:endParaRPr lang="es-MX" sz="2000" dirty="0" smtClean="0">
              <a:solidFill>
                <a:schemeClr val="accent2">
                  <a:lumMod val="7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buFont typeface="+mj-lt"/>
              <a:buAutoNum type="arabicPeriod"/>
            </a:pPr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Trabajo por objetivos </a:t>
            </a:r>
          </a:p>
          <a:p>
            <a:pPr marL="457200" indent="-457200" algn="just">
              <a:buFont typeface="+mj-lt"/>
              <a:buAutoNum type="arabicPeriod"/>
            </a:pPr>
            <a:endParaRPr lang="es-MX" sz="2000" dirty="0" smtClean="0">
              <a:solidFill>
                <a:schemeClr val="accent2">
                  <a:lumMod val="7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Distribución de tiempo que le dedican al trabajo.</a:t>
            </a:r>
          </a:p>
          <a:p>
            <a:pPr marL="342900" indent="-342900" algn="just">
              <a:buFont typeface="+mj-lt"/>
              <a:buAutoNum type="arabicPeriod"/>
            </a:pPr>
            <a:endParaRPr lang="es-MX" sz="2000" dirty="0">
              <a:solidFill>
                <a:schemeClr val="accent2">
                  <a:lumMod val="7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Menos </a:t>
            </a:r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estrés</a:t>
            </a:r>
            <a:endParaRPr lang="es-MX" sz="2000" dirty="0">
              <a:solidFill>
                <a:schemeClr val="accent2">
                  <a:lumMod val="7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66" y="4415366"/>
            <a:ext cx="2602825" cy="1803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06831" y="641044"/>
            <a:ext cx="8911687" cy="7982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Organización Virtual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(Enfoque administrativo)</a:t>
            </a:r>
            <a:b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59478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0474" y="2109393"/>
            <a:ext cx="9550584" cy="602017"/>
          </a:xfrm>
        </p:spPr>
        <p:txBody>
          <a:bodyPr>
            <a:normAutofit fontScale="90000"/>
          </a:bodyPr>
          <a:lstStyle/>
          <a:p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¿Qué Desventajas tiene la Organización Virtual para el empleado?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29</a:t>
            </a:fld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1821872" y="3063844"/>
            <a:ext cx="8433955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Sensación de aislamiento. Al no tener un contacto asiduo con el resto del personal de la empresa, pierden la sensación de ser parte de dicha organización. </a:t>
            </a:r>
            <a:endParaRPr lang="es-ES" sz="2000" dirty="0" smtClean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Temor </a:t>
            </a:r>
            <a:r>
              <a:rPr lang="es-ES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 la pérdida del trabajo. </a:t>
            </a: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Decaimiento en el ánimo. </a:t>
            </a:r>
            <a:endParaRPr lang="es-MX" sz="2000" dirty="0" smtClean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Tensión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familiar. </a:t>
            </a:r>
            <a:endParaRPr lang="es-MX" sz="2000" dirty="0">
              <a:solidFill>
                <a:schemeClr val="accent2">
                  <a:lumMod val="5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i55.tinypic.com/2rm2o1y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257" y="3484794"/>
            <a:ext cx="2503343" cy="250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06831" y="641044"/>
            <a:ext cx="8911687" cy="7982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Organización Virtual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(Enfoque administrativo)</a:t>
            </a:r>
            <a:b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9568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783" y="316097"/>
            <a:ext cx="9342726" cy="6541903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7710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631112" y="1758869"/>
            <a:ext cx="89229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Determinar si existe una necesidad 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tecnológica</a:t>
            </a:r>
          </a:p>
          <a:p>
            <a:pPr marL="457200" indent="-457200">
              <a:buFont typeface="+mj-lt"/>
              <a:buAutoNum type="arabicPeriod"/>
            </a:pP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Seleccionar una solución tecnológica en términos de 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costo-efectividad</a:t>
            </a:r>
          </a:p>
          <a:p>
            <a:pPr marL="457200" indent="-457200">
              <a:buFont typeface="+mj-lt"/>
              <a:buAutoNum type="arabicPeriod"/>
            </a:pP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Considerar la infraestructura local y cualquier restricción que pueda 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imponer</a:t>
            </a:r>
          </a:p>
          <a:p>
            <a:pPr marL="457200" indent="-457200">
              <a:buFont typeface="+mj-lt"/>
              <a:buAutoNum type="arabicPeriod"/>
            </a:pP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Considerar cuestiones de 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sustentabilidad</a:t>
            </a:r>
          </a:p>
          <a:p>
            <a:pPr marL="457200" indent="-457200">
              <a:buFont typeface="+mj-lt"/>
              <a:buAutoNum type="arabicPeriod"/>
            </a:pP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Adquirir la tecnología </a:t>
            </a: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seleccionada</a:t>
            </a:r>
          </a:p>
          <a:p>
            <a:pPr marL="457200" indent="-457200">
              <a:buFont typeface="+mj-lt"/>
              <a:buAutoNum type="arabicPeriod"/>
            </a:pP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Seguir los procedimientos de adquisición apropiados</a:t>
            </a:r>
          </a:p>
          <a:p>
            <a:pPr algn="just"/>
            <a:endParaRPr lang="es-MX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30</a:t>
            </a:fld>
            <a:endParaRPr lang="es-MX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631111" y="674064"/>
            <a:ext cx="10121391" cy="6446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4. Detección de necesidades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179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667" y="2844516"/>
            <a:ext cx="3318934" cy="26067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31</a:t>
            </a:fld>
            <a:endParaRPr lang="es-MX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631112" y="674064"/>
            <a:ext cx="10121391" cy="6446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¿Es correcta?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837267" y="1985600"/>
            <a:ext cx="889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El primer paso a </a:t>
            </a:r>
            <a:r>
              <a:rPr lang="es-AR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preguntarse es si </a:t>
            </a:r>
            <a:r>
              <a:rPr lang="es-AR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una solución tecnológica es la más apropiada</a:t>
            </a: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192866" y="5696796"/>
            <a:ext cx="8796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 tecnología tiene muchos beneficios y aplicaciones, y la mayoría de </a:t>
            </a:r>
            <a:r>
              <a:rPr lang="es-AR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las organizaciones hacen </a:t>
            </a:r>
            <a:r>
              <a:rPr lang="es-AR" sz="20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uso de ella para </a:t>
            </a:r>
            <a:r>
              <a:rPr lang="es-AR" sz="2000" dirty="0" smtClean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distintos propósitos.</a:t>
            </a:r>
            <a:endParaRPr lang="es-MX" sz="2000" dirty="0">
              <a:solidFill>
                <a:schemeClr val="accent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5382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707311" y="648664"/>
            <a:ext cx="10121391" cy="644620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Evaluar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4 CuadroTexto"/>
          <p:cNvSpPr txBox="1"/>
          <p:nvPr/>
        </p:nvSpPr>
        <p:spPr>
          <a:xfrm>
            <a:off x="1873343" y="2065081"/>
            <a:ext cx="2787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Ambiente físico</a:t>
            </a:r>
            <a:endParaRPr lang="es-E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1873343" y="2738478"/>
            <a:ext cx="1951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Interfaces</a:t>
            </a:r>
            <a:endParaRPr lang="es-E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1847785" y="3357638"/>
            <a:ext cx="4717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</a:rPr>
              <a:t>Usuarios y factores humanos</a:t>
            </a:r>
            <a:endParaRPr lang="es-E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1871944" y="4039429"/>
            <a:ext cx="2603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Funcionalidad</a:t>
            </a:r>
            <a:endParaRPr lang="es-E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9 CuadroTexto"/>
          <p:cNvSpPr txBox="1"/>
          <p:nvPr/>
        </p:nvSpPr>
        <p:spPr>
          <a:xfrm>
            <a:off x="1847785" y="4721220"/>
            <a:ext cx="2930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Documentación</a:t>
            </a:r>
            <a:endParaRPr lang="es-E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10 CuadroTexto"/>
          <p:cNvSpPr txBox="1"/>
          <p:nvPr/>
        </p:nvSpPr>
        <p:spPr>
          <a:xfrm>
            <a:off x="7264352" y="2065081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Datos</a:t>
            </a:r>
            <a:endParaRPr lang="es-E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11 CuadroTexto"/>
          <p:cNvSpPr txBox="1"/>
          <p:nvPr/>
        </p:nvSpPr>
        <p:spPr>
          <a:xfrm>
            <a:off x="7224418" y="273847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Recursos</a:t>
            </a:r>
            <a:endParaRPr lang="es-E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12 CuadroTexto"/>
          <p:cNvSpPr txBox="1"/>
          <p:nvPr/>
        </p:nvSpPr>
        <p:spPr>
          <a:xfrm>
            <a:off x="7224418" y="3401491"/>
            <a:ext cx="2000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Seguridad</a:t>
            </a:r>
            <a:endParaRPr lang="es-E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13 CuadroTexto"/>
          <p:cNvSpPr txBox="1"/>
          <p:nvPr/>
        </p:nvSpPr>
        <p:spPr>
          <a:xfrm>
            <a:off x="7219034" y="4039428"/>
            <a:ext cx="453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Aseguramiento de calidad</a:t>
            </a:r>
            <a:endParaRPr lang="es-E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85153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724245" y="555530"/>
            <a:ext cx="10121391" cy="64462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5. Enfoques para la adquisición de tecnologías de información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449443" y="2671925"/>
            <a:ext cx="2036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accent2"/>
                </a:solidFill>
              </a:rPr>
              <a:t>Cuantitativo</a:t>
            </a:r>
            <a:endParaRPr lang="es-MX" sz="2400" b="1" dirty="0">
              <a:solidFill>
                <a:schemeClr val="accent2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018383" y="5031001"/>
            <a:ext cx="1805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accent2"/>
                </a:solidFill>
              </a:rPr>
              <a:t>Cualitativo</a:t>
            </a:r>
            <a:endParaRPr lang="es-MX" sz="2400" b="1" dirty="0">
              <a:solidFill>
                <a:schemeClr val="accent2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21331" y="5483460"/>
            <a:ext cx="7147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Se refiere al costo que resulte la adquisición de la misma, si esta justifica el objetivo, el servicio y los resultados deseados.</a:t>
            </a:r>
            <a:endParaRPr lang="es-MX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837260" y="3163124"/>
            <a:ext cx="7147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Se refiere a los beneficios no monetarios y que se ven reflejados en los objetivos de la empresa, tales como la automatización de un proceso, el desarrollo de un nuevo sistema de información.</a:t>
            </a:r>
            <a:endParaRPr lang="es-MX" sz="2000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12842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724245" y="555530"/>
            <a:ext cx="10121391" cy="64462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5. Enfoques para la adquisición de tecnologías de información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34</a:t>
            </a:fld>
            <a:endParaRPr lang="es-MX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489363"/>
              </p:ext>
            </p:extLst>
          </p:nvPr>
        </p:nvGraphicFramePr>
        <p:xfrm>
          <a:off x="3860801" y="1955800"/>
          <a:ext cx="4123267" cy="42976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12326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METODOLOGÍA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Requerimientos</a:t>
                      </a:r>
                      <a:r>
                        <a:rPr lang="es-MX" baseline="0" dirty="0" smtClean="0"/>
                        <a:t> técnicos mínimos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Factores de evaluación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Criterios</a:t>
                      </a:r>
                      <a:r>
                        <a:rPr lang="es-MX" baseline="0" dirty="0" smtClean="0"/>
                        <a:t> de evaluación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Documentos</a:t>
                      </a:r>
                      <a:r>
                        <a:rPr lang="es-MX" baseline="0" dirty="0" smtClean="0"/>
                        <a:t> sustentatorios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476024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192" y="3147178"/>
            <a:ext cx="3858676" cy="468090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Factores de evaluación</a:t>
            </a:r>
            <a:endParaRPr lang="es-MX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35</a:t>
            </a:fld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6239934" y="2704995"/>
            <a:ext cx="34964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Plazo de entrega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Garantías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Disponibilidad de servicio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Capacitación del personal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Experiencia</a:t>
            </a:r>
            <a:endParaRPr lang="es-MX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6 Abrir llave"/>
          <p:cNvSpPr/>
          <p:nvPr/>
        </p:nvSpPr>
        <p:spPr>
          <a:xfrm>
            <a:off x="5571067" y="2480733"/>
            <a:ext cx="372533" cy="18796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07311" y="648664"/>
            <a:ext cx="10121391" cy="6446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000" b="1" dirty="0" smtClean="0">
                <a:solidFill>
                  <a:schemeClr val="accent2">
                    <a:lumMod val="50000"/>
                  </a:schemeClr>
                </a:solidFill>
              </a:rPr>
              <a:t>Factores de evaluación</a:t>
            </a:r>
            <a:endParaRPr lang="es-MX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168" y="4931833"/>
            <a:ext cx="2867025" cy="16383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85821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192" y="3147178"/>
            <a:ext cx="3858676" cy="468090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Criterios de evaluación</a:t>
            </a:r>
            <a:endParaRPr lang="es-MX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36</a:t>
            </a:fld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6239934" y="2704995"/>
            <a:ext cx="31774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Factibilidad y calidad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Capacidad técnica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Capacidad económica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Capacidad financiera</a:t>
            </a:r>
          </a:p>
        </p:txBody>
      </p:sp>
      <p:sp>
        <p:nvSpPr>
          <p:cNvPr id="7" name="6 Abrir llave"/>
          <p:cNvSpPr/>
          <p:nvPr/>
        </p:nvSpPr>
        <p:spPr>
          <a:xfrm>
            <a:off x="5571067" y="2480733"/>
            <a:ext cx="372533" cy="18796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07311" y="648664"/>
            <a:ext cx="10121391" cy="6446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000" b="1" dirty="0" smtClean="0">
                <a:solidFill>
                  <a:schemeClr val="accent2">
                    <a:lumMod val="50000"/>
                  </a:schemeClr>
                </a:solidFill>
              </a:rPr>
              <a:t>Criterios de evaluación</a:t>
            </a:r>
            <a:endParaRPr lang="es-MX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667" y="4494390"/>
            <a:ext cx="2999316" cy="19995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2670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383" y="4000500"/>
            <a:ext cx="2857500" cy="2857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80792" y="3186488"/>
            <a:ext cx="2470141" cy="468090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Documentos</a:t>
            </a:r>
            <a:endParaRPr lang="es-MX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37</a:t>
            </a:fld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6239934" y="2704995"/>
            <a:ext cx="3387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Garantías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Servicio al cliente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Precio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Programa de desempeño</a:t>
            </a:r>
          </a:p>
        </p:txBody>
      </p:sp>
      <p:sp>
        <p:nvSpPr>
          <p:cNvPr id="7" name="6 Abrir llave"/>
          <p:cNvSpPr/>
          <p:nvPr/>
        </p:nvSpPr>
        <p:spPr>
          <a:xfrm>
            <a:off x="5571067" y="2480733"/>
            <a:ext cx="372533" cy="187960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07311" y="648664"/>
            <a:ext cx="10121391" cy="6446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000" b="1" dirty="0" smtClean="0">
                <a:solidFill>
                  <a:schemeClr val="accent2">
                    <a:lumMod val="50000"/>
                  </a:schemeClr>
                </a:solidFill>
              </a:rPr>
              <a:t>Documentos sustentatorios</a:t>
            </a:r>
            <a:endParaRPr lang="es-MX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7008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09698" y="632967"/>
            <a:ext cx="3963739" cy="67475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Guion Explicativo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38</a:t>
            </a:fld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2182092" y="2161309"/>
            <a:ext cx="929986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dirty="0" smtClean="0">
                <a:solidFill>
                  <a:schemeClr val="accent2">
                    <a:lumMod val="50000"/>
                  </a:schemeClr>
                </a:solidFill>
              </a:rPr>
              <a:t>El presente material se proporcionará al alumno para reforzamiento de conocimientos adquiridos con el propósito de que reconozcan las principales herramientas para automatizar una organización. </a:t>
            </a:r>
            <a:endParaRPr lang="es-MX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8466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430" y="5010150"/>
            <a:ext cx="2466975" cy="18478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30480" y="664140"/>
            <a:ext cx="5491202" cy="61240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</a:rPr>
              <a:t>Referencias Bibliográficas</a:t>
            </a:r>
            <a:endParaRPr lang="es-MX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39</a:t>
            </a:fld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1999823" y="1485900"/>
            <a:ext cx="80010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GIL </a:t>
            </a:r>
            <a:r>
              <a:rPr lang="es-MX" dirty="0" err="1" smtClean="0">
                <a:solidFill>
                  <a:schemeClr val="accent2">
                    <a:lumMod val="50000"/>
                  </a:schemeClr>
                </a:solidFill>
              </a:rPr>
              <a:t>Estello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, Ma. De los Ángeles, (2000), “Empresa Virtual: de la Idea a la acción” Ed. ESIC. 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916641" y="2225365"/>
            <a:ext cx="80010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LAUDON,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Kenneth, y otros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. (2004)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“Administración de los sistemas de información”. Ed. Prentice Hall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916641" y="3852138"/>
            <a:ext cx="80010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MURDICK,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Robert</a:t>
            </a:r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. (1988) 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“Sistemas de Información Administrativa”. Ed. Prentice Hall </a:t>
            </a:r>
          </a:p>
        </p:txBody>
      </p:sp>
      <p:sp>
        <p:nvSpPr>
          <p:cNvPr id="8" name="AutoShape 2" descr="data:image/jpeg;base64,/9j/4AAQSkZJRgABAQAAAQABAAD/2wCEAAkGBxESEBUUEhQVFRQXFhcUEhgUFhgeGRUYFxQYFhUYHBcaHDQgHxwlHRUUITEhJSkrLi4uFx8zODMuNygtLisBCgoKDg0OGhAQGy8lICQsLCwsLDIsLCwsLCwsLCwsLCwsLC0sLCwsLiwsLCwsLCwsLCwsLCwsLCwsLCwsLCwsLP/AABEIAMIBAwMBIgACEQEDEQH/xAAcAAEAAgIDAQAAAAAAAAAAAAAABQYEBwEDCAL/xABLEAABAwIDBAcEBgYHBgcAAAABAAIDBBEFITEGEkFRBxMiYXGBkTJCUqEUI2JygpIzY6KxwdEkNENT4fDxFkRUc7LSCBUXk6PT4v/EABoBAQADAQEBAAAAAAAAAAAAAAABAgMEBgX/xAAqEQACAQQBAgUEAwEAAAAAAAAAAQIDERIxIQRBE0JRYXEFMoGxkaHh0f/aAAwDAQACEQMRAD8A3iiIgCIiAIiIAiIgCIiAIiIAiIgCIiAIiIAiIgCIiAIiIAiIgCIiAIiIAiIgCIiAIiIAiIgCIiAIiIAiIgCIiAIi4ugOUXF1zdAEREARQ+0u0dNQQGapkDG6NHvPNr7rW6krTc3TdVCvYXQCOkvZ0bgetLHf2hcfeAzAAtwz1QG/EXRR1ccrGvje17HC7XMILXDmCMiu9AEREAREQBERAEREAREQBERAEREAREQBERAEREAREQBdFbVsijdJI4MYxpc9ztGtAuSfILvVN6XoXvwWsDDYhjXH7rZGuePygoDW+0vTvL1hbQQsEYNt+cEuf3hjXDdHiSVXKnpVxyb2JAwfqomj5uBVQho2bouLmyzKSo6kgOJMZysTm3vH8lpOlKMcjvodJFyXiuyff0Jb/bLHgd76VPf7zbfltb5LYfRd0p1FRVNo68NL33EUoG64uAuGvAyN7GxFs7DO6o/1Y5HjzURjzAWCSMbr2EODgbEW5EaWNiuSFZyemfV636FCjRdSnO9ubex603lRtuOkumoT1MX9Jqz2WQx57rjpvkacOyO0b6cVVtn9ncbqoW/T8QliicAerh3etc0i43pWgWv4uVw2e2To6Ef0eFrXHV57T3eLzn5CwWrkjzlikYFsXV19QK7GXFxBvFTH2WjUBzdGt47mp97iDc9qtlKXEItydnaA+rkaBvxn7JtpkLtORU7uoQqXZFjSeC4xXbN1XUVIM1FIbtLb2Ivm+O57LubDr6Fb3wTGIKuBk1O8SRvF2kfMEagjQg5hQmN4PBVwOhnYHMd6tPBzTwI5rS08OJ7N1RfCTJSOcMyLxyDg149yTvHlcZK6dwelEVN2H6RqLEmgMd1U9u1DIRvfhOjx4Z8wFcbqwOUREAREQBERAEREAREQBFwSuCUBzdcrRnSXt5iuG1piiqYZInDfj+rjL2An2HgaEcDxHmujY/bjaHETKKZ9KXRAOc2RgaSHXsRwOnNAb6RadOLbXDLqKZ3feL/7QsumxLat3tRULO95/wCx5UXRNmbWusXEMTggbvzyxxN+KR7Wj1cVQZqXHp2bslbTU99TTQOL/AF5y8QogdEtNI/fq6qqqX8S+S1+eZBPzUZInFlor+lrB4jY1O+f1THuHqBb5rCZ01YOTYySjvMLrfLNfFD0a4RH/urXd8jnu+RdZSrNi8MGlFTecTT+8KM0MWZ+z+3eHVrtynqGOeRcMddrz4NcAT5KT2hha+kqGu9l0MgPgWFVTEejzDJmFraZkLtWvgG49pGha4fuKpu2FfjWG0U0D3CrpnsMbKk366EOyPWZ55EjeN/HgpUkyGij7BbKPrGdZK4sgad0bvtSEWuASLBo0vzy4FWjENkKSN1upDm6tLi4nvBN9VYNjImtw+mDdOpY4+LhvO+ZKka+m6xhHHVviuerVnJ7OmPKVzVuJYeIHhrBaNwuwfCR7Tc/EHzPJYbmggg6HIq2YtSdZEQB2gd5viOHmLjzVUV6M8onqfpdbxKPhvt+jeewWLCpoIjftxtEMv3owG38xuu/ErEtH7A7R/QqoCQ2gmsyUnSN2kcnqd09xv7q3gpkrM851nTuhWcO3b4CIiqcpxurqnpmPaWvaHNIs5rgCCORB1XciCyNT7W9D0bz1uHvEMl97q3k9Xe+rHDtMPqNNFAUu3+O4Q4RVsbpYwbD6QDmPsTt9rxO8t72XVU0zJGlkjGvYdWvaC0+IOSuplXEomD9OeHSACojmgdbM7oez1ad79lXDD9vsLmtuVlPc6B0gYfR9iqhj3RPhs93Rxuhd+pdYflN2+llR8Q6GpAT1NS08hKwgjzaTf0V80VxZ6GgqmPF2Pa4cC1wP7l23XliXo4xeA3iaHd8MwB9HEFY2FY7jMdY2lbVVLJTK2EsdK5wa4uDfZcSOKlNPRU9YovlgX0pAREQBERAfMguD4Lyj0h4RXUFU6GWWZ0JuYHGR5a+O5sMz7Q0I/mF6V20r5KfD6maKwkjhe9lxcXaLjLivKe0G01biMjTUyukN7RtyDG35NHZBPPVAS2H7DGoo2TwTBz3A3Y5trOBsW719fEclJ9DFe6jxlkUoLOtDqd4dlZxs5lxz3mgfiUfsdjMmH1BgqQ5kbyN8OBHVu0Dx3HQnlnwVq26wRzg2sp8p4C2TL32sIcDlqW2uO6/cs3Jp2ZtgpRuto3nUR2PcV12XxgWJNrKOGduksbZAPhJHaHkbjyX2VRoiLOqRq+V3rqe1QSfK+2O5r4RQDvsvogOFnAG+RvxvqCF1MevtSGikYps++hJkpWufS5mSnbcuhzuXw8S3nF+XkfumqGSMa9jg5jhdpGhCu7X8CqbtHgT6Z7qmkYXscd6pp2Adri6WIf3nFzdHAfFrEo5CMrcEFjNLuu3xode4/4qiYzT7kxto7tt9e0PXP8AEFs6KaKohDmOD43i7XDT/UEeoVQ2jwpzmlo9tp34zwcRfLwIuP8ARZQeEj6PRdU6FTLt3Kk5oIsdDkVtLo02va+NtHUPtMzswOcf0zBoL8Xt0tqQAea1XFJvC+mdiDqCNQe9JIw4WPiLagjQg8Cutq59/rekh1lNSjvaZ6XQLSOAdJNbSAMqG/S4RkHXtO0cLnR/nn3rYmz/AEh4bV2DJxG8/wBnPZjr8szuk+BKo4s8nVpTpSxmrMtSICiqZhERALLDroct4eazLqI2kxunpYt6eRsYOm8cz3Aak9wRoGJiNayCJ8shsyNpe89zRf14WXnnAdpOqxZtdJGZbTPmLAcyXb1rG3AuHorjjWJ1WNvEcIdDQNcC57tZCOJGh7m6DUm+lz2P2cgp7CJgG7m5xA3nnhd1vE20Uxah8hQcuexJYP0zYVL2ZXSU7uUrDb8zLgedlcsO2jo6i3U1MEhOgZKwn8t7rXfSXQUpw+eWaKMvbGRG8tG817iGss4Z6kZdy0xsxVS4dWQVctPIWMcSA5pYHEscBZxFri9/JaxldGco4s9fhcrXexXSxS4jUtpmwyxSuDnN3twtO60uIuDe9geHBbECsVCIiA0D0jdMH0hklLQs+reDHJLIO09rhZwZGfZvpc59w1Wo5aWRgDnNLc7C/PX+CufS5sy6gxJzmC0MxM8J4A3vIz8Lj6Oao+qZ9Ipg9uuQd3OAy9bEeXerxje5pThkn6l6rsLixShiebCQsDo3/C61nNP2bgghY/R9iUhbJSVA+tg4HUx6HxsSBfk4KO6KsWuySmcc2nrI/Amzx5Gx8ypzaWkdDLHXwtvJDlO0f2sJyePEAn/IC43txf4N1rNfkt3RbUinmqMPJ7NzVUn/AC3utLGPuv4faWwamK+Y14961Li28zqK6l7ZitPDb+1hePrIj3lh05gLbOG10c8LJYjvRyND2HmHC4Vk7owmsZGMEWRPDxHmscKCydzrexfC718OYgOtdrHXXWQuAgO9fTHcDovhpuuUBRtqsHfRPfWUzS6Fx3qyBvDnURj4h7zRrrrddZEVTE17HBzXDejeOR/zor+13A6LV202Gvwic1MLS7D5nXqI2i/0aRx/SMHwHl325KJRy+RGWLKltXgMsTzNG29/0rR74+Nv2hxHFQ9N9Y0OYQQe/wCRC2/DKyVgc0texwBaRmHDgVBYjsJBO8vgeaec68Y5O5wOhVVOSVj6/Q/UX07tJXj+vj/hRGUx4rorsHNXIyCCPfqHWDbZBouO088AprH8CxClYd6EPdcNa5l7G5tfS3zWwejbAI8PpzU1TmiR43pJHuADR4u0Gdh3eKrDOUspM7/qn1Pp50PDoq7e21r/AElNgtlJMNpjFJO6ZxdvZ33GZW3WAk5el+QVhnnYxu89zWt5uIA9SqhjfSU112YczrnaddIC2BnePekPcMu9a9q8HNTN19bK+plPxdlje5rG6DuW0pRWzzMIyekbOrekDDI3bv0lsj/hga+Q/wDxtI9Soyr6RCf6vRyv5OmeyJvja5f+yqtT07IxZjWtHANAA+SymU5tdxDG83m371l4vojZUfVnGJ7S4vOLNlgpW/qml7/zP/gAoij2SbJJ1tQ+SofqXzOJ9Gn/ABUzFiVAw51MFx+sDj5Nbc/JZP8AtTRN/Rx1NQ7huQua31ksP3qb1GTanEk8PoLgNYLNGWlgFOSSxU0Rc97WRtF3OebDzKqUm0GJSi0NPDTN+KZ++8DujZkPMrqp9m+scJ62Yzlue/OQ2GPvbHkweJRRS2HJvRzM5+KzMO65tHG7fia4WNQ8aSvac2xtzs0+1e/JV3pwxNgZT0jTdzfrn9wsWMv3ntH05qWx/pIpqdpioR9JnOQcASwHncZvPc3LvVDx/Z6f6C6sqS51S+UPl3tQxw3QCNAd7dPcDbgtY7uzGTumkW7/AMO2zzJJ5ax+ZhtHDno6Rrg935TYfeK9ALy30R7dDDKhzZrmmmsJbAkxubfdeBxGZBAzt4L05RVccrGyROa9jgHMc0gtcDoQRqtjAyEREBXduNlYcSpHwSWB9qF9s45AOy4d3AjiF5nw+N9FWSUlUN3tGKQcGn3Xju0IPJeuStT9OmxX0iD6bC280LfrQPfiFyT4suT4E8gpi7O5aMnF3Rp6qZJQ1jZmjNjruHMHI+TgStwUtQyWNr2HeY9oc08wRxWt8KlbXUm66xmjG677bfdPoPIjvUh0dYmY3Oo5Dpd8BPEe+3+NvvKnU07rNHXGyd1plx2Zj6t8lET2DvT0RPBpP1kIP2Sbgcn9ym9g8Q+i1DqF+UchdLR34OzdPD5G72jkXclC4jTuc1rorCaNwlhJ+Nvun7LgS09zisnGYBV0zKiBxjf2ZI3cYpmHK/eHAscPFYRlfn+Ss4cY/wAG1Fjz098wofYraVtfTCS25Kw9XUR8Y5W+0PA6g8irArtHKRpyRZ74gdVjSUxGmaixopI6bLrdHyXaRZcXUEnXHddiJdACvmaBkrHRyND2PaWua4XBByIIX1dcILXNMVkUmA1nUyFz8OnJdA859SdS3yuLjiO0M7q7scCAQbgi4I0IOisW0GCw11M+nnbdrhkR7TXDNr2nmD66aFac2dxCbC6x2G1x7AP9HkN7WcezY/A79k3HgnHJXWxGVuGbDxTagUdLJJMN9rG9kH3nHJrc+BJC1jBFVYi76RiEhc32ooASI2jh2NB4aniVZds4RM+npz7Je6eQfE2IAAHu3pGrmfJoAWeTUSeHOxjMaAAAAAMgBoO5fFROxg3pHBjdLk/IDUnuGawJsSc95jpmh7gbPef0cfmPad9keZWTRYPuu6x5MkvF7+HcxujB3BZ495HQ6iXCOyKqkf8Ao2mNvxyAGR33WaN/Fc9wWLVYTStcHVT2lx0NS/ecfuxn9wAUmHEaHzH810siaCSAATqQMz4lFOxZxujFjr6WMWhhmk7oodxvLVwbkvv/AM6qP7KiDe+WVv7m3PzWWF3R0rzw9ckz9hg/UhX1OKP1lp4fuMLiPzZXXS3ZV1S8Gqqaifid5/ZHgM7eAsrJJTsjG9NI1g7yAPUrBftbRtO5CXTO+GBjnftafNaRc3pFHGC2ySwvBKanH1MTWHQutdx8XHNRG3Va0wGlZ255rNawatG8CXu5DLisSvxupkBBcyjZx7QkmI7gMm/MhQjMbpKYO6obz3e3JISXuPM8fLJdFPp5XvNh2asuEds+w8JhAa4tlDc337Lj3jgPBYXR/t/U4VNuG8lNvWmiJvu52c6POwd8nehEfiG1TpMu07kNG+g181mYF0dYnXv32wGJjjcyTdhoHcD2neQXTUx8phWw4xPUeG18c8LJonb0cjQ9jhxBFx/oiqOzOwstJSRwfTZDuA+yxob2nFxABubdrmiyMC8r5e0EWIuOIK+kQHmHb7A34Lim/CP6PLd8Q4FpP1kX4SRbuLUx2nDhHV0xzuHscODhz7jaxHO/Nby6StlRiVC+IAda3t07jweOF+Thdp8e5ed9jcSLJHUkwO68ltnZFj+IsdNPIhaQl5Xpm1KflembPwLFG1MDJW5Eiz2/A8e03yPyss7CqgQ1Bjd+hqTlyZMG5juEgH5mc3Kh4HUmirDG8/VSkAngH6Ryefsny5K7V9IJY3MdcX0I1a4EFrgeYIBHeFxVIeHOzOq11buiKxyqlwevFdEC6F+7FWsHvsv2JBw3hpc8RbiVuPCMTiqYWTQvD45GhzHDkeB5EaEcCCtcUsjcRo5IpgOvjvDUtHE29pv2XCzmnh5LXmyO1tRgVa+nl3pKUu7TeNj7MrL6G1rjja2oV488HJUXmR6XRRmF4/S1ETZYZo3MeLtO8B4gg5gg3uCujE9q6CnF5qqBncZG38mjM+iWZmTBaDqseWBtr3sNb8B6rWuL9M1OXGPD4JKqTgSCyMd9z2vkPFVSvnr6/OvnIj/4enJZF4OIN3eZPiolaOy8Iylov2N9INJC/q6ferJcwW09i1n35Sd1vLK6rVVtLiM3tSspm8GU4BdbkZXj/paPFRJ6inj9yKMeAH+JWC3GjJ/VonyD43diP8xzPkFlnJ/ajoUIr7nyTDJJgbipqgdf6xKb+RdZZsWK1vu1U2XPq3eu+wqvMo6l/wCkmDB8MDRfw333PoAslmEQ+8+od96eT9zXAKqfrIT41EsjcexEezPGSP7yEH/pLVTekaTEa6JnWwU0hjJLZKcSCXdI7Td1zjcHI2F9FKw4VGM2STNP/Oe75PJHyXXJWSQOHXkOhJsJQLFhJsBI3SxOW8MuYC1jJ9jjk3fkruxGOzT1HVzm7o6fq2EjtWbICd6+rsxn9kKw4vDLPIIW7zIwLzPGRdfSNp4aZnvAVd2ur4IaiKogcwzgkSNabh7C05u3ePnfPuWQzpCp/eilHhun+KtKLfKRCve5aqamjiYGsaGtAyAC65Jb+ChZdsKR0d2OJdwZukPJ4AXy87qCqsZqpdHCBvJub/zHTyWao1JuyOmjFbfLLhPOxgu9zWDm8gD1KjJtqaNhsHPmdwbA3ev+I2HpdU6WKJp3piXnnI4klZNDi1RI7q6GnLncoYzfPibAut4lbrpIr7mbSm1t2LScfrCPqKRkLeD6l9v2cioevxmb/eK8N5spWj/qyKkKDouxysN57QN5yyZ2+6y58jZXTA+gmkZZ1VPJOeLWfVsP73fMLRRpx0jCVX8mn/p1OXgRQSVEhyBmc57nH7g1VhoNm8eqhaKlfDHw3miJtvB1iR5L0LgezFHRi1NBHFzLWjePi89o+ZUvZWyfYzzfY0Bh/QbXS51VVFGOTN55+Ya0fNW7Ceg3DY85nzTnk5wY30YL/tLaVkVSlyEwbZSgpP6vTRRn4gwb35z2vmpqy5RALIiIAiIgOCvPPTtsoaaqbXQi0czh1lvcmGYP4gL+IPNeh1E7T4HHW0ktPL7MjSAeLXateO8Gx8kB57ZI2vpf1rW5j4hx8/425q0bIYsZ4N15vLFZknM/A/8AEPmCta04mw6tfBLk+N5aeRI0P3XCxB7wrBW1DqeRlbT5tOUzPiB9pp7+IPNXqw8WF1tHdGeSy9NloxypfRTsrogXNaBFWMHvxE5O+806Hv5LjpE2YbiEEVTSFpLgHNJyDmPzsTwzz7jccVJUdXDVwbzbPjkaWuB5EWc1w4HmsLYrFG0b5MOq3tawEvo3yOAD4nn2N48QeH3uQXHFv8opNK/szXI2Bqg6z3Rt8yf3BS+H7DQNsZXukPIdlvyN/mtk11Ax1y1zXDg5jgcu+xUW+it7zbd5sqSqVC0aVNEXFC2Fm7FFlyYGj1JIWNMyrfkHRwDmLyPt5gNB9VIVFTBH+kqIWnlvgu/KM1gy4pvZU8Ush+J7erj9Xdo+QVEpbsXbjq510+AwNd1kl5X/ABzOvbjkPZC7Die92YGdadN69ox+Pj4NB8ljVELAN6tmYf1d92IfhObz438F0TbW0zezE18lsh1bbNHmbfIK2Mpe/wCit0vb9krDQyPN5pCfss7DB6HePmfJSTImAAZev8lS5Npql36OGNnfI4k+jVh1GN1A9uoazuY1o/fcrRdPUeysudNmxGMbqFTtv9oGsjNNGbvcB1pHuN13fE5eA8VAHaF3/Ez+IP8AIKNEFO43dK4km53tSTrckLWFCzu2c7g29/2RgIX1GxzjZoJ8AplsNK3i0+LrriTFWN7MTbnQWFh6alb4JbZfBJcs+KOjbF25SAeA/wA6lWzZXZDEMT7UDRDT3sZpdDz3G6u8su9S3R90U1FW9tRiIdHBkWxHKSXiARqxnzPdqvQFJTMjY1kbQxjQGsa0WDWgWAAGgCOfFkVdSytHhGvNnehvDoLOqA6rk1JlJDL90bTYj7xctg0dHHE0MiY1jRo1jQB6BZCKhkcALlEQBERAEREAREQBERAEREAXBXKIDUHTzsZ10Ir4W/WQttOB70Qud7xZf0J5LVmy2LtIMUubXCzv4OHeMrr1fIwEEEXBFiDoQdQvLnSnsY7C63eiB+jykvgPwHV0RPdfLmLd6tGWLuaU5uDuYkNbPhVUd3tQvN3N4OHMcncj5LYkEtLXwiRgY/lvNBcw6lpB0VJwKrhrouon9to7GdiR3HjZRkVDWUNQ76PIACPbu3dLeAc08R4eCrWoKXMTf7eVymXUYRTg/oYr8bMb/ALArpMPh/SCEHkGtJ/KAq3Uzh2dVVySHiyMhrfC/wD+VjNx2CH+rwtafiIu78z7/IBZR6Z+aRLmvRIsZxw7t6WkO7we4Njb496iqnEKyT25hG3iIhb9rVRrK6trH7sUckruAYxzz8hkrbg3Q5itVZ1QW07T/eu3n+Ubf4kLVQpx7XM3VXz/AEU97qZhu477uNyXH+S+qatlmeI6aF0jjo1rST+Vq3rs90KYbBYz79S8Z9s7rL/cafkSVsLD8MhgYGQRsiaPdjaGj5BXzfYo6r7cHnjCOirGaqxm3aZh/vHDe/Iy59bK8YL0E0TLGpmlndxDbRs9Bd3zW2bLlVbbM229lB/9HcF/4Z3/AL83/euuToZwY6QyN8JpP4krYSKCDXDOhTCAfYmPcZT/AACseA7CYbRkOp6aNrho913vHg55JHkrIiA4suURAEREAREQBERAEREAREQBERAEREAREQBQ21mzkOIUr6eYdl2bXD2mPHsvb3j5i4ORUyiA8h1+xeIQ1zqVkMj5mG7TE1xDm+68O+E/zCm6Potxyf2ojGOcsrR8mkn5L1BuhLITdmhcI6A5nWNVVMbzbC0uP5nWHyV5wPodwqnsXRuqHDjO64/I0BvqCthIhBi0OHwwsDIY2RNGjY2NaB5NFlkgLlEAREQBERAEREAREQBERAEREAREQBERAEREAREQBERAEREAREQBERAEREAREQBERAEREAREQBERAEREAREQBERAEREAREQBERAEREAREQBERAEREAREQBERAEREAREQBERAEREAREQBERAEREAREQBERAEREAREQBERAEREB//Z"/>
          <p:cNvSpPr>
            <a:spLocks noChangeAspect="1" noChangeArrowheads="1"/>
          </p:cNvSpPr>
          <p:nvPr/>
        </p:nvSpPr>
        <p:spPr bwMode="auto">
          <a:xfrm>
            <a:off x="155575" y="-13716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" name="CuadroTexto 4"/>
          <p:cNvSpPr txBox="1"/>
          <p:nvPr/>
        </p:nvSpPr>
        <p:spPr>
          <a:xfrm>
            <a:off x="1916641" y="2983757"/>
            <a:ext cx="80010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LAUDON &amp; </a:t>
            </a:r>
            <a:r>
              <a:rPr lang="es-MX" dirty="0" err="1">
                <a:solidFill>
                  <a:schemeClr val="accent2">
                    <a:lumMod val="50000"/>
                  </a:schemeClr>
                </a:solidFill>
              </a:rPr>
              <a:t>Laudon</a:t>
            </a: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 (2012), “Sistemas de Información Gerencial” Ed. Prentice-Hall. </a:t>
            </a:r>
          </a:p>
        </p:txBody>
      </p:sp>
      <p:sp>
        <p:nvSpPr>
          <p:cNvPr id="12" name="Rectángulo 5"/>
          <p:cNvSpPr/>
          <p:nvPr/>
        </p:nvSpPr>
        <p:spPr>
          <a:xfrm>
            <a:off x="1916641" y="4802566"/>
            <a:ext cx="8001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2">
                    <a:lumMod val="50000"/>
                  </a:schemeClr>
                </a:solidFill>
              </a:rPr>
              <a:t>BACA, Gabriel y otros. (2014) “Administración Informática I: Análisis y Evaluación de Tecnologías de la Información”. Grupo Editorial Patria </a:t>
            </a:r>
          </a:p>
        </p:txBody>
      </p:sp>
    </p:spTree>
    <p:extLst>
      <p:ext uri="{BB962C8B-B14F-4D97-AF65-F5344CB8AC3E}">
        <p14:creationId xmlns:p14="http://schemas.microsoft.com/office/powerpoint/2010/main" val="288005490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4243" y="635540"/>
            <a:ext cx="5996201" cy="64462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UNIDAD</a:t>
            </a:r>
            <a:r>
              <a:rPr lang="es-MX" b="1" dirty="0" smtClean="0"/>
              <a:t> </a:t>
            </a:r>
            <a:r>
              <a:rPr lang="es-MX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b="1" dirty="0" smtClean="0"/>
              <a:t> </a:t>
            </a:r>
            <a:r>
              <a:rPr lang="es-MX" sz="4000" b="1" dirty="0" smtClean="0"/>
              <a:t>OFIMÁTICA</a:t>
            </a:r>
            <a:endParaRPr lang="es-MX" sz="4000" b="1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3003232" y="3790950"/>
            <a:ext cx="8915400" cy="2503249"/>
          </a:xfrm>
        </p:spPr>
        <p:txBody>
          <a:bodyPr wrap="square">
            <a:spAutoFit/>
          </a:bodyPr>
          <a:lstStyle/>
          <a:p>
            <a:pPr marL="0" algn="ctr" defTabSz="914400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</a:rPr>
              <a:t>Comprender lo importante de automatizar las actividades de las organizaciones de manera eficiente, para el logro de sus objetivos.</a:t>
            </a:r>
          </a:p>
          <a:p>
            <a:pPr marL="0" algn="ctr" defTabSz="914400"/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algn="ctr" defTabSz="914400"/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166537" y="2732385"/>
            <a:ext cx="1462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</a:rPr>
              <a:t>Objetivo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280447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925952" y="2018525"/>
            <a:ext cx="5082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1. Automatización (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etapas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925952" y="2757344"/>
            <a:ext cx="2407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2. Ofimática</a:t>
            </a:r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925951" y="3490025"/>
            <a:ext cx="4238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. Organización Virtual</a:t>
            </a:r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925951" y="4222706"/>
            <a:ext cx="5490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4. Detección de necesidades</a:t>
            </a:r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964397" y="4919156"/>
            <a:ext cx="10109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. Enfoques para la adquisición de tecnologías de la información.</a:t>
            </a:r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1609944" y="597093"/>
            <a:ext cx="3956465" cy="644620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Conocimientos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Marcador de número de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226119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makezineblog.files.wordpress.com/2011/05/cycloid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055" y="1846896"/>
            <a:ext cx="348615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4245" y="555530"/>
            <a:ext cx="3956465" cy="64462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1. Automatización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Datos almacenados 10"/>
          <p:cNvSpPr/>
          <p:nvPr/>
        </p:nvSpPr>
        <p:spPr>
          <a:xfrm>
            <a:off x="1724246" y="2457449"/>
            <a:ext cx="7083840" cy="2160270"/>
          </a:xfrm>
          <a:prstGeom prst="flowChartOnlineStorag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3000" b="1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skerville Old Face" panose="02020602080505020303" pitchFamily="18" charset="0"/>
              </a:rPr>
              <a:t>La aplicación de medios mecánicos para realizar tareas de forma sincronizada</a:t>
            </a:r>
            <a:r>
              <a:rPr lang="es-MX" sz="3000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skerville Old Face" panose="02020602080505020303" pitchFamily="18" charset="0"/>
              </a:rPr>
              <a:t>.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514600" y="2457449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CONCEPTO</a:t>
            </a:r>
            <a:endParaRPr lang="es-MX" b="1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6</a:t>
            </a:fld>
            <a:endParaRPr lang="es-MX"/>
          </a:p>
        </p:txBody>
      </p:sp>
      <p:sp>
        <p:nvSpPr>
          <p:cNvPr id="4" name="AutoShape 2" descr="data:image/jpeg;base64,/9j/4AAQSkZJRgABAQAAAQABAAD/2wCEAAkGBxAQEBUUEBQWDxUQFRQVEBAVFBQVFxUVFBQWFxUVFhUYHCggGB0lGxQUITEhJSkrLi4uFx8zODMsNygtLisBCgoKDg0OGxAQGywmICQsLCwsLCwsLCwsMDcsLCwsLCw0LCwsLCwsLywsLCwsLDQsLCwsLCwsLCwsLCwsLCwsLP/AABEIAMABBwMBIgACEQEDEQH/xAAcAAACAgMBAQAAAAAAAAAAAAAAAQYHAgMFBAj/xAA5EAACAgADBgMGBQQDAAMBAAABAgADBAURBiExQVFhEjKxB0JicaHBIiNSgfATgpHCQ6LRM3LhFP/EABoBAAIDAQEAAAAAAAAAAAAAAAAFAgMEAQb/xAAkEQACAgICAwEAAgMAAAAAAAAAAQIDBBESMSEiYUEygRNxsf/aAAwDAQACEQMRAD8AvCOEUAHFCOAChHCABCEIAKEDPPmGOroray1giINWYwBvQswxtdFbWWsERBqzGUbtntldj7CELVUKfwVgkeL4n04ntymG2211mY2aDVKEJ/pV9fjfv25Tj5PlVmKs8FY4b2c8FHU/+TDfeku/AryMnl6x6JNsLtzZg3Fd7NZh2Om8kmr4l7dR/iXZhr0sRXRg6uAVYHUEHgRPmnMsBZh7DXYNCOB5MOoPSSjYLbVsCwqu1fDud44msn3l7dRO0XppefB3GyePrLovKOasPetiK6EOrgFWB1BB4ETZNozHCEIAKOEUAHFCOACjhCAChCEAHMWYDed2nEwZtBqd2nEynvaJt0cQWw+FbSobrbR/y/Cvwevy4wnNRW2VW2qtbZl7QNvWuY0YNytanSy5TobD0Ujgvfn6xjZfanEYC0MjF6yfzKSx8LDt0bvORhcM9rhKx4mY6ACe7O8jtwhH9TRlbyuvDXTevzi+WQuaTfkUyuk58t+T6AyPOKcZSttDeJW4jmpHFWHIidGfOmyu0l2X3eOv8SNoLaidzr9iORl9ZHnFOMpW2hvErcRzU81YciJurs5L6M6L1Yvp0YRQlpoHCEIAEUcIAKEcIAKEJ58wx1dFbWWsERBqzH+bzAH4DMMdXRW1lrBEQasx/nGUTtttdZmNmg1ShD+VXzPxv37cobbbXWZjZoNUoQ/lV9fjfqfScbKcssxNnhT+5jwUdT/5MN960/PgV5GRz9Y9DyjK7MTZ4E5b3Y8FHU/+Szspy+vDVhKxw8zc2PMmasqy+vD1hKx825sepnuBnl8zLdz0v4mBvZ5M7yivF1+F9zDyPzU/+dpV+ZZfZh7DXYNCOB5MORB6S3lM5m0uBouoY3kJ4AStvNT99ek7hZcqpcH5TBMjewW2rYBxXdq+Hc7xxNZPvL26j+G78PeliB0IdXAKsDqCDwIM+YD/AJlp+xbHXML6iS1SeBk110VmJ1UfPTXSeqosf8WMsS574MtGKEc1jEUI4QAUcUIAOEIQAUTMANTuA4mDMANTuA4mU97RNujiC2HwjaUjdbaP+X4V+D1+XGE5qK2yq21Vx2w9om3RxBbD4VtKRuttH/L8K/B6/LjAsLh3tcJWPEzbgBDC4drGCIPEzbgBLH2dyRMKnJrGH43/ANR2ibMzFWtvv8Qnttc3tm3ZvIkwia7msYfjf/Ve06mMwiXVlLB4lbiPuOhjBmwGeanbOU+bfkoKs2hyN8I+h/FWx/Lfr2PQzPZXaS7L7vHX+JG0FtRO5x9j0MsvHYWu6tktAZWG/Xl315adZUWYVIlrrW39RFJCvw1Ef4GY7Vp9othNp7R9GZHnFOMpW2hvErcRzU81YciISm/Zdj7q8eqVastqv/UTfofCpKse4Og17wj2uzlHY3pu5x2y9YQhLTQEIo4AEITy5hjq8PW1tzBEQasx/m89oA3oeYY6uitrLmCIg1Zj/N57SidttrrMxs0GqUIfy6uvxv1PpHtttdZmFmg1ShD+VV1+N+p9JxMsy98Q/hT+5uSjrMN9618FeRk8/WPQ8ry58Q/hT+5uSjr/APksXLMDXh0CVj5nmx6mastwSUIEQfM82PUz2AzzOXlO16XRgb2bgZsUzSpmOIxKVoXc+FVGpJmLTb0jhuxGJSpC7nwqo1JMrfaPPnxb6DVa1P4E6/E3f0i2hzx8U+g1WtT+BOvxN39Itmtn7sfcK6hoBobLD5UXqe/Qc49wcHh7S/l/wshBt6QbNbP3Y+4V1DQDQ2WHyovU9+g5y+tnskpwNIqpGgG9mPmdubMeZhs9kdOBpFVI0A3ux8ztzZjOpH9dfFfRxRQq1t9hCEJaaAhCKADhCEACYuwA1O4DiYOwA1O4DeT0lPe0Pbo4gth8K2lI3W2jjb8I+D1+XGE5qK2yq21VrbD2ibdHEFsPhW0pG620f8p5qPg9flxgWGw7WMEQeJm3ACGHoaxgqDxM24CT7IcnTDL+p28z/YdonzMxVrb7/EJ7bXN7Zs2fyZMMv6rGH43/ANV7TsqZqBmYM85ZOU5cpdlBuBmYbTju05zT4tOO6QfanaQ261UHRBudx7/YfD6yVGPK6WkdS2ZbWbTf1daaDpWNzuPf7D4fWRzL8FZiLFqpUu7nRVHqegHWPL8FZiLFqpUu7nRVHqeg7y9Nidka8vq1Oj3uPzbf9F6KPrPUYuLGEeMejVRQ7H8DYjZGvL69To91g/Ns/wBF6KPrCSeOM1FJaQ3jFRWkEIQnSQoQnmzDHV0VtZcwREGrMf5vPaAN6HmGOroray1giINWY/zee0orbba6zMLdBqlCH8qvr8b9T6RbbbXWZjZoNUoQ/lV9fjfqfScPL8C97+Ff7m5KJhvvWvgryMjl6x6HluAe9/Cn9zclHWTzLsGlCBEHzPMnqZqy/CJSgVB8zzJ6mewGecysl2vS6MLZtBmxTNIMV2IWtSznwqu8mYtNvSOG6/ELWpdz4VXeTK/z/OnxLfprU/gTr8Td4s9zlsS2g/DWvlXr3PeZbM7P3Y+4V1DQDfZYR+FF6nv0HOO8LC4e0v5E4QbekGzOz92PuFdQ0A32WHyovU9+gl9bP5HTgaRVSNAN7MfM7c2Y9YbP5HTgqRVSNAN7MfM7c2Yzpx9XWor6OKKFWtvsI4QlpoCEIQAIQhABRMwA1O4DiekGcAancBxMp72ibdHEFsPhW0pG620bv6mnur8Hr8uMJzUVtlVtqrW2HtE26OILYfCtpSN1to3f1COKr8Hr8uMBooaxgqDxE8BCilnYKg1J4CTbJcrXDr1c+ZvsO0UZeWoLb7/BPba5vbNmR5SuHX9Tt5m+w7TrKZqBmYM89ZNzlykUm5TMw2nHdNIaQ7aTaD+prXSdEHmYe/2Hb1kqMeV0tIEtmW0+0X9XWqk6Jwdx7/YfD6zhZfgrMRYtVKl3c6Ko9T0HeLL8FZiLVqpUu7nRVHqeg7y9didkasvr1Oj3OPzbf9F6L6z0uLiqK4x6NVFDsfwNidkK8vq1Oj3OPzbf9F6AfWSiKOM0klpDeMVFaQoRwnSQoawnmzDHV4etrLmCIg1Zj/N5gDeh5hjq6K2stYIiDVmP83mUTtttdZmNmg1ShD+VX1+N+p9IbbbXWZjZoNUoQ/lVdfjfqfTWcLA4Nrm8K/3NyAmG+9a+CvIyOfrHoeAwTXP4V/ubkBJngMKlKBUHzPMnqZqwOGWpQq/ueZPUz1Azz2Tku16XRibNwMzUzUpitvVFLMfCF4mY9b8Iibrr1rUs58IXeTIRnebtiG/Si+Vfue8xznNmxDfpRfKv3Pebdmdn7sfcK6hoBobLD5UXqe/Qc46w8Ph7S7LIQbekGzOz92PuFdQ0A0Nlh4IvU9+g5y+tn8jpwVIqpGgHmY+Z25sx6w2fySnBUiqkaAb2Y+Z25sx6zpx5XXxX0b0UKtbfYRwhLTQEIQgAQhCABMXYAancBxMHYAancBxMp72ibdHEFsPhW0pG620cbT+lT+j1+XGE5qK2yq21VrbD2h7dHEFsPhW0pB0ttH/KRyU/o9flIDRSzsFUak8BCmpnYKo1J4CS3KcuWlerHzN9h2inKyuC2+xRZY5vbNmT5atC9XPmb7DtOoDNIMzUxBZNze2Um5TM/FNIaRXP88/qa11H8HvN+rsO3rJU0StlpHEjPaLPv6mtdR0T3m/V2Hb1nFy/BWYixaqVLu50VR6noO8MvwVuIsWqlTY7nRVHqeg7y9didka8vr1Ollzj823/AEXovrPR42MorjHo1UUOx/A2J2Qry+vU6Pc4/Nt/0XovrJOIRxkkktIbxiorSFHFHOkghCEAPLmGOroray5giINWY/zjKK212uszGzQapQh/Kr6/G/U+kz272rsx9xUHw0VMRUn6iN3jbqfSR3CYZrG0X9z0ExX3LXwV5GRy9Y9DwWEa1tF/uPQSV4PDrUvhX9zzJ6masJQta+Ff3PU9TPQDEGTkOx6XRibNwM2AzSpmYMx6OGdtyopZjoBxMiGb5o17fpQeVfue8WbZi1zacEU/hH3M37M7P3Y+4V1DQDQ2WHgik8T346DnHGJicfZ9k4xbekGzOz92PuFdQ0A0Nlh4IvU9+g5y+tn8kpwVIqpGgG9mPmdubMesNn8kpwVIqpGgG9mPmdubMes6kd11qP8Asb0UKtbfYQhCWmgIQhAAhCEACYuwA1O4DiY5U3tV2rsNjYOk+BFA/rsOLkjXwf8A10I16yE5qK2V22KuO2eX2ibdHEFsPhW0pG620cbT0B/R6/KQGqssQqjUngIVVliAo1J4CSXLcEKh1Y8W+w7RTk5PDy+xNZY5vbNmV4BaR1Y+ZvsO06IM0gzNTEc5Ob2yo3KZmDNQMj+0GZMSal3Aec9e3ynaaXbLigFnuc/1Na6z+H3m/V2HacvL8FZiLVqpU2O50VR6noB1hl+CsvsWqlS7udFUep6DvL12J2Rry+rfpZc4/Nt/0Xoo+s9DjYyS4ro00UOx/BbE7I1ZfXqdHucfm2/6r0X1kohCMkklpDeMVFaQRRwnSQo4QgAo4QgBR3tC2NfB2NdUPFRYxO7/AImY+U/D0P7SIYe5kbxLuI+vYz6bxFC2KUcB1YEMpGoIPEESkdvtimwLG2nV8Ox48TUT7rduhmO6n9XQsycfj7R6PNgsWti6jcRxHSetTIhh72rbxLuI+vYyS4HGLauo3HmOkQ5OO4Pa6MLR7QZmJqBmamYzhGc3y01NqN6Mdx6djDIM7uwNwtpOhG50PldeasP5pJO6BgQw1B3ESL5tlhpOo3oeB6djGuJlcvWXZOMmntF+bM7Q04+kWVHQjdZWfMjdD9jznXnzbkGd3YG4W0nQjc6nyuvNWH35S+9mdoacfSLKjoRusrPmRuh+x5x3Vby8PsbY+QrFp9nYhFHLjSEIQgAQhCAClZe1DYx7WbF4ceJtB/XqA3kKPOvU6cR2lnRSM4qS0yuytTjpny6rEHUHTTgZIMszAWDRtzD69xJh7Rtg/NicGvU30KP8ug9R+8q5GIOoOhHAxVk43Jaf9MT21OD0yZqZsBnKyzMBYNG3MPr3E6QMRzg4PTKTcDOHn2Wkk2pv/Wv3E7SmZgwqtdcuSAhOExL1OtlbFHQ6qw4gy8dhNskx6eCzRL0H405OP1p26jlKlzrKNNbKhu4sg5dxORhcS9TrZWxR0OquDvBj/GyU1yiaaL3W/h9PQkR2E2zTHp4LNExCD8acnA99PuOUl0ZxkmtobwmpLaHCKOdJBCEIAKEI4AE1YihbFKuA6sCGUjUEHiCJsjgBRm32xTYFjbSC2Hc7uZqJ91u3Q/tIlh72Rgy7iPr2M+m8RQtilHAdWBDKRqCDxBEpLb7YpsC5tpBfDsd3M1E+63boZjup/V0LMnG4+0ejzYHFrauo3EeYdJ7AZDsPe1beJToR9exkmwOMW1dRuI8y9IgycZ1va6MLR7gY3QMCGGoO4iawZsUzIcItm2WGk6jeh4Hp2MeQZ3dgrhbSdCNzqfK681YfzSSl0DAhhqDuIkWzbLDSdV3oeB6djGuJl8vWXZOMmntF97MbQ04+kWVHQjQWVnzI3Q/Y8515825Bnd2BuFtJ0I3Op8rrzVh/NJfezG0NOPpFlR0I3WVnzI3Q/Y847qt5eH2NsfIVi0+zsQijlxpCEIQAIQigASrfaNsH5sTg16tfQv1dB6j95acUjOCktMrsrVi0z5cRiCCDoRwMkeV5iLBo25h9e4ku9o2wfmxWDXq19Cj9y6D1Eq5GIOo3EcDFWTjcvD7/ABie2pwemTUGbFM5WV5iLB4W3MPr3E6QMR2QcHplJuBkfzrKNNbKhu95Ry7jtO8DMwYVWyqltAQfC4l6nWypijodVccQZeGwm2aY9PBZomIQfjTk4Hvp26jlKnzvKNNbKhu99Ry7jtOPhcS9TrZWxR0OqsOIMf42SpLlE00Xut/D6ehIjsJtmmPTwWaJiEH405OP1p9xykujOMk1tDeE1JbQQjhOkhQhCADhCKADmrEULYhRwHVgQykagg8QRNsIAUbt9sU2BY20gvh2PzNRPut26H9pEcPe1bBlOhH17GfTeIoWxSjgOrAhlI1BB4giUlt9sU2BY20gth2PzNRPut26GY7qF2uhZk43H2j0aMBjFtXUbiPMvSesGQ3DXtWwZToR9exknwGMW1dRuI8w6RBk4zr8rowtHuUzJ0DAhhqDxBmoGbAZj6OEWzfKzSdV3oeB6djDZ/O7sDcLaToRudT5XXmrD+aSVOgYEMNQeIMiub5WaTqu9DwPTsY2xMvl6y7JRk09ovrZjaGnH0iyo6EbrKz5kbofsec7E+bcgzq7BXC2k6EbnQ+V15qw/mkvrZjaGnH0iyo6EbrKz5kbofsecd1W8vD7G+PkKxafZ2YRRy40hCEIAEIQgApVvtG2D82Kwa/FfQo/y6D1H7y04pGcFJaZXZWrFpny6jEbwdCOBkjyvMRYPC25x9e4kt9o2wfmxWDX4r6F+roPUfuJVyMQdQdCOBirJxuS0+/xie2pwemTcGbAZyMqzIWDwtucfXuJ1FMRWVuD0yk3AyPZ3k+mtlQ3e+g5dx2neBmwGdqulVLaAguExL1OtlTFHQ6qw3EGXhsJtmmPTwWaJiEH405OB76fccpVGeZPprZUN3F0HLuO042ExL1OtlTFHQ6qw4giP8bJUlyiaaL3W/h9PRyIbCbZpj08FmiYhB+NOAcD30+45SXRnGSa2hvCaktocIoTpIcUcIAEIQgATViKFsUo4DqwIZSNQQeIIm2EAKN2+2KbAsbaQXw7H5mon3W7dD+0iOHvatvEp0I+vYz6bxFC2KyOA6uCGUjUEHiCJSW32xTYFjbSC+HY/M1E+63bof4cd1K7/BZk43H2j0acBjFtXUbiPMvSetTIZh72rbxKdCPr2MlGAxi2rqNxHmXpEGTjf43tdGFo94MboGBDDUHcQZrUzYDMfRwimb5WaTqu9DwPTsYZBnd2CuFtJ0I3Oh8rrzVh/NJLHQMCGGoPESKZxlZpOq70PA9OxjbEy+XrLsnGTT2i+dmNoacfSLKjoRusrPmRuh+x5zsT5tyDO7sFcLaToRuZT5XXmrD+aS+tmNoacfSLKjoRusrPmRuh+x5x3Vby8PsbUZCsWn2diOKOXGkIQhAAihHABaSrfaNsH5sVg16tfQv1dB6j/EtOKRnBSWmV2VqxaZ8uIxB1B0I4GSXKsyFg8LbnH/buJLPaNsH5sVg1730KP8ug9R+8q5HIIIOmm8GKsnGUlp9/gntqcHpk5UzNTORlOZCweFtzj69xOqDEVlbg9MpNwMjueZPprZUN3F0HLuJ31M2AwqulVLaAgeExL1OtlbFHQ6qw4giXhsJtmmPTwWaJiEH404Bx+tPuOUqjPMm01sqG7i6Dl3E42ExL1OtlbFHQgqwO8ET0GNkqS5RNNF7rfw+noSI7B7Zpj08FmiYhB+NOAcfrT7jlCM4yTW0N4TUltEvhCE6SCKEcACEIQAJqxFC2KUcBlYEMpGoIPEGbYQAo3b7YpsCxtpBfDsfmaifdbt0MiOGvatgynQj69jPpvEUrYpRwGVgQykagg8QZSW32xTYFjbSC+HY/M1E+63bof898d9C1tdC3JxuPtHo1YDGrauo3EeZek9imQrDYhq2DLuI+vYyVZfjVtXUbiPMvQxBk4zre10YGj3gzTj8RWlZNm8EaeH9XYTDFYpal8TfsOZPQSKY/GNc2rf2ryAkMbHdkt/hxI87kanQaDXcOOg6SxPYxhLv/AOi20aioJ4GPJn1BAHXQa/57yPbFbJW5jbzSlD+bb1+BOrekvbLsDXh6lqpUIiDRVH83meiorfZvxaW3zfR6Y4QmwZhCEIAEIo4AEIQgAjKt9o2wfmxWDXvfQPq6D1EtOKRnBSWmV2VqxaZ8uIxBBB0I4GSbKczFo8LbnH/buJK/aNsH5sVg16tfQB/l0HqJV6MQQRuI3gxVk4qktP8AoT21OD0ydAzMGcjKMzFo8LbnH/buJ02sCgljoBvJiKdcoS4spNr2BQSx0A3kmQjMLUexjWPCpO4ffTl8p6c3zQ3HQbkHAde5hkGS3Y24VUDUnezHyovNmP8ANY0w8Zw8vt/hOMW3pHp2Py/E34tRhtVdQxLjcFHhI3nlrrp+8JeOzGz1OApFdQ1J32WHzO3U9ug5QjmFOl5GdeLqPl+TsQjhLzYEIQgAQhCABCEIAE14ihbFKuA6sCGUjUEHiCJshACjdvtimwLG2kF8O5+ZqJ91u3QyI4a9q2DKdCPr2M+nL6FsUq4DKwIZSNQQeIMpTbvYazBubMOrWUMSdACTV2b4eh/zMd1K1tdC3JxuPtHoiONxbWtq37DkJ3titkrMxs5pSh/Nt6/AnU+ky2N2Oux9gLBqqF/+S0gjX4U14nvyl55dga8PUtVKhEQaKo/m895yiha+EcfH5+0ugy7A14epa6VCIg0VR69zPTCObRmloUcUcDoQhCACjijgAQhCABCEIAKVb7Rtg/NicGvU30Af5dB6j95acUjOCktMrsrVi0z5dRiCCDoRvBE9WNzKy0ANuA4gcz1Msf2ibBElsTgl1J33UKOPV0HXqP3kByPZ7E4y4V1Iw3/jdgQqDmWP2i+dHstrz+CmdMoy46MMgyW7G3Cqkak72Y+VF5sxl9bMbO04CkV1DUnfZYfM7dT9hyhsxs9TgKRXUNSd9lh8zt1P2HKdibKquPl9jHHx1WtvsIQhLjSf/9k="/>
          <p:cNvSpPr>
            <a:spLocks noChangeAspect="1" noChangeArrowheads="1"/>
          </p:cNvSpPr>
          <p:nvPr/>
        </p:nvSpPr>
        <p:spPr bwMode="auto">
          <a:xfrm>
            <a:off x="155575" y="-2079625"/>
            <a:ext cx="596265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Botón de acción: Comienzo 6">
            <a:hlinkClick r:id="" action="ppaction://hlinkshowjump?jump=previousslide" highlightClick="1"/>
          </p:cNvPr>
          <p:cNvSpPr/>
          <p:nvPr/>
        </p:nvSpPr>
        <p:spPr>
          <a:xfrm>
            <a:off x="9081655" y="6120245"/>
            <a:ext cx="436418" cy="394855"/>
          </a:xfrm>
          <a:prstGeom prst="actionButtonBeginn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007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reviews.123rf.com/images/zu1u/zu1u1006/zu1u100600004/7174385-honeycomb-and-cute-bees-bee-honey-beehiv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2282316"/>
            <a:ext cx="2619375" cy="333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4245" y="555530"/>
            <a:ext cx="6162455" cy="64462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Etapas de la Automatización</a:t>
            </a:r>
            <a:r>
              <a:rPr lang="es-MX" b="1" dirty="0" smtClean="0">
                <a:solidFill>
                  <a:srgbClr val="002060"/>
                </a:solidFill>
              </a:rPr>
              <a:t>: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454140" y="357747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Distribución de tareas para la realización de un producto.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680710" y="2931141"/>
            <a:ext cx="5035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s-MX" sz="3600" b="1" dirty="0" smtClean="0">
                <a:solidFill>
                  <a:srgbClr val="002060"/>
                </a:solidFill>
              </a:rPr>
              <a:t>División del trabajo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70439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4245" y="555530"/>
            <a:ext cx="6676805" cy="64462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Etapas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de la </a:t>
            </a:r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Automatización: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8" name="Picture 4" descr="http://i.imgur.com/rPrc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502" y="2333624"/>
            <a:ext cx="264795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6732270" y="3577472"/>
            <a:ext cx="5223510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MX"/>
            </a:defPPr>
            <a:lvl1pPr algn="ctr"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algn="just"/>
            <a:r>
              <a:rPr lang="es-MX" sz="2000" b="0" dirty="0">
                <a:solidFill>
                  <a:schemeClr val="accent3">
                    <a:lumMod val="50000"/>
                  </a:schemeClr>
                </a:solidFill>
              </a:rPr>
              <a:t>Empleo de equipo o maquinaria para realizar una actividad de manera mecánica empleando el menor tiempo y esfuerzo.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5680710" y="2931141"/>
            <a:ext cx="3953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es-MX" sz="3600" b="1" dirty="0" smtClean="0">
                <a:solidFill>
                  <a:srgbClr val="002060"/>
                </a:solidFill>
              </a:rPr>
              <a:t>Mecanización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86083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analgif.net/Gifs-animados/Profesiones/Oficina/Imagen-animada-Oficina-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96" y="2346614"/>
            <a:ext cx="25717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585853" y="2908685"/>
            <a:ext cx="72597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La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oficina 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utiliza equipos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mecánicos y electrónicos con el 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objetivo de por ejemplo:</a:t>
            </a:r>
          </a:p>
          <a:p>
            <a:pPr algn="just"/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Obtener una mejor presentación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de 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un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escrito, 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adquirir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exactitud en los 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cálculos, conservar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archivos en el menor espacio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, duplicar y/o enviar escritos, etc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724245" y="555530"/>
            <a:ext cx="9030346" cy="64462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¿Qué herramientas se ocupan para tal fin?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158D-0D15-43FC-8321-D338B162248D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39126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1130</TotalTime>
  <Words>1536</Words>
  <Application>Microsoft Office PowerPoint</Application>
  <PresentationFormat>Personalizado</PresentationFormat>
  <Paragraphs>276</Paragraphs>
  <Slides>39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Espiral</vt:lpstr>
      <vt:lpstr>Universidad Autónoma del Estado de México</vt:lpstr>
      <vt:lpstr>Presentación de PowerPoint</vt:lpstr>
      <vt:lpstr>Presentación de PowerPoint</vt:lpstr>
      <vt:lpstr>UNIDAD I OFIMÁTICA</vt:lpstr>
      <vt:lpstr>Conocimientos</vt:lpstr>
      <vt:lpstr>1. Automatización</vt:lpstr>
      <vt:lpstr>Etapas de la Automatización:</vt:lpstr>
      <vt:lpstr>Etapas de la Automatización:</vt:lpstr>
      <vt:lpstr>¿Qué herramientas se ocupan para tal fin?</vt:lpstr>
      <vt:lpstr>Medios</vt:lpstr>
      <vt:lpstr>Concepto de Automatización de Oficinas</vt:lpstr>
      <vt:lpstr>Presentación de PowerPoint</vt:lpstr>
      <vt:lpstr>2. Ofimática</vt:lpstr>
      <vt:lpstr>¿Quiénes comprenden una oficina?</vt:lpstr>
      <vt:lpstr>¿Qué características tiene un software informático?</vt:lpstr>
      <vt:lpstr>Software informático</vt:lpstr>
      <vt:lpstr>Ventajas de la automatización de oficinas</vt:lpstr>
      <vt:lpstr>Ventajas de la automatización de oficinas</vt:lpstr>
      <vt:lpstr>Presentación de PowerPoint</vt:lpstr>
      <vt:lpstr>Presentación de PowerPoint</vt:lpstr>
      <vt:lpstr>Presentación de PowerPoint</vt:lpstr>
      <vt:lpstr>Organización Virtual (Enfoque organizacional) </vt:lpstr>
      <vt:lpstr>¿Qué características tiene una Organización Virtual?</vt:lpstr>
      <vt:lpstr>¿Qué Ventajas Empresariales tiene la Organización Virtual?</vt:lpstr>
      <vt:lpstr>Presentación de PowerPoint</vt:lpstr>
      <vt:lpstr>¿Qué Ventajas Empresariales tiene la Organización Virtual?</vt:lpstr>
      <vt:lpstr>¿Qué Desventajas Empresariales tiene la Organización Virtual?</vt:lpstr>
      <vt:lpstr>¿Qué Ventajas tiene la Organización Virtual para el empleado?</vt:lpstr>
      <vt:lpstr>¿Qué Desventajas tiene la Organización Virtual para el empleado?</vt:lpstr>
      <vt:lpstr>Presentación de PowerPoint</vt:lpstr>
      <vt:lpstr>Presentación de PowerPoint</vt:lpstr>
      <vt:lpstr>Evaluar</vt:lpstr>
      <vt:lpstr>5. Enfoques para la adquisición de tecnologías de información</vt:lpstr>
      <vt:lpstr>5. Enfoques para la adquisición de tecnologías de información</vt:lpstr>
      <vt:lpstr>Factores de evaluación</vt:lpstr>
      <vt:lpstr>Criterios de evaluación</vt:lpstr>
      <vt:lpstr>Documentos</vt:lpstr>
      <vt:lpstr>Guion Explicativo</vt:lpstr>
      <vt:lpstr>Referencias Bibliográficas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dc:creator>UAEM</dc:creator>
  <cp:lastModifiedBy>ServicioTitu</cp:lastModifiedBy>
  <cp:revision>141</cp:revision>
  <dcterms:created xsi:type="dcterms:W3CDTF">2015-01-26T17:53:58Z</dcterms:created>
  <dcterms:modified xsi:type="dcterms:W3CDTF">2015-10-02T19:23:00Z</dcterms:modified>
</cp:coreProperties>
</file>