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6" r:id="rId2"/>
    <p:sldId id="267" r:id="rId3"/>
    <p:sldId id="268" r:id="rId4"/>
    <p:sldId id="269" r:id="rId5"/>
    <p:sldId id="270" r:id="rId6"/>
    <p:sldId id="271" r:id="rId7"/>
    <p:sldId id="272" r:id="rId8"/>
    <p:sldId id="273" r:id="rId9"/>
    <p:sldId id="274" r:id="rId10"/>
    <p:sldId id="275"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8790"/>
    <a:srgbClr val="CC9900"/>
    <a:srgbClr val="404F2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768"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258EB-DDF2-469D-BB98-F4FEC0F71CDE}"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5FF17B-F5EC-4B22-806F-0DB8BE4035EE}" type="slidenum">
              <a:rPr lang="es-MX" smtClean="0"/>
              <a:t>‹Nº›</a:t>
            </a:fld>
            <a:endParaRPr lang="es-MX"/>
          </a:p>
        </p:txBody>
      </p:sp>
    </p:spTree>
    <p:extLst>
      <p:ext uri="{BB962C8B-B14F-4D97-AF65-F5344CB8AC3E}">
        <p14:creationId xmlns:p14="http://schemas.microsoft.com/office/powerpoint/2010/main" val="1441572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240018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296330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750940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12395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6746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2568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81405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17614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17477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413141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1719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EDB067-34C0-44C4-9F9E-3DC974D6B43B}" type="slidenum">
              <a:rPr lang="es-MX" smtClean="0"/>
              <a:pPr/>
              <a:t>‹Nº›</a:t>
            </a:fld>
            <a:endParaRPr lang="es-MX"/>
          </a:p>
        </p:txBody>
      </p:sp>
    </p:spTree>
    <p:extLst>
      <p:ext uri="{BB962C8B-B14F-4D97-AF65-F5344CB8AC3E}">
        <p14:creationId xmlns:p14="http://schemas.microsoft.com/office/powerpoint/2010/main" val="275688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778098"/>
          </a:xfrm>
        </p:spPr>
        <p:style>
          <a:lnRef idx="3">
            <a:schemeClr val="lt1"/>
          </a:lnRef>
          <a:fillRef idx="1">
            <a:schemeClr val="accent2"/>
          </a:fillRef>
          <a:effectRef idx="1">
            <a:schemeClr val="accent2"/>
          </a:effectRef>
          <a:fontRef idx="minor">
            <a:schemeClr val="lt1"/>
          </a:fontRef>
        </p:style>
        <p:txBody>
          <a:bodyPr>
            <a:normAutofit fontScale="90000"/>
          </a:bodyPr>
          <a:lstStyle/>
          <a:p>
            <a:pPr algn="just"/>
            <a:r>
              <a:rPr lang="es-MX" sz="3600" i="1" dirty="0" smtClean="0">
                <a:solidFill>
                  <a:schemeClr val="bg1"/>
                </a:solidFill>
              </a:rPr>
              <a:t>Relaciones de trabajo en la explotación de minas:</a:t>
            </a:r>
            <a:endParaRPr lang="es-MX" sz="3600" i="1" dirty="0">
              <a:solidFill>
                <a:schemeClr val="bg1"/>
              </a:solidFill>
            </a:endParaRPr>
          </a:p>
        </p:txBody>
      </p:sp>
      <p:sp>
        <p:nvSpPr>
          <p:cNvPr id="3" name="2 Marcador de contenido"/>
          <p:cNvSpPr>
            <a:spLocks noGrp="1"/>
          </p:cNvSpPr>
          <p:nvPr>
            <p:ph idx="1"/>
          </p:nvPr>
        </p:nvSpPr>
        <p:spPr>
          <a:xfrm>
            <a:off x="323528" y="1556792"/>
            <a:ext cx="8229600" cy="1429618"/>
          </a:xfrm>
          <a:solidFill>
            <a:schemeClr val="accent2">
              <a:alpha val="68000"/>
            </a:schemeClr>
          </a:solidFill>
        </p:spPr>
        <p:style>
          <a:lnRef idx="3">
            <a:schemeClr val="lt1"/>
          </a:lnRef>
          <a:fillRef idx="1">
            <a:schemeClr val="accent2"/>
          </a:fillRef>
          <a:effectRef idx="1">
            <a:schemeClr val="accent2"/>
          </a:effectRef>
          <a:fontRef idx="minor">
            <a:schemeClr val="lt1"/>
          </a:fontRef>
        </p:style>
        <p:txBody>
          <a:bodyPr>
            <a:normAutofit/>
          </a:bodyPr>
          <a:lstStyle/>
          <a:p>
            <a:pPr marL="0" indent="0" algn="just">
              <a:buNone/>
            </a:pPr>
            <a:r>
              <a:rPr lang="es-MX" sz="2000" dirty="0" smtClean="0">
                <a:solidFill>
                  <a:schemeClr val="bg1"/>
                </a:solidFill>
              </a:rPr>
              <a:t>Art. 38 de la LFT: Las relaciones de trabajo para la explotación de minas que carezcan de minerales costeables o para la restauración de minas abandonadas o paralizadas, pueden ser por tiempo u obra determinado o para la inversión de capital determinado.</a:t>
            </a:r>
            <a:endParaRPr lang="es-MX" sz="2000" dirty="0">
              <a:solidFill>
                <a:schemeClr val="bg1"/>
              </a:solidFill>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4018" y="3284984"/>
            <a:ext cx="4748619" cy="3258361"/>
          </a:xfrm>
          <a:prstGeom prst="rect">
            <a:avLst/>
          </a:prstGeom>
          <a:noFill/>
          <a:ln>
            <a:noFill/>
          </a:ln>
          <a:effectLst>
            <a:softEdge rad="889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361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7000" r="-17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8219256" cy="4680520"/>
          </a:xfrm>
          <a:gradFill>
            <a:gsLst>
              <a:gs pos="0">
                <a:schemeClr val="accent3">
                  <a:tint val="50000"/>
                  <a:satMod val="300000"/>
                  <a:alpha val="45000"/>
                </a:schemeClr>
              </a:gs>
              <a:gs pos="28000">
                <a:schemeClr val="accent3">
                  <a:tint val="37000"/>
                  <a:satMod val="300000"/>
                  <a:alpha val="50000"/>
                </a:schemeClr>
              </a:gs>
              <a:gs pos="100000">
                <a:schemeClr val="accent3">
                  <a:tint val="15000"/>
                  <a:satMod val="350000"/>
                </a:schemeClr>
              </a:gs>
            </a:gsLst>
          </a:gradFill>
          <a:effectLst>
            <a:glow>
              <a:schemeClr val="accent1"/>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endParaRPr lang="es-MX" sz="2000" dirty="0">
              <a:solidFill>
                <a:schemeClr val="accent3">
                  <a:lumMod val="75000"/>
                </a:schemeClr>
              </a:solidFill>
            </a:endParaRPr>
          </a:p>
          <a:p>
            <a:pPr marL="514350" indent="-514350" algn="just">
              <a:buFont typeface="+mj-lt"/>
              <a:buAutoNum type="romanUcPeriod" startAt="3"/>
            </a:pPr>
            <a:r>
              <a:rPr lang="es-MX" sz="2000" dirty="0" smtClean="0">
                <a:solidFill>
                  <a:schemeClr val="accent3">
                    <a:lumMod val="75000"/>
                  </a:schemeClr>
                </a:solidFill>
              </a:rPr>
              <a:t>Cometer el trabajador contra alguno de sus compañeros, cualquiera de los actos enumerados en la fracción anterior, si como consecuencia de ellos se altera la disciplina del lugar en que se desempeñe el trabajo;</a:t>
            </a:r>
          </a:p>
          <a:p>
            <a:pPr marL="514350" indent="-514350" algn="just">
              <a:buFont typeface="+mj-lt"/>
              <a:buAutoNum type="romanUcPeriod" startAt="3"/>
            </a:pPr>
            <a:r>
              <a:rPr lang="es-MX" sz="2000" dirty="0" smtClean="0">
                <a:solidFill>
                  <a:schemeClr val="accent3">
                    <a:lumMod val="75000"/>
                  </a:schemeClr>
                </a:solidFill>
              </a:rPr>
              <a:t>Cometer el trabajador, fuera del servicio, contra el patrón, sus familiares o personal directivo o administrativo, alguno de los actos a que se refiere la fracción II, si son de tal manera graves que hagan imposible el cumplimiento de la relación de trabajo;</a:t>
            </a:r>
          </a:p>
          <a:p>
            <a:pPr marL="514350" indent="-514350" algn="just">
              <a:buFont typeface="+mj-lt"/>
              <a:buAutoNum type="romanUcPeriod" startAt="3"/>
            </a:pPr>
            <a:r>
              <a:rPr lang="es-MX" sz="2000" dirty="0" smtClean="0">
                <a:solidFill>
                  <a:schemeClr val="accent3">
                    <a:lumMod val="75000"/>
                  </a:schemeClr>
                </a:solidFill>
              </a:rPr>
              <a:t>Ocasionar el trabajador, intencionalmente, perjuicios materiales durante el desempeño de las labores o con motivo de ellas, en los edificios, obras, maquinaria, instrumentos, materia prima y demás objetos relacionados con el trabajo;</a:t>
            </a:r>
            <a:endParaRPr lang="es-MX" sz="2000" dirty="0">
              <a:solidFill>
                <a:schemeClr val="accent3">
                  <a:lumMod val="75000"/>
                </a:schemeClr>
              </a:solidFill>
            </a:endParaRPr>
          </a:p>
        </p:txBody>
      </p:sp>
    </p:spTree>
    <p:extLst>
      <p:ext uri="{BB962C8B-B14F-4D97-AF65-F5344CB8AC3E}">
        <p14:creationId xmlns:p14="http://schemas.microsoft.com/office/powerpoint/2010/main" val="2590286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911" y="332656"/>
            <a:ext cx="7360607" cy="720080"/>
          </a:xfrm>
        </p:spPr>
        <p:style>
          <a:lnRef idx="3">
            <a:schemeClr val="lt1"/>
          </a:lnRef>
          <a:fillRef idx="1">
            <a:schemeClr val="accent3"/>
          </a:fillRef>
          <a:effectRef idx="1">
            <a:schemeClr val="accent3"/>
          </a:effectRef>
          <a:fontRef idx="minor">
            <a:schemeClr val="lt1"/>
          </a:fontRef>
        </p:style>
        <p:txBody>
          <a:bodyPr>
            <a:normAutofit/>
          </a:bodyPr>
          <a:lstStyle/>
          <a:p>
            <a:pPr algn="r"/>
            <a:r>
              <a:rPr lang="es-MX" sz="3600" i="1" dirty="0" smtClean="0">
                <a:solidFill>
                  <a:schemeClr val="bg1"/>
                </a:solidFill>
              </a:rPr>
              <a:t>Prórroga de la relación de trabajo:</a:t>
            </a:r>
            <a:endParaRPr lang="es-MX" sz="3600" i="1" dirty="0">
              <a:solidFill>
                <a:schemeClr val="bg1"/>
              </a:solidFill>
            </a:endParaRPr>
          </a:p>
        </p:txBody>
      </p:sp>
      <p:sp>
        <p:nvSpPr>
          <p:cNvPr id="3" name="2 Marcador de contenido"/>
          <p:cNvSpPr>
            <a:spLocks noGrp="1"/>
          </p:cNvSpPr>
          <p:nvPr>
            <p:ph idx="1"/>
          </p:nvPr>
        </p:nvSpPr>
        <p:spPr>
          <a:xfrm>
            <a:off x="2339752" y="2348880"/>
            <a:ext cx="4857050" cy="2476871"/>
          </a:xfrm>
          <a:solidFill>
            <a:schemeClr val="accent3">
              <a:alpha val="71000"/>
            </a:schemeClr>
          </a:solidFill>
        </p:spPr>
        <p:style>
          <a:lnRef idx="3">
            <a:schemeClr val="lt1"/>
          </a:lnRef>
          <a:fillRef idx="1">
            <a:schemeClr val="accent3"/>
          </a:fillRef>
          <a:effectRef idx="1">
            <a:schemeClr val="accent3"/>
          </a:effectRef>
          <a:fontRef idx="minor">
            <a:schemeClr val="lt1"/>
          </a:fontRef>
        </p:style>
        <p:txBody>
          <a:bodyPr>
            <a:normAutofit/>
          </a:bodyPr>
          <a:lstStyle/>
          <a:p>
            <a:pPr marL="0" indent="0" algn="just">
              <a:buNone/>
            </a:pPr>
            <a:r>
              <a:rPr lang="es-MX" sz="2400" dirty="0" smtClean="0">
                <a:solidFill>
                  <a:schemeClr val="bg1"/>
                </a:solidFill>
              </a:rPr>
              <a:t>Art. 39 de la LFT: Si vencido el término que se hubiese fijado subsiste la materia del trabajo, la relación quedará prorrogada por todo el tiempo que perdure dicha circunstancia.</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val="748252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404664"/>
            <a:ext cx="4474840" cy="706090"/>
          </a:xfrm>
        </p:spPr>
        <p:style>
          <a:lnRef idx="3">
            <a:schemeClr val="lt1"/>
          </a:lnRef>
          <a:fillRef idx="1">
            <a:schemeClr val="accent4"/>
          </a:fillRef>
          <a:effectRef idx="1">
            <a:schemeClr val="accent4"/>
          </a:effectRef>
          <a:fontRef idx="minor">
            <a:schemeClr val="lt1"/>
          </a:fontRef>
        </p:style>
        <p:txBody>
          <a:bodyPr>
            <a:normAutofit/>
          </a:bodyPr>
          <a:lstStyle/>
          <a:p>
            <a:pPr algn="r"/>
            <a:r>
              <a:rPr lang="es-MX" sz="3600" i="1" dirty="0" smtClean="0">
                <a:solidFill>
                  <a:schemeClr val="bg1"/>
                </a:solidFill>
              </a:rPr>
              <a:t>Periodo a prueba:</a:t>
            </a:r>
            <a:endParaRPr lang="es-MX" sz="3600" i="1" dirty="0">
              <a:solidFill>
                <a:schemeClr val="bg1"/>
              </a:solidFill>
            </a:endParaRPr>
          </a:p>
        </p:txBody>
      </p:sp>
      <p:sp>
        <p:nvSpPr>
          <p:cNvPr id="3" name="2 Marcador de contenido"/>
          <p:cNvSpPr>
            <a:spLocks noGrp="1"/>
          </p:cNvSpPr>
          <p:nvPr>
            <p:ph idx="1"/>
          </p:nvPr>
        </p:nvSpPr>
        <p:spPr>
          <a:xfrm>
            <a:off x="1835696" y="2132856"/>
            <a:ext cx="5040560" cy="3024336"/>
          </a:xfrm>
          <a:solidFill>
            <a:schemeClr val="accent4">
              <a:alpha val="68000"/>
            </a:schemeClr>
          </a:solidFill>
        </p:spPr>
        <p:style>
          <a:lnRef idx="3">
            <a:schemeClr val="lt1"/>
          </a:lnRef>
          <a:fillRef idx="1">
            <a:schemeClr val="accent4"/>
          </a:fillRef>
          <a:effectRef idx="1">
            <a:schemeClr val="accent4"/>
          </a:effectRef>
          <a:fontRef idx="minor">
            <a:schemeClr val="lt1"/>
          </a:fontRef>
        </p:style>
        <p:txBody>
          <a:bodyPr>
            <a:normAutofit/>
          </a:bodyPr>
          <a:lstStyle/>
          <a:p>
            <a:pPr marL="0" indent="0" algn="just">
              <a:buNone/>
            </a:pPr>
            <a:r>
              <a:rPr lang="es-MX" sz="2000" dirty="0" smtClean="0">
                <a:solidFill>
                  <a:schemeClr val="bg1"/>
                </a:solidFill>
              </a:rPr>
              <a:t>Art.39-A de la LFT: En la relaciones de trabajo por tiempo indeterminado o cuando excedan de ciento ochenta días, podrá establecerse un periodo a prueba, el cuál no podrá exceder de treinta días, con el único fin de verificar que el trabajador cumple con los requisitos y conocimientos necesarios para desarrollar el trabajo que se solicita.</a:t>
            </a:r>
          </a:p>
        </p:txBody>
      </p:sp>
    </p:spTree>
    <p:extLst>
      <p:ext uri="{BB962C8B-B14F-4D97-AF65-F5344CB8AC3E}">
        <p14:creationId xmlns:p14="http://schemas.microsoft.com/office/powerpoint/2010/main" val="3011955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28000" r="-28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8843" y="260648"/>
            <a:ext cx="4474840" cy="693630"/>
          </a:xfrm>
          <a:solidFill>
            <a:srgbClr val="00B0F0"/>
          </a:solidFill>
        </p:spPr>
        <p:style>
          <a:lnRef idx="3">
            <a:schemeClr val="lt1"/>
          </a:lnRef>
          <a:fillRef idx="1">
            <a:schemeClr val="accent5"/>
          </a:fillRef>
          <a:effectRef idx="1">
            <a:schemeClr val="accent5"/>
          </a:effectRef>
          <a:fontRef idx="minor">
            <a:schemeClr val="lt1"/>
          </a:fontRef>
        </p:style>
        <p:txBody>
          <a:bodyPr>
            <a:normAutofit/>
          </a:bodyPr>
          <a:lstStyle/>
          <a:p>
            <a:pPr algn="r"/>
            <a:r>
              <a:rPr lang="es-MX" sz="3600" i="1" dirty="0" smtClean="0">
                <a:solidFill>
                  <a:schemeClr val="bg1"/>
                </a:solidFill>
              </a:rPr>
              <a:t>Capacitación Inicial:</a:t>
            </a:r>
            <a:endParaRPr lang="es-MX" sz="3600" i="1" dirty="0">
              <a:solidFill>
                <a:schemeClr val="bg1"/>
              </a:solidFill>
            </a:endParaRPr>
          </a:p>
        </p:txBody>
      </p:sp>
      <p:sp>
        <p:nvSpPr>
          <p:cNvPr id="3" name="2 Marcador de contenido"/>
          <p:cNvSpPr>
            <a:spLocks noGrp="1"/>
          </p:cNvSpPr>
          <p:nvPr>
            <p:ph idx="1"/>
          </p:nvPr>
        </p:nvSpPr>
        <p:spPr>
          <a:xfrm>
            <a:off x="2051720" y="1412776"/>
            <a:ext cx="5637312" cy="2160240"/>
          </a:xfrm>
          <a:solidFill>
            <a:srgbClr val="00B0F0"/>
          </a:solidFill>
        </p:spPr>
        <p:style>
          <a:lnRef idx="3">
            <a:schemeClr val="lt1"/>
          </a:lnRef>
          <a:fillRef idx="1">
            <a:schemeClr val="accent5"/>
          </a:fillRef>
          <a:effectRef idx="1">
            <a:schemeClr val="accent5"/>
          </a:effectRef>
          <a:fontRef idx="minor">
            <a:schemeClr val="lt1"/>
          </a:fontRef>
        </p:style>
        <p:txBody>
          <a:bodyPr>
            <a:normAutofit lnSpcReduction="10000"/>
          </a:bodyPr>
          <a:lstStyle/>
          <a:p>
            <a:pPr marL="0" indent="0" algn="just">
              <a:buNone/>
            </a:pPr>
            <a:r>
              <a:rPr lang="es-MX" sz="2000" dirty="0" smtClean="0">
                <a:solidFill>
                  <a:schemeClr val="bg1"/>
                </a:solidFill>
              </a:rPr>
              <a:t>Art. 39-B de la LFT: se entiende por relación de trabajo para capacitación inicial, aquella por virtud de la cual un trabajador se obliga a prestar sus servicios subordinados, bajo la dirección y mando del patrón, con el fin de que adquiera los conocimientos y habilidades necesarios para la actividad para la que vaya a ser contratado. </a:t>
            </a:r>
            <a:endParaRPr lang="es-MX" sz="2000" dirty="0">
              <a:solidFill>
                <a:schemeClr val="bg1"/>
              </a:solidFill>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3789040"/>
            <a:ext cx="3888432" cy="2927584"/>
          </a:xfrm>
          <a:prstGeom prst="rect">
            <a:avLst/>
          </a:prstGeom>
          <a:noFill/>
          <a:ln>
            <a:noFill/>
          </a:ln>
          <a:effectLst>
            <a:softEdge rad="1143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3671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706090"/>
          </a:xfrm>
        </p:spPr>
        <p:style>
          <a:lnRef idx="3">
            <a:schemeClr val="lt1"/>
          </a:lnRef>
          <a:fillRef idx="1">
            <a:schemeClr val="accent6"/>
          </a:fillRef>
          <a:effectRef idx="1">
            <a:schemeClr val="accent6"/>
          </a:effectRef>
          <a:fontRef idx="minor">
            <a:schemeClr val="lt1"/>
          </a:fontRef>
        </p:style>
        <p:txBody>
          <a:bodyPr>
            <a:normAutofit fontScale="90000"/>
          </a:bodyPr>
          <a:lstStyle/>
          <a:p>
            <a:pPr algn="r"/>
            <a:r>
              <a:rPr lang="es-MX" sz="3600" i="1" dirty="0" smtClean="0">
                <a:solidFill>
                  <a:schemeClr val="bg1"/>
                </a:solidFill>
              </a:rPr>
              <a:t>Causas de suspensión de la relación de trabajo:</a:t>
            </a:r>
            <a:endParaRPr lang="es-MX" sz="3600" i="1" dirty="0">
              <a:solidFill>
                <a:schemeClr val="bg1"/>
              </a:solidFill>
            </a:endParaRPr>
          </a:p>
        </p:txBody>
      </p:sp>
      <p:sp>
        <p:nvSpPr>
          <p:cNvPr id="3" name="2 Marcador de contenido"/>
          <p:cNvSpPr>
            <a:spLocks noGrp="1"/>
          </p:cNvSpPr>
          <p:nvPr>
            <p:ph idx="1"/>
          </p:nvPr>
        </p:nvSpPr>
        <p:spPr>
          <a:xfrm>
            <a:off x="477993" y="1556792"/>
            <a:ext cx="8229600" cy="4525963"/>
          </a:xfrm>
          <a:solidFill>
            <a:schemeClr val="accent6">
              <a:alpha val="70000"/>
            </a:schemeClr>
          </a:solidFill>
        </p:spPr>
        <p:style>
          <a:lnRef idx="3">
            <a:schemeClr val="lt1"/>
          </a:lnRef>
          <a:fillRef idx="1">
            <a:schemeClr val="accent6"/>
          </a:fillRef>
          <a:effectRef idx="1">
            <a:schemeClr val="accent6"/>
          </a:effectRef>
          <a:fontRef idx="minor">
            <a:schemeClr val="lt1"/>
          </a:fontRef>
        </p:style>
        <p:txBody>
          <a:bodyPr>
            <a:normAutofit/>
          </a:bodyPr>
          <a:lstStyle/>
          <a:p>
            <a:pPr marL="0" lvl="0" indent="0" algn="just">
              <a:buNone/>
            </a:pPr>
            <a:r>
              <a:rPr lang="es-MX" sz="2000" dirty="0">
                <a:solidFill>
                  <a:schemeClr val="bg1"/>
                </a:solidFill>
              </a:rPr>
              <a:t>Art. 42 de la LFT: Son causas de suspensión temporal de las obligaciones de prestar el servicio y pagar el salario, sin responsabilidad para el trabajador o el patrón:</a:t>
            </a:r>
          </a:p>
          <a:p>
            <a:pPr marL="0" indent="0" algn="just">
              <a:buNone/>
            </a:pPr>
            <a:endParaRPr lang="es-MX" sz="2000" dirty="0">
              <a:solidFill>
                <a:schemeClr val="bg1"/>
              </a:solidFill>
            </a:endParaRPr>
          </a:p>
          <a:p>
            <a:pPr marL="514350" indent="-514350" algn="just">
              <a:buFont typeface="+mj-lt"/>
              <a:buAutoNum type="romanUcPeriod"/>
            </a:pPr>
            <a:r>
              <a:rPr lang="es-MX" sz="2000" dirty="0" smtClean="0">
                <a:solidFill>
                  <a:schemeClr val="bg1"/>
                </a:solidFill>
              </a:rPr>
              <a:t>La enfermedad contagiosa del trabajador;</a:t>
            </a:r>
          </a:p>
          <a:p>
            <a:pPr marL="514350" indent="-514350" algn="just">
              <a:buFont typeface="+mj-lt"/>
              <a:buAutoNum type="romanUcPeriod"/>
            </a:pPr>
            <a:r>
              <a:rPr lang="es-MX" sz="2000" dirty="0" smtClean="0">
                <a:solidFill>
                  <a:schemeClr val="bg1"/>
                </a:solidFill>
              </a:rPr>
              <a:t>La incapacidad temporal ocasionada por un accidente o enfermedad que no constituya un riesgo de trabajo;</a:t>
            </a:r>
          </a:p>
          <a:p>
            <a:pPr marL="514350" indent="-514350" algn="just">
              <a:buFont typeface="+mj-lt"/>
              <a:buAutoNum type="romanUcPeriod"/>
            </a:pPr>
            <a:r>
              <a:rPr lang="es-MX" sz="2000" dirty="0" smtClean="0">
                <a:solidFill>
                  <a:schemeClr val="bg1"/>
                </a:solidFill>
              </a:rPr>
              <a:t>La prisión preventiva del trabajador seguida de sentencia absolutoria. Si el trabajador obró en defensa de la persona o de los intereses de patrón, tendrá éste la obligación de pagar los salarios que hubiese dejado de percibir aquél;</a:t>
            </a:r>
          </a:p>
          <a:p>
            <a:pPr marL="514350" indent="-514350" algn="just">
              <a:buFont typeface="+mj-lt"/>
              <a:buAutoNum type="romanUcPeriod"/>
            </a:pPr>
            <a:r>
              <a:rPr lang="es-MX" sz="2000" dirty="0" smtClean="0">
                <a:solidFill>
                  <a:schemeClr val="bg1"/>
                </a:solidFill>
              </a:rPr>
              <a:t>El arresto del trabajador;</a:t>
            </a:r>
            <a:endParaRPr lang="es-MX" sz="2000" dirty="0">
              <a:solidFill>
                <a:schemeClr val="bg1"/>
              </a:solidFill>
            </a:endParaRPr>
          </a:p>
        </p:txBody>
      </p:sp>
    </p:spTree>
    <p:extLst>
      <p:ext uri="{BB962C8B-B14F-4D97-AF65-F5344CB8AC3E}">
        <p14:creationId xmlns:p14="http://schemas.microsoft.com/office/powerpoint/2010/main" val="1729473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6000" b="-16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5"/>
            <a:ext cx="8229600" cy="4464497"/>
          </a:xfrm>
          <a:solidFill>
            <a:schemeClr val="accent6">
              <a:alpha val="68000"/>
            </a:schemeClr>
          </a:solidFill>
        </p:spPr>
        <p:style>
          <a:lnRef idx="3">
            <a:schemeClr val="lt1"/>
          </a:lnRef>
          <a:fillRef idx="1">
            <a:schemeClr val="accent6"/>
          </a:fillRef>
          <a:effectRef idx="1">
            <a:schemeClr val="accent6"/>
          </a:effectRef>
          <a:fontRef idx="minor">
            <a:schemeClr val="lt1"/>
          </a:fontRef>
        </p:style>
        <p:txBody>
          <a:bodyPr>
            <a:normAutofit/>
          </a:bodyPr>
          <a:lstStyle/>
          <a:p>
            <a:pPr marL="0" indent="0" algn="just">
              <a:buNone/>
            </a:pPr>
            <a:endParaRPr lang="es-MX" sz="2000" dirty="0">
              <a:solidFill>
                <a:schemeClr val="accent3">
                  <a:lumMod val="75000"/>
                </a:schemeClr>
              </a:solidFill>
            </a:endParaRPr>
          </a:p>
          <a:p>
            <a:pPr marL="514350" indent="-514350" algn="just">
              <a:buFont typeface="+mj-lt"/>
              <a:buAutoNum type="romanUcPeriod" startAt="5"/>
            </a:pPr>
            <a:r>
              <a:rPr lang="es-MX" sz="2000" dirty="0" smtClean="0">
                <a:solidFill>
                  <a:schemeClr val="bg1"/>
                </a:solidFill>
              </a:rPr>
              <a:t>El cumplimiento de los servicios y el desempeño de los cargos mencionados en el artículo 5° de la Constitución, y el de las obligaciones consignadas en el artículo 31, fracción III, de la misma Constitución.</a:t>
            </a:r>
          </a:p>
          <a:p>
            <a:pPr marL="514350" indent="-514350" algn="just">
              <a:buFont typeface="+mj-lt"/>
              <a:buAutoNum type="romanUcPeriod" startAt="5"/>
            </a:pPr>
            <a:r>
              <a:rPr lang="es-MX" sz="2000" dirty="0" smtClean="0">
                <a:solidFill>
                  <a:schemeClr val="bg1"/>
                </a:solidFill>
              </a:rPr>
              <a:t>La designación de los trabajadores como representantes ante los organismos estatales, Juntas de Conciliación y Arbitraje, Consejo Nacional de los Salarios Mínimos, Comisión Nacional para la Participación de los Trabajadores de las Utilidades de las Empresas y otros semejantes;</a:t>
            </a:r>
          </a:p>
          <a:p>
            <a:pPr marL="514350" indent="-514350" algn="just">
              <a:buFont typeface="+mj-lt"/>
              <a:buAutoNum type="romanUcPeriod" startAt="5"/>
            </a:pPr>
            <a:r>
              <a:rPr lang="es-MX" sz="2000" dirty="0" smtClean="0">
                <a:solidFill>
                  <a:schemeClr val="bg1"/>
                </a:solidFill>
              </a:rPr>
              <a:t>La falta de los documentos que exijan las leyes y reglamentos, necesarios para la prestación del servicio, cuando sea imputable al trabajador; y</a:t>
            </a:r>
          </a:p>
          <a:p>
            <a:pPr marL="514350" indent="-514350" algn="just">
              <a:buFont typeface="+mj-lt"/>
              <a:buAutoNum type="romanUcPeriod" startAt="5"/>
            </a:pPr>
            <a:r>
              <a:rPr lang="es-MX" sz="2000" dirty="0" smtClean="0">
                <a:solidFill>
                  <a:schemeClr val="bg1"/>
                </a:solidFill>
              </a:rPr>
              <a:t>La conclusión de la temporada en el caso de los trabajadores contratados bajo esa modalidad.</a:t>
            </a:r>
          </a:p>
        </p:txBody>
      </p:sp>
    </p:spTree>
    <p:extLst>
      <p:ext uri="{BB962C8B-B14F-4D97-AF65-F5344CB8AC3E}">
        <p14:creationId xmlns:p14="http://schemas.microsoft.com/office/powerpoint/2010/main" val="124957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8328" y="260648"/>
            <a:ext cx="8748464" cy="648072"/>
          </a:xfrm>
        </p:spPr>
        <p:style>
          <a:lnRef idx="3">
            <a:schemeClr val="lt1"/>
          </a:lnRef>
          <a:fillRef idx="1">
            <a:schemeClr val="accent3"/>
          </a:fillRef>
          <a:effectRef idx="1">
            <a:schemeClr val="accent3"/>
          </a:effectRef>
          <a:fontRef idx="minor">
            <a:schemeClr val="lt1"/>
          </a:fontRef>
        </p:style>
        <p:txBody>
          <a:bodyPr>
            <a:normAutofit/>
          </a:bodyPr>
          <a:lstStyle/>
          <a:p>
            <a:pPr algn="r"/>
            <a:r>
              <a:rPr lang="es-MX" sz="3600" i="1" dirty="0" smtClean="0">
                <a:solidFill>
                  <a:schemeClr val="bg1"/>
                </a:solidFill>
              </a:rPr>
              <a:t>Fecha en que surtirá efectos la suspensión:</a:t>
            </a:r>
            <a:endParaRPr lang="es-MX" sz="3600" i="1" dirty="0">
              <a:solidFill>
                <a:schemeClr val="bg1"/>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31517696"/>
              </p:ext>
            </p:extLst>
          </p:nvPr>
        </p:nvGraphicFramePr>
        <p:xfrm>
          <a:off x="500536" y="1268762"/>
          <a:ext cx="8391944" cy="5180266"/>
        </p:xfrm>
        <a:graphic>
          <a:graphicData uri="http://schemas.openxmlformats.org/drawingml/2006/table">
            <a:tbl>
              <a:tblPr firstRow="1" bandRow="1">
                <a:tableStyleId>{EB344D84-9AFB-497E-A393-DC336BA19D2E}</a:tableStyleId>
              </a:tblPr>
              <a:tblGrid>
                <a:gridCol w="4195972"/>
                <a:gridCol w="4195972"/>
              </a:tblGrid>
              <a:tr h="762537">
                <a:tc>
                  <a:txBody>
                    <a:bodyPr/>
                    <a:lstStyle/>
                    <a:p>
                      <a:r>
                        <a:rPr lang="es-MX" sz="2000" dirty="0" smtClean="0">
                          <a:solidFill>
                            <a:schemeClr val="tx1"/>
                          </a:solidFill>
                        </a:rPr>
                        <a:t>De acuerdo a la fracción: </a:t>
                      </a:r>
                      <a:endParaRPr lang="es-MX" sz="2000" dirty="0">
                        <a:solidFill>
                          <a:schemeClr val="tx1"/>
                        </a:solidFill>
                      </a:endParaRPr>
                    </a:p>
                  </a:txBody>
                  <a:tcPr>
                    <a:solidFill>
                      <a:schemeClr val="accent3">
                        <a:alpha val="60000"/>
                      </a:schemeClr>
                    </a:solidFill>
                  </a:tcPr>
                </a:tc>
                <a:tc>
                  <a:txBody>
                    <a:bodyPr/>
                    <a:lstStyle/>
                    <a:p>
                      <a:r>
                        <a:rPr lang="es-MX" sz="2000" dirty="0" smtClean="0">
                          <a:solidFill>
                            <a:schemeClr val="tx1"/>
                          </a:solidFill>
                        </a:rPr>
                        <a:t>A partir:</a:t>
                      </a:r>
                      <a:endParaRPr lang="es-MX" sz="2000" dirty="0">
                        <a:solidFill>
                          <a:schemeClr val="tx1"/>
                        </a:solidFill>
                      </a:endParaRPr>
                    </a:p>
                  </a:txBody>
                  <a:tcPr>
                    <a:solidFill>
                      <a:schemeClr val="accent3">
                        <a:alpha val="59000"/>
                      </a:schemeClr>
                    </a:solidFill>
                  </a:tcPr>
                </a:tc>
              </a:tr>
              <a:tr h="1065059">
                <a:tc>
                  <a:txBody>
                    <a:bodyPr/>
                    <a:lstStyle/>
                    <a:p>
                      <a:pPr algn="ctr"/>
                      <a:r>
                        <a:rPr lang="es-MX" sz="2000" dirty="0" smtClean="0">
                          <a:solidFill>
                            <a:schemeClr val="accent3">
                              <a:lumMod val="75000"/>
                            </a:schemeClr>
                          </a:solidFill>
                        </a:rPr>
                        <a:t>I</a:t>
                      </a:r>
                      <a:r>
                        <a:rPr lang="es-MX" sz="2000" baseline="0" dirty="0" smtClean="0">
                          <a:solidFill>
                            <a:schemeClr val="accent3">
                              <a:lumMod val="75000"/>
                            </a:schemeClr>
                          </a:solidFill>
                        </a:rPr>
                        <a:t> y II</a:t>
                      </a:r>
                      <a:endParaRPr lang="es-MX" sz="2000" dirty="0">
                        <a:solidFill>
                          <a:schemeClr val="accent3">
                            <a:lumMod val="75000"/>
                          </a:schemeClr>
                        </a:solidFill>
                      </a:endParaRPr>
                    </a:p>
                  </a:txBody>
                  <a:tcPr>
                    <a:solidFill>
                      <a:schemeClr val="dk1">
                        <a:tint val="20000"/>
                        <a:alpha val="60000"/>
                      </a:schemeClr>
                    </a:solidFill>
                  </a:tcPr>
                </a:tc>
                <a:tc>
                  <a:txBody>
                    <a:bodyPr/>
                    <a:lstStyle/>
                    <a:p>
                      <a:pPr algn="just"/>
                      <a:r>
                        <a:rPr lang="es-MX" sz="2000" dirty="0" smtClean="0">
                          <a:solidFill>
                            <a:schemeClr val="accent3">
                              <a:lumMod val="75000"/>
                            </a:schemeClr>
                          </a:solidFill>
                        </a:rPr>
                        <a:t>De la fecha en que</a:t>
                      </a:r>
                      <a:r>
                        <a:rPr lang="es-MX" sz="2000" baseline="0" dirty="0" smtClean="0">
                          <a:solidFill>
                            <a:schemeClr val="accent3">
                              <a:lumMod val="75000"/>
                            </a:schemeClr>
                          </a:solidFill>
                        </a:rPr>
                        <a:t> el patrón tenga conocimiento de la enfermedad o incapacidad.</a:t>
                      </a:r>
                      <a:endParaRPr lang="es-MX" sz="2000" dirty="0">
                        <a:solidFill>
                          <a:schemeClr val="accent3">
                            <a:lumMod val="75000"/>
                          </a:schemeClr>
                        </a:solidFill>
                      </a:endParaRPr>
                    </a:p>
                  </a:txBody>
                  <a:tcPr>
                    <a:solidFill>
                      <a:schemeClr val="dk1">
                        <a:tint val="20000"/>
                        <a:alpha val="70000"/>
                      </a:schemeClr>
                    </a:solidFill>
                  </a:tcPr>
                </a:tc>
              </a:tr>
              <a:tr h="1065059">
                <a:tc>
                  <a:txBody>
                    <a:bodyPr/>
                    <a:lstStyle/>
                    <a:p>
                      <a:pPr algn="ctr"/>
                      <a:r>
                        <a:rPr lang="es-MX" sz="2000" dirty="0" smtClean="0">
                          <a:solidFill>
                            <a:schemeClr val="accent3">
                              <a:lumMod val="75000"/>
                            </a:schemeClr>
                          </a:solidFill>
                        </a:rPr>
                        <a:t>III y IV</a:t>
                      </a:r>
                      <a:endParaRPr lang="es-MX" sz="2000" dirty="0">
                        <a:solidFill>
                          <a:schemeClr val="accent3">
                            <a:lumMod val="75000"/>
                          </a:schemeClr>
                        </a:solidFill>
                      </a:endParaRPr>
                    </a:p>
                  </a:txBody>
                  <a:tcPr/>
                </a:tc>
                <a:tc>
                  <a:txBody>
                    <a:bodyPr/>
                    <a:lstStyle/>
                    <a:p>
                      <a:pPr algn="just"/>
                      <a:r>
                        <a:rPr lang="es-MX" sz="2000" dirty="0" smtClean="0">
                          <a:solidFill>
                            <a:schemeClr val="accent3">
                              <a:lumMod val="75000"/>
                            </a:schemeClr>
                          </a:solidFill>
                        </a:rPr>
                        <a:t>Que el trabajador acredite estar detenido a disposición de la autoridad</a:t>
                      </a:r>
                      <a:r>
                        <a:rPr lang="es-MX" sz="2000" baseline="0" dirty="0" smtClean="0">
                          <a:solidFill>
                            <a:schemeClr val="accent3">
                              <a:lumMod val="75000"/>
                            </a:schemeClr>
                          </a:solidFill>
                        </a:rPr>
                        <a:t> judicial o administrativa.</a:t>
                      </a:r>
                      <a:endParaRPr lang="es-MX" sz="2000" dirty="0">
                        <a:solidFill>
                          <a:schemeClr val="accent3">
                            <a:lumMod val="75000"/>
                          </a:schemeClr>
                        </a:solidFill>
                      </a:endParaRPr>
                    </a:p>
                  </a:txBody>
                  <a:tcPr>
                    <a:solidFill>
                      <a:schemeClr val="lt1"/>
                    </a:solidFill>
                  </a:tcPr>
                </a:tc>
              </a:tr>
              <a:tr h="762537">
                <a:tc>
                  <a:txBody>
                    <a:bodyPr/>
                    <a:lstStyle/>
                    <a:p>
                      <a:pPr algn="ctr"/>
                      <a:r>
                        <a:rPr lang="es-MX" sz="2000" dirty="0" smtClean="0">
                          <a:solidFill>
                            <a:schemeClr val="accent3">
                              <a:lumMod val="75000"/>
                            </a:schemeClr>
                          </a:solidFill>
                        </a:rPr>
                        <a:t>V</a:t>
                      </a:r>
                      <a:r>
                        <a:rPr lang="es-MX" sz="2000" baseline="0" dirty="0" smtClean="0">
                          <a:solidFill>
                            <a:schemeClr val="accent3">
                              <a:lumMod val="75000"/>
                            </a:schemeClr>
                          </a:solidFill>
                        </a:rPr>
                        <a:t> y VI</a:t>
                      </a:r>
                      <a:endParaRPr lang="es-MX" sz="2000" dirty="0">
                        <a:solidFill>
                          <a:schemeClr val="accent3">
                            <a:lumMod val="75000"/>
                          </a:schemeClr>
                        </a:solidFill>
                      </a:endParaRPr>
                    </a:p>
                  </a:txBody>
                  <a:tcPr>
                    <a:solidFill>
                      <a:schemeClr val="dk1">
                        <a:tint val="20000"/>
                        <a:alpha val="59000"/>
                      </a:schemeClr>
                    </a:solidFill>
                  </a:tcPr>
                </a:tc>
                <a:tc>
                  <a:txBody>
                    <a:bodyPr/>
                    <a:lstStyle/>
                    <a:p>
                      <a:r>
                        <a:rPr lang="es-MX" sz="2000" dirty="0" smtClean="0">
                          <a:solidFill>
                            <a:schemeClr val="accent3">
                              <a:lumMod val="75000"/>
                            </a:schemeClr>
                          </a:solidFill>
                        </a:rPr>
                        <a:t>Que daban presentarse los servicios o desempeñarse</a:t>
                      </a:r>
                      <a:r>
                        <a:rPr lang="es-MX" sz="2000" baseline="0" dirty="0" smtClean="0">
                          <a:solidFill>
                            <a:schemeClr val="accent3">
                              <a:lumMod val="75000"/>
                            </a:schemeClr>
                          </a:solidFill>
                        </a:rPr>
                        <a:t> los cargo.</a:t>
                      </a:r>
                      <a:endParaRPr lang="es-MX" sz="2000" dirty="0">
                        <a:solidFill>
                          <a:schemeClr val="accent3">
                            <a:lumMod val="75000"/>
                          </a:schemeClr>
                        </a:solidFill>
                      </a:endParaRPr>
                    </a:p>
                  </a:txBody>
                  <a:tcPr>
                    <a:solidFill>
                      <a:schemeClr val="dk1">
                        <a:tint val="20000"/>
                        <a:alpha val="62000"/>
                      </a:schemeClr>
                    </a:solidFill>
                  </a:tcPr>
                </a:tc>
              </a:tr>
              <a:tr h="762537">
                <a:tc>
                  <a:txBody>
                    <a:bodyPr/>
                    <a:lstStyle/>
                    <a:p>
                      <a:pPr algn="ctr"/>
                      <a:r>
                        <a:rPr lang="es-MX" sz="2000" dirty="0" smtClean="0">
                          <a:solidFill>
                            <a:schemeClr val="accent3">
                              <a:lumMod val="75000"/>
                            </a:schemeClr>
                          </a:solidFill>
                        </a:rPr>
                        <a:t>VII</a:t>
                      </a:r>
                      <a:endParaRPr lang="es-MX" sz="2000" dirty="0">
                        <a:solidFill>
                          <a:schemeClr val="accent3">
                            <a:lumMod val="75000"/>
                          </a:schemeClr>
                        </a:solidFill>
                      </a:endParaRPr>
                    </a:p>
                  </a:txBody>
                  <a:tcPr/>
                </a:tc>
                <a:tc>
                  <a:txBody>
                    <a:bodyPr/>
                    <a:lstStyle/>
                    <a:p>
                      <a:r>
                        <a:rPr lang="es-MX" sz="2000" dirty="0" smtClean="0">
                          <a:solidFill>
                            <a:schemeClr val="accent3">
                              <a:lumMod val="75000"/>
                            </a:schemeClr>
                          </a:solidFill>
                        </a:rPr>
                        <a:t>De que el patrón tenga conocimiento del hecho.</a:t>
                      </a:r>
                      <a:endParaRPr lang="es-MX" sz="2000" dirty="0">
                        <a:solidFill>
                          <a:schemeClr val="accent3">
                            <a:lumMod val="75000"/>
                          </a:schemeClr>
                        </a:solidFill>
                      </a:endParaRPr>
                    </a:p>
                  </a:txBody>
                  <a:tcPr/>
                </a:tc>
              </a:tr>
              <a:tr h="762537">
                <a:tc>
                  <a:txBody>
                    <a:bodyPr/>
                    <a:lstStyle/>
                    <a:p>
                      <a:pPr algn="ctr"/>
                      <a:r>
                        <a:rPr lang="es-MX" sz="2000" dirty="0" smtClean="0">
                          <a:solidFill>
                            <a:schemeClr val="accent3">
                              <a:lumMod val="75000"/>
                            </a:schemeClr>
                          </a:solidFill>
                        </a:rPr>
                        <a:t>VIII</a:t>
                      </a:r>
                      <a:endParaRPr lang="es-MX" sz="2000" dirty="0">
                        <a:solidFill>
                          <a:schemeClr val="accent3">
                            <a:lumMod val="75000"/>
                          </a:schemeClr>
                        </a:solidFill>
                      </a:endParaRPr>
                    </a:p>
                  </a:txBody>
                  <a:tcPr>
                    <a:solidFill>
                      <a:schemeClr val="dk1">
                        <a:tint val="20000"/>
                        <a:alpha val="62000"/>
                      </a:schemeClr>
                    </a:solidFill>
                  </a:tcPr>
                </a:tc>
                <a:tc>
                  <a:txBody>
                    <a:bodyPr/>
                    <a:lstStyle/>
                    <a:p>
                      <a:pPr algn="just"/>
                      <a:r>
                        <a:rPr lang="es-MX" sz="2000" dirty="0" smtClean="0">
                          <a:solidFill>
                            <a:schemeClr val="accent3">
                              <a:lumMod val="75000"/>
                            </a:schemeClr>
                          </a:solidFill>
                        </a:rPr>
                        <a:t>Desde</a:t>
                      </a:r>
                      <a:r>
                        <a:rPr lang="es-MX" sz="2000" baseline="0" dirty="0" smtClean="0">
                          <a:solidFill>
                            <a:schemeClr val="accent3">
                              <a:lumMod val="75000"/>
                            </a:schemeClr>
                          </a:solidFill>
                        </a:rPr>
                        <a:t> la fecha de conclusión de la temporada.</a:t>
                      </a:r>
                      <a:endParaRPr lang="es-MX" sz="2000" dirty="0">
                        <a:solidFill>
                          <a:schemeClr val="accent3">
                            <a:lumMod val="75000"/>
                          </a:schemeClr>
                        </a:solidFill>
                      </a:endParaRPr>
                    </a:p>
                  </a:txBody>
                  <a:tcPr>
                    <a:solidFill>
                      <a:schemeClr val="dk1">
                        <a:tint val="20000"/>
                        <a:alpha val="61000"/>
                      </a:schemeClr>
                    </a:solidFill>
                  </a:tcPr>
                </a:tc>
              </a:tr>
            </a:tbl>
          </a:graphicData>
        </a:graphic>
      </p:graphicFrame>
    </p:spTree>
    <p:extLst>
      <p:ext uri="{BB962C8B-B14F-4D97-AF65-F5344CB8AC3E}">
        <p14:creationId xmlns:p14="http://schemas.microsoft.com/office/powerpoint/2010/main" val="2648894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5201" y="177450"/>
            <a:ext cx="7931224" cy="634082"/>
          </a:xfrm>
          <a:solidFill>
            <a:srgbClr val="FF0000"/>
          </a:solidFill>
        </p:spPr>
        <p:style>
          <a:lnRef idx="3">
            <a:schemeClr val="lt1"/>
          </a:lnRef>
          <a:fillRef idx="1">
            <a:schemeClr val="dk1"/>
          </a:fillRef>
          <a:effectRef idx="1">
            <a:schemeClr val="dk1"/>
          </a:effectRef>
          <a:fontRef idx="minor">
            <a:schemeClr val="lt1"/>
          </a:fontRef>
        </p:style>
        <p:txBody>
          <a:bodyPr>
            <a:normAutofit fontScale="90000"/>
          </a:bodyPr>
          <a:lstStyle/>
          <a:p>
            <a:pPr algn="r"/>
            <a:r>
              <a:rPr lang="es-MX" sz="3600" i="1" dirty="0" smtClean="0">
                <a:solidFill>
                  <a:schemeClr val="bg1"/>
                </a:solidFill>
              </a:rPr>
              <a:t>Rescisión de las relaciones de trabajo:</a:t>
            </a:r>
            <a:endParaRPr lang="es-MX" sz="3600" i="1" dirty="0">
              <a:solidFill>
                <a:schemeClr val="bg1"/>
              </a:solidFill>
            </a:endParaRPr>
          </a:p>
        </p:txBody>
      </p:sp>
      <p:sp>
        <p:nvSpPr>
          <p:cNvPr id="3" name="2 Marcador de contenido"/>
          <p:cNvSpPr>
            <a:spLocks noGrp="1"/>
          </p:cNvSpPr>
          <p:nvPr>
            <p:ph idx="1"/>
          </p:nvPr>
        </p:nvSpPr>
        <p:spPr>
          <a:xfrm>
            <a:off x="467544" y="1484785"/>
            <a:ext cx="8229600" cy="792088"/>
          </a:xfrm>
          <a:solidFill>
            <a:srgbClr val="FF0000">
              <a:alpha val="57000"/>
            </a:srgbClr>
          </a:solidFill>
        </p:spPr>
        <p:style>
          <a:lnRef idx="3">
            <a:schemeClr val="lt1"/>
          </a:lnRef>
          <a:fillRef idx="1">
            <a:schemeClr val="accent2"/>
          </a:fillRef>
          <a:effectRef idx="1">
            <a:schemeClr val="accent2"/>
          </a:effectRef>
          <a:fontRef idx="minor">
            <a:schemeClr val="lt1"/>
          </a:fontRef>
        </p:style>
        <p:txBody>
          <a:bodyPr>
            <a:normAutofit/>
          </a:bodyPr>
          <a:lstStyle/>
          <a:p>
            <a:pPr marL="0" indent="0" algn="just">
              <a:buNone/>
            </a:pPr>
            <a:r>
              <a:rPr lang="es-MX" sz="2000" dirty="0" smtClean="0">
                <a:solidFill>
                  <a:schemeClr val="bg1"/>
                </a:solidFill>
              </a:rPr>
              <a:t>Art. 46 de la LFT: El trabajador o el patrón podrá rescindir en cualquier tiempo la relación de trabajo, por causa justificada, sin incurrir en responsabilidad.</a:t>
            </a:r>
            <a:endParaRPr lang="es-MX" sz="2000" dirty="0">
              <a:solidFill>
                <a:schemeClr val="bg1"/>
              </a:solidFill>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2780928"/>
            <a:ext cx="4674060" cy="3643558"/>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7404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25000" r="-25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31848" y="260648"/>
            <a:ext cx="8928992" cy="634082"/>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es-MX" sz="2800" i="1" dirty="0" smtClean="0">
                <a:solidFill>
                  <a:schemeClr val="accent3">
                    <a:lumMod val="75000"/>
                  </a:schemeClr>
                </a:solidFill>
              </a:rPr>
              <a:t>Causas de rescisión sin responsabilidad para el patrón:</a:t>
            </a:r>
            <a:endParaRPr lang="es-MX" sz="2800" i="1" dirty="0">
              <a:solidFill>
                <a:schemeClr val="accent3">
                  <a:lumMod val="75000"/>
                </a:schemeClr>
              </a:solidFill>
            </a:endParaRPr>
          </a:p>
        </p:txBody>
      </p:sp>
      <p:sp>
        <p:nvSpPr>
          <p:cNvPr id="3" name="2 Marcador de contenido"/>
          <p:cNvSpPr>
            <a:spLocks noGrp="1"/>
          </p:cNvSpPr>
          <p:nvPr>
            <p:ph idx="1"/>
          </p:nvPr>
        </p:nvSpPr>
        <p:spPr>
          <a:xfrm>
            <a:off x="467544" y="1628800"/>
            <a:ext cx="8229600" cy="4209331"/>
          </a:xfrm>
          <a:gradFill>
            <a:gsLst>
              <a:gs pos="0">
                <a:schemeClr val="accent3">
                  <a:tint val="50000"/>
                  <a:satMod val="300000"/>
                  <a:alpha val="47000"/>
                </a:schemeClr>
              </a:gs>
              <a:gs pos="34000">
                <a:schemeClr val="accent3">
                  <a:tint val="37000"/>
                  <a:satMod val="300000"/>
                </a:schemeClr>
              </a:gs>
              <a:gs pos="100000">
                <a:schemeClr val="accent3">
                  <a:tint val="15000"/>
                  <a:satMod val="350000"/>
                  <a:alpha val="54000"/>
                </a:schemeClr>
              </a:gs>
            </a:gsLst>
          </a:gradFill>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r>
              <a:rPr lang="es-MX" sz="2000" dirty="0" smtClean="0">
                <a:solidFill>
                  <a:schemeClr val="accent3">
                    <a:lumMod val="75000"/>
                  </a:schemeClr>
                </a:solidFill>
              </a:rPr>
              <a:t>Art. 47 de la LFT: Son causas de rescisión de la relación de trabajo, sin responsabilidad para el patrón:</a:t>
            </a:r>
          </a:p>
          <a:p>
            <a:pPr marL="0" indent="0" algn="just">
              <a:buNone/>
            </a:pPr>
            <a:endParaRPr lang="es-MX" sz="2000" dirty="0">
              <a:solidFill>
                <a:schemeClr val="accent3">
                  <a:lumMod val="75000"/>
                </a:schemeClr>
              </a:solidFill>
            </a:endParaRPr>
          </a:p>
          <a:p>
            <a:pPr marL="514350" indent="-514350" algn="just">
              <a:buFont typeface="+mj-lt"/>
              <a:buAutoNum type="romanUcPeriod"/>
            </a:pPr>
            <a:r>
              <a:rPr lang="es-MX" sz="2000" dirty="0" smtClean="0">
                <a:solidFill>
                  <a:schemeClr val="accent3">
                    <a:lumMod val="75000"/>
                  </a:schemeClr>
                </a:solidFill>
              </a:rPr>
              <a:t>Engañarlo el trabajador o en su caso, el sindicato que lo hubiese propuesto o recomendado con certificados falsos o referencias en los que se atribuyan al trabajador capacidad, aptitudes o facultades de que carezca. Esta causa de rescisión dejará de tener efecto después de treinta días de prestar sus servicios el trabajador.</a:t>
            </a:r>
          </a:p>
          <a:p>
            <a:pPr marL="514350" indent="-514350" algn="just">
              <a:buFont typeface="+mj-lt"/>
              <a:buAutoNum type="romanUcPeriod"/>
            </a:pPr>
            <a:r>
              <a:rPr lang="es-MX" sz="2000" dirty="0" smtClean="0">
                <a:solidFill>
                  <a:schemeClr val="accent3">
                    <a:lumMod val="75000"/>
                  </a:schemeClr>
                </a:solidFill>
              </a:rPr>
              <a:t>Incurrir el trabajador, dentro de sus labores, en faltas de probidad u honradez, en actos de violencia, amagos, injurias o malos tratamientos en contra de clientes y proveedores del patrón, salvo que medie provocación o que obre en defensa propia;</a:t>
            </a:r>
          </a:p>
          <a:p>
            <a:pPr marL="514350" indent="-514350" algn="just">
              <a:buFont typeface="+mj-lt"/>
              <a:buAutoNum type="romanUcPeriod"/>
            </a:pPr>
            <a:endParaRPr lang="es-MX" sz="2000" dirty="0">
              <a:solidFill>
                <a:schemeClr val="accent3">
                  <a:lumMod val="75000"/>
                </a:schemeClr>
              </a:solidFill>
            </a:endParaRPr>
          </a:p>
        </p:txBody>
      </p:sp>
    </p:spTree>
    <p:extLst>
      <p:ext uri="{BB962C8B-B14F-4D97-AF65-F5344CB8AC3E}">
        <p14:creationId xmlns:p14="http://schemas.microsoft.com/office/powerpoint/2010/main" val="7988673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1086</TotalTime>
  <Words>848</Words>
  <Application>Microsoft Office PowerPoint</Application>
  <PresentationFormat>Presentación en pantalla (4:3)</PresentationFormat>
  <Paragraphs>44</Paragraphs>
  <Slides>10</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10</vt:i4>
      </vt:variant>
    </vt:vector>
  </HeadingPairs>
  <TitlesOfParts>
    <vt:vector size="13" baseType="lpstr">
      <vt:lpstr>Arial</vt:lpstr>
      <vt:lpstr>Calibri</vt:lpstr>
      <vt:lpstr>Tema de Office</vt:lpstr>
      <vt:lpstr>Relaciones de trabajo en la explotación de minas:</vt:lpstr>
      <vt:lpstr>Prórroga de la relación de trabajo:</vt:lpstr>
      <vt:lpstr>Periodo a prueba:</vt:lpstr>
      <vt:lpstr>Capacitación Inicial:</vt:lpstr>
      <vt:lpstr>Causas de suspensión de la relación de trabajo:</vt:lpstr>
      <vt:lpstr>Presentación de PowerPoint</vt:lpstr>
      <vt:lpstr>Fecha en que surtirá efectos la suspensión:</vt:lpstr>
      <vt:lpstr>Rescisión de las relaciones de trabajo:</vt:lpstr>
      <vt:lpstr>Causas de rescisión sin responsabilidad para el patrón:</vt:lpstr>
      <vt:lpstr>Presentación de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Usuario</cp:lastModifiedBy>
  <cp:revision>77</cp:revision>
  <dcterms:created xsi:type="dcterms:W3CDTF">2013-08-21T18:45:55Z</dcterms:created>
  <dcterms:modified xsi:type="dcterms:W3CDTF">2015-10-02T18:31:05Z</dcterms:modified>
</cp:coreProperties>
</file>