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76" r:id="rId2"/>
    <p:sldId id="277" r:id="rId3"/>
    <p:sldId id="278" r:id="rId4"/>
    <p:sldId id="279" r:id="rId5"/>
    <p:sldId id="280" r:id="rId6"/>
    <p:sldId id="281" r:id="rId7"/>
    <p:sldId id="282" r:id="rId8"/>
    <p:sldId id="287" r:id="rId9"/>
    <p:sldId id="289" r:id="rId10"/>
    <p:sldId id="290" r:id="rId1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E8790"/>
    <a:srgbClr val="CC9900"/>
    <a:srgbClr val="404F21"/>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4" d="100"/>
          <a:sy n="54" d="100"/>
        </p:scale>
        <p:origin x="78" y="1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4258EB-DDF2-469D-BB98-F4FEC0F71CDE}" type="datetimeFigureOut">
              <a:rPr lang="es-MX" smtClean="0"/>
              <a:t>02/10/2015</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5FF17B-F5EC-4B22-806F-0DB8BE4035EE}" type="slidenum">
              <a:rPr lang="es-MX" smtClean="0"/>
              <a:t>‹Nº›</a:t>
            </a:fld>
            <a:endParaRPr lang="es-MX"/>
          </a:p>
        </p:txBody>
      </p:sp>
    </p:spTree>
    <p:extLst>
      <p:ext uri="{BB962C8B-B14F-4D97-AF65-F5344CB8AC3E}">
        <p14:creationId xmlns:p14="http://schemas.microsoft.com/office/powerpoint/2010/main" val="14415724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065FF17B-F5EC-4B22-806F-0DB8BE4035EE}" type="slidenum">
              <a:rPr lang="es-MX" smtClean="0"/>
              <a:t>4</a:t>
            </a:fld>
            <a:endParaRPr lang="es-MX"/>
          </a:p>
        </p:txBody>
      </p:sp>
    </p:spTree>
    <p:extLst>
      <p:ext uri="{BB962C8B-B14F-4D97-AF65-F5344CB8AC3E}">
        <p14:creationId xmlns:p14="http://schemas.microsoft.com/office/powerpoint/2010/main" val="5355944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24001849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2963309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37509406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1123958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3467466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3425688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1814059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3176141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1174770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4131411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341719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B3F35B-FF93-4525-9B01-0FBB0223A5AE}" type="datetimeFigureOut">
              <a:rPr lang="es-MX" smtClean="0"/>
              <a:pPr/>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EDB067-34C0-44C4-9F9E-3DC974D6B43B}" type="slidenum">
              <a:rPr lang="es-MX" smtClean="0"/>
              <a:pPr/>
              <a:t>‹Nº›</a:t>
            </a:fld>
            <a:endParaRPr lang="es-MX"/>
          </a:p>
        </p:txBody>
      </p:sp>
    </p:spTree>
    <p:extLst>
      <p:ext uri="{BB962C8B-B14F-4D97-AF65-F5344CB8AC3E}">
        <p14:creationId xmlns:p14="http://schemas.microsoft.com/office/powerpoint/2010/main" val="2756888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476672"/>
            <a:ext cx="8208912" cy="4896544"/>
          </a:xfrm>
          <a:gradFill>
            <a:gsLst>
              <a:gs pos="0">
                <a:schemeClr val="accent3">
                  <a:tint val="50000"/>
                  <a:satMod val="300000"/>
                  <a:alpha val="45000"/>
                </a:schemeClr>
              </a:gs>
              <a:gs pos="35000">
                <a:schemeClr val="accent3">
                  <a:tint val="37000"/>
                  <a:satMod val="300000"/>
                </a:schemeClr>
              </a:gs>
              <a:gs pos="100000">
                <a:schemeClr val="accent3">
                  <a:tint val="15000"/>
                  <a:satMod val="350000"/>
                </a:schemeClr>
              </a:gs>
            </a:gsLst>
          </a:gradFill>
        </p:spPr>
        <p:style>
          <a:lnRef idx="1">
            <a:schemeClr val="accent3"/>
          </a:lnRef>
          <a:fillRef idx="2">
            <a:schemeClr val="accent3"/>
          </a:fillRef>
          <a:effectRef idx="1">
            <a:schemeClr val="accent3"/>
          </a:effectRef>
          <a:fontRef idx="minor">
            <a:schemeClr val="dk1"/>
          </a:fontRef>
        </p:style>
        <p:txBody>
          <a:bodyPr>
            <a:normAutofit/>
          </a:bodyPr>
          <a:lstStyle/>
          <a:p>
            <a:pPr marL="0" indent="0" algn="just">
              <a:buNone/>
            </a:pPr>
            <a:endParaRPr lang="es-MX" sz="2000" dirty="0">
              <a:solidFill>
                <a:schemeClr val="accent3">
                  <a:lumMod val="75000"/>
                </a:schemeClr>
              </a:solidFill>
            </a:endParaRPr>
          </a:p>
          <a:p>
            <a:pPr marL="514350" indent="-514350" algn="just">
              <a:buFont typeface="+mj-lt"/>
              <a:buAutoNum type="romanUcPeriod" startAt="6"/>
            </a:pPr>
            <a:r>
              <a:rPr lang="es-MX" sz="2000" dirty="0" smtClean="0">
                <a:solidFill>
                  <a:schemeClr val="accent3">
                    <a:lumMod val="75000"/>
                  </a:schemeClr>
                </a:solidFill>
              </a:rPr>
              <a:t>Ocasionar el trabajador los perjuicios de que habla la fracción anterior siempre que sean graves, sin dolo, pero con negligencia tal, que ella sea la causa única del perjuicio;</a:t>
            </a:r>
          </a:p>
          <a:p>
            <a:pPr marL="514350" indent="-514350" algn="just">
              <a:buFont typeface="+mj-lt"/>
              <a:buAutoNum type="romanUcPeriod" startAt="6"/>
            </a:pPr>
            <a:r>
              <a:rPr lang="es-MX" sz="2000" dirty="0" smtClean="0">
                <a:solidFill>
                  <a:schemeClr val="accent3">
                    <a:lumMod val="75000"/>
                  </a:schemeClr>
                </a:solidFill>
              </a:rPr>
              <a:t>Comprometer el trabajador, por su imprudencia o descuido inexcusable, la seguridad del establecimiento o de las personas que se encuentren en el;</a:t>
            </a:r>
          </a:p>
          <a:p>
            <a:pPr marL="514350" indent="-514350" algn="just">
              <a:buFont typeface="+mj-lt"/>
              <a:buAutoNum type="romanUcPeriod" startAt="6"/>
            </a:pPr>
            <a:r>
              <a:rPr lang="es-MX" sz="2000" dirty="0" smtClean="0">
                <a:solidFill>
                  <a:schemeClr val="accent3">
                    <a:lumMod val="75000"/>
                  </a:schemeClr>
                </a:solidFill>
              </a:rPr>
              <a:t>Cometer el trabajador actos inmorales o de hostigamientos y/o acoso sexual contra cualquier persona en el establecimiento o lugar de trabajo;</a:t>
            </a:r>
          </a:p>
          <a:p>
            <a:pPr marL="514350" indent="-514350" algn="just">
              <a:buFont typeface="+mj-lt"/>
              <a:buAutoNum type="romanUcPeriod" startAt="6"/>
            </a:pPr>
            <a:r>
              <a:rPr lang="es-MX" sz="2000" dirty="0" smtClean="0">
                <a:solidFill>
                  <a:schemeClr val="accent3">
                    <a:lumMod val="75000"/>
                  </a:schemeClr>
                </a:solidFill>
              </a:rPr>
              <a:t>Revelar el trabajador los secretos de fabricación o dar a conocer asuntos de carácter reservado, con perjuicio de la empresa;</a:t>
            </a:r>
          </a:p>
          <a:p>
            <a:pPr marL="514350" indent="-514350" algn="just">
              <a:buFont typeface="+mj-lt"/>
              <a:buAutoNum type="romanUcPeriod" startAt="6"/>
            </a:pPr>
            <a:r>
              <a:rPr lang="es-MX" sz="2000" dirty="0" smtClean="0">
                <a:solidFill>
                  <a:schemeClr val="accent3">
                    <a:lumMod val="75000"/>
                  </a:schemeClr>
                </a:solidFill>
              </a:rPr>
              <a:t>Tener el trabajador más de tres faltas de asistencia en un periodo de treinta días, sin permiso del patrón o sin causa justificada;</a:t>
            </a:r>
            <a:endParaRPr lang="es-MX" sz="2000" dirty="0">
              <a:solidFill>
                <a:schemeClr val="accent3">
                  <a:lumMod val="75000"/>
                </a:schemeClr>
              </a:solidFill>
            </a:endParaRPr>
          </a:p>
        </p:txBody>
      </p:sp>
    </p:spTree>
    <p:extLst>
      <p:ext uri="{BB962C8B-B14F-4D97-AF65-F5344CB8AC3E}">
        <p14:creationId xmlns:p14="http://schemas.microsoft.com/office/powerpoint/2010/main" val="19321607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4000" r="-4000"/>
          </a:stretch>
        </a:blipFill>
        <a:effectLst/>
      </p:bgPr>
    </p:bg>
    <p:spTree>
      <p:nvGrpSpPr>
        <p:cNvPr id="1" name=""/>
        <p:cNvGrpSpPr/>
        <p:nvPr/>
      </p:nvGrpSpPr>
      <p:grpSpPr>
        <a:xfrm>
          <a:off x="0" y="0"/>
          <a:ext cx="0" cy="0"/>
          <a:chOff x="0" y="0"/>
          <a:chExt cx="0" cy="0"/>
        </a:xfrm>
      </p:grpSpPr>
      <p:sp>
        <p:nvSpPr>
          <p:cNvPr id="4" name="1 Título"/>
          <p:cNvSpPr>
            <a:spLocks noGrp="1"/>
          </p:cNvSpPr>
          <p:nvPr>
            <p:ph type="title"/>
          </p:nvPr>
        </p:nvSpPr>
        <p:spPr>
          <a:xfrm>
            <a:off x="-23526" y="267645"/>
            <a:ext cx="5698976" cy="706090"/>
          </a:xfrm>
          <a:solidFill>
            <a:srgbClr val="7E8790"/>
          </a:solidFill>
        </p:spPr>
        <p:style>
          <a:lnRef idx="3">
            <a:schemeClr val="lt1"/>
          </a:lnRef>
          <a:fillRef idx="1">
            <a:schemeClr val="accent2"/>
          </a:fillRef>
          <a:effectRef idx="1">
            <a:schemeClr val="accent2"/>
          </a:effectRef>
          <a:fontRef idx="minor">
            <a:schemeClr val="lt1"/>
          </a:fontRef>
        </p:style>
        <p:txBody>
          <a:bodyPr>
            <a:normAutofit/>
          </a:bodyPr>
          <a:lstStyle/>
          <a:p>
            <a:pPr algn="r"/>
            <a:r>
              <a:rPr lang="es-MX" sz="3600" i="1" dirty="0" smtClean="0">
                <a:solidFill>
                  <a:schemeClr val="bg1"/>
                </a:solidFill>
              </a:rPr>
              <a:t>Muerte del Trabajador</a:t>
            </a:r>
            <a:endParaRPr lang="es-MX" sz="3600" i="1" dirty="0">
              <a:solidFill>
                <a:schemeClr val="bg1"/>
              </a:solidFill>
            </a:endParaRPr>
          </a:p>
        </p:txBody>
      </p:sp>
      <p:sp>
        <p:nvSpPr>
          <p:cNvPr id="5" name="2 Marcador de contenido"/>
          <p:cNvSpPr txBox="1">
            <a:spLocks/>
          </p:cNvSpPr>
          <p:nvPr/>
        </p:nvSpPr>
        <p:spPr>
          <a:xfrm>
            <a:off x="469342" y="1445283"/>
            <a:ext cx="8229600" cy="1800200"/>
          </a:xfrm>
          <a:prstGeom prst="rect">
            <a:avLst/>
          </a:prstGeom>
          <a:solidFill>
            <a:srgbClr val="7E8790"/>
          </a:solidFill>
        </p:spPr>
        <p:style>
          <a:lnRef idx="3">
            <a:schemeClr val="lt1"/>
          </a:lnRef>
          <a:fillRef idx="1">
            <a:schemeClr val="accent2"/>
          </a:fillRef>
          <a:effectRef idx="1">
            <a:schemeClr val="accent2"/>
          </a:effectRef>
          <a:fontRef idx="minor">
            <a:schemeClr val="lt1"/>
          </a:fontRef>
        </p:style>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es-MX" sz="2000" dirty="0" smtClean="0">
                <a:solidFill>
                  <a:schemeClr val="bg1"/>
                </a:solidFill>
              </a:rPr>
              <a:t>Sin duda la muerte trae como consecuencia la interrupción de la relación laboral de manera definitiva, sin embargo; es necesario mencionar que cada una de las prestaciones devengadas por el trabajador, deben ser cubiertas a los beneficiarios, de tal forma que aun cuando la relación laboral ha fenecido las prestaciones subsisten.</a:t>
            </a:r>
          </a:p>
          <a:p>
            <a:pPr marL="0" indent="0" algn="just">
              <a:buNone/>
            </a:pPr>
            <a:endParaRPr lang="es-MX" sz="2000" dirty="0" smtClean="0">
              <a:solidFill>
                <a:schemeClr val="accent3">
                  <a:lumMod val="75000"/>
                </a:schemeClr>
              </a:solidFill>
            </a:endParaRPr>
          </a:p>
        </p:txBody>
      </p:sp>
      <p:sp>
        <p:nvSpPr>
          <p:cNvPr id="5122" name="AutoShape 2" descr="data:image/jpeg;base64,/9j/4AAQSkZJRgABAQAAAQABAAD/2wCEAAkGBhIPEBMUEBIPFBMPEhcYEBEREBoQEBUPGRAhFRUVGB4YJzIeFxsjGRMSHzIgJic1OCwsFR4xNTAqNSYrLDUBCQoKBQUFDQUFDSkYEhgpKSkpKSkpKSkpKSkpKSkpKSkpKSkpKSkpKSkpKSkpKSkpKSkpKSkpKSkpKSkpKSkpKf/AABEIAH0AmAMBIgACEQEDEQH/xAAcAAEAAgMBAQEAAAAAAAAAAAAABgcBBQgEAwL/xAA/EAABAwICBwYDBAcJAAAAAAABAAIDBBEFEgYHEyExVNIUFyJBUZNhcZQII4GRMjRCRHWywxYkM0NFcoShsf/EABQBAQAAAAAAAAAAAAAAAAAAAAD/xAAUEQEAAAAAAAAAAAAAAAAAAAAA/9oADAMBAAIRAxEAPwC8UREBERAREQEREBERAReSixaGd0rYpI3up35JmscHFklr5XW4Hf8AmCOIK9aAiIgIiICIiAiIgIiICIiAiIgIiICiWkunj6KcxDDcVqAGg7WmptpCbjgCDxHmpasO4IKN0D09fTVOKPGG4pN2mtdIWQ0xe+Elzvu5R+y/fw+BVtaL6Rur4nPdS1lLlflyVcWye7cDmA8xvtf4KJaq/wBdxz+Jv/merGQEREBERAREQEREBERAREQEREBERAWHcFlEFc6q/wBdxz+Jv/merGXgw3AYKZ8z4I2sdVSbSci/jltYu+Hmd3mSeJK96AiIgIiICIiAiIgIiICItN/ayn7aaPaN2wa12W+/xcB87C6DcoiICIiAiIgIiICIsFBlERAREQEREBERAXOOswz4ZpC2pDn5ZXxysNy1pYLNcy4PAWP5q1dJ9aENHWwUjfE+SdrJrtNmNcBYg8CfEF4ddOBRVeGGct8dOwvjcAL2Nri532QWJFIHNBG8OAII4WIuF+1C9DNPaaaggfJI1rmxMa8WO5wjF1+MZ1w4bSkh0r3ObbcyJzuPzsEE3RU5iOv7wk01LI4Xsx0jS0EX+B9FFMS1/wBe9pa2KGMn9oZ8w3/7kHRj5A0XJAA4k8FDMY1uYdTXG3je5tvCxxJ3n4BUBjWtPEKuIRSTOa0EkmN72udcWsTm3hRJzyeJJ+Zug6sw7W/hcw31UMZ9JHFv/ZFvNSKg0mpai2xqIX34ZXg8VxhdemlxSaIgxyysI4ZZHN/8KDthZVE6jdPpHTSwVc73bVzNjtHPkdnIcCBxsNzVZGketCgoH5JZSXgkOa2NzrEettyDdYfpDFPU1FO0/eUjmCRvn4487T+V/wAltFSuh+sKkfjdbLnLY6zYiMljhdzIS039N9ldDJA4XBuDwKD9IiICIiAiIgobXnoc6CcYjFch0rdpxOVwa0NPCwF2lWjow4Yhg0Id+8UmR1/XJkvu+Saz6cPwitBF7QOcPmN4Wt1KVe0waC5BMbpGfINkNh+RCCG0X2cGhwMtTmbfeGNLSQpto7qiw+iIc2Nz3tNw58jnb/lwUlxrSCCjjMk8jGAeRe1pPwFzvVLaWa2azEZXU2FRybOTwZhEJHON95BbewsgszSTT/DsPGWV8TiP8uMxlwsbcCdyqvSbW3h87XtionnPG5uZ1hYnz3OX1wr7O08jA+oqY2ueLlrWuJFxexJtvvfyWwl+zg2wy1O/zJBt+G5BRRWFcON/Z2qGC9NPE/dva4ODr28rAqPSakMTBbZjDnaDuz+EnyPh4oK/RWOdQ2J7Nz/7v4Gk5M0md1hwaMm8rQd2mJZy3slRdptfYvy/gcqCOU1S6J7XsNnMILT6OHArE87pHOc83c8kuPqSbkqydCdT1VJWQ9shc2Brs0ocHsJaATlvYWuQBx81NdamqKDsW0w+EtkgddzGukkL4zuIAJO8GxQc/BW3q70wlwiSHtZl7LVxk3c0ANlA3Wc626w4X9FUskZaSHAgtNiCLEFfaWue+NkZcckd8rfIEm5PxKDtShrmTxtkic1zHi7XNIcLW9RuX3VIfZ2xyQtlpiLxtzvabcHeAWv+JKu9AREQFotJ9NqLC9n22bZbfNs/upJL5LZv8NptbO3j6reqjvtM/wCn/wDJ/ooN7prrewqow+qigqS+SWFzWM7PMy5O7i5gA/EqtND9Z0uH0ToIZI2EyveC6NznDMOA3EeSrtEFg0mKU+Iyh+MYrLkbvEXZ5Xi/G3gFhxPkrN0b070cw+NraeZrS0b3iknzk2sSSWXXOKIOqu+zBubP0s/Qnfbg3Nn6WfoXKqIOqe+zBubP0s/Qs99mDc2fpZ+hcqog6q77MG5s/Sz9CwddmDc2fpp+hcrIg6p77MG5s/Sz9CHXXgp/ez9LP0LlZEFkaxW4NVSunoawMc+5fEKSYBz78buAA81Xhjbe2bd65SvkiC7NU+lWEYTATNWXmlJLx2Wbwg28Nw0g/oqfd9mDc2fpZ+hcqrIQdxIsBZQFo9JdCqPE9n22ES7HNs7yPZlz2zfoOF75G8fRbxEEI7lsG5Jvvz9ady2Dck335+tTdEEI7lsG5Jvvz9ady2Dck335+tTdEEI7lsG5Jvvz9ady2Dck335+tTdEEI7lsG5Jvvz9ady2Dck335+tTdEEI7lsG5Jvvz9ady2Dck335+tTdEEI7lsG5Jvvz9ady2Dck335+tTdEEI7lsG5Jvvz9ady2Dck335+tTdEEI7lsG5Jvvz9ady2Dck335+tTdEBERB//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5123" name="Picture 3"/>
          <p:cNvPicPr>
            <a:picLocks noChangeAspect="1" noChangeArrowheads="1"/>
          </p:cNvPicPr>
          <p:nvPr/>
        </p:nvPicPr>
        <p:blipFill>
          <a:blip r:embed="rId3" cstate="print"/>
          <a:srcRect/>
          <a:stretch>
            <a:fillRect/>
          </a:stretch>
        </p:blipFill>
        <p:spPr bwMode="auto">
          <a:xfrm>
            <a:off x="2843808" y="3724730"/>
            <a:ext cx="3096344" cy="2546336"/>
          </a:xfrm>
          <a:prstGeom prst="rect">
            <a:avLst/>
          </a:prstGeom>
          <a:noFill/>
          <a:ln w="9525">
            <a:noFill/>
            <a:miter lim="800000"/>
            <a:headEnd/>
            <a:tailEnd/>
          </a:ln>
          <a:effectLst>
            <a:softEdge rad="101600"/>
          </a:effectLst>
        </p:spPr>
      </p:pic>
    </p:spTree>
    <p:extLst>
      <p:ext uri="{BB962C8B-B14F-4D97-AF65-F5344CB8AC3E}">
        <p14:creationId xmlns:p14="http://schemas.microsoft.com/office/powerpoint/2010/main" val="16200915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692696"/>
            <a:ext cx="7931224" cy="4824536"/>
          </a:xfrm>
          <a:gradFill>
            <a:gsLst>
              <a:gs pos="0">
                <a:schemeClr val="accent3">
                  <a:tint val="50000"/>
                  <a:satMod val="300000"/>
                  <a:alpha val="46000"/>
                </a:schemeClr>
              </a:gs>
              <a:gs pos="35000">
                <a:schemeClr val="accent3">
                  <a:tint val="37000"/>
                  <a:satMod val="300000"/>
                </a:schemeClr>
              </a:gs>
              <a:gs pos="100000">
                <a:schemeClr val="accent3">
                  <a:tint val="15000"/>
                  <a:satMod val="350000"/>
                </a:schemeClr>
              </a:gs>
            </a:gsLst>
          </a:gradFill>
        </p:spPr>
        <p:style>
          <a:lnRef idx="1">
            <a:schemeClr val="accent3"/>
          </a:lnRef>
          <a:fillRef idx="2">
            <a:schemeClr val="accent3"/>
          </a:fillRef>
          <a:effectRef idx="1">
            <a:schemeClr val="accent3"/>
          </a:effectRef>
          <a:fontRef idx="minor">
            <a:schemeClr val="dk1"/>
          </a:fontRef>
        </p:style>
        <p:txBody>
          <a:bodyPr>
            <a:normAutofit lnSpcReduction="10000"/>
          </a:bodyPr>
          <a:lstStyle/>
          <a:p>
            <a:pPr marL="514350" indent="-514350" algn="just">
              <a:buFont typeface="+mj-lt"/>
              <a:buAutoNum type="romanUcPeriod" startAt="11"/>
            </a:pPr>
            <a:endParaRPr lang="es-MX" sz="2000" dirty="0" smtClean="0">
              <a:solidFill>
                <a:schemeClr val="accent3">
                  <a:lumMod val="75000"/>
                </a:schemeClr>
              </a:solidFill>
            </a:endParaRPr>
          </a:p>
          <a:p>
            <a:pPr marL="514350" indent="-514350" algn="just">
              <a:buFont typeface="+mj-lt"/>
              <a:buAutoNum type="romanUcPeriod" startAt="11"/>
            </a:pPr>
            <a:r>
              <a:rPr lang="es-MX" sz="2000" dirty="0" smtClean="0">
                <a:solidFill>
                  <a:schemeClr val="accent3">
                    <a:lumMod val="75000"/>
                  </a:schemeClr>
                </a:solidFill>
              </a:rPr>
              <a:t>Desobedecer el trabajador al patrón o a sus representantes, sin causa justificada, siempre que se trate del trabajo contratado;</a:t>
            </a:r>
          </a:p>
          <a:p>
            <a:pPr marL="514350" indent="-514350" algn="just">
              <a:buFont typeface="+mj-lt"/>
              <a:buAutoNum type="romanUcPeriod" startAt="11"/>
            </a:pPr>
            <a:r>
              <a:rPr lang="es-MX" sz="2000" dirty="0" smtClean="0">
                <a:solidFill>
                  <a:schemeClr val="accent3">
                    <a:lumMod val="75000"/>
                  </a:schemeClr>
                </a:solidFill>
              </a:rPr>
              <a:t>Negarse el trabajador a adoptar las medidas preventivas o a seguir los procedimientos indicados para evitar accidentes o enfermedades;</a:t>
            </a:r>
          </a:p>
          <a:p>
            <a:pPr marL="514350" indent="-514350" algn="just">
              <a:buFont typeface="+mj-lt"/>
              <a:buAutoNum type="romanUcPeriod" startAt="11"/>
            </a:pPr>
            <a:r>
              <a:rPr lang="es-MX" sz="2000" dirty="0" smtClean="0">
                <a:solidFill>
                  <a:schemeClr val="accent3">
                    <a:lumMod val="75000"/>
                  </a:schemeClr>
                </a:solidFill>
              </a:rPr>
              <a:t>Concurrir el trabajador a sus labores en estado de embriaguez o bajo la influencia de algún narcótico o droga enervante, salvo que, en este último caso , exista prescripción médica. Antes de iniciar su servicio, el trabajador deberá poner el hecho en conocimiento del patrón y presentar la prescripción suscrita por el médico;</a:t>
            </a:r>
          </a:p>
          <a:p>
            <a:pPr marL="514350" indent="-514350" algn="just">
              <a:buFont typeface="+mj-lt"/>
              <a:buAutoNum type="romanUcPeriod" startAt="11"/>
            </a:pPr>
            <a:r>
              <a:rPr lang="es-MX" sz="2000" dirty="0" smtClean="0">
                <a:solidFill>
                  <a:schemeClr val="accent3">
                    <a:lumMod val="75000"/>
                  </a:schemeClr>
                </a:solidFill>
              </a:rPr>
              <a:t>La sentencia ejecutoriada que imponga al trabajador una pena de prisión, que le impida el cumplimiento de la relación de trabajo;</a:t>
            </a:r>
          </a:p>
          <a:p>
            <a:pPr marL="514350" indent="-514350" algn="just">
              <a:buFont typeface="+mj-lt"/>
              <a:buAutoNum type="romanUcPeriod" startAt="11"/>
            </a:pPr>
            <a:r>
              <a:rPr lang="es-MX" sz="2000" dirty="0" smtClean="0">
                <a:solidFill>
                  <a:schemeClr val="accent3">
                    <a:lumMod val="75000"/>
                  </a:schemeClr>
                </a:solidFill>
              </a:rPr>
              <a:t>Las análogas establecidas en las fracciones anteriores, de igual manera graves y de consecuencias semejantes en lo que al trabajo se refiere.</a:t>
            </a:r>
          </a:p>
          <a:p>
            <a:pPr marL="0" indent="0" algn="just">
              <a:buNone/>
            </a:pPr>
            <a:endParaRPr lang="es-MX" sz="2000" dirty="0">
              <a:solidFill>
                <a:schemeClr val="accent3">
                  <a:lumMod val="75000"/>
                </a:schemeClr>
              </a:solidFill>
            </a:endParaRPr>
          </a:p>
        </p:txBody>
      </p:sp>
    </p:spTree>
    <p:extLst>
      <p:ext uri="{BB962C8B-B14F-4D97-AF65-F5344CB8AC3E}">
        <p14:creationId xmlns:p14="http://schemas.microsoft.com/office/powerpoint/2010/main" val="30314743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17000" r="-17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12343" y="306800"/>
            <a:ext cx="6858000" cy="706090"/>
          </a:xfrm>
        </p:spPr>
        <p:style>
          <a:lnRef idx="1">
            <a:schemeClr val="accent4"/>
          </a:lnRef>
          <a:fillRef idx="2">
            <a:schemeClr val="accent4"/>
          </a:fillRef>
          <a:effectRef idx="1">
            <a:schemeClr val="accent4"/>
          </a:effectRef>
          <a:fontRef idx="minor">
            <a:schemeClr val="dk1"/>
          </a:fontRef>
        </p:style>
        <p:txBody>
          <a:bodyPr>
            <a:normAutofit/>
          </a:bodyPr>
          <a:lstStyle/>
          <a:p>
            <a:pPr algn="r"/>
            <a:r>
              <a:rPr lang="es-MX" sz="3600" i="1" dirty="0" smtClean="0">
                <a:solidFill>
                  <a:schemeClr val="accent3">
                    <a:lumMod val="75000"/>
                  </a:schemeClr>
                </a:solidFill>
              </a:rPr>
              <a:t>Reinstalación o Indemnización:</a:t>
            </a:r>
            <a:endParaRPr lang="es-MX" sz="3600" i="1" dirty="0">
              <a:solidFill>
                <a:schemeClr val="accent3">
                  <a:lumMod val="75000"/>
                </a:schemeClr>
              </a:solidFill>
            </a:endParaRPr>
          </a:p>
        </p:txBody>
      </p:sp>
      <p:sp>
        <p:nvSpPr>
          <p:cNvPr id="3" name="2 Marcador de contenido"/>
          <p:cNvSpPr>
            <a:spLocks noGrp="1"/>
          </p:cNvSpPr>
          <p:nvPr>
            <p:ph idx="1"/>
          </p:nvPr>
        </p:nvSpPr>
        <p:spPr>
          <a:xfrm>
            <a:off x="457200" y="1412776"/>
            <a:ext cx="8229600" cy="1800200"/>
          </a:xfrm>
          <a:gradFill>
            <a:gsLst>
              <a:gs pos="0">
                <a:schemeClr val="accent4">
                  <a:tint val="50000"/>
                  <a:satMod val="300000"/>
                  <a:alpha val="47000"/>
                </a:schemeClr>
              </a:gs>
              <a:gs pos="35000">
                <a:schemeClr val="accent4">
                  <a:tint val="37000"/>
                  <a:satMod val="300000"/>
                </a:schemeClr>
              </a:gs>
              <a:gs pos="100000">
                <a:schemeClr val="accent4">
                  <a:tint val="15000"/>
                  <a:satMod val="350000"/>
                </a:schemeClr>
              </a:gs>
            </a:gsLst>
          </a:gradFill>
        </p:spPr>
        <p:style>
          <a:lnRef idx="1">
            <a:schemeClr val="accent4"/>
          </a:lnRef>
          <a:fillRef idx="2">
            <a:schemeClr val="accent4"/>
          </a:fillRef>
          <a:effectRef idx="1">
            <a:schemeClr val="accent4"/>
          </a:effectRef>
          <a:fontRef idx="minor">
            <a:schemeClr val="dk1"/>
          </a:fontRef>
        </p:style>
        <p:txBody>
          <a:bodyPr>
            <a:noAutofit/>
          </a:bodyPr>
          <a:lstStyle/>
          <a:p>
            <a:pPr marL="0" indent="0" algn="just">
              <a:buNone/>
            </a:pPr>
            <a:r>
              <a:rPr lang="es-MX" sz="2200" dirty="0" smtClean="0">
                <a:solidFill>
                  <a:schemeClr val="accent3">
                    <a:lumMod val="75000"/>
                  </a:schemeClr>
                </a:solidFill>
              </a:rPr>
              <a:t>Art. 48 de la LFT: el trabajador podrá solicitar ante la Junta de Conciliación y Arbitraje, a su elección, que se le reinstale en el trabajo que desempeñaba, o que se le indemnice con el importe de tres meses de salario, a razón del que corresponda a la fecha en que se realice el pago.</a:t>
            </a:r>
            <a:endParaRPr lang="es-MX" sz="2200" dirty="0">
              <a:solidFill>
                <a:schemeClr val="accent3">
                  <a:lumMod val="75000"/>
                </a:schemeClr>
              </a:solidFill>
            </a:endParaRPr>
          </a:p>
        </p:txBody>
      </p:sp>
      <p:pic>
        <p:nvPicPr>
          <p:cNvPr id="92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5856" y="3251563"/>
            <a:ext cx="2808312" cy="3460013"/>
          </a:xfrm>
          <a:prstGeom prst="rect">
            <a:avLst/>
          </a:prstGeom>
          <a:noFill/>
          <a:ln>
            <a:noFill/>
          </a:ln>
          <a:effectLst>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518957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0000"/>
            <a:lum/>
          </a:blip>
          <a:srcRect/>
          <a:stretch>
            <a:fillRect l="-10000" r="-10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0" y="332656"/>
            <a:ext cx="8363272" cy="850106"/>
          </a:xfrm>
        </p:spPr>
        <p:style>
          <a:lnRef idx="1">
            <a:schemeClr val="accent5"/>
          </a:lnRef>
          <a:fillRef idx="2">
            <a:schemeClr val="accent5"/>
          </a:fillRef>
          <a:effectRef idx="1">
            <a:schemeClr val="accent5"/>
          </a:effectRef>
          <a:fontRef idx="minor">
            <a:schemeClr val="dk1"/>
          </a:fontRef>
        </p:style>
        <p:txBody>
          <a:bodyPr>
            <a:normAutofit fontScale="90000"/>
          </a:bodyPr>
          <a:lstStyle/>
          <a:p>
            <a:pPr algn="r"/>
            <a:r>
              <a:rPr lang="es-MX" sz="3600" i="1" dirty="0" smtClean="0">
                <a:solidFill>
                  <a:schemeClr val="accent3">
                    <a:lumMod val="75000"/>
                  </a:schemeClr>
                </a:solidFill>
              </a:rPr>
              <a:t>Causas de rescisión sin responsabilidad para el trabajador:</a:t>
            </a:r>
            <a:endParaRPr lang="es-MX" sz="3600" i="1" dirty="0">
              <a:solidFill>
                <a:schemeClr val="accent3">
                  <a:lumMod val="75000"/>
                </a:schemeClr>
              </a:solidFill>
            </a:endParaRPr>
          </a:p>
        </p:txBody>
      </p:sp>
      <p:sp>
        <p:nvSpPr>
          <p:cNvPr id="3" name="2 Marcador de contenido"/>
          <p:cNvSpPr>
            <a:spLocks noGrp="1"/>
          </p:cNvSpPr>
          <p:nvPr>
            <p:ph idx="1"/>
          </p:nvPr>
        </p:nvSpPr>
        <p:spPr>
          <a:xfrm>
            <a:off x="457200" y="1600201"/>
            <a:ext cx="8075240" cy="4205064"/>
          </a:xfrm>
          <a:gradFill>
            <a:gsLst>
              <a:gs pos="0">
                <a:schemeClr val="accent5">
                  <a:tint val="50000"/>
                  <a:satMod val="300000"/>
                  <a:alpha val="44000"/>
                </a:schemeClr>
              </a:gs>
              <a:gs pos="35000">
                <a:schemeClr val="accent5">
                  <a:tint val="37000"/>
                  <a:satMod val="300000"/>
                </a:schemeClr>
              </a:gs>
              <a:gs pos="100000">
                <a:schemeClr val="accent5">
                  <a:tint val="15000"/>
                  <a:satMod val="350000"/>
                </a:schemeClr>
              </a:gs>
            </a:gsLst>
          </a:gradFill>
        </p:spPr>
        <p:style>
          <a:lnRef idx="1">
            <a:schemeClr val="accent5"/>
          </a:lnRef>
          <a:fillRef idx="2">
            <a:schemeClr val="accent5"/>
          </a:fillRef>
          <a:effectRef idx="1">
            <a:schemeClr val="accent5"/>
          </a:effectRef>
          <a:fontRef idx="minor">
            <a:schemeClr val="dk1"/>
          </a:fontRef>
        </p:style>
        <p:txBody>
          <a:bodyPr>
            <a:normAutofit fontScale="92500" lnSpcReduction="10000"/>
          </a:bodyPr>
          <a:lstStyle/>
          <a:p>
            <a:pPr marL="0" indent="0" algn="just">
              <a:buNone/>
            </a:pPr>
            <a:r>
              <a:rPr lang="es-MX" sz="2000" dirty="0" smtClean="0">
                <a:solidFill>
                  <a:schemeClr val="accent3">
                    <a:lumMod val="75000"/>
                  </a:schemeClr>
                </a:solidFill>
              </a:rPr>
              <a:t>Art. 51 de la LFT: Son causas de rescisión de la relación de trabajo, sin responsabilidad para el trabajador:</a:t>
            </a:r>
          </a:p>
          <a:p>
            <a:pPr marL="0" indent="0" algn="just">
              <a:buNone/>
            </a:pPr>
            <a:endParaRPr lang="es-MX" sz="2000" dirty="0">
              <a:solidFill>
                <a:schemeClr val="accent3">
                  <a:lumMod val="75000"/>
                </a:schemeClr>
              </a:solidFill>
            </a:endParaRPr>
          </a:p>
          <a:p>
            <a:pPr marL="514350" indent="-514350" algn="just">
              <a:buFont typeface="+mj-lt"/>
              <a:buAutoNum type="romanUcPeriod"/>
            </a:pPr>
            <a:r>
              <a:rPr lang="es-MX" sz="2000" dirty="0" smtClean="0">
                <a:solidFill>
                  <a:schemeClr val="accent3">
                    <a:lumMod val="75000"/>
                  </a:schemeClr>
                </a:solidFill>
              </a:rPr>
              <a:t>Engañarlo el patrón o, en su caso, la agrupación patronal al proponerle el trabajo, respecto de las condiciones del mismo. Esta causa de rescisión dejará de tener efecto después de treinta días de prestar sus servicios el trabajador;</a:t>
            </a:r>
          </a:p>
          <a:p>
            <a:pPr marL="514350" indent="-514350" algn="just">
              <a:buFont typeface="+mj-lt"/>
              <a:buAutoNum type="romanUcPeriod"/>
            </a:pPr>
            <a:r>
              <a:rPr lang="es-MX" sz="2000" dirty="0" smtClean="0">
                <a:solidFill>
                  <a:schemeClr val="accent3">
                    <a:lumMod val="75000"/>
                  </a:schemeClr>
                </a:solidFill>
              </a:rPr>
              <a:t>Incurrir el patrón, sus familiares o cualquiera de sus representantes, dentro del servicio, en faltas de probidad u honradez, actos de violencia, amenazas, injurias, hostigamiento y/o acoso sexual, malos tratamientos u otros análogos, en contra del trabajador, cónyuge, hijos o hermanos;</a:t>
            </a:r>
          </a:p>
          <a:p>
            <a:pPr marL="514350" indent="-514350" algn="just">
              <a:buFont typeface="+mj-lt"/>
              <a:buAutoNum type="romanUcPeriod"/>
            </a:pPr>
            <a:r>
              <a:rPr lang="es-MX" sz="2000" dirty="0" smtClean="0">
                <a:solidFill>
                  <a:schemeClr val="accent3">
                    <a:lumMod val="75000"/>
                  </a:schemeClr>
                </a:solidFill>
              </a:rPr>
              <a:t>Incurrir el patrón, sus familiares o trabajadores, fuera del servicio, en los actos a que se refiere la fracción anterior, si son de tal manera graves que hagan imposible el cumplimiento de la relación de trabajo;</a:t>
            </a:r>
          </a:p>
          <a:p>
            <a:pPr marL="514350" indent="-514350" algn="just">
              <a:buFont typeface="+mj-lt"/>
              <a:buAutoNum type="romanUcPeriod"/>
            </a:pPr>
            <a:endParaRPr lang="es-MX" sz="2000" dirty="0">
              <a:solidFill>
                <a:schemeClr val="accent3">
                  <a:lumMod val="75000"/>
                </a:schemeClr>
              </a:solidFill>
            </a:endParaRPr>
          </a:p>
        </p:txBody>
      </p:sp>
    </p:spTree>
    <p:extLst>
      <p:ext uri="{BB962C8B-B14F-4D97-AF65-F5344CB8AC3E}">
        <p14:creationId xmlns:p14="http://schemas.microsoft.com/office/powerpoint/2010/main" val="19035863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556792"/>
            <a:ext cx="8147248" cy="3816424"/>
          </a:xfrm>
          <a:gradFill>
            <a:gsLst>
              <a:gs pos="0">
                <a:schemeClr val="accent5">
                  <a:tint val="50000"/>
                  <a:satMod val="300000"/>
                  <a:alpha val="46000"/>
                </a:schemeClr>
              </a:gs>
              <a:gs pos="35000">
                <a:schemeClr val="accent5">
                  <a:tint val="37000"/>
                  <a:satMod val="300000"/>
                </a:schemeClr>
              </a:gs>
              <a:gs pos="100000">
                <a:schemeClr val="accent5">
                  <a:tint val="15000"/>
                  <a:satMod val="350000"/>
                </a:schemeClr>
              </a:gs>
            </a:gsLst>
          </a:gradFill>
        </p:spPr>
        <p:style>
          <a:lnRef idx="1">
            <a:schemeClr val="accent5"/>
          </a:lnRef>
          <a:fillRef idx="2">
            <a:schemeClr val="accent5"/>
          </a:fillRef>
          <a:effectRef idx="1">
            <a:schemeClr val="accent5"/>
          </a:effectRef>
          <a:fontRef idx="minor">
            <a:schemeClr val="dk1"/>
          </a:fontRef>
        </p:style>
        <p:txBody>
          <a:bodyPr>
            <a:normAutofit/>
          </a:bodyPr>
          <a:lstStyle/>
          <a:p>
            <a:pPr marL="0" indent="0" algn="just">
              <a:buNone/>
            </a:pPr>
            <a:endParaRPr lang="es-MX" sz="2000" dirty="0">
              <a:solidFill>
                <a:schemeClr val="accent3">
                  <a:lumMod val="75000"/>
                </a:schemeClr>
              </a:solidFill>
            </a:endParaRPr>
          </a:p>
          <a:p>
            <a:pPr marL="571500" indent="-571500" algn="just">
              <a:buFont typeface="+mj-lt"/>
              <a:buAutoNum type="romanUcPeriod" startAt="5"/>
            </a:pPr>
            <a:r>
              <a:rPr lang="es-MX" sz="2000" dirty="0" smtClean="0">
                <a:solidFill>
                  <a:schemeClr val="accent3">
                    <a:lumMod val="75000"/>
                  </a:schemeClr>
                </a:solidFill>
              </a:rPr>
              <a:t>Reducir </a:t>
            </a:r>
            <a:r>
              <a:rPr lang="es-MX" sz="2000" dirty="0">
                <a:solidFill>
                  <a:schemeClr val="accent3">
                    <a:lumMod val="75000"/>
                  </a:schemeClr>
                </a:solidFill>
              </a:rPr>
              <a:t>el patrón el salario al trabajador;</a:t>
            </a:r>
          </a:p>
          <a:p>
            <a:pPr marL="571500" indent="-571500" algn="just">
              <a:buFont typeface="+mj-lt"/>
              <a:buAutoNum type="romanUcPeriod" startAt="5"/>
            </a:pPr>
            <a:r>
              <a:rPr lang="es-MX" sz="2000" dirty="0" smtClean="0">
                <a:solidFill>
                  <a:schemeClr val="accent3">
                    <a:lumMod val="75000"/>
                  </a:schemeClr>
                </a:solidFill>
              </a:rPr>
              <a:t>No recibir el salario correspondiente en la fecha o lugar convenidos o acostumbrados;</a:t>
            </a:r>
          </a:p>
          <a:p>
            <a:pPr marL="571500" indent="-571500" algn="just">
              <a:buFont typeface="+mj-lt"/>
              <a:buAutoNum type="romanUcPeriod" startAt="5"/>
            </a:pPr>
            <a:r>
              <a:rPr lang="es-MX" sz="2000" dirty="0" smtClean="0">
                <a:solidFill>
                  <a:schemeClr val="accent3">
                    <a:lumMod val="75000"/>
                  </a:schemeClr>
                </a:solidFill>
              </a:rPr>
              <a:t>Sufrir perjuicios causados maliciosamente por el patrón, en sus herramientas o útiles de trabajo;</a:t>
            </a:r>
          </a:p>
          <a:p>
            <a:pPr marL="571500" indent="-571500" algn="just">
              <a:buFont typeface="+mj-lt"/>
              <a:buAutoNum type="romanUcPeriod" startAt="5"/>
            </a:pPr>
            <a:r>
              <a:rPr lang="es-MX" sz="2000" dirty="0" smtClean="0">
                <a:solidFill>
                  <a:schemeClr val="accent3">
                    <a:lumMod val="75000"/>
                  </a:schemeClr>
                </a:solidFill>
              </a:rPr>
              <a:t>La existencia de un peligro grave para la seguridad o salud del trabajador o su familia, ya sea por carecer de condiciones higiénicas el establecimiento o porque no se cumplan las medidas preventivas y de seguridad que las leyes establezcan;</a:t>
            </a:r>
          </a:p>
        </p:txBody>
      </p:sp>
    </p:spTree>
    <p:extLst>
      <p:ext uri="{BB962C8B-B14F-4D97-AF65-F5344CB8AC3E}">
        <p14:creationId xmlns:p14="http://schemas.microsoft.com/office/powerpoint/2010/main" val="25022137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1000" r="-1000"/>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628800"/>
            <a:ext cx="8229600" cy="3744416"/>
          </a:xfrm>
          <a:gradFill>
            <a:gsLst>
              <a:gs pos="0">
                <a:schemeClr val="accent5">
                  <a:tint val="50000"/>
                  <a:satMod val="300000"/>
                  <a:alpha val="46000"/>
                </a:schemeClr>
              </a:gs>
              <a:gs pos="35000">
                <a:schemeClr val="accent5">
                  <a:tint val="37000"/>
                  <a:satMod val="300000"/>
                </a:schemeClr>
              </a:gs>
              <a:gs pos="100000">
                <a:schemeClr val="accent5">
                  <a:tint val="15000"/>
                  <a:satMod val="350000"/>
                </a:schemeClr>
              </a:gs>
            </a:gsLst>
          </a:gradFill>
        </p:spPr>
        <p:style>
          <a:lnRef idx="1">
            <a:schemeClr val="accent5"/>
          </a:lnRef>
          <a:fillRef idx="2">
            <a:schemeClr val="accent5"/>
          </a:fillRef>
          <a:effectRef idx="1">
            <a:schemeClr val="accent5"/>
          </a:effectRef>
          <a:fontRef idx="minor">
            <a:schemeClr val="dk1"/>
          </a:fontRef>
        </p:style>
        <p:txBody>
          <a:bodyPr>
            <a:normAutofit/>
          </a:bodyPr>
          <a:lstStyle/>
          <a:p>
            <a:pPr marL="0" indent="0" algn="just">
              <a:buNone/>
            </a:pPr>
            <a:endParaRPr lang="es-MX" sz="2000" dirty="0" smtClean="0">
              <a:solidFill>
                <a:schemeClr val="accent3">
                  <a:lumMod val="75000"/>
                </a:schemeClr>
              </a:solidFill>
            </a:endParaRPr>
          </a:p>
          <a:p>
            <a:pPr marL="571500" indent="-571500" algn="just">
              <a:buFont typeface="+mj-lt"/>
              <a:buAutoNum type="romanUcPeriod" startAt="5"/>
            </a:pPr>
            <a:r>
              <a:rPr lang="es-MX" sz="2000" dirty="0" smtClean="0">
                <a:solidFill>
                  <a:schemeClr val="accent3">
                    <a:lumMod val="75000"/>
                  </a:schemeClr>
                </a:solidFill>
              </a:rPr>
              <a:t>Comprometer </a:t>
            </a:r>
            <a:r>
              <a:rPr lang="es-MX" sz="2000" dirty="0">
                <a:solidFill>
                  <a:schemeClr val="accent3">
                    <a:lumMod val="75000"/>
                  </a:schemeClr>
                </a:solidFill>
              </a:rPr>
              <a:t>el patrón, con su imprudencia o descuido inexcusables, la seguridad del establecimiento o de las personas que se encuentren en el;</a:t>
            </a:r>
          </a:p>
          <a:p>
            <a:pPr marL="571500" indent="-571500" algn="just">
              <a:buFont typeface="+mj-lt"/>
              <a:buAutoNum type="romanUcPeriod" startAt="5"/>
            </a:pPr>
            <a:r>
              <a:rPr lang="es-MX" sz="2000" dirty="0">
                <a:solidFill>
                  <a:schemeClr val="accent3">
                    <a:lumMod val="75000"/>
                  </a:schemeClr>
                </a:solidFill>
              </a:rPr>
              <a:t>Exigir la realización de actos, conductas o comportamientos que menoscaben o atenten contra la dignidad del trabajador; y</a:t>
            </a:r>
          </a:p>
          <a:p>
            <a:pPr marL="571500" indent="-571500" algn="just">
              <a:buFont typeface="+mj-lt"/>
              <a:buAutoNum type="romanUcPeriod" startAt="5"/>
            </a:pPr>
            <a:r>
              <a:rPr lang="es-MX" sz="2000" dirty="0">
                <a:solidFill>
                  <a:schemeClr val="accent3">
                    <a:lumMod val="75000"/>
                  </a:schemeClr>
                </a:solidFill>
              </a:rPr>
              <a:t>Las análogas a las establecidas en las fracciones anteriores, de igual manera graves y de consecuencias semejantes, en lo que al trabajo se refiere.  </a:t>
            </a:r>
          </a:p>
          <a:p>
            <a:pPr marL="0" indent="0" algn="just">
              <a:buNone/>
            </a:pPr>
            <a:endParaRPr lang="es-MX" sz="2000" dirty="0">
              <a:solidFill>
                <a:schemeClr val="accent3">
                  <a:lumMod val="75000"/>
                </a:schemeClr>
              </a:solidFill>
            </a:endParaRPr>
          </a:p>
        </p:txBody>
      </p:sp>
    </p:spTree>
    <p:extLst>
      <p:ext uri="{BB962C8B-B14F-4D97-AF65-F5344CB8AC3E}">
        <p14:creationId xmlns:p14="http://schemas.microsoft.com/office/powerpoint/2010/main" val="10966655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0" y="260648"/>
            <a:ext cx="8686800" cy="648072"/>
          </a:xfrm>
        </p:spPr>
        <p:style>
          <a:lnRef idx="1">
            <a:schemeClr val="accent5"/>
          </a:lnRef>
          <a:fillRef idx="3">
            <a:schemeClr val="accent5"/>
          </a:fillRef>
          <a:effectRef idx="2">
            <a:schemeClr val="accent5"/>
          </a:effectRef>
          <a:fontRef idx="minor">
            <a:schemeClr val="lt1"/>
          </a:fontRef>
        </p:style>
        <p:txBody>
          <a:bodyPr>
            <a:normAutofit/>
          </a:bodyPr>
          <a:lstStyle/>
          <a:p>
            <a:pPr algn="r"/>
            <a:r>
              <a:rPr lang="es-MX" sz="3600" i="1" dirty="0" smtClean="0">
                <a:solidFill>
                  <a:schemeClr val="bg1"/>
                </a:solidFill>
              </a:rPr>
              <a:t>Terminación de las relaciones de trabajo:</a:t>
            </a:r>
            <a:endParaRPr lang="es-MX" sz="3600" i="1" dirty="0">
              <a:solidFill>
                <a:schemeClr val="bg1"/>
              </a:solidFill>
            </a:endParaRPr>
          </a:p>
        </p:txBody>
      </p:sp>
      <p:sp>
        <p:nvSpPr>
          <p:cNvPr id="3" name="2 Marcador de contenido"/>
          <p:cNvSpPr>
            <a:spLocks noGrp="1"/>
          </p:cNvSpPr>
          <p:nvPr>
            <p:ph idx="1"/>
          </p:nvPr>
        </p:nvSpPr>
        <p:spPr>
          <a:xfrm>
            <a:off x="457200" y="1600201"/>
            <a:ext cx="8229600" cy="3412976"/>
          </a:xfrm>
          <a:gradFill>
            <a:gsLst>
              <a:gs pos="0">
                <a:schemeClr val="accent5">
                  <a:shade val="51000"/>
                  <a:satMod val="130000"/>
                  <a:alpha val="42000"/>
                </a:schemeClr>
              </a:gs>
              <a:gs pos="80000">
                <a:schemeClr val="accent5">
                  <a:shade val="93000"/>
                  <a:satMod val="130000"/>
                </a:schemeClr>
              </a:gs>
              <a:gs pos="100000">
                <a:schemeClr val="accent5">
                  <a:shade val="94000"/>
                  <a:satMod val="135000"/>
                </a:schemeClr>
              </a:gs>
            </a:gsLst>
          </a:gradFill>
        </p:spPr>
        <p:style>
          <a:lnRef idx="1">
            <a:schemeClr val="accent5"/>
          </a:lnRef>
          <a:fillRef idx="3">
            <a:schemeClr val="accent5"/>
          </a:fillRef>
          <a:effectRef idx="2">
            <a:schemeClr val="accent5"/>
          </a:effectRef>
          <a:fontRef idx="minor">
            <a:schemeClr val="lt1"/>
          </a:fontRef>
        </p:style>
        <p:txBody>
          <a:bodyPr>
            <a:normAutofit/>
          </a:bodyPr>
          <a:lstStyle/>
          <a:p>
            <a:pPr marL="0" indent="0" algn="just">
              <a:buNone/>
            </a:pPr>
            <a:r>
              <a:rPr lang="es-MX" sz="2000" dirty="0" smtClean="0">
                <a:solidFill>
                  <a:schemeClr val="bg1"/>
                </a:solidFill>
              </a:rPr>
              <a:t>Art. 53 de la LFT:  son causas de la terminación de las relaciones de trabajo:</a:t>
            </a:r>
          </a:p>
          <a:p>
            <a:pPr marL="0" indent="0" algn="just">
              <a:buNone/>
            </a:pPr>
            <a:endParaRPr lang="es-MX" sz="2000" dirty="0">
              <a:solidFill>
                <a:schemeClr val="bg1"/>
              </a:solidFill>
            </a:endParaRPr>
          </a:p>
          <a:p>
            <a:pPr marL="514350" indent="-514350" algn="just">
              <a:buFont typeface="+mj-lt"/>
              <a:buAutoNum type="romanUcPeriod"/>
            </a:pPr>
            <a:r>
              <a:rPr lang="es-MX" sz="2000" dirty="0" smtClean="0">
                <a:solidFill>
                  <a:schemeClr val="bg1"/>
                </a:solidFill>
              </a:rPr>
              <a:t>El mutuo consentimiento de las partes;</a:t>
            </a:r>
          </a:p>
          <a:p>
            <a:pPr marL="514350" indent="-514350" algn="just">
              <a:buFont typeface="+mj-lt"/>
              <a:buAutoNum type="romanUcPeriod"/>
            </a:pPr>
            <a:r>
              <a:rPr lang="es-MX" sz="2000" dirty="0" smtClean="0">
                <a:solidFill>
                  <a:schemeClr val="bg1"/>
                </a:solidFill>
              </a:rPr>
              <a:t>La muerte del trabajador;</a:t>
            </a:r>
          </a:p>
          <a:p>
            <a:pPr marL="514350" indent="-514350" algn="just">
              <a:buFont typeface="+mj-lt"/>
              <a:buAutoNum type="romanUcPeriod"/>
            </a:pPr>
            <a:r>
              <a:rPr lang="es-MX" sz="2000" dirty="0" smtClean="0">
                <a:solidFill>
                  <a:schemeClr val="bg1"/>
                </a:solidFill>
              </a:rPr>
              <a:t>La terminación de la obra o vencimiento del término o inversión del capital, de conformidad con los artículos 36, 37 y 38;</a:t>
            </a:r>
          </a:p>
          <a:p>
            <a:pPr marL="514350" indent="-514350" algn="just">
              <a:buFont typeface="+mj-lt"/>
              <a:buAutoNum type="romanUcPeriod"/>
            </a:pPr>
            <a:r>
              <a:rPr lang="es-MX" sz="2000" dirty="0" smtClean="0">
                <a:solidFill>
                  <a:schemeClr val="bg1"/>
                </a:solidFill>
              </a:rPr>
              <a:t>La incapacidad física o mental o la inhabilidad manifiesta del trabajador, que haga imposible la prestación del trabajo; y</a:t>
            </a:r>
          </a:p>
          <a:p>
            <a:pPr marL="514350" indent="-514350" algn="just">
              <a:buFont typeface="+mj-lt"/>
              <a:buAutoNum type="romanUcPeriod"/>
            </a:pPr>
            <a:r>
              <a:rPr lang="es-MX" sz="2000" dirty="0" smtClean="0">
                <a:solidFill>
                  <a:schemeClr val="bg1"/>
                </a:solidFill>
              </a:rPr>
              <a:t>Los casos a que se refiera el artículo 434.</a:t>
            </a:r>
            <a:endParaRPr lang="es-MX" sz="2000" dirty="0">
              <a:solidFill>
                <a:schemeClr val="bg1"/>
              </a:solidFill>
            </a:endParaRPr>
          </a:p>
        </p:txBody>
      </p:sp>
    </p:spTree>
    <p:extLst>
      <p:ext uri="{BB962C8B-B14F-4D97-AF65-F5344CB8AC3E}">
        <p14:creationId xmlns:p14="http://schemas.microsoft.com/office/powerpoint/2010/main" val="41966519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4" name="1 Título"/>
          <p:cNvSpPr>
            <a:spLocks noGrp="1"/>
          </p:cNvSpPr>
          <p:nvPr>
            <p:ph type="title"/>
          </p:nvPr>
        </p:nvSpPr>
        <p:spPr>
          <a:xfrm>
            <a:off x="0" y="260648"/>
            <a:ext cx="3682752" cy="778098"/>
          </a:xfrm>
        </p:spPr>
        <p:style>
          <a:lnRef idx="1">
            <a:schemeClr val="accent2"/>
          </a:lnRef>
          <a:fillRef idx="2">
            <a:schemeClr val="accent2"/>
          </a:fillRef>
          <a:effectRef idx="1">
            <a:schemeClr val="accent2"/>
          </a:effectRef>
          <a:fontRef idx="minor">
            <a:schemeClr val="dk1"/>
          </a:fontRef>
        </p:style>
        <p:txBody>
          <a:bodyPr>
            <a:normAutofit/>
          </a:bodyPr>
          <a:lstStyle/>
          <a:p>
            <a:pPr algn="r"/>
            <a:r>
              <a:rPr lang="es-MX" sz="3600" i="1" dirty="0" smtClean="0">
                <a:solidFill>
                  <a:schemeClr val="accent3">
                    <a:lumMod val="75000"/>
                  </a:schemeClr>
                </a:solidFill>
              </a:rPr>
              <a:t>Renuncia</a:t>
            </a:r>
            <a:endParaRPr lang="es-MX" sz="3600" i="1" dirty="0">
              <a:solidFill>
                <a:schemeClr val="accent3">
                  <a:lumMod val="75000"/>
                </a:schemeClr>
              </a:solidFill>
            </a:endParaRPr>
          </a:p>
        </p:txBody>
      </p:sp>
      <p:sp>
        <p:nvSpPr>
          <p:cNvPr id="5" name="2 Marcador de contenido"/>
          <p:cNvSpPr txBox="1">
            <a:spLocks/>
          </p:cNvSpPr>
          <p:nvPr/>
        </p:nvSpPr>
        <p:spPr>
          <a:xfrm>
            <a:off x="467544" y="1412776"/>
            <a:ext cx="8229600" cy="2232248"/>
          </a:xfrm>
          <a:prstGeom prst="rect">
            <a:avLst/>
          </a:prstGeom>
          <a:gradFill>
            <a:gsLst>
              <a:gs pos="0">
                <a:schemeClr val="accent2">
                  <a:tint val="50000"/>
                  <a:satMod val="300000"/>
                  <a:alpha val="53000"/>
                </a:schemeClr>
              </a:gs>
              <a:gs pos="35000">
                <a:schemeClr val="accent2">
                  <a:tint val="37000"/>
                  <a:satMod val="300000"/>
                </a:schemeClr>
              </a:gs>
              <a:gs pos="100000">
                <a:schemeClr val="accent2">
                  <a:tint val="15000"/>
                  <a:satMod val="350000"/>
                </a:schemeClr>
              </a:gs>
            </a:gsLst>
          </a:gradFill>
        </p:spPr>
        <p:style>
          <a:lnRef idx="1">
            <a:schemeClr val="accent2"/>
          </a:lnRef>
          <a:fillRef idx="2">
            <a:schemeClr val="accent2"/>
          </a:fillRef>
          <a:effectRef idx="1">
            <a:schemeClr val="accent2"/>
          </a:effectRef>
          <a:fontRef idx="minor">
            <a:schemeClr val="dk1"/>
          </a:fontRef>
        </p:style>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es-MX" sz="2000" dirty="0" smtClean="0">
                <a:solidFill>
                  <a:schemeClr val="accent3">
                    <a:lumMod val="75000"/>
                  </a:schemeClr>
                </a:solidFill>
              </a:rPr>
              <a:t>Acto </a:t>
            </a:r>
            <a:r>
              <a:rPr lang="es-MX" sz="2000" dirty="0">
                <a:solidFill>
                  <a:schemeClr val="accent3">
                    <a:lumMod val="75000"/>
                  </a:schemeClr>
                </a:solidFill>
              </a:rPr>
              <a:t>formal por medio del cual el trabajador da por terminada la relación laboral que lo unía con el patrón</a:t>
            </a:r>
            <a:r>
              <a:rPr lang="es-MX" sz="2000" dirty="0" smtClean="0">
                <a:solidFill>
                  <a:schemeClr val="accent3">
                    <a:lumMod val="75000"/>
                  </a:schemeClr>
                </a:solidFill>
              </a:rPr>
              <a:t>.</a:t>
            </a:r>
          </a:p>
          <a:p>
            <a:pPr marL="0" indent="0" algn="just">
              <a:buNone/>
            </a:pPr>
            <a:endParaRPr lang="es-MX" sz="2000" dirty="0">
              <a:solidFill>
                <a:schemeClr val="accent3">
                  <a:lumMod val="75000"/>
                </a:schemeClr>
              </a:solidFill>
            </a:endParaRPr>
          </a:p>
          <a:p>
            <a:pPr algn="just"/>
            <a:r>
              <a:rPr lang="es-MX" sz="2000" dirty="0">
                <a:solidFill>
                  <a:schemeClr val="accent3">
                    <a:lumMod val="75000"/>
                  </a:schemeClr>
                </a:solidFill>
              </a:rPr>
              <a:t>Se dice que es un acto formal ya que es </a:t>
            </a:r>
            <a:r>
              <a:rPr lang="es-MX" sz="2000" dirty="0" smtClean="0">
                <a:solidFill>
                  <a:schemeClr val="accent3">
                    <a:lumMod val="75000"/>
                  </a:schemeClr>
                </a:solidFill>
              </a:rPr>
              <a:t>necesario que se </a:t>
            </a:r>
            <a:r>
              <a:rPr lang="es-MX" sz="2000" dirty="0">
                <a:solidFill>
                  <a:schemeClr val="accent3">
                    <a:lumMod val="75000"/>
                  </a:schemeClr>
                </a:solidFill>
              </a:rPr>
              <a:t>manifieste de manera expresa, </a:t>
            </a:r>
            <a:r>
              <a:rPr lang="es-MX" sz="2000" dirty="0" smtClean="0">
                <a:solidFill>
                  <a:schemeClr val="accent3">
                    <a:lumMod val="75000"/>
                  </a:schemeClr>
                </a:solidFill>
              </a:rPr>
              <a:t>de manera práctica se requiere que sea por escrito, para que el patrón no vea afectados sus  intereses-</a:t>
            </a:r>
          </a:p>
          <a:p>
            <a:pPr marL="0" indent="0" algn="just">
              <a:buNone/>
            </a:pPr>
            <a:endParaRPr lang="es-MX" sz="2000" dirty="0" smtClean="0">
              <a:solidFill>
                <a:schemeClr val="accent3">
                  <a:lumMod val="75000"/>
                </a:schemeClr>
              </a:solidFill>
            </a:endParaRPr>
          </a:p>
        </p:txBody>
      </p:sp>
      <p:pic>
        <p:nvPicPr>
          <p:cNvPr id="1028" name="Picture 4" descr="https://encrypted-tbn3.gstatic.com/images?q=tbn:ANd9GcScU8FEPiS3jjbugyjSHsqMqkG03uNsdz660nH18j1CwMkHiNdh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5856" y="3809387"/>
            <a:ext cx="2453476" cy="3024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76657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8000" r="-8000"/>
          </a:stretch>
        </a:blipFill>
        <a:effectLst/>
      </p:bgPr>
    </p:bg>
    <p:spTree>
      <p:nvGrpSpPr>
        <p:cNvPr id="1" name=""/>
        <p:cNvGrpSpPr/>
        <p:nvPr/>
      </p:nvGrpSpPr>
      <p:grpSpPr>
        <a:xfrm>
          <a:off x="0" y="0"/>
          <a:ext cx="0" cy="0"/>
          <a:chOff x="0" y="0"/>
          <a:chExt cx="0" cy="0"/>
        </a:xfrm>
      </p:grpSpPr>
      <p:sp>
        <p:nvSpPr>
          <p:cNvPr id="4" name="1 Título"/>
          <p:cNvSpPr>
            <a:spLocks noGrp="1"/>
          </p:cNvSpPr>
          <p:nvPr>
            <p:ph type="title"/>
          </p:nvPr>
        </p:nvSpPr>
        <p:spPr>
          <a:xfrm>
            <a:off x="0" y="404664"/>
            <a:ext cx="3610744" cy="706090"/>
          </a:xfrm>
        </p:spPr>
        <p:style>
          <a:lnRef idx="1">
            <a:schemeClr val="accent6"/>
          </a:lnRef>
          <a:fillRef idx="2">
            <a:schemeClr val="accent6"/>
          </a:fillRef>
          <a:effectRef idx="1">
            <a:schemeClr val="accent6"/>
          </a:effectRef>
          <a:fontRef idx="minor">
            <a:schemeClr val="dk1"/>
          </a:fontRef>
        </p:style>
        <p:txBody>
          <a:bodyPr>
            <a:normAutofit/>
          </a:bodyPr>
          <a:lstStyle/>
          <a:p>
            <a:pPr algn="r"/>
            <a:r>
              <a:rPr lang="es-MX" sz="3600" i="1" dirty="0" smtClean="0">
                <a:solidFill>
                  <a:schemeClr val="accent3">
                    <a:lumMod val="75000"/>
                  </a:schemeClr>
                </a:solidFill>
              </a:rPr>
              <a:t>Despido</a:t>
            </a:r>
            <a:endParaRPr lang="es-MX" sz="3600" i="1" dirty="0">
              <a:solidFill>
                <a:schemeClr val="accent3">
                  <a:lumMod val="75000"/>
                </a:schemeClr>
              </a:solidFill>
            </a:endParaRPr>
          </a:p>
        </p:txBody>
      </p:sp>
      <p:sp>
        <p:nvSpPr>
          <p:cNvPr id="5" name="2 Marcador de contenido"/>
          <p:cNvSpPr txBox="1">
            <a:spLocks/>
          </p:cNvSpPr>
          <p:nvPr/>
        </p:nvSpPr>
        <p:spPr>
          <a:xfrm>
            <a:off x="485330" y="1355080"/>
            <a:ext cx="8229600" cy="2088232"/>
          </a:xfrm>
          <a:prstGeom prst="rect">
            <a:avLst/>
          </a:prstGeom>
          <a:gradFill>
            <a:gsLst>
              <a:gs pos="0">
                <a:schemeClr val="accent6">
                  <a:tint val="50000"/>
                  <a:satMod val="300000"/>
                  <a:alpha val="48000"/>
                </a:schemeClr>
              </a:gs>
              <a:gs pos="35000">
                <a:schemeClr val="accent6">
                  <a:tint val="37000"/>
                  <a:satMod val="300000"/>
                </a:schemeClr>
              </a:gs>
              <a:gs pos="100000">
                <a:schemeClr val="accent6">
                  <a:tint val="15000"/>
                  <a:satMod val="350000"/>
                </a:schemeClr>
              </a:gs>
            </a:gsLst>
          </a:gradFill>
        </p:spPr>
        <p:style>
          <a:lnRef idx="1">
            <a:schemeClr val="accent6"/>
          </a:lnRef>
          <a:fillRef idx="2">
            <a:schemeClr val="accent6"/>
          </a:fillRef>
          <a:effectRef idx="1">
            <a:schemeClr val="accent6"/>
          </a:effectRef>
          <a:fontRef idx="minor">
            <a:schemeClr val="dk1"/>
          </a:fontRef>
        </p:style>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es-MX" sz="2000" dirty="0" smtClean="0">
                <a:solidFill>
                  <a:schemeClr val="accent3">
                    <a:lumMod val="75000"/>
                  </a:schemeClr>
                </a:solidFill>
              </a:rPr>
              <a:t>Acto </a:t>
            </a:r>
            <a:r>
              <a:rPr lang="es-MX" sz="2000" dirty="0">
                <a:solidFill>
                  <a:schemeClr val="accent3">
                    <a:lumMod val="75000"/>
                  </a:schemeClr>
                </a:solidFill>
              </a:rPr>
              <a:t>formal por medio del cual el </a:t>
            </a:r>
            <a:r>
              <a:rPr lang="es-MX" sz="2000" dirty="0" smtClean="0">
                <a:solidFill>
                  <a:schemeClr val="accent3">
                    <a:lumMod val="75000"/>
                  </a:schemeClr>
                </a:solidFill>
              </a:rPr>
              <a:t>patrón da </a:t>
            </a:r>
            <a:r>
              <a:rPr lang="es-MX" sz="2000" dirty="0">
                <a:solidFill>
                  <a:schemeClr val="accent3">
                    <a:lumMod val="75000"/>
                  </a:schemeClr>
                </a:solidFill>
              </a:rPr>
              <a:t>por terminada la relación laboral que lo unía con el </a:t>
            </a:r>
            <a:r>
              <a:rPr lang="es-MX" sz="2000" dirty="0" smtClean="0">
                <a:solidFill>
                  <a:schemeClr val="accent3">
                    <a:lumMod val="75000"/>
                  </a:schemeClr>
                </a:solidFill>
              </a:rPr>
              <a:t>trabajador.</a:t>
            </a:r>
          </a:p>
          <a:p>
            <a:pPr marL="0" indent="0" algn="just">
              <a:buNone/>
            </a:pPr>
            <a:endParaRPr lang="es-MX" sz="2000" dirty="0">
              <a:solidFill>
                <a:schemeClr val="accent3">
                  <a:lumMod val="75000"/>
                </a:schemeClr>
              </a:solidFill>
            </a:endParaRPr>
          </a:p>
          <a:p>
            <a:pPr algn="just"/>
            <a:r>
              <a:rPr lang="es-MX" sz="2000" dirty="0">
                <a:solidFill>
                  <a:schemeClr val="accent3">
                    <a:lumMod val="75000"/>
                  </a:schemeClr>
                </a:solidFill>
              </a:rPr>
              <a:t>Se dice que es un acto formal ya que es </a:t>
            </a:r>
            <a:r>
              <a:rPr lang="es-MX" sz="2000" dirty="0" smtClean="0">
                <a:solidFill>
                  <a:schemeClr val="accent3">
                    <a:lumMod val="75000"/>
                  </a:schemeClr>
                </a:solidFill>
              </a:rPr>
              <a:t>necesario que se </a:t>
            </a:r>
            <a:r>
              <a:rPr lang="es-MX" sz="2000" dirty="0">
                <a:solidFill>
                  <a:schemeClr val="accent3">
                    <a:lumMod val="75000"/>
                  </a:schemeClr>
                </a:solidFill>
              </a:rPr>
              <a:t>manifieste de manera </a:t>
            </a:r>
            <a:r>
              <a:rPr lang="es-MX" sz="2000" dirty="0" smtClean="0">
                <a:solidFill>
                  <a:schemeClr val="accent3">
                    <a:lumMod val="75000"/>
                  </a:schemeClr>
                </a:solidFill>
              </a:rPr>
              <a:t>escrita, a efecto de no incurrir en prácticas de despido injustificado.</a:t>
            </a:r>
          </a:p>
          <a:p>
            <a:pPr marL="0" indent="0" algn="just">
              <a:buNone/>
            </a:pPr>
            <a:endParaRPr lang="es-MX" sz="2000" dirty="0" smtClean="0">
              <a:solidFill>
                <a:schemeClr val="accent3">
                  <a:lumMod val="75000"/>
                </a:schemeClr>
              </a:solidFill>
            </a:endParaRPr>
          </a:p>
        </p:txBody>
      </p:sp>
      <p:sp>
        <p:nvSpPr>
          <p:cNvPr id="6146" name="AutoShape 2" descr="data:image/jpeg;base64,/9j/4AAQSkZJRgABAQAAAQABAAD/2wCEAAkGBxAODw8NEBAPDw0NDQ8PDw0PDw8PDw0OFBEWFhQRFRUYHCghGBolHBQUIT0hJSkrLi4vFx8zOD8sNygtLi4BCgoKDg0OGw8QGiwcHCQsLCwsLCwsLCwsLCwsLCwsLCwsLCwsLDcrLCwsLCwsNywsNyw3LCssLCwsLDc3NywrK//AABEIAMIBAwMBIgACEQEDEQH/xAAcAAEAAgMBAQEAAAAAAAAAAAAAAQcCBQYEAwj/xABMEAABAwIDBAUIBAgMBwAAAAABAAIDBBEFEiEGBzFBEyJRYXEyQnKBkaGxwRRDgtEVI1Jic5KywhYkJTNUY4OToqSz0kRThLTD4fH/xAAXAQEBAQEAAAAAAAAAAAAAAAAAAQID/8QAHBEBAQEBAQADAQAAAAAAAAAAAAERAjEhQVES/9oADAMBAAIRAxEAPwC8EREBFKhARSoQERSgIoJtryWt/DkObLc2vxVktTWyUrFjg4Ag3BFwRzClRUqFKICIiAi5jGcbLZXRNNmxmxtzdzX2wnFiXtY43a8215E8Fr+fjWf6+XQoiLLSFKIgIiIChSiAiIgIihBKIiAiIgKERAREQEREBEXyqalkQzPNhew7yg8W0k5jpJ3ji1g/VLgCfYSqhqMaJfo5Wfi+KmSKSKNjS2RjmElwddrhYjL4FchsZsZTNqHz1BmLo3h0MMgywn84m3WIPIm3jy6TZGLlqwNn43spYGvvn6IFwPEF2tj4XstgsRI3tHtCyzDtC5tilRcJmHcglFrq7FWRA8DbnyXE4vt8xjiwSC/YCtTms3prt4FYaKsdn0ZUWkiceDtAHAd4PLvHasdlMaE9XBThzRKZGu6MuAfkHWJynXgCtnQ7QGexNnDvAK47eq9sDsPxSONhqKWtjOrRaQN/GBru0XZ71u/EZ9q+EWswXG4ayKKZhsJo2SMB5tcARb2rZLljolFCIClQiCUUIglFCIJRQiCURQglERAUKVCCVCIgIiIC4fbnHYoSS94ayLTvL+dgOJ5epdVjVcKeB8vnWs30jw+/1KgNq53VEwLiSGm4Hf2rfP6z1+NtPthYFzWG3LM7KT6hdeTBNvJKmWSLoxH0YuHZy7MM1jpYW5LmKnUWWv2IhfPXNhiaXyzse1jBYZiS08+A0JvysramL32bY6uDstQ1j2alhjLrt7b5lvP4OVH9Kb/cu/3qod3G0b48Sja4FgdL0TmniA45SD3i/uX6EUvVJI5r+DlR/S2j+wcf/Ivi2D6MHvkm6UN4OydG0DnYZjfxW+xStbE3KXAOd7Q3mV4MLp2zv6Y2dFE60Y4h0g4vPhy77nkFZbm0snkaqo2ZmxBl5ppKWN3kxRgdKW9ryfJv2DUc+wVpvA3eNwwwVEE00sUz3MkExaSyQC7cpA4EB3H8nv0v1cnvMpxJQG/mTxOHcdW/vFZ3auZFdbLkgALWb2X3pYh/XtPuK3ODsylaHesD9HiPIStv7CFu+Mz1st1OLufQOhJ1pJnMab69G4ZwPUS4eACsTZzbGOST6NK8Zr2a8nn+S771Tm51plmqqUOLenFOA8C+Q5nNLrdvWv6lO02y+IYHL0kpM9MXjJXRg5HEnQSDjG7uOhvoSs78YufL9Koq73e7fR1LGU9Q8NlADWSOOjuwOPzVhrNmNSpUKUUUREQEUKUBERAREQEREBQiIJUIiAiIg4neHXWyQg+S0vd4nh7h71Ulfq4ldxtpWdJPM7lnLR4N6o+C4ebUrr9ObXGK5XT7htn3fhOrqnAiOhiMTNDrJMerr3MadPzgtI1qv/ZLCxSUUEOUNf0YfLpqZXdZ1zzsTbwAWemuVD43SfRceqGt0ArzIB2B7hIB/iX6QVIbZ0WbaItH1s1H7THG35K71KsaHaDZaGvkjkklqI8gyuZDI1jZW3JAddpPM6tIK29FSRwRshiaGRRizWi5sPE6k87nUr7KVlULntvRehkHbJF+2F0K53bw/wATt+VNGPifkrPUviv6FlivJttQfSKGZoF3NYXt9Juo+C2FMF63gEWOoIsQurm5LcPRESmoPCWZrG94jY5xPtdb7KvyeFsjXRva18b2lrmPaHNe08QQdCFXWyNJHBUU8UTGxxte6zGgBou1xOniVZK59TG5dVZtLuiYXGfC5RTSXzfRZS405P5jhd0fh1h2WWrw3bbEcEe2mxSml6AnKyR2rT+jlF2u7ct7+CtXHcbhoYxJKSS42ZG2xe887X5DtVabYbwRU01RSCOFjJ4XxEyHpnDM0gOA0AI48+CkVYmAbUUeINBp5ml5H8y4hsotx6vEjvGi91ZicEH87NHGexzwHHwHEr8yw18UObIMmZ7HnoszTnZfKQ4kkWzO4dpX0l2nk81rW951KYa/RFJtPRzSNiZL13nK27HtDncgCRxW5X5uwfG3zHI42e3rNcNDp81fuzWKispYp9M5GWUDzZW6O8L8fAhLCNoiIooiIgIiICKFKCEUqEBERAWMrsrXO/JaT7AslD2ggg8CCD4FBUVTRGa57dVoq7DC26690n0aR9PL1ZIzbXTM3k8doKiWend5TWldnJyezOG9PW00JF2umaXDtYzruHsaVfKq6jq6WmkE0TWslZfK8Eki4IOhNuBK2Dtt7fWfs/cs3nWpceSqpOn2nHMQiJ7u7JAHD3lqsxVZDtPTR1D6wZRUytyvlzXLhYC1jpwaOXJbiDeAw8XMPiPuUvJOndouZpNsoH8bfZd8j963NNi0EvkyNBPJ3VWf5rWx7VzO35/i0Q7alv8ApvXTLmtvmXpWP5R1DC7uBa5vxcEnpfHF07V6S1ZUEWZe2SmXZyY4FpVQfpPiCFYar6ibklifyZKxx8A4X9ysFc+3TlRe/GGpiro5XPeaWogAh1OWN7NJI/eHd+Y9irQvJ5r9ObwNmxilBLTC3Tt/G0zjplqGA5RfkHAlpPY4r8wEEEtcC1zSWua4Wc1wNi0jkQbhZVN1KxS6qPTRVBje145FXNuwxsMm6An8VVtBZ2NmA09ouPENVI3XebrKeStqmQMJAppGTySj6pjXA2vycSLD1nkUV+hURFlRERAREQFKhEEqERAREQEREHlr8NgqQGzxRygcM7A4t8DxHqVZb1NnIaSnhnpWuhJkex+WSUh12XboXEDyXe1WuuW3mUvS4bMecT45B+tlPucVYlV9sHhtNU1UDZYxIyRj7te57m36MkaE9ys9myGGj/gKMntdTxOPtIVW7upclXTDslyfrAt+au1XpOWsGzlAOFFRj/pof9q+UuymHP8AKoKI9/0aG/tyrcIstOZqdgMMfwpujPIwyzRW9TXAe5a2fd5kuaWuqIjybO1k8Y7tMp9pK7hFdqZFfZMZw/XoxVQt50zjIcvfE4B1+5l194ttaWsikpqpjo84MchaDdh7S09ZpB156hd0tNtBszTV7fxjMswFmVLABKzsBPnDuOnxV39M/FdU2IClm6B0jJG8Y5mHqys5G3Fru1p1HeLE9TTTMlboQq/xzDnUsklNPYujOjhoHC12vb2aezULy4FtII5RAZAT5uou4feukrnjvq6tjp3tZL1BLoyQjqOd+Tfke5dZg+Ktka1jnDMAA119Hjlr2rlmvhrYHQzND45BZzT7iDyI435KvnYlPhFW6ie8vYAHxPd9bC6+V3joQe8FOpqyr/VO7xt19TU1r62gbE5tT15oXydEWT+c9txYh3E873Ot9Os2b2vbKA1xuOwnUeBXZwzNe0Oabg+7uXOyxuXVEYfuWxF+s1RSU4/MMtQ/1izR710uH7kKVtjUVlTMRxETYoGH1EOPvVqosq47D91+DQa/Q2yu7aiSWe/2XuLfcupoaCGnYIoIooIxwjijbGwepoAXoRAREQEREBERAREQEUqEBERAVfbVb2qPDKyShkhqZXQhnSPhEdmPc3Nks9wv1S03GmqsFflfe4f5cxD9LF/28SC4qPfVg8nlOqoO6Snc6392XL14jt9hFfSz08NbE6WaF7I43tlic+UjqNAe0al1l+YitrsoA7EKBvEGvpAfDp2KizNln9HVQnsqIj/jCvdUHRfi5m9rXj2gq/VemeUIiLLQiIgIilBzW1GxFHikkUtR02aIZSIpXRiVlyQ19tbAk8CDqvTQbIYdTxvhho6eNkrCyQiMdJI3sdIesfEnvW8UIKsNK+gqn0riS1tnRPPGSF3ku8dCD3tK3D8CpcUaaapZe7C6KZtmzQSDzo3ctOWoNtQV7t4VFeKKrA60EgY8/wBVIbe52X2leHZ+otLA788N/W6vzXWXY5+VXuKYPU4LUiGU54ZCTT1TQQ2Vo80jzXjmPWLrvdktoOFzcGwcO0dviuv2gwaKvppKWYdV4u14tmikHkyN7wfmOBVNYeJaKokpZtJaeTI63B3Nrx3OBBHcVObvwtmL2aQQCNQRcHtCLUbMVvTQAX1j0+ydR8x6luFizGohERRRERAREQEREBSiIIRSoQFjJK1gu5zWjtcQB71mqZ3j7JTUjKrFOljmD6ouEJY5rgJptG5rnyQ73ILQqNpaGO4fWUwI4t6aMu9gN1+f9r6eOsx2pqyBJQSTMJeCR0jG07GaAEO8pq0xrKk8BE0ei53zWLn1LvrcvosZ8wVcR1EbMPj8ijjJHAuijJ9rrlel2NBrSGQtaLdoA9gC4w08zvKml9Ti39myx/Bt/Kc93pPc74lVHWjHTziHqd/6Wxi22nb9bUju6Zzh7yq/NDbg5w8HOCgUrxwkl/vHn4lBe2Fb0aIRRsmFUJWsaHvMbXBzwNT1XE+5bOPeVhTuNQ9vpU9R8Qwr87GOXlK//CfiFA6YfWX8Ws+QUxX6Yh23wx/Ctpx6buj/AGrL3U+0VDL/ADdZSP7mVMLj7nL8tdJP2sPi0/Ip08vNsZ9Th80w1cE+01W8uH0l9rnyC1ul/wA0LxzYjM/yppnelK8/EqrPpUn/ACmnweR8l9WYlIPMePRk/wDios2Gpkb5L3t9F7m/BdBsrik76uGN00r2OLrte9zgbMceaplmOyt/pA+0CP2l7qDbCeB7ZY5ZWSMvlcYmPtcWOhBHAlB+j8cpenpZ4eJfC8N9O12n2gKvsBmu1rx5ha72G65GDe5XN4zRv/SUpH7IC3myOKRuylxaGyNDhyGuq1wz0uBV1vWwrKYMRYNQRTz25tNzG4+BzD7Q7F6ca23noXRt+isqIHgNimZMWuc4N1aRlPW0J7x67bmRxxfCXkxGJ9TDJlicSSyVjz0ZuQPOY08Fjytexot3+I9cMJ0kbl9fEfd61YCo3Z7Eeicx97cD3hXHhGKx1LGua4Z7atvz7QtdT7Tm/TYIiLDQoUoghSiIIRSoQFKhSgKERAXFb3HWw3L+XUwj2ZnfurtVwe+N9qGAflVrPdFKkKp3ImVZqFplGVTZSoKDzELEtX0KxQfMtUZV9FCD55UyL6KEGGRMi+lkQfPo1PRhfQKQg+fQjsUmJ2gEkjQOTXWC+oUhB1O6hhbitPd8jrsn0fI9wv0LuRNgr6VDbsTbFqTv6cf5eRXwpVitsW3Wvknklpq8QRSPc8Qvpem6MuNy1rhI3q66C3tWdBu5rISD+FiADqGUQafUTKfgrGRNpkfChgdFEyN0j5nMbYyyZc7z2nKAPcvuiKKKVCIJUIiCUUIglFCICIiAq73zv/i1I3tqXO9kZH7ysRVlvrf1aFva6od7BGPmrEqsLosbpdVGV1BOnqUXUOOiD5KFKhBCIiCEREBSoUoJUrFTdBkFIWGYdoUtcDwIKDqd2zv5XovSnH+WlV9qgN3R/lai/SSf6Ei/QClWIRSiioRFKCERSghFKIChSiAiIgwzKDIsC0rAxlB9DMqo321F3UluLIalw8SY/wDarPdATzK12I7PQVP8/FHNYEDpWNfYHiBcIPzdszUSVNfSUkpb0VRUMje5oyvDCesQdQDa/JWpV7vKcPBZVubFl1ZIGPkL+0PFgBw0ynxXTu3fYfcObSU7XDUOZE1hB7iF5andtRScYyPCSQfNVHH1mxDGkZK6HL53SCxA7rHVctilKIJZIRI2UMIHSM8l92g6e23qViVO52ifwdK37V/ivKd0b2DJFVNDBo1r4SSB4h2vsV0xXdOxrnta97YmOcA6V3kxt5uPcFs30eGt44tB9mHN8HrrnboXvBa+rblcLENgINvEv+Sxj3I0w8qaZ36o+Smjkr4K0dbEZHHn0cBF/cVga7ARxqa9/oxtHxjXdx7maEcekd4vPyXqi3S4e36q/i95+aaK5/DWAN5YlJ4mNvwaFidqMDbwoa5/pT5fg4K1It2eHt/4eP1i/wAV7Itg6JvCnhH9m37k0U9/DDBx5ODzP9KtnHwetVtBj8VUIxR0D6HIX5jHJJOZr2tfPwtY8O1foGLZSnbwijHgxo+S9TMBiHBjR6gmj8/bIYs6kfI+fDH4iJGta1k0fViIN8zbtOp4LuaLa2I8NmA3vbT0/wASwKzm4SweaPYvo3DmjzQg4yi2rBtbApo/CKjH7wWn3lwVGMUkFPT0EkT4qoSu6Q07AWdE9tuq883BWc2ib2BfQUo7EVT2wOyNbR1VHPLEGR073F/4xjjYtcNAD+cFczKwHksBAFmIlB9BOFmJF8hGpDUH1zqcy+eVTZBndTdYWUoMrosVKCUUIgyRQiCEspRBFkspRBFkspRBjZLLKyWQY2SyyRBjlTKskQY5UyrJEGOVMqyRBjlTKskQY5UyrJEEWSylEEWSylEEWSymyWQRZFKIIRSiAilEEIpRBCIiCVClEEKURBCIiCUREBERAREQQpREBERAREQEREBERAREQEREBERAREQERE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6147" name="Picture 3"/>
          <p:cNvPicPr>
            <a:picLocks noChangeAspect="1" noChangeArrowheads="1"/>
          </p:cNvPicPr>
          <p:nvPr/>
        </p:nvPicPr>
        <p:blipFill>
          <a:blip r:embed="rId3" cstate="print"/>
          <a:srcRect/>
          <a:stretch>
            <a:fillRect/>
          </a:stretch>
        </p:blipFill>
        <p:spPr bwMode="auto">
          <a:xfrm>
            <a:off x="2483768" y="3669988"/>
            <a:ext cx="4076887" cy="3053730"/>
          </a:xfrm>
          <a:prstGeom prst="rect">
            <a:avLst/>
          </a:prstGeom>
          <a:noFill/>
          <a:ln w="9525">
            <a:noFill/>
            <a:miter lim="800000"/>
            <a:headEnd/>
            <a:tailEnd/>
          </a:ln>
          <a:effectLst>
            <a:softEdge rad="190500"/>
          </a:effectLst>
        </p:spPr>
      </p:pic>
    </p:spTree>
    <p:extLst>
      <p:ext uri="{BB962C8B-B14F-4D97-AF65-F5344CB8AC3E}">
        <p14:creationId xmlns:p14="http://schemas.microsoft.com/office/powerpoint/2010/main" val="162009150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1087</TotalTime>
  <Words>924</Words>
  <Application>Microsoft Office PowerPoint</Application>
  <PresentationFormat>Presentación en pantalla (4:3)</PresentationFormat>
  <Paragraphs>48</Paragraphs>
  <Slides>10</Slides>
  <Notes>1</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10</vt:i4>
      </vt:variant>
    </vt:vector>
  </HeadingPairs>
  <TitlesOfParts>
    <vt:vector size="13" baseType="lpstr">
      <vt:lpstr>Arial</vt:lpstr>
      <vt:lpstr>Calibri</vt:lpstr>
      <vt:lpstr>Tema de Office</vt:lpstr>
      <vt:lpstr>Presentación de PowerPoint</vt:lpstr>
      <vt:lpstr>Presentación de PowerPoint</vt:lpstr>
      <vt:lpstr>Reinstalación o Indemnización:</vt:lpstr>
      <vt:lpstr>Causas de rescisión sin responsabilidad para el trabajador:</vt:lpstr>
      <vt:lpstr>Presentación de PowerPoint</vt:lpstr>
      <vt:lpstr>Presentación de PowerPoint</vt:lpstr>
      <vt:lpstr>Terminación de las relaciones de trabajo:</vt:lpstr>
      <vt:lpstr>Renuncia</vt:lpstr>
      <vt:lpstr>Despido</vt:lpstr>
      <vt:lpstr>Muerte del Trabajador</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LDE</dc:creator>
  <cp:lastModifiedBy>Usuario</cp:lastModifiedBy>
  <cp:revision>77</cp:revision>
  <dcterms:created xsi:type="dcterms:W3CDTF">2013-08-21T18:45:55Z</dcterms:created>
  <dcterms:modified xsi:type="dcterms:W3CDTF">2015-10-02T18:43:16Z</dcterms:modified>
</cp:coreProperties>
</file>