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91" r:id="rId2"/>
    <p:sldId id="292" r:id="rId3"/>
    <p:sldId id="285" r:id="rId4"/>
    <p:sldId id="286" r:id="rId5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E8790"/>
    <a:srgbClr val="CC9900"/>
    <a:srgbClr val="404F21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Estilo medio 2 - Énfasis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69C7853C-536D-4A76-A0AE-DD22124D55A5}" styleName="Estilo temático 1 - Énfasis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F2DE63D5-997A-4646-A377-4702673A728D}" styleName="Estilo claro 2 - Acento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EB344D84-9AFB-497E-A393-DC336BA19D2E}" styleName="Estilo medio 3 - Énfasis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4" d="100"/>
          <a:sy n="54" d="100"/>
        </p:scale>
        <p:origin x="78" y="1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34258EB-DDF2-469D-BB98-F4FEC0F71CDE}" type="datetimeFigureOut">
              <a:rPr lang="es-MX" smtClean="0"/>
              <a:t>02/10/2015</a:t>
            </a:fld>
            <a:endParaRPr lang="es-MX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5FF17B-F5EC-4B22-806F-0DB8BE4035E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4415724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B3F35B-FF93-4525-9B01-0FBB0223A5AE}" type="datetimeFigureOut">
              <a:rPr lang="es-MX" smtClean="0"/>
              <a:pPr/>
              <a:t>02/10/2015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EDB067-34C0-44C4-9F9E-3DC974D6B43B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4001849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B3F35B-FF93-4525-9B01-0FBB0223A5AE}" type="datetimeFigureOut">
              <a:rPr lang="es-MX" smtClean="0"/>
              <a:pPr/>
              <a:t>02/10/2015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EDB067-34C0-44C4-9F9E-3DC974D6B43B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9633090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B3F35B-FF93-4525-9B01-0FBB0223A5AE}" type="datetimeFigureOut">
              <a:rPr lang="es-MX" smtClean="0"/>
              <a:pPr/>
              <a:t>02/10/2015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EDB067-34C0-44C4-9F9E-3DC974D6B43B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7509406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B3F35B-FF93-4525-9B01-0FBB0223A5AE}" type="datetimeFigureOut">
              <a:rPr lang="es-MX" smtClean="0"/>
              <a:pPr/>
              <a:t>02/10/2015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EDB067-34C0-44C4-9F9E-3DC974D6B43B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1239582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B3F35B-FF93-4525-9B01-0FBB0223A5AE}" type="datetimeFigureOut">
              <a:rPr lang="es-MX" smtClean="0"/>
              <a:pPr/>
              <a:t>02/10/2015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EDB067-34C0-44C4-9F9E-3DC974D6B43B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4674660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B3F35B-FF93-4525-9B01-0FBB0223A5AE}" type="datetimeFigureOut">
              <a:rPr lang="es-MX" smtClean="0"/>
              <a:pPr/>
              <a:t>02/10/2015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EDB067-34C0-44C4-9F9E-3DC974D6B43B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4256882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B3F35B-FF93-4525-9B01-0FBB0223A5AE}" type="datetimeFigureOut">
              <a:rPr lang="es-MX" smtClean="0"/>
              <a:pPr/>
              <a:t>02/10/2015</a:t>
            </a:fld>
            <a:endParaRPr lang="es-MX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EDB067-34C0-44C4-9F9E-3DC974D6B43B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8140596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B3F35B-FF93-4525-9B01-0FBB0223A5AE}" type="datetimeFigureOut">
              <a:rPr lang="es-MX" smtClean="0"/>
              <a:pPr/>
              <a:t>02/10/2015</a:t>
            </a:fld>
            <a:endParaRPr lang="es-MX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EDB067-34C0-44C4-9F9E-3DC974D6B43B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1761418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B3F35B-FF93-4525-9B01-0FBB0223A5AE}" type="datetimeFigureOut">
              <a:rPr lang="es-MX" smtClean="0"/>
              <a:pPr/>
              <a:t>02/10/2015</a:t>
            </a:fld>
            <a:endParaRPr lang="es-MX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EDB067-34C0-44C4-9F9E-3DC974D6B43B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1747707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B3F35B-FF93-4525-9B01-0FBB0223A5AE}" type="datetimeFigureOut">
              <a:rPr lang="es-MX" smtClean="0"/>
              <a:pPr/>
              <a:t>02/10/2015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EDB067-34C0-44C4-9F9E-3DC974D6B43B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1314110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B3F35B-FF93-4525-9B01-0FBB0223A5AE}" type="datetimeFigureOut">
              <a:rPr lang="es-MX" smtClean="0"/>
              <a:pPr/>
              <a:t>02/10/2015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EDB067-34C0-44C4-9F9E-3DC974D6B43B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417197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B3F35B-FF93-4525-9B01-0FBB0223A5AE}" type="datetimeFigureOut">
              <a:rPr lang="es-MX" smtClean="0"/>
              <a:pPr/>
              <a:t>02/10/2015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EDB067-34C0-44C4-9F9E-3DC974D6B43B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756888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60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sz="3600" i="1" dirty="0" smtClean="0">
                <a:solidFill>
                  <a:schemeClr val="accent3">
                    <a:lumMod val="75000"/>
                  </a:schemeClr>
                </a:solidFill>
              </a:rPr>
              <a:t>Incapacidad Permanente Total</a:t>
            </a:r>
            <a:endParaRPr lang="es-MX" sz="3600" i="1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5" name="2 Marcador de contenido"/>
          <p:cNvSpPr txBox="1">
            <a:spLocks/>
          </p:cNvSpPr>
          <p:nvPr/>
        </p:nvSpPr>
        <p:spPr>
          <a:xfrm>
            <a:off x="467544" y="1268760"/>
            <a:ext cx="8229600" cy="28083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s-MX" sz="2000" dirty="0" smtClean="0">
                <a:solidFill>
                  <a:schemeClr val="accent3">
                    <a:lumMod val="75000"/>
                  </a:schemeClr>
                </a:solidFill>
              </a:rPr>
              <a:t>Los riesgos de trabajo pueden generar incapacidades permanentes, ya sean parciales o totales, para el caso de la terminación de la relación laboral, la permanente total, se considera a aquélla imposibilidad que tiene su causa en el trabajo que impide que el trabajador regrese a la actividad laboral de manera definitiva, lo cual acarrea la terminación de la relación laboral.</a:t>
            </a:r>
          </a:p>
          <a:p>
            <a:pPr marL="0" indent="0" algn="just">
              <a:buNone/>
            </a:pPr>
            <a:endParaRPr lang="es-MX" sz="2000" dirty="0" smtClean="0">
              <a:solidFill>
                <a:schemeClr val="accent3">
                  <a:lumMod val="75000"/>
                </a:schemeClr>
              </a:solidFill>
            </a:endParaRPr>
          </a:p>
        </p:txBody>
      </p:sp>
      <p:pic>
        <p:nvPicPr>
          <p:cNvPr id="2049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63888" y="3429000"/>
            <a:ext cx="1971675" cy="2314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620091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60000"/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 Título"/>
          <p:cNvSpPr>
            <a:spLocks noGrp="1"/>
          </p:cNvSpPr>
          <p:nvPr>
            <p:ph type="title"/>
          </p:nvPr>
        </p:nvSpPr>
        <p:spPr>
          <a:xfrm>
            <a:off x="0" y="404664"/>
            <a:ext cx="3033711" cy="706090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r"/>
            <a:r>
              <a:rPr lang="es-MX" sz="3600" i="1" dirty="0" smtClean="0">
                <a:solidFill>
                  <a:schemeClr val="accent3">
                    <a:lumMod val="75000"/>
                  </a:schemeClr>
                </a:solidFill>
              </a:rPr>
              <a:t>Invalidez</a:t>
            </a:r>
            <a:endParaRPr lang="es-MX" sz="3600" i="1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5" name="2 Marcador de contenido"/>
          <p:cNvSpPr txBox="1">
            <a:spLocks/>
          </p:cNvSpPr>
          <p:nvPr/>
        </p:nvSpPr>
        <p:spPr>
          <a:xfrm>
            <a:off x="457200" y="1484785"/>
            <a:ext cx="8229600" cy="1008112"/>
          </a:xfrm>
          <a:prstGeom prst="rect">
            <a:avLst/>
          </a:prstGeom>
          <a:gradFill>
            <a:gsLst>
              <a:gs pos="0">
                <a:schemeClr val="accent3">
                  <a:tint val="50000"/>
                  <a:satMod val="300000"/>
                  <a:alpha val="40000"/>
                </a:schemeClr>
              </a:gs>
              <a:gs pos="35000">
                <a:schemeClr val="accent3">
                  <a:tint val="37000"/>
                  <a:satMod val="300000"/>
                </a:schemeClr>
              </a:gs>
              <a:gs pos="100000">
                <a:schemeClr val="accent3">
                  <a:tint val="15000"/>
                  <a:satMod val="350000"/>
                </a:schemeClr>
              </a:gs>
            </a:gsLst>
          </a:gra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s-MX" sz="2000" dirty="0" smtClean="0">
                <a:solidFill>
                  <a:schemeClr val="accent3">
                    <a:lumMod val="75000"/>
                  </a:schemeClr>
                </a:solidFill>
              </a:rPr>
              <a:t>Aquellas imposibilidades para desempeñar alguna actividad laboral de por vida que tengan su origen o causa en circunstancias ajenas al trabajo.</a:t>
            </a:r>
          </a:p>
          <a:p>
            <a:pPr marL="0" indent="0" algn="just">
              <a:buNone/>
            </a:pPr>
            <a:endParaRPr lang="es-MX" sz="2000" dirty="0" smtClean="0">
              <a:solidFill>
                <a:schemeClr val="accent3">
                  <a:lumMod val="75000"/>
                </a:schemeClr>
              </a:solidFill>
            </a:endParaRPr>
          </a:p>
        </p:txBody>
      </p:sp>
      <p:pic>
        <p:nvPicPr>
          <p:cNvPr id="1025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43808" y="2866928"/>
            <a:ext cx="3672408" cy="35915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77800"/>
          </a:effectLst>
        </p:spPr>
      </p:pic>
    </p:spTree>
    <p:extLst>
      <p:ext uri="{BB962C8B-B14F-4D97-AF65-F5344CB8AC3E}">
        <p14:creationId xmlns:p14="http://schemas.microsoft.com/office/powerpoint/2010/main" val="1620091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60000"/>
            <a:lum/>
          </a:blip>
          <a:srcRect/>
          <a:stretch>
            <a:fillRect l="-12000" r="-1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331640" y="1600200"/>
            <a:ext cx="6768752" cy="3917031"/>
          </a:xfrm>
          <a:gradFill>
            <a:gsLst>
              <a:gs pos="0">
                <a:schemeClr val="accent4">
                  <a:tint val="50000"/>
                  <a:satMod val="300000"/>
                  <a:alpha val="47000"/>
                </a:schemeClr>
              </a:gs>
              <a:gs pos="35000">
                <a:schemeClr val="accent4">
                  <a:tint val="37000"/>
                  <a:satMod val="300000"/>
                </a:schemeClr>
              </a:gs>
              <a:gs pos="100000">
                <a:schemeClr val="accent4">
                  <a:tint val="15000"/>
                  <a:satMod val="350000"/>
                </a:schemeClr>
              </a:gs>
            </a:gsLst>
          </a:gra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just"/>
            <a:r>
              <a:rPr lang="es-MX" sz="2000" dirty="0" smtClean="0">
                <a:solidFill>
                  <a:schemeClr val="accent3">
                    <a:lumMod val="75000"/>
                  </a:schemeClr>
                </a:solidFill>
              </a:rPr>
              <a:t>Es posible concluir que la relación laboral depende de diversos factores tanto los de carácter personal o subjetivo como los de tipo materias u objetivos, además cabe mencionar que es necesaria la capacidad de las partes para contratarse y sobre todo la licitud del objeto materia de la relación de trabajo.</a:t>
            </a:r>
          </a:p>
          <a:p>
            <a:pPr algn="just"/>
            <a:r>
              <a:rPr lang="es-MX" sz="2000" dirty="0" smtClean="0">
                <a:solidFill>
                  <a:schemeClr val="accent3">
                    <a:lumMod val="75000"/>
                  </a:schemeClr>
                </a:solidFill>
              </a:rPr>
              <a:t>Por otra parte es necesario hacer mención que toda relación de trabajo trae como consecuencia la generación de prerrogativas, mismas que se encuentran consagradas en nuestra Constitución general y de manera particular en cada una de las legislaciones que en materia laboral cuente nuestra normatividad.</a:t>
            </a:r>
            <a:endParaRPr lang="es-MX" sz="2000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4" name="1 Título"/>
          <p:cNvSpPr txBox="1">
            <a:spLocks/>
          </p:cNvSpPr>
          <p:nvPr/>
        </p:nvSpPr>
        <p:spPr>
          <a:xfrm>
            <a:off x="2555776" y="260648"/>
            <a:ext cx="4248472" cy="792088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sz="3600" i="1" dirty="0" smtClean="0">
                <a:solidFill>
                  <a:schemeClr val="accent3">
                    <a:lumMod val="75000"/>
                  </a:schemeClr>
                </a:solidFill>
              </a:rPr>
              <a:t>Conclusiones</a:t>
            </a:r>
            <a:endParaRPr lang="es-MX" sz="3600" i="1" dirty="0">
              <a:solidFill>
                <a:schemeClr val="accent3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7450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60000"/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331640" y="1600201"/>
            <a:ext cx="6336704" cy="2764904"/>
          </a:xfrm>
          <a:gradFill>
            <a:gsLst>
              <a:gs pos="0">
                <a:schemeClr val="dk1">
                  <a:tint val="50000"/>
                  <a:satMod val="300000"/>
                  <a:alpha val="43000"/>
                </a:schemeClr>
              </a:gs>
              <a:gs pos="42000">
                <a:schemeClr val="dk1">
                  <a:tint val="37000"/>
                  <a:satMod val="300000"/>
                </a:schemeClr>
              </a:gs>
              <a:gs pos="67000">
                <a:schemeClr val="dk1">
                  <a:tint val="15000"/>
                  <a:satMod val="350000"/>
                </a:schemeClr>
              </a:gs>
            </a:gsLst>
          </a:gra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just"/>
            <a:r>
              <a:rPr lang="es-MX" sz="2000" b="1" dirty="0" smtClean="0">
                <a:solidFill>
                  <a:schemeClr val="accent3">
                    <a:lumMod val="75000"/>
                  </a:schemeClr>
                </a:solidFill>
              </a:rPr>
              <a:t>Ley Federal del Trabajo</a:t>
            </a:r>
          </a:p>
          <a:p>
            <a:pPr marL="0" indent="0" algn="just">
              <a:buNone/>
            </a:pPr>
            <a:endParaRPr lang="es-MX" sz="2000" b="1" dirty="0" smtClean="0">
              <a:solidFill>
                <a:schemeClr val="accent3">
                  <a:lumMod val="75000"/>
                </a:schemeClr>
              </a:solidFill>
            </a:endParaRPr>
          </a:p>
          <a:p>
            <a:pPr algn="just"/>
            <a:r>
              <a:rPr lang="es-MX" sz="2000" b="1" dirty="0">
                <a:solidFill>
                  <a:schemeClr val="accent3">
                    <a:lumMod val="75000"/>
                  </a:schemeClr>
                </a:solidFill>
              </a:rPr>
              <a:t> Constitución y Nuevo Derecho del Trabajo	</a:t>
            </a:r>
            <a:endParaRPr lang="es-MX" sz="2000" b="1" dirty="0" smtClean="0">
              <a:solidFill>
                <a:schemeClr val="accent3">
                  <a:lumMod val="75000"/>
                </a:schemeClr>
              </a:solidFill>
            </a:endParaRPr>
          </a:p>
          <a:p>
            <a:pPr algn="just"/>
            <a:endParaRPr lang="es-MX" sz="2000" b="1" dirty="0" smtClean="0">
              <a:solidFill>
                <a:schemeClr val="accent3">
                  <a:lumMod val="75000"/>
                </a:schemeClr>
              </a:solidFill>
            </a:endParaRPr>
          </a:p>
          <a:p>
            <a:pPr algn="just"/>
            <a:r>
              <a:rPr lang="es-MX" sz="2000" b="1" dirty="0" smtClean="0">
                <a:solidFill>
                  <a:schemeClr val="accent3">
                    <a:lumMod val="75000"/>
                  </a:schemeClr>
                </a:solidFill>
              </a:rPr>
              <a:t>DE BUEN LOZANO Néstor,  </a:t>
            </a:r>
            <a:r>
              <a:rPr lang="es-MX" sz="2000" b="1" dirty="0">
                <a:solidFill>
                  <a:schemeClr val="accent3">
                    <a:lumMod val="75000"/>
                  </a:schemeClr>
                </a:solidFill>
              </a:rPr>
              <a:t>Derecho del Trabajo, Tomo I, Editorial Porrúa, segunda edición, México, 1998	</a:t>
            </a:r>
            <a:r>
              <a:rPr lang="es-MX" sz="2000" dirty="0">
                <a:solidFill>
                  <a:schemeClr val="accent3">
                    <a:lumMod val="75000"/>
                  </a:schemeClr>
                </a:solidFill>
              </a:rPr>
              <a:t>		</a:t>
            </a:r>
          </a:p>
        </p:txBody>
      </p:sp>
      <p:sp>
        <p:nvSpPr>
          <p:cNvPr id="4" name="1 Título"/>
          <p:cNvSpPr txBox="1">
            <a:spLocks/>
          </p:cNvSpPr>
          <p:nvPr/>
        </p:nvSpPr>
        <p:spPr>
          <a:xfrm>
            <a:off x="2483768" y="332656"/>
            <a:ext cx="4176464" cy="864096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sz="3600" i="1" dirty="0" smtClean="0">
                <a:solidFill>
                  <a:schemeClr val="accent3">
                    <a:lumMod val="75000"/>
                  </a:schemeClr>
                </a:solidFill>
              </a:rPr>
              <a:t>Bibliografía</a:t>
            </a:r>
            <a:endParaRPr lang="es-MX" sz="3600" i="1" dirty="0">
              <a:solidFill>
                <a:schemeClr val="accent3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6705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1086</TotalTime>
  <Words>205</Words>
  <Application>Microsoft Office PowerPoint</Application>
  <PresentationFormat>Presentación en pantalla (4:3)</PresentationFormat>
  <Paragraphs>13</Paragraphs>
  <Slides>4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2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4</vt:i4>
      </vt:variant>
    </vt:vector>
  </HeadingPairs>
  <TitlesOfParts>
    <vt:vector size="7" baseType="lpstr">
      <vt:lpstr>Arial</vt:lpstr>
      <vt:lpstr>Calibri</vt:lpstr>
      <vt:lpstr>Tema de Office</vt:lpstr>
      <vt:lpstr>Incapacidad Permanente Total</vt:lpstr>
      <vt:lpstr>Invalidez</vt:lpstr>
      <vt:lpstr>Presentación de PowerPoint</vt:lpstr>
      <vt:lpstr>Presentación de PowerPoint</vt:lpstr>
    </vt:vector>
  </TitlesOfParts>
  <Company>HP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LDE</dc:creator>
  <cp:lastModifiedBy>Usuario</cp:lastModifiedBy>
  <cp:revision>78</cp:revision>
  <dcterms:created xsi:type="dcterms:W3CDTF">2013-08-21T18:45:55Z</dcterms:created>
  <dcterms:modified xsi:type="dcterms:W3CDTF">2015-10-02T18:43:12Z</dcterms:modified>
</cp:coreProperties>
</file>