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73" r:id="rId3"/>
    <p:sldId id="274" r:id="rId4"/>
    <p:sldId id="257" r:id="rId5"/>
    <p:sldId id="281" r:id="rId6"/>
    <p:sldId id="258" r:id="rId7"/>
    <p:sldId id="275" r:id="rId8"/>
    <p:sldId id="259" r:id="rId9"/>
    <p:sldId id="260" r:id="rId10"/>
    <p:sldId id="261" r:id="rId11"/>
    <p:sldId id="262" r:id="rId12"/>
    <p:sldId id="263" r:id="rId13"/>
    <p:sldId id="264" r:id="rId14"/>
    <p:sldId id="285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6" r:id="rId24"/>
    <p:sldId id="287" r:id="rId25"/>
    <p:sldId id="277" r:id="rId26"/>
    <p:sldId id="282" r:id="rId27"/>
    <p:sldId id="278" r:id="rId28"/>
    <p:sldId id="283" r:id="rId29"/>
    <p:sldId id="279" r:id="rId30"/>
    <p:sldId id="289" r:id="rId31"/>
    <p:sldId id="284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544B3-F304-4631-898F-68812E5B071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B1FF0-747C-4B2A-877B-6DFD724F6F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7987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B1FF0-747C-4B2A-877B-6DFD724F6F5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5096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FACCEA-A9A2-499A-A52C-B05701E0961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64714E-958C-4E7A-BF11-A6EBA06B9F0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33340" y="332583"/>
            <a:ext cx="6351028" cy="1080120"/>
          </a:xfrm>
        </p:spPr>
        <p:txBody>
          <a:bodyPr>
            <a:noAutofit/>
          </a:bodyPr>
          <a:lstStyle/>
          <a:p>
            <a:pPr algn="ctr"/>
            <a:r>
              <a:rPr lang="es-MX" sz="2400" dirty="0" smtClean="0">
                <a:latin typeface="+mn-lt"/>
              </a:rPr>
              <a:t/>
            </a:r>
            <a:br>
              <a:rPr lang="es-MX" sz="2400" dirty="0" smtClean="0">
                <a:latin typeface="+mn-lt"/>
              </a:rPr>
            </a:br>
            <a:r>
              <a:rPr lang="es-MX" sz="2400" dirty="0">
                <a:latin typeface="+mn-lt"/>
              </a:rPr>
              <a:t/>
            </a:r>
            <a:br>
              <a:rPr lang="es-MX" sz="2400" dirty="0">
                <a:latin typeface="+mn-lt"/>
              </a:rPr>
            </a:br>
            <a:r>
              <a:rPr lang="es-MX" sz="1800" dirty="0" smtClean="0">
                <a:latin typeface="+mn-lt"/>
              </a:rPr>
              <a:t/>
            </a:r>
            <a:br>
              <a:rPr lang="es-MX" sz="1800" dirty="0" smtClean="0">
                <a:latin typeface="+mn-lt"/>
              </a:rPr>
            </a:br>
            <a:r>
              <a:rPr lang="es-MX" sz="1800" b="1" dirty="0" smtClean="0">
                <a:latin typeface="+mn-lt"/>
              </a:rPr>
              <a:t>UNIVERSIDAD AUTÓNOMA DEL ESTADO DE MÉXICO</a:t>
            </a:r>
            <a:br>
              <a:rPr lang="es-MX" sz="1800" b="1" dirty="0" smtClean="0">
                <a:latin typeface="+mn-lt"/>
              </a:rPr>
            </a:br>
            <a:r>
              <a:rPr lang="es-MX" sz="1800" b="1" dirty="0" smtClean="0">
                <a:latin typeface="+mn-lt"/>
              </a:rPr>
              <a:t>FACULTAD DE ENFERMERÍA Y OBSTETRICIA</a:t>
            </a:r>
            <a:r>
              <a:rPr lang="es-MX" sz="2000" b="1" dirty="0" smtClean="0">
                <a:latin typeface="+mn-lt"/>
              </a:rPr>
              <a:t/>
            </a:r>
            <a:br>
              <a:rPr lang="es-MX" sz="2000" b="1" dirty="0" smtClean="0">
                <a:latin typeface="+mn-lt"/>
              </a:rPr>
            </a:br>
            <a:endParaRPr lang="es-MX" sz="2000" b="1" dirty="0"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1665116"/>
            <a:ext cx="8064896" cy="5076252"/>
          </a:xfrm>
        </p:spPr>
        <p:txBody>
          <a:bodyPr>
            <a:normAutofit fontScale="25000" lnSpcReduction="20000"/>
          </a:bodyPr>
          <a:lstStyle/>
          <a:p>
            <a:r>
              <a:rPr lang="es-MX" sz="8000" b="1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PROGRAMA EDUCATIVO</a:t>
            </a:r>
            <a:r>
              <a:rPr lang="es-MX" sz="8000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:  Licenciado en Enfermería</a:t>
            </a:r>
          </a:p>
          <a:p>
            <a:endParaRPr lang="es-MX" sz="8000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r>
              <a:rPr lang="es-MX" sz="8000" b="1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UNIDAD DE APRENDIZAJE</a:t>
            </a:r>
            <a:r>
              <a:rPr lang="es-MX" sz="8000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: </a:t>
            </a:r>
            <a:r>
              <a:rPr lang="es-ES" sz="8000" b="1" dirty="0" err="1" smtClean="0">
                <a:solidFill>
                  <a:schemeClr val="accent3">
                    <a:lumMod val="10000"/>
                  </a:schemeClr>
                </a:solidFill>
                <a:latin typeface="Gill Sans MT" panose="020B0502020104020203" pitchFamily="34" charset="0"/>
                <a:cs typeface="Aharoni" panose="02010803020104030203" pitchFamily="2" charset="-79"/>
              </a:rPr>
              <a:t>Enf</a:t>
            </a:r>
            <a:r>
              <a:rPr lang="es-ES" sz="8000" b="1" dirty="0" smtClean="0">
                <a:solidFill>
                  <a:schemeClr val="accent3">
                    <a:lumMod val="10000"/>
                  </a:schemeClr>
                </a:solidFill>
                <a:latin typeface="Gill Sans MT" panose="020B0502020104020203" pitchFamily="34" charset="0"/>
                <a:cs typeface="Aharoni" panose="02010803020104030203" pitchFamily="2" charset="-79"/>
              </a:rPr>
              <a:t>. Gerontológica</a:t>
            </a: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r>
              <a:rPr lang="es-MX" sz="8000" b="1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MATERIAL  VISUAL: </a:t>
            </a:r>
            <a:r>
              <a:rPr lang="es-ES" sz="8000" b="1" dirty="0" smtClean="0">
                <a:solidFill>
                  <a:schemeClr val="accent3">
                    <a:lumMod val="10000"/>
                  </a:schemeClr>
                </a:solidFill>
                <a:latin typeface="Gill Sans MT" panose="020B0502020104020203" pitchFamily="34" charset="0"/>
                <a:cs typeface="Aharoni" panose="02010803020104030203" pitchFamily="2" charset="-79"/>
              </a:rPr>
              <a:t>ESTEREOTIPOS, MITOS Y PREJUICIOS </a:t>
            </a:r>
          </a:p>
          <a:p>
            <a:pPr algn="ctr">
              <a:defRPr/>
            </a:pPr>
            <a:r>
              <a:rPr lang="es-ES" sz="8000" b="1" dirty="0" smtClean="0">
                <a:solidFill>
                  <a:schemeClr val="accent3">
                    <a:lumMod val="10000"/>
                  </a:schemeClr>
                </a:solidFill>
                <a:latin typeface="Gill Sans MT" panose="020B0502020104020203" pitchFamily="34" charset="0"/>
                <a:cs typeface="Aharoni" panose="02010803020104030203" pitchFamily="2" charset="-79"/>
              </a:rPr>
              <a:t>ACERCA DE LA VEJEZ</a:t>
            </a: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r>
              <a:rPr lang="es-MX" sz="8000" b="1" dirty="0" smtClean="0">
                <a:latin typeface="Gill Sans MT" panose="020B0502020104020203" pitchFamily="34" charset="0"/>
                <a:cs typeface="Aharoni" panose="02010803020104030203" pitchFamily="2" charset="-79"/>
              </a:rPr>
              <a:t>RESPONSABLE: DRA. EN ENF. BEATRIZ ARANA GÓMEZ</a:t>
            </a:r>
          </a:p>
          <a:p>
            <a:endParaRPr lang="es-MX" sz="8000" b="1" dirty="0" smtClean="0">
              <a:latin typeface="Gill Sans MT" panose="020B0502020104020203" pitchFamily="34" charset="0"/>
              <a:cs typeface="Aharoni" panose="02010803020104030203" pitchFamily="2" charset="-79"/>
            </a:endParaRPr>
          </a:p>
          <a:p>
            <a:endParaRPr lang="es-MX" sz="8000" b="1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s-MX" sz="8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r"/>
            <a:r>
              <a:rPr lang="es-MX" sz="9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Octubre 2015</a:t>
            </a:r>
            <a:endParaRPr lang="es-MX" sz="9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s-MX" sz="8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defRPr/>
            </a:pPr>
            <a:endParaRPr lang="es-ES" sz="72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64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64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64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64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18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18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1800" b="1" dirty="0">
              <a:solidFill>
                <a:schemeClr val="accent3">
                  <a:lumMod val="10000"/>
                </a:schemeClr>
              </a:solidFill>
            </a:endParaRPr>
          </a:p>
          <a:p>
            <a:pPr algn="r">
              <a:defRPr/>
            </a:pPr>
            <a:r>
              <a:rPr lang="es-ES" sz="1600" b="1" dirty="0" smtClean="0">
                <a:solidFill>
                  <a:schemeClr val="accent3">
                    <a:lumMod val="10000"/>
                  </a:schemeClr>
                </a:solidFill>
              </a:rPr>
              <a:t>DRA</a:t>
            </a:r>
            <a:r>
              <a:rPr lang="es-ES" sz="1600" b="1" dirty="0">
                <a:solidFill>
                  <a:schemeClr val="accent3">
                    <a:lumMod val="10000"/>
                  </a:schemeClr>
                </a:solidFill>
              </a:rPr>
              <a:t>. EN ENF. BEATRIZ ARANA GÓMEZ</a:t>
            </a:r>
          </a:p>
          <a:p>
            <a:pPr algn="ctr">
              <a:defRPr/>
            </a:pPr>
            <a:endParaRPr lang="es-ES" sz="1800" b="1" i="1" dirty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ES" sz="1800" b="1" i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>
              <a:defRPr/>
            </a:pPr>
            <a:endParaRPr lang="es-ES" sz="2000" b="1" dirty="0">
              <a:solidFill>
                <a:schemeClr val="accent3">
                  <a:lumMod val="10000"/>
                </a:schemeClr>
              </a:solidFill>
            </a:endParaRPr>
          </a:p>
          <a:p>
            <a:pPr>
              <a:defRPr/>
            </a:pPr>
            <a:endParaRPr lang="es-ES" b="1" dirty="0">
              <a:solidFill>
                <a:schemeClr val="accent3">
                  <a:lumMod val="1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0" y="-6551"/>
            <a:ext cx="1296144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0"/>
            <a:ext cx="1331640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57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/>
              <a:t>PREJUICIOS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0" y="1412776"/>
            <a:ext cx="5184576" cy="46085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63513" indent="15875">
              <a:tabLst>
                <a:tab pos="90488" algn="l"/>
              </a:tabLst>
            </a:pPr>
            <a:r>
              <a:rPr lang="es-MX" sz="2800" dirty="0" smtClean="0">
                <a:solidFill>
                  <a:schemeClr val="tx1"/>
                </a:solidFill>
              </a:rPr>
              <a:t>Son generalizaciones que adoptamos desde la infancia. </a:t>
            </a:r>
          </a:p>
          <a:p>
            <a:pPr marL="163513" indent="15875">
              <a:tabLst>
                <a:tab pos="90488" algn="l"/>
              </a:tabLst>
            </a:pPr>
            <a:r>
              <a:rPr lang="es-MX" sz="2800" dirty="0" smtClean="0">
                <a:solidFill>
                  <a:schemeClr val="tx1"/>
                </a:solidFill>
              </a:rPr>
              <a:t> No siempre se ajustan a la realidad.</a:t>
            </a:r>
          </a:p>
          <a:p>
            <a:pPr marL="163513" indent="15875">
              <a:tabLst>
                <a:tab pos="90488" algn="l"/>
              </a:tabLst>
            </a:pPr>
            <a:r>
              <a:rPr lang="es-MX" sz="2800" dirty="0" smtClean="0">
                <a:solidFill>
                  <a:schemeClr val="tx1"/>
                </a:solidFill>
              </a:rPr>
              <a:t>Asociaciones que establecemos entre estímulos que definen la vejez y otros estímulos no condicionados que provocan respuestas de </a:t>
            </a:r>
            <a:r>
              <a:rPr lang="es-MX" sz="2800" dirty="0" smtClean="0">
                <a:solidFill>
                  <a:schemeClr val="tx1"/>
                </a:solidFill>
              </a:rPr>
              <a:t>rechazo</a:t>
            </a:r>
            <a:r>
              <a:rPr lang="es-MX" sz="2800" dirty="0" smtClean="0">
                <a:solidFill>
                  <a:prstClr val="black"/>
                </a:solidFill>
              </a:rPr>
              <a:t> </a:t>
            </a:r>
            <a:r>
              <a:rPr lang="es-MX" sz="2800" dirty="0">
                <a:solidFill>
                  <a:prstClr val="black"/>
                </a:solidFill>
              </a:rPr>
              <a:t>(</a:t>
            </a:r>
            <a:r>
              <a:rPr lang="es-MX" sz="2400" dirty="0" smtClean="0">
                <a:solidFill>
                  <a:prstClr val="black"/>
                </a:solidFill>
              </a:rPr>
              <a:t>Millán-</a:t>
            </a:r>
            <a:r>
              <a:rPr lang="es-MX" sz="2400" dirty="0" err="1" smtClean="0">
                <a:solidFill>
                  <a:prstClr val="black"/>
                </a:solidFill>
              </a:rPr>
              <a:t>Calent</a:t>
            </a:r>
            <a:r>
              <a:rPr lang="es-MX" sz="2400" dirty="0" smtClean="0">
                <a:solidFill>
                  <a:prstClr val="black"/>
                </a:solidFill>
              </a:rPr>
              <a:t>, 2006:67).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163513" indent="15875">
              <a:tabLst>
                <a:tab pos="90488" algn="l"/>
              </a:tabLst>
            </a:pPr>
            <a:endParaRPr lang="es-MX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22" y="1916832"/>
            <a:ext cx="345638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23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ESTIGMATIZACIÓN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268760"/>
            <a:ext cx="3563071" cy="457502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3000" dirty="0" smtClean="0">
                <a:solidFill>
                  <a:schemeClr val="tx1"/>
                </a:solidFill>
              </a:rPr>
              <a:t>Es un juicio negativo que afecta a la carga de valor de la identidad.</a:t>
            </a:r>
          </a:p>
          <a:p>
            <a:pPr>
              <a:buFont typeface="Wingdings" panose="05000000000000000000" pitchFamily="2" charset="2"/>
              <a:buChar char="§"/>
            </a:pPr>
            <a:endParaRPr lang="es-MX" sz="30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3000" dirty="0" smtClean="0">
                <a:solidFill>
                  <a:schemeClr val="tx1"/>
                </a:solidFill>
              </a:rPr>
              <a:t>El cual va a desprestigiar socialmente al </a:t>
            </a:r>
            <a:r>
              <a:rPr lang="es-MX" sz="3000" dirty="0" smtClean="0">
                <a:solidFill>
                  <a:schemeClr val="tx1"/>
                </a:solidFill>
              </a:rPr>
              <a:t>poseedor (</a:t>
            </a:r>
            <a:r>
              <a:rPr lang="es-MX" sz="3000" dirty="0" smtClean="0">
                <a:solidFill>
                  <a:prstClr val="black"/>
                </a:solidFill>
              </a:rPr>
              <a:t>Labrador-Fernández , 2001:195-197).</a:t>
            </a:r>
            <a:endParaRPr lang="es-MX" sz="3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MX" sz="3000" dirty="0" smtClean="0">
                <a:solidFill>
                  <a:schemeClr val="tx1"/>
                </a:solidFill>
              </a:rPr>
              <a:t> </a:t>
            </a:r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200" y="1124744"/>
            <a:ext cx="471479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1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0"/>
            <a:ext cx="7869476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</a:t>
            </a:r>
            <a:r>
              <a:rPr lang="es-MX" sz="2800" b="1" dirty="0" smtClean="0"/>
              <a:t/>
            </a:r>
            <a:br>
              <a:rPr lang="es-MX" sz="2800" b="1" dirty="0" smtClean="0"/>
            </a:br>
            <a:r>
              <a:rPr lang="es-MX" sz="2800" b="1" dirty="0" smtClean="0"/>
              <a:t>LA </a:t>
            </a:r>
            <a:r>
              <a:rPr lang="es-MX" sz="2800" b="1" dirty="0" smtClean="0"/>
              <a:t>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97063" y="1122258"/>
            <a:ext cx="5395417" cy="573574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s-MX" sz="3000" b="1" u="sng" dirty="0" smtClean="0">
                <a:solidFill>
                  <a:srgbClr val="C00000"/>
                </a:solidFill>
              </a:rPr>
              <a:t>Pérdida de autonomía</a:t>
            </a:r>
            <a:r>
              <a:rPr lang="es-MX" sz="3000" b="1" dirty="0" smtClean="0"/>
              <a:t>: </a:t>
            </a:r>
          </a:p>
          <a:p>
            <a:pPr marL="0" lvl="0" indent="17463" algn="just"/>
            <a:r>
              <a:rPr lang="es-MX" sz="3000" dirty="0" smtClean="0"/>
              <a:t>En su mayoría los Adultos Mayores son personas autónomas, autovalentes e independientes. </a:t>
            </a:r>
          </a:p>
          <a:p>
            <a:pPr marL="0" lvl="0" indent="17463" algn="just"/>
            <a:endParaRPr lang="es-MX" sz="3000" dirty="0" smtClean="0"/>
          </a:p>
          <a:p>
            <a:pPr marL="0" lvl="0" indent="17463" algn="just"/>
            <a:r>
              <a:rPr lang="es-MX" sz="3000" dirty="0" smtClean="0"/>
              <a:t>Solo en circunstancias especiales serán incapaces de tomar una decisión o de ofrecer una opinión sobre lo que es más importante para ellas</a:t>
            </a:r>
            <a:r>
              <a:rPr lang="es-MX" sz="3000" dirty="0" smtClean="0"/>
              <a:t>. (Zúñiga-</a:t>
            </a:r>
            <a:r>
              <a:rPr lang="es-MX" sz="3000" dirty="0" err="1" smtClean="0"/>
              <a:t>PorrasS</a:t>
            </a:r>
            <a:r>
              <a:rPr lang="es-MX" sz="3000" dirty="0" smtClean="0"/>
              <a:t>/F:3-6).</a:t>
            </a:r>
            <a:endParaRPr lang="es-MX" sz="3000" dirty="0" smtClean="0"/>
          </a:p>
          <a:p>
            <a:endParaRPr lang="es-MX" sz="3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9" y="1484784"/>
            <a:ext cx="314234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8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916832"/>
            <a:ext cx="4392488" cy="4800600"/>
          </a:xfrm>
        </p:spPr>
        <p:txBody>
          <a:bodyPr>
            <a:normAutofit/>
          </a:bodyPr>
          <a:lstStyle/>
          <a:p>
            <a:pPr marL="0" lvl="0" indent="17463" algn="just">
              <a:buNone/>
            </a:pPr>
            <a:r>
              <a:rPr lang="es-MX" dirty="0" smtClean="0">
                <a:solidFill>
                  <a:srgbClr val="C00000"/>
                </a:solidFill>
              </a:rPr>
              <a:t>Deterioro </a:t>
            </a:r>
            <a:r>
              <a:rPr lang="es-MX" dirty="0" smtClean="0">
                <a:solidFill>
                  <a:srgbClr val="C00000"/>
                </a:solidFill>
              </a:rPr>
              <a:t>intelectual, incapacidad para aprender o dificultad para captar información:</a:t>
            </a:r>
          </a:p>
          <a:p>
            <a:pPr marL="0" lvl="0" indent="17463" algn="just"/>
            <a:r>
              <a:rPr lang="es-MX" dirty="0" smtClean="0"/>
              <a:t>El deterioro físico no necesariamente va </a:t>
            </a:r>
            <a:r>
              <a:rPr lang="es-MX" dirty="0" smtClean="0"/>
              <a:t>acompañado </a:t>
            </a:r>
            <a:r>
              <a:rPr lang="es-MX" dirty="0" smtClean="0"/>
              <a:t>al deterioro mental. </a:t>
            </a:r>
          </a:p>
          <a:p>
            <a:pPr marL="0" lvl="0" indent="17463" algn="just"/>
            <a:endParaRPr lang="es-MX" sz="2400" dirty="0" smtClean="0"/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556792"/>
            <a:ext cx="3008770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rgbClr val="3E3D2D">
                    <a:satMod val="130000"/>
                  </a:srgbClr>
                </a:solidFill>
                <a:effectLst/>
              </a:rPr>
              <a:t>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14755"/>
            <a:ext cx="7890080" cy="4800600"/>
          </a:xfrm>
        </p:spPr>
        <p:txBody>
          <a:bodyPr>
            <a:normAutofit/>
          </a:bodyPr>
          <a:lstStyle/>
          <a:p>
            <a:pPr marL="0" lvl="0" indent="17463" algn="just">
              <a:buClr>
                <a:srgbClr val="94C600"/>
              </a:buClr>
            </a:pPr>
            <a:r>
              <a:rPr lang="es-MX" dirty="0">
                <a:solidFill>
                  <a:prstClr val="black"/>
                </a:solidFill>
              </a:rPr>
              <a:t>Las personas Adultas Mayores tienen tanta capacidad y habilidad para aprender como cualquier otra persona.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413193" y="26064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PREJUICIOS Y ESTEREOTIPOS </a:t>
            </a:r>
            <a:r>
              <a:rPr lang="es-MX" sz="2800" b="1" dirty="0" smtClean="0"/>
              <a:t>SOBRE LA </a:t>
            </a:r>
            <a:r>
              <a:rPr lang="es-MX" sz="2800" b="1" dirty="0"/>
              <a:t>VEJEZ</a:t>
            </a:r>
            <a:endParaRPr lang="es-MX" sz="2800" dirty="0"/>
          </a:p>
        </p:txBody>
      </p:sp>
      <p:pic>
        <p:nvPicPr>
          <p:cNvPr id="2050" name="Picture 2" descr="C:\Users\Alumnos\Desktop\CLASES\FOTOS\ADULTA MAYOR BAILAND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4176464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596336" y="5935122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Beatriz A.G 2012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48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30913"/>
            <a:ext cx="7890080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5" y="3645024"/>
            <a:ext cx="7560839" cy="3024336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es-MX" b="1" u="sng" dirty="0" smtClean="0">
                <a:solidFill>
                  <a:srgbClr val="C00000"/>
                </a:solidFill>
              </a:rPr>
              <a:t>Mal carácter</a:t>
            </a:r>
            <a:r>
              <a:rPr lang="es-MX" b="1" dirty="0" smtClean="0">
                <a:solidFill>
                  <a:srgbClr val="C00000"/>
                </a:solidFill>
              </a:rPr>
              <a:t>:</a:t>
            </a:r>
          </a:p>
          <a:p>
            <a:pPr lvl="0" algn="just"/>
            <a:r>
              <a:rPr lang="es-MX" dirty="0" smtClean="0"/>
              <a:t>Este no es producto de la edad.</a:t>
            </a:r>
          </a:p>
          <a:p>
            <a:pPr lvl="0" algn="just"/>
            <a:r>
              <a:rPr lang="es-MX" dirty="0" smtClean="0"/>
              <a:t>Los rasgos de la personalidad se mantienen y se refuerzan con el paso de los años.</a:t>
            </a:r>
          </a:p>
          <a:p>
            <a:endParaRPr lang="es-MX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484784"/>
            <a:ext cx="3024336" cy="19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59"/>
            <a:ext cx="3639231" cy="242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7" y="274638"/>
            <a:ext cx="8100393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196752"/>
            <a:ext cx="7632848" cy="3096344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s-MX" sz="3000" b="1" u="sng" dirty="0" smtClean="0">
                <a:solidFill>
                  <a:srgbClr val="C00000"/>
                </a:solidFill>
              </a:rPr>
              <a:t>Infantilización</a:t>
            </a:r>
            <a:r>
              <a:rPr lang="es-MX" sz="3000" b="1" dirty="0" smtClean="0">
                <a:solidFill>
                  <a:srgbClr val="C00000"/>
                </a:solidFill>
              </a:rPr>
              <a:t>: </a:t>
            </a:r>
          </a:p>
          <a:p>
            <a:pPr marL="0" lvl="0" indent="269875" algn="just"/>
            <a:r>
              <a:rPr lang="es-MX" sz="3000" dirty="0" smtClean="0"/>
              <a:t>El tratar a los Adultos </a:t>
            </a:r>
            <a:r>
              <a:rPr lang="es-MX" sz="3000" dirty="0"/>
              <a:t>M</a:t>
            </a:r>
            <a:r>
              <a:rPr lang="es-MX" sz="3000" dirty="0" smtClean="0"/>
              <a:t>ayores como niños podría traer consecuencias como ridiculizar, sobreproteger, faltar al respeto o mantener un posición de autoridad ante ellas, que sería perjudicial para su autoimagen y valía.</a:t>
            </a:r>
          </a:p>
          <a:p>
            <a:endParaRPr lang="es-MX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437112"/>
            <a:ext cx="5472608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5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99" y="274638"/>
            <a:ext cx="7962089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268760"/>
            <a:ext cx="4392488" cy="5184576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s-MX" sz="3000" b="1" u="sng" dirty="0" smtClean="0">
                <a:solidFill>
                  <a:srgbClr val="C00000"/>
                </a:solidFill>
              </a:rPr>
              <a:t>Todas las personas envejecemos igual</a:t>
            </a:r>
            <a:r>
              <a:rPr lang="es-MX" sz="3000" b="1" dirty="0" smtClean="0">
                <a:solidFill>
                  <a:srgbClr val="C00000"/>
                </a:solidFill>
              </a:rPr>
              <a:t>: </a:t>
            </a:r>
          </a:p>
          <a:p>
            <a:pPr marL="177800" lvl="0" indent="-73025" algn="just"/>
            <a:r>
              <a:rPr lang="es-MX" sz="3000" dirty="0" smtClean="0"/>
              <a:t>El envejecimiento es un proceso individual que depende del estilo de vida de cada ser humano y se ve influenciado por el medio económico y social en el que se desarrolla cada persona.</a:t>
            </a:r>
          </a:p>
          <a:p>
            <a:endParaRPr lang="es-MX" sz="2800" dirty="0" smtClean="0"/>
          </a:p>
          <a:p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8730"/>
            <a:ext cx="3600400" cy="417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35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2399" y="144361"/>
            <a:ext cx="7890081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68760"/>
            <a:ext cx="7642372" cy="5400600"/>
          </a:xfrm>
        </p:spPr>
        <p:txBody>
          <a:bodyPr>
            <a:normAutofit/>
          </a:bodyPr>
          <a:lstStyle/>
          <a:p>
            <a:pPr marL="0" lvl="0" indent="269875" algn="ctr">
              <a:buNone/>
            </a:pPr>
            <a:endParaRPr lang="es-MX" sz="2800" u="sng" dirty="0" smtClean="0">
              <a:solidFill>
                <a:srgbClr val="C00000"/>
              </a:solidFill>
            </a:endParaRPr>
          </a:p>
          <a:p>
            <a:pPr marL="0" lvl="0" indent="269875" algn="ctr">
              <a:buNone/>
            </a:pPr>
            <a:endParaRPr lang="es-MX" sz="2800" u="sng" dirty="0">
              <a:solidFill>
                <a:srgbClr val="C00000"/>
              </a:solidFill>
            </a:endParaRPr>
          </a:p>
          <a:p>
            <a:pPr marL="0" lvl="0" indent="269875" algn="ctr">
              <a:buNone/>
            </a:pPr>
            <a:endParaRPr lang="es-MX" sz="2800" u="sng" dirty="0" smtClean="0">
              <a:solidFill>
                <a:srgbClr val="C00000"/>
              </a:solidFill>
            </a:endParaRPr>
          </a:p>
          <a:p>
            <a:pPr marL="0" lvl="0" indent="269875" algn="ctr">
              <a:buNone/>
            </a:pPr>
            <a:endParaRPr lang="es-MX" sz="2400" u="sng" dirty="0" smtClean="0">
              <a:solidFill>
                <a:srgbClr val="C00000"/>
              </a:solidFill>
            </a:endParaRPr>
          </a:p>
          <a:p>
            <a:pPr marL="0" lvl="0" indent="269875" algn="ctr">
              <a:buNone/>
            </a:pPr>
            <a:endParaRPr lang="es-MX" sz="2400" u="sng" dirty="0" smtClean="0">
              <a:solidFill>
                <a:srgbClr val="C00000"/>
              </a:solidFill>
            </a:endParaRPr>
          </a:p>
          <a:p>
            <a:pPr marL="0" lvl="0" indent="269875" algn="ctr">
              <a:buNone/>
            </a:pPr>
            <a:r>
              <a:rPr lang="es-MX" sz="2800" b="1" u="sng" dirty="0" smtClean="0">
                <a:solidFill>
                  <a:srgbClr val="C00000"/>
                </a:solidFill>
              </a:rPr>
              <a:t>Todas </a:t>
            </a:r>
            <a:r>
              <a:rPr lang="es-MX" sz="2800" b="1" u="sng" dirty="0" smtClean="0">
                <a:solidFill>
                  <a:srgbClr val="C00000"/>
                </a:solidFill>
              </a:rPr>
              <a:t>las personas Adultas </a:t>
            </a:r>
            <a:r>
              <a:rPr lang="es-MX" sz="2800" b="1" u="sng" dirty="0">
                <a:solidFill>
                  <a:srgbClr val="C00000"/>
                </a:solidFill>
              </a:rPr>
              <a:t>M</a:t>
            </a:r>
            <a:r>
              <a:rPr lang="es-MX" sz="2800" b="1" u="sng" dirty="0" smtClean="0">
                <a:solidFill>
                  <a:srgbClr val="C00000"/>
                </a:solidFill>
              </a:rPr>
              <a:t>ayores deben residir en hogares de ancianos:</a:t>
            </a:r>
            <a:r>
              <a:rPr lang="es-MX" sz="2800" b="1" dirty="0" smtClean="0">
                <a:solidFill>
                  <a:srgbClr val="C00000"/>
                </a:solidFill>
              </a:rPr>
              <a:t> </a:t>
            </a:r>
          </a:p>
          <a:p>
            <a:pPr marL="0" lvl="0" indent="106363" algn="just"/>
            <a:r>
              <a:rPr lang="es-MX" sz="2800" dirty="0" smtClean="0"/>
              <a:t>La familia es el medio natural y social para que las personas Adultas </a:t>
            </a:r>
            <a:r>
              <a:rPr lang="es-MX" sz="2800" dirty="0"/>
              <a:t>M</a:t>
            </a:r>
            <a:r>
              <a:rPr lang="es-MX" sz="2800" dirty="0" smtClean="0"/>
              <a:t>ayores comuniquen sus sentimientos, experiencias, pensamientos y valores.</a:t>
            </a:r>
          </a:p>
          <a:p>
            <a:endParaRPr lang="es-MX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540060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0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3968" y="1484784"/>
            <a:ext cx="4536504" cy="4789145"/>
          </a:xfrm>
        </p:spPr>
        <p:txBody>
          <a:bodyPr>
            <a:normAutofit fontScale="92500" lnSpcReduction="10000"/>
          </a:bodyPr>
          <a:lstStyle/>
          <a:p>
            <a:pPr lvl="0" algn="ctr">
              <a:buNone/>
            </a:pPr>
            <a:r>
              <a:rPr lang="es-MX" b="1" u="sng" dirty="0" smtClean="0">
                <a:solidFill>
                  <a:srgbClr val="C00000"/>
                </a:solidFill>
              </a:rPr>
              <a:t>Aislamiento Social</a:t>
            </a:r>
            <a:r>
              <a:rPr lang="es-MX" b="1" dirty="0" smtClean="0">
                <a:solidFill>
                  <a:srgbClr val="C00000"/>
                </a:solidFill>
              </a:rPr>
              <a:t>: </a:t>
            </a:r>
            <a:endParaRPr lang="es-MX" b="1" dirty="0" smtClean="0">
              <a:solidFill>
                <a:srgbClr val="C00000"/>
              </a:solidFill>
            </a:endParaRPr>
          </a:p>
          <a:p>
            <a:pPr lvl="0" algn="ctr">
              <a:buNone/>
            </a:pPr>
            <a:endParaRPr lang="es-MX" b="1" dirty="0" smtClean="0">
              <a:solidFill>
                <a:srgbClr val="C00000"/>
              </a:solidFill>
            </a:endParaRPr>
          </a:p>
          <a:p>
            <a:pPr marL="73025" lvl="0" indent="17463" algn="just"/>
            <a:r>
              <a:rPr lang="es-MX" dirty="0" smtClean="0"/>
              <a:t> Existen muchas causas que conducen a tal condición, depende de la historia de vida y situaciones que se están experimentando y el manejo de estas; y no de que sea joven o mayor.</a:t>
            </a:r>
          </a:p>
          <a:p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3240360" cy="42488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1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28600"/>
            <a:ext cx="7571184" cy="919163"/>
          </a:xfrm>
        </p:spPr>
        <p:txBody>
          <a:bodyPr/>
          <a:lstStyle/>
          <a:p>
            <a:pPr algn="ctr"/>
            <a:r>
              <a:rPr lang="es-MX" sz="4000" b="1" dirty="0"/>
              <a:t>ENVEJECIMIENTO</a:t>
            </a:r>
            <a:endParaRPr lang="es-ES" sz="4000" b="1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125538"/>
            <a:ext cx="8136830" cy="5543822"/>
          </a:xfrm>
        </p:spPr>
        <p:txBody>
          <a:bodyPr/>
          <a:lstStyle/>
          <a:p>
            <a:pPr algn="just"/>
            <a:r>
              <a:rPr lang="es-MX" sz="4000" dirty="0"/>
              <a:t>La </a:t>
            </a:r>
            <a:r>
              <a:rPr lang="es-MX" sz="4000" dirty="0" smtClean="0"/>
              <a:t>Senescencia: periodo </a:t>
            </a:r>
            <a:r>
              <a:rPr lang="es-MX" sz="4000" dirty="0"/>
              <a:t>de la vida </a:t>
            </a:r>
            <a:r>
              <a:rPr lang="es-MX" sz="4000" dirty="0" smtClean="0"/>
              <a:t>que se tiene que enfrentar.</a:t>
            </a:r>
          </a:p>
          <a:p>
            <a:pPr algn="just"/>
            <a:endParaRPr lang="es-MX" sz="4000" dirty="0"/>
          </a:p>
          <a:p>
            <a:pPr algn="just"/>
            <a:r>
              <a:rPr lang="es-MX" sz="4000" dirty="0" smtClean="0"/>
              <a:t>Acontecen </a:t>
            </a:r>
            <a:r>
              <a:rPr lang="es-MX" sz="4000" dirty="0"/>
              <a:t>situaciones personales, sociales, laborales, familiares y culturales que modifican la percepción de si mismo y afecta la propia identidad.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3" y="0"/>
            <a:ext cx="7704857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07075" y="1222876"/>
            <a:ext cx="5026613" cy="5518492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es-MX" b="1" u="sng" dirty="0" smtClean="0">
                <a:solidFill>
                  <a:srgbClr val="C00000"/>
                </a:solidFill>
              </a:rPr>
              <a:t>Perdida de la sexualidad:</a:t>
            </a:r>
            <a:r>
              <a:rPr lang="es-MX" b="1" dirty="0" smtClean="0"/>
              <a:t> </a:t>
            </a:r>
          </a:p>
          <a:p>
            <a:pPr marL="0" lvl="0" indent="269875" algn="just"/>
            <a:r>
              <a:rPr lang="es-MX" dirty="0" smtClean="0"/>
              <a:t>El interés sexual no se pierde con la edad. </a:t>
            </a:r>
          </a:p>
          <a:p>
            <a:pPr marL="0" lvl="0" indent="269875" algn="just"/>
            <a:r>
              <a:rPr lang="es-MX" dirty="0" smtClean="0"/>
              <a:t>Una persona no es asexuada al llegar a la vejez. Si bien es cierto, la actividad sexual tiende a disminuir en esta etapa, las personas siguen experimentando deseos y ejercitando su función genital, a menos que alguna enfermedad lo impida.</a:t>
            </a:r>
          </a:p>
          <a:p>
            <a:endParaRPr lang="es-MX" sz="2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5257"/>
            <a:ext cx="3511539" cy="415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6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197768"/>
            <a:ext cx="8028384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/>
              <a:t>PREJUICIOS Y ESTEREOTIPOS SOBRE </a:t>
            </a:r>
            <a:r>
              <a:rPr lang="es-MX" sz="2800" b="1" dirty="0" smtClean="0"/>
              <a:t>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3422483"/>
            <a:ext cx="7714104" cy="3435517"/>
          </a:xfrm>
        </p:spPr>
        <p:txBody>
          <a:bodyPr>
            <a:normAutofit/>
          </a:bodyPr>
          <a:lstStyle/>
          <a:p>
            <a:pPr algn="ctr"/>
            <a:r>
              <a:rPr lang="es-MX" sz="2800" b="1" u="sng" dirty="0">
                <a:solidFill>
                  <a:srgbClr val="C00000"/>
                </a:solidFill>
              </a:rPr>
              <a:t>Depresión </a:t>
            </a:r>
            <a:r>
              <a:rPr lang="es-MX" sz="2800" b="1" u="sng" dirty="0" smtClean="0">
                <a:solidFill>
                  <a:srgbClr val="C00000"/>
                </a:solidFill>
              </a:rPr>
              <a:t>constante:</a:t>
            </a:r>
          </a:p>
          <a:p>
            <a:pPr marL="0" lvl="0" indent="269875" algn="just"/>
            <a:r>
              <a:rPr lang="es-MX" sz="2800" dirty="0" smtClean="0"/>
              <a:t>La depresión no se relaciona directamente con la vejez. </a:t>
            </a:r>
          </a:p>
          <a:p>
            <a:pPr marL="0" lvl="0" indent="269875" algn="just"/>
            <a:r>
              <a:rPr lang="es-MX" sz="2800" dirty="0" smtClean="0"/>
              <a:t>Si una persona sufre depresión puede que se agudice con la pérdida de seres queridos, disminución del estado físico o de potencialidades que podrían suceder en esta etapa.</a:t>
            </a:r>
          </a:p>
          <a:p>
            <a:endParaRPr lang="es-MX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40768"/>
            <a:ext cx="4896544" cy="208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2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125760"/>
            <a:ext cx="7818072" cy="1143000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/>
              <a:t>PREJUICIOS Y ESTEREOTIPOS SOBRE LA VEJEZ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7309" y="1484784"/>
            <a:ext cx="4000488" cy="5184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2800" b="1" u="sng" dirty="0" smtClean="0">
                <a:solidFill>
                  <a:srgbClr val="C00000"/>
                </a:solidFill>
              </a:rPr>
              <a:t>Improductividad</a:t>
            </a:r>
            <a:r>
              <a:rPr lang="es-MX" sz="2800" b="1" dirty="0" smtClean="0">
                <a:solidFill>
                  <a:srgbClr val="C00000"/>
                </a:solidFill>
              </a:rPr>
              <a:t>: </a:t>
            </a:r>
          </a:p>
          <a:p>
            <a:pPr marL="0" indent="17463" algn="just"/>
            <a:r>
              <a:rPr lang="es-MX" dirty="0" smtClean="0"/>
              <a:t>Esta forma errada de pensar incentiva la no incorporación de personas Adultas </a:t>
            </a:r>
            <a:r>
              <a:rPr lang="es-MX" dirty="0"/>
              <a:t>M</a:t>
            </a:r>
            <a:r>
              <a:rPr lang="es-MX" dirty="0" smtClean="0"/>
              <a:t>ayores en el mercado laboral, el aislamiento y la inactividad.</a:t>
            </a:r>
          </a:p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779912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8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1" y="260350"/>
            <a:ext cx="7078241" cy="1143000"/>
          </a:xfrm>
        </p:spPr>
        <p:txBody>
          <a:bodyPr/>
          <a:lstStyle/>
          <a:p>
            <a:pPr algn="ctr"/>
            <a:r>
              <a:rPr lang="es-MX" sz="4000" b="1" dirty="0"/>
              <a:t>MITOS  Y CREENCIAS</a:t>
            </a:r>
            <a:endParaRPr lang="es-ES" sz="4000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1" y="1268413"/>
            <a:ext cx="7848873" cy="5257800"/>
          </a:xfrm>
        </p:spPr>
        <p:txBody>
          <a:bodyPr/>
          <a:lstStyle/>
          <a:p>
            <a:pPr algn="just"/>
            <a:r>
              <a:rPr lang="es-MX" sz="3600" dirty="0"/>
              <a:t>Los AM </a:t>
            </a:r>
            <a:r>
              <a:rPr lang="es-MX" sz="3600" b="1" dirty="0">
                <a:solidFill>
                  <a:srgbClr val="FF0000"/>
                </a:solidFill>
              </a:rPr>
              <a:t>son improductivos</a:t>
            </a:r>
            <a:r>
              <a:rPr lang="es-MX" sz="3600" dirty="0"/>
              <a:t>. Muchos AM son activos y sanos. </a:t>
            </a:r>
          </a:p>
          <a:p>
            <a:pPr algn="just"/>
            <a:r>
              <a:rPr lang="es-MX" sz="3600" dirty="0"/>
              <a:t>La </a:t>
            </a:r>
            <a:r>
              <a:rPr lang="es-MX" sz="3600" dirty="0">
                <a:solidFill>
                  <a:srgbClr val="FF0000"/>
                </a:solidFill>
              </a:rPr>
              <a:t>ancianidad</a:t>
            </a:r>
            <a:r>
              <a:rPr lang="es-MX" sz="3600" dirty="0"/>
              <a:t> comienza a los 65 años </a:t>
            </a:r>
            <a:r>
              <a:rPr lang="es-MX" sz="3600" dirty="0" smtClean="0"/>
              <a:t>(Esto </a:t>
            </a:r>
            <a:r>
              <a:rPr lang="es-MX" sz="3600" dirty="0"/>
              <a:t>es variable e individualizada</a:t>
            </a:r>
            <a:r>
              <a:rPr lang="es-MX" sz="3600" dirty="0" smtClean="0"/>
              <a:t>).</a:t>
            </a:r>
          </a:p>
          <a:p>
            <a:pPr algn="just"/>
            <a:endParaRPr lang="es-MX" sz="3600" dirty="0"/>
          </a:p>
          <a:p>
            <a:pPr algn="just"/>
            <a:r>
              <a:rPr lang="es-MX" sz="3600" dirty="0"/>
              <a:t>Los AM son </a:t>
            </a:r>
            <a:r>
              <a:rPr lang="es-MX" sz="3600" b="1" dirty="0">
                <a:solidFill>
                  <a:srgbClr val="FF0000"/>
                </a:solidFill>
              </a:rPr>
              <a:t>limitados en sus actitudes</a:t>
            </a:r>
            <a:r>
              <a:rPr lang="es-MX" sz="3600" dirty="0"/>
              <a:t>. El adulto tiene posibilidades de seguir creciendo, de aprender….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>
                <a:solidFill>
                  <a:srgbClr val="3E3D2D">
                    <a:satMod val="130000"/>
                  </a:srgbClr>
                </a:solidFill>
              </a:rPr>
              <a:t>MITOS  Y CREENCIAS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3600" dirty="0" smtClean="0"/>
          </a:p>
          <a:p>
            <a:r>
              <a:rPr lang="es-MX" sz="3600" dirty="0" smtClean="0"/>
              <a:t>Envejecer </a:t>
            </a:r>
            <a:r>
              <a:rPr lang="es-MX" sz="3600" dirty="0"/>
              <a:t>es sinónimo de enfermedad.</a:t>
            </a:r>
          </a:p>
          <a:p>
            <a:r>
              <a:rPr lang="es-MX" sz="3600" dirty="0"/>
              <a:t>Vejez,  declinación mental y física, </a:t>
            </a:r>
            <a:r>
              <a:rPr lang="es-MX" sz="3600" dirty="0" smtClean="0"/>
              <a:t>e incontinente</a:t>
            </a:r>
            <a:r>
              <a:rPr lang="es-MX" sz="3600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10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/>
              <a:t>MITOS  Y CREENCIAS</a:t>
            </a:r>
            <a:endParaRPr lang="es-ES" sz="4000" b="1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47800"/>
            <a:ext cx="7344816" cy="4800600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3600" dirty="0" smtClean="0"/>
              <a:t>La </a:t>
            </a:r>
            <a:r>
              <a:rPr lang="es-MX" sz="3600" dirty="0"/>
              <a:t>ancianidad es una etapa totalmente negativa. La vejez es una experiencia más de la vida, con potencialidades y limitaciones. Tiene experiencia, </a:t>
            </a:r>
            <a:r>
              <a:rPr lang="es-MX" sz="3600" dirty="0" smtClean="0"/>
              <a:t>conocimientos</a:t>
            </a:r>
            <a:r>
              <a:rPr lang="es-MX" sz="3600" dirty="0"/>
              <a:t>, saberes.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/>
              <a:t>MITOS  Y </a:t>
            </a:r>
            <a:r>
              <a:rPr lang="es-MX" sz="3600" b="1" dirty="0" smtClean="0"/>
              <a:t>CREENCIAS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47800"/>
            <a:ext cx="4032448" cy="4800600"/>
          </a:xfrm>
        </p:spPr>
        <p:txBody>
          <a:bodyPr>
            <a:normAutofit fontScale="92500"/>
          </a:bodyPr>
          <a:lstStyle/>
          <a:p>
            <a:pPr lvl="0" algn="just">
              <a:buClr>
                <a:srgbClr val="94C600"/>
              </a:buClr>
            </a:pPr>
            <a:r>
              <a:rPr lang="es-MX" sz="4000" dirty="0">
                <a:solidFill>
                  <a:prstClr val="black"/>
                </a:solidFill>
              </a:rPr>
              <a:t>El trabajador AM tienen mayor ausentismo y más accidentes de trabajo. Están más motivados para trabajar, cuentan con </a:t>
            </a:r>
            <a:r>
              <a:rPr lang="es-MX" sz="4000" dirty="0" smtClean="0">
                <a:solidFill>
                  <a:prstClr val="black"/>
                </a:solidFill>
              </a:rPr>
              <a:t>experiencia.</a:t>
            </a:r>
            <a:endParaRPr lang="es-MX" sz="40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265" y="1628800"/>
            <a:ext cx="3779912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3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/>
              <a:t>MITOS  Y CREENCIAS</a:t>
            </a:r>
            <a:endParaRPr lang="es-ES" sz="40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775"/>
            <a:ext cx="7920880" cy="5229225"/>
          </a:xfrm>
        </p:spPr>
        <p:txBody>
          <a:bodyPr/>
          <a:lstStyle/>
          <a:p>
            <a:r>
              <a:rPr lang="es-MX" b="1" dirty="0"/>
              <a:t> </a:t>
            </a:r>
            <a:r>
              <a:rPr lang="es-MX" sz="3600" b="1" dirty="0"/>
              <a:t>TODOS LOS ADULTOS MAYORES:</a:t>
            </a:r>
          </a:p>
          <a:p>
            <a:r>
              <a:rPr lang="es-MX" sz="3600" dirty="0"/>
              <a:t>Son huraños y </a:t>
            </a:r>
            <a:r>
              <a:rPr lang="es-MX" sz="4000" dirty="0"/>
              <a:t>tristes, se aíslan de todo contacto social</a:t>
            </a:r>
          </a:p>
          <a:p>
            <a:r>
              <a:rPr lang="es-MX" sz="4000" dirty="0"/>
              <a:t>Son lentos y </a:t>
            </a:r>
            <a:r>
              <a:rPr lang="es-MX" sz="4000" dirty="0" smtClean="0"/>
              <a:t>torpes</a:t>
            </a:r>
            <a:endParaRPr lang="es-MX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rgbClr val="3E3D2D">
                    <a:satMod val="130000"/>
                  </a:srgbClr>
                </a:solidFill>
                <a:effectLst/>
              </a:rPr>
              <a:t>: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4C600"/>
              </a:buClr>
            </a:pPr>
            <a:r>
              <a:rPr lang="es-MX" sz="4000" dirty="0">
                <a:solidFill>
                  <a:prstClr val="black"/>
                </a:solidFill>
              </a:rPr>
              <a:t>Hay siempre deterioro de la capacidad  </a:t>
            </a:r>
            <a:r>
              <a:rPr lang="es-MX" sz="4000" dirty="0" smtClean="0">
                <a:solidFill>
                  <a:prstClr val="black"/>
                </a:solidFill>
              </a:rPr>
              <a:t>mental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Siempre se pierde la capacidad de aprendizaje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Son desconfiados e indecisos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No cuadran en el tiempo</a:t>
            </a:r>
            <a:endParaRPr lang="es-MX" sz="40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331640" y="42335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3E3D2D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 MITOS  </a:t>
            </a:r>
            <a:r>
              <a:rPr lang="es-MX" sz="4000" b="1" dirty="0">
                <a:solidFill>
                  <a:srgbClr val="3E3D2D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Y CREENCIAS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853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/>
              <a:t>MITOS  Y CREENCIAS</a:t>
            </a:r>
            <a:endParaRPr lang="es-ES" sz="40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6950" y="1196752"/>
            <a:ext cx="814705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MX" sz="3600" dirty="0"/>
          </a:p>
          <a:p>
            <a:pPr>
              <a:lnSpc>
                <a:spcPct val="90000"/>
              </a:lnSpc>
            </a:pPr>
            <a:r>
              <a:rPr lang="es-MX" sz="4000" dirty="0"/>
              <a:t>Son Frágiles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No tienen nada que aportar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Son una carga económica para la sociedad</a:t>
            </a:r>
          </a:p>
          <a:p>
            <a:pPr>
              <a:lnSpc>
                <a:spcPct val="90000"/>
              </a:lnSpc>
            </a:pPr>
            <a:r>
              <a:rPr lang="es-MX" sz="4000" dirty="0"/>
              <a:t>Se les considera </a:t>
            </a:r>
            <a:r>
              <a:rPr lang="es-MX" sz="4000" dirty="0" smtClean="0"/>
              <a:t>asexuados</a:t>
            </a:r>
            <a:endParaRPr lang="es-ES" sz="4000" dirty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908175" y="4797425"/>
            <a:ext cx="3455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/>
          <a:lstStyle/>
          <a:p>
            <a:pPr algn="ctr"/>
            <a:r>
              <a:rPr lang="es-MX" sz="4000" b="1" dirty="0"/>
              <a:t>ENVEJECIMIENTO</a:t>
            </a:r>
            <a:endParaRPr lang="es-ES" sz="4000" b="1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196752"/>
            <a:ext cx="7498080" cy="4800600"/>
          </a:xfrm>
        </p:spPr>
        <p:txBody>
          <a:bodyPr>
            <a:normAutofit/>
          </a:bodyPr>
          <a:lstStyle/>
          <a:p>
            <a:r>
              <a:rPr lang="es-MX" sz="3600" dirty="0"/>
              <a:t>Envejecer es parte del ciclo vital:</a:t>
            </a:r>
          </a:p>
          <a:p>
            <a:pPr algn="just"/>
            <a:r>
              <a:rPr lang="es-MX" sz="3600" dirty="0"/>
              <a:t>En lo biológico, no todas las células  y los órganos ni las personas envejecen al mismo tiempo (vejeces).</a:t>
            </a:r>
          </a:p>
          <a:p>
            <a:endParaRPr lang="es-MX" sz="3600" dirty="0"/>
          </a:p>
          <a:p>
            <a:pPr algn="just"/>
            <a:r>
              <a:rPr lang="es-MX" sz="3600" b="1" dirty="0"/>
              <a:t>NO se es enfermo porque se tiene  más o menos canas, o se necesiten lentes para </a:t>
            </a:r>
            <a:r>
              <a:rPr lang="es-MX" sz="3600" b="1" dirty="0" smtClean="0"/>
              <a:t>leer.</a:t>
            </a:r>
            <a:endParaRPr lang="es-MX" sz="3600" b="1" dirty="0"/>
          </a:p>
          <a:p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03263"/>
          </a:xfrm>
        </p:spPr>
        <p:txBody>
          <a:bodyPr/>
          <a:lstStyle/>
          <a:p>
            <a:r>
              <a:rPr lang="es-ES" altLang="es-MX" sz="3600" dirty="0">
                <a:solidFill>
                  <a:schemeClr val="tx1"/>
                </a:solidFill>
              </a:rPr>
              <a:t>VALOR Y VEJEZ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403350" y="2133600"/>
            <a:ext cx="446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altLang="es-MX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24525" y="2205038"/>
            <a:ext cx="2663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altLang="es-MX"/>
          </a:p>
        </p:txBody>
      </p:sp>
      <p:sp>
        <p:nvSpPr>
          <p:cNvPr id="23557" name="Rectangle 5" descr="Explorar0021"/>
          <p:cNvSpPr>
            <a:spLocks noChangeArrowheads="1"/>
          </p:cNvSpPr>
          <p:nvPr>
            <p:ph type="body" idx="1"/>
          </p:nvPr>
        </p:nvSpPr>
        <p:spPr>
          <a:xfrm>
            <a:off x="971600" y="980729"/>
            <a:ext cx="8172399" cy="5877272"/>
          </a:xfrm>
          <a:blipFill dpi="0" rotWithShape="0">
            <a:blip r:embed="rId2"/>
            <a:srcRect/>
            <a:stretch>
              <a:fillRect/>
            </a:stretch>
          </a:blipFill>
          <a:ln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3524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rgbClr val="3E3D2D">
                    <a:satMod val="130000"/>
                  </a:srgbClr>
                </a:solidFill>
                <a:effectLst/>
              </a:rPr>
              <a:t>FUENTES DE INFORMACIÓN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es-MX" sz="2400" dirty="0"/>
              <a:t>Labrador-Fernández J. </a:t>
            </a:r>
            <a:r>
              <a:rPr lang="es-MX" sz="2400" dirty="0" smtClean="0"/>
              <a:t>(200). Identidad </a:t>
            </a:r>
            <a:r>
              <a:rPr lang="es-MX" sz="2400" dirty="0"/>
              <a:t>e inmigración</a:t>
            </a:r>
            <a:r>
              <a:rPr lang="es-MX" sz="2400" dirty="0" smtClean="0"/>
              <a:t>. </a:t>
            </a:r>
            <a:r>
              <a:rPr lang="es-MX" sz="2400" dirty="0"/>
              <a:t>Madrid España: Universidad Pontificia Comillas de Madrid</a:t>
            </a:r>
            <a:r>
              <a:rPr lang="es-MX" sz="2400" dirty="0" smtClean="0"/>
              <a:t>.. </a:t>
            </a:r>
            <a:r>
              <a:rPr lang="es-MX" sz="2400" dirty="0" err="1" smtClean="0"/>
              <a:t>Pag</a:t>
            </a:r>
            <a:r>
              <a:rPr lang="es-MX" sz="2400" dirty="0" smtClean="0"/>
              <a:t>. 195-197.</a:t>
            </a:r>
            <a:endParaRPr lang="es-MX" sz="2400" dirty="0"/>
          </a:p>
          <a:p>
            <a:r>
              <a:rPr lang="es-MX" sz="2400" dirty="0" err="1" smtClean="0">
                <a:solidFill>
                  <a:prstClr val="black"/>
                </a:solidFill>
              </a:rPr>
              <a:t>Quin</a:t>
            </a:r>
            <a:r>
              <a:rPr lang="es-MX" sz="2400" dirty="0">
                <a:solidFill>
                  <a:prstClr val="black"/>
                </a:solidFill>
              </a:rPr>
              <a:t>, </a:t>
            </a:r>
            <a:r>
              <a:rPr lang="es-MX" sz="2400" dirty="0" smtClean="0">
                <a:solidFill>
                  <a:prstClr val="black"/>
                </a:solidFill>
              </a:rPr>
              <a:t>R. </a:t>
            </a:r>
            <a:r>
              <a:rPr lang="es-MX" sz="2400" dirty="0" err="1" smtClean="0">
                <a:solidFill>
                  <a:prstClr val="black"/>
                </a:solidFill>
              </a:rPr>
              <a:t>McMahon</a:t>
            </a:r>
            <a:r>
              <a:rPr lang="es-MX" sz="2400" dirty="0" smtClean="0">
                <a:solidFill>
                  <a:prstClr val="black"/>
                </a:solidFill>
              </a:rPr>
              <a:t>, B. </a:t>
            </a:r>
            <a:r>
              <a:rPr lang="es-MX" sz="2400" dirty="0">
                <a:solidFill>
                  <a:prstClr val="black"/>
                </a:solidFill>
              </a:rPr>
              <a:t>(1997</a:t>
            </a:r>
            <a:r>
              <a:rPr lang="es-MX" sz="2400" dirty="0" smtClean="0">
                <a:solidFill>
                  <a:prstClr val="black"/>
                </a:solidFill>
              </a:rPr>
              <a:t>).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prstClr val="black"/>
                </a:solidFill>
              </a:rPr>
              <a:t>Historia y estereotipos. España. Ediciones de la Torre, </a:t>
            </a:r>
            <a:r>
              <a:rPr lang="es-MX" sz="2400" dirty="0" err="1" smtClean="0">
                <a:solidFill>
                  <a:prstClr val="black"/>
                </a:solidFill>
              </a:rPr>
              <a:t>pag</a:t>
            </a:r>
            <a:r>
              <a:rPr lang="es-MX" sz="2400" dirty="0" smtClean="0">
                <a:solidFill>
                  <a:prstClr val="black"/>
                </a:solidFill>
              </a:rPr>
              <a:t> 137-140</a:t>
            </a:r>
          </a:p>
          <a:p>
            <a:r>
              <a:rPr lang="es-MX" sz="2400" dirty="0" smtClean="0"/>
              <a:t>Zúñiga-Porras </a:t>
            </a:r>
            <a:r>
              <a:rPr lang="es-MX" sz="2400" dirty="0"/>
              <a:t>C. Mitos y Estereotipos en el envejecimiento y la vejez. N. 5. Consejo Nacional de la Persona Adulta Mayor. </a:t>
            </a:r>
            <a:r>
              <a:rPr lang="es-MX" sz="2400" dirty="0" smtClean="0"/>
              <a:t>Pag.2</a:t>
            </a:r>
            <a:endParaRPr lang="es-MX" sz="2400" dirty="0"/>
          </a:p>
          <a:p>
            <a:pPr marL="342900" indent="-342900">
              <a:spcBef>
                <a:spcPts val="0"/>
              </a:spcBef>
              <a:buClrTx/>
              <a:buSzTx/>
            </a:pPr>
            <a:r>
              <a:rPr lang="es-MX" sz="2400" dirty="0">
                <a:solidFill>
                  <a:prstClr val="black"/>
                </a:solidFill>
              </a:rPr>
              <a:t>http://sentilecto.spaces.live.com/Blog/cns!32361ADCAB13E0B1!126.entry</a:t>
            </a:r>
          </a:p>
          <a:p>
            <a:endParaRPr lang="es-MX" sz="2400" dirty="0"/>
          </a:p>
          <a:p>
            <a:endParaRPr lang="es-MX" sz="2400" dirty="0" smtClean="0">
              <a:solidFill>
                <a:prstClr val="black"/>
              </a:solidFill>
            </a:endParaRP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043608" y="285293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853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37512" cy="114300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effectLst/>
              </a:rPr>
              <a:t>CONCEPTOS IMPORTANTES</a:t>
            </a:r>
            <a:r>
              <a:rPr lang="es-MX" sz="3600" b="1" dirty="0" smtClean="0">
                <a:effectLst/>
              </a:rPr>
              <a:t>:</a:t>
            </a:r>
            <a:endParaRPr lang="es-MX" sz="3600" b="1" dirty="0"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1700808"/>
            <a:ext cx="6552728" cy="48245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es-MX" sz="2800" dirty="0" smtClean="0"/>
          </a:p>
          <a:p>
            <a:pPr algn="just"/>
            <a:r>
              <a:rPr lang="es-MX" sz="3600" dirty="0" smtClean="0">
                <a:solidFill>
                  <a:schemeClr val="tx1"/>
                </a:solidFill>
              </a:rPr>
              <a:t>VIEJISMO: </a:t>
            </a:r>
            <a:r>
              <a:rPr lang="es-MX" sz="3600" dirty="0">
                <a:solidFill>
                  <a:schemeClr val="tx1"/>
                </a:solidFill>
              </a:rPr>
              <a:t>Rechazo, tendencia a la </a:t>
            </a:r>
            <a:r>
              <a:rPr lang="es-MX" sz="3600" dirty="0" smtClean="0">
                <a:solidFill>
                  <a:schemeClr val="tx1"/>
                </a:solidFill>
              </a:rPr>
              <a:t>marginación</a:t>
            </a:r>
            <a:r>
              <a:rPr lang="es-MX" sz="3600" dirty="0">
                <a:solidFill>
                  <a:schemeClr val="tx1"/>
                </a:solidFill>
              </a:rPr>
              <a:t>, temor, desagrado, negación, agresión, </a:t>
            </a:r>
            <a:r>
              <a:rPr lang="es-MX" sz="3600" dirty="0" smtClean="0">
                <a:solidFill>
                  <a:schemeClr val="tx1"/>
                </a:solidFill>
              </a:rPr>
              <a:t>todas las </a:t>
            </a:r>
            <a:r>
              <a:rPr lang="es-MX" sz="3600" dirty="0">
                <a:solidFill>
                  <a:schemeClr val="tx1"/>
                </a:solidFill>
              </a:rPr>
              <a:t>actitudes ligadas entre sí, y que operan discriminando a la persona que envejece.</a:t>
            </a:r>
            <a:endParaRPr lang="es-MX" sz="3600" dirty="0" smtClean="0">
              <a:solidFill>
                <a:schemeClr val="tx1"/>
              </a:solidFill>
            </a:endParaRP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168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>
                <a:solidFill>
                  <a:srgbClr val="3E3D2D">
                    <a:satMod val="130000"/>
                  </a:srgbClr>
                </a:solidFill>
                <a:effectLst/>
              </a:rPr>
              <a:t>CONCEPTOS IMPORTANTES: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421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err="1" smtClean="0">
                <a:solidFill>
                  <a:srgbClr val="FF0000"/>
                </a:solidFill>
              </a:rPr>
              <a:t>Viejismo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dirty="0" smtClean="0"/>
              <a:t>Conjunto de actitudes negativas de la sociedad con respecto a los viejos (R. Butler)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7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VIEJISMO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69922" y="1484784"/>
            <a:ext cx="4816878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Para </a:t>
            </a:r>
            <a:r>
              <a:rPr lang="es-MX" dirty="0" err="1" smtClean="0"/>
              <a:t>Salvarezza</a:t>
            </a:r>
            <a:r>
              <a:rPr lang="es-MX" dirty="0" smtClean="0"/>
              <a:t> (1998), es </a:t>
            </a:r>
            <a:r>
              <a:rPr lang="es-MX" dirty="0" smtClean="0"/>
              <a:t>una conducta social compleja con dimensiones históricas, culturales, sociales, psicológicas e ideológicas y es usada para devaluar, consciente o inconscientemente, el status social de las personas viejas.</a:t>
            </a:r>
            <a:endParaRPr lang="es-MX" sz="3600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690410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0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0413"/>
          </a:xfrm>
        </p:spPr>
        <p:txBody>
          <a:bodyPr/>
          <a:lstStyle/>
          <a:p>
            <a:pPr algn="ctr"/>
            <a:r>
              <a:rPr lang="es-MX" sz="3600" dirty="0"/>
              <a:t>MITOS  Y CREENCIAS</a:t>
            </a:r>
            <a:endParaRPr lang="es-ES" sz="3600" dirty="0"/>
          </a:p>
        </p:txBody>
      </p:sp>
      <p:pic>
        <p:nvPicPr>
          <p:cNvPr id="19459" name="Picture 3" descr="Explorar00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9992" y="1700213"/>
            <a:ext cx="4644008" cy="4868862"/>
          </a:xfrm>
          <a:noFill/>
          <a:ln/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99592" y="2071755"/>
            <a:ext cx="360045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3000" dirty="0"/>
              <a:t>Es la actitud ante las </a:t>
            </a:r>
            <a:r>
              <a:rPr lang="es-MX" sz="3000" dirty="0" smtClean="0"/>
              <a:t>pérdidas </a:t>
            </a:r>
            <a:r>
              <a:rPr lang="es-MX" sz="3000" dirty="0"/>
              <a:t>y su vivencia lo que determina que podamos aceptar y vivir de un  modo más o menos saludable.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778098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ESTEREOTIPOS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4029814"/>
            <a:ext cx="8363272" cy="282818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800" dirty="0" smtClean="0"/>
              <a:t>Es una imagen convencional sobre grupos de gente.</a:t>
            </a:r>
          </a:p>
          <a:p>
            <a:r>
              <a:rPr lang="es-MX" sz="2800" dirty="0" smtClean="0"/>
              <a:t>Crear estereotipos es una forma de categorizar grupos según su aspecto, conducta o costumbres.</a:t>
            </a:r>
          </a:p>
          <a:p>
            <a:r>
              <a:rPr lang="es-MX" sz="2800" dirty="0" smtClean="0"/>
              <a:t>Puede ser tanto negativa como </a:t>
            </a:r>
            <a:r>
              <a:rPr lang="es-MX" sz="2800" dirty="0" smtClean="0"/>
              <a:t>positiva (</a:t>
            </a:r>
            <a:r>
              <a:rPr lang="es-MX" sz="2800" dirty="0" err="1" smtClean="0"/>
              <a:t>Quin</a:t>
            </a:r>
            <a:r>
              <a:rPr lang="es-MX" sz="2800" dirty="0" smtClean="0"/>
              <a:t>, 1997).</a:t>
            </a:r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11" y="1124744"/>
            <a:ext cx="4608512" cy="2905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0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6900" y="18601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MITOS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728700"/>
            <a:ext cx="7632848" cy="32489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sz="2800" dirty="0" smtClean="0"/>
              <a:t>Es una persona o cosa a la que se le atribuyen cualidades o excelencias que no tienen, o bien una realidad de la que carecen. Puede considerarse como un tipo de creencia generalizada, cimentada a través de varias </a:t>
            </a:r>
            <a:r>
              <a:rPr lang="es-MX" sz="2800" dirty="0" smtClean="0"/>
              <a:t>generaciones(</a:t>
            </a:r>
            <a:r>
              <a:rPr lang="es-MX" sz="2800" dirty="0" smtClean="0">
                <a:solidFill>
                  <a:prstClr val="black"/>
                </a:solidFill>
              </a:rPr>
              <a:t>Zúñiga-Porras).</a:t>
            </a:r>
            <a:endParaRPr lang="es-MX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77680"/>
            <a:ext cx="3923928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212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362</TotalTime>
  <Words>1155</Words>
  <Application>Microsoft Office PowerPoint</Application>
  <PresentationFormat>Presentación en pantalla (4:3)</PresentationFormat>
  <Paragraphs>145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Solsticio</vt:lpstr>
      <vt:lpstr>   UNIVERSIDAD AUTÓNOMA DEL ESTADO DE MÉXICO FACULTAD DE ENFERMERÍA Y OBSTETRICIA </vt:lpstr>
      <vt:lpstr>ENVEJECIMIENTO</vt:lpstr>
      <vt:lpstr>ENVEJECIMIENTO</vt:lpstr>
      <vt:lpstr>CONCEPTOS IMPORTANTES:</vt:lpstr>
      <vt:lpstr>CONCEPTOS IMPORTANTES:</vt:lpstr>
      <vt:lpstr>VIEJISMO</vt:lpstr>
      <vt:lpstr>MITOS  Y CREENCIAS</vt:lpstr>
      <vt:lpstr>ESTEREOTIPOS</vt:lpstr>
      <vt:lpstr>MITOS</vt:lpstr>
      <vt:lpstr>PREJUICIOS</vt:lpstr>
      <vt:lpstr>ESTIGMATIZACIÓN:</vt:lpstr>
      <vt:lpstr>PREJUICIOS Y ESTEREOTIPOS SOBRE  LA VEJEZ</vt:lpstr>
      <vt:lpstr>PREJUICIOS Y ESTEREOTIPOS SOBRE LA VEJEZ</vt:lpstr>
      <vt:lpstr>:</vt:lpstr>
      <vt:lpstr>PREJUICIOS Y ESTEREOTIPOS SOBRE LA VEJEZ</vt:lpstr>
      <vt:lpstr>PREJUICIOS Y ESTEREOTIPOS SOBRE LA VEJEZ</vt:lpstr>
      <vt:lpstr>PREJUICIOS Y ESTEREOTIPOS SOBRE LA VEJEZ</vt:lpstr>
      <vt:lpstr>PREJUICIOS Y ESTEREOTIPOS SOBRE LA VEJEZ</vt:lpstr>
      <vt:lpstr>PREJUICIOS Y ESTEREOTIPOS SOBRE LA VEJEZ</vt:lpstr>
      <vt:lpstr>PREJUICIOS Y ESTEREOTIPOS SOBRE LA VEJEZ</vt:lpstr>
      <vt:lpstr>PREJUICIOS Y ESTEREOTIPOS SOBRE LA VEJEZ</vt:lpstr>
      <vt:lpstr>PREJUICIOS Y ESTEREOTIPOS SOBRE LA VEJEZ</vt:lpstr>
      <vt:lpstr>MITOS  Y CREENCIAS</vt:lpstr>
      <vt:lpstr>MITOS  Y CREENCIAS</vt:lpstr>
      <vt:lpstr>MITOS  Y CREENCIAS</vt:lpstr>
      <vt:lpstr>MITOS  Y CREENCIAS</vt:lpstr>
      <vt:lpstr>MITOS  Y CREENCIAS</vt:lpstr>
      <vt:lpstr>:</vt:lpstr>
      <vt:lpstr>MITOS  Y CREENCIAS</vt:lpstr>
      <vt:lpstr>VALOR Y VEJEZ</vt:lpstr>
      <vt:lpstr>FUENTES DE INFORMACIÓN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ENFERMERÍA Y OBSTETRICIA</dc:title>
  <dc:creator>TOSHIBA</dc:creator>
  <cp:lastModifiedBy>Usuario</cp:lastModifiedBy>
  <cp:revision>30</cp:revision>
  <dcterms:created xsi:type="dcterms:W3CDTF">2014-02-12T04:27:57Z</dcterms:created>
  <dcterms:modified xsi:type="dcterms:W3CDTF">2015-10-02T20:07:43Z</dcterms:modified>
</cp:coreProperties>
</file>