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4" r:id="rId3"/>
    <p:sldId id="285" r:id="rId4"/>
    <p:sldId id="276" r:id="rId5"/>
    <p:sldId id="277" r:id="rId6"/>
    <p:sldId id="278" r:id="rId7"/>
    <p:sldId id="279" r:id="rId8"/>
    <p:sldId id="280" r:id="rId9"/>
    <p:sldId id="282" r:id="rId10"/>
    <p:sldId id="281" r:id="rId11"/>
    <p:sldId id="270" r:id="rId12"/>
    <p:sldId id="257" r:id="rId13"/>
    <p:sldId id="261" r:id="rId14"/>
    <p:sldId id="262" r:id="rId15"/>
    <p:sldId id="271" r:id="rId16"/>
    <p:sldId id="263" r:id="rId17"/>
    <p:sldId id="260" r:id="rId18"/>
    <p:sldId id="274" r:id="rId19"/>
    <p:sldId id="273" r:id="rId20"/>
    <p:sldId id="272" r:id="rId21"/>
    <p:sldId id="264" r:id="rId22"/>
    <p:sldId id="266" r:id="rId23"/>
    <p:sldId id="267" r:id="rId24"/>
    <p:sldId id="286" r:id="rId25"/>
    <p:sldId id="287" r:id="rId26"/>
    <p:sldId id="289" r:id="rId27"/>
    <p:sldId id="290" r:id="rId28"/>
    <p:sldId id="291" r:id="rId29"/>
    <p:sldId id="292" r:id="rId30"/>
    <p:sldId id="275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897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045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688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290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034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51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20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862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485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946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1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FF9CF-FFEE-40A8-A30E-D372F93FE97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15803-174A-4CDF-A87E-B9A551E16CA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77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7" Type="http://schemas.openxmlformats.org/officeDocument/2006/relationships/image" Target="../media/image9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image" Target="../media/image120.png"/><Relationship Id="rId4" Type="http://schemas.openxmlformats.org/officeDocument/2006/relationships/image" Target="../media/image3.png"/><Relationship Id="rId9" Type="http://schemas.openxmlformats.org/officeDocument/2006/relationships/image" Target="../media/image1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150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50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7" Type="http://schemas.openxmlformats.org/officeDocument/2006/relationships/image" Target="../media/image9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image" Target="../media/image1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7" Type="http://schemas.openxmlformats.org/officeDocument/2006/relationships/image" Target="../media/image13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70.png"/><Relationship Id="rId5" Type="http://schemas.openxmlformats.org/officeDocument/2006/relationships/image" Target="../media/image2.png"/><Relationship Id="rId10" Type="http://schemas.openxmlformats.org/officeDocument/2006/relationships/image" Target="../media/image160.png"/><Relationship Id="rId4" Type="http://schemas.openxmlformats.org/officeDocument/2006/relationships/image" Target="../media/image3.png"/><Relationship Id="rId9" Type="http://schemas.openxmlformats.org/officeDocument/2006/relationships/image" Target="../media/image1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884" y="959428"/>
            <a:ext cx="1468795" cy="12967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851" y="1048229"/>
            <a:ext cx="861194" cy="1119115"/>
          </a:xfrm>
          <a:prstGeom prst="rect">
            <a:avLst/>
          </a:prstGeom>
        </p:spPr>
      </p:pic>
      <p:pic>
        <p:nvPicPr>
          <p:cNvPr id="6" name="Imagen 5" descr="D:\UAP\LOGO .jpg"/>
          <p:cNvPicPr/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3" t="26849" r="24523" b="34211"/>
          <a:stretch/>
        </p:blipFill>
        <p:spPr bwMode="auto">
          <a:xfrm>
            <a:off x="4306438" y="1814917"/>
            <a:ext cx="3739654" cy="3843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623679" y="1607788"/>
            <a:ext cx="677768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UNIVERSIDAD AUTONOMA DEL ESTADO DE MÉXICO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400" b="1" dirty="0" smtClean="0"/>
              <a:t>UNIDAD ACADÉMICA PROFESIONAL ACOLMAN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400" b="1" dirty="0" smtClean="0"/>
              <a:t>ACADEMIA DE INGENIERÍA QUÍMICA</a:t>
            </a:r>
          </a:p>
          <a:p>
            <a:pPr algn="ctr"/>
            <a:endParaRPr lang="es-MX" sz="2400" b="1" dirty="0"/>
          </a:p>
          <a:p>
            <a:pPr algn="ctr"/>
            <a:r>
              <a:rPr lang="es-MX" sz="2400" b="1" dirty="0" smtClean="0"/>
              <a:t>ASIGNATURA: MECÁNICA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400" b="1" i="1" u="sng" dirty="0" smtClean="0"/>
              <a:t>“LEYES </a:t>
            </a:r>
            <a:r>
              <a:rPr lang="es-MX" sz="2400" b="1" i="1" u="sng" dirty="0" smtClean="0"/>
              <a:t>DE NEWTON”</a:t>
            </a:r>
          </a:p>
          <a:p>
            <a:pPr algn="ctr"/>
            <a:endParaRPr lang="es-MX" sz="2400" b="1" i="1" u="sng" dirty="0"/>
          </a:p>
          <a:p>
            <a:pPr algn="ctr"/>
            <a:r>
              <a:rPr lang="es-MX" sz="2400" b="1" dirty="0" smtClean="0"/>
              <a:t>PROFESOR: M en C. AZAEL WALDO MORALES</a:t>
            </a:r>
            <a:endParaRPr lang="es-MX" sz="2400" b="1" dirty="0"/>
          </a:p>
        </p:txBody>
      </p:sp>
      <p:sp>
        <p:nvSpPr>
          <p:cNvPr id="8" name="Rectángulo 7"/>
          <p:cNvSpPr/>
          <p:nvPr/>
        </p:nvSpPr>
        <p:spPr>
          <a:xfrm>
            <a:off x="321972" y="265902"/>
            <a:ext cx="11513713" cy="938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319824" y="463873"/>
            <a:ext cx="11513713" cy="12697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333692" y="6383002"/>
            <a:ext cx="11513713" cy="938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331544" y="6144873"/>
            <a:ext cx="11513713" cy="12697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974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30506" y="2114749"/>
            <a:ext cx="5808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 smtClean="0"/>
              <a:t>INERCIA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La</a:t>
            </a:r>
            <a:r>
              <a:rPr lang="es-MX" sz="2400" dirty="0"/>
              <a:t> </a:t>
            </a:r>
            <a:r>
              <a:rPr lang="es-MX" sz="2400" dirty="0" smtClean="0"/>
              <a:t>inercia</a:t>
            </a:r>
            <a:r>
              <a:rPr lang="es-MX" sz="2400" dirty="0"/>
              <a:t> </a:t>
            </a:r>
            <a:r>
              <a:rPr lang="es-MX" sz="2400" dirty="0" smtClean="0"/>
              <a:t>se dice como la tendencia de un cuerpo </a:t>
            </a:r>
            <a:r>
              <a:rPr lang="es-MX" sz="2400" dirty="0"/>
              <a:t>a mantener el </a:t>
            </a:r>
            <a:r>
              <a:rPr lang="es-MX" sz="2400" dirty="0" smtClean="0"/>
              <a:t>estado de</a:t>
            </a:r>
            <a:r>
              <a:rPr lang="es-MX" sz="2400" dirty="0"/>
              <a:t> movimiento o reposo en el que se encuentran. El cual no se modifica a menos que actúen </a:t>
            </a:r>
            <a:r>
              <a:rPr lang="es-MX" sz="2400" dirty="0" smtClean="0"/>
              <a:t>fuerzas externas </a:t>
            </a:r>
            <a:r>
              <a:rPr lang="es-MX" sz="2400" dirty="0"/>
              <a:t>sobre su masa.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23085" y="649489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Conceptos Previos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http://1.bp.blogspot.com/-dhfNJil7IBU/UdfQ9V0KifI/AAAAAAAAEYE/VYw1zc8nHP8/s1600/inercia-fis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320" y="2335568"/>
            <a:ext cx="46863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7370747" y="2552762"/>
                <a:ext cx="1747723" cy="11925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s-MX" sz="32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⃗"/>
                              <m:ctrlPr>
                                <a:rPr lang="es-MX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MX" sz="32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</m:acc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nary>
                    </m:oMath>
                  </m:oMathPara>
                </a14:m>
                <a:endParaRPr lang="es-MX" sz="3200" b="1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747" y="2552762"/>
                <a:ext cx="1747723" cy="119250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25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46855" y="2610978"/>
            <a:ext cx="6077834" cy="193899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Un objeto permanecerá en reposo (equilibrio estático) o con movimiento uniforme (equilibrio dinámico) siempre y cuando no actúe una fuerza sobre él o la sumatoria de las fuerzas que intervienen sea igual a 0.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Primera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86" b="5086"/>
          <a:stretch/>
        </p:blipFill>
        <p:spPr>
          <a:xfrm>
            <a:off x="8044375" y="2212536"/>
            <a:ext cx="347472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2907819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4607024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4574941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1746243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721219" y="1605692"/>
            <a:ext cx="1768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Primer caso:</a:t>
            </a:r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/>
              <p:cNvSpPr txBox="1"/>
              <p:nvPr/>
            </p:nvSpPr>
            <p:spPr>
              <a:xfrm>
                <a:off x="5847005" y="5514450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6" name="Cuadro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5514450"/>
                <a:ext cx="431144" cy="45756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/>
              <p:cNvSpPr txBox="1"/>
              <p:nvPr/>
            </p:nvSpPr>
            <p:spPr>
              <a:xfrm>
                <a:off x="5819100" y="1558484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7" name="CuadroTexto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1558484"/>
                <a:ext cx="302967" cy="4140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3023085" y="533578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Primera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10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2724937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4424142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4392059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1563361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566671" y="1512961"/>
            <a:ext cx="2013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Segundo caso:</a:t>
            </a:r>
            <a:endParaRPr lang="es-MX" sz="2400" b="1" dirty="0"/>
          </a:p>
        </p:txBody>
      </p:sp>
      <p:cxnSp>
        <p:nvCxnSpPr>
          <p:cNvPr id="33" name="Conector recto de flecha 32"/>
          <p:cNvCxnSpPr>
            <a:stCxn id="4" idx="3"/>
          </p:cNvCxnSpPr>
          <p:nvPr/>
        </p:nvCxnSpPr>
        <p:spPr>
          <a:xfrm>
            <a:off x="7005702" y="3558498"/>
            <a:ext cx="1133746" cy="22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stCxn id="4" idx="1"/>
          </p:cNvCxnSpPr>
          <p:nvPr/>
        </p:nvCxnSpPr>
        <p:spPr>
          <a:xfrm flipH="1">
            <a:off x="3258355" y="3558498"/>
            <a:ext cx="10958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5819100" y="1375602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1375602"/>
                <a:ext cx="302967" cy="4140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5847005" y="5331568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5331568"/>
                <a:ext cx="431144" cy="4575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57310" y="3000935"/>
                <a:ext cx="42793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310" y="3000935"/>
                <a:ext cx="427938" cy="4140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2980502" y="2996579"/>
                <a:ext cx="65716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02" y="2996579"/>
                <a:ext cx="657168" cy="414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3023085" y="585094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Primera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2626466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4325671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4293588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1464890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643945" y="1272824"/>
            <a:ext cx="1684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Tercer caso:</a:t>
            </a:r>
            <a:endParaRPr lang="es-MX" sz="2400" b="1" dirty="0"/>
          </a:p>
        </p:txBody>
      </p:sp>
      <p:cxnSp>
        <p:nvCxnSpPr>
          <p:cNvPr id="33" name="Conector recto de flecha 32"/>
          <p:cNvCxnSpPr/>
          <p:nvPr/>
        </p:nvCxnSpPr>
        <p:spPr>
          <a:xfrm flipH="1">
            <a:off x="6960107" y="3460027"/>
            <a:ext cx="132575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2917266" y="3460027"/>
            <a:ext cx="1464916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5819100" y="1277131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1277131"/>
                <a:ext cx="302967" cy="4140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5847005" y="5233097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5233097"/>
                <a:ext cx="431144" cy="4575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57310" y="2902464"/>
                <a:ext cx="65716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310" y="2902464"/>
                <a:ext cx="657168" cy="4140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2980502" y="2898108"/>
                <a:ext cx="42793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02" y="2898108"/>
                <a:ext cx="427938" cy="414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3023085" y="533578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Primera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2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939935" y="2667080"/>
                <a:ext cx="5868828" cy="1614416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MX" sz="2400" b="1" dirty="0" smtClean="0"/>
                  <a:t>Si una fuerza neta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acc>
                  </m:oMath>
                </a14:m>
                <a:r>
                  <a:rPr lang="es-MX" sz="2400" b="1" dirty="0" smtClean="0"/>
                  <a:t> actúa sobre un objeto de masa </a:t>
                </a:r>
                <a:r>
                  <a:rPr lang="es-MX" sz="2400" b="1" i="1" dirty="0" smtClean="0"/>
                  <a:t>m</a:t>
                </a:r>
                <a:r>
                  <a:rPr lang="es-MX" sz="2400" b="1" dirty="0" smtClean="0"/>
                  <a:t>, la fuerza causará una aceleración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</m:oMath>
                </a14:m>
                <a:r>
                  <a:rPr lang="es-MX" sz="1400" b="1" dirty="0" smtClean="0"/>
                  <a:t>  </a:t>
                </a:r>
                <a:r>
                  <a:rPr lang="es-MX" sz="2400" b="1" dirty="0" smtClean="0"/>
                  <a:t>en la misma dirección de la fuerza</a:t>
                </a:r>
                <a:r>
                  <a:rPr lang="es-MX" sz="2400" b="1" dirty="0"/>
                  <a:t>.</a:t>
                </a:r>
                <a:endParaRPr lang="es-MX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935" y="2667080"/>
                <a:ext cx="5868828" cy="1614416"/>
              </a:xfrm>
              <a:prstGeom prst="rect">
                <a:avLst/>
              </a:prstGeom>
              <a:blipFill rotWithShape="0">
                <a:blip r:embed="rId2"/>
                <a:stretch>
                  <a:fillRect l="-1343" r="-1343" b="-6691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3009017" y="864070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Segunda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490" y="1704355"/>
            <a:ext cx="4313897" cy="4079714"/>
          </a:xfrm>
          <a:prstGeom prst="ellipse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30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3414260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5113465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5081382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2252684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stCxn id="4" idx="3"/>
          </p:cNvCxnSpPr>
          <p:nvPr/>
        </p:nvCxnSpPr>
        <p:spPr>
          <a:xfrm>
            <a:off x="7005702" y="4247821"/>
            <a:ext cx="1133746" cy="22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stCxn id="4" idx="1"/>
          </p:cNvCxnSpPr>
          <p:nvPr/>
        </p:nvCxnSpPr>
        <p:spPr>
          <a:xfrm flipH="1">
            <a:off x="3258355" y="4247821"/>
            <a:ext cx="10958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2980502" y="3685902"/>
                <a:ext cx="440762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02" y="3685902"/>
                <a:ext cx="440762" cy="41408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10190192" y="2833472"/>
                <a:ext cx="1199944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192" y="2833472"/>
                <a:ext cx="1199944" cy="41408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10190192" y="3831330"/>
                <a:ext cx="120154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acc>
                        <m:accPr>
                          <m:chr m:val="⃗"/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192" y="3831330"/>
                <a:ext cx="1201547" cy="4140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4733857" y="1085223"/>
                <a:ext cx="1771575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s-MX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MX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es-MX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857" y="1085223"/>
                <a:ext cx="1771575" cy="50642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/>
          <p:cNvSpPr txBox="1"/>
          <p:nvPr/>
        </p:nvSpPr>
        <p:spPr>
          <a:xfrm>
            <a:off x="2854469" y="400430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Segunda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67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cto 9"/>
          <p:cNvCxnSpPr/>
          <p:nvPr/>
        </p:nvCxnSpPr>
        <p:spPr>
          <a:xfrm>
            <a:off x="1136469" y="1220019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44"/>
          <a:stretch/>
        </p:blipFill>
        <p:spPr>
          <a:xfrm>
            <a:off x="1146280" y="449724"/>
            <a:ext cx="1152525" cy="746423"/>
          </a:xfrm>
          <a:prstGeom prst="rect">
            <a:avLst/>
          </a:prstGeom>
        </p:spPr>
      </p:pic>
      <p:cxnSp>
        <p:nvCxnSpPr>
          <p:cNvPr id="4" name="Conector recto 3"/>
          <p:cNvCxnSpPr/>
          <p:nvPr/>
        </p:nvCxnSpPr>
        <p:spPr>
          <a:xfrm>
            <a:off x="1053884" y="3557805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22" y="2383240"/>
            <a:ext cx="1724025" cy="114300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1108563" y="6100236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63" y="4492733"/>
            <a:ext cx="2533650" cy="1590675"/>
          </a:xfrm>
          <a:prstGeom prst="rect">
            <a:avLst/>
          </a:prstGeom>
        </p:spPr>
      </p:pic>
      <p:cxnSp>
        <p:nvCxnSpPr>
          <p:cNvPr id="3" name="Conector recto de flecha 2"/>
          <p:cNvCxnSpPr/>
          <p:nvPr/>
        </p:nvCxnSpPr>
        <p:spPr>
          <a:xfrm flipV="1">
            <a:off x="325623" y="914399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V="1">
            <a:off x="253435" y="297581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293539" y="542223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168442" y="505325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42" y="505325"/>
                <a:ext cx="806567" cy="310598"/>
              </a:xfrm>
              <a:prstGeom prst="rect">
                <a:avLst/>
              </a:prstGeom>
              <a:blipFill rotWithShape="0">
                <a:blip r:embed="rId5"/>
                <a:stretch>
                  <a:fillRect l="-7576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128338" y="2582777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38" y="2582777"/>
                <a:ext cx="806567" cy="310598"/>
              </a:xfrm>
              <a:prstGeom prst="rect">
                <a:avLst/>
              </a:prstGeom>
              <a:blipFill rotWithShape="0">
                <a:blip r:embed="rId6"/>
                <a:stretch>
                  <a:fillRect l="-6818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152402" y="5045242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2" y="5045242"/>
                <a:ext cx="806567" cy="310598"/>
              </a:xfrm>
              <a:prstGeom prst="rect">
                <a:avLst/>
              </a:prstGeom>
              <a:blipFill rotWithShape="0">
                <a:blip r:embed="rId7"/>
                <a:stretch>
                  <a:fillRect l="-6818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80212" y="449724"/>
            <a:ext cx="925546" cy="565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655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59259E-6 L 0.69948 -0.00093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74" y="-4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65222 0.00324 " pathEditMode="relative" rAng="0" ptsTypes="AA">
                                      <p:cBhvr>
                                        <p:cTn id="13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16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58607 -0.00023 " pathEditMode="relative" rAng="0" ptsTypes="AA">
                                      <p:cBhvr>
                                        <p:cTn id="15" dur="9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cto 9"/>
          <p:cNvCxnSpPr/>
          <p:nvPr/>
        </p:nvCxnSpPr>
        <p:spPr>
          <a:xfrm>
            <a:off x="1136469" y="1413204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/>
          <p:cNvCxnSpPr/>
          <p:nvPr/>
        </p:nvCxnSpPr>
        <p:spPr>
          <a:xfrm>
            <a:off x="1053884" y="3725232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22" y="2537788"/>
            <a:ext cx="1724025" cy="114300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1108563" y="6100236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 flipV="1">
            <a:off x="325623" y="914399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V="1">
            <a:off x="253435" y="297581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293539" y="542223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168442" y="505325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42" y="505325"/>
                <a:ext cx="806567" cy="310598"/>
              </a:xfrm>
              <a:prstGeom prst="rect">
                <a:avLst/>
              </a:prstGeom>
              <a:blipFill rotWithShape="0">
                <a:blip r:embed="rId5"/>
                <a:stretch>
                  <a:fillRect l="-7576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128338" y="2582777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38" y="2582777"/>
                <a:ext cx="806567" cy="310598"/>
              </a:xfrm>
              <a:prstGeom prst="rect">
                <a:avLst/>
              </a:prstGeom>
              <a:blipFill rotWithShape="0">
                <a:blip r:embed="rId6"/>
                <a:stretch>
                  <a:fillRect l="-6818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152402" y="5045242"/>
                <a:ext cx="806567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2" y="5045242"/>
                <a:ext cx="806567" cy="310598"/>
              </a:xfrm>
              <a:prstGeom prst="rect">
                <a:avLst/>
              </a:prstGeom>
              <a:blipFill rotWithShape="0">
                <a:blip r:embed="rId7"/>
                <a:stretch>
                  <a:fillRect l="-6818" r="-8333" b="-78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80212" y="449724"/>
            <a:ext cx="925546" cy="565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11" y="4918233"/>
            <a:ext cx="1724025" cy="1143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11" y="231201"/>
            <a:ext cx="17240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75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65222 0.00324 " pathEditMode="relative" rAng="0" ptsTypes="AA">
                                      <p:cBhvr>
                                        <p:cTn id="9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16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65222 0.00324 " pathEditMode="relative" rAng="0" ptsTypes="AA">
                                      <p:cBhvr>
                                        <p:cTn id="11" dur="6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16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65222 0.00324 " pathEditMode="relative" rAng="0" ptsTypes="AA">
                                      <p:cBhvr>
                                        <p:cTn id="13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cto 9"/>
          <p:cNvCxnSpPr/>
          <p:nvPr/>
        </p:nvCxnSpPr>
        <p:spPr>
          <a:xfrm>
            <a:off x="1136469" y="1220019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44"/>
          <a:stretch/>
        </p:blipFill>
        <p:spPr>
          <a:xfrm>
            <a:off x="1146280" y="449724"/>
            <a:ext cx="1152525" cy="746423"/>
          </a:xfrm>
          <a:prstGeom prst="rect">
            <a:avLst/>
          </a:prstGeom>
        </p:spPr>
      </p:pic>
      <p:cxnSp>
        <p:nvCxnSpPr>
          <p:cNvPr id="4" name="Conector recto 3"/>
          <p:cNvCxnSpPr/>
          <p:nvPr/>
        </p:nvCxnSpPr>
        <p:spPr>
          <a:xfrm>
            <a:off x="1053884" y="3557805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22" y="2383240"/>
            <a:ext cx="1724025" cy="114300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1108563" y="6100236"/>
            <a:ext cx="967957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63" y="4478665"/>
            <a:ext cx="2533650" cy="1590675"/>
          </a:xfrm>
          <a:prstGeom prst="rect">
            <a:avLst/>
          </a:prstGeom>
        </p:spPr>
      </p:pic>
      <p:cxnSp>
        <p:nvCxnSpPr>
          <p:cNvPr id="3" name="Conector recto de flecha 2"/>
          <p:cNvCxnSpPr/>
          <p:nvPr/>
        </p:nvCxnSpPr>
        <p:spPr>
          <a:xfrm flipV="1">
            <a:off x="325623" y="914399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V="1">
            <a:off x="253435" y="297581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293539" y="5422231"/>
            <a:ext cx="492842" cy="47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168442" y="505325"/>
                <a:ext cx="814325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42" y="505325"/>
                <a:ext cx="814325" cy="310598"/>
              </a:xfrm>
              <a:prstGeom prst="rect">
                <a:avLst/>
              </a:prstGeom>
              <a:blipFill rotWithShape="0">
                <a:blip r:embed="rId5"/>
                <a:stretch>
                  <a:fillRect l="-6767" r="-7519" b="-58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128338" y="2582777"/>
                <a:ext cx="814325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38" y="2582777"/>
                <a:ext cx="814325" cy="310598"/>
              </a:xfrm>
              <a:prstGeom prst="rect">
                <a:avLst/>
              </a:prstGeom>
              <a:blipFill rotWithShape="0">
                <a:blip r:embed="rId6"/>
                <a:stretch>
                  <a:fillRect l="-5970" r="-7463" b="-58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152402" y="5045242"/>
                <a:ext cx="814325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2" y="5045242"/>
                <a:ext cx="814325" cy="310598"/>
              </a:xfrm>
              <a:prstGeom prst="rect">
                <a:avLst/>
              </a:prstGeom>
              <a:blipFill rotWithShape="0">
                <a:blip r:embed="rId7"/>
                <a:stretch>
                  <a:fillRect l="-5970" r="-6716" b="-58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93089" y="449724"/>
            <a:ext cx="925546" cy="565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807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59259E-6 L 0.69948 -0.00093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74" y="-4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65222 0.00324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16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58607 -0.00023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INTRODUCCIÓN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62384" y="1500576"/>
            <a:ext cx="98005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En las ciencias de Ingeniería el papel de la Física es determinante en la generación y aplicación del conocimiento. Los desafíos actuales de la Ingeniería Química están íntimamente ligados al desarrollo de la ciencia básica y aplicada. La Mecánica Clásica o Mecánica de Newton como una rama de la Física tiene grandes aplicaciones en el diseño de procesos químicos así como en la comprensión de fenómenos de transporte.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947" y="4106490"/>
            <a:ext cx="3342135" cy="20802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587" y="4196796"/>
            <a:ext cx="2532845" cy="189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40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27570" y="2644169"/>
            <a:ext cx="5062215" cy="156966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Las fuerzas que ejercen entre sí dos objetos en interacción son siempre iguales en magnitud y dirección, pero de sentido opuesto.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04244" y="835935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Tercera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180" y="2291788"/>
            <a:ext cx="44958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8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3414260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5113465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5081382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2252684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stCxn id="4" idx="3"/>
          </p:cNvCxnSpPr>
          <p:nvPr/>
        </p:nvCxnSpPr>
        <p:spPr>
          <a:xfrm>
            <a:off x="7005702" y="4247821"/>
            <a:ext cx="1133746" cy="22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stCxn id="4" idx="1"/>
          </p:cNvCxnSpPr>
          <p:nvPr/>
        </p:nvCxnSpPr>
        <p:spPr>
          <a:xfrm flipH="1">
            <a:off x="3258355" y="4247821"/>
            <a:ext cx="10958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2980502" y="3685902"/>
                <a:ext cx="440762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02" y="3685902"/>
                <a:ext cx="440762" cy="41408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10190192" y="2833472"/>
                <a:ext cx="1199944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acc>
                        <m:accPr>
                          <m:chr m:val="⃗"/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192" y="2833472"/>
                <a:ext cx="1199944" cy="41408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10190192" y="3831330"/>
                <a:ext cx="120154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acc>
                        <m:accPr>
                          <m:chr m:val="⃗"/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192" y="3831330"/>
                <a:ext cx="1201547" cy="4140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4244" y="69426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Tercera ley de Newton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3414260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5113465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412495" y="313386"/>
            <a:ext cx="11349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FF0000"/>
                </a:solidFill>
              </a:rPr>
              <a:t>Fricción: </a:t>
            </a:r>
            <a:r>
              <a:rPr lang="es-MX" sz="2400" b="1" dirty="0" smtClean="0"/>
              <a:t>Siempre que un cuerpo se mueve estando en contacto con otro objeto, existen fuerzas de fricción que se oponen al movimiento relativo. Estas fuerzas se debe a que una superficie se adhiere contra la otra y a que encajan entre sí las irregularidades de las superficies de rozamiento.</a:t>
            </a:r>
            <a:endParaRPr lang="es-MX" sz="2400" b="1" dirty="0">
              <a:solidFill>
                <a:srgbClr val="FF0000"/>
              </a:solidFill>
            </a:endParaRPr>
          </a:p>
        </p:txBody>
      </p:sp>
      <p:cxnSp>
        <p:nvCxnSpPr>
          <p:cNvPr id="26" name="Conector recto de flecha 25"/>
          <p:cNvCxnSpPr>
            <a:stCxn id="4" idx="2"/>
          </p:cNvCxnSpPr>
          <p:nvPr/>
        </p:nvCxnSpPr>
        <p:spPr>
          <a:xfrm>
            <a:off x="5679943" y="5081382"/>
            <a:ext cx="5240" cy="1186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4" idx="0"/>
          </p:cNvCxnSpPr>
          <p:nvPr/>
        </p:nvCxnSpPr>
        <p:spPr>
          <a:xfrm flipV="1">
            <a:off x="5679943" y="2252684"/>
            <a:ext cx="0" cy="11615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7005702" y="4183426"/>
            <a:ext cx="1133746" cy="22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H="1">
            <a:off x="3258355" y="3990241"/>
            <a:ext cx="10958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00" y="2064925"/>
                <a:ext cx="302967" cy="4140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05" y="6020891"/>
                <a:ext cx="431144" cy="4575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310" y="3690258"/>
                <a:ext cx="427938" cy="414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3096413" y="4316965"/>
                <a:ext cx="3926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413" y="4316965"/>
                <a:ext cx="39267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8125" r="-10938" b="-344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1239709" y="2202686"/>
                <a:ext cx="1508362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709" y="2202686"/>
                <a:ext cx="1508362" cy="41408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de flecha 16"/>
          <p:cNvCxnSpPr/>
          <p:nvPr/>
        </p:nvCxnSpPr>
        <p:spPr>
          <a:xfrm flipH="1">
            <a:off x="3269086" y="4812349"/>
            <a:ext cx="10958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911545" y="3503977"/>
                <a:ext cx="440762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545" y="3503977"/>
                <a:ext cx="440762" cy="4140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curvado 7"/>
          <p:cNvCxnSpPr/>
          <p:nvPr/>
        </p:nvCxnSpPr>
        <p:spPr>
          <a:xfrm rot="5400000" flipH="1" flipV="1">
            <a:off x="4675871" y="5165269"/>
            <a:ext cx="501725" cy="398118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/>
              <p:cNvSpPr txBox="1"/>
              <p:nvPr/>
            </p:nvSpPr>
            <p:spPr>
              <a:xfrm>
                <a:off x="4584879" y="5525037"/>
                <a:ext cx="2644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879" y="5525037"/>
                <a:ext cx="264496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7273" r="-27273" b="-229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/>
              <p:cNvSpPr txBox="1"/>
              <p:nvPr/>
            </p:nvSpPr>
            <p:spPr>
              <a:xfrm>
                <a:off x="9785242" y="3700700"/>
                <a:ext cx="1201547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e>
                      </m:acc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acc>
                        <m:accPr>
                          <m:chr m:val="⃗"/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24" name="CuadroTex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5242" y="3700700"/>
                <a:ext cx="1201547" cy="41408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88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5" grpId="0"/>
      <p:bldP spid="6" grpId="0"/>
      <p:bldP spid="19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4" y="3414260"/>
            <a:ext cx="2651518" cy="1667122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449180" y="5113465"/>
            <a:ext cx="113738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7005702" y="4183426"/>
            <a:ext cx="1133746" cy="22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7295607" y="3703327"/>
                <a:ext cx="1141338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607" y="3703327"/>
                <a:ext cx="1141338" cy="310598"/>
              </a:xfrm>
              <a:prstGeom prst="rect">
                <a:avLst/>
              </a:prstGeom>
              <a:blipFill rotWithShape="0">
                <a:blip r:embed="rId3"/>
                <a:stretch>
                  <a:fillRect l="-4813" r="-4813" b="-8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4996545" y="2815049"/>
                <a:ext cx="12279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𝑲𝒈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545" y="2815049"/>
                <a:ext cx="1227900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488" r="-6468" b="-33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curvado 17"/>
          <p:cNvCxnSpPr/>
          <p:nvPr/>
        </p:nvCxnSpPr>
        <p:spPr>
          <a:xfrm rot="5400000" flipH="1" flipV="1">
            <a:off x="4675871" y="5165269"/>
            <a:ext cx="501725" cy="398118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/>
              <p:cNvSpPr txBox="1"/>
              <p:nvPr/>
            </p:nvSpPr>
            <p:spPr>
              <a:xfrm>
                <a:off x="4349745" y="5603415"/>
                <a:ext cx="8640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s-MX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MX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s-MX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745" y="5603415"/>
                <a:ext cx="864019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6383" r="-6383" b="-217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/>
          <p:cNvSpPr txBox="1"/>
          <p:nvPr/>
        </p:nvSpPr>
        <p:spPr>
          <a:xfrm>
            <a:off x="795129" y="1130601"/>
            <a:ext cx="10906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Una fuerza horizontal de 200 N arrastra un bloque de 12 Kg a través de un piso, donde µ=0.4. Determinar la aceleración resultantes</a:t>
            </a:r>
            <a:endParaRPr lang="es-MX" sz="24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Problemas de Aplicación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64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Problema de plano inclinado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123" y="1940194"/>
            <a:ext cx="4143375" cy="254317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65409" y="194019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>
                <a:latin typeface="ArialMT"/>
              </a:rPr>
              <a:t>Considere los tres bloques conectados que se muestran en el </a:t>
            </a:r>
            <a:r>
              <a:rPr lang="es-MX" sz="2400" dirty="0" smtClean="0">
                <a:latin typeface="ArialMT"/>
              </a:rPr>
              <a:t>diagrama. Si </a:t>
            </a:r>
            <a:r>
              <a:rPr lang="es-MX" sz="2400" dirty="0">
                <a:latin typeface="ArialMT"/>
              </a:rPr>
              <a:t>el plano inclinado es sin fricción y el sistema esta en equilibrio, determine (en función de m, g y θ</a:t>
            </a:r>
            <a:r>
              <a:rPr lang="es-MX" sz="2400" dirty="0" smtClean="0">
                <a:latin typeface="ArialMT"/>
              </a:rPr>
              <a:t>). </a:t>
            </a:r>
          </a:p>
          <a:p>
            <a:pPr algn="just"/>
            <a:endParaRPr lang="es-MX" sz="2400" dirty="0">
              <a:latin typeface="ArialMT"/>
            </a:endParaRPr>
          </a:p>
          <a:p>
            <a:pPr algn="just"/>
            <a:r>
              <a:rPr lang="es-MX" sz="2400" dirty="0">
                <a:latin typeface="ArialMT"/>
              </a:rPr>
              <a:t>a) La masa M</a:t>
            </a:r>
          </a:p>
          <a:p>
            <a:pPr algn="just"/>
            <a:r>
              <a:rPr lang="es-MX" sz="2400" dirty="0">
                <a:latin typeface="ArialMT"/>
              </a:rPr>
              <a:t>b) Las tensiones </a:t>
            </a:r>
            <a:r>
              <a:rPr lang="es-MX" sz="2400" dirty="0" smtClean="0">
                <a:latin typeface="ArialMT"/>
              </a:rPr>
              <a:t>T₁ </a:t>
            </a:r>
            <a:r>
              <a:rPr lang="es-MX" sz="2400" dirty="0">
                <a:latin typeface="ArialMT"/>
              </a:rPr>
              <a:t>y </a:t>
            </a:r>
            <a:r>
              <a:rPr lang="es-MX" sz="2400" dirty="0" smtClean="0">
                <a:latin typeface="ArialMT"/>
              </a:rPr>
              <a:t>T₂</a:t>
            </a:r>
            <a:endParaRPr lang="es-MX" sz="2400" dirty="0"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218956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Solución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06073" y="1519017"/>
            <a:ext cx="457562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Arial Rounded MT Bold" panose="020F0704030504030204" pitchFamily="34" charset="0"/>
              </a:rPr>
              <a:t>Bloque </a:t>
            </a:r>
            <a:r>
              <a:rPr lang="es-MX" sz="2000" b="1" dirty="0" smtClean="0">
                <a:latin typeface="Arial Rounded MT Bold" panose="020F0704030504030204" pitchFamily="34" charset="0"/>
              </a:rPr>
              <a:t>2m</a:t>
            </a:r>
          </a:p>
          <a:p>
            <a:endParaRPr lang="es-MX" sz="2000" b="1" dirty="0">
              <a:latin typeface="Arial-BoldMT"/>
            </a:endParaRPr>
          </a:p>
          <a:p>
            <a:r>
              <a:rPr lang="el-GR" b="1" dirty="0">
                <a:latin typeface="SymbolMT"/>
              </a:rPr>
              <a:t>Σ</a:t>
            </a:r>
            <a:r>
              <a:rPr lang="es-MX" b="1" dirty="0" err="1">
                <a:latin typeface="ArialMT"/>
              </a:rPr>
              <a:t>F</a:t>
            </a:r>
            <a:r>
              <a:rPr lang="es-MX" sz="800" b="1" dirty="0" err="1">
                <a:latin typeface="ArialMT"/>
              </a:rPr>
              <a:t>x</a:t>
            </a:r>
            <a:r>
              <a:rPr lang="es-MX" sz="800" b="1" dirty="0">
                <a:latin typeface="ArialMT"/>
              </a:rPr>
              <a:t> </a:t>
            </a:r>
            <a:r>
              <a:rPr lang="es-MX" b="1" dirty="0">
                <a:latin typeface="ArialMT"/>
              </a:rPr>
              <a:t>= 0</a:t>
            </a:r>
          </a:p>
          <a:p>
            <a:r>
              <a:rPr lang="es-MX" b="1" dirty="0">
                <a:latin typeface="ArialMT"/>
              </a:rPr>
              <a:t>T</a:t>
            </a:r>
            <a:r>
              <a:rPr lang="es-MX" sz="800" b="1" dirty="0">
                <a:latin typeface="ArialMT"/>
              </a:rPr>
              <a:t>1 </a:t>
            </a:r>
            <a:r>
              <a:rPr lang="es-MX" b="1" dirty="0">
                <a:latin typeface="ArialMT"/>
              </a:rPr>
              <a:t>– W</a:t>
            </a:r>
            <a:r>
              <a:rPr lang="es-MX" sz="800" b="1" dirty="0">
                <a:latin typeface="ArialMT"/>
              </a:rPr>
              <a:t>1X </a:t>
            </a:r>
            <a:r>
              <a:rPr lang="es-MX" b="1" dirty="0">
                <a:latin typeface="ArialMT"/>
              </a:rPr>
              <a:t>= </a:t>
            </a:r>
            <a:r>
              <a:rPr lang="es-MX" b="1" dirty="0" smtClean="0">
                <a:latin typeface="ArialMT"/>
              </a:rPr>
              <a:t>0</a:t>
            </a:r>
          </a:p>
          <a:p>
            <a:endParaRPr lang="es-MX" b="1" dirty="0">
              <a:latin typeface="ArialMT"/>
            </a:endParaRPr>
          </a:p>
          <a:p>
            <a:r>
              <a:rPr lang="pl-PL" sz="2000" b="1" dirty="0">
                <a:latin typeface="ArialMT"/>
              </a:rPr>
              <a:t>Pero: </a:t>
            </a:r>
            <a:r>
              <a:rPr lang="pl-PL" b="1" dirty="0">
                <a:latin typeface="ArialMT"/>
              </a:rPr>
              <a:t>W</a:t>
            </a:r>
            <a:r>
              <a:rPr lang="pl-PL" sz="800" b="1" dirty="0">
                <a:latin typeface="ArialMT"/>
              </a:rPr>
              <a:t>1X </a:t>
            </a:r>
            <a:r>
              <a:rPr lang="pl-PL" b="1" dirty="0">
                <a:latin typeface="ArialMT"/>
              </a:rPr>
              <a:t>= W</a:t>
            </a:r>
            <a:r>
              <a:rPr lang="pl-PL" sz="800" b="1" dirty="0">
                <a:latin typeface="ArialMT"/>
              </a:rPr>
              <a:t>1 </a:t>
            </a:r>
            <a:r>
              <a:rPr lang="pl-PL" b="1" dirty="0">
                <a:latin typeface="ArialMT"/>
              </a:rPr>
              <a:t>sen </a:t>
            </a:r>
            <a:r>
              <a:rPr lang="pl-PL" b="1" dirty="0">
                <a:latin typeface="SymbolMT"/>
              </a:rPr>
              <a:t>θ</a:t>
            </a:r>
          </a:p>
          <a:p>
            <a:endParaRPr lang="es-MX" b="1" dirty="0" smtClean="0">
              <a:latin typeface="ArialMT"/>
            </a:endParaRPr>
          </a:p>
          <a:p>
            <a:r>
              <a:rPr lang="es-MX" b="1" dirty="0" smtClean="0">
                <a:latin typeface="ArialMT"/>
              </a:rPr>
              <a:t>W</a:t>
            </a:r>
            <a:r>
              <a:rPr lang="es-MX" sz="800" b="1" dirty="0" smtClean="0">
                <a:latin typeface="ArialMT"/>
              </a:rPr>
              <a:t>1 </a:t>
            </a:r>
            <a:r>
              <a:rPr lang="es-MX" b="1" dirty="0">
                <a:latin typeface="ArialMT"/>
              </a:rPr>
              <a:t>= (2m) * g</a:t>
            </a:r>
          </a:p>
          <a:p>
            <a:r>
              <a:rPr lang="pl-PL" b="1" dirty="0">
                <a:latin typeface="ArialMT"/>
              </a:rPr>
              <a:t>W</a:t>
            </a:r>
            <a:r>
              <a:rPr lang="pl-PL" sz="800" b="1" dirty="0">
                <a:latin typeface="ArialMT"/>
              </a:rPr>
              <a:t>1X </a:t>
            </a:r>
            <a:r>
              <a:rPr lang="pl-PL" b="1" dirty="0">
                <a:latin typeface="ArialMT"/>
              </a:rPr>
              <a:t>= (2m * g) sen </a:t>
            </a:r>
            <a:r>
              <a:rPr lang="pl-PL" b="1" dirty="0" smtClean="0">
                <a:latin typeface="SymbolMT"/>
              </a:rPr>
              <a:t>θ</a:t>
            </a:r>
            <a:endParaRPr lang="es-MX" b="1" dirty="0" smtClean="0">
              <a:latin typeface="SymbolMT"/>
            </a:endParaRPr>
          </a:p>
          <a:p>
            <a:endParaRPr lang="es-MX" b="1" dirty="0">
              <a:latin typeface="SymbolMT"/>
            </a:endParaRPr>
          </a:p>
          <a:p>
            <a:r>
              <a:rPr lang="es-MX" sz="2000" b="1" dirty="0">
                <a:latin typeface="Arial Rounded MT Bold" panose="020F0704030504030204" pitchFamily="34" charset="0"/>
              </a:rPr>
              <a:t>Reemplazando</a:t>
            </a:r>
          </a:p>
          <a:p>
            <a:endParaRPr lang="es-MX" b="1" dirty="0" smtClean="0"/>
          </a:p>
          <a:p>
            <a:r>
              <a:rPr lang="es-MX" b="1" dirty="0" smtClean="0">
                <a:latin typeface="Arial Rounded MT Bold" panose="020F0704030504030204" pitchFamily="34" charset="0"/>
              </a:rPr>
              <a:t>T</a:t>
            </a:r>
            <a:r>
              <a:rPr lang="es-MX" sz="1200" b="1" dirty="0" smtClean="0">
                <a:latin typeface="Arial Rounded MT Bold" panose="020F0704030504030204" pitchFamily="34" charset="0"/>
              </a:rPr>
              <a:t>1 </a:t>
            </a:r>
            <a:r>
              <a:rPr lang="es-MX" b="1" dirty="0">
                <a:latin typeface="Arial Rounded MT Bold" panose="020F0704030504030204" pitchFamily="34" charset="0"/>
              </a:rPr>
              <a:t>– W</a:t>
            </a:r>
            <a:r>
              <a:rPr lang="es-MX" sz="1100" b="1" dirty="0">
                <a:latin typeface="Arial Rounded MT Bold" panose="020F0704030504030204" pitchFamily="34" charset="0"/>
              </a:rPr>
              <a:t>1X</a:t>
            </a:r>
            <a:r>
              <a:rPr lang="es-MX" b="1" dirty="0">
                <a:latin typeface="Arial Rounded MT Bold" panose="020F0704030504030204" pitchFamily="34" charset="0"/>
              </a:rPr>
              <a:t> = 0</a:t>
            </a:r>
          </a:p>
          <a:p>
            <a:r>
              <a:rPr lang="es-MX" b="1" dirty="0">
                <a:latin typeface="Arial Rounded MT Bold" panose="020F0704030504030204" pitchFamily="34" charset="0"/>
              </a:rPr>
              <a:t>T</a:t>
            </a:r>
            <a:r>
              <a:rPr lang="es-MX" sz="1200" b="1" dirty="0">
                <a:latin typeface="Arial Rounded MT Bold" panose="020F0704030504030204" pitchFamily="34" charset="0"/>
              </a:rPr>
              <a:t>1</a:t>
            </a:r>
            <a:r>
              <a:rPr lang="es-MX" b="1" dirty="0">
                <a:latin typeface="Arial Rounded MT Bold" panose="020F0704030504030204" pitchFamily="34" charset="0"/>
              </a:rPr>
              <a:t> – (2m * g) </a:t>
            </a:r>
            <a:r>
              <a:rPr lang="es-MX" b="1" dirty="0" err="1">
                <a:latin typeface="Arial Rounded MT Bold" panose="020F0704030504030204" pitchFamily="34" charset="0"/>
              </a:rPr>
              <a:t>sen</a:t>
            </a:r>
            <a:r>
              <a:rPr lang="es-MX" b="1" dirty="0">
                <a:latin typeface="Arial Rounded MT Bold" panose="020F0704030504030204" pitchFamily="34" charset="0"/>
              </a:rPr>
              <a:t> θ = 0 </a:t>
            </a:r>
            <a:r>
              <a:rPr lang="es-MX" b="1" dirty="0" smtClean="0">
                <a:latin typeface="Arial Rounded MT Bold" panose="020F0704030504030204" pitchFamily="34" charset="0"/>
              </a:rPr>
              <a:t>  (</a:t>
            </a:r>
            <a:r>
              <a:rPr lang="es-MX" b="1" dirty="0">
                <a:latin typeface="Arial Rounded MT Bold" panose="020F0704030504030204" pitchFamily="34" charset="0"/>
              </a:rPr>
              <a:t>Ecuación 1)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94" y="1519017"/>
            <a:ext cx="3233980" cy="383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3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71222" y="1824730"/>
            <a:ext cx="56667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000000"/>
                </a:solidFill>
                <a:latin typeface="Arial Rounded MT Bold" panose="020F0704030504030204" pitchFamily="34" charset="0"/>
              </a:rPr>
              <a:t>Bloque </a:t>
            </a:r>
            <a:r>
              <a:rPr lang="es-MX" sz="2000" b="1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m</a:t>
            </a:r>
          </a:p>
          <a:p>
            <a:endParaRPr lang="es-MX" sz="2000" b="1" dirty="0">
              <a:solidFill>
                <a:srgbClr val="000000"/>
              </a:solidFill>
              <a:latin typeface="Arial Rounded MT Bold" panose="020F0704030504030204" pitchFamily="34" charset="0"/>
            </a:endParaRPr>
          </a:p>
          <a:p>
            <a:r>
              <a:rPr lang="el-GR" b="1" dirty="0">
                <a:solidFill>
                  <a:srgbClr val="000000"/>
                </a:solidFill>
                <a:latin typeface="SymbolMT"/>
              </a:rPr>
              <a:t>Σ</a:t>
            </a:r>
            <a:r>
              <a:rPr lang="es-MX" b="1" dirty="0" err="1">
                <a:solidFill>
                  <a:srgbClr val="000000"/>
                </a:solidFill>
                <a:latin typeface="ArialMT"/>
              </a:rPr>
              <a:t>F</a:t>
            </a:r>
            <a:r>
              <a:rPr lang="es-MX" sz="800" b="1" dirty="0" err="1">
                <a:solidFill>
                  <a:srgbClr val="000000"/>
                </a:solidFill>
                <a:latin typeface="ArialMT"/>
              </a:rPr>
              <a:t>x</a:t>
            </a:r>
            <a:r>
              <a:rPr lang="es-MX" sz="800" b="1" dirty="0">
                <a:solidFill>
                  <a:srgbClr val="000000"/>
                </a:solidFill>
                <a:latin typeface="ArialMT"/>
              </a:rPr>
              <a:t> </a:t>
            </a:r>
            <a:r>
              <a:rPr lang="es-MX" b="1" dirty="0">
                <a:solidFill>
                  <a:srgbClr val="000000"/>
                </a:solidFill>
                <a:latin typeface="ArialMT"/>
              </a:rPr>
              <a:t>= (m) * a</a:t>
            </a:r>
          </a:p>
          <a:p>
            <a:r>
              <a:rPr lang="fr-FR" b="1" dirty="0">
                <a:solidFill>
                  <a:srgbClr val="000000"/>
                </a:solidFill>
                <a:latin typeface="Arial-BoldMT"/>
              </a:rPr>
              <a:t>T</a:t>
            </a:r>
            <a:r>
              <a:rPr lang="fr-FR" sz="800" b="1" dirty="0">
                <a:solidFill>
                  <a:srgbClr val="000000"/>
                </a:solidFill>
                <a:latin typeface="Arial-BoldMT"/>
              </a:rPr>
              <a:t>2 </a:t>
            </a:r>
            <a:r>
              <a:rPr lang="fr-FR" b="1" dirty="0">
                <a:solidFill>
                  <a:srgbClr val="000000"/>
                </a:solidFill>
                <a:latin typeface="Arial-BoldMT"/>
              </a:rPr>
              <a:t>- T</a:t>
            </a:r>
            <a:r>
              <a:rPr lang="fr-FR" sz="800" b="1" dirty="0">
                <a:solidFill>
                  <a:srgbClr val="000000"/>
                </a:solidFill>
                <a:latin typeface="Arial-BoldMT"/>
              </a:rPr>
              <a:t>1 </a:t>
            </a:r>
            <a:r>
              <a:rPr lang="fr-FR" b="1" dirty="0">
                <a:solidFill>
                  <a:srgbClr val="000000"/>
                </a:solidFill>
                <a:latin typeface="Arial-BoldMT"/>
              </a:rPr>
              <a:t>– W</a:t>
            </a:r>
            <a:r>
              <a:rPr lang="fr-FR" sz="800" b="1" dirty="0">
                <a:solidFill>
                  <a:srgbClr val="000000"/>
                </a:solidFill>
                <a:latin typeface="Arial-BoldMT"/>
              </a:rPr>
              <a:t>2X </a:t>
            </a:r>
            <a:r>
              <a:rPr lang="fr-FR" b="1" dirty="0">
                <a:solidFill>
                  <a:srgbClr val="000000"/>
                </a:solidFill>
                <a:latin typeface="Arial-BoldMT"/>
              </a:rPr>
              <a:t>= m * a</a:t>
            </a:r>
          </a:p>
          <a:p>
            <a:endParaRPr lang="es-MX" b="1" dirty="0" smtClean="0">
              <a:solidFill>
                <a:srgbClr val="000000"/>
              </a:solidFill>
              <a:latin typeface="ArialMT"/>
            </a:endParaRPr>
          </a:p>
          <a:p>
            <a:r>
              <a:rPr lang="pl-PL" sz="2000" b="1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Pero</a:t>
            </a:r>
            <a:r>
              <a:rPr lang="pl-PL" sz="2000" b="1" dirty="0">
                <a:solidFill>
                  <a:srgbClr val="000000"/>
                </a:solidFill>
                <a:latin typeface="Arial Rounded MT Bold" panose="020F0704030504030204" pitchFamily="34" charset="0"/>
              </a:rPr>
              <a:t>: </a:t>
            </a:r>
            <a:r>
              <a:rPr lang="pl-PL" b="1" dirty="0">
                <a:solidFill>
                  <a:srgbClr val="000000"/>
                </a:solidFill>
                <a:latin typeface="ArialMT"/>
              </a:rPr>
              <a:t>W</a:t>
            </a:r>
            <a:r>
              <a:rPr lang="pl-PL" sz="800" b="1" dirty="0">
                <a:solidFill>
                  <a:srgbClr val="000000"/>
                </a:solidFill>
                <a:latin typeface="ArialMT"/>
              </a:rPr>
              <a:t>2X </a:t>
            </a:r>
            <a:r>
              <a:rPr lang="pl-PL" b="1" dirty="0">
                <a:solidFill>
                  <a:srgbClr val="000000"/>
                </a:solidFill>
                <a:latin typeface="ArialMT"/>
              </a:rPr>
              <a:t>= W</a:t>
            </a:r>
            <a:r>
              <a:rPr lang="pl-PL" sz="800" b="1" dirty="0">
                <a:solidFill>
                  <a:srgbClr val="000000"/>
                </a:solidFill>
                <a:latin typeface="ArialMT"/>
              </a:rPr>
              <a:t>2 </a:t>
            </a:r>
            <a:r>
              <a:rPr lang="pl-PL" b="1" dirty="0">
                <a:latin typeface="ArialMT"/>
              </a:rPr>
              <a:t>sen </a:t>
            </a:r>
            <a:r>
              <a:rPr lang="pl-PL" b="1" dirty="0">
                <a:latin typeface="SymbolMT"/>
              </a:rPr>
              <a:t>θ </a:t>
            </a:r>
            <a:r>
              <a:rPr lang="pl-PL" b="1" dirty="0">
                <a:latin typeface="ArialMT"/>
              </a:rPr>
              <a:t>W</a:t>
            </a:r>
            <a:r>
              <a:rPr lang="pl-PL" sz="800" b="1" dirty="0">
                <a:latin typeface="ArialMT"/>
              </a:rPr>
              <a:t>2 </a:t>
            </a:r>
            <a:r>
              <a:rPr lang="pl-PL" b="1" dirty="0">
                <a:latin typeface="ArialMT"/>
              </a:rPr>
              <a:t>= m*g</a:t>
            </a:r>
          </a:p>
          <a:p>
            <a:endParaRPr lang="es-MX" b="1" dirty="0" smtClean="0">
              <a:latin typeface="Arial-BoldMT"/>
            </a:endParaRPr>
          </a:p>
          <a:p>
            <a:r>
              <a:rPr lang="pl-PL" b="1" dirty="0" smtClean="0">
                <a:latin typeface="Arial-BoldMT"/>
              </a:rPr>
              <a:t>W</a:t>
            </a:r>
            <a:r>
              <a:rPr lang="pl-PL" sz="800" b="1" dirty="0" smtClean="0">
                <a:latin typeface="Arial-BoldMT"/>
              </a:rPr>
              <a:t>2X </a:t>
            </a:r>
            <a:r>
              <a:rPr lang="pl-PL" b="1" dirty="0">
                <a:latin typeface="Arial-BoldMT"/>
              </a:rPr>
              <a:t>= (m * g) sen </a:t>
            </a:r>
            <a:r>
              <a:rPr lang="pl-PL" b="1" dirty="0">
                <a:latin typeface="SymbolMT"/>
              </a:rPr>
              <a:t>θ</a:t>
            </a:r>
          </a:p>
          <a:p>
            <a:endParaRPr lang="es-MX" b="1" dirty="0" smtClean="0">
              <a:solidFill>
                <a:srgbClr val="000000"/>
              </a:solidFill>
              <a:latin typeface="ArialMT"/>
            </a:endParaRPr>
          </a:p>
          <a:p>
            <a:r>
              <a:rPr lang="es-MX" sz="2000" b="1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Reemplazando</a:t>
            </a:r>
            <a:endParaRPr lang="es-MX" sz="2000" b="1" dirty="0">
              <a:solidFill>
                <a:srgbClr val="000000"/>
              </a:solidFill>
              <a:latin typeface="Arial Rounded MT Bold" panose="020F0704030504030204" pitchFamily="34" charset="0"/>
            </a:endParaRPr>
          </a:p>
          <a:p>
            <a:r>
              <a:rPr lang="fr-FR" b="1" dirty="0">
                <a:solidFill>
                  <a:srgbClr val="000000"/>
                </a:solidFill>
                <a:latin typeface="ArialMT"/>
              </a:rPr>
              <a:t>T</a:t>
            </a:r>
            <a:r>
              <a:rPr lang="fr-FR" sz="800" b="1" dirty="0">
                <a:solidFill>
                  <a:srgbClr val="000000"/>
                </a:solidFill>
                <a:latin typeface="ArialMT"/>
              </a:rPr>
              <a:t>2 </a:t>
            </a:r>
            <a:r>
              <a:rPr lang="fr-FR" b="1" dirty="0">
                <a:solidFill>
                  <a:srgbClr val="000000"/>
                </a:solidFill>
                <a:latin typeface="ArialMT"/>
              </a:rPr>
              <a:t>- T</a:t>
            </a:r>
            <a:r>
              <a:rPr lang="fr-FR" sz="800" b="1" dirty="0">
                <a:solidFill>
                  <a:srgbClr val="000000"/>
                </a:solidFill>
                <a:latin typeface="ArialMT"/>
              </a:rPr>
              <a:t>1 </a:t>
            </a:r>
            <a:r>
              <a:rPr lang="fr-FR" b="1" dirty="0">
                <a:solidFill>
                  <a:srgbClr val="000000"/>
                </a:solidFill>
                <a:latin typeface="ArialMT"/>
              </a:rPr>
              <a:t>– W</a:t>
            </a:r>
            <a:r>
              <a:rPr lang="fr-FR" sz="800" b="1" dirty="0">
                <a:solidFill>
                  <a:srgbClr val="000000"/>
                </a:solidFill>
                <a:latin typeface="ArialMT"/>
              </a:rPr>
              <a:t>2X </a:t>
            </a:r>
            <a:r>
              <a:rPr lang="fr-FR" b="1" dirty="0">
                <a:solidFill>
                  <a:srgbClr val="000000"/>
                </a:solidFill>
                <a:latin typeface="ArialMT"/>
              </a:rPr>
              <a:t>= m * </a:t>
            </a:r>
            <a:r>
              <a:rPr lang="fr-FR" b="1" dirty="0" smtClean="0">
                <a:solidFill>
                  <a:srgbClr val="000000"/>
                </a:solidFill>
                <a:latin typeface="ArialMT"/>
              </a:rPr>
              <a:t>a</a:t>
            </a:r>
          </a:p>
          <a:p>
            <a:r>
              <a:rPr lang="es-MX" b="1" dirty="0">
                <a:latin typeface="Arial Rounded MT Bold" panose="020F0704030504030204" pitchFamily="34" charset="0"/>
              </a:rPr>
              <a:t>T</a:t>
            </a:r>
            <a:r>
              <a:rPr lang="es-MX" sz="1100" b="1" dirty="0">
                <a:latin typeface="Arial Rounded MT Bold" panose="020F0704030504030204" pitchFamily="34" charset="0"/>
              </a:rPr>
              <a:t>2</a:t>
            </a:r>
            <a:r>
              <a:rPr lang="es-MX" b="1" dirty="0">
                <a:latin typeface="Arial Rounded MT Bold" panose="020F0704030504030204" pitchFamily="34" charset="0"/>
              </a:rPr>
              <a:t> - T</a:t>
            </a:r>
            <a:r>
              <a:rPr lang="es-MX" sz="1200" b="1" dirty="0">
                <a:latin typeface="Arial Rounded MT Bold" panose="020F0704030504030204" pitchFamily="34" charset="0"/>
              </a:rPr>
              <a:t>1</a:t>
            </a:r>
            <a:r>
              <a:rPr lang="es-MX" b="1" dirty="0">
                <a:latin typeface="Arial Rounded MT Bold" panose="020F0704030504030204" pitchFamily="34" charset="0"/>
              </a:rPr>
              <a:t> – (m * g) </a:t>
            </a:r>
            <a:r>
              <a:rPr lang="es-MX" b="1" dirty="0" err="1">
                <a:latin typeface="Arial Rounded MT Bold" panose="020F0704030504030204" pitchFamily="34" charset="0"/>
              </a:rPr>
              <a:t>sen</a:t>
            </a:r>
            <a:r>
              <a:rPr lang="es-MX" b="1" dirty="0">
                <a:latin typeface="Arial Rounded MT Bold" panose="020F0704030504030204" pitchFamily="34" charset="0"/>
              </a:rPr>
              <a:t> </a:t>
            </a:r>
            <a:r>
              <a:rPr lang="es-MX" dirty="0">
                <a:latin typeface="Arial Rounded MT Bold" panose="020F0704030504030204" pitchFamily="34" charset="0"/>
              </a:rPr>
              <a:t>θ </a:t>
            </a:r>
            <a:r>
              <a:rPr lang="es-MX" b="1" dirty="0">
                <a:latin typeface="Arial Rounded MT Bold" panose="020F0704030504030204" pitchFamily="34" charset="0"/>
              </a:rPr>
              <a:t>= m * a </a:t>
            </a:r>
            <a:r>
              <a:rPr lang="es-MX" b="1" dirty="0" smtClean="0">
                <a:latin typeface="Arial Rounded MT Bold" panose="020F0704030504030204" pitchFamily="34" charset="0"/>
              </a:rPr>
              <a:t>     (</a:t>
            </a:r>
            <a:r>
              <a:rPr lang="es-MX" b="1" dirty="0">
                <a:latin typeface="Arial Rounded MT Bold" panose="020F0704030504030204" pitchFamily="34" charset="0"/>
              </a:rPr>
              <a:t>Ecuación 2)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b="16352"/>
          <a:stretch/>
        </p:blipFill>
        <p:spPr>
          <a:xfrm>
            <a:off x="6951863" y="1715370"/>
            <a:ext cx="4327707" cy="375815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</a:rPr>
              <a:t>Solución</a:t>
            </a:r>
            <a:endParaRPr lang="es-MX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40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Solución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45343" y="1545702"/>
            <a:ext cx="872916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Arial-BoldMT"/>
              </a:rPr>
              <a:t>Bloque M</a:t>
            </a:r>
          </a:p>
          <a:p>
            <a:r>
              <a:rPr lang="el-GR" dirty="0">
                <a:latin typeface="SymbolMT"/>
              </a:rPr>
              <a:t>Σ</a:t>
            </a:r>
            <a:r>
              <a:rPr lang="es-MX" dirty="0">
                <a:latin typeface="ArialMT"/>
              </a:rPr>
              <a:t>F</a:t>
            </a:r>
            <a:r>
              <a:rPr lang="es-MX" sz="800" dirty="0">
                <a:latin typeface="ArialMT"/>
              </a:rPr>
              <a:t>Y </a:t>
            </a:r>
            <a:r>
              <a:rPr lang="es-MX" dirty="0">
                <a:latin typeface="ArialMT"/>
              </a:rPr>
              <a:t>= (6 m </a:t>
            </a:r>
            <a:r>
              <a:rPr lang="es-MX" dirty="0" err="1">
                <a:latin typeface="ArialMT"/>
              </a:rPr>
              <a:t>sen</a:t>
            </a:r>
            <a:r>
              <a:rPr lang="es-MX" dirty="0">
                <a:latin typeface="ArialMT"/>
              </a:rPr>
              <a:t> </a:t>
            </a:r>
            <a:r>
              <a:rPr lang="el-GR" dirty="0">
                <a:latin typeface="SymbolMT"/>
              </a:rPr>
              <a:t>θ</a:t>
            </a:r>
            <a:r>
              <a:rPr lang="el-GR" b="1" dirty="0">
                <a:latin typeface="Arial-BoldMT"/>
              </a:rPr>
              <a:t>) </a:t>
            </a:r>
            <a:r>
              <a:rPr lang="el-GR" dirty="0">
                <a:latin typeface="ArialMT"/>
              </a:rPr>
              <a:t>* </a:t>
            </a:r>
            <a:r>
              <a:rPr lang="es-MX" dirty="0">
                <a:latin typeface="ArialMT"/>
              </a:rPr>
              <a:t>a</a:t>
            </a:r>
          </a:p>
          <a:p>
            <a:r>
              <a:rPr lang="pl-PL" dirty="0">
                <a:latin typeface="ArialMT"/>
              </a:rPr>
              <a:t>W</a:t>
            </a:r>
            <a:r>
              <a:rPr lang="pl-PL" sz="800" dirty="0">
                <a:latin typeface="ArialMT"/>
              </a:rPr>
              <a:t>3 </a:t>
            </a:r>
            <a:r>
              <a:rPr lang="pl-PL" dirty="0">
                <a:latin typeface="ArialMT"/>
              </a:rPr>
              <a:t>- T</a:t>
            </a:r>
            <a:r>
              <a:rPr lang="pl-PL" sz="800" dirty="0">
                <a:latin typeface="ArialMT"/>
              </a:rPr>
              <a:t>2 </a:t>
            </a:r>
            <a:r>
              <a:rPr lang="pl-PL" dirty="0">
                <a:latin typeface="ArialMT"/>
              </a:rPr>
              <a:t>= 6 m sen </a:t>
            </a:r>
            <a:r>
              <a:rPr lang="pl-PL" dirty="0">
                <a:latin typeface="SymbolMT"/>
              </a:rPr>
              <a:t>θ </a:t>
            </a:r>
            <a:r>
              <a:rPr lang="pl-PL" dirty="0">
                <a:latin typeface="ArialMT"/>
              </a:rPr>
              <a:t>* a</a:t>
            </a:r>
          </a:p>
          <a:p>
            <a:r>
              <a:rPr lang="pl-PL" dirty="0">
                <a:latin typeface="ArialMT"/>
              </a:rPr>
              <a:t>W</a:t>
            </a:r>
            <a:r>
              <a:rPr lang="pl-PL" sz="800" dirty="0">
                <a:latin typeface="ArialMT"/>
              </a:rPr>
              <a:t>3 </a:t>
            </a:r>
            <a:r>
              <a:rPr lang="pl-PL" dirty="0">
                <a:latin typeface="ArialMT"/>
              </a:rPr>
              <a:t>= 6 m sen </a:t>
            </a:r>
            <a:r>
              <a:rPr lang="pl-PL" dirty="0">
                <a:latin typeface="SymbolMT"/>
              </a:rPr>
              <a:t>θ </a:t>
            </a:r>
            <a:r>
              <a:rPr lang="pl-PL" dirty="0">
                <a:latin typeface="ArialMT"/>
              </a:rPr>
              <a:t>* g</a:t>
            </a:r>
          </a:p>
          <a:p>
            <a:endParaRPr lang="es-MX" dirty="0" smtClean="0">
              <a:latin typeface="ArialMT"/>
            </a:endParaRPr>
          </a:p>
          <a:p>
            <a:r>
              <a:rPr lang="es-MX" dirty="0" smtClean="0">
                <a:latin typeface="ArialMT"/>
              </a:rPr>
              <a:t>Reemplazando</a:t>
            </a:r>
            <a:endParaRPr lang="es-MX" dirty="0">
              <a:latin typeface="ArialMT"/>
            </a:endParaRPr>
          </a:p>
          <a:p>
            <a:r>
              <a:rPr lang="es-MX" b="1" dirty="0">
                <a:latin typeface="Arial-BoldMT"/>
              </a:rPr>
              <a:t>6 m </a:t>
            </a:r>
            <a:r>
              <a:rPr lang="es-MX" b="1" dirty="0" err="1">
                <a:latin typeface="Arial-BoldMT"/>
              </a:rPr>
              <a:t>sen</a:t>
            </a:r>
            <a:r>
              <a:rPr lang="es-MX" b="1" dirty="0">
                <a:latin typeface="Arial-Bold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b="1" dirty="0">
                <a:latin typeface="Arial-BoldMT"/>
              </a:rPr>
              <a:t>* g - T</a:t>
            </a:r>
            <a:r>
              <a:rPr lang="es-MX" sz="800" b="1" dirty="0">
                <a:latin typeface="Arial-BoldMT"/>
              </a:rPr>
              <a:t>2 </a:t>
            </a:r>
            <a:r>
              <a:rPr lang="es-MX" b="1" dirty="0">
                <a:latin typeface="Arial-BoldMT"/>
              </a:rPr>
              <a:t>= 6 m </a:t>
            </a:r>
            <a:r>
              <a:rPr lang="es-MX" b="1" dirty="0" err="1">
                <a:latin typeface="Arial-BoldMT"/>
              </a:rPr>
              <a:t>sen</a:t>
            </a:r>
            <a:r>
              <a:rPr lang="es-MX" b="1" dirty="0">
                <a:latin typeface="Arial-Bold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b="1" dirty="0">
                <a:latin typeface="Arial-BoldMT"/>
              </a:rPr>
              <a:t>* a (Ecuación 3)</a:t>
            </a:r>
          </a:p>
          <a:p>
            <a:endParaRPr lang="es-MX" dirty="0" smtClean="0">
              <a:latin typeface="ArialMT"/>
            </a:endParaRPr>
          </a:p>
          <a:p>
            <a:r>
              <a:rPr lang="es-MX" dirty="0" smtClean="0">
                <a:latin typeface="ArialMT"/>
              </a:rPr>
              <a:t>Resolviendo </a:t>
            </a:r>
            <a:r>
              <a:rPr lang="es-MX" dirty="0">
                <a:latin typeface="ArialMT"/>
              </a:rPr>
              <a:t>las ecuaciones tenemos:</a:t>
            </a:r>
          </a:p>
          <a:p>
            <a:r>
              <a:rPr lang="es-MX" dirty="0">
                <a:latin typeface="ArialMT"/>
              </a:rPr>
              <a:t>T</a:t>
            </a:r>
            <a:r>
              <a:rPr lang="es-MX" sz="800" dirty="0">
                <a:latin typeface="ArialMT"/>
              </a:rPr>
              <a:t>1 </a:t>
            </a:r>
            <a:r>
              <a:rPr lang="es-MX" dirty="0">
                <a:latin typeface="ArialMT"/>
              </a:rPr>
              <a:t>– (2m * g) </a:t>
            </a:r>
            <a:r>
              <a:rPr lang="es-MX" dirty="0" err="1">
                <a:latin typeface="ArialMT"/>
              </a:rPr>
              <a:t>sen</a:t>
            </a:r>
            <a:r>
              <a:rPr lang="es-MX" dirty="0">
                <a:latin typeface="Arial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dirty="0">
                <a:latin typeface="ArialMT"/>
              </a:rPr>
              <a:t>= 2m * a </a:t>
            </a:r>
            <a:r>
              <a:rPr lang="es-MX" b="1" dirty="0">
                <a:latin typeface="ArialMT"/>
              </a:rPr>
              <a:t>(Ecuación 1)</a:t>
            </a:r>
          </a:p>
          <a:p>
            <a:r>
              <a:rPr lang="es-MX" dirty="0">
                <a:latin typeface="ArialMT"/>
              </a:rPr>
              <a:t>T</a:t>
            </a:r>
            <a:r>
              <a:rPr lang="es-MX" sz="800" dirty="0">
                <a:latin typeface="ArialMT"/>
              </a:rPr>
              <a:t>2 </a:t>
            </a:r>
            <a:r>
              <a:rPr lang="es-MX" dirty="0">
                <a:latin typeface="ArialMT"/>
              </a:rPr>
              <a:t>- T</a:t>
            </a:r>
            <a:r>
              <a:rPr lang="es-MX" sz="800" dirty="0">
                <a:latin typeface="ArialMT"/>
              </a:rPr>
              <a:t>1 </a:t>
            </a:r>
            <a:r>
              <a:rPr lang="es-MX" dirty="0">
                <a:latin typeface="ArialMT"/>
              </a:rPr>
              <a:t>– (m*g) </a:t>
            </a:r>
            <a:r>
              <a:rPr lang="es-MX" dirty="0" err="1">
                <a:latin typeface="ArialMT"/>
              </a:rPr>
              <a:t>sen</a:t>
            </a:r>
            <a:r>
              <a:rPr lang="es-MX" dirty="0">
                <a:latin typeface="Arial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dirty="0">
                <a:latin typeface="ArialMT"/>
              </a:rPr>
              <a:t>= m * a </a:t>
            </a:r>
            <a:r>
              <a:rPr lang="es-MX" b="1" dirty="0">
                <a:latin typeface="ArialMT"/>
              </a:rPr>
              <a:t>(Ecuación 2)</a:t>
            </a:r>
          </a:p>
          <a:p>
            <a:r>
              <a:rPr lang="es-MX" dirty="0">
                <a:latin typeface="ArialMT"/>
              </a:rPr>
              <a:t>6 m </a:t>
            </a:r>
            <a:r>
              <a:rPr lang="es-MX" dirty="0" err="1">
                <a:latin typeface="ArialMT"/>
              </a:rPr>
              <a:t>sen</a:t>
            </a:r>
            <a:r>
              <a:rPr lang="es-MX" dirty="0">
                <a:latin typeface="Arial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dirty="0">
                <a:latin typeface="ArialMT"/>
              </a:rPr>
              <a:t>* g - T</a:t>
            </a:r>
            <a:r>
              <a:rPr lang="es-MX" sz="800" dirty="0">
                <a:latin typeface="ArialMT"/>
              </a:rPr>
              <a:t>2 </a:t>
            </a:r>
            <a:r>
              <a:rPr lang="es-MX" dirty="0">
                <a:latin typeface="ArialMT"/>
              </a:rPr>
              <a:t>= 6 m </a:t>
            </a:r>
            <a:r>
              <a:rPr lang="es-MX" dirty="0" err="1">
                <a:latin typeface="ArialMT"/>
              </a:rPr>
              <a:t>sen</a:t>
            </a:r>
            <a:r>
              <a:rPr lang="es-MX" dirty="0">
                <a:latin typeface="ArialMT"/>
              </a:rPr>
              <a:t> </a:t>
            </a:r>
            <a:r>
              <a:rPr lang="es-MX" dirty="0">
                <a:latin typeface="SymbolMT"/>
              </a:rPr>
              <a:t>θ </a:t>
            </a:r>
            <a:r>
              <a:rPr lang="es-MX" dirty="0">
                <a:latin typeface="ArialMT"/>
              </a:rPr>
              <a:t>* a </a:t>
            </a:r>
            <a:r>
              <a:rPr lang="es-MX" b="1" dirty="0">
                <a:latin typeface="ArialMT"/>
              </a:rPr>
              <a:t>(Ecuación 3</a:t>
            </a:r>
            <a:r>
              <a:rPr lang="es-MX" b="1" dirty="0" smtClean="0">
                <a:latin typeface="ArialMT"/>
              </a:rPr>
              <a:t>)</a:t>
            </a:r>
          </a:p>
          <a:p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dirty="0">
                <a:latin typeface="Arial" panose="020B0604020202020204" pitchFamily="34" charset="0"/>
                <a:cs typeface="Arial" panose="020B0604020202020204" pitchFamily="34" charset="0"/>
              </a:rPr>
              <a:t>– (2m*g) sen θ – (m *g) sen θ + 6 m sen θ * g = 2m * a + m * a + 6 m sen θ * a</a:t>
            </a:r>
          </a:p>
          <a:p>
            <a:r>
              <a:rPr lang="fi-FI" dirty="0">
                <a:latin typeface="Arial" panose="020B0604020202020204" pitchFamily="34" charset="0"/>
                <a:cs typeface="Arial" panose="020B0604020202020204" pitchFamily="34" charset="0"/>
              </a:rPr>
              <a:t>– (3m*g) sen θ + 6 m sen θ * g = 3m * a + 6 m sen θ * a</a:t>
            </a:r>
          </a:p>
          <a:p>
            <a:r>
              <a:rPr lang="fi-FI" dirty="0">
                <a:latin typeface="Arial" panose="020B0604020202020204" pitchFamily="34" charset="0"/>
                <a:cs typeface="Arial" panose="020B0604020202020204" pitchFamily="34" charset="0"/>
              </a:rPr>
              <a:t>3 m g sen θ = 3 m * a + 6 m sen θ * 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2488271" y="4997006"/>
            <a:ext cx="8500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087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3074893" y="1341600"/>
                <a:ext cx="7292789" cy="52949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2000" b="1" dirty="0" smtClean="0">
                    <a:latin typeface="Arial Rounded MT Bold" panose="020F0704030504030204" pitchFamily="34" charset="0"/>
                  </a:rPr>
                  <a:t>Cancelando las masas m</a:t>
                </a:r>
              </a:p>
              <a:p>
                <a:endParaRPr lang="es-MX" sz="2000" dirty="0">
                  <a:latin typeface="Arial Rounded MT Bold" panose="020F0704030504030204" pitchFamily="34" charset="0"/>
                </a:endParaRPr>
              </a:p>
              <a:p>
                <a:r>
                  <a:rPr lang="fi-FI" sz="2000" dirty="0">
                    <a:latin typeface="Arial Rounded MT Bold" panose="020F0704030504030204" pitchFamily="34" charset="0"/>
                  </a:rPr>
                  <a:t>m g sen θ = m * a + 2 m sen θ * a</a:t>
                </a:r>
              </a:p>
              <a:p>
                <a:r>
                  <a:rPr lang="fi-FI" sz="2000" dirty="0">
                    <a:latin typeface="Arial Rounded MT Bold" panose="020F0704030504030204" pitchFamily="34" charset="0"/>
                  </a:rPr>
                  <a:t>g sen θ = a + 2 sen θ * a</a:t>
                </a:r>
              </a:p>
              <a:p>
                <a:r>
                  <a:rPr lang="fi-FI" sz="2000" dirty="0">
                    <a:latin typeface="Arial Rounded MT Bold" panose="020F0704030504030204" pitchFamily="34" charset="0"/>
                  </a:rPr>
                  <a:t>a + 2 sen θ * a = g sen </a:t>
                </a:r>
                <a:r>
                  <a:rPr lang="fi-FI" sz="2000" dirty="0" smtClean="0">
                    <a:latin typeface="Arial Rounded MT Bold" panose="020F0704030504030204" pitchFamily="34" charset="0"/>
                  </a:rPr>
                  <a:t>θ</a:t>
                </a:r>
              </a:p>
              <a:p>
                <a:endParaRPr lang="fi-FI" sz="2000" dirty="0">
                  <a:latin typeface="Arial Rounded MT Bold" panose="020F0704030504030204" pitchFamily="34" charset="0"/>
                </a:endParaRPr>
              </a:p>
              <a:p>
                <a:r>
                  <a:rPr lang="es-MX" sz="2000" dirty="0">
                    <a:latin typeface="Arial Rounded MT Bold" panose="020F0704030504030204" pitchFamily="34" charset="0"/>
                  </a:rPr>
                  <a:t>Factorizando la aceleración</a:t>
                </a:r>
              </a:p>
              <a:p>
                <a:r>
                  <a:rPr lang="fi-FI" sz="2000" dirty="0">
                    <a:latin typeface="Arial Rounded MT Bold" panose="020F0704030504030204" pitchFamily="34" charset="0"/>
                  </a:rPr>
                  <a:t>a(1 + 2 sen θ) = g sen </a:t>
                </a:r>
                <a:r>
                  <a:rPr lang="fi-FI" sz="2000" dirty="0" smtClean="0">
                    <a:latin typeface="Arial Rounded MT Bold" panose="020F0704030504030204" pitchFamily="34" charset="0"/>
                  </a:rPr>
                  <a:t>θ</a:t>
                </a:r>
              </a:p>
              <a:p>
                <a:endParaRPr lang="fi-FI" sz="2000" dirty="0">
                  <a:latin typeface="Arial Rounded MT Bold" panose="020F07040305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num>
                        <m:den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den>
                      </m:f>
                    </m:oMath>
                  </m:oMathPara>
                </a14:m>
                <a:endParaRPr lang="fi-FI" sz="2000" b="1" dirty="0" smtClean="0">
                  <a:latin typeface="Arial Rounded MT Bold" panose="020F0704030504030204" pitchFamily="34" charset="0"/>
                </a:endParaRPr>
              </a:p>
              <a:p>
                <a:endParaRPr lang="fi-FI" sz="2000" dirty="0" smtClean="0">
                  <a:latin typeface="Arial Rounded MT Bold" panose="020F0704030504030204" pitchFamily="34" charset="0"/>
                </a:endParaRPr>
              </a:p>
              <a:p>
                <a:r>
                  <a:rPr lang="es-MX" sz="2000" dirty="0">
                    <a:latin typeface="Arial Rounded MT Bold" panose="020F0704030504030204" pitchFamily="34" charset="0"/>
                  </a:rPr>
                  <a:t>Despejando la ecuación 3 para hallar T</a:t>
                </a:r>
                <a:r>
                  <a:rPr lang="es-MX" sz="1400" dirty="0">
                    <a:latin typeface="Arial Rounded MT Bold" panose="020F0704030504030204" pitchFamily="34" charset="0"/>
                  </a:rPr>
                  <a:t>2</a:t>
                </a:r>
              </a:p>
              <a:p>
                <a:r>
                  <a:rPr lang="es-MX" sz="2000" dirty="0">
                    <a:latin typeface="Arial Rounded MT Bold" panose="020F0704030504030204" pitchFamily="34" charset="0"/>
                  </a:rPr>
                  <a:t>6 m </a:t>
                </a:r>
                <a:r>
                  <a:rPr lang="es-MX" sz="2000" dirty="0" err="1">
                    <a:latin typeface="Arial Rounded MT Bold" panose="020F0704030504030204" pitchFamily="34" charset="0"/>
                  </a:rPr>
                  <a:t>sen</a:t>
                </a:r>
                <a:r>
                  <a:rPr lang="es-MX" sz="2000" dirty="0">
                    <a:latin typeface="Arial Rounded MT Bold" panose="020F0704030504030204" pitchFamily="34" charset="0"/>
                  </a:rPr>
                  <a:t> θ * g - T</a:t>
                </a:r>
                <a:r>
                  <a:rPr lang="es-MX" sz="1400" dirty="0">
                    <a:latin typeface="Arial Rounded MT Bold" panose="020F0704030504030204" pitchFamily="34" charset="0"/>
                  </a:rPr>
                  <a:t>2</a:t>
                </a:r>
                <a:r>
                  <a:rPr lang="es-MX" sz="2000" dirty="0">
                    <a:latin typeface="Arial Rounded MT Bold" panose="020F0704030504030204" pitchFamily="34" charset="0"/>
                  </a:rPr>
                  <a:t> = 6 m </a:t>
                </a:r>
                <a:r>
                  <a:rPr lang="es-MX" sz="2000" dirty="0" err="1">
                    <a:latin typeface="Arial Rounded MT Bold" panose="020F0704030504030204" pitchFamily="34" charset="0"/>
                  </a:rPr>
                  <a:t>sen</a:t>
                </a:r>
                <a:r>
                  <a:rPr lang="es-MX" sz="2000" dirty="0">
                    <a:latin typeface="Arial Rounded MT Bold" panose="020F0704030504030204" pitchFamily="34" charset="0"/>
                  </a:rPr>
                  <a:t> θ * a </a:t>
                </a:r>
                <a:r>
                  <a:rPr lang="es-MX" sz="2000" dirty="0" smtClean="0">
                    <a:latin typeface="Arial Rounded MT Bold" panose="020F0704030504030204" pitchFamily="34" charset="0"/>
                  </a:rPr>
                  <a:t>                       (</a:t>
                </a:r>
                <a:r>
                  <a:rPr lang="es-MX" sz="2000" dirty="0">
                    <a:latin typeface="Arial Rounded MT Bold" panose="020F0704030504030204" pitchFamily="34" charset="0"/>
                  </a:rPr>
                  <a:t>Ecuación 3)</a:t>
                </a:r>
              </a:p>
              <a:p>
                <a:r>
                  <a:rPr lang="fi-FI" sz="2000" dirty="0">
                    <a:latin typeface="Arial Rounded MT Bold" panose="020F0704030504030204" pitchFamily="34" charset="0"/>
                  </a:rPr>
                  <a:t>6 m sen θ * g - 6 m sen θ * a = T</a:t>
                </a:r>
                <a:r>
                  <a:rPr lang="fi-FI" sz="1400" dirty="0">
                    <a:latin typeface="Arial Rounded MT Bold" panose="020F0704030504030204" pitchFamily="34" charset="0"/>
                  </a:rPr>
                  <a:t>2</a:t>
                </a:r>
              </a:p>
              <a:p>
                <a:r>
                  <a:rPr lang="fr-FR" sz="2000" dirty="0">
                    <a:latin typeface="Arial Rounded MT Bold" panose="020F0704030504030204" pitchFamily="34" charset="0"/>
                  </a:rPr>
                  <a:t>6 m sen θ ( g - a ) = T</a:t>
                </a:r>
                <a:r>
                  <a:rPr lang="fr-FR" sz="1600" dirty="0">
                    <a:latin typeface="Arial Rounded MT Bold" panose="020F0704030504030204" pitchFamily="34" charset="0"/>
                  </a:rPr>
                  <a:t>2</a:t>
                </a:r>
                <a:endParaRPr lang="fi-FI" sz="1600" dirty="0" smtClean="0">
                  <a:latin typeface="Arial Rounded MT Bold" panose="020F0704030504030204" pitchFamily="34" charset="0"/>
                </a:endParaRPr>
              </a:p>
              <a:p>
                <a:endParaRPr lang="fi-FI" sz="2000" dirty="0">
                  <a:latin typeface="Arial Rounded MT Bold" panose="020F0704030504030204" pitchFamily="34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893" y="1341600"/>
                <a:ext cx="7292789" cy="5294976"/>
              </a:xfrm>
              <a:prstGeom prst="rect">
                <a:avLst/>
              </a:prstGeom>
              <a:blipFill rotWithShape="0">
                <a:blip r:embed="rId2"/>
                <a:stretch>
                  <a:fillRect l="-835" t="-5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Solución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612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04244" y="436686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Solución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3210754" y="1482770"/>
                <a:ext cx="5121915" cy="44476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000" b="1" dirty="0" smtClean="0">
                    <a:latin typeface="Arial Rounded MT Bold" panose="020F0704030504030204" pitchFamily="34" charset="0"/>
                  </a:rPr>
                  <a:t>Reemplazando:</a:t>
                </a:r>
              </a:p>
              <a:p>
                <a:endParaRPr lang="es-MX" sz="2000" b="1" dirty="0">
                  <a:latin typeface="Arial Rounded MT Bold" panose="020F07040305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𝒔𝒆𝒏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num>
                            <m:den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𝒔𝒆𝒏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den>
                          </m:f>
                        </m:e>
                      </m:d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s-MX" sz="2000" b="1" dirty="0" smtClean="0">
                  <a:latin typeface="Arial Rounded MT Bold" panose="020F0704030504030204" pitchFamily="34" charset="0"/>
                </a:endParaRPr>
              </a:p>
              <a:p>
                <a:endParaRPr lang="es-MX" sz="2000" b="1" dirty="0">
                  <a:latin typeface="Arial Rounded MT Bold" panose="020F0704030504030204" pitchFamily="34" charset="0"/>
                </a:endParaRPr>
              </a:p>
              <a:p>
                <a:r>
                  <a:rPr lang="es-MX" sz="2000" dirty="0">
                    <a:latin typeface="Arial Rounded MT Bold" panose="020F0704030504030204" pitchFamily="34" charset="0"/>
                  </a:rPr>
                  <a:t>Despejando la ecuación 1 para hallar T</a:t>
                </a:r>
                <a:r>
                  <a:rPr lang="es-MX" sz="1400" dirty="0">
                    <a:latin typeface="Arial Rounded MT Bold" panose="020F0704030504030204" pitchFamily="34" charset="0"/>
                  </a:rPr>
                  <a:t>1</a:t>
                </a:r>
              </a:p>
              <a:p>
                <a:endParaRPr lang="es-MX" sz="2000" b="1" dirty="0" smtClean="0">
                  <a:latin typeface="Arial Rounded MT Bold" panose="020F0704030504030204" pitchFamily="34" charset="0"/>
                </a:endParaRPr>
              </a:p>
              <a:p>
                <a:r>
                  <a:rPr lang="es-MX" sz="2000" b="1" dirty="0" smtClean="0">
                    <a:latin typeface="Arial Rounded MT Bold" panose="020F0704030504030204" pitchFamily="34" charset="0"/>
                  </a:rPr>
                  <a:t>T</a:t>
                </a:r>
                <a:r>
                  <a:rPr lang="es-MX" sz="1400" b="1" dirty="0" smtClean="0">
                    <a:latin typeface="Arial Rounded MT Bold" panose="020F0704030504030204" pitchFamily="34" charset="0"/>
                  </a:rPr>
                  <a:t>1</a:t>
                </a:r>
                <a:r>
                  <a:rPr lang="es-MX" sz="2000" b="1" dirty="0" smtClean="0">
                    <a:latin typeface="Arial Rounded MT Bold" panose="020F0704030504030204" pitchFamily="34" charset="0"/>
                  </a:rPr>
                  <a:t> </a:t>
                </a:r>
                <a:r>
                  <a:rPr lang="es-MX" sz="2000" b="1" dirty="0">
                    <a:latin typeface="Arial Rounded MT Bold" panose="020F0704030504030204" pitchFamily="34" charset="0"/>
                  </a:rPr>
                  <a:t>– (2m*g) </a:t>
                </a:r>
                <a:r>
                  <a:rPr lang="es-MX" sz="2000" b="1" dirty="0" err="1">
                    <a:latin typeface="Arial Rounded MT Bold" panose="020F0704030504030204" pitchFamily="34" charset="0"/>
                  </a:rPr>
                  <a:t>sen</a:t>
                </a:r>
                <a:r>
                  <a:rPr lang="es-MX" sz="2000" b="1" dirty="0">
                    <a:latin typeface="Arial Rounded MT Bold" panose="020F0704030504030204" pitchFamily="34" charset="0"/>
                  </a:rPr>
                  <a:t> </a:t>
                </a:r>
                <a:r>
                  <a:rPr lang="es-MX" sz="2000" dirty="0">
                    <a:latin typeface="Arial Rounded MT Bold" panose="020F0704030504030204" pitchFamily="34" charset="0"/>
                  </a:rPr>
                  <a:t>θ </a:t>
                </a:r>
                <a:r>
                  <a:rPr lang="es-MX" sz="2000" b="1" dirty="0">
                    <a:latin typeface="Arial Rounded MT Bold" panose="020F0704030504030204" pitchFamily="34" charset="0"/>
                  </a:rPr>
                  <a:t>= 2m * a (Ecuación 1)</a:t>
                </a:r>
              </a:p>
              <a:p>
                <a:r>
                  <a:rPr lang="fr-FR" sz="2000" dirty="0">
                    <a:latin typeface="Arial Rounded MT Bold" panose="020F0704030504030204" pitchFamily="34" charset="0"/>
                  </a:rPr>
                  <a:t>T</a:t>
                </a:r>
                <a:r>
                  <a:rPr lang="fr-FR" sz="1400" dirty="0">
                    <a:latin typeface="Arial Rounded MT Bold" panose="020F0704030504030204" pitchFamily="34" charset="0"/>
                  </a:rPr>
                  <a:t>1</a:t>
                </a:r>
                <a:r>
                  <a:rPr lang="fr-FR" sz="2000" dirty="0">
                    <a:latin typeface="Arial Rounded MT Bold" panose="020F0704030504030204" pitchFamily="34" charset="0"/>
                  </a:rPr>
                  <a:t> = 2m * a + 2m*g sen </a:t>
                </a:r>
                <a:r>
                  <a:rPr lang="fr-FR" sz="2000" dirty="0" smtClean="0">
                    <a:latin typeface="Arial Rounded MT Bold" panose="020F0704030504030204" pitchFamily="34" charset="0"/>
                  </a:rPr>
                  <a:t>θ</a:t>
                </a:r>
              </a:p>
              <a:p>
                <a:endParaRPr lang="fr-FR" sz="2000" dirty="0">
                  <a:latin typeface="Arial Rounded MT Bold" panose="020F0704030504030204" pitchFamily="34" charset="0"/>
                </a:endParaRPr>
              </a:p>
              <a:p>
                <a:r>
                  <a:rPr lang="fr-FR" sz="2000" dirty="0" err="1" smtClean="0">
                    <a:latin typeface="Arial Rounded MT Bold" panose="020F0704030504030204" pitchFamily="34" charset="0"/>
                  </a:rPr>
                  <a:t>Resolviendo</a:t>
                </a:r>
                <a:r>
                  <a:rPr lang="fr-FR" sz="2000" dirty="0" smtClean="0">
                    <a:latin typeface="Arial Rounded MT Bold" panose="020F0704030504030204" pitchFamily="34" charset="0"/>
                  </a:rPr>
                  <a:t> para T</a:t>
                </a:r>
                <a:r>
                  <a:rPr lang="fr-FR" sz="1400" dirty="0" smtClean="0">
                    <a:latin typeface="Arial Rounded MT Bold" panose="020F0704030504030204" pitchFamily="34" charset="0"/>
                  </a:rPr>
                  <a:t>1</a:t>
                </a:r>
              </a:p>
              <a:p>
                <a:endParaRPr lang="fr-FR" sz="1400" dirty="0">
                  <a:latin typeface="Arial Rounded MT Bold" panose="020F07040305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MX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𝒎𝒈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𝒔𝒆𝒏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𝒔𝒆𝒏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𝒔𝒆𝒏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MX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MX" sz="2000" b="1" dirty="0">
                  <a:latin typeface="Arial Rounded MT Bold" panose="020F0704030504030204" pitchFamily="34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754" y="1482770"/>
                <a:ext cx="5121915" cy="4447628"/>
              </a:xfrm>
              <a:prstGeom prst="rect">
                <a:avLst/>
              </a:prstGeom>
              <a:blipFill rotWithShape="0">
                <a:blip r:embed="rId2"/>
                <a:stretch>
                  <a:fillRect l="-1310" t="-6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90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OBJETIVOS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62885" y="2009105"/>
            <a:ext cx="105864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b="1" dirty="0" smtClean="0"/>
              <a:t>Comprender la naturaleza de las tres leyes de Newton así como sus aplicaciones en la vida práctica.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b="1" dirty="0" smtClean="0"/>
              <a:t>Analizar </a:t>
            </a:r>
            <a:r>
              <a:rPr lang="es-MX" sz="2400" b="1" dirty="0"/>
              <a:t>las ecuaciones matemáticas que </a:t>
            </a:r>
            <a:r>
              <a:rPr lang="es-MX" sz="2400" b="1" dirty="0" smtClean="0"/>
              <a:t>rigen las Leyes de Newton.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b="1" dirty="0" smtClean="0"/>
              <a:t>Adquirir la habilidad para interpretar y plantear diagramas de cuerpo libre.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b="1" dirty="0" smtClean="0"/>
              <a:t>Visualizar la aplicación de las Leyes de Newton en el campo de las Ciencias de Ingeniería.</a:t>
            </a:r>
            <a:endParaRPr lang="es-MX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006483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09017" y="864070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Bibliografía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10219"/>
              </p:ext>
            </p:extLst>
          </p:nvPr>
        </p:nvGraphicFramePr>
        <p:xfrm>
          <a:off x="1011621" y="2568286"/>
          <a:ext cx="10340787" cy="219456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882588"/>
                <a:gridCol w="2877670"/>
                <a:gridCol w="2420471"/>
                <a:gridCol w="2299447"/>
                <a:gridCol w="860611"/>
              </a:tblGrid>
              <a:tr h="378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</a:rPr>
                        <a:t>Tema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Autor(es) Apellido(s),Nombre(s)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Título del Libro, Revista o página electrónica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Editorial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Año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780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Curso en General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Serway R. &amp; Jewett J.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Física para ciencias e ingeniería. Vol.  I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Cengage Learning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2008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530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Sears &amp; Zemansky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Física universitaria </a:t>
                      </a:r>
                      <a:endParaRPr lang="es-MX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Vol. I 12ª Edición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Pearson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2004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7048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Bueche &amp; Hetch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Física General- Schaum 10ª Edición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Mc Graw Hill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2009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81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Resnick, Halliday &amp; Krane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Física Vol. I 4ª Edición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Cecsa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2002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26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003488" y="2727154"/>
            <a:ext cx="2170787" cy="1015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sz="6000" b="1" i="1" dirty="0" smtClean="0"/>
              <a:t>FISICA</a:t>
            </a:r>
            <a:endParaRPr lang="es-MX" sz="6000" b="1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055045" y="2328596"/>
            <a:ext cx="3666388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/>
              <a:t>TERMODINÁMICA</a:t>
            </a:r>
          </a:p>
          <a:p>
            <a:pPr algn="ctr"/>
            <a:r>
              <a:rPr lang="es-MX" sz="1400" b="1" dirty="0" smtClean="0"/>
              <a:t>(CALOR-ENERGÍA)</a:t>
            </a:r>
            <a:endParaRPr lang="es-MX" sz="1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9456331" y="2715456"/>
            <a:ext cx="1618007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/>
              <a:t>OPTICA</a:t>
            </a:r>
            <a:endParaRPr lang="es-MX" sz="1400" b="1" dirty="0" smtClean="0"/>
          </a:p>
          <a:p>
            <a:pPr algn="ctr"/>
            <a:r>
              <a:rPr lang="es-MX" sz="1400" b="1" dirty="0" smtClean="0"/>
              <a:t>(LUZ)</a:t>
            </a:r>
            <a:endParaRPr lang="es-MX" sz="36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8390308" y="4215006"/>
            <a:ext cx="2095189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/>
              <a:t>ACUSTICA</a:t>
            </a:r>
          </a:p>
          <a:p>
            <a:pPr algn="ctr"/>
            <a:r>
              <a:rPr lang="es-MX" sz="1400" b="1" dirty="0" smtClean="0"/>
              <a:t>(SONIDO)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431186" y="4110449"/>
            <a:ext cx="2282676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/>
              <a:t>MECÁNICA</a:t>
            </a:r>
            <a:endParaRPr lang="es-MX" sz="1400" b="1" dirty="0" smtClean="0"/>
          </a:p>
          <a:p>
            <a:pPr algn="ctr"/>
            <a:r>
              <a:rPr lang="es-MX" sz="1400" b="1" dirty="0" smtClean="0"/>
              <a:t>(Fuerza-Trabajo)</a:t>
            </a:r>
            <a:endParaRPr lang="es-MX" sz="36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4749279" y="863859"/>
            <a:ext cx="4655249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/>
              <a:t>ELECTROMAGNETISMO</a:t>
            </a:r>
            <a:endParaRPr lang="es-MX" sz="1400" b="1" dirty="0" smtClean="0"/>
          </a:p>
          <a:p>
            <a:pPr algn="ctr"/>
            <a:r>
              <a:rPr lang="es-MX" sz="1400" b="1" dirty="0" smtClean="0"/>
              <a:t>(ELECTRICIDAD )</a:t>
            </a:r>
            <a:endParaRPr lang="es-MX" sz="3600" b="1" dirty="0"/>
          </a:p>
        </p:txBody>
      </p:sp>
      <p:cxnSp>
        <p:nvCxnSpPr>
          <p:cNvPr id="11" name="Conector recto de flecha 10"/>
          <p:cNvCxnSpPr/>
          <p:nvPr/>
        </p:nvCxnSpPr>
        <p:spPr>
          <a:xfrm flipV="1">
            <a:off x="7079118" y="1779994"/>
            <a:ext cx="9763" cy="8686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 flipV="1">
            <a:off x="4785419" y="2743281"/>
            <a:ext cx="1036226" cy="2721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4955975" y="3415060"/>
            <a:ext cx="956592" cy="6483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8356118" y="3552605"/>
            <a:ext cx="942627" cy="5494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8292132" y="3134030"/>
            <a:ext cx="116419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>
            <a:off x="2475916" y="4466443"/>
            <a:ext cx="853055" cy="9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2934502" y="5096447"/>
            <a:ext cx="579065" cy="5580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4595551" y="5100102"/>
            <a:ext cx="0" cy="6752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>
            <a:off x="1072088" y="4215006"/>
            <a:ext cx="1284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i="1" u="sng" dirty="0" smtClean="0">
                <a:solidFill>
                  <a:srgbClr val="FF0000"/>
                </a:solidFill>
              </a:rPr>
              <a:t>MECANICA </a:t>
            </a:r>
          </a:p>
          <a:p>
            <a:pPr algn="ctr"/>
            <a:r>
              <a:rPr lang="es-MX" b="1" i="1" u="sng" dirty="0" smtClean="0">
                <a:solidFill>
                  <a:srgbClr val="FF0000"/>
                </a:solidFill>
              </a:rPr>
              <a:t>CLASICA</a:t>
            </a:r>
            <a:endParaRPr lang="es-MX" b="1" i="1" u="sng" dirty="0">
              <a:solidFill>
                <a:srgbClr val="FF0000"/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1679053" y="5675035"/>
            <a:ext cx="1359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MECANICA </a:t>
            </a:r>
          </a:p>
          <a:p>
            <a:pPr algn="ctr"/>
            <a:r>
              <a:rPr lang="es-MX" b="1" dirty="0" smtClean="0"/>
              <a:t>RELATIVISTA</a:t>
            </a:r>
            <a:endParaRPr lang="es-MX" b="1" dirty="0"/>
          </a:p>
        </p:txBody>
      </p:sp>
      <p:sp>
        <p:nvSpPr>
          <p:cNvPr id="42" name="CuadroTexto 41"/>
          <p:cNvSpPr txBox="1"/>
          <p:nvPr/>
        </p:nvSpPr>
        <p:spPr>
          <a:xfrm>
            <a:off x="3953484" y="5763404"/>
            <a:ext cx="1284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MECANICA </a:t>
            </a:r>
          </a:p>
          <a:p>
            <a:pPr algn="ctr"/>
            <a:r>
              <a:rPr lang="es-MX" b="1" dirty="0" smtClean="0"/>
              <a:t>CUÁNTICA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3075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Sir Isaac Newton (1642-1727)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15927" y="1871004"/>
            <a:ext cx="65977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Fue un físico y Matemático de Origen Inglés, considerado como una de las mentes más brillantes de la historia por sus trabajos en el campo de la Física (Mecánica Clásica o Newtoniana) y en el campo de las Matemáticas (Cálculo), dio origen a las tres leyes fundamentales de la Dinámica las cuales llevan su nombre </a:t>
            </a:r>
            <a:r>
              <a:rPr lang="es-MX" sz="2400" b="1" i="1" u="sng" dirty="0" smtClean="0"/>
              <a:t>“Leyes de Newton”</a:t>
            </a:r>
            <a:r>
              <a:rPr lang="es-MX" sz="2400" b="1" dirty="0" smtClean="0"/>
              <a:t> , sus descubrimientos dieron origen posteriormente a un gran número de teorías y postulados.</a:t>
            </a:r>
            <a:endParaRPr lang="es-MX" sz="2400" b="1" i="1" u="sng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7" y="1650828"/>
            <a:ext cx="400050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Conceptos Previos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73019" y="2300922"/>
            <a:ext cx="52003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 smtClean="0"/>
              <a:t>MASA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La</a:t>
            </a:r>
            <a:r>
              <a:rPr lang="es-MX" sz="2400" dirty="0"/>
              <a:t> masa </a:t>
            </a:r>
            <a:r>
              <a:rPr lang="es-MX" sz="2400" dirty="0" smtClean="0"/>
              <a:t>es </a:t>
            </a:r>
            <a:r>
              <a:rPr lang="es-MX" sz="2400" dirty="0"/>
              <a:t>una </a:t>
            </a:r>
            <a:r>
              <a:rPr lang="es-MX" sz="2400" dirty="0" smtClean="0"/>
              <a:t>magnitud </a:t>
            </a:r>
            <a:r>
              <a:rPr lang="es-MX" sz="2400" dirty="0"/>
              <a:t>de la cantidad de </a:t>
            </a:r>
            <a:r>
              <a:rPr lang="es-MX" sz="2400" dirty="0" smtClean="0"/>
              <a:t>materia</a:t>
            </a:r>
            <a:r>
              <a:rPr lang="es-MX" sz="2400" dirty="0"/>
              <a:t> que </a:t>
            </a:r>
            <a:r>
              <a:rPr lang="es-MX" sz="2400" dirty="0" smtClean="0"/>
              <a:t>está contenida en </a:t>
            </a:r>
            <a:r>
              <a:rPr lang="es-MX" sz="2400" dirty="0"/>
              <a:t>un </a:t>
            </a:r>
            <a:r>
              <a:rPr lang="es-MX" sz="2400" dirty="0" smtClean="0"/>
              <a:t>cuerpo. </a:t>
            </a:r>
            <a:r>
              <a:rPr lang="es-MX" sz="2400" dirty="0"/>
              <a:t>La unidad utilizada para medir la masa en el Sistema Internacional de Unidades es el kilogramo (kg). Es una magnitud escalar.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4" r="17177"/>
          <a:stretch/>
        </p:blipFill>
        <p:spPr>
          <a:xfrm>
            <a:off x="7714445" y="2643647"/>
            <a:ext cx="2871988" cy="218122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476186" y="4961540"/>
            <a:ext cx="334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Medida Patrón-Kilogramo de aleación de platino e iridio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738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99062" y="1640163"/>
            <a:ext cx="53204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 smtClean="0"/>
              <a:t>PESO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El</a:t>
            </a:r>
            <a:r>
              <a:rPr lang="es-MX" sz="2400" dirty="0"/>
              <a:t> </a:t>
            </a:r>
            <a:r>
              <a:rPr lang="es-MX" sz="2400" dirty="0" smtClean="0"/>
              <a:t>peso es </a:t>
            </a:r>
            <a:r>
              <a:rPr lang="es-MX" sz="2400" dirty="0"/>
              <a:t>una medida de la fuerza </a:t>
            </a:r>
            <a:r>
              <a:rPr lang="es-MX" sz="2400" dirty="0" smtClean="0"/>
              <a:t>de gravedad</a:t>
            </a:r>
            <a:r>
              <a:rPr lang="es-MX" sz="2400" dirty="0"/>
              <a:t> que actúa sobre un </a:t>
            </a:r>
            <a:r>
              <a:rPr lang="es-MX" sz="2400" dirty="0" smtClean="0"/>
              <a:t>objeto. </a:t>
            </a:r>
            <a:r>
              <a:rPr lang="es-MX" sz="2400" dirty="0"/>
              <a:t>Por ser una fuerza, el peso se representa como un vector, definido por su módulo, dirección y sentido, aplicado en </a:t>
            </a:r>
            <a:r>
              <a:rPr lang="es-MX" sz="2400" dirty="0" smtClean="0"/>
              <a:t>el centro </a:t>
            </a:r>
            <a:r>
              <a:rPr lang="es-MX" sz="2400" dirty="0"/>
              <a:t>de gravedad del cuerpo y dirigido aproximadamente hacia el centro de la Tierra.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23085" y="610852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Conceptos Previos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557" y="2143813"/>
            <a:ext cx="3806244" cy="298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5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631145" y="2002416"/>
            <a:ext cx="52988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 smtClean="0"/>
              <a:t>FUERZA</a:t>
            </a:r>
            <a:endParaRPr lang="es-MX" sz="2400" b="1" u="sng" dirty="0"/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La</a:t>
            </a:r>
            <a:r>
              <a:rPr lang="es-MX" sz="2400" dirty="0"/>
              <a:t> fuerza es una magnitud vectorial que mide la intensidad del intercambio de </a:t>
            </a:r>
            <a:r>
              <a:rPr lang="es-MX" sz="2400" dirty="0" smtClean="0"/>
              <a:t>momento </a:t>
            </a:r>
            <a:r>
              <a:rPr lang="es-MX" sz="2400" dirty="0"/>
              <a:t>lineal entre dos </a:t>
            </a:r>
            <a:r>
              <a:rPr lang="es-MX" sz="2400" dirty="0" smtClean="0"/>
              <a:t>partículas o</a:t>
            </a:r>
            <a:r>
              <a:rPr lang="es-MX" sz="2400" dirty="0"/>
              <a:t> sistemas de </a:t>
            </a:r>
            <a:r>
              <a:rPr lang="es-MX" sz="2400" dirty="0" smtClean="0"/>
              <a:t>partículas. En </a:t>
            </a:r>
            <a:r>
              <a:rPr lang="es-MX" sz="2400" dirty="0"/>
              <a:t>el Sistema Internacional de Unidades, la unidad de medida de fuerza es el newton que se representa con el </a:t>
            </a:r>
            <a:r>
              <a:rPr lang="es-MX" sz="2400" dirty="0" smtClean="0"/>
              <a:t>símbolo N.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023085" y="649489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Conceptos Previos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274471012273054470.weebly.com/uploads/1/8/1/0/18108235/5889659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77" y="2648051"/>
            <a:ext cx="3669450" cy="253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27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33341" y="2060619"/>
            <a:ext cx="57053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 smtClean="0"/>
              <a:t>ACELERACIÓN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La</a:t>
            </a:r>
            <a:r>
              <a:rPr lang="es-MX" sz="2400" dirty="0"/>
              <a:t> aceleración es una magnitud vectorial que nos indica la variación de velocidad por unidad de tiempo. En el contexto de la mecánica vectorial newtoniana se representa normalmente por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23085" y="649489"/>
            <a:ext cx="6345997" cy="4616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Conceptos Previos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https://hpvanmalju.wikispaces.com/file/view/U1L5a1.gif/261162526/U1L5a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353" y="1334348"/>
            <a:ext cx="1750498" cy="506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3068</TotalTime>
  <Words>1014</Words>
  <Application>Microsoft Office PowerPoint</Application>
  <PresentationFormat>Panorámica</PresentationFormat>
  <Paragraphs>225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1" baseType="lpstr">
      <vt:lpstr>Arial</vt:lpstr>
      <vt:lpstr>Arial Rounded MT Bold</vt:lpstr>
      <vt:lpstr>Arial-BoldMT</vt:lpstr>
      <vt:lpstr>ArialMT</vt:lpstr>
      <vt:lpstr>Calibri</vt:lpstr>
      <vt:lpstr>Calibri Light</vt:lpstr>
      <vt:lpstr>Cambria Math</vt:lpstr>
      <vt:lpstr>SymbolMT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Azael</dc:creator>
  <cp:lastModifiedBy>Invitado</cp:lastModifiedBy>
  <cp:revision>77</cp:revision>
  <dcterms:created xsi:type="dcterms:W3CDTF">2014-10-06T17:46:20Z</dcterms:created>
  <dcterms:modified xsi:type="dcterms:W3CDTF">2015-10-02T19:58:56Z</dcterms:modified>
</cp:coreProperties>
</file>