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5"/>
  </p:handoutMasterIdLst>
  <p:sldIdLst>
    <p:sldId id="258" r:id="rId2"/>
    <p:sldId id="257" r:id="rId3"/>
    <p:sldId id="260" r:id="rId4"/>
    <p:sldId id="292" r:id="rId5"/>
    <p:sldId id="259" r:id="rId6"/>
    <p:sldId id="297" r:id="rId7"/>
    <p:sldId id="294" r:id="rId8"/>
    <p:sldId id="295" r:id="rId9"/>
    <p:sldId id="261" r:id="rId10"/>
    <p:sldId id="262" r:id="rId11"/>
    <p:sldId id="283" r:id="rId12"/>
    <p:sldId id="263" r:id="rId13"/>
    <p:sldId id="265" r:id="rId14"/>
    <p:sldId id="277" r:id="rId15"/>
    <p:sldId id="278" r:id="rId16"/>
    <p:sldId id="264" r:id="rId17"/>
    <p:sldId id="266" r:id="rId18"/>
    <p:sldId id="296" r:id="rId19"/>
    <p:sldId id="267" r:id="rId20"/>
    <p:sldId id="268" r:id="rId21"/>
    <p:sldId id="269" r:id="rId22"/>
    <p:sldId id="270" r:id="rId23"/>
    <p:sldId id="271" r:id="rId24"/>
    <p:sldId id="272" r:id="rId25"/>
    <p:sldId id="273" r:id="rId26"/>
    <p:sldId id="276" r:id="rId27"/>
    <p:sldId id="275" r:id="rId28"/>
    <p:sldId id="279" r:id="rId29"/>
    <p:sldId id="282" r:id="rId30"/>
    <p:sldId id="281" r:id="rId31"/>
    <p:sldId id="280" r:id="rId32"/>
    <p:sldId id="286" r:id="rId33"/>
    <p:sldId id="293" r:id="rId34"/>
  </p:sldIdLst>
  <p:sldSz cx="12192000" cy="6858000"/>
  <p:notesSz cx="68580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66434"/>
          </a:xfrm>
          <a:prstGeom prst="rect">
            <a:avLst/>
          </a:prstGeom>
        </p:spPr>
        <p:txBody>
          <a:bodyPr vert="horz" lIns="91440" tIns="45720" rIns="91440" bIns="45720" rtlCol="0"/>
          <a:lstStyle>
            <a:lvl1pPr algn="r">
              <a:defRPr sz="1200"/>
            </a:lvl1pPr>
          </a:lstStyle>
          <a:p>
            <a:fld id="{CDC8C527-EEC2-4510-8C4F-ADF585212210}" type="datetimeFigureOut">
              <a:rPr lang="es-MX" smtClean="0"/>
              <a:t>02/10/2015</a:t>
            </a:fld>
            <a:endParaRPr lang="es-MX"/>
          </a:p>
        </p:txBody>
      </p:sp>
      <p:sp>
        <p:nvSpPr>
          <p:cNvPr id="4" name="Marcador de pie de página 3"/>
          <p:cNvSpPr>
            <a:spLocks noGrp="1"/>
          </p:cNvSpPr>
          <p:nvPr>
            <p:ph type="ftr" sz="quarter" idx="2"/>
          </p:nvPr>
        </p:nvSpPr>
        <p:spPr>
          <a:xfrm>
            <a:off x="0" y="8829967"/>
            <a:ext cx="2971800" cy="466433"/>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829967"/>
            <a:ext cx="2971800" cy="466433"/>
          </a:xfrm>
          <a:prstGeom prst="rect">
            <a:avLst/>
          </a:prstGeom>
        </p:spPr>
        <p:txBody>
          <a:bodyPr vert="horz" lIns="91440" tIns="45720" rIns="91440" bIns="45720" rtlCol="0" anchor="b"/>
          <a:lstStyle>
            <a:lvl1pPr algn="r">
              <a:defRPr sz="1200"/>
            </a:lvl1pPr>
          </a:lstStyle>
          <a:p>
            <a:fld id="{8268A952-8077-4F5F-8444-8B96920A3A8C}" type="slidenum">
              <a:rPr lang="es-MX" smtClean="0"/>
              <a:t>‹Nº›</a:t>
            </a:fld>
            <a:endParaRPr lang="es-MX"/>
          </a:p>
        </p:txBody>
      </p:sp>
    </p:spTree>
    <p:extLst>
      <p:ext uri="{BB962C8B-B14F-4D97-AF65-F5344CB8AC3E}">
        <p14:creationId xmlns:p14="http://schemas.microsoft.com/office/powerpoint/2010/main" val="353702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7FC0C635-098A-4F54-A456-91C689070746}"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1634095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FC0C635-098A-4F54-A456-91C689070746}"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1384651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FC0C635-098A-4F54-A456-91C689070746}"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1932584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FC0C635-098A-4F54-A456-91C689070746}"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2363791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FC0C635-098A-4F54-A456-91C689070746}"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1213557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7FC0C635-098A-4F54-A456-91C689070746}"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2782950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FC0C635-098A-4F54-A456-91C689070746}" type="datetimeFigureOut">
              <a:rPr lang="es-MX" smtClean="0"/>
              <a:t>02/10/2015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1305531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7FC0C635-098A-4F54-A456-91C689070746}" type="datetimeFigureOut">
              <a:rPr lang="es-MX" smtClean="0"/>
              <a:t>02/10/2015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4174768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FC0C635-098A-4F54-A456-91C689070746}" type="datetimeFigureOut">
              <a:rPr lang="es-MX" smtClean="0"/>
              <a:t>02/10/2015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3944661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FC0C635-098A-4F54-A456-91C689070746}"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108746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FC0C635-098A-4F54-A456-91C689070746}"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22EE18E-B551-46D4-B476-3331695FFBF3}" type="slidenum">
              <a:rPr lang="es-MX" smtClean="0"/>
              <a:t>‹Nº›</a:t>
            </a:fld>
            <a:endParaRPr lang="es-MX"/>
          </a:p>
        </p:txBody>
      </p:sp>
    </p:spTree>
    <p:extLst>
      <p:ext uri="{BB962C8B-B14F-4D97-AF65-F5344CB8AC3E}">
        <p14:creationId xmlns:p14="http://schemas.microsoft.com/office/powerpoint/2010/main" val="2366246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C0C635-098A-4F54-A456-91C689070746}" type="datetimeFigureOut">
              <a:rPr lang="es-MX" smtClean="0"/>
              <a:t>02/10/2015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2EE18E-B551-46D4-B476-3331695FFBF3}" type="slidenum">
              <a:rPr lang="es-MX" smtClean="0"/>
              <a:t>‹Nº›</a:t>
            </a:fld>
            <a:endParaRPr lang="es-MX"/>
          </a:p>
        </p:txBody>
      </p:sp>
    </p:spTree>
    <p:extLst>
      <p:ext uri="{BB962C8B-B14F-4D97-AF65-F5344CB8AC3E}">
        <p14:creationId xmlns:p14="http://schemas.microsoft.com/office/powerpoint/2010/main" val="1171271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ucam.edu/sites/default/files/joan-roca-junto-al-presidente-de-la-ucam-y-el-director-de-la-catedra.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uaemex.mx/fturismoygastronomia/"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6182" y="197427"/>
            <a:ext cx="8229600" cy="6363921"/>
          </a:xfrm>
        </p:spPr>
        <p:txBody>
          <a:bodyPr>
            <a:noAutofit/>
          </a:bodyPr>
          <a:lstStyle/>
          <a:p>
            <a:pPr algn="ctr"/>
            <a:r>
              <a:rPr lang="es-MX" altLang="es-MX" sz="2400" b="1" dirty="0">
                <a:solidFill>
                  <a:srgbClr val="008000"/>
                </a:solidFill>
                <a:latin typeface="Arial" pitchFamily="34" charset="0"/>
                <a:cs typeface="Arial" pitchFamily="34" charset="0"/>
              </a:rPr>
              <a:t>UNIVERSIDAD AUTÓNOMA DEL ESTADO DE MÉXICO</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FACULTAD DE TURISMO Y </a:t>
            </a:r>
            <a:r>
              <a:rPr lang="es-MX" altLang="es-MX" sz="2400" b="1" dirty="0" smtClean="0">
                <a:solidFill>
                  <a:srgbClr val="008000"/>
                </a:solidFill>
                <a:latin typeface="Arial" pitchFamily="34" charset="0"/>
                <a:cs typeface="Arial" pitchFamily="34" charset="0"/>
              </a:rPr>
              <a:t>GASTRONOMÍA</a:t>
            </a:r>
            <a:br>
              <a:rPr lang="es-MX" altLang="es-MX" sz="2400" b="1" dirty="0" smtClean="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smtClean="0">
                <a:solidFill>
                  <a:srgbClr val="008000"/>
                </a:solidFill>
                <a:latin typeface="Arial" pitchFamily="34" charset="0"/>
                <a:cs typeface="Arial" pitchFamily="34" charset="0"/>
              </a:rPr>
              <a:t>LICENCIATURA EN GASTRONOMÍA</a:t>
            </a:r>
            <a:r>
              <a:rPr lang="es-MX" sz="2400" b="1" dirty="0">
                <a:solidFill>
                  <a:srgbClr val="008000"/>
                </a:solidFill>
                <a:latin typeface="Arial" pitchFamily="34" charset="0"/>
                <a:cs typeface="Arial" pitchFamily="34" charset="0"/>
              </a:rPr>
              <a:t> </a:t>
            </a:r>
            <a:r>
              <a:rPr lang="es-MX" sz="2400" dirty="0">
                <a:solidFill>
                  <a:srgbClr val="008000"/>
                </a:solidFill>
                <a:latin typeface="Arial" pitchFamily="34" charset="0"/>
                <a:cs typeface="Arial" pitchFamily="34" charset="0"/>
              </a:rPr>
              <a:t/>
            </a:r>
            <a:br>
              <a:rPr lang="es-MX" sz="2400"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UNIDAD DE APRENDIZAJE: </a:t>
            </a:r>
            <a:r>
              <a:rPr lang="es-MX" sz="2400" b="1" dirty="0">
                <a:solidFill>
                  <a:srgbClr val="008000"/>
                </a:solidFill>
                <a:latin typeface="Arial" pitchFamily="34" charset="0"/>
                <a:cs typeface="Arial" pitchFamily="34" charset="0"/>
              </a:rPr>
              <a:t>MÉTODOS Y TÉCNICAS DE </a:t>
            </a:r>
            <a:r>
              <a:rPr lang="es-MX" sz="2400" b="1" dirty="0" smtClean="0">
                <a:solidFill>
                  <a:srgbClr val="008000"/>
                </a:solidFill>
                <a:latin typeface="Arial" pitchFamily="34" charset="0"/>
                <a:cs typeface="Arial" pitchFamily="34" charset="0"/>
              </a:rPr>
              <a:t>INVESTIGACIÓN </a:t>
            </a:r>
            <a:r>
              <a:rPr lang="es-MX" sz="2400" b="1" dirty="0" smtClean="0">
                <a:solidFill>
                  <a:srgbClr val="008000"/>
                </a:solidFill>
                <a:latin typeface="Arial" pitchFamily="34" charset="0"/>
                <a:cs typeface="Arial" pitchFamily="34" charset="0"/>
              </a:rPr>
              <a:t>2015-A</a:t>
            </a:r>
            <a:br>
              <a:rPr lang="es-MX" sz="2400" b="1" dirty="0" smtClean="0">
                <a:solidFill>
                  <a:srgbClr val="008000"/>
                </a:solidFill>
                <a:latin typeface="Arial" pitchFamily="34" charset="0"/>
                <a:cs typeface="Arial" pitchFamily="34" charset="0"/>
              </a:rPr>
            </a:br>
            <a:r>
              <a:rPr lang="es-MX" sz="2400" b="1" dirty="0" smtClean="0">
                <a:solidFill>
                  <a:srgbClr val="008000"/>
                </a:solidFill>
                <a:latin typeface="Arial" pitchFamily="34" charset="0"/>
                <a:cs typeface="Arial" pitchFamily="34" charset="0"/>
              </a:rPr>
              <a:t>GRUPO 4E</a:t>
            </a: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MATERIAL DIDÁCTICO: DIAPOSITIVAS</a:t>
            </a:r>
            <a:br>
              <a:rPr lang="es-MX" altLang="es-MX" sz="2400" b="1" dirty="0">
                <a:solidFill>
                  <a:srgbClr val="008000"/>
                </a:solidFill>
                <a:latin typeface="Arial" pitchFamily="34" charset="0"/>
                <a:cs typeface="Arial" pitchFamily="34" charset="0"/>
              </a:rPr>
            </a:br>
            <a:r>
              <a:rPr lang="es-MX" altLang="es-MX" sz="2400" b="1" dirty="0">
                <a:latin typeface="Arial" pitchFamily="34" charset="0"/>
                <a:cs typeface="Arial" pitchFamily="34" charset="0"/>
              </a:rPr>
              <a:t/>
            </a:r>
            <a:br>
              <a:rPr lang="es-MX" altLang="es-MX" sz="2400" b="1" dirty="0">
                <a:latin typeface="Arial" pitchFamily="34" charset="0"/>
                <a:cs typeface="Arial" pitchFamily="34" charset="0"/>
              </a:rPr>
            </a:br>
            <a:r>
              <a:rPr lang="es-MX" altLang="es-MX" sz="2400" b="1" dirty="0">
                <a:solidFill>
                  <a:srgbClr val="FF0000"/>
                </a:solidFill>
                <a:latin typeface="Arial" panose="020B0604020202020204" pitchFamily="34" charset="0"/>
                <a:ea typeface="Calibri" panose="020F0502020204030204" pitchFamily="34" charset="0"/>
                <a:cs typeface="Arial" panose="020B0604020202020204" pitchFamily="34" charset="0"/>
              </a:rPr>
              <a:t>TÍTULO</a:t>
            </a:r>
            <a:r>
              <a:rPr lang="es-MX" altLang="es-MX" sz="2400" b="1" dirty="0" smtClean="0">
                <a:solidFill>
                  <a:srgbClr val="FF0000"/>
                </a:solidFill>
                <a:latin typeface="Arial" panose="020B0604020202020204" pitchFamily="34" charset="0"/>
                <a:ea typeface="Calibri" panose="020F0502020204030204" pitchFamily="34" charset="0"/>
                <a:cs typeface="Arial" panose="020B0604020202020204" pitchFamily="34" charset="0"/>
              </a:rPr>
              <a:t>:</a:t>
            </a:r>
            <a:r>
              <a:rPr lang="es-ES" sz="2400" dirty="0" smtClean="0">
                <a:solidFill>
                  <a:srgbClr val="FF0000"/>
                </a:solidFill>
                <a:latin typeface="Arial" panose="020B0604020202020204" pitchFamily="34" charset="0"/>
                <a:cs typeface="Arial" panose="020B0604020202020204" pitchFamily="34" charset="0"/>
              </a:rPr>
              <a:t> </a:t>
            </a:r>
            <a:r>
              <a:rPr lang="es-ES" sz="2400" b="1" dirty="0" smtClean="0">
                <a:solidFill>
                  <a:srgbClr val="FF0000"/>
                </a:solidFill>
                <a:latin typeface="Arial" panose="020B0604020202020204" pitchFamily="34" charset="0"/>
                <a:cs typeface="Arial" panose="020B0604020202020204" pitchFamily="34" charset="0"/>
              </a:rPr>
              <a:t>ESTADO DEL CONOCIMIENTO </a:t>
            </a: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MX" altLang="es-MX" sz="24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t/>
            </a:r>
            <a:br>
              <a:rPr lang="es-MX" altLang="es-MX" sz="24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br>
            <a:r>
              <a:rPr lang="es-MX" altLang="es-MX" sz="2400" b="1" dirty="0">
                <a:solidFill>
                  <a:srgbClr val="008000"/>
                </a:solidFill>
                <a:latin typeface="Arial" panose="020B0604020202020204" pitchFamily="34" charset="0"/>
                <a:cs typeface="Arial" panose="020B0604020202020204" pitchFamily="34" charset="0"/>
              </a:rPr>
              <a:t>AUTOR: DR. RUBÉN DURÁN CARBAJAL</a:t>
            </a:r>
            <a:br>
              <a:rPr lang="es-MX" altLang="es-MX" sz="2400" b="1" dirty="0">
                <a:solidFill>
                  <a:srgbClr val="008000"/>
                </a:solidFill>
                <a:latin typeface="Arial" panose="020B0604020202020204" pitchFamily="34" charset="0"/>
                <a:cs typeface="Arial" panose="020B0604020202020204" pitchFamily="34" charset="0"/>
              </a:rPr>
            </a:br>
            <a:endParaRPr lang="es-MX" sz="2400" dirty="0"/>
          </a:p>
        </p:txBody>
      </p:sp>
      <p:sp>
        <p:nvSpPr>
          <p:cNvPr id="3" name="2 Marcador de contenido"/>
          <p:cNvSpPr>
            <a:spLocks noGrp="1"/>
          </p:cNvSpPr>
          <p:nvPr>
            <p:ph idx="1"/>
          </p:nvPr>
        </p:nvSpPr>
        <p:spPr>
          <a:xfrm>
            <a:off x="1981200" y="6130636"/>
            <a:ext cx="8229600" cy="610732"/>
          </a:xfrm>
        </p:spPr>
        <p:txBody>
          <a:bodyPr>
            <a:normAutofit/>
          </a:bodyPr>
          <a:lstStyle/>
          <a:p>
            <a:pPr marL="0" indent="0" algn="r">
              <a:buNone/>
            </a:pPr>
            <a:r>
              <a:rPr lang="es-MX" sz="1400" dirty="0">
                <a:latin typeface="Arial" pitchFamily="34" charset="0"/>
                <a:cs typeface="Arial" pitchFamily="34" charset="0"/>
              </a:rPr>
              <a:t>Toluca, México a </a:t>
            </a:r>
            <a:r>
              <a:rPr lang="es-MX" sz="1400" dirty="0" smtClean="0">
                <a:latin typeface="Arial" pitchFamily="34" charset="0"/>
                <a:cs typeface="Arial" pitchFamily="34" charset="0"/>
              </a:rPr>
              <a:t>14 </a:t>
            </a:r>
            <a:r>
              <a:rPr lang="es-MX" sz="1400" dirty="0">
                <a:latin typeface="Arial" pitchFamily="34" charset="0"/>
                <a:cs typeface="Arial" pitchFamily="34" charset="0"/>
              </a:rPr>
              <a:t>de septiembre de </a:t>
            </a:r>
            <a:r>
              <a:rPr lang="es-MX" sz="1400" dirty="0" smtClean="0">
                <a:latin typeface="Arial" pitchFamily="34" charset="0"/>
                <a:cs typeface="Arial" pitchFamily="34" charset="0"/>
              </a:rPr>
              <a:t>2015</a:t>
            </a:r>
            <a:endParaRPr lang="es-MX" sz="1400" dirty="0">
              <a:latin typeface="Arial" pitchFamily="34" charset="0"/>
              <a:cs typeface="Arial" pitchFamily="34" charset="0"/>
            </a:endParaRPr>
          </a:p>
        </p:txBody>
      </p:sp>
    </p:spTree>
    <p:extLst>
      <p:ext uri="{BB962C8B-B14F-4D97-AF65-F5344CB8AC3E}">
        <p14:creationId xmlns:p14="http://schemas.microsoft.com/office/powerpoint/2010/main" val="27927835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B050"/>
                </a:solidFill>
              </a:rPr>
              <a:t>Algunas ideas sobre la ciencia</a:t>
            </a:r>
          </a:p>
        </p:txBody>
      </p:sp>
      <p:sp>
        <p:nvSpPr>
          <p:cNvPr id="3" name="Marcador de contenido 2"/>
          <p:cNvSpPr>
            <a:spLocks noGrp="1"/>
          </p:cNvSpPr>
          <p:nvPr>
            <p:ph sz="half" idx="1"/>
          </p:nvPr>
        </p:nvSpPr>
        <p:spPr/>
        <p:txBody>
          <a:bodyPr/>
          <a:lstStyle/>
          <a:p>
            <a:pPr marL="0" lvl="0" indent="0" algn="just">
              <a:buNone/>
            </a:pPr>
            <a:r>
              <a:rPr lang="es-ES" dirty="0"/>
              <a:t>“La ciencia será siempre una búsqueda, jamás un descubrimiento real. Es un viaje, nunca una </a:t>
            </a:r>
            <a:r>
              <a:rPr lang="es-ES" dirty="0" smtClean="0"/>
              <a:t>llegada”</a:t>
            </a:r>
            <a:endParaRPr lang="es-MX"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51914" y="1825625"/>
            <a:ext cx="3958936" cy="3160063"/>
          </a:xfrm>
        </p:spPr>
      </p:pic>
      <p:sp>
        <p:nvSpPr>
          <p:cNvPr id="6" name="Rectángulo 5"/>
          <p:cNvSpPr/>
          <p:nvPr/>
        </p:nvSpPr>
        <p:spPr>
          <a:xfrm>
            <a:off x="8137195" y="5120625"/>
            <a:ext cx="1300099" cy="369332"/>
          </a:xfrm>
          <a:prstGeom prst="rect">
            <a:avLst/>
          </a:prstGeom>
        </p:spPr>
        <p:txBody>
          <a:bodyPr wrap="none">
            <a:spAutoFit/>
          </a:bodyPr>
          <a:lstStyle/>
          <a:p>
            <a:pPr lvl="0" algn="just"/>
            <a:r>
              <a:rPr lang="es-ES" b="1" dirty="0" smtClean="0"/>
              <a:t>Karl Popper</a:t>
            </a:r>
            <a:endParaRPr lang="es-MX" dirty="0"/>
          </a:p>
        </p:txBody>
      </p:sp>
    </p:spTree>
    <p:extLst>
      <p:ext uri="{BB962C8B-B14F-4D97-AF65-F5344CB8AC3E}">
        <p14:creationId xmlns:p14="http://schemas.microsoft.com/office/powerpoint/2010/main" val="4198747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La gastronomía como ciencia</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41865" y="2098964"/>
            <a:ext cx="6969268" cy="4177145"/>
          </a:xfrm>
        </p:spPr>
      </p:pic>
    </p:spTree>
    <p:extLst>
      <p:ext uri="{BB962C8B-B14F-4D97-AF65-F5344CB8AC3E}">
        <p14:creationId xmlns:p14="http://schemas.microsoft.com/office/powerpoint/2010/main" val="2861569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Qué es una disciplina</a:t>
            </a:r>
            <a:endParaRPr lang="es-MX" b="1" dirty="0">
              <a:solidFill>
                <a:srgbClr val="00B050"/>
              </a:solidFill>
            </a:endParaRPr>
          </a:p>
        </p:txBody>
      </p:sp>
      <p:sp>
        <p:nvSpPr>
          <p:cNvPr id="3" name="Marcador de contenido 2"/>
          <p:cNvSpPr>
            <a:spLocks noGrp="1"/>
          </p:cNvSpPr>
          <p:nvPr>
            <p:ph sz="half" idx="1"/>
          </p:nvPr>
        </p:nvSpPr>
        <p:spPr/>
        <p:txBody>
          <a:bodyPr/>
          <a:lstStyle/>
          <a:p>
            <a:pPr marL="0" indent="0" algn="just">
              <a:buNone/>
            </a:pPr>
            <a:r>
              <a:rPr lang="es-MX" dirty="0"/>
              <a:t>“Es la manera de organizar y delimitar un territorio de trabajo, de concentrar la investigación y las experiencias dentro de un determinado ángulo de visión. De ahí que cada disciplina nos ofrezca una imagen particular de la realidad, o sea, de aquella parte que entra en el ángulo de su objetivo.” (TORRES, 2004: 58)</a:t>
            </a:r>
          </a:p>
          <a:p>
            <a:endParaRPr lang="es-MX" dirty="0"/>
          </a:p>
        </p:txBody>
      </p:sp>
      <p:sp>
        <p:nvSpPr>
          <p:cNvPr id="4" name="Marcador de contenido 3"/>
          <p:cNvSpPr>
            <a:spLocks noGrp="1"/>
          </p:cNvSpPr>
          <p:nvPr>
            <p:ph sz="half" idx="2"/>
          </p:nvPr>
        </p:nvSpPr>
        <p:spPr/>
        <p:txBody>
          <a:bodyPr/>
          <a:lstStyle/>
          <a:p>
            <a:endParaRPr lang="es-MX" dirty="0" smtClean="0"/>
          </a:p>
          <a:p>
            <a:endParaRPr lang="es-MX" dirty="0"/>
          </a:p>
          <a:p>
            <a:endParaRPr lang="es-MX" dirty="0" smtClean="0"/>
          </a:p>
          <a:p>
            <a:endParaRPr lang="es-MX" dirty="0"/>
          </a:p>
          <a:p>
            <a:pPr marL="0" indent="0" algn="ctr">
              <a:buNone/>
            </a:pPr>
            <a:endParaRPr lang="es-MX" dirty="0" smtClean="0"/>
          </a:p>
          <a:p>
            <a:pPr marL="0" indent="0" algn="ctr">
              <a:buNone/>
            </a:pPr>
            <a:endParaRPr lang="es-MX" dirty="0"/>
          </a:p>
          <a:p>
            <a:pPr marL="0" indent="0" algn="ctr">
              <a:buNone/>
            </a:pPr>
            <a:r>
              <a:rPr lang="es-MX" dirty="0" err="1" smtClean="0"/>
              <a:t>Jurgo</a:t>
            </a:r>
            <a:r>
              <a:rPr lang="es-MX" dirty="0" smtClean="0"/>
              <a:t> Torres Tomé</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6596" y="2067791"/>
            <a:ext cx="5655686" cy="2784763"/>
          </a:xfrm>
          <a:prstGeom prst="rect">
            <a:avLst/>
          </a:prstGeom>
        </p:spPr>
      </p:pic>
    </p:spTree>
    <p:extLst>
      <p:ext uri="{BB962C8B-B14F-4D97-AF65-F5344CB8AC3E}">
        <p14:creationId xmlns:p14="http://schemas.microsoft.com/office/powerpoint/2010/main" val="2480374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00B050"/>
                </a:solidFill>
              </a:rPr>
              <a:t>La gastronomía como disciplina a reflexionar</a:t>
            </a:r>
            <a:endParaRPr lang="es-MX" b="1" dirty="0">
              <a:solidFill>
                <a:srgbClr val="00B050"/>
              </a:solidFill>
            </a:endParaRPr>
          </a:p>
        </p:txBody>
      </p:sp>
      <p:sp>
        <p:nvSpPr>
          <p:cNvPr id="3" name="Marcador de contenido 2"/>
          <p:cNvSpPr>
            <a:spLocks noGrp="1"/>
          </p:cNvSpPr>
          <p:nvPr>
            <p:ph sz="half" idx="1"/>
          </p:nvPr>
        </p:nvSpPr>
        <p:spPr/>
        <p:txBody>
          <a:bodyPr>
            <a:normAutofit fontScale="92500" lnSpcReduction="10000"/>
          </a:bodyPr>
          <a:lstStyle/>
          <a:p>
            <a:pPr marL="0" indent="0" algn="just">
              <a:buNone/>
            </a:pPr>
            <a:r>
              <a:rPr lang="es-MX" dirty="0" smtClean="0"/>
              <a:t>“Las </a:t>
            </a:r>
            <a:r>
              <a:rPr lang="es-MX" dirty="0"/>
              <a:t>anteriores reflexiones han surgido desde muy diversas disciplinas: antropología —predominando sus especialidades en antropología social, antropología de la alimentación y antropología y pensamiento latinoamericano</a:t>
            </a:r>
            <a:r>
              <a:rPr lang="es-MX" dirty="0" smtClean="0"/>
              <a:t>—, historia</a:t>
            </a:r>
            <a:r>
              <a:rPr lang="es-MX" dirty="0"/>
              <a:t>, cartografía, arqueología, lingüística, filosofía, economía, psicología, periodismo, arquitectura, urbanismo, mercadología, restauración, </a:t>
            </a:r>
            <a:r>
              <a:rPr lang="es-MX" dirty="0" smtClean="0"/>
              <a:t>gastronomía” (Guevara, 206: 41)</a:t>
            </a:r>
            <a:endParaRPr lang="es-MX" dirty="0"/>
          </a:p>
        </p:txBody>
      </p:sp>
      <p:sp>
        <p:nvSpPr>
          <p:cNvPr id="4" name="Marcador de contenido 3"/>
          <p:cNvSpPr>
            <a:spLocks noGrp="1"/>
          </p:cNvSpPr>
          <p:nvPr>
            <p:ph sz="half" idx="2"/>
          </p:nvPr>
        </p:nvSpPr>
        <p:spPr>
          <a:xfrm>
            <a:off x="6172200" y="1825624"/>
            <a:ext cx="5181600" cy="4803775"/>
          </a:xfrm>
        </p:spPr>
        <p:txBody>
          <a:bodyPr>
            <a:normAutofit fontScale="92500" lnSpcReduction="10000"/>
          </a:bodyPr>
          <a:lstStyle/>
          <a:p>
            <a:endParaRPr lang="es-MX" dirty="0" smtClean="0"/>
          </a:p>
          <a:p>
            <a:endParaRPr lang="es-MX" dirty="0"/>
          </a:p>
          <a:p>
            <a:endParaRPr lang="es-MX" dirty="0" smtClean="0"/>
          </a:p>
          <a:p>
            <a:endParaRPr lang="es-MX" dirty="0"/>
          </a:p>
          <a:p>
            <a:endParaRPr lang="es-MX" dirty="0" smtClean="0"/>
          </a:p>
          <a:p>
            <a:endParaRPr lang="es-MX" dirty="0"/>
          </a:p>
          <a:p>
            <a:pPr marL="0" indent="0" algn="ctr">
              <a:buNone/>
            </a:pPr>
            <a:endParaRPr lang="es-MX" dirty="0" smtClean="0"/>
          </a:p>
          <a:p>
            <a:pPr marL="0" indent="0" algn="ctr">
              <a:buNone/>
            </a:pPr>
            <a:endParaRPr lang="es-MX" dirty="0"/>
          </a:p>
          <a:p>
            <a:pPr marL="0" indent="0" algn="ctr">
              <a:buNone/>
            </a:pPr>
            <a:endParaRPr lang="es-MX" dirty="0" smtClean="0"/>
          </a:p>
          <a:p>
            <a:pPr marL="0" indent="0" algn="ctr">
              <a:buNone/>
            </a:pPr>
            <a:r>
              <a:rPr lang="es-MX" dirty="0" smtClean="0"/>
              <a:t>Rosana Guevara Ramos</a:t>
            </a:r>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7672" y="1690688"/>
            <a:ext cx="5683828" cy="4208318"/>
          </a:xfrm>
          <a:prstGeom prst="rect">
            <a:avLst/>
          </a:prstGeom>
        </p:spPr>
      </p:pic>
    </p:spTree>
    <p:extLst>
      <p:ext uri="{BB962C8B-B14F-4D97-AF65-F5344CB8AC3E}">
        <p14:creationId xmlns:p14="http://schemas.microsoft.com/office/powerpoint/2010/main" val="745342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2919845"/>
          </a:xfrm>
        </p:spPr>
        <p:txBody>
          <a:bodyPr>
            <a:noAutofit/>
          </a:bodyPr>
          <a:lstStyle/>
          <a:p>
            <a:pPr algn="just"/>
            <a:r>
              <a:rPr lang="es-ES" sz="2400" dirty="0" smtClean="0">
                <a:solidFill>
                  <a:srgbClr val="00B050"/>
                </a:solidFill>
              </a:rPr>
              <a:t>La </a:t>
            </a:r>
            <a:r>
              <a:rPr lang="es-ES" sz="2400" dirty="0">
                <a:solidFill>
                  <a:srgbClr val="00B050"/>
                </a:solidFill>
              </a:rPr>
              <a:t>gastronomía (del </a:t>
            </a:r>
            <a:r>
              <a:rPr lang="es-ES" sz="2400" dirty="0" smtClean="0">
                <a:solidFill>
                  <a:srgbClr val="00B050"/>
                </a:solidFill>
              </a:rPr>
              <a:t>griego </a:t>
            </a:r>
            <a:r>
              <a:rPr lang="es-ES" sz="2400" i="1" dirty="0" smtClean="0">
                <a:solidFill>
                  <a:srgbClr val="00B050"/>
                </a:solidFill>
              </a:rPr>
              <a:t>γα</a:t>
            </a:r>
            <a:r>
              <a:rPr lang="es-ES" sz="2400" i="1" dirty="0" err="1" smtClean="0">
                <a:solidFill>
                  <a:srgbClr val="00B050"/>
                </a:solidFill>
              </a:rPr>
              <a:t>στρονομί</a:t>
            </a:r>
            <a:r>
              <a:rPr lang="es-ES" sz="2400" i="1" dirty="0" smtClean="0">
                <a:solidFill>
                  <a:srgbClr val="00B050"/>
                </a:solidFill>
              </a:rPr>
              <a:t>α</a:t>
            </a:r>
            <a:r>
              <a:rPr lang="es-ES" sz="2400" dirty="0" smtClean="0">
                <a:solidFill>
                  <a:srgbClr val="00B050"/>
                </a:solidFill>
              </a:rPr>
              <a:t> </a:t>
            </a:r>
            <a:r>
              <a:rPr lang="es-ES" sz="2400" dirty="0">
                <a:solidFill>
                  <a:srgbClr val="00B050"/>
                </a:solidFill>
              </a:rPr>
              <a:t>[</a:t>
            </a:r>
            <a:r>
              <a:rPr lang="es-ES" sz="2400" i="1" dirty="0">
                <a:solidFill>
                  <a:srgbClr val="00B050"/>
                </a:solidFill>
              </a:rPr>
              <a:t>gastronomía</a:t>
            </a:r>
            <a:r>
              <a:rPr lang="es-ES" sz="2400" dirty="0">
                <a:solidFill>
                  <a:srgbClr val="00B050"/>
                </a:solidFill>
              </a:rPr>
              <a:t>]) es el estudio de la relación del hombre con su alimentación y su medio ambiente o entorno. El gastrónomo es el profesional que se encarga de </a:t>
            </a:r>
            <a:r>
              <a:rPr lang="es-ES" sz="2400" dirty="0" smtClean="0">
                <a:solidFill>
                  <a:srgbClr val="00B050"/>
                </a:solidFill>
              </a:rPr>
              <a:t>esta ciencia. </a:t>
            </a:r>
            <a:r>
              <a:rPr lang="es-ES" sz="2400" dirty="0">
                <a:solidFill>
                  <a:srgbClr val="00B050"/>
                </a:solidFill>
              </a:rPr>
              <a:t>A menudo se piensa erróneamente que el término gastronomía únicamente tiene relación con el </a:t>
            </a:r>
            <a:r>
              <a:rPr lang="es-ES" sz="2400" dirty="0" smtClean="0">
                <a:solidFill>
                  <a:srgbClr val="00B050"/>
                </a:solidFill>
              </a:rPr>
              <a:t>arte culinario y </a:t>
            </a:r>
            <a:r>
              <a:rPr lang="es-ES" sz="2400" dirty="0">
                <a:solidFill>
                  <a:srgbClr val="00B050"/>
                </a:solidFill>
              </a:rPr>
              <a:t>la cubertería en torno a una mesa. Sin embargo, ésta es una pequeña parte del campo de estudio de dicha disciplina: no siempre se puede afirmar que un cocinero es un </a:t>
            </a:r>
            <a:r>
              <a:rPr lang="es-ES" sz="2400" dirty="0" smtClean="0">
                <a:solidFill>
                  <a:srgbClr val="00B050"/>
                </a:solidFill>
              </a:rPr>
              <a:t>gastrónomo</a:t>
            </a:r>
            <a:endParaRPr lang="es-MX" sz="2400" dirty="0">
              <a:solidFill>
                <a:srgbClr val="00B050"/>
              </a:solidFill>
            </a:endParaRPr>
          </a:p>
        </p:txBody>
      </p:sp>
      <p:sp>
        <p:nvSpPr>
          <p:cNvPr id="3" name="Marcador de contenido 2"/>
          <p:cNvSpPr>
            <a:spLocks noGrp="1"/>
          </p:cNvSpPr>
          <p:nvPr>
            <p:ph sz="half" idx="1"/>
          </p:nvPr>
        </p:nvSpPr>
        <p:spPr>
          <a:xfrm>
            <a:off x="838200" y="3231573"/>
            <a:ext cx="5181600" cy="2945389"/>
          </a:xfrm>
        </p:spPr>
        <p:txBody>
          <a:bodyPr/>
          <a:lstStyle/>
          <a:p>
            <a:pPr marL="0" indent="0" algn="just">
              <a:buNone/>
            </a:pPr>
            <a:r>
              <a:rPr lang="es-ES" dirty="0">
                <a:solidFill>
                  <a:srgbClr val="FF0000"/>
                </a:solidFill>
              </a:rPr>
              <a:t>La gastronomía estudia varios componentes culturales tomando como eje </a:t>
            </a:r>
            <a:r>
              <a:rPr lang="es-ES" dirty="0" smtClean="0">
                <a:solidFill>
                  <a:srgbClr val="FF0000"/>
                </a:solidFill>
              </a:rPr>
              <a:t>centra la comida</a:t>
            </a:r>
            <a:endParaRPr lang="es-MX"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290593" y="2379518"/>
            <a:ext cx="3630252" cy="3797445"/>
          </a:xfrm>
        </p:spPr>
      </p:pic>
    </p:spTree>
    <p:extLst>
      <p:ext uri="{BB962C8B-B14F-4D97-AF65-F5344CB8AC3E}">
        <p14:creationId xmlns:p14="http://schemas.microsoft.com/office/powerpoint/2010/main" val="360087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0"/>
            <a:ext cx="8229600" cy="908720"/>
          </a:xfrm>
        </p:spPr>
        <p:txBody>
          <a:bodyPr/>
          <a:lstStyle/>
          <a:p>
            <a:pPr algn="ctr"/>
            <a:r>
              <a:rPr lang="es-MX" b="1" dirty="0" smtClean="0">
                <a:solidFill>
                  <a:srgbClr val="00B050"/>
                </a:solidFill>
              </a:rPr>
              <a:t>Qué es un concepto</a:t>
            </a:r>
            <a:endParaRPr lang="es-MX" b="1" dirty="0">
              <a:solidFill>
                <a:srgbClr val="00B050"/>
              </a:solidFill>
            </a:endParaRPr>
          </a:p>
        </p:txBody>
      </p:sp>
      <p:sp>
        <p:nvSpPr>
          <p:cNvPr id="3" name="2 Marcador de contenido"/>
          <p:cNvSpPr>
            <a:spLocks noGrp="1"/>
          </p:cNvSpPr>
          <p:nvPr>
            <p:ph idx="1"/>
          </p:nvPr>
        </p:nvSpPr>
        <p:spPr>
          <a:xfrm>
            <a:off x="1981200" y="1196753"/>
            <a:ext cx="8229600" cy="4929411"/>
          </a:xfrm>
        </p:spPr>
        <p:txBody>
          <a:bodyPr>
            <a:normAutofit fontScale="92500" lnSpcReduction="10000"/>
          </a:bodyPr>
          <a:lstStyle/>
          <a:p>
            <a:pPr algn="just"/>
            <a:r>
              <a:rPr lang="es-MX" b="1" dirty="0" smtClean="0">
                <a:solidFill>
                  <a:srgbClr val="FF0000"/>
                </a:solidFill>
              </a:rPr>
              <a:t>“Es un instrumento de análisis del que cabe continuamente precisar sus características y su función</a:t>
            </a:r>
          </a:p>
          <a:p>
            <a:pPr algn="just"/>
            <a:endParaRPr lang="es-MX" dirty="0" smtClean="0"/>
          </a:p>
          <a:p>
            <a:pPr algn="just"/>
            <a:r>
              <a:rPr lang="es-MX" b="1" dirty="0" smtClean="0">
                <a:solidFill>
                  <a:srgbClr val="FFC000"/>
                </a:solidFill>
              </a:rPr>
              <a:t>Un conjunto de conocimientos concretos los cuales deben evaluarse y criticarse</a:t>
            </a:r>
          </a:p>
          <a:p>
            <a:pPr algn="just"/>
            <a:endParaRPr lang="es-MX" dirty="0" smtClean="0"/>
          </a:p>
          <a:p>
            <a:pPr algn="just"/>
            <a:r>
              <a:rPr lang="es-MX" b="1" dirty="0" smtClean="0">
                <a:solidFill>
                  <a:srgbClr val="00B050"/>
                </a:solidFill>
              </a:rPr>
              <a:t>Resultado de la investigación científica cuyos momentos y procedimientos tendrán que justificarse de modo conveniente</a:t>
            </a:r>
          </a:p>
          <a:p>
            <a:pPr algn="just"/>
            <a:endParaRPr lang="es-MX" dirty="0" smtClean="0"/>
          </a:p>
          <a:p>
            <a:pPr algn="just"/>
            <a:r>
              <a:rPr lang="es-MX" b="1" dirty="0" smtClean="0">
                <a:solidFill>
                  <a:srgbClr val="00B0F0"/>
                </a:solidFill>
              </a:rPr>
              <a:t>Construcción incesante , en vías de perfeccionamiento y de transformación continua” </a:t>
            </a:r>
            <a:r>
              <a:rPr lang="es-MX" dirty="0" smtClean="0"/>
              <a:t>(Dávila, 2004: 35)</a:t>
            </a:r>
            <a:endParaRPr lang="es-MX" b="1" dirty="0">
              <a:solidFill>
                <a:srgbClr val="00B0F0"/>
              </a:solidFill>
            </a:endParaRPr>
          </a:p>
        </p:txBody>
      </p:sp>
    </p:spTree>
    <p:extLst>
      <p:ext uri="{BB962C8B-B14F-4D97-AF65-F5344CB8AC3E}">
        <p14:creationId xmlns:p14="http://schemas.microsoft.com/office/powerpoint/2010/main" val="2022079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Qué es la gastronomía</a:t>
            </a:r>
            <a:endParaRPr lang="es-MX" b="1" dirty="0">
              <a:solidFill>
                <a:srgbClr val="00B050"/>
              </a:solidFill>
            </a:endParaRPr>
          </a:p>
        </p:txBody>
      </p:sp>
      <p:sp>
        <p:nvSpPr>
          <p:cNvPr id="3" name="Marcador de contenido 2"/>
          <p:cNvSpPr>
            <a:spLocks noGrp="1"/>
          </p:cNvSpPr>
          <p:nvPr>
            <p:ph sz="half" idx="1"/>
          </p:nvPr>
        </p:nvSpPr>
        <p:spPr/>
        <p:txBody>
          <a:bodyPr/>
          <a:lstStyle/>
          <a:p>
            <a:pPr marL="0" indent="0">
              <a:buNone/>
            </a:pPr>
            <a:r>
              <a:rPr lang="es-MX" dirty="0"/>
              <a:t>U</a:t>
            </a:r>
            <a:r>
              <a:rPr lang="es-MX" dirty="0" smtClean="0"/>
              <a:t>n </a:t>
            </a:r>
            <a:r>
              <a:rPr lang="es-MX" dirty="0"/>
              <a:t>libro de cocina que en lugar de mostrarnos las recetas de un cocinero, nos enseñaría lo </a:t>
            </a:r>
            <a:r>
              <a:rPr lang="es-MX" b="1" dirty="0"/>
              <a:t>que comen los cocineros</a:t>
            </a:r>
            <a:r>
              <a:rPr lang="es-MX" dirty="0"/>
              <a:t> en su día a día, como sabéis, es la nueva publicación de </a:t>
            </a:r>
            <a:r>
              <a:rPr lang="es-MX" b="1" dirty="0"/>
              <a:t>Ferrán Adrià</a:t>
            </a:r>
            <a:r>
              <a:rPr lang="es-MX" dirty="0"/>
              <a:t> que junto a su equipo de cocineros y </a:t>
            </a:r>
            <a:r>
              <a:rPr lang="es-MX" dirty="0" err="1"/>
              <a:t>stagiers</a:t>
            </a:r>
            <a:r>
              <a:rPr lang="es-MX" dirty="0"/>
              <a:t>, han plasmado en papel lo que se cocinaba en los fogones del mejor restaurante del mundo para el personal.</a:t>
            </a:r>
          </a:p>
        </p:txBody>
      </p:sp>
      <p:sp>
        <p:nvSpPr>
          <p:cNvPr id="4" name="Marcador de contenido 3"/>
          <p:cNvSpPr>
            <a:spLocks noGrp="1"/>
          </p:cNvSpPr>
          <p:nvPr>
            <p:ph sz="half" idx="2"/>
          </p:nvPr>
        </p:nvSpPr>
        <p:spPr>
          <a:xfrm>
            <a:off x="6198176" y="2386734"/>
            <a:ext cx="5181600" cy="4351338"/>
          </a:xfrm>
        </p:spPr>
        <p:txBody>
          <a:bodyPr/>
          <a:lstStyle/>
          <a:p>
            <a:endParaRPr lang="es-MX" dirty="0" smtClean="0"/>
          </a:p>
          <a:p>
            <a:endParaRPr lang="es-MX" dirty="0"/>
          </a:p>
          <a:p>
            <a:endParaRPr lang="es-MX" dirty="0" smtClean="0"/>
          </a:p>
          <a:p>
            <a:endParaRPr lang="es-MX" dirty="0"/>
          </a:p>
          <a:p>
            <a:endParaRPr lang="es-MX" dirty="0" smtClean="0"/>
          </a:p>
          <a:p>
            <a:endParaRPr lang="es-MX" dirty="0" smtClean="0"/>
          </a:p>
          <a:p>
            <a:endParaRPr lang="es-MX" dirty="0"/>
          </a:p>
          <a:p>
            <a:pPr marL="0" indent="0" algn="ctr">
              <a:buNone/>
            </a:pPr>
            <a:r>
              <a:rPr lang="es-MX" b="1" dirty="0"/>
              <a:t>Ferrán Adrià</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6945" y="1901535"/>
            <a:ext cx="4804063" cy="3979719"/>
          </a:xfrm>
          <a:prstGeom prst="rect">
            <a:avLst/>
          </a:prstGeom>
        </p:spPr>
      </p:pic>
    </p:spTree>
    <p:extLst>
      <p:ext uri="{BB962C8B-B14F-4D97-AF65-F5344CB8AC3E}">
        <p14:creationId xmlns:p14="http://schemas.microsoft.com/office/powerpoint/2010/main" val="41441297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Qué es el estado del conocimiento</a:t>
            </a:r>
            <a:endParaRPr lang="es-MX" b="1" dirty="0">
              <a:solidFill>
                <a:srgbClr val="00B050"/>
              </a:solidFill>
            </a:endParaRPr>
          </a:p>
        </p:txBody>
      </p:sp>
      <p:sp>
        <p:nvSpPr>
          <p:cNvPr id="3" name="Marcador de contenido 2"/>
          <p:cNvSpPr>
            <a:spLocks noGrp="1"/>
          </p:cNvSpPr>
          <p:nvPr>
            <p:ph idx="1"/>
          </p:nvPr>
        </p:nvSpPr>
        <p:spPr/>
        <p:txBody>
          <a:bodyPr/>
          <a:lstStyle/>
          <a:p>
            <a:pPr marL="0" indent="0">
              <a:buNone/>
            </a:pPr>
            <a:r>
              <a:rPr lang="es-MX" b="1" dirty="0"/>
              <a:t>Es una tarea </a:t>
            </a:r>
            <a:r>
              <a:rPr lang="es-MX" b="1" dirty="0" smtClean="0"/>
              <a:t>amplia </a:t>
            </a:r>
            <a:r>
              <a:rPr lang="es-MX" b="1" dirty="0"/>
              <a:t>y compleja</a:t>
            </a:r>
            <a:r>
              <a:rPr lang="es-MX" dirty="0"/>
              <a:t> que </a:t>
            </a:r>
            <a:r>
              <a:rPr lang="es-MX" b="1" dirty="0"/>
              <a:t>requiere del esfuerzo de varios </a:t>
            </a:r>
            <a:r>
              <a:rPr lang="es-MX" b="1" dirty="0" smtClean="0"/>
              <a:t>investigadores</a:t>
            </a:r>
            <a:endParaRPr lang="es-MX" dirty="0"/>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4990" y="2712027"/>
            <a:ext cx="6712527" cy="3464936"/>
          </a:xfrm>
          <a:prstGeom prst="rect">
            <a:avLst/>
          </a:prstGeom>
        </p:spPr>
      </p:pic>
    </p:spTree>
    <p:extLst>
      <p:ext uri="{BB962C8B-B14F-4D97-AF65-F5344CB8AC3E}">
        <p14:creationId xmlns:p14="http://schemas.microsoft.com/office/powerpoint/2010/main" val="918836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rgbClr val="00B050"/>
                </a:solidFill>
              </a:rPr>
              <a:t>La construcción </a:t>
            </a:r>
            <a:r>
              <a:rPr lang="es-MX" b="1" dirty="0" smtClean="0">
                <a:solidFill>
                  <a:srgbClr val="00B050"/>
                </a:solidFill>
              </a:rPr>
              <a:t>del </a:t>
            </a:r>
            <a:r>
              <a:rPr lang="es-MX" b="1" dirty="0">
                <a:solidFill>
                  <a:srgbClr val="00B050"/>
                </a:solidFill>
              </a:rPr>
              <a:t>estado de conocimiento</a:t>
            </a:r>
          </a:p>
        </p:txBody>
      </p:sp>
      <p:sp>
        <p:nvSpPr>
          <p:cNvPr id="3" name="Marcador de contenido 2"/>
          <p:cNvSpPr>
            <a:spLocks noGrp="1"/>
          </p:cNvSpPr>
          <p:nvPr>
            <p:ph idx="1"/>
          </p:nvPr>
        </p:nvSpPr>
        <p:spPr/>
        <p:txBody>
          <a:bodyPr/>
          <a:lstStyle/>
          <a:p>
            <a:pPr marL="0" indent="0">
              <a:buNone/>
            </a:pPr>
            <a:r>
              <a:rPr lang="es-MX" dirty="0" smtClean="0"/>
              <a:t>Constituye  </a:t>
            </a:r>
            <a:r>
              <a:rPr lang="es-MX" dirty="0"/>
              <a:t>una continua búsqueda de </a:t>
            </a:r>
            <a:r>
              <a:rPr lang="es-MX" dirty="0" smtClean="0"/>
              <a:t>materiales como:</a:t>
            </a:r>
          </a:p>
          <a:p>
            <a:pPr marL="0" indent="0">
              <a:buNone/>
            </a:pPr>
            <a:r>
              <a:rPr lang="es-MX" dirty="0" smtClean="0"/>
              <a:t>Libros</a:t>
            </a:r>
          </a:p>
          <a:p>
            <a:pPr marL="0" indent="0">
              <a:buNone/>
            </a:pPr>
            <a:r>
              <a:rPr lang="es-MX" dirty="0" smtClean="0"/>
              <a:t>Capítulos </a:t>
            </a:r>
            <a:r>
              <a:rPr lang="es-MX" dirty="0"/>
              <a:t>de </a:t>
            </a:r>
            <a:r>
              <a:rPr lang="es-MX" dirty="0" smtClean="0"/>
              <a:t>libros</a:t>
            </a:r>
          </a:p>
          <a:p>
            <a:pPr marL="0" indent="0">
              <a:buNone/>
            </a:pPr>
            <a:r>
              <a:rPr lang="es-MX" dirty="0"/>
              <a:t>A</a:t>
            </a:r>
            <a:r>
              <a:rPr lang="es-MX" dirty="0" smtClean="0"/>
              <a:t>rtículos </a:t>
            </a:r>
            <a:r>
              <a:rPr lang="es-MX" dirty="0"/>
              <a:t>en revistas especializadas (impresas y en formato electrónico</a:t>
            </a:r>
            <a:r>
              <a:rPr lang="es-MX" dirty="0" smtClean="0"/>
              <a:t>)</a:t>
            </a:r>
          </a:p>
          <a:p>
            <a:pPr marL="0" indent="0">
              <a:buNone/>
            </a:pPr>
            <a:r>
              <a:rPr lang="es-MX" dirty="0" smtClean="0"/>
              <a:t>Tesis </a:t>
            </a:r>
            <a:r>
              <a:rPr lang="es-MX" dirty="0"/>
              <a:t>de </a:t>
            </a:r>
            <a:r>
              <a:rPr lang="es-MX" dirty="0" smtClean="0"/>
              <a:t>licenciatura, maestría </a:t>
            </a:r>
            <a:r>
              <a:rPr lang="es-MX" dirty="0"/>
              <a:t>y doctorado. </a:t>
            </a:r>
          </a:p>
        </p:txBody>
      </p:sp>
    </p:spTree>
    <p:extLst>
      <p:ext uri="{BB962C8B-B14F-4D97-AF65-F5344CB8AC3E}">
        <p14:creationId xmlns:p14="http://schemas.microsoft.com/office/powerpoint/2010/main" val="2558227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b="1" dirty="0" smtClean="0">
                <a:solidFill>
                  <a:srgbClr val="00B050"/>
                </a:solidFill>
              </a:rPr>
              <a:t>El estado del conocimiento no es trabajar un tema sino una disciplina de conocimiento</a:t>
            </a:r>
            <a:endParaRPr lang="es-MX" sz="4000" b="1" dirty="0">
              <a:solidFill>
                <a:srgbClr val="00B050"/>
              </a:solidFill>
            </a:endParaRPr>
          </a:p>
        </p:txBody>
      </p:sp>
      <p:sp>
        <p:nvSpPr>
          <p:cNvPr id="3" name="Marcador de contenido 2"/>
          <p:cNvSpPr>
            <a:spLocks noGrp="1"/>
          </p:cNvSpPr>
          <p:nvPr>
            <p:ph idx="1"/>
          </p:nvPr>
        </p:nvSpPr>
        <p:spPr/>
        <p:txBody>
          <a:bodyPr/>
          <a:lstStyle/>
          <a:p>
            <a:pPr marL="0" indent="0" algn="just">
              <a:buNone/>
            </a:pPr>
            <a:r>
              <a:rPr lang="es-MX" dirty="0" smtClean="0"/>
              <a:t>Describe </a:t>
            </a:r>
            <a:r>
              <a:rPr lang="es-MX" dirty="0"/>
              <a:t>cómo es que esta disciplina o campo o área ha evolucionado, cuánto ha avanzado, qué conocimiento se ha generado de ella y en torno a </a:t>
            </a:r>
            <a:r>
              <a:rPr lang="es-MX" dirty="0" smtClean="0"/>
              <a:t>ella</a:t>
            </a:r>
          </a:p>
          <a:p>
            <a:pPr marL="0" indent="0">
              <a:buNone/>
            </a:pPr>
            <a:endParaRPr lang="es-MX" dirty="0"/>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9873" y="3054928"/>
            <a:ext cx="8510154" cy="3356264"/>
          </a:xfrm>
          <a:prstGeom prst="rect">
            <a:avLst/>
          </a:prstGeom>
        </p:spPr>
      </p:pic>
    </p:spTree>
    <p:extLst>
      <p:ext uri="{BB962C8B-B14F-4D97-AF65-F5344CB8AC3E}">
        <p14:creationId xmlns:p14="http://schemas.microsoft.com/office/powerpoint/2010/main" val="2570943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524000" y="-857250"/>
            <a:ext cx="15240000" cy="8572500"/>
          </a:xfrm>
          <a:prstGeom prst="rect">
            <a:avLst/>
          </a:prstGeom>
        </p:spPr>
      </p:pic>
    </p:spTree>
    <p:extLst>
      <p:ext uri="{BB962C8B-B14F-4D97-AF65-F5344CB8AC3E}">
        <p14:creationId xmlns:p14="http://schemas.microsoft.com/office/powerpoint/2010/main" val="444592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Cómo se construye el estado del conocimiento en la gastronomía</a:t>
            </a:r>
            <a:endParaRPr lang="es-MX" b="1" dirty="0">
              <a:solidFill>
                <a:srgbClr val="00B050"/>
              </a:solidFill>
            </a:endParaRPr>
          </a:p>
        </p:txBody>
      </p:sp>
      <p:sp>
        <p:nvSpPr>
          <p:cNvPr id="3" name="Marcador de contenido 2"/>
          <p:cNvSpPr>
            <a:spLocks noGrp="1"/>
          </p:cNvSpPr>
          <p:nvPr>
            <p:ph idx="1"/>
          </p:nvPr>
        </p:nvSpPr>
        <p:spPr/>
        <p:txBody>
          <a:bodyPr/>
          <a:lstStyle/>
          <a:p>
            <a:pPr marL="0" indent="0">
              <a:buNone/>
            </a:pPr>
            <a:r>
              <a:rPr lang="es-MX" dirty="0" smtClean="0"/>
              <a:t>A través de los investigadores</a:t>
            </a:r>
          </a:p>
          <a:p>
            <a:pPr marL="0" indent="0">
              <a:buNone/>
            </a:pPr>
            <a:endParaRPr lang="es-MX" dirty="0"/>
          </a:p>
          <a:p>
            <a:pPr marL="0" indent="0">
              <a:buNone/>
            </a:pP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5445" y="2690812"/>
            <a:ext cx="7543800" cy="3741161"/>
          </a:xfrm>
          <a:prstGeom prst="rect">
            <a:avLst/>
          </a:prstGeom>
        </p:spPr>
      </p:pic>
    </p:spTree>
    <p:extLst>
      <p:ext uri="{BB962C8B-B14F-4D97-AF65-F5344CB8AC3E}">
        <p14:creationId xmlns:p14="http://schemas.microsoft.com/office/powerpoint/2010/main" val="2246896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MX" b="1" dirty="0">
                <a:solidFill>
                  <a:srgbClr val="00B050"/>
                </a:solidFill>
              </a:rPr>
              <a:t>¿</a:t>
            </a:r>
            <a:r>
              <a:rPr lang="es-MX" b="1" dirty="0" smtClean="0">
                <a:solidFill>
                  <a:srgbClr val="00B050"/>
                </a:solidFill>
              </a:rPr>
              <a:t>Dónde</a:t>
            </a:r>
            <a:r>
              <a:rPr lang="es-MX" b="1" dirty="0">
                <a:solidFill>
                  <a:srgbClr val="00B050"/>
                </a:solidFill>
              </a:rPr>
              <a:t> </a:t>
            </a:r>
            <a:r>
              <a:rPr lang="es-MX" b="1" dirty="0" smtClean="0">
                <a:solidFill>
                  <a:srgbClr val="00B050"/>
                </a:solidFill>
              </a:rPr>
              <a:t>se construye el estado del conocimiento?</a:t>
            </a:r>
            <a:endParaRPr lang="es-MX" b="1" dirty="0">
              <a:solidFill>
                <a:srgbClr val="00B050"/>
              </a:solidFill>
            </a:endParaRPr>
          </a:p>
        </p:txBody>
      </p:sp>
      <p:sp>
        <p:nvSpPr>
          <p:cNvPr id="3" name="Marcador de contenido 2"/>
          <p:cNvSpPr>
            <a:spLocks noGrp="1"/>
          </p:cNvSpPr>
          <p:nvPr>
            <p:ph idx="1"/>
          </p:nvPr>
        </p:nvSpPr>
        <p:spPr>
          <a:xfrm>
            <a:off x="838200" y="1804843"/>
            <a:ext cx="10515600" cy="4351338"/>
          </a:xfrm>
        </p:spPr>
        <p:txBody>
          <a:bodyPr/>
          <a:lstStyle/>
          <a:p>
            <a:endParaRPr lang="es-MX" dirty="0" smtClean="0"/>
          </a:p>
          <a:p>
            <a:r>
              <a:rPr lang="es-MX" dirty="0" smtClean="0"/>
              <a:t>En las </a:t>
            </a:r>
            <a:r>
              <a:rPr lang="es-MX" dirty="0"/>
              <a:t>instituciones en donde se encuentran realizando investigación</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5137" y="3771900"/>
            <a:ext cx="6181725" cy="2228850"/>
          </a:xfrm>
          <a:prstGeom prst="rect">
            <a:avLst/>
          </a:prstGeom>
        </p:spPr>
      </p:pic>
    </p:spTree>
    <p:extLst>
      <p:ext uri="{BB962C8B-B14F-4D97-AF65-F5344CB8AC3E}">
        <p14:creationId xmlns:p14="http://schemas.microsoft.com/office/powerpoint/2010/main" val="2286307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00B050"/>
                </a:solidFill>
              </a:rPr>
              <a:t>EL OBJETO DE ESTUDIO DE LA GASTRONOMÍA</a:t>
            </a:r>
            <a:endParaRPr lang="es-MX" b="1" dirty="0">
              <a:solidFill>
                <a:srgbClr val="00B050"/>
              </a:solidFill>
            </a:endParaRP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06782" y="1690688"/>
            <a:ext cx="7315199" cy="4793239"/>
          </a:xfrm>
        </p:spPr>
      </p:pic>
    </p:spTree>
    <p:extLst>
      <p:ext uri="{BB962C8B-B14F-4D97-AF65-F5344CB8AC3E}">
        <p14:creationId xmlns:p14="http://schemas.microsoft.com/office/powerpoint/2010/main" val="36257405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45473"/>
            <a:ext cx="10515600" cy="2047009"/>
          </a:xfrm>
        </p:spPr>
        <p:txBody>
          <a:bodyPr>
            <a:normAutofit/>
          </a:bodyPr>
          <a:lstStyle/>
          <a:p>
            <a:pPr algn="ctr"/>
            <a:r>
              <a:rPr lang="es-MX" b="1" dirty="0">
                <a:solidFill>
                  <a:srgbClr val="00B050"/>
                </a:solidFill>
              </a:rPr>
              <a:t>Los métodos y técnicas utilizadas para abordar los temas de </a:t>
            </a:r>
            <a:r>
              <a:rPr lang="es-MX" b="1" dirty="0" smtClean="0">
                <a:solidFill>
                  <a:srgbClr val="00B050"/>
                </a:solidFill>
              </a:rPr>
              <a:t>estudio </a:t>
            </a:r>
            <a:endParaRPr lang="es-MX" b="1" dirty="0">
              <a:solidFill>
                <a:srgbClr val="00B050"/>
              </a:solidFill>
            </a:endParaRPr>
          </a:p>
        </p:txBody>
      </p:sp>
      <p:sp>
        <p:nvSpPr>
          <p:cNvPr id="3" name="Marcador de contenido 2"/>
          <p:cNvSpPr>
            <a:spLocks noGrp="1"/>
          </p:cNvSpPr>
          <p:nvPr>
            <p:ph idx="1"/>
          </p:nvPr>
        </p:nvSpPr>
        <p:spPr>
          <a:xfrm>
            <a:off x="838200" y="3252355"/>
            <a:ext cx="10515600" cy="2924608"/>
          </a:xfrm>
        </p:spPr>
        <p:txBody>
          <a:bodyPr>
            <a:normAutofit/>
          </a:bodyPr>
          <a:lstStyle/>
          <a:p>
            <a:pPr marL="0" indent="0" algn="just">
              <a:buNone/>
            </a:pPr>
            <a:r>
              <a:rPr lang="es-MX" sz="4800" dirty="0"/>
              <a:t>La metodología es importante porque permite un análisis epistemológico de cómo es que el conocimiento se está produciendo y de qué </a:t>
            </a:r>
            <a:r>
              <a:rPr lang="es-MX" sz="4800" dirty="0" smtClean="0"/>
              <a:t>tipo</a:t>
            </a:r>
            <a:endParaRPr lang="es-MX" sz="4800" dirty="0"/>
          </a:p>
        </p:txBody>
      </p:sp>
    </p:spTree>
    <p:extLst>
      <p:ext uri="{BB962C8B-B14F-4D97-AF65-F5344CB8AC3E}">
        <p14:creationId xmlns:p14="http://schemas.microsoft.com/office/powerpoint/2010/main" val="1947859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381992"/>
          </a:xfrm>
        </p:spPr>
        <p:txBody>
          <a:bodyPr>
            <a:normAutofit/>
          </a:bodyPr>
          <a:lstStyle/>
          <a:p>
            <a:pPr algn="ctr"/>
            <a:r>
              <a:rPr lang="es-MX" b="1" dirty="0">
                <a:solidFill>
                  <a:srgbClr val="00B050"/>
                </a:solidFill>
              </a:rPr>
              <a:t>L</a:t>
            </a:r>
            <a:r>
              <a:rPr lang="es-MX" b="1" dirty="0" smtClean="0">
                <a:solidFill>
                  <a:srgbClr val="00B050"/>
                </a:solidFill>
              </a:rPr>
              <a:t>os estudios de gastronomía en la Universidad</a:t>
            </a:r>
            <a:endParaRPr lang="es-MX" b="1" dirty="0">
              <a:solidFill>
                <a:srgbClr val="00B050"/>
              </a:solidFill>
            </a:endParaRPr>
          </a:p>
        </p:txBody>
      </p:sp>
      <p:sp>
        <p:nvSpPr>
          <p:cNvPr id="3" name="Marcador de contenido 2"/>
          <p:cNvSpPr>
            <a:spLocks noGrp="1"/>
          </p:cNvSpPr>
          <p:nvPr>
            <p:ph idx="1"/>
          </p:nvPr>
        </p:nvSpPr>
        <p:spPr>
          <a:xfrm>
            <a:off x="838200" y="1825625"/>
            <a:ext cx="10515600" cy="4907684"/>
          </a:xfrm>
        </p:spPr>
        <p:txBody>
          <a:bodyPr/>
          <a:lstStyle/>
          <a:p>
            <a:endParaRPr lang="es-MX" dirty="0" smtClean="0"/>
          </a:p>
          <a:p>
            <a:endParaRPr lang="es-MX" dirty="0" smtClean="0"/>
          </a:p>
          <a:p>
            <a:endParaRPr lang="es-MX" dirty="0"/>
          </a:p>
          <a:p>
            <a:endParaRPr lang="es-MX" dirty="0" smtClean="0"/>
          </a:p>
          <a:p>
            <a:endParaRPr lang="es-MX" dirty="0" smtClean="0"/>
          </a:p>
          <a:p>
            <a:endParaRPr lang="es-MX" dirty="0"/>
          </a:p>
          <a:p>
            <a:pPr marL="0" indent="0" algn="just">
              <a:buNone/>
            </a:pPr>
            <a:r>
              <a:rPr lang="es-MX" dirty="0" smtClean="0"/>
              <a:t>Joan </a:t>
            </a:r>
            <a:r>
              <a:rPr lang="es-MX" dirty="0"/>
              <a:t>Roca: “La gastronomía en este país es importante, y la universidad le aporta metodología"</a:t>
            </a:r>
          </a:p>
          <a:p>
            <a:pPr marL="0" indent="0" algn="just">
              <a:buNone/>
            </a:pPr>
            <a:r>
              <a:rPr lang="es-MX" dirty="0"/>
              <a:t>El chef Joan Roca ha impartido la lección inaugural de los estudios de Gastronomía de la UCAM</a:t>
            </a:r>
            <a:r>
              <a:rPr lang="es-MX" dirty="0" smtClean="0"/>
              <a:t>. 04 </a:t>
            </a:r>
            <a:r>
              <a:rPr lang="es-MX" dirty="0"/>
              <a:t>Diciembre 2013</a:t>
            </a:r>
          </a:p>
        </p:txBody>
      </p:sp>
      <p:pic>
        <p:nvPicPr>
          <p:cNvPr id="4" name="Imagen 3" descr="http://www.ucam.edu/sites/default/files/joan-roca-junto-al-presidente-de-la-ucam-y-el-director-de-la-catedra.jpg">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62250" y="1579417"/>
            <a:ext cx="5716732" cy="3221183"/>
          </a:xfrm>
          <a:prstGeom prst="rect">
            <a:avLst/>
          </a:prstGeom>
          <a:noFill/>
          <a:ln>
            <a:noFill/>
          </a:ln>
        </p:spPr>
      </p:pic>
    </p:spTree>
    <p:extLst>
      <p:ext uri="{BB962C8B-B14F-4D97-AF65-F5344CB8AC3E}">
        <p14:creationId xmlns:p14="http://schemas.microsoft.com/office/powerpoint/2010/main" val="4272816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2783320"/>
          </a:xfrm>
        </p:spPr>
        <p:txBody>
          <a:bodyPr/>
          <a:lstStyle/>
          <a:p>
            <a:pPr algn="just"/>
            <a:r>
              <a:rPr lang="es-MX" b="1" dirty="0">
                <a:solidFill>
                  <a:srgbClr val="00B050"/>
                </a:solidFill>
              </a:rPr>
              <a:t>La metodología es importante porque permite un análisis epistemológico de cómo </a:t>
            </a:r>
            <a:r>
              <a:rPr lang="es-MX" b="1" dirty="0" smtClean="0">
                <a:solidFill>
                  <a:srgbClr val="00B050"/>
                </a:solidFill>
              </a:rPr>
              <a:t>el </a:t>
            </a:r>
            <a:r>
              <a:rPr lang="es-MX" b="1" dirty="0">
                <a:solidFill>
                  <a:srgbClr val="00B050"/>
                </a:solidFill>
              </a:rPr>
              <a:t>conocimiento se está produciendo y de qué tipo</a:t>
            </a:r>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5055" y="2783320"/>
            <a:ext cx="6878781" cy="3950421"/>
          </a:xfrm>
        </p:spPr>
      </p:pic>
    </p:spTree>
    <p:extLst>
      <p:ext uri="{BB962C8B-B14F-4D97-AF65-F5344CB8AC3E}">
        <p14:creationId xmlns:p14="http://schemas.microsoft.com/office/powerpoint/2010/main" val="11709952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72737"/>
            <a:ext cx="10515600" cy="1617952"/>
          </a:xfrm>
        </p:spPr>
        <p:txBody>
          <a:bodyPr>
            <a:noAutofit/>
          </a:bodyPr>
          <a:lstStyle/>
          <a:p>
            <a:pPr algn="just"/>
            <a:r>
              <a:rPr lang="es-MX" sz="2800" b="1" dirty="0"/>
              <a:t>Los estados del conocimiento también permiten el análisis cuantitativo</a:t>
            </a:r>
            <a:r>
              <a:rPr lang="es-MX" sz="2800" dirty="0"/>
              <a:t> de cuántas investigaciones, cuantas instituciones y cuántos investigadores estableciendo una serie de interrelaciones entre las variables que amplían la mirada y establecen realmente</a:t>
            </a:r>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96192" y="2360827"/>
            <a:ext cx="4831772" cy="3816135"/>
          </a:xfrm>
        </p:spPr>
      </p:pic>
      <p:pic>
        <p:nvPicPr>
          <p:cNvPr id="6" name="Marcador de contenido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50182" y="1825625"/>
            <a:ext cx="3621921" cy="4351338"/>
          </a:xfrm>
        </p:spPr>
      </p:pic>
    </p:spTree>
    <p:extLst>
      <p:ext uri="{BB962C8B-B14F-4D97-AF65-F5344CB8AC3E}">
        <p14:creationId xmlns:p14="http://schemas.microsoft.com/office/powerpoint/2010/main" val="4037663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El estado del conocimiento de una disciplina o campo de conocimiento </a:t>
            </a:r>
            <a:endParaRPr lang="es-MX" b="1" dirty="0">
              <a:solidFill>
                <a:srgbClr val="00B050"/>
              </a:solidFill>
            </a:endParaRP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9809" y="1901535"/>
            <a:ext cx="8634845" cy="4468091"/>
          </a:xfrm>
        </p:spPr>
      </p:pic>
    </p:spTree>
    <p:extLst>
      <p:ext uri="{BB962C8B-B14F-4D97-AF65-F5344CB8AC3E}">
        <p14:creationId xmlns:p14="http://schemas.microsoft.com/office/powerpoint/2010/main" val="1089123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Construir el estado del conocimiento de la gastronomía</a:t>
            </a:r>
            <a:endParaRPr lang="es-MX" b="1" dirty="0">
              <a:solidFill>
                <a:srgbClr val="00B050"/>
              </a:solidFill>
            </a:endParaRPr>
          </a:p>
        </p:txBody>
      </p:sp>
      <p:pic>
        <p:nvPicPr>
          <p:cNvPr id="1026" name="Picture 2" descr="Resultado de imagen para la investigacion gastronomic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35482" y="1797627"/>
            <a:ext cx="4187536" cy="4499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1526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La importancia de la mujer en la investigación gastronómica</a:t>
            </a:r>
            <a:endParaRPr lang="es-MX" b="1" dirty="0">
              <a:solidFill>
                <a:srgbClr val="00B050"/>
              </a:solidFill>
            </a:endParaRP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1473" y="2161309"/>
            <a:ext cx="6837218" cy="4073236"/>
          </a:xfrm>
        </p:spPr>
      </p:pic>
    </p:spTree>
    <p:extLst>
      <p:ext uri="{BB962C8B-B14F-4D97-AF65-F5344CB8AC3E}">
        <p14:creationId xmlns:p14="http://schemas.microsoft.com/office/powerpoint/2010/main" val="4044903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Propósito de la Unidad de Aprendizaje</a:t>
            </a:r>
            <a:endParaRPr lang="es-MX" b="1" dirty="0">
              <a:solidFill>
                <a:srgbClr val="00B05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1031276"/>
              </p:ext>
            </p:extLst>
          </p:nvPr>
        </p:nvGraphicFramePr>
        <p:xfrm>
          <a:off x="838200" y="1953491"/>
          <a:ext cx="10515600" cy="2282825"/>
        </p:xfrm>
        <a:graphic>
          <a:graphicData uri="http://schemas.openxmlformats.org/drawingml/2006/table">
            <a:tbl>
              <a:tblPr firstRow="1" firstCol="1" lastRow="1" lastCol="1" bandRow="1" bandCol="1">
                <a:tableStyleId>{5C22544A-7EE6-4342-B048-85BDC9FD1C3A}</a:tableStyleId>
              </a:tblPr>
              <a:tblGrid>
                <a:gridCol w="10515600"/>
              </a:tblGrid>
              <a:tr h="2240208">
                <a:tc>
                  <a:txBody>
                    <a:bodyPr/>
                    <a:lstStyle/>
                    <a:p>
                      <a:pPr algn="just">
                        <a:lnSpc>
                          <a:spcPct val="107000"/>
                        </a:lnSpc>
                        <a:spcAft>
                          <a:spcPts val="800"/>
                        </a:spcAft>
                      </a:pPr>
                      <a:r>
                        <a:rPr lang="es-ES" sz="2800" dirty="0">
                          <a:effectLst/>
                          <a:latin typeface="Arial" panose="020B0604020202020204" pitchFamily="34" charset="0"/>
                          <a:cs typeface="Arial" panose="020B0604020202020204" pitchFamily="34" charset="0"/>
                        </a:rPr>
                        <a:t>Realizar una investigación documental y de campo sobre un posible objeto de estudio a partir de la aplicación de métodos y técnicas que </a:t>
                      </a:r>
                      <a:r>
                        <a:rPr lang="es-MX" sz="2800" dirty="0">
                          <a:effectLst/>
                          <a:latin typeface="Arial" panose="020B0604020202020204" pitchFamily="34" charset="0"/>
                          <a:cs typeface="Arial" panose="020B0604020202020204" pitchFamily="34" charset="0"/>
                        </a:rPr>
                        <a:t>se han venido empleando en el ámbito científico y profesional sobre las diferentes problemáticas del turismo y la gastronomía</a:t>
                      </a:r>
                      <a:r>
                        <a:rPr lang="es-ES" sz="2800" dirty="0">
                          <a:effectLst/>
                          <a:latin typeface="Arial" panose="020B0604020202020204" pitchFamily="34" charset="0"/>
                          <a:cs typeface="Arial" panose="020B0604020202020204" pitchFamily="34" charset="0"/>
                        </a:rPr>
                        <a:t>.</a:t>
                      </a:r>
                      <a:endParaRPr lang="es-MX"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7323092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601739"/>
          </a:xfrm>
        </p:spPr>
        <p:txBody>
          <a:bodyPr>
            <a:normAutofit fontScale="90000"/>
          </a:bodyPr>
          <a:lstStyle/>
          <a:p>
            <a:pPr algn="ctr"/>
            <a:r>
              <a:rPr lang="es-MX" b="1" dirty="0" smtClean="0">
                <a:solidFill>
                  <a:srgbClr val="00B050"/>
                </a:solidFill>
              </a:rPr>
              <a:t>La construcción del estado del conocimiento a través de redes de investigadores en la gastronomía</a:t>
            </a:r>
            <a:endParaRPr lang="es-MX" b="1" dirty="0">
              <a:solidFill>
                <a:srgbClr val="00B050"/>
              </a:solidFill>
            </a:endParaRPr>
          </a:p>
        </p:txBody>
      </p:sp>
      <p:sp>
        <p:nvSpPr>
          <p:cNvPr id="5" name="Marcador de contenido 4"/>
          <p:cNvSpPr>
            <a:spLocks noGrp="1"/>
          </p:cNvSpPr>
          <p:nvPr>
            <p:ph idx="1"/>
          </p:nvPr>
        </p:nvSpPr>
        <p:spPr>
          <a:xfrm>
            <a:off x="838200" y="2130135"/>
            <a:ext cx="10515600" cy="4046827"/>
          </a:xfrm>
        </p:spPr>
        <p:txBody>
          <a:bodyPr/>
          <a:lstStyle/>
          <a:p>
            <a:pPr marL="0" indent="0" algn="just">
              <a:buNone/>
            </a:pPr>
            <a:r>
              <a:rPr lang="es-MX" dirty="0">
                <a:solidFill>
                  <a:srgbClr val="000000"/>
                </a:solidFill>
                <a:latin typeface="lucida grande"/>
              </a:rPr>
              <a:t>RED Latinoamericana de Investigación y Docencia en Turismo y Hotelería Son 10 universidades vinculadas para la cooperación, la investigación y docencia conjunta en turismo, hotelería y </a:t>
            </a:r>
            <a:r>
              <a:rPr lang="es-MX" dirty="0">
                <a:solidFill>
                  <a:srgbClr val="FF0000"/>
                </a:solidFill>
                <a:latin typeface="lucida grande"/>
              </a:rPr>
              <a:t>gastronomía</a:t>
            </a:r>
            <a:r>
              <a:rPr lang="es-MX" dirty="0">
                <a:solidFill>
                  <a:srgbClr val="000000"/>
                </a:solidFill>
                <a:latin typeface="lucida grande"/>
              </a:rPr>
              <a:t>. Sus objetivos son: Establecer una cooperación docente estable entre los Departamentos universitarios de las Universidades participantes. Facilitar el desarrollo de relaciones concretas de cooperación entre Departamentos de las Universidades para contribuir al desarrollo de las sociedades latinoamericanas, a su acercamiento y </a:t>
            </a:r>
            <a:r>
              <a:rPr lang="es-MX" dirty="0" smtClean="0">
                <a:solidFill>
                  <a:srgbClr val="000000"/>
                </a:solidFill>
                <a:latin typeface="lucida grande"/>
              </a:rPr>
              <a:t>vinculación</a:t>
            </a:r>
            <a:endParaRPr lang="es-MX" dirty="0"/>
          </a:p>
          <a:p>
            <a:pPr marL="0" indent="0" algn="just">
              <a:buNone/>
            </a:pPr>
            <a:endParaRPr lang="es-MX" dirty="0"/>
          </a:p>
        </p:txBody>
      </p:sp>
    </p:spTree>
    <p:extLst>
      <p:ext uri="{BB962C8B-B14F-4D97-AF65-F5344CB8AC3E}">
        <p14:creationId xmlns:p14="http://schemas.microsoft.com/office/powerpoint/2010/main" val="11476085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La socialización del estado del conocimiento en gastronomía le dará sentido </a:t>
            </a:r>
            <a:endParaRPr lang="es-MX" b="1" dirty="0">
              <a:solidFill>
                <a:srgbClr val="00B050"/>
              </a:solidFill>
            </a:endParaRP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08688" y="2005446"/>
            <a:ext cx="4774623" cy="2830585"/>
          </a:xfrm>
        </p:spPr>
      </p:pic>
    </p:spTree>
    <p:extLst>
      <p:ext uri="{BB962C8B-B14F-4D97-AF65-F5344CB8AC3E}">
        <p14:creationId xmlns:p14="http://schemas.microsoft.com/office/powerpoint/2010/main" val="2895075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984664"/>
          </a:xfrm>
        </p:spPr>
        <p:txBody>
          <a:bodyPr>
            <a:normAutofit/>
          </a:bodyPr>
          <a:lstStyle/>
          <a:p>
            <a:pPr marL="0" indent="0" algn="just"/>
            <a:r>
              <a:rPr lang="es-MX" sz="2000" dirty="0">
                <a:latin typeface="Arial" panose="020B0604020202020204" pitchFamily="34" charset="0"/>
                <a:cs typeface="Arial" panose="020B0604020202020204" pitchFamily="34" charset="0"/>
              </a:rPr>
              <a:t>“La gastronomía se considera una </a:t>
            </a:r>
            <a:r>
              <a:rPr lang="es-MX" sz="2000" b="1" dirty="0">
                <a:solidFill>
                  <a:srgbClr val="00B0F0"/>
                </a:solidFill>
                <a:latin typeface="Arial" panose="020B0604020202020204" pitchFamily="34" charset="0"/>
                <a:cs typeface="Arial" panose="020B0604020202020204" pitchFamily="34" charset="0"/>
              </a:rPr>
              <a:t>disciplina</a:t>
            </a:r>
            <a:r>
              <a:rPr lang="es-MX" sz="2000" dirty="0">
                <a:latin typeface="Arial" panose="020B0604020202020204" pitchFamily="34" charset="0"/>
                <a:cs typeface="Arial" panose="020B0604020202020204" pitchFamily="34" charset="0"/>
              </a:rPr>
              <a:t> fundamental para la prestación del servicio de alimentos y bebidas con calidad, ya que esto favorece el crecimiento de la actividad turística en nuestro país. Por ello se requiere reforzar los esquemas de profesionalización de recursos humanos y fomentar la investigación, función sustantiva de la Universidad que permite la identificación de problemas y la generación de propuestas que establezcan nuevos derroteros para la información de cuadros especializados.” (PLG, 2003: 12-13)</a:t>
            </a:r>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3492" y="2514600"/>
            <a:ext cx="8156864" cy="3730336"/>
          </a:xfrm>
        </p:spPr>
      </p:pic>
    </p:spTree>
    <p:extLst>
      <p:ext uri="{BB962C8B-B14F-4D97-AF65-F5344CB8AC3E}">
        <p14:creationId xmlns:p14="http://schemas.microsoft.com/office/powerpoint/2010/main" val="5384957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5246" y="631450"/>
            <a:ext cx="8323119" cy="5940088"/>
          </a:xfrm>
          <a:prstGeom prst="rect">
            <a:avLst/>
          </a:prstGeom>
        </p:spPr>
        <p:txBody>
          <a:bodyPr wrap="square">
            <a:spAutoFit/>
          </a:bodyPr>
          <a:lstStyle/>
          <a:p>
            <a:pPr algn="ctr"/>
            <a:r>
              <a:rPr lang="es-MX" sz="1100" b="1" dirty="0"/>
              <a:t>BIBLIOGRAFÍA</a:t>
            </a:r>
            <a:endParaRPr lang="es-MX" sz="1100" dirty="0"/>
          </a:p>
          <a:p>
            <a:r>
              <a:rPr lang="es-MX" sz="1100" dirty="0"/>
              <a:t> </a:t>
            </a:r>
          </a:p>
          <a:p>
            <a:pPr algn="just"/>
            <a:r>
              <a:rPr lang="es-MX" sz="1200" dirty="0" smtClean="0">
                <a:latin typeface="Arial" panose="020B0604020202020204" pitchFamily="34" charset="0"/>
                <a:cs typeface="Arial" panose="020B0604020202020204" pitchFamily="34" charset="0"/>
              </a:rPr>
              <a:t>Arriaga</a:t>
            </a:r>
            <a:r>
              <a:rPr lang="es-MX" sz="1200" dirty="0">
                <a:latin typeface="Arial" panose="020B0604020202020204" pitchFamily="34" charset="0"/>
                <a:cs typeface="Arial" panose="020B0604020202020204" pitchFamily="34" charset="0"/>
              </a:rPr>
              <a:t>, Emilio </a:t>
            </a:r>
            <a:r>
              <a:rPr lang="es-MX" sz="1200" i="1" dirty="0">
                <a:latin typeface="Arial" panose="020B0604020202020204" pitchFamily="34" charset="0"/>
                <a:cs typeface="Arial" panose="020B0604020202020204" pitchFamily="34" charset="0"/>
              </a:rPr>
              <a:t>et al. (2006). Senderos de la Investigación Científica: un planteamiento inicial.</a:t>
            </a:r>
            <a:r>
              <a:rPr lang="es-MX" sz="1200" dirty="0">
                <a:latin typeface="Arial" panose="020B0604020202020204" pitchFamily="34" charset="0"/>
                <a:cs typeface="Arial" panose="020B0604020202020204" pitchFamily="34" charset="0"/>
              </a:rPr>
              <a:t> Toluca, México: </a:t>
            </a:r>
            <a:r>
              <a:rPr lang="es-MX" sz="1200" dirty="0" err="1">
                <a:latin typeface="Arial" panose="020B0604020202020204" pitchFamily="34" charset="0"/>
                <a:cs typeface="Arial" panose="020B0604020202020204" pitchFamily="34" charset="0"/>
              </a:rPr>
              <a:t>Bonobos</a:t>
            </a:r>
            <a:r>
              <a:rPr lang="es-MX" sz="1200" dirty="0">
                <a:latin typeface="Arial" panose="020B0604020202020204" pitchFamily="34" charset="0"/>
                <a:cs typeface="Arial" panose="020B0604020202020204" pitchFamily="34" charset="0"/>
              </a:rPr>
              <a:t>.</a:t>
            </a:r>
          </a:p>
          <a:p>
            <a:pPr algn="just"/>
            <a:r>
              <a:rPr lang="es-MX" sz="1200" dirty="0">
                <a:latin typeface="Arial" panose="020B0604020202020204" pitchFamily="34" charset="0"/>
                <a:cs typeface="Arial" panose="020B0604020202020204" pitchFamily="34" charset="0"/>
              </a:rPr>
              <a:t>Arzate, Jorge y Arteaga, Nelson (2007). </a:t>
            </a:r>
            <a:r>
              <a:rPr lang="es-MX" sz="1200" i="1" dirty="0">
                <a:latin typeface="Arial" panose="020B0604020202020204" pitchFamily="34" charset="0"/>
                <a:cs typeface="Arial" panose="020B0604020202020204" pitchFamily="34" charset="0"/>
              </a:rPr>
              <a:t>Metodologías Cuantitativas y Cualitativas en las Ciencias Sociales.</a:t>
            </a:r>
            <a:r>
              <a:rPr lang="es-MX" sz="1200" dirty="0">
                <a:latin typeface="Arial" panose="020B0604020202020204" pitchFamily="34" charset="0"/>
                <a:cs typeface="Arial" panose="020B0604020202020204" pitchFamily="34" charset="0"/>
              </a:rPr>
              <a:t> México: UAEM/FCPAP/Porrúa.</a:t>
            </a:r>
          </a:p>
          <a:p>
            <a:pPr algn="just"/>
            <a:r>
              <a:rPr lang="es-ES" sz="1200" dirty="0">
                <a:latin typeface="Arial" panose="020B0604020202020204" pitchFamily="34" charset="0"/>
                <a:cs typeface="Arial" panose="020B0604020202020204" pitchFamily="34" charset="0"/>
              </a:rPr>
              <a:t>Clemente, José; Roig, </a:t>
            </a:r>
            <a:r>
              <a:rPr lang="es-ES" sz="1200" dirty="0" err="1">
                <a:latin typeface="Arial" panose="020B0604020202020204" pitchFamily="34" charset="0"/>
                <a:cs typeface="Arial" panose="020B0604020202020204" pitchFamily="34" charset="0"/>
              </a:rPr>
              <a:t>Bernat</a:t>
            </a:r>
            <a:r>
              <a:rPr lang="es-ES" sz="1200" dirty="0">
                <a:latin typeface="Arial" panose="020B0604020202020204" pitchFamily="34" charset="0"/>
                <a:cs typeface="Arial" panose="020B0604020202020204" pitchFamily="34" charset="0"/>
              </a:rPr>
              <a:t>; Valencia, Sara; Rabadán María; y Martínez Cristina (2008). “Actitud hacia la gastronomía local de los turistas: dimensiones y segmentación de mercado”.  </a:t>
            </a:r>
            <a:r>
              <a:rPr lang="es-ES" sz="1200" i="1" dirty="0">
                <a:latin typeface="Arial" panose="020B0604020202020204" pitchFamily="34" charset="0"/>
                <a:cs typeface="Arial" panose="020B0604020202020204" pitchFamily="34" charset="0"/>
              </a:rPr>
              <a:t>Pasos. </a:t>
            </a:r>
            <a:r>
              <a:rPr lang="es-ES" sz="1200" dirty="0">
                <a:latin typeface="Arial" panose="020B0604020202020204" pitchFamily="34" charset="0"/>
                <a:cs typeface="Arial" panose="020B0604020202020204" pitchFamily="34" charset="0"/>
              </a:rPr>
              <a:t>Vol. 6, No. 2. España: 189 – 198.</a:t>
            </a:r>
            <a:endParaRPr lang="es-MX" sz="1200" dirty="0">
              <a:latin typeface="Arial" panose="020B0604020202020204" pitchFamily="34" charset="0"/>
              <a:cs typeface="Arial" panose="020B0604020202020204" pitchFamily="34" charset="0"/>
            </a:endParaRPr>
          </a:p>
          <a:p>
            <a:pPr algn="just"/>
            <a:r>
              <a:rPr lang="es-ES" sz="1200" dirty="0">
                <a:latin typeface="Arial" panose="020B0604020202020204" pitchFamily="34" charset="0"/>
                <a:cs typeface="Arial" panose="020B0604020202020204" pitchFamily="34" charset="0"/>
              </a:rPr>
              <a:t>Dávila, F (1996) Teoría, Ciencia y Metodología en la era de la modernidad, </a:t>
            </a:r>
            <a:r>
              <a:rPr lang="es-ES" sz="1200" dirty="0" err="1">
                <a:latin typeface="Arial" panose="020B0604020202020204" pitchFamily="34" charset="0"/>
                <a:cs typeface="Arial" panose="020B0604020202020204" pitchFamily="34" charset="0"/>
              </a:rPr>
              <a:t>Fotamara</a:t>
            </a:r>
            <a:r>
              <a:rPr lang="es-ES" sz="1200" dirty="0">
                <a:latin typeface="Arial" panose="020B0604020202020204" pitchFamily="34" charset="0"/>
                <a:cs typeface="Arial" panose="020B0604020202020204" pitchFamily="34" charset="0"/>
              </a:rPr>
              <a:t>. Madrid.</a:t>
            </a:r>
            <a:endParaRPr lang="es-MX" sz="1200" dirty="0">
              <a:latin typeface="Arial" panose="020B0604020202020204" pitchFamily="34" charset="0"/>
              <a:cs typeface="Arial" panose="020B0604020202020204" pitchFamily="34" charset="0"/>
            </a:endParaRPr>
          </a:p>
          <a:p>
            <a:pPr algn="just"/>
            <a:r>
              <a:rPr lang="es-ES" sz="1200" dirty="0">
                <a:latin typeface="Arial" panose="020B0604020202020204" pitchFamily="34" charset="0"/>
                <a:cs typeface="Arial" panose="020B0604020202020204" pitchFamily="34" charset="0"/>
              </a:rPr>
              <a:t>Flores, G (2012) Formando Investigadores. Visto en 2015 en la página WEB: formandoinvestigadores-gft.blogspot.com/.</a:t>
            </a:r>
            <a:endParaRPr lang="es-MX" sz="1200" dirty="0">
              <a:latin typeface="Arial" panose="020B0604020202020204" pitchFamily="34" charset="0"/>
              <a:cs typeface="Arial" panose="020B0604020202020204" pitchFamily="34" charset="0"/>
            </a:endParaRPr>
          </a:p>
          <a:p>
            <a:pPr algn="just"/>
            <a:r>
              <a:rPr lang="es-ES" sz="1200" dirty="0">
                <a:latin typeface="Arial" panose="020B0604020202020204" pitchFamily="34" charset="0"/>
                <a:cs typeface="Arial" panose="020B0604020202020204" pitchFamily="34" charset="0"/>
              </a:rPr>
              <a:t>Griffin, John (2000). </a:t>
            </a:r>
            <a:r>
              <a:rPr lang="es-ES" sz="1200" i="1" dirty="0">
                <a:latin typeface="Arial" panose="020B0604020202020204" pitchFamily="34" charset="0"/>
                <a:cs typeface="Arial" panose="020B0604020202020204" pitchFamily="34" charset="0"/>
              </a:rPr>
              <a:t>Introducción a la Ciencia. Una guía para todos (o casi).</a:t>
            </a:r>
            <a:r>
              <a:rPr lang="es-ES" sz="1200" dirty="0">
                <a:latin typeface="Arial" panose="020B0604020202020204" pitchFamily="34" charset="0"/>
                <a:cs typeface="Arial" panose="020B0604020202020204" pitchFamily="34" charset="0"/>
              </a:rPr>
              <a:t> </a:t>
            </a:r>
            <a:r>
              <a:rPr lang="es-MX" sz="1200" dirty="0">
                <a:latin typeface="Arial" panose="020B0604020202020204" pitchFamily="34" charset="0"/>
                <a:cs typeface="Arial" panose="020B0604020202020204" pitchFamily="34" charset="0"/>
              </a:rPr>
              <a:t>Barcelona, España: Editorial Crítica.</a:t>
            </a:r>
          </a:p>
          <a:p>
            <a:pPr algn="just"/>
            <a:r>
              <a:rPr lang="es-ES" sz="1200" dirty="0">
                <a:latin typeface="Arial" panose="020B0604020202020204" pitchFamily="34" charset="0"/>
                <a:cs typeface="Arial" panose="020B0604020202020204" pitchFamily="34" charset="0"/>
              </a:rPr>
              <a:t>Guevara, R (2006) Estudios multidisciplinarios del turismo. SECTUR. México.</a:t>
            </a:r>
            <a:endParaRPr lang="es-MX" sz="1200" dirty="0">
              <a:latin typeface="Arial" panose="020B0604020202020204" pitchFamily="34" charset="0"/>
              <a:cs typeface="Arial" panose="020B0604020202020204" pitchFamily="34" charset="0"/>
            </a:endParaRPr>
          </a:p>
          <a:p>
            <a:pPr algn="just"/>
            <a:r>
              <a:rPr lang="es-MX" sz="1200" dirty="0">
                <a:latin typeface="Arial" panose="020B0604020202020204" pitchFamily="34" charset="0"/>
                <a:cs typeface="Arial" panose="020B0604020202020204" pitchFamily="34" charset="0"/>
              </a:rPr>
              <a:t>Hernández, Roberto; Fernández, Carlos; y Baptista, Pilar (2010). </a:t>
            </a:r>
            <a:r>
              <a:rPr lang="es-MX" sz="1200" i="1" dirty="0">
                <a:latin typeface="Arial" panose="020B0604020202020204" pitchFamily="34" charset="0"/>
                <a:cs typeface="Arial" panose="020B0604020202020204" pitchFamily="34" charset="0"/>
              </a:rPr>
              <a:t>Metodología p</a:t>
            </a:r>
            <a:r>
              <a:rPr lang="es-ES" sz="1200" i="1" dirty="0">
                <a:latin typeface="Arial" panose="020B0604020202020204" pitchFamily="34" charset="0"/>
                <a:cs typeface="Arial" panose="020B0604020202020204" pitchFamily="34" charset="0"/>
              </a:rPr>
              <a:t>ara la investigación. </a:t>
            </a:r>
            <a:r>
              <a:rPr lang="es-ES" sz="1200" dirty="0">
                <a:latin typeface="Arial" panose="020B0604020202020204" pitchFamily="34" charset="0"/>
                <a:cs typeface="Arial" panose="020B0604020202020204" pitchFamily="34" charset="0"/>
              </a:rPr>
              <a:t> 5ª edición. </a:t>
            </a:r>
            <a:r>
              <a:rPr lang="es-MX" sz="1200" dirty="0">
                <a:latin typeface="Arial" panose="020B0604020202020204" pitchFamily="34" charset="0"/>
                <a:cs typeface="Arial" panose="020B0604020202020204" pitchFamily="34" charset="0"/>
              </a:rPr>
              <a:t>México:</a:t>
            </a:r>
            <a:r>
              <a:rPr lang="es-ES" sz="1200" dirty="0">
                <a:latin typeface="Arial" panose="020B0604020202020204" pitchFamily="34" charset="0"/>
                <a:cs typeface="Arial" panose="020B0604020202020204" pitchFamily="34" charset="0"/>
              </a:rPr>
              <a:t> Ed. McGraw Hill.  </a:t>
            </a:r>
            <a:endParaRPr lang="es-MX" sz="1200" dirty="0">
              <a:latin typeface="Arial" panose="020B0604020202020204" pitchFamily="34" charset="0"/>
              <a:cs typeface="Arial" panose="020B0604020202020204" pitchFamily="34" charset="0"/>
            </a:endParaRPr>
          </a:p>
          <a:p>
            <a:pPr algn="just"/>
            <a:r>
              <a:rPr lang="es-MX" sz="1200" dirty="0">
                <a:latin typeface="Arial" panose="020B0604020202020204" pitchFamily="34" charset="0"/>
                <a:cs typeface="Arial" panose="020B0604020202020204" pitchFamily="34" charset="0"/>
              </a:rPr>
              <a:t>Lara, </a:t>
            </a:r>
            <a:r>
              <a:rPr lang="es-MX" sz="1200" dirty="0" err="1">
                <a:latin typeface="Arial" panose="020B0604020202020204" pitchFamily="34" charset="0"/>
                <a:cs typeface="Arial" panose="020B0604020202020204" pitchFamily="34" charset="0"/>
              </a:rPr>
              <a:t>Erica</a:t>
            </a:r>
            <a:r>
              <a:rPr lang="es-MX" sz="1200" dirty="0">
                <a:latin typeface="Arial" panose="020B0604020202020204" pitchFamily="34" charset="0"/>
                <a:cs typeface="Arial" panose="020B0604020202020204" pitchFamily="34" charset="0"/>
              </a:rPr>
              <a:t> (2011). </a:t>
            </a:r>
            <a:r>
              <a:rPr lang="es-MX" sz="1200" i="1" dirty="0">
                <a:latin typeface="Arial" panose="020B0604020202020204" pitchFamily="34" charset="0"/>
                <a:cs typeface="Arial" panose="020B0604020202020204" pitchFamily="34" charset="0"/>
              </a:rPr>
              <a:t>Fundamentos de Investigación. Un enfoque por competencias.</a:t>
            </a:r>
            <a:r>
              <a:rPr lang="es-MX" sz="1200" dirty="0">
                <a:latin typeface="Arial" panose="020B0604020202020204" pitchFamily="34" charset="0"/>
                <a:cs typeface="Arial" panose="020B0604020202020204" pitchFamily="34" charset="0"/>
              </a:rPr>
              <a:t> México: </a:t>
            </a:r>
            <a:r>
              <a:rPr lang="es-MX" sz="1200" dirty="0" err="1">
                <a:latin typeface="Arial" panose="020B0604020202020204" pitchFamily="34" charset="0"/>
                <a:cs typeface="Arial" panose="020B0604020202020204" pitchFamily="34" charset="0"/>
              </a:rPr>
              <a:t>Alfaomega</a:t>
            </a:r>
            <a:r>
              <a:rPr lang="es-MX" sz="1200" dirty="0">
                <a:latin typeface="Arial" panose="020B0604020202020204" pitchFamily="34" charset="0"/>
                <a:cs typeface="Arial" panose="020B0604020202020204" pitchFamily="34" charset="0"/>
              </a:rPr>
              <a:t> Grupo Editor.</a:t>
            </a:r>
          </a:p>
          <a:p>
            <a:pPr algn="just"/>
            <a:r>
              <a:rPr lang="es-ES" sz="1200" dirty="0">
                <a:latin typeface="Arial" panose="020B0604020202020204" pitchFamily="34" charset="0"/>
                <a:cs typeface="Arial" panose="020B0604020202020204" pitchFamily="34" charset="0"/>
              </a:rPr>
              <a:t>Mardones, José (2007). </a:t>
            </a:r>
            <a:r>
              <a:rPr lang="es-ES" sz="1200" i="1" dirty="0">
                <a:latin typeface="Arial" panose="020B0604020202020204" pitchFamily="34" charset="0"/>
                <a:cs typeface="Arial" panose="020B0604020202020204" pitchFamily="34" charset="0"/>
              </a:rPr>
              <a:t>Filosofía de las ciencias sociales: Materiales para una fundamentación científica</a:t>
            </a:r>
            <a:r>
              <a:rPr lang="es-ES" sz="1200" dirty="0">
                <a:latin typeface="Arial" panose="020B0604020202020204" pitchFamily="34" charset="0"/>
                <a:cs typeface="Arial" panose="020B0604020202020204" pitchFamily="34" charset="0"/>
              </a:rPr>
              <a:t>. 3ª edición. Barcelona España</a:t>
            </a:r>
            <a:endParaRPr lang="es-MX" sz="1200" dirty="0">
              <a:latin typeface="Arial" panose="020B0604020202020204" pitchFamily="34" charset="0"/>
              <a:cs typeface="Arial" panose="020B0604020202020204" pitchFamily="34" charset="0"/>
            </a:endParaRPr>
          </a:p>
          <a:p>
            <a:pPr algn="just"/>
            <a:r>
              <a:rPr lang="es-MX" sz="1200" dirty="0" err="1">
                <a:latin typeface="Arial" panose="020B0604020202020204" pitchFamily="34" charset="0"/>
                <a:cs typeface="Arial" panose="020B0604020202020204" pitchFamily="34" charset="0"/>
              </a:rPr>
              <a:t>Nadon</a:t>
            </a:r>
            <a:r>
              <a:rPr lang="es-MX" sz="1200" dirty="0">
                <a:latin typeface="Arial" panose="020B0604020202020204" pitchFamily="34" charset="0"/>
                <a:cs typeface="Arial" panose="020B0604020202020204" pitchFamily="34" charset="0"/>
              </a:rPr>
              <a:t>, G., </a:t>
            </a:r>
            <a:r>
              <a:rPr lang="es-MX" sz="1200" dirty="0" err="1">
                <a:latin typeface="Arial" panose="020B0604020202020204" pitchFamily="34" charset="0"/>
                <a:cs typeface="Arial" panose="020B0604020202020204" pitchFamily="34" charset="0"/>
              </a:rPr>
              <a:t>Ehrmann</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Feldman</a:t>
            </a:r>
            <a:r>
              <a:rPr lang="es-MX" sz="1200" dirty="0">
                <a:latin typeface="Arial" panose="020B0604020202020204" pitchFamily="34" charset="0"/>
                <a:cs typeface="Arial" panose="020B0604020202020204" pitchFamily="34" charset="0"/>
              </a:rPr>
              <a:t>, D. et </a:t>
            </a:r>
            <a:r>
              <a:rPr lang="es-MX" sz="1200" dirty="0" err="1">
                <a:latin typeface="Arial" panose="020B0604020202020204" pitchFamily="34" charset="0"/>
                <a:cs typeface="Arial" panose="020B0604020202020204" pitchFamily="34" charset="0"/>
              </a:rPr>
              <a:t>Gisel</a:t>
            </a:r>
            <a:r>
              <a:rPr lang="es-MX" sz="1200" dirty="0">
                <a:latin typeface="Arial" panose="020B0604020202020204" pitchFamily="34" charset="0"/>
                <a:cs typeface="Arial" panose="020B0604020202020204" pitchFamily="34" charset="0"/>
              </a:rPr>
              <a:t>, E., 2008. </a:t>
            </a:r>
            <a:r>
              <a:rPr lang="es-MX" sz="1200" dirty="0" err="1">
                <a:latin typeface="Arial" panose="020B0604020202020204" pitchFamily="34" charset="0"/>
                <a:cs typeface="Arial" panose="020B0604020202020204" pitchFamily="34" charset="0"/>
              </a:rPr>
              <a:t>Revue</a:t>
            </a:r>
            <a:r>
              <a:rPr lang="es-MX" sz="1200" dirty="0">
                <a:latin typeface="Arial" panose="020B0604020202020204" pitchFamily="34" charset="0"/>
                <a:cs typeface="Arial" panose="020B0604020202020204" pitchFamily="34" charset="0"/>
              </a:rPr>
              <a:t> des </a:t>
            </a:r>
            <a:r>
              <a:rPr lang="es-MX" sz="1200" dirty="0" err="1">
                <a:latin typeface="Arial" panose="020B0604020202020204" pitchFamily="34" charset="0"/>
                <a:cs typeface="Arial" panose="020B0604020202020204" pitchFamily="34" charset="0"/>
              </a:rPr>
              <a:t>méthodes</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utilisées</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pour</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évaluer</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l’alimentation</a:t>
            </a:r>
            <a:r>
              <a:rPr lang="es-MX" sz="1200" dirty="0">
                <a:latin typeface="Arial" panose="020B0604020202020204" pitchFamily="34" charset="0"/>
                <a:cs typeface="Arial" panose="020B0604020202020204" pitchFamily="34" charset="0"/>
              </a:rPr>
              <a:t> des </a:t>
            </a:r>
            <a:r>
              <a:rPr lang="es-MX" sz="1200" dirty="0" err="1">
                <a:latin typeface="Arial" panose="020B0604020202020204" pitchFamily="34" charset="0"/>
                <a:cs typeface="Arial" panose="020B0604020202020204" pitchFamily="34" charset="0"/>
              </a:rPr>
              <a:t>enfants</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présentant</a:t>
            </a:r>
            <a:r>
              <a:rPr lang="es-MX" sz="1200" dirty="0">
                <a:latin typeface="Arial" panose="020B0604020202020204" pitchFamily="34" charset="0"/>
                <a:cs typeface="Arial" panose="020B0604020202020204" pitchFamily="34" charset="0"/>
              </a:rPr>
              <a:t> un </a:t>
            </a:r>
            <a:r>
              <a:rPr lang="es-MX" sz="1200" dirty="0" err="1">
                <a:latin typeface="Arial" panose="020B0604020202020204" pitchFamily="34" charset="0"/>
                <a:cs typeface="Arial" panose="020B0604020202020204" pitchFamily="34" charset="0"/>
              </a:rPr>
              <a:t>trouble</a:t>
            </a:r>
            <a:r>
              <a:rPr lang="es-MX" sz="1200" dirty="0">
                <a:latin typeface="Arial" panose="020B0604020202020204" pitchFamily="34" charset="0"/>
                <a:cs typeface="Arial" panose="020B0604020202020204" pitchFamily="34" charset="0"/>
              </a:rPr>
              <a:t> </a:t>
            </a:r>
            <a:r>
              <a:rPr lang="es-MX" sz="1200" dirty="0" err="1">
                <a:latin typeface="Arial" panose="020B0604020202020204" pitchFamily="34" charset="0"/>
                <a:cs typeface="Arial" panose="020B0604020202020204" pitchFamily="34" charset="0"/>
              </a:rPr>
              <a:t>envahissant</a:t>
            </a:r>
            <a:r>
              <a:rPr lang="es-MX" sz="1200" dirty="0">
                <a:latin typeface="Arial" panose="020B0604020202020204" pitchFamily="34" charset="0"/>
                <a:cs typeface="Arial" panose="020B0604020202020204" pitchFamily="34" charset="0"/>
              </a:rPr>
              <a:t> du </a:t>
            </a:r>
            <a:r>
              <a:rPr lang="es-MX" sz="1200" dirty="0" err="1">
                <a:latin typeface="Arial" panose="020B0604020202020204" pitchFamily="34" charset="0"/>
                <a:cs typeface="Arial" panose="020B0604020202020204" pitchFamily="34" charset="0"/>
              </a:rPr>
              <a:t>développement</a:t>
            </a:r>
            <a:r>
              <a:rPr lang="es-MX" sz="1200" dirty="0">
                <a:latin typeface="Arial" panose="020B0604020202020204" pitchFamily="34" charset="0"/>
                <a:cs typeface="Arial" panose="020B0604020202020204" pitchFamily="34" charset="0"/>
              </a:rPr>
              <a:t>. </a:t>
            </a:r>
            <a:r>
              <a:rPr lang="es-MX" sz="1200" i="1" dirty="0">
                <a:latin typeface="Arial" panose="020B0604020202020204" pitchFamily="34" charset="0"/>
                <a:cs typeface="Arial" panose="020B0604020202020204" pitchFamily="34" charset="0"/>
              </a:rPr>
              <a:t>Archives de </a:t>
            </a:r>
            <a:r>
              <a:rPr lang="es-MX" sz="1200" i="1" dirty="0" err="1">
                <a:latin typeface="Arial" panose="020B0604020202020204" pitchFamily="34" charset="0"/>
                <a:cs typeface="Arial" panose="020B0604020202020204" pitchFamily="34" charset="0"/>
              </a:rPr>
              <a:t>Pédiatrie</a:t>
            </a:r>
            <a:r>
              <a:rPr lang="es-MX" sz="1200" dirty="0">
                <a:latin typeface="Arial" panose="020B0604020202020204" pitchFamily="34" charset="0"/>
                <a:cs typeface="Arial" panose="020B0604020202020204" pitchFamily="34" charset="0"/>
              </a:rPr>
              <a:t>, 15 (8), 1332-1348. </a:t>
            </a:r>
          </a:p>
          <a:p>
            <a:pPr algn="just"/>
            <a:r>
              <a:rPr lang="es-MX" sz="1200" dirty="0">
                <a:latin typeface="Arial" panose="020B0604020202020204" pitchFamily="34" charset="0"/>
                <a:cs typeface="Arial" panose="020B0604020202020204" pitchFamily="34" charset="0"/>
              </a:rPr>
              <a:t>Pérez, Ruy (2008). </a:t>
            </a:r>
            <a:r>
              <a:rPr lang="es-ES" sz="1200" i="1" dirty="0">
                <a:latin typeface="Arial" panose="020B0604020202020204" pitchFamily="34" charset="0"/>
                <a:cs typeface="Arial" panose="020B0604020202020204" pitchFamily="34" charset="0"/>
              </a:rPr>
              <a:t>¿Existe el método científico?</a:t>
            </a:r>
            <a:r>
              <a:rPr lang="es-ES" sz="1200" dirty="0">
                <a:latin typeface="Arial" panose="020B0604020202020204" pitchFamily="34" charset="0"/>
                <a:cs typeface="Arial" panose="020B0604020202020204" pitchFamily="34" charset="0"/>
              </a:rPr>
              <a:t> México: Fondo de Cultura Económica. </a:t>
            </a:r>
            <a:endParaRPr lang="es-MX" sz="1200" dirty="0">
              <a:latin typeface="Arial" panose="020B0604020202020204" pitchFamily="34" charset="0"/>
              <a:cs typeface="Arial" panose="020B0604020202020204" pitchFamily="34" charset="0"/>
            </a:endParaRPr>
          </a:p>
          <a:p>
            <a:pPr algn="just"/>
            <a:r>
              <a:rPr lang="es-ES" sz="1200" dirty="0">
                <a:latin typeface="Arial" panose="020B0604020202020204" pitchFamily="34" charset="0"/>
                <a:cs typeface="Arial" panose="020B0604020202020204" pitchFamily="34" charset="0"/>
              </a:rPr>
              <a:t>PLG (2003) Plan de Estudios de la Licenciatura en Gastronomía. UAEM, Toluca, México.</a:t>
            </a:r>
            <a:endParaRPr lang="es-MX" sz="1200" dirty="0">
              <a:latin typeface="Arial" panose="020B0604020202020204" pitchFamily="34" charset="0"/>
              <a:cs typeface="Arial" panose="020B0604020202020204" pitchFamily="34" charset="0"/>
            </a:endParaRPr>
          </a:p>
          <a:p>
            <a:pPr algn="just"/>
            <a:r>
              <a:rPr lang="es-ES" sz="1200" dirty="0">
                <a:latin typeface="Arial" panose="020B0604020202020204" pitchFamily="34" charset="0"/>
                <a:cs typeface="Arial" panose="020B0604020202020204" pitchFamily="34" charset="0"/>
              </a:rPr>
              <a:t>Sáez, Hugo (2008). </a:t>
            </a:r>
            <a:r>
              <a:rPr lang="es-ES" sz="1200" i="1" dirty="0">
                <a:latin typeface="Arial" panose="020B0604020202020204" pitchFamily="34" charset="0"/>
                <a:cs typeface="Arial" panose="020B0604020202020204" pitchFamily="34" charset="0"/>
              </a:rPr>
              <a:t>Cómo investigar y escribir en Ciencias Sociales</a:t>
            </a:r>
            <a:r>
              <a:rPr lang="es-ES" sz="1200" dirty="0">
                <a:latin typeface="Arial" panose="020B0604020202020204" pitchFamily="34" charset="0"/>
                <a:cs typeface="Arial" panose="020B0604020202020204" pitchFamily="34" charset="0"/>
              </a:rPr>
              <a:t>. México: UAM Xochimilco.</a:t>
            </a:r>
            <a:endParaRPr lang="es-MX" sz="1200" dirty="0">
              <a:latin typeface="Arial" panose="020B0604020202020204" pitchFamily="34" charset="0"/>
              <a:cs typeface="Arial" panose="020B0604020202020204" pitchFamily="34" charset="0"/>
            </a:endParaRPr>
          </a:p>
          <a:p>
            <a:pPr algn="just"/>
            <a:r>
              <a:rPr lang="es-ES" sz="1200" dirty="0" err="1">
                <a:latin typeface="Arial" panose="020B0604020202020204" pitchFamily="34" charset="0"/>
                <a:cs typeface="Arial" panose="020B0604020202020204" pitchFamily="34" charset="0"/>
              </a:rPr>
              <a:t>Salkind</a:t>
            </a:r>
            <a:r>
              <a:rPr lang="es-ES" sz="1200" dirty="0">
                <a:latin typeface="Arial" panose="020B0604020202020204" pitchFamily="34" charset="0"/>
                <a:cs typeface="Arial" panose="020B0604020202020204" pitchFamily="34" charset="0"/>
              </a:rPr>
              <a:t>, Neil (2009). </a:t>
            </a:r>
            <a:r>
              <a:rPr lang="es-ES" sz="1200" i="1" dirty="0">
                <a:latin typeface="Arial" panose="020B0604020202020204" pitchFamily="34" charset="0"/>
                <a:cs typeface="Arial" panose="020B0604020202020204" pitchFamily="34" charset="0"/>
              </a:rPr>
              <a:t>Métodos de investigación</a:t>
            </a:r>
            <a:r>
              <a:rPr lang="es-ES" sz="1200" dirty="0">
                <a:latin typeface="Arial" panose="020B0604020202020204" pitchFamily="34" charset="0"/>
                <a:cs typeface="Arial" panose="020B0604020202020204" pitchFamily="34" charset="0"/>
              </a:rPr>
              <a:t>. 3ª edición. México: Pearson Prentice Hall.</a:t>
            </a:r>
            <a:endParaRPr lang="es-MX" sz="1200" dirty="0">
              <a:latin typeface="Arial" panose="020B0604020202020204" pitchFamily="34" charset="0"/>
              <a:cs typeface="Arial" panose="020B0604020202020204" pitchFamily="34" charset="0"/>
            </a:endParaRPr>
          </a:p>
          <a:p>
            <a:pPr algn="just"/>
            <a:r>
              <a:rPr lang="es-ES" sz="1200" dirty="0" err="1">
                <a:latin typeface="Arial" panose="020B0604020202020204" pitchFamily="34" charset="0"/>
                <a:cs typeface="Arial" panose="020B0604020202020204" pitchFamily="34" charset="0"/>
              </a:rPr>
              <a:t>Saltalamacchia</a:t>
            </a:r>
            <a:r>
              <a:rPr lang="es-ES" sz="1200" dirty="0">
                <a:latin typeface="Arial" panose="020B0604020202020204" pitchFamily="34" charset="0"/>
                <a:cs typeface="Arial" panose="020B0604020202020204" pitchFamily="34" charset="0"/>
              </a:rPr>
              <a:t>, Homero (2012). </a:t>
            </a:r>
            <a:r>
              <a:rPr lang="es-ES" sz="1200" i="1" dirty="0">
                <a:latin typeface="Arial" panose="020B0604020202020204" pitchFamily="34" charset="0"/>
                <a:cs typeface="Arial" panose="020B0604020202020204" pitchFamily="34" charset="0"/>
              </a:rPr>
              <a:t>Del proyecto al análisis. Aportes a una investigación cualitativa socialmente útil. Sujetos, objeto y complejidad.</a:t>
            </a:r>
            <a:r>
              <a:rPr lang="es-ES" sz="1200" dirty="0">
                <a:latin typeface="Arial" panose="020B0604020202020204" pitchFamily="34" charset="0"/>
                <a:cs typeface="Arial" panose="020B0604020202020204" pitchFamily="34" charset="0"/>
              </a:rPr>
              <a:t> México: UAM - Porrúa.</a:t>
            </a:r>
            <a:endParaRPr lang="es-MX" sz="1200" dirty="0">
              <a:latin typeface="Arial" panose="020B0604020202020204" pitchFamily="34" charset="0"/>
              <a:cs typeface="Arial" panose="020B0604020202020204" pitchFamily="34" charset="0"/>
            </a:endParaRPr>
          </a:p>
          <a:p>
            <a:pPr algn="just"/>
            <a:r>
              <a:rPr lang="es-ES" sz="1200" dirty="0">
                <a:latin typeface="Arial" panose="020B0604020202020204" pitchFamily="34" charset="0"/>
                <a:cs typeface="Arial" panose="020B0604020202020204" pitchFamily="34" charset="0"/>
              </a:rPr>
              <a:t>Torres, J (2010) La justicia curricular. El caballo de Troya de la cultura escolar. Morata. Madrid. </a:t>
            </a:r>
            <a:endParaRPr lang="es-MX" sz="1200" dirty="0">
              <a:latin typeface="Arial" panose="020B0604020202020204" pitchFamily="34" charset="0"/>
              <a:cs typeface="Arial" panose="020B0604020202020204" pitchFamily="34" charset="0"/>
            </a:endParaRPr>
          </a:p>
          <a:p>
            <a:pPr algn="just"/>
            <a:r>
              <a:rPr lang="es-ES" sz="1200" dirty="0">
                <a:latin typeface="Arial" panose="020B0604020202020204" pitchFamily="34" charset="0"/>
                <a:cs typeface="Arial" panose="020B0604020202020204" pitchFamily="34" charset="0"/>
              </a:rPr>
              <a:t>UAEM (2013). </a:t>
            </a:r>
            <a:r>
              <a:rPr lang="es-ES" sz="1200" i="1" dirty="0">
                <a:latin typeface="Arial" panose="020B0604020202020204" pitchFamily="34" charset="0"/>
                <a:cs typeface="Arial" panose="020B0604020202020204" pitchFamily="34" charset="0"/>
              </a:rPr>
              <a:t>Orientaciones para la investigación y trabajos de evaluación profesional</a:t>
            </a:r>
            <a:r>
              <a:rPr lang="es-ES" sz="1200" dirty="0">
                <a:latin typeface="Arial" panose="020B0604020202020204" pitchFamily="34" charset="0"/>
                <a:cs typeface="Arial" panose="020B0604020202020204" pitchFamily="34" charset="0"/>
              </a:rPr>
              <a:t>. Elaborado por integrantes del Área de Docencia de Metodología. Documento en electrónico. Toluca, México: Facultad de Turismo y Gastronomía. Disponible en: </a:t>
            </a:r>
            <a:r>
              <a:rPr lang="es-ES" sz="1200" u="sng" dirty="0">
                <a:latin typeface="Arial" panose="020B0604020202020204" pitchFamily="34" charset="0"/>
                <a:cs typeface="Arial" panose="020B0604020202020204" pitchFamily="34" charset="0"/>
                <a:hlinkClick r:id="rId2"/>
              </a:rPr>
              <a:t>http://www.uaemex.mx/fturismoygastronomia/</a:t>
            </a:r>
            <a:r>
              <a:rPr lang="es-ES" sz="1200" dirty="0">
                <a:latin typeface="Arial" panose="020B0604020202020204" pitchFamily="34" charset="0"/>
                <a:cs typeface="Arial" panose="020B0604020202020204" pitchFamily="34" charset="0"/>
              </a:rPr>
              <a:t>  [consultado el 21 de enero de 2013].</a:t>
            </a:r>
            <a:endParaRPr lang="es-MX" sz="1200" dirty="0">
              <a:latin typeface="Arial" panose="020B0604020202020204" pitchFamily="34" charset="0"/>
              <a:cs typeface="Arial" panose="020B0604020202020204" pitchFamily="34" charset="0"/>
            </a:endParaRPr>
          </a:p>
          <a:p>
            <a:pPr algn="just"/>
            <a:r>
              <a:rPr lang="es-ES" sz="1200" dirty="0">
                <a:latin typeface="Arial" panose="020B0604020202020204" pitchFamily="34" charset="0"/>
                <a:cs typeface="Arial" panose="020B0604020202020204" pitchFamily="34" charset="0"/>
              </a:rPr>
              <a:t>Zorrilla Arena, Santiago (2003). </a:t>
            </a:r>
            <a:r>
              <a:rPr lang="es-ES" sz="1200" i="1" dirty="0">
                <a:latin typeface="Arial" panose="020B0604020202020204" pitchFamily="34" charset="0"/>
                <a:cs typeface="Arial" panose="020B0604020202020204" pitchFamily="34" charset="0"/>
              </a:rPr>
              <a:t>Introducción a la metodología, casos aplicados a la administración</a:t>
            </a:r>
            <a:r>
              <a:rPr lang="es-ES" sz="1200" dirty="0">
                <a:latin typeface="Arial" panose="020B0604020202020204" pitchFamily="34" charset="0"/>
                <a:cs typeface="Arial" panose="020B0604020202020204" pitchFamily="34" charset="0"/>
              </a:rPr>
              <a:t>. 28ª edición. México: Ed. Aguilar León y Cal. </a:t>
            </a:r>
            <a:endParaRPr lang="es-MX" sz="1200" dirty="0">
              <a:latin typeface="Arial" panose="020B0604020202020204" pitchFamily="34" charset="0"/>
              <a:cs typeface="Arial" panose="020B0604020202020204" pitchFamily="34" charset="0"/>
            </a:endParaRPr>
          </a:p>
          <a:p>
            <a:endParaRPr lang="es-MX" sz="1100" dirty="0"/>
          </a:p>
          <a:p>
            <a:pPr algn="ctr">
              <a:spcAft>
                <a:spcPts val="0"/>
              </a:spcAft>
            </a:pPr>
            <a:endParaRPr lang="es-MX" sz="11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15185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Unidad de competencia II</a:t>
            </a:r>
            <a:endParaRPr lang="es-MX" b="1" dirty="0">
              <a:solidFill>
                <a:srgbClr val="00B050"/>
              </a:solidFill>
            </a:endParaRPr>
          </a:p>
        </p:txBody>
      </p:sp>
      <p:sp>
        <p:nvSpPr>
          <p:cNvPr id="3" name="Marcador de contenido 2"/>
          <p:cNvSpPr>
            <a:spLocks noGrp="1"/>
          </p:cNvSpPr>
          <p:nvPr>
            <p:ph idx="1"/>
          </p:nvPr>
        </p:nvSpPr>
        <p:spPr/>
        <p:txBody>
          <a:bodyPr>
            <a:normAutofit/>
          </a:bodyPr>
          <a:lstStyle/>
          <a:p>
            <a:pPr marL="0" indent="0" algn="just">
              <a:buNone/>
            </a:pPr>
            <a:r>
              <a:rPr lang="es-ES" sz="3600" dirty="0"/>
              <a:t>Planteamiento de problema de investigación en el campo de la gastronomía</a:t>
            </a:r>
            <a:endParaRPr lang="es-MX" sz="3600" dirty="0"/>
          </a:p>
        </p:txBody>
      </p:sp>
    </p:spTree>
    <p:extLst>
      <p:ext uri="{BB962C8B-B14F-4D97-AF65-F5344CB8AC3E}">
        <p14:creationId xmlns:p14="http://schemas.microsoft.com/office/powerpoint/2010/main" val="4188158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Presentación del material didáctico</a:t>
            </a:r>
            <a:endParaRPr lang="es-MX" b="1" dirty="0">
              <a:solidFill>
                <a:srgbClr val="00B050"/>
              </a:solidFill>
            </a:endParaRPr>
          </a:p>
        </p:txBody>
      </p:sp>
      <p:sp>
        <p:nvSpPr>
          <p:cNvPr id="3" name="Marcador de contenido 2"/>
          <p:cNvSpPr>
            <a:spLocks noGrp="1"/>
          </p:cNvSpPr>
          <p:nvPr>
            <p:ph idx="1"/>
          </p:nvPr>
        </p:nvSpPr>
        <p:spPr/>
        <p:txBody>
          <a:bodyPr>
            <a:noAutofit/>
          </a:bodyPr>
          <a:lstStyle/>
          <a:p>
            <a:pPr algn="just">
              <a:lnSpc>
                <a:spcPct val="170000"/>
              </a:lnSpc>
            </a:pPr>
            <a:r>
              <a:rPr lang="es-ES" sz="1200" dirty="0" smtClean="0">
                <a:latin typeface="Arial" panose="020B0604020202020204" pitchFamily="34" charset="0"/>
                <a:cs typeface="Arial" panose="020B0604020202020204" pitchFamily="34" charset="0"/>
              </a:rPr>
              <a:t>Este material didáctico tiene como propósito dar al alumnado de gastronomía los elementos metodológicos para incursionar en la investigación gastronómica: para el rescate, conservación y difusión de ésta cultura en México. La importancia que ha cobrado la gastronomía en los últimos años requiere de una serie de metodologías para  su estudio; y sobre todo, ahora que forma parte de los estudios universitarios.</a:t>
            </a:r>
          </a:p>
          <a:p>
            <a:pPr algn="just">
              <a:lnSpc>
                <a:spcPct val="170000"/>
              </a:lnSpc>
            </a:pPr>
            <a:r>
              <a:rPr lang="es-ES" sz="1200" dirty="0" smtClean="0">
                <a:latin typeface="Arial" panose="020B0604020202020204" pitchFamily="34" charset="0"/>
                <a:cs typeface="Arial" panose="020B0604020202020204" pitchFamily="34" charset="0"/>
              </a:rPr>
              <a:t>La gastronomía como ciencia de reciente creación requiere del estudio disciplinario para seguir construyendo las metodologías que le permitan generar objetos de estudio capaces de dar respuesta a la preguntas de investigación que hoy se hacen los gastrónomos en torno a esta disciplina.</a:t>
            </a:r>
          </a:p>
          <a:p>
            <a:pPr algn="just">
              <a:lnSpc>
                <a:spcPct val="170000"/>
              </a:lnSpc>
            </a:pPr>
            <a:r>
              <a:rPr lang="es-ES" sz="1200" dirty="0" smtClean="0">
                <a:latin typeface="Arial" panose="020B0604020202020204" pitchFamily="34" charset="0"/>
                <a:cs typeface="Arial" panose="020B0604020202020204" pitchFamily="34" charset="0"/>
              </a:rPr>
              <a:t>Esta serie de diapositivas trata de hacer un recorrido en torno a la gastronomía para proponer algunas cuestiones como; qué es la ciencia, qué es una disciplina, qué es un método,  qué es el estado del conocimiento y qué es la gastronomía.</a:t>
            </a:r>
          </a:p>
          <a:p>
            <a:pPr algn="just">
              <a:lnSpc>
                <a:spcPct val="170000"/>
              </a:lnSpc>
            </a:pPr>
            <a:r>
              <a:rPr lang="es-ES" sz="1200" dirty="0" smtClean="0">
                <a:latin typeface="Arial" panose="020B0604020202020204" pitchFamily="34" charset="0"/>
                <a:cs typeface="Arial" panose="020B0604020202020204" pitchFamily="34" charset="0"/>
              </a:rPr>
              <a:t>Este material didáctico aborda el Estado del Conocimiento que requiere toda investigación para conocer lo ya investigado y, posteriormente darnos cuenta de la evolución de nuestro tema a la luz de nuevas ideas y hallazgos.</a:t>
            </a:r>
          </a:p>
          <a:p>
            <a:pPr algn="just">
              <a:lnSpc>
                <a:spcPct val="170000"/>
              </a:lnSpc>
            </a:pPr>
            <a:r>
              <a:rPr lang="es-ES" sz="1200" dirty="0" smtClean="0">
                <a:latin typeface="Arial" panose="020B0604020202020204" pitchFamily="34" charset="0"/>
                <a:cs typeface="Arial" panose="020B0604020202020204" pitchFamily="34" charset="0"/>
              </a:rPr>
              <a:t>. </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0304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325563"/>
          </a:xfrm>
        </p:spPr>
        <p:txBody>
          <a:bodyPr>
            <a:normAutofit fontScale="90000"/>
          </a:bodyPr>
          <a:lstStyle/>
          <a:p>
            <a:pPr algn="just"/>
            <a:r>
              <a:rPr lang="es-MX" b="1" dirty="0" smtClean="0">
                <a:solidFill>
                  <a:srgbClr val="00B050"/>
                </a:solidFill>
              </a:rPr>
              <a:t>Guion explicativo para el empleo de materiales, con relación a los objetivos y contenidos del curso</a:t>
            </a:r>
            <a:endParaRPr lang="es-MX" b="1" dirty="0">
              <a:solidFill>
                <a:srgbClr val="00B050"/>
              </a:solidFill>
            </a:endParaRPr>
          </a:p>
        </p:txBody>
      </p:sp>
      <p:sp>
        <p:nvSpPr>
          <p:cNvPr id="3" name="Marcador de contenido 2"/>
          <p:cNvSpPr>
            <a:spLocks noGrp="1"/>
          </p:cNvSpPr>
          <p:nvPr>
            <p:ph idx="1"/>
          </p:nvPr>
        </p:nvSpPr>
        <p:spPr>
          <a:xfrm>
            <a:off x="838200" y="1413164"/>
            <a:ext cx="10515600" cy="4763799"/>
          </a:xfrm>
        </p:spPr>
        <p:txBody>
          <a:bodyPr>
            <a:normAutofit/>
          </a:bodyPr>
          <a:lstStyle/>
          <a:p>
            <a:pPr marL="0" indent="0" algn="just">
              <a:buNone/>
            </a:pPr>
            <a:r>
              <a:rPr lang="es-MX" sz="2400" dirty="0" smtClean="0">
                <a:solidFill>
                  <a:srgbClr val="00B0F0"/>
                </a:solidFill>
                <a:latin typeface="Arial" panose="020B0604020202020204" pitchFamily="34" charset="0"/>
                <a:cs typeface="Arial" panose="020B0604020202020204" pitchFamily="34" charset="0"/>
              </a:rPr>
              <a:t>Este material didáctico corresponde al tema de Estado del Conocimiento de la Unidad de Competencia II del programa de estudios de la Unidad Métodos y Técnicas de Investigación.</a:t>
            </a:r>
          </a:p>
          <a:p>
            <a:pPr marL="0" indent="0" algn="just">
              <a:buNone/>
            </a:pPr>
            <a:r>
              <a:rPr lang="es-MX" sz="2400" dirty="0" smtClean="0">
                <a:solidFill>
                  <a:srgbClr val="00B0F0"/>
                </a:solidFill>
                <a:latin typeface="Arial" panose="020B0604020202020204" pitchFamily="34" charset="0"/>
                <a:cs typeface="Arial" panose="020B0604020202020204" pitchFamily="34" charset="0"/>
              </a:rPr>
              <a:t>Si consideramos el propósito de la  unidad de aprendizaje que es “Investigar </a:t>
            </a:r>
            <a:r>
              <a:rPr lang="es-MX" sz="2400" dirty="0">
                <a:solidFill>
                  <a:srgbClr val="00B0F0"/>
                </a:solidFill>
                <a:latin typeface="Arial" panose="020B0604020202020204" pitchFamily="34" charset="0"/>
                <a:cs typeface="Arial" panose="020B0604020202020204" pitchFamily="34" charset="0"/>
              </a:rPr>
              <a:t>la gastronomía desde diferentes ámbitos para el planteamiento de un problema concreto</a:t>
            </a:r>
            <a:r>
              <a:rPr lang="es-ES" sz="2400" dirty="0">
                <a:solidFill>
                  <a:srgbClr val="00B0F0"/>
                </a:solidFill>
                <a:latin typeface="Arial" panose="020B0604020202020204" pitchFamily="34" charset="0"/>
                <a:cs typeface="Arial" panose="020B0604020202020204" pitchFamily="34" charset="0"/>
              </a:rPr>
              <a:t> y la comprensión de los </a:t>
            </a:r>
            <a:r>
              <a:rPr lang="es-MX" sz="2400" dirty="0">
                <a:solidFill>
                  <a:srgbClr val="00B0F0"/>
                </a:solidFill>
                <a:latin typeface="Arial" panose="020B0604020202020204" pitchFamily="34" charset="0"/>
                <a:cs typeface="Arial" panose="020B0604020202020204" pitchFamily="34" charset="0"/>
              </a:rPr>
              <a:t>métodos técnicas e instrumentos de investigación que puedan ser aplicables a una situación </a:t>
            </a:r>
            <a:r>
              <a:rPr lang="es-MX" sz="2400" dirty="0" smtClean="0">
                <a:solidFill>
                  <a:srgbClr val="00B0F0"/>
                </a:solidFill>
                <a:latin typeface="Arial" panose="020B0604020202020204" pitchFamily="34" charset="0"/>
                <a:cs typeface="Arial" panose="020B0604020202020204" pitchFamily="34" charset="0"/>
              </a:rPr>
              <a:t>particular” la seriación de estas dispositivas nos ayudan a comprender la importancia del “Estado de la Cuestión” para la investigación gastronomía</a:t>
            </a:r>
            <a:r>
              <a:rPr lang="es-MX" sz="2400" dirty="0" smtClean="0">
                <a:solidFill>
                  <a:srgbClr val="00B0F0"/>
                </a:solidFill>
              </a:rPr>
              <a:t>.</a:t>
            </a:r>
            <a:endParaRPr lang="es-MX" sz="2400" dirty="0">
              <a:solidFill>
                <a:srgbClr val="00B0F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7145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Qué es el estado del conocimiento</a:t>
            </a:r>
            <a:endParaRPr lang="es-MX" b="1" dirty="0">
              <a:solidFill>
                <a:srgbClr val="00B050"/>
              </a:solidFill>
            </a:endParaRPr>
          </a:p>
        </p:txBody>
      </p:sp>
      <p:sp>
        <p:nvSpPr>
          <p:cNvPr id="3" name="Marcador de contenido 2"/>
          <p:cNvSpPr>
            <a:spLocks noGrp="1"/>
          </p:cNvSpPr>
          <p:nvPr>
            <p:ph idx="1"/>
          </p:nvPr>
        </p:nvSpPr>
        <p:spPr/>
        <p:txBody>
          <a:bodyPr/>
          <a:lstStyle/>
          <a:p>
            <a:pPr marL="0" indent="0" algn="just">
              <a:buNone/>
            </a:pPr>
            <a:r>
              <a:rPr lang="es-MX" dirty="0" smtClean="0"/>
              <a:t>Es el análisis sistemático, la valoración y las producción generada de la investigación durante un periodo determinado</a:t>
            </a:r>
            <a:endParaRPr lang="es-MX" dirty="0"/>
          </a:p>
        </p:txBody>
      </p:sp>
    </p:spTree>
    <p:extLst>
      <p:ext uri="{BB962C8B-B14F-4D97-AF65-F5344CB8AC3E}">
        <p14:creationId xmlns:p14="http://schemas.microsoft.com/office/powerpoint/2010/main" val="1087595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a:solidFill>
                  <a:srgbClr val="00B050"/>
                </a:solidFill>
              </a:rPr>
              <a:t>A</a:t>
            </a:r>
            <a:r>
              <a:rPr lang="es-MX" b="1" dirty="0" smtClean="0">
                <a:solidFill>
                  <a:srgbClr val="00B050"/>
                </a:solidFill>
              </a:rPr>
              <a:t>lgunos conceptos utilizados en la construcción del estado del conocimiento de la gastronomía  </a:t>
            </a:r>
            <a:endParaRPr lang="es-MX" b="1" dirty="0">
              <a:solidFill>
                <a:srgbClr val="00B050"/>
              </a:solidFill>
            </a:endParaRPr>
          </a:p>
        </p:txBody>
      </p:sp>
      <p:sp>
        <p:nvSpPr>
          <p:cNvPr id="3" name="Marcador de contenido 2"/>
          <p:cNvSpPr>
            <a:spLocks noGrp="1"/>
          </p:cNvSpPr>
          <p:nvPr>
            <p:ph idx="1"/>
          </p:nvPr>
        </p:nvSpPr>
        <p:spPr/>
        <p:txBody>
          <a:bodyPr/>
          <a:lstStyle/>
          <a:p>
            <a:pPr marL="0" indent="0">
              <a:buNone/>
            </a:pPr>
            <a:r>
              <a:rPr lang="es-MX" sz="5400" dirty="0" smtClean="0"/>
              <a:t>Ciencia</a:t>
            </a:r>
          </a:p>
          <a:p>
            <a:pPr marL="0" indent="0">
              <a:buNone/>
            </a:pPr>
            <a:r>
              <a:rPr lang="es-MX" sz="5400" dirty="0" smtClean="0"/>
              <a:t>Disciplina</a:t>
            </a:r>
          </a:p>
          <a:p>
            <a:pPr marL="0" indent="0">
              <a:buNone/>
            </a:pPr>
            <a:r>
              <a:rPr lang="es-MX" sz="5400" dirty="0" smtClean="0"/>
              <a:t>Concepto </a:t>
            </a:r>
          </a:p>
          <a:p>
            <a:pPr marL="0" indent="0">
              <a:buNone/>
            </a:pPr>
            <a:r>
              <a:rPr lang="es-MX" sz="5400" dirty="0" smtClean="0"/>
              <a:t>Gastronomía </a:t>
            </a:r>
            <a:r>
              <a:rPr lang="es-MX" dirty="0" smtClean="0"/>
              <a:t> </a:t>
            </a:r>
          </a:p>
          <a:p>
            <a:pPr marL="0" indent="0">
              <a:buNone/>
            </a:pPr>
            <a:endParaRPr lang="es-MX" dirty="0"/>
          </a:p>
        </p:txBody>
      </p:sp>
    </p:spTree>
    <p:extLst>
      <p:ext uri="{BB962C8B-B14F-4D97-AF65-F5344CB8AC3E}">
        <p14:creationId xmlns:p14="http://schemas.microsoft.com/office/powerpoint/2010/main" val="2827783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B050"/>
                </a:solidFill>
              </a:rPr>
              <a:t>Algunas ideas sobre la ciencia</a:t>
            </a:r>
            <a:endParaRPr lang="es-MX" b="1" dirty="0">
              <a:solidFill>
                <a:srgbClr val="00B050"/>
              </a:solidFill>
            </a:endParaRPr>
          </a:p>
        </p:txBody>
      </p:sp>
      <p:sp>
        <p:nvSpPr>
          <p:cNvPr id="3" name="Marcador de contenido 2"/>
          <p:cNvSpPr>
            <a:spLocks noGrp="1"/>
          </p:cNvSpPr>
          <p:nvPr>
            <p:ph sz="half" idx="1"/>
          </p:nvPr>
        </p:nvSpPr>
        <p:spPr/>
        <p:txBody>
          <a:bodyPr/>
          <a:lstStyle/>
          <a:p>
            <a:pPr marL="0" lvl="0" indent="0" algn="just">
              <a:buNone/>
            </a:pPr>
            <a:r>
              <a:rPr lang="es-MX" dirty="0"/>
              <a:t>“La forma de enseñar como algo se llega a entender, en la medida que algo se pueda entender, porque nada se puede entender por completo, es cómo manejar la duda y la incertidumbre.”</a:t>
            </a:r>
            <a:r>
              <a:rPr lang="es-MX" b="1" dirty="0"/>
              <a:t> </a:t>
            </a:r>
            <a:r>
              <a:rPr lang="es-ES" b="1" dirty="0"/>
              <a:t>Richard Phillips </a:t>
            </a:r>
            <a:r>
              <a:rPr lang="es-ES" b="1" dirty="0" err="1"/>
              <a:t>Feynman</a:t>
            </a:r>
            <a:r>
              <a:rPr lang="es-ES" b="1" dirty="0"/>
              <a:t>.</a:t>
            </a:r>
            <a:endParaRPr lang="es-MX" dirty="0"/>
          </a:p>
        </p:txBody>
      </p:sp>
      <p:sp>
        <p:nvSpPr>
          <p:cNvPr id="4" name="Marcador de contenido 3"/>
          <p:cNvSpPr>
            <a:spLocks noGrp="1"/>
          </p:cNvSpPr>
          <p:nvPr>
            <p:ph sz="half" idx="2"/>
          </p:nvPr>
        </p:nvSpPr>
        <p:spPr/>
        <p:txBody>
          <a:bodyPr/>
          <a:lstStyle/>
          <a:p>
            <a:endParaRPr lang="es-MX" dirty="0" smtClean="0"/>
          </a:p>
          <a:p>
            <a:endParaRPr lang="es-MX" dirty="0"/>
          </a:p>
          <a:p>
            <a:endParaRPr lang="es-MX" dirty="0" smtClean="0"/>
          </a:p>
          <a:p>
            <a:endParaRPr lang="es-MX" dirty="0"/>
          </a:p>
          <a:p>
            <a:endParaRPr lang="es-MX" dirty="0" smtClean="0"/>
          </a:p>
          <a:p>
            <a:endParaRPr lang="es-MX" dirty="0"/>
          </a:p>
          <a:p>
            <a:r>
              <a:rPr lang="es-MX" dirty="0" smtClean="0"/>
              <a:t>Premio Nobel de Física 1965</a:t>
            </a: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1127" y="1690688"/>
            <a:ext cx="3532909" cy="3079533"/>
          </a:xfrm>
          <a:prstGeom prst="rect">
            <a:avLst/>
          </a:prstGeom>
        </p:spPr>
      </p:pic>
    </p:spTree>
    <p:extLst>
      <p:ext uri="{BB962C8B-B14F-4D97-AF65-F5344CB8AC3E}">
        <p14:creationId xmlns:p14="http://schemas.microsoft.com/office/powerpoint/2010/main" val="196374682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567</TotalTime>
  <Words>1341</Words>
  <Application>Microsoft Office PowerPoint</Application>
  <PresentationFormat>Panorámica</PresentationFormat>
  <Paragraphs>133</Paragraphs>
  <Slides>33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33</vt:i4>
      </vt:variant>
    </vt:vector>
  </HeadingPairs>
  <TitlesOfParts>
    <vt:vector size="39" baseType="lpstr">
      <vt:lpstr>Arial</vt:lpstr>
      <vt:lpstr>Calibri</vt:lpstr>
      <vt:lpstr>Calibri Light</vt:lpstr>
      <vt:lpstr>lucida grande</vt:lpstr>
      <vt:lpstr>Times New Roman</vt:lpstr>
      <vt:lpstr>Tema de Office</vt:lpstr>
      <vt:lpstr>UNIVERSIDAD AUTÓNOMA DEL ESTADO DE MÉXICO  FACULTAD DE TURISMO Y GASTRONOMÍA  LICENCIATURA EN GASTRONOMÍA   UNIDAD DE APRENDIZAJE: MÉTODOS Y TÉCNICAS DE INVESTIGACIÓN 2015-A GRUPO 4E  MATERIAL DIDÁCTICO: DIAPOSITIVAS  TÍTULO: ESTADO DEL CONOCIMIENTO   AUTOR: DR. RUBÉN DURÁN CARBAJAL </vt:lpstr>
      <vt:lpstr>Presentación de PowerPoint</vt:lpstr>
      <vt:lpstr>Propósito de la Unidad de Aprendizaje</vt:lpstr>
      <vt:lpstr>Unidad de competencia II</vt:lpstr>
      <vt:lpstr>Presentación del material didáctico</vt:lpstr>
      <vt:lpstr>Guion explicativo para el empleo de materiales, con relación a los objetivos y contenidos del curso</vt:lpstr>
      <vt:lpstr>Qué es el estado del conocimiento</vt:lpstr>
      <vt:lpstr>Algunos conceptos utilizados en la construcción del estado del conocimiento de la gastronomía  </vt:lpstr>
      <vt:lpstr>Algunas ideas sobre la ciencia</vt:lpstr>
      <vt:lpstr>Algunas ideas sobre la ciencia</vt:lpstr>
      <vt:lpstr>La gastronomía como ciencia</vt:lpstr>
      <vt:lpstr>Qué es una disciplina</vt:lpstr>
      <vt:lpstr>La gastronomía como disciplina a reflexionar</vt:lpstr>
      <vt:lpstr>La gastronomía (del griego γαστρονομία [gastronomía]) es el estudio de la relación del hombre con su alimentación y su medio ambiente o entorno. El gastrónomo es el profesional que se encarga de esta ciencia. A menudo se piensa erróneamente que el término gastronomía únicamente tiene relación con el arte culinario y la cubertería en torno a una mesa. Sin embargo, ésta es una pequeña parte del campo de estudio de dicha disciplina: no siempre se puede afirmar que un cocinero es un gastrónomo</vt:lpstr>
      <vt:lpstr>Qué es un concepto</vt:lpstr>
      <vt:lpstr>Qué es la gastronomía</vt:lpstr>
      <vt:lpstr>Qué es el estado del conocimiento</vt:lpstr>
      <vt:lpstr>La construcción del estado de conocimiento</vt:lpstr>
      <vt:lpstr>El estado del conocimiento no es trabajar un tema sino una disciplina de conocimiento</vt:lpstr>
      <vt:lpstr>Cómo se construye el estado del conocimiento en la gastronomía</vt:lpstr>
      <vt:lpstr>¿Dónde se construye el estado del conocimiento?</vt:lpstr>
      <vt:lpstr>EL OBJETO DE ESTUDIO DE LA GASTRONOMÍA</vt:lpstr>
      <vt:lpstr>Los métodos y técnicas utilizadas para abordar los temas de estudio </vt:lpstr>
      <vt:lpstr>Los estudios de gastronomía en la Universidad</vt:lpstr>
      <vt:lpstr>La metodología es importante porque permite un análisis epistemológico de cómo el conocimiento se está produciendo y de qué tipo</vt:lpstr>
      <vt:lpstr>Los estados del conocimiento también permiten el análisis cuantitativo de cuántas investigaciones, cuantas instituciones y cuántos investigadores estableciendo una serie de interrelaciones entre las variables que amplían la mirada y establecen realmente</vt:lpstr>
      <vt:lpstr>El estado del conocimiento de una disciplina o campo de conocimiento </vt:lpstr>
      <vt:lpstr>Construir el estado del conocimiento de la gastronomía</vt:lpstr>
      <vt:lpstr>La importancia de la mujer en la investigación gastronómica</vt:lpstr>
      <vt:lpstr>La construcción del estado del conocimiento a través de redes de investigadores en la gastronomía</vt:lpstr>
      <vt:lpstr>La socialización del estado del conocimiento en gastronomía le dará sentido </vt:lpstr>
      <vt:lpstr>“La gastronomía se considera una disciplina fundamental para la prestación del servicio de alimentos y bebidas con calidad, ya que esto favorece el crecimiento de la actividad turística en nuestro país. Por ello se requiere reforzar los esquemas de profesionalización de recursos humanos y fomentar la investigación, función sustantiva de la Universidad que permite la identificación de problemas y la generación de propuestas que establezcan nuevos derroteros para la información de cuadros especializados.” (PLG, 2003: 12-13)</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TURISMO Y GASTRONOMÍA     UNIDAD DE APRENDIZAJE: MÉTODOS Y TÉCNICAS DE INVESTIGACIÓN  MATERIAL DIDÁCTICO: DIAPOSITIVAS  TÍTULO: INVESTIGACIÓN CUALITATIVA: ESTUDIO DE CASOS  AUTOR: DR. RUBÉN DURÁN CARBAJAL </dc:title>
  <dc:creator>Ruben</dc:creator>
  <cp:lastModifiedBy>Ruben</cp:lastModifiedBy>
  <cp:revision>92</cp:revision>
  <cp:lastPrinted>2015-10-02T20:15:13Z</cp:lastPrinted>
  <dcterms:created xsi:type="dcterms:W3CDTF">2015-09-28T16:37:44Z</dcterms:created>
  <dcterms:modified xsi:type="dcterms:W3CDTF">2015-10-02T20:16:43Z</dcterms:modified>
</cp:coreProperties>
</file>