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sldIdLst>
    <p:sldId id="301" r:id="rId2"/>
    <p:sldId id="302" r:id="rId3"/>
    <p:sldId id="303" r:id="rId4"/>
    <p:sldId id="321" r:id="rId5"/>
    <p:sldId id="322" r:id="rId6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FF66"/>
    <a:srgbClr val="FF3300"/>
    <a:srgbClr val="CC0099"/>
    <a:srgbClr val="33CCFF"/>
    <a:srgbClr val="0000FF"/>
    <a:srgbClr val="99CC00"/>
    <a:srgbClr val="404F21"/>
    <a:srgbClr val="FF9900"/>
    <a:srgbClr val="39B19D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Estilo medio 2 - Énfasis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9C7853C-536D-4A76-A0AE-DD22124D55A5}" styleName="Estilo temático 1 - Énfasis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F2DE63D5-997A-4646-A377-4702673A728D}" styleName="Estilo claro 2 - Acento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EB344D84-9AFB-497E-A393-DC336BA19D2E}" styleName="Estilo medio 3 - Énfasis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Estilo medio 2 - Énfasis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4" d="100"/>
          <a:sy n="54" d="100"/>
        </p:scale>
        <p:origin x="78" y="1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B40C64-3B37-437C-BBE0-32CAD33E93E4}" type="datetimeFigureOut">
              <a:rPr lang="es-MX" smtClean="0"/>
              <a:pPr/>
              <a:t>02/10/2015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913C21-C64F-4423-AB96-E66F6693B3C2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846184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11 Rectángulo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13" name="12 Rectángulo redondeado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3F35B-FF93-4525-9B01-0FBB0223A5AE}" type="datetimeFigureOut">
              <a:rPr lang="es-MX" smtClean="0"/>
              <a:pPr/>
              <a:t>02/10/2015</a:t>
            </a:fld>
            <a:endParaRPr lang="es-MX" dirty="0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D6EDB067-34C0-44C4-9F9E-3DC974D6B43B}" type="slidenum">
              <a:rPr lang="es-MX" smtClean="0"/>
              <a:pPr/>
              <a:t>‹Nº›</a:t>
            </a:fld>
            <a:endParaRPr lang="es-MX" dirty="0"/>
          </a:p>
        </p:txBody>
      </p:sp>
      <p:sp>
        <p:nvSpPr>
          <p:cNvPr id="7" name="6 Rectángulo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9 Rectángulo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10 Rectángulo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3F35B-FF93-4525-9B01-0FBB0223A5AE}" type="datetimeFigureOut">
              <a:rPr lang="es-MX" smtClean="0"/>
              <a:pPr/>
              <a:t>02/10/2015</a:t>
            </a:fld>
            <a:endParaRPr lang="es-MX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DB067-34C0-44C4-9F9E-3DC974D6B43B}" type="slidenum">
              <a:rPr lang="es-MX" smtClean="0"/>
              <a:pPr/>
              <a:t>‹Nº›</a:t>
            </a:fld>
            <a:endParaRPr lang="es-MX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3F35B-FF93-4525-9B01-0FBB0223A5AE}" type="datetimeFigureOut">
              <a:rPr lang="es-MX" smtClean="0"/>
              <a:pPr/>
              <a:t>02/10/2015</a:t>
            </a:fld>
            <a:endParaRPr lang="es-MX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DB067-34C0-44C4-9F9E-3DC974D6B43B}" type="slidenum">
              <a:rPr lang="es-MX" smtClean="0"/>
              <a:pPr/>
              <a:t>‹Nº›</a:t>
            </a:fld>
            <a:endParaRPr lang="es-MX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3F35B-FF93-4525-9B01-0FBB0223A5AE}" type="datetimeFigureOut">
              <a:rPr lang="es-MX" smtClean="0"/>
              <a:pPr/>
              <a:t>02/10/2015</a:t>
            </a:fld>
            <a:endParaRPr lang="es-MX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DB067-34C0-44C4-9F9E-3DC974D6B43B}" type="slidenum">
              <a:rPr lang="es-MX" smtClean="0"/>
              <a:pPr/>
              <a:t>‹Nº›</a:t>
            </a:fld>
            <a:endParaRPr lang="es-MX" dirty="0"/>
          </a:p>
        </p:txBody>
      </p:sp>
      <p:sp>
        <p:nvSpPr>
          <p:cNvPr id="8" name="7 Marcador de contenido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10 Rectángulo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10" name="9 Rectángulo redondeado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3F35B-FF93-4525-9B01-0FBB0223A5AE}" type="datetimeFigureOut">
              <a:rPr lang="es-MX" smtClean="0"/>
              <a:pPr/>
              <a:t>02/10/2015</a:t>
            </a:fld>
            <a:endParaRPr lang="es-MX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s-MX" dirty="0"/>
          </a:p>
        </p:txBody>
      </p:sp>
      <p:sp>
        <p:nvSpPr>
          <p:cNvPr id="7" name="6 Rectángulo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7 Rectángulo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8 Rectángulo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D6EDB067-34C0-44C4-9F9E-3DC974D6B43B}" type="slidenum">
              <a:rPr lang="es-MX" smtClean="0"/>
              <a:pPr/>
              <a:t>‹Nº›</a:t>
            </a:fld>
            <a:endParaRPr lang="es-MX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3F35B-FF93-4525-9B01-0FBB0223A5AE}" type="datetimeFigureOut">
              <a:rPr lang="es-MX" smtClean="0"/>
              <a:pPr/>
              <a:t>02/10/2015</a:t>
            </a:fld>
            <a:endParaRPr lang="es-MX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DB067-34C0-44C4-9F9E-3DC974D6B43B}" type="slidenum">
              <a:rPr lang="es-MX" smtClean="0"/>
              <a:pPr/>
              <a:t>‹Nº›</a:t>
            </a:fld>
            <a:endParaRPr lang="es-MX" dirty="0"/>
          </a:p>
        </p:txBody>
      </p:sp>
      <p:sp>
        <p:nvSpPr>
          <p:cNvPr id="9" name="8 Marcador de contenido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3F35B-FF93-4525-9B01-0FBB0223A5AE}" type="datetimeFigureOut">
              <a:rPr lang="es-MX" smtClean="0"/>
              <a:pPr/>
              <a:t>02/10/2015</a:t>
            </a:fld>
            <a:endParaRPr lang="es-MX" dirty="0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DB067-34C0-44C4-9F9E-3DC974D6B43B}" type="slidenum">
              <a:rPr lang="es-MX" smtClean="0"/>
              <a:pPr/>
              <a:t>‹Nº›</a:t>
            </a:fld>
            <a:endParaRPr lang="es-MX" dirty="0"/>
          </a:p>
        </p:txBody>
      </p:sp>
      <p:sp>
        <p:nvSpPr>
          <p:cNvPr id="11" name="10 Marcador de contenido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3" name="12 Marcador de contenido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3F35B-FF93-4525-9B01-0FBB0223A5AE}" type="datetimeFigureOut">
              <a:rPr lang="es-MX" smtClean="0"/>
              <a:pPr/>
              <a:t>02/10/2015</a:t>
            </a:fld>
            <a:endParaRPr lang="es-MX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DB067-34C0-44C4-9F9E-3DC974D6B43B}" type="slidenum">
              <a:rPr lang="es-MX" smtClean="0"/>
              <a:pPr/>
              <a:t>‹Nº›</a:t>
            </a:fld>
            <a:endParaRPr lang="es-MX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3F35B-FF93-4525-9B01-0FBB0223A5AE}" type="datetimeFigureOut">
              <a:rPr lang="es-MX" smtClean="0"/>
              <a:pPr/>
              <a:t>02/10/2015</a:t>
            </a:fld>
            <a:endParaRPr lang="es-MX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DB067-34C0-44C4-9F9E-3DC974D6B43B}" type="slidenum">
              <a:rPr lang="es-MX" smtClean="0"/>
              <a:pPr/>
              <a:t>‹Nº›</a:t>
            </a:fld>
            <a:endParaRPr lang="es-MX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Rectángulo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9" name="8 Rectángulo redondeado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3F35B-FF93-4525-9B01-0FBB0223A5AE}" type="datetimeFigureOut">
              <a:rPr lang="es-MX" smtClean="0"/>
              <a:pPr/>
              <a:t>02/10/2015</a:t>
            </a:fld>
            <a:endParaRPr lang="es-MX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DB067-34C0-44C4-9F9E-3DC974D6B43B}" type="slidenum">
              <a:rPr lang="es-MX" smtClean="0"/>
              <a:pPr/>
              <a:t>‹Nº›</a:t>
            </a:fld>
            <a:endParaRPr lang="es-MX" dirty="0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3F35B-FF93-4525-9B01-0FBB0223A5AE}" type="datetimeFigureOut">
              <a:rPr lang="es-MX" smtClean="0"/>
              <a:pPr/>
              <a:t>02/10/2015</a:t>
            </a:fld>
            <a:endParaRPr lang="es-MX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s-MX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D6EDB067-34C0-44C4-9F9E-3DC974D6B43B}" type="slidenum">
              <a:rPr lang="es-MX" smtClean="0"/>
              <a:pPr/>
              <a:t>‹Nº›</a:t>
            </a:fld>
            <a:endParaRPr lang="es-MX" dirty="0"/>
          </a:p>
        </p:txBody>
      </p:sp>
      <p:sp>
        <p:nvSpPr>
          <p:cNvPr id="11" name="10 Rectángulo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11 Rectángulo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12 Rectángulo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dirty="0" smtClean="0"/>
              <a:t>Haga clic en el icono para agregar una imagen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60000"/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tángulo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8" name="7 Rectángulo redondeado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D7B3F35B-FF93-4525-9B01-0FBB0223A5AE}" type="datetimeFigureOut">
              <a:rPr lang="es-MX" smtClean="0"/>
              <a:pPr/>
              <a:t>02/10/2015</a:t>
            </a:fld>
            <a:endParaRPr lang="es-MX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s-MX" dirty="0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D6EDB067-34C0-44C4-9F9E-3DC974D6B43B}" type="slidenum">
              <a:rPr lang="es-MX" smtClean="0"/>
              <a:pPr/>
              <a:t>‹Nº›</a:t>
            </a:fld>
            <a:endParaRPr lang="es-MX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sz="quarter" idx="1"/>
          </p:nvPr>
        </p:nvSpPr>
        <p:spPr>
          <a:xfrm>
            <a:off x="395536" y="548680"/>
            <a:ext cx="8229600" cy="2304256"/>
          </a:xfrm>
          <a:solidFill>
            <a:srgbClr val="FF3300">
              <a:alpha val="60000"/>
            </a:srgbClr>
          </a:solidFill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marL="0" indent="0" algn="ctr">
              <a:buNone/>
            </a:pPr>
            <a:endParaRPr lang="es-MX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marL="0" indent="0" algn="just"/>
            <a:r>
              <a:rPr lang="es-MX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Si se declara la sentencia lisa y llana, el incumplimiento de la sentencia se dará si la autoridad nuevamente dicta en cualquier tiempo un acto de igual contenido y valor que el anulado es decir que reitere las violaciones legales de este. </a:t>
            </a:r>
          </a:p>
          <a:p>
            <a:pPr marL="0" indent="0" algn="just"/>
            <a:endParaRPr lang="es-MX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3 Imagen" descr="sentencia-judicial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51720" y="3212976"/>
            <a:ext cx="5124450" cy="31527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636766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74028441"/>
              </p:ext>
            </p:extLst>
          </p:nvPr>
        </p:nvGraphicFramePr>
        <p:xfrm>
          <a:off x="395536" y="620688"/>
          <a:ext cx="8352928" cy="6044128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8352928"/>
              </a:tblGrid>
              <a:tr h="699506">
                <a:tc>
                  <a:txBody>
                    <a:bodyPr/>
                    <a:lstStyle/>
                    <a:p>
                      <a:r>
                        <a:rPr lang="es-MX" sz="2800" dirty="0" smtClean="0"/>
                        <a:t>Asegurar el cumplimiento de sentencia</a:t>
                      </a:r>
                      <a:endParaRPr lang="es-MX" sz="2800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123442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v"/>
                        <a:tabLst/>
                        <a:defRPr/>
                      </a:pPr>
                      <a:r>
                        <a:rPr lang="es-MX" sz="2000" dirty="0" smtClean="0">
                          <a:latin typeface="Arial" pitchFamily="34" charset="0"/>
                          <a:cs typeface="Arial" pitchFamily="34" charset="0"/>
                        </a:rPr>
                        <a:t>Requerir de oficio los pertinentes informes a la autoridad que debe cumplir la sentencia, deben ser rendidos en el plazo de tres días. </a:t>
                      </a:r>
                    </a:p>
                    <a:p>
                      <a:endParaRPr lang="es-MX" dirty="0"/>
                    </a:p>
                  </a:txBody>
                  <a:tcPr>
                    <a:solidFill>
                      <a:schemeClr val="accent4">
                        <a:tint val="40000"/>
                        <a:alpha val="60000"/>
                      </a:schemeClr>
                    </a:solidFill>
                  </a:tcPr>
                </a:tc>
              </a:tr>
              <a:tr h="86409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v"/>
                        <a:tabLst/>
                        <a:defRPr/>
                      </a:pPr>
                      <a:r>
                        <a:rPr lang="es-MX" sz="2000" dirty="0" smtClean="0">
                          <a:latin typeface="Arial" pitchFamily="34" charset="0"/>
                          <a:cs typeface="Arial" pitchFamily="34" charset="0"/>
                        </a:rPr>
                        <a:t>Imponer multas de apremio a la autoridad demandada responsable.</a:t>
                      </a:r>
                    </a:p>
                    <a:p>
                      <a:endParaRPr lang="es-MX" sz="2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123442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v"/>
                        <a:tabLst/>
                        <a:defRPr/>
                      </a:pPr>
                      <a:r>
                        <a:rPr lang="es-MX" sz="2000" dirty="0" smtClean="0">
                          <a:latin typeface="Arial" pitchFamily="34" charset="0"/>
                          <a:cs typeface="Arial" pitchFamily="34" charset="0"/>
                        </a:rPr>
                        <a:t>Requerir al superior jerárquico el acatamiento de la sentencia a la autoridad demandada.</a:t>
                      </a:r>
                    </a:p>
                    <a:p>
                      <a:endParaRPr lang="es-MX" sz="2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4">
                        <a:tint val="40000"/>
                        <a:alpha val="60000"/>
                      </a:schemeClr>
                    </a:solidFill>
                  </a:tcPr>
                </a:tc>
              </a:tr>
              <a:tr h="86409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v"/>
                        <a:tabLst/>
                        <a:defRPr/>
                      </a:pPr>
                      <a:r>
                        <a:rPr lang="es-MX" sz="2000" dirty="0" smtClean="0">
                          <a:latin typeface="Arial" pitchFamily="34" charset="0"/>
                          <a:cs typeface="Arial" pitchFamily="34" charset="0"/>
                        </a:rPr>
                        <a:t>Encomendar a un funcionario jurisdiccional el incumplimiento de la sentencia </a:t>
                      </a:r>
                    </a:p>
                    <a:p>
                      <a:endParaRPr lang="es-MX" sz="2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86409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v"/>
                        <a:tabLst/>
                        <a:defRPr/>
                      </a:pPr>
                      <a:r>
                        <a:rPr lang="es-MX" sz="2000" dirty="0" smtClean="0">
                          <a:latin typeface="Arial" pitchFamily="34" charset="0"/>
                          <a:cs typeface="Arial" pitchFamily="34" charset="0"/>
                        </a:rPr>
                        <a:t>Para poner en conocimiento del órgano contralor la falta de cumplimiento </a:t>
                      </a:r>
                    </a:p>
                    <a:p>
                      <a:endParaRPr lang="es-MX" sz="2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4">
                        <a:tint val="40000"/>
                        <a:alpha val="6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21784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sz="quarter" idx="1"/>
          </p:nvPr>
        </p:nvSpPr>
        <p:spPr>
          <a:xfrm>
            <a:off x="457200" y="476672"/>
            <a:ext cx="8229600" cy="5649491"/>
          </a:xfrm>
          <a:solidFill>
            <a:srgbClr val="99FF66">
              <a:alpha val="60000"/>
            </a:srgbClr>
          </a:solidFill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s-MX" dirty="0" smtClean="0">
                <a:latin typeface="Arial" pitchFamily="34" charset="0"/>
                <a:cs typeface="Arial" pitchFamily="34" charset="0"/>
              </a:rPr>
              <a:t>Articulo 58 de la LFPCA: el recurso de queja se interpone a petición de parte.  </a:t>
            </a:r>
          </a:p>
          <a:p>
            <a:pPr marL="0" indent="0" algn="ctr">
              <a:buNone/>
            </a:pPr>
            <a:endParaRPr lang="es-MX" dirty="0" smtClean="0">
              <a:latin typeface="Arial" pitchFamily="34" charset="0"/>
              <a:cs typeface="Arial" pitchFamily="34" charset="0"/>
            </a:endParaRPr>
          </a:p>
          <a:p>
            <a:pPr marL="0" indent="0" algn="just">
              <a:buNone/>
            </a:pPr>
            <a:r>
              <a:rPr lang="es-MX" sz="2600" dirty="0">
                <a:latin typeface="Arial" pitchFamily="34" charset="0"/>
                <a:cs typeface="Arial" pitchFamily="34" charset="0"/>
              </a:rPr>
              <a:t>Durante el trámite de la queja se suspenderá el procedimiento administrativo de ejecución que </a:t>
            </a:r>
            <a:r>
              <a:rPr lang="es-MX" sz="2600" dirty="0" smtClean="0">
                <a:latin typeface="Arial" pitchFamily="34" charset="0"/>
                <a:cs typeface="Arial" pitchFamily="34" charset="0"/>
              </a:rPr>
              <a:t>en su </a:t>
            </a:r>
            <a:r>
              <a:rPr lang="es-MX" sz="2600" dirty="0">
                <a:latin typeface="Arial" pitchFamily="34" charset="0"/>
                <a:cs typeface="Arial" pitchFamily="34" charset="0"/>
              </a:rPr>
              <a:t>caso existiere.</a:t>
            </a:r>
          </a:p>
          <a:p>
            <a:pPr marL="0" indent="0" algn="just">
              <a:buNone/>
            </a:pPr>
            <a:endParaRPr lang="es-MX" sz="2600" b="1" dirty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es-MX" sz="26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2600" dirty="0">
                <a:latin typeface="Arial" pitchFamily="34" charset="0"/>
                <a:cs typeface="Arial" pitchFamily="34" charset="0"/>
              </a:rPr>
              <a:t>Tratándose del incumplimiento de la resolución que conceda la suspensión de la ejecución del </a:t>
            </a:r>
            <a:r>
              <a:rPr lang="es-MX" sz="2600" dirty="0" smtClean="0">
                <a:latin typeface="Arial" pitchFamily="34" charset="0"/>
                <a:cs typeface="Arial" pitchFamily="34" charset="0"/>
              </a:rPr>
              <a:t>acto impugnado </a:t>
            </a:r>
            <a:r>
              <a:rPr lang="es-MX" sz="2600" dirty="0">
                <a:latin typeface="Arial" pitchFamily="34" charset="0"/>
                <a:cs typeface="Arial" pitchFamily="34" charset="0"/>
              </a:rPr>
              <a:t>o alguna otra de las medidas cautelares previstas en esta Ley, procederá la queja </a:t>
            </a:r>
            <a:r>
              <a:rPr lang="es-MX" sz="2600" dirty="0" smtClean="0">
                <a:latin typeface="Arial" pitchFamily="34" charset="0"/>
                <a:cs typeface="Arial" pitchFamily="34" charset="0"/>
              </a:rPr>
              <a:t>mediante escrito </a:t>
            </a:r>
            <a:r>
              <a:rPr lang="es-MX" sz="2600" dirty="0">
                <a:latin typeface="Arial" pitchFamily="34" charset="0"/>
                <a:cs typeface="Arial" pitchFamily="34" charset="0"/>
              </a:rPr>
              <a:t>interpuesto en cualquier momento hasta antes de que se dicte sentencia definitiva ante </a:t>
            </a:r>
            <a:r>
              <a:rPr lang="es-MX" sz="2600" dirty="0" smtClean="0">
                <a:latin typeface="Arial" pitchFamily="34" charset="0"/>
                <a:cs typeface="Arial" pitchFamily="34" charset="0"/>
              </a:rPr>
              <a:t>el Magistrado Instructor.</a:t>
            </a:r>
          </a:p>
        </p:txBody>
      </p:sp>
    </p:spTree>
    <p:extLst>
      <p:ext uri="{BB962C8B-B14F-4D97-AF65-F5344CB8AC3E}">
        <p14:creationId xmlns:p14="http://schemas.microsoft.com/office/powerpoint/2010/main" val="2840201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404664"/>
            <a:ext cx="3462880" cy="706090"/>
          </a:xfrm>
          <a:solidFill>
            <a:srgbClr val="33CCFF"/>
          </a:solidFill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r"/>
            <a:r>
              <a:rPr lang="es-ES" dirty="0" smtClean="0">
                <a:solidFill>
                  <a:schemeClr val="tx1"/>
                </a:solidFill>
              </a:rPr>
              <a:t>Conclusiones</a:t>
            </a:r>
            <a:endParaRPr lang="es-ES" dirty="0">
              <a:solidFill>
                <a:schemeClr val="tx1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solidFill>
            <a:srgbClr val="33CCFF">
              <a:alpha val="60000"/>
            </a:srgbClr>
          </a:solidFill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normAutofit fontScale="85000" lnSpcReduction="20000"/>
          </a:bodyPr>
          <a:lstStyle/>
          <a:p>
            <a:pPr algn="just"/>
            <a:r>
              <a:rPr lang="es-MX" sz="2400" dirty="0" smtClean="0">
                <a:latin typeface="Arial" pitchFamily="34" charset="0"/>
                <a:cs typeface="Arial" pitchFamily="34" charset="0"/>
              </a:rPr>
              <a:t>Es posible concluir que</a:t>
            </a:r>
            <a:r>
              <a:rPr lang="es-ES" sz="2400" dirty="0" smtClean="0">
                <a:latin typeface="Arial" pitchFamily="34" charset="0"/>
                <a:cs typeface="Arial" pitchFamily="34" charset="0"/>
              </a:rPr>
              <a:t> este procedimiento se basa en resolver problemas entre "El ciudadano" y "La autoridad" por concepto de que la autoridad haya actuado fuera de su ámbito de competencia o haya actuado, la autoridad, en actos que violentan a los derechos de los ciudadanos. Este procedimiento está reconocido en la Constitución Política de los Estados Unidos Mexicanos.</a:t>
            </a:r>
            <a:r>
              <a:rPr lang="es-MX" sz="2400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 algn="just"/>
            <a:endParaRPr lang="es-MX" sz="2400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es-MX" sz="2400" dirty="0" smtClean="0">
                <a:latin typeface="Arial" pitchFamily="34" charset="0"/>
                <a:cs typeface="Arial" pitchFamily="34" charset="0"/>
              </a:rPr>
              <a:t>Por otra parte es necesario hacer mención que el juicio contencioso administrativo</a:t>
            </a:r>
            <a:r>
              <a:rPr lang="es-ES" sz="2400" dirty="0" smtClean="0">
                <a:latin typeface="Arial" pitchFamily="34" charset="0"/>
                <a:cs typeface="Arial" pitchFamily="34" charset="0"/>
              </a:rPr>
              <a:t> también llamado juicio de nulidad ya que procede contra las resoluciones administrativas definitivas que establece la Ley Orgánica del Tribunal Federal de Justicia Fiscal y Administrativa, así como contra los actos administrativos, decretos y acuerdos generales, diferentes a los Reglamentos</a:t>
            </a:r>
          </a:p>
          <a:p>
            <a:pPr>
              <a:buNone/>
            </a:pPr>
            <a:r>
              <a:rPr lang="es-ES" sz="2400" dirty="0" smtClean="0"/>
              <a:t/>
            </a:r>
            <a:br>
              <a:rPr lang="es-ES" sz="2400" dirty="0" smtClean="0"/>
            </a:br>
            <a:endParaRPr lang="es-MX" sz="2400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algn="just"/>
            <a:endParaRPr lang="es-MX" sz="2400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algn="just"/>
            <a:endParaRPr lang="es-ES" sz="2400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-466" y="404664"/>
            <a:ext cx="3682752" cy="868958"/>
          </a:xfrm>
          <a:solidFill>
            <a:srgbClr val="FF0000"/>
          </a:solidFill>
          <a:scene3d>
            <a:camera prst="orthographicFront"/>
            <a:lightRig rig="threePt" dir="t"/>
          </a:scene3d>
          <a:sp3d>
            <a:bevelT prst="convex"/>
          </a:sp3d>
        </p:spPr>
        <p:txBody>
          <a:bodyPr/>
          <a:lstStyle/>
          <a:p>
            <a:pPr algn="r"/>
            <a:r>
              <a:rPr lang="es-ES" dirty="0" smtClean="0">
                <a:solidFill>
                  <a:schemeClr val="tx1"/>
                </a:solidFill>
              </a:rPr>
              <a:t>Bibliografía </a:t>
            </a:r>
            <a:endParaRPr lang="es-ES" dirty="0">
              <a:solidFill>
                <a:schemeClr val="tx1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solidFill>
            <a:srgbClr val="FF3300">
              <a:alpha val="65000"/>
            </a:srgbClr>
          </a:solidFill>
          <a:scene3d>
            <a:camera prst="orthographicFront"/>
            <a:lightRig rig="threePt" dir="t"/>
          </a:scene3d>
          <a:sp3d>
            <a:bevelT prst="convex"/>
          </a:sp3d>
        </p:spPr>
        <p:txBody>
          <a:bodyPr>
            <a:normAutofit/>
          </a:bodyPr>
          <a:lstStyle/>
          <a:p>
            <a:r>
              <a:rPr lang="es-ES" sz="2400" dirty="0" smtClean="0">
                <a:latin typeface="Arial" pitchFamily="34" charset="0"/>
                <a:cs typeface="Arial" pitchFamily="34" charset="0"/>
              </a:rPr>
              <a:t>Constitución Política de los Estados Unidos Mexicanos.</a:t>
            </a:r>
          </a:p>
          <a:p>
            <a:r>
              <a:rPr lang="es-ES" sz="2400" dirty="0" smtClean="0">
                <a:latin typeface="Arial" pitchFamily="34" charset="0"/>
                <a:cs typeface="Arial" pitchFamily="34" charset="0"/>
              </a:rPr>
              <a:t>Ley Federal de Procedimiento Contencioso Administrativo.</a:t>
            </a:r>
          </a:p>
          <a:p>
            <a:r>
              <a:rPr lang="es-ES" sz="2400" dirty="0" smtClean="0">
                <a:latin typeface="Arial" pitchFamily="34" charset="0"/>
                <a:cs typeface="Arial" pitchFamily="34" charset="0"/>
              </a:rPr>
              <a:t>BARTRA Cavero, José, Procedimiento Administrativo, Ed. Huallaga, 2002.</a:t>
            </a:r>
          </a:p>
          <a:p>
            <a:r>
              <a:rPr lang="es-ES" sz="2400" dirty="0" smtClean="0">
                <a:latin typeface="Arial" pitchFamily="34" charset="0"/>
                <a:cs typeface="Arial" pitchFamily="34" charset="0"/>
              </a:rPr>
              <a:t>SANCHEZ Gómez Narciso, Segundo Curso de Derecho Administrativo, Ed. Porrúa, México, 2010.</a:t>
            </a:r>
          </a:p>
          <a:p>
            <a:endParaRPr lang="es-ES" sz="2400" dirty="0" smtClean="0">
              <a:solidFill>
                <a:schemeClr val="accent3">
                  <a:lumMod val="75000"/>
                </a:schemeClr>
              </a:solidFill>
            </a:endParaRPr>
          </a:p>
          <a:p>
            <a:endParaRPr lang="es-ES" sz="2400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dad">
  <a:themeElements>
    <a:clrScheme name="Equidad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dad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quidad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1630</TotalTime>
  <Words>260</Words>
  <Application>Microsoft Office PowerPoint</Application>
  <PresentationFormat>Presentación en pantalla (4:3)</PresentationFormat>
  <Paragraphs>23</Paragraphs>
  <Slides>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5</vt:i4>
      </vt:variant>
    </vt:vector>
  </HeadingPairs>
  <TitlesOfParts>
    <vt:vector size="12" baseType="lpstr">
      <vt:lpstr>Arial</vt:lpstr>
      <vt:lpstr>Calibri</vt:lpstr>
      <vt:lpstr>Franklin Gothic Book</vt:lpstr>
      <vt:lpstr>Perpetua</vt:lpstr>
      <vt:lpstr>Wingdings</vt:lpstr>
      <vt:lpstr>Wingdings 2</vt:lpstr>
      <vt:lpstr>Equidad</vt:lpstr>
      <vt:lpstr>Presentación de PowerPoint</vt:lpstr>
      <vt:lpstr>Presentación de PowerPoint</vt:lpstr>
      <vt:lpstr>Presentación de PowerPoint</vt:lpstr>
      <vt:lpstr>Conclusiones</vt:lpstr>
      <vt:lpstr>Bibliografía </vt:lpstr>
    </vt:vector>
  </TitlesOfParts>
  <Company>HP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LDE</dc:creator>
  <cp:lastModifiedBy>Usuario</cp:lastModifiedBy>
  <cp:revision>159</cp:revision>
  <dcterms:created xsi:type="dcterms:W3CDTF">2013-08-21T18:45:55Z</dcterms:created>
  <dcterms:modified xsi:type="dcterms:W3CDTF">2015-10-02T19:13:48Z</dcterms:modified>
</cp:coreProperties>
</file>