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6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7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8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696" r:id="rId3"/>
    <p:sldMasterId id="2147483714" r:id="rId4"/>
    <p:sldMasterId id="2147483732" r:id="rId5"/>
    <p:sldMasterId id="2147483750" r:id="rId6"/>
    <p:sldMasterId id="2147483768" r:id="rId7"/>
    <p:sldMasterId id="2147483786" r:id="rId8"/>
    <p:sldMasterId id="2147483804" r:id="rId9"/>
  </p:sldMasterIdLst>
  <p:sldIdLst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9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18269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80844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96015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57061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23906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9657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71533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37434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55147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7768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188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19203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61430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91281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85744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5774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17352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53927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676815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0648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41056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5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561921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26771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38698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6627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17321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07225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486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46756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23946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16553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155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59344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53561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866110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32589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631926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57620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59461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2633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81530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75336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354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299177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75031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6255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7199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99491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54825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07861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82056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00818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930293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700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76012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466569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58785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67424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339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811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620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375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815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658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013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55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9895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3124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4403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7212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6765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700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6280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2980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5259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177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0662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747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9257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313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7822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7248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8297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4037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994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0745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9634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032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3704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8143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1789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7392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51734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22247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5855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32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4362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08644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2457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05108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0159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81531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6800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9378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512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38516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546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130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7187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8157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8001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149170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3485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188921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49874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56807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70918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462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8572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34275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56041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6309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66091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1818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32357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8045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18381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4529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89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6139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874924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63253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67846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48783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11708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91248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37709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3984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50251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49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43822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5378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49665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0959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34117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11388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98867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4206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88254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04360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857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4.xml"/><Relationship Id="rId16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17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9046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6081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7223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442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413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1658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6691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5698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AD8169-88AB-4535-838A-13C80FD93680}" type="datetimeFigureOut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F657EB-0FA1-413E-B3FE-B6708A74CE27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‹Nº›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7282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38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62707" y="281353"/>
            <a:ext cx="5556739" cy="52050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prstClr val="white"/>
                </a:solidFill>
              </a:rPr>
              <a:t>EL LENGUAJE CORPORAL</a:t>
            </a:r>
          </a:p>
        </p:txBody>
      </p:sp>
      <p:sp>
        <p:nvSpPr>
          <p:cNvPr id="4" name="Redondear rectángulo de esquina diagonal 3"/>
          <p:cNvSpPr/>
          <p:nvPr/>
        </p:nvSpPr>
        <p:spPr>
          <a:xfrm>
            <a:off x="2546252" y="1612349"/>
            <a:ext cx="6217920" cy="2799471"/>
          </a:xfrm>
          <a:prstGeom prst="round2DiagRect">
            <a:avLst>
              <a:gd name="adj1" fmla="val 16667"/>
              <a:gd name="adj2" fmla="val 1508"/>
            </a:avLst>
          </a:prstGeom>
          <a:solidFill>
            <a:srgbClr val="D668AF">
              <a:alpha val="8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prstClr val="white"/>
                </a:solidFill>
              </a:rPr>
              <a:t>Nuestros gestos, movimientos, el tono de voz, nuestra ropa e incluso nuestro olor corporal también forman parte de los mensajes cuando nos comunicamos con los demás.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028" y="4199060"/>
            <a:ext cx="2705100" cy="16954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4859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11619" y="1703133"/>
            <a:ext cx="10913428" cy="3277773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36576" indent="0" algn="just">
              <a:lnSpc>
                <a:spcPct val="150000"/>
              </a:lnSpc>
              <a:buNone/>
            </a:pP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La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</a:rPr>
              <a:t> lengua de señas, o lengua de signos, es una lengua natural de expresión y configuración gesto-espacial y percepción visual (o incluso táctil por ciertas personas con </a:t>
            </a:r>
            <a:r>
              <a:rPr lang="es-ES" b="1" dirty="0" err="1" smtClean="0">
                <a:solidFill>
                  <a:schemeClr val="tx2">
                    <a:lumMod val="75000"/>
                  </a:schemeClr>
                </a:solidFill>
              </a:rPr>
              <a:t>sordoceguera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</a:rPr>
              <a:t>gracias a la cual los sordos pueden establecer un canal de comunicación con su entorno social, ya sea conformado por otros sordos o por cualquier persona que conozca la lengua de señas empleada. </a:t>
            </a:r>
            <a:endParaRPr lang="es-MX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233" y="4728629"/>
            <a:ext cx="1879543" cy="18954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Elipse 1"/>
          <p:cNvSpPr/>
          <p:nvPr/>
        </p:nvSpPr>
        <p:spPr>
          <a:xfrm>
            <a:off x="3193366" y="309490"/>
            <a:ext cx="5205046" cy="123795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solidFill>
                  <a:srgbClr val="C62324">
                    <a:lumMod val="60000"/>
                    <a:lumOff val="40000"/>
                  </a:srgbClr>
                </a:solidFill>
              </a:rPr>
              <a:t>LENGUAJE DE SIGNOS</a:t>
            </a:r>
          </a:p>
        </p:txBody>
      </p:sp>
    </p:spTree>
    <p:extLst>
      <p:ext uri="{BB962C8B-B14F-4D97-AF65-F5344CB8AC3E}">
        <p14:creationId xmlns:p14="http://schemas.microsoft.com/office/powerpoint/2010/main" val="404175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9011" y="4663440"/>
            <a:ext cx="10405819" cy="2089052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s-ES" b="1" dirty="0">
                <a:solidFill>
                  <a:schemeClr val="bg1"/>
                </a:solidFill>
              </a:rPr>
              <a:t>Mientras que con el lenguaje oral la comunicación se establece en un canal vocal-auditivo, el lenguaje de señas lo hace por un canal gesto-viso-espacial.</a:t>
            </a:r>
            <a:endParaRPr lang="es-MX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426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880" y="4588187"/>
            <a:ext cx="2609850" cy="17526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928468" y="900307"/>
            <a:ext cx="8074734" cy="523220"/>
          </a:xfrm>
          <a:prstGeom prst="rect">
            <a:avLst/>
          </a:prstGeom>
          <a:solidFill>
            <a:srgbClr val="D668AF"/>
          </a:solidFill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IMPORTANCIA DE LA COMUNICACIÓN</a:t>
            </a:r>
          </a:p>
        </p:txBody>
      </p:sp>
      <p:sp>
        <p:nvSpPr>
          <p:cNvPr id="5" name="Redondear rectángulo de esquina diagonal 4"/>
          <p:cNvSpPr/>
          <p:nvPr/>
        </p:nvSpPr>
        <p:spPr>
          <a:xfrm>
            <a:off x="1280161" y="1589650"/>
            <a:ext cx="6527289" cy="2832414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>
                <a:solidFill>
                  <a:prstClr val="black"/>
                </a:solidFill>
              </a:rPr>
              <a:t>El ser humano tiene por naturaleza, la necesidad de comunicarse. </a:t>
            </a:r>
          </a:p>
          <a:p>
            <a:r>
              <a:rPr lang="es-MX" dirty="0">
                <a:solidFill>
                  <a:prstClr val="black"/>
                </a:solidFill>
              </a:rPr>
              <a:t>La acción de comunicarse con los demás es tan importante que significa incluso la supervivencia misma del hombre.</a:t>
            </a:r>
          </a:p>
          <a:p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77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9412" y="4375052"/>
            <a:ext cx="11812588" cy="2293034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25000" lnSpcReduction="20000"/>
          </a:bodyPr>
          <a:lstStyle/>
          <a:p>
            <a:pPr marL="36576" indent="0" algn="just">
              <a:lnSpc>
                <a:spcPct val="150000"/>
              </a:lnSpc>
              <a:buNone/>
            </a:pPr>
            <a:endParaRPr lang="es-MX" sz="8000" b="1" dirty="0" smtClean="0"/>
          </a:p>
          <a:p>
            <a:pPr marL="36576" indent="0" algn="just">
              <a:lnSpc>
                <a:spcPct val="150000"/>
              </a:lnSpc>
              <a:buNone/>
            </a:pPr>
            <a:endParaRPr lang="es-MX" sz="8000" b="1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8000" b="1" dirty="0" smtClean="0"/>
              <a:t>Comunicar</a:t>
            </a:r>
            <a:r>
              <a:rPr lang="es-MX" sz="8000" b="1" dirty="0"/>
              <a:t>: </a:t>
            </a:r>
            <a:r>
              <a:rPr lang="es-MX" sz="8000" dirty="0"/>
              <a:t>es transmitir señales mediante un código común al emisor y al receptor</a:t>
            </a:r>
            <a:r>
              <a:rPr lang="es-MX" sz="8000" dirty="0" smtClean="0"/>
              <a:t>.</a:t>
            </a:r>
          </a:p>
          <a:p>
            <a:endParaRPr lang="es-MX" sz="8000" dirty="0" smtClean="0"/>
          </a:p>
          <a:p>
            <a:pPr marL="0" indent="0">
              <a:buNone/>
            </a:pPr>
            <a:r>
              <a:rPr lang="es-MX" sz="8000" dirty="0" smtClean="0"/>
              <a:t>Al </a:t>
            </a:r>
            <a:r>
              <a:rPr lang="es-MX" sz="8000" dirty="0"/>
              <a:t>revisar el concepto de comunicación, encontramos que son necesarias determinadas condiciones para que se realice.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b="1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4681" y="167319"/>
            <a:ext cx="3248025" cy="198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31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4000" b="-8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685801"/>
            <a:ext cx="7460982" cy="3140612"/>
          </a:xfrm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 marL="0" indent="0">
              <a:buNone/>
            </a:pPr>
            <a:endParaRPr lang="es-MX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b="1" dirty="0" smtClean="0">
                <a:solidFill>
                  <a:schemeClr val="bg1"/>
                </a:solidFill>
              </a:rPr>
              <a:t>Al </a:t>
            </a:r>
            <a:r>
              <a:rPr lang="es-MX" b="1" dirty="0">
                <a:solidFill>
                  <a:schemeClr val="bg1"/>
                </a:solidFill>
              </a:rPr>
              <a:t>revisar el concepto de comunicación, encontramos que son necesarias determinadas condiciones para que se realice.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1841" y="3366181"/>
            <a:ext cx="4925724" cy="218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70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685800"/>
            <a:ext cx="10898188" cy="5465618"/>
          </a:xfrm>
          <a:blipFill dpi="0" rotWithShape="1">
            <a:blip r:embed="rId3">
              <a:alphaModFix amt="73000"/>
            </a:blip>
            <a:srcRect/>
            <a:tile tx="0" ty="0" sx="100000" sy="100000" flip="none" algn="tl"/>
          </a:blipFill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tx1"/>
                </a:solidFill>
              </a:rPr>
              <a:t>La primera condición es que deben ser dos o más personas las que se relacionen entre sí: </a:t>
            </a:r>
            <a:r>
              <a:rPr lang="es-MX" dirty="0">
                <a:solidFill>
                  <a:schemeClr val="tx1"/>
                </a:solidFill>
              </a:rPr>
              <a:t>es decir, se necesita al menos un emisor que comunique y un receptor que reciba el mensaje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tx1"/>
                </a:solidFill>
              </a:rPr>
              <a:t>Segunda condición: las personas que se comunican deben evocar un significado en común. </a:t>
            </a:r>
            <a:r>
              <a:rPr lang="es-MX" dirty="0">
                <a:solidFill>
                  <a:schemeClr val="tx1"/>
                </a:solidFill>
              </a:rPr>
              <a:t>En el proceso de la comunicación este aspecto nos lleva analizar el signo lingüístico. </a:t>
            </a:r>
            <a:r>
              <a:rPr lang="es-MX" b="1" dirty="0">
                <a:solidFill>
                  <a:schemeClr val="tx1"/>
                </a:solidFill>
              </a:rPr>
              <a:t>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5590" y="4879904"/>
            <a:ext cx="20955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30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3812" y="1165860"/>
            <a:ext cx="10181908" cy="4689764"/>
          </a:xfrm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b="1" dirty="0"/>
              <a:t>El signo lingüístico relaciona un concepto con una imagen acústica y en él podemos identificar tres elementos: significante, significado y referente.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 smtClean="0"/>
              <a:t>El </a:t>
            </a:r>
            <a:r>
              <a:rPr lang="es-MX" b="1" dirty="0"/>
              <a:t>significante: es la imagen acústica: lo que se percibe por el sentido del oído. En este caso, el sonido al pronunciar cualquier objeto</a:t>
            </a:r>
            <a:r>
              <a:rPr lang="es-MX" b="1" dirty="0" smtClean="0"/>
              <a:t>.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/>
              <a:t>El significado: es la imagen conceptual: la idea que se presenta en la mente al escuchar el </a:t>
            </a:r>
            <a:r>
              <a:rPr lang="es-MX" b="1" dirty="0" smtClean="0"/>
              <a:t>significante.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 smtClean="0"/>
              <a:t>El </a:t>
            </a:r>
            <a:r>
              <a:rPr lang="es-MX" b="1" dirty="0"/>
              <a:t>referente: es la cosa significada.</a:t>
            </a:r>
          </a:p>
          <a:p>
            <a:pPr marL="0" indent="0">
              <a:buNone/>
            </a:pPr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932" y="4476404"/>
            <a:ext cx="25146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48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30699" y="1772529"/>
            <a:ext cx="8713965" cy="2525629"/>
          </a:xfrm>
          <a:blipFill>
            <a:blip r:embed="rId3"/>
            <a:tile tx="0" ty="0" sx="100000" sy="100000" flip="none" algn="tl"/>
          </a:blip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es-MX" b="1" dirty="0" smtClean="0">
                <a:solidFill>
                  <a:schemeClr val="bg1"/>
                </a:solidFill>
              </a:rPr>
              <a:t>CONCLUSIÓN:</a:t>
            </a:r>
          </a:p>
          <a:p>
            <a:pPr marL="0" indent="0" algn="just">
              <a:buNone/>
            </a:pPr>
            <a:r>
              <a:rPr lang="es-MX" b="1" dirty="0" smtClean="0">
                <a:solidFill>
                  <a:schemeClr val="bg1"/>
                </a:solidFill>
              </a:rPr>
              <a:t>La </a:t>
            </a:r>
            <a:r>
              <a:rPr lang="es-MX" b="1" dirty="0">
                <a:solidFill>
                  <a:schemeClr val="bg1"/>
                </a:solidFill>
              </a:rPr>
              <a:t>palabra es vanguardia de toda acción. </a:t>
            </a:r>
            <a:endParaRPr lang="es-MX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s-MX" b="1" dirty="0" smtClean="0">
                <a:solidFill>
                  <a:schemeClr val="bg1"/>
                </a:solidFill>
              </a:rPr>
              <a:t>Las </a:t>
            </a:r>
            <a:r>
              <a:rPr lang="es-MX" b="1" dirty="0">
                <a:solidFill>
                  <a:schemeClr val="bg1"/>
                </a:solidFill>
              </a:rPr>
              <a:t>grandes acciones, las que transforman de raíz, espíritus, hombres y estructuras, son suma de muchas voluntades proyectadas por la </a:t>
            </a:r>
            <a:r>
              <a:rPr lang="es-MX" b="1" dirty="0" smtClean="0">
                <a:solidFill>
                  <a:schemeClr val="bg1"/>
                </a:solidFill>
              </a:rPr>
              <a:t>palabra</a:t>
            </a:r>
            <a:r>
              <a:rPr lang="es-MX" b="1" dirty="0">
                <a:solidFill>
                  <a:schemeClr val="bg1"/>
                </a:solidFill>
              </a:rPr>
              <a:t>.</a:t>
            </a:r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8481" y="3821461"/>
            <a:ext cx="2438400" cy="1876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2984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1_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2_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4.xml><?xml version="1.0" encoding="utf-8"?>
<a:theme xmlns:a="http://schemas.openxmlformats.org/drawingml/2006/main" name="3_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5.xml><?xml version="1.0" encoding="utf-8"?>
<a:theme xmlns:a="http://schemas.openxmlformats.org/drawingml/2006/main" name="4_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6.xml><?xml version="1.0" encoding="utf-8"?>
<a:theme xmlns:a="http://schemas.openxmlformats.org/drawingml/2006/main" name="5_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7.xml><?xml version="1.0" encoding="utf-8"?>
<a:theme xmlns:a="http://schemas.openxmlformats.org/drawingml/2006/main" name="6_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8.xml><?xml version="1.0" encoding="utf-8"?>
<a:theme xmlns:a="http://schemas.openxmlformats.org/drawingml/2006/main" name="7_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9.xml><?xml version="1.0" encoding="utf-8"?>
<a:theme xmlns:a="http://schemas.openxmlformats.org/drawingml/2006/main" name="8_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Microsoft Office PowerPoint</Application>
  <PresentationFormat>Panorámica</PresentationFormat>
  <Paragraphs>25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9</vt:i4>
      </vt:variant>
      <vt:variant>
        <vt:lpstr>Títulos de diapositiva</vt:lpstr>
      </vt:variant>
      <vt:variant>
        <vt:i4>9</vt:i4>
      </vt:variant>
    </vt:vector>
  </HeadingPairs>
  <TitlesOfParts>
    <vt:vector size="20" baseType="lpstr">
      <vt:lpstr>Century Gothic</vt:lpstr>
      <vt:lpstr>Wingdings 3</vt:lpstr>
      <vt:lpstr>Sector</vt:lpstr>
      <vt:lpstr>1_Sector</vt:lpstr>
      <vt:lpstr>2_Sector</vt:lpstr>
      <vt:lpstr>3_Sector</vt:lpstr>
      <vt:lpstr>4_Sector</vt:lpstr>
      <vt:lpstr>5_Sector</vt:lpstr>
      <vt:lpstr>6_Sector</vt:lpstr>
      <vt:lpstr>7_Sector</vt:lpstr>
      <vt:lpstr>8_Sector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UAEM</dc:creator>
  <cp:lastModifiedBy>UAEM</cp:lastModifiedBy>
  <cp:revision>1</cp:revision>
  <dcterms:created xsi:type="dcterms:W3CDTF">2015-10-02T18:25:52Z</dcterms:created>
  <dcterms:modified xsi:type="dcterms:W3CDTF">2015-10-02T18:30:54Z</dcterms:modified>
</cp:coreProperties>
</file>