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4"/>
  </p:handoutMasterIdLst>
  <p:sldIdLst>
    <p:sldId id="259" r:id="rId2"/>
    <p:sldId id="258" r:id="rId3"/>
    <p:sldId id="261" r:id="rId4"/>
    <p:sldId id="262" r:id="rId5"/>
    <p:sldId id="263" r:id="rId6"/>
    <p:sldId id="264" r:id="rId7"/>
    <p:sldId id="297" r:id="rId8"/>
    <p:sldId id="266" r:id="rId9"/>
    <p:sldId id="267" r:id="rId10"/>
    <p:sldId id="268" r:id="rId11"/>
    <p:sldId id="269" r:id="rId12"/>
    <p:sldId id="270" r:id="rId13"/>
    <p:sldId id="275" r:id="rId14"/>
    <p:sldId id="271" r:id="rId15"/>
    <p:sldId id="272" r:id="rId16"/>
    <p:sldId id="273" r:id="rId17"/>
    <p:sldId id="274" r:id="rId18"/>
    <p:sldId id="276" r:id="rId19"/>
    <p:sldId id="279" r:id="rId20"/>
    <p:sldId id="280" r:id="rId21"/>
    <p:sldId id="281" r:id="rId22"/>
    <p:sldId id="282" r:id="rId23"/>
    <p:sldId id="283" r:id="rId24"/>
    <p:sldId id="284" r:id="rId25"/>
    <p:sldId id="287" r:id="rId26"/>
    <p:sldId id="285" r:id="rId27"/>
    <p:sldId id="286" r:id="rId28"/>
    <p:sldId id="288" r:id="rId29"/>
    <p:sldId id="289" r:id="rId30"/>
    <p:sldId id="294" r:id="rId31"/>
    <p:sldId id="295" r:id="rId32"/>
    <p:sldId id="296" r:id="rId33"/>
  </p:sldIdLst>
  <p:sldSz cx="12192000" cy="6858000"/>
  <p:notesSz cx="6858000" cy="92964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92" d="100"/>
          <a:sy n="92" d="100"/>
        </p:scale>
        <p:origin x="49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1" y="0"/>
            <a:ext cx="2972421" cy="46657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sz="quarter" idx="1"/>
          </p:nvPr>
        </p:nvSpPr>
        <p:spPr>
          <a:xfrm>
            <a:off x="3884027" y="0"/>
            <a:ext cx="2972421" cy="466578"/>
          </a:xfrm>
          <a:prstGeom prst="rect">
            <a:avLst/>
          </a:prstGeom>
        </p:spPr>
        <p:txBody>
          <a:bodyPr vert="horz" lIns="91440" tIns="45720" rIns="91440" bIns="45720" rtlCol="0"/>
          <a:lstStyle>
            <a:lvl1pPr algn="r">
              <a:defRPr sz="1200"/>
            </a:lvl1pPr>
          </a:lstStyle>
          <a:p>
            <a:fld id="{7DA28AA4-63CC-4F06-9F1B-7FD20FD1AA75}" type="datetimeFigureOut">
              <a:rPr lang="es-MX" smtClean="0"/>
              <a:t>02/10/2015</a:t>
            </a:fld>
            <a:endParaRPr lang="es-MX"/>
          </a:p>
        </p:txBody>
      </p:sp>
      <p:sp>
        <p:nvSpPr>
          <p:cNvPr id="4" name="Marcador de pie de página 3"/>
          <p:cNvSpPr>
            <a:spLocks noGrp="1"/>
          </p:cNvSpPr>
          <p:nvPr>
            <p:ph type="ftr" sz="quarter" idx="2"/>
          </p:nvPr>
        </p:nvSpPr>
        <p:spPr>
          <a:xfrm>
            <a:off x="1" y="8829822"/>
            <a:ext cx="2972421" cy="466578"/>
          </a:xfrm>
          <a:prstGeom prst="rect">
            <a:avLst/>
          </a:prstGeom>
        </p:spPr>
        <p:txBody>
          <a:bodyPr vert="horz" lIns="91440" tIns="45720" rIns="91440" bIns="45720" rtlCol="0" anchor="b"/>
          <a:lstStyle>
            <a:lvl1pPr algn="l">
              <a:defRPr sz="1200"/>
            </a:lvl1pPr>
          </a:lstStyle>
          <a:p>
            <a:endParaRPr lang="es-MX"/>
          </a:p>
        </p:txBody>
      </p:sp>
      <p:sp>
        <p:nvSpPr>
          <p:cNvPr id="5" name="Marcador de número de diapositiva 4"/>
          <p:cNvSpPr>
            <a:spLocks noGrp="1"/>
          </p:cNvSpPr>
          <p:nvPr>
            <p:ph type="sldNum" sz="quarter" idx="3"/>
          </p:nvPr>
        </p:nvSpPr>
        <p:spPr>
          <a:xfrm>
            <a:off x="3884027" y="8829822"/>
            <a:ext cx="2972421" cy="466578"/>
          </a:xfrm>
          <a:prstGeom prst="rect">
            <a:avLst/>
          </a:prstGeom>
        </p:spPr>
        <p:txBody>
          <a:bodyPr vert="horz" lIns="91440" tIns="45720" rIns="91440" bIns="45720" rtlCol="0" anchor="b"/>
          <a:lstStyle>
            <a:lvl1pPr algn="r">
              <a:defRPr sz="1200"/>
            </a:lvl1pPr>
          </a:lstStyle>
          <a:p>
            <a:fld id="{C19AA04A-834F-46AC-BD1B-A36E72ED1B13}" type="slidenum">
              <a:rPr lang="es-MX" smtClean="0"/>
              <a:t>‹Nº›</a:t>
            </a:fld>
            <a:endParaRPr lang="es-MX"/>
          </a:p>
        </p:txBody>
      </p:sp>
    </p:spTree>
    <p:extLst>
      <p:ext uri="{BB962C8B-B14F-4D97-AF65-F5344CB8AC3E}">
        <p14:creationId xmlns:p14="http://schemas.microsoft.com/office/powerpoint/2010/main" val="55112005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82F779E2-E80D-4D24-A61B-ACED73D55467}" type="datetimeFigureOut">
              <a:rPr lang="es-MX" smtClean="0"/>
              <a:t>02/10/2015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51BB1C7D-FE51-47CF-A597-0F0DA509C876}" type="slidenum">
              <a:rPr lang="es-MX" smtClean="0"/>
              <a:t>‹Nº›</a:t>
            </a:fld>
            <a:endParaRPr lang="es-MX"/>
          </a:p>
        </p:txBody>
      </p:sp>
    </p:spTree>
    <p:extLst>
      <p:ext uri="{BB962C8B-B14F-4D97-AF65-F5344CB8AC3E}">
        <p14:creationId xmlns:p14="http://schemas.microsoft.com/office/powerpoint/2010/main" val="10219371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82F779E2-E80D-4D24-A61B-ACED73D55467}" type="datetimeFigureOut">
              <a:rPr lang="es-MX" smtClean="0"/>
              <a:t>02/10/2015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51BB1C7D-FE51-47CF-A597-0F0DA509C876}" type="slidenum">
              <a:rPr lang="es-MX" smtClean="0"/>
              <a:t>‹Nº›</a:t>
            </a:fld>
            <a:endParaRPr lang="es-MX"/>
          </a:p>
        </p:txBody>
      </p:sp>
    </p:spTree>
    <p:extLst>
      <p:ext uri="{BB962C8B-B14F-4D97-AF65-F5344CB8AC3E}">
        <p14:creationId xmlns:p14="http://schemas.microsoft.com/office/powerpoint/2010/main" val="11202673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82F779E2-E80D-4D24-A61B-ACED73D55467}" type="datetimeFigureOut">
              <a:rPr lang="es-MX" smtClean="0"/>
              <a:t>02/10/2015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51BB1C7D-FE51-47CF-A597-0F0DA509C876}" type="slidenum">
              <a:rPr lang="es-MX" smtClean="0"/>
              <a:t>‹Nº›</a:t>
            </a:fld>
            <a:endParaRPr lang="es-MX"/>
          </a:p>
        </p:txBody>
      </p:sp>
    </p:spTree>
    <p:extLst>
      <p:ext uri="{BB962C8B-B14F-4D97-AF65-F5344CB8AC3E}">
        <p14:creationId xmlns:p14="http://schemas.microsoft.com/office/powerpoint/2010/main" val="23451671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82F779E2-E80D-4D24-A61B-ACED73D55467}" type="datetimeFigureOut">
              <a:rPr lang="es-MX" smtClean="0"/>
              <a:t>02/10/2015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51BB1C7D-FE51-47CF-A597-0F0DA509C876}" type="slidenum">
              <a:rPr lang="es-MX" smtClean="0"/>
              <a:t>‹Nº›</a:t>
            </a:fld>
            <a:endParaRPr lang="es-MX"/>
          </a:p>
        </p:txBody>
      </p:sp>
    </p:spTree>
    <p:extLst>
      <p:ext uri="{BB962C8B-B14F-4D97-AF65-F5344CB8AC3E}">
        <p14:creationId xmlns:p14="http://schemas.microsoft.com/office/powerpoint/2010/main" val="14800059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82F779E2-E80D-4D24-A61B-ACED73D55467}" type="datetimeFigureOut">
              <a:rPr lang="es-MX" smtClean="0"/>
              <a:t>02/10/2015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51BB1C7D-FE51-47CF-A597-0F0DA509C876}" type="slidenum">
              <a:rPr lang="es-MX" smtClean="0"/>
              <a:t>‹Nº›</a:t>
            </a:fld>
            <a:endParaRPr lang="es-MX"/>
          </a:p>
        </p:txBody>
      </p:sp>
    </p:spTree>
    <p:extLst>
      <p:ext uri="{BB962C8B-B14F-4D97-AF65-F5344CB8AC3E}">
        <p14:creationId xmlns:p14="http://schemas.microsoft.com/office/powerpoint/2010/main" val="25420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82F779E2-E80D-4D24-A61B-ACED73D55467}" type="datetimeFigureOut">
              <a:rPr lang="es-MX" smtClean="0"/>
              <a:t>02/10/2015</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51BB1C7D-FE51-47CF-A597-0F0DA509C876}" type="slidenum">
              <a:rPr lang="es-MX" smtClean="0"/>
              <a:t>‹Nº›</a:t>
            </a:fld>
            <a:endParaRPr lang="es-MX"/>
          </a:p>
        </p:txBody>
      </p:sp>
    </p:spTree>
    <p:extLst>
      <p:ext uri="{BB962C8B-B14F-4D97-AF65-F5344CB8AC3E}">
        <p14:creationId xmlns:p14="http://schemas.microsoft.com/office/powerpoint/2010/main" val="38010966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82F779E2-E80D-4D24-A61B-ACED73D55467}" type="datetimeFigureOut">
              <a:rPr lang="es-MX" smtClean="0"/>
              <a:t>02/10/2015</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51BB1C7D-FE51-47CF-A597-0F0DA509C876}" type="slidenum">
              <a:rPr lang="es-MX" smtClean="0"/>
              <a:t>‹Nº›</a:t>
            </a:fld>
            <a:endParaRPr lang="es-MX"/>
          </a:p>
        </p:txBody>
      </p:sp>
    </p:spTree>
    <p:extLst>
      <p:ext uri="{BB962C8B-B14F-4D97-AF65-F5344CB8AC3E}">
        <p14:creationId xmlns:p14="http://schemas.microsoft.com/office/powerpoint/2010/main" val="12123822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82F779E2-E80D-4D24-A61B-ACED73D55467}" type="datetimeFigureOut">
              <a:rPr lang="es-MX" smtClean="0"/>
              <a:t>02/10/2015</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51BB1C7D-FE51-47CF-A597-0F0DA509C876}" type="slidenum">
              <a:rPr lang="es-MX" smtClean="0"/>
              <a:t>‹Nº›</a:t>
            </a:fld>
            <a:endParaRPr lang="es-MX"/>
          </a:p>
        </p:txBody>
      </p:sp>
    </p:spTree>
    <p:extLst>
      <p:ext uri="{BB962C8B-B14F-4D97-AF65-F5344CB8AC3E}">
        <p14:creationId xmlns:p14="http://schemas.microsoft.com/office/powerpoint/2010/main" val="15052475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82F779E2-E80D-4D24-A61B-ACED73D55467}" type="datetimeFigureOut">
              <a:rPr lang="es-MX" smtClean="0"/>
              <a:t>02/10/2015</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51BB1C7D-FE51-47CF-A597-0F0DA509C876}" type="slidenum">
              <a:rPr lang="es-MX" smtClean="0"/>
              <a:t>‹Nº›</a:t>
            </a:fld>
            <a:endParaRPr lang="es-MX"/>
          </a:p>
        </p:txBody>
      </p:sp>
    </p:spTree>
    <p:extLst>
      <p:ext uri="{BB962C8B-B14F-4D97-AF65-F5344CB8AC3E}">
        <p14:creationId xmlns:p14="http://schemas.microsoft.com/office/powerpoint/2010/main" val="9391535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82F779E2-E80D-4D24-A61B-ACED73D55467}" type="datetimeFigureOut">
              <a:rPr lang="es-MX" smtClean="0"/>
              <a:t>02/10/2015</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51BB1C7D-FE51-47CF-A597-0F0DA509C876}" type="slidenum">
              <a:rPr lang="es-MX" smtClean="0"/>
              <a:t>‹Nº›</a:t>
            </a:fld>
            <a:endParaRPr lang="es-MX"/>
          </a:p>
        </p:txBody>
      </p:sp>
    </p:spTree>
    <p:extLst>
      <p:ext uri="{BB962C8B-B14F-4D97-AF65-F5344CB8AC3E}">
        <p14:creationId xmlns:p14="http://schemas.microsoft.com/office/powerpoint/2010/main" val="6665687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82F779E2-E80D-4D24-A61B-ACED73D55467}" type="datetimeFigureOut">
              <a:rPr lang="es-MX" smtClean="0"/>
              <a:t>02/10/2015</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51BB1C7D-FE51-47CF-A597-0F0DA509C876}" type="slidenum">
              <a:rPr lang="es-MX" smtClean="0"/>
              <a:t>‹Nº›</a:t>
            </a:fld>
            <a:endParaRPr lang="es-MX"/>
          </a:p>
        </p:txBody>
      </p:sp>
    </p:spTree>
    <p:extLst>
      <p:ext uri="{BB962C8B-B14F-4D97-AF65-F5344CB8AC3E}">
        <p14:creationId xmlns:p14="http://schemas.microsoft.com/office/powerpoint/2010/main" val="16844784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779E2-E80D-4D24-A61B-ACED73D55467}" type="datetimeFigureOut">
              <a:rPr lang="es-MX" smtClean="0"/>
              <a:t>02/10/2015</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BB1C7D-FE51-47CF-A597-0F0DA509C876}" type="slidenum">
              <a:rPr lang="es-MX" smtClean="0"/>
              <a:t>‹Nº›</a:t>
            </a:fld>
            <a:endParaRPr lang="es-MX"/>
          </a:p>
        </p:txBody>
      </p:sp>
    </p:spTree>
    <p:extLst>
      <p:ext uri="{BB962C8B-B14F-4D97-AF65-F5344CB8AC3E}">
        <p14:creationId xmlns:p14="http://schemas.microsoft.com/office/powerpoint/2010/main" val="39535250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16182" y="670682"/>
            <a:ext cx="8229600" cy="5890666"/>
          </a:xfrm>
        </p:spPr>
        <p:txBody>
          <a:bodyPr>
            <a:noAutofit/>
          </a:bodyPr>
          <a:lstStyle/>
          <a:p>
            <a:pPr algn="ctr"/>
            <a:r>
              <a:rPr lang="es-MX" altLang="es-MX" sz="2400" b="1" dirty="0">
                <a:solidFill>
                  <a:srgbClr val="008000"/>
                </a:solidFill>
                <a:latin typeface="Arial" pitchFamily="34" charset="0"/>
                <a:cs typeface="Arial" pitchFamily="34" charset="0"/>
              </a:rPr>
              <a:t>UNIVERSIDAD AUTÓNOMA DEL ESTADO DE MÉXICO</a:t>
            </a:r>
            <a:br>
              <a:rPr lang="es-MX" altLang="es-MX" sz="2400" b="1" dirty="0">
                <a:solidFill>
                  <a:srgbClr val="008000"/>
                </a:solidFill>
                <a:latin typeface="Arial" pitchFamily="34" charset="0"/>
                <a:cs typeface="Arial" pitchFamily="34" charset="0"/>
              </a:rPr>
            </a:br>
            <a:r>
              <a:rPr lang="es-MX" altLang="es-MX" sz="2400" b="1" dirty="0">
                <a:solidFill>
                  <a:srgbClr val="008000"/>
                </a:solidFill>
                <a:latin typeface="Arial" pitchFamily="34" charset="0"/>
                <a:cs typeface="Arial" pitchFamily="34" charset="0"/>
              </a:rPr>
              <a:t/>
            </a:r>
            <a:br>
              <a:rPr lang="es-MX" altLang="es-MX" sz="2400" b="1" dirty="0">
                <a:solidFill>
                  <a:srgbClr val="008000"/>
                </a:solidFill>
                <a:latin typeface="Arial" pitchFamily="34" charset="0"/>
                <a:cs typeface="Arial" pitchFamily="34" charset="0"/>
              </a:rPr>
            </a:br>
            <a:r>
              <a:rPr lang="es-MX" altLang="es-MX" sz="2400" b="1" dirty="0">
                <a:solidFill>
                  <a:srgbClr val="008000"/>
                </a:solidFill>
                <a:latin typeface="Arial" pitchFamily="34" charset="0"/>
                <a:cs typeface="Arial" pitchFamily="34" charset="0"/>
              </a:rPr>
              <a:t>FACULTAD DE TURISMO Y </a:t>
            </a:r>
            <a:r>
              <a:rPr lang="es-MX" altLang="es-MX" sz="2400" b="1" dirty="0" smtClean="0">
                <a:solidFill>
                  <a:srgbClr val="008000"/>
                </a:solidFill>
                <a:latin typeface="Arial" pitchFamily="34" charset="0"/>
                <a:cs typeface="Arial" pitchFamily="34" charset="0"/>
              </a:rPr>
              <a:t>GASTRONOMÍA</a:t>
            </a:r>
            <a:br>
              <a:rPr lang="es-MX" altLang="es-MX" sz="2400" b="1" dirty="0" smtClean="0">
                <a:solidFill>
                  <a:srgbClr val="008000"/>
                </a:solidFill>
                <a:latin typeface="Arial" pitchFamily="34" charset="0"/>
                <a:cs typeface="Arial" pitchFamily="34" charset="0"/>
              </a:rPr>
            </a:br>
            <a:r>
              <a:rPr lang="es-MX" altLang="es-MX" sz="2400" b="1" dirty="0">
                <a:solidFill>
                  <a:srgbClr val="008000"/>
                </a:solidFill>
                <a:latin typeface="Arial" pitchFamily="34" charset="0"/>
                <a:cs typeface="Arial" pitchFamily="34" charset="0"/>
              </a:rPr>
              <a:t/>
            </a:r>
            <a:br>
              <a:rPr lang="es-MX" altLang="es-MX" sz="2400" b="1" dirty="0">
                <a:solidFill>
                  <a:srgbClr val="008000"/>
                </a:solidFill>
                <a:latin typeface="Arial" pitchFamily="34" charset="0"/>
                <a:cs typeface="Arial" pitchFamily="34" charset="0"/>
              </a:rPr>
            </a:br>
            <a:r>
              <a:rPr lang="es-MX" altLang="es-MX" sz="2400" b="1" dirty="0" smtClean="0">
                <a:solidFill>
                  <a:srgbClr val="008000"/>
                </a:solidFill>
                <a:latin typeface="Arial" pitchFamily="34" charset="0"/>
                <a:cs typeface="Arial" pitchFamily="34" charset="0"/>
              </a:rPr>
              <a:t>LICENCIATURA EN GASTRONOMÍA</a:t>
            </a:r>
            <a:r>
              <a:rPr lang="es-MX" sz="2400" b="1" dirty="0">
                <a:solidFill>
                  <a:srgbClr val="008000"/>
                </a:solidFill>
                <a:latin typeface="Arial" pitchFamily="34" charset="0"/>
                <a:cs typeface="Arial" pitchFamily="34" charset="0"/>
              </a:rPr>
              <a:t> </a:t>
            </a:r>
            <a:r>
              <a:rPr lang="es-MX" sz="2400">
                <a:solidFill>
                  <a:srgbClr val="008000"/>
                </a:solidFill>
                <a:latin typeface="Arial" pitchFamily="34" charset="0"/>
                <a:cs typeface="Arial" pitchFamily="34" charset="0"/>
              </a:rPr>
              <a:t/>
            </a:r>
            <a:br>
              <a:rPr lang="es-MX" sz="2400">
                <a:solidFill>
                  <a:srgbClr val="008000"/>
                </a:solidFill>
                <a:latin typeface="Arial" pitchFamily="34" charset="0"/>
                <a:cs typeface="Arial" pitchFamily="34" charset="0"/>
              </a:rPr>
            </a:br>
            <a:r>
              <a:rPr lang="es-MX" altLang="es-MX" sz="2400" b="1" dirty="0">
                <a:solidFill>
                  <a:srgbClr val="008000"/>
                </a:solidFill>
                <a:latin typeface="Arial" pitchFamily="34" charset="0"/>
                <a:cs typeface="Arial" pitchFamily="34" charset="0"/>
              </a:rPr>
              <a:t/>
            </a:r>
            <a:br>
              <a:rPr lang="es-MX" altLang="es-MX" sz="2400" b="1" dirty="0">
                <a:solidFill>
                  <a:srgbClr val="008000"/>
                </a:solidFill>
                <a:latin typeface="Arial" pitchFamily="34" charset="0"/>
                <a:cs typeface="Arial" pitchFamily="34" charset="0"/>
              </a:rPr>
            </a:br>
            <a:r>
              <a:rPr lang="es-MX" altLang="es-MX" sz="2400" b="1" dirty="0">
                <a:solidFill>
                  <a:srgbClr val="008000"/>
                </a:solidFill>
                <a:latin typeface="Arial" pitchFamily="34" charset="0"/>
                <a:cs typeface="Arial" pitchFamily="34" charset="0"/>
              </a:rPr>
              <a:t>UNIDAD DE APRENDIZAJE: </a:t>
            </a:r>
            <a:r>
              <a:rPr lang="es-MX" sz="2400" b="1" dirty="0" smtClean="0">
                <a:solidFill>
                  <a:srgbClr val="FF0000"/>
                </a:solidFill>
                <a:latin typeface="Arial" pitchFamily="34" charset="0"/>
                <a:cs typeface="Arial" pitchFamily="34" charset="0"/>
              </a:rPr>
              <a:t>ENFOQUES MULTIDISCIPLINARIOS DEL </a:t>
            </a:r>
            <a:r>
              <a:rPr lang="es-MX" sz="2400" b="1" smtClean="0">
                <a:solidFill>
                  <a:srgbClr val="FF0000"/>
                </a:solidFill>
                <a:latin typeface="Arial" pitchFamily="34" charset="0"/>
                <a:cs typeface="Arial" pitchFamily="34" charset="0"/>
              </a:rPr>
              <a:t>TURISMO </a:t>
            </a:r>
            <a:r>
              <a:rPr lang="es-MX" sz="2400" b="1" smtClean="0">
                <a:solidFill>
                  <a:srgbClr val="FF0000"/>
                </a:solidFill>
                <a:latin typeface="Arial" pitchFamily="34" charset="0"/>
                <a:cs typeface="Arial" pitchFamily="34" charset="0"/>
              </a:rPr>
              <a:t>2015-A</a:t>
            </a:r>
            <a:r>
              <a:rPr lang="es-MX" altLang="es-MX" sz="2400" b="1" smtClean="0">
                <a:solidFill>
                  <a:srgbClr val="008000"/>
                </a:solidFill>
                <a:latin typeface="Arial" pitchFamily="34" charset="0"/>
                <a:cs typeface="Arial" pitchFamily="34" charset="0"/>
              </a:rPr>
              <a:t/>
            </a:r>
            <a:br>
              <a:rPr lang="es-MX" altLang="es-MX" sz="2400" b="1" smtClean="0">
                <a:solidFill>
                  <a:srgbClr val="008000"/>
                </a:solidFill>
                <a:latin typeface="Arial" pitchFamily="34" charset="0"/>
                <a:cs typeface="Arial" pitchFamily="34" charset="0"/>
              </a:rPr>
            </a:br>
            <a:r>
              <a:rPr lang="es-MX" altLang="es-MX" sz="2400" b="1" smtClean="0">
                <a:solidFill>
                  <a:srgbClr val="008000"/>
                </a:solidFill>
                <a:latin typeface="Arial" pitchFamily="34" charset="0"/>
                <a:cs typeface="Arial" pitchFamily="34" charset="0"/>
              </a:rPr>
              <a:t>GRUPO 34</a:t>
            </a:r>
            <a:br>
              <a:rPr lang="es-MX" altLang="es-MX" sz="2400" b="1" smtClean="0">
                <a:solidFill>
                  <a:srgbClr val="008000"/>
                </a:solidFill>
                <a:latin typeface="Arial" pitchFamily="34" charset="0"/>
                <a:cs typeface="Arial" pitchFamily="34" charset="0"/>
              </a:rPr>
            </a:br>
            <a:r>
              <a:rPr lang="es-MX" altLang="es-MX" sz="2400" b="1" dirty="0">
                <a:solidFill>
                  <a:srgbClr val="008000"/>
                </a:solidFill>
                <a:latin typeface="Arial" pitchFamily="34" charset="0"/>
                <a:cs typeface="Arial" pitchFamily="34" charset="0"/>
              </a:rPr>
              <a:t/>
            </a:r>
            <a:br>
              <a:rPr lang="es-MX" altLang="es-MX" sz="2400" b="1" dirty="0">
                <a:solidFill>
                  <a:srgbClr val="008000"/>
                </a:solidFill>
                <a:latin typeface="Arial" pitchFamily="34" charset="0"/>
                <a:cs typeface="Arial" pitchFamily="34" charset="0"/>
              </a:rPr>
            </a:br>
            <a:r>
              <a:rPr lang="es-MX" altLang="es-MX" sz="2400" b="1" dirty="0">
                <a:solidFill>
                  <a:srgbClr val="008000"/>
                </a:solidFill>
                <a:latin typeface="Arial" pitchFamily="34" charset="0"/>
                <a:cs typeface="Arial" pitchFamily="34" charset="0"/>
              </a:rPr>
              <a:t>MATERIAL DIDÁCTICO: DIAPOSITIVAS</a:t>
            </a:r>
            <a:br>
              <a:rPr lang="es-MX" altLang="es-MX" sz="2400" b="1" dirty="0">
                <a:solidFill>
                  <a:srgbClr val="008000"/>
                </a:solidFill>
                <a:latin typeface="Arial" pitchFamily="34" charset="0"/>
                <a:cs typeface="Arial" pitchFamily="34" charset="0"/>
              </a:rPr>
            </a:br>
            <a:r>
              <a:rPr lang="es-MX" altLang="es-MX" sz="2400" b="1" dirty="0">
                <a:latin typeface="Arial" pitchFamily="34" charset="0"/>
                <a:cs typeface="Arial" pitchFamily="34" charset="0"/>
              </a:rPr>
              <a:t/>
            </a:r>
            <a:br>
              <a:rPr lang="es-MX" altLang="es-MX" sz="2400" b="1" dirty="0">
                <a:latin typeface="Arial" pitchFamily="34" charset="0"/>
                <a:cs typeface="Arial" pitchFamily="34" charset="0"/>
              </a:rPr>
            </a:br>
            <a:r>
              <a:rPr lang="es-MX" altLang="es-MX" sz="2400" b="1" dirty="0">
                <a:solidFill>
                  <a:srgbClr val="FF0000"/>
                </a:solidFill>
                <a:latin typeface="Arial" panose="020B0604020202020204" pitchFamily="34" charset="0"/>
                <a:ea typeface="Calibri" panose="020F0502020204030204" pitchFamily="34" charset="0"/>
                <a:cs typeface="Arial" panose="020B0604020202020204" pitchFamily="34" charset="0"/>
              </a:rPr>
              <a:t>TÍTULO</a:t>
            </a:r>
            <a:r>
              <a:rPr lang="es-MX" altLang="es-MX" sz="2400" b="1" dirty="0" smtClean="0">
                <a:solidFill>
                  <a:srgbClr val="FF0000"/>
                </a:solidFill>
                <a:latin typeface="Arial" panose="020B0604020202020204" pitchFamily="34" charset="0"/>
                <a:ea typeface="Calibri" panose="020F0502020204030204" pitchFamily="34" charset="0"/>
                <a:cs typeface="Arial" panose="020B0604020202020204" pitchFamily="34" charset="0"/>
              </a:rPr>
              <a:t>:</a:t>
            </a:r>
            <a:r>
              <a:rPr lang="es-ES" sz="2400" dirty="0" smtClean="0">
                <a:solidFill>
                  <a:srgbClr val="FF0000"/>
                </a:solidFill>
                <a:latin typeface="Arial" panose="020B0604020202020204" pitchFamily="34" charset="0"/>
                <a:cs typeface="Arial" panose="020B0604020202020204" pitchFamily="34" charset="0"/>
              </a:rPr>
              <a:t> </a:t>
            </a:r>
            <a:r>
              <a:rPr lang="es-ES" sz="2400" b="1" dirty="0" smtClean="0">
                <a:solidFill>
                  <a:srgbClr val="FF0000"/>
                </a:solidFill>
                <a:latin typeface="Arial" panose="020B0604020202020204" pitchFamily="34" charset="0"/>
                <a:cs typeface="Arial" panose="020B0604020202020204" pitchFamily="34" charset="0"/>
              </a:rPr>
              <a:t>LA CIENTIFIZACIÓN DEL TURISMO: TRES PRINCIPALES EXPONENTES</a:t>
            </a:r>
            <a:r>
              <a:rPr lang="es-ES" sz="2400" dirty="0" smtClean="0">
                <a:latin typeface="Arial" panose="020B0604020202020204" pitchFamily="34" charset="0"/>
                <a:cs typeface="Arial" panose="020B0604020202020204" pitchFamily="34" charset="0"/>
              </a:rPr>
              <a:t/>
            </a:r>
            <a:br>
              <a:rPr lang="es-ES" sz="2400" dirty="0" smtClean="0">
                <a:latin typeface="Arial" panose="020B0604020202020204" pitchFamily="34" charset="0"/>
                <a:cs typeface="Arial" panose="020B0604020202020204" pitchFamily="34" charset="0"/>
              </a:rPr>
            </a:br>
            <a:r>
              <a:rPr lang="es-MX" altLang="es-MX" sz="2400" b="1" dirty="0">
                <a:solidFill>
                  <a:schemeClr val="tx2">
                    <a:lumMod val="60000"/>
                    <a:lumOff val="40000"/>
                  </a:schemeClr>
                </a:solidFill>
                <a:latin typeface="Arial" panose="020B0604020202020204" pitchFamily="34" charset="0"/>
                <a:ea typeface="Calibri" panose="020F0502020204030204" pitchFamily="34" charset="0"/>
                <a:cs typeface="Arial" panose="020B0604020202020204" pitchFamily="34" charset="0"/>
              </a:rPr>
              <a:t/>
            </a:r>
            <a:br>
              <a:rPr lang="es-MX" altLang="es-MX" sz="2400" b="1" dirty="0">
                <a:solidFill>
                  <a:schemeClr val="tx2">
                    <a:lumMod val="60000"/>
                    <a:lumOff val="40000"/>
                  </a:schemeClr>
                </a:solidFill>
                <a:latin typeface="Arial" panose="020B0604020202020204" pitchFamily="34" charset="0"/>
                <a:ea typeface="Calibri" panose="020F0502020204030204" pitchFamily="34" charset="0"/>
                <a:cs typeface="Arial" panose="020B0604020202020204" pitchFamily="34" charset="0"/>
              </a:rPr>
            </a:br>
            <a:r>
              <a:rPr lang="es-MX" altLang="es-MX" sz="2400" b="1" dirty="0">
                <a:solidFill>
                  <a:srgbClr val="008000"/>
                </a:solidFill>
                <a:latin typeface="Arial" pitchFamily="34" charset="0"/>
                <a:cs typeface="Arial" pitchFamily="34" charset="0"/>
              </a:rPr>
              <a:t>AUTOR: DR. RUBÉN DURÁN CARBAJAL</a:t>
            </a:r>
            <a:br>
              <a:rPr lang="es-MX" altLang="es-MX" sz="2400" b="1" dirty="0">
                <a:solidFill>
                  <a:srgbClr val="008000"/>
                </a:solidFill>
                <a:latin typeface="Arial" pitchFamily="34" charset="0"/>
                <a:cs typeface="Arial" pitchFamily="34" charset="0"/>
              </a:rPr>
            </a:br>
            <a:endParaRPr lang="es-MX" sz="2400" dirty="0"/>
          </a:p>
        </p:txBody>
      </p:sp>
      <p:sp>
        <p:nvSpPr>
          <p:cNvPr id="3" name="2 Marcador de contenido"/>
          <p:cNvSpPr>
            <a:spLocks noGrp="1"/>
          </p:cNvSpPr>
          <p:nvPr>
            <p:ph idx="1"/>
          </p:nvPr>
        </p:nvSpPr>
        <p:spPr>
          <a:xfrm>
            <a:off x="1981200" y="6381328"/>
            <a:ext cx="8229600" cy="360040"/>
          </a:xfrm>
        </p:spPr>
        <p:txBody>
          <a:bodyPr>
            <a:normAutofit/>
          </a:bodyPr>
          <a:lstStyle/>
          <a:p>
            <a:pPr marL="0" indent="0" algn="r">
              <a:buNone/>
            </a:pPr>
            <a:r>
              <a:rPr lang="es-MX" sz="1400" dirty="0">
                <a:latin typeface="Arial" pitchFamily="34" charset="0"/>
                <a:cs typeface="Arial" pitchFamily="34" charset="0"/>
              </a:rPr>
              <a:t>Toluca, México a </a:t>
            </a:r>
            <a:r>
              <a:rPr lang="es-MX" sz="1400" dirty="0" smtClean="0">
                <a:latin typeface="Arial" pitchFamily="34" charset="0"/>
                <a:cs typeface="Arial" pitchFamily="34" charset="0"/>
              </a:rPr>
              <a:t>14 </a:t>
            </a:r>
            <a:r>
              <a:rPr lang="es-MX" sz="1400" dirty="0">
                <a:latin typeface="Arial" pitchFamily="34" charset="0"/>
                <a:cs typeface="Arial" pitchFamily="34" charset="0"/>
              </a:rPr>
              <a:t>de septiembre de </a:t>
            </a:r>
            <a:r>
              <a:rPr lang="es-MX" sz="1400" dirty="0" smtClean="0">
                <a:latin typeface="Arial" pitchFamily="34" charset="0"/>
                <a:cs typeface="Arial" pitchFamily="34" charset="0"/>
              </a:rPr>
              <a:t>2015</a:t>
            </a:r>
            <a:endParaRPr lang="es-MX" sz="1400" dirty="0">
              <a:latin typeface="Arial" pitchFamily="34" charset="0"/>
              <a:cs typeface="Arial" pitchFamily="34" charset="0"/>
            </a:endParaRPr>
          </a:p>
        </p:txBody>
      </p:sp>
    </p:spTree>
    <p:extLst>
      <p:ext uri="{BB962C8B-B14F-4D97-AF65-F5344CB8AC3E}">
        <p14:creationId xmlns:p14="http://schemas.microsoft.com/office/powerpoint/2010/main" val="20645520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solidFill>
                  <a:srgbClr val="0070C0"/>
                </a:solidFill>
              </a:rPr>
              <a:t>Manuel Rodríguez </a:t>
            </a:r>
            <a:r>
              <a:rPr lang="es-MX" b="1" dirty="0" err="1" smtClean="0">
                <a:solidFill>
                  <a:srgbClr val="0070C0"/>
                </a:solidFill>
              </a:rPr>
              <a:t>Woog</a:t>
            </a:r>
            <a:r>
              <a:rPr lang="es-MX" b="1" dirty="0" smtClean="0">
                <a:solidFill>
                  <a:srgbClr val="0070C0"/>
                </a:solidFill>
              </a:rPr>
              <a:t> </a:t>
            </a:r>
            <a:endParaRPr lang="es-MX" b="1" dirty="0">
              <a:solidFill>
                <a:srgbClr val="0070C0"/>
              </a:solidFill>
            </a:endParaRPr>
          </a:p>
        </p:txBody>
      </p:sp>
      <p:sp>
        <p:nvSpPr>
          <p:cNvPr id="3" name="Marcador de contenido 2"/>
          <p:cNvSpPr>
            <a:spLocks noGrp="1"/>
          </p:cNvSpPr>
          <p:nvPr>
            <p:ph sz="half" idx="1"/>
          </p:nvPr>
        </p:nvSpPr>
        <p:spPr/>
        <p:txBody>
          <a:bodyPr>
            <a:normAutofit fontScale="92500" lnSpcReduction="20000"/>
          </a:bodyPr>
          <a:lstStyle/>
          <a:p>
            <a:pPr marL="0" indent="0">
              <a:buNone/>
            </a:pPr>
            <a:endParaRPr lang="es-MX" dirty="0" smtClean="0"/>
          </a:p>
          <a:p>
            <a:pPr marL="0" indent="0">
              <a:buNone/>
            </a:pPr>
            <a:endParaRPr lang="es-MX" dirty="0"/>
          </a:p>
          <a:p>
            <a:pPr marL="0" indent="0">
              <a:buNone/>
            </a:pPr>
            <a:endParaRPr lang="es-MX" dirty="0" smtClean="0"/>
          </a:p>
          <a:p>
            <a:pPr marL="0" indent="0">
              <a:buNone/>
            </a:pPr>
            <a:r>
              <a:rPr lang="es-MX" dirty="0" smtClean="0">
                <a:solidFill>
                  <a:srgbClr val="7030A0"/>
                </a:solidFill>
              </a:rPr>
              <a:t>Seminario </a:t>
            </a:r>
            <a:r>
              <a:rPr lang="es-MX" dirty="0">
                <a:solidFill>
                  <a:srgbClr val="7030A0"/>
                </a:solidFill>
              </a:rPr>
              <a:t>en la Universidad Anáhuac concepto de </a:t>
            </a:r>
            <a:r>
              <a:rPr lang="es-MX" dirty="0" smtClean="0">
                <a:solidFill>
                  <a:srgbClr val="7030A0"/>
                </a:solidFill>
              </a:rPr>
              <a:t>turismo:</a:t>
            </a:r>
            <a:endParaRPr lang="es-MX" dirty="0">
              <a:solidFill>
                <a:srgbClr val="7030A0"/>
              </a:solidFill>
            </a:endParaRPr>
          </a:p>
        </p:txBody>
      </p:sp>
      <p:sp>
        <p:nvSpPr>
          <p:cNvPr id="4" name="Marcador de contenido 3"/>
          <p:cNvSpPr>
            <a:spLocks noGrp="1"/>
          </p:cNvSpPr>
          <p:nvPr>
            <p:ph sz="half" idx="2"/>
          </p:nvPr>
        </p:nvSpPr>
        <p:spPr/>
        <p:txBody>
          <a:bodyPr>
            <a:normAutofit fontScale="92500" lnSpcReduction="20000"/>
          </a:bodyPr>
          <a:lstStyle/>
          <a:p>
            <a:pPr marL="0" indent="0" algn="just">
              <a:buNone/>
            </a:pPr>
            <a:r>
              <a:rPr lang="es-MX" dirty="0">
                <a:solidFill>
                  <a:schemeClr val="accent6">
                    <a:lumMod val="75000"/>
                  </a:schemeClr>
                </a:solidFill>
              </a:rPr>
              <a:t>“El turismo es un fenómeno social originado en la necesidad del descanso, diversión y desarrollo personal como parte de la condición humana, que se manifiesta en el tiempo libre. Para que se concrete dicha manifestación, se requiere de la interrelación de una serie de factores identificados como sistema turístico, haciendo posible el desplazamiento fuera del lugar habitual de residencia para ejercer actividades que satisfacen dichas necesidades</a:t>
            </a:r>
            <a:r>
              <a:rPr lang="es-MX" dirty="0" smtClean="0">
                <a:solidFill>
                  <a:schemeClr val="accent6">
                    <a:lumMod val="75000"/>
                  </a:schemeClr>
                </a:solidFill>
              </a:rPr>
              <a:t>” (</a:t>
            </a:r>
            <a:r>
              <a:rPr lang="es-MX" dirty="0" err="1" smtClean="0">
                <a:solidFill>
                  <a:schemeClr val="accent6">
                    <a:lumMod val="75000"/>
                  </a:schemeClr>
                </a:solidFill>
              </a:rPr>
              <a:t>Woow</a:t>
            </a:r>
            <a:r>
              <a:rPr lang="es-MX" dirty="0" smtClean="0">
                <a:solidFill>
                  <a:schemeClr val="accent6">
                    <a:lumMod val="75000"/>
                  </a:schemeClr>
                </a:solidFill>
              </a:rPr>
              <a:t>, 1986: 3)</a:t>
            </a:r>
            <a:endParaRPr lang="es-MX" dirty="0">
              <a:solidFill>
                <a:schemeClr val="accent6">
                  <a:lumMod val="75000"/>
                </a:schemeClr>
              </a:solidFill>
            </a:endParaRPr>
          </a:p>
          <a:p>
            <a:endParaRPr lang="es-MX" dirty="0"/>
          </a:p>
        </p:txBody>
      </p:sp>
    </p:spTree>
    <p:extLst>
      <p:ext uri="{BB962C8B-B14F-4D97-AF65-F5344CB8AC3E}">
        <p14:creationId xmlns:p14="http://schemas.microsoft.com/office/powerpoint/2010/main" val="18701965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Manuel Rodríguez </a:t>
            </a:r>
            <a:r>
              <a:rPr lang="es-MX" dirty="0" err="1" smtClean="0"/>
              <a:t>Woog</a:t>
            </a:r>
            <a:r>
              <a:rPr lang="es-MX" dirty="0" smtClean="0"/>
              <a:t> </a:t>
            </a:r>
            <a:endParaRPr lang="es-MX" dirty="0"/>
          </a:p>
        </p:txBody>
      </p:sp>
      <p:sp>
        <p:nvSpPr>
          <p:cNvPr id="3" name="Marcador de contenido 2"/>
          <p:cNvSpPr>
            <a:spLocks noGrp="1"/>
          </p:cNvSpPr>
          <p:nvPr>
            <p:ph sz="half" idx="1"/>
          </p:nvPr>
        </p:nvSpPr>
        <p:spPr/>
        <p:txBody>
          <a:bodyPr>
            <a:normAutofit fontScale="92500" lnSpcReduction="20000"/>
          </a:bodyPr>
          <a:lstStyle/>
          <a:p>
            <a:pPr marL="0" indent="0" algn="just">
              <a:buNone/>
            </a:pPr>
            <a:r>
              <a:rPr lang="es-MX" dirty="0" smtClean="0">
                <a:solidFill>
                  <a:schemeClr val="accent6">
                    <a:lumMod val="75000"/>
                  </a:schemeClr>
                </a:solidFill>
              </a:rPr>
              <a:t>“Hemos definido que existen dos factores básicos que explican cuestiones fundamentales del turismo. El primero sería el ocio como condición de esencia, y el segundo tiempo libre como condición de manifestación, deben entonces aquellos factores que integran el sistema turístico presentar estas características en alguna medida, ya que de ellas se desprende la </a:t>
            </a:r>
            <a:r>
              <a:rPr lang="es-MX" dirty="0">
                <a:solidFill>
                  <a:schemeClr val="accent6">
                    <a:lumMod val="75000"/>
                  </a:schemeClr>
                </a:solidFill>
              </a:rPr>
              <a:t>teleología (conducta persecutoria de </a:t>
            </a:r>
            <a:r>
              <a:rPr lang="es-MX" dirty="0" smtClean="0">
                <a:solidFill>
                  <a:schemeClr val="accent6">
                    <a:lumMod val="75000"/>
                  </a:schemeClr>
                </a:solidFill>
              </a:rPr>
              <a:t>metas) del sistema característica </a:t>
            </a:r>
            <a:r>
              <a:rPr lang="es-MX" dirty="0">
                <a:solidFill>
                  <a:schemeClr val="accent6">
                    <a:lumMod val="75000"/>
                  </a:schemeClr>
                </a:solidFill>
              </a:rPr>
              <a:t>fundamental de los </a:t>
            </a:r>
            <a:r>
              <a:rPr lang="es-MX" dirty="0" smtClean="0">
                <a:solidFill>
                  <a:schemeClr val="accent6">
                    <a:lumMod val="75000"/>
                  </a:schemeClr>
                </a:solidFill>
              </a:rPr>
              <a:t>sistemas.” (</a:t>
            </a:r>
            <a:r>
              <a:rPr lang="es-MX" dirty="0" err="1" smtClean="0">
                <a:solidFill>
                  <a:schemeClr val="accent6">
                    <a:lumMod val="75000"/>
                  </a:schemeClr>
                </a:solidFill>
              </a:rPr>
              <a:t>Woog</a:t>
            </a:r>
            <a:r>
              <a:rPr lang="es-MX" dirty="0" smtClean="0">
                <a:solidFill>
                  <a:schemeClr val="accent6">
                    <a:lumMod val="75000"/>
                  </a:schemeClr>
                </a:solidFill>
              </a:rPr>
              <a:t>, 1986: 6)</a:t>
            </a:r>
            <a:endParaRPr lang="es-MX" dirty="0">
              <a:solidFill>
                <a:schemeClr val="accent6">
                  <a:lumMod val="75000"/>
                </a:schemeClr>
              </a:solidFill>
            </a:endParaRPr>
          </a:p>
          <a:p>
            <a:pPr marL="0" indent="0" algn="just">
              <a:buNone/>
            </a:pPr>
            <a:endParaRPr lang="es-MX" dirty="0"/>
          </a:p>
        </p:txBody>
      </p:sp>
      <p:graphicFrame>
        <p:nvGraphicFramePr>
          <p:cNvPr id="7" name="Marcador de contenido 6"/>
          <p:cNvGraphicFramePr>
            <a:graphicFrameLocks noGrp="1"/>
          </p:cNvGraphicFramePr>
          <p:nvPr>
            <p:ph sz="half" idx="2"/>
            <p:extLst>
              <p:ext uri="{D42A27DB-BD31-4B8C-83A1-F6EECF244321}">
                <p14:modId xmlns:p14="http://schemas.microsoft.com/office/powerpoint/2010/main" val="1700661764"/>
              </p:ext>
            </p:extLst>
          </p:nvPr>
        </p:nvGraphicFramePr>
        <p:xfrm>
          <a:off x="6172200" y="1943101"/>
          <a:ext cx="5181600" cy="4233862"/>
        </p:xfrm>
        <a:graphic>
          <a:graphicData uri="http://schemas.openxmlformats.org/drawingml/2006/table">
            <a:tbl>
              <a:tblPr firstRow="1" firstCol="1" bandRow="1">
                <a:tableStyleId>{5C22544A-7EE6-4342-B048-85BDC9FD1C3A}</a:tableStyleId>
              </a:tblPr>
              <a:tblGrid>
                <a:gridCol w="1630608"/>
                <a:gridCol w="1630608"/>
                <a:gridCol w="1920384"/>
              </a:tblGrid>
              <a:tr h="1278537">
                <a:tc rowSpan="3">
                  <a:txBody>
                    <a:bodyPr/>
                    <a:lstStyle/>
                    <a:p>
                      <a:pPr algn="ctr">
                        <a:lnSpc>
                          <a:spcPct val="107000"/>
                        </a:lnSpc>
                        <a:spcAft>
                          <a:spcPts val="0"/>
                        </a:spcAft>
                      </a:pPr>
                      <a:r>
                        <a:rPr lang="es-MX" sz="1000" dirty="0">
                          <a:effectLst/>
                        </a:rPr>
                        <a:t>El concepto planteado vincula tres elementos</a:t>
                      </a:r>
                      <a:endParaRPr lang="es-MX"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9845" marR="59845" marT="0" marB="0" anchor="ctr"/>
                </a:tc>
                <a:tc>
                  <a:txBody>
                    <a:bodyPr/>
                    <a:lstStyle/>
                    <a:p>
                      <a:pPr marL="342900" lvl="0" indent="-342900" algn="just">
                        <a:lnSpc>
                          <a:spcPct val="107000"/>
                        </a:lnSpc>
                        <a:spcAft>
                          <a:spcPts val="0"/>
                        </a:spcAft>
                        <a:buFont typeface="+mj-lt"/>
                        <a:buAutoNum type="arabicPeriod"/>
                      </a:pPr>
                      <a:r>
                        <a:rPr lang="es-MX" sz="1000" dirty="0">
                          <a:effectLst/>
                        </a:rPr>
                        <a:t>Reconocimiento que es un fenómeno social producto de las necesidades fundamentales del hombre.</a:t>
                      </a:r>
                      <a:endParaRPr lang="es-MX"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9845" marR="59845" marT="0" marB="0" anchor="ctr"/>
                </a:tc>
                <a:tc rowSpan="3">
                  <a:txBody>
                    <a:bodyPr/>
                    <a:lstStyle/>
                    <a:p>
                      <a:pPr algn="just">
                        <a:lnSpc>
                          <a:spcPct val="107000"/>
                        </a:lnSpc>
                        <a:spcAft>
                          <a:spcPts val="0"/>
                        </a:spcAft>
                      </a:pPr>
                      <a:r>
                        <a:rPr lang="es-MX" sz="1000">
                          <a:effectLst/>
                        </a:rPr>
                        <a:t>Existen dos </a:t>
                      </a:r>
                      <a:r>
                        <a:rPr lang="es-MX" sz="1200">
                          <a:effectLst/>
                        </a:rPr>
                        <a:t>FACTORES BÁSICOS</a:t>
                      </a:r>
                      <a:r>
                        <a:rPr lang="es-MX" sz="1000">
                          <a:effectLst/>
                        </a:rPr>
                        <a:t> que explican cuestiones fundamentales del turismo, éstas son:</a:t>
                      </a:r>
                    </a:p>
                    <a:p>
                      <a:pPr algn="just">
                        <a:lnSpc>
                          <a:spcPct val="107000"/>
                        </a:lnSpc>
                        <a:spcAft>
                          <a:spcPts val="0"/>
                        </a:spcAft>
                      </a:pPr>
                      <a:r>
                        <a:rPr lang="es-MX" sz="1000">
                          <a:effectLst/>
                        </a:rPr>
                        <a:t> </a:t>
                      </a:r>
                    </a:p>
                    <a:p>
                      <a:pPr marL="342900" lvl="0" indent="-342900" algn="just">
                        <a:lnSpc>
                          <a:spcPts val="1800"/>
                        </a:lnSpc>
                        <a:spcAft>
                          <a:spcPts val="120"/>
                        </a:spcAft>
                        <a:buSzPts val="1000"/>
                        <a:buFont typeface="+mj-lt"/>
                        <a:buAutoNum type="alphaLcParenR"/>
                        <a:tabLst>
                          <a:tab pos="457200" algn="l"/>
                        </a:tabLst>
                      </a:pPr>
                      <a:r>
                        <a:rPr lang="es-MX" sz="1200">
                          <a:effectLst/>
                        </a:rPr>
                        <a:t>EL OCIO</a:t>
                      </a:r>
                      <a:r>
                        <a:rPr lang="es-MX" sz="1000">
                          <a:effectLst/>
                        </a:rPr>
                        <a:t> como condición de esencia (virtudes cardinales: justicia, prudencia, fortaleza templanza)</a:t>
                      </a:r>
                    </a:p>
                    <a:p>
                      <a:pPr marL="342900" lvl="0" indent="-342900" algn="just">
                        <a:lnSpc>
                          <a:spcPts val="1800"/>
                        </a:lnSpc>
                        <a:spcAft>
                          <a:spcPts val="120"/>
                        </a:spcAft>
                        <a:buSzPts val="1000"/>
                        <a:buFont typeface="+mj-lt"/>
                        <a:buAutoNum type="alphaLcParenR"/>
                        <a:tabLst>
                          <a:tab pos="457200" algn="l"/>
                        </a:tabLst>
                      </a:pPr>
                      <a:r>
                        <a:rPr lang="es-MX" sz="1200">
                          <a:effectLst/>
                        </a:rPr>
                        <a:t>EL TIEMPO LIBRE</a:t>
                      </a:r>
                      <a:r>
                        <a:rPr lang="es-MX" sz="1000">
                          <a:effectLst/>
                        </a:rPr>
                        <a:t> como condición de manifestación.</a:t>
                      </a:r>
                      <a:endParaRPr lang="es-MX" sz="1000">
                        <a:effectLst/>
                        <a:latin typeface="Arial" panose="020B0604020202020204" pitchFamily="34" charset="0"/>
                        <a:ea typeface="Calibri" panose="020F0502020204030204" pitchFamily="34" charset="0"/>
                        <a:cs typeface="Arial" panose="020B0604020202020204" pitchFamily="34" charset="0"/>
                      </a:endParaRPr>
                    </a:p>
                  </a:txBody>
                  <a:tcPr marL="59845" marR="59845" marT="0" marB="0"/>
                </a:tc>
              </a:tr>
              <a:tr h="1278537">
                <a:tc vMerge="1">
                  <a:txBody>
                    <a:bodyPr/>
                    <a:lstStyle/>
                    <a:p>
                      <a:endParaRPr lang="es-MX"/>
                    </a:p>
                  </a:txBody>
                  <a:tcPr/>
                </a:tc>
                <a:tc>
                  <a:txBody>
                    <a:bodyPr/>
                    <a:lstStyle/>
                    <a:p>
                      <a:pPr marL="342900" lvl="0" indent="-342900" algn="just">
                        <a:lnSpc>
                          <a:spcPct val="107000"/>
                        </a:lnSpc>
                        <a:spcAft>
                          <a:spcPts val="0"/>
                        </a:spcAft>
                        <a:buFont typeface="+mj-lt"/>
                        <a:buAutoNum type="arabicPeriod"/>
                      </a:pPr>
                      <a:r>
                        <a:rPr lang="es-MX" sz="1000">
                          <a:effectLst/>
                        </a:rPr>
                        <a:t>El tiempo libre como el ámbito donde el turismo se manifiesta.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59845" marR="59845" marT="0" marB="0" anchor="ctr"/>
                </a:tc>
                <a:tc vMerge="1">
                  <a:txBody>
                    <a:bodyPr/>
                    <a:lstStyle/>
                    <a:p>
                      <a:endParaRPr lang="es-MX"/>
                    </a:p>
                  </a:txBody>
                  <a:tcPr/>
                </a:tc>
              </a:tr>
              <a:tr h="1676788">
                <a:tc vMerge="1">
                  <a:txBody>
                    <a:bodyPr/>
                    <a:lstStyle/>
                    <a:p>
                      <a:endParaRPr lang="es-MX"/>
                    </a:p>
                  </a:txBody>
                  <a:tcPr/>
                </a:tc>
                <a:tc>
                  <a:txBody>
                    <a:bodyPr/>
                    <a:lstStyle/>
                    <a:p>
                      <a:pPr marL="342900" lvl="0" indent="-342900" algn="just">
                        <a:lnSpc>
                          <a:spcPct val="107000"/>
                        </a:lnSpc>
                        <a:spcAft>
                          <a:spcPts val="0"/>
                        </a:spcAft>
                        <a:buFont typeface="+mj-lt"/>
                        <a:buAutoNum type="arabicPeriod"/>
                      </a:pPr>
                      <a:r>
                        <a:rPr lang="es-MX" sz="1000" dirty="0">
                          <a:effectLst/>
                        </a:rPr>
                        <a:t>El sistema turístico como el conjunto de elementos que intervienen en el proceso de concretar las manifestaciones del turismo.</a:t>
                      </a:r>
                      <a:endParaRPr lang="es-MX"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9845" marR="59845" marT="0" marB="0" anchor="ctr"/>
                </a:tc>
                <a:tc vMerge="1">
                  <a:txBody>
                    <a:bodyPr/>
                    <a:lstStyle/>
                    <a:p>
                      <a:endParaRPr lang="es-MX"/>
                    </a:p>
                  </a:txBody>
                  <a:tcPr/>
                </a:tc>
              </a:tr>
            </a:tbl>
          </a:graphicData>
        </a:graphic>
      </p:graphicFrame>
      <p:sp>
        <p:nvSpPr>
          <p:cNvPr id="8" name="Rectangle 1"/>
          <p:cNvSpPr>
            <a:spLocks noChangeArrowheads="1"/>
          </p:cNvSpPr>
          <p:nvPr/>
        </p:nvSpPr>
        <p:spPr bwMode="auto">
          <a:xfrm>
            <a:off x="0" y="0"/>
            <a:ext cx="12192000" cy="45720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Tree>
    <p:extLst>
      <p:ext uri="{BB962C8B-B14F-4D97-AF65-F5344CB8AC3E}">
        <p14:creationId xmlns:p14="http://schemas.microsoft.com/office/powerpoint/2010/main" val="29492037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solidFill>
                  <a:srgbClr val="0070C0"/>
                </a:solidFill>
              </a:rPr>
              <a:t>Daniel </a:t>
            </a:r>
            <a:r>
              <a:rPr lang="es-MX" b="1" dirty="0" err="1">
                <a:solidFill>
                  <a:srgbClr val="0070C0"/>
                </a:solidFill>
              </a:rPr>
              <a:t>Hiernaux</a:t>
            </a:r>
            <a:r>
              <a:rPr lang="es-MX" b="1" dirty="0">
                <a:solidFill>
                  <a:srgbClr val="0070C0"/>
                </a:solidFill>
              </a:rPr>
              <a:t> </a:t>
            </a:r>
            <a:r>
              <a:rPr lang="es-MX" b="1" dirty="0" err="1">
                <a:solidFill>
                  <a:srgbClr val="0070C0"/>
                </a:solidFill>
              </a:rPr>
              <a:t>Nicolas</a:t>
            </a:r>
            <a:r>
              <a:rPr lang="es-MX" dirty="0"/>
              <a:t/>
            </a:r>
            <a:br>
              <a:rPr lang="es-MX" dirty="0"/>
            </a:br>
            <a:endParaRPr lang="es-MX" dirty="0"/>
          </a:p>
        </p:txBody>
      </p:sp>
      <p:sp>
        <p:nvSpPr>
          <p:cNvPr id="3" name="Marcador de contenido 2"/>
          <p:cNvSpPr>
            <a:spLocks noGrp="1"/>
          </p:cNvSpPr>
          <p:nvPr>
            <p:ph sz="half" idx="1"/>
          </p:nvPr>
        </p:nvSpPr>
        <p:spPr>
          <a:xfrm>
            <a:off x="308264" y="1690688"/>
            <a:ext cx="5181600" cy="4351338"/>
          </a:xfrm>
        </p:spPr>
        <p:txBody>
          <a:bodyPr>
            <a:normAutofit fontScale="92500" lnSpcReduction="20000"/>
          </a:bodyPr>
          <a:lstStyle/>
          <a:p>
            <a:pPr marL="0" indent="0" algn="just">
              <a:buNone/>
            </a:pPr>
            <a:r>
              <a:rPr lang="es-MX" dirty="0" err="1">
                <a:solidFill>
                  <a:srgbClr val="7030A0"/>
                </a:solidFill>
              </a:rPr>
              <a:t>Hiernaux</a:t>
            </a:r>
            <a:r>
              <a:rPr lang="es-MX" dirty="0">
                <a:solidFill>
                  <a:srgbClr val="7030A0"/>
                </a:solidFill>
              </a:rPr>
              <a:t> </a:t>
            </a:r>
            <a:r>
              <a:rPr lang="es-MX" dirty="0" err="1">
                <a:solidFill>
                  <a:srgbClr val="7030A0"/>
                </a:solidFill>
              </a:rPr>
              <a:t>Nicolas</a:t>
            </a:r>
            <a:r>
              <a:rPr lang="es-MX" dirty="0">
                <a:solidFill>
                  <a:srgbClr val="7030A0"/>
                </a:solidFill>
              </a:rPr>
              <a:t> realizó sus estudios de licenciatura en Lovaina, Bélgica, país donde nació. En entrevista, el universitario afirmó que en aquel entonces sus intereses se enfocaban a la arquitectura; sin embargo, influenciado por nuevas corrientes propias de los años 60 y 70’s, incursionó en estudios sociológicos y económicos. Inmediatamente después de graduarse como Ingeniero Civil Arquitecto, inició la Maestría en Ciencias y Programación Urbana y </a:t>
            </a:r>
            <a:r>
              <a:rPr lang="es-MX" dirty="0" smtClean="0">
                <a:solidFill>
                  <a:srgbClr val="7030A0"/>
                </a:solidFill>
              </a:rPr>
              <a:t>Regional.</a:t>
            </a:r>
            <a:endParaRPr lang="es-MX" dirty="0">
              <a:solidFill>
                <a:srgbClr val="7030A0"/>
              </a:solidFill>
            </a:endParaRPr>
          </a:p>
        </p:txBody>
      </p:sp>
      <p:pic>
        <p:nvPicPr>
          <p:cNvPr id="5" name="Marcador de contenido 4" descr="C:\Users\UAEM\Documents\2014FACTUR\tiempodeclases\2015AENFOQUESMULTIDISCIPLINARIOS\31GRUPO\daniel.jpg"/>
          <p:cNvPicPr>
            <a:picLocks noGrp="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286500" y="1901536"/>
            <a:ext cx="5424055" cy="4052455"/>
          </a:xfrm>
          <a:prstGeom prst="rect">
            <a:avLst/>
          </a:prstGeom>
          <a:noFill/>
          <a:ln>
            <a:noFill/>
          </a:ln>
        </p:spPr>
      </p:pic>
    </p:spTree>
    <p:extLst>
      <p:ext uri="{BB962C8B-B14F-4D97-AF65-F5344CB8AC3E}">
        <p14:creationId xmlns:p14="http://schemas.microsoft.com/office/powerpoint/2010/main" val="2983179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solidFill>
                  <a:srgbClr val="0070C0"/>
                </a:solidFill>
              </a:rPr>
              <a:t>Daniel </a:t>
            </a:r>
            <a:r>
              <a:rPr lang="es-MX" b="1" dirty="0" err="1">
                <a:solidFill>
                  <a:srgbClr val="0070C0"/>
                </a:solidFill>
              </a:rPr>
              <a:t>Hiernaux</a:t>
            </a:r>
            <a:r>
              <a:rPr lang="es-MX" b="1" dirty="0">
                <a:solidFill>
                  <a:srgbClr val="0070C0"/>
                </a:solidFill>
              </a:rPr>
              <a:t> </a:t>
            </a:r>
            <a:r>
              <a:rPr lang="es-MX" b="1" dirty="0" err="1">
                <a:solidFill>
                  <a:srgbClr val="0070C0"/>
                </a:solidFill>
              </a:rPr>
              <a:t>Nicolas</a:t>
            </a:r>
            <a:endParaRPr lang="es-MX" b="1" dirty="0">
              <a:solidFill>
                <a:srgbClr val="0070C0"/>
              </a:solidFill>
            </a:endParaRPr>
          </a:p>
        </p:txBody>
      </p:sp>
      <p:sp>
        <p:nvSpPr>
          <p:cNvPr id="3" name="Marcador de contenido 2"/>
          <p:cNvSpPr>
            <a:spLocks noGrp="1"/>
          </p:cNvSpPr>
          <p:nvPr>
            <p:ph sz="half" idx="1"/>
          </p:nvPr>
        </p:nvSpPr>
        <p:spPr>
          <a:xfrm>
            <a:off x="914400" y="1825624"/>
            <a:ext cx="5181600" cy="4351338"/>
          </a:xfrm>
        </p:spPr>
        <p:txBody>
          <a:bodyPr/>
          <a:lstStyle/>
          <a:p>
            <a:pPr marL="0" indent="0" algn="just">
              <a:buNone/>
            </a:pPr>
            <a:r>
              <a:rPr lang="es-MX" dirty="0" smtClean="0">
                <a:solidFill>
                  <a:srgbClr val="7030A0"/>
                </a:solidFill>
              </a:rPr>
              <a:t>“En fechas recientes </a:t>
            </a:r>
            <a:r>
              <a:rPr lang="es-MX" dirty="0" err="1" smtClean="0">
                <a:solidFill>
                  <a:srgbClr val="7030A0"/>
                </a:solidFill>
              </a:rPr>
              <a:t>Annals</a:t>
            </a:r>
            <a:r>
              <a:rPr lang="es-MX" dirty="0" smtClean="0">
                <a:solidFill>
                  <a:srgbClr val="7030A0"/>
                </a:solidFill>
              </a:rPr>
              <a:t> of </a:t>
            </a:r>
            <a:r>
              <a:rPr lang="es-MX" dirty="0" err="1" smtClean="0">
                <a:solidFill>
                  <a:srgbClr val="7030A0"/>
                </a:solidFill>
              </a:rPr>
              <a:t>Tourism</a:t>
            </a:r>
            <a:r>
              <a:rPr lang="es-MX" dirty="0" smtClean="0">
                <a:solidFill>
                  <a:srgbClr val="7030A0"/>
                </a:solidFill>
              </a:rPr>
              <a:t> </a:t>
            </a:r>
            <a:r>
              <a:rPr lang="es-MX" dirty="0" err="1" smtClean="0">
                <a:solidFill>
                  <a:srgbClr val="7030A0"/>
                </a:solidFill>
              </a:rPr>
              <a:t>Reserch</a:t>
            </a:r>
            <a:r>
              <a:rPr lang="es-MX" dirty="0" smtClean="0">
                <a:solidFill>
                  <a:srgbClr val="7030A0"/>
                </a:solidFill>
              </a:rPr>
              <a:t>, quizá la revista de investigación sobre turismo de carácter más interdisciplinario.” (</a:t>
            </a:r>
            <a:r>
              <a:rPr lang="es-MX" dirty="0" err="1" smtClean="0">
                <a:solidFill>
                  <a:srgbClr val="7030A0"/>
                </a:solidFill>
              </a:rPr>
              <a:t>Hiernaux</a:t>
            </a:r>
            <a:r>
              <a:rPr lang="es-MX" dirty="0" smtClean="0">
                <a:solidFill>
                  <a:srgbClr val="7030A0"/>
                </a:solidFill>
              </a:rPr>
              <a:t>, 1989: 18)</a:t>
            </a:r>
            <a:endParaRPr lang="es-MX" dirty="0">
              <a:solidFill>
                <a:srgbClr val="7030A0"/>
              </a:solidFill>
            </a:endParaRPr>
          </a:p>
        </p:txBody>
      </p:sp>
      <p:pic>
        <p:nvPicPr>
          <p:cNvPr id="5" name="Marcador de contenido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636329" y="1758156"/>
            <a:ext cx="4717471" cy="4486275"/>
          </a:xfrm>
        </p:spPr>
      </p:pic>
    </p:spTree>
    <p:extLst>
      <p:ext uri="{BB962C8B-B14F-4D97-AF65-F5344CB8AC3E}">
        <p14:creationId xmlns:p14="http://schemas.microsoft.com/office/powerpoint/2010/main" val="24576069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solidFill>
                  <a:srgbClr val="0070C0"/>
                </a:solidFill>
              </a:rPr>
              <a:t>Daniel </a:t>
            </a:r>
            <a:r>
              <a:rPr lang="es-MX" b="1" dirty="0" err="1">
                <a:solidFill>
                  <a:srgbClr val="0070C0"/>
                </a:solidFill>
              </a:rPr>
              <a:t>Hiernaux</a:t>
            </a:r>
            <a:r>
              <a:rPr lang="es-MX" b="1" dirty="0">
                <a:solidFill>
                  <a:srgbClr val="0070C0"/>
                </a:solidFill>
              </a:rPr>
              <a:t> </a:t>
            </a:r>
            <a:r>
              <a:rPr lang="es-MX" b="1" dirty="0" err="1">
                <a:solidFill>
                  <a:srgbClr val="0070C0"/>
                </a:solidFill>
              </a:rPr>
              <a:t>Nicolas</a:t>
            </a:r>
            <a:endParaRPr lang="es-MX" b="1" dirty="0">
              <a:solidFill>
                <a:srgbClr val="0070C0"/>
              </a:solidFill>
            </a:endParaRPr>
          </a:p>
        </p:txBody>
      </p:sp>
      <p:sp>
        <p:nvSpPr>
          <p:cNvPr id="3" name="Marcador de contenido 2"/>
          <p:cNvSpPr>
            <a:spLocks noGrp="1"/>
          </p:cNvSpPr>
          <p:nvPr>
            <p:ph sz="half" idx="1"/>
          </p:nvPr>
        </p:nvSpPr>
        <p:spPr/>
        <p:txBody>
          <a:bodyPr/>
          <a:lstStyle/>
          <a:p>
            <a:pPr marL="0" indent="0">
              <a:buNone/>
            </a:pPr>
            <a:endParaRPr lang="es-MX" dirty="0" smtClean="0"/>
          </a:p>
          <a:p>
            <a:pPr marL="0" indent="0">
              <a:buNone/>
            </a:pPr>
            <a:endParaRPr lang="es-MX" dirty="0" smtClean="0"/>
          </a:p>
          <a:p>
            <a:pPr marL="0" indent="0">
              <a:buNone/>
            </a:pPr>
            <a:endParaRPr lang="es-MX" dirty="0"/>
          </a:p>
          <a:p>
            <a:pPr marL="0" indent="0">
              <a:buNone/>
            </a:pPr>
            <a:r>
              <a:rPr lang="es-MX" sz="8000" dirty="0" smtClean="0">
                <a:solidFill>
                  <a:srgbClr val="7030A0"/>
                </a:solidFill>
              </a:rPr>
              <a:t>Lo turístico:</a:t>
            </a:r>
            <a:endParaRPr lang="es-MX" sz="8000" dirty="0">
              <a:solidFill>
                <a:srgbClr val="7030A0"/>
              </a:solidFill>
            </a:endParaRPr>
          </a:p>
        </p:txBody>
      </p:sp>
      <p:graphicFrame>
        <p:nvGraphicFramePr>
          <p:cNvPr id="5" name="Marcador de contenido 4"/>
          <p:cNvGraphicFramePr>
            <a:graphicFrameLocks noGrp="1"/>
          </p:cNvGraphicFramePr>
          <p:nvPr>
            <p:ph sz="half" idx="2"/>
            <p:extLst>
              <p:ext uri="{D42A27DB-BD31-4B8C-83A1-F6EECF244321}">
                <p14:modId xmlns:p14="http://schemas.microsoft.com/office/powerpoint/2010/main" val="833863349"/>
              </p:ext>
            </p:extLst>
          </p:nvPr>
        </p:nvGraphicFramePr>
        <p:xfrm>
          <a:off x="6172200" y="2015836"/>
          <a:ext cx="6019800" cy="4062846"/>
        </p:xfrm>
        <a:graphic>
          <a:graphicData uri="http://schemas.openxmlformats.org/drawingml/2006/table">
            <a:tbl>
              <a:tblPr firstRow="1" firstCol="1" bandRow="1">
                <a:tableStyleId>{5C22544A-7EE6-4342-B048-85BDC9FD1C3A}</a:tableStyleId>
              </a:tblPr>
              <a:tblGrid>
                <a:gridCol w="2230284"/>
                <a:gridCol w="1781867"/>
                <a:gridCol w="2007649"/>
              </a:tblGrid>
              <a:tr h="1354282">
                <a:tc>
                  <a:txBody>
                    <a:bodyPr/>
                    <a:lstStyle/>
                    <a:p>
                      <a:pPr algn="just">
                        <a:lnSpc>
                          <a:spcPct val="107000"/>
                        </a:lnSpc>
                        <a:spcAft>
                          <a:spcPts val="0"/>
                        </a:spcAft>
                      </a:pPr>
                      <a:r>
                        <a:rPr lang="es-MX" sz="1000">
                          <a:effectLst/>
                        </a:rPr>
                        <a:t>No solo aquello referido a su relación con el territorio, sino al conocimiento del fenómeno del turismo en general</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2695" marR="62695" marT="0" marB="0"/>
                </a:tc>
                <a:tc gridSpan="2">
                  <a:txBody>
                    <a:bodyPr/>
                    <a:lstStyle/>
                    <a:p>
                      <a:pPr algn="just">
                        <a:lnSpc>
                          <a:spcPct val="107000"/>
                        </a:lnSpc>
                        <a:spcAft>
                          <a:spcPts val="0"/>
                        </a:spcAft>
                      </a:pPr>
                      <a:r>
                        <a:rPr lang="es-MX" sz="1000">
                          <a:effectLst/>
                        </a:rPr>
                        <a:t> </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2695" marR="62695" marT="0" marB="0"/>
                </a:tc>
                <a:tc hMerge="1">
                  <a:txBody>
                    <a:bodyPr/>
                    <a:lstStyle/>
                    <a:p>
                      <a:endParaRPr lang="es-MX"/>
                    </a:p>
                  </a:txBody>
                  <a:tcPr/>
                </a:tc>
              </a:tr>
              <a:tr h="2708564">
                <a:tc>
                  <a:txBody>
                    <a:bodyPr/>
                    <a:lstStyle/>
                    <a:p>
                      <a:pPr algn="just">
                        <a:lnSpc>
                          <a:spcPct val="107000"/>
                        </a:lnSpc>
                        <a:spcAft>
                          <a:spcPts val="0"/>
                        </a:spcAft>
                      </a:pPr>
                      <a:r>
                        <a:rPr lang="es-MX" sz="1000">
                          <a:effectLst/>
                        </a:rPr>
                        <a:t>Relación de turismo con el territorio</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2695" marR="62695" marT="0" marB="0"/>
                </a:tc>
                <a:tc>
                  <a:txBody>
                    <a:bodyPr/>
                    <a:lstStyle/>
                    <a:p>
                      <a:pPr algn="just">
                        <a:lnSpc>
                          <a:spcPct val="107000"/>
                        </a:lnSpc>
                        <a:spcAft>
                          <a:spcPts val="0"/>
                        </a:spcAft>
                      </a:pPr>
                      <a:r>
                        <a:rPr lang="es-MX" sz="1000" dirty="0">
                          <a:effectLst/>
                        </a:rPr>
                        <a:t>Implica en su análisis, incorporar diferentes variables, modelos y métodos que lo estudien.</a:t>
                      </a:r>
                      <a:endParaRPr lang="es-MX"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2695" marR="62695" marT="0" marB="0"/>
                </a:tc>
                <a:tc>
                  <a:txBody>
                    <a:bodyPr/>
                    <a:lstStyle/>
                    <a:p>
                      <a:pPr algn="just">
                        <a:lnSpc>
                          <a:spcPct val="107000"/>
                        </a:lnSpc>
                        <a:spcAft>
                          <a:spcPts val="0"/>
                        </a:spcAft>
                      </a:pPr>
                      <a:r>
                        <a:rPr lang="es-MX" sz="1000" dirty="0">
                          <a:effectLst/>
                        </a:rPr>
                        <a:t>Como el caso de los fenómenos ambientales, económicos, culturales, sociales y políticos que, en una dimensión territorial particular, pueden tener en común una relación causal con el turismo.</a:t>
                      </a:r>
                      <a:endParaRPr lang="es-MX"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2695" marR="62695" marT="0" marB="0"/>
                </a:tc>
              </a:tr>
            </a:tbl>
          </a:graphicData>
        </a:graphic>
      </p:graphicFrame>
    </p:spTree>
    <p:extLst>
      <p:ext uri="{BB962C8B-B14F-4D97-AF65-F5344CB8AC3E}">
        <p14:creationId xmlns:p14="http://schemas.microsoft.com/office/powerpoint/2010/main" val="37779055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solidFill>
                  <a:srgbClr val="0070C0"/>
                </a:solidFill>
              </a:rPr>
              <a:t>Daniel </a:t>
            </a:r>
            <a:r>
              <a:rPr lang="es-MX" b="1" dirty="0" err="1">
                <a:solidFill>
                  <a:srgbClr val="0070C0"/>
                </a:solidFill>
              </a:rPr>
              <a:t>Hiernaux</a:t>
            </a:r>
            <a:r>
              <a:rPr lang="es-MX" b="1" dirty="0">
                <a:solidFill>
                  <a:srgbClr val="0070C0"/>
                </a:solidFill>
              </a:rPr>
              <a:t> </a:t>
            </a:r>
            <a:r>
              <a:rPr lang="es-MX" b="1" dirty="0" err="1">
                <a:solidFill>
                  <a:srgbClr val="0070C0"/>
                </a:solidFill>
              </a:rPr>
              <a:t>Nicolas</a:t>
            </a:r>
            <a:endParaRPr lang="es-MX" b="1" dirty="0">
              <a:solidFill>
                <a:srgbClr val="0070C0"/>
              </a:solidFill>
            </a:endParaRPr>
          </a:p>
        </p:txBody>
      </p:sp>
      <p:sp>
        <p:nvSpPr>
          <p:cNvPr id="3" name="Marcador de contenido 2"/>
          <p:cNvSpPr>
            <a:spLocks noGrp="1"/>
          </p:cNvSpPr>
          <p:nvPr>
            <p:ph sz="half" idx="1"/>
          </p:nvPr>
        </p:nvSpPr>
        <p:spPr/>
        <p:txBody>
          <a:bodyPr>
            <a:normAutofit fontScale="62500" lnSpcReduction="20000"/>
          </a:bodyPr>
          <a:lstStyle/>
          <a:p>
            <a:pPr marL="0" lvl="0" indent="0">
              <a:buNone/>
            </a:pPr>
            <a:endParaRPr lang="es-MX" dirty="0" smtClean="0"/>
          </a:p>
          <a:p>
            <a:pPr marL="0" lvl="0" indent="0">
              <a:buNone/>
            </a:pPr>
            <a:endParaRPr lang="es-MX" dirty="0"/>
          </a:p>
          <a:p>
            <a:pPr marL="0" lvl="0" indent="0">
              <a:buNone/>
            </a:pPr>
            <a:endParaRPr lang="es-MX" dirty="0" smtClean="0"/>
          </a:p>
          <a:p>
            <a:pPr marL="0" lvl="0" indent="0">
              <a:buNone/>
            </a:pPr>
            <a:r>
              <a:rPr lang="es-MX" dirty="0" smtClean="0">
                <a:solidFill>
                  <a:srgbClr val="7030A0"/>
                </a:solidFill>
              </a:rPr>
              <a:t>Situación </a:t>
            </a:r>
            <a:r>
              <a:rPr lang="es-MX" dirty="0">
                <a:solidFill>
                  <a:srgbClr val="7030A0"/>
                </a:solidFill>
              </a:rPr>
              <a:t>actual del conocimiento </a:t>
            </a:r>
            <a:r>
              <a:rPr lang="es-MX" dirty="0" smtClean="0">
                <a:solidFill>
                  <a:srgbClr val="7030A0"/>
                </a:solidFill>
              </a:rPr>
              <a:t>turístico:</a:t>
            </a:r>
            <a:endParaRPr lang="es-MX" dirty="0">
              <a:solidFill>
                <a:srgbClr val="7030A0"/>
              </a:solidFill>
            </a:endParaRPr>
          </a:p>
          <a:p>
            <a:pPr marL="0" indent="0">
              <a:buNone/>
            </a:pPr>
            <a:endParaRPr lang="es-MX" dirty="0">
              <a:solidFill>
                <a:srgbClr val="7030A0"/>
              </a:solidFill>
            </a:endParaRPr>
          </a:p>
        </p:txBody>
      </p:sp>
      <p:sp>
        <p:nvSpPr>
          <p:cNvPr id="4" name="Marcador de contenido 3"/>
          <p:cNvSpPr>
            <a:spLocks noGrp="1"/>
          </p:cNvSpPr>
          <p:nvPr>
            <p:ph sz="half" idx="2"/>
          </p:nvPr>
        </p:nvSpPr>
        <p:spPr/>
        <p:txBody>
          <a:bodyPr>
            <a:normAutofit fontScale="62500" lnSpcReduction="20000"/>
          </a:bodyPr>
          <a:lstStyle/>
          <a:p>
            <a:pPr lvl="0"/>
            <a:r>
              <a:rPr lang="es-MX" dirty="0">
                <a:solidFill>
                  <a:srgbClr val="7030A0"/>
                </a:solidFill>
              </a:rPr>
              <a:t>El avance en el conocimiento científico es pobre en relación a su significado social.</a:t>
            </a:r>
          </a:p>
          <a:p>
            <a:pPr lvl="0"/>
            <a:r>
              <a:rPr lang="es-MX" dirty="0">
                <a:solidFill>
                  <a:schemeClr val="accent6">
                    <a:lumMod val="50000"/>
                  </a:schemeClr>
                </a:solidFill>
              </a:rPr>
              <a:t>El estudio del turismo por parte de la academia se ha conformado con una visión muy superficial de los aspectos conceptuales del fenómeno.</a:t>
            </a:r>
          </a:p>
          <a:p>
            <a:pPr lvl="0"/>
            <a:r>
              <a:rPr lang="es-MX" dirty="0">
                <a:solidFill>
                  <a:srgbClr val="7030A0"/>
                </a:solidFill>
              </a:rPr>
              <a:t>La academia tiene problemas para elaborar un marco conceptual para el análisis del turismo.</a:t>
            </a:r>
          </a:p>
          <a:p>
            <a:pPr lvl="0"/>
            <a:r>
              <a:rPr lang="es-MX" dirty="0">
                <a:solidFill>
                  <a:schemeClr val="accent6">
                    <a:lumMod val="50000"/>
                  </a:schemeClr>
                </a:solidFill>
              </a:rPr>
              <a:t>No hay una conciencia teórica de las investigaciones y la complejidad metodológica de la misma.</a:t>
            </a:r>
          </a:p>
          <a:p>
            <a:pPr lvl="0"/>
            <a:r>
              <a:rPr lang="es-MX" dirty="0">
                <a:solidFill>
                  <a:srgbClr val="7030A0"/>
                </a:solidFill>
              </a:rPr>
              <a:t>Los trabajos de investigación son descriptivos y estadísticos (administrativos)</a:t>
            </a:r>
          </a:p>
          <a:p>
            <a:pPr lvl="0"/>
            <a:r>
              <a:rPr lang="es-MX" dirty="0">
                <a:solidFill>
                  <a:schemeClr val="accent6">
                    <a:lumMod val="50000"/>
                  </a:schemeClr>
                </a:solidFill>
              </a:rPr>
              <a:t>No se establecen con claridad las bases teóricas para el estudio del turismo, y la razón de ello.</a:t>
            </a:r>
          </a:p>
          <a:p>
            <a:pPr marL="0" indent="0">
              <a:buNone/>
            </a:pPr>
            <a:endParaRPr lang="es-MX" dirty="0"/>
          </a:p>
        </p:txBody>
      </p:sp>
    </p:spTree>
    <p:extLst>
      <p:ext uri="{BB962C8B-B14F-4D97-AF65-F5344CB8AC3E}">
        <p14:creationId xmlns:p14="http://schemas.microsoft.com/office/powerpoint/2010/main" val="29476506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solidFill>
                  <a:srgbClr val="0070C0"/>
                </a:solidFill>
              </a:rPr>
              <a:t>Daniel </a:t>
            </a:r>
            <a:r>
              <a:rPr lang="es-MX" b="1" dirty="0" err="1">
                <a:solidFill>
                  <a:srgbClr val="0070C0"/>
                </a:solidFill>
              </a:rPr>
              <a:t>Hiernaux</a:t>
            </a:r>
            <a:r>
              <a:rPr lang="es-MX" b="1" dirty="0">
                <a:solidFill>
                  <a:srgbClr val="0070C0"/>
                </a:solidFill>
              </a:rPr>
              <a:t> </a:t>
            </a:r>
            <a:r>
              <a:rPr lang="es-MX" b="1" dirty="0" err="1">
                <a:solidFill>
                  <a:srgbClr val="0070C0"/>
                </a:solidFill>
              </a:rPr>
              <a:t>Nicolas</a:t>
            </a:r>
            <a:endParaRPr lang="es-MX" b="1" dirty="0">
              <a:solidFill>
                <a:srgbClr val="0070C0"/>
              </a:solidFill>
            </a:endParaRPr>
          </a:p>
        </p:txBody>
      </p:sp>
      <p:sp>
        <p:nvSpPr>
          <p:cNvPr id="3" name="Marcador de contenido 2"/>
          <p:cNvSpPr>
            <a:spLocks noGrp="1"/>
          </p:cNvSpPr>
          <p:nvPr>
            <p:ph sz="half" idx="1"/>
          </p:nvPr>
        </p:nvSpPr>
        <p:spPr/>
        <p:txBody>
          <a:bodyPr>
            <a:normAutofit fontScale="92500" lnSpcReduction="10000"/>
          </a:bodyPr>
          <a:lstStyle/>
          <a:p>
            <a:pPr marL="0" lvl="0" indent="0" algn="just">
              <a:buNone/>
            </a:pPr>
            <a:endParaRPr lang="es-MX" dirty="0" smtClean="0"/>
          </a:p>
          <a:p>
            <a:pPr marL="0" lvl="0" indent="0" algn="just">
              <a:buNone/>
            </a:pPr>
            <a:endParaRPr lang="es-MX" dirty="0"/>
          </a:p>
          <a:p>
            <a:pPr marL="0" lvl="0" indent="0" algn="just">
              <a:buNone/>
            </a:pPr>
            <a:endParaRPr lang="es-MX" dirty="0" smtClean="0"/>
          </a:p>
          <a:p>
            <a:pPr marL="0" lvl="0" indent="0" algn="just">
              <a:buNone/>
            </a:pPr>
            <a:r>
              <a:rPr lang="es-MX" dirty="0" smtClean="0">
                <a:solidFill>
                  <a:srgbClr val="7030A0"/>
                </a:solidFill>
              </a:rPr>
              <a:t>Bases </a:t>
            </a:r>
            <a:r>
              <a:rPr lang="es-MX" dirty="0">
                <a:solidFill>
                  <a:srgbClr val="7030A0"/>
                </a:solidFill>
              </a:rPr>
              <a:t>para dar explicaciones científicas del fenómeno </a:t>
            </a:r>
            <a:r>
              <a:rPr lang="es-MX" dirty="0" smtClean="0">
                <a:solidFill>
                  <a:srgbClr val="7030A0"/>
                </a:solidFill>
              </a:rPr>
              <a:t>turístico:</a:t>
            </a:r>
            <a:endParaRPr lang="es-MX" dirty="0">
              <a:solidFill>
                <a:srgbClr val="7030A0"/>
              </a:solidFill>
            </a:endParaRPr>
          </a:p>
          <a:p>
            <a:pPr marL="0" indent="0" algn="just">
              <a:buNone/>
            </a:pPr>
            <a:endParaRPr lang="es-MX" dirty="0"/>
          </a:p>
        </p:txBody>
      </p:sp>
      <p:sp>
        <p:nvSpPr>
          <p:cNvPr id="4" name="Marcador de contenido 3"/>
          <p:cNvSpPr>
            <a:spLocks noGrp="1"/>
          </p:cNvSpPr>
          <p:nvPr>
            <p:ph sz="half" idx="2"/>
          </p:nvPr>
        </p:nvSpPr>
        <p:spPr/>
        <p:txBody>
          <a:bodyPr>
            <a:normAutofit fontScale="92500" lnSpcReduction="10000"/>
          </a:bodyPr>
          <a:lstStyle/>
          <a:p>
            <a:pPr lvl="0" algn="just"/>
            <a:r>
              <a:rPr lang="es-MX" dirty="0">
                <a:solidFill>
                  <a:schemeClr val="accent6">
                    <a:lumMod val="50000"/>
                  </a:schemeClr>
                </a:solidFill>
              </a:rPr>
              <a:t>Problema epistemológico, es decir de la relación entre el objeto de estudio-el turismo- y el método con el que se le estudia.</a:t>
            </a:r>
          </a:p>
          <a:p>
            <a:pPr lvl="0" algn="just"/>
            <a:r>
              <a:rPr lang="es-MX" dirty="0">
                <a:solidFill>
                  <a:srgbClr val="002060"/>
                </a:solidFill>
              </a:rPr>
              <a:t>El problema de la explicación científica de la realidad turística.</a:t>
            </a:r>
          </a:p>
          <a:p>
            <a:pPr lvl="0" algn="just"/>
            <a:r>
              <a:rPr lang="es-MX" dirty="0">
                <a:solidFill>
                  <a:schemeClr val="accent6">
                    <a:lumMod val="50000"/>
                  </a:schemeClr>
                </a:solidFill>
              </a:rPr>
              <a:t>La relación que guarda el turismo con el conjunto de la problemática social, económica, cultural, ecológica, política, y de otros aspectos del mundo contemporáneo.</a:t>
            </a:r>
          </a:p>
          <a:p>
            <a:pPr marL="0" indent="0">
              <a:buNone/>
            </a:pPr>
            <a:endParaRPr lang="es-MX" dirty="0"/>
          </a:p>
        </p:txBody>
      </p:sp>
    </p:spTree>
    <p:extLst>
      <p:ext uri="{BB962C8B-B14F-4D97-AF65-F5344CB8AC3E}">
        <p14:creationId xmlns:p14="http://schemas.microsoft.com/office/powerpoint/2010/main" val="29569462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solidFill>
                  <a:srgbClr val="0070C0"/>
                </a:solidFill>
              </a:rPr>
              <a:t>Daniel </a:t>
            </a:r>
            <a:r>
              <a:rPr lang="es-MX" b="1" dirty="0" err="1">
                <a:solidFill>
                  <a:srgbClr val="0070C0"/>
                </a:solidFill>
              </a:rPr>
              <a:t>Hiernaux</a:t>
            </a:r>
            <a:r>
              <a:rPr lang="es-MX" b="1" dirty="0">
                <a:solidFill>
                  <a:srgbClr val="0070C0"/>
                </a:solidFill>
              </a:rPr>
              <a:t> </a:t>
            </a:r>
            <a:r>
              <a:rPr lang="es-MX" b="1" dirty="0" err="1">
                <a:solidFill>
                  <a:srgbClr val="0070C0"/>
                </a:solidFill>
              </a:rPr>
              <a:t>Nicolas</a:t>
            </a:r>
            <a:endParaRPr lang="es-MX" b="1" dirty="0">
              <a:solidFill>
                <a:srgbClr val="0070C0"/>
              </a:solidFill>
            </a:endParaRPr>
          </a:p>
        </p:txBody>
      </p:sp>
      <p:sp>
        <p:nvSpPr>
          <p:cNvPr id="3" name="Marcador de contenido 2"/>
          <p:cNvSpPr>
            <a:spLocks noGrp="1"/>
          </p:cNvSpPr>
          <p:nvPr>
            <p:ph sz="half" idx="1"/>
          </p:nvPr>
        </p:nvSpPr>
        <p:spPr/>
        <p:txBody>
          <a:bodyPr>
            <a:normAutofit fontScale="55000" lnSpcReduction="20000"/>
          </a:bodyPr>
          <a:lstStyle/>
          <a:p>
            <a:pPr marL="0" indent="0">
              <a:buNone/>
            </a:pPr>
            <a:endParaRPr lang="es-MX" dirty="0" smtClean="0"/>
          </a:p>
          <a:p>
            <a:pPr marL="0" indent="0">
              <a:buNone/>
            </a:pPr>
            <a:endParaRPr lang="es-MX" dirty="0"/>
          </a:p>
          <a:p>
            <a:pPr marL="0" indent="0" algn="just">
              <a:buNone/>
            </a:pPr>
            <a:r>
              <a:rPr lang="es-MX" sz="6500" dirty="0" smtClean="0">
                <a:solidFill>
                  <a:srgbClr val="7030A0"/>
                </a:solidFill>
              </a:rPr>
              <a:t>“La </a:t>
            </a:r>
            <a:r>
              <a:rPr lang="es-MX" sz="6500" dirty="0">
                <a:solidFill>
                  <a:srgbClr val="7030A0"/>
                </a:solidFill>
              </a:rPr>
              <a:t>relación entre el turismo como objeto de estudio y el método para su </a:t>
            </a:r>
            <a:r>
              <a:rPr lang="es-MX" sz="6500" dirty="0" smtClean="0">
                <a:solidFill>
                  <a:srgbClr val="7030A0"/>
                </a:solidFill>
              </a:rPr>
              <a:t>conocimiento.” </a:t>
            </a:r>
            <a:r>
              <a:rPr lang="es-MX" sz="6500" dirty="0">
                <a:solidFill>
                  <a:srgbClr val="7030A0"/>
                </a:solidFill>
              </a:rPr>
              <a:t>(</a:t>
            </a:r>
            <a:r>
              <a:rPr lang="es-MX" sz="6500" dirty="0" err="1">
                <a:solidFill>
                  <a:srgbClr val="7030A0"/>
                </a:solidFill>
              </a:rPr>
              <a:t>Hiernaux</a:t>
            </a:r>
            <a:r>
              <a:rPr lang="es-MX" sz="6500" dirty="0">
                <a:solidFill>
                  <a:srgbClr val="7030A0"/>
                </a:solidFill>
              </a:rPr>
              <a:t>, 1989: </a:t>
            </a:r>
            <a:r>
              <a:rPr lang="es-MX" sz="6500" dirty="0" smtClean="0">
                <a:solidFill>
                  <a:srgbClr val="7030A0"/>
                </a:solidFill>
              </a:rPr>
              <a:t>19)</a:t>
            </a:r>
            <a:endParaRPr lang="es-MX" sz="6500" dirty="0">
              <a:solidFill>
                <a:srgbClr val="7030A0"/>
              </a:solidFill>
            </a:endParaRPr>
          </a:p>
          <a:p>
            <a:pPr marL="0" indent="0" algn="just">
              <a:buNone/>
            </a:pPr>
            <a:endParaRPr lang="es-MX" sz="6500" dirty="0"/>
          </a:p>
        </p:txBody>
      </p:sp>
      <p:sp>
        <p:nvSpPr>
          <p:cNvPr id="4" name="Marcador de contenido 3"/>
          <p:cNvSpPr>
            <a:spLocks noGrp="1"/>
          </p:cNvSpPr>
          <p:nvPr>
            <p:ph sz="half" idx="2"/>
          </p:nvPr>
        </p:nvSpPr>
        <p:spPr/>
        <p:txBody>
          <a:bodyPr>
            <a:normAutofit fontScale="55000" lnSpcReduction="20000"/>
          </a:bodyPr>
          <a:lstStyle/>
          <a:p>
            <a:pPr lvl="0" algn="just"/>
            <a:r>
              <a:rPr lang="es-MX" sz="3200" dirty="0">
                <a:solidFill>
                  <a:srgbClr val="002060"/>
                </a:solidFill>
              </a:rPr>
              <a:t>La posibilidad de establecer la relación deseable entre las características (diferentes tipos de turismo) y propiedades (es voluntario, lúdico, tiempo de ocio y tiempo libre) del objeto de estudio, con el método que lo investiga, lo que permitirá si descripción, explicación, interpretación y previsión científica.</a:t>
            </a:r>
          </a:p>
          <a:p>
            <a:pPr lvl="0" algn="just"/>
            <a:r>
              <a:rPr lang="es-MX" sz="3200" dirty="0">
                <a:solidFill>
                  <a:srgbClr val="7030A0"/>
                </a:solidFill>
              </a:rPr>
              <a:t>Se recurrirá a delimitarlo en términos de su trascendencia y sentido en el desarrollo de la investigación, así como la posibilidad de generar conocimiento científico sobre el turismo.</a:t>
            </a:r>
          </a:p>
          <a:p>
            <a:pPr lvl="0" algn="just"/>
            <a:r>
              <a:rPr lang="es-MX" sz="3200" dirty="0">
                <a:solidFill>
                  <a:srgbClr val="002060"/>
                </a:solidFill>
              </a:rPr>
              <a:t>Debe quedar claro que no se pretende hacer del turismo una ciencia, sino por el contrario, establecer que no lo es, y probablemente no lo será, pero que si puede generase la explicación y previsión científica del turismo.</a:t>
            </a:r>
          </a:p>
          <a:p>
            <a:pPr marL="0" indent="0" algn="just">
              <a:buNone/>
            </a:pPr>
            <a:r>
              <a:rPr lang="es-MX" sz="3200" dirty="0"/>
              <a:t> </a:t>
            </a:r>
          </a:p>
          <a:p>
            <a:pPr marL="0" indent="0">
              <a:buNone/>
            </a:pPr>
            <a:endParaRPr lang="es-MX" dirty="0"/>
          </a:p>
        </p:txBody>
      </p:sp>
    </p:spTree>
    <p:extLst>
      <p:ext uri="{BB962C8B-B14F-4D97-AF65-F5344CB8AC3E}">
        <p14:creationId xmlns:p14="http://schemas.microsoft.com/office/powerpoint/2010/main" val="10585405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err="1" smtClean="0">
                <a:solidFill>
                  <a:srgbClr val="0070C0"/>
                </a:solidFill>
              </a:rPr>
              <a:t>Jafar</a:t>
            </a:r>
            <a:r>
              <a:rPr lang="es-MX" b="1" dirty="0" smtClean="0">
                <a:solidFill>
                  <a:srgbClr val="0070C0"/>
                </a:solidFill>
              </a:rPr>
              <a:t> </a:t>
            </a:r>
            <a:r>
              <a:rPr lang="es-MX" b="1" dirty="0" err="1" smtClean="0">
                <a:solidFill>
                  <a:srgbClr val="0070C0"/>
                </a:solidFill>
              </a:rPr>
              <a:t>Jafari</a:t>
            </a:r>
            <a:endParaRPr lang="es-MX" b="1" dirty="0">
              <a:solidFill>
                <a:srgbClr val="0070C0"/>
              </a:solidFill>
            </a:endParaRPr>
          </a:p>
        </p:txBody>
      </p:sp>
      <p:sp>
        <p:nvSpPr>
          <p:cNvPr id="3" name="Marcador de contenido 2"/>
          <p:cNvSpPr>
            <a:spLocks noGrp="1"/>
          </p:cNvSpPr>
          <p:nvPr>
            <p:ph sz="half" idx="1"/>
          </p:nvPr>
        </p:nvSpPr>
        <p:spPr/>
        <p:txBody>
          <a:bodyPr/>
          <a:lstStyle/>
          <a:p>
            <a:endParaRPr lang="es-MX" dirty="0" smtClean="0"/>
          </a:p>
          <a:p>
            <a:pPr marL="0" indent="0" algn="just">
              <a:buNone/>
            </a:pPr>
            <a:r>
              <a:rPr lang="es-MX" dirty="0" smtClean="0">
                <a:solidFill>
                  <a:srgbClr val="7030A0"/>
                </a:solidFill>
              </a:rPr>
              <a:t>“La </a:t>
            </a:r>
            <a:r>
              <a:rPr lang="es-MX" dirty="0">
                <a:solidFill>
                  <a:srgbClr val="7030A0"/>
                </a:solidFill>
              </a:rPr>
              <a:t>base científica del turismo está cobrando cuerpo y forma. El proceso ya está en marcha, y es así como el turismo comienza a surgir gradualmente en los círculos académicos mundiales como un promisorio campo de </a:t>
            </a:r>
            <a:r>
              <a:rPr lang="es-MX" dirty="0" smtClean="0">
                <a:solidFill>
                  <a:srgbClr val="7030A0"/>
                </a:solidFill>
              </a:rPr>
              <a:t>investigación.” (</a:t>
            </a:r>
            <a:r>
              <a:rPr lang="es-MX" dirty="0" err="1" smtClean="0">
                <a:solidFill>
                  <a:srgbClr val="7030A0"/>
                </a:solidFill>
              </a:rPr>
              <a:t>Jafari</a:t>
            </a:r>
            <a:r>
              <a:rPr lang="es-MX" dirty="0" smtClean="0">
                <a:solidFill>
                  <a:srgbClr val="7030A0"/>
                </a:solidFill>
              </a:rPr>
              <a:t>, 1994: 4)</a:t>
            </a:r>
            <a:endParaRPr lang="es-MX" dirty="0">
              <a:solidFill>
                <a:srgbClr val="7030A0"/>
              </a:solidFill>
            </a:endParaRPr>
          </a:p>
        </p:txBody>
      </p:sp>
      <p:pic>
        <p:nvPicPr>
          <p:cNvPr id="5" name="Marcador de contenido 4" descr="C:\Users\UAEM\Documents\2014FACTUR\tiempodeclases\2015AENFOQUESMULTIDISCIPLINARIOS\31GRUPO\jafarjafari.jpg"/>
          <p:cNvPicPr>
            <a:picLocks noGrp="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764481" y="2254827"/>
            <a:ext cx="4426527" cy="3719946"/>
          </a:xfrm>
          <a:prstGeom prst="rect">
            <a:avLst/>
          </a:prstGeom>
          <a:noFill/>
          <a:ln>
            <a:noFill/>
          </a:ln>
        </p:spPr>
      </p:pic>
    </p:spTree>
    <p:extLst>
      <p:ext uri="{BB962C8B-B14F-4D97-AF65-F5344CB8AC3E}">
        <p14:creationId xmlns:p14="http://schemas.microsoft.com/office/powerpoint/2010/main" val="7330943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err="1">
                <a:solidFill>
                  <a:srgbClr val="0070C0"/>
                </a:solidFill>
              </a:rPr>
              <a:t>Jafar</a:t>
            </a:r>
            <a:r>
              <a:rPr lang="es-MX" b="1" dirty="0">
                <a:solidFill>
                  <a:srgbClr val="0070C0"/>
                </a:solidFill>
              </a:rPr>
              <a:t> </a:t>
            </a:r>
            <a:r>
              <a:rPr lang="es-MX" b="1" dirty="0" err="1">
                <a:solidFill>
                  <a:srgbClr val="0070C0"/>
                </a:solidFill>
              </a:rPr>
              <a:t>Jafari</a:t>
            </a:r>
            <a:endParaRPr lang="es-MX" b="1" dirty="0">
              <a:solidFill>
                <a:srgbClr val="0070C0"/>
              </a:solidFill>
            </a:endParaRPr>
          </a:p>
        </p:txBody>
      </p:sp>
      <p:sp>
        <p:nvSpPr>
          <p:cNvPr id="3" name="Marcador de contenido 2"/>
          <p:cNvSpPr>
            <a:spLocks noGrp="1"/>
          </p:cNvSpPr>
          <p:nvPr>
            <p:ph sz="half" idx="1"/>
          </p:nvPr>
        </p:nvSpPr>
        <p:spPr/>
        <p:txBody>
          <a:bodyPr>
            <a:normAutofit fontScale="92500" lnSpcReduction="20000"/>
          </a:bodyPr>
          <a:lstStyle/>
          <a:p>
            <a:pPr marL="0" indent="0" algn="just">
              <a:buNone/>
            </a:pPr>
            <a:r>
              <a:rPr lang="es-MX" dirty="0">
                <a:solidFill>
                  <a:srgbClr val="7030A0"/>
                </a:solidFill>
              </a:rPr>
              <a:t>El crecimiento sostenido del turismo desde la Segunda Guerra Mundial, especialmente durante las últimas décadas, ha despertado un enorme interés como industria y como fenómeno. Una revisión de la literatura demuestra el crecimiento de la popularidad del turismo. Con el fin de evidenciarla se agrupan los escritos y las ideas de las últimas décadas en cuatro grupos, cada uno de los cuales constituye una postura o plataforma de pensamiento. Estos grupos o plataformas son los </a:t>
            </a:r>
            <a:r>
              <a:rPr lang="es-MX" dirty="0" smtClean="0">
                <a:solidFill>
                  <a:srgbClr val="7030A0"/>
                </a:solidFill>
              </a:rPr>
              <a:t>siguientes:</a:t>
            </a:r>
            <a:endParaRPr lang="es-MX" dirty="0">
              <a:solidFill>
                <a:srgbClr val="7030A0"/>
              </a:solidFill>
            </a:endParaRPr>
          </a:p>
          <a:p>
            <a:pPr marL="0" indent="0">
              <a:buNone/>
            </a:pPr>
            <a:endParaRPr lang="es-MX" dirty="0"/>
          </a:p>
        </p:txBody>
      </p:sp>
      <p:graphicFrame>
        <p:nvGraphicFramePr>
          <p:cNvPr id="5" name="Marcador de contenido 4"/>
          <p:cNvGraphicFramePr>
            <a:graphicFrameLocks noGrp="1"/>
          </p:cNvGraphicFramePr>
          <p:nvPr>
            <p:ph sz="half" idx="2"/>
          </p:nvPr>
        </p:nvGraphicFramePr>
        <p:xfrm>
          <a:off x="6172200" y="3294703"/>
          <a:ext cx="5181599" cy="1413181"/>
        </p:xfrm>
        <a:graphic>
          <a:graphicData uri="http://schemas.openxmlformats.org/drawingml/2006/table">
            <a:tbl>
              <a:tblPr firstRow="1" firstCol="1" bandRow="1">
                <a:tableStyleId>{5C22544A-7EE6-4342-B048-85BDC9FD1C3A}</a:tableStyleId>
              </a:tblPr>
              <a:tblGrid>
                <a:gridCol w="1136759"/>
                <a:gridCol w="1416441"/>
                <a:gridCol w="1313942"/>
                <a:gridCol w="1314457"/>
              </a:tblGrid>
              <a:tr h="264408">
                <a:tc gridSpan="4">
                  <a:txBody>
                    <a:bodyPr/>
                    <a:lstStyle/>
                    <a:p>
                      <a:pPr algn="ctr">
                        <a:lnSpc>
                          <a:spcPct val="107000"/>
                        </a:lnSpc>
                        <a:spcAft>
                          <a:spcPts val="800"/>
                        </a:spcAft>
                      </a:pPr>
                      <a:r>
                        <a:rPr lang="es-MX" sz="1600">
                          <a:effectLst/>
                        </a:rPr>
                        <a:t>Turismo</a:t>
                      </a:r>
                      <a:endParaRPr lang="es-MX" sz="900">
                        <a:effectLst/>
                        <a:latin typeface="Calibri" panose="020F0502020204030204" pitchFamily="34" charset="0"/>
                        <a:ea typeface="Calibri" panose="020F0502020204030204" pitchFamily="34" charset="0"/>
                        <a:cs typeface="Times New Roman" panose="02020603050405020304" pitchFamily="18" charset="0"/>
                      </a:endParaRPr>
                    </a:p>
                  </a:txBody>
                  <a:tcPr marL="55600" marR="55600" marT="0" marB="0"/>
                </a:tc>
                <a:tc hMerge="1">
                  <a:txBody>
                    <a:bodyPr/>
                    <a:lstStyle/>
                    <a:p>
                      <a:endParaRPr lang="es-MX"/>
                    </a:p>
                  </a:txBody>
                  <a:tcPr/>
                </a:tc>
                <a:tc hMerge="1">
                  <a:txBody>
                    <a:bodyPr/>
                    <a:lstStyle/>
                    <a:p>
                      <a:endParaRPr lang="es-MX"/>
                    </a:p>
                  </a:txBody>
                  <a:tcPr/>
                </a:tc>
                <a:tc hMerge="1">
                  <a:txBody>
                    <a:bodyPr/>
                    <a:lstStyle/>
                    <a:p>
                      <a:endParaRPr lang="es-MX"/>
                    </a:p>
                  </a:txBody>
                  <a:tcPr/>
                </a:tc>
              </a:tr>
              <a:tr h="264408">
                <a:tc>
                  <a:txBody>
                    <a:bodyPr/>
                    <a:lstStyle/>
                    <a:p>
                      <a:pPr algn="ctr">
                        <a:lnSpc>
                          <a:spcPct val="107000"/>
                        </a:lnSpc>
                        <a:spcAft>
                          <a:spcPts val="800"/>
                        </a:spcAft>
                      </a:pPr>
                      <a:r>
                        <a:rPr lang="es-MX" sz="1600">
                          <a:effectLst/>
                        </a:rPr>
                        <a:t>1</a:t>
                      </a:r>
                      <a:endParaRPr lang="es-MX" sz="900">
                        <a:effectLst/>
                        <a:latin typeface="Calibri" panose="020F0502020204030204" pitchFamily="34" charset="0"/>
                        <a:ea typeface="Calibri" panose="020F0502020204030204" pitchFamily="34" charset="0"/>
                        <a:cs typeface="Times New Roman" panose="02020603050405020304" pitchFamily="18" charset="0"/>
                      </a:endParaRPr>
                    </a:p>
                  </a:txBody>
                  <a:tcPr marL="55600" marR="55600" marT="0" marB="0"/>
                </a:tc>
                <a:tc>
                  <a:txBody>
                    <a:bodyPr/>
                    <a:lstStyle/>
                    <a:p>
                      <a:pPr algn="ctr">
                        <a:lnSpc>
                          <a:spcPct val="107000"/>
                        </a:lnSpc>
                        <a:spcAft>
                          <a:spcPts val="800"/>
                        </a:spcAft>
                      </a:pPr>
                      <a:r>
                        <a:rPr lang="es-MX" sz="1600">
                          <a:effectLst/>
                        </a:rPr>
                        <a:t>2</a:t>
                      </a:r>
                      <a:endParaRPr lang="es-MX" sz="900">
                        <a:effectLst/>
                        <a:latin typeface="Calibri" panose="020F0502020204030204" pitchFamily="34" charset="0"/>
                        <a:ea typeface="Calibri" panose="020F0502020204030204" pitchFamily="34" charset="0"/>
                        <a:cs typeface="Times New Roman" panose="02020603050405020304" pitchFamily="18" charset="0"/>
                      </a:endParaRPr>
                    </a:p>
                  </a:txBody>
                  <a:tcPr marL="55600" marR="55600" marT="0" marB="0"/>
                </a:tc>
                <a:tc>
                  <a:txBody>
                    <a:bodyPr/>
                    <a:lstStyle/>
                    <a:p>
                      <a:pPr algn="ctr">
                        <a:lnSpc>
                          <a:spcPct val="107000"/>
                        </a:lnSpc>
                        <a:spcAft>
                          <a:spcPts val="800"/>
                        </a:spcAft>
                      </a:pPr>
                      <a:r>
                        <a:rPr lang="es-MX" sz="1600">
                          <a:effectLst/>
                        </a:rPr>
                        <a:t>3</a:t>
                      </a:r>
                      <a:endParaRPr lang="es-MX" sz="900">
                        <a:effectLst/>
                        <a:latin typeface="Calibri" panose="020F0502020204030204" pitchFamily="34" charset="0"/>
                        <a:ea typeface="Calibri" panose="020F0502020204030204" pitchFamily="34" charset="0"/>
                        <a:cs typeface="Times New Roman" panose="02020603050405020304" pitchFamily="18" charset="0"/>
                      </a:endParaRPr>
                    </a:p>
                  </a:txBody>
                  <a:tcPr marL="55600" marR="55600" marT="0" marB="0"/>
                </a:tc>
                <a:tc>
                  <a:txBody>
                    <a:bodyPr/>
                    <a:lstStyle/>
                    <a:p>
                      <a:pPr algn="ctr">
                        <a:lnSpc>
                          <a:spcPct val="107000"/>
                        </a:lnSpc>
                        <a:spcAft>
                          <a:spcPts val="800"/>
                        </a:spcAft>
                      </a:pPr>
                      <a:r>
                        <a:rPr lang="es-MX" sz="1600">
                          <a:effectLst/>
                        </a:rPr>
                        <a:t>4</a:t>
                      </a:r>
                      <a:endParaRPr lang="es-MX" sz="900">
                        <a:effectLst/>
                        <a:latin typeface="Calibri" panose="020F0502020204030204" pitchFamily="34" charset="0"/>
                        <a:ea typeface="Calibri" panose="020F0502020204030204" pitchFamily="34" charset="0"/>
                        <a:cs typeface="Times New Roman" panose="02020603050405020304" pitchFamily="18" charset="0"/>
                      </a:endParaRPr>
                    </a:p>
                  </a:txBody>
                  <a:tcPr marL="55600" marR="55600" marT="0" marB="0"/>
                </a:tc>
              </a:tr>
              <a:tr h="875595">
                <a:tc>
                  <a:txBody>
                    <a:bodyPr/>
                    <a:lstStyle/>
                    <a:p>
                      <a:pPr algn="ctr">
                        <a:lnSpc>
                          <a:spcPct val="107000"/>
                        </a:lnSpc>
                        <a:spcAft>
                          <a:spcPts val="800"/>
                        </a:spcAft>
                      </a:pPr>
                      <a:r>
                        <a:rPr lang="es-MX" sz="1600">
                          <a:effectLst/>
                        </a:rPr>
                        <a:t>Plataforma Favorable</a:t>
                      </a:r>
                      <a:endParaRPr lang="es-MX" sz="900">
                        <a:effectLst/>
                      </a:endParaRPr>
                    </a:p>
                    <a:p>
                      <a:pPr algn="ctr">
                        <a:lnSpc>
                          <a:spcPct val="107000"/>
                        </a:lnSpc>
                        <a:spcAft>
                          <a:spcPts val="800"/>
                        </a:spcAft>
                      </a:pPr>
                      <a:r>
                        <a:rPr lang="es-MX" sz="1600">
                          <a:effectLst/>
                        </a:rPr>
                        <a:t> </a:t>
                      </a:r>
                      <a:endParaRPr lang="es-MX" sz="900">
                        <a:effectLst/>
                        <a:latin typeface="Calibri" panose="020F0502020204030204" pitchFamily="34" charset="0"/>
                        <a:ea typeface="Calibri" panose="020F0502020204030204" pitchFamily="34" charset="0"/>
                        <a:cs typeface="Times New Roman" panose="02020603050405020304" pitchFamily="18" charset="0"/>
                      </a:endParaRPr>
                    </a:p>
                  </a:txBody>
                  <a:tcPr marL="55600" marR="55600" marT="0" marB="0"/>
                </a:tc>
                <a:tc>
                  <a:txBody>
                    <a:bodyPr/>
                    <a:lstStyle/>
                    <a:p>
                      <a:pPr algn="ctr">
                        <a:lnSpc>
                          <a:spcPct val="107000"/>
                        </a:lnSpc>
                        <a:spcAft>
                          <a:spcPts val="800"/>
                        </a:spcAft>
                      </a:pPr>
                      <a:r>
                        <a:rPr lang="es-MX" sz="1600">
                          <a:effectLst/>
                        </a:rPr>
                        <a:t>Plataforma Desfavorable</a:t>
                      </a:r>
                      <a:endParaRPr lang="es-MX" sz="900">
                        <a:effectLst/>
                        <a:latin typeface="Calibri" panose="020F0502020204030204" pitchFamily="34" charset="0"/>
                        <a:ea typeface="Calibri" panose="020F0502020204030204" pitchFamily="34" charset="0"/>
                        <a:cs typeface="Times New Roman" panose="02020603050405020304" pitchFamily="18" charset="0"/>
                      </a:endParaRPr>
                    </a:p>
                  </a:txBody>
                  <a:tcPr marL="55600" marR="55600" marT="0" marB="0"/>
                </a:tc>
                <a:tc>
                  <a:txBody>
                    <a:bodyPr/>
                    <a:lstStyle/>
                    <a:p>
                      <a:pPr algn="ctr">
                        <a:lnSpc>
                          <a:spcPct val="107000"/>
                        </a:lnSpc>
                        <a:spcAft>
                          <a:spcPts val="800"/>
                        </a:spcAft>
                      </a:pPr>
                      <a:r>
                        <a:rPr lang="es-MX" sz="1600">
                          <a:effectLst/>
                        </a:rPr>
                        <a:t>Plataforma Conciliadora</a:t>
                      </a:r>
                      <a:endParaRPr lang="es-MX" sz="900">
                        <a:effectLst/>
                        <a:latin typeface="Calibri" panose="020F0502020204030204" pitchFamily="34" charset="0"/>
                        <a:ea typeface="Calibri" panose="020F0502020204030204" pitchFamily="34" charset="0"/>
                        <a:cs typeface="Times New Roman" panose="02020603050405020304" pitchFamily="18" charset="0"/>
                      </a:endParaRPr>
                    </a:p>
                  </a:txBody>
                  <a:tcPr marL="55600" marR="55600" marT="0" marB="0"/>
                </a:tc>
                <a:tc>
                  <a:txBody>
                    <a:bodyPr/>
                    <a:lstStyle/>
                    <a:p>
                      <a:pPr algn="ctr">
                        <a:lnSpc>
                          <a:spcPct val="107000"/>
                        </a:lnSpc>
                        <a:spcAft>
                          <a:spcPts val="800"/>
                        </a:spcAft>
                      </a:pPr>
                      <a:r>
                        <a:rPr lang="es-MX" sz="1600" dirty="0">
                          <a:effectLst/>
                        </a:rPr>
                        <a:t>Plataforma Científica</a:t>
                      </a:r>
                      <a:endParaRPr lang="es-MX" sz="900" dirty="0">
                        <a:effectLst/>
                      </a:endParaRPr>
                    </a:p>
                    <a:p>
                      <a:pPr algn="ctr">
                        <a:lnSpc>
                          <a:spcPct val="107000"/>
                        </a:lnSpc>
                        <a:spcAft>
                          <a:spcPts val="800"/>
                        </a:spcAft>
                      </a:pPr>
                      <a:r>
                        <a:rPr lang="es-MX" sz="1600" dirty="0">
                          <a:effectLst/>
                        </a:rPr>
                        <a:t> </a:t>
                      </a:r>
                      <a:endParaRPr lang="es-MX"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5600" marR="55600" marT="0" marB="0"/>
                </a:tc>
              </a:tr>
            </a:tbl>
          </a:graphicData>
        </a:graphic>
      </p:graphicFrame>
      <p:sp>
        <p:nvSpPr>
          <p:cNvPr id="6" name="Rectangle 1"/>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Tree>
    <p:extLst>
      <p:ext uri="{BB962C8B-B14F-4D97-AF65-F5344CB8AC3E}">
        <p14:creationId xmlns:p14="http://schemas.microsoft.com/office/powerpoint/2010/main" val="504455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1524000" y="-857250"/>
            <a:ext cx="15240000" cy="8572500"/>
          </a:xfrm>
          <a:prstGeom prst="rect">
            <a:avLst/>
          </a:prstGeom>
        </p:spPr>
      </p:pic>
    </p:spTree>
    <p:extLst>
      <p:ext uri="{BB962C8B-B14F-4D97-AF65-F5344CB8AC3E}">
        <p14:creationId xmlns:p14="http://schemas.microsoft.com/office/powerpoint/2010/main" val="13707750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solidFill>
                  <a:srgbClr val="0070C0"/>
                </a:solidFill>
              </a:rPr>
              <a:t>PLATAFORMA FAVORABLE</a:t>
            </a:r>
            <a:endParaRPr lang="es-MX" b="1" dirty="0">
              <a:solidFill>
                <a:srgbClr val="0070C0"/>
              </a:solidFill>
            </a:endParaRPr>
          </a:p>
        </p:txBody>
      </p:sp>
      <p:sp>
        <p:nvSpPr>
          <p:cNvPr id="3" name="Marcador de contenido 2"/>
          <p:cNvSpPr>
            <a:spLocks noGrp="1"/>
          </p:cNvSpPr>
          <p:nvPr>
            <p:ph sz="half" idx="1"/>
          </p:nvPr>
        </p:nvSpPr>
        <p:spPr/>
        <p:txBody>
          <a:bodyPr>
            <a:normAutofit fontScale="92500" lnSpcReduction="10000"/>
          </a:bodyPr>
          <a:lstStyle/>
          <a:p>
            <a:pPr marL="0" indent="0" algn="just">
              <a:buNone/>
            </a:pPr>
            <a:r>
              <a:rPr lang="es-MX" dirty="0">
                <a:solidFill>
                  <a:srgbClr val="7030A0"/>
                </a:solidFill>
              </a:rPr>
              <a:t>Está formada por aquellas empresas o instituciones – incluyendo empresas privadas, organismos públicos y asociaciones del comercio entre otras – directa o indirectamente relacionadas con las perspectivas económicas del turismo. Estos grupos de “interés” sostienen frecuentemente que el turismo es una </a:t>
            </a:r>
            <a:r>
              <a:rPr lang="es-MX" dirty="0" smtClean="0">
                <a:solidFill>
                  <a:srgbClr val="7030A0"/>
                </a:solidFill>
              </a:rPr>
              <a:t>industria:</a:t>
            </a:r>
            <a:endParaRPr lang="es-MX" dirty="0">
              <a:solidFill>
                <a:srgbClr val="7030A0"/>
              </a:solidFill>
            </a:endParaRPr>
          </a:p>
        </p:txBody>
      </p:sp>
      <p:sp>
        <p:nvSpPr>
          <p:cNvPr id="4" name="Marcador de contenido 3"/>
          <p:cNvSpPr>
            <a:spLocks noGrp="1"/>
          </p:cNvSpPr>
          <p:nvPr>
            <p:ph sz="half" idx="2"/>
          </p:nvPr>
        </p:nvSpPr>
        <p:spPr/>
        <p:txBody>
          <a:bodyPr>
            <a:normAutofit fontScale="92500" lnSpcReduction="10000"/>
          </a:bodyPr>
          <a:lstStyle/>
          <a:p>
            <a:pPr lvl="0" algn="just"/>
            <a:r>
              <a:rPr lang="es-MX" dirty="0" smtClean="0">
                <a:solidFill>
                  <a:schemeClr val="accent6">
                    <a:lumMod val="50000"/>
                  </a:schemeClr>
                </a:solidFill>
              </a:rPr>
              <a:t>Trabajo intensivo</a:t>
            </a:r>
            <a:endParaRPr lang="es-MX" dirty="0">
              <a:solidFill>
                <a:schemeClr val="accent6">
                  <a:lumMod val="50000"/>
                </a:schemeClr>
              </a:solidFill>
            </a:endParaRPr>
          </a:p>
          <a:p>
            <a:pPr lvl="0" algn="just"/>
            <a:r>
              <a:rPr lang="es-MX" dirty="0" smtClean="0">
                <a:solidFill>
                  <a:schemeClr val="accent6">
                    <a:lumMod val="50000"/>
                  </a:schemeClr>
                </a:solidFill>
              </a:rPr>
              <a:t>Con </a:t>
            </a:r>
            <a:r>
              <a:rPr lang="es-MX" dirty="0">
                <a:solidFill>
                  <a:schemeClr val="accent6">
                    <a:lumMod val="50000"/>
                  </a:schemeClr>
                </a:solidFill>
              </a:rPr>
              <a:t>beneficios que se difunden por toda la sociedad</a:t>
            </a:r>
          </a:p>
          <a:p>
            <a:pPr lvl="0" algn="just"/>
            <a:r>
              <a:rPr lang="es-MX" dirty="0" smtClean="0">
                <a:solidFill>
                  <a:schemeClr val="accent6">
                    <a:lumMod val="50000"/>
                  </a:schemeClr>
                </a:solidFill>
              </a:rPr>
              <a:t>Constituye </a:t>
            </a:r>
            <a:r>
              <a:rPr lang="es-MX" dirty="0">
                <a:solidFill>
                  <a:schemeClr val="accent6">
                    <a:lumMod val="50000"/>
                  </a:schemeClr>
                </a:solidFill>
              </a:rPr>
              <a:t>una solución económicamente viable para muchas comunidades y países</a:t>
            </a:r>
          </a:p>
          <a:p>
            <a:pPr lvl="0" algn="just"/>
            <a:r>
              <a:rPr lang="es-MX" dirty="0" smtClean="0">
                <a:solidFill>
                  <a:schemeClr val="accent6">
                    <a:lumMod val="50000"/>
                  </a:schemeClr>
                </a:solidFill>
              </a:rPr>
              <a:t>Genera </a:t>
            </a:r>
            <a:r>
              <a:rPr lang="es-MX" dirty="0">
                <a:solidFill>
                  <a:schemeClr val="accent6">
                    <a:lumMod val="50000"/>
                  </a:schemeClr>
                </a:solidFill>
              </a:rPr>
              <a:t>relaciones comerciales necesarias para el sostenimiento de los países del mundo</a:t>
            </a:r>
          </a:p>
          <a:p>
            <a:pPr lvl="0" algn="just"/>
            <a:r>
              <a:rPr lang="es-MX" dirty="0">
                <a:solidFill>
                  <a:schemeClr val="accent6">
                    <a:lumMod val="50000"/>
                  </a:schemeClr>
                </a:solidFill>
              </a:rPr>
              <a:t>y que tiene muchos otros efectos beneficiosos</a:t>
            </a:r>
          </a:p>
          <a:p>
            <a:pPr marL="0" indent="0">
              <a:buNone/>
            </a:pPr>
            <a:endParaRPr lang="es-MX" dirty="0"/>
          </a:p>
        </p:txBody>
      </p:sp>
    </p:spTree>
    <p:extLst>
      <p:ext uri="{BB962C8B-B14F-4D97-AF65-F5344CB8AC3E}">
        <p14:creationId xmlns:p14="http://schemas.microsoft.com/office/powerpoint/2010/main" val="32159950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solidFill>
                  <a:srgbClr val="0070C0"/>
                </a:solidFill>
              </a:rPr>
              <a:t>Plataforma favorable</a:t>
            </a:r>
            <a:endParaRPr lang="es-MX" b="1" dirty="0">
              <a:solidFill>
                <a:srgbClr val="0070C0"/>
              </a:solidFill>
            </a:endParaRPr>
          </a:p>
        </p:txBody>
      </p:sp>
      <p:sp>
        <p:nvSpPr>
          <p:cNvPr id="3" name="Marcador de contenido 2"/>
          <p:cNvSpPr>
            <a:spLocks noGrp="1"/>
          </p:cNvSpPr>
          <p:nvPr>
            <p:ph sz="half" idx="1"/>
          </p:nvPr>
        </p:nvSpPr>
        <p:spPr/>
        <p:txBody>
          <a:bodyPr/>
          <a:lstStyle/>
          <a:p>
            <a:pPr marL="0" indent="0" algn="just">
              <a:buNone/>
            </a:pPr>
            <a:r>
              <a:rPr lang="es-MX" dirty="0">
                <a:solidFill>
                  <a:srgbClr val="7030A0"/>
                </a:solidFill>
              </a:rPr>
              <a:t>Para situar al turismo bajo una luz siempre favorable, la Plataforma Favorable aporta también otros argumentos. Según ella, el </a:t>
            </a:r>
            <a:r>
              <a:rPr lang="es-MX" dirty="0" smtClean="0">
                <a:solidFill>
                  <a:srgbClr val="7030A0"/>
                </a:solidFill>
              </a:rPr>
              <a:t>turismo:</a:t>
            </a:r>
            <a:endParaRPr lang="es-MX" dirty="0">
              <a:solidFill>
                <a:srgbClr val="7030A0"/>
              </a:solidFill>
            </a:endParaRPr>
          </a:p>
          <a:p>
            <a:endParaRPr lang="es-MX" dirty="0"/>
          </a:p>
        </p:txBody>
      </p:sp>
      <p:sp>
        <p:nvSpPr>
          <p:cNvPr id="4" name="Marcador de contenido 3"/>
          <p:cNvSpPr>
            <a:spLocks noGrp="1"/>
          </p:cNvSpPr>
          <p:nvPr>
            <p:ph sz="half" idx="2"/>
          </p:nvPr>
        </p:nvSpPr>
        <p:spPr/>
        <p:txBody>
          <a:bodyPr/>
          <a:lstStyle/>
          <a:p>
            <a:pPr lvl="0"/>
            <a:r>
              <a:rPr lang="es-MX" dirty="0" smtClean="0">
                <a:solidFill>
                  <a:schemeClr val="accent6">
                    <a:lumMod val="75000"/>
                  </a:schemeClr>
                </a:solidFill>
              </a:rPr>
              <a:t>Preserva </a:t>
            </a:r>
            <a:r>
              <a:rPr lang="es-MX" dirty="0">
                <a:solidFill>
                  <a:schemeClr val="accent6">
                    <a:lumMod val="75000"/>
                  </a:schemeClr>
                </a:solidFill>
              </a:rPr>
              <a:t>la naturaleza</a:t>
            </a:r>
          </a:p>
          <a:p>
            <a:pPr lvl="0"/>
            <a:r>
              <a:rPr lang="es-MX" dirty="0" smtClean="0">
                <a:solidFill>
                  <a:schemeClr val="accent6">
                    <a:lumMod val="75000"/>
                  </a:schemeClr>
                </a:solidFill>
              </a:rPr>
              <a:t>Mejora </a:t>
            </a:r>
            <a:r>
              <a:rPr lang="es-MX" dirty="0">
                <a:solidFill>
                  <a:schemeClr val="accent6">
                    <a:lumMod val="75000"/>
                  </a:schemeClr>
                </a:solidFill>
              </a:rPr>
              <a:t>el medioambiente</a:t>
            </a:r>
          </a:p>
          <a:p>
            <a:pPr lvl="0"/>
            <a:r>
              <a:rPr lang="es-MX" dirty="0" smtClean="0">
                <a:solidFill>
                  <a:schemeClr val="accent6">
                    <a:lumMod val="75000"/>
                  </a:schemeClr>
                </a:solidFill>
              </a:rPr>
              <a:t>Recupera </a:t>
            </a:r>
            <a:r>
              <a:rPr lang="es-MX" dirty="0">
                <a:solidFill>
                  <a:schemeClr val="accent6">
                    <a:lumMod val="75000"/>
                  </a:schemeClr>
                </a:solidFill>
              </a:rPr>
              <a:t>las tradiciones del pasado</a:t>
            </a:r>
          </a:p>
          <a:p>
            <a:pPr lvl="0"/>
            <a:r>
              <a:rPr lang="es-MX" dirty="0" smtClean="0">
                <a:solidFill>
                  <a:schemeClr val="accent6">
                    <a:lumMod val="75000"/>
                  </a:schemeClr>
                </a:solidFill>
              </a:rPr>
              <a:t>Fomenta </a:t>
            </a:r>
            <a:r>
              <a:rPr lang="es-MX" dirty="0">
                <a:solidFill>
                  <a:schemeClr val="accent6">
                    <a:lumMod val="75000"/>
                  </a:schemeClr>
                </a:solidFill>
              </a:rPr>
              <a:t>la cultura</a:t>
            </a:r>
          </a:p>
          <a:p>
            <a:pPr lvl="0"/>
            <a:r>
              <a:rPr lang="es-MX" dirty="0" smtClean="0">
                <a:solidFill>
                  <a:schemeClr val="accent6">
                    <a:lumMod val="75000"/>
                  </a:schemeClr>
                </a:solidFill>
              </a:rPr>
              <a:t>Facilita </a:t>
            </a:r>
            <a:r>
              <a:rPr lang="es-MX" dirty="0">
                <a:solidFill>
                  <a:schemeClr val="accent6">
                    <a:lumMod val="75000"/>
                  </a:schemeClr>
                </a:solidFill>
              </a:rPr>
              <a:t>la comunicación intercultural</a:t>
            </a:r>
          </a:p>
          <a:p>
            <a:pPr lvl="0"/>
            <a:r>
              <a:rPr lang="es-MX" dirty="0" smtClean="0">
                <a:solidFill>
                  <a:schemeClr val="accent6">
                    <a:lumMod val="75000"/>
                  </a:schemeClr>
                </a:solidFill>
              </a:rPr>
              <a:t>Promueve </a:t>
            </a:r>
            <a:r>
              <a:rPr lang="es-MX" dirty="0">
                <a:solidFill>
                  <a:schemeClr val="accent6">
                    <a:lumMod val="75000"/>
                  </a:schemeClr>
                </a:solidFill>
              </a:rPr>
              <a:t>la paz del mundo</a:t>
            </a:r>
          </a:p>
          <a:p>
            <a:endParaRPr lang="es-MX" dirty="0">
              <a:solidFill>
                <a:schemeClr val="accent6">
                  <a:lumMod val="75000"/>
                </a:schemeClr>
              </a:solidFill>
            </a:endParaRPr>
          </a:p>
        </p:txBody>
      </p:sp>
    </p:spTree>
    <p:extLst>
      <p:ext uri="{BB962C8B-B14F-4D97-AF65-F5344CB8AC3E}">
        <p14:creationId xmlns:p14="http://schemas.microsoft.com/office/powerpoint/2010/main" val="39222304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solidFill>
                  <a:srgbClr val="0070C0"/>
                </a:solidFill>
              </a:rPr>
              <a:t>Plataforma favorable</a:t>
            </a:r>
          </a:p>
        </p:txBody>
      </p:sp>
      <p:sp>
        <p:nvSpPr>
          <p:cNvPr id="3" name="Marcador de contenido 2"/>
          <p:cNvSpPr>
            <a:spLocks noGrp="1"/>
          </p:cNvSpPr>
          <p:nvPr>
            <p:ph sz="half" idx="1"/>
          </p:nvPr>
        </p:nvSpPr>
        <p:spPr>
          <a:xfrm>
            <a:off x="838200" y="1825625"/>
            <a:ext cx="4118264" cy="4351338"/>
          </a:xfrm>
        </p:spPr>
        <p:txBody>
          <a:bodyPr/>
          <a:lstStyle/>
          <a:p>
            <a:pPr marL="0" indent="0" algn="just">
              <a:buNone/>
            </a:pPr>
            <a:r>
              <a:rPr lang="es-MX" dirty="0">
                <a:solidFill>
                  <a:srgbClr val="7030A0"/>
                </a:solidFill>
              </a:rPr>
              <a:t>Los efectos del turismo según la Plataforma </a:t>
            </a:r>
            <a:r>
              <a:rPr lang="es-MX" dirty="0" smtClean="0">
                <a:solidFill>
                  <a:srgbClr val="7030A0"/>
                </a:solidFill>
              </a:rPr>
              <a:t>Favorable:</a:t>
            </a:r>
            <a:endParaRPr lang="es-MX" dirty="0">
              <a:solidFill>
                <a:srgbClr val="7030A0"/>
              </a:solidFill>
            </a:endParaRPr>
          </a:p>
        </p:txBody>
      </p:sp>
      <p:graphicFrame>
        <p:nvGraphicFramePr>
          <p:cNvPr id="5" name="Marcador de contenido 4"/>
          <p:cNvGraphicFramePr>
            <a:graphicFrameLocks noGrp="1"/>
          </p:cNvGraphicFramePr>
          <p:nvPr>
            <p:ph sz="half" idx="2"/>
            <p:extLst>
              <p:ext uri="{D42A27DB-BD31-4B8C-83A1-F6EECF244321}">
                <p14:modId xmlns:p14="http://schemas.microsoft.com/office/powerpoint/2010/main" val="1422805903"/>
              </p:ext>
            </p:extLst>
          </p:nvPr>
        </p:nvGraphicFramePr>
        <p:xfrm>
          <a:off x="5101936" y="1943099"/>
          <a:ext cx="6251864" cy="4233863"/>
        </p:xfrm>
        <a:graphic>
          <a:graphicData uri="http://schemas.openxmlformats.org/drawingml/2006/table">
            <a:tbl>
              <a:tblPr firstRow="1" firstCol="1" bandRow="1">
                <a:tableStyleId>{5C22544A-7EE6-4342-B048-85BDC9FD1C3A}</a:tableStyleId>
              </a:tblPr>
              <a:tblGrid>
                <a:gridCol w="3125932"/>
                <a:gridCol w="3125932"/>
              </a:tblGrid>
              <a:tr h="233145">
                <a:tc>
                  <a:txBody>
                    <a:bodyPr/>
                    <a:lstStyle/>
                    <a:p>
                      <a:pPr algn="ctr">
                        <a:lnSpc>
                          <a:spcPct val="107000"/>
                        </a:lnSpc>
                        <a:spcAft>
                          <a:spcPts val="800"/>
                        </a:spcAft>
                      </a:pPr>
                      <a:r>
                        <a:rPr lang="es-MX" sz="1000" dirty="0">
                          <a:effectLst/>
                        </a:rPr>
                        <a:t>Beneficios económicos: puede generar:</a:t>
                      </a:r>
                      <a:endParaRPr lang="es-MX"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4864" marR="54864" marT="0" marB="0"/>
                </a:tc>
                <a:tc>
                  <a:txBody>
                    <a:bodyPr/>
                    <a:lstStyle/>
                    <a:p>
                      <a:pPr algn="ctr">
                        <a:lnSpc>
                          <a:spcPts val="1500"/>
                        </a:lnSpc>
                        <a:spcAft>
                          <a:spcPts val="800"/>
                        </a:spcAft>
                      </a:pPr>
                      <a:r>
                        <a:rPr lang="es-MX" sz="1000">
                          <a:effectLst/>
                        </a:rPr>
                        <a:t>Beneficios socioculturales: puede:</a:t>
                      </a:r>
                      <a:endParaRPr lang="es-MX" sz="900">
                        <a:effectLst/>
                        <a:latin typeface="Calibri" panose="020F0502020204030204" pitchFamily="34" charset="0"/>
                        <a:ea typeface="Calibri" panose="020F0502020204030204" pitchFamily="34" charset="0"/>
                        <a:cs typeface="Times New Roman" panose="02020603050405020304" pitchFamily="18" charset="0"/>
                      </a:endParaRPr>
                    </a:p>
                  </a:txBody>
                  <a:tcPr marL="54864" marR="54864" marT="0" marB="0"/>
                </a:tc>
              </a:tr>
              <a:tr h="4000718">
                <a:tc>
                  <a:txBody>
                    <a:bodyPr/>
                    <a:lstStyle/>
                    <a:p>
                      <a:pPr marL="342900" lvl="0" indent="-342900" algn="just">
                        <a:lnSpc>
                          <a:spcPct val="107000"/>
                        </a:lnSpc>
                        <a:spcAft>
                          <a:spcPts val="800"/>
                        </a:spcAft>
                        <a:buSzPts val="1000"/>
                        <a:buFont typeface="Symbol" panose="05050102010706020507" pitchFamily="18" charset="2"/>
                        <a:buChar char=""/>
                        <a:tabLst>
                          <a:tab pos="457200" algn="l"/>
                        </a:tabLst>
                      </a:pPr>
                      <a:r>
                        <a:rPr lang="es-MX" sz="1000" dirty="0">
                          <a:effectLst/>
                        </a:rPr>
                        <a:t>trabajo intensivo y crear empleos:</a:t>
                      </a:r>
                      <a:endParaRPr lang="es-MX" sz="900" dirty="0">
                        <a:effectLst/>
                      </a:endParaRPr>
                    </a:p>
                    <a:p>
                      <a:pPr marL="742950" lvl="1" indent="-285750" algn="just">
                        <a:lnSpc>
                          <a:spcPct val="107000"/>
                        </a:lnSpc>
                        <a:spcAft>
                          <a:spcPts val="800"/>
                        </a:spcAft>
                        <a:buSzPts val="1000"/>
                        <a:buFont typeface="Courier New" panose="02070309020205020404" pitchFamily="49" charset="0"/>
                        <a:buChar char="o"/>
                        <a:tabLst>
                          <a:tab pos="914400" algn="l"/>
                        </a:tabLst>
                      </a:pPr>
                      <a:r>
                        <a:rPr lang="es-MX" sz="1000" dirty="0">
                          <a:effectLst/>
                        </a:rPr>
                        <a:t>de pleno tiempo</a:t>
                      </a:r>
                      <a:endParaRPr lang="es-MX" sz="900" dirty="0">
                        <a:effectLst/>
                      </a:endParaRPr>
                    </a:p>
                    <a:p>
                      <a:pPr marL="742950" lvl="1" indent="-285750" algn="just">
                        <a:lnSpc>
                          <a:spcPct val="107000"/>
                        </a:lnSpc>
                        <a:spcAft>
                          <a:spcPts val="800"/>
                        </a:spcAft>
                        <a:buSzPts val="1000"/>
                        <a:buFont typeface="Courier New" panose="02070309020205020404" pitchFamily="49" charset="0"/>
                        <a:buChar char="o"/>
                        <a:tabLst>
                          <a:tab pos="914400" algn="l"/>
                        </a:tabLst>
                      </a:pPr>
                      <a:r>
                        <a:rPr lang="es-MX" sz="1000" dirty="0">
                          <a:effectLst/>
                        </a:rPr>
                        <a:t>estacionales</a:t>
                      </a:r>
                      <a:endParaRPr lang="es-MX" sz="900" dirty="0">
                        <a:effectLst/>
                      </a:endParaRPr>
                    </a:p>
                    <a:p>
                      <a:pPr marL="742950" lvl="1" indent="-285750" algn="just">
                        <a:lnSpc>
                          <a:spcPct val="107000"/>
                        </a:lnSpc>
                        <a:spcAft>
                          <a:spcPts val="800"/>
                        </a:spcAft>
                        <a:buSzPts val="1000"/>
                        <a:buFont typeface="Courier New" panose="02070309020205020404" pitchFamily="49" charset="0"/>
                        <a:buChar char="o"/>
                        <a:tabLst>
                          <a:tab pos="914400" algn="l"/>
                        </a:tabLst>
                      </a:pPr>
                      <a:r>
                        <a:rPr lang="es-MX" sz="1000" dirty="0">
                          <a:effectLst/>
                        </a:rPr>
                        <a:t> a tiempo parcial</a:t>
                      </a:r>
                      <a:endParaRPr lang="es-MX" sz="900" dirty="0">
                        <a:effectLst/>
                      </a:endParaRPr>
                    </a:p>
                    <a:p>
                      <a:pPr marL="742950" lvl="1" indent="-285750" algn="just">
                        <a:lnSpc>
                          <a:spcPct val="107000"/>
                        </a:lnSpc>
                        <a:spcAft>
                          <a:spcPts val="800"/>
                        </a:spcAft>
                        <a:buSzPts val="1000"/>
                        <a:buFont typeface="Courier New" panose="02070309020205020404" pitchFamily="49" charset="0"/>
                        <a:buChar char="o"/>
                        <a:tabLst>
                          <a:tab pos="914400" algn="l"/>
                        </a:tabLst>
                      </a:pPr>
                      <a:r>
                        <a:rPr lang="es-MX" sz="1000" dirty="0">
                          <a:effectLst/>
                        </a:rPr>
                        <a:t> sin cualificar</a:t>
                      </a:r>
                      <a:endParaRPr lang="es-MX" sz="900" dirty="0">
                        <a:effectLst/>
                      </a:endParaRPr>
                    </a:p>
                    <a:p>
                      <a:pPr marL="342900" lvl="0" indent="-342900" algn="just">
                        <a:lnSpc>
                          <a:spcPct val="107000"/>
                        </a:lnSpc>
                        <a:spcAft>
                          <a:spcPts val="0"/>
                        </a:spcAft>
                        <a:buSzPts val="1000"/>
                        <a:buFont typeface="Symbol" panose="05050102010706020507" pitchFamily="18" charset="2"/>
                        <a:buChar char=""/>
                        <a:tabLst>
                          <a:tab pos="457200" algn="l"/>
                        </a:tabLst>
                      </a:pPr>
                      <a:r>
                        <a:rPr lang="es-MX" sz="1000" dirty="0">
                          <a:effectLst/>
                        </a:rPr>
                        <a:t>intercambios comerciales con el exterior</a:t>
                      </a:r>
                      <a:endParaRPr lang="es-MX" sz="900" dirty="0">
                        <a:effectLst/>
                      </a:endParaRPr>
                    </a:p>
                    <a:p>
                      <a:pPr marL="342900" lvl="0" indent="-342900" algn="just">
                        <a:lnSpc>
                          <a:spcPct val="107000"/>
                        </a:lnSpc>
                        <a:spcAft>
                          <a:spcPts val="0"/>
                        </a:spcAft>
                        <a:buSzPts val="1000"/>
                        <a:buFont typeface="Symbol" panose="05050102010706020507" pitchFamily="18" charset="2"/>
                        <a:buChar char=""/>
                        <a:tabLst>
                          <a:tab pos="457200" algn="l"/>
                        </a:tabLst>
                      </a:pPr>
                      <a:r>
                        <a:rPr lang="es-MX" sz="1000" dirty="0">
                          <a:effectLst/>
                        </a:rPr>
                        <a:t>construcción de infraestructuras</a:t>
                      </a:r>
                      <a:endParaRPr lang="es-MX" sz="900" dirty="0">
                        <a:effectLst/>
                      </a:endParaRPr>
                    </a:p>
                    <a:p>
                      <a:pPr marL="342900" lvl="0" indent="-342900" algn="just">
                        <a:lnSpc>
                          <a:spcPct val="107000"/>
                        </a:lnSpc>
                        <a:spcAft>
                          <a:spcPts val="0"/>
                        </a:spcAft>
                        <a:buSzPts val="1000"/>
                        <a:buFont typeface="Symbol" panose="05050102010706020507" pitchFamily="18" charset="2"/>
                        <a:buChar char=""/>
                        <a:tabLst>
                          <a:tab pos="457200" algn="l"/>
                        </a:tabLst>
                      </a:pPr>
                      <a:r>
                        <a:rPr lang="es-MX" sz="1000" dirty="0">
                          <a:effectLst/>
                        </a:rPr>
                        <a:t>generalizar el desarrollo</a:t>
                      </a:r>
                      <a:endParaRPr lang="es-MX" sz="900" dirty="0">
                        <a:effectLst/>
                      </a:endParaRPr>
                    </a:p>
                    <a:p>
                      <a:pPr marL="342900" lvl="0" indent="-342900" algn="just">
                        <a:lnSpc>
                          <a:spcPct val="107000"/>
                        </a:lnSpc>
                        <a:spcAft>
                          <a:spcPts val="0"/>
                        </a:spcAft>
                        <a:buSzPts val="1000"/>
                        <a:buFont typeface="Symbol" panose="05050102010706020507" pitchFamily="18" charset="2"/>
                        <a:buChar char=""/>
                        <a:tabLst>
                          <a:tab pos="457200" algn="l"/>
                        </a:tabLst>
                      </a:pPr>
                      <a:r>
                        <a:rPr lang="es-MX" sz="1000" dirty="0">
                          <a:effectLst/>
                        </a:rPr>
                        <a:t>complementar producción de otras actividades económicas</a:t>
                      </a:r>
                      <a:endParaRPr lang="es-MX" sz="900" dirty="0">
                        <a:effectLst/>
                      </a:endParaRPr>
                    </a:p>
                    <a:p>
                      <a:pPr marL="342900" lvl="0" indent="-342900" algn="just">
                        <a:lnSpc>
                          <a:spcPct val="107000"/>
                        </a:lnSpc>
                        <a:spcAft>
                          <a:spcPts val="0"/>
                        </a:spcAft>
                        <a:buSzPts val="1000"/>
                        <a:buFont typeface="Symbol" panose="05050102010706020507" pitchFamily="18" charset="2"/>
                        <a:buChar char=""/>
                        <a:tabLst>
                          <a:tab pos="457200" algn="l"/>
                        </a:tabLst>
                      </a:pPr>
                      <a:r>
                        <a:rPr lang="es-MX" sz="1000" dirty="0">
                          <a:effectLst/>
                        </a:rPr>
                        <a:t>multiplicar efectos</a:t>
                      </a:r>
                      <a:endParaRPr lang="es-MX"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4864" marR="54864" marT="0" marB="0"/>
                </a:tc>
                <a:tc>
                  <a:txBody>
                    <a:bodyPr/>
                    <a:lstStyle/>
                    <a:p>
                      <a:pPr marL="342900" lvl="0" indent="-342900" algn="just">
                        <a:lnSpc>
                          <a:spcPct val="107000"/>
                        </a:lnSpc>
                        <a:spcAft>
                          <a:spcPts val="800"/>
                        </a:spcAft>
                        <a:buSzPts val="1000"/>
                        <a:buFont typeface="Symbol" panose="05050102010706020507" pitchFamily="18" charset="2"/>
                        <a:buChar char=""/>
                        <a:tabLst>
                          <a:tab pos="457200" algn="l"/>
                        </a:tabLst>
                      </a:pPr>
                      <a:r>
                        <a:rPr lang="es-MX" sz="1000" dirty="0">
                          <a:effectLst/>
                        </a:rPr>
                        <a:t>generalizar la educación</a:t>
                      </a:r>
                      <a:endParaRPr lang="es-MX" sz="900" dirty="0">
                        <a:effectLst/>
                      </a:endParaRPr>
                    </a:p>
                    <a:p>
                      <a:pPr marL="342900" lvl="0" indent="-342900" algn="just">
                        <a:lnSpc>
                          <a:spcPct val="107000"/>
                        </a:lnSpc>
                        <a:spcAft>
                          <a:spcPts val="800"/>
                        </a:spcAft>
                        <a:buSzPts val="1000"/>
                        <a:buFont typeface="Symbol" panose="05050102010706020507" pitchFamily="18" charset="2"/>
                        <a:buChar char=""/>
                        <a:tabLst>
                          <a:tab pos="457200" algn="l"/>
                        </a:tabLst>
                      </a:pPr>
                      <a:r>
                        <a:rPr lang="es-MX" sz="1000" dirty="0">
                          <a:effectLst/>
                        </a:rPr>
                        <a:t> promover la compresión entre los pueblos y la paz</a:t>
                      </a:r>
                      <a:endParaRPr lang="es-MX" sz="900" dirty="0">
                        <a:effectLst/>
                      </a:endParaRPr>
                    </a:p>
                    <a:p>
                      <a:pPr marL="342900" lvl="0" indent="-342900" algn="just">
                        <a:lnSpc>
                          <a:spcPct val="107000"/>
                        </a:lnSpc>
                        <a:spcAft>
                          <a:spcPts val="800"/>
                        </a:spcAft>
                        <a:buSzPts val="1000"/>
                        <a:buFont typeface="Symbol" panose="05050102010706020507" pitchFamily="18" charset="2"/>
                        <a:buChar char=""/>
                        <a:tabLst>
                          <a:tab pos="457200" algn="l"/>
                        </a:tabLst>
                      </a:pPr>
                      <a:r>
                        <a:rPr lang="es-MX" sz="1000" dirty="0">
                          <a:effectLst/>
                        </a:rPr>
                        <a:t> eliminar fronteras:</a:t>
                      </a:r>
                      <a:endParaRPr lang="es-MX" sz="900" dirty="0">
                        <a:effectLst/>
                      </a:endParaRPr>
                    </a:p>
                    <a:p>
                      <a:pPr marL="742950" lvl="1" indent="-285750" algn="just">
                        <a:lnSpc>
                          <a:spcPct val="107000"/>
                        </a:lnSpc>
                        <a:spcAft>
                          <a:spcPts val="800"/>
                        </a:spcAft>
                        <a:buSzPts val="1000"/>
                        <a:buFont typeface="Courier New" panose="02070309020205020404" pitchFamily="49" charset="0"/>
                        <a:buChar char="o"/>
                        <a:tabLst>
                          <a:tab pos="914400" algn="l"/>
                        </a:tabLst>
                      </a:pPr>
                      <a:r>
                        <a:rPr lang="es-MX" sz="1000" dirty="0">
                          <a:effectLst/>
                        </a:rPr>
                        <a:t>lingüísticas</a:t>
                      </a:r>
                      <a:endParaRPr lang="es-MX" sz="900" dirty="0">
                        <a:effectLst/>
                      </a:endParaRPr>
                    </a:p>
                    <a:p>
                      <a:pPr marL="742950" lvl="1" indent="-285750" algn="just">
                        <a:lnSpc>
                          <a:spcPct val="107000"/>
                        </a:lnSpc>
                        <a:spcAft>
                          <a:spcPts val="800"/>
                        </a:spcAft>
                        <a:buSzPts val="1000"/>
                        <a:buFont typeface="Courier New" panose="02070309020205020404" pitchFamily="49" charset="0"/>
                        <a:buChar char="o"/>
                        <a:tabLst>
                          <a:tab pos="914400" algn="l"/>
                        </a:tabLst>
                      </a:pPr>
                      <a:r>
                        <a:rPr lang="es-MX" sz="1000" dirty="0">
                          <a:effectLst/>
                        </a:rPr>
                        <a:t>raciales</a:t>
                      </a:r>
                      <a:endParaRPr lang="es-MX" sz="900" dirty="0">
                        <a:effectLst/>
                      </a:endParaRPr>
                    </a:p>
                    <a:p>
                      <a:pPr marL="742950" lvl="1" indent="-285750" algn="just">
                        <a:lnSpc>
                          <a:spcPct val="107000"/>
                        </a:lnSpc>
                        <a:spcAft>
                          <a:spcPts val="800"/>
                        </a:spcAft>
                        <a:buSzPts val="1000"/>
                        <a:buFont typeface="Courier New" panose="02070309020205020404" pitchFamily="49" charset="0"/>
                        <a:buChar char="o"/>
                        <a:tabLst>
                          <a:tab pos="914400" algn="l"/>
                        </a:tabLst>
                      </a:pPr>
                      <a:r>
                        <a:rPr lang="es-MX" sz="1000" dirty="0">
                          <a:effectLst/>
                        </a:rPr>
                        <a:t>políticas</a:t>
                      </a:r>
                      <a:endParaRPr lang="es-MX" sz="900" dirty="0">
                        <a:effectLst/>
                      </a:endParaRPr>
                    </a:p>
                    <a:p>
                      <a:pPr marL="742950" lvl="1" indent="-285750" algn="just">
                        <a:lnSpc>
                          <a:spcPct val="107000"/>
                        </a:lnSpc>
                        <a:spcAft>
                          <a:spcPts val="800"/>
                        </a:spcAft>
                        <a:buSzPts val="1000"/>
                        <a:buFont typeface="Courier New" panose="02070309020205020404" pitchFamily="49" charset="0"/>
                        <a:buChar char="o"/>
                        <a:tabLst>
                          <a:tab pos="914400" algn="l"/>
                        </a:tabLst>
                      </a:pPr>
                      <a:r>
                        <a:rPr lang="es-MX" sz="1000" dirty="0">
                          <a:effectLst/>
                        </a:rPr>
                        <a:t>religiosas</a:t>
                      </a:r>
                      <a:endParaRPr lang="es-MX" sz="900" dirty="0">
                        <a:effectLst/>
                      </a:endParaRPr>
                    </a:p>
                    <a:p>
                      <a:pPr marL="342900" lvl="0" indent="-342900" algn="just">
                        <a:lnSpc>
                          <a:spcPct val="107000"/>
                        </a:lnSpc>
                        <a:spcAft>
                          <a:spcPts val="800"/>
                        </a:spcAft>
                        <a:buSzPts val="1000"/>
                        <a:buFont typeface="Symbol" panose="05050102010706020507" pitchFamily="18" charset="2"/>
                        <a:buChar char=""/>
                        <a:tabLst>
                          <a:tab pos="457200" algn="l"/>
                        </a:tabLst>
                      </a:pPr>
                      <a:r>
                        <a:rPr lang="es-MX" sz="1000" dirty="0">
                          <a:effectLst/>
                        </a:rPr>
                        <a:t>preservar las tradiciones</a:t>
                      </a:r>
                      <a:endParaRPr lang="es-MX" sz="900" dirty="0">
                        <a:effectLst/>
                      </a:endParaRPr>
                    </a:p>
                    <a:p>
                      <a:pPr marL="342900" lvl="0" indent="-342900" algn="just">
                        <a:lnSpc>
                          <a:spcPct val="107000"/>
                        </a:lnSpc>
                        <a:spcAft>
                          <a:spcPts val="800"/>
                        </a:spcAft>
                        <a:buSzPts val="1000"/>
                        <a:buFont typeface="Symbol" panose="05050102010706020507" pitchFamily="18" charset="2"/>
                        <a:buChar char=""/>
                        <a:tabLst>
                          <a:tab pos="457200" algn="l"/>
                        </a:tabLst>
                      </a:pPr>
                      <a:r>
                        <a:rPr lang="es-MX" sz="1000" dirty="0">
                          <a:effectLst/>
                        </a:rPr>
                        <a:t> promover el desarrollo de la comunidad global</a:t>
                      </a:r>
                      <a:endParaRPr lang="es-MX" sz="900" dirty="0">
                        <a:effectLst/>
                      </a:endParaRPr>
                    </a:p>
                    <a:p>
                      <a:pPr marL="342900" lvl="0" indent="-342900" algn="just">
                        <a:lnSpc>
                          <a:spcPct val="107000"/>
                        </a:lnSpc>
                        <a:spcAft>
                          <a:spcPts val="800"/>
                        </a:spcAft>
                        <a:buSzPts val="1000"/>
                        <a:buFont typeface="Symbol" panose="05050102010706020507" pitchFamily="18" charset="2"/>
                        <a:buChar char=""/>
                        <a:tabLst>
                          <a:tab pos="457200" algn="l"/>
                        </a:tabLst>
                      </a:pPr>
                      <a:r>
                        <a:rPr lang="es-MX" sz="1000" dirty="0">
                          <a:effectLst/>
                        </a:rPr>
                        <a:t>facilitar la valoración de las diferentes culturas</a:t>
                      </a:r>
                      <a:endParaRPr lang="es-MX"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4864" marR="54864" marT="0" marB="0"/>
                </a:tc>
              </a:tr>
            </a:tbl>
          </a:graphicData>
        </a:graphic>
      </p:graphicFrame>
    </p:spTree>
    <p:extLst>
      <p:ext uri="{BB962C8B-B14F-4D97-AF65-F5344CB8AC3E}">
        <p14:creationId xmlns:p14="http://schemas.microsoft.com/office/powerpoint/2010/main" val="5493329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solidFill>
                  <a:srgbClr val="0070C0"/>
                </a:solidFill>
              </a:rPr>
              <a:t>Plataforma Desfavorable: el mal</a:t>
            </a:r>
          </a:p>
        </p:txBody>
      </p:sp>
      <p:sp>
        <p:nvSpPr>
          <p:cNvPr id="3" name="Marcador de contenido 2"/>
          <p:cNvSpPr>
            <a:spLocks noGrp="1"/>
          </p:cNvSpPr>
          <p:nvPr>
            <p:ph sz="half" idx="1"/>
          </p:nvPr>
        </p:nvSpPr>
        <p:spPr/>
        <p:txBody>
          <a:bodyPr>
            <a:normAutofit fontScale="92500" lnSpcReduction="10000"/>
          </a:bodyPr>
          <a:lstStyle/>
          <a:p>
            <a:pPr marL="0" indent="0" algn="just">
              <a:buNone/>
            </a:pPr>
            <a:r>
              <a:rPr lang="es-MX" dirty="0">
                <a:solidFill>
                  <a:srgbClr val="7030A0"/>
                </a:solidFill>
              </a:rPr>
              <a:t>Con el paso del tiempo, constataciones casuales y también investigaciones respetables pusieron sobre la mesa efectos del turismo que empezaron a cambiar la postura </a:t>
            </a:r>
            <a:r>
              <a:rPr lang="es-MX" dirty="0" smtClean="0">
                <a:solidFill>
                  <a:srgbClr val="7030A0"/>
                </a:solidFill>
              </a:rPr>
              <a:t>favorable:</a:t>
            </a:r>
            <a:endParaRPr lang="es-MX" dirty="0">
              <a:solidFill>
                <a:srgbClr val="7030A0"/>
              </a:solidFill>
            </a:endParaRPr>
          </a:p>
        </p:txBody>
      </p:sp>
      <p:sp>
        <p:nvSpPr>
          <p:cNvPr id="4" name="Marcador de contenido 3"/>
          <p:cNvSpPr>
            <a:spLocks noGrp="1"/>
          </p:cNvSpPr>
          <p:nvPr>
            <p:ph sz="half" idx="2"/>
          </p:nvPr>
        </p:nvSpPr>
        <p:spPr/>
        <p:txBody>
          <a:bodyPr>
            <a:normAutofit fontScale="92500" lnSpcReduction="10000"/>
          </a:bodyPr>
          <a:lstStyle/>
          <a:p>
            <a:pPr lvl="0" algn="just"/>
            <a:r>
              <a:rPr lang="es-MX" dirty="0">
                <a:solidFill>
                  <a:schemeClr val="accent6">
                    <a:lumMod val="50000"/>
                  </a:schemeClr>
                </a:solidFill>
              </a:rPr>
              <a:t>Genera empleos que son en su mayor parte estacionales y no cualificados</a:t>
            </a:r>
          </a:p>
          <a:p>
            <a:pPr lvl="0" algn="just"/>
            <a:r>
              <a:rPr lang="es-MX" dirty="0">
                <a:solidFill>
                  <a:srgbClr val="FF0000"/>
                </a:solidFill>
              </a:rPr>
              <a:t>Beneficia solo a las empresas y a las grandes corporaciones</a:t>
            </a:r>
          </a:p>
          <a:p>
            <a:pPr lvl="0" algn="just"/>
            <a:r>
              <a:rPr lang="es-MX" dirty="0">
                <a:solidFill>
                  <a:schemeClr val="accent6">
                    <a:lumMod val="50000"/>
                  </a:schemeClr>
                </a:solidFill>
              </a:rPr>
              <a:t>Destruye los recursos naturales y paisajísticos</a:t>
            </a:r>
          </a:p>
          <a:p>
            <a:pPr lvl="0" algn="just"/>
            <a:r>
              <a:rPr lang="es-MX" dirty="0">
                <a:solidFill>
                  <a:srgbClr val="FF0000"/>
                </a:solidFill>
              </a:rPr>
              <a:t>Mercantiliza los pueblos y las culturas</a:t>
            </a:r>
          </a:p>
          <a:p>
            <a:pPr lvl="0" algn="just"/>
            <a:r>
              <a:rPr lang="es-MX" dirty="0">
                <a:solidFill>
                  <a:schemeClr val="accent6">
                    <a:lumMod val="50000"/>
                  </a:schemeClr>
                </a:solidFill>
              </a:rPr>
              <a:t>Distorsiona la estructura de la sociedad anfitriona</a:t>
            </a:r>
          </a:p>
          <a:p>
            <a:pPr marL="0" indent="0">
              <a:buNone/>
            </a:pPr>
            <a:endParaRPr lang="es-MX" dirty="0"/>
          </a:p>
        </p:txBody>
      </p:sp>
    </p:spTree>
    <p:extLst>
      <p:ext uri="{BB962C8B-B14F-4D97-AF65-F5344CB8AC3E}">
        <p14:creationId xmlns:p14="http://schemas.microsoft.com/office/powerpoint/2010/main" val="39748906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solidFill>
                  <a:srgbClr val="0070C0"/>
                </a:solidFill>
              </a:rPr>
              <a:t>Plataforma Desfavorable: el mal</a:t>
            </a:r>
          </a:p>
        </p:txBody>
      </p:sp>
      <p:sp>
        <p:nvSpPr>
          <p:cNvPr id="3" name="Marcador de contenido 2"/>
          <p:cNvSpPr>
            <a:spLocks noGrp="1"/>
          </p:cNvSpPr>
          <p:nvPr>
            <p:ph sz="half" idx="1"/>
          </p:nvPr>
        </p:nvSpPr>
        <p:spPr>
          <a:xfrm>
            <a:off x="838200" y="1825625"/>
            <a:ext cx="3827318" cy="4351338"/>
          </a:xfrm>
        </p:spPr>
        <p:txBody>
          <a:bodyPr/>
          <a:lstStyle/>
          <a:p>
            <a:pPr marL="0" indent="0" algn="just">
              <a:buNone/>
            </a:pPr>
            <a:r>
              <a:rPr lang="es-MX" dirty="0">
                <a:solidFill>
                  <a:srgbClr val="7030A0"/>
                </a:solidFill>
              </a:rPr>
              <a:t>Consecuencias del turismo según la Plataforma </a:t>
            </a:r>
            <a:r>
              <a:rPr lang="es-MX" dirty="0" smtClean="0">
                <a:solidFill>
                  <a:srgbClr val="7030A0"/>
                </a:solidFill>
              </a:rPr>
              <a:t>Desfavorable:</a:t>
            </a:r>
            <a:endParaRPr lang="es-MX" dirty="0">
              <a:solidFill>
                <a:srgbClr val="7030A0"/>
              </a:solidFill>
            </a:endParaRPr>
          </a:p>
        </p:txBody>
      </p:sp>
      <p:graphicFrame>
        <p:nvGraphicFramePr>
          <p:cNvPr id="5" name="Marcador de contenido 4"/>
          <p:cNvGraphicFramePr>
            <a:graphicFrameLocks noGrp="1"/>
          </p:cNvGraphicFramePr>
          <p:nvPr>
            <p:ph sz="half" idx="2"/>
            <p:extLst>
              <p:ext uri="{D42A27DB-BD31-4B8C-83A1-F6EECF244321}">
                <p14:modId xmlns:p14="http://schemas.microsoft.com/office/powerpoint/2010/main" val="987009732"/>
              </p:ext>
            </p:extLst>
          </p:nvPr>
        </p:nvGraphicFramePr>
        <p:xfrm>
          <a:off x="5372100" y="1825625"/>
          <a:ext cx="5981700" cy="4211493"/>
        </p:xfrm>
        <a:graphic>
          <a:graphicData uri="http://schemas.openxmlformats.org/drawingml/2006/table">
            <a:tbl>
              <a:tblPr firstRow="1" firstCol="1" bandRow="1">
                <a:tableStyleId>{5C22544A-7EE6-4342-B048-85BDC9FD1C3A}</a:tableStyleId>
              </a:tblPr>
              <a:tblGrid>
                <a:gridCol w="2852892"/>
                <a:gridCol w="3128808"/>
              </a:tblGrid>
              <a:tr h="410895">
                <a:tc>
                  <a:txBody>
                    <a:bodyPr/>
                    <a:lstStyle/>
                    <a:p>
                      <a:pPr algn="ctr">
                        <a:lnSpc>
                          <a:spcPts val="1500"/>
                        </a:lnSpc>
                        <a:spcAft>
                          <a:spcPts val="800"/>
                        </a:spcAft>
                      </a:pPr>
                      <a:r>
                        <a:rPr lang="es-MX" sz="900" dirty="0">
                          <a:effectLst/>
                        </a:rPr>
                        <a:t>Costes económicos. Puede:</a:t>
                      </a:r>
                      <a:endParaRPr lang="es-MX"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1754" marR="61754" marT="0" marB="0"/>
                </a:tc>
                <a:tc>
                  <a:txBody>
                    <a:bodyPr/>
                    <a:lstStyle/>
                    <a:p>
                      <a:pPr algn="ctr">
                        <a:lnSpc>
                          <a:spcPts val="1500"/>
                        </a:lnSpc>
                        <a:spcAft>
                          <a:spcPts val="800"/>
                        </a:spcAft>
                      </a:pPr>
                      <a:r>
                        <a:rPr lang="es-MX" sz="900">
                          <a:effectLst/>
                        </a:rPr>
                        <a:t>Costes socioculturales. Puede:</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1754" marR="61754" marT="0" marB="0"/>
                </a:tc>
              </a:tr>
              <a:tr h="3800598">
                <a:tc>
                  <a:txBody>
                    <a:bodyPr/>
                    <a:lstStyle/>
                    <a:p>
                      <a:pPr marL="342900" lvl="0" indent="-342900" algn="just">
                        <a:lnSpc>
                          <a:spcPct val="107000"/>
                        </a:lnSpc>
                        <a:spcAft>
                          <a:spcPts val="0"/>
                        </a:spcAft>
                        <a:buFont typeface="Symbol" panose="05050102010706020507" pitchFamily="18" charset="2"/>
                        <a:buChar char=""/>
                      </a:pPr>
                      <a:r>
                        <a:rPr lang="es-MX" sz="900" dirty="0">
                          <a:effectLst/>
                        </a:rPr>
                        <a:t>causar inflación</a:t>
                      </a:r>
                      <a:endParaRPr lang="es-MX" sz="1000" dirty="0">
                        <a:effectLst/>
                      </a:endParaRPr>
                    </a:p>
                    <a:p>
                      <a:pPr marL="342900" lvl="0" indent="-342900" algn="just">
                        <a:lnSpc>
                          <a:spcPct val="107000"/>
                        </a:lnSpc>
                        <a:spcAft>
                          <a:spcPts val="0"/>
                        </a:spcAft>
                        <a:buFont typeface="Symbol" panose="05050102010706020507" pitchFamily="18" charset="2"/>
                        <a:buChar char=""/>
                      </a:pPr>
                      <a:r>
                        <a:rPr lang="es-MX" sz="900" dirty="0">
                          <a:effectLst/>
                        </a:rPr>
                        <a:t>grandes pérdidas</a:t>
                      </a:r>
                      <a:endParaRPr lang="es-MX" sz="1000" dirty="0">
                        <a:effectLst/>
                      </a:endParaRPr>
                    </a:p>
                    <a:p>
                      <a:pPr marL="342900" lvl="0" indent="-342900" algn="just">
                        <a:lnSpc>
                          <a:spcPct val="107000"/>
                        </a:lnSpc>
                        <a:spcAft>
                          <a:spcPts val="0"/>
                        </a:spcAft>
                        <a:buFont typeface="Symbol" panose="05050102010706020507" pitchFamily="18" charset="2"/>
                        <a:buChar char=""/>
                      </a:pPr>
                      <a:r>
                        <a:rPr lang="es-MX" sz="900" dirty="0">
                          <a:effectLst/>
                        </a:rPr>
                        <a:t>traer estacionalidad y contribuir al desempleo</a:t>
                      </a:r>
                      <a:endParaRPr lang="es-MX" sz="1000" dirty="0">
                        <a:effectLst/>
                      </a:endParaRPr>
                    </a:p>
                    <a:p>
                      <a:pPr marL="342900" lvl="0" indent="-342900" algn="just">
                        <a:lnSpc>
                          <a:spcPct val="107000"/>
                        </a:lnSpc>
                        <a:spcAft>
                          <a:spcPts val="0"/>
                        </a:spcAft>
                        <a:buFont typeface="Symbol" panose="05050102010706020507" pitchFamily="18" charset="2"/>
                        <a:buChar char=""/>
                      </a:pPr>
                      <a:r>
                        <a:rPr lang="es-MX" sz="900" dirty="0">
                          <a:effectLst/>
                        </a:rPr>
                        <a:t>facilitar la difusión de rumores, enfermedades y fluctuaciones económicas</a:t>
                      </a:r>
                      <a:endParaRPr lang="es-MX" sz="1000" dirty="0">
                        <a:effectLst/>
                      </a:endParaRPr>
                    </a:p>
                    <a:p>
                      <a:pPr marL="342900" lvl="0" indent="-342900" algn="just">
                        <a:lnSpc>
                          <a:spcPct val="107000"/>
                        </a:lnSpc>
                        <a:spcAft>
                          <a:spcPts val="0"/>
                        </a:spcAft>
                        <a:buFont typeface="Symbol" panose="05050102010706020507" pitchFamily="18" charset="2"/>
                        <a:buChar char=""/>
                      </a:pPr>
                      <a:r>
                        <a:rPr lang="es-MX" sz="900" dirty="0">
                          <a:effectLst/>
                        </a:rPr>
                        <a:t>provocar un desarrollo económico desequilibrado</a:t>
                      </a:r>
                      <a:endParaRPr lang="es-MX" sz="1000" dirty="0">
                        <a:effectLst/>
                      </a:endParaRPr>
                    </a:p>
                    <a:p>
                      <a:pPr marL="342900" lvl="0" indent="-342900" algn="just">
                        <a:lnSpc>
                          <a:spcPct val="107000"/>
                        </a:lnSpc>
                        <a:spcAft>
                          <a:spcPts val="0"/>
                        </a:spcAft>
                        <a:buFont typeface="Symbol" panose="05050102010706020507" pitchFamily="18" charset="2"/>
                        <a:buChar char=""/>
                      </a:pPr>
                      <a:r>
                        <a:rPr lang="es-MX" sz="900" dirty="0">
                          <a:effectLst/>
                        </a:rPr>
                        <a:t>general extrañas dependencias</a:t>
                      </a:r>
                      <a:endParaRPr lang="es-MX" sz="1000" dirty="0">
                        <a:effectLst/>
                      </a:endParaRPr>
                    </a:p>
                    <a:p>
                      <a:pPr marL="342900" lvl="0" indent="-342900" algn="just">
                        <a:lnSpc>
                          <a:spcPct val="107000"/>
                        </a:lnSpc>
                        <a:spcAft>
                          <a:spcPts val="0"/>
                        </a:spcAft>
                        <a:buFont typeface="Symbol" panose="05050102010706020507" pitchFamily="18" charset="2"/>
                        <a:buChar char=""/>
                      </a:pPr>
                      <a:r>
                        <a:rPr lang="es-MX" sz="900" dirty="0">
                          <a:effectLst/>
                        </a:rPr>
                        <a:t>dañar los recursos y provocar intrusión visual </a:t>
                      </a:r>
                      <a:endParaRPr lang="es-MX"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1754" marR="61754" marT="0" marB="0"/>
                </a:tc>
                <a:tc>
                  <a:txBody>
                    <a:bodyPr/>
                    <a:lstStyle/>
                    <a:p>
                      <a:pPr marL="342900" lvl="0" indent="-342900" algn="just">
                        <a:lnSpc>
                          <a:spcPct val="107000"/>
                        </a:lnSpc>
                        <a:spcAft>
                          <a:spcPts val="0"/>
                        </a:spcAft>
                        <a:buFont typeface="Symbol" panose="05050102010706020507" pitchFamily="18" charset="2"/>
                        <a:buChar char=""/>
                      </a:pPr>
                      <a:r>
                        <a:rPr lang="es-MX" sz="900" dirty="0">
                          <a:effectLst/>
                        </a:rPr>
                        <a:t>contribuir al desentendimiento</a:t>
                      </a:r>
                      <a:endParaRPr lang="es-MX" sz="1000" dirty="0">
                        <a:effectLst/>
                      </a:endParaRPr>
                    </a:p>
                    <a:p>
                      <a:pPr marL="342900" lvl="0" indent="-342900" algn="just">
                        <a:lnSpc>
                          <a:spcPct val="107000"/>
                        </a:lnSpc>
                        <a:spcAft>
                          <a:spcPts val="0"/>
                        </a:spcAft>
                        <a:buFont typeface="Symbol" panose="05050102010706020507" pitchFamily="18" charset="2"/>
                        <a:buChar char=""/>
                      </a:pPr>
                      <a:r>
                        <a:rPr lang="es-MX" sz="900" dirty="0">
                          <a:effectLst/>
                        </a:rPr>
                        <a:t>general estereotipos</a:t>
                      </a:r>
                      <a:endParaRPr lang="es-MX" sz="1000" dirty="0">
                        <a:effectLst/>
                      </a:endParaRPr>
                    </a:p>
                    <a:p>
                      <a:pPr marL="342900" lvl="0" indent="-342900" algn="just">
                        <a:lnSpc>
                          <a:spcPct val="107000"/>
                        </a:lnSpc>
                        <a:spcAft>
                          <a:spcPts val="0"/>
                        </a:spcAft>
                        <a:buFont typeface="Symbol" panose="05050102010706020507" pitchFamily="18" charset="2"/>
                        <a:buChar char=""/>
                      </a:pPr>
                      <a:r>
                        <a:rPr lang="es-MX" sz="900" dirty="0">
                          <a:effectLst/>
                        </a:rPr>
                        <a:t>traer xenofobia</a:t>
                      </a:r>
                      <a:endParaRPr lang="es-MX" sz="1000" dirty="0">
                        <a:effectLst/>
                      </a:endParaRPr>
                    </a:p>
                    <a:p>
                      <a:pPr marL="342900" lvl="0" indent="-342900" algn="just">
                        <a:lnSpc>
                          <a:spcPct val="107000"/>
                        </a:lnSpc>
                        <a:spcAft>
                          <a:spcPts val="0"/>
                        </a:spcAft>
                        <a:buFont typeface="Symbol" panose="05050102010706020507" pitchFamily="18" charset="2"/>
                        <a:buChar char=""/>
                      </a:pPr>
                      <a:r>
                        <a:rPr lang="es-MX" sz="900" dirty="0">
                          <a:effectLst/>
                        </a:rPr>
                        <a:t>producir contaminación social</a:t>
                      </a:r>
                      <a:endParaRPr lang="es-MX" sz="1000" dirty="0">
                        <a:effectLst/>
                      </a:endParaRPr>
                    </a:p>
                    <a:p>
                      <a:pPr marL="342900" lvl="0" indent="-342900" algn="just">
                        <a:lnSpc>
                          <a:spcPct val="107000"/>
                        </a:lnSpc>
                        <a:spcAft>
                          <a:spcPts val="0"/>
                        </a:spcAft>
                        <a:buFont typeface="Symbol" panose="05050102010706020507" pitchFamily="18" charset="2"/>
                        <a:buChar char=""/>
                      </a:pPr>
                      <a:r>
                        <a:rPr lang="es-MX" sz="900" dirty="0">
                          <a:effectLst/>
                        </a:rPr>
                        <a:t>mercantilizar la sociedad así como su cultura, su religión y sus expresiones artísticas</a:t>
                      </a:r>
                      <a:endParaRPr lang="es-MX" sz="1000" dirty="0">
                        <a:effectLst/>
                      </a:endParaRPr>
                    </a:p>
                    <a:p>
                      <a:pPr marL="342900" lvl="0" indent="-342900" algn="just">
                        <a:lnSpc>
                          <a:spcPct val="107000"/>
                        </a:lnSpc>
                        <a:spcAft>
                          <a:spcPts val="0"/>
                        </a:spcAft>
                        <a:buFont typeface="Symbol" panose="05050102010706020507" pitchFamily="18" charset="2"/>
                        <a:buChar char=""/>
                      </a:pPr>
                      <a:r>
                        <a:rPr lang="es-MX" sz="900" dirty="0">
                          <a:effectLst/>
                        </a:rPr>
                        <a:t>romper la estructura familiar</a:t>
                      </a:r>
                      <a:endParaRPr lang="es-MX" sz="1000" dirty="0">
                        <a:effectLst/>
                      </a:endParaRPr>
                    </a:p>
                    <a:p>
                      <a:pPr marL="342900" lvl="0" indent="-342900" algn="just">
                        <a:lnSpc>
                          <a:spcPct val="107000"/>
                        </a:lnSpc>
                        <a:spcAft>
                          <a:spcPts val="0"/>
                        </a:spcAft>
                        <a:buFont typeface="Symbol" panose="05050102010706020507" pitchFamily="18" charset="2"/>
                        <a:buChar char=""/>
                      </a:pPr>
                      <a:r>
                        <a:rPr lang="es-MX" sz="900" dirty="0">
                          <a:effectLst/>
                        </a:rPr>
                        <a:t>contribuir a la prostitución</a:t>
                      </a:r>
                      <a:endParaRPr lang="es-MX" sz="1000" dirty="0">
                        <a:effectLst/>
                      </a:endParaRPr>
                    </a:p>
                    <a:p>
                      <a:pPr marL="342900" lvl="0" indent="-342900" algn="just">
                        <a:lnSpc>
                          <a:spcPct val="107000"/>
                        </a:lnSpc>
                        <a:spcAft>
                          <a:spcPts val="0"/>
                        </a:spcAft>
                        <a:buFont typeface="Symbol" panose="05050102010706020507" pitchFamily="18" charset="2"/>
                        <a:buChar char=""/>
                      </a:pPr>
                      <a:r>
                        <a:rPr lang="es-MX" sz="900" dirty="0">
                          <a:effectLst/>
                        </a:rPr>
                        <a:t>incrementar la criminalidad</a:t>
                      </a:r>
                      <a:endParaRPr lang="es-MX" sz="1000" dirty="0">
                        <a:effectLst/>
                      </a:endParaRPr>
                    </a:p>
                    <a:p>
                      <a:pPr marL="342900" lvl="0" indent="-342900" algn="just">
                        <a:lnSpc>
                          <a:spcPct val="107000"/>
                        </a:lnSpc>
                        <a:spcAft>
                          <a:spcPts val="0"/>
                        </a:spcAft>
                        <a:buFont typeface="Symbol" panose="05050102010706020507" pitchFamily="18" charset="2"/>
                        <a:buChar char=""/>
                      </a:pPr>
                      <a:r>
                        <a:rPr lang="es-MX" sz="900" dirty="0">
                          <a:effectLst/>
                        </a:rPr>
                        <a:t>inducir a conflictos en la sociedad anfitriona</a:t>
                      </a:r>
                      <a:endParaRPr lang="es-MX"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1754" marR="61754" marT="0" marB="0"/>
                </a:tc>
              </a:tr>
            </a:tbl>
          </a:graphicData>
        </a:graphic>
      </p:graphicFrame>
    </p:spTree>
    <p:extLst>
      <p:ext uri="{BB962C8B-B14F-4D97-AF65-F5344CB8AC3E}">
        <p14:creationId xmlns:p14="http://schemas.microsoft.com/office/powerpoint/2010/main" val="2704389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lvl="0" algn="ctr"/>
            <a:r>
              <a:rPr lang="es-MX" b="1" dirty="0">
                <a:solidFill>
                  <a:srgbClr val="0070C0"/>
                </a:solidFill>
              </a:rPr>
              <a:t>Plataforma Conciliadora: El cómo</a:t>
            </a:r>
            <a:r>
              <a:rPr lang="es-MX" dirty="0"/>
              <a:t/>
            </a:r>
            <a:br>
              <a:rPr lang="es-MX" dirty="0"/>
            </a:br>
            <a:endParaRPr lang="es-MX" dirty="0"/>
          </a:p>
        </p:txBody>
      </p:sp>
      <p:sp>
        <p:nvSpPr>
          <p:cNvPr id="3" name="Marcador de contenido 2"/>
          <p:cNvSpPr>
            <a:spLocks noGrp="1"/>
          </p:cNvSpPr>
          <p:nvPr>
            <p:ph sz="half" idx="1"/>
          </p:nvPr>
        </p:nvSpPr>
        <p:spPr/>
        <p:txBody>
          <a:bodyPr/>
          <a:lstStyle/>
          <a:p>
            <a:pPr marL="0" indent="0" algn="just">
              <a:buNone/>
            </a:pPr>
            <a:r>
              <a:rPr lang="es-MX" dirty="0">
                <a:solidFill>
                  <a:srgbClr val="7030A0"/>
                </a:solidFill>
              </a:rPr>
              <a:t>En general, la Plataforma Conciliadora sostiene que todas </a:t>
            </a:r>
            <a:r>
              <a:rPr lang="es-MX" dirty="0" smtClean="0">
                <a:solidFill>
                  <a:srgbClr val="7030A0"/>
                </a:solidFill>
              </a:rPr>
              <a:t>las </a:t>
            </a:r>
            <a:r>
              <a:rPr lang="es-MX" dirty="0">
                <a:solidFill>
                  <a:srgbClr val="7030A0"/>
                </a:solidFill>
              </a:rPr>
              <a:t>formas de turismo se basan en el respeto a la comunidad anfitriona, emplean los recursos locales, son relativamente fáciles de gestionar, no son destructivas, benefician tanto a los anfitriones como a los huéspedes y mejoran la comunicación entre </a:t>
            </a:r>
            <a:r>
              <a:rPr lang="es-MX" dirty="0" smtClean="0">
                <a:solidFill>
                  <a:srgbClr val="7030A0"/>
                </a:solidFill>
              </a:rPr>
              <a:t>ellos.</a:t>
            </a:r>
            <a:endParaRPr lang="es-MX" dirty="0">
              <a:solidFill>
                <a:srgbClr val="7030A0"/>
              </a:solidFill>
            </a:endParaRPr>
          </a:p>
        </p:txBody>
      </p:sp>
      <p:pic>
        <p:nvPicPr>
          <p:cNvPr id="14338" name="Picture 2" descr="http://image.slidesharecdn.com/5-130720173214-phpapp01/95/conceptualizacion-del-turismo-cultural-44-638.jpg?cb=1374341678"/>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172200" y="2056164"/>
            <a:ext cx="5181600" cy="38902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17538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lvl="0" algn="ctr"/>
            <a:r>
              <a:rPr lang="es-MX" b="1" dirty="0">
                <a:solidFill>
                  <a:srgbClr val="0070C0"/>
                </a:solidFill>
              </a:rPr>
              <a:t>Plataforma Científica: El por qué</a:t>
            </a:r>
            <a:r>
              <a:rPr lang="es-MX" dirty="0"/>
              <a:t/>
            </a:r>
            <a:br>
              <a:rPr lang="es-MX" dirty="0"/>
            </a:br>
            <a:endParaRPr lang="es-MX" dirty="0"/>
          </a:p>
        </p:txBody>
      </p:sp>
      <p:sp>
        <p:nvSpPr>
          <p:cNvPr id="3" name="Marcador de contenido 2"/>
          <p:cNvSpPr>
            <a:spLocks noGrp="1"/>
          </p:cNvSpPr>
          <p:nvPr>
            <p:ph sz="half" idx="1"/>
          </p:nvPr>
        </p:nvSpPr>
        <p:spPr/>
        <p:txBody>
          <a:bodyPr>
            <a:normAutofit fontScale="92500" lnSpcReduction="20000"/>
          </a:bodyPr>
          <a:lstStyle/>
          <a:p>
            <a:pPr marL="0" indent="0" algn="just">
              <a:buNone/>
            </a:pPr>
            <a:r>
              <a:rPr lang="es-MX" dirty="0" smtClean="0">
                <a:solidFill>
                  <a:srgbClr val="7030A0"/>
                </a:solidFill>
              </a:rPr>
              <a:t>“Esta </a:t>
            </a:r>
            <a:r>
              <a:rPr lang="es-MX" dirty="0">
                <a:solidFill>
                  <a:srgbClr val="7030A0"/>
                </a:solidFill>
              </a:rPr>
              <a:t>última Plataforma, formada sobre todo por profesores e investigadores de la comunidad universitaria, constituye por sí misma una verdadera aportación de naturaleza científica que no debería tener relaciones con las tres primeras plataformas</a:t>
            </a:r>
            <a:r>
              <a:rPr lang="es-MX" dirty="0" smtClean="0">
                <a:solidFill>
                  <a:srgbClr val="7030A0"/>
                </a:solidFill>
              </a:rPr>
              <a:t>.” </a:t>
            </a:r>
            <a:r>
              <a:rPr lang="es-MX" dirty="0">
                <a:solidFill>
                  <a:srgbClr val="7030A0"/>
                </a:solidFill>
              </a:rPr>
              <a:t>(</a:t>
            </a:r>
            <a:r>
              <a:rPr lang="es-MX" dirty="0" err="1">
                <a:solidFill>
                  <a:srgbClr val="7030A0"/>
                </a:solidFill>
              </a:rPr>
              <a:t>Jafari</a:t>
            </a:r>
            <a:r>
              <a:rPr lang="es-MX" dirty="0">
                <a:solidFill>
                  <a:srgbClr val="7030A0"/>
                </a:solidFill>
              </a:rPr>
              <a:t>, 1994: </a:t>
            </a:r>
            <a:r>
              <a:rPr lang="es-MX" dirty="0" smtClean="0">
                <a:solidFill>
                  <a:srgbClr val="7030A0"/>
                </a:solidFill>
              </a:rPr>
              <a:t>7)</a:t>
            </a:r>
            <a:endParaRPr lang="es-MX" dirty="0">
              <a:solidFill>
                <a:srgbClr val="7030A0"/>
              </a:solidFill>
            </a:endParaRPr>
          </a:p>
          <a:p>
            <a:pPr marL="0" indent="0" algn="just">
              <a:buNone/>
            </a:pPr>
            <a:endParaRPr lang="es-MX" dirty="0"/>
          </a:p>
        </p:txBody>
      </p:sp>
      <p:sp>
        <p:nvSpPr>
          <p:cNvPr id="4" name="Marcador de contenido 3"/>
          <p:cNvSpPr>
            <a:spLocks noGrp="1"/>
          </p:cNvSpPr>
          <p:nvPr>
            <p:ph sz="half" idx="2"/>
          </p:nvPr>
        </p:nvSpPr>
        <p:spPr/>
        <p:txBody>
          <a:bodyPr>
            <a:normAutofit fontScale="92500" lnSpcReduction="20000"/>
          </a:bodyPr>
          <a:lstStyle/>
          <a:p>
            <a:pPr lvl="0" algn="just"/>
            <a:r>
              <a:rPr lang="es-MX" dirty="0" smtClean="0">
                <a:solidFill>
                  <a:srgbClr val="0070C0"/>
                </a:solidFill>
              </a:rPr>
              <a:t>Estructura </a:t>
            </a:r>
            <a:r>
              <a:rPr lang="es-MX" dirty="0">
                <a:solidFill>
                  <a:srgbClr val="0070C0"/>
                </a:solidFill>
              </a:rPr>
              <a:t>de un modo sistemático el estudio del </a:t>
            </a:r>
            <a:r>
              <a:rPr lang="es-MX" dirty="0" smtClean="0">
                <a:solidFill>
                  <a:srgbClr val="0070C0"/>
                </a:solidFill>
              </a:rPr>
              <a:t>turismo.</a:t>
            </a:r>
            <a:endParaRPr lang="es-MX" dirty="0">
              <a:solidFill>
                <a:srgbClr val="0070C0"/>
              </a:solidFill>
            </a:endParaRPr>
          </a:p>
          <a:p>
            <a:pPr lvl="0" algn="just"/>
            <a:r>
              <a:rPr lang="es-MX" dirty="0" smtClean="0">
                <a:solidFill>
                  <a:srgbClr val="C00000"/>
                </a:solidFill>
              </a:rPr>
              <a:t>Le anexa </a:t>
            </a:r>
            <a:r>
              <a:rPr lang="es-MX" dirty="0">
                <a:solidFill>
                  <a:srgbClr val="C00000"/>
                </a:solidFill>
              </a:rPr>
              <a:t>varios campos de investigación o </a:t>
            </a:r>
            <a:r>
              <a:rPr lang="es-MX" dirty="0" smtClean="0">
                <a:solidFill>
                  <a:srgbClr val="C00000"/>
                </a:solidFill>
              </a:rPr>
              <a:t>disciplinas.</a:t>
            </a:r>
            <a:endParaRPr lang="es-MX" dirty="0">
              <a:solidFill>
                <a:srgbClr val="C00000"/>
              </a:solidFill>
            </a:endParaRPr>
          </a:p>
          <a:p>
            <a:pPr lvl="0" algn="just"/>
            <a:r>
              <a:rPr lang="es-MX" dirty="0" smtClean="0">
                <a:solidFill>
                  <a:srgbClr val="0070C0"/>
                </a:solidFill>
              </a:rPr>
              <a:t>Determina </a:t>
            </a:r>
            <a:r>
              <a:rPr lang="es-MX" dirty="0">
                <a:solidFill>
                  <a:srgbClr val="0070C0"/>
                </a:solidFill>
              </a:rPr>
              <a:t>su lugar en el amplio contexto multidisciplinario que lo genera y </a:t>
            </a:r>
            <a:r>
              <a:rPr lang="es-MX" dirty="0" smtClean="0">
                <a:solidFill>
                  <a:srgbClr val="0070C0"/>
                </a:solidFill>
              </a:rPr>
              <a:t>acomoda.</a:t>
            </a:r>
            <a:endParaRPr lang="es-MX" dirty="0">
              <a:solidFill>
                <a:srgbClr val="0070C0"/>
              </a:solidFill>
            </a:endParaRPr>
          </a:p>
          <a:p>
            <a:pPr lvl="0" algn="just"/>
            <a:r>
              <a:rPr lang="es-MX" dirty="0" smtClean="0">
                <a:solidFill>
                  <a:srgbClr val="C00000"/>
                </a:solidFill>
              </a:rPr>
              <a:t>Examina </a:t>
            </a:r>
            <a:r>
              <a:rPr lang="es-MX" dirty="0">
                <a:solidFill>
                  <a:srgbClr val="C00000"/>
                </a:solidFill>
              </a:rPr>
              <a:t>sus funciones a nivel personal, sectorial, empresarial, gubernamental y </a:t>
            </a:r>
            <a:r>
              <a:rPr lang="es-MX" dirty="0" smtClean="0">
                <a:solidFill>
                  <a:srgbClr val="C00000"/>
                </a:solidFill>
              </a:rPr>
              <a:t>sistémico.</a:t>
            </a:r>
            <a:endParaRPr lang="es-MX" dirty="0">
              <a:solidFill>
                <a:srgbClr val="C00000"/>
              </a:solidFill>
            </a:endParaRPr>
          </a:p>
          <a:p>
            <a:pPr algn="just"/>
            <a:r>
              <a:rPr lang="es-MX" dirty="0" smtClean="0">
                <a:solidFill>
                  <a:srgbClr val="0070C0"/>
                </a:solidFill>
              </a:rPr>
              <a:t>Identifica </a:t>
            </a:r>
            <a:r>
              <a:rPr lang="es-MX" dirty="0">
                <a:solidFill>
                  <a:srgbClr val="0070C0"/>
                </a:solidFill>
              </a:rPr>
              <a:t>los factores que lo influencian y que son </a:t>
            </a:r>
            <a:r>
              <a:rPr lang="es-MX" dirty="0" smtClean="0">
                <a:solidFill>
                  <a:srgbClr val="0070C0"/>
                </a:solidFill>
              </a:rPr>
              <a:t>influenciados. </a:t>
            </a:r>
            <a:endParaRPr lang="es-MX" dirty="0">
              <a:solidFill>
                <a:srgbClr val="0070C0"/>
              </a:solidFill>
            </a:endParaRPr>
          </a:p>
        </p:txBody>
      </p:sp>
    </p:spTree>
    <p:extLst>
      <p:ext uri="{BB962C8B-B14F-4D97-AF65-F5344CB8AC3E}">
        <p14:creationId xmlns:p14="http://schemas.microsoft.com/office/powerpoint/2010/main" val="42089164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solidFill>
                  <a:srgbClr val="0070C0"/>
                </a:solidFill>
              </a:rPr>
              <a:t>La </a:t>
            </a:r>
            <a:r>
              <a:rPr lang="es-MX" b="1" dirty="0" err="1">
                <a:solidFill>
                  <a:srgbClr val="0070C0"/>
                </a:solidFill>
              </a:rPr>
              <a:t>cientifización</a:t>
            </a:r>
            <a:r>
              <a:rPr lang="es-MX" b="1" dirty="0">
                <a:solidFill>
                  <a:srgbClr val="0070C0"/>
                </a:solidFill>
              </a:rPr>
              <a:t> del turismo</a:t>
            </a:r>
            <a:r>
              <a:rPr lang="es-MX" dirty="0"/>
              <a:t/>
            </a:r>
            <a:br>
              <a:rPr lang="es-MX" dirty="0"/>
            </a:br>
            <a:endParaRPr lang="es-MX" dirty="0"/>
          </a:p>
        </p:txBody>
      </p:sp>
      <p:sp>
        <p:nvSpPr>
          <p:cNvPr id="3" name="Marcador de contenido 2"/>
          <p:cNvSpPr>
            <a:spLocks noGrp="1"/>
          </p:cNvSpPr>
          <p:nvPr>
            <p:ph sz="half" idx="1"/>
          </p:nvPr>
        </p:nvSpPr>
        <p:spPr/>
        <p:txBody>
          <a:bodyPr/>
          <a:lstStyle/>
          <a:p>
            <a:pPr marL="0" indent="0" algn="just">
              <a:buNone/>
            </a:pPr>
            <a:r>
              <a:rPr lang="es-MX" dirty="0">
                <a:solidFill>
                  <a:srgbClr val="7030A0"/>
                </a:solidFill>
              </a:rPr>
              <a:t>Las plataformas Favorable, Desfavorable y Conciliadora, consideradas en conjunto, permiten darse cuenta del proceso de formación y de la evolución del pensamiento en materia de </a:t>
            </a:r>
            <a:r>
              <a:rPr lang="es-MX" dirty="0" smtClean="0">
                <a:solidFill>
                  <a:srgbClr val="7030A0"/>
                </a:solidFill>
              </a:rPr>
              <a:t>turismo.</a:t>
            </a:r>
            <a:endParaRPr lang="es-MX" dirty="0">
              <a:solidFill>
                <a:srgbClr val="7030A0"/>
              </a:solidFill>
            </a:endParaRPr>
          </a:p>
        </p:txBody>
      </p:sp>
      <p:sp>
        <p:nvSpPr>
          <p:cNvPr id="4" name="Marcador de contenido 3"/>
          <p:cNvSpPr>
            <a:spLocks noGrp="1"/>
          </p:cNvSpPr>
          <p:nvPr>
            <p:ph sz="half" idx="2"/>
          </p:nvPr>
        </p:nvSpPr>
        <p:spPr/>
        <p:txBody>
          <a:bodyPr/>
          <a:lstStyle/>
          <a:p>
            <a:pPr marL="0" indent="0" algn="just">
              <a:buNone/>
            </a:pPr>
            <a:r>
              <a:rPr lang="es-MX" dirty="0" smtClean="0">
                <a:solidFill>
                  <a:srgbClr val="C00000"/>
                </a:solidFill>
              </a:rPr>
              <a:t>El </a:t>
            </a:r>
            <a:r>
              <a:rPr lang="es-MX" dirty="0">
                <a:solidFill>
                  <a:srgbClr val="C00000"/>
                </a:solidFill>
              </a:rPr>
              <a:t>estudio de este proceso de </a:t>
            </a:r>
            <a:r>
              <a:rPr lang="es-MX" dirty="0" err="1">
                <a:solidFill>
                  <a:srgbClr val="C00000"/>
                </a:solidFill>
              </a:rPr>
              <a:t>cientifización</a:t>
            </a:r>
            <a:r>
              <a:rPr lang="es-MX" dirty="0">
                <a:solidFill>
                  <a:srgbClr val="C00000"/>
                </a:solidFill>
              </a:rPr>
              <a:t> muestra que el turismo cuenta ya con casi todas las características y herramientas típicamente asociadas con las disciplinas científicas más </a:t>
            </a:r>
            <a:r>
              <a:rPr lang="es-MX" dirty="0" smtClean="0">
                <a:solidFill>
                  <a:srgbClr val="C00000"/>
                </a:solidFill>
              </a:rPr>
              <a:t>consolidadas.</a:t>
            </a:r>
          </a:p>
          <a:p>
            <a:pPr marL="0" indent="0">
              <a:buNone/>
            </a:pPr>
            <a:endParaRPr lang="es-MX" dirty="0"/>
          </a:p>
          <a:p>
            <a:pPr marL="0" indent="0">
              <a:buNone/>
            </a:pPr>
            <a:endParaRPr lang="es-MX" dirty="0"/>
          </a:p>
        </p:txBody>
      </p:sp>
    </p:spTree>
    <p:extLst>
      <p:ext uri="{BB962C8B-B14F-4D97-AF65-F5344CB8AC3E}">
        <p14:creationId xmlns:p14="http://schemas.microsoft.com/office/powerpoint/2010/main" val="13088694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solidFill>
                  <a:srgbClr val="0070C0"/>
                </a:solidFill>
              </a:rPr>
              <a:t>La </a:t>
            </a:r>
            <a:r>
              <a:rPr lang="es-MX" b="1" dirty="0" err="1">
                <a:solidFill>
                  <a:srgbClr val="0070C0"/>
                </a:solidFill>
              </a:rPr>
              <a:t>cientifización</a:t>
            </a:r>
            <a:r>
              <a:rPr lang="es-MX" b="1" dirty="0">
                <a:solidFill>
                  <a:srgbClr val="0070C0"/>
                </a:solidFill>
              </a:rPr>
              <a:t> del turismo</a:t>
            </a:r>
            <a:endParaRPr lang="es-MX" dirty="0">
              <a:solidFill>
                <a:srgbClr val="0070C0"/>
              </a:solidFill>
            </a:endParaRPr>
          </a:p>
        </p:txBody>
      </p:sp>
      <p:sp>
        <p:nvSpPr>
          <p:cNvPr id="3" name="Marcador de contenido 2"/>
          <p:cNvSpPr>
            <a:spLocks noGrp="1"/>
          </p:cNvSpPr>
          <p:nvPr>
            <p:ph sz="half" idx="1"/>
          </p:nvPr>
        </p:nvSpPr>
        <p:spPr/>
        <p:txBody>
          <a:bodyPr/>
          <a:lstStyle/>
          <a:p>
            <a:pPr marL="0" indent="0" algn="just">
              <a:buNone/>
            </a:pPr>
            <a:r>
              <a:rPr lang="es-MX" dirty="0" smtClean="0">
                <a:solidFill>
                  <a:srgbClr val="7030A0"/>
                </a:solidFill>
              </a:rPr>
              <a:t>El </a:t>
            </a:r>
            <a:r>
              <a:rPr lang="es-MX" dirty="0">
                <a:solidFill>
                  <a:srgbClr val="7030A0"/>
                </a:solidFill>
              </a:rPr>
              <a:t>estudio de este proceso de </a:t>
            </a:r>
            <a:r>
              <a:rPr lang="es-MX" dirty="0" err="1">
                <a:solidFill>
                  <a:srgbClr val="7030A0"/>
                </a:solidFill>
              </a:rPr>
              <a:t>cientifización</a:t>
            </a:r>
            <a:r>
              <a:rPr lang="es-MX" dirty="0">
                <a:solidFill>
                  <a:srgbClr val="7030A0"/>
                </a:solidFill>
              </a:rPr>
              <a:t> muestra que el turismo cuenta ya con casi todas las características y herramientas típicamente asociadas con las disciplinas científicas más </a:t>
            </a:r>
            <a:r>
              <a:rPr lang="es-MX" dirty="0" smtClean="0">
                <a:solidFill>
                  <a:srgbClr val="7030A0"/>
                </a:solidFill>
              </a:rPr>
              <a:t>consolidadas.</a:t>
            </a:r>
            <a:endParaRPr lang="es-MX" dirty="0">
              <a:solidFill>
                <a:srgbClr val="7030A0"/>
              </a:solidFill>
            </a:endParaRPr>
          </a:p>
        </p:txBody>
      </p:sp>
      <p:pic>
        <p:nvPicPr>
          <p:cNvPr id="15362" name="Picture 2" descr="Resultado de imagen para cientificación del turismo"/>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338455" y="1690688"/>
            <a:ext cx="3458007" cy="34155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96733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solidFill>
                  <a:srgbClr val="0070C0"/>
                </a:solidFill>
              </a:rPr>
              <a:t>La </a:t>
            </a:r>
            <a:r>
              <a:rPr lang="es-MX" b="1" dirty="0" err="1">
                <a:solidFill>
                  <a:srgbClr val="0070C0"/>
                </a:solidFill>
              </a:rPr>
              <a:t>cientifización</a:t>
            </a:r>
            <a:r>
              <a:rPr lang="es-MX" b="1" dirty="0">
                <a:solidFill>
                  <a:srgbClr val="0070C0"/>
                </a:solidFill>
              </a:rPr>
              <a:t> del turismo</a:t>
            </a:r>
            <a:endParaRPr lang="es-MX" dirty="0">
              <a:solidFill>
                <a:srgbClr val="0070C0"/>
              </a:solidFill>
            </a:endParaRPr>
          </a:p>
        </p:txBody>
      </p:sp>
      <p:sp>
        <p:nvSpPr>
          <p:cNvPr id="3" name="Marcador de contenido 2"/>
          <p:cNvSpPr>
            <a:spLocks noGrp="1"/>
          </p:cNvSpPr>
          <p:nvPr>
            <p:ph sz="half" idx="1"/>
          </p:nvPr>
        </p:nvSpPr>
        <p:spPr>
          <a:xfrm>
            <a:off x="838200" y="1825625"/>
            <a:ext cx="3006436" cy="4351338"/>
          </a:xfrm>
        </p:spPr>
        <p:txBody>
          <a:bodyPr/>
          <a:lstStyle/>
          <a:p>
            <a:pPr marL="0" indent="0">
              <a:buNone/>
            </a:pPr>
            <a:endParaRPr lang="es-MX" dirty="0" smtClean="0"/>
          </a:p>
          <a:p>
            <a:pPr marL="0" indent="0">
              <a:buNone/>
            </a:pPr>
            <a:endParaRPr lang="es-MX" dirty="0"/>
          </a:p>
          <a:p>
            <a:pPr marL="0" indent="0">
              <a:buNone/>
            </a:pPr>
            <a:endParaRPr lang="es-MX" dirty="0" smtClean="0"/>
          </a:p>
          <a:p>
            <a:pPr marL="0" indent="0">
              <a:buNone/>
            </a:pPr>
            <a:r>
              <a:rPr lang="es-MX" dirty="0" smtClean="0">
                <a:solidFill>
                  <a:srgbClr val="7030A0"/>
                </a:solidFill>
              </a:rPr>
              <a:t>Hacia </a:t>
            </a:r>
            <a:r>
              <a:rPr lang="es-MX" dirty="0">
                <a:solidFill>
                  <a:srgbClr val="7030A0"/>
                </a:solidFill>
              </a:rPr>
              <a:t>una ciencia del turismo con:</a:t>
            </a:r>
          </a:p>
          <a:p>
            <a:pPr marL="0" indent="0">
              <a:buNone/>
            </a:pPr>
            <a:endParaRPr lang="es-MX" dirty="0"/>
          </a:p>
        </p:txBody>
      </p:sp>
      <p:pic>
        <p:nvPicPr>
          <p:cNvPr id="16386" name="Picture 2" descr="Resultado de imagen para ciencia del turismo"/>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339936" y="3803073"/>
            <a:ext cx="7013864" cy="2649681"/>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p:cNvSpPr/>
          <p:nvPr/>
        </p:nvSpPr>
        <p:spPr>
          <a:xfrm>
            <a:off x="4094018" y="1690688"/>
            <a:ext cx="7689273" cy="2200089"/>
          </a:xfrm>
          <a:prstGeom prst="rect">
            <a:avLst/>
          </a:prstGeom>
        </p:spPr>
        <p:txBody>
          <a:bodyPr wrap="square">
            <a:spAutoFit/>
          </a:bodyPr>
          <a:lstStyle/>
          <a:p>
            <a:pPr marL="742950" lvl="1" indent="-285750" algn="just">
              <a:lnSpc>
                <a:spcPct val="107000"/>
              </a:lnSpc>
              <a:spcAft>
                <a:spcPts val="0"/>
              </a:spcAft>
              <a:buFont typeface="+mj-lt"/>
              <a:buAutoNum type="arabicPeriod"/>
            </a:pPr>
            <a:r>
              <a:rPr lang="es-MX" sz="1600" dirty="0">
                <a:solidFill>
                  <a:schemeClr val="accent6">
                    <a:lumMod val="50000"/>
                  </a:schemeClr>
                </a:solidFill>
                <a:latin typeface="Arial" panose="020B0604020202020204" pitchFamily="34" charset="0"/>
                <a:ea typeface="Times New Roman" panose="02020603050405020304" pitchFamily="18" charset="0"/>
                <a:cs typeface="Arial" panose="020B0604020202020204" pitchFamily="34" charset="0"/>
              </a:rPr>
              <a:t>El turismo como disciplina universitaria</a:t>
            </a:r>
            <a:endParaRPr lang="es-MX" sz="1600" dirty="0">
              <a:solidFill>
                <a:schemeClr val="accent6">
                  <a:lumMod val="50000"/>
                </a:schemeClr>
              </a:solidFill>
              <a:latin typeface="Arial" panose="020B0604020202020204" pitchFamily="34" charset="0"/>
              <a:ea typeface="Calibri" panose="020F0502020204030204" pitchFamily="34" charset="0"/>
              <a:cs typeface="Arial" panose="020B0604020202020204" pitchFamily="34" charset="0"/>
            </a:endParaRPr>
          </a:p>
          <a:p>
            <a:pPr marL="742950" lvl="1" indent="-285750" algn="just">
              <a:lnSpc>
                <a:spcPct val="107000"/>
              </a:lnSpc>
              <a:spcAft>
                <a:spcPts val="0"/>
              </a:spcAft>
              <a:buFont typeface="+mj-lt"/>
              <a:buAutoNum type="arabicPeriod"/>
            </a:pPr>
            <a:r>
              <a:rPr lang="es-MX" sz="1600" dirty="0">
                <a:solidFill>
                  <a:schemeClr val="accent6">
                    <a:lumMod val="50000"/>
                  </a:schemeClr>
                </a:solidFill>
                <a:latin typeface="Arial" panose="020B0604020202020204" pitchFamily="34" charset="0"/>
                <a:ea typeface="Times New Roman" panose="02020603050405020304" pitchFamily="18" charset="0"/>
                <a:cs typeface="Arial" panose="020B0604020202020204" pitchFamily="34" charset="0"/>
              </a:rPr>
              <a:t>Las revistas especializadas</a:t>
            </a:r>
            <a:endParaRPr lang="es-MX" sz="1600" dirty="0">
              <a:solidFill>
                <a:schemeClr val="accent6">
                  <a:lumMod val="50000"/>
                </a:schemeClr>
              </a:solidFill>
              <a:latin typeface="Arial" panose="020B0604020202020204" pitchFamily="34" charset="0"/>
              <a:ea typeface="Calibri" panose="020F0502020204030204" pitchFamily="34" charset="0"/>
              <a:cs typeface="Arial" panose="020B0604020202020204" pitchFamily="34" charset="0"/>
            </a:endParaRPr>
          </a:p>
          <a:p>
            <a:pPr marL="742950" lvl="1" indent="-285750" algn="just">
              <a:lnSpc>
                <a:spcPct val="107000"/>
              </a:lnSpc>
              <a:spcAft>
                <a:spcPts val="0"/>
              </a:spcAft>
              <a:buFont typeface="+mj-lt"/>
              <a:buAutoNum type="arabicPeriod"/>
            </a:pPr>
            <a:r>
              <a:rPr lang="es-MX" sz="1600" dirty="0">
                <a:solidFill>
                  <a:schemeClr val="accent6">
                    <a:lumMod val="50000"/>
                  </a:schemeClr>
                </a:solidFill>
                <a:latin typeface="Arial" panose="020B0604020202020204" pitchFamily="34" charset="0"/>
                <a:ea typeface="Times New Roman" panose="02020603050405020304" pitchFamily="18" charset="0"/>
                <a:cs typeface="Arial" panose="020B0604020202020204" pitchFamily="34" charset="0"/>
              </a:rPr>
              <a:t>Libros y monografías</a:t>
            </a:r>
            <a:endParaRPr lang="es-MX" sz="1600" dirty="0">
              <a:solidFill>
                <a:schemeClr val="accent6">
                  <a:lumMod val="50000"/>
                </a:schemeClr>
              </a:solidFill>
              <a:latin typeface="Arial" panose="020B0604020202020204" pitchFamily="34" charset="0"/>
              <a:ea typeface="Calibri" panose="020F0502020204030204" pitchFamily="34" charset="0"/>
              <a:cs typeface="Arial" panose="020B0604020202020204" pitchFamily="34" charset="0"/>
            </a:endParaRPr>
          </a:p>
          <a:p>
            <a:pPr marL="742950" lvl="1" indent="-285750" algn="just">
              <a:lnSpc>
                <a:spcPct val="107000"/>
              </a:lnSpc>
              <a:spcAft>
                <a:spcPts val="0"/>
              </a:spcAft>
              <a:buFont typeface="+mj-lt"/>
              <a:buAutoNum type="arabicPeriod"/>
            </a:pPr>
            <a:r>
              <a:rPr lang="es-MX" sz="1600" dirty="0">
                <a:solidFill>
                  <a:schemeClr val="accent6">
                    <a:lumMod val="50000"/>
                  </a:schemeClr>
                </a:solidFill>
                <a:latin typeface="Arial" panose="020B0604020202020204" pitchFamily="34" charset="0"/>
                <a:ea typeface="Times New Roman" panose="02020603050405020304" pitchFamily="18" charset="0"/>
                <a:cs typeface="Arial" panose="020B0604020202020204" pitchFamily="34" charset="0"/>
              </a:rPr>
              <a:t>Investigación y grupos académicos</a:t>
            </a:r>
            <a:endParaRPr lang="es-MX" sz="1600" dirty="0">
              <a:solidFill>
                <a:schemeClr val="accent6">
                  <a:lumMod val="50000"/>
                </a:schemeClr>
              </a:solidFill>
              <a:latin typeface="Arial" panose="020B0604020202020204" pitchFamily="34" charset="0"/>
              <a:ea typeface="Calibri" panose="020F0502020204030204" pitchFamily="34" charset="0"/>
              <a:cs typeface="Arial" panose="020B0604020202020204" pitchFamily="34" charset="0"/>
            </a:endParaRPr>
          </a:p>
          <a:p>
            <a:pPr marL="742950" lvl="1" indent="-285750">
              <a:lnSpc>
                <a:spcPct val="107000"/>
              </a:lnSpc>
              <a:spcAft>
                <a:spcPts val="0"/>
              </a:spcAft>
              <a:buFont typeface="+mj-lt"/>
              <a:buAutoNum type="arabicPeriod"/>
            </a:pPr>
            <a:r>
              <a:rPr lang="es-MX" sz="1600" dirty="0">
                <a:solidFill>
                  <a:schemeClr val="accent6">
                    <a:lumMod val="50000"/>
                  </a:schemeClr>
                </a:solidFill>
                <a:latin typeface="Arial" panose="020B0604020202020204" pitchFamily="34" charset="0"/>
                <a:ea typeface="Times New Roman" panose="02020603050405020304" pitchFamily="18" charset="0"/>
                <a:cs typeface="Arial" panose="020B0604020202020204" pitchFamily="34" charset="0"/>
              </a:rPr>
              <a:t>Factores operativos</a:t>
            </a:r>
            <a:endParaRPr lang="es-MX" sz="1600" dirty="0">
              <a:solidFill>
                <a:schemeClr val="accent6">
                  <a:lumMod val="50000"/>
                </a:schemeClr>
              </a:solidFill>
              <a:latin typeface="Arial" panose="020B0604020202020204" pitchFamily="34" charset="0"/>
              <a:ea typeface="Calibri" panose="020F0502020204030204" pitchFamily="34" charset="0"/>
              <a:cs typeface="Arial" panose="020B0604020202020204" pitchFamily="34" charset="0"/>
            </a:endParaRPr>
          </a:p>
          <a:p>
            <a:pPr marL="742950" lvl="1" indent="-285750" algn="just">
              <a:lnSpc>
                <a:spcPct val="107000"/>
              </a:lnSpc>
              <a:spcAft>
                <a:spcPts val="0"/>
              </a:spcAft>
              <a:buFont typeface="+mj-lt"/>
              <a:buAutoNum type="arabicPeriod"/>
            </a:pPr>
            <a:r>
              <a:rPr lang="es-MX" sz="1600" dirty="0">
                <a:solidFill>
                  <a:schemeClr val="accent6">
                    <a:lumMod val="50000"/>
                  </a:schemeClr>
                </a:solidFill>
                <a:latin typeface="Arial" panose="020B0604020202020204" pitchFamily="34" charset="0"/>
                <a:ea typeface="Times New Roman" panose="02020603050405020304" pitchFamily="18" charset="0"/>
                <a:cs typeface="Arial" panose="020B0604020202020204" pitchFamily="34" charset="0"/>
              </a:rPr>
              <a:t>Seminarios de turismo</a:t>
            </a:r>
            <a:endParaRPr lang="es-MX" sz="1600" dirty="0">
              <a:solidFill>
                <a:schemeClr val="accent6">
                  <a:lumMod val="50000"/>
                </a:schemeClr>
              </a:solidFill>
              <a:latin typeface="Arial" panose="020B0604020202020204" pitchFamily="34" charset="0"/>
              <a:ea typeface="Calibri" panose="020F0502020204030204" pitchFamily="34" charset="0"/>
              <a:cs typeface="Arial" panose="020B0604020202020204" pitchFamily="34" charset="0"/>
            </a:endParaRPr>
          </a:p>
          <a:p>
            <a:pPr marL="742950" lvl="1" indent="-285750" algn="just">
              <a:lnSpc>
                <a:spcPct val="107000"/>
              </a:lnSpc>
              <a:spcAft>
                <a:spcPts val="0"/>
              </a:spcAft>
              <a:buFont typeface="+mj-lt"/>
              <a:buAutoNum type="arabicPeriod"/>
            </a:pPr>
            <a:r>
              <a:rPr lang="es-MX" sz="1600" dirty="0">
                <a:solidFill>
                  <a:schemeClr val="accent6">
                    <a:lumMod val="50000"/>
                  </a:schemeClr>
                </a:solidFill>
                <a:latin typeface="Arial" panose="020B0604020202020204" pitchFamily="34" charset="0"/>
                <a:ea typeface="Times New Roman" panose="02020603050405020304" pitchFamily="18" charset="0"/>
                <a:cs typeface="Arial" panose="020B0604020202020204" pitchFamily="34" charset="0"/>
              </a:rPr>
              <a:t>Formación y educación</a:t>
            </a:r>
            <a:endParaRPr lang="es-MX" sz="1600" dirty="0">
              <a:solidFill>
                <a:schemeClr val="accent6">
                  <a:lumMod val="50000"/>
                </a:schemeClr>
              </a:solidFill>
              <a:latin typeface="Arial" panose="020B0604020202020204" pitchFamily="34" charset="0"/>
              <a:ea typeface="Calibri" panose="020F0502020204030204" pitchFamily="34" charset="0"/>
              <a:cs typeface="Arial" panose="020B0604020202020204" pitchFamily="34" charset="0"/>
            </a:endParaRPr>
          </a:p>
          <a:p>
            <a:pPr marL="742950" lvl="1" indent="-285750" algn="just">
              <a:lnSpc>
                <a:spcPct val="107000"/>
              </a:lnSpc>
              <a:spcAft>
                <a:spcPts val="0"/>
              </a:spcAft>
              <a:buFont typeface="+mj-lt"/>
              <a:buAutoNum type="arabicPeriod"/>
            </a:pPr>
            <a:r>
              <a:rPr lang="es-MX" sz="1600" dirty="0">
                <a:solidFill>
                  <a:schemeClr val="accent6">
                    <a:lumMod val="50000"/>
                  </a:schemeClr>
                </a:solidFill>
                <a:latin typeface="Arial" panose="020B0604020202020204" pitchFamily="34" charset="0"/>
                <a:ea typeface="Times New Roman" panose="02020603050405020304" pitchFamily="18" charset="0"/>
                <a:cs typeface="Arial" panose="020B0604020202020204" pitchFamily="34" charset="0"/>
              </a:rPr>
              <a:t>El futuro previsible</a:t>
            </a:r>
            <a:endParaRPr lang="es-MX" sz="1600" dirty="0">
              <a:solidFill>
                <a:schemeClr val="accent6">
                  <a:lumMod val="50000"/>
                </a:schemeClr>
              </a:solidFill>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0683204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524000" y="-857250"/>
            <a:ext cx="15240000" cy="8572500"/>
          </a:xfrm>
          <a:prstGeom prst="rect">
            <a:avLst/>
          </a:prstGeom>
        </p:spPr>
      </p:pic>
    </p:spTree>
    <p:extLst>
      <p:ext uri="{BB962C8B-B14F-4D97-AF65-F5344CB8AC3E}">
        <p14:creationId xmlns:p14="http://schemas.microsoft.com/office/powerpoint/2010/main" val="18669013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solidFill>
                  <a:srgbClr val="0070C0"/>
                </a:solidFill>
              </a:rPr>
              <a:t>La </a:t>
            </a:r>
            <a:r>
              <a:rPr lang="es-MX" b="1" dirty="0" err="1">
                <a:solidFill>
                  <a:srgbClr val="0070C0"/>
                </a:solidFill>
              </a:rPr>
              <a:t>cientifización</a:t>
            </a:r>
            <a:r>
              <a:rPr lang="es-MX" b="1" dirty="0">
                <a:solidFill>
                  <a:srgbClr val="0070C0"/>
                </a:solidFill>
              </a:rPr>
              <a:t> del turismo</a:t>
            </a:r>
            <a:endParaRPr lang="es-MX" dirty="0">
              <a:solidFill>
                <a:srgbClr val="0070C0"/>
              </a:solidFill>
            </a:endParaRPr>
          </a:p>
        </p:txBody>
      </p:sp>
      <p:sp>
        <p:nvSpPr>
          <p:cNvPr id="3" name="Marcador de contenido 2"/>
          <p:cNvSpPr>
            <a:spLocks noGrp="1"/>
          </p:cNvSpPr>
          <p:nvPr>
            <p:ph sz="half" idx="1"/>
          </p:nvPr>
        </p:nvSpPr>
        <p:spPr/>
        <p:txBody>
          <a:bodyPr/>
          <a:lstStyle/>
          <a:p>
            <a:pPr marL="0" indent="0">
              <a:buNone/>
            </a:pPr>
            <a:endParaRPr lang="es-MX" dirty="0" smtClean="0"/>
          </a:p>
          <a:p>
            <a:pPr marL="0" indent="0">
              <a:buNone/>
            </a:pPr>
            <a:endParaRPr lang="es-MX" dirty="0"/>
          </a:p>
          <a:p>
            <a:pPr marL="0" indent="0">
              <a:buNone/>
            </a:pPr>
            <a:endParaRPr lang="es-MX" dirty="0" smtClean="0"/>
          </a:p>
          <a:p>
            <a:pPr marL="0" indent="0" algn="just">
              <a:buNone/>
            </a:pPr>
            <a:r>
              <a:rPr lang="es-MX" sz="4400" dirty="0" smtClean="0">
                <a:solidFill>
                  <a:srgbClr val="7030A0"/>
                </a:solidFill>
              </a:rPr>
              <a:t>El </a:t>
            </a:r>
            <a:r>
              <a:rPr lang="es-MX" sz="4400" dirty="0">
                <a:solidFill>
                  <a:srgbClr val="7030A0"/>
                </a:solidFill>
              </a:rPr>
              <a:t>turismo como materia universitaria </a:t>
            </a:r>
          </a:p>
          <a:p>
            <a:endParaRPr lang="es-MX" dirty="0"/>
          </a:p>
        </p:txBody>
      </p:sp>
      <p:pic>
        <p:nvPicPr>
          <p:cNvPr id="18436" name="Picture 4" descr="Resultado de imagen para facultad de turismo y gastronomía"/>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380018" y="2026227"/>
            <a:ext cx="4973782" cy="38134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01124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34291" y="0"/>
            <a:ext cx="10515600" cy="859415"/>
          </a:xfrm>
        </p:spPr>
        <p:txBody>
          <a:bodyPr>
            <a:normAutofit/>
          </a:bodyPr>
          <a:lstStyle/>
          <a:p>
            <a:pPr algn="ctr"/>
            <a:r>
              <a:rPr lang="es-MX" sz="1400" b="1" dirty="0" smtClean="0">
                <a:solidFill>
                  <a:srgbClr val="0070C0"/>
                </a:solidFill>
              </a:rPr>
              <a:t>Bibliografía</a:t>
            </a:r>
            <a:endParaRPr lang="es-MX" sz="1400" b="1" dirty="0">
              <a:solidFill>
                <a:srgbClr val="0070C0"/>
              </a:solidFill>
            </a:endParaRPr>
          </a:p>
        </p:txBody>
      </p:sp>
      <p:sp>
        <p:nvSpPr>
          <p:cNvPr id="3" name="Marcador de contenido 2"/>
          <p:cNvSpPr>
            <a:spLocks noGrp="1"/>
          </p:cNvSpPr>
          <p:nvPr>
            <p:ph idx="1"/>
          </p:nvPr>
        </p:nvSpPr>
        <p:spPr>
          <a:xfrm>
            <a:off x="838200" y="748145"/>
            <a:ext cx="10515600" cy="5428818"/>
          </a:xfrm>
        </p:spPr>
        <p:txBody>
          <a:bodyPr>
            <a:normAutofit fontScale="47500" lnSpcReduction="20000"/>
          </a:bodyPr>
          <a:lstStyle/>
          <a:p>
            <a:r>
              <a:rPr lang="es-MX" dirty="0" err="1" smtClean="0"/>
              <a:t>Acerenza</a:t>
            </a:r>
            <a:r>
              <a:rPr lang="es-MX" dirty="0"/>
              <a:t>, Miguel Ángel (1991) Administración del turismo, conceptualización y organización. </a:t>
            </a:r>
            <a:r>
              <a:rPr lang="es-ES" dirty="0"/>
              <a:t>México: Trillas. Vol. 1. pp. 23-51. </a:t>
            </a:r>
            <a:endParaRPr lang="es-MX" dirty="0"/>
          </a:p>
          <a:p>
            <a:r>
              <a:rPr lang="en-US" dirty="0" err="1"/>
              <a:t>Aramberri</a:t>
            </a:r>
            <a:r>
              <a:rPr lang="en-US" dirty="0"/>
              <a:t>, Julio (2001). The host should get lost: Paradigms in the Tourism Theory. Annals of Tourism Research, 28(3): 738-761.</a:t>
            </a:r>
            <a:endParaRPr lang="es-MX" dirty="0"/>
          </a:p>
          <a:p>
            <a:r>
              <a:rPr lang="es-MX" dirty="0"/>
              <a:t>Ascanio, Guevara Alfredo (2012) Teoría del turismo. Editorial Trillas.</a:t>
            </a:r>
          </a:p>
          <a:p>
            <a:r>
              <a:rPr lang="en-US" dirty="0"/>
              <a:t>Ballantyne, Roy &amp; Packer, Jan y </a:t>
            </a:r>
            <a:r>
              <a:rPr lang="en-US" dirty="0" err="1"/>
              <a:t>Axelsen</a:t>
            </a:r>
            <a:r>
              <a:rPr lang="en-US" dirty="0"/>
              <a:t>, Megan (2009). Trends in tourism research. Annals of Tourism Research, 36(1): 149 – 152.</a:t>
            </a:r>
            <a:endParaRPr lang="es-MX" dirty="0"/>
          </a:p>
          <a:p>
            <a:r>
              <a:rPr lang="en-US" dirty="0" err="1"/>
              <a:t>Bramwell</a:t>
            </a:r>
            <a:r>
              <a:rPr lang="en-US" dirty="0"/>
              <a:t>, Bill and Lane, Bernard (2008). Priorities in sustainable tourism research.  </a:t>
            </a:r>
            <a:r>
              <a:rPr lang="es-MX" dirty="0" err="1"/>
              <a:t>Journal</a:t>
            </a:r>
            <a:r>
              <a:rPr lang="es-MX" dirty="0"/>
              <a:t> of </a:t>
            </a:r>
            <a:r>
              <a:rPr lang="es-MX" dirty="0" err="1"/>
              <a:t>Sustainable</a:t>
            </a:r>
            <a:r>
              <a:rPr lang="es-MX" dirty="0"/>
              <a:t> </a:t>
            </a:r>
            <a:r>
              <a:rPr lang="es-MX" dirty="0" err="1"/>
              <a:t>Tourism</a:t>
            </a:r>
            <a:r>
              <a:rPr lang="es-MX" dirty="0"/>
              <a:t>, 16: 1, 1 — 4.</a:t>
            </a:r>
          </a:p>
          <a:p>
            <a:r>
              <a:rPr lang="en-US" dirty="0"/>
              <a:t>Cooper, Chris, J. Fletcher, D. Gilbert, S. </a:t>
            </a:r>
            <a:r>
              <a:rPr lang="en-US" dirty="0" err="1"/>
              <a:t>Wanhill</a:t>
            </a:r>
            <a:r>
              <a:rPr lang="en-US" dirty="0"/>
              <a:t>. </a:t>
            </a:r>
            <a:r>
              <a:rPr lang="es-MX" dirty="0"/>
              <a:t>(1997). Turismo Principios y Práctica. Ed. Diana, México.  </a:t>
            </a:r>
          </a:p>
          <a:p>
            <a:r>
              <a:rPr lang="en-US" dirty="0" err="1"/>
              <a:t>Croy</a:t>
            </a:r>
            <a:r>
              <a:rPr lang="en-US" dirty="0"/>
              <a:t>, W. Glen and Hall, C. Michael (2003). Developing a tourism knowledge. Journal of Teaching in Travel &amp; Tourism, 3: 1, 3 — 24.</a:t>
            </a:r>
            <a:endParaRPr lang="es-MX" dirty="0"/>
          </a:p>
          <a:p>
            <a:r>
              <a:rPr lang="es-MX" dirty="0"/>
              <a:t>Dan, Graham y Erik Cohen. (1991). </a:t>
            </a:r>
            <a:r>
              <a:rPr lang="es-MX" dirty="0" err="1"/>
              <a:t>Sociology</a:t>
            </a:r>
            <a:r>
              <a:rPr lang="es-MX" dirty="0"/>
              <a:t> and </a:t>
            </a:r>
            <a:r>
              <a:rPr lang="es-MX" dirty="0" err="1"/>
              <a:t>tourism</a:t>
            </a:r>
            <a:r>
              <a:rPr lang="es-MX" dirty="0"/>
              <a:t>. </a:t>
            </a:r>
            <a:r>
              <a:rPr lang="en-US" dirty="0" err="1"/>
              <a:t>En</a:t>
            </a:r>
            <a:r>
              <a:rPr lang="en-US" dirty="0"/>
              <a:t> Annals of Tourism Research, Vol. 18, pp. 155-169, United States of America.</a:t>
            </a:r>
            <a:endParaRPr lang="es-MX" dirty="0"/>
          </a:p>
          <a:p>
            <a:r>
              <a:rPr lang="es-MX" dirty="0"/>
              <a:t>De la Torre, Francisco (1989) Introducción al estudio del turismo. Pp. 36-51.</a:t>
            </a:r>
          </a:p>
          <a:p>
            <a:r>
              <a:rPr lang="en-US" dirty="0" err="1"/>
              <a:t>Eadington</a:t>
            </a:r>
            <a:r>
              <a:rPr lang="en-US" dirty="0"/>
              <a:t>, William y Milton Redman. (1991). Economics and tourism. </a:t>
            </a:r>
            <a:r>
              <a:rPr lang="en-US" dirty="0" err="1"/>
              <a:t>En</a:t>
            </a:r>
            <a:r>
              <a:rPr lang="en-US" dirty="0"/>
              <a:t> Annals of Tourism Research. </a:t>
            </a:r>
            <a:r>
              <a:rPr lang="es-MX" dirty="0"/>
              <a:t>Vol. 18, pp. 41-56. </a:t>
            </a:r>
            <a:r>
              <a:rPr lang="es-MX" dirty="0" err="1"/>
              <a:t>United</a:t>
            </a:r>
            <a:r>
              <a:rPr lang="es-MX" dirty="0"/>
              <a:t> </a:t>
            </a:r>
            <a:r>
              <a:rPr lang="es-MX" dirty="0" err="1"/>
              <a:t>States</a:t>
            </a:r>
            <a:r>
              <a:rPr lang="es-MX" dirty="0"/>
              <a:t> of </a:t>
            </a:r>
            <a:r>
              <a:rPr lang="es-MX" dirty="0" err="1"/>
              <a:t>America</a:t>
            </a:r>
            <a:r>
              <a:rPr lang="es-MX" dirty="0"/>
              <a:t>.</a:t>
            </a:r>
          </a:p>
          <a:p>
            <a:r>
              <a:rPr lang="es-MX" dirty="0" err="1"/>
              <a:t>Farrel</a:t>
            </a:r>
            <a:r>
              <a:rPr lang="es-MX" dirty="0"/>
              <a:t>, Bryan H. y </a:t>
            </a:r>
            <a:r>
              <a:rPr lang="es-MX" dirty="0" err="1"/>
              <a:t>Dean</a:t>
            </a:r>
            <a:r>
              <a:rPr lang="es-MX" dirty="0"/>
              <a:t> </a:t>
            </a:r>
            <a:r>
              <a:rPr lang="es-MX" dirty="0" err="1"/>
              <a:t>Runyan</a:t>
            </a:r>
            <a:r>
              <a:rPr lang="es-MX" dirty="0"/>
              <a:t> (1991). </a:t>
            </a:r>
            <a:r>
              <a:rPr lang="en-US" dirty="0"/>
              <a:t>Ecology and tourism. </a:t>
            </a:r>
            <a:r>
              <a:rPr lang="en-US" dirty="0" err="1"/>
              <a:t>En</a:t>
            </a:r>
            <a:r>
              <a:rPr lang="en-US" dirty="0"/>
              <a:t> Annals of Tourism Research. </a:t>
            </a:r>
            <a:r>
              <a:rPr lang="es-MX" dirty="0"/>
              <a:t>Vol. 18, </a:t>
            </a:r>
            <a:r>
              <a:rPr lang="es-MX" dirty="0" err="1"/>
              <a:t>pp</a:t>
            </a:r>
            <a:r>
              <a:rPr lang="es-MX" dirty="0"/>
              <a:t> 26-40. </a:t>
            </a:r>
            <a:r>
              <a:rPr lang="es-MX" dirty="0" err="1"/>
              <a:t>United</a:t>
            </a:r>
            <a:r>
              <a:rPr lang="es-MX" dirty="0"/>
              <a:t> </a:t>
            </a:r>
            <a:r>
              <a:rPr lang="es-MX" dirty="0" err="1"/>
              <a:t>States</a:t>
            </a:r>
            <a:r>
              <a:rPr lang="es-MX" dirty="0"/>
              <a:t> of </a:t>
            </a:r>
            <a:r>
              <a:rPr lang="es-MX" dirty="0" err="1"/>
              <a:t>America</a:t>
            </a:r>
            <a:r>
              <a:rPr lang="es-MX" dirty="0"/>
              <a:t>.</a:t>
            </a:r>
          </a:p>
          <a:p>
            <a:r>
              <a:rPr lang="es-ES" dirty="0"/>
              <a:t>Fernández, Luís. (1978) Teoría y técnica del turismo. Editora Nacional, Madrid.</a:t>
            </a:r>
            <a:endParaRPr lang="es-MX" dirty="0"/>
          </a:p>
          <a:p>
            <a:r>
              <a:rPr lang="es-MX" dirty="0"/>
              <a:t>Guevara Ramos, Rosana (Coordinadora) (2006), Estudios Multidisciplinarios en Turismo, Vol. 1, Secretaría de Turismo, Centro de Estudios Superiores en Turismo, Red de Investigadores y Centros de Investigación: México.</a:t>
            </a:r>
          </a:p>
          <a:p>
            <a:r>
              <a:rPr lang="en-US" dirty="0"/>
              <a:t>H. </a:t>
            </a:r>
            <a:r>
              <a:rPr lang="en-US" dirty="0" err="1"/>
              <a:t>Graburn</a:t>
            </a:r>
            <a:r>
              <a:rPr lang="en-US" dirty="0"/>
              <a:t>, Nelson H. y </a:t>
            </a:r>
            <a:r>
              <a:rPr lang="en-US" dirty="0" err="1"/>
              <a:t>Jafar</a:t>
            </a:r>
            <a:r>
              <a:rPr lang="en-US" dirty="0"/>
              <a:t> </a:t>
            </a:r>
            <a:r>
              <a:rPr lang="en-US" dirty="0" err="1"/>
              <a:t>Jafari</a:t>
            </a:r>
            <a:r>
              <a:rPr lang="en-US" dirty="0"/>
              <a:t>. (1991). Tourism social Science. </a:t>
            </a:r>
            <a:r>
              <a:rPr lang="en-US" dirty="0" err="1"/>
              <a:t>En</a:t>
            </a:r>
            <a:r>
              <a:rPr lang="en-US" dirty="0"/>
              <a:t> Annals of Tourism Research. </a:t>
            </a:r>
            <a:r>
              <a:rPr lang="es-MX" dirty="0"/>
              <a:t>Vol. 18, </a:t>
            </a:r>
            <a:r>
              <a:rPr lang="es-MX" dirty="0" err="1"/>
              <a:t>pp</a:t>
            </a:r>
            <a:r>
              <a:rPr lang="es-MX" dirty="0"/>
              <a:t> 1-11. </a:t>
            </a:r>
            <a:r>
              <a:rPr lang="es-MX" dirty="0" err="1"/>
              <a:t>United</a:t>
            </a:r>
            <a:r>
              <a:rPr lang="es-MX" dirty="0"/>
              <a:t> </a:t>
            </a:r>
            <a:r>
              <a:rPr lang="es-MX" dirty="0" err="1"/>
              <a:t>States</a:t>
            </a:r>
            <a:r>
              <a:rPr lang="es-MX" dirty="0"/>
              <a:t> of </a:t>
            </a:r>
            <a:r>
              <a:rPr lang="es-MX" dirty="0" err="1"/>
              <a:t>America</a:t>
            </a:r>
            <a:r>
              <a:rPr lang="es-MX" dirty="0"/>
              <a:t>.</a:t>
            </a:r>
          </a:p>
          <a:p>
            <a:r>
              <a:rPr lang="es-MX" dirty="0" err="1"/>
              <a:t>Jafar</a:t>
            </a:r>
            <a:r>
              <a:rPr lang="es-MX" dirty="0"/>
              <a:t>, </a:t>
            </a:r>
            <a:r>
              <a:rPr lang="es-MX" dirty="0" err="1"/>
              <a:t>Jafari</a:t>
            </a:r>
            <a:r>
              <a:rPr lang="es-MX" dirty="0"/>
              <a:t> (1994). Las </a:t>
            </a:r>
            <a:r>
              <a:rPr lang="es-MX" dirty="0" err="1"/>
              <a:t>cientifización</a:t>
            </a:r>
            <a:r>
              <a:rPr lang="es-MX" dirty="0"/>
              <a:t> del turismo. Estudios y Perspectivas del Turismo, 3.(1):7-36.</a:t>
            </a:r>
          </a:p>
          <a:p>
            <a:r>
              <a:rPr lang="es-MX" dirty="0" err="1"/>
              <a:t>Korstanse</a:t>
            </a:r>
            <a:r>
              <a:rPr lang="es-MX" dirty="0"/>
              <a:t>, Maximiliano (2008). Qué es el turismo?: Una discusión teórica. Pensando Turismo. </a:t>
            </a:r>
            <a:r>
              <a:rPr lang="en-US" dirty="0" err="1"/>
              <a:t>Revista</a:t>
            </a:r>
            <a:r>
              <a:rPr lang="en-US" dirty="0"/>
              <a:t> </a:t>
            </a:r>
            <a:r>
              <a:rPr lang="en-US" dirty="0" err="1"/>
              <a:t>Electrónica</a:t>
            </a:r>
            <a:r>
              <a:rPr lang="en-US" dirty="0"/>
              <a:t>. </a:t>
            </a:r>
            <a:r>
              <a:rPr lang="en-US" dirty="0" err="1"/>
              <a:t>Disponible</a:t>
            </a:r>
            <a:r>
              <a:rPr lang="en-US" dirty="0"/>
              <a:t> </a:t>
            </a:r>
            <a:r>
              <a:rPr lang="en-US" dirty="0" err="1"/>
              <a:t>en</a:t>
            </a:r>
            <a:r>
              <a:rPr lang="en-US" dirty="0"/>
              <a:t>: http://pensandoturismo.com/template.php</a:t>
            </a:r>
            <a:endParaRPr lang="es-MX" dirty="0"/>
          </a:p>
          <a:p>
            <a:r>
              <a:rPr lang="de-DE" dirty="0"/>
              <a:t>Leiper, Neil (2000) An emerging discipline. </a:t>
            </a:r>
            <a:r>
              <a:rPr lang="en-US" dirty="0"/>
              <a:t>Annals of Tourism Research, 27(3): 805 – 809.</a:t>
            </a:r>
            <a:endParaRPr lang="es-MX" dirty="0"/>
          </a:p>
          <a:p>
            <a:r>
              <a:rPr lang="es-ES" dirty="0" err="1"/>
              <a:t>Lickorish</a:t>
            </a:r>
            <a:r>
              <a:rPr lang="es-ES" dirty="0"/>
              <a:t>, l. (1997). </a:t>
            </a:r>
            <a:r>
              <a:rPr lang="es-MX" dirty="0"/>
              <a:t>Tendencias Futuras, en Introducción al Turismo.</a:t>
            </a:r>
          </a:p>
          <a:p>
            <a:r>
              <a:rPr lang="en-US" dirty="0" err="1"/>
              <a:t>Litvin</a:t>
            </a:r>
            <a:r>
              <a:rPr lang="en-US" dirty="0"/>
              <a:t>, Stephen W. (2000). Revisiting Tourism and Understanding. Annals of Tourism Research, 27(2): 526-529.</a:t>
            </a:r>
            <a:endParaRPr lang="es-MX" dirty="0"/>
          </a:p>
          <a:p>
            <a:pPr marL="0" indent="0">
              <a:buNone/>
            </a:pPr>
            <a:endParaRPr lang="es-MX" dirty="0"/>
          </a:p>
        </p:txBody>
      </p:sp>
    </p:spTree>
    <p:extLst>
      <p:ext uri="{BB962C8B-B14F-4D97-AF65-F5344CB8AC3E}">
        <p14:creationId xmlns:p14="http://schemas.microsoft.com/office/powerpoint/2010/main" val="347045383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0"/>
            <a:ext cx="10515600" cy="581891"/>
          </a:xfrm>
        </p:spPr>
        <p:txBody>
          <a:bodyPr>
            <a:normAutofit/>
          </a:bodyPr>
          <a:lstStyle/>
          <a:p>
            <a:pPr algn="ctr"/>
            <a:r>
              <a:rPr lang="es-MX" sz="1400" b="1" dirty="0" smtClean="0">
                <a:solidFill>
                  <a:srgbClr val="0070C0"/>
                </a:solidFill>
              </a:rPr>
              <a:t>BIBLIOGRAFÍA</a:t>
            </a:r>
            <a:endParaRPr lang="es-MX" sz="1400" b="1" dirty="0">
              <a:solidFill>
                <a:srgbClr val="0070C0"/>
              </a:solidFill>
            </a:endParaRPr>
          </a:p>
        </p:txBody>
      </p:sp>
      <p:sp>
        <p:nvSpPr>
          <p:cNvPr id="3" name="Marcador de contenido 2"/>
          <p:cNvSpPr>
            <a:spLocks noGrp="1"/>
          </p:cNvSpPr>
          <p:nvPr>
            <p:ph idx="1"/>
          </p:nvPr>
        </p:nvSpPr>
        <p:spPr>
          <a:xfrm>
            <a:off x="838200" y="581891"/>
            <a:ext cx="10515600" cy="5595072"/>
          </a:xfrm>
        </p:spPr>
        <p:txBody>
          <a:bodyPr>
            <a:normAutofit fontScale="40000" lnSpcReduction="20000"/>
          </a:bodyPr>
          <a:lstStyle/>
          <a:p>
            <a:r>
              <a:rPr lang="en-US" dirty="0"/>
              <a:t>Matthews, Harry y Linda K. Richter (1991). Political Science and tourism. </a:t>
            </a:r>
            <a:r>
              <a:rPr lang="en-US" dirty="0" err="1"/>
              <a:t>En</a:t>
            </a:r>
            <a:r>
              <a:rPr lang="en-US" dirty="0"/>
              <a:t> Annals of Tourism Research. </a:t>
            </a:r>
            <a:r>
              <a:rPr lang="es-MX" dirty="0"/>
              <a:t>Vol. 18, </a:t>
            </a:r>
            <a:r>
              <a:rPr lang="es-MX" dirty="0" err="1"/>
              <a:t>pp</a:t>
            </a:r>
            <a:r>
              <a:rPr lang="es-MX" dirty="0"/>
              <a:t> 120-135. </a:t>
            </a:r>
            <a:r>
              <a:rPr lang="es-MX" dirty="0" err="1"/>
              <a:t>United</a:t>
            </a:r>
            <a:r>
              <a:rPr lang="es-MX" dirty="0"/>
              <a:t> </a:t>
            </a:r>
            <a:r>
              <a:rPr lang="es-MX" dirty="0" err="1"/>
              <a:t>States</a:t>
            </a:r>
            <a:r>
              <a:rPr lang="es-MX" dirty="0"/>
              <a:t> of </a:t>
            </a:r>
            <a:r>
              <a:rPr lang="es-MX" dirty="0" err="1"/>
              <a:t>America</a:t>
            </a:r>
            <a:r>
              <a:rPr lang="es-MX" dirty="0"/>
              <a:t>.</a:t>
            </a:r>
          </a:p>
          <a:p>
            <a:r>
              <a:rPr lang="en-US" dirty="0"/>
              <a:t>McDonald, Janine Robyn (2009). Complexity science: an alternative worldview for understanding sustainable tourism development.  </a:t>
            </a:r>
            <a:r>
              <a:rPr lang="es-MX" dirty="0" err="1"/>
              <a:t>Journal</a:t>
            </a:r>
            <a:r>
              <a:rPr lang="es-MX" dirty="0"/>
              <a:t> of </a:t>
            </a:r>
            <a:r>
              <a:rPr lang="es-MX" dirty="0" err="1"/>
              <a:t>Sustainable</a:t>
            </a:r>
            <a:r>
              <a:rPr lang="es-MX" dirty="0"/>
              <a:t> </a:t>
            </a:r>
            <a:r>
              <a:rPr lang="es-MX" dirty="0" err="1"/>
              <a:t>Tourism</a:t>
            </a:r>
            <a:r>
              <a:rPr lang="es-MX" dirty="0"/>
              <a:t>, 17: 4, 455 — 471.</a:t>
            </a:r>
          </a:p>
          <a:p>
            <a:r>
              <a:rPr lang="en-US" dirty="0"/>
              <a:t>Mitchel, Lisle S. (1991). Geography and tourism. </a:t>
            </a:r>
            <a:r>
              <a:rPr lang="en-US" dirty="0" err="1"/>
              <a:t>En</a:t>
            </a:r>
            <a:r>
              <a:rPr lang="en-US" dirty="0"/>
              <a:t> Annals of Tourism Research. </a:t>
            </a:r>
            <a:r>
              <a:rPr lang="es-MX" dirty="0"/>
              <a:t>Vol. 18, </a:t>
            </a:r>
            <a:r>
              <a:rPr lang="es-MX" dirty="0" err="1"/>
              <a:t>pp</a:t>
            </a:r>
            <a:r>
              <a:rPr lang="es-MX" dirty="0"/>
              <a:t> 57-70 </a:t>
            </a:r>
            <a:r>
              <a:rPr lang="es-MX" dirty="0" err="1"/>
              <a:t>United</a:t>
            </a:r>
            <a:r>
              <a:rPr lang="es-MX" dirty="0"/>
              <a:t> </a:t>
            </a:r>
            <a:r>
              <a:rPr lang="es-MX" dirty="0" err="1"/>
              <a:t>States</a:t>
            </a:r>
            <a:r>
              <a:rPr lang="es-MX" dirty="0"/>
              <a:t> of </a:t>
            </a:r>
            <a:r>
              <a:rPr lang="es-MX" dirty="0" err="1"/>
              <a:t>America</a:t>
            </a:r>
            <a:r>
              <a:rPr lang="es-MX" dirty="0"/>
              <a:t>.</a:t>
            </a:r>
          </a:p>
          <a:p>
            <a:r>
              <a:rPr lang="es-MX" dirty="0"/>
              <a:t>Monterroso Salvatierra, </a:t>
            </a:r>
            <a:r>
              <a:rPr lang="es-MX" dirty="0" err="1"/>
              <a:t>Neptalí</a:t>
            </a:r>
            <a:r>
              <a:rPr lang="es-MX" dirty="0"/>
              <a:t> y </a:t>
            </a:r>
            <a:r>
              <a:rPr lang="es-MX" dirty="0" err="1"/>
              <a:t>Zizumbo</a:t>
            </a:r>
            <a:r>
              <a:rPr lang="es-MX" dirty="0"/>
              <a:t> Villarreal, Lilia (Coordinadores), (2000), Investigación Turística, Facultad de Turismo, México.</a:t>
            </a:r>
          </a:p>
          <a:p>
            <a:r>
              <a:rPr lang="en-US" dirty="0"/>
              <a:t>Nash, Dennison y </a:t>
            </a:r>
            <a:r>
              <a:rPr lang="en-US" dirty="0" err="1"/>
              <a:t>Valene</a:t>
            </a:r>
            <a:r>
              <a:rPr lang="en-US" dirty="0"/>
              <a:t> L. Smith. (1991). Anthropology and Tourism. </a:t>
            </a:r>
            <a:r>
              <a:rPr lang="en-US" dirty="0" err="1"/>
              <a:t>En</a:t>
            </a:r>
            <a:r>
              <a:rPr lang="en-US" dirty="0"/>
              <a:t> Annals of Tourism Research. Vol. 18, pp 12-25 United States of America</a:t>
            </a:r>
            <a:endParaRPr lang="es-MX" dirty="0"/>
          </a:p>
          <a:p>
            <a:r>
              <a:rPr lang="es-MX" dirty="0"/>
              <a:t>Ortuño Martínez, Manuel (1990). Introducción al estudio del Turismo. Porrúa, México</a:t>
            </a:r>
          </a:p>
          <a:p>
            <a:r>
              <a:rPr lang="en-US" dirty="0"/>
              <a:t>Pearce, Philip. L. (1991). </a:t>
            </a:r>
            <a:r>
              <a:rPr lang="en-US" dirty="0" err="1"/>
              <a:t>Psichology</a:t>
            </a:r>
            <a:r>
              <a:rPr lang="en-US" dirty="0"/>
              <a:t> and tourism. </a:t>
            </a:r>
            <a:r>
              <a:rPr lang="en-US" dirty="0" err="1"/>
              <a:t>En</a:t>
            </a:r>
            <a:r>
              <a:rPr lang="en-US" dirty="0"/>
              <a:t> Annals of Tourism Research. </a:t>
            </a:r>
            <a:r>
              <a:rPr lang="es-MX" dirty="0"/>
              <a:t>Vol. 18, </a:t>
            </a:r>
            <a:r>
              <a:rPr lang="es-MX" dirty="0" err="1"/>
              <a:t>pp</a:t>
            </a:r>
            <a:r>
              <a:rPr lang="es-MX" dirty="0"/>
              <a:t> 136-154 </a:t>
            </a:r>
            <a:r>
              <a:rPr lang="es-MX" dirty="0" err="1"/>
              <a:t>United</a:t>
            </a:r>
            <a:r>
              <a:rPr lang="es-MX" dirty="0"/>
              <a:t> </a:t>
            </a:r>
            <a:r>
              <a:rPr lang="es-MX" dirty="0" err="1"/>
              <a:t>States</a:t>
            </a:r>
            <a:r>
              <a:rPr lang="es-MX" dirty="0"/>
              <a:t> of </a:t>
            </a:r>
            <a:r>
              <a:rPr lang="es-MX" dirty="0" err="1"/>
              <a:t>America</a:t>
            </a:r>
            <a:endParaRPr lang="es-MX" dirty="0"/>
          </a:p>
          <a:p>
            <a:r>
              <a:rPr lang="es-MX" dirty="0"/>
              <a:t>REDES, CONS. (2000). Estudio de Gran Visión. Perspectiva 2020, México.  </a:t>
            </a:r>
          </a:p>
          <a:p>
            <a:r>
              <a:rPr lang="es-MX" dirty="0"/>
              <a:t>Rodríguez </a:t>
            </a:r>
            <a:r>
              <a:rPr lang="es-MX" dirty="0" err="1"/>
              <a:t>Woog</a:t>
            </a:r>
            <a:r>
              <a:rPr lang="es-MX" dirty="0"/>
              <a:t>, Manuel (1989) “El conocimiento científico del turismo: reflexiones y consideraciones generales”, en </a:t>
            </a:r>
            <a:r>
              <a:rPr lang="es-MX" dirty="0" err="1"/>
              <a:t>Hiernaux</a:t>
            </a:r>
            <a:r>
              <a:rPr lang="es-MX" dirty="0"/>
              <a:t> Nicolás, Daniel (</a:t>
            </a:r>
            <a:r>
              <a:rPr lang="es-MX" dirty="0" err="1"/>
              <a:t>comp.</a:t>
            </a:r>
            <a:r>
              <a:rPr lang="es-MX" dirty="0"/>
              <a:t>), Teoría y praxis del espacio turístico, México; UAM-Xochimilco, pp. 17-28. </a:t>
            </a:r>
          </a:p>
          <a:p>
            <a:r>
              <a:rPr lang="en-US" dirty="0" err="1"/>
              <a:t>Saxena</a:t>
            </a:r>
            <a:r>
              <a:rPr lang="en-US" dirty="0"/>
              <a:t>, </a:t>
            </a:r>
            <a:r>
              <a:rPr lang="en-US" dirty="0" err="1"/>
              <a:t>Gunjan</a:t>
            </a:r>
            <a:r>
              <a:rPr lang="en-US" dirty="0"/>
              <a:t>, Clark, Gordon, Oliver, </a:t>
            </a:r>
            <a:r>
              <a:rPr lang="en-US" dirty="0" err="1"/>
              <a:t>Tove</a:t>
            </a:r>
            <a:r>
              <a:rPr lang="en-US" dirty="0"/>
              <a:t> and </a:t>
            </a:r>
            <a:r>
              <a:rPr lang="en-US" dirty="0" err="1"/>
              <a:t>Ilbery</a:t>
            </a:r>
            <a:r>
              <a:rPr lang="en-US" dirty="0"/>
              <a:t>, Brian (2007). Conceptualizing integrated rural tourism. Tourism Geographies, 9: 4, 347 — 370.</a:t>
            </a:r>
            <a:endParaRPr lang="es-MX" dirty="0"/>
          </a:p>
          <a:p>
            <a:r>
              <a:rPr lang="en-US" dirty="0"/>
              <a:t>Smith, Stephen y </a:t>
            </a:r>
            <a:r>
              <a:rPr lang="en-US" dirty="0" err="1"/>
              <a:t>Geofrey</a:t>
            </a:r>
            <a:r>
              <a:rPr lang="en-US" dirty="0"/>
              <a:t>, </a:t>
            </a:r>
            <a:r>
              <a:rPr lang="en-US" dirty="0" err="1"/>
              <a:t>Godbey</a:t>
            </a:r>
            <a:r>
              <a:rPr lang="en-US" dirty="0"/>
              <a:t>. (1991). Leisure, recreation and tourism. </a:t>
            </a:r>
            <a:r>
              <a:rPr lang="en-US" dirty="0" err="1"/>
              <a:t>En</a:t>
            </a:r>
            <a:r>
              <a:rPr lang="en-US" dirty="0"/>
              <a:t> Annals of Tourism Research. Vol. 18, pp 85-100 United States of America.</a:t>
            </a:r>
            <a:endParaRPr lang="es-MX" dirty="0"/>
          </a:p>
          <a:p>
            <a:r>
              <a:rPr lang="en-US" dirty="0" err="1"/>
              <a:t>Szarycz</a:t>
            </a:r>
            <a:r>
              <a:rPr lang="en-US" dirty="0"/>
              <a:t>, Gregory S. (2009). Some issues in tourism research phenomenology: a commentary. Current Issues in Tourism, 12: 1, 47 </a:t>
            </a:r>
            <a:r>
              <a:rPr lang="es-MX" dirty="0"/>
              <a:t>— 58.</a:t>
            </a:r>
          </a:p>
          <a:p>
            <a:r>
              <a:rPr lang="es-MX" dirty="0"/>
              <a:t>Teoría y praxis (2005). Publicación anual. Año 1, Núm. 1. Universidad de Quintana Roo. Cozumel Quintana Roo.</a:t>
            </a:r>
          </a:p>
          <a:p>
            <a:r>
              <a:rPr lang="es-MX" dirty="0"/>
              <a:t>Teoría y praxis (2008). Publicación semestral. Año 4, No. 5. Universidad de Quintana Roo. </a:t>
            </a:r>
            <a:r>
              <a:rPr lang="en-US" dirty="0"/>
              <a:t>Cozumel Quintana </a:t>
            </a:r>
            <a:r>
              <a:rPr lang="en-US" dirty="0" err="1"/>
              <a:t>Roo</a:t>
            </a:r>
            <a:r>
              <a:rPr lang="en-US" dirty="0"/>
              <a:t>.</a:t>
            </a:r>
            <a:endParaRPr lang="es-MX" dirty="0"/>
          </a:p>
          <a:p>
            <a:r>
              <a:rPr lang="es-ES" dirty="0" err="1"/>
              <a:t>Tourner</a:t>
            </a:r>
            <a:r>
              <a:rPr lang="es-ES" dirty="0"/>
              <a:t>, L &amp; </a:t>
            </a:r>
            <a:r>
              <a:rPr lang="es-ES" dirty="0" err="1"/>
              <a:t>Ash</a:t>
            </a:r>
            <a:r>
              <a:rPr lang="es-ES" dirty="0"/>
              <a:t>, J (1991) La horda dorada. El turismo internacional y la periférica del placer. </a:t>
            </a:r>
            <a:r>
              <a:rPr lang="es-ES" dirty="0" err="1"/>
              <a:t>Endymion</a:t>
            </a:r>
            <a:r>
              <a:rPr lang="es-ES" dirty="0"/>
              <a:t>, Madrid.</a:t>
            </a:r>
            <a:endParaRPr lang="es-MX" dirty="0"/>
          </a:p>
          <a:p>
            <a:r>
              <a:rPr lang="en-US" dirty="0"/>
              <a:t>Towner, John, Geoffrey Wall. (1991). History and tourism. </a:t>
            </a:r>
            <a:r>
              <a:rPr lang="en-US" dirty="0" err="1"/>
              <a:t>En</a:t>
            </a:r>
            <a:r>
              <a:rPr lang="en-US" dirty="0"/>
              <a:t> Annals of Tourism Research. </a:t>
            </a:r>
            <a:r>
              <a:rPr lang="es-MX" dirty="0"/>
              <a:t>Vol. 18, </a:t>
            </a:r>
            <a:r>
              <a:rPr lang="es-MX" dirty="0" err="1"/>
              <a:t>pp</a:t>
            </a:r>
            <a:r>
              <a:rPr lang="es-MX" dirty="0"/>
              <a:t> 71-84 </a:t>
            </a:r>
            <a:r>
              <a:rPr lang="es-MX" dirty="0" err="1"/>
              <a:t>United</a:t>
            </a:r>
            <a:r>
              <a:rPr lang="es-MX" dirty="0"/>
              <a:t> </a:t>
            </a:r>
            <a:r>
              <a:rPr lang="es-MX" dirty="0" err="1"/>
              <a:t>States</a:t>
            </a:r>
            <a:r>
              <a:rPr lang="es-MX" dirty="0"/>
              <a:t> of </a:t>
            </a:r>
            <a:r>
              <a:rPr lang="es-MX" dirty="0" err="1"/>
              <a:t>America</a:t>
            </a:r>
            <a:endParaRPr lang="es-MX" dirty="0"/>
          </a:p>
          <a:p>
            <a:r>
              <a:rPr lang="en-US" dirty="0"/>
              <a:t>Tribe, J. (1997). The Indiscipline of Tourism. Annals of Tourism Research, 24(3): 638-657.</a:t>
            </a:r>
            <a:endParaRPr lang="es-MX" dirty="0"/>
          </a:p>
          <a:p>
            <a:r>
              <a:rPr lang="en-US" dirty="0"/>
              <a:t>Tribe, J. (2000). </a:t>
            </a:r>
            <a:r>
              <a:rPr lang="en-US" dirty="0" err="1"/>
              <a:t>Indisciplined</a:t>
            </a:r>
            <a:r>
              <a:rPr lang="en-US" dirty="0"/>
              <a:t> and Unsubstantiated. Annals of Tourism Research, 27(3): 809-813.</a:t>
            </a:r>
            <a:endParaRPr lang="es-MX" dirty="0"/>
          </a:p>
          <a:p>
            <a:r>
              <a:rPr lang="en-US" dirty="0"/>
              <a:t>Tribe, J. (2000). The philosophic practitioner. Annals of Tourism Research, 29(2): 338-357.</a:t>
            </a:r>
            <a:endParaRPr lang="es-MX" dirty="0"/>
          </a:p>
          <a:p>
            <a:r>
              <a:rPr lang="en-US" dirty="0"/>
              <a:t>Tribe, J. (2006). The truth about tourism.  Annals of Tourism Research, 33(2): 360-381.</a:t>
            </a:r>
            <a:endParaRPr lang="es-MX" dirty="0"/>
          </a:p>
          <a:p>
            <a:r>
              <a:rPr lang="en-US" dirty="0"/>
              <a:t>Tribe, J. (2009). Philosophical </a:t>
            </a:r>
            <a:r>
              <a:rPr lang="en-US" dirty="0" err="1"/>
              <a:t>isuues</a:t>
            </a:r>
            <a:r>
              <a:rPr lang="en-US" dirty="0"/>
              <a:t> in tourism. Chanel View Publications. </a:t>
            </a:r>
            <a:r>
              <a:rPr lang="es-ES" dirty="0"/>
              <a:t>Canadá. </a:t>
            </a:r>
            <a:endParaRPr lang="es-MX" dirty="0"/>
          </a:p>
          <a:p>
            <a:r>
              <a:rPr lang="es-MX" dirty="0"/>
              <a:t>W.T.O. (2000). International </a:t>
            </a:r>
            <a:r>
              <a:rPr lang="es-MX" dirty="0" err="1"/>
              <a:t>Tourism</a:t>
            </a:r>
            <a:r>
              <a:rPr lang="es-MX" dirty="0"/>
              <a:t>: a global </a:t>
            </a:r>
            <a:r>
              <a:rPr lang="es-MX" dirty="0" err="1"/>
              <a:t>perspective</a:t>
            </a:r>
            <a:r>
              <a:rPr lang="es-MX" dirty="0"/>
              <a:t>. Ed. Chuck y </a:t>
            </a:r>
            <a:r>
              <a:rPr lang="es-MX" dirty="0" err="1"/>
              <a:t>Gee</a:t>
            </a:r>
            <a:r>
              <a:rPr lang="es-MX" dirty="0"/>
              <a:t>. Madrid, España.</a:t>
            </a:r>
          </a:p>
          <a:p>
            <a:pPr marL="0" indent="0">
              <a:buNone/>
            </a:pPr>
            <a:endParaRPr lang="es-MX" dirty="0"/>
          </a:p>
        </p:txBody>
      </p:sp>
    </p:spTree>
    <p:extLst>
      <p:ext uri="{BB962C8B-B14F-4D97-AF65-F5344CB8AC3E}">
        <p14:creationId xmlns:p14="http://schemas.microsoft.com/office/powerpoint/2010/main" val="41609808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solidFill>
                  <a:srgbClr val="0070C0"/>
                </a:solidFill>
              </a:rPr>
              <a:t>Propósito de la unidad de aprendizaje</a:t>
            </a:r>
            <a:endParaRPr lang="es-MX" b="1" dirty="0">
              <a:solidFill>
                <a:srgbClr val="0070C0"/>
              </a:solidFill>
            </a:endParaRPr>
          </a:p>
        </p:txBody>
      </p:sp>
      <p:sp>
        <p:nvSpPr>
          <p:cNvPr id="3" name="Marcador de contenido 2"/>
          <p:cNvSpPr>
            <a:spLocks noGrp="1"/>
          </p:cNvSpPr>
          <p:nvPr>
            <p:ph idx="1"/>
          </p:nvPr>
        </p:nvSpPr>
        <p:spPr/>
        <p:txBody>
          <a:bodyPr>
            <a:normAutofit/>
          </a:bodyPr>
          <a:lstStyle/>
          <a:p>
            <a:pPr marL="0" indent="0" algn="ctr">
              <a:buNone/>
            </a:pPr>
            <a:r>
              <a:rPr lang="es-ES" sz="4000" dirty="0">
                <a:solidFill>
                  <a:srgbClr val="7030A0"/>
                </a:solidFill>
                <a:latin typeface="Arial" panose="020B0604020202020204" pitchFamily="34" charset="0"/>
                <a:cs typeface="Arial" panose="020B0604020202020204" pitchFamily="34" charset="0"/>
              </a:rPr>
              <a:t>Conocer e identificar las diferentes corrientes en la construcción científica del turismo y sus diversos enfoques</a:t>
            </a:r>
            <a:endParaRPr lang="es-MX" sz="4000" dirty="0">
              <a:solidFill>
                <a:srgbClr val="7030A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994232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solidFill>
                  <a:srgbClr val="0070C0"/>
                </a:solidFill>
              </a:rPr>
              <a:t>Presentación del material didáctico</a:t>
            </a:r>
            <a:endParaRPr lang="es-MX" b="1" dirty="0">
              <a:solidFill>
                <a:srgbClr val="0070C0"/>
              </a:solidFill>
            </a:endParaRPr>
          </a:p>
        </p:txBody>
      </p:sp>
      <p:sp>
        <p:nvSpPr>
          <p:cNvPr id="3" name="Marcador de contenido 2"/>
          <p:cNvSpPr>
            <a:spLocks noGrp="1"/>
          </p:cNvSpPr>
          <p:nvPr>
            <p:ph idx="1"/>
          </p:nvPr>
        </p:nvSpPr>
        <p:spPr/>
        <p:txBody>
          <a:bodyPr>
            <a:normAutofit fontScale="92500" lnSpcReduction="10000"/>
          </a:bodyPr>
          <a:lstStyle/>
          <a:p>
            <a:pPr marL="0" indent="0" algn="just">
              <a:buNone/>
            </a:pPr>
            <a:r>
              <a:rPr lang="es-MX" dirty="0" smtClean="0">
                <a:solidFill>
                  <a:srgbClr val="7030A0"/>
                </a:solidFill>
              </a:rPr>
              <a:t>La </a:t>
            </a:r>
            <a:r>
              <a:rPr lang="es-MX" dirty="0" err="1" smtClean="0">
                <a:solidFill>
                  <a:srgbClr val="7030A0"/>
                </a:solidFill>
              </a:rPr>
              <a:t>cientifización</a:t>
            </a:r>
            <a:r>
              <a:rPr lang="es-MX" dirty="0" smtClean="0">
                <a:solidFill>
                  <a:srgbClr val="7030A0"/>
                </a:solidFill>
              </a:rPr>
              <a:t> del turismo es un tema que resulta de interés para los estudiosos del turismo y; especialmente, en la Facultad de Turismo y Gastronomía donde se estudian las diferentes teorías que se tienen sobre el turismo.</a:t>
            </a:r>
          </a:p>
          <a:p>
            <a:pPr marL="0" indent="0" algn="just">
              <a:buNone/>
            </a:pPr>
            <a:r>
              <a:rPr lang="es-MX" dirty="0" smtClean="0">
                <a:solidFill>
                  <a:srgbClr val="00B050"/>
                </a:solidFill>
              </a:rPr>
              <a:t>El turismo en su evolución conceptual se acerca a una argumentación del fenómeno turístico, con la idea de aportar nuevos elementos para comprender e interpretar desde la </a:t>
            </a:r>
            <a:r>
              <a:rPr lang="es-MX" dirty="0" err="1" smtClean="0">
                <a:solidFill>
                  <a:srgbClr val="00B050"/>
                </a:solidFill>
              </a:rPr>
              <a:t>cientifización</a:t>
            </a:r>
            <a:r>
              <a:rPr lang="es-MX" dirty="0" smtClean="0">
                <a:solidFill>
                  <a:srgbClr val="00B050"/>
                </a:solidFill>
              </a:rPr>
              <a:t> del turismo las diferentes posturas de los estudiosos y sus respectivas propuestas conceptuales, fruto de sus investigaciones.</a:t>
            </a:r>
          </a:p>
          <a:p>
            <a:pPr marL="0" indent="0" algn="just">
              <a:buNone/>
            </a:pPr>
            <a:r>
              <a:rPr lang="es-MX" dirty="0" smtClean="0">
                <a:solidFill>
                  <a:srgbClr val="FF0000"/>
                </a:solidFill>
              </a:rPr>
              <a:t>Abordar al turismo desde la </a:t>
            </a:r>
            <a:r>
              <a:rPr lang="es-MX" dirty="0" err="1" smtClean="0">
                <a:solidFill>
                  <a:srgbClr val="FF0000"/>
                </a:solidFill>
              </a:rPr>
              <a:t>cientifización</a:t>
            </a:r>
            <a:r>
              <a:rPr lang="es-MX" dirty="0" smtClean="0">
                <a:solidFill>
                  <a:srgbClr val="FF0000"/>
                </a:solidFill>
              </a:rPr>
              <a:t>, es mostrar que este fenómeno puede avanzar desde la teoría  a la práctica, en un ejercicio  de construcción, capaz de generar nuevas formas de abordar el turismo.</a:t>
            </a:r>
            <a:endParaRPr lang="es-MX" dirty="0">
              <a:solidFill>
                <a:srgbClr val="FF0000"/>
              </a:solidFill>
            </a:endParaRPr>
          </a:p>
        </p:txBody>
      </p:sp>
    </p:spTree>
    <p:extLst>
      <p:ext uri="{BB962C8B-B14F-4D97-AF65-F5344CB8AC3E}">
        <p14:creationId xmlns:p14="http://schemas.microsoft.com/office/powerpoint/2010/main" val="29494634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b="1" dirty="0">
                <a:solidFill>
                  <a:srgbClr val="0070C0"/>
                </a:solidFill>
              </a:rPr>
              <a:t>Guion explicativo para el empleo de materiales, con relación a los objetivos y contenidos del curso</a:t>
            </a:r>
          </a:p>
        </p:txBody>
      </p:sp>
      <p:sp>
        <p:nvSpPr>
          <p:cNvPr id="3" name="Marcador de contenido 2"/>
          <p:cNvSpPr>
            <a:spLocks noGrp="1"/>
          </p:cNvSpPr>
          <p:nvPr>
            <p:ph idx="1"/>
          </p:nvPr>
        </p:nvSpPr>
        <p:spPr/>
        <p:txBody>
          <a:bodyPr/>
          <a:lstStyle/>
          <a:p>
            <a:pPr marL="0" indent="0" algn="just">
              <a:buNone/>
            </a:pPr>
            <a:r>
              <a:rPr lang="es-MX" dirty="0" smtClean="0">
                <a:solidFill>
                  <a:srgbClr val="7030A0"/>
                </a:solidFill>
              </a:rPr>
              <a:t>Esta colección de diapositivas presenta las ideas de algunos investigadores  investigadores que se han preocupado por estudiar al turismo desde la </a:t>
            </a:r>
            <a:r>
              <a:rPr lang="es-MX" dirty="0" err="1" smtClean="0">
                <a:solidFill>
                  <a:srgbClr val="7030A0"/>
                </a:solidFill>
              </a:rPr>
              <a:t>cientifización</a:t>
            </a:r>
            <a:r>
              <a:rPr lang="es-MX" dirty="0" smtClean="0">
                <a:solidFill>
                  <a:srgbClr val="7030A0"/>
                </a:solidFill>
              </a:rPr>
              <a:t>, para construir conocimientos que nos ayuden a comprender al turismo contemporáneo.  También, esta ordenando de manera cronológica, con la finalidad de dar al usuario un recorrido histórico de la evolución del turismo visto desde la </a:t>
            </a:r>
            <a:r>
              <a:rPr lang="es-MX" dirty="0" err="1" smtClean="0">
                <a:solidFill>
                  <a:srgbClr val="7030A0"/>
                </a:solidFill>
              </a:rPr>
              <a:t>cientifización</a:t>
            </a:r>
            <a:r>
              <a:rPr lang="es-MX" dirty="0" smtClean="0">
                <a:solidFill>
                  <a:srgbClr val="7030A0"/>
                </a:solidFill>
              </a:rPr>
              <a:t>.</a:t>
            </a:r>
          </a:p>
          <a:p>
            <a:pPr marL="0" indent="0" algn="just">
              <a:buNone/>
            </a:pPr>
            <a:r>
              <a:rPr lang="es-MX" dirty="0" smtClean="0">
                <a:solidFill>
                  <a:srgbClr val="FF0000"/>
                </a:solidFill>
              </a:rPr>
              <a:t>Este material didáctico esta relacionado con el propósito de la Unidad de Aprendizaje (diapositiva # 4) con la secuencia didáctica y el contenido de la Unidad de Competencia I.</a:t>
            </a:r>
          </a:p>
          <a:p>
            <a:pPr marL="0" indent="0" algn="just">
              <a:buNone/>
            </a:pPr>
            <a:endParaRPr lang="es-MX" dirty="0"/>
          </a:p>
        </p:txBody>
      </p:sp>
    </p:spTree>
    <p:extLst>
      <p:ext uri="{BB962C8B-B14F-4D97-AF65-F5344CB8AC3E}">
        <p14:creationId xmlns:p14="http://schemas.microsoft.com/office/powerpoint/2010/main" val="37522942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solidFill>
                  <a:srgbClr val="0070C0"/>
                </a:solidFill>
              </a:rPr>
              <a:t>La </a:t>
            </a:r>
            <a:r>
              <a:rPr lang="es-MX" b="1" dirty="0" err="1">
                <a:solidFill>
                  <a:srgbClr val="0070C0"/>
                </a:solidFill>
              </a:rPr>
              <a:t>cientifización</a:t>
            </a:r>
            <a:r>
              <a:rPr lang="es-MX" b="1" dirty="0">
                <a:solidFill>
                  <a:srgbClr val="0070C0"/>
                </a:solidFill>
              </a:rPr>
              <a:t> del </a:t>
            </a:r>
            <a:r>
              <a:rPr lang="es-MX" b="1" dirty="0" smtClean="0">
                <a:solidFill>
                  <a:srgbClr val="0070C0"/>
                </a:solidFill>
              </a:rPr>
              <a:t>turismo: </a:t>
            </a:r>
            <a:r>
              <a:rPr lang="es-MX" b="1" dirty="0">
                <a:solidFill>
                  <a:srgbClr val="0070C0"/>
                </a:solidFill>
              </a:rPr>
              <a:t>tres principales exponentes</a:t>
            </a:r>
            <a:endParaRPr lang="es-MX" dirty="0"/>
          </a:p>
        </p:txBody>
      </p:sp>
      <p:graphicFrame>
        <p:nvGraphicFramePr>
          <p:cNvPr id="4" name="Marcador de contenido 3"/>
          <p:cNvGraphicFramePr>
            <a:graphicFrameLocks noGrp="1"/>
          </p:cNvGraphicFramePr>
          <p:nvPr>
            <p:ph idx="1"/>
          </p:nvPr>
        </p:nvGraphicFramePr>
        <p:xfrm>
          <a:off x="2851150" y="2780189"/>
          <a:ext cx="6489700" cy="2442210"/>
        </p:xfrm>
        <a:graphic>
          <a:graphicData uri="http://schemas.openxmlformats.org/drawingml/2006/table">
            <a:tbl>
              <a:tblPr firstRow="1" firstCol="1" bandRow="1">
                <a:tableStyleId>{5C22544A-7EE6-4342-B048-85BDC9FD1C3A}</a:tableStyleId>
              </a:tblPr>
              <a:tblGrid>
                <a:gridCol w="558800"/>
                <a:gridCol w="1562100"/>
                <a:gridCol w="3619500"/>
                <a:gridCol w="749300"/>
              </a:tblGrid>
              <a:tr h="305435">
                <a:tc>
                  <a:txBody>
                    <a:bodyPr/>
                    <a:lstStyle/>
                    <a:p>
                      <a:pPr>
                        <a:lnSpc>
                          <a:spcPct val="107000"/>
                        </a:lnSpc>
                        <a:spcAft>
                          <a:spcPts val="800"/>
                        </a:spcAft>
                      </a:pPr>
                      <a:r>
                        <a:rPr lang="es-MX" sz="1100">
                          <a:effectLst/>
                        </a:rPr>
                        <a:t>1</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nchor="ctr"/>
                </a:tc>
                <a:tc>
                  <a:txBody>
                    <a:bodyPr/>
                    <a:lstStyle/>
                    <a:p>
                      <a:pPr>
                        <a:lnSpc>
                          <a:spcPct val="107000"/>
                        </a:lnSpc>
                        <a:spcAft>
                          <a:spcPts val="800"/>
                        </a:spcAft>
                      </a:pPr>
                      <a:r>
                        <a:rPr lang="es-MX" sz="1100">
                          <a:effectLst/>
                        </a:rPr>
                        <a:t>Rodríguez, Woog.</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nchor="ctr"/>
                </a:tc>
                <a:tc>
                  <a:txBody>
                    <a:bodyPr/>
                    <a:lstStyle/>
                    <a:p>
                      <a:pPr>
                        <a:lnSpc>
                          <a:spcPct val="107000"/>
                        </a:lnSpc>
                        <a:spcAft>
                          <a:spcPts val="800"/>
                        </a:spcAft>
                      </a:pPr>
                      <a:r>
                        <a:rPr lang="es-MX" sz="1100">
                          <a:effectLst/>
                        </a:rPr>
                        <a:t>Turismo Alternativo</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nchor="ctr"/>
                </a:tc>
                <a:tc>
                  <a:txBody>
                    <a:bodyPr/>
                    <a:lstStyle/>
                    <a:p>
                      <a:pPr>
                        <a:lnSpc>
                          <a:spcPct val="107000"/>
                        </a:lnSpc>
                        <a:spcAft>
                          <a:spcPts val="800"/>
                        </a:spcAft>
                      </a:pPr>
                      <a:r>
                        <a:rPr lang="es-MX" sz="1100">
                          <a:effectLst/>
                        </a:rPr>
                        <a:t>1986</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r>
              <a:tr h="1221105">
                <a:tc>
                  <a:txBody>
                    <a:bodyPr/>
                    <a:lstStyle/>
                    <a:p>
                      <a:pPr>
                        <a:lnSpc>
                          <a:spcPct val="107000"/>
                        </a:lnSpc>
                        <a:spcAft>
                          <a:spcPts val="800"/>
                        </a:spcAft>
                      </a:pPr>
                      <a:r>
                        <a:rPr lang="es-MX" sz="1100">
                          <a:effectLst/>
                        </a:rPr>
                        <a:t>2</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nchor="ctr"/>
                </a:tc>
                <a:tc>
                  <a:txBody>
                    <a:bodyPr/>
                    <a:lstStyle/>
                    <a:p>
                      <a:pPr>
                        <a:lnSpc>
                          <a:spcPct val="107000"/>
                        </a:lnSpc>
                        <a:spcAft>
                          <a:spcPts val="800"/>
                        </a:spcAft>
                      </a:pPr>
                      <a:r>
                        <a:rPr lang="es-MX" sz="1100">
                          <a:effectLst/>
                        </a:rPr>
                        <a:t>Hiernaux, Nicolas Daniel.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nchor="ctr"/>
                </a:tc>
                <a:tc>
                  <a:txBody>
                    <a:bodyPr/>
                    <a:lstStyle/>
                    <a:p>
                      <a:pPr>
                        <a:lnSpc>
                          <a:spcPct val="107000"/>
                        </a:lnSpc>
                        <a:spcAft>
                          <a:spcPts val="800"/>
                        </a:spcAft>
                      </a:pPr>
                      <a:r>
                        <a:rPr lang="es-MX" sz="1100">
                          <a:effectLst/>
                        </a:rPr>
                        <a:t>“Teoría y praxis del espacio turístico” Apartado: El conocimiento científico del turismo: reflexiones y consideraciones generales. UAM. Xochimilco, D.F. México</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nchor="ctr"/>
                </a:tc>
                <a:tc>
                  <a:txBody>
                    <a:bodyPr/>
                    <a:lstStyle/>
                    <a:p>
                      <a:pPr>
                        <a:lnSpc>
                          <a:spcPct val="107000"/>
                        </a:lnSpc>
                        <a:spcAft>
                          <a:spcPts val="800"/>
                        </a:spcAft>
                      </a:pPr>
                      <a:r>
                        <a:rPr lang="es-MX" sz="1100">
                          <a:effectLst/>
                        </a:rPr>
                        <a:t>1989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nchor="ctr"/>
                </a:tc>
              </a:tr>
              <a:tr h="915670">
                <a:tc>
                  <a:txBody>
                    <a:bodyPr/>
                    <a:lstStyle/>
                    <a:p>
                      <a:pPr>
                        <a:lnSpc>
                          <a:spcPct val="107000"/>
                        </a:lnSpc>
                        <a:spcAft>
                          <a:spcPts val="800"/>
                        </a:spcAft>
                      </a:pPr>
                      <a:r>
                        <a:rPr lang="es-MX" sz="1100">
                          <a:effectLst/>
                        </a:rPr>
                        <a:t>3</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nchor="ctr"/>
                </a:tc>
                <a:tc>
                  <a:txBody>
                    <a:bodyPr/>
                    <a:lstStyle/>
                    <a:p>
                      <a:pPr>
                        <a:lnSpc>
                          <a:spcPct val="107000"/>
                        </a:lnSpc>
                        <a:spcAft>
                          <a:spcPts val="800"/>
                        </a:spcAft>
                      </a:pPr>
                      <a:r>
                        <a:rPr lang="es-MX" sz="1100">
                          <a:effectLst/>
                        </a:rPr>
                        <a:t>Jafari, Jafar</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nchor="ctr"/>
                </a:tc>
                <a:tc>
                  <a:txBody>
                    <a:bodyPr/>
                    <a:lstStyle/>
                    <a:p>
                      <a:pPr>
                        <a:lnSpc>
                          <a:spcPct val="107000"/>
                        </a:lnSpc>
                        <a:spcAft>
                          <a:spcPts val="800"/>
                        </a:spcAft>
                      </a:pPr>
                      <a:r>
                        <a:rPr lang="es-MX" sz="1100">
                          <a:effectLst/>
                        </a:rPr>
                        <a:t>La cientifización del turismo, en Estudios y Perspectivas del turismo, Vol. 3, No. 1. Centro de investigaciones y Estudios Turísticos, Argentina, 1994.</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nchor="ctr"/>
                </a:tc>
                <a:tc>
                  <a:txBody>
                    <a:bodyPr/>
                    <a:lstStyle/>
                    <a:p>
                      <a:pPr>
                        <a:lnSpc>
                          <a:spcPct val="107000"/>
                        </a:lnSpc>
                        <a:spcAft>
                          <a:spcPts val="800"/>
                        </a:spcAft>
                      </a:pPr>
                      <a:r>
                        <a:rPr lang="es-MX" sz="1100" dirty="0">
                          <a:effectLst/>
                        </a:rPr>
                        <a:t> </a:t>
                      </a:r>
                    </a:p>
                    <a:p>
                      <a:pPr>
                        <a:lnSpc>
                          <a:spcPct val="107000"/>
                        </a:lnSpc>
                        <a:spcAft>
                          <a:spcPts val="800"/>
                        </a:spcAft>
                      </a:pPr>
                      <a:r>
                        <a:rPr lang="es-MX" sz="1100" dirty="0">
                          <a:effectLst/>
                        </a:rPr>
                        <a:t>1994</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r>
            </a:tbl>
          </a:graphicData>
        </a:graphic>
      </p:graphicFrame>
      <p:sp>
        <p:nvSpPr>
          <p:cNvPr id="5" name="Rectangle 1"/>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Tree>
    <p:extLst>
      <p:ext uri="{BB962C8B-B14F-4D97-AF65-F5344CB8AC3E}">
        <p14:creationId xmlns:p14="http://schemas.microsoft.com/office/powerpoint/2010/main" val="11381512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solidFill>
                  <a:srgbClr val="0070C0"/>
                </a:solidFill>
              </a:rPr>
              <a:t>Manuel Rodríguez </a:t>
            </a:r>
            <a:r>
              <a:rPr lang="es-MX" b="1" dirty="0" err="1" smtClean="0">
                <a:solidFill>
                  <a:srgbClr val="0070C0"/>
                </a:solidFill>
              </a:rPr>
              <a:t>Woog</a:t>
            </a:r>
            <a:endParaRPr lang="es-MX" b="1" dirty="0">
              <a:solidFill>
                <a:srgbClr val="0070C0"/>
              </a:solidFill>
            </a:endParaRPr>
          </a:p>
        </p:txBody>
      </p:sp>
      <p:pic>
        <p:nvPicPr>
          <p:cNvPr id="4" name="Marcador de contenido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66547" y="1690689"/>
            <a:ext cx="9409524" cy="5167312"/>
          </a:xfrm>
          <a:prstGeom prst="rect">
            <a:avLst/>
          </a:prstGeom>
          <a:noFill/>
          <a:ln>
            <a:noFill/>
          </a:ln>
        </p:spPr>
      </p:pic>
    </p:spTree>
    <p:extLst>
      <p:ext uri="{BB962C8B-B14F-4D97-AF65-F5344CB8AC3E}">
        <p14:creationId xmlns:p14="http://schemas.microsoft.com/office/powerpoint/2010/main" val="3440683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solidFill>
                  <a:srgbClr val="0070C0"/>
                </a:solidFill>
              </a:rPr>
              <a:t>Manuel Rodríguez </a:t>
            </a:r>
            <a:r>
              <a:rPr lang="es-MX" b="1" dirty="0" err="1" smtClean="0">
                <a:solidFill>
                  <a:srgbClr val="0070C0"/>
                </a:solidFill>
              </a:rPr>
              <a:t>Woog</a:t>
            </a:r>
            <a:r>
              <a:rPr lang="es-MX" b="1" dirty="0" smtClean="0">
                <a:solidFill>
                  <a:srgbClr val="0070C0"/>
                </a:solidFill>
              </a:rPr>
              <a:t> </a:t>
            </a:r>
            <a:endParaRPr lang="es-MX" b="1" dirty="0">
              <a:solidFill>
                <a:srgbClr val="0070C0"/>
              </a:solidFill>
            </a:endParaRPr>
          </a:p>
        </p:txBody>
      </p:sp>
      <p:sp>
        <p:nvSpPr>
          <p:cNvPr id="3" name="Marcador de contenido 2"/>
          <p:cNvSpPr>
            <a:spLocks noGrp="1"/>
          </p:cNvSpPr>
          <p:nvPr>
            <p:ph sz="half" idx="1"/>
          </p:nvPr>
        </p:nvSpPr>
        <p:spPr/>
        <p:txBody>
          <a:bodyPr/>
          <a:lstStyle/>
          <a:p>
            <a:endParaRPr lang="es-MX" dirty="0" smtClean="0"/>
          </a:p>
          <a:p>
            <a:endParaRPr lang="es-MX" dirty="0"/>
          </a:p>
          <a:p>
            <a:pPr marL="0" indent="0" algn="just">
              <a:buNone/>
            </a:pPr>
            <a:r>
              <a:rPr lang="es-MX" dirty="0">
                <a:solidFill>
                  <a:srgbClr val="7030A0"/>
                </a:solidFill>
              </a:rPr>
              <a:t>El problema de la conceptualización del </a:t>
            </a:r>
            <a:r>
              <a:rPr lang="es-MX" dirty="0" smtClean="0">
                <a:solidFill>
                  <a:srgbClr val="7030A0"/>
                </a:solidFill>
              </a:rPr>
              <a:t>turismo:</a:t>
            </a:r>
            <a:endParaRPr lang="es-MX" dirty="0">
              <a:solidFill>
                <a:srgbClr val="7030A0"/>
              </a:solidFill>
            </a:endParaRPr>
          </a:p>
          <a:p>
            <a:pPr algn="just"/>
            <a:endParaRPr lang="es-MX" dirty="0">
              <a:solidFill>
                <a:srgbClr val="7030A0"/>
              </a:solidFill>
            </a:endParaRPr>
          </a:p>
        </p:txBody>
      </p:sp>
      <p:graphicFrame>
        <p:nvGraphicFramePr>
          <p:cNvPr id="5" name="Marcador de contenido 4"/>
          <p:cNvGraphicFramePr>
            <a:graphicFrameLocks noGrp="1"/>
          </p:cNvGraphicFramePr>
          <p:nvPr>
            <p:ph sz="half" idx="2"/>
            <p:extLst>
              <p:ext uri="{D42A27DB-BD31-4B8C-83A1-F6EECF244321}">
                <p14:modId xmlns:p14="http://schemas.microsoft.com/office/powerpoint/2010/main" val="4268299403"/>
              </p:ext>
            </p:extLst>
          </p:nvPr>
        </p:nvGraphicFramePr>
        <p:xfrm>
          <a:off x="6172200" y="2545770"/>
          <a:ext cx="5181600" cy="2930238"/>
        </p:xfrm>
        <a:graphic>
          <a:graphicData uri="http://schemas.openxmlformats.org/drawingml/2006/table">
            <a:tbl>
              <a:tblPr firstRow="1" firstCol="1" bandRow="1">
                <a:tableStyleId>{5C22544A-7EE6-4342-B048-85BDC9FD1C3A}</a:tableStyleId>
              </a:tblPr>
              <a:tblGrid>
                <a:gridCol w="1911111"/>
                <a:gridCol w="1830112"/>
                <a:gridCol w="1440377"/>
              </a:tblGrid>
              <a:tr h="976746">
                <a:tc rowSpan="3">
                  <a:txBody>
                    <a:bodyPr/>
                    <a:lstStyle/>
                    <a:p>
                      <a:pPr algn="ctr">
                        <a:lnSpc>
                          <a:spcPct val="107000"/>
                        </a:lnSpc>
                        <a:spcAft>
                          <a:spcPts val="0"/>
                        </a:spcAft>
                      </a:pPr>
                      <a:r>
                        <a:rPr lang="es-MX" sz="1000">
                          <a:effectLst/>
                        </a:rPr>
                        <a:t>Elementos Metodológicos</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3391" marR="63391" marT="0" marB="0" anchor="ctr"/>
                </a:tc>
                <a:tc>
                  <a:txBody>
                    <a:bodyPr/>
                    <a:lstStyle/>
                    <a:p>
                      <a:pPr algn="ctr">
                        <a:lnSpc>
                          <a:spcPct val="107000"/>
                        </a:lnSpc>
                        <a:spcAft>
                          <a:spcPts val="0"/>
                        </a:spcAft>
                      </a:pPr>
                      <a:r>
                        <a:rPr lang="es-MX" sz="1000">
                          <a:effectLst/>
                        </a:rPr>
                        <a:t>Turismo como industria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3391" marR="63391" marT="0" marB="0" anchor="ctr"/>
                </a:tc>
                <a:tc rowSpan="3">
                  <a:txBody>
                    <a:bodyPr/>
                    <a:lstStyle/>
                    <a:p>
                      <a:pPr algn="ctr">
                        <a:lnSpc>
                          <a:spcPct val="107000"/>
                        </a:lnSpc>
                        <a:spcAft>
                          <a:spcPts val="0"/>
                        </a:spcAft>
                      </a:pPr>
                      <a:r>
                        <a:rPr lang="es-MX" sz="1000">
                          <a:effectLst/>
                        </a:rPr>
                        <a:t>Como tres enfoques que apoyan la construcción del concepto turismo</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3391" marR="63391" marT="0" marB="0" anchor="ctr"/>
                </a:tc>
              </a:tr>
              <a:tr h="976746">
                <a:tc vMerge="1">
                  <a:txBody>
                    <a:bodyPr/>
                    <a:lstStyle/>
                    <a:p>
                      <a:endParaRPr lang="es-MX"/>
                    </a:p>
                  </a:txBody>
                  <a:tcPr/>
                </a:tc>
                <a:tc>
                  <a:txBody>
                    <a:bodyPr/>
                    <a:lstStyle/>
                    <a:p>
                      <a:pPr algn="ctr">
                        <a:lnSpc>
                          <a:spcPct val="107000"/>
                        </a:lnSpc>
                        <a:spcAft>
                          <a:spcPts val="0"/>
                        </a:spcAft>
                      </a:pPr>
                      <a:r>
                        <a:rPr lang="es-MX" sz="1000">
                          <a:effectLst/>
                        </a:rPr>
                        <a:t>Turismo como sistema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3391" marR="63391" marT="0" marB="0" anchor="ctr"/>
                </a:tc>
                <a:tc vMerge="1">
                  <a:txBody>
                    <a:bodyPr/>
                    <a:lstStyle/>
                    <a:p>
                      <a:endParaRPr lang="es-MX"/>
                    </a:p>
                  </a:txBody>
                  <a:tcPr/>
                </a:tc>
              </a:tr>
              <a:tr h="976746">
                <a:tc vMerge="1">
                  <a:txBody>
                    <a:bodyPr/>
                    <a:lstStyle/>
                    <a:p>
                      <a:endParaRPr lang="es-MX"/>
                    </a:p>
                  </a:txBody>
                  <a:tcPr/>
                </a:tc>
                <a:tc>
                  <a:txBody>
                    <a:bodyPr/>
                    <a:lstStyle/>
                    <a:p>
                      <a:pPr algn="ctr">
                        <a:lnSpc>
                          <a:spcPct val="107000"/>
                        </a:lnSpc>
                        <a:spcAft>
                          <a:spcPts val="0"/>
                        </a:spcAft>
                      </a:pPr>
                      <a:r>
                        <a:rPr lang="es-MX" sz="1000" dirty="0">
                          <a:effectLst/>
                        </a:rPr>
                        <a:t>Turismo vinculado al ocio y el tiempo libre</a:t>
                      </a:r>
                      <a:endParaRPr lang="es-MX"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391" marR="63391" marT="0" marB="0" anchor="ctr"/>
                </a:tc>
                <a:tc vMerge="1">
                  <a:txBody>
                    <a:bodyPr/>
                    <a:lstStyle/>
                    <a:p>
                      <a:endParaRPr lang="es-MX"/>
                    </a:p>
                  </a:txBody>
                  <a:tcPr/>
                </a:tc>
              </a:tr>
            </a:tbl>
          </a:graphicData>
        </a:graphic>
      </p:graphicFrame>
      <p:sp>
        <p:nvSpPr>
          <p:cNvPr id="6" name="Rectangle 1"/>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Tree>
    <p:extLst>
      <p:ext uri="{BB962C8B-B14F-4D97-AF65-F5344CB8AC3E}">
        <p14:creationId xmlns:p14="http://schemas.microsoft.com/office/powerpoint/2010/main" val="1713872512"/>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249</TotalTime>
  <Words>3107</Words>
  <Application>Microsoft Office PowerPoint</Application>
  <PresentationFormat>Panorámica</PresentationFormat>
  <Paragraphs>249</Paragraphs>
  <Slides>32</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32</vt:i4>
      </vt:variant>
    </vt:vector>
  </HeadingPairs>
  <TitlesOfParts>
    <vt:vector size="39" baseType="lpstr">
      <vt:lpstr>Arial</vt:lpstr>
      <vt:lpstr>Calibri</vt:lpstr>
      <vt:lpstr>Calibri Light</vt:lpstr>
      <vt:lpstr>Courier New</vt:lpstr>
      <vt:lpstr>Symbol</vt:lpstr>
      <vt:lpstr>Times New Roman</vt:lpstr>
      <vt:lpstr>Tema de Office</vt:lpstr>
      <vt:lpstr>UNIVERSIDAD AUTÓNOMA DEL ESTADO DE MÉXICO  FACULTAD DE TURISMO Y GASTRONOMÍA  LICENCIATURA EN GASTRONOMÍA   UNIDAD DE APRENDIZAJE: ENFOQUES MULTIDISCIPLINARIOS DEL TURISMO 2015-A GRUPO 34  MATERIAL DIDÁCTICO: DIAPOSITIVAS  TÍTULO: LA CIENTIFIZACIÓN DEL TURISMO: TRES PRINCIPALES EXPONENTES  AUTOR: DR. RUBÉN DURÁN CARBAJAL </vt:lpstr>
      <vt:lpstr>Presentación de PowerPoint</vt:lpstr>
      <vt:lpstr>Presentación de PowerPoint</vt:lpstr>
      <vt:lpstr>Propósito de la unidad de aprendizaje</vt:lpstr>
      <vt:lpstr>Presentación del material didáctico</vt:lpstr>
      <vt:lpstr>Guion explicativo para el empleo de materiales, con relación a los objetivos y contenidos del curso</vt:lpstr>
      <vt:lpstr>La cientifización del turismo: tres principales exponentes</vt:lpstr>
      <vt:lpstr>Manuel Rodríguez Woog</vt:lpstr>
      <vt:lpstr>Manuel Rodríguez Woog </vt:lpstr>
      <vt:lpstr>Manuel Rodríguez Woog </vt:lpstr>
      <vt:lpstr>Manuel Rodríguez Woog </vt:lpstr>
      <vt:lpstr>Daniel Hiernaux Nicolas </vt:lpstr>
      <vt:lpstr>Daniel Hiernaux Nicolas</vt:lpstr>
      <vt:lpstr>Daniel Hiernaux Nicolas</vt:lpstr>
      <vt:lpstr>Daniel Hiernaux Nicolas</vt:lpstr>
      <vt:lpstr>Daniel Hiernaux Nicolas</vt:lpstr>
      <vt:lpstr>Daniel Hiernaux Nicolas</vt:lpstr>
      <vt:lpstr>Jafar Jafari</vt:lpstr>
      <vt:lpstr>Jafar Jafari</vt:lpstr>
      <vt:lpstr>PLATAFORMA FAVORABLE</vt:lpstr>
      <vt:lpstr>Plataforma favorable</vt:lpstr>
      <vt:lpstr>Plataforma favorable</vt:lpstr>
      <vt:lpstr>Plataforma Desfavorable: el mal</vt:lpstr>
      <vt:lpstr>Plataforma Desfavorable: el mal</vt:lpstr>
      <vt:lpstr>Plataforma Conciliadora: El cómo </vt:lpstr>
      <vt:lpstr>Plataforma Científica: El por qué </vt:lpstr>
      <vt:lpstr>La cientifización del turismo </vt:lpstr>
      <vt:lpstr>La cientifización del turismo</vt:lpstr>
      <vt:lpstr>La cientifización del turismo</vt:lpstr>
      <vt:lpstr>La cientifización del turismo</vt:lpstr>
      <vt:lpstr>Bibliografía</vt:lpstr>
      <vt:lpstr>BIBLIOGRAFÍA</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Ruben</dc:creator>
  <cp:lastModifiedBy>Ruben</cp:lastModifiedBy>
  <cp:revision>115</cp:revision>
  <cp:lastPrinted>2015-10-02T20:05:51Z</cp:lastPrinted>
  <dcterms:created xsi:type="dcterms:W3CDTF">2015-10-01T15:19:45Z</dcterms:created>
  <dcterms:modified xsi:type="dcterms:W3CDTF">2015-10-02T20:07:00Z</dcterms:modified>
</cp:coreProperties>
</file>