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-14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8676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0022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51436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12847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808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2157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66302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14151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5446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2758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681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67157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7262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1451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1197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7099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2199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78241E-9738-48C1-B211-58A5C3D1BC6E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476C40-FC30-4A42-9227-17855A8FDE8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35424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375443" y="2438400"/>
            <a:ext cx="7772400" cy="108654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0" i="0" u="none" strike="noStrike" kern="1200" cap="all" spc="0" normalizeH="0" baseline="0" noProof="0" smtClean="0">
                <a:ln w="3175" cmpd="sng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Geografía Turística</a:t>
            </a:r>
            <a:endParaRPr kumimoji="0" lang="es-MX" sz="4800" b="0" i="0" u="none" strike="noStrike" kern="1200" cap="all" spc="0" normalizeH="0" baseline="0" noProof="0" dirty="0">
              <a:ln w="3175" cmpd="sng"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1375443" y="3505200"/>
            <a:ext cx="7772400" cy="762000"/>
          </a:xfrm>
        </p:spPr>
        <p:txBody>
          <a:bodyPr/>
          <a:lstStyle/>
          <a:p>
            <a:r>
              <a:rPr lang="es-MX" dirty="0"/>
              <a:t>Ciencia Geográfica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504252" y="332656"/>
            <a:ext cx="8229600" cy="90864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UNIVERSIDAD AUTONÓMA DEL ESTADO DE MÉXICO</a:t>
            </a:r>
            <a:br>
              <a:rPr kumimoji="0" lang="es-MX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2137483" y="1805796"/>
            <a:ext cx="6115414" cy="44815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800" b="1" dirty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002060"/>
                </a:solidFill>
              </a:rPr>
              <a:t>Orador y Discurso </a:t>
            </a: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 bwMode="auto">
          <a:xfrm>
            <a:off x="1172723" y="2636912"/>
            <a:ext cx="8612450" cy="1800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es-MX" sz="2000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endParaRPr lang="es-MX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Programa Educativo: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Licenciatura en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Derecho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Aprendizaje: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Oratoria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Competencia </a:t>
            </a: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I: Antecedentes de la Oratoria</a:t>
            </a:r>
            <a:endParaRPr lang="es-MX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Tema: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Orador y Discurso 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Académico: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Centro Universitario UAEM, Valle de Teotihuacán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1504252" y="5301208"/>
            <a:ext cx="5832625" cy="71901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Elaboró</a:t>
            </a:r>
            <a:r>
              <a:rPr lang="es-MX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 M. en </a:t>
            </a: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D. Norma </a:t>
            </a:r>
            <a:r>
              <a:rPr lang="es-MX" sz="20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Lizbet</a:t>
            </a: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González Corona </a:t>
            </a:r>
            <a:endParaRPr lang="es-MX" sz="20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59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8932" y="981941"/>
            <a:ext cx="4710748" cy="3230880"/>
          </a:xfrm>
          <a:effectLst>
            <a:glow rad="228600">
              <a:schemeClr val="accent2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La seguridad que tiene una persona es determinante para convertirse en un buen orador, pues ésta se muestra de inmediato y se transmite a los oyentes, infundiéndoles confianza, y firmeza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3629" y="1767840"/>
            <a:ext cx="6361613" cy="2451562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xmlns="" val="260629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5762308" cy="5059679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</a:rPr>
              <a:t>¿QUE ES UN ORADOR</a:t>
            </a:r>
            <a:r>
              <a:rPr lang="es-MX" b="1" dirty="0" smtClean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endParaRPr lang="es-MX" b="1" dirty="0" smtClean="0">
              <a:solidFill>
                <a:schemeClr val="bg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bg1"/>
                </a:solidFill>
              </a:rPr>
              <a:t>Según lo define el diccionario de la Real Academia Española:</a:t>
            </a:r>
          </a:p>
          <a:p>
            <a:pPr marL="36576" lv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bg1"/>
                </a:solidFill>
              </a:rPr>
              <a:t>1. Persona que habla en público, pronuncia discursos o imparte conferencias.</a:t>
            </a:r>
          </a:p>
          <a:p>
            <a:pPr marL="36576" lvl="0" indent="0" algn="just">
              <a:lnSpc>
                <a:spcPct val="150000"/>
              </a:lnSpc>
              <a:buNone/>
            </a:pPr>
            <a:endParaRPr lang="es-MX" b="1" dirty="0">
              <a:solidFill>
                <a:schemeClr val="bg1"/>
              </a:solidFill>
            </a:endParaRP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bg1"/>
                </a:solidFill>
              </a:rPr>
              <a:t>2. Persona que por su naturaleza y estudio tiene las cualidades que lo hacen apto para lograr los fines de la oratoria.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50357" y="1996440"/>
            <a:ext cx="3989243" cy="3390814"/>
          </a:xfrm>
          <a:prstGeom prst="rect">
            <a:avLst/>
          </a:prstGeo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xmlns="" val="343966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0372" y="182880"/>
            <a:ext cx="6539548" cy="6339840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Para cumplir con el papel de buen orador, este debe reunir varios requisitos que le facilitan conseguir sus objetivos deseados, para conmover y convencer al auditorio, para ello es necesario:</a:t>
            </a:r>
          </a:p>
          <a:p>
            <a:pPr marL="0" indent="0"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1. Ser poseedor de una fuerte personalidad capaz de atraer e influir por sí misma a quienes le escuchan.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2. El tribuno debe tener una gran seguridad y confianza en si mismo 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3. Actuar con serenidad.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4. Contar con una voz armoniosa y potente: que no siempre se tiene como don de la naturaleza.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2694" y="1691640"/>
            <a:ext cx="2966663" cy="4190999"/>
          </a:xfrm>
          <a:prstGeom prst="rect">
            <a:avLst/>
          </a:prstGeom>
          <a:effectLst>
            <a:softEdge rad="660400"/>
          </a:effectLst>
        </p:spPr>
      </p:pic>
    </p:spTree>
    <p:extLst>
      <p:ext uri="{BB962C8B-B14F-4D97-AF65-F5344CB8AC3E}">
        <p14:creationId xmlns:p14="http://schemas.microsoft.com/office/powerpoint/2010/main" xmlns="" val="13696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22720" y="1681552"/>
            <a:ext cx="5453774" cy="3309657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s-MX" b="1" dirty="0">
                <a:solidFill>
                  <a:schemeClr val="tx1"/>
                </a:solidFill>
              </a:rPr>
              <a:t>Para lo primero se sugiere la práctica de la montaña para fortalecer sus pulmones y con ello la potencia de su voz</a:t>
            </a:r>
            <a:r>
              <a:rPr lang="es-MX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es-MX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b="1" dirty="0">
                <a:solidFill>
                  <a:schemeClr val="tx1"/>
                </a:solidFill>
              </a:rPr>
              <a:t>Para lo segundo se sugiere la lectura en voz alta de poesías y poemas para adquirir cadencia y armonía.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268" y="1906874"/>
            <a:ext cx="5374092" cy="2859011"/>
          </a:xfrm>
          <a:prstGeom prst="rect">
            <a:avLst/>
          </a:prstGeom>
          <a:effectLst>
            <a:softEdge rad="596900"/>
          </a:effectLst>
        </p:spPr>
      </p:pic>
    </p:spTree>
    <p:extLst>
      <p:ext uri="{BB962C8B-B14F-4D97-AF65-F5344CB8AC3E}">
        <p14:creationId xmlns:p14="http://schemas.microsoft.com/office/powerpoint/2010/main" xmlns="" val="151353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3709" y="1356360"/>
            <a:ext cx="4958371" cy="394034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s-MX" b="1" dirty="0">
                <a:solidFill>
                  <a:schemeClr val="tx1"/>
                </a:solidFill>
              </a:rPr>
              <a:t>También es muy importante en este aspecto que el orador realice constantemente ejercicios físicos y especialmente respiratorios pues cuando logre una verdadera coordinación entre su forma de hablar y su forma de respirar , la pronunciación de su discurso siempre será mejor.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9621" y="1600200"/>
            <a:ext cx="5300034" cy="3039725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xmlns="" val="30268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9590" y="1268281"/>
            <a:ext cx="6280469" cy="3863018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s-MX" b="1" dirty="0">
                <a:solidFill>
                  <a:schemeClr val="tx1"/>
                </a:solidFill>
              </a:rPr>
              <a:t>5. Pero toda la </a:t>
            </a:r>
            <a:r>
              <a:rPr lang="es-MX" b="1" dirty="0" smtClean="0">
                <a:solidFill>
                  <a:schemeClr val="tx1"/>
                </a:solidFill>
              </a:rPr>
              <a:t>coordinación </a:t>
            </a:r>
            <a:r>
              <a:rPr lang="es-MX" b="1" dirty="0">
                <a:solidFill>
                  <a:schemeClr val="tx1"/>
                </a:solidFill>
              </a:rPr>
              <a:t>de que se habla y la armonía no la conseguirá el </a:t>
            </a:r>
            <a:r>
              <a:rPr lang="es-MX" b="1" dirty="0" smtClean="0">
                <a:solidFill>
                  <a:schemeClr val="tx1"/>
                </a:solidFill>
              </a:rPr>
              <a:t>orador si no tiene serenidad, la que solamente se </a:t>
            </a:r>
            <a:r>
              <a:rPr lang="es-MX" b="1" dirty="0">
                <a:solidFill>
                  <a:schemeClr val="tx1"/>
                </a:solidFill>
              </a:rPr>
              <a:t>da cuando se tiene  confianza en sí mismo y seguridad absoluta en lo que se esta diciendo por lo que independientemente de la cuestión física el orador debe tener una preparación adecuada y suficiente en la materia a que se refiere su discurso</a:t>
            </a:r>
            <a:r>
              <a:rPr lang="es-MX" b="1" dirty="0" smtClean="0">
                <a:solidFill>
                  <a:schemeClr val="tx1"/>
                </a:solidFill>
              </a:rPr>
              <a:t>.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9305" y="1680064"/>
            <a:ext cx="4902655" cy="3039452"/>
          </a:xfrm>
          <a:prstGeom prst="rect">
            <a:avLst/>
          </a:prstGeom>
          <a:effectLst>
            <a:softEdge rad="368300"/>
          </a:effectLst>
        </p:spPr>
      </p:pic>
    </p:spTree>
    <p:extLst>
      <p:ext uri="{BB962C8B-B14F-4D97-AF65-F5344CB8AC3E}">
        <p14:creationId xmlns:p14="http://schemas.microsoft.com/office/powerpoint/2010/main" xmlns="" val="5794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57692" y="960120"/>
            <a:ext cx="3963988" cy="3947160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</a:rPr>
              <a:t>6. Otra de las características del orador debe ser la de poseer una gran intuición psicológica, para comprender rápidamente la manera de pensar de su auditorio y saber si está llegando a él a través de la persuasión o de la </a:t>
            </a:r>
            <a:r>
              <a:rPr lang="es-MX" b="1" dirty="0" smtClean="0">
                <a:solidFill>
                  <a:schemeClr val="bg1"/>
                </a:solidFill>
              </a:rPr>
              <a:t>emoción.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2828" y="1945828"/>
            <a:ext cx="3951488" cy="1975744"/>
          </a:xfrm>
          <a:prstGeom prst="rect">
            <a:avLst/>
          </a:prstGeom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xmlns="" val="38537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7532" y="1325880"/>
            <a:ext cx="4908868" cy="3977640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</a:rPr>
              <a:t>La personalidad del orador </a:t>
            </a:r>
            <a:endParaRPr lang="es-MX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Esta </a:t>
            </a:r>
            <a:r>
              <a:rPr lang="es-MX" dirty="0">
                <a:solidFill>
                  <a:schemeClr val="bg1"/>
                </a:solidFill>
              </a:rPr>
              <a:t>compuesta por el conjunto de características que le son propias y que le distinguen de otros seres, y que en su totalidad solamente a él le corresponden y que puede manifestar a través de distintas facetas, de distintas formas de comportamiento capaces de conmover y persuadir.</a:t>
            </a:r>
            <a:endParaRPr lang="es-MX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5012" y="900293"/>
            <a:ext cx="4070668" cy="3443107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214424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7012" y="1127760"/>
            <a:ext cx="7484428" cy="522732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36576" indent="0" algn="just">
              <a:buNone/>
            </a:pPr>
            <a:r>
              <a:rPr lang="es-MX" b="1" dirty="0"/>
              <a:t>El orador  puede tener una personalidad: innata y una personalidad adquirida.</a:t>
            </a:r>
          </a:p>
          <a:p>
            <a:pPr marL="36576" indent="0" algn="just">
              <a:buNone/>
            </a:pPr>
            <a:r>
              <a:rPr lang="es-MX" b="1" dirty="0"/>
              <a:t>1. La personalidad innata, que es original y permanente</a:t>
            </a:r>
            <a:r>
              <a:rPr lang="es-MX" dirty="0"/>
              <a:t>, se define como las actitudes o maneras de acción que el hombre tiene por inclinación natural enriquecida por la experiencia y la educación para formar así la personalidad adquirida.</a:t>
            </a:r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b="1" dirty="0" smtClean="0"/>
              <a:t>2</a:t>
            </a:r>
            <a:r>
              <a:rPr lang="es-MX" b="1" dirty="0"/>
              <a:t>. La personalidad adquirida </a:t>
            </a:r>
            <a:r>
              <a:rPr lang="es-MX" dirty="0"/>
              <a:t>se va conformando a medida que el individuo se pone en contacto con el medio que lo rodea, aprovechando las experiencias pretéritas para adaptarse a él haciendo una realización de lo valioso.</a:t>
            </a:r>
            <a:endParaRPr lang="es-MX" b="1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58694" y="1127760"/>
            <a:ext cx="3643243" cy="3142297"/>
          </a:xfrm>
          <a:prstGeom prst="rect">
            <a:avLst/>
          </a:prstGeom>
          <a:effectLst>
            <a:softEdge rad="292100"/>
          </a:effectLst>
        </p:spPr>
      </p:pic>
    </p:spTree>
    <p:extLst>
      <p:ext uri="{BB962C8B-B14F-4D97-AF65-F5344CB8AC3E}">
        <p14:creationId xmlns:p14="http://schemas.microsoft.com/office/powerpoint/2010/main" xmlns="" val="371847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595</Words>
  <Application>Microsoft Office PowerPoint</Application>
  <PresentationFormat>Personalizado</PresentationFormat>
  <Paragraphs>42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Sector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ORADOR Y DISCURSO</dc:title>
  <dc:creator>RAUL JAHIR MARTINEZ ORTEGA</dc:creator>
  <cp:lastModifiedBy>Coordinación</cp:lastModifiedBy>
  <cp:revision>24</cp:revision>
  <dcterms:created xsi:type="dcterms:W3CDTF">2015-10-01T16:07:54Z</dcterms:created>
  <dcterms:modified xsi:type="dcterms:W3CDTF">2015-10-02T20:38:04Z</dcterms:modified>
</cp:coreProperties>
</file>