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86" r:id="rId2"/>
    <p:sldId id="287" r:id="rId3"/>
    <p:sldId id="288" r:id="rId4"/>
    <p:sldId id="291" r:id="rId5"/>
    <p:sldId id="289" r:id="rId6"/>
    <p:sldId id="290" r:id="rId7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41" d="100"/>
          <a:sy n="41" d="100"/>
        </p:scale>
        <p:origin x="60" y="52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8241E-9738-48C1-B211-58A5C3D1BC6E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76C40-FC30-4A42-9227-17855A8FDE88}" type="slidenum">
              <a:rPr lang="es-MX" smtClean="0"/>
              <a:t>‹Nº›</a:t>
            </a:fld>
            <a:endParaRPr lang="es-MX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67629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8241E-9738-48C1-B211-58A5C3D1BC6E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76C40-FC30-4A42-9227-17855A8FDE8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002280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8241E-9738-48C1-B211-58A5C3D1BC6E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76C40-FC30-4A42-9227-17855A8FDE8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514367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8241E-9738-48C1-B211-58A5C3D1BC6E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76C40-FC30-4A42-9227-17855A8FDE88}" type="slidenum">
              <a:rPr lang="es-MX" smtClean="0"/>
              <a:t>‹Nº›</a:t>
            </a:fld>
            <a:endParaRPr lang="es-MX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128475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8241E-9738-48C1-B211-58A5C3D1BC6E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76C40-FC30-4A42-9227-17855A8FDE8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80805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8241E-9738-48C1-B211-58A5C3D1BC6E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76C40-FC30-4A42-9227-17855A8FDE88}" type="slidenum">
              <a:rPr lang="es-MX" smtClean="0"/>
              <a:t>‹Nº›</a:t>
            </a:fld>
            <a:endParaRPr lang="es-MX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21572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8241E-9738-48C1-B211-58A5C3D1BC6E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76C40-FC30-4A42-9227-17855A8FDE8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663025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8241E-9738-48C1-B211-58A5C3D1BC6E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76C40-FC30-4A42-9227-17855A8FDE8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141513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8241E-9738-48C1-B211-58A5C3D1BC6E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76C40-FC30-4A42-9227-17855A8FDE8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54463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8241E-9738-48C1-B211-58A5C3D1BC6E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76C40-FC30-4A42-9227-17855A8FDE8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275825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8241E-9738-48C1-B211-58A5C3D1BC6E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76C40-FC30-4A42-9227-17855A8FDE8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568127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8241E-9738-48C1-B211-58A5C3D1BC6E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76C40-FC30-4A42-9227-17855A8FDE8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671571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8241E-9738-48C1-B211-58A5C3D1BC6E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76C40-FC30-4A42-9227-17855A8FDE8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26291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8241E-9738-48C1-B211-58A5C3D1BC6E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76C40-FC30-4A42-9227-17855A8FDE8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145106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8241E-9738-48C1-B211-58A5C3D1BC6E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76C40-FC30-4A42-9227-17855A8FDE8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119732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8241E-9738-48C1-B211-58A5C3D1BC6E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76C40-FC30-4A42-9227-17855A8FDE8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709983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8241E-9738-48C1-B211-58A5C3D1BC6E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76C40-FC30-4A42-9227-17855A8FDE8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219924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C878241E-9738-48C1-B211-58A5C3D1BC6E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A3476C40-FC30-4A42-9227-17855A8FDE8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3542455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  <p:sldLayoutId id="214748369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1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84212" y="472440"/>
            <a:ext cx="4708670" cy="6063442"/>
          </a:xfr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rmAutofit fontScale="77500" lnSpcReduction="20000"/>
          </a:bodyPr>
          <a:lstStyle/>
          <a:p>
            <a:r>
              <a:rPr lang="es-MX" dirty="0"/>
              <a:t>REGLAS PARA ELABORAR UN ARGUMENTO</a:t>
            </a:r>
            <a:r>
              <a:rPr lang="es-MX" dirty="0" smtClean="0"/>
              <a:t>:</a:t>
            </a:r>
          </a:p>
          <a:p>
            <a:pPr marL="0" indent="0">
              <a:buNone/>
            </a:pPr>
            <a:endParaRPr lang="es-MX" dirty="0"/>
          </a:p>
          <a:p>
            <a:pPr>
              <a:buFont typeface="Wingdings" panose="05000000000000000000" pitchFamily="2" charset="2"/>
              <a:buChar char="v"/>
            </a:pPr>
            <a:r>
              <a:rPr lang="es-MX" dirty="0"/>
              <a:t>Distinguir entre premisas y conclusiones. Las premisas inician el argumento, la conclusión lo </a:t>
            </a:r>
            <a:r>
              <a:rPr lang="es-MX" dirty="0" smtClean="0"/>
              <a:t>cierran.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s-MX" dirty="0" smtClean="0"/>
              <a:t>Presentar </a:t>
            </a:r>
            <a:r>
              <a:rPr lang="es-MX" dirty="0"/>
              <a:t>las ideas en orden: exponer primero las premisas y extraer la conclusión al </a:t>
            </a:r>
            <a:r>
              <a:rPr lang="es-MX" dirty="0" smtClean="0"/>
              <a:t>final.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s-MX" dirty="0" smtClean="0"/>
              <a:t>Partir </a:t>
            </a:r>
            <a:r>
              <a:rPr lang="es-MX" dirty="0"/>
              <a:t>de premisas fiables: porque si se parte de premisas débiles o poco dignas la conclusión correrá la misma </a:t>
            </a:r>
            <a:r>
              <a:rPr lang="es-MX" dirty="0" smtClean="0"/>
              <a:t>suerte.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s-MX" dirty="0" smtClean="0"/>
              <a:t>Usar </a:t>
            </a:r>
            <a:r>
              <a:rPr lang="es-MX" dirty="0"/>
              <a:t>un lenguaje completo, específico y definitivo: escribir correctamente y evitar términos generales, vagos y abstractos</a:t>
            </a:r>
            <a:r>
              <a:rPr lang="es-MX" dirty="0" smtClean="0"/>
              <a:t>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s-MX" dirty="0" smtClean="0"/>
              <a:t> </a:t>
            </a:r>
            <a:r>
              <a:rPr lang="es-MX" dirty="0"/>
              <a:t>Evitar lenguaje emotivo cuya única función sea influir en las emociones del auditorio ya sea a favor o en contra de las opiniones que esta discutiendo. </a:t>
            </a:r>
            <a:endParaRPr lang="es-MX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es-MX" dirty="0"/>
              <a:t>Usar un único significado para cada término, esto para evitar la falacia de la ambigüedad en la que un argumento puede ser plausible a primera vista pero opera en dos sentidos diferentes por igual</a:t>
            </a:r>
            <a:r>
              <a:rPr lang="es-MX" dirty="0" smtClean="0"/>
              <a:t>.</a:t>
            </a:r>
            <a:endParaRPr lang="es-MX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03472" y="862445"/>
            <a:ext cx="3899189" cy="4603173"/>
          </a:xfrm>
          <a:prstGeom prst="rect">
            <a:avLst/>
          </a:prstGeom>
          <a:effectLst>
            <a:softEdge rad="215900"/>
          </a:effectLst>
        </p:spPr>
      </p:pic>
    </p:spTree>
    <p:extLst>
      <p:ext uri="{BB962C8B-B14F-4D97-AF65-F5344CB8AC3E}">
        <p14:creationId xmlns:p14="http://schemas.microsoft.com/office/powerpoint/2010/main" val="3077118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9000"/>
            <a:lum/>
          </a:blip>
          <a:srcRect/>
          <a:stretch>
            <a:fillRect t="-38000" b="-3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132610" y="415637"/>
            <a:ext cx="10141526" cy="5579918"/>
          </a:xfrm>
          <a:prstGeom prst="rect">
            <a:avLst/>
          </a:prstGeom>
          <a:effectLst>
            <a:softEdge rad="101600"/>
          </a:effectLst>
        </p:spPr>
      </p:pic>
    </p:spTree>
    <p:extLst>
      <p:ext uri="{BB962C8B-B14F-4D97-AF65-F5344CB8AC3E}">
        <p14:creationId xmlns:p14="http://schemas.microsoft.com/office/powerpoint/2010/main" val="2624221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9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84211" y="270164"/>
            <a:ext cx="10808133" cy="6224154"/>
          </a:xfrm>
          <a:gradFill>
            <a:gsLst>
              <a:gs pos="10000">
                <a:schemeClr val="bg2">
                  <a:tint val="97000"/>
                  <a:hueMod val="92000"/>
                  <a:satMod val="169000"/>
                  <a:lumMod val="164000"/>
                </a:schemeClr>
              </a:gs>
              <a:gs pos="100000">
                <a:schemeClr val="bg2">
                  <a:shade val="96000"/>
                  <a:satMod val="120000"/>
                  <a:lumMod val="90000"/>
                </a:schemeClr>
              </a:gs>
            </a:gsLst>
            <a:lin ang="6120000" scaled="1"/>
          </a:gradFill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>
            <a:normAutofit fontScale="92500"/>
          </a:bodyPr>
          <a:lstStyle/>
          <a:p>
            <a:r>
              <a:rPr lang="es-MX" b="1" dirty="0">
                <a:solidFill>
                  <a:schemeClr val="tx1"/>
                </a:solidFill>
              </a:rPr>
              <a:t>FALACIAS:</a:t>
            </a:r>
          </a:p>
          <a:p>
            <a:pPr marL="0" indent="0">
              <a:buNone/>
            </a:pPr>
            <a:r>
              <a:rPr lang="es-MX" b="1" dirty="0">
                <a:solidFill>
                  <a:schemeClr val="tx1"/>
                </a:solidFill>
              </a:rPr>
              <a:t>Es el nombre con el que genéricamente se hace referencia a un error en la argumentación.</a:t>
            </a:r>
          </a:p>
          <a:p>
            <a:pPr marL="0" indent="0">
              <a:buNone/>
            </a:pPr>
            <a:r>
              <a:rPr lang="es-MX" b="1" dirty="0">
                <a:solidFill>
                  <a:schemeClr val="tx1"/>
                </a:solidFill>
              </a:rPr>
              <a:t>Son razonamientos sicológicamente persuasivo pero lógicamente defectuoso.</a:t>
            </a:r>
          </a:p>
          <a:p>
            <a:pPr marL="0" indent="0">
              <a:buNone/>
            </a:pPr>
            <a:r>
              <a:rPr lang="es-MX" b="1" dirty="0">
                <a:solidFill>
                  <a:schemeClr val="tx1"/>
                </a:solidFill>
              </a:rPr>
              <a:t>Son todos aquellos argumentos aparentes introducidos en el discurso que buscan engañar o inducir a un error al auditorio o a la parte contraria.</a:t>
            </a:r>
          </a:p>
          <a:p>
            <a:r>
              <a:rPr lang="es-MX" b="1" dirty="0">
                <a:solidFill>
                  <a:schemeClr val="tx1"/>
                </a:solidFill>
              </a:rPr>
              <a:t>CLASIFICACIÓN DE LAS FALACIAS:</a:t>
            </a:r>
          </a:p>
          <a:p>
            <a:pPr marL="0" indent="0">
              <a:buNone/>
            </a:pPr>
            <a:r>
              <a:rPr lang="es-MX" b="1" dirty="0">
                <a:solidFill>
                  <a:schemeClr val="tx1"/>
                </a:solidFill>
              </a:rPr>
              <a:t>Falacias formales: son errores en la argumentación por que no se han seguido las reglas lógicas; es decir, una falacia formal es un argumento lógicamente incorrecto o invalido.</a:t>
            </a:r>
          </a:p>
          <a:p>
            <a:pPr marL="0" indent="0">
              <a:buNone/>
            </a:pPr>
            <a:r>
              <a:rPr lang="es-MX" b="1" dirty="0">
                <a:solidFill>
                  <a:schemeClr val="tx1"/>
                </a:solidFill>
              </a:rPr>
              <a:t>Falacia no formal: son argumentos lógica o formalmente válidos, pero que se considera como forma incorrecta de razonar por los problemas de solidez de las premisas. </a:t>
            </a:r>
          </a:p>
          <a:p>
            <a:pPr marL="0" indent="0">
              <a:buNone/>
            </a:pPr>
            <a:r>
              <a:rPr lang="es-MX" b="1" dirty="0">
                <a:solidFill>
                  <a:schemeClr val="tx1"/>
                </a:solidFill>
              </a:rPr>
              <a:t>Se distinguen dos grupos de falacias no formales:</a:t>
            </a:r>
          </a:p>
          <a:p>
            <a:pPr marL="0" indent="0">
              <a:buNone/>
            </a:pPr>
            <a:r>
              <a:rPr lang="es-MX" b="1" dirty="0">
                <a:solidFill>
                  <a:schemeClr val="tx1"/>
                </a:solidFill>
              </a:rPr>
              <a:t>Las falacias materiales: en las cuales las premisas presumen muchas cosas que no se han probado adecuadamente.</a:t>
            </a:r>
          </a:p>
          <a:p>
            <a:pPr marL="0" indent="0">
              <a:buNone/>
            </a:pPr>
            <a:r>
              <a:rPr lang="es-MX" b="1" dirty="0">
                <a:solidFill>
                  <a:schemeClr val="tx1"/>
                </a:solidFill>
              </a:rPr>
              <a:t>Las falacias verbales: en las cuales el problema de las premisas se debe normalmente a la ambigüedad derivada de un uso incorrecto del lenguaje.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554098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9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537652" y="533400"/>
            <a:ext cx="8932228" cy="5727879"/>
          </a:xfr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/>
            <a:r>
              <a:rPr lang="es-MX" b="1" dirty="0">
                <a:solidFill>
                  <a:schemeClr val="bg1"/>
                </a:solidFill>
              </a:rPr>
              <a:t>CLASIFICACIÓN DE LAS FALACIAS:</a:t>
            </a:r>
          </a:p>
          <a:p>
            <a:pPr marL="0" indent="0" algn="just">
              <a:buNone/>
            </a:pPr>
            <a:r>
              <a:rPr lang="es-MX" b="1" dirty="0">
                <a:solidFill>
                  <a:schemeClr val="bg1"/>
                </a:solidFill>
              </a:rPr>
              <a:t>Falacias formales: son errores en la argumentación por que no se han seguido las reglas lógicas; es decir, una falacia formal es un argumento lógicamente incorrecto o invalido.</a:t>
            </a:r>
          </a:p>
          <a:p>
            <a:pPr marL="0" indent="0" algn="just">
              <a:buNone/>
            </a:pPr>
            <a:r>
              <a:rPr lang="es-MX" b="1" dirty="0">
                <a:solidFill>
                  <a:schemeClr val="bg1"/>
                </a:solidFill>
              </a:rPr>
              <a:t>Falacia no formal: son argumentos lógica o formalmente válidos, pero que se considera como forma incorrecta de razonar por los problemas de solidez de las premisas. </a:t>
            </a:r>
          </a:p>
          <a:p>
            <a:pPr marL="0" indent="0" algn="just">
              <a:buNone/>
            </a:pPr>
            <a:r>
              <a:rPr lang="es-MX" b="1" dirty="0">
                <a:solidFill>
                  <a:schemeClr val="bg1"/>
                </a:solidFill>
              </a:rPr>
              <a:t>Se distinguen dos grupos de falacias no formales:</a:t>
            </a:r>
          </a:p>
          <a:p>
            <a:pPr marL="0" indent="0" algn="just">
              <a:buNone/>
            </a:pPr>
            <a:r>
              <a:rPr lang="es-MX" b="1" dirty="0">
                <a:solidFill>
                  <a:schemeClr val="bg1"/>
                </a:solidFill>
              </a:rPr>
              <a:t>Las falacias materiales: en las cuales las premisas presumen muchas cosas que no se han probado adecuadamente.</a:t>
            </a:r>
          </a:p>
          <a:p>
            <a:pPr marL="0" indent="0" algn="just">
              <a:buNone/>
            </a:pPr>
            <a:r>
              <a:rPr lang="es-MX" b="1" dirty="0">
                <a:solidFill>
                  <a:schemeClr val="bg1"/>
                </a:solidFill>
              </a:rPr>
              <a:t>Las falacias verbales: en las cuales el problema de las premisas se debe normalmente a la ambigüedad derivada de un uso incorrecto del lenguaje.</a:t>
            </a:r>
          </a:p>
        </p:txBody>
      </p:sp>
    </p:spTree>
    <p:extLst>
      <p:ext uri="{BB962C8B-B14F-4D97-AF65-F5344CB8AC3E}">
        <p14:creationId xmlns:p14="http://schemas.microsoft.com/office/powerpoint/2010/main" val="4075087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0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97527" y="457200"/>
            <a:ext cx="10691553" cy="5990705"/>
          </a:xfrm>
          <a:effectLst>
            <a:glow rad="228600">
              <a:schemeClr val="accent3">
                <a:satMod val="175000"/>
                <a:alpha val="40000"/>
              </a:schemeClr>
            </a:glow>
            <a:innerShdw blurRad="25400" dist="12700" dir="13500000">
              <a:srgbClr val="000000">
                <a:alpha val="45000"/>
              </a:srgbClr>
            </a:inn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es-MX" sz="1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*Los </a:t>
            </a:r>
            <a:r>
              <a:rPr lang="es-MX" sz="1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tipos de falacias materiales son:</a:t>
            </a:r>
          </a:p>
          <a:p>
            <a:pPr marL="0" indent="0">
              <a:buNone/>
            </a:pPr>
            <a:r>
              <a:rPr lang="es-MX"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Falacia de accidente: esta falacia surge de un uso deliberado y engañoso de una generalización apresurada. Cuando generalizamos casos individuales de manera impropia cometemos la falacia de accidente. </a:t>
            </a:r>
          </a:p>
          <a:p>
            <a:pPr marL="0" indent="0">
              <a:buNone/>
            </a:pPr>
            <a:r>
              <a:rPr lang="es-MX"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Falacia de accidente inverso: consiste en aplicar un principio general a un caso particular, sin prestar atención a sus características; es decir vamos demasiado rápido o descuidadamente de un caso particular hacia </a:t>
            </a:r>
            <a:r>
              <a:rPr lang="es-MX" sz="18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sugeneralización</a:t>
            </a:r>
            <a:r>
              <a:rPr lang="es-MX"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Por ejemplo: </a:t>
            </a:r>
          </a:p>
          <a:p>
            <a:pPr marL="0" indent="0">
              <a:buNone/>
            </a:pPr>
            <a:r>
              <a:rPr lang="es-MX"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Todo el que prive de la vida a otro, comete un hecho delictuoso.</a:t>
            </a:r>
          </a:p>
          <a:p>
            <a:pPr marL="0" indent="0">
              <a:buNone/>
            </a:pPr>
            <a:r>
              <a:rPr lang="es-MX"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Juan mato a Pedro en defensa legitima.</a:t>
            </a:r>
          </a:p>
          <a:p>
            <a:pPr marL="0" indent="0">
              <a:buNone/>
            </a:pPr>
            <a:r>
              <a:rPr lang="es-MX"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Juan cometió un hecho </a:t>
            </a:r>
            <a:r>
              <a:rPr lang="es-MX" sz="18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delituoso</a:t>
            </a:r>
            <a:r>
              <a:rPr lang="es-MX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r>
              <a:rPr lang="es-MX"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este caso no prestamos atención a que la defensa legitima es una causal de justificación.</a:t>
            </a:r>
          </a:p>
          <a:p>
            <a:pPr marL="0" indent="0">
              <a:buNone/>
            </a:pPr>
            <a:r>
              <a:rPr lang="es-MX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s-MX"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Falacia de falso dilema: esta falacia consiste en reducir las opiniones que se analizan sólo a dos posibles, a menudo drásticamente opuestas e injustas para la persona contra quien se pone el dilema</a:t>
            </a:r>
            <a:r>
              <a:rPr lang="es-MX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r>
              <a:rPr lang="es-MX"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Falacia de argumento a la persona (ad hominem): esta clase de falacia pretende refutar un argumento descalificando a la persona que lo sostiene.</a:t>
            </a:r>
          </a:p>
          <a:p>
            <a:pPr marL="0" indent="0">
              <a:buNone/>
            </a:pPr>
            <a:r>
              <a:rPr lang="es-MX"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 </a:t>
            </a:r>
            <a:r>
              <a:rPr lang="es-MX" sz="18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hominen</a:t>
            </a:r>
            <a:r>
              <a:rPr lang="es-MX"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significa «contra hombre». El ataque no apunta contra el argumento sino contra quien lo sostiene</a:t>
            </a:r>
            <a:r>
              <a:rPr lang="es-MX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MX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9495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8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05938" y="320040"/>
            <a:ext cx="11239295" cy="6292042"/>
          </a:xfrm>
          <a:prstGeom prst="rect">
            <a:avLst/>
          </a:prstGeom>
          <a:effectLst>
            <a:softEdge rad="76200"/>
          </a:effectLst>
        </p:spPr>
      </p:pic>
    </p:spTree>
    <p:extLst>
      <p:ext uri="{BB962C8B-B14F-4D97-AF65-F5344CB8AC3E}">
        <p14:creationId xmlns:p14="http://schemas.microsoft.com/office/powerpoint/2010/main" val="1282697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ector">
  <a:themeElements>
    <a:clrScheme name="Sector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ector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ector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214</TotalTime>
  <Words>653</Words>
  <Application>Microsoft Office PowerPoint</Application>
  <PresentationFormat>Panorámica</PresentationFormat>
  <Paragraphs>34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1" baseType="lpstr">
      <vt:lpstr>Arial</vt:lpstr>
      <vt:lpstr>Century Gothic</vt:lpstr>
      <vt:lpstr>Wingdings</vt:lpstr>
      <vt:lpstr>Wingdings 3</vt:lpstr>
      <vt:lpstr>Sector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ORADOR Y DISCURSO</dc:title>
  <dc:creator>RAUL JAHIR MARTINEZ ORTEGA</dc:creator>
  <cp:lastModifiedBy>Usuario</cp:lastModifiedBy>
  <cp:revision>23</cp:revision>
  <dcterms:created xsi:type="dcterms:W3CDTF">2015-10-01T16:07:54Z</dcterms:created>
  <dcterms:modified xsi:type="dcterms:W3CDTF">2015-10-02T18:55:01Z</dcterms:modified>
</cp:coreProperties>
</file>