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1" d="100"/>
          <a:sy n="41" d="100"/>
        </p:scale>
        <p:origin x="60" y="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76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22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1436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847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08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157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302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151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446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58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681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7157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62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51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197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099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199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424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7730" y="820883"/>
            <a:ext cx="6004070" cy="5061757"/>
          </a:xfrm>
          <a:effectLst>
            <a:glow rad="228600">
              <a:schemeClr val="accent4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36576" indent="0">
              <a:buNone/>
            </a:pPr>
            <a:r>
              <a:rPr lang="es-MX" b="1" dirty="0"/>
              <a:t>LA PSICOLOGIA DEL ORADOR:</a:t>
            </a:r>
          </a:p>
          <a:p>
            <a:pPr marL="0" indent="0" algn="just">
              <a:buNone/>
            </a:pPr>
            <a:r>
              <a:rPr lang="es-MX" dirty="0"/>
              <a:t>El orador debe estar dotado de una gran sensibilidad para captar de inmediato el modo de ser y de pensar de su auditorio, el conocimiento de la psicología de las personas y de las masas deben formar parte de su personalidad, pues sino tiene dotes de psicólogo difícilmente podrá llegar a entusiasmar o convencer a quienes le escuchan.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076" y="1309276"/>
            <a:ext cx="3753284" cy="4084970"/>
          </a:xfrm>
          <a:prstGeom prst="rect">
            <a:avLst/>
          </a:prstGeom>
          <a:effectLst>
            <a:softEdge rad="381000"/>
          </a:effectLst>
        </p:spPr>
      </p:pic>
    </p:spTree>
    <p:extLst>
      <p:ext uri="{BB962C8B-B14F-4D97-AF65-F5344CB8AC3E}">
        <p14:creationId xmlns:p14="http://schemas.microsoft.com/office/powerpoint/2010/main" val="395926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1021080"/>
            <a:ext cx="6402388" cy="5275811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6576" indent="0" algn="just">
              <a:lnSpc>
                <a:spcPct val="150000"/>
              </a:lnSpc>
              <a:buNone/>
            </a:pPr>
            <a:r>
              <a:rPr lang="es-MX" b="1" dirty="0"/>
              <a:t>ELEMENTOS QUE DEBEN TOMARSE EN CUENTA EN EL LENGUAJE JURÍDICO: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bg1"/>
                </a:solidFill>
              </a:rPr>
              <a:t>Aprender a estar bien mientras se esté hablando.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bg1"/>
                </a:solidFill>
              </a:rPr>
              <a:t>Estar confiado con respecto al tema que se va a tratar.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bg1"/>
                </a:solidFill>
              </a:rPr>
              <a:t>Tener confianza en la manera en que se desarrolla la exposición</a:t>
            </a:r>
            <a:r>
              <a:rPr lang="es-MX" b="1" dirty="0" smtClean="0">
                <a:solidFill>
                  <a:schemeClr val="bg1"/>
                </a:solidFill>
              </a:rPr>
              <a:t>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bg1"/>
                </a:solidFill>
              </a:rPr>
              <a:t>Tomar </a:t>
            </a:r>
            <a:r>
              <a:rPr lang="es-MX" b="1" dirty="0">
                <a:solidFill>
                  <a:schemeClr val="bg1"/>
                </a:solidFill>
              </a:rPr>
              <a:t>en cuenta que en todo público siempre habrá algunas personas con actitud negativa.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bg1"/>
                </a:solidFill>
              </a:rPr>
              <a:t>Confiar </a:t>
            </a:r>
            <a:r>
              <a:rPr lang="es-MX" b="1" dirty="0">
                <a:solidFill>
                  <a:schemeClr val="bg1"/>
                </a:solidFill>
              </a:rPr>
              <a:t>en que el público le atiende</a:t>
            </a:r>
            <a:r>
              <a:rPr lang="es-MX" b="1" dirty="0" smtClean="0">
                <a:solidFill>
                  <a:schemeClr val="bg1"/>
                </a:solidFill>
              </a:rPr>
              <a:t>.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451" y="1402080"/>
            <a:ext cx="4149872" cy="2701895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330157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1634" y="1143000"/>
            <a:ext cx="6061566" cy="4628803"/>
          </a:xfrm>
          <a:effectLst>
            <a:glow rad="228600">
              <a:schemeClr val="accent4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LA VOZ DEL </a:t>
            </a:r>
            <a:r>
              <a:rPr lang="es-MX" b="1" dirty="0" smtClean="0">
                <a:solidFill>
                  <a:schemeClr val="tx1"/>
                </a:solidFill>
              </a:rPr>
              <a:t>ORADOR</a:t>
            </a:r>
          </a:p>
          <a:p>
            <a:pPr marL="0" indent="0">
              <a:buNone/>
            </a:pPr>
            <a:r>
              <a:rPr lang="es-MX" dirty="0">
                <a:solidFill>
                  <a:schemeClr val="tx1"/>
                </a:solidFill>
              </a:rPr>
              <a:t>Es por medio de la voz contenida en la palabra hablada el medio a través del cual el hombre expresa sus más bellos sentimientos, su manera de pensar, sus alegrías, sus sufrimientos , su bondad, su valor, su cobardía, sus ilusiones, sus temores, sus angustias, sus esperanzas, es decir todo lo que quiere, lo que espera, todas sus manifestaciones de diferente contenido y forma.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617" y="1584961"/>
            <a:ext cx="4121726" cy="2803380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377288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9932" y="1147848"/>
            <a:ext cx="4924108" cy="3246121"/>
          </a:xfrm>
          <a:effectLst>
            <a:glow rad="228600">
              <a:schemeClr val="accent2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bg1"/>
                </a:solidFill>
              </a:rPr>
              <a:t>La voz del orador debe ser fuerte, cuando no se tiene, es necesario hacer los ejercicios adecuados para adquirirla. Los pulmones que suministran el aire a las cuerdas bucales deben fortalecerse</a:t>
            </a:r>
            <a:r>
              <a:rPr lang="es-MX" b="1" dirty="0" smtClean="0">
                <a:solidFill>
                  <a:schemeClr val="bg1"/>
                </a:solidFill>
              </a:rPr>
              <a:t>.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639" y="1376233"/>
            <a:ext cx="5600961" cy="2324316"/>
          </a:xfrm>
          <a:prstGeom prst="rect">
            <a:avLst/>
          </a:prstGeom>
          <a:effectLst>
            <a:softEdge rad="330200"/>
          </a:effectLst>
        </p:spPr>
      </p:pic>
    </p:spTree>
    <p:extLst>
      <p:ext uri="{BB962C8B-B14F-4D97-AF65-F5344CB8AC3E}">
        <p14:creationId xmlns:p14="http://schemas.microsoft.com/office/powerpoint/2010/main" val="201895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1021079"/>
            <a:ext cx="6177684" cy="5212081"/>
          </a:xfrm>
          <a:effectLst>
            <a:glow rad="228600">
              <a:schemeClr val="accent1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6576" indent="0">
              <a:buNone/>
            </a:pPr>
            <a:r>
              <a:rPr lang="es-MX" b="1" dirty="0"/>
              <a:t>PREPARACIÓN DEL ORADOR.</a:t>
            </a:r>
          </a:p>
          <a:p>
            <a:pPr marL="0" indent="0" algn="just">
              <a:buNone/>
            </a:pPr>
            <a:r>
              <a:rPr lang="es-MX" dirty="0"/>
              <a:t>La preparación del orador es uno de los elementos más importantes que éste debe cumplir, pues está íntimamente relacionada con la oratoria.</a:t>
            </a:r>
          </a:p>
          <a:p>
            <a:pPr marL="0" indent="0" algn="just">
              <a:buNone/>
            </a:pPr>
            <a:r>
              <a:rPr lang="es-MX" dirty="0"/>
              <a:t>La preparación del orador debe ser permanente y continua, para ser una persona de basta cultura que en cualquier momento le proporcione los medios idóneos para pronunciar un discurso convincente y emotivo en el momento en que las circunstancias se lo exijan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7797" y="1737360"/>
            <a:ext cx="4638930" cy="3474720"/>
          </a:xfrm>
          <a:prstGeom prst="rect">
            <a:avLst/>
          </a:prstGeom>
          <a:effectLst>
            <a:softEdge rad="279400"/>
          </a:effectLst>
        </p:spPr>
      </p:pic>
    </p:spTree>
    <p:extLst>
      <p:ext uri="{BB962C8B-B14F-4D97-AF65-F5344CB8AC3E}">
        <p14:creationId xmlns:p14="http://schemas.microsoft.com/office/powerpoint/2010/main" val="12869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039" y="696191"/>
            <a:ext cx="5458201" cy="5582689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6000"/>
              </a:srgbClr>
            </a:outerShdw>
            <a:softEdge rad="1270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/>
              <a:t>LA ELOCUENCIA DEL </a:t>
            </a:r>
            <a:r>
              <a:rPr lang="es-MX" b="1" dirty="0" smtClean="0"/>
              <a:t>ORADOR</a:t>
            </a:r>
          </a:p>
          <a:p>
            <a:pPr marL="0" indent="0">
              <a:buNone/>
            </a:pPr>
            <a:r>
              <a:rPr lang="es-MX" dirty="0" smtClean="0"/>
              <a:t>Es </a:t>
            </a:r>
            <a:r>
              <a:rPr lang="es-MX" dirty="0"/>
              <a:t>la facultad de hablar o de escribir de modo eficaz para deleitar y conmover, y especialmente para persuadir a oyentes o lectores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 smtClean="0"/>
              <a:t>La oratoria </a:t>
            </a:r>
            <a:r>
              <a:rPr lang="es-MX" dirty="0" smtClean="0"/>
              <a:t>es </a:t>
            </a:r>
            <a:r>
              <a:rPr lang="es-MX" dirty="0"/>
              <a:t>el arte de hablar con elocuencia, el orador es la persona que la practica, que la utiliza como medio para llegar a los fines que él sea propuesto, es el ser humano que se expresa con emoción, con verdad y con belleza</a:t>
            </a:r>
            <a:r>
              <a:rPr lang="es-MX" dirty="0" smtClean="0"/>
              <a:t>.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886" y="2179320"/>
            <a:ext cx="4654880" cy="2606733"/>
          </a:xfrm>
          <a:prstGeom prst="rect">
            <a:avLst/>
          </a:prstGeom>
          <a:effectLst>
            <a:softEdge rad="50800"/>
          </a:effectLst>
        </p:spPr>
      </p:pic>
    </p:spTree>
    <p:extLst>
      <p:ext uri="{BB962C8B-B14F-4D97-AF65-F5344CB8AC3E}">
        <p14:creationId xmlns:p14="http://schemas.microsoft.com/office/powerpoint/2010/main" val="182586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624" y="632653"/>
            <a:ext cx="8879296" cy="1699067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MX" sz="6600" b="1" u="sng" dirty="0">
                <a:solidFill>
                  <a:srgbClr val="FF0000"/>
                </a:solidFill>
              </a:rPr>
              <a:t>LENGUAJE JURÍDICO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649" y="2838844"/>
            <a:ext cx="4787871" cy="3834111"/>
          </a:xfrm>
          <a:prstGeom prst="rect">
            <a:avLst/>
          </a:prstGeom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393091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1"/>
            <a:ext cx="4436428" cy="362712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6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El lenguaje especializado es el lenguaje específico que utilizan los profesionales y expertos para transmitir información y para definir los términos, los conceptos y los conocimientos de una determinada área específica</a:t>
            </a:r>
            <a:r>
              <a:rPr lang="es-MX" b="1" dirty="0" smtClean="0">
                <a:solidFill>
                  <a:schemeClr val="tx1"/>
                </a:solidFill>
              </a:rPr>
              <a:t>.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0410" y="1192543"/>
            <a:ext cx="3181350" cy="3571516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28652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6132" y="746760"/>
            <a:ext cx="5076508" cy="3531524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6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El lenguaje jurídico es apenas uno de tantos lenguajes especializados.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El lenguaje jurídico o legal es esencialmente un idioma diferente que no domina el común de la </a:t>
            </a:r>
            <a:r>
              <a:rPr lang="es-MX" b="1" dirty="0" smtClean="0">
                <a:solidFill>
                  <a:schemeClr val="tx1"/>
                </a:solidFill>
              </a:rPr>
              <a:t>gente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4933" y="929640"/>
            <a:ext cx="3429262" cy="3849832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371765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1"/>
            <a:ext cx="4634548" cy="5410200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6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b="1" u="sng" dirty="0"/>
              <a:t>NECESIDAD DEL LENGUAJE </a:t>
            </a:r>
            <a:r>
              <a:rPr lang="es-MX" b="1" u="sng" dirty="0" smtClean="0"/>
              <a:t>JURÍDICO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chemeClr val="tx1"/>
                </a:solidFill>
              </a:rPr>
              <a:t>Todos empleamos palabras para trabajar, más para nosotros los juristas son la materia prima precisamente</a:t>
            </a:r>
            <a:r>
              <a:rPr lang="es-MX" b="1" dirty="0" smtClean="0">
                <a:solidFill>
                  <a:schemeClr val="tx1"/>
                </a:solidFill>
              </a:rPr>
              <a:t>.</a:t>
            </a:r>
            <a:r>
              <a:rPr lang="es-MX" b="1" dirty="0">
                <a:solidFill>
                  <a:schemeClr val="tx1"/>
                </a:solidFill>
              </a:rPr>
              <a:t> </a:t>
            </a:r>
            <a:endParaRPr lang="es-MX" b="1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tx1"/>
                </a:solidFill>
              </a:rPr>
              <a:t>Las </a:t>
            </a:r>
            <a:r>
              <a:rPr lang="es-MX" b="1" dirty="0">
                <a:solidFill>
                  <a:schemeClr val="tx1"/>
                </a:solidFill>
              </a:rPr>
              <a:t>leyes están hechas con palabras, como las casas con </a:t>
            </a:r>
            <a:r>
              <a:rPr lang="es-MX" b="1" dirty="0" smtClean="0">
                <a:solidFill>
                  <a:schemeClr val="tx1"/>
                </a:solidFill>
              </a:rPr>
              <a:t>ladrillos., nosotros </a:t>
            </a:r>
            <a:r>
              <a:rPr lang="es-MX" b="1" dirty="0">
                <a:solidFill>
                  <a:schemeClr val="tx1"/>
                </a:solidFill>
              </a:rPr>
              <a:t>somos ingenieros de las </a:t>
            </a:r>
            <a:r>
              <a:rPr lang="es-MX" b="1" dirty="0" smtClean="0">
                <a:solidFill>
                  <a:schemeClr val="tx1"/>
                </a:solidFill>
              </a:rPr>
              <a:t>palabras.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856" y="2590801"/>
            <a:ext cx="3747670" cy="2493904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13381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505</Words>
  <Application>Microsoft Office PowerPoint</Application>
  <PresentationFormat>Panorámica</PresentationFormat>
  <Paragraphs>25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ORADOR Y DISCURSO</dc:title>
  <dc:creator>RAUL JAHIR MARTINEZ ORTEGA</dc:creator>
  <cp:lastModifiedBy>Usuario</cp:lastModifiedBy>
  <cp:revision>23</cp:revision>
  <dcterms:created xsi:type="dcterms:W3CDTF">2015-10-01T16:07:54Z</dcterms:created>
  <dcterms:modified xsi:type="dcterms:W3CDTF">2015-10-02T18:52:30Z</dcterms:modified>
</cp:coreProperties>
</file>