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1" d="100"/>
          <a:sy n="41" d="100"/>
        </p:scale>
        <p:origin x="60" y="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76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22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1436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847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08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157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302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151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446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58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681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7157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62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51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197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099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199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424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5321733" cy="573578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dirty="0">
                <a:solidFill>
                  <a:schemeClr val="tx1"/>
                </a:solidFill>
              </a:rPr>
              <a:t>EL LEGUAJE JURÍDICO Y SU RELACIÓN CON LA ARGUMENTACIÓN:</a:t>
            </a:r>
          </a:p>
          <a:p>
            <a:r>
              <a:rPr lang="es-MX" b="1" dirty="0">
                <a:solidFill>
                  <a:schemeClr val="tx1"/>
                </a:solidFill>
              </a:rPr>
              <a:t>Un discurso constituye una argumentación cuando se plantea como objetivo: justificar, motivar, legitimar, defender, fundamentar, apoyar, demostrar o comprobar algo.</a:t>
            </a:r>
          </a:p>
          <a:p>
            <a:r>
              <a:rPr lang="es-MX" b="1" dirty="0">
                <a:solidFill>
                  <a:schemeClr val="tx1"/>
                </a:solidFill>
              </a:rPr>
              <a:t>En razón de que cada ser humano ve el mundo desde una óptica diferente, las interacciones lingüísticas suelen esconder un punto de desacuerdo y una pretensión de hacer prevalecer el punto de vista propio sobre el </a:t>
            </a:r>
            <a:r>
              <a:rPr lang="es-MX" b="1" dirty="0" smtClean="0">
                <a:solidFill>
                  <a:schemeClr val="tx1"/>
                </a:solidFill>
              </a:rPr>
              <a:t>ajeno</a:t>
            </a:r>
            <a:r>
              <a:rPr lang="es-MX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0322" y="1377988"/>
            <a:ext cx="3014318" cy="4181149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2386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2876" y="436420"/>
            <a:ext cx="5394470" cy="5870864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6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UN ARGUMENTO FORMAL O LÓGICO SE COMPONE </a:t>
            </a:r>
            <a:r>
              <a:rPr lang="es-MX" b="1" dirty="0" smtClean="0">
                <a:solidFill>
                  <a:schemeClr val="tx1"/>
                </a:solidFill>
              </a:rPr>
              <a:t>DE: premisas, </a:t>
            </a:r>
            <a:r>
              <a:rPr lang="es-MX" b="1" dirty="0">
                <a:solidFill>
                  <a:schemeClr val="tx1"/>
                </a:solidFill>
              </a:rPr>
              <a:t>inferencia y conclusión.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PREMISAS: son cada una de las dos primeras proposiciones del silogismo, de donde se infiere y saca la conclusión.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INFERENCIA: es el proceso por el cual se llega a una proposición y se afirma sobre la base de una o más proposiciones aceptadas como punto inicial del proceso.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CONCLUSIÓN: </a:t>
            </a:r>
            <a:r>
              <a:rPr lang="es-MX" b="1" dirty="0" smtClean="0">
                <a:solidFill>
                  <a:schemeClr val="tx1"/>
                </a:solidFill>
              </a:rPr>
              <a:t>Es </a:t>
            </a:r>
            <a:r>
              <a:rPr lang="es-MX" b="1" dirty="0">
                <a:solidFill>
                  <a:schemeClr val="tx1"/>
                </a:solidFill>
              </a:rPr>
              <a:t>la consecuencia que se extrae de las premisas una vez que sea realizado la inferencia, de tal forma que surge de manera natural y que tiene que ser perteneciente a las premisas, pues no se puede concluir algo de lo que no sea mencionado ya en las proposiciones.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6149" y="2059564"/>
            <a:ext cx="3780559" cy="357230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9185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52452" y="758536"/>
            <a:ext cx="6184179" cy="5247409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TEORÍA DE LA ARGUMENTACIÓN:</a:t>
            </a:r>
          </a:p>
          <a:p>
            <a:pPr marL="0" indent="0">
              <a:buNone/>
            </a:pPr>
            <a:r>
              <a:rPr lang="es-MX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 teoría de la argumentación se ocupa de la definición y estructura de los argumentos, de su validez y la construcción de argumentaciones, así como de la investigación de los modelos de argumentación.</a:t>
            </a:r>
          </a:p>
          <a:p>
            <a:r>
              <a:rPr lang="es-MX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 ARGUMENTACIÓN: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menudo hay diversas concepciones sobre un mismo problema que coinciden sin que existan diferencias fundamentales entre ellas. Sin embargo, lo que uno observa o concibe sobre algún aspecto del mundo se puede convertir en un problema si existe duda sobre la verdad de dichas concepciones.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8539"/>
            <a:ext cx="3937461" cy="3925880"/>
          </a:xfrm>
          <a:prstGeom prst="rect">
            <a:avLst/>
          </a:prstGeom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211443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6194570" cy="5943600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Cuando determinadas informaciones o situaciones se tornan problemáticas, las simples informaciones dan paso a las argumentaciones.</a:t>
            </a:r>
          </a:p>
          <a:p>
            <a:r>
              <a:rPr lang="es-MX" b="1" dirty="0">
                <a:solidFill>
                  <a:schemeClr val="bg1"/>
                </a:solidFill>
              </a:rPr>
              <a:t>Sólo puede haber argumentación si hay desacuerdo sobre una posición, es decir, confrontación entre un discurso y un contra discurso. </a:t>
            </a:r>
          </a:p>
          <a:p>
            <a:r>
              <a:rPr lang="es-MX" b="1" dirty="0">
                <a:solidFill>
                  <a:schemeClr val="bg1"/>
                </a:solidFill>
              </a:rPr>
              <a:t>Antes de realizar una argumentación se deben recolectar informaciones, efectuar observaciones e investigar datos acerca de un problema, una situación o un hecho determinados.</a:t>
            </a:r>
          </a:p>
          <a:p>
            <a:r>
              <a:rPr lang="es-MX" b="1" dirty="0">
                <a:solidFill>
                  <a:schemeClr val="bg1"/>
                </a:solidFill>
              </a:rPr>
              <a:t>Después, se hacen valer pretensiones de validez de los puntos de vista con el objeto de comprobarlos o fundamentarlos.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960" y="1090614"/>
            <a:ext cx="3235036" cy="5133971"/>
          </a:xfrm>
          <a:prstGeom prst="rect">
            <a:avLst/>
          </a:prstGeom>
          <a:effectLst>
            <a:softEdge rad="279400"/>
          </a:effectLst>
        </p:spPr>
      </p:pic>
    </p:spTree>
    <p:extLst>
      <p:ext uri="{BB962C8B-B14F-4D97-AF65-F5344CB8AC3E}">
        <p14:creationId xmlns:p14="http://schemas.microsoft.com/office/powerpoint/2010/main" val="43024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6834" y="581889"/>
            <a:ext cx="5342515" cy="5746173"/>
          </a:xfrm>
          <a:effectLst>
            <a:glow rad="228600">
              <a:schemeClr val="accent1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Un argumento: es una razón empleada para fundamentar la verdad o falsedad de una afirmación que aparece dudosa, a la que conocemos como tesis.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</a:rPr>
              <a:t>Mientras </a:t>
            </a:r>
            <a:r>
              <a:rPr lang="es-MX" b="1" dirty="0">
                <a:solidFill>
                  <a:schemeClr val="tx1"/>
                </a:solidFill>
              </a:rPr>
              <a:t>el propósito de la tesis es plantear o exponer un punto de vista concreto, el objetivo de un argumento es captar la aprobación con el fin de persuadir o convencer.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</a:rPr>
              <a:t>Así</a:t>
            </a:r>
            <a:r>
              <a:rPr lang="es-MX" b="1" dirty="0">
                <a:solidFill>
                  <a:schemeClr val="tx1"/>
                </a:solidFill>
              </a:rPr>
              <a:t>, en tanto la tesis es una afirmación con pretensión de validez, el argumento es una parte imprescindible del proceso de comprobación de dicha </a:t>
            </a:r>
            <a:r>
              <a:rPr lang="es-MX" b="1" dirty="0" smtClean="0">
                <a:solidFill>
                  <a:schemeClr val="tx1"/>
                </a:solidFill>
              </a:rPr>
              <a:t>validez</a:t>
            </a:r>
            <a:r>
              <a:rPr lang="es-MX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351" y="3454976"/>
            <a:ext cx="2857500" cy="3248891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1" y="316922"/>
            <a:ext cx="2838450" cy="2857500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6" name="Flecha derecha 5"/>
          <p:cNvSpPr/>
          <p:nvPr/>
        </p:nvSpPr>
        <p:spPr>
          <a:xfrm>
            <a:off x="6026727" y="1548245"/>
            <a:ext cx="1371600" cy="3948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orma en L 7"/>
          <p:cNvSpPr/>
          <p:nvPr/>
        </p:nvSpPr>
        <p:spPr>
          <a:xfrm rot="10800000">
            <a:off x="6026727" y="3187410"/>
            <a:ext cx="945573" cy="74295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>
            <a:off x="6598227" y="382385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7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2772" y="537555"/>
            <a:ext cx="4241079" cy="4585162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>
                <a:solidFill>
                  <a:schemeClr val="tx2">
                    <a:lumMod val="50000"/>
                  </a:schemeClr>
                </a:solidFill>
              </a:rPr>
              <a:t>ACTORES DE LA ARGUMENTACIÓN: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2">
                    <a:lumMod val="50000"/>
                  </a:schemeClr>
                </a:solidFill>
              </a:rPr>
              <a:t>1. Locutor: es quien interactúa de manera activa en el discurso o debate.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2">
                    <a:lumMod val="50000"/>
                  </a:schemeClr>
                </a:solidFill>
              </a:rPr>
              <a:t>2. Interlocutor: es quien escucha de manera pasiva.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2">
                    <a:lumMod val="50000"/>
                  </a:schemeClr>
                </a:solidFill>
              </a:rPr>
              <a:t>3. Auditorio o terceros interesados: son los que no participan de manera activa en el debate</a:t>
            </a:r>
            <a:r>
              <a:rPr lang="es-MX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s-MX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341" y="1080654"/>
            <a:ext cx="4300104" cy="4042063"/>
          </a:xfrm>
          <a:prstGeom prst="rect">
            <a:avLst/>
          </a:prstGeom>
          <a:effectLst>
            <a:softEdge rad="152400"/>
          </a:effectLst>
        </p:spPr>
      </p:pic>
    </p:spTree>
    <p:extLst>
      <p:ext uri="{BB962C8B-B14F-4D97-AF65-F5344CB8AC3E}">
        <p14:creationId xmlns:p14="http://schemas.microsoft.com/office/powerpoint/2010/main" val="29666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6230" y="167640"/>
            <a:ext cx="6499370" cy="6503323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*OBJETO </a:t>
            </a: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ARGUMENTACIÓN: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objeto de la argumentación es aquello sobre lo que los sujetos dirigen su capacidad argumentativa para convencer a otros, es decir, es la tesis, la pretensión, opinión o punto de vista que sostiene una de las partes en el proceso argumentativo y que respalda mediante razones</a:t>
            </a:r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*FINES </a:t>
            </a: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ARGUMENTACIÓN: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Definir la posición de un hablante respecto a un posible problema.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Sirve como procedimiento para descubrir y formular, analizando ciertos datos, una opinión personal.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 de comunicar a otros hablantes un juicio propio provisto de argumentos que pueden probar su validez.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273" y="1257300"/>
            <a:ext cx="3771900" cy="4218710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145763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5404861" cy="567343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4. La justificación de la propia posición sobre la cuestión jurídica planteada, es decir, se deberá justificar con razones aceptables y convincentes el porque se asume una postura.</a:t>
            </a:r>
          </a:p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5. La persuasión de los interlocutores o antagonistas, en el marco y contexto de la argumentación, debido a que sin persuasión o convencimiento no tiene sentido la argumentación y sería una simple explicación.</a:t>
            </a:r>
          </a:p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6. Conseguir que la tesis propuesta sea admitida por el interlocutor.</a:t>
            </a:r>
          </a:p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7. Lograr la adhesión del auditorio a quien se dirige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541" y="2249631"/>
            <a:ext cx="4248150" cy="3527714"/>
          </a:xfrm>
          <a:prstGeom prst="rect">
            <a:avLst/>
          </a:prstGeo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118981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9383" y="152401"/>
            <a:ext cx="7797338" cy="6126480"/>
          </a:xfrm>
          <a:effectLst>
            <a:glow rad="228600">
              <a:schemeClr val="accent2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EL </a:t>
            </a: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ARGUMENTO: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expresión de nuestro razonamiento que pretende convencer a otras personas en confrontación con razones opuestas.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 DEL ARGUMENTO: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UN ARGUMENTO INFORMAL SE COMPONE DE: tesis, demostración y conclusión. </a:t>
            </a:r>
            <a:endParaRPr lang="es-MX" sz="19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*TESIS</a:t>
            </a: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una aseveración o afirmación que un sujeto pretende demostrar.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toda actividad argumentativa siempre debe haber algo de lo que se parte o lo que se quiere demostrar que es la tesis, la hipótesis o la teoría con la que se quiere llegar a convencer a quien va dirigida la argumentación</a:t>
            </a:r>
            <a:r>
              <a:rPr lang="es-MX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s-MX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*DEMOSTRACIÓN</a:t>
            </a: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los datos o hechos en que se fundamenta la tesis.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 la demostración es un medio de prueba que se utiliza para establecer la verdad en las ciencias exactas.</a:t>
            </a:r>
          </a:p>
          <a:p>
            <a:pPr marL="0" indent="0">
              <a:buNone/>
            </a:pPr>
            <a:r>
              <a:rPr lang="es-MX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demostración en la argumentación permite probar la verdad de las proposiciones y se lleva a cabo mediante la fundamentación y la refutación</a:t>
            </a:r>
            <a:r>
              <a:rPr lang="es-MX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665" y="3299113"/>
            <a:ext cx="2857500" cy="2486025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1267" y="600508"/>
            <a:ext cx="2857500" cy="2124075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71573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8596" y="701386"/>
            <a:ext cx="5602288" cy="5663045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FUNDAMENTACIÓN: tiene por objeto demostrar nuestra propia tesis ya por medio de premisas fácticas basadas en pruebas irrefutables como son los hechos del caso y máximas de la experiencia, estadísticas, datos o premisas jurídicas que vienen a respaldar nuestras afirmaciones y pueden ser disposiciones, principios jurídicos, usos y </a:t>
            </a:r>
            <a:r>
              <a:rPr lang="es-MX" b="1" dirty="0" smtClean="0">
                <a:solidFill>
                  <a:schemeClr val="tx1"/>
                </a:solidFill>
              </a:rPr>
              <a:t>costumbres.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</a:rPr>
              <a:t>REFUTACIÓN</a:t>
            </a:r>
            <a:r>
              <a:rPr lang="es-MX" b="1" dirty="0">
                <a:solidFill>
                  <a:schemeClr val="tx1"/>
                </a:solidFill>
              </a:rPr>
              <a:t>: tiene la finalidad de atacar y destruir la tesis del adversario, y en juicio puede ser los argumentos de la contraparte o los razonamientos del juez en la sentencia.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tx1"/>
                </a:solidFill>
              </a:rPr>
              <a:t>CONCLUSIÓN</a:t>
            </a:r>
            <a:r>
              <a:rPr lang="es-MX" b="1" dirty="0">
                <a:solidFill>
                  <a:schemeClr val="tx1"/>
                </a:solidFill>
              </a:rPr>
              <a:t>: 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Es la idea final que se presenta como la única posible después de la demostración.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2691" y="1309255"/>
            <a:ext cx="4665517" cy="4447309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24668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990</Words>
  <Application>Microsoft Office PowerPoint</Application>
  <PresentationFormat>Panorámica</PresentationFormat>
  <Paragraphs>48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ORADOR Y DISCURSO</dc:title>
  <dc:creator>RAUL JAHIR MARTINEZ ORTEGA</dc:creator>
  <cp:lastModifiedBy>Usuario</cp:lastModifiedBy>
  <cp:revision>23</cp:revision>
  <dcterms:created xsi:type="dcterms:W3CDTF">2015-10-01T16:07:54Z</dcterms:created>
  <dcterms:modified xsi:type="dcterms:W3CDTF">2015-10-02T18:53:54Z</dcterms:modified>
</cp:coreProperties>
</file>