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67" r:id="rId2"/>
    <p:sldId id="275" r:id="rId3"/>
    <p:sldId id="328" r:id="rId4"/>
    <p:sldId id="312" r:id="rId5"/>
    <p:sldId id="313" r:id="rId6"/>
    <p:sldId id="285" r:id="rId7"/>
    <p:sldId id="286" r:id="rId8"/>
    <p:sldId id="287" r:id="rId9"/>
    <p:sldId id="314" r:id="rId10"/>
    <p:sldId id="315" r:id="rId11"/>
    <p:sldId id="317" r:id="rId12"/>
    <p:sldId id="288" r:id="rId13"/>
    <p:sldId id="292" r:id="rId14"/>
    <p:sldId id="318" r:id="rId15"/>
    <p:sldId id="293" r:id="rId16"/>
    <p:sldId id="299" r:id="rId17"/>
    <p:sldId id="300" r:id="rId18"/>
    <p:sldId id="319" r:id="rId19"/>
    <p:sldId id="301" r:id="rId20"/>
    <p:sldId id="294" r:id="rId21"/>
    <p:sldId id="306" r:id="rId22"/>
    <p:sldId id="308" r:id="rId23"/>
    <p:sldId id="309" r:id="rId24"/>
    <p:sldId id="310" r:id="rId25"/>
    <p:sldId id="311" r:id="rId26"/>
    <p:sldId id="291" r:id="rId27"/>
    <p:sldId id="322" r:id="rId28"/>
    <p:sldId id="323" r:id="rId29"/>
    <p:sldId id="324" r:id="rId30"/>
    <p:sldId id="325" r:id="rId31"/>
    <p:sldId id="326" r:id="rId32"/>
    <p:sldId id="329" r:id="rId33"/>
    <p:sldId id="327" r:id="rId3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1250" autoAdjust="0"/>
    <p:restoredTop sz="94660"/>
  </p:normalViewPr>
  <p:slideViewPr>
    <p:cSldViewPr>
      <p:cViewPr varScale="1">
        <p:scale>
          <a:sx n="113" d="100"/>
          <a:sy n="113" d="100"/>
        </p:scale>
        <p:origin x="-150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2D2B67-5FB2-40CF-B030-3AF95FB413BB}" type="datetimeFigureOut">
              <a:rPr lang="es-MX" smtClean="0"/>
              <a:t>02/10/2015</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B222DC-6860-4280-B889-115DA5605574}" type="slidenum">
              <a:rPr lang="es-MX" smtClean="0"/>
              <a:t>‹Nº›</a:t>
            </a:fld>
            <a:endParaRPr lang="es-MX" dirty="0"/>
          </a:p>
        </p:txBody>
      </p:sp>
    </p:spTree>
    <p:extLst>
      <p:ext uri="{BB962C8B-B14F-4D97-AF65-F5344CB8AC3E}">
        <p14:creationId xmlns:p14="http://schemas.microsoft.com/office/powerpoint/2010/main" val="1069586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322506620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2346801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1789693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2168729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4054919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1944927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732069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1318372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3954857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38465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1F474A-4D3F-4E44-B471-DC1A677921B3}" type="datetimeFigureOut">
              <a:rPr lang="es-MX" smtClean="0"/>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5DA90208-3466-4175-BBA5-01D743863E08}" type="slidenum">
              <a:rPr lang="es-MX" smtClean="0"/>
              <a:t>‹Nº›</a:t>
            </a:fld>
            <a:endParaRPr lang="es-MX" dirty="0"/>
          </a:p>
        </p:txBody>
      </p:sp>
    </p:spTree>
    <p:extLst>
      <p:ext uri="{BB962C8B-B14F-4D97-AF65-F5344CB8AC3E}">
        <p14:creationId xmlns:p14="http://schemas.microsoft.com/office/powerpoint/2010/main" val="1686990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1F474A-4D3F-4E44-B471-DC1A677921B3}" type="datetimeFigureOut">
              <a:rPr lang="es-MX" smtClean="0"/>
              <a:t>02/10/2015</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A90208-3466-4175-BBA5-01D743863E08}" type="slidenum">
              <a:rPr lang="es-MX" smtClean="0"/>
              <a:t>‹Nº›</a:t>
            </a:fld>
            <a:endParaRPr lang="es-MX" dirty="0"/>
          </a:p>
        </p:txBody>
      </p:sp>
    </p:spTree>
    <p:extLst>
      <p:ext uri="{BB962C8B-B14F-4D97-AF65-F5344CB8AC3E}">
        <p14:creationId xmlns:p14="http://schemas.microsoft.com/office/powerpoint/2010/main" val="32099536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9.gif"/><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972"/>
          <a:stretch/>
        </p:blipFill>
        <p:spPr bwMode="auto">
          <a:xfrm>
            <a:off x="0" y="1"/>
            <a:ext cx="9144000" cy="2660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2660074"/>
            <a:ext cx="3543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6 Marcador de contenido"/>
          <p:cNvSpPr txBox="1">
            <a:spLocks/>
          </p:cNvSpPr>
          <p:nvPr/>
        </p:nvSpPr>
        <p:spPr>
          <a:xfrm>
            <a:off x="457200" y="3356992"/>
            <a:ext cx="8229600" cy="2880320"/>
          </a:xfrm>
          <a:prstGeom prst="rect">
            <a:avLst/>
          </a:prstGeom>
        </p:spPr>
        <p:txBody>
          <a:bodyPr vert="horz" lIns="91440" tIns="45720" rIns="91440" bIns="45720" rtlCol="0">
            <a:normAutofit fontScale="77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MX" sz="3100" b="1" dirty="0" smtClean="0">
                <a:solidFill>
                  <a:schemeClr val="bg2">
                    <a:lumMod val="50000"/>
                  </a:schemeClr>
                </a:solidFill>
                <a:latin typeface="Arial" pitchFamily="34" charset="0"/>
                <a:cs typeface="Arial" pitchFamily="34" charset="0"/>
              </a:rPr>
              <a:t>Unidad de Aprendizaje</a:t>
            </a:r>
          </a:p>
          <a:p>
            <a:r>
              <a:rPr lang="es-MX" sz="4500" b="1" dirty="0" smtClean="0">
                <a:solidFill>
                  <a:schemeClr val="bg2">
                    <a:lumMod val="50000"/>
                  </a:schemeClr>
                </a:solidFill>
                <a:latin typeface="Arial" pitchFamily="34" charset="0"/>
                <a:cs typeface="Arial" pitchFamily="34" charset="0"/>
              </a:rPr>
              <a:t>ORGANIZACIÓN DE ARCHIVOS</a:t>
            </a:r>
          </a:p>
          <a:p>
            <a:r>
              <a:rPr lang="es-MX" sz="2400" b="1" dirty="0" smtClean="0">
                <a:solidFill>
                  <a:schemeClr val="bg2">
                    <a:lumMod val="50000"/>
                  </a:schemeClr>
                </a:solidFill>
                <a:latin typeface="Arial" pitchFamily="34" charset="0"/>
                <a:cs typeface="Arial" pitchFamily="34" charset="0"/>
              </a:rPr>
              <a:t>Tema:</a:t>
            </a:r>
          </a:p>
          <a:p>
            <a:r>
              <a:rPr lang="es-MX" sz="5800" b="1" dirty="0" smtClean="0">
                <a:solidFill>
                  <a:schemeClr val="bg2">
                    <a:lumMod val="50000"/>
                  </a:schemeClr>
                </a:solidFill>
                <a:latin typeface="Arial" pitchFamily="34" charset="0"/>
                <a:cs typeface="Arial" pitchFamily="34" charset="0"/>
              </a:rPr>
              <a:t>Introducción </a:t>
            </a:r>
          </a:p>
          <a:p>
            <a:r>
              <a:rPr lang="es-MX" sz="1900" b="1" dirty="0" smtClean="0">
                <a:solidFill>
                  <a:schemeClr val="bg2">
                    <a:lumMod val="50000"/>
                  </a:schemeClr>
                </a:solidFill>
                <a:latin typeface="Times New Roman" panose="02020603050405020304" pitchFamily="18" charset="0"/>
                <a:cs typeface="Times New Roman" panose="02020603050405020304" pitchFamily="18" charset="0"/>
              </a:rPr>
              <a:t>Mtro. </a:t>
            </a:r>
            <a:r>
              <a:rPr lang="es-MX" sz="1900" b="1" dirty="0" err="1" smtClean="0">
                <a:solidFill>
                  <a:schemeClr val="bg2">
                    <a:lumMod val="50000"/>
                  </a:schemeClr>
                </a:solidFill>
                <a:latin typeface="Times New Roman" panose="02020603050405020304" pitchFamily="18" charset="0"/>
                <a:cs typeface="Times New Roman" panose="02020603050405020304" pitchFamily="18" charset="0"/>
              </a:rPr>
              <a:t>Yaroslaf</a:t>
            </a:r>
            <a:r>
              <a:rPr lang="es-MX" sz="1900" b="1" dirty="0" smtClean="0">
                <a:solidFill>
                  <a:schemeClr val="bg2">
                    <a:lumMod val="50000"/>
                  </a:schemeClr>
                </a:solidFill>
                <a:latin typeface="Times New Roman" panose="02020603050405020304" pitchFamily="18" charset="0"/>
                <a:cs typeface="Times New Roman" panose="02020603050405020304" pitchFamily="18" charset="0"/>
              </a:rPr>
              <a:t> Aarón Albarrán Fernández</a:t>
            </a:r>
          </a:p>
          <a:p>
            <a:pPr>
              <a:lnSpc>
                <a:spcPct val="110000"/>
              </a:lnSpc>
            </a:pPr>
            <a:r>
              <a:rPr lang="es-ES" sz="1700" dirty="0" smtClean="0">
                <a:solidFill>
                  <a:schemeClr val="bg2">
                    <a:lumMod val="50000"/>
                  </a:schemeClr>
                </a:solidFill>
                <a:latin typeface="Times New Roman" panose="02020603050405020304" pitchFamily="18" charset="0"/>
                <a:cs typeface="Times New Roman" panose="02020603050405020304" pitchFamily="18" charset="0"/>
              </a:rPr>
              <a:t>Ingeniería </a:t>
            </a:r>
            <a:r>
              <a:rPr lang="es-ES" sz="1700" dirty="0">
                <a:solidFill>
                  <a:schemeClr val="bg2">
                    <a:lumMod val="50000"/>
                  </a:schemeClr>
                </a:solidFill>
                <a:latin typeface="Times New Roman" panose="02020603050405020304" pitchFamily="18" charset="0"/>
                <a:cs typeface="Times New Roman" panose="02020603050405020304" pitchFamily="18" charset="0"/>
              </a:rPr>
              <a:t>en Sistemas Inteligentes</a:t>
            </a:r>
          </a:p>
          <a:p>
            <a:pPr>
              <a:lnSpc>
                <a:spcPct val="110000"/>
              </a:lnSpc>
            </a:pPr>
            <a:r>
              <a:rPr lang="es-ES" sz="1700" dirty="0">
                <a:solidFill>
                  <a:schemeClr val="bg2">
                    <a:lumMod val="50000"/>
                  </a:schemeClr>
                </a:solidFill>
                <a:latin typeface="Times New Roman" panose="02020603050405020304" pitchFamily="18" charset="0"/>
                <a:cs typeface="Times New Roman" panose="02020603050405020304" pitchFamily="18" charset="0"/>
              </a:rPr>
              <a:t>Universidad Autónoma del Estado de </a:t>
            </a:r>
            <a:r>
              <a:rPr lang="es-ES" sz="1700" dirty="0" smtClean="0">
                <a:solidFill>
                  <a:schemeClr val="bg2">
                    <a:lumMod val="50000"/>
                  </a:schemeClr>
                </a:solidFill>
                <a:latin typeface="Times New Roman" panose="02020603050405020304" pitchFamily="18" charset="0"/>
                <a:cs typeface="Times New Roman" panose="02020603050405020304" pitchFamily="18" charset="0"/>
              </a:rPr>
              <a:t>México</a:t>
            </a:r>
            <a:endParaRPr lang="es-ES" sz="1700" dirty="0">
              <a:solidFill>
                <a:schemeClr val="bg2">
                  <a:lumMod val="50000"/>
                </a:schemeClr>
              </a:solidFill>
              <a:latin typeface="Times New Roman" panose="02020603050405020304" pitchFamily="18" charset="0"/>
              <a:cs typeface="Times New Roman" panose="02020603050405020304" pitchFamily="18" charset="0"/>
            </a:endParaRPr>
          </a:p>
          <a:p>
            <a:pPr>
              <a:lnSpc>
                <a:spcPct val="110000"/>
              </a:lnSpc>
            </a:pPr>
            <a:r>
              <a:rPr lang="es-ES" sz="1700" dirty="0">
                <a:solidFill>
                  <a:schemeClr val="bg2">
                    <a:lumMod val="50000"/>
                  </a:schemeClr>
                </a:solidFill>
                <a:latin typeface="Times New Roman" panose="02020603050405020304" pitchFamily="18" charset="0"/>
                <a:cs typeface="Times New Roman" panose="02020603050405020304" pitchFamily="18" charset="0"/>
              </a:rPr>
              <a:t>Unidad Académica Profesional </a:t>
            </a:r>
            <a:r>
              <a:rPr lang="es-ES" sz="1700" dirty="0" smtClean="0">
                <a:solidFill>
                  <a:schemeClr val="bg2">
                    <a:lumMod val="50000"/>
                  </a:schemeClr>
                </a:solidFill>
                <a:latin typeface="Times New Roman" panose="02020603050405020304" pitchFamily="18" charset="0"/>
                <a:cs typeface="Times New Roman" panose="02020603050405020304" pitchFamily="18" charset="0"/>
              </a:rPr>
              <a:t>Nezahualcóyotl</a:t>
            </a:r>
            <a:endParaRPr lang="es-MX" sz="1900" b="1" dirty="0" smtClean="0">
              <a:solidFill>
                <a:schemeClr val="bg2">
                  <a:lumMod val="50000"/>
                </a:schemeClr>
              </a:solidFill>
              <a:latin typeface="Arial" pitchFamily="34" charset="0"/>
              <a:cs typeface="Arial" pitchFamily="34" charset="0"/>
            </a:endParaRPr>
          </a:p>
        </p:txBody>
      </p:sp>
      <p:pic>
        <p:nvPicPr>
          <p:cNvPr id="2" name="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8384" y="5733350"/>
            <a:ext cx="778029" cy="1007924"/>
          </a:xfrm>
          <a:prstGeom prst="rect">
            <a:avLst/>
          </a:prstGeom>
        </p:spPr>
      </p:pic>
      <p:pic>
        <p:nvPicPr>
          <p:cNvPr id="3" name="2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5199" y="6106029"/>
            <a:ext cx="1082112" cy="563515"/>
          </a:xfrm>
          <a:prstGeom prst="rect">
            <a:avLst/>
          </a:prstGeom>
        </p:spPr>
      </p:pic>
    </p:spTree>
    <p:extLst>
      <p:ext uri="{BB962C8B-B14F-4D97-AF65-F5344CB8AC3E}">
        <p14:creationId xmlns:p14="http://schemas.microsoft.com/office/powerpoint/2010/main" val="36793005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215516" y="956255"/>
            <a:ext cx="8712968" cy="5253248"/>
          </a:xfrm>
        </p:spPr>
        <p:txBody>
          <a:bodyPr>
            <a:noAutofit/>
          </a:bodyPr>
          <a:lstStyle/>
          <a:p>
            <a:pPr marL="0" indent="0">
              <a:buNone/>
            </a:pPr>
            <a:r>
              <a:rPr lang="es-MX" sz="1800" dirty="0"/>
              <a:t>Hay varios tipos, normalmente ligados a sistemas operativos concretos. A continuación se enumeran los más representativos</a:t>
            </a:r>
            <a:r>
              <a:rPr lang="es-MX" sz="1800" dirty="0" smtClean="0"/>
              <a:t>:</a:t>
            </a:r>
          </a:p>
          <a:p>
            <a:pPr marL="0" indent="0">
              <a:buNone/>
            </a:pPr>
            <a:endParaRPr lang="es-MX" sz="1800" dirty="0"/>
          </a:p>
          <a:p>
            <a:r>
              <a:rPr lang="es-MX" sz="1800" b="1" dirty="0"/>
              <a:t>ext2:</a:t>
            </a:r>
            <a:r>
              <a:rPr lang="es-MX" sz="1800" dirty="0"/>
              <a:t> Hasta hace poco era el sistema estándar de Linux. Tiene una fragmentación muy baja, aunque es algo lento manejando archivos de gran tamaño. Fue la continuación del sistema de ficheros </a:t>
            </a:r>
            <a:r>
              <a:rPr lang="es-MX" sz="1800" b="1" dirty="0" err="1"/>
              <a:t>ext</a:t>
            </a:r>
            <a:r>
              <a:rPr lang="es-MX" sz="1800" dirty="0"/>
              <a:t>, implementado en 1992 e integrado en Linux 0.96. Las principales ventajas que tenía sobre </a:t>
            </a:r>
            <a:r>
              <a:rPr lang="es-MX" sz="1800" dirty="0" err="1"/>
              <a:t>ext</a:t>
            </a:r>
            <a:r>
              <a:rPr lang="es-MX" sz="1800" dirty="0"/>
              <a:t> eran las siguientes:</a:t>
            </a:r>
          </a:p>
          <a:p>
            <a:pPr lvl="1"/>
            <a:r>
              <a:rPr lang="es-MX" sz="1800" dirty="0"/>
              <a:t>Compatible con sistemas de ficheros grandes, admitiendo particiones de disco de hasta 4TB y ficheros de hasta 2GB de tamaño.</a:t>
            </a:r>
          </a:p>
          <a:p>
            <a:pPr lvl="1"/>
            <a:r>
              <a:rPr lang="es-MX" sz="1800" dirty="0"/>
              <a:t>Proporciona nombres de ficheros largos, de hasta 255 caracteres.</a:t>
            </a:r>
          </a:p>
          <a:p>
            <a:pPr lvl="1"/>
            <a:r>
              <a:rPr lang="es-MX" sz="1800" dirty="0"/>
              <a:t>Tiene una gran estabilidad.</a:t>
            </a:r>
          </a:p>
          <a:p>
            <a:pPr lvl="1"/>
            <a:r>
              <a:rPr lang="es-MX" sz="1800" dirty="0" smtClean="0"/>
              <a:t>Actualización</a:t>
            </a:r>
            <a:endParaRPr lang="es-MX" sz="1800" dirty="0"/>
          </a:p>
        </p:txBody>
      </p:sp>
    </p:spTree>
    <p:extLst>
      <p:ext uri="{BB962C8B-B14F-4D97-AF65-F5344CB8AC3E}">
        <p14:creationId xmlns:p14="http://schemas.microsoft.com/office/powerpoint/2010/main" val="34989385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Marcador de contenido 2"/>
          <p:cNvSpPr>
            <a:spLocks noGrp="1"/>
          </p:cNvSpPr>
          <p:nvPr>
            <p:ph idx="1"/>
          </p:nvPr>
        </p:nvSpPr>
        <p:spPr>
          <a:xfrm>
            <a:off x="395536" y="891652"/>
            <a:ext cx="8229600" cy="5273652"/>
          </a:xfrm>
        </p:spPr>
        <p:txBody>
          <a:bodyPr>
            <a:normAutofit fontScale="92500" lnSpcReduction="20000"/>
          </a:bodyPr>
          <a:lstStyle/>
          <a:p>
            <a:pPr algn="just"/>
            <a:r>
              <a:rPr lang="es-MX" sz="1800" b="1" dirty="0"/>
              <a:t>ext3:</a:t>
            </a:r>
            <a:r>
              <a:rPr lang="es-MX" sz="1800" dirty="0"/>
              <a:t> Es la versión mejorada de ext2, con previsión de pérdida de datos por fallos del disco o apagones. En </a:t>
            </a:r>
            <a:r>
              <a:rPr lang="es-MX" sz="1800" dirty="0" smtClean="0"/>
              <a:t>contra prestación, </a:t>
            </a:r>
            <a:r>
              <a:rPr lang="es-MX" sz="1800" dirty="0"/>
              <a:t>es totalmente imposible recuperar datos borrados. Es compatible con el sistema de ficheros ext2. Actualmente es el más difundido dentro de la comunidad GNU/Linux y es considerado el estándar. Sus ventajas frente a ext2 son:</a:t>
            </a:r>
          </a:p>
          <a:p>
            <a:pPr lvl="1" algn="just"/>
            <a:r>
              <a:rPr lang="es-MX" sz="1800" dirty="0"/>
              <a:t>Actualización. Debido a que los dos sistemas comparten el mismo formato, es posible llevar a cabo una actualización a ext3, incluso aunque el sistema ext2 esté montado.</a:t>
            </a:r>
          </a:p>
          <a:p>
            <a:pPr lvl="1" algn="just"/>
            <a:r>
              <a:rPr lang="es-MX" sz="1800" dirty="0"/>
              <a:t>Fiabilidad y mantenimiento.</a:t>
            </a:r>
          </a:p>
          <a:p>
            <a:pPr algn="just"/>
            <a:r>
              <a:rPr lang="es-MX" sz="1800" b="1" dirty="0"/>
              <a:t>ext4:</a:t>
            </a:r>
            <a:r>
              <a:rPr lang="es-MX" sz="1800" dirty="0"/>
              <a:t> Es la última versión de la familia de sistemas de ficheros ext. Sus principales ventajas radican en su eficiencia (menor uso de CPU, mejoras en la velocidad de lectura y escritura) y en la ampliación de los límites de tamaño de los ficheros, ahora de hasta 16TB, y del sistema de ficheros, que puede llegar a los 1024PB (</a:t>
            </a:r>
            <a:r>
              <a:rPr lang="es-MX" sz="1800" dirty="0" err="1"/>
              <a:t>PetaBytes</a:t>
            </a:r>
            <a:r>
              <a:rPr lang="es-MX" sz="1800" dirty="0"/>
              <a:t>).</a:t>
            </a:r>
          </a:p>
          <a:p>
            <a:pPr algn="just"/>
            <a:r>
              <a:rPr lang="es-MX" sz="1800" b="1" dirty="0" err="1"/>
              <a:t>ReiserFS</a:t>
            </a:r>
            <a:r>
              <a:rPr lang="es-MX" sz="1800" b="1" dirty="0"/>
              <a:t>:</a:t>
            </a:r>
            <a:r>
              <a:rPr lang="es-MX" sz="1800" dirty="0"/>
              <a:t> Es el sistema de ficheros de última generación para Linux. Organiza los ficheros de tal modo que se agilizan mucho las operaciones con estos. El problema de ser tan actual es que muchas herramientas (por ejemplo, para recuperar datos) no lo soportan.</a:t>
            </a:r>
          </a:p>
          <a:p>
            <a:pPr algn="just"/>
            <a:r>
              <a:rPr lang="es-MX" sz="1800" b="1" dirty="0"/>
              <a:t>swap:</a:t>
            </a:r>
            <a:r>
              <a:rPr lang="es-MX" sz="1800" dirty="0"/>
              <a:t> Es el sistema de ficheros para la partición de intercambio de Linux. Todos los sistemas Linux necesitan una partición de este tipo para cargar los programas y no saturar la memoria RAM cuando se excede su capacidad. En Windows, esto se hace con el archivo pagefile.sys en la misma partición de trabajo, con los problemas que esto conlleva.</a:t>
            </a:r>
          </a:p>
          <a:p>
            <a:endParaRPr lang="es-MX" dirty="0"/>
          </a:p>
        </p:txBody>
      </p:sp>
    </p:spTree>
    <p:extLst>
      <p:ext uri="{BB962C8B-B14F-4D97-AF65-F5344CB8AC3E}">
        <p14:creationId xmlns:p14="http://schemas.microsoft.com/office/powerpoint/2010/main" val="34596743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4725241"/>
          </a:xfrm>
        </p:spPr>
        <p:txBody>
          <a:bodyPr>
            <a:normAutofit/>
          </a:bodyPr>
          <a:lstStyle/>
          <a:p>
            <a:pPr marL="0" indent="0">
              <a:buNone/>
            </a:pPr>
            <a:endParaRPr lang="es-ES" sz="2800" b="1" dirty="0" smtClean="0"/>
          </a:p>
          <a:p>
            <a:pPr marL="0" indent="0" algn="just">
              <a:buNone/>
            </a:pPr>
            <a:r>
              <a:rPr lang="es-ES" sz="1800" dirty="0" smtClean="0"/>
              <a:t>Para poder trabajar con los sistemas de archivos y las características del sistema es necesario conocer los comandos básicos y esquemas del sistema operativo.</a:t>
            </a:r>
          </a:p>
          <a:p>
            <a:pPr marL="0" indent="0" algn="just">
              <a:buNone/>
            </a:pPr>
            <a:r>
              <a:rPr lang="es-ES" sz="1800" dirty="0" smtClean="0"/>
              <a:t>Un </a:t>
            </a:r>
            <a:r>
              <a:rPr lang="es-ES" sz="1800" dirty="0"/>
              <a:t>comando es una instrucción u orden que el usuario proporciona a un sistema informático, desde la línea de </a:t>
            </a:r>
            <a:r>
              <a:rPr lang="es-ES" sz="1800" dirty="0" smtClean="0"/>
              <a:t>comandos</a:t>
            </a:r>
            <a:r>
              <a:rPr lang="es-ES" sz="1800" dirty="0"/>
              <a:t> (como una </a:t>
            </a:r>
            <a:r>
              <a:rPr lang="es-ES" sz="1800" dirty="0" err="1" smtClean="0"/>
              <a:t>shell</a:t>
            </a:r>
            <a:r>
              <a:rPr lang="es-ES" sz="1800" dirty="0" smtClean="0"/>
              <a:t>) </a:t>
            </a:r>
            <a:r>
              <a:rPr lang="es-ES" sz="1800" dirty="0"/>
              <a:t>o desde una llamada de programación. Puede ser interno (contenido en el propio intérprete) o externo (contenido en un archivo </a:t>
            </a:r>
            <a:r>
              <a:rPr lang="es-ES" sz="1800" dirty="0" smtClean="0"/>
              <a:t>ejecutables).</a:t>
            </a:r>
          </a:p>
          <a:p>
            <a:pPr marL="0" indent="0" algn="just">
              <a:buNone/>
            </a:pPr>
            <a:endParaRPr lang="es-MX" sz="1800" dirty="0"/>
          </a:p>
          <a:p>
            <a:pPr marL="0" indent="0" algn="just">
              <a:buNone/>
            </a:pPr>
            <a:r>
              <a:rPr lang="es-ES" sz="1800" dirty="0"/>
              <a:t>Suele admitir parámetros o argumentos de entrada, lo que permite modificar su comportamiento predeterminado. Suelen indicarse tras una barra "/" (en </a:t>
            </a:r>
            <a:r>
              <a:rPr lang="es-ES" sz="1800" dirty="0" smtClean="0"/>
              <a:t>sistemas operativos</a:t>
            </a:r>
            <a:r>
              <a:rPr lang="es-ES" sz="1800" dirty="0"/>
              <a:t> </a:t>
            </a:r>
            <a:r>
              <a:rPr lang="es-ES" sz="1800" dirty="0" smtClean="0"/>
              <a:t>DOS) </a:t>
            </a:r>
            <a:r>
              <a:rPr lang="es-ES" sz="1800" dirty="0"/>
              <a:t>o un guion simple "-" o doble "--" (en sistemas operativos Unix).</a:t>
            </a:r>
            <a:endParaRPr lang="es-MX" sz="1800" dirty="0"/>
          </a:p>
          <a:p>
            <a:pPr marL="0" indent="0">
              <a:buNone/>
            </a:pPr>
            <a:endParaRPr lang="es-MX" dirty="0"/>
          </a:p>
        </p:txBody>
      </p:sp>
    </p:spTree>
    <p:extLst>
      <p:ext uri="{BB962C8B-B14F-4D97-AF65-F5344CB8AC3E}">
        <p14:creationId xmlns:p14="http://schemas.microsoft.com/office/powerpoint/2010/main" val="37867375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11" name="Marcador de contenido 7"/>
          <p:cNvSpPr>
            <a:spLocks noGrp="1"/>
          </p:cNvSpPr>
          <p:nvPr>
            <p:ph idx="1"/>
          </p:nvPr>
        </p:nvSpPr>
        <p:spPr>
          <a:xfrm>
            <a:off x="323528" y="2156746"/>
            <a:ext cx="8712968" cy="3766516"/>
          </a:xfrm>
        </p:spPr>
        <p:txBody>
          <a:bodyPr>
            <a:normAutofit lnSpcReduction="10000"/>
          </a:bodyPr>
          <a:lstStyle/>
          <a:p>
            <a:pPr marL="0" lvl="0" indent="0" eaLnBrk="0" fontAlgn="base" hangingPunct="0">
              <a:spcBef>
                <a:spcPct val="0"/>
              </a:spcBef>
              <a:spcAft>
                <a:spcPct val="0"/>
              </a:spcAft>
              <a:buNone/>
            </a:pPr>
            <a:endParaRPr lang="es-MX" altLang="es-MX" sz="1800" dirty="0" smtClean="0">
              <a:solidFill>
                <a:srgbClr val="000000"/>
              </a:solidFill>
              <a:latin typeface="Verdana" panose="020B0604030504040204" pitchFamily="34" charset="0"/>
            </a:endParaRPr>
          </a:p>
          <a:p>
            <a:pPr marL="0" lvl="0" indent="0" eaLnBrk="0" fontAlgn="base" hangingPunct="0">
              <a:spcBef>
                <a:spcPct val="0"/>
              </a:spcBef>
              <a:spcAft>
                <a:spcPct val="0"/>
              </a:spcAft>
              <a:buNone/>
            </a:pPr>
            <a:r>
              <a:rPr lang="es-MX" altLang="es-MX" sz="1800" dirty="0" smtClean="0">
                <a:solidFill>
                  <a:srgbClr val="000000"/>
                </a:solidFill>
              </a:rPr>
              <a:t>El </a:t>
            </a:r>
            <a:r>
              <a:rPr lang="es-MX" altLang="es-MX" sz="1800" dirty="0">
                <a:solidFill>
                  <a:srgbClr val="000000"/>
                </a:solidFill>
              </a:rPr>
              <a:t>sistema de ficheros de Linux permite al usuario crear, borrar y acceder a los ficheros sin necesidad de saber el lugar exacto en el que se encuentran.</a:t>
            </a:r>
            <a:endParaRPr lang="es-MX" altLang="es-MX" sz="1800" dirty="0"/>
          </a:p>
          <a:p>
            <a:pPr marL="0" lvl="0" indent="0" eaLnBrk="0" fontAlgn="base" hangingPunct="0">
              <a:spcBef>
                <a:spcPct val="0"/>
              </a:spcBef>
              <a:spcAft>
                <a:spcPct val="0"/>
              </a:spcAft>
              <a:buNone/>
            </a:pPr>
            <a:r>
              <a:rPr lang="es-MX" altLang="es-MX" sz="1800" dirty="0">
                <a:solidFill>
                  <a:srgbClr val="000000"/>
                </a:solidFill>
              </a:rPr>
              <a:t>En Linux </a:t>
            </a:r>
            <a:r>
              <a:rPr lang="es-MX" altLang="es-MX" sz="1800" b="1" dirty="0">
                <a:solidFill>
                  <a:srgbClr val="000000"/>
                </a:solidFill>
              </a:rPr>
              <a:t>no existen unidades físicas</a:t>
            </a:r>
            <a:r>
              <a:rPr lang="es-MX" altLang="es-MX" sz="1800" dirty="0">
                <a:solidFill>
                  <a:srgbClr val="000000"/>
                </a:solidFill>
              </a:rPr>
              <a:t>, sino ficheros que hacen referencia a ellas, integrados en la estructura de ficheros como cualquier otro.</a:t>
            </a:r>
            <a:endParaRPr lang="es-MX" altLang="es-MX" sz="1800" dirty="0"/>
          </a:p>
          <a:p>
            <a:pPr marL="0" lvl="0" indent="0" eaLnBrk="0" fontAlgn="base" hangingPunct="0">
              <a:spcBef>
                <a:spcPct val="0"/>
              </a:spcBef>
              <a:spcAft>
                <a:spcPct val="0"/>
              </a:spcAft>
              <a:buNone/>
            </a:pPr>
            <a:r>
              <a:rPr lang="es-MX" altLang="es-MX" sz="1800" dirty="0">
                <a:solidFill>
                  <a:srgbClr val="000000"/>
                </a:solidFill>
              </a:rPr>
              <a:t>El sistema de ficheros de Linux consta de varias partes importantes:</a:t>
            </a:r>
            <a:endParaRPr lang="es-MX" altLang="es-MX" sz="1800" dirty="0"/>
          </a:p>
          <a:p>
            <a:pPr marL="0" lvl="0" indent="0" eaLnBrk="0" fontAlgn="base" hangingPunct="0">
              <a:spcBef>
                <a:spcPct val="0"/>
              </a:spcBef>
              <a:spcAft>
                <a:spcPct val="0"/>
              </a:spcAft>
              <a:buFontTx/>
              <a:buChar char="•"/>
            </a:pPr>
            <a:r>
              <a:rPr lang="es-MX" altLang="es-MX" sz="1800" dirty="0" err="1">
                <a:solidFill>
                  <a:srgbClr val="000000"/>
                </a:solidFill>
              </a:rPr>
              <a:t>Superbloque</a:t>
            </a:r>
            <a:endParaRPr lang="es-MX" altLang="es-MX" sz="1800" dirty="0">
              <a:solidFill>
                <a:srgbClr val="000000"/>
              </a:solidFill>
            </a:endParaRPr>
          </a:p>
          <a:p>
            <a:pPr marL="0" lvl="0" indent="0" eaLnBrk="0" fontAlgn="base" hangingPunct="0">
              <a:spcBef>
                <a:spcPct val="0"/>
              </a:spcBef>
              <a:spcAft>
                <a:spcPct val="0"/>
              </a:spcAft>
              <a:buFontTx/>
              <a:buChar char="•"/>
            </a:pPr>
            <a:r>
              <a:rPr lang="es-MX" altLang="es-MX" sz="1800" dirty="0">
                <a:solidFill>
                  <a:srgbClr val="000000"/>
                </a:solidFill>
              </a:rPr>
              <a:t>Tabla de </a:t>
            </a:r>
            <a:r>
              <a:rPr lang="es-MX" altLang="es-MX" sz="1800" dirty="0" err="1">
                <a:solidFill>
                  <a:srgbClr val="000000"/>
                </a:solidFill>
              </a:rPr>
              <a:t>inodos</a:t>
            </a:r>
            <a:endParaRPr lang="es-MX" altLang="es-MX" sz="1800" dirty="0">
              <a:solidFill>
                <a:srgbClr val="000000"/>
              </a:solidFill>
            </a:endParaRPr>
          </a:p>
          <a:p>
            <a:pPr marL="0" lvl="0" indent="0" eaLnBrk="0" fontAlgn="base" hangingPunct="0">
              <a:spcBef>
                <a:spcPct val="0"/>
              </a:spcBef>
              <a:spcAft>
                <a:spcPct val="0"/>
              </a:spcAft>
              <a:buFontTx/>
              <a:buChar char="•"/>
            </a:pPr>
            <a:r>
              <a:rPr lang="es-MX" altLang="es-MX" sz="1800" dirty="0">
                <a:solidFill>
                  <a:srgbClr val="000000"/>
                </a:solidFill>
              </a:rPr>
              <a:t>Bloques de datos</a:t>
            </a:r>
          </a:p>
          <a:p>
            <a:pPr marL="0" lvl="0" indent="0" eaLnBrk="0" fontAlgn="base" hangingPunct="0">
              <a:spcBef>
                <a:spcPct val="0"/>
              </a:spcBef>
              <a:spcAft>
                <a:spcPct val="0"/>
              </a:spcAft>
              <a:buNone/>
            </a:pPr>
            <a:r>
              <a:rPr lang="es-MX" altLang="es-MX" sz="1800" dirty="0">
                <a:solidFill>
                  <a:srgbClr val="000000"/>
                </a:solidFill>
              </a:rPr>
              <a:t>En Linux cada bloque es de 512 bytes o de múltiplos de 512. Al igual que el </a:t>
            </a:r>
            <a:r>
              <a:rPr lang="es-MX" altLang="es-MX" sz="1800" dirty="0" err="1">
                <a:solidFill>
                  <a:srgbClr val="000000"/>
                </a:solidFill>
              </a:rPr>
              <a:t>cluster</a:t>
            </a:r>
            <a:r>
              <a:rPr lang="es-MX" altLang="es-MX" sz="1800" dirty="0">
                <a:solidFill>
                  <a:srgbClr val="000000"/>
                </a:solidFill>
              </a:rPr>
              <a:t> era la estrella del sistema de ficheros FAT, en </a:t>
            </a:r>
            <a:r>
              <a:rPr lang="es-MX" altLang="es-MX" sz="1800" b="1" dirty="0">
                <a:solidFill>
                  <a:srgbClr val="000000"/>
                </a:solidFill>
              </a:rPr>
              <a:t>ext3</a:t>
            </a:r>
            <a:r>
              <a:rPr lang="es-MX" altLang="es-MX" sz="1800" dirty="0">
                <a:solidFill>
                  <a:srgbClr val="000000"/>
                </a:solidFill>
              </a:rPr>
              <a:t> es el </a:t>
            </a:r>
            <a:r>
              <a:rPr lang="es-MX" altLang="es-MX" sz="1800" b="1" dirty="0">
                <a:solidFill>
                  <a:srgbClr val="000000"/>
                </a:solidFill>
              </a:rPr>
              <a:t>bloque</a:t>
            </a:r>
            <a:r>
              <a:rPr lang="es-MX" altLang="es-MX" sz="1800" dirty="0">
                <a:solidFill>
                  <a:srgbClr val="000000"/>
                </a:solidFill>
              </a:rPr>
              <a:t>.</a:t>
            </a:r>
            <a:endParaRPr lang="es-MX" altLang="es-MX" sz="1800" dirty="0"/>
          </a:p>
          <a:p>
            <a:pPr marL="0" lvl="0" indent="0" eaLnBrk="0" fontAlgn="base" hangingPunct="0">
              <a:spcBef>
                <a:spcPct val="0"/>
              </a:spcBef>
              <a:spcAft>
                <a:spcPct val="0"/>
              </a:spcAft>
              <a:buNone/>
            </a:pPr>
            <a:r>
              <a:rPr lang="es-MX" altLang="es-MX" sz="1800" dirty="0">
                <a:solidFill>
                  <a:srgbClr val="000000"/>
                </a:solidFill>
              </a:rPr>
              <a:t>En la siguiente tabla podemos ver un esquema del sistema de ficheros de Linux:</a:t>
            </a:r>
            <a:endParaRPr lang="es-MX" altLang="es-MX" sz="1800" dirty="0"/>
          </a:p>
          <a:p>
            <a:pPr marL="0" lvl="0" indent="0" eaLnBrk="0" fontAlgn="base" hangingPunct="0">
              <a:spcBef>
                <a:spcPct val="0"/>
              </a:spcBef>
              <a:spcAft>
                <a:spcPct val="0"/>
              </a:spcAft>
              <a:buNone/>
            </a:pPr>
            <a:r>
              <a:rPr lang="es-MX" altLang="es-MX" dirty="0">
                <a:solidFill>
                  <a:srgbClr val="000000"/>
                </a:solidFill>
                <a:latin typeface="Verdana" panose="020B0604030504040204" pitchFamily="34" charset="0"/>
              </a:rPr>
              <a:t>  </a:t>
            </a:r>
            <a:endParaRPr lang="es-MX" altLang="es-MX" sz="9600" dirty="0">
              <a:solidFill>
                <a:srgbClr val="000000"/>
              </a:solidFill>
              <a:latin typeface="Verdana" panose="020B0604030504040204" pitchFamily="34" charset="0"/>
            </a:endParaRPr>
          </a:p>
          <a:p>
            <a:pPr marL="0" indent="0">
              <a:buNone/>
            </a:pPr>
            <a:endParaRPr lang="es-MX" dirty="0"/>
          </a:p>
        </p:txBody>
      </p:sp>
      <p:sp>
        <p:nvSpPr>
          <p:cNvPr id="12" name="Rectangle 3"/>
          <p:cNvSpPr>
            <a:spLocks noChangeArrowheads="1"/>
          </p:cNvSpPr>
          <p:nvPr/>
        </p:nvSpPr>
        <p:spPr bwMode="auto">
          <a:xfrm>
            <a:off x="139824" y="1260371"/>
            <a:ext cx="184731" cy="12464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7500" b="0" i="0" u="none" strike="noStrike" cap="none" normalizeH="0" baseline="0" dirty="0" smtClean="0">
              <a:ln>
                <a:noFill/>
              </a:ln>
              <a:solidFill>
                <a:srgbClr val="000000"/>
              </a:solidFill>
              <a:effectLst/>
              <a:latin typeface="Verdana" panose="020B0604030504040204" pitchFamily="34" charset="0"/>
            </a:endParaRPr>
          </a:p>
        </p:txBody>
      </p:sp>
      <p:pic>
        <p:nvPicPr>
          <p:cNvPr id="14" name="Picture 4" descr="http://mural.uv.es/oshuso/Captura_de_pantalla_2011-03-23_a_las_19.11.15.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7824" y="5303585"/>
            <a:ext cx="2880320" cy="1532085"/>
          </a:xfrm>
          <a:prstGeom prst="rect">
            <a:avLst/>
          </a:prstGeom>
          <a:noFill/>
          <a:extLst>
            <a:ext uri="{909E8E84-426E-40DD-AFC4-6F175D3DCCD1}">
              <a14:hiddenFill xmlns:a14="http://schemas.microsoft.com/office/drawing/2010/main">
                <a:solidFill>
                  <a:srgbClr val="FFFFFF"/>
                </a:solidFill>
              </a14:hiddenFill>
            </a:ext>
          </a:extLst>
        </p:spPr>
      </p:pic>
      <p:sp>
        <p:nvSpPr>
          <p:cNvPr id="15" name="1 Título"/>
          <p:cNvSpPr>
            <a:spLocks noGrp="1"/>
          </p:cNvSpPr>
          <p:nvPr>
            <p:ph type="title"/>
          </p:nvPr>
        </p:nvSpPr>
        <p:spPr>
          <a:xfrm>
            <a:off x="324555" y="1548258"/>
            <a:ext cx="8711941" cy="360040"/>
          </a:xfrm>
          <a:noFill/>
          <a:ln>
            <a:noFill/>
          </a:ln>
        </p:spPr>
        <p:style>
          <a:lnRef idx="1">
            <a:schemeClr val="accent3"/>
          </a:lnRef>
          <a:fillRef idx="2">
            <a:schemeClr val="accent3"/>
          </a:fillRef>
          <a:effectRef idx="1">
            <a:schemeClr val="accent3"/>
          </a:effectRef>
          <a:fontRef idx="minor">
            <a:schemeClr val="dk1"/>
          </a:fontRef>
        </p:style>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s-ES_tradnl" sz="3600" b="1" dirty="0" smtClean="0">
                <a:ln/>
                <a:solidFill>
                  <a:schemeClr val="bg2">
                    <a:lumMod val="50000"/>
                  </a:schemeClr>
                </a:solidFill>
                <a:latin typeface="Times New Roman" pitchFamily="18" charset="0"/>
                <a:cs typeface="Times New Roman" pitchFamily="18" charset="0"/>
              </a:rPr>
              <a:t>3. Características de los sistemas de ficheros en Linux</a:t>
            </a:r>
            <a:endParaRPr lang="es-MX" sz="3600" b="1" dirty="0">
              <a:ln/>
              <a:solidFill>
                <a:schemeClr val="bg2">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3409679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11" name="Marcador de contenido 7"/>
          <p:cNvSpPr>
            <a:spLocks noGrp="1"/>
          </p:cNvSpPr>
          <p:nvPr>
            <p:ph idx="1"/>
          </p:nvPr>
        </p:nvSpPr>
        <p:spPr>
          <a:xfrm>
            <a:off x="323528" y="2156746"/>
            <a:ext cx="8712968" cy="1632294"/>
          </a:xfrm>
        </p:spPr>
        <p:txBody>
          <a:bodyPr>
            <a:normAutofit fontScale="92500" lnSpcReduction="20000"/>
          </a:bodyPr>
          <a:lstStyle/>
          <a:p>
            <a:r>
              <a:rPr lang="es-MX" sz="1800" dirty="0"/>
              <a:t>Además del entorno gráfico, en Linux es muy importante saber usar el denominado </a:t>
            </a:r>
            <a:r>
              <a:rPr lang="es-MX" sz="1800" b="1" dirty="0"/>
              <a:t>Terminal</a:t>
            </a:r>
            <a:r>
              <a:rPr lang="es-MX" sz="1800" dirty="0"/>
              <a:t> o </a:t>
            </a:r>
            <a:r>
              <a:rPr lang="es-MX" sz="1800" b="1" dirty="0" err="1"/>
              <a:t>shell</a:t>
            </a:r>
            <a:r>
              <a:rPr lang="es-MX" sz="1800" dirty="0"/>
              <a:t>. Conceptualmente es similar al intérprete de comandos de Windows y sirve para introducir órdenes y ejecutar programas</a:t>
            </a:r>
            <a:r>
              <a:rPr lang="es-MX" sz="1800" dirty="0" smtClean="0"/>
              <a:t>. Para </a:t>
            </a:r>
            <a:r>
              <a:rPr lang="es-MX" sz="1800" dirty="0"/>
              <a:t>acceder al Terminal iremos al menú de trabajo </a:t>
            </a:r>
            <a:r>
              <a:rPr lang="es-MX" sz="1800" b="1" dirty="0"/>
              <a:t>Aplicaciones</a:t>
            </a:r>
            <a:r>
              <a:rPr lang="es-MX" sz="1800" dirty="0"/>
              <a:t> y en la sección </a:t>
            </a:r>
            <a:r>
              <a:rPr lang="es-MX" sz="1800" b="1" dirty="0"/>
              <a:t>Accesorios</a:t>
            </a:r>
            <a:r>
              <a:rPr lang="es-MX" sz="1800" dirty="0"/>
              <a:t> veremos el </a:t>
            </a:r>
            <a:r>
              <a:rPr lang="es-MX" sz="1800" b="1" dirty="0"/>
              <a:t>Terminal</a:t>
            </a:r>
            <a:r>
              <a:rPr lang="es-MX" sz="1800" dirty="0"/>
              <a:t>. Veremos que nos aparece una pantalla como la siguiente:</a:t>
            </a:r>
          </a:p>
          <a:p>
            <a:pPr marL="0" lvl="0" indent="0" eaLnBrk="0" fontAlgn="base" hangingPunct="0">
              <a:spcBef>
                <a:spcPct val="0"/>
              </a:spcBef>
              <a:spcAft>
                <a:spcPct val="0"/>
              </a:spcAft>
              <a:buNone/>
            </a:pPr>
            <a:r>
              <a:rPr lang="es-MX" altLang="es-MX" dirty="0" smtClean="0">
                <a:solidFill>
                  <a:srgbClr val="000000"/>
                </a:solidFill>
                <a:latin typeface="Verdana" panose="020B0604030504040204" pitchFamily="34" charset="0"/>
              </a:rPr>
              <a:t>  </a:t>
            </a:r>
            <a:endParaRPr lang="es-MX" altLang="es-MX" sz="9600" dirty="0">
              <a:solidFill>
                <a:srgbClr val="000000"/>
              </a:solidFill>
              <a:latin typeface="Verdana" panose="020B0604030504040204" pitchFamily="34" charset="0"/>
            </a:endParaRPr>
          </a:p>
          <a:p>
            <a:pPr marL="0" indent="0">
              <a:buNone/>
            </a:pPr>
            <a:endParaRPr lang="es-MX" dirty="0"/>
          </a:p>
        </p:txBody>
      </p:sp>
      <p:sp>
        <p:nvSpPr>
          <p:cNvPr id="12" name="Rectangle 3"/>
          <p:cNvSpPr>
            <a:spLocks noChangeArrowheads="1"/>
          </p:cNvSpPr>
          <p:nvPr/>
        </p:nvSpPr>
        <p:spPr bwMode="auto">
          <a:xfrm>
            <a:off x="139824" y="1260371"/>
            <a:ext cx="184731" cy="12464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7500" b="0" i="0" u="none" strike="noStrike" cap="none" normalizeH="0" baseline="0" dirty="0" smtClean="0">
              <a:ln>
                <a:noFill/>
              </a:ln>
              <a:solidFill>
                <a:srgbClr val="000000"/>
              </a:solidFill>
              <a:effectLst/>
              <a:latin typeface="Verdana" panose="020B0604030504040204" pitchFamily="34" charset="0"/>
            </a:endParaRPr>
          </a:p>
        </p:txBody>
      </p:sp>
      <p:sp>
        <p:nvSpPr>
          <p:cNvPr id="15" name="1 Título"/>
          <p:cNvSpPr>
            <a:spLocks noGrp="1"/>
          </p:cNvSpPr>
          <p:nvPr>
            <p:ph type="title"/>
          </p:nvPr>
        </p:nvSpPr>
        <p:spPr>
          <a:xfrm>
            <a:off x="324555" y="1548258"/>
            <a:ext cx="8711941" cy="360040"/>
          </a:xfrm>
          <a:noFill/>
          <a:ln>
            <a:noFill/>
          </a:ln>
        </p:spPr>
        <p:style>
          <a:lnRef idx="1">
            <a:schemeClr val="accent3"/>
          </a:lnRef>
          <a:fillRef idx="2">
            <a:schemeClr val="accent3"/>
          </a:fillRef>
          <a:effectRef idx="1">
            <a:schemeClr val="accent3"/>
          </a:effectRef>
          <a:fontRef idx="minor">
            <a:schemeClr val="dk1"/>
          </a:fontRef>
        </p:style>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s-ES_tradnl" sz="3600" b="1" dirty="0" smtClean="0">
                <a:ln/>
                <a:solidFill>
                  <a:schemeClr val="bg2">
                    <a:lumMod val="50000"/>
                  </a:schemeClr>
                </a:solidFill>
                <a:latin typeface="Times New Roman" pitchFamily="18" charset="0"/>
                <a:cs typeface="Times New Roman" pitchFamily="18" charset="0"/>
              </a:rPr>
              <a:t>3.1. Interprete de comandos en </a:t>
            </a:r>
            <a:r>
              <a:rPr lang="es-ES_tradnl" sz="3600" b="1" dirty="0" err="1" smtClean="0">
                <a:ln/>
                <a:solidFill>
                  <a:schemeClr val="bg2">
                    <a:lumMod val="50000"/>
                  </a:schemeClr>
                </a:solidFill>
                <a:latin typeface="Times New Roman" pitchFamily="18" charset="0"/>
                <a:cs typeface="Times New Roman" pitchFamily="18" charset="0"/>
              </a:rPr>
              <a:t>linux</a:t>
            </a:r>
            <a:endParaRPr lang="es-MX" sz="3600" b="1" dirty="0">
              <a:ln/>
              <a:solidFill>
                <a:schemeClr val="bg2">
                  <a:lumMod val="50000"/>
                </a:schemeClr>
              </a:solidFill>
              <a:latin typeface="Times New Roman" pitchFamily="18" charset="0"/>
              <a:cs typeface="Times New Roman" pitchFamily="18" charset="0"/>
            </a:endParaRPr>
          </a:p>
        </p:txBody>
      </p:sp>
      <p:pic>
        <p:nvPicPr>
          <p:cNvPr id="6146" name="Picture 2" descr="http://1.bp.blogspot.com/_GgMpZv7pN8U/TMji6B9bF5I/AAAAAAAAAMA/Z5WKYFZhPv8/s1600/PANTALLA1.png"/>
          <p:cNvPicPr>
            <a:picLocks noChangeAspect="1" noChangeArrowheads="1"/>
          </p:cNvPicPr>
          <p:nvPr/>
        </p:nvPicPr>
        <p:blipFill rotWithShape="1">
          <a:blip r:embed="rId5">
            <a:extLst>
              <a:ext uri="{28A0092B-C50C-407E-A947-70E740481C1C}">
                <a14:useLocalDpi xmlns:a14="http://schemas.microsoft.com/office/drawing/2010/main" val="0"/>
              </a:ext>
            </a:extLst>
          </a:blip>
          <a:srcRect l="-19947" t="-149503" r="19947" b="219365"/>
          <a:stretch/>
        </p:blipFill>
        <p:spPr bwMode="auto">
          <a:xfrm>
            <a:off x="155575" y="-1820863"/>
            <a:ext cx="5895975" cy="1145407"/>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1.bp.blogspot.com/_GgMpZv7pN8U/TMji6B9bF5I/AAAAAAAAAMA/Z5WKYFZhPv8/s1600/PANTALLA1.png"/>
          <p:cNvPicPr>
            <a:picLocks noChangeAspect="1" noChangeArrowheads="1"/>
          </p:cNvPicPr>
          <p:nvPr/>
        </p:nvPicPr>
        <p:blipFill rotWithShape="1">
          <a:blip r:embed="rId5">
            <a:extLst>
              <a:ext uri="{28A0092B-C50C-407E-A947-70E740481C1C}">
                <a14:useLocalDpi xmlns:a14="http://schemas.microsoft.com/office/drawing/2010/main" val="0"/>
              </a:ext>
            </a:extLst>
          </a:blip>
          <a:srcRect b="58316"/>
          <a:stretch/>
        </p:blipFill>
        <p:spPr bwMode="auto">
          <a:xfrm>
            <a:off x="1624012" y="3645024"/>
            <a:ext cx="5895975" cy="1584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44073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0" indent="0">
              <a:buNone/>
            </a:pPr>
            <a:r>
              <a:rPr lang="es-ES" sz="1800" b="1" dirty="0">
                <a:solidFill>
                  <a:schemeClr val="bg2">
                    <a:lumMod val="50000"/>
                  </a:schemeClr>
                </a:solidFill>
              </a:rPr>
              <a:t>Creando un directorio y viendo sus atributos</a:t>
            </a:r>
            <a:endParaRPr lang="es-MX" sz="1800" dirty="0">
              <a:solidFill>
                <a:schemeClr val="bg2">
                  <a:lumMod val="50000"/>
                </a:schemeClr>
              </a:solidFill>
            </a:endParaRPr>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r>
              <a:rPr lang="es-ES" sz="1800" dirty="0"/>
              <a:t>Para crear un directorio se usa el comando “</a:t>
            </a:r>
            <a:r>
              <a:rPr lang="es-ES" sz="1800" dirty="0" err="1"/>
              <a:t>mkdir</a:t>
            </a:r>
            <a:r>
              <a:rPr lang="es-ES" sz="1800" dirty="0"/>
              <a:t>” y para ver los archivos y atributos usar el comando “</a:t>
            </a:r>
            <a:r>
              <a:rPr lang="es-ES" sz="1800" dirty="0" err="1"/>
              <a:t>ls</a:t>
            </a:r>
            <a:r>
              <a:rPr lang="es-ES" sz="1800" dirty="0"/>
              <a:t> -l”</a:t>
            </a:r>
            <a:endParaRPr lang="es-MX" sz="1800" dirty="0"/>
          </a:p>
          <a:p>
            <a:pPr marL="0" indent="0">
              <a:buNone/>
            </a:pPr>
            <a:endParaRPr lang="es-MX" dirty="0"/>
          </a:p>
        </p:txBody>
      </p:sp>
      <p:pic>
        <p:nvPicPr>
          <p:cNvPr id="7" name="Imagen 6"/>
          <p:cNvPicPr/>
          <p:nvPr/>
        </p:nvPicPr>
        <p:blipFill>
          <a:blip r:embed="rId5">
            <a:extLst>
              <a:ext uri="{28A0092B-C50C-407E-A947-70E740481C1C}">
                <a14:useLocalDpi xmlns:a14="http://schemas.microsoft.com/office/drawing/2010/main" val="0"/>
              </a:ext>
            </a:extLst>
          </a:blip>
          <a:srcRect/>
          <a:stretch>
            <a:fillRect/>
          </a:stretch>
        </p:blipFill>
        <p:spPr bwMode="auto">
          <a:xfrm>
            <a:off x="1259632" y="1484784"/>
            <a:ext cx="6840760" cy="3456384"/>
          </a:xfrm>
          <a:prstGeom prst="rect">
            <a:avLst/>
          </a:prstGeom>
          <a:noFill/>
          <a:ln>
            <a:noFill/>
          </a:ln>
        </p:spPr>
      </p:pic>
    </p:spTree>
    <p:extLst>
      <p:ext uri="{BB962C8B-B14F-4D97-AF65-F5344CB8AC3E}">
        <p14:creationId xmlns:p14="http://schemas.microsoft.com/office/powerpoint/2010/main" val="31350614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fontScale="92500" lnSpcReduction="20000"/>
          </a:bodyPr>
          <a:lstStyle/>
          <a:p>
            <a:pPr marL="0" lvl="0" indent="0" algn="just" eaLnBrk="0" fontAlgn="base" hangingPunct="0">
              <a:spcBef>
                <a:spcPct val="0"/>
              </a:spcBef>
              <a:spcAft>
                <a:spcPct val="0"/>
              </a:spcAft>
              <a:buNone/>
            </a:pPr>
            <a:endParaRPr lang="es-MX" sz="2200" dirty="0" smtClean="0">
              <a:latin typeface="Times New Roman" panose="02020603050405020304" pitchFamily="18" charset="0"/>
              <a:cs typeface="Times New Roman" panose="02020603050405020304" pitchFamily="18" charset="0"/>
            </a:endParaRPr>
          </a:p>
          <a:p>
            <a:pPr marL="0" lvl="0" indent="0" algn="just" eaLnBrk="0" fontAlgn="base" hangingPunct="0">
              <a:spcBef>
                <a:spcPct val="0"/>
              </a:spcBef>
              <a:spcAft>
                <a:spcPct val="0"/>
              </a:spcAft>
              <a:buNone/>
            </a:pPr>
            <a:r>
              <a:rPr lang="es-MX" sz="2200" dirty="0" smtClean="0">
                <a:latin typeface="Times New Roman" panose="02020603050405020304" pitchFamily="18" charset="0"/>
                <a:cs typeface="Times New Roman" panose="02020603050405020304" pitchFamily="18" charset="0"/>
              </a:rPr>
              <a:t>La</a:t>
            </a:r>
            <a:r>
              <a:rPr lang="es-MX" sz="2200" dirty="0">
                <a:latin typeface="Times New Roman" panose="02020603050405020304" pitchFamily="18" charset="0"/>
                <a:cs typeface="Times New Roman" panose="02020603050405020304" pitchFamily="18" charset="0"/>
              </a:rPr>
              <a:t> Single Unix </a:t>
            </a:r>
            <a:r>
              <a:rPr lang="es-MX" sz="2200" dirty="0" err="1" smtClean="0">
                <a:latin typeface="Times New Roman" panose="02020603050405020304" pitchFamily="18" charset="0"/>
                <a:cs typeface="Times New Roman" panose="02020603050405020304" pitchFamily="18" charset="0"/>
              </a:rPr>
              <a:t>Specification</a:t>
            </a:r>
            <a:r>
              <a:rPr lang="es-MX" sz="2200" dirty="0" smtClean="0">
                <a:latin typeface="Times New Roman" panose="02020603050405020304" pitchFamily="18" charset="0"/>
                <a:cs typeface="Times New Roman" panose="02020603050405020304" pitchFamily="18" charset="0"/>
              </a:rPr>
              <a:t> </a:t>
            </a:r>
            <a:r>
              <a:rPr lang="es-MX" altLang="es-MX" sz="2200" dirty="0" smtClean="0">
                <a:latin typeface="Times New Roman" panose="02020603050405020304" pitchFamily="18" charset="0"/>
                <a:cs typeface="Times New Roman" panose="02020603050405020304" pitchFamily="18" charset="0"/>
              </a:rPr>
              <a:t>Establece </a:t>
            </a:r>
            <a:r>
              <a:rPr lang="es-MX" altLang="es-MX" sz="2200" dirty="0">
                <a:latin typeface="Times New Roman" panose="02020603050405020304" pitchFamily="18" charset="0"/>
                <a:cs typeface="Times New Roman" panose="02020603050405020304" pitchFamily="18" charset="0"/>
              </a:rPr>
              <a:t>que </a:t>
            </a:r>
            <a:r>
              <a:rPr lang="es-MX" altLang="es-MX" sz="2200" i="1" dirty="0" err="1">
                <a:latin typeface="Times New Roman" panose="02020603050405020304" pitchFamily="18" charset="0"/>
                <a:cs typeface="Times New Roman" panose="02020603050405020304" pitchFamily="18" charset="0"/>
              </a:rPr>
              <a:t>cat</a:t>
            </a:r>
            <a:r>
              <a:rPr lang="es-MX" altLang="es-MX" sz="2200" dirty="0">
                <a:latin typeface="Times New Roman" panose="02020603050405020304" pitchFamily="18" charset="0"/>
                <a:cs typeface="Times New Roman" panose="02020603050405020304" pitchFamily="18" charset="0"/>
              </a:rPr>
              <a:t> escribirá a </a:t>
            </a:r>
            <a:r>
              <a:rPr lang="es-MX" altLang="es-MX" sz="2200" dirty="0" smtClean="0">
                <a:latin typeface="Times New Roman" panose="02020603050405020304" pitchFamily="18" charset="0"/>
                <a:cs typeface="Times New Roman" panose="02020603050405020304" pitchFamily="18" charset="0"/>
              </a:rPr>
              <a:t>la salida </a:t>
            </a:r>
            <a:r>
              <a:rPr lang="es-MX" altLang="es-MX" sz="2200" dirty="0" err="1" smtClean="0">
                <a:latin typeface="Times New Roman" panose="02020603050405020304" pitchFamily="18" charset="0"/>
                <a:cs typeface="Times New Roman" panose="02020603050405020304" pitchFamily="18" charset="0"/>
              </a:rPr>
              <a:t>estandar</a:t>
            </a:r>
            <a:r>
              <a:rPr lang="es-MX" altLang="es-MX" sz="2200" dirty="0">
                <a:latin typeface="Times New Roman" panose="02020603050405020304" pitchFamily="18" charset="0"/>
                <a:cs typeface="Times New Roman" panose="02020603050405020304" pitchFamily="18" charset="0"/>
              </a:rPr>
              <a:t> el contenido de cada uno de los archivos dados como argumentos, en el mismo orden en el que fueron dados, y obliga el uso de una opción, -u, con la que cada </a:t>
            </a:r>
            <a:r>
              <a:rPr lang="es-MX" altLang="es-MX" sz="2200" dirty="0" err="1" smtClean="0">
                <a:latin typeface="Times New Roman" panose="02020603050405020304" pitchFamily="18" charset="0"/>
                <a:cs typeface="Times New Roman" panose="02020603050405020304" pitchFamily="18" charset="0"/>
              </a:rPr>
              <a:t>bytese</a:t>
            </a:r>
            <a:r>
              <a:rPr lang="es-MX" altLang="es-MX" sz="2200" dirty="0" smtClean="0">
                <a:latin typeface="Times New Roman" panose="02020603050405020304" pitchFamily="18" charset="0"/>
                <a:cs typeface="Times New Roman" panose="02020603050405020304" pitchFamily="18" charset="0"/>
              </a:rPr>
              <a:t> </a:t>
            </a:r>
            <a:r>
              <a:rPr lang="es-MX" altLang="es-MX" sz="2200" dirty="0">
                <a:latin typeface="Times New Roman" panose="02020603050405020304" pitchFamily="18" charset="0"/>
                <a:cs typeface="Times New Roman" panose="02020603050405020304" pitchFamily="18" charset="0"/>
              </a:rPr>
              <a:t>imprime en cuanto se lee.</a:t>
            </a:r>
          </a:p>
          <a:p>
            <a:pPr marL="0" lvl="0" indent="0" algn="just" eaLnBrk="0" fontAlgn="base" hangingPunct="0">
              <a:spcBef>
                <a:spcPct val="0"/>
              </a:spcBef>
              <a:spcAft>
                <a:spcPct val="0"/>
              </a:spcAft>
              <a:buNone/>
            </a:pPr>
            <a:r>
              <a:rPr lang="es-MX" altLang="es-MX" sz="2200" dirty="0">
                <a:latin typeface="Times New Roman" panose="02020603050405020304" pitchFamily="18" charset="0"/>
                <a:cs typeface="Times New Roman" panose="02020603050405020304" pitchFamily="18" charset="0"/>
              </a:rPr>
              <a:t>Si uno de los archivos especificados es -, </a:t>
            </a:r>
            <a:r>
              <a:rPr lang="es-MX" altLang="es-MX" sz="2200" i="1" dirty="0" err="1">
                <a:latin typeface="Times New Roman" panose="02020603050405020304" pitchFamily="18" charset="0"/>
                <a:cs typeface="Times New Roman" panose="02020603050405020304" pitchFamily="18" charset="0"/>
              </a:rPr>
              <a:t>cat</a:t>
            </a:r>
            <a:r>
              <a:rPr lang="es-MX" altLang="es-MX" sz="2200" dirty="0">
                <a:latin typeface="Times New Roman" panose="02020603050405020304" pitchFamily="18" charset="0"/>
                <a:cs typeface="Times New Roman" panose="02020603050405020304" pitchFamily="18" charset="0"/>
              </a:rPr>
              <a:t> leerá de la entrada </a:t>
            </a:r>
            <a:r>
              <a:rPr lang="es-MX" altLang="es-MX" sz="2200" dirty="0" smtClean="0">
                <a:latin typeface="Times New Roman" panose="02020603050405020304" pitchFamily="18" charset="0"/>
                <a:cs typeface="Times New Roman" panose="02020603050405020304" pitchFamily="18" charset="0"/>
              </a:rPr>
              <a:t>estándar</a:t>
            </a:r>
            <a:r>
              <a:rPr lang="es-MX" altLang="es-MX" sz="2200" dirty="0">
                <a:latin typeface="Times New Roman" panose="02020603050405020304" pitchFamily="18" charset="0"/>
                <a:cs typeface="Times New Roman" panose="02020603050405020304" pitchFamily="18" charset="0"/>
              </a:rPr>
              <a:t> cuando llegue a él. Si no se especifica ningún archivo, </a:t>
            </a:r>
            <a:r>
              <a:rPr lang="es-MX" altLang="es-MX" sz="2200" i="1" dirty="0" err="1">
                <a:latin typeface="Times New Roman" panose="02020603050405020304" pitchFamily="18" charset="0"/>
                <a:cs typeface="Times New Roman" panose="02020603050405020304" pitchFamily="18" charset="0"/>
              </a:rPr>
              <a:t>cat</a:t>
            </a:r>
            <a:r>
              <a:rPr lang="es-MX" altLang="es-MX" sz="2200" dirty="0">
                <a:latin typeface="Times New Roman" panose="02020603050405020304" pitchFamily="18" charset="0"/>
                <a:cs typeface="Times New Roman" panose="02020603050405020304" pitchFamily="18" charset="0"/>
              </a:rPr>
              <a:t> leerá sólo de la entrada estándar.</a:t>
            </a:r>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r>
              <a:rPr lang="es-ES" sz="2000" dirty="0" smtClean="0">
                <a:latin typeface="Times New Roman" panose="02020603050405020304" pitchFamily="18" charset="0"/>
                <a:cs typeface="Times New Roman" panose="02020603050405020304" pitchFamily="18" charset="0"/>
              </a:rPr>
              <a:t>El </a:t>
            </a:r>
            <a:r>
              <a:rPr lang="es-ES" sz="2000" dirty="0">
                <a:latin typeface="Times New Roman" panose="02020603050405020304" pitchFamily="18" charset="0"/>
                <a:cs typeface="Times New Roman" panose="02020603050405020304" pitchFamily="18" charset="0"/>
              </a:rPr>
              <a:t>comando “</a:t>
            </a:r>
            <a:r>
              <a:rPr lang="es-ES" sz="2000" dirty="0" err="1">
                <a:latin typeface="Times New Roman" panose="02020603050405020304" pitchFamily="18" charset="0"/>
                <a:cs typeface="Times New Roman" panose="02020603050405020304" pitchFamily="18" charset="0"/>
              </a:rPr>
              <a:t>cat</a:t>
            </a:r>
            <a:r>
              <a:rPr lang="es-ES" sz="2000" dirty="0">
                <a:latin typeface="Times New Roman" panose="02020603050405020304" pitchFamily="18" charset="0"/>
                <a:cs typeface="Times New Roman" panose="02020603050405020304" pitchFamily="18" charset="0"/>
              </a:rPr>
              <a:t>” nos permite ver el contenido de un archivo</a:t>
            </a:r>
            <a:endParaRPr lang="es-MX" sz="2000" dirty="0">
              <a:latin typeface="Times New Roman" panose="02020603050405020304" pitchFamily="18" charset="0"/>
              <a:cs typeface="Times New Roman" panose="02020603050405020304" pitchFamily="18" charset="0"/>
            </a:endParaRPr>
          </a:p>
          <a:p>
            <a:pPr marL="0" indent="0">
              <a:buNone/>
            </a:pPr>
            <a:endParaRPr lang="es-MX" dirty="0"/>
          </a:p>
        </p:txBody>
      </p:sp>
      <p:pic>
        <p:nvPicPr>
          <p:cNvPr id="7" name="Imagen 6"/>
          <p:cNvPicPr/>
          <p:nvPr/>
        </p:nvPicPr>
        <p:blipFill>
          <a:blip r:embed="rId5">
            <a:extLst>
              <a:ext uri="{28A0092B-C50C-407E-A947-70E740481C1C}">
                <a14:useLocalDpi xmlns:a14="http://schemas.microsoft.com/office/drawing/2010/main" val="0"/>
              </a:ext>
            </a:extLst>
          </a:blip>
          <a:srcRect/>
          <a:stretch>
            <a:fillRect/>
          </a:stretch>
        </p:blipFill>
        <p:spPr bwMode="auto">
          <a:xfrm>
            <a:off x="323528" y="2946966"/>
            <a:ext cx="6984776" cy="2160240"/>
          </a:xfrm>
          <a:prstGeom prst="rect">
            <a:avLst/>
          </a:prstGeom>
          <a:noFill/>
          <a:ln>
            <a:noFill/>
          </a:ln>
        </p:spPr>
      </p:pic>
      <p:sp>
        <p:nvSpPr>
          <p:cNvPr id="2" name="Rectangle 2"/>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294739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lstStyle/>
          <a:p>
            <a:pPr marL="0" indent="0">
              <a:buNone/>
            </a:pPr>
            <a:endParaRPr lang="es-ES" sz="2000" dirty="0" smtClean="0">
              <a:latin typeface="Times New Roman" panose="02020603050405020304" pitchFamily="18" charset="0"/>
              <a:cs typeface="Times New Roman" panose="02020603050405020304" pitchFamily="18" charset="0"/>
            </a:endParaRPr>
          </a:p>
          <a:p>
            <a:pPr marL="0" indent="0">
              <a:buNone/>
            </a:pPr>
            <a:r>
              <a:rPr lang="es-ES" sz="2000" dirty="0" smtClean="0">
                <a:latin typeface="Times New Roman" panose="02020603050405020304" pitchFamily="18" charset="0"/>
                <a:cs typeface="Times New Roman" panose="02020603050405020304" pitchFamily="18" charset="0"/>
              </a:rPr>
              <a:t>Usando </a:t>
            </a:r>
            <a:r>
              <a:rPr lang="es-ES" sz="2000" dirty="0">
                <a:latin typeface="Times New Roman" panose="02020603050405020304" pitchFamily="18" charset="0"/>
                <a:cs typeface="Times New Roman" panose="02020603050405020304" pitchFamily="18" charset="0"/>
              </a:rPr>
              <a:t>el comando “</a:t>
            </a:r>
            <a:r>
              <a:rPr lang="es-ES" sz="2000" dirty="0" err="1">
                <a:latin typeface="Times New Roman" panose="02020603050405020304" pitchFamily="18" charset="0"/>
                <a:cs typeface="Times New Roman" panose="02020603050405020304" pitchFamily="18" charset="0"/>
              </a:rPr>
              <a:t>sh</a:t>
            </a:r>
            <a:r>
              <a:rPr lang="es-ES" sz="2000" dirty="0">
                <a:latin typeface="Times New Roman" panose="02020603050405020304" pitchFamily="18" charset="0"/>
                <a:cs typeface="Times New Roman" panose="02020603050405020304" pitchFamily="18" charset="0"/>
              </a:rPr>
              <a:t> nom_archivo1 nom_archivo2 </a:t>
            </a:r>
            <a:r>
              <a:rPr lang="es-ES" sz="2000" dirty="0" err="1">
                <a:latin typeface="Times New Roman" panose="02020603050405020304" pitchFamily="18" charset="0"/>
                <a:cs typeface="Times New Roman" panose="02020603050405020304" pitchFamily="18" charset="0"/>
              </a:rPr>
              <a:t>nom_nuevo_directorio</a:t>
            </a:r>
            <a:r>
              <a:rPr lang="es-ES" sz="2000" dirty="0">
                <a:latin typeface="Times New Roman" panose="02020603050405020304" pitchFamily="18" charset="0"/>
                <a:cs typeface="Times New Roman" panose="02020603050405020304" pitchFamily="18" charset="0"/>
              </a:rPr>
              <a:t>” se ejecutan los dos archivos y se crea una nueva carpeta</a:t>
            </a:r>
            <a:endParaRPr lang="es-MX" sz="2000" dirty="0">
              <a:latin typeface="Times New Roman" panose="02020603050405020304" pitchFamily="18" charset="0"/>
              <a:cs typeface="Times New Roman" panose="02020603050405020304" pitchFamily="18" charset="0"/>
            </a:endParaRPr>
          </a:p>
          <a:p>
            <a:pPr marL="0" indent="0">
              <a:buNone/>
            </a:pPr>
            <a:endParaRPr lang="es-MX" dirty="0"/>
          </a:p>
        </p:txBody>
      </p:sp>
      <p:pic>
        <p:nvPicPr>
          <p:cNvPr id="7" name="Imagen 6"/>
          <p:cNvPicPr/>
          <p:nvPr/>
        </p:nvPicPr>
        <p:blipFill>
          <a:blip r:embed="rId5">
            <a:extLst>
              <a:ext uri="{28A0092B-C50C-407E-A947-70E740481C1C}">
                <a14:useLocalDpi xmlns:a14="http://schemas.microsoft.com/office/drawing/2010/main" val="0"/>
              </a:ext>
            </a:extLst>
          </a:blip>
          <a:srcRect/>
          <a:stretch>
            <a:fillRect/>
          </a:stretch>
        </p:blipFill>
        <p:spPr bwMode="auto">
          <a:xfrm>
            <a:off x="1259632" y="2235216"/>
            <a:ext cx="6768752" cy="3688046"/>
          </a:xfrm>
          <a:prstGeom prst="rect">
            <a:avLst/>
          </a:prstGeom>
          <a:noFill/>
          <a:ln>
            <a:noFill/>
          </a:ln>
        </p:spPr>
      </p:pic>
    </p:spTree>
    <p:extLst>
      <p:ext uri="{BB962C8B-B14F-4D97-AF65-F5344CB8AC3E}">
        <p14:creationId xmlns:p14="http://schemas.microsoft.com/office/powerpoint/2010/main" val="19573412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1062" y="2204864"/>
            <a:ext cx="8712968" cy="2709017"/>
          </a:xfrm>
        </p:spPr>
        <p:txBody>
          <a:bodyPr>
            <a:normAutofit/>
          </a:bodyPr>
          <a:lstStyle/>
          <a:p>
            <a:pPr marL="0" indent="0">
              <a:buNone/>
            </a:pPr>
            <a:endParaRPr lang="es-ES" sz="2000" dirty="0" smtClean="0">
              <a:latin typeface="Times New Roman" panose="02020603050405020304" pitchFamily="18" charset="0"/>
              <a:cs typeface="Times New Roman" panose="02020603050405020304" pitchFamily="18" charset="0"/>
            </a:endParaRPr>
          </a:p>
          <a:p>
            <a:pPr marL="0" indent="0" algn="just">
              <a:buNone/>
            </a:pPr>
            <a:r>
              <a:rPr lang="es-MX" sz="2000" dirty="0">
                <a:latin typeface="Times New Roman" panose="02020603050405020304" pitchFamily="18" charset="0"/>
                <a:cs typeface="Times New Roman" panose="02020603050405020304" pitchFamily="18" charset="0"/>
              </a:rPr>
              <a:t>Linux, así como la mayoría de los UNIX, utilizan </a:t>
            </a:r>
            <a:r>
              <a:rPr lang="es-MX" sz="2000" dirty="0" err="1">
                <a:latin typeface="Times New Roman" panose="02020603050405020304" pitchFamily="18" charset="0"/>
                <a:cs typeface="Times New Roman" panose="02020603050405020304" pitchFamily="18" charset="0"/>
              </a:rPr>
              <a:t>shell</a:t>
            </a:r>
            <a:r>
              <a:rPr lang="es-MX" sz="2000" dirty="0">
                <a:latin typeface="Times New Roman" panose="02020603050405020304" pitchFamily="18" charset="0"/>
                <a:cs typeface="Times New Roman" panose="02020603050405020304" pitchFamily="18" charset="0"/>
              </a:rPr>
              <a:t> scripts para realizar una infinidad de tareas. Un </a:t>
            </a:r>
            <a:r>
              <a:rPr lang="es-MX" sz="2000" dirty="0" err="1">
                <a:latin typeface="Times New Roman" panose="02020603050405020304" pitchFamily="18" charset="0"/>
                <a:cs typeface="Times New Roman" panose="02020603050405020304" pitchFamily="18" charset="0"/>
              </a:rPr>
              <a:t>shell</a:t>
            </a:r>
            <a:r>
              <a:rPr lang="es-MX" sz="2000" dirty="0">
                <a:latin typeface="Times New Roman" panose="02020603050405020304" pitchFamily="18" charset="0"/>
                <a:cs typeface="Times New Roman" panose="02020603050405020304" pitchFamily="18" charset="0"/>
              </a:rPr>
              <a:t> script es un programa que se escribe con una sintaxis particular, en un archivo de texto plano, para que sea interpretado por un </a:t>
            </a:r>
            <a:r>
              <a:rPr lang="es-MX" sz="2000" dirty="0" err="1">
                <a:latin typeface="Times New Roman" panose="02020603050405020304" pitchFamily="18" charset="0"/>
                <a:cs typeface="Times New Roman" panose="02020603050405020304" pitchFamily="18" charset="0"/>
              </a:rPr>
              <a:t>shell</a:t>
            </a:r>
            <a:r>
              <a:rPr lang="es-MX" sz="2000" dirty="0">
                <a:latin typeface="Times New Roman" panose="02020603050405020304" pitchFamily="18" charset="0"/>
                <a:cs typeface="Times New Roman" panose="02020603050405020304" pitchFamily="18" charset="0"/>
              </a:rPr>
              <a:t>, en este caso /</a:t>
            </a:r>
            <a:r>
              <a:rPr lang="es-MX" sz="2000" dirty="0" err="1">
                <a:latin typeface="Times New Roman" panose="02020603050405020304" pitchFamily="18" charset="0"/>
                <a:cs typeface="Times New Roman" panose="02020603050405020304" pitchFamily="18" charset="0"/>
              </a:rPr>
              <a:t>bin</a:t>
            </a:r>
            <a:r>
              <a:rPr lang="es-MX" sz="2000" dirty="0">
                <a:latin typeface="Times New Roman" panose="02020603050405020304" pitchFamily="18" charset="0"/>
                <a:cs typeface="Times New Roman" panose="02020603050405020304" pitchFamily="18" charset="0"/>
              </a:rPr>
              <a:t>/</a:t>
            </a:r>
            <a:r>
              <a:rPr lang="es-MX" sz="2000" dirty="0" err="1">
                <a:latin typeface="Times New Roman" panose="02020603050405020304" pitchFamily="18" charset="0"/>
                <a:cs typeface="Times New Roman" panose="02020603050405020304" pitchFamily="18" charset="0"/>
              </a:rPr>
              <a:t>bash</a:t>
            </a:r>
            <a:r>
              <a:rPr lang="es-MX" sz="2000" dirty="0">
                <a:latin typeface="Times New Roman" panose="02020603050405020304" pitchFamily="18" charset="0"/>
                <a:cs typeface="Times New Roman" panose="02020603050405020304" pitchFamily="18" charset="0"/>
              </a:rPr>
              <a:t>.</a:t>
            </a:r>
          </a:p>
          <a:p>
            <a:pPr marL="0" indent="0" algn="just">
              <a:buNone/>
            </a:pPr>
            <a:r>
              <a:rPr lang="es-MX" sz="2000" dirty="0">
                <a:latin typeface="Times New Roman" panose="02020603050405020304" pitchFamily="18" charset="0"/>
                <a:cs typeface="Times New Roman" panose="02020603050405020304" pitchFamily="18" charset="0"/>
              </a:rPr>
              <a:t>Un </a:t>
            </a:r>
            <a:r>
              <a:rPr lang="es-MX" sz="2000" dirty="0" err="1">
                <a:latin typeface="Times New Roman" panose="02020603050405020304" pitchFamily="18" charset="0"/>
                <a:cs typeface="Times New Roman" panose="02020603050405020304" pitchFamily="18" charset="0"/>
              </a:rPr>
              <a:t>shell</a:t>
            </a:r>
            <a:r>
              <a:rPr lang="es-MX" sz="2000" dirty="0">
                <a:latin typeface="Times New Roman" panose="02020603050405020304" pitchFamily="18" charset="0"/>
                <a:cs typeface="Times New Roman" panose="02020603050405020304" pitchFamily="18" charset="0"/>
              </a:rPr>
              <a:t> script es básicamente un programa que llama a otros programas, con la posibilidad de hacer </a:t>
            </a:r>
            <a:r>
              <a:rPr lang="es-MX" sz="2000" dirty="0" err="1">
                <a:latin typeface="Times New Roman" panose="02020603050405020304" pitchFamily="18" charset="0"/>
                <a:cs typeface="Times New Roman" panose="02020603050405020304" pitchFamily="18" charset="0"/>
              </a:rPr>
              <a:t>algun</a:t>
            </a:r>
            <a:r>
              <a:rPr lang="es-MX" sz="2000" dirty="0">
                <a:latin typeface="Times New Roman" panose="02020603050405020304" pitchFamily="18" charset="0"/>
                <a:cs typeface="Times New Roman" panose="02020603050405020304" pitchFamily="18" charset="0"/>
              </a:rPr>
              <a:t> tipo de procesamiento propio (como control de flujo, operaciones matemáticas simples, </a:t>
            </a:r>
            <a:r>
              <a:rPr lang="es-MX" sz="2000" dirty="0" err="1">
                <a:latin typeface="Times New Roman" panose="02020603050405020304" pitchFamily="18" charset="0"/>
                <a:cs typeface="Times New Roman" panose="02020603050405020304" pitchFamily="18" charset="0"/>
              </a:rPr>
              <a:t>etc</a:t>
            </a:r>
            <a:r>
              <a:rPr lang="es-MX" sz="2000" dirty="0">
                <a:latin typeface="Times New Roman" panose="02020603050405020304" pitchFamily="18" charset="0"/>
                <a:cs typeface="Times New Roman" panose="02020603050405020304" pitchFamily="18" charset="0"/>
              </a:rPr>
              <a:t>).</a:t>
            </a:r>
          </a:p>
          <a:p>
            <a:pPr marL="0" indent="0">
              <a:buNone/>
            </a:pPr>
            <a:endParaRPr lang="es-MX" dirty="0"/>
          </a:p>
        </p:txBody>
      </p:sp>
      <p:sp>
        <p:nvSpPr>
          <p:cNvPr id="9" name="1 Título"/>
          <p:cNvSpPr>
            <a:spLocks noGrp="1"/>
          </p:cNvSpPr>
          <p:nvPr>
            <p:ph type="title"/>
          </p:nvPr>
        </p:nvSpPr>
        <p:spPr>
          <a:xfrm>
            <a:off x="36523" y="1543038"/>
            <a:ext cx="8711941" cy="360040"/>
          </a:xfrm>
          <a:noFill/>
          <a:ln>
            <a:noFill/>
          </a:ln>
        </p:spPr>
        <p:style>
          <a:lnRef idx="1">
            <a:schemeClr val="accent3"/>
          </a:lnRef>
          <a:fillRef idx="2">
            <a:schemeClr val="accent3"/>
          </a:fillRef>
          <a:effectRef idx="1">
            <a:schemeClr val="accent3"/>
          </a:effectRef>
          <a:fontRef idx="minor">
            <a:schemeClr val="dk1"/>
          </a:fontRef>
        </p:style>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s-ES_tradnl" sz="3600" b="1" dirty="0" smtClean="0">
                <a:ln/>
                <a:solidFill>
                  <a:schemeClr val="bg2">
                    <a:lumMod val="50000"/>
                  </a:schemeClr>
                </a:solidFill>
                <a:latin typeface="Times New Roman" pitchFamily="18" charset="0"/>
                <a:cs typeface="Times New Roman" pitchFamily="18" charset="0"/>
              </a:rPr>
              <a:t>4. Programación de scripts en </a:t>
            </a:r>
            <a:r>
              <a:rPr lang="es-ES_tradnl" sz="3600" b="1" dirty="0" err="1" smtClean="0">
                <a:ln/>
                <a:solidFill>
                  <a:schemeClr val="bg2">
                    <a:lumMod val="50000"/>
                  </a:schemeClr>
                </a:solidFill>
                <a:latin typeface="Times New Roman" pitchFamily="18" charset="0"/>
                <a:cs typeface="Times New Roman" pitchFamily="18" charset="0"/>
              </a:rPr>
              <a:t>bash</a:t>
            </a:r>
            <a:r>
              <a:rPr lang="es-ES_tradnl" sz="3600" b="1" dirty="0" smtClean="0">
                <a:ln/>
                <a:solidFill>
                  <a:schemeClr val="bg2">
                    <a:lumMod val="50000"/>
                  </a:schemeClr>
                </a:solidFill>
                <a:latin typeface="Times New Roman" pitchFamily="18" charset="0"/>
                <a:cs typeface="Times New Roman" pitchFamily="18" charset="0"/>
              </a:rPr>
              <a:t>.</a:t>
            </a:r>
            <a:endParaRPr lang="es-MX" sz="3600" b="1" dirty="0">
              <a:ln/>
              <a:solidFill>
                <a:schemeClr val="bg2">
                  <a:lumMod val="50000"/>
                </a:schemeClr>
              </a:solidFill>
              <a:latin typeface="Times New Roman" pitchFamily="18" charset="0"/>
              <a:cs typeface="Times New Roman" pitchFamily="18" charset="0"/>
            </a:endParaRPr>
          </a:p>
        </p:txBody>
      </p:sp>
      <p:pic>
        <p:nvPicPr>
          <p:cNvPr id="8194" name="Picture 2" descr="http://blog.desdelinux.net/wp-content/uploads/2012/10/blank_computer_scree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83566" y="4894386"/>
            <a:ext cx="2687960" cy="1679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85951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6"/>
            <a:ext cx="8712968" cy="5517329"/>
          </a:xfrm>
        </p:spPr>
        <p:txBody>
          <a:bodyPr>
            <a:normAutofit lnSpcReduction="10000"/>
          </a:bodyPr>
          <a:lstStyle/>
          <a:p>
            <a:pPr marL="0" indent="0">
              <a:buNone/>
            </a:pPr>
            <a:r>
              <a:rPr lang="es-ES" sz="1800" b="1" dirty="0"/>
              <a:t>Uso del comando </a:t>
            </a:r>
            <a:r>
              <a:rPr lang="es-ES" sz="1800" b="1" dirty="0" err="1"/>
              <a:t>shift</a:t>
            </a:r>
            <a:endParaRPr lang="es-MX" sz="1800"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r>
              <a:rPr lang="es-ES" sz="1800" dirty="0" smtClean="0"/>
              <a:t>Una </a:t>
            </a:r>
            <a:r>
              <a:rPr lang="es-ES" sz="1800" dirty="0"/>
              <a:t>vez que ejecutamos nuestro archivo “ejemplo.sh” se escribe una cadena, en este caso de tres palabras, por  que así creamos el archivo “ejemplo.sh” para que funcionara para una cadena de </a:t>
            </a:r>
            <a:r>
              <a:rPr lang="es-ES" sz="1800" dirty="0" err="1"/>
              <a:t>string</a:t>
            </a:r>
            <a:r>
              <a:rPr lang="es-ES" sz="1800" dirty="0"/>
              <a:t> de 3 palabras y lo que hace esta programa es separar la cadena y recorrer la última palabra (copiarla)</a:t>
            </a:r>
            <a:endParaRPr lang="es-MX" sz="1800" dirty="0"/>
          </a:p>
          <a:p>
            <a:pPr marL="0" indent="0">
              <a:buNone/>
            </a:pPr>
            <a:endParaRPr lang="es-MX" dirty="0"/>
          </a:p>
        </p:txBody>
      </p:sp>
      <p:pic>
        <p:nvPicPr>
          <p:cNvPr id="7" name="Imagen 6"/>
          <p:cNvPicPr/>
          <p:nvPr/>
        </p:nvPicPr>
        <p:blipFill>
          <a:blip r:embed="rId5">
            <a:extLst>
              <a:ext uri="{28A0092B-C50C-407E-A947-70E740481C1C}">
                <a14:useLocalDpi xmlns:a14="http://schemas.microsoft.com/office/drawing/2010/main" val="0"/>
              </a:ext>
            </a:extLst>
          </a:blip>
          <a:srcRect/>
          <a:stretch>
            <a:fillRect/>
          </a:stretch>
        </p:blipFill>
        <p:spPr bwMode="auto">
          <a:xfrm>
            <a:off x="1187624" y="1426270"/>
            <a:ext cx="6768752" cy="3328670"/>
          </a:xfrm>
          <a:prstGeom prst="rect">
            <a:avLst/>
          </a:prstGeom>
          <a:noFill/>
          <a:ln>
            <a:noFill/>
          </a:ln>
        </p:spPr>
      </p:pic>
    </p:spTree>
    <p:extLst>
      <p:ext uri="{BB962C8B-B14F-4D97-AF65-F5344CB8AC3E}">
        <p14:creationId xmlns:p14="http://schemas.microsoft.com/office/powerpoint/2010/main" val="4118991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624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graphicFrame>
        <p:nvGraphicFramePr>
          <p:cNvPr id="2" name="1 Tabla"/>
          <p:cNvGraphicFramePr>
            <a:graphicFrameLocks noGrp="1"/>
          </p:cNvGraphicFramePr>
          <p:nvPr>
            <p:extLst>
              <p:ext uri="{D42A27DB-BD31-4B8C-83A1-F6EECF244321}">
                <p14:modId xmlns:p14="http://schemas.microsoft.com/office/powerpoint/2010/main" val="3887376818"/>
              </p:ext>
            </p:extLst>
          </p:nvPr>
        </p:nvGraphicFramePr>
        <p:xfrm>
          <a:off x="287524" y="569168"/>
          <a:ext cx="8568952" cy="6187440"/>
        </p:xfrm>
        <a:graphic>
          <a:graphicData uri="http://schemas.openxmlformats.org/drawingml/2006/table">
            <a:tbl>
              <a:tblPr firstRow="1" bandRow="1">
                <a:tableStyleId>{5C22544A-7EE6-4342-B048-85BDC9FD1C3A}</a:tableStyleId>
              </a:tblPr>
              <a:tblGrid>
                <a:gridCol w="4284476"/>
                <a:gridCol w="4284476"/>
              </a:tblGrid>
              <a:tr h="6120680">
                <a:tc>
                  <a:txBody>
                    <a:bodyPr/>
                    <a:lstStyle/>
                    <a:p>
                      <a:pPr algn="ctr"/>
                      <a:r>
                        <a:rPr lang="es-MX" dirty="0" smtClean="0">
                          <a:solidFill>
                            <a:schemeClr val="bg2">
                              <a:lumMod val="50000"/>
                            </a:schemeClr>
                          </a:solidFill>
                        </a:rPr>
                        <a:t>DIRECTORIO DE LA UAEM</a:t>
                      </a: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Jorge Olvera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Rector</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0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0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Ed. Alfredo Barrera Baca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Docencia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Est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Lat. Ángeles Ma. del Rosario Pérez Bernal </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Investigación y Estudios Avanzados</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José Benjamín Bernal Suárez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Rectoría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E. P. D.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Ivett</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Tinoco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Difusión Cultural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I. Ricardo Joya Cepeda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Extensión Vinculación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E. Javier González Martínez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Administración</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 Pol. Manuel Hernández Luna</a:t>
                      </a:r>
                      <a:b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b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de Planeación y Desarrollo Institucional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Mtra. en A. Ed. Yolanda E. Ballesteros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Sentíes</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Secretaria de Cooperación Internacional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D Hiram Raúl Piña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Libien</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Abogado General</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Com. Juan Portilla Estrada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Comunicación Universitaria</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Jorge </a:t>
                      </a:r>
                      <a:r>
                        <a:rPr lang="es-MX" sz="900" b="1" i="1" kern="1200" dirty="0" err="1" smtClean="0">
                          <a:solidFill>
                            <a:schemeClr val="bg2">
                              <a:lumMod val="50000"/>
                            </a:schemeClr>
                          </a:solidFill>
                          <a:effectLst/>
                          <a:latin typeface="Times New Roman" panose="02020603050405020304" pitchFamily="18" charset="0"/>
                          <a:ea typeface="+mn-ea"/>
                          <a:cs typeface="Times New Roman" panose="02020603050405020304" pitchFamily="18" charset="0"/>
                        </a:rPr>
                        <a:t>Bernaldez</a:t>
                      </a: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García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Secretario Técnico de la Rectoría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Emilio Tovar Pérez</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Director General de Centros Universitarios y Unidades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Académicas Profesionales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A. Ignacio Gutiérrez Padilla  </a:t>
                      </a:r>
                      <a:endParaRPr lang="es-MX" sz="9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9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Contralor  </a:t>
                      </a:r>
                      <a:endParaRPr lang="es-MX" sz="1600"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b="1" dirty="0" smtClean="0">
                          <a:solidFill>
                            <a:schemeClr val="bg2">
                              <a:lumMod val="50000"/>
                            </a:schemeClr>
                          </a:solidFill>
                        </a:rPr>
                        <a:t>DIRECTORIO DE LA UAP-NEZAHUALCÓYOTL</a:t>
                      </a:r>
                      <a:r>
                        <a:rPr lang="es-MX" dirty="0" smtClean="0">
                          <a:solidFill>
                            <a:schemeClr val="bg2">
                              <a:lumMod val="50000"/>
                            </a:schemeClr>
                          </a:solidFill>
                        </a:rPr>
                        <a:t> </a:t>
                      </a:r>
                    </a:p>
                    <a:p>
                      <a:pPr algn="ctr"/>
                      <a:endParaRPr lang="es-MX" sz="1200" dirty="0" smtClean="0">
                        <a:solidFill>
                          <a:schemeClr val="bg2">
                            <a:lumMod val="50000"/>
                          </a:schemeClr>
                        </a:solidFill>
                        <a:latin typeface="Times New Roman" panose="02020603050405020304" pitchFamily="18" charset="0"/>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C.E. Luis Ramón López Gutiérrez</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F.M. Israel Gutiérrez González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Académico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E. Alfredo Ríos Flores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Subdirector Administrativo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S. María Luisa Quintero Soto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Investigación y Estudios Avanzados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Lic. en A. E. Víctor Manuel Durán López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Planeación y Desarrollo Institucional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 en E. Selene Jiménez Bautista</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Comercio Internacional</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Georgina Contreras Landgrave</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la Licenciatura en Educación para la Salud</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Dra. en C.  Dora María Calderón Nepamuceno</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Coordinadora de Ingeniería en Sistemas Inteligentes</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Mtro. en C. Juan Antonio Jiménez García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pPr algn="ctr"/>
                      <a:r>
                        <a:rPr lang="es-MX" sz="1100" b="1" i="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rPr>
                        <a:t>Coordinador de Ingeniería en Transporte </a:t>
                      </a:r>
                      <a:endParaRPr lang="es-MX" sz="1100" b="1" kern="1200" dirty="0" smtClean="0">
                        <a:solidFill>
                          <a:schemeClr val="bg2">
                            <a:lumMod val="50000"/>
                          </a:schemeClr>
                        </a:solidFill>
                        <a:effectLst/>
                        <a:latin typeface="Times New Roman" panose="02020603050405020304" pitchFamily="18" charset="0"/>
                        <a:ea typeface="+mn-ea"/>
                        <a:cs typeface="Times New Roman" panose="02020603050405020304" pitchFamily="18" charset="0"/>
                      </a:endParaRPr>
                    </a:p>
                    <a:p>
                      <a:endParaRPr lang="es-MX" dirty="0">
                        <a:solidFill>
                          <a:schemeClr val="bg2">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7" name="6 Conector recto"/>
          <p:cNvCxnSpPr>
            <a:stCxn id="2" idx="0"/>
            <a:endCxn id="2" idx="2"/>
          </p:cNvCxnSpPr>
          <p:nvPr/>
        </p:nvCxnSpPr>
        <p:spPr>
          <a:xfrm>
            <a:off x="4572000" y="569168"/>
            <a:ext cx="0" cy="6187440"/>
          </a:xfrm>
          <a:prstGeom prst="line">
            <a:avLst/>
          </a:prstGeom>
          <a:ln>
            <a:solidFill>
              <a:schemeClr val="bg2">
                <a:lumMod val="50000"/>
              </a:schemeClr>
            </a:solidFill>
          </a:ln>
        </p:spPr>
        <p:style>
          <a:lnRef idx="1">
            <a:schemeClr val="accent3"/>
          </a:lnRef>
          <a:fillRef idx="0">
            <a:schemeClr val="accent3"/>
          </a:fillRef>
          <a:effectRef idx="0">
            <a:schemeClr val="accent3"/>
          </a:effectRef>
          <a:fontRef idx="minor">
            <a:schemeClr val="tx1"/>
          </a:fontRef>
        </p:style>
      </p:cxnSp>
      <p:pic>
        <p:nvPicPr>
          <p:cNvPr id="12" name="1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093296"/>
            <a:ext cx="805206" cy="419315"/>
          </a:xfrm>
          <a:prstGeom prst="rect">
            <a:avLst/>
          </a:prstGeom>
        </p:spPr>
      </p:pic>
    </p:spTree>
    <p:extLst>
      <p:ext uri="{BB962C8B-B14F-4D97-AF65-F5344CB8AC3E}">
        <p14:creationId xmlns:p14="http://schemas.microsoft.com/office/powerpoint/2010/main" val="17854153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lstStyle/>
          <a:p>
            <a:pPr marL="0" indent="0">
              <a:buNone/>
            </a:pPr>
            <a:r>
              <a:rPr lang="es-ES" sz="2000" dirty="0">
                <a:latin typeface="Times New Roman" panose="02020603050405020304" pitchFamily="18" charset="0"/>
                <a:cs typeface="Times New Roman" panose="02020603050405020304" pitchFamily="18" charset="0"/>
              </a:rPr>
              <a:t>Creando el archivo e1.sh y abrir el directorio c3 (directorio donde actualmente nos situamos</a:t>
            </a:r>
            <a:r>
              <a:rPr lang="es-ES" sz="2000" dirty="0" smtClean="0">
                <a:latin typeface="Times New Roman" panose="02020603050405020304" pitchFamily="18" charset="0"/>
                <a:cs typeface="Times New Roman" panose="02020603050405020304" pitchFamily="18" charset="0"/>
              </a:rPr>
              <a:t>)</a:t>
            </a:r>
          </a:p>
          <a:p>
            <a:pPr marL="0" indent="0">
              <a:buNone/>
            </a:pPr>
            <a:endParaRPr lang="es-ES" sz="2400" dirty="0"/>
          </a:p>
          <a:p>
            <a:pPr marL="0" indent="0">
              <a:buNone/>
            </a:pPr>
            <a:endParaRPr lang="es-ES" sz="2400" dirty="0" smtClean="0"/>
          </a:p>
          <a:p>
            <a:pPr marL="0" indent="0">
              <a:buNone/>
            </a:pPr>
            <a:endParaRPr lang="es-ES" sz="2400" dirty="0"/>
          </a:p>
          <a:p>
            <a:pPr marL="0" indent="0">
              <a:buNone/>
            </a:pPr>
            <a:endParaRPr lang="es-ES" sz="2400" dirty="0" smtClean="0"/>
          </a:p>
          <a:p>
            <a:pPr marL="0" indent="0">
              <a:buNone/>
            </a:pPr>
            <a:endParaRPr lang="es-ES" sz="2400" dirty="0"/>
          </a:p>
          <a:p>
            <a:pPr marL="0" indent="0">
              <a:buNone/>
            </a:pPr>
            <a:endParaRPr lang="es-ES" sz="2400" dirty="0" smtClean="0"/>
          </a:p>
          <a:p>
            <a:pPr marL="0" indent="0">
              <a:buNone/>
            </a:pPr>
            <a:endParaRPr lang="es-ES" sz="2400" dirty="0"/>
          </a:p>
          <a:p>
            <a:pPr marL="0" indent="0">
              <a:buNone/>
            </a:pPr>
            <a:endParaRPr lang="es-ES" sz="2400" dirty="0" smtClean="0"/>
          </a:p>
          <a:p>
            <a:pPr marL="0" indent="0">
              <a:buNone/>
            </a:pPr>
            <a:endParaRPr lang="es-ES" sz="2400" dirty="0"/>
          </a:p>
          <a:p>
            <a:pPr marL="0" indent="0">
              <a:buNone/>
            </a:pPr>
            <a:endParaRPr lang="es-MX" sz="2400" dirty="0"/>
          </a:p>
          <a:p>
            <a:pPr marL="0" indent="0">
              <a:buNone/>
            </a:pPr>
            <a:endParaRPr lang="es-MX" dirty="0"/>
          </a:p>
        </p:txBody>
      </p:sp>
      <p:pic>
        <p:nvPicPr>
          <p:cNvPr id="7" name="Imagen 6"/>
          <p:cNvPicPr/>
          <p:nvPr/>
        </p:nvPicPr>
        <p:blipFill>
          <a:blip r:embed="rId5">
            <a:extLst>
              <a:ext uri="{28A0092B-C50C-407E-A947-70E740481C1C}">
                <a14:useLocalDpi xmlns:a14="http://schemas.microsoft.com/office/drawing/2010/main" val="0"/>
              </a:ext>
            </a:extLst>
          </a:blip>
          <a:srcRect/>
          <a:stretch>
            <a:fillRect/>
          </a:stretch>
        </p:blipFill>
        <p:spPr bwMode="auto">
          <a:xfrm>
            <a:off x="1151620" y="1701554"/>
            <a:ext cx="6840759" cy="4150446"/>
          </a:xfrm>
          <a:prstGeom prst="rect">
            <a:avLst/>
          </a:prstGeom>
          <a:noFill/>
          <a:ln>
            <a:noFill/>
          </a:ln>
        </p:spPr>
      </p:pic>
    </p:spTree>
    <p:extLst>
      <p:ext uri="{BB962C8B-B14F-4D97-AF65-F5344CB8AC3E}">
        <p14:creationId xmlns:p14="http://schemas.microsoft.com/office/powerpoint/2010/main" val="24617634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3278" y="1395820"/>
            <a:ext cx="8712968" cy="5273724"/>
          </a:xfrm>
        </p:spPr>
        <p:txBody>
          <a:bodyPr>
            <a:normAutofit/>
          </a:bodyPr>
          <a:lstStyle/>
          <a:p>
            <a:pPr marL="0" indent="0">
              <a:buNone/>
            </a:pPr>
            <a:r>
              <a:rPr lang="es-ES" sz="2000" dirty="0">
                <a:latin typeface="Times New Roman" panose="02020603050405020304" pitchFamily="18" charset="0"/>
                <a:cs typeface="Times New Roman" panose="02020603050405020304" pitchFamily="18" charset="0"/>
              </a:rPr>
              <a:t>Una vez creado el archivo se ejecuta en la terminal con el comando antes visto “</a:t>
            </a:r>
            <a:r>
              <a:rPr lang="es-ES" sz="2000" dirty="0" err="1">
                <a:latin typeface="Times New Roman" panose="02020603050405020304" pitchFamily="18" charset="0"/>
                <a:cs typeface="Times New Roman" panose="02020603050405020304" pitchFamily="18" charset="0"/>
              </a:rPr>
              <a:t>sh</a:t>
            </a:r>
            <a:r>
              <a:rPr lang="es-ES" sz="2000" dirty="0">
                <a:latin typeface="Times New Roman" panose="02020603050405020304" pitchFamily="18" charset="0"/>
                <a:cs typeface="Times New Roman" panose="02020603050405020304" pitchFamily="18" charset="0"/>
              </a:rPr>
              <a:t> e1.sh”</a:t>
            </a:r>
            <a:endParaRPr lang="es-MX" sz="2000" dirty="0">
              <a:latin typeface="Times New Roman" panose="02020603050405020304" pitchFamily="18" charset="0"/>
              <a:cs typeface="Times New Roman" panose="02020603050405020304" pitchFamily="18" charset="0"/>
            </a:endParaRPr>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smtClean="0"/>
          </a:p>
          <a:p>
            <a:pPr marL="0" indent="0">
              <a:buNone/>
            </a:pPr>
            <a:r>
              <a:rPr lang="es-ES" sz="2000" dirty="0" smtClean="0">
                <a:latin typeface="Times New Roman" panose="02020603050405020304" pitchFamily="18" charset="0"/>
                <a:cs typeface="Times New Roman" panose="02020603050405020304" pitchFamily="18" charset="0"/>
              </a:rPr>
              <a:t>Nota: </a:t>
            </a:r>
            <a:r>
              <a:rPr lang="es-ES" sz="2000" dirty="0">
                <a:latin typeface="Times New Roman" panose="02020603050405020304" pitchFamily="18" charset="0"/>
                <a:cs typeface="Times New Roman" panose="02020603050405020304" pitchFamily="18" charset="0"/>
              </a:rPr>
              <a:t>al momento de escribir en terminal se puede presionar la tecla tabulador para que autocomplete o nos de opciones de lo mismo para completar lo que deseamos escribir.</a:t>
            </a:r>
            <a:endParaRPr lang="es-MX" sz="2000" dirty="0">
              <a:latin typeface="Times New Roman" panose="02020603050405020304" pitchFamily="18" charset="0"/>
              <a:cs typeface="Times New Roman" panose="02020603050405020304" pitchFamily="18" charset="0"/>
            </a:endParaRPr>
          </a:p>
          <a:p>
            <a:pPr marL="0" indent="0">
              <a:buNone/>
            </a:pPr>
            <a:endParaRPr lang="es-MX" dirty="0"/>
          </a:p>
        </p:txBody>
      </p:sp>
      <p:pic>
        <p:nvPicPr>
          <p:cNvPr id="7" name="Imagen 6"/>
          <p:cNvPicPr/>
          <p:nvPr/>
        </p:nvPicPr>
        <p:blipFill rotWithShape="1">
          <a:blip r:embed="rId5">
            <a:extLst>
              <a:ext uri="{28A0092B-C50C-407E-A947-70E740481C1C}">
                <a14:useLocalDpi xmlns:a14="http://schemas.microsoft.com/office/drawing/2010/main" val="0"/>
              </a:ext>
            </a:extLst>
          </a:blip>
          <a:srcRect t="19355"/>
          <a:stretch/>
        </p:blipFill>
        <p:spPr bwMode="auto">
          <a:xfrm>
            <a:off x="755576" y="2348880"/>
            <a:ext cx="7184949" cy="1800200"/>
          </a:xfrm>
          <a:prstGeom prst="rect">
            <a:avLst/>
          </a:prstGeom>
          <a:noFill/>
          <a:ln>
            <a:noFill/>
          </a:ln>
        </p:spPr>
      </p:pic>
    </p:spTree>
    <p:extLst>
      <p:ext uri="{BB962C8B-B14F-4D97-AF65-F5344CB8AC3E}">
        <p14:creationId xmlns:p14="http://schemas.microsoft.com/office/powerpoint/2010/main" val="27022438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lstStyle/>
          <a:p>
            <a:pPr marL="0" indent="0">
              <a:buNone/>
            </a:pPr>
            <a:r>
              <a:rPr lang="es-ES" sz="1800" b="1" dirty="0"/>
              <a:t>Estructura “</a:t>
            </a:r>
            <a:r>
              <a:rPr lang="es-ES" sz="1800" b="1" dirty="0" err="1"/>
              <a:t>if</a:t>
            </a:r>
            <a:r>
              <a:rPr lang="es-ES" sz="1800" b="1" dirty="0"/>
              <a:t>”</a:t>
            </a:r>
            <a:endParaRPr lang="es-MX" sz="1800"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r>
              <a:rPr lang="es-ES" sz="1800" dirty="0"/>
              <a:t>Esta es la maneta en que se debe de utilizar la estructura “</a:t>
            </a:r>
            <a:r>
              <a:rPr lang="es-ES" sz="1800" dirty="0" err="1"/>
              <a:t>if</a:t>
            </a:r>
            <a:r>
              <a:rPr lang="es-ES" sz="1800" dirty="0" smtClean="0"/>
              <a:t>”</a:t>
            </a:r>
          </a:p>
          <a:p>
            <a:pPr marL="0" indent="0">
              <a:buNone/>
            </a:pPr>
            <a:endParaRPr lang="es-ES" sz="1800" dirty="0"/>
          </a:p>
          <a:p>
            <a:pPr marL="0" indent="0">
              <a:buNone/>
            </a:pPr>
            <a:endParaRPr lang="es-ES" sz="1800" dirty="0" smtClean="0"/>
          </a:p>
          <a:p>
            <a:pPr marL="0" indent="0">
              <a:buNone/>
            </a:pPr>
            <a:endParaRPr lang="es-ES" sz="1800" dirty="0"/>
          </a:p>
          <a:p>
            <a:pPr marL="0" indent="0">
              <a:buNone/>
            </a:pPr>
            <a:endParaRPr lang="es-ES" sz="1800" dirty="0" smtClean="0"/>
          </a:p>
          <a:p>
            <a:pPr marL="0" indent="0">
              <a:buNone/>
            </a:pPr>
            <a:endParaRPr lang="es-MX" sz="1800" dirty="0"/>
          </a:p>
        </p:txBody>
      </p:sp>
      <p:pic>
        <p:nvPicPr>
          <p:cNvPr id="7" name="Imagen 6"/>
          <p:cNvPicPr/>
          <p:nvPr/>
        </p:nvPicPr>
        <p:blipFill>
          <a:blip r:embed="rId5">
            <a:extLst>
              <a:ext uri="{28A0092B-C50C-407E-A947-70E740481C1C}">
                <a14:useLocalDpi xmlns:a14="http://schemas.microsoft.com/office/drawing/2010/main" val="0"/>
              </a:ext>
            </a:extLst>
          </a:blip>
          <a:srcRect/>
          <a:stretch>
            <a:fillRect/>
          </a:stretch>
        </p:blipFill>
        <p:spPr bwMode="auto">
          <a:xfrm>
            <a:off x="1403648" y="1484784"/>
            <a:ext cx="6336704" cy="2016224"/>
          </a:xfrm>
          <a:prstGeom prst="rect">
            <a:avLst/>
          </a:prstGeom>
          <a:noFill/>
          <a:ln>
            <a:noFill/>
          </a:ln>
        </p:spPr>
      </p:pic>
      <p:pic>
        <p:nvPicPr>
          <p:cNvPr id="9" name="Imagen 8"/>
          <p:cNvPicPr/>
          <p:nvPr/>
        </p:nvPicPr>
        <p:blipFill>
          <a:blip r:embed="rId6">
            <a:extLst>
              <a:ext uri="{28A0092B-C50C-407E-A947-70E740481C1C}">
                <a14:useLocalDpi xmlns:a14="http://schemas.microsoft.com/office/drawing/2010/main" val="0"/>
              </a:ext>
            </a:extLst>
          </a:blip>
          <a:srcRect/>
          <a:stretch>
            <a:fillRect/>
          </a:stretch>
        </p:blipFill>
        <p:spPr bwMode="auto">
          <a:xfrm>
            <a:off x="1403648" y="4193892"/>
            <a:ext cx="6336704" cy="1729370"/>
          </a:xfrm>
          <a:prstGeom prst="rect">
            <a:avLst/>
          </a:prstGeom>
          <a:noFill/>
          <a:ln>
            <a:noFill/>
          </a:ln>
        </p:spPr>
      </p:pic>
    </p:spTree>
    <p:extLst>
      <p:ext uri="{BB962C8B-B14F-4D97-AF65-F5344CB8AC3E}">
        <p14:creationId xmlns:p14="http://schemas.microsoft.com/office/powerpoint/2010/main" val="6773054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lstStyle/>
          <a:p>
            <a:pPr marL="0" indent="0">
              <a:buNone/>
            </a:pPr>
            <a:r>
              <a:rPr lang="es-ES" sz="1800" dirty="0"/>
              <a:t>Programa que verifica si el archivo test.sh existe, si existe, solamente manda un mensaje y si no existe lo crea y muestra que en verdad se creo</a:t>
            </a:r>
            <a:endParaRPr lang="es-MX" sz="1800"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a:p>
        </p:txBody>
      </p:sp>
      <p:pic>
        <p:nvPicPr>
          <p:cNvPr id="7" name="Imagen 6"/>
          <p:cNvPicPr/>
          <p:nvPr/>
        </p:nvPicPr>
        <p:blipFill>
          <a:blip r:embed="rId5">
            <a:extLst>
              <a:ext uri="{28A0092B-C50C-407E-A947-70E740481C1C}">
                <a14:useLocalDpi xmlns:a14="http://schemas.microsoft.com/office/drawing/2010/main" val="0"/>
              </a:ext>
            </a:extLst>
          </a:blip>
          <a:srcRect/>
          <a:stretch>
            <a:fillRect/>
          </a:stretch>
        </p:blipFill>
        <p:spPr bwMode="auto">
          <a:xfrm>
            <a:off x="1331640" y="1705267"/>
            <a:ext cx="6480720" cy="2083774"/>
          </a:xfrm>
          <a:prstGeom prst="rect">
            <a:avLst/>
          </a:prstGeom>
          <a:noFill/>
          <a:ln>
            <a:noFill/>
          </a:ln>
        </p:spPr>
      </p:pic>
      <p:pic>
        <p:nvPicPr>
          <p:cNvPr id="9" name="Imagen 8"/>
          <p:cNvPicPr/>
          <p:nvPr/>
        </p:nvPicPr>
        <p:blipFill>
          <a:blip r:embed="rId6">
            <a:extLst>
              <a:ext uri="{28A0092B-C50C-407E-A947-70E740481C1C}">
                <a14:useLocalDpi xmlns:a14="http://schemas.microsoft.com/office/drawing/2010/main" val="0"/>
              </a:ext>
            </a:extLst>
          </a:blip>
          <a:srcRect/>
          <a:stretch>
            <a:fillRect/>
          </a:stretch>
        </p:blipFill>
        <p:spPr bwMode="auto">
          <a:xfrm>
            <a:off x="1297199" y="4049418"/>
            <a:ext cx="6515161" cy="2160085"/>
          </a:xfrm>
          <a:prstGeom prst="rect">
            <a:avLst/>
          </a:prstGeom>
          <a:noFill/>
          <a:ln>
            <a:noFill/>
          </a:ln>
        </p:spPr>
      </p:pic>
    </p:spTree>
    <p:extLst>
      <p:ext uri="{BB962C8B-B14F-4D97-AF65-F5344CB8AC3E}">
        <p14:creationId xmlns:p14="http://schemas.microsoft.com/office/powerpoint/2010/main" val="15912893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0" indent="0">
              <a:buNone/>
            </a:pPr>
            <a:r>
              <a:rPr lang="es-ES" sz="2000" b="1" dirty="0">
                <a:latin typeface="Times New Roman" panose="02020603050405020304" pitchFamily="18" charset="0"/>
                <a:cs typeface="Times New Roman" panose="02020603050405020304" pitchFamily="18" charset="0"/>
              </a:rPr>
              <a:t>Comando </a:t>
            </a:r>
            <a:r>
              <a:rPr lang="es-ES" sz="2000" b="1" dirty="0" err="1" smtClean="0">
                <a:latin typeface="Times New Roman" panose="02020603050405020304" pitchFamily="18" charset="0"/>
                <a:cs typeface="Times New Roman" panose="02020603050405020304" pitchFamily="18" charset="0"/>
              </a:rPr>
              <a:t>touch</a:t>
            </a:r>
            <a:r>
              <a:rPr lang="es-ES" sz="2000" b="1" dirty="0" smtClean="0">
                <a:latin typeface="Times New Roman" panose="02020603050405020304" pitchFamily="18" charset="0"/>
                <a:cs typeface="Times New Roman" panose="02020603050405020304" pitchFamily="18" charset="0"/>
              </a:rPr>
              <a:t>: </a:t>
            </a:r>
          </a:p>
          <a:p>
            <a:pPr marL="0" indent="0">
              <a:buNone/>
            </a:pPr>
            <a:endParaRPr lang="es-ES" sz="2000" b="1" dirty="0">
              <a:latin typeface="Times New Roman" panose="02020603050405020304" pitchFamily="18" charset="0"/>
              <a:cs typeface="Times New Roman" panose="02020603050405020304" pitchFamily="18" charset="0"/>
            </a:endParaRPr>
          </a:p>
          <a:p>
            <a:pPr marL="0" indent="0">
              <a:buNone/>
            </a:pPr>
            <a:r>
              <a:rPr lang="es-MX" sz="2000" dirty="0" smtClean="0">
                <a:latin typeface="Times New Roman" panose="02020603050405020304" pitchFamily="18" charset="0"/>
                <a:cs typeface="Times New Roman" panose="02020603050405020304" pitchFamily="18" charset="0"/>
              </a:rPr>
              <a:t>Actualiza </a:t>
            </a:r>
            <a:r>
              <a:rPr lang="es-MX" sz="2000" dirty="0">
                <a:latin typeface="Times New Roman" panose="02020603050405020304" pitchFamily="18" charset="0"/>
                <a:cs typeface="Times New Roman" panose="02020603050405020304" pitchFamily="18" charset="0"/>
              </a:rPr>
              <a:t>los registros de fecha y hora, con la fecha y hora actual de los ficheros indicados como argumento. Si el fichero no existe, el comando </a:t>
            </a:r>
            <a:r>
              <a:rPr lang="es-MX" sz="2000" dirty="0" err="1">
                <a:latin typeface="Times New Roman" panose="02020603050405020304" pitchFamily="18" charset="0"/>
                <a:cs typeface="Times New Roman" panose="02020603050405020304" pitchFamily="18" charset="0"/>
              </a:rPr>
              <a:t>touch</a:t>
            </a:r>
            <a:r>
              <a:rPr lang="es-MX" sz="2000" dirty="0">
                <a:latin typeface="Times New Roman" panose="02020603050405020304" pitchFamily="18" charset="0"/>
                <a:cs typeface="Times New Roman" panose="02020603050405020304" pitchFamily="18" charset="0"/>
              </a:rPr>
              <a:t> lo crea. Su uso más frecuente es para crear archivos.</a:t>
            </a:r>
          </a:p>
          <a:p>
            <a:pPr marL="0" indent="0">
              <a:buNone/>
            </a:pPr>
            <a:endParaRPr lang="es-MX" dirty="0" smtClean="0"/>
          </a:p>
          <a:p>
            <a:pPr marL="0" indent="0">
              <a:buNone/>
            </a:pPr>
            <a:endParaRPr lang="es-MX" dirty="0"/>
          </a:p>
          <a:p>
            <a:pPr marL="0" indent="0">
              <a:buNone/>
            </a:pPr>
            <a:endParaRPr lang="es-MX" dirty="0" smtClean="0"/>
          </a:p>
          <a:p>
            <a:pPr marL="0" indent="0">
              <a:buNone/>
            </a:pPr>
            <a:endParaRPr lang="es-ES" sz="1800" dirty="0" smtClean="0"/>
          </a:p>
          <a:p>
            <a:pPr marL="0" indent="0">
              <a:buNone/>
            </a:pPr>
            <a:endParaRPr lang="es-ES" sz="1800" dirty="0"/>
          </a:p>
          <a:p>
            <a:pPr marL="0" indent="0">
              <a:buNone/>
            </a:pPr>
            <a:r>
              <a:rPr lang="es-ES" sz="2000" dirty="0" smtClean="0">
                <a:latin typeface="Times New Roman" panose="02020603050405020304" pitchFamily="18" charset="0"/>
                <a:cs typeface="Times New Roman" panose="02020603050405020304" pitchFamily="18" charset="0"/>
              </a:rPr>
              <a:t>Este </a:t>
            </a:r>
            <a:r>
              <a:rPr lang="es-ES" sz="2000" dirty="0">
                <a:latin typeface="Times New Roman" panose="02020603050405020304" pitchFamily="18" charset="0"/>
                <a:cs typeface="Times New Roman" panose="02020603050405020304" pitchFamily="18" charset="0"/>
              </a:rPr>
              <a:t>comando nos sirve para crear archivos </a:t>
            </a:r>
            <a:endParaRPr lang="es-MX" sz="2000" dirty="0">
              <a:latin typeface="Times New Roman" panose="02020603050405020304" pitchFamily="18" charset="0"/>
              <a:cs typeface="Times New Roman" panose="02020603050405020304" pitchFamily="18" charset="0"/>
            </a:endParaRPr>
          </a:p>
          <a:p>
            <a:pPr marL="0" indent="0">
              <a:buNone/>
            </a:pPr>
            <a:endParaRPr lang="es-MX" dirty="0"/>
          </a:p>
        </p:txBody>
      </p:sp>
      <p:pic>
        <p:nvPicPr>
          <p:cNvPr id="7" name="Imagen 6"/>
          <p:cNvPicPr/>
          <p:nvPr/>
        </p:nvPicPr>
        <p:blipFill>
          <a:blip r:embed="rId5">
            <a:extLst>
              <a:ext uri="{28A0092B-C50C-407E-A947-70E740481C1C}">
                <a14:useLocalDpi xmlns:a14="http://schemas.microsoft.com/office/drawing/2010/main" val="0"/>
              </a:ext>
            </a:extLst>
          </a:blip>
          <a:srcRect/>
          <a:stretch>
            <a:fillRect/>
          </a:stretch>
        </p:blipFill>
        <p:spPr bwMode="auto">
          <a:xfrm>
            <a:off x="251520" y="2924944"/>
            <a:ext cx="8496944" cy="1697841"/>
          </a:xfrm>
          <a:prstGeom prst="rect">
            <a:avLst/>
          </a:prstGeom>
          <a:noFill/>
          <a:ln>
            <a:noFill/>
          </a:ln>
        </p:spPr>
      </p:pic>
    </p:spTree>
    <p:extLst>
      <p:ext uri="{BB962C8B-B14F-4D97-AF65-F5344CB8AC3E}">
        <p14:creationId xmlns:p14="http://schemas.microsoft.com/office/powerpoint/2010/main" val="35063207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lstStyle/>
          <a:p>
            <a:pPr marL="0" indent="0">
              <a:buNone/>
            </a:pPr>
            <a:r>
              <a:rPr lang="es-ES" sz="2000" b="1" dirty="0">
                <a:latin typeface="Times New Roman" panose="02020603050405020304" pitchFamily="18" charset="0"/>
                <a:cs typeface="Times New Roman" panose="02020603050405020304" pitchFamily="18" charset="0"/>
              </a:rPr>
              <a:t>Ejercicio</a:t>
            </a:r>
            <a:r>
              <a:rPr lang="es-ES" sz="2000" b="1" dirty="0" smtClean="0">
                <a:latin typeface="Times New Roman" panose="02020603050405020304" pitchFamily="18" charset="0"/>
                <a:cs typeface="Times New Roman" panose="02020603050405020304" pitchFamily="18" charset="0"/>
              </a:rPr>
              <a:t>: </a:t>
            </a:r>
            <a:r>
              <a:rPr lang="es-ES" sz="2000" dirty="0" smtClean="0">
                <a:latin typeface="Times New Roman" panose="02020603050405020304" pitchFamily="18" charset="0"/>
                <a:cs typeface="Times New Roman" panose="02020603050405020304" pitchFamily="18" charset="0"/>
              </a:rPr>
              <a:t>Realiza el siguiente programa y validad las salidas en terminal.</a:t>
            </a:r>
            <a:endParaRPr lang="es-MX" sz="2000" dirty="0">
              <a:latin typeface="Times New Roman" panose="02020603050405020304" pitchFamily="18" charset="0"/>
              <a:cs typeface="Times New Roman" panose="02020603050405020304" pitchFamily="18" charset="0"/>
            </a:endParaRPr>
          </a:p>
          <a:p>
            <a:pPr marL="0" indent="0">
              <a:buNone/>
            </a:pPr>
            <a:endParaRPr lang="es-MX" dirty="0"/>
          </a:p>
        </p:txBody>
      </p:sp>
      <p:pic>
        <p:nvPicPr>
          <p:cNvPr id="7" name="Imagen 6"/>
          <p:cNvPicPr/>
          <p:nvPr/>
        </p:nvPicPr>
        <p:blipFill>
          <a:blip r:embed="rId5">
            <a:extLst>
              <a:ext uri="{28A0092B-C50C-407E-A947-70E740481C1C}">
                <a14:useLocalDpi xmlns:a14="http://schemas.microsoft.com/office/drawing/2010/main" val="0"/>
              </a:ext>
            </a:extLst>
          </a:blip>
          <a:srcRect/>
          <a:stretch>
            <a:fillRect/>
          </a:stretch>
        </p:blipFill>
        <p:spPr bwMode="auto">
          <a:xfrm>
            <a:off x="683568" y="1657874"/>
            <a:ext cx="7776864" cy="4265388"/>
          </a:xfrm>
          <a:prstGeom prst="rect">
            <a:avLst/>
          </a:prstGeom>
          <a:noFill/>
          <a:ln>
            <a:noFill/>
          </a:ln>
        </p:spPr>
      </p:pic>
    </p:spTree>
    <p:extLst>
      <p:ext uri="{BB962C8B-B14F-4D97-AF65-F5344CB8AC3E}">
        <p14:creationId xmlns:p14="http://schemas.microsoft.com/office/powerpoint/2010/main" val="19287807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lstStyle/>
          <a:p>
            <a:pPr marL="0" indent="0" algn="just">
              <a:buNone/>
            </a:pPr>
            <a:r>
              <a:rPr lang="es-ES" sz="2000" dirty="0">
                <a:latin typeface="Times New Roman" panose="02020603050405020304" pitchFamily="18" charset="0"/>
                <a:cs typeface="Times New Roman" panose="02020603050405020304" pitchFamily="18" charset="0"/>
              </a:rPr>
              <a:t>En este ejercicio se emplea lo que se ah visto hasta este momento, </a:t>
            </a:r>
            <a:r>
              <a:rPr lang="es-ES" sz="2000" dirty="0" smtClean="0">
                <a:latin typeface="Times New Roman" panose="02020603050405020304" pitchFamily="18" charset="0"/>
                <a:cs typeface="Times New Roman" panose="02020603050405020304" pitchFamily="18" charset="0"/>
              </a:rPr>
              <a:t>junto </a:t>
            </a:r>
            <a:r>
              <a:rPr lang="es-ES" sz="2000" dirty="0">
                <a:latin typeface="Times New Roman" panose="02020603050405020304" pitchFamily="18" charset="0"/>
                <a:cs typeface="Times New Roman" panose="02020603050405020304" pitchFamily="18" charset="0"/>
              </a:rPr>
              <a:t>con algunos comandos mostrados inicialmente.</a:t>
            </a:r>
            <a:endParaRPr lang="es-MX" sz="2000" dirty="0">
              <a:latin typeface="Times New Roman" panose="02020603050405020304" pitchFamily="18" charset="0"/>
              <a:cs typeface="Times New Roman" panose="02020603050405020304" pitchFamily="18" charset="0"/>
            </a:endParaRPr>
          </a:p>
          <a:p>
            <a:pPr marL="0" indent="0">
              <a:buNone/>
            </a:pPr>
            <a:endParaRPr lang="es-MX" dirty="0"/>
          </a:p>
        </p:txBody>
      </p:sp>
      <p:pic>
        <p:nvPicPr>
          <p:cNvPr id="7" name="Imagen 6"/>
          <p:cNvPicPr/>
          <p:nvPr/>
        </p:nvPicPr>
        <p:blipFill>
          <a:blip r:embed="rId5">
            <a:extLst>
              <a:ext uri="{28A0092B-C50C-407E-A947-70E740481C1C}">
                <a14:useLocalDpi xmlns:a14="http://schemas.microsoft.com/office/drawing/2010/main" val="0"/>
              </a:ext>
            </a:extLst>
          </a:blip>
          <a:srcRect/>
          <a:stretch>
            <a:fillRect/>
          </a:stretch>
        </p:blipFill>
        <p:spPr bwMode="auto">
          <a:xfrm>
            <a:off x="755576" y="1916832"/>
            <a:ext cx="7488832" cy="4104456"/>
          </a:xfrm>
          <a:prstGeom prst="rect">
            <a:avLst/>
          </a:prstGeom>
          <a:noFill/>
          <a:ln>
            <a:noFill/>
          </a:ln>
        </p:spPr>
      </p:pic>
    </p:spTree>
    <p:extLst>
      <p:ext uri="{BB962C8B-B14F-4D97-AF65-F5344CB8AC3E}">
        <p14:creationId xmlns:p14="http://schemas.microsoft.com/office/powerpoint/2010/main" val="24001555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lstStyle/>
          <a:p>
            <a:pPr marL="0" indent="0" algn="just">
              <a:buNone/>
            </a:pPr>
            <a:r>
              <a:rPr lang="es-ES" sz="2000" dirty="0">
                <a:latin typeface="Times New Roman" panose="02020603050405020304" pitchFamily="18" charset="0"/>
                <a:cs typeface="Times New Roman" panose="02020603050405020304" pitchFamily="18" charset="0"/>
              </a:rPr>
              <a:t>En este ejercicio se emplea lo que se ah visto hasta este momento, </a:t>
            </a:r>
            <a:r>
              <a:rPr lang="es-ES" sz="2000" dirty="0" smtClean="0">
                <a:latin typeface="Times New Roman" panose="02020603050405020304" pitchFamily="18" charset="0"/>
                <a:cs typeface="Times New Roman" panose="02020603050405020304" pitchFamily="18" charset="0"/>
              </a:rPr>
              <a:t>junto </a:t>
            </a:r>
            <a:r>
              <a:rPr lang="es-ES" sz="2000" dirty="0">
                <a:latin typeface="Times New Roman" panose="02020603050405020304" pitchFamily="18" charset="0"/>
                <a:cs typeface="Times New Roman" panose="02020603050405020304" pitchFamily="18" charset="0"/>
              </a:rPr>
              <a:t>con algunos comandos mostrados inicialmente.</a:t>
            </a:r>
            <a:endParaRPr lang="es-MX" sz="2000" dirty="0">
              <a:latin typeface="Times New Roman" panose="02020603050405020304" pitchFamily="18" charset="0"/>
              <a:cs typeface="Times New Roman" panose="02020603050405020304" pitchFamily="18" charset="0"/>
            </a:endParaRPr>
          </a:p>
          <a:p>
            <a:pPr marL="0" indent="0">
              <a:buNone/>
            </a:pPr>
            <a:endParaRPr lang="es-MX" dirty="0"/>
          </a:p>
        </p:txBody>
      </p:sp>
      <p:pic>
        <p:nvPicPr>
          <p:cNvPr id="7" name="Imagen 6"/>
          <p:cNvPicPr/>
          <p:nvPr/>
        </p:nvPicPr>
        <p:blipFill>
          <a:blip r:embed="rId5">
            <a:extLst>
              <a:ext uri="{28A0092B-C50C-407E-A947-70E740481C1C}">
                <a14:useLocalDpi xmlns:a14="http://schemas.microsoft.com/office/drawing/2010/main" val="0"/>
              </a:ext>
            </a:extLst>
          </a:blip>
          <a:srcRect/>
          <a:stretch>
            <a:fillRect/>
          </a:stretch>
        </p:blipFill>
        <p:spPr bwMode="auto">
          <a:xfrm>
            <a:off x="755576" y="1916832"/>
            <a:ext cx="7488832" cy="4104456"/>
          </a:xfrm>
          <a:prstGeom prst="rect">
            <a:avLst/>
          </a:prstGeom>
          <a:noFill/>
          <a:ln>
            <a:noFill/>
          </a:ln>
        </p:spPr>
      </p:pic>
    </p:spTree>
    <p:extLst>
      <p:ext uri="{BB962C8B-B14F-4D97-AF65-F5344CB8AC3E}">
        <p14:creationId xmlns:p14="http://schemas.microsoft.com/office/powerpoint/2010/main" val="377632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normAutofit/>
          </a:bodyPr>
          <a:lstStyle/>
          <a:p>
            <a:pPr marL="0" indent="0" algn="ctr">
              <a:buNone/>
            </a:pPr>
            <a:r>
              <a:rPr lang="es-ES" sz="2800" b="1" dirty="0" smtClean="0">
                <a:solidFill>
                  <a:schemeClr val="bg2">
                    <a:lumMod val="50000"/>
                  </a:schemeClr>
                </a:solidFill>
                <a:latin typeface="Times New Roman" panose="02020603050405020304" pitchFamily="18" charset="0"/>
                <a:cs typeface="Times New Roman" panose="02020603050405020304" pitchFamily="18" charset="0"/>
              </a:rPr>
              <a:t>5. Estructura de </a:t>
            </a:r>
            <a:r>
              <a:rPr lang="es-ES" sz="2800" b="1" dirty="0" err="1" smtClean="0">
                <a:solidFill>
                  <a:schemeClr val="bg2">
                    <a:lumMod val="50000"/>
                  </a:schemeClr>
                </a:solidFill>
                <a:latin typeface="Times New Roman" panose="02020603050405020304" pitchFamily="18" charset="0"/>
                <a:cs typeface="Times New Roman" panose="02020603050405020304" pitchFamily="18" charset="0"/>
              </a:rPr>
              <a:t>for</a:t>
            </a:r>
            <a:r>
              <a:rPr lang="es-ES" sz="2800" b="1" dirty="0" smtClean="0">
                <a:solidFill>
                  <a:schemeClr val="bg2">
                    <a:lumMod val="50000"/>
                  </a:schemeClr>
                </a:solidFill>
                <a:latin typeface="Times New Roman" panose="02020603050405020304" pitchFamily="18" charset="0"/>
                <a:cs typeface="Times New Roman" panose="02020603050405020304" pitchFamily="18" charset="0"/>
              </a:rPr>
              <a:t> en </a:t>
            </a:r>
            <a:r>
              <a:rPr lang="es-ES" sz="2800" b="1" dirty="0" err="1" smtClean="0">
                <a:solidFill>
                  <a:schemeClr val="bg2">
                    <a:lumMod val="50000"/>
                  </a:schemeClr>
                </a:solidFill>
                <a:latin typeface="Times New Roman" panose="02020603050405020304" pitchFamily="18" charset="0"/>
                <a:cs typeface="Times New Roman" panose="02020603050405020304" pitchFamily="18" charset="0"/>
              </a:rPr>
              <a:t>bash</a:t>
            </a:r>
            <a:endParaRPr lang="es-ES" sz="2800" b="1" dirty="0" smtClean="0">
              <a:solidFill>
                <a:schemeClr val="bg2">
                  <a:lumMod val="50000"/>
                </a:schemeClr>
              </a:solidFill>
              <a:latin typeface="Times New Roman" panose="02020603050405020304" pitchFamily="18" charset="0"/>
              <a:cs typeface="Times New Roman" panose="02020603050405020304" pitchFamily="18" charset="0"/>
            </a:endParaRPr>
          </a:p>
          <a:p>
            <a:pPr marL="0" indent="0">
              <a:buNone/>
            </a:pPr>
            <a:endParaRPr lang="es-ES" sz="1800" b="1" dirty="0"/>
          </a:p>
          <a:p>
            <a:pPr marL="0" indent="0">
              <a:buNone/>
            </a:pPr>
            <a:endParaRPr lang="es-ES" sz="1800" b="1" dirty="0" smtClean="0"/>
          </a:p>
          <a:p>
            <a:pPr marL="0" indent="0">
              <a:buNone/>
            </a:pPr>
            <a:endParaRPr lang="es-ES" sz="1800" b="1" dirty="0" smtClean="0"/>
          </a:p>
          <a:p>
            <a:pPr marL="0" indent="0">
              <a:buNone/>
            </a:pPr>
            <a:endParaRPr lang="es-ES" sz="1800" b="1" dirty="0" smtClean="0"/>
          </a:p>
          <a:p>
            <a:pPr marL="0" indent="0">
              <a:buNone/>
            </a:pPr>
            <a:endParaRPr lang="es-ES" sz="1800" b="1" dirty="0"/>
          </a:p>
          <a:p>
            <a:pPr marL="0" indent="0" algn="just">
              <a:buNone/>
            </a:pPr>
            <a:r>
              <a:rPr lang="es-ES" sz="2000" dirty="0" smtClean="0">
                <a:latin typeface="Times New Roman" panose="02020603050405020304" pitchFamily="18" charset="0"/>
                <a:cs typeface="Times New Roman" panose="02020603050405020304" pitchFamily="18" charset="0"/>
              </a:rPr>
              <a:t>Esta </a:t>
            </a:r>
            <a:r>
              <a:rPr lang="es-ES" sz="2000" dirty="0">
                <a:latin typeface="Times New Roman" panose="02020603050405020304" pitchFamily="18" charset="0"/>
                <a:cs typeface="Times New Roman" panose="02020603050405020304" pitchFamily="18" charset="0"/>
              </a:rPr>
              <a:t>es la estructura general que debe de llevar un ciclo </a:t>
            </a:r>
            <a:r>
              <a:rPr lang="es-ES" sz="2000" dirty="0" err="1">
                <a:latin typeface="Times New Roman" panose="02020603050405020304" pitchFamily="18" charset="0"/>
                <a:cs typeface="Times New Roman" panose="02020603050405020304" pitchFamily="18" charset="0"/>
              </a:rPr>
              <a:t>for</a:t>
            </a:r>
            <a:r>
              <a:rPr lang="es-ES" sz="2000" dirty="0">
                <a:latin typeface="Times New Roman" panose="02020603050405020304" pitchFamily="18" charset="0"/>
                <a:cs typeface="Times New Roman" panose="02020603050405020304" pitchFamily="18" charset="0"/>
              </a:rPr>
              <a:t> y lo que hace este programa es crear 3 directorios en la carpeta en donde nos ubicamos actualmente como se muestra en la siguiente imagen.</a:t>
            </a:r>
            <a:endParaRPr lang="es-MX" sz="2000" dirty="0">
              <a:latin typeface="Times New Roman" panose="02020603050405020304" pitchFamily="18" charset="0"/>
              <a:cs typeface="Times New Roman" panose="02020603050405020304" pitchFamily="18" charset="0"/>
            </a:endParaRPr>
          </a:p>
          <a:p>
            <a:pPr marL="0" indent="0">
              <a:buNone/>
            </a:pPr>
            <a:endParaRPr lang="es-ES" sz="1800" b="1" dirty="0"/>
          </a:p>
          <a:p>
            <a:pPr marL="0" indent="0">
              <a:buNone/>
            </a:pPr>
            <a:endParaRPr lang="es-MX" sz="1800" dirty="0"/>
          </a:p>
        </p:txBody>
      </p:sp>
      <p:pic>
        <p:nvPicPr>
          <p:cNvPr id="7" name="Imagen 6"/>
          <p:cNvPicPr/>
          <p:nvPr/>
        </p:nvPicPr>
        <p:blipFill rotWithShape="1">
          <a:blip r:embed="rId5">
            <a:extLst>
              <a:ext uri="{28A0092B-C50C-407E-A947-70E740481C1C}">
                <a14:useLocalDpi xmlns:a14="http://schemas.microsoft.com/office/drawing/2010/main" val="0"/>
              </a:ext>
            </a:extLst>
          </a:blip>
          <a:srcRect l="7812" t="15686" b="-1"/>
          <a:stretch/>
        </p:blipFill>
        <p:spPr bwMode="auto">
          <a:xfrm>
            <a:off x="827584" y="1569214"/>
            <a:ext cx="4464496" cy="1335694"/>
          </a:xfrm>
          <a:prstGeom prst="rect">
            <a:avLst/>
          </a:prstGeom>
          <a:noFill/>
          <a:ln>
            <a:noFill/>
          </a:ln>
        </p:spPr>
      </p:pic>
      <p:pic>
        <p:nvPicPr>
          <p:cNvPr id="9" name="Imagen 8"/>
          <p:cNvPicPr/>
          <p:nvPr/>
        </p:nvPicPr>
        <p:blipFill>
          <a:blip r:embed="rId6">
            <a:extLst>
              <a:ext uri="{28A0092B-C50C-407E-A947-70E740481C1C}">
                <a14:useLocalDpi xmlns:a14="http://schemas.microsoft.com/office/drawing/2010/main" val="0"/>
              </a:ext>
            </a:extLst>
          </a:blip>
          <a:srcRect/>
          <a:stretch>
            <a:fillRect/>
          </a:stretch>
        </p:blipFill>
        <p:spPr bwMode="auto">
          <a:xfrm>
            <a:off x="1619672" y="4328981"/>
            <a:ext cx="5832648" cy="1786308"/>
          </a:xfrm>
          <a:prstGeom prst="rect">
            <a:avLst/>
          </a:prstGeom>
          <a:noFill/>
          <a:ln>
            <a:noFill/>
          </a:ln>
        </p:spPr>
      </p:pic>
    </p:spTree>
    <p:extLst>
      <p:ext uri="{BB962C8B-B14F-4D97-AF65-F5344CB8AC3E}">
        <p14:creationId xmlns:p14="http://schemas.microsoft.com/office/powerpoint/2010/main" val="6503547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lstStyle/>
          <a:p>
            <a:pPr marL="0" indent="0" algn="ctr">
              <a:buNone/>
            </a:pPr>
            <a:r>
              <a:rPr lang="es-ES" b="1" dirty="0" smtClean="0">
                <a:solidFill>
                  <a:schemeClr val="bg2">
                    <a:lumMod val="50000"/>
                  </a:schemeClr>
                </a:solidFill>
                <a:latin typeface="Times New Roman" panose="02020603050405020304" pitchFamily="18" charset="0"/>
                <a:cs typeface="Times New Roman" panose="02020603050405020304" pitchFamily="18" charset="0"/>
              </a:rPr>
              <a:t>6. Estructura </a:t>
            </a:r>
            <a:r>
              <a:rPr lang="es-ES" b="1" dirty="0" err="1" smtClean="0">
                <a:solidFill>
                  <a:schemeClr val="bg2">
                    <a:lumMod val="50000"/>
                  </a:schemeClr>
                </a:solidFill>
                <a:latin typeface="Times New Roman" panose="02020603050405020304" pitchFamily="18" charset="0"/>
                <a:cs typeface="Times New Roman" panose="02020603050405020304" pitchFamily="18" charset="0"/>
              </a:rPr>
              <a:t>switch</a:t>
            </a:r>
            <a:r>
              <a:rPr lang="es-ES" b="1" dirty="0" smtClean="0">
                <a:solidFill>
                  <a:schemeClr val="bg2">
                    <a:lumMod val="50000"/>
                  </a:schemeClr>
                </a:solidFill>
                <a:latin typeface="Times New Roman" panose="02020603050405020304" pitchFamily="18" charset="0"/>
                <a:cs typeface="Times New Roman" panose="02020603050405020304" pitchFamily="18" charset="0"/>
              </a:rPr>
              <a:t>-case en </a:t>
            </a:r>
            <a:r>
              <a:rPr lang="es-ES" b="1" dirty="0" err="1">
                <a:solidFill>
                  <a:schemeClr val="bg2">
                    <a:lumMod val="50000"/>
                  </a:schemeClr>
                </a:solidFill>
                <a:latin typeface="Times New Roman" panose="02020603050405020304" pitchFamily="18" charset="0"/>
                <a:cs typeface="Times New Roman" panose="02020603050405020304" pitchFamily="18" charset="0"/>
              </a:rPr>
              <a:t>bash</a:t>
            </a:r>
            <a:endParaRPr lang="es-ES" b="1" dirty="0">
              <a:solidFill>
                <a:schemeClr val="bg2">
                  <a:lumMod val="50000"/>
                </a:schemeClr>
              </a:solidFill>
              <a:latin typeface="Times New Roman" panose="02020603050405020304" pitchFamily="18" charset="0"/>
              <a:cs typeface="Times New Roman" panose="02020603050405020304" pitchFamily="18" charset="0"/>
            </a:endParaRPr>
          </a:p>
          <a:p>
            <a:pPr marL="0" indent="0">
              <a:buNone/>
            </a:pPr>
            <a:endParaRPr lang="es-MX" dirty="0" smtClean="0"/>
          </a:p>
          <a:p>
            <a:pPr marL="0" indent="0">
              <a:buNone/>
            </a:pPr>
            <a:endParaRPr lang="es-MX" dirty="0"/>
          </a:p>
          <a:p>
            <a:pPr marL="0" indent="0">
              <a:buNone/>
            </a:pPr>
            <a:endParaRPr lang="es-MX" dirty="0" smtClean="0"/>
          </a:p>
          <a:p>
            <a:pPr marL="0" indent="0">
              <a:buNone/>
            </a:pPr>
            <a:r>
              <a:rPr lang="es-ES" sz="1800" dirty="0">
                <a:latin typeface="Times New Roman" panose="02020603050405020304" pitchFamily="18" charset="0"/>
                <a:cs typeface="Times New Roman" panose="02020603050405020304" pitchFamily="18" charset="0"/>
              </a:rPr>
              <a:t>Este programa lo que hace es evaluar según el caso que sea la opción ingresada</a:t>
            </a:r>
            <a:endParaRPr lang="es-MX" sz="1800" dirty="0">
              <a:latin typeface="Times New Roman" panose="02020603050405020304" pitchFamily="18" charset="0"/>
              <a:cs typeface="Times New Roman" panose="02020603050405020304" pitchFamily="18" charset="0"/>
            </a:endParaRPr>
          </a:p>
          <a:p>
            <a:pPr marL="0" indent="0">
              <a:buNone/>
            </a:pPr>
            <a:endParaRPr lang="es-MX" dirty="0"/>
          </a:p>
        </p:txBody>
      </p:sp>
      <p:pic>
        <p:nvPicPr>
          <p:cNvPr id="7" name="Imagen 6"/>
          <p:cNvPicPr/>
          <p:nvPr/>
        </p:nvPicPr>
        <p:blipFill rotWithShape="1">
          <a:blip r:embed="rId5">
            <a:extLst>
              <a:ext uri="{28A0092B-C50C-407E-A947-70E740481C1C}">
                <a14:useLocalDpi xmlns:a14="http://schemas.microsoft.com/office/drawing/2010/main" val="0"/>
              </a:ext>
            </a:extLst>
          </a:blip>
          <a:srcRect l="5858" t="11412"/>
          <a:stretch/>
        </p:blipFill>
        <p:spPr bwMode="auto">
          <a:xfrm>
            <a:off x="582115" y="1577102"/>
            <a:ext cx="3744415" cy="1676911"/>
          </a:xfrm>
          <a:prstGeom prst="rect">
            <a:avLst/>
          </a:prstGeom>
          <a:noFill/>
          <a:ln>
            <a:noFill/>
          </a:ln>
        </p:spPr>
      </p:pic>
      <p:pic>
        <p:nvPicPr>
          <p:cNvPr id="9" name="Imagen 8"/>
          <p:cNvPicPr/>
          <p:nvPr/>
        </p:nvPicPr>
        <p:blipFill>
          <a:blip r:embed="rId6">
            <a:extLst>
              <a:ext uri="{28A0092B-C50C-407E-A947-70E740481C1C}">
                <a14:useLocalDpi xmlns:a14="http://schemas.microsoft.com/office/drawing/2010/main" val="0"/>
              </a:ext>
            </a:extLst>
          </a:blip>
          <a:srcRect/>
          <a:stretch>
            <a:fillRect/>
          </a:stretch>
        </p:blipFill>
        <p:spPr bwMode="auto">
          <a:xfrm>
            <a:off x="1223628" y="3728867"/>
            <a:ext cx="6696744" cy="2160240"/>
          </a:xfrm>
          <a:prstGeom prst="rect">
            <a:avLst/>
          </a:prstGeom>
          <a:noFill/>
          <a:ln>
            <a:noFill/>
          </a:ln>
        </p:spPr>
      </p:pic>
    </p:spTree>
    <p:extLst>
      <p:ext uri="{BB962C8B-B14F-4D97-AF65-F5344CB8AC3E}">
        <p14:creationId xmlns:p14="http://schemas.microsoft.com/office/powerpoint/2010/main" val="30449329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11259" t="19485" r="12367" b="16531"/>
          <a:stretch/>
        </p:blipFill>
        <p:spPr>
          <a:xfrm>
            <a:off x="195943" y="860130"/>
            <a:ext cx="8840553" cy="5349373"/>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Cuadro de texto 5"/>
          <p:cNvSpPr txBox="1">
            <a:spLocks noChangeArrowheads="1"/>
          </p:cNvSpPr>
          <p:nvPr/>
        </p:nvSpPr>
        <p:spPr bwMode="auto">
          <a:xfrm>
            <a:off x="0" y="0"/>
            <a:ext cx="9144000" cy="646331"/>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spcBef>
                <a:spcPct val="50000"/>
              </a:spcBef>
            </a:pPr>
            <a:r>
              <a:rPr lang="es-ES_tradnl" b="1" dirty="0">
                <a:latin typeface="Times New Roman" pitchFamily="18" charset="0"/>
                <a:cs typeface="Times New Roman" pitchFamily="18" charset="0"/>
              </a:rPr>
              <a:t>Ubicación de la asignatura de </a:t>
            </a:r>
            <a:r>
              <a:rPr lang="es-ES_tradnl" b="1" dirty="0" smtClean="0">
                <a:latin typeface="Times New Roman" pitchFamily="18" charset="0"/>
                <a:cs typeface="Times New Roman" pitchFamily="18" charset="0"/>
              </a:rPr>
              <a:t>Organización de Archivos dentro </a:t>
            </a:r>
            <a:r>
              <a:rPr lang="es-ES_tradnl" b="1" dirty="0">
                <a:latin typeface="Times New Roman" pitchFamily="18" charset="0"/>
                <a:cs typeface="Times New Roman" pitchFamily="18" charset="0"/>
              </a:rPr>
              <a:t>del programa de la Lic. en  </a:t>
            </a:r>
            <a:r>
              <a:rPr lang="es-ES_tradnl" b="1" dirty="0" smtClean="0">
                <a:latin typeface="Times New Roman" pitchFamily="18" charset="0"/>
                <a:cs typeface="Times New Roman" pitchFamily="18" charset="0"/>
              </a:rPr>
              <a:t>Ingeniería  </a:t>
            </a:r>
            <a:r>
              <a:rPr lang="es-ES_tradnl" b="1" dirty="0">
                <a:latin typeface="Times New Roman" pitchFamily="18" charset="0"/>
                <a:cs typeface="Times New Roman" pitchFamily="18" charset="0"/>
              </a:rPr>
              <a:t>en Sistemas Inteligentes</a:t>
            </a:r>
          </a:p>
        </p:txBody>
      </p:sp>
      <p:sp>
        <p:nvSpPr>
          <p:cNvPr id="2" name="1 Rectángulo"/>
          <p:cNvSpPr/>
          <p:nvPr/>
        </p:nvSpPr>
        <p:spPr>
          <a:xfrm>
            <a:off x="3131840" y="4869160"/>
            <a:ext cx="864096" cy="50405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157751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936007"/>
            <a:ext cx="8712968" cy="5273724"/>
          </a:xfrm>
        </p:spPr>
        <p:txBody>
          <a:bodyPr/>
          <a:lstStyle/>
          <a:p>
            <a:pPr marL="0" indent="0" algn="ctr">
              <a:buNone/>
            </a:pPr>
            <a:r>
              <a:rPr lang="es-ES" b="1" dirty="0">
                <a:solidFill>
                  <a:schemeClr val="bg2">
                    <a:lumMod val="50000"/>
                  </a:schemeClr>
                </a:solidFill>
                <a:latin typeface="Times New Roman" panose="02020603050405020304" pitchFamily="18" charset="0"/>
                <a:cs typeface="Times New Roman" panose="02020603050405020304" pitchFamily="18" charset="0"/>
              </a:rPr>
              <a:t>7</a:t>
            </a:r>
            <a:r>
              <a:rPr lang="es-ES" b="1" dirty="0" smtClean="0">
                <a:solidFill>
                  <a:schemeClr val="bg2">
                    <a:lumMod val="50000"/>
                  </a:schemeClr>
                </a:solidFill>
                <a:latin typeface="Times New Roman" panose="02020603050405020304" pitchFamily="18" charset="0"/>
                <a:cs typeface="Times New Roman" panose="02020603050405020304" pitchFamily="18" charset="0"/>
              </a:rPr>
              <a:t>. Estructura </a:t>
            </a:r>
            <a:r>
              <a:rPr lang="es-ES" b="1" dirty="0" err="1" smtClean="0">
                <a:solidFill>
                  <a:schemeClr val="bg2">
                    <a:lumMod val="50000"/>
                  </a:schemeClr>
                </a:solidFill>
                <a:latin typeface="Times New Roman" panose="02020603050405020304" pitchFamily="18" charset="0"/>
                <a:cs typeface="Times New Roman" panose="02020603050405020304" pitchFamily="18" charset="0"/>
              </a:rPr>
              <a:t>while</a:t>
            </a:r>
            <a:r>
              <a:rPr lang="es-ES" b="1" dirty="0" smtClean="0">
                <a:solidFill>
                  <a:schemeClr val="bg2">
                    <a:lumMod val="50000"/>
                  </a:schemeClr>
                </a:solidFill>
                <a:latin typeface="Times New Roman" panose="02020603050405020304" pitchFamily="18" charset="0"/>
                <a:cs typeface="Times New Roman" panose="02020603050405020304" pitchFamily="18" charset="0"/>
              </a:rPr>
              <a:t> </a:t>
            </a:r>
            <a:r>
              <a:rPr lang="es-ES" b="1" dirty="0">
                <a:solidFill>
                  <a:schemeClr val="bg2">
                    <a:lumMod val="50000"/>
                  </a:schemeClr>
                </a:solidFill>
                <a:latin typeface="Times New Roman" panose="02020603050405020304" pitchFamily="18" charset="0"/>
                <a:cs typeface="Times New Roman" panose="02020603050405020304" pitchFamily="18" charset="0"/>
              </a:rPr>
              <a:t>en </a:t>
            </a:r>
            <a:r>
              <a:rPr lang="es-ES" b="1" dirty="0" err="1">
                <a:solidFill>
                  <a:schemeClr val="bg2">
                    <a:lumMod val="50000"/>
                  </a:schemeClr>
                </a:solidFill>
                <a:latin typeface="Times New Roman" panose="02020603050405020304" pitchFamily="18" charset="0"/>
                <a:cs typeface="Times New Roman" panose="02020603050405020304" pitchFamily="18" charset="0"/>
              </a:rPr>
              <a:t>bash</a:t>
            </a:r>
            <a:endParaRPr lang="es-ES" b="1" dirty="0">
              <a:solidFill>
                <a:schemeClr val="bg2">
                  <a:lumMod val="50000"/>
                </a:schemeClr>
              </a:solidFill>
              <a:latin typeface="Times New Roman" panose="02020603050405020304" pitchFamily="18" charset="0"/>
              <a:cs typeface="Times New Roman" panose="02020603050405020304" pitchFamily="18" charset="0"/>
            </a:endParaRPr>
          </a:p>
          <a:p>
            <a:pPr marL="0" indent="0">
              <a:buNone/>
            </a:pPr>
            <a:endParaRPr lang="es-MX" dirty="0" smtClean="0"/>
          </a:p>
          <a:p>
            <a:pPr marL="0" indent="0">
              <a:buNone/>
            </a:pPr>
            <a:endParaRPr lang="es-MX" dirty="0" smtClean="0"/>
          </a:p>
          <a:p>
            <a:pPr marL="0" indent="0">
              <a:buNone/>
            </a:pPr>
            <a:endParaRPr lang="es-MX" dirty="0" smtClean="0"/>
          </a:p>
          <a:p>
            <a:pPr marL="0" indent="0">
              <a:buNone/>
            </a:pPr>
            <a:r>
              <a:rPr lang="es-ES" sz="2000" dirty="0" smtClean="0">
                <a:latin typeface="Times New Roman" panose="02020603050405020304" pitchFamily="18" charset="0"/>
                <a:cs typeface="Times New Roman" panose="02020603050405020304" pitchFamily="18" charset="0"/>
              </a:rPr>
              <a:t>Este </a:t>
            </a:r>
            <a:r>
              <a:rPr lang="es-ES" sz="2000" dirty="0">
                <a:latin typeface="Times New Roman" panose="02020603050405020304" pitchFamily="18" charset="0"/>
                <a:cs typeface="Times New Roman" panose="02020603050405020304" pitchFamily="18" charset="0"/>
              </a:rPr>
              <a:t>programa lo que hace es escribir el valor de la variable “i” </a:t>
            </a:r>
            <a:r>
              <a:rPr lang="es-ES" sz="2000" dirty="0" smtClean="0">
                <a:latin typeface="Times New Roman" panose="02020603050405020304" pitchFamily="18" charset="0"/>
                <a:cs typeface="Times New Roman" panose="02020603050405020304" pitchFamily="18" charset="0"/>
              </a:rPr>
              <a:t>desde 0 </a:t>
            </a:r>
            <a:r>
              <a:rPr lang="es-ES" sz="2000" dirty="0">
                <a:latin typeface="Times New Roman" panose="02020603050405020304" pitchFamily="18" charset="0"/>
                <a:cs typeface="Times New Roman" panose="02020603050405020304" pitchFamily="18" charset="0"/>
              </a:rPr>
              <a:t>hasta que sea menor que 10</a:t>
            </a:r>
            <a:endParaRPr lang="es-MX" sz="2000" dirty="0">
              <a:latin typeface="Times New Roman" panose="02020603050405020304" pitchFamily="18" charset="0"/>
              <a:cs typeface="Times New Roman" panose="02020603050405020304" pitchFamily="18" charset="0"/>
            </a:endParaRPr>
          </a:p>
          <a:p>
            <a:pPr marL="0" indent="0">
              <a:buNone/>
            </a:pPr>
            <a:endParaRPr lang="es-MX" dirty="0" smtClean="0"/>
          </a:p>
          <a:p>
            <a:pPr marL="0" indent="0">
              <a:buNone/>
            </a:pPr>
            <a:endParaRPr lang="es-MX" dirty="0"/>
          </a:p>
          <a:p>
            <a:pPr marL="0" indent="0">
              <a:buNone/>
            </a:pPr>
            <a:endParaRPr lang="es-MX" dirty="0"/>
          </a:p>
        </p:txBody>
      </p:sp>
      <p:pic>
        <p:nvPicPr>
          <p:cNvPr id="7" name="Imagen 6"/>
          <p:cNvPicPr/>
          <p:nvPr/>
        </p:nvPicPr>
        <p:blipFill rotWithShape="1">
          <a:blip r:embed="rId5">
            <a:extLst>
              <a:ext uri="{28A0092B-C50C-407E-A947-70E740481C1C}">
                <a14:useLocalDpi xmlns:a14="http://schemas.microsoft.com/office/drawing/2010/main" val="0"/>
              </a:ext>
            </a:extLst>
          </a:blip>
          <a:srcRect l="7084" t="15241"/>
          <a:stretch/>
        </p:blipFill>
        <p:spPr bwMode="auto">
          <a:xfrm>
            <a:off x="554435" y="1751016"/>
            <a:ext cx="3278433" cy="1634640"/>
          </a:xfrm>
          <a:prstGeom prst="rect">
            <a:avLst/>
          </a:prstGeom>
          <a:noFill/>
          <a:ln>
            <a:noFill/>
          </a:ln>
        </p:spPr>
      </p:pic>
      <p:pic>
        <p:nvPicPr>
          <p:cNvPr id="9" name="Imagen 8"/>
          <p:cNvPicPr/>
          <p:nvPr/>
        </p:nvPicPr>
        <p:blipFill>
          <a:blip r:embed="rId6">
            <a:extLst>
              <a:ext uri="{28A0092B-C50C-407E-A947-70E740481C1C}">
                <a14:useLocalDpi xmlns:a14="http://schemas.microsoft.com/office/drawing/2010/main" val="0"/>
              </a:ext>
            </a:extLst>
          </a:blip>
          <a:srcRect/>
          <a:stretch>
            <a:fillRect/>
          </a:stretch>
        </p:blipFill>
        <p:spPr bwMode="auto">
          <a:xfrm>
            <a:off x="1929210" y="3970758"/>
            <a:ext cx="5586730" cy="2468880"/>
          </a:xfrm>
          <a:prstGeom prst="rect">
            <a:avLst/>
          </a:prstGeom>
          <a:noFill/>
          <a:ln>
            <a:noFill/>
          </a:ln>
        </p:spPr>
      </p:pic>
    </p:spTree>
    <p:extLst>
      <p:ext uri="{BB962C8B-B14F-4D97-AF65-F5344CB8AC3E}">
        <p14:creationId xmlns:p14="http://schemas.microsoft.com/office/powerpoint/2010/main" val="21426021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891652"/>
            <a:ext cx="8712968" cy="5273724"/>
          </a:xfrm>
        </p:spPr>
        <p:txBody>
          <a:bodyPr/>
          <a:lstStyle/>
          <a:p>
            <a:pPr marL="0" indent="0">
              <a:buNone/>
            </a:pPr>
            <a:endParaRPr lang="es-MX" dirty="0" smtClean="0"/>
          </a:p>
          <a:p>
            <a:pPr marL="0" indent="0">
              <a:buNone/>
            </a:pPr>
            <a:endParaRPr lang="es-MX" dirty="0"/>
          </a:p>
          <a:p>
            <a:pPr marL="0" indent="0">
              <a:buNone/>
            </a:pPr>
            <a:endParaRPr lang="es-ES" sz="1800" dirty="0" smtClean="0"/>
          </a:p>
          <a:p>
            <a:pPr marL="0" indent="0">
              <a:buNone/>
            </a:pPr>
            <a:r>
              <a:rPr lang="es-ES" sz="1800" dirty="0" smtClean="0"/>
              <a:t>Este </a:t>
            </a:r>
            <a:r>
              <a:rPr lang="es-ES" sz="1800" dirty="0"/>
              <a:t>programa hace que un usuario ingrese cualquier cosa, hasta que se escriba la </a:t>
            </a:r>
            <a:r>
              <a:rPr lang="es-ES" sz="1800" dirty="0" smtClean="0"/>
              <a:t>palabras</a:t>
            </a:r>
            <a:endParaRPr lang="es-MX" sz="1800" dirty="0"/>
          </a:p>
          <a:p>
            <a:pPr marL="0" indent="0">
              <a:buNone/>
            </a:pPr>
            <a:endParaRPr lang="es-MX" sz="1800" dirty="0"/>
          </a:p>
        </p:txBody>
      </p:sp>
      <p:pic>
        <p:nvPicPr>
          <p:cNvPr id="7" name="Imagen 6"/>
          <p:cNvPicPr/>
          <p:nvPr/>
        </p:nvPicPr>
        <p:blipFill rotWithShape="1">
          <a:blip r:embed="rId5">
            <a:extLst>
              <a:ext uri="{28A0092B-C50C-407E-A947-70E740481C1C}">
                <a14:useLocalDpi xmlns:a14="http://schemas.microsoft.com/office/drawing/2010/main" val="0"/>
              </a:ext>
            </a:extLst>
          </a:blip>
          <a:srcRect l="5455" t="19231"/>
          <a:stretch/>
        </p:blipFill>
        <p:spPr bwMode="auto">
          <a:xfrm>
            <a:off x="702423" y="1412776"/>
            <a:ext cx="3744416" cy="1512168"/>
          </a:xfrm>
          <a:prstGeom prst="rect">
            <a:avLst/>
          </a:prstGeom>
          <a:noFill/>
          <a:ln>
            <a:noFill/>
          </a:ln>
        </p:spPr>
      </p:pic>
      <p:pic>
        <p:nvPicPr>
          <p:cNvPr id="9" name="Imagen 8"/>
          <p:cNvPicPr/>
          <p:nvPr/>
        </p:nvPicPr>
        <p:blipFill>
          <a:blip r:embed="rId6">
            <a:extLst>
              <a:ext uri="{28A0092B-C50C-407E-A947-70E740481C1C}">
                <a14:useLocalDpi xmlns:a14="http://schemas.microsoft.com/office/drawing/2010/main" val="0"/>
              </a:ext>
            </a:extLst>
          </a:blip>
          <a:srcRect/>
          <a:stretch>
            <a:fillRect/>
          </a:stretch>
        </p:blipFill>
        <p:spPr bwMode="auto">
          <a:xfrm>
            <a:off x="1475656" y="3799299"/>
            <a:ext cx="5902853" cy="2109565"/>
          </a:xfrm>
          <a:prstGeom prst="rect">
            <a:avLst/>
          </a:prstGeom>
          <a:noFill/>
          <a:ln>
            <a:noFill/>
          </a:ln>
        </p:spPr>
      </p:pic>
    </p:spTree>
    <p:extLst>
      <p:ext uri="{BB962C8B-B14F-4D97-AF65-F5344CB8AC3E}">
        <p14:creationId xmlns:p14="http://schemas.microsoft.com/office/powerpoint/2010/main" val="21256026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891652"/>
            <a:ext cx="8712968" cy="5273724"/>
          </a:xfrm>
        </p:spPr>
        <p:txBody>
          <a:bodyPr>
            <a:normAutofit/>
          </a:bodyPr>
          <a:lstStyle/>
          <a:p>
            <a:pPr marL="0" indent="0" algn="ctr">
              <a:buNone/>
            </a:pPr>
            <a:r>
              <a:rPr lang="es-ES" b="1" dirty="0" smtClean="0">
                <a:solidFill>
                  <a:schemeClr val="bg2">
                    <a:lumMod val="50000"/>
                  </a:schemeClr>
                </a:solidFill>
                <a:latin typeface="Times New Roman" panose="02020603050405020304" pitchFamily="18" charset="0"/>
                <a:cs typeface="Times New Roman" panose="02020603050405020304" pitchFamily="18" charset="0"/>
              </a:rPr>
              <a:t>Resumen.</a:t>
            </a:r>
          </a:p>
          <a:p>
            <a:pPr marL="0" indent="0" algn="ctr">
              <a:buNone/>
            </a:pPr>
            <a:endParaRPr lang="es-ES" b="1" dirty="0" smtClean="0">
              <a:solidFill>
                <a:schemeClr val="bg2">
                  <a:lumMod val="50000"/>
                </a:schemeClr>
              </a:solidFill>
              <a:latin typeface="Times New Roman" panose="02020603050405020304" pitchFamily="18" charset="0"/>
              <a:cs typeface="Times New Roman" panose="02020603050405020304" pitchFamily="18" charset="0"/>
            </a:endParaRPr>
          </a:p>
          <a:p>
            <a:pPr marL="0" indent="0" algn="ctr">
              <a:buNone/>
            </a:pPr>
            <a:endParaRPr lang="es-ES"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2" name="1 CuadroTexto"/>
          <p:cNvSpPr txBox="1"/>
          <p:nvPr/>
        </p:nvSpPr>
        <p:spPr>
          <a:xfrm>
            <a:off x="582115" y="1844823"/>
            <a:ext cx="7878317" cy="2862322"/>
          </a:xfrm>
          <a:prstGeom prst="rect">
            <a:avLst/>
          </a:prstGeom>
          <a:noFill/>
        </p:spPr>
        <p:txBody>
          <a:bodyPr wrap="square" rtlCol="0">
            <a:spAutoFit/>
          </a:bodyPr>
          <a:lstStyle/>
          <a:p>
            <a:pPr algn="just"/>
            <a:r>
              <a:rPr lang="es-MX" dirty="0"/>
              <a:t>La mayoría de las computadoras organizan los archivos en jerarquías llamadas </a:t>
            </a:r>
            <a:r>
              <a:rPr lang="es-MX" i="1" dirty="0"/>
              <a:t>carpetas, directorios </a:t>
            </a:r>
            <a:r>
              <a:rPr lang="es-MX" dirty="0"/>
              <a:t>o </a:t>
            </a:r>
            <a:r>
              <a:rPr lang="es-MX" i="1" dirty="0"/>
              <a:t>catálogos </a:t>
            </a:r>
            <a:r>
              <a:rPr lang="es-MX" dirty="0"/>
              <a:t>. (El concepto es el mismo independientemente de la terminología usada.) Cada carpeta puede contener un número arbitrario de archivos, y también puede contener otras carpetas. Las otras carpetas pueden contener todavía más archivos y carpetas, y así sucesivamente, construyéndose un estructura en árbol en la que una «carpeta raíz» (el nombre varía de una computadora a otra) puede contener cualquier número de niveles de otras carpetas y archivos. A las carpetas se les puede dar nombre exactamente igual que a los archivos (excepto para la carpeta raíz, que a menudo no tiene nombre). El uso de carpetas hace más fácil organizar los archivos de una manera lógica. </a:t>
            </a:r>
          </a:p>
        </p:txBody>
      </p:sp>
    </p:spTree>
    <p:extLst>
      <p:ext uri="{BB962C8B-B14F-4D97-AF65-F5344CB8AC3E}">
        <p14:creationId xmlns:p14="http://schemas.microsoft.com/office/powerpoint/2010/main" val="15774785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179512" y="891652"/>
            <a:ext cx="8712968" cy="5273724"/>
          </a:xfrm>
        </p:spPr>
        <p:txBody>
          <a:bodyPr>
            <a:normAutofit/>
          </a:bodyPr>
          <a:lstStyle/>
          <a:p>
            <a:pPr marL="0" indent="0" algn="ctr">
              <a:buNone/>
            </a:pPr>
            <a:r>
              <a:rPr lang="es-ES" b="1" dirty="0" smtClean="0">
                <a:solidFill>
                  <a:schemeClr val="bg2">
                    <a:lumMod val="50000"/>
                  </a:schemeClr>
                </a:solidFill>
                <a:latin typeface="Times New Roman" panose="02020603050405020304" pitchFamily="18" charset="0"/>
                <a:cs typeface="Times New Roman" panose="02020603050405020304" pitchFamily="18" charset="0"/>
              </a:rPr>
              <a:t>Referencias bibliográficas.</a:t>
            </a:r>
          </a:p>
          <a:p>
            <a:pPr marL="0" indent="0" algn="ctr">
              <a:buNone/>
            </a:pPr>
            <a:endParaRPr lang="es-ES" b="1" dirty="0" smtClean="0">
              <a:solidFill>
                <a:schemeClr val="bg2">
                  <a:lumMod val="50000"/>
                </a:schemeClr>
              </a:solidFill>
              <a:latin typeface="Times New Roman" panose="02020603050405020304" pitchFamily="18" charset="0"/>
              <a:cs typeface="Times New Roman" panose="02020603050405020304" pitchFamily="18" charset="0"/>
            </a:endParaRPr>
          </a:p>
          <a:p>
            <a:pPr lvl="0"/>
            <a:r>
              <a:rPr lang="es-ES" sz="1800" dirty="0"/>
              <a:t>Dale y </a:t>
            </a:r>
            <a:r>
              <a:rPr lang="es-ES" sz="1800" dirty="0" err="1"/>
              <a:t>Lilly.Pascal</a:t>
            </a:r>
            <a:r>
              <a:rPr lang="es-ES" sz="1800" dirty="0"/>
              <a:t> y estructuras de datos. </a:t>
            </a:r>
            <a:r>
              <a:rPr lang="en-US" sz="1800" dirty="0"/>
              <a:t>Ed. Mc </a:t>
            </a:r>
            <a:r>
              <a:rPr lang="en-US" sz="1800" dirty="0" err="1"/>
              <a:t>Graw</a:t>
            </a:r>
            <a:r>
              <a:rPr lang="en-US" sz="1800" dirty="0"/>
              <a:t> Hill</a:t>
            </a:r>
            <a:endParaRPr lang="es-MX" sz="1800" dirty="0"/>
          </a:p>
          <a:p>
            <a:pPr lvl="0"/>
            <a:r>
              <a:rPr lang="es-MX" sz="1800" dirty="0"/>
              <a:t>Herbert </a:t>
            </a:r>
            <a:r>
              <a:rPr lang="es-MX" sz="1800" dirty="0" err="1"/>
              <a:t>Schildt</a:t>
            </a:r>
            <a:r>
              <a:rPr lang="es-MX" sz="1800" dirty="0"/>
              <a:t>. Manual de referencia de C. Ed. </a:t>
            </a:r>
            <a:r>
              <a:rPr lang="es-MX" sz="1800" dirty="0" err="1"/>
              <a:t>Osborne</a:t>
            </a:r>
            <a:r>
              <a:rPr lang="es-MX" sz="1800" dirty="0"/>
              <a:t>/ Mc Graw-Hill. </a:t>
            </a:r>
          </a:p>
          <a:p>
            <a:pPr lvl="0"/>
            <a:r>
              <a:rPr lang="es-MX" sz="1800" dirty="0"/>
              <a:t>John </a:t>
            </a:r>
            <a:r>
              <a:rPr lang="es-MX" sz="1800" dirty="0" err="1"/>
              <a:t>Konvalina</a:t>
            </a:r>
            <a:r>
              <a:rPr lang="es-MX" sz="1800" dirty="0"/>
              <a:t> y Stanley </a:t>
            </a:r>
            <a:r>
              <a:rPr lang="es-MX" sz="1800" dirty="0" err="1"/>
              <a:t>Wileman</a:t>
            </a:r>
            <a:r>
              <a:rPr lang="es-MX" sz="1800" dirty="0"/>
              <a:t>. Programación con Pascal. </a:t>
            </a:r>
            <a:r>
              <a:rPr lang="en-US" sz="1800" dirty="0"/>
              <a:t>Ed. Mc </a:t>
            </a:r>
            <a:r>
              <a:rPr lang="en-US" sz="1800" dirty="0" err="1"/>
              <a:t>Graw</a:t>
            </a:r>
            <a:r>
              <a:rPr lang="en-US" sz="1800" dirty="0"/>
              <a:t> Hill</a:t>
            </a:r>
            <a:endParaRPr lang="es-MX" sz="1800" dirty="0"/>
          </a:p>
          <a:p>
            <a:pPr lvl="0"/>
            <a:r>
              <a:rPr lang="es-ES" sz="1800" dirty="0"/>
              <a:t>Luis </a:t>
            </a:r>
            <a:r>
              <a:rPr lang="es-ES" sz="1800" dirty="0" err="1"/>
              <a:t>Joyanes</a:t>
            </a:r>
            <a:r>
              <a:rPr lang="es-ES" sz="1800" dirty="0"/>
              <a:t>. Fundamentos de Programación , Algoritmos, estructuras de datos y objetos. </a:t>
            </a:r>
            <a:r>
              <a:rPr lang="en-US" sz="1800" dirty="0"/>
              <a:t>Ed. Mc </a:t>
            </a:r>
            <a:r>
              <a:rPr lang="en-US" sz="1800" dirty="0" err="1"/>
              <a:t>Graw</a:t>
            </a:r>
            <a:r>
              <a:rPr lang="en-US" sz="1800" dirty="0"/>
              <a:t> Hill</a:t>
            </a:r>
            <a:endParaRPr lang="es-MX" sz="1800" dirty="0"/>
          </a:p>
          <a:p>
            <a:pPr lvl="0"/>
            <a:r>
              <a:rPr lang="es-ES" sz="1800" dirty="0"/>
              <a:t>Román Martínez y Elda Quiroga. Estructuras de datos. Ed. Thomson </a:t>
            </a:r>
            <a:r>
              <a:rPr lang="es-ES" sz="1800" dirty="0" err="1"/>
              <a:t>Learning</a:t>
            </a:r>
            <a:endParaRPr lang="es-MX" sz="1800" dirty="0"/>
          </a:p>
          <a:p>
            <a:pPr marL="0" indent="0" algn="ctr">
              <a:buNone/>
            </a:pPr>
            <a:endParaRPr lang="es-ES" b="1" dirty="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70619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Cuadro de texto 5"/>
          <p:cNvSpPr txBox="1">
            <a:spLocks noChangeArrowheads="1"/>
          </p:cNvSpPr>
          <p:nvPr/>
        </p:nvSpPr>
        <p:spPr bwMode="auto">
          <a:xfrm>
            <a:off x="0" y="692696"/>
            <a:ext cx="9144000" cy="369332"/>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spcBef>
                <a:spcPct val="50000"/>
              </a:spcBef>
            </a:pPr>
            <a:r>
              <a:rPr lang="es-ES_tradnl" b="1" dirty="0" smtClean="0">
                <a:latin typeface="Times New Roman" pitchFamily="18" charset="0"/>
                <a:cs typeface="Times New Roman" pitchFamily="18" charset="0"/>
              </a:rPr>
              <a:t>Programas de estudios por competencias en </a:t>
            </a:r>
            <a:r>
              <a:rPr lang="es-ES_tradnl" b="1" dirty="0">
                <a:latin typeface="Times New Roman" pitchFamily="18" charset="0"/>
                <a:cs typeface="Times New Roman" pitchFamily="18" charset="0"/>
              </a:rPr>
              <a:t>la Lic. en  </a:t>
            </a:r>
            <a:r>
              <a:rPr lang="es-ES_tradnl" b="1" dirty="0" smtClean="0">
                <a:latin typeface="Times New Roman" pitchFamily="18" charset="0"/>
                <a:cs typeface="Times New Roman" pitchFamily="18" charset="0"/>
              </a:rPr>
              <a:t>Ingeniería  </a:t>
            </a:r>
            <a:r>
              <a:rPr lang="es-ES_tradnl" b="1" dirty="0">
                <a:latin typeface="Times New Roman" pitchFamily="18" charset="0"/>
                <a:cs typeface="Times New Roman" pitchFamily="18" charset="0"/>
              </a:rPr>
              <a:t>en Sistemas Inteligentes</a:t>
            </a:r>
          </a:p>
        </p:txBody>
      </p:sp>
      <p:graphicFrame>
        <p:nvGraphicFramePr>
          <p:cNvPr id="8" name="Tabla 7"/>
          <p:cNvGraphicFramePr>
            <a:graphicFrameLocks noGrp="1"/>
          </p:cNvGraphicFramePr>
          <p:nvPr>
            <p:extLst>
              <p:ext uri="{D42A27DB-BD31-4B8C-83A1-F6EECF244321}">
                <p14:modId xmlns:p14="http://schemas.microsoft.com/office/powerpoint/2010/main" val="1754610962"/>
              </p:ext>
            </p:extLst>
          </p:nvPr>
        </p:nvGraphicFramePr>
        <p:xfrm>
          <a:off x="190177" y="1196752"/>
          <a:ext cx="8712972" cy="4569648"/>
        </p:xfrm>
        <a:graphic>
          <a:graphicData uri="http://schemas.openxmlformats.org/drawingml/2006/table">
            <a:tbl>
              <a:tblPr firstRow="1" firstCol="1" lastRow="1" lastCol="1" bandRow="1" bandCol="1"/>
              <a:tblGrid>
                <a:gridCol w="726081"/>
                <a:gridCol w="820919"/>
                <a:gridCol w="792088"/>
                <a:gridCol w="1152128"/>
                <a:gridCol w="865270"/>
                <a:gridCol w="1583002"/>
                <a:gridCol w="595241"/>
                <a:gridCol w="556887"/>
                <a:gridCol w="720080"/>
                <a:gridCol w="901276"/>
              </a:tblGrid>
              <a:tr h="432048">
                <a:tc gridSpan="10">
                  <a:txBody>
                    <a:bodyPr/>
                    <a:lstStyle/>
                    <a:p>
                      <a:pPr>
                        <a:spcAft>
                          <a:spcPts val="0"/>
                        </a:spcAft>
                      </a:pPr>
                      <a:r>
                        <a:rPr lang="es-MX" sz="12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MX" sz="1200" b="1" dirty="0">
                          <a:effectLst/>
                          <a:latin typeface="Times New Roman" panose="02020603050405020304" pitchFamily="18" charset="0"/>
                          <a:ea typeface="Times New Roman" panose="02020603050405020304" pitchFamily="18" charset="0"/>
                          <a:cs typeface="Times New Roman" panose="02020603050405020304" pitchFamily="18" charset="0"/>
                        </a:rPr>
                        <a:t>ORGANISMO ACADÉMICO:  </a:t>
                      </a:r>
                      <a:r>
                        <a:rPr lang="es-ES" sz="1200" dirty="0">
                          <a:effectLst/>
                          <a:latin typeface="Times New Roman" panose="02020603050405020304" pitchFamily="18" charset="0"/>
                          <a:ea typeface="Times New Roman" panose="02020603050405020304" pitchFamily="18" charset="0"/>
                          <a:cs typeface="Times New Roman" panose="02020603050405020304" pitchFamily="18" charset="0"/>
                        </a:rPr>
                        <a:t>Unidad Académica Profesional </a:t>
                      </a:r>
                      <a:r>
                        <a:rPr lang="es-ES"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Nezahualcóyotl</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ES"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675496">
                <a:tc gridSpan="4">
                  <a:txBody>
                    <a:bodyPr/>
                    <a:lstStyle/>
                    <a:p>
                      <a:pPr>
                        <a:spcAft>
                          <a:spcPts val="0"/>
                        </a:spcAft>
                      </a:pPr>
                      <a:r>
                        <a:rPr lang="es-MX" sz="12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MX" sz="1200" b="1" dirty="0">
                          <a:effectLst/>
                          <a:latin typeface="Times New Roman" panose="02020603050405020304" pitchFamily="18" charset="0"/>
                          <a:ea typeface="Times New Roman" panose="02020603050405020304" pitchFamily="18" charset="0"/>
                          <a:cs typeface="Times New Roman" panose="02020603050405020304" pitchFamily="18" charset="0"/>
                        </a:rPr>
                        <a:t>Programa Educativo</a:t>
                      </a:r>
                      <a:r>
                        <a:rPr lang="es-MX" sz="1200" dirty="0">
                          <a:effectLst/>
                          <a:latin typeface="Times New Roman" panose="02020603050405020304" pitchFamily="18" charset="0"/>
                          <a:ea typeface="Times New Roman" panose="02020603050405020304" pitchFamily="18" charset="0"/>
                          <a:cs typeface="Times New Roman" panose="02020603050405020304" pitchFamily="18" charset="0"/>
                        </a:rPr>
                        <a:t>: INGENIERÍA EN SISTEMAS INETLIGENETS</a:t>
                      </a:r>
                    </a:p>
                    <a:p>
                      <a:pPr>
                        <a:spcAft>
                          <a:spcPts val="0"/>
                        </a:spcAft>
                      </a:pPr>
                      <a:r>
                        <a:rPr lang="es-ES"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gridSpan="6">
                  <a:txBody>
                    <a:bodyPr/>
                    <a:lstStyle/>
                    <a:p>
                      <a:pPr>
                        <a:spcAft>
                          <a:spcPts val="0"/>
                        </a:spcAft>
                      </a:pPr>
                      <a:r>
                        <a:rPr lang="es-MX" sz="12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MX" sz="1200" b="1">
                          <a:effectLst/>
                          <a:latin typeface="Times New Roman" panose="02020603050405020304" pitchFamily="18" charset="0"/>
                          <a:ea typeface="Times New Roman" panose="02020603050405020304" pitchFamily="18" charset="0"/>
                          <a:cs typeface="Times New Roman" panose="02020603050405020304" pitchFamily="18" charset="0"/>
                        </a:rPr>
                        <a:t>Área de docencia: </a:t>
                      </a:r>
                      <a:r>
                        <a:rPr lang="es-MX" sz="1200">
                          <a:effectLst/>
                          <a:latin typeface="Times New Roman" panose="02020603050405020304" pitchFamily="18" charset="0"/>
                          <a:ea typeface="Times New Roman" panose="02020603050405020304" pitchFamily="18" charset="0"/>
                          <a:cs typeface="Times New Roman" panose="02020603050405020304" pitchFamily="18" charset="0"/>
                        </a:rPr>
                        <a:t>PROGRAMACIÓN E INGENIERÍA DE SOFTWARE</a:t>
                      </a: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1066800">
                <a:tc gridSpan="2">
                  <a:txBody>
                    <a:bodyPr/>
                    <a:lstStyle/>
                    <a:p>
                      <a:pPr>
                        <a:spcAft>
                          <a:spcPts val="0"/>
                        </a:spcAft>
                      </a:pPr>
                      <a:r>
                        <a:rPr lang="es-ES_tradnl" sz="1200" b="1" dirty="0">
                          <a:effectLst/>
                          <a:latin typeface="Times New Roman" panose="02020603050405020304" pitchFamily="18" charset="0"/>
                          <a:ea typeface="Times New Roman" panose="02020603050405020304" pitchFamily="18" charset="0"/>
                          <a:cs typeface="Times New Roman" panose="02020603050405020304" pitchFamily="18" charset="0"/>
                        </a:rPr>
                        <a:t>Aprobación por los H.H. Consejos Académico y de Gobierno</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gridSpan="2">
                  <a:txBody>
                    <a:bodyPr/>
                    <a:lstStyle/>
                    <a:p>
                      <a:pPr>
                        <a:spcAft>
                          <a:spcPts val="0"/>
                        </a:spcAft>
                      </a:pPr>
                      <a:r>
                        <a:rPr lang="es-ES_tradnl" sz="12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ES_tradnl" sz="1200" b="1" dirty="0">
                          <a:effectLst/>
                          <a:latin typeface="Times New Roman" panose="02020603050405020304" pitchFamily="18" charset="0"/>
                          <a:ea typeface="Times New Roman" panose="02020603050405020304" pitchFamily="18" charset="0"/>
                          <a:cs typeface="Times New Roman" panose="02020603050405020304" pitchFamily="18" charset="0"/>
                        </a:rPr>
                        <a:t>Fecha:</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gridSpan="4">
                  <a:txBody>
                    <a:bodyPr/>
                    <a:lstStyle/>
                    <a:p>
                      <a:pPr>
                        <a:spcAft>
                          <a:spcPts val="0"/>
                        </a:spcAft>
                      </a:pPr>
                      <a:r>
                        <a:rPr lang="es-ES_tradnl" sz="1200" b="1">
                          <a:effectLst/>
                          <a:latin typeface="Times New Roman" panose="02020603050405020304" pitchFamily="18" charset="0"/>
                          <a:ea typeface="Times New Roman" panose="02020603050405020304" pitchFamily="18" charset="0"/>
                          <a:cs typeface="Times New Roman" panose="02020603050405020304" pitchFamily="18" charset="0"/>
                        </a:rPr>
                        <a:t>Programa elaborado por: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ES_tradnl" sz="12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gridSpan="2">
                  <a:txBody>
                    <a:bodyPr/>
                    <a:lstStyle/>
                    <a:p>
                      <a:pPr>
                        <a:spcAft>
                          <a:spcPts val="0"/>
                        </a:spcAft>
                      </a:pPr>
                      <a:r>
                        <a:rPr lang="es-ES_tradnl" sz="1200" b="1" spc="-15" dirty="0">
                          <a:effectLst/>
                          <a:latin typeface="Arial" panose="020B0604020202020204" pitchFamily="34" charset="0"/>
                          <a:ea typeface="Times New Roman" panose="02020603050405020304" pitchFamily="18" charset="0"/>
                        </a:rPr>
                        <a:t>Fecha de elaboración : </a:t>
                      </a:r>
                      <a:endParaRPr lang="es-MX" sz="1200" dirty="0">
                        <a:effectLst/>
                        <a:latin typeface="Times New Roman" panose="02020603050405020304" pitchFamily="18" charset="0"/>
                        <a:ea typeface="Times New Roman" panose="02020603050405020304" pitchFamily="18" charset="0"/>
                      </a:endParaRPr>
                    </a:p>
                    <a:p>
                      <a:pPr>
                        <a:spcAft>
                          <a:spcPts val="0"/>
                        </a:spcAft>
                      </a:pPr>
                      <a:r>
                        <a:rPr lang="es-ES_tradnl" sz="1200" dirty="0">
                          <a:effectLst/>
                          <a:latin typeface="Arial" panose="020B0604020202020204" pitchFamily="34" charset="0"/>
                          <a:ea typeface="Times New Roman" panose="02020603050405020304" pitchFamily="18" charset="0"/>
                        </a:rPr>
                        <a:t>Agosto 2007</a:t>
                      </a:r>
                      <a:endParaRPr lang="es-MX" sz="1200" dirty="0">
                        <a:effectLst/>
                        <a:latin typeface="Times New Roman" panose="02020603050405020304" pitchFamily="18" charset="0"/>
                        <a:ea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749384">
                <a:tc>
                  <a:txBody>
                    <a:bodyPr/>
                    <a:lstStyle/>
                    <a:p>
                      <a:pPr indent="226695" algn="ctr">
                        <a:spcAft>
                          <a:spcPts val="0"/>
                        </a:spcAft>
                      </a:pPr>
                      <a:r>
                        <a:rPr lang="es-MX" sz="12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MX" sz="1200" b="1">
                          <a:effectLst/>
                          <a:latin typeface="Times New Roman" panose="02020603050405020304" pitchFamily="18" charset="0"/>
                          <a:ea typeface="Times New Roman" panose="02020603050405020304" pitchFamily="18" charset="0"/>
                          <a:cs typeface="Times New Roman" panose="02020603050405020304" pitchFamily="18" charset="0"/>
                        </a:rPr>
                        <a:t>Clave</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2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ES_tradnl" sz="1200" b="1">
                          <a:effectLst/>
                          <a:latin typeface="Times New Roman" panose="02020603050405020304" pitchFamily="18" charset="0"/>
                          <a:ea typeface="Times New Roman" panose="02020603050405020304" pitchFamily="18" charset="0"/>
                          <a:cs typeface="Times New Roman" panose="02020603050405020304" pitchFamily="18" charset="0"/>
                        </a:rPr>
                        <a:t>Horas de teoría</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_tradnl" sz="1200" b="1" dirty="0">
                          <a:effectLst/>
                          <a:latin typeface="Times New Roman" panose="02020603050405020304" pitchFamily="18" charset="0"/>
                          <a:ea typeface="Times New Roman" panose="02020603050405020304" pitchFamily="18" charset="0"/>
                          <a:cs typeface="Times New Roman" panose="02020603050405020304" pitchFamily="18" charset="0"/>
                        </a:rPr>
                        <a:t>Horas de práctica</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rPr>
                        <a:t>Total de horas</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_tradnl" sz="1200" b="1" dirty="0">
                          <a:effectLst/>
                          <a:latin typeface="Times New Roman" panose="02020603050405020304" pitchFamily="18" charset="0"/>
                          <a:ea typeface="Times New Roman" panose="02020603050405020304" pitchFamily="18" charset="0"/>
                          <a:cs typeface="Times New Roman" panose="02020603050405020304" pitchFamily="18" charset="0"/>
                        </a:rPr>
                        <a:t>Créditos</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2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MX" sz="1200" b="1" dirty="0">
                          <a:effectLst/>
                          <a:latin typeface="Times New Roman" panose="02020603050405020304" pitchFamily="18" charset="0"/>
                          <a:ea typeface="Times New Roman" panose="02020603050405020304" pitchFamily="18" charset="0"/>
                          <a:cs typeface="Times New Roman" panose="02020603050405020304" pitchFamily="18" charset="0"/>
                        </a:rPr>
                        <a:t>Tipo de Unidad de Aprendizaje</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s-MX" sz="1200" b="1">
                          <a:effectLst/>
                          <a:latin typeface="Arial" panose="020B0604020202020204" pitchFamily="34" charset="0"/>
                          <a:ea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endParaRPr>
                    </a:p>
                    <a:p>
                      <a:pPr algn="ctr">
                        <a:spcAft>
                          <a:spcPts val="0"/>
                        </a:spcAft>
                      </a:pPr>
                      <a:r>
                        <a:rPr lang="es-ES" sz="1200" b="1">
                          <a:effectLst/>
                          <a:latin typeface="Arial" panose="020B0604020202020204" pitchFamily="34" charset="0"/>
                          <a:ea typeface="Times New Roman" panose="02020603050405020304" pitchFamily="18" charset="0"/>
                        </a:rPr>
                        <a:t>Carácter de la Unidad de Aprendizaje</a:t>
                      </a:r>
                      <a:endParaRPr lang="es-MX" sz="1200">
                        <a:effectLst/>
                        <a:latin typeface="Times New Roman" panose="02020603050405020304" pitchFamily="18" charset="0"/>
                        <a:ea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spcAft>
                          <a:spcPts val="0"/>
                        </a:spcAft>
                      </a:pPr>
                      <a:r>
                        <a:rPr lang="es-MX" sz="1200" b="1" dirty="0">
                          <a:effectLst/>
                          <a:latin typeface="Arial" panose="020B0604020202020204" pitchFamily="34" charset="0"/>
                          <a:ea typeface="Times New Roman" panose="02020603050405020304" pitchFamily="18" charset="0"/>
                        </a:rPr>
                        <a:t>Núcleo de formación</a:t>
                      </a:r>
                      <a:endParaRPr lang="es-MX" sz="1200" dirty="0">
                        <a:effectLst/>
                        <a:latin typeface="Times New Roman" panose="02020603050405020304" pitchFamily="18" charset="0"/>
                        <a:ea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a:effectLst/>
                          <a:latin typeface="Arial" panose="020B0604020202020204" pitchFamily="34" charset="0"/>
                          <a:ea typeface="Times New Roman" panose="02020603050405020304" pitchFamily="18" charset="0"/>
                        </a:rPr>
                        <a:t>Modalidad</a:t>
                      </a:r>
                      <a:endParaRPr lang="es-MX" sz="1200">
                        <a:effectLst/>
                        <a:latin typeface="Times New Roman" panose="02020603050405020304" pitchFamily="18" charset="0"/>
                        <a:ea typeface="Times New Roman" panose="02020603050405020304" pitchFamily="18" charset="0"/>
                      </a:endParaRPr>
                    </a:p>
                  </a:txBody>
                  <a:tcPr marL="30581" marR="30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024">
                <a:tc>
                  <a:txBody>
                    <a:bodyPr/>
                    <a:lstStyle/>
                    <a:p>
                      <a:pP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L41055</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dirty="0">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es-ES" sz="1200" dirty="0">
                          <a:effectLst/>
                          <a:latin typeface="Times New Roman" panose="02020603050405020304" pitchFamily="18" charset="0"/>
                          <a:ea typeface="Times New Roman" panose="02020603050405020304" pitchFamily="18" charset="0"/>
                          <a:cs typeface="Times New Roman" panose="02020603050405020304" pitchFamily="18" charset="0"/>
                        </a:rPr>
                        <a:t>Curso</a:t>
                      </a:r>
                      <a:endParaRPr lang="es-MX"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s-ES" sz="1200" dirty="0">
                          <a:effectLst/>
                          <a:latin typeface="Arial" panose="020B0604020202020204" pitchFamily="34" charset="0"/>
                          <a:ea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endParaRPr>
                    </a:p>
                    <a:p>
                      <a:pPr>
                        <a:spcAft>
                          <a:spcPts val="0"/>
                        </a:spcAft>
                      </a:pPr>
                      <a:r>
                        <a:rPr lang="es-ES" sz="1200" dirty="0">
                          <a:effectLst/>
                          <a:latin typeface="Arial" panose="020B0604020202020204" pitchFamily="34" charset="0"/>
                          <a:ea typeface="Times New Roman" panose="02020603050405020304" pitchFamily="18" charset="0"/>
                        </a:rPr>
                        <a:t>Obligatoria</a:t>
                      </a:r>
                      <a:endParaRPr lang="es-MX" sz="1200" dirty="0">
                        <a:effectLst/>
                        <a:latin typeface="Times New Roman" panose="02020603050405020304" pitchFamily="18" charset="0"/>
                        <a:ea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spcAft>
                          <a:spcPts val="0"/>
                        </a:spcAft>
                      </a:pPr>
                      <a:r>
                        <a:rPr lang="es-ES" sz="1200" dirty="0">
                          <a:effectLst/>
                          <a:latin typeface="Arial" panose="020B0604020202020204" pitchFamily="34" charset="0"/>
                          <a:ea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endParaRPr>
                    </a:p>
                    <a:p>
                      <a:pPr algn="ctr">
                        <a:spcAft>
                          <a:spcPts val="0"/>
                        </a:spcAft>
                      </a:pPr>
                      <a:r>
                        <a:rPr lang="es-ES" sz="1200" dirty="0">
                          <a:effectLst/>
                          <a:latin typeface="Arial" panose="020B0604020202020204" pitchFamily="34" charset="0"/>
                          <a:ea typeface="Times New Roman" panose="02020603050405020304" pitchFamily="18" charset="0"/>
                        </a:rPr>
                        <a:t>A1</a:t>
                      </a:r>
                      <a:endParaRPr lang="es-MX" sz="1200" dirty="0">
                        <a:effectLst/>
                        <a:latin typeface="Times New Roman" panose="02020603050405020304" pitchFamily="18" charset="0"/>
                        <a:ea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effectLst/>
                          <a:latin typeface="Arial" panose="020B0604020202020204" pitchFamily="34" charset="0"/>
                          <a:ea typeface="Times New Roman" panose="02020603050405020304" pitchFamily="18" charset="0"/>
                        </a:rPr>
                        <a:t> </a:t>
                      </a:r>
                      <a:endParaRPr lang="es-MX" sz="1200" dirty="0">
                        <a:effectLst/>
                        <a:latin typeface="Times New Roman" panose="02020603050405020304" pitchFamily="18" charset="0"/>
                        <a:ea typeface="Times New Roman" panose="02020603050405020304" pitchFamily="18" charset="0"/>
                      </a:endParaRPr>
                    </a:p>
                    <a:p>
                      <a:pPr algn="ctr">
                        <a:spcAft>
                          <a:spcPts val="0"/>
                        </a:spcAft>
                      </a:pPr>
                      <a:r>
                        <a:rPr lang="es-ES" sz="1200" dirty="0">
                          <a:effectLst/>
                          <a:latin typeface="Arial" panose="020B0604020202020204" pitchFamily="34" charset="0"/>
                          <a:ea typeface="Times New Roman" panose="02020603050405020304" pitchFamily="18" charset="0"/>
                        </a:rPr>
                        <a:t>Presencial</a:t>
                      </a:r>
                      <a:endParaRPr lang="es-MX" sz="1200" dirty="0">
                        <a:effectLst/>
                        <a:latin typeface="Times New Roman" panose="02020603050405020304" pitchFamily="18" charset="0"/>
                        <a:ea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7504">
                <a:tc gridSpan="5">
                  <a:txBody>
                    <a:bodyPr/>
                    <a:lstStyle/>
                    <a:p>
                      <a:pPr>
                        <a:spcAft>
                          <a:spcPts val="0"/>
                        </a:spcAft>
                      </a:pPr>
                      <a:r>
                        <a:rPr lang="es-MX" sz="1200" b="1">
                          <a:effectLst/>
                          <a:latin typeface="Times New Roman" panose="02020603050405020304" pitchFamily="18" charset="0"/>
                          <a:ea typeface="Times New Roman" panose="02020603050405020304" pitchFamily="18" charset="0"/>
                          <a:cs typeface="Times New Roman" panose="02020603050405020304" pitchFamily="18" charset="0"/>
                        </a:rPr>
                        <a:t>Prerrequisitos</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MX" sz="1200" b="1">
                          <a:effectLst/>
                          <a:latin typeface="Times New Roman" panose="02020603050405020304" pitchFamily="18" charset="0"/>
                          <a:ea typeface="Times New Roman" panose="02020603050405020304" pitchFamily="18" charset="0"/>
                          <a:cs typeface="Times New Roman" panose="02020603050405020304" pitchFamily="18" charset="0"/>
                        </a:rPr>
                        <a:t>(Conocimientos Previos):</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Programación estructurada, Programación avanzada y</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Estructuras de Datos</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2">
                  <a:txBody>
                    <a:bodyPr/>
                    <a:lstStyle/>
                    <a:p>
                      <a:pPr algn="just">
                        <a:spcAft>
                          <a:spcPts val="0"/>
                        </a:spcAft>
                      </a:pPr>
                      <a:r>
                        <a:rPr lang="es-ES" sz="1200" b="1">
                          <a:effectLst/>
                          <a:latin typeface="Times New Roman" panose="02020603050405020304" pitchFamily="18" charset="0"/>
                          <a:ea typeface="Times New Roman" panose="02020603050405020304" pitchFamily="18" charset="0"/>
                          <a:cs typeface="Times New Roman" panose="02020603050405020304" pitchFamily="18" charset="0"/>
                        </a:rPr>
                        <a:t>Unidad de Aprendizaje Antecedente</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es-ES" sz="1200">
                          <a:effectLst/>
                          <a:latin typeface="Times New Roman" panose="02020603050405020304" pitchFamily="18" charset="0"/>
                          <a:ea typeface="Times New Roman" panose="02020603050405020304" pitchFamily="18" charset="0"/>
                          <a:cs typeface="Times New Roman" panose="02020603050405020304" pitchFamily="18" charset="0"/>
                        </a:rPr>
                        <a:t>Estructuras de Datos</a:t>
                      </a:r>
                      <a:endParaRPr lang="es-MX"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gridSpan="3">
                  <a:txBody>
                    <a:bodyPr/>
                    <a:lstStyle/>
                    <a:p>
                      <a:pPr algn="just">
                        <a:spcAft>
                          <a:spcPts val="0"/>
                        </a:spcAft>
                      </a:pPr>
                      <a:r>
                        <a:rPr lang="es-ES" sz="1200" b="1" dirty="0">
                          <a:effectLst/>
                          <a:latin typeface="Arial" panose="020B0604020202020204" pitchFamily="34" charset="0"/>
                          <a:ea typeface="Times New Roman" panose="02020603050405020304" pitchFamily="18" charset="0"/>
                        </a:rPr>
                        <a:t>Unidad de Aprendizaje Consecuente</a:t>
                      </a:r>
                      <a:endParaRPr lang="es-MX" sz="1200" dirty="0">
                        <a:effectLst/>
                        <a:latin typeface="Times New Roman" panose="02020603050405020304" pitchFamily="18" charset="0"/>
                        <a:ea typeface="Times New Roman" panose="02020603050405020304" pitchFamily="18" charset="0"/>
                      </a:endParaRPr>
                    </a:p>
                    <a:p>
                      <a:pPr>
                        <a:spcAft>
                          <a:spcPts val="0"/>
                        </a:spcAft>
                      </a:pPr>
                      <a:r>
                        <a:rPr lang="es-ES" sz="1200" dirty="0">
                          <a:effectLst/>
                          <a:latin typeface="Arial" panose="020B0604020202020204" pitchFamily="34" charset="0"/>
                          <a:ea typeface="Times New Roman" panose="02020603050405020304" pitchFamily="18" charset="0"/>
                        </a:rPr>
                        <a:t>Ninguna</a:t>
                      </a:r>
                      <a:endParaRPr lang="es-MX" sz="1200" dirty="0">
                        <a:effectLst/>
                        <a:latin typeface="Times New Roman" panose="02020603050405020304" pitchFamily="18" charset="0"/>
                        <a:ea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360040">
                <a:tc gridSpan="10">
                  <a:txBody>
                    <a:bodyPr/>
                    <a:lstStyle/>
                    <a:p>
                      <a:pPr algn="just">
                        <a:spcAft>
                          <a:spcPts val="0"/>
                        </a:spcAft>
                      </a:pPr>
                      <a:r>
                        <a:rPr lang="es-ES" sz="5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MX" sz="5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s-ES" sz="1100" b="1" dirty="0">
                          <a:effectLst/>
                          <a:latin typeface="Times New Roman" panose="02020603050405020304" pitchFamily="18" charset="0"/>
                          <a:ea typeface="Times New Roman" panose="02020603050405020304" pitchFamily="18" charset="0"/>
                          <a:cs typeface="Times New Roman" panose="02020603050405020304" pitchFamily="18" charset="0"/>
                        </a:rPr>
                        <a:t>Programas educativos en los que se imparte: </a:t>
                      </a:r>
                      <a:endParaRPr lang="es-MX"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81" marR="30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pic>
        <p:nvPicPr>
          <p:cNvPr id="11" name="Picture 5"/>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624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82712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2" name="1 CuadroTexto"/>
          <p:cNvSpPr txBox="1"/>
          <p:nvPr/>
        </p:nvSpPr>
        <p:spPr>
          <a:xfrm>
            <a:off x="894708" y="1619178"/>
            <a:ext cx="7277692" cy="461665"/>
          </a:xfrm>
          <a:prstGeom prst="rect">
            <a:avLst/>
          </a:prstGeom>
          <a:noFill/>
        </p:spPr>
        <p:txBody>
          <a:bodyPr wrap="square" rtlCol="0">
            <a:spAutoFit/>
          </a:bodyPr>
          <a:lstStyle/>
          <a:p>
            <a:pPr algn="ctr"/>
            <a:r>
              <a:rPr lang="es-MX" sz="2400" b="1" dirty="0" smtClean="0">
                <a:solidFill>
                  <a:schemeClr val="bg2">
                    <a:lumMod val="50000"/>
                  </a:schemeClr>
                </a:solidFill>
                <a:latin typeface="Times New Roman" panose="02020603050405020304" pitchFamily="18" charset="0"/>
                <a:cs typeface="Times New Roman" panose="02020603050405020304" pitchFamily="18" charset="0"/>
              </a:rPr>
              <a:t>ORGANIZACIÓN DE ARCHIVOS</a:t>
            </a:r>
            <a:endParaRPr lang="es-MX" sz="2400"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9" name="8 CuadroTexto"/>
          <p:cNvSpPr txBox="1"/>
          <p:nvPr/>
        </p:nvSpPr>
        <p:spPr>
          <a:xfrm>
            <a:off x="827584" y="2151267"/>
            <a:ext cx="7259690" cy="461665"/>
          </a:xfrm>
          <a:prstGeom prst="rect">
            <a:avLst/>
          </a:prstGeom>
          <a:noFill/>
        </p:spPr>
        <p:txBody>
          <a:bodyPr wrap="square" rtlCol="0">
            <a:spAutoFit/>
          </a:bodyPr>
          <a:lstStyle/>
          <a:p>
            <a:pPr algn="ctr"/>
            <a:r>
              <a:rPr lang="es-MX" sz="2400" b="1" dirty="0" smtClean="0">
                <a:solidFill>
                  <a:schemeClr val="bg2">
                    <a:lumMod val="50000"/>
                  </a:schemeClr>
                </a:solidFill>
                <a:latin typeface="Times New Roman" panose="02020603050405020304" pitchFamily="18" charset="0"/>
                <a:cs typeface="Times New Roman" panose="02020603050405020304" pitchFamily="18" charset="0"/>
              </a:rPr>
              <a:t>Objetivos</a:t>
            </a:r>
            <a:endParaRPr lang="es-MX" sz="2400"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3" name="2 CuadroTexto"/>
          <p:cNvSpPr txBox="1"/>
          <p:nvPr/>
        </p:nvSpPr>
        <p:spPr>
          <a:xfrm>
            <a:off x="899592" y="2805836"/>
            <a:ext cx="6912768" cy="1477328"/>
          </a:xfrm>
          <a:prstGeom prst="rect">
            <a:avLst/>
          </a:prstGeom>
          <a:noFill/>
        </p:spPr>
        <p:txBody>
          <a:bodyPr wrap="square" rtlCol="0">
            <a:spAutoFit/>
          </a:bodyPr>
          <a:lstStyle/>
          <a:p>
            <a:pPr marL="342900" indent="-342900" algn="just">
              <a:buFont typeface="Wingdings" panose="05000000000000000000" pitchFamily="2" charset="2"/>
              <a:buChar char="Ø"/>
            </a:pPr>
            <a:r>
              <a:rPr lang="es-MX" dirty="0">
                <a:latin typeface="Times New Roman" panose="02020603050405020304" pitchFamily="18" charset="0"/>
                <a:cs typeface="Times New Roman" panose="02020603050405020304" pitchFamily="18" charset="0"/>
              </a:rPr>
              <a:t>Adquirir la capacidad para identificar los distintos medios de almacenamiento secundario y manejar los fundamentos de </a:t>
            </a:r>
            <a:r>
              <a:rPr lang="es-MX" dirty="0" smtClean="0">
                <a:latin typeface="Times New Roman" panose="02020603050405020304" pitchFamily="18" charset="0"/>
                <a:cs typeface="Times New Roman" panose="02020603050405020304" pitchFamily="18" charset="0"/>
              </a:rPr>
              <a:t>archivos</a:t>
            </a:r>
          </a:p>
          <a:p>
            <a:pPr marL="342900" indent="-342900" algn="just">
              <a:buFont typeface="Wingdings" panose="05000000000000000000" pitchFamily="2" charset="2"/>
              <a:buChar char="Ø"/>
            </a:pPr>
            <a:endParaRPr lang="es-MX"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s-ES" dirty="0">
                <a:latin typeface="Times New Roman" panose="02020603050405020304" pitchFamily="18" charset="0"/>
                <a:cs typeface="Times New Roman" panose="02020603050405020304" pitchFamily="18" charset="0"/>
              </a:rPr>
              <a:t>Identificar y explicar los medios de almacenamiento secundario, así como su relación con las diferentes organizaciones de archivos</a:t>
            </a:r>
            <a:endParaRPr lang="es-MX"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24534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7" name="1 Título"/>
          <p:cNvSpPr>
            <a:spLocks noGrp="1"/>
          </p:cNvSpPr>
          <p:nvPr>
            <p:ph type="title"/>
          </p:nvPr>
        </p:nvSpPr>
        <p:spPr>
          <a:xfrm>
            <a:off x="1490464" y="836712"/>
            <a:ext cx="5745832" cy="360040"/>
          </a:xfrm>
          <a:noFill/>
          <a:ln>
            <a:noFill/>
          </a:ln>
        </p:spPr>
        <p:style>
          <a:lnRef idx="1">
            <a:schemeClr val="accent3"/>
          </a:lnRef>
          <a:fillRef idx="2">
            <a:schemeClr val="accent3"/>
          </a:fillRef>
          <a:effectRef idx="1">
            <a:schemeClr val="accent3"/>
          </a:effectRef>
          <a:fontRef idx="minor">
            <a:schemeClr val="dk1"/>
          </a:fontRef>
        </p:style>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s-ES_tradnl" sz="3600" b="1" dirty="0" smtClean="0">
                <a:ln/>
                <a:solidFill>
                  <a:schemeClr val="bg2">
                    <a:lumMod val="50000"/>
                  </a:schemeClr>
                </a:solidFill>
                <a:latin typeface="Times New Roman" pitchFamily="18" charset="0"/>
                <a:cs typeface="Times New Roman" pitchFamily="18" charset="0"/>
              </a:rPr>
              <a:t>Contenido Sintético</a:t>
            </a:r>
            <a:endParaRPr lang="es-MX" sz="3600" b="1" dirty="0">
              <a:ln/>
              <a:solidFill>
                <a:schemeClr val="bg2">
                  <a:lumMod val="50000"/>
                </a:schemeClr>
              </a:solidFill>
              <a:latin typeface="Times New Roman" pitchFamily="18" charset="0"/>
              <a:cs typeface="Times New Roman" pitchFamily="18" charset="0"/>
            </a:endParaRPr>
          </a:p>
        </p:txBody>
      </p:sp>
      <p:sp>
        <p:nvSpPr>
          <p:cNvPr id="2" name="1 CuadroTexto"/>
          <p:cNvSpPr txBox="1"/>
          <p:nvPr/>
        </p:nvSpPr>
        <p:spPr>
          <a:xfrm>
            <a:off x="984718" y="1342901"/>
            <a:ext cx="7277692" cy="369332"/>
          </a:xfrm>
          <a:prstGeom prst="rect">
            <a:avLst/>
          </a:prstGeom>
          <a:noFill/>
        </p:spPr>
        <p:txBody>
          <a:bodyPr wrap="square" rtlCol="0">
            <a:spAutoFit/>
          </a:bodyPr>
          <a:lstStyle/>
          <a:p>
            <a:pPr algn="ctr"/>
            <a:r>
              <a:rPr lang="es-MX" b="1" dirty="0" smtClean="0">
                <a:solidFill>
                  <a:schemeClr val="bg2">
                    <a:lumMod val="50000"/>
                  </a:schemeClr>
                </a:solidFill>
                <a:latin typeface="Times New Roman" panose="02020603050405020304" pitchFamily="18" charset="0"/>
                <a:cs typeface="Times New Roman" panose="02020603050405020304" pitchFamily="18" charset="0"/>
              </a:rPr>
              <a:t>Organización de Archivos.</a:t>
            </a:r>
            <a:r>
              <a:rPr lang="es-MX" b="1" dirty="0" smtClean="0">
                <a:solidFill>
                  <a:schemeClr val="bg2">
                    <a:lumMod val="50000"/>
                  </a:schemeClr>
                </a:solidFill>
              </a:rPr>
              <a:t> </a:t>
            </a:r>
            <a:endParaRPr lang="es-MX" b="1" dirty="0">
              <a:solidFill>
                <a:schemeClr val="bg2">
                  <a:lumMod val="50000"/>
                </a:schemeClr>
              </a:solidFill>
            </a:endParaRPr>
          </a:p>
        </p:txBody>
      </p:sp>
      <p:sp>
        <p:nvSpPr>
          <p:cNvPr id="9" name="8 CuadroTexto"/>
          <p:cNvSpPr txBox="1"/>
          <p:nvPr/>
        </p:nvSpPr>
        <p:spPr>
          <a:xfrm>
            <a:off x="890144" y="1794150"/>
            <a:ext cx="7259690" cy="369332"/>
          </a:xfrm>
          <a:prstGeom prst="rect">
            <a:avLst/>
          </a:prstGeom>
          <a:noFill/>
        </p:spPr>
        <p:txBody>
          <a:bodyPr wrap="square" rtlCol="0">
            <a:spAutoFit/>
          </a:bodyPr>
          <a:lstStyle/>
          <a:p>
            <a:pPr algn="ctr"/>
            <a:r>
              <a:rPr lang="es-MX" b="1" dirty="0" smtClean="0">
                <a:solidFill>
                  <a:schemeClr val="bg2">
                    <a:lumMod val="50000"/>
                  </a:schemeClr>
                </a:solidFill>
              </a:rPr>
              <a:t>Unidad I</a:t>
            </a:r>
            <a:endParaRPr lang="es-MX" b="1" dirty="0">
              <a:solidFill>
                <a:schemeClr val="bg2">
                  <a:lumMod val="50000"/>
                </a:schemeClr>
              </a:solidFill>
            </a:endParaRPr>
          </a:p>
        </p:txBody>
      </p:sp>
      <p:sp>
        <p:nvSpPr>
          <p:cNvPr id="3" name="2 CuadroTexto"/>
          <p:cNvSpPr txBox="1"/>
          <p:nvPr/>
        </p:nvSpPr>
        <p:spPr>
          <a:xfrm>
            <a:off x="890144" y="2405678"/>
            <a:ext cx="6912768" cy="3416320"/>
          </a:xfrm>
          <a:prstGeom prst="rect">
            <a:avLst/>
          </a:prstGeom>
          <a:noFill/>
        </p:spPr>
        <p:txBody>
          <a:bodyPr wrap="square" rtlCol="0">
            <a:spAutoFit/>
          </a:bodyPr>
          <a:lstStyle/>
          <a:p>
            <a:pPr algn="just"/>
            <a:r>
              <a:rPr lang="es-MX" sz="2400" dirty="0" smtClean="0">
                <a:solidFill>
                  <a:schemeClr val="bg2">
                    <a:lumMod val="50000"/>
                  </a:schemeClr>
                </a:solidFill>
                <a:latin typeface="+mj-lt"/>
              </a:rPr>
              <a:t>1. Introducción </a:t>
            </a:r>
            <a:endParaRPr lang="es-MX" sz="2400" dirty="0">
              <a:solidFill>
                <a:schemeClr val="bg2">
                  <a:lumMod val="50000"/>
                </a:schemeClr>
              </a:solidFill>
              <a:latin typeface="+mj-lt"/>
            </a:endParaRPr>
          </a:p>
          <a:p>
            <a:pPr algn="just"/>
            <a:r>
              <a:rPr lang="es-MX" sz="2400" dirty="0" smtClean="0">
                <a:solidFill>
                  <a:schemeClr val="bg2">
                    <a:lumMod val="50000"/>
                  </a:schemeClr>
                </a:solidFill>
                <a:latin typeface="+mj-lt"/>
              </a:rPr>
              <a:t>2. Tipos de sistemas de ficheros en Linux.</a:t>
            </a:r>
          </a:p>
          <a:p>
            <a:pPr algn="just"/>
            <a:r>
              <a:rPr lang="es-MX" sz="2400" dirty="0" smtClean="0">
                <a:solidFill>
                  <a:schemeClr val="bg2">
                    <a:lumMod val="50000"/>
                  </a:schemeClr>
                </a:solidFill>
                <a:latin typeface="+mj-lt"/>
              </a:rPr>
              <a:t>3. Características de los sistemas de ficheros en Linux.. </a:t>
            </a:r>
          </a:p>
          <a:p>
            <a:pPr algn="just"/>
            <a:r>
              <a:rPr lang="es-MX" sz="2400" dirty="0" smtClean="0">
                <a:solidFill>
                  <a:schemeClr val="bg2">
                    <a:lumMod val="50000"/>
                  </a:schemeClr>
                </a:solidFill>
                <a:latin typeface="+mj-lt"/>
              </a:rPr>
              <a:t>3.1. Interprete de comandos en </a:t>
            </a:r>
            <a:r>
              <a:rPr lang="es-MX" sz="2400" dirty="0" err="1" smtClean="0">
                <a:solidFill>
                  <a:schemeClr val="bg2">
                    <a:lumMod val="50000"/>
                  </a:schemeClr>
                </a:solidFill>
                <a:latin typeface="+mj-lt"/>
              </a:rPr>
              <a:t>linux</a:t>
            </a:r>
            <a:endParaRPr lang="es-MX" sz="2400" dirty="0">
              <a:solidFill>
                <a:schemeClr val="bg2">
                  <a:lumMod val="50000"/>
                </a:schemeClr>
              </a:solidFill>
              <a:latin typeface="+mj-lt"/>
            </a:endParaRPr>
          </a:p>
          <a:p>
            <a:pPr algn="just"/>
            <a:r>
              <a:rPr lang="es-ES_tradnl" sz="2400" dirty="0" smtClean="0">
                <a:ln/>
                <a:solidFill>
                  <a:schemeClr val="bg2">
                    <a:lumMod val="50000"/>
                  </a:schemeClr>
                </a:solidFill>
                <a:latin typeface="+mj-lt"/>
                <a:cs typeface="Times New Roman" pitchFamily="18" charset="0"/>
              </a:rPr>
              <a:t>4. </a:t>
            </a:r>
            <a:r>
              <a:rPr lang="es-ES_tradnl" sz="2400" dirty="0">
                <a:ln/>
                <a:solidFill>
                  <a:schemeClr val="bg2">
                    <a:lumMod val="50000"/>
                  </a:schemeClr>
                </a:solidFill>
                <a:latin typeface="+mj-lt"/>
                <a:cs typeface="Times New Roman" pitchFamily="18" charset="0"/>
              </a:rPr>
              <a:t>Programación de scripts en </a:t>
            </a:r>
            <a:r>
              <a:rPr lang="es-ES_tradnl" sz="2400" dirty="0" err="1">
                <a:ln/>
                <a:solidFill>
                  <a:schemeClr val="bg2">
                    <a:lumMod val="50000"/>
                  </a:schemeClr>
                </a:solidFill>
                <a:latin typeface="+mj-lt"/>
                <a:cs typeface="Times New Roman" pitchFamily="18" charset="0"/>
              </a:rPr>
              <a:t>bash</a:t>
            </a:r>
            <a:r>
              <a:rPr lang="es-ES_tradnl" sz="2400" dirty="0" smtClean="0">
                <a:ln/>
                <a:solidFill>
                  <a:schemeClr val="bg2">
                    <a:lumMod val="50000"/>
                  </a:schemeClr>
                </a:solidFill>
                <a:latin typeface="+mj-lt"/>
                <a:cs typeface="Times New Roman" pitchFamily="18" charset="0"/>
              </a:rPr>
              <a:t>.</a:t>
            </a:r>
          </a:p>
          <a:p>
            <a:pPr algn="just"/>
            <a:r>
              <a:rPr lang="es-MX" sz="2400" dirty="0" smtClean="0">
                <a:solidFill>
                  <a:schemeClr val="bg2">
                    <a:lumMod val="50000"/>
                  </a:schemeClr>
                </a:solidFill>
                <a:latin typeface="+mj-lt"/>
              </a:rPr>
              <a:t>5. Estructura de </a:t>
            </a:r>
            <a:r>
              <a:rPr lang="es-MX" sz="2400" dirty="0" err="1" smtClean="0">
                <a:solidFill>
                  <a:schemeClr val="bg2">
                    <a:lumMod val="50000"/>
                  </a:schemeClr>
                </a:solidFill>
                <a:latin typeface="+mj-lt"/>
              </a:rPr>
              <a:t>for</a:t>
            </a:r>
            <a:r>
              <a:rPr lang="es-MX" sz="2400" dirty="0" smtClean="0">
                <a:solidFill>
                  <a:schemeClr val="bg2">
                    <a:lumMod val="50000"/>
                  </a:schemeClr>
                </a:solidFill>
                <a:latin typeface="+mj-lt"/>
              </a:rPr>
              <a:t> en </a:t>
            </a:r>
            <a:r>
              <a:rPr lang="es-MX" sz="2400" dirty="0" err="1" smtClean="0">
                <a:solidFill>
                  <a:schemeClr val="bg2">
                    <a:lumMod val="50000"/>
                  </a:schemeClr>
                </a:solidFill>
                <a:latin typeface="+mj-lt"/>
              </a:rPr>
              <a:t>bash</a:t>
            </a:r>
            <a:r>
              <a:rPr lang="es-MX" sz="2400" dirty="0" smtClean="0">
                <a:solidFill>
                  <a:schemeClr val="bg2">
                    <a:lumMod val="50000"/>
                  </a:schemeClr>
                </a:solidFill>
                <a:latin typeface="+mj-lt"/>
              </a:rPr>
              <a:t>. </a:t>
            </a:r>
          </a:p>
          <a:p>
            <a:pPr algn="just"/>
            <a:r>
              <a:rPr lang="es-MX" sz="2400" dirty="0" smtClean="0">
                <a:solidFill>
                  <a:schemeClr val="bg2">
                    <a:lumMod val="50000"/>
                  </a:schemeClr>
                </a:solidFill>
                <a:latin typeface="+mj-lt"/>
              </a:rPr>
              <a:t>6. Estructura del </a:t>
            </a:r>
            <a:r>
              <a:rPr lang="es-MX" sz="2400" dirty="0" err="1" smtClean="0">
                <a:solidFill>
                  <a:schemeClr val="bg2">
                    <a:lumMod val="50000"/>
                  </a:schemeClr>
                </a:solidFill>
                <a:latin typeface="+mj-lt"/>
              </a:rPr>
              <a:t>swich</a:t>
            </a:r>
            <a:r>
              <a:rPr lang="es-MX" sz="2400" dirty="0" smtClean="0">
                <a:solidFill>
                  <a:schemeClr val="bg2">
                    <a:lumMod val="50000"/>
                  </a:schemeClr>
                </a:solidFill>
                <a:latin typeface="+mj-lt"/>
              </a:rPr>
              <a:t> case en </a:t>
            </a:r>
            <a:r>
              <a:rPr lang="es-MX" sz="2400" dirty="0" err="1" smtClean="0">
                <a:solidFill>
                  <a:schemeClr val="bg2">
                    <a:lumMod val="50000"/>
                  </a:schemeClr>
                </a:solidFill>
                <a:latin typeface="+mj-lt"/>
              </a:rPr>
              <a:t>bash</a:t>
            </a:r>
            <a:endParaRPr lang="es-MX" sz="2400" dirty="0" smtClean="0">
              <a:solidFill>
                <a:schemeClr val="bg2">
                  <a:lumMod val="50000"/>
                </a:schemeClr>
              </a:solidFill>
              <a:latin typeface="+mj-lt"/>
            </a:endParaRPr>
          </a:p>
          <a:p>
            <a:pPr algn="just"/>
            <a:r>
              <a:rPr lang="es-MX" sz="2400" dirty="0" smtClean="0">
                <a:solidFill>
                  <a:schemeClr val="bg2">
                    <a:lumMod val="50000"/>
                  </a:schemeClr>
                </a:solidFill>
                <a:latin typeface="+mj-lt"/>
              </a:rPr>
              <a:t>7</a:t>
            </a:r>
            <a:r>
              <a:rPr lang="es-MX" sz="2400" dirty="0" smtClean="0">
                <a:solidFill>
                  <a:schemeClr val="bg2">
                    <a:lumMod val="50000"/>
                  </a:schemeClr>
                </a:solidFill>
                <a:latin typeface="+mj-lt"/>
              </a:rPr>
              <a:t>. Estructura </a:t>
            </a:r>
            <a:r>
              <a:rPr lang="es-MX" sz="2400" dirty="0" smtClean="0">
                <a:solidFill>
                  <a:schemeClr val="bg2">
                    <a:lumMod val="50000"/>
                  </a:schemeClr>
                </a:solidFill>
                <a:latin typeface="+mj-lt"/>
              </a:rPr>
              <a:t>del </a:t>
            </a:r>
            <a:r>
              <a:rPr lang="es-MX" sz="2400" dirty="0" err="1" smtClean="0">
                <a:solidFill>
                  <a:schemeClr val="bg2">
                    <a:lumMod val="50000"/>
                  </a:schemeClr>
                </a:solidFill>
                <a:latin typeface="+mj-lt"/>
              </a:rPr>
              <a:t>while</a:t>
            </a:r>
            <a:r>
              <a:rPr lang="es-MX" sz="2400" dirty="0" smtClean="0">
                <a:solidFill>
                  <a:schemeClr val="bg2">
                    <a:lumMod val="50000"/>
                  </a:schemeClr>
                </a:solidFill>
                <a:latin typeface="+mj-lt"/>
              </a:rPr>
              <a:t> en </a:t>
            </a:r>
            <a:r>
              <a:rPr lang="es-MX" sz="2400" dirty="0" err="1" smtClean="0">
                <a:solidFill>
                  <a:schemeClr val="bg2">
                    <a:lumMod val="50000"/>
                  </a:schemeClr>
                </a:solidFill>
                <a:latin typeface="+mj-lt"/>
              </a:rPr>
              <a:t>bash</a:t>
            </a:r>
            <a:endParaRPr lang="es-MX" sz="2400" dirty="0">
              <a:solidFill>
                <a:schemeClr val="bg2">
                  <a:lumMod val="50000"/>
                </a:schemeClr>
              </a:solidFill>
              <a:latin typeface="+mj-lt"/>
            </a:endParaRPr>
          </a:p>
        </p:txBody>
      </p:sp>
    </p:spTree>
    <p:extLst>
      <p:ext uri="{BB962C8B-B14F-4D97-AF65-F5344CB8AC3E}">
        <p14:creationId xmlns:p14="http://schemas.microsoft.com/office/powerpoint/2010/main" val="35695164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Rectángulo 7"/>
          <p:cNvSpPr/>
          <p:nvPr/>
        </p:nvSpPr>
        <p:spPr>
          <a:xfrm>
            <a:off x="215516" y="1655782"/>
            <a:ext cx="8712968" cy="1347805"/>
          </a:xfrm>
          <a:prstGeom prst="rect">
            <a:avLst/>
          </a:prstGeom>
        </p:spPr>
        <p:txBody>
          <a:bodyPr wrap="square">
            <a:spAutoFit/>
          </a:bodyPr>
          <a:lstStyle/>
          <a:p>
            <a:pPr>
              <a:lnSpc>
                <a:spcPct val="115000"/>
              </a:lnSpc>
              <a:spcAft>
                <a:spcPts val="1000"/>
              </a:spcAft>
            </a:pPr>
            <a:r>
              <a:rPr lang="es-ES" dirty="0">
                <a:ea typeface="Calibri" panose="020F0502020204030204" pitchFamily="34" charset="0"/>
                <a:cs typeface="Times New Roman" panose="02020603050405020304" pitchFamily="18" charset="0"/>
              </a:rPr>
              <a:t>Se refiere a las diferentes maneras en las que puede ser organizada la información de los archivos, así como las diferentes maneras en </a:t>
            </a:r>
            <a:r>
              <a:rPr lang="es-ES" dirty="0" smtClean="0">
                <a:ea typeface="Calibri" panose="020F0502020204030204" pitchFamily="34" charset="0"/>
                <a:cs typeface="Times New Roman" panose="02020603050405020304" pitchFamily="18" charset="0"/>
              </a:rPr>
              <a:t>las que a esta se puede </a:t>
            </a:r>
            <a:r>
              <a:rPr lang="es-ES" dirty="0" err="1" smtClean="0">
                <a:ea typeface="Calibri" panose="020F0502020204030204" pitchFamily="34" charset="0"/>
                <a:cs typeface="Times New Roman" panose="02020603050405020304" pitchFamily="18" charset="0"/>
              </a:rPr>
              <a:t>accesar</a:t>
            </a:r>
            <a:r>
              <a:rPr lang="es-ES" dirty="0" smtClean="0">
                <a:ea typeface="Calibri" panose="020F0502020204030204" pitchFamily="34" charset="0"/>
                <a:cs typeface="Times New Roman" panose="02020603050405020304" pitchFamily="18" charset="0"/>
              </a:rPr>
              <a:t>. </a:t>
            </a:r>
            <a:r>
              <a:rPr lang="es-ES" dirty="0">
                <a:ea typeface="Calibri" panose="020F0502020204030204" pitchFamily="34" charset="0"/>
                <a:cs typeface="Times New Roman" panose="02020603050405020304" pitchFamily="18" charset="0"/>
              </a:rPr>
              <a:t>Dado que hay 2 niveles de visión de los archivos (físico y lógico), se puede hablar también de 2 aspectos de organización de archivos: Organización de archivos lógicos y de archivos físicos.</a:t>
            </a:r>
            <a:endParaRPr lang="es-MX" dirty="0">
              <a:effectLst/>
              <a:ea typeface="Calibri" panose="020F0502020204030204" pitchFamily="34" charset="0"/>
              <a:cs typeface="Times New Roman" panose="02020603050405020304" pitchFamily="18" charset="0"/>
            </a:endParaRPr>
          </a:p>
        </p:txBody>
      </p:sp>
      <p:pic>
        <p:nvPicPr>
          <p:cNvPr id="9" name="Imagen 8" descr="http://sistemasoperativos.angelfire.com/html/imagenes/5.3_qnx12.gif"/>
          <p:cNvPicPr/>
          <p:nvPr/>
        </p:nvPicPr>
        <p:blipFill>
          <a:blip r:embed="rId5">
            <a:extLst>
              <a:ext uri="{28A0092B-C50C-407E-A947-70E740481C1C}">
                <a14:useLocalDpi xmlns:a14="http://schemas.microsoft.com/office/drawing/2010/main" val="0"/>
              </a:ext>
            </a:extLst>
          </a:blip>
          <a:srcRect/>
          <a:stretch>
            <a:fillRect/>
          </a:stretch>
        </p:blipFill>
        <p:spPr bwMode="auto">
          <a:xfrm>
            <a:off x="953140" y="3168266"/>
            <a:ext cx="4752529" cy="2754996"/>
          </a:xfrm>
          <a:prstGeom prst="rect">
            <a:avLst/>
          </a:prstGeom>
          <a:noFill/>
          <a:ln>
            <a:noFill/>
          </a:ln>
        </p:spPr>
      </p:pic>
      <p:sp>
        <p:nvSpPr>
          <p:cNvPr id="10" name="Rectángulo 9"/>
          <p:cNvSpPr/>
          <p:nvPr/>
        </p:nvSpPr>
        <p:spPr>
          <a:xfrm>
            <a:off x="984718" y="6127126"/>
            <a:ext cx="6718717" cy="338554"/>
          </a:xfrm>
          <a:prstGeom prst="rect">
            <a:avLst/>
          </a:prstGeom>
        </p:spPr>
        <p:txBody>
          <a:bodyPr wrap="square">
            <a:spAutoFit/>
          </a:bodyPr>
          <a:lstStyle/>
          <a:p>
            <a:r>
              <a:rPr lang="es-ES" sz="1600" dirty="0">
                <a:ea typeface="Calibri" panose="020F0502020204030204" pitchFamily="34" charset="0"/>
              </a:rPr>
              <a:t>Organización de un sistema de archivos utilizando directorios.</a:t>
            </a:r>
            <a:endParaRPr lang="es-MX" sz="1600" dirty="0"/>
          </a:p>
        </p:txBody>
      </p:sp>
      <p:sp>
        <p:nvSpPr>
          <p:cNvPr id="11" name="1 Título"/>
          <p:cNvSpPr>
            <a:spLocks noGrp="1"/>
          </p:cNvSpPr>
          <p:nvPr>
            <p:ph type="title"/>
          </p:nvPr>
        </p:nvSpPr>
        <p:spPr>
          <a:xfrm>
            <a:off x="1471160" y="1113810"/>
            <a:ext cx="5745832" cy="360040"/>
          </a:xfrm>
          <a:noFill/>
          <a:ln>
            <a:noFill/>
          </a:ln>
        </p:spPr>
        <p:style>
          <a:lnRef idx="1">
            <a:schemeClr val="accent3"/>
          </a:lnRef>
          <a:fillRef idx="2">
            <a:schemeClr val="accent3"/>
          </a:fillRef>
          <a:effectRef idx="1">
            <a:schemeClr val="accent3"/>
          </a:effectRef>
          <a:fontRef idx="minor">
            <a:schemeClr val="dk1"/>
          </a:fontRef>
        </p:style>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s-ES_tradnl" sz="3600" b="1" dirty="0" smtClean="0">
                <a:ln/>
                <a:solidFill>
                  <a:schemeClr val="bg2">
                    <a:lumMod val="50000"/>
                  </a:schemeClr>
                </a:solidFill>
                <a:latin typeface="Times New Roman" pitchFamily="18" charset="0"/>
                <a:cs typeface="Times New Roman" pitchFamily="18" charset="0"/>
              </a:rPr>
              <a:t>1. Introducción</a:t>
            </a:r>
            <a:endParaRPr lang="es-MX" sz="3600" b="1" dirty="0">
              <a:ln/>
              <a:solidFill>
                <a:schemeClr val="bg2">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5695164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215516" y="1124744"/>
            <a:ext cx="8712968" cy="3838164"/>
          </a:xfrm>
        </p:spPr>
        <p:txBody>
          <a:bodyPr>
            <a:normAutofit/>
          </a:bodyPr>
          <a:lstStyle/>
          <a:p>
            <a:pPr marL="0" indent="0" algn="just">
              <a:buNone/>
            </a:pPr>
            <a:r>
              <a:rPr lang="es-ES" sz="1800" dirty="0" smtClean="0"/>
              <a:t>El </a:t>
            </a:r>
            <a:r>
              <a:rPr lang="es-ES" sz="1800" dirty="0"/>
              <a:t>sistema de archivos está relacionado especialmente con la administración del espacio de almacenamiento secundario, fundamentalmente con el almacenamiento de disco.</a:t>
            </a:r>
            <a:endParaRPr lang="es-MX" sz="1800" dirty="0"/>
          </a:p>
          <a:p>
            <a:pPr marL="0" indent="0" algn="just">
              <a:buNone/>
            </a:pPr>
            <a:r>
              <a:rPr lang="es-ES" sz="1800" dirty="0"/>
              <a:t>Una forma de organización de un sistema de archivos puede ser la siguiente:</a:t>
            </a:r>
            <a:endParaRPr lang="es-MX" sz="1800" dirty="0"/>
          </a:p>
          <a:p>
            <a:pPr marL="0" indent="0" algn="just">
              <a:buNone/>
            </a:pPr>
            <a:r>
              <a:rPr lang="es-ES" sz="1800" dirty="0"/>
              <a:t>Se utiliza una “raíz ” para indicar en qué parte del disco comienza el “</a:t>
            </a:r>
            <a:r>
              <a:rPr lang="es-ES" sz="1800" dirty="0" smtClean="0"/>
              <a:t>directorio raíz </a:t>
            </a:r>
            <a:r>
              <a:rPr lang="es-ES" sz="1800" dirty="0"/>
              <a:t>” .</a:t>
            </a:r>
            <a:endParaRPr lang="es-MX" sz="1800" dirty="0"/>
          </a:p>
          <a:p>
            <a:pPr marL="0" indent="0" algn="just">
              <a:buNone/>
            </a:pPr>
            <a:r>
              <a:rPr lang="es-ES" sz="1800" dirty="0"/>
              <a:t>El “directorio raíz ” apunta a los “directorios de usuarios”.</a:t>
            </a:r>
            <a:endParaRPr lang="es-MX" sz="1800" dirty="0"/>
          </a:p>
          <a:p>
            <a:pPr marL="0" indent="0" algn="just">
              <a:buNone/>
            </a:pPr>
            <a:r>
              <a:rPr lang="es-ES" sz="1800" dirty="0"/>
              <a:t>Un “directorio de usuario” contiene una entrada para cada uno de los archivos del usuario.</a:t>
            </a:r>
            <a:endParaRPr lang="es-MX" sz="1800" dirty="0"/>
          </a:p>
          <a:p>
            <a:pPr marL="0" indent="0" algn="just">
              <a:buNone/>
            </a:pPr>
            <a:r>
              <a:rPr lang="es-ES" sz="1800" dirty="0"/>
              <a:t>Cada entrada de archivo apunta al lugar del disco donde está almacenado el archivo referenciado.</a:t>
            </a:r>
            <a:endParaRPr lang="es-MX" sz="1800" dirty="0"/>
          </a:p>
          <a:p>
            <a:pPr marL="0" indent="0" algn="just">
              <a:buNone/>
            </a:pPr>
            <a:r>
              <a:rPr lang="es-ES" sz="1800" dirty="0"/>
              <a:t>Los nombres de archivos solo necesitan ser únicos dentro de un directorio de usuario dado.</a:t>
            </a:r>
            <a:endParaRPr lang="es-MX" sz="1800" dirty="0"/>
          </a:p>
          <a:p>
            <a:pPr marL="0" indent="0" algn="just">
              <a:buNone/>
            </a:pPr>
            <a:r>
              <a:rPr lang="es-ES" sz="1800" dirty="0"/>
              <a:t>El nombre del sistema para un archivo dado debe ser único para el sistema de archivos.</a:t>
            </a:r>
            <a:endParaRPr lang="es-MX" sz="1800" dirty="0"/>
          </a:p>
          <a:p>
            <a:pPr marL="0" indent="0" algn="just">
              <a:buNone/>
            </a:pPr>
            <a:r>
              <a:rPr lang="es-ES" sz="1800" dirty="0"/>
              <a:t>En sistemas de archivo “jerárquicos” el nombre del sistema para un archivo suele estar formado como el “nombre de la trayectoria” del directorio raíz al archivo.</a:t>
            </a:r>
            <a:endParaRPr lang="es-MX" sz="1800" dirty="0"/>
          </a:p>
        </p:txBody>
      </p:sp>
      <p:pic>
        <p:nvPicPr>
          <p:cNvPr id="2050" name="Picture 2" descr="Resultado de imagen para sistema de archivos linux"/>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4208" y="4973084"/>
            <a:ext cx="1854627" cy="1236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8505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98"/>
          <a:stretch/>
        </p:blipFill>
        <p:spPr bwMode="auto">
          <a:xfrm>
            <a:off x="0" y="-3698"/>
            <a:ext cx="91440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209503"/>
            <a:ext cx="805206" cy="419315"/>
          </a:xfrm>
          <a:prstGeom prst="rect">
            <a:avLst/>
          </a:prstGeom>
        </p:spPr>
      </p:pic>
      <p:pic>
        <p:nvPicPr>
          <p:cNvPr id="6" name="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60432" y="5923262"/>
            <a:ext cx="576064" cy="746282"/>
          </a:xfrm>
          <a:prstGeom prst="rect">
            <a:avLst/>
          </a:prstGeom>
        </p:spPr>
      </p:pic>
      <p:sp>
        <p:nvSpPr>
          <p:cNvPr id="8" name="Marcador de contenido 7"/>
          <p:cNvSpPr>
            <a:spLocks noGrp="1"/>
          </p:cNvSpPr>
          <p:nvPr>
            <p:ph idx="1"/>
          </p:nvPr>
        </p:nvSpPr>
        <p:spPr>
          <a:xfrm>
            <a:off x="215516" y="2564904"/>
            <a:ext cx="8712968" cy="3096344"/>
          </a:xfrm>
        </p:spPr>
        <p:txBody>
          <a:bodyPr>
            <a:normAutofit/>
          </a:bodyPr>
          <a:lstStyle/>
          <a:p>
            <a:pPr marL="0" indent="0" algn="just">
              <a:buNone/>
            </a:pPr>
            <a:r>
              <a:rPr lang="es-MX" sz="1800" dirty="0"/>
              <a:t>Linux soporta gran variedad de sistemas de ficheros, desde sistemas basados en discos, como pueden ser </a:t>
            </a:r>
            <a:r>
              <a:rPr lang="es-MX" sz="1800" b="1" dirty="0"/>
              <a:t>ext2, ext3, </a:t>
            </a:r>
            <a:r>
              <a:rPr lang="es-MX" sz="1800" b="1" dirty="0" err="1"/>
              <a:t>ReiserFS</a:t>
            </a:r>
            <a:r>
              <a:rPr lang="es-MX" sz="1800" b="1" dirty="0"/>
              <a:t>, XFS, JFS, UFS, ISO9660, FAT, FAT32 o NTFS</a:t>
            </a:r>
            <a:r>
              <a:rPr lang="es-MX" sz="1800" dirty="0"/>
              <a:t>, a sistemas de ficheros que sirven para comunicar equipos en la red de diferentes sistemas operativos, como </a:t>
            </a:r>
            <a:r>
              <a:rPr lang="es-MX" sz="1800" b="1" dirty="0"/>
              <a:t>NFS</a:t>
            </a:r>
            <a:r>
              <a:rPr lang="es-MX" sz="1800" dirty="0"/>
              <a:t> (utilizado para compartir recursos entre equipos Linux) o </a:t>
            </a:r>
            <a:r>
              <a:rPr lang="es-MX" sz="1800" b="1" dirty="0"/>
              <a:t>SMB</a:t>
            </a:r>
            <a:r>
              <a:rPr lang="es-MX" sz="1800" dirty="0"/>
              <a:t> (para compartir recursos entre máquinas Linux y Windows</a:t>
            </a:r>
            <a:r>
              <a:rPr lang="es-MX" sz="1800" dirty="0" smtClean="0"/>
              <a:t>).</a:t>
            </a:r>
          </a:p>
          <a:p>
            <a:pPr marL="0" indent="0" algn="just">
              <a:buNone/>
            </a:pPr>
            <a:endParaRPr lang="es-MX" sz="1800" dirty="0" smtClean="0"/>
          </a:p>
          <a:p>
            <a:pPr marL="0" indent="0" algn="just">
              <a:buNone/>
            </a:pPr>
            <a:r>
              <a:rPr lang="es-MX" sz="1800" dirty="0"/>
              <a:t>Los sistemas de ficheros indican el modo en que se gestionan los ficheros dentro de las particiones. Según su complejidad, tienen características como previsión de apagones, posibilidad de recuperar datos, indexación para búsquedas rápidas, reducción de la fragmentación para agilizar la lectura de los datos, etc.</a:t>
            </a:r>
          </a:p>
        </p:txBody>
      </p:sp>
      <p:sp>
        <p:nvSpPr>
          <p:cNvPr id="7" name="1 Título"/>
          <p:cNvSpPr>
            <a:spLocks noGrp="1"/>
          </p:cNvSpPr>
          <p:nvPr>
            <p:ph type="title"/>
          </p:nvPr>
        </p:nvSpPr>
        <p:spPr>
          <a:xfrm>
            <a:off x="1699084" y="1548258"/>
            <a:ext cx="5745832" cy="360040"/>
          </a:xfrm>
          <a:noFill/>
          <a:ln>
            <a:noFill/>
          </a:ln>
        </p:spPr>
        <p:style>
          <a:lnRef idx="1">
            <a:schemeClr val="accent3"/>
          </a:lnRef>
          <a:fillRef idx="2">
            <a:schemeClr val="accent3"/>
          </a:fillRef>
          <a:effectRef idx="1">
            <a:schemeClr val="accent3"/>
          </a:effectRef>
          <a:fontRef idx="minor">
            <a:schemeClr val="dk1"/>
          </a:fontRef>
        </p:style>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s-ES_tradnl" sz="3600" b="1" dirty="0" smtClean="0">
                <a:ln/>
                <a:solidFill>
                  <a:schemeClr val="bg2">
                    <a:lumMod val="50000"/>
                  </a:schemeClr>
                </a:solidFill>
                <a:latin typeface="Times New Roman" pitchFamily="18" charset="0"/>
                <a:cs typeface="Times New Roman" pitchFamily="18" charset="0"/>
              </a:rPr>
              <a:t>2. Tipos de sistemas de ficheros en Linux</a:t>
            </a:r>
            <a:endParaRPr lang="es-MX" sz="3600" b="1" dirty="0">
              <a:ln/>
              <a:solidFill>
                <a:schemeClr val="bg2">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148652571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roe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6186</TotalTime>
  <Words>1270</Words>
  <Application>Microsoft Office PowerPoint</Application>
  <PresentationFormat>Presentación en pantalla (4:3)</PresentationFormat>
  <Paragraphs>309</Paragraphs>
  <Slides>33</Slides>
  <Notes>0</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Tema de Office</vt:lpstr>
      <vt:lpstr>Presentación de PowerPoint</vt:lpstr>
      <vt:lpstr>Presentación de PowerPoint</vt:lpstr>
      <vt:lpstr>Presentación de PowerPoint</vt:lpstr>
      <vt:lpstr>Presentación de PowerPoint</vt:lpstr>
      <vt:lpstr>Presentación de PowerPoint</vt:lpstr>
      <vt:lpstr>Contenido Sintético</vt:lpstr>
      <vt:lpstr>1. Introducción</vt:lpstr>
      <vt:lpstr>Presentación de PowerPoint</vt:lpstr>
      <vt:lpstr>2. Tipos de sistemas de ficheros en Linux</vt:lpstr>
      <vt:lpstr>Presentación de PowerPoint</vt:lpstr>
      <vt:lpstr>Presentación de PowerPoint</vt:lpstr>
      <vt:lpstr>Presentación de PowerPoint</vt:lpstr>
      <vt:lpstr>3. Características de los sistemas de ficheros en Linux</vt:lpstr>
      <vt:lpstr>3.1. Interprete de comandos en linux</vt:lpstr>
      <vt:lpstr>Presentación de PowerPoint</vt:lpstr>
      <vt:lpstr>Presentación de PowerPoint</vt:lpstr>
      <vt:lpstr>Presentación de PowerPoint</vt:lpstr>
      <vt:lpstr>4. Programación de scripts en bash.</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LABLES</dc:creator>
  <cp:lastModifiedBy>LABLES</cp:lastModifiedBy>
  <cp:revision>68</cp:revision>
  <dcterms:created xsi:type="dcterms:W3CDTF">2014-09-25T16:38:20Z</dcterms:created>
  <dcterms:modified xsi:type="dcterms:W3CDTF">2015-10-02T18:50:48Z</dcterms:modified>
</cp:coreProperties>
</file>