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3"/>
  </p:notesMasterIdLst>
  <p:sldIdLst>
    <p:sldId id="323" r:id="rId2"/>
    <p:sldId id="324" r:id="rId3"/>
    <p:sldId id="351" r:id="rId4"/>
    <p:sldId id="326" r:id="rId5"/>
    <p:sldId id="327" r:id="rId6"/>
    <p:sldId id="328" r:id="rId7"/>
    <p:sldId id="331" r:id="rId8"/>
    <p:sldId id="332" r:id="rId9"/>
    <p:sldId id="333" r:id="rId10"/>
    <p:sldId id="334" r:id="rId11"/>
    <p:sldId id="335" r:id="rId12"/>
    <p:sldId id="349" r:id="rId13"/>
    <p:sldId id="350" r:id="rId14"/>
    <p:sldId id="336" r:id="rId15"/>
    <p:sldId id="339" r:id="rId16"/>
    <p:sldId id="340" r:id="rId17"/>
    <p:sldId id="341" r:id="rId18"/>
    <p:sldId id="342" r:id="rId19"/>
    <p:sldId id="343" r:id="rId20"/>
    <p:sldId id="344" r:id="rId21"/>
    <p:sldId id="345" r:id="rId22"/>
    <p:sldId id="346" r:id="rId23"/>
    <p:sldId id="329" r:id="rId24"/>
    <p:sldId id="299" r:id="rId25"/>
    <p:sldId id="316" r:id="rId26"/>
    <p:sldId id="317" r:id="rId27"/>
    <p:sldId id="318" r:id="rId28"/>
    <p:sldId id="347" r:id="rId29"/>
    <p:sldId id="319" r:id="rId30"/>
    <p:sldId id="352" r:id="rId31"/>
    <p:sldId id="348" r:id="rId32"/>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7DF18680-E054-41AD-8BC1-D1AEF772440D}" styleName="Estilo medio 2 - Énfasis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0074" autoAdjust="0"/>
    <p:restoredTop sz="94434" autoAdjust="0"/>
  </p:normalViewPr>
  <p:slideViewPr>
    <p:cSldViewPr>
      <p:cViewPr varScale="1">
        <p:scale>
          <a:sx n="106" d="100"/>
          <a:sy n="106" d="100"/>
        </p:scale>
        <p:origin x="-1680" y="-102"/>
      </p:cViewPr>
      <p:guideLst>
        <p:guide orient="horz" pos="2160"/>
        <p:guide pos="2880"/>
      </p:guideLst>
    </p:cSldViewPr>
  </p:slideViewPr>
  <p:outlineViewPr>
    <p:cViewPr>
      <p:scale>
        <a:sx n="33" d="100"/>
        <a:sy n="33" d="100"/>
      </p:scale>
      <p:origin x="0" y="-72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dirty="0"/>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E2D2B67-5FB2-40CF-B030-3AF95FB413BB}" type="datetimeFigureOut">
              <a:rPr lang="es-MX" smtClean="0"/>
              <a:t>02/10/2015</a:t>
            </a:fld>
            <a:endParaRPr lang="es-MX" dirty="0"/>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dirty="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dirty="0"/>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0B222DC-6860-4280-B889-115DA5605574}" type="slidenum">
              <a:rPr lang="es-MX" smtClean="0"/>
              <a:t>‹Nº›</a:t>
            </a:fld>
            <a:endParaRPr lang="es-MX" dirty="0"/>
          </a:p>
        </p:txBody>
      </p:sp>
    </p:spTree>
    <p:extLst>
      <p:ext uri="{BB962C8B-B14F-4D97-AF65-F5344CB8AC3E}">
        <p14:creationId xmlns:p14="http://schemas.microsoft.com/office/powerpoint/2010/main" val="10695868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271F474A-4D3F-4E44-B471-DC1A677921B3}" type="datetimeFigureOut">
              <a:rPr lang="es-MX" smtClean="0"/>
              <a:t>02/10/2015</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5DA90208-3466-4175-BBA5-01D743863E08}" type="slidenum">
              <a:rPr lang="es-MX" smtClean="0"/>
              <a:t>‹Nº›</a:t>
            </a:fld>
            <a:endParaRPr lang="es-MX" dirty="0"/>
          </a:p>
        </p:txBody>
      </p:sp>
    </p:spTree>
    <p:extLst>
      <p:ext uri="{BB962C8B-B14F-4D97-AF65-F5344CB8AC3E}">
        <p14:creationId xmlns:p14="http://schemas.microsoft.com/office/powerpoint/2010/main" val="32250662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271F474A-4D3F-4E44-B471-DC1A677921B3}" type="datetimeFigureOut">
              <a:rPr lang="es-MX" smtClean="0"/>
              <a:t>02/10/2015</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5DA90208-3466-4175-BBA5-01D743863E08}" type="slidenum">
              <a:rPr lang="es-MX" smtClean="0"/>
              <a:t>‹Nº›</a:t>
            </a:fld>
            <a:endParaRPr lang="es-MX" dirty="0"/>
          </a:p>
        </p:txBody>
      </p:sp>
    </p:spTree>
    <p:extLst>
      <p:ext uri="{BB962C8B-B14F-4D97-AF65-F5344CB8AC3E}">
        <p14:creationId xmlns:p14="http://schemas.microsoft.com/office/powerpoint/2010/main" val="23468016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271F474A-4D3F-4E44-B471-DC1A677921B3}" type="datetimeFigureOut">
              <a:rPr lang="es-MX" smtClean="0"/>
              <a:t>02/10/2015</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5DA90208-3466-4175-BBA5-01D743863E08}" type="slidenum">
              <a:rPr lang="es-MX" smtClean="0"/>
              <a:t>‹Nº›</a:t>
            </a:fld>
            <a:endParaRPr lang="es-MX" dirty="0"/>
          </a:p>
        </p:txBody>
      </p:sp>
    </p:spTree>
    <p:extLst>
      <p:ext uri="{BB962C8B-B14F-4D97-AF65-F5344CB8AC3E}">
        <p14:creationId xmlns:p14="http://schemas.microsoft.com/office/powerpoint/2010/main" val="178969329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ido">
    <p:spTree>
      <p:nvGrpSpPr>
        <p:cNvPr id="1" name=""/>
        <p:cNvGrpSpPr/>
        <p:nvPr/>
      </p:nvGrpSpPr>
      <p:grpSpPr>
        <a:xfrm>
          <a:off x="0" y="0"/>
          <a:ext cx="0" cy="0"/>
          <a:chOff x="0" y="0"/>
          <a:chExt cx="0" cy="0"/>
        </a:xfrm>
      </p:grpSpPr>
      <p:sp>
        <p:nvSpPr>
          <p:cNvPr id="2" name="1 Marcador de contenido"/>
          <p:cNvSpPr>
            <a:spLocks noGrp="1"/>
          </p:cNvSpPr>
          <p:nvPr>
            <p:ph/>
          </p:nvPr>
        </p:nvSpPr>
        <p:spPr>
          <a:xfrm>
            <a:off x="457200" y="277813"/>
            <a:ext cx="8229600" cy="585311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3" name="Rectangle 12"/>
          <p:cNvSpPr>
            <a:spLocks noGrp="1" noChangeArrowheads="1"/>
          </p:cNvSpPr>
          <p:nvPr>
            <p:ph type="dt" sz="half" idx="10"/>
          </p:nvPr>
        </p:nvSpPr>
        <p:spPr>
          <a:ln/>
        </p:spPr>
        <p:txBody>
          <a:bodyPr/>
          <a:lstStyle>
            <a:lvl1pPr>
              <a:defRPr/>
            </a:lvl1pPr>
          </a:lstStyle>
          <a:p>
            <a:pPr>
              <a:defRPr/>
            </a:pPr>
            <a:endParaRPr lang="es-ES"/>
          </a:p>
        </p:txBody>
      </p:sp>
      <p:sp>
        <p:nvSpPr>
          <p:cNvPr id="4" name="Rectangle 13"/>
          <p:cNvSpPr>
            <a:spLocks noGrp="1" noChangeArrowheads="1"/>
          </p:cNvSpPr>
          <p:nvPr>
            <p:ph type="ftr" sz="quarter" idx="11"/>
          </p:nvPr>
        </p:nvSpPr>
        <p:spPr>
          <a:ln/>
        </p:spPr>
        <p:txBody>
          <a:bodyPr/>
          <a:lstStyle>
            <a:lvl1pPr>
              <a:defRPr/>
            </a:lvl1pPr>
          </a:lstStyle>
          <a:p>
            <a:pPr>
              <a:defRPr/>
            </a:pPr>
            <a:endParaRPr lang="es-ES"/>
          </a:p>
        </p:txBody>
      </p:sp>
      <p:sp>
        <p:nvSpPr>
          <p:cNvPr id="5" name="Rectangle 14"/>
          <p:cNvSpPr>
            <a:spLocks noGrp="1" noChangeArrowheads="1"/>
          </p:cNvSpPr>
          <p:nvPr>
            <p:ph type="sldNum" sz="quarter" idx="12"/>
          </p:nvPr>
        </p:nvSpPr>
        <p:spPr>
          <a:ln/>
        </p:spPr>
        <p:txBody>
          <a:bodyPr/>
          <a:lstStyle>
            <a:lvl1pPr>
              <a:defRPr/>
            </a:lvl1pPr>
          </a:lstStyle>
          <a:p>
            <a:fld id="{0051819A-F180-46A4-86C5-2CAD2FD98B31}" type="slidenum">
              <a:rPr lang="es-ES" altLang="es-MX"/>
              <a:pPr/>
              <a:t>‹Nº›</a:t>
            </a:fld>
            <a:endParaRPr lang="es-ES" altLang="es-MX"/>
          </a:p>
        </p:txBody>
      </p:sp>
    </p:spTree>
    <p:extLst>
      <p:ext uri="{BB962C8B-B14F-4D97-AF65-F5344CB8AC3E}">
        <p14:creationId xmlns:p14="http://schemas.microsoft.com/office/powerpoint/2010/main" val="16298205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271F474A-4D3F-4E44-B471-DC1A677921B3}" type="datetimeFigureOut">
              <a:rPr lang="es-MX" smtClean="0"/>
              <a:t>02/10/2015</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5DA90208-3466-4175-BBA5-01D743863E08}" type="slidenum">
              <a:rPr lang="es-MX" smtClean="0"/>
              <a:t>‹Nº›</a:t>
            </a:fld>
            <a:endParaRPr lang="es-MX" dirty="0"/>
          </a:p>
        </p:txBody>
      </p:sp>
    </p:spTree>
    <p:extLst>
      <p:ext uri="{BB962C8B-B14F-4D97-AF65-F5344CB8AC3E}">
        <p14:creationId xmlns:p14="http://schemas.microsoft.com/office/powerpoint/2010/main" val="21687291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271F474A-4D3F-4E44-B471-DC1A677921B3}" type="datetimeFigureOut">
              <a:rPr lang="es-MX" smtClean="0"/>
              <a:t>02/10/2015</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5DA90208-3466-4175-BBA5-01D743863E08}" type="slidenum">
              <a:rPr lang="es-MX" smtClean="0"/>
              <a:t>‹Nº›</a:t>
            </a:fld>
            <a:endParaRPr lang="es-MX" dirty="0"/>
          </a:p>
        </p:txBody>
      </p:sp>
    </p:spTree>
    <p:extLst>
      <p:ext uri="{BB962C8B-B14F-4D97-AF65-F5344CB8AC3E}">
        <p14:creationId xmlns:p14="http://schemas.microsoft.com/office/powerpoint/2010/main" val="40549190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271F474A-4D3F-4E44-B471-DC1A677921B3}" type="datetimeFigureOut">
              <a:rPr lang="es-MX" smtClean="0"/>
              <a:t>02/10/2015</a:t>
            </a:fld>
            <a:endParaRPr lang="es-MX" dirty="0"/>
          </a:p>
        </p:txBody>
      </p:sp>
      <p:sp>
        <p:nvSpPr>
          <p:cNvPr id="6" name="5 Marcador de pie de página"/>
          <p:cNvSpPr>
            <a:spLocks noGrp="1"/>
          </p:cNvSpPr>
          <p:nvPr>
            <p:ph type="ftr" sz="quarter" idx="11"/>
          </p:nvPr>
        </p:nvSpPr>
        <p:spPr/>
        <p:txBody>
          <a:bodyPr/>
          <a:lstStyle/>
          <a:p>
            <a:endParaRPr lang="es-MX" dirty="0"/>
          </a:p>
        </p:txBody>
      </p:sp>
      <p:sp>
        <p:nvSpPr>
          <p:cNvPr id="7" name="6 Marcador de número de diapositiva"/>
          <p:cNvSpPr>
            <a:spLocks noGrp="1"/>
          </p:cNvSpPr>
          <p:nvPr>
            <p:ph type="sldNum" sz="quarter" idx="12"/>
          </p:nvPr>
        </p:nvSpPr>
        <p:spPr/>
        <p:txBody>
          <a:bodyPr/>
          <a:lstStyle/>
          <a:p>
            <a:fld id="{5DA90208-3466-4175-BBA5-01D743863E08}" type="slidenum">
              <a:rPr lang="es-MX" smtClean="0"/>
              <a:t>‹Nº›</a:t>
            </a:fld>
            <a:endParaRPr lang="es-MX" dirty="0"/>
          </a:p>
        </p:txBody>
      </p:sp>
    </p:spTree>
    <p:extLst>
      <p:ext uri="{BB962C8B-B14F-4D97-AF65-F5344CB8AC3E}">
        <p14:creationId xmlns:p14="http://schemas.microsoft.com/office/powerpoint/2010/main" val="19449275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271F474A-4D3F-4E44-B471-DC1A677921B3}" type="datetimeFigureOut">
              <a:rPr lang="es-MX" smtClean="0"/>
              <a:t>02/10/2015</a:t>
            </a:fld>
            <a:endParaRPr lang="es-MX" dirty="0"/>
          </a:p>
        </p:txBody>
      </p:sp>
      <p:sp>
        <p:nvSpPr>
          <p:cNvPr id="8" name="7 Marcador de pie de página"/>
          <p:cNvSpPr>
            <a:spLocks noGrp="1"/>
          </p:cNvSpPr>
          <p:nvPr>
            <p:ph type="ftr" sz="quarter" idx="11"/>
          </p:nvPr>
        </p:nvSpPr>
        <p:spPr/>
        <p:txBody>
          <a:bodyPr/>
          <a:lstStyle/>
          <a:p>
            <a:endParaRPr lang="es-MX" dirty="0"/>
          </a:p>
        </p:txBody>
      </p:sp>
      <p:sp>
        <p:nvSpPr>
          <p:cNvPr id="9" name="8 Marcador de número de diapositiva"/>
          <p:cNvSpPr>
            <a:spLocks noGrp="1"/>
          </p:cNvSpPr>
          <p:nvPr>
            <p:ph type="sldNum" sz="quarter" idx="12"/>
          </p:nvPr>
        </p:nvSpPr>
        <p:spPr/>
        <p:txBody>
          <a:bodyPr/>
          <a:lstStyle/>
          <a:p>
            <a:fld id="{5DA90208-3466-4175-BBA5-01D743863E08}" type="slidenum">
              <a:rPr lang="es-MX" smtClean="0"/>
              <a:t>‹Nº›</a:t>
            </a:fld>
            <a:endParaRPr lang="es-MX" dirty="0"/>
          </a:p>
        </p:txBody>
      </p:sp>
    </p:spTree>
    <p:extLst>
      <p:ext uri="{BB962C8B-B14F-4D97-AF65-F5344CB8AC3E}">
        <p14:creationId xmlns:p14="http://schemas.microsoft.com/office/powerpoint/2010/main" val="7320690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271F474A-4D3F-4E44-B471-DC1A677921B3}" type="datetimeFigureOut">
              <a:rPr lang="es-MX" smtClean="0"/>
              <a:t>02/10/2015</a:t>
            </a:fld>
            <a:endParaRPr lang="es-MX" dirty="0"/>
          </a:p>
        </p:txBody>
      </p:sp>
      <p:sp>
        <p:nvSpPr>
          <p:cNvPr id="4" name="3 Marcador de pie de página"/>
          <p:cNvSpPr>
            <a:spLocks noGrp="1"/>
          </p:cNvSpPr>
          <p:nvPr>
            <p:ph type="ftr" sz="quarter" idx="11"/>
          </p:nvPr>
        </p:nvSpPr>
        <p:spPr/>
        <p:txBody>
          <a:bodyPr/>
          <a:lstStyle/>
          <a:p>
            <a:endParaRPr lang="es-MX" dirty="0"/>
          </a:p>
        </p:txBody>
      </p:sp>
      <p:sp>
        <p:nvSpPr>
          <p:cNvPr id="5" name="4 Marcador de número de diapositiva"/>
          <p:cNvSpPr>
            <a:spLocks noGrp="1"/>
          </p:cNvSpPr>
          <p:nvPr>
            <p:ph type="sldNum" sz="quarter" idx="12"/>
          </p:nvPr>
        </p:nvSpPr>
        <p:spPr/>
        <p:txBody>
          <a:bodyPr/>
          <a:lstStyle/>
          <a:p>
            <a:fld id="{5DA90208-3466-4175-BBA5-01D743863E08}" type="slidenum">
              <a:rPr lang="es-MX" smtClean="0"/>
              <a:t>‹Nº›</a:t>
            </a:fld>
            <a:endParaRPr lang="es-MX" dirty="0"/>
          </a:p>
        </p:txBody>
      </p:sp>
    </p:spTree>
    <p:extLst>
      <p:ext uri="{BB962C8B-B14F-4D97-AF65-F5344CB8AC3E}">
        <p14:creationId xmlns:p14="http://schemas.microsoft.com/office/powerpoint/2010/main" val="13183725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271F474A-4D3F-4E44-B471-DC1A677921B3}" type="datetimeFigureOut">
              <a:rPr lang="es-MX" smtClean="0"/>
              <a:t>02/10/2015</a:t>
            </a:fld>
            <a:endParaRPr lang="es-MX" dirty="0"/>
          </a:p>
        </p:txBody>
      </p:sp>
      <p:sp>
        <p:nvSpPr>
          <p:cNvPr id="3" name="2 Marcador de pie de página"/>
          <p:cNvSpPr>
            <a:spLocks noGrp="1"/>
          </p:cNvSpPr>
          <p:nvPr>
            <p:ph type="ftr" sz="quarter" idx="11"/>
          </p:nvPr>
        </p:nvSpPr>
        <p:spPr/>
        <p:txBody>
          <a:bodyPr/>
          <a:lstStyle/>
          <a:p>
            <a:endParaRPr lang="es-MX" dirty="0"/>
          </a:p>
        </p:txBody>
      </p:sp>
      <p:sp>
        <p:nvSpPr>
          <p:cNvPr id="4" name="3 Marcador de número de diapositiva"/>
          <p:cNvSpPr>
            <a:spLocks noGrp="1"/>
          </p:cNvSpPr>
          <p:nvPr>
            <p:ph type="sldNum" sz="quarter" idx="12"/>
          </p:nvPr>
        </p:nvSpPr>
        <p:spPr/>
        <p:txBody>
          <a:bodyPr/>
          <a:lstStyle/>
          <a:p>
            <a:fld id="{5DA90208-3466-4175-BBA5-01D743863E08}" type="slidenum">
              <a:rPr lang="es-MX" smtClean="0"/>
              <a:t>‹Nº›</a:t>
            </a:fld>
            <a:endParaRPr lang="es-MX" dirty="0"/>
          </a:p>
        </p:txBody>
      </p:sp>
    </p:spTree>
    <p:extLst>
      <p:ext uri="{BB962C8B-B14F-4D97-AF65-F5344CB8AC3E}">
        <p14:creationId xmlns:p14="http://schemas.microsoft.com/office/powerpoint/2010/main" val="39548575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271F474A-4D3F-4E44-B471-DC1A677921B3}" type="datetimeFigureOut">
              <a:rPr lang="es-MX" smtClean="0"/>
              <a:t>02/10/2015</a:t>
            </a:fld>
            <a:endParaRPr lang="es-MX" dirty="0"/>
          </a:p>
        </p:txBody>
      </p:sp>
      <p:sp>
        <p:nvSpPr>
          <p:cNvPr id="6" name="5 Marcador de pie de página"/>
          <p:cNvSpPr>
            <a:spLocks noGrp="1"/>
          </p:cNvSpPr>
          <p:nvPr>
            <p:ph type="ftr" sz="quarter" idx="11"/>
          </p:nvPr>
        </p:nvSpPr>
        <p:spPr/>
        <p:txBody>
          <a:bodyPr/>
          <a:lstStyle/>
          <a:p>
            <a:endParaRPr lang="es-MX" dirty="0"/>
          </a:p>
        </p:txBody>
      </p:sp>
      <p:sp>
        <p:nvSpPr>
          <p:cNvPr id="7" name="6 Marcador de número de diapositiva"/>
          <p:cNvSpPr>
            <a:spLocks noGrp="1"/>
          </p:cNvSpPr>
          <p:nvPr>
            <p:ph type="sldNum" sz="quarter" idx="12"/>
          </p:nvPr>
        </p:nvSpPr>
        <p:spPr/>
        <p:txBody>
          <a:bodyPr/>
          <a:lstStyle/>
          <a:p>
            <a:fld id="{5DA90208-3466-4175-BBA5-01D743863E08}" type="slidenum">
              <a:rPr lang="es-MX" smtClean="0"/>
              <a:t>‹Nº›</a:t>
            </a:fld>
            <a:endParaRPr lang="es-MX" dirty="0"/>
          </a:p>
        </p:txBody>
      </p:sp>
    </p:spTree>
    <p:extLst>
      <p:ext uri="{BB962C8B-B14F-4D97-AF65-F5344CB8AC3E}">
        <p14:creationId xmlns:p14="http://schemas.microsoft.com/office/powerpoint/2010/main" val="384658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dirty="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271F474A-4D3F-4E44-B471-DC1A677921B3}" type="datetimeFigureOut">
              <a:rPr lang="es-MX" smtClean="0"/>
              <a:t>02/10/2015</a:t>
            </a:fld>
            <a:endParaRPr lang="es-MX" dirty="0"/>
          </a:p>
        </p:txBody>
      </p:sp>
      <p:sp>
        <p:nvSpPr>
          <p:cNvPr id="6" name="5 Marcador de pie de página"/>
          <p:cNvSpPr>
            <a:spLocks noGrp="1"/>
          </p:cNvSpPr>
          <p:nvPr>
            <p:ph type="ftr" sz="quarter" idx="11"/>
          </p:nvPr>
        </p:nvSpPr>
        <p:spPr/>
        <p:txBody>
          <a:bodyPr/>
          <a:lstStyle/>
          <a:p>
            <a:endParaRPr lang="es-MX" dirty="0"/>
          </a:p>
        </p:txBody>
      </p:sp>
      <p:sp>
        <p:nvSpPr>
          <p:cNvPr id="7" name="6 Marcador de número de diapositiva"/>
          <p:cNvSpPr>
            <a:spLocks noGrp="1"/>
          </p:cNvSpPr>
          <p:nvPr>
            <p:ph type="sldNum" sz="quarter" idx="12"/>
          </p:nvPr>
        </p:nvSpPr>
        <p:spPr/>
        <p:txBody>
          <a:bodyPr/>
          <a:lstStyle/>
          <a:p>
            <a:fld id="{5DA90208-3466-4175-BBA5-01D743863E08}" type="slidenum">
              <a:rPr lang="es-MX" smtClean="0"/>
              <a:t>‹Nº›</a:t>
            </a:fld>
            <a:endParaRPr lang="es-MX" dirty="0"/>
          </a:p>
        </p:txBody>
      </p:sp>
    </p:spTree>
    <p:extLst>
      <p:ext uri="{BB962C8B-B14F-4D97-AF65-F5344CB8AC3E}">
        <p14:creationId xmlns:p14="http://schemas.microsoft.com/office/powerpoint/2010/main" val="16869904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71F474A-4D3F-4E44-B471-DC1A677921B3}" type="datetimeFigureOut">
              <a:rPr lang="es-MX" smtClean="0"/>
              <a:t>02/10/2015</a:t>
            </a:fld>
            <a:endParaRPr lang="es-MX" dirty="0"/>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dirty="0"/>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DA90208-3466-4175-BBA5-01D743863E08}" type="slidenum">
              <a:rPr lang="es-MX" smtClean="0"/>
              <a:t>‹Nº›</a:t>
            </a:fld>
            <a:endParaRPr lang="es-MX" dirty="0"/>
          </a:p>
        </p:txBody>
      </p:sp>
    </p:spTree>
    <p:extLst>
      <p:ext uri="{BB962C8B-B14F-4D97-AF65-F5344CB8AC3E}">
        <p14:creationId xmlns:p14="http://schemas.microsoft.com/office/powerpoint/2010/main" val="320995361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12.xml"/><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12.xml"/><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12.xml"/><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png"/><Relationship Id="rId1" Type="http://schemas.openxmlformats.org/officeDocument/2006/relationships/slideLayout" Target="../slideLayouts/slideLayout12.xml"/><Relationship Id="rId5" Type="http://schemas.openxmlformats.org/officeDocument/2006/relationships/image" Target="../media/image6.png"/><Relationship Id="rId4" Type="http://schemas.openxmlformats.org/officeDocument/2006/relationships/image" Target="../media/image7.png"/></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1.png"/><Relationship Id="rId1" Type="http://schemas.openxmlformats.org/officeDocument/2006/relationships/slideLayout" Target="../slideLayouts/slideLayout12.xml"/><Relationship Id="rId5" Type="http://schemas.openxmlformats.org/officeDocument/2006/relationships/image" Target="../media/image6.png"/><Relationship Id="rId4" Type="http://schemas.openxmlformats.org/officeDocument/2006/relationships/image" Target="../media/image7.png"/></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12.xml"/><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2.png"/><Relationship Id="rId1" Type="http://schemas.openxmlformats.org/officeDocument/2006/relationships/slideLayout" Target="../slideLayouts/slideLayout12.xml"/><Relationship Id="rId5" Type="http://schemas.openxmlformats.org/officeDocument/2006/relationships/image" Target="../media/image6.png"/><Relationship Id="rId4" Type="http://schemas.openxmlformats.org/officeDocument/2006/relationships/image" Target="../media/image7.png"/></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12.xml"/><Relationship Id="rId4" Type="http://schemas.openxmlformats.org/officeDocument/2006/relationships/image" Target="../media/image6.png"/></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12.xml"/><Relationship Id="rId4" Type="http://schemas.openxmlformats.org/officeDocument/2006/relationships/image" Target="../media/image6.png"/></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12.xml"/><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12.xml"/><Relationship Id="rId5" Type="http://schemas.openxmlformats.org/officeDocument/2006/relationships/image" Target="../media/image13.gif"/><Relationship Id="rId4" Type="http://schemas.openxmlformats.org/officeDocument/2006/relationships/image" Target="../media/image6.png"/></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12.xml"/><Relationship Id="rId4" Type="http://schemas.openxmlformats.org/officeDocument/2006/relationships/image" Target="../media/image6.png"/></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12.xml"/><Relationship Id="rId4" Type="http://schemas.openxmlformats.org/officeDocument/2006/relationships/image" Target="../media/image6.png"/></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6.png"/></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6.png"/></Relationships>
</file>

<file path=ppt/slides/_rels/slide2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6.png"/></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6.png"/></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6.png"/></Relationships>
</file>

<file path=ppt/slides/_rels/slide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3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12.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12.xm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12.xml"/><Relationship Id="rId5" Type="http://schemas.openxmlformats.org/officeDocument/2006/relationships/image" Target="../media/image9.pn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15972"/>
          <a:stretch/>
        </p:blipFill>
        <p:spPr bwMode="auto">
          <a:xfrm>
            <a:off x="0" y="1"/>
            <a:ext cx="9144000" cy="26600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00350" y="2660074"/>
            <a:ext cx="3543300"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6 Marcador de contenido"/>
          <p:cNvSpPr txBox="1">
            <a:spLocks/>
          </p:cNvSpPr>
          <p:nvPr/>
        </p:nvSpPr>
        <p:spPr>
          <a:xfrm>
            <a:off x="457200" y="3356992"/>
            <a:ext cx="8229600" cy="2880320"/>
          </a:xfrm>
          <a:prstGeom prst="rect">
            <a:avLst/>
          </a:prstGeom>
        </p:spPr>
        <p:txBody>
          <a:bodyPr vert="horz" lIns="91440" tIns="45720" rIns="91440" bIns="45720" rtlCol="0">
            <a:normAutofit fontScale="77500" lnSpcReduction="20000"/>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r>
              <a:rPr lang="es-MX" sz="3100" b="1" dirty="0" smtClean="0">
                <a:solidFill>
                  <a:schemeClr val="bg2">
                    <a:lumMod val="50000"/>
                  </a:schemeClr>
                </a:solidFill>
                <a:latin typeface="Arial" pitchFamily="34" charset="0"/>
                <a:cs typeface="Arial" pitchFamily="34" charset="0"/>
              </a:rPr>
              <a:t>Unidad de Aprendizaje</a:t>
            </a:r>
          </a:p>
          <a:p>
            <a:r>
              <a:rPr lang="es-MX" sz="4500" b="1" dirty="0" smtClean="0">
                <a:solidFill>
                  <a:schemeClr val="bg2">
                    <a:lumMod val="50000"/>
                  </a:schemeClr>
                </a:solidFill>
                <a:latin typeface="Arial" pitchFamily="34" charset="0"/>
                <a:cs typeface="Arial" pitchFamily="34" charset="0"/>
              </a:rPr>
              <a:t>ORGANIZACIÓN DE ARCHIVOS</a:t>
            </a:r>
          </a:p>
          <a:p>
            <a:r>
              <a:rPr lang="es-MX" sz="2400" b="1" dirty="0" smtClean="0">
                <a:solidFill>
                  <a:schemeClr val="bg2">
                    <a:lumMod val="50000"/>
                  </a:schemeClr>
                </a:solidFill>
                <a:latin typeface="Arial" pitchFamily="34" charset="0"/>
                <a:cs typeface="Arial" pitchFamily="34" charset="0"/>
              </a:rPr>
              <a:t>Tema:</a:t>
            </a:r>
          </a:p>
          <a:p>
            <a:r>
              <a:rPr lang="es-MX" sz="5800" b="1" dirty="0" smtClean="0">
                <a:solidFill>
                  <a:schemeClr val="bg2">
                    <a:lumMod val="50000"/>
                  </a:schemeClr>
                </a:solidFill>
                <a:latin typeface="Arial" pitchFamily="34" charset="0"/>
                <a:cs typeface="Arial" pitchFamily="34" charset="0"/>
              </a:rPr>
              <a:t>Reconocimiento de Archivos </a:t>
            </a:r>
          </a:p>
          <a:p>
            <a:r>
              <a:rPr lang="es-MX" sz="1900" b="1" dirty="0" smtClean="0">
                <a:solidFill>
                  <a:schemeClr val="bg2">
                    <a:lumMod val="50000"/>
                  </a:schemeClr>
                </a:solidFill>
                <a:latin typeface="Times New Roman" panose="02020603050405020304" pitchFamily="18" charset="0"/>
                <a:cs typeface="Times New Roman" panose="02020603050405020304" pitchFamily="18" charset="0"/>
              </a:rPr>
              <a:t>Mtro. Yaroslaf Aarón Albarrán Fernández</a:t>
            </a:r>
          </a:p>
          <a:p>
            <a:pPr>
              <a:lnSpc>
                <a:spcPct val="110000"/>
              </a:lnSpc>
            </a:pPr>
            <a:r>
              <a:rPr lang="es-ES" sz="1700" dirty="0" smtClean="0">
                <a:solidFill>
                  <a:schemeClr val="bg2">
                    <a:lumMod val="50000"/>
                  </a:schemeClr>
                </a:solidFill>
                <a:latin typeface="Times New Roman" panose="02020603050405020304" pitchFamily="18" charset="0"/>
                <a:cs typeface="Times New Roman" panose="02020603050405020304" pitchFamily="18" charset="0"/>
              </a:rPr>
              <a:t>Ingeniería </a:t>
            </a:r>
            <a:r>
              <a:rPr lang="es-ES" sz="1700" dirty="0">
                <a:solidFill>
                  <a:schemeClr val="bg2">
                    <a:lumMod val="50000"/>
                  </a:schemeClr>
                </a:solidFill>
                <a:latin typeface="Times New Roman" panose="02020603050405020304" pitchFamily="18" charset="0"/>
                <a:cs typeface="Times New Roman" panose="02020603050405020304" pitchFamily="18" charset="0"/>
              </a:rPr>
              <a:t>en Sistemas Inteligentes</a:t>
            </a:r>
          </a:p>
          <a:p>
            <a:pPr>
              <a:lnSpc>
                <a:spcPct val="110000"/>
              </a:lnSpc>
            </a:pPr>
            <a:r>
              <a:rPr lang="es-ES" sz="1700" dirty="0">
                <a:solidFill>
                  <a:schemeClr val="bg2">
                    <a:lumMod val="50000"/>
                  </a:schemeClr>
                </a:solidFill>
                <a:latin typeface="Times New Roman" panose="02020603050405020304" pitchFamily="18" charset="0"/>
                <a:cs typeface="Times New Roman" panose="02020603050405020304" pitchFamily="18" charset="0"/>
              </a:rPr>
              <a:t>Universidad Autónoma del Estado de </a:t>
            </a:r>
            <a:r>
              <a:rPr lang="es-ES" sz="1700" dirty="0" smtClean="0">
                <a:solidFill>
                  <a:schemeClr val="bg2">
                    <a:lumMod val="50000"/>
                  </a:schemeClr>
                </a:solidFill>
                <a:latin typeface="Times New Roman" panose="02020603050405020304" pitchFamily="18" charset="0"/>
                <a:cs typeface="Times New Roman" panose="02020603050405020304" pitchFamily="18" charset="0"/>
              </a:rPr>
              <a:t>México</a:t>
            </a:r>
            <a:endParaRPr lang="es-ES" sz="1700" dirty="0">
              <a:solidFill>
                <a:schemeClr val="bg2">
                  <a:lumMod val="50000"/>
                </a:schemeClr>
              </a:solidFill>
              <a:latin typeface="Times New Roman" panose="02020603050405020304" pitchFamily="18" charset="0"/>
              <a:cs typeface="Times New Roman" panose="02020603050405020304" pitchFamily="18" charset="0"/>
            </a:endParaRPr>
          </a:p>
          <a:p>
            <a:pPr>
              <a:lnSpc>
                <a:spcPct val="110000"/>
              </a:lnSpc>
            </a:pPr>
            <a:r>
              <a:rPr lang="es-ES" sz="1700" dirty="0">
                <a:solidFill>
                  <a:schemeClr val="bg2">
                    <a:lumMod val="50000"/>
                  </a:schemeClr>
                </a:solidFill>
                <a:latin typeface="Times New Roman" panose="02020603050405020304" pitchFamily="18" charset="0"/>
                <a:cs typeface="Times New Roman" panose="02020603050405020304" pitchFamily="18" charset="0"/>
              </a:rPr>
              <a:t>Unidad Académica Profesional </a:t>
            </a:r>
            <a:r>
              <a:rPr lang="es-ES" sz="1700" dirty="0" smtClean="0">
                <a:solidFill>
                  <a:schemeClr val="bg2">
                    <a:lumMod val="50000"/>
                  </a:schemeClr>
                </a:solidFill>
                <a:latin typeface="Times New Roman" panose="02020603050405020304" pitchFamily="18" charset="0"/>
                <a:cs typeface="Times New Roman" panose="02020603050405020304" pitchFamily="18" charset="0"/>
              </a:rPr>
              <a:t>Nezahualcóyotl</a:t>
            </a:r>
            <a:endParaRPr lang="es-MX" sz="1900" b="1" dirty="0" smtClean="0">
              <a:solidFill>
                <a:schemeClr val="bg2">
                  <a:lumMod val="50000"/>
                </a:schemeClr>
              </a:solidFill>
              <a:latin typeface="Arial" pitchFamily="34" charset="0"/>
              <a:cs typeface="Arial" pitchFamily="34" charset="0"/>
            </a:endParaRPr>
          </a:p>
        </p:txBody>
      </p:sp>
      <p:pic>
        <p:nvPicPr>
          <p:cNvPr id="2" name="1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028384" y="5733350"/>
            <a:ext cx="778029" cy="1007924"/>
          </a:xfrm>
          <a:prstGeom prst="rect">
            <a:avLst/>
          </a:prstGeom>
        </p:spPr>
      </p:pic>
      <p:pic>
        <p:nvPicPr>
          <p:cNvPr id="3" name="2 Imagen"/>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45199" y="6106029"/>
            <a:ext cx="1082112" cy="563515"/>
          </a:xfrm>
          <a:prstGeom prst="rect">
            <a:avLst/>
          </a:prstGeom>
        </p:spPr>
      </p:pic>
    </p:spTree>
    <p:extLst>
      <p:ext uri="{BB962C8B-B14F-4D97-AF65-F5344CB8AC3E}">
        <p14:creationId xmlns:p14="http://schemas.microsoft.com/office/powerpoint/2010/main" val="12365721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Text Box 4"/>
          <p:cNvSpPr txBox="1">
            <a:spLocks noChangeArrowheads="1"/>
          </p:cNvSpPr>
          <p:nvPr/>
        </p:nvSpPr>
        <p:spPr bwMode="auto">
          <a:xfrm>
            <a:off x="468313" y="2132856"/>
            <a:ext cx="8207375" cy="31700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lvl="1" algn="just" eaLnBrk="1" hangingPunct="1"/>
            <a:r>
              <a:rPr lang="es-ES" altLang="es-MX" sz="2000" dirty="0" smtClean="0">
                <a:latin typeface="Times New Roman" panose="02020603050405020304" pitchFamily="18" charset="0"/>
                <a:cs typeface="Times New Roman" panose="02020603050405020304" pitchFamily="18" charset="0"/>
              </a:rPr>
              <a:t>Decidir </a:t>
            </a:r>
            <a:r>
              <a:rPr lang="es-ES" altLang="es-MX" sz="2000" dirty="0">
                <a:latin typeface="Times New Roman" panose="02020603050405020304" pitchFamily="18" charset="0"/>
                <a:cs typeface="Times New Roman" panose="02020603050405020304" pitchFamily="18" charset="0"/>
              </a:rPr>
              <a:t>la manera como se va a usar el archivo es fundamental para determinar como se debe organizar el archivo, los métodos de acceso que se aplicarán para su manipulación y las posibles operaciones a realizar, tales como: </a:t>
            </a:r>
          </a:p>
          <a:p>
            <a:pPr marL="542925" lvl="1" indent="-85725" defTabSz="238125" eaLnBrk="1" hangingPunct="1">
              <a:buFont typeface="Arial" panose="020B0604020202020204" pitchFamily="34" charset="0"/>
              <a:buChar char="•"/>
            </a:pPr>
            <a:endParaRPr lang="es-ES" altLang="es-MX" sz="2000" dirty="0">
              <a:latin typeface="Times New Roman" panose="02020603050405020304" pitchFamily="18" charset="0"/>
              <a:cs typeface="Times New Roman" panose="02020603050405020304" pitchFamily="18" charset="0"/>
            </a:endParaRPr>
          </a:p>
          <a:p>
            <a:pPr marL="542925" lvl="1" indent="-85725" defTabSz="238125" eaLnBrk="1" hangingPunct="1">
              <a:buFont typeface="Arial" panose="020B0604020202020204" pitchFamily="34" charset="0"/>
              <a:buChar char="•"/>
            </a:pPr>
            <a:r>
              <a:rPr lang="es-ES" altLang="es-MX" sz="2000" dirty="0">
                <a:latin typeface="Times New Roman" panose="02020603050405020304" pitchFamily="18" charset="0"/>
                <a:cs typeface="Times New Roman" panose="02020603050405020304" pitchFamily="18" charset="0"/>
              </a:rPr>
              <a:t>	</a:t>
            </a:r>
            <a:r>
              <a:rPr lang="es-ES" altLang="es-MX" sz="2000" dirty="0" smtClean="0">
                <a:latin typeface="Times New Roman" panose="02020603050405020304" pitchFamily="18" charset="0"/>
                <a:cs typeface="Times New Roman" panose="02020603050405020304" pitchFamily="18" charset="0"/>
              </a:rPr>
              <a:t>Creación</a:t>
            </a:r>
            <a:endParaRPr lang="es-ES" altLang="es-MX" sz="2000" dirty="0">
              <a:latin typeface="Times New Roman" panose="02020603050405020304" pitchFamily="18" charset="0"/>
              <a:cs typeface="Times New Roman" panose="02020603050405020304" pitchFamily="18" charset="0"/>
            </a:endParaRPr>
          </a:p>
          <a:p>
            <a:pPr marL="542925" lvl="1" indent="-85725" defTabSz="238125" eaLnBrk="1" hangingPunct="1">
              <a:buFont typeface="Arial" panose="020B0604020202020204" pitchFamily="34" charset="0"/>
              <a:buChar char="•"/>
            </a:pPr>
            <a:r>
              <a:rPr lang="es-ES" altLang="es-MX" sz="2000" dirty="0">
                <a:latin typeface="Times New Roman" panose="02020603050405020304" pitchFamily="18" charset="0"/>
                <a:cs typeface="Times New Roman" panose="02020603050405020304" pitchFamily="18" charset="0"/>
              </a:rPr>
              <a:t>	Consulta</a:t>
            </a:r>
          </a:p>
          <a:p>
            <a:pPr marL="542925" lvl="1" indent="-85725" defTabSz="238125" eaLnBrk="1" hangingPunct="1">
              <a:buFont typeface="Arial" panose="020B0604020202020204" pitchFamily="34" charset="0"/>
              <a:buChar char="•"/>
            </a:pPr>
            <a:r>
              <a:rPr lang="es-ES" altLang="es-MX" sz="2000" dirty="0">
                <a:latin typeface="Times New Roman" panose="02020603050405020304" pitchFamily="18" charset="0"/>
                <a:cs typeface="Times New Roman" panose="02020603050405020304" pitchFamily="18" charset="0"/>
              </a:rPr>
              <a:t>	</a:t>
            </a:r>
            <a:r>
              <a:rPr lang="es-ES" altLang="es-MX" sz="2000" dirty="0" smtClean="0">
                <a:latin typeface="Times New Roman" panose="02020603050405020304" pitchFamily="18" charset="0"/>
                <a:cs typeface="Times New Roman" panose="02020603050405020304" pitchFamily="18" charset="0"/>
              </a:rPr>
              <a:t>Actualización</a:t>
            </a:r>
            <a:endParaRPr lang="es-ES" altLang="es-MX" sz="2000" dirty="0">
              <a:latin typeface="Times New Roman" panose="02020603050405020304" pitchFamily="18" charset="0"/>
              <a:cs typeface="Times New Roman" panose="02020603050405020304" pitchFamily="18" charset="0"/>
            </a:endParaRPr>
          </a:p>
          <a:p>
            <a:pPr marL="542925" lvl="1" indent="-85725" defTabSz="238125" eaLnBrk="1" hangingPunct="1">
              <a:buFont typeface="Arial" panose="020B0604020202020204" pitchFamily="34" charset="0"/>
              <a:buChar char="•"/>
            </a:pPr>
            <a:r>
              <a:rPr lang="es-ES" altLang="es-MX" sz="2000" dirty="0">
                <a:latin typeface="Times New Roman" panose="02020603050405020304" pitchFamily="18" charset="0"/>
                <a:cs typeface="Times New Roman" panose="02020603050405020304" pitchFamily="18" charset="0"/>
              </a:rPr>
              <a:t>	</a:t>
            </a:r>
            <a:r>
              <a:rPr lang="es-ES" altLang="es-MX" sz="2000" dirty="0" smtClean="0">
                <a:latin typeface="Times New Roman" panose="02020603050405020304" pitchFamily="18" charset="0"/>
                <a:cs typeface="Times New Roman" panose="02020603050405020304" pitchFamily="18" charset="0"/>
              </a:rPr>
              <a:t>Clasificación</a:t>
            </a:r>
            <a:endParaRPr lang="es-ES" altLang="es-MX" sz="2000" dirty="0">
              <a:latin typeface="Times New Roman" panose="02020603050405020304" pitchFamily="18" charset="0"/>
              <a:cs typeface="Times New Roman" panose="02020603050405020304" pitchFamily="18" charset="0"/>
            </a:endParaRPr>
          </a:p>
          <a:p>
            <a:pPr marL="542925" lvl="1" indent="-85725" defTabSz="238125" eaLnBrk="1" hangingPunct="1">
              <a:buFont typeface="Arial" panose="020B0604020202020204" pitchFamily="34" charset="0"/>
              <a:buChar char="•"/>
            </a:pPr>
            <a:r>
              <a:rPr lang="es-ES" altLang="es-MX" sz="2000" dirty="0">
                <a:latin typeface="Times New Roman" panose="02020603050405020304" pitchFamily="18" charset="0"/>
                <a:cs typeface="Times New Roman" panose="02020603050405020304" pitchFamily="18" charset="0"/>
              </a:rPr>
              <a:t>	</a:t>
            </a:r>
            <a:r>
              <a:rPr lang="es-ES" altLang="es-MX" sz="2000" dirty="0" smtClean="0">
                <a:latin typeface="Times New Roman" panose="02020603050405020304" pitchFamily="18" charset="0"/>
                <a:cs typeface="Times New Roman" panose="02020603050405020304" pitchFamily="18" charset="0"/>
              </a:rPr>
              <a:t>Reorganización</a:t>
            </a:r>
            <a:endParaRPr lang="es-ES" altLang="es-MX" sz="2000" dirty="0">
              <a:latin typeface="Times New Roman" panose="02020603050405020304" pitchFamily="18" charset="0"/>
              <a:cs typeface="Times New Roman" panose="02020603050405020304" pitchFamily="18" charset="0"/>
            </a:endParaRPr>
          </a:p>
          <a:p>
            <a:pPr marL="542925" lvl="1" indent="-85725" defTabSz="238125" eaLnBrk="1" hangingPunct="1">
              <a:buFont typeface="Arial" panose="020B0604020202020204" pitchFamily="34" charset="0"/>
              <a:buChar char="•"/>
            </a:pPr>
            <a:r>
              <a:rPr lang="es-ES" altLang="es-MX" sz="2000" dirty="0">
                <a:latin typeface="Times New Roman" panose="02020603050405020304" pitchFamily="18" charset="0"/>
                <a:cs typeface="Times New Roman" panose="02020603050405020304" pitchFamily="18" charset="0"/>
              </a:rPr>
              <a:t>	</a:t>
            </a:r>
            <a:r>
              <a:rPr lang="es-ES" altLang="es-MX" sz="2000" dirty="0" smtClean="0">
                <a:latin typeface="Times New Roman" panose="02020603050405020304" pitchFamily="18" charset="0"/>
                <a:cs typeface="Times New Roman" panose="02020603050405020304" pitchFamily="18" charset="0"/>
              </a:rPr>
              <a:t>Fusión</a:t>
            </a:r>
            <a:endParaRPr lang="es-ES" altLang="es-MX" sz="2000" dirty="0">
              <a:latin typeface="Times New Roman" panose="02020603050405020304" pitchFamily="18" charset="0"/>
              <a:cs typeface="Times New Roman" panose="02020603050405020304" pitchFamily="18" charset="0"/>
            </a:endParaRPr>
          </a:p>
        </p:txBody>
      </p:sp>
      <p:pic>
        <p:nvPicPr>
          <p:cNvPr id="5"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7"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8" name="Text Box 2"/>
          <p:cNvSpPr txBox="1">
            <a:spLocks noChangeArrowheads="1"/>
          </p:cNvSpPr>
          <p:nvPr/>
        </p:nvSpPr>
        <p:spPr bwMode="auto">
          <a:xfrm>
            <a:off x="395288" y="1268760"/>
            <a:ext cx="82804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s-ES" altLang="es-MX" sz="3200" dirty="0" smtClean="0">
                <a:solidFill>
                  <a:schemeClr val="bg2">
                    <a:lumMod val="50000"/>
                  </a:schemeClr>
                </a:solidFill>
                <a:latin typeface="Times New Roman" panose="02020603050405020304" pitchFamily="18" charset="0"/>
                <a:cs typeface="Times New Roman" panose="02020603050405020304" pitchFamily="18" charset="0"/>
              </a:rPr>
              <a:t>2.1.Operaciones.</a:t>
            </a:r>
          </a:p>
          <a:p>
            <a:pPr algn="ctr" eaLnBrk="1" hangingPunct="1"/>
            <a:endParaRPr lang="es-ES" altLang="es-MX" sz="3200" b="1" dirty="0">
              <a:solidFill>
                <a:schemeClr val="bg2">
                  <a:lumMod val="5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067538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Text Box 4"/>
          <p:cNvSpPr txBox="1">
            <a:spLocks noChangeArrowheads="1"/>
          </p:cNvSpPr>
          <p:nvPr/>
        </p:nvSpPr>
        <p:spPr bwMode="auto">
          <a:xfrm>
            <a:off x="401018" y="2392898"/>
            <a:ext cx="8207375" cy="2554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lvl="1" algn="just" eaLnBrk="1" hangingPunct="1"/>
            <a:r>
              <a:rPr lang="es-ES" altLang="es-MX" sz="2000" b="1" dirty="0" smtClean="0">
                <a:latin typeface="Times New Roman" panose="02020603050405020304" pitchFamily="18" charset="0"/>
                <a:cs typeface="Times New Roman" panose="02020603050405020304" pitchFamily="18" charset="0"/>
              </a:rPr>
              <a:t>Indexación</a:t>
            </a:r>
            <a:r>
              <a:rPr lang="es-ES" altLang="es-MX" sz="2000" b="1" dirty="0">
                <a:latin typeface="Times New Roman" panose="02020603050405020304" pitchFamily="18" charset="0"/>
                <a:cs typeface="Times New Roman" panose="02020603050405020304" pitchFamily="18" charset="0"/>
              </a:rPr>
              <a:t>: </a:t>
            </a:r>
            <a:r>
              <a:rPr lang="es-ES" altLang="es-MX" sz="2000" dirty="0">
                <a:latin typeface="Times New Roman" panose="02020603050405020304" pitchFamily="18" charset="0"/>
                <a:cs typeface="Times New Roman" panose="02020603050405020304" pitchFamily="18" charset="0"/>
              </a:rPr>
              <a:t>Es una forma de organizar datos de almacenamiento secundario. Tiene como objetivo fundamental organizar de manera efectiva una colección de registros para facilitar y agilizar su acceso. </a:t>
            </a:r>
          </a:p>
          <a:p>
            <a:pPr lvl="1" algn="just" eaLnBrk="1" hangingPunct="1"/>
            <a:endParaRPr lang="es-ES" altLang="es-MX" sz="2000" dirty="0">
              <a:latin typeface="Times New Roman" panose="02020603050405020304" pitchFamily="18" charset="0"/>
              <a:cs typeface="Times New Roman" panose="02020603050405020304" pitchFamily="18" charset="0"/>
            </a:endParaRPr>
          </a:p>
          <a:p>
            <a:pPr marL="0" lvl="1" algn="just" eaLnBrk="1" hangingPunct="1"/>
            <a:r>
              <a:rPr lang="es-ES" altLang="es-MX" sz="2000" b="1" dirty="0" smtClean="0">
                <a:latin typeface="Times New Roman" panose="02020603050405020304" pitchFamily="18" charset="0"/>
                <a:cs typeface="Times New Roman" panose="02020603050405020304" pitchFamily="18" charset="0"/>
              </a:rPr>
              <a:t>Índice</a:t>
            </a:r>
            <a:r>
              <a:rPr lang="es-ES" altLang="es-MX" sz="2000" b="1" dirty="0">
                <a:latin typeface="Times New Roman" panose="02020603050405020304" pitchFamily="18" charset="0"/>
                <a:cs typeface="Times New Roman" panose="02020603050405020304" pitchFamily="18" charset="0"/>
              </a:rPr>
              <a:t>: </a:t>
            </a:r>
            <a:r>
              <a:rPr lang="es-ES" altLang="es-MX" sz="2000" dirty="0">
                <a:latin typeface="Times New Roman" panose="02020603050405020304" pitchFamily="18" charset="0"/>
                <a:cs typeface="Times New Roman" panose="02020603050405020304" pitchFamily="18" charset="0"/>
              </a:rPr>
              <a:t>Es un recurso para encontrar información. El índice contiene una lista de temas (llaves) y números de páginas donde encontraremos esos temas (campos de referencia). </a:t>
            </a:r>
          </a:p>
          <a:p>
            <a:pPr algn="just" eaLnBrk="1" hangingPunct="1"/>
            <a:endParaRPr lang="es-ES" altLang="es-MX" sz="2000" dirty="0"/>
          </a:p>
        </p:txBody>
      </p:sp>
      <p:pic>
        <p:nvPicPr>
          <p:cNvPr id="5"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7"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8" name="Text Box 2"/>
          <p:cNvSpPr txBox="1">
            <a:spLocks noChangeArrowheads="1"/>
          </p:cNvSpPr>
          <p:nvPr/>
        </p:nvSpPr>
        <p:spPr bwMode="auto">
          <a:xfrm>
            <a:off x="395288" y="1268760"/>
            <a:ext cx="82804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s-ES" altLang="es-MX" sz="3000" dirty="0">
                <a:solidFill>
                  <a:srgbClr val="CCECFF"/>
                </a:solidFill>
                <a:latin typeface="Arial Narrow" panose="020B0606020202030204" pitchFamily="34" charset="0"/>
              </a:rPr>
              <a:t> </a:t>
            </a:r>
            <a:r>
              <a:rPr lang="es-ES" altLang="es-MX" sz="3200" dirty="0" smtClean="0">
                <a:solidFill>
                  <a:schemeClr val="bg2">
                    <a:lumMod val="50000"/>
                  </a:schemeClr>
                </a:solidFill>
                <a:latin typeface="Times New Roman" panose="02020603050405020304" pitchFamily="18" charset="0"/>
                <a:cs typeface="Times New Roman" panose="02020603050405020304" pitchFamily="18" charset="0"/>
              </a:rPr>
              <a:t>3. Archivos indexados.</a:t>
            </a:r>
            <a:r>
              <a:rPr lang="es-ES" altLang="es-MX" sz="3200" b="1" dirty="0" smtClean="0">
                <a:solidFill>
                  <a:schemeClr val="bg2">
                    <a:lumMod val="50000"/>
                  </a:schemeClr>
                </a:solidFill>
                <a:latin typeface="Times New Roman" panose="02020603050405020304" pitchFamily="18" charset="0"/>
                <a:cs typeface="Times New Roman" panose="02020603050405020304" pitchFamily="18" charset="0"/>
              </a:rPr>
              <a:t> </a:t>
            </a:r>
            <a:endParaRPr lang="es-ES" altLang="es-MX" sz="3200" b="1" dirty="0">
              <a:solidFill>
                <a:schemeClr val="bg2">
                  <a:lumMod val="5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430658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8" name="Text Box 4"/>
          <p:cNvSpPr txBox="1">
            <a:spLocks noChangeArrowheads="1"/>
          </p:cNvSpPr>
          <p:nvPr/>
        </p:nvSpPr>
        <p:spPr bwMode="auto">
          <a:xfrm>
            <a:off x="468313" y="1965528"/>
            <a:ext cx="8207375" cy="31700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lvl="1" algn="just" eaLnBrk="1" hangingPunct="1"/>
            <a:r>
              <a:rPr lang="es-ES" altLang="es-MX" sz="2000" dirty="0" smtClean="0">
                <a:latin typeface="Times New Roman" panose="02020603050405020304" pitchFamily="18" charset="0"/>
                <a:cs typeface="Times New Roman" panose="02020603050405020304" pitchFamily="18" charset="0"/>
              </a:rPr>
              <a:t>El </a:t>
            </a:r>
            <a:r>
              <a:rPr lang="es-ES" altLang="es-MX" sz="2000" dirty="0">
                <a:latin typeface="Times New Roman" panose="02020603050405020304" pitchFamily="18" charset="0"/>
                <a:cs typeface="Times New Roman" panose="02020603050405020304" pitchFamily="18" charset="0"/>
              </a:rPr>
              <a:t>tipo de sus registros contiene un campo clave identificador. </a:t>
            </a:r>
          </a:p>
          <a:p>
            <a:pPr marL="0" lvl="1" algn="just" eaLnBrk="1" hangingPunct="1"/>
            <a:endParaRPr lang="es-ES" altLang="es-MX" sz="2000" dirty="0">
              <a:latin typeface="Times New Roman" panose="02020603050405020304" pitchFamily="18" charset="0"/>
              <a:cs typeface="Times New Roman" panose="02020603050405020304" pitchFamily="18" charset="0"/>
            </a:endParaRPr>
          </a:p>
          <a:p>
            <a:pPr marL="0" lvl="1" algn="just" eaLnBrk="1" hangingPunct="1"/>
            <a:r>
              <a:rPr lang="es-ES" altLang="es-MX" sz="2000" dirty="0" smtClean="0">
                <a:latin typeface="Times New Roman" panose="02020603050405020304" pitchFamily="18" charset="0"/>
                <a:cs typeface="Times New Roman" panose="02020603050405020304" pitchFamily="18" charset="0"/>
              </a:rPr>
              <a:t>Los </a:t>
            </a:r>
            <a:r>
              <a:rPr lang="es-ES" altLang="es-MX" sz="2000" dirty="0">
                <a:latin typeface="Times New Roman" panose="02020603050405020304" pitchFamily="18" charset="0"/>
                <a:cs typeface="Times New Roman" panose="02020603050405020304" pitchFamily="18" charset="0"/>
              </a:rPr>
              <a:t>registros están situados en un soporte </a:t>
            </a:r>
            <a:r>
              <a:rPr lang="es-ES" altLang="es-MX" sz="2000" dirty="0" err="1">
                <a:latin typeface="Times New Roman" panose="02020603050405020304" pitchFamily="18" charset="0"/>
                <a:cs typeface="Times New Roman" panose="02020603050405020304" pitchFamily="18" charset="0"/>
              </a:rPr>
              <a:t>direccionable</a:t>
            </a:r>
            <a:r>
              <a:rPr lang="es-ES" altLang="es-MX" sz="2000" dirty="0">
                <a:latin typeface="Times New Roman" panose="02020603050405020304" pitchFamily="18" charset="0"/>
                <a:cs typeface="Times New Roman" panose="02020603050405020304" pitchFamily="18" charset="0"/>
              </a:rPr>
              <a:t> por el orden de los valores indicados por la clave. </a:t>
            </a:r>
          </a:p>
          <a:p>
            <a:pPr marL="0" lvl="1" algn="just" eaLnBrk="1" hangingPunct="1"/>
            <a:endParaRPr lang="es-ES" altLang="es-MX" sz="2000" dirty="0">
              <a:latin typeface="Times New Roman" panose="02020603050405020304" pitchFamily="18" charset="0"/>
              <a:cs typeface="Times New Roman" panose="02020603050405020304" pitchFamily="18" charset="0"/>
            </a:endParaRPr>
          </a:p>
          <a:p>
            <a:pPr marL="0" lvl="1" algn="just" eaLnBrk="1" hangingPunct="1"/>
            <a:r>
              <a:rPr lang="es-ES" altLang="es-MX" sz="2000" dirty="0" smtClean="0">
                <a:latin typeface="Times New Roman" panose="02020603050405020304" pitchFamily="18" charset="0"/>
                <a:cs typeface="Times New Roman" panose="02020603050405020304" pitchFamily="18" charset="0"/>
              </a:rPr>
              <a:t>Existe </a:t>
            </a:r>
            <a:r>
              <a:rPr lang="es-ES" altLang="es-MX" sz="2000" dirty="0">
                <a:latin typeface="Times New Roman" panose="02020603050405020304" pitchFamily="18" charset="0"/>
                <a:cs typeface="Times New Roman" panose="02020603050405020304" pitchFamily="18" charset="0"/>
              </a:rPr>
              <a:t>un índice con cada una de las posiciones </a:t>
            </a:r>
            <a:r>
              <a:rPr lang="es-ES" altLang="es-MX" sz="2000" dirty="0" err="1">
                <a:latin typeface="Times New Roman" panose="02020603050405020304" pitchFamily="18" charset="0"/>
                <a:cs typeface="Times New Roman" panose="02020603050405020304" pitchFamily="18" charset="0"/>
              </a:rPr>
              <a:t>direccionables</a:t>
            </a:r>
            <a:r>
              <a:rPr lang="es-ES" altLang="es-MX" sz="2000" dirty="0">
                <a:latin typeface="Times New Roman" panose="02020603050405020304" pitchFamily="18" charset="0"/>
                <a:cs typeface="Times New Roman" panose="02020603050405020304" pitchFamily="18" charset="0"/>
              </a:rPr>
              <a:t> que almacena la dirección de la posición y el valor de la clave, es decir, en el índice encontramos la clave del último registro y la dirección de acceso al primer registro bloque. </a:t>
            </a:r>
          </a:p>
          <a:p>
            <a:pPr algn="just" eaLnBrk="1" hangingPunct="1"/>
            <a:endParaRPr lang="es-ES" altLang="es-MX" sz="2000" dirty="0"/>
          </a:p>
        </p:txBody>
      </p:sp>
      <p:pic>
        <p:nvPicPr>
          <p:cNvPr id="5"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7"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Tree>
    <p:extLst>
      <p:ext uri="{BB962C8B-B14F-4D97-AF65-F5344CB8AC3E}">
        <p14:creationId xmlns:p14="http://schemas.microsoft.com/office/powerpoint/2010/main" val="82975429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3" name="Picture 6" descr="INDEX2"/>
          <p:cNvPicPr>
            <a:picLocks noGrp="1" noChangeAspect="1" noChangeArrowheads="1"/>
          </p:cNvPicPr>
          <p:nvPr>
            <p:ph/>
          </p:nvPr>
        </p:nvPicPr>
        <p:blipFill rotWithShape="1">
          <a:blip r:embed="rId2">
            <a:extLst>
              <a:ext uri="{28A0092B-C50C-407E-A947-70E740481C1C}">
                <a14:useLocalDpi xmlns:a14="http://schemas.microsoft.com/office/drawing/2010/main" val="0"/>
              </a:ext>
            </a:extLst>
          </a:blip>
          <a:srcRect b="10937"/>
          <a:stretch/>
        </p:blipFill>
        <p:spPr>
          <a:xfrm>
            <a:off x="3059832" y="1628800"/>
            <a:ext cx="4306441" cy="4756187"/>
          </a:xfrm>
          <a:noFill/>
          <a:extLst>
            <a:ext uri="{909E8E84-426E-40DD-AFC4-6F175D3DCCD1}">
              <a14:hiddenFill xmlns:a14="http://schemas.microsoft.com/office/drawing/2010/main">
                <a:solidFill>
                  <a:srgbClr val="FFFFFF"/>
                </a:solidFill>
              </a14:hiddenFill>
            </a:ext>
          </a:extLst>
        </p:spPr>
      </p:pic>
      <p:pic>
        <p:nvPicPr>
          <p:cNvPr id="6" name="Picture 5"/>
          <p:cNvPicPr>
            <a:picLocks noChangeAspect="1" noChangeArrowheads="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4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8" name="5 Imagen"/>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Tree>
    <p:extLst>
      <p:ext uri="{BB962C8B-B14F-4D97-AF65-F5344CB8AC3E}">
        <p14:creationId xmlns:p14="http://schemas.microsoft.com/office/powerpoint/2010/main" val="69758300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5" name="Picture 9" descr="INDEX1"/>
          <p:cNvPicPr>
            <a:picLocks noGrp="1" noChangeAspect="1" noChangeArrowheads="1"/>
          </p:cNvPicPr>
          <p:nvPr>
            <p:ph/>
          </p:nvPr>
        </p:nvPicPr>
        <p:blipFill rotWithShape="1">
          <a:blip r:embed="rId2">
            <a:extLst>
              <a:ext uri="{28A0092B-C50C-407E-A947-70E740481C1C}">
                <a14:useLocalDpi xmlns:a14="http://schemas.microsoft.com/office/drawing/2010/main" val="0"/>
              </a:ext>
            </a:extLst>
          </a:blip>
          <a:srcRect b="8462"/>
          <a:stretch/>
        </p:blipFill>
        <p:spPr>
          <a:xfrm>
            <a:off x="2238705" y="1916113"/>
            <a:ext cx="4135108" cy="4712705"/>
          </a:xfrm>
          <a:noFill/>
          <a:extLst>
            <a:ext uri="{909E8E84-426E-40DD-AFC4-6F175D3DCCD1}">
              <a14:hiddenFill xmlns:a14="http://schemas.microsoft.com/office/drawing/2010/main">
                <a:solidFill>
                  <a:srgbClr val="FFFFFF"/>
                </a:solidFill>
              </a14:hiddenFill>
            </a:ext>
          </a:extLst>
        </p:spPr>
      </p:pic>
      <p:pic>
        <p:nvPicPr>
          <p:cNvPr id="6" name="Picture 5"/>
          <p:cNvPicPr>
            <a:picLocks noChangeAspect="1" noChangeArrowheads="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4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8" name="5 Imagen"/>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9" name="Text Box 2"/>
          <p:cNvSpPr txBox="1">
            <a:spLocks noChangeArrowheads="1"/>
          </p:cNvSpPr>
          <p:nvPr/>
        </p:nvSpPr>
        <p:spPr bwMode="auto">
          <a:xfrm>
            <a:off x="395288" y="1268760"/>
            <a:ext cx="82804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s-ES" altLang="es-MX" sz="3000" dirty="0">
                <a:solidFill>
                  <a:srgbClr val="CCECFF"/>
                </a:solidFill>
                <a:latin typeface="Arial Narrow" panose="020B0606020202030204" pitchFamily="34" charset="0"/>
              </a:rPr>
              <a:t> </a:t>
            </a:r>
            <a:r>
              <a:rPr lang="es-ES" altLang="es-MX" sz="3200" dirty="0" smtClean="0">
                <a:solidFill>
                  <a:schemeClr val="bg2">
                    <a:lumMod val="50000"/>
                  </a:schemeClr>
                </a:solidFill>
                <a:latin typeface="Times New Roman" panose="02020603050405020304" pitchFamily="18" charset="0"/>
                <a:cs typeface="Times New Roman" panose="02020603050405020304" pitchFamily="18" charset="0"/>
              </a:rPr>
              <a:t>4. Archivo Secuencial-Indexado.</a:t>
            </a:r>
            <a:r>
              <a:rPr lang="es-ES" altLang="es-MX" sz="3200" b="1" dirty="0" smtClean="0">
                <a:solidFill>
                  <a:schemeClr val="bg2">
                    <a:lumMod val="50000"/>
                  </a:schemeClr>
                </a:solidFill>
                <a:latin typeface="Times New Roman" panose="02020603050405020304" pitchFamily="18" charset="0"/>
                <a:cs typeface="Times New Roman" panose="02020603050405020304" pitchFamily="18" charset="0"/>
              </a:rPr>
              <a:t> </a:t>
            </a:r>
            <a:endParaRPr lang="es-ES" altLang="es-MX" sz="3200" b="1" dirty="0">
              <a:solidFill>
                <a:schemeClr val="bg2">
                  <a:lumMod val="5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3157572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6" name="Text Box 4"/>
          <p:cNvSpPr txBox="1">
            <a:spLocks noChangeArrowheads="1"/>
          </p:cNvSpPr>
          <p:nvPr/>
        </p:nvSpPr>
        <p:spPr bwMode="auto">
          <a:xfrm>
            <a:off x="524544" y="1844824"/>
            <a:ext cx="8207375" cy="47089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lvl="1" algn="just" eaLnBrk="1" hangingPunct="1"/>
            <a:r>
              <a:rPr lang="es-ES" altLang="es-MX" sz="2000" dirty="0" smtClean="0">
                <a:latin typeface="Times New Roman" panose="02020603050405020304" pitchFamily="18" charset="0"/>
                <a:cs typeface="Times New Roman" panose="02020603050405020304" pitchFamily="18" charset="0"/>
              </a:rPr>
              <a:t>Cuando </a:t>
            </a:r>
            <a:r>
              <a:rPr lang="es-ES" altLang="es-MX" sz="2000" dirty="0">
                <a:latin typeface="Times New Roman" panose="02020603050405020304" pitchFamily="18" charset="0"/>
                <a:cs typeface="Times New Roman" panose="02020603050405020304" pitchFamily="18" charset="0"/>
              </a:rPr>
              <a:t>en un archivo el orden físico no se corresponde con el orden lógico decimos que está organizado de un </a:t>
            </a:r>
            <a:r>
              <a:rPr lang="es-ES" altLang="es-MX" sz="2000" b="1" dirty="0">
                <a:latin typeface="Times New Roman" panose="02020603050405020304" pitchFamily="18" charset="0"/>
                <a:cs typeface="Times New Roman" panose="02020603050405020304" pitchFamily="18" charset="0"/>
              </a:rPr>
              <a:t>modo directo</a:t>
            </a:r>
            <a:r>
              <a:rPr lang="es-ES" altLang="es-MX" sz="2000" dirty="0">
                <a:latin typeface="Times New Roman" panose="02020603050405020304" pitchFamily="18" charset="0"/>
                <a:cs typeface="Times New Roman" panose="02020603050405020304" pitchFamily="18" charset="0"/>
              </a:rPr>
              <a:t>. </a:t>
            </a:r>
          </a:p>
          <a:p>
            <a:pPr marL="0" lvl="1" algn="just" eaLnBrk="1" hangingPunct="1"/>
            <a:endParaRPr lang="es-ES" altLang="es-MX" sz="2000" dirty="0">
              <a:latin typeface="Times New Roman" panose="02020603050405020304" pitchFamily="18" charset="0"/>
              <a:cs typeface="Times New Roman" panose="02020603050405020304" pitchFamily="18" charset="0"/>
            </a:endParaRPr>
          </a:p>
          <a:p>
            <a:pPr marL="0" lvl="1" algn="just" eaLnBrk="1" hangingPunct="1"/>
            <a:r>
              <a:rPr lang="es-ES" altLang="es-MX" sz="2000" dirty="0" smtClean="0">
                <a:latin typeface="Times New Roman" panose="02020603050405020304" pitchFamily="18" charset="0"/>
                <a:cs typeface="Times New Roman" panose="02020603050405020304" pitchFamily="18" charset="0"/>
              </a:rPr>
              <a:t>Los </a:t>
            </a:r>
            <a:r>
              <a:rPr lang="es-ES" altLang="es-MX" sz="2000" dirty="0">
                <a:latin typeface="Times New Roman" panose="02020603050405020304" pitchFamily="18" charset="0"/>
                <a:cs typeface="Times New Roman" panose="02020603050405020304" pitchFamily="18" charset="0"/>
              </a:rPr>
              <a:t>datos se sitúan en el archivo y se </a:t>
            </a:r>
            <a:r>
              <a:rPr lang="es-ES" altLang="es-MX" sz="2000" b="1" dirty="0">
                <a:latin typeface="Times New Roman" panose="02020603050405020304" pitchFamily="18" charset="0"/>
                <a:cs typeface="Times New Roman" panose="02020603050405020304" pitchFamily="18" charset="0"/>
              </a:rPr>
              <a:t>acceden a ellos directamente</a:t>
            </a:r>
            <a:r>
              <a:rPr lang="es-ES" altLang="es-MX" sz="2000" dirty="0">
                <a:latin typeface="Times New Roman" panose="02020603050405020304" pitchFamily="18" charset="0"/>
                <a:cs typeface="Times New Roman" panose="02020603050405020304" pitchFamily="18" charset="0"/>
              </a:rPr>
              <a:t> mediante su posición. </a:t>
            </a:r>
          </a:p>
          <a:p>
            <a:pPr marL="0" lvl="1" algn="just" eaLnBrk="1" hangingPunct="1"/>
            <a:endParaRPr lang="es-ES" altLang="es-MX" sz="2000" dirty="0">
              <a:latin typeface="Times New Roman" panose="02020603050405020304" pitchFamily="18" charset="0"/>
              <a:cs typeface="Times New Roman" panose="02020603050405020304" pitchFamily="18" charset="0"/>
            </a:endParaRPr>
          </a:p>
          <a:p>
            <a:pPr marL="0" lvl="1" algn="just" eaLnBrk="1" hangingPunct="1"/>
            <a:r>
              <a:rPr lang="es-ES" altLang="es-MX" sz="2000" dirty="0" smtClean="0">
                <a:latin typeface="Times New Roman" panose="02020603050405020304" pitchFamily="18" charset="0"/>
                <a:cs typeface="Times New Roman" panose="02020603050405020304" pitchFamily="18" charset="0"/>
              </a:rPr>
              <a:t>Las </a:t>
            </a:r>
            <a:r>
              <a:rPr lang="es-ES" altLang="es-MX" sz="2000" b="1" dirty="0">
                <a:latin typeface="Times New Roman" panose="02020603050405020304" pitchFamily="18" charset="0"/>
                <a:cs typeface="Times New Roman" panose="02020603050405020304" pitchFamily="18" charset="0"/>
              </a:rPr>
              <a:t>condiciones</a:t>
            </a:r>
            <a:r>
              <a:rPr lang="es-ES" altLang="es-MX" sz="2000" dirty="0">
                <a:latin typeface="Times New Roman" panose="02020603050405020304" pitchFamily="18" charset="0"/>
                <a:cs typeface="Times New Roman" panose="02020603050405020304" pitchFamily="18" charset="0"/>
              </a:rPr>
              <a:t> para que un archivo sea de organización directa son las siguientes: </a:t>
            </a:r>
          </a:p>
          <a:p>
            <a:pPr marL="0" lvl="1" algn="just" eaLnBrk="1" hangingPunct="1"/>
            <a:endParaRPr lang="es-ES" altLang="es-MX" sz="2000" dirty="0">
              <a:latin typeface="Times New Roman" panose="02020603050405020304" pitchFamily="18" charset="0"/>
              <a:cs typeface="Times New Roman" panose="02020603050405020304" pitchFamily="18" charset="0"/>
            </a:endParaRPr>
          </a:p>
          <a:p>
            <a:pPr marL="0" lvl="1" algn="just" eaLnBrk="1" hangingPunct="1">
              <a:buFontTx/>
              <a:buChar char="•"/>
            </a:pPr>
            <a:r>
              <a:rPr lang="es-ES" altLang="es-MX" sz="2000" dirty="0">
                <a:latin typeface="Times New Roman" panose="02020603050405020304" pitchFamily="18" charset="0"/>
                <a:cs typeface="Times New Roman" panose="02020603050405020304" pitchFamily="18" charset="0"/>
              </a:rPr>
              <a:t>  Almacenamiento en un soporte </a:t>
            </a:r>
            <a:r>
              <a:rPr lang="es-ES" altLang="es-MX" sz="2000" dirty="0" err="1">
                <a:latin typeface="Times New Roman" panose="02020603050405020304" pitchFamily="18" charset="0"/>
                <a:cs typeface="Times New Roman" panose="02020603050405020304" pitchFamily="18" charset="0"/>
              </a:rPr>
              <a:t>direccionable</a:t>
            </a:r>
            <a:r>
              <a:rPr lang="es-ES" altLang="es-MX" sz="2000" dirty="0">
                <a:latin typeface="Times New Roman" panose="02020603050405020304" pitchFamily="18" charset="0"/>
                <a:cs typeface="Times New Roman" panose="02020603050405020304" pitchFamily="18" charset="0"/>
              </a:rPr>
              <a:t>. </a:t>
            </a:r>
          </a:p>
          <a:p>
            <a:pPr marL="0" lvl="1" algn="just" eaLnBrk="1" hangingPunct="1">
              <a:buFontTx/>
              <a:buChar char="•"/>
            </a:pPr>
            <a:r>
              <a:rPr lang="es-ES" altLang="es-MX" sz="2000" dirty="0">
                <a:latin typeface="Times New Roman" panose="02020603050405020304" pitchFamily="18" charset="0"/>
                <a:cs typeface="Times New Roman" panose="02020603050405020304" pitchFamily="18" charset="0"/>
              </a:rPr>
              <a:t>  Cada registro debe contener un campo clave. </a:t>
            </a:r>
          </a:p>
          <a:p>
            <a:pPr marL="0" lvl="1" algn="just" eaLnBrk="1" hangingPunct="1">
              <a:buFontTx/>
              <a:buChar char="•"/>
            </a:pPr>
            <a:r>
              <a:rPr lang="es-ES" altLang="es-MX" sz="2000" dirty="0">
                <a:latin typeface="Times New Roman" panose="02020603050405020304" pitchFamily="18" charset="0"/>
                <a:cs typeface="Times New Roman" panose="02020603050405020304" pitchFamily="18" charset="0"/>
              </a:rPr>
              <a:t>  Debe haber correspondencia entre los posibles valores de la clave y las direcciones existentes en el soporte. </a:t>
            </a:r>
          </a:p>
          <a:p>
            <a:pPr marL="0" lvl="1" algn="just" eaLnBrk="1" hangingPunct="1">
              <a:buFontTx/>
              <a:buChar char="•"/>
            </a:pPr>
            <a:r>
              <a:rPr lang="es-ES" altLang="es-MX" sz="2000" dirty="0">
                <a:latin typeface="Times New Roman" panose="02020603050405020304" pitchFamily="18" charset="0"/>
                <a:cs typeface="Times New Roman" panose="02020603050405020304" pitchFamily="18" charset="0"/>
              </a:rPr>
              <a:t>  Conocer el número el número de registros que van a almacenar. </a:t>
            </a:r>
          </a:p>
          <a:p>
            <a:pPr algn="just" eaLnBrk="1" hangingPunct="1"/>
            <a:endParaRPr lang="es-ES" altLang="es-MX" sz="2000" dirty="0"/>
          </a:p>
        </p:txBody>
      </p:sp>
      <p:pic>
        <p:nvPicPr>
          <p:cNvPr id="5"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7"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8" name="Text Box 2"/>
          <p:cNvSpPr txBox="1">
            <a:spLocks noChangeArrowheads="1"/>
          </p:cNvSpPr>
          <p:nvPr/>
        </p:nvSpPr>
        <p:spPr bwMode="auto">
          <a:xfrm>
            <a:off x="395288" y="1268760"/>
            <a:ext cx="82804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s-ES" altLang="es-MX" sz="3000" dirty="0">
                <a:solidFill>
                  <a:srgbClr val="CCECFF"/>
                </a:solidFill>
                <a:latin typeface="Arial Narrow" panose="020B0606020202030204" pitchFamily="34" charset="0"/>
              </a:rPr>
              <a:t> </a:t>
            </a:r>
            <a:r>
              <a:rPr lang="es-ES" altLang="es-MX" sz="3200" dirty="0" smtClean="0">
                <a:solidFill>
                  <a:schemeClr val="bg2">
                    <a:lumMod val="50000"/>
                  </a:schemeClr>
                </a:solidFill>
                <a:latin typeface="Times New Roman" panose="02020603050405020304" pitchFamily="18" charset="0"/>
                <a:cs typeface="Times New Roman" panose="02020603050405020304" pitchFamily="18" charset="0"/>
              </a:rPr>
              <a:t>5. Archivo Directo.</a:t>
            </a:r>
            <a:r>
              <a:rPr lang="es-ES" altLang="es-MX" sz="3200" b="1" dirty="0" smtClean="0">
                <a:solidFill>
                  <a:schemeClr val="bg2">
                    <a:lumMod val="50000"/>
                  </a:schemeClr>
                </a:solidFill>
                <a:latin typeface="Times New Roman" panose="02020603050405020304" pitchFamily="18" charset="0"/>
                <a:cs typeface="Times New Roman" panose="02020603050405020304" pitchFamily="18" charset="0"/>
              </a:rPr>
              <a:t> </a:t>
            </a:r>
            <a:endParaRPr lang="es-ES" altLang="es-MX" sz="3200" b="1" dirty="0">
              <a:solidFill>
                <a:schemeClr val="bg2">
                  <a:lumMod val="5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3585947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41" name="Picture 5" descr="FD5"/>
          <p:cNvPicPr>
            <a:picLocks noGrp="1" noChangeAspect="1" noChangeArrowheads="1"/>
          </p:cNvPicPr>
          <p:nvPr>
            <p:ph/>
          </p:nvPr>
        </p:nvPicPr>
        <p:blipFill rotWithShape="1">
          <a:blip r:embed="rId2">
            <a:extLst>
              <a:ext uri="{28A0092B-C50C-407E-A947-70E740481C1C}">
                <a14:useLocalDpi xmlns:a14="http://schemas.microsoft.com/office/drawing/2010/main" val="0"/>
              </a:ext>
            </a:extLst>
          </a:blip>
          <a:srcRect b="12423"/>
          <a:stretch/>
        </p:blipFill>
        <p:spPr>
          <a:xfrm>
            <a:off x="1152376" y="1484784"/>
            <a:ext cx="5147816" cy="4644532"/>
          </a:xfrm>
          <a:noFill/>
          <a:extLst>
            <a:ext uri="{909E8E84-426E-40DD-AFC4-6F175D3DCCD1}">
              <a14:hiddenFill xmlns:a14="http://schemas.microsoft.com/office/drawing/2010/main">
                <a:solidFill>
                  <a:srgbClr val="FFFFFF"/>
                </a:solidFill>
              </a14:hiddenFill>
            </a:ext>
          </a:extLst>
        </p:spPr>
      </p:pic>
      <p:pic>
        <p:nvPicPr>
          <p:cNvPr id="6" name="Picture 5"/>
          <p:cNvPicPr>
            <a:picLocks noChangeAspect="1" noChangeArrowheads="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4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8" name="5 Imagen"/>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Tree>
    <p:extLst>
      <p:ext uri="{BB962C8B-B14F-4D97-AF65-F5344CB8AC3E}">
        <p14:creationId xmlns:p14="http://schemas.microsoft.com/office/powerpoint/2010/main" val="49815042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4" name="Text Box 7"/>
          <p:cNvSpPr txBox="1">
            <a:spLocks noChangeArrowheads="1"/>
          </p:cNvSpPr>
          <p:nvPr/>
        </p:nvSpPr>
        <p:spPr bwMode="auto">
          <a:xfrm>
            <a:off x="468313" y="1268413"/>
            <a:ext cx="8207375" cy="55399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lvl="1" algn="ctr" defTabSz="179388" eaLnBrk="1" hangingPunct="1"/>
            <a:r>
              <a:rPr lang="es-ES" altLang="es-MX" sz="3200" dirty="0" smtClean="0">
                <a:solidFill>
                  <a:schemeClr val="bg2">
                    <a:lumMod val="50000"/>
                  </a:schemeClr>
                </a:solidFill>
                <a:latin typeface="Times New Roman" panose="02020603050405020304" pitchFamily="18" charset="0"/>
                <a:cs typeface="Times New Roman" panose="02020603050405020304" pitchFamily="18" charset="0"/>
              </a:rPr>
              <a:t>6. Procesamiento de archivos directos o aleatorios </a:t>
            </a:r>
          </a:p>
          <a:p>
            <a:pPr marL="0" lvl="1" algn="just" eaLnBrk="1" hangingPunct="1"/>
            <a:endParaRPr lang="es-ES" altLang="es-MX" b="1" dirty="0">
              <a:solidFill>
                <a:schemeClr val="bg2">
                  <a:lumMod val="50000"/>
                </a:schemeClr>
              </a:solidFill>
              <a:latin typeface="Times New Roman" panose="02020603050405020304" pitchFamily="18" charset="0"/>
              <a:cs typeface="Times New Roman" panose="02020603050405020304" pitchFamily="18" charset="0"/>
            </a:endParaRPr>
          </a:p>
          <a:p>
            <a:pPr marL="0" lvl="1" algn="just" eaLnBrk="1" hangingPunct="1"/>
            <a:r>
              <a:rPr lang="es-ES" altLang="es-MX" dirty="0" smtClean="0">
                <a:latin typeface="Times New Roman" panose="02020603050405020304" pitchFamily="18" charset="0"/>
                <a:cs typeface="Times New Roman" panose="02020603050405020304" pitchFamily="18" charset="0"/>
              </a:rPr>
              <a:t>Un </a:t>
            </a:r>
            <a:r>
              <a:rPr lang="es-ES" altLang="es-MX" dirty="0">
                <a:latin typeface="Times New Roman" panose="02020603050405020304" pitchFamily="18" charset="0"/>
                <a:cs typeface="Times New Roman" panose="02020603050405020304" pitchFamily="18" charset="0"/>
              </a:rPr>
              <a:t>archivo es directo o aleatorio si podemos acceder directamente a cualquier registro mediante la especificación de un índice que da la posición del registro con respecto al origen del fichero. Estos archivos tienen gran rapidez para el acceso. </a:t>
            </a:r>
          </a:p>
          <a:p>
            <a:pPr marL="0" lvl="1" algn="just" eaLnBrk="1" hangingPunct="1"/>
            <a:endParaRPr lang="es-ES" altLang="es-MX" dirty="0">
              <a:latin typeface="Times New Roman" panose="02020603050405020304" pitchFamily="18" charset="0"/>
              <a:cs typeface="Times New Roman" panose="02020603050405020304" pitchFamily="18" charset="0"/>
            </a:endParaRPr>
          </a:p>
          <a:p>
            <a:pPr marL="0" lvl="1" algn="just" eaLnBrk="1" hangingPunct="1"/>
            <a:r>
              <a:rPr lang="es-ES" altLang="es-MX" dirty="0" smtClean="0">
                <a:latin typeface="Times New Roman" panose="02020603050405020304" pitchFamily="18" charset="0"/>
                <a:cs typeface="Times New Roman" panose="02020603050405020304" pitchFamily="18" charset="0"/>
              </a:rPr>
              <a:t>Mediante </a:t>
            </a:r>
            <a:r>
              <a:rPr lang="es-ES" altLang="es-MX" dirty="0">
                <a:latin typeface="Times New Roman" panose="02020603050405020304" pitchFamily="18" charset="0"/>
                <a:cs typeface="Times New Roman" panose="02020603050405020304" pitchFamily="18" charset="0"/>
              </a:rPr>
              <a:t>la función Hash o función de conversión se obtienen una dirección. </a:t>
            </a:r>
            <a:endParaRPr lang="es-ES" altLang="es-MX" dirty="0" smtClean="0">
              <a:latin typeface="Times New Roman" panose="02020603050405020304" pitchFamily="18" charset="0"/>
              <a:cs typeface="Times New Roman" panose="02020603050405020304" pitchFamily="18" charset="0"/>
            </a:endParaRPr>
          </a:p>
          <a:p>
            <a:pPr marL="0" lvl="1" algn="just" eaLnBrk="1" hangingPunct="1"/>
            <a:endParaRPr lang="es-ES" altLang="es-MX" b="1" dirty="0" smtClean="0">
              <a:latin typeface="Times New Roman" panose="02020603050405020304" pitchFamily="18" charset="0"/>
              <a:cs typeface="Times New Roman" panose="02020603050405020304" pitchFamily="18" charset="0"/>
            </a:endParaRPr>
          </a:p>
          <a:p>
            <a:pPr marL="0" lvl="1" algn="just" eaLnBrk="1" hangingPunct="1"/>
            <a:r>
              <a:rPr lang="es-ES" altLang="es-MX" b="1" dirty="0" smtClean="0">
                <a:latin typeface="Times New Roman" panose="02020603050405020304" pitchFamily="18" charset="0"/>
                <a:cs typeface="Times New Roman" panose="02020603050405020304" pitchFamily="18" charset="0"/>
              </a:rPr>
              <a:t>DIRECCIÓN </a:t>
            </a:r>
            <a:r>
              <a:rPr lang="es-ES" altLang="es-MX" b="1" dirty="0">
                <a:latin typeface="Times New Roman" panose="02020603050405020304" pitchFamily="18" charset="0"/>
                <a:cs typeface="Times New Roman" panose="02020603050405020304" pitchFamily="18" charset="0"/>
              </a:rPr>
              <a:t>ABSOLUTA O RELATIVA</a:t>
            </a:r>
            <a:r>
              <a:rPr lang="es-ES" altLang="es-MX" dirty="0">
                <a:latin typeface="Times New Roman" panose="02020603050405020304" pitchFamily="18" charset="0"/>
                <a:cs typeface="Times New Roman" panose="02020603050405020304" pitchFamily="18" charset="0"/>
              </a:rPr>
              <a:t> </a:t>
            </a:r>
          </a:p>
          <a:p>
            <a:pPr marL="0" lvl="1" algn="just" eaLnBrk="1" hangingPunct="1"/>
            <a:endParaRPr lang="es-ES" altLang="es-MX" dirty="0" smtClean="0">
              <a:latin typeface="Times New Roman" panose="02020603050405020304" pitchFamily="18" charset="0"/>
              <a:cs typeface="Times New Roman" panose="02020603050405020304" pitchFamily="18" charset="0"/>
            </a:endParaRPr>
          </a:p>
          <a:p>
            <a:pPr marL="0" lvl="1" algn="just" eaLnBrk="1" hangingPunct="1"/>
            <a:r>
              <a:rPr lang="es-ES" altLang="es-MX" dirty="0" smtClean="0">
                <a:latin typeface="Times New Roman" panose="02020603050405020304" pitchFamily="18" charset="0"/>
                <a:cs typeface="Times New Roman" panose="02020603050405020304" pitchFamily="18" charset="0"/>
              </a:rPr>
              <a:t>Es </a:t>
            </a:r>
            <a:r>
              <a:rPr lang="es-ES" altLang="es-MX" dirty="0">
                <a:latin typeface="Times New Roman" panose="02020603050405020304" pitchFamily="18" charset="0"/>
                <a:cs typeface="Times New Roman" panose="02020603050405020304" pitchFamily="18" charset="0"/>
              </a:rPr>
              <a:t>un soporte </a:t>
            </a:r>
            <a:r>
              <a:rPr lang="es-ES" altLang="es-MX" dirty="0" err="1">
                <a:latin typeface="Times New Roman" panose="02020603050405020304" pitchFamily="18" charset="0"/>
                <a:cs typeface="Times New Roman" panose="02020603050405020304" pitchFamily="18" charset="0"/>
              </a:rPr>
              <a:t>direccionables</a:t>
            </a:r>
            <a:r>
              <a:rPr lang="es-ES" altLang="es-MX" dirty="0">
                <a:latin typeface="Times New Roman" panose="02020603050405020304" pitchFamily="18" charset="0"/>
                <a:cs typeface="Times New Roman" panose="02020603050405020304" pitchFamily="18" charset="0"/>
              </a:rPr>
              <a:t> cada posición se realiza por su dirección absoluta, número de pista y número de sector de disco. </a:t>
            </a:r>
          </a:p>
          <a:p>
            <a:pPr marL="0" lvl="1" algn="just" eaLnBrk="1" hangingPunct="1"/>
            <a:endParaRPr lang="es-ES" altLang="es-MX" dirty="0">
              <a:latin typeface="Times New Roman" panose="02020603050405020304" pitchFamily="18" charset="0"/>
              <a:cs typeface="Times New Roman" panose="02020603050405020304" pitchFamily="18" charset="0"/>
            </a:endParaRPr>
          </a:p>
          <a:p>
            <a:pPr marL="0" lvl="1" algn="just" eaLnBrk="1" hangingPunct="1"/>
            <a:r>
              <a:rPr lang="es-ES" altLang="es-MX" dirty="0" smtClean="0">
                <a:latin typeface="Times New Roman" panose="02020603050405020304" pitchFamily="18" charset="0"/>
                <a:cs typeface="Times New Roman" panose="02020603050405020304" pitchFamily="18" charset="0"/>
              </a:rPr>
              <a:t>Los </a:t>
            </a:r>
            <a:r>
              <a:rPr lang="es-ES" altLang="es-MX" dirty="0">
                <a:latin typeface="Times New Roman" panose="02020603050405020304" pitchFamily="18" charset="0"/>
                <a:cs typeface="Times New Roman" panose="02020603050405020304" pitchFamily="18" charset="0"/>
              </a:rPr>
              <a:t>archivos directos manipulan direcciones relativas en lugar de absolutas esto hará al programa independiente de la posición absoluta del archivo en el soporte. </a:t>
            </a:r>
          </a:p>
          <a:p>
            <a:pPr lvl="1" algn="just" eaLnBrk="1" hangingPunct="1"/>
            <a:endParaRPr lang="es-ES" altLang="es-MX" dirty="0"/>
          </a:p>
          <a:p>
            <a:pPr algn="just" eaLnBrk="1" hangingPunct="1"/>
            <a:endParaRPr lang="es-ES" altLang="es-MX" sz="2000" dirty="0"/>
          </a:p>
        </p:txBody>
      </p:sp>
      <p:pic>
        <p:nvPicPr>
          <p:cNvPr id="5"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7"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Tree>
    <p:extLst>
      <p:ext uri="{BB962C8B-B14F-4D97-AF65-F5344CB8AC3E}">
        <p14:creationId xmlns:p14="http://schemas.microsoft.com/office/powerpoint/2010/main" val="141638728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Text Box 4"/>
          <p:cNvSpPr txBox="1">
            <a:spLocks noChangeArrowheads="1"/>
          </p:cNvSpPr>
          <p:nvPr/>
        </p:nvSpPr>
        <p:spPr bwMode="auto">
          <a:xfrm>
            <a:off x="468313" y="2160229"/>
            <a:ext cx="8207375" cy="31700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lvl="1" algn="just" eaLnBrk="1" hangingPunct="1"/>
            <a:r>
              <a:rPr lang="es-ES" altLang="es-MX" sz="2000" dirty="0" smtClean="0">
                <a:latin typeface="Times New Roman" panose="02020603050405020304" pitchFamily="18" charset="0"/>
                <a:cs typeface="Times New Roman" panose="02020603050405020304" pitchFamily="18" charset="0"/>
              </a:rPr>
              <a:t>En </a:t>
            </a:r>
            <a:r>
              <a:rPr lang="es-ES" altLang="es-MX" sz="2000" dirty="0">
                <a:latin typeface="Times New Roman" panose="02020603050405020304" pitchFamily="18" charset="0"/>
                <a:cs typeface="Times New Roman" panose="02020603050405020304" pitchFamily="18" charset="0"/>
              </a:rPr>
              <a:t>base a su función, existen 6 tipos básicos de archivos clasificados por la función que desempeñan en un sistema de información</a:t>
            </a:r>
          </a:p>
          <a:p>
            <a:pPr lvl="1" algn="just" eaLnBrk="1" hangingPunct="1"/>
            <a:endParaRPr lang="es-ES" altLang="es-MX" sz="2000" dirty="0">
              <a:latin typeface="Times New Roman" panose="02020603050405020304" pitchFamily="18" charset="0"/>
              <a:cs typeface="Times New Roman" panose="02020603050405020304" pitchFamily="18" charset="0"/>
            </a:endParaRPr>
          </a:p>
          <a:p>
            <a:pPr marL="800100" lvl="1" indent="-342900" eaLnBrk="1" hangingPunct="1">
              <a:lnSpc>
                <a:spcPct val="140000"/>
              </a:lnSpc>
              <a:buFont typeface="Wingdings" panose="05000000000000000000" pitchFamily="2" charset="2"/>
              <a:buChar char="Ø"/>
            </a:pPr>
            <a:r>
              <a:rPr lang="es-ES" altLang="es-MX" sz="2000" dirty="0" smtClean="0">
                <a:latin typeface="Times New Roman" panose="02020603050405020304" pitchFamily="18" charset="0"/>
                <a:cs typeface="Times New Roman" panose="02020603050405020304" pitchFamily="18" charset="0"/>
              </a:rPr>
              <a:t> </a:t>
            </a:r>
            <a:r>
              <a:rPr lang="es-ES" altLang="es-MX" sz="2000" dirty="0">
                <a:latin typeface="Times New Roman" panose="02020603050405020304" pitchFamily="18" charset="0"/>
                <a:cs typeface="Times New Roman" panose="02020603050405020304" pitchFamily="18" charset="0"/>
              </a:rPr>
              <a:t>Archivo Maestro</a:t>
            </a:r>
          </a:p>
          <a:p>
            <a:pPr marL="800100" lvl="1" indent="-342900" eaLnBrk="1" hangingPunct="1">
              <a:lnSpc>
                <a:spcPct val="140000"/>
              </a:lnSpc>
              <a:buFont typeface="Wingdings" panose="05000000000000000000" pitchFamily="2" charset="2"/>
              <a:buChar char="Ø"/>
            </a:pPr>
            <a:r>
              <a:rPr lang="es-ES" altLang="es-MX" sz="2000" dirty="0">
                <a:latin typeface="Times New Roman" panose="02020603050405020304" pitchFamily="18" charset="0"/>
                <a:cs typeface="Times New Roman" panose="02020603050405020304" pitchFamily="18" charset="0"/>
              </a:rPr>
              <a:t> Archivo de Transacciones</a:t>
            </a:r>
          </a:p>
          <a:p>
            <a:pPr marL="800100" lvl="1" indent="-342900" eaLnBrk="1" hangingPunct="1">
              <a:lnSpc>
                <a:spcPct val="140000"/>
              </a:lnSpc>
              <a:buFont typeface="Wingdings" panose="05000000000000000000" pitchFamily="2" charset="2"/>
              <a:buChar char="Ø"/>
            </a:pPr>
            <a:r>
              <a:rPr lang="es-ES" altLang="es-MX" sz="2000" dirty="0">
                <a:latin typeface="Times New Roman" panose="02020603050405020304" pitchFamily="18" charset="0"/>
                <a:cs typeface="Times New Roman" panose="02020603050405020304" pitchFamily="18" charset="0"/>
              </a:rPr>
              <a:t> Archivo de Trabajo</a:t>
            </a:r>
          </a:p>
          <a:p>
            <a:pPr marL="800100" lvl="1" indent="-342900" eaLnBrk="1" hangingPunct="1">
              <a:lnSpc>
                <a:spcPct val="140000"/>
              </a:lnSpc>
              <a:buFont typeface="Wingdings" panose="05000000000000000000" pitchFamily="2" charset="2"/>
              <a:buChar char="Ø"/>
            </a:pPr>
            <a:r>
              <a:rPr lang="es-ES" altLang="es-MX" sz="2000" dirty="0">
                <a:latin typeface="Times New Roman" panose="02020603050405020304" pitchFamily="18" charset="0"/>
                <a:cs typeface="Times New Roman" panose="02020603050405020304" pitchFamily="18" charset="0"/>
              </a:rPr>
              <a:t> Archivo de Programa</a:t>
            </a:r>
          </a:p>
          <a:p>
            <a:pPr marL="800100" lvl="1" indent="-342900" eaLnBrk="1" hangingPunct="1">
              <a:lnSpc>
                <a:spcPct val="140000"/>
              </a:lnSpc>
              <a:buFont typeface="Wingdings" panose="05000000000000000000" pitchFamily="2" charset="2"/>
              <a:buChar char="Ø"/>
            </a:pPr>
            <a:r>
              <a:rPr lang="es-ES" altLang="es-MX" sz="2000" dirty="0">
                <a:latin typeface="Times New Roman" panose="02020603050405020304" pitchFamily="18" charset="0"/>
                <a:cs typeface="Times New Roman" panose="02020603050405020304" pitchFamily="18" charset="0"/>
              </a:rPr>
              <a:t> Archivo de </a:t>
            </a:r>
            <a:r>
              <a:rPr lang="es-ES" altLang="es-MX" sz="2000" dirty="0" smtClean="0">
                <a:latin typeface="Times New Roman" panose="02020603050405020304" pitchFamily="18" charset="0"/>
                <a:cs typeface="Times New Roman" panose="02020603050405020304" pitchFamily="18" charset="0"/>
              </a:rPr>
              <a:t>Texto</a:t>
            </a:r>
            <a:endParaRPr lang="es-ES" altLang="es-MX" sz="2000" dirty="0">
              <a:latin typeface="Times New Roman" panose="02020603050405020304" pitchFamily="18" charset="0"/>
              <a:cs typeface="Times New Roman" panose="02020603050405020304" pitchFamily="18" charset="0"/>
            </a:endParaRPr>
          </a:p>
        </p:txBody>
      </p:sp>
      <p:pic>
        <p:nvPicPr>
          <p:cNvPr id="5"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7"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8" name="Text Box 2"/>
          <p:cNvSpPr txBox="1">
            <a:spLocks noChangeArrowheads="1"/>
          </p:cNvSpPr>
          <p:nvPr/>
        </p:nvSpPr>
        <p:spPr bwMode="auto">
          <a:xfrm>
            <a:off x="395288" y="1268760"/>
            <a:ext cx="82804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s-ES" altLang="es-MX" sz="3000" dirty="0" smtClean="0">
                <a:solidFill>
                  <a:srgbClr val="CCECFF"/>
                </a:solidFill>
                <a:latin typeface="Arial Narrow" panose="020B0606020202030204" pitchFamily="34" charset="0"/>
              </a:rPr>
              <a:t> </a:t>
            </a:r>
            <a:r>
              <a:rPr lang="es-ES" altLang="es-MX" sz="3200" dirty="0" smtClean="0">
                <a:solidFill>
                  <a:schemeClr val="bg2">
                    <a:lumMod val="50000"/>
                  </a:schemeClr>
                </a:solidFill>
                <a:latin typeface="Times New Roman" panose="02020603050405020304" pitchFamily="18" charset="0"/>
                <a:cs typeface="Times New Roman" panose="02020603050405020304" pitchFamily="18" charset="0"/>
              </a:rPr>
              <a:t>7. Tipos de archivos.</a:t>
            </a:r>
            <a:r>
              <a:rPr lang="es-ES" altLang="es-MX" sz="3200" b="1" dirty="0" smtClean="0">
                <a:solidFill>
                  <a:schemeClr val="bg2">
                    <a:lumMod val="50000"/>
                  </a:schemeClr>
                </a:solidFill>
                <a:latin typeface="Times New Roman" panose="02020603050405020304" pitchFamily="18" charset="0"/>
                <a:cs typeface="Times New Roman" panose="02020603050405020304" pitchFamily="18" charset="0"/>
              </a:rPr>
              <a:t> </a:t>
            </a:r>
            <a:endParaRPr lang="es-ES" altLang="es-MX" sz="3200" b="1" dirty="0">
              <a:solidFill>
                <a:schemeClr val="bg2">
                  <a:lumMod val="5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3362797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Text Box 4"/>
          <p:cNvSpPr txBox="1">
            <a:spLocks noChangeArrowheads="1"/>
          </p:cNvSpPr>
          <p:nvPr/>
        </p:nvSpPr>
        <p:spPr bwMode="auto">
          <a:xfrm>
            <a:off x="457201" y="2230643"/>
            <a:ext cx="8207375" cy="31700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lvl="1" algn="just" eaLnBrk="1" hangingPunct="1"/>
            <a:r>
              <a:rPr lang="es-ES" altLang="es-MX" sz="2000" dirty="0" smtClean="0">
                <a:latin typeface="Times New Roman" panose="02020603050405020304" pitchFamily="18" charset="0"/>
                <a:cs typeface="Times New Roman" panose="02020603050405020304" pitchFamily="18" charset="0"/>
              </a:rPr>
              <a:t>Representa </a:t>
            </a:r>
            <a:r>
              <a:rPr lang="es-ES" altLang="es-MX" sz="2000" dirty="0">
                <a:latin typeface="Times New Roman" panose="02020603050405020304" pitchFamily="18" charset="0"/>
                <a:cs typeface="Times New Roman" panose="02020603050405020304" pitchFamily="18" charset="0"/>
              </a:rPr>
              <a:t>una visión estática de algún aspecto de los negocios de  una organización en un momento dado. </a:t>
            </a:r>
          </a:p>
          <a:p>
            <a:pPr marL="0" lvl="1" algn="just" eaLnBrk="1" hangingPunct="1"/>
            <a:endParaRPr lang="es-ES" altLang="es-MX" sz="2000" dirty="0">
              <a:latin typeface="Times New Roman" panose="02020603050405020304" pitchFamily="18" charset="0"/>
              <a:cs typeface="Times New Roman" panose="02020603050405020304" pitchFamily="18" charset="0"/>
            </a:endParaRPr>
          </a:p>
          <a:p>
            <a:pPr marL="0" lvl="1" algn="just" eaLnBrk="1" hangingPunct="1"/>
            <a:r>
              <a:rPr lang="es-ES" altLang="es-MX" sz="2000" dirty="0" smtClean="0">
                <a:latin typeface="Times New Roman" panose="02020603050405020304" pitchFamily="18" charset="0"/>
                <a:cs typeface="Times New Roman" panose="02020603050405020304" pitchFamily="18" charset="0"/>
              </a:rPr>
              <a:t>Un </a:t>
            </a:r>
            <a:r>
              <a:rPr lang="es-ES" altLang="es-MX" sz="2000" dirty="0">
                <a:latin typeface="Times New Roman" panose="02020603050405020304" pitchFamily="18" charset="0"/>
                <a:cs typeface="Times New Roman" panose="02020603050405020304" pitchFamily="18" charset="0"/>
              </a:rPr>
              <a:t>Registro en un archivo maestro registra el estado de alguno de sus componentes. Ejemplo: el estado de un empleado</a:t>
            </a:r>
          </a:p>
          <a:p>
            <a:pPr marL="0" lvl="1" algn="just" eaLnBrk="1" hangingPunct="1"/>
            <a:endParaRPr lang="es-ES" altLang="es-MX" sz="2000" dirty="0">
              <a:latin typeface="Times New Roman" panose="02020603050405020304" pitchFamily="18" charset="0"/>
              <a:cs typeface="Times New Roman" panose="02020603050405020304" pitchFamily="18" charset="0"/>
            </a:endParaRPr>
          </a:p>
          <a:p>
            <a:pPr marL="0" lvl="1" algn="just" eaLnBrk="1" hangingPunct="1"/>
            <a:r>
              <a:rPr lang="es-ES" altLang="es-MX" sz="2000" dirty="0" smtClean="0">
                <a:latin typeface="Times New Roman" panose="02020603050405020304" pitchFamily="18" charset="0"/>
                <a:cs typeface="Times New Roman" panose="02020603050405020304" pitchFamily="18" charset="0"/>
              </a:rPr>
              <a:t>Un </a:t>
            </a:r>
            <a:r>
              <a:rPr lang="es-ES" altLang="es-MX" sz="2000" dirty="0">
                <a:latin typeface="Times New Roman" panose="02020603050405020304" pitchFamily="18" charset="0"/>
                <a:cs typeface="Times New Roman" panose="02020603050405020304" pitchFamily="18" charset="0"/>
              </a:rPr>
              <a:t>archivo maestro contiene datos relativamente permanentes o datos de estados históricos. Los cambios que han de ser aplicados al archivo maestro, son recolectados en un archivo de transacciones.</a:t>
            </a:r>
          </a:p>
          <a:p>
            <a:pPr lvl="1" algn="just" eaLnBrk="1" hangingPunct="1"/>
            <a:endParaRPr lang="es-ES" altLang="es-MX" sz="2000" dirty="0"/>
          </a:p>
        </p:txBody>
      </p:sp>
      <p:pic>
        <p:nvPicPr>
          <p:cNvPr id="5"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7"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8" name="Text Box 2"/>
          <p:cNvSpPr txBox="1">
            <a:spLocks noChangeArrowheads="1"/>
          </p:cNvSpPr>
          <p:nvPr/>
        </p:nvSpPr>
        <p:spPr bwMode="auto">
          <a:xfrm>
            <a:off x="395288" y="1268760"/>
            <a:ext cx="82804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s-ES" altLang="es-MX" sz="3000" dirty="0" smtClean="0">
                <a:solidFill>
                  <a:srgbClr val="CCECFF"/>
                </a:solidFill>
                <a:latin typeface="Arial Narrow" panose="020B0606020202030204" pitchFamily="34" charset="0"/>
              </a:rPr>
              <a:t> </a:t>
            </a:r>
            <a:r>
              <a:rPr lang="es-ES" altLang="es-MX" sz="3200" dirty="0" smtClean="0">
                <a:solidFill>
                  <a:schemeClr val="bg2">
                    <a:lumMod val="50000"/>
                  </a:schemeClr>
                </a:solidFill>
                <a:latin typeface="Times New Roman" panose="02020603050405020304" pitchFamily="18" charset="0"/>
                <a:cs typeface="Times New Roman" panose="02020603050405020304" pitchFamily="18" charset="0"/>
              </a:rPr>
              <a:t>7.1. Archivo Maestro.</a:t>
            </a:r>
            <a:r>
              <a:rPr lang="es-ES" altLang="es-MX" sz="3200" b="1" dirty="0" smtClean="0">
                <a:solidFill>
                  <a:schemeClr val="bg2">
                    <a:lumMod val="50000"/>
                  </a:schemeClr>
                </a:solidFill>
                <a:latin typeface="Times New Roman" panose="02020603050405020304" pitchFamily="18" charset="0"/>
                <a:cs typeface="Times New Roman" panose="02020603050405020304" pitchFamily="18" charset="0"/>
              </a:rPr>
              <a:t> </a:t>
            </a:r>
            <a:endParaRPr lang="es-ES" altLang="es-MX" sz="3200" b="1" dirty="0">
              <a:solidFill>
                <a:schemeClr val="bg2">
                  <a:lumMod val="5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9899020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6243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5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graphicFrame>
        <p:nvGraphicFramePr>
          <p:cNvPr id="2" name="1 Tabla"/>
          <p:cNvGraphicFramePr>
            <a:graphicFrameLocks noGrp="1"/>
          </p:cNvGraphicFramePr>
          <p:nvPr>
            <p:extLst/>
          </p:nvPr>
        </p:nvGraphicFramePr>
        <p:xfrm>
          <a:off x="287524" y="569168"/>
          <a:ext cx="8568952" cy="6187440"/>
        </p:xfrm>
        <a:graphic>
          <a:graphicData uri="http://schemas.openxmlformats.org/drawingml/2006/table">
            <a:tbl>
              <a:tblPr firstRow="1" bandRow="1">
                <a:tableStyleId>{5C22544A-7EE6-4342-B048-85BDC9FD1C3A}</a:tableStyleId>
              </a:tblPr>
              <a:tblGrid>
                <a:gridCol w="4284476"/>
                <a:gridCol w="4284476"/>
              </a:tblGrid>
              <a:tr h="6120680">
                <a:tc>
                  <a:txBody>
                    <a:bodyPr/>
                    <a:lstStyle/>
                    <a:p>
                      <a:pPr algn="ctr"/>
                      <a:r>
                        <a:rPr lang="es-MX" dirty="0" smtClean="0">
                          <a:solidFill>
                            <a:schemeClr val="bg2">
                              <a:lumMod val="50000"/>
                            </a:schemeClr>
                          </a:solidFill>
                        </a:rPr>
                        <a:t>DIRECTORIO DE LA UAEM</a:t>
                      </a: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Dr. en D. Jorge Olvera García </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0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Rector</a:t>
                      </a:r>
                      <a:endParaRPr lang="es-MX" sz="10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0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10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Dr. en Ed. Alfredo Barrera Baca</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Secretario de Docencia</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Dra. en </a:t>
                      </a:r>
                      <a:r>
                        <a:rPr lang="es-MX" sz="900" b="1" i="1" kern="1200" dirty="0" err="1" smtClean="0">
                          <a:solidFill>
                            <a:schemeClr val="bg2">
                              <a:lumMod val="50000"/>
                            </a:schemeClr>
                          </a:solidFill>
                          <a:effectLst/>
                          <a:latin typeface="Times New Roman" panose="02020603050405020304" pitchFamily="18" charset="0"/>
                          <a:ea typeface="+mn-ea"/>
                          <a:cs typeface="Times New Roman" panose="02020603050405020304" pitchFamily="18" charset="0"/>
                        </a:rPr>
                        <a:t>Est</a:t>
                      </a: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Lat. Ángeles Ma. del Rosario Pérez Bernal </a:t>
                      </a:r>
                      <a:b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b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Secretaria de Investigación y Estudios Avanzados</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Dr. en D. José Benjamín Bernal Suárez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Secretario de Rectoría</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Mtra. en E. P. D. </a:t>
                      </a:r>
                      <a:r>
                        <a:rPr lang="es-MX" sz="900" b="1" i="1" kern="1200" dirty="0" err="1" smtClean="0">
                          <a:solidFill>
                            <a:schemeClr val="bg2">
                              <a:lumMod val="50000"/>
                            </a:schemeClr>
                          </a:solidFill>
                          <a:effectLst/>
                          <a:latin typeface="Times New Roman" panose="02020603050405020304" pitchFamily="18" charset="0"/>
                          <a:ea typeface="+mn-ea"/>
                          <a:cs typeface="Times New Roman" panose="02020603050405020304" pitchFamily="18" charset="0"/>
                        </a:rPr>
                        <a:t>Ivett</a:t>
                      </a: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Tinoco García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Secretaria de Difusión Cultural</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Mtro. en C. I. Ricardo Joya Cepeda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Secretario de Extensión Vinculación</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Mtro. en E. Javier González Martínez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Secretario de Administración</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Dr. en C. Pol. Manuel Hernández Luna</a:t>
                      </a:r>
                      <a:b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b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Secretario de Planeación y Desarrollo Institucional</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Mtra. en A. Ed. Yolanda E. Ballesteros </a:t>
                      </a:r>
                      <a:r>
                        <a:rPr lang="es-MX" sz="900" b="1" i="1" kern="1200" dirty="0" err="1" smtClean="0">
                          <a:solidFill>
                            <a:schemeClr val="bg2">
                              <a:lumMod val="50000"/>
                            </a:schemeClr>
                          </a:solidFill>
                          <a:effectLst/>
                          <a:latin typeface="Times New Roman" panose="02020603050405020304" pitchFamily="18" charset="0"/>
                          <a:ea typeface="+mn-ea"/>
                          <a:cs typeface="Times New Roman" panose="02020603050405020304" pitchFamily="18" charset="0"/>
                        </a:rPr>
                        <a:t>Sentíes</a:t>
                      </a: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Secretaria de Cooperación Internacional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Dr. en. D Hiram Raúl Piña </a:t>
                      </a:r>
                      <a:r>
                        <a:rPr lang="es-MX" sz="900" b="1" i="1" kern="1200" dirty="0" err="1" smtClean="0">
                          <a:solidFill>
                            <a:schemeClr val="bg2">
                              <a:lumMod val="50000"/>
                            </a:schemeClr>
                          </a:solidFill>
                          <a:effectLst/>
                          <a:latin typeface="Times New Roman" panose="02020603050405020304" pitchFamily="18" charset="0"/>
                          <a:ea typeface="+mn-ea"/>
                          <a:cs typeface="Times New Roman" panose="02020603050405020304" pitchFamily="18" charset="0"/>
                        </a:rPr>
                        <a:t>Libien</a:t>
                      </a: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Abogado General</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Lic. en Com. Juan Portilla Estrada</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Director General de Comunicación Universitaria</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Lic. Jorge </a:t>
                      </a:r>
                      <a:r>
                        <a:rPr lang="es-MX" sz="900" b="1" i="1" kern="1200" dirty="0" err="1" smtClean="0">
                          <a:solidFill>
                            <a:schemeClr val="bg2">
                              <a:lumMod val="50000"/>
                            </a:schemeClr>
                          </a:solidFill>
                          <a:effectLst/>
                          <a:latin typeface="Times New Roman" panose="02020603050405020304" pitchFamily="18" charset="0"/>
                          <a:ea typeface="+mn-ea"/>
                          <a:cs typeface="Times New Roman" panose="02020603050405020304" pitchFamily="18" charset="0"/>
                        </a:rPr>
                        <a:t>Bernaldez</a:t>
                      </a: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García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Secretario Técnico de la Rectoría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Mtro. en A. Emilio Tovar Pérez</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Director General de Centros Universitarios y Unidades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Académicas Profesionales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Mtro. en A. Ignacio Gutiérrez Padilla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Contralor  </a:t>
                      </a:r>
                      <a:endParaRPr lang="es-MX" sz="1600" dirty="0">
                        <a:solidFill>
                          <a:schemeClr val="bg2">
                            <a:lumMod val="50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MX" b="1" dirty="0" smtClean="0">
                          <a:solidFill>
                            <a:schemeClr val="bg2">
                              <a:lumMod val="50000"/>
                            </a:schemeClr>
                          </a:solidFill>
                        </a:rPr>
                        <a:t>DIRECTORIO DE LA UAP-NEZAHUALCÓYOTL</a:t>
                      </a:r>
                      <a:r>
                        <a:rPr lang="es-MX" dirty="0" smtClean="0">
                          <a:solidFill>
                            <a:schemeClr val="bg2">
                              <a:lumMod val="50000"/>
                            </a:schemeClr>
                          </a:solidFill>
                        </a:rPr>
                        <a:t> </a:t>
                      </a:r>
                    </a:p>
                    <a:p>
                      <a:pPr algn="ctr"/>
                      <a:endParaRPr lang="es-MX" sz="1200" dirty="0" smtClean="0">
                        <a:solidFill>
                          <a:schemeClr val="bg2">
                            <a:lumMod val="50000"/>
                          </a:schemeClr>
                        </a:solidFill>
                        <a:latin typeface="Times New Roman" panose="02020603050405020304" pitchFamily="18" charset="0"/>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Dr. en C.E. Luis Ramón López Gutiérrez</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Coordinador</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Dr. en F.M. Israel Gutiérrez González	</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Subdirector Académico</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Lic. en E. Alfredo Ríos Flores</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Subdirector Administrativo</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Dra. en C. S. María Luisa Quintero Soto</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Coordinadora de Investigación y Estudios Avanzados</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Lic. en A. E. Víctor Manuel Durán López </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Coordinador de Planeación y Desarrollo Institucional</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Dr. en E. Selene Jiménez Bautista</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Coordinadora de la Licenciatura en Comercio Internacional</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Dra. en C. Georgina Contreras Landgrave</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Coordinadora de la Licenciatura en Educación para la Salud</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Dra. en C.  Dora María Calderón Nepamuceno</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Coordinadora de Ingeniería en Sistemas Inteligentes</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Mtro. en C. Juan Antonio Jiménez García </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Coordinador de Ingeniería en Transporte </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endParaRPr lang="es-MX" dirty="0">
                        <a:solidFill>
                          <a:schemeClr val="bg2">
                            <a:lumMod val="50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cxnSp>
        <p:nvCxnSpPr>
          <p:cNvPr id="7" name="6 Conector recto"/>
          <p:cNvCxnSpPr>
            <a:stCxn id="2" idx="0"/>
            <a:endCxn id="2" idx="2"/>
          </p:cNvCxnSpPr>
          <p:nvPr/>
        </p:nvCxnSpPr>
        <p:spPr>
          <a:xfrm>
            <a:off x="4572000" y="569168"/>
            <a:ext cx="0" cy="6187440"/>
          </a:xfrm>
          <a:prstGeom prst="line">
            <a:avLst/>
          </a:prstGeom>
          <a:ln>
            <a:solidFill>
              <a:schemeClr val="bg2">
                <a:lumMod val="50000"/>
              </a:schemeClr>
            </a:solidFill>
          </a:ln>
        </p:spPr>
        <p:style>
          <a:lnRef idx="1">
            <a:schemeClr val="accent3"/>
          </a:lnRef>
          <a:fillRef idx="0">
            <a:schemeClr val="accent3"/>
          </a:fillRef>
          <a:effectRef idx="0">
            <a:schemeClr val="accent3"/>
          </a:effectRef>
          <a:fontRef idx="minor">
            <a:schemeClr val="tx1"/>
          </a:fontRef>
        </p:style>
      </p:cxnSp>
      <p:pic>
        <p:nvPicPr>
          <p:cNvPr id="12" name="11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9512" y="6093296"/>
            <a:ext cx="805206" cy="419315"/>
          </a:xfrm>
          <a:prstGeom prst="rect">
            <a:avLst/>
          </a:prstGeom>
        </p:spPr>
      </p:pic>
    </p:spTree>
    <p:extLst>
      <p:ext uri="{BB962C8B-B14F-4D97-AF65-F5344CB8AC3E}">
        <p14:creationId xmlns:p14="http://schemas.microsoft.com/office/powerpoint/2010/main" val="120066087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Text Box 4"/>
          <p:cNvSpPr txBox="1">
            <a:spLocks noChangeArrowheads="1"/>
          </p:cNvSpPr>
          <p:nvPr/>
        </p:nvSpPr>
        <p:spPr bwMode="auto">
          <a:xfrm>
            <a:off x="468313" y="1720850"/>
            <a:ext cx="8207375"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lvl="1" algn="just" eaLnBrk="1" hangingPunct="1"/>
            <a:r>
              <a:rPr lang="es-ES" altLang="es-MX" sz="2000" dirty="0"/>
              <a:t>		</a:t>
            </a:r>
            <a:endParaRPr lang="es-ES" altLang="es-MX" sz="2000" dirty="0" smtClean="0"/>
          </a:p>
          <a:p>
            <a:pPr marL="0" lvl="1" algn="just" eaLnBrk="1" hangingPunct="1"/>
            <a:r>
              <a:rPr lang="es-ES" altLang="es-MX" sz="2000" dirty="0" smtClean="0">
                <a:latin typeface="Times New Roman" panose="02020603050405020304" pitchFamily="18" charset="0"/>
                <a:cs typeface="Times New Roman" panose="02020603050405020304" pitchFamily="18" charset="0"/>
              </a:rPr>
              <a:t>Puede </a:t>
            </a:r>
            <a:r>
              <a:rPr lang="es-ES" altLang="es-MX" sz="2000" dirty="0">
                <a:latin typeface="Times New Roman" panose="02020603050405020304" pitchFamily="18" charset="0"/>
                <a:cs typeface="Times New Roman" panose="02020603050405020304" pitchFamily="18" charset="0"/>
              </a:rPr>
              <a:t>contener datos para agregar un nuevo registro o para borrar, modificar un registro maestro. cada registro en un archivo de transacciones representa un evento a un cambio de alguna </a:t>
            </a:r>
            <a:r>
              <a:rPr lang="es-ES" altLang="es-MX" sz="2000" dirty="0" smtClean="0">
                <a:latin typeface="Times New Roman" panose="02020603050405020304" pitchFamily="18" charset="0"/>
                <a:cs typeface="Times New Roman" panose="02020603050405020304" pitchFamily="18" charset="0"/>
              </a:rPr>
              <a:t>cosa.</a:t>
            </a:r>
            <a:endParaRPr lang="es-ES" altLang="es-MX" sz="2000" dirty="0"/>
          </a:p>
        </p:txBody>
      </p:sp>
      <p:pic>
        <p:nvPicPr>
          <p:cNvPr id="5"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7"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8" name="Text Box 2"/>
          <p:cNvSpPr txBox="1">
            <a:spLocks noChangeArrowheads="1"/>
          </p:cNvSpPr>
          <p:nvPr/>
        </p:nvSpPr>
        <p:spPr bwMode="auto">
          <a:xfrm>
            <a:off x="395288" y="1268760"/>
            <a:ext cx="82804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s-ES" altLang="es-MX" sz="3000" dirty="0">
                <a:solidFill>
                  <a:srgbClr val="CCECFF"/>
                </a:solidFill>
                <a:latin typeface="Arial Narrow" panose="020B0606020202030204" pitchFamily="34" charset="0"/>
              </a:rPr>
              <a:t> </a:t>
            </a:r>
            <a:r>
              <a:rPr lang="es-ES" altLang="es-MX" sz="3200" dirty="0" smtClean="0">
                <a:solidFill>
                  <a:schemeClr val="bg2">
                    <a:lumMod val="50000"/>
                  </a:schemeClr>
                </a:solidFill>
                <a:latin typeface="Times New Roman" panose="02020603050405020304" pitchFamily="18" charset="0"/>
                <a:cs typeface="Times New Roman" panose="02020603050405020304" pitchFamily="18" charset="0"/>
              </a:rPr>
              <a:t>7.2. Archivo de transacciones.</a:t>
            </a:r>
            <a:r>
              <a:rPr lang="es-ES" altLang="es-MX" sz="3200" b="1" dirty="0" smtClean="0">
                <a:solidFill>
                  <a:schemeClr val="bg2">
                    <a:lumMod val="50000"/>
                  </a:schemeClr>
                </a:solidFill>
                <a:latin typeface="Times New Roman" panose="02020603050405020304" pitchFamily="18" charset="0"/>
                <a:cs typeface="Times New Roman" panose="02020603050405020304" pitchFamily="18" charset="0"/>
              </a:rPr>
              <a:t> </a:t>
            </a:r>
            <a:endParaRPr lang="es-ES" altLang="es-MX" sz="3200" b="1" dirty="0">
              <a:solidFill>
                <a:schemeClr val="bg2">
                  <a:lumMod val="50000"/>
                </a:schemeClr>
              </a:solidFill>
              <a:latin typeface="Times New Roman" panose="02020603050405020304" pitchFamily="18" charset="0"/>
              <a:cs typeface="Times New Roman" panose="02020603050405020304" pitchFamily="18" charset="0"/>
            </a:endParaRPr>
          </a:p>
        </p:txBody>
      </p:sp>
      <p:pic>
        <p:nvPicPr>
          <p:cNvPr id="3076" name="Picture 4" descr="http://www.cyta.com.ar/biblioteca/bddoc/bdlibros/proyectoinformatico/libro/c3/figc3/Image10.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11760" y="3319096"/>
            <a:ext cx="4562475" cy="22860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8051302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0" name="Text Box 4"/>
          <p:cNvSpPr txBox="1">
            <a:spLocks noChangeArrowheads="1"/>
          </p:cNvSpPr>
          <p:nvPr/>
        </p:nvSpPr>
        <p:spPr bwMode="auto">
          <a:xfrm>
            <a:off x="395288" y="2230643"/>
            <a:ext cx="8207375"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lvl="1" algn="just" eaLnBrk="1" hangingPunct="1"/>
            <a:r>
              <a:rPr lang="es-ES" altLang="es-MX" sz="2000" dirty="0" smtClean="0">
                <a:latin typeface="Times New Roman" panose="02020603050405020304" pitchFamily="18" charset="0"/>
                <a:cs typeface="Times New Roman" panose="02020603050405020304" pitchFamily="18" charset="0"/>
              </a:rPr>
              <a:t>Es </a:t>
            </a:r>
            <a:r>
              <a:rPr lang="es-ES" altLang="es-MX" sz="2000" dirty="0">
                <a:latin typeface="Times New Roman" panose="02020603050405020304" pitchFamily="18" charset="0"/>
                <a:cs typeface="Times New Roman" panose="02020603050405020304" pitchFamily="18" charset="0"/>
              </a:rPr>
              <a:t>un archivo temporal en el sistema, no tiene las características de E/S de un archivo de transacciones de reporte;   ejemplo: Archivo de trabajo para el ordenamiento de empleados</a:t>
            </a:r>
            <a:r>
              <a:rPr lang="es-ES" altLang="es-MX" sz="2000" dirty="0" smtClean="0">
                <a:latin typeface="Times New Roman" panose="02020603050405020304" pitchFamily="18" charset="0"/>
                <a:cs typeface="Times New Roman" panose="02020603050405020304" pitchFamily="18" charset="0"/>
              </a:rPr>
              <a:t>.</a:t>
            </a:r>
            <a:endParaRPr lang="es-ES" altLang="es-MX" sz="2000" dirty="0">
              <a:latin typeface="Times New Roman" panose="02020603050405020304" pitchFamily="18" charset="0"/>
              <a:cs typeface="Times New Roman" panose="02020603050405020304" pitchFamily="18" charset="0"/>
            </a:endParaRPr>
          </a:p>
          <a:p>
            <a:pPr marL="0" lvl="1" algn="just" eaLnBrk="1" hangingPunct="1"/>
            <a:endParaRPr lang="es-ES" altLang="es-MX" sz="2000" dirty="0">
              <a:latin typeface="Times New Roman" panose="02020603050405020304" pitchFamily="18" charset="0"/>
              <a:cs typeface="Times New Roman" panose="02020603050405020304" pitchFamily="18" charset="0"/>
            </a:endParaRPr>
          </a:p>
          <a:p>
            <a:pPr marL="0" lvl="1" algn="just" eaLnBrk="1" hangingPunct="1"/>
            <a:r>
              <a:rPr lang="es-ES" altLang="es-MX" sz="2000" dirty="0" smtClean="0">
                <a:latin typeface="Times New Roman" panose="02020603050405020304" pitchFamily="18" charset="0"/>
                <a:cs typeface="Times New Roman" panose="02020603050405020304" pitchFamily="18" charset="0"/>
              </a:rPr>
              <a:t>El </a:t>
            </a:r>
            <a:r>
              <a:rPr lang="es-ES" altLang="es-MX" sz="2000" dirty="0">
                <a:latin typeface="Times New Roman" panose="02020603050405020304" pitchFamily="18" charset="0"/>
                <a:cs typeface="Times New Roman" panose="02020603050405020304" pitchFamily="18" charset="0"/>
              </a:rPr>
              <a:t>archivo de trabajo se usa comúnmente para pasar datos creados por un programa a otro programa</a:t>
            </a:r>
            <a:r>
              <a:rPr lang="es-ES" altLang="es-MX" sz="2000" dirty="0" smtClean="0">
                <a:latin typeface="Times New Roman" panose="02020603050405020304" pitchFamily="18" charset="0"/>
                <a:cs typeface="Times New Roman" panose="02020603050405020304" pitchFamily="18" charset="0"/>
              </a:rPr>
              <a:t>.</a:t>
            </a:r>
            <a:endParaRPr lang="es-ES" altLang="es-MX" sz="2000" dirty="0">
              <a:latin typeface="Times New Roman" panose="02020603050405020304" pitchFamily="18" charset="0"/>
              <a:cs typeface="Times New Roman" panose="02020603050405020304" pitchFamily="18" charset="0"/>
            </a:endParaRPr>
          </a:p>
        </p:txBody>
      </p:sp>
      <p:pic>
        <p:nvPicPr>
          <p:cNvPr id="5"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7"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9" name="Text Box 2"/>
          <p:cNvSpPr txBox="1">
            <a:spLocks noChangeArrowheads="1"/>
          </p:cNvSpPr>
          <p:nvPr/>
        </p:nvSpPr>
        <p:spPr bwMode="auto">
          <a:xfrm>
            <a:off x="395288" y="1268760"/>
            <a:ext cx="82804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s-ES" altLang="es-MX" sz="3000" dirty="0">
                <a:solidFill>
                  <a:srgbClr val="CCECFF"/>
                </a:solidFill>
                <a:latin typeface="Arial Narrow" panose="020B0606020202030204" pitchFamily="34" charset="0"/>
              </a:rPr>
              <a:t> </a:t>
            </a:r>
            <a:r>
              <a:rPr lang="es-ES" altLang="es-MX" sz="3200" dirty="0" smtClean="0">
                <a:solidFill>
                  <a:schemeClr val="bg2">
                    <a:lumMod val="50000"/>
                  </a:schemeClr>
                </a:solidFill>
                <a:latin typeface="Times New Roman" panose="02020603050405020304" pitchFamily="18" charset="0"/>
                <a:cs typeface="Times New Roman" panose="02020603050405020304" pitchFamily="18" charset="0"/>
              </a:rPr>
              <a:t>7.3. Archivos de trabajo.</a:t>
            </a:r>
            <a:r>
              <a:rPr lang="es-ES" altLang="es-MX" sz="3200" b="1" dirty="0" smtClean="0">
                <a:solidFill>
                  <a:schemeClr val="bg2">
                    <a:lumMod val="50000"/>
                  </a:schemeClr>
                </a:solidFill>
                <a:latin typeface="Times New Roman" panose="02020603050405020304" pitchFamily="18" charset="0"/>
                <a:cs typeface="Times New Roman" panose="02020603050405020304" pitchFamily="18" charset="0"/>
              </a:rPr>
              <a:t> </a:t>
            </a:r>
            <a:endParaRPr lang="es-ES" altLang="es-MX" sz="3200" b="1" dirty="0">
              <a:solidFill>
                <a:schemeClr val="bg2">
                  <a:lumMod val="5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7020498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4" name="Text Box 4"/>
          <p:cNvSpPr txBox="1">
            <a:spLocks noChangeArrowheads="1"/>
          </p:cNvSpPr>
          <p:nvPr/>
        </p:nvSpPr>
        <p:spPr bwMode="auto">
          <a:xfrm>
            <a:off x="395288" y="2406834"/>
            <a:ext cx="8207375" cy="2554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lvl="1" algn="just" eaLnBrk="1" hangingPunct="1"/>
            <a:r>
              <a:rPr lang="es-ES" altLang="es-MX" sz="2000" dirty="0" smtClean="0">
                <a:latin typeface="Times New Roman" panose="02020603050405020304" pitchFamily="18" charset="0"/>
                <a:cs typeface="Times New Roman" panose="02020603050405020304" pitchFamily="18" charset="0"/>
              </a:rPr>
              <a:t>Contiene </a:t>
            </a:r>
            <a:r>
              <a:rPr lang="es-ES" altLang="es-MX" sz="2000" dirty="0">
                <a:latin typeface="Times New Roman" panose="02020603050405020304" pitchFamily="18" charset="0"/>
                <a:cs typeface="Times New Roman" panose="02020603050405020304" pitchFamily="18" charset="0"/>
              </a:rPr>
              <a:t>instrucciones para procesar datos, las cuales pueden almacenarse en otros archivos  o recibir  en la memoria principal. </a:t>
            </a:r>
          </a:p>
          <a:p>
            <a:pPr marL="0" lvl="1" algn="just" eaLnBrk="1" hangingPunct="1"/>
            <a:endParaRPr lang="es-ES" altLang="es-MX" sz="2000" dirty="0">
              <a:latin typeface="Times New Roman" panose="02020603050405020304" pitchFamily="18" charset="0"/>
              <a:cs typeface="Times New Roman" panose="02020603050405020304" pitchFamily="18" charset="0"/>
            </a:endParaRPr>
          </a:p>
          <a:p>
            <a:pPr marL="0" lvl="1" algn="just" eaLnBrk="1" hangingPunct="1"/>
            <a:r>
              <a:rPr lang="es-ES" altLang="es-MX" sz="2000" dirty="0" smtClean="0">
                <a:latin typeface="Times New Roman" panose="02020603050405020304" pitchFamily="18" charset="0"/>
                <a:cs typeface="Times New Roman" panose="02020603050405020304" pitchFamily="18" charset="0"/>
              </a:rPr>
              <a:t>Ejemplo</a:t>
            </a:r>
            <a:r>
              <a:rPr lang="es-ES" altLang="es-MX" sz="2000" dirty="0">
                <a:latin typeface="Times New Roman" panose="02020603050405020304" pitchFamily="18" charset="0"/>
                <a:cs typeface="Times New Roman" panose="02020603050405020304" pitchFamily="18" charset="0"/>
              </a:rPr>
              <a:t>: El código de un lenguaje : de alto nivel (lenguaje c, </a:t>
            </a:r>
            <a:r>
              <a:rPr lang="es-ES" altLang="es-MX" sz="2000" dirty="0" err="1">
                <a:latin typeface="Times New Roman" panose="02020603050405020304" pitchFamily="18" charset="0"/>
                <a:cs typeface="Times New Roman" panose="02020603050405020304" pitchFamily="18" charset="0"/>
              </a:rPr>
              <a:t>c++</a:t>
            </a:r>
            <a:r>
              <a:rPr lang="es-ES" altLang="es-MX" sz="2000" dirty="0">
                <a:latin typeface="Times New Roman" panose="02020603050405020304" pitchFamily="18" charset="0"/>
                <a:cs typeface="Times New Roman" panose="02020603050405020304" pitchFamily="18" charset="0"/>
              </a:rPr>
              <a:t>,</a:t>
            </a:r>
            <a:r>
              <a:rPr lang="es-ES" altLang="es-MX" sz="2000" dirty="0" err="1">
                <a:latin typeface="Times New Roman" panose="02020603050405020304" pitchFamily="18" charset="0"/>
                <a:cs typeface="Times New Roman" panose="02020603050405020304" pitchFamily="18" charset="0"/>
              </a:rPr>
              <a:t>etc</a:t>
            </a:r>
            <a:r>
              <a:rPr lang="es-ES" altLang="es-MX" sz="2000" dirty="0">
                <a:latin typeface="Times New Roman" panose="02020603050405020304" pitchFamily="18" charset="0"/>
                <a:cs typeface="Times New Roman" panose="02020603050405020304" pitchFamily="18" charset="0"/>
              </a:rPr>
              <a:t>), lenguaje ensamblador, lenguaje maquina.  </a:t>
            </a:r>
          </a:p>
          <a:p>
            <a:pPr marL="0" lvl="1" algn="just" eaLnBrk="1" hangingPunct="1"/>
            <a:endParaRPr lang="es-ES" altLang="es-MX" sz="2000" dirty="0">
              <a:latin typeface="Times New Roman" panose="02020603050405020304" pitchFamily="18" charset="0"/>
              <a:cs typeface="Times New Roman" panose="02020603050405020304" pitchFamily="18" charset="0"/>
            </a:endParaRPr>
          </a:p>
          <a:p>
            <a:pPr marL="0" lvl="1" algn="just" eaLnBrk="1" hangingPunct="1"/>
            <a:r>
              <a:rPr lang="es-ES" altLang="es-MX" sz="2000" dirty="0" smtClean="0">
                <a:latin typeface="Times New Roman" panose="02020603050405020304" pitchFamily="18" charset="0"/>
                <a:cs typeface="Times New Roman" panose="02020603050405020304" pitchFamily="18" charset="0"/>
              </a:rPr>
              <a:t>Estos </a:t>
            </a:r>
            <a:r>
              <a:rPr lang="es-ES" altLang="es-MX" sz="2000" dirty="0">
                <a:latin typeface="Times New Roman" panose="02020603050405020304" pitchFamily="18" charset="0"/>
                <a:cs typeface="Times New Roman" panose="02020603050405020304" pitchFamily="18" charset="0"/>
              </a:rPr>
              <a:t>también pueden ser el resultado de una compilación de un ligado, de una interpretación o de otros procesos</a:t>
            </a:r>
            <a:r>
              <a:rPr lang="es-ES" altLang="es-MX" sz="2000" dirty="0" smtClean="0">
                <a:latin typeface="Times New Roman" panose="02020603050405020304" pitchFamily="18" charset="0"/>
                <a:cs typeface="Times New Roman" panose="02020603050405020304" pitchFamily="18" charset="0"/>
              </a:rPr>
              <a:t>.</a:t>
            </a:r>
            <a:endParaRPr lang="es-ES" altLang="es-MX" sz="2000" dirty="0">
              <a:latin typeface="Times New Roman" panose="02020603050405020304" pitchFamily="18" charset="0"/>
              <a:cs typeface="Times New Roman" panose="02020603050405020304" pitchFamily="18" charset="0"/>
            </a:endParaRPr>
          </a:p>
        </p:txBody>
      </p:sp>
      <p:pic>
        <p:nvPicPr>
          <p:cNvPr id="5"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7"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8" name="Text Box 2"/>
          <p:cNvSpPr txBox="1">
            <a:spLocks noChangeArrowheads="1"/>
          </p:cNvSpPr>
          <p:nvPr/>
        </p:nvSpPr>
        <p:spPr bwMode="auto">
          <a:xfrm>
            <a:off x="395288" y="1268760"/>
            <a:ext cx="82804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s-ES" altLang="es-MX" sz="3000" dirty="0">
                <a:solidFill>
                  <a:srgbClr val="CCECFF"/>
                </a:solidFill>
                <a:latin typeface="Arial Narrow" panose="020B0606020202030204" pitchFamily="34" charset="0"/>
              </a:rPr>
              <a:t> </a:t>
            </a:r>
            <a:r>
              <a:rPr lang="es-ES" altLang="es-MX" sz="3200" dirty="0" smtClean="0">
                <a:solidFill>
                  <a:schemeClr val="bg2">
                    <a:lumMod val="50000"/>
                  </a:schemeClr>
                </a:solidFill>
                <a:latin typeface="Times New Roman" panose="02020603050405020304" pitchFamily="18" charset="0"/>
                <a:cs typeface="Times New Roman" panose="02020603050405020304" pitchFamily="18" charset="0"/>
              </a:rPr>
              <a:t>7.4. Archivos de programa.</a:t>
            </a:r>
            <a:r>
              <a:rPr lang="es-ES" altLang="es-MX" sz="3200" b="1" dirty="0" smtClean="0">
                <a:solidFill>
                  <a:schemeClr val="bg2">
                    <a:lumMod val="50000"/>
                  </a:schemeClr>
                </a:solidFill>
                <a:latin typeface="Times New Roman" panose="02020603050405020304" pitchFamily="18" charset="0"/>
                <a:cs typeface="Times New Roman" panose="02020603050405020304" pitchFamily="18" charset="0"/>
              </a:rPr>
              <a:t> </a:t>
            </a:r>
            <a:endParaRPr lang="es-ES" altLang="es-MX" sz="3200" b="1" dirty="0">
              <a:solidFill>
                <a:schemeClr val="bg2">
                  <a:lumMod val="5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2097653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8" name="Rectangle 1"/>
          <p:cNvSpPr>
            <a:spLocks noChangeArrowheads="1"/>
          </p:cNvSpPr>
          <p:nvPr/>
        </p:nvSpPr>
        <p:spPr bwMode="auto">
          <a:xfrm>
            <a:off x="582114" y="1373269"/>
            <a:ext cx="8310365" cy="44012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2000" b="0" i="0"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El sistema operativo UNIX ofrece una llamada al sistema llamada '</a:t>
            </a:r>
            <a:r>
              <a:rPr kumimoji="0" lang="es-MX" altLang="es-MX" sz="2000" b="0" i="0" u="none" strike="noStrike" cap="none" normalizeH="0" baseline="0" dirty="0" err="1" smtClean="0">
                <a:ln>
                  <a:noFill/>
                </a:ln>
                <a:solidFill>
                  <a:srgbClr val="000000"/>
                </a:solidFill>
                <a:effectLst/>
                <a:latin typeface="Times New Roman" panose="02020603050405020304" pitchFamily="18" charset="0"/>
                <a:cs typeface="Times New Roman" panose="02020603050405020304" pitchFamily="18" charset="0"/>
              </a:rPr>
              <a:t>exec</a:t>
            </a:r>
            <a:r>
              <a:rPr kumimoji="0" lang="es-MX" altLang="es-MX" sz="2000" b="0" i="0"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 para lanzar a ejecución un programa, almacenado en forma de fichero. Aunque en el fondo sólo existe una llamada, las bibliotecas estándares del C disponen de varias funciones, todas comenzando por '</a:t>
            </a:r>
            <a:r>
              <a:rPr kumimoji="0" lang="es-MX" altLang="es-MX" sz="2000" b="0" i="0" u="none" strike="noStrike" cap="none" normalizeH="0" baseline="0" dirty="0" err="1" smtClean="0">
                <a:ln>
                  <a:noFill/>
                </a:ln>
                <a:solidFill>
                  <a:srgbClr val="000000"/>
                </a:solidFill>
                <a:effectLst/>
                <a:latin typeface="Times New Roman" panose="02020603050405020304" pitchFamily="18" charset="0"/>
                <a:cs typeface="Times New Roman" panose="02020603050405020304" pitchFamily="18" charset="0"/>
              </a:rPr>
              <a:t>exec</a:t>
            </a:r>
            <a:r>
              <a:rPr kumimoji="0" lang="es-MX" altLang="es-MX" sz="2000" b="0" i="0"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 que se diferencian en la manera en que se pasan parámetros al programa.</a:t>
            </a:r>
            <a:endParaRPr kumimoji="0" lang="es-MX" altLang="es-MX" sz="2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2000" b="0" i="0"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La versión típica cuando se conoce a priori el número de argumentos que se van a entregar al programa se denomina</a:t>
            </a:r>
            <a:r>
              <a:rPr kumimoji="0" lang="es-MX" altLang="es-MX" sz="2000" b="1" i="0"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 </a:t>
            </a:r>
            <a:r>
              <a:rPr kumimoji="0" lang="es-MX" altLang="es-MX" sz="2000" b="1" i="0" u="none" strike="noStrike" cap="none" normalizeH="0" baseline="0" dirty="0" err="1" smtClean="0">
                <a:ln>
                  <a:noFill/>
                </a:ln>
                <a:solidFill>
                  <a:srgbClr val="000000"/>
                </a:solidFill>
                <a:effectLst/>
                <a:latin typeface="Times New Roman" panose="02020603050405020304" pitchFamily="18" charset="0"/>
                <a:cs typeface="Times New Roman" panose="02020603050405020304" pitchFamily="18" charset="0"/>
              </a:rPr>
              <a:t>execl</a:t>
            </a:r>
            <a:r>
              <a:rPr kumimoji="0" lang="es-MX" altLang="es-MX" sz="2000" b="0" i="0"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 Su sintaxis es</a:t>
            </a:r>
            <a:endParaRPr kumimoji="0" lang="es-MX" altLang="es-MX" sz="2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2000" b="1" i="0" u="none" strike="noStrike" cap="none" normalizeH="0" baseline="0" dirty="0" err="1" smtClean="0">
                <a:ln>
                  <a:noFill/>
                </a:ln>
                <a:solidFill>
                  <a:srgbClr val="000000"/>
                </a:solidFill>
                <a:effectLst/>
                <a:latin typeface="Times New Roman" panose="02020603050405020304" pitchFamily="18" charset="0"/>
                <a:cs typeface="Times New Roman" panose="02020603050405020304" pitchFamily="18" charset="0"/>
              </a:rPr>
              <a:t>int</a:t>
            </a:r>
            <a:r>
              <a:rPr kumimoji="0" lang="es-MX" altLang="es-MX" sz="2000" b="1" i="0"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 </a:t>
            </a:r>
            <a:r>
              <a:rPr kumimoji="0" lang="es-MX" altLang="es-MX" sz="2000" b="1" i="0" u="none" strike="noStrike" cap="none" normalizeH="0" baseline="0" dirty="0" err="1" smtClean="0">
                <a:ln>
                  <a:noFill/>
                </a:ln>
                <a:solidFill>
                  <a:srgbClr val="000000"/>
                </a:solidFill>
                <a:effectLst/>
                <a:latin typeface="Times New Roman" panose="02020603050405020304" pitchFamily="18" charset="0"/>
                <a:cs typeface="Times New Roman" panose="02020603050405020304" pitchFamily="18" charset="0"/>
              </a:rPr>
              <a:t>execl</a:t>
            </a:r>
            <a:r>
              <a:rPr kumimoji="0" lang="es-MX" altLang="es-MX" sz="2000" b="1" i="0"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 ( </a:t>
            </a:r>
            <a:r>
              <a:rPr kumimoji="0" lang="es-MX" altLang="es-MX" sz="2000" b="1" i="0" u="none" strike="noStrike" cap="none" normalizeH="0" baseline="0" dirty="0" err="1" smtClean="0">
                <a:ln>
                  <a:noFill/>
                </a:ln>
                <a:solidFill>
                  <a:srgbClr val="000000"/>
                </a:solidFill>
                <a:effectLst/>
                <a:latin typeface="Times New Roman" panose="02020603050405020304" pitchFamily="18" charset="0"/>
                <a:cs typeface="Times New Roman" panose="02020603050405020304" pitchFamily="18" charset="0"/>
              </a:rPr>
              <a:t>char</a:t>
            </a:r>
            <a:r>
              <a:rPr kumimoji="0" lang="es-MX" altLang="es-MX" sz="2000" b="1" i="0"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 </a:t>
            </a:r>
            <a:r>
              <a:rPr kumimoji="0" lang="es-MX" altLang="es-MX" sz="2000" b="1"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fichero</a:t>
            </a:r>
            <a:r>
              <a:rPr kumimoji="0" lang="es-MX" altLang="es-MX" sz="2000" b="1" i="0"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 </a:t>
            </a:r>
            <a:r>
              <a:rPr kumimoji="0" lang="es-MX" altLang="es-MX" sz="2000" b="1" i="0" u="none" strike="noStrike" cap="none" normalizeH="0" baseline="0" dirty="0" err="1" smtClean="0">
                <a:ln>
                  <a:noFill/>
                </a:ln>
                <a:solidFill>
                  <a:srgbClr val="000000"/>
                </a:solidFill>
                <a:effectLst/>
                <a:latin typeface="Times New Roman" panose="02020603050405020304" pitchFamily="18" charset="0"/>
                <a:cs typeface="Times New Roman" panose="02020603050405020304" pitchFamily="18" charset="0"/>
              </a:rPr>
              <a:t>char</a:t>
            </a:r>
            <a:r>
              <a:rPr kumimoji="0" lang="es-MX" altLang="es-MX" sz="2000" b="1" i="0"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 </a:t>
            </a:r>
            <a:r>
              <a:rPr kumimoji="0" lang="es-MX" altLang="es-MX" sz="2000" b="1"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arg0</a:t>
            </a:r>
            <a:r>
              <a:rPr kumimoji="0" lang="es-MX" altLang="es-MX" sz="2000" b="1" i="0"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 </a:t>
            </a:r>
            <a:r>
              <a:rPr kumimoji="0" lang="es-MX" altLang="es-MX" sz="2000" b="1" i="0" u="none" strike="noStrike" cap="none" normalizeH="0" baseline="0" dirty="0" err="1" smtClean="0">
                <a:ln>
                  <a:noFill/>
                </a:ln>
                <a:solidFill>
                  <a:srgbClr val="000000"/>
                </a:solidFill>
                <a:effectLst/>
                <a:latin typeface="Times New Roman" panose="02020603050405020304" pitchFamily="18" charset="0"/>
                <a:cs typeface="Times New Roman" panose="02020603050405020304" pitchFamily="18" charset="0"/>
              </a:rPr>
              <a:t>char</a:t>
            </a:r>
            <a:r>
              <a:rPr kumimoji="0" lang="es-MX" altLang="es-MX" sz="2000" b="1" i="0"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 </a:t>
            </a:r>
            <a:r>
              <a:rPr kumimoji="0" lang="es-MX" altLang="es-MX" sz="2000" b="1"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arg1</a:t>
            </a:r>
            <a:r>
              <a:rPr kumimoji="0" lang="es-MX" altLang="es-MX" sz="2000" b="1" i="0"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 ... , 0 );</a:t>
            </a:r>
            <a:endParaRPr kumimoji="0" lang="es-MX" altLang="es-MX" sz="2000" b="0" i="0"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2000" b="0" i="0"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Es decir, el nombre del fichero y luego todos los argumentos consecutivamente, terminando con un puntero nulo (vale con un cero). Sirva este ejemplo:</a:t>
            </a:r>
            <a:endParaRPr kumimoji="0" lang="es-MX" altLang="es-MX" sz="2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2000" b="0" i="0"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Para ejecutar</a:t>
            </a:r>
            <a:endParaRPr kumimoji="0" lang="es-MX" altLang="es-MX" sz="2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2000" b="1" i="0"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a:t>
            </a:r>
            <a:r>
              <a:rPr kumimoji="0" lang="es-MX" altLang="es-MX" sz="2000" b="1" i="0" u="none" strike="noStrike" cap="none" normalizeH="0" baseline="0" dirty="0" err="1" smtClean="0">
                <a:ln>
                  <a:noFill/>
                </a:ln>
                <a:solidFill>
                  <a:srgbClr val="000000"/>
                </a:solidFill>
                <a:effectLst/>
                <a:latin typeface="Times New Roman" panose="02020603050405020304" pitchFamily="18" charset="0"/>
                <a:cs typeface="Times New Roman" panose="02020603050405020304" pitchFamily="18" charset="0"/>
              </a:rPr>
              <a:t>bin</a:t>
            </a:r>
            <a:r>
              <a:rPr kumimoji="0" lang="es-MX" altLang="es-MX" sz="2000" b="1" i="0"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a:t>
            </a:r>
            <a:r>
              <a:rPr kumimoji="0" lang="es-MX" altLang="es-MX" sz="2000" b="1" i="0" u="none" strike="noStrike" cap="none" normalizeH="0" baseline="0" dirty="0" err="1" smtClean="0">
                <a:ln>
                  <a:noFill/>
                </a:ln>
                <a:solidFill>
                  <a:srgbClr val="000000"/>
                </a:solidFill>
                <a:effectLst/>
                <a:latin typeface="Times New Roman" panose="02020603050405020304" pitchFamily="18" charset="0"/>
                <a:cs typeface="Times New Roman" panose="02020603050405020304" pitchFamily="18" charset="0"/>
              </a:rPr>
              <a:t>ls</a:t>
            </a:r>
            <a:r>
              <a:rPr kumimoji="0" lang="es-MX" altLang="es-MX" sz="2000" b="1" i="0"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 -l /</a:t>
            </a:r>
            <a:r>
              <a:rPr kumimoji="0" lang="es-MX" altLang="es-MX" sz="2000" b="1" i="0" u="none" strike="noStrike" cap="none" normalizeH="0" baseline="0" dirty="0" err="1" smtClean="0">
                <a:ln>
                  <a:noFill/>
                </a:ln>
                <a:solidFill>
                  <a:srgbClr val="000000"/>
                </a:solidFill>
                <a:effectLst/>
                <a:latin typeface="Times New Roman" panose="02020603050405020304" pitchFamily="18" charset="0"/>
                <a:cs typeface="Times New Roman" panose="02020603050405020304" pitchFamily="18" charset="0"/>
              </a:rPr>
              <a:t>usr</a:t>
            </a:r>
            <a:r>
              <a:rPr kumimoji="0" lang="es-MX" altLang="es-MX" sz="2000" b="1" i="0"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a:t>
            </a:r>
            <a:r>
              <a:rPr kumimoji="0" lang="es-MX" altLang="es-MX" sz="2000" b="1" i="0" u="none" strike="noStrike" cap="none" normalizeH="0" baseline="0" dirty="0" err="1" smtClean="0">
                <a:ln>
                  <a:noFill/>
                </a:ln>
                <a:solidFill>
                  <a:srgbClr val="000000"/>
                </a:solidFill>
                <a:effectLst/>
                <a:latin typeface="Times New Roman" panose="02020603050405020304" pitchFamily="18" charset="0"/>
                <a:cs typeface="Times New Roman" panose="02020603050405020304" pitchFamily="18" charset="0"/>
              </a:rPr>
              <a:t>include</a:t>
            </a:r>
            <a:endParaRPr kumimoji="0" lang="es-MX" altLang="es-MX" sz="2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2000" b="0" i="0"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escribiríamos</a:t>
            </a:r>
            <a:endParaRPr kumimoji="0" lang="es-MX" altLang="es-MX" sz="2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2000" b="1" i="0" u="none" strike="noStrike" cap="none" normalizeH="0" baseline="0" dirty="0" err="1" smtClean="0">
                <a:ln>
                  <a:noFill/>
                </a:ln>
                <a:solidFill>
                  <a:srgbClr val="000000"/>
                </a:solidFill>
                <a:effectLst/>
                <a:latin typeface="Times New Roman" panose="02020603050405020304" pitchFamily="18" charset="0"/>
                <a:cs typeface="Times New Roman" panose="02020603050405020304" pitchFamily="18" charset="0"/>
              </a:rPr>
              <a:t>execlp</a:t>
            </a:r>
            <a:r>
              <a:rPr kumimoji="0" lang="es-MX" altLang="es-MX" sz="2000" b="1" i="0"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 ( "/</a:t>
            </a:r>
            <a:r>
              <a:rPr kumimoji="0" lang="es-MX" altLang="es-MX" sz="2000" b="1" i="0" u="none" strike="noStrike" cap="none" normalizeH="0" baseline="0" dirty="0" err="1" smtClean="0">
                <a:ln>
                  <a:noFill/>
                </a:ln>
                <a:solidFill>
                  <a:srgbClr val="000000"/>
                </a:solidFill>
                <a:effectLst/>
                <a:latin typeface="Times New Roman" panose="02020603050405020304" pitchFamily="18" charset="0"/>
                <a:cs typeface="Times New Roman" panose="02020603050405020304" pitchFamily="18" charset="0"/>
              </a:rPr>
              <a:t>bin</a:t>
            </a:r>
            <a:r>
              <a:rPr kumimoji="0" lang="es-MX" altLang="es-MX" sz="2000" b="1" i="0"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a:t>
            </a:r>
            <a:r>
              <a:rPr kumimoji="0" lang="es-MX" altLang="es-MX" sz="2000" b="1" i="0" u="none" strike="noStrike" cap="none" normalizeH="0" baseline="0" dirty="0" err="1" smtClean="0">
                <a:ln>
                  <a:noFill/>
                </a:ln>
                <a:solidFill>
                  <a:srgbClr val="000000"/>
                </a:solidFill>
                <a:effectLst/>
                <a:latin typeface="Times New Roman" panose="02020603050405020304" pitchFamily="18" charset="0"/>
                <a:cs typeface="Times New Roman" panose="02020603050405020304" pitchFamily="18" charset="0"/>
              </a:rPr>
              <a:t>ls</a:t>
            </a:r>
            <a:r>
              <a:rPr kumimoji="0" lang="es-MX" altLang="es-MX" sz="2000" b="1" i="0"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 "</a:t>
            </a:r>
            <a:r>
              <a:rPr kumimoji="0" lang="es-MX" altLang="es-MX" sz="2000" b="1" i="0" u="none" strike="noStrike" cap="none" normalizeH="0" baseline="0" dirty="0" err="1" smtClean="0">
                <a:ln>
                  <a:noFill/>
                </a:ln>
                <a:solidFill>
                  <a:srgbClr val="000000"/>
                </a:solidFill>
                <a:effectLst/>
                <a:latin typeface="Times New Roman" panose="02020603050405020304" pitchFamily="18" charset="0"/>
                <a:cs typeface="Times New Roman" panose="02020603050405020304" pitchFamily="18" charset="0"/>
              </a:rPr>
              <a:t>ls</a:t>
            </a:r>
            <a:r>
              <a:rPr kumimoji="0" lang="es-MX" altLang="es-MX" sz="2000" b="1" i="0"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 "-l", "/</a:t>
            </a:r>
            <a:r>
              <a:rPr kumimoji="0" lang="es-MX" altLang="es-MX" sz="2000" b="1" i="0" u="none" strike="noStrike" cap="none" normalizeH="0" baseline="0" dirty="0" err="1" smtClean="0">
                <a:ln>
                  <a:noFill/>
                </a:ln>
                <a:solidFill>
                  <a:srgbClr val="000000"/>
                </a:solidFill>
                <a:effectLst/>
                <a:latin typeface="Times New Roman" panose="02020603050405020304" pitchFamily="18" charset="0"/>
                <a:cs typeface="Times New Roman" panose="02020603050405020304" pitchFamily="18" charset="0"/>
              </a:rPr>
              <a:t>usr</a:t>
            </a:r>
            <a:r>
              <a:rPr kumimoji="0" lang="es-MX" altLang="es-MX" sz="2000" b="1" i="0"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a:t>
            </a:r>
            <a:r>
              <a:rPr kumimoji="0" lang="es-MX" altLang="es-MX" sz="2000" b="1" i="0" u="none" strike="noStrike" cap="none" normalizeH="0" baseline="0" dirty="0" err="1" smtClean="0">
                <a:ln>
                  <a:noFill/>
                </a:ln>
                <a:solidFill>
                  <a:srgbClr val="000000"/>
                </a:solidFill>
                <a:effectLst/>
                <a:latin typeface="Times New Roman" panose="02020603050405020304" pitchFamily="18" charset="0"/>
                <a:cs typeface="Times New Roman" panose="02020603050405020304" pitchFamily="18" charset="0"/>
              </a:rPr>
              <a:t>include</a:t>
            </a:r>
            <a:r>
              <a:rPr kumimoji="0" lang="es-MX" altLang="es-MX" sz="2000" b="1" i="0"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 0 );</a:t>
            </a:r>
            <a:endParaRPr kumimoji="0" lang="es-MX" altLang="es-MX" sz="2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p:txBody>
      </p:sp>
      <p:sp>
        <p:nvSpPr>
          <p:cNvPr id="9" name="Text Box 2"/>
          <p:cNvSpPr txBox="1">
            <a:spLocks noChangeArrowheads="1"/>
          </p:cNvSpPr>
          <p:nvPr/>
        </p:nvSpPr>
        <p:spPr bwMode="auto">
          <a:xfrm>
            <a:off x="323528" y="847661"/>
            <a:ext cx="82804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s-ES" altLang="es-MX" sz="3000" dirty="0">
                <a:solidFill>
                  <a:srgbClr val="CCECFF"/>
                </a:solidFill>
                <a:latin typeface="Arial Narrow" panose="020B0606020202030204" pitchFamily="34" charset="0"/>
              </a:rPr>
              <a:t> </a:t>
            </a:r>
            <a:r>
              <a:rPr lang="es-ES" altLang="es-MX" sz="3200" dirty="0" smtClean="0">
                <a:solidFill>
                  <a:schemeClr val="bg2">
                    <a:lumMod val="50000"/>
                  </a:schemeClr>
                </a:solidFill>
                <a:latin typeface="Times New Roman" panose="02020603050405020304" pitchFamily="18" charset="0"/>
                <a:cs typeface="Times New Roman" panose="02020603050405020304" pitchFamily="18" charset="0"/>
              </a:rPr>
              <a:t>8. Llamadas de </a:t>
            </a:r>
            <a:r>
              <a:rPr lang="es-ES" altLang="es-MX" sz="3200" dirty="0" err="1" smtClean="0">
                <a:solidFill>
                  <a:schemeClr val="bg2">
                    <a:lumMod val="50000"/>
                  </a:schemeClr>
                </a:solidFill>
                <a:latin typeface="Times New Roman" panose="02020603050405020304" pitchFamily="18" charset="0"/>
                <a:cs typeface="Times New Roman" panose="02020603050405020304" pitchFamily="18" charset="0"/>
              </a:rPr>
              <a:t>exec</a:t>
            </a:r>
            <a:r>
              <a:rPr lang="es-ES" altLang="es-MX" sz="3200" dirty="0" smtClean="0">
                <a:solidFill>
                  <a:schemeClr val="bg2">
                    <a:lumMod val="50000"/>
                  </a:schemeClr>
                </a:solidFill>
                <a:latin typeface="Times New Roman" panose="02020603050405020304" pitchFamily="18" charset="0"/>
                <a:cs typeface="Times New Roman" panose="02020603050405020304" pitchFamily="18" charset="0"/>
              </a:rPr>
              <a:t> sobre archivos.</a:t>
            </a:r>
            <a:r>
              <a:rPr lang="es-ES" altLang="es-MX" sz="3200" b="1" dirty="0" smtClean="0">
                <a:solidFill>
                  <a:schemeClr val="bg2">
                    <a:lumMod val="50000"/>
                  </a:schemeClr>
                </a:solidFill>
                <a:latin typeface="Times New Roman" panose="02020603050405020304" pitchFamily="18" charset="0"/>
                <a:cs typeface="Times New Roman" panose="02020603050405020304" pitchFamily="18" charset="0"/>
              </a:rPr>
              <a:t> </a:t>
            </a:r>
            <a:endParaRPr lang="es-ES" altLang="es-MX" sz="3200" b="1" dirty="0">
              <a:solidFill>
                <a:schemeClr val="bg2">
                  <a:lumMod val="5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739561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8" name="Marcador de contenido 7"/>
          <p:cNvSpPr>
            <a:spLocks noGrp="1"/>
          </p:cNvSpPr>
          <p:nvPr>
            <p:ph idx="1"/>
          </p:nvPr>
        </p:nvSpPr>
        <p:spPr>
          <a:xfrm>
            <a:off x="179512" y="936007"/>
            <a:ext cx="8712968" cy="5273724"/>
          </a:xfrm>
        </p:spPr>
        <p:txBody>
          <a:bodyPr>
            <a:normAutofit/>
          </a:bodyPr>
          <a:lstStyle/>
          <a:p>
            <a:pPr marL="0" indent="0">
              <a:buNone/>
            </a:pPr>
            <a:r>
              <a:rPr lang="es-MX" sz="2000" dirty="0" smtClean="0">
                <a:latin typeface="Times New Roman" panose="02020603050405020304" pitchFamily="18" charset="0"/>
                <a:cs typeface="Times New Roman" panose="02020603050405020304" pitchFamily="18" charset="0"/>
              </a:rPr>
              <a:t>A continuación se presenta un ejemplo desarrollado en </a:t>
            </a:r>
            <a:r>
              <a:rPr lang="es-MX" sz="2000" dirty="0" err="1" smtClean="0">
                <a:latin typeface="Times New Roman" panose="02020603050405020304" pitchFamily="18" charset="0"/>
                <a:cs typeface="Times New Roman" panose="02020603050405020304" pitchFamily="18" charset="0"/>
              </a:rPr>
              <a:t>c++</a:t>
            </a:r>
            <a:r>
              <a:rPr lang="es-MX" sz="2000" dirty="0" smtClean="0">
                <a:latin typeface="Times New Roman" panose="02020603050405020304" pitchFamily="18" charset="0"/>
                <a:cs typeface="Times New Roman" panose="02020603050405020304" pitchFamily="18" charset="0"/>
              </a:rPr>
              <a:t>.</a:t>
            </a:r>
            <a:endParaRPr lang="es-MX" sz="2000" dirty="0">
              <a:latin typeface="Times New Roman" panose="02020603050405020304" pitchFamily="18" charset="0"/>
              <a:cs typeface="Times New Roman" panose="02020603050405020304" pitchFamily="18" charset="0"/>
            </a:endParaRPr>
          </a:p>
        </p:txBody>
      </p:sp>
      <p:pic>
        <p:nvPicPr>
          <p:cNvPr id="7" name="Imagen 6"/>
          <p:cNvPicPr/>
          <p:nvPr/>
        </p:nvPicPr>
        <p:blipFill rotWithShape="1">
          <a:blip r:embed="rId5">
            <a:extLst>
              <a:ext uri="{28A0092B-C50C-407E-A947-70E740481C1C}">
                <a14:useLocalDpi xmlns:a14="http://schemas.microsoft.com/office/drawing/2010/main" val="0"/>
              </a:ext>
            </a:extLst>
          </a:blip>
          <a:srcRect l="17473" t="8882"/>
          <a:stretch/>
        </p:blipFill>
        <p:spPr bwMode="auto">
          <a:xfrm>
            <a:off x="323528" y="1356843"/>
            <a:ext cx="4248472" cy="2216026"/>
          </a:xfrm>
          <a:prstGeom prst="rect">
            <a:avLst/>
          </a:prstGeom>
          <a:noFill/>
          <a:ln>
            <a:noFill/>
          </a:ln>
        </p:spPr>
      </p:pic>
      <p:pic>
        <p:nvPicPr>
          <p:cNvPr id="9" name="Imagen 8"/>
          <p:cNvPicPr/>
          <p:nvPr/>
        </p:nvPicPr>
        <p:blipFill>
          <a:blip r:embed="rId6">
            <a:extLst>
              <a:ext uri="{28A0092B-C50C-407E-A947-70E740481C1C}">
                <a14:useLocalDpi xmlns:a14="http://schemas.microsoft.com/office/drawing/2010/main" val="0"/>
              </a:ext>
            </a:extLst>
          </a:blip>
          <a:srcRect/>
          <a:stretch>
            <a:fillRect/>
          </a:stretch>
        </p:blipFill>
        <p:spPr bwMode="auto">
          <a:xfrm>
            <a:off x="3347864" y="3920274"/>
            <a:ext cx="5315474" cy="2333061"/>
          </a:xfrm>
          <a:prstGeom prst="rect">
            <a:avLst/>
          </a:prstGeom>
          <a:noFill/>
          <a:ln>
            <a:noFill/>
          </a:ln>
        </p:spPr>
      </p:pic>
    </p:spTree>
    <p:extLst>
      <p:ext uri="{BB962C8B-B14F-4D97-AF65-F5344CB8AC3E}">
        <p14:creationId xmlns:p14="http://schemas.microsoft.com/office/powerpoint/2010/main" val="302266132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8" name="Marcador de contenido 7"/>
          <p:cNvSpPr>
            <a:spLocks noGrp="1"/>
          </p:cNvSpPr>
          <p:nvPr>
            <p:ph idx="1"/>
          </p:nvPr>
        </p:nvSpPr>
        <p:spPr>
          <a:xfrm>
            <a:off x="179512" y="936007"/>
            <a:ext cx="8712968" cy="5273724"/>
          </a:xfrm>
        </p:spPr>
        <p:txBody>
          <a:bodyPr/>
          <a:lstStyle/>
          <a:p>
            <a:pPr marL="0" indent="0">
              <a:buNone/>
            </a:pPr>
            <a:r>
              <a:rPr lang="es-ES" sz="1800" dirty="0" smtClean="0"/>
              <a:t>Ejemplos</a:t>
            </a:r>
            <a:endParaRPr lang="es-MX" sz="1800" dirty="0"/>
          </a:p>
          <a:p>
            <a:pPr marL="0" indent="0">
              <a:buNone/>
            </a:pPr>
            <a:r>
              <a:rPr lang="es-ES" sz="1800" dirty="0"/>
              <a:t>Creando un archivo .</a:t>
            </a:r>
            <a:r>
              <a:rPr lang="es-ES" sz="1800" dirty="0" err="1"/>
              <a:t>sh</a:t>
            </a:r>
            <a:r>
              <a:rPr lang="es-ES" sz="1800" dirty="0"/>
              <a:t> y </a:t>
            </a:r>
            <a:r>
              <a:rPr lang="es-ES" sz="1800" dirty="0" err="1"/>
              <a:t>ejecutandolo</a:t>
            </a:r>
            <a:endParaRPr lang="es-MX" sz="1800" dirty="0"/>
          </a:p>
          <a:p>
            <a:pPr marL="0" indent="0">
              <a:buNone/>
            </a:pPr>
            <a:endParaRPr lang="es-MX" dirty="0"/>
          </a:p>
        </p:txBody>
      </p:sp>
      <p:pic>
        <p:nvPicPr>
          <p:cNvPr id="7" name="Imagen 6"/>
          <p:cNvPicPr/>
          <p:nvPr/>
        </p:nvPicPr>
        <p:blipFill>
          <a:blip r:embed="rId5">
            <a:extLst>
              <a:ext uri="{28A0092B-C50C-407E-A947-70E740481C1C}">
                <a14:useLocalDpi xmlns:a14="http://schemas.microsoft.com/office/drawing/2010/main" val="0"/>
              </a:ext>
            </a:extLst>
          </a:blip>
          <a:srcRect/>
          <a:stretch>
            <a:fillRect/>
          </a:stretch>
        </p:blipFill>
        <p:spPr bwMode="auto">
          <a:xfrm>
            <a:off x="1223628" y="2263174"/>
            <a:ext cx="6696744" cy="4176464"/>
          </a:xfrm>
          <a:prstGeom prst="rect">
            <a:avLst/>
          </a:prstGeom>
          <a:noFill/>
          <a:ln>
            <a:noFill/>
          </a:ln>
        </p:spPr>
      </p:pic>
    </p:spTree>
    <p:extLst>
      <p:ext uri="{BB962C8B-B14F-4D97-AF65-F5344CB8AC3E}">
        <p14:creationId xmlns:p14="http://schemas.microsoft.com/office/powerpoint/2010/main" val="160087251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8" name="Marcador de contenido 7"/>
          <p:cNvSpPr>
            <a:spLocks noGrp="1"/>
          </p:cNvSpPr>
          <p:nvPr>
            <p:ph idx="1"/>
          </p:nvPr>
        </p:nvSpPr>
        <p:spPr>
          <a:xfrm>
            <a:off x="179512" y="936007"/>
            <a:ext cx="8712968" cy="5273724"/>
          </a:xfrm>
        </p:spPr>
        <p:txBody>
          <a:bodyPr/>
          <a:lstStyle/>
          <a:p>
            <a:pPr marL="0" indent="0">
              <a:buNone/>
            </a:pPr>
            <a:r>
              <a:rPr lang="es-ES" sz="1800" dirty="0" smtClean="0"/>
              <a:t>Programa que copia la ultima cadena escrita por un usuario al ejecutar un programa</a:t>
            </a:r>
            <a:endParaRPr lang="es-MX" sz="1800" dirty="0" smtClean="0"/>
          </a:p>
          <a:p>
            <a:pPr marL="0" indent="0">
              <a:buNone/>
            </a:pPr>
            <a:endParaRPr lang="es-MX" dirty="0"/>
          </a:p>
        </p:txBody>
      </p:sp>
      <p:pic>
        <p:nvPicPr>
          <p:cNvPr id="7" name="Imagen 6"/>
          <p:cNvPicPr/>
          <p:nvPr/>
        </p:nvPicPr>
        <p:blipFill>
          <a:blip r:embed="rId5">
            <a:extLst>
              <a:ext uri="{28A0092B-C50C-407E-A947-70E740481C1C}">
                <a14:useLocalDpi xmlns:a14="http://schemas.microsoft.com/office/drawing/2010/main" val="0"/>
              </a:ext>
            </a:extLst>
          </a:blip>
          <a:srcRect/>
          <a:stretch>
            <a:fillRect/>
          </a:stretch>
        </p:blipFill>
        <p:spPr bwMode="auto">
          <a:xfrm>
            <a:off x="1002653" y="1772816"/>
            <a:ext cx="7187682" cy="4055908"/>
          </a:xfrm>
          <a:prstGeom prst="rect">
            <a:avLst/>
          </a:prstGeom>
          <a:noFill/>
          <a:ln>
            <a:noFill/>
          </a:ln>
        </p:spPr>
      </p:pic>
    </p:spTree>
    <p:extLst>
      <p:ext uri="{BB962C8B-B14F-4D97-AF65-F5344CB8AC3E}">
        <p14:creationId xmlns:p14="http://schemas.microsoft.com/office/powerpoint/2010/main" val="326988402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8" name="Marcador de contenido 7"/>
          <p:cNvSpPr>
            <a:spLocks noGrp="1"/>
          </p:cNvSpPr>
          <p:nvPr>
            <p:ph idx="1"/>
          </p:nvPr>
        </p:nvSpPr>
        <p:spPr>
          <a:xfrm>
            <a:off x="179512" y="936007"/>
            <a:ext cx="8712968" cy="5273724"/>
          </a:xfrm>
        </p:spPr>
        <p:txBody>
          <a:bodyPr/>
          <a:lstStyle/>
          <a:p>
            <a:pPr marL="0" indent="0">
              <a:buNone/>
            </a:pPr>
            <a:r>
              <a:rPr lang="es-ES" sz="1800" dirty="0"/>
              <a:t>Creando un archivo que crea una carpeta y modifica sus restricciones</a:t>
            </a:r>
            <a:endParaRPr lang="es-MX" sz="1800" dirty="0"/>
          </a:p>
          <a:p>
            <a:pPr marL="0" indent="0">
              <a:buNone/>
            </a:pPr>
            <a:endParaRPr lang="es-MX" dirty="0"/>
          </a:p>
        </p:txBody>
      </p:sp>
      <p:pic>
        <p:nvPicPr>
          <p:cNvPr id="7" name="Imagen 6"/>
          <p:cNvPicPr/>
          <p:nvPr/>
        </p:nvPicPr>
        <p:blipFill>
          <a:blip r:embed="rId5">
            <a:extLst>
              <a:ext uri="{28A0092B-C50C-407E-A947-70E740481C1C}">
                <a14:useLocalDpi xmlns:a14="http://schemas.microsoft.com/office/drawing/2010/main" val="0"/>
              </a:ext>
            </a:extLst>
          </a:blip>
          <a:srcRect/>
          <a:stretch>
            <a:fillRect/>
          </a:stretch>
        </p:blipFill>
        <p:spPr bwMode="auto">
          <a:xfrm>
            <a:off x="1691640" y="1412775"/>
            <a:ext cx="5760720" cy="3469345"/>
          </a:xfrm>
          <a:prstGeom prst="rect">
            <a:avLst/>
          </a:prstGeom>
          <a:noFill/>
          <a:ln>
            <a:noFill/>
          </a:ln>
        </p:spPr>
      </p:pic>
      <p:pic>
        <p:nvPicPr>
          <p:cNvPr id="9" name="Imagen 8"/>
          <p:cNvPicPr/>
          <p:nvPr/>
        </p:nvPicPr>
        <p:blipFill>
          <a:blip r:embed="rId6">
            <a:extLst>
              <a:ext uri="{28A0092B-C50C-407E-A947-70E740481C1C}">
                <a14:useLocalDpi xmlns:a14="http://schemas.microsoft.com/office/drawing/2010/main" val="0"/>
              </a:ext>
            </a:extLst>
          </a:blip>
          <a:srcRect/>
          <a:stretch>
            <a:fillRect/>
          </a:stretch>
        </p:blipFill>
        <p:spPr bwMode="auto">
          <a:xfrm>
            <a:off x="1702352" y="5301209"/>
            <a:ext cx="5751830" cy="1327610"/>
          </a:xfrm>
          <a:prstGeom prst="rect">
            <a:avLst/>
          </a:prstGeom>
          <a:noFill/>
          <a:ln>
            <a:noFill/>
          </a:ln>
        </p:spPr>
      </p:pic>
    </p:spTree>
    <p:extLst>
      <p:ext uri="{BB962C8B-B14F-4D97-AF65-F5344CB8AC3E}">
        <p14:creationId xmlns:p14="http://schemas.microsoft.com/office/powerpoint/2010/main" val="42869801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8" name="Marcador de contenido 7"/>
          <p:cNvSpPr>
            <a:spLocks noGrp="1"/>
          </p:cNvSpPr>
          <p:nvPr>
            <p:ph idx="1"/>
          </p:nvPr>
        </p:nvSpPr>
        <p:spPr>
          <a:xfrm>
            <a:off x="179512" y="936007"/>
            <a:ext cx="8712968" cy="5273724"/>
          </a:xfrm>
        </p:spPr>
        <p:txBody>
          <a:bodyPr/>
          <a:lstStyle/>
          <a:p>
            <a:pPr marL="0" indent="0">
              <a:buNone/>
            </a:pPr>
            <a:r>
              <a:rPr lang="es-ES" sz="1800" dirty="0"/>
              <a:t>Creando un archivo que crea una carpeta y modifica sus </a:t>
            </a:r>
            <a:r>
              <a:rPr lang="es-ES" sz="1800" dirty="0" smtClean="0"/>
              <a:t>restricciones, por medio de un script de Shell.</a:t>
            </a:r>
          </a:p>
          <a:p>
            <a:pPr marL="0" indent="0">
              <a:buNone/>
            </a:pPr>
            <a:endParaRPr lang="es-ES" sz="1800" dirty="0"/>
          </a:p>
          <a:p>
            <a:pPr marL="0" indent="0">
              <a:buNone/>
            </a:pPr>
            <a:endParaRPr lang="es-MX" sz="1800" dirty="0"/>
          </a:p>
          <a:p>
            <a:pPr marL="0" indent="0">
              <a:buNone/>
            </a:pPr>
            <a:endParaRPr lang="es-MX" dirty="0"/>
          </a:p>
        </p:txBody>
      </p:sp>
      <p:pic>
        <p:nvPicPr>
          <p:cNvPr id="10" name="Imagen 9"/>
          <p:cNvPicPr/>
          <p:nvPr/>
        </p:nvPicPr>
        <p:blipFill rotWithShape="1">
          <a:blip r:embed="rId5">
            <a:extLst>
              <a:ext uri="{28A0092B-C50C-407E-A947-70E740481C1C}">
                <a14:useLocalDpi xmlns:a14="http://schemas.microsoft.com/office/drawing/2010/main" val="0"/>
              </a:ext>
            </a:extLst>
          </a:blip>
          <a:srcRect l="3453" t="11820"/>
          <a:stretch/>
        </p:blipFill>
        <p:spPr bwMode="auto">
          <a:xfrm>
            <a:off x="467544" y="1988840"/>
            <a:ext cx="7776864" cy="3024336"/>
          </a:xfrm>
          <a:prstGeom prst="rect">
            <a:avLst/>
          </a:prstGeom>
          <a:noFill/>
          <a:ln>
            <a:noFill/>
          </a:ln>
        </p:spPr>
      </p:pic>
    </p:spTree>
    <p:extLst>
      <p:ext uri="{BB962C8B-B14F-4D97-AF65-F5344CB8AC3E}">
        <p14:creationId xmlns:p14="http://schemas.microsoft.com/office/powerpoint/2010/main" val="188409032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8" name="Marcador de contenido 7"/>
          <p:cNvSpPr>
            <a:spLocks noGrp="1"/>
          </p:cNvSpPr>
          <p:nvPr>
            <p:ph idx="1"/>
          </p:nvPr>
        </p:nvSpPr>
        <p:spPr>
          <a:xfrm>
            <a:off x="179512" y="936007"/>
            <a:ext cx="8712968" cy="5273724"/>
          </a:xfrm>
        </p:spPr>
        <p:txBody>
          <a:bodyPr/>
          <a:lstStyle/>
          <a:p>
            <a:pPr marL="0" indent="0">
              <a:buNone/>
            </a:pPr>
            <a:r>
              <a:rPr lang="es-ES" sz="2000" dirty="0" smtClean="0">
                <a:latin typeface="Times New Roman" panose="02020603050405020304" pitchFamily="18" charset="0"/>
                <a:cs typeface="Times New Roman" panose="02020603050405020304" pitchFamily="18" charset="0"/>
              </a:rPr>
              <a:t>En esta parte se verifica </a:t>
            </a:r>
            <a:r>
              <a:rPr lang="es-ES" sz="2000" dirty="0">
                <a:latin typeface="Times New Roman" panose="02020603050405020304" pitchFamily="18" charset="0"/>
                <a:cs typeface="Times New Roman" panose="02020603050405020304" pitchFamily="18" charset="0"/>
              </a:rPr>
              <a:t>la existencia de un </a:t>
            </a:r>
            <a:r>
              <a:rPr lang="es-ES" sz="2000" dirty="0" smtClean="0">
                <a:latin typeface="Times New Roman" panose="02020603050405020304" pitchFamily="18" charset="0"/>
                <a:cs typeface="Times New Roman" panose="02020603050405020304" pitchFamily="18" charset="0"/>
              </a:rPr>
              <a:t>archivo.sh, de no ser así este crea el archivo de manera automática.</a:t>
            </a:r>
            <a:endParaRPr lang="es-MX" sz="2000" dirty="0">
              <a:latin typeface="Times New Roman" panose="02020603050405020304" pitchFamily="18" charset="0"/>
              <a:cs typeface="Times New Roman" panose="02020603050405020304" pitchFamily="18" charset="0"/>
            </a:endParaRPr>
          </a:p>
          <a:p>
            <a:pPr marL="0" indent="0">
              <a:buNone/>
            </a:pPr>
            <a:endParaRPr lang="es-MX" dirty="0"/>
          </a:p>
        </p:txBody>
      </p:sp>
      <p:pic>
        <p:nvPicPr>
          <p:cNvPr id="7" name="Imagen 6"/>
          <p:cNvPicPr/>
          <p:nvPr/>
        </p:nvPicPr>
        <p:blipFill>
          <a:blip r:embed="rId5">
            <a:extLst>
              <a:ext uri="{28A0092B-C50C-407E-A947-70E740481C1C}">
                <a14:useLocalDpi xmlns:a14="http://schemas.microsoft.com/office/drawing/2010/main" val="0"/>
              </a:ext>
            </a:extLst>
          </a:blip>
          <a:srcRect/>
          <a:stretch>
            <a:fillRect/>
          </a:stretch>
        </p:blipFill>
        <p:spPr bwMode="auto">
          <a:xfrm>
            <a:off x="827584" y="1916832"/>
            <a:ext cx="6620331" cy="3560440"/>
          </a:xfrm>
          <a:prstGeom prst="rect">
            <a:avLst/>
          </a:prstGeom>
          <a:noFill/>
          <a:ln>
            <a:noFill/>
          </a:ln>
        </p:spPr>
      </p:pic>
    </p:spTree>
    <p:extLst>
      <p:ext uri="{BB962C8B-B14F-4D97-AF65-F5344CB8AC3E}">
        <p14:creationId xmlns:p14="http://schemas.microsoft.com/office/powerpoint/2010/main" val="228514658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rotWithShape="1">
          <a:blip r:embed="rId2"/>
          <a:srcRect l="11259" t="19485" r="12367" b="16531"/>
          <a:stretch/>
        </p:blipFill>
        <p:spPr>
          <a:xfrm>
            <a:off x="195943" y="860130"/>
            <a:ext cx="8840553" cy="5349373"/>
          </a:xfrm>
          <a:prstGeom prst="rect">
            <a:avLst/>
          </a:prstGeom>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7" name="Cuadro de texto 5"/>
          <p:cNvSpPr txBox="1">
            <a:spLocks noChangeArrowheads="1"/>
          </p:cNvSpPr>
          <p:nvPr/>
        </p:nvSpPr>
        <p:spPr bwMode="auto">
          <a:xfrm>
            <a:off x="0" y="0"/>
            <a:ext cx="9144000" cy="646331"/>
          </a:xfrm>
          <a:prstGeom prst="rect">
            <a:avLst/>
          </a:prstGeom>
          <a:ln>
            <a:headEnd/>
            <a:tailEnd/>
          </a:ln>
        </p:spPr>
        <p:style>
          <a:lnRef idx="1">
            <a:schemeClr val="accent6"/>
          </a:lnRef>
          <a:fillRef idx="2">
            <a:schemeClr val="accent6"/>
          </a:fillRef>
          <a:effectRef idx="1">
            <a:schemeClr val="accent6"/>
          </a:effectRef>
          <a:fontRef idx="minor">
            <a:schemeClr val="dk1"/>
          </a:fontRef>
        </p:style>
        <p:txBody>
          <a:bodyPr wrap="square">
            <a:spAutoFit/>
          </a:bodyPr>
          <a:lstStyle/>
          <a:p>
            <a:pPr algn="ctr">
              <a:spcBef>
                <a:spcPct val="50000"/>
              </a:spcBef>
            </a:pPr>
            <a:r>
              <a:rPr lang="es-ES_tradnl" b="1" dirty="0">
                <a:latin typeface="Times New Roman" pitchFamily="18" charset="0"/>
                <a:cs typeface="Times New Roman" pitchFamily="18" charset="0"/>
              </a:rPr>
              <a:t>Ubicación de la asignatura de </a:t>
            </a:r>
            <a:r>
              <a:rPr lang="es-ES_tradnl" b="1" dirty="0" smtClean="0">
                <a:latin typeface="Times New Roman" pitchFamily="18" charset="0"/>
                <a:cs typeface="Times New Roman" pitchFamily="18" charset="0"/>
              </a:rPr>
              <a:t>Organización de Archivos dentro </a:t>
            </a:r>
            <a:r>
              <a:rPr lang="es-ES_tradnl" b="1" dirty="0">
                <a:latin typeface="Times New Roman" pitchFamily="18" charset="0"/>
                <a:cs typeface="Times New Roman" pitchFamily="18" charset="0"/>
              </a:rPr>
              <a:t>del programa de la Lic. en  </a:t>
            </a:r>
            <a:r>
              <a:rPr lang="es-ES_tradnl" b="1" dirty="0" smtClean="0">
                <a:latin typeface="Times New Roman" pitchFamily="18" charset="0"/>
                <a:cs typeface="Times New Roman" pitchFamily="18" charset="0"/>
              </a:rPr>
              <a:t>Ingeniería  </a:t>
            </a:r>
            <a:r>
              <a:rPr lang="es-ES_tradnl" b="1" dirty="0">
                <a:latin typeface="Times New Roman" pitchFamily="18" charset="0"/>
                <a:cs typeface="Times New Roman" pitchFamily="18" charset="0"/>
              </a:rPr>
              <a:t>en Sistemas Inteligentes</a:t>
            </a:r>
          </a:p>
        </p:txBody>
      </p:sp>
      <p:sp>
        <p:nvSpPr>
          <p:cNvPr id="2" name="1 Rectángulo"/>
          <p:cNvSpPr/>
          <p:nvPr/>
        </p:nvSpPr>
        <p:spPr>
          <a:xfrm>
            <a:off x="3131840" y="4869160"/>
            <a:ext cx="864096" cy="504057"/>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7157463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8" name="Marcador de contenido 7"/>
          <p:cNvSpPr>
            <a:spLocks noGrp="1"/>
          </p:cNvSpPr>
          <p:nvPr>
            <p:ph idx="1"/>
          </p:nvPr>
        </p:nvSpPr>
        <p:spPr>
          <a:xfrm>
            <a:off x="179512" y="891652"/>
            <a:ext cx="8712968" cy="5273724"/>
          </a:xfrm>
        </p:spPr>
        <p:txBody>
          <a:bodyPr>
            <a:normAutofit/>
          </a:bodyPr>
          <a:lstStyle/>
          <a:p>
            <a:pPr marL="0" indent="0" algn="ctr">
              <a:buNone/>
            </a:pPr>
            <a:r>
              <a:rPr lang="es-ES" b="1" dirty="0" smtClean="0">
                <a:solidFill>
                  <a:schemeClr val="bg2">
                    <a:lumMod val="50000"/>
                  </a:schemeClr>
                </a:solidFill>
                <a:latin typeface="Times New Roman" panose="02020603050405020304" pitchFamily="18" charset="0"/>
                <a:cs typeface="Times New Roman" panose="02020603050405020304" pitchFamily="18" charset="0"/>
              </a:rPr>
              <a:t>Resumen.</a:t>
            </a:r>
          </a:p>
          <a:p>
            <a:pPr marL="0" indent="0" algn="ctr">
              <a:buNone/>
            </a:pPr>
            <a:endParaRPr lang="es-ES" b="1" dirty="0" smtClean="0">
              <a:solidFill>
                <a:schemeClr val="bg2">
                  <a:lumMod val="50000"/>
                </a:schemeClr>
              </a:solidFill>
              <a:latin typeface="Times New Roman" panose="02020603050405020304" pitchFamily="18" charset="0"/>
              <a:cs typeface="Times New Roman" panose="02020603050405020304" pitchFamily="18" charset="0"/>
            </a:endParaRPr>
          </a:p>
          <a:p>
            <a:pPr marL="0" indent="0" algn="ctr">
              <a:buNone/>
            </a:pPr>
            <a:endParaRPr lang="es-ES" b="1" dirty="0">
              <a:solidFill>
                <a:schemeClr val="bg2">
                  <a:lumMod val="50000"/>
                </a:schemeClr>
              </a:solidFill>
              <a:latin typeface="Times New Roman" panose="02020603050405020304" pitchFamily="18" charset="0"/>
              <a:cs typeface="Times New Roman" panose="02020603050405020304" pitchFamily="18" charset="0"/>
            </a:endParaRPr>
          </a:p>
        </p:txBody>
      </p:sp>
      <p:sp>
        <p:nvSpPr>
          <p:cNvPr id="2" name="1 CuadroTexto"/>
          <p:cNvSpPr txBox="1"/>
          <p:nvPr/>
        </p:nvSpPr>
        <p:spPr>
          <a:xfrm>
            <a:off x="582115" y="1844823"/>
            <a:ext cx="7878317" cy="369332"/>
          </a:xfrm>
          <a:prstGeom prst="rect">
            <a:avLst/>
          </a:prstGeom>
          <a:noFill/>
        </p:spPr>
        <p:txBody>
          <a:bodyPr wrap="square" rtlCol="0">
            <a:spAutoFit/>
          </a:bodyPr>
          <a:lstStyle/>
          <a:p>
            <a:pPr algn="just"/>
            <a:endParaRPr lang="es-MX" dirty="0"/>
          </a:p>
        </p:txBody>
      </p:sp>
      <p:sp>
        <p:nvSpPr>
          <p:cNvPr id="3" name="2 Rectángulo"/>
          <p:cNvSpPr/>
          <p:nvPr/>
        </p:nvSpPr>
        <p:spPr>
          <a:xfrm>
            <a:off x="899592" y="1997839"/>
            <a:ext cx="7632848" cy="1754326"/>
          </a:xfrm>
          <a:prstGeom prst="rect">
            <a:avLst/>
          </a:prstGeom>
        </p:spPr>
        <p:txBody>
          <a:bodyPr wrap="square">
            <a:spAutoFit/>
          </a:bodyPr>
          <a:lstStyle/>
          <a:p>
            <a:pPr algn="just"/>
            <a:r>
              <a:rPr lang="es-MX" dirty="0"/>
              <a:t>El software del sistema de archivos es responsable de la organización de estos sectores en archivos y directorios y mantiene un registro de qué sectores pertenecen a qué archivos y cuáles no han sido utilizados. En la práctica, un sistema de archivos también puede ser utilizado para acceder a datos generados dinámicamente, como los recibidos a través de una conexión de red (sin la intervención de un dispositivo de almacenamiento).</a:t>
            </a:r>
          </a:p>
        </p:txBody>
      </p:sp>
    </p:spTree>
    <p:extLst>
      <p:ext uri="{BB962C8B-B14F-4D97-AF65-F5344CB8AC3E}">
        <p14:creationId xmlns:p14="http://schemas.microsoft.com/office/powerpoint/2010/main" val="177480609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8" name="Marcador de contenido 7"/>
          <p:cNvSpPr>
            <a:spLocks noGrp="1"/>
          </p:cNvSpPr>
          <p:nvPr>
            <p:ph idx="1"/>
          </p:nvPr>
        </p:nvSpPr>
        <p:spPr>
          <a:xfrm>
            <a:off x="179512" y="891652"/>
            <a:ext cx="8712968" cy="5273724"/>
          </a:xfrm>
        </p:spPr>
        <p:txBody>
          <a:bodyPr>
            <a:normAutofit/>
          </a:bodyPr>
          <a:lstStyle/>
          <a:p>
            <a:pPr marL="0" indent="0" algn="ctr">
              <a:buNone/>
            </a:pPr>
            <a:r>
              <a:rPr lang="es-ES" b="1" dirty="0" smtClean="0">
                <a:solidFill>
                  <a:schemeClr val="bg2">
                    <a:lumMod val="50000"/>
                  </a:schemeClr>
                </a:solidFill>
                <a:latin typeface="Times New Roman" panose="02020603050405020304" pitchFamily="18" charset="0"/>
                <a:cs typeface="Times New Roman" panose="02020603050405020304" pitchFamily="18" charset="0"/>
              </a:rPr>
              <a:t>Referencias bibliográficas.</a:t>
            </a:r>
          </a:p>
          <a:p>
            <a:pPr marL="0" indent="0" algn="ctr">
              <a:buNone/>
            </a:pPr>
            <a:endParaRPr lang="es-ES" b="1" dirty="0" smtClean="0">
              <a:solidFill>
                <a:schemeClr val="bg2">
                  <a:lumMod val="50000"/>
                </a:schemeClr>
              </a:solidFill>
              <a:latin typeface="Times New Roman" panose="02020603050405020304" pitchFamily="18" charset="0"/>
              <a:cs typeface="Times New Roman" panose="02020603050405020304" pitchFamily="18" charset="0"/>
            </a:endParaRPr>
          </a:p>
          <a:p>
            <a:pPr lvl="0"/>
            <a:r>
              <a:rPr lang="es-ES" sz="1800" dirty="0"/>
              <a:t>Dale y </a:t>
            </a:r>
            <a:r>
              <a:rPr lang="es-ES" sz="1800" dirty="0" err="1"/>
              <a:t>Lilly.Pascal</a:t>
            </a:r>
            <a:r>
              <a:rPr lang="es-ES" sz="1800" dirty="0"/>
              <a:t> y estructuras de datos. </a:t>
            </a:r>
            <a:r>
              <a:rPr lang="en-US" sz="1800" dirty="0"/>
              <a:t>Ed. Mc </a:t>
            </a:r>
            <a:r>
              <a:rPr lang="en-US" sz="1800" dirty="0" err="1"/>
              <a:t>Graw</a:t>
            </a:r>
            <a:r>
              <a:rPr lang="en-US" sz="1800" dirty="0"/>
              <a:t> Hill</a:t>
            </a:r>
            <a:endParaRPr lang="es-MX" sz="1800" dirty="0"/>
          </a:p>
          <a:p>
            <a:pPr lvl="0"/>
            <a:r>
              <a:rPr lang="es-MX" sz="1800" dirty="0"/>
              <a:t>Herbert </a:t>
            </a:r>
            <a:r>
              <a:rPr lang="es-MX" sz="1800" dirty="0" err="1"/>
              <a:t>Schildt</a:t>
            </a:r>
            <a:r>
              <a:rPr lang="es-MX" sz="1800" dirty="0"/>
              <a:t>. Manual de referencia de C. Ed. </a:t>
            </a:r>
            <a:r>
              <a:rPr lang="es-MX" sz="1800" dirty="0" err="1"/>
              <a:t>Osborne</a:t>
            </a:r>
            <a:r>
              <a:rPr lang="es-MX" sz="1800" dirty="0"/>
              <a:t>/ Mc Graw-Hill. </a:t>
            </a:r>
          </a:p>
          <a:p>
            <a:pPr lvl="0"/>
            <a:r>
              <a:rPr lang="es-MX" sz="1800" dirty="0"/>
              <a:t>John </a:t>
            </a:r>
            <a:r>
              <a:rPr lang="es-MX" sz="1800" dirty="0" err="1"/>
              <a:t>Konvalina</a:t>
            </a:r>
            <a:r>
              <a:rPr lang="es-MX" sz="1800" dirty="0"/>
              <a:t> y Stanley </a:t>
            </a:r>
            <a:r>
              <a:rPr lang="es-MX" sz="1800" dirty="0" err="1"/>
              <a:t>Wileman</a:t>
            </a:r>
            <a:r>
              <a:rPr lang="es-MX" sz="1800" dirty="0"/>
              <a:t>. Programación con Pascal. </a:t>
            </a:r>
            <a:r>
              <a:rPr lang="en-US" sz="1800" dirty="0"/>
              <a:t>Ed. Mc </a:t>
            </a:r>
            <a:r>
              <a:rPr lang="en-US" sz="1800" dirty="0" err="1"/>
              <a:t>Graw</a:t>
            </a:r>
            <a:r>
              <a:rPr lang="en-US" sz="1800" dirty="0"/>
              <a:t> Hill</a:t>
            </a:r>
            <a:endParaRPr lang="es-MX" sz="1800" dirty="0"/>
          </a:p>
          <a:p>
            <a:pPr lvl="0"/>
            <a:r>
              <a:rPr lang="es-ES" sz="1800" dirty="0"/>
              <a:t>Luis </a:t>
            </a:r>
            <a:r>
              <a:rPr lang="es-ES" sz="1800" dirty="0" err="1"/>
              <a:t>Joyanes</a:t>
            </a:r>
            <a:r>
              <a:rPr lang="es-ES" sz="1800" dirty="0"/>
              <a:t>. Fundamentos de Programación , Algoritmos, estructuras de datos y objetos. </a:t>
            </a:r>
            <a:r>
              <a:rPr lang="en-US" sz="1800" dirty="0"/>
              <a:t>Ed. Mc </a:t>
            </a:r>
            <a:r>
              <a:rPr lang="en-US" sz="1800" dirty="0" err="1"/>
              <a:t>Graw</a:t>
            </a:r>
            <a:r>
              <a:rPr lang="en-US" sz="1800" dirty="0"/>
              <a:t> Hill</a:t>
            </a:r>
            <a:endParaRPr lang="es-MX" sz="1800" dirty="0"/>
          </a:p>
          <a:p>
            <a:pPr lvl="0"/>
            <a:r>
              <a:rPr lang="es-ES" sz="1800" dirty="0"/>
              <a:t>Román Martínez y Elda Quiroga. Estructuras de datos. Ed. Thomson </a:t>
            </a:r>
            <a:r>
              <a:rPr lang="es-ES" sz="1800" dirty="0" err="1"/>
              <a:t>Learning</a:t>
            </a:r>
            <a:endParaRPr lang="es-MX" sz="1800" dirty="0"/>
          </a:p>
          <a:p>
            <a:pPr marL="0" indent="0" algn="ctr">
              <a:buNone/>
            </a:pPr>
            <a:endParaRPr lang="es-ES" b="1" dirty="0">
              <a:solidFill>
                <a:schemeClr val="bg2">
                  <a:lumMod val="5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4604514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6" name="5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7" name="Cuadro de texto 5"/>
          <p:cNvSpPr txBox="1">
            <a:spLocks noChangeArrowheads="1"/>
          </p:cNvSpPr>
          <p:nvPr/>
        </p:nvSpPr>
        <p:spPr bwMode="auto">
          <a:xfrm>
            <a:off x="0" y="692696"/>
            <a:ext cx="9144000" cy="369332"/>
          </a:xfrm>
          <a:prstGeom prst="rect">
            <a:avLst/>
          </a:prstGeom>
          <a:ln>
            <a:headEnd/>
            <a:tailEnd/>
          </a:ln>
        </p:spPr>
        <p:style>
          <a:lnRef idx="1">
            <a:schemeClr val="accent6"/>
          </a:lnRef>
          <a:fillRef idx="2">
            <a:schemeClr val="accent6"/>
          </a:fillRef>
          <a:effectRef idx="1">
            <a:schemeClr val="accent6"/>
          </a:effectRef>
          <a:fontRef idx="minor">
            <a:schemeClr val="dk1"/>
          </a:fontRef>
        </p:style>
        <p:txBody>
          <a:bodyPr wrap="square">
            <a:spAutoFit/>
          </a:bodyPr>
          <a:lstStyle/>
          <a:p>
            <a:pPr algn="ctr">
              <a:spcBef>
                <a:spcPct val="50000"/>
              </a:spcBef>
            </a:pPr>
            <a:r>
              <a:rPr lang="es-ES_tradnl" b="1" dirty="0" smtClean="0">
                <a:latin typeface="Times New Roman" pitchFamily="18" charset="0"/>
                <a:cs typeface="Times New Roman" pitchFamily="18" charset="0"/>
              </a:rPr>
              <a:t>Programas de estudios por competencias en </a:t>
            </a:r>
            <a:r>
              <a:rPr lang="es-ES_tradnl" b="1" dirty="0">
                <a:latin typeface="Times New Roman" pitchFamily="18" charset="0"/>
                <a:cs typeface="Times New Roman" pitchFamily="18" charset="0"/>
              </a:rPr>
              <a:t>la Lic. en  </a:t>
            </a:r>
            <a:r>
              <a:rPr lang="es-ES_tradnl" b="1" dirty="0" smtClean="0">
                <a:latin typeface="Times New Roman" pitchFamily="18" charset="0"/>
                <a:cs typeface="Times New Roman" pitchFamily="18" charset="0"/>
              </a:rPr>
              <a:t>Ingeniería  </a:t>
            </a:r>
            <a:r>
              <a:rPr lang="es-ES_tradnl" b="1" dirty="0">
                <a:latin typeface="Times New Roman" pitchFamily="18" charset="0"/>
                <a:cs typeface="Times New Roman" pitchFamily="18" charset="0"/>
              </a:rPr>
              <a:t>en Sistemas Inteligentes</a:t>
            </a:r>
          </a:p>
        </p:txBody>
      </p:sp>
      <p:graphicFrame>
        <p:nvGraphicFramePr>
          <p:cNvPr id="8" name="Tabla 7"/>
          <p:cNvGraphicFramePr>
            <a:graphicFrameLocks noGrp="1"/>
          </p:cNvGraphicFramePr>
          <p:nvPr>
            <p:extLst/>
          </p:nvPr>
        </p:nvGraphicFramePr>
        <p:xfrm>
          <a:off x="190177" y="1196752"/>
          <a:ext cx="8712972" cy="4569648"/>
        </p:xfrm>
        <a:graphic>
          <a:graphicData uri="http://schemas.openxmlformats.org/drawingml/2006/table">
            <a:tbl>
              <a:tblPr firstRow="1" firstCol="1" lastRow="1" lastCol="1" bandRow="1" bandCol="1"/>
              <a:tblGrid>
                <a:gridCol w="726081"/>
                <a:gridCol w="820919"/>
                <a:gridCol w="792088"/>
                <a:gridCol w="1152128"/>
                <a:gridCol w="865270"/>
                <a:gridCol w="1583002"/>
                <a:gridCol w="595241"/>
                <a:gridCol w="556887"/>
                <a:gridCol w="720080"/>
                <a:gridCol w="901276"/>
              </a:tblGrid>
              <a:tr h="432048">
                <a:tc gridSpan="10">
                  <a:txBody>
                    <a:bodyPr/>
                    <a:lstStyle/>
                    <a:p>
                      <a:pPr>
                        <a:spcAft>
                          <a:spcPts val="0"/>
                        </a:spcAft>
                      </a:pPr>
                      <a:r>
                        <a:rPr lang="es-MX" sz="1200" b="1"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s-MX" sz="12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spcAft>
                          <a:spcPts val="0"/>
                        </a:spcAft>
                      </a:pPr>
                      <a:r>
                        <a:rPr lang="es-MX" sz="1200" b="1" dirty="0">
                          <a:effectLst/>
                          <a:latin typeface="Times New Roman" panose="02020603050405020304" pitchFamily="18" charset="0"/>
                          <a:ea typeface="Times New Roman" panose="02020603050405020304" pitchFamily="18" charset="0"/>
                          <a:cs typeface="Times New Roman" panose="02020603050405020304" pitchFamily="18" charset="0"/>
                        </a:rPr>
                        <a:t>ORGANISMO ACADÉMICO:  </a:t>
                      </a:r>
                      <a:r>
                        <a:rPr lang="es-ES" sz="1200" dirty="0">
                          <a:effectLst/>
                          <a:latin typeface="Times New Roman" panose="02020603050405020304" pitchFamily="18" charset="0"/>
                          <a:ea typeface="Times New Roman" panose="02020603050405020304" pitchFamily="18" charset="0"/>
                          <a:cs typeface="Times New Roman" panose="02020603050405020304" pitchFamily="18" charset="0"/>
                        </a:rPr>
                        <a:t>Unidad Académica Profesional </a:t>
                      </a:r>
                      <a:r>
                        <a:rPr lang="es-ES" sz="1200" dirty="0" smtClean="0">
                          <a:effectLst/>
                          <a:latin typeface="Times New Roman" panose="02020603050405020304" pitchFamily="18" charset="0"/>
                          <a:ea typeface="Times New Roman" panose="02020603050405020304" pitchFamily="18" charset="0"/>
                          <a:cs typeface="Times New Roman" panose="02020603050405020304" pitchFamily="18" charset="0"/>
                        </a:rPr>
                        <a:t>Nezahualcóyotl</a:t>
                      </a:r>
                      <a:endParaRPr lang="es-MX" sz="12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spcAft>
                          <a:spcPts val="0"/>
                        </a:spcAft>
                      </a:pPr>
                      <a:r>
                        <a:rPr lang="es-ES" sz="12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s-MX"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0581" marR="30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r>
              <a:tr h="675496">
                <a:tc gridSpan="4">
                  <a:txBody>
                    <a:bodyPr/>
                    <a:lstStyle/>
                    <a:p>
                      <a:pPr>
                        <a:spcAft>
                          <a:spcPts val="0"/>
                        </a:spcAft>
                      </a:pPr>
                      <a:r>
                        <a:rPr lang="es-MX" sz="1200" b="1"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s-MX" sz="12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spcAft>
                          <a:spcPts val="0"/>
                        </a:spcAft>
                      </a:pPr>
                      <a:r>
                        <a:rPr lang="es-MX" sz="1200" b="1" dirty="0">
                          <a:effectLst/>
                          <a:latin typeface="Times New Roman" panose="02020603050405020304" pitchFamily="18" charset="0"/>
                          <a:ea typeface="Times New Roman" panose="02020603050405020304" pitchFamily="18" charset="0"/>
                          <a:cs typeface="Times New Roman" panose="02020603050405020304" pitchFamily="18" charset="0"/>
                        </a:rPr>
                        <a:t>Programa Educativo</a:t>
                      </a:r>
                      <a:r>
                        <a:rPr lang="es-MX" sz="1200" dirty="0">
                          <a:effectLst/>
                          <a:latin typeface="Times New Roman" panose="02020603050405020304" pitchFamily="18" charset="0"/>
                          <a:ea typeface="Times New Roman" panose="02020603050405020304" pitchFamily="18" charset="0"/>
                          <a:cs typeface="Times New Roman" panose="02020603050405020304" pitchFamily="18" charset="0"/>
                        </a:rPr>
                        <a:t>: INGENIERÍA EN SISTEMAS INETLIGENETS</a:t>
                      </a:r>
                    </a:p>
                    <a:p>
                      <a:pPr>
                        <a:spcAft>
                          <a:spcPts val="0"/>
                        </a:spcAft>
                      </a:pPr>
                      <a:r>
                        <a:rPr lang="es-ES" sz="12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s-MX"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0581" marR="30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hMerge="1">
                  <a:txBody>
                    <a:bodyPr/>
                    <a:lstStyle/>
                    <a:p>
                      <a:endParaRPr lang="es-MX"/>
                    </a:p>
                  </a:txBody>
                  <a:tcPr/>
                </a:tc>
                <a:tc hMerge="1">
                  <a:txBody>
                    <a:bodyPr/>
                    <a:lstStyle/>
                    <a:p>
                      <a:endParaRPr lang="es-MX"/>
                    </a:p>
                  </a:txBody>
                  <a:tcPr/>
                </a:tc>
                <a:tc gridSpan="6">
                  <a:txBody>
                    <a:bodyPr/>
                    <a:lstStyle/>
                    <a:p>
                      <a:pPr>
                        <a:spcAft>
                          <a:spcPts val="0"/>
                        </a:spcAft>
                      </a:pPr>
                      <a:r>
                        <a:rPr lang="es-MX" sz="1200" b="1">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s-MX" sz="1200">
                        <a:effectLst/>
                        <a:latin typeface="Times New Roman" panose="02020603050405020304" pitchFamily="18" charset="0"/>
                        <a:ea typeface="Times New Roman" panose="02020603050405020304" pitchFamily="18" charset="0"/>
                        <a:cs typeface="Times New Roman" panose="02020603050405020304" pitchFamily="18" charset="0"/>
                      </a:endParaRPr>
                    </a:p>
                    <a:p>
                      <a:pPr>
                        <a:spcAft>
                          <a:spcPts val="0"/>
                        </a:spcAft>
                      </a:pPr>
                      <a:r>
                        <a:rPr lang="es-MX" sz="1200" b="1">
                          <a:effectLst/>
                          <a:latin typeface="Times New Roman" panose="02020603050405020304" pitchFamily="18" charset="0"/>
                          <a:ea typeface="Times New Roman" panose="02020603050405020304" pitchFamily="18" charset="0"/>
                          <a:cs typeface="Times New Roman" panose="02020603050405020304" pitchFamily="18" charset="0"/>
                        </a:rPr>
                        <a:t>Área de docencia: </a:t>
                      </a:r>
                      <a:r>
                        <a:rPr lang="es-MX" sz="1200">
                          <a:effectLst/>
                          <a:latin typeface="Times New Roman" panose="02020603050405020304" pitchFamily="18" charset="0"/>
                          <a:ea typeface="Times New Roman" panose="02020603050405020304" pitchFamily="18" charset="0"/>
                          <a:cs typeface="Times New Roman" panose="02020603050405020304" pitchFamily="18" charset="0"/>
                        </a:rPr>
                        <a:t>PROGRAMACIÓN E INGENIERÍA DE SOFTWARE</a:t>
                      </a:r>
                    </a:p>
                  </a:txBody>
                  <a:tcPr marL="30581" marR="305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r>
              <a:tr h="1066800">
                <a:tc gridSpan="2">
                  <a:txBody>
                    <a:bodyPr/>
                    <a:lstStyle/>
                    <a:p>
                      <a:pPr>
                        <a:spcAft>
                          <a:spcPts val="0"/>
                        </a:spcAft>
                      </a:pPr>
                      <a:r>
                        <a:rPr lang="es-ES_tradnl" sz="1200" b="1" dirty="0">
                          <a:effectLst/>
                          <a:latin typeface="Times New Roman" panose="02020603050405020304" pitchFamily="18" charset="0"/>
                          <a:ea typeface="Times New Roman" panose="02020603050405020304" pitchFamily="18" charset="0"/>
                          <a:cs typeface="Times New Roman" panose="02020603050405020304" pitchFamily="18" charset="0"/>
                        </a:rPr>
                        <a:t>Aprobación por los H.H. Consejos Académico y de Gobierno</a:t>
                      </a:r>
                      <a:endParaRPr lang="es-MX"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0581" marR="30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gridSpan="2">
                  <a:txBody>
                    <a:bodyPr/>
                    <a:lstStyle/>
                    <a:p>
                      <a:pPr>
                        <a:spcAft>
                          <a:spcPts val="0"/>
                        </a:spcAft>
                      </a:pPr>
                      <a:r>
                        <a:rPr lang="es-ES_tradnl" sz="1200" b="1"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s-MX" sz="12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spcAft>
                          <a:spcPts val="0"/>
                        </a:spcAft>
                      </a:pPr>
                      <a:r>
                        <a:rPr lang="es-ES_tradnl" sz="1200" b="1" dirty="0">
                          <a:effectLst/>
                          <a:latin typeface="Times New Roman" panose="02020603050405020304" pitchFamily="18" charset="0"/>
                          <a:ea typeface="Times New Roman" panose="02020603050405020304" pitchFamily="18" charset="0"/>
                          <a:cs typeface="Times New Roman" panose="02020603050405020304" pitchFamily="18" charset="0"/>
                        </a:rPr>
                        <a:t>Fecha:</a:t>
                      </a:r>
                      <a:endParaRPr lang="es-MX"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0581" marR="305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gridSpan="4">
                  <a:txBody>
                    <a:bodyPr/>
                    <a:lstStyle/>
                    <a:p>
                      <a:pPr>
                        <a:spcAft>
                          <a:spcPts val="0"/>
                        </a:spcAft>
                      </a:pPr>
                      <a:r>
                        <a:rPr lang="es-ES_tradnl" sz="1200" b="1">
                          <a:effectLst/>
                          <a:latin typeface="Times New Roman" panose="02020603050405020304" pitchFamily="18" charset="0"/>
                          <a:ea typeface="Times New Roman" panose="02020603050405020304" pitchFamily="18" charset="0"/>
                          <a:cs typeface="Times New Roman" panose="02020603050405020304" pitchFamily="18" charset="0"/>
                        </a:rPr>
                        <a:t>Programa elaborado por: </a:t>
                      </a:r>
                      <a:endParaRPr lang="es-MX" sz="1200">
                        <a:effectLst/>
                        <a:latin typeface="Times New Roman" panose="02020603050405020304" pitchFamily="18" charset="0"/>
                        <a:ea typeface="Times New Roman" panose="02020603050405020304" pitchFamily="18" charset="0"/>
                        <a:cs typeface="Times New Roman" panose="02020603050405020304" pitchFamily="18" charset="0"/>
                      </a:endParaRPr>
                    </a:p>
                    <a:p>
                      <a:pPr>
                        <a:spcAft>
                          <a:spcPts val="0"/>
                        </a:spcAft>
                      </a:pPr>
                      <a:r>
                        <a:rPr lang="es-ES_tradnl" sz="1200" b="1">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s-MX"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0581" marR="305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hMerge="1">
                  <a:txBody>
                    <a:bodyPr/>
                    <a:lstStyle/>
                    <a:p>
                      <a:endParaRPr lang="es-MX"/>
                    </a:p>
                  </a:txBody>
                  <a:tcPr/>
                </a:tc>
                <a:tc hMerge="1">
                  <a:txBody>
                    <a:bodyPr/>
                    <a:lstStyle/>
                    <a:p>
                      <a:endParaRPr lang="es-MX"/>
                    </a:p>
                  </a:txBody>
                  <a:tcPr/>
                </a:tc>
                <a:tc gridSpan="2">
                  <a:txBody>
                    <a:bodyPr/>
                    <a:lstStyle/>
                    <a:p>
                      <a:pPr>
                        <a:spcAft>
                          <a:spcPts val="0"/>
                        </a:spcAft>
                      </a:pPr>
                      <a:r>
                        <a:rPr lang="es-ES_tradnl" sz="1200" b="1" spc="-15" dirty="0">
                          <a:effectLst/>
                          <a:latin typeface="Arial" panose="020B0604020202020204" pitchFamily="34" charset="0"/>
                          <a:ea typeface="Times New Roman" panose="02020603050405020304" pitchFamily="18" charset="0"/>
                        </a:rPr>
                        <a:t>Fecha de elaboración : </a:t>
                      </a:r>
                      <a:endParaRPr lang="es-MX" sz="1200" dirty="0">
                        <a:effectLst/>
                        <a:latin typeface="Times New Roman" panose="02020603050405020304" pitchFamily="18" charset="0"/>
                        <a:ea typeface="Times New Roman" panose="02020603050405020304" pitchFamily="18" charset="0"/>
                      </a:endParaRPr>
                    </a:p>
                    <a:p>
                      <a:pPr>
                        <a:spcAft>
                          <a:spcPts val="0"/>
                        </a:spcAft>
                      </a:pPr>
                      <a:r>
                        <a:rPr lang="es-ES_tradnl" sz="1200" dirty="0">
                          <a:effectLst/>
                          <a:latin typeface="Arial" panose="020B0604020202020204" pitchFamily="34" charset="0"/>
                          <a:ea typeface="Times New Roman" panose="02020603050405020304" pitchFamily="18" charset="0"/>
                        </a:rPr>
                        <a:t>Agosto 2007</a:t>
                      </a:r>
                      <a:endParaRPr lang="es-MX" sz="1200" dirty="0">
                        <a:effectLst/>
                        <a:latin typeface="Times New Roman" panose="02020603050405020304" pitchFamily="18" charset="0"/>
                        <a:ea typeface="Times New Roman" panose="02020603050405020304" pitchFamily="18" charset="0"/>
                      </a:endParaRPr>
                    </a:p>
                  </a:txBody>
                  <a:tcPr marL="30581" marR="305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r>
              <a:tr h="749384">
                <a:tc>
                  <a:txBody>
                    <a:bodyPr/>
                    <a:lstStyle/>
                    <a:p>
                      <a:pPr indent="226695" algn="ctr">
                        <a:spcAft>
                          <a:spcPts val="0"/>
                        </a:spcAft>
                      </a:pPr>
                      <a:r>
                        <a:rPr lang="es-MX" sz="1200" b="1">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s-MX" sz="1200">
                        <a:effectLst/>
                        <a:latin typeface="Times New Roman" panose="02020603050405020304" pitchFamily="18" charset="0"/>
                        <a:ea typeface="Times New Roman" panose="02020603050405020304" pitchFamily="18" charset="0"/>
                        <a:cs typeface="Times New Roman" panose="02020603050405020304" pitchFamily="18" charset="0"/>
                      </a:endParaRPr>
                    </a:p>
                    <a:p>
                      <a:pPr algn="ctr">
                        <a:spcAft>
                          <a:spcPts val="0"/>
                        </a:spcAft>
                      </a:pPr>
                      <a:r>
                        <a:rPr lang="es-MX" sz="1200" b="1">
                          <a:effectLst/>
                          <a:latin typeface="Times New Roman" panose="02020603050405020304" pitchFamily="18" charset="0"/>
                          <a:ea typeface="Times New Roman" panose="02020603050405020304" pitchFamily="18" charset="0"/>
                          <a:cs typeface="Times New Roman" panose="02020603050405020304" pitchFamily="18" charset="0"/>
                        </a:rPr>
                        <a:t>Clave</a:t>
                      </a:r>
                      <a:endParaRPr lang="es-MX" sz="1200">
                        <a:effectLst/>
                        <a:latin typeface="Times New Roman" panose="02020603050405020304" pitchFamily="18" charset="0"/>
                        <a:ea typeface="Times New Roman" panose="02020603050405020304" pitchFamily="18" charset="0"/>
                        <a:cs typeface="Times New Roman" panose="02020603050405020304" pitchFamily="18" charset="0"/>
                      </a:endParaRPr>
                    </a:p>
                    <a:p>
                      <a:pPr algn="ctr">
                        <a:spcAft>
                          <a:spcPts val="0"/>
                        </a:spcAft>
                      </a:pPr>
                      <a:r>
                        <a:rPr lang="es-ES" sz="12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s-MX"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0581" marR="30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ES_tradnl" sz="1200" b="1">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s-MX" sz="1200">
                        <a:effectLst/>
                        <a:latin typeface="Times New Roman" panose="02020603050405020304" pitchFamily="18" charset="0"/>
                        <a:ea typeface="Times New Roman" panose="02020603050405020304" pitchFamily="18" charset="0"/>
                        <a:cs typeface="Times New Roman" panose="02020603050405020304" pitchFamily="18" charset="0"/>
                      </a:endParaRPr>
                    </a:p>
                    <a:p>
                      <a:pPr>
                        <a:spcAft>
                          <a:spcPts val="0"/>
                        </a:spcAft>
                      </a:pPr>
                      <a:r>
                        <a:rPr lang="es-ES_tradnl" sz="1200" b="1">
                          <a:effectLst/>
                          <a:latin typeface="Times New Roman" panose="02020603050405020304" pitchFamily="18" charset="0"/>
                          <a:ea typeface="Times New Roman" panose="02020603050405020304" pitchFamily="18" charset="0"/>
                          <a:cs typeface="Times New Roman" panose="02020603050405020304" pitchFamily="18" charset="0"/>
                        </a:rPr>
                        <a:t>Horas de teoría</a:t>
                      </a:r>
                      <a:endParaRPr lang="es-MX" sz="1200">
                        <a:effectLst/>
                        <a:latin typeface="Times New Roman" panose="02020603050405020304" pitchFamily="18" charset="0"/>
                        <a:ea typeface="Times New Roman" panose="02020603050405020304" pitchFamily="18" charset="0"/>
                        <a:cs typeface="Times New Roman" panose="02020603050405020304" pitchFamily="18" charset="0"/>
                      </a:endParaRPr>
                    </a:p>
                    <a:p>
                      <a:pPr algn="ctr">
                        <a:spcAft>
                          <a:spcPts val="0"/>
                        </a:spcAft>
                      </a:pPr>
                      <a:r>
                        <a:rPr lang="es-ES" sz="12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s-MX"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0581" marR="30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_tradnl" sz="1200" b="1" dirty="0">
                          <a:effectLst/>
                          <a:latin typeface="Times New Roman" panose="02020603050405020304" pitchFamily="18" charset="0"/>
                          <a:ea typeface="Times New Roman" panose="02020603050405020304" pitchFamily="18" charset="0"/>
                          <a:cs typeface="Times New Roman" panose="02020603050405020304" pitchFamily="18" charset="0"/>
                        </a:rPr>
                        <a:t>Horas de práctica</a:t>
                      </a:r>
                      <a:endParaRPr lang="es-MX"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0581" marR="30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b="1"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s-MX" sz="12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gn="ctr">
                        <a:spcAft>
                          <a:spcPts val="0"/>
                        </a:spcAft>
                      </a:pPr>
                      <a:r>
                        <a:rPr lang="es-ES" sz="1200" b="1" dirty="0">
                          <a:effectLst/>
                          <a:latin typeface="Times New Roman" panose="02020603050405020304" pitchFamily="18" charset="0"/>
                          <a:ea typeface="Times New Roman" panose="02020603050405020304" pitchFamily="18" charset="0"/>
                          <a:cs typeface="Times New Roman" panose="02020603050405020304" pitchFamily="18" charset="0"/>
                        </a:rPr>
                        <a:t>Total de horas</a:t>
                      </a:r>
                      <a:endParaRPr lang="es-MX" sz="12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gn="ctr">
                        <a:spcAft>
                          <a:spcPts val="0"/>
                        </a:spcAft>
                      </a:pPr>
                      <a:r>
                        <a:rPr lang="es-ES" sz="12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s-MX"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0581" marR="30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_tradnl" sz="1200" b="1" dirty="0">
                          <a:effectLst/>
                          <a:latin typeface="Times New Roman" panose="02020603050405020304" pitchFamily="18" charset="0"/>
                          <a:ea typeface="Times New Roman" panose="02020603050405020304" pitchFamily="18" charset="0"/>
                          <a:cs typeface="Times New Roman" panose="02020603050405020304" pitchFamily="18" charset="0"/>
                        </a:rPr>
                        <a:t>Créditos</a:t>
                      </a:r>
                      <a:endParaRPr lang="es-MX"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0581" marR="30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MX" sz="1200" b="1"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s-MX" sz="12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gn="ctr">
                        <a:spcAft>
                          <a:spcPts val="0"/>
                        </a:spcAft>
                      </a:pPr>
                      <a:r>
                        <a:rPr lang="es-MX" sz="1200" b="1" dirty="0">
                          <a:effectLst/>
                          <a:latin typeface="Times New Roman" panose="02020603050405020304" pitchFamily="18" charset="0"/>
                          <a:ea typeface="Times New Roman" panose="02020603050405020304" pitchFamily="18" charset="0"/>
                          <a:cs typeface="Times New Roman" panose="02020603050405020304" pitchFamily="18" charset="0"/>
                        </a:rPr>
                        <a:t>Tipo de Unidad de Aprendizaje</a:t>
                      </a:r>
                      <a:endParaRPr lang="es-MX"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0581" marR="305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Aft>
                          <a:spcPts val="0"/>
                        </a:spcAft>
                      </a:pPr>
                      <a:r>
                        <a:rPr lang="es-MX" sz="1200" b="1">
                          <a:effectLst/>
                          <a:latin typeface="Arial" panose="020B0604020202020204" pitchFamily="34" charset="0"/>
                          <a:ea typeface="Times New Roman" panose="02020603050405020304" pitchFamily="18" charset="0"/>
                        </a:rPr>
                        <a:t> </a:t>
                      </a:r>
                      <a:endParaRPr lang="es-MX" sz="1200">
                        <a:effectLst/>
                        <a:latin typeface="Times New Roman" panose="02020603050405020304" pitchFamily="18" charset="0"/>
                        <a:ea typeface="Times New Roman" panose="02020603050405020304" pitchFamily="18" charset="0"/>
                      </a:endParaRPr>
                    </a:p>
                    <a:p>
                      <a:pPr algn="ctr">
                        <a:spcAft>
                          <a:spcPts val="0"/>
                        </a:spcAft>
                      </a:pPr>
                      <a:r>
                        <a:rPr lang="es-ES" sz="1200" b="1">
                          <a:effectLst/>
                          <a:latin typeface="Arial" panose="020B0604020202020204" pitchFamily="34" charset="0"/>
                          <a:ea typeface="Times New Roman" panose="02020603050405020304" pitchFamily="18" charset="0"/>
                        </a:rPr>
                        <a:t>Carácter de la Unidad de Aprendizaje</a:t>
                      </a:r>
                      <a:endParaRPr lang="es-MX" sz="1200">
                        <a:effectLst/>
                        <a:latin typeface="Times New Roman" panose="02020603050405020304" pitchFamily="18" charset="0"/>
                        <a:ea typeface="Times New Roman" panose="02020603050405020304" pitchFamily="18" charset="0"/>
                      </a:endParaRPr>
                    </a:p>
                  </a:txBody>
                  <a:tcPr marL="30581" marR="305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a:txBody>
                    <a:bodyPr/>
                    <a:lstStyle/>
                    <a:p>
                      <a:pPr>
                        <a:spcAft>
                          <a:spcPts val="0"/>
                        </a:spcAft>
                      </a:pPr>
                      <a:r>
                        <a:rPr lang="es-MX" sz="1200" b="1" dirty="0">
                          <a:effectLst/>
                          <a:latin typeface="Arial" panose="020B0604020202020204" pitchFamily="34" charset="0"/>
                          <a:ea typeface="Times New Roman" panose="02020603050405020304" pitchFamily="18" charset="0"/>
                        </a:rPr>
                        <a:t>Núcleo de formación</a:t>
                      </a:r>
                      <a:endParaRPr lang="es-MX" sz="1200" dirty="0">
                        <a:effectLst/>
                        <a:latin typeface="Times New Roman" panose="02020603050405020304" pitchFamily="18" charset="0"/>
                        <a:ea typeface="Times New Roman" panose="02020603050405020304" pitchFamily="18" charset="0"/>
                      </a:endParaRPr>
                    </a:p>
                  </a:txBody>
                  <a:tcPr marL="30581" marR="30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b="1">
                          <a:effectLst/>
                          <a:latin typeface="Arial" panose="020B0604020202020204" pitchFamily="34" charset="0"/>
                          <a:ea typeface="Times New Roman" panose="02020603050405020304" pitchFamily="18" charset="0"/>
                        </a:rPr>
                        <a:t>Modalidad</a:t>
                      </a:r>
                      <a:endParaRPr lang="es-MX" sz="1200">
                        <a:effectLst/>
                        <a:latin typeface="Times New Roman" panose="02020603050405020304" pitchFamily="18" charset="0"/>
                        <a:ea typeface="Times New Roman" panose="02020603050405020304" pitchFamily="18" charset="0"/>
                      </a:endParaRPr>
                    </a:p>
                  </a:txBody>
                  <a:tcPr marL="30581" marR="30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6024">
                <a:tc>
                  <a:txBody>
                    <a:bodyPr/>
                    <a:lstStyle/>
                    <a:p>
                      <a:pPr>
                        <a:spcAft>
                          <a:spcPts val="0"/>
                        </a:spcAft>
                      </a:pPr>
                      <a:r>
                        <a:rPr lang="es-ES" sz="12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s-MX" sz="1200">
                        <a:effectLst/>
                        <a:latin typeface="Times New Roman" panose="02020603050405020304" pitchFamily="18" charset="0"/>
                        <a:ea typeface="Times New Roman" panose="02020603050405020304" pitchFamily="18" charset="0"/>
                        <a:cs typeface="Times New Roman" panose="02020603050405020304" pitchFamily="18" charset="0"/>
                      </a:endParaRPr>
                    </a:p>
                    <a:p>
                      <a:pPr algn="ctr">
                        <a:spcAft>
                          <a:spcPts val="0"/>
                        </a:spcAft>
                      </a:pPr>
                      <a:r>
                        <a:rPr lang="es-ES" sz="1200">
                          <a:effectLst/>
                          <a:latin typeface="Times New Roman" panose="02020603050405020304" pitchFamily="18" charset="0"/>
                          <a:ea typeface="Times New Roman" panose="02020603050405020304" pitchFamily="18" charset="0"/>
                          <a:cs typeface="Times New Roman" panose="02020603050405020304" pitchFamily="18" charset="0"/>
                        </a:rPr>
                        <a:t>L41055</a:t>
                      </a:r>
                      <a:endParaRPr lang="es-MX"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0581" marR="305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ES" sz="12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s-MX" sz="1200">
                        <a:effectLst/>
                        <a:latin typeface="Times New Roman" panose="02020603050405020304" pitchFamily="18" charset="0"/>
                        <a:ea typeface="Times New Roman" panose="02020603050405020304" pitchFamily="18" charset="0"/>
                        <a:cs typeface="Times New Roman" panose="02020603050405020304" pitchFamily="18" charset="0"/>
                      </a:endParaRPr>
                    </a:p>
                    <a:p>
                      <a:pPr algn="ctr">
                        <a:spcAft>
                          <a:spcPts val="0"/>
                        </a:spcAft>
                      </a:pPr>
                      <a:r>
                        <a:rPr lang="es-ES" sz="1200">
                          <a:effectLst/>
                          <a:latin typeface="Times New Roman" panose="02020603050405020304" pitchFamily="18" charset="0"/>
                          <a:ea typeface="Times New Roman" panose="02020603050405020304" pitchFamily="18" charset="0"/>
                          <a:cs typeface="Times New Roman" panose="02020603050405020304" pitchFamily="18" charset="0"/>
                        </a:rPr>
                        <a:t>3</a:t>
                      </a:r>
                      <a:endParaRPr lang="es-MX"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0581" marR="305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ES" sz="12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s-MX" sz="1200">
                        <a:effectLst/>
                        <a:latin typeface="Times New Roman" panose="02020603050405020304" pitchFamily="18" charset="0"/>
                        <a:ea typeface="Times New Roman" panose="02020603050405020304" pitchFamily="18" charset="0"/>
                        <a:cs typeface="Times New Roman" panose="02020603050405020304" pitchFamily="18" charset="0"/>
                      </a:endParaRPr>
                    </a:p>
                    <a:p>
                      <a:pPr algn="ctr">
                        <a:spcAft>
                          <a:spcPts val="0"/>
                        </a:spcAft>
                      </a:pPr>
                      <a:r>
                        <a:rPr lang="es-ES" sz="1200">
                          <a:effectLst/>
                          <a:latin typeface="Times New Roman" panose="02020603050405020304" pitchFamily="18" charset="0"/>
                          <a:ea typeface="Times New Roman" panose="02020603050405020304" pitchFamily="18" charset="0"/>
                          <a:cs typeface="Times New Roman" panose="02020603050405020304" pitchFamily="18" charset="0"/>
                        </a:rPr>
                        <a:t>2</a:t>
                      </a:r>
                      <a:endParaRPr lang="es-MX"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0581" marR="305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ES" sz="12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s-MX" sz="1200">
                        <a:effectLst/>
                        <a:latin typeface="Times New Roman" panose="02020603050405020304" pitchFamily="18" charset="0"/>
                        <a:ea typeface="Times New Roman" panose="02020603050405020304" pitchFamily="18" charset="0"/>
                        <a:cs typeface="Times New Roman" panose="02020603050405020304" pitchFamily="18" charset="0"/>
                      </a:endParaRPr>
                    </a:p>
                    <a:p>
                      <a:pPr algn="ctr">
                        <a:spcAft>
                          <a:spcPts val="0"/>
                        </a:spcAft>
                      </a:pPr>
                      <a:r>
                        <a:rPr lang="es-ES" sz="1200">
                          <a:effectLst/>
                          <a:latin typeface="Times New Roman" panose="02020603050405020304" pitchFamily="18" charset="0"/>
                          <a:ea typeface="Times New Roman" panose="02020603050405020304" pitchFamily="18" charset="0"/>
                          <a:cs typeface="Times New Roman" panose="02020603050405020304" pitchFamily="18" charset="0"/>
                        </a:rPr>
                        <a:t>5</a:t>
                      </a:r>
                      <a:endParaRPr lang="es-MX"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0581" marR="305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ES" sz="12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s-MX" sz="12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gn="ctr">
                        <a:spcAft>
                          <a:spcPts val="0"/>
                        </a:spcAft>
                      </a:pPr>
                      <a:r>
                        <a:rPr lang="es-ES" sz="1200" dirty="0">
                          <a:effectLst/>
                          <a:latin typeface="Times New Roman" panose="02020603050405020304" pitchFamily="18" charset="0"/>
                          <a:ea typeface="Times New Roman" panose="02020603050405020304" pitchFamily="18" charset="0"/>
                          <a:cs typeface="Times New Roman" panose="02020603050405020304" pitchFamily="18" charset="0"/>
                        </a:rPr>
                        <a:t>8</a:t>
                      </a:r>
                      <a:endParaRPr lang="es-MX"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0581" marR="305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ES" sz="12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s-MX" sz="12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gn="ctr">
                        <a:spcAft>
                          <a:spcPts val="0"/>
                        </a:spcAft>
                      </a:pPr>
                      <a:r>
                        <a:rPr lang="es-ES" sz="1200" dirty="0">
                          <a:effectLst/>
                          <a:latin typeface="Times New Roman" panose="02020603050405020304" pitchFamily="18" charset="0"/>
                          <a:ea typeface="Times New Roman" panose="02020603050405020304" pitchFamily="18" charset="0"/>
                          <a:cs typeface="Times New Roman" panose="02020603050405020304" pitchFamily="18" charset="0"/>
                        </a:rPr>
                        <a:t>Curso</a:t>
                      </a:r>
                      <a:endParaRPr lang="es-MX"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0581" marR="305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s-ES" sz="1200" dirty="0">
                          <a:effectLst/>
                          <a:latin typeface="Arial" panose="020B0604020202020204" pitchFamily="34" charset="0"/>
                          <a:ea typeface="Times New Roman" panose="02020603050405020304" pitchFamily="18" charset="0"/>
                        </a:rPr>
                        <a:t> </a:t>
                      </a:r>
                      <a:endParaRPr lang="es-MX" sz="1200" dirty="0">
                        <a:effectLst/>
                        <a:latin typeface="Times New Roman" panose="02020603050405020304" pitchFamily="18" charset="0"/>
                        <a:ea typeface="Times New Roman" panose="02020603050405020304" pitchFamily="18" charset="0"/>
                      </a:endParaRPr>
                    </a:p>
                    <a:p>
                      <a:pPr>
                        <a:spcAft>
                          <a:spcPts val="0"/>
                        </a:spcAft>
                      </a:pPr>
                      <a:r>
                        <a:rPr lang="es-ES" sz="1200" dirty="0">
                          <a:effectLst/>
                          <a:latin typeface="Arial" panose="020B0604020202020204" pitchFamily="34" charset="0"/>
                          <a:ea typeface="Times New Roman" panose="02020603050405020304" pitchFamily="18" charset="0"/>
                        </a:rPr>
                        <a:t>Obligatoria</a:t>
                      </a:r>
                      <a:endParaRPr lang="es-MX" sz="1200" dirty="0">
                        <a:effectLst/>
                        <a:latin typeface="Times New Roman" panose="02020603050405020304" pitchFamily="18" charset="0"/>
                        <a:ea typeface="Times New Roman" panose="02020603050405020304" pitchFamily="18" charset="0"/>
                      </a:endParaRPr>
                    </a:p>
                  </a:txBody>
                  <a:tcPr marL="30581" marR="305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a:txBody>
                    <a:bodyPr/>
                    <a:lstStyle/>
                    <a:p>
                      <a:pPr>
                        <a:spcAft>
                          <a:spcPts val="0"/>
                        </a:spcAft>
                      </a:pPr>
                      <a:r>
                        <a:rPr lang="es-ES" sz="1200" dirty="0">
                          <a:effectLst/>
                          <a:latin typeface="Arial" panose="020B0604020202020204" pitchFamily="34" charset="0"/>
                          <a:ea typeface="Times New Roman" panose="02020603050405020304" pitchFamily="18" charset="0"/>
                        </a:rPr>
                        <a:t> </a:t>
                      </a:r>
                      <a:endParaRPr lang="es-MX" sz="1200" dirty="0">
                        <a:effectLst/>
                        <a:latin typeface="Times New Roman" panose="02020603050405020304" pitchFamily="18" charset="0"/>
                        <a:ea typeface="Times New Roman" panose="02020603050405020304" pitchFamily="18" charset="0"/>
                      </a:endParaRPr>
                    </a:p>
                    <a:p>
                      <a:pPr algn="ctr">
                        <a:spcAft>
                          <a:spcPts val="0"/>
                        </a:spcAft>
                      </a:pPr>
                      <a:r>
                        <a:rPr lang="es-ES" sz="1200" dirty="0">
                          <a:effectLst/>
                          <a:latin typeface="Arial" panose="020B0604020202020204" pitchFamily="34" charset="0"/>
                          <a:ea typeface="Times New Roman" panose="02020603050405020304" pitchFamily="18" charset="0"/>
                        </a:rPr>
                        <a:t>A1</a:t>
                      </a:r>
                      <a:endParaRPr lang="es-MX" sz="1200" dirty="0">
                        <a:effectLst/>
                        <a:latin typeface="Times New Roman" panose="02020603050405020304" pitchFamily="18" charset="0"/>
                        <a:ea typeface="Times New Roman" panose="02020603050405020304" pitchFamily="18" charset="0"/>
                      </a:endParaRPr>
                    </a:p>
                  </a:txBody>
                  <a:tcPr marL="30581" marR="305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dirty="0">
                          <a:effectLst/>
                          <a:latin typeface="Arial" panose="020B0604020202020204" pitchFamily="34" charset="0"/>
                          <a:ea typeface="Times New Roman" panose="02020603050405020304" pitchFamily="18" charset="0"/>
                        </a:rPr>
                        <a:t> </a:t>
                      </a:r>
                      <a:endParaRPr lang="es-MX" sz="1200" dirty="0">
                        <a:effectLst/>
                        <a:latin typeface="Times New Roman" panose="02020603050405020304" pitchFamily="18" charset="0"/>
                        <a:ea typeface="Times New Roman" panose="02020603050405020304" pitchFamily="18" charset="0"/>
                      </a:endParaRPr>
                    </a:p>
                    <a:p>
                      <a:pPr algn="ctr">
                        <a:spcAft>
                          <a:spcPts val="0"/>
                        </a:spcAft>
                      </a:pPr>
                      <a:r>
                        <a:rPr lang="es-ES" sz="1200" dirty="0">
                          <a:effectLst/>
                          <a:latin typeface="Arial" panose="020B0604020202020204" pitchFamily="34" charset="0"/>
                          <a:ea typeface="Times New Roman" panose="02020603050405020304" pitchFamily="18" charset="0"/>
                        </a:rPr>
                        <a:t>Presencial</a:t>
                      </a:r>
                      <a:endParaRPr lang="es-MX" sz="1200" dirty="0">
                        <a:effectLst/>
                        <a:latin typeface="Times New Roman" panose="02020603050405020304" pitchFamily="18" charset="0"/>
                        <a:ea typeface="Times New Roman" panose="02020603050405020304" pitchFamily="18" charset="0"/>
                      </a:endParaRPr>
                    </a:p>
                  </a:txBody>
                  <a:tcPr marL="30581" marR="305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47504">
                <a:tc gridSpan="5">
                  <a:txBody>
                    <a:bodyPr/>
                    <a:lstStyle/>
                    <a:p>
                      <a:pPr>
                        <a:spcAft>
                          <a:spcPts val="0"/>
                        </a:spcAft>
                      </a:pPr>
                      <a:r>
                        <a:rPr lang="es-MX" sz="1200" b="1">
                          <a:effectLst/>
                          <a:latin typeface="Times New Roman" panose="02020603050405020304" pitchFamily="18" charset="0"/>
                          <a:ea typeface="Times New Roman" panose="02020603050405020304" pitchFamily="18" charset="0"/>
                          <a:cs typeface="Times New Roman" panose="02020603050405020304" pitchFamily="18" charset="0"/>
                        </a:rPr>
                        <a:t>Prerrequisitos</a:t>
                      </a:r>
                      <a:endParaRPr lang="es-MX" sz="1200">
                        <a:effectLst/>
                        <a:latin typeface="Times New Roman" panose="02020603050405020304" pitchFamily="18" charset="0"/>
                        <a:ea typeface="Times New Roman" panose="02020603050405020304" pitchFamily="18" charset="0"/>
                        <a:cs typeface="Times New Roman" panose="02020603050405020304" pitchFamily="18" charset="0"/>
                      </a:endParaRPr>
                    </a:p>
                    <a:p>
                      <a:pPr>
                        <a:spcAft>
                          <a:spcPts val="0"/>
                        </a:spcAft>
                      </a:pPr>
                      <a:r>
                        <a:rPr lang="es-MX" sz="1200" b="1">
                          <a:effectLst/>
                          <a:latin typeface="Times New Roman" panose="02020603050405020304" pitchFamily="18" charset="0"/>
                          <a:ea typeface="Times New Roman" panose="02020603050405020304" pitchFamily="18" charset="0"/>
                          <a:cs typeface="Times New Roman" panose="02020603050405020304" pitchFamily="18" charset="0"/>
                        </a:rPr>
                        <a:t>(Conocimientos Previos):</a:t>
                      </a:r>
                      <a:endParaRPr lang="es-MX" sz="1200">
                        <a:effectLst/>
                        <a:latin typeface="Times New Roman" panose="02020603050405020304" pitchFamily="18" charset="0"/>
                        <a:ea typeface="Times New Roman" panose="02020603050405020304" pitchFamily="18" charset="0"/>
                        <a:cs typeface="Times New Roman" panose="02020603050405020304" pitchFamily="18" charset="0"/>
                      </a:endParaRPr>
                    </a:p>
                    <a:p>
                      <a:pPr>
                        <a:spcAft>
                          <a:spcPts val="0"/>
                        </a:spcAft>
                      </a:pPr>
                      <a:r>
                        <a:rPr lang="es-ES" sz="1200">
                          <a:effectLst/>
                          <a:latin typeface="Times New Roman" panose="02020603050405020304" pitchFamily="18" charset="0"/>
                          <a:ea typeface="Times New Roman" panose="02020603050405020304" pitchFamily="18" charset="0"/>
                          <a:cs typeface="Times New Roman" panose="02020603050405020304" pitchFamily="18" charset="0"/>
                        </a:rPr>
                        <a:t>Programación estructurada, Programación avanzada y</a:t>
                      </a:r>
                      <a:endParaRPr lang="es-MX" sz="1200">
                        <a:effectLst/>
                        <a:latin typeface="Times New Roman" panose="02020603050405020304" pitchFamily="18" charset="0"/>
                        <a:ea typeface="Times New Roman" panose="02020603050405020304" pitchFamily="18" charset="0"/>
                        <a:cs typeface="Times New Roman" panose="02020603050405020304" pitchFamily="18" charset="0"/>
                      </a:endParaRPr>
                    </a:p>
                    <a:p>
                      <a:pPr>
                        <a:spcAft>
                          <a:spcPts val="0"/>
                        </a:spcAft>
                      </a:pPr>
                      <a:r>
                        <a:rPr lang="es-ES" sz="1200">
                          <a:effectLst/>
                          <a:latin typeface="Times New Roman" panose="02020603050405020304" pitchFamily="18" charset="0"/>
                          <a:ea typeface="Times New Roman" panose="02020603050405020304" pitchFamily="18" charset="0"/>
                          <a:cs typeface="Times New Roman" panose="02020603050405020304" pitchFamily="18" charset="0"/>
                        </a:rPr>
                        <a:t>Estructuras de Datos</a:t>
                      </a:r>
                      <a:endParaRPr lang="es-MX"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0581" marR="305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gridSpan="2">
                  <a:txBody>
                    <a:bodyPr/>
                    <a:lstStyle/>
                    <a:p>
                      <a:pPr algn="just">
                        <a:spcAft>
                          <a:spcPts val="0"/>
                        </a:spcAft>
                      </a:pPr>
                      <a:r>
                        <a:rPr lang="es-ES" sz="1200" b="1">
                          <a:effectLst/>
                          <a:latin typeface="Times New Roman" panose="02020603050405020304" pitchFamily="18" charset="0"/>
                          <a:ea typeface="Times New Roman" panose="02020603050405020304" pitchFamily="18" charset="0"/>
                          <a:cs typeface="Times New Roman" panose="02020603050405020304" pitchFamily="18" charset="0"/>
                        </a:rPr>
                        <a:t>Unidad de Aprendizaje Antecedente</a:t>
                      </a:r>
                      <a:endParaRPr lang="es-MX" sz="1200">
                        <a:effectLst/>
                        <a:latin typeface="Times New Roman" panose="02020603050405020304" pitchFamily="18" charset="0"/>
                        <a:ea typeface="Times New Roman" panose="02020603050405020304" pitchFamily="18" charset="0"/>
                        <a:cs typeface="Times New Roman" panose="02020603050405020304" pitchFamily="18" charset="0"/>
                      </a:endParaRPr>
                    </a:p>
                    <a:p>
                      <a:pPr>
                        <a:spcAft>
                          <a:spcPts val="0"/>
                        </a:spcAft>
                      </a:pPr>
                      <a:r>
                        <a:rPr lang="es-ES" sz="1200">
                          <a:effectLst/>
                          <a:latin typeface="Times New Roman" panose="02020603050405020304" pitchFamily="18" charset="0"/>
                          <a:ea typeface="Times New Roman" panose="02020603050405020304" pitchFamily="18" charset="0"/>
                          <a:cs typeface="Times New Roman" panose="02020603050405020304" pitchFamily="18" charset="0"/>
                        </a:rPr>
                        <a:t>Estructuras de Datos</a:t>
                      </a:r>
                      <a:endParaRPr lang="es-MX"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0581" marR="305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gridSpan="3">
                  <a:txBody>
                    <a:bodyPr/>
                    <a:lstStyle/>
                    <a:p>
                      <a:pPr algn="just">
                        <a:spcAft>
                          <a:spcPts val="0"/>
                        </a:spcAft>
                      </a:pPr>
                      <a:r>
                        <a:rPr lang="es-ES" sz="1200" b="1" dirty="0">
                          <a:effectLst/>
                          <a:latin typeface="Arial" panose="020B0604020202020204" pitchFamily="34" charset="0"/>
                          <a:ea typeface="Times New Roman" panose="02020603050405020304" pitchFamily="18" charset="0"/>
                        </a:rPr>
                        <a:t>Unidad de Aprendizaje Consecuente</a:t>
                      </a:r>
                      <a:endParaRPr lang="es-MX" sz="1200" dirty="0">
                        <a:effectLst/>
                        <a:latin typeface="Times New Roman" panose="02020603050405020304" pitchFamily="18" charset="0"/>
                        <a:ea typeface="Times New Roman" panose="02020603050405020304" pitchFamily="18" charset="0"/>
                      </a:endParaRPr>
                    </a:p>
                    <a:p>
                      <a:pPr>
                        <a:spcAft>
                          <a:spcPts val="0"/>
                        </a:spcAft>
                      </a:pPr>
                      <a:r>
                        <a:rPr lang="es-ES" sz="1200" dirty="0">
                          <a:effectLst/>
                          <a:latin typeface="Arial" panose="020B0604020202020204" pitchFamily="34" charset="0"/>
                          <a:ea typeface="Times New Roman" panose="02020603050405020304" pitchFamily="18" charset="0"/>
                        </a:rPr>
                        <a:t>Ninguna</a:t>
                      </a:r>
                      <a:endParaRPr lang="es-MX" sz="1200" dirty="0">
                        <a:effectLst/>
                        <a:latin typeface="Times New Roman" panose="02020603050405020304" pitchFamily="18" charset="0"/>
                        <a:ea typeface="Times New Roman" panose="02020603050405020304" pitchFamily="18" charset="0"/>
                      </a:endParaRPr>
                    </a:p>
                  </a:txBody>
                  <a:tcPr marL="30581" marR="305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hMerge="1">
                  <a:txBody>
                    <a:bodyPr/>
                    <a:lstStyle/>
                    <a:p>
                      <a:endParaRPr lang="es-MX"/>
                    </a:p>
                  </a:txBody>
                  <a:tcPr/>
                </a:tc>
              </a:tr>
              <a:tr h="360040">
                <a:tc gridSpan="10">
                  <a:txBody>
                    <a:bodyPr/>
                    <a:lstStyle/>
                    <a:p>
                      <a:pPr algn="just">
                        <a:spcAft>
                          <a:spcPts val="0"/>
                        </a:spcAft>
                      </a:pPr>
                      <a:r>
                        <a:rPr lang="es-ES" sz="500" b="1"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s-MX" sz="5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gn="just">
                        <a:spcAft>
                          <a:spcPts val="0"/>
                        </a:spcAft>
                      </a:pPr>
                      <a:r>
                        <a:rPr lang="es-ES" sz="1100" b="1" dirty="0">
                          <a:effectLst/>
                          <a:latin typeface="Times New Roman" panose="02020603050405020304" pitchFamily="18" charset="0"/>
                          <a:ea typeface="Times New Roman" panose="02020603050405020304" pitchFamily="18" charset="0"/>
                          <a:cs typeface="Times New Roman" panose="02020603050405020304" pitchFamily="18" charset="0"/>
                        </a:rPr>
                        <a:t>Programas educativos en los que se imparte: </a:t>
                      </a:r>
                      <a:endParaRPr lang="es-MX" sz="1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0581" marR="305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r>
            </a:tbl>
          </a:graphicData>
        </a:graphic>
      </p:graphicFrame>
      <p:pic>
        <p:nvPicPr>
          <p:cNvPr id="11" name="Picture 5"/>
          <p:cNvPicPr>
            <a:picLocks noChangeAspect="1" noChangeArrowheads="1"/>
          </p:cNvPicPr>
          <p:nvPr/>
        </p:nvPicPr>
        <p:blipFill rotWithShape="1">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6243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9471392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2" name="1 CuadroTexto"/>
          <p:cNvSpPr txBox="1"/>
          <p:nvPr/>
        </p:nvSpPr>
        <p:spPr>
          <a:xfrm>
            <a:off x="894708" y="1619178"/>
            <a:ext cx="7277692" cy="461665"/>
          </a:xfrm>
          <a:prstGeom prst="rect">
            <a:avLst/>
          </a:prstGeom>
          <a:noFill/>
        </p:spPr>
        <p:txBody>
          <a:bodyPr wrap="square" rtlCol="0">
            <a:spAutoFit/>
          </a:bodyPr>
          <a:lstStyle/>
          <a:p>
            <a:pPr algn="ctr"/>
            <a:r>
              <a:rPr lang="es-MX" sz="2400" b="1" dirty="0" smtClean="0">
                <a:solidFill>
                  <a:schemeClr val="bg2">
                    <a:lumMod val="50000"/>
                  </a:schemeClr>
                </a:solidFill>
                <a:latin typeface="Times New Roman" panose="02020603050405020304" pitchFamily="18" charset="0"/>
                <a:cs typeface="Times New Roman" panose="02020603050405020304" pitchFamily="18" charset="0"/>
              </a:rPr>
              <a:t>ORGANIZACIÓN DE ARCHIVOS</a:t>
            </a:r>
            <a:endParaRPr lang="es-MX" sz="2400" b="1" dirty="0">
              <a:solidFill>
                <a:schemeClr val="bg2">
                  <a:lumMod val="50000"/>
                </a:schemeClr>
              </a:solidFill>
              <a:latin typeface="Times New Roman" panose="02020603050405020304" pitchFamily="18" charset="0"/>
              <a:cs typeface="Times New Roman" panose="02020603050405020304" pitchFamily="18" charset="0"/>
            </a:endParaRPr>
          </a:p>
        </p:txBody>
      </p:sp>
      <p:sp>
        <p:nvSpPr>
          <p:cNvPr id="9" name="8 CuadroTexto"/>
          <p:cNvSpPr txBox="1"/>
          <p:nvPr/>
        </p:nvSpPr>
        <p:spPr>
          <a:xfrm>
            <a:off x="827584" y="2151267"/>
            <a:ext cx="7259690" cy="461665"/>
          </a:xfrm>
          <a:prstGeom prst="rect">
            <a:avLst/>
          </a:prstGeom>
          <a:noFill/>
        </p:spPr>
        <p:txBody>
          <a:bodyPr wrap="square" rtlCol="0">
            <a:spAutoFit/>
          </a:bodyPr>
          <a:lstStyle/>
          <a:p>
            <a:pPr algn="ctr"/>
            <a:r>
              <a:rPr lang="es-MX" sz="2400" b="1" dirty="0" smtClean="0">
                <a:solidFill>
                  <a:schemeClr val="bg2">
                    <a:lumMod val="50000"/>
                  </a:schemeClr>
                </a:solidFill>
                <a:latin typeface="Times New Roman" panose="02020603050405020304" pitchFamily="18" charset="0"/>
                <a:cs typeface="Times New Roman" panose="02020603050405020304" pitchFamily="18" charset="0"/>
              </a:rPr>
              <a:t>Objetivos</a:t>
            </a:r>
            <a:endParaRPr lang="es-MX" sz="2400" b="1" dirty="0">
              <a:solidFill>
                <a:schemeClr val="bg2">
                  <a:lumMod val="50000"/>
                </a:schemeClr>
              </a:solidFill>
              <a:latin typeface="Times New Roman" panose="02020603050405020304" pitchFamily="18" charset="0"/>
              <a:cs typeface="Times New Roman" panose="02020603050405020304" pitchFamily="18" charset="0"/>
            </a:endParaRPr>
          </a:p>
        </p:txBody>
      </p:sp>
      <p:sp>
        <p:nvSpPr>
          <p:cNvPr id="3" name="2 CuadroTexto"/>
          <p:cNvSpPr txBox="1"/>
          <p:nvPr/>
        </p:nvSpPr>
        <p:spPr>
          <a:xfrm>
            <a:off x="899592" y="2805836"/>
            <a:ext cx="6912768" cy="1754326"/>
          </a:xfrm>
          <a:prstGeom prst="rect">
            <a:avLst/>
          </a:prstGeom>
          <a:noFill/>
        </p:spPr>
        <p:txBody>
          <a:bodyPr wrap="square" rtlCol="0">
            <a:spAutoFit/>
          </a:bodyPr>
          <a:lstStyle/>
          <a:p>
            <a:pPr marL="342900" indent="-342900" algn="just">
              <a:buFont typeface="Wingdings" panose="05000000000000000000" pitchFamily="2" charset="2"/>
              <a:buChar char="Ø"/>
            </a:pPr>
            <a:r>
              <a:rPr lang="es-MX" dirty="0">
                <a:latin typeface="Times New Roman" panose="02020603050405020304" pitchFamily="18" charset="0"/>
                <a:cs typeface="Times New Roman" panose="02020603050405020304" pitchFamily="18" charset="0"/>
              </a:rPr>
              <a:t>Adquirir la </a:t>
            </a:r>
            <a:r>
              <a:rPr lang="es-MX" dirty="0" smtClean="0">
                <a:latin typeface="Times New Roman" panose="02020603050405020304" pitchFamily="18" charset="0"/>
                <a:cs typeface="Times New Roman" panose="02020603050405020304" pitchFamily="18" charset="0"/>
              </a:rPr>
              <a:t>capacidad de conjugar conceptos de estructuras dinámicas aplicadas a los elementos de archivos.</a:t>
            </a:r>
          </a:p>
          <a:p>
            <a:pPr algn="just"/>
            <a:endParaRPr lang="es-MX" dirty="0" smtClean="0">
              <a:latin typeface="Times New Roman" panose="02020603050405020304" pitchFamily="18" charset="0"/>
              <a:cs typeface="Times New Roman" panose="02020603050405020304" pitchFamily="18" charset="0"/>
            </a:endParaRPr>
          </a:p>
          <a:p>
            <a:pPr marL="342900" indent="-342900" algn="just">
              <a:buFont typeface="Wingdings" panose="05000000000000000000" pitchFamily="2" charset="2"/>
              <a:buChar char="Ø"/>
            </a:pPr>
            <a:r>
              <a:rPr lang="es-MX" dirty="0" smtClean="0">
                <a:latin typeface="Times New Roman" panose="02020603050405020304" pitchFamily="18" charset="0"/>
                <a:cs typeface="Times New Roman" panose="02020603050405020304" pitchFamily="18" charset="0"/>
              </a:rPr>
              <a:t>En esta parte del curso el alumno conocerá los diversos modos de trabajo de los archivos, así como una descripción de cada uno de ellos.</a:t>
            </a:r>
            <a:endParaRPr lang="es-MX"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3550375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7" name="1 Título"/>
          <p:cNvSpPr>
            <a:spLocks noGrp="1"/>
          </p:cNvSpPr>
          <p:nvPr>
            <p:ph type="title"/>
          </p:nvPr>
        </p:nvSpPr>
        <p:spPr>
          <a:xfrm>
            <a:off x="1490464" y="836712"/>
            <a:ext cx="5745832" cy="360040"/>
          </a:xfrm>
          <a:noFill/>
          <a:ln>
            <a:noFill/>
          </a:ln>
        </p:spPr>
        <p:style>
          <a:lnRef idx="1">
            <a:schemeClr val="accent3"/>
          </a:lnRef>
          <a:fillRef idx="2">
            <a:schemeClr val="accent3"/>
          </a:fillRef>
          <a:effectRef idx="1">
            <a:schemeClr val="accent3"/>
          </a:effectRef>
          <a:fontRef idx="minor">
            <a:schemeClr val="dk1"/>
          </a:fontRef>
        </p:style>
        <p:txBody>
          <a:bodyPr>
            <a:no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r>
              <a:rPr lang="es-ES_tradnl" sz="3600" b="1" dirty="0" smtClean="0">
                <a:ln/>
                <a:solidFill>
                  <a:schemeClr val="bg2">
                    <a:lumMod val="50000"/>
                  </a:schemeClr>
                </a:solidFill>
                <a:latin typeface="Times New Roman" pitchFamily="18" charset="0"/>
                <a:cs typeface="Times New Roman" pitchFamily="18" charset="0"/>
              </a:rPr>
              <a:t>Contenido Sintético</a:t>
            </a:r>
            <a:endParaRPr lang="es-MX" sz="3600" b="1" dirty="0">
              <a:ln/>
              <a:solidFill>
                <a:schemeClr val="bg2">
                  <a:lumMod val="50000"/>
                </a:schemeClr>
              </a:solidFill>
              <a:latin typeface="Times New Roman" pitchFamily="18" charset="0"/>
              <a:cs typeface="Times New Roman" pitchFamily="18" charset="0"/>
            </a:endParaRPr>
          </a:p>
        </p:txBody>
      </p:sp>
      <p:sp>
        <p:nvSpPr>
          <p:cNvPr id="2" name="1 CuadroTexto"/>
          <p:cNvSpPr txBox="1"/>
          <p:nvPr/>
        </p:nvSpPr>
        <p:spPr>
          <a:xfrm>
            <a:off x="894708" y="1619178"/>
            <a:ext cx="7277692" cy="369332"/>
          </a:xfrm>
          <a:prstGeom prst="rect">
            <a:avLst/>
          </a:prstGeom>
          <a:noFill/>
        </p:spPr>
        <p:txBody>
          <a:bodyPr wrap="square" rtlCol="0">
            <a:spAutoFit/>
          </a:bodyPr>
          <a:lstStyle/>
          <a:p>
            <a:pPr algn="ctr"/>
            <a:r>
              <a:rPr lang="es-MX" b="1" dirty="0" smtClean="0">
                <a:solidFill>
                  <a:schemeClr val="bg2">
                    <a:lumMod val="50000"/>
                  </a:schemeClr>
                </a:solidFill>
                <a:latin typeface="Times New Roman" panose="02020603050405020304" pitchFamily="18" charset="0"/>
                <a:cs typeface="Times New Roman" panose="02020603050405020304" pitchFamily="18" charset="0"/>
              </a:rPr>
              <a:t>Organización de Archivos.</a:t>
            </a:r>
            <a:r>
              <a:rPr lang="es-MX" b="1" dirty="0" smtClean="0">
                <a:solidFill>
                  <a:schemeClr val="bg2">
                    <a:lumMod val="50000"/>
                  </a:schemeClr>
                </a:solidFill>
              </a:rPr>
              <a:t> </a:t>
            </a:r>
            <a:endParaRPr lang="es-MX" b="1" dirty="0">
              <a:solidFill>
                <a:schemeClr val="bg2">
                  <a:lumMod val="50000"/>
                </a:schemeClr>
              </a:solidFill>
            </a:endParaRPr>
          </a:p>
        </p:txBody>
      </p:sp>
      <p:sp>
        <p:nvSpPr>
          <p:cNvPr id="9" name="8 CuadroTexto"/>
          <p:cNvSpPr txBox="1"/>
          <p:nvPr/>
        </p:nvSpPr>
        <p:spPr>
          <a:xfrm>
            <a:off x="827584" y="2151267"/>
            <a:ext cx="7259690" cy="369332"/>
          </a:xfrm>
          <a:prstGeom prst="rect">
            <a:avLst/>
          </a:prstGeom>
          <a:noFill/>
        </p:spPr>
        <p:txBody>
          <a:bodyPr wrap="square" rtlCol="0">
            <a:spAutoFit/>
          </a:bodyPr>
          <a:lstStyle/>
          <a:p>
            <a:pPr algn="ctr"/>
            <a:r>
              <a:rPr lang="es-MX" b="1" dirty="0" smtClean="0">
                <a:solidFill>
                  <a:schemeClr val="bg2">
                    <a:lumMod val="50000"/>
                  </a:schemeClr>
                </a:solidFill>
              </a:rPr>
              <a:t>Unidad II : Criterios para la definición de Archivos. </a:t>
            </a:r>
            <a:endParaRPr lang="es-MX" b="1" dirty="0">
              <a:solidFill>
                <a:schemeClr val="bg2">
                  <a:lumMod val="50000"/>
                </a:schemeClr>
              </a:solidFill>
            </a:endParaRPr>
          </a:p>
        </p:txBody>
      </p:sp>
      <p:sp>
        <p:nvSpPr>
          <p:cNvPr id="3" name="2 CuadroTexto"/>
          <p:cNvSpPr txBox="1"/>
          <p:nvPr/>
        </p:nvSpPr>
        <p:spPr>
          <a:xfrm>
            <a:off x="1455043" y="2707367"/>
            <a:ext cx="6912768" cy="4278094"/>
          </a:xfrm>
          <a:prstGeom prst="rect">
            <a:avLst/>
          </a:prstGeom>
          <a:noFill/>
        </p:spPr>
        <p:txBody>
          <a:bodyPr wrap="square" rtlCol="0">
            <a:spAutoFit/>
          </a:bodyPr>
          <a:lstStyle/>
          <a:p>
            <a:pPr marL="342900" indent="-342900" algn="just">
              <a:buAutoNum type="arabicPeriod"/>
            </a:pPr>
            <a:r>
              <a:rPr lang="es-MX" dirty="0" smtClean="0">
                <a:solidFill>
                  <a:schemeClr val="bg2">
                    <a:lumMod val="50000"/>
                  </a:schemeClr>
                </a:solidFill>
              </a:rPr>
              <a:t>Tipos de Archivos</a:t>
            </a:r>
            <a:endParaRPr lang="es-MX" dirty="0">
              <a:solidFill>
                <a:schemeClr val="bg2">
                  <a:lumMod val="50000"/>
                </a:schemeClr>
              </a:solidFill>
            </a:endParaRPr>
          </a:p>
          <a:p>
            <a:pPr algn="just"/>
            <a:r>
              <a:rPr lang="es-ES" altLang="es-MX" dirty="0" smtClean="0">
                <a:solidFill>
                  <a:schemeClr val="bg2">
                    <a:lumMod val="50000"/>
                  </a:schemeClr>
                </a:solidFill>
                <a:latin typeface="Times New Roman" panose="02020603050405020304" pitchFamily="18" charset="0"/>
                <a:cs typeface="Times New Roman" panose="02020603050405020304" pitchFamily="18" charset="0"/>
              </a:rPr>
              <a:t>2</a:t>
            </a:r>
            <a:r>
              <a:rPr lang="es-ES" altLang="es-MX" dirty="0">
                <a:solidFill>
                  <a:schemeClr val="bg2">
                    <a:lumMod val="50000"/>
                  </a:schemeClr>
                </a:solidFill>
                <a:latin typeface="Times New Roman" panose="02020603050405020304" pitchFamily="18" charset="0"/>
                <a:cs typeface="Times New Roman" panose="02020603050405020304" pitchFamily="18" charset="0"/>
              </a:rPr>
              <a:t>. Archivo Secuencial </a:t>
            </a:r>
          </a:p>
          <a:p>
            <a:pPr algn="just"/>
            <a:r>
              <a:rPr lang="es-ES" altLang="es-MX" dirty="0">
                <a:solidFill>
                  <a:schemeClr val="bg2">
                    <a:lumMod val="50000"/>
                  </a:schemeClr>
                </a:solidFill>
                <a:latin typeface="Times New Roman" panose="02020603050405020304" pitchFamily="18" charset="0"/>
                <a:cs typeface="Times New Roman" panose="02020603050405020304" pitchFamily="18" charset="0"/>
              </a:rPr>
              <a:t>2.1.Operaciones</a:t>
            </a:r>
            <a:r>
              <a:rPr lang="es-ES" altLang="es-MX" dirty="0" smtClean="0">
                <a:solidFill>
                  <a:schemeClr val="bg2">
                    <a:lumMod val="50000"/>
                  </a:schemeClr>
                </a:solidFill>
                <a:latin typeface="Times New Roman" panose="02020603050405020304" pitchFamily="18" charset="0"/>
                <a:cs typeface="Times New Roman" panose="02020603050405020304" pitchFamily="18" charset="0"/>
              </a:rPr>
              <a:t>.</a:t>
            </a:r>
          </a:p>
          <a:p>
            <a:pPr algn="just"/>
            <a:r>
              <a:rPr lang="es-ES" altLang="es-MX" dirty="0" smtClean="0">
                <a:solidFill>
                  <a:schemeClr val="bg2">
                    <a:lumMod val="50000"/>
                  </a:schemeClr>
                </a:solidFill>
                <a:latin typeface="Times New Roman" panose="02020603050405020304" pitchFamily="18" charset="0"/>
                <a:cs typeface="Times New Roman" panose="02020603050405020304" pitchFamily="18" charset="0"/>
              </a:rPr>
              <a:t>3. Archivos indexados.</a:t>
            </a:r>
          </a:p>
          <a:p>
            <a:pPr algn="just"/>
            <a:r>
              <a:rPr lang="es-ES" altLang="es-MX" dirty="0" smtClean="0">
                <a:solidFill>
                  <a:schemeClr val="bg2">
                    <a:lumMod val="50000"/>
                  </a:schemeClr>
                </a:solidFill>
                <a:latin typeface="Times New Roman" panose="02020603050405020304" pitchFamily="18" charset="0"/>
                <a:cs typeface="Times New Roman" panose="02020603050405020304" pitchFamily="18" charset="0"/>
              </a:rPr>
              <a:t>4. Archivo secuencial indexado.</a:t>
            </a:r>
            <a:endParaRPr lang="es-ES" altLang="es-MX" dirty="0">
              <a:solidFill>
                <a:schemeClr val="bg2">
                  <a:lumMod val="50000"/>
                </a:schemeClr>
              </a:solidFill>
              <a:latin typeface="Times New Roman" panose="02020603050405020304" pitchFamily="18" charset="0"/>
              <a:cs typeface="Times New Roman" panose="02020603050405020304" pitchFamily="18" charset="0"/>
            </a:endParaRPr>
          </a:p>
          <a:p>
            <a:pPr algn="just"/>
            <a:r>
              <a:rPr lang="es-MX" dirty="0" smtClean="0">
                <a:solidFill>
                  <a:schemeClr val="bg2">
                    <a:lumMod val="50000"/>
                  </a:schemeClr>
                </a:solidFill>
              </a:rPr>
              <a:t>5. Archivo directo.</a:t>
            </a:r>
          </a:p>
          <a:p>
            <a:pPr marL="0" lvl="1" algn="just"/>
            <a:r>
              <a:rPr lang="es-ES" altLang="es-MX" dirty="0" smtClean="0">
                <a:solidFill>
                  <a:schemeClr val="bg2">
                    <a:lumMod val="50000"/>
                  </a:schemeClr>
                </a:solidFill>
                <a:latin typeface="Times New Roman" panose="02020603050405020304" pitchFamily="18" charset="0"/>
                <a:cs typeface="Times New Roman" panose="02020603050405020304" pitchFamily="18" charset="0"/>
              </a:rPr>
              <a:t>6. Procesamiento </a:t>
            </a:r>
            <a:r>
              <a:rPr lang="es-ES" altLang="es-MX" dirty="0">
                <a:solidFill>
                  <a:schemeClr val="bg2">
                    <a:lumMod val="50000"/>
                  </a:schemeClr>
                </a:solidFill>
                <a:latin typeface="Times New Roman" panose="02020603050405020304" pitchFamily="18" charset="0"/>
                <a:cs typeface="Times New Roman" panose="02020603050405020304" pitchFamily="18" charset="0"/>
              </a:rPr>
              <a:t>de archivos directos o </a:t>
            </a:r>
            <a:r>
              <a:rPr lang="es-ES" altLang="es-MX" dirty="0" smtClean="0">
                <a:solidFill>
                  <a:schemeClr val="bg2">
                    <a:lumMod val="50000"/>
                  </a:schemeClr>
                </a:solidFill>
                <a:latin typeface="Times New Roman" panose="02020603050405020304" pitchFamily="18" charset="0"/>
                <a:cs typeface="Times New Roman" panose="02020603050405020304" pitchFamily="18" charset="0"/>
              </a:rPr>
              <a:t>aleatorios</a:t>
            </a:r>
          </a:p>
          <a:p>
            <a:pPr marL="0" lvl="1" algn="just"/>
            <a:r>
              <a:rPr lang="es-ES" altLang="es-MX" dirty="0" smtClean="0">
                <a:solidFill>
                  <a:schemeClr val="bg2">
                    <a:lumMod val="50000"/>
                  </a:schemeClr>
                </a:solidFill>
                <a:latin typeface="Times New Roman" panose="02020603050405020304" pitchFamily="18" charset="0"/>
                <a:cs typeface="Times New Roman" panose="02020603050405020304" pitchFamily="18" charset="0"/>
              </a:rPr>
              <a:t>7. Tipos de Archivos. </a:t>
            </a:r>
          </a:p>
          <a:p>
            <a:pPr marL="0" lvl="1" algn="just"/>
            <a:r>
              <a:rPr lang="es-ES" altLang="es-MX" dirty="0" smtClean="0">
                <a:solidFill>
                  <a:schemeClr val="bg2">
                    <a:lumMod val="50000"/>
                  </a:schemeClr>
                </a:solidFill>
                <a:latin typeface="Times New Roman" panose="02020603050405020304" pitchFamily="18" charset="0"/>
                <a:cs typeface="Times New Roman" panose="02020603050405020304" pitchFamily="18" charset="0"/>
              </a:rPr>
              <a:t>7.1. Archivo maestro</a:t>
            </a:r>
          </a:p>
          <a:p>
            <a:pPr marL="0" lvl="1" algn="just"/>
            <a:r>
              <a:rPr lang="es-ES" altLang="es-MX" dirty="0" smtClean="0">
                <a:solidFill>
                  <a:schemeClr val="bg2">
                    <a:lumMod val="50000"/>
                  </a:schemeClr>
                </a:solidFill>
                <a:latin typeface="Times New Roman" panose="02020603050405020304" pitchFamily="18" charset="0"/>
                <a:cs typeface="Times New Roman" panose="02020603050405020304" pitchFamily="18" charset="0"/>
              </a:rPr>
              <a:t>7.2. </a:t>
            </a:r>
            <a:r>
              <a:rPr lang="es-ES" altLang="es-MX" dirty="0">
                <a:solidFill>
                  <a:schemeClr val="bg2">
                    <a:lumMod val="50000"/>
                  </a:schemeClr>
                </a:solidFill>
                <a:latin typeface="Times New Roman" panose="02020603050405020304" pitchFamily="18" charset="0"/>
                <a:cs typeface="Times New Roman" panose="02020603050405020304" pitchFamily="18" charset="0"/>
              </a:rPr>
              <a:t>A</a:t>
            </a:r>
            <a:r>
              <a:rPr lang="es-ES" altLang="es-MX" dirty="0" smtClean="0">
                <a:solidFill>
                  <a:schemeClr val="bg2">
                    <a:lumMod val="50000"/>
                  </a:schemeClr>
                </a:solidFill>
                <a:latin typeface="Times New Roman" panose="02020603050405020304" pitchFamily="18" charset="0"/>
                <a:cs typeface="Times New Roman" panose="02020603050405020304" pitchFamily="18" charset="0"/>
              </a:rPr>
              <a:t>rchivos de transacciones.</a:t>
            </a:r>
          </a:p>
          <a:p>
            <a:pPr marL="0" lvl="1" algn="just"/>
            <a:r>
              <a:rPr lang="es-ES" altLang="es-MX" dirty="0" smtClean="0">
                <a:solidFill>
                  <a:schemeClr val="bg2">
                    <a:lumMod val="50000"/>
                  </a:schemeClr>
                </a:solidFill>
                <a:latin typeface="Times New Roman" panose="02020603050405020304" pitchFamily="18" charset="0"/>
                <a:cs typeface="Times New Roman" panose="02020603050405020304" pitchFamily="18" charset="0"/>
              </a:rPr>
              <a:t>7.3. Archivos de programa. </a:t>
            </a:r>
          </a:p>
          <a:p>
            <a:pPr marL="0" lvl="1" algn="just"/>
            <a:r>
              <a:rPr lang="es-ES" altLang="es-MX" dirty="0" smtClean="0">
                <a:solidFill>
                  <a:schemeClr val="bg2">
                    <a:lumMod val="50000"/>
                  </a:schemeClr>
                </a:solidFill>
                <a:latin typeface="Times New Roman" panose="02020603050405020304" pitchFamily="18" charset="0"/>
                <a:cs typeface="Times New Roman" panose="02020603050405020304" pitchFamily="18" charset="0"/>
              </a:rPr>
              <a:t>8. Llamadas de </a:t>
            </a:r>
            <a:r>
              <a:rPr lang="es-ES" altLang="es-MX" dirty="0" err="1" smtClean="0">
                <a:solidFill>
                  <a:schemeClr val="bg2">
                    <a:lumMod val="50000"/>
                  </a:schemeClr>
                </a:solidFill>
                <a:latin typeface="Times New Roman" panose="02020603050405020304" pitchFamily="18" charset="0"/>
                <a:cs typeface="Times New Roman" panose="02020603050405020304" pitchFamily="18" charset="0"/>
              </a:rPr>
              <a:t>exec</a:t>
            </a:r>
            <a:r>
              <a:rPr lang="es-ES" altLang="es-MX" dirty="0" smtClean="0">
                <a:solidFill>
                  <a:schemeClr val="bg2">
                    <a:lumMod val="50000"/>
                  </a:schemeClr>
                </a:solidFill>
                <a:latin typeface="Times New Roman" panose="02020603050405020304" pitchFamily="18" charset="0"/>
                <a:cs typeface="Times New Roman" panose="02020603050405020304" pitchFamily="18" charset="0"/>
              </a:rPr>
              <a:t> sobre archivos.</a:t>
            </a:r>
            <a:endParaRPr lang="es-ES" altLang="es-MX" dirty="0">
              <a:solidFill>
                <a:schemeClr val="bg2">
                  <a:lumMod val="50000"/>
                </a:schemeClr>
              </a:solidFill>
              <a:latin typeface="Times New Roman" panose="02020603050405020304" pitchFamily="18" charset="0"/>
              <a:cs typeface="Times New Roman" panose="02020603050405020304" pitchFamily="18" charset="0"/>
            </a:endParaRPr>
          </a:p>
          <a:p>
            <a:pPr algn="just"/>
            <a:endParaRPr lang="es-MX" sz="2800" dirty="0">
              <a:solidFill>
                <a:schemeClr val="bg2">
                  <a:lumMod val="50000"/>
                </a:schemeClr>
              </a:solidFill>
            </a:endParaRPr>
          </a:p>
          <a:p>
            <a:pPr algn="just"/>
            <a:endParaRPr lang="es-MX" sz="2800" dirty="0">
              <a:solidFill>
                <a:schemeClr val="bg2">
                  <a:lumMod val="50000"/>
                </a:schemeClr>
              </a:solidFill>
            </a:endParaRPr>
          </a:p>
        </p:txBody>
      </p:sp>
    </p:spTree>
    <p:extLst>
      <p:ext uri="{BB962C8B-B14F-4D97-AF65-F5344CB8AC3E}">
        <p14:creationId xmlns:p14="http://schemas.microsoft.com/office/powerpoint/2010/main" val="264372497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2"/>
          <p:cNvSpPr txBox="1">
            <a:spLocks noChangeArrowheads="1"/>
          </p:cNvSpPr>
          <p:nvPr/>
        </p:nvSpPr>
        <p:spPr bwMode="auto">
          <a:xfrm>
            <a:off x="858540" y="1017986"/>
            <a:ext cx="7745908"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s-ES" altLang="es-MX" sz="3200" dirty="0" smtClean="0">
                <a:solidFill>
                  <a:schemeClr val="bg2">
                    <a:lumMod val="50000"/>
                  </a:schemeClr>
                </a:solidFill>
                <a:latin typeface="Times New Roman" panose="02020603050405020304" pitchFamily="18" charset="0"/>
                <a:cs typeface="Times New Roman" panose="02020603050405020304" pitchFamily="18" charset="0"/>
              </a:rPr>
              <a:t>1. Tipos </a:t>
            </a:r>
            <a:r>
              <a:rPr lang="es-ES" altLang="es-MX" sz="3200" dirty="0">
                <a:solidFill>
                  <a:schemeClr val="bg2">
                    <a:lumMod val="50000"/>
                  </a:schemeClr>
                </a:solidFill>
                <a:latin typeface="Times New Roman" panose="02020603050405020304" pitchFamily="18" charset="0"/>
                <a:cs typeface="Times New Roman" panose="02020603050405020304" pitchFamily="18" charset="0"/>
              </a:rPr>
              <a:t>de Archivos</a:t>
            </a:r>
            <a:r>
              <a:rPr lang="es-ES" altLang="es-MX" sz="3200" b="1" dirty="0">
                <a:solidFill>
                  <a:schemeClr val="bg2">
                    <a:lumMod val="50000"/>
                  </a:schemeClr>
                </a:solidFill>
                <a:latin typeface="Times New Roman" panose="02020603050405020304" pitchFamily="18" charset="0"/>
                <a:cs typeface="Times New Roman" panose="02020603050405020304" pitchFamily="18" charset="0"/>
              </a:rPr>
              <a:t> </a:t>
            </a:r>
          </a:p>
        </p:txBody>
      </p:sp>
      <p:grpSp>
        <p:nvGrpSpPr>
          <p:cNvPr id="2" name="Grupo 1"/>
          <p:cNvGrpSpPr/>
          <p:nvPr/>
        </p:nvGrpSpPr>
        <p:grpSpPr>
          <a:xfrm>
            <a:off x="1331640" y="1875843"/>
            <a:ext cx="5982207" cy="4752975"/>
            <a:chOff x="755650" y="1196975"/>
            <a:chExt cx="5982207" cy="4752975"/>
          </a:xfrm>
        </p:grpSpPr>
        <p:sp>
          <p:nvSpPr>
            <p:cNvPr id="5124" name="Text Box 5"/>
            <p:cNvSpPr txBox="1">
              <a:spLocks noChangeArrowheads="1"/>
            </p:cNvSpPr>
            <p:nvPr/>
          </p:nvSpPr>
          <p:spPr bwMode="auto">
            <a:xfrm>
              <a:off x="755650" y="3284538"/>
              <a:ext cx="108876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s-ES" altLang="es-MX" sz="2000">
                  <a:latin typeface="Times New Roman" panose="02020603050405020304" pitchFamily="18" charset="0"/>
                  <a:cs typeface="Times New Roman" panose="02020603050405020304" pitchFamily="18" charset="0"/>
                </a:rPr>
                <a:t>Archivo </a:t>
              </a:r>
            </a:p>
          </p:txBody>
        </p:sp>
        <p:sp>
          <p:nvSpPr>
            <p:cNvPr id="5125" name="AutoShape 6"/>
            <p:cNvSpPr>
              <a:spLocks/>
            </p:cNvSpPr>
            <p:nvPr/>
          </p:nvSpPr>
          <p:spPr bwMode="auto">
            <a:xfrm>
              <a:off x="2051050" y="1989138"/>
              <a:ext cx="360363" cy="2952750"/>
            </a:xfrm>
            <a:prstGeom prst="leftBrace">
              <a:avLst>
                <a:gd name="adj1" fmla="val 68282"/>
                <a:gd name="adj2" fmla="val 50000"/>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s-ES" altLang="es-MX" sz="2000">
                <a:latin typeface="Times New Roman" panose="02020603050405020304" pitchFamily="18" charset="0"/>
                <a:cs typeface="Times New Roman" panose="02020603050405020304" pitchFamily="18" charset="0"/>
              </a:endParaRPr>
            </a:p>
          </p:txBody>
        </p:sp>
        <p:sp>
          <p:nvSpPr>
            <p:cNvPr id="5126" name="Text Box 7"/>
            <p:cNvSpPr txBox="1">
              <a:spLocks noChangeArrowheads="1"/>
            </p:cNvSpPr>
            <p:nvPr/>
          </p:nvSpPr>
          <p:spPr bwMode="auto">
            <a:xfrm>
              <a:off x="2484438" y="1773238"/>
              <a:ext cx="170136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s-ES" altLang="es-MX" sz="2000" dirty="0">
                  <a:latin typeface="Times New Roman" panose="02020603050405020304" pitchFamily="18" charset="0"/>
                  <a:cs typeface="Times New Roman" panose="02020603050405020304" pitchFamily="18" charset="0"/>
                </a:rPr>
                <a:t>Por su Acceso </a:t>
              </a:r>
            </a:p>
          </p:txBody>
        </p:sp>
        <p:sp>
          <p:nvSpPr>
            <p:cNvPr id="5127" name="Text Box 8"/>
            <p:cNvSpPr txBox="1">
              <a:spLocks noChangeArrowheads="1"/>
            </p:cNvSpPr>
            <p:nvPr/>
          </p:nvSpPr>
          <p:spPr bwMode="auto">
            <a:xfrm>
              <a:off x="2555875" y="4724400"/>
              <a:ext cx="180049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s-ES" altLang="es-MX" sz="2000">
                  <a:latin typeface="Times New Roman" panose="02020603050405020304" pitchFamily="18" charset="0"/>
                  <a:cs typeface="Times New Roman" panose="02020603050405020304" pitchFamily="18" charset="0"/>
                </a:rPr>
                <a:t>Por su Función </a:t>
              </a:r>
            </a:p>
          </p:txBody>
        </p:sp>
        <p:sp>
          <p:nvSpPr>
            <p:cNvPr id="5128" name="AutoShape 9"/>
            <p:cNvSpPr>
              <a:spLocks/>
            </p:cNvSpPr>
            <p:nvPr/>
          </p:nvSpPr>
          <p:spPr bwMode="auto">
            <a:xfrm>
              <a:off x="4716463" y="1196975"/>
              <a:ext cx="360362" cy="1944688"/>
            </a:xfrm>
            <a:prstGeom prst="leftBrace">
              <a:avLst>
                <a:gd name="adj1" fmla="val 44971"/>
                <a:gd name="adj2" fmla="val 50000"/>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s-ES" altLang="es-MX"/>
            </a:p>
          </p:txBody>
        </p:sp>
        <p:sp>
          <p:nvSpPr>
            <p:cNvPr id="5129" name="Text Box 10"/>
            <p:cNvSpPr txBox="1">
              <a:spLocks noChangeArrowheads="1"/>
            </p:cNvSpPr>
            <p:nvPr/>
          </p:nvSpPr>
          <p:spPr bwMode="auto">
            <a:xfrm>
              <a:off x="5076825" y="1196975"/>
              <a:ext cx="1661032" cy="18004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lnSpc>
                  <a:spcPct val="185000"/>
                </a:lnSpc>
                <a:buFontTx/>
                <a:buChar char="•"/>
              </a:pPr>
              <a:r>
                <a:rPr lang="es-ES" altLang="es-MX" sz="2000">
                  <a:latin typeface="Times New Roman" panose="02020603050405020304" pitchFamily="18" charset="0"/>
                  <a:cs typeface="Times New Roman" panose="02020603050405020304" pitchFamily="18" charset="0"/>
                </a:rPr>
                <a:t> Secuénciales</a:t>
              </a:r>
            </a:p>
            <a:p>
              <a:pPr eaLnBrk="1" hangingPunct="1">
                <a:lnSpc>
                  <a:spcPct val="185000"/>
                </a:lnSpc>
                <a:buFontTx/>
                <a:buChar char="•"/>
              </a:pPr>
              <a:r>
                <a:rPr lang="es-ES" altLang="es-MX" sz="2000">
                  <a:latin typeface="Times New Roman" panose="02020603050405020304" pitchFamily="18" charset="0"/>
                  <a:cs typeface="Times New Roman" panose="02020603050405020304" pitchFamily="18" charset="0"/>
                </a:rPr>
                <a:t> Indexados</a:t>
              </a:r>
            </a:p>
            <a:p>
              <a:pPr eaLnBrk="1" hangingPunct="1">
                <a:lnSpc>
                  <a:spcPct val="185000"/>
                </a:lnSpc>
                <a:buFontTx/>
                <a:buChar char="•"/>
              </a:pPr>
              <a:r>
                <a:rPr lang="es-ES" altLang="es-MX" sz="2000">
                  <a:latin typeface="Times New Roman" panose="02020603050405020304" pitchFamily="18" charset="0"/>
                  <a:cs typeface="Times New Roman" panose="02020603050405020304" pitchFamily="18" charset="0"/>
                </a:rPr>
                <a:t> Directos</a:t>
              </a:r>
            </a:p>
          </p:txBody>
        </p:sp>
        <p:sp>
          <p:nvSpPr>
            <p:cNvPr id="5130" name="Text Box 11"/>
            <p:cNvSpPr txBox="1">
              <a:spLocks noChangeArrowheads="1"/>
            </p:cNvSpPr>
            <p:nvPr/>
          </p:nvSpPr>
          <p:spPr bwMode="auto">
            <a:xfrm>
              <a:off x="5076825" y="4076700"/>
              <a:ext cx="1524713" cy="18004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lnSpc>
                  <a:spcPct val="185000"/>
                </a:lnSpc>
                <a:buFontTx/>
                <a:buChar char="•"/>
              </a:pPr>
              <a:r>
                <a:rPr lang="es-ES" altLang="es-MX" sz="2000" dirty="0">
                  <a:latin typeface="Times New Roman" panose="02020603050405020304" pitchFamily="18" charset="0"/>
                  <a:cs typeface="Times New Roman" panose="02020603050405020304" pitchFamily="18" charset="0"/>
                </a:rPr>
                <a:t> Maestros</a:t>
              </a:r>
            </a:p>
            <a:p>
              <a:pPr eaLnBrk="1" hangingPunct="1">
                <a:lnSpc>
                  <a:spcPct val="185000"/>
                </a:lnSpc>
                <a:buFontTx/>
                <a:buChar char="•"/>
              </a:pPr>
              <a:r>
                <a:rPr lang="es-ES" altLang="es-MX" sz="2000" dirty="0">
                  <a:latin typeface="Times New Roman" panose="02020603050405020304" pitchFamily="18" charset="0"/>
                  <a:cs typeface="Times New Roman" panose="02020603050405020304" pitchFamily="18" charset="0"/>
                </a:rPr>
                <a:t> Temporales</a:t>
              </a:r>
            </a:p>
            <a:p>
              <a:pPr eaLnBrk="1" hangingPunct="1">
                <a:lnSpc>
                  <a:spcPct val="185000"/>
                </a:lnSpc>
                <a:buFontTx/>
                <a:buChar char="•"/>
              </a:pPr>
              <a:r>
                <a:rPr lang="es-ES" altLang="es-MX" sz="2000" dirty="0">
                  <a:latin typeface="Times New Roman" panose="02020603050405020304" pitchFamily="18" charset="0"/>
                  <a:cs typeface="Times New Roman" panose="02020603050405020304" pitchFamily="18" charset="0"/>
                </a:rPr>
                <a:t>  Históricos</a:t>
              </a:r>
            </a:p>
          </p:txBody>
        </p:sp>
        <p:sp>
          <p:nvSpPr>
            <p:cNvPr id="5131" name="AutoShape 12"/>
            <p:cNvSpPr>
              <a:spLocks/>
            </p:cNvSpPr>
            <p:nvPr/>
          </p:nvSpPr>
          <p:spPr bwMode="auto">
            <a:xfrm>
              <a:off x="4787900" y="4005263"/>
              <a:ext cx="360363" cy="1944687"/>
            </a:xfrm>
            <a:prstGeom prst="leftBrace">
              <a:avLst>
                <a:gd name="adj1" fmla="val 44971"/>
                <a:gd name="adj2" fmla="val 50000"/>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s-ES" altLang="es-MX" sz="2000">
                <a:latin typeface="Times New Roman" panose="02020603050405020304" pitchFamily="18" charset="0"/>
                <a:cs typeface="Times New Roman" panose="02020603050405020304" pitchFamily="18" charset="0"/>
              </a:endParaRPr>
            </a:p>
          </p:txBody>
        </p:sp>
      </p:grpSp>
      <p:pic>
        <p:nvPicPr>
          <p:cNvPr id="12"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2381" y="-19050"/>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15"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Tree>
    <p:extLst>
      <p:ext uri="{BB962C8B-B14F-4D97-AF65-F5344CB8AC3E}">
        <p14:creationId xmlns:p14="http://schemas.microsoft.com/office/powerpoint/2010/main" val="383891962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2"/>
          <p:cNvSpPr txBox="1">
            <a:spLocks noChangeArrowheads="1"/>
          </p:cNvSpPr>
          <p:nvPr/>
        </p:nvSpPr>
        <p:spPr bwMode="auto">
          <a:xfrm>
            <a:off x="395288" y="1268760"/>
            <a:ext cx="82804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s-ES" altLang="es-MX" sz="3200" dirty="0" smtClean="0">
                <a:solidFill>
                  <a:schemeClr val="bg2">
                    <a:lumMod val="50000"/>
                  </a:schemeClr>
                </a:solidFill>
                <a:latin typeface="Times New Roman" panose="02020603050405020304" pitchFamily="18" charset="0"/>
                <a:cs typeface="Times New Roman" panose="02020603050405020304" pitchFamily="18" charset="0"/>
              </a:rPr>
              <a:t>2. Archivo </a:t>
            </a:r>
            <a:r>
              <a:rPr lang="es-ES" altLang="es-MX" sz="3200" dirty="0">
                <a:solidFill>
                  <a:schemeClr val="bg2">
                    <a:lumMod val="50000"/>
                  </a:schemeClr>
                </a:solidFill>
                <a:latin typeface="Times New Roman" panose="02020603050405020304" pitchFamily="18" charset="0"/>
                <a:cs typeface="Times New Roman" panose="02020603050405020304" pitchFamily="18" charset="0"/>
              </a:rPr>
              <a:t>Secuencial</a:t>
            </a:r>
            <a:r>
              <a:rPr lang="es-ES" altLang="es-MX" sz="3200" b="1" dirty="0">
                <a:solidFill>
                  <a:schemeClr val="bg2">
                    <a:lumMod val="50000"/>
                  </a:schemeClr>
                </a:solidFill>
                <a:latin typeface="Times New Roman" panose="02020603050405020304" pitchFamily="18" charset="0"/>
                <a:cs typeface="Times New Roman" panose="02020603050405020304" pitchFamily="18" charset="0"/>
              </a:rPr>
              <a:t> </a:t>
            </a:r>
          </a:p>
        </p:txBody>
      </p:sp>
      <p:sp>
        <p:nvSpPr>
          <p:cNvPr id="6148" name="Text Box 5"/>
          <p:cNvSpPr txBox="1">
            <a:spLocks noChangeArrowheads="1"/>
          </p:cNvSpPr>
          <p:nvPr/>
        </p:nvSpPr>
        <p:spPr bwMode="auto">
          <a:xfrm>
            <a:off x="468313" y="2060848"/>
            <a:ext cx="8207375" cy="4524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lvl="1" algn="just" eaLnBrk="1" hangingPunct="1"/>
            <a:r>
              <a:rPr lang="es-ES" altLang="es-MX" sz="2000" dirty="0" smtClean="0">
                <a:latin typeface="Times New Roman" panose="02020603050405020304" pitchFamily="18" charset="0"/>
                <a:cs typeface="Times New Roman" panose="02020603050405020304" pitchFamily="18" charset="0"/>
              </a:rPr>
              <a:t>Un </a:t>
            </a:r>
            <a:r>
              <a:rPr lang="es-ES" altLang="es-MX" sz="2000" b="1" dirty="0">
                <a:latin typeface="Times New Roman" panose="02020603050405020304" pitchFamily="18" charset="0"/>
                <a:cs typeface="Times New Roman" panose="02020603050405020304" pitchFamily="18" charset="0"/>
              </a:rPr>
              <a:t>archivo organizado </a:t>
            </a:r>
            <a:r>
              <a:rPr lang="es-ES" altLang="es-MX" sz="2000" b="1" dirty="0" smtClean="0">
                <a:latin typeface="Times New Roman" panose="02020603050405020304" pitchFamily="18" charset="0"/>
                <a:cs typeface="Times New Roman" panose="02020603050405020304" pitchFamily="18" charset="0"/>
              </a:rPr>
              <a:t>secuencialmente</a:t>
            </a:r>
            <a:r>
              <a:rPr lang="es-ES" altLang="es-MX" sz="2000" dirty="0" smtClean="0">
                <a:latin typeface="Times New Roman" panose="02020603050405020304" pitchFamily="18" charset="0"/>
                <a:cs typeface="Times New Roman" panose="02020603050405020304" pitchFamily="18" charset="0"/>
              </a:rPr>
              <a:t> </a:t>
            </a:r>
            <a:r>
              <a:rPr lang="es-ES" altLang="es-MX" sz="2000" dirty="0">
                <a:latin typeface="Times New Roman" panose="02020603050405020304" pitchFamily="18" charset="0"/>
                <a:cs typeface="Times New Roman" panose="02020603050405020304" pitchFamily="18" charset="0"/>
              </a:rPr>
              <a:t>es el formado por una sucesión de registro relacionados de manera que su acceso está determinado por su ordenamiento. </a:t>
            </a:r>
            <a:endParaRPr lang="es-ES" altLang="es-MX" sz="2000" dirty="0" smtClean="0">
              <a:latin typeface="Times New Roman" panose="02020603050405020304" pitchFamily="18" charset="0"/>
              <a:cs typeface="Times New Roman" panose="02020603050405020304" pitchFamily="18" charset="0"/>
            </a:endParaRPr>
          </a:p>
          <a:p>
            <a:pPr marL="0" lvl="1" algn="just" eaLnBrk="1" hangingPunct="1"/>
            <a:r>
              <a:rPr lang="es-ES" altLang="es-MX" sz="2000" dirty="0" smtClean="0">
                <a:latin typeface="Times New Roman" panose="02020603050405020304" pitchFamily="18" charset="0"/>
                <a:cs typeface="Times New Roman" panose="02020603050405020304" pitchFamily="18" charset="0"/>
              </a:rPr>
              <a:t>Los </a:t>
            </a:r>
            <a:r>
              <a:rPr lang="es-ES" altLang="es-MX" sz="2000" b="1" dirty="0">
                <a:latin typeface="Times New Roman" panose="02020603050405020304" pitchFamily="18" charset="0"/>
                <a:cs typeface="Times New Roman" panose="02020603050405020304" pitchFamily="18" charset="0"/>
              </a:rPr>
              <a:t>archivos secuénciales</a:t>
            </a:r>
            <a:r>
              <a:rPr lang="es-ES" altLang="es-MX" sz="2000" dirty="0">
                <a:latin typeface="Times New Roman" panose="02020603050405020304" pitchFamily="18" charset="0"/>
                <a:cs typeface="Times New Roman" panose="02020603050405020304" pitchFamily="18" charset="0"/>
              </a:rPr>
              <a:t> operan de la misma forma como la cola larga, el primer registro (físico) es el primer registro escrito. La principal ventaja de la organización secuencial es la capacidad para acceder rápidamente al siguiente registro. </a:t>
            </a:r>
            <a:endParaRPr lang="es-ES" altLang="es-MX" sz="2000" dirty="0" smtClean="0">
              <a:latin typeface="Times New Roman" panose="02020603050405020304" pitchFamily="18" charset="0"/>
              <a:cs typeface="Times New Roman" panose="02020603050405020304" pitchFamily="18" charset="0"/>
            </a:endParaRPr>
          </a:p>
          <a:p>
            <a:r>
              <a:rPr lang="es-MX" dirty="0">
                <a:latin typeface="Times New Roman" panose="02020603050405020304" pitchFamily="18" charset="0"/>
                <a:cs typeface="Times New Roman" panose="02020603050405020304" pitchFamily="18" charset="0"/>
              </a:rPr>
              <a:t>Los archivos secuenciales tienen algunas características que hay que tener en cuenta:</a:t>
            </a:r>
          </a:p>
          <a:p>
            <a:r>
              <a:rPr lang="es-MX" dirty="0">
                <a:latin typeface="Times New Roman" panose="02020603050405020304" pitchFamily="18" charset="0"/>
                <a:cs typeface="Times New Roman" panose="02020603050405020304" pitchFamily="18" charset="0"/>
              </a:rPr>
              <a:t>La escritura de nuevos datos siempre se hace al final del archivo.</a:t>
            </a:r>
          </a:p>
          <a:p>
            <a:r>
              <a:rPr lang="es-MX" dirty="0">
                <a:latin typeface="Times New Roman" panose="02020603050405020304" pitchFamily="18" charset="0"/>
                <a:cs typeface="Times New Roman" panose="02020603050405020304" pitchFamily="18" charset="0"/>
              </a:rPr>
              <a:t>Para leer una zona concreta del archivo hay que avanzar siempre, si la zona está antes de la zona actual de lectura, será necesario "rebobinar" el archivo.</a:t>
            </a:r>
          </a:p>
          <a:p>
            <a:r>
              <a:rPr lang="es-MX" dirty="0">
                <a:latin typeface="Times New Roman" panose="02020603050405020304" pitchFamily="18" charset="0"/>
                <a:cs typeface="Times New Roman" panose="02020603050405020304" pitchFamily="18" charset="0"/>
              </a:rPr>
              <a:t>Los ficheros sólo se pueden abrir para lectura o para escritura, nunca de los dos modos a la vez.</a:t>
            </a:r>
          </a:p>
          <a:p>
            <a:pPr lvl="1" algn="just" eaLnBrk="1" hangingPunct="1"/>
            <a:endParaRPr lang="es-ES" altLang="es-MX" sz="2000" dirty="0">
              <a:latin typeface="Times New Roman" panose="02020603050405020304" pitchFamily="18" charset="0"/>
              <a:cs typeface="Times New Roman" panose="02020603050405020304" pitchFamily="18" charset="0"/>
            </a:endParaRPr>
          </a:p>
          <a:p>
            <a:pPr algn="just" eaLnBrk="1" hangingPunct="1"/>
            <a:endParaRPr lang="es-ES" altLang="es-MX" sz="2000" dirty="0"/>
          </a:p>
        </p:txBody>
      </p:sp>
      <p:pic>
        <p:nvPicPr>
          <p:cNvPr id="5"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7"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Tree>
    <p:extLst>
      <p:ext uri="{BB962C8B-B14F-4D97-AF65-F5344CB8AC3E}">
        <p14:creationId xmlns:p14="http://schemas.microsoft.com/office/powerpoint/2010/main" val="72373387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8"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pic>
        <p:nvPicPr>
          <p:cNvPr id="2052" name="Picture 4" descr="http://2.bp.blogspot.com/-94X_TrTbPLA/UzeE-T2vk7I/AAAAAAAAAQg/4fFQEWCYgQc/s1600/Archivo+Secuencial.png"/>
          <p:cNvPicPr>
            <a:picLocks noChangeAspect="1" noChangeArrowheads="1"/>
          </p:cNvPicPr>
          <p:nvPr/>
        </p:nvPicPr>
        <p:blipFill rotWithShape="1">
          <a:blip r:embed="rId5">
            <a:extLst>
              <a:ext uri="{28A0092B-C50C-407E-A947-70E740481C1C}">
                <a14:useLocalDpi xmlns:a14="http://schemas.microsoft.com/office/drawing/2010/main" val="0"/>
              </a:ext>
            </a:extLst>
          </a:blip>
          <a:srcRect t="17045"/>
          <a:stretch/>
        </p:blipFill>
        <p:spPr bwMode="auto">
          <a:xfrm>
            <a:off x="1257300" y="2164962"/>
            <a:ext cx="6629400" cy="3389722"/>
          </a:xfrm>
          <a:prstGeom prst="rect">
            <a:avLst/>
          </a:prstGeom>
          <a:noFill/>
          <a:extLst>
            <a:ext uri="{909E8E84-426E-40DD-AFC4-6F175D3DCCD1}">
              <a14:hiddenFill xmlns:a14="http://schemas.microsoft.com/office/drawing/2010/main">
                <a:solidFill>
                  <a:srgbClr val="FFFFFF"/>
                </a:solidFill>
              </a14:hiddenFill>
            </a:ext>
          </a:extLst>
        </p:spPr>
      </p:pic>
      <p:sp>
        <p:nvSpPr>
          <p:cNvPr id="12" name="Text Box 2"/>
          <p:cNvSpPr txBox="1">
            <a:spLocks noChangeArrowheads="1"/>
          </p:cNvSpPr>
          <p:nvPr/>
        </p:nvSpPr>
        <p:spPr bwMode="auto">
          <a:xfrm>
            <a:off x="395288" y="1268760"/>
            <a:ext cx="82804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s-ES" altLang="es-MX" sz="3000" dirty="0">
                <a:solidFill>
                  <a:srgbClr val="CCECFF"/>
                </a:solidFill>
                <a:latin typeface="Arial Narrow" panose="020B0606020202030204" pitchFamily="34" charset="0"/>
              </a:rPr>
              <a:t> </a:t>
            </a:r>
            <a:r>
              <a:rPr lang="es-ES" altLang="es-MX" sz="3200" dirty="0" smtClean="0">
                <a:solidFill>
                  <a:schemeClr val="bg2">
                    <a:lumMod val="50000"/>
                  </a:schemeClr>
                </a:solidFill>
                <a:latin typeface="Times New Roman" panose="02020603050405020304" pitchFamily="18" charset="0"/>
                <a:cs typeface="Times New Roman" panose="02020603050405020304" pitchFamily="18" charset="0"/>
              </a:rPr>
              <a:t>Ejemplo de trabajo de un archivo secuencial</a:t>
            </a:r>
            <a:r>
              <a:rPr lang="es-ES" altLang="es-MX" sz="3200" b="1" dirty="0" smtClean="0">
                <a:solidFill>
                  <a:schemeClr val="bg2">
                    <a:lumMod val="50000"/>
                  </a:schemeClr>
                </a:solidFill>
                <a:latin typeface="Times New Roman" panose="02020603050405020304" pitchFamily="18" charset="0"/>
                <a:cs typeface="Times New Roman" panose="02020603050405020304" pitchFamily="18" charset="0"/>
              </a:rPr>
              <a:t> </a:t>
            </a:r>
            <a:endParaRPr lang="es-ES" altLang="es-MX" sz="3200" b="1" dirty="0">
              <a:solidFill>
                <a:schemeClr val="bg2">
                  <a:lumMod val="5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58530154"/>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roed">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6059</TotalTime>
  <Words>1471</Words>
  <Application>Microsoft Office PowerPoint</Application>
  <PresentationFormat>Presentación en pantalla (4:3)</PresentationFormat>
  <Paragraphs>271</Paragraphs>
  <Slides>31</Slides>
  <Notes>0</Notes>
  <HiddenSlides>0</HiddenSlides>
  <MMClips>0</MMClips>
  <ScaleCrop>false</ScaleCrop>
  <HeadingPairs>
    <vt:vector size="4" baseType="variant">
      <vt:variant>
        <vt:lpstr>Tema</vt:lpstr>
      </vt:variant>
      <vt:variant>
        <vt:i4>1</vt:i4>
      </vt:variant>
      <vt:variant>
        <vt:lpstr>Títulos de diapositiva</vt:lpstr>
      </vt:variant>
      <vt:variant>
        <vt:i4>31</vt:i4>
      </vt:variant>
    </vt:vector>
  </HeadingPairs>
  <TitlesOfParts>
    <vt:vector size="32" baseType="lpstr">
      <vt:lpstr>Tema de Office</vt:lpstr>
      <vt:lpstr>Presentación de PowerPoint</vt:lpstr>
      <vt:lpstr>Presentación de PowerPoint</vt:lpstr>
      <vt:lpstr>Presentación de PowerPoint</vt:lpstr>
      <vt:lpstr>Presentación de PowerPoint</vt:lpstr>
      <vt:lpstr>Presentación de PowerPoint</vt:lpstr>
      <vt:lpstr>Contenido Sintético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LABLES</dc:creator>
  <cp:lastModifiedBy>LABLES</cp:lastModifiedBy>
  <cp:revision>65</cp:revision>
  <dcterms:created xsi:type="dcterms:W3CDTF">2014-09-25T16:38:20Z</dcterms:created>
  <dcterms:modified xsi:type="dcterms:W3CDTF">2015-10-02T18:53:30Z</dcterms:modified>
</cp:coreProperties>
</file>