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37"/>
  </p:notesMasterIdLst>
  <p:sldIdLst>
    <p:sldId id="313" r:id="rId2"/>
    <p:sldId id="314" r:id="rId3"/>
    <p:sldId id="315" r:id="rId4"/>
    <p:sldId id="319" r:id="rId5"/>
    <p:sldId id="317" r:id="rId6"/>
    <p:sldId id="318"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20" r:id="rId35"/>
    <p:sldId id="321"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047" autoAdjust="0"/>
    <p:restoredTop sz="94629" autoAdjust="0"/>
  </p:normalViewPr>
  <p:slideViewPr>
    <p:cSldViewPr>
      <p:cViewPr varScale="1">
        <p:scale>
          <a:sx n="107" d="100"/>
          <a:sy n="107" d="100"/>
        </p:scale>
        <p:origin x="-1650" y="-84"/>
      </p:cViewPr>
      <p:guideLst>
        <p:guide orient="horz" pos="2160"/>
        <p:guide pos="2880"/>
      </p:guideLst>
    </p:cSldViewPr>
  </p:slideViewPr>
  <p:outlineViewPr>
    <p:cViewPr>
      <p:scale>
        <a:sx n="33" d="100"/>
        <a:sy n="33" d="100"/>
      </p:scale>
      <p:origin x="66" y="100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2D2B67-5FB2-40CF-B030-3AF95FB413BB}" type="datetimeFigureOut">
              <a:rPr lang="es-MX" smtClean="0"/>
              <a:t>02/10/2015</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222DC-6860-4280-B889-115DA5605574}" type="slidenum">
              <a:rPr lang="es-MX" smtClean="0"/>
              <a:t>‹Nº›</a:t>
            </a:fld>
            <a:endParaRPr lang="es-MX" dirty="0"/>
          </a:p>
        </p:txBody>
      </p:sp>
    </p:spTree>
    <p:extLst>
      <p:ext uri="{BB962C8B-B14F-4D97-AF65-F5344CB8AC3E}">
        <p14:creationId xmlns:p14="http://schemas.microsoft.com/office/powerpoint/2010/main" val="106958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25066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346801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789693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16872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4054919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944927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73206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31837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954857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846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68699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09953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6 Marcador de contenido"/>
          <p:cNvSpPr txBox="1">
            <a:spLocks/>
          </p:cNvSpPr>
          <p:nvPr/>
        </p:nvSpPr>
        <p:spPr>
          <a:xfrm>
            <a:off x="457200" y="3356992"/>
            <a:ext cx="8229600" cy="2880320"/>
          </a:xfrm>
          <a:prstGeom prst="rect">
            <a:avLst/>
          </a:prstGeom>
        </p:spPr>
        <p:txBody>
          <a:bodyPr vert="horz" lIns="91440" tIns="45720" rIns="91440" bIns="45720" rtlCol="0">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3100" b="1" dirty="0" smtClean="0">
                <a:solidFill>
                  <a:schemeClr val="bg2">
                    <a:lumMod val="50000"/>
                  </a:schemeClr>
                </a:solidFill>
                <a:latin typeface="Arial" pitchFamily="34" charset="0"/>
                <a:cs typeface="Arial" pitchFamily="34" charset="0"/>
              </a:rPr>
              <a:t>Unidad de Aprendizaje</a:t>
            </a:r>
          </a:p>
          <a:p>
            <a:r>
              <a:rPr lang="es-MX" sz="4500" b="1" dirty="0" smtClean="0">
                <a:solidFill>
                  <a:schemeClr val="bg2">
                    <a:lumMod val="50000"/>
                  </a:schemeClr>
                </a:solidFill>
                <a:latin typeface="Arial" pitchFamily="34" charset="0"/>
                <a:cs typeface="Arial" pitchFamily="34" charset="0"/>
              </a:rPr>
              <a:t>FUNDAMENTOS DE PROGRAMACIÓN</a:t>
            </a:r>
          </a:p>
          <a:p>
            <a:r>
              <a:rPr lang="es-MX" sz="2400" b="1" dirty="0" smtClean="0">
                <a:solidFill>
                  <a:schemeClr val="bg2">
                    <a:lumMod val="50000"/>
                  </a:schemeClr>
                </a:solidFill>
                <a:latin typeface="Arial" pitchFamily="34" charset="0"/>
                <a:cs typeface="Arial" pitchFamily="34" charset="0"/>
              </a:rPr>
              <a:t>Tema:</a:t>
            </a:r>
          </a:p>
          <a:p>
            <a:r>
              <a:rPr lang="es-MX" sz="5800" b="1" dirty="0" smtClean="0">
                <a:solidFill>
                  <a:schemeClr val="bg2">
                    <a:lumMod val="50000"/>
                  </a:schemeClr>
                </a:solidFill>
                <a:latin typeface="Arial" pitchFamily="34" charset="0"/>
                <a:cs typeface="Arial" pitchFamily="34" charset="0"/>
              </a:rPr>
              <a:t>Introducción </a:t>
            </a:r>
          </a:p>
          <a:p>
            <a:r>
              <a:rPr lang="es-MX" sz="1900" b="1" dirty="0" smtClean="0">
                <a:solidFill>
                  <a:schemeClr val="bg2">
                    <a:lumMod val="50000"/>
                  </a:schemeClr>
                </a:solidFill>
                <a:latin typeface="Times New Roman" panose="02020603050405020304" pitchFamily="18" charset="0"/>
                <a:cs typeface="Times New Roman" panose="02020603050405020304" pitchFamily="18" charset="0"/>
              </a:rPr>
              <a:t>Mtro. </a:t>
            </a:r>
            <a:r>
              <a:rPr lang="es-MX" sz="1900" b="1" dirty="0" err="1" smtClean="0">
                <a:solidFill>
                  <a:schemeClr val="bg2">
                    <a:lumMod val="50000"/>
                  </a:schemeClr>
                </a:solidFill>
                <a:latin typeface="Times New Roman" panose="02020603050405020304" pitchFamily="18" charset="0"/>
                <a:cs typeface="Times New Roman" panose="02020603050405020304" pitchFamily="18" charset="0"/>
              </a:rPr>
              <a:t>Yaroslaf</a:t>
            </a:r>
            <a:r>
              <a:rPr lang="es-MX" sz="1900" b="1" dirty="0" smtClean="0">
                <a:solidFill>
                  <a:schemeClr val="bg2">
                    <a:lumMod val="50000"/>
                  </a:schemeClr>
                </a:solidFill>
                <a:latin typeface="Times New Roman" panose="02020603050405020304" pitchFamily="18" charset="0"/>
                <a:cs typeface="Times New Roman" panose="02020603050405020304" pitchFamily="18" charset="0"/>
              </a:rPr>
              <a:t> Aarón Albarrán Fernández</a:t>
            </a:r>
          </a:p>
          <a:p>
            <a:pPr>
              <a:lnSpc>
                <a:spcPct val="110000"/>
              </a:lnSpc>
            </a:pPr>
            <a:r>
              <a:rPr lang="es-ES" sz="1700" dirty="0" smtClean="0">
                <a:solidFill>
                  <a:schemeClr val="bg2">
                    <a:lumMod val="50000"/>
                  </a:schemeClr>
                </a:solidFill>
                <a:latin typeface="Times New Roman" panose="02020603050405020304" pitchFamily="18" charset="0"/>
                <a:cs typeface="Times New Roman" panose="02020603050405020304" pitchFamily="18" charset="0"/>
              </a:rPr>
              <a:t>Ingeniería </a:t>
            </a:r>
            <a:r>
              <a:rPr lang="es-ES" sz="1700" dirty="0">
                <a:solidFill>
                  <a:schemeClr val="bg2">
                    <a:lumMod val="50000"/>
                  </a:schemeClr>
                </a:solidFill>
                <a:latin typeface="Times New Roman" panose="02020603050405020304" pitchFamily="18" charset="0"/>
                <a:cs typeface="Times New Roman" panose="02020603050405020304" pitchFamily="18" charset="0"/>
              </a:rPr>
              <a:t>en Sistemas Inteligentes</a:t>
            </a: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Universidad Autónoma del Estado de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México</a:t>
            </a:r>
            <a:endParaRPr lang="es-ES" sz="1700" dirty="0">
              <a:solidFill>
                <a:schemeClr val="bg2">
                  <a:lumMod val="50000"/>
                </a:schemeClr>
              </a:solidFill>
              <a:latin typeface="Times New Roman" panose="02020603050405020304" pitchFamily="18" charset="0"/>
              <a:cs typeface="Times New Roman" panose="02020603050405020304" pitchFamily="18" charset="0"/>
            </a:endParaRP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Unidad Académica Profesional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Nezahualcóyotl</a:t>
            </a:r>
            <a:endParaRPr lang="es-MX" sz="1900" b="1" dirty="0" smtClean="0">
              <a:solidFill>
                <a:schemeClr val="bg2">
                  <a:lumMod val="50000"/>
                </a:schemeClr>
              </a:solidFill>
              <a:latin typeface="Arial" pitchFamily="34" charset="0"/>
              <a:cs typeface="Arial" pitchFamily="34" charset="0"/>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3" name="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262070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Autofit/>
          </a:bodyPr>
          <a:lstStyle/>
          <a:p>
            <a:pPr marL="0" indent="0" algn="just">
              <a:buNone/>
            </a:pPr>
            <a:r>
              <a:rPr lang="es-MX" sz="1600" dirty="0"/>
              <a:t>Entre 1868 y 1979trajo un gran florecimiento de lenguajes de programación. La mayoría de los lenguajes  de programación mas importantes y actuales se inventaron en este tiempo    los avances y desarrollos de lenguajes de programación fueron.</a:t>
            </a:r>
          </a:p>
          <a:p>
            <a:pPr lvl="0" algn="just"/>
            <a:r>
              <a:rPr lang="es-MX" sz="1600" dirty="0"/>
              <a:t>Simula invento  en la década de 1960  por  </a:t>
            </a:r>
            <a:r>
              <a:rPr lang="es-MX" sz="1600" dirty="0" err="1"/>
              <a:t>nygaard</a:t>
            </a:r>
            <a:r>
              <a:rPr lang="es-MX" sz="1600" dirty="0"/>
              <a:t> y la programación orientada a objetos .</a:t>
            </a:r>
          </a:p>
          <a:p>
            <a:pPr lvl="0" algn="just"/>
            <a:r>
              <a:rPr lang="es-MX" sz="1600" dirty="0"/>
              <a:t>Un lenguaje de sistemas denominado c es  creado por  Dennis Ritchie y Ken Thomson  en los laboratorios Bell en  1973.</a:t>
            </a:r>
          </a:p>
          <a:p>
            <a:pPr lvl="0" algn="just"/>
            <a:r>
              <a:rPr lang="es-MX" sz="1600" dirty="0" err="1"/>
              <a:t>Smalltalk</a:t>
            </a:r>
            <a:r>
              <a:rPr lang="es-MX" sz="1600" dirty="0"/>
              <a:t> proporciona un </a:t>
            </a:r>
            <a:r>
              <a:rPr lang="es-MX" sz="1600" dirty="0" err="1"/>
              <a:t>comple</a:t>
            </a:r>
            <a:r>
              <a:rPr lang="es-MX" sz="1600" dirty="0"/>
              <a:t> diseño de lenguaje  orientado a objetos.</a:t>
            </a:r>
          </a:p>
          <a:p>
            <a:pPr lvl="0" algn="just"/>
            <a:r>
              <a:rPr lang="es-MX" sz="1600" dirty="0" err="1"/>
              <a:t>Prolog</a:t>
            </a:r>
            <a:r>
              <a:rPr lang="es-MX" sz="1600" dirty="0"/>
              <a:t> diseña en 1972 el primer  lenguaje de programación lógico diseñado por  </a:t>
            </a:r>
            <a:r>
              <a:rPr lang="es-MX" sz="1600" dirty="0" err="1"/>
              <a:t>colmeraure</a:t>
            </a:r>
            <a:r>
              <a:rPr lang="es-MX" sz="1600" dirty="0"/>
              <a:t> ,</a:t>
            </a:r>
            <a:r>
              <a:rPr lang="es-MX" sz="1600" dirty="0" err="1"/>
              <a:t>roussel</a:t>
            </a:r>
            <a:r>
              <a:rPr lang="es-MX" sz="1600" dirty="0"/>
              <a:t> y  </a:t>
            </a:r>
            <a:r>
              <a:rPr lang="es-MX" sz="1600" dirty="0" err="1"/>
              <a:t>kowalaski</a:t>
            </a:r>
            <a:endParaRPr lang="es-MX" sz="1600" dirty="0"/>
          </a:p>
          <a:p>
            <a:pPr lvl="0" algn="just"/>
            <a:r>
              <a:rPr lang="es-MX" sz="1600" dirty="0"/>
              <a:t>ML construye un sistema  de tipo polinómico  en el tope de </a:t>
            </a:r>
            <a:r>
              <a:rPr lang="es-MX" sz="1600" dirty="0" err="1"/>
              <a:t>Lisp,pionero</a:t>
            </a:r>
            <a:r>
              <a:rPr lang="es-MX" sz="1600" dirty="0"/>
              <a:t> en lenguaje funcional de programación de tipo </a:t>
            </a:r>
            <a:r>
              <a:rPr lang="es-MX" sz="1600" dirty="0" err="1"/>
              <a:t>estatico</a:t>
            </a:r>
            <a:r>
              <a:rPr lang="es-MX" sz="1600" dirty="0"/>
              <a:t> </a:t>
            </a:r>
          </a:p>
          <a:p>
            <a:pPr marL="0" indent="0" algn="just">
              <a:buNone/>
            </a:pPr>
            <a:r>
              <a:rPr lang="es-MX" sz="1600" dirty="0"/>
              <a:t>En la de cada de 1890 fueron años de consolidación relativa en los lenguajes imperativos .En ves  de inventar nuevos  paradigmas ,se comenzó a trabajar </a:t>
            </a:r>
            <a:r>
              <a:rPr lang="es-MX" sz="1600" dirty="0" smtClean="0"/>
              <a:t>atra vez </a:t>
            </a:r>
            <a:r>
              <a:rPr lang="es-MX" sz="1600" dirty="0"/>
              <a:t>de las ideas inventadas  en la década anterior </a:t>
            </a:r>
            <a:r>
              <a:rPr lang="es-MX" sz="1600" dirty="0" err="1"/>
              <a:t>c++</a:t>
            </a:r>
            <a:r>
              <a:rPr lang="es-MX" sz="1600" dirty="0"/>
              <a:t> </a:t>
            </a:r>
            <a:r>
              <a:rPr lang="es-MX" sz="1600" dirty="0" smtClean="0"/>
              <a:t>combinaba </a:t>
            </a:r>
            <a:r>
              <a:rPr lang="es-MX" sz="1600" dirty="0"/>
              <a:t>la </a:t>
            </a:r>
            <a:r>
              <a:rPr lang="es-MX" sz="1600" dirty="0" smtClean="0"/>
              <a:t>programación </a:t>
            </a:r>
            <a:r>
              <a:rPr lang="es-MX" sz="1600" dirty="0"/>
              <a:t>orientada a objetos  y la programación sistemas. El gobierno de estados unidos estandarizo  Ada un lenguaje de programación destinados a ser utilizado por contratistas  de defensa  en </a:t>
            </a:r>
            <a:r>
              <a:rPr lang="es-MX" sz="1600" dirty="0" smtClean="0"/>
              <a:t>Japón </a:t>
            </a:r>
            <a:r>
              <a:rPr lang="es-MX" sz="1600" dirty="0"/>
              <a:t>y otros </a:t>
            </a:r>
            <a:r>
              <a:rPr lang="es-MX" sz="1600" dirty="0" smtClean="0"/>
              <a:t>países </a:t>
            </a:r>
            <a:r>
              <a:rPr lang="es-MX" sz="1600" dirty="0"/>
              <a:t>se gastaron grandes cantidades de dinero para investigar    los lenguajes de programación de °5 </a:t>
            </a:r>
            <a:r>
              <a:rPr lang="es-MX" sz="1600" dirty="0" smtClean="0"/>
              <a:t>generación </a:t>
            </a:r>
            <a:r>
              <a:rPr lang="es-MX" sz="1600" dirty="0"/>
              <a:t>que incorporaban  construcciones de la programación lógica. </a:t>
            </a:r>
            <a:r>
              <a:rPr lang="es-MX" sz="1600" dirty="0" smtClean="0"/>
              <a:t> </a:t>
            </a:r>
            <a:endParaRPr lang="es-MX" sz="1600" dirty="0"/>
          </a:p>
        </p:txBody>
      </p:sp>
    </p:spTree>
    <p:extLst>
      <p:ext uri="{BB962C8B-B14F-4D97-AF65-F5344CB8AC3E}">
        <p14:creationId xmlns:p14="http://schemas.microsoft.com/office/powerpoint/2010/main" val="612040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215516" y="1484784"/>
            <a:ext cx="8712968" cy="4170909"/>
          </a:xfrm>
        </p:spPr>
        <p:txBody>
          <a:bodyPr>
            <a:normAutofit/>
          </a:bodyPr>
          <a:lstStyle/>
          <a:p>
            <a:pPr marL="0" indent="0" algn="just">
              <a:buNone/>
            </a:pPr>
            <a:r>
              <a:rPr lang="es-MX" sz="1600" dirty="0"/>
              <a:t>Una nueva tendencia  importante  en el diseño de lenguaje  era un mayor enfoque  en la programación del sistema a gran escala  de unidades de código .Modula, Ada y ML desarrollaron sistemas de  módulos notables  en la década de  1980. Los  sistemas de  modulo  eran relacionados con frecuencia  con construcción de programación genérica, que serían, en esencia, módulos  paramétricos.</a:t>
            </a:r>
          </a:p>
          <a:p>
            <a:pPr marL="0" indent="0" algn="just">
              <a:buNone/>
            </a:pPr>
            <a:r>
              <a:rPr lang="es-MX" sz="1600" dirty="0"/>
              <a:t>La década de 1990 la era de internet </a:t>
            </a:r>
          </a:p>
          <a:p>
            <a:pPr marL="0" indent="0" algn="just">
              <a:buNone/>
            </a:pPr>
            <a:r>
              <a:rPr lang="es-MX" sz="1600" dirty="0"/>
              <a:t>El rápido  del internet  en al década de 1990 fue el siguiente gran acontecimiento histórico para los lenguajes de programación. con la apertura de un a plataforma total mente nueva para los sistemas informáticos internet creo una nueva oportunidad adoptar nuevos  lenguajes  de programación java se volvió popular gracias a su pronta integración al navegador  web </a:t>
            </a:r>
            <a:r>
              <a:rPr lang="es-MX" sz="1600" dirty="0" err="1"/>
              <a:t>nestcape</a:t>
            </a:r>
            <a:r>
              <a:rPr lang="es-MX" sz="1600" dirty="0"/>
              <a:t>  </a:t>
            </a:r>
            <a:r>
              <a:rPr lang="es-MX" sz="1600" dirty="0" err="1"/>
              <a:t>navigator</a:t>
            </a:r>
            <a:r>
              <a:rPr lang="es-MX" sz="1600" dirty="0"/>
              <a:t>  y varios lenguajes de  </a:t>
            </a:r>
            <a:r>
              <a:rPr lang="es-MX" sz="1600" dirty="0" err="1"/>
              <a:t>scriping</a:t>
            </a:r>
            <a:r>
              <a:rPr lang="es-MX" sz="1600" dirty="0"/>
              <a:t> alcanzaron un amplio  uso en el desarrollo de aplicaciones personalizadas para servidores web. En esta década no hubo muchas novedades pero si muchas </a:t>
            </a:r>
            <a:r>
              <a:rPr lang="es-MX" sz="1600" dirty="0" smtClean="0"/>
              <a:t>tres combinaciones </a:t>
            </a:r>
            <a:r>
              <a:rPr lang="es-MX" sz="1600" dirty="0"/>
              <a:t>y maduraciones de ideas anteriores.</a:t>
            </a:r>
          </a:p>
        </p:txBody>
      </p:sp>
    </p:spTree>
    <p:extLst>
      <p:ext uri="{BB962C8B-B14F-4D97-AF65-F5344CB8AC3E}">
        <p14:creationId xmlns:p14="http://schemas.microsoft.com/office/powerpoint/2010/main" val="24806520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776223"/>
            <a:ext cx="8712968" cy="5273724"/>
          </a:xfrm>
        </p:spPr>
        <p:txBody>
          <a:bodyPr>
            <a:noAutofit/>
          </a:bodyPr>
          <a:lstStyle/>
          <a:p>
            <a:pPr marL="0" lvl="0" indent="0">
              <a:buNone/>
            </a:pPr>
            <a:r>
              <a:rPr lang="es-MX" sz="2400" b="1" dirty="0" smtClean="0">
                <a:solidFill>
                  <a:schemeClr val="bg2">
                    <a:lumMod val="50000"/>
                  </a:schemeClr>
                </a:solidFill>
              </a:rPr>
              <a:t>3. Fundamentos </a:t>
            </a:r>
            <a:r>
              <a:rPr lang="es-MX" sz="2400" b="1" dirty="0">
                <a:solidFill>
                  <a:schemeClr val="bg2">
                    <a:lumMod val="50000"/>
                  </a:schemeClr>
                </a:solidFill>
              </a:rPr>
              <a:t>del lenguaje de programación</a:t>
            </a:r>
          </a:p>
          <a:p>
            <a:pPr marL="0" indent="0">
              <a:buNone/>
            </a:pPr>
            <a:r>
              <a:rPr lang="es-MX" sz="1700" dirty="0"/>
              <a:t> </a:t>
            </a:r>
          </a:p>
          <a:p>
            <a:pPr marL="0" indent="0">
              <a:buNone/>
            </a:pPr>
            <a:r>
              <a:rPr lang="es-MX" sz="1600" dirty="0"/>
              <a:t>El lenguaje C se conoce como un lenguaje compilado. Existen dos tipos de lenguaje: interpretados y compilados. Los interpretados son aquellos que necesitan del código fuente para funcionar (</a:t>
            </a:r>
            <a:r>
              <a:rPr lang="es-MX" sz="1600" dirty="0" err="1"/>
              <a:t>P.ej</a:t>
            </a:r>
            <a:r>
              <a:rPr lang="es-MX" sz="1600" dirty="0"/>
              <a:t>: Basic). Los compilados convierten el código fuente en un fichero objeto y éste en un fichero ejecutable. Este es el caso del lenguaje C.</a:t>
            </a:r>
            <a:br>
              <a:rPr lang="es-MX" sz="1600" dirty="0"/>
            </a:br>
            <a:r>
              <a:rPr lang="es-MX" sz="1600" dirty="0"/>
              <a:t/>
            </a:r>
            <a:br>
              <a:rPr lang="es-MX" sz="1600" dirty="0"/>
            </a:br>
            <a:r>
              <a:rPr lang="es-MX" sz="1600" dirty="0"/>
              <a:t>Podemos decir que el lenguaje C es un lenguaje de nivel medio, ya que combina elementos de lenguaje de alto nivel con la funcionalidad del lenguaje ensamblador. Es un lenguaje estructurado, ya que permite crear procedimientos en bloques dentro de otros procedimientos. Hay que destacar que el C es un lenguaje portable, ya que permite utilizar el mismo código en diferentes equipos y sistemas informáticos: el lenguaje es independiente de la arquitectura de cualquier máquina en particular.</a:t>
            </a:r>
            <a:br>
              <a:rPr lang="es-MX" sz="1600" dirty="0"/>
            </a:br>
            <a:r>
              <a:rPr lang="es-MX" sz="1600" dirty="0"/>
              <a:t/>
            </a:r>
            <a:br>
              <a:rPr lang="es-MX" sz="1600" dirty="0"/>
            </a:br>
            <a:r>
              <a:rPr lang="es-MX" sz="1600" dirty="0"/>
              <a:t>Por último solo queda decir que el C es un lenguaje relativamente pequeño; se puede describir en poco espacio y aprender rápidamente. Este es sin duda el objetivo de éste curso. No pretende ser un completo manual de la programación, </a:t>
            </a:r>
            <a:r>
              <a:rPr lang="es-MX" sz="1600" dirty="0" err="1"/>
              <a:t>sinó</a:t>
            </a:r>
            <a:r>
              <a:rPr lang="es-MX" sz="1600" dirty="0"/>
              <a:t> una base útil para que cualquiera pueda introducirse en este apasionante mundo.</a:t>
            </a:r>
            <a:br>
              <a:rPr lang="es-MX" sz="1600" dirty="0"/>
            </a:br>
            <a:r>
              <a:rPr lang="es-MX" sz="1600" dirty="0"/>
              <a:t/>
            </a:r>
            <a:br>
              <a:rPr lang="es-MX" sz="1600" dirty="0"/>
            </a:br>
            <a:r>
              <a:rPr lang="es-MX" sz="1600" dirty="0"/>
              <a:t>Aunque en principio cualquier compilador de C es válido, para seguir este curso se recomienda utilizar el compilador </a:t>
            </a:r>
            <a:r>
              <a:rPr lang="es-MX" sz="1600" b="1" dirty="0"/>
              <a:t>Turbo C/C++</a:t>
            </a:r>
            <a:r>
              <a:rPr lang="es-MX" sz="1600" dirty="0"/>
              <a:t> o bien </a:t>
            </a:r>
            <a:r>
              <a:rPr lang="es-MX" sz="1600" dirty="0" err="1" smtClean="0"/>
              <a:t>Borland</a:t>
            </a:r>
            <a:r>
              <a:rPr lang="es-MX" sz="1600" dirty="0" smtClean="0"/>
              <a:t> C++.</a:t>
            </a:r>
            <a:endParaRPr lang="es-MX" sz="1600" u="sng" dirty="0"/>
          </a:p>
          <a:p>
            <a:pPr marL="0" indent="0">
              <a:buNone/>
            </a:pPr>
            <a:endParaRPr lang="es-MX" sz="1700" dirty="0"/>
          </a:p>
        </p:txBody>
      </p:sp>
    </p:spTree>
    <p:extLst>
      <p:ext uri="{BB962C8B-B14F-4D97-AF65-F5344CB8AC3E}">
        <p14:creationId xmlns:p14="http://schemas.microsoft.com/office/powerpoint/2010/main" val="11822437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55000" lnSpcReduction="20000"/>
          </a:bodyPr>
          <a:lstStyle/>
          <a:p>
            <a:pPr marL="0" lvl="0" indent="0">
              <a:buNone/>
            </a:pPr>
            <a:r>
              <a:rPr lang="es-MX" sz="4400" b="1" dirty="0" smtClean="0">
                <a:solidFill>
                  <a:schemeClr val="bg2">
                    <a:lumMod val="50000"/>
                  </a:schemeClr>
                </a:solidFill>
              </a:rPr>
              <a:t>4.Estructura  </a:t>
            </a:r>
            <a:r>
              <a:rPr lang="es-MX" sz="4400" b="1" dirty="0">
                <a:solidFill>
                  <a:schemeClr val="bg2">
                    <a:lumMod val="50000"/>
                  </a:schemeClr>
                </a:solidFill>
              </a:rPr>
              <a:t>del programa.</a:t>
            </a:r>
          </a:p>
          <a:p>
            <a:pPr marL="0" indent="0">
              <a:buNone/>
            </a:pPr>
            <a:r>
              <a:rPr lang="es-MX" dirty="0"/>
              <a:t/>
            </a:r>
            <a:br>
              <a:rPr lang="es-MX" dirty="0"/>
            </a:br>
            <a:r>
              <a:rPr lang="es-MX" dirty="0"/>
              <a:t>Todo programa en </a:t>
            </a:r>
            <a:r>
              <a:rPr lang="es-MX" b="1" dirty="0"/>
              <a:t>C</a:t>
            </a:r>
            <a:r>
              <a:rPr lang="es-MX" dirty="0"/>
              <a:t> consta de una o más funciones, una de las cuales se llama </a:t>
            </a:r>
            <a:r>
              <a:rPr lang="es-MX" b="1" dirty="0" err="1"/>
              <a:t>main</a:t>
            </a:r>
            <a:r>
              <a:rPr lang="es-MX" dirty="0"/>
              <a:t>. El programa comienza </a:t>
            </a:r>
            <a:r>
              <a:rPr lang="es-MX" dirty="0" smtClean="0"/>
              <a:t>con esta función</a:t>
            </a:r>
            <a:r>
              <a:rPr lang="es-MX" dirty="0" smtClean="0"/>
              <a:t>, </a:t>
            </a:r>
            <a:r>
              <a:rPr lang="es-MX" dirty="0"/>
              <a:t>desde la cual es posible llamar a otras funciones.</a:t>
            </a:r>
            <a:br>
              <a:rPr lang="es-MX" dirty="0"/>
            </a:br>
            <a:r>
              <a:rPr lang="es-MX" dirty="0"/>
              <a:t/>
            </a:r>
            <a:br>
              <a:rPr lang="es-MX" dirty="0"/>
            </a:br>
            <a:r>
              <a:rPr lang="es-MX" dirty="0"/>
              <a:t> Cada función estará formada por la cabecera de la función, compuesta por el nombre de la misma y la lista de argumentos (si los hubiese), la declaración de las variables a utilizar y la secuencia de sentencias a ejecutar.</a:t>
            </a:r>
            <a:br>
              <a:rPr lang="es-MX" dirty="0"/>
            </a:br>
            <a:r>
              <a:rPr lang="es-MX" dirty="0"/>
              <a:t/>
            </a:r>
            <a:br>
              <a:rPr lang="es-MX" dirty="0"/>
            </a:br>
            <a:r>
              <a:rPr lang="es-MX" dirty="0"/>
              <a:t>     Ejemplo</a:t>
            </a:r>
            <a:r>
              <a:rPr lang="es-MX" dirty="0" smtClean="0"/>
              <a:t>:</a:t>
            </a:r>
          </a:p>
          <a:p>
            <a:pPr marL="0" indent="0">
              <a:buNone/>
            </a:pPr>
            <a:endParaRPr lang="es-MX" dirty="0"/>
          </a:p>
          <a:p>
            <a:pPr marL="0" indent="0">
              <a:buNone/>
            </a:pPr>
            <a:r>
              <a:rPr lang="es-MX" dirty="0"/>
              <a:t>	   </a:t>
            </a:r>
            <a:r>
              <a:rPr lang="es-MX" b="1" dirty="0"/>
              <a:t>definición de las librerías</a:t>
            </a:r>
            <a:endParaRPr lang="es-MX" dirty="0"/>
          </a:p>
          <a:p>
            <a:pPr marL="0" indent="0">
              <a:buNone/>
            </a:pPr>
            <a:r>
              <a:rPr lang="es-MX" b="1" dirty="0"/>
              <a:t>	declaraciones globales</a:t>
            </a:r>
            <a:endParaRPr lang="es-MX" dirty="0"/>
          </a:p>
          <a:p>
            <a:pPr marL="0" indent="0">
              <a:buNone/>
            </a:pPr>
            <a:r>
              <a:rPr lang="es-MX" b="1" dirty="0"/>
              <a:t>	  	</a:t>
            </a:r>
            <a:r>
              <a:rPr lang="es-MX" b="1" dirty="0" err="1"/>
              <a:t>main</a:t>
            </a:r>
            <a:r>
              <a:rPr lang="es-MX" b="1" dirty="0"/>
              <a:t>( ) {</a:t>
            </a:r>
            <a:endParaRPr lang="es-MX" dirty="0"/>
          </a:p>
          <a:p>
            <a:pPr marL="0" indent="0">
              <a:buNone/>
            </a:pPr>
            <a:r>
              <a:rPr lang="es-MX" b="1" dirty="0"/>
              <a:t>		variables locales</a:t>
            </a:r>
            <a:endParaRPr lang="es-MX" dirty="0"/>
          </a:p>
          <a:p>
            <a:pPr marL="0" indent="0">
              <a:buNone/>
            </a:pPr>
            <a:r>
              <a:rPr lang="es-MX" b="1" dirty="0"/>
              <a:t>		bloque </a:t>
            </a:r>
            <a:endParaRPr lang="es-MX" dirty="0"/>
          </a:p>
          <a:p>
            <a:pPr marL="0" indent="0">
              <a:buNone/>
            </a:pPr>
            <a:r>
              <a:rPr lang="es-MX" b="1" dirty="0"/>
              <a:t>	}</a:t>
            </a:r>
            <a:endParaRPr lang="es-MX" dirty="0"/>
          </a:p>
          <a:p>
            <a:pPr marL="0" indent="0">
              <a:buNone/>
            </a:pPr>
            <a:r>
              <a:rPr lang="es-MX" b="1" dirty="0"/>
              <a:t>	funcion1( ) {</a:t>
            </a:r>
            <a:endParaRPr lang="es-MX" dirty="0"/>
          </a:p>
          <a:p>
            <a:pPr marL="0" indent="0">
              <a:buNone/>
            </a:pPr>
            <a:r>
              <a:rPr lang="es-MX" b="1" dirty="0"/>
              <a:t>		variables locales</a:t>
            </a:r>
            <a:endParaRPr lang="es-MX" dirty="0"/>
          </a:p>
          <a:p>
            <a:pPr marL="0" indent="0">
              <a:buNone/>
            </a:pPr>
            <a:r>
              <a:rPr lang="es-MX" b="1" dirty="0"/>
              <a:t>		bloque	}</a:t>
            </a:r>
            <a:endParaRPr lang="es-MX" dirty="0"/>
          </a:p>
          <a:p>
            <a:pPr marL="0" indent="0">
              <a:buNone/>
            </a:pPr>
            <a:endParaRPr lang="es-MX" dirty="0"/>
          </a:p>
        </p:txBody>
      </p:sp>
    </p:spTree>
    <p:extLst>
      <p:ext uri="{BB962C8B-B14F-4D97-AF65-F5344CB8AC3E}">
        <p14:creationId xmlns:p14="http://schemas.microsoft.com/office/powerpoint/2010/main" val="2317796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1151394"/>
            <a:ext cx="8712968" cy="5273724"/>
          </a:xfrm>
        </p:spPr>
        <p:txBody>
          <a:bodyPr>
            <a:normAutofit fontScale="70000" lnSpcReduction="20000"/>
          </a:bodyPr>
          <a:lstStyle/>
          <a:p>
            <a:pPr marL="457200" lvl="1" indent="0">
              <a:buNone/>
            </a:pPr>
            <a:r>
              <a:rPr lang="es-MX" sz="4000" b="1" dirty="0" smtClean="0">
                <a:solidFill>
                  <a:schemeClr val="bg2">
                    <a:lumMod val="50000"/>
                  </a:schemeClr>
                </a:solidFill>
              </a:rPr>
              <a:t>4.1. Comentarios</a:t>
            </a:r>
            <a:endParaRPr lang="es-MX" sz="4000" b="1" dirty="0">
              <a:solidFill>
                <a:schemeClr val="bg2">
                  <a:lumMod val="50000"/>
                </a:schemeClr>
              </a:solidFill>
            </a:endParaRPr>
          </a:p>
          <a:p>
            <a:pPr marL="0" indent="0">
              <a:buNone/>
            </a:pPr>
            <a:r>
              <a:rPr lang="es-MX" sz="2000" dirty="0"/>
              <a:t/>
            </a:r>
            <a:br>
              <a:rPr lang="es-MX" sz="2000" dirty="0"/>
            </a:br>
            <a:r>
              <a:rPr lang="es-MX" dirty="0"/>
              <a:t>A la hora de programar es conveniente añadir comentarios (cuantos más mejor) para poder saber que función tiene cada parte del código, en caso de que no lo utilicemos durante algún tiempo. Además facilitaremos el trabajo a otros programadores que puedan utilizar nuestro archivo fuente.</a:t>
            </a:r>
            <a:br>
              <a:rPr lang="es-MX" dirty="0"/>
            </a:br>
            <a:r>
              <a:rPr lang="es-MX" dirty="0"/>
              <a:t/>
            </a:r>
            <a:br>
              <a:rPr lang="es-MX" dirty="0"/>
            </a:br>
            <a:r>
              <a:rPr lang="es-MX" dirty="0"/>
              <a:t>     Para poner comentarios en un programa escrito en </a:t>
            </a:r>
            <a:r>
              <a:rPr lang="es-MX" b="1" dirty="0"/>
              <a:t>C</a:t>
            </a:r>
            <a:r>
              <a:rPr lang="es-MX" dirty="0"/>
              <a:t> usamos los símbolos </a:t>
            </a:r>
            <a:r>
              <a:rPr lang="es-MX" b="1" dirty="0"/>
              <a:t>/*</a:t>
            </a:r>
            <a:r>
              <a:rPr lang="es-MX" dirty="0"/>
              <a:t> y </a:t>
            </a:r>
            <a:r>
              <a:rPr lang="es-MX" b="1" dirty="0" smtClean="0"/>
              <a:t>*/</a:t>
            </a:r>
            <a:r>
              <a:rPr lang="es-MX" dirty="0" smtClean="0"/>
              <a:t>:</a:t>
            </a:r>
          </a:p>
          <a:p>
            <a:pPr marL="0" indent="0">
              <a:buNone/>
            </a:pPr>
            <a:endParaRPr lang="es-MX" sz="2800" dirty="0"/>
          </a:p>
          <a:p>
            <a:pPr marL="0" indent="0">
              <a:buNone/>
            </a:pPr>
            <a:r>
              <a:rPr lang="es-MX" b="1" dirty="0" smtClean="0"/>
              <a:t>              /* </a:t>
            </a:r>
            <a:r>
              <a:rPr lang="es-MX" b="1" dirty="0"/>
              <a:t>Este es un ejemplo de comentario */</a:t>
            </a:r>
            <a:endParaRPr lang="es-MX" sz="2800" dirty="0"/>
          </a:p>
          <a:p>
            <a:pPr marL="0" indent="0">
              <a:buNone/>
            </a:pPr>
            <a:r>
              <a:rPr lang="es-MX" b="1" dirty="0"/>
              <a:t>	/* Un comentario también puede estar escrito en varias líneas </a:t>
            </a:r>
            <a:r>
              <a:rPr lang="es-MX" b="1" dirty="0" smtClean="0"/>
              <a:t>*/</a:t>
            </a:r>
          </a:p>
          <a:p>
            <a:pPr marL="0" indent="0">
              <a:buNone/>
            </a:pPr>
            <a:endParaRPr lang="es-MX" sz="2800" dirty="0"/>
          </a:p>
          <a:p>
            <a:pPr marL="0" indent="0">
              <a:buNone/>
            </a:pPr>
            <a:r>
              <a:rPr lang="es-MX" dirty="0"/>
              <a:t>El símbolo </a:t>
            </a:r>
            <a:r>
              <a:rPr lang="es-MX" b="1" dirty="0"/>
              <a:t>/*</a:t>
            </a:r>
            <a:r>
              <a:rPr lang="es-MX" dirty="0"/>
              <a:t> se coloca al principio del comentario y el símbolo </a:t>
            </a:r>
            <a:r>
              <a:rPr lang="es-MX" b="1" dirty="0"/>
              <a:t>*/</a:t>
            </a:r>
            <a:r>
              <a:rPr lang="es-MX" dirty="0"/>
              <a:t> al final.</a:t>
            </a:r>
            <a:br>
              <a:rPr lang="es-MX" dirty="0"/>
            </a:br>
            <a:r>
              <a:rPr lang="es-MX" dirty="0"/>
              <a:t>El comentario, contenido entre estos dos símbolos, no será tenido en cuenta por el compilador.</a:t>
            </a:r>
            <a:endParaRPr lang="es-MX" sz="2800" dirty="0"/>
          </a:p>
          <a:p>
            <a:pPr marL="0" indent="0">
              <a:buNone/>
            </a:pPr>
            <a:endParaRPr lang="es-MX" dirty="0"/>
          </a:p>
        </p:txBody>
      </p:sp>
    </p:spTree>
    <p:extLst>
      <p:ext uri="{BB962C8B-B14F-4D97-AF65-F5344CB8AC3E}">
        <p14:creationId xmlns:p14="http://schemas.microsoft.com/office/powerpoint/2010/main" val="40230437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1556792"/>
            <a:ext cx="8712968" cy="3645121"/>
          </a:xfrm>
        </p:spPr>
        <p:txBody>
          <a:bodyPr>
            <a:normAutofit fontScale="77500" lnSpcReduction="20000"/>
          </a:bodyPr>
          <a:lstStyle/>
          <a:p>
            <a:pPr marL="457200" lvl="1" indent="0">
              <a:buNone/>
            </a:pPr>
            <a:r>
              <a:rPr lang="es-MX" sz="3600" b="1" dirty="0" smtClean="0">
                <a:solidFill>
                  <a:schemeClr val="bg2">
                    <a:lumMod val="50000"/>
                  </a:schemeClr>
                </a:solidFill>
              </a:rPr>
              <a:t>4.2.Palabras </a:t>
            </a:r>
            <a:r>
              <a:rPr lang="es-MX" sz="3600" b="1" dirty="0" smtClean="0">
                <a:solidFill>
                  <a:schemeClr val="bg2">
                    <a:lumMod val="50000"/>
                  </a:schemeClr>
                </a:solidFill>
              </a:rPr>
              <a:t>reservadas.</a:t>
            </a:r>
          </a:p>
          <a:p>
            <a:pPr marL="0" indent="0">
              <a:buNone/>
            </a:pPr>
            <a:r>
              <a:rPr lang="es-MX" dirty="0" smtClean="0"/>
              <a:t/>
            </a:r>
            <a:br>
              <a:rPr lang="es-MX" dirty="0" smtClean="0"/>
            </a:br>
            <a:r>
              <a:rPr lang="es-MX" sz="2800" dirty="0" smtClean="0"/>
              <a:t>Existen una serie de indicadores reservados, con una finalidad determinada, que no podemos utilizar como identificadores.</a:t>
            </a:r>
            <a:br>
              <a:rPr lang="es-MX" sz="2800" dirty="0" smtClean="0"/>
            </a:br>
            <a:r>
              <a:rPr lang="es-MX" sz="2800" dirty="0" smtClean="0"/>
              <a:t>A continuación vemos algunas de estas palabras clave</a:t>
            </a:r>
            <a:r>
              <a:rPr lang="es-MX" sz="2800" dirty="0" smtClean="0"/>
              <a:t>:</a:t>
            </a:r>
          </a:p>
          <a:p>
            <a:pPr marL="0" indent="0">
              <a:buNone/>
            </a:pPr>
            <a:endParaRPr lang="es-MX" sz="2800" dirty="0"/>
          </a:p>
          <a:p>
            <a:pPr marL="0" indent="0">
              <a:buNone/>
            </a:pPr>
            <a:endParaRPr lang="es-MX" sz="2400" dirty="0" smtClean="0"/>
          </a:p>
          <a:p>
            <a:pPr marL="0" indent="0">
              <a:buNone/>
            </a:pPr>
            <a:r>
              <a:rPr lang="en-US" sz="2800" b="1" dirty="0" smtClean="0"/>
              <a:t>char</a:t>
            </a:r>
            <a:r>
              <a:rPr lang="en-US" sz="2800" b="1" dirty="0"/>
              <a:t>		int		float		</a:t>
            </a:r>
            <a:r>
              <a:rPr lang="en-US" sz="2800" b="1" dirty="0" smtClean="0"/>
              <a:t>  double</a:t>
            </a:r>
            <a:r>
              <a:rPr lang="en-US" sz="2800" b="1" dirty="0"/>
              <a:t>		if</a:t>
            </a:r>
            <a:endParaRPr lang="es-MX" sz="2400" dirty="0"/>
          </a:p>
          <a:p>
            <a:pPr marL="0" indent="0">
              <a:buNone/>
            </a:pPr>
            <a:r>
              <a:rPr lang="en-GB" sz="2800" b="1" dirty="0"/>
              <a:t>else		do		while		</a:t>
            </a:r>
            <a:r>
              <a:rPr lang="en-GB" sz="2800" b="1" dirty="0" smtClean="0"/>
              <a:t>  for</a:t>
            </a:r>
            <a:r>
              <a:rPr lang="en-GB" sz="2800" b="1" dirty="0"/>
              <a:t>		switch</a:t>
            </a:r>
            <a:endParaRPr lang="es-MX" sz="2400" dirty="0"/>
          </a:p>
          <a:p>
            <a:pPr marL="0" indent="0">
              <a:buNone/>
            </a:pPr>
            <a:r>
              <a:rPr lang="en-GB" sz="2800" b="1" dirty="0"/>
              <a:t>short		long		extern	</a:t>
            </a:r>
            <a:r>
              <a:rPr lang="en-GB" sz="2800" b="1" dirty="0" smtClean="0"/>
              <a:t>static</a:t>
            </a:r>
            <a:r>
              <a:rPr lang="en-GB" sz="2800" b="1" dirty="0"/>
              <a:t>	</a:t>
            </a:r>
            <a:r>
              <a:rPr lang="en-GB" sz="2800" b="1" dirty="0" smtClean="0"/>
              <a:t> </a:t>
            </a:r>
            <a:r>
              <a:rPr lang="en-GB" sz="2800" b="1" dirty="0" smtClean="0"/>
              <a:t>d</a:t>
            </a:r>
            <a:r>
              <a:rPr lang="en-GB" sz="2800" b="1" dirty="0" smtClean="0"/>
              <a:t>efault</a:t>
            </a:r>
            <a:endParaRPr lang="es-MX" sz="2400" dirty="0"/>
          </a:p>
          <a:p>
            <a:pPr marL="0" indent="0">
              <a:buNone/>
            </a:pPr>
            <a:r>
              <a:rPr lang="en-US" sz="2800" b="1" dirty="0"/>
              <a:t>continue	</a:t>
            </a:r>
            <a:r>
              <a:rPr lang="en-US" sz="2800" b="1" dirty="0" smtClean="0"/>
              <a:t>break</a:t>
            </a:r>
            <a:r>
              <a:rPr lang="en-US" sz="2800" b="1" dirty="0"/>
              <a:t>		register	</a:t>
            </a:r>
            <a:r>
              <a:rPr lang="en-US" sz="2800" b="1" dirty="0" smtClean="0"/>
              <a:t>  </a:t>
            </a:r>
            <a:r>
              <a:rPr lang="en-US" sz="2800" b="1" dirty="0" err="1" smtClean="0"/>
              <a:t>sizeof</a:t>
            </a:r>
            <a:r>
              <a:rPr lang="en-US" sz="2800" b="1" dirty="0"/>
              <a:t>	</a:t>
            </a:r>
            <a:r>
              <a:rPr lang="en-US" sz="2800" b="1" dirty="0" smtClean="0"/>
              <a:t>          </a:t>
            </a:r>
            <a:r>
              <a:rPr lang="en-US" sz="2800" b="1" dirty="0" err="1" smtClean="0"/>
              <a:t>typedef</a:t>
            </a:r>
            <a:endParaRPr lang="es-MX" sz="2400" dirty="0"/>
          </a:p>
          <a:p>
            <a:pPr marL="0" indent="0">
              <a:buNone/>
            </a:pPr>
            <a:endParaRPr lang="es-MX" dirty="0"/>
          </a:p>
        </p:txBody>
      </p:sp>
    </p:spTree>
    <p:extLst>
      <p:ext uri="{BB962C8B-B14F-4D97-AF65-F5344CB8AC3E}">
        <p14:creationId xmlns:p14="http://schemas.microsoft.com/office/powerpoint/2010/main" val="3226159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70000" lnSpcReduction="20000"/>
          </a:bodyPr>
          <a:lstStyle/>
          <a:p>
            <a:pPr marL="457200" lvl="1" indent="0">
              <a:buNone/>
            </a:pPr>
            <a:r>
              <a:rPr lang="es-MX" sz="4000" b="1" dirty="0" smtClean="0">
                <a:solidFill>
                  <a:schemeClr val="bg2">
                    <a:lumMod val="50000"/>
                  </a:schemeClr>
                </a:solidFill>
              </a:rPr>
              <a:t>4.3. Identificadores</a:t>
            </a:r>
            <a:r>
              <a:rPr lang="es-MX" sz="4000" b="1" dirty="0">
                <a:solidFill>
                  <a:schemeClr val="bg2">
                    <a:lumMod val="50000"/>
                  </a:schemeClr>
                </a:solidFill>
              </a:rPr>
              <a:t>.</a:t>
            </a:r>
          </a:p>
          <a:p>
            <a:pPr marL="0" indent="0">
              <a:buNone/>
            </a:pPr>
            <a:r>
              <a:rPr lang="es-MX" sz="2900" dirty="0"/>
              <a:t/>
            </a:r>
            <a:br>
              <a:rPr lang="es-MX" sz="2900" dirty="0"/>
            </a:br>
            <a:r>
              <a:rPr lang="es-MX" sz="2900" dirty="0"/>
              <a:t>Un identificador; es el nombre que damos a las variables y funciones. Está formado por una secuencia de letras y dígitos, aunque también acepta el </a:t>
            </a:r>
            <a:r>
              <a:rPr lang="es-MX" sz="2900" dirty="0" smtClean="0"/>
              <a:t>carácter </a:t>
            </a:r>
            <a:r>
              <a:rPr lang="es-MX" sz="2900" dirty="0"/>
              <a:t>de subrayado </a:t>
            </a:r>
            <a:r>
              <a:rPr lang="es-MX" sz="2900" b="1" dirty="0"/>
              <a:t>_</a:t>
            </a:r>
            <a:r>
              <a:rPr lang="es-MX" sz="2900" dirty="0"/>
              <a:t>. Por contra no acepta los acentos ni la </a:t>
            </a:r>
            <a:r>
              <a:rPr lang="es-MX" sz="2900" b="1" dirty="0"/>
              <a:t>ñ</a:t>
            </a:r>
            <a:r>
              <a:rPr lang="es-MX" sz="2900" dirty="0"/>
              <a:t>/</a:t>
            </a:r>
            <a:r>
              <a:rPr lang="es-MX" sz="2900" b="1" dirty="0"/>
              <a:t>Ñ</a:t>
            </a:r>
            <a:r>
              <a:rPr lang="es-MX" sz="2900" dirty="0"/>
              <a:t>.</a:t>
            </a:r>
            <a:endParaRPr lang="es-MX" sz="2600" dirty="0"/>
          </a:p>
          <a:p>
            <a:pPr marL="0" indent="0">
              <a:buNone/>
            </a:pPr>
            <a:r>
              <a:rPr lang="es-MX" sz="2900" dirty="0"/>
              <a:t>El primer </a:t>
            </a:r>
            <a:r>
              <a:rPr lang="es-MX" sz="2900" dirty="0" smtClean="0"/>
              <a:t>carácter </a:t>
            </a:r>
            <a:r>
              <a:rPr lang="es-MX" sz="2900" dirty="0"/>
              <a:t>de un identificador no puede ser un número, es decir que debe ser una letra o el símbolo </a:t>
            </a:r>
            <a:r>
              <a:rPr lang="es-MX" sz="2900" b="1" dirty="0"/>
              <a:t>_</a:t>
            </a:r>
            <a:r>
              <a:rPr lang="es-MX" sz="2900" dirty="0"/>
              <a:t>.</a:t>
            </a:r>
            <a:br>
              <a:rPr lang="es-MX" sz="2900" dirty="0"/>
            </a:br>
            <a:r>
              <a:rPr lang="es-MX" sz="2900" dirty="0"/>
              <a:t>Se diferencian las mayúsculas de las minúsculas, así </a:t>
            </a:r>
            <a:r>
              <a:rPr lang="es-MX" sz="2900" b="1" dirty="0" err="1"/>
              <a:t>num</a:t>
            </a:r>
            <a:r>
              <a:rPr lang="es-MX" sz="2900" dirty="0"/>
              <a:t>, </a:t>
            </a:r>
            <a:r>
              <a:rPr lang="es-MX" sz="2900" b="1" dirty="0" err="1"/>
              <a:t>Num</a:t>
            </a:r>
            <a:r>
              <a:rPr lang="es-MX" sz="2900" dirty="0"/>
              <a:t> y </a:t>
            </a:r>
            <a:r>
              <a:rPr lang="es-MX" sz="2900" b="1" dirty="0" err="1"/>
              <a:t>nuM</a:t>
            </a:r>
            <a:r>
              <a:rPr lang="es-MX" sz="2900" dirty="0"/>
              <a:t> son distintos identificadores.</a:t>
            </a:r>
            <a:br>
              <a:rPr lang="es-MX" sz="2900" dirty="0"/>
            </a:br>
            <a:r>
              <a:rPr lang="es-MX" sz="2900" dirty="0"/>
              <a:t>A continuación vemos algunos ejemplos de identificadores válidos y no válidos:</a:t>
            </a:r>
            <a:endParaRPr lang="es-MX" sz="2600" dirty="0"/>
          </a:p>
          <a:p>
            <a:pPr marL="0" indent="0">
              <a:buNone/>
            </a:pPr>
            <a:r>
              <a:rPr lang="es-MX" sz="2900" b="1" dirty="0"/>
              <a:t> </a:t>
            </a:r>
            <a:endParaRPr lang="es-MX" sz="2600" dirty="0"/>
          </a:p>
          <a:p>
            <a:pPr marL="0" indent="0">
              <a:buNone/>
            </a:pPr>
            <a:r>
              <a:rPr lang="es-MX" sz="2900" b="1" dirty="0"/>
              <a:t>	Válidos		No válidos</a:t>
            </a:r>
            <a:endParaRPr lang="es-MX" sz="2600" dirty="0"/>
          </a:p>
          <a:p>
            <a:pPr marL="0" indent="0">
              <a:buNone/>
            </a:pPr>
            <a:r>
              <a:rPr lang="es-MX" sz="2900" dirty="0"/>
              <a:t> </a:t>
            </a:r>
            <a:endParaRPr lang="es-MX" sz="2600" dirty="0"/>
          </a:p>
          <a:p>
            <a:pPr marL="0" indent="0">
              <a:buNone/>
            </a:pPr>
            <a:r>
              <a:rPr lang="es-MX" sz="2900" dirty="0"/>
              <a:t>	_</a:t>
            </a:r>
            <a:r>
              <a:rPr lang="es-MX" sz="2900" dirty="0" err="1"/>
              <a:t>num</a:t>
            </a:r>
            <a:r>
              <a:rPr lang="es-MX" sz="2900" dirty="0"/>
              <a:t>		1num</a:t>
            </a:r>
            <a:endParaRPr lang="es-MX" sz="2600" dirty="0"/>
          </a:p>
          <a:p>
            <a:pPr marL="0" indent="0">
              <a:buNone/>
            </a:pPr>
            <a:r>
              <a:rPr lang="es-MX" sz="2900" dirty="0"/>
              <a:t>	var1		número2</a:t>
            </a:r>
            <a:endParaRPr lang="es-MX" sz="2600" dirty="0"/>
          </a:p>
          <a:p>
            <a:pPr marL="0" indent="0">
              <a:buNone/>
            </a:pPr>
            <a:r>
              <a:rPr lang="es-MX" sz="2900" dirty="0"/>
              <a:t>	</a:t>
            </a:r>
            <a:r>
              <a:rPr lang="es-MX" sz="2900" dirty="0" err="1"/>
              <a:t>fecha_nac</a:t>
            </a:r>
            <a:r>
              <a:rPr lang="es-MX" sz="2900" dirty="0"/>
              <a:t>	</a:t>
            </a:r>
            <a:r>
              <a:rPr lang="es-MX" sz="2900" dirty="0" err="1"/>
              <a:t>año_nac</a:t>
            </a:r>
            <a:endParaRPr lang="es-MX" sz="2600" dirty="0"/>
          </a:p>
          <a:p>
            <a:pPr marL="0" indent="0">
              <a:buNone/>
            </a:pPr>
            <a:endParaRPr lang="es-MX" dirty="0"/>
          </a:p>
        </p:txBody>
      </p:sp>
    </p:spTree>
    <p:extLst>
      <p:ext uri="{BB962C8B-B14F-4D97-AF65-F5344CB8AC3E}">
        <p14:creationId xmlns:p14="http://schemas.microsoft.com/office/powerpoint/2010/main" val="5671306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4077169"/>
          </a:xfrm>
        </p:spPr>
        <p:txBody>
          <a:bodyPr>
            <a:normAutofit lnSpcReduction="10000"/>
          </a:bodyPr>
          <a:lstStyle/>
          <a:p>
            <a:pPr marL="457200" lvl="1" indent="0">
              <a:buNone/>
            </a:pPr>
            <a:r>
              <a:rPr lang="es-MX" sz="3000" b="1" dirty="0" smtClean="0">
                <a:solidFill>
                  <a:schemeClr val="bg2">
                    <a:lumMod val="50000"/>
                  </a:schemeClr>
                </a:solidFill>
              </a:rPr>
              <a:t>4.4. Tipos </a:t>
            </a:r>
            <a:r>
              <a:rPr lang="es-MX" sz="3000" b="1" dirty="0">
                <a:solidFill>
                  <a:schemeClr val="bg2">
                    <a:lumMod val="50000"/>
                  </a:schemeClr>
                </a:solidFill>
              </a:rPr>
              <a:t>de variables.</a:t>
            </a:r>
          </a:p>
          <a:p>
            <a:pPr marL="0" indent="0">
              <a:buNone/>
            </a:pPr>
            <a:endParaRPr lang="es-MX" sz="4000" dirty="0"/>
          </a:p>
          <a:p>
            <a:pPr marL="0" indent="0">
              <a:buNone/>
            </a:pPr>
            <a:r>
              <a:rPr lang="es-MX" sz="2200" dirty="0"/>
              <a:t>En 'C' existen básicamente cuatro tipos de datos, aunque como se verá después, podremos definir nuestros propios tipos de datos a partir de estos cuatro. A continuación se detalla su nombre, el tamaño que ocupa en memoria y el rango de sus posibles valores</a:t>
            </a:r>
            <a:r>
              <a:rPr lang="es-MX" sz="2200" dirty="0" smtClean="0"/>
              <a:t>.</a:t>
            </a:r>
          </a:p>
          <a:p>
            <a:pPr marL="0" indent="0">
              <a:buNone/>
            </a:pPr>
            <a:endParaRPr lang="es-MX" sz="2200" dirty="0"/>
          </a:p>
          <a:p>
            <a:pPr marL="0" indent="0">
              <a:buNone/>
            </a:pPr>
            <a:r>
              <a:rPr lang="es-MX" sz="2200" dirty="0"/>
              <a:t>Un tipo de dato, se definen como </a:t>
            </a:r>
            <a:r>
              <a:rPr lang="es-MX" sz="2200" i="1" dirty="0"/>
              <a:t>un conjunto de valores que puede tener una variables, junto con ciertas operaciones que se pueden realizar con ellas.</a:t>
            </a:r>
            <a:endParaRPr lang="es-MX" sz="2200" dirty="0"/>
          </a:p>
          <a:p>
            <a:pPr marL="0" indent="0">
              <a:buNone/>
            </a:pPr>
            <a:endParaRPr lang="es-MX" dirty="0"/>
          </a:p>
        </p:txBody>
      </p:sp>
    </p:spTree>
    <p:extLst>
      <p:ext uri="{BB962C8B-B14F-4D97-AF65-F5344CB8AC3E}">
        <p14:creationId xmlns:p14="http://schemas.microsoft.com/office/powerpoint/2010/main" val="32865571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Marcador de contenido 1"/>
          <p:cNvGraphicFramePr>
            <a:graphicFrameLocks noGrp="1"/>
          </p:cNvGraphicFramePr>
          <p:nvPr>
            <p:ph idx="1"/>
            <p:extLst>
              <p:ext uri="{D42A27DB-BD31-4B8C-83A1-F6EECF244321}">
                <p14:modId xmlns:p14="http://schemas.microsoft.com/office/powerpoint/2010/main" val="3785076323"/>
              </p:ext>
            </p:extLst>
          </p:nvPr>
        </p:nvGraphicFramePr>
        <p:xfrm>
          <a:off x="395536" y="894155"/>
          <a:ext cx="8280920" cy="5127129"/>
        </p:xfrm>
        <a:graphic>
          <a:graphicData uri="http://schemas.openxmlformats.org/drawingml/2006/table">
            <a:tbl>
              <a:tblPr firstRow="1" firstCol="1" bandRow="1">
                <a:tableStyleId>{0505E3EF-67EA-436B-97B2-0124C06EBD24}</a:tableStyleId>
              </a:tblPr>
              <a:tblGrid>
                <a:gridCol w="2814546"/>
                <a:gridCol w="1644291"/>
                <a:gridCol w="1644291"/>
                <a:gridCol w="2177792"/>
              </a:tblGrid>
              <a:tr h="258678">
                <a:tc gridSpan="4">
                  <a:txBody>
                    <a:bodyPr/>
                    <a:lstStyle/>
                    <a:p>
                      <a:pPr algn="ctr">
                        <a:lnSpc>
                          <a:spcPts val="1200"/>
                        </a:lnSpc>
                        <a:spcAft>
                          <a:spcPts val="1000"/>
                        </a:spcAft>
                      </a:pPr>
                      <a:r>
                        <a:rPr lang="es-MX" sz="1200" dirty="0">
                          <a:effectLst/>
                        </a:rPr>
                        <a:t>TABLA CON LOS TIPOS DE DATOS PREDEFINIDOS EN C</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hMerge="1">
                  <a:txBody>
                    <a:bodyPr/>
                    <a:lstStyle/>
                    <a:p>
                      <a:endParaRPr lang="es-MX"/>
                    </a:p>
                  </a:txBody>
                  <a:tcPr/>
                </a:tc>
                <a:tc hMerge="1">
                  <a:txBody>
                    <a:bodyPr/>
                    <a:lstStyle/>
                    <a:p>
                      <a:endParaRPr lang="es-MX"/>
                    </a:p>
                  </a:txBody>
                  <a:tcPr/>
                </a:tc>
                <a:tc hMerge="1">
                  <a:txBody>
                    <a:bodyPr/>
                    <a:lstStyle/>
                    <a:p>
                      <a:endParaRPr lang="es-MX"/>
                    </a:p>
                  </a:txBody>
                  <a:tcPr/>
                </a:tc>
              </a:tr>
              <a:tr h="258678">
                <a:tc gridSpan="4">
                  <a:txBody>
                    <a:bodyPr/>
                    <a:lstStyle/>
                    <a:p>
                      <a:pPr algn="ctr">
                        <a:lnSpc>
                          <a:spcPts val="1200"/>
                        </a:lnSpc>
                        <a:spcAft>
                          <a:spcPts val="1000"/>
                        </a:spcAft>
                      </a:pPr>
                      <a:r>
                        <a:rPr lang="es-MX" sz="1200" dirty="0">
                          <a:effectLst/>
                        </a:rPr>
                        <a:t>&gt;ENTEROS: </a:t>
                      </a:r>
                      <a:r>
                        <a:rPr lang="es-MX" sz="1200" dirty="0" smtClean="0">
                          <a:effectLst/>
                        </a:rPr>
                        <a:t>números </a:t>
                      </a:r>
                      <a:r>
                        <a:rPr lang="es-MX" sz="1200" dirty="0">
                          <a:effectLst/>
                        </a:rPr>
                        <a:t>completos y sus negativos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hMerge="1">
                  <a:txBody>
                    <a:bodyPr/>
                    <a:lstStyle/>
                    <a:p>
                      <a:endParaRPr lang="es-MX"/>
                    </a:p>
                  </a:txBody>
                  <a:tcPr/>
                </a:tc>
                <a:tc hMerge="1">
                  <a:txBody>
                    <a:bodyPr/>
                    <a:lstStyle/>
                    <a:p>
                      <a:endParaRPr lang="es-MX"/>
                    </a:p>
                  </a:txBody>
                  <a:tcPr/>
                </a:tc>
                <a:tc hMerge="1">
                  <a:txBody>
                    <a:bodyPr/>
                    <a:lstStyle/>
                    <a:p>
                      <a:endParaRPr lang="es-MX"/>
                    </a:p>
                  </a:txBody>
                  <a:tcPr/>
                </a:tc>
              </a:tr>
              <a:tr h="258678">
                <a:tc>
                  <a:txBody>
                    <a:bodyPr/>
                    <a:lstStyle/>
                    <a:p>
                      <a:pPr>
                        <a:lnSpc>
                          <a:spcPts val="1200"/>
                        </a:lnSpc>
                        <a:spcAft>
                          <a:spcPts val="1000"/>
                        </a:spcAft>
                      </a:pPr>
                      <a:r>
                        <a:rPr lang="es-MX" sz="1200">
                          <a:effectLst/>
                        </a:rPr>
                        <a:t>Palabra reservada: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nSpc>
                          <a:spcPts val="1200"/>
                        </a:lnSpc>
                        <a:spcAft>
                          <a:spcPts val="1000"/>
                        </a:spcAft>
                      </a:pPr>
                      <a:r>
                        <a:rPr lang="es-MX" sz="1200">
                          <a:effectLst/>
                        </a:rPr>
                        <a:t>Ejemplo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nSpc>
                          <a:spcPts val="1200"/>
                        </a:lnSpc>
                        <a:spcAft>
                          <a:spcPts val="1000"/>
                        </a:spcAft>
                      </a:pPr>
                      <a:r>
                        <a:rPr lang="es-MX" sz="1200" dirty="0">
                          <a:effectLst/>
                        </a:rPr>
                        <a:t>Tamaño (byte)</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s-MX" sz="1200" dirty="0">
                          <a:effectLst/>
                        </a:rPr>
                        <a:t>Rango de valores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a:txBody>
                    <a:bodyPr/>
                    <a:lstStyle/>
                    <a:p>
                      <a:pPr>
                        <a:lnSpc>
                          <a:spcPts val="1200"/>
                        </a:lnSpc>
                        <a:spcAft>
                          <a:spcPts val="1000"/>
                        </a:spcAft>
                      </a:pPr>
                      <a:r>
                        <a:rPr lang="es-MX" sz="1200">
                          <a:effectLst/>
                        </a:rPr>
                        <a:t>int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s-MX" sz="1200">
                          <a:effectLst/>
                        </a:rPr>
                        <a:t>-850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s-MX" sz="1200" dirty="0">
                          <a:effectLst/>
                        </a:rPr>
                        <a:t>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s-MX" sz="1200" dirty="0">
                          <a:effectLst/>
                        </a:rPr>
                        <a:t>-32767 a 32767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gridSpan="4">
                  <a:txBody>
                    <a:bodyPr/>
                    <a:lstStyle/>
                    <a:p>
                      <a:pPr algn="ctr">
                        <a:lnSpc>
                          <a:spcPts val="1200"/>
                        </a:lnSpc>
                        <a:spcAft>
                          <a:spcPts val="1000"/>
                        </a:spcAft>
                      </a:pPr>
                      <a:r>
                        <a:rPr lang="es-MX" sz="1200" dirty="0">
                          <a:effectLst/>
                        </a:rPr>
                        <a:t>VARIANTES DE ENTEROS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hMerge="1">
                  <a:txBody>
                    <a:bodyPr/>
                    <a:lstStyle/>
                    <a:p>
                      <a:endParaRPr lang="es-MX"/>
                    </a:p>
                  </a:txBody>
                  <a:tcPr/>
                </a:tc>
                <a:tc hMerge="1">
                  <a:txBody>
                    <a:bodyPr/>
                    <a:lstStyle/>
                    <a:p>
                      <a:endParaRPr lang="es-MX"/>
                    </a:p>
                  </a:txBody>
                  <a:tcPr/>
                </a:tc>
                <a:tc hMerge="1">
                  <a:txBody>
                    <a:bodyPr/>
                    <a:lstStyle/>
                    <a:p>
                      <a:endParaRPr lang="es-MX"/>
                    </a:p>
                  </a:txBody>
                  <a:tcPr/>
                </a:tc>
              </a:tr>
              <a:tr h="258678">
                <a:tc>
                  <a:txBody>
                    <a:bodyPr/>
                    <a:lstStyle/>
                    <a:p>
                      <a:pPr>
                        <a:lnSpc>
                          <a:spcPts val="1200"/>
                        </a:lnSpc>
                        <a:spcAft>
                          <a:spcPts val="1000"/>
                        </a:spcAft>
                      </a:pPr>
                      <a:r>
                        <a:rPr lang="en-US" sz="1200">
                          <a:effectLst/>
                        </a:rPr>
                        <a:t>short int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dirty="0">
                          <a:effectLst/>
                        </a:rPr>
                        <a:t>1</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n-US" sz="1200" dirty="0">
                          <a:effectLst/>
                        </a:rPr>
                        <a:t>-128 a 127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a:txBody>
                    <a:bodyPr/>
                    <a:lstStyle/>
                    <a:p>
                      <a:pPr>
                        <a:lnSpc>
                          <a:spcPts val="1200"/>
                        </a:lnSpc>
                        <a:spcAft>
                          <a:spcPts val="1000"/>
                        </a:spcAft>
                      </a:pPr>
                      <a:r>
                        <a:rPr lang="en-US" sz="1200">
                          <a:effectLst/>
                        </a:rPr>
                        <a:t>unsigned int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45689</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dirty="0">
                          <a:effectLst/>
                        </a:rPr>
                        <a:t>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n-US" sz="1200" dirty="0">
                          <a:effectLst/>
                        </a:rPr>
                        <a:t>0 a 65535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451523">
                <a:tc>
                  <a:txBody>
                    <a:bodyPr/>
                    <a:lstStyle/>
                    <a:p>
                      <a:pPr>
                        <a:lnSpc>
                          <a:spcPts val="1200"/>
                        </a:lnSpc>
                        <a:spcAft>
                          <a:spcPts val="1000"/>
                        </a:spcAft>
                      </a:pPr>
                      <a:r>
                        <a:rPr lang="en-US" sz="1200">
                          <a:effectLst/>
                        </a:rPr>
                        <a:t>long int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588458</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dirty="0">
                          <a:effectLst/>
                        </a:rPr>
                        <a:t>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n-US" sz="1200" dirty="0">
                          <a:effectLst/>
                        </a:rPr>
                        <a:t>-2147483648 a 2147483647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a:txBody>
                    <a:bodyPr/>
                    <a:lstStyle/>
                    <a:p>
                      <a:pPr>
                        <a:lnSpc>
                          <a:spcPts val="1200"/>
                        </a:lnSpc>
                        <a:spcAft>
                          <a:spcPts val="1000"/>
                        </a:spcAft>
                      </a:pPr>
                      <a:r>
                        <a:rPr lang="en-US" sz="1200">
                          <a:effectLst/>
                        </a:rPr>
                        <a:t>unsigned long</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20000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n-US" sz="1200" dirty="0">
                          <a:effectLst/>
                        </a:rPr>
                        <a:t>0 a 4294967295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gridSpan="4">
                  <a:txBody>
                    <a:bodyPr/>
                    <a:lstStyle/>
                    <a:p>
                      <a:pPr algn="ctr">
                        <a:lnSpc>
                          <a:spcPts val="1200"/>
                        </a:lnSpc>
                        <a:spcAft>
                          <a:spcPts val="1000"/>
                        </a:spcAft>
                      </a:pPr>
                      <a:r>
                        <a:rPr lang="es-MX" sz="1200" dirty="0">
                          <a:effectLst/>
                        </a:rPr>
                        <a:t>&gt;REALES: números con decimales o punto flotante</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hMerge="1">
                  <a:txBody>
                    <a:bodyPr/>
                    <a:lstStyle/>
                    <a:p>
                      <a:endParaRPr lang="es-MX"/>
                    </a:p>
                  </a:txBody>
                  <a:tcPr/>
                </a:tc>
                <a:tc hMerge="1">
                  <a:txBody>
                    <a:bodyPr/>
                    <a:lstStyle/>
                    <a:p>
                      <a:endParaRPr lang="es-MX"/>
                    </a:p>
                  </a:txBody>
                  <a:tcPr/>
                </a:tc>
                <a:tc hMerge="1">
                  <a:txBody>
                    <a:bodyPr/>
                    <a:lstStyle/>
                    <a:p>
                      <a:endParaRPr lang="es-MX"/>
                    </a:p>
                  </a:txBody>
                  <a:tcPr/>
                </a:tc>
              </a:tr>
              <a:tr h="258678">
                <a:tc>
                  <a:txBody>
                    <a:bodyPr/>
                    <a:lstStyle/>
                    <a:p>
                      <a:pPr>
                        <a:lnSpc>
                          <a:spcPts val="1200"/>
                        </a:lnSpc>
                        <a:spcAft>
                          <a:spcPts val="1000"/>
                        </a:spcAft>
                      </a:pPr>
                      <a:r>
                        <a:rPr lang="es-MX" sz="1200">
                          <a:effectLst/>
                        </a:rPr>
                        <a:t>Palabra reservada: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nSpc>
                          <a:spcPts val="1200"/>
                        </a:lnSpc>
                        <a:spcAft>
                          <a:spcPts val="1000"/>
                        </a:spcAft>
                      </a:pPr>
                      <a:r>
                        <a:rPr lang="es-MX" sz="1200">
                          <a:effectLst/>
                        </a:rPr>
                        <a:t>Ejemplo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nSpc>
                          <a:spcPts val="1200"/>
                        </a:lnSpc>
                        <a:spcAft>
                          <a:spcPts val="1000"/>
                        </a:spcAft>
                      </a:pPr>
                      <a:r>
                        <a:rPr lang="es-MX" sz="1200">
                          <a:effectLst/>
                        </a:rPr>
                        <a:t>Tamaño (byte)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s-MX" sz="1200" dirty="0">
                          <a:effectLst/>
                        </a:rPr>
                        <a:t>Rango de valores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89111">
                <a:tc>
                  <a:txBody>
                    <a:bodyPr/>
                    <a:lstStyle/>
                    <a:p>
                      <a:pPr>
                        <a:lnSpc>
                          <a:spcPts val="1200"/>
                        </a:lnSpc>
                        <a:spcAft>
                          <a:spcPts val="1000"/>
                        </a:spcAft>
                      </a:pPr>
                      <a:r>
                        <a:rPr lang="en-US" sz="1200">
                          <a:effectLst/>
                        </a:rPr>
                        <a:t>float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85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n-US" sz="1200" dirty="0">
                          <a:effectLst/>
                        </a:rPr>
                        <a:t>3.4x10</a:t>
                      </a:r>
                      <a:r>
                        <a:rPr lang="en-US" sz="1200" baseline="30000" dirty="0">
                          <a:effectLst/>
                        </a:rPr>
                        <a:t>-38 </a:t>
                      </a:r>
                      <a:r>
                        <a:rPr lang="en-US" sz="1200" dirty="0">
                          <a:effectLst/>
                        </a:rPr>
                        <a:t>a 3.4x10</a:t>
                      </a:r>
                      <a:r>
                        <a:rPr lang="en-US" sz="1200" baseline="30000" dirty="0">
                          <a:effectLst/>
                        </a:rPr>
                        <a:t>38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gridSpan="4">
                  <a:txBody>
                    <a:bodyPr/>
                    <a:lstStyle/>
                    <a:p>
                      <a:pPr algn="ctr">
                        <a:lnSpc>
                          <a:spcPts val="1200"/>
                        </a:lnSpc>
                        <a:spcAft>
                          <a:spcPts val="1000"/>
                        </a:spcAft>
                      </a:pPr>
                      <a:r>
                        <a:rPr lang="es-MX" sz="1200" dirty="0">
                          <a:effectLst/>
                        </a:rPr>
                        <a:t>VARIANTES DE LOS REALES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hMerge="1">
                  <a:txBody>
                    <a:bodyPr/>
                    <a:lstStyle/>
                    <a:p>
                      <a:endParaRPr lang="es-MX"/>
                    </a:p>
                  </a:txBody>
                  <a:tcPr/>
                </a:tc>
                <a:tc hMerge="1">
                  <a:txBody>
                    <a:bodyPr/>
                    <a:lstStyle/>
                    <a:p>
                      <a:endParaRPr lang="es-MX"/>
                    </a:p>
                  </a:txBody>
                  <a:tcPr/>
                </a:tc>
                <a:tc hMerge="1">
                  <a:txBody>
                    <a:bodyPr/>
                    <a:lstStyle/>
                    <a:p>
                      <a:endParaRPr lang="es-MX"/>
                    </a:p>
                  </a:txBody>
                  <a:tcPr/>
                </a:tc>
              </a:tr>
              <a:tr h="289111">
                <a:tc>
                  <a:txBody>
                    <a:bodyPr/>
                    <a:lstStyle/>
                    <a:p>
                      <a:pPr>
                        <a:lnSpc>
                          <a:spcPts val="1200"/>
                        </a:lnSpc>
                        <a:spcAft>
                          <a:spcPts val="1000"/>
                        </a:spcAft>
                      </a:pPr>
                      <a:r>
                        <a:rPr lang="en-US" sz="1200">
                          <a:effectLst/>
                        </a:rPr>
                        <a:t>double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0.0058</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8</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n-US" sz="1200" dirty="0">
                          <a:effectLst/>
                        </a:rPr>
                        <a:t>1.7x10</a:t>
                      </a:r>
                      <a:r>
                        <a:rPr lang="en-US" sz="1200" baseline="30000" dirty="0">
                          <a:effectLst/>
                        </a:rPr>
                        <a:t>-308</a:t>
                      </a:r>
                      <a:r>
                        <a:rPr lang="en-US" sz="1200" dirty="0">
                          <a:effectLst/>
                        </a:rPr>
                        <a:t> a 1.7x10</a:t>
                      </a:r>
                      <a:r>
                        <a:rPr lang="en-US" sz="1200" baseline="30000" dirty="0">
                          <a:effectLst/>
                        </a:rPr>
                        <a:t>308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475892">
                <a:tc>
                  <a:txBody>
                    <a:bodyPr/>
                    <a:lstStyle/>
                    <a:p>
                      <a:pPr>
                        <a:lnSpc>
                          <a:spcPts val="1200"/>
                        </a:lnSpc>
                        <a:spcAft>
                          <a:spcPts val="1000"/>
                        </a:spcAft>
                      </a:pPr>
                      <a:r>
                        <a:rPr lang="en-US" sz="1200">
                          <a:effectLst/>
                        </a:rPr>
                        <a:t>long double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n-US" sz="1200">
                          <a:effectLst/>
                        </a:rPr>
                        <a:t>1.00E-07</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s-MX" sz="1200">
                          <a:effectLst/>
                        </a:rPr>
                        <a:t>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s-MX" sz="1200" dirty="0">
                          <a:effectLst/>
                        </a:rPr>
                        <a:t>3.4x10</a:t>
                      </a:r>
                      <a:r>
                        <a:rPr lang="es-MX" sz="1200" baseline="30000" dirty="0">
                          <a:effectLst/>
                        </a:rPr>
                        <a:t>-4932</a:t>
                      </a:r>
                      <a:r>
                        <a:rPr lang="es-MX" sz="1200" dirty="0">
                          <a:effectLst/>
                        </a:rPr>
                        <a:t> a 1.1x10</a:t>
                      </a:r>
                      <a:r>
                        <a:rPr lang="es-MX" sz="1200" baseline="30000" dirty="0">
                          <a:effectLst/>
                        </a:rPr>
                        <a:t>4932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gridSpan="4">
                  <a:txBody>
                    <a:bodyPr/>
                    <a:lstStyle/>
                    <a:p>
                      <a:pPr algn="ctr">
                        <a:lnSpc>
                          <a:spcPts val="1200"/>
                        </a:lnSpc>
                        <a:spcAft>
                          <a:spcPts val="1000"/>
                        </a:spcAft>
                      </a:pPr>
                      <a:r>
                        <a:rPr lang="es-MX" sz="1200" dirty="0">
                          <a:effectLst/>
                        </a:rPr>
                        <a:t>&gt;CARÁCTER: letras, </a:t>
                      </a:r>
                      <a:r>
                        <a:rPr lang="es-MX" sz="1200" dirty="0" err="1">
                          <a:effectLst/>
                        </a:rPr>
                        <a:t>digitos</a:t>
                      </a:r>
                      <a:r>
                        <a:rPr lang="es-MX" sz="1200" dirty="0">
                          <a:effectLst/>
                        </a:rPr>
                        <a:t>, símbolos, signos de puntuación.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hMerge="1">
                  <a:txBody>
                    <a:bodyPr/>
                    <a:lstStyle/>
                    <a:p>
                      <a:endParaRPr lang="es-MX"/>
                    </a:p>
                  </a:txBody>
                  <a:tcPr/>
                </a:tc>
                <a:tc hMerge="1">
                  <a:txBody>
                    <a:bodyPr/>
                    <a:lstStyle/>
                    <a:p>
                      <a:endParaRPr lang="es-MX"/>
                    </a:p>
                  </a:txBody>
                  <a:tcPr/>
                </a:tc>
                <a:tc hMerge="1">
                  <a:txBody>
                    <a:bodyPr/>
                    <a:lstStyle/>
                    <a:p>
                      <a:endParaRPr lang="es-MX"/>
                    </a:p>
                  </a:txBody>
                  <a:tcPr/>
                </a:tc>
              </a:tr>
              <a:tr h="258678">
                <a:tc>
                  <a:txBody>
                    <a:bodyPr/>
                    <a:lstStyle/>
                    <a:p>
                      <a:pPr>
                        <a:lnSpc>
                          <a:spcPts val="1200"/>
                        </a:lnSpc>
                        <a:spcAft>
                          <a:spcPts val="1000"/>
                        </a:spcAft>
                      </a:pPr>
                      <a:r>
                        <a:rPr lang="es-MX" sz="1200">
                          <a:effectLst/>
                        </a:rPr>
                        <a:t>Palabra reservada: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nSpc>
                          <a:spcPts val="1200"/>
                        </a:lnSpc>
                        <a:spcAft>
                          <a:spcPts val="1000"/>
                        </a:spcAft>
                      </a:pPr>
                      <a:r>
                        <a:rPr lang="es-MX" sz="1200">
                          <a:effectLst/>
                        </a:rPr>
                        <a:t>Ejemplo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nSpc>
                          <a:spcPts val="1200"/>
                        </a:lnSpc>
                        <a:spcAft>
                          <a:spcPts val="1000"/>
                        </a:spcAft>
                      </a:pPr>
                      <a:r>
                        <a:rPr lang="es-MX" sz="1200">
                          <a:effectLst/>
                        </a:rPr>
                        <a:t>Tamaño (byte)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s-MX" sz="1200" dirty="0">
                          <a:effectLst/>
                        </a:rPr>
                        <a:t>Rango de valores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r h="258678">
                <a:tc>
                  <a:txBody>
                    <a:bodyPr/>
                    <a:lstStyle/>
                    <a:p>
                      <a:pPr>
                        <a:lnSpc>
                          <a:spcPts val="1200"/>
                        </a:lnSpc>
                        <a:spcAft>
                          <a:spcPts val="1000"/>
                        </a:spcAft>
                      </a:pPr>
                      <a:r>
                        <a:rPr lang="es-MX" sz="1200">
                          <a:effectLst/>
                        </a:rPr>
                        <a:t>char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nSpc>
                          <a:spcPts val="1200"/>
                        </a:lnSpc>
                        <a:spcAft>
                          <a:spcPts val="1000"/>
                        </a:spcAft>
                      </a:pPr>
                      <a:r>
                        <a:rPr lang="es-MX" sz="1200">
                          <a:effectLst/>
                        </a:rPr>
                        <a:t>    'O'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r">
                        <a:lnSpc>
                          <a:spcPts val="1200"/>
                        </a:lnSpc>
                        <a:spcAft>
                          <a:spcPts val="1000"/>
                        </a:spcAft>
                      </a:pPr>
                      <a:r>
                        <a:rPr lang="es-MX" sz="120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c>
                  <a:txBody>
                    <a:bodyPr/>
                    <a:lstStyle/>
                    <a:p>
                      <a:pPr algn="ctr">
                        <a:lnSpc>
                          <a:spcPts val="1200"/>
                        </a:lnSpc>
                        <a:spcAft>
                          <a:spcPts val="1000"/>
                        </a:spcAft>
                      </a:pPr>
                      <a:r>
                        <a:rPr lang="es-MX" sz="1200" dirty="0">
                          <a:effectLst/>
                        </a:rPr>
                        <a:t>0 ......255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0795" marR="10795" marT="10795" marB="0" anchor="b"/>
                </a:tc>
              </a:tr>
            </a:tbl>
          </a:graphicData>
        </a:graphic>
      </p:graphicFrame>
    </p:spTree>
    <p:extLst>
      <p:ext uri="{BB962C8B-B14F-4D97-AF65-F5344CB8AC3E}">
        <p14:creationId xmlns:p14="http://schemas.microsoft.com/office/powerpoint/2010/main" val="17845434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Rectangle 3"/>
          <p:cNvSpPr>
            <a:spLocks noGrp="1" noChangeArrowheads="1"/>
          </p:cNvSpPr>
          <p:nvPr>
            <p:ph idx="1"/>
          </p:nvPr>
        </p:nvSpPr>
        <p:spPr bwMode="auto">
          <a:xfrm>
            <a:off x="503548" y="980728"/>
            <a:ext cx="8136903" cy="4739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584" tIns="304704" rIns="91440" bIns="0" numCol="1" anchor="ctr" anchorCtr="0" compatLnSpc="1">
            <a:prstTxWarp prst="textNoShape">
              <a:avLst/>
            </a:prstTxWarp>
            <a:spAutoFit/>
          </a:bodyPr>
          <a:lstStyle>
            <a:lvl1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1pPr>
            <a:lvl2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2pPr>
            <a:lvl3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3pPr>
            <a:lvl4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4pPr>
            <a:lvl5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5pPr>
            <a:lvl6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6pPr>
            <a:lvl7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7pPr>
            <a:lvl8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8pPr>
            <a:lvl9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9pPr>
          </a:lstStyle>
          <a:p>
            <a:pPr marL="0" marR="0" lvl="1" indent="0" algn="l" defTabSz="914400" rtl="0" eaLnBrk="0" fontAlgn="base" latinLnBrk="0" hangingPunct="0">
              <a:lnSpc>
                <a:spcPct val="100000"/>
              </a:lnSpc>
              <a:spcBef>
                <a:spcPct val="0"/>
              </a:spcBef>
              <a:spcAft>
                <a:spcPct val="0"/>
              </a:spcAft>
              <a:buClrTx/>
              <a:buSz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b="1" i="0" strike="noStrike" cap="none" normalizeH="0" baseline="0" dirty="0" smtClean="0">
                <a:ln>
                  <a:noFill/>
                </a:ln>
                <a:solidFill>
                  <a:schemeClr val="bg2">
                    <a:lumMod val="50000"/>
                  </a:schemeClr>
                </a:solidFill>
                <a:effectLst/>
                <a:latin typeface="+mn-lt"/>
                <a:ea typeface="Times New Roman" panose="02020603050405020304" pitchFamily="18" charset="0"/>
                <a:cs typeface="Times New Roman" panose="02020603050405020304" pitchFamily="18" charset="0"/>
              </a:rPr>
              <a:t>4.5.-</a:t>
            </a:r>
            <a:r>
              <a:rPr kumimoji="0" lang="es-MX" altLang="es-MX" b="1" i="0" strike="noStrike" cap="none" normalizeH="0" baseline="0" dirty="0" smtClean="0">
                <a:ln>
                  <a:noFill/>
                </a:ln>
                <a:solidFill>
                  <a:schemeClr val="bg2">
                    <a:lumMod val="50000"/>
                  </a:schemeClr>
                </a:solidFill>
                <a:effectLst/>
                <a:latin typeface="+mn-lt"/>
                <a:ea typeface="Times New Roman" panose="02020603050405020304" pitchFamily="18" charset="0"/>
                <a:cs typeface="Times New Roman" panose="02020603050405020304" pitchFamily="18" charset="0"/>
              </a:rPr>
              <a:t>C</a:t>
            </a:r>
            <a:r>
              <a:rPr kumimoji="0" lang="es-MX" altLang="es-MX" b="1" i="0" strike="noStrike" cap="none" normalizeH="0" baseline="0" dirty="0" smtClean="0" bmk="">
                <a:ln>
                  <a:noFill/>
                </a:ln>
                <a:solidFill>
                  <a:schemeClr val="bg2">
                    <a:lumMod val="50000"/>
                  </a:schemeClr>
                </a:solidFill>
                <a:effectLst/>
                <a:latin typeface="+mn-lt"/>
                <a:ea typeface="Times New Roman" panose="02020603050405020304" pitchFamily="18" charset="0"/>
                <a:cs typeface="Times New Roman" panose="02020603050405020304" pitchFamily="18" charset="0"/>
              </a:rPr>
              <a:t>alificadores.</a:t>
            </a:r>
          </a:p>
          <a:p>
            <a:pPr marL="0" marR="0" lvl="1" indent="0" algn="l" defTabSz="914400" rtl="0" eaLnBrk="0" fontAlgn="base" latinLnBrk="0" hangingPunct="0">
              <a:lnSpc>
                <a:spcPct val="100000"/>
              </a:lnSpc>
              <a:spcBef>
                <a:spcPct val="0"/>
              </a:spcBef>
              <a:spcAft>
                <a:spcPct val="0"/>
              </a:spcAft>
              <a:buClrTx/>
              <a:buSz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lang="es-MX" altLang="es-MX" sz="2000" b="1" dirty="0" bmk="">
              <a:solidFill>
                <a:schemeClr val="bg2">
                  <a:lumMod val="50000"/>
                </a:schemeClr>
              </a:solidFill>
              <a:latin typeface="+mn-lt"/>
              <a:ea typeface="Times New Roman" panose="02020603050405020304" pitchFamily="18" charset="0"/>
              <a:cs typeface="Times New Roman" panose="02020603050405020304" pitchFamily="18" charset="0"/>
            </a:endParaRPr>
          </a:p>
          <a:p>
            <a:pPr marL="0" marR="0" lvl="1" indent="0" algn="l" defTabSz="914400" rtl="0" eaLnBrk="0" fontAlgn="base" latinLnBrk="0" hangingPunct="0">
              <a:lnSpc>
                <a:spcPct val="100000"/>
              </a:lnSpc>
              <a:spcBef>
                <a:spcPct val="0"/>
              </a:spcBef>
              <a:spcAft>
                <a:spcPct val="0"/>
              </a:spcAft>
              <a:buClrTx/>
              <a:buSz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Los </a:t>
            </a:r>
            <a: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calificadores de tipo tienen la misión de modificar el rango de valores de un determinado tipo de variable. Estos calificadores son cuatro:</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600" b="1" i="0" u="none" strike="noStrike" cap="none" normalizeH="0" baseline="0" dirty="0" err="1" smtClean="0">
                <a:ln>
                  <a:noFill/>
                </a:ln>
                <a:solidFill>
                  <a:srgbClr val="000000"/>
                </a:solidFill>
                <a:effectLst/>
                <a:latin typeface="+mn-lt"/>
                <a:ea typeface="Calibri" panose="020F0502020204030204" pitchFamily="34" charset="0"/>
                <a:cs typeface="Times New Roman" panose="02020603050405020304" pitchFamily="18" charset="0"/>
              </a:rPr>
              <a:t>signed</a:t>
            </a:r>
            <a: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a:r>
            <a:b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br>
            <a: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a:r>
            <a:b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br>
            <a: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Le indica a la variable que va a llevar signo. Es el utilizado por defecto.</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Tamaño		    Rango de valores</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signed </a:t>
            </a:r>
            <a:r>
              <a:rPr kumimoji="0" lang="en-US"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char</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1 byte	          -128 a 127</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signed </a:t>
            </a:r>
            <a:r>
              <a:rPr kumimoji="0" lang="en-US"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int</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2 bytes         </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32768 a 32767</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a:t>
            </a:r>
            <a:r>
              <a:rPr kumimoji="0" lang="es-MX" altLang="es-MX" sz="1600" b="1" i="0" u="none" strike="noStrike" cap="none" normalizeH="0" baseline="0" dirty="0" err="1" smtClean="0">
                <a:ln>
                  <a:noFill/>
                </a:ln>
                <a:solidFill>
                  <a:srgbClr val="000000"/>
                </a:solidFill>
                <a:effectLst/>
                <a:latin typeface="+mn-lt"/>
                <a:ea typeface="Calibri" panose="020F0502020204030204" pitchFamily="34" charset="0"/>
                <a:cs typeface="Times New Roman" panose="02020603050405020304" pitchFamily="18" charset="0"/>
              </a:rPr>
              <a:t>unsigned</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Le indica a la variable que no va a llevar signo (valor absoluto).</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Tamaño		Rango de valores</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unsigned char</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1 byte		</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0 </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a 255</a:t>
            </a:r>
            <a:endParaRPr kumimoji="0" lang="es-MX" altLang="es-MX" sz="10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unsigned int</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            2 </a:t>
            </a:r>
            <a:r>
              <a:rPr kumimoji="0" lang="en-US" altLang="es-MX" sz="1600" b="0"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bytes		0 a 65535</a:t>
            </a:r>
            <a:endParaRPr kumimoji="0" lang="es-MX"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600" b="1" i="0" u="none" strike="noStrike" cap="none" normalizeH="0" baseline="0" dirty="0" smtClean="0">
                <a:ln>
                  <a:noFill/>
                </a:ln>
                <a:solidFill>
                  <a:srgbClr val="000000"/>
                </a:solidFill>
                <a:effectLst/>
                <a:latin typeface="+mn-lt"/>
                <a:ea typeface="Calibri" panose="020F0502020204030204" pitchFamily="34" charset="0"/>
                <a:cs typeface="Times New Roman" panose="02020603050405020304" pitchFamily="18" charset="0"/>
              </a:rPr>
              <a:t>short</a:t>
            </a:r>
            <a:r>
              <a:rPr kumimoji="0" lang="es-MX" altLang="es-MX" sz="1000" b="0" i="0" u="none" strike="noStrike" cap="none" normalizeH="0" baseline="0" dirty="0" smtClean="0">
                <a:ln>
                  <a:noFill/>
                </a:ln>
                <a:solidFill>
                  <a:schemeClr val="tx1"/>
                </a:solidFill>
                <a:effectLst/>
                <a:latin typeface="+mn-lt"/>
              </a:rPr>
              <a:t> </a:t>
            </a:r>
            <a:endParaRPr kumimoji="0" lang="es-MX" altLang="es-MX" sz="2400" b="0" i="0" u="none" strike="noStrike" cap="none" normalizeH="0" baseline="0" dirty="0" smtClean="0">
              <a:ln>
                <a:noFill/>
              </a:ln>
              <a:solidFill>
                <a:schemeClr val="tx1"/>
              </a:solidFill>
              <a:effectLst/>
              <a:latin typeface="+mn-lt"/>
            </a:endParaRPr>
          </a:p>
        </p:txBody>
      </p:sp>
    </p:spTree>
    <p:extLst>
      <p:ext uri="{BB962C8B-B14F-4D97-AF65-F5344CB8AC3E}">
        <p14:creationId xmlns:p14="http://schemas.microsoft.com/office/powerpoint/2010/main" val="582655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1 Tabla"/>
          <p:cNvGraphicFramePr>
            <a:graphicFrameLocks noGrp="1"/>
          </p:cNvGraphicFramePr>
          <p:nvPr>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7" name="6 Conector recto"/>
          <p:cNvCxnSpPr>
            <a:stCxn id="2" idx="0"/>
            <a:endCxn id="2" idx="2"/>
          </p:cNvCxnSpPr>
          <p:nvPr/>
        </p:nvCxnSpPr>
        <p:spPr>
          <a:xfrm>
            <a:off x="4572000" y="569168"/>
            <a:ext cx="0" cy="6187440"/>
          </a:xfrm>
          <a:prstGeom prst="line">
            <a:avLst/>
          </a:prstGeom>
          <a:ln>
            <a:solidFill>
              <a:schemeClr val="bg2">
                <a:lumMod val="50000"/>
              </a:schemeClr>
            </a:solidFill>
          </a:ln>
        </p:spPr>
        <p:style>
          <a:lnRef idx="1">
            <a:schemeClr val="accent3"/>
          </a:lnRef>
          <a:fillRef idx="0">
            <a:schemeClr val="accent3"/>
          </a:fillRef>
          <a:effectRef idx="0">
            <a:schemeClr val="accent3"/>
          </a:effectRef>
          <a:fontRef idx="minor">
            <a:schemeClr val="tx1"/>
          </a:fontRef>
        </p:style>
      </p:cxnSp>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5263970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a:spLocks noGrp="1" noChangeArrowheads="1"/>
          </p:cNvSpPr>
          <p:nvPr>
            <p:ph idx="1"/>
          </p:nvPr>
        </p:nvSpPr>
        <p:spPr bwMode="auto">
          <a:xfrm>
            <a:off x="179388" y="1434426"/>
            <a:ext cx="7532831"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1pPr>
            <a:lvl2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2pPr>
            <a:lvl3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3pPr>
            <a:lvl4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4pPr>
            <a:lvl5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5pPr>
            <a:lvl6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6pPr>
            <a:lvl7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7pPr>
            <a:lvl8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8pPr>
            <a:lvl9pPr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Rango de valores en formato corto (limitado). Es el utilizado por defecto.</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tama</a:t>
            </a:r>
            <a:r>
              <a:rPr kumimoji="0" lang="es-MX" altLang="es-MX" sz="180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ñ</a:t>
            </a: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		rango de valores</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short </a:t>
            </a:r>
            <a:r>
              <a:rPr kumimoji="0" lang="es-MX"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char</a:t>
            </a: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 byte		-128 a 127</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short </a:t>
            </a:r>
            <a:r>
              <a:rPr kumimoji="0" lang="es-MX"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a:t>
            </a: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 bytes		-32768 a 32767</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MX"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a:t>
            </a: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Rango de valores en formato largo (ampliado).</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tama</a:t>
            </a:r>
            <a:r>
              <a:rPr kumimoji="0" lang="es-MX" altLang="es-MX" sz="180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ñ</a:t>
            </a: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		rango de valores</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MX"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a:t>
            </a: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MX"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a:t>
            </a: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4 bytes		-2.147.483.648 a 2.147.483.647</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GB"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 double</a:t>
            </a:r>
            <a:r>
              <a:rPr kumimoji="0" lang="en-GB"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10 bytes		-3'36 E-4932 a 1'18 E+4932</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s-MX" altLang="es-MX" sz="18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Tambi</a:t>
            </a:r>
            <a:r>
              <a:rPr kumimoji="0" lang="es-MX" altLang="es-MX" sz="18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é</a:t>
            </a: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 es posible combinar calificadores entre s</a:t>
            </a:r>
            <a:r>
              <a:rPr kumimoji="0" lang="es-MX" altLang="es-MX" sz="18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í</a:t>
            </a:r>
            <a:r>
              <a:rPr kumimoji="0" lang="es-MX" altLang="es-MX" sz="18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GB"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signed long </a:t>
            </a:r>
            <a:r>
              <a:rPr kumimoji="0" lang="en-GB"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a:t>
            </a:r>
            <a:r>
              <a:rPr kumimoji="0" lang="en-GB"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long </a:t>
            </a:r>
            <a:r>
              <a:rPr kumimoji="0" lang="en-GB"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a:t>
            </a:r>
            <a:r>
              <a:rPr kumimoji="0" lang="en-GB"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long</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GB"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unsigned long </a:t>
            </a:r>
            <a:r>
              <a:rPr kumimoji="0" lang="en-US" altLang="es-MX" sz="1800" b="1"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a:t>
            </a:r>
            <a:r>
              <a:rPr kumimoji="0" lang="en-US"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unsigned long       4 bytes         0 a 4.294.967.295   </a:t>
            </a:r>
            <a:endParaRPr kumimoji="0" lang="es-MX" altLang="es-MX" sz="105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MX" altLang="es-MX" sz="18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(El mayor entero permitido en 'C')</a:t>
            </a:r>
            <a:endParaRPr kumimoji="0" lang="es-MX" altLang="es-MX"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259121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209105" y="1700808"/>
            <a:ext cx="8712968" cy="3773768"/>
          </a:xfrm>
        </p:spPr>
        <p:txBody>
          <a:bodyPr>
            <a:normAutofit fontScale="77500" lnSpcReduction="20000"/>
          </a:bodyPr>
          <a:lstStyle/>
          <a:p>
            <a:pPr marL="0" lvl="1" indent="0">
              <a:buNone/>
            </a:pPr>
            <a:r>
              <a:rPr lang="es-MX" sz="3600" b="1" dirty="0" smtClean="0">
                <a:solidFill>
                  <a:schemeClr val="bg2">
                    <a:lumMod val="50000"/>
                  </a:schemeClr>
                </a:solidFill>
              </a:rPr>
              <a:t>4.6. Variables </a:t>
            </a:r>
            <a:r>
              <a:rPr lang="es-MX" sz="3600" b="1" dirty="0">
                <a:solidFill>
                  <a:schemeClr val="bg2">
                    <a:lumMod val="50000"/>
                  </a:schemeClr>
                </a:solidFill>
              </a:rPr>
              <a:t>de entorno.</a:t>
            </a:r>
          </a:p>
          <a:p>
            <a:pPr marL="0" indent="0">
              <a:buNone/>
            </a:pPr>
            <a:r>
              <a:rPr lang="es-MX" sz="2000" dirty="0"/>
              <a:t/>
            </a:r>
            <a:br>
              <a:rPr lang="es-MX" sz="2000" dirty="0"/>
            </a:br>
            <a:r>
              <a:rPr lang="es-MX" sz="2600" dirty="0"/>
              <a:t>Una variable es un tipo de dato, referenciado mediante un identificador (que es el nombre de la variable). Su contenido podrá ser modificado a lo largo del programa.</a:t>
            </a:r>
            <a:br>
              <a:rPr lang="es-MX" sz="2600" dirty="0"/>
            </a:br>
            <a:r>
              <a:rPr lang="es-MX" sz="2600" dirty="0"/>
              <a:t/>
            </a:r>
            <a:br>
              <a:rPr lang="es-MX" sz="2600" dirty="0"/>
            </a:br>
            <a:r>
              <a:rPr lang="es-MX" sz="2600" dirty="0"/>
              <a:t>Sólo puede pertenecer a un tipo de dato. Para poder utilizar una variable, primero tiene que ser declarada:</a:t>
            </a:r>
            <a:endParaRPr lang="es-MX" sz="2200" dirty="0"/>
          </a:p>
          <a:p>
            <a:pPr marL="0" indent="0">
              <a:buNone/>
            </a:pPr>
            <a:r>
              <a:rPr lang="es-MX" sz="2600" b="1" dirty="0"/>
              <a:t>	[calificador] &lt;tipo&gt; &lt;nombre&gt;</a:t>
            </a:r>
            <a:endParaRPr lang="es-MX" sz="2200" dirty="0"/>
          </a:p>
          <a:p>
            <a:pPr marL="0" indent="0">
              <a:buNone/>
            </a:pPr>
            <a:r>
              <a:rPr lang="es-MX" sz="2600" dirty="0"/>
              <a:t>Es posible inicializar y declarar más de una variable del mismo tipo en la misma sentencia: </a:t>
            </a:r>
            <a:endParaRPr lang="es-MX" sz="2200" dirty="0"/>
          </a:p>
          <a:p>
            <a:pPr marL="0" indent="0">
              <a:buNone/>
            </a:pPr>
            <a:r>
              <a:rPr lang="es-MX" sz="2600" b="1" dirty="0"/>
              <a:t>	[calificador] &lt;tipo&gt; &lt;nombre1&gt;,&lt;nombre2&gt;=&lt;valor&gt;,&lt;nombre3&gt;=&lt;valor&gt;,&lt;nombre4&gt;</a:t>
            </a:r>
            <a:endParaRPr lang="es-MX" sz="2200" dirty="0"/>
          </a:p>
          <a:p>
            <a:pPr marL="0" indent="0">
              <a:buNone/>
            </a:pPr>
            <a:endParaRPr lang="es-MX" dirty="0"/>
          </a:p>
        </p:txBody>
      </p:sp>
    </p:spTree>
    <p:extLst>
      <p:ext uri="{BB962C8B-B14F-4D97-AF65-F5344CB8AC3E}">
        <p14:creationId xmlns:p14="http://schemas.microsoft.com/office/powerpoint/2010/main" val="33579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53864" y="1340768"/>
            <a:ext cx="8712968" cy="3933153"/>
          </a:xfrm>
        </p:spPr>
        <p:txBody>
          <a:bodyPr>
            <a:normAutofit fontScale="85000" lnSpcReduction="10000"/>
          </a:bodyPr>
          <a:lstStyle/>
          <a:p>
            <a:pPr marL="457200" lvl="1" indent="0">
              <a:buNone/>
            </a:pPr>
            <a:r>
              <a:rPr lang="es-MX" sz="3000" b="1" dirty="0" smtClean="0">
                <a:solidFill>
                  <a:schemeClr val="bg2">
                    <a:lumMod val="50000"/>
                  </a:schemeClr>
                </a:solidFill>
              </a:rPr>
              <a:t>4.7.-Constantes</a:t>
            </a:r>
            <a:r>
              <a:rPr lang="es-MX" sz="3000" b="1" dirty="0">
                <a:solidFill>
                  <a:schemeClr val="bg2">
                    <a:lumMod val="50000"/>
                  </a:schemeClr>
                </a:solidFill>
              </a:rPr>
              <a:t>.</a:t>
            </a:r>
          </a:p>
          <a:p>
            <a:pPr marL="0" indent="0">
              <a:buNone/>
            </a:pPr>
            <a:r>
              <a:rPr lang="es-MX" sz="2000" dirty="0"/>
              <a:t/>
            </a:r>
            <a:br>
              <a:rPr lang="es-MX" sz="2000" dirty="0"/>
            </a:br>
            <a:r>
              <a:rPr lang="es-MX" sz="2600" dirty="0"/>
              <a:t>Al contrario que las variables, las constantes mantienen su valor a lo largo de todo el programa.</a:t>
            </a:r>
            <a:br>
              <a:rPr lang="es-MX" sz="2600" dirty="0"/>
            </a:br>
            <a:r>
              <a:rPr lang="es-MX" sz="2600" dirty="0"/>
              <a:t>Para indicar al compilador que se trata de una constante, usaremos la directiva </a:t>
            </a:r>
            <a:r>
              <a:rPr lang="es-MX" sz="2600" b="1" dirty="0"/>
              <a:t>#define</a:t>
            </a:r>
            <a:r>
              <a:rPr lang="es-MX" sz="2600" dirty="0"/>
              <a:t>:</a:t>
            </a:r>
            <a:endParaRPr lang="es-MX" sz="2200" dirty="0"/>
          </a:p>
          <a:p>
            <a:pPr marL="0" indent="0">
              <a:buNone/>
            </a:pPr>
            <a:r>
              <a:rPr lang="es-MX" sz="2600" b="1" dirty="0"/>
              <a:t>	#define &lt;identificador&gt; &lt;valor&gt;</a:t>
            </a:r>
            <a:endParaRPr lang="es-MX" sz="2200" dirty="0"/>
          </a:p>
          <a:p>
            <a:pPr marL="0" indent="0">
              <a:buNone/>
            </a:pPr>
            <a:r>
              <a:rPr lang="es-MX" sz="2600" dirty="0"/>
              <a:t>Observa que no se indica el punto y coma de final de sentencia ni tampoco el tipo de dato.</a:t>
            </a:r>
            <a:br>
              <a:rPr lang="es-MX" sz="2600" dirty="0"/>
            </a:br>
            <a:r>
              <a:rPr lang="es-MX" sz="2600" dirty="0"/>
              <a:t>La directiva </a:t>
            </a:r>
            <a:r>
              <a:rPr lang="es-MX" sz="2600" b="1" dirty="0"/>
              <a:t>#define</a:t>
            </a:r>
            <a:r>
              <a:rPr lang="es-MX" sz="2600" dirty="0"/>
              <a:t> no sólo nos permite sustituir un nombre por un valor numérico, </a:t>
            </a:r>
            <a:r>
              <a:rPr lang="es-MX" sz="2600" dirty="0" err="1"/>
              <a:t>sinó</a:t>
            </a:r>
            <a:r>
              <a:rPr lang="es-MX" sz="2600" dirty="0"/>
              <a:t> también por una cadena de caracteres.</a:t>
            </a:r>
            <a:br>
              <a:rPr lang="es-MX" sz="2600" dirty="0"/>
            </a:br>
            <a:r>
              <a:rPr lang="es-MX" sz="2600" dirty="0"/>
              <a:t>El valor de una constante no puede ser modificado de ninguna manera.</a:t>
            </a:r>
            <a:endParaRPr lang="es-MX" sz="2200" dirty="0"/>
          </a:p>
          <a:p>
            <a:pPr marL="0" indent="0">
              <a:buNone/>
            </a:pPr>
            <a:endParaRPr lang="es-MX" dirty="0"/>
          </a:p>
        </p:txBody>
      </p:sp>
    </p:spTree>
    <p:extLst>
      <p:ext uri="{BB962C8B-B14F-4D97-AF65-F5344CB8AC3E}">
        <p14:creationId xmlns:p14="http://schemas.microsoft.com/office/powerpoint/2010/main" val="26909199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70000" lnSpcReduction="20000"/>
          </a:bodyPr>
          <a:lstStyle/>
          <a:p>
            <a:pPr marL="457200" lvl="1" indent="0">
              <a:buNone/>
            </a:pPr>
            <a:r>
              <a:rPr lang="es-MX" sz="4000" b="1" dirty="0" smtClean="0">
                <a:solidFill>
                  <a:schemeClr val="bg2">
                    <a:lumMod val="50000"/>
                  </a:schemeClr>
                </a:solidFill>
              </a:rPr>
              <a:t>4.8. Secuencias </a:t>
            </a:r>
            <a:r>
              <a:rPr lang="es-MX" sz="4000" b="1" dirty="0">
                <a:solidFill>
                  <a:schemeClr val="bg2">
                    <a:lumMod val="50000"/>
                  </a:schemeClr>
                </a:solidFill>
              </a:rPr>
              <a:t>de escape.</a:t>
            </a:r>
          </a:p>
          <a:p>
            <a:pPr marL="0" indent="0">
              <a:buNone/>
            </a:pPr>
            <a:r>
              <a:rPr lang="es-MX" sz="2000" dirty="0"/>
              <a:t/>
            </a:r>
            <a:br>
              <a:rPr lang="es-MX" sz="2000" dirty="0"/>
            </a:br>
            <a:r>
              <a:rPr lang="es-MX" dirty="0"/>
              <a:t>Ciertos caracteres no representados gráficamente se pueden representar mediante lo que se conoce como secuencia de escape.</a:t>
            </a:r>
            <a:endParaRPr lang="es-MX" sz="2800" dirty="0"/>
          </a:p>
          <a:p>
            <a:pPr marL="0" indent="0">
              <a:buNone/>
            </a:pPr>
            <a:r>
              <a:rPr lang="es-MX" dirty="0"/>
              <a:t>A continuación vemos una tabla de las más significativas:</a:t>
            </a:r>
            <a:endParaRPr lang="es-MX" sz="2800" dirty="0"/>
          </a:p>
          <a:p>
            <a:pPr marL="0" indent="0">
              <a:buNone/>
            </a:pPr>
            <a:r>
              <a:rPr lang="es-MX" dirty="0"/>
              <a:t> </a:t>
            </a:r>
            <a:endParaRPr lang="es-MX" sz="2800" dirty="0"/>
          </a:p>
          <a:p>
            <a:pPr marL="0" indent="0">
              <a:buNone/>
            </a:pPr>
            <a:r>
              <a:rPr lang="es-MX" dirty="0"/>
              <a:t>	</a:t>
            </a:r>
            <a:r>
              <a:rPr lang="es-MX" b="1" dirty="0"/>
              <a:t>\n</a:t>
            </a:r>
            <a:r>
              <a:rPr lang="es-MX" dirty="0"/>
              <a:t>	salto de línea</a:t>
            </a:r>
            <a:endParaRPr lang="es-MX" sz="2800" dirty="0"/>
          </a:p>
          <a:p>
            <a:pPr marL="0" indent="0">
              <a:buNone/>
            </a:pPr>
            <a:r>
              <a:rPr lang="es-MX" dirty="0"/>
              <a:t>	</a:t>
            </a:r>
            <a:r>
              <a:rPr lang="es-MX" b="1" dirty="0"/>
              <a:t>\b</a:t>
            </a:r>
            <a:r>
              <a:rPr lang="es-MX" dirty="0"/>
              <a:t>	retroceso</a:t>
            </a:r>
            <a:endParaRPr lang="es-MX" sz="2800" dirty="0"/>
          </a:p>
          <a:p>
            <a:pPr marL="0" indent="0">
              <a:buNone/>
            </a:pPr>
            <a:r>
              <a:rPr lang="es-MX" dirty="0"/>
              <a:t>	</a:t>
            </a:r>
            <a:r>
              <a:rPr lang="es-MX" b="1" dirty="0"/>
              <a:t>\t</a:t>
            </a:r>
            <a:r>
              <a:rPr lang="es-MX" dirty="0"/>
              <a:t>	tabulación horizontal</a:t>
            </a:r>
            <a:endParaRPr lang="es-MX" sz="2800" dirty="0"/>
          </a:p>
          <a:p>
            <a:pPr marL="0" indent="0">
              <a:buNone/>
            </a:pPr>
            <a:r>
              <a:rPr lang="es-MX" dirty="0"/>
              <a:t>	</a:t>
            </a:r>
            <a:r>
              <a:rPr lang="es-MX" b="1" dirty="0"/>
              <a:t>\v</a:t>
            </a:r>
            <a:r>
              <a:rPr lang="es-MX" dirty="0"/>
              <a:t>	tabulación vertical</a:t>
            </a:r>
            <a:endParaRPr lang="es-MX" sz="2800" dirty="0"/>
          </a:p>
          <a:p>
            <a:pPr marL="0" indent="0">
              <a:buNone/>
            </a:pPr>
            <a:r>
              <a:rPr lang="es-MX" dirty="0"/>
              <a:t>	</a:t>
            </a:r>
            <a:r>
              <a:rPr lang="es-MX" b="1" dirty="0"/>
              <a:t>\\</a:t>
            </a:r>
            <a:r>
              <a:rPr lang="es-MX" dirty="0"/>
              <a:t>	contra-barra</a:t>
            </a:r>
            <a:endParaRPr lang="es-MX" sz="2800" dirty="0"/>
          </a:p>
          <a:p>
            <a:pPr marL="0" indent="0">
              <a:buNone/>
            </a:pPr>
            <a:r>
              <a:rPr lang="es-MX" dirty="0"/>
              <a:t>	</a:t>
            </a:r>
            <a:r>
              <a:rPr lang="es-MX" b="1" dirty="0"/>
              <a:t>\f</a:t>
            </a:r>
            <a:r>
              <a:rPr lang="es-MX" dirty="0"/>
              <a:t>	salto de página</a:t>
            </a:r>
            <a:endParaRPr lang="es-MX" sz="2800" dirty="0"/>
          </a:p>
          <a:p>
            <a:pPr marL="0" indent="0">
              <a:buNone/>
            </a:pPr>
            <a:r>
              <a:rPr lang="es-MX" dirty="0"/>
              <a:t>	</a:t>
            </a:r>
            <a:r>
              <a:rPr lang="es-MX" b="1" dirty="0"/>
              <a:t>\'</a:t>
            </a:r>
            <a:r>
              <a:rPr lang="es-MX" dirty="0"/>
              <a:t>	apóstrofe</a:t>
            </a:r>
            <a:endParaRPr lang="es-MX" sz="2800" dirty="0"/>
          </a:p>
          <a:p>
            <a:pPr marL="0" indent="0">
              <a:buNone/>
            </a:pPr>
            <a:r>
              <a:rPr lang="es-MX" dirty="0"/>
              <a:t>	</a:t>
            </a:r>
            <a:r>
              <a:rPr lang="es-MX" b="1" dirty="0"/>
              <a:t>\"</a:t>
            </a:r>
            <a:r>
              <a:rPr lang="es-MX" dirty="0"/>
              <a:t>	comillas dobles</a:t>
            </a:r>
            <a:endParaRPr lang="es-MX" sz="2800" dirty="0"/>
          </a:p>
          <a:p>
            <a:pPr marL="0" indent="0">
              <a:buNone/>
            </a:pPr>
            <a:r>
              <a:rPr lang="es-MX" dirty="0"/>
              <a:t>	</a:t>
            </a:r>
            <a:r>
              <a:rPr lang="es-MX" b="1" dirty="0"/>
              <a:t>\0</a:t>
            </a:r>
            <a:r>
              <a:rPr lang="es-MX" dirty="0"/>
              <a:t>	fin de una cadena de caracteres</a:t>
            </a:r>
            <a:endParaRPr lang="es-MX" sz="2800" dirty="0"/>
          </a:p>
          <a:p>
            <a:pPr marL="0" indent="0">
              <a:buNone/>
            </a:pPr>
            <a:endParaRPr lang="es-MX" dirty="0"/>
          </a:p>
        </p:txBody>
      </p:sp>
    </p:spTree>
    <p:extLst>
      <p:ext uri="{BB962C8B-B14F-4D97-AF65-F5344CB8AC3E}">
        <p14:creationId xmlns:p14="http://schemas.microsoft.com/office/powerpoint/2010/main" val="18963133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32500" lnSpcReduction="20000"/>
          </a:bodyPr>
          <a:lstStyle/>
          <a:p>
            <a:pPr marL="457200" lvl="1" indent="0">
              <a:buNone/>
            </a:pPr>
            <a:r>
              <a:rPr lang="es-MX" sz="6000" b="1" dirty="0" smtClean="0">
                <a:solidFill>
                  <a:schemeClr val="bg2">
                    <a:lumMod val="50000"/>
                  </a:schemeClr>
                </a:solidFill>
              </a:rPr>
              <a:t>4.9. Operadores Aritméticos.</a:t>
            </a:r>
          </a:p>
          <a:p>
            <a:pPr marL="457200" lvl="1" indent="0">
              <a:buNone/>
            </a:pPr>
            <a:endParaRPr lang="es-MX" sz="6000" b="1" dirty="0">
              <a:solidFill>
                <a:schemeClr val="bg2">
                  <a:lumMod val="50000"/>
                </a:schemeClr>
              </a:solidFill>
            </a:endParaRPr>
          </a:p>
          <a:p>
            <a:pPr marL="0" indent="0">
              <a:buNone/>
            </a:pPr>
            <a:r>
              <a:rPr lang="es-MX" sz="4500" dirty="0" smtClean="0"/>
              <a:t>Existen </a:t>
            </a:r>
            <a:r>
              <a:rPr lang="es-MX" sz="4500" dirty="0"/>
              <a:t>dos tipos de operadores aritméticos:</a:t>
            </a:r>
            <a:br>
              <a:rPr lang="es-MX" sz="4500" dirty="0"/>
            </a:br>
            <a:r>
              <a:rPr lang="es-MX" sz="4500" dirty="0" smtClean="0"/>
              <a:t>Los </a:t>
            </a:r>
            <a:r>
              <a:rPr lang="es-MX" sz="4500" dirty="0"/>
              <a:t>binarios:</a:t>
            </a:r>
          </a:p>
          <a:p>
            <a:pPr marL="0" indent="0">
              <a:buNone/>
            </a:pPr>
            <a:r>
              <a:rPr lang="es-MX" sz="4500" dirty="0"/>
              <a:t>	</a:t>
            </a:r>
            <a:r>
              <a:rPr lang="es-MX" sz="4500" b="1" dirty="0"/>
              <a:t>+</a:t>
            </a:r>
            <a:r>
              <a:rPr lang="es-MX" sz="4500" dirty="0"/>
              <a:t>	Suma</a:t>
            </a:r>
          </a:p>
          <a:p>
            <a:pPr marL="0" indent="0">
              <a:buNone/>
            </a:pPr>
            <a:r>
              <a:rPr lang="es-MX" sz="4500" dirty="0"/>
              <a:t>	</a:t>
            </a:r>
            <a:r>
              <a:rPr lang="es-MX" sz="4500" b="1" dirty="0"/>
              <a:t>-</a:t>
            </a:r>
            <a:r>
              <a:rPr lang="es-MX" sz="4500" dirty="0"/>
              <a:t>	Resta</a:t>
            </a:r>
          </a:p>
          <a:p>
            <a:pPr marL="0" indent="0">
              <a:buNone/>
            </a:pPr>
            <a:r>
              <a:rPr lang="es-MX" sz="4500" dirty="0"/>
              <a:t>	</a:t>
            </a:r>
            <a:r>
              <a:rPr lang="es-MX" sz="4500" b="1" dirty="0"/>
              <a:t>*</a:t>
            </a:r>
            <a:r>
              <a:rPr lang="es-MX" sz="4500" dirty="0"/>
              <a:t>	Multiplicación</a:t>
            </a:r>
          </a:p>
          <a:p>
            <a:pPr marL="0" indent="0">
              <a:buNone/>
            </a:pPr>
            <a:r>
              <a:rPr lang="es-MX" sz="4500" dirty="0"/>
              <a:t>	</a:t>
            </a:r>
            <a:r>
              <a:rPr lang="es-MX" sz="4500" b="1" dirty="0"/>
              <a:t>/</a:t>
            </a:r>
            <a:r>
              <a:rPr lang="es-MX" sz="4500" dirty="0"/>
              <a:t>	División</a:t>
            </a:r>
          </a:p>
          <a:p>
            <a:pPr marL="0" indent="0">
              <a:buNone/>
            </a:pPr>
            <a:r>
              <a:rPr lang="es-MX" sz="4500" dirty="0"/>
              <a:t>	</a:t>
            </a:r>
            <a:r>
              <a:rPr lang="es-MX" sz="4500" b="1" dirty="0"/>
              <a:t>%</a:t>
            </a:r>
            <a:r>
              <a:rPr lang="es-MX" sz="4500" dirty="0"/>
              <a:t>	Módulo (resto)</a:t>
            </a:r>
          </a:p>
          <a:p>
            <a:pPr marL="0" indent="0">
              <a:buNone/>
            </a:pPr>
            <a:r>
              <a:rPr lang="es-MX" sz="4500" dirty="0"/>
              <a:t>     </a:t>
            </a:r>
          </a:p>
          <a:p>
            <a:pPr marL="0" indent="0">
              <a:buNone/>
            </a:pPr>
            <a:r>
              <a:rPr lang="es-MX" sz="4500" dirty="0"/>
              <a:t>Y los unarios:</a:t>
            </a:r>
          </a:p>
          <a:p>
            <a:pPr marL="0" indent="0">
              <a:buNone/>
            </a:pPr>
            <a:r>
              <a:rPr lang="es-MX" sz="4500" dirty="0"/>
              <a:t>	</a:t>
            </a:r>
            <a:r>
              <a:rPr lang="es-MX" sz="4500" b="1" dirty="0"/>
              <a:t>++</a:t>
            </a:r>
            <a:r>
              <a:rPr lang="es-MX" sz="4500" dirty="0"/>
              <a:t>	Incremento (suma 1)</a:t>
            </a:r>
          </a:p>
          <a:p>
            <a:pPr marL="0" indent="0">
              <a:buNone/>
            </a:pPr>
            <a:r>
              <a:rPr lang="es-MX" sz="4500" dirty="0"/>
              <a:t>	</a:t>
            </a:r>
            <a:r>
              <a:rPr lang="es-MX" sz="4500" b="1" dirty="0"/>
              <a:t>- -</a:t>
            </a:r>
            <a:r>
              <a:rPr lang="es-MX" sz="4500" dirty="0"/>
              <a:t>	Decremento (resta 1)</a:t>
            </a:r>
          </a:p>
          <a:p>
            <a:pPr marL="0" indent="0">
              <a:buNone/>
            </a:pPr>
            <a:r>
              <a:rPr lang="es-MX" sz="4500" dirty="0"/>
              <a:t>	</a:t>
            </a:r>
            <a:r>
              <a:rPr lang="es-MX" sz="4500" b="1" dirty="0"/>
              <a:t>-</a:t>
            </a:r>
            <a:r>
              <a:rPr lang="es-MX" sz="4500" dirty="0"/>
              <a:t>	Cambio de signo</a:t>
            </a:r>
          </a:p>
          <a:p>
            <a:pPr marL="0" indent="0">
              <a:buNone/>
            </a:pPr>
            <a:r>
              <a:rPr lang="es-MX" sz="4500" dirty="0"/>
              <a:t>     Su sintaxis es:</a:t>
            </a:r>
          </a:p>
          <a:p>
            <a:pPr marL="0" indent="0">
              <a:buNone/>
            </a:pPr>
            <a:r>
              <a:rPr lang="es-MX" sz="4500" dirty="0"/>
              <a:t>	</a:t>
            </a:r>
            <a:r>
              <a:rPr lang="es-MX" sz="4500" i="1" dirty="0"/>
              <a:t>Binarios</a:t>
            </a:r>
            <a:r>
              <a:rPr lang="es-MX" sz="4500" dirty="0"/>
              <a:t>:</a:t>
            </a:r>
          </a:p>
          <a:p>
            <a:pPr marL="0" indent="0">
              <a:buNone/>
            </a:pPr>
            <a:r>
              <a:rPr lang="es-MX" sz="4500" dirty="0"/>
              <a:t>		</a:t>
            </a:r>
            <a:r>
              <a:rPr lang="es-MX" sz="4500" b="1" dirty="0"/>
              <a:t>&lt;variable1&gt;&lt;operador&gt;&lt;variable2&gt;</a:t>
            </a:r>
            <a:endParaRPr lang="es-MX" sz="4500" dirty="0"/>
          </a:p>
          <a:p>
            <a:pPr marL="0" indent="0">
              <a:buNone/>
            </a:pPr>
            <a:r>
              <a:rPr lang="es-MX" sz="4500" i="1" dirty="0"/>
              <a:t>             Unarios</a:t>
            </a:r>
            <a:r>
              <a:rPr lang="es-MX" sz="4500" dirty="0"/>
              <a:t>:</a:t>
            </a:r>
          </a:p>
          <a:p>
            <a:pPr marL="0" indent="0">
              <a:buNone/>
            </a:pPr>
            <a:r>
              <a:rPr lang="es-MX" sz="4500" dirty="0"/>
              <a:t>		</a:t>
            </a:r>
            <a:r>
              <a:rPr lang="es-MX" sz="4500" b="1" dirty="0"/>
              <a:t>&lt;Variable&gt;&lt;operador&gt;</a:t>
            </a:r>
            <a:r>
              <a:rPr lang="es-MX" sz="4500" dirty="0"/>
              <a:t> y al revés, </a:t>
            </a:r>
            <a:r>
              <a:rPr lang="es-MX" sz="4500" b="1" dirty="0"/>
              <a:t>&lt;operador&gt;&lt;variable&gt;.</a:t>
            </a:r>
            <a:endParaRPr lang="es-MX" sz="4500" dirty="0"/>
          </a:p>
          <a:p>
            <a:pPr marL="0" indent="0">
              <a:buNone/>
            </a:pPr>
            <a:endParaRPr lang="es-MX" dirty="0"/>
          </a:p>
        </p:txBody>
      </p:sp>
    </p:spTree>
    <p:extLst>
      <p:ext uri="{BB962C8B-B14F-4D97-AF65-F5344CB8AC3E}">
        <p14:creationId xmlns:p14="http://schemas.microsoft.com/office/powerpoint/2010/main" val="5341936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4725241"/>
          </a:xfrm>
        </p:spPr>
        <p:txBody>
          <a:bodyPr>
            <a:normAutofit lnSpcReduction="10000"/>
          </a:bodyPr>
          <a:lstStyle/>
          <a:p>
            <a:pPr marL="457200" lvl="1" indent="0">
              <a:buNone/>
            </a:pPr>
            <a:r>
              <a:rPr lang="es-MX" sz="3100" b="1" dirty="0" smtClean="0">
                <a:solidFill>
                  <a:schemeClr val="bg2">
                    <a:lumMod val="50000"/>
                  </a:schemeClr>
                </a:solidFill>
              </a:rPr>
              <a:t>4.10. Operadores </a:t>
            </a:r>
            <a:r>
              <a:rPr lang="es-MX" sz="3100" b="1" dirty="0">
                <a:solidFill>
                  <a:schemeClr val="bg2">
                    <a:lumMod val="50000"/>
                  </a:schemeClr>
                </a:solidFill>
              </a:rPr>
              <a:t>de Asignación.</a:t>
            </a:r>
          </a:p>
          <a:p>
            <a:pPr marL="0" indent="0">
              <a:buNone/>
            </a:pPr>
            <a:r>
              <a:rPr lang="es-MX" sz="2000" dirty="0"/>
              <a:t/>
            </a:r>
            <a:br>
              <a:rPr lang="es-MX" sz="2000" dirty="0"/>
            </a:br>
            <a:r>
              <a:rPr lang="es-MX" sz="2000" dirty="0" smtClean="0"/>
              <a:t>La </a:t>
            </a:r>
            <a:r>
              <a:rPr lang="es-MX" sz="2000" dirty="0"/>
              <a:t>mayoría de los operadores aritméticos binarios explicados en el capítulo anterior tienen su correspondiente operador de asignación:</a:t>
            </a:r>
          </a:p>
          <a:p>
            <a:pPr marL="0" indent="0">
              <a:buNone/>
            </a:pPr>
            <a:r>
              <a:rPr lang="es-MX" sz="2000" dirty="0"/>
              <a:t>	</a:t>
            </a:r>
            <a:r>
              <a:rPr lang="es-MX" sz="2000" b="1" dirty="0"/>
              <a:t>=</a:t>
            </a:r>
            <a:r>
              <a:rPr lang="es-MX" sz="2000" dirty="0"/>
              <a:t>	Asignación simple</a:t>
            </a:r>
          </a:p>
          <a:p>
            <a:pPr marL="0" indent="0">
              <a:buNone/>
            </a:pPr>
            <a:r>
              <a:rPr lang="es-MX" sz="2000" dirty="0"/>
              <a:t>	</a:t>
            </a:r>
            <a:r>
              <a:rPr lang="es-MX" sz="2000" b="1" dirty="0"/>
              <a:t>+=</a:t>
            </a:r>
            <a:r>
              <a:rPr lang="es-MX" sz="2000" dirty="0"/>
              <a:t>	Suma</a:t>
            </a:r>
          </a:p>
          <a:p>
            <a:pPr marL="0" indent="0">
              <a:buNone/>
            </a:pPr>
            <a:r>
              <a:rPr lang="es-MX" sz="2000" dirty="0"/>
              <a:t>	</a:t>
            </a:r>
            <a:r>
              <a:rPr lang="es-MX" sz="2000" b="1" dirty="0"/>
              <a:t>-=</a:t>
            </a:r>
            <a:r>
              <a:rPr lang="es-MX" sz="2000" dirty="0"/>
              <a:t>	Resta</a:t>
            </a:r>
          </a:p>
          <a:p>
            <a:pPr marL="0" indent="0">
              <a:buNone/>
            </a:pPr>
            <a:r>
              <a:rPr lang="es-MX" sz="2000" dirty="0"/>
              <a:t>	</a:t>
            </a:r>
            <a:r>
              <a:rPr lang="es-MX" sz="2000" b="1" dirty="0"/>
              <a:t>*=</a:t>
            </a:r>
            <a:r>
              <a:rPr lang="es-MX" sz="2000" dirty="0"/>
              <a:t>	Multiplicación</a:t>
            </a:r>
          </a:p>
          <a:p>
            <a:pPr marL="0" indent="0">
              <a:buNone/>
            </a:pPr>
            <a:r>
              <a:rPr lang="es-MX" sz="2000" dirty="0"/>
              <a:t>	</a:t>
            </a:r>
            <a:r>
              <a:rPr lang="es-MX" sz="2000" b="1" dirty="0"/>
              <a:t>/=</a:t>
            </a:r>
            <a:r>
              <a:rPr lang="es-MX" sz="2000" dirty="0"/>
              <a:t>	División</a:t>
            </a:r>
          </a:p>
          <a:p>
            <a:pPr marL="0" indent="0">
              <a:buNone/>
            </a:pPr>
            <a:r>
              <a:rPr lang="es-MX" sz="2000" dirty="0"/>
              <a:t>	</a:t>
            </a:r>
            <a:r>
              <a:rPr lang="es-MX" sz="2000" b="1" dirty="0"/>
              <a:t>%=</a:t>
            </a:r>
            <a:r>
              <a:rPr lang="es-MX" sz="2000" dirty="0"/>
              <a:t>	Módulo (resto)</a:t>
            </a:r>
          </a:p>
          <a:p>
            <a:pPr marL="0" indent="0">
              <a:buNone/>
            </a:pPr>
            <a:r>
              <a:rPr lang="es-MX" sz="2000" dirty="0"/>
              <a:t> </a:t>
            </a:r>
            <a:r>
              <a:rPr lang="es-MX" sz="2000" dirty="0" smtClean="0"/>
              <a:t>Con </a:t>
            </a:r>
            <a:r>
              <a:rPr lang="es-MX" sz="2000" dirty="0"/>
              <a:t>estos operadores se pueden escribir, de forma más breve, expresiones del tipo:</a:t>
            </a:r>
          </a:p>
          <a:p>
            <a:pPr marL="0" indent="0">
              <a:buNone/>
            </a:pPr>
            <a:r>
              <a:rPr lang="es-MX" sz="2000" dirty="0"/>
              <a:t>	</a:t>
            </a:r>
            <a:r>
              <a:rPr lang="es-MX" sz="2000" b="1" dirty="0"/>
              <a:t>n=n+3</a:t>
            </a:r>
            <a:r>
              <a:rPr lang="es-MX" sz="2000" dirty="0"/>
              <a:t> se puede escribir </a:t>
            </a:r>
            <a:r>
              <a:rPr lang="es-MX" sz="2000" b="1" dirty="0"/>
              <a:t>n+=3</a:t>
            </a:r>
            <a:r>
              <a:rPr lang="es-MX" sz="2000" dirty="0"/>
              <a:t/>
            </a:r>
            <a:br>
              <a:rPr lang="es-MX" sz="2000" dirty="0"/>
            </a:br>
            <a:r>
              <a:rPr lang="es-MX" sz="2000" dirty="0"/>
              <a:t>	</a:t>
            </a:r>
            <a:r>
              <a:rPr lang="es-MX" sz="2000" b="1" dirty="0"/>
              <a:t>k=k*(x-2)</a:t>
            </a:r>
            <a:r>
              <a:rPr lang="es-MX" sz="2000" dirty="0"/>
              <a:t> lo podemos sustituir por </a:t>
            </a:r>
            <a:r>
              <a:rPr lang="es-MX" sz="2000" b="1" dirty="0"/>
              <a:t>k*=x-2</a:t>
            </a:r>
            <a:endParaRPr lang="es-MX" sz="2000" dirty="0"/>
          </a:p>
          <a:p>
            <a:pPr marL="0" indent="0">
              <a:buNone/>
            </a:pPr>
            <a:endParaRPr lang="es-MX" dirty="0"/>
          </a:p>
        </p:txBody>
      </p:sp>
    </p:spTree>
    <p:extLst>
      <p:ext uri="{BB962C8B-B14F-4D97-AF65-F5344CB8AC3E}">
        <p14:creationId xmlns:p14="http://schemas.microsoft.com/office/powerpoint/2010/main" val="1944597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215516" y="1109040"/>
            <a:ext cx="8712968" cy="5273724"/>
          </a:xfrm>
        </p:spPr>
        <p:txBody>
          <a:bodyPr>
            <a:normAutofit fontScale="62500" lnSpcReduction="20000"/>
          </a:bodyPr>
          <a:lstStyle/>
          <a:p>
            <a:pPr marL="457200" lvl="1" indent="0">
              <a:buNone/>
            </a:pPr>
            <a:r>
              <a:rPr lang="es-MX" sz="4500" b="1" dirty="0" smtClean="0">
                <a:solidFill>
                  <a:schemeClr val="bg2">
                    <a:lumMod val="50000"/>
                  </a:schemeClr>
                </a:solidFill>
              </a:rPr>
              <a:t>4.11</a:t>
            </a:r>
            <a:r>
              <a:rPr lang="es-MX" sz="4500" b="1" dirty="0" smtClean="0">
                <a:solidFill>
                  <a:schemeClr val="bg2">
                    <a:lumMod val="50000"/>
                  </a:schemeClr>
                </a:solidFill>
              </a:rPr>
              <a:t>. </a:t>
            </a:r>
            <a:r>
              <a:rPr lang="es-MX" sz="4500" b="1" dirty="0" smtClean="0">
                <a:solidFill>
                  <a:schemeClr val="bg2">
                    <a:lumMod val="50000"/>
                  </a:schemeClr>
                </a:solidFill>
              </a:rPr>
              <a:t>Jerarquía </a:t>
            </a:r>
            <a:r>
              <a:rPr lang="es-MX" sz="4500" b="1" dirty="0">
                <a:solidFill>
                  <a:schemeClr val="bg2">
                    <a:lumMod val="50000"/>
                  </a:schemeClr>
                </a:solidFill>
              </a:rPr>
              <a:t>de operadores. </a:t>
            </a:r>
          </a:p>
          <a:p>
            <a:pPr marL="0" indent="0">
              <a:buNone/>
            </a:pPr>
            <a:r>
              <a:rPr lang="es-MX" sz="2900" dirty="0"/>
              <a:t/>
            </a:r>
            <a:br>
              <a:rPr lang="es-MX" sz="2900" dirty="0"/>
            </a:br>
            <a:r>
              <a:rPr lang="es-MX" sz="2900" dirty="0"/>
              <a:t>Será importante tener en cuenta la precedencia de los operadores a la hora de trabajar con ellos:</a:t>
            </a:r>
          </a:p>
          <a:p>
            <a:pPr marL="0" indent="0">
              <a:buNone/>
            </a:pPr>
            <a:r>
              <a:rPr lang="es-MX" sz="2900" dirty="0"/>
              <a:t>	</a:t>
            </a:r>
            <a:r>
              <a:rPr lang="es-MX" sz="2900" b="1" dirty="0"/>
              <a:t>( )</a:t>
            </a:r>
            <a:r>
              <a:rPr lang="es-MX" sz="2900" dirty="0"/>
              <a:t>	Mayor precedencia</a:t>
            </a:r>
          </a:p>
          <a:p>
            <a:pPr marL="0" indent="0">
              <a:buNone/>
            </a:pPr>
            <a:r>
              <a:rPr lang="es-MX" sz="2900" dirty="0"/>
              <a:t>	</a:t>
            </a:r>
            <a:r>
              <a:rPr lang="es-MX" sz="2900" b="1" dirty="0"/>
              <a:t>++, - -</a:t>
            </a:r>
            <a:endParaRPr lang="es-MX" sz="2900" dirty="0"/>
          </a:p>
          <a:p>
            <a:pPr marL="0" indent="0">
              <a:buNone/>
            </a:pPr>
            <a:r>
              <a:rPr lang="es-MX" sz="2900" dirty="0"/>
              <a:t>	</a:t>
            </a:r>
            <a:r>
              <a:rPr lang="es-MX" sz="2900" b="1" dirty="0"/>
              <a:t>*, /, %</a:t>
            </a:r>
            <a:endParaRPr lang="es-MX" sz="2900" dirty="0"/>
          </a:p>
          <a:p>
            <a:pPr marL="0" indent="0">
              <a:buNone/>
            </a:pPr>
            <a:r>
              <a:rPr lang="es-MX" sz="2900" dirty="0"/>
              <a:t>	</a:t>
            </a:r>
            <a:r>
              <a:rPr lang="es-MX" sz="2900" b="1" dirty="0"/>
              <a:t>+, -</a:t>
            </a:r>
            <a:r>
              <a:rPr lang="es-MX" sz="2900" dirty="0"/>
              <a:t>	Menor precedencia</a:t>
            </a:r>
          </a:p>
          <a:p>
            <a:pPr marL="0" indent="0">
              <a:buNone/>
            </a:pPr>
            <a:r>
              <a:rPr lang="es-MX" sz="2900" dirty="0"/>
              <a:t>Las operaciones con mayor precedencia se realizan antes que las de menor precedencia.</a:t>
            </a:r>
            <a:br>
              <a:rPr lang="es-MX" sz="2900" dirty="0"/>
            </a:br>
            <a:r>
              <a:rPr lang="es-MX" sz="2900" dirty="0"/>
              <a:t>Si en una operación encontramos signos del mismo nivel de precedencia, dicha operación se realiza de izquierda a derecha. A continuación se muestra un ejemplo sobre ello:</a:t>
            </a:r>
          </a:p>
          <a:p>
            <a:pPr marL="0" indent="0">
              <a:buNone/>
            </a:pPr>
            <a:r>
              <a:rPr lang="es-MX" sz="2900" dirty="0"/>
              <a:t>	</a:t>
            </a:r>
            <a:r>
              <a:rPr lang="es-MX" sz="2900" b="1" dirty="0"/>
              <a:t>a*</a:t>
            </a:r>
            <a:r>
              <a:rPr lang="es-MX" sz="2900" b="1" dirty="0" err="1"/>
              <a:t>b+c</a:t>
            </a:r>
            <a:r>
              <a:rPr lang="es-MX" sz="2900" b="1" dirty="0"/>
              <a:t>/d-e</a:t>
            </a:r>
            <a:endParaRPr lang="es-MX" sz="2900" dirty="0"/>
          </a:p>
          <a:p>
            <a:pPr marL="0" indent="0">
              <a:buNone/>
            </a:pPr>
            <a:r>
              <a:rPr lang="es-MX" sz="2900" dirty="0"/>
              <a:t>	</a:t>
            </a:r>
            <a:r>
              <a:rPr lang="es-MX" sz="2900" b="1" dirty="0"/>
              <a:t>1.</a:t>
            </a:r>
            <a:r>
              <a:rPr lang="es-MX" sz="2900" dirty="0"/>
              <a:t>  a*b resultado = x</a:t>
            </a:r>
          </a:p>
          <a:p>
            <a:pPr marL="0" indent="0">
              <a:buNone/>
            </a:pPr>
            <a:r>
              <a:rPr lang="es-MX" sz="2900" dirty="0"/>
              <a:t>	</a:t>
            </a:r>
            <a:r>
              <a:rPr lang="es-MX" sz="2900" b="1" dirty="0"/>
              <a:t>2.</a:t>
            </a:r>
            <a:r>
              <a:rPr lang="es-MX" sz="2900" dirty="0"/>
              <a:t>  c/d resultado = y</a:t>
            </a:r>
          </a:p>
          <a:p>
            <a:pPr marL="0" indent="0">
              <a:buNone/>
            </a:pPr>
            <a:r>
              <a:rPr lang="es-MX" sz="2900" dirty="0"/>
              <a:t>	</a:t>
            </a:r>
            <a:r>
              <a:rPr lang="es-MX" sz="2900" b="1" dirty="0"/>
              <a:t>3.</a:t>
            </a:r>
            <a:r>
              <a:rPr lang="es-MX" sz="2900" dirty="0"/>
              <a:t>  </a:t>
            </a:r>
            <a:r>
              <a:rPr lang="es-MX" sz="2900" dirty="0" err="1"/>
              <a:t>x+y</a:t>
            </a:r>
            <a:r>
              <a:rPr lang="es-MX" sz="2900" dirty="0"/>
              <a:t> resultado = z</a:t>
            </a:r>
          </a:p>
          <a:p>
            <a:pPr marL="0" indent="0">
              <a:buNone/>
            </a:pPr>
            <a:r>
              <a:rPr lang="es-MX" sz="2900" dirty="0"/>
              <a:t>	</a:t>
            </a:r>
            <a:r>
              <a:rPr lang="es-MX" sz="2900" b="1" dirty="0"/>
              <a:t>4.</a:t>
            </a:r>
            <a:r>
              <a:rPr lang="es-MX" sz="2900" dirty="0"/>
              <a:t>  z-e </a:t>
            </a:r>
          </a:p>
          <a:p>
            <a:pPr marL="0" indent="0">
              <a:buNone/>
            </a:pPr>
            <a:r>
              <a:rPr lang="es-MX" sz="2900" dirty="0"/>
              <a:t>Fijarse que la multiplicación se resuelve antes que la división ya que está situada más a la izquierda en la operación. Lo mismo ocurre con la suma y la resta.</a:t>
            </a:r>
          </a:p>
          <a:p>
            <a:pPr marL="0" indent="0">
              <a:buNone/>
            </a:pPr>
            <a:endParaRPr lang="es-MX" dirty="0"/>
          </a:p>
        </p:txBody>
      </p:sp>
    </p:spTree>
    <p:extLst>
      <p:ext uri="{BB962C8B-B14F-4D97-AF65-F5344CB8AC3E}">
        <p14:creationId xmlns:p14="http://schemas.microsoft.com/office/powerpoint/2010/main" val="14464528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91352" y="1340768"/>
            <a:ext cx="8712968" cy="4221185"/>
          </a:xfrm>
        </p:spPr>
        <p:txBody>
          <a:bodyPr>
            <a:normAutofit fontScale="77500" lnSpcReduction="20000"/>
          </a:bodyPr>
          <a:lstStyle/>
          <a:p>
            <a:pPr marL="457200" lvl="1" indent="0">
              <a:buNone/>
            </a:pPr>
            <a:r>
              <a:rPr lang="es-MX" sz="3600" b="1" dirty="0" smtClean="0">
                <a:solidFill>
                  <a:schemeClr val="bg2">
                    <a:lumMod val="50000"/>
                  </a:schemeClr>
                </a:solidFill>
              </a:rPr>
              <a:t>4.12.-Jerarquia </a:t>
            </a:r>
            <a:r>
              <a:rPr lang="es-MX" sz="3600" b="1" dirty="0">
                <a:solidFill>
                  <a:schemeClr val="bg2">
                    <a:lumMod val="50000"/>
                  </a:schemeClr>
                </a:solidFill>
              </a:rPr>
              <a:t>de comparación. </a:t>
            </a:r>
            <a:endParaRPr lang="es-MX" sz="3600" b="1" dirty="0" smtClean="0">
              <a:solidFill>
                <a:schemeClr val="bg2">
                  <a:lumMod val="50000"/>
                </a:schemeClr>
              </a:solidFill>
            </a:endParaRPr>
          </a:p>
          <a:p>
            <a:pPr marL="457200" lvl="1" indent="0">
              <a:buNone/>
            </a:pPr>
            <a:endParaRPr lang="es-MX" sz="3600" b="1" dirty="0">
              <a:solidFill>
                <a:schemeClr val="bg2">
                  <a:lumMod val="50000"/>
                </a:schemeClr>
              </a:solidFill>
            </a:endParaRPr>
          </a:p>
          <a:p>
            <a:pPr marL="0" indent="0">
              <a:buNone/>
            </a:pPr>
            <a:r>
              <a:rPr lang="es-MX" sz="2600" dirty="0" smtClean="0"/>
              <a:t>Los </a:t>
            </a:r>
            <a:r>
              <a:rPr lang="es-MX" sz="2600" dirty="0"/>
              <a:t>operadores relacionales se utilizan para comparar el contenido de dos variables.</a:t>
            </a:r>
            <a:br>
              <a:rPr lang="es-MX" sz="2600" dirty="0"/>
            </a:br>
            <a:r>
              <a:rPr lang="es-MX" sz="2600" dirty="0"/>
              <a:t>En C existen seis operadores relacionales básicos:</a:t>
            </a:r>
            <a:endParaRPr lang="es-MX" sz="2300" dirty="0"/>
          </a:p>
          <a:p>
            <a:pPr marL="0" indent="0">
              <a:buNone/>
            </a:pPr>
            <a:r>
              <a:rPr lang="es-MX" sz="2600" dirty="0"/>
              <a:t>	</a:t>
            </a:r>
            <a:r>
              <a:rPr lang="es-MX" sz="2600" b="1" dirty="0"/>
              <a:t>&gt;</a:t>
            </a:r>
            <a:r>
              <a:rPr lang="es-MX" sz="2600" dirty="0"/>
              <a:t>	Mayor que</a:t>
            </a:r>
            <a:endParaRPr lang="es-MX" sz="2300" dirty="0"/>
          </a:p>
          <a:p>
            <a:pPr marL="0" indent="0">
              <a:buNone/>
            </a:pPr>
            <a:r>
              <a:rPr lang="es-MX" sz="2600" dirty="0"/>
              <a:t>	</a:t>
            </a:r>
            <a:r>
              <a:rPr lang="es-MX" sz="2600" b="1" dirty="0"/>
              <a:t>&lt;</a:t>
            </a:r>
            <a:r>
              <a:rPr lang="es-MX" sz="2600" dirty="0"/>
              <a:t>	Menor que</a:t>
            </a:r>
            <a:endParaRPr lang="es-MX" sz="2300" dirty="0"/>
          </a:p>
          <a:p>
            <a:pPr marL="0" indent="0">
              <a:buNone/>
            </a:pPr>
            <a:r>
              <a:rPr lang="es-MX" sz="2600" dirty="0"/>
              <a:t>	</a:t>
            </a:r>
            <a:r>
              <a:rPr lang="es-MX" sz="2600" b="1" dirty="0"/>
              <a:t>&gt;=</a:t>
            </a:r>
            <a:r>
              <a:rPr lang="es-MX" sz="2600" dirty="0"/>
              <a:t>	Mayor o igual que</a:t>
            </a:r>
            <a:endParaRPr lang="es-MX" sz="2300" dirty="0"/>
          </a:p>
          <a:p>
            <a:pPr marL="0" indent="0">
              <a:buNone/>
            </a:pPr>
            <a:r>
              <a:rPr lang="es-MX" sz="2600" dirty="0"/>
              <a:t>	</a:t>
            </a:r>
            <a:r>
              <a:rPr lang="es-MX" sz="2600" b="1" dirty="0"/>
              <a:t>&lt;=</a:t>
            </a:r>
            <a:r>
              <a:rPr lang="es-MX" sz="2600" dirty="0"/>
              <a:t>	Menor o igual que</a:t>
            </a:r>
            <a:endParaRPr lang="es-MX" sz="2300" dirty="0"/>
          </a:p>
          <a:p>
            <a:pPr marL="0" indent="0">
              <a:buNone/>
            </a:pPr>
            <a:r>
              <a:rPr lang="es-MX" sz="2600" dirty="0"/>
              <a:t>	</a:t>
            </a:r>
            <a:r>
              <a:rPr lang="es-MX" sz="2600" b="1" dirty="0"/>
              <a:t>==</a:t>
            </a:r>
            <a:r>
              <a:rPr lang="es-MX" sz="2600" dirty="0"/>
              <a:t>	Igual que</a:t>
            </a:r>
            <a:endParaRPr lang="es-MX" sz="2300" dirty="0"/>
          </a:p>
          <a:p>
            <a:pPr marL="0" indent="0">
              <a:buNone/>
            </a:pPr>
            <a:r>
              <a:rPr lang="es-MX" sz="2600" dirty="0"/>
              <a:t>	</a:t>
            </a:r>
            <a:r>
              <a:rPr lang="es-MX" sz="2600" b="1" dirty="0"/>
              <a:t>!=</a:t>
            </a:r>
            <a:r>
              <a:rPr lang="es-MX" sz="2600" dirty="0"/>
              <a:t>	Distinto que</a:t>
            </a:r>
            <a:endParaRPr lang="es-MX" sz="2300" dirty="0"/>
          </a:p>
          <a:p>
            <a:pPr marL="0" indent="0">
              <a:buNone/>
            </a:pPr>
            <a:r>
              <a:rPr lang="es-MX" sz="2600" dirty="0"/>
              <a:t>El resultado que devuelven estos operadores es </a:t>
            </a:r>
            <a:r>
              <a:rPr lang="es-MX" sz="2600" b="1" dirty="0"/>
              <a:t>1</a:t>
            </a:r>
            <a:r>
              <a:rPr lang="es-MX" sz="2600" dirty="0"/>
              <a:t> para Verdadero y </a:t>
            </a:r>
            <a:r>
              <a:rPr lang="es-MX" sz="2600" b="1" dirty="0"/>
              <a:t>0</a:t>
            </a:r>
            <a:r>
              <a:rPr lang="es-MX" sz="2600" dirty="0"/>
              <a:t> para Falso.</a:t>
            </a:r>
            <a:br>
              <a:rPr lang="es-MX" sz="2600" dirty="0"/>
            </a:br>
            <a:r>
              <a:rPr lang="es-MX" sz="2600" dirty="0"/>
              <a:t>Si hay más de un operador se evalúan de izquierda a derecha. Además los operadores </a:t>
            </a:r>
            <a:r>
              <a:rPr lang="es-MX" sz="2600" b="1" dirty="0"/>
              <a:t>== </a:t>
            </a:r>
            <a:r>
              <a:rPr lang="es-MX" sz="2600" dirty="0"/>
              <a:t>y </a:t>
            </a:r>
            <a:r>
              <a:rPr lang="es-MX" sz="2600" b="1" dirty="0"/>
              <a:t>!=</a:t>
            </a:r>
            <a:r>
              <a:rPr lang="es-MX" sz="2600" dirty="0"/>
              <a:t> están por debajo del resto en cuanto al orden de precedencia.</a:t>
            </a:r>
            <a:endParaRPr lang="es-MX" sz="2300" dirty="0"/>
          </a:p>
          <a:p>
            <a:pPr marL="0" indent="0">
              <a:buNone/>
            </a:pPr>
            <a:endParaRPr lang="es-MX" dirty="0"/>
          </a:p>
        </p:txBody>
      </p:sp>
    </p:spTree>
    <p:extLst>
      <p:ext uri="{BB962C8B-B14F-4D97-AF65-F5344CB8AC3E}">
        <p14:creationId xmlns:p14="http://schemas.microsoft.com/office/powerpoint/2010/main" val="31556041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Autofit/>
          </a:bodyPr>
          <a:lstStyle/>
          <a:p>
            <a:pPr marL="0" lvl="0" indent="0">
              <a:buNone/>
            </a:pPr>
            <a:r>
              <a:rPr lang="es-MX" sz="2400" b="1" dirty="0" smtClean="0">
                <a:solidFill>
                  <a:schemeClr val="bg2">
                    <a:lumMod val="50000"/>
                  </a:schemeClr>
                </a:solidFill>
              </a:rPr>
              <a:t>5. Entradas </a:t>
            </a:r>
            <a:r>
              <a:rPr lang="es-MX" sz="2400" b="1" dirty="0">
                <a:solidFill>
                  <a:schemeClr val="bg2">
                    <a:lumMod val="50000"/>
                  </a:schemeClr>
                </a:solidFill>
              </a:rPr>
              <a:t>y salidas de Datos:</a:t>
            </a:r>
          </a:p>
          <a:p>
            <a:pPr marL="0" indent="0">
              <a:buNone/>
            </a:pPr>
            <a:endParaRPr lang="es-MX" sz="1800" dirty="0" smtClean="0"/>
          </a:p>
          <a:p>
            <a:pPr marL="0" indent="0">
              <a:buNone/>
            </a:pPr>
            <a:r>
              <a:rPr lang="es-MX" sz="1800" b="1" dirty="0" err="1" smtClean="0"/>
              <a:t>cout</a:t>
            </a:r>
            <a:r>
              <a:rPr lang="es-MX" sz="1800" b="1" dirty="0" smtClean="0"/>
              <a:t> </a:t>
            </a:r>
            <a:r>
              <a:rPr lang="es-MX" sz="1800" b="1" dirty="0"/>
              <a:t>( </a:t>
            </a:r>
            <a:r>
              <a:rPr lang="es-MX" sz="1800" b="1" dirty="0" err="1"/>
              <a:t>console</a:t>
            </a:r>
            <a:r>
              <a:rPr lang="es-MX" sz="1800" b="1" dirty="0"/>
              <a:t> output )</a:t>
            </a:r>
            <a:r>
              <a:rPr lang="es-MX" sz="1800" dirty="0"/>
              <a:t/>
            </a:r>
            <a:br>
              <a:rPr lang="es-MX" sz="1800" dirty="0"/>
            </a:br>
            <a:endParaRPr lang="es-MX" sz="1800" dirty="0"/>
          </a:p>
          <a:p>
            <a:pPr marL="0" indent="0">
              <a:buNone/>
            </a:pPr>
            <a:r>
              <a:rPr lang="es-MX" sz="1800" dirty="0"/>
              <a:t>Permite la aparición de valores numéricos, caracteres y cadenas de texto por </a:t>
            </a:r>
            <a:r>
              <a:rPr lang="es-MX" sz="1800" dirty="0" smtClean="0"/>
              <a:t>pantalla.</a:t>
            </a:r>
            <a:br>
              <a:rPr lang="es-MX" sz="1800" dirty="0" smtClean="0"/>
            </a:br>
            <a:r>
              <a:rPr lang="es-MX" sz="1800" dirty="0" smtClean="0"/>
              <a:t>El </a:t>
            </a:r>
            <a:r>
              <a:rPr lang="es-MX" sz="1800" dirty="0"/>
              <a:t>prototipo de la sentencia </a:t>
            </a:r>
            <a:r>
              <a:rPr lang="es-MX" sz="1800" i="1" dirty="0" err="1"/>
              <a:t>cout</a:t>
            </a:r>
            <a:r>
              <a:rPr lang="es-MX" sz="1800" dirty="0"/>
              <a:t> es el siguiente:</a:t>
            </a:r>
          </a:p>
          <a:p>
            <a:pPr marL="0" indent="0">
              <a:buNone/>
            </a:pPr>
            <a:r>
              <a:rPr lang="es-MX" sz="1800" b="1" dirty="0"/>
              <a:t>	</a:t>
            </a:r>
            <a:r>
              <a:rPr lang="en-US" sz="1800" b="1" dirty="0" err="1"/>
              <a:t>cout</a:t>
            </a:r>
            <a:r>
              <a:rPr lang="en-US" sz="1800" b="1" dirty="0"/>
              <a:t>&lt;&lt;control,arg1,arg2...&lt;&lt;</a:t>
            </a:r>
            <a:r>
              <a:rPr lang="en-US" sz="1800" b="1" dirty="0" err="1"/>
              <a:t>endl</a:t>
            </a:r>
            <a:r>
              <a:rPr lang="en-US" sz="1800" b="1" dirty="0"/>
              <a:t>;</a:t>
            </a:r>
            <a:endParaRPr lang="es-MX" sz="1800" dirty="0"/>
          </a:p>
          <a:p>
            <a:pPr marL="0" indent="0">
              <a:buNone/>
            </a:pPr>
            <a:r>
              <a:rPr lang="es-MX" sz="1800" dirty="0"/>
              <a:t>En la cadena de control indicamos la forma en que se mostrarán los argumentos posteriores. También podemos introducir una cadena de texto (sin necesidad de argumentos), o combinar ambas posibilidades, así como secuencias de escape.</a:t>
            </a:r>
            <a:br>
              <a:rPr lang="es-MX" sz="1800" dirty="0"/>
            </a:br>
            <a:r>
              <a:rPr lang="es-MX" sz="1800" dirty="0"/>
              <a:t>En el caso de que utilicemos argumentos deberemos indicar en la cadena de control tantos modificadores como argumentos vayamos a presentar.</a:t>
            </a:r>
            <a:br>
              <a:rPr lang="es-MX" sz="1800" dirty="0"/>
            </a:br>
            <a:r>
              <a:rPr lang="es-MX" sz="1800" dirty="0"/>
              <a:t>El modificador está compuesto por el </a:t>
            </a:r>
            <a:r>
              <a:rPr lang="es-MX" sz="1800" dirty="0" err="1"/>
              <a:t>caracter</a:t>
            </a:r>
            <a:r>
              <a:rPr lang="es-MX" sz="1800" dirty="0"/>
              <a:t> </a:t>
            </a:r>
            <a:r>
              <a:rPr lang="es-MX" sz="1800" b="1" dirty="0"/>
              <a:t>%</a:t>
            </a:r>
            <a:r>
              <a:rPr lang="es-MX" sz="1800" dirty="0"/>
              <a:t> seguido por un </a:t>
            </a:r>
            <a:r>
              <a:rPr lang="es-MX" sz="1800" dirty="0" err="1"/>
              <a:t>caracter</a:t>
            </a:r>
            <a:r>
              <a:rPr lang="es-MX" sz="1800" dirty="0"/>
              <a:t> de conversión, que indica de qué tipo de dato se trata.</a:t>
            </a:r>
          </a:p>
          <a:p>
            <a:pPr marL="0" indent="0">
              <a:buNone/>
            </a:pPr>
            <a:r>
              <a:rPr lang="es-MX" sz="1800" b="1" dirty="0" smtClean="0"/>
              <a:t>                        </a:t>
            </a:r>
            <a:r>
              <a:rPr lang="es-MX" sz="1800" b="1" dirty="0" err="1" smtClean="0"/>
              <a:t>cin</a:t>
            </a:r>
            <a:r>
              <a:rPr lang="es-MX" sz="1800" b="1" dirty="0" smtClean="0"/>
              <a:t> </a:t>
            </a:r>
            <a:r>
              <a:rPr lang="es-MX" sz="1800" b="1" dirty="0"/>
              <a:t>(</a:t>
            </a:r>
            <a:r>
              <a:rPr lang="es-MX" sz="1800" b="1" dirty="0" err="1"/>
              <a:t>console</a:t>
            </a:r>
            <a:r>
              <a:rPr lang="es-MX" sz="1800" b="1" dirty="0"/>
              <a:t> input).</a:t>
            </a:r>
            <a:endParaRPr lang="es-MX" sz="1800" dirty="0"/>
          </a:p>
        </p:txBody>
      </p:sp>
    </p:spTree>
    <p:extLst>
      <p:ext uri="{BB962C8B-B14F-4D97-AF65-F5344CB8AC3E}">
        <p14:creationId xmlns:p14="http://schemas.microsoft.com/office/powerpoint/2010/main" val="15879629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467544" y="1122688"/>
            <a:ext cx="8424936" cy="4800574"/>
          </a:xfrm>
        </p:spPr>
        <p:txBody>
          <a:bodyPr>
            <a:normAutofit fontScale="85000" lnSpcReduction="10000"/>
          </a:bodyPr>
          <a:lstStyle/>
          <a:p>
            <a:pPr marL="0" indent="0">
              <a:buNone/>
            </a:pPr>
            <a:r>
              <a:rPr lang="es-MX" sz="1900" dirty="0"/>
              <a:t>El prototipo de la sentencia </a:t>
            </a:r>
            <a:r>
              <a:rPr lang="es-MX" sz="1900" dirty="0" err="1"/>
              <a:t>cin</a:t>
            </a:r>
            <a:r>
              <a:rPr lang="es-MX" sz="1900" dirty="0"/>
              <a:t> es el siguiente:</a:t>
            </a:r>
          </a:p>
          <a:p>
            <a:pPr marL="0" indent="0">
              <a:buNone/>
            </a:pPr>
            <a:r>
              <a:rPr lang="es-MX" sz="1900" b="1" dirty="0"/>
              <a:t>	</a:t>
            </a:r>
            <a:r>
              <a:rPr lang="es-MX" sz="1900" b="1" dirty="0" err="1"/>
              <a:t>cin</a:t>
            </a:r>
            <a:r>
              <a:rPr lang="es-MX" sz="1900" b="1" dirty="0"/>
              <a:t> &gt;&gt; control,arg1,arg2...;</a:t>
            </a:r>
            <a:endParaRPr lang="es-MX" sz="1900" dirty="0"/>
          </a:p>
          <a:p>
            <a:pPr marL="0" indent="0">
              <a:buNone/>
            </a:pPr>
            <a:r>
              <a:rPr lang="es-MX" sz="1900" dirty="0"/>
              <a:t>En la cadena de control indicaremos, por regla general, los modificadores que harán referencia al tipo de dato de los argumentos. Al igual que en la sentencia </a:t>
            </a:r>
            <a:r>
              <a:rPr lang="es-MX" sz="1900" i="1" dirty="0" err="1"/>
              <a:t>cout</a:t>
            </a:r>
            <a:r>
              <a:rPr lang="es-MX" sz="1900" dirty="0"/>
              <a:t> los argumentos indicados serán, nuevamente, las variables.</a:t>
            </a:r>
          </a:p>
          <a:p>
            <a:pPr marL="0" indent="0">
              <a:buNone/>
            </a:pPr>
            <a:r>
              <a:rPr lang="es-MX" sz="1900" dirty="0"/>
              <a:t>La principal característica de la sentencia </a:t>
            </a:r>
            <a:r>
              <a:rPr lang="es-MX" sz="1900" i="1" dirty="0" err="1"/>
              <a:t>cin</a:t>
            </a:r>
            <a:r>
              <a:rPr lang="es-MX" sz="1900" dirty="0"/>
              <a:t> es que necesita saber la posición de la memoria del ordenador en que se encuentra la variable para poder almacenar la información obtenida, que colocaremos delante del nombre de cada variable. (Esto no será necesario en los </a:t>
            </a:r>
            <a:r>
              <a:rPr lang="es-MX" sz="1900" dirty="0" err="1"/>
              <a:t>arrays</a:t>
            </a:r>
            <a:r>
              <a:rPr lang="es-MX" sz="1900" dirty="0"/>
              <a:t>).</a:t>
            </a:r>
          </a:p>
          <a:p>
            <a:pPr marL="0" indent="0">
              <a:buNone/>
            </a:pPr>
            <a:r>
              <a:rPr lang="es-MX" sz="1900" b="1" dirty="0"/>
              <a:t>Ejemplo 1:</a:t>
            </a:r>
          </a:p>
          <a:p>
            <a:pPr marL="0" indent="0">
              <a:buNone/>
            </a:pPr>
            <a:r>
              <a:rPr lang="es-MX" sz="1900" dirty="0"/>
              <a:t> </a:t>
            </a:r>
            <a:r>
              <a:rPr lang="es-MX" sz="1900" dirty="0" smtClean="0"/>
              <a:t>Descripción </a:t>
            </a:r>
            <a:r>
              <a:rPr lang="es-MX" sz="1900" dirty="0"/>
              <a:t>del programa.</a:t>
            </a:r>
            <a:endParaRPr lang="es-MX" sz="1900" i="1" dirty="0"/>
          </a:p>
          <a:p>
            <a:pPr marL="0" indent="0">
              <a:buNone/>
            </a:pPr>
            <a:r>
              <a:rPr lang="es-MX" sz="1900" dirty="0"/>
              <a:t>Imprime en pantalla el valor declarado como dato por medio de un </a:t>
            </a:r>
            <a:r>
              <a:rPr lang="es-MX" sz="1900" dirty="0" err="1"/>
              <a:t>cout</a:t>
            </a:r>
            <a:r>
              <a:rPr lang="es-MX" sz="1900" dirty="0"/>
              <a:t> y se detiene </a:t>
            </a:r>
            <a:r>
              <a:rPr lang="es-MX" sz="1900" dirty="0" smtClean="0"/>
              <a:t>:</a:t>
            </a:r>
            <a:endParaRPr lang="es-MX" sz="1900" dirty="0"/>
          </a:p>
          <a:p>
            <a:pPr marL="0" indent="0">
              <a:buNone/>
            </a:pPr>
            <a:r>
              <a:rPr lang="es-MX" sz="1900" b="1" i="1" dirty="0"/>
              <a:t>#</a:t>
            </a:r>
            <a:r>
              <a:rPr lang="es-MX" sz="1900" b="1" i="1" dirty="0" err="1"/>
              <a:t>include</a:t>
            </a:r>
            <a:r>
              <a:rPr lang="es-MX" sz="1900" b="1" i="1" dirty="0"/>
              <a:t>&lt;iostream&gt;  //</a:t>
            </a:r>
            <a:r>
              <a:rPr lang="es-MX" sz="1900" b="1" i="1" dirty="0" err="1"/>
              <a:t>Librerias</a:t>
            </a:r>
            <a:r>
              <a:rPr lang="es-MX" sz="1900" b="1" i="1" dirty="0"/>
              <a:t> </a:t>
            </a:r>
          </a:p>
          <a:p>
            <a:pPr marL="0" indent="0">
              <a:buNone/>
            </a:pPr>
            <a:r>
              <a:rPr lang="es-MX" sz="1900" b="1" i="1" dirty="0" err="1"/>
              <a:t>using</a:t>
            </a:r>
            <a:r>
              <a:rPr lang="es-MX" sz="1900" b="1" i="1" dirty="0"/>
              <a:t> </a:t>
            </a:r>
            <a:r>
              <a:rPr lang="es-MX" sz="1900" b="1" i="1" dirty="0" err="1"/>
              <a:t>namespace</a:t>
            </a:r>
            <a:r>
              <a:rPr lang="es-MX" sz="1900" b="1" i="1" dirty="0"/>
              <a:t> </a:t>
            </a:r>
            <a:r>
              <a:rPr lang="es-MX" sz="1900" b="1" i="1" dirty="0" err="1"/>
              <a:t>std</a:t>
            </a:r>
            <a:r>
              <a:rPr lang="es-MX" sz="1900" b="1" i="1" dirty="0"/>
              <a:t>; // Declaración del espacio de nombres </a:t>
            </a:r>
          </a:p>
          <a:p>
            <a:pPr marL="0" indent="0">
              <a:buNone/>
            </a:pPr>
            <a:r>
              <a:rPr lang="es-MX" sz="1900" b="1" i="1" dirty="0" err="1"/>
              <a:t>int</a:t>
            </a:r>
            <a:r>
              <a:rPr lang="es-MX" sz="1900" b="1" i="1" dirty="0"/>
              <a:t> </a:t>
            </a:r>
            <a:r>
              <a:rPr lang="es-MX" sz="1900" b="1" i="1" dirty="0" err="1"/>
              <a:t>main</a:t>
            </a:r>
            <a:r>
              <a:rPr lang="es-MX" sz="1900" b="1" i="1" dirty="0" smtClean="0"/>
              <a:t>(){</a:t>
            </a:r>
          </a:p>
          <a:p>
            <a:pPr marL="0" indent="0">
              <a:buNone/>
            </a:pPr>
            <a:r>
              <a:rPr lang="es-MX" sz="1900" b="1" i="1" dirty="0" smtClean="0"/>
              <a:t>	</a:t>
            </a:r>
            <a:r>
              <a:rPr lang="es-MX" sz="1900" b="1" i="1" dirty="0" err="1" smtClean="0"/>
              <a:t>int</a:t>
            </a:r>
            <a:r>
              <a:rPr lang="es-MX" sz="1900" b="1" i="1" dirty="0" smtClean="0"/>
              <a:t> dato=5;  // es la </a:t>
            </a:r>
            <a:r>
              <a:rPr lang="es-MX" sz="1900" b="1" i="1" dirty="0" err="1" smtClean="0"/>
              <a:t>declaracion</a:t>
            </a:r>
            <a:r>
              <a:rPr lang="es-MX" sz="1900" b="1" i="1" dirty="0" smtClean="0"/>
              <a:t> de las  </a:t>
            </a:r>
            <a:r>
              <a:rPr lang="es-MX" sz="1900" b="1" i="1" dirty="0" err="1" smtClean="0"/>
              <a:t>bariable</a:t>
            </a:r>
            <a:r>
              <a:rPr lang="es-MX" sz="1900" b="1" i="1" dirty="0" smtClean="0"/>
              <a:t> que se va a </a:t>
            </a:r>
            <a:r>
              <a:rPr lang="es-MX" sz="1900" b="1" i="1" dirty="0" err="1" smtClean="0"/>
              <a:t>utilisae</a:t>
            </a:r>
            <a:r>
              <a:rPr lang="es-MX" sz="1900" b="1" i="1" dirty="0" smtClean="0"/>
              <a:t> </a:t>
            </a:r>
            <a:r>
              <a:rPr lang="es-MX" sz="1900" b="1" i="1" dirty="0"/>
              <a:t>	</a:t>
            </a:r>
          </a:p>
          <a:p>
            <a:pPr marL="0" indent="0">
              <a:buNone/>
            </a:pPr>
            <a:r>
              <a:rPr lang="es-MX" sz="1900" b="1" i="1" dirty="0" err="1"/>
              <a:t>cout</a:t>
            </a:r>
            <a:r>
              <a:rPr lang="es-MX" sz="1900" b="1" i="1" dirty="0"/>
              <a:t>&lt;&lt;"el dato es ="&lt;&lt;dato&lt;&lt;</a:t>
            </a:r>
            <a:r>
              <a:rPr lang="es-MX" sz="1900" b="1" i="1" dirty="0" err="1"/>
              <a:t>endl</a:t>
            </a:r>
            <a:r>
              <a:rPr lang="es-MX" sz="1900" b="1" i="1" dirty="0"/>
              <a:t>; //es la </a:t>
            </a:r>
            <a:r>
              <a:rPr lang="es-MX" sz="1900" b="1" i="1" dirty="0" err="1"/>
              <a:t>informacion</a:t>
            </a:r>
            <a:r>
              <a:rPr lang="es-MX" sz="1900" b="1" i="1" dirty="0"/>
              <a:t> que se mostrara en pantalla 	</a:t>
            </a:r>
            <a:endParaRPr lang="es-MX" sz="1900" b="1" i="1" dirty="0" smtClean="0"/>
          </a:p>
          <a:p>
            <a:pPr marL="0" indent="0">
              <a:buNone/>
            </a:pPr>
            <a:r>
              <a:rPr lang="es-MX" sz="1900" b="1" i="1" dirty="0" err="1" smtClean="0"/>
              <a:t>system</a:t>
            </a:r>
            <a:r>
              <a:rPr lang="es-MX" sz="1900" b="1" i="1" dirty="0"/>
              <a:t>("PAUSE"); // detiene el programa</a:t>
            </a:r>
          </a:p>
          <a:p>
            <a:pPr marL="0" indent="0">
              <a:buNone/>
            </a:pPr>
            <a:r>
              <a:rPr lang="es-MX" sz="2300" b="1" i="1" dirty="0"/>
              <a:t>}</a:t>
            </a:r>
          </a:p>
          <a:p>
            <a:pPr marL="0" indent="0">
              <a:buNone/>
            </a:pPr>
            <a:endParaRPr lang="es-MX" dirty="0"/>
          </a:p>
        </p:txBody>
      </p:sp>
    </p:spTree>
    <p:extLst>
      <p:ext uri="{BB962C8B-B14F-4D97-AF65-F5344CB8AC3E}">
        <p14:creationId xmlns:p14="http://schemas.microsoft.com/office/powerpoint/2010/main" val="18526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1259" t="19485" r="12367" b="16531"/>
          <a:stretch/>
        </p:blipFill>
        <p:spPr>
          <a:xfrm>
            <a:off x="195943" y="860130"/>
            <a:ext cx="8840553" cy="5349373"/>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de </a:t>
            </a:r>
            <a:r>
              <a:rPr lang="es-ES_tradnl" b="1" dirty="0" smtClean="0">
                <a:latin typeface="Times New Roman" pitchFamily="18" charset="0"/>
                <a:cs typeface="Times New Roman" pitchFamily="18" charset="0"/>
              </a:rPr>
              <a:t>Fundamentos de Programación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sp>
        <p:nvSpPr>
          <p:cNvPr id="2" name="1 Rectángulo"/>
          <p:cNvSpPr/>
          <p:nvPr/>
        </p:nvSpPr>
        <p:spPr>
          <a:xfrm>
            <a:off x="665964" y="4869159"/>
            <a:ext cx="864096" cy="5040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172529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27384"/>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92500" lnSpcReduction="10000"/>
          </a:bodyPr>
          <a:lstStyle/>
          <a:p>
            <a:pPr marL="0" indent="0">
              <a:buNone/>
            </a:pPr>
            <a:endParaRPr lang="es-MX" sz="1800" dirty="0"/>
          </a:p>
          <a:p>
            <a:pPr marL="0" indent="0">
              <a:buNone/>
            </a:pPr>
            <a:r>
              <a:rPr lang="es-MX" sz="2200" b="1" dirty="0">
                <a:solidFill>
                  <a:schemeClr val="bg2">
                    <a:lumMod val="50000"/>
                  </a:schemeClr>
                </a:solidFill>
              </a:rPr>
              <a:t>Descripción del programa</a:t>
            </a:r>
            <a:r>
              <a:rPr lang="es-MX" sz="2200" b="1" dirty="0" smtClean="0">
                <a:solidFill>
                  <a:schemeClr val="bg2">
                    <a:lumMod val="50000"/>
                  </a:schemeClr>
                </a:solidFill>
              </a:rPr>
              <a:t>.</a:t>
            </a:r>
          </a:p>
          <a:p>
            <a:pPr marL="0" indent="0">
              <a:buNone/>
            </a:pPr>
            <a:endParaRPr lang="es-MX" sz="2200" b="1" i="1" dirty="0">
              <a:solidFill>
                <a:schemeClr val="bg2">
                  <a:lumMod val="50000"/>
                </a:schemeClr>
              </a:solidFill>
            </a:endParaRPr>
          </a:p>
          <a:p>
            <a:pPr marL="0" indent="0">
              <a:buNone/>
            </a:pPr>
            <a:r>
              <a:rPr lang="es-MX" sz="1800" dirty="0"/>
              <a:t>Pide al usuario que ingrese un  número que será guardado en una variable declarada al                   principio del programa  y posterior se mostrara en pantalla el número ingresado anteriormente. </a:t>
            </a:r>
            <a:endParaRPr lang="es-MX" sz="1800" dirty="0" smtClean="0"/>
          </a:p>
          <a:p>
            <a:pPr marL="0" indent="0">
              <a:buNone/>
            </a:pPr>
            <a:endParaRPr lang="es-MX" sz="1800" dirty="0"/>
          </a:p>
          <a:p>
            <a:pPr marL="0" indent="0">
              <a:buNone/>
            </a:pPr>
            <a:endParaRPr lang="es-MX" sz="1800" dirty="0"/>
          </a:p>
          <a:p>
            <a:pPr marL="0" indent="0">
              <a:buNone/>
            </a:pPr>
            <a:r>
              <a:rPr lang="en-US" sz="1800" b="1" i="1" dirty="0"/>
              <a:t>#include &lt;</a:t>
            </a:r>
            <a:r>
              <a:rPr lang="en-US" sz="1800" b="1" i="1" dirty="0" err="1"/>
              <a:t>iostream</a:t>
            </a:r>
            <a:r>
              <a:rPr lang="en-US" sz="1800" b="1" i="1" dirty="0"/>
              <a:t>&gt;  </a:t>
            </a:r>
            <a:endParaRPr lang="es-MX" sz="1800" b="1" i="1" dirty="0"/>
          </a:p>
          <a:p>
            <a:pPr marL="0" indent="0">
              <a:buNone/>
            </a:pPr>
            <a:r>
              <a:rPr lang="en-US" sz="1800" b="1" i="1" dirty="0"/>
              <a:t>#include&lt;</a:t>
            </a:r>
            <a:r>
              <a:rPr lang="en-US" sz="1800" b="1" i="1" dirty="0" err="1"/>
              <a:t>stdlib.h</a:t>
            </a:r>
            <a:r>
              <a:rPr lang="en-US" sz="1800" b="1" i="1" dirty="0"/>
              <a:t>&gt;</a:t>
            </a:r>
            <a:endParaRPr lang="es-MX" sz="1800" b="1" i="1" dirty="0"/>
          </a:p>
          <a:p>
            <a:pPr marL="0" indent="0">
              <a:buNone/>
            </a:pPr>
            <a:r>
              <a:rPr lang="en-US" sz="1800" b="1" i="1" dirty="0"/>
              <a:t>#include&lt;</a:t>
            </a:r>
            <a:r>
              <a:rPr lang="en-US" sz="1800" b="1" i="1" dirty="0" err="1"/>
              <a:t>conio.h</a:t>
            </a:r>
            <a:r>
              <a:rPr lang="en-US" sz="1800" b="1" i="1" dirty="0"/>
              <a:t>&gt;</a:t>
            </a:r>
            <a:endParaRPr lang="es-MX" sz="1800" b="1" i="1" dirty="0"/>
          </a:p>
          <a:p>
            <a:pPr marL="0" indent="0">
              <a:buNone/>
            </a:pPr>
            <a:r>
              <a:rPr lang="en-US" sz="1800" b="1" i="1" dirty="0"/>
              <a:t>using namespace </a:t>
            </a:r>
            <a:r>
              <a:rPr lang="en-US" sz="1800" b="1" i="1" dirty="0" err="1"/>
              <a:t>std</a:t>
            </a:r>
            <a:r>
              <a:rPr lang="en-US" sz="1800" b="1" i="1" dirty="0"/>
              <a:t>;</a:t>
            </a:r>
            <a:endParaRPr lang="es-MX" sz="1800" b="1" i="1" dirty="0"/>
          </a:p>
          <a:p>
            <a:pPr marL="0" indent="0">
              <a:buNone/>
            </a:pPr>
            <a:r>
              <a:rPr lang="en-US" sz="1800" b="1" i="1" dirty="0" err="1"/>
              <a:t>int</a:t>
            </a:r>
            <a:r>
              <a:rPr lang="en-US" sz="1800" b="1" i="1" dirty="0"/>
              <a:t> main</a:t>
            </a:r>
            <a:r>
              <a:rPr lang="en-US" sz="1800" b="1" i="1" dirty="0" smtClean="0"/>
              <a:t>(){</a:t>
            </a:r>
            <a:r>
              <a:rPr lang="en-US" sz="1800" b="1" i="1" dirty="0"/>
              <a:t> </a:t>
            </a:r>
            <a:endParaRPr lang="es-MX" sz="1800" b="1" i="1" dirty="0"/>
          </a:p>
          <a:p>
            <a:pPr marL="0" indent="0">
              <a:buNone/>
            </a:pPr>
            <a:r>
              <a:rPr lang="en-US" sz="1800" b="1" i="1" dirty="0" err="1"/>
              <a:t>int</a:t>
            </a:r>
            <a:r>
              <a:rPr lang="en-US" sz="1800" b="1" i="1" dirty="0"/>
              <a:t> </a:t>
            </a:r>
            <a:r>
              <a:rPr lang="en-US" sz="1800" b="1" i="1" dirty="0" err="1"/>
              <a:t>dato</a:t>
            </a:r>
            <a:r>
              <a:rPr lang="en-US" sz="1800" b="1" i="1" dirty="0"/>
              <a:t>=0;</a:t>
            </a:r>
            <a:endParaRPr lang="es-MX" sz="1800" b="1" i="1" dirty="0"/>
          </a:p>
          <a:p>
            <a:pPr marL="0" indent="0">
              <a:buNone/>
            </a:pPr>
            <a:r>
              <a:rPr lang="en-US" sz="1800" b="1" i="1" dirty="0" err="1"/>
              <a:t>cout</a:t>
            </a:r>
            <a:r>
              <a:rPr lang="en-US" sz="1800" b="1" i="1" dirty="0"/>
              <a:t>&lt;&lt;"</a:t>
            </a:r>
            <a:r>
              <a:rPr lang="en-US" sz="1800" b="1" i="1" dirty="0" err="1"/>
              <a:t>ingrese</a:t>
            </a:r>
            <a:r>
              <a:rPr lang="en-US" sz="1800" b="1" i="1" dirty="0"/>
              <a:t> un </a:t>
            </a:r>
            <a:r>
              <a:rPr lang="en-US" sz="1800" b="1" i="1" dirty="0" err="1"/>
              <a:t>dato</a:t>
            </a:r>
            <a:r>
              <a:rPr lang="en-US" sz="1800" b="1" i="1" dirty="0"/>
              <a:t> :\n";</a:t>
            </a:r>
            <a:endParaRPr lang="es-MX" sz="1800" b="1" i="1" dirty="0"/>
          </a:p>
          <a:p>
            <a:pPr marL="0" indent="0">
              <a:buNone/>
            </a:pPr>
            <a:r>
              <a:rPr lang="es-MX" sz="1800" b="1" i="1" dirty="0" err="1"/>
              <a:t>cin</a:t>
            </a:r>
            <a:r>
              <a:rPr lang="es-MX" sz="1800" b="1" i="1" dirty="0"/>
              <a:t>&gt;&gt;dato;     // </a:t>
            </a:r>
            <a:r>
              <a:rPr lang="es-MX" sz="1800" b="1" i="1" dirty="0" err="1"/>
              <a:t>console</a:t>
            </a:r>
            <a:r>
              <a:rPr lang="es-MX" sz="1800" b="1" i="1" dirty="0"/>
              <a:t> input se usa para ingresar datos </a:t>
            </a:r>
          </a:p>
          <a:p>
            <a:pPr marL="0" indent="0">
              <a:buNone/>
            </a:pPr>
            <a:r>
              <a:rPr lang="es-MX" sz="1800" b="1" i="1" dirty="0" err="1"/>
              <a:t>cout</a:t>
            </a:r>
            <a:r>
              <a:rPr lang="es-MX" sz="1800" b="1" i="1" dirty="0"/>
              <a:t>&lt;&lt;"el dato ingresado ="&lt;&lt;dato&lt;&lt;</a:t>
            </a:r>
            <a:r>
              <a:rPr lang="es-MX" sz="1800" b="1" i="1" dirty="0" err="1"/>
              <a:t>endl</a:t>
            </a:r>
            <a:r>
              <a:rPr lang="es-MX" sz="1800" b="1" i="1" dirty="0"/>
              <a:t>;</a:t>
            </a:r>
          </a:p>
          <a:p>
            <a:pPr marL="0" indent="0">
              <a:buNone/>
            </a:pPr>
            <a:r>
              <a:rPr lang="es-MX" sz="1800" b="1" i="1" dirty="0" err="1"/>
              <a:t>system</a:t>
            </a:r>
            <a:r>
              <a:rPr lang="es-MX" sz="1800" b="1" i="1" dirty="0"/>
              <a:t>("PAUSE");</a:t>
            </a:r>
          </a:p>
          <a:p>
            <a:pPr marL="0" indent="0">
              <a:buNone/>
            </a:pPr>
            <a:r>
              <a:rPr lang="es-MX" sz="1800" b="1" i="1" dirty="0"/>
              <a:t>}</a:t>
            </a:r>
          </a:p>
          <a:p>
            <a:pPr marL="0" indent="0">
              <a:buNone/>
            </a:pPr>
            <a:endParaRPr lang="es-MX" dirty="0"/>
          </a:p>
        </p:txBody>
      </p:sp>
      <p:pic>
        <p:nvPicPr>
          <p:cNvPr id="7" name="Imagen 6"/>
          <p:cNvPicPr/>
          <p:nvPr/>
        </p:nvPicPr>
        <p:blipFill rotWithShape="1">
          <a:blip r:embed="rId5"/>
          <a:srcRect l="9206" t="16376" r="41785" b="39536"/>
          <a:stretch/>
        </p:blipFill>
        <p:spPr bwMode="auto">
          <a:xfrm>
            <a:off x="3275856" y="2564904"/>
            <a:ext cx="5256584" cy="24590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21225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431540" y="1064266"/>
            <a:ext cx="8280920" cy="5273724"/>
          </a:xfrm>
        </p:spPr>
        <p:txBody>
          <a:bodyPr>
            <a:normAutofit/>
          </a:bodyPr>
          <a:lstStyle/>
          <a:p>
            <a:pPr marL="0" lvl="0" indent="0">
              <a:buNone/>
            </a:pPr>
            <a:r>
              <a:rPr lang="es-MX" sz="3000" b="1" dirty="0" smtClean="0">
                <a:solidFill>
                  <a:schemeClr val="bg2">
                    <a:lumMod val="50000"/>
                  </a:schemeClr>
                </a:solidFill>
              </a:rPr>
              <a:t>6. Sentencia </a:t>
            </a:r>
            <a:r>
              <a:rPr lang="es-MX" sz="3000" b="1" dirty="0" err="1">
                <a:solidFill>
                  <a:schemeClr val="bg2">
                    <a:lumMod val="50000"/>
                  </a:schemeClr>
                </a:solidFill>
              </a:rPr>
              <a:t>else-if</a:t>
            </a:r>
            <a:r>
              <a:rPr lang="es-MX" sz="3000" b="1" dirty="0" smtClean="0">
                <a:solidFill>
                  <a:schemeClr val="bg2">
                    <a:lumMod val="50000"/>
                  </a:schemeClr>
                </a:solidFill>
              </a:rPr>
              <a:t>.</a:t>
            </a:r>
          </a:p>
          <a:p>
            <a:pPr marL="0" indent="0">
              <a:buNone/>
            </a:pPr>
            <a:endParaRPr lang="es-MX" sz="2000" dirty="0" smtClean="0"/>
          </a:p>
          <a:p>
            <a:pPr marL="0" indent="0">
              <a:buNone/>
            </a:pPr>
            <a:r>
              <a:rPr lang="es-MX" sz="2000" dirty="0" smtClean="0"/>
              <a:t>Si </a:t>
            </a:r>
            <a:r>
              <a:rPr lang="es-MX" sz="2000" dirty="0"/>
              <a:t>la expresión booleana se evalúa como </a:t>
            </a:r>
            <a:r>
              <a:rPr lang="es-MX" sz="2000" b="1" dirty="0"/>
              <a:t>verdadera, entonces el bloque </a:t>
            </a:r>
            <a:r>
              <a:rPr lang="es-MX" sz="2000" b="1" dirty="0" err="1"/>
              <a:t>if</a:t>
            </a:r>
            <a:r>
              <a:rPr lang="es-MX" sz="2000" dirty="0"/>
              <a:t> se ejecutará de código, si no </a:t>
            </a:r>
            <a:r>
              <a:rPr lang="es-MX" sz="2000" b="1" dirty="0"/>
              <a:t>otra cosa bloque</a:t>
            </a:r>
            <a:r>
              <a:rPr lang="es-MX" sz="2000" dirty="0"/>
              <a:t> se ejecutará de código.</a:t>
            </a:r>
          </a:p>
          <a:p>
            <a:pPr marL="0" indent="0">
              <a:buNone/>
            </a:pPr>
            <a:r>
              <a:rPr lang="es-MX" sz="2000" dirty="0"/>
              <a:t>Descripción del programa.</a:t>
            </a:r>
            <a:endParaRPr lang="es-MX" sz="2000" i="1" dirty="0"/>
          </a:p>
          <a:p>
            <a:pPr marL="0" indent="0">
              <a:buNone/>
            </a:pPr>
            <a:r>
              <a:rPr lang="es-MX" sz="2000" dirty="0"/>
              <a:t>Al iniciarse el programa evalúa la condición </a:t>
            </a:r>
            <a:r>
              <a:rPr lang="es-MX" sz="2000" b="1" u="sng" dirty="0" err="1"/>
              <a:t>if</a:t>
            </a:r>
            <a:r>
              <a:rPr lang="es-MX" sz="2000" b="1" u="sng" dirty="0"/>
              <a:t> </a:t>
            </a:r>
            <a:r>
              <a:rPr lang="es-MX" sz="2000" dirty="0"/>
              <a:t> con respecto a la primera variable  </a:t>
            </a:r>
            <a:r>
              <a:rPr lang="es-MX" sz="2000" dirty="0" err="1"/>
              <a:t>variable</a:t>
            </a:r>
            <a:r>
              <a:rPr lang="es-MX" sz="2000" dirty="0"/>
              <a:t> declarada y si dicha variable cumple con la condición de </a:t>
            </a:r>
            <a:r>
              <a:rPr lang="es-MX" sz="2000" dirty="0" err="1"/>
              <a:t>if</a:t>
            </a:r>
            <a:r>
              <a:rPr lang="es-MX" sz="2000" dirty="0"/>
              <a:t> se imprime en pantalla vamos de no ser así se imprimirá en pantalla vamos al parque gracias a un </a:t>
            </a:r>
            <a:r>
              <a:rPr lang="es-MX" sz="2000" b="1" dirty="0" err="1"/>
              <a:t>else</a:t>
            </a:r>
            <a:r>
              <a:rPr lang="es-MX" sz="2000" b="1" dirty="0"/>
              <a:t> </a:t>
            </a:r>
            <a:r>
              <a:rPr lang="es-MX" sz="2000" dirty="0"/>
              <a:t>.</a:t>
            </a:r>
          </a:p>
          <a:p>
            <a:pPr marL="0" indent="0">
              <a:buNone/>
            </a:pPr>
            <a:r>
              <a:rPr lang="es-MX" sz="2000" dirty="0"/>
              <a:t>La estructura de </a:t>
            </a:r>
            <a:r>
              <a:rPr lang="es-MX" sz="2000" dirty="0" err="1"/>
              <a:t>if</a:t>
            </a:r>
            <a:r>
              <a:rPr lang="es-MX" sz="2000" dirty="0"/>
              <a:t> es la siguiente  </a:t>
            </a:r>
            <a:r>
              <a:rPr lang="es-MX" sz="2000" b="1" dirty="0" err="1"/>
              <a:t>If</a:t>
            </a:r>
            <a:r>
              <a:rPr lang="es-MX" sz="2000" b="1" dirty="0"/>
              <a:t>(condición){ acción que se vaya a realizar}</a:t>
            </a:r>
            <a:endParaRPr lang="es-MX" sz="2000" dirty="0"/>
          </a:p>
        </p:txBody>
      </p:sp>
    </p:spTree>
    <p:extLst>
      <p:ext uri="{BB962C8B-B14F-4D97-AF65-F5344CB8AC3E}">
        <p14:creationId xmlns:p14="http://schemas.microsoft.com/office/powerpoint/2010/main" val="1584377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n-US" sz="1800" b="1" i="1" dirty="0"/>
              <a:t>#include &lt;</a:t>
            </a:r>
            <a:r>
              <a:rPr lang="en-US" sz="1800" b="1" i="1" dirty="0" err="1"/>
              <a:t>iostream</a:t>
            </a:r>
            <a:r>
              <a:rPr lang="en-US" sz="1800" b="1" i="1" dirty="0"/>
              <a:t>&gt;</a:t>
            </a:r>
            <a:endParaRPr lang="es-MX" sz="1800" b="1" i="1" dirty="0"/>
          </a:p>
          <a:p>
            <a:pPr marL="0" indent="0">
              <a:buNone/>
            </a:pPr>
            <a:r>
              <a:rPr lang="en-US" sz="1800" b="1" i="1" dirty="0"/>
              <a:t>#include &lt;</a:t>
            </a:r>
            <a:r>
              <a:rPr lang="en-US" sz="1800" b="1" i="1" dirty="0" err="1"/>
              <a:t>conio.h</a:t>
            </a:r>
            <a:r>
              <a:rPr lang="en-US" sz="1800" b="1" i="1" dirty="0"/>
              <a:t>&gt;</a:t>
            </a:r>
            <a:endParaRPr lang="es-MX" sz="1800" b="1" i="1" dirty="0"/>
          </a:p>
          <a:p>
            <a:pPr marL="0" indent="0">
              <a:buNone/>
            </a:pPr>
            <a:r>
              <a:rPr lang="en-US" sz="1800" b="1" i="1" dirty="0"/>
              <a:t>#include&lt;</a:t>
            </a:r>
            <a:r>
              <a:rPr lang="en-US" sz="1800" b="1" i="1" dirty="0" err="1"/>
              <a:t>stdlib.h</a:t>
            </a:r>
            <a:r>
              <a:rPr lang="en-US" sz="1800" b="1" i="1" dirty="0"/>
              <a:t>&gt;</a:t>
            </a:r>
            <a:endParaRPr lang="es-MX" sz="1800" b="1" i="1" dirty="0"/>
          </a:p>
          <a:p>
            <a:pPr marL="0" indent="0">
              <a:buNone/>
            </a:pPr>
            <a:r>
              <a:rPr lang="en-US" sz="1800" b="1" i="1" dirty="0"/>
              <a:t>using namespace </a:t>
            </a:r>
            <a:r>
              <a:rPr lang="en-US" sz="1800" b="1" i="1" dirty="0" err="1"/>
              <a:t>std</a:t>
            </a:r>
            <a:r>
              <a:rPr lang="en-US" sz="1800" b="1" i="1" dirty="0"/>
              <a:t>;</a:t>
            </a:r>
            <a:endParaRPr lang="es-MX" sz="1800" b="1" i="1" dirty="0"/>
          </a:p>
          <a:p>
            <a:pPr marL="0" indent="0">
              <a:buNone/>
            </a:pPr>
            <a:r>
              <a:rPr lang="es-MX" sz="1800" b="1" i="1" dirty="0" err="1"/>
              <a:t>main</a:t>
            </a:r>
            <a:r>
              <a:rPr lang="es-MX" sz="1800" b="1" i="1" dirty="0"/>
              <a:t>(){</a:t>
            </a:r>
          </a:p>
          <a:p>
            <a:pPr marL="0" indent="0">
              <a:buNone/>
            </a:pPr>
            <a:r>
              <a:rPr lang="es-MX" sz="1800" b="1" i="1" dirty="0" err="1" smtClean="0"/>
              <a:t>float</a:t>
            </a:r>
            <a:r>
              <a:rPr lang="es-MX" sz="1800" b="1" i="1" dirty="0" smtClean="0"/>
              <a:t> </a:t>
            </a:r>
            <a:r>
              <a:rPr lang="es-MX" sz="1800" b="1" i="1" dirty="0"/>
              <a:t>cartera=500;</a:t>
            </a:r>
          </a:p>
          <a:p>
            <a:pPr marL="0" indent="0">
              <a:buNone/>
            </a:pPr>
            <a:r>
              <a:rPr lang="es-MX" sz="1800" b="1" i="1" dirty="0" err="1" smtClean="0"/>
              <a:t>if</a:t>
            </a:r>
            <a:r>
              <a:rPr lang="es-MX" sz="1800" b="1" i="1" dirty="0" smtClean="0"/>
              <a:t> </a:t>
            </a:r>
            <a:r>
              <a:rPr lang="es-MX" sz="1800" b="1" i="1" dirty="0"/>
              <a:t>(cartera&lt;=500){  // </a:t>
            </a:r>
            <a:r>
              <a:rPr lang="es-MX" sz="1800" b="1" i="1" dirty="0" err="1"/>
              <a:t>if</a:t>
            </a:r>
            <a:r>
              <a:rPr lang="es-MX" sz="1800" b="1" i="1" dirty="0"/>
              <a:t> es una sentencia de control que pone una condición para que lo que contenga  sea ejecutado   </a:t>
            </a:r>
          </a:p>
          <a:p>
            <a:pPr marL="0" indent="0">
              <a:buNone/>
            </a:pPr>
            <a:r>
              <a:rPr lang="es-MX" sz="1800" b="1" i="1" dirty="0" err="1" smtClean="0"/>
              <a:t>cout</a:t>
            </a:r>
            <a:r>
              <a:rPr lang="es-MX" sz="1800" b="1" i="1" dirty="0"/>
              <a:t>&lt;&lt;"</a:t>
            </a:r>
            <a:r>
              <a:rPr lang="es-MX" sz="1800" b="1" i="1" dirty="0" err="1"/>
              <a:t>vamonos</a:t>
            </a:r>
            <a:r>
              <a:rPr lang="es-MX" sz="1800" b="1" i="1" dirty="0"/>
              <a:t>"&lt;&lt;</a:t>
            </a:r>
            <a:r>
              <a:rPr lang="es-MX" sz="1800" b="1" i="1" dirty="0" err="1"/>
              <a:t>endl</a:t>
            </a:r>
            <a:r>
              <a:rPr lang="es-MX" sz="1800" b="1" i="1" dirty="0"/>
              <a:t>;</a:t>
            </a:r>
          </a:p>
          <a:p>
            <a:pPr marL="0" indent="0">
              <a:buNone/>
            </a:pPr>
            <a:r>
              <a:rPr lang="es-MX" sz="1800" b="1" i="1" dirty="0" smtClean="0"/>
              <a:t>}</a:t>
            </a:r>
            <a:r>
              <a:rPr lang="es-MX" sz="1800" b="1" i="1" dirty="0" err="1"/>
              <a:t>else</a:t>
            </a:r>
            <a:r>
              <a:rPr lang="es-MX" sz="1800" b="1" i="1" dirty="0"/>
              <a:t>{     // </a:t>
            </a:r>
            <a:r>
              <a:rPr lang="es-MX" sz="1800" b="1" i="1" dirty="0" err="1"/>
              <a:t>else</a:t>
            </a:r>
            <a:r>
              <a:rPr lang="es-MX" sz="1800" b="1" i="1" dirty="0"/>
              <a:t> es utilizado para poder colocar otra condición con un </a:t>
            </a:r>
            <a:r>
              <a:rPr lang="es-MX" sz="1800" b="1" i="1" dirty="0" err="1"/>
              <a:t>if</a:t>
            </a:r>
            <a:r>
              <a:rPr lang="es-MX" sz="1800" b="1" i="1" dirty="0"/>
              <a:t> o  para que se ejecute otra  código si no se cumple el o los </a:t>
            </a:r>
            <a:r>
              <a:rPr lang="es-MX" sz="1800" b="1" i="1" dirty="0" err="1"/>
              <a:t>if</a:t>
            </a:r>
            <a:r>
              <a:rPr lang="es-MX" sz="1800" b="1" i="1" dirty="0"/>
              <a:t> </a:t>
            </a:r>
          </a:p>
          <a:p>
            <a:pPr marL="0" indent="0">
              <a:buNone/>
            </a:pPr>
            <a:r>
              <a:rPr lang="es-MX" sz="1800" b="1" i="1" dirty="0" err="1" smtClean="0"/>
              <a:t>cout</a:t>
            </a:r>
            <a:r>
              <a:rPr lang="es-MX" sz="1800" b="1" i="1" dirty="0"/>
              <a:t>&lt;&lt;"</a:t>
            </a:r>
            <a:r>
              <a:rPr lang="es-MX" sz="1800" b="1" i="1" dirty="0" err="1"/>
              <a:t>vamso</a:t>
            </a:r>
            <a:r>
              <a:rPr lang="es-MX" sz="1800" b="1" i="1" dirty="0"/>
              <a:t> al parque "&lt;&lt;</a:t>
            </a:r>
            <a:r>
              <a:rPr lang="es-MX" sz="1800" b="1" i="1" dirty="0" err="1"/>
              <a:t>endl</a:t>
            </a:r>
            <a:r>
              <a:rPr lang="es-MX" sz="1800" b="1" i="1" dirty="0" smtClean="0"/>
              <a:t>;}</a:t>
            </a:r>
            <a:r>
              <a:rPr lang="es-MX" sz="1800" b="1" i="1" dirty="0"/>
              <a:t>	</a:t>
            </a:r>
          </a:p>
          <a:p>
            <a:pPr marL="0" indent="0">
              <a:buNone/>
            </a:pPr>
            <a:r>
              <a:rPr lang="es-MX" sz="1800" b="1" i="1" dirty="0"/>
              <a:t>	</a:t>
            </a:r>
            <a:r>
              <a:rPr lang="es-MX" sz="1800" b="1" i="1" dirty="0" err="1"/>
              <a:t>system</a:t>
            </a:r>
            <a:r>
              <a:rPr lang="es-MX" sz="1800" b="1" i="1" dirty="0"/>
              <a:t>("PAUSE");</a:t>
            </a:r>
          </a:p>
          <a:p>
            <a:pPr marL="0" indent="0">
              <a:buNone/>
            </a:pPr>
            <a:r>
              <a:rPr lang="es-MX" sz="1800" b="1" i="1" dirty="0"/>
              <a:t>	</a:t>
            </a:r>
            <a:r>
              <a:rPr lang="es-MX" sz="1800" b="1" i="1" dirty="0" err="1"/>
              <a:t>return</a:t>
            </a:r>
            <a:r>
              <a:rPr lang="es-MX" sz="1800" b="1" i="1" dirty="0"/>
              <a:t> 0; }</a:t>
            </a:r>
          </a:p>
          <a:p>
            <a:pPr marL="0" indent="0">
              <a:buNone/>
            </a:pPr>
            <a:endParaRPr lang="es-MX" dirty="0"/>
          </a:p>
        </p:txBody>
      </p:sp>
      <p:pic>
        <p:nvPicPr>
          <p:cNvPr id="7" name="Imagen 6"/>
          <p:cNvPicPr/>
          <p:nvPr/>
        </p:nvPicPr>
        <p:blipFill rotWithShape="1">
          <a:blip r:embed="rId5"/>
          <a:srcRect l="5436" t="8944" r="62236" b="71888"/>
          <a:stretch/>
        </p:blipFill>
        <p:spPr bwMode="auto">
          <a:xfrm>
            <a:off x="4139952" y="4653135"/>
            <a:ext cx="3960440" cy="164326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257489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3" name="Rectangle 1"/>
          <p:cNvSpPr>
            <a:spLocks noChangeArrowheads="1"/>
          </p:cNvSpPr>
          <p:nvPr/>
        </p:nvSpPr>
        <p:spPr bwMode="auto">
          <a:xfrm>
            <a:off x="-93443" y="517902"/>
            <a:ext cx="9129939" cy="1384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304704" rIns="91440" bIns="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49263" algn="l" defTabSz="914400" rtl="0" eaLnBrk="0" fontAlgn="base" latinLnBrk="0" hangingPunct="0">
              <a:lnSpc>
                <a:spcPct val="100000"/>
              </a:lnSpc>
              <a:spcBef>
                <a:spcPct val="0"/>
              </a:spcBef>
              <a:spcAft>
                <a:spcPct val="0"/>
              </a:spcAft>
              <a:buClrTx/>
              <a:buSzTx/>
              <a:buFontTx/>
              <a:buNone/>
              <a:tabLst/>
            </a:pPr>
            <a:endParaRPr lang="es-MX" altLang="es-MX" sz="1600" b="1" dirty="0" bmk="_Toc431388409">
              <a:solidFill>
                <a:srgbClr val="365F91"/>
              </a:solidFill>
              <a:latin typeface="Cambria" panose="02040503050406030204" pitchFamily="18" charset="0"/>
              <a:ea typeface="Times New Roman" panose="02020603050405020304" pitchFamily="18" charset="0"/>
              <a:cs typeface="Times New Roman" panose="02020603050405020304" pitchFamily="18" charset="0"/>
            </a:endParaRPr>
          </a:p>
          <a:p>
            <a:pPr marL="0" marR="0" lvl="0" indent="449263" algn="ctr"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Nota : </a:t>
            </a:r>
            <a:r>
              <a:rPr kumimoji="0" lang="es-MX" altLang="es-MX"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if</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se utiliza para que en caso de que se cumpla la condici</a:t>
            </a:r>
            <a:r>
              <a:rPr kumimoji="0" lang="es-MX" altLang="es-MX"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ó</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 entre el par</a:t>
            </a:r>
            <a:r>
              <a:rPr kumimoji="0" lang="es-MX" altLang="es-MX"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é</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ntesis se    realice lo que est</a:t>
            </a:r>
            <a:r>
              <a:rPr kumimoji="0" lang="es-MX" altLang="es-MX"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á</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entre las llaves y en caso de que no se cumpla se salte ese </a:t>
            </a:r>
            <a:r>
              <a:rPr kumimoji="0" lang="es-MX" altLang="es-MX"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if</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es-MX" altLang="es-MX" sz="1050" b="0" i="0" u="none" strike="noStrike" cap="none" normalizeH="0" baseline="0" dirty="0" smtClean="0">
              <a:ln>
                <a:noFill/>
              </a:ln>
              <a:solidFill>
                <a:schemeClr val="tx1"/>
              </a:solidFill>
              <a:effectLst/>
            </a:endParaRPr>
          </a:p>
          <a:p>
            <a:pPr marL="0" marR="0" lvl="0" indent="449263" algn="ctr"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Else</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es usado para poder colocar otra opci</a:t>
            </a:r>
            <a:r>
              <a:rPr kumimoji="0" lang="es-MX" altLang="es-MX"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ó</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 (</a:t>
            </a:r>
            <a:r>
              <a:rPr kumimoji="0" lang="es-MX" altLang="es-MX"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if</a:t>
            </a:r>
            <a:r>
              <a:rPr kumimoji="0" lang="es-MX" altLang="es-MX"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s-MX" altLang="es-MX" sz="2800" b="0" i="0" u="none" strike="noStrike" cap="none" normalizeH="0" baseline="0" dirty="0" smtClean="0">
              <a:ln>
                <a:noFill/>
              </a:ln>
              <a:solidFill>
                <a:schemeClr val="tx1"/>
              </a:solidFill>
              <a:effectLst/>
              <a:latin typeface="Arial" panose="020B0604020202020204" pitchFamily="34" charset="0"/>
            </a:endParaRPr>
          </a:p>
        </p:txBody>
      </p:sp>
      <p:pic>
        <p:nvPicPr>
          <p:cNvPr id="9" name="Imagen 8"/>
          <p:cNvPicPr/>
          <p:nvPr/>
        </p:nvPicPr>
        <p:blipFill rotWithShape="1">
          <a:blip r:embed="rId5"/>
          <a:srcRect l="9206" t="15620" r="60367" b="70790"/>
          <a:stretch/>
        </p:blipFill>
        <p:spPr bwMode="auto">
          <a:xfrm>
            <a:off x="5214142" y="4509120"/>
            <a:ext cx="3888432" cy="1505396"/>
          </a:xfrm>
          <a:prstGeom prst="rect">
            <a:avLst/>
          </a:prstGeom>
          <a:ln>
            <a:noFill/>
          </a:ln>
          <a:extLst>
            <a:ext uri="{53640926-AAD7-44D8-BBD7-CCE9431645EC}">
              <a14:shadowObscured xmlns:a14="http://schemas.microsoft.com/office/drawing/2010/main"/>
            </a:ext>
          </a:extLst>
        </p:spPr>
      </p:pic>
      <p:sp>
        <p:nvSpPr>
          <p:cNvPr id="8" name="7 Rectángulo"/>
          <p:cNvSpPr/>
          <p:nvPr/>
        </p:nvSpPr>
        <p:spPr>
          <a:xfrm>
            <a:off x="219462" y="1902800"/>
            <a:ext cx="5216634" cy="4056495"/>
          </a:xfrm>
          <a:prstGeom prst="rect">
            <a:avLst/>
          </a:prstGeom>
        </p:spPr>
        <p:txBody>
          <a:bodyPr wrap="square">
            <a:spAutoFit/>
          </a:bodyPr>
          <a:lstStyle/>
          <a:p>
            <a:pPr lvl="0" indent="449580">
              <a:lnSpc>
                <a:spcPct val="115000"/>
              </a:lnSpc>
            </a:pPr>
            <a:r>
              <a:rPr lang="en-US" sz="1400" b="1" i="1" dirty="0"/>
              <a:t>#include&lt;</a:t>
            </a:r>
            <a:r>
              <a:rPr lang="en-US" sz="1400" b="1" i="1" dirty="0" err="1"/>
              <a:t>iostream</a:t>
            </a:r>
            <a:r>
              <a:rPr lang="en-US" sz="1400" b="1" i="1" dirty="0"/>
              <a:t>&gt;</a:t>
            </a:r>
            <a:endParaRPr lang="es-MX" sz="1200" b="1" i="1" dirty="0"/>
          </a:p>
          <a:p>
            <a:pPr lvl="0" indent="449580">
              <a:lnSpc>
                <a:spcPct val="115000"/>
              </a:lnSpc>
            </a:pPr>
            <a:r>
              <a:rPr lang="en-US" sz="1400" b="1" i="1" dirty="0"/>
              <a:t>using namespace </a:t>
            </a:r>
            <a:r>
              <a:rPr lang="en-US" sz="1400" b="1" i="1" dirty="0" err="1"/>
              <a:t>std</a:t>
            </a:r>
            <a:r>
              <a:rPr lang="en-US" sz="1400" b="1" i="1" dirty="0"/>
              <a:t>;</a:t>
            </a:r>
            <a:endParaRPr lang="es-MX" sz="1200" b="1" i="1" dirty="0"/>
          </a:p>
          <a:p>
            <a:pPr lvl="0" indent="449580">
              <a:lnSpc>
                <a:spcPct val="115000"/>
              </a:lnSpc>
            </a:pPr>
            <a:r>
              <a:rPr lang="en-US" sz="1400" b="1" i="1" dirty="0"/>
              <a:t>int main(){</a:t>
            </a:r>
            <a:endParaRPr lang="es-MX" sz="1200" b="1" i="1" dirty="0"/>
          </a:p>
          <a:p>
            <a:pPr lvl="0" indent="449580">
              <a:lnSpc>
                <a:spcPct val="115000"/>
              </a:lnSpc>
            </a:pPr>
            <a:r>
              <a:rPr lang="en-US" sz="1400" b="1" i="1" dirty="0"/>
              <a:t>int combo=0;</a:t>
            </a:r>
            <a:endParaRPr lang="es-MX" sz="1200" b="1" i="1" dirty="0"/>
          </a:p>
          <a:p>
            <a:pPr lvl="0" indent="449580">
              <a:lnSpc>
                <a:spcPct val="115000"/>
              </a:lnSpc>
            </a:pPr>
            <a:r>
              <a:rPr lang="en-US" sz="1400" b="1" i="1" dirty="0"/>
              <a:t> </a:t>
            </a:r>
            <a:r>
              <a:rPr lang="es-MX" sz="1400" b="1" i="1" dirty="0" err="1" smtClean="0"/>
              <a:t>cout</a:t>
            </a:r>
            <a:r>
              <a:rPr lang="es-MX" sz="1400" b="1" i="1" dirty="0"/>
              <a:t>&lt;&lt;"¿que vas a querer?"&lt;&lt;</a:t>
            </a:r>
            <a:r>
              <a:rPr lang="es-MX" sz="1400" b="1" i="1" dirty="0" err="1"/>
              <a:t>endl</a:t>
            </a:r>
            <a:r>
              <a:rPr lang="es-MX" sz="1400" b="1" i="1" dirty="0"/>
              <a:t>;</a:t>
            </a:r>
            <a:endParaRPr lang="es-MX" sz="1200" b="1" i="1" dirty="0"/>
          </a:p>
          <a:p>
            <a:pPr lvl="0" indent="449580">
              <a:lnSpc>
                <a:spcPct val="115000"/>
              </a:lnSpc>
            </a:pPr>
            <a:r>
              <a:rPr lang="es-MX" sz="1400" b="1" i="1" dirty="0" err="1"/>
              <a:t>cin</a:t>
            </a:r>
            <a:r>
              <a:rPr lang="es-MX" sz="1400" b="1" i="1" dirty="0"/>
              <a:t>&gt;&gt;combo;</a:t>
            </a:r>
            <a:endParaRPr lang="es-MX" sz="1200" b="1" i="1" dirty="0"/>
          </a:p>
          <a:p>
            <a:pPr lvl="0" indent="449580">
              <a:lnSpc>
                <a:spcPct val="115000"/>
              </a:lnSpc>
            </a:pPr>
            <a:r>
              <a:rPr lang="es-MX" sz="1400" b="1" i="1" dirty="0" err="1"/>
              <a:t>if</a:t>
            </a:r>
            <a:r>
              <a:rPr lang="es-MX" sz="1400" b="1" i="1" dirty="0"/>
              <a:t>(combo==1){                           </a:t>
            </a:r>
            <a:endParaRPr lang="es-MX" sz="1200" b="1" i="1" dirty="0"/>
          </a:p>
          <a:p>
            <a:pPr lvl="0" indent="449580">
              <a:lnSpc>
                <a:spcPct val="115000"/>
              </a:lnSpc>
            </a:pPr>
            <a:r>
              <a:rPr lang="es-MX" sz="1400" b="1" i="1" dirty="0"/>
              <a:t>	</a:t>
            </a:r>
            <a:r>
              <a:rPr lang="es-MX" sz="1400" b="1" i="1" dirty="0" err="1"/>
              <a:t>cout</a:t>
            </a:r>
            <a:r>
              <a:rPr lang="es-MX" sz="1400" b="1" i="1" dirty="0"/>
              <a:t>&lt;&lt;"Palomitas ,Refresco y Un dulce"&lt;&lt;</a:t>
            </a:r>
            <a:r>
              <a:rPr lang="es-MX" sz="1400" b="1" i="1" dirty="0" err="1"/>
              <a:t>endl</a:t>
            </a:r>
            <a:r>
              <a:rPr lang="es-MX" sz="1400" b="1" i="1" dirty="0"/>
              <a:t>;</a:t>
            </a:r>
            <a:endParaRPr lang="es-MX" sz="1200" b="1" i="1" dirty="0"/>
          </a:p>
          <a:p>
            <a:pPr lvl="0" indent="449580">
              <a:lnSpc>
                <a:spcPct val="115000"/>
              </a:lnSpc>
            </a:pPr>
            <a:r>
              <a:rPr lang="es-MX" sz="1400" b="1" i="1" dirty="0"/>
              <a:t>	</a:t>
            </a:r>
            <a:r>
              <a:rPr lang="es-MX" sz="1400" b="1" i="1" dirty="0" smtClean="0"/>
              <a:t>} </a:t>
            </a:r>
            <a:r>
              <a:rPr lang="es-MX" sz="1400" b="1" i="1" dirty="0" err="1" smtClean="0"/>
              <a:t>else</a:t>
            </a:r>
            <a:endParaRPr lang="es-MX" sz="1200" b="1" i="1" dirty="0"/>
          </a:p>
          <a:p>
            <a:pPr lvl="0" indent="449580">
              <a:lnSpc>
                <a:spcPct val="115000"/>
              </a:lnSpc>
            </a:pPr>
            <a:r>
              <a:rPr lang="es-MX" sz="1400" b="1" i="1" dirty="0" err="1"/>
              <a:t>if</a:t>
            </a:r>
            <a:r>
              <a:rPr lang="es-MX" sz="1400" b="1" i="1" dirty="0"/>
              <a:t>(combo==2){</a:t>
            </a:r>
            <a:endParaRPr lang="es-MX" sz="1200" b="1" i="1" dirty="0"/>
          </a:p>
          <a:p>
            <a:pPr lvl="0" indent="449580">
              <a:lnSpc>
                <a:spcPct val="115000"/>
              </a:lnSpc>
            </a:pPr>
            <a:r>
              <a:rPr lang="es-MX" sz="1400" b="1" i="1" dirty="0"/>
              <a:t>	</a:t>
            </a:r>
            <a:r>
              <a:rPr lang="es-MX" sz="1400" b="1" i="1" dirty="0" err="1"/>
              <a:t>cout</a:t>
            </a:r>
            <a:r>
              <a:rPr lang="es-MX" sz="1400" b="1" i="1" dirty="0"/>
              <a:t>&lt;&lt;"Palomitas ,2Refrescos y Un dulce "&lt;&lt;</a:t>
            </a:r>
            <a:r>
              <a:rPr lang="es-MX" sz="1400" b="1" i="1" dirty="0" err="1"/>
              <a:t>endl</a:t>
            </a:r>
            <a:r>
              <a:rPr lang="es-MX" sz="1400" b="1" i="1" dirty="0"/>
              <a:t>;</a:t>
            </a:r>
            <a:endParaRPr lang="es-MX" sz="1200" b="1" i="1" dirty="0"/>
          </a:p>
          <a:p>
            <a:pPr lvl="0" indent="449580">
              <a:lnSpc>
                <a:spcPct val="115000"/>
              </a:lnSpc>
            </a:pPr>
            <a:r>
              <a:rPr lang="es-MX" sz="1400" b="1" i="1" dirty="0"/>
              <a:t>}</a:t>
            </a:r>
            <a:r>
              <a:rPr lang="es-MX" sz="1400" b="1" i="1" dirty="0" err="1"/>
              <a:t>else</a:t>
            </a:r>
            <a:endParaRPr lang="es-MX" sz="1200" b="1" i="1" dirty="0"/>
          </a:p>
          <a:p>
            <a:pPr lvl="0" indent="449580">
              <a:lnSpc>
                <a:spcPct val="115000"/>
              </a:lnSpc>
            </a:pPr>
            <a:r>
              <a:rPr lang="es-MX" sz="1400" b="1" i="1" dirty="0" err="1"/>
              <a:t>if</a:t>
            </a:r>
            <a:r>
              <a:rPr lang="es-MX" sz="1400" b="1" i="1" dirty="0"/>
              <a:t>(combo==3){</a:t>
            </a:r>
            <a:endParaRPr lang="es-MX" sz="1200" b="1" i="1" dirty="0"/>
          </a:p>
          <a:p>
            <a:pPr lvl="0" indent="449580">
              <a:lnSpc>
                <a:spcPct val="115000"/>
              </a:lnSpc>
            </a:pPr>
            <a:r>
              <a:rPr lang="es-MX" sz="1400" b="1" i="1" dirty="0"/>
              <a:t>	</a:t>
            </a:r>
            <a:r>
              <a:rPr lang="es-MX" sz="1400" b="1" i="1" dirty="0" err="1"/>
              <a:t>cout</a:t>
            </a:r>
            <a:r>
              <a:rPr lang="es-MX" sz="1400" b="1" i="1" dirty="0"/>
              <a:t>&lt;&lt;"Palomitas, 2 Refrescos y nachos "&lt;&lt;</a:t>
            </a:r>
            <a:r>
              <a:rPr lang="es-MX" sz="1400" b="1" i="1" dirty="0" err="1"/>
              <a:t>endl</a:t>
            </a:r>
            <a:r>
              <a:rPr lang="es-MX" sz="1400" b="1" i="1" dirty="0"/>
              <a:t>;</a:t>
            </a:r>
            <a:endParaRPr lang="es-MX" sz="1200" b="1" i="1" dirty="0"/>
          </a:p>
          <a:p>
            <a:pPr lvl="0" indent="449580">
              <a:lnSpc>
                <a:spcPct val="115000"/>
              </a:lnSpc>
            </a:pPr>
            <a:r>
              <a:rPr lang="es-MX" sz="1400" b="1" i="1" dirty="0"/>
              <a:t>	</a:t>
            </a:r>
            <a:r>
              <a:rPr lang="en-US" sz="1400" b="1" i="1" dirty="0"/>
              <a:t>}else (</a:t>
            </a:r>
            <a:r>
              <a:rPr lang="en-US" sz="1400" b="1" i="1" dirty="0" err="1"/>
              <a:t>cout</a:t>
            </a:r>
            <a:r>
              <a:rPr lang="en-US" sz="1400" b="1" i="1" dirty="0"/>
              <a:t>&lt;&lt;"combo </a:t>
            </a:r>
            <a:r>
              <a:rPr lang="en-US" sz="1400" b="1" i="1" dirty="0" err="1"/>
              <a:t>inexistente</a:t>
            </a:r>
            <a:r>
              <a:rPr lang="en-US" sz="1400" b="1" i="1" dirty="0"/>
              <a:t> "&lt;&lt;</a:t>
            </a:r>
            <a:r>
              <a:rPr lang="en-US" sz="1400" b="1" i="1" dirty="0" err="1"/>
              <a:t>endl</a:t>
            </a:r>
            <a:r>
              <a:rPr lang="en-US" sz="1400" b="1" i="1" dirty="0"/>
              <a:t>);</a:t>
            </a:r>
            <a:endParaRPr lang="es-MX" sz="1200" b="1" i="1" dirty="0"/>
          </a:p>
          <a:p>
            <a:pPr lvl="0" indent="449580">
              <a:lnSpc>
                <a:spcPct val="115000"/>
              </a:lnSpc>
            </a:pPr>
            <a:r>
              <a:rPr lang="en-US" sz="1400" b="1" i="1" dirty="0"/>
              <a:t>system("PAUSE");}</a:t>
            </a:r>
            <a:endParaRPr lang="es-MX" sz="1200" b="1" i="1" dirty="0"/>
          </a:p>
        </p:txBody>
      </p:sp>
    </p:spTree>
    <p:extLst>
      <p:ext uri="{BB962C8B-B14F-4D97-AF65-F5344CB8AC3E}">
        <p14:creationId xmlns:p14="http://schemas.microsoft.com/office/powerpoint/2010/main" val="7883275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582115" y="1052736"/>
            <a:ext cx="7878317" cy="369332"/>
          </a:xfrm>
          <a:prstGeom prst="rect">
            <a:avLst/>
          </a:prstGeom>
          <a:noFill/>
        </p:spPr>
        <p:txBody>
          <a:bodyPr wrap="square" rtlCol="0">
            <a:spAutoFit/>
          </a:bodyPr>
          <a:lstStyle/>
          <a:p>
            <a:pPr algn="ctr"/>
            <a:r>
              <a:rPr lang="es-MX" b="1" dirty="0" smtClean="0">
                <a:solidFill>
                  <a:schemeClr val="bg2">
                    <a:lumMod val="50000"/>
                  </a:schemeClr>
                </a:solidFill>
              </a:rPr>
              <a:t>RESUMEN </a:t>
            </a:r>
            <a:endParaRPr lang="es-MX" b="1" dirty="0">
              <a:solidFill>
                <a:schemeClr val="bg2">
                  <a:lumMod val="50000"/>
                </a:schemeClr>
              </a:solidFill>
            </a:endParaRPr>
          </a:p>
        </p:txBody>
      </p:sp>
      <p:sp>
        <p:nvSpPr>
          <p:cNvPr id="6" name="5 CuadroTexto"/>
          <p:cNvSpPr txBox="1"/>
          <p:nvPr/>
        </p:nvSpPr>
        <p:spPr>
          <a:xfrm>
            <a:off x="938552" y="1916832"/>
            <a:ext cx="7272808" cy="1938992"/>
          </a:xfrm>
          <a:prstGeom prst="rect">
            <a:avLst/>
          </a:prstGeom>
          <a:noFill/>
        </p:spPr>
        <p:txBody>
          <a:bodyPr wrap="square" rtlCol="0">
            <a:spAutoFit/>
          </a:bodyPr>
          <a:lstStyle/>
          <a:p>
            <a:pPr algn="just"/>
            <a:r>
              <a:rPr lang="es-MX" sz="2000" dirty="0"/>
              <a:t>C++ es un lenguaje de programación diseñado a mediados de los años 1980 por </a:t>
            </a:r>
            <a:r>
              <a:rPr lang="es-MX" sz="2000" dirty="0" err="1"/>
              <a:t>Bjarne</a:t>
            </a:r>
            <a:r>
              <a:rPr lang="es-MX" sz="2000" dirty="0"/>
              <a:t> </a:t>
            </a:r>
            <a:r>
              <a:rPr lang="es-MX" sz="2000" dirty="0" err="1"/>
              <a:t>Stroustrup</a:t>
            </a:r>
            <a:r>
              <a:rPr lang="es-MX" sz="2000" dirty="0"/>
              <a:t>. La intención de su creación fue el extender al exitoso lenguaje de programación C con mecanismos que permitan la manipulación de objetos. En ese sentido, desde el punto de vista de los lenguajes orientados a objetos, el C++ es un lenguaje híbrido.</a:t>
            </a:r>
            <a:r>
              <a:rPr lang="es-MX" sz="2000" dirty="0" smtClean="0"/>
              <a:t>.</a:t>
            </a:r>
            <a:endParaRPr lang="es-MX" sz="2000" dirty="0"/>
          </a:p>
        </p:txBody>
      </p:sp>
    </p:spTree>
    <p:extLst>
      <p:ext uri="{BB962C8B-B14F-4D97-AF65-F5344CB8AC3E}">
        <p14:creationId xmlns:p14="http://schemas.microsoft.com/office/powerpoint/2010/main" val="8017261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746711" y="1309624"/>
            <a:ext cx="7488832" cy="4491101"/>
          </a:xfrm>
          <a:prstGeom prst="rect">
            <a:avLst/>
          </a:prstGeom>
          <a:noFill/>
        </p:spPr>
        <p:txBody>
          <a:bodyPr wrap="square" rtlCol="0">
            <a:spAutoFit/>
          </a:bodyPr>
          <a:lstStyle/>
          <a:p>
            <a:pPr>
              <a:lnSpc>
                <a:spcPct val="150000"/>
              </a:lnSpc>
            </a:pPr>
            <a:r>
              <a:rPr lang="es-MX" sz="1200" b="1" dirty="0">
                <a:solidFill>
                  <a:schemeClr val="bg2">
                    <a:lumMod val="50000"/>
                  </a:schemeClr>
                </a:solidFill>
              </a:rPr>
              <a:t>Bibliografía básica</a:t>
            </a:r>
          </a:p>
          <a:p>
            <a:pPr>
              <a:lnSpc>
                <a:spcPct val="150000"/>
              </a:lnSpc>
            </a:pPr>
            <a:r>
              <a:rPr lang="es-MX" sz="1200" dirty="0"/>
              <a:t>JOYANES, L. (2008). </a:t>
            </a:r>
            <a:r>
              <a:rPr lang="es-MX" sz="1200" i="1" dirty="0"/>
              <a:t>Fundamentos de la programación. Algoritmos y Estructura de Datos</a:t>
            </a:r>
            <a:r>
              <a:rPr lang="es-MX" sz="1200" dirty="0"/>
              <a:t>, 4ª Edición. Madrid: McGraw-Hill.</a:t>
            </a:r>
          </a:p>
          <a:p>
            <a:pPr>
              <a:lnSpc>
                <a:spcPct val="150000"/>
              </a:lnSpc>
            </a:pPr>
            <a:r>
              <a:rPr lang="es-MX" sz="1200" dirty="0"/>
              <a:t>JOYANES, L.; RODRIGUEZ, L; FERNANDEZ, M. (2003).</a:t>
            </a:r>
            <a:r>
              <a:rPr lang="es-MX" sz="1200" i="1" dirty="0"/>
              <a:t> Fundamentos de programación Libro de problemas</a:t>
            </a:r>
            <a:r>
              <a:rPr lang="es-MX" sz="1200" dirty="0"/>
              <a:t>. 2ª Edición. Madrid: McGraw-Hill.</a:t>
            </a:r>
          </a:p>
          <a:p>
            <a:pPr>
              <a:lnSpc>
                <a:spcPct val="150000"/>
              </a:lnSpc>
            </a:pPr>
            <a:r>
              <a:rPr lang="es-MX" sz="1200" b="1" dirty="0">
                <a:solidFill>
                  <a:schemeClr val="bg2">
                    <a:lumMod val="50000"/>
                  </a:schemeClr>
                </a:solidFill>
              </a:rPr>
              <a:t>Bibliografía complementaria.</a:t>
            </a:r>
          </a:p>
          <a:p>
            <a:pPr>
              <a:lnSpc>
                <a:spcPct val="150000"/>
              </a:lnSpc>
            </a:pPr>
            <a:r>
              <a:rPr lang="es-MX" sz="1200" dirty="0"/>
              <a:t>AHO, Alfred V.; HOPCROFT, John E.; ULLMAN, Jeffrey D. (1998). </a:t>
            </a:r>
            <a:r>
              <a:rPr lang="es-MX" sz="1200" i="1" dirty="0"/>
              <a:t>Estructuras de datos y algoritmos</a:t>
            </a:r>
            <a:r>
              <a:rPr lang="es-MX" sz="1200" dirty="0"/>
              <a:t>. México: Addison Wesley.</a:t>
            </a:r>
          </a:p>
          <a:p>
            <a:pPr>
              <a:lnSpc>
                <a:spcPct val="150000"/>
              </a:lnSpc>
            </a:pPr>
            <a:r>
              <a:rPr lang="es-MX" sz="1200" dirty="0"/>
              <a:t>BRASSARD, G.; BRATLEY, P. (1997). </a:t>
            </a:r>
            <a:r>
              <a:rPr lang="es-MX" sz="1200" i="1" dirty="0"/>
              <a:t>Fundamentos de Algoritmia</a:t>
            </a:r>
            <a:r>
              <a:rPr lang="es-MX" sz="1200" dirty="0"/>
              <a:t>. Madrid: Prentice-Hall.</a:t>
            </a:r>
          </a:p>
          <a:p>
            <a:pPr>
              <a:lnSpc>
                <a:spcPct val="150000"/>
              </a:lnSpc>
            </a:pPr>
            <a:r>
              <a:rPr lang="es-MX" sz="1200" dirty="0"/>
              <a:t>COLLADO MACHUCA, M.; MORALES FERNÁNDEZ, R.; MORENO NAVARRO, J. J. (1987). </a:t>
            </a:r>
            <a:r>
              <a:rPr lang="es-MX" sz="1200" i="1" dirty="0"/>
              <a:t>Estructuras de datos. Realización en Pascal</a:t>
            </a:r>
            <a:r>
              <a:rPr lang="es-MX" sz="1200" dirty="0"/>
              <a:t>. Madrid: Ediciones Díaz de Santos.</a:t>
            </a:r>
          </a:p>
          <a:p>
            <a:pPr>
              <a:lnSpc>
                <a:spcPct val="150000"/>
              </a:lnSpc>
            </a:pPr>
            <a:r>
              <a:rPr lang="es-MX" sz="1200" dirty="0"/>
              <a:t>GARCÍA MOLINA, J. J.; MONTOYA DATO, F. J.; FERNÁNDEZ ALEMÁN, J. L.; MAJADO ROSALES, M. J. (2005). </a:t>
            </a:r>
            <a:r>
              <a:rPr lang="es-MX" sz="1200" i="1" dirty="0"/>
              <a:t>Una introducción a la programación. Un enfoque algorítmico.</a:t>
            </a:r>
            <a:r>
              <a:rPr lang="es-MX" sz="1200" dirty="0"/>
              <a:t> Madrid: Thomson-Paraninfo.</a:t>
            </a:r>
          </a:p>
          <a:p>
            <a:pPr>
              <a:lnSpc>
                <a:spcPct val="150000"/>
              </a:lnSpc>
            </a:pPr>
            <a:r>
              <a:rPr lang="es-MX" sz="1200" dirty="0"/>
              <a:t>JOYANES, L. (1990). </a:t>
            </a:r>
            <a:r>
              <a:rPr lang="es-MX" sz="1200" i="1" dirty="0"/>
              <a:t>Problemas de Metodología de la Programación</a:t>
            </a:r>
            <a:r>
              <a:rPr lang="es-MX" sz="1200" dirty="0"/>
              <a:t>. Madrid: McGraw-Hill. </a:t>
            </a:r>
          </a:p>
          <a:p>
            <a:pPr>
              <a:lnSpc>
                <a:spcPct val="150000"/>
              </a:lnSpc>
            </a:pPr>
            <a:r>
              <a:rPr lang="es-MX" sz="1200" dirty="0"/>
              <a:t>JOYANES, L.; ZAHOHERO, I. (2005). </a:t>
            </a:r>
            <a:r>
              <a:rPr lang="es-MX" sz="1200" i="1" dirty="0"/>
              <a:t>Programación en C : metodología, algoritmos y estructura de datos</a:t>
            </a:r>
            <a:r>
              <a:rPr lang="es-MX" sz="1200" dirty="0"/>
              <a:t>, 2ª Edición. Madrid: McGraw-Hill</a:t>
            </a:r>
          </a:p>
        </p:txBody>
      </p:sp>
      <p:sp>
        <p:nvSpPr>
          <p:cNvPr id="7" name="6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REFERENCIAS</a:t>
            </a:r>
            <a:endParaRPr lang="es-MX" b="1" dirty="0">
              <a:solidFill>
                <a:schemeClr val="bg2">
                  <a:lumMod val="50000"/>
                </a:schemeClr>
              </a:solidFill>
            </a:endParaRPr>
          </a:p>
        </p:txBody>
      </p:sp>
    </p:spTree>
    <p:extLst>
      <p:ext uri="{BB962C8B-B14F-4D97-AF65-F5344CB8AC3E}">
        <p14:creationId xmlns:p14="http://schemas.microsoft.com/office/powerpoint/2010/main" val="1829882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692696"/>
            <a:ext cx="9144000" cy="36933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smtClean="0">
                <a:latin typeface="Times New Roman" pitchFamily="18" charset="0"/>
                <a:cs typeface="Times New Roman" pitchFamily="18" charset="0"/>
              </a:rPr>
              <a:t>Programas de estudios por competencias en </a:t>
            </a:r>
            <a:r>
              <a:rPr lang="es-ES_tradnl" b="1" dirty="0">
                <a:latin typeface="Times New Roman" pitchFamily="18" charset="0"/>
                <a:cs typeface="Times New Roman" pitchFamily="18" charset="0"/>
              </a:rPr>
              <a:t>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a 2"/>
          <p:cNvGraphicFramePr>
            <a:graphicFrameLocks noGrp="1"/>
          </p:cNvGraphicFramePr>
          <p:nvPr>
            <p:extLst>
              <p:ext uri="{D42A27DB-BD31-4B8C-83A1-F6EECF244321}">
                <p14:modId xmlns:p14="http://schemas.microsoft.com/office/powerpoint/2010/main" val="2897215004"/>
              </p:ext>
            </p:extLst>
          </p:nvPr>
        </p:nvGraphicFramePr>
        <p:xfrm>
          <a:off x="467543" y="1600201"/>
          <a:ext cx="8424942" cy="4396081"/>
        </p:xfrm>
        <a:graphic>
          <a:graphicData uri="http://schemas.openxmlformats.org/drawingml/2006/table">
            <a:tbl>
              <a:tblPr firstRow="1" firstCol="1" bandRow="1"/>
              <a:tblGrid>
                <a:gridCol w="792089"/>
                <a:gridCol w="1296144"/>
                <a:gridCol w="514496"/>
                <a:gridCol w="134026"/>
                <a:gridCol w="1367702"/>
                <a:gridCol w="909747"/>
                <a:gridCol w="134026"/>
                <a:gridCol w="1116467"/>
                <a:gridCol w="1008113"/>
                <a:gridCol w="1152132"/>
              </a:tblGrid>
              <a:tr h="122287">
                <a:tc gridSpan="10">
                  <a:txBody>
                    <a:bodyPr/>
                    <a:lstStyle/>
                    <a:p>
                      <a:pPr algn="l">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ESPACIO ACADÉMICO:     </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UNIDAD ACADÉMICA PROFESIONAL NEZAHUALCÓYOTL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83431">
                <a:tc gridSpan="7">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PROGRAMA EDUCATIVO</a:t>
                      </a:r>
                      <a:r>
                        <a:rPr lang="es-MX" sz="1100" dirty="0">
                          <a:solidFill>
                            <a:srgbClr val="000000"/>
                          </a:solidFill>
                          <a:effectLst/>
                          <a:latin typeface="+mn-lt"/>
                          <a:ea typeface="Calibri" panose="020F0502020204030204" pitchFamily="34" charset="0"/>
                          <a:cs typeface="Times New Roman" panose="02020603050405020304" pitchFamily="18" charset="0"/>
                        </a:rPr>
                        <a:t>: LICENCIATURA EN INGENIERÍA EN SISTEMAS INTELIGENTES</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3">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ÁREA DE </a:t>
                      </a:r>
                      <a:r>
                        <a:rPr lang="es-MX" sz="1100" b="1" dirty="0" smtClean="0">
                          <a:solidFill>
                            <a:srgbClr val="000000"/>
                          </a:solidFill>
                          <a:effectLst/>
                          <a:latin typeface="+mn-lt"/>
                          <a:ea typeface="Calibri" panose="020F0502020204030204" pitchFamily="34" charset="0"/>
                          <a:cs typeface="Times New Roman" panose="02020603050405020304" pitchFamily="18" charset="0"/>
                        </a:rPr>
                        <a:t>DOCENCIA</a:t>
                      </a:r>
                      <a:r>
                        <a:rPr lang="es-MX" sz="1100" b="0" dirty="0" smtClean="0">
                          <a:solidFill>
                            <a:srgbClr val="000000"/>
                          </a:solidFill>
                          <a:effectLst/>
                          <a:latin typeface="+mn-lt"/>
                          <a:ea typeface="Calibri" panose="020F0502020204030204" pitchFamily="34" charset="0"/>
                          <a:cs typeface="Times New Roman" panose="02020603050405020304" pitchFamily="18" charset="0"/>
                        </a:rPr>
                        <a:t>:</a:t>
                      </a:r>
                      <a:r>
                        <a:rPr lang="es-MX" sz="1100" b="0" baseline="0" dirty="0" smtClean="0">
                          <a:solidFill>
                            <a:srgbClr val="000000"/>
                          </a:solidFill>
                          <a:effectLst/>
                          <a:latin typeface="+mn-lt"/>
                          <a:ea typeface="Calibri" panose="020F0502020204030204" pitchFamily="34" charset="0"/>
                          <a:cs typeface="Times New Roman" panose="02020603050405020304" pitchFamily="18" charset="0"/>
                        </a:rPr>
                        <a:t> INGENIERIA Y TECNOLOGIA</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134250">
                <a:tc gridSpan="3">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APROBACIÓN POR LOS H.H. CONSEJOS ACADÉMICOS Y DE GOBIERNO</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gridSpan="4">
                  <a:txBody>
                    <a:bodyPr/>
                    <a:lstStyle/>
                    <a:p>
                      <a:pPr algn="l">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FECHA:</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3">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Programa Elaborado por:</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solidFill>
                            <a:srgbClr val="000000"/>
                          </a:solidFill>
                          <a:effectLst/>
                          <a:latin typeface="+mn-lt"/>
                          <a:ea typeface="Calibri" panose="020F0502020204030204" pitchFamily="34" charset="0"/>
                          <a:cs typeface="Times New Roman" panose="02020603050405020304" pitchFamily="18" charset="0"/>
                        </a:rPr>
                        <a:t>M. en </a:t>
                      </a:r>
                      <a:r>
                        <a:rPr lang="es-MX" sz="1100" dirty="0" err="1" smtClean="0">
                          <a:solidFill>
                            <a:srgbClr val="000000"/>
                          </a:solidFill>
                          <a:effectLst/>
                          <a:latin typeface="+mn-lt"/>
                          <a:ea typeface="Calibri" panose="020F0502020204030204" pitchFamily="34" charset="0"/>
                          <a:cs typeface="Times New Roman" panose="02020603050405020304" pitchFamily="18" charset="0"/>
                        </a:rPr>
                        <a:t>C.n</a:t>
                      </a:r>
                      <a:r>
                        <a:rPr lang="es-MX" sz="1100" baseline="0" dirty="0" smtClean="0">
                          <a:solidFill>
                            <a:srgbClr val="000000"/>
                          </a:solidFill>
                          <a:effectLst/>
                          <a:latin typeface="+mn-lt"/>
                          <a:ea typeface="Calibri" panose="020F0502020204030204" pitchFamily="34" charset="0"/>
                          <a:cs typeface="Times New Roman" panose="02020603050405020304" pitchFamily="18" charset="0"/>
                        </a:rPr>
                        <a:t> Yaroslaf Aarón Albarrán Fernández</a:t>
                      </a:r>
                      <a:r>
                        <a:rPr lang="es-MX" sz="1100" dirty="0" smtClean="0">
                          <a:solidFill>
                            <a:srgbClr val="000000"/>
                          </a:solidFill>
                          <a:effectLst/>
                          <a:latin typeface="+mn-lt"/>
                          <a:ea typeface="Calibri" panose="020F0502020204030204" pitchFamily="34" charset="0"/>
                          <a:cs typeface="Times New Roman" panose="02020603050405020304" pitchFamily="18" charset="0"/>
                        </a:rPr>
                        <a:t> </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122287">
                <a:tc gridSpan="8">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NOMBRE DE LA UNIDAD DE APRENDIZAJE: </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                                                                              </a:t>
                      </a:r>
                      <a:r>
                        <a:rPr lang="es-MX" sz="1100" dirty="0">
                          <a:solidFill>
                            <a:srgbClr val="000000"/>
                          </a:solidFill>
                          <a:effectLst/>
                          <a:latin typeface="+mn-lt"/>
                          <a:ea typeface="Calibri" panose="020F0502020204030204" pitchFamily="34" charset="0"/>
                          <a:cs typeface="Times New Roman" panose="02020603050405020304" pitchFamily="18" charset="0"/>
                        </a:rPr>
                        <a:t>FUNDAMENTOS DE PROGRAMACIÓN</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l">
                        <a:lnSpc>
                          <a:spcPct val="115000"/>
                        </a:lnSpc>
                        <a:spcAft>
                          <a:spcPts val="0"/>
                        </a:spcAft>
                      </a:pPr>
                      <a:r>
                        <a:rPr lang="es-MX" sz="1100" b="1" dirty="0">
                          <a:solidFill>
                            <a:srgbClr val="000000"/>
                          </a:solidFill>
                          <a:effectLst/>
                          <a:latin typeface="+mn-lt"/>
                          <a:ea typeface="Calibri" panose="020F0502020204030204" pitchFamily="34" charset="0"/>
                          <a:cs typeface="Times New Roman" panose="02020603050405020304" pitchFamily="18" charset="0"/>
                        </a:rPr>
                        <a:t>FECHA:</a:t>
                      </a:r>
                      <a:r>
                        <a:rPr lang="es-MX" sz="1100" dirty="0">
                          <a:solidFill>
                            <a:srgbClr val="000000"/>
                          </a:solidFill>
                          <a:effectLst/>
                          <a:latin typeface="+mn-lt"/>
                          <a:ea typeface="Calibri" panose="020F0502020204030204" pitchFamily="34" charset="0"/>
                          <a:cs typeface="Times New Roman" panose="02020603050405020304" pitchFamily="18" charset="0"/>
                        </a:rPr>
                        <a:t>  SEPTIEMBRE DE 2007</a:t>
                      </a:r>
                      <a:endParaRPr lang="es-MX" sz="1100" dirty="0">
                        <a:effectLst/>
                        <a:latin typeface="+mn-lt"/>
                        <a:ea typeface="Calibri" panose="020F0502020204030204" pitchFamily="34" charset="0"/>
                        <a:cs typeface="Times New Roman" panose="02020603050405020304" pitchFamily="18" charset="0"/>
                      </a:endParaRPr>
                    </a:p>
                    <a:p>
                      <a:pPr algn="l">
                        <a:lnSpc>
                          <a:spcPct val="115000"/>
                        </a:lnSpc>
                        <a:spcAft>
                          <a:spcPts val="0"/>
                        </a:spcAft>
                      </a:pPr>
                      <a:r>
                        <a:rPr lang="es-MX" sz="1100" dirty="0">
                          <a:effectLst/>
                          <a:latin typeface="+mn-lt"/>
                          <a:ea typeface="Calibri" panose="020F0502020204030204" pitchFamily="34" charset="0"/>
                          <a:cs typeface="Times New Roman" panose="02020603050405020304" pitchFamily="18" charset="0"/>
                        </a:rPr>
                        <a:t> </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653598">
                <a:tc>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CLAVE</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HORAS DE TEORÍA</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HORAS DE PRÁCTICA</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TOTAL DE HORAS</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CRÉDITOS</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TIPO DE UNIDAD DE APRENDIZAJE</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100" b="1">
                          <a:effectLst/>
                          <a:latin typeface="+mn-lt"/>
                          <a:ea typeface="Calibri" panose="020F0502020204030204" pitchFamily="34" charset="0"/>
                          <a:cs typeface="Times New Roman" panose="02020603050405020304" pitchFamily="18" charset="0"/>
                        </a:rPr>
                        <a:t>CARÁCTER DE LA UNIDAD DE APRENDIZAJE</a:t>
                      </a:r>
                      <a:endParaRPr lang="es-MX" sz="110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dirty="0">
                          <a:effectLst/>
                          <a:latin typeface="+mn-lt"/>
                          <a:ea typeface="Calibri" panose="020F0502020204030204" pitchFamily="34" charset="0"/>
                          <a:cs typeface="Times New Roman" panose="02020603050405020304" pitchFamily="18" charset="0"/>
                        </a:rPr>
                        <a:t>NUCLEO DE FORMACIÓN</a:t>
                      </a:r>
                      <a:endParaRPr lang="es-MX" sz="1100" dirty="0">
                        <a:effectLst/>
                        <a:latin typeface="+mn-lt"/>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8719">
                <a:tc>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L40628</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4</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2</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6</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9</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Programación e Ingeniería de Software</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l">
                        <a:lnSpc>
                          <a:spcPct val="150000"/>
                        </a:lnSpc>
                        <a:spcAft>
                          <a:spcPts val="0"/>
                        </a:spcAft>
                      </a:pPr>
                      <a:r>
                        <a:rPr lang="es-MX" sz="1100">
                          <a:effectLst/>
                          <a:latin typeface="+mn-lt"/>
                          <a:ea typeface="Calibri" panose="020F0502020204030204" pitchFamily="34" charset="0"/>
                          <a:cs typeface="Times New Roman" panose="02020603050405020304" pitchFamily="18" charset="0"/>
                        </a:rPr>
                        <a:t>OBLIGATORIA</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MX" sz="1100" dirty="0">
                          <a:effectLst/>
                          <a:latin typeface="+mn-lt"/>
                          <a:ea typeface="Calibri" panose="020F0502020204030204" pitchFamily="34" charset="0"/>
                          <a:cs typeface="Times New Roman" panose="02020603050405020304" pitchFamily="18" charset="0"/>
                        </a:rPr>
                        <a:t>SUSTANTIVO</a:t>
                      </a: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287">
                <a:tc gridSpan="2">
                  <a:txBody>
                    <a:bodyPr/>
                    <a:lstStyle/>
                    <a:p>
                      <a:pPr algn="l">
                        <a:lnSpc>
                          <a:spcPct val="115000"/>
                        </a:lnSpc>
                        <a:spcAft>
                          <a:spcPts val="0"/>
                        </a:spcAft>
                      </a:pPr>
                      <a:r>
                        <a:rPr lang="es-MX" sz="1100" b="1" dirty="0">
                          <a:effectLst/>
                          <a:latin typeface="Arial" panose="020B0604020202020204" pitchFamily="34" charset="0"/>
                          <a:ea typeface="Calibri" panose="020F0502020204030204" pitchFamily="34" charset="0"/>
                          <a:cs typeface="Times New Roman" panose="02020603050405020304" pitchFamily="18" charset="0"/>
                        </a:rPr>
                        <a:t>Prerrequisitos:</a:t>
                      </a:r>
                      <a:r>
                        <a:rPr lang="es-MX" sz="1100" dirty="0">
                          <a:effectLst/>
                          <a:latin typeface="Arial" panose="020B0604020202020204" pitchFamily="34" charset="0"/>
                          <a:ea typeface="Calibri" panose="020F0502020204030204" pitchFamily="34" charset="0"/>
                          <a:cs typeface="Times New Roman" panose="02020603050405020304" pitchFamily="18" charset="0"/>
                        </a:rPr>
                        <a:t>  Conocimientos de Computación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4">
                  <a:txBody>
                    <a:bodyPr/>
                    <a:lstStyle/>
                    <a:p>
                      <a:pPr algn="l">
                        <a:lnSpc>
                          <a:spcPct val="115000"/>
                        </a:lnSpc>
                        <a:spcAft>
                          <a:spcPts val="0"/>
                        </a:spcAft>
                      </a:pPr>
                      <a:r>
                        <a:rPr lang="es-MX" sz="1100" b="1" dirty="0">
                          <a:effectLst/>
                          <a:latin typeface="Arial" panose="020B0604020202020204" pitchFamily="34" charset="0"/>
                          <a:ea typeface="Calibri" panose="020F0502020204030204" pitchFamily="34" charset="0"/>
                          <a:cs typeface="Times New Roman" panose="02020603050405020304" pitchFamily="18" charset="0"/>
                        </a:rPr>
                        <a:t>Unidad de aprendizaje Antecedente:                                                                 </a:t>
                      </a:r>
                      <a:r>
                        <a:rPr lang="es-MX" sz="1100" dirty="0">
                          <a:effectLst/>
                          <a:latin typeface="Arial" panose="020B0604020202020204" pitchFamily="34" charset="0"/>
                          <a:ea typeface="Calibri" panose="020F0502020204030204" pitchFamily="34" charset="0"/>
                          <a:cs typeface="Times New Roman" panose="02020603050405020304" pitchFamily="18" charset="0"/>
                        </a:rPr>
                        <a:t>NINGUNO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l">
                        <a:lnSpc>
                          <a:spcPct val="115000"/>
                        </a:lnSpc>
                        <a:spcAft>
                          <a:spcPts val="0"/>
                        </a:spcAft>
                      </a:pPr>
                      <a:r>
                        <a:rPr lang="es-MX" sz="1100" b="1" dirty="0">
                          <a:effectLst/>
                          <a:latin typeface="Arial" panose="020B0604020202020204" pitchFamily="34" charset="0"/>
                          <a:ea typeface="Calibri" panose="020F0502020204030204" pitchFamily="34" charset="0"/>
                          <a:cs typeface="Times New Roman" panose="02020603050405020304" pitchFamily="18" charset="0"/>
                        </a:rPr>
                        <a:t>Unidad de aprendizaje Consecuente</a:t>
                      </a:r>
                      <a:r>
                        <a:rPr lang="es-MX" sz="1100" dirty="0">
                          <a:effectLst/>
                          <a:latin typeface="Arial" panose="020B0604020202020204" pitchFamily="34" charset="0"/>
                          <a:ea typeface="Calibri" panose="020F0502020204030204" pitchFamily="34" charset="0"/>
                          <a:cs typeface="Times New Roman" panose="02020603050405020304" pitchFamily="18" charset="0"/>
                        </a:rPr>
                        <a:t>: NINGUNO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3926" marR="239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30595608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933154" y="1242214"/>
            <a:ext cx="7277692" cy="461665"/>
          </a:xfrm>
          <a:prstGeom prst="rect">
            <a:avLst/>
          </a:prstGeom>
          <a:noFill/>
        </p:spPr>
        <p:txBody>
          <a:bodyPr wrap="square" rtlCol="0">
            <a:spAutoFit/>
          </a:bodyPr>
          <a:lstStyle/>
          <a:p>
            <a:pPr algn="ctr"/>
            <a:r>
              <a:rPr lang="es-MX" sz="2400" b="1" dirty="0" smtClean="0">
                <a:solidFill>
                  <a:schemeClr val="bg2">
                    <a:lumMod val="50000"/>
                  </a:schemeClr>
                </a:solidFill>
                <a:latin typeface="Times New Roman" panose="02020603050405020304" pitchFamily="18" charset="0"/>
                <a:cs typeface="Times New Roman" panose="02020603050405020304" pitchFamily="18" charset="0"/>
              </a:rPr>
              <a:t>FUNDAMENTOS DE PROGRAMACIÓN </a:t>
            </a:r>
            <a:endParaRPr lang="es-MX" sz="2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8 CuadroTexto"/>
          <p:cNvSpPr txBox="1"/>
          <p:nvPr/>
        </p:nvSpPr>
        <p:spPr>
          <a:xfrm>
            <a:off x="933154" y="1762776"/>
            <a:ext cx="7259690" cy="461665"/>
          </a:xfrm>
          <a:prstGeom prst="rect">
            <a:avLst/>
          </a:prstGeom>
          <a:noFill/>
        </p:spPr>
        <p:txBody>
          <a:bodyPr wrap="square" rtlCol="0">
            <a:spAutoFit/>
          </a:bodyPr>
          <a:lstStyle/>
          <a:p>
            <a:pPr algn="ctr"/>
            <a:r>
              <a:rPr lang="es-MX" sz="2400" b="1" dirty="0" smtClean="0">
                <a:solidFill>
                  <a:schemeClr val="bg2">
                    <a:lumMod val="50000"/>
                  </a:schemeClr>
                </a:solidFill>
                <a:latin typeface="Times New Roman" panose="02020603050405020304" pitchFamily="18" charset="0"/>
                <a:cs typeface="Times New Roman" panose="02020603050405020304" pitchFamily="18" charset="0"/>
              </a:rPr>
              <a:t>Objetivos</a:t>
            </a:r>
            <a:endParaRPr lang="es-MX" sz="2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2 CuadroTexto"/>
          <p:cNvSpPr txBox="1"/>
          <p:nvPr/>
        </p:nvSpPr>
        <p:spPr>
          <a:xfrm>
            <a:off x="563834" y="2306125"/>
            <a:ext cx="8352928" cy="3416320"/>
          </a:xfrm>
          <a:prstGeom prst="rect">
            <a:avLst/>
          </a:prstGeom>
          <a:noFill/>
        </p:spPr>
        <p:txBody>
          <a:bodyPr wrap="square" rtlCol="0">
            <a:spAutoFit/>
          </a:bodyPr>
          <a:lstStyle/>
          <a:p>
            <a:pPr marL="285750" lvl="0" indent="-285750" algn="just">
              <a:buFont typeface="Wingdings" panose="05000000000000000000" pitchFamily="2" charset="2"/>
              <a:buChar char="Ø"/>
            </a:pPr>
            <a:r>
              <a:rPr lang="es-MX" dirty="0"/>
              <a:t>Conocerá los conceptos básicos de la programación para la utilización del mismo en el transcurso del curso.</a:t>
            </a:r>
          </a:p>
          <a:p>
            <a:pPr marL="285750" lvl="0" indent="-285750" algn="just">
              <a:buFont typeface="Wingdings" panose="05000000000000000000" pitchFamily="2" charset="2"/>
              <a:buChar char="Ø"/>
            </a:pPr>
            <a:r>
              <a:rPr lang="es-MX" dirty="0"/>
              <a:t>Desarrollara la capacidad de abstracción para  reconocer y resolver problemas de otras disciplinas por medio de la algoritmia en su solución.</a:t>
            </a:r>
          </a:p>
          <a:p>
            <a:pPr marL="285750" lvl="0" indent="-285750" algn="just">
              <a:buFont typeface="Wingdings" panose="05000000000000000000" pitchFamily="2" charset="2"/>
              <a:buChar char="Ø"/>
            </a:pPr>
            <a:r>
              <a:rPr lang="es-MX" dirty="0"/>
              <a:t>Conocerá y utilizara las estructuras de control, como una herramienta útil en la solución de problema de programación</a:t>
            </a:r>
          </a:p>
          <a:p>
            <a:pPr marL="285750" lvl="0" indent="-285750" algn="just">
              <a:buFont typeface="Wingdings" panose="05000000000000000000" pitchFamily="2" charset="2"/>
              <a:buChar char="Ø"/>
            </a:pPr>
            <a:r>
              <a:rPr lang="es-MX" dirty="0"/>
              <a:t>Conocerá las ventajas de la utilización de las funciones para programar, para su posterior implementación.</a:t>
            </a:r>
          </a:p>
          <a:p>
            <a:pPr marL="285750" lvl="0" indent="-285750" algn="just">
              <a:buFont typeface="Wingdings" panose="05000000000000000000" pitchFamily="2" charset="2"/>
              <a:buChar char="Ø"/>
            </a:pPr>
            <a:r>
              <a:rPr lang="es-MX" dirty="0"/>
              <a:t>Conocerá y utilizara estructuras de datos más avanzadas, como arreglos y </a:t>
            </a:r>
            <a:r>
              <a:rPr lang="es-MX" dirty="0" err="1"/>
              <a:t>struct</a:t>
            </a:r>
            <a:r>
              <a:rPr lang="es-MX" dirty="0"/>
              <a:t>, como herramientas para soluciones de problemas más complejos.</a:t>
            </a:r>
          </a:p>
          <a:p>
            <a:pPr marL="285750" indent="-285750" algn="just">
              <a:buFont typeface="Wingdings" panose="05000000000000000000" pitchFamily="2" charset="2"/>
              <a:buChar char="Ø"/>
            </a:pPr>
            <a:r>
              <a:rPr lang="es-MX" dirty="0"/>
              <a:t>Conocerá e implementara los conceptos de archivos en C, como únicos medios para su solución.</a:t>
            </a:r>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38586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1490464" y="836712"/>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Contenido Sintético</a:t>
            </a:r>
            <a:endParaRPr lang="es-MX" sz="3600" b="1" dirty="0">
              <a:ln/>
              <a:solidFill>
                <a:schemeClr val="bg2">
                  <a:lumMod val="50000"/>
                </a:schemeClr>
              </a:solidFill>
              <a:latin typeface="Times New Roman" pitchFamily="18" charset="0"/>
              <a:cs typeface="Times New Roman" pitchFamily="18" charset="0"/>
            </a:endParaRPr>
          </a:p>
        </p:txBody>
      </p:sp>
      <p:sp>
        <p:nvSpPr>
          <p:cNvPr id="2" name="1 CuadroTexto"/>
          <p:cNvSpPr txBox="1"/>
          <p:nvPr/>
        </p:nvSpPr>
        <p:spPr>
          <a:xfrm>
            <a:off x="984718" y="1268760"/>
            <a:ext cx="7277692" cy="369332"/>
          </a:xfrm>
          <a:prstGeom prst="rect">
            <a:avLst/>
          </a:prstGeom>
          <a:noFill/>
        </p:spPr>
        <p:txBody>
          <a:bodyPr wrap="square" rtlCol="0">
            <a:spAutoFit/>
          </a:bodyPr>
          <a:lstStyle/>
          <a:p>
            <a:pPr algn="ctr"/>
            <a:r>
              <a:rPr lang="es-MX" b="1" dirty="0" smtClean="0">
                <a:solidFill>
                  <a:schemeClr val="bg2">
                    <a:lumMod val="50000"/>
                  </a:schemeClr>
                </a:solidFill>
                <a:latin typeface="Times New Roman" panose="02020603050405020304" pitchFamily="18" charset="0"/>
                <a:cs typeface="Times New Roman" panose="02020603050405020304" pitchFamily="18" charset="0"/>
              </a:rPr>
              <a:t>Fundamentos de </a:t>
            </a:r>
            <a:r>
              <a:rPr lang="es-MX" b="1" dirty="0" err="1" smtClean="0">
                <a:solidFill>
                  <a:schemeClr val="bg2">
                    <a:lumMod val="50000"/>
                  </a:schemeClr>
                </a:solidFill>
                <a:latin typeface="Times New Roman" panose="02020603050405020304" pitchFamily="18" charset="0"/>
                <a:cs typeface="Times New Roman" panose="02020603050405020304" pitchFamily="18" charset="0"/>
              </a:rPr>
              <a:t>programacioón</a:t>
            </a:r>
            <a:r>
              <a:rPr lang="es-MX" b="1" dirty="0" smtClean="0">
                <a:solidFill>
                  <a:schemeClr val="bg2">
                    <a:lumMod val="50000"/>
                  </a:schemeClr>
                </a:solidFill>
                <a:latin typeface="Times New Roman" panose="02020603050405020304" pitchFamily="18" charset="0"/>
                <a:cs typeface="Times New Roman" panose="02020603050405020304" pitchFamily="18" charset="0"/>
              </a:rPr>
              <a:t>.</a:t>
            </a:r>
            <a:r>
              <a:rPr lang="es-MX" b="1" dirty="0" smtClean="0">
                <a:solidFill>
                  <a:schemeClr val="bg2">
                    <a:lumMod val="50000"/>
                  </a:schemeClr>
                </a:solidFill>
              </a:rPr>
              <a:t> </a:t>
            </a:r>
            <a:endParaRPr lang="es-MX" b="1" dirty="0">
              <a:solidFill>
                <a:schemeClr val="bg2">
                  <a:lumMod val="50000"/>
                </a:schemeClr>
              </a:solidFill>
            </a:endParaRPr>
          </a:p>
        </p:txBody>
      </p:sp>
      <p:sp>
        <p:nvSpPr>
          <p:cNvPr id="9" name="8 CuadroTexto"/>
          <p:cNvSpPr txBox="1"/>
          <p:nvPr/>
        </p:nvSpPr>
        <p:spPr>
          <a:xfrm>
            <a:off x="890144" y="1794150"/>
            <a:ext cx="7259690" cy="369332"/>
          </a:xfrm>
          <a:prstGeom prst="rect">
            <a:avLst/>
          </a:prstGeom>
          <a:noFill/>
        </p:spPr>
        <p:txBody>
          <a:bodyPr wrap="square" rtlCol="0">
            <a:spAutoFit/>
          </a:bodyPr>
          <a:lstStyle/>
          <a:p>
            <a:pPr algn="ctr"/>
            <a:r>
              <a:rPr lang="es-MX" b="1" dirty="0" smtClean="0">
                <a:solidFill>
                  <a:schemeClr val="bg2">
                    <a:lumMod val="50000"/>
                  </a:schemeClr>
                </a:solidFill>
              </a:rPr>
              <a:t>Unidad I</a:t>
            </a:r>
            <a:endParaRPr lang="es-MX" b="1" dirty="0">
              <a:solidFill>
                <a:schemeClr val="bg2">
                  <a:lumMod val="50000"/>
                </a:schemeClr>
              </a:solidFill>
            </a:endParaRPr>
          </a:p>
        </p:txBody>
      </p:sp>
      <p:sp>
        <p:nvSpPr>
          <p:cNvPr id="3" name="2 CuadroTexto"/>
          <p:cNvSpPr txBox="1"/>
          <p:nvPr/>
        </p:nvSpPr>
        <p:spPr>
          <a:xfrm>
            <a:off x="827584" y="2045471"/>
            <a:ext cx="6912768" cy="4401205"/>
          </a:xfrm>
          <a:prstGeom prst="rect">
            <a:avLst/>
          </a:prstGeom>
          <a:noFill/>
        </p:spPr>
        <p:txBody>
          <a:bodyPr wrap="square" rtlCol="0">
            <a:spAutoFit/>
          </a:bodyPr>
          <a:lstStyle/>
          <a:p>
            <a:pPr algn="just"/>
            <a:r>
              <a:rPr lang="es-MX" sz="1600" dirty="0" smtClean="0">
                <a:solidFill>
                  <a:schemeClr val="bg2">
                    <a:lumMod val="50000"/>
                  </a:schemeClr>
                </a:solidFill>
                <a:latin typeface="+mj-lt"/>
              </a:rPr>
              <a:t>1. Introducción </a:t>
            </a:r>
            <a:endParaRPr lang="es-MX" sz="1600" dirty="0">
              <a:solidFill>
                <a:schemeClr val="bg2">
                  <a:lumMod val="50000"/>
                </a:schemeClr>
              </a:solidFill>
              <a:latin typeface="+mj-lt"/>
            </a:endParaRPr>
          </a:p>
          <a:p>
            <a:pPr algn="just"/>
            <a:r>
              <a:rPr lang="es-MX" sz="1600" dirty="0" smtClean="0">
                <a:solidFill>
                  <a:schemeClr val="bg2">
                    <a:lumMod val="50000"/>
                  </a:schemeClr>
                </a:solidFill>
                <a:latin typeface="+mj-lt"/>
              </a:rPr>
              <a:t>2. </a:t>
            </a:r>
            <a:r>
              <a:rPr lang="es-MX" sz="1600" dirty="0" smtClean="0">
                <a:solidFill>
                  <a:schemeClr val="bg2">
                    <a:lumMod val="50000"/>
                  </a:schemeClr>
                </a:solidFill>
                <a:latin typeface="+mj-lt"/>
              </a:rPr>
              <a:t>Antecedentes de programación</a:t>
            </a:r>
            <a:r>
              <a:rPr lang="es-MX" sz="1600" dirty="0" smtClean="0">
                <a:solidFill>
                  <a:schemeClr val="bg2">
                    <a:lumMod val="50000"/>
                  </a:schemeClr>
                </a:solidFill>
                <a:latin typeface="+mj-lt"/>
              </a:rPr>
              <a:t>.</a:t>
            </a:r>
            <a:endParaRPr lang="es-MX" sz="1600" dirty="0" smtClean="0">
              <a:solidFill>
                <a:schemeClr val="bg2">
                  <a:lumMod val="50000"/>
                </a:schemeClr>
              </a:solidFill>
              <a:latin typeface="+mj-lt"/>
            </a:endParaRPr>
          </a:p>
          <a:p>
            <a:pPr algn="just"/>
            <a:r>
              <a:rPr lang="es-MX" sz="1600" dirty="0" smtClean="0">
                <a:solidFill>
                  <a:schemeClr val="bg2">
                    <a:lumMod val="50000"/>
                  </a:schemeClr>
                </a:solidFill>
                <a:latin typeface="+mj-lt"/>
              </a:rPr>
              <a:t>3. </a:t>
            </a:r>
            <a:r>
              <a:rPr lang="es-MX" sz="1600" dirty="0" smtClean="0">
                <a:solidFill>
                  <a:schemeClr val="bg2">
                    <a:lumMod val="50000"/>
                  </a:schemeClr>
                </a:solidFill>
                <a:latin typeface="+mj-lt"/>
              </a:rPr>
              <a:t>Fundamentos del lenguaje</a:t>
            </a:r>
            <a:r>
              <a:rPr lang="es-MX" sz="1600" dirty="0" smtClean="0">
                <a:solidFill>
                  <a:schemeClr val="bg2">
                    <a:lumMod val="50000"/>
                  </a:schemeClr>
                </a:solidFill>
                <a:latin typeface="+mj-lt"/>
              </a:rPr>
              <a:t>. </a:t>
            </a:r>
            <a:endParaRPr lang="es-MX" sz="1600" dirty="0" smtClean="0">
              <a:solidFill>
                <a:schemeClr val="bg2">
                  <a:lumMod val="50000"/>
                </a:schemeClr>
              </a:solidFill>
              <a:latin typeface="+mj-lt"/>
            </a:endParaRPr>
          </a:p>
          <a:p>
            <a:pPr algn="just"/>
            <a:r>
              <a:rPr lang="es-ES_tradnl" sz="1600" dirty="0" smtClean="0">
                <a:ln/>
                <a:solidFill>
                  <a:schemeClr val="bg2">
                    <a:lumMod val="50000"/>
                  </a:schemeClr>
                </a:solidFill>
                <a:latin typeface="+mj-lt"/>
                <a:cs typeface="Times New Roman" pitchFamily="18" charset="0"/>
              </a:rPr>
              <a:t>4</a:t>
            </a:r>
            <a:r>
              <a:rPr lang="es-ES_tradnl" sz="1600" dirty="0" smtClean="0">
                <a:ln/>
                <a:solidFill>
                  <a:schemeClr val="bg2">
                    <a:lumMod val="50000"/>
                  </a:schemeClr>
                </a:solidFill>
                <a:latin typeface="+mj-lt"/>
                <a:cs typeface="Times New Roman" pitchFamily="18" charset="0"/>
              </a:rPr>
              <a:t>. </a:t>
            </a:r>
            <a:r>
              <a:rPr lang="es-ES_tradnl" sz="1600" dirty="0" smtClean="0">
                <a:ln/>
                <a:solidFill>
                  <a:schemeClr val="bg2">
                    <a:lumMod val="50000"/>
                  </a:schemeClr>
                </a:solidFill>
                <a:latin typeface="+mj-lt"/>
                <a:cs typeface="Times New Roman" pitchFamily="18" charset="0"/>
              </a:rPr>
              <a:t>Estructura del programa</a:t>
            </a:r>
            <a:r>
              <a:rPr lang="es-ES_tradnl" sz="1600" dirty="0" smtClean="0">
                <a:ln/>
                <a:solidFill>
                  <a:schemeClr val="bg2">
                    <a:lumMod val="50000"/>
                  </a:schemeClr>
                </a:solidFill>
                <a:latin typeface="+mj-lt"/>
                <a:cs typeface="Times New Roman" pitchFamily="18" charset="0"/>
              </a:rPr>
              <a:t>.</a:t>
            </a:r>
            <a:endParaRPr lang="es-ES_tradnl" sz="1600" dirty="0" smtClean="0">
              <a:ln/>
              <a:solidFill>
                <a:schemeClr val="bg2">
                  <a:lumMod val="50000"/>
                </a:schemeClr>
              </a:solidFill>
              <a:latin typeface="+mj-lt"/>
              <a:cs typeface="Times New Roman" pitchFamily="18" charset="0"/>
            </a:endParaRPr>
          </a:p>
          <a:p>
            <a:pPr algn="just"/>
            <a:r>
              <a:rPr lang="es-MX" sz="1600" dirty="0" smtClean="0">
                <a:solidFill>
                  <a:schemeClr val="bg2">
                    <a:lumMod val="50000"/>
                  </a:schemeClr>
                </a:solidFill>
                <a:latin typeface="+mj-lt"/>
              </a:rPr>
              <a:t>4.1.Comentarios.</a:t>
            </a:r>
          </a:p>
          <a:p>
            <a:pPr algn="just"/>
            <a:r>
              <a:rPr lang="es-MX" sz="1600" dirty="0" smtClean="0">
                <a:solidFill>
                  <a:schemeClr val="bg2">
                    <a:lumMod val="50000"/>
                  </a:schemeClr>
                </a:solidFill>
                <a:latin typeface="+mj-lt"/>
              </a:rPr>
              <a:t>4.2. Palabras reservadas</a:t>
            </a:r>
            <a:r>
              <a:rPr lang="es-MX" sz="1600" dirty="0" smtClean="0">
                <a:solidFill>
                  <a:schemeClr val="bg2">
                    <a:lumMod val="50000"/>
                  </a:schemeClr>
                </a:solidFill>
                <a:latin typeface="+mj-lt"/>
              </a:rPr>
              <a:t>. </a:t>
            </a:r>
            <a:endParaRPr lang="es-MX" sz="1600" dirty="0" smtClean="0">
              <a:solidFill>
                <a:schemeClr val="bg2">
                  <a:lumMod val="50000"/>
                </a:schemeClr>
              </a:solidFill>
              <a:latin typeface="+mj-lt"/>
            </a:endParaRPr>
          </a:p>
          <a:p>
            <a:pPr algn="just"/>
            <a:r>
              <a:rPr lang="es-MX" sz="1600" dirty="0" smtClean="0">
                <a:solidFill>
                  <a:schemeClr val="bg2">
                    <a:lumMod val="50000"/>
                  </a:schemeClr>
                </a:solidFill>
                <a:latin typeface="+mj-lt"/>
              </a:rPr>
              <a:t>4.3. Identificadores</a:t>
            </a:r>
            <a:endParaRPr lang="es-MX" sz="1600" dirty="0" smtClean="0">
              <a:solidFill>
                <a:schemeClr val="bg2">
                  <a:lumMod val="50000"/>
                </a:schemeClr>
              </a:solidFill>
              <a:latin typeface="+mj-lt"/>
            </a:endParaRPr>
          </a:p>
          <a:p>
            <a:pPr algn="just"/>
            <a:r>
              <a:rPr lang="es-MX" sz="1600" dirty="0" smtClean="0">
                <a:solidFill>
                  <a:schemeClr val="bg2">
                    <a:lumMod val="50000"/>
                  </a:schemeClr>
                </a:solidFill>
                <a:latin typeface="+mj-lt"/>
              </a:rPr>
              <a:t>4.4. Tipos de variables.</a:t>
            </a:r>
          </a:p>
          <a:p>
            <a:pPr algn="just"/>
            <a:r>
              <a:rPr lang="es-MX" sz="1600" dirty="0" smtClean="0">
                <a:solidFill>
                  <a:schemeClr val="bg2">
                    <a:lumMod val="50000"/>
                  </a:schemeClr>
                </a:solidFill>
                <a:latin typeface="+mj-lt"/>
              </a:rPr>
              <a:t>4.5. Calificadores.</a:t>
            </a:r>
          </a:p>
          <a:p>
            <a:pPr algn="just"/>
            <a:r>
              <a:rPr lang="es-MX" sz="1600" dirty="0" smtClean="0">
                <a:solidFill>
                  <a:schemeClr val="bg2">
                    <a:lumMod val="50000"/>
                  </a:schemeClr>
                </a:solidFill>
                <a:latin typeface="+mj-lt"/>
              </a:rPr>
              <a:t>4.6. Variables de entorno</a:t>
            </a:r>
          </a:p>
          <a:p>
            <a:pPr algn="just"/>
            <a:r>
              <a:rPr lang="es-MX" sz="1600" dirty="0" smtClean="0">
                <a:solidFill>
                  <a:schemeClr val="bg2">
                    <a:lumMod val="50000"/>
                  </a:schemeClr>
                </a:solidFill>
                <a:latin typeface="+mj-lt"/>
              </a:rPr>
              <a:t>4.7. Constantes.</a:t>
            </a:r>
          </a:p>
          <a:p>
            <a:pPr algn="just"/>
            <a:r>
              <a:rPr lang="es-MX" sz="1600" dirty="0" smtClean="0">
                <a:solidFill>
                  <a:schemeClr val="bg2">
                    <a:lumMod val="50000"/>
                  </a:schemeClr>
                </a:solidFill>
                <a:latin typeface="+mj-lt"/>
              </a:rPr>
              <a:t>4.8. Secuencias de escape.</a:t>
            </a:r>
          </a:p>
          <a:p>
            <a:pPr algn="just"/>
            <a:r>
              <a:rPr lang="es-MX" sz="1600" dirty="0" smtClean="0">
                <a:solidFill>
                  <a:schemeClr val="bg2">
                    <a:lumMod val="50000"/>
                  </a:schemeClr>
                </a:solidFill>
                <a:latin typeface="+mj-lt"/>
              </a:rPr>
              <a:t>4.9. Operadores Aritméticos.</a:t>
            </a:r>
          </a:p>
          <a:p>
            <a:pPr algn="just"/>
            <a:r>
              <a:rPr lang="es-MX" sz="1600" dirty="0" smtClean="0">
                <a:solidFill>
                  <a:schemeClr val="bg2">
                    <a:lumMod val="50000"/>
                  </a:schemeClr>
                </a:solidFill>
                <a:latin typeface="+mj-lt"/>
              </a:rPr>
              <a:t>4.10. Operadores de Asignación</a:t>
            </a:r>
          </a:p>
          <a:p>
            <a:pPr algn="just"/>
            <a:r>
              <a:rPr lang="es-MX" sz="1600" dirty="0" smtClean="0">
                <a:solidFill>
                  <a:schemeClr val="bg2">
                    <a:lumMod val="50000"/>
                  </a:schemeClr>
                </a:solidFill>
                <a:latin typeface="+mj-lt"/>
              </a:rPr>
              <a:t>4.10. Jerarquía de operadores.</a:t>
            </a:r>
            <a:r>
              <a:rPr lang="es-MX" sz="1600" dirty="0">
                <a:solidFill>
                  <a:schemeClr val="bg2">
                    <a:lumMod val="50000"/>
                  </a:schemeClr>
                </a:solidFill>
                <a:latin typeface="+mj-lt"/>
              </a:rPr>
              <a:t> </a:t>
            </a:r>
            <a:endParaRPr lang="es-MX" sz="1600" dirty="0" smtClean="0">
              <a:solidFill>
                <a:schemeClr val="bg2">
                  <a:lumMod val="50000"/>
                </a:schemeClr>
              </a:solidFill>
              <a:latin typeface="+mj-lt"/>
            </a:endParaRPr>
          </a:p>
          <a:p>
            <a:pPr algn="just"/>
            <a:r>
              <a:rPr lang="es-MX" sz="1600" dirty="0" smtClean="0">
                <a:solidFill>
                  <a:schemeClr val="bg2">
                    <a:lumMod val="50000"/>
                  </a:schemeClr>
                </a:solidFill>
                <a:latin typeface="+mj-lt"/>
              </a:rPr>
              <a:t>5. Entrada y salida de datos.</a:t>
            </a:r>
          </a:p>
          <a:p>
            <a:pPr algn="just"/>
            <a:r>
              <a:rPr lang="es-MX" sz="1600" dirty="0" smtClean="0">
                <a:solidFill>
                  <a:schemeClr val="bg2">
                    <a:lumMod val="50000"/>
                  </a:schemeClr>
                </a:solidFill>
                <a:latin typeface="+mj-lt"/>
              </a:rPr>
              <a:t>6. Sentencia </a:t>
            </a:r>
            <a:r>
              <a:rPr lang="es-MX" sz="1600" dirty="0" err="1" smtClean="0">
                <a:solidFill>
                  <a:schemeClr val="bg2">
                    <a:lumMod val="50000"/>
                  </a:schemeClr>
                </a:solidFill>
                <a:latin typeface="+mj-lt"/>
              </a:rPr>
              <a:t>if-else</a:t>
            </a:r>
            <a:r>
              <a:rPr lang="es-MX" sz="1600" dirty="0" smtClean="0">
                <a:solidFill>
                  <a:schemeClr val="bg2">
                    <a:lumMod val="50000"/>
                  </a:schemeClr>
                </a:solidFill>
                <a:latin typeface="+mj-lt"/>
              </a:rPr>
              <a:t>.</a:t>
            </a:r>
            <a:endParaRPr lang="es-MX" sz="2400" dirty="0">
              <a:solidFill>
                <a:schemeClr val="bg2">
                  <a:lumMod val="50000"/>
                </a:schemeClr>
              </a:solidFill>
              <a:latin typeface="+mj-lt"/>
            </a:endParaRPr>
          </a:p>
        </p:txBody>
      </p:sp>
    </p:spTree>
    <p:extLst>
      <p:ext uri="{BB962C8B-B14F-4D97-AF65-F5344CB8AC3E}">
        <p14:creationId xmlns:p14="http://schemas.microsoft.com/office/powerpoint/2010/main" val="435017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ángulo 1"/>
          <p:cNvSpPr/>
          <p:nvPr/>
        </p:nvSpPr>
        <p:spPr>
          <a:xfrm>
            <a:off x="359532" y="968196"/>
            <a:ext cx="8424936" cy="4449936"/>
          </a:xfrm>
          <a:prstGeom prst="rect">
            <a:avLst/>
          </a:prstGeom>
        </p:spPr>
        <p:txBody>
          <a:bodyPr wrap="square">
            <a:spAutoFit/>
          </a:bodyPr>
          <a:lstStyle/>
          <a:p>
            <a:pPr algn="just">
              <a:lnSpc>
                <a:spcPct val="115000"/>
              </a:lnSpc>
              <a:spcAft>
                <a:spcPts val="1000"/>
              </a:spcAft>
            </a:pPr>
            <a:r>
              <a:rPr lang="es-MX" sz="2800" b="1" dirty="0" smtClean="0">
                <a:solidFill>
                  <a:schemeClr val="bg2">
                    <a:lumMod val="50000"/>
                  </a:schemeClr>
                </a:solidFill>
                <a:ea typeface="Calibri" panose="020F0502020204030204" pitchFamily="34" charset="0"/>
                <a:cs typeface="Times New Roman" panose="02020603050405020304" pitchFamily="18" charset="0"/>
              </a:rPr>
              <a:t>1.- </a:t>
            </a:r>
            <a:r>
              <a:rPr lang="es-MX" sz="2800" b="1" dirty="0" smtClean="0">
                <a:solidFill>
                  <a:schemeClr val="bg2">
                    <a:lumMod val="50000"/>
                  </a:schemeClr>
                </a:solidFill>
                <a:ea typeface="Calibri" panose="020F0502020204030204" pitchFamily="34" charset="0"/>
                <a:cs typeface="Times New Roman" panose="02020603050405020304" pitchFamily="18" charset="0"/>
              </a:rPr>
              <a:t>Introducción.</a:t>
            </a:r>
            <a:endParaRPr lang="es-MX" sz="2800" b="1" dirty="0" smtClean="0">
              <a:solidFill>
                <a:schemeClr val="bg2">
                  <a:lumMod val="50000"/>
                </a:schemeClr>
              </a:solidFill>
              <a:ea typeface="Calibri" panose="020F0502020204030204" pitchFamily="34" charset="0"/>
              <a:cs typeface="Times New Roman" panose="02020603050405020304" pitchFamily="18" charset="0"/>
            </a:endParaRPr>
          </a:p>
          <a:p>
            <a:pPr algn="just">
              <a:lnSpc>
                <a:spcPct val="115000"/>
              </a:lnSpc>
              <a:spcAft>
                <a:spcPts val="1000"/>
              </a:spcAft>
            </a:pPr>
            <a:r>
              <a:rPr lang="es-MX" sz="1400" dirty="0" smtClean="0">
                <a:ea typeface="Calibri" panose="020F0502020204030204" pitchFamily="34" charset="0"/>
                <a:cs typeface="Times New Roman" panose="02020603050405020304" pitchFamily="18" charset="0"/>
              </a:rPr>
              <a:t>Los </a:t>
            </a:r>
            <a:r>
              <a:rPr lang="es-MX" sz="1400" dirty="0">
                <a:ea typeface="Calibri" panose="020F0502020204030204" pitchFamily="34" charset="0"/>
                <a:cs typeface="Times New Roman" panose="02020603050405020304" pitchFamily="18" charset="0"/>
              </a:rPr>
              <a:t>pasos que se abordan para crear el codo fuente de un programa También  informático  pero que es un programa informático.</a:t>
            </a:r>
          </a:p>
          <a:p>
            <a:pPr algn="just">
              <a:lnSpc>
                <a:spcPct val="115000"/>
              </a:lnSpc>
              <a:spcAft>
                <a:spcPts val="1000"/>
              </a:spcAft>
            </a:pPr>
            <a:r>
              <a:rPr lang="es-MX" sz="1400" dirty="0">
                <a:ea typeface="Calibri" panose="020F0502020204030204" pitchFamily="34" charset="0"/>
                <a:cs typeface="Times New Roman" panose="02020603050405020304" pitchFamily="18" charset="0"/>
              </a:rPr>
              <a:t>Un programa es una secuencia de instrucciones escritas para realizar una tarea específica   ejecutada por el hardware o dispositivo estos son importantes  ya que permiten en muchas ocasiones el funcionamiento de equipos informáticos ya que sin ellos serían como una persona con muerte cerebral.</a:t>
            </a:r>
          </a:p>
          <a:p>
            <a:pPr algn="just">
              <a:lnSpc>
                <a:spcPct val="115000"/>
              </a:lnSpc>
              <a:spcAft>
                <a:spcPts val="1000"/>
              </a:spcAft>
            </a:pPr>
            <a:r>
              <a:rPr lang="es-MX" sz="1400" dirty="0">
                <a:ea typeface="Calibri" panose="020F0502020204030204" pitchFamily="34" charset="0"/>
                <a:cs typeface="Times New Roman" panose="02020603050405020304" pitchFamily="18" charset="0"/>
              </a:rPr>
              <a:t>Se conocen como programadores a aquellos encargados de desarrollar  códigos con instrucciones  para que el software se comporte de una u otra manera  de acuerdo con las órdenes recibe </a:t>
            </a:r>
          </a:p>
          <a:p>
            <a:pPr algn="just">
              <a:lnSpc>
                <a:spcPct val="115000"/>
              </a:lnSpc>
              <a:spcAft>
                <a:spcPts val="1000"/>
              </a:spcAft>
            </a:pPr>
            <a:r>
              <a:rPr lang="es-MX" sz="1400" b="1" dirty="0">
                <a:solidFill>
                  <a:schemeClr val="bg2">
                    <a:lumMod val="50000"/>
                  </a:schemeClr>
                </a:solidFill>
                <a:ea typeface="Calibri" panose="020F0502020204030204" pitchFamily="34" charset="0"/>
                <a:cs typeface="Times New Roman" panose="02020603050405020304" pitchFamily="18" charset="0"/>
              </a:rPr>
              <a:t>Lenguajes de programación </a:t>
            </a:r>
            <a:endParaRPr lang="es-MX" sz="1400" dirty="0">
              <a:solidFill>
                <a:schemeClr val="bg2">
                  <a:lumMod val="50000"/>
                </a:schemeClr>
              </a:solidFill>
              <a:ea typeface="Calibri" panose="020F0502020204030204" pitchFamily="34" charset="0"/>
              <a:cs typeface="Times New Roman" panose="02020603050405020304" pitchFamily="18" charset="0"/>
            </a:endParaRPr>
          </a:p>
          <a:p>
            <a:pPr algn="just">
              <a:lnSpc>
                <a:spcPct val="115000"/>
              </a:lnSpc>
              <a:spcAft>
                <a:spcPts val="1000"/>
              </a:spcAft>
            </a:pPr>
            <a:r>
              <a:rPr lang="es-MX" sz="1400" dirty="0">
                <a:ea typeface="Calibri" panose="020F0502020204030204" pitchFamily="34" charset="0"/>
                <a:cs typeface="Times New Roman" panose="02020603050405020304" pitchFamily="18" charset="0"/>
              </a:rPr>
              <a:t>Es un lenguaje diseñado para expresar procesos que pueden ser llevados a cabo por maquinas como las computadoras en este curso </a:t>
            </a:r>
            <a:r>
              <a:rPr lang="es-MX" sz="1400" dirty="0" err="1">
                <a:ea typeface="Calibri" panose="020F0502020204030204" pitchFamily="34" charset="0"/>
                <a:cs typeface="Times New Roman" panose="02020603050405020304" pitchFamily="18" charset="0"/>
              </a:rPr>
              <a:t>utilisaremos</a:t>
            </a:r>
            <a:r>
              <a:rPr lang="es-MX" sz="1400" dirty="0">
                <a:ea typeface="Calibri" panose="020F0502020204030204" pitchFamily="34" charset="0"/>
                <a:cs typeface="Times New Roman" panose="02020603050405020304" pitchFamily="18" charset="0"/>
              </a:rPr>
              <a:t> un leguaje de programación conocido como “C”  originalmente desarrollado por Dennis  </a:t>
            </a:r>
            <a:r>
              <a:rPr lang="es-MX" sz="1400" dirty="0" err="1">
                <a:ea typeface="Calibri" panose="020F0502020204030204" pitchFamily="34" charset="0"/>
                <a:cs typeface="Times New Roman" panose="02020603050405020304" pitchFamily="18" charset="0"/>
              </a:rPr>
              <a:t>M.Ritchie</a:t>
            </a:r>
            <a:r>
              <a:rPr lang="es-MX" sz="1400" dirty="0">
                <a:ea typeface="Calibri" panose="020F0502020204030204" pitchFamily="34" charset="0"/>
                <a:cs typeface="Times New Roman" panose="02020603050405020304" pitchFamily="18" charset="0"/>
              </a:rPr>
              <a:t> entre 1969 y 1972 en los laboratorios  de Bell como evolución del anterior  lenguaje B. Al igual que B este es un </a:t>
            </a:r>
            <a:r>
              <a:rPr lang="es-MX" sz="1400" dirty="0" err="1">
                <a:ea typeface="Calibri" panose="020F0502020204030204" pitchFamily="34" charset="0"/>
                <a:cs typeface="Times New Roman" panose="02020603050405020304" pitchFamily="18" charset="0"/>
              </a:rPr>
              <a:t>leguje</a:t>
            </a:r>
            <a:r>
              <a:rPr lang="es-MX" sz="1400" dirty="0">
                <a:ea typeface="Calibri" panose="020F0502020204030204" pitchFamily="34" charset="0"/>
                <a:cs typeface="Times New Roman" panose="02020603050405020304" pitchFamily="18" charset="0"/>
              </a:rPr>
              <a:t> orientado a la implementación de sistemas operativos, concretamente </a:t>
            </a:r>
            <a:r>
              <a:rPr lang="es-MX" sz="1400" dirty="0" err="1">
                <a:ea typeface="Calibri" panose="020F0502020204030204" pitchFamily="34" charset="0"/>
                <a:cs typeface="Times New Roman" panose="02020603050405020304" pitchFamily="18" charset="0"/>
              </a:rPr>
              <a:t>unix</a:t>
            </a:r>
            <a:r>
              <a:rPr lang="es-MX" sz="1400" dirty="0">
                <a:ea typeface="Calibri" panose="020F0502020204030204" pitchFamily="34" charset="0"/>
                <a:cs typeface="Times New Roman" panose="02020603050405020304" pitchFamily="18" charset="0"/>
              </a:rPr>
              <a:t>. C es apreciado por su eficiencia del código que produce y es el lenguaje de programación más popular.</a:t>
            </a:r>
            <a:endParaRPr lang="es-MX" sz="1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s-MX" sz="2200" dirty="0" smtClean="0">
                <a:solidFill>
                  <a:schemeClr val="bg2">
                    <a:lumMod val="50000"/>
                  </a:schemeClr>
                </a:solidFill>
              </a:rPr>
              <a:t>Compilador.</a:t>
            </a:r>
            <a:endParaRPr lang="es-MX" sz="2200" dirty="0">
              <a:solidFill>
                <a:schemeClr val="bg2">
                  <a:lumMod val="50000"/>
                </a:schemeClr>
              </a:solidFill>
            </a:endParaRPr>
          </a:p>
          <a:p>
            <a:pPr marL="0" indent="0" algn="just">
              <a:buNone/>
            </a:pPr>
            <a:r>
              <a:rPr lang="es-MX" sz="1900" dirty="0"/>
              <a:t>Es un programa informático que traduce  un programa escrito a un lenguaje de programación a otro lenguaje de programación .Usualmente el segundo lenguaje es el lenguaje maquina aunque también puede ser u8n lenguaje intermedio  o simplemente texto .</a:t>
            </a:r>
            <a:r>
              <a:rPr lang="es-MX" sz="1900" dirty="0" smtClean="0"/>
              <a:t>A este </a:t>
            </a:r>
            <a:r>
              <a:rPr lang="es-MX" sz="1900" dirty="0"/>
              <a:t>proceso de traducción sele llama copulación </a:t>
            </a:r>
            <a:endParaRPr lang="es-MX" sz="1900" dirty="0" smtClean="0"/>
          </a:p>
          <a:p>
            <a:pPr marL="0" indent="0">
              <a:buNone/>
            </a:pPr>
            <a:endParaRPr lang="es-MX" sz="2200" dirty="0"/>
          </a:p>
          <a:p>
            <a:pPr marL="0" lvl="0" indent="0">
              <a:buNone/>
            </a:pPr>
            <a:r>
              <a:rPr lang="es-MX" sz="3000" dirty="0" smtClean="0">
                <a:solidFill>
                  <a:schemeClr val="bg2">
                    <a:lumMod val="50000"/>
                  </a:schemeClr>
                </a:solidFill>
              </a:rPr>
              <a:t>2. Antecedentes </a:t>
            </a:r>
            <a:r>
              <a:rPr lang="es-MX" sz="3000" dirty="0">
                <a:solidFill>
                  <a:schemeClr val="bg2">
                    <a:lumMod val="50000"/>
                  </a:schemeClr>
                </a:solidFill>
              </a:rPr>
              <a:t>de la programación</a:t>
            </a:r>
            <a:r>
              <a:rPr lang="es-MX" sz="3000" dirty="0" smtClean="0">
                <a:solidFill>
                  <a:schemeClr val="bg2">
                    <a:lumMod val="50000"/>
                  </a:schemeClr>
                </a:solidFill>
              </a:rPr>
              <a:t>.</a:t>
            </a:r>
            <a:endParaRPr lang="es-MX" sz="3000" dirty="0">
              <a:solidFill>
                <a:schemeClr val="bg2">
                  <a:lumMod val="50000"/>
                </a:schemeClr>
              </a:solidFill>
            </a:endParaRPr>
          </a:p>
          <a:p>
            <a:pPr marL="0" lvl="0" indent="0" algn="just">
              <a:buNone/>
            </a:pPr>
            <a:r>
              <a:rPr lang="es-MX" sz="1900" dirty="0" smtClean="0"/>
              <a:t>Los </a:t>
            </a:r>
            <a:r>
              <a:rPr lang="es-MX" sz="1900" dirty="0"/>
              <a:t>primeros  lenguajes de programación surgieron de  la idea de charles </a:t>
            </a:r>
            <a:r>
              <a:rPr lang="es-MX" sz="1900" dirty="0" err="1"/>
              <a:t>Baddage</a:t>
            </a:r>
            <a:r>
              <a:rPr lang="es-MX" sz="1900" dirty="0"/>
              <a:t>(matemático británico y científico de la computación) con la colaboración de  la hija de  </a:t>
            </a:r>
            <a:r>
              <a:rPr lang="es-MX" sz="1900" dirty="0" smtClean="0"/>
              <a:t>Lord </a:t>
            </a:r>
            <a:r>
              <a:rPr lang="es-MX" sz="1900" dirty="0" err="1"/>
              <a:t>B</a:t>
            </a:r>
            <a:r>
              <a:rPr lang="es-MX" sz="1900" dirty="0" err="1" smtClean="0"/>
              <a:t>yrond</a:t>
            </a:r>
            <a:r>
              <a:rPr lang="es-MX" sz="1900" dirty="0" smtClean="0"/>
              <a:t>  </a:t>
            </a:r>
            <a:r>
              <a:rPr lang="es-MX" sz="1900" dirty="0"/>
              <a:t>Lady </a:t>
            </a:r>
            <a:r>
              <a:rPr lang="es-MX" sz="1900" dirty="0" err="1"/>
              <a:t>ada</a:t>
            </a:r>
            <a:r>
              <a:rPr lang="es-MX" sz="1900" dirty="0"/>
              <a:t>  </a:t>
            </a:r>
            <a:r>
              <a:rPr lang="es-MX" sz="1900" dirty="0" err="1"/>
              <a:t>countess</a:t>
            </a:r>
            <a:r>
              <a:rPr lang="es-MX" sz="1900" dirty="0"/>
              <a:t>  of </a:t>
            </a:r>
            <a:r>
              <a:rPr lang="es-MX" sz="1900" dirty="0" err="1"/>
              <a:t>lovelance</a:t>
            </a:r>
            <a:r>
              <a:rPr lang="es-MX" sz="1900" dirty="0"/>
              <a:t>  ala que debe su nombre el lenguaje ADA (lenguaje de programación multipropósitos  orientado a objetos y concurrente) creado por la DOD  en los años 70 </a:t>
            </a:r>
            <a:r>
              <a:rPr lang="es-MX" sz="1900" dirty="0" err="1"/>
              <a:t>Baddage</a:t>
            </a:r>
            <a:r>
              <a:rPr lang="es-MX" sz="1900" dirty="0"/>
              <a:t> construyo y diseño la maquina diferencial para calcular polinomios después diseño la maquina  analítica de propósitos </a:t>
            </a:r>
            <a:r>
              <a:rPr lang="es-MX" sz="1900" dirty="0" err="1"/>
              <a:t>multiples</a:t>
            </a:r>
            <a:r>
              <a:rPr lang="es-MX" sz="1900" dirty="0"/>
              <a:t> que podría resol ver cualquier operación matemáticas pero murió antes de terminarla a causa del escepticismo de sus patrocinadores y que no había la tecnología necesaria .</a:t>
            </a:r>
          </a:p>
          <a:p>
            <a:pPr marL="0" indent="0">
              <a:buNone/>
            </a:pPr>
            <a:endParaRPr lang="es-MX" sz="1900" dirty="0"/>
          </a:p>
        </p:txBody>
      </p:sp>
    </p:spTree>
    <p:extLst>
      <p:ext uri="{BB962C8B-B14F-4D97-AF65-F5344CB8AC3E}">
        <p14:creationId xmlns:p14="http://schemas.microsoft.com/office/powerpoint/2010/main" val="1158505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1395820"/>
            <a:ext cx="8712968" cy="5273724"/>
          </a:xfrm>
        </p:spPr>
        <p:txBody>
          <a:bodyPr>
            <a:normAutofit/>
          </a:bodyPr>
          <a:lstStyle/>
          <a:p>
            <a:pPr marL="0" indent="0" algn="just">
              <a:buNone/>
            </a:pPr>
            <a:r>
              <a:rPr lang="es-MX" sz="1800" dirty="0"/>
              <a:t>Un suceso importante en la historia de la programación fue el uso de tarjetas perforadas  para alimentar la computadora esto fue propuesto por  Lady </a:t>
            </a:r>
            <a:r>
              <a:rPr lang="es-MX" sz="1800" dirty="0" err="1"/>
              <a:t>ada</a:t>
            </a:r>
            <a:r>
              <a:rPr lang="es-MX" sz="1800" dirty="0"/>
              <a:t>  </a:t>
            </a:r>
            <a:r>
              <a:rPr lang="es-MX" sz="1800" dirty="0" err="1"/>
              <a:t>countess</a:t>
            </a:r>
            <a:r>
              <a:rPr lang="es-MX" sz="1800" dirty="0"/>
              <a:t>  of </a:t>
            </a:r>
            <a:r>
              <a:rPr lang="es-MX" sz="1800" dirty="0" err="1"/>
              <a:t>lovelance</a:t>
            </a:r>
            <a:r>
              <a:rPr lang="es-MX" sz="1800" dirty="0"/>
              <a:t>  la cual es considerada la primer programadora de la historia entre  1860 y 1924 un asistente de oficina llamado  Herman </a:t>
            </a:r>
            <a:r>
              <a:rPr lang="es-MX" sz="1800" dirty="0" err="1"/>
              <a:t>hollerit</a:t>
            </a:r>
            <a:r>
              <a:rPr lang="es-MX" sz="1800" dirty="0"/>
              <a:t> desarrollo un sistema para facilitar la tarea del censo mediante tarjetas perforadas y un sistema de circuitos  eléctricos capas de leer 60 tarjetas por minuto realizando el seso de 1890  ahorrando tiempo y dinero .Mas tarde  fundo la </a:t>
            </a:r>
            <a:r>
              <a:rPr lang="es-MX" sz="1800" dirty="0" err="1"/>
              <a:t>tabulate</a:t>
            </a:r>
            <a:r>
              <a:rPr lang="es-MX" sz="1800" dirty="0"/>
              <a:t> machine  y e 1924 tras un par  de fusiones </a:t>
            </a:r>
            <a:r>
              <a:rPr lang="es-MX" sz="1800" dirty="0" smtClean="0"/>
              <a:t>nació </a:t>
            </a:r>
            <a:r>
              <a:rPr lang="es-MX" sz="1800" dirty="0"/>
              <a:t>IBM .</a:t>
            </a:r>
          </a:p>
          <a:p>
            <a:pPr marL="0" indent="0" algn="just">
              <a:buNone/>
            </a:pPr>
            <a:r>
              <a:rPr lang="es-MX" sz="1800" dirty="0"/>
              <a:t>En los 50 los 2 primeros lenguajes  de programación  modernos cuyos descendientes a un continúan siendo útiles  son.</a:t>
            </a:r>
          </a:p>
          <a:p>
            <a:pPr marL="0" indent="0" algn="just">
              <a:buNone/>
            </a:pPr>
            <a:r>
              <a:rPr lang="es-MX" sz="1800" dirty="0"/>
              <a:t>FORTRAN: es un lenguaje de programación de alto nivel  de </a:t>
            </a:r>
            <a:r>
              <a:rPr lang="es-MX" sz="1800" dirty="0" smtClean="0"/>
              <a:t>propósitos </a:t>
            </a:r>
            <a:r>
              <a:rPr lang="es-MX" sz="1800" dirty="0"/>
              <a:t>generales  que esta especialmente adaptado para el cálculo numérico  y la computación científica.</a:t>
            </a:r>
          </a:p>
          <a:p>
            <a:pPr marL="0" indent="0" algn="just">
              <a:buNone/>
            </a:pPr>
            <a:r>
              <a:rPr lang="es-MX" sz="1800" dirty="0"/>
              <a:t>LISP: es una familia de lenguaje de programación de computadoras  en un principio fue  creado como una notación matemática practica para los lenguajes de programación basado en el </a:t>
            </a:r>
            <a:r>
              <a:rPr lang="es-MX" sz="1800" dirty="0" err="1" smtClean="0"/>
              <a:t>calculos</a:t>
            </a:r>
            <a:r>
              <a:rPr lang="es-MX" sz="1800" dirty="0" smtClean="0"/>
              <a:t>, </a:t>
            </a:r>
            <a:r>
              <a:rPr lang="es-MX" sz="1800" dirty="0"/>
              <a:t>este lenguaje de programación se </a:t>
            </a:r>
            <a:r>
              <a:rPr lang="es-MX" sz="1800" dirty="0" smtClean="0"/>
              <a:t>convirtió </a:t>
            </a:r>
            <a:r>
              <a:rPr lang="es-MX" sz="1800" dirty="0"/>
              <a:t>rápidamente en el favorito de los investigadores de inteligencia artificial.</a:t>
            </a:r>
          </a:p>
          <a:p>
            <a:pPr marL="0" indent="0">
              <a:buNone/>
            </a:pPr>
            <a:endParaRPr lang="es-MX" dirty="0"/>
          </a:p>
        </p:txBody>
      </p:sp>
    </p:spTree>
    <p:extLst>
      <p:ext uri="{BB962C8B-B14F-4D97-AF65-F5344CB8AC3E}">
        <p14:creationId xmlns:p14="http://schemas.microsoft.com/office/powerpoint/2010/main" val="3786737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oe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6138</TotalTime>
  <Words>2254</Words>
  <Application>Microsoft Office PowerPoint</Application>
  <PresentationFormat>Presentación en pantalla (4:3)</PresentationFormat>
  <Paragraphs>450</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Presentación de PowerPoint</vt:lpstr>
      <vt:lpstr>Presentación de PowerPoint</vt:lpstr>
      <vt:lpstr>Presentación de PowerPoint</vt:lpstr>
      <vt:lpstr>Presentación de PowerPoint</vt:lpstr>
      <vt:lpstr>Presentación de PowerPoint</vt:lpstr>
      <vt:lpstr>Contenido Sintético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LABLES</dc:creator>
  <cp:lastModifiedBy>LABLES</cp:lastModifiedBy>
  <cp:revision>74</cp:revision>
  <dcterms:created xsi:type="dcterms:W3CDTF">2014-09-25T16:38:20Z</dcterms:created>
  <dcterms:modified xsi:type="dcterms:W3CDTF">2015-10-02T19:31:28Z</dcterms:modified>
</cp:coreProperties>
</file>