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6"/>
  </p:notesMasterIdLst>
  <p:sldIdLst>
    <p:sldId id="323" r:id="rId2"/>
    <p:sldId id="324" r:id="rId3"/>
    <p:sldId id="330" r:id="rId4"/>
    <p:sldId id="329" r:id="rId5"/>
    <p:sldId id="327" r:id="rId6"/>
    <p:sldId id="328" r:id="rId7"/>
    <p:sldId id="293" r:id="rId8"/>
    <p:sldId id="295" r:id="rId9"/>
    <p:sldId id="296" r:id="rId10"/>
    <p:sldId id="297" r:id="rId11"/>
    <p:sldId id="298" r:id="rId12"/>
    <p:sldId id="299" r:id="rId13"/>
    <p:sldId id="300" r:id="rId14"/>
    <p:sldId id="301" r:id="rId15"/>
    <p:sldId id="302" r:id="rId16"/>
    <p:sldId id="303" r:id="rId17"/>
    <p:sldId id="333" r:id="rId18"/>
    <p:sldId id="304" r:id="rId19"/>
    <p:sldId id="305" r:id="rId20"/>
    <p:sldId id="306" r:id="rId21"/>
    <p:sldId id="307" r:id="rId22"/>
    <p:sldId id="308" r:id="rId23"/>
    <p:sldId id="309" r:id="rId24"/>
    <p:sldId id="311" r:id="rId25"/>
    <p:sldId id="312" r:id="rId26"/>
    <p:sldId id="314" r:id="rId27"/>
    <p:sldId id="322" r:id="rId28"/>
    <p:sldId id="334" r:id="rId29"/>
    <p:sldId id="335" r:id="rId30"/>
    <p:sldId id="336" r:id="rId31"/>
    <p:sldId id="337" r:id="rId32"/>
    <p:sldId id="338" r:id="rId33"/>
    <p:sldId id="331" r:id="rId34"/>
    <p:sldId id="332"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047" autoAdjust="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2D2B67-5FB2-40CF-B030-3AF95FB413BB}" type="datetimeFigureOut">
              <a:rPr lang="es-MX" smtClean="0"/>
              <a:t>02/10/2015</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222DC-6860-4280-B889-115DA5605574}" type="slidenum">
              <a:rPr lang="es-MX" smtClean="0"/>
              <a:t>‹Nº›</a:t>
            </a:fld>
            <a:endParaRPr lang="es-MX" dirty="0"/>
          </a:p>
        </p:txBody>
      </p:sp>
    </p:spTree>
    <p:extLst>
      <p:ext uri="{BB962C8B-B14F-4D97-AF65-F5344CB8AC3E}">
        <p14:creationId xmlns:p14="http://schemas.microsoft.com/office/powerpoint/2010/main" val="106958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225066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2346801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789693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216872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4054919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944927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732069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31837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954857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846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686990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209953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1"/>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6 Marcador de contenido"/>
          <p:cNvSpPr txBox="1">
            <a:spLocks/>
          </p:cNvSpPr>
          <p:nvPr/>
        </p:nvSpPr>
        <p:spPr>
          <a:xfrm>
            <a:off x="457200" y="3356992"/>
            <a:ext cx="8229600" cy="2880320"/>
          </a:xfrm>
          <a:prstGeom prst="rect">
            <a:avLst/>
          </a:prstGeom>
        </p:spPr>
        <p:txBody>
          <a:bodyPr vert="horz" lIns="91440" tIns="45720" rIns="91440" bIns="45720" rtlCol="0">
            <a:normAutofit fontScale="70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3100" b="1" dirty="0" smtClean="0">
                <a:solidFill>
                  <a:schemeClr val="bg2">
                    <a:lumMod val="50000"/>
                  </a:schemeClr>
                </a:solidFill>
                <a:latin typeface="Arial" pitchFamily="34" charset="0"/>
                <a:cs typeface="Arial" pitchFamily="34" charset="0"/>
              </a:rPr>
              <a:t>Unidad de Aprendizaje</a:t>
            </a:r>
          </a:p>
          <a:p>
            <a:r>
              <a:rPr lang="es-MX" sz="4500" b="1" dirty="0">
                <a:solidFill>
                  <a:schemeClr val="bg2">
                    <a:lumMod val="50000"/>
                  </a:schemeClr>
                </a:solidFill>
                <a:latin typeface="Arial" pitchFamily="34" charset="0"/>
                <a:cs typeface="Arial" pitchFamily="34" charset="0"/>
              </a:rPr>
              <a:t>FUNDAMENTOS DE PROGRAMACIÓN</a:t>
            </a:r>
          </a:p>
          <a:p>
            <a:r>
              <a:rPr lang="es-MX" sz="2400" b="1" dirty="0" smtClean="0">
                <a:solidFill>
                  <a:schemeClr val="bg2">
                    <a:lumMod val="50000"/>
                  </a:schemeClr>
                </a:solidFill>
                <a:latin typeface="Arial" pitchFamily="34" charset="0"/>
                <a:cs typeface="Arial" pitchFamily="34" charset="0"/>
              </a:rPr>
              <a:t>Tema:</a:t>
            </a:r>
          </a:p>
          <a:p>
            <a:r>
              <a:rPr lang="es-MX" sz="5800" b="1" dirty="0" smtClean="0">
                <a:solidFill>
                  <a:schemeClr val="bg2">
                    <a:lumMod val="50000"/>
                  </a:schemeClr>
                </a:solidFill>
                <a:latin typeface="Arial" pitchFamily="34" charset="0"/>
                <a:cs typeface="Arial" pitchFamily="34" charset="0"/>
              </a:rPr>
              <a:t>Estructuras </a:t>
            </a:r>
            <a:r>
              <a:rPr lang="es-MX" sz="5800" b="1" smtClean="0">
                <a:solidFill>
                  <a:schemeClr val="bg2">
                    <a:lumMod val="50000"/>
                  </a:schemeClr>
                </a:solidFill>
                <a:latin typeface="Arial" pitchFamily="34" charset="0"/>
                <a:cs typeface="Arial" pitchFamily="34" charset="0"/>
              </a:rPr>
              <a:t>de control </a:t>
            </a:r>
            <a:endParaRPr lang="es-MX" sz="5800" b="1" dirty="0" smtClean="0">
              <a:solidFill>
                <a:schemeClr val="bg2">
                  <a:lumMod val="50000"/>
                </a:schemeClr>
              </a:solidFill>
              <a:latin typeface="Arial" pitchFamily="34" charset="0"/>
              <a:cs typeface="Arial" pitchFamily="34" charset="0"/>
            </a:endParaRPr>
          </a:p>
          <a:p>
            <a:r>
              <a:rPr lang="es-MX" sz="1900" b="1" dirty="0" smtClean="0">
                <a:solidFill>
                  <a:schemeClr val="bg2">
                    <a:lumMod val="50000"/>
                  </a:schemeClr>
                </a:solidFill>
                <a:latin typeface="Times New Roman" panose="02020603050405020304" pitchFamily="18" charset="0"/>
                <a:cs typeface="Times New Roman" panose="02020603050405020304" pitchFamily="18" charset="0"/>
              </a:rPr>
              <a:t>Mtro. </a:t>
            </a:r>
            <a:r>
              <a:rPr lang="es-MX" sz="1900" b="1" dirty="0" err="1" smtClean="0">
                <a:solidFill>
                  <a:schemeClr val="bg2">
                    <a:lumMod val="50000"/>
                  </a:schemeClr>
                </a:solidFill>
                <a:latin typeface="Times New Roman" panose="02020603050405020304" pitchFamily="18" charset="0"/>
                <a:cs typeface="Times New Roman" panose="02020603050405020304" pitchFamily="18" charset="0"/>
              </a:rPr>
              <a:t>Yaroslaf</a:t>
            </a:r>
            <a:r>
              <a:rPr lang="es-MX" sz="1900" b="1" dirty="0" smtClean="0">
                <a:solidFill>
                  <a:schemeClr val="bg2">
                    <a:lumMod val="50000"/>
                  </a:schemeClr>
                </a:solidFill>
                <a:latin typeface="Times New Roman" panose="02020603050405020304" pitchFamily="18" charset="0"/>
                <a:cs typeface="Times New Roman" panose="02020603050405020304" pitchFamily="18" charset="0"/>
              </a:rPr>
              <a:t> Aarón Albarrán Fernández</a:t>
            </a:r>
          </a:p>
          <a:p>
            <a:pPr>
              <a:lnSpc>
                <a:spcPct val="110000"/>
              </a:lnSpc>
            </a:pPr>
            <a:r>
              <a:rPr lang="es-ES" sz="1700" dirty="0" smtClean="0">
                <a:solidFill>
                  <a:schemeClr val="bg2">
                    <a:lumMod val="50000"/>
                  </a:schemeClr>
                </a:solidFill>
                <a:latin typeface="Times New Roman" panose="02020603050405020304" pitchFamily="18" charset="0"/>
                <a:cs typeface="Times New Roman" panose="02020603050405020304" pitchFamily="18" charset="0"/>
              </a:rPr>
              <a:t>Ingeniería </a:t>
            </a:r>
            <a:r>
              <a:rPr lang="es-ES" sz="1700" dirty="0">
                <a:solidFill>
                  <a:schemeClr val="bg2">
                    <a:lumMod val="50000"/>
                  </a:schemeClr>
                </a:solidFill>
                <a:latin typeface="Times New Roman" panose="02020603050405020304" pitchFamily="18" charset="0"/>
                <a:cs typeface="Times New Roman" panose="02020603050405020304" pitchFamily="18" charset="0"/>
              </a:rPr>
              <a:t>en Sistemas Inteligentes</a:t>
            </a: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Universidad Autónoma del Estado de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México</a:t>
            </a:r>
            <a:endParaRPr lang="es-ES" sz="1700" dirty="0">
              <a:solidFill>
                <a:schemeClr val="bg2">
                  <a:lumMod val="50000"/>
                </a:schemeClr>
              </a:solidFill>
              <a:latin typeface="Times New Roman" panose="02020603050405020304" pitchFamily="18" charset="0"/>
              <a:cs typeface="Times New Roman" panose="02020603050405020304" pitchFamily="18" charset="0"/>
            </a:endParaRP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Unidad Académica Profesional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Nezahualcóyotl</a:t>
            </a:r>
            <a:endParaRPr lang="es-MX" sz="1900" b="1" dirty="0" smtClean="0">
              <a:solidFill>
                <a:schemeClr val="bg2">
                  <a:lumMod val="50000"/>
                </a:schemeClr>
              </a:solidFill>
              <a:latin typeface="Arial" pitchFamily="34" charset="0"/>
              <a:cs typeface="Arial" pitchFamily="34" charset="0"/>
            </a:endParaRPr>
          </a:p>
        </p:txBody>
      </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3" name="2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1255612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fontScale="92500" lnSpcReduction="10000"/>
          </a:bodyPr>
          <a:lstStyle/>
          <a:p>
            <a:pPr marL="0" indent="0">
              <a:buNone/>
            </a:pPr>
            <a:endParaRPr lang="es-MX" sz="2400" b="1" dirty="0"/>
          </a:p>
          <a:p>
            <a:pPr marL="0" indent="0">
              <a:buNone/>
            </a:pPr>
            <a:endParaRPr lang="es-MX" sz="2400" b="1" dirty="0" smtClean="0"/>
          </a:p>
          <a:p>
            <a:pPr marL="0" indent="0">
              <a:buNone/>
            </a:pPr>
            <a:endParaRPr lang="es-MX" sz="2400" b="1" dirty="0"/>
          </a:p>
          <a:p>
            <a:pPr marL="0" indent="0">
              <a:buNone/>
            </a:pPr>
            <a:endParaRPr lang="es-MX" sz="2400" b="1" dirty="0" smtClean="0"/>
          </a:p>
          <a:p>
            <a:pPr marL="0" indent="0">
              <a:buNone/>
            </a:pPr>
            <a:endParaRPr lang="es-MX" sz="2400" b="1" dirty="0" smtClean="0"/>
          </a:p>
          <a:p>
            <a:pPr marL="0" indent="0">
              <a:buNone/>
            </a:pPr>
            <a:endParaRPr lang="es-MX" sz="2400" b="1" dirty="0"/>
          </a:p>
          <a:p>
            <a:pPr marL="0" indent="0">
              <a:buNone/>
            </a:pPr>
            <a:endParaRPr lang="es-MX" sz="2400" b="1" dirty="0" smtClean="0"/>
          </a:p>
          <a:p>
            <a:pPr marL="0" indent="0">
              <a:buNone/>
            </a:pPr>
            <a:endParaRPr lang="es-MX" sz="2400" b="1" dirty="0"/>
          </a:p>
          <a:p>
            <a:pPr marL="0" indent="0">
              <a:buNone/>
            </a:pPr>
            <a:endParaRPr lang="es-MX" sz="1800" b="1" dirty="0" smtClean="0"/>
          </a:p>
          <a:p>
            <a:pPr marL="0" indent="0">
              <a:buNone/>
            </a:pPr>
            <a:endParaRPr lang="es-MX" sz="1800" dirty="0" smtClean="0"/>
          </a:p>
          <a:p>
            <a:pPr marL="0" indent="0">
              <a:buNone/>
            </a:pPr>
            <a:endParaRPr lang="es-MX" sz="1800" dirty="0"/>
          </a:p>
          <a:p>
            <a:pPr marL="0" indent="0">
              <a:buNone/>
            </a:pPr>
            <a:endParaRPr lang="es-MX" sz="1800" dirty="0" smtClean="0"/>
          </a:p>
          <a:p>
            <a:pPr marL="0" indent="0" algn="just">
              <a:buNone/>
            </a:pPr>
            <a:r>
              <a:rPr lang="es-MX" sz="1800" dirty="0" smtClean="0"/>
              <a:t>El </a:t>
            </a:r>
            <a:r>
              <a:rPr lang="es-MX" sz="1800" dirty="0"/>
              <a:t>programa al iniciarse  imprime en pantalla ingreses </a:t>
            </a:r>
            <a:r>
              <a:rPr lang="es-MX" sz="1800" dirty="0" smtClean="0"/>
              <a:t>tu </a:t>
            </a:r>
            <a:r>
              <a:rPr lang="es-MX" sz="1800" dirty="0"/>
              <a:t>edad  enseguida  puedes ingresar un número y si ese número cumple con  las especificaciones del </a:t>
            </a:r>
            <a:r>
              <a:rPr lang="es-MX" sz="1800" dirty="0" err="1"/>
              <a:t>if</a:t>
            </a:r>
            <a:r>
              <a:rPr lang="es-MX" sz="1800" dirty="0"/>
              <a:t> te imprime que estas contratado y si no imprime en pantalla no contratado </a:t>
            </a:r>
          </a:p>
          <a:p>
            <a:pPr marL="0" indent="0">
              <a:buNone/>
            </a:pPr>
            <a:endParaRPr lang="es-MX" sz="2400" b="1" dirty="0"/>
          </a:p>
          <a:p>
            <a:pPr marL="0" indent="0">
              <a:buNone/>
            </a:pPr>
            <a:endParaRPr lang="es-MX" dirty="0" smtClean="0"/>
          </a:p>
          <a:p>
            <a:pPr marL="0" indent="0">
              <a:buNone/>
            </a:pPr>
            <a:endParaRPr lang="es-MX" dirty="0"/>
          </a:p>
          <a:p>
            <a:pPr marL="0" indent="0">
              <a:buNone/>
            </a:pPr>
            <a:endParaRPr lang="es-MX" dirty="0" smtClean="0"/>
          </a:p>
        </p:txBody>
      </p:sp>
      <p:pic>
        <p:nvPicPr>
          <p:cNvPr id="9" name="Imagen 8"/>
          <p:cNvPicPr/>
          <p:nvPr/>
        </p:nvPicPr>
        <p:blipFill rotWithShape="1">
          <a:blip r:embed="rId5"/>
          <a:srcRect l="7366" t="12346" r="59127" b="74661"/>
          <a:stretch/>
        </p:blipFill>
        <p:spPr bwMode="auto">
          <a:xfrm>
            <a:off x="4860032" y="926203"/>
            <a:ext cx="4001420" cy="972659"/>
          </a:xfrm>
          <a:prstGeom prst="rect">
            <a:avLst/>
          </a:prstGeom>
          <a:ln>
            <a:noFill/>
          </a:ln>
          <a:extLst>
            <a:ext uri="{53640926-AAD7-44D8-BBD7-CCE9431645EC}">
              <a14:shadowObscured xmlns:a14="http://schemas.microsoft.com/office/drawing/2010/main"/>
            </a:ext>
          </a:extLst>
        </p:spPr>
      </p:pic>
      <p:pic>
        <p:nvPicPr>
          <p:cNvPr id="10" name="Imagen 9"/>
          <p:cNvPicPr/>
          <p:nvPr/>
        </p:nvPicPr>
        <p:blipFill rotWithShape="1">
          <a:blip r:embed="rId6"/>
          <a:srcRect l="9255" t="16681" r="50839" b="71932"/>
          <a:stretch/>
        </p:blipFill>
        <p:spPr bwMode="auto">
          <a:xfrm>
            <a:off x="4860032" y="2276872"/>
            <a:ext cx="4001420" cy="1049391"/>
          </a:xfrm>
          <a:prstGeom prst="rect">
            <a:avLst/>
          </a:prstGeom>
          <a:ln>
            <a:noFill/>
          </a:ln>
          <a:extLst>
            <a:ext uri="{53640926-AAD7-44D8-BBD7-CCE9431645EC}">
              <a14:shadowObscured xmlns:a14="http://schemas.microsoft.com/office/drawing/2010/main"/>
            </a:ext>
          </a:extLst>
        </p:spPr>
      </p:pic>
      <p:sp>
        <p:nvSpPr>
          <p:cNvPr id="3" name="2 Rectángulo"/>
          <p:cNvSpPr/>
          <p:nvPr/>
        </p:nvSpPr>
        <p:spPr>
          <a:xfrm>
            <a:off x="467544" y="1196752"/>
            <a:ext cx="4572000" cy="3702552"/>
          </a:xfrm>
          <a:prstGeom prst="rect">
            <a:avLst/>
          </a:prstGeom>
        </p:spPr>
        <p:txBody>
          <a:bodyPr>
            <a:spAutoFit/>
          </a:bodyPr>
          <a:lstStyle/>
          <a:p>
            <a:pPr>
              <a:lnSpc>
                <a:spcPct val="115000"/>
              </a:lnSpc>
              <a:spcAft>
                <a:spcPts val="0"/>
              </a:spcAft>
            </a:pPr>
            <a:r>
              <a:rPr lang="en-US" sz="1400" b="1" i="1" dirty="0"/>
              <a:t>#include&lt;</a:t>
            </a:r>
            <a:r>
              <a:rPr lang="en-US" sz="1400" b="1" i="1" dirty="0" err="1"/>
              <a:t>conio.h</a:t>
            </a:r>
            <a:r>
              <a:rPr lang="en-US" sz="1400" b="1" i="1" dirty="0"/>
              <a:t>&gt;</a:t>
            </a:r>
            <a:endParaRPr lang="es-MX" sz="1200" b="1" i="1" dirty="0"/>
          </a:p>
          <a:p>
            <a:pPr>
              <a:lnSpc>
                <a:spcPct val="115000"/>
              </a:lnSpc>
              <a:spcAft>
                <a:spcPts val="0"/>
              </a:spcAft>
            </a:pPr>
            <a:r>
              <a:rPr lang="en-US" sz="1400" b="1" i="1" dirty="0"/>
              <a:t>#include&lt;</a:t>
            </a:r>
            <a:r>
              <a:rPr lang="en-US" sz="1400" b="1" i="1" dirty="0" err="1"/>
              <a:t>stdlib.h</a:t>
            </a:r>
            <a:r>
              <a:rPr lang="en-US" sz="1400" b="1" i="1" dirty="0"/>
              <a:t>&gt;</a:t>
            </a:r>
            <a:endParaRPr lang="es-MX" sz="1200" b="1" i="1" dirty="0"/>
          </a:p>
          <a:p>
            <a:pPr>
              <a:lnSpc>
                <a:spcPct val="115000"/>
              </a:lnSpc>
              <a:spcAft>
                <a:spcPts val="0"/>
              </a:spcAft>
            </a:pPr>
            <a:r>
              <a:rPr lang="en-US" sz="1400" b="1" i="1" dirty="0"/>
              <a:t>#include&lt;</a:t>
            </a:r>
            <a:r>
              <a:rPr lang="en-US" sz="1400" b="1" i="1" dirty="0" err="1"/>
              <a:t>iostream</a:t>
            </a:r>
            <a:r>
              <a:rPr lang="en-US" sz="1400" b="1" i="1" dirty="0"/>
              <a:t>&gt;</a:t>
            </a:r>
            <a:endParaRPr lang="es-MX" sz="1200" b="1" i="1" dirty="0"/>
          </a:p>
          <a:p>
            <a:pPr>
              <a:lnSpc>
                <a:spcPct val="115000"/>
              </a:lnSpc>
              <a:spcAft>
                <a:spcPts val="0"/>
              </a:spcAft>
            </a:pPr>
            <a:r>
              <a:rPr lang="en-US" sz="1400" b="1" i="1" dirty="0"/>
              <a:t>using namespace </a:t>
            </a:r>
            <a:r>
              <a:rPr lang="en-US" sz="1400" b="1" i="1" dirty="0" err="1"/>
              <a:t>std</a:t>
            </a:r>
            <a:r>
              <a:rPr lang="en-US" sz="1400" b="1" i="1" dirty="0"/>
              <a:t>;</a:t>
            </a:r>
            <a:endParaRPr lang="es-MX" sz="1200" b="1" i="1" dirty="0"/>
          </a:p>
          <a:p>
            <a:pPr>
              <a:lnSpc>
                <a:spcPct val="115000"/>
              </a:lnSpc>
              <a:spcAft>
                <a:spcPts val="0"/>
              </a:spcAft>
            </a:pPr>
            <a:r>
              <a:rPr lang="es-MX" sz="1400" b="1" i="1" dirty="0" err="1"/>
              <a:t>main</a:t>
            </a:r>
            <a:r>
              <a:rPr lang="es-MX" sz="1400" b="1" i="1" dirty="0"/>
              <a:t>(){</a:t>
            </a:r>
            <a:endParaRPr lang="es-MX" sz="1200" b="1" i="1" dirty="0"/>
          </a:p>
          <a:p>
            <a:pPr>
              <a:lnSpc>
                <a:spcPct val="115000"/>
              </a:lnSpc>
              <a:spcAft>
                <a:spcPts val="0"/>
              </a:spcAft>
            </a:pPr>
            <a:r>
              <a:rPr lang="es-MX" sz="1400" b="1" i="1" dirty="0"/>
              <a:t>int edad=0;</a:t>
            </a:r>
            <a:endParaRPr lang="es-MX" sz="1200" b="1" i="1" dirty="0"/>
          </a:p>
          <a:p>
            <a:pPr>
              <a:lnSpc>
                <a:spcPct val="115000"/>
              </a:lnSpc>
              <a:spcAft>
                <a:spcPts val="0"/>
              </a:spcAft>
            </a:pPr>
            <a:r>
              <a:rPr lang="es-MX" sz="1400" b="1" i="1" dirty="0" err="1"/>
              <a:t>cout</a:t>
            </a:r>
            <a:r>
              <a:rPr lang="es-MX" sz="1400" b="1" i="1" dirty="0"/>
              <a:t>&lt;&lt;"Ingrese la </a:t>
            </a:r>
            <a:r>
              <a:rPr lang="es-MX" sz="1400" b="1" i="1" dirty="0" err="1"/>
              <a:t>eda</a:t>
            </a:r>
            <a:r>
              <a:rPr lang="es-MX" sz="1400" b="1" i="1" dirty="0"/>
              <a:t> "&lt;&lt;</a:t>
            </a:r>
            <a:r>
              <a:rPr lang="es-MX" sz="1400" b="1" i="1" dirty="0" err="1"/>
              <a:t>endl</a:t>
            </a:r>
            <a:r>
              <a:rPr lang="es-MX" sz="1400" b="1" i="1" dirty="0"/>
              <a:t>;</a:t>
            </a:r>
            <a:endParaRPr lang="es-MX" sz="1200" b="1" i="1" dirty="0"/>
          </a:p>
          <a:p>
            <a:pPr>
              <a:lnSpc>
                <a:spcPct val="115000"/>
              </a:lnSpc>
              <a:spcAft>
                <a:spcPts val="0"/>
              </a:spcAft>
            </a:pPr>
            <a:r>
              <a:rPr lang="es-MX" sz="1400" b="1" i="1" dirty="0" err="1"/>
              <a:t>cin</a:t>
            </a:r>
            <a:r>
              <a:rPr lang="es-MX" sz="1400" b="1" i="1" dirty="0"/>
              <a:t>&gt;&gt;edad;</a:t>
            </a:r>
            <a:endParaRPr lang="es-MX" sz="1200" b="1" i="1" dirty="0"/>
          </a:p>
          <a:p>
            <a:pPr>
              <a:lnSpc>
                <a:spcPct val="115000"/>
              </a:lnSpc>
              <a:spcAft>
                <a:spcPts val="0"/>
              </a:spcAft>
            </a:pPr>
            <a:r>
              <a:rPr lang="es-MX" sz="1400" b="1" i="1" dirty="0" err="1"/>
              <a:t>if</a:t>
            </a:r>
            <a:r>
              <a:rPr lang="es-MX" sz="1400" b="1" i="1" dirty="0"/>
              <a:t>(edad&gt;17&amp;&amp;edad&lt;=35){</a:t>
            </a:r>
            <a:endParaRPr lang="es-MX" sz="1200" b="1" i="1" dirty="0"/>
          </a:p>
          <a:p>
            <a:pPr>
              <a:lnSpc>
                <a:spcPct val="115000"/>
              </a:lnSpc>
              <a:spcAft>
                <a:spcPts val="0"/>
              </a:spcAft>
            </a:pPr>
            <a:r>
              <a:rPr lang="es-MX" sz="1400" b="1" i="1" dirty="0" err="1"/>
              <a:t>cout</a:t>
            </a:r>
            <a:r>
              <a:rPr lang="es-MX" sz="1400" b="1" i="1" dirty="0"/>
              <a:t>&lt;&lt;"contratado"&lt;&lt;</a:t>
            </a:r>
            <a:r>
              <a:rPr lang="es-MX" sz="1400" b="1" i="1" dirty="0" err="1"/>
              <a:t>endl</a:t>
            </a:r>
            <a:r>
              <a:rPr lang="es-MX" sz="1400" b="1" i="1" dirty="0"/>
              <a:t>;</a:t>
            </a:r>
            <a:endParaRPr lang="es-MX" sz="1200" b="1" i="1" dirty="0"/>
          </a:p>
          <a:p>
            <a:pPr>
              <a:lnSpc>
                <a:spcPct val="115000"/>
              </a:lnSpc>
              <a:spcAft>
                <a:spcPts val="0"/>
              </a:spcAft>
            </a:pPr>
            <a:r>
              <a:rPr lang="es-MX" sz="1400" b="1" i="1" dirty="0"/>
              <a:t>}</a:t>
            </a:r>
            <a:r>
              <a:rPr lang="es-MX" sz="1400" b="1" i="1" dirty="0" err="1"/>
              <a:t>else</a:t>
            </a:r>
            <a:r>
              <a:rPr lang="es-MX" sz="1400" b="1" i="1" dirty="0"/>
              <a:t>{</a:t>
            </a:r>
            <a:r>
              <a:rPr lang="es-MX" sz="1400" b="1" i="1" dirty="0" err="1"/>
              <a:t>cout</a:t>
            </a:r>
            <a:r>
              <a:rPr lang="es-MX" sz="1400" b="1" i="1" dirty="0"/>
              <a:t>&lt;&lt;"No contratado"&lt;&lt;</a:t>
            </a:r>
            <a:r>
              <a:rPr lang="es-MX" sz="1400" b="1" i="1" dirty="0" err="1"/>
              <a:t>endl</a:t>
            </a:r>
            <a:r>
              <a:rPr lang="es-MX" sz="1400" b="1" i="1" dirty="0"/>
              <a:t>;}</a:t>
            </a:r>
            <a:endParaRPr lang="es-MX" sz="1200" b="1" i="1" dirty="0"/>
          </a:p>
          <a:p>
            <a:pPr>
              <a:lnSpc>
                <a:spcPct val="115000"/>
              </a:lnSpc>
              <a:spcAft>
                <a:spcPts val="0"/>
              </a:spcAft>
            </a:pPr>
            <a:r>
              <a:rPr lang="es-MX" sz="1400" b="1" i="1" dirty="0"/>
              <a:t>system("PAUSE");</a:t>
            </a:r>
            <a:endParaRPr lang="es-MX" sz="1200" b="1" i="1" dirty="0"/>
          </a:p>
          <a:p>
            <a:pPr>
              <a:lnSpc>
                <a:spcPct val="115000"/>
              </a:lnSpc>
              <a:spcAft>
                <a:spcPts val="0"/>
              </a:spcAft>
            </a:pPr>
            <a:r>
              <a:rPr lang="es-MX" sz="1400" b="1" i="1" dirty="0" err="1"/>
              <a:t>return</a:t>
            </a:r>
            <a:r>
              <a:rPr lang="es-MX" sz="1400" b="1" i="1" dirty="0"/>
              <a:t> 0;</a:t>
            </a:r>
            <a:endParaRPr lang="es-MX" sz="1200" b="1" i="1" dirty="0"/>
          </a:p>
          <a:p>
            <a:pPr>
              <a:lnSpc>
                <a:spcPct val="115000"/>
              </a:lnSpc>
              <a:spcAft>
                <a:spcPts val="0"/>
              </a:spcAft>
            </a:pPr>
            <a:r>
              <a:rPr lang="es-MX" sz="1400" b="1" i="1" dirty="0"/>
              <a:t>}</a:t>
            </a:r>
            <a:endParaRPr lang="es-MX" sz="1200" b="1" i="1" dirty="0"/>
          </a:p>
        </p:txBody>
      </p:sp>
    </p:spTree>
    <p:extLst>
      <p:ext uri="{BB962C8B-B14F-4D97-AF65-F5344CB8AC3E}">
        <p14:creationId xmlns:p14="http://schemas.microsoft.com/office/powerpoint/2010/main" val="16523113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755576" y="1027227"/>
            <a:ext cx="7632848" cy="5273724"/>
          </a:xfrm>
        </p:spPr>
        <p:txBody>
          <a:bodyPr>
            <a:normAutofit/>
          </a:bodyPr>
          <a:lstStyle/>
          <a:p>
            <a:pPr marL="0" lvl="0" indent="0">
              <a:buNone/>
            </a:pPr>
            <a:r>
              <a:rPr lang="es-MX" b="1" dirty="0" smtClean="0">
                <a:solidFill>
                  <a:schemeClr val="bg2">
                    <a:lumMod val="50000"/>
                  </a:schemeClr>
                </a:solidFill>
              </a:rPr>
              <a:t>3. Sentencia </a:t>
            </a:r>
            <a:r>
              <a:rPr lang="es-MX" b="1" dirty="0" err="1">
                <a:solidFill>
                  <a:schemeClr val="bg2">
                    <a:lumMod val="50000"/>
                  </a:schemeClr>
                </a:solidFill>
              </a:rPr>
              <a:t>for</a:t>
            </a:r>
            <a:r>
              <a:rPr lang="es-MX" b="1" dirty="0">
                <a:solidFill>
                  <a:schemeClr val="bg2">
                    <a:lumMod val="50000"/>
                  </a:schemeClr>
                </a:solidFill>
              </a:rPr>
              <a:t>.</a:t>
            </a:r>
          </a:p>
          <a:p>
            <a:pPr marL="0" indent="0" algn="just">
              <a:buNone/>
            </a:pPr>
            <a:endParaRPr lang="es-MX" sz="2000" dirty="0" smtClean="0"/>
          </a:p>
          <a:p>
            <a:pPr marL="0" indent="0" algn="just">
              <a:buNone/>
            </a:pPr>
            <a:r>
              <a:rPr lang="es-MX" sz="1800" dirty="0" smtClean="0"/>
              <a:t>Puede </a:t>
            </a:r>
            <a:r>
              <a:rPr lang="es-MX" sz="1800" dirty="0"/>
              <a:t>haber una situación, cuando se necesita para ejecutar un bloque de código varias veces. En declaraciones generales son ejecutados de forma secuencial: La primera declaración en una función se ejecuta en primer lugar, seguido por el segundo, y así sucesivamente.</a:t>
            </a:r>
          </a:p>
          <a:p>
            <a:pPr marL="0" indent="0" algn="just">
              <a:buNone/>
            </a:pPr>
            <a:r>
              <a:rPr lang="es-MX" sz="1800" dirty="0"/>
              <a:t>Los lenguajes de programación proporcionan diversas estructuras de control que permiten rutas de ejecución más complicados.</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2120" y="4018262"/>
            <a:ext cx="238125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4675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582115" y="936007"/>
            <a:ext cx="7950326" cy="5273724"/>
          </a:xfrm>
        </p:spPr>
        <p:txBody>
          <a:bodyPr>
            <a:normAutofit fontScale="40000" lnSpcReduction="20000"/>
          </a:bodyPr>
          <a:lstStyle/>
          <a:p>
            <a:pPr marL="0" indent="0">
              <a:lnSpc>
                <a:spcPct val="115000"/>
              </a:lnSpc>
              <a:spcAft>
                <a:spcPts val="0"/>
              </a:spcAft>
              <a:buNone/>
            </a:pPr>
            <a:r>
              <a:rPr lang="en-US" sz="4000" b="1" i="1" dirty="0" smtClean="0"/>
              <a:t>#</a:t>
            </a:r>
            <a:r>
              <a:rPr lang="en-US" sz="4000" b="1" i="1" dirty="0"/>
              <a:t>include&lt;</a:t>
            </a:r>
            <a:r>
              <a:rPr lang="en-US" sz="4000" b="1" i="1" dirty="0" err="1"/>
              <a:t>iostream</a:t>
            </a:r>
            <a:r>
              <a:rPr lang="en-US" sz="4000" b="1" i="1" dirty="0"/>
              <a:t>&gt;</a:t>
            </a:r>
            <a:endParaRPr lang="es-MX" sz="4000" b="1" i="1" dirty="0"/>
          </a:p>
          <a:p>
            <a:pPr marL="0" indent="0">
              <a:lnSpc>
                <a:spcPct val="115000"/>
              </a:lnSpc>
              <a:spcAft>
                <a:spcPts val="0"/>
              </a:spcAft>
              <a:buNone/>
            </a:pPr>
            <a:r>
              <a:rPr lang="en-US" sz="4000" b="1" i="1" dirty="0"/>
              <a:t>using namespace </a:t>
            </a:r>
            <a:r>
              <a:rPr lang="en-US" sz="4000" b="1" i="1" dirty="0" err="1"/>
              <a:t>std</a:t>
            </a:r>
            <a:r>
              <a:rPr lang="en-US" sz="4000" b="1" i="1" dirty="0"/>
              <a:t>;</a:t>
            </a:r>
            <a:endParaRPr lang="es-MX" sz="4000" b="1" i="1" dirty="0"/>
          </a:p>
          <a:p>
            <a:pPr marL="0" indent="0">
              <a:lnSpc>
                <a:spcPct val="115000"/>
              </a:lnSpc>
              <a:spcAft>
                <a:spcPts val="0"/>
              </a:spcAft>
              <a:buNone/>
            </a:pPr>
            <a:r>
              <a:rPr lang="es-MX" sz="4000" b="1" i="1" dirty="0" err="1"/>
              <a:t>main</a:t>
            </a:r>
            <a:r>
              <a:rPr lang="es-MX" sz="4000" b="1" i="1" dirty="0"/>
              <a:t>(){</a:t>
            </a:r>
          </a:p>
          <a:p>
            <a:pPr marL="0" indent="0">
              <a:lnSpc>
                <a:spcPct val="115000"/>
              </a:lnSpc>
              <a:spcAft>
                <a:spcPts val="0"/>
              </a:spcAft>
              <a:buNone/>
            </a:pPr>
            <a:r>
              <a:rPr lang="es-MX" sz="4000" b="1" i="1" dirty="0" smtClean="0"/>
              <a:t>int </a:t>
            </a:r>
            <a:r>
              <a:rPr lang="es-MX" sz="4000" b="1" i="1" dirty="0"/>
              <a:t>valor;</a:t>
            </a:r>
          </a:p>
          <a:p>
            <a:pPr marL="0" indent="0">
              <a:lnSpc>
                <a:spcPct val="115000"/>
              </a:lnSpc>
              <a:spcAft>
                <a:spcPts val="0"/>
              </a:spcAft>
              <a:buNone/>
            </a:pPr>
            <a:r>
              <a:rPr lang="es-MX" sz="4000" b="1" i="1" dirty="0" err="1" smtClean="0"/>
              <a:t>for</a:t>
            </a:r>
            <a:r>
              <a:rPr lang="es-MX" sz="4000" b="1" i="1" dirty="0" smtClean="0"/>
              <a:t>(valor=0;valor</a:t>
            </a:r>
            <a:r>
              <a:rPr lang="es-MX" sz="4000" b="1" i="1" dirty="0"/>
              <a:t>&lt;=10;valor++){  </a:t>
            </a:r>
            <a:endParaRPr lang="es-MX" sz="4000" b="1" i="1" dirty="0" smtClean="0"/>
          </a:p>
          <a:p>
            <a:pPr marL="0" indent="0">
              <a:lnSpc>
                <a:spcPct val="115000"/>
              </a:lnSpc>
              <a:spcAft>
                <a:spcPts val="0"/>
              </a:spcAft>
              <a:buNone/>
            </a:pPr>
            <a:r>
              <a:rPr lang="es-MX" sz="4000" b="1" i="1" dirty="0" smtClean="0"/>
              <a:t>//</a:t>
            </a:r>
            <a:r>
              <a:rPr lang="es-MX" sz="4000" b="1" i="1" dirty="0"/>
              <a:t>sirve para repetir lo que se encuentra entre paren</a:t>
            </a:r>
          </a:p>
          <a:p>
            <a:pPr marL="0" indent="0">
              <a:lnSpc>
                <a:spcPct val="115000"/>
              </a:lnSpc>
              <a:spcAft>
                <a:spcPts val="0"/>
              </a:spcAft>
              <a:buNone/>
            </a:pPr>
            <a:r>
              <a:rPr lang="es-MX" sz="4000" b="1" i="1" dirty="0" err="1" smtClean="0"/>
              <a:t>cout</a:t>
            </a:r>
            <a:r>
              <a:rPr lang="es-MX" sz="4000" b="1" i="1" dirty="0"/>
              <a:t>&lt;&lt;"</a:t>
            </a:r>
            <a:r>
              <a:rPr lang="es-MX" sz="4000" b="1" i="1" dirty="0" err="1"/>
              <a:t>estan</a:t>
            </a:r>
            <a:r>
              <a:rPr lang="es-MX" sz="4000" b="1" i="1" dirty="0"/>
              <a:t> en :\t"&lt;&lt;valor&lt;&lt;</a:t>
            </a:r>
            <a:r>
              <a:rPr lang="es-MX" sz="4000" b="1" i="1" dirty="0" err="1"/>
              <a:t>endl</a:t>
            </a:r>
            <a:r>
              <a:rPr lang="es-MX" sz="4000" b="1" i="1" dirty="0"/>
              <a:t>;</a:t>
            </a:r>
          </a:p>
          <a:p>
            <a:pPr marL="0" indent="0">
              <a:lnSpc>
                <a:spcPct val="115000"/>
              </a:lnSpc>
              <a:spcAft>
                <a:spcPts val="0"/>
              </a:spcAft>
              <a:buNone/>
            </a:pPr>
            <a:r>
              <a:rPr lang="es-MX" sz="4000" b="1" i="1" dirty="0" smtClean="0"/>
              <a:t>}</a:t>
            </a:r>
            <a:endParaRPr lang="es-MX" sz="4000" b="1" i="1" dirty="0"/>
          </a:p>
          <a:p>
            <a:pPr marL="0" indent="0">
              <a:lnSpc>
                <a:spcPct val="115000"/>
              </a:lnSpc>
              <a:spcAft>
                <a:spcPts val="0"/>
              </a:spcAft>
              <a:buNone/>
            </a:pPr>
            <a:r>
              <a:rPr lang="es-MX" sz="4000" b="1" i="1" dirty="0" err="1" smtClean="0"/>
              <a:t>cin.get</a:t>
            </a:r>
            <a:r>
              <a:rPr lang="es-MX" sz="4000" b="1" i="1" dirty="0"/>
              <a:t>(); //es otra forma de detener el programa</a:t>
            </a:r>
          </a:p>
          <a:p>
            <a:pPr marL="0" indent="0">
              <a:lnSpc>
                <a:spcPct val="115000"/>
              </a:lnSpc>
              <a:spcAft>
                <a:spcPts val="0"/>
              </a:spcAft>
              <a:buNone/>
            </a:pPr>
            <a:r>
              <a:rPr lang="es-MX" sz="4000" b="1" i="1" dirty="0" smtClean="0"/>
              <a:t> </a:t>
            </a:r>
            <a:r>
              <a:rPr lang="es-MX" sz="4000" b="1" i="1" dirty="0"/>
              <a:t>}</a:t>
            </a:r>
          </a:p>
          <a:p>
            <a:pPr marL="0" indent="0">
              <a:lnSpc>
                <a:spcPct val="115000"/>
              </a:lnSpc>
              <a:spcAft>
                <a:spcPts val="0"/>
              </a:spcAft>
              <a:buNone/>
            </a:pPr>
            <a:r>
              <a:rPr lang="en-US" sz="3600" dirty="0"/>
              <a:t> </a:t>
            </a:r>
            <a:endParaRPr lang="es-MX" sz="3600" dirty="0">
              <a:ea typeface="Calibri" panose="020F0502020204030204" pitchFamily="34" charset="0"/>
              <a:cs typeface="Times New Roman" panose="02020603050405020304" pitchFamily="18" charset="0"/>
            </a:endParaRPr>
          </a:p>
          <a:p>
            <a:pPr marL="0" indent="0" algn="just">
              <a:buNone/>
            </a:pPr>
            <a:r>
              <a:rPr lang="es-MX" sz="4000" dirty="0" smtClean="0"/>
              <a:t>Al iniciarse  el programa   aparece en la pantalla del </a:t>
            </a:r>
            <a:r>
              <a:rPr lang="es-MX" sz="4000" dirty="0" err="1" smtClean="0"/>
              <a:t>cmd</a:t>
            </a:r>
            <a:r>
              <a:rPr lang="es-MX" sz="4000" dirty="0" smtClean="0"/>
              <a:t>  una serie de números que van aumentando de uno en uno hasta llegar al diez lo cual es gracias a la función </a:t>
            </a:r>
            <a:r>
              <a:rPr lang="es-MX" sz="4000" dirty="0" err="1" smtClean="0"/>
              <a:t>for</a:t>
            </a:r>
            <a:r>
              <a:rPr lang="es-MX" sz="4000" dirty="0" smtClean="0"/>
              <a:t>  la cual me permite realizar la ejecución de  todo lo que se encuentre entre  las llaves hasta que se cumpla el valor final especificada  en los paréntesis en los cuales se ingresan los siguientes datos.</a:t>
            </a:r>
          </a:p>
          <a:p>
            <a:pPr marL="0" indent="0" algn="just">
              <a:buNone/>
            </a:pPr>
            <a:r>
              <a:rPr lang="es-MX" sz="4000" b="1" dirty="0" err="1" smtClean="0"/>
              <a:t>for</a:t>
            </a:r>
            <a:r>
              <a:rPr lang="es-MX" sz="4000" b="1" dirty="0" smtClean="0"/>
              <a:t> </a:t>
            </a:r>
            <a:r>
              <a:rPr lang="es-MX" sz="4000" b="1" dirty="0"/>
              <a:t>(casilla de inicio ;casilla  final ;el aumento )</a:t>
            </a:r>
            <a:endParaRPr lang="es-MX" sz="4000" dirty="0"/>
          </a:p>
          <a:p>
            <a:pPr marL="0" indent="0" algn="just">
              <a:buNone/>
            </a:pPr>
            <a:r>
              <a:rPr lang="es-MX" sz="4000" dirty="0"/>
              <a:t>Con lo cual se pudo lograr que un </a:t>
            </a:r>
            <a:r>
              <a:rPr lang="es-MX" sz="4000" dirty="0" err="1"/>
              <a:t>cout</a:t>
            </a:r>
            <a:r>
              <a:rPr lang="es-MX" sz="4000" dirty="0"/>
              <a:t> imprimiera varios datos  los cuales representaban el aumento </a:t>
            </a:r>
          </a:p>
          <a:p>
            <a:pPr marL="0" indent="0" algn="just">
              <a:buNone/>
            </a:pPr>
            <a:r>
              <a:rPr lang="es-MX" sz="4000" b="1" dirty="0"/>
              <a:t>Nota: El valor final es al que se debe llegar  para que el </a:t>
            </a:r>
            <a:r>
              <a:rPr lang="es-MX" sz="4000" b="1" dirty="0" err="1"/>
              <a:t>for</a:t>
            </a:r>
            <a:r>
              <a:rPr lang="es-MX" sz="4000" b="1" dirty="0"/>
              <a:t> se detenga.</a:t>
            </a:r>
            <a:endParaRPr lang="es-MX" sz="4000" dirty="0"/>
          </a:p>
          <a:p>
            <a:pPr marL="0" indent="0">
              <a:buNone/>
            </a:pPr>
            <a:endParaRPr lang="es-MX" sz="2400" b="1" dirty="0"/>
          </a:p>
        </p:txBody>
      </p:sp>
      <p:sp>
        <p:nvSpPr>
          <p:cNvPr id="3" name="Rectangle 1"/>
          <p:cNvSpPr>
            <a:spLocks noChangeArrowheads="1"/>
          </p:cNvSpPr>
          <p:nvPr/>
        </p:nvSpPr>
        <p:spPr bwMode="auto">
          <a:xfrm>
            <a:off x="-635" y="148500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9" name="Imagen 8"/>
          <p:cNvPicPr/>
          <p:nvPr/>
        </p:nvPicPr>
        <p:blipFill rotWithShape="1">
          <a:blip r:embed="rId5">
            <a:extLst>
              <a:ext uri="{28A0092B-C50C-407E-A947-70E740481C1C}">
                <a14:useLocalDpi xmlns:a14="http://schemas.microsoft.com/office/drawing/2010/main" val="0"/>
              </a:ext>
            </a:extLst>
          </a:blip>
          <a:srcRect l="5678" t="9997" r="78996" b="65633"/>
          <a:stretch/>
        </p:blipFill>
        <p:spPr bwMode="auto">
          <a:xfrm>
            <a:off x="6913734" y="1412776"/>
            <a:ext cx="1546698" cy="193410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90053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582114" y="936007"/>
            <a:ext cx="8310365" cy="5273724"/>
          </a:xfrm>
        </p:spPr>
        <p:txBody>
          <a:bodyPr>
            <a:normAutofit/>
          </a:bodyPr>
          <a:lstStyle/>
          <a:p>
            <a:pPr marL="0" indent="0">
              <a:buNone/>
            </a:pPr>
            <a:endParaRPr lang="en-US" sz="2000" b="1" dirty="0"/>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smtClean="0"/>
          </a:p>
          <a:p>
            <a:pPr marL="0" indent="0">
              <a:buNone/>
            </a:pPr>
            <a:endParaRPr lang="en-US" sz="2000" b="1" dirty="0"/>
          </a:p>
          <a:p>
            <a:pPr marL="0" indent="0">
              <a:buNone/>
            </a:pPr>
            <a:endParaRPr lang="en-US" sz="2000" b="1" dirty="0"/>
          </a:p>
          <a:p>
            <a:pPr marL="0" indent="0" algn="just">
              <a:buNone/>
            </a:pPr>
            <a:r>
              <a:rPr lang="es-MX" sz="1400" dirty="0" smtClean="0"/>
              <a:t>Este </a:t>
            </a:r>
            <a:r>
              <a:rPr lang="es-MX" sz="1400" dirty="0"/>
              <a:t>programa al iniciarse imprime en pantalla  una serie de  números los cueles van aumentando de 1 en uno y dos en dos  hasta que el valor1  se convierte en 20.</a:t>
            </a:r>
          </a:p>
          <a:p>
            <a:pPr marL="0" indent="0" algn="just">
              <a:buNone/>
            </a:pPr>
            <a:r>
              <a:rPr lang="es-MX" sz="1400" dirty="0"/>
              <a:t>Lo cual se ase gracias al función </a:t>
            </a:r>
            <a:r>
              <a:rPr lang="es-MX" sz="1400" dirty="0" err="1"/>
              <a:t>for</a:t>
            </a:r>
            <a:r>
              <a:rPr lang="es-MX" sz="1400" dirty="0"/>
              <a:t>  </a:t>
            </a:r>
            <a:r>
              <a:rPr lang="es-MX" sz="1400" dirty="0" err="1"/>
              <a:t>lacual</a:t>
            </a:r>
            <a:r>
              <a:rPr lang="es-MX" sz="1400" dirty="0"/>
              <a:t> al usar el operador (,) le permite ingresar mas de un punto de partida con la siguiente estructura </a:t>
            </a:r>
          </a:p>
          <a:p>
            <a:pPr marL="0" indent="0" algn="just">
              <a:buNone/>
            </a:pPr>
            <a:r>
              <a:rPr lang="es-MX" sz="1400" b="1" dirty="0" err="1"/>
              <a:t>For</a:t>
            </a:r>
            <a:r>
              <a:rPr lang="es-MX" sz="1400" b="1" dirty="0"/>
              <a:t>(</a:t>
            </a:r>
            <a:r>
              <a:rPr lang="es-MX" sz="1400" b="1" dirty="0" err="1"/>
              <a:t>int</a:t>
            </a:r>
            <a:r>
              <a:rPr lang="es-MX" sz="1400" b="1" dirty="0"/>
              <a:t> casilla  de inicio A, casilla de inicio B; casilla final; aumento de A, aumento de B )</a:t>
            </a:r>
            <a:endParaRPr lang="es-MX" sz="1400" dirty="0"/>
          </a:p>
          <a:p>
            <a:pPr marL="0" indent="0" algn="just">
              <a:buNone/>
            </a:pPr>
            <a:r>
              <a:rPr lang="es-MX" sz="1400" dirty="0"/>
              <a:t>Lo cual hace posible la impresión en pantalla de los aumentos del siclo </a:t>
            </a:r>
            <a:r>
              <a:rPr lang="es-MX" sz="1400" b="1" dirty="0" err="1"/>
              <a:t>for</a:t>
            </a:r>
            <a:r>
              <a:rPr lang="es-MX" sz="1400" b="1" dirty="0"/>
              <a:t> </a:t>
            </a:r>
            <a:endParaRPr lang="en-US" sz="1400" b="1" dirty="0" smtClean="0"/>
          </a:p>
          <a:p>
            <a:pPr marL="0" indent="0">
              <a:buNone/>
            </a:pPr>
            <a:endParaRPr lang="es-MX" sz="2000" b="1" dirty="0"/>
          </a:p>
        </p:txBody>
      </p:sp>
      <p:graphicFrame>
        <p:nvGraphicFramePr>
          <p:cNvPr id="2" name="Tabla 1"/>
          <p:cNvGraphicFramePr>
            <a:graphicFrameLocks noGrp="1"/>
          </p:cNvGraphicFramePr>
          <p:nvPr>
            <p:extLst>
              <p:ext uri="{D42A27DB-BD31-4B8C-83A1-F6EECF244321}">
                <p14:modId xmlns:p14="http://schemas.microsoft.com/office/powerpoint/2010/main" val="1296698031"/>
              </p:ext>
            </p:extLst>
          </p:nvPr>
        </p:nvGraphicFramePr>
        <p:xfrm>
          <a:off x="260546" y="1268760"/>
          <a:ext cx="5391574" cy="2896045"/>
        </p:xfrm>
        <a:graphic>
          <a:graphicData uri="http://schemas.openxmlformats.org/drawingml/2006/table">
            <a:tbl>
              <a:tblPr firstRow="1" firstCol="1" bandRow="1">
                <a:tableStyleId>{5C22544A-7EE6-4342-B048-85BDC9FD1C3A}</a:tableStyleId>
              </a:tblPr>
              <a:tblGrid>
                <a:gridCol w="5391574"/>
              </a:tblGrid>
              <a:tr h="1772913">
                <a:tc>
                  <a:txBody>
                    <a:bodyPr/>
                    <a:lstStyle/>
                    <a:p>
                      <a:pPr>
                        <a:lnSpc>
                          <a:spcPct val="115000"/>
                        </a:lnSpc>
                        <a:spcAft>
                          <a:spcPts val="0"/>
                        </a:spcAft>
                      </a:pPr>
                      <a:r>
                        <a:rPr lang="en-US" sz="1400" i="1" u="none" dirty="0" smtClean="0">
                          <a:solidFill>
                            <a:schemeClr val="tx1"/>
                          </a:solidFill>
                          <a:effectLst/>
                        </a:rPr>
                        <a:t>#include&lt;</a:t>
                      </a:r>
                      <a:r>
                        <a:rPr lang="en-US" sz="1400" i="1" u="none" dirty="0" err="1" smtClean="0">
                          <a:solidFill>
                            <a:schemeClr val="tx1"/>
                          </a:solidFill>
                          <a:effectLst/>
                        </a:rPr>
                        <a:t>iostream</a:t>
                      </a:r>
                      <a:r>
                        <a:rPr lang="en-US" sz="1400" i="1" u="none" dirty="0" smtClean="0">
                          <a:solidFill>
                            <a:schemeClr val="tx1"/>
                          </a:solidFill>
                          <a:effectLst/>
                        </a:rPr>
                        <a:t>&gt;</a:t>
                      </a:r>
                      <a:endParaRPr lang="es-MX" sz="1200" i="1" u="none" dirty="0" smtClean="0">
                        <a:solidFill>
                          <a:schemeClr val="tx1"/>
                        </a:solidFill>
                        <a:effectLst/>
                      </a:endParaRPr>
                    </a:p>
                    <a:p>
                      <a:pPr>
                        <a:lnSpc>
                          <a:spcPct val="115000"/>
                        </a:lnSpc>
                        <a:spcAft>
                          <a:spcPts val="0"/>
                        </a:spcAft>
                      </a:pPr>
                      <a:r>
                        <a:rPr lang="en-US" sz="1400" i="1" u="none" dirty="0" smtClean="0">
                          <a:solidFill>
                            <a:schemeClr val="tx1"/>
                          </a:solidFill>
                          <a:effectLst/>
                        </a:rPr>
                        <a:t>using namespace </a:t>
                      </a:r>
                      <a:r>
                        <a:rPr lang="en-US" sz="1400" i="1" u="none" dirty="0" err="1" smtClean="0">
                          <a:solidFill>
                            <a:schemeClr val="tx1"/>
                          </a:solidFill>
                          <a:effectLst/>
                        </a:rPr>
                        <a:t>std</a:t>
                      </a:r>
                      <a:r>
                        <a:rPr lang="en-US" sz="1400" i="1" u="none" dirty="0" smtClean="0">
                          <a:solidFill>
                            <a:schemeClr val="tx1"/>
                          </a:solidFill>
                          <a:effectLst/>
                        </a:rPr>
                        <a:t>;</a:t>
                      </a:r>
                      <a:endParaRPr lang="es-MX" sz="1200" i="1" u="none" dirty="0" smtClean="0">
                        <a:solidFill>
                          <a:schemeClr val="tx1"/>
                        </a:solidFill>
                        <a:effectLst/>
                      </a:endParaRPr>
                    </a:p>
                    <a:p>
                      <a:pPr>
                        <a:lnSpc>
                          <a:spcPct val="115000"/>
                        </a:lnSpc>
                        <a:spcAft>
                          <a:spcPts val="0"/>
                        </a:spcAft>
                      </a:pPr>
                      <a:r>
                        <a:rPr lang="es-MX" sz="1400" i="1" u="none" dirty="0" err="1" smtClean="0">
                          <a:solidFill>
                            <a:schemeClr val="tx1"/>
                          </a:solidFill>
                          <a:effectLst/>
                        </a:rPr>
                        <a:t>main</a:t>
                      </a:r>
                      <a:r>
                        <a:rPr lang="es-MX" sz="1400" i="1" u="none" dirty="0" smtClean="0">
                          <a:solidFill>
                            <a:schemeClr val="tx1"/>
                          </a:solidFill>
                          <a:effectLst/>
                        </a:rPr>
                        <a:t>(){</a:t>
                      </a:r>
                      <a:endParaRPr lang="es-MX" sz="1200" i="1" u="none" dirty="0" smtClean="0">
                        <a:solidFill>
                          <a:schemeClr val="tx1"/>
                        </a:solidFill>
                        <a:effectLst/>
                      </a:endParaRPr>
                    </a:p>
                    <a:p>
                      <a:pPr>
                        <a:lnSpc>
                          <a:spcPct val="115000"/>
                        </a:lnSpc>
                        <a:spcAft>
                          <a:spcPts val="0"/>
                        </a:spcAft>
                      </a:pPr>
                      <a:r>
                        <a:rPr lang="es-MX" sz="1400" i="1" u="none" dirty="0" smtClean="0">
                          <a:solidFill>
                            <a:schemeClr val="tx1"/>
                          </a:solidFill>
                          <a:effectLst/>
                        </a:rPr>
                        <a:t> </a:t>
                      </a:r>
                      <a:endParaRPr lang="es-MX" sz="1200" i="1" u="none" dirty="0" smtClean="0">
                        <a:solidFill>
                          <a:schemeClr val="tx1"/>
                        </a:solidFill>
                        <a:effectLst/>
                      </a:endParaRPr>
                    </a:p>
                    <a:p>
                      <a:pPr>
                        <a:lnSpc>
                          <a:spcPct val="115000"/>
                        </a:lnSpc>
                        <a:spcAft>
                          <a:spcPts val="0"/>
                        </a:spcAft>
                      </a:pPr>
                      <a:r>
                        <a:rPr lang="es-MX" sz="1400" i="1" u="none" dirty="0" err="1" smtClean="0">
                          <a:solidFill>
                            <a:schemeClr val="tx1"/>
                          </a:solidFill>
                          <a:effectLst/>
                        </a:rPr>
                        <a:t>for</a:t>
                      </a:r>
                      <a:r>
                        <a:rPr lang="es-MX" sz="1400" i="1" u="none" dirty="0" smtClean="0">
                          <a:solidFill>
                            <a:schemeClr val="tx1"/>
                          </a:solidFill>
                          <a:effectLst/>
                        </a:rPr>
                        <a:t>(int</a:t>
                      </a:r>
                      <a:r>
                        <a:rPr lang="es-MX" sz="1400" i="1" u="none" baseline="0" dirty="0" smtClean="0">
                          <a:solidFill>
                            <a:schemeClr val="tx1"/>
                          </a:solidFill>
                          <a:effectLst/>
                        </a:rPr>
                        <a:t>  </a:t>
                      </a:r>
                      <a:r>
                        <a:rPr lang="es-MX" sz="1400" i="1" u="none" dirty="0" smtClean="0">
                          <a:solidFill>
                            <a:schemeClr val="tx1"/>
                          </a:solidFill>
                          <a:effectLst/>
                        </a:rPr>
                        <a:t>valor1=0,valor2=0;valor1&lt;=20;valor1++,valor2+=2){//aquí utilizamos al operador coma para poder </a:t>
                      </a:r>
                      <a:endParaRPr lang="es-MX" sz="1200" i="1" u="none" dirty="0" smtClean="0">
                        <a:solidFill>
                          <a:schemeClr val="tx1"/>
                        </a:solidFill>
                        <a:effectLst/>
                      </a:endParaRPr>
                    </a:p>
                    <a:p>
                      <a:pPr>
                        <a:lnSpc>
                          <a:spcPct val="115000"/>
                        </a:lnSpc>
                        <a:spcAft>
                          <a:spcPts val="0"/>
                        </a:spcAft>
                      </a:pPr>
                      <a:r>
                        <a:rPr lang="es-MX" sz="1400" i="1" u="none" dirty="0" smtClean="0">
                          <a:solidFill>
                            <a:schemeClr val="tx1"/>
                          </a:solidFill>
                          <a:effectLst/>
                        </a:rPr>
                        <a:t>//ingresar más puntos de inicio y aumentos  </a:t>
                      </a:r>
                      <a:endParaRPr lang="es-MX" sz="1200" i="1" u="none" dirty="0" smtClean="0">
                        <a:solidFill>
                          <a:schemeClr val="tx1"/>
                        </a:solidFill>
                        <a:effectLst/>
                      </a:endParaRPr>
                    </a:p>
                    <a:p>
                      <a:pPr>
                        <a:lnSpc>
                          <a:spcPct val="115000"/>
                        </a:lnSpc>
                        <a:spcAft>
                          <a:spcPts val="0"/>
                        </a:spcAft>
                      </a:pPr>
                      <a:r>
                        <a:rPr lang="es-MX" sz="1400" i="1" u="none" dirty="0" err="1" smtClean="0">
                          <a:solidFill>
                            <a:schemeClr val="tx1"/>
                          </a:solidFill>
                          <a:effectLst/>
                        </a:rPr>
                        <a:t>cout</a:t>
                      </a:r>
                      <a:r>
                        <a:rPr lang="es-MX" sz="1400" i="1" u="none" dirty="0" smtClean="0">
                          <a:solidFill>
                            <a:schemeClr val="tx1"/>
                          </a:solidFill>
                          <a:effectLst/>
                        </a:rPr>
                        <a:t>&lt;&lt;"valor1 :\t"&lt;&lt;valor1&lt;&lt;</a:t>
                      </a:r>
                      <a:r>
                        <a:rPr lang="es-MX" sz="1400" i="1" u="none" dirty="0" err="1" smtClean="0">
                          <a:solidFill>
                            <a:schemeClr val="tx1"/>
                          </a:solidFill>
                          <a:effectLst/>
                        </a:rPr>
                        <a:t>endl</a:t>
                      </a:r>
                      <a:r>
                        <a:rPr lang="es-MX" sz="1400" i="1" u="none" dirty="0" smtClean="0">
                          <a:solidFill>
                            <a:schemeClr val="tx1"/>
                          </a:solidFill>
                          <a:effectLst/>
                        </a:rPr>
                        <a:t>;</a:t>
                      </a:r>
                      <a:endParaRPr lang="es-MX" sz="1200" i="1" u="none" dirty="0" smtClean="0">
                        <a:solidFill>
                          <a:schemeClr val="tx1"/>
                        </a:solidFill>
                        <a:effectLst/>
                      </a:endParaRPr>
                    </a:p>
                    <a:p>
                      <a:pPr>
                        <a:lnSpc>
                          <a:spcPct val="115000"/>
                        </a:lnSpc>
                        <a:spcAft>
                          <a:spcPts val="0"/>
                        </a:spcAft>
                      </a:pPr>
                      <a:r>
                        <a:rPr lang="es-MX" sz="1400" i="1" u="none" dirty="0" err="1" smtClean="0">
                          <a:solidFill>
                            <a:schemeClr val="tx1"/>
                          </a:solidFill>
                          <a:effectLst/>
                        </a:rPr>
                        <a:t>cout</a:t>
                      </a:r>
                      <a:r>
                        <a:rPr lang="es-MX" sz="1400" i="1" u="none" dirty="0" smtClean="0">
                          <a:solidFill>
                            <a:schemeClr val="tx1"/>
                          </a:solidFill>
                          <a:effectLst/>
                        </a:rPr>
                        <a:t>&lt;&lt;"valor2 :\t"&lt;&lt;valor2&lt;&lt;</a:t>
                      </a:r>
                      <a:r>
                        <a:rPr lang="es-MX" sz="1400" i="1" u="none" dirty="0" err="1" smtClean="0">
                          <a:solidFill>
                            <a:schemeClr val="tx1"/>
                          </a:solidFill>
                          <a:effectLst/>
                        </a:rPr>
                        <a:t>endl</a:t>
                      </a:r>
                      <a:r>
                        <a:rPr lang="es-MX" sz="1400" i="1" u="none" dirty="0" smtClean="0">
                          <a:solidFill>
                            <a:schemeClr val="tx1"/>
                          </a:solidFill>
                          <a:effectLst/>
                        </a:rPr>
                        <a:t>;}</a:t>
                      </a:r>
                      <a:endParaRPr lang="es-MX" sz="1200" i="1" u="none" dirty="0" smtClean="0">
                        <a:solidFill>
                          <a:schemeClr val="tx1"/>
                        </a:solidFill>
                        <a:effectLst/>
                      </a:endParaRPr>
                    </a:p>
                    <a:p>
                      <a:pPr>
                        <a:lnSpc>
                          <a:spcPct val="115000"/>
                        </a:lnSpc>
                        <a:spcAft>
                          <a:spcPts val="0"/>
                        </a:spcAft>
                      </a:pPr>
                      <a:r>
                        <a:rPr lang="es-MX" sz="1400" i="1" u="none" dirty="0" err="1" smtClean="0">
                          <a:solidFill>
                            <a:schemeClr val="tx1"/>
                          </a:solidFill>
                          <a:effectLst/>
                        </a:rPr>
                        <a:t>cin.get</a:t>
                      </a:r>
                      <a:r>
                        <a:rPr lang="es-MX" sz="1400" i="1" u="none" dirty="0" smtClean="0">
                          <a:solidFill>
                            <a:schemeClr val="tx1"/>
                          </a:solidFill>
                          <a:effectLst/>
                        </a:rPr>
                        <a:t>();</a:t>
                      </a:r>
                      <a:endParaRPr lang="es-MX" sz="1200" i="1" u="none" dirty="0" smtClean="0">
                        <a:solidFill>
                          <a:schemeClr val="tx1"/>
                        </a:solidFill>
                        <a:effectLst/>
                      </a:endParaRPr>
                    </a:p>
                    <a:p>
                      <a:pPr>
                        <a:lnSpc>
                          <a:spcPct val="115000"/>
                        </a:lnSpc>
                        <a:spcAft>
                          <a:spcPts val="0"/>
                        </a:spcAft>
                      </a:pPr>
                      <a:r>
                        <a:rPr lang="es-MX" sz="1400" i="1" u="none" dirty="0" smtClean="0">
                          <a:solidFill>
                            <a:schemeClr val="tx1"/>
                          </a:solidFill>
                          <a:effectLst/>
                        </a:rPr>
                        <a:t>}</a:t>
                      </a:r>
                      <a:endParaRPr lang="es-MX" sz="1200" i="1" u="none" dirty="0" smtClean="0">
                        <a:solidFill>
                          <a:schemeClr val="tx1"/>
                        </a:solidFill>
                        <a:effectLst/>
                      </a:endParaRPr>
                    </a:p>
                    <a:p>
                      <a:pPr>
                        <a:lnSpc>
                          <a:spcPct val="115000"/>
                        </a:lnSpc>
                        <a:spcAft>
                          <a:spcPts val="0"/>
                        </a:spcAft>
                      </a:pPr>
                      <a:r>
                        <a:rPr lang="en-US" sz="12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r>
            </a:tbl>
          </a:graphicData>
        </a:graphic>
      </p:graphicFrame>
      <p:pic>
        <p:nvPicPr>
          <p:cNvPr id="7" name="Imagen 6"/>
          <p:cNvPicPr/>
          <p:nvPr/>
        </p:nvPicPr>
        <p:blipFill rotWithShape="1">
          <a:blip r:embed="rId5"/>
          <a:srcRect l="10473" t="19613" r="69910" b="37269"/>
          <a:stretch/>
        </p:blipFill>
        <p:spPr bwMode="auto">
          <a:xfrm>
            <a:off x="5868144" y="1124744"/>
            <a:ext cx="2022542" cy="28666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44529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lvl="0" indent="0">
              <a:buNone/>
            </a:pPr>
            <a:r>
              <a:rPr lang="es-MX" sz="2800" b="1" dirty="0" smtClean="0">
                <a:solidFill>
                  <a:schemeClr val="bg2">
                    <a:lumMod val="50000"/>
                  </a:schemeClr>
                </a:solidFill>
              </a:rPr>
              <a:t>4. </a:t>
            </a:r>
            <a:r>
              <a:rPr lang="es-MX" sz="2800" b="1" dirty="0">
                <a:solidFill>
                  <a:schemeClr val="bg2">
                    <a:lumMod val="50000"/>
                  </a:schemeClr>
                </a:solidFill>
              </a:rPr>
              <a:t>Sentencia </a:t>
            </a:r>
            <a:r>
              <a:rPr lang="es-MX" sz="2800" b="1" dirty="0" err="1" smtClean="0">
                <a:solidFill>
                  <a:schemeClr val="bg2">
                    <a:lumMod val="50000"/>
                  </a:schemeClr>
                </a:solidFill>
              </a:rPr>
              <a:t>while</a:t>
            </a:r>
            <a:r>
              <a:rPr lang="es-MX" sz="2800" b="1" dirty="0" smtClean="0">
                <a:solidFill>
                  <a:schemeClr val="bg2">
                    <a:lumMod val="50000"/>
                  </a:schemeClr>
                </a:solidFill>
              </a:rPr>
              <a:t>.</a:t>
            </a:r>
            <a:endParaRPr lang="es-MX" sz="2800" b="1" dirty="0">
              <a:solidFill>
                <a:schemeClr val="bg2">
                  <a:lumMod val="50000"/>
                </a:schemeClr>
              </a:solidFill>
            </a:endParaRPr>
          </a:p>
          <a:p>
            <a:pPr marL="0" indent="0">
              <a:buNone/>
            </a:pPr>
            <a:endParaRPr lang="en-US" sz="1800" b="1" dirty="0"/>
          </a:p>
          <a:p>
            <a:pPr marL="0" indent="0">
              <a:buNone/>
            </a:pPr>
            <a:endParaRPr lang="en-US" sz="1800" b="1" dirty="0" smtClean="0"/>
          </a:p>
          <a:p>
            <a:pPr marL="0" indent="0">
              <a:buNone/>
            </a:pPr>
            <a:endParaRPr lang="en-US" sz="1800" b="1" dirty="0"/>
          </a:p>
          <a:p>
            <a:pPr marL="0" indent="0">
              <a:buNone/>
            </a:pPr>
            <a:endParaRPr lang="en-US" sz="1800" b="1" dirty="0" smtClean="0"/>
          </a:p>
          <a:p>
            <a:pPr marL="0" indent="0">
              <a:buNone/>
            </a:pPr>
            <a:endParaRPr lang="en-US" sz="1800" b="1" dirty="0"/>
          </a:p>
          <a:p>
            <a:pPr marL="0" indent="0">
              <a:buNone/>
            </a:pPr>
            <a:endParaRPr lang="en-US" sz="1800" b="1" dirty="0" smtClean="0"/>
          </a:p>
          <a:p>
            <a:pPr marL="0" indent="0">
              <a:buNone/>
            </a:pPr>
            <a:endParaRPr lang="en-US" sz="1800" b="1" dirty="0"/>
          </a:p>
          <a:p>
            <a:pPr marL="0" indent="0">
              <a:buNone/>
            </a:pPr>
            <a:endParaRPr lang="en-US" sz="1800" b="1" dirty="0" smtClean="0"/>
          </a:p>
          <a:p>
            <a:pPr marL="0" indent="0">
              <a:buNone/>
            </a:pPr>
            <a:endParaRPr lang="en-US" sz="1800" b="1" dirty="0"/>
          </a:p>
          <a:p>
            <a:endParaRPr lang="es-MX" sz="1800" u="sng" dirty="0" smtClean="0"/>
          </a:p>
          <a:p>
            <a:pPr marL="0" indent="0" algn="just">
              <a:buNone/>
            </a:pPr>
            <a:endParaRPr lang="es-MX" sz="1600" dirty="0" smtClean="0"/>
          </a:p>
          <a:p>
            <a:pPr marL="0" indent="0" algn="just">
              <a:buNone/>
            </a:pPr>
            <a:r>
              <a:rPr lang="es-MX" sz="1600" dirty="0" smtClean="0"/>
              <a:t>Este </a:t>
            </a:r>
            <a:r>
              <a:rPr lang="es-MX" sz="1600" dirty="0"/>
              <a:t>programa imprime en pantalla el aumento del </a:t>
            </a:r>
            <a:r>
              <a:rPr lang="es-MX" sz="1600" b="1" dirty="0"/>
              <a:t>valor1</a:t>
            </a:r>
            <a:r>
              <a:rPr lang="es-MX" sz="1600" dirty="0"/>
              <a:t> hasta que la condición de inicio de </a:t>
            </a:r>
            <a:r>
              <a:rPr lang="es-MX" sz="1600" b="1" dirty="0" err="1"/>
              <a:t>while</a:t>
            </a:r>
            <a:r>
              <a:rPr lang="es-MX" sz="1600" b="1" dirty="0"/>
              <a:t>  </a:t>
            </a:r>
            <a:r>
              <a:rPr lang="es-MX" sz="1600" dirty="0"/>
              <a:t>deja de cumplirse  lo cual sucede a causa de la presencias  del </a:t>
            </a:r>
            <a:r>
              <a:rPr lang="es-MX" sz="1600" b="1" dirty="0"/>
              <a:t>valor1++</a:t>
            </a:r>
            <a:r>
              <a:rPr lang="es-MX" sz="1600" dirty="0"/>
              <a:t> lo cual también puede ser interpretado como </a:t>
            </a:r>
            <a:r>
              <a:rPr lang="es-MX" sz="1600" b="1" dirty="0"/>
              <a:t>valor +1</a:t>
            </a:r>
            <a:r>
              <a:rPr lang="es-MX" sz="1600" dirty="0"/>
              <a:t>  dentro del </a:t>
            </a:r>
            <a:r>
              <a:rPr lang="es-MX" sz="1600" b="1" dirty="0" err="1"/>
              <a:t>while</a:t>
            </a:r>
            <a:r>
              <a:rPr lang="es-MX" sz="1600" b="1" dirty="0"/>
              <a:t>  </a:t>
            </a:r>
            <a:r>
              <a:rPr lang="es-MX" sz="1600" dirty="0"/>
              <a:t>lo cual  causa que cada vez que se repita el siclo </a:t>
            </a:r>
            <a:r>
              <a:rPr lang="es-MX" sz="1600" b="1" dirty="0" err="1"/>
              <a:t>while</a:t>
            </a:r>
            <a:r>
              <a:rPr lang="es-MX" sz="1600" dirty="0"/>
              <a:t> sele aumente 1 al </a:t>
            </a:r>
            <a:r>
              <a:rPr lang="es-MX" sz="1600" b="1" dirty="0"/>
              <a:t>valor1</a:t>
            </a:r>
            <a:r>
              <a:rPr lang="es-MX" sz="1600" dirty="0"/>
              <a:t>  hasta que este deje de cumplir la condición.</a:t>
            </a:r>
          </a:p>
          <a:p>
            <a:pPr marL="0" indent="0">
              <a:buNone/>
            </a:pPr>
            <a:endParaRPr lang="es-MX" sz="1800" b="1" dirty="0"/>
          </a:p>
        </p:txBody>
      </p:sp>
      <p:graphicFrame>
        <p:nvGraphicFramePr>
          <p:cNvPr id="2" name="Tabla 1"/>
          <p:cNvGraphicFramePr>
            <a:graphicFrameLocks noGrp="1"/>
          </p:cNvGraphicFramePr>
          <p:nvPr>
            <p:extLst>
              <p:ext uri="{D42A27DB-BD31-4B8C-83A1-F6EECF244321}">
                <p14:modId xmlns:p14="http://schemas.microsoft.com/office/powerpoint/2010/main" val="2108720682"/>
              </p:ext>
            </p:extLst>
          </p:nvPr>
        </p:nvGraphicFramePr>
        <p:xfrm>
          <a:off x="323528" y="1700808"/>
          <a:ext cx="4608512" cy="2984172"/>
        </p:xfrm>
        <a:graphic>
          <a:graphicData uri="http://schemas.openxmlformats.org/drawingml/2006/table">
            <a:tbl>
              <a:tblPr firstRow="1" firstCol="1" bandRow="1">
                <a:tableStyleId>{5C22544A-7EE6-4342-B048-85BDC9FD1C3A}</a:tableStyleId>
              </a:tblPr>
              <a:tblGrid>
                <a:gridCol w="4608512"/>
              </a:tblGrid>
              <a:tr h="2984172">
                <a:tc>
                  <a:txBody>
                    <a:bodyPr/>
                    <a:lstStyle/>
                    <a:p>
                      <a:pPr>
                        <a:lnSpc>
                          <a:spcPct val="115000"/>
                        </a:lnSpc>
                        <a:spcAft>
                          <a:spcPts val="0"/>
                        </a:spcAft>
                        <a:tabLst>
                          <a:tab pos="652145" algn="l"/>
                        </a:tabLst>
                      </a:pPr>
                      <a:r>
                        <a:rPr lang="en-US" sz="1400" i="1" dirty="0">
                          <a:solidFill>
                            <a:schemeClr val="tx1"/>
                          </a:solidFill>
                          <a:effectLst/>
                        </a:rPr>
                        <a:t>#include&lt;</a:t>
                      </a:r>
                      <a:r>
                        <a:rPr lang="en-US" sz="1400" i="1" dirty="0" err="1">
                          <a:solidFill>
                            <a:schemeClr val="tx1"/>
                          </a:solidFill>
                          <a:effectLst/>
                        </a:rPr>
                        <a:t>iostream</a:t>
                      </a:r>
                      <a:r>
                        <a:rPr lang="en-US" sz="1400" i="1" dirty="0">
                          <a:solidFill>
                            <a:schemeClr val="tx1"/>
                          </a:solidFill>
                          <a:effectLst/>
                        </a:rPr>
                        <a:t>&gt;</a:t>
                      </a:r>
                      <a:endParaRPr lang="es-MX" sz="1200" i="1" dirty="0">
                        <a:solidFill>
                          <a:schemeClr val="tx1"/>
                        </a:solidFill>
                        <a:effectLst/>
                      </a:endParaRPr>
                    </a:p>
                    <a:p>
                      <a:pPr>
                        <a:lnSpc>
                          <a:spcPct val="115000"/>
                        </a:lnSpc>
                        <a:spcAft>
                          <a:spcPts val="0"/>
                        </a:spcAft>
                        <a:tabLst>
                          <a:tab pos="652145" algn="l"/>
                        </a:tabLst>
                      </a:pPr>
                      <a:r>
                        <a:rPr lang="en-US" sz="1400" i="1" dirty="0">
                          <a:solidFill>
                            <a:schemeClr val="tx1"/>
                          </a:solidFill>
                          <a:effectLst/>
                        </a:rPr>
                        <a:t>using namespace  </a:t>
                      </a:r>
                      <a:r>
                        <a:rPr lang="en-US" sz="1400" i="1" dirty="0" err="1">
                          <a:solidFill>
                            <a:schemeClr val="tx1"/>
                          </a:solidFill>
                          <a:effectLst/>
                        </a:rPr>
                        <a:t>std</a:t>
                      </a:r>
                      <a:r>
                        <a:rPr lang="en-US" sz="1400" i="1" dirty="0">
                          <a:solidFill>
                            <a:schemeClr val="tx1"/>
                          </a:solidFill>
                          <a:effectLst/>
                        </a:rPr>
                        <a:t>;</a:t>
                      </a:r>
                      <a:endParaRPr lang="es-MX" sz="1200" i="1" dirty="0">
                        <a:solidFill>
                          <a:schemeClr val="tx1"/>
                        </a:solidFill>
                        <a:effectLst/>
                      </a:endParaRPr>
                    </a:p>
                    <a:p>
                      <a:pPr>
                        <a:lnSpc>
                          <a:spcPct val="115000"/>
                        </a:lnSpc>
                        <a:spcAft>
                          <a:spcPts val="0"/>
                        </a:spcAft>
                        <a:tabLst>
                          <a:tab pos="652145" algn="l"/>
                        </a:tabLst>
                      </a:pPr>
                      <a:r>
                        <a:rPr lang="es-MX" sz="1400" i="1" dirty="0" err="1">
                          <a:solidFill>
                            <a:schemeClr val="tx1"/>
                          </a:solidFill>
                          <a:effectLst/>
                        </a:rPr>
                        <a:t>main</a:t>
                      </a:r>
                      <a:r>
                        <a:rPr lang="es-MX" sz="1400" i="1" dirty="0">
                          <a:solidFill>
                            <a:schemeClr val="tx1"/>
                          </a:solidFill>
                          <a:effectLst/>
                        </a:rPr>
                        <a:t>(){</a:t>
                      </a:r>
                      <a:endParaRPr lang="es-MX" sz="1200" i="1" dirty="0">
                        <a:solidFill>
                          <a:schemeClr val="tx1"/>
                        </a:solidFill>
                        <a:effectLst/>
                      </a:endParaRPr>
                    </a:p>
                    <a:p>
                      <a:pPr>
                        <a:lnSpc>
                          <a:spcPct val="115000"/>
                        </a:lnSpc>
                        <a:spcAft>
                          <a:spcPts val="0"/>
                        </a:spcAft>
                        <a:tabLst>
                          <a:tab pos="652145" algn="l"/>
                        </a:tabLst>
                      </a:pPr>
                      <a:r>
                        <a:rPr lang="es-MX" sz="1400" i="1" dirty="0" smtClean="0">
                          <a:solidFill>
                            <a:schemeClr val="tx1"/>
                          </a:solidFill>
                          <a:effectLst/>
                        </a:rPr>
                        <a:t>int </a:t>
                      </a:r>
                      <a:r>
                        <a:rPr lang="es-MX" sz="1400" i="1" dirty="0">
                          <a:solidFill>
                            <a:schemeClr val="tx1"/>
                          </a:solidFill>
                          <a:effectLst/>
                        </a:rPr>
                        <a:t>valor1;//valor de inicio </a:t>
                      </a:r>
                      <a:endParaRPr lang="es-MX" sz="1200" i="1" dirty="0">
                        <a:solidFill>
                          <a:schemeClr val="tx1"/>
                        </a:solidFill>
                        <a:effectLst/>
                      </a:endParaRPr>
                    </a:p>
                    <a:p>
                      <a:pPr>
                        <a:lnSpc>
                          <a:spcPct val="115000"/>
                        </a:lnSpc>
                        <a:spcAft>
                          <a:spcPts val="0"/>
                        </a:spcAft>
                        <a:tabLst>
                          <a:tab pos="652145" algn="l"/>
                        </a:tabLst>
                      </a:pPr>
                      <a:r>
                        <a:rPr lang="es-MX" sz="1400" i="1" dirty="0" err="1" smtClean="0">
                          <a:solidFill>
                            <a:schemeClr val="tx1"/>
                          </a:solidFill>
                          <a:effectLst/>
                        </a:rPr>
                        <a:t>while</a:t>
                      </a:r>
                      <a:r>
                        <a:rPr lang="es-MX" sz="1400" i="1" dirty="0" smtClean="0">
                          <a:solidFill>
                            <a:schemeClr val="tx1"/>
                          </a:solidFill>
                          <a:effectLst/>
                        </a:rPr>
                        <a:t>(valor1</a:t>
                      </a:r>
                      <a:r>
                        <a:rPr lang="es-MX" sz="1400" i="1" dirty="0">
                          <a:solidFill>
                            <a:schemeClr val="tx1"/>
                          </a:solidFill>
                          <a:effectLst/>
                        </a:rPr>
                        <a:t>&lt;=10){ //valor final</a:t>
                      </a:r>
                      <a:endParaRPr lang="es-MX" sz="1200" i="1" dirty="0">
                        <a:solidFill>
                          <a:schemeClr val="tx1"/>
                        </a:solidFill>
                        <a:effectLst/>
                      </a:endParaRPr>
                    </a:p>
                    <a:p>
                      <a:pPr>
                        <a:lnSpc>
                          <a:spcPct val="115000"/>
                        </a:lnSpc>
                        <a:spcAft>
                          <a:spcPts val="0"/>
                        </a:spcAft>
                        <a:tabLst>
                          <a:tab pos="652145" algn="l"/>
                        </a:tabLst>
                      </a:pPr>
                      <a:r>
                        <a:rPr lang="es-MX" sz="1400" i="1" dirty="0">
                          <a:solidFill>
                            <a:schemeClr val="tx1"/>
                          </a:solidFill>
                          <a:effectLst/>
                        </a:rPr>
                        <a:t>	//la sentencia </a:t>
                      </a:r>
                      <a:r>
                        <a:rPr lang="es-MX" sz="1400" i="1" dirty="0" err="1">
                          <a:solidFill>
                            <a:schemeClr val="tx1"/>
                          </a:solidFill>
                          <a:effectLst/>
                        </a:rPr>
                        <a:t>while</a:t>
                      </a:r>
                      <a:r>
                        <a:rPr lang="es-MX" sz="1400" i="1" dirty="0">
                          <a:solidFill>
                            <a:schemeClr val="tx1"/>
                          </a:solidFill>
                          <a:effectLst/>
                        </a:rPr>
                        <a:t> te permite repetir lo que se encuentra </a:t>
                      </a:r>
                      <a:endParaRPr lang="es-MX" sz="1200" i="1" dirty="0">
                        <a:solidFill>
                          <a:schemeClr val="tx1"/>
                        </a:solidFill>
                        <a:effectLst/>
                      </a:endParaRPr>
                    </a:p>
                    <a:p>
                      <a:pPr>
                        <a:lnSpc>
                          <a:spcPct val="115000"/>
                        </a:lnSpc>
                        <a:spcAft>
                          <a:spcPts val="0"/>
                        </a:spcAft>
                        <a:tabLst>
                          <a:tab pos="652145" algn="l"/>
                        </a:tabLst>
                      </a:pPr>
                      <a:r>
                        <a:rPr lang="es-MX" sz="1400" i="1" dirty="0">
                          <a:solidFill>
                            <a:schemeClr val="tx1"/>
                          </a:solidFill>
                          <a:effectLst/>
                        </a:rPr>
                        <a:t>	//entre paréntesis hasta que la condición de ja de cumplirse 	</a:t>
                      </a:r>
                      <a:r>
                        <a:rPr lang="es-MX" sz="1400" i="1" dirty="0" err="1">
                          <a:solidFill>
                            <a:schemeClr val="tx1"/>
                          </a:solidFill>
                          <a:effectLst/>
                        </a:rPr>
                        <a:t>cout</a:t>
                      </a:r>
                      <a:r>
                        <a:rPr lang="es-MX" sz="1400" i="1" dirty="0">
                          <a:solidFill>
                            <a:schemeClr val="tx1"/>
                          </a:solidFill>
                          <a:effectLst/>
                        </a:rPr>
                        <a:t>&lt;&lt;"valor1:\t"&lt;&lt;valor1&lt;&lt;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tabLst>
                          <a:tab pos="652145" algn="l"/>
                        </a:tabLst>
                      </a:pPr>
                      <a:r>
                        <a:rPr lang="es-MX" sz="1400" i="1" dirty="0">
                          <a:solidFill>
                            <a:schemeClr val="tx1"/>
                          </a:solidFill>
                          <a:effectLst/>
                        </a:rPr>
                        <a:t>	valor1++; //aumento	</a:t>
                      </a:r>
                      <a:endParaRPr lang="es-MX" sz="1200" i="1" dirty="0">
                        <a:solidFill>
                          <a:schemeClr val="tx1"/>
                        </a:solidFill>
                        <a:effectLst/>
                      </a:endParaRPr>
                    </a:p>
                    <a:p>
                      <a:pPr>
                        <a:lnSpc>
                          <a:spcPct val="115000"/>
                        </a:lnSpc>
                        <a:spcAft>
                          <a:spcPts val="0"/>
                        </a:spcAft>
                        <a:tabLst>
                          <a:tab pos="652145" algn="l"/>
                        </a:tabLst>
                      </a:pPr>
                      <a:r>
                        <a:rPr lang="es-MX" sz="1400" i="1" dirty="0">
                          <a:solidFill>
                            <a:schemeClr val="tx1"/>
                          </a:solidFill>
                          <a:effectLst/>
                        </a:rPr>
                        <a:t>	</a:t>
                      </a:r>
                      <a:r>
                        <a:rPr lang="es-MX" sz="1400" i="1" dirty="0" smtClean="0">
                          <a:solidFill>
                            <a:schemeClr val="tx1"/>
                          </a:solidFill>
                          <a:effectLst/>
                        </a:rPr>
                        <a:t>}</a:t>
                      </a:r>
                      <a:endParaRPr lang="es-MX" sz="1200" i="1" dirty="0">
                        <a:solidFill>
                          <a:schemeClr val="tx1"/>
                        </a:solidFill>
                        <a:effectLst/>
                      </a:endParaRPr>
                    </a:p>
                    <a:p>
                      <a:pPr>
                        <a:lnSpc>
                          <a:spcPct val="115000"/>
                        </a:lnSpc>
                        <a:spcAft>
                          <a:spcPts val="0"/>
                        </a:spcAft>
                        <a:tabLst>
                          <a:tab pos="652145" algn="l"/>
                        </a:tabLst>
                      </a:pPr>
                      <a:r>
                        <a:rPr lang="es-MX" sz="1400" i="1" dirty="0">
                          <a:solidFill>
                            <a:schemeClr val="tx1"/>
                          </a:solidFill>
                          <a:effectLst/>
                        </a:rPr>
                        <a:t>	</a:t>
                      </a:r>
                      <a:r>
                        <a:rPr lang="es-MX" sz="1400" i="1" dirty="0" err="1">
                          <a:solidFill>
                            <a:schemeClr val="tx1"/>
                          </a:solidFill>
                          <a:effectLst/>
                        </a:rPr>
                        <a:t>cin.get</a:t>
                      </a:r>
                      <a:r>
                        <a:rPr lang="es-MX" sz="1400" i="1" dirty="0">
                          <a:solidFill>
                            <a:schemeClr val="tx1"/>
                          </a:solidFill>
                          <a:effectLst/>
                        </a:rPr>
                        <a:t>(); }</a:t>
                      </a:r>
                      <a:endParaRPr lang="es-MX" sz="12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r>
            </a:tbl>
          </a:graphicData>
        </a:graphic>
      </p:graphicFrame>
      <p:pic>
        <p:nvPicPr>
          <p:cNvPr id="7" name="Imagen 6"/>
          <p:cNvPicPr/>
          <p:nvPr/>
        </p:nvPicPr>
        <p:blipFill rotWithShape="1">
          <a:blip r:embed="rId5"/>
          <a:srcRect l="11035" t="19150" r="67490" b="45600"/>
          <a:stretch/>
        </p:blipFill>
        <p:spPr bwMode="auto">
          <a:xfrm>
            <a:off x="5436096" y="1412776"/>
            <a:ext cx="2622093" cy="228702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7472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582115" y="891652"/>
            <a:ext cx="8160240" cy="5525808"/>
          </a:xfrm>
        </p:spPr>
        <p:txBody>
          <a:bodyPr>
            <a:normAutofit fontScale="92500" lnSpcReduction="20000"/>
          </a:bodyPr>
          <a:lstStyle/>
          <a:p>
            <a:pPr marL="0" lvl="0" indent="0">
              <a:buNone/>
            </a:pPr>
            <a:r>
              <a:rPr lang="es-MX" sz="2200" b="1" dirty="0" smtClean="0">
                <a:solidFill>
                  <a:schemeClr val="bg2">
                    <a:lumMod val="50000"/>
                  </a:schemeClr>
                </a:solidFill>
              </a:rPr>
              <a:t>5. Operaciones Aritméticas.</a:t>
            </a:r>
          </a:p>
          <a:p>
            <a:pPr marL="0" lvl="0" indent="0">
              <a:buNone/>
            </a:pPr>
            <a:endParaRPr lang="es-MX" sz="1800" b="1" dirty="0">
              <a:solidFill>
                <a:schemeClr val="bg2">
                  <a:lumMod val="50000"/>
                </a:schemeClr>
              </a:solidFill>
            </a:endParaRPr>
          </a:p>
          <a:p>
            <a:pPr marL="0" indent="0">
              <a:buNone/>
            </a:pPr>
            <a:endParaRPr lang="en-US" sz="1800" b="1" dirty="0"/>
          </a:p>
          <a:p>
            <a:pPr marL="0" indent="0">
              <a:buNone/>
            </a:pPr>
            <a:endParaRPr lang="en-US" sz="1800" b="1" dirty="0" smtClean="0"/>
          </a:p>
          <a:p>
            <a:pPr marL="0" indent="0">
              <a:buNone/>
            </a:pPr>
            <a:endParaRPr lang="en-US" sz="1800" b="1" dirty="0"/>
          </a:p>
          <a:p>
            <a:pPr marL="0" indent="0">
              <a:buNone/>
            </a:pPr>
            <a:endParaRPr lang="en-US" sz="1800" b="1" dirty="0" smtClean="0"/>
          </a:p>
          <a:p>
            <a:pPr marL="0" indent="0">
              <a:buNone/>
            </a:pPr>
            <a:endParaRPr lang="en-US" sz="1800" b="1" dirty="0"/>
          </a:p>
          <a:p>
            <a:pPr marL="0" indent="0">
              <a:buNone/>
            </a:pPr>
            <a:endParaRPr lang="en-US" sz="1800" b="1" dirty="0" smtClean="0"/>
          </a:p>
          <a:p>
            <a:pPr marL="0" indent="0">
              <a:buNone/>
            </a:pPr>
            <a:endParaRPr lang="en-US" sz="1800" b="1" dirty="0"/>
          </a:p>
          <a:p>
            <a:pPr marL="0" indent="0">
              <a:buNone/>
            </a:pPr>
            <a:endParaRPr lang="en-US" sz="1800" b="1" dirty="0" smtClean="0"/>
          </a:p>
          <a:p>
            <a:pPr marL="0" indent="0">
              <a:buNone/>
            </a:pPr>
            <a:endParaRPr lang="en-US" sz="1800" b="1" dirty="0"/>
          </a:p>
          <a:p>
            <a:pPr marL="0" indent="0">
              <a:buNone/>
            </a:pPr>
            <a:endParaRPr lang="en-US" sz="1800" b="1" dirty="0" smtClean="0"/>
          </a:p>
          <a:p>
            <a:pPr marL="0" indent="0">
              <a:buNone/>
            </a:pPr>
            <a:endParaRPr lang="en-US" sz="1800" b="1" dirty="0"/>
          </a:p>
          <a:p>
            <a:pPr marL="0" indent="0">
              <a:buNone/>
            </a:pPr>
            <a:endParaRPr lang="en-US" sz="1800" b="1" dirty="0" smtClean="0"/>
          </a:p>
          <a:p>
            <a:endParaRPr lang="es-MX" sz="1800" u="sng" dirty="0" smtClean="0"/>
          </a:p>
          <a:p>
            <a:pPr marL="0" indent="0">
              <a:buNone/>
            </a:pPr>
            <a:endParaRPr lang="es-MX" sz="1500" u="sng" dirty="0" smtClean="0"/>
          </a:p>
          <a:p>
            <a:pPr marL="0" indent="0">
              <a:buNone/>
            </a:pPr>
            <a:r>
              <a:rPr lang="es-MX" sz="1500" dirty="0" smtClean="0"/>
              <a:t>El programa al iniciar te pide que ingreses un </a:t>
            </a:r>
            <a:r>
              <a:rPr lang="es-MX" sz="1500" b="1" dirty="0" smtClean="0"/>
              <a:t>valor1</a:t>
            </a:r>
            <a:r>
              <a:rPr lang="es-MX" sz="1500" dirty="0" smtClean="0"/>
              <a:t> y posterior mente un </a:t>
            </a:r>
            <a:r>
              <a:rPr lang="es-MX" sz="1500" b="1" dirty="0" smtClean="0"/>
              <a:t>valor2</a:t>
            </a:r>
            <a:r>
              <a:rPr lang="es-MX" sz="1500" dirty="0" smtClean="0"/>
              <a:t> que se guardaran los las variables puestas después del</a:t>
            </a:r>
            <a:r>
              <a:rPr lang="es-MX" sz="1500" b="1" dirty="0" smtClean="0"/>
              <a:t> </a:t>
            </a:r>
            <a:r>
              <a:rPr lang="es-MX" sz="1500" b="1" dirty="0" err="1" smtClean="0"/>
              <a:t>main</a:t>
            </a:r>
            <a:r>
              <a:rPr lang="es-MX" sz="1500" dirty="0" smtClean="0"/>
              <a:t> posterior mente se llamaran estos valores para realizar una operación con el operador aritmético +  de la siguiente manera </a:t>
            </a:r>
            <a:r>
              <a:rPr lang="es-MX" sz="1500" b="1" dirty="0" smtClean="0"/>
              <a:t>res=valor1+valor2 </a:t>
            </a:r>
            <a:r>
              <a:rPr lang="es-MX" sz="1500" dirty="0" smtClean="0"/>
              <a:t>el resultado de dicha operación </a:t>
            </a:r>
            <a:r>
              <a:rPr lang="es-MX" sz="1500" b="1" dirty="0" smtClean="0"/>
              <a:t>res</a:t>
            </a:r>
            <a:r>
              <a:rPr lang="es-MX" sz="1500" dirty="0" smtClean="0"/>
              <a:t> se guardara en otra variable que deberá ser declarada al principio para que el resultado se guarde y después sea imprimido en pantalla. </a:t>
            </a:r>
          </a:p>
          <a:p>
            <a:pPr marL="0" indent="0">
              <a:buNone/>
            </a:pPr>
            <a:endParaRPr lang="es-MX" sz="1800" b="1" dirty="0"/>
          </a:p>
        </p:txBody>
      </p:sp>
      <p:graphicFrame>
        <p:nvGraphicFramePr>
          <p:cNvPr id="2" name="Tabla 1"/>
          <p:cNvGraphicFramePr>
            <a:graphicFrameLocks noGrp="1"/>
          </p:cNvGraphicFramePr>
          <p:nvPr>
            <p:extLst>
              <p:ext uri="{D42A27DB-BD31-4B8C-83A1-F6EECF244321}">
                <p14:modId xmlns:p14="http://schemas.microsoft.com/office/powerpoint/2010/main" val="3815617113"/>
              </p:ext>
            </p:extLst>
          </p:nvPr>
        </p:nvGraphicFramePr>
        <p:xfrm>
          <a:off x="467544" y="1484784"/>
          <a:ext cx="4637957" cy="3415475"/>
        </p:xfrm>
        <a:graphic>
          <a:graphicData uri="http://schemas.openxmlformats.org/drawingml/2006/table">
            <a:tbl>
              <a:tblPr firstRow="1" firstCol="1" bandRow="1">
                <a:tableStyleId>{5C22544A-7EE6-4342-B048-85BDC9FD1C3A}</a:tableStyleId>
              </a:tblPr>
              <a:tblGrid>
                <a:gridCol w="4637957"/>
              </a:tblGrid>
              <a:tr h="3257427">
                <a:tc>
                  <a:txBody>
                    <a:bodyPr/>
                    <a:lstStyle/>
                    <a:p>
                      <a:pPr>
                        <a:lnSpc>
                          <a:spcPct val="115000"/>
                        </a:lnSpc>
                        <a:spcAft>
                          <a:spcPts val="0"/>
                        </a:spcAft>
                      </a:pPr>
                      <a:r>
                        <a:rPr lang="en-US" sz="1400" i="1" dirty="0">
                          <a:solidFill>
                            <a:schemeClr val="tx1"/>
                          </a:solidFill>
                          <a:effectLst/>
                        </a:rPr>
                        <a:t>#include&lt;</a:t>
                      </a:r>
                      <a:r>
                        <a:rPr lang="en-US" sz="1400" i="1" dirty="0" err="1">
                          <a:solidFill>
                            <a:schemeClr val="tx1"/>
                          </a:solidFill>
                          <a:effectLst/>
                        </a:rPr>
                        <a:t>iostream</a:t>
                      </a:r>
                      <a:r>
                        <a:rPr lang="en-US" sz="1400" i="1" dirty="0">
                          <a:solidFill>
                            <a:schemeClr val="tx1"/>
                          </a:solidFill>
                          <a:effectLst/>
                        </a:rPr>
                        <a:t>&gt;</a:t>
                      </a:r>
                      <a:endParaRPr lang="es-MX" sz="1400" i="1" dirty="0">
                        <a:solidFill>
                          <a:schemeClr val="tx1"/>
                        </a:solidFill>
                        <a:effectLst/>
                      </a:endParaRPr>
                    </a:p>
                    <a:p>
                      <a:pPr>
                        <a:lnSpc>
                          <a:spcPct val="115000"/>
                        </a:lnSpc>
                        <a:spcAft>
                          <a:spcPts val="0"/>
                        </a:spcAft>
                      </a:pPr>
                      <a:r>
                        <a:rPr lang="en-US" sz="1400" i="1" dirty="0">
                          <a:solidFill>
                            <a:schemeClr val="tx1"/>
                          </a:solidFill>
                          <a:effectLst/>
                        </a:rPr>
                        <a:t>using namespace </a:t>
                      </a:r>
                      <a:r>
                        <a:rPr lang="en-US" sz="1400" i="1" dirty="0" err="1">
                          <a:solidFill>
                            <a:schemeClr val="tx1"/>
                          </a:solidFill>
                          <a:effectLst/>
                        </a:rPr>
                        <a:t>std</a:t>
                      </a:r>
                      <a:r>
                        <a:rPr lang="en-US" sz="1400" i="1" dirty="0">
                          <a:solidFill>
                            <a:schemeClr val="tx1"/>
                          </a:solidFill>
                          <a:effectLst/>
                        </a:rPr>
                        <a:t>;</a:t>
                      </a:r>
                      <a:endParaRPr lang="es-MX" sz="1400" i="1" dirty="0">
                        <a:solidFill>
                          <a:schemeClr val="tx1"/>
                        </a:solidFill>
                        <a:effectLst/>
                      </a:endParaRPr>
                    </a:p>
                    <a:p>
                      <a:pPr>
                        <a:lnSpc>
                          <a:spcPct val="115000"/>
                        </a:lnSpc>
                        <a:spcAft>
                          <a:spcPts val="0"/>
                        </a:spcAft>
                      </a:pPr>
                      <a:r>
                        <a:rPr lang="en-US" sz="1400" i="1" dirty="0">
                          <a:solidFill>
                            <a:schemeClr val="tx1"/>
                          </a:solidFill>
                          <a:effectLst/>
                        </a:rPr>
                        <a:t>main(){</a:t>
                      </a:r>
                      <a:endParaRPr lang="es-MX" sz="1400" i="1" dirty="0">
                        <a:solidFill>
                          <a:schemeClr val="tx1"/>
                        </a:solidFill>
                        <a:effectLst/>
                      </a:endParaRPr>
                    </a:p>
                    <a:p>
                      <a:pPr>
                        <a:lnSpc>
                          <a:spcPct val="115000"/>
                        </a:lnSpc>
                        <a:spcAft>
                          <a:spcPts val="0"/>
                        </a:spcAft>
                      </a:pPr>
                      <a:r>
                        <a:rPr lang="en-US" sz="1400" i="1" dirty="0">
                          <a:solidFill>
                            <a:schemeClr val="tx1"/>
                          </a:solidFill>
                          <a:effectLst/>
                        </a:rPr>
                        <a:t>	</a:t>
                      </a:r>
                      <a:r>
                        <a:rPr lang="en-US" sz="1400" i="1" dirty="0" err="1">
                          <a:solidFill>
                            <a:schemeClr val="tx1"/>
                          </a:solidFill>
                          <a:effectLst/>
                        </a:rPr>
                        <a:t>int</a:t>
                      </a:r>
                      <a:r>
                        <a:rPr lang="en-US" sz="1400" i="1" dirty="0">
                          <a:solidFill>
                            <a:schemeClr val="tx1"/>
                          </a:solidFill>
                          <a:effectLst/>
                        </a:rPr>
                        <a:t> valor1;</a:t>
                      </a:r>
                      <a:endParaRPr lang="es-MX" sz="1400" i="1" dirty="0">
                        <a:solidFill>
                          <a:schemeClr val="tx1"/>
                        </a:solidFill>
                        <a:effectLst/>
                      </a:endParaRPr>
                    </a:p>
                    <a:p>
                      <a:pPr>
                        <a:lnSpc>
                          <a:spcPct val="115000"/>
                        </a:lnSpc>
                        <a:spcAft>
                          <a:spcPts val="0"/>
                        </a:spcAft>
                      </a:pPr>
                      <a:r>
                        <a:rPr lang="en-US" sz="1400" i="1" dirty="0">
                          <a:solidFill>
                            <a:schemeClr val="tx1"/>
                          </a:solidFill>
                          <a:effectLst/>
                        </a:rPr>
                        <a:t>	</a:t>
                      </a:r>
                      <a:r>
                        <a:rPr lang="en-US" sz="1400" i="1" dirty="0" err="1">
                          <a:solidFill>
                            <a:schemeClr val="tx1"/>
                          </a:solidFill>
                          <a:effectLst/>
                        </a:rPr>
                        <a:t>int</a:t>
                      </a:r>
                      <a:r>
                        <a:rPr lang="en-US" sz="1400" i="1" dirty="0">
                          <a:solidFill>
                            <a:schemeClr val="tx1"/>
                          </a:solidFill>
                          <a:effectLst/>
                        </a:rPr>
                        <a:t> valor2;</a:t>
                      </a:r>
                      <a:endParaRPr lang="es-MX" sz="1400" i="1" dirty="0">
                        <a:solidFill>
                          <a:schemeClr val="tx1"/>
                        </a:solidFill>
                        <a:effectLst/>
                      </a:endParaRPr>
                    </a:p>
                    <a:p>
                      <a:pPr>
                        <a:lnSpc>
                          <a:spcPct val="115000"/>
                        </a:lnSpc>
                        <a:spcAft>
                          <a:spcPts val="0"/>
                        </a:spcAft>
                      </a:pPr>
                      <a:r>
                        <a:rPr lang="en-US" sz="1400" i="1" dirty="0">
                          <a:solidFill>
                            <a:schemeClr val="tx1"/>
                          </a:solidFill>
                          <a:effectLst/>
                        </a:rPr>
                        <a:t>	</a:t>
                      </a:r>
                      <a:r>
                        <a:rPr lang="es-MX" sz="1400" i="1" dirty="0" err="1">
                          <a:solidFill>
                            <a:schemeClr val="tx1"/>
                          </a:solidFill>
                          <a:effectLst/>
                        </a:rPr>
                        <a:t>int</a:t>
                      </a:r>
                      <a:r>
                        <a:rPr lang="es-MX" sz="1400" i="1" dirty="0">
                          <a:solidFill>
                            <a:schemeClr val="tx1"/>
                          </a:solidFill>
                          <a:effectLst/>
                        </a:rPr>
                        <a:t> res;</a:t>
                      </a: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&lt;&lt;"ingrese valor1"&lt;&lt;</a:t>
                      </a:r>
                      <a:r>
                        <a:rPr lang="es-MX" sz="1400" i="1" dirty="0" err="1">
                          <a:solidFill>
                            <a:schemeClr val="tx1"/>
                          </a:solidFill>
                          <a:effectLst/>
                        </a:rPr>
                        <a:t>endl</a:t>
                      </a:r>
                      <a:r>
                        <a:rPr lang="es-MX" sz="1400" i="1" dirty="0">
                          <a:solidFill>
                            <a:schemeClr val="tx1"/>
                          </a:solidFill>
                          <a:effectLst/>
                        </a:rPr>
                        <a:t>;</a:t>
                      </a:r>
                    </a:p>
                    <a:p>
                      <a:pPr>
                        <a:lnSpc>
                          <a:spcPct val="115000"/>
                        </a:lnSpc>
                        <a:spcAft>
                          <a:spcPts val="0"/>
                        </a:spcAft>
                      </a:pPr>
                      <a:r>
                        <a:rPr lang="es-MX" sz="1400" i="1" dirty="0">
                          <a:solidFill>
                            <a:schemeClr val="tx1"/>
                          </a:solidFill>
                          <a:effectLst/>
                        </a:rPr>
                        <a:t>	</a:t>
                      </a:r>
                      <a:r>
                        <a:rPr lang="es-MX" sz="1400" i="1" dirty="0" err="1">
                          <a:solidFill>
                            <a:schemeClr val="tx1"/>
                          </a:solidFill>
                          <a:effectLst/>
                        </a:rPr>
                        <a:t>cin</a:t>
                      </a:r>
                      <a:r>
                        <a:rPr lang="es-MX" sz="1400" i="1" dirty="0">
                          <a:solidFill>
                            <a:schemeClr val="tx1"/>
                          </a:solidFill>
                          <a:effectLst/>
                        </a:rPr>
                        <a:t>&gt;&gt;valor1;</a:t>
                      </a: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&lt;&lt;"ingrese valor2"&lt;&lt;</a:t>
                      </a:r>
                      <a:r>
                        <a:rPr lang="es-MX" sz="1400" i="1" dirty="0" err="1">
                          <a:solidFill>
                            <a:schemeClr val="tx1"/>
                          </a:solidFill>
                          <a:effectLst/>
                        </a:rPr>
                        <a:t>endl</a:t>
                      </a:r>
                      <a:r>
                        <a:rPr lang="es-MX" sz="1400" i="1" dirty="0">
                          <a:solidFill>
                            <a:schemeClr val="tx1"/>
                          </a:solidFill>
                          <a:effectLst/>
                        </a:rPr>
                        <a:t>;</a:t>
                      </a:r>
                    </a:p>
                    <a:p>
                      <a:pPr>
                        <a:lnSpc>
                          <a:spcPct val="115000"/>
                        </a:lnSpc>
                        <a:spcAft>
                          <a:spcPts val="0"/>
                        </a:spcAft>
                      </a:pPr>
                      <a:r>
                        <a:rPr lang="es-MX" sz="1400" i="1" dirty="0">
                          <a:solidFill>
                            <a:schemeClr val="tx1"/>
                          </a:solidFill>
                          <a:effectLst/>
                        </a:rPr>
                        <a:t>	</a:t>
                      </a:r>
                      <a:r>
                        <a:rPr lang="es-MX" sz="1400" i="1" dirty="0" err="1">
                          <a:solidFill>
                            <a:schemeClr val="tx1"/>
                          </a:solidFill>
                          <a:effectLst/>
                        </a:rPr>
                        <a:t>cin</a:t>
                      </a:r>
                      <a:r>
                        <a:rPr lang="es-MX" sz="1400" i="1" dirty="0">
                          <a:solidFill>
                            <a:schemeClr val="tx1"/>
                          </a:solidFill>
                          <a:effectLst/>
                        </a:rPr>
                        <a:t>&gt;&gt;valor2;</a:t>
                      </a:r>
                    </a:p>
                    <a:p>
                      <a:pPr>
                        <a:lnSpc>
                          <a:spcPct val="115000"/>
                        </a:lnSpc>
                        <a:spcAft>
                          <a:spcPts val="0"/>
                        </a:spcAft>
                      </a:pPr>
                      <a:r>
                        <a:rPr lang="es-MX" sz="1400" i="1" dirty="0">
                          <a:solidFill>
                            <a:schemeClr val="tx1"/>
                          </a:solidFill>
                          <a:effectLst/>
                        </a:rPr>
                        <a:t>	res=valor1+valor2; // el operador aritmético + sirve para hacer sumas </a:t>
                      </a: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a:t>
                      </a:r>
                      <a:r>
                        <a:rPr lang="es-MX" sz="1400" i="1" dirty="0" err="1">
                          <a:solidFill>
                            <a:schemeClr val="tx1"/>
                          </a:solidFill>
                          <a:effectLst/>
                        </a:rPr>
                        <a:t>rsepuesta</a:t>
                      </a:r>
                      <a:r>
                        <a:rPr lang="es-MX" sz="1400" i="1" dirty="0">
                          <a:solidFill>
                            <a:schemeClr val="tx1"/>
                          </a:solidFill>
                          <a:effectLst/>
                        </a:rPr>
                        <a:t> :\t"&lt;&lt;res&lt;&lt;</a:t>
                      </a:r>
                      <a:r>
                        <a:rPr lang="es-MX" sz="1400" i="1" dirty="0" err="1">
                          <a:solidFill>
                            <a:schemeClr val="tx1"/>
                          </a:solidFill>
                          <a:effectLst/>
                        </a:rPr>
                        <a:t>endl</a:t>
                      </a:r>
                      <a:r>
                        <a:rPr lang="es-MX" sz="1400" i="1" dirty="0" smtClean="0">
                          <a:solidFill>
                            <a:schemeClr val="tx1"/>
                          </a:solidFill>
                          <a:effectLst/>
                        </a:rPr>
                        <a:t>;</a:t>
                      </a:r>
                      <a:endParaRPr lang="es-MX" sz="14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cin.get</a:t>
                      </a:r>
                      <a:r>
                        <a:rPr lang="es-MX" sz="1400" i="1" dirty="0" smtClean="0">
                          <a:solidFill>
                            <a:schemeClr val="tx1"/>
                          </a:solidFill>
                          <a:effectLst/>
                        </a:rPr>
                        <a:t>();    }</a:t>
                      </a:r>
                      <a:endParaRPr lang="es-MX" sz="1400" i="1" dirty="0">
                        <a:solidFill>
                          <a:schemeClr val="tx1"/>
                        </a:solidFill>
                        <a:effectLst/>
                      </a:endParaRPr>
                    </a:p>
                  </a:txBody>
                  <a:tcPr marL="68580" marR="68580" marT="0" marB="0">
                    <a:solidFill>
                      <a:schemeClr val="bg1"/>
                    </a:solidFill>
                  </a:tcPr>
                </a:tc>
              </a:tr>
            </a:tbl>
          </a:graphicData>
        </a:graphic>
      </p:graphicFrame>
      <p:pic>
        <p:nvPicPr>
          <p:cNvPr id="7" name="Imagen 6"/>
          <p:cNvPicPr/>
          <p:nvPr/>
        </p:nvPicPr>
        <p:blipFill rotWithShape="1">
          <a:blip r:embed="rId5"/>
          <a:srcRect l="29546" t="40004" r="44152" b="46879"/>
          <a:stretch/>
        </p:blipFill>
        <p:spPr bwMode="auto">
          <a:xfrm>
            <a:off x="4581871" y="1628800"/>
            <a:ext cx="3168352" cy="115212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816249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lvl="0" indent="0">
              <a:buNone/>
            </a:pPr>
            <a:r>
              <a:rPr lang="es-MX" sz="2400" b="1" dirty="0" smtClean="0">
                <a:solidFill>
                  <a:schemeClr val="bg2">
                    <a:lumMod val="50000"/>
                  </a:schemeClr>
                </a:solidFill>
              </a:rPr>
              <a:t>6. Funciones básicas de </a:t>
            </a:r>
            <a:r>
              <a:rPr lang="es-MX" sz="2400" b="1" dirty="0" err="1" smtClean="0">
                <a:solidFill>
                  <a:schemeClr val="bg2">
                    <a:lumMod val="50000"/>
                  </a:schemeClr>
                </a:solidFill>
              </a:rPr>
              <a:t>math.h</a:t>
            </a:r>
            <a:r>
              <a:rPr lang="es-MX" sz="2400" b="1" dirty="0" smtClean="0">
                <a:solidFill>
                  <a:schemeClr val="bg2">
                    <a:lumMod val="50000"/>
                  </a:schemeClr>
                </a:solidFill>
              </a:rPr>
              <a:t>.</a:t>
            </a:r>
            <a:endParaRPr lang="es-MX" sz="2400" b="1" dirty="0">
              <a:solidFill>
                <a:schemeClr val="bg2">
                  <a:lumMod val="50000"/>
                </a:schemeClr>
              </a:solidFill>
            </a:endParaRPr>
          </a:p>
        </p:txBody>
      </p:sp>
      <p:pic>
        <p:nvPicPr>
          <p:cNvPr id="2050" name="Picture 2" descr="http://image.slidesharecdn.com/11funciones-1231096290787715-2/95/funciones-en-c-14-728.jpg?cb=1231067532"/>
          <p:cNvPicPr>
            <a:picLocks noChangeAspect="1" noChangeArrowheads="1"/>
          </p:cNvPicPr>
          <p:nvPr/>
        </p:nvPicPr>
        <p:blipFill rotWithShape="1">
          <a:blip r:embed="rId5">
            <a:extLst>
              <a:ext uri="{28A0092B-C50C-407E-A947-70E740481C1C}">
                <a14:useLocalDpi xmlns:a14="http://schemas.microsoft.com/office/drawing/2010/main" val="0"/>
              </a:ext>
            </a:extLst>
          </a:blip>
          <a:srcRect l="11504" t="34781" r="12319" b="7009"/>
          <a:stretch/>
        </p:blipFill>
        <p:spPr bwMode="auto">
          <a:xfrm>
            <a:off x="1691680" y="2780928"/>
            <a:ext cx="5282213" cy="3027286"/>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181473" y="1623735"/>
            <a:ext cx="8180445" cy="923330"/>
          </a:xfrm>
          <a:prstGeom prst="rect">
            <a:avLst/>
          </a:prstGeom>
          <a:noFill/>
        </p:spPr>
        <p:txBody>
          <a:bodyPr wrap="none" rtlCol="0">
            <a:spAutoFit/>
          </a:bodyPr>
          <a:lstStyle/>
          <a:p>
            <a:r>
              <a:rPr lang="es-MX" dirty="0" smtClean="0"/>
              <a:t>La librería </a:t>
            </a:r>
            <a:r>
              <a:rPr lang="es-MX" dirty="0" err="1" smtClean="0"/>
              <a:t>math.h</a:t>
            </a:r>
            <a:r>
              <a:rPr lang="es-MX" dirty="0" smtClean="0"/>
              <a:t> permite llamar a las funciones aritméticas para realizar operaciones.</a:t>
            </a:r>
          </a:p>
          <a:p>
            <a:r>
              <a:rPr lang="es-MX" dirty="0" smtClean="0"/>
              <a:t>Es </a:t>
            </a:r>
            <a:r>
              <a:rPr lang="es-MX" dirty="0"/>
              <a:t>un archivo de cabecera de la biblioteca estándar del lenguaje de programación </a:t>
            </a:r>
            <a:r>
              <a:rPr lang="es-MX" dirty="0" smtClean="0"/>
              <a:t>C</a:t>
            </a:r>
          </a:p>
          <a:p>
            <a:r>
              <a:rPr lang="es-MX" dirty="0" smtClean="0"/>
              <a:t> </a:t>
            </a:r>
            <a:r>
              <a:rPr lang="es-MX" dirty="0"/>
              <a:t>diseñado para operaciones matemáticas </a:t>
            </a:r>
            <a:r>
              <a:rPr lang="es-MX" dirty="0" smtClean="0"/>
              <a:t>básicas. </a:t>
            </a:r>
            <a:endParaRPr lang="es-MX" dirty="0"/>
          </a:p>
        </p:txBody>
      </p:sp>
    </p:spTree>
    <p:extLst>
      <p:ext uri="{BB962C8B-B14F-4D97-AF65-F5344CB8AC3E}">
        <p14:creationId xmlns:p14="http://schemas.microsoft.com/office/powerpoint/2010/main" val="10986446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lvl="0" indent="0">
              <a:buNone/>
            </a:pPr>
            <a:r>
              <a:rPr lang="es-MX" sz="2400" b="1" dirty="0" smtClean="0">
                <a:solidFill>
                  <a:schemeClr val="bg2">
                    <a:lumMod val="50000"/>
                  </a:schemeClr>
                </a:solidFill>
              </a:rPr>
              <a:t>6. Funciones básicas de </a:t>
            </a:r>
            <a:r>
              <a:rPr lang="es-MX" sz="2400" b="1" dirty="0" err="1" smtClean="0">
                <a:solidFill>
                  <a:schemeClr val="bg2">
                    <a:lumMod val="50000"/>
                  </a:schemeClr>
                </a:solidFill>
              </a:rPr>
              <a:t>math.h</a:t>
            </a:r>
            <a:r>
              <a:rPr lang="es-MX" sz="2400" b="1" dirty="0" smtClean="0">
                <a:solidFill>
                  <a:schemeClr val="bg2">
                    <a:lumMod val="50000"/>
                  </a:schemeClr>
                </a:solidFill>
              </a:rPr>
              <a:t>.</a:t>
            </a:r>
            <a:endParaRPr lang="es-MX" sz="2400" b="1" dirty="0">
              <a:solidFill>
                <a:schemeClr val="bg2">
                  <a:lumMod val="50000"/>
                </a:schemeClr>
              </a:solidFill>
            </a:endParaRPr>
          </a:p>
          <a:p>
            <a:pPr marL="0" indent="0">
              <a:buNone/>
            </a:pPr>
            <a:endParaRPr lang="es-MX" sz="1800" dirty="0" smtClean="0"/>
          </a:p>
          <a:p>
            <a:pPr marL="0" indent="0">
              <a:buNone/>
            </a:pPr>
            <a:r>
              <a:rPr lang="es-MX" sz="1800" dirty="0" smtClean="0"/>
              <a:t>El siguiente programa muestra una descripción de su funcionamiento.</a:t>
            </a:r>
          </a:p>
        </p:txBody>
      </p:sp>
      <p:graphicFrame>
        <p:nvGraphicFramePr>
          <p:cNvPr id="2" name="Tabla 1"/>
          <p:cNvGraphicFramePr>
            <a:graphicFrameLocks noGrp="1"/>
          </p:cNvGraphicFramePr>
          <p:nvPr>
            <p:extLst>
              <p:ext uri="{D42A27DB-BD31-4B8C-83A1-F6EECF244321}">
                <p14:modId xmlns:p14="http://schemas.microsoft.com/office/powerpoint/2010/main" val="51624273"/>
              </p:ext>
            </p:extLst>
          </p:nvPr>
        </p:nvGraphicFramePr>
        <p:xfrm>
          <a:off x="582115" y="2348880"/>
          <a:ext cx="6120680" cy="3435096"/>
        </p:xfrm>
        <a:graphic>
          <a:graphicData uri="http://schemas.openxmlformats.org/drawingml/2006/table">
            <a:tbl>
              <a:tblPr firstRow="1" firstCol="1" bandRow="1">
                <a:tableStyleId>{5C22544A-7EE6-4342-B048-85BDC9FD1C3A}</a:tableStyleId>
              </a:tblPr>
              <a:tblGrid>
                <a:gridCol w="6120680"/>
              </a:tblGrid>
              <a:tr h="2736304">
                <a:tc>
                  <a:txBody>
                    <a:bodyPr/>
                    <a:lstStyle/>
                    <a:p>
                      <a:pPr>
                        <a:lnSpc>
                          <a:spcPct val="115000"/>
                        </a:lnSpc>
                        <a:spcAft>
                          <a:spcPts val="0"/>
                        </a:spcAft>
                      </a:pPr>
                      <a:r>
                        <a:rPr lang="es-MX" sz="1400" i="1" dirty="0">
                          <a:solidFill>
                            <a:schemeClr val="tx1"/>
                          </a:solidFill>
                          <a:effectLst/>
                        </a:rPr>
                        <a:t>#</a:t>
                      </a:r>
                      <a:r>
                        <a:rPr lang="es-MX" sz="1400" i="1" dirty="0" err="1">
                          <a:solidFill>
                            <a:schemeClr val="tx1"/>
                          </a:solidFill>
                          <a:effectLst/>
                        </a:rPr>
                        <a:t>include</a:t>
                      </a:r>
                      <a:r>
                        <a:rPr lang="es-MX" sz="1400" i="1" dirty="0">
                          <a:solidFill>
                            <a:schemeClr val="tx1"/>
                          </a:solidFill>
                          <a:effectLst/>
                        </a:rPr>
                        <a:t>&lt;</a:t>
                      </a:r>
                      <a:r>
                        <a:rPr lang="es-MX" sz="1400" i="1" dirty="0" err="1">
                          <a:solidFill>
                            <a:schemeClr val="tx1"/>
                          </a:solidFill>
                          <a:effectLst/>
                        </a:rPr>
                        <a:t>math.h</a:t>
                      </a:r>
                      <a:r>
                        <a:rPr lang="es-MX" sz="1400" i="1" dirty="0">
                          <a:solidFill>
                            <a:schemeClr val="tx1"/>
                          </a:solidFill>
                          <a:effectLst/>
                        </a:rPr>
                        <a:t>&gt;</a:t>
                      </a:r>
                      <a:endParaRPr lang="es-MX" sz="1200" i="1" dirty="0">
                        <a:solidFill>
                          <a:schemeClr val="tx1"/>
                        </a:solidFill>
                        <a:effectLst/>
                      </a:endParaRPr>
                    </a:p>
                    <a:p>
                      <a:pPr>
                        <a:lnSpc>
                          <a:spcPct val="115000"/>
                        </a:lnSpc>
                        <a:spcAft>
                          <a:spcPts val="0"/>
                        </a:spcAft>
                      </a:pPr>
                      <a:r>
                        <a:rPr lang="es-MX" sz="1400" i="1" dirty="0">
                          <a:solidFill>
                            <a:schemeClr val="tx1"/>
                          </a:solidFill>
                          <a:effectLst/>
                        </a:rPr>
                        <a:t>//esta </a:t>
                      </a:r>
                      <a:r>
                        <a:rPr lang="es-MX" sz="1400" i="1" dirty="0" err="1">
                          <a:solidFill>
                            <a:schemeClr val="tx1"/>
                          </a:solidFill>
                          <a:effectLst/>
                        </a:rPr>
                        <a:t>lirería</a:t>
                      </a:r>
                      <a:r>
                        <a:rPr lang="es-MX" sz="1400" i="1" dirty="0">
                          <a:solidFill>
                            <a:schemeClr val="tx1"/>
                          </a:solidFill>
                          <a:effectLst/>
                        </a:rPr>
                        <a:t> permite el uso de funciones matemáticas como el coseno, seno, potencia etc.</a:t>
                      </a:r>
                      <a:endParaRPr lang="es-MX" sz="1200" i="1" dirty="0">
                        <a:solidFill>
                          <a:schemeClr val="tx1"/>
                        </a:solidFill>
                        <a:effectLst/>
                      </a:endParaRPr>
                    </a:p>
                    <a:p>
                      <a:pPr>
                        <a:lnSpc>
                          <a:spcPct val="115000"/>
                        </a:lnSpc>
                        <a:spcAft>
                          <a:spcPts val="0"/>
                        </a:spcAft>
                      </a:pPr>
                      <a:r>
                        <a:rPr lang="en-US" sz="1400" i="1" dirty="0">
                          <a:solidFill>
                            <a:schemeClr val="tx1"/>
                          </a:solidFill>
                          <a:effectLst/>
                        </a:rPr>
                        <a:t>#include&lt;</a:t>
                      </a:r>
                      <a:r>
                        <a:rPr lang="en-US" sz="1400" i="1" dirty="0" err="1">
                          <a:solidFill>
                            <a:schemeClr val="tx1"/>
                          </a:solidFill>
                          <a:effectLst/>
                        </a:rPr>
                        <a:t>iostream</a:t>
                      </a:r>
                      <a:r>
                        <a:rPr lang="en-US" sz="1400" i="1" dirty="0">
                          <a:solidFill>
                            <a:schemeClr val="tx1"/>
                          </a:solidFill>
                          <a:effectLst/>
                        </a:rPr>
                        <a:t>&gt;</a:t>
                      </a:r>
                      <a:endParaRPr lang="es-MX" sz="1200" i="1" dirty="0">
                        <a:solidFill>
                          <a:schemeClr val="tx1"/>
                        </a:solidFill>
                        <a:effectLst/>
                      </a:endParaRPr>
                    </a:p>
                    <a:p>
                      <a:pPr>
                        <a:lnSpc>
                          <a:spcPct val="115000"/>
                        </a:lnSpc>
                        <a:spcAft>
                          <a:spcPts val="0"/>
                        </a:spcAft>
                      </a:pPr>
                      <a:r>
                        <a:rPr lang="en-US" sz="1400" i="1" dirty="0">
                          <a:solidFill>
                            <a:schemeClr val="tx1"/>
                          </a:solidFill>
                          <a:effectLst/>
                        </a:rPr>
                        <a:t>using namespace </a:t>
                      </a:r>
                      <a:r>
                        <a:rPr lang="en-US" sz="1400" i="1" dirty="0" err="1">
                          <a:solidFill>
                            <a:schemeClr val="tx1"/>
                          </a:solidFill>
                          <a:effectLst/>
                        </a:rPr>
                        <a:t>std</a:t>
                      </a:r>
                      <a:r>
                        <a:rPr lang="en-US"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main</a:t>
                      </a:r>
                      <a:r>
                        <a:rPr lang="es-MX" sz="1400" i="1" dirty="0">
                          <a:solidFill>
                            <a:schemeClr val="tx1"/>
                          </a:solidFill>
                          <a:effectLst/>
                        </a:rPr>
                        <a:t>(){</a:t>
                      </a:r>
                      <a:endParaRPr lang="es-MX" sz="1200" i="1" dirty="0">
                        <a:solidFill>
                          <a:schemeClr val="tx1"/>
                        </a:solidFill>
                        <a:effectLst/>
                      </a:endParaRPr>
                    </a:p>
                    <a:p>
                      <a:pPr indent="449580">
                        <a:lnSpc>
                          <a:spcPct val="115000"/>
                        </a:lnSpc>
                        <a:spcAft>
                          <a:spcPts val="0"/>
                        </a:spcAft>
                      </a:pPr>
                      <a:r>
                        <a:rPr lang="es-MX" sz="1400" i="1" dirty="0">
                          <a:solidFill>
                            <a:schemeClr val="tx1"/>
                          </a:solidFill>
                          <a:effectLst/>
                        </a:rPr>
                        <a:t>	</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double</a:t>
                      </a:r>
                      <a:r>
                        <a:rPr lang="es-MX" sz="1400" i="1" dirty="0">
                          <a:solidFill>
                            <a:schemeClr val="tx1"/>
                          </a:solidFill>
                          <a:effectLst/>
                        </a:rPr>
                        <a:t> valor=0; // el doublé te permite utilizar números con punto decimal </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cout</a:t>
                      </a:r>
                      <a:r>
                        <a:rPr lang="es-MX" sz="1400" i="1" dirty="0">
                          <a:solidFill>
                            <a:schemeClr val="tx1"/>
                          </a:solidFill>
                          <a:effectLst/>
                        </a:rPr>
                        <a:t>&lt;&lt;"ingrese un número"&lt;&lt;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cin</a:t>
                      </a:r>
                      <a:r>
                        <a:rPr lang="es-MX" sz="1400" i="1" dirty="0">
                          <a:solidFill>
                            <a:schemeClr val="tx1"/>
                          </a:solidFill>
                          <a:effectLst/>
                        </a:rPr>
                        <a:t>&gt;&gt;valor;</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cout</a:t>
                      </a:r>
                      <a:r>
                        <a:rPr lang="es-MX" sz="1400" i="1" dirty="0">
                          <a:solidFill>
                            <a:schemeClr val="tx1"/>
                          </a:solidFill>
                          <a:effectLst/>
                        </a:rPr>
                        <a:t>&lt;&lt;"</a:t>
                      </a:r>
                      <a:r>
                        <a:rPr lang="es-MX" sz="1400" i="1" dirty="0" err="1">
                          <a:solidFill>
                            <a:schemeClr val="tx1"/>
                          </a:solidFill>
                          <a:effectLst/>
                        </a:rPr>
                        <a:t>Rais</a:t>
                      </a:r>
                      <a:r>
                        <a:rPr lang="es-MX" sz="1400" i="1" dirty="0">
                          <a:solidFill>
                            <a:schemeClr val="tx1"/>
                          </a:solidFill>
                          <a:effectLst/>
                        </a:rPr>
                        <a:t> </a:t>
                      </a:r>
                      <a:r>
                        <a:rPr lang="es-MX" sz="1400" i="1" dirty="0" err="1">
                          <a:solidFill>
                            <a:schemeClr val="tx1"/>
                          </a:solidFill>
                          <a:effectLst/>
                        </a:rPr>
                        <a:t>cudrada</a:t>
                      </a:r>
                      <a:r>
                        <a:rPr lang="es-MX" sz="1400" i="1" dirty="0">
                          <a:solidFill>
                            <a:schemeClr val="tx1"/>
                          </a:solidFill>
                          <a:effectLst/>
                        </a:rPr>
                        <a:t>: "&lt;&lt;</a:t>
                      </a:r>
                      <a:r>
                        <a:rPr lang="es-MX" sz="1400" i="1" dirty="0" err="1">
                          <a:solidFill>
                            <a:schemeClr val="tx1"/>
                          </a:solidFill>
                          <a:effectLst/>
                        </a:rPr>
                        <a:t>sqrt</a:t>
                      </a:r>
                      <a:r>
                        <a:rPr lang="es-MX" sz="1400" i="1" dirty="0">
                          <a:solidFill>
                            <a:schemeClr val="tx1"/>
                          </a:solidFill>
                          <a:effectLst/>
                        </a:rPr>
                        <a:t>(valor)&lt;&lt;</a:t>
                      </a:r>
                      <a:r>
                        <a:rPr lang="es-MX" sz="1400" i="1" dirty="0" err="1">
                          <a:solidFill>
                            <a:schemeClr val="tx1"/>
                          </a:solidFill>
                          <a:effectLst/>
                        </a:rPr>
                        <a:t>endl</a:t>
                      </a:r>
                      <a:r>
                        <a:rPr lang="es-MX" sz="1400" i="1" dirty="0">
                          <a:solidFill>
                            <a:schemeClr val="tx1"/>
                          </a:solidFill>
                          <a:effectLst/>
                        </a:rPr>
                        <a:t>;//la instrucción </a:t>
                      </a:r>
                      <a:r>
                        <a:rPr lang="es-MX" sz="1400" i="1" dirty="0" err="1">
                          <a:solidFill>
                            <a:schemeClr val="tx1"/>
                          </a:solidFill>
                          <a:effectLst/>
                        </a:rPr>
                        <a:t>sqrt</a:t>
                      </a:r>
                      <a:r>
                        <a:rPr lang="es-MX" sz="1400" i="1" dirty="0">
                          <a:solidFill>
                            <a:schemeClr val="tx1"/>
                          </a:solidFill>
                          <a:effectLst/>
                        </a:rPr>
                        <a:t>() es para realizar la función de raíz cuadrada con la variable valor  </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cin.get</a:t>
                      </a:r>
                      <a:r>
                        <a:rPr lang="es-MX" sz="1400" i="1" dirty="0">
                          <a:solidFill>
                            <a:schemeClr val="tx1"/>
                          </a:solidFill>
                          <a:effectLst/>
                        </a:rPr>
                        <a:t>(); </a:t>
                      </a:r>
                      <a:endParaRPr lang="es-MX" sz="1200" i="1" dirty="0">
                        <a:solidFill>
                          <a:schemeClr val="tx1"/>
                        </a:solidFill>
                        <a:effectLst/>
                      </a:endParaRPr>
                    </a:p>
                    <a:p>
                      <a:pPr>
                        <a:lnSpc>
                          <a:spcPct val="115000"/>
                        </a:lnSpc>
                        <a:spcAft>
                          <a:spcPts val="0"/>
                        </a:spcAft>
                      </a:pPr>
                      <a:r>
                        <a:rPr lang="es-MX" sz="1400" i="1" dirty="0" smtClean="0">
                          <a:solidFill>
                            <a:schemeClr val="tx1"/>
                          </a:solidFill>
                          <a:effectLst/>
                        </a:rPr>
                        <a:t>}</a:t>
                      </a:r>
                      <a:endParaRPr lang="es-MX" sz="12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r>
            </a:tbl>
          </a:graphicData>
        </a:graphic>
      </p:graphicFrame>
    </p:spTree>
    <p:extLst>
      <p:ext uri="{BB962C8B-B14F-4D97-AF65-F5344CB8AC3E}">
        <p14:creationId xmlns:p14="http://schemas.microsoft.com/office/powerpoint/2010/main" val="37777382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endParaRPr lang="es-MX" sz="2000" dirty="0" smtClean="0"/>
          </a:p>
          <a:p>
            <a:pPr marL="0" indent="0">
              <a:buNone/>
            </a:pPr>
            <a:endParaRPr lang="es-MX" sz="2000" dirty="0"/>
          </a:p>
          <a:p>
            <a:pPr marL="0" indent="0">
              <a:buNone/>
            </a:pPr>
            <a:endParaRPr lang="es-MX" sz="2000" dirty="0" smtClean="0"/>
          </a:p>
          <a:p>
            <a:pPr marL="0" indent="0">
              <a:buNone/>
            </a:pPr>
            <a:endParaRPr lang="es-MX" sz="2000" dirty="0"/>
          </a:p>
          <a:p>
            <a:pPr marL="0" indent="0">
              <a:buNone/>
            </a:pPr>
            <a:endParaRPr lang="es-MX" sz="2000" dirty="0" smtClean="0"/>
          </a:p>
          <a:p>
            <a:pPr marL="0" indent="0">
              <a:buNone/>
            </a:pPr>
            <a:endParaRPr lang="es-MX" sz="2000" dirty="0"/>
          </a:p>
          <a:p>
            <a:pPr marL="0" indent="0">
              <a:buNone/>
            </a:pPr>
            <a:endParaRPr lang="es-MX" sz="2000" dirty="0" smtClean="0"/>
          </a:p>
          <a:p>
            <a:pPr marL="0" indent="0">
              <a:buNone/>
            </a:pPr>
            <a:endParaRPr lang="es-MX" sz="2000" dirty="0"/>
          </a:p>
          <a:p>
            <a:pPr marL="0" indent="0">
              <a:buNone/>
            </a:pPr>
            <a:endParaRPr lang="es-MX" sz="2000" dirty="0" smtClean="0"/>
          </a:p>
          <a:p>
            <a:pPr marL="0" indent="0">
              <a:buNone/>
            </a:pPr>
            <a:endParaRPr lang="es-MX" sz="2000" dirty="0" smtClean="0"/>
          </a:p>
          <a:p>
            <a:pPr marL="0" indent="0">
              <a:buNone/>
            </a:pPr>
            <a:r>
              <a:rPr lang="es-MX" sz="2000" dirty="0" smtClean="0"/>
              <a:t>Al inicio </a:t>
            </a:r>
            <a:r>
              <a:rPr lang="es-MX" sz="2000" dirty="0"/>
              <a:t>el programa </a:t>
            </a:r>
            <a:r>
              <a:rPr lang="es-MX" sz="2000" dirty="0" smtClean="0"/>
              <a:t>se te pide </a:t>
            </a:r>
            <a:r>
              <a:rPr lang="es-MX" sz="2000" dirty="0"/>
              <a:t>que ingreses un numero  lo cual se imprime en pantalla con un </a:t>
            </a:r>
            <a:r>
              <a:rPr lang="es-MX" sz="2000" b="1" dirty="0" err="1"/>
              <a:t>cout</a:t>
            </a:r>
            <a:r>
              <a:rPr lang="es-MX" sz="2000" dirty="0"/>
              <a:t>  </a:t>
            </a:r>
            <a:r>
              <a:rPr lang="es-MX" sz="2000" dirty="0" smtClean="0"/>
              <a:t>a continuación </a:t>
            </a:r>
            <a:r>
              <a:rPr lang="es-MX" sz="2000" dirty="0"/>
              <a:t>se te permite ingresar el dato lo cual se realiza con el </a:t>
            </a:r>
            <a:r>
              <a:rPr lang="es-MX" sz="2000" b="1" dirty="0" err="1"/>
              <a:t>cin</a:t>
            </a:r>
            <a:r>
              <a:rPr lang="es-MX" sz="2000" dirty="0"/>
              <a:t>  posterior mente el valor será guardado y sele sacra su </a:t>
            </a:r>
            <a:r>
              <a:rPr lang="es-MX" sz="2000" dirty="0" smtClean="0"/>
              <a:t>raíz </a:t>
            </a:r>
            <a:r>
              <a:rPr lang="es-MX" sz="2000" dirty="0"/>
              <a:t>cuadrada con la función </a:t>
            </a:r>
            <a:r>
              <a:rPr lang="es-MX" sz="2000" b="1" dirty="0" err="1"/>
              <a:t>sqrt</a:t>
            </a:r>
            <a:r>
              <a:rPr lang="es-MX" sz="2000" b="1" dirty="0"/>
              <a:t> </a:t>
            </a:r>
            <a:r>
              <a:rPr lang="es-MX" sz="2000" dirty="0"/>
              <a:t>que nos permite utilizar la librería </a:t>
            </a:r>
            <a:r>
              <a:rPr lang="es-MX" sz="2000" dirty="0" err="1"/>
              <a:t>math.h</a:t>
            </a:r>
            <a:r>
              <a:rPr lang="es-MX" sz="2000" dirty="0"/>
              <a:t> y final mente se imprime en pantalla el resultado con un </a:t>
            </a:r>
            <a:r>
              <a:rPr lang="es-MX" sz="2000" b="1" dirty="0" err="1"/>
              <a:t>cout</a:t>
            </a:r>
            <a:r>
              <a:rPr lang="es-MX" sz="2000" dirty="0"/>
              <a:t> .</a:t>
            </a:r>
          </a:p>
        </p:txBody>
      </p:sp>
      <p:pic>
        <p:nvPicPr>
          <p:cNvPr id="7" name="Imagen 6"/>
          <p:cNvPicPr/>
          <p:nvPr/>
        </p:nvPicPr>
        <p:blipFill rotWithShape="1">
          <a:blip r:embed="rId5"/>
          <a:srcRect r="48411" b="56009"/>
          <a:stretch/>
        </p:blipFill>
        <p:spPr bwMode="auto">
          <a:xfrm>
            <a:off x="1619672" y="1052736"/>
            <a:ext cx="5832648" cy="302433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520105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fontScale="92500" lnSpcReduction="10000"/>
          </a:bodyPr>
          <a:lstStyle/>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s-MX" sz="2000" dirty="0" smtClean="0"/>
          </a:p>
          <a:p>
            <a:pPr marL="0" indent="0">
              <a:buNone/>
            </a:pPr>
            <a:endParaRPr lang="es-MX" sz="1700" dirty="0" smtClean="0"/>
          </a:p>
          <a:p>
            <a:pPr marL="0" indent="0">
              <a:buNone/>
            </a:pPr>
            <a:r>
              <a:rPr lang="es-MX" sz="1700" dirty="0" smtClean="0"/>
              <a:t>Al </a:t>
            </a:r>
            <a:r>
              <a:rPr lang="es-MX" sz="1700" dirty="0"/>
              <a:t>iniciar el programa </a:t>
            </a:r>
            <a:r>
              <a:rPr lang="es-MX" sz="1700" dirty="0" smtClean="0"/>
              <a:t>se te pide </a:t>
            </a:r>
            <a:r>
              <a:rPr lang="es-MX" sz="1700" dirty="0"/>
              <a:t>que ingreses un numero lo cual es gracias a un </a:t>
            </a:r>
            <a:r>
              <a:rPr lang="es-MX" sz="1700" dirty="0" err="1"/>
              <a:t>cout</a:t>
            </a:r>
            <a:r>
              <a:rPr lang="es-MX" sz="1700" dirty="0"/>
              <a:t> que imprime en pantalla la petición y con un </a:t>
            </a:r>
            <a:r>
              <a:rPr lang="es-MX" sz="1700" dirty="0" err="1"/>
              <a:t>cin</a:t>
            </a:r>
            <a:r>
              <a:rPr lang="es-MX" sz="1700" dirty="0"/>
              <a:t> </a:t>
            </a:r>
            <a:r>
              <a:rPr lang="es-MX" sz="1700" dirty="0" smtClean="0"/>
              <a:t>se te permite </a:t>
            </a:r>
            <a:r>
              <a:rPr lang="es-MX" sz="1700" dirty="0"/>
              <a:t>ingresar el dato posterior mente el código indica que el valor resultado es la </a:t>
            </a:r>
            <a:r>
              <a:rPr lang="es-MX" sz="1700" dirty="0" smtClean="0"/>
              <a:t>raíz </a:t>
            </a:r>
            <a:r>
              <a:rPr lang="es-MX" sz="1700" dirty="0"/>
              <a:t>de la variable valor después se indica que a ese resultado se le sume 56.3   y que ese ocupara el lugar o valor de resultado finalmente se imprimirá en pantalla el resultado con un </a:t>
            </a:r>
            <a:r>
              <a:rPr lang="es-MX" sz="1700" dirty="0" err="1"/>
              <a:t>cout</a:t>
            </a:r>
            <a:endParaRPr lang="es-MX" sz="1700" dirty="0"/>
          </a:p>
          <a:p>
            <a:pPr marL="0" indent="0">
              <a:buNone/>
            </a:pPr>
            <a:endParaRPr lang="es-MX" sz="2000" b="1" dirty="0"/>
          </a:p>
        </p:txBody>
      </p:sp>
      <p:graphicFrame>
        <p:nvGraphicFramePr>
          <p:cNvPr id="2" name="Tabla 1"/>
          <p:cNvGraphicFramePr>
            <a:graphicFrameLocks noGrp="1"/>
          </p:cNvGraphicFramePr>
          <p:nvPr>
            <p:extLst>
              <p:ext uri="{D42A27DB-BD31-4B8C-83A1-F6EECF244321}">
                <p14:modId xmlns:p14="http://schemas.microsoft.com/office/powerpoint/2010/main" val="692494997"/>
              </p:ext>
            </p:extLst>
          </p:nvPr>
        </p:nvGraphicFramePr>
        <p:xfrm>
          <a:off x="118483" y="990662"/>
          <a:ext cx="4481126" cy="3632137"/>
        </p:xfrm>
        <a:graphic>
          <a:graphicData uri="http://schemas.openxmlformats.org/drawingml/2006/table">
            <a:tbl>
              <a:tblPr firstRow="1" firstCol="1" bandRow="1">
                <a:tableStyleId>{5C22544A-7EE6-4342-B048-85BDC9FD1C3A}</a:tableStyleId>
              </a:tblPr>
              <a:tblGrid>
                <a:gridCol w="4481126"/>
              </a:tblGrid>
              <a:tr h="0">
                <a:tc>
                  <a:txBody>
                    <a:bodyPr/>
                    <a:lstStyle/>
                    <a:p>
                      <a:pPr>
                        <a:lnSpc>
                          <a:spcPct val="115000"/>
                        </a:lnSpc>
                        <a:spcAft>
                          <a:spcPts val="0"/>
                        </a:spcAft>
                      </a:pPr>
                      <a:r>
                        <a:rPr lang="en-US" sz="1400" b="1" i="1" dirty="0">
                          <a:solidFill>
                            <a:schemeClr val="tx1"/>
                          </a:solidFill>
                          <a:effectLst/>
                        </a:rPr>
                        <a:t>#include&lt;</a:t>
                      </a:r>
                      <a:r>
                        <a:rPr lang="en-US" sz="1400" b="1" i="1" dirty="0" err="1">
                          <a:solidFill>
                            <a:schemeClr val="tx1"/>
                          </a:solidFill>
                          <a:effectLst/>
                        </a:rPr>
                        <a:t>math.h</a:t>
                      </a:r>
                      <a:r>
                        <a:rPr lang="en-US" sz="1400" b="1" i="1" dirty="0">
                          <a:solidFill>
                            <a:schemeClr val="tx1"/>
                          </a:solidFill>
                          <a:effectLst/>
                        </a:rPr>
                        <a:t>&gt;</a:t>
                      </a:r>
                      <a:endParaRPr lang="es-MX" sz="1200" b="1" i="1" dirty="0">
                        <a:solidFill>
                          <a:schemeClr val="tx1"/>
                        </a:solidFill>
                        <a:effectLst/>
                      </a:endParaRPr>
                    </a:p>
                    <a:p>
                      <a:pPr>
                        <a:lnSpc>
                          <a:spcPct val="115000"/>
                        </a:lnSpc>
                        <a:spcAft>
                          <a:spcPts val="0"/>
                        </a:spcAft>
                      </a:pPr>
                      <a:r>
                        <a:rPr lang="en-US" sz="1400" b="1" i="1" dirty="0">
                          <a:solidFill>
                            <a:schemeClr val="tx1"/>
                          </a:solidFill>
                          <a:effectLst/>
                        </a:rPr>
                        <a:t>#include&lt;</a:t>
                      </a:r>
                      <a:r>
                        <a:rPr lang="en-US" sz="1400" b="1" i="1" dirty="0" err="1">
                          <a:solidFill>
                            <a:schemeClr val="tx1"/>
                          </a:solidFill>
                          <a:effectLst/>
                        </a:rPr>
                        <a:t>iostream</a:t>
                      </a:r>
                      <a:r>
                        <a:rPr lang="en-US" sz="1400" b="1" i="1" dirty="0">
                          <a:solidFill>
                            <a:schemeClr val="tx1"/>
                          </a:solidFill>
                          <a:effectLst/>
                        </a:rPr>
                        <a:t>&gt;</a:t>
                      </a:r>
                      <a:endParaRPr lang="es-MX" sz="1200" b="1" i="1" dirty="0">
                        <a:solidFill>
                          <a:schemeClr val="tx1"/>
                        </a:solidFill>
                        <a:effectLst/>
                      </a:endParaRPr>
                    </a:p>
                    <a:p>
                      <a:pPr>
                        <a:lnSpc>
                          <a:spcPct val="115000"/>
                        </a:lnSpc>
                        <a:spcAft>
                          <a:spcPts val="0"/>
                        </a:spcAft>
                      </a:pPr>
                      <a:r>
                        <a:rPr lang="es-MX" sz="1400" b="1" i="1" dirty="0" err="1">
                          <a:solidFill>
                            <a:schemeClr val="tx1"/>
                          </a:solidFill>
                          <a:effectLst/>
                        </a:rPr>
                        <a:t>using</a:t>
                      </a:r>
                      <a:r>
                        <a:rPr lang="es-MX" sz="1400" b="1" i="1" dirty="0">
                          <a:solidFill>
                            <a:schemeClr val="tx1"/>
                          </a:solidFill>
                          <a:effectLst/>
                        </a:rPr>
                        <a:t> </a:t>
                      </a:r>
                      <a:r>
                        <a:rPr lang="es-MX" sz="1400" b="1" i="1" dirty="0" err="1">
                          <a:solidFill>
                            <a:schemeClr val="tx1"/>
                          </a:solidFill>
                          <a:effectLst/>
                        </a:rPr>
                        <a:t>namespace</a:t>
                      </a:r>
                      <a:r>
                        <a:rPr lang="es-MX" sz="1400" b="1" i="1" dirty="0">
                          <a:solidFill>
                            <a:schemeClr val="tx1"/>
                          </a:solidFill>
                          <a:effectLst/>
                        </a:rPr>
                        <a:t> </a:t>
                      </a:r>
                      <a:r>
                        <a:rPr lang="es-MX" sz="1400" b="1" i="1" dirty="0" err="1">
                          <a:solidFill>
                            <a:schemeClr val="tx1"/>
                          </a:solidFill>
                          <a:effectLst/>
                        </a:rPr>
                        <a:t>std</a:t>
                      </a:r>
                      <a:r>
                        <a:rPr lang="es-MX" sz="1400" b="1" i="1" dirty="0">
                          <a:solidFill>
                            <a:schemeClr val="tx1"/>
                          </a:solidFill>
                          <a:effectLst/>
                        </a:rPr>
                        <a:t>;</a:t>
                      </a:r>
                      <a:endParaRPr lang="es-MX" sz="1200" b="1" i="1" dirty="0">
                        <a:solidFill>
                          <a:schemeClr val="tx1"/>
                        </a:solidFill>
                        <a:effectLst/>
                      </a:endParaRPr>
                    </a:p>
                    <a:p>
                      <a:pPr>
                        <a:lnSpc>
                          <a:spcPct val="115000"/>
                        </a:lnSpc>
                        <a:spcAft>
                          <a:spcPts val="0"/>
                        </a:spcAft>
                      </a:pPr>
                      <a:r>
                        <a:rPr lang="es-MX" sz="1400" b="1" i="1" dirty="0" err="1">
                          <a:solidFill>
                            <a:schemeClr val="tx1"/>
                          </a:solidFill>
                          <a:effectLst/>
                        </a:rPr>
                        <a:t>main</a:t>
                      </a:r>
                      <a:r>
                        <a:rPr lang="es-MX" sz="1400" b="1" i="1" dirty="0">
                          <a:solidFill>
                            <a:schemeClr val="tx1"/>
                          </a:solidFill>
                          <a:effectLst/>
                        </a:rPr>
                        <a:t>(){</a:t>
                      </a:r>
                      <a:endParaRPr lang="es-MX" sz="1200" b="1" i="1" dirty="0">
                        <a:solidFill>
                          <a:schemeClr val="tx1"/>
                        </a:solidFill>
                        <a:effectLst/>
                      </a:endParaRPr>
                    </a:p>
                    <a:p>
                      <a:pPr>
                        <a:lnSpc>
                          <a:spcPct val="115000"/>
                        </a:lnSpc>
                        <a:spcAft>
                          <a:spcPts val="0"/>
                        </a:spcAft>
                      </a:pPr>
                      <a:r>
                        <a:rPr lang="es-MX" sz="1400" b="1" i="1" dirty="0" err="1">
                          <a:solidFill>
                            <a:schemeClr val="tx1"/>
                          </a:solidFill>
                          <a:effectLst/>
                        </a:rPr>
                        <a:t>double</a:t>
                      </a:r>
                      <a:r>
                        <a:rPr lang="es-MX" sz="1400" b="1" i="1" dirty="0">
                          <a:solidFill>
                            <a:schemeClr val="tx1"/>
                          </a:solidFill>
                          <a:effectLst/>
                        </a:rPr>
                        <a:t> </a:t>
                      </a:r>
                      <a:r>
                        <a:rPr lang="es-MX" sz="1400" b="1" i="1" dirty="0" err="1">
                          <a:solidFill>
                            <a:schemeClr val="tx1"/>
                          </a:solidFill>
                          <a:effectLst/>
                        </a:rPr>
                        <a:t>valor,resultado</a:t>
                      </a:r>
                      <a:r>
                        <a:rPr lang="es-MX" sz="1400" b="1" i="1" dirty="0">
                          <a:solidFill>
                            <a:schemeClr val="tx1"/>
                          </a:solidFill>
                          <a:effectLst/>
                        </a:rPr>
                        <a:t>; // se puede declarar dos variables en el mismo tipo de dato </a:t>
                      </a:r>
                      <a:endParaRPr lang="es-MX" sz="1200" b="1" i="1" dirty="0">
                        <a:solidFill>
                          <a:schemeClr val="tx1"/>
                        </a:solidFill>
                        <a:effectLst/>
                      </a:endParaRPr>
                    </a:p>
                    <a:p>
                      <a:pPr>
                        <a:lnSpc>
                          <a:spcPct val="115000"/>
                        </a:lnSpc>
                        <a:spcAft>
                          <a:spcPts val="0"/>
                        </a:spcAft>
                      </a:pPr>
                      <a:r>
                        <a:rPr lang="es-MX" sz="1400" b="1" i="1" dirty="0" err="1">
                          <a:solidFill>
                            <a:schemeClr val="tx1"/>
                          </a:solidFill>
                          <a:effectLst/>
                        </a:rPr>
                        <a:t>cout</a:t>
                      </a:r>
                      <a:r>
                        <a:rPr lang="es-MX" sz="1400" b="1" i="1" dirty="0">
                          <a:solidFill>
                            <a:schemeClr val="tx1"/>
                          </a:solidFill>
                          <a:effectLst/>
                        </a:rPr>
                        <a:t>&lt;&lt;"ingrese un numero"&lt;&lt;</a:t>
                      </a:r>
                      <a:r>
                        <a:rPr lang="es-MX" sz="1400" b="1" i="1" dirty="0" err="1">
                          <a:solidFill>
                            <a:schemeClr val="tx1"/>
                          </a:solidFill>
                          <a:effectLst/>
                        </a:rPr>
                        <a:t>endl</a:t>
                      </a:r>
                      <a:r>
                        <a:rPr lang="es-MX" sz="1400" b="1" i="1" dirty="0">
                          <a:solidFill>
                            <a:schemeClr val="tx1"/>
                          </a:solidFill>
                          <a:effectLst/>
                        </a:rPr>
                        <a:t>;</a:t>
                      </a:r>
                      <a:endParaRPr lang="es-MX" sz="1200" b="1" i="1" dirty="0">
                        <a:solidFill>
                          <a:schemeClr val="tx1"/>
                        </a:solidFill>
                        <a:effectLst/>
                      </a:endParaRPr>
                    </a:p>
                    <a:p>
                      <a:pPr>
                        <a:lnSpc>
                          <a:spcPct val="115000"/>
                        </a:lnSpc>
                        <a:spcAft>
                          <a:spcPts val="0"/>
                        </a:spcAft>
                      </a:pPr>
                      <a:r>
                        <a:rPr lang="es-MX" sz="1400" b="1" i="1" dirty="0" err="1">
                          <a:solidFill>
                            <a:schemeClr val="tx1"/>
                          </a:solidFill>
                          <a:effectLst/>
                        </a:rPr>
                        <a:t>cin</a:t>
                      </a:r>
                      <a:r>
                        <a:rPr lang="es-MX" sz="1400" b="1" i="1" dirty="0">
                          <a:solidFill>
                            <a:schemeClr val="tx1"/>
                          </a:solidFill>
                          <a:effectLst/>
                        </a:rPr>
                        <a:t>&gt;&gt;valor;</a:t>
                      </a:r>
                      <a:endParaRPr lang="es-MX" sz="1200" b="1" i="1" dirty="0">
                        <a:solidFill>
                          <a:schemeClr val="tx1"/>
                        </a:solidFill>
                        <a:effectLst/>
                      </a:endParaRPr>
                    </a:p>
                    <a:p>
                      <a:pPr>
                        <a:lnSpc>
                          <a:spcPct val="115000"/>
                        </a:lnSpc>
                        <a:spcAft>
                          <a:spcPts val="0"/>
                        </a:spcAft>
                      </a:pPr>
                      <a:r>
                        <a:rPr lang="es-MX" sz="1400" b="1" i="1" dirty="0">
                          <a:solidFill>
                            <a:schemeClr val="tx1"/>
                          </a:solidFill>
                          <a:effectLst/>
                        </a:rPr>
                        <a:t>resultado=</a:t>
                      </a:r>
                      <a:r>
                        <a:rPr lang="es-MX" sz="1400" b="1" i="1" dirty="0" err="1">
                          <a:solidFill>
                            <a:schemeClr val="tx1"/>
                          </a:solidFill>
                          <a:effectLst/>
                        </a:rPr>
                        <a:t>sqrt</a:t>
                      </a:r>
                      <a:r>
                        <a:rPr lang="es-MX" sz="1400" b="1" i="1" dirty="0">
                          <a:solidFill>
                            <a:schemeClr val="tx1"/>
                          </a:solidFill>
                          <a:effectLst/>
                        </a:rPr>
                        <a:t>(valor);resultado=resultado+56.3; //en esta parte al resultado de la raíz se le suman 56.3 con el operador aritmético suma </a:t>
                      </a:r>
                      <a:endParaRPr lang="es-MX" sz="1200" b="1" i="1" dirty="0">
                        <a:solidFill>
                          <a:schemeClr val="tx1"/>
                        </a:solidFill>
                        <a:effectLst/>
                      </a:endParaRPr>
                    </a:p>
                    <a:p>
                      <a:pPr>
                        <a:lnSpc>
                          <a:spcPct val="115000"/>
                        </a:lnSpc>
                        <a:spcAft>
                          <a:spcPts val="0"/>
                        </a:spcAft>
                      </a:pPr>
                      <a:r>
                        <a:rPr lang="es-MX" sz="1400" b="1" i="1" dirty="0" err="1">
                          <a:solidFill>
                            <a:schemeClr val="tx1"/>
                          </a:solidFill>
                          <a:effectLst/>
                        </a:rPr>
                        <a:t>cout</a:t>
                      </a:r>
                      <a:r>
                        <a:rPr lang="es-MX" sz="1400" b="1" i="1" dirty="0">
                          <a:solidFill>
                            <a:schemeClr val="tx1"/>
                          </a:solidFill>
                          <a:effectLst/>
                        </a:rPr>
                        <a:t>&lt;&lt;"el valor es "&lt;&lt;resultado&lt;&lt;</a:t>
                      </a:r>
                      <a:r>
                        <a:rPr lang="es-MX" sz="1400" b="1" i="1" dirty="0" err="1">
                          <a:solidFill>
                            <a:schemeClr val="tx1"/>
                          </a:solidFill>
                          <a:effectLst/>
                        </a:rPr>
                        <a:t>endl</a:t>
                      </a:r>
                      <a:r>
                        <a:rPr lang="es-MX" sz="1400" b="1" i="1" dirty="0">
                          <a:solidFill>
                            <a:schemeClr val="tx1"/>
                          </a:solidFill>
                          <a:effectLst/>
                        </a:rPr>
                        <a:t>;</a:t>
                      </a:r>
                      <a:endParaRPr lang="es-MX" sz="1200" b="1" i="1" dirty="0">
                        <a:solidFill>
                          <a:schemeClr val="tx1"/>
                        </a:solidFill>
                        <a:effectLst/>
                      </a:endParaRPr>
                    </a:p>
                    <a:p>
                      <a:pPr>
                        <a:lnSpc>
                          <a:spcPct val="115000"/>
                        </a:lnSpc>
                        <a:spcAft>
                          <a:spcPts val="0"/>
                        </a:spcAft>
                      </a:pPr>
                      <a:r>
                        <a:rPr lang="es-MX" sz="1400" b="1" i="1" dirty="0" err="1">
                          <a:solidFill>
                            <a:schemeClr val="tx1"/>
                          </a:solidFill>
                          <a:effectLst/>
                        </a:rPr>
                        <a:t>cin.get</a:t>
                      </a:r>
                      <a:r>
                        <a:rPr lang="es-MX" sz="1400" b="1" i="1" dirty="0">
                          <a:solidFill>
                            <a:schemeClr val="tx1"/>
                          </a:solidFill>
                          <a:effectLst/>
                        </a:rPr>
                        <a:t>();</a:t>
                      </a:r>
                      <a:endParaRPr lang="es-MX" sz="1200" b="1" i="1" dirty="0">
                        <a:solidFill>
                          <a:schemeClr val="tx1"/>
                        </a:solidFill>
                        <a:effectLst/>
                      </a:endParaRPr>
                    </a:p>
                    <a:p>
                      <a:pPr>
                        <a:lnSpc>
                          <a:spcPct val="115000"/>
                        </a:lnSpc>
                        <a:spcAft>
                          <a:spcPts val="0"/>
                        </a:spcAft>
                      </a:pPr>
                      <a:r>
                        <a:rPr lang="es-MX" sz="1400" b="1" i="1" dirty="0">
                          <a:solidFill>
                            <a:schemeClr val="tx1"/>
                          </a:solidFill>
                          <a:effectLst/>
                        </a:rPr>
                        <a:t>}</a:t>
                      </a:r>
                      <a:endParaRPr lang="es-MX" sz="1200" b="1" i="1" dirty="0">
                        <a:solidFill>
                          <a:schemeClr val="tx1"/>
                        </a:solidFill>
                        <a:effectLst/>
                      </a:endParaRPr>
                    </a:p>
                    <a:p>
                      <a:pPr>
                        <a:lnSpc>
                          <a:spcPct val="115000"/>
                        </a:lnSpc>
                        <a:spcAft>
                          <a:spcPts val="0"/>
                        </a:spcAft>
                      </a:pPr>
                      <a:r>
                        <a:rPr lang="en-US" sz="1200" b="1" i="1" dirty="0">
                          <a:solidFill>
                            <a:schemeClr val="tx1"/>
                          </a:solidFill>
                          <a:effectLst/>
                        </a:rPr>
                        <a:t> </a:t>
                      </a:r>
                      <a:endParaRPr lang="es-MX" sz="1100" b="1"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r>
            </a:tbl>
          </a:graphicData>
        </a:graphic>
      </p:graphicFrame>
      <p:pic>
        <p:nvPicPr>
          <p:cNvPr id="7" name="Imagen 6"/>
          <p:cNvPicPr/>
          <p:nvPr/>
        </p:nvPicPr>
        <p:blipFill rotWithShape="1">
          <a:blip r:embed="rId5"/>
          <a:srcRect l="46316" t="34435" r="22055" b="56709"/>
          <a:stretch/>
        </p:blipFill>
        <p:spPr bwMode="auto">
          <a:xfrm>
            <a:off x="4592719" y="3645024"/>
            <a:ext cx="4003829" cy="9777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998824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2" name="1 Tabla"/>
          <p:cNvGraphicFramePr>
            <a:graphicFrameLocks noGrp="1"/>
          </p:cNvGraphicFramePr>
          <p:nvPr>
            <p:extLst/>
          </p:nvPr>
        </p:nvGraphicFramePr>
        <p:xfrm>
          <a:off x="287524" y="569168"/>
          <a:ext cx="8568952" cy="6187440"/>
        </p:xfrm>
        <a:graphic>
          <a:graphicData uri="http://schemas.openxmlformats.org/drawingml/2006/table">
            <a:tbl>
              <a:tblPr firstRow="1" bandRow="1">
                <a:tableStyleId>{5C22544A-7EE6-4342-B048-85BDC9FD1C3A}</a:tableStyleId>
              </a:tblPr>
              <a:tblGrid>
                <a:gridCol w="4284476"/>
                <a:gridCol w="4284476"/>
              </a:tblGrid>
              <a:tr h="6120680">
                <a:tc>
                  <a:txBody>
                    <a:bodyPr/>
                    <a:lstStyle/>
                    <a:p>
                      <a:pPr algn="ctr"/>
                      <a:r>
                        <a:rPr lang="es-MX" dirty="0" smtClean="0">
                          <a:solidFill>
                            <a:schemeClr val="bg2">
                              <a:lumMod val="50000"/>
                            </a:schemeClr>
                          </a:solidFill>
                        </a:rPr>
                        <a:t>DIRECTORIO DE LA UAEM</a:t>
                      </a: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smtClean="0">
                          <a:solidFill>
                            <a:schemeClr val="bg2">
                              <a:lumMod val="50000"/>
                            </a:schemeClr>
                          </a:solidFill>
                        </a:rPr>
                        <a:t>DIRECTORIO DE LA UAP-NEZAHUALCÓYOTL</a:t>
                      </a:r>
                      <a:r>
                        <a:rPr lang="es-MX" dirty="0" smtClean="0">
                          <a:solidFill>
                            <a:schemeClr val="bg2">
                              <a:lumMod val="50000"/>
                            </a:schemeClr>
                          </a:solidFill>
                        </a:rPr>
                        <a:t> </a:t>
                      </a:r>
                    </a:p>
                    <a:p>
                      <a:pPr algn="ctr"/>
                      <a:endParaRPr lang="es-MX" sz="1200" dirty="0" smtClean="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C.E. Luis Ramón López Gutiérrez</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F.M. Israel Gutiérrez González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Académico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 Selene Jiménez Bautista</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Comercio Internacional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Dora María Calderón Nepamuceno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Ingeniería en Sistemas Inteligentes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Juan Antonio Jiménez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7" name="6 Conector recto"/>
          <p:cNvCxnSpPr>
            <a:stCxn id="2" idx="0"/>
            <a:endCxn id="2" idx="2"/>
          </p:cNvCxnSpPr>
          <p:nvPr/>
        </p:nvCxnSpPr>
        <p:spPr>
          <a:xfrm>
            <a:off x="4572000" y="569168"/>
            <a:ext cx="0" cy="6187440"/>
          </a:xfrm>
          <a:prstGeom prst="line">
            <a:avLst/>
          </a:prstGeom>
          <a:ln>
            <a:solidFill>
              <a:schemeClr val="bg2">
                <a:lumMod val="50000"/>
              </a:schemeClr>
            </a:solidFill>
          </a:ln>
        </p:spPr>
        <p:style>
          <a:lnRef idx="1">
            <a:schemeClr val="accent3"/>
          </a:lnRef>
          <a:fillRef idx="0">
            <a:schemeClr val="accent3"/>
          </a:fillRef>
          <a:effectRef idx="0">
            <a:schemeClr val="accent3"/>
          </a:effectRef>
          <a:fontRef idx="minor">
            <a:schemeClr val="tx1"/>
          </a:fontRef>
        </p:style>
      </p:cxnSp>
      <p:pic>
        <p:nvPicPr>
          <p:cNvPr id="12" name="1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27077389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r>
              <a:rPr lang="es-MX" sz="2800" b="1" dirty="0" smtClean="0">
                <a:solidFill>
                  <a:schemeClr val="bg2">
                    <a:lumMod val="50000"/>
                  </a:schemeClr>
                </a:solidFill>
              </a:rPr>
              <a:t>Otro ejemplo de </a:t>
            </a:r>
            <a:r>
              <a:rPr lang="es-MX" sz="2800" b="1" dirty="0" err="1" smtClean="0">
                <a:solidFill>
                  <a:schemeClr val="bg2">
                    <a:lumMod val="50000"/>
                  </a:schemeClr>
                </a:solidFill>
              </a:rPr>
              <a:t>math.h</a:t>
            </a:r>
            <a:r>
              <a:rPr lang="es-MX" sz="2800" b="1" dirty="0" smtClean="0">
                <a:solidFill>
                  <a:schemeClr val="bg2">
                    <a:lumMod val="50000"/>
                  </a:schemeClr>
                </a:solidFill>
              </a:rPr>
              <a:t> es el siguiente:</a:t>
            </a:r>
            <a:endParaRPr lang="es-MX" sz="2800" b="1" dirty="0">
              <a:solidFill>
                <a:schemeClr val="bg2">
                  <a:lumMod val="50000"/>
                </a:schemeClr>
              </a:solidFill>
            </a:endParaRPr>
          </a:p>
        </p:txBody>
      </p:sp>
      <p:graphicFrame>
        <p:nvGraphicFramePr>
          <p:cNvPr id="2" name="Tabla 1"/>
          <p:cNvGraphicFramePr>
            <a:graphicFrameLocks noGrp="1"/>
          </p:cNvGraphicFramePr>
          <p:nvPr>
            <p:extLst>
              <p:ext uri="{D42A27DB-BD31-4B8C-83A1-F6EECF244321}">
                <p14:modId xmlns:p14="http://schemas.microsoft.com/office/powerpoint/2010/main" val="1660135939"/>
              </p:ext>
            </p:extLst>
          </p:nvPr>
        </p:nvGraphicFramePr>
        <p:xfrm>
          <a:off x="718224" y="1515284"/>
          <a:ext cx="7707551" cy="4661916"/>
        </p:xfrm>
        <a:graphic>
          <a:graphicData uri="http://schemas.openxmlformats.org/drawingml/2006/table">
            <a:tbl>
              <a:tblPr firstRow="1" firstCol="1" bandRow="1">
                <a:tableStyleId>{5C22544A-7EE6-4342-B048-85BDC9FD1C3A}</a:tableStyleId>
              </a:tblPr>
              <a:tblGrid>
                <a:gridCol w="7707551"/>
              </a:tblGrid>
              <a:tr h="4554598">
                <a:tc>
                  <a:txBody>
                    <a:bodyPr/>
                    <a:lstStyle/>
                    <a:p>
                      <a:pPr>
                        <a:lnSpc>
                          <a:spcPct val="115000"/>
                        </a:lnSpc>
                        <a:spcAft>
                          <a:spcPts val="0"/>
                        </a:spcAft>
                      </a:pPr>
                      <a:r>
                        <a:rPr lang="es-MX" sz="1400" i="1" dirty="0">
                          <a:solidFill>
                            <a:schemeClr val="tx1"/>
                          </a:solidFill>
                          <a:effectLst/>
                        </a:rPr>
                        <a:t>#define pi 3.1416 </a:t>
                      </a:r>
                      <a:endParaRPr lang="es-MX" sz="1200" i="1" dirty="0">
                        <a:solidFill>
                          <a:schemeClr val="tx1"/>
                        </a:solidFill>
                        <a:effectLst/>
                      </a:endParaRPr>
                    </a:p>
                    <a:p>
                      <a:pPr>
                        <a:lnSpc>
                          <a:spcPct val="115000"/>
                        </a:lnSpc>
                        <a:spcAft>
                          <a:spcPts val="0"/>
                        </a:spcAft>
                      </a:pPr>
                      <a:r>
                        <a:rPr lang="es-MX" sz="1400" i="1" dirty="0">
                          <a:solidFill>
                            <a:schemeClr val="tx1"/>
                          </a:solidFill>
                          <a:effectLst/>
                        </a:rPr>
                        <a:t> // Esto es un a variable global que se declare junto con las bibliotecas  ya que no se iba a modificar </a:t>
                      </a:r>
                      <a:endParaRPr lang="es-MX" sz="1200" i="1" dirty="0">
                        <a:solidFill>
                          <a:schemeClr val="tx1"/>
                        </a:solidFill>
                        <a:effectLst/>
                      </a:endParaRPr>
                    </a:p>
                    <a:p>
                      <a:pPr>
                        <a:lnSpc>
                          <a:spcPct val="115000"/>
                        </a:lnSpc>
                        <a:spcAft>
                          <a:spcPts val="0"/>
                        </a:spcAft>
                      </a:pPr>
                      <a:r>
                        <a:rPr lang="en-US" sz="1400" i="1" dirty="0">
                          <a:solidFill>
                            <a:schemeClr val="tx1"/>
                          </a:solidFill>
                          <a:effectLst/>
                        </a:rPr>
                        <a:t>#include&lt;</a:t>
                      </a:r>
                      <a:r>
                        <a:rPr lang="en-US" sz="1400" i="1" dirty="0" err="1">
                          <a:solidFill>
                            <a:schemeClr val="tx1"/>
                          </a:solidFill>
                          <a:effectLst/>
                        </a:rPr>
                        <a:t>math.h</a:t>
                      </a:r>
                      <a:r>
                        <a:rPr lang="en-US" sz="1400" i="1" dirty="0">
                          <a:solidFill>
                            <a:schemeClr val="tx1"/>
                          </a:solidFill>
                          <a:effectLst/>
                        </a:rPr>
                        <a:t>&gt;</a:t>
                      </a:r>
                      <a:endParaRPr lang="es-MX" sz="1200" i="1" dirty="0">
                        <a:solidFill>
                          <a:schemeClr val="tx1"/>
                        </a:solidFill>
                        <a:effectLst/>
                      </a:endParaRPr>
                    </a:p>
                    <a:p>
                      <a:pPr>
                        <a:lnSpc>
                          <a:spcPct val="115000"/>
                        </a:lnSpc>
                        <a:spcAft>
                          <a:spcPts val="0"/>
                        </a:spcAft>
                      </a:pPr>
                      <a:r>
                        <a:rPr lang="en-US" sz="1400" i="1" dirty="0">
                          <a:solidFill>
                            <a:schemeClr val="tx1"/>
                          </a:solidFill>
                          <a:effectLst/>
                        </a:rPr>
                        <a:t>#include&lt;</a:t>
                      </a:r>
                      <a:r>
                        <a:rPr lang="en-US" sz="1400" i="1" dirty="0" err="1">
                          <a:solidFill>
                            <a:schemeClr val="tx1"/>
                          </a:solidFill>
                          <a:effectLst/>
                        </a:rPr>
                        <a:t>iostream</a:t>
                      </a:r>
                      <a:r>
                        <a:rPr lang="en-US" sz="1400" i="1" dirty="0">
                          <a:solidFill>
                            <a:schemeClr val="tx1"/>
                          </a:solidFill>
                          <a:effectLst/>
                        </a:rPr>
                        <a:t>&gt;</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using</a:t>
                      </a:r>
                      <a:r>
                        <a:rPr lang="es-MX" sz="1400" i="1" dirty="0">
                          <a:solidFill>
                            <a:schemeClr val="tx1"/>
                          </a:solidFill>
                          <a:effectLst/>
                        </a:rPr>
                        <a:t> </a:t>
                      </a:r>
                      <a:r>
                        <a:rPr lang="es-MX" sz="1400" i="1" dirty="0" err="1">
                          <a:solidFill>
                            <a:schemeClr val="tx1"/>
                          </a:solidFill>
                          <a:effectLst/>
                        </a:rPr>
                        <a:t>namespace</a:t>
                      </a:r>
                      <a:r>
                        <a:rPr lang="es-MX" sz="1400" i="1" dirty="0">
                          <a:solidFill>
                            <a:schemeClr val="tx1"/>
                          </a:solidFill>
                          <a:effectLst/>
                        </a:rPr>
                        <a:t> </a:t>
                      </a:r>
                      <a:r>
                        <a:rPr lang="es-MX" sz="1400" i="1" dirty="0" err="1">
                          <a:solidFill>
                            <a:schemeClr val="tx1"/>
                          </a:solidFill>
                          <a:effectLst/>
                        </a:rPr>
                        <a:t>std</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main</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char</a:t>
                      </a:r>
                      <a:r>
                        <a:rPr lang="es-MX" sz="1400" i="1" dirty="0">
                          <a:solidFill>
                            <a:schemeClr val="tx1"/>
                          </a:solidFill>
                          <a:effectLst/>
                        </a:rPr>
                        <a:t> </a:t>
                      </a:r>
                      <a:r>
                        <a:rPr lang="es-MX" sz="1400" i="1" dirty="0" err="1">
                          <a:solidFill>
                            <a:schemeClr val="tx1"/>
                          </a:solidFill>
                          <a:effectLst/>
                        </a:rPr>
                        <a:t>opcion</a:t>
                      </a:r>
                      <a:r>
                        <a:rPr lang="es-MX" sz="1400" i="1" dirty="0">
                          <a:solidFill>
                            <a:schemeClr val="tx1"/>
                          </a:solidFill>
                          <a:effectLst/>
                        </a:rPr>
                        <a:t>; // Es un tipo de dato que te permite ingresar texto  </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double</a:t>
                      </a:r>
                      <a:r>
                        <a:rPr lang="es-MX" sz="1400" i="1" dirty="0">
                          <a:solidFill>
                            <a:schemeClr val="tx1"/>
                          </a:solidFill>
                          <a:effectLst/>
                        </a:rPr>
                        <a:t> </a:t>
                      </a:r>
                      <a:r>
                        <a:rPr lang="es-MX" sz="1400" i="1" dirty="0" err="1">
                          <a:solidFill>
                            <a:schemeClr val="tx1"/>
                          </a:solidFill>
                          <a:effectLst/>
                        </a:rPr>
                        <a:t>a,r</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do{ </a:t>
                      </a:r>
                      <a:r>
                        <a:rPr lang="es-MX" sz="1400" i="1" dirty="0" err="1">
                          <a:solidFill>
                            <a:schemeClr val="tx1"/>
                          </a:solidFill>
                          <a:effectLst/>
                        </a:rPr>
                        <a:t>cout</a:t>
                      </a:r>
                      <a:r>
                        <a:rPr lang="es-MX" sz="1400" i="1" dirty="0">
                          <a:solidFill>
                            <a:schemeClr val="tx1"/>
                          </a:solidFill>
                          <a:effectLst/>
                        </a:rPr>
                        <a:t>&lt;&lt;"Ingrese el valor del radio"&lt;&lt;</a:t>
                      </a:r>
                      <a:r>
                        <a:rPr lang="es-MX" sz="1400" i="1" dirty="0" err="1">
                          <a:solidFill>
                            <a:schemeClr val="tx1"/>
                          </a:solidFill>
                          <a:effectLst/>
                        </a:rPr>
                        <a:t>endl</a:t>
                      </a:r>
                      <a:r>
                        <a:rPr lang="es-MX" sz="1400" i="1" dirty="0">
                          <a:solidFill>
                            <a:schemeClr val="tx1"/>
                          </a:solidFill>
                          <a:effectLst/>
                        </a:rPr>
                        <a:t>;  //La sentencia “do” permite repetir lo que está dentro del </a:t>
                      </a:r>
                      <a:r>
                        <a:rPr lang="es-MX" sz="1400" i="1" dirty="0" err="1">
                          <a:solidFill>
                            <a:schemeClr val="tx1"/>
                          </a:solidFill>
                          <a:effectLst/>
                        </a:rPr>
                        <a:t>while</a:t>
                      </a:r>
                      <a:r>
                        <a:rPr lang="es-MX" sz="1400" i="1" dirty="0">
                          <a:solidFill>
                            <a:schemeClr val="tx1"/>
                          </a:solidFill>
                          <a:effectLst/>
                        </a:rPr>
                        <a:t> hasta que se deje  de cumplir dicha condición. </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cin</a:t>
                      </a:r>
                      <a:r>
                        <a:rPr lang="es-MX" sz="1400" i="1" dirty="0">
                          <a:solidFill>
                            <a:schemeClr val="tx1"/>
                          </a:solidFill>
                          <a:effectLst/>
                        </a:rPr>
                        <a:t>&gt;&gt;r;</a:t>
                      </a:r>
                      <a:endParaRPr lang="es-MX" sz="1200" i="1" dirty="0">
                        <a:solidFill>
                          <a:schemeClr val="tx1"/>
                        </a:solidFill>
                        <a:effectLst/>
                      </a:endParaRPr>
                    </a:p>
                    <a:p>
                      <a:pPr>
                        <a:lnSpc>
                          <a:spcPct val="115000"/>
                        </a:lnSpc>
                        <a:spcAft>
                          <a:spcPts val="0"/>
                        </a:spcAft>
                      </a:pPr>
                      <a:r>
                        <a:rPr lang="es-MX" sz="1400" i="1" dirty="0">
                          <a:solidFill>
                            <a:schemeClr val="tx1"/>
                          </a:solidFill>
                          <a:effectLst/>
                        </a:rPr>
                        <a:t>	a=pi*</a:t>
                      </a:r>
                      <a:r>
                        <a:rPr lang="es-MX" sz="1400" i="1" dirty="0" err="1">
                          <a:solidFill>
                            <a:schemeClr val="tx1"/>
                          </a:solidFill>
                          <a:effectLst/>
                        </a:rPr>
                        <a:t>pow</a:t>
                      </a:r>
                      <a:r>
                        <a:rPr lang="es-MX" sz="1400" i="1" dirty="0">
                          <a:solidFill>
                            <a:schemeClr val="tx1"/>
                          </a:solidFill>
                          <a:effectLst/>
                        </a:rPr>
                        <a:t>(r,2); //”El </a:t>
                      </a:r>
                      <a:r>
                        <a:rPr lang="es-MX" sz="1400" i="1" dirty="0" err="1">
                          <a:solidFill>
                            <a:schemeClr val="tx1"/>
                          </a:solidFill>
                          <a:effectLst/>
                        </a:rPr>
                        <a:t>pow</a:t>
                      </a:r>
                      <a:r>
                        <a:rPr lang="es-MX" sz="1400" i="1" dirty="0">
                          <a:solidFill>
                            <a:schemeClr val="tx1"/>
                          </a:solidFill>
                          <a:effectLst/>
                        </a:rPr>
                        <a:t>” es una función de </a:t>
                      </a:r>
                      <a:r>
                        <a:rPr lang="es-MX" sz="1400" i="1" dirty="0" err="1">
                          <a:solidFill>
                            <a:schemeClr val="tx1"/>
                          </a:solidFill>
                          <a:effectLst/>
                        </a:rPr>
                        <a:t>math</a:t>
                      </a:r>
                      <a:r>
                        <a:rPr lang="es-MX" sz="1400" i="1" dirty="0">
                          <a:solidFill>
                            <a:schemeClr val="tx1"/>
                          </a:solidFill>
                          <a:effectLst/>
                        </a:rPr>
                        <a:t> que me permite sacar potencias   </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&lt;&lt;"el resultado es:"&lt;&lt;a&lt;&lt;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&lt;&lt;"Ingrese su </a:t>
                      </a:r>
                      <a:r>
                        <a:rPr lang="es-MX" sz="1400" i="1" dirty="0" err="1">
                          <a:solidFill>
                            <a:schemeClr val="tx1"/>
                          </a:solidFill>
                          <a:effectLst/>
                        </a:rPr>
                        <a:t>opcion</a:t>
                      </a:r>
                      <a:r>
                        <a:rPr lang="es-MX" sz="1400" i="1" dirty="0">
                          <a:solidFill>
                            <a:schemeClr val="tx1"/>
                          </a:solidFill>
                          <a:effectLst/>
                        </a:rPr>
                        <a:t>"&lt;&lt;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cin</a:t>
                      </a:r>
                      <a:r>
                        <a:rPr lang="es-MX" sz="1400" i="1" dirty="0">
                          <a:solidFill>
                            <a:schemeClr val="tx1"/>
                          </a:solidFill>
                          <a:effectLst/>
                        </a:rPr>
                        <a:t>&gt;&gt;</a:t>
                      </a:r>
                      <a:r>
                        <a:rPr lang="es-MX" sz="1400" i="1" dirty="0" err="1">
                          <a:solidFill>
                            <a:schemeClr val="tx1"/>
                          </a:solidFill>
                          <a:effectLst/>
                        </a:rPr>
                        <a:t>opcion</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a:t>
                      </a:r>
                      <a:r>
                        <a:rPr lang="es-MX" sz="1400" i="1" dirty="0" err="1">
                          <a:solidFill>
                            <a:schemeClr val="tx1"/>
                          </a:solidFill>
                          <a:effectLst/>
                        </a:rPr>
                        <a:t>while</a:t>
                      </a:r>
                      <a:r>
                        <a:rPr lang="es-MX" sz="1400" i="1" dirty="0">
                          <a:solidFill>
                            <a:schemeClr val="tx1"/>
                          </a:solidFill>
                          <a:effectLst/>
                        </a:rPr>
                        <a:t>(</a:t>
                      </a:r>
                      <a:r>
                        <a:rPr lang="es-MX" sz="1400" i="1" dirty="0" err="1">
                          <a:solidFill>
                            <a:schemeClr val="tx1"/>
                          </a:solidFill>
                          <a:effectLst/>
                        </a:rPr>
                        <a:t>opcion</a:t>
                      </a:r>
                      <a:r>
                        <a:rPr lang="es-MX" sz="1400" i="1" dirty="0">
                          <a:solidFill>
                            <a:schemeClr val="tx1"/>
                          </a:solidFill>
                          <a:effectLst/>
                        </a:rPr>
                        <a:t>=='s'||</a:t>
                      </a:r>
                      <a:r>
                        <a:rPr lang="es-MX" sz="1400" i="1" dirty="0" err="1">
                          <a:solidFill>
                            <a:schemeClr val="tx1"/>
                          </a:solidFill>
                          <a:effectLst/>
                        </a:rPr>
                        <a:t>opcion</a:t>
                      </a:r>
                      <a:r>
                        <a:rPr lang="es-MX" sz="1400" i="1" dirty="0">
                          <a:solidFill>
                            <a:schemeClr val="tx1"/>
                          </a:solidFill>
                          <a:effectLst/>
                        </a:rPr>
                        <a:t>=='S'); </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system</a:t>
                      </a:r>
                      <a:r>
                        <a:rPr lang="es-MX" sz="1400" i="1" dirty="0">
                          <a:solidFill>
                            <a:schemeClr val="tx1"/>
                          </a:solidFill>
                          <a:effectLst/>
                        </a:rPr>
                        <a:t>("CLS"); //Esta línea de comando sirve para limpiar la pantalla  </a:t>
                      </a:r>
                      <a:endParaRPr lang="es-MX" sz="1200" i="1" dirty="0">
                        <a:solidFill>
                          <a:schemeClr val="tx1"/>
                        </a:solidFill>
                        <a:effectLst/>
                      </a:endParaRPr>
                    </a:p>
                    <a:p>
                      <a:pPr>
                        <a:lnSpc>
                          <a:spcPct val="115000"/>
                        </a:lnSpc>
                        <a:spcAft>
                          <a:spcPts val="0"/>
                        </a:spcAft>
                      </a:pPr>
                      <a:r>
                        <a:rPr lang="es-MX" sz="1400" i="1" dirty="0" err="1">
                          <a:solidFill>
                            <a:schemeClr val="tx1"/>
                          </a:solidFill>
                          <a:effectLst/>
                        </a:rPr>
                        <a:t>cin.get</a:t>
                      </a:r>
                      <a:r>
                        <a:rPr lang="es-MX" sz="1400" i="1" dirty="0">
                          <a:solidFill>
                            <a:schemeClr val="tx1"/>
                          </a:solidFill>
                          <a:effectLst/>
                        </a:rPr>
                        <a:t>(); }</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endParaRPr lang="es-MX" sz="12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r>
            </a:tbl>
          </a:graphicData>
        </a:graphic>
      </p:graphicFrame>
    </p:spTree>
    <p:extLst>
      <p:ext uri="{BB962C8B-B14F-4D97-AF65-F5344CB8AC3E}">
        <p14:creationId xmlns:p14="http://schemas.microsoft.com/office/powerpoint/2010/main" val="14953693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endParaRPr lang="es-MX" sz="1800" dirty="0" smtClean="0"/>
          </a:p>
          <a:p>
            <a:pPr marL="0" indent="0">
              <a:buNone/>
            </a:pPr>
            <a:endParaRPr lang="es-MX" sz="1800" dirty="0"/>
          </a:p>
          <a:p>
            <a:pPr marL="0" indent="0">
              <a:buNone/>
            </a:pPr>
            <a:endParaRPr lang="es-MX" sz="1800" dirty="0" smtClean="0"/>
          </a:p>
          <a:p>
            <a:pPr marL="0" indent="0">
              <a:buNone/>
            </a:pPr>
            <a:endParaRPr lang="es-MX" sz="1800" dirty="0"/>
          </a:p>
          <a:p>
            <a:pPr marL="0" indent="0">
              <a:buNone/>
            </a:pPr>
            <a:endParaRPr lang="es-MX" sz="1800" dirty="0" smtClean="0"/>
          </a:p>
          <a:p>
            <a:pPr marL="0" indent="0">
              <a:buNone/>
            </a:pPr>
            <a:endParaRPr lang="es-MX" sz="1800" dirty="0"/>
          </a:p>
          <a:p>
            <a:pPr marL="0" indent="0">
              <a:buNone/>
            </a:pPr>
            <a:endParaRPr lang="es-MX" sz="1800" dirty="0" smtClean="0"/>
          </a:p>
          <a:p>
            <a:pPr marL="0" indent="0">
              <a:buNone/>
            </a:pPr>
            <a:endParaRPr lang="es-MX" sz="1800" dirty="0" smtClean="0"/>
          </a:p>
          <a:p>
            <a:pPr marL="0" indent="0" algn="just">
              <a:buNone/>
            </a:pPr>
            <a:r>
              <a:rPr lang="es-MX" sz="1600" dirty="0" smtClean="0"/>
              <a:t>Al </a:t>
            </a:r>
            <a:r>
              <a:rPr lang="es-MX" sz="1600" dirty="0"/>
              <a:t>iniciar el programa este empieza leyendo las librerías ,la declaración de los datos etc. y enseguida el do </a:t>
            </a:r>
            <a:r>
              <a:rPr lang="es-MX" sz="1600" dirty="0" err="1"/>
              <a:t>while</a:t>
            </a:r>
            <a:r>
              <a:rPr lang="es-MX" sz="1600" dirty="0"/>
              <a:t> después  imprime en pantalla Ingrese el valor del radio a causa de un</a:t>
            </a:r>
            <a:r>
              <a:rPr lang="es-MX" sz="1600" b="1" dirty="0"/>
              <a:t> </a:t>
            </a:r>
            <a:r>
              <a:rPr lang="es-MX" sz="1600" b="1" dirty="0" err="1"/>
              <a:t>cout</a:t>
            </a:r>
            <a:r>
              <a:rPr lang="es-MX" sz="1600" b="1" dirty="0"/>
              <a:t> </a:t>
            </a:r>
            <a:r>
              <a:rPr lang="es-MX" sz="1600" dirty="0"/>
              <a:t> posterior mente le el </a:t>
            </a:r>
            <a:r>
              <a:rPr lang="es-MX" sz="1600" b="1" dirty="0" err="1"/>
              <a:t>cin</a:t>
            </a:r>
            <a:r>
              <a:rPr lang="es-MX" sz="1600" b="1" dirty="0"/>
              <a:t> </a:t>
            </a:r>
            <a:r>
              <a:rPr lang="es-MX" sz="1600" dirty="0"/>
              <a:t>con el cual podemos ingresar un dato  posterior mente ese dato es afectado por la función</a:t>
            </a:r>
            <a:r>
              <a:rPr lang="es-MX" sz="1600" b="1" dirty="0"/>
              <a:t> </a:t>
            </a:r>
            <a:r>
              <a:rPr lang="es-MX" sz="1600" b="1" dirty="0" err="1"/>
              <a:t>pow</a:t>
            </a:r>
            <a:r>
              <a:rPr lang="es-MX" sz="1600" dirty="0"/>
              <a:t> y multiplicado por una variable global que esta con las librerías para guardarse en la variable a  y después esta </a:t>
            </a:r>
            <a:r>
              <a:rPr lang="es-MX" sz="1600" dirty="0" err="1"/>
              <a:t>sera</a:t>
            </a:r>
            <a:r>
              <a:rPr lang="es-MX" sz="1600" dirty="0"/>
              <a:t> imprimida en pantalla como resultado y final mente con ayuda de la función </a:t>
            </a:r>
            <a:r>
              <a:rPr lang="es-MX" sz="1600" b="1" dirty="0"/>
              <a:t>do </a:t>
            </a:r>
            <a:r>
              <a:rPr lang="es-MX" sz="1600" b="1" dirty="0" err="1"/>
              <a:t>while</a:t>
            </a:r>
            <a:r>
              <a:rPr lang="es-MX" sz="1600" b="1" dirty="0"/>
              <a:t> </a:t>
            </a:r>
            <a:r>
              <a:rPr lang="es-MX" sz="1600" dirty="0"/>
              <a:t> se te permitirá  realizar de nuevo las funciones dentro del  </a:t>
            </a:r>
            <a:r>
              <a:rPr lang="es-MX" sz="1600" dirty="0" err="1"/>
              <a:t>while</a:t>
            </a:r>
            <a:r>
              <a:rPr lang="es-MX" sz="1600" dirty="0"/>
              <a:t>  presionando una tecla determinada en las condiciones de </a:t>
            </a:r>
            <a:r>
              <a:rPr lang="es-MX" sz="1600" dirty="0" err="1"/>
              <a:t>while</a:t>
            </a:r>
            <a:r>
              <a:rPr lang="es-MX" sz="1600" dirty="0"/>
              <a:t> el cual es un dato  llamado </a:t>
            </a:r>
            <a:r>
              <a:rPr lang="es-MX" sz="1600" dirty="0" err="1"/>
              <a:t>char</a:t>
            </a:r>
            <a:r>
              <a:rPr lang="es-MX" sz="1600" dirty="0"/>
              <a:t> que es una letra de no teclearse dicha letra se cerrara el programa. </a:t>
            </a:r>
          </a:p>
        </p:txBody>
      </p:sp>
      <p:pic>
        <p:nvPicPr>
          <p:cNvPr id="7" name="Imagen 6"/>
          <p:cNvPicPr/>
          <p:nvPr/>
        </p:nvPicPr>
        <p:blipFill rotWithShape="1">
          <a:blip r:embed="rId5"/>
          <a:srcRect l="5099" t="9825" r="64393" b="64877"/>
          <a:stretch/>
        </p:blipFill>
        <p:spPr bwMode="auto">
          <a:xfrm>
            <a:off x="342294" y="1556792"/>
            <a:ext cx="4229706" cy="166515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49514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endParaRPr lang="en-US" sz="2000" b="1" dirty="0" smtClean="0"/>
          </a:p>
          <a:p>
            <a:pPr marL="0" indent="0">
              <a:buNone/>
            </a:pPr>
            <a:endParaRPr lang="es-MX" sz="2000" b="1" dirty="0"/>
          </a:p>
        </p:txBody>
      </p:sp>
      <p:graphicFrame>
        <p:nvGraphicFramePr>
          <p:cNvPr id="2" name="Tabla 1"/>
          <p:cNvGraphicFramePr>
            <a:graphicFrameLocks noGrp="1"/>
          </p:cNvGraphicFramePr>
          <p:nvPr>
            <p:extLst>
              <p:ext uri="{D42A27DB-BD31-4B8C-83A1-F6EECF244321}">
                <p14:modId xmlns:p14="http://schemas.microsoft.com/office/powerpoint/2010/main" val="1473223452"/>
              </p:ext>
            </p:extLst>
          </p:nvPr>
        </p:nvGraphicFramePr>
        <p:xfrm>
          <a:off x="1043608" y="1038132"/>
          <a:ext cx="6234891" cy="5137087"/>
        </p:xfrm>
        <a:graphic>
          <a:graphicData uri="http://schemas.openxmlformats.org/drawingml/2006/table">
            <a:tbl>
              <a:tblPr firstRow="1" firstCol="1" bandRow="1">
                <a:tableStyleId>{5C22544A-7EE6-4342-B048-85BDC9FD1C3A}</a:tableStyleId>
              </a:tblPr>
              <a:tblGrid>
                <a:gridCol w="6234891"/>
              </a:tblGrid>
              <a:tr h="4973913">
                <a:tc>
                  <a:txBody>
                    <a:bodyPr/>
                    <a:lstStyle/>
                    <a:p>
                      <a:pPr>
                        <a:lnSpc>
                          <a:spcPct val="115000"/>
                        </a:lnSpc>
                        <a:spcAft>
                          <a:spcPts val="0"/>
                        </a:spcAft>
                      </a:pPr>
                      <a:r>
                        <a:rPr lang="en-US" sz="1400" i="1" dirty="0">
                          <a:solidFill>
                            <a:schemeClr val="tx1"/>
                          </a:solidFill>
                          <a:effectLst/>
                        </a:rPr>
                        <a:t>#include&lt;</a:t>
                      </a:r>
                      <a:r>
                        <a:rPr lang="en-US" sz="1400" i="1" dirty="0" err="1">
                          <a:solidFill>
                            <a:schemeClr val="tx1"/>
                          </a:solidFill>
                          <a:effectLst/>
                        </a:rPr>
                        <a:t>math.h</a:t>
                      </a:r>
                      <a:r>
                        <a:rPr lang="en-US" sz="1400" i="1" dirty="0">
                          <a:solidFill>
                            <a:schemeClr val="tx1"/>
                          </a:solidFill>
                          <a:effectLst/>
                        </a:rPr>
                        <a:t>&gt;</a:t>
                      </a:r>
                      <a:endParaRPr lang="es-MX" sz="1200" i="1" dirty="0">
                        <a:solidFill>
                          <a:schemeClr val="tx1"/>
                        </a:solidFill>
                        <a:effectLst/>
                      </a:endParaRPr>
                    </a:p>
                    <a:p>
                      <a:pPr>
                        <a:lnSpc>
                          <a:spcPct val="115000"/>
                        </a:lnSpc>
                        <a:spcAft>
                          <a:spcPts val="0"/>
                        </a:spcAft>
                      </a:pPr>
                      <a:r>
                        <a:rPr lang="en-US" sz="1400" i="1" dirty="0">
                          <a:solidFill>
                            <a:schemeClr val="tx1"/>
                          </a:solidFill>
                          <a:effectLst/>
                        </a:rPr>
                        <a:t>#include&lt;</a:t>
                      </a:r>
                      <a:r>
                        <a:rPr lang="en-US" sz="1400" i="1" dirty="0" err="1">
                          <a:solidFill>
                            <a:schemeClr val="tx1"/>
                          </a:solidFill>
                          <a:effectLst/>
                        </a:rPr>
                        <a:t>iostream</a:t>
                      </a:r>
                      <a:r>
                        <a:rPr lang="en-US" sz="1400" i="1" dirty="0">
                          <a:solidFill>
                            <a:schemeClr val="tx1"/>
                          </a:solidFill>
                          <a:effectLst/>
                        </a:rPr>
                        <a:t>&gt;</a:t>
                      </a:r>
                      <a:endParaRPr lang="es-MX" sz="1200" i="1" dirty="0">
                        <a:solidFill>
                          <a:schemeClr val="tx1"/>
                        </a:solidFill>
                        <a:effectLst/>
                      </a:endParaRPr>
                    </a:p>
                    <a:p>
                      <a:pPr>
                        <a:lnSpc>
                          <a:spcPct val="115000"/>
                        </a:lnSpc>
                        <a:spcAft>
                          <a:spcPts val="0"/>
                        </a:spcAft>
                      </a:pPr>
                      <a:r>
                        <a:rPr lang="en-US" sz="1400" i="1" dirty="0">
                          <a:solidFill>
                            <a:schemeClr val="tx1"/>
                          </a:solidFill>
                          <a:effectLst/>
                        </a:rPr>
                        <a:t>using namespace </a:t>
                      </a:r>
                      <a:r>
                        <a:rPr lang="en-US" sz="1400" i="1" dirty="0" err="1">
                          <a:solidFill>
                            <a:schemeClr val="tx1"/>
                          </a:solidFill>
                          <a:effectLst/>
                        </a:rPr>
                        <a:t>std</a:t>
                      </a:r>
                      <a:r>
                        <a:rPr lang="en-US" sz="1400" i="1" dirty="0">
                          <a:solidFill>
                            <a:schemeClr val="tx1"/>
                          </a:solidFill>
                          <a:effectLst/>
                        </a:rPr>
                        <a:t>;</a:t>
                      </a:r>
                      <a:endParaRPr lang="es-MX" sz="1200" i="1" dirty="0">
                        <a:solidFill>
                          <a:schemeClr val="tx1"/>
                        </a:solidFill>
                        <a:effectLst/>
                      </a:endParaRPr>
                    </a:p>
                    <a:p>
                      <a:pPr>
                        <a:lnSpc>
                          <a:spcPct val="115000"/>
                        </a:lnSpc>
                        <a:spcAft>
                          <a:spcPts val="0"/>
                        </a:spcAft>
                      </a:pPr>
                      <a:r>
                        <a:rPr lang="en-US" sz="1400" i="1" dirty="0">
                          <a:solidFill>
                            <a:schemeClr val="tx1"/>
                          </a:solidFill>
                          <a:effectLst/>
                        </a:rPr>
                        <a:t>main(){</a:t>
                      </a:r>
                      <a:endParaRPr lang="es-MX" sz="1200" i="1" dirty="0">
                        <a:solidFill>
                          <a:schemeClr val="tx1"/>
                        </a:solidFill>
                        <a:effectLst/>
                      </a:endParaRPr>
                    </a:p>
                    <a:p>
                      <a:pPr>
                        <a:lnSpc>
                          <a:spcPct val="115000"/>
                        </a:lnSpc>
                        <a:spcAft>
                          <a:spcPts val="0"/>
                        </a:spcAft>
                      </a:pPr>
                      <a:r>
                        <a:rPr lang="en-US" sz="1400" i="1" dirty="0">
                          <a:solidFill>
                            <a:schemeClr val="tx1"/>
                          </a:solidFill>
                          <a:effectLst/>
                        </a:rPr>
                        <a:t>	</a:t>
                      </a:r>
                      <a:r>
                        <a:rPr lang="en-US" sz="1400" i="1" dirty="0" err="1">
                          <a:solidFill>
                            <a:schemeClr val="tx1"/>
                          </a:solidFill>
                          <a:effectLst/>
                        </a:rPr>
                        <a:t>int</a:t>
                      </a:r>
                      <a:r>
                        <a:rPr lang="en-US" sz="1400" i="1" dirty="0">
                          <a:solidFill>
                            <a:schemeClr val="tx1"/>
                          </a:solidFill>
                          <a:effectLst/>
                        </a:rPr>
                        <a:t> </a:t>
                      </a:r>
                      <a:r>
                        <a:rPr lang="en-US" sz="1400" i="1" dirty="0" err="1">
                          <a:solidFill>
                            <a:schemeClr val="tx1"/>
                          </a:solidFill>
                          <a:effectLst/>
                        </a:rPr>
                        <a:t>opcion</a:t>
                      </a:r>
                      <a:r>
                        <a:rPr lang="en-US" sz="1400" i="1" dirty="0">
                          <a:solidFill>
                            <a:schemeClr val="tx1"/>
                          </a:solidFill>
                          <a:effectLst/>
                        </a:rPr>
                        <a:t>;</a:t>
                      </a:r>
                      <a:endParaRPr lang="es-MX" sz="1200" i="1" dirty="0">
                        <a:solidFill>
                          <a:schemeClr val="tx1"/>
                        </a:solidFill>
                        <a:effectLst/>
                      </a:endParaRPr>
                    </a:p>
                    <a:p>
                      <a:pPr>
                        <a:lnSpc>
                          <a:spcPct val="115000"/>
                        </a:lnSpc>
                        <a:spcAft>
                          <a:spcPts val="0"/>
                        </a:spcAft>
                      </a:pPr>
                      <a:r>
                        <a:rPr lang="en-US"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&lt;&lt;"Ingrese la </a:t>
                      </a:r>
                      <a:r>
                        <a:rPr lang="es-MX" sz="1400" i="1" dirty="0" err="1">
                          <a:solidFill>
                            <a:schemeClr val="tx1"/>
                          </a:solidFill>
                          <a:effectLst/>
                        </a:rPr>
                        <a:t>opcion</a:t>
                      </a:r>
                      <a:r>
                        <a:rPr lang="es-MX" sz="1400" i="1" dirty="0">
                          <a:solidFill>
                            <a:schemeClr val="tx1"/>
                          </a:solidFill>
                          <a:effectLst/>
                        </a:rPr>
                        <a:t> "&lt;&lt;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cin</a:t>
                      </a:r>
                      <a:r>
                        <a:rPr lang="es-MX" sz="1400" i="1" dirty="0">
                          <a:solidFill>
                            <a:schemeClr val="tx1"/>
                          </a:solidFill>
                          <a:effectLst/>
                        </a:rPr>
                        <a:t>&gt;&gt;</a:t>
                      </a:r>
                      <a:r>
                        <a:rPr lang="es-MX" sz="1400" i="1" dirty="0" err="1">
                          <a:solidFill>
                            <a:schemeClr val="tx1"/>
                          </a:solidFill>
                          <a:effectLst/>
                        </a:rPr>
                        <a:t>opcion</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switch</a:t>
                      </a:r>
                      <a:r>
                        <a:rPr lang="es-MX" sz="1400" i="1" dirty="0">
                          <a:solidFill>
                            <a:schemeClr val="tx1"/>
                          </a:solidFill>
                          <a:effectLst/>
                        </a:rPr>
                        <a:t>(</a:t>
                      </a:r>
                      <a:r>
                        <a:rPr lang="es-MX" sz="1400" i="1" dirty="0" err="1">
                          <a:solidFill>
                            <a:schemeClr val="tx1"/>
                          </a:solidFill>
                          <a:effectLst/>
                        </a:rPr>
                        <a:t>opcion</a:t>
                      </a:r>
                      <a:r>
                        <a:rPr lang="es-MX" sz="1400" i="1" dirty="0">
                          <a:solidFill>
                            <a:schemeClr val="tx1"/>
                          </a:solidFill>
                          <a:effectLst/>
                        </a:rPr>
                        <a:t>){ // Esta  </a:t>
                      </a:r>
                      <a:r>
                        <a:rPr lang="es-MX" sz="1400" i="1" dirty="0" err="1">
                          <a:solidFill>
                            <a:schemeClr val="tx1"/>
                          </a:solidFill>
                          <a:effectLst/>
                        </a:rPr>
                        <a:t>sentensia</a:t>
                      </a:r>
                      <a:r>
                        <a:rPr lang="es-MX" sz="1400" i="1" dirty="0">
                          <a:solidFill>
                            <a:schemeClr val="tx1"/>
                          </a:solidFill>
                          <a:effectLst/>
                        </a:rPr>
                        <a:t>  te permite  la </a:t>
                      </a:r>
                      <a:r>
                        <a:rPr lang="es-MX" sz="1400" i="1" dirty="0" err="1">
                          <a:solidFill>
                            <a:schemeClr val="tx1"/>
                          </a:solidFill>
                          <a:effectLst/>
                        </a:rPr>
                        <a:t>ejecusion</a:t>
                      </a:r>
                      <a:r>
                        <a:rPr lang="es-MX" sz="1400" i="1" dirty="0">
                          <a:solidFill>
                            <a:schemeClr val="tx1"/>
                          </a:solidFill>
                          <a:effectLst/>
                        </a:rPr>
                        <a:t> de ciertas líneas de código dentro del </a:t>
                      </a:r>
                      <a:r>
                        <a:rPr lang="es-MX" sz="1400" i="1" dirty="0" err="1">
                          <a:solidFill>
                            <a:schemeClr val="tx1"/>
                          </a:solidFill>
                          <a:effectLst/>
                        </a:rPr>
                        <a:t>switch</a:t>
                      </a:r>
                      <a:r>
                        <a:rPr lang="es-MX" sz="1400" i="1" dirty="0">
                          <a:solidFill>
                            <a:schemeClr val="tx1"/>
                          </a:solidFill>
                          <a:effectLst/>
                        </a:rPr>
                        <a:t> llamadas case</a:t>
                      </a:r>
                      <a:endParaRPr lang="es-MX" sz="1200" i="1" dirty="0">
                        <a:solidFill>
                          <a:schemeClr val="tx1"/>
                        </a:solidFill>
                        <a:effectLst/>
                      </a:endParaRPr>
                    </a:p>
                    <a:p>
                      <a:pPr>
                        <a:lnSpc>
                          <a:spcPct val="115000"/>
                        </a:lnSpc>
                        <a:spcAft>
                          <a:spcPts val="0"/>
                        </a:spcAft>
                      </a:pPr>
                      <a:r>
                        <a:rPr lang="es-MX" sz="1400" i="1" dirty="0">
                          <a:solidFill>
                            <a:schemeClr val="tx1"/>
                          </a:solidFill>
                          <a:effectLst/>
                        </a:rPr>
                        <a:t>	case 1:  // Los case son las diferentes opciones a las que puedes acezar mediante </a:t>
                      </a:r>
                      <a:r>
                        <a:rPr lang="es-MX" sz="1400" i="1" dirty="0" err="1">
                          <a:solidFill>
                            <a:schemeClr val="tx1"/>
                          </a:solidFill>
                          <a:effectLst/>
                        </a:rPr>
                        <a:t>swich</a:t>
                      </a:r>
                      <a:r>
                        <a:rPr lang="es-MX" sz="1400" i="1" dirty="0">
                          <a:solidFill>
                            <a:schemeClr val="tx1"/>
                          </a:solidFill>
                          <a:effectLst/>
                        </a:rPr>
                        <a:t> </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n-US" sz="1400" i="1" dirty="0" err="1">
                          <a:solidFill>
                            <a:schemeClr val="tx1"/>
                          </a:solidFill>
                          <a:effectLst/>
                        </a:rPr>
                        <a:t>cout</a:t>
                      </a:r>
                      <a:r>
                        <a:rPr lang="en-US" sz="1400" i="1" dirty="0">
                          <a:solidFill>
                            <a:schemeClr val="tx1"/>
                          </a:solidFill>
                          <a:effectLst/>
                        </a:rPr>
                        <a:t>&lt;&lt;"</a:t>
                      </a:r>
                      <a:r>
                        <a:rPr lang="en-US" sz="1400" i="1" dirty="0" err="1">
                          <a:solidFill>
                            <a:schemeClr val="tx1"/>
                          </a:solidFill>
                          <a:effectLst/>
                        </a:rPr>
                        <a:t>hola</a:t>
                      </a:r>
                      <a:r>
                        <a:rPr lang="en-US" sz="1400" i="1" dirty="0">
                          <a:solidFill>
                            <a:schemeClr val="tx1"/>
                          </a:solidFill>
                          <a:effectLst/>
                        </a:rPr>
                        <a:t>"&lt;&lt;</a:t>
                      </a:r>
                      <a:r>
                        <a:rPr lang="en-US" sz="1400" i="1" dirty="0" err="1">
                          <a:solidFill>
                            <a:schemeClr val="tx1"/>
                          </a:solidFill>
                          <a:effectLst/>
                        </a:rPr>
                        <a:t>endl</a:t>
                      </a:r>
                      <a:r>
                        <a:rPr lang="en-US" sz="1400" i="1" dirty="0">
                          <a:solidFill>
                            <a:schemeClr val="tx1"/>
                          </a:solidFill>
                          <a:effectLst/>
                        </a:rPr>
                        <a:t>;</a:t>
                      </a:r>
                      <a:endParaRPr lang="es-MX" sz="1200" i="1" dirty="0">
                        <a:solidFill>
                          <a:schemeClr val="tx1"/>
                        </a:solidFill>
                        <a:effectLst/>
                      </a:endParaRPr>
                    </a:p>
                    <a:p>
                      <a:pPr>
                        <a:lnSpc>
                          <a:spcPct val="115000"/>
                        </a:lnSpc>
                        <a:spcAft>
                          <a:spcPts val="0"/>
                        </a:spcAft>
                      </a:pPr>
                      <a:r>
                        <a:rPr lang="en-US" sz="1400" i="1" dirty="0">
                          <a:solidFill>
                            <a:schemeClr val="tx1"/>
                          </a:solidFill>
                          <a:effectLst/>
                        </a:rPr>
                        <a:t>	break;	</a:t>
                      </a:r>
                      <a:endParaRPr lang="es-MX" sz="1200" i="1" dirty="0">
                        <a:solidFill>
                          <a:schemeClr val="tx1"/>
                        </a:solidFill>
                        <a:effectLst/>
                      </a:endParaRPr>
                    </a:p>
                    <a:p>
                      <a:pPr>
                        <a:lnSpc>
                          <a:spcPct val="115000"/>
                        </a:lnSpc>
                        <a:spcAft>
                          <a:spcPts val="0"/>
                        </a:spcAft>
                      </a:pPr>
                      <a:r>
                        <a:rPr lang="en-US" sz="1400" i="1" dirty="0">
                          <a:solidFill>
                            <a:schemeClr val="tx1"/>
                          </a:solidFill>
                          <a:effectLst/>
                        </a:rPr>
                        <a:t>	case 2:</a:t>
                      </a:r>
                      <a:endParaRPr lang="es-MX" sz="1200" i="1" dirty="0">
                        <a:solidFill>
                          <a:schemeClr val="tx1"/>
                        </a:solidFill>
                        <a:effectLst/>
                      </a:endParaRPr>
                    </a:p>
                    <a:p>
                      <a:pPr>
                        <a:lnSpc>
                          <a:spcPct val="115000"/>
                        </a:lnSpc>
                        <a:spcAft>
                          <a:spcPts val="0"/>
                        </a:spcAft>
                      </a:pPr>
                      <a:r>
                        <a:rPr lang="en-US"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a:t>
                      </a:r>
                      <a:r>
                        <a:rPr lang="es-MX" sz="1400" i="1" dirty="0" err="1">
                          <a:solidFill>
                            <a:schemeClr val="tx1"/>
                          </a:solidFill>
                          <a:effectLst/>
                        </a:rPr>
                        <a:t>bienbenido</a:t>
                      </a:r>
                      <a:r>
                        <a:rPr lang="es-MX" sz="1400" i="1" dirty="0">
                          <a:solidFill>
                            <a:schemeClr val="tx1"/>
                          </a:solidFill>
                          <a:effectLst/>
                        </a:rPr>
                        <a:t>"&lt;&lt;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break;   // Es usado para finalizar un caso </a:t>
                      </a:r>
                      <a:endParaRPr lang="es-MX" sz="1200" i="1" dirty="0">
                        <a:solidFill>
                          <a:schemeClr val="tx1"/>
                        </a:solidFill>
                        <a:effectLst/>
                      </a:endParaRPr>
                    </a:p>
                    <a:p>
                      <a:pPr>
                        <a:lnSpc>
                          <a:spcPct val="115000"/>
                        </a:lnSpc>
                        <a:spcAft>
                          <a:spcPts val="0"/>
                        </a:spcAft>
                      </a:pPr>
                      <a:r>
                        <a:rPr lang="es-MX" sz="1400" i="1" dirty="0">
                          <a:solidFill>
                            <a:schemeClr val="tx1"/>
                          </a:solidFill>
                          <a:effectLst/>
                        </a:rPr>
                        <a:t>	default:  //esta opción te permite  colocar una respuesta en caso de que ninguna de las opciones o                        case sean seleccionados  </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cerr</a:t>
                      </a:r>
                      <a:r>
                        <a:rPr lang="es-MX" sz="1400" i="1" dirty="0">
                          <a:solidFill>
                            <a:schemeClr val="tx1"/>
                          </a:solidFill>
                          <a:effectLst/>
                        </a:rPr>
                        <a:t>&lt;&lt;"</a:t>
                      </a:r>
                      <a:r>
                        <a:rPr lang="es-MX" sz="1400" i="1" dirty="0" err="1">
                          <a:solidFill>
                            <a:schemeClr val="tx1"/>
                          </a:solidFill>
                          <a:effectLst/>
                        </a:rPr>
                        <a:t>opcion</a:t>
                      </a:r>
                      <a:r>
                        <a:rPr lang="es-MX" sz="1400" i="1" dirty="0">
                          <a:solidFill>
                            <a:schemeClr val="tx1"/>
                          </a:solidFill>
                          <a:effectLst/>
                        </a:rPr>
                        <a:t> no valida"&lt;&lt;</a:t>
                      </a:r>
                      <a:r>
                        <a:rPr lang="es-MX" sz="1400" i="1" dirty="0" err="1">
                          <a:solidFill>
                            <a:schemeClr val="tx1"/>
                          </a:solidFill>
                          <a:effectLst/>
                        </a:rPr>
                        <a:t>endl</a:t>
                      </a:r>
                      <a:r>
                        <a:rPr lang="es-MX" sz="1400" i="1" dirty="0">
                          <a:solidFill>
                            <a:schemeClr val="tx1"/>
                          </a:solidFill>
                          <a:effectLst/>
                        </a:rPr>
                        <a:t>;	}</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cin.get</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n-US" sz="1400" i="1" dirty="0">
                          <a:solidFill>
                            <a:schemeClr val="tx1"/>
                          </a:solidFill>
                          <a:effectLst/>
                        </a:rPr>
                        <a:t> </a:t>
                      </a:r>
                      <a:endParaRPr lang="es-MX" sz="12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r>
            </a:tbl>
          </a:graphicData>
        </a:graphic>
      </p:graphicFrame>
    </p:spTree>
    <p:extLst>
      <p:ext uri="{BB962C8B-B14F-4D97-AF65-F5344CB8AC3E}">
        <p14:creationId xmlns:p14="http://schemas.microsoft.com/office/powerpoint/2010/main" val="38728351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582114" y="936007"/>
            <a:ext cx="7734301" cy="5273724"/>
          </a:xfrm>
        </p:spPr>
        <p:txBody>
          <a:bodyPr>
            <a:normAutofit/>
          </a:bodyPr>
          <a:lstStyle/>
          <a:p>
            <a:pPr marL="0" indent="0" algn="just">
              <a:buNone/>
            </a:pPr>
            <a:endParaRPr lang="es-MX" sz="2000" dirty="0" smtClean="0"/>
          </a:p>
          <a:p>
            <a:pPr marL="0" indent="0" algn="just">
              <a:buNone/>
            </a:pPr>
            <a:endParaRPr lang="es-MX" sz="1800" dirty="0" smtClean="0"/>
          </a:p>
          <a:p>
            <a:pPr marL="0" indent="0" algn="just">
              <a:buNone/>
            </a:pPr>
            <a:r>
              <a:rPr lang="es-MX" sz="1800" dirty="0" smtClean="0"/>
              <a:t>Al iniciarse el programa te pide que ingreses una opción la cual con ayuda del </a:t>
            </a:r>
            <a:r>
              <a:rPr lang="es-MX" sz="1800" b="1" dirty="0" smtClean="0"/>
              <a:t>switch</a:t>
            </a:r>
            <a:r>
              <a:rPr lang="es-MX" sz="1800" dirty="0" smtClean="0"/>
              <a:t> te mandara a un caso  en el cual está contenida una cierta línea de código que realizar cierta función y con ayuda de los </a:t>
            </a:r>
            <a:r>
              <a:rPr lang="es-MX" sz="1800" b="1" dirty="0" smtClean="0"/>
              <a:t>break</a:t>
            </a:r>
            <a:r>
              <a:rPr lang="es-MX" sz="1800" dirty="0" smtClean="0"/>
              <a:t> evitan que estos casos se mesclen y en caso de que ninguno de los casos coincida con la opción ingresada con ayuda de la función </a:t>
            </a:r>
            <a:r>
              <a:rPr lang="es-MX" sz="1800" b="1" dirty="0" err="1" smtClean="0"/>
              <a:t>defaul</a:t>
            </a:r>
            <a:r>
              <a:rPr lang="es-MX" sz="1800" dirty="0" smtClean="0"/>
              <a:t>    imprimirá en pantalla  opción no valida y se saldrá del programa. </a:t>
            </a:r>
            <a:endParaRPr lang="es-MX" sz="1800" dirty="0"/>
          </a:p>
        </p:txBody>
      </p:sp>
      <p:pic>
        <p:nvPicPr>
          <p:cNvPr id="3074" name="Picture 2" descr="https://encrypted-tbn3.gstatic.com/images?q=tbn:ANd9GcQt8WTNZBItHb4_DKcAixtQjPbJbf7mXciN43UnN8Wryrf4LwSu3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7864" y="3573016"/>
            <a:ext cx="2297332"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8844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1139747"/>
            <a:ext cx="8712968" cy="5273724"/>
          </a:xfrm>
        </p:spPr>
        <p:txBody>
          <a:bodyPr>
            <a:normAutofit/>
          </a:bodyPr>
          <a:lstStyle/>
          <a:p>
            <a:pPr marL="0" indent="0">
              <a:buNone/>
            </a:pPr>
            <a:endParaRPr lang="es-MX" sz="2400" dirty="0" smtClean="0"/>
          </a:p>
          <a:p>
            <a:pPr marL="0" indent="0">
              <a:buNone/>
            </a:pPr>
            <a:endParaRPr lang="es-MX" sz="2400" dirty="0"/>
          </a:p>
          <a:p>
            <a:pPr marL="0" indent="0">
              <a:buNone/>
            </a:pPr>
            <a:endParaRPr lang="es-MX" sz="2400" dirty="0" smtClean="0"/>
          </a:p>
          <a:p>
            <a:pPr marL="0" indent="0">
              <a:buNone/>
            </a:pPr>
            <a:endParaRPr lang="es-MX" sz="2400" dirty="0"/>
          </a:p>
          <a:p>
            <a:pPr marL="0" indent="0">
              <a:buNone/>
            </a:pPr>
            <a:endParaRPr lang="es-MX" sz="2400" dirty="0" smtClean="0"/>
          </a:p>
          <a:p>
            <a:pPr marL="0" indent="0">
              <a:buNone/>
            </a:pPr>
            <a:endParaRPr lang="es-MX" sz="2400" dirty="0"/>
          </a:p>
          <a:p>
            <a:pPr marL="0" indent="0">
              <a:buNone/>
            </a:pPr>
            <a:endParaRPr lang="es-MX" sz="2400" dirty="0" smtClean="0"/>
          </a:p>
          <a:p>
            <a:pPr marL="0" indent="0">
              <a:buNone/>
            </a:pPr>
            <a:endParaRPr lang="es-MX" sz="2400" dirty="0"/>
          </a:p>
          <a:p>
            <a:pPr marL="0" indent="0">
              <a:buNone/>
            </a:pPr>
            <a:endParaRPr lang="es-MX" sz="2400" dirty="0" smtClean="0"/>
          </a:p>
          <a:p>
            <a:pPr marL="0" indent="0">
              <a:buNone/>
            </a:pPr>
            <a:r>
              <a:rPr lang="es-MX" sz="2400" dirty="0" smtClean="0"/>
              <a:t>Este </a:t>
            </a:r>
            <a:r>
              <a:rPr lang="es-MX" sz="2400" dirty="0"/>
              <a:t>programa te permite sacar potencias siempre que cumplas la condición de presionar 1</a:t>
            </a:r>
          </a:p>
          <a:p>
            <a:pPr marL="0" indent="0">
              <a:buNone/>
            </a:pPr>
            <a:r>
              <a:rPr lang="es-MX" sz="2400" dirty="0"/>
              <a:t> </a:t>
            </a:r>
          </a:p>
        </p:txBody>
      </p:sp>
      <p:pic>
        <p:nvPicPr>
          <p:cNvPr id="7" name="Imagen 6"/>
          <p:cNvPicPr/>
          <p:nvPr/>
        </p:nvPicPr>
        <p:blipFill rotWithShape="1">
          <a:blip r:embed="rId5"/>
          <a:srcRect l="41076" t="5291" r="9348" b="50873"/>
          <a:stretch/>
        </p:blipFill>
        <p:spPr bwMode="auto">
          <a:xfrm>
            <a:off x="2015716" y="936007"/>
            <a:ext cx="5112568" cy="3600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3901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2677785315"/>
              </p:ext>
            </p:extLst>
          </p:nvPr>
        </p:nvGraphicFramePr>
        <p:xfrm>
          <a:off x="350792" y="1056349"/>
          <a:ext cx="4241913" cy="4275423"/>
        </p:xfrm>
        <a:graphic>
          <a:graphicData uri="http://schemas.openxmlformats.org/drawingml/2006/table">
            <a:tbl>
              <a:tblPr firstRow="1" firstCol="1" bandRow="1">
                <a:tableStyleId>{5C22544A-7EE6-4342-B048-85BDC9FD1C3A}</a:tableStyleId>
              </a:tblPr>
              <a:tblGrid>
                <a:gridCol w="4241913"/>
              </a:tblGrid>
              <a:tr h="4275423">
                <a:tc>
                  <a:txBody>
                    <a:bodyPr/>
                    <a:lstStyle/>
                    <a:p>
                      <a:pPr>
                        <a:lnSpc>
                          <a:spcPct val="115000"/>
                        </a:lnSpc>
                        <a:spcAft>
                          <a:spcPts val="0"/>
                        </a:spcAft>
                        <a:tabLst>
                          <a:tab pos="572770" algn="l"/>
                        </a:tabLst>
                      </a:pPr>
                      <a:r>
                        <a:rPr lang="en-US" sz="1400" i="1" dirty="0">
                          <a:solidFill>
                            <a:schemeClr val="tx1"/>
                          </a:solidFill>
                          <a:effectLst/>
                        </a:rPr>
                        <a:t>#include&lt;</a:t>
                      </a:r>
                      <a:r>
                        <a:rPr lang="en-US" sz="1400" i="1" dirty="0" err="1">
                          <a:solidFill>
                            <a:schemeClr val="tx1"/>
                          </a:solidFill>
                          <a:effectLst/>
                        </a:rPr>
                        <a:t>iostream</a:t>
                      </a:r>
                      <a:r>
                        <a:rPr lang="en-US" sz="1400" i="1" dirty="0">
                          <a:solidFill>
                            <a:schemeClr val="tx1"/>
                          </a:solidFill>
                          <a:effectLst/>
                        </a:rPr>
                        <a:t>&gt;</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#include&lt;</a:t>
                      </a:r>
                      <a:r>
                        <a:rPr lang="en-US" sz="1400" i="1" dirty="0" err="1">
                          <a:solidFill>
                            <a:schemeClr val="tx1"/>
                          </a:solidFill>
                          <a:effectLst/>
                        </a:rPr>
                        <a:t>string.h</a:t>
                      </a:r>
                      <a:r>
                        <a:rPr lang="en-US" sz="1400" i="1" dirty="0">
                          <a:solidFill>
                            <a:schemeClr val="tx1"/>
                          </a:solidFill>
                          <a:effectLst/>
                        </a:rPr>
                        <a:t>&gt;</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using namespace </a:t>
                      </a:r>
                      <a:r>
                        <a:rPr lang="en-US" sz="1400" i="1" dirty="0" err="1">
                          <a:solidFill>
                            <a:schemeClr val="tx1"/>
                          </a:solidFill>
                          <a:effectLst/>
                        </a:rPr>
                        <a:t>std</a:t>
                      </a:r>
                      <a:r>
                        <a:rPr lang="en-US" sz="1400" i="1" dirty="0">
                          <a:solidFill>
                            <a:schemeClr val="tx1"/>
                          </a:solidFill>
                          <a:effectLst/>
                        </a:rPr>
                        <a:t>;</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main(){</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	</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	char a;</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&lt;&lt;"Desea ver el </a:t>
                      </a:r>
                      <a:r>
                        <a:rPr lang="es-MX" sz="1400" i="1" dirty="0" err="1">
                          <a:solidFill>
                            <a:schemeClr val="tx1"/>
                          </a:solidFill>
                          <a:effectLst/>
                        </a:rPr>
                        <a:t>menu</a:t>
                      </a:r>
                      <a:r>
                        <a:rPr lang="es-MX" sz="1400" i="1" dirty="0">
                          <a:solidFill>
                            <a:schemeClr val="tx1"/>
                          </a:solidFill>
                          <a:effectLst/>
                        </a:rPr>
                        <a:t> de hoy"&lt;&lt;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tabLst>
                          <a:tab pos="572770" algn="l"/>
                        </a:tabLst>
                      </a:pPr>
                      <a:r>
                        <a:rPr lang="es-MX" sz="1400" i="1" dirty="0">
                          <a:solidFill>
                            <a:schemeClr val="tx1"/>
                          </a:solidFill>
                          <a:effectLst/>
                        </a:rPr>
                        <a:t>	</a:t>
                      </a:r>
                      <a:r>
                        <a:rPr lang="en-US" sz="1400" i="1" dirty="0" err="1">
                          <a:solidFill>
                            <a:schemeClr val="tx1"/>
                          </a:solidFill>
                          <a:effectLst/>
                        </a:rPr>
                        <a:t>cout</a:t>
                      </a:r>
                      <a:r>
                        <a:rPr lang="en-US" sz="1400" i="1" dirty="0">
                          <a:solidFill>
                            <a:schemeClr val="tx1"/>
                          </a:solidFill>
                          <a:effectLst/>
                        </a:rPr>
                        <a:t>&lt;&lt;"s o S=</a:t>
                      </a:r>
                      <a:r>
                        <a:rPr lang="en-US" sz="1400" i="1" dirty="0" err="1">
                          <a:solidFill>
                            <a:schemeClr val="tx1"/>
                          </a:solidFill>
                          <a:effectLst/>
                        </a:rPr>
                        <a:t>si</a:t>
                      </a:r>
                      <a:r>
                        <a:rPr lang="en-US" sz="1400" i="1" dirty="0">
                          <a:solidFill>
                            <a:schemeClr val="tx1"/>
                          </a:solidFill>
                          <a:effectLst/>
                        </a:rPr>
                        <a:t>"&lt;&lt;</a:t>
                      </a:r>
                      <a:r>
                        <a:rPr lang="en-US" sz="1400" i="1" dirty="0" err="1">
                          <a:solidFill>
                            <a:schemeClr val="tx1"/>
                          </a:solidFill>
                          <a:effectLst/>
                        </a:rPr>
                        <a:t>endl</a:t>
                      </a:r>
                      <a:r>
                        <a:rPr lang="en-US" sz="1400" i="1" dirty="0">
                          <a:solidFill>
                            <a:schemeClr val="tx1"/>
                          </a:solidFill>
                          <a:effectLst/>
                        </a:rPr>
                        <a:t>;</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	</a:t>
                      </a:r>
                      <a:r>
                        <a:rPr lang="en-US" sz="1400" i="1" dirty="0" err="1">
                          <a:solidFill>
                            <a:schemeClr val="tx1"/>
                          </a:solidFill>
                          <a:effectLst/>
                        </a:rPr>
                        <a:t>cin</a:t>
                      </a:r>
                      <a:r>
                        <a:rPr lang="en-US" sz="1400" i="1" dirty="0">
                          <a:solidFill>
                            <a:schemeClr val="tx1"/>
                          </a:solidFill>
                          <a:effectLst/>
                        </a:rPr>
                        <a:t>&gt;&gt;a;</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	if(a=='s'||'S'){</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		</a:t>
                      </a:r>
                      <a:r>
                        <a:rPr lang="en-US" sz="1400" i="1" dirty="0" err="1">
                          <a:solidFill>
                            <a:schemeClr val="tx1"/>
                          </a:solidFill>
                          <a:effectLst/>
                        </a:rPr>
                        <a:t>cout</a:t>
                      </a:r>
                      <a:r>
                        <a:rPr lang="en-US" sz="1400" i="1" dirty="0">
                          <a:solidFill>
                            <a:schemeClr val="tx1"/>
                          </a:solidFill>
                          <a:effectLst/>
                        </a:rPr>
                        <a:t>&lt;&lt;"carne "&lt;&lt;</a:t>
                      </a:r>
                      <a:r>
                        <a:rPr lang="en-US" sz="1400" i="1" dirty="0" err="1">
                          <a:solidFill>
                            <a:schemeClr val="tx1"/>
                          </a:solidFill>
                          <a:effectLst/>
                        </a:rPr>
                        <a:t>endl</a:t>
                      </a:r>
                      <a:r>
                        <a:rPr lang="en-US" sz="1400" i="1" dirty="0">
                          <a:solidFill>
                            <a:schemeClr val="tx1"/>
                          </a:solidFill>
                          <a:effectLst/>
                        </a:rPr>
                        <a:t>;</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		</a:t>
                      </a:r>
                      <a:r>
                        <a:rPr lang="en-US" sz="1400" i="1" dirty="0" err="1">
                          <a:solidFill>
                            <a:schemeClr val="tx1"/>
                          </a:solidFill>
                          <a:effectLst/>
                        </a:rPr>
                        <a:t>cout</a:t>
                      </a:r>
                      <a:r>
                        <a:rPr lang="en-US" sz="1400" i="1" dirty="0">
                          <a:solidFill>
                            <a:schemeClr val="tx1"/>
                          </a:solidFill>
                          <a:effectLst/>
                        </a:rPr>
                        <a:t>&lt;&lt;"</a:t>
                      </a:r>
                      <a:r>
                        <a:rPr lang="en-US" sz="1400" i="1" dirty="0" err="1">
                          <a:solidFill>
                            <a:schemeClr val="tx1"/>
                          </a:solidFill>
                          <a:effectLst/>
                        </a:rPr>
                        <a:t>sopa</a:t>
                      </a:r>
                      <a:r>
                        <a:rPr lang="en-US" sz="1400" i="1" dirty="0">
                          <a:solidFill>
                            <a:schemeClr val="tx1"/>
                          </a:solidFill>
                          <a:effectLst/>
                        </a:rPr>
                        <a:t>"&lt;&lt;</a:t>
                      </a:r>
                      <a:r>
                        <a:rPr lang="en-US" sz="1400" i="1" dirty="0" err="1">
                          <a:solidFill>
                            <a:schemeClr val="tx1"/>
                          </a:solidFill>
                          <a:effectLst/>
                        </a:rPr>
                        <a:t>endl</a:t>
                      </a:r>
                      <a:r>
                        <a:rPr lang="en-US" sz="1400" i="1" dirty="0">
                          <a:solidFill>
                            <a:schemeClr val="tx1"/>
                          </a:solidFill>
                          <a:effectLst/>
                        </a:rPr>
                        <a:t>;</a:t>
                      </a:r>
                      <a:endParaRPr lang="es-MX" sz="1200" i="1" dirty="0">
                        <a:solidFill>
                          <a:schemeClr val="tx1"/>
                        </a:solidFill>
                        <a:effectLst/>
                      </a:endParaRPr>
                    </a:p>
                    <a:p>
                      <a:pPr>
                        <a:lnSpc>
                          <a:spcPct val="115000"/>
                        </a:lnSpc>
                        <a:spcAft>
                          <a:spcPts val="0"/>
                        </a:spcAft>
                        <a:tabLst>
                          <a:tab pos="572770" algn="l"/>
                        </a:tabLst>
                      </a:pPr>
                      <a:r>
                        <a:rPr lang="en-US"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&lt;&lt;"poyo"&lt;&lt;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tabLst>
                          <a:tab pos="572770" algn="l"/>
                        </a:tabLs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&lt;&lt;"carne </a:t>
                      </a:r>
                      <a:r>
                        <a:rPr lang="es-MX" sz="1400" i="1" dirty="0" err="1">
                          <a:solidFill>
                            <a:schemeClr val="tx1"/>
                          </a:solidFill>
                          <a:effectLst/>
                        </a:rPr>
                        <a:t>tartara</a:t>
                      </a:r>
                      <a:r>
                        <a:rPr lang="es-MX" sz="1400" i="1" dirty="0">
                          <a:solidFill>
                            <a:schemeClr val="tx1"/>
                          </a:solidFill>
                          <a:effectLst/>
                        </a:rPr>
                        <a:t> ,etc......"&lt;&lt;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tabLst>
                          <a:tab pos="572770" algn="l"/>
                        </a:tabLst>
                      </a:pPr>
                      <a:r>
                        <a:rPr lang="es-MX" sz="1400" i="1" dirty="0">
                          <a:solidFill>
                            <a:schemeClr val="tx1"/>
                          </a:solidFill>
                          <a:effectLst/>
                        </a:rPr>
                        <a:t>	}</a:t>
                      </a:r>
                      <a:endParaRPr lang="es-MX" sz="1200" i="1" dirty="0">
                        <a:solidFill>
                          <a:schemeClr val="tx1"/>
                        </a:solidFill>
                        <a:effectLst/>
                      </a:endParaRPr>
                    </a:p>
                    <a:p>
                      <a:pPr>
                        <a:lnSpc>
                          <a:spcPct val="115000"/>
                        </a:lnSpc>
                        <a:spcAft>
                          <a:spcPts val="0"/>
                        </a:spcAft>
                        <a:tabLst>
                          <a:tab pos="572770" algn="l"/>
                        </a:tabLst>
                      </a:pPr>
                      <a:r>
                        <a:rPr lang="es-MX" sz="1400" i="1" dirty="0">
                          <a:solidFill>
                            <a:schemeClr val="tx1"/>
                          </a:solidFill>
                          <a:effectLst/>
                        </a:rPr>
                        <a:t>	</a:t>
                      </a:r>
                      <a:r>
                        <a:rPr lang="es-MX" sz="1400" i="1" dirty="0" err="1">
                          <a:solidFill>
                            <a:schemeClr val="tx1"/>
                          </a:solidFill>
                          <a:effectLst/>
                        </a:rPr>
                        <a:t>cin.get</a:t>
                      </a:r>
                      <a:r>
                        <a:rPr lang="es-MX" sz="1400" i="1" dirty="0" smtClean="0">
                          <a:solidFill>
                            <a:schemeClr val="tx1"/>
                          </a:solidFill>
                          <a:effectLst/>
                        </a:rPr>
                        <a:t>();</a:t>
                      </a:r>
                    </a:p>
                    <a:p>
                      <a:pPr>
                        <a:lnSpc>
                          <a:spcPct val="115000"/>
                        </a:lnSpc>
                        <a:spcAft>
                          <a:spcPts val="0"/>
                        </a:spcAft>
                        <a:tabLst>
                          <a:tab pos="572770" algn="l"/>
                        </a:tabLst>
                      </a:pPr>
                      <a:r>
                        <a:rPr lang="es-MX" sz="1400" i="1" dirty="0" smtClean="0">
                          <a:solidFill>
                            <a:schemeClr val="tx1"/>
                          </a:solidFill>
                          <a:effectLst/>
                        </a:rPr>
                        <a:t>}</a:t>
                      </a:r>
                      <a:endParaRPr lang="es-MX" sz="1200" i="1" dirty="0">
                        <a:solidFill>
                          <a:schemeClr val="tx1"/>
                        </a:solidFill>
                        <a:effectLst/>
                      </a:endParaRPr>
                    </a:p>
                  </a:txBody>
                  <a:tcPr marL="68580" marR="68580" marT="0" marB="0">
                    <a:solidFill>
                      <a:schemeClr val="bg1"/>
                    </a:solidFill>
                  </a:tcPr>
                </a:tc>
              </a:tr>
            </a:tbl>
          </a:graphicData>
        </a:graphic>
      </p:graphicFrame>
      <p:pic>
        <p:nvPicPr>
          <p:cNvPr id="7" name="Imagen 6"/>
          <p:cNvPicPr/>
          <p:nvPr/>
        </p:nvPicPr>
        <p:blipFill rotWithShape="1">
          <a:blip r:embed="rId5"/>
          <a:srcRect l="13210" t="23275" r="49048" b="60113"/>
          <a:stretch/>
        </p:blipFill>
        <p:spPr bwMode="auto">
          <a:xfrm>
            <a:off x="4067944" y="4772536"/>
            <a:ext cx="4143914" cy="143696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342404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1010812968"/>
              </p:ext>
            </p:extLst>
          </p:nvPr>
        </p:nvGraphicFramePr>
        <p:xfrm>
          <a:off x="179512" y="980728"/>
          <a:ext cx="8280920" cy="4872228"/>
        </p:xfrm>
        <a:graphic>
          <a:graphicData uri="http://schemas.openxmlformats.org/drawingml/2006/table">
            <a:tbl>
              <a:tblPr firstRow="1" firstCol="1" bandRow="1">
                <a:tableStyleId>{5C22544A-7EE6-4342-B048-85BDC9FD1C3A}</a:tableStyleId>
              </a:tblPr>
              <a:tblGrid>
                <a:gridCol w="8280920"/>
              </a:tblGrid>
              <a:tr h="0">
                <a:tc>
                  <a:txBody>
                    <a:bodyPr/>
                    <a:lstStyle/>
                    <a:p>
                      <a:pPr>
                        <a:lnSpc>
                          <a:spcPct val="115000"/>
                        </a:lnSpc>
                        <a:spcAft>
                          <a:spcPts val="0"/>
                        </a:spcAft>
                      </a:pPr>
                      <a:r>
                        <a:rPr lang="en-US" sz="1400" i="1" dirty="0">
                          <a:solidFill>
                            <a:schemeClr val="tx1"/>
                          </a:solidFill>
                          <a:effectLst/>
                        </a:rPr>
                        <a:t>#include&lt;</a:t>
                      </a:r>
                      <a:r>
                        <a:rPr lang="en-US" sz="1400" i="1" dirty="0" err="1">
                          <a:solidFill>
                            <a:schemeClr val="tx1"/>
                          </a:solidFill>
                          <a:effectLst/>
                        </a:rPr>
                        <a:t>iostream</a:t>
                      </a:r>
                      <a:r>
                        <a:rPr lang="en-US" sz="1400" i="1" dirty="0">
                          <a:solidFill>
                            <a:schemeClr val="tx1"/>
                          </a:solidFill>
                          <a:effectLst/>
                        </a:rPr>
                        <a:t>&gt;</a:t>
                      </a:r>
                      <a:endParaRPr lang="es-MX" sz="1200" i="1" dirty="0">
                        <a:solidFill>
                          <a:schemeClr val="tx1"/>
                        </a:solidFill>
                        <a:effectLst/>
                      </a:endParaRPr>
                    </a:p>
                    <a:p>
                      <a:pPr>
                        <a:lnSpc>
                          <a:spcPct val="115000"/>
                        </a:lnSpc>
                        <a:spcAft>
                          <a:spcPts val="0"/>
                        </a:spcAft>
                      </a:pPr>
                      <a:r>
                        <a:rPr lang="en-US" sz="1400" i="1" dirty="0">
                          <a:solidFill>
                            <a:schemeClr val="tx1"/>
                          </a:solidFill>
                          <a:effectLst/>
                        </a:rPr>
                        <a:t>using namespace </a:t>
                      </a:r>
                      <a:r>
                        <a:rPr lang="en-US" sz="1400" i="1" dirty="0" err="1">
                          <a:solidFill>
                            <a:schemeClr val="tx1"/>
                          </a:solidFill>
                          <a:effectLst/>
                        </a:rPr>
                        <a:t>std</a:t>
                      </a:r>
                      <a:r>
                        <a:rPr lang="en-US" sz="1400" i="1" dirty="0">
                          <a:solidFill>
                            <a:schemeClr val="tx1"/>
                          </a:solidFill>
                          <a:effectLst/>
                        </a:rPr>
                        <a:t>;</a:t>
                      </a:r>
                      <a:endParaRPr lang="es-MX" sz="1200" i="1" dirty="0">
                        <a:solidFill>
                          <a:schemeClr val="tx1"/>
                        </a:solidFill>
                        <a:effectLst/>
                      </a:endParaRPr>
                    </a:p>
                    <a:p>
                      <a:pPr>
                        <a:lnSpc>
                          <a:spcPct val="115000"/>
                        </a:lnSpc>
                        <a:spcAft>
                          <a:spcPts val="0"/>
                        </a:spcAft>
                      </a:pPr>
                      <a:r>
                        <a:rPr lang="en-US" sz="1400" i="1" dirty="0" err="1">
                          <a:solidFill>
                            <a:schemeClr val="tx1"/>
                          </a:solidFill>
                          <a:effectLst/>
                        </a:rPr>
                        <a:t>int</a:t>
                      </a:r>
                      <a:r>
                        <a:rPr lang="en-US" sz="1400" i="1" dirty="0">
                          <a:solidFill>
                            <a:schemeClr val="tx1"/>
                          </a:solidFill>
                          <a:effectLst/>
                        </a:rPr>
                        <a:t> main(){</a:t>
                      </a:r>
                      <a:endParaRPr lang="es-MX" sz="1200" i="1" dirty="0">
                        <a:solidFill>
                          <a:schemeClr val="tx1"/>
                        </a:solidFill>
                        <a:effectLst/>
                      </a:endParaRPr>
                    </a:p>
                    <a:p>
                      <a:pPr>
                        <a:lnSpc>
                          <a:spcPct val="115000"/>
                        </a:lnSpc>
                        <a:spcAft>
                          <a:spcPts val="0"/>
                        </a:spcAft>
                      </a:pPr>
                      <a:r>
                        <a:rPr lang="en-US" sz="1400" i="1" dirty="0">
                          <a:solidFill>
                            <a:schemeClr val="tx1"/>
                          </a:solidFill>
                          <a:effectLst/>
                        </a:rPr>
                        <a:t>	double </a:t>
                      </a:r>
                      <a:r>
                        <a:rPr lang="en-US" sz="1400" i="1" dirty="0" err="1">
                          <a:solidFill>
                            <a:schemeClr val="tx1"/>
                          </a:solidFill>
                          <a:effectLst/>
                        </a:rPr>
                        <a:t>a,b,c,d</a:t>
                      </a:r>
                      <a:r>
                        <a:rPr lang="en-US" sz="1400" i="1" dirty="0">
                          <a:solidFill>
                            <a:schemeClr val="tx1"/>
                          </a:solidFill>
                          <a:effectLst/>
                        </a:rPr>
                        <a:t>;</a:t>
                      </a:r>
                      <a:endParaRPr lang="es-MX" sz="1200" i="1" dirty="0">
                        <a:solidFill>
                          <a:schemeClr val="tx1"/>
                        </a:solidFill>
                        <a:effectLst/>
                      </a:endParaRPr>
                    </a:p>
                    <a:p>
                      <a:pPr>
                        <a:lnSpc>
                          <a:spcPct val="115000"/>
                        </a:lnSpc>
                        <a:spcAft>
                          <a:spcPts val="0"/>
                        </a:spcAft>
                      </a:pPr>
                      <a:r>
                        <a:rPr lang="en-US"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&lt;&lt;"ingrese los datos para la suma "&lt;&lt;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&lt;&lt;"ingrese el primer dato"&lt;&lt;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cin</a:t>
                      </a:r>
                      <a:r>
                        <a:rPr lang="es-MX" sz="1400" i="1" dirty="0">
                          <a:solidFill>
                            <a:schemeClr val="tx1"/>
                          </a:solidFill>
                          <a:effectLst/>
                        </a:rPr>
                        <a:t>&gt;&gt;a;</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&lt;&lt;"ingrese el segundo dato"&lt;&lt;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cin</a:t>
                      </a:r>
                      <a:r>
                        <a:rPr lang="es-MX" sz="1400" i="1" dirty="0">
                          <a:solidFill>
                            <a:schemeClr val="tx1"/>
                          </a:solidFill>
                          <a:effectLst/>
                        </a:rPr>
                        <a:t>&gt;&gt;b;</a:t>
                      </a:r>
                      <a:endParaRPr lang="es-MX" sz="1200" i="1" dirty="0">
                        <a:solidFill>
                          <a:schemeClr val="tx1"/>
                        </a:solidFill>
                        <a:effectLst/>
                      </a:endParaRPr>
                    </a:p>
                    <a:p>
                      <a:pPr>
                        <a:lnSpc>
                          <a:spcPct val="115000"/>
                        </a:lnSpc>
                        <a:spcAft>
                          <a:spcPts val="0"/>
                        </a:spcAft>
                      </a:pPr>
                      <a:r>
                        <a:rPr lang="es-MX" sz="1400" i="1" dirty="0">
                          <a:solidFill>
                            <a:schemeClr val="tx1"/>
                          </a:solidFill>
                          <a:effectLst/>
                        </a:rPr>
                        <a:t>	c=</a:t>
                      </a:r>
                      <a:r>
                        <a:rPr lang="es-MX" sz="1400" i="1" dirty="0" err="1">
                          <a:solidFill>
                            <a:schemeClr val="tx1"/>
                          </a:solidFill>
                          <a:effectLst/>
                        </a:rPr>
                        <a:t>a+b</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&lt;&lt;"el resultado es:"&lt;&lt;c&lt;&lt;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&lt;&lt;"para sumarle una </a:t>
                      </a:r>
                      <a:r>
                        <a:rPr lang="es-MX" sz="1400" i="1" dirty="0" smtClean="0">
                          <a:solidFill>
                            <a:schemeClr val="tx1"/>
                          </a:solidFill>
                          <a:effectLst/>
                        </a:rPr>
                        <a:t>cantidad </a:t>
                      </a:r>
                      <a:r>
                        <a:rPr lang="es-MX" sz="1400" i="1" dirty="0">
                          <a:solidFill>
                            <a:schemeClr val="tx1"/>
                          </a:solidFill>
                          <a:effectLst/>
                        </a:rPr>
                        <a:t>mas a la suma </a:t>
                      </a:r>
                      <a:r>
                        <a:rPr lang="es-MX" sz="1400" i="1" dirty="0" smtClean="0">
                          <a:solidFill>
                            <a:schemeClr val="tx1"/>
                          </a:solidFill>
                          <a:effectLst/>
                        </a:rPr>
                        <a:t>presione </a:t>
                      </a:r>
                      <a:r>
                        <a:rPr lang="es-MX" sz="1400" i="1" dirty="0">
                          <a:solidFill>
                            <a:schemeClr val="tx1"/>
                          </a:solidFill>
                          <a:effectLst/>
                        </a:rPr>
                        <a:t>1"&lt;&lt;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cin</a:t>
                      </a:r>
                      <a:r>
                        <a:rPr lang="es-MX" sz="1400" i="1" dirty="0">
                          <a:solidFill>
                            <a:schemeClr val="tx1"/>
                          </a:solidFill>
                          <a:effectLst/>
                        </a:rPr>
                        <a:t>&gt;&gt;d;</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if</a:t>
                      </a:r>
                      <a:r>
                        <a:rPr lang="es-MX" sz="1400" i="1" dirty="0">
                          <a:solidFill>
                            <a:schemeClr val="tx1"/>
                          </a:solidFill>
                          <a:effectLst/>
                        </a:rPr>
                        <a:t>(d==1){</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&lt;&lt;"Ingrese el numero que desea sumar al resultado de la </a:t>
                      </a:r>
                      <a:r>
                        <a:rPr lang="es-MX" sz="1400" i="1" dirty="0" err="1" smtClean="0">
                          <a:solidFill>
                            <a:schemeClr val="tx1"/>
                          </a:solidFill>
                          <a:effectLst/>
                        </a:rPr>
                        <a:t>operacion</a:t>
                      </a:r>
                      <a:r>
                        <a:rPr lang="es-MX" sz="1400" i="1" dirty="0" smtClean="0">
                          <a:solidFill>
                            <a:schemeClr val="tx1"/>
                          </a:solidFill>
                          <a:effectLst/>
                        </a:rPr>
                        <a:t>  </a:t>
                      </a:r>
                      <a:r>
                        <a:rPr lang="es-MX" sz="1400" i="1" dirty="0">
                          <a:solidFill>
                            <a:schemeClr val="tx1"/>
                          </a:solidFill>
                          <a:effectLst/>
                        </a:rPr>
                        <a:t>"&lt;&lt;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cin</a:t>
                      </a:r>
                      <a:r>
                        <a:rPr lang="es-MX" sz="1400" i="1" dirty="0">
                          <a:solidFill>
                            <a:schemeClr val="tx1"/>
                          </a:solidFill>
                          <a:effectLst/>
                        </a:rPr>
                        <a:t>&gt;&gt;b;</a:t>
                      </a:r>
                      <a:endParaRPr lang="es-MX" sz="1200" i="1" dirty="0">
                        <a:solidFill>
                          <a:schemeClr val="tx1"/>
                        </a:solidFill>
                        <a:effectLst/>
                      </a:endParaRPr>
                    </a:p>
                    <a:p>
                      <a:pPr>
                        <a:lnSpc>
                          <a:spcPct val="115000"/>
                        </a:lnSpc>
                        <a:spcAft>
                          <a:spcPts val="0"/>
                        </a:spcAft>
                      </a:pPr>
                      <a:r>
                        <a:rPr lang="es-MX" sz="1400" i="1" dirty="0">
                          <a:solidFill>
                            <a:schemeClr val="tx1"/>
                          </a:solidFill>
                          <a:effectLst/>
                        </a:rPr>
                        <a:t>		a=</a:t>
                      </a:r>
                      <a:r>
                        <a:rPr lang="es-MX" sz="1400" i="1" dirty="0" err="1">
                          <a:solidFill>
                            <a:schemeClr val="tx1"/>
                          </a:solidFill>
                          <a:effectLst/>
                        </a:rPr>
                        <a:t>b+c</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cout</a:t>
                      </a:r>
                      <a:r>
                        <a:rPr lang="es-MX" sz="1400" i="1" dirty="0">
                          <a:solidFill>
                            <a:schemeClr val="tx1"/>
                          </a:solidFill>
                          <a:effectLst/>
                        </a:rPr>
                        <a:t>&lt;&lt;"el resultado de la suma es:"&lt;&lt;a&lt;&lt;</a:t>
                      </a:r>
                      <a:r>
                        <a:rPr lang="es-MX" sz="1400" i="1" dirty="0" err="1">
                          <a:solidFill>
                            <a:schemeClr val="tx1"/>
                          </a:solidFill>
                          <a:effectLst/>
                        </a:rPr>
                        <a:t>endl</a:t>
                      </a:r>
                      <a:r>
                        <a:rPr lang="es-MX" sz="1400" i="1" dirty="0">
                          <a:solidFill>
                            <a:schemeClr val="tx1"/>
                          </a:solidFill>
                          <a:effectLst/>
                        </a:rPr>
                        <a:t>;}</a:t>
                      </a:r>
                      <a:endParaRPr lang="es-MX" sz="1200" i="1" dirty="0">
                        <a:solidFill>
                          <a:schemeClr val="tx1"/>
                        </a:solidFill>
                        <a:effectLst/>
                      </a:endParaRPr>
                    </a:p>
                    <a:p>
                      <a:pPr>
                        <a:lnSpc>
                          <a:spcPct val="115000"/>
                        </a:lnSpc>
                        <a:spcAft>
                          <a:spcPts val="0"/>
                        </a:spcAft>
                      </a:pPr>
                      <a:r>
                        <a:rPr lang="es-MX" sz="1400" i="1" dirty="0">
                          <a:solidFill>
                            <a:schemeClr val="tx1"/>
                          </a:solidFill>
                          <a:effectLst/>
                        </a:rPr>
                        <a:t>                               </a:t>
                      </a:r>
                      <a:r>
                        <a:rPr lang="es-MX" sz="1400" i="1" dirty="0" err="1">
                          <a:solidFill>
                            <a:schemeClr val="tx1"/>
                          </a:solidFill>
                          <a:effectLst/>
                        </a:rPr>
                        <a:t>system</a:t>
                      </a:r>
                      <a:r>
                        <a:rPr lang="es-MX" sz="1400" i="1" dirty="0">
                          <a:solidFill>
                            <a:schemeClr val="tx1"/>
                          </a:solidFill>
                          <a:effectLst/>
                        </a:rPr>
                        <a:t>("Pause");   }</a:t>
                      </a:r>
                      <a:endParaRPr lang="es-MX" sz="1200" i="1" dirty="0">
                        <a:solidFill>
                          <a:schemeClr val="tx1"/>
                        </a:solidFill>
                        <a:effectLst/>
                      </a:endParaRPr>
                    </a:p>
                    <a:p>
                      <a:pPr>
                        <a:lnSpc>
                          <a:spcPct val="115000"/>
                        </a:lnSpc>
                        <a:spcAft>
                          <a:spcPts val="0"/>
                        </a:spcAft>
                      </a:pPr>
                      <a:r>
                        <a:rPr lang="en-US" sz="1200" i="1" dirty="0">
                          <a:solidFill>
                            <a:schemeClr val="tx1"/>
                          </a:solidFill>
                          <a:effectLst/>
                        </a:rPr>
                        <a:t> </a:t>
                      </a:r>
                      <a:endParaRPr lang="es-MX" sz="11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r>
            </a:tbl>
          </a:graphicData>
        </a:graphic>
      </p:graphicFrame>
      <p:pic>
        <p:nvPicPr>
          <p:cNvPr id="7" name="Imagen 6"/>
          <p:cNvPicPr>
            <a:picLocks noGrp="1"/>
          </p:cNvPicPr>
          <p:nvPr>
            <p:ph idx="1"/>
          </p:nvPr>
        </p:nvPicPr>
        <p:blipFill rotWithShape="1">
          <a:blip r:embed="rId5"/>
          <a:srcRect l="9458" t="18905" r="58890" b="63013"/>
          <a:stretch/>
        </p:blipFill>
        <p:spPr bwMode="auto">
          <a:xfrm>
            <a:off x="4918229" y="1052736"/>
            <a:ext cx="4118267" cy="1322734"/>
          </a:xfrm>
          <a:prstGeom prst="rect">
            <a:avLst/>
          </a:prstGeom>
          <a:ln>
            <a:noFill/>
          </a:ln>
          <a:extLst>
            <a:ext uri="{53640926-AAD7-44D8-BBD7-CCE9431645EC}">
              <a14:shadowObscured xmlns:a14="http://schemas.microsoft.com/office/drawing/2010/main"/>
            </a:ext>
          </a:extLst>
        </p:spPr>
      </p:pic>
      <p:sp>
        <p:nvSpPr>
          <p:cNvPr id="3" name="2 Rectángulo"/>
          <p:cNvSpPr/>
          <p:nvPr/>
        </p:nvSpPr>
        <p:spPr>
          <a:xfrm>
            <a:off x="984718" y="5886337"/>
            <a:ext cx="7331698" cy="646331"/>
          </a:xfrm>
          <a:prstGeom prst="rect">
            <a:avLst/>
          </a:prstGeom>
        </p:spPr>
        <p:txBody>
          <a:bodyPr wrap="square">
            <a:spAutoFit/>
          </a:bodyPr>
          <a:lstStyle/>
          <a:p>
            <a:r>
              <a:rPr lang="es-MX" dirty="0"/>
              <a:t>Este programa te permite realizar una suma y si quieres presionando una tecla en específico se puede sumar otra cantidad </a:t>
            </a:r>
          </a:p>
        </p:txBody>
      </p:sp>
    </p:spTree>
    <p:extLst>
      <p:ext uri="{BB962C8B-B14F-4D97-AF65-F5344CB8AC3E}">
        <p14:creationId xmlns:p14="http://schemas.microsoft.com/office/powerpoint/2010/main" val="5473819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endParaRPr lang="es-MX" sz="2000" b="1" dirty="0" smtClean="0"/>
          </a:p>
          <a:p>
            <a:pPr marL="0" indent="0">
              <a:buNone/>
            </a:pPr>
            <a:endParaRPr lang="es-MX" sz="2000" b="1" dirty="0"/>
          </a:p>
          <a:p>
            <a:pPr marL="0" indent="0">
              <a:buNone/>
            </a:pPr>
            <a:endParaRPr lang="es-MX" sz="2000" b="1" dirty="0" smtClean="0"/>
          </a:p>
          <a:p>
            <a:pPr marL="0" indent="0">
              <a:buNone/>
            </a:pPr>
            <a:endParaRPr lang="es-MX" sz="2000" b="1" dirty="0"/>
          </a:p>
          <a:p>
            <a:pPr marL="0" indent="0">
              <a:buNone/>
            </a:pPr>
            <a:endParaRPr lang="es-MX" sz="2000" b="1" dirty="0" smtClean="0"/>
          </a:p>
          <a:p>
            <a:pPr marL="0" indent="0">
              <a:buNone/>
            </a:pPr>
            <a:endParaRPr lang="es-MX" sz="2000" b="1" dirty="0"/>
          </a:p>
          <a:p>
            <a:pPr marL="0" indent="0">
              <a:buNone/>
            </a:pPr>
            <a:endParaRPr lang="es-MX" sz="2000" b="1" dirty="0" smtClean="0"/>
          </a:p>
          <a:p>
            <a:pPr marL="0" indent="0">
              <a:buNone/>
            </a:pPr>
            <a:endParaRPr lang="es-MX" sz="2000" b="1" dirty="0"/>
          </a:p>
          <a:p>
            <a:pPr marL="0" indent="0">
              <a:buNone/>
            </a:pPr>
            <a:endParaRPr lang="es-MX" sz="2000" b="1" dirty="0" smtClean="0"/>
          </a:p>
          <a:p>
            <a:pPr marL="0" indent="0">
              <a:buNone/>
            </a:pPr>
            <a:endParaRPr lang="es-MX" sz="2000" b="1" dirty="0"/>
          </a:p>
          <a:p>
            <a:pPr marL="0" indent="0">
              <a:buNone/>
            </a:pPr>
            <a:endParaRPr lang="es-MX" sz="2000" b="1" dirty="0" smtClean="0"/>
          </a:p>
          <a:p>
            <a:pPr marL="0" indent="0">
              <a:buNone/>
            </a:pPr>
            <a:r>
              <a:rPr lang="es-MX" sz="2000" b="1" dirty="0" smtClean="0"/>
              <a:t>Descripción </a:t>
            </a:r>
            <a:r>
              <a:rPr lang="es-MX" sz="2000" b="1" dirty="0"/>
              <a:t>del programa  </a:t>
            </a:r>
            <a:endParaRPr lang="es-MX" sz="2000" dirty="0"/>
          </a:p>
          <a:p>
            <a:pPr marL="0" indent="0">
              <a:buNone/>
            </a:pPr>
            <a:r>
              <a:rPr lang="es-MX" sz="2000" dirty="0"/>
              <a:t>El programa te muestra los  vuelos  disponibles y te da el costo dependiendo de cuantas personas vallan</a:t>
            </a:r>
            <a:endParaRPr lang="es-MX" sz="2000" dirty="0" smtClean="0"/>
          </a:p>
        </p:txBody>
      </p:sp>
      <p:pic>
        <p:nvPicPr>
          <p:cNvPr id="7" name="Imagen 6"/>
          <p:cNvPicPr/>
          <p:nvPr/>
        </p:nvPicPr>
        <p:blipFill rotWithShape="1">
          <a:blip r:embed="rId5" cstate="print">
            <a:extLst>
              <a:ext uri="{28A0092B-C50C-407E-A947-70E740481C1C}">
                <a14:useLocalDpi xmlns:a14="http://schemas.microsoft.com/office/drawing/2010/main" val="0"/>
              </a:ext>
            </a:extLst>
          </a:blip>
          <a:srcRect l="3540" t="6298" r="47168" b="51127"/>
          <a:stretch/>
        </p:blipFill>
        <p:spPr bwMode="auto">
          <a:xfrm>
            <a:off x="1259632" y="936007"/>
            <a:ext cx="6552728" cy="381642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711696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Título"/>
          <p:cNvSpPr>
            <a:spLocks noGrp="1"/>
          </p:cNvSpPr>
          <p:nvPr>
            <p:ph type="title"/>
          </p:nvPr>
        </p:nvSpPr>
        <p:spPr>
          <a:xfrm>
            <a:off x="1187624" y="980728"/>
            <a:ext cx="6768752" cy="432048"/>
          </a:xfrm>
        </p:spPr>
        <p:txBody>
          <a:bodyPr>
            <a:normAutofit fontScale="90000"/>
          </a:bodyPr>
          <a:lstStyle/>
          <a:p>
            <a:pPr eaLnBrk="1" hangingPunct="1"/>
            <a:r>
              <a:rPr lang="es-MX" altLang="es-MX" dirty="0" smtClean="0">
                <a:solidFill>
                  <a:schemeClr val="bg2">
                    <a:lumMod val="50000"/>
                  </a:schemeClr>
                </a:solidFill>
              </a:rPr>
              <a:t>Programación estructurada</a:t>
            </a:r>
          </a:p>
        </p:txBody>
      </p:sp>
      <p:sp>
        <p:nvSpPr>
          <p:cNvPr id="3" name="2 Marcador de contenido"/>
          <p:cNvSpPr>
            <a:spLocks noGrp="1"/>
          </p:cNvSpPr>
          <p:nvPr>
            <p:ph idx="1"/>
          </p:nvPr>
        </p:nvSpPr>
        <p:spPr>
          <a:xfrm>
            <a:off x="894420" y="1858150"/>
            <a:ext cx="7355160" cy="4438253"/>
          </a:xfrm>
        </p:spPr>
        <p:txBody>
          <a:bodyPr rtlCol="0">
            <a:normAutofit fontScale="77500" lnSpcReduction="20000"/>
          </a:bodyPr>
          <a:lstStyle/>
          <a:p>
            <a:pPr eaLnBrk="1" fontAlgn="auto" hangingPunct="1">
              <a:spcAft>
                <a:spcPts val="0"/>
              </a:spcAft>
              <a:buFont typeface="Arial" pitchFamily="34" charset="0"/>
              <a:buChar char="•"/>
              <a:defRPr/>
            </a:pPr>
            <a:r>
              <a:rPr lang="es-MX" dirty="0" smtClean="0"/>
              <a:t>Un programa estructurado se compone de tres tipos básicos de estructuras de flujo:</a:t>
            </a:r>
          </a:p>
          <a:p>
            <a:pPr marL="971550" lvl="1" indent="-514350" eaLnBrk="1" fontAlgn="auto" hangingPunct="1">
              <a:spcAft>
                <a:spcPts val="0"/>
              </a:spcAft>
              <a:buFont typeface="+mj-lt"/>
              <a:buAutoNum type="arabicPeriod"/>
              <a:defRPr/>
            </a:pPr>
            <a:endParaRPr lang="es-MX" dirty="0" smtClean="0"/>
          </a:p>
          <a:p>
            <a:pPr marL="971550" lvl="1" indent="-514350" eaLnBrk="1" fontAlgn="auto" hangingPunct="1">
              <a:spcAft>
                <a:spcPts val="0"/>
              </a:spcAft>
              <a:buFont typeface="+mj-lt"/>
              <a:buAutoNum type="arabicPeriod"/>
              <a:defRPr/>
            </a:pPr>
            <a:r>
              <a:rPr lang="es-MX" dirty="0" smtClean="0"/>
              <a:t>Secuencia: la cual indica el orden de ejecución de las instrucciones.</a:t>
            </a:r>
          </a:p>
          <a:p>
            <a:pPr marL="971550" lvl="1" indent="-514350" eaLnBrk="1" fontAlgn="auto" hangingPunct="1">
              <a:spcAft>
                <a:spcPts val="0"/>
              </a:spcAft>
              <a:buFont typeface="+mj-lt"/>
              <a:buAutoNum type="arabicPeriod"/>
              <a:defRPr/>
            </a:pPr>
            <a:endParaRPr lang="es-MX" dirty="0" smtClean="0"/>
          </a:p>
          <a:p>
            <a:pPr marL="971550" lvl="1" indent="-514350" eaLnBrk="1" fontAlgn="auto" hangingPunct="1">
              <a:spcAft>
                <a:spcPts val="0"/>
              </a:spcAft>
              <a:buFont typeface="+mj-lt"/>
              <a:buAutoNum type="arabicPeriod"/>
              <a:defRPr/>
            </a:pPr>
            <a:r>
              <a:rPr lang="es-MX" dirty="0" smtClean="0"/>
              <a:t>Selección: mediante la cual una secuencia de instrucciones se ejecuta dependiendo del estado del programa.</a:t>
            </a:r>
          </a:p>
          <a:p>
            <a:pPr marL="971550" lvl="1" indent="-514350" eaLnBrk="1" fontAlgn="auto" hangingPunct="1">
              <a:spcAft>
                <a:spcPts val="0"/>
              </a:spcAft>
              <a:buFont typeface="+mj-lt"/>
              <a:buAutoNum type="arabicPeriod"/>
              <a:defRPr/>
            </a:pPr>
            <a:endParaRPr lang="es-MX" dirty="0" smtClean="0"/>
          </a:p>
          <a:p>
            <a:pPr marL="971550" lvl="1" indent="-514350" eaLnBrk="1" fontAlgn="auto" hangingPunct="1">
              <a:spcAft>
                <a:spcPts val="0"/>
              </a:spcAft>
              <a:buFont typeface="+mj-lt"/>
              <a:buAutoNum type="arabicPeriod"/>
              <a:defRPr/>
            </a:pPr>
            <a:r>
              <a:rPr lang="es-MX" dirty="0" smtClean="0"/>
              <a:t>Repetición: mediante la cual una secuencia de instrucciones se ejecuta de manera iterativa mientras el programa se encuentre en un cierto estado.</a:t>
            </a:r>
            <a:endParaRPr lang="es-MX"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18667957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Título"/>
          <p:cNvSpPr>
            <a:spLocks noGrp="1"/>
          </p:cNvSpPr>
          <p:nvPr>
            <p:ph type="title"/>
          </p:nvPr>
        </p:nvSpPr>
        <p:spPr>
          <a:xfrm>
            <a:off x="457200" y="891652"/>
            <a:ext cx="7499176" cy="449116"/>
          </a:xfrm>
        </p:spPr>
        <p:txBody>
          <a:bodyPr>
            <a:normAutofit fontScale="90000"/>
          </a:bodyPr>
          <a:lstStyle/>
          <a:p>
            <a:pPr eaLnBrk="1" hangingPunct="1"/>
            <a:r>
              <a:rPr lang="es-MX" altLang="es-MX" dirty="0" smtClean="0">
                <a:solidFill>
                  <a:schemeClr val="bg2">
                    <a:lumMod val="50000"/>
                  </a:schemeClr>
                </a:solidFill>
              </a:rPr>
              <a:t>Programación procedural</a:t>
            </a:r>
          </a:p>
        </p:txBody>
      </p:sp>
      <p:sp>
        <p:nvSpPr>
          <p:cNvPr id="3" name="2 Marcador de contenido"/>
          <p:cNvSpPr>
            <a:spLocks noGrp="1"/>
          </p:cNvSpPr>
          <p:nvPr>
            <p:ph idx="1"/>
          </p:nvPr>
        </p:nvSpPr>
        <p:spPr>
          <a:xfrm>
            <a:off x="1074440" y="1700808"/>
            <a:ext cx="6995120" cy="4366245"/>
          </a:xfrm>
        </p:spPr>
        <p:txBody>
          <a:bodyPr rtlCol="0">
            <a:normAutofit fontScale="85000" lnSpcReduction="10000"/>
          </a:bodyPr>
          <a:lstStyle/>
          <a:p>
            <a:pPr eaLnBrk="1" fontAlgn="auto" hangingPunct="1">
              <a:spcAft>
                <a:spcPts val="0"/>
              </a:spcAft>
              <a:buFont typeface="Arial" pitchFamily="34" charset="0"/>
              <a:buChar char="•"/>
              <a:defRPr/>
            </a:pPr>
            <a:r>
              <a:rPr lang="es-MX" dirty="0" smtClean="0"/>
              <a:t>La programación </a:t>
            </a:r>
            <a:r>
              <a:rPr lang="es-MX" dirty="0" err="1" smtClean="0"/>
              <a:t>procedural</a:t>
            </a:r>
            <a:r>
              <a:rPr lang="es-MX" dirty="0" smtClean="0"/>
              <a:t> es un paradigma derivado de la programación estructurada en el cual un programa se divide en procedimientos, subrutinas, o funciones, los cuales simplemente consisten de una serie de instrucciones a ser ejecutadas.</a:t>
            </a:r>
          </a:p>
          <a:p>
            <a:pPr eaLnBrk="1" fontAlgn="auto" hangingPunct="1">
              <a:spcAft>
                <a:spcPts val="0"/>
              </a:spcAft>
              <a:buFont typeface="Arial" pitchFamily="34" charset="0"/>
              <a:buNone/>
              <a:defRPr/>
            </a:pPr>
            <a:endParaRPr lang="es-MX" dirty="0" smtClean="0"/>
          </a:p>
          <a:p>
            <a:pPr eaLnBrk="1" fontAlgn="auto" hangingPunct="1">
              <a:spcAft>
                <a:spcPts val="0"/>
              </a:spcAft>
              <a:buFont typeface="Arial" pitchFamily="34" charset="0"/>
              <a:buChar char="•"/>
              <a:defRPr/>
            </a:pPr>
            <a:r>
              <a:rPr lang="es-MX" dirty="0" smtClean="0"/>
              <a:t>Cualquier procedimiento puede ser llamado desde cualquier punto del programa, incluyendo otros procedimientos, o el mismo.</a:t>
            </a:r>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1399810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1259" t="19485" r="12367" b="16531"/>
          <a:stretch/>
        </p:blipFill>
        <p:spPr>
          <a:xfrm>
            <a:off x="195943" y="860130"/>
            <a:ext cx="8840553" cy="5349373"/>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0"/>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asignatura de </a:t>
            </a:r>
            <a:r>
              <a:rPr lang="es-ES_tradnl" b="1" dirty="0" smtClean="0">
                <a:latin typeface="Times New Roman" pitchFamily="18" charset="0"/>
                <a:cs typeface="Times New Roman" pitchFamily="18" charset="0"/>
              </a:rPr>
              <a:t>Fundamentos de Programación dentro </a:t>
            </a:r>
            <a:r>
              <a:rPr lang="es-ES_tradnl" b="1" dirty="0">
                <a:latin typeface="Times New Roman" pitchFamily="18" charset="0"/>
                <a:cs typeface="Times New Roman" pitchFamily="18" charset="0"/>
              </a:rPr>
              <a:t>del programa de 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sp>
        <p:nvSpPr>
          <p:cNvPr id="2" name="1 Rectángulo"/>
          <p:cNvSpPr/>
          <p:nvPr/>
        </p:nvSpPr>
        <p:spPr>
          <a:xfrm>
            <a:off x="665964" y="4869159"/>
            <a:ext cx="864096" cy="5040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757932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Título"/>
          <p:cNvSpPr>
            <a:spLocks noGrp="1"/>
          </p:cNvSpPr>
          <p:nvPr>
            <p:ph type="title"/>
          </p:nvPr>
        </p:nvSpPr>
        <p:spPr>
          <a:xfrm>
            <a:off x="984718" y="985659"/>
            <a:ext cx="6528759" cy="427117"/>
          </a:xfrm>
        </p:spPr>
        <p:txBody>
          <a:bodyPr>
            <a:normAutofit fontScale="90000"/>
          </a:bodyPr>
          <a:lstStyle/>
          <a:p>
            <a:pPr eaLnBrk="1" hangingPunct="1"/>
            <a:r>
              <a:rPr lang="es-MX" altLang="es-MX" dirty="0" smtClean="0">
                <a:solidFill>
                  <a:schemeClr val="bg2">
                    <a:lumMod val="50000"/>
                  </a:schemeClr>
                </a:solidFill>
              </a:rPr>
              <a:t>Modularidad y alcance</a:t>
            </a:r>
          </a:p>
        </p:txBody>
      </p:sp>
      <p:sp>
        <p:nvSpPr>
          <p:cNvPr id="3" name="2 Marcador de contenido"/>
          <p:cNvSpPr>
            <a:spLocks noGrp="1"/>
          </p:cNvSpPr>
          <p:nvPr>
            <p:ph idx="1"/>
          </p:nvPr>
        </p:nvSpPr>
        <p:spPr>
          <a:xfrm>
            <a:off x="827584" y="1844824"/>
            <a:ext cx="7488832" cy="3096344"/>
          </a:xfrm>
        </p:spPr>
        <p:txBody>
          <a:bodyPr rtlCol="0">
            <a:normAutofit fontScale="92500" lnSpcReduction="10000"/>
          </a:bodyPr>
          <a:lstStyle/>
          <a:p>
            <a:pPr marL="0" indent="0" algn="just" eaLnBrk="1" fontAlgn="auto" hangingPunct="1">
              <a:spcAft>
                <a:spcPts val="0"/>
              </a:spcAft>
              <a:buNone/>
              <a:defRPr/>
            </a:pPr>
            <a:r>
              <a:rPr lang="es-MX" sz="2000" dirty="0" smtClean="0"/>
              <a:t>Dentro de la programación procedural, las siguientes características son deseables:</a:t>
            </a:r>
          </a:p>
          <a:p>
            <a:pPr marL="0" indent="0" algn="just" eaLnBrk="1" fontAlgn="auto" hangingPunct="1">
              <a:spcAft>
                <a:spcPts val="0"/>
              </a:spcAft>
              <a:buNone/>
              <a:defRPr/>
            </a:pPr>
            <a:endParaRPr lang="es-MX" sz="2000" dirty="0" smtClean="0"/>
          </a:p>
          <a:p>
            <a:pPr marL="0" indent="0" algn="just" eaLnBrk="1" fontAlgn="auto" hangingPunct="1">
              <a:spcAft>
                <a:spcPts val="0"/>
              </a:spcAft>
              <a:buNone/>
              <a:defRPr/>
            </a:pPr>
            <a:r>
              <a:rPr lang="es-MX" sz="2000" dirty="0" smtClean="0"/>
              <a:t>Modularidad: Para cada procedimiento se especifica un conjunto de argumentos de entrada y valores de salida que le permiten comunicarse con otros procedimientos.</a:t>
            </a:r>
          </a:p>
          <a:p>
            <a:pPr marL="0" indent="0" algn="just" eaLnBrk="1" fontAlgn="auto" hangingPunct="1">
              <a:spcAft>
                <a:spcPts val="0"/>
              </a:spcAft>
              <a:buNone/>
              <a:defRPr/>
            </a:pPr>
            <a:endParaRPr lang="es-MX" sz="2000" dirty="0" smtClean="0"/>
          </a:p>
          <a:p>
            <a:pPr marL="0" indent="0" algn="just" eaLnBrk="1" fontAlgn="auto" hangingPunct="1">
              <a:spcAft>
                <a:spcPts val="0"/>
              </a:spcAft>
              <a:buNone/>
              <a:defRPr/>
            </a:pPr>
            <a:r>
              <a:rPr lang="es-MX" sz="2000" dirty="0" smtClean="0"/>
              <a:t>Alcance: Cada procedimiento cuenta con su propio espacio de variables, las cuales no pueden ser accedidas desde otros procedimientos, salvo mediante los mecanismos de paso de argumentos y retorno de valores.</a:t>
            </a:r>
            <a:endParaRPr lang="es-MX" sz="2000"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9683557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891653"/>
            <a:ext cx="7992888" cy="521124"/>
          </a:xfrm>
        </p:spPr>
        <p:txBody>
          <a:bodyPr rtlCol="0">
            <a:noAutofit/>
          </a:bodyPr>
          <a:lstStyle/>
          <a:p>
            <a:pPr eaLnBrk="1" fontAlgn="auto" hangingPunct="1">
              <a:spcAft>
                <a:spcPts val="0"/>
              </a:spcAft>
              <a:defRPr/>
            </a:pPr>
            <a:r>
              <a:rPr lang="es-MX" sz="3600" dirty="0" smtClean="0">
                <a:solidFill>
                  <a:schemeClr val="bg2">
                    <a:lumMod val="50000"/>
                  </a:schemeClr>
                </a:solidFill>
              </a:rPr>
              <a:t>Ventajas de la programación procedural</a:t>
            </a:r>
            <a:endParaRPr lang="es-MX" sz="3600" dirty="0">
              <a:solidFill>
                <a:schemeClr val="bg2">
                  <a:lumMod val="50000"/>
                </a:schemeClr>
              </a:solidFill>
            </a:endParaRPr>
          </a:p>
        </p:txBody>
      </p:sp>
      <p:sp>
        <p:nvSpPr>
          <p:cNvPr id="73731" name="2 Marcador de contenido"/>
          <p:cNvSpPr>
            <a:spLocks noGrp="1"/>
          </p:cNvSpPr>
          <p:nvPr>
            <p:ph idx="1"/>
          </p:nvPr>
        </p:nvSpPr>
        <p:spPr>
          <a:xfrm>
            <a:off x="755576" y="1555226"/>
            <a:ext cx="7380312" cy="4654277"/>
          </a:xfrm>
        </p:spPr>
        <p:txBody>
          <a:bodyPr>
            <a:normAutofit fontScale="92500" lnSpcReduction="20000"/>
          </a:bodyPr>
          <a:lstStyle/>
          <a:p>
            <a:pPr eaLnBrk="1" hangingPunct="1"/>
            <a:r>
              <a:rPr lang="es-MX" altLang="es-MX" sz="2000" dirty="0" smtClean="0"/>
              <a:t>Diseño descendente: La modularidad permite al programador plantear primero una solución al problema completo, para luego enfocarse en los detalles.</a:t>
            </a:r>
          </a:p>
          <a:p>
            <a:pPr eaLnBrk="1" hangingPunct="1"/>
            <a:endParaRPr lang="es-MX" altLang="es-MX" sz="2000" dirty="0" smtClean="0"/>
          </a:p>
          <a:p>
            <a:pPr eaLnBrk="1" hangingPunct="1"/>
            <a:r>
              <a:rPr lang="es-MX" altLang="es-MX" sz="2000" dirty="0" smtClean="0"/>
              <a:t>Cooperación: Múltiples programadores pueden trabajar en un programa complejo, cada uno desarrollando un módulo distinto.</a:t>
            </a:r>
          </a:p>
          <a:p>
            <a:pPr eaLnBrk="1" hangingPunct="1"/>
            <a:endParaRPr lang="es-MX" altLang="es-MX" sz="2000" dirty="0" smtClean="0"/>
          </a:p>
          <a:p>
            <a:pPr eaLnBrk="1" hangingPunct="1"/>
            <a:r>
              <a:rPr lang="es-MX" altLang="es-MX" sz="2000" dirty="0" smtClean="0"/>
              <a:t>Reusabilidad: Los procedimientos escritos para un programa pueden reutilizarse en otros programas  que requieran la misma tarea.</a:t>
            </a:r>
          </a:p>
          <a:p>
            <a:pPr eaLnBrk="1" hangingPunct="1"/>
            <a:endParaRPr lang="es-MX" altLang="es-MX" sz="2000" dirty="0" smtClean="0"/>
          </a:p>
          <a:p>
            <a:pPr eaLnBrk="1" hangingPunct="1"/>
            <a:r>
              <a:rPr lang="es-MX" altLang="es-MX" sz="2000" dirty="0" smtClean="0"/>
              <a:t>Fácil depuración: Ya que cada procedimiento realiza una tarea especializada, es posible depurar cada procedimiento de manera individual.</a:t>
            </a:r>
          </a:p>
          <a:p>
            <a:pPr eaLnBrk="1" hangingPunct="1"/>
            <a:endParaRPr lang="es-MX" altLang="es-MX" sz="2000" dirty="0" smtClean="0"/>
          </a:p>
          <a:p>
            <a:pPr eaLnBrk="1" hangingPunct="1"/>
            <a:r>
              <a:rPr lang="es-MX" altLang="es-MX" sz="2000" dirty="0" smtClean="0"/>
              <a:t>Fácil mantenimiento: Un programa procedural que se escribe correctamente es fácil de entender, mantener y actualizar, incluso por otros programadores.</a:t>
            </a:r>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7573045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Título"/>
          <p:cNvSpPr>
            <a:spLocks noGrp="1"/>
          </p:cNvSpPr>
          <p:nvPr>
            <p:ph type="title"/>
          </p:nvPr>
        </p:nvSpPr>
        <p:spPr>
          <a:xfrm>
            <a:off x="1331640" y="980728"/>
            <a:ext cx="6779096" cy="418058"/>
          </a:xfrm>
        </p:spPr>
        <p:txBody>
          <a:bodyPr>
            <a:normAutofit fontScale="90000"/>
          </a:bodyPr>
          <a:lstStyle/>
          <a:p>
            <a:pPr eaLnBrk="1" hangingPunct="1"/>
            <a:r>
              <a:rPr lang="es-MX" altLang="es-MX" dirty="0" smtClean="0"/>
              <a:t>Diseño descendente (top-</a:t>
            </a:r>
            <a:r>
              <a:rPr lang="es-MX" altLang="es-MX" dirty="0" err="1" smtClean="0"/>
              <a:t>down</a:t>
            </a:r>
            <a:r>
              <a:rPr lang="es-MX" altLang="es-MX" dirty="0" smtClean="0"/>
              <a:t>)</a:t>
            </a:r>
          </a:p>
        </p:txBody>
      </p:sp>
      <p:sp>
        <p:nvSpPr>
          <p:cNvPr id="74755" name="2 Marcador de contenido"/>
          <p:cNvSpPr>
            <a:spLocks noGrp="1"/>
          </p:cNvSpPr>
          <p:nvPr>
            <p:ph idx="1"/>
          </p:nvPr>
        </p:nvSpPr>
        <p:spPr>
          <a:xfrm>
            <a:off x="827584" y="1844823"/>
            <a:ext cx="7859216" cy="1224137"/>
          </a:xfrm>
        </p:spPr>
        <p:txBody>
          <a:bodyPr>
            <a:normAutofit fontScale="92500"/>
          </a:bodyPr>
          <a:lstStyle/>
          <a:p>
            <a:pPr marL="0" indent="0" algn="just" eaLnBrk="1" hangingPunct="1">
              <a:buNone/>
            </a:pPr>
            <a:r>
              <a:rPr lang="es-MX" altLang="es-MX" sz="2400" dirty="0" smtClean="0"/>
              <a:t>En programación, el diseño descendente consiste en dividir una tarea compleja en sub-tareas, y resolver cada sub-tarea de manera independiente hasta que cada paso pueda implementarse fácilmente.</a:t>
            </a:r>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7704" y="3225064"/>
            <a:ext cx="4333880" cy="2244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89693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582115" y="1052736"/>
            <a:ext cx="7878317" cy="369332"/>
          </a:xfrm>
          <a:prstGeom prst="rect">
            <a:avLst/>
          </a:prstGeom>
          <a:noFill/>
        </p:spPr>
        <p:txBody>
          <a:bodyPr wrap="square" rtlCol="0">
            <a:spAutoFit/>
          </a:bodyPr>
          <a:lstStyle/>
          <a:p>
            <a:pPr algn="ctr"/>
            <a:r>
              <a:rPr lang="es-MX" b="1" dirty="0" smtClean="0">
                <a:solidFill>
                  <a:schemeClr val="bg2">
                    <a:lumMod val="50000"/>
                  </a:schemeClr>
                </a:solidFill>
              </a:rPr>
              <a:t>RESUMEN </a:t>
            </a:r>
            <a:endParaRPr lang="es-MX" b="1" dirty="0">
              <a:solidFill>
                <a:schemeClr val="bg2">
                  <a:lumMod val="50000"/>
                </a:schemeClr>
              </a:solidFill>
            </a:endParaRPr>
          </a:p>
        </p:txBody>
      </p:sp>
      <p:sp>
        <p:nvSpPr>
          <p:cNvPr id="6" name="5 CuadroTexto"/>
          <p:cNvSpPr txBox="1"/>
          <p:nvPr/>
        </p:nvSpPr>
        <p:spPr>
          <a:xfrm>
            <a:off x="938552" y="1916832"/>
            <a:ext cx="7272808" cy="1938992"/>
          </a:xfrm>
          <a:prstGeom prst="rect">
            <a:avLst/>
          </a:prstGeom>
          <a:noFill/>
        </p:spPr>
        <p:txBody>
          <a:bodyPr wrap="square" rtlCol="0">
            <a:spAutoFit/>
          </a:bodyPr>
          <a:lstStyle/>
          <a:p>
            <a:pPr algn="just"/>
            <a:r>
              <a:rPr lang="es-MX" sz="2000" dirty="0"/>
              <a:t>C++ es un lenguaje de programación diseñado a mediados de los años 1980 por </a:t>
            </a:r>
            <a:r>
              <a:rPr lang="es-MX" sz="2000" dirty="0" err="1"/>
              <a:t>Bjarne</a:t>
            </a:r>
            <a:r>
              <a:rPr lang="es-MX" sz="2000" dirty="0"/>
              <a:t> </a:t>
            </a:r>
            <a:r>
              <a:rPr lang="es-MX" sz="2000" dirty="0" err="1"/>
              <a:t>Stroustrup</a:t>
            </a:r>
            <a:r>
              <a:rPr lang="es-MX" sz="2000" dirty="0"/>
              <a:t>. La intención de su creación fue el extender al exitoso lenguaje de programación C con mecanismos que permitan la manipulación de objetos. En ese sentido, desde el punto de vista de los lenguajes orientados a objetos, el C++ es un lenguaje híbrido.</a:t>
            </a:r>
            <a:r>
              <a:rPr lang="es-MX" sz="2000" dirty="0" smtClean="0"/>
              <a:t>.</a:t>
            </a:r>
            <a:endParaRPr lang="es-MX" sz="2000" dirty="0"/>
          </a:p>
        </p:txBody>
      </p:sp>
    </p:spTree>
    <p:extLst>
      <p:ext uri="{BB962C8B-B14F-4D97-AF65-F5344CB8AC3E}">
        <p14:creationId xmlns:p14="http://schemas.microsoft.com/office/powerpoint/2010/main" val="2225949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746711" y="1309624"/>
            <a:ext cx="7488832" cy="4491101"/>
          </a:xfrm>
          <a:prstGeom prst="rect">
            <a:avLst/>
          </a:prstGeom>
          <a:noFill/>
        </p:spPr>
        <p:txBody>
          <a:bodyPr wrap="square" rtlCol="0">
            <a:spAutoFit/>
          </a:bodyPr>
          <a:lstStyle/>
          <a:p>
            <a:pPr>
              <a:lnSpc>
                <a:spcPct val="150000"/>
              </a:lnSpc>
            </a:pPr>
            <a:r>
              <a:rPr lang="es-MX" sz="1200" b="1" dirty="0">
                <a:solidFill>
                  <a:schemeClr val="bg2">
                    <a:lumMod val="50000"/>
                  </a:schemeClr>
                </a:solidFill>
              </a:rPr>
              <a:t>Bibliografía básica</a:t>
            </a:r>
          </a:p>
          <a:p>
            <a:pPr>
              <a:lnSpc>
                <a:spcPct val="150000"/>
              </a:lnSpc>
            </a:pPr>
            <a:r>
              <a:rPr lang="es-MX" sz="1200" dirty="0"/>
              <a:t>JOYANES, L. (2008). </a:t>
            </a:r>
            <a:r>
              <a:rPr lang="es-MX" sz="1200" i="1" dirty="0"/>
              <a:t>Fundamentos de la programación. Algoritmos y Estructura de Datos</a:t>
            </a:r>
            <a:r>
              <a:rPr lang="es-MX" sz="1200" dirty="0"/>
              <a:t>, 4ª Edición. Madrid: McGraw-Hill.</a:t>
            </a:r>
          </a:p>
          <a:p>
            <a:pPr>
              <a:lnSpc>
                <a:spcPct val="150000"/>
              </a:lnSpc>
            </a:pPr>
            <a:r>
              <a:rPr lang="es-MX" sz="1200" dirty="0"/>
              <a:t>JOYANES, L.; RODRIGUEZ, L; FERNANDEZ, M. (2003).</a:t>
            </a:r>
            <a:r>
              <a:rPr lang="es-MX" sz="1200" i="1" dirty="0"/>
              <a:t> Fundamentos de programación Libro de problemas</a:t>
            </a:r>
            <a:r>
              <a:rPr lang="es-MX" sz="1200" dirty="0"/>
              <a:t>. 2ª Edición. Madrid: McGraw-Hill.</a:t>
            </a:r>
          </a:p>
          <a:p>
            <a:pPr>
              <a:lnSpc>
                <a:spcPct val="150000"/>
              </a:lnSpc>
            </a:pPr>
            <a:r>
              <a:rPr lang="es-MX" sz="1200" b="1" dirty="0">
                <a:solidFill>
                  <a:schemeClr val="bg2">
                    <a:lumMod val="50000"/>
                  </a:schemeClr>
                </a:solidFill>
              </a:rPr>
              <a:t>Bibliografía complementaria.</a:t>
            </a:r>
          </a:p>
          <a:p>
            <a:pPr>
              <a:lnSpc>
                <a:spcPct val="150000"/>
              </a:lnSpc>
            </a:pPr>
            <a:r>
              <a:rPr lang="es-MX" sz="1200" dirty="0"/>
              <a:t>AHO, Alfred V.; HOPCROFT, John E.; ULLMAN, Jeffrey D. (1998). </a:t>
            </a:r>
            <a:r>
              <a:rPr lang="es-MX" sz="1200" i="1" dirty="0"/>
              <a:t>Estructuras de datos y algoritmos</a:t>
            </a:r>
            <a:r>
              <a:rPr lang="es-MX" sz="1200" dirty="0"/>
              <a:t>. México: Addison Wesley.</a:t>
            </a:r>
          </a:p>
          <a:p>
            <a:pPr>
              <a:lnSpc>
                <a:spcPct val="150000"/>
              </a:lnSpc>
            </a:pPr>
            <a:r>
              <a:rPr lang="es-MX" sz="1200" dirty="0"/>
              <a:t>BRASSARD, G.; BRATLEY, P. (1997). </a:t>
            </a:r>
            <a:r>
              <a:rPr lang="es-MX" sz="1200" i="1" dirty="0"/>
              <a:t>Fundamentos de Algoritmia</a:t>
            </a:r>
            <a:r>
              <a:rPr lang="es-MX" sz="1200" dirty="0"/>
              <a:t>. Madrid: Prentice-Hall.</a:t>
            </a:r>
          </a:p>
          <a:p>
            <a:pPr>
              <a:lnSpc>
                <a:spcPct val="150000"/>
              </a:lnSpc>
            </a:pPr>
            <a:r>
              <a:rPr lang="es-MX" sz="1200" dirty="0"/>
              <a:t>COLLADO MACHUCA, M.; MORALES FERNÁNDEZ, R.; MORENO NAVARRO, J. J. (1987). </a:t>
            </a:r>
            <a:r>
              <a:rPr lang="es-MX" sz="1200" i="1" dirty="0"/>
              <a:t>Estructuras de datos. Realización en Pascal</a:t>
            </a:r>
            <a:r>
              <a:rPr lang="es-MX" sz="1200" dirty="0"/>
              <a:t>. Madrid: Ediciones Díaz de Santos.</a:t>
            </a:r>
          </a:p>
          <a:p>
            <a:pPr>
              <a:lnSpc>
                <a:spcPct val="150000"/>
              </a:lnSpc>
            </a:pPr>
            <a:r>
              <a:rPr lang="es-MX" sz="1200" dirty="0"/>
              <a:t>GARCÍA MOLINA, J. J.; MONTOYA DATO, F. J.; FERNÁNDEZ ALEMÁN, J. L.; MAJADO ROSALES, M. J. (2005). </a:t>
            </a:r>
            <a:r>
              <a:rPr lang="es-MX" sz="1200" i="1" dirty="0"/>
              <a:t>Una introducción a la programación. Un enfoque algorítmico.</a:t>
            </a:r>
            <a:r>
              <a:rPr lang="es-MX" sz="1200" dirty="0"/>
              <a:t> Madrid: Thomson-Paraninfo.</a:t>
            </a:r>
          </a:p>
          <a:p>
            <a:pPr>
              <a:lnSpc>
                <a:spcPct val="150000"/>
              </a:lnSpc>
            </a:pPr>
            <a:r>
              <a:rPr lang="es-MX" sz="1200" dirty="0"/>
              <a:t>JOYANES, L. (1990). </a:t>
            </a:r>
            <a:r>
              <a:rPr lang="es-MX" sz="1200" i="1" dirty="0"/>
              <a:t>Problemas de Metodología de la Programación</a:t>
            </a:r>
            <a:r>
              <a:rPr lang="es-MX" sz="1200" dirty="0"/>
              <a:t>. Madrid: McGraw-Hill. </a:t>
            </a:r>
          </a:p>
          <a:p>
            <a:pPr>
              <a:lnSpc>
                <a:spcPct val="150000"/>
              </a:lnSpc>
            </a:pPr>
            <a:r>
              <a:rPr lang="es-MX" sz="1200" dirty="0"/>
              <a:t>JOYANES, L.; ZAHOHERO, I. (2005). </a:t>
            </a:r>
            <a:r>
              <a:rPr lang="es-MX" sz="1200" i="1" dirty="0"/>
              <a:t>Programación en C : metodología, algoritmos y estructura de datos</a:t>
            </a:r>
            <a:r>
              <a:rPr lang="es-MX" sz="1200" dirty="0"/>
              <a:t>, 2ª Edición. Madrid: McGraw-Hill</a:t>
            </a:r>
          </a:p>
        </p:txBody>
      </p:sp>
      <p:sp>
        <p:nvSpPr>
          <p:cNvPr id="7" name="6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REFERENCIAS</a:t>
            </a:r>
            <a:endParaRPr lang="es-MX" b="1" dirty="0">
              <a:solidFill>
                <a:schemeClr val="bg2">
                  <a:lumMod val="50000"/>
                </a:schemeClr>
              </a:solidFill>
            </a:endParaRPr>
          </a:p>
        </p:txBody>
      </p:sp>
    </p:spTree>
    <p:extLst>
      <p:ext uri="{BB962C8B-B14F-4D97-AF65-F5344CB8AC3E}">
        <p14:creationId xmlns:p14="http://schemas.microsoft.com/office/powerpoint/2010/main" val="1595019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692696"/>
            <a:ext cx="9144000" cy="36933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smtClean="0">
                <a:latin typeface="Times New Roman" pitchFamily="18" charset="0"/>
                <a:cs typeface="Times New Roman" pitchFamily="18" charset="0"/>
              </a:rPr>
              <a:t>Programas de estudios por competencias en </a:t>
            </a:r>
            <a:r>
              <a:rPr lang="es-ES_tradnl" b="1" dirty="0">
                <a:latin typeface="Times New Roman" pitchFamily="18" charset="0"/>
                <a:cs typeface="Times New Roman" pitchFamily="18" charset="0"/>
              </a:rPr>
              <a:t>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a 2"/>
          <p:cNvGraphicFramePr>
            <a:graphicFrameLocks noGrp="1"/>
          </p:cNvGraphicFramePr>
          <p:nvPr/>
        </p:nvGraphicFramePr>
        <p:xfrm>
          <a:off x="467543" y="1600201"/>
          <a:ext cx="8424942" cy="4396081"/>
        </p:xfrm>
        <a:graphic>
          <a:graphicData uri="http://schemas.openxmlformats.org/drawingml/2006/table">
            <a:tbl>
              <a:tblPr firstRow="1" firstCol="1" bandRow="1"/>
              <a:tblGrid>
                <a:gridCol w="792089"/>
                <a:gridCol w="1296144"/>
                <a:gridCol w="514496"/>
                <a:gridCol w="134026"/>
                <a:gridCol w="1367702"/>
                <a:gridCol w="909747"/>
                <a:gridCol w="134026"/>
                <a:gridCol w="1116467"/>
                <a:gridCol w="1008113"/>
                <a:gridCol w="1152132"/>
              </a:tblGrid>
              <a:tr h="122287">
                <a:tc gridSpan="10">
                  <a:txBody>
                    <a:bodyPr/>
                    <a:lstStyle/>
                    <a:p>
                      <a:pPr algn="l">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ESPACIO ACADÉMICO:     </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effectLst/>
                          <a:latin typeface="+mn-lt"/>
                          <a:ea typeface="Calibri" panose="020F0502020204030204" pitchFamily="34" charset="0"/>
                          <a:cs typeface="Times New Roman" panose="02020603050405020304" pitchFamily="18" charset="0"/>
                        </a:rPr>
                        <a:t>                                               UNIDAD ACADÉMICA PROFESIONAL NEZAHUALCÓYOTL   </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83431">
                <a:tc gridSpan="7">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PROGRAMA EDUCATIVO</a:t>
                      </a:r>
                      <a:r>
                        <a:rPr lang="es-MX" sz="1100" dirty="0">
                          <a:solidFill>
                            <a:srgbClr val="000000"/>
                          </a:solidFill>
                          <a:effectLst/>
                          <a:latin typeface="+mn-lt"/>
                          <a:ea typeface="Calibri" panose="020F0502020204030204" pitchFamily="34" charset="0"/>
                          <a:cs typeface="Times New Roman" panose="02020603050405020304" pitchFamily="18" charset="0"/>
                        </a:rPr>
                        <a:t>: LICENCIATURA EN INGENIERÍA EN SISTEMAS INTELIGENTES</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effectLst/>
                          <a:latin typeface="+mn-lt"/>
                          <a:ea typeface="Calibri" panose="020F0502020204030204" pitchFamily="34" charset="0"/>
                          <a:cs typeface="Times New Roman" panose="02020603050405020304" pitchFamily="18" charset="0"/>
                        </a:rPr>
                        <a:t> </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3">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ÁREA DE </a:t>
                      </a:r>
                      <a:r>
                        <a:rPr lang="es-MX" sz="1100" b="1" dirty="0" smtClean="0">
                          <a:solidFill>
                            <a:srgbClr val="000000"/>
                          </a:solidFill>
                          <a:effectLst/>
                          <a:latin typeface="+mn-lt"/>
                          <a:ea typeface="Calibri" panose="020F0502020204030204" pitchFamily="34" charset="0"/>
                          <a:cs typeface="Times New Roman" panose="02020603050405020304" pitchFamily="18" charset="0"/>
                        </a:rPr>
                        <a:t>DOCENCIA</a:t>
                      </a:r>
                      <a:r>
                        <a:rPr lang="es-MX" sz="1100" b="0" dirty="0" smtClean="0">
                          <a:solidFill>
                            <a:srgbClr val="000000"/>
                          </a:solidFill>
                          <a:effectLst/>
                          <a:latin typeface="+mn-lt"/>
                          <a:ea typeface="Calibri" panose="020F0502020204030204" pitchFamily="34" charset="0"/>
                          <a:cs typeface="Times New Roman" panose="02020603050405020304" pitchFamily="18" charset="0"/>
                        </a:rPr>
                        <a:t>:</a:t>
                      </a:r>
                      <a:r>
                        <a:rPr lang="es-MX" sz="1100" b="0" baseline="0" dirty="0" smtClean="0">
                          <a:solidFill>
                            <a:srgbClr val="000000"/>
                          </a:solidFill>
                          <a:effectLst/>
                          <a:latin typeface="+mn-lt"/>
                          <a:ea typeface="Calibri" panose="020F0502020204030204" pitchFamily="34" charset="0"/>
                          <a:cs typeface="Times New Roman" panose="02020603050405020304" pitchFamily="18" charset="0"/>
                        </a:rPr>
                        <a:t> INGENIERIA Y TECNOLOGIA</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effectLst/>
                          <a:latin typeface="+mn-lt"/>
                          <a:ea typeface="Calibri" panose="020F0502020204030204" pitchFamily="34" charset="0"/>
                          <a:cs typeface="Times New Roman" panose="02020603050405020304" pitchFamily="18" charset="0"/>
                        </a:rPr>
                        <a:t> </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134250">
                <a:tc gridSpan="3">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APROBACIÓN POR LOS H.H. CONSEJOS ACADÉMICOS Y DE GOBIERNO</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gridSpan="4">
                  <a:txBody>
                    <a:bodyPr/>
                    <a:lstStyle/>
                    <a:p>
                      <a:pPr algn="l">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FECHA:</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gridSpan="3">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Programa Elaborado por:</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solidFill>
                            <a:srgbClr val="000000"/>
                          </a:solidFill>
                          <a:effectLst/>
                          <a:latin typeface="+mn-lt"/>
                          <a:ea typeface="Calibri" panose="020F0502020204030204" pitchFamily="34" charset="0"/>
                          <a:cs typeface="Times New Roman" panose="02020603050405020304" pitchFamily="18" charset="0"/>
                        </a:rPr>
                        <a:t>M. en C.C. ROSA MARÍA RODRÍGUEZ AGUILAR </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122287">
                <a:tc gridSpan="8">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NOMBRE DE LA UNIDAD DE APRENDIZAJE: </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                                                                              </a:t>
                      </a:r>
                      <a:r>
                        <a:rPr lang="es-MX" sz="1100" dirty="0">
                          <a:solidFill>
                            <a:srgbClr val="000000"/>
                          </a:solidFill>
                          <a:effectLst/>
                          <a:latin typeface="+mn-lt"/>
                          <a:ea typeface="Calibri" panose="020F0502020204030204" pitchFamily="34" charset="0"/>
                          <a:cs typeface="Times New Roman" panose="02020603050405020304" pitchFamily="18" charset="0"/>
                        </a:rPr>
                        <a:t>FUNDAMENTOS DE PROGRAMACIÓN</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FECHA:</a:t>
                      </a:r>
                      <a:r>
                        <a:rPr lang="es-MX" sz="1100" dirty="0">
                          <a:solidFill>
                            <a:srgbClr val="000000"/>
                          </a:solidFill>
                          <a:effectLst/>
                          <a:latin typeface="+mn-lt"/>
                          <a:ea typeface="Calibri" panose="020F0502020204030204" pitchFamily="34" charset="0"/>
                          <a:cs typeface="Times New Roman" panose="02020603050405020304" pitchFamily="18" charset="0"/>
                        </a:rPr>
                        <a:t>  SEPTIEMBRE DE 2007</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effectLst/>
                          <a:latin typeface="+mn-lt"/>
                          <a:ea typeface="Calibri" panose="020F0502020204030204" pitchFamily="34" charset="0"/>
                          <a:cs typeface="Times New Roman" panose="02020603050405020304" pitchFamily="18" charset="0"/>
                        </a:rPr>
                        <a:t> </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653598">
                <a:tc>
                  <a:txBody>
                    <a:bodyPr/>
                    <a:lstStyle/>
                    <a:p>
                      <a:pPr algn="ctr">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CLAVE</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a:effectLst/>
                          <a:latin typeface="+mn-lt"/>
                          <a:ea typeface="Calibri" panose="020F0502020204030204" pitchFamily="34" charset="0"/>
                          <a:cs typeface="Times New Roman" panose="02020603050405020304" pitchFamily="18" charset="0"/>
                        </a:rPr>
                        <a:t>HORAS DE TEORÍA</a:t>
                      </a:r>
                      <a:endParaRPr lang="es-MX" sz="110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MX" sz="1100" b="1">
                          <a:effectLst/>
                          <a:latin typeface="+mn-lt"/>
                          <a:ea typeface="Calibri" panose="020F0502020204030204" pitchFamily="34" charset="0"/>
                          <a:cs typeface="Times New Roman" panose="02020603050405020304" pitchFamily="18" charset="0"/>
                        </a:rPr>
                        <a:t>HORAS DE PRÁCTICA</a:t>
                      </a:r>
                      <a:endParaRPr lang="es-MX" sz="110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15000"/>
                        </a:lnSpc>
                        <a:spcAft>
                          <a:spcPts val="0"/>
                        </a:spcAft>
                      </a:pPr>
                      <a:r>
                        <a:rPr lang="es-MX" sz="1100" b="1">
                          <a:effectLst/>
                          <a:latin typeface="+mn-lt"/>
                          <a:ea typeface="Calibri" panose="020F0502020204030204" pitchFamily="34" charset="0"/>
                          <a:cs typeface="Times New Roman" panose="02020603050405020304" pitchFamily="18" charset="0"/>
                        </a:rPr>
                        <a:t>TOTAL DE HORAS</a:t>
                      </a:r>
                      <a:endParaRPr lang="es-MX" sz="110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CRÉDITOS</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TIPO DE UNIDAD DE APRENDIZAJE</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15000"/>
                        </a:lnSpc>
                        <a:spcAft>
                          <a:spcPts val="0"/>
                        </a:spcAft>
                      </a:pPr>
                      <a:r>
                        <a:rPr lang="es-MX" sz="1100" b="1">
                          <a:effectLst/>
                          <a:latin typeface="+mn-lt"/>
                          <a:ea typeface="Calibri" panose="020F0502020204030204" pitchFamily="34" charset="0"/>
                          <a:cs typeface="Times New Roman" panose="02020603050405020304" pitchFamily="18" charset="0"/>
                        </a:rPr>
                        <a:t>CARÁCTER DE LA UNIDAD DE APRENDIZAJE</a:t>
                      </a:r>
                      <a:endParaRPr lang="es-MX" sz="110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NUCLEO DE FORMACIÓN</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8719">
                <a:tc>
                  <a:txBody>
                    <a:bodyPr/>
                    <a:lstStyle/>
                    <a:p>
                      <a:pPr algn="l">
                        <a:lnSpc>
                          <a:spcPct val="150000"/>
                        </a:lnSpc>
                        <a:spcAft>
                          <a:spcPts val="0"/>
                        </a:spcAft>
                      </a:pPr>
                      <a:r>
                        <a:rPr lang="es-MX" sz="1100" dirty="0">
                          <a:effectLst/>
                          <a:latin typeface="+mn-lt"/>
                          <a:ea typeface="Calibri" panose="020F0502020204030204" pitchFamily="34" charset="0"/>
                          <a:cs typeface="Times New Roman" panose="02020603050405020304" pitchFamily="18" charset="0"/>
                        </a:rPr>
                        <a:t>L40628</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MX" sz="1100">
                          <a:effectLst/>
                          <a:latin typeface="+mn-lt"/>
                          <a:ea typeface="Calibri" panose="020F0502020204030204" pitchFamily="34" charset="0"/>
                          <a:cs typeface="Times New Roman" panose="02020603050405020304" pitchFamily="18" charset="0"/>
                        </a:rPr>
                        <a:t>4</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50000"/>
                        </a:lnSpc>
                        <a:spcAft>
                          <a:spcPts val="0"/>
                        </a:spcAft>
                      </a:pPr>
                      <a:r>
                        <a:rPr lang="es-MX" sz="1100">
                          <a:effectLst/>
                          <a:latin typeface="+mn-lt"/>
                          <a:ea typeface="Calibri" panose="020F0502020204030204" pitchFamily="34" charset="0"/>
                          <a:cs typeface="Times New Roman" panose="02020603050405020304" pitchFamily="18" charset="0"/>
                        </a:rPr>
                        <a:t>2</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l">
                        <a:lnSpc>
                          <a:spcPct val="150000"/>
                        </a:lnSpc>
                        <a:spcAft>
                          <a:spcPts val="0"/>
                        </a:spcAft>
                      </a:pPr>
                      <a:r>
                        <a:rPr lang="es-MX" sz="1100">
                          <a:effectLst/>
                          <a:latin typeface="+mn-lt"/>
                          <a:ea typeface="Calibri" panose="020F0502020204030204" pitchFamily="34" charset="0"/>
                          <a:cs typeface="Times New Roman" panose="02020603050405020304" pitchFamily="18" charset="0"/>
                        </a:rPr>
                        <a:t>6</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MX" sz="1100" dirty="0">
                          <a:effectLst/>
                          <a:latin typeface="+mn-lt"/>
                          <a:ea typeface="Calibri" panose="020F0502020204030204" pitchFamily="34" charset="0"/>
                          <a:cs typeface="Times New Roman" panose="02020603050405020304" pitchFamily="18" charset="0"/>
                        </a:rPr>
                        <a:t>9</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50000"/>
                        </a:lnSpc>
                        <a:spcAft>
                          <a:spcPts val="0"/>
                        </a:spcAft>
                      </a:pPr>
                      <a:r>
                        <a:rPr lang="es-MX" sz="1100" dirty="0">
                          <a:effectLst/>
                          <a:latin typeface="+mn-lt"/>
                          <a:ea typeface="Calibri" panose="020F0502020204030204" pitchFamily="34" charset="0"/>
                          <a:cs typeface="Times New Roman" panose="02020603050405020304" pitchFamily="18" charset="0"/>
                        </a:rPr>
                        <a:t>Programación e Ingeniería de Software</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l">
                        <a:lnSpc>
                          <a:spcPct val="150000"/>
                        </a:lnSpc>
                        <a:spcAft>
                          <a:spcPts val="0"/>
                        </a:spcAft>
                      </a:pPr>
                      <a:r>
                        <a:rPr lang="es-MX" sz="1100">
                          <a:effectLst/>
                          <a:latin typeface="+mn-lt"/>
                          <a:ea typeface="Calibri" panose="020F0502020204030204" pitchFamily="34" charset="0"/>
                          <a:cs typeface="Times New Roman" panose="02020603050405020304" pitchFamily="18" charset="0"/>
                        </a:rPr>
                        <a:t>OBLIGATORIA</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MX" sz="1100" dirty="0">
                          <a:effectLst/>
                          <a:latin typeface="+mn-lt"/>
                          <a:ea typeface="Calibri" panose="020F0502020204030204" pitchFamily="34" charset="0"/>
                          <a:cs typeface="Times New Roman" panose="02020603050405020304" pitchFamily="18" charset="0"/>
                        </a:rPr>
                        <a:t>SUSTANTIVO</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287">
                <a:tc gridSpan="2">
                  <a:txBody>
                    <a:bodyPr/>
                    <a:lstStyle/>
                    <a:p>
                      <a:pPr algn="l">
                        <a:lnSpc>
                          <a:spcPct val="115000"/>
                        </a:lnSpc>
                        <a:spcAft>
                          <a:spcPts val="0"/>
                        </a:spcAft>
                      </a:pPr>
                      <a:r>
                        <a:rPr lang="es-MX" sz="1100" b="1" dirty="0">
                          <a:effectLst/>
                          <a:latin typeface="Arial" panose="020B0604020202020204" pitchFamily="34" charset="0"/>
                          <a:ea typeface="Calibri" panose="020F0502020204030204" pitchFamily="34" charset="0"/>
                          <a:cs typeface="Times New Roman" panose="02020603050405020304" pitchFamily="18" charset="0"/>
                        </a:rPr>
                        <a:t>Prerrequisitos:</a:t>
                      </a:r>
                      <a:r>
                        <a:rPr lang="es-MX" sz="1100" dirty="0">
                          <a:effectLst/>
                          <a:latin typeface="Arial" panose="020B0604020202020204" pitchFamily="34" charset="0"/>
                          <a:ea typeface="Calibri" panose="020F0502020204030204" pitchFamily="34" charset="0"/>
                          <a:cs typeface="Times New Roman" panose="02020603050405020304" pitchFamily="18" charset="0"/>
                        </a:rPr>
                        <a:t>  Conocimientos de Computación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4">
                  <a:txBody>
                    <a:bodyPr/>
                    <a:lstStyle/>
                    <a:p>
                      <a:pPr algn="l">
                        <a:lnSpc>
                          <a:spcPct val="115000"/>
                        </a:lnSpc>
                        <a:spcAft>
                          <a:spcPts val="0"/>
                        </a:spcAft>
                      </a:pPr>
                      <a:r>
                        <a:rPr lang="es-MX" sz="1100" b="1" dirty="0">
                          <a:effectLst/>
                          <a:latin typeface="Arial" panose="020B0604020202020204" pitchFamily="34" charset="0"/>
                          <a:ea typeface="Calibri" panose="020F0502020204030204" pitchFamily="34" charset="0"/>
                          <a:cs typeface="Times New Roman" panose="02020603050405020304" pitchFamily="18" charset="0"/>
                        </a:rPr>
                        <a:t>Unidad de aprendizaje Antecedente:                                                                 </a:t>
                      </a:r>
                      <a:r>
                        <a:rPr lang="es-MX" sz="1100" dirty="0">
                          <a:effectLst/>
                          <a:latin typeface="Arial" panose="020B0604020202020204" pitchFamily="34" charset="0"/>
                          <a:ea typeface="Calibri" panose="020F0502020204030204" pitchFamily="34" charset="0"/>
                          <a:cs typeface="Times New Roman" panose="02020603050405020304" pitchFamily="18" charset="0"/>
                        </a:rPr>
                        <a:t>NINGUNO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l">
                        <a:lnSpc>
                          <a:spcPct val="115000"/>
                        </a:lnSpc>
                        <a:spcAft>
                          <a:spcPts val="0"/>
                        </a:spcAft>
                      </a:pPr>
                      <a:r>
                        <a:rPr lang="es-MX" sz="1100" b="1" dirty="0">
                          <a:effectLst/>
                          <a:latin typeface="Arial" panose="020B0604020202020204" pitchFamily="34" charset="0"/>
                          <a:ea typeface="Calibri" panose="020F0502020204030204" pitchFamily="34" charset="0"/>
                          <a:cs typeface="Times New Roman" panose="02020603050405020304" pitchFamily="18" charset="0"/>
                        </a:rPr>
                        <a:t>Unidad de aprendizaje Consecuente</a:t>
                      </a:r>
                      <a:r>
                        <a:rPr lang="es-MX" sz="1100" dirty="0">
                          <a:effectLst/>
                          <a:latin typeface="Arial" panose="020B0604020202020204" pitchFamily="34" charset="0"/>
                          <a:ea typeface="Calibri" panose="020F0502020204030204" pitchFamily="34" charset="0"/>
                          <a:cs typeface="Times New Roman" panose="02020603050405020304" pitchFamily="18" charset="0"/>
                        </a:rPr>
                        <a:t>: NINGUNO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1280293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809582" y="1102941"/>
            <a:ext cx="7277692" cy="461665"/>
          </a:xfrm>
          <a:prstGeom prst="rect">
            <a:avLst/>
          </a:prstGeom>
          <a:noFill/>
        </p:spPr>
        <p:txBody>
          <a:bodyPr wrap="square" rtlCol="0">
            <a:spAutoFit/>
          </a:bodyPr>
          <a:lstStyle/>
          <a:p>
            <a:pPr algn="ctr"/>
            <a:r>
              <a:rPr lang="es-MX" sz="2400" b="1" dirty="0">
                <a:solidFill>
                  <a:schemeClr val="bg2">
                    <a:lumMod val="50000"/>
                  </a:schemeClr>
                </a:solidFill>
                <a:latin typeface="Times New Roman" panose="02020603050405020304" pitchFamily="18" charset="0"/>
                <a:cs typeface="Times New Roman" panose="02020603050405020304" pitchFamily="18" charset="0"/>
              </a:rPr>
              <a:t>FUNDAMENTOS DE PROGRAMACIÓN </a:t>
            </a:r>
          </a:p>
        </p:txBody>
      </p:sp>
      <p:sp>
        <p:nvSpPr>
          <p:cNvPr id="9" name="8 CuadroTexto"/>
          <p:cNvSpPr txBox="1"/>
          <p:nvPr/>
        </p:nvSpPr>
        <p:spPr>
          <a:xfrm>
            <a:off x="791871" y="1670250"/>
            <a:ext cx="7259690" cy="461665"/>
          </a:xfrm>
          <a:prstGeom prst="rect">
            <a:avLst/>
          </a:prstGeom>
          <a:noFill/>
        </p:spPr>
        <p:txBody>
          <a:bodyPr wrap="square" rtlCol="0">
            <a:spAutoFit/>
          </a:bodyPr>
          <a:lstStyle/>
          <a:p>
            <a:pPr algn="ctr"/>
            <a:r>
              <a:rPr lang="es-MX" sz="2400" b="1" dirty="0" smtClean="0">
                <a:solidFill>
                  <a:schemeClr val="bg2">
                    <a:lumMod val="50000"/>
                  </a:schemeClr>
                </a:solidFill>
                <a:latin typeface="Times New Roman" panose="02020603050405020304" pitchFamily="18" charset="0"/>
                <a:cs typeface="Times New Roman" panose="02020603050405020304" pitchFamily="18" charset="0"/>
              </a:rPr>
              <a:t>Objetivos</a:t>
            </a:r>
            <a:endParaRPr lang="es-MX" sz="24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2 CuadroTexto"/>
          <p:cNvSpPr txBox="1"/>
          <p:nvPr/>
        </p:nvSpPr>
        <p:spPr>
          <a:xfrm>
            <a:off x="395536" y="2375496"/>
            <a:ext cx="7934293" cy="3046988"/>
          </a:xfrm>
          <a:prstGeom prst="rect">
            <a:avLst/>
          </a:prstGeom>
          <a:noFill/>
        </p:spPr>
        <p:txBody>
          <a:bodyPr wrap="square" rtlCol="0">
            <a:spAutoFit/>
          </a:bodyPr>
          <a:lstStyle/>
          <a:p>
            <a:pPr marL="285750" lvl="0" indent="-285750" algn="just">
              <a:buFont typeface="Wingdings" panose="05000000000000000000" pitchFamily="2" charset="2"/>
              <a:buChar char="Ø"/>
            </a:pPr>
            <a:r>
              <a:rPr lang="es-MX" sz="1600" dirty="0">
                <a:latin typeface="Times New Roman" panose="02020603050405020304" pitchFamily="18" charset="0"/>
                <a:cs typeface="Times New Roman" panose="02020603050405020304" pitchFamily="18" charset="0"/>
              </a:rPr>
              <a:t>Conocerá los conceptos básicos de la programación para la utilización del mismo en el transcurso del curso.</a:t>
            </a:r>
          </a:p>
          <a:p>
            <a:pPr marL="285750" lvl="0" indent="-285750" algn="just">
              <a:buFont typeface="Wingdings" panose="05000000000000000000" pitchFamily="2" charset="2"/>
              <a:buChar char="Ø"/>
            </a:pPr>
            <a:r>
              <a:rPr lang="es-MX" sz="1600" dirty="0">
                <a:latin typeface="Times New Roman" panose="02020603050405020304" pitchFamily="18" charset="0"/>
                <a:cs typeface="Times New Roman" panose="02020603050405020304" pitchFamily="18" charset="0"/>
              </a:rPr>
              <a:t>Desarrollara la capacidad de abstracción para  reconocer y resolver problemas de otras disciplinas por medio de la algoritmia en su solución.</a:t>
            </a:r>
          </a:p>
          <a:p>
            <a:pPr marL="285750" lvl="0" indent="-285750" algn="just">
              <a:buFont typeface="Wingdings" panose="05000000000000000000" pitchFamily="2" charset="2"/>
              <a:buChar char="Ø"/>
            </a:pPr>
            <a:r>
              <a:rPr lang="es-MX" sz="1600" dirty="0">
                <a:latin typeface="Times New Roman" panose="02020603050405020304" pitchFamily="18" charset="0"/>
                <a:cs typeface="Times New Roman" panose="02020603050405020304" pitchFamily="18" charset="0"/>
              </a:rPr>
              <a:t>Conocerá y utilizara las estructuras de control, como una herramienta útil en la solución de problema de programación</a:t>
            </a:r>
          </a:p>
          <a:p>
            <a:pPr marL="285750" lvl="0" indent="-285750" algn="just">
              <a:buFont typeface="Wingdings" panose="05000000000000000000" pitchFamily="2" charset="2"/>
              <a:buChar char="Ø"/>
            </a:pPr>
            <a:r>
              <a:rPr lang="es-MX" sz="1600" dirty="0">
                <a:latin typeface="Times New Roman" panose="02020603050405020304" pitchFamily="18" charset="0"/>
                <a:cs typeface="Times New Roman" panose="02020603050405020304" pitchFamily="18" charset="0"/>
              </a:rPr>
              <a:t>Conocerá las ventajas de la utilización de las funciones para programar, para su posterior implementación.</a:t>
            </a:r>
          </a:p>
          <a:p>
            <a:pPr marL="285750" lvl="0" indent="-285750" algn="just">
              <a:buFont typeface="Wingdings" panose="05000000000000000000" pitchFamily="2" charset="2"/>
              <a:buChar char="Ø"/>
            </a:pPr>
            <a:r>
              <a:rPr lang="es-MX" sz="1600" dirty="0">
                <a:latin typeface="Times New Roman" panose="02020603050405020304" pitchFamily="18" charset="0"/>
                <a:cs typeface="Times New Roman" panose="02020603050405020304" pitchFamily="18" charset="0"/>
              </a:rPr>
              <a:t>Conocerá y utilizara estructuras de datos más avanzadas, como arreglos y </a:t>
            </a:r>
            <a:r>
              <a:rPr lang="es-MX" sz="1600" dirty="0" err="1">
                <a:latin typeface="Times New Roman" panose="02020603050405020304" pitchFamily="18" charset="0"/>
                <a:cs typeface="Times New Roman" panose="02020603050405020304" pitchFamily="18" charset="0"/>
              </a:rPr>
              <a:t>struct</a:t>
            </a:r>
            <a:r>
              <a:rPr lang="es-MX" sz="1600" dirty="0">
                <a:latin typeface="Times New Roman" panose="02020603050405020304" pitchFamily="18" charset="0"/>
                <a:cs typeface="Times New Roman" panose="02020603050405020304" pitchFamily="18" charset="0"/>
              </a:rPr>
              <a:t>, como herramientas para soluciones de problemas más complejos.</a:t>
            </a:r>
          </a:p>
          <a:p>
            <a:pPr marL="285750" indent="-285750" algn="just">
              <a:buFont typeface="Wingdings" panose="05000000000000000000" pitchFamily="2" charset="2"/>
              <a:buChar char="Ø"/>
            </a:pPr>
            <a:r>
              <a:rPr lang="es-MX" sz="1600" dirty="0">
                <a:latin typeface="Times New Roman" panose="02020603050405020304" pitchFamily="18" charset="0"/>
                <a:cs typeface="Times New Roman" panose="02020603050405020304" pitchFamily="18" charset="0"/>
              </a:rPr>
              <a:t>Conocerá e implementara los conceptos de archivos en C, como únicos medios para su solución.</a:t>
            </a:r>
          </a:p>
        </p:txBody>
      </p:sp>
    </p:spTree>
    <p:extLst>
      <p:ext uri="{BB962C8B-B14F-4D97-AF65-F5344CB8AC3E}">
        <p14:creationId xmlns:p14="http://schemas.microsoft.com/office/powerpoint/2010/main" val="23839357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1 Título"/>
          <p:cNvSpPr>
            <a:spLocks noGrp="1"/>
          </p:cNvSpPr>
          <p:nvPr>
            <p:ph type="title"/>
          </p:nvPr>
        </p:nvSpPr>
        <p:spPr>
          <a:xfrm>
            <a:off x="1490464" y="836712"/>
            <a:ext cx="5745832"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Contenido Sintético</a:t>
            </a:r>
            <a:endParaRPr lang="es-MX" sz="3600" b="1" dirty="0">
              <a:ln/>
              <a:solidFill>
                <a:schemeClr val="bg2">
                  <a:lumMod val="50000"/>
                </a:schemeClr>
              </a:solidFill>
              <a:latin typeface="Times New Roman" pitchFamily="18" charset="0"/>
              <a:cs typeface="Times New Roman" pitchFamily="18" charset="0"/>
            </a:endParaRPr>
          </a:p>
        </p:txBody>
      </p:sp>
      <p:sp>
        <p:nvSpPr>
          <p:cNvPr id="2" name="1 CuadroTexto"/>
          <p:cNvSpPr txBox="1"/>
          <p:nvPr/>
        </p:nvSpPr>
        <p:spPr>
          <a:xfrm>
            <a:off x="984718" y="1342901"/>
            <a:ext cx="7277692" cy="369332"/>
          </a:xfrm>
          <a:prstGeom prst="rect">
            <a:avLst/>
          </a:prstGeom>
          <a:noFill/>
        </p:spPr>
        <p:txBody>
          <a:bodyPr wrap="square" rtlCol="0">
            <a:spAutoFit/>
          </a:bodyPr>
          <a:lstStyle/>
          <a:p>
            <a:pPr algn="ctr"/>
            <a:r>
              <a:rPr lang="es-MX" b="1" dirty="0" smtClean="0">
                <a:solidFill>
                  <a:schemeClr val="bg2">
                    <a:lumMod val="50000"/>
                  </a:schemeClr>
                </a:solidFill>
                <a:latin typeface="Times New Roman" panose="02020603050405020304" pitchFamily="18" charset="0"/>
                <a:cs typeface="Times New Roman" panose="02020603050405020304" pitchFamily="18" charset="0"/>
              </a:rPr>
              <a:t>Organización de Archivos.</a:t>
            </a:r>
            <a:r>
              <a:rPr lang="es-MX" b="1" dirty="0" smtClean="0">
                <a:solidFill>
                  <a:schemeClr val="bg2">
                    <a:lumMod val="50000"/>
                  </a:schemeClr>
                </a:solidFill>
              </a:rPr>
              <a:t> </a:t>
            </a:r>
            <a:endParaRPr lang="es-MX" b="1" dirty="0">
              <a:solidFill>
                <a:schemeClr val="bg2">
                  <a:lumMod val="50000"/>
                </a:schemeClr>
              </a:solidFill>
            </a:endParaRPr>
          </a:p>
        </p:txBody>
      </p:sp>
      <p:sp>
        <p:nvSpPr>
          <p:cNvPr id="9" name="8 CuadroTexto"/>
          <p:cNvSpPr txBox="1"/>
          <p:nvPr/>
        </p:nvSpPr>
        <p:spPr>
          <a:xfrm>
            <a:off x="890144" y="1794150"/>
            <a:ext cx="7259690" cy="369332"/>
          </a:xfrm>
          <a:prstGeom prst="rect">
            <a:avLst/>
          </a:prstGeom>
          <a:noFill/>
        </p:spPr>
        <p:txBody>
          <a:bodyPr wrap="square" rtlCol="0">
            <a:spAutoFit/>
          </a:bodyPr>
          <a:lstStyle/>
          <a:p>
            <a:pPr algn="ctr"/>
            <a:r>
              <a:rPr lang="es-MX" b="1" dirty="0" smtClean="0">
                <a:solidFill>
                  <a:schemeClr val="bg2">
                    <a:lumMod val="50000"/>
                  </a:schemeClr>
                </a:solidFill>
              </a:rPr>
              <a:t>Unidad I</a:t>
            </a:r>
            <a:endParaRPr lang="es-MX" b="1" dirty="0">
              <a:solidFill>
                <a:schemeClr val="bg2">
                  <a:lumMod val="50000"/>
                </a:schemeClr>
              </a:solidFill>
            </a:endParaRPr>
          </a:p>
        </p:txBody>
      </p:sp>
      <p:sp>
        <p:nvSpPr>
          <p:cNvPr id="8" name="7 Rectángulo"/>
          <p:cNvSpPr/>
          <p:nvPr/>
        </p:nvSpPr>
        <p:spPr>
          <a:xfrm>
            <a:off x="1115616" y="2348880"/>
            <a:ext cx="3993401" cy="2585323"/>
          </a:xfrm>
          <a:prstGeom prst="rect">
            <a:avLst/>
          </a:prstGeom>
        </p:spPr>
        <p:txBody>
          <a:bodyPr wrap="none">
            <a:spAutoFit/>
          </a:bodyPr>
          <a:lstStyle/>
          <a:p>
            <a:pPr marL="342900" indent="-342900">
              <a:buAutoNum type="arabicPeriod"/>
            </a:pPr>
            <a:r>
              <a:rPr lang="es-MX" dirty="0" smtClean="0">
                <a:solidFill>
                  <a:schemeClr val="bg2">
                    <a:lumMod val="50000"/>
                  </a:schemeClr>
                </a:solidFill>
              </a:rPr>
              <a:t>Descripción </a:t>
            </a:r>
            <a:r>
              <a:rPr lang="es-MX" dirty="0">
                <a:solidFill>
                  <a:schemeClr val="bg2">
                    <a:lumMod val="50000"/>
                  </a:schemeClr>
                </a:solidFill>
              </a:rPr>
              <a:t>del programa</a:t>
            </a:r>
            <a:r>
              <a:rPr lang="es-MX" dirty="0" smtClean="0">
                <a:solidFill>
                  <a:schemeClr val="bg2">
                    <a:lumMod val="50000"/>
                  </a:schemeClr>
                </a:solidFill>
              </a:rPr>
              <a:t>.</a:t>
            </a:r>
          </a:p>
          <a:p>
            <a:pPr marL="342900" indent="-342900">
              <a:buAutoNum type="arabicPeriod"/>
            </a:pPr>
            <a:r>
              <a:rPr lang="es-MX" dirty="0" smtClean="0">
                <a:solidFill>
                  <a:schemeClr val="bg2">
                    <a:lumMod val="50000"/>
                  </a:schemeClr>
                </a:solidFill>
              </a:rPr>
              <a:t>Operadores lógicos en la sentencia </a:t>
            </a:r>
            <a:r>
              <a:rPr lang="es-MX" dirty="0" err="1" smtClean="0">
                <a:solidFill>
                  <a:schemeClr val="bg2">
                    <a:lumMod val="50000"/>
                  </a:schemeClr>
                </a:solidFill>
              </a:rPr>
              <a:t>if</a:t>
            </a:r>
            <a:r>
              <a:rPr lang="es-MX" dirty="0" smtClean="0">
                <a:solidFill>
                  <a:schemeClr val="bg2">
                    <a:lumMod val="50000"/>
                  </a:schemeClr>
                </a:solidFill>
              </a:rPr>
              <a:t>.</a:t>
            </a:r>
          </a:p>
          <a:p>
            <a:pPr marL="342900" indent="-342900">
              <a:buAutoNum type="arabicPeriod"/>
            </a:pPr>
            <a:r>
              <a:rPr lang="es-MX" dirty="0" smtClean="0">
                <a:solidFill>
                  <a:schemeClr val="bg2">
                    <a:lumMod val="50000"/>
                  </a:schemeClr>
                </a:solidFill>
              </a:rPr>
              <a:t>Sentencia </a:t>
            </a:r>
            <a:r>
              <a:rPr lang="es-MX" dirty="0" err="1" smtClean="0">
                <a:solidFill>
                  <a:schemeClr val="bg2">
                    <a:lumMod val="50000"/>
                  </a:schemeClr>
                </a:solidFill>
              </a:rPr>
              <a:t>for</a:t>
            </a:r>
            <a:r>
              <a:rPr lang="es-MX" dirty="0" smtClean="0">
                <a:solidFill>
                  <a:schemeClr val="bg2">
                    <a:lumMod val="50000"/>
                  </a:schemeClr>
                </a:solidFill>
              </a:rPr>
              <a:t>.</a:t>
            </a:r>
          </a:p>
          <a:p>
            <a:pPr marL="342900" indent="-342900">
              <a:buAutoNum type="arabicPeriod"/>
            </a:pPr>
            <a:r>
              <a:rPr lang="es-MX" dirty="0" smtClean="0">
                <a:solidFill>
                  <a:schemeClr val="bg2">
                    <a:lumMod val="50000"/>
                  </a:schemeClr>
                </a:solidFill>
              </a:rPr>
              <a:t>Sentencia </a:t>
            </a:r>
            <a:r>
              <a:rPr lang="es-MX" dirty="0" err="1" smtClean="0">
                <a:solidFill>
                  <a:schemeClr val="bg2">
                    <a:lumMod val="50000"/>
                  </a:schemeClr>
                </a:solidFill>
              </a:rPr>
              <a:t>while</a:t>
            </a:r>
            <a:r>
              <a:rPr lang="es-MX" dirty="0" smtClean="0">
                <a:solidFill>
                  <a:schemeClr val="bg2">
                    <a:lumMod val="50000"/>
                  </a:schemeClr>
                </a:solidFill>
              </a:rPr>
              <a:t>.</a:t>
            </a:r>
          </a:p>
          <a:p>
            <a:pPr marL="342900" indent="-342900">
              <a:buAutoNum type="arabicPeriod"/>
            </a:pPr>
            <a:r>
              <a:rPr lang="es-MX" dirty="0" smtClean="0">
                <a:solidFill>
                  <a:schemeClr val="bg2">
                    <a:lumMod val="50000"/>
                  </a:schemeClr>
                </a:solidFill>
              </a:rPr>
              <a:t>Operaciones </a:t>
            </a:r>
            <a:r>
              <a:rPr lang="es-MX" dirty="0" err="1" smtClean="0">
                <a:solidFill>
                  <a:schemeClr val="bg2">
                    <a:lumMod val="50000"/>
                  </a:schemeClr>
                </a:solidFill>
              </a:rPr>
              <a:t>aritmeticas</a:t>
            </a:r>
            <a:r>
              <a:rPr lang="es-MX" dirty="0" smtClean="0">
                <a:solidFill>
                  <a:schemeClr val="bg2">
                    <a:lumMod val="50000"/>
                  </a:schemeClr>
                </a:solidFill>
              </a:rPr>
              <a:t> </a:t>
            </a:r>
          </a:p>
          <a:p>
            <a:pPr marL="342900" indent="-342900">
              <a:buAutoNum type="arabicPeriod"/>
            </a:pPr>
            <a:r>
              <a:rPr lang="es-MX" dirty="0" smtClean="0">
                <a:solidFill>
                  <a:schemeClr val="bg2">
                    <a:lumMod val="50000"/>
                  </a:schemeClr>
                </a:solidFill>
              </a:rPr>
              <a:t>Funciones básicas de </a:t>
            </a:r>
            <a:r>
              <a:rPr lang="es-MX" dirty="0" err="1" smtClean="0">
                <a:solidFill>
                  <a:schemeClr val="bg2">
                    <a:lumMod val="50000"/>
                  </a:schemeClr>
                </a:solidFill>
              </a:rPr>
              <a:t>math.h</a:t>
            </a:r>
            <a:endParaRPr lang="es-MX" dirty="0" smtClean="0">
              <a:solidFill>
                <a:schemeClr val="bg2">
                  <a:lumMod val="50000"/>
                </a:schemeClr>
              </a:solidFill>
            </a:endParaRPr>
          </a:p>
          <a:p>
            <a:pPr marL="342900" indent="-342900">
              <a:buAutoNum type="arabicPeriod"/>
            </a:pPr>
            <a:endParaRPr lang="es-MX" dirty="0" smtClean="0">
              <a:solidFill>
                <a:schemeClr val="bg2">
                  <a:lumMod val="50000"/>
                </a:schemeClr>
              </a:solidFill>
            </a:endParaRPr>
          </a:p>
          <a:p>
            <a:pPr marL="342900" indent="-342900">
              <a:buAutoNum type="arabicPeriod"/>
            </a:pPr>
            <a:endParaRPr lang="es-MX" dirty="0" smtClean="0">
              <a:solidFill>
                <a:schemeClr val="bg2">
                  <a:lumMod val="50000"/>
                </a:schemeClr>
              </a:solidFill>
            </a:endParaRPr>
          </a:p>
          <a:p>
            <a:pPr marL="342900" indent="-342900">
              <a:buAutoNum type="arabicPeriod"/>
            </a:pPr>
            <a:endParaRPr lang="es-MX" b="1" i="1" dirty="0">
              <a:solidFill>
                <a:schemeClr val="bg2">
                  <a:lumMod val="50000"/>
                </a:schemeClr>
              </a:solidFill>
            </a:endParaRPr>
          </a:p>
        </p:txBody>
      </p:sp>
    </p:spTree>
    <p:extLst>
      <p:ext uri="{BB962C8B-B14F-4D97-AF65-F5344CB8AC3E}">
        <p14:creationId xmlns:p14="http://schemas.microsoft.com/office/powerpoint/2010/main" val="432964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514350" indent="-514350">
              <a:buAutoNum type="arabicPeriod"/>
            </a:pPr>
            <a:r>
              <a:rPr lang="es-MX" sz="2800" b="1" dirty="0" smtClean="0">
                <a:solidFill>
                  <a:schemeClr val="bg2">
                    <a:lumMod val="50000"/>
                  </a:schemeClr>
                </a:solidFill>
              </a:rPr>
              <a:t>Descripción </a:t>
            </a:r>
            <a:r>
              <a:rPr lang="es-MX" sz="2800" b="1" dirty="0">
                <a:solidFill>
                  <a:schemeClr val="bg2">
                    <a:lumMod val="50000"/>
                  </a:schemeClr>
                </a:solidFill>
              </a:rPr>
              <a:t>del programa</a:t>
            </a:r>
            <a:r>
              <a:rPr lang="es-MX" sz="2800" b="1" dirty="0" smtClean="0">
                <a:solidFill>
                  <a:schemeClr val="bg2">
                    <a:lumMod val="50000"/>
                  </a:schemeClr>
                </a:solidFill>
              </a:rPr>
              <a:t>.</a:t>
            </a:r>
          </a:p>
          <a:p>
            <a:pPr marL="0" indent="0">
              <a:buNone/>
            </a:pPr>
            <a:endParaRPr lang="es-MX" sz="1800" dirty="0" smtClean="0"/>
          </a:p>
          <a:p>
            <a:pPr marL="0" indent="0">
              <a:buNone/>
            </a:pPr>
            <a:r>
              <a:rPr lang="es-MX" sz="1800" dirty="0" smtClean="0"/>
              <a:t>Este </a:t>
            </a:r>
            <a:r>
              <a:rPr lang="es-MX" sz="1800" dirty="0"/>
              <a:t>programa te pregunta que vas a querer y enseguida te permite ingresar un  dato  y si dicho dato cumple ciertas condiciones sete imprimirá en pantalla un tipo de combo de cine y de no ser así te dirá que el combo no existe.</a:t>
            </a:r>
          </a:p>
          <a:p>
            <a:pPr marL="0" indent="0">
              <a:buNone/>
            </a:pPr>
            <a:endParaRPr lang="es-ES" sz="1800" b="1" dirty="0"/>
          </a:p>
          <a:p>
            <a:pPr marL="0" indent="0">
              <a:buNone/>
            </a:pPr>
            <a:endParaRPr lang="es-MX" sz="1800" dirty="0"/>
          </a:p>
        </p:txBody>
      </p:sp>
      <p:pic>
        <p:nvPicPr>
          <p:cNvPr id="10" name="Imagen 9"/>
          <p:cNvPicPr/>
          <p:nvPr/>
        </p:nvPicPr>
        <p:blipFill rotWithShape="1">
          <a:blip r:embed="rId5"/>
          <a:srcRect l="11190" t="19650" r="46365" b="46748"/>
          <a:stretch/>
        </p:blipFill>
        <p:spPr bwMode="auto">
          <a:xfrm>
            <a:off x="1619672" y="3317300"/>
            <a:ext cx="5594261" cy="260596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350614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r>
              <a:rPr lang="es-MX" sz="2400" b="1" dirty="0" smtClean="0">
                <a:solidFill>
                  <a:schemeClr val="bg2">
                    <a:lumMod val="50000"/>
                  </a:schemeClr>
                </a:solidFill>
              </a:rPr>
              <a:t>Ejercicio:</a:t>
            </a:r>
            <a:endParaRPr lang="es-MX" sz="2400" b="1" dirty="0">
              <a:solidFill>
                <a:schemeClr val="bg2">
                  <a:lumMod val="50000"/>
                </a:schemeClr>
              </a:solidFill>
            </a:endParaRPr>
          </a:p>
        </p:txBody>
      </p:sp>
      <p:pic>
        <p:nvPicPr>
          <p:cNvPr id="15" name="Imagen 14"/>
          <p:cNvPicPr/>
          <p:nvPr/>
        </p:nvPicPr>
        <p:blipFill rotWithShape="1">
          <a:blip r:embed="rId5"/>
          <a:srcRect l="10848" t="19560" r="56621" b="58482"/>
          <a:stretch/>
        </p:blipFill>
        <p:spPr bwMode="auto">
          <a:xfrm>
            <a:off x="4932040" y="1052736"/>
            <a:ext cx="3640853" cy="1656184"/>
          </a:xfrm>
          <a:prstGeom prst="rect">
            <a:avLst/>
          </a:prstGeom>
          <a:ln>
            <a:noFill/>
          </a:ln>
          <a:extLst>
            <a:ext uri="{53640926-AAD7-44D8-BBD7-CCE9431645EC}">
              <a14:shadowObscured xmlns:a14="http://schemas.microsoft.com/office/drawing/2010/main"/>
            </a:ext>
          </a:extLst>
        </p:spPr>
      </p:pic>
      <p:sp>
        <p:nvSpPr>
          <p:cNvPr id="7" name="6 Rectángulo"/>
          <p:cNvSpPr/>
          <p:nvPr/>
        </p:nvSpPr>
        <p:spPr>
          <a:xfrm>
            <a:off x="251520" y="1700808"/>
            <a:ext cx="5836589" cy="4304255"/>
          </a:xfrm>
          <a:prstGeom prst="rect">
            <a:avLst/>
          </a:prstGeom>
        </p:spPr>
        <p:txBody>
          <a:bodyPr wrap="square">
            <a:spAutoFit/>
          </a:bodyPr>
          <a:lstStyle/>
          <a:p>
            <a:pPr>
              <a:lnSpc>
                <a:spcPct val="115000"/>
              </a:lnSpc>
              <a:spcAft>
                <a:spcPts val="0"/>
              </a:spcAft>
            </a:pPr>
            <a:r>
              <a:rPr lang="en-US" sz="1400" b="1" i="1" dirty="0"/>
              <a:t>#include &lt;</a:t>
            </a:r>
            <a:r>
              <a:rPr lang="en-US" sz="1400" b="1" i="1" dirty="0" err="1"/>
              <a:t>iostream</a:t>
            </a:r>
            <a:r>
              <a:rPr lang="en-US" sz="1400" b="1" i="1" dirty="0"/>
              <a:t>&gt; </a:t>
            </a:r>
            <a:endParaRPr lang="es-MX" sz="1400" b="1" i="1" dirty="0"/>
          </a:p>
          <a:p>
            <a:pPr>
              <a:lnSpc>
                <a:spcPct val="115000"/>
              </a:lnSpc>
              <a:spcAft>
                <a:spcPts val="0"/>
              </a:spcAft>
            </a:pPr>
            <a:r>
              <a:rPr lang="en-US" sz="1400" b="1" i="1" dirty="0"/>
              <a:t>using namespace </a:t>
            </a:r>
            <a:r>
              <a:rPr lang="en-US" sz="1400" b="1" i="1" dirty="0" err="1"/>
              <a:t>std</a:t>
            </a:r>
            <a:r>
              <a:rPr lang="en-US" sz="1400" b="1" i="1" dirty="0"/>
              <a:t>;</a:t>
            </a:r>
            <a:endParaRPr lang="es-MX" sz="1400" b="1" i="1" dirty="0"/>
          </a:p>
          <a:p>
            <a:pPr>
              <a:lnSpc>
                <a:spcPct val="115000"/>
              </a:lnSpc>
              <a:spcAft>
                <a:spcPts val="0"/>
              </a:spcAft>
            </a:pPr>
            <a:r>
              <a:rPr lang="en-US" sz="1400" b="1" i="1" dirty="0"/>
              <a:t>int main(){</a:t>
            </a:r>
            <a:endParaRPr lang="es-MX" sz="1400" b="1" i="1" dirty="0"/>
          </a:p>
          <a:p>
            <a:pPr>
              <a:lnSpc>
                <a:spcPct val="115000"/>
              </a:lnSpc>
              <a:spcAft>
                <a:spcPts val="0"/>
              </a:spcAft>
            </a:pPr>
            <a:r>
              <a:rPr lang="en-US" sz="1400" b="1" i="1" dirty="0"/>
              <a:t>	float </a:t>
            </a:r>
            <a:r>
              <a:rPr lang="en-US" sz="1400" b="1" i="1" dirty="0" err="1"/>
              <a:t>edad</a:t>
            </a:r>
            <a:r>
              <a:rPr lang="en-US" sz="1400" b="1" i="1" dirty="0"/>
              <a:t>=0;</a:t>
            </a:r>
            <a:endParaRPr lang="es-MX" sz="1400" b="1" i="1" dirty="0"/>
          </a:p>
          <a:p>
            <a:pPr>
              <a:lnSpc>
                <a:spcPct val="115000"/>
              </a:lnSpc>
              <a:spcAft>
                <a:spcPts val="0"/>
              </a:spcAft>
            </a:pPr>
            <a:r>
              <a:rPr lang="en-US" sz="1400" b="1" i="1" dirty="0"/>
              <a:t>	float </a:t>
            </a:r>
            <a:r>
              <a:rPr lang="en-US" sz="1400" b="1" i="1" dirty="0" err="1"/>
              <a:t>comicion</a:t>
            </a:r>
            <a:r>
              <a:rPr lang="en-US" sz="1400" b="1" i="1" dirty="0"/>
              <a:t>=0;</a:t>
            </a:r>
            <a:endParaRPr lang="es-MX" sz="1400" b="1" i="1" dirty="0"/>
          </a:p>
          <a:p>
            <a:pPr>
              <a:lnSpc>
                <a:spcPct val="115000"/>
              </a:lnSpc>
              <a:spcAft>
                <a:spcPts val="0"/>
              </a:spcAft>
            </a:pPr>
            <a:r>
              <a:rPr lang="en-US" sz="1400" b="1" i="1" dirty="0"/>
              <a:t>	</a:t>
            </a:r>
            <a:r>
              <a:rPr lang="es-MX" sz="1400" b="1" i="1" dirty="0" err="1"/>
              <a:t>float</a:t>
            </a:r>
            <a:r>
              <a:rPr lang="es-MX" sz="1400" b="1" i="1" dirty="0"/>
              <a:t> sueldo=0;</a:t>
            </a:r>
          </a:p>
          <a:p>
            <a:pPr>
              <a:lnSpc>
                <a:spcPct val="115000"/>
              </a:lnSpc>
              <a:spcAft>
                <a:spcPts val="0"/>
              </a:spcAft>
            </a:pPr>
            <a:r>
              <a:rPr lang="es-MX" sz="1400" b="1" i="1" dirty="0"/>
              <a:t>	</a:t>
            </a:r>
            <a:r>
              <a:rPr lang="es-MX" sz="1400" b="1" i="1" dirty="0" err="1" smtClean="0"/>
              <a:t>cout</a:t>
            </a:r>
            <a:r>
              <a:rPr lang="es-MX" sz="1400" b="1" i="1" dirty="0"/>
              <a:t>&lt;&lt;"ingrese los datos que </a:t>
            </a:r>
            <a:r>
              <a:rPr lang="es-MX" sz="1400" b="1" i="1" dirty="0" err="1"/>
              <a:t>setepiden</a:t>
            </a:r>
            <a:r>
              <a:rPr lang="es-MX" sz="1400" b="1" i="1" dirty="0"/>
              <a:t> a </a:t>
            </a:r>
            <a:r>
              <a:rPr lang="es-MX" sz="1400" b="1" i="1" dirty="0" err="1"/>
              <a:t>continuacion</a:t>
            </a:r>
            <a:r>
              <a:rPr lang="es-MX" sz="1400" b="1" i="1" dirty="0"/>
              <a:t> "&lt;&lt;</a:t>
            </a:r>
            <a:r>
              <a:rPr lang="es-MX" sz="1400" b="1" i="1" dirty="0" err="1"/>
              <a:t>endl</a:t>
            </a:r>
            <a:r>
              <a:rPr lang="es-MX" sz="1400" b="1" i="1" dirty="0"/>
              <a:t>;</a:t>
            </a:r>
          </a:p>
          <a:p>
            <a:pPr>
              <a:lnSpc>
                <a:spcPct val="115000"/>
              </a:lnSpc>
              <a:spcAft>
                <a:spcPts val="0"/>
              </a:spcAft>
            </a:pPr>
            <a:r>
              <a:rPr lang="es-MX" sz="1400" b="1" i="1" dirty="0"/>
              <a:t>	</a:t>
            </a:r>
            <a:r>
              <a:rPr lang="es-MX" sz="1400" b="1" i="1" dirty="0" err="1"/>
              <a:t>cout</a:t>
            </a:r>
            <a:r>
              <a:rPr lang="es-MX" sz="1400" b="1" i="1" dirty="0"/>
              <a:t>&lt;&lt;"edad"&lt;&lt;</a:t>
            </a:r>
            <a:r>
              <a:rPr lang="es-MX" sz="1400" b="1" i="1" dirty="0" err="1"/>
              <a:t>endl</a:t>
            </a:r>
            <a:r>
              <a:rPr lang="es-MX" sz="1400" b="1" i="1" dirty="0"/>
              <a:t>;</a:t>
            </a:r>
          </a:p>
          <a:p>
            <a:pPr>
              <a:lnSpc>
                <a:spcPct val="115000"/>
              </a:lnSpc>
              <a:spcAft>
                <a:spcPts val="0"/>
              </a:spcAft>
            </a:pPr>
            <a:r>
              <a:rPr lang="es-MX" sz="1400" b="1" i="1" dirty="0"/>
              <a:t>	</a:t>
            </a:r>
            <a:r>
              <a:rPr lang="es-MX" sz="1400" b="1" i="1" dirty="0" err="1"/>
              <a:t>cin</a:t>
            </a:r>
            <a:r>
              <a:rPr lang="es-MX" sz="1400" b="1" i="1" dirty="0"/>
              <a:t>&gt;&gt;edad;</a:t>
            </a:r>
          </a:p>
          <a:p>
            <a:pPr>
              <a:lnSpc>
                <a:spcPct val="115000"/>
              </a:lnSpc>
              <a:spcAft>
                <a:spcPts val="0"/>
              </a:spcAft>
            </a:pPr>
            <a:r>
              <a:rPr lang="es-MX" sz="1400" b="1" i="1" dirty="0"/>
              <a:t>	</a:t>
            </a:r>
            <a:r>
              <a:rPr lang="es-MX" sz="1400" b="1" i="1" dirty="0" err="1"/>
              <a:t>cout</a:t>
            </a:r>
            <a:r>
              <a:rPr lang="es-MX" sz="1400" b="1" i="1" dirty="0"/>
              <a:t>&lt;&lt;"sueldo que le </a:t>
            </a:r>
            <a:r>
              <a:rPr lang="es-MX" sz="1400" b="1" i="1" dirty="0" err="1"/>
              <a:t>gustaroia</a:t>
            </a:r>
            <a:r>
              <a:rPr lang="es-MX" sz="1400" b="1" i="1" dirty="0"/>
              <a:t> </a:t>
            </a:r>
            <a:r>
              <a:rPr lang="es-MX" sz="1400" b="1" i="1" dirty="0" err="1"/>
              <a:t>resibir</a:t>
            </a:r>
            <a:r>
              <a:rPr lang="es-MX" sz="1400" b="1" i="1" dirty="0"/>
              <a:t> "&lt;&lt;</a:t>
            </a:r>
            <a:r>
              <a:rPr lang="es-MX" sz="1400" b="1" i="1" dirty="0" err="1"/>
              <a:t>endl</a:t>
            </a:r>
            <a:r>
              <a:rPr lang="es-MX" sz="1400" b="1" i="1" dirty="0"/>
              <a:t>;</a:t>
            </a:r>
          </a:p>
          <a:p>
            <a:pPr>
              <a:lnSpc>
                <a:spcPct val="115000"/>
              </a:lnSpc>
              <a:spcAft>
                <a:spcPts val="0"/>
              </a:spcAft>
            </a:pPr>
            <a:r>
              <a:rPr lang="es-MX" sz="1400" b="1" i="1" dirty="0"/>
              <a:t>	</a:t>
            </a:r>
            <a:r>
              <a:rPr lang="es-MX" sz="1400" b="1" i="1" dirty="0" err="1"/>
              <a:t>cin</a:t>
            </a:r>
            <a:r>
              <a:rPr lang="es-MX" sz="1400" b="1" i="1" dirty="0"/>
              <a:t>&gt;&gt;sueldo;</a:t>
            </a:r>
          </a:p>
          <a:p>
            <a:pPr>
              <a:lnSpc>
                <a:spcPct val="115000"/>
              </a:lnSpc>
              <a:spcAft>
                <a:spcPts val="0"/>
              </a:spcAft>
            </a:pPr>
            <a:r>
              <a:rPr lang="es-MX" sz="1400" b="1" i="1" dirty="0"/>
              <a:t>	</a:t>
            </a:r>
            <a:r>
              <a:rPr lang="es-MX" sz="1400" b="1" i="1" dirty="0" err="1"/>
              <a:t>cout</a:t>
            </a:r>
            <a:r>
              <a:rPr lang="es-MX" sz="1400" b="1" i="1" dirty="0"/>
              <a:t>&lt;&lt;"</a:t>
            </a:r>
            <a:r>
              <a:rPr lang="es-MX" sz="1400" b="1" i="1" dirty="0" err="1"/>
              <a:t>comision</a:t>
            </a:r>
            <a:r>
              <a:rPr lang="es-MX" sz="1400" b="1" i="1" dirty="0"/>
              <a:t> que e </a:t>
            </a:r>
            <a:r>
              <a:rPr lang="es-MX" sz="1400" b="1" i="1" dirty="0" err="1"/>
              <a:t>gustaria</a:t>
            </a:r>
            <a:r>
              <a:rPr lang="es-MX" sz="1400" b="1" i="1" dirty="0"/>
              <a:t> </a:t>
            </a:r>
            <a:r>
              <a:rPr lang="es-MX" sz="1400" b="1" i="1" dirty="0" err="1"/>
              <a:t>resibir</a:t>
            </a:r>
            <a:r>
              <a:rPr lang="es-MX" sz="1400" b="1" i="1" dirty="0"/>
              <a:t>"&lt;&lt;</a:t>
            </a:r>
            <a:r>
              <a:rPr lang="es-MX" sz="1400" b="1" i="1" dirty="0" err="1"/>
              <a:t>endl</a:t>
            </a:r>
            <a:r>
              <a:rPr lang="es-MX" sz="1400" b="1" i="1" dirty="0"/>
              <a:t>;</a:t>
            </a:r>
          </a:p>
          <a:p>
            <a:pPr>
              <a:lnSpc>
                <a:spcPct val="115000"/>
              </a:lnSpc>
              <a:spcAft>
                <a:spcPts val="0"/>
              </a:spcAft>
            </a:pPr>
            <a:r>
              <a:rPr lang="es-MX" sz="1400" b="1" i="1" dirty="0"/>
              <a:t>	</a:t>
            </a:r>
            <a:r>
              <a:rPr lang="es-MX" sz="1400" b="1" i="1" dirty="0" err="1"/>
              <a:t>cin</a:t>
            </a:r>
            <a:r>
              <a:rPr lang="es-MX" sz="1400" b="1" i="1" dirty="0"/>
              <a:t>&gt;&gt;</a:t>
            </a:r>
            <a:r>
              <a:rPr lang="es-MX" sz="1400" b="1" i="1" dirty="0" err="1"/>
              <a:t>comicion</a:t>
            </a:r>
            <a:r>
              <a:rPr lang="es-MX" sz="1400" b="1" i="1" dirty="0"/>
              <a:t>;</a:t>
            </a:r>
          </a:p>
          <a:p>
            <a:pPr>
              <a:lnSpc>
                <a:spcPct val="115000"/>
              </a:lnSpc>
              <a:spcAft>
                <a:spcPts val="0"/>
              </a:spcAft>
            </a:pPr>
            <a:r>
              <a:rPr lang="es-MX" sz="1400" b="1" i="1" dirty="0"/>
              <a:t>	</a:t>
            </a:r>
            <a:r>
              <a:rPr lang="es-MX" sz="1400" b="1" i="1" dirty="0" err="1"/>
              <a:t>if</a:t>
            </a:r>
            <a:r>
              <a:rPr lang="es-MX" sz="1400" b="1" i="1" dirty="0"/>
              <a:t>(sueldo&lt;=10000&amp;&amp;edad&lt;=45&amp;&amp;</a:t>
            </a:r>
            <a:r>
              <a:rPr lang="es-MX" sz="1400" b="1" i="1" dirty="0" err="1"/>
              <a:t>comicion</a:t>
            </a:r>
            <a:r>
              <a:rPr lang="es-MX" sz="1400" b="1" i="1" dirty="0"/>
              <a:t>&lt;=0.05){</a:t>
            </a:r>
          </a:p>
          <a:p>
            <a:pPr>
              <a:lnSpc>
                <a:spcPct val="115000"/>
              </a:lnSpc>
              <a:spcAft>
                <a:spcPts val="0"/>
              </a:spcAft>
            </a:pPr>
            <a:r>
              <a:rPr lang="es-MX" sz="1400" b="1" i="1" dirty="0"/>
              <a:t>	</a:t>
            </a:r>
            <a:r>
              <a:rPr lang="es-MX" sz="1400" b="1" i="1" dirty="0" err="1" smtClean="0"/>
              <a:t>cout</a:t>
            </a:r>
            <a:r>
              <a:rPr lang="es-MX" sz="1400" b="1" i="1" dirty="0"/>
              <a:t>&lt;&lt;"contratado"&lt;&lt;</a:t>
            </a:r>
            <a:r>
              <a:rPr lang="es-MX" sz="1400" b="1" i="1" dirty="0" err="1"/>
              <a:t>endl</a:t>
            </a:r>
            <a:r>
              <a:rPr lang="es-MX" sz="1400" b="1" i="1" dirty="0"/>
              <a:t>;</a:t>
            </a:r>
          </a:p>
          <a:p>
            <a:pPr>
              <a:lnSpc>
                <a:spcPct val="115000"/>
              </a:lnSpc>
              <a:spcAft>
                <a:spcPts val="0"/>
              </a:spcAft>
            </a:pPr>
            <a:r>
              <a:rPr lang="es-MX" sz="1400" b="1" i="1" dirty="0"/>
              <a:t>	}</a:t>
            </a:r>
            <a:r>
              <a:rPr lang="es-MX" sz="1400" b="1" i="1" dirty="0" err="1"/>
              <a:t>else</a:t>
            </a:r>
            <a:r>
              <a:rPr lang="es-MX" sz="1400" b="1" i="1" dirty="0"/>
              <a:t>(</a:t>
            </a:r>
            <a:r>
              <a:rPr lang="es-MX" sz="1400" b="1" i="1" dirty="0" err="1"/>
              <a:t>cout</a:t>
            </a:r>
            <a:r>
              <a:rPr lang="es-MX" sz="1400" b="1" i="1" dirty="0"/>
              <a:t>&lt;&lt;"gracias por venir"&lt;&lt;</a:t>
            </a:r>
            <a:r>
              <a:rPr lang="es-MX" sz="1400" b="1" i="1" dirty="0" err="1"/>
              <a:t>endl</a:t>
            </a:r>
            <a:r>
              <a:rPr lang="es-MX" sz="1400" b="1" i="1" dirty="0" smtClean="0"/>
              <a:t>);</a:t>
            </a:r>
            <a:endParaRPr lang="es-MX" sz="1400" b="1" i="1" dirty="0"/>
          </a:p>
          <a:p>
            <a:pPr>
              <a:lnSpc>
                <a:spcPct val="115000"/>
              </a:lnSpc>
              <a:spcAft>
                <a:spcPts val="0"/>
              </a:spcAft>
            </a:pPr>
            <a:r>
              <a:rPr lang="es-MX" sz="1400" b="1" i="1" dirty="0"/>
              <a:t>	system("PAUSE</a:t>
            </a:r>
            <a:r>
              <a:rPr lang="es-MX" sz="1400" b="1" i="1" dirty="0" smtClean="0"/>
              <a:t>");   }</a:t>
            </a:r>
            <a:endParaRPr lang="es-MX" sz="1400" b="1" i="1" dirty="0"/>
          </a:p>
        </p:txBody>
      </p:sp>
    </p:spTree>
    <p:extLst>
      <p:ext uri="{BB962C8B-B14F-4D97-AF65-F5344CB8AC3E}">
        <p14:creationId xmlns:p14="http://schemas.microsoft.com/office/powerpoint/2010/main" val="979118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r>
              <a:rPr lang="es-MX" sz="2400" b="1" dirty="0" smtClean="0">
                <a:solidFill>
                  <a:schemeClr val="bg2">
                    <a:lumMod val="50000"/>
                  </a:schemeClr>
                </a:solidFill>
              </a:rPr>
              <a:t>2. Operadores lógicos en la sentencia </a:t>
            </a:r>
            <a:r>
              <a:rPr lang="es-MX" sz="2400" b="1" dirty="0" err="1" smtClean="0">
                <a:solidFill>
                  <a:schemeClr val="bg2">
                    <a:lumMod val="50000"/>
                  </a:schemeClr>
                </a:solidFill>
              </a:rPr>
              <a:t>if</a:t>
            </a:r>
            <a:r>
              <a:rPr lang="es-MX" sz="2400" b="1" dirty="0" smtClean="0">
                <a:solidFill>
                  <a:schemeClr val="bg2">
                    <a:lumMod val="50000"/>
                  </a:schemeClr>
                </a:solidFill>
              </a:rPr>
              <a:t>.</a:t>
            </a:r>
          </a:p>
          <a:p>
            <a:pPr marL="0" indent="0">
              <a:buNone/>
            </a:pPr>
            <a:endParaRPr lang="es-MX" sz="2400" b="1" dirty="0" smtClean="0">
              <a:solidFill>
                <a:schemeClr val="bg2">
                  <a:lumMod val="50000"/>
                </a:schemeClr>
              </a:solidFill>
            </a:endParaRPr>
          </a:p>
          <a:p>
            <a:pPr marL="0" indent="0">
              <a:buNone/>
            </a:pPr>
            <a:r>
              <a:rPr lang="es-MX" sz="1600" dirty="0" smtClean="0"/>
              <a:t>Al </a:t>
            </a:r>
            <a:r>
              <a:rPr lang="es-MX" sz="1600" dirty="0"/>
              <a:t>iniciar el programa sete pide que ingrese unos datos los culares son edad , sueldo que desea ganar y </a:t>
            </a:r>
            <a:r>
              <a:rPr lang="es-MX" sz="1600" dirty="0" smtClean="0"/>
              <a:t>conmoción </a:t>
            </a:r>
            <a:r>
              <a:rPr lang="es-MX" sz="1600" dirty="0"/>
              <a:t>que desea recibir y  si cumplen </a:t>
            </a:r>
            <a:r>
              <a:rPr lang="es-MX" sz="1600" dirty="0" smtClean="0"/>
              <a:t>ciertas  </a:t>
            </a:r>
            <a:r>
              <a:rPr lang="es-MX" sz="1600" dirty="0"/>
              <a:t>características te dirá que estas contratado pero si no cumplen con cierto criterios  solo te agradecerá  es to es realizado gracias a la sentencia </a:t>
            </a:r>
            <a:r>
              <a:rPr lang="es-MX" sz="1600" b="1" u="sng" dirty="0" err="1"/>
              <a:t>if</a:t>
            </a:r>
            <a:r>
              <a:rPr lang="es-MX" sz="1600" dirty="0"/>
              <a:t>  la cual en conjunto con los   </a:t>
            </a:r>
            <a:r>
              <a:rPr lang="es-MX" sz="1600" b="1" dirty="0"/>
              <a:t>operadores lógicos</a:t>
            </a:r>
            <a:r>
              <a:rPr lang="es-MX" sz="1600" dirty="0"/>
              <a:t>  permiten establecer 2 condiciones a cumplir o mas para que se ejecute el contenido del </a:t>
            </a:r>
            <a:r>
              <a:rPr lang="es-MX" sz="1600" b="1" u="sng" dirty="0" err="1"/>
              <a:t>if</a:t>
            </a:r>
            <a:r>
              <a:rPr lang="es-MX" sz="1600" b="1" u="sng" dirty="0"/>
              <a:t> </a:t>
            </a:r>
            <a:endParaRPr lang="es-MX" sz="1600" dirty="0"/>
          </a:p>
          <a:p>
            <a:pPr marL="0" indent="0">
              <a:buNone/>
            </a:pPr>
            <a:r>
              <a:rPr lang="es-MX" sz="1600" b="1" dirty="0">
                <a:solidFill>
                  <a:schemeClr val="bg2">
                    <a:lumMod val="50000"/>
                  </a:schemeClr>
                </a:solidFill>
              </a:rPr>
              <a:t>La forma de operar de los operadores lógicos es la siguiente.</a:t>
            </a:r>
            <a:endParaRPr lang="es-MX" sz="1600" dirty="0">
              <a:solidFill>
                <a:schemeClr val="bg2">
                  <a:lumMod val="50000"/>
                </a:schemeClr>
              </a:solidFill>
            </a:endParaRPr>
          </a:p>
          <a:p>
            <a:pPr marL="0" indent="0">
              <a:buNone/>
            </a:pPr>
            <a:r>
              <a:rPr lang="en-US" sz="1600" dirty="0"/>
              <a:t>&amp;&amp; </a:t>
            </a:r>
            <a:r>
              <a:rPr lang="en-US" sz="1600" dirty="0" err="1"/>
              <a:t>amperson</a:t>
            </a:r>
            <a:r>
              <a:rPr lang="en-US" sz="1600" dirty="0"/>
              <a:t> (and) valor&amp;&amp;valor</a:t>
            </a:r>
            <a:endParaRPr lang="es-MX" sz="1600" dirty="0"/>
          </a:p>
          <a:p>
            <a:pPr marL="0" indent="0">
              <a:buNone/>
            </a:pPr>
            <a:r>
              <a:rPr lang="en-US" sz="1600" dirty="0"/>
              <a:t>|| paid  (or) ó valor ||valor</a:t>
            </a:r>
            <a:endParaRPr lang="es-MX" sz="1600" dirty="0"/>
          </a:p>
          <a:p>
            <a:pPr marL="0" indent="0">
              <a:buNone/>
            </a:pPr>
            <a:r>
              <a:rPr lang="en-US" sz="1600" dirty="0"/>
              <a:t>! (not) no </a:t>
            </a:r>
            <a:endParaRPr lang="en-US" sz="1600" dirty="0" smtClean="0"/>
          </a:p>
          <a:p>
            <a:pPr marL="0" indent="0">
              <a:buNone/>
            </a:pPr>
            <a:r>
              <a:rPr lang="en-US" sz="1600" dirty="0"/>
              <a:t> </a:t>
            </a:r>
            <a:r>
              <a:rPr lang="en-US" sz="1600" b="1" dirty="0"/>
              <a:t>And             OR       NOT</a:t>
            </a:r>
            <a:endParaRPr lang="es-MX" sz="1600" b="1" dirty="0"/>
          </a:p>
          <a:p>
            <a:pPr marL="0" indent="0">
              <a:buNone/>
            </a:pPr>
            <a:r>
              <a:rPr lang="en-US" sz="1600" b="1" dirty="0" smtClean="0"/>
              <a:t> </a:t>
            </a:r>
            <a:r>
              <a:rPr lang="en-US" sz="1600" b="1" dirty="0"/>
              <a:t>F </a:t>
            </a:r>
            <a:r>
              <a:rPr lang="en-US" sz="1600" b="1" dirty="0" err="1"/>
              <a:t>F</a:t>
            </a:r>
            <a:r>
              <a:rPr lang="en-US" sz="1600" b="1" dirty="0"/>
              <a:t> </a:t>
            </a:r>
            <a:r>
              <a:rPr lang="en-US" sz="1600" b="1" dirty="0" err="1"/>
              <a:t>F</a:t>
            </a:r>
            <a:r>
              <a:rPr lang="en-US" sz="1600" b="1" dirty="0"/>
              <a:t>           </a:t>
            </a:r>
            <a:r>
              <a:rPr lang="en-US" sz="1600" b="1" dirty="0" err="1"/>
              <a:t>F</a:t>
            </a:r>
            <a:r>
              <a:rPr lang="en-US" sz="1600" b="1" dirty="0"/>
              <a:t> </a:t>
            </a:r>
            <a:r>
              <a:rPr lang="en-US" sz="1600" b="1" dirty="0" err="1"/>
              <a:t>F</a:t>
            </a:r>
            <a:r>
              <a:rPr lang="en-US" sz="1600" b="1" dirty="0"/>
              <a:t> </a:t>
            </a:r>
            <a:r>
              <a:rPr lang="en-US" sz="1600" b="1" dirty="0" err="1"/>
              <a:t>F</a:t>
            </a:r>
            <a:r>
              <a:rPr lang="en-US" sz="1600" b="1" dirty="0"/>
              <a:t>       </a:t>
            </a:r>
            <a:r>
              <a:rPr lang="en-US" sz="1600" b="1" dirty="0" err="1"/>
              <a:t>F</a:t>
            </a:r>
            <a:r>
              <a:rPr lang="en-US" sz="1600" b="1" dirty="0"/>
              <a:t> </a:t>
            </a:r>
            <a:r>
              <a:rPr lang="en-US" sz="1600" b="1" dirty="0" smtClean="0"/>
              <a:t>V</a:t>
            </a:r>
            <a:endParaRPr lang="es-MX" sz="1600" b="1" dirty="0" smtClean="0"/>
          </a:p>
          <a:p>
            <a:pPr marL="0" indent="0">
              <a:buNone/>
            </a:pPr>
            <a:r>
              <a:rPr lang="en-US" sz="1600" b="1" dirty="0" smtClean="0"/>
              <a:t> F V F           </a:t>
            </a:r>
            <a:r>
              <a:rPr lang="en-US" sz="1600" b="1" dirty="0" err="1" smtClean="0"/>
              <a:t>F</a:t>
            </a:r>
            <a:r>
              <a:rPr lang="en-US" sz="1600" b="1" dirty="0" smtClean="0"/>
              <a:t> V </a:t>
            </a:r>
            <a:r>
              <a:rPr lang="en-US" sz="1600" b="1" dirty="0" err="1" smtClean="0"/>
              <a:t>V</a:t>
            </a:r>
            <a:r>
              <a:rPr lang="en-US" sz="1600" b="1" dirty="0" smtClean="0"/>
              <a:t>      VF</a:t>
            </a:r>
            <a:endParaRPr lang="es-MX" sz="1600" b="1" dirty="0" smtClean="0"/>
          </a:p>
          <a:p>
            <a:pPr marL="0" indent="0">
              <a:buNone/>
            </a:pPr>
            <a:r>
              <a:rPr lang="en-US" sz="1600" b="1" dirty="0" smtClean="0"/>
              <a:t> V F </a:t>
            </a:r>
            <a:r>
              <a:rPr lang="en-US" sz="1600" b="1" dirty="0" err="1" smtClean="0"/>
              <a:t>F</a:t>
            </a:r>
            <a:r>
              <a:rPr lang="en-US" sz="1600" b="1" dirty="0" smtClean="0"/>
              <a:t>           V F V</a:t>
            </a:r>
            <a:endParaRPr lang="es-MX" sz="1600" b="1" dirty="0"/>
          </a:p>
          <a:p>
            <a:pPr marL="0" indent="0">
              <a:buNone/>
            </a:pPr>
            <a:r>
              <a:rPr lang="en-US" sz="1600" b="1" dirty="0" smtClean="0"/>
              <a:t> </a:t>
            </a:r>
            <a:r>
              <a:rPr lang="es-MX" sz="1600" b="1" dirty="0"/>
              <a:t>V </a:t>
            </a:r>
            <a:r>
              <a:rPr lang="es-MX" sz="1600" b="1" dirty="0" err="1"/>
              <a:t>V</a:t>
            </a:r>
            <a:r>
              <a:rPr lang="es-MX" sz="1600" b="1" dirty="0"/>
              <a:t> </a:t>
            </a:r>
            <a:r>
              <a:rPr lang="es-MX" sz="1600" b="1" dirty="0" err="1"/>
              <a:t>V</a:t>
            </a:r>
            <a:r>
              <a:rPr lang="es-MX" sz="1600" b="1" dirty="0"/>
              <a:t>          </a:t>
            </a:r>
            <a:r>
              <a:rPr lang="es-MX" sz="1600" b="1" dirty="0" err="1"/>
              <a:t>V</a:t>
            </a:r>
            <a:r>
              <a:rPr lang="es-MX" sz="1600" b="1" dirty="0"/>
              <a:t> </a:t>
            </a:r>
            <a:r>
              <a:rPr lang="es-MX" sz="1600" b="1" dirty="0" err="1"/>
              <a:t>V</a:t>
            </a:r>
            <a:r>
              <a:rPr lang="es-MX" sz="1600" b="1" dirty="0"/>
              <a:t> </a:t>
            </a:r>
            <a:r>
              <a:rPr lang="es-MX" sz="1600" b="1" dirty="0" err="1"/>
              <a:t>V</a:t>
            </a:r>
            <a:endParaRPr lang="es-MX" sz="1600" b="1" dirty="0"/>
          </a:p>
        </p:txBody>
      </p:sp>
      <p:pic>
        <p:nvPicPr>
          <p:cNvPr id="7" name="Imagen 6"/>
          <p:cNvPicPr/>
          <p:nvPr/>
        </p:nvPicPr>
        <p:blipFill rotWithShape="1">
          <a:blip r:embed="rId5">
            <a:extLst>
              <a:ext uri="{28A0092B-C50C-407E-A947-70E740481C1C}">
                <a14:useLocalDpi xmlns:a14="http://schemas.microsoft.com/office/drawing/2010/main" val="0"/>
              </a:ext>
            </a:extLst>
          </a:blip>
          <a:srcRect l="2082" t="3206" r="62395" b="74716"/>
          <a:stretch/>
        </p:blipFill>
        <p:spPr bwMode="auto">
          <a:xfrm>
            <a:off x="3851920" y="3933056"/>
            <a:ext cx="4424045" cy="177766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2446554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c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6177</TotalTime>
  <Words>2403</Words>
  <Application>Microsoft Office PowerPoint</Application>
  <PresentationFormat>Presentación en pantalla (4:3)</PresentationFormat>
  <Paragraphs>498</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Tema de Office</vt:lpstr>
      <vt:lpstr>Presentación de PowerPoint</vt:lpstr>
      <vt:lpstr>Presentación de PowerPoint</vt:lpstr>
      <vt:lpstr>Presentación de PowerPoint</vt:lpstr>
      <vt:lpstr>Presentación de PowerPoint</vt:lpstr>
      <vt:lpstr>Presentación de PowerPoint</vt:lpstr>
      <vt:lpstr>Contenido Sintético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Programación estructurada</vt:lpstr>
      <vt:lpstr>Programación procedural</vt:lpstr>
      <vt:lpstr>Modularidad y alcance</vt:lpstr>
      <vt:lpstr>Ventajas de la programación procedural</vt:lpstr>
      <vt:lpstr>Diseño descendente (top-down)</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LABLES</dc:creator>
  <cp:lastModifiedBy>LABLES</cp:lastModifiedBy>
  <cp:revision>75</cp:revision>
  <dcterms:created xsi:type="dcterms:W3CDTF">2014-09-25T16:38:20Z</dcterms:created>
  <dcterms:modified xsi:type="dcterms:W3CDTF">2015-10-02T20:39:46Z</dcterms:modified>
</cp:coreProperties>
</file>