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66" r:id="rId1"/>
  </p:sldMasterIdLst>
  <p:notesMasterIdLst>
    <p:notesMasterId r:id="rId64"/>
  </p:notesMasterIdLst>
  <p:sldIdLst>
    <p:sldId id="341" r:id="rId2"/>
    <p:sldId id="320" r:id="rId3"/>
    <p:sldId id="342" r:id="rId4"/>
    <p:sldId id="322" r:id="rId5"/>
    <p:sldId id="321" r:id="rId6"/>
    <p:sldId id="297" r:id="rId7"/>
    <p:sldId id="273" r:id="rId8"/>
    <p:sldId id="274" r:id="rId9"/>
    <p:sldId id="314" r:id="rId10"/>
    <p:sldId id="275" r:id="rId11"/>
    <p:sldId id="294" r:id="rId12"/>
    <p:sldId id="316" r:id="rId13"/>
    <p:sldId id="315" r:id="rId14"/>
    <p:sldId id="317" r:id="rId15"/>
    <p:sldId id="318" r:id="rId16"/>
    <p:sldId id="319" r:id="rId17"/>
    <p:sldId id="288" r:id="rId18"/>
    <p:sldId id="307" r:id="rId19"/>
    <p:sldId id="296" r:id="rId20"/>
    <p:sldId id="328" r:id="rId21"/>
    <p:sldId id="308" r:id="rId22"/>
    <p:sldId id="289" r:id="rId23"/>
    <p:sldId id="309" r:id="rId24"/>
    <p:sldId id="290" r:id="rId25"/>
    <p:sldId id="291" r:id="rId26"/>
    <p:sldId id="292" r:id="rId27"/>
    <p:sldId id="293" r:id="rId28"/>
    <p:sldId id="270" r:id="rId29"/>
    <p:sldId id="331" r:id="rId30"/>
    <p:sldId id="271" r:id="rId31"/>
    <p:sldId id="281" r:id="rId32"/>
    <p:sldId id="339" r:id="rId33"/>
    <p:sldId id="304" r:id="rId34"/>
    <p:sldId id="310" r:id="rId35"/>
    <p:sldId id="311" r:id="rId36"/>
    <p:sldId id="312" r:id="rId37"/>
    <p:sldId id="276" r:id="rId38"/>
    <p:sldId id="313" r:id="rId39"/>
    <p:sldId id="278" r:id="rId40"/>
    <p:sldId id="277" r:id="rId41"/>
    <p:sldId id="280" r:id="rId42"/>
    <p:sldId id="325" r:id="rId43"/>
    <p:sldId id="326" r:id="rId44"/>
    <p:sldId id="327" r:id="rId45"/>
    <p:sldId id="269" r:id="rId46"/>
    <p:sldId id="340" r:id="rId47"/>
    <p:sldId id="298" r:id="rId48"/>
    <p:sldId id="332" r:id="rId49"/>
    <p:sldId id="333" r:id="rId50"/>
    <p:sldId id="335" r:id="rId51"/>
    <p:sldId id="334" r:id="rId52"/>
    <p:sldId id="336" r:id="rId53"/>
    <p:sldId id="337" r:id="rId54"/>
    <p:sldId id="300" r:id="rId55"/>
    <p:sldId id="301" r:id="rId56"/>
    <p:sldId id="338" r:id="rId57"/>
    <p:sldId id="302" r:id="rId58"/>
    <p:sldId id="329" r:id="rId59"/>
    <p:sldId id="330" r:id="rId60"/>
    <p:sldId id="324" r:id="rId61"/>
    <p:sldId id="323" r:id="rId62"/>
    <p:sldId id="272" r:id="rId6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4000"/>
    <a:srgbClr val="FDF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662" autoAdjust="0"/>
    <p:restoredTop sz="94660"/>
  </p:normalViewPr>
  <p:slideViewPr>
    <p:cSldViewPr snapToGrid="0">
      <p:cViewPr varScale="1">
        <p:scale>
          <a:sx n="92" d="100"/>
          <a:sy n="92" d="100"/>
        </p:scale>
        <p:origin x="81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4"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89BE77-54F7-4768-A180-6A5F3C84401F}" type="datetimeFigureOut">
              <a:rPr lang="es-MX" smtClean="0"/>
              <a:t>01/10/2015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3A33CE-272A-48E6-B233-3EF30DA321B1}" type="slidenum">
              <a:rPr lang="es-MX" smtClean="0"/>
              <a:t>‹Nº›</a:t>
            </a:fld>
            <a:endParaRPr lang="es-MX"/>
          </a:p>
        </p:txBody>
      </p:sp>
    </p:spTree>
    <p:extLst>
      <p:ext uri="{BB962C8B-B14F-4D97-AF65-F5344CB8AC3E}">
        <p14:creationId xmlns:p14="http://schemas.microsoft.com/office/powerpoint/2010/main" val="2517338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r>
              <a:rPr lang="es-ES" altLang="es-MX" sz="1200">
                <a:solidFill>
                  <a:srgbClr val="000000"/>
                </a:solidFill>
              </a:rPr>
              <a:t>PCT Radiación Solar y Terrestre</a:t>
            </a:r>
          </a:p>
        </p:txBody>
      </p:sp>
      <p:sp>
        <p:nvSpPr>
          <p:cNvPr id="15363" name="Rectangle 6"/>
          <p:cNvSpPr>
            <a:spLocks noGrp="1" noChangeArrowheads="1"/>
          </p:cNvSpPr>
          <p:nvPr>
            <p:ph type="ftr" sz="quarter" idx="4"/>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r>
              <a:rPr lang="es-ES" altLang="es-MX" sz="1200">
                <a:solidFill>
                  <a:srgbClr val="000000"/>
                </a:solidFill>
              </a:rPr>
              <a:t>C. Gay, O. Sánchez</a:t>
            </a:r>
          </a:p>
        </p:txBody>
      </p:sp>
      <p:sp>
        <p:nvSpPr>
          <p:cNvPr id="15364" name="Rectangle 7"/>
          <p:cNvSpPr>
            <a:spLocks noGrp="1" noChangeArrowheads="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64A7E0F4-FF8C-41CD-A9DE-9EA2164176C6}" type="slidenum">
              <a:rPr lang="es-ES" altLang="es-MX" sz="1200">
                <a:solidFill>
                  <a:srgbClr val="000000"/>
                </a:solidFill>
              </a:rPr>
              <a:pPr/>
              <a:t>9</a:t>
            </a:fld>
            <a:endParaRPr lang="es-ES" altLang="es-MX" sz="1200">
              <a:solidFill>
                <a:srgbClr val="000000"/>
              </a:solidFill>
            </a:endParaRPr>
          </a:p>
        </p:txBody>
      </p:sp>
      <p:sp>
        <p:nvSpPr>
          <p:cNvPr id="15365" name="Rectangle 2"/>
          <p:cNvSpPr>
            <a:spLocks noGrp="1" noRot="1" noChangeAspect="1" noChangeArrowheads="1" noTextEdit="1"/>
          </p:cNvSpPr>
          <p:nvPr>
            <p:ph type="sldImg"/>
          </p:nvPr>
        </p:nvSpPr>
        <p:spPr>
          <a:ln/>
        </p:spPr>
      </p:sp>
      <p:sp>
        <p:nvSpPr>
          <p:cNvPr id="15366" name="Rectangle 3"/>
          <p:cNvSpPr>
            <a:spLocks noGrp="1" noChangeArrowheads="1"/>
          </p:cNvSpPr>
          <p:nvPr>
            <p:ph type="body" idx="1"/>
          </p:nvPr>
        </p:nvSpPr>
        <p:spPr>
          <a:noFill/>
        </p:spPr>
        <p:txBody>
          <a:bodyPr/>
          <a:lstStyle/>
          <a:p>
            <a:pPr eaLnBrk="1" hangingPunct="1"/>
            <a:endParaRPr lang="es-MX" altLang="es-MX" smtClean="0"/>
          </a:p>
        </p:txBody>
      </p:sp>
    </p:spTree>
    <p:extLst>
      <p:ext uri="{BB962C8B-B14F-4D97-AF65-F5344CB8AC3E}">
        <p14:creationId xmlns:p14="http://schemas.microsoft.com/office/powerpoint/2010/main" val="2859896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s-MX" smtClean="0"/>
          </a:p>
        </p:txBody>
      </p:sp>
      <p:sp>
        <p:nvSpPr>
          <p:cNvPr id="2150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31475B3-3C80-45D4-8D88-C198F71E7A94}" type="slidenum">
              <a:rPr lang="en-US" altLang="es-MX" smtClean="0">
                <a:solidFill>
                  <a:prstClr val="black"/>
                </a:solidFill>
                <a:latin typeface="Times New Roman" panose="02020603050405020304" pitchFamily="18" charset="0"/>
              </a:rPr>
              <a:pPr>
                <a:spcBef>
                  <a:spcPct val="0"/>
                </a:spcBef>
              </a:pPr>
              <a:t>13</a:t>
            </a:fld>
            <a:endParaRPr lang="en-US" altLang="es-MX" smtClean="0">
              <a:solidFill>
                <a:prstClr val="black"/>
              </a:solidFill>
              <a:latin typeface="Times New Roman" panose="02020603050405020304" pitchFamily="18" charset="0"/>
            </a:endParaRPr>
          </a:p>
        </p:txBody>
      </p:sp>
    </p:spTree>
    <p:extLst>
      <p:ext uri="{BB962C8B-B14F-4D97-AF65-F5344CB8AC3E}">
        <p14:creationId xmlns:p14="http://schemas.microsoft.com/office/powerpoint/2010/main" val="3294065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pPr>
              <a:defRPr/>
            </a:pPr>
            <a:endParaRPr lang="es-ES">
              <a:solidFill>
                <a:srgbClr val="FFFFFF"/>
              </a:solidFill>
            </a:endParaRPr>
          </a:p>
        </p:txBody>
      </p:sp>
      <p:sp>
        <p:nvSpPr>
          <p:cNvPr id="5" name="Marcador de pie de página 4"/>
          <p:cNvSpPr>
            <a:spLocks noGrp="1"/>
          </p:cNvSpPr>
          <p:nvPr>
            <p:ph type="ftr" sz="quarter" idx="11"/>
          </p:nvPr>
        </p:nvSpPr>
        <p:spPr/>
        <p:txBody>
          <a:bodyPr/>
          <a:lstStyle/>
          <a:p>
            <a:pPr>
              <a:defRPr/>
            </a:pPr>
            <a:endParaRPr lang="es-ES">
              <a:solidFill>
                <a:srgbClr val="FFFFFF"/>
              </a:solidFill>
            </a:endParaRPr>
          </a:p>
        </p:txBody>
      </p:sp>
      <p:sp>
        <p:nvSpPr>
          <p:cNvPr id="6" name="Marcador de número de diapositiva 5"/>
          <p:cNvSpPr>
            <a:spLocks noGrp="1"/>
          </p:cNvSpPr>
          <p:nvPr>
            <p:ph type="sldNum" sz="quarter" idx="12"/>
          </p:nvPr>
        </p:nvSpPr>
        <p:spPr/>
        <p:txBody>
          <a:bodyPr/>
          <a:lstStyle/>
          <a:p>
            <a:pPr>
              <a:defRPr/>
            </a:pPr>
            <a:fld id="{D1C9E73E-E739-48F0-8979-19C6079B21B8}" type="slidenum">
              <a:rPr lang="es-ES" altLang="es-MX" smtClean="0">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3119455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pPr>
              <a:defRPr/>
            </a:pPr>
            <a:endParaRPr lang="es-ES">
              <a:solidFill>
                <a:srgbClr val="FFFFFF"/>
              </a:solidFill>
            </a:endParaRPr>
          </a:p>
        </p:txBody>
      </p:sp>
      <p:sp>
        <p:nvSpPr>
          <p:cNvPr id="5" name="Marcador de pie de página 4"/>
          <p:cNvSpPr>
            <a:spLocks noGrp="1"/>
          </p:cNvSpPr>
          <p:nvPr>
            <p:ph type="ftr" sz="quarter" idx="11"/>
          </p:nvPr>
        </p:nvSpPr>
        <p:spPr/>
        <p:txBody>
          <a:bodyPr/>
          <a:lstStyle/>
          <a:p>
            <a:pPr>
              <a:defRPr/>
            </a:pPr>
            <a:endParaRPr lang="es-ES">
              <a:solidFill>
                <a:srgbClr val="FFFFFF"/>
              </a:solidFill>
            </a:endParaRPr>
          </a:p>
        </p:txBody>
      </p:sp>
      <p:sp>
        <p:nvSpPr>
          <p:cNvPr id="6" name="Marcador de número de diapositiva 5"/>
          <p:cNvSpPr>
            <a:spLocks noGrp="1"/>
          </p:cNvSpPr>
          <p:nvPr>
            <p:ph type="sldNum" sz="quarter" idx="12"/>
          </p:nvPr>
        </p:nvSpPr>
        <p:spPr/>
        <p:txBody>
          <a:bodyPr/>
          <a:lstStyle/>
          <a:p>
            <a:pPr>
              <a:defRPr/>
            </a:pPr>
            <a:fld id="{AB15668D-1D27-42C9-AA07-58B6EFD25B6A}" type="slidenum">
              <a:rPr lang="es-ES" altLang="es-MX" smtClean="0">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1285328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pPr>
              <a:defRPr/>
            </a:pPr>
            <a:endParaRPr lang="es-ES">
              <a:solidFill>
                <a:srgbClr val="FFFFFF"/>
              </a:solidFill>
            </a:endParaRPr>
          </a:p>
        </p:txBody>
      </p:sp>
      <p:sp>
        <p:nvSpPr>
          <p:cNvPr id="5" name="Marcador de pie de página 4"/>
          <p:cNvSpPr>
            <a:spLocks noGrp="1"/>
          </p:cNvSpPr>
          <p:nvPr>
            <p:ph type="ftr" sz="quarter" idx="11"/>
          </p:nvPr>
        </p:nvSpPr>
        <p:spPr/>
        <p:txBody>
          <a:bodyPr/>
          <a:lstStyle/>
          <a:p>
            <a:pPr>
              <a:defRPr/>
            </a:pPr>
            <a:endParaRPr lang="es-ES">
              <a:solidFill>
                <a:srgbClr val="FFFFFF"/>
              </a:solidFill>
            </a:endParaRPr>
          </a:p>
        </p:txBody>
      </p:sp>
      <p:sp>
        <p:nvSpPr>
          <p:cNvPr id="6" name="Marcador de número de diapositiva 5"/>
          <p:cNvSpPr>
            <a:spLocks noGrp="1"/>
          </p:cNvSpPr>
          <p:nvPr>
            <p:ph type="sldNum" sz="quarter" idx="12"/>
          </p:nvPr>
        </p:nvSpPr>
        <p:spPr/>
        <p:txBody>
          <a:bodyPr/>
          <a:lstStyle/>
          <a:p>
            <a:pPr>
              <a:defRPr/>
            </a:pPr>
            <a:fld id="{EC8F8052-19E4-4F7B-A6F8-34D7D4E59914}" type="slidenum">
              <a:rPr lang="es-ES" altLang="es-MX" smtClean="0">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278711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7"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8" name="Rectangle 25"/>
          <p:cNvSpPr>
            <a:spLocks noGrp="1" noChangeArrowheads="1"/>
          </p:cNvSpPr>
          <p:nvPr>
            <p:ph type="sldNum" sz="quarter" idx="12"/>
          </p:nvPr>
        </p:nvSpPr>
        <p:spPr>
          <a:ln/>
        </p:spPr>
        <p:txBody>
          <a:bodyPr/>
          <a:lstStyle>
            <a:lvl1pPr>
              <a:defRPr/>
            </a:lvl1pPr>
          </a:lstStyle>
          <a:p>
            <a:pPr>
              <a:defRPr/>
            </a:pPr>
            <a:fld id="{4D4878F4-F55B-4891-AE59-DDAFEFC7B23D}" type="slidenum">
              <a:rPr lang="es-ES" altLang="es-MX">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8195407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7813"/>
            <a:ext cx="8229600" cy="58531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3" name="Rectangle 23"/>
          <p:cNvSpPr>
            <a:spLocks noGrp="1" noChangeArrowheads="1"/>
          </p:cNvSpPr>
          <p:nvPr>
            <p:ph type="dt" sz="half" idx="10"/>
          </p:nvPr>
        </p:nvSpPr>
        <p:spPr>
          <a:ln/>
        </p:spPr>
        <p:txBody>
          <a:bodyPr/>
          <a:lstStyle>
            <a:lvl1pPr>
              <a:defRPr/>
            </a:lvl1pPr>
          </a:lstStyle>
          <a:p>
            <a:pPr>
              <a:defRPr/>
            </a:pPr>
            <a:endParaRPr lang="es-E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endParaRPr lang="es-ES">
              <a:solidFill>
                <a:srgbClr val="FFFFFF"/>
              </a:solidFill>
            </a:endParaRPr>
          </a:p>
        </p:txBody>
      </p:sp>
      <p:sp>
        <p:nvSpPr>
          <p:cNvPr id="5" name="Rectangle 25"/>
          <p:cNvSpPr>
            <a:spLocks noGrp="1" noChangeArrowheads="1"/>
          </p:cNvSpPr>
          <p:nvPr>
            <p:ph type="sldNum" sz="quarter" idx="12"/>
          </p:nvPr>
        </p:nvSpPr>
        <p:spPr>
          <a:ln/>
        </p:spPr>
        <p:txBody>
          <a:bodyPr/>
          <a:lstStyle>
            <a:lvl1pPr>
              <a:defRPr/>
            </a:lvl1pPr>
          </a:lstStyle>
          <a:p>
            <a:pPr>
              <a:defRPr/>
            </a:pPr>
            <a:fld id="{35538922-F8AC-4366-8146-2CF1204E5192}" type="slidenum">
              <a:rPr lang="es-ES" altLang="es-MX">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10072685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es-ES" smtClean="0"/>
              <a:t>Haga clic para modificar el estilo de título del patrón</a:t>
            </a:r>
            <a:endParaRPr lang="es-MX"/>
          </a:p>
        </p:txBody>
      </p:sp>
      <p:sp>
        <p:nvSpPr>
          <p:cNvPr id="3" name="Marcador de texto 2"/>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CL" altLang="es-MX">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s-CL" altLang="es-MX">
                <a:solidFill>
                  <a:srgbClr val="000000"/>
                </a:solidFill>
              </a:rPr>
              <a:t>Energía Solar - R. Román L.</a:t>
            </a:r>
          </a:p>
        </p:txBody>
      </p:sp>
      <p:sp>
        <p:nvSpPr>
          <p:cNvPr id="7" name="Rectangle 6"/>
          <p:cNvSpPr>
            <a:spLocks noGrp="1" noChangeArrowheads="1"/>
          </p:cNvSpPr>
          <p:nvPr>
            <p:ph type="sldNum" sz="quarter" idx="12"/>
          </p:nvPr>
        </p:nvSpPr>
        <p:spPr>
          <a:ln/>
        </p:spPr>
        <p:txBody>
          <a:bodyPr/>
          <a:lstStyle>
            <a:lvl1pPr>
              <a:defRPr/>
            </a:lvl1pPr>
          </a:lstStyle>
          <a:p>
            <a:pPr>
              <a:defRPr/>
            </a:pPr>
            <a:fld id="{7B96E272-5A7E-4E34-A4B9-2FB07ABC17A8}" type="slidenum">
              <a:rPr lang="es-CL" altLang="es-MX">
                <a:solidFill>
                  <a:srgbClr val="000000"/>
                </a:solidFill>
              </a:rPr>
              <a:pPr>
                <a:defRPr/>
              </a:pPr>
              <a:t>‹Nº›</a:t>
            </a:fld>
            <a:endParaRPr lang="es-CL" altLang="es-MX">
              <a:solidFill>
                <a:srgbClr val="000000"/>
              </a:solidFill>
            </a:endParaRPr>
          </a:p>
        </p:txBody>
      </p:sp>
    </p:spTree>
    <p:extLst>
      <p:ext uri="{BB962C8B-B14F-4D97-AF65-F5344CB8AC3E}">
        <p14:creationId xmlns:p14="http://schemas.microsoft.com/office/powerpoint/2010/main" val="3267444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ontenido">
    <p:spTree>
      <p:nvGrpSpPr>
        <p:cNvPr id="1" name=""/>
        <p:cNvGrpSpPr/>
        <p:nvPr/>
      </p:nvGrpSpPr>
      <p:grpSpPr>
        <a:xfrm>
          <a:off x="0" y="0"/>
          <a:ext cx="0" cy="0"/>
          <a:chOff x="0" y="0"/>
          <a:chExt cx="0" cy="0"/>
        </a:xfrm>
      </p:grpSpPr>
    </p:spTree>
    <p:extLst>
      <p:ext uri="{BB962C8B-B14F-4D97-AF65-F5344CB8AC3E}">
        <p14:creationId xmlns:p14="http://schemas.microsoft.com/office/powerpoint/2010/main" val="549454433"/>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pPr>
              <a:defRPr/>
            </a:pPr>
            <a:endParaRPr lang="es-ES">
              <a:solidFill>
                <a:srgbClr val="FFFFFF"/>
              </a:solidFill>
            </a:endParaRPr>
          </a:p>
        </p:txBody>
      </p:sp>
      <p:sp>
        <p:nvSpPr>
          <p:cNvPr id="5" name="Marcador de pie de página 4"/>
          <p:cNvSpPr>
            <a:spLocks noGrp="1"/>
          </p:cNvSpPr>
          <p:nvPr>
            <p:ph type="ftr" sz="quarter" idx="11"/>
          </p:nvPr>
        </p:nvSpPr>
        <p:spPr/>
        <p:txBody>
          <a:bodyPr/>
          <a:lstStyle/>
          <a:p>
            <a:pPr>
              <a:defRPr/>
            </a:pPr>
            <a:endParaRPr lang="es-ES">
              <a:solidFill>
                <a:srgbClr val="FFFFFF"/>
              </a:solidFill>
            </a:endParaRPr>
          </a:p>
        </p:txBody>
      </p:sp>
      <p:sp>
        <p:nvSpPr>
          <p:cNvPr id="6" name="Marcador de número de diapositiva 5"/>
          <p:cNvSpPr>
            <a:spLocks noGrp="1"/>
          </p:cNvSpPr>
          <p:nvPr>
            <p:ph type="sldNum" sz="quarter" idx="12"/>
          </p:nvPr>
        </p:nvSpPr>
        <p:spPr/>
        <p:txBody>
          <a:bodyPr/>
          <a:lstStyle/>
          <a:p>
            <a:pPr>
              <a:defRPr/>
            </a:pPr>
            <a:fld id="{514559BB-B3D7-43F9-B7E1-DFDD2456BB1C}" type="slidenum">
              <a:rPr lang="es-ES" altLang="es-MX" smtClean="0">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271385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pPr>
              <a:defRPr/>
            </a:pPr>
            <a:endParaRPr lang="es-ES">
              <a:solidFill>
                <a:srgbClr val="FFFFFF"/>
              </a:solidFill>
            </a:endParaRPr>
          </a:p>
        </p:txBody>
      </p:sp>
      <p:sp>
        <p:nvSpPr>
          <p:cNvPr id="5" name="Marcador de pie de página 4"/>
          <p:cNvSpPr>
            <a:spLocks noGrp="1"/>
          </p:cNvSpPr>
          <p:nvPr>
            <p:ph type="ftr" sz="quarter" idx="11"/>
          </p:nvPr>
        </p:nvSpPr>
        <p:spPr/>
        <p:txBody>
          <a:bodyPr/>
          <a:lstStyle/>
          <a:p>
            <a:pPr>
              <a:defRPr/>
            </a:pPr>
            <a:endParaRPr lang="es-ES">
              <a:solidFill>
                <a:srgbClr val="FFFFFF"/>
              </a:solidFill>
            </a:endParaRPr>
          </a:p>
        </p:txBody>
      </p:sp>
      <p:sp>
        <p:nvSpPr>
          <p:cNvPr id="6" name="Marcador de número de diapositiva 5"/>
          <p:cNvSpPr>
            <a:spLocks noGrp="1"/>
          </p:cNvSpPr>
          <p:nvPr>
            <p:ph type="sldNum" sz="quarter" idx="12"/>
          </p:nvPr>
        </p:nvSpPr>
        <p:spPr/>
        <p:txBody>
          <a:bodyPr/>
          <a:lstStyle/>
          <a:p>
            <a:pPr>
              <a:defRPr/>
            </a:pPr>
            <a:fld id="{9E8AF0F9-86B1-4AFF-B428-0A4D3E2DFB10}" type="slidenum">
              <a:rPr lang="es-ES" altLang="es-MX" smtClean="0">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2542381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pPr>
              <a:defRPr/>
            </a:pPr>
            <a:endParaRPr lang="es-ES">
              <a:solidFill>
                <a:srgbClr val="FFFFFF"/>
              </a:solidFill>
            </a:endParaRPr>
          </a:p>
        </p:txBody>
      </p:sp>
      <p:sp>
        <p:nvSpPr>
          <p:cNvPr id="6" name="Marcador de pie de página 5"/>
          <p:cNvSpPr>
            <a:spLocks noGrp="1"/>
          </p:cNvSpPr>
          <p:nvPr>
            <p:ph type="ftr" sz="quarter" idx="11"/>
          </p:nvPr>
        </p:nvSpPr>
        <p:spPr/>
        <p:txBody>
          <a:bodyPr/>
          <a:lstStyle/>
          <a:p>
            <a:pPr>
              <a:defRPr/>
            </a:pPr>
            <a:endParaRPr lang="es-ES">
              <a:solidFill>
                <a:srgbClr val="FFFFFF"/>
              </a:solidFill>
            </a:endParaRPr>
          </a:p>
        </p:txBody>
      </p:sp>
      <p:sp>
        <p:nvSpPr>
          <p:cNvPr id="7" name="Marcador de número de diapositiva 6"/>
          <p:cNvSpPr>
            <a:spLocks noGrp="1"/>
          </p:cNvSpPr>
          <p:nvPr>
            <p:ph type="sldNum" sz="quarter" idx="12"/>
          </p:nvPr>
        </p:nvSpPr>
        <p:spPr/>
        <p:txBody>
          <a:bodyPr/>
          <a:lstStyle/>
          <a:p>
            <a:pPr>
              <a:defRPr/>
            </a:pPr>
            <a:fld id="{D7571A76-704D-481D-A4F5-AD3C5851B289}" type="slidenum">
              <a:rPr lang="es-ES" altLang="es-MX" smtClean="0">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1372650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pPr>
              <a:defRPr/>
            </a:pPr>
            <a:endParaRPr lang="es-ES">
              <a:solidFill>
                <a:srgbClr val="FFFFFF"/>
              </a:solidFill>
            </a:endParaRPr>
          </a:p>
        </p:txBody>
      </p:sp>
      <p:sp>
        <p:nvSpPr>
          <p:cNvPr id="8" name="Marcador de pie de página 7"/>
          <p:cNvSpPr>
            <a:spLocks noGrp="1"/>
          </p:cNvSpPr>
          <p:nvPr>
            <p:ph type="ftr" sz="quarter" idx="11"/>
          </p:nvPr>
        </p:nvSpPr>
        <p:spPr/>
        <p:txBody>
          <a:bodyPr/>
          <a:lstStyle/>
          <a:p>
            <a:pPr>
              <a:defRPr/>
            </a:pPr>
            <a:endParaRPr lang="es-ES">
              <a:solidFill>
                <a:srgbClr val="FFFFFF"/>
              </a:solidFill>
            </a:endParaRPr>
          </a:p>
        </p:txBody>
      </p:sp>
      <p:sp>
        <p:nvSpPr>
          <p:cNvPr id="9" name="Marcador de número de diapositiva 8"/>
          <p:cNvSpPr>
            <a:spLocks noGrp="1"/>
          </p:cNvSpPr>
          <p:nvPr>
            <p:ph type="sldNum" sz="quarter" idx="12"/>
          </p:nvPr>
        </p:nvSpPr>
        <p:spPr/>
        <p:txBody>
          <a:bodyPr/>
          <a:lstStyle/>
          <a:p>
            <a:pPr>
              <a:defRPr/>
            </a:pPr>
            <a:fld id="{16015B41-1486-4A44-AC0F-E9A0BF5B57EE}" type="slidenum">
              <a:rPr lang="es-ES" altLang="es-MX" smtClean="0">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516473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pPr defTabSz="914400" fontAlgn="base">
              <a:spcBef>
                <a:spcPct val="0"/>
              </a:spcBef>
              <a:spcAft>
                <a:spcPct val="0"/>
              </a:spcAft>
              <a:defRPr/>
            </a:pPr>
            <a:endParaRPr lang="es-ES">
              <a:solidFill>
                <a:srgbClr val="FFFFFF"/>
              </a:solidFill>
            </a:endParaRPr>
          </a:p>
        </p:txBody>
      </p:sp>
      <p:sp>
        <p:nvSpPr>
          <p:cNvPr id="4" name="Marcador de pie de página 3"/>
          <p:cNvSpPr>
            <a:spLocks noGrp="1"/>
          </p:cNvSpPr>
          <p:nvPr>
            <p:ph type="ftr" sz="quarter" idx="11"/>
          </p:nvPr>
        </p:nvSpPr>
        <p:spPr/>
        <p:txBody>
          <a:bodyPr/>
          <a:lstStyle/>
          <a:p>
            <a:pPr defTabSz="914400" fontAlgn="base">
              <a:spcBef>
                <a:spcPct val="0"/>
              </a:spcBef>
              <a:spcAft>
                <a:spcPct val="0"/>
              </a:spcAft>
              <a:defRPr/>
            </a:pPr>
            <a:endParaRPr lang="es-ES">
              <a:solidFill>
                <a:srgbClr val="FFFFFF"/>
              </a:solidFill>
            </a:endParaRPr>
          </a:p>
        </p:txBody>
      </p:sp>
      <p:sp>
        <p:nvSpPr>
          <p:cNvPr id="5" name="Marcador de número de diapositiva 4"/>
          <p:cNvSpPr>
            <a:spLocks noGrp="1"/>
          </p:cNvSpPr>
          <p:nvPr>
            <p:ph type="sldNum" sz="quarter" idx="12"/>
          </p:nvPr>
        </p:nvSpPr>
        <p:spPr/>
        <p:txBody>
          <a:bodyPr/>
          <a:lstStyle/>
          <a:p>
            <a:pPr defTabSz="914400" fontAlgn="base">
              <a:spcBef>
                <a:spcPct val="0"/>
              </a:spcBef>
              <a:spcAft>
                <a:spcPct val="0"/>
              </a:spcAft>
              <a:defRPr/>
            </a:pPr>
            <a:fld id="{6C829B36-85A1-4815-A873-1F86045A7F92}" type="slidenum">
              <a:rPr lang="es-ES" altLang="es-MX" smtClean="0">
                <a:solidFill>
                  <a:srgbClr val="FFFFFF"/>
                </a:solidFill>
              </a:rPr>
              <a:pPr defTabSz="914400" fontAlgn="base">
                <a:spcBef>
                  <a:spcPct val="0"/>
                </a:spcBef>
                <a:spcAft>
                  <a:spcPct val="0"/>
                </a:spcAft>
                <a:defRPr/>
              </a:pPr>
              <a:t>‹Nº›</a:t>
            </a:fld>
            <a:endParaRPr lang="es-ES" altLang="es-MX">
              <a:solidFill>
                <a:srgbClr val="FFFFFF"/>
              </a:solidFill>
            </a:endParaRPr>
          </a:p>
        </p:txBody>
      </p:sp>
    </p:spTree>
    <p:extLst>
      <p:ext uri="{BB962C8B-B14F-4D97-AF65-F5344CB8AC3E}">
        <p14:creationId xmlns:p14="http://schemas.microsoft.com/office/powerpoint/2010/main" val="2374935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pPr>
              <a:defRPr/>
            </a:pPr>
            <a:endParaRPr lang="es-ES">
              <a:solidFill>
                <a:srgbClr val="FFFFFF"/>
              </a:solidFill>
            </a:endParaRPr>
          </a:p>
        </p:txBody>
      </p:sp>
      <p:sp>
        <p:nvSpPr>
          <p:cNvPr id="3" name="Marcador de pie de página 2"/>
          <p:cNvSpPr>
            <a:spLocks noGrp="1"/>
          </p:cNvSpPr>
          <p:nvPr>
            <p:ph type="ftr" sz="quarter" idx="11"/>
          </p:nvPr>
        </p:nvSpPr>
        <p:spPr/>
        <p:txBody>
          <a:bodyPr/>
          <a:lstStyle/>
          <a:p>
            <a:pPr>
              <a:defRPr/>
            </a:pPr>
            <a:endParaRPr lang="es-ES">
              <a:solidFill>
                <a:srgbClr val="FFFFFF"/>
              </a:solidFill>
            </a:endParaRPr>
          </a:p>
        </p:txBody>
      </p:sp>
      <p:sp>
        <p:nvSpPr>
          <p:cNvPr id="4" name="Marcador de número de diapositiva 3"/>
          <p:cNvSpPr>
            <a:spLocks noGrp="1"/>
          </p:cNvSpPr>
          <p:nvPr>
            <p:ph type="sldNum" sz="quarter" idx="12"/>
          </p:nvPr>
        </p:nvSpPr>
        <p:spPr/>
        <p:txBody>
          <a:bodyPr/>
          <a:lstStyle/>
          <a:p>
            <a:pPr>
              <a:defRPr/>
            </a:pPr>
            <a:fld id="{EA6FD757-9F68-42FE-865C-8F2A8D63BDC9}" type="slidenum">
              <a:rPr lang="es-ES" altLang="es-MX" smtClean="0">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113339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pPr>
              <a:defRPr/>
            </a:pPr>
            <a:endParaRPr lang="es-ES">
              <a:solidFill>
                <a:srgbClr val="FFFFFF"/>
              </a:solidFill>
            </a:endParaRPr>
          </a:p>
        </p:txBody>
      </p:sp>
      <p:sp>
        <p:nvSpPr>
          <p:cNvPr id="6" name="Marcador de pie de página 5"/>
          <p:cNvSpPr>
            <a:spLocks noGrp="1"/>
          </p:cNvSpPr>
          <p:nvPr>
            <p:ph type="ftr" sz="quarter" idx="11"/>
          </p:nvPr>
        </p:nvSpPr>
        <p:spPr/>
        <p:txBody>
          <a:bodyPr/>
          <a:lstStyle/>
          <a:p>
            <a:pPr>
              <a:defRPr/>
            </a:pPr>
            <a:endParaRPr lang="es-ES">
              <a:solidFill>
                <a:srgbClr val="FFFFFF"/>
              </a:solidFill>
            </a:endParaRPr>
          </a:p>
        </p:txBody>
      </p:sp>
      <p:sp>
        <p:nvSpPr>
          <p:cNvPr id="7" name="Marcador de número de diapositiva 6"/>
          <p:cNvSpPr>
            <a:spLocks noGrp="1"/>
          </p:cNvSpPr>
          <p:nvPr>
            <p:ph type="sldNum" sz="quarter" idx="12"/>
          </p:nvPr>
        </p:nvSpPr>
        <p:spPr/>
        <p:txBody>
          <a:bodyPr/>
          <a:lstStyle/>
          <a:p>
            <a:pPr>
              <a:defRPr/>
            </a:pPr>
            <a:fld id="{6AFD6C5D-2B49-489A-A10D-E9C30F84458C}" type="slidenum">
              <a:rPr lang="es-ES" altLang="es-MX" smtClean="0">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2039209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pPr>
              <a:defRPr/>
            </a:pPr>
            <a:endParaRPr lang="es-ES">
              <a:solidFill>
                <a:srgbClr val="FFFFFF"/>
              </a:solidFill>
            </a:endParaRPr>
          </a:p>
        </p:txBody>
      </p:sp>
      <p:sp>
        <p:nvSpPr>
          <p:cNvPr id="6" name="Marcador de pie de página 5"/>
          <p:cNvSpPr>
            <a:spLocks noGrp="1"/>
          </p:cNvSpPr>
          <p:nvPr>
            <p:ph type="ftr" sz="quarter" idx="11"/>
          </p:nvPr>
        </p:nvSpPr>
        <p:spPr/>
        <p:txBody>
          <a:bodyPr/>
          <a:lstStyle/>
          <a:p>
            <a:pPr>
              <a:defRPr/>
            </a:pPr>
            <a:endParaRPr lang="es-ES">
              <a:solidFill>
                <a:srgbClr val="FFFFFF"/>
              </a:solidFill>
            </a:endParaRPr>
          </a:p>
        </p:txBody>
      </p:sp>
      <p:sp>
        <p:nvSpPr>
          <p:cNvPr id="7" name="Marcador de número de diapositiva 6"/>
          <p:cNvSpPr>
            <a:spLocks noGrp="1"/>
          </p:cNvSpPr>
          <p:nvPr>
            <p:ph type="sldNum" sz="quarter" idx="12"/>
          </p:nvPr>
        </p:nvSpPr>
        <p:spPr/>
        <p:txBody>
          <a:bodyPr/>
          <a:lstStyle/>
          <a:p>
            <a:pPr>
              <a:defRPr/>
            </a:pPr>
            <a:fld id="{746E23E8-F3D0-4C3B-88C8-BC7AD468A2AD}" type="slidenum">
              <a:rPr lang="es-ES" altLang="es-MX" smtClean="0">
                <a:solidFill>
                  <a:srgbClr val="FFFFFF"/>
                </a:solidFill>
              </a:rPr>
              <a:pPr>
                <a:defRPr/>
              </a:pPr>
              <a:t>‹Nº›</a:t>
            </a:fld>
            <a:endParaRPr lang="es-ES" altLang="es-MX">
              <a:solidFill>
                <a:srgbClr val="FFFFFF"/>
              </a:solidFill>
            </a:endParaRPr>
          </a:p>
        </p:txBody>
      </p:sp>
    </p:spTree>
    <p:extLst>
      <p:ext uri="{BB962C8B-B14F-4D97-AF65-F5344CB8AC3E}">
        <p14:creationId xmlns:p14="http://schemas.microsoft.com/office/powerpoint/2010/main" val="2760746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0"/>
                <a:lumOff val="100000"/>
              </a:schemeClr>
            </a:gs>
            <a:gs pos="59000">
              <a:schemeClr val="accent2">
                <a:lumMod val="0"/>
                <a:lumOff val="100000"/>
              </a:schemeClr>
            </a:gs>
            <a:gs pos="100000">
              <a:schemeClr val="accent2">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914400" eaLnBrk="0" fontAlgn="base" hangingPunct="0">
              <a:spcBef>
                <a:spcPct val="0"/>
              </a:spcBef>
              <a:spcAft>
                <a:spcPct val="0"/>
              </a:spcAft>
              <a:defRPr/>
            </a:pPr>
            <a:endParaRPr lang="es-ES_tradnl" altLang="es-MX">
              <a:solidFill>
                <a:srgbClr val="000000"/>
              </a:solidFill>
            </a:endParaRPr>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914400" eaLnBrk="0" fontAlgn="base" hangingPunct="0">
              <a:spcBef>
                <a:spcPct val="0"/>
              </a:spcBef>
              <a:spcAft>
                <a:spcPct val="0"/>
              </a:spcAft>
              <a:defRPr/>
            </a:pPr>
            <a:endParaRPr lang="es-ES_tradnl" altLang="es-MX">
              <a:solidFill>
                <a:srgbClr val="000000"/>
              </a:solidFill>
            </a:endParaRPr>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914400" eaLnBrk="0" fontAlgn="base" hangingPunct="0">
              <a:spcBef>
                <a:spcPct val="0"/>
              </a:spcBef>
              <a:spcAft>
                <a:spcPct val="0"/>
              </a:spcAft>
              <a:defRPr/>
            </a:pPr>
            <a:fld id="{D714456F-993C-4FD1-90B7-B855BC6F2058}" type="slidenum">
              <a:rPr lang="es-ES_tradnl" altLang="es-MX" smtClean="0">
                <a:solidFill>
                  <a:srgbClr val="000000"/>
                </a:solidFill>
              </a:rPr>
              <a:pPr defTabSz="914400" eaLnBrk="0" fontAlgn="base" hangingPunct="0">
                <a:spcBef>
                  <a:spcPct val="0"/>
                </a:spcBef>
                <a:spcAft>
                  <a:spcPct val="0"/>
                </a:spcAft>
                <a:defRPr/>
              </a:pPr>
              <a:t>‹Nº›</a:t>
            </a:fld>
            <a:endParaRPr lang="es-ES_tradnl" altLang="es-MX">
              <a:solidFill>
                <a:srgbClr val="000000"/>
              </a:solidFill>
            </a:endParaRPr>
          </a:p>
        </p:txBody>
      </p:sp>
    </p:spTree>
    <p:extLst>
      <p:ext uri="{BB962C8B-B14F-4D97-AF65-F5344CB8AC3E}">
        <p14:creationId xmlns:p14="http://schemas.microsoft.com/office/powerpoint/2010/main" val="3260722435"/>
      </p:ext>
    </p:extLst>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 id="2147484078" r:id="rId12"/>
    <p:sldLayoutId id="2147484079" r:id="rId13"/>
    <p:sldLayoutId id="2147484080" r:id="rId14"/>
    <p:sldLayoutId id="2147484081" r:id="rId1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6.wmf"/><Relationship Id="rId5" Type="http://schemas.openxmlformats.org/officeDocument/2006/relationships/oleObject" Target="../embeddings/oleObject2.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4.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eg"/><Relationship Id="rId1" Type="http://schemas.openxmlformats.org/officeDocument/2006/relationships/slideLayout" Target="../slideLayouts/slideLayout12.xml"/><Relationship Id="rId4" Type="http://schemas.openxmlformats.org/officeDocument/2006/relationships/image" Target="../media/image44.jpg"/></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hyperlink" Target="http://www.google.com.mx/url?sa=i&amp;rct=j&amp;q=&amp;esrc=s&amp;source=images&amp;cd=&amp;cad=rja&amp;uact=8&amp;ved=0CAcQjRxqFQoTCKWCpfWUicgCFUwbkgodny0MSA&amp;url=http://www.clarionweb.es/5_curso/c_medio/cm503/cm50306.htm&amp;psig=AFQjCNG9CR8eGCzc4DM9hiSdiKk9fY9gCA&amp;ust=1442960493692161" TargetMode="External"/><Relationship Id="rId1" Type="http://schemas.openxmlformats.org/officeDocument/2006/relationships/slideLayout" Target="../slideLayouts/slideLayout2.xml"/><Relationship Id="rId4" Type="http://schemas.openxmlformats.org/officeDocument/2006/relationships/image" Target="../media/image54.gif"/></Relationships>
</file>

<file path=ppt/slides/_rels/slide4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8.gi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eg"/><Relationship Id="rId1" Type="http://schemas.openxmlformats.org/officeDocument/2006/relationships/slideLayout" Target="../slideLayouts/slideLayout2.xml"/><Relationship Id="rId4" Type="http://schemas.openxmlformats.org/officeDocument/2006/relationships/image" Target="../media/image61.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slide" Target="slide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34009" y="287195"/>
            <a:ext cx="7772400" cy="1048327"/>
          </a:xfrm>
        </p:spPr>
        <p:txBody>
          <a:bodyPr>
            <a:normAutofit/>
          </a:bodyPr>
          <a:lstStyle/>
          <a:p>
            <a:pPr algn="ctr"/>
            <a:r>
              <a:rPr lang="es-MX" sz="2200" b="1" dirty="0">
                <a:solidFill>
                  <a:schemeClr val="accent2">
                    <a:lumMod val="50000"/>
                  </a:schemeClr>
                </a:solidFill>
                <a:latin typeface="Arial" panose="020B0604020202020204" pitchFamily="34" charset="0"/>
                <a:cs typeface="Arial" panose="020B0604020202020204" pitchFamily="34" charset="0"/>
              </a:rPr>
              <a:t>UNIVERSIDAD AUTÓNOMA DEL</a:t>
            </a:r>
            <a:br>
              <a:rPr lang="es-MX" sz="2200" b="1" dirty="0">
                <a:solidFill>
                  <a:schemeClr val="accent2">
                    <a:lumMod val="50000"/>
                  </a:schemeClr>
                </a:solidFill>
                <a:latin typeface="Arial" panose="020B0604020202020204" pitchFamily="34" charset="0"/>
                <a:cs typeface="Arial" panose="020B0604020202020204" pitchFamily="34" charset="0"/>
              </a:rPr>
            </a:br>
            <a:r>
              <a:rPr lang="es-MX" sz="2200" b="1" dirty="0">
                <a:solidFill>
                  <a:schemeClr val="accent2">
                    <a:lumMod val="50000"/>
                  </a:schemeClr>
                </a:solidFill>
                <a:latin typeface="Arial" panose="020B0604020202020204" pitchFamily="34" charset="0"/>
                <a:cs typeface="Arial" panose="020B0604020202020204" pitchFamily="34" charset="0"/>
              </a:rPr>
              <a:t>ESTADO DE MÉXICO</a:t>
            </a:r>
            <a:br>
              <a:rPr lang="es-MX" sz="2200" b="1" dirty="0">
                <a:solidFill>
                  <a:schemeClr val="accent2">
                    <a:lumMod val="50000"/>
                  </a:schemeClr>
                </a:solidFill>
                <a:latin typeface="Arial" panose="020B0604020202020204" pitchFamily="34" charset="0"/>
                <a:cs typeface="Arial" panose="020B0604020202020204" pitchFamily="34" charset="0"/>
              </a:rPr>
            </a:br>
            <a:r>
              <a:rPr lang="es-MX" sz="2200" b="1" dirty="0">
                <a:solidFill>
                  <a:schemeClr val="accent2">
                    <a:lumMod val="50000"/>
                  </a:schemeClr>
                </a:solidFill>
                <a:latin typeface="Arial" panose="020B0604020202020204" pitchFamily="34" charset="0"/>
                <a:cs typeface="Arial" panose="020B0604020202020204" pitchFamily="34" charset="0"/>
              </a:rPr>
              <a:t>Facultad de Ciencias </a:t>
            </a:r>
            <a:r>
              <a:rPr lang="es-MX" sz="2200" b="1" dirty="0" smtClean="0">
                <a:solidFill>
                  <a:schemeClr val="accent2">
                    <a:lumMod val="50000"/>
                  </a:schemeClr>
                </a:solidFill>
                <a:latin typeface="Arial" panose="020B0604020202020204" pitchFamily="34" charset="0"/>
                <a:cs typeface="Arial" panose="020B0604020202020204" pitchFamily="34" charset="0"/>
              </a:rPr>
              <a:t>Agrícolas</a:t>
            </a:r>
            <a:endParaRPr lang="es-MX" sz="2800" dirty="0">
              <a:solidFill>
                <a:schemeClr val="accent2">
                  <a:lumMod val="50000"/>
                </a:schemeClr>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734010" y="1454389"/>
            <a:ext cx="7618420" cy="4862945"/>
          </a:xfrm>
        </p:spPr>
        <p:txBody>
          <a:bodyPr>
            <a:normAutofit/>
          </a:bodyPr>
          <a:lstStyle/>
          <a:p>
            <a:pPr algn="ctr"/>
            <a:endParaRPr lang="es-MX" sz="1900" b="1" dirty="0">
              <a:solidFill>
                <a:schemeClr val="accent1">
                  <a:lumMod val="50000"/>
                </a:schemeClr>
              </a:solidFill>
              <a:latin typeface="Arial" panose="020B0604020202020204" pitchFamily="34" charset="0"/>
              <a:cs typeface="Arial" panose="020B0604020202020204" pitchFamily="34" charset="0"/>
            </a:endParaRPr>
          </a:p>
          <a:p>
            <a:pPr algn="ctr"/>
            <a:r>
              <a:rPr lang="es-MX" sz="1900" b="1" dirty="0">
                <a:solidFill>
                  <a:schemeClr val="accent2">
                    <a:lumMod val="50000"/>
                  </a:schemeClr>
                </a:solidFill>
                <a:latin typeface="Arial" panose="020B0604020202020204" pitchFamily="34" charset="0"/>
                <a:cs typeface="Arial" panose="020B0604020202020204" pitchFamily="34" charset="0"/>
              </a:rPr>
              <a:t>UNIDAD DE APRENDIZAJE</a:t>
            </a:r>
          </a:p>
          <a:p>
            <a:pPr algn="ctr"/>
            <a:r>
              <a:rPr lang="es-MX" sz="1900" b="1" dirty="0" smtClean="0">
                <a:solidFill>
                  <a:schemeClr val="accent2">
                    <a:lumMod val="50000"/>
                  </a:schemeClr>
                </a:solidFill>
                <a:latin typeface="Arial" panose="020B0604020202020204" pitchFamily="34" charset="0"/>
                <a:cs typeface="Arial" panose="020B0604020202020204" pitchFamily="34" charset="0"/>
              </a:rPr>
              <a:t>AGROMETEOROLOGIA CUANTITATIVA</a:t>
            </a:r>
          </a:p>
          <a:p>
            <a:pPr algn="ctr"/>
            <a:endParaRPr lang="es-MX" sz="1900" b="1" dirty="0">
              <a:solidFill>
                <a:schemeClr val="accent2">
                  <a:lumMod val="50000"/>
                </a:schemeClr>
              </a:solidFill>
              <a:latin typeface="Arial" panose="020B0604020202020204" pitchFamily="34" charset="0"/>
              <a:cs typeface="Arial" panose="020B0604020202020204" pitchFamily="34" charset="0"/>
            </a:endParaRPr>
          </a:p>
          <a:p>
            <a:pPr algn="ctr"/>
            <a:r>
              <a:rPr lang="es-MX" sz="2200" b="1" dirty="0">
                <a:solidFill>
                  <a:schemeClr val="accent2">
                    <a:lumMod val="50000"/>
                  </a:schemeClr>
                </a:solidFill>
                <a:latin typeface="Arial" panose="020B0604020202020204" pitchFamily="34" charset="0"/>
                <a:cs typeface="Arial" panose="020B0604020202020204" pitchFamily="34" charset="0"/>
              </a:rPr>
              <a:t>UNIDAD DE COMPETENCIA </a:t>
            </a:r>
            <a:r>
              <a:rPr lang="es-MX" sz="2200" b="1" dirty="0" smtClean="0">
                <a:solidFill>
                  <a:schemeClr val="accent2">
                    <a:lumMod val="50000"/>
                  </a:schemeClr>
                </a:solidFill>
                <a:latin typeface="Arial" panose="020B0604020202020204" pitchFamily="34" charset="0"/>
                <a:cs typeface="Arial" panose="020B0604020202020204" pitchFamily="34" charset="0"/>
              </a:rPr>
              <a:t>II </a:t>
            </a:r>
            <a:endParaRPr lang="es-MX" sz="2200" b="1" dirty="0">
              <a:solidFill>
                <a:schemeClr val="accent2">
                  <a:lumMod val="50000"/>
                </a:schemeClr>
              </a:solidFill>
              <a:latin typeface="Arial" panose="020B0604020202020204" pitchFamily="34" charset="0"/>
              <a:cs typeface="Arial" panose="020B0604020202020204" pitchFamily="34" charset="0"/>
            </a:endParaRPr>
          </a:p>
          <a:p>
            <a:r>
              <a:rPr lang="es-MX" sz="2200" b="1" dirty="0" smtClean="0">
                <a:solidFill>
                  <a:schemeClr val="accent2">
                    <a:lumMod val="50000"/>
                  </a:schemeClr>
                </a:solidFill>
                <a:latin typeface="Arial" panose="020B0604020202020204" pitchFamily="34" charset="0"/>
                <a:ea typeface="Times New Roman" panose="02020603050405020304" pitchFamily="18" charset="0"/>
                <a:cs typeface="Arial" panose="020B0604020202020204" pitchFamily="34" charset="0"/>
              </a:rPr>
              <a:t>COMPONENTES ENERGÉTICOS:</a:t>
            </a:r>
          </a:p>
          <a:p>
            <a:pPr algn="ctr"/>
            <a:r>
              <a:rPr lang="es-MX" sz="2200" b="1" dirty="0" smtClean="0">
                <a:solidFill>
                  <a:schemeClr val="accent2">
                    <a:lumMod val="50000"/>
                  </a:schemeClr>
                </a:solidFill>
                <a:latin typeface="Arial" panose="020B0604020202020204" pitchFamily="34" charset="0"/>
                <a:cs typeface="Arial" panose="020B0604020202020204" pitchFamily="34" charset="0"/>
              </a:rPr>
              <a:t>RADIACION </a:t>
            </a:r>
            <a:r>
              <a:rPr lang="es-MX" sz="2200" b="1" dirty="0">
                <a:solidFill>
                  <a:schemeClr val="accent2">
                    <a:lumMod val="50000"/>
                  </a:schemeClr>
                </a:solidFill>
                <a:latin typeface="Arial" panose="020B0604020202020204" pitchFamily="34" charset="0"/>
                <a:cs typeface="Arial" panose="020B0604020202020204" pitchFamily="34" charset="0"/>
              </a:rPr>
              <a:t>SOLAR</a:t>
            </a:r>
          </a:p>
          <a:p>
            <a:pPr algn="ctr"/>
            <a:endParaRPr lang="es-MX" sz="1900" b="1" dirty="0">
              <a:solidFill>
                <a:schemeClr val="accent2">
                  <a:lumMod val="50000"/>
                </a:schemeClr>
              </a:solidFill>
              <a:latin typeface="Arial" panose="020B0604020202020204" pitchFamily="34" charset="0"/>
              <a:cs typeface="Arial" panose="020B0604020202020204" pitchFamily="34" charset="0"/>
            </a:endParaRPr>
          </a:p>
          <a:p>
            <a:pPr algn="ctr"/>
            <a:r>
              <a:rPr lang="es-MX" sz="1900" b="1" dirty="0">
                <a:solidFill>
                  <a:schemeClr val="accent2">
                    <a:lumMod val="50000"/>
                  </a:schemeClr>
                </a:solidFill>
                <a:latin typeface="Arial" panose="020B0604020202020204" pitchFamily="34" charset="0"/>
                <a:cs typeface="Arial" panose="020B0604020202020204" pitchFamily="34" charset="0"/>
              </a:rPr>
              <a:t>CARRERA DE INGENIERO AGRONOMO FITOTECNISTA</a:t>
            </a:r>
          </a:p>
          <a:p>
            <a:pPr algn="ctr"/>
            <a:endParaRPr lang="es-MX" sz="1900" b="1" dirty="0">
              <a:solidFill>
                <a:schemeClr val="accent2">
                  <a:lumMod val="50000"/>
                </a:schemeClr>
              </a:solidFill>
              <a:latin typeface="Arial" panose="020B0604020202020204" pitchFamily="34" charset="0"/>
              <a:cs typeface="Arial" panose="020B0604020202020204" pitchFamily="34" charset="0"/>
            </a:endParaRPr>
          </a:p>
          <a:p>
            <a:pPr algn="ctr"/>
            <a:r>
              <a:rPr lang="es-MX" sz="1900" b="1" dirty="0">
                <a:solidFill>
                  <a:schemeClr val="accent2">
                    <a:lumMod val="50000"/>
                  </a:schemeClr>
                </a:solidFill>
                <a:latin typeface="Arial" panose="020B0604020202020204" pitchFamily="34" charset="0"/>
                <a:cs typeface="Arial" panose="020B0604020202020204" pitchFamily="34" charset="0"/>
              </a:rPr>
              <a:t>DR. ANTONIO LAGUNA CERDA</a:t>
            </a:r>
          </a:p>
          <a:p>
            <a:pPr algn="ctr"/>
            <a:r>
              <a:rPr lang="es-MX" sz="1900" b="1" dirty="0">
                <a:solidFill>
                  <a:schemeClr val="accent2">
                    <a:lumMod val="50000"/>
                  </a:schemeClr>
                </a:solidFill>
                <a:latin typeface="Arial" panose="020B0604020202020204" pitchFamily="34" charset="0"/>
                <a:cs typeface="Arial" panose="020B0604020202020204" pitchFamily="34" charset="0"/>
              </a:rPr>
              <a:t>SEPTIEMBRE DEL </a:t>
            </a:r>
            <a:r>
              <a:rPr lang="es-MX" sz="1900" b="1" dirty="0" smtClean="0">
                <a:solidFill>
                  <a:schemeClr val="accent2">
                    <a:lumMod val="50000"/>
                  </a:schemeClr>
                </a:solidFill>
                <a:latin typeface="Arial" panose="020B0604020202020204" pitchFamily="34" charset="0"/>
                <a:cs typeface="Arial" panose="020B0604020202020204" pitchFamily="34" charset="0"/>
              </a:rPr>
              <a:t>2015</a:t>
            </a:r>
            <a:endParaRPr lang="es-MX" sz="1900" b="1" dirty="0">
              <a:solidFill>
                <a:schemeClr val="accent2">
                  <a:lumMod val="50000"/>
                </a:schemeClr>
              </a:solidFill>
              <a:latin typeface="Arial" panose="020B0604020202020204" pitchFamily="34" charset="0"/>
              <a:cs typeface="Arial" panose="020B0604020202020204" pitchFamily="34" charset="0"/>
            </a:endParaRPr>
          </a:p>
          <a:p>
            <a:endParaRPr lang="es-MX" b="1" dirty="0">
              <a:solidFill>
                <a:schemeClr val="accent2">
                  <a:lumMod val="50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946" y="287195"/>
            <a:ext cx="1617805" cy="1617805"/>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2473" y="4948244"/>
            <a:ext cx="2355271" cy="1784465"/>
          </a:xfrm>
          <a:prstGeom prst="rect">
            <a:avLst/>
          </a:prstGeom>
        </p:spPr>
      </p:pic>
      <p:pic>
        <p:nvPicPr>
          <p:cNvPr id="7" name="Imagen 6"/>
          <p:cNvPicPr/>
          <p:nvPr/>
        </p:nvPicPr>
        <p:blipFill>
          <a:blip r:embed="rId4">
            <a:extLst>
              <a:ext uri="{28A0092B-C50C-407E-A947-70E740481C1C}">
                <a14:useLocalDpi xmlns:a14="http://schemas.microsoft.com/office/drawing/2010/main" val="0"/>
              </a:ext>
            </a:extLst>
          </a:blip>
          <a:srcRect/>
          <a:stretch>
            <a:fillRect/>
          </a:stretch>
        </p:blipFill>
        <p:spPr bwMode="auto">
          <a:xfrm>
            <a:off x="6988629" y="391314"/>
            <a:ext cx="1676458" cy="1513686"/>
          </a:xfrm>
          <a:prstGeom prst="rect">
            <a:avLst/>
          </a:prstGeom>
          <a:noFill/>
        </p:spPr>
      </p:pic>
    </p:spTree>
    <p:extLst>
      <p:ext uri="{BB962C8B-B14F-4D97-AF65-F5344CB8AC3E}">
        <p14:creationId xmlns:p14="http://schemas.microsoft.com/office/powerpoint/2010/main" val="39053425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3"/>
          <p:cNvSpPr txBox="1">
            <a:spLocks noChangeArrowheads="1"/>
          </p:cNvSpPr>
          <p:nvPr/>
        </p:nvSpPr>
        <p:spPr bwMode="auto">
          <a:xfrm>
            <a:off x="1825625" y="249238"/>
            <a:ext cx="540244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Times New Roman" pitchFamily="18" charset="0"/>
              </a:defRPr>
            </a:lvl1pPr>
            <a:lvl2pPr marL="742950" indent="-285750" eaLnBrk="0" hangingPunct="0">
              <a:defRPr sz="2800" b="1">
                <a:solidFill>
                  <a:schemeClr val="tx1"/>
                </a:solidFill>
                <a:latin typeface="Times New Roman" pitchFamily="18" charset="0"/>
              </a:defRPr>
            </a:lvl2pPr>
            <a:lvl3pPr marL="1143000" indent="-228600" eaLnBrk="0" hangingPunct="0">
              <a:defRPr sz="2800" b="1">
                <a:solidFill>
                  <a:schemeClr val="tx1"/>
                </a:solidFill>
                <a:latin typeface="Times New Roman" pitchFamily="18" charset="0"/>
              </a:defRPr>
            </a:lvl3pPr>
            <a:lvl4pPr marL="1600200" indent="-228600" eaLnBrk="0" hangingPunct="0">
              <a:defRPr sz="2800" b="1">
                <a:solidFill>
                  <a:schemeClr val="tx1"/>
                </a:solidFill>
                <a:latin typeface="Times New Roman" pitchFamily="18" charset="0"/>
              </a:defRPr>
            </a:lvl4pPr>
            <a:lvl5pPr marL="2057400" indent="-228600" eaLnBrk="0" hangingPunct="0">
              <a:defRPr sz="2800" b="1">
                <a:solidFill>
                  <a:schemeClr val="tx1"/>
                </a:solidFill>
                <a:latin typeface="Times New Roman" pitchFamily="18" charset="0"/>
              </a:defRPr>
            </a:lvl5pPr>
            <a:lvl6pPr marL="2514600" indent="-228600" eaLnBrk="0" fontAlgn="base" hangingPunct="0">
              <a:spcBef>
                <a:spcPct val="0"/>
              </a:spcBef>
              <a:spcAft>
                <a:spcPct val="0"/>
              </a:spcAft>
              <a:defRPr sz="2800" b="1">
                <a:solidFill>
                  <a:schemeClr val="tx1"/>
                </a:solidFill>
                <a:latin typeface="Times New Roman" pitchFamily="18" charset="0"/>
              </a:defRPr>
            </a:lvl6pPr>
            <a:lvl7pPr marL="2971800" indent="-228600" eaLnBrk="0" fontAlgn="base" hangingPunct="0">
              <a:spcBef>
                <a:spcPct val="0"/>
              </a:spcBef>
              <a:spcAft>
                <a:spcPct val="0"/>
              </a:spcAft>
              <a:defRPr sz="2800" b="1">
                <a:solidFill>
                  <a:schemeClr val="tx1"/>
                </a:solidFill>
                <a:latin typeface="Times New Roman" pitchFamily="18" charset="0"/>
              </a:defRPr>
            </a:lvl7pPr>
            <a:lvl8pPr marL="3429000" indent="-228600" eaLnBrk="0" fontAlgn="base" hangingPunct="0">
              <a:spcBef>
                <a:spcPct val="0"/>
              </a:spcBef>
              <a:spcAft>
                <a:spcPct val="0"/>
              </a:spcAft>
              <a:defRPr sz="2800" b="1">
                <a:solidFill>
                  <a:schemeClr val="tx1"/>
                </a:solidFill>
                <a:latin typeface="Times New Roman" pitchFamily="18" charset="0"/>
              </a:defRPr>
            </a:lvl8pPr>
            <a:lvl9pPr marL="3886200" indent="-228600" eaLnBrk="0" fontAlgn="base" hangingPunct="0">
              <a:spcBef>
                <a:spcPct val="0"/>
              </a:spcBef>
              <a:spcAft>
                <a:spcPct val="0"/>
              </a:spcAft>
              <a:defRPr sz="2800" b="1">
                <a:solidFill>
                  <a:schemeClr val="tx1"/>
                </a:solidFill>
                <a:latin typeface="Times New Roman" pitchFamily="18" charset="0"/>
              </a:defRPr>
            </a:lvl9pPr>
          </a:lstStyle>
          <a:p>
            <a:pPr>
              <a:defRPr/>
            </a:pPr>
            <a:r>
              <a:rPr lang="es-ES" dirty="0">
                <a:solidFill>
                  <a:schemeClr val="accent2">
                    <a:lumMod val="50000"/>
                  </a:schemeClr>
                </a:solidFill>
                <a:latin typeface="Comic Sans MS" pitchFamily="66" charset="0"/>
              </a:rPr>
              <a:t>E</a:t>
            </a:r>
            <a:r>
              <a:rPr lang="es-ES" dirty="0" smtClean="0">
                <a:solidFill>
                  <a:schemeClr val="accent2">
                    <a:lumMod val="50000"/>
                  </a:schemeClr>
                </a:solidFill>
                <a:latin typeface="Comic Sans MS" pitchFamily="66" charset="0"/>
              </a:rPr>
              <a:t>spectro de la radiación solar</a:t>
            </a:r>
            <a:endParaRPr lang="es-MX" dirty="0" smtClean="0">
              <a:solidFill>
                <a:schemeClr val="accent2">
                  <a:lumMod val="50000"/>
                </a:schemeClr>
              </a:solidFill>
              <a:latin typeface="Comic Sans MS" pitchFamily="66" charset="0"/>
            </a:endParaRPr>
          </a:p>
        </p:txBody>
      </p:sp>
      <p:grpSp>
        <p:nvGrpSpPr>
          <p:cNvPr id="10243" name="8 Grupo"/>
          <p:cNvGrpSpPr>
            <a:grpSpLocks/>
          </p:cNvGrpSpPr>
          <p:nvPr/>
        </p:nvGrpSpPr>
        <p:grpSpPr bwMode="auto">
          <a:xfrm>
            <a:off x="767645" y="1191322"/>
            <a:ext cx="7518400" cy="5048250"/>
            <a:chOff x="698500" y="990601"/>
            <a:chExt cx="8096250" cy="5886509"/>
          </a:xfrm>
        </p:grpSpPr>
        <p:pic>
          <p:nvPicPr>
            <p:cNvPr id="1024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 y="990601"/>
              <a:ext cx="8096250" cy="5503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AutoShape 4"/>
            <p:cNvSpPr>
              <a:spLocks/>
            </p:cNvSpPr>
            <p:nvPr/>
          </p:nvSpPr>
          <p:spPr bwMode="auto">
            <a:xfrm rot="-5400000">
              <a:off x="1625600" y="6153150"/>
              <a:ext cx="228600" cy="419100"/>
            </a:xfrm>
            <a:prstGeom prst="leftBrace">
              <a:avLst>
                <a:gd name="adj1" fmla="val 15278"/>
                <a:gd name="adj2" fmla="val 49162"/>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eaLnBrk="1" hangingPunct="1"/>
              <a:endParaRPr lang="en-US" altLang="es-MX"/>
            </a:p>
          </p:txBody>
        </p:sp>
        <p:sp>
          <p:nvSpPr>
            <p:cNvPr id="10247" name="AutoShape 5"/>
            <p:cNvSpPr>
              <a:spLocks/>
            </p:cNvSpPr>
            <p:nvPr/>
          </p:nvSpPr>
          <p:spPr bwMode="auto">
            <a:xfrm rot="-5400000">
              <a:off x="5470525" y="3883025"/>
              <a:ext cx="203200" cy="4933950"/>
            </a:xfrm>
            <a:prstGeom prst="leftBrace">
              <a:avLst>
                <a:gd name="adj1" fmla="val 29115"/>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eaLnBrk="1" hangingPunct="1"/>
              <a:endParaRPr lang="en-US" altLang="es-MX"/>
            </a:p>
          </p:txBody>
        </p:sp>
        <p:sp>
          <p:nvSpPr>
            <p:cNvPr id="10248" name="AutoShape 6"/>
            <p:cNvSpPr>
              <a:spLocks/>
            </p:cNvSpPr>
            <p:nvPr/>
          </p:nvSpPr>
          <p:spPr bwMode="auto">
            <a:xfrm rot="-5400000">
              <a:off x="2381250" y="5816599"/>
              <a:ext cx="304800" cy="1143000"/>
            </a:xfrm>
            <a:prstGeom prst="leftBrace">
              <a:avLst>
                <a:gd name="adj1" fmla="val 30035"/>
                <a:gd name="adj2" fmla="val 50000"/>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eaLnBrk="1" hangingPunct="1"/>
              <a:endParaRPr lang="en-US" altLang="es-MX"/>
            </a:p>
          </p:txBody>
        </p:sp>
        <p:sp>
          <p:nvSpPr>
            <p:cNvPr id="10249" name="Text Box 7"/>
            <p:cNvSpPr txBox="1">
              <a:spLocks noChangeArrowheads="1"/>
            </p:cNvSpPr>
            <p:nvPr/>
          </p:nvSpPr>
          <p:spPr bwMode="auto">
            <a:xfrm>
              <a:off x="1460500" y="6477000"/>
              <a:ext cx="715971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r>
                <a:rPr lang="es-ES" altLang="es-MX" sz="2000">
                  <a:solidFill>
                    <a:srgbClr val="9933FF"/>
                  </a:solidFill>
                </a:rPr>
                <a:t>UV </a:t>
              </a:r>
              <a:r>
                <a:rPr lang="es-ES" altLang="es-MX" sz="2000"/>
                <a:t>       </a:t>
              </a:r>
              <a:r>
                <a:rPr lang="es-ES" altLang="es-MX" sz="2000">
                  <a:solidFill>
                    <a:srgbClr val="0033CC"/>
                  </a:solidFill>
                </a:rPr>
                <a:t>VIS   </a:t>
              </a:r>
              <a:r>
                <a:rPr lang="es-ES" altLang="es-MX" sz="2000"/>
                <a:t>                                      </a:t>
              </a:r>
              <a:r>
                <a:rPr lang="es-ES" altLang="es-MX" sz="2000">
                  <a:solidFill>
                    <a:srgbClr val="FF0000"/>
                  </a:solidFill>
                </a:rPr>
                <a:t> IR </a:t>
              </a:r>
              <a:r>
                <a:rPr lang="es-ES" altLang="es-MX" sz="2000"/>
                <a:t>                                         </a:t>
              </a:r>
              <a:endParaRPr lang="es-MX" altLang="es-MX" sz="2000"/>
            </a:p>
          </p:txBody>
        </p:sp>
      </p:grpSp>
      <p:sp>
        <p:nvSpPr>
          <p:cNvPr id="10244" name="Rectangle 8"/>
          <p:cNvSpPr>
            <a:spLocks noChangeArrowheads="1"/>
          </p:cNvSpPr>
          <p:nvPr/>
        </p:nvSpPr>
        <p:spPr bwMode="auto">
          <a:xfrm>
            <a:off x="4932040" y="2483420"/>
            <a:ext cx="271145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r>
              <a:rPr lang="es-MX" altLang="es-MX" sz="1800" dirty="0">
                <a:solidFill>
                  <a:schemeClr val="accent1">
                    <a:lumMod val="50000"/>
                  </a:schemeClr>
                </a:solidFill>
                <a:latin typeface="Comic Sans MS" panose="030F0702030302020204" pitchFamily="66" charset="0"/>
              </a:rPr>
              <a:t>Los procesos de absorción, reflexión y</a:t>
            </a:r>
            <a:r>
              <a:rPr lang="es-ES" altLang="es-MX" sz="1800" dirty="0">
                <a:solidFill>
                  <a:schemeClr val="accent1">
                    <a:lumMod val="50000"/>
                  </a:schemeClr>
                </a:solidFill>
                <a:latin typeface="Comic Sans MS" panose="030F0702030302020204" pitchFamily="66" charset="0"/>
              </a:rPr>
              <a:t> </a:t>
            </a:r>
            <a:r>
              <a:rPr lang="es-MX" altLang="es-MX" sz="1800" dirty="0">
                <a:solidFill>
                  <a:schemeClr val="accent1">
                    <a:lumMod val="50000"/>
                  </a:schemeClr>
                </a:solidFill>
                <a:latin typeface="Comic Sans MS" panose="030F0702030302020204" pitchFamily="66" charset="0"/>
              </a:rPr>
              <a:t>dispersión de la luz solar al atravesar la atmósfera,</a:t>
            </a:r>
            <a:r>
              <a:rPr lang="es-ES" altLang="es-MX" sz="1800" dirty="0">
                <a:solidFill>
                  <a:schemeClr val="accent1">
                    <a:lumMod val="50000"/>
                  </a:schemeClr>
                </a:solidFill>
                <a:latin typeface="Comic Sans MS" panose="030F0702030302020204" pitchFamily="66" charset="0"/>
              </a:rPr>
              <a:t> atenúan </a:t>
            </a:r>
            <a:r>
              <a:rPr lang="es-MX" altLang="es-MX" sz="1800" dirty="0">
                <a:solidFill>
                  <a:schemeClr val="accent1">
                    <a:lumMod val="50000"/>
                  </a:schemeClr>
                </a:solidFill>
                <a:latin typeface="Comic Sans MS" panose="030F0702030302020204" pitchFamily="66" charset="0"/>
              </a:rPr>
              <a:t>la intensidad de la radiación solar</a:t>
            </a:r>
            <a:r>
              <a:rPr lang="es-MX" altLang="es-MX" sz="1800" dirty="0">
                <a:solidFill>
                  <a:srgbClr val="000099"/>
                </a:solidFill>
                <a:latin typeface="Comic Sans MS" panose="030F0702030302020204" pitchFamily="66" charset="0"/>
              </a:rPr>
              <a:t>.</a:t>
            </a:r>
          </a:p>
        </p:txBody>
      </p:sp>
    </p:spTree>
    <p:extLst>
      <p:ext uri="{BB962C8B-B14F-4D97-AF65-F5344CB8AC3E}">
        <p14:creationId xmlns:p14="http://schemas.microsoft.com/office/powerpoint/2010/main" val="2537791919"/>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34058" y="861059"/>
            <a:ext cx="4147099" cy="1143000"/>
          </a:xfrm>
        </p:spPr>
        <p:txBody>
          <a:bodyPr>
            <a:normAutofit/>
          </a:bodyPr>
          <a:lstStyle/>
          <a:p>
            <a:pPr eaLnBrk="1" hangingPunct="1">
              <a:defRPr/>
            </a:pPr>
            <a:r>
              <a:rPr lang="es-MX" sz="2800" b="1" dirty="0" smtClean="0">
                <a:solidFill>
                  <a:schemeClr val="accent2">
                    <a:lumMod val="50000"/>
                  </a:schemeClr>
                </a:solidFill>
                <a:latin typeface="Arial" panose="020B0604020202020204" pitchFamily="34" charset="0"/>
                <a:cs typeface="Arial" panose="020B0604020202020204" pitchFamily="34" charset="0"/>
              </a:rPr>
              <a:t>ESPECTRO ELECTROMAGNETICO</a:t>
            </a:r>
            <a:endParaRPr lang="es-ES" sz="2800" b="1" dirty="0" smtClean="0">
              <a:solidFill>
                <a:schemeClr val="accent2">
                  <a:lumMod val="50000"/>
                </a:schemeClr>
              </a:solidFill>
              <a:latin typeface="Arial" panose="020B0604020202020204" pitchFamily="34" charset="0"/>
              <a:cs typeface="Arial" panose="020B0604020202020204" pitchFamily="34" charset="0"/>
            </a:endParaRPr>
          </a:p>
        </p:txBody>
      </p:sp>
      <p:pic>
        <p:nvPicPr>
          <p:cNvPr id="11267" name="Picture 5" descr="Prisma"/>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727362" y="2491046"/>
            <a:ext cx="4053795" cy="2545701"/>
          </a:xfrm>
          <a:noFill/>
          <a:ln w="19050">
            <a:solidFill>
              <a:schemeClr val="accent2">
                <a:lumMod val="50000"/>
              </a:schemeClr>
            </a:solidFill>
          </a:ln>
          <a:extLst>
            <a:ext uri="{909E8E84-426E-40DD-AFC4-6F175D3DCCD1}">
              <a14:hiddenFill xmlns:a14="http://schemas.microsoft.com/office/drawing/2010/main">
                <a:solidFill>
                  <a:srgbClr val="FFFFFF"/>
                </a:solidFill>
              </a14:hiddenFill>
            </a:ext>
          </a:extLst>
        </p:spPr>
      </p:pic>
      <p:pic>
        <p:nvPicPr>
          <p:cNvPr id="11268" name="Picture 8" descr="02-spektrum"/>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906818" y="405246"/>
            <a:ext cx="4032380" cy="60475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04062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ChangeArrowheads="1"/>
          </p:cNvSpPr>
          <p:nvPr/>
        </p:nvSpPr>
        <p:spPr bwMode="auto">
          <a:xfrm>
            <a:off x="457200" y="0"/>
            <a:ext cx="8382000" cy="667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80000"/>
              <a:buFont typeface="Wingdings 2" panose="05020102010507070707" pitchFamily="18" charset="2"/>
              <a:buChar char=""/>
              <a:defRPr sz="3000">
                <a:solidFill>
                  <a:schemeClr val="tx1"/>
                </a:solidFill>
                <a:latin typeface="Century Gothic" panose="020B0502020202020204" pitchFamily="34" charset="0"/>
              </a:defRPr>
            </a:lvl1pPr>
            <a:lvl2pPr marL="742950" indent="-285750">
              <a:spcBef>
                <a:spcPct val="20000"/>
              </a:spcBef>
              <a:buClr>
                <a:schemeClr val="accent1"/>
              </a:buClr>
              <a:buSzPct val="95000"/>
              <a:buFont typeface="Verdana" panose="020B0604030504040204" pitchFamily="34" charset="0"/>
              <a:buChar char="›"/>
              <a:defRPr sz="2600">
                <a:solidFill>
                  <a:schemeClr val="tx1"/>
                </a:solidFill>
                <a:latin typeface="Century Gothic" panose="020B0502020202020204" pitchFamily="34" charset="0"/>
              </a:defRPr>
            </a:lvl2pPr>
            <a:lvl3pPr marL="1143000" indent="-228600">
              <a:spcBef>
                <a:spcPct val="20000"/>
              </a:spcBef>
              <a:buClr>
                <a:schemeClr val="accent1"/>
              </a:buClr>
              <a:buFont typeface="Wingdings 2" panose="05020102010507070707" pitchFamily="18" charset="2"/>
              <a:buChar char=""/>
              <a:defRPr sz="2400">
                <a:solidFill>
                  <a:schemeClr val="tx1"/>
                </a:solidFill>
                <a:latin typeface="Century Gothic" panose="020B0502020202020204" pitchFamily="34" charset="0"/>
              </a:defRPr>
            </a:lvl3pPr>
            <a:lvl4pPr marL="1600200" indent="-228600">
              <a:spcBef>
                <a:spcPct val="20000"/>
              </a:spcBef>
              <a:buClr>
                <a:schemeClr val="accent1"/>
              </a:buClr>
              <a:buFont typeface="Wingdings 2" panose="05020102010507070707" pitchFamily="18" charset="2"/>
              <a:buChar char=""/>
              <a:defRPr sz="2000">
                <a:solidFill>
                  <a:schemeClr val="tx1"/>
                </a:solidFill>
                <a:latin typeface="Century Gothic" panose="020B0502020202020204" pitchFamily="34" charset="0"/>
              </a:defRPr>
            </a:lvl4pPr>
            <a:lvl5pPr marL="2057400" indent="-228600">
              <a:spcBef>
                <a:spcPct val="20000"/>
              </a:spcBef>
              <a:buClr>
                <a:srgbClr val="B7CCDE"/>
              </a:buClr>
              <a:buFont typeface="Wingdings 2" panose="05020102010507070707" pitchFamily="18" charset="2"/>
              <a:buChar char=""/>
              <a:defRPr sz="1900">
                <a:solidFill>
                  <a:schemeClr val="tx1"/>
                </a:solidFill>
                <a:latin typeface="Century Gothic" panose="020B0502020202020204" pitchFamily="34" charset="0"/>
              </a:defRPr>
            </a:lvl5pPr>
            <a:lvl6pPr marL="2514600" indent="-228600" eaLnBrk="0" fontAlgn="base" hangingPunct="0">
              <a:spcBef>
                <a:spcPct val="20000"/>
              </a:spcBef>
              <a:spcAft>
                <a:spcPct val="0"/>
              </a:spcAft>
              <a:buClr>
                <a:srgbClr val="B7CCDE"/>
              </a:buClr>
              <a:buFont typeface="Wingdings 2" panose="05020102010507070707" pitchFamily="18" charset="2"/>
              <a:buChar char=""/>
              <a:defRPr sz="1900">
                <a:solidFill>
                  <a:schemeClr val="tx1"/>
                </a:solidFill>
                <a:latin typeface="Century Gothic" panose="020B0502020202020204" pitchFamily="34" charset="0"/>
              </a:defRPr>
            </a:lvl6pPr>
            <a:lvl7pPr marL="2971800" indent="-228600" eaLnBrk="0" fontAlgn="base" hangingPunct="0">
              <a:spcBef>
                <a:spcPct val="20000"/>
              </a:spcBef>
              <a:spcAft>
                <a:spcPct val="0"/>
              </a:spcAft>
              <a:buClr>
                <a:srgbClr val="B7CCDE"/>
              </a:buClr>
              <a:buFont typeface="Wingdings 2" panose="05020102010507070707" pitchFamily="18" charset="2"/>
              <a:buChar char=""/>
              <a:defRPr sz="1900">
                <a:solidFill>
                  <a:schemeClr val="tx1"/>
                </a:solidFill>
                <a:latin typeface="Century Gothic" panose="020B0502020202020204" pitchFamily="34" charset="0"/>
              </a:defRPr>
            </a:lvl7pPr>
            <a:lvl8pPr marL="3429000" indent="-228600" eaLnBrk="0" fontAlgn="base" hangingPunct="0">
              <a:spcBef>
                <a:spcPct val="20000"/>
              </a:spcBef>
              <a:spcAft>
                <a:spcPct val="0"/>
              </a:spcAft>
              <a:buClr>
                <a:srgbClr val="B7CCDE"/>
              </a:buClr>
              <a:buFont typeface="Wingdings 2" panose="05020102010507070707" pitchFamily="18" charset="2"/>
              <a:buChar char=""/>
              <a:defRPr sz="1900">
                <a:solidFill>
                  <a:schemeClr val="tx1"/>
                </a:solidFill>
                <a:latin typeface="Century Gothic" panose="020B0502020202020204" pitchFamily="34" charset="0"/>
              </a:defRPr>
            </a:lvl8pPr>
            <a:lvl9pPr marL="3886200" indent="-228600" eaLnBrk="0" fontAlgn="base" hangingPunct="0">
              <a:spcBef>
                <a:spcPct val="20000"/>
              </a:spcBef>
              <a:spcAft>
                <a:spcPct val="0"/>
              </a:spcAft>
              <a:buClr>
                <a:srgbClr val="B7CCDE"/>
              </a:buClr>
              <a:buFont typeface="Wingdings 2" panose="05020102010507070707" pitchFamily="18" charset="2"/>
              <a:buChar char=""/>
              <a:defRPr sz="1900">
                <a:solidFill>
                  <a:schemeClr val="tx1"/>
                </a:solidFill>
                <a:latin typeface="Century Gothic" panose="020B0502020202020204" pitchFamily="34" charset="0"/>
              </a:defRPr>
            </a:lvl9pPr>
          </a:lstStyle>
          <a:p>
            <a:pPr algn="just" defTabSz="914400" fontAlgn="base">
              <a:spcBef>
                <a:spcPct val="0"/>
              </a:spcBef>
              <a:spcAft>
                <a:spcPct val="0"/>
              </a:spcAft>
              <a:buClrTx/>
              <a:buSzTx/>
              <a:buFontTx/>
              <a:buNone/>
            </a:pPr>
            <a:r>
              <a:rPr lang="es-ES" altLang="es-MX" sz="2000" dirty="0" smtClean="0">
                <a:solidFill>
                  <a:schemeClr val="accent2">
                    <a:lumMod val="50000"/>
                  </a:schemeClr>
                </a:solidFill>
                <a:latin typeface="Albertus Medium" pitchFamily="34" charset="0"/>
                <a:cs typeface="Times New Roman" panose="02020603050405020304" pitchFamily="18" charset="0"/>
              </a:rPr>
              <a:t>La distribución de los colores en el espectro esta determinado por la longitud de onda de cada uno de ellos. La luz visible es una pequeña parte del espectro electromagnético. Cuanto más larga la longitud de onda de la luz visible tanto más rojo el color. Asimismo las longitudes de onda corta están en la zona violeta del espectro. Las longitudes de onda mas largas que las del rojo se denominan infrarrojas, y aquellas mas cortas que el violeta, ultravioletas. </a:t>
            </a:r>
          </a:p>
          <a:p>
            <a:pPr algn="just" defTabSz="914400" eaLnBrk="0" fontAlgn="base" hangingPunct="0">
              <a:spcBef>
                <a:spcPct val="0"/>
              </a:spcBef>
              <a:spcAft>
                <a:spcPct val="0"/>
              </a:spcAft>
              <a:buClrTx/>
              <a:buSzTx/>
              <a:buFontTx/>
              <a:buNone/>
            </a:pPr>
            <a:r>
              <a:rPr lang="es-ES" altLang="es-MX" sz="2400" dirty="0" smtClean="0">
                <a:solidFill>
                  <a:srgbClr val="FFFF00"/>
                </a:solidFill>
                <a:latin typeface="Albertus Medium" pitchFamily="34" charset="0"/>
                <a:cs typeface="Times New Roman" panose="02020603050405020304" pitchFamily="18" charset="0"/>
              </a:rPr>
              <a:t> </a:t>
            </a:r>
          </a:p>
          <a:p>
            <a:pPr algn="just" defTabSz="914400" eaLnBrk="0" fontAlgn="base" hangingPunct="0">
              <a:spcBef>
                <a:spcPct val="0"/>
              </a:spcBef>
              <a:spcAft>
                <a:spcPct val="0"/>
              </a:spcAft>
              <a:buClrTx/>
              <a:buSzTx/>
              <a:buFontTx/>
              <a:buNone/>
            </a:pPr>
            <a:r>
              <a:rPr lang="es-ES" altLang="es-MX" sz="2400" dirty="0" smtClean="0">
                <a:solidFill>
                  <a:srgbClr val="FFFF00"/>
                </a:solidFill>
                <a:latin typeface="Albertus Medium" pitchFamily="34" charset="0"/>
                <a:cs typeface="Times New Roman" panose="02020603050405020304" pitchFamily="18" charset="0"/>
              </a:rPr>
              <a:t> </a:t>
            </a:r>
            <a:endParaRPr lang="es-MX" altLang="es-MX" sz="2400" dirty="0" smtClean="0">
              <a:solidFill>
                <a:srgbClr val="FFFF00"/>
              </a:solidFill>
              <a:latin typeface="Albertus Medium" pitchFamily="34" charset="0"/>
              <a:cs typeface="Times New Roman" panose="02020603050405020304" pitchFamily="18" charset="0"/>
            </a:endParaRPr>
          </a:p>
          <a:p>
            <a:pPr algn="just" defTabSz="914400" eaLnBrk="0" fontAlgn="base" hangingPunct="0">
              <a:spcBef>
                <a:spcPct val="0"/>
              </a:spcBef>
              <a:spcAft>
                <a:spcPct val="0"/>
              </a:spcAft>
              <a:buClrTx/>
              <a:buSzTx/>
              <a:buFontTx/>
              <a:buNone/>
            </a:pPr>
            <a:endParaRPr lang="es-MX" altLang="es-MX" sz="2400" dirty="0" smtClean="0">
              <a:solidFill>
                <a:srgbClr val="FFFF00"/>
              </a:solidFill>
              <a:latin typeface="Albertus Medium" pitchFamily="34" charset="0"/>
              <a:cs typeface="Times New Roman" panose="02020603050405020304" pitchFamily="18" charset="0"/>
            </a:endParaRPr>
          </a:p>
          <a:p>
            <a:pPr algn="just" defTabSz="914400" eaLnBrk="0" fontAlgn="base" hangingPunct="0">
              <a:spcBef>
                <a:spcPct val="0"/>
              </a:spcBef>
              <a:spcAft>
                <a:spcPct val="0"/>
              </a:spcAft>
              <a:buClrTx/>
              <a:buSzTx/>
              <a:buFontTx/>
              <a:buNone/>
            </a:pPr>
            <a:endParaRPr lang="es-MX" altLang="es-MX" sz="2400" dirty="0" smtClean="0">
              <a:solidFill>
                <a:srgbClr val="FFFF00"/>
              </a:solidFill>
              <a:latin typeface="Albertus Medium" pitchFamily="34" charset="0"/>
              <a:cs typeface="Times New Roman" panose="02020603050405020304" pitchFamily="18" charset="0"/>
            </a:endParaRPr>
          </a:p>
          <a:p>
            <a:pPr algn="just" defTabSz="914400" eaLnBrk="0" fontAlgn="base" hangingPunct="0">
              <a:spcBef>
                <a:spcPct val="0"/>
              </a:spcBef>
              <a:spcAft>
                <a:spcPct val="0"/>
              </a:spcAft>
              <a:buClrTx/>
              <a:buSzTx/>
              <a:buFontTx/>
              <a:buNone/>
            </a:pPr>
            <a:endParaRPr lang="es-MX" altLang="es-MX" sz="2400" dirty="0" smtClean="0">
              <a:solidFill>
                <a:srgbClr val="FFFF00"/>
              </a:solidFill>
              <a:latin typeface="Albertus Medium" pitchFamily="34" charset="0"/>
              <a:cs typeface="Times New Roman" panose="02020603050405020304" pitchFamily="18" charset="0"/>
            </a:endParaRPr>
          </a:p>
          <a:p>
            <a:pPr algn="just" defTabSz="914400" eaLnBrk="0" fontAlgn="base" hangingPunct="0">
              <a:spcBef>
                <a:spcPct val="0"/>
              </a:spcBef>
              <a:spcAft>
                <a:spcPct val="0"/>
              </a:spcAft>
              <a:buClrTx/>
              <a:buSzTx/>
              <a:buFontTx/>
              <a:buNone/>
            </a:pPr>
            <a:endParaRPr lang="es-MX" altLang="es-MX" sz="2400" dirty="0" smtClean="0">
              <a:solidFill>
                <a:srgbClr val="FFFF00"/>
              </a:solidFill>
              <a:latin typeface="Albertus Medium" pitchFamily="34" charset="0"/>
              <a:cs typeface="Times New Roman" panose="02020603050405020304" pitchFamily="18" charset="0"/>
            </a:endParaRPr>
          </a:p>
          <a:p>
            <a:pPr algn="just" defTabSz="914400" eaLnBrk="0" fontAlgn="base" hangingPunct="0">
              <a:spcBef>
                <a:spcPct val="0"/>
              </a:spcBef>
              <a:spcAft>
                <a:spcPct val="0"/>
              </a:spcAft>
              <a:buClrTx/>
              <a:buSzTx/>
              <a:buFontTx/>
              <a:buNone/>
            </a:pPr>
            <a:endParaRPr lang="es-MX" altLang="es-MX" sz="2400" dirty="0" smtClean="0">
              <a:solidFill>
                <a:srgbClr val="FFFF00"/>
              </a:solidFill>
              <a:latin typeface="Albertus Medium" pitchFamily="34" charset="0"/>
              <a:cs typeface="Times New Roman" panose="02020603050405020304" pitchFamily="18" charset="0"/>
            </a:endParaRPr>
          </a:p>
          <a:p>
            <a:pPr algn="just" defTabSz="914400" eaLnBrk="0" fontAlgn="base" hangingPunct="0">
              <a:spcBef>
                <a:spcPct val="0"/>
              </a:spcBef>
              <a:spcAft>
                <a:spcPct val="0"/>
              </a:spcAft>
              <a:buClrTx/>
              <a:buSzTx/>
              <a:buFontTx/>
              <a:buNone/>
            </a:pPr>
            <a:endParaRPr lang="es-MX" altLang="es-MX" sz="2400" dirty="0" smtClean="0">
              <a:solidFill>
                <a:srgbClr val="FFFF00"/>
              </a:solidFill>
              <a:latin typeface="Albertus Medium" pitchFamily="34" charset="0"/>
              <a:cs typeface="Times New Roman" panose="02020603050405020304" pitchFamily="18" charset="0"/>
            </a:endParaRPr>
          </a:p>
          <a:p>
            <a:pPr algn="just" defTabSz="914400" eaLnBrk="0" fontAlgn="base" hangingPunct="0">
              <a:spcBef>
                <a:spcPct val="0"/>
              </a:spcBef>
              <a:spcAft>
                <a:spcPct val="0"/>
              </a:spcAft>
              <a:buClrTx/>
              <a:buSzTx/>
              <a:buFontTx/>
              <a:buNone/>
            </a:pPr>
            <a:endParaRPr lang="es-MX" altLang="es-MX" sz="2400" dirty="0" smtClean="0">
              <a:solidFill>
                <a:srgbClr val="FFFF00"/>
              </a:solidFill>
              <a:latin typeface="Albertus Medium" pitchFamily="34" charset="0"/>
              <a:cs typeface="Times New Roman" panose="02020603050405020304" pitchFamily="18" charset="0"/>
            </a:endParaRPr>
          </a:p>
          <a:p>
            <a:pPr algn="just" defTabSz="914400" eaLnBrk="0" fontAlgn="base" hangingPunct="0">
              <a:spcBef>
                <a:spcPct val="0"/>
              </a:spcBef>
              <a:spcAft>
                <a:spcPct val="0"/>
              </a:spcAft>
              <a:buClrTx/>
              <a:buSzTx/>
              <a:buFontTx/>
              <a:buNone/>
            </a:pPr>
            <a:endParaRPr lang="es-MX" altLang="es-MX" sz="2400" dirty="0" smtClean="0">
              <a:solidFill>
                <a:srgbClr val="FFFF00"/>
              </a:solidFill>
              <a:latin typeface="Albertus Medium" pitchFamily="34" charset="0"/>
              <a:cs typeface="Times New Roman" panose="02020603050405020304" pitchFamily="18" charset="0"/>
            </a:endParaRPr>
          </a:p>
          <a:p>
            <a:pPr algn="just" defTabSz="914400" eaLnBrk="0" fontAlgn="base" hangingPunct="0">
              <a:spcBef>
                <a:spcPct val="0"/>
              </a:spcBef>
              <a:spcAft>
                <a:spcPct val="0"/>
              </a:spcAft>
              <a:buClrTx/>
              <a:buSzTx/>
              <a:buFontTx/>
              <a:buNone/>
            </a:pPr>
            <a:endParaRPr lang="es-ES" altLang="es-MX" sz="2400" dirty="0" smtClean="0">
              <a:solidFill>
                <a:srgbClr val="FFFF00"/>
              </a:solidFill>
              <a:latin typeface="Albertus Medium" pitchFamily="34" charset="0"/>
              <a:cs typeface="Times New Roman" panose="02020603050405020304" pitchFamily="18" charset="0"/>
            </a:endParaRPr>
          </a:p>
          <a:p>
            <a:pPr algn="just" defTabSz="914400" eaLnBrk="0" fontAlgn="base" hangingPunct="0">
              <a:spcBef>
                <a:spcPct val="0"/>
              </a:spcBef>
              <a:spcAft>
                <a:spcPct val="0"/>
              </a:spcAft>
              <a:buClrTx/>
              <a:buSzTx/>
              <a:buFontTx/>
              <a:buNone/>
            </a:pPr>
            <a:r>
              <a:rPr lang="es-ES" altLang="es-MX" sz="2400" dirty="0" smtClean="0">
                <a:solidFill>
                  <a:schemeClr val="accent2">
                    <a:lumMod val="50000"/>
                  </a:schemeClr>
                </a:solidFill>
                <a:latin typeface="Albertus Medium" pitchFamily="34" charset="0"/>
                <a:cs typeface="Times New Roman" panose="02020603050405020304" pitchFamily="18" charset="0"/>
              </a:rPr>
              <a:t>             </a:t>
            </a:r>
            <a:r>
              <a:rPr lang="es-ES" altLang="es-MX" sz="1400" dirty="0" smtClean="0">
                <a:solidFill>
                  <a:schemeClr val="accent2">
                    <a:lumMod val="50000"/>
                  </a:schemeClr>
                </a:solidFill>
                <a:latin typeface="Albertus Medium" pitchFamily="34" charset="0"/>
                <a:cs typeface="Times New Roman" panose="02020603050405020304" pitchFamily="18" charset="0"/>
              </a:rPr>
              <a:t>Modificado de: http://www.whfreeman.com/life/update/. </a:t>
            </a:r>
            <a:endParaRPr lang="es-ES" altLang="es-MX" sz="1400" dirty="0" smtClean="0">
              <a:solidFill>
                <a:schemeClr val="accent2">
                  <a:lumMod val="50000"/>
                </a:schemeClr>
              </a:solidFill>
              <a:latin typeface="Albertus Medium" pitchFamily="34" charset="0"/>
            </a:endParaRPr>
          </a:p>
        </p:txBody>
      </p:sp>
      <p:pic>
        <p:nvPicPr>
          <p:cNvPr id="22531" name="Picture 5" descr="C:\Mis documentos\Mis documentos\FISIOLOGIA\fotosintesis\espectro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1787" y="2390775"/>
            <a:ext cx="6295304" cy="3887788"/>
          </a:xfrm>
          <a:prstGeom prst="rect">
            <a:avLst/>
          </a:prstGeom>
          <a:ln w="9525">
            <a:solidFill>
              <a:srgbClr val="000000"/>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638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04800" y="0"/>
            <a:ext cx="8305800" cy="6858000"/>
          </a:xfrm>
        </p:spPr>
        <p:txBody>
          <a:bodyPr>
            <a:normAutofit fontScale="90000"/>
          </a:bodyPr>
          <a:lstStyle/>
          <a:p>
            <a:pPr marL="484632" indent="0" eaLnBrk="1" fontAlgn="auto" hangingPunct="1">
              <a:spcAft>
                <a:spcPts val="0"/>
              </a:spcAft>
              <a:defRPr/>
            </a:pPr>
            <a:r>
              <a:rPr lang="es-MX" sz="3200" b="1" dirty="0" smtClean="0">
                <a:solidFill>
                  <a:schemeClr val="accent2">
                    <a:lumMod val="50000"/>
                  </a:schemeClr>
                </a:solidFill>
                <a:latin typeface="Albertus Medium"/>
                <a:cs typeface="Arial" panose="020B0604020202020204" pitchFamily="34" charset="0"/>
              </a:rPr>
              <a:t>        LA NATURALEZA DE LA LUZ</a:t>
            </a:r>
            <a:r>
              <a:rPr lang="es-MX" sz="3200" dirty="0" smtClean="0">
                <a:solidFill>
                  <a:schemeClr val="accent2">
                    <a:lumMod val="50000"/>
                  </a:schemeClr>
                </a:solidFill>
                <a:latin typeface="Albertus Medium"/>
                <a:cs typeface="Arial" panose="020B0604020202020204" pitchFamily="34" charset="0"/>
              </a:rPr>
              <a:t/>
            </a:r>
            <a:br>
              <a:rPr lang="es-MX" sz="3200" dirty="0" smtClean="0">
                <a:solidFill>
                  <a:schemeClr val="accent2">
                    <a:lumMod val="50000"/>
                  </a:schemeClr>
                </a:solidFill>
                <a:latin typeface="Albertus Medium"/>
                <a:cs typeface="Arial" panose="020B0604020202020204" pitchFamily="34" charset="0"/>
              </a:rPr>
            </a:br>
            <a:r>
              <a:rPr lang="es-MX" sz="2400" dirty="0">
                <a:solidFill>
                  <a:schemeClr val="tx1">
                    <a:lumMod val="85000"/>
                    <a:lumOff val="15000"/>
                  </a:schemeClr>
                </a:solidFill>
                <a:latin typeface="Albertus Medium"/>
              </a:rPr>
              <a:t/>
            </a:r>
            <a:br>
              <a:rPr lang="es-MX" sz="2400" dirty="0">
                <a:solidFill>
                  <a:schemeClr val="tx1">
                    <a:lumMod val="85000"/>
                    <a:lumOff val="15000"/>
                  </a:schemeClr>
                </a:solidFill>
                <a:latin typeface="Albertus Medium"/>
              </a:rPr>
            </a:br>
            <a:r>
              <a:rPr lang="es-MX" sz="2400" b="1" dirty="0">
                <a:solidFill>
                  <a:schemeClr val="accent2">
                    <a:lumMod val="50000"/>
                  </a:schemeClr>
                </a:solidFill>
                <a:latin typeface="Albertus Medium"/>
              </a:rPr>
              <a:t>La luz blanca se descompone en diferentes colores (color = longitud de onda) cuando pasa por un prisma. La longitud de onda se define como la distancia de pico a pico (o de valle a valle). La energía es inversamente proporcional a la longitud de onda: longitudes de onda larga tienen menor energía que las cortas</a:t>
            </a:r>
            <a:r>
              <a:rPr lang="es-MX" sz="2400" b="1" dirty="0" smtClean="0">
                <a:solidFill>
                  <a:schemeClr val="tx1">
                    <a:lumMod val="85000"/>
                    <a:lumOff val="15000"/>
                  </a:schemeClr>
                </a:solidFill>
                <a:latin typeface="Albertus Medium"/>
              </a:rPr>
              <a:t>.</a:t>
            </a:r>
            <a:r>
              <a:rPr lang="es-MX" sz="2400" b="1" dirty="0" smtClean="0">
                <a:solidFill>
                  <a:schemeClr val="tx1">
                    <a:lumMod val="85000"/>
                    <a:lumOff val="15000"/>
                  </a:schemeClr>
                </a:solidFill>
                <a:latin typeface="+mn-lt"/>
              </a:rPr>
              <a:t/>
            </a:r>
            <a:br>
              <a:rPr lang="es-MX" sz="2400" b="1" dirty="0" smtClean="0">
                <a:solidFill>
                  <a:schemeClr val="tx1">
                    <a:lumMod val="85000"/>
                    <a:lumOff val="15000"/>
                  </a:schemeClr>
                </a:solidFill>
                <a:latin typeface="+mn-lt"/>
              </a:rPr>
            </a:br>
            <a:r>
              <a:rPr lang="es-MX" sz="2400" b="1" dirty="0" smtClean="0">
                <a:solidFill>
                  <a:schemeClr val="tx1">
                    <a:lumMod val="85000"/>
                    <a:lumOff val="15000"/>
                  </a:schemeClr>
                </a:solidFill>
                <a:latin typeface="+mn-lt"/>
              </a:rPr>
              <a:t> </a:t>
            </a:r>
            <a:r>
              <a:rPr lang="es-MX" sz="2400" dirty="0">
                <a:solidFill>
                  <a:schemeClr val="accent4">
                    <a:lumMod val="75000"/>
                  </a:schemeClr>
                </a:solidFill>
                <a:latin typeface="Albertus Medium" pitchFamily="34" charset="0"/>
              </a:rPr>
              <a:t/>
            </a:r>
            <a:br>
              <a:rPr lang="es-MX" sz="2400" dirty="0">
                <a:solidFill>
                  <a:schemeClr val="accent4">
                    <a:lumMod val="75000"/>
                  </a:schemeClr>
                </a:solidFill>
                <a:latin typeface="Albertus Medium" pitchFamily="34" charset="0"/>
              </a:rPr>
            </a:br>
            <a:r>
              <a:rPr lang="es-MX" sz="2400" dirty="0">
                <a:solidFill>
                  <a:srgbClr val="FFFF00"/>
                </a:solidFill>
                <a:latin typeface="Albertus Medium" pitchFamily="34" charset="0"/>
              </a:rPr>
              <a:t/>
            </a:r>
            <a:br>
              <a:rPr lang="es-MX" sz="2400" dirty="0">
                <a:solidFill>
                  <a:srgbClr val="FFFF00"/>
                </a:solidFill>
                <a:latin typeface="Albertus Medium" pitchFamily="34" charset="0"/>
              </a:rPr>
            </a:br>
            <a:r>
              <a:rPr lang="es-MX" sz="2400" dirty="0">
                <a:solidFill>
                  <a:srgbClr val="FFFF00"/>
                </a:solidFill>
                <a:latin typeface="Albertus Medium" pitchFamily="34" charset="0"/>
              </a:rPr>
              <a:t/>
            </a:r>
            <a:br>
              <a:rPr lang="es-MX" sz="2400" dirty="0">
                <a:solidFill>
                  <a:srgbClr val="FFFF00"/>
                </a:solidFill>
                <a:latin typeface="Albertus Medium" pitchFamily="34" charset="0"/>
              </a:rPr>
            </a:br>
            <a:r>
              <a:rPr lang="es-MX" sz="2400" dirty="0">
                <a:solidFill>
                  <a:srgbClr val="FFFF00"/>
                </a:solidFill>
                <a:latin typeface="Albertus Medium" pitchFamily="34" charset="0"/>
              </a:rPr>
              <a:t/>
            </a:r>
            <a:br>
              <a:rPr lang="es-MX" sz="2400" dirty="0">
                <a:solidFill>
                  <a:srgbClr val="FFFF00"/>
                </a:solidFill>
                <a:latin typeface="Albertus Medium" pitchFamily="34" charset="0"/>
              </a:rPr>
            </a:br>
            <a:r>
              <a:rPr lang="es-MX" sz="2400" dirty="0">
                <a:solidFill>
                  <a:srgbClr val="FFFF00"/>
                </a:solidFill>
                <a:latin typeface="Albertus Medium" pitchFamily="34" charset="0"/>
              </a:rPr>
              <a:t/>
            </a:r>
            <a:br>
              <a:rPr lang="es-MX" sz="2400" dirty="0">
                <a:solidFill>
                  <a:srgbClr val="FFFF00"/>
                </a:solidFill>
                <a:latin typeface="Albertus Medium" pitchFamily="34" charset="0"/>
              </a:rPr>
            </a:br>
            <a:r>
              <a:rPr lang="es-MX" sz="2400" dirty="0">
                <a:solidFill>
                  <a:srgbClr val="FFFF00"/>
                </a:solidFill>
                <a:latin typeface="Albertus Medium" pitchFamily="34" charset="0"/>
              </a:rPr>
              <a:t/>
            </a:r>
            <a:br>
              <a:rPr lang="es-MX" sz="2400" dirty="0">
                <a:solidFill>
                  <a:srgbClr val="FFFF00"/>
                </a:solidFill>
                <a:latin typeface="Albertus Medium" pitchFamily="34" charset="0"/>
              </a:rPr>
            </a:br>
            <a:r>
              <a:rPr lang="es-MX" sz="2400" dirty="0">
                <a:solidFill>
                  <a:srgbClr val="FFFF00"/>
                </a:solidFill>
                <a:latin typeface="Albertus Medium" pitchFamily="34" charset="0"/>
              </a:rPr>
              <a:t/>
            </a:r>
            <a:br>
              <a:rPr lang="es-MX" sz="2400" dirty="0">
                <a:solidFill>
                  <a:srgbClr val="FFFF00"/>
                </a:solidFill>
                <a:latin typeface="Albertus Medium" pitchFamily="34" charset="0"/>
              </a:rPr>
            </a:br>
            <a:r>
              <a:rPr lang="es-MX" sz="2400" dirty="0">
                <a:solidFill>
                  <a:srgbClr val="FFFF00"/>
                </a:solidFill>
                <a:latin typeface="Albertus Medium" pitchFamily="34" charset="0"/>
              </a:rPr>
              <a:t/>
            </a:r>
            <a:br>
              <a:rPr lang="es-MX" sz="2400" dirty="0">
                <a:solidFill>
                  <a:srgbClr val="FFFF00"/>
                </a:solidFill>
                <a:latin typeface="Albertus Medium" pitchFamily="34" charset="0"/>
              </a:rPr>
            </a:br>
            <a:r>
              <a:rPr lang="es-MX" sz="2400" dirty="0">
                <a:solidFill>
                  <a:srgbClr val="FFFF00"/>
                </a:solidFill>
                <a:latin typeface="Albertus Medium" pitchFamily="34" charset="0"/>
              </a:rPr>
              <a:t/>
            </a:r>
            <a:br>
              <a:rPr lang="es-MX" sz="2400" dirty="0">
                <a:solidFill>
                  <a:srgbClr val="FFFF00"/>
                </a:solidFill>
                <a:latin typeface="Albertus Medium" pitchFamily="34" charset="0"/>
              </a:rPr>
            </a:br>
            <a:r>
              <a:rPr lang="es-MX" sz="2400" b="1" dirty="0">
                <a:solidFill>
                  <a:schemeClr val="accent2">
                    <a:lumMod val="50000"/>
                  </a:schemeClr>
                </a:solidFill>
                <a:latin typeface="Albertus Medium" pitchFamily="34" charset="0"/>
              </a:rPr>
              <a:t/>
            </a:r>
            <a:br>
              <a:rPr lang="es-MX" sz="2400" b="1" dirty="0">
                <a:solidFill>
                  <a:schemeClr val="accent2">
                    <a:lumMod val="50000"/>
                  </a:schemeClr>
                </a:solidFill>
                <a:latin typeface="Albertus Medium" pitchFamily="34" charset="0"/>
              </a:rPr>
            </a:br>
            <a:r>
              <a:rPr lang="es-MX" sz="2400" b="1" dirty="0">
                <a:solidFill>
                  <a:schemeClr val="accent2">
                    <a:lumMod val="50000"/>
                  </a:schemeClr>
                </a:solidFill>
                <a:latin typeface="Albertus Medium" pitchFamily="34" charset="0"/>
              </a:rPr>
              <a:t>        </a:t>
            </a:r>
            <a:r>
              <a:rPr lang="es-MX" sz="1400" b="1" dirty="0">
                <a:solidFill>
                  <a:schemeClr val="accent2">
                    <a:lumMod val="50000"/>
                  </a:schemeClr>
                </a:solidFill>
                <a:latin typeface="Albertus Medium" pitchFamily="34" charset="0"/>
              </a:rPr>
              <a:t>Modificada de: http://www.whfreeman.com/life/update/.</a:t>
            </a:r>
            <a:r>
              <a:rPr lang="es-MX" sz="2400" b="1" dirty="0">
                <a:solidFill>
                  <a:schemeClr val="accent2">
                    <a:lumMod val="50000"/>
                  </a:schemeClr>
                </a:solidFill>
                <a:latin typeface="Albertus Medium" pitchFamily="34" charset="0"/>
              </a:rPr>
              <a:t> </a:t>
            </a:r>
            <a:r>
              <a:rPr lang="es-MX" sz="2400" dirty="0">
                <a:solidFill>
                  <a:srgbClr val="FFFF00"/>
                </a:solidFill>
                <a:latin typeface="Albertus Medium" pitchFamily="34" charset="0"/>
              </a:rPr>
              <a:t/>
            </a:r>
            <a:br>
              <a:rPr lang="es-MX" sz="2400" dirty="0">
                <a:solidFill>
                  <a:srgbClr val="FFFF00"/>
                </a:solidFill>
                <a:latin typeface="Albertus Medium" pitchFamily="34" charset="0"/>
              </a:rPr>
            </a:br>
            <a:endParaRPr lang="es-MX" sz="2400" dirty="0">
              <a:solidFill>
                <a:srgbClr val="FFFF00"/>
              </a:solidFill>
              <a:latin typeface="Albertus Medium" pitchFamily="34" charset="0"/>
            </a:endParaRPr>
          </a:p>
        </p:txBody>
      </p:sp>
      <p:pic>
        <p:nvPicPr>
          <p:cNvPr id="20483" name="Picture 4" descr="C:\Mis documentos\Mis documentos\FISIOLOGIA\fotosintesis\onda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070" y="3099955"/>
            <a:ext cx="7589837" cy="2695575"/>
          </a:xfrm>
          <a:prstGeom prst="rect">
            <a:avLst/>
          </a:prstGeom>
          <a:ln w="9525">
            <a:solidFill>
              <a:srgbClr val="000000"/>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342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a:xfrm>
            <a:off x="654627" y="484909"/>
            <a:ext cx="7772400" cy="6553200"/>
          </a:xfrm>
        </p:spPr>
        <p:txBody>
          <a:bodyPr/>
          <a:lstStyle/>
          <a:p>
            <a:pPr algn="just" eaLnBrk="1" hangingPunct="1">
              <a:lnSpc>
                <a:spcPct val="90000"/>
              </a:lnSpc>
            </a:pPr>
            <a:r>
              <a:rPr lang="es-ES" altLang="es-MX" sz="2400" dirty="0" smtClean="0">
                <a:solidFill>
                  <a:schemeClr val="accent2">
                    <a:lumMod val="50000"/>
                  </a:schemeClr>
                </a:solidFill>
                <a:latin typeface="Albertus Medium" pitchFamily="34" charset="0"/>
                <a:cs typeface="Times New Roman" panose="02020603050405020304" pitchFamily="18" charset="0"/>
              </a:rPr>
              <a:t>La luz tiene una </a:t>
            </a:r>
            <a:r>
              <a:rPr lang="es-ES" altLang="es-MX" sz="2400" b="1" dirty="0" smtClean="0">
                <a:solidFill>
                  <a:schemeClr val="accent2">
                    <a:lumMod val="50000"/>
                  </a:schemeClr>
                </a:solidFill>
                <a:latin typeface="Albertus Medium" pitchFamily="34" charset="0"/>
                <a:cs typeface="Times New Roman" panose="02020603050405020304" pitchFamily="18" charset="0"/>
              </a:rPr>
              <a:t>naturaleza dual</a:t>
            </a:r>
            <a:r>
              <a:rPr lang="es-ES" altLang="es-MX" sz="2400" dirty="0" smtClean="0">
                <a:solidFill>
                  <a:schemeClr val="accent2">
                    <a:lumMod val="50000"/>
                  </a:schemeClr>
                </a:solidFill>
                <a:latin typeface="Albertus Medium" pitchFamily="34" charset="0"/>
                <a:cs typeface="Times New Roman" panose="02020603050405020304" pitchFamily="18" charset="0"/>
              </a:rPr>
              <a:t>: se comporta como onda y partícula. </a:t>
            </a:r>
          </a:p>
          <a:p>
            <a:pPr algn="just" eaLnBrk="1" hangingPunct="1">
              <a:lnSpc>
                <a:spcPct val="90000"/>
              </a:lnSpc>
              <a:buFont typeface="Wingdings 2" panose="05020102010507070707" pitchFamily="18" charset="2"/>
              <a:buNone/>
            </a:pPr>
            <a:endParaRPr lang="es-ES" altLang="es-MX" sz="2400" dirty="0" smtClean="0">
              <a:solidFill>
                <a:schemeClr val="accent2">
                  <a:lumMod val="50000"/>
                </a:schemeClr>
              </a:solidFill>
              <a:latin typeface="Albertus Medium" pitchFamily="34" charset="0"/>
              <a:cs typeface="Times New Roman" panose="02020603050405020304" pitchFamily="18" charset="0"/>
            </a:endParaRPr>
          </a:p>
          <a:p>
            <a:pPr algn="just" eaLnBrk="1" hangingPunct="1">
              <a:lnSpc>
                <a:spcPct val="90000"/>
              </a:lnSpc>
            </a:pPr>
            <a:r>
              <a:rPr lang="es-ES" altLang="es-MX" sz="2400" dirty="0" smtClean="0">
                <a:solidFill>
                  <a:schemeClr val="accent2">
                    <a:lumMod val="50000"/>
                  </a:schemeClr>
                </a:solidFill>
                <a:latin typeface="Albertus Medium" pitchFamily="34" charset="0"/>
                <a:cs typeface="Times New Roman" panose="02020603050405020304" pitchFamily="18" charset="0"/>
              </a:rPr>
              <a:t>Entre las propiedades de la </a:t>
            </a:r>
            <a:r>
              <a:rPr lang="es-ES" altLang="es-MX" sz="2400" b="1" dirty="0" smtClean="0">
                <a:solidFill>
                  <a:schemeClr val="accent2">
                    <a:lumMod val="50000"/>
                  </a:schemeClr>
                </a:solidFill>
                <a:latin typeface="Albertus Medium" pitchFamily="34" charset="0"/>
                <a:cs typeface="Times New Roman" panose="02020603050405020304" pitchFamily="18" charset="0"/>
              </a:rPr>
              <a:t>onda luminosa</a:t>
            </a:r>
            <a:r>
              <a:rPr lang="es-ES" altLang="es-MX" sz="2400" dirty="0" smtClean="0">
                <a:solidFill>
                  <a:schemeClr val="accent2">
                    <a:lumMod val="50000"/>
                  </a:schemeClr>
                </a:solidFill>
                <a:latin typeface="Albertus Medium" pitchFamily="34" charset="0"/>
                <a:cs typeface="Times New Roman" panose="02020603050405020304" pitchFamily="18" charset="0"/>
              </a:rPr>
              <a:t> se incluyen la refracción de la onda cuando pasa de un material a otro. La longitud de onda crítica es la mayor longitud de onda (visible o no) que puede causar un efecto fotoeléctrico</a:t>
            </a:r>
          </a:p>
          <a:p>
            <a:pPr algn="just" eaLnBrk="1" hangingPunct="1">
              <a:lnSpc>
                <a:spcPct val="90000"/>
              </a:lnSpc>
            </a:pPr>
            <a:r>
              <a:rPr lang="es-ES" altLang="es-MX" sz="2400" dirty="0" smtClean="0">
                <a:solidFill>
                  <a:schemeClr val="accent2">
                    <a:lumMod val="50000"/>
                  </a:schemeClr>
                </a:solidFill>
                <a:latin typeface="Albertus Medium" pitchFamily="34" charset="0"/>
                <a:cs typeface="Times New Roman" panose="02020603050405020304" pitchFamily="18" charset="0"/>
              </a:rPr>
              <a:t>El efecto fotoeléctrico demuestra el comportamiento de la luz como partícula. Albert Einstein desarrolló en 1905 la teoría de que la luz estaba compuesta de unas </a:t>
            </a:r>
            <a:r>
              <a:rPr lang="es-ES" altLang="es-MX" sz="2400" b="1" dirty="0" smtClean="0">
                <a:solidFill>
                  <a:schemeClr val="accent2">
                    <a:lumMod val="50000"/>
                  </a:schemeClr>
                </a:solidFill>
                <a:latin typeface="Albertus Medium" pitchFamily="34" charset="0"/>
                <a:cs typeface="Times New Roman" panose="02020603050405020304" pitchFamily="18" charset="0"/>
              </a:rPr>
              <a:t>partículas denominadas fotones</a:t>
            </a:r>
            <a:r>
              <a:rPr lang="es-ES" altLang="es-MX" sz="2400" dirty="0" smtClean="0">
                <a:solidFill>
                  <a:schemeClr val="accent2">
                    <a:lumMod val="50000"/>
                  </a:schemeClr>
                </a:solidFill>
                <a:latin typeface="Albertus Medium" pitchFamily="34" charset="0"/>
                <a:cs typeface="Times New Roman" panose="02020603050405020304" pitchFamily="18" charset="0"/>
              </a:rPr>
              <a:t>, cuya energía era inversamente proporcional a la longitud de onda de la luz. </a:t>
            </a:r>
          </a:p>
          <a:p>
            <a:pPr algn="just" eaLnBrk="1" hangingPunct="1">
              <a:lnSpc>
                <a:spcPct val="90000"/>
              </a:lnSpc>
            </a:pPr>
            <a:r>
              <a:rPr lang="es-ES" altLang="es-MX" sz="2400" dirty="0" smtClean="0">
                <a:solidFill>
                  <a:schemeClr val="accent2">
                    <a:lumMod val="50000"/>
                  </a:schemeClr>
                </a:solidFill>
                <a:latin typeface="Albertus Medium" pitchFamily="34" charset="0"/>
                <a:cs typeface="Times New Roman" panose="02020603050405020304" pitchFamily="18" charset="0"/>
              </a:rPr>
              <a:t>La Luz por lo tanto tiene propiedades explicables tanto por el modelo ondulatorio como por el corpuscular. </a:t>
            </a:r>
            <a:endParaRPr lang="es-ES" altLang="es-MX" sz="2800" dirty="0" smtClean="0">
              <a:solidFill>
                <a:schemeClr val="accent2">
                  <a:lumMod val="50000"/>
                </a:schemeClr>
              </a:solidFill>
              <a:latin typeface="Albertus Medium" pitchFamily="34" charset="0"/>
            </a:endParaRPr>
          </a:p>
        </p:txBody>
      </p:sp>
    </p:spTree>
    <p:extLst>
      <p:ext uri="{BB962C8B-B14F-4D97-AF65-F5344CB8AC3E}">
        <p14:creationId xmlns:p14="http://schemas.microsoft.com/office/powerpoint/2010/main" val="28381574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61925" y="4402601"/>
            <a:ext cx="9037638" cy="2576133"/>
          </a:xfrm>
        </p:spPr>
        <p:txBody>
          <a:bodyPr>
            <a:normAutofit/>
          </a:bodyPr>
          <a:lstStyle/>
          <a:p>
            <a:pPr marL="448056" indent="-384048" eaLnBrk="1" fontAlgn="auto" hangingPunct="1">
              <a:lnSpc>
                <a:spcPct val="90000"/>
              </a:lnSpc>
              <a:spcAft>
                <a:spcPts val="0"/>
              </a:spcAft>
              <a:buFontTx/>
              <a:buNone/>
              <a:defRPr/>
            </a:pPr>
            <a:r>
              <a:rPr lang="es-MX" sz="2400" b="1" dirty="0">
                <a:solidFill>
                  <a:schemeClr val="accent2">
                    <a:lumMod val="50000"/>
                  </a:schemeClr>
                </a:solidFill>
                <a:latin typeface="Albertus Medium" pitchFamily="34" charset="0"/>
                <a:cs typeface="Times New Roman" pitchFamily="18" charset="0"/>
              </a:rPr>
              <a:t> </a:t>
            </a:r>
            <a:r>
              <a:rPr lang="es-MX" sz="2400" b="1" dirty="0" smtClean="0">
                <a:solidFill>
                  <a:schemeClr val="accent2">
                    <a:lumMod val="50000"/>
                  </a:schemeClr>
                </a:solidFill>
                <a:latin typeface="Albertus Medium" pitchFamily="34" charset="0"/>
                <a:cs typeface="Times New Roman" pitchFamily="18" charset="0"/>
              </a:rPr>
              <a:t>           </a:t>
            </a:r>
            <a:r>
              <a:rPr lang="es-ES" sz="1400" b="1" dirty="0" smtClean="0">
                <a:solidFill>
                  <a:schemeClr val="accent2">
                    <a:lumMod val="50000"/>
                  </a:schemeClr>
                </a:solidFill>
                <a:latin typeface="Albertus Medium" pitchFamily="34" charset="0"/>
                <a:cs typeface="Times New Roman" pitchFamily="18" charset="0"/>
              </a:rPr>
              <a:t>Modificada </a:t>
            </a:r>
            <a:r>
              <a:rPr lang="es-ES" sz="1400" b="1" dirty="0">
                <a:solidFill>
                  <a:schemeClr val="accent2">
                    <a:lumMod val="50000"/>
                  </a:schemeClr>
                </a:solidFill>
                <a:latin typeface="Albertus Medium" pitchFamily="34" charset="0"/>
                <a:cs typeface="Times New Roman" pitchFamily="18" charset="0"/>
              </a:rPr>
              <a:t>de: http://www.whfreeman.com/life/update/. </a:t>
            </a:r>
          </a:p>
          <a:p>
            <a:pPr marL="448056" indent="-384048" algn="just" eaLnBrk="1" fontAlgn="auto" hangingPunct="1">
              <a:lnSpc>
                <a:spcPct val="90000"/>
              </a:lnSpc>
              <a:spcAft>
                <a:spcPts val="0"/>
              </a:spcAft>
              <a:buFontTx/>
              <a:buNone/>
              <a:defRPr/>
            </a:pPr>
            <a:r>
              <a:rPr lang="es-ES" sz="2400" b="1" dirty="0">
                <a:solidFill>
                  <a:schemeClr val="accent2">
                    <a:lumMod val="50000"/>
                  </a:schemeClr>
                </a:solidFill>
                <a:latin typeface="Albertus Medium" pitchFamily="34" charset="0"/>
                <a:cs typeface="Times New Roman" pitchFamily="18" charset="0"/>
              </a:rPr>
              <a:t> </a:t>
            </a:r>
            <a:r>
              <a:rPr lang="es-ES" sz="2400" dirty="0" smtClean="0">
                <a:solidFill>
                  <a:schemeClr val="accent2">
                    <a:lumMod val="50000"/>
                  </a:schemeClr>
                </a:solidFill>
                <a:latin typeface="Albertus Medium" pitchFamily="34" charset="0"/>
                <a:cs typeface="Times New Roman" pitchFamily="18" charset="0"/>
              </a:rPr>
              <a:t>    </a:t>
            </a:r>
            <a:r>
              <a:rPr lang="es-ES" sz="2000" dirty="0" smtClean="0">
                <a:solidFill>
                  <a:schemeClr val="accent2">
                    <a:lumMod val="50000"/>
                  </a:schemeClr>
                </a:solidFill>
                <a:latin typeface="Albertus Medium" pitchFamily="34" charset="0"/>
                <a:cs typeface="Times New Roman" pitchFamily="18" charset="0"/>
              </a:rPr>
              <a:t>Un </a:t>
            </a:r>
            <a:r>
              <a:rPr lang="es-ES" sz="2000" dirty="0">
                <a:solidFill>
                  <a:schemeClr val="accent2">
                    <a:lumMod val="50000"/>
                  </a:schemeClr>
                </a:solidFill>
                <a:latin typeface="Albertus Medium" pitchFamily="34" charset="0"/>
                <a:cs typeface="Times New Roman" pitchFamily="18" charset="0"/>
              </a:rPr>
              <a:t>pigmento es cualquier sustancia que absorba la luz. El color del pigmento esta dado por la longitud de onda no absorbida (y por lo tanto reflejada). Los pigmentos negros absorben todas las longitudes de onda que les llega. Los pigmentos blancos reflejan prácticamente toda la energía que les llega. Los pigmentos tienen un espectro de absorción característico de cada uno de ellos. </a:t>
            </a:r>
          </a:p>
        </p:txBody>
      </p:sp>
      <p:pic>
        <p:nvPicPr>
          <p:cNvPr id="24579" name="Picture 4" descr="C:\Mis documentos\Mis documentos\FISIOLOGIA\fotosintesis\colors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1" y="1051792"/>
            <a:ext cx="4645054" cy="3166918"/>
          </a:xfrm>
          <a:prstGeom prst="rect">
            <a:avLst/>
          </a:prstGeom>
          <a:noFill/>
          <a:ln w="28575">
            <a:solidFill>
              <a:schemeClr val="accent2">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2" name="Rectángulo 1"/>
          <p:cNvSpPr/>
          <p:nvPr/>
        </p:nvSpPr>
        <p:spPr>
          <a:xfrm>
            <a:off x="1598866" y="184207"/>
            <a:ext cx="5104924" cy="424732"/>
          </a:xfrm>
          <a:prstGeom prst="rect">
            <a:avLst/>
          </a:prstGeom>
        </p:spPr>
        <p:txBody>
          <a:bodyPr wrap="none">
            <a:spAutoFit/>
          </a:bodyPr>
          <a:lstStyle/>
          <a:p>
            <a:pPr marL="448056" indent="-384048">
              <a:lnSpc>
                <a:spcPct val="90000"/>
              </a:lnSpc>
              <a:defRPr/>
            </a:pPr>
            <a:r>
              <a:rPr lang="es-ES" sz="2400" b="1" dirty="0">
                <a:solidFill>
                  <a:schemeClr val="accent2">
                    <a:lumMod val="50000"/>
                  </a:schemeClr>
                </a:solidFill>
                <a:latin typeface="Albertus Medium" pitchFamily="34" charset="0"/>
                <a:cs typeface="Times New Roman" pitchFamily="18" charset="0"/>
              </a:rPr>
              <a:t>Clorofila y Pigmentos accesorios</a:t>
            </a:r>
          </a:p>
        </p:txBody>
      </p:sp>
    </p:spTree>
    <p:extLst>
      <p:ext uri="{BB962C8B-B14F-4D97-AF65-F5344CB8AC3E}">
        <p14:creationId xmlns:p14="http://schemas.microsoft.com/office/powerpoint/2010/main" val="3537772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494489" y="0"/>
            <a:ext cx="7772400" cy="2064327"/>
          </a:xfrm>
        </p:spPr>
        <p:txBody>
          <a:bodyPr>
            <a:normAutofit fontScale="92500" lnSpcReduction="20000"/>
          </a:bodyPr>
          <a:lstStyle/>
          <a:p>
            <a:pPr marL="448056" indent="-384048" algn="just" eaLnBrk="1" fontAlgn="auto" hangingPunct="1">
              <a:lnSpc>
                <a:spcPct val="90000"/>
              </a:lnSpc>
              <a:spcAft>
                <a:spcPts val="0"/>
              </a:spcAft>
              <a:buFontTx/>
              <a:buNone/>
              <a:defRPr/>
            </a:pPr>
            <a:endParaRPr lang="es-MX" sz="2800" dirty="0">
              <a:solidFill>
                <a:srgbClr val="FFFF00"/>
              </a:solidFill>
              <a:latin typeface="Albertus Medium" pitchFamily="34" charset="0"/>
              <a:cs typeface="Times New Roman" pitchFamily="18" charset="0"/>
            </a:endParaRPr>
          </a:p>
          <a:p>
            <a:pPr marL="448056" indent="-384048" algn="just" eaLnBrk="1" fontAlgn="auto" hangingPunct="1">
              <a:lnSpc>
                <a:spcPct val="90000"/>
              </a:lnSpc>
              <a:spcAft>
                <a:spcPts val="0"/>
              </a:spcAft>
              <a:buFontTx/>
              <a:buNone/>
              <a:defRPr/>
            </a:pPr>
            <a:r>
              <a:rPr lang="es-ES" sz="2800" dirty="0" smtClean="0">
                <a:solidFill>
                  <a:schemeClr val="accent2">
                    <a:lumMod val="50000"/>
                  </a:schemeClr>
                </a:solidFill>
                <a:latin typeface="Albertus Medium" pitchFamily="34" charset="0"/>
                <a:cs typeface="Times New Roman" pitchFamily="18" charset="0"/>
              </a:rPr>
              <a:t>    La </a:t>
            </a:r>
            <a:r>
              <a:rPr lang="es-ES" sz="2800" dirty="0">
                <a:solidFill>
                  <a:schemeClr val="accent2">
                    <a:lumMod val="50000"/>
                  </a:schemeClr>
                </a:solidFill>
                <a:latin typeface="Albertus Medium" pitchFamily="34" charset="0"/>
                <a:cs typeface="Times New Roman" pitchFamily="18" charset="0"/>
              </a:rPr>
              <a:t>clorofila, el pigmento verde común a todas las</a:t>
            </a:r>
            <a:r>
              <a:rPr lang="es-MX" sz="2800" dirty="0">
                <a:solidFill>
                  <a:schemeClr val="accent2">
                    <a:lumMod val="50000"/>
                  </a:schemeClr>
                </a:solidFill>
                <a:latin typeface="Albertus Medium" pitchFamily="34" charset="0"/>
                <a:cs typeface="Times New Roman" pitchFamily="18" charset="0"/>
              </a:rPr>
              <a:t> </a:t>
            </a:r>
            <a:r>
              <a:rPr lang="es-ES" sz="2800" dirty="0">
                <a:solidFill>
                  <a:schemeClr val="accent2">
                    <a:lumMod val="50000"/>
                  </a:schemeClr>
                </a:solidFill>
                <a:latin typeface="Albertus Medium" pitchFamily="34" charset="0"/>
                <a:cs typeface="Times New Roman" pitchFamily="18" charset="0"/>
              </a:rPr>
              <a:t>células fotosintéticas, absorbe todas las longitudes de onda del espectro visible, excepto las de la percepción global del verde, detectado por nuestros ojos</a:t>
            </a:r>
            <a:r>
              <a:rPr lang="es-ES" sz="2800" dirty="0" smtClean="0">
                <a:solidFill>
                  <a:schemeClr val="accent2">
                    <a:lumMod val="50000"/>
                  </a:schemeClr>
                </a:solidFill>
                <a:latin typeface="Albertus Medium" pitchFamily="34" charset="0"/>
                <a:cs typeface="Times New Roman" pitchFamily="18" charset="0"/>
              </a:rPr>
              <a:t>.</a:t>
            </a:r>
            <a:endParaRPr lang="es-ES" sz="2800" dirty="0">
              <a:solidFill>
                <a:schemeClr val="accent2">
                  <a:lumMod val="50000"/>
                </a:schemeClr>
              </a:solidFill>
              <a:latin typeface="Albertus Medium" pitchFamily="34" charset="0"/>
              <a:cs typeface="Times New Roman" pitchFamily="18"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946" y="2203583"/>
            <a:ext cx="4089743" cy="255545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3526" y="4728731"/>
            <a:ext cx="2466975" cy="18478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57745" y="1744373"/>
            <a:ext cx="3426481" cy="2754891"/>
          </a:xfrm>
          <a:prstGeom prst="rect">
            <a:avLst/>
          </a:prstGeom>
        </p:spPr>
      </p:pic>
      <p:sp>
        <p:nvSpPr>
          <p:cNvPr id="5" name="Flecha curvada hacia arriba 4"/>
          <p:cNvSpPr/>
          <p:nvPr/>
        </p:nvSpPr>
        <p:spPr>
          <a:xfrm rot="2929815">
            <a:off x="1945898" y="5317310"/>
            <a:ext cx="1363268" cy="550718"/>
          </a:xfrm>
          <a:prstGeom prst="curved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8814407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9" name="Rectangle 5"/>
          <p:cNvSpPr>
            <a:spLocks noGrp="1" noChangeArrowheads="1"/>
          </p:cNvSpPr>
          <p:nvPr>
            <p:ph idx="1"/>
          </p:nvPr>
        </p:nvSpPr>
        <p:spPr>
          <a:xfrm>
            <a:off x="304800" y="228600"/>
            <a:ext cx="8534400" cy="6400800"/>
          </a:xfrm>
        </p:spPr>
        <p:txBody>
          <a:bodyPr>
            <a:normAutofit fontScale="92500" lnSpcReduction="10000"/>
          </a:bodyPr>
          <a:lstStyle/>
          <a:p>
            <a:pPr marL="0" indent="0" algn="ctr">
              <a:buNone/>
            </a:pPr>
            <a:r>
              <a:rPr lang="es-ES_tradnl" altLang="es-MX" sz="3900" dirty="0" smtClean="0">
                <a:solidFill>
                  <a:schemeClr val="accent2">
                    <a:lumMod val="50000"/>
                  </a:schemeClr>
                </a:solidFill>
                <a:latin typeface="Arial" panose="020B0604020202020204" pitchFamily="34" charset="0"/>
                <a:cs typeface="Arial" panose="020B0604020202020204" pitchFamily="34" charset="0"/>
              </a:rPr>
              <a:t>La Radiación solar </a:t>
            </a:r>
            <a:endParaRPr lang="es-ES_tradnl" altLang="es-MX" sz="3900" dirty="0" smtClean="0">
              <a:solidFill>
                <a:schemeClr val="accent2">
                  <a:lumMod val="50000"/>
                </a:schemeClr>
              </a:solidFill>
              <a:latin typeface="Arial" panose="020B0604020202020204" pitchFamily="34" charset="0"/>
              <a:cs typeface="Arial" panose="020B0604020202020204" pitchFamily="34" charset="0"/>
            </a:endParaRPr>
          </a:p>
          <a:p>
            <a:pPr marL="0" indent="0">
              <a:buNone/>
            </a:pPr>
            <a:endParaRPr lang="es-ES_tradnl" altLang="es-MX" dirty="0" smtClean="0">
              <a:solidFill>
                <a:schemeClr val="accent2">
                  <a:lumMod val="50000"/>
                </a:schemeClr>
              </a:solidFill>
              <a:latin typeface="Arial" panose="020B0604020202020204" pitchFamily="34" charset="0"/>
              <a:cs typeface="Arial" panose="020B0604020202020204" pitchFamily="34" charset="0"/>
            </a:endParaRPr>
          </a:p>
          <a:p>
            <a:r>
              <a:rPr lang="es-ES_tradnl" altLang="es-MX" dirty="0">
                <a:solidFill>
                  <a:schemeClr val="accent2">
                    <a:lumMod val="50000"/>
                  </a:schemeClr>
                </a:solidFill>
                <a:latin typeface="Arial" panose="020B0604020202020204" pitchFamily="34" charset="0"/>
                <a:cs typeface="Arial" panose="020B0604020202020204" pitchFamily="34" charset="0"/>
              </a:rPr>
              <a:t>puede ser de 2 formas</a:t>
            </a:r>
            <a:endParaRPr lang="es-ES_tradnl" altLang="es-MX" dirty="0" smtClean="0">
              <a:solidFill>
                <a:schemeClr val="accent2">
                  <a:lumMod val="50000"/>
                </a:schemeClr>
              </a:solidFill>
              <a:latin typeface="Arial" panose="020B0604020202020204" pitchFamily="34" charset="0"/>
              <a:cs typeface="Arial" panose="020B0604020202020204" pitchFamily="34" charset="0"/>
            </a:endParaRPr>
          </a:p>
          <a:p>
            <a:pPr marL="0" indent="0">
              <a:buNone/>
            </a:pPr>
            <a:r>
              <a:rPr lang="es-ES_tradnl" altLang="es-MX" sz="3200" dirty="0" smtClean="0">
                <a:solidFill>
                  <a:schemeClr val="accent2">
                    <a:lumMod val="50000"/>
                  </a:schemeClr>
                </a:solidFill>
                <a:latin typeface="Arial" panose="020B0604020202020204" pitchFamily="34" charset="0"/>
                <a:cs typeface="Arial" panose="020B0604020202020204" pitchFamily="34" charset="0"/>
              </a:rPr>
              <a:t>                    </a:t>
            </a:r>
            <a:r>
              <a:rPr lang="es-ES_tradnl" altLang="es-MX" sz="3000" dirty="0" smtClean="0">
                <a:solidFill>
                  <a:schemeClr val="accent2">
                    <a:lumMod val="50000"/>
                  </a:schemeClr>
                </a:solidFill>
                <a:latin typeface="Arial" panose="020B0604020202020204" pitchFamily="34" charset="0"/>
                <a:cs typeface="Arial" panose="020B0604020202020204" pitchFamily="34" charset="0"/>
              </a:rPr>
              <a:t>- Radiación Directa</a:t>
            </a:r>
          </a:p>
          <a:p>
            <a:pPr>
              <a:buFontTx/>
              <a:buNone/>
            </a:pPr>
            <a:r>
              <a:rPr lang="es-ES_tradnl" altLang="es-MX" sz="3000" dirty="0" smtClean="0">
                <a:solidFill>
                  <a:schemeClr val="accent2">
                    <a:lumMod val="50000"/>
                  </a:schemeClr>
                </a:solidFill>
                <a:latin typeface="Arial" panose="020B0604020202020204" pitchFamily="34" charset="0"/>
                <a:cs typeface="Arial" panose="020B0604020202020204" pitchFamily="34" charset="0"/>
              </a:rPr>
              <a:t>			        - Radiación Difusa </a:t>
            </a:r>
          </a:p>
          <a:p>
            <a:pPr>
              <a:buFontTx/>
              <a:buNone/>
            </a:pPr>
            <a:endParaRPr lang="es-ES_tradnl" altLang="es-MX" sz="3200" dirty="0" smtClean="0">
              <a:solidFill>
                <a:schemeClr val="accent2">
                  <a:lumMod val="50000"/>
                </a:schemeClr>
              </a:solidFill>
              <a:latin typeface="Arial" panose="020B0604020202020204" pitchFamily="34" charset="0"/>
              <a:cs typeface="Arial" panose="020B0604020202020204" pitchFamily="34" charset="0"/>
            </a:endParaRPr>
          </a:p>
          <a:p>
            <a:pPr algn="ctr">
              <a:buFontTx/>
              <a:buNone/>
            </a:pPr>
            <a:r>
              <a:rPr lang="es-ES_tradnl" altLang="es-MX" dirty="0" smtClean="0">
                <a:solidFill>
                  <a:schemeClr val="accent2">
                    <a:lumMod val="50000"/>
                  </a:schemeClr>
                </a:solidFill>
                <a:latin typeface="Arial" panose="020B0604020202020204" pitchFamily="34" charset="0"/>
                <a:cs typeface="Arial" panose="020B0604020202020204" pitchFamily="34" charset="0"/>
              </a:rPr>
              <a:t>Día despejado = 90% R. Directa + 10% R. Difusa</a:t>
            </a:r>
          </a:p>
          <a:p>
            <a:pPr>
              <a:buFontTx/>
              <a:buNone/>
            </a:pPr>
            <a:r>
              <a:rPr lang="es-ES_tradnl" altLang="es-MX" dirty="0" smtClean="0">
                <a:solidFill>
                  <a:schemeClr val="accent2">
                    <a:lumMod val="50000"/>
                  </a:schemeClr>
                </a:solidFill>
                <a:latin typeface="Arial" panose="020B0604020202020204" pitchFamily="34" charset="0"/>
                <a:cs typeface="Arial" panose="020B0604020202020204" pitchFamily="34" charset="0"/>
              </a:rPr>
              <a:t>                       Día nublado = 100% R. Difusa</a:t>
            </a:r>
          </a:p>
          <a:p>
            <a:pPr>
              <a:buFontTx/>
              <a:buNone/>
            </a:pPr>
            <a:endParaRPr lang="es-ES_tradnl" altLang="es-MX" dirty="0" smtClean="0">
              <a:solidFill>
                <a:schemeClr val="accent2">
                  <a:lumMod val="50000"/>
                </a:schemeClr>
              </a:solidFill>
              <a:latin typeface="Arial" panose="020B0604020202020204" pitchFamily="34" charset="0"/>
              <a:cs typeface="Arial" panose="020B0604020202020204" pitchFamily="34" charset="0"/>
            </a:endParaRPr>
          </a:p>
          <a:p>
            <a:pPr algn="ctr">
              <a:spcBef>
                <a:spcPct val="30000"/>
              </a:spcBef>
              <a:spcAft>
                <a:spcPct val="20000"/>
              </a:spcAft>
              <a:buNone/>
            </a:pPr>
            <a:r>
              <a:rPr lang="es-ES_tradnl" altLang="es-MX" sz="3000" dirty="0">
                <a:solidFill>
                  <a:schemeClr val="accent2">
                    <a:lumMod val="50000"/>
                  </a:schemeClr>
                </a:solidFill>
                <a:latin typeface="Arial" panose="020B0604020202020204" pitchFamily="34" charset="0"/>
                <a:cs typeface="Arial" panose="020B0604020202020204" pitchFamily="34" charset="0"/>
              </a:rPr>
              <a:t>Radiación Global (</a:t>
            </a:r>
            <a:r>
              <a:rPr lang="es-ES_tradnl" altLang="es-MX" sz="3000" dirty="0" err="1">
                <a:solidFill>
                  <a:schemeClr val="accent2">
                    <a:lumMod val="50000"/>
                  </a:schemeClr>
                </a:solidFill>
                <a:latin typeface="Arial" panose="020B0604020202020204" pitchFamily="34" charset="0"/>
                <a:cs typeface="Arial" panose="020B0604020202020204" pitchFamily="34" charset="0"/>
              </a:rPr>
              <a:t>Rg</a:t>
            </a:r>
            <a:r>
              <a:rPr lang="es-ES_tradnl" altLang="es-MX" sz="3000" dirty="0">
                <a:solidFill>
                  <a:schemeClr val="accent2">
                    <a:lumMod val="50000"/>
                  </a:schemeClr>
                </a:solidFill>
                <a:latin typeface="Arial" panose="020B0604020202020204" pitchFamily="34" charset="0"/>
                <a:cs typeface="Arial" panose="020B0604020202020204" pitchFamily="34" charset="0"/>
              </a:rPr>
              <a:t>) = R. Directa + R. Difusa</a:t>
            </a:r>
          </a:p>
          <a:p>
            <a:pPr algn="ctr">
              <a:spcBef>
                <a:spcPct val="30000"/>
              </a:spcBef>
              <a:spcAft>
                <a:spcPct val="20000"/>
              </a:spcAft>
              <a:buFontTx/>
              <a:buNone/>
            </a:pPr>
            <a:endParaRPr lang="es-ES_tradnl" altLang="es-MX" sz="3400" dirty="0" smtClean="0">
              <a:solidFill>
                <a:schemeClr val="accent2">
                  <a:lumMod val="50000"/>
                </a:schemeClr>
              </a:solidFill>
              <a:latin typeface="Arial" panose="020B0604020202020204" pitchFamily="34" charset="0"/>
              <a:cs typeface="Arial" panose="020B0604020202020204" pitchFamily="34" charset="0"/>
            </a:endParaRPr>
          </a:p>
          <a:p>
            <a:pPr>
              <a:spcBef>
                <a:spcPct val="30000"/>
              </a:spcBef>
            </a:pPr>
            <a:r>
              <a:rPr lang="es-ES_tradnl" altLang="es-MX" dirty="0" err="1" smtClean="0">
                <a:solidFill>
                  <a:schemeClr val="accent2">
                    <a:lumMod val="50000"/>
                  </a:schemeClr>
                </a:solidFill>
                <a:latin typeface="Arial" panose="020B0604020202020204" pitchFamily="34" charset="0"/>
                <a:cs typeface="Arial" panose="020B0604020202020204" pitchFamily="34" charset="0"/>
              </a:rPr>
              <a:t>Rg</a:t>
            </a:r>
            <a:r>
              <a:rPr lang="es-ES_tradnl" altLang="es-MX" dirty="0" smtClean="0">
                <a:solidFill>
                  <a:schemeClr val="accent2">
                    <a:lumMod val="50000"/>
                  </a:schemeClr>
                </a:solidFill>
                <a:latin typeface="Arial" panose="020B0604020202020204" pitchFamily="34" charset="0"/>
                <a:cs typeface="Arial" panose="020B0604020202020204" pitchFamily="34" charset="0"/>
              </a:rPr>
              <a:t> diaria : Radiación solar que llega en un día a la superficie terrestre</a:t>
            </a:r>
          </a:p>
          <a:p>
            <a:pPr>
              <a:spcBef>
                <a:spcPct val="10000"/>
              </a:spcBef>
              <a:buFontTx/>
              <a:buNone/>
            </a:pPr>
            <a:r>
              <a:rPr lang="es-ES_tradnl" altLang="es-MX" dirty="0" smtClean="0">
                <a:solidFill>
                  <a:schemeClr val="accent2">
                    <a:lumMod val="50000"/>
                  </a:schemeClr>
                </a:solidFill>
                <a:latin typeface="Arial" panose="020B0604020202020204" pitchFamily="34" charset="0"/>
                <a:cs typeface="Arial" panose="020B0604020202020204" pitchFamily="34" charset="0"/>
              </a:rPr>
              <a:t>   Depende de :La RE                    </a:t>
            </a:r>
          </a:p>
          <a:p>
            <a:pPr>
              <a:spcBef>
                <a:spcPct val="10000"/>
              </a:spcBef>
              <a:buFontTx/>
              <a:buNone/>
            </a:pPr>
            <a:endParaRPr lang="es-ES_tradnl" altLang="es-MX" dirty="0">
              <a:solidFill>
                <a:schemeClr val="accent2">
                  <a:lumMod val="50000"/>
                </a:schemeClr>
              </a:solidFill>
              <a:latin typeface="Arial" panose="020B0604020202020204" pitchFamily="34" charset="0"/>
              <a:cs typeface="Arial" panose="020B0604020202020204" pitchFamily="34" charset="0"/>
            </a:endParaRPr>
          </a:p>
          <a:p>
            <a:pPr>
              <a:spcBef>
                <a:spcPct val="10000"/>
              </a:spcBef>
              <a:buFontTx/>
              <a:buNone/>
            </a:pPr>
            <a:r>
              <a:rPr lang="es-ES_tradnl" altLang="es-MX" dirty="0" smtClean="0">
                <a:solidFill>
                  <a:schemeClr val="accent2">
                    <a:lumMod val="50000"/>
                  </a:schemeClr>
                </a:solidFill>
                <a:latin typeface="Arial" panose="020B0604020202020204" pitchFamily="34" charset="0"/>
                <a:cs typeface="Arial" panose="020B0604020202020204" pitchFamily="34" charset="0"/>
              </a:rPr>
              <a:t>                                   Latitud</a:t>
            </a:r>
          </a:p>
          <a:p>
            <a:pPr>
              <a:spcBef>
                <a:spcPct val="10000"/>
              </a:spcBef>
              <a:buFontTx/>
              <a:buNone/>
            </a:pPr>
            <a:r>
              <a:rPr lang="es-ES_tradnl" altLang="es-MX" dirty="0" smtClean="0">
                <a:solidFill>
                  <a:schemeClr val="accent2">
                    <a:lumMod val="50000"/>
                  </a:schemeClr>
                </a:solidFill>
                <a:latin typeface="Arial" panose="020B0604020202020204" pitchFamily="34" charset="0"/>
                <a:cs typeface="Arial" panose="020B0604020202020204" pitchFamily="34" charset="0"/>
              </a:rPr>
              <a:t>	</a:t>
            </a:r>
            <a:r>
              <a:rPr lang="es-ES_tradnl" altLang="es-MX" dirty="0">
                <a:solidFill>
                  <a:schemeClr val="accent2">
                    <a:lumMod val="50000"/>
                  </a:schemeClr>
                </a:solidFill>
                <a:latin typeface="Arial" panose="020B0604020202020204" pitchFamily="34" charset="0"/>
                <a:cs typeface="Arial" panose="020B0604020202020204" pitchFamily="34" charset="0"/>
              </a:rPr>
              <a:t> </a:t>
            </a:r>
            <a:r>
              <a:rPr lang="es-ES_tradnl" altLang="es-MX" dirty="0" smtClean="0">
                <a:solidFill>
                  <a:schemeClr val="accent2">
                    <a:lumMod val="50000"/>
                  </a:schemeClr>
                </a:solidFill>
                <a:latin typeface="Arial" panose="020B0604020202020204" pitchFamily="34" charset="0"/>
                <a:cs typeface="Arial" panose="020B0604020202020204" pitchFamily="34" charset="0"/>
              </a:rPr>
              <a:t>                              Largo del día</a:t>
            </a:r>
          </a:p>
          <a:p>
            <a:pPr>
              <a:spcBef>
                <a:spcPct val="10000"/>
              </a:spcBef>
              <a:buNone/>
            </a:pPr>
            <a:r>
              <a:rPr lang="es-ES_tradnl" altLang="es-MX" dirty="0" smtClean="0">
                <a:solidFill>
                  <a:schemeClr val="accent2">
                    <a:lumMod val="50000"/>
                  </a:schemeClr>
                </a:solidFill>
                <a:latin typeface="Arial" panose="020B0604020202020204" pitchFamily="34" charset="0"/>
                <a:cs typeface="Arial" panose="020B0604020202020204" pitchFamily="34" charset="0"/>
              </a:rPr>
              <a:t>			</a:t>
            </a:r>
            <a:r>
              <a:rPr lang="es-ES_tradnl" altLang="es-MX" dirty="0">
                <a:solidFill>
                  <a:schemeClr val="accent2">
                    <a:lumMod val="50000"/>
                  </a:schemeClr>
                </a:solidFill>
                <a:latin typeface="Arial" panose="020B0604020202020204" pitchFamily="34" charset="0"/>
                <a:cs typeface="Arial" panose="020B0604020202020204" pitchFamily="34" charset="0"/>
              </a:rPr>
              <a:t> </a:t>
            </a:r>
            <a:r>
              <a:rPr lang="es-ES_tradnl" altLang="es-MX" dirty="0" smtClean="0">
                <a:solidFill>
                  <a:schemeClr val="accent2">
                    <a:lumMod val="50000"/>
                  </a:schemeClr>
                </a:solidFill>
                <a:latin typeface="Arial" panose="020B0604020202020204" pitchFamily="34" charset="0"/>
                <a:cs typeface="Arial" panose="020B0604020202020204" pitchFamily="34" charset="0"/>
              </a:rPr>
              <a:t>         Estación </a:t>
            </a:r>
            <a:r>
              <a:rPr lang="es-ES_tradnl" altLang="es-MX" dirty="0">
                <a:solidFill>
                  <a:schemeClr val="accent2">
                    <a:lumMod val="50000"/>
                  </a:schemeClr>
                </a:solidFill>
                <a:latin typeface="Arial" panose="020B0604020202020204" pitchFamily="34" charset="0"/>
                <a:cs typeface="Arial" panose="020B0604020202020204" pitchFamily="34" charset="0"/>
              </a:rPr>
              <a:t>del año</a:t>
            </a:r>
          </a:p>
          <a:p>
            <a:pPr>
              <a:spcBef>
                <a:spcPct val="10000"/>
              </a:spcBef>
              <a:buFontTx/>
              <a:buNone/>
            </a:pPr>
            <a:endParaRPr lang="es-ES_tradnl" altLang="es-MX" dirty="0" smtClean="0"/>
          </a:p>
        </p:txBody>
      </p:sp>
      <p:sp>
        <p:nvSpPr>
          <p:cNvPr id="11274" name="Line 10"/>
          <p:cNvSpPr>
            <a:spLocks noChangeShapeType="1"/>
          </p:cNvSpPr>
          <p:nvPr/>
        </p:nvSpPr>
        <p:spPr bwMode="auto">
          <a:xfrm flipH="1">
            <a:off x="4599710" y="5704609"/>
            <a:ext cx="762000" cy="0"/>
          </a:xfrm>
          <a:prstGeom prst="line">
            <a:avLst/>
          </a:prstGeom>
          <a:noFill/>
          <a:ln w="571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
        <p:nvSpPr>
          <p:cNvPr id="11275" name="Line 11"/>
          <p:cNvSpPr>
            <a:spLocks noChangeShapeType="1"/>
          </p:cNvSpPr>
          <p:nvPr/>
        </p:nvSpPr>
        <p:spPr bwMode="auto">
          <a:xfrm flipH="1">
            <a:off x="4675910" y="6061365"/>
            <a:ext cx="685800" cy="0"/>
          </a:xfrm>
          <a:prstGeom prst="line">
            <a:avLst/>
          </a:prstGeom>
          <a:noFill/>
          <a:ln w="57150">
            <a:solidFill>
              <a:srgbClr val="E50B0B"/>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
        <p:nvSpPr>
          <p:cNvPr id="11276" name="Line 12"/>
          <p:cNvSpPr>
            <a:spLocks noChangeShapeType="1"/>
          </p:cNvSpPr>
          <p:nvPr/>
        </p:nvSpPr>
        <p:spPr bwMode="auto">
          <a:xfrm flipH="1">
            <a:off x="4675910" y="6376553"/>
            <a:ext cx="7620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Tree>
    <p:extLst>
      <p:ext uri="{BB962C8B-B14F-4D97-AF65-F5344CB8AC3E}">
        <p14:creationId xmlns:p14="http://schemas.microsoft.com/office/powerpoint/2010/main" val="40379109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1269">
                                            <p:txEl>
                                              <p:pRg st="0" end="0"/>
                                            </p:txEl>
                                          </p:spTgt>
                                        </p:tgtEl>
                                        <p:attrNameLst>
                                          <p:attrName>style.visibility</p:attrName>
                                        </p:attrNameLst>
                                      </p:cBhvr>
                                      <p:to>
                                        <p:strVal val="visible"/>
                                      </p:to>
                                    </p:set>
                                    <p:anim calcmode="lin" valueType="num">
                                      <p:cBhvr>
                                        <p:cTn id="7" dur="500" fill="hold"/>
                                        <p:tgtEl>
                                          <p:spTgt spid="1126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126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1269">
                                            <p:txEl>
                                              <p:pRg st="2" end="2"/>
                                            </p:txEl>
                                          </p:spTgt>
                                        </p:tgtEl>
                                        <p:attrNameLst>
                                          <p:attrName>style.visibility</p:attrName>
                                        </p:attrNameLst>
                                      </p:cBhvr>
                                      <p:to>
                                        <p:strVal val="visible"/>
                                      </p:to>
                                    </p:set>
                                    <p:anim calcmode="lin" valueType="num">
                                      <p:cBhvr>
                                        <p:cTn id="13" dur="500" fill="hold"/>
                                        <p:tgtEl>
                                          <p:spTgt spid="11269">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1126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1269">
                                            <p:txEl>
                                              <p:pRg st="3" end="3"/>
                                            </p:txEl>
                                          </p:spTgt>
                                        </p:tgtEl>
                                        <p:attrNameLst>
                                          <p:attrName>style.visibility</p:attrName>
                                        </p:attrNameLst>
                                      </p:cBhvr>
                                      <p:to>
                                        <p:strVal val="visible"/>
                                      </p:to>
                                    </p:set>
                                    <p:anim calcmode="lin" valueType="num">
                                      <p:cBhvr>
                                        <p:cTn id="19" dur="500" fill="hold"/>
                                        <p:tgtEl>
                                          <p:spTgt spid="11269">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11269">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11269">
                                            <p:txEl>
                                              <p:pRg st="4" end="4"/>
                                            </p:txEl>
                                          </p:spTgt>
                                        </p:tgtEl>
                                        <p:attrNameLst>
                                          <p:attrName>style.visibility</p:attrName>
                                        </p:attrNameLst>
                                      </p:cBhvr>
                                      <p:to>
                                        <p:strVal val="visible"/>
                                      </p:to>
                                    </p:set>
                                    <p:anim calcmode="lin" valueType="num">
                                      <p:cBhvr>
                                        <p:cTn id="25" dur="500" fill="hold"/>
                                        <p:tgtEl>
                                          <p:spTgt spid="11269">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11269">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11269">
                                            <p:txEl>
                                              <p:pRg st="6" end="6"/>
                                            </p:txEl>
                                          </p:spTgt>
                                        </p:tgtEl>
                                        <p:attrNameLst>
                                          <p:attrName>style.visibility</p:attrName>
                                        </p:attrNameLst>
                                      </p:cBhvr>
                                      <p:to>
                                        <p:strVal val="visible"/>
                                      </p:to>
                                    </p:set>
                                    <p:anim calcmode="lin" valueType="num">
                                      <p:cBhvr>
                                        <p:cTn id="31" dur="500" fill="hold"/>
                                        <p:tgtEl>
                                          <p:spTgt spid="11269">
                                            <p:txEl>
                                              <p:pRg st="6" end="6"/>
                                            </p:txEl>
                                          </p:spTgt>
                                        </p:tgtEl>
                                        <p:attrNameLst>
                                          <p:attrName>ppt_w</p:attrName>
                                        </p:attrNameLst>
                                      </p:cBhvr>
                                      <p:tavLst>
                                        <p:tav tm="0">
                                          <p:val>
                                            <p:fltVal val="0"/>
                                          </p:val>
                                        </p:tav>
                                        <p:tav tm="100000">
                                          <p:val>
                                            <p:strVal val="#ppt_w"/>
                                          </p:val>
                                        </p:tav>
                                      </p:tavLst>
                                    </p:anim>
                                    <p:anim calcmode="lin" valueType="num">
                                      <p:cBhvr>
                                        <p:cTn id="32" dur="500" fill="hold"/>
                                        <p:tgtEl>
                                          <p:spTgt spid="11269">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17" presetClass="entr" presetSubtype="10" fill="hold" grpId="0" nodeType="clickEffect">
                                  <p:stCondLst>
                                    <p:cond delay="0"/>
                                  </p:stCondLst>
                                  <p:childTnLst>
                                    <p:set>
                                      <p:cBhvr>
                                        <p:cTn id="36" dur="1" fill="hold">
                                          <p:stCondLst>
                                            <p:cond delay="0"/>
                                          </p:stCondLst>
                                        </p:cTn>
                                        <p:tgtEl>
                                          <p:spTgt spid="11269">
                                            <p:txEl>
                                              <p:pRg st="7" end="7"/>
                                            </p:txEl>
                                          </p:spTgt>
                                        </p:tgtEl>
                                        <p:attrNameLst>
                                          <p:attrName>style.visibility</p:attrName>
                                        </p:attrNameLst>
                                      </p:cBhvr>
                                      <p:to>
                                        <p:strVal val="visible"/>
                                      </p:to>
                                    </p:set>
                                    <p:anim calcmode="lin" valueType="num">
                                      <p:cBhvr>
                                        <p:cTn id="37" dur="500" fill="hold"/>
                                        <p:tgtEl>
                                          <p:spTgt spid="11269">
                                            <p:txEl>
                                              <p:pRg st="7" end="7"/>
                                            </p:txEl>
                                          </p:spTgt>
                                        </p:tgtEl>
                                        <p:attrNameLst>
                                          <p:attrName>ppt_w</p:attrName>
                                        </p:attrNameLst>
                                      </p:cBhvr>
                                      <p:tavLst>
                                        <p:tav tm="0">
                                          <p:val>
                                            <p:fltVal val="0"/>
                                          </p:val>
                                        </p:tav>
                                        <p:tav tm="100000">
                                          <p:val>
                                            <p:strVal val="#ppt_w"/>
                                          </p:val>
                                        </p:tav>
                                      </p:tavLst>
                                    </p:anim>
                                    <p:anim calcmode="lin" valueType="num">
                                      <p:cBhvr>
                                        <p:cTn id="38" dur="500" fill="hold"/>
                                        <p:tgtEl>
                                          <p:spTgt spid="11269">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grpId="0" nodeType="clickEffect">
                                  <p:stCondLst>
                                    <p:cond delay="0"/>
                                  </p:stCondLst>
                                  <p:childTnLst>
                                    <p:set>
                                      <p:cBhvr>
                                        <p:cTn id="42" dur="1" fill="hold">
                                          <p:stCondLst>
                                            <p:cond delay="0"/>
                                          </p:stCondLst>
                                        </p:cTn>
                                        <p:tgtEl>
                                          <p:spTgt spid="11269">
                                            <p:txEl>
                                              <p:pRg st="9" end="9"/>
                                            </p:txEl>
                                          </p:spTgt>
                                        </p:tgtEl>
                                        <p:attrNameLst>
                                          <p:attrName>style.visibility</p:attrName>
                                        </p:attrNameLst>
                                      </p:cBhvr>
                                      <p:to>
                                        <p:strVal val="visible"/>
                                      </p:to>
                                    </p:set>
                                    <p:anim calcmode="lin" valueType="num">
                                      <p:cBhvr>
                                        <p:cTn id="43" dur="500" fill="hold"/>
                                        <p:tgtEl>
                                          <p:spTgt spid="11269">
                                            <p:txEl>
                                              <p:pRg st="9" end="9"/>
                                            </p:txEl>
                                          </p:spTgt>
                                        </p:tgtEl>
                                        <p:attrNameLst>
                                          <p:attrName>ppt_w</p:attrName>
                                        </p:attrNameLst>
                                      </p:cBhvr>
                                      <p:tavLst>
                                        <p:tav tm="0">
                                          <p:val>
                                            <p:fltVal val="0"/>
                                          </p:val>
                                        </p:tav>
                                        <p:tav tm="100000">
                                          <p:val>
                                            <p:strVal val="#ppt_w"/>
                                          </p:val>
                                        </p:tav>
                                      </p:tavLst>
                                    </p:anim>
                                    <p:anim calcmode="lin" valueType="num">
                                      <p:cBhvr>
                                        <p:cTn id="44" dur="500" fill="hold"/>
                                        <p:tgtEl>
                                          <p:spTgt spid="11269">
                                            <p:txEl>
                                              <p:pRg st="9" end="9"/>
                                            </p:txEl>
                                          </p:spTgt>
                                        </p:tgtEl>
                                        <p:attrNameLst>
                                          <p:attrName>ppt_h</p:attrName>
                                        </p:attrNameLst>
                                      </p:cBhvr>
                                      <p:tavLst>
                                        <p:tav tm="0">
                                          <p:val>
                                            <p:strVal val="#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17" presetClass="entr" presetSubtype="10" fill="hold" grpId="0" nodeType="clickEffect">
                                  <p:stCondLst>
                                    <p:cond delay="0"/>
                                  </p:stCondLst>
                                  <p:childTnLst>
                                    <p:set>
                                      <p:cBhvr>
                                        <p:cTn id="48" dur="1" fill="hold">
                                          <p:stCondLst>
                                            <p:cond delay="0"/>
                                          </p:stCondLst>
                                        </p:cTn>
                                        <p:tgtEl>
                                          <p:spTgt spid="11269">
                                            <p:txEl>
                                              <p:pRg st="11" end="11"/>
                                            </p:txEl>
                                          </p:spTgt>
                                        </p:tgtEl>
                                        <p:attrNameLst>
                                          <p:attrName>style.visibility</p:attrName>
                                        </p:attrNameLst>
                                      </p:cBhvr>
                                      <p:to>
                                        <p:strVal val="visible"/>
                                      </p:to>
                                    </p:set>
                                    <p:anim calcmode="lin" valueType="num">
                                      <p:cBhvr>
                                        <p:cTn id="49" dur="500" fill="hold"/>
                                        <p:tgtEl>
                                          <p:spTgt spid="11269">
                                            <p:txEl>
                                              <p:pRg st="11" end="11"/>
                                            </p:txEl>
                                          </p:spTgt>
                                        </p:tgtEl>
                                        <p:attrNameLst>
                                          <p:attrName>ppt_w</p:attrName>
                                        </p:attrNameLst>
                                      </p:cBhvr>
                                      <p:tavLst>
                                        <p:tav tm="0">
                                          <p:val>
                                            <p:fltVal val="0"/>
                                          </p:val>
                                        </p:tav>
                                        <p:tav tm="100000">
                                          <p:val>
                                            <p:strVal val="#ppt_w"/>
                                          </p:val>
                                        </p:tav>
                                      </p:tavLst>
                                    </p:anim>
                                    <p:anim calcmode="lin" valueType="num">
                                      <p:cBhvr>
                                        <p:cTn id="50" dur="500" fill="hold"/>
                                        <p:tgtEl>
                                          <p:spTgt spid="11269">
                                            <p:txEl>
                                              <p:pRg st="11" end="11"/>
                                            </p:txEl>
                                          </p:spTgt>
                                        </p:tgtEl>
                                        <p:attrNameLst>
                                          <p:attrName>ppt_h</p:attrName>
                                        </p:attrNameLst>
                                      </p:cBhvr>
                                      <p:tavLst>
                                        <p:tav tm="0">
                                          <p:val>
                                            <p:strVal val="#ppt_h"/>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17" presetClass="entr" presetSubtype="10" fill="hold" grpId="0" nodeType="clickEffect">
                                  <p:stCondLst>
                                    <p:cond delay="0"/>
                                  </p:stCondLst>
                                  <p:childTnLst>
                                    <p:set>
                                      <p:cBhvr>
                                        <p:cTn id="54" dur="1" fill="hold">
                                          <p:stCondLst>
                                            <p:cond delay="0"/>
                                          </p:stCondLst>
                                        </p:cTn>
                                        <p:tgtEl>
                                          <p:spTgt spid="11269">
                                            <p:txEl>
                                              <p:pRg st="12" end="12"/>
                                            </p:txEl>
                                          </p:spTgt>
                                        </p:tgtEl>
                                        <p:attrNameLst>
                                          <p:attrName>style.visibility</p:attrName>
                                        </p:attrNameLst>
                                      </p:cBhvr>
                                      <p:to>
                                        <p:strVal val="visible"/>
                                      </p:to>
                                    </p:set>
                                    <p:anim calcmode="lin" valueType="num">
                                      <p:cBhvr>
                                        <p:cTn id="55" dur="500" fill="hold"/>
                                        <p:tgtEl>
                                          <p:spTgt spid="11269">
                                            <p:txEl>
                                              <p:pRg st="12" end="12"/>
                                            </p:txEl>
                                          </p:spTgt>
                                        </p:tgtEl>
                                        <p:attrNameLst>
                                          <p:attrName>ppt_w</p:attrName>
                                        </p:attrNameLst>
                                      </p:cBhvr>
                                      <p:tavLst>
                                        <p:tav tm="0">
                                          <p:val>
                                            <p:fltVal val="0"/>
                                          </p:val>
                                        </p:tav>
                                        <p:tav tm="100000">
                                          <p:val>
                                            <p:strVal val="#ppt_w"/>
                                          </p:val>
                                        </p:tav>
                                      </p:tavLst>
                                    </p:anim>
                                    <p:anim calcmode="lin" valueType="num">
                                      <p:cBhvr>
                                        <p:cTn id="56" dur="500" fill="hold"/>
                                        <p:tgtEl>
                                          <p:spTgt spid="11269">
                                            <p:txEl>
                                              <p:pRg st="12" end="12"/>
                                            </p:txEl>
                                          </p:spTgt>
                                        </p:tgtEl>
                                        <p:attrNameLst>
                                          <p:attrName>ppt_h</p:attrName>
                                        </p:attrNameLst>
                                      </p:cBhvr>
                                      <p:tavLst>
                                        <p:tav tm="0">
                                          <p:val>
                                            <p:strVal val="#ppt_h"/>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17" presetClass="entr" presetSubtype="10" fill="hold" grpId="0" nodeType="clickEffect">
                                  <p:stCondLst>
                                    <p:cond delay="0"/>
                                  </p:stCondLst>
                                  <p:childTnLst>
                                    <p:set>
                                      <p:cBhvr>
                                        <p:cTn id="60" dur="1" fill="hold">
                                          <p:stCondLst>
                                            <p:cond delay="0"/>
                                          </p:stCondLst>
                                        </p:cTn>
                                        <p:tgtEl>
                                          <p:spTgt spid="11269">
                                            <p:txEl>
                                              <p:pRg st="14" end="14"/>
                                            </p:txEl>
                                          </p:spTgt>
                                        </p:tgtEl>
                                        <p:attrNameLst>
                                          <p:attrName>style.visibility</p:attrName>
                                        </p:attrNameLst>
                                      </p:cBhvr>
                                      <p:to>
                                        <p:strVal val="visible"/>
                                      </p:to>
                                    </p:set>
                                    <p:anim calcmode="lin" valueType="num">
                                      <p:cBhvr>
                                        <p:cTn id="61" dur="500" fill="hold"/>
                                        <p:tgtEl>
                                          <p:spTgt spid="11269">
                                            <p:txEl>
                                              <p:pRg st="14" end="14"/>
                                            </p:txEl>
                                          </p:spTgt>
                                        </p:tgtEl>
                                        <p:attrNameLst>
                                          <p:attrName>ppt_w</p:attrName>
                                        </p:attrNameLst>
                                      </p:cBhvr>
                                      <p:tavLst>
                                        <p:tav tm="0">
                                          <p:val>
                                            <p:fltVal val="0"/>
                                          </p:val>
                                        </p:tav>
                                        <p:tav tm="100000">
                                          <p:val>
                                            <p:strVal val="#ppt_w"/>
                                          </p:val>
                                        </p:tav>
                                      </p:tavLst>
                                    </p:anim>
                                    <p:anim calcmode="lin" valueType="num">
                                      <p:cBhvr>
                                        <p:cTn id="62" dur="500" fill="hold"/>
                                        <p:tgtEl>
                                          <p:spTgt spid="11269">
                                            <p:txEl>
                                              <p:pRg st="14" end="14"/>
                                            </p:txEl>
                                          </p:spTgt>
                                        </p:tgtEl>
                                        <p:attrNameLst>
                                          <p:attrName>ppt_h</p:attrName>
                                        </p:attrNameLst>
                                      </p:cBhvr>
                                      <p:tavLst>
                                        <p:tav tm="0">
                                          <p:val>
                                            <p:strVal val="#ppt_h"/>
                                          </p:val>
                                        </p:tav>
                                        <p:tav tm="100000">
                                          <p:val>
                                            <p:strVal val="#ppt_h"/>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17" presetClass="entr" presetSubtype="10" fill="hold" grpId="0" nodeType="clickEffect">
                                  <p:stCondLst>
                                    <p:cond delay="0"/>
                                  </p:stCondLst>
                                  <p:childTnLst>
                                    <p:set>
                                      <p:cBhvr>
                                        <p:cTn id="66" dur="1" fill="hold">
                                          <p:stCondLst>
                                            <p:cond delay="0"/>
                                          </p:stCondLst>
                                        </p:cTn>
                                        <p:tgtEl>
                                          <p:spTgt spid="11269">
                                            <p:txEl>
                                              <p:pRg st="15" end="15"/>
                                            </p:txEl>
                                          </p:spTgt>
                                        </p:tgtEl>
                                        <p:attrNameLst>
                                          <p:attrName>style.visibility</p:attrName>
                                        </p:attrNameLst>
                                      </p:cBhvr>
                                      <p:to>
                                        <p:strVal val="visible"/>
                                      </p:to>
                                    </p:set>
                                    <p:anim calcmode="lin" valueType="num">
                                      <p:cBhvr>
                                        <p:cTn id="67" dur="500" fill="hold"/>
                                        <p:tgtEl>
                                          <p:spTgt spid="11269">
                                            <p:txEl>
                                              <p:pRg st="15" end="15"/>
                                            </p:txEl>
                                          </p:spTgt>
                                        </p:tgtEl>
                                        <p:attrNameLst>
                                          <p:attrName>ppt_w</p:attrName>
                                        </p:attrNameLst>
                                      </p:cBhvr>
                                      <p:tavLst>
                                        <p:tav tm="0">
                                          <p:val>
                                            <p:fltVal val="0"/>
                                          </p:val>
                                        </p:tav>
                                        <p:tav tm="100000">
                                          <p:val>
                                            <p:strVal val="#ppt_w"/>
                                          </p:val>
                                        </p:tav>
                                      </p:tavLst>
                                    </p:anim>
                                    <p:anim calcmode="lin" valueType="num">
                                      <p:cBhvr>
                                        <p:cTn id="68" dur="500" fill="hold"/>
                                        <p:tgtEl>
                                          <p:spTgt spid="11269">
                                            <p:txEl>
                                              <p:pRg st="15" end="15"/>
                                            </p:txEl>
                                          </p:spTgt>
                                        </p:tgtEl>
                                        <p:attrNameLst>
                                          <p:attrName>ppt_h</p:attrName>
                                        </p:attrNameLst>
                                      </p:cBhvr>
                                      <p:tavLst>
                                        <p:tav tm="0">
                                          <p:val>
                                            <p:strVal val="#ppt_h"/>
                                          </p:val>
                                        </p:tav>
                                        <p:tav tm="100000">
                                          <p:val>
                                            <p:strVal val="#ppt_h"/>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17" presetClass="entr" presetSubtype="10" fill="hold" grpId="0" nodeType="clickEffect">
                                  <p:stCondLst>
                                    <p:cond delay="0"/>
                                  </p:stCondLst>
                                  <p:childTnLst>
                                    <p:set>
                                      <p:cBhvr>
                                        <p:cTn id="72" dur="1" fill="hold">
                                          <p:stCondLst>
                                            <p:cond delay="0"/>
                                          </p:stCondLst>
                                        </p:cTn>
                                        <p:tgtEl>
                                          <p:spTgt spid="11269">
                                            <p:txEl>
                                              <p:pRg st="16" end="16"/>
                                            </p:txEl>
                                          </p:spTgt>
                                        </p:tgtEl>
                                        <p:attrNameLst>
                                          <p:attrName>style.visibility</p:attrName>
                                        </p:attrNameLst>
                                      </p:cBhvr>
                                      <p:to>
                                        <p:strVal val="visible"/>
                                      </p:to>
                                    </p:set>
                                    <p:anim calcmode="lin" valueType="num">
                                      <p:cBhvr>
                                        <p:cTn id="73" dur="500" fill="hold"/>
                                        <p:tgtEl>
                                          <p:spTgt spid="11269">
                                            <p:txEl>
                                              <p:pRg st="16" end="16"/>
                                            </p:txEl>
                                          </p:spTgt>
                                        </p:tgtEl>
                                        <p:attrNameLst>
                                          <p:attrName>ppt_w</p:attrName>
                                        </p:attrNameLst>
                                      </p:cBhvr>
                                      <p:tavLst>
                                        <p:tav tm="0">
                                          <p:val>
                                            <p:fltVal val="0"/>
                                          </p:val>
                                        </p:tav>
                                        <p:tav tm="100000">
                                          <p:val>
                                            <p:strVal val="#ppt_w"/>
                                          </p:val>
                                        </p:tav>
                                      </p:tavLst>
                                    </p:anim>
                                    <p:anim calcmode="lin" valueType="num">
                                      <p:cBhvr>
                                        <p:cTn id="74" dur="500" fill="hold"/>
                                        <p:tgtEl>
                                          <p:spTgt spid="11269">
                                            <p:txEl>
                                              <p:pRg st="16" end="16"/>
                                            </p:txEl>
                                          </p:spTgt>
                                        </p:tgtEl>
                                        <p:attrNameLst>
                                          <p:attrName>ppt_h</p:attrName>
                                        </p:attrNameLst>
                                      </p:cBhvr>
                                      <p:tavLst>
                                        <p:tav tm="0">
                                          <p:val>
                                            <p:strVal val="#ppt_h"/>
                                          </p:val>
                                        </p:tav>
                                        <p:tav tm="100000">
                                          <p:val>
                                            <p:strVal val="#ppt_h"/>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11274"/>
                                        </p:tgtEl>
                                        <p:attrNameLst>
                                          <p:attrName>style.visibility</p:attrName>
                                        </p:attrNameLst>
                                      </p:cBhvr>
                                      <p:to>
                                        <p:strVal val="visible"/>
                                      </p:to>
                                    </p:set>
                                    <p:anim calcmode="lin" valueType="num">
                                      <p:cBhvr additive="base">
                                        <p:cTn id="79" dur="500" fill="hold"/>
                                        <p:tgtEl>
                                          <p:spTgt spid="11274"/>
                                        </p:tgtEl>
                                        <p:attrNameLst>
                                          <p:attrName>ppt_x</p:attrName>
                                        </p:attrNameLst>
                                      </p:cBhvr>
                                      <p:tavLst>
                                        <p:tav tm="0">
                                          <p:val>
                                            <p:strVal val="1+#ppt_w/2"/>
                                          </p:val>
                                        </p:tav>
                                        <p:tav tm="100000">
                                          <p:val>
                                            <p:strVal val="#ppt_x"/>
                                          </p:val>
                                        </p:tav>
                                      </p:tavLst>
                                    </p:anim>
                                    <p:anim calcmode="lin" valueType="num">
                                      <p:cBhvr additive="base">
                                        <p:cTn id="80" dur="500" fill="hold"/>
                                        <p:tgtEl>
                                          <p:spTgt spid="11274"/>
                                        </p:tgtEl>
                                        <p:attrNameLst>
                                          <p:attrName>ppt_y</p:attrName>
                                        </p:attrNameLst>
                                      </p:cBhvr>
                                      <p:tavLst>
                                        <p:tav tm="0">
                                          <p:val>
                                            <p:strVal val="#ppt_y"/>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11275"/>
                                        </p:tgtEl>
                                        <p:attrNameLst>
                                          <p:attrName>style.visibility</p:attrName>
                                        </p:attrNameLst>
                                      </p:cBhvr>
                                      <p:to>
                                        <p:strVal val="visible"/>
                                      </p:to>
                                    </p:set>
                                    <p:anim calcmode="lin" valueType="num">
                                      <p:cBhvr additive="base">
                                        <p:cTn id="85" dur="500" fill="hold"/>
                                        <p:tgtEl>
                                          <p:spTgt spid="11275"/>
                                        </p:tgtEl>
                                        <p:attrNameLst>
                                          <p:attrName>ppt_x</p:attrName>
                                        </p:attrNameLst>
                                      </p:cBhvr>
                                      <p:tavLst>
                                        <p:tav tm="0">
                                          <p:val>
                                            <p:strVal val="1+#ppt_w/2"/>
                                          </p:val>
                                        </p:tav>
                                        <p:tav tm="100000">
                                          <p:val>
                                            <p:strVal val="#ppt_x"/>
                                          </p:val>
                                        </p:tav>
                                      </p:tavLst>
                                    </p:anim>
                                    <p:anim calcmode="lin" valueType="num">
                                      <p:cBhvr additive="base">
                                        <p:cTn id="86" dur="500" fill="hold"/>
                                        <p:tgtEl>
                                          <p:spTgt spid="11275"/>
                                        </p:tgtEl>
                                        <p:attrNameLst>
                                          <p:attrName>ppt_y</p:attrName>
                                        </p:attrNameLst>
                                      </p:cBhvr>
                                      <p:tavLst>
                                        <p:tav tm="0">
                                          <p:val>
                                            <p:strVal val="#ppt_y"/>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11276"/>
                                        </p:tgtEl>
                                        <p:attrNameLst>
                                          <p:attrName>style.visibility</p:attrName>
                                        </p:attrNameLst>
                                      </p:cBhvr>
                                      <p:to>
                                        <p:strVal val="visible"/>
                                      </p:to>
                                    </p:set>
                                    <p:anim calcmode="lin" valueType="num">
                                      <p:cBhvr additive="base">
                                        <p:cTn id="91" dur="500" fill="hold"/>
                                        <p:tgtEl>
                                          <p:spTgt spid="11276"/>
                                        </p:tgtEl>
                                        <p:attrNameLst>
                                          <p:attrName>ppt_x</p:attrName>
                                        </p:attrNameLst>
                                      </p:cBhvr>
                                      <p:tavLst>
                                        <p:tav tm="0">
                                          <p:val>
                                            <p:strVal val="1+#ppt_w/2"/>
                                          </p:val>
                                        </p:tav>
                                        <p:tav tm="100000">
                                          <p:val>
                                            <p:strVal val="#ppt_x"/>
                                          </p:val>
                                        </p:tav>
                                      </p:tavLst>
                                    </p:anim>
                                    <p:anim calcmode="lin" valueType="num">
                                      <p:cBhvr additive="base">
                                        <p:cTn id="92" dur="500" fill="hold"/>
                                        <p:tgtEl>
                                          <p:spTgt spid="112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build="p" autoUpdateAnimBg="0"/>
      <p:bldP spid="11274" grpId="0" animBg="1"/>
      <p:bldP spid="11275" grpId="0" animBg="1"/>
      <p:bldP spid="1127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711777" y="0"/>
            <a:ext cx="7886700" cy="1325563"/>
          </a:xfrm>
        </p:spPr>
        <p:txBody>
          <a:bodyPr/>
          <a:lstStyle/>
          <a:p>
            <a:pPr eaLnBrk="1" hangingPunct="1">
              <a:defRPr/>
            </a:pPr>
            <a:r>
              <a:rPr lang="es-MX" sz="3600" b="1" dirty="0" smtClean="0">
                <a:solidFill>
                  <a:schemeClr val="accent2">
                    <a:lumMod val="50000"/>
                  </a:schemeClr>
                </a:solidFill>
                <a:latin typeface="+mn-lt"/>
              </a:rPr>
              <a:t>DISTRIBUCION DE LA RADIACION SOLAR </a:t>
            </a:r>
            <a:endParaRPr lang="es-ES" sz="3600" b="1" dirty="0" smtClean="0">
              <a:solidFill>
                <a:schemeClr val="accent2">
                  <a:lumMod val="50000"/>
                </a:schemeClr>
              </a:solidFill>
              <a:latin typeface="+mn-lt"/>
            </a:endParaRPr>
          </a:p>
        </p:txBody>
      </p:sp>
      <p:pic>
        <p:nvPicPr>
          <p:cNvPr id="16387" name="Picture 5" descr="img00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02817" y="1244311"/>
            <a:ext cx="7213889" cy="5410849"/>
          </a:xfrm>
          <a:noFill/>
          <a:extLst>
            <a:ext uri="{909E8E84-426E-40DD-AFC4-6F175D3DCCD1}">
              <a14:hiddenFill xmlns:a14="http://schemas.microsoft.com/office/drawing/2010/main">
                <a:solidFill>
                  <a:srgbClr val="FFFFFF"/>
                </a:solidFill>
              </a14:hiddenFill>
            </a:ext>
          </a:extLst>
        </p:spPr>
      </p:pic>
      <p:sp>
        <p:nvSpPr>
          <p:cNvPr id="16388" name="Text Box 7"/>
          <p:cNvSpPr txBox="1">
            <a:spLocks noChangeArrowheads="1"/>
          </p:cNvSpPr>
          <p:nvPr/>
        </p:nvSpPr>
        <p:spPr bwMode="auto">
          <a:xfrm>
            <a:off x="1357313" y="3214688"/>
            <a:ext cx="158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tx2"/>
              </a:buClr>
              <a:buSzPct val="6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9pPr>
          </a:lstStyle>
          <a:p>
            <a:pPr defTabSz="914400" fontAlgn="base">
              <a:spcBef>
                <a:spcPct val="0"/>
              </a:spcBef>
              <a:spcAft>
                <a:spcPct val="0"/>
              </a:spcAft>
              <a:buClrTx/>
              <a:buSzTx/>
              <a:buFontTx/>
              <a:buNone/>
            </a:pPr>
            <a:r>
              <a:rPr lang="es-MX" altLang="es-MX" sz="1800" smtClean="0">
                <a:solidFill>
                  <a:srgbClr val="000000"/>
                </a:solidFill>
              </a:rPr>
              <a:t>ALBEDO 40%</a:t>
            </a:r>
            <a:endParaRPr lang="es-ES" altLang="es-MX" sz="1800" smtClean="0">
              <a:solidFill>
                <a:srgbClr val="FFFFFF"/>
              </a:solidFill>
            </a:endParaRPr>
          </a:p>
        </p:txBody>
      </p:sp>
      <p:sp>
        <p:nvSpPr>
          <p:cNvPr id="16389" name="Text Box 8"/>
          <p:cNvSpPr txBox="1">
            <a:spLocks noChangeArrowheads="1"/>
          </p:cNvSpPr>
          <p:nvPr/>
        </p:nvSpPr>
        <p:spPr bwMode="auto">
          <a:xfrm>
            <a:off x="5724525" y="4652963"/>
            <a:ext cx="1930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tx2"/>
              </a:buClr>
              <a:buSzPct val="6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9pPr>
          </a:lstStyle>
          <a:p>
            <a:pPr defTabSz="914400" fontAlgn="base">
              <a:spcBef>
                <a:spcPct val="0"/>
              </a:spcBef>
              <a:spcAft>
                <a:spcPct val="0"/>
              </a:spcAft>
              <a:buClrTx/>
              <a:buSzTx/>
              <a:buFontTx/>
              <a:buNone/>
            </a:pPr>
            <a:r>
              <a:rPr lang="es-MX" altLang="es-MX" sz="1800" smtClean="0">
                <a:solidFill>
                  <a:srgbClr val="000000"/>
                </a:solidFill>
              </a:rPr>
              <a:t>DEPLECION</a:t>
            </a:r>
            <a:r>
              <a:rPr lang="es-MX" altLang="es-MX" sz="1800" smtClean="0">
                <a:solidFill>
                  <a:srgbClr val="FFFFFF"/>
                </a:solidFill>
              </a:rPr>
              <a:t> </a:t>
            </a:r>
            <a:r>
              <a:rPr lang="es-MX" altLang="es-MX" sz="1800" smtClean="0">
                <a:solidFill>
                  <a:srgbClr val="000000"/>
                </a:solidFill>
              </a:rPr>
              <a:t>17%</a:t>
            </a:r>
            <a:endParaRPr lang="es-ES" altLang="es-MX" sz="1800" smtClean="0">
              <a:solidFill>
                <a:srgbClr val="FFFFFF"/>
              </a:solidFill>
            </a:endParaRPr>
          </a:p>
        </p:txBody>
      </p:sp>
      <p:sp>
        <p:nvSpPr>
          <p:cNvPr id="16390" name="Text Box 9"/>
          <p:cNvSpPr txBox="1">
            <a:spLocks noChangeArrowheads="1"/>
          </p:cNvSpPr>
          <p:nvPr/>
        </p:nvSpPr>
        <p:spPr bwMode="auto">
          <a:xfrm>
            <a:off x="5580063" y="5013325"/>
            <a:ext cx="2057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tx2"/>
              </a:buClr>
              <a:buSzPct val="6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9pPr>
          </a:lstStyle>
          <a:p>
            <a:pPr defTabSz="914400" fontAlgn="base">
              <a:spcBef>
                <a:spcPct val="0"/>
              </a:spcBef>
              <a:spcAft>
                <a:spcPct val="0"/>
              </a:spcAft>
              <a:buClrTx/>
              <a:buSzTx/>
              <a:buFontTx/>
              <a:buNone/>
            </a:pPr>
            <a:r>
              <a:rPr lang="es-MX" altLang="es-MX" sz="1800" smtClean="0">
                <a:solidFill>
                  <a:srgbClr val="000000"/>
                </a:solidFill>
              </a:rPr>
              <a:t>INSOLACION 43%</a:t>
            </a:r>
            <a:endParaRPr lang="es-ES" altLang="es-MX" sz="1800" smtClean="0">
              <a:solidFill>
                <a:srgbClr val="000000"/>
              </a:solidFill>
            </a:endParaRPr>
          </a:p>
        </p:txBody>
      </p:sp>
      <p:sp>
        <p:nvSpPr>
          <p:cNvPr id="16391" name="Text Box 10"/>
          <p:cNvSpPr txBox="1">
            <a:spLocks noChangeArrowheads="1"/>
          </p:cNvSpPr>
          <p:nvPr/>
        </p:nvSpPr>
        <p:spPr bwMode="auto">
          <a:xfrm>
            <a:off x="8116706" y="4936055"/>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tx2"/>
              </a:buClr>
              <a:buSzPct val="6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9pPr>
          </a:lstStyle>
          <a:p>
            <a:pPr defTabSz="914400" fontAlgn="base">
              <a:spcBef>
                <a:spcPct val="0"/>
              </a:spcBef>
              <a:spcAft>
                <a:spcPct val="0"/>
              </a:spcAft>
              <a:buClrTx/>
              <a:buSzTx/>
              <a:buFontTx/>
              <a:buNone/>
            </a:pPr>
            <a:endParaRPr lang="es-MX" altLang="es-MX" sz="1800" smtClean="0">
              <a:solidFill>
                <a:srgbClr val="FFFFFF"/>
              </a:solidFill>
            </a:endParaRPr>
          </a:p>
        </p:txBody>
      </p:sp>
    </p:spTree>
    <p:extLst>
      <p:ext uri="{BB962C8B-B14F-4D97-AF65-F5344CB8AC3E}">
        <p14:creationId xmlns:p14="http://schemas.microsoft.com/office/powerpoint/2010/main" val="1824772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s-MX" sz="4000" b="1" dirty="0" smtClean="0">
                <a:solidFill>
                  <a:schemeClr val="accent2">
                    <a:lumMod val="50000"/>
                  </a:schemeClr>
                </a:solidFill>
              </a:rPr>
              <a:t>DIATERMANCIA</a:t>
            </a:r>
            <a:endParaRPr lang="es-ES" sz="4000" b="1" dirty="0" smtClean="0">
              <a:solidFill>
                <a:schemeClr val="accent2">
                  <a:lumMod val="50000"/>
                </a:schemeClr>
              </a:solidFill>
            </a:endParaRPr>
          </a:p>
        </p:txBody>
      </p:sp>
      <p:sp>
        <p:nvSpPr>
          <p:cNvPr id="49155" name="Rectangle 3"/>
          <p:cNvSpPr>
            <a:spLocks noGrp="1" noChangeArrowheads="1"/>
          </p:cNvSpPr>
          <p:nvPr>
            <p:ph type="body" sz="half" idx="1"/>
          </p:nvPr>
        </p:nvSpPr>
        <p:spPr>
          <a:xfrm>
            <a:off x="250825" y="1412875"/>
            <a:ext cx="8281988" cy="1295400"/>
          </a:xfrm>
        </p:spPr>
        <p:txBody>
          <a:bodyPr/>
          <a:lstStyle/>
          <a:p>
            <a:pPr eaLnBrk="1" hangingPunct="1">
              <a:lnSpc>
                <a:spcPct val="90000"/>
              </a:lnSpc>
              <a:buFont typeface="Wingdings" panose="05000000000000000000" pitchFamily="2" charset="2"/>
              <a:buNone/>
              <a:defRPr/>
            </a:pPr>
            <a:r>
              <a:rPr lang="es-MX" sz="2800" dirty="0" smtClean="0"/>
              <a:t>   </a:t>
            </a:r>
            <a:r>
              <a:rPr lang="es-MX" sz="2800" b="1" dirty="0" smtClean="0"/>
              <a:t> </a:t>
            </a:r>
            <a:r>
              <a:rPr lang="es-MX" sz="2800" b="1" dirty="0" err="1" smtClean="0"/>
              <a:t>Diatermancia</a:t>
            </a:r>
            <a:r>
              <a:rPr lang="es-MX" sz="2800" b="1" dirty="0" smtClean="0"/>
              <a:t> </a:t>
            </a:r>
            <a:r>
              <a:rPr lang="es-MX" sz="2800" dirty="0" smtClean="0"/>
              <a:t>es la propiedad del aire de no absorber casi la energía calorífica de los rayos solares, sino transmitirla. </a:t>
            </a:r>
            <a:endParaRPr lang="es-ES" sz="2800" dirty="0" smtClean="0"/>
          </a:p>
        </p:txBody>
      </p:sp>
      <p:pic>
        <p:nvPicPr>
          <p:cNvPr id="14340" name="Picture 9" descr="efecto_invernadero"/>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250825" y="3213100"/>
            <a:ext cx="3744913" cy="3070225"/>
          </a:xfrm>
          <a:noFill/>
          <a:extLst>
            <a:ext uri="{909E8E84-426E-40DD-AFC4-6F175D3DCCD1}">
              <a14:hiddenFill xmlns:a14="http://schemas.microsoft.com/office/drawing/2010/main">
                <a:solidFill>
                  <a:srgbClr val="FFFFFF"/>
                </a:solidFill>
              </a14:hiddenFill>
            </a:ext>
          </a:extLst>
        </p:spPr>
      </p:pic>
      <p:pic>
        <p:nvPicPr>
          <p:cNvPr id="14341" name="Picture 12" descr="invernadero-opt"/>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5076825" y="3238500"/>
            <a:ext cx="3455988" cy="3090863"/>
          </a:xfrm>
          <a:noFill/>
          <a:extLst>
            <a:ext uri="{909E8E84-426E-40DD-AFC4-6F175D3DCCD1}">
              <a14:hiddenFill xmlns:a14="http://schemas.microsoft.com/office/drawing/2010/main">
                <a:solidFill>
                  <a:srgbClr val="FFFFFF"/>
                </a:solidFill>
              </a14:hiddenFill>
            </a:ext>
          </a:extLst>
        </p:spPr>
      </p:pic>
      <p:sp>
        <p:nvSpPr>
          <p:cNvPr id="14342" name="Text Box 14"/>
          <p:cNvSpPr txBox="1">
            <a:spLocks noChangeArrowheads="1"/>
          </p:cNvSpPr>
          <p:nvPr/>
        </p:nvSpPr>
        <p:spPr bwMode="auto">
          <a:xfrm>
            <a:off x="1258888" y="2781300"/>
            <a:ext cx="2730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tx2"/>
              </a:buClr>
              <a:buSzPct val="6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9pPr>
          </a:lstStyle>
          <a:p>
            <a:pPr defTabSz="914400" fontAlgn="base">
              <a:spcBef>
                <a:spcPct val="0"/>
              </a:spcBef>
              <a:spcAft>
                <a:spcPct val="0"/>
              </a:spcAft>
              <a:buClrTx/>
              <a:buSzTx/>
              <a:buFontTx/>
              <a:buNone/>
            </a:pPr>
            <a:r>
              <a:rPr lang="es-ES" altLang="es-MX" sz="1800" smtClean="0">
                <a:solidFill>
                  <a:srgbClr val="FFFFFF"/>
                </a:solidFill>
              </a:rPr>
              <a:t>RADIACION ENTRANTE</a:t>
            </a:r>
          </a:p>
        </p:txBody>
      </p:sp>
      <p:sp>
        <p:nvSpPr>
          <p:cNvPr id="14343" name="Text Box 15"/>
          <p:cNvSpPr txBox="1">
            <a:spLocks noChangeArrowheads="1"/>
          </p:cNvSpPr>
          <p:nvPr/>
        </p:nvSpPr>
        <p:spPr bwMode="auto">
          <a:xfrm>
            <a:off x="250825" y="6308725"/>
            <a:ext cx="4178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tx2"/>
              </a:buClr>
              <a:buSzPct val="6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9pPr>
          </a:lstStyle>
          <a:p>
            <a:pPr defTabSz="914400" fontAlgn="base">
              <a:spcBef>
                <a:spcPct val="0"/>
              </a:spcBef>
              <a:spcAft>
                <a:spcPct val="0"/>
              </a:spcAft>
              <a:buClrTx/>
              <a:buSzTx/>
              <a:buFontTx/>
              <a:buNone/>
            </a:pPr>
            <a:r>
              <a:rPr lang="es-ES" altLang="es-MX" sz="1800" smtClean="0">
                <a:solidFill>
                  <a:srgbClr val="FFFFFF"/>
                </a:solidFill>
              </a:rPr>
              <a:t>RADIACION SALIENTE O TERRESTRE</a:t>
            </a:r>
          </a:p>
        </p:txBody>
      </p:sp>
    </p:spTree>
    <p:extLst>
      <p:ext uri="{BB962C8B-B14F-4D97-AF65-F5344CB8AC3E}">
        <p14:creationId xmlns:p14="http://schemas.microsoft.com/office/powerpoint/2010/main" val="766808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smtClean="0">
                <a:solidFill>
                  <a:schemeClr val="accent2">
                    <a:lumMod val="50000"/>
                  </a:schemeClr>
                </a:solidFill>
                <a:latin typeface="Arial" panose="020B0604020202020204" pitchFamily="34" charset="0"/>
                <a:cs typeface="Arial" panose="020B0604020202020204" pitchFamily="34" charset="0"/>
              </a:rPr>
              <a:t>PRESENTACION</a:t>
            </a:r>
            <a:endParaRPr lang="es-MX" sz="2800" b="1"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normAutofit lnSpcReduction="10000"/>
          </a:bodyPr>
          <a:lstStyle/>
          <a:p>
            <a:r>
              <a:rPr lang="es-MX" dirty="0">
                <a:solidFill>
                  <a:schemeClr val="accent2">
                    <a:lumMod val="50000"/>
                  </a:schemeClr>
                </a:solidFill>
              </a:rPr>
              <a:t>La eficacia de la producción </a:t>
            </a:r>
            <a:r>
              <a:rPr lang="es-MX" dirty="0" smtClean="0">
                <a:solidFill>
                  <a:schemeClr val="accent2">
                    <a:lumMod val="50000"/>
                  </a:schemeClr>
                </a:solidFill>
              </a:rPr>
              <a:t>agropecuaria depende </a:t>
            </a:r>
            <a:r>
              <a:rPr lang="es-MX" dirty="0">
                <a:solidFill>
                  <a:schemeClr val="accent2">
                    <a:lumMod val="50000"/>
                  </a:schemeClr>
                </a:solidFill>
              </a:rPr>
              <a:t>principalmente de </a:t>
            </a:r>
            <a:r>
              <a:rPr lang="es-MX" dirty="0" smtClean="0">
                <a:solidFill>
                  <a:schemeClr val="accent2">
                    <a:lumMod val="50000"/>
                  </a:schemeClr>
                </a:solidFill>
              </a:rPr>
              <a:t> </a:t>
            </a:r>
            <a:r>
              <a:rPr lang="es-MX" dirty="0">
                <a:solidFill>
                  <a:schemeClr val="accent2">
                    <a:lumMod val="50000"/>
                  </a:schemeClr>
                </a:solidFill>
              </a:rPr>
              <a:t>la actividad </a:t>
            </a:r>
            <a:r>
              <a:rPr lang="es-MX" dirty="0" smtClean="0">
                <a:solidFill>
                  <a:schemeClr val="accent2">
                    <a:lumMod val="50000"/>
                  </a:schemeClr>
                </a:solidFill>
              </a:rPr>
              <a:t>interactiva del hombre, la atmosfera, el suelo y los cultivos. </a:t>
            </a:r>
            <a:endParaRPr lang="es-MX" dirty="0">
              <a:solidFill>
                <a:schemeClr val="accent2">
                  <a:lumMod val="50000"/>
                </a:schemeClr>
              </a:solidFill>
            </a:endParaRPr>
          </a:p>
          <a:p>
            <a:r>
              <a:rPr lang="es-MX" dirty="0" smtClean="0">
                <a:solidFill>
                  <a:schemeClr val="accent2">
                    <a:lumMod val="50000"/>
                  </a:schemeClr>
                </a:solidFill>
              </a:rPr>
              <a:t>El conocimiento y estudio </a:t>
            </a:r>
            <a:r>
              <a:rPr lang="es-MX" dirty="0">
                <a:solidFill>
                  <a:schemeClr val="accent2">
                    <a:lumMod val="50000"/>
                  </a:schemeClr>
                </a:solidFill>
              </a:rPr>
              <a:t>del clima es una </a:t>
            </a:r>
            <a:r>
              <a:rPr lang="es-MX" dirty="0" smtClean="0">
                <a:solidFill>
                  <a:schemeClr val="accent2">
                    <a:lumMod val="50000"/>
                  </a:schemeClr>
                </a:solidFill>
              </a:rPr>
              <a:t>factor </a:t>
            </a:r>
            <a:r>
              <a:rPr lang="es-MX" dirty="0">
                <a:solidFill>
                  <a:schemeClr val="accent2">
                    <a:lumMod val="50000"/>
                  </a:schemeClr>
                </a:solidFill>
              </a:rPr>
              <a:t>clave, </a:t>
            </a:r>
            <a:r>
              <a:rPr lang="es-MX" dirty="0" smtClean="0">
                <a:solidFill>
                  <a:schemeClr val="accent2">
                    <a:lumMod val="50000"/>
                  </a:schemeClr>
                </a:solidFill>
              </a:rPr>
              <a:t>ya que  </a:t>
            </a:r>
            <a:r>
              <a:rPr lang="es-MX" dirty="0">
                <a:solidFill>
                  <a:schemeClr val="accent2">
                    <a:lumMod val="50000"/>
                  </a:schemeClr>
                </a:solidFill>
              </a:rPr>
              <a:t>contribuye a posibilitar el mejor </a:t>
            </a:r>
            <a:r>
              <a:rPr lang="es-MX" dirty="0" smtClean="0">
                <a:solidFill>
                  <a:schemeClr val="accent2">
                    <a:lumMod val="50000"/>
                  </a:schemeClr>
                </a:solidFill>
              </a:rPr>
              <a:t>aprovechamiento </a:t>
            </a:r>
            <a:r>
              <a:rPr lang="es-MX" dirty="0">
                <a:solidFill>
                  <a:schemeClr val="accent2">
                    <a:lumMod val="50000"/>
                  </a:schemeClr>
                </a:solidFill>
              </a:rPr>
              <a:t>de los </a:t>
            </a:r>
            <a:r>
              <a:rPr lang="es-MX" dirty="0" smtClean="0">
                <a:solidFill>
                  <a:schemeClr val="accent2">
                    <a:lumMod val="50000"/>
                  </a:schemeClr>
                </a:solidFill>
              </a:rPr>
              <a:t>recursos en forma sustentable </a:t>
            </a:r>
            <a:r>
              <a:rPr lang="es-MX" dirty="0">
                <a:solidFill>
                  <a:schemeClr val="accent2">
                    <a:lumMod val="50000"/>
                  </a:schemeClr>
                </a:solidFill>
              </a:rPr>
              <a:t>brindados por la Naturaleza. </a:t>
            </a:r>
          </a:p>
          <a:p>
            <a:r>
              <a:rPr lang="es-MX" dirty="0" smtClean="0">
                <a:solidFill>
                  <a:schemeClr val="accent2">
                    <a:lumMod val="50000"/>
                  </a:schemeClr>
                </a:solidFill>
              </a:rPr>
              <a:t>Tanto el desarrollo de la actividad </a:t>
            </a:r>
            <a:r>
              <a:rPr lang="es-MX" dirty="0">
                <a:solidFill>
                  <a:schemeClr val="accent2">
                    <a:lumMod val="50000"/>
                  </a:schemeClr>
                </a:solidFill>
              </a:rPr>
              <a:t>agropecuaria moderna </a:t>
            </a:r>
            <a:r>
              <a:rPr lang="es-MX" dirty="0" smtClean="0">
                <a:solidFill>
                  <a:schemeClr val="accent2">
                    <a:lumMod val="50000"/>
                  </a:schemeClr>
                </a:solidFill>
              </a:rPr>
              <a:t>como la tradicional </a:t>
            </a:r>
            <a:r>
              <a:rPr lang="es-MX" dirty="0">
                <a:solidFill>
                  <a:schemeClr val="accent2">
                    <a:lumMod val="50000"/>
                  </a:schemeClr>
                </a:solidFill>
              </a:rPr>
              <a:t>requieren</a:t>
            </a:r>
            <a:r>
              <a:rPr lang="es-MX" dirty="0" smtClean="0">
                <a:solidFill>
                  <a:schemeClr val="accent2">
                    <a:lumMod val="50000"/>
                  </a:schemeClr>
                </a:solidFill>
              </a:rPr>
              <a:t>, </a:t>
            </a:r>
            <a:r>
              <a:rPr lang="es-MX" dirty="0">
                <a:solidFill>
                  <a:schemeClr val="accent2">
                    <a:lumMod val="50000"/>
                  </a:schemeClr>
                </a:solidFill>
              </a:rPr>
              <a:t>decisiones basadas sobre la </a:t>
            </a:r>
            <a:r>
              <a:rPr lang="es-MX" dirty="0" smtClean="0">
                <a:solidFill>
                  <a:schemeClr val="accent2">
                    <a:lumMod val="50000"/>
                  </a:schemeClr>
                </a:solidFill>
              </a:rPr>
              <a:t>mejor información </a:t>
            </a:r>
            <a:r>
              <a:rPr lang="es-MX" dirty="0">
                <a:solidFill>
                  <a:schemeClr val="accent2">
                    <a:lumMod val="50000"/>
                  </a:schemeClr>
                </a:solidFill>
              </a:rPr>
              <a:t>climática que sea </a:t>
            </a:r>
            <a:r>
              <a:rPr lang="es-MX" dirty="0" smtClean="0">
                <a:solidFill>
                  <a:schemeClr val="accent2">
                    <a:lumMod val="50000"/>
                  </a:schemeClr>
                </a:solidFill>
              </a:rPr>
              <a:t>posible.</a:t>
            </a:r>
          </a:p>
          <a:p>
            <a:r>
              <a:rPr lang="es-MX" dirty="0" smtClean="0">
                <a:solidFill>
                  <a:schemeClr val="accent2">
                    <a:lumMod val="50000"/>
                  </a:schemeClr>
                </a:solidFill>
              </a:rPr>
              <a:t>De allí la importancia en la formación del Ingeniero Agrónomo quien debe contar con una solida formación </a:t>
            </a:r>
            <a:r>
              <a:rPr lang="es-MX" dirty="0" err="1" smtClean="0">
                <a:solidFill>
                  <a:schemeClr val="accent2">
                    <a:lumMod val="50000"/>
                  </a:schemeClr>
                </a:solidFill>
              </a:rPr>
              <a:t>meteorologica</a:t>
            </a:r>
            <a:r>
              <a:rPr lang="es-MX" dirty="0" smtClean="0">
                <a:solidFill>
                  <a:schemeClr val="accent2">
                    <a:lumMod val="50000"/>
                  </a:schemeClr>
                </a:solidFill>
              </a:rPr>
              <a:t> y climática que le ayude a entender la importancia que este tiene en los diferentes aspectos de la producción que van desde la zonificación, elección de cultivos, medidas para aprovechar al máximo el factor clima, prevención de siniestros </a:t>
            </a:r>
            <a:r>
              <a:rPr lang="es-MX" dirty="0" err="1" smtClean="0">
                <a:solidFill>
                  <a:schemeClr val="accent2">
                    <a:lumMod val="50000"/>
                  </a:schemeClr>
                </a:solidFill>
              </a:rPr>
              <a:t>meteorologicos</a:t>
            </a:r>
            <a:r>
              <a:rPr lang="es-MX" dirty="0" smtClean="0">
                <a:solidFill>
                  <a:schemeClr val="accent2">
                    <a:lumMod val="50000"/>
                  </a:schemeClr>
                </a:solidFill>
              </a:rPr>
              <a:t>, etc. </a:t>
            </a:r>
            <a:endParaRPr lang="es-MX" dirty="0">
              <a:solidFill>
                <a:schemeClr val="accent2">
                  <a:lumMod val="50000"/>
                </a:schemeClr>
              </a:solidFill>
            </a:endParaRPr>
          </a:p>
        </p:txBody>
      </p:sp>
    </p:spTree>
    <p:extLst>
      <p:ext uri="{BB962C8B-B14F-4D97-AF65-F5344CB8AC3E}">
        <p14:creationId xmlns:p14="http://schemas.microsoft.com/office/powerpoint/2010/main" val="11004215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Picture 5" descr="transmission.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7880" y="796925"/>
            <a:ext cx="8037470" cy="546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19578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0" name="Rectangle 6"/>
          <p:cNvSpPr>
            <a:spLocks noGrp="1" noChangeArrowheads="1"/>
          </p:cNvSpPr>
          <p:nvPr>
            <p:ph type="title"/>
          </p:nvPr>
        </p:nvSpPr>
        <p:spPr>
          <a:xfrm>
            <a:off x="2109210" y="0"/>
            <a:ext cx="4966855" cy="847725"/>
          </a:xfrm>
        </p:spPr>
        <p:txBody>
          <a:bodyPr>
            <a:normAutofit fontScale="90000"/>
          </a:bodyPr>
          <a:lstStyle/>
          <a:p>
            <a:pPr eaLnBrk="1" hangingPunct="1">
              <a:defRPr/>
            </a:pPr>
            <a:r>
              <a:rPr lang="es-MX" sz="3200" b="1" dirty="0" smtClean="0">
                <a:solidFill>
                  <a:schemeClr val="accent2">
                    <a:lumMod val="50000"/>
                  </a:schemeClr>
                </a:solidFill>
                <a:latin typeface="Arial" panose="020B0604020202020204" pitchFamily="34" charset="0"/>
                <a:cs typeface="Arial" panose="020B0604020202020204" pitchFamily="34" charset="0"/>
              </a:rPr>
              <a:t>RADIACION TERRESTRE</a:t>
            </a:r>
            <a:endParaRPr lang="es-ES" sz="3200" b="1" dirty="0" smtClean="0">
              <a:solidFill>
                <a:schemeClr val="accent2">
                  <a:lumMod val="50000"/>
                </a:schemeClr>
              </a:solidFill>
              <a:latin typeface="Arial" panose="020B0604020202020204" pitchFamily="34" charset="0"/>
              <a:cs typeface="Arial" panose="020B0604020202020204" pitchFamily="34" charset="0"/>
            </a:endParaRPr>
          </a:p>
        </p:txBody>
      </p:sp>
      <p:pic>
        <p:nvPicPr>
          <p:cNvPr id="17411" name="Picture 5" descr="radiacio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195513" y="1052513"/>
            <a:ext cx="4794250" cy="5589587"/>
          </a:xfrm>
          <a:noFill/>
          <a:extLst>
            <a:ext uri="{909E8E84-426E-40DD-AFC4-6F175D3DCCD1}">
              <a14:hiddenFill xmlns:a14="http://schemas.microsoft.com/office/drawing/2010/main">
                <a:solidFill>
                  <a:srgbClr val="FFFFFF"/>
                </a:solidFill>
              </a14:hiddenFill>
            </a:ext>
          </a:extLst>
        </p:spPr>
      </p:pic>
      <p:sp>
        <p:nvSpPr>
          <p:cNvPr id="17412" name="Text Box 8"/>
          <p:cNvSpPr txBox="1">
            <a:spLocks noChangeArrowheads="1"/>
          </p:cNvSpPr>
          <p:nvPr/>
        </p:nvSpPr>
        <p:spPr bwMode="auto">
          <a:xfrm>
            <a:off x="6989762" y="2683490"/>
            <a:ext cx="2154237" cy="1200329"/>
          </a:xfrm>
          <a:prstGeom prst="rect">
            <a:avLst/>
          </a:prstGeom>
          <a:solidFill>
            <a:schemeClr val="accent2">
              <a:lumMod val="60000"/>
              <a:lumOff val="40000"/>
            </a:schemeClr>
          </a:solidFill>
          <a:ln>
            <a:noFill/>
          </a:ln>
          <a:extLst/>
        </p:spPr>
        <p:txBody>
          <a:bodyPr wrap="squar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tx2"/>
              </a:buClr>
              <a:buSzPct val="6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9pPr>
          </a:lstStyle>
          <a:p>
            <a:pPr defTabSz="914400" fontAlgn="base">
              <a:spcBef>
                <a:spcPct val="0"/>
              </a:spcBef>
              <a:spcAft>
                <a:spcPct val="0"/>
              </a:spcAft>
              <a:buClrTx/>
              <a:buSzTx/>
              <a:buFontTx/>
              <a:buNone/>
            </a:pPr>
            <a:r>
              <a:rPr lang="es-ES" altLang="es-MX" sz="1800" b="1" dirty="0" smtClean="0">
                <a:solidFill>
                  <a:schemeClr val="accent2">
                    <a:lumMod val="50000"/>
                  </a:schemeClr>
                </a:solidFill>
              </a:rPr>
              <a:t>escape del calor </a:t>
            </a:r>
          </a:p>
          <a:p>
            <a:pPr defTabSz="914400" fontAlgn="base">
              <a:spcBef>
                <a:spcPct val="0"/>
              </a:spcBef>
              <a:spcAft>
                <a:spcPct val="0"/>
              </a:spcAft>
              <a:buClrTx/>
              <a:buSzTx/>
              <a:buFontTx/>
              <a:buNone/>
            </a:pPr>
            <a:r>
              <a:rPr lang="es-ES" altLang="es-MX" sz="1800" b="1" dirty="0" smtClean="0">
                <a:solidFill>
                  <a:schemeClr val="accent2">
                    <a:lumMod val="50000"/>
                  </a:schemeClr>
                </a:solidFill>
              </a:rPr>
              <a:t>al espacio por la </a:t>
            </a:r>
          </a:p>
          <a:p>
            <a:pPr defTabSz="914400" fontAlgn="base">
              <a:spcBef>
                <a:spcPct val="0"/>
              </a:spcBef>
              <a:spcAft>
                <a:spcPct val="0"/>
              </a:spcAft>
              <a:buClrTx/>
              <a:buSzTx/>
              <a:buFontTx/>
              <a:buNone/>
            </a:pPr>
            <a:r>
              <a:rPr lang="es-ES" altLang="es-MX" sz="1800" b="1" dirty="0" smtClean="0">
                <a:solidFill>
                  <a:schemeClr val="accent2">
                    <a:lumMod val="50000"/>
                  </a:schemeClr>
                </a:solidFill>
              </a:rPr>
              <a:t>ventana infra-roja : 8.5 - 11 </a:t>
            </a:r>
            <a:r>
              <a:rPr lang="es-ES" altLang="es-MX" sz="1800" b="1" dirty="0" smtClean="0">
                <a:solidFill>
                  <a:schemeClr val="accent2">
                    <a:lumMod val="50000"/>
                  </a:schemeClr>
                </a:solidFill>
                <a:latin typeface="Symbol" panose="05050102010706020507" pitchFamily="18" charset="2"/>
              </a:rPr>
              <a:t>m</a:t>
            </a:r>
            <a:r>
              <a:rPr lang="es-ES" altLang="es-MX" sz="1800" b="1" dirty="0" smtClean="0">
                <a:solidFill>
                  <a:schemeClr val="accent2">
                    <a:lumMod val="50000"/>
                  </a:schemeClr>
                </a:solidFill>
                <a:latin typeface="Arial" panose="020B0604020202020204" pitchFamily="34" charset="0"/>
                <a:cs typeface="Arial" panose="020B0604020202020204" pitchFamily="34" charset="0"/>
              </a:rPr>
              <a:t>m</a:t>
            </a:r>
          </a:p>
        </p:txBody>
      </p:sp>
      <p:sp>
        <p:nvSpPr>
          <p:cNvPr id="17413" name="Text Box 9"/>
          <p:cNvSpPr txBox="1">
            <a:spLocks noChangeArrowheads="1"/>
          </p:cNvSpPr>
          <p:nvPr/>
        </p:nvSpPr>
        <p:spPr bwMode="auto">
          <a:xfrm>
            <a:off x="206827" y="3145155"/>
            <a:ext cx="1988686" cy="1477328"/>
          </a:xfrm>
          <a:prstGeom prst="rect">
            <a:avLst/>
          </a:prstGeom>
          <a:solidFill>
            <a:schemeClr val="accent2">
              <a:lumMod val="60000"/>
              <a:lumOff val="40000"/>
            </a:schemeClr>
          </a:solidFill>
          <a:ln>
            <a:noFill/>
          </a:ln>
          <a:extLst/>
        </p:spPr>
        <p:txBody>
          <a:bodyPr wrap="non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tx2"/>
              </a:buClr>
              <a:buSzPct val="6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9pPr>
          </a:lstStyle>
          <a:p>
            <a:pPr defTabSz="914400" fontAlgn="base">
              <a:spcBef>
                <a:spcPct val="0"/>
              </a:spcBef>
              <a:spcAft>
                <a:spcPct val="0"/>
              </a:spcAft>
              <a:buClrTx/>
              <a:buSzTx/>
              <a:buFontTx/>
              <a:buNone/>
            </a:pPr>
            <a:r>
              <a:rPr lang="es-ES" altLang="es-MX" sz="1800" b="1" dirty="0" smtClean="0">
                <a:solidFill>
                  <a:schemeClr val="accent2">
                    <a:lumMod val="50000"/>
                  </a:schemeClr>
                </a:solidFill>
              </a:rPr>
              <a:t>el calor se pierde</a:t>
            </a:r>
          </a:p>
          <a:p>
            <a:pPr defTabSz="914400" fontAlgn="base">
              <a:spcBef>
                <a:spcPct val="0"/>
              </a:spcBef>
              <a:spcAft>
                <a:spcPct val="0"/>
              </a:spcAft>
              <a:buClrTx/>
              <a:buSzTx/>
              <a:buFontTx/>
              <a:buNone/>
            </a:pPr>
            <a:r>
              <a:rPr lang="es-ES" altLang="es-MX" sz="1800" b="1" dirty="0" smtClean="0">
                <a:solidFill>
                  <a:schemeClr val="accent2">
                    <a:lumMod val="50000"/>
                  </a:schemeClr>
                </a:solidFill>
              </a:rPr>
              <a:t>por </a:t>
            </a:r>
            <a:r>
              <a:rPr lang="es-ES" altLang="es-MX" sz="1800" b="1" dirty="0" err="1" smtClean="0">
                <a:solidFill>
                  <a:schemeClr val="accent2">
                    <a:lumMod val="50000"/>
                  </a:schemeClr>
                </a:solidFill>
              </a:rPr>
              <a:t>absorcion</a:t>
            </a:r>
            <a:r>
              <a:rPr lang="es-ES" altLang="es-MX" sz="1800" b="1" dirty="0" smtClean="0">
                <a:solidFill>
                  <a:schemeClr val="accent2">
                    <a:lumMod val="50000"/>
                  </a:schemeClr>
                </a:solidFill>
              </a:rPr>
              <a:t> y </a:t>
            </a:r>
          </a:p>
          <a:p>
            <a:pPr defTabSz="914400" fontAlgn="base">
              <a:spcBef>
                <a:spcPct val="0"/>
              </a:spcBef>
              <a:spcAft>
                <a:spcPct val="0"/>
              </a:spcAft>
              <a:buClrTx/>
              <a:buSzTx/>
              <a:buFontTx/>
              <a:buNone/>
            </a:pPr>
            <a:r>
              <a:rPr lang="es-ES" altLang="es-MX" sz="1800" b="1" dirty="0" err="1" smtClean="0">
                <a:solidFill>
                  <a:schemeClr val="accent2">
                    <a:lumMod val="50000"/>
                  </a:schemeClr>
                </a:solidFill>
              </a:rPr>
              <a:t>radiacion</a:t>
            </a:r>
            <a:r>
              <a:rPr lang="es-ES" altLang="es-MX" sz="1800" b="1" dirty="0" smtClean="0">
                <a:solidFill>
                  <a:schemeClr val="accent2">
                    <a:lumMod val="50000"/>
                  </a:schemeClr>
                </a:solidFill>
              </a:rPr>
              <a:t> al </a:t>
            </a:r>
          </a:p>
          <a:p>
            <a:pPr defTabSz="914400" fontAlgn="base">
              <a:spcBef>
                <a:spcPct val="0"/>
              </a:spcBef>
              <a:spcAft>
                <a:spcPct val="0"/>
              </a:spcAft>
              <a:buClrTx/>
              <a:buSzTx/>
              <a:buFontTx/>
              <a:buNone/>
            </a:pPr>
            <a:r>
              <a:rPr lang="es-ES" altLang="es-MX" sz="1800" b="1" dirty="0" smtClean="0">
                <a:solidFill>
                  <a:schemeClr val="accent2">
                    <a:lumMod val="50000"/>
                  </a:schemeClr>
                </a:solidFill>
              </a:rPr>
              <a:t>subir de una capa </a:t>
            </a:r>
          </a:p>
          <a:p>
            <a:pPr defTabSz="914400" fontAlgn="base">
              <a:spcBef>
                <a:spcPct val="0"/>
              </a:spcBef>
              <a:spcAft>
                <a:spcPct val="0"/>
              </a:spcAft>
              <a:buClrTx/>
              <a:buSzTx/>
              <a:buFontTx/>
              <a:buNone/>
            </a:pPr>
            <a:r>
              <a:rPr lang="es-ES" altLang="es-MX" sz="1800" b="1" dirty="0" smtClean="0">
                <a:solidFill>
                  <a:schemeClr val="accent2">
                    <a:lumMod val="50000"/>
                  </a:schemeClr>
                </a:solidFill>
              </a:rPr>
              <a:t>a otra </a:t>
            </a:r>
          </a:p>
        </p:txBody>
      </p:sp>
    </p:spTree>
    <p:extLst>
      <p:ext uri="{BB962C8B-B14F-4D97-AF65-F5344CB8AC3E}">
        <p14:creationId xmlns:p14="http://schemas.microsoft.com/office/powerpoint/2010/main" val="19287544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291812" y="690996"/>
            <a:ext cx="8610600" cy="5843154"/>
          </a:xfrm>
        </p:spPr>
        <p:txBody>
          <a:bodyPr>
            <a:normAutofit/>
          </a:bodyPr>
          <a:lstStyle/>
          <a:p>
            <a:r>
              <a:rPr lang="es-ES_tradnl" altLang="es-MX" sz="2400" dirty="0" smtClean="0">
                <a:solidFill>
                  <a:schemeClr val="accent2">
                    <a:lumMod val="50000"/>
                  </a:schemeClr>
                </a:solidFill>
                <a:latin typeface="Arial" panose="020B0604020202020204" pitchFamily="34" charset="0"/>
                <a:cs typeface="Arial" panose="020B0604020202020204" pitchFamily="34" charset="0"/>
              </a:rPr>
              <a:t>La Tierra emite una radiación </a:t>
            </a:r>
            <a:r>
              <a:rPr lang="es-ES_tradnl" altLang="es-MX" sz="2400" b="1" dirty="0" smtClean="0">
                <a:solidFill>
                  <a:schemeClr val="accent2">
                    <a:lumMod val="50000"/>
                  </a:schemeClr>
                </a:solidFill>
                <a:latin typeface="Arial" panose="020B0604020202020204" pitchFamily="34" charset="0"/>
                <a:cs typeface="Arial" panose="020B0604020202020204" pitchFamily="34" charset="0"/>
              </a:rPr>
              <a:t>llamada RADIACIÓN TERRESTRE </a:t>
            </a:r>
            <a:r>
              <a:rPr lang="es-ES_tradnl" altLang="es-MX" sz="2400" dirty="0" smtClean="0">
                <a:solidFill>
                  <a:schemeClr val="accent2">
                    <a:lumMod val="50000"/>
                  </a:schemeClr>
                </a:solidFill>
                <a:latin typeface="Arial" panose="020B0604020202020204" pitchFamily="34" charset="0"/>
                <a:cs typeface="Arial" panose="020B0604020202020204" pitchFamily="34" charset="0"/>
              </a:rPr>
              <a:t>(</a:t>
            </a:r>
            <a:r>
              <a:rPr lang="es-ES_tradnl" altLang="es-MX" sz="2400" dirty="0" err="1" smtClean="0">
                <a:solidFill>
                  <a:schemeClr val="accent2">
                    <a:lumMod val="50000"/>
                  </a:schemeClr>
                </a:solidFill>
                <a:latin typeface="Arial" panose="020B0604020202020204" pitchFamily="34" charset="0"/>
                <a:cs typeface="Arial" panose="020B0604020202020204" pitchFamily="34" charset="0"/>
              </a:rPr>
              <a:t>Rt</a:t>
            </a:r>
            <a:r>
              <a:rPr lang="es-ES_tradnl" altLang="es-MX" sz="2400" dirty="0" smtClean="0">
                <a:solidFill>
                  <a:schemeClr val="accent2">
                    <a:lumMod val="50000"/>
                  </a:schemeClr>
                </a:solidFill>
                <a:latin typeface="Arial" panose="020B0604020202020204" pitchFamily="34" charset="0"/>
                <a:cs typeface="Arial" panose="020B0604020202020204" pitchFamily="34" charset="0"/>
              </a:rPr>
              <a:t>), ya que tiene una temperatura mayor al cero absoluto (la </a:t>
            </a:r>
            <a:r>
              <a:rPr lang="es-ES_tradnl" altLang="es-MX" sz="2400" dirty="0" err="1" smtClean="0">
                <a:solidFill>
                  <a:schemeClr val="accent2">
                    <a:lumMod val="50000"/>
                  </a:schemeClr>
                </a:solidFill>
                <a:latin typeface="Arial" panose="020B0604020202020204" pitchFamily="34" charset="0"/>
                <a:cs typeface="Arial" panose="020B0604020202020204" pitchFamily="34" charset="0"/>
              </a:rPr>
              <a:t>Rt</a:t>
            </a:r>
            <a:r>
              <a:rPr lang="es-ES_tradnl" altLang="es-MX" sz="2400" dirty="0" smtClean="0">
                <a:solidFill>
                  <a:schemeClr val="accent2">
                    <a:lumMod val="50000"/>
                  </a:schemeClr>
                </a:solidFill>
                <a:latin typeface="Arial" panose="020B0604020202020204" pitchFamily="34" charset="0"/>
                <a:cs typeface="Arial" panose="020B0604020202020204" pitchFamily="34" charset="0"/>
              </a:rPr>
              <a:t> es de onda larga)</a:t>
            </a:r>
          </a:p>
          <a:p>
            <a:endParaRPr lang="es-ES_tradnl" altLang="es-MX" sz="2400" dirty="0" smtClean="0">
              <a:solidFill>
                <a:schemeClr val="accent2">
                  <a:lumMod val="50000"/>
                </a:schemeClr>
              </a:solidFill>
              <a:latin typeface="Arial" panose="020B0604020202020204" pitchFamily="34" charset="0"/>
              <a:cs typeface="Arial" panose="020B0604020202020204" pitchFamily="34" charset="0"/>
            </a:endParaRPr>
          </a:p>
          <a:p>
            <a:r>
              <a:rPr lang="es-ES_tradnl" altLang="es-MX" sz="2400" dirty="0" smtClean="0">
                <a:solidFill>
                  <a:schemeClr val="accent2">
                    <a:lumMod val="50000"/>
                  </a:schemeClr>
                </a:solidFill>
                <a:latin typeface="Arial" panose="020B0604020202020204" pitchFamily="34" charset="0"/>
                <a:cs typeface="Arial" panose="020B0604020202020204" pitchFamily="34" charset="0"/>
              </a:rPr>
              <a:t>La </a:t>
            </a:r>
            <a:r>
              <a:rPr lang="es-ES_tradnl" altLang="es-MX" sz="2400" dirty="0" err="1" smtClean="0">
                <a:solidFill>
                  <a:schemeClr val="accent2">
                    <a:lumMod val="50000"/>
                  </a:schemeClr>
                </a:solidFill>
                <a:latin typeface="Arial" panose="020B0604020202020204" pitchFamily="34" charset="0"/>
                <a:cs typeface="Arial" panose="020B0604020202020204" pitchFamily="34" charset="0"/>
              </a:rPr>
              <a:t>Rt</a:t>
            </a:r>
            <a:r>
              <a:rPr lang="es-ES_tradnl" altLang="es-MX" sz="2400" dirty="0" smtClean="0">
                <a:solidFill>
                  <a:schemeClr val="accent2">
                    <a:lumMod val="50000"/>
                  </a:schemeClr>
                </a:solidFill>
                <a:latin typeface="Arial" panose="020B0604020202020204" pitchFamily="34" charset="0"/>
                <a:cs typeface="Arial" panose="020B0604020202020204" pitchFamily="34" charset="0"/>
              </a:rPr>
              <a:t> es absorbida por : -Ozono</a:t>
            </a:r>
          </a:p>
          <a:p>
            <a:pPr>
              <a:buFontTx/>
              <a:buNone/>
            </a:pPr>
            <a:r>
              <a:rPr lang="es-ES_tradnl" altLang="es-MX" sz="2400" dirty="0" smtClean="0">
                <a:solidFill>
                  <a:schemeClr val="accent2">
                    <a:lumMod val="50000"/>
                  </a:schemeClr>
                </a:solidFill>
                <a:latin typeface="Arial" panose="020B0604020202020204" pitchFamily="34" charset="0"/>
                <a:cs typeface="Arial" panose="020B0604020202020204" pitchFamily="34" charset="0"/>
              </a:rPr>
              <a:t>					         -Vapor de agua</a:t>
            </a:r>
          </a:p>
          <a:p>
            <a:pPr>
              <a:buFontTx/>
              <a:buNone/>
            </a:pPr>
            <a:r>
              <a:rPr lang="es-ES_tradnl" altLang="es-MX" sz="2400" dirty="0" smtClean="0">
                <a:solidFill>
                  <a:schemeClr val="accent2">
                    <a:lumMod val="50000"/>
                  </a:schemeClr>
                </a:solidFill>
                <a:latin typeface="Arial" panose="020B0604020202020204" pitchFamily="34" charset="0"/>
                <a:cs typeface="Arial" panose="020B0604020202020204" pitchFamily="34" charset="0"/>
              </a:rPr>
              <a:t>					         -Co2</a:t>
            </a:r>
          </a:p>
          <a:p>
            <a:pPr>
              <a:buFontTx/>
              <a:buNone/>
            </a:pPr>
            <a:endParaRPr lang="es-ES_tradnl" altLang="es-MX" sz="2400" dirty="0" smtClean="0">
              <a:solidFill>
                <a:schemeClr val="accent2">
                  <a:lumMod val="50000"/>
                </a:schemeClr>
              </a:solidFill>
              <a:latin typeface="Arial" panose="020B0604020202020204" pitchFamily="34" charset="0"/>
              <a:cs typeface="Arial" panose="020B0604020202020204" pitchFamily="34" charset="0"/>
            </a:endParaRPr>
          </a:p>
          <a:p>
            <a:r>
              <a:rPr lang="es-ES_tradnl" altLang="es-MX" sz="2400" dirty="0" smtClean="0">
                <a:solidFill>
                  <a:schemeClr val="accent2">
                    <a:lumMod val="50000"/>
                  </a:schemeClr>
                </a:solidFill>
                <a:latin typeface="Arial" panose="020B0604020202020204" pitchFamily="34" charset="0"/>
                <a:cs typeface="Arial" panose="020B0604020202020204" pitchFamily="34" charset="0"/>
              </a:rPr>
              <a:t>Ventana Atmosférica: La atmósfera no posee nada para detener la </a:t>
            </a:r>
            <a:r>
              <a:rPr lang="es-ES_tradnl" altLang="es-MX" sz="2400" dirty="0" err="1" smtClean="0">
                <a:solidFill>
                  <a:schemeClr val="accent2">
                    <a:lumMod val="50000"/>
                  </a:schemeClr>
                </a:solidFill>
                <a:latin typeface="Arial" panose="020B0604020202020204" pitchFamily="34" charset="0"/>
                <a:cs typeface="Arial" panose="020B0604020202020204" pitchFamily="34" charset="0"/>
              </a:rPr>
              <a:t>Rt</a:t>
            </a:r>
            <a:r>
              <a:rPr lang="es-ES_tradnl" altLang="es-MX" sz="2400" dirty="0" smtClean="0">
                <a:solidFill>
                  <a:schemeClr val="accent2">
                    <a:lumMod val="50000"/>
                  </a:schemeClr>
                </a:solidFill>
                <a:latin typeface="Arial" panose="020B0604020202020204" pitchFamily="34" charset="0"/>
                <a:cs typeface="Arial" panose="020B0604020202020204" pitchFamily="34" charset="0"/>
              </a:rPr>
              <a:t>, produciendo mayor enfriamiento</a:t>
            </a:r>
          </a:p>
          <a:p>
            <a:endParaRPr lang="es-ES_tradnl" altLang="es-MX" sz="2400" dirty="0" smtClean="0">
              <a:solidFill>
                <a:schemeClr val="accent2">
                  <a:lumMod val="50000"/>
                </a:schemeClr>
              </a:solidFill>
              <a:latin typeface="Arial" panose="020B0604020202020204" pitchFamily="34" charset="0"/>
              <a:cs typeface="Arial" panose="020B0604020202020204" pitchFamily="34" charset="0"/>
            </a:endParaRPr>
          </a:p>
          <a:p>
            <a:r>
              <a:rPr lang="es-ES_tradnl" altLang="es-MX" sz="2400" dirty="0" smtClean="0">
                <a:solidFill>
                  <a:schemeClr val="accent2">
                    <a:lumMod val="50000"/>
                  </a:schemeClr>
                </a:solidFill>
                <a:latin typeface="Arial" panose="020B0604020202020204" pitchFamily="34" charset="0"/>
                <a:cs typeface="Arial" panose="020B0604020202020204" pitchFamily="34" charset="0"/>
              </a:rPr>
              <a:t>Efecto Invernadero: Trabas para que escape la </a:t>
            </a:r>
            <a:r>
              <a:rPr lang="es-ES_tradnl" altLang="es-MX" sz="2400" dirty="0" err="1" smtClean="0">
                <a:solidFill>
                  <a:schemeClr val="accent2">
                    <a:lumMod val="50000"/>
                  </a:schemeClr>
                </a:solidFill>
                <a:latin typeface="Arial" panose="020B0604020202020204" pitchFamily="34" charset="0"/>
                <a:cs typeface="Arial" panose="020B0604020202020204" pitchFamily="34" charset="0"/>
              </a:rPr>
              <a:t>Rt</a:t>
            </a:r>
            <a:endParaRPr lang="es-ES_tradnl" altLang="es-MX" sz="2400" dirty="0" smtClean="0">
              <a:solidFill>
                <a:schemeClr val="accent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46474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checkerboard(down)">
                                      <p:cBhvr>
                                        <p:cTn id="7" dur="500"/>
                                        <p:tgtEl>
                                          <p:spTgt spid="133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13315">
                                            <p:txEl>
                                              <p:pRg st="2" end="2"/>
                                            </p:txEl>
                                          </p:spTgt>
                                        </p:tgtEl>
                                        <p:attrNameLst>
                                          <p:attrName>style.visibility</p:attrName>
                                        </p:attrNameLst>
                                      </p:cBhvr>
                                      <p:to>
                                        <p:strVal val="visible"/>
                                      </p:to>
                                    </p:set>
                                    <p:animEffect transition="in" filter="checkerboard(down)">
                                      <p:cBhvr>
                                        <p:cTn id="12" dur="500"/>
                                        <p:tgtEl>
                                          <p:spTgt spid="1331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animEffect transition="in" filter="checkerboard(down)">
                                      <p:cBhvr>
                                        <p:cTn id="17" dur="500"/>
                                        <p:tgtEl>
                                          <p:spTgt spid="13315">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13315">
                                            <p:txEl>
                                              <p:pRg st="4" end="4"/>
                                            </p:txEl>
                                          </p:spTgt>
                                        </p:tgtEl>
                                        <p:attrNameLst>
                                          <p:attrName>style.visibility</p:attrName>
                                        </p:attrNameLst>
                                      </p:cBhvr>
                                      <p:to>
                                        <p:strVal val="visible"/>
                                      </p:to>
                                    </p:set>
                                    <p:animEffect transition="in" filter="checkerboard(down)">
                                      <p:cBhvr>
                                        <p:cTn id="22" dur="500"/>
                                        <p:tgtEl>
                                          <p:spTgt spid="13315">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5" fill="hold" grpId="0" nodeType="clickEffect">
                                  <p:stCondLst>
                                    <p:cond delay="0"/>
                                  </p:stCondLst>
                                  <p:childTnLst>
                                    <p:set>
                                      <p:cBhvr>
                                        <p:cTn id="26" dur="1" fill="hold">
                                          <p:stCondLst>
                                            <p:cond delay="0"/>
                                          </p:stCondLst>
                                        </p:cTn>
                                        <p:tgtEl>
                                          <p:spTgt spid="13315">
                                            <p:txEl>
                                              <p:pRg st="6" end="6"/>
                                            </p:txEl>
                                          </p:spTgt>
                                        </p:tgtEl>
                                        <p:attrNameLst>
                                          <p:attrName>style.visibility</p:attrName>
                                        </p:attrNameLst>
                                      </p:cBhvr>
                                      <p:to>
                                        <p:strVal val="visible"/>
                                      </p:to>
                                    </p:set>
                                    <p:animEffect transition="in" filter="checkerboard(down)">
                                      <p:cBhvr>
                                        <p:cTn id="27" dur="500"/>
                                        <p:tgtEl>
                                          <p:spTgt spid="13315">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5" fill="hold" grpId="0" nodeType="clickEffect">
                                  <p:stCondLst>
                                    <p:cond delay="0"/>
                                  </p:stCondLst>
                                  <p:childTnLst>
                                    <p:set>
                                      <p:cBhvr>
                                        <p:cTn id="31" dur="1" fill="hold">
                                          <p:stCondLst>
                                            <p:cond delay="0"/>
                                          </p:stCondLst>
                                        </p:cTn>
                                        <p:tgtEl>
                                          <p:spTgt spid="13315">
                                            <p:txEl>
                                              <p:pRg st="8" end="8"/>
                                            </p:txEl>
                                          </p:spTgt>
                                        </p:tgtEl>
                                        <p:attrNameLst>
                                          <p:attrName>style.visibility</p:attrName>
                                        </p:attrNameLst>
                                      </p:cBhvr>
                                      <p:to>
                                        <p:strVal val="visible"/>
                                      </p:to>
                                    </p:set>
                                    <p:animEffect transition="in" filter="checkerboard(down)">
                                      <p:cBhvr>
                                        <p:cTn id="32" dur="500"/>
                                        <p:tgtEl>
                                          <p:spTgt spid="1331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efecto-inv"/>
          <p:cNvPicPr>
            <a:picLocks noGrp="1" noChangeAspect="1" noChangeArrowheads="1"/>
          </p:cNvPicPr>
          <p:nvPr>
            <p:ph/>
          </p:nvPr>
        </p:nvPicPr>
        <p:blipFill>
          <a:blip r:embed="rId2">
            <a:extLst>
              <a:ext uri="{28A0092B-C50C-407E-A947-70E740481C1C}">
                <a14:useLocalDpi xmlns:a14="http://schemas.microsoft.com/office/drawing/2010/main" val="0"/>
              </a:ext>
            </a:extLst>
          </a:blip>
          <a:stretch>
            <a:fillRect/>
          </a:stretch>
        </p:blipFill>
        <p:spPr>
          <a:xfrm>
            <a:off x="4888840" y="1267329"/>
            <a:ext cx="3686175" cy="4852915"/>
          </a:xfrm>
          <a:noFill/>
          <a:extLst>
            <a:ext uri="{909E8E84-426E-40DD-AFC4-6F175D3DCCD1}">
              <a14:hiddenFill xmlns:a14="http://schemas.microsoft.com/office/drawing/2010/main">
                <a:solidFill>
                  <a:srgbClr val="FFFFFF"/>
                </a:solidFill>
              </a14:hiddenFill>
            </a:ext>
          </a:extLst>
        </p:spPr>
      </p:pic>
      <p:sp>
        <p:nvSpPr>
          <p:cNvPr id="18435" name="Text Box 7"/>
          <p:cNvSpPr txBox="1">
            <a:spLocks noChangeArrowheads="1"/>
          </p:cNvSpPr>
          <p:nvPr/>
        </p:nvSpPr>
        <p:spPr bwMode="auto">
          <a:xfrm>
            <a:off x="386413" y="1416280"/>
            <a:ext cx="3925815" cy="3970318"/>
          </a:xfrm>
          <a:prstGeom prst="rect">
            <a:avLst/>
          </a:prstGeom>
          <a:solidFill>
            <a:schemeClr val="accent2">
              <a:lumMod val="40000"/>
              <a:lumOff val="60000"/>
            </a:schemeClr>
          </a:solidFill>
          <a:ln>
            <a:noFill/>
          </a:ln>
          <a:extLst/>
        </p:spPr>
        <p:txBody>
          <a:bodyPr wrap="squar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tx2"/>
              </a:buClr>
              <a:buSzPct val="6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9pPr>
          </a:lstStyle>
          <a:p>
            <a:pPr defTabSz="914400" fontAlgn="base">
              <a:spcBef>
                <a:spcPct val="0"/>
              </a:spcBef>
              <a:spcAft>
                <a:spcPct val="0"/>
              </a:spcAft>
              <a:buClrTx/>
              <a:buSzTx/>
              <a:buFontTx/>
              <a:buNone/>
            </a:pPr>
            <a:r>
              <a:rPr lang="es-ES" altLang="es-MX" sz="1800" b="1" dirty="0" smtClean="0">
                <a:solidFill>
                  <a:schemeClr val="accent2">
                    <a:lumMod val="50000"/>
                  </a:schemeClr>
                </a:solidFill>
              </a:rPr>
              <a:t>La atmosfera nos protege de las radiaciones de onda corta reflejando gran parte de ellas al espacio y absorbiendo parte de los rayos ultravioleta  en las capas altas. en las capas inferiores, el vapor de agua  nos protege del excesivo enfriamiento conservando parte de la </a:t>
            </a:r>
            <a:r>
              <a:rPr lang="es-ES" altLang="es-MX" sz="1800" b="1" dirty="0" err="1" smtClean="0">
                <a:solidFill>
                  <a:schemeClr val="accent2">
                    <a:lumMod val="50000"/>
                  </a:schemeClr>
                </a:solidFill>
              </a:rPr>
              <a:t>radiacion</a:t>
            </a:r>
            <a:r>
              <a:rPr lang="es-ES" altLang="es-MX" sz="1800" b="1" dirty="0" smtClean="0">
                <a:solidFill>
                  <a:schemeClr val="accent2">
                    <a:lumMod val="50000"/>
                  </a:schemeClr>
                </a:solidFill>
              </a:rPr>
              <a:t> </a:t>
            </a:r>
            <a:r>
              <a:rPr lang="es-ES" altLang="es-MX" sz="1800" b="1" dirty="0" err="1" smtClean="0">
                <a:solidFill>
                  <a:schemeClr val="accent2">
                    <a:lumMod val="50000"/>
                  </a:schemeClr>
                </a:solidFill>
              </a:rPr>
              <a:t>calorifica</a:t>
            </a:r>
            <a:r>
              <a:rPr lang="es-ES" altLang="es-MX" sz="1800" b="1" dirty="0" smtClean="0">
                <a:solidFill>
                  <a:schemeClr val="accent2">
                    <a:lumMod val="50000"/>
                  </a:schemeClr>
                </a:solidFill>
              </a:rPr>
              <a:t> saliente.</a:t>
            </a:r>
          </a:p>
          <a:p>
            <a:pPr defTabSz="914400" fontAlgn="base">
              <a:spcBef>
                <a:spcPct val="0"/>
              </a:spcBef>
              <a:spcAft>
                <a:spcPct val="0"/>
              </a:spcAft>
              <a:buClrTx/>
              <a:buSzTx/>
              <a:buFontTx/>
              <a:buNone/>
            </a:pPr>
            <a:endParaRPr lang="es-ES" altLang="es-MX" sz="1800" b="1" dirty="0" smtClean="0">
              <a:solidFill>
                <a:schemeClr val="accent2">
                  <a:lumMod val="50000"/>
                </a:schemeClr>
              </a:solidFill>
            </a:endParaRPr>
          </a:p>
          <a:p>
            <a:pPr defTabSz="914400" fontAlgn="base">
              <a:spcBef>
                <a:spcPct val="0"/>
              </a:spcBef>
              <a:spcAft>
                <a:spcPct val="0"/>
              </a:spcAft>
              <a:buClrTx/>
              <a:buSzTx/>
              <a:buFontTx/>
              <a:buNone/>
            </a:pPr>
            <a:endParaRPr lang="es-ES" altLang="es-MX" sz="1800" b="1" dirty="0" smtClean="0">
              <a:solidFill>
                <a:schemeClr val="accent2">
                  <a:lumMod val="50000"/>
                </a:schemeClr>
              </a:solidFill>
            </a:endParaRPr>
          </a:p>
          <a:p>
            <a:pPr defTabSz="914400" fontAlgn="base">
              <a:spcBef>
                <a:spcPct val="0"/>
              </a:spcBef>
              <a:spcAft>
                <a:spcPct val="0"/>
              </a:spcAft>
              <a:buClrTx/>
              <a:buSzTx/>
              <a:buFontTx/>
              <a:buNone/>
            </a:pPr>
            <a:r>
              <a:rPr lang="es-ES" altLang="es-MX" sz="1800" b="1" dirty="0">
                <a:solidFill>
                  <a:schemeClr val="accent2">
                    <a:lumMod val="50000"/>
                  </a:schemeClr>
                </a:solidFill>
              </a:rPr>
              <a:t>H</a:t>
            </a:r>
            <a:r>
              <a:rPr lang="es-ES" altLang="es-MX" sz="1800" b="1" dirty="0" smtClean="0">
                <a:solidFill>
                  <a:schemeClr val="accent2">
                    <a:lumMod val="50000"/>
                  </a:schemeClr>
                </a:solidFill>
              </a:rPr>
              <a:t>ay un equilibrio aproximado entre la </a:t>
            </a:r>
            <a:r>
              <a:rPr lang="es-ES" altLang="es-MX" sz="1800" b="1" dirty="0" err="1" smtClean="0">
                <a:solidFill>
                  <a:schemeClr val="accent2">
                    <a:lumMod val="50000"/>
                  </a:schemeClr>
                </a:solidFill>
              </a:rPr>
              <a:t>radiacion</a:t>
            </a:r>
            <a:r>
              <a:rPr lang="es-ES" altLang="es-MX" sz="1800" b="1" dirty="0" smtClean="0">
                <a:solidFill>
                  <a:schemeClr val="accent2">
                    <a:lumMod val="50000"/>
                  </a:schemeClr>
                </a:solidFill>
              </a:rPr>
              <a:t> entrante</a:t>
            </a:r>
          </a:p>
          <a:p>
            <a:pPr defTabSz="914400" fontAlgn="base">
              <a:spcBef>
                <a:spcPct val="0"/>
              </a:spcBef>
              <a:spcAft>
                <a:spcPct val="0"/>
              </a:spcAft>
              <a:buClrTx/>
              <a:buSzTx/>
              <a:buFontTx/>
              <a:buNone/>
            </a:pPr>
            <a:r>
              <a:rPr lang="es-ES" altLang="es-MX" sz="1800" b="1" dirty="0" smtClean="0">
                <a:solidFill>
                  <a:schemeClr val="accent2">
                    <a:lumMod val="50000"/>
                  </a:schemeClr>
                </a:solidFill>
              </a:rPr>
              <a:t>absorbida y la </a:t>
            </a:r>
            <a:r>
              <a:rPr lang="es-ES" altLang="es-MX" sz="1800" b="1" dirty="0" err="1" smtClean="0">
                <a:solidFill>
                  <a:schemeClr val="accent2">
                    <a:lumMod val="50000"/>
                  </a:schemeClr>
                </a:solidFill>
              </a:rPr>
              <a:t>radiacion</a:t>
            </a:r>
            <a:r>
              <a:rPr lang="es-ES" altLang="es-MX" sz="1800" b="1" dirty="0" smtClean="0">
                <a:solidFill>
                  <a:schemeClr val="accent2">
                    <a:lumMod val="50000"/>
                  </a:schemeClr>
                </a:solidFill>
              </a:rPr>
              <a:t> saliente</a:t>
            </a:r>
          </a:p>
        </p:txBody>
      </p:sp>
      <p:sp>
        <p:nvSpPr>
          <p:cNvPr id="18436" name="3 CuadroTexto"/>
          <p:cNvSpPr txBox="1">
            <a:spLocks noChangeArrowheads="1"/>
          </p:cNvSpPr>
          <p:nvPr/>
        </p:nvSpPr>
        <p:spPr bwMode="auto">
          <a:xfrm>
            <a:off x="1671638" y="307830"/>
            <a:ext cx="45575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tx2"/>
              </a:buClr>
              <a:buSzPct val="6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9pPr>
          </a:lstStyle>
          <a:p>
            <a:pPr defTabSz="914400" fontAlgn="base">
              <a:spcBef>
                <a:spcPct val="0"/>
              </a:spcBef>
              <a:spcAft>
                <a:spcPct val="0"/>
              </a:spcAft>
              <a:buClrTx/>
              <a:buSzTx/>
              <a:buFontTx/>
              <a:buNone/>
            </a:pPr>
            <a:r>
              <a:rPr lang="es-ES" altLang="es-MX" sz="2800" b="1" dirty="0" smtClean="0">
                <a:solidFill>
                  <a:schemeClr val="accent2">
                    <a:lumMod val="50000"/>
                  </a:schemeClr>
                </a:solidFill>
              </a:rPr>
              <a:t>RADIACION TERRESTRE</a:t>
            </a:r>
            <a:endParaRPr lang="es-MX" altLang="es-MX" sz="2800" b="1" dirty="0" smtClean="0">
              <a:solidFill>
                <a:schemeClr val="accent2">
                  <a:lumMod val="50000"/>
                </a:schemeClr>
              </a:solidFill>
            </a:endParaRPr>
          </a:p>
        </p:txBody>
      </p:sp>
    </p:spTree>
    <p:extLst>
      <p:ext uri="{BB962C8B-B14F-4D97-AF65-F5344CB8AC3E}">
        <p14:creationId xmlns:p14="http://schemas.microsoft.com/office/powerpoint/2010/main" val="38818400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346364" y="1700645"/>
            <a:ext cx="8610600" cy="3380509"/>
          </a:xfrm>
          <a:solidFill>
            <a:schemeClr val="accent2">
              <a:lumMod val="40000"/>
              <a:lumOff val="60000"/>
            </a:schemeClr>
          </a:solidFill>
        </p:spPr>
        <p:txBody>
          <a:bodyPr/>
          <a:lstStyle/>
          <a:p>
            <a:r>
              <a:rPr lang="es-ES_tradnl" altLang="es-MX" sz="2400" b="1" dirty="0" smtClean="0">
                <a:solidFill>
                  <a:schemeClr val="accent2">
                    <a:lumMod val="50000"/>
                  </a:schemeClr>
                </a:solidFill>
                <a:latin typeface="Arial" panose="020B0604020202020204" pitchFamily="34" charset="0"/>
                <a:cs typeface="Arial" panose="020B0604020202020204" pitchFamily="34" charset="0"/>
              </a:rPr>
              <a:t>La </a:t>
            </a:r>
            <a:r>
              <a:rPr lang="es-ES_tradnl" altLang="es-MX" sz="2400" b="1" dirty="0" err="1" smtClean="0">
                <a:solidFill>
                  <a:schemeClr val="accent2">
                    <a:lumMod val="50000"/>
                  </a:schemeClr>
                </a:solidFill>
                <a:latin typeface="Arial" panose="020B0604020202020204" pitchFamily="34" charset="0"/>
                <a:cs typeface="Arial" panose="020B0604020202020204" pitchFamily="34" charset="0"/>
              </a:rPr>
              <a:t>Rt</a:t>
            </a:r>
            <a:r>
              <a:rPr lang="es-ES_tradnl" altLang="es-MX" sz="2400" b="1" dirty="0" smtClean="0">
                <a:solidFill>
                  <a:schemeClr val="accent2">
                    <a:lumMod val="50000"/>
                  </a:schemeClr>
                </a:solidFill>
                <a:latin typeface="Arial" panose="020B0604020202020204" pitchFamily="34" charset="0"/>
                <a:cs typeface="Arial" panose="020B0604020202020204" pitchFamily="34" charset="0"/>
              </a:rPr>
              <a:t> es constante solo varía su intensidad</a:t>
            </a:r>
          </a:p>
          <a:p>
            <a:endParaRPr lang="es-ES_tradnl" altLang="es-MX" sz="2400" b="1" dirty="0" smtClean="0">
              <a:solidFill>
                <a:schemeClr val="accent2">
                  <a:lumMod val="50000"/>
                </a:schemeClr>
              </a:solidFill>
              <a:latin typeface="Arial" panose="020B0604020202020204" pitchFamily="34" charset="0"/>
              <a:cs typeface="Arial" panose="020B0604020202020204" pitchFamily="34" charset="0"/>
            </a:endParaRPr>
          </a:p>
          <a:p>
            <a:r>
              <a:rPr lang="es-ES_tradnl" altLang="es-MX" sz="2400" b="1" dirty="0" smtClean="0">
                <a:solidFill>
                  <a:schemeClr val="accent2">
                    <a:lumMod val="50000"/>
                  </a:schemeClr>
                </a:solidFill>
                <a:latin typeface="Arial" panose="020B0604020202020204" pitchFamily="34" charset="0"/>
                <a:cs typeface="Arial" panose="020B0604020202020204" pitchFamily="34" charset="0"/>
              </a:rPr>
              <a:t>La </a:t>
            </a:r>
            <a:r>
              <a:rPr lang="es-ES_tradnl" altLang="es-MX" sz="2400" b="1" dirty="0" err="1" smtClean="0">
                <a:solidFill>
                  <a:schemeClr val="accent2">
                    <a:lumMod val="50000"/>
                  </a:schemeClr>
                </a:solidFill>
                <a:latin typeface="Arial" panose="020B0604020202020204" pitchFamily="34" charset="0"/>
                <a:cs typeface="Arial" panose="020B0604020202020204" pitchFamily="34" charset="0"/>
              </a:rPr>
              <a:t>T°</a:t>
            </a:r>
            <a:r>
              <a:rPr lang="es-ES_tradnl" altLang="es-MX" sz="2400" b="1" dirty="0" smtClean="0">
                <a:solidFill>
                  <a:schemeClr val="accent2">
                    <a:lumMod val="50000"/>
                  </a:schemeClr>
                </a:solidFill>
                <a:latin typeface="Arial" panose="020B0604020202020204" pitchFamily="34" charset="0"/>
                <a:cs typeface="Arial" panose="020B0604020202020204" pitchFamily="34" charset="0"/>
              </a:rPr>
              <a:t> máximas y mínimas ocurren con la máxima y mínima emisión de </a:t>
            </a:r>
            <a:r>
              <a:rPr lang="es-ES_tradnl" altLang="es-MX" sz="2400" b="1" dirty="0" err="1" smtClean="0">
                <a:solidFill>
                  <a:schemeClr val="accent2">
                    <a:lumMod val="50000"/>
                  </a:schemeClr>
                </a:solidFill>
                <a:latin typeface="Arial" panose="020B0604020202020204" pitchFamily="34" charset="0"/>
                <a:cs typeface="Arial" panose="020B0604020202020204" pitchFamily="34" charset="0"/>
              </a:rPr>
              <a:t>Rt</a:t>
            </a:r>
            <a:endParaRPr lang="es-ES_tradnl" altLang="es-MX" sz="2400" b="1" dirty="0" smtClean="0">
              <a:solidFill>
                <a:schemeClr val="accent2">
                  <a:lumMod val="50000"/>
                </a:schemeClr>
              </a:solidFill>
              <a:latin typeface="Arial" panose="020B0604020202020204" pitchFamily="34" charset="0"/>
              <a:cs typeface="Arial" panose="020B0604020202020204" pitchFamily="34" charset="0"/>
            </a:endParaRPr>
          </a:p>
          <a:p>
            <a:endParaRPr lang="es-ES_tradnl" altLang="es-MX" sz="2400" b="1" dirty="0" smtClean="0">
              <a:solidFill>
                <a:schemeClr val="accent2">
                  <a:lumMod val="50000"/>
                </a:schemeClr>
              </a:solidFill>
              <a:latin typeface="Arial" panose="020B0604020202020204" pitchFamily="34" charset="0"/>
              <a:cs typeface="Arial" panose="020B0604020202020204" pitchFamily="34" charset="0"/>
            </a:endParaRPr>
          </a:p>
          <a:p>
            <a:r>
              <a:rPr lang="es-ES_tradnl" altLang="es-MX" sz="2400" b="1" dirty="0" smtClean="0">
                <a:solidFill>
                  <a:schemeClr val="accent2">
                    <a:lumMod val="50000"/>
                  </a:schemeClr>
                </a:solidFill>
                <a:latin typeface="Arial" panose="020B0604020202020204" pitchFamily="34" charset="0"/>
                <a:cs typeface="Arial" panose="020B0604020202020204" pitchFamily="34" charset="0"/>
              </a:rPr>
              <a:t>Cuando el sistema esta ganando energía se produce calentamiento del aire y la </a:t>
            </a:r>
            <a:r>
              <a:rPr lang="es-ES_tradnl" altLang="es-MX" sz="2400" b="1" dirty="0" err="1" smtClean="0">
                <a:solidFill>
                  <a:schemeClr val="accent2">
                    <a:lumMod val="50000"/>
                  </a:schemeClr>
                </a:solidFill>
                <a:latin typeface="Arial" panose="020B0604020202020204" pitchFamily="34" charset="0"/>
                <a:cs typeface="Arial" panose="020B0604020202020204" pitchFamily="34" charset="0"/>
              </a:rPr>
              <a:t>T°</a:t>
            </a:r>
            <a:r>
              <a:rPr lang="es-ES_tradnl" altLang="es-MX" sz="2400" b="1" dirty="0" smtClean="0">
                <a:solidFill>
                  <a:schemeClr val="accent2">
                    <a:lumMod val="50000"/>
                  </a:schemeClr>
                </a:solidFill>
                <a:latin typeface="Arial" panose="020B0604020202020204" pitchFamily="34" charset="0"/>
                <a:cs typeface="Arial" panose="020B0604020202020204" pitchFamily="34" charset="0"/>
              </a:rPr>
              <a:t> sube (Día) si el sistema pierde energía el aire se enfría y la </a:t>
            </a:r>
            <a:r>
              <a:rPr lang="es-ES_tradnl" altLang="es-MX" sz="2400" b="1" dirty="0" err="1" smtClean="0">
                <a:solidFill>
                  <a:schemeClr val="accent2">
                    <a:lumMod val="50000"/>
                  </a:schemeClr>
                </a:solidFill>
                <a:latin typeface="Arial" panose="020B0604020202020204" pitchFamily="34" charset="0"/>
                <a:cs typeface="Arial" panose="020B0604020202020204" pitchFamily="34" charset="0"/>
              </a:rPr>
              <a:t>T°</a:t>
            </a:r>
            <a:r>
              <a:rPr lang="es-ES_tradnl" altLang="es-MX" sz="2400" b="1" dirty="0" smtClean="0">
                <a:solidFill>
                  <a:schemeClr val="accent2">
                    <a:lumMod val="50000"/>
                  </a:schemeClr>
                </a:solidFill>
                <a:latin typeface="Arial" panose="020B0604020202020204" pitchFamily="34" charset="0"/>
                <a:cs typeface="Arial" panose="020B0604020202020204" pitchFamily="34" charset="0"/>
              </a:rPr>
              <a:t> baja (Noche)</a:t>
            </a:r>
          </a:p>
        </p:txBody>
      </p:sp>
    </p:spTree>
    <p:extLst>
      <p:ext uri="{BB962C8B-B14F-4D97-AF65-F5344CB8AC3E}">
        <p14:creationId xmlns:p14="http://schemas.microsoft.com/office/powerpoint/2010/main" val="41744330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checkerboard(across)">
                                      <p:cBhvr>
                                        <p:cTn id="7" dur="500"/>
                                        <p:tgtEl>
                                          <p:spTgt spid="143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4339">
                                            <p:txEl>
                                              <p:pRg st="2" end="2"/>
                                            </p:txEl>
                                          </p:spTgt>
                                        </p:tgtEl>
                                        <p:attrNameLst>
                                          <p:attrName>style.visibility</p:attrName>
                                        </p:attrNameLst>
                                      </p:cBhvr>
                                      <p:to>
                                        <p:strVal val="visible"/>
                                      </p:to>
                                    </p:set>
                                    <p:animEffect transition="in" filter="checkerboard(across)">
                                      <p:cBhvr>
                                        <p:cTn id="12" dur="500"/>
                                        <p:tgtEl>
                                          <p:spTgt spid="1433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animEffect transition="in" filter="checkerboard(across)">
                                      <p:cBhvr>
                                        <p:cTn id="17" dur="500"/>
                                        <p:tgtEl>
                                          <p:spTgt spid="14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228600" y="228600"/>
            <a:ext cx="8610600" cy="6400800"/>
          </a:xfrm>
        </p:spPr>
        <p:txBody>
          <a:bodyPr/>
          <a:lstStyle/>
          <a:p>
            <a:pPr marL="0" indent="0" algn="ctr">
              <a:buNone/>
            </a:pPr>
            <a:r>
              <a:rPr lang="es-ES_tradnl" altLang="es-MX" dirty="0" smtClean="0"/>
              <a:t> </a:t>
            </a:r>
          </a:p>
          <a:p>
            <a:pPr marL="0" indent="0" algn="ctr">
              <a:buNone/>
            </a:pPr>
            <a:r>
              <a:rPr lang="es-ES_tradnl" altLang="es-MX" sz="2800" b="1" dirty="0" smtClean="0">
                <a:solidFill>
                  <a:schemeClr val="accent2">
                    <a:lumMod val="50000"/>
                  </a:schemeClr>
                </a:solidFill>
              </a:rPr>
              <a:t>BALANCE DE ENERGÍA</a:t>
            </a:r>
          </a:p>
          <a:p>
            <a:pPr marL="0" indent="0">
              <a:buNone/>
            </a:pPr>
            <a:r>
              <a:rPr lang="es-ES_tradnl" altLang="es-MX" sz="2800" dirty="0" smtClean="0">
                <a:solidFill>
                  <a:schemeClr val="accent2">
                    <a:lumMod val="50000"/>
                  </a:schemeClr>
                </a:solidFill>
              </a:rPr>
              <a:t>	  </a:t>
            </a:r>
          </a:p>
          <a:p>
            <a:pPr>
              <a:buFontTx/>
              <a:buNone/>
            </a:pPr>
            <a:r>
              <a:rPr lang="es-ES_tradnl" altLang="es-MX" sz="2800" dirty="0" smtClean="0">
                <a:solidFill>
                  <a:schemeClr val="accent2">
                    <a:lumMod val="50000"/>
                  </a:schemeClr>
                </a:solidFill>
              </a:rPr>
              <a:t>	RN(Día)     =  </a:t>
            </a:r>
            <a:r>
              <a:rPr lang="es-ES_tradnl" altLang="es-MX" sz="2800" dirty="0" err="1" smtClean="0">
                <a:solidFill>
                  <a:schemeClr val="accent2">
                    <a:lumMod val="50000"/>
                  </a:schemeClr>
                </a:solidFill>
              </a:rPr>
              <a:t>R</a:t>
            </a:r>
            <a:r>
              <a:rPr lang="es-ES_tradnl" altLang="es-MX" sz="2800" b="1" baseline="-25000" dirty="0" err="1" smtClean="0">
                <a:solidFill>
                  <a:schemeClr val="accent2">
                    <a:lumMod val="50000"/>
                  </a:schemeClr>
                </a:solidFill>
              </a:rPr>
              <a:t>g</a:t>
            </a:r>
            <a:r>
              <a:rPr lang="es-ES_tradnl" altLang="es-MX" sz="2800" dirty="0" smtClean="0">
                <a:solidFill>
                  <a:schemeClr val="accent2">
                    <a:lumMod val="50000"/>
                  </a:schemeClr>
                </a:solidFill>
              </a:rPr>
              <a:t> (1-</a:t>
            </a:r>
            <a:r>
              <a:rPr lang="es-ES_tradnl" altLang="es-MX" sz="2800" dirty="0" smtClean="0">
                <a:solidFill>
                  <a:schemeClr val="accent2">
                    <a:lumMod val="50000"/>
                  </a:schemeClr>
                </a:solidFill>
                <a:latin typeface="Symbol" panose="05050102010706020507" pitchFamily="18" charset="2"/>
              </a:rPr>
              <a:t>a</a:t>
            </a:r>
            <a:r>
              <a:rPr lang="es-ES_tradnl" altLang="es-MX" sz="2800" dirty="0" smtClean="0">
                <a:solidFill>
                  <a:schemeClr val="accent2">
                    <a:lumMod val="50000"/>
                  </a:schemeClr>
                </a:solidFill>
              </a:rPr>
              <a:t>) + </a:t>
            </a:r>
            <a:r>
              <a:rPr lang="es-ES_tradnl" altLang="es-MX" sz="2800" dirty="0" err="1" smtClean="0">
                <a:solidFill>
                  <a:schemeClr val="accent2">
                    <a:lumMod val="50000"/>
                  </a:schemeClr>
                </a:solidFill>
              </a:rPr>
              <a:t>R</a:t>
            </a:r>
            <a:r>
              <a:rPr lang="es-ES_tradnl" altLang="es-MX" sz="2800" b="1" baseline="-25000" dirty="0" err="1" smtClean="0">
                <a:solidFill>
                  <a:schemeClr val="accent2">
                    <a:lumMod val="50000"/>
                  </a:schemeClr>
                </a:solidFill>
              </a:rPr>
              <a:t>atm</a:t>
            </a:r>
            <a:r>
              <a:rPr lang="es-ES_tradnl" altLang="es-MX" sz="2800" dirty="0" smtClean="0">
                <a:solidFill>
                  <a:schemeClr val="accent2">
                    <a:lumMod val="50000"/>
                  </a:schemeClr>
                </a:solidFill>
              </a:rPr>
              <a:t> - </a:t>
            </a:r>
            <a:r>
              <a:rPr lang="es-ES_tradnl" altLang="es-MX" sz="2800" dirty="0" err="1" smtClean="0">
                <a:solidFill>
                  <a:schemeClr val="accent2">
                    <a:lumMod val="50000"/>
                  </a:schemeClr>
                </a:solidFill>
              </a:rPr>
              <a:t>R</a:t>
            </a:r>
            <a:r>
              <a:rPr lang="es-ES_tradnl" altLang="es-MX" sz="2800" b="1" baseline="-25000" dirty="0" err="1" smtClean="0">
                <a:solidFill>
                  <a:schemeClr val="accent2">
                    <a:lumMod val="50000"/>
                  </a:schemeClr>
                </a:solidFill>
              </a:rPr>
              <a:t>t</a:t>
            </a:r>
            <a:r>
              <a:rPr lang="es-ES_tradnl" altLang="es-MX" sz="2800" dirty="0" smtClean="0">
                <a:solidFill>
                  <a:schemeClr val="accent2">
                    <a:lumMod val="50000"/>
                  </a:schemeClr>
                </a:solidFill>
              </a:rPr>
              <a:t>(+)</a:t>
            </a:r>
          </a:p>
          <a:p>
            <a:pPr>
              <a:buFontTx/>
              <a:buNone/>
            </a:pPr>
            <a:r>
              <a:rPr lang="es-ES_tradnl" altLang="es-MX" sz="2800" dirty="0" smtClean="0">
                <a:solidFill>
                  <a:schemeClr val="accent2">
                    <a:lumMod val="50000"/>
                  </a:schemeClr>
                </a:solidFill>
              </a:rPr>
              <a:t>	RN(Noche) =  </a:t>
            </a:r>
            <a:r>
              <a:rPr lang="es-ES_tradnl" altLang="es-MX" sz="2800" dirty="0" err="1" smtClean="0">
                <a:solidFill>
                  <a:schemeClr val="accent2">
                    <a:lumMod val="50000"/>
                  </a:schemeClr>
                </a:solidFill>
              </a:rPr>
              <a:t>R</a:t>
            </a:r>
            <a:r>
              <a:rPr lang="es-ES_tradnl" altLang="es-MX" sz="2800" b="1" baseline="-25000" dirty="0" err="1" smtClean="0">
                <a:solidFill>
                  <a:schemeClr val="accent2">
                    <a:lumMod val="50000"/>
                  </a:schemeClr>
                </a:solidFill>
              </a:rPr>
              <a:t>atm</a:t>
            </a:r>
            <a:r>
              <a:rPr lang="es-ES_tradnl" altLang="es-MX" sz="2800" dirty="0" smtClean="0">
                <a:solidFill>
                  <a:schemeClr val="accent2">
                    <a:lumMod val="50000"/>
                  </a:schemeClr>
                </a:solidFill>
              </a:rPr>
              <a:t> - </a:t>
            </a:r>
            <a:r>
              <a:rPr lang="es-ES_tradnl" altLang="es-MX" sz="2800" dirty="0" err="1" smtClean="0">
                <a:solidFill>
                  <a:schemeClr val="accent2">
                    <a:lumMod val="50000"/>
                  </a:schemeClr>
                </a:solidFill>
              </a:rPr>
              <a:t>R</a:t>
            </a:r>
            <a:r>
              <a:rPr lang="es-ES_tradnl" altLang="es-MX" sz="2800" b="1" baseline="-25000" dirty="0" err="1" smtClean="0">
                <a:solidFill>
                  <a:schemeClr val="accent2">
                    <a:lumMod val="50000"/>
                  </a:schemeClr>
                </a:solidFill>
              </a:rPr>
              <a:t>t</a:t>
            </a:r>
            <a:r>
              <a:rPr lang="es-ES_tradnl" altLang="es-MX" sz="2800" dirty="0" smtClean="0">
                <a:solidFill>
                  <a:schemeClr val="accent2">
                    <a:lumMod val="50000"/>
                  </a:schemeClr>
                </a:solidFill>
              </a:rPr>
              <a:t>(-)</a:t>
            </a:r>
          </a:p>
          <a:p>
            <a:pPr>
              <a:buFontTx/>
              <a:buNone/>
            </a:pPr>
            <a:endParaRPr lang="es-ES_tradnl" altLang="es-MX" sz="2800" dirty="0" smtClean="0">
              <a:solidFill>
                <a:schemeClr val="accent2">
                  <a:lumMod val="50000"/>
                </a:schemeClr>
              </a:solidFill>
              <a:latin typeface="Arial" panose="020B0604020202020204" pitchFamily="34" charset="0"/>
              <a:cs typeface="Arial" panose="020B0604020202020204" pitchFamily="34" charset="0"/>
            </a:endParaRPr>
          </a:p>
          <a:p>
            <a:pPr>
              <a:buFontTx/>
              <a:buNone/>
            </a:pP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Donde:</a:t>
            </a:r>
          </a:p>
          <a:p>
            <a:pPr>
              <a:buFontTx/>
              <a:buNone/>
            </a:pPr>
            <a:r>
              <a:rPr lang="es-ES_tradnl" altLang="es-MX" sz="2800" dirty="0">
                <a:solidFill>
                  <a:schemeClr val="accent2">
                    <a:lumMod val="50000"/>
                  </a:schemeClr>
                </a:solidFill>
                <a:latin typeface="Arial" panose="020B0604020202020204" pitchFamily="34" charset="0"/>
                <a:cs typeface="Arial" panose="020B0604020202020204" pitchFamily="34" charset="0"/>
              </a:rPr>
              <a:t> </a:t>
            </a: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a:t>
            </a:r>
            <a:r>
              <a:rPr lang="es-ES_tradnl" altLang="es-MX" sz="2800" dirty="0" err="1" smtClean="0">
                <a:solidFill>
                  <a:schemeClr val="accent2">
                    <a:lumMod val="50000"/>
                  </a:schemeClr>
                </a:solidFill>
                <a:latin typeface="Arial" panose="020B0604020202020204" pitchFamily="34" charset="0"/>
                <a:cs typeface="Arial" panose="020B0604020202020204" pitchFamily="34" charset="0"/>
              </a:rPr>
              <a:t>R</a:t>
            </a:r>
            <a:r>
              <a:rPr lang="es-ES_tradnl" altLang="es-MX" sz="2800" b="1" baseline="-25000" dirty="0" err="1" smtClean="0">
                <a:solidFill>
                  <a:schemeClr val="accent2">
                    <a:lumMod val="50000"/>
                  </a:schemeClr>
                </a:solidFill>
                <a:latin typeface="Arial" panose="020B0604020202020204" pitchFamily="34" charset="0"/>
                <a:cs typeface="Arial" panose="020B0604020202020204" pitchFamily="34" charset="0"/>
              </a:rPr>
              <a:t>g</a:t>
            </a: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 Radiación global</a:t>
            </a:r>
          </a:p>
          <a:p>
            <a:pPr>
              <a:buFontTx/>
              <a:buNone/>
            </a:pP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a:t>
            </a:r>
            <a:r>
              <a:rPr lang="es-ES_tradnl" altLang="es-MX" sz="2800" dirty="0">
                <a:solidFill>
                  <a:schemeClr val="accent2">
                    <a:lumMod val="50000"/>
                  </a:schemeClr>
                </a:solidFill>
                <a:latin typeface="Symbol" panose="05050102010706020507" pitchFamily="18" charset="2"/>
              </a:rPr>
              <a:t>a</a:t>
            </a: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 Albedo (Cantidad de energía o radiación que 	se refleja, depende del calor del cuerpo, por ello los cuerpos tienen distintos albedos)</a:t>
            </a:r>
          </a:p>
          <a:p>
            <a:pPr>
              <a:buFontTx/>
              <a:buNone/>
            </a:pP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a:t>
            </a:r>
            <a:r>
              <a:rPr lang="es-ES_tradnl" altLang="es-MX" sz="2800" dirty="0" err="1" smtClean="0">
                <a:solidFill>
                  <a:schemeClr val="accent2">
                    <a:lumMod val="50000"/>
                  </a:schemeClr>
                </a:solidFill>
                <a:latin typeface="Arial" panose="020B0604020202020204" pitchFamily="34" charset="0"/>
                <a:cs typeface="Arial" panose="020B0604020202020204" pitchFamily="34" charset="0"/>
              </a:rPr>
              <a:t>R</a:t>
            </a:r>
            <a:r>
              <a:rPr lang="es-ES_tradnl" altLang="es-MX" sz="2800" b="1" baseline="-25000" dirty="0" err="1" smtClean="0">
                <a:solidFill>
                  <a:schemeClr val="accent2">
                    <a:lumMod val="50000"/>
                  </a:schemeClr>
                </a:solidFill>
                <a:latin typeface="Arial" panose="020B0604020202020204" pitchFamily="34" charset="0"/>
                <a:cs typeface="Arial" panose="020B0604020202020204" pitchFamily="34" charset="0"/>
              </a:rPr>
              <a:t>atm</a:t>
            </a: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 Depende de la nubosidad, humedad del aire</a:t>
            </a:r>
          </a:p>
          <a:p>
            <a:pPr>
              <a:buFontTx/>
              <a:buNone/>
            </a:pP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a:t>
            </a:r>
            <a:r>
              <a:rPr lang="es-ES_tradnl" altLang="es-MX" sz="2800" dirty="0" err="1" smtClean="0">
                <a:solidFill>
                  <a:schemeClr val="accent2">
                    <a:lumMod val="50000"/>
                  </a:schemeClr>
                </a:solidFill>
                <a:latin typeface="Arial" panose="020B0604020202020204" pitchFamily="34" charset="0"/>
                <a:cs typeface="Arial" panose="020B0604020202020204" pitchFamily="34" charset="0"/>
              </a:rPr>
              <a:t>R</a:t>
            </a:r>
            <a:r>
              <a:rPr lang="es-ES_tradnl" altLang="es-MX" sz="2800" b="1" baseline="-25000" dirty="0" err="1" smtClean="0">
                <a:solidFill>
                  <a:schemeClr val="accent2">
                    <a:lumMod val="50000"/>
                  </a:schemeClr>
                </a:solidFill>
                <a:latin typeface="Arial" panose="020B0604020202020204" pitchFamily="34" charset="0"/>
                <a:cs typeface="Arial" panose="020B0604020202020204" pitchFamily="34" charset="0"/>
              </a:rPr>
              <a:t>t</a:t>
            </a: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 Depende de la superficie, textura.....a</a:t>
            </a:r>
          </a:p>
          <a:p>
            <a:endParaRPr lang="es-ES_tradnl" altLang="es-MX" dirty="0" smtClean="0"/>
          </a:p>
        </p:txBody>
      </p:sp>
    </p:spTree>
    <p:extLst>
      <p:ext uri="{BB962C8B-B14F-4D97-AF65-F5344CB8AC3E}">
        <p14:creationId xmlns:p14="http://schemas.microsoft.com/office/powerpoint/2010/main" val="9750346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wipe(right)">
                                      <p:cBhvr>
                                        <p:cTn id="7" dur="5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Effect transition="in" filter="wipe(right)">
                                      <p:cBhvr>
                                        <p:cTn id="12" dur="500"/>
                                        <p:tgtEl>
                                          <p:spTgt spid="153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5363">
                                            <p:txEl>
                                              <p:pRg st="2" end="2"/>
                                            </p:txEl>
                                          </p:spTgt>
                                        </p:tgtEl>
                                        <p:attrNameLst>
                                          <p:attrName>style.visibility</p:attrName>
                                        </p:attrNameLst>
                                      </p:cBhvr>
                                      <p:to>
                                        <p:strVal val="visible"/>
                                      </p:to>
                                    </p:set>
                                    <p:animEffect transition="in" filter="wipe(right)">
                                      <p:cBhvr>
                                        <p:cTn id="17" dur="500"/>
                                        <p:tgtEl>
                                          <p:spTgt spid="1536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15363">
                                            <p:txEl>
                                              <p:pRg st="3" end="3"/>
                                            </p:txEl>
                                          </p:spTgt>
                                        </p:tgtEl>
                                        <p:attrNameLst>
                                          <p:attrName>style.visibility</p:attrName>
                                        </p:attrNameLst>
                                      </p:cBhvr>
                                      <p:to>
                                        <p:strVal val="visible"/>
                                      </p:to>
                                    </p:set>
                                    <p:animEffect transition="in" filter="wipe(right)">
                                      <p:cBhvr>
                                        <p:cTn id="22" dur="500"/>
                                        <p:tgtEl>
                                          <p:spTgt spid="1536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15363">
                                            <p:txEl>
                                              <p:pRg st="4" end="4"/>
                                            </p:txEl>
                                          </p:spTgt>
                                        </p:tgtEl>
                                        <p:attrNameLst>
                                          <p:attrName>style.visibility</p:attrName>
                                        </p:attrNameLst>
                                      </p:cBhvr>
                                      <p:to>
                                        <p:strVal val="visible"/>
                                      </p:to>
                                    </p:set>
                                    <p:animEffect transition="in" filter="wipe(right)">
                                      <p:cBhvr>
                                        <p:cTn id="27" dur="500"/>
                                        <p:tgtEl>
                                          <p:spTgt spid="1536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15363">
                                            <p:txEl>
                                              <p:pRg st="6" end="6"/>
                                            </p:txEl>
                                          </p:spTgt>
                                        </p:tgtEl>
                                        <p:attrNameLst>
                                          <p:attrName>style.visibility</p:attrName>
                                        </p:attrNameLst>
                                      </p:cBhvr>
                                      <p:to>
                                        <p:strVal val="visible"/>
                                      </p:to>
                                    </p:set>
                                    <p:animEffect transition="in" filter="wipe(right)">
                                      <p:cBhvr>
                                        <p:cTn id="32" dur="500"/>
                                        <p:tgtEl>
                                          <p:spTgt spid="1536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15363">
                                            <p:txEl>
                                              <p:pRg st="7" end="7"/>
                                            </p:txEl>
                                          </p:spTgt>
                                        </p:tgtEl>
                                        <p:attrNameLst>
                                          <p:attrName>style.visibility</p:attrName>
                                        </p:attrNameLst>
                                      </p:cBhvr>
                                      <p:to>
                                        <p:strVal val="visible"/>
                                      </p:to>
                                    </p:set>
                                    <p:animEffect transition="in" filter="wipe(right)">
                                      <p:cBhvr>
                                        <p:cTn id="37" dur="500"/>
                                        <p:tgtEl>
                                          <p:spTgt spid="15363">
                                            <p:txEl>
                                              <p:pRg st="7" end="7"/>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15363">
                                            <p:txEl>
                                              <p:pRg st="8" end="8"/>
                                            </p:txEl>
                                          </p:spTgt>
                                        </p:tgtEl>
                                        <p:attrNameLst>
                                          <p:attrName>style.visibility</p:attrName>
                                        </p:attrNameLst>
                                      </p:cBhvr>
                                      <p:to>
                                        <p:strVal val="visible"/>
                                      </p:to>
                                    </p:set>
                                    <p:animEffect transition="in" filter="wipe(right)">
                                      <p:cBhvr>
                                        <p:cTn id="42" dur="500"/>
                                        <p:tgtEl>
                                          <p:spTgt spid="15363">
                                            <p:txEl>
                                              <p:pRg st="8" end="8"/>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15363">
                                            <p:txEl>
                                              <p:pRg st="9" end="9"/>
                                            </p:txEl>
                                          </p:spTgt>
                                        </p:tgtEl>
                                        <p:attrNameLst>
                                          <p:attrName>style.visibility</p:attrName>
                                        </p:attrNameLst>
                                      </p:cBhvr>
                                      <p:to>
                                        <p:strVal val="visible"/>
                                      </p:to>
                                    </p:set>
                                    <p:animEffect transition="in" filter="wipe(right)">
                                      <p:cBhvr>
                                        <p:cTn id="47" dur="500"/>
                                        <p:tgtEl>
                                          <p:spTgt spid="15363">
                                            <p:txEl>
                                              <p:pRg st="9" end="9"/>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2" fill="hold" grpId="0" nodeType="clickEffect">
                                  <p:stCondLst>
                                    <p:cond delay="0"/>
                                  </p:stCondLst>
                                  <p:childTnLst>
                                    <p:set>
                                      <p:cBhvr>
                                        <p:cTn id="51" dur="1" fill="hold">
                                          <p:stCondLst>
                                            <p:cond delay="0"/>
                                          </p:stCondLst>
                                        </p:cTn>
                                        <p:tgtEl>
                                          <p:spTgt spid="15363">
                                            <p:txEl>
                                              <p:pRg st="10" end="10"/>
                                            </p:txEl>
                                          </p:spTgt>
                                        </p:tgtEl>
                                        <p:attrNameLst>
                                          <p:attrName>style.visibility</p:attrName>
                                        </p:attrNameLst>
                                      </p:cBhvr>
                                      <p:to>
                                        <p:strVal val="visible"/>
                                      </p:to>
                                    </p:set>
                                    <p:animEffect transition="in" filter="wipe(right)">
                                      <p:cBhvr>
                                        <p:cTn id="52" dur="500"/>
                                        <p:tgtEl>
                                          <p:spTgt spid="1536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917286" y="602673"/>
            <a:ext cx="7772400" cy="6248400"/>
          </a:xfr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endParaRPr lang="es-ES_tradnl" altLang="es-MX" dirty="0" smtClean="0"/>
          </a:p>
          <a:p>
            <a:endParaRPr lang="es-ES_tradnl" altLang="es-MX" dirty="0" smtClean="0"/>
          </a:p>
          <a:p>
            <a:pPr>
              <a:buFontTx/>
              <a:buNone/>
            </a:pPr>
            <a:r>
              <a:rPr lang="es-ES_tradnl" altLang="es-MX" dirty="0" smtClean="0"/>
              <a:t>		</a:t>
            </a:r>
            <a:r>
              <a:rPr lang="es-ES_tradnl" altLang="es-MX" dirty="0" err="1" smtClean="0"/>
              <a:t>R</a:t>
            </a:r>
            <a:r>
              <a:rPr lang="es-ES_tradnl" altLang="es-MX" baseline="-25000" dirty="0" err="1" smtClean="0"/>
              <a:t>atm</a:t>
            </a:r>
            <a:r>
              <a:rPr lang="es-ES_tradnl" altLang="es-MX" baseline="-25000" dirty="0" smtClean="0"/>
              <a:t>	</a:t>
            </a:r>
            <a:r>
              <a:rPr lang="es-ES_tradnl" altLang="es-MX" dirty="0" smtClean="0"/>
              <a:t>	  </a:t>
            </a:r>
            <a:r>
              <a:rPr lang="es-ES_tradnl" altLang="es-MX" dirty="0" err="1" smtClean="0"/>
              <a:t>R</a:t>
            </a:r>
            <a:r>
              <a:rPr lang="es-ES_tradnl" altLang="es-MX" b="1" baseline="-25000" dirty="0" err="1" smtClean="0"/>
              <a:t>t</a:t>
            </a:r>
            <a:endParaRPr lang="es-ES_tradnl" altLang="es-MX" b="1" baseline="-25000" dirty="0" smtClean="0"/>
          </a:p>
          <a:p>
            <a:pPr>
              <a:buFontTx/>
              <a:buNone/>
            </a:pPr>
            <a:r>
              <a:rPr lang="es-ES_tradnl" altLang="es-MX" dirty="0" smtClean="0"/>
              <a:t>					</a:t>
            </a:r>
            <a:r>
              <a:rPr lang="es-ES_tradnl" altLang="es-MX" dirty="0" smtClean="0">
                <a:latin typeface="Symbol" panose="05050102010706020507" pitchFamily="18" charset="2"/>
              </a:rPr>
              <a:t>a</a:t>
            </a:r>
            <a:r>
              <a:rPr lang="es-ES_tradnl" altLang="es-MX" dirty="0" smtClean="0"/>
              <a:t>	         </a:t>
            </a:r>
            <a:r>
              <a:rPr lang="es-ES_tradnl" altLang="es-MX" dirty="0" err="1" smtClean="0"/>
              <a:t>R</a:t>
            </a:r>
            <a:r>
              <a:rPr lang="es-ES_tradnl" altLang="es-MX" b="1" baseline="-25000" dirty="0" err="1" smtClean="0"/>
              <a:t>g</a:t>
            </a:r>
            <a:endParaRPr lang="es-ES_tradnl" altLang="es-MX" b="1" baseline="-25000" dirty="0" smtClean="0"/>
          </a:p>
          <a:p>
            <a:pPr>
              <a:buFontTx/>
              <a:buNone/>
            </a:pPr>
            <a:r>
              <a:rPr lang="es-ES_tradnl" altLang="es-MX" dirty="0" smtClean="0"/>
              <a:t>							</a:t>
            </a:r>
          </a:p>
          <a:p>
            <a:pPr>
              <a:buFontTx/>
              <a:buNone/>
            </a:pPr>
            <a:endParaRPr lang="es-ES_tradnl" altLang="es-MX" dirty="0" smtClean="0"/>
          </a:p>
          <a:p>
            <a:pPr>
              <a:buFontTx/>
              <a:buNone/>
            </a:pPr>
            <a:endParaRPr lang="es-ES_tradnl" altLang="es-MX" dirty="0" smtClean="0"/>
          </a:p>
          <a:p>
            <a:pPr>
              <a:buFontTx/>
              <a:buNone/>
            </a:pPr>
            <a:endParaRPr lang="es-ES_tradnl" altLang="es-MX" dirty="0" smtClean="0"/>
          </a:p>
          <a:p>
            <a:pPr>
              <a:buFontTx/>
              <a:buNone/>
            </a:pPr>
            <a:endParaRPr lang="es-ES_tradnl" altLang="es-MX" dirty="0" smtClean="0"/>
          </a:p>
          <a:p>
            <a:pPr>
              <a:buFontTx/>
              <a:buNone/>
            </a:pPr>
            <a:r>
              <a:rPr lang="es-ES_tradnl" altLang="es-MX" dirty="0" smtClean="0"/>
              <a:t>					Q</a:t>
            </a:r>
          </a:p>
        </p:txBody>
      </p:sp>
      <p:sp>
        <p:nvSpPr>
          <p:cNvPr id="16387" name="Line 4"/>
          <p:cNvSpPr>
            <a:spLocks noChangeShapeType="1"/>
          </p:cNvSpPr>
          <p:nvPr/>
        </p:nvSpPr>
        <p:spPr bwMode="auto">
          <a:xfrm>
            <a:off x="0" y="5638800"/>
            <a:ext cx="91440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graphicFrame>
        <p:nvGraphicFramePr>
          <p:cNvPr id="16388" name="Object 7"/>
          <p:cNvGraphicFramePr>
            <a:graphicFrameLocks noChangeAspect="1"/>
          </p:cNvGraphicFramePr>
          <p:nvPr/>
        </p:nvGraphicFramePr>
        <p:xfrm>
          <a:off x="7162800" y="304800"/>
          <a:ext cx="1303338" cy="1277938"/>
        </p:xfrm>
        <a:graphic>
          <a:graphicData uri="http://schemas.openxmlformats.org/presentationml/2006/ole">
            <mc:AlternateContent xmlns:mc="http://schemas.openxmlformats.org/markup-compatibility/2006">
              <mc:Choice xmlns:v="urn:schemas-microsoft-com:vml" Requires="v">
                <p:oleObj spid="_x0000_s1158" name="Imagen" r:id="rId3" imgW="1304849" imgH="1279246" progId="MS_ClipArt_Gallery.2">
                  <p:embed/>
                </p:oleObj>
              </mc:Choice>
              <mc:Fallback>
                <p:oleObj name="Imagen" r:id="rId3" imgW="1304849" imgH="1279246" progId="MS_ClipArt_Gallery.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2800" y="304800"/>
                        <a:ext cx="1303338" cy="1277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89" name="Object 8"/>
          <p:cNvGraphicFramePr>
            <a:graphicFrameLocks noChangeAspect="1"/>
          </p:cNvGraphicFramePr>
          <p:nvPr/>
        </p:nvGraphicFramePr>
        <p:xfrm>
          <a:off x="762000" y="3505200"/>
          <a:ext cx="3124200" cy="2728913"/>
        </p:xfrm>
        <a:graphic>
          <a:graphicData uri="http://schemas.openxmlformats.org/presentationml/2006/ole">
            <mc:AlternateContent xmlns:mc="http://schemas.openxmlformats.org/markup-compatibility/2006">
              <mc:Choice xmlns:v="urn:schemas-microsoft-com:vml" Requires="v">
                <p:oleObj spid="_x0000_s1159" name="Imagen" r:id="rId5" imgW="4749800" imgH="4148138" progId="MS_ClipArt_Gallery.2">
                  <p:embed/>
                </p:oleObj>
              </mc:Choice>
              <mc:Fallback>
                <p:oleObj name="Imagen" r:id="rId5" imgW="4749800" imgH="4148138" progId="MS_ClipArt_Gallery.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3505200"/>
                        <a:ext cx="3124200" cy="2728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0" name="Object 9"/>
          <p:cNvGraphicFramePr>
            <a:graphicFrameLocks noChangeAspect="1"/>
          </p:cNvGraphicFramePr>
          <p:nvPr/>
        </p:nvGraphicFramePr>
        <p:xfrm>
          <a:off x="4724400" y="2971800"/>
          <a:ext cx="3748088" cy="3429000"/>
        </p:xfrm>
        <a:graphic>
          <a:graphicData uri="http://schemas.openxmlformats.org/presentationml/2006/ole">
            <mc:AlternateContent xmlns:mc="http://schemas.openxmlformats.org/markup-compatibility/2006">
              <mc:Choice xmlns:v="urn:schemas-microsoft-com:vml" Requires="v">
                <p:oleObj spid="_x0000_s1160" name="Imagen" r:id="rId7" imgW="7037388" imgH="6438900" progId="MS_ClipArt_Gallery.2">
                  <p:embed/>
                </p:oleObj>
              </mc:Choice>
              <mc:Fallback>
                <p:oleObj name="Imagen" r:id="rId7" imgW="7037388" imgH="6438900" progId="MS_ClipArt_Gallery.2">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24400" y="2971800"/>
                        <a:ext cx="3748088"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1" name="Object 10"/>
          <p:cNvGraphicFramePr>
            <a:graphicFrameLocks noChangeAspect="1"/>
          </p:cNvGraphicFramePr>
          <p:nvPr/>
        </p:nvGraphicFramePr>
        <p:xfrm>
          <a:off x="1295400" y="609600"/>
          <a:ext cx="1087438" cy="698500"/>
        </p:xfrm>
        <a:graphic>
          <a:graphicData uri="http://schemas.openxmlformats.org/presentationml/2006/ole">
            <mc:AlternateContent xmlns:mc="http://schemas.openxmlformats.org/markup-compatibility/2006">
              <mc:Choice xmlns:v="urn:schemas-microsoft-com:vml" Requires="v">
                <p:oleObj spid="_x0000_s1161" name="Imagen" r:id="rId9" imgW="1087222" imgH="699516" progId="MS_ClipArt_Gallery.2">
                  <p:embed/>
                </p:oleObj>
              </mc:Choice>
              <mc:Fallback>
                <p:oleObj name="Imagen" r:id="rId9" imgW="1087222" imgH="699516" progId="MS_ClipArt_Gallery.2">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5400" y="609600"/>
                        <a:ext cx="1087438" cy="698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2" name="Line 12"/>
          <p:cNvSpPr>
            <a:spLocks noChangeShapeType="1"/>
          </p:cNvSpPr>
          <p:nvPr/>
        </p:nvSpPr>
        <p:spPr bwMode="auto">
          <a:xfrm flipH="1" flipV="1">
            <a:off x="3962400" y="2743200"/>
            <a:ext cx="228600" cy="2895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
        <p:nvSpPr>
          <p:cNvPr id="16393" name="Line 13"/>
          <p:cNvSpPr>
            <a:spLocks noChangeShapeType="1"/>
          </p:cNvSpPr>
          <p:nvPr/>
        </p:nvSpPr>
        <p:spPr bwMode="auto">
          <a:xfrm flipH="1">
            <a:off x="1295400" y="1524000"/>
            <a:ext cx="228600" cy="16002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
        <p:nvSpPr>
          <p:cNvPr id="16394" name="Line 15"/>
          <p:cNvSpPr>
            <a:spLocks noChangeShapeType="1"/>
          </p:cNvSpPr>
          <p:nvPr/>
        </p:nvSpPr>
        <p:spPr bwMode="auto">
          <a:xfrm flipH="1">
            <a:off x="5943600" y="1286669"/>
            <a:ext cx="1371600" cy="1981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
        <p:nvSpPr>
          <p:cNvPr id="16395" name="Line 16"/>
          <p:cNvSpPr>
            <a:spLocks noChangeShapeType="1"/>
          </p:cNvSpPr>
          <p:nvPr/>
        </p:nvSpPr>
        <p:spPr bwMode="auto">
          <a:xfrm flipH="1" flipV="1">
            <a:off x="5562600" y="2590800"/>
            <a:ext cx="381000" cy="6858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
        <p:nvSpPr>
          <p:cNvPr id="16396" name="Freeform 17"/>
          <p:cNvSpPr>
            <a:spLocks/>
          </p:cNvSpPr>
          <p:nvPr/>
        </p:nvSpPr>
        <p:spPr bwMode="auto">
          <a:xfrm>
            <a:off x="1200150" y="5657850"/>
            <a:ext cx="76200" cy="781050"/>
          </a:xfrm>
          <a:custGeom>
            <a:avLst/>
            <a:gdLst>
              <a:gd name="T0" fmla="*/ 0 w 48"/>
              <a:gd name="T1" fmla="*/ 0 h 492"/>
              <a:gd name="T2" fmla="*/ 19050 w 48"/>
              <a:gd name="T3" fmla="*/ 114300 h 492"/>
              <a:gd name="T4" fmla="*/ 76200 w 48"/>
              <a:gd name="T5" fmla="*/ 228600 h 492"/>
              <a:gd name="T6" fmla="*/ 57150 w 48"/>
              <a:gd name="T7" fmla="*/ 590550 h 492"/>
              <a:gd name="T8" fmla="*/ 19050 w 48"/>
              <a:gd name="T9" fmla="*/ 647700 h 492"/>
              <a:gd name="T10" fmla="*/ 38100 w 48"/>
              <a:gd name="T11" fmla="*/ 781050 h 49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8" h="492">
                <a:moveTo>
                  <a:pt x="0" y="0"/>
                </a:moveTo>
                <a:cubicBezTo>
                  <a:pt x="4" y="24"/>
                  <a:pt x="4" y="49"/>
                  <a:pt x="12" y="72"/>
                </a:cubicBezTo>
                <a:cubicBezTo>
                  <a:pt x="20" y="97"/>
                  <a:pt x="40" y="119"/>
                  <a:pt x="48" y="144"/>
                </a:cubicBezTo>
                <a:cubicBezTo>
                  <a:pt x="44" y="220"/>
                  <a:pt x="46" y="297"/>
                  <a:pt x="36" y="372"/>
                </a:cubicBezTo>
                <a:cubicBezTo>
                  <a:pt x="34" y="386"/>
                  <a:pt x="14" y="394"/>
                  <a:pt x="12" y="408"/>
                </a:cubicBezTo>
                <a:cubicBezTo>
                  <a:pt x="8" y="436"/>
                  <a:pt x="24" y="464"/>
                  <a:pt x="24" y="49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
        <p:nvSpPr>
          <p:cNvPr id="16397" name="Freeform 18"/>
          <p:cNvSpPr>
            <a:spLocks/>
          </p:cNvSpPr>
          <p:nvPr/>
        </p:nvSpPr>
        <p:spPr bwMode="auto">
          <a:xfrm>
            <a:off x="3295650" y="5638800"/>
            <a:ext cx="152400" cy="857250"/>
          </a:xfrm>
          <a:custGeom>
            <a:avLst/>
            <a:gdLst>
              <a:gd name="T0" fmla="*/ 0 w 96"/>
              <a:gd name="T1" fmla="*/ 0 h 540"/>
              <a:gd name="T2" fmla="*/ 152400 w 96"/>
              <a:gd name="T3" fmla="*/ 190500 h 540"/>
              <a:gd name="T4" fmla="*/ 114300 w 96"/>
              <a:gd name="T5" fmla="*/ 647700 h 540"/>
              <a:gd name="T6" fmla="*/ 133350 w 96"/>
              <a:gd name="T7" fmla="*/ 857250 h 5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6" h="540">
                <a:moveTo>
                  <a:pt x="0" y="0"/>
                </a:moveTo>
                <a:cubicBezTo>
                  <a:pt x="29" y="44"/>
                  <a:pt x="59" y="83"/>
                  <a:pt x="96" y="120"/>
                </a:cubicBezTo>
                <a:cubicBezTo>
                  <a:pt x="88" y="216"/>
                  <a:pt x="83" y="312"/>
                  <a:pt x="72" y="408"/>
                </a:cubicBezTo>
                <a:cubicBezTo>
                  <a:pt x="67" y="453"/>
                  <a:pt x="43" y="499"/>
                  <a:pt x="84" y="54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
        <p:nvSpPr>
          <p:cNvPr id="16398" name="Freeform 20"/>
          <p:cNvSpPr>
            <a:spLocks/>
          </p:cNvSpPr>
          <p:nvPr/>
        </p:nvSpPr>
        <p:spPr bwMode="auto">
          <a:xfrm>
            <a:off x="4484688" y="5657850"/>
            <a:ext cx="144462" cy="533400"/>
          </a:xfrm>
          <a:custGeom>
            <a:avLst/>
            <a:gdLst>
              <a:gd name="T0" fmla="*/ 106362 w 91"/>
              <a:gd name="T1" fmla="*/ 0 h 336"/>
              <a:gd name="T2" fmla="*/ 11112 w 91"/>
              <a:gd name="T3" fmla="*/ 95250 h 336"/>
              <a:gd name="T4" fmla="*/ 144462 w 91"/>
              <a:gd name="T5" fmla="*/ 171450 h 336"/>
              <a:gd name="T6" fmla="*/ 106362 w 91"/>
              <a:gd name="T7" fmla="*/ 533400 h 3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1" h="336">
                <a:moveTo>
                  <a:pt x="67" y="0"/>
                </a:moveTo>
                <a:cubicBezTo>
                  <a:pt x="58" y="6"/>
                  <a:pt x="0" y="38"/>
                  <a:pt x="7" y="60"/>
                </a:cubicBezTo>
                <a:cubicBezTo>
                  <a:pt x="16" y="87"/>
                  <a:pt x="67" y="100"/>
                  <a:pt x="91" y="108"/>
                </a:cubicBezTo>
                <a:cubicBezTo>
                  <a:pt x="37" y="189"/>
                  <a:pt x="67" y="241"/>
                  <a:pt x="67" y="33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
        <p:nvSpPr>
          <p:cNvPr id="16399" name="Freeform 21"/>
          <p:cNvSpPr>
            <a:spLocks/>
          </p:cNvSpPr>
          <p:nvPr/>
        </p:nvSpPr>
        <p:spPr bwMode="auto">
          <a:xfrm>
            <a:off x="7048500" y="5653088"/>
            <a:ext cx="133350" cy="919162"/>
          </a:xfrm>
          <a:custGeom>
            <a:avLst/>
            <a:gdLst>
              <a:gd name="T0" fmla="*/ 38100 w 84"/>
              <a:gd name="T1" fmla="*/ 42862 h 579"/>
              <a:gd name="T2" fmla="*/ 38100 w 84"/>
              <a:gd name="T3" fmla="*/ 233362 h 579"/>
              <a:gd name="T4" fmla="*/ 76200 w 84"/>
              <a:gd name="T5" fmla="*/ 519112 h 579"/>
              <a:gd name="T6" fmla="*/ 57150 w 84"/>
              <a:gd name="T7" fmla="*/ 652462 h 579"/>
              <a:gd name="T8" fmla="*/ 0 w 84"/>
              <a:gd name="T9" fmla="*/ 766762 h 579"/>
              <a:gd name="T10" fmla="*/ 133350 w 84"/>
              <a:gd name="T11" fmla="*/ 919162 h 5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579">
                <a:moveTo>
                  <a:pt x="24" y="27"/>
                </a:moveTo>
                <a:cubicBezTo>
                  <a:pt x="52" y="138"/>
                  <a:pt x="24" y="0"/>
                  <a:pt x="24" y="147"/>
                </a:cubicBezTo>
                <a:cubicBezTo>
                  <a:pt x="24" y="264"/>
                  <a:pt x="24" y="256"/>
                  <a:pt x="48" y="327"/>
                </a:cubicBezTo>
                <a:cubicBezTo>
                  <a:pt x="44" y="355"/>
                  <a:pt x="44" y="384"/>
                  <a:pt x="36" y="411"/>
                </a:cubicBezTo>
                <a:cubicBezTo>
                  <a:pt x="28" y="437"/>
                  <a:pt x="8" y="458"/>
                  <a:pt x="0" y="483"/>
                </a:cubicBezTo>
                <a:cubicBezTo>
                  <a:pt x="24" y="520"/>
                  <a:pt x="53" y="548"/>
                  <a:pt x="84" y="57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
        <p:nvSpPr>
          <p:cNvPr id="16400" name="Freeform 22"/>
          <p:cNvSpPr>
            <a:spLocks/>
          </p:cNvSpPr>
          <p:nvPr/>
        </p:nvSpPr>
        <p:spPr bwMode="auto">
          <a:xfrm>
            <a:off x="8591550" y="5638800"/>
            <a:ext cx="160338" cy="857250"/>
          </a:xfrm>
          <a:custGeom>
            <a:avLst/>
            <a:gdLst>
              <a:gd name="T0" fmla="*/ 0 w 101"/>
              <a:gd name="T1" fmla="*/ 0 h 540"/>
              <a:gd name="T2" fmla="*/ 76200 w 101"/>
              <a:gd name="T3" fmla="*/ 152400 h 540"/>
              <a:gd name="T4" fmla="*/ 114300 w 101"/>
              <a:gd name="T5" fmla="*/ 266700 h 540"/>
              <a:gd name="T6" fmla="*/ 133350 w 101"/>
              <a:gd name="T7" fmla="*/ 323850 h 540"/>
              <a:gd name="T8" fmla="*/ 19050 w 101"/>
              <a:gd name="T9" fmla="*/ 685800 h 540"/>
              <a:gd name="T10" fmla="*/ 38100 w 101"/>
              <a:gd name="T11" fmla="*/ 762000 h 540"/>
              <a:gd name="T12" fmla="*/ 133350 w 101"/>
              <a:gd name="T13" fmla="*/ 857250 h 5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1" h="540">
                <a:moveTo>
                  <a:pt x="0" y="0"/>
                </a:moveTo>
                <a:cubicBezTo>
                  <a:pt x="16" y="32"/>
                  <a:pt x="32" y="64"/>
                  <a:pt x="48" y="96"/>
                </a:cubicBezTo>
                <a:cubicBezTo>
                  <a:pt x="59" y="119"/>
                  <a:pt x="64" y="144"/>
                  <a:pt x="72" y="168"/>
                </a:cubicBezTo>
                <a:cubicBezTo>
                  <a:pt x="76" y="180"/>
                  <a:pt x="84" y="204"/>
                  <a:pt x="84" y="204"/>
                </a:cubicBezTo>
                <a:cubicBezTo>
                  <a:pt x="65" y="473"/>
                  <a:pt x="101" y="299"/>
                  <a:pt x="12" y="432"/>
                </a:cubicBezTo>
                <a:cubicBezTo>
                  <a:pt x="16" y="448"/>
                  <a:pt x="14" y="467"/>
                  <a:pt x="24" y="480"/>
                </a:cubicBezTo>
                <a:cubicBezTo>
                  <a:pt x="46" y="508"/>
                  <a:pt x="84" y="469"/>
                  <a:pt x="84" y="54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sp>
        <p:nvSpPr>
          <p:cNvPr id="16401" name="Freeform 23"/>
          <p:cNvSpPr>
            <a:spLocks/>
          </p:cNvSpPr>
          <p:nvPr/>
        </p:nvSpPr>
        <p:spPr bwMode="auto">
          <a:xfrm>
            <a:off x="6000750" y="5695950"/>
            <a:ext cx="114300" cy="685800"/>
          </a:xfrm>
          <a:custGeom>
            <a:avLst/>
            <a:gdLst>
              <a:gd name="T0" fmla="*/ 0 w 72"/>
              <a:gd name="T1" fmla="*/ 0 h 432"/>
              <a:gd name="T2" fmla="*/ 38100 w 72"/>
              <a:gd name="T3" fmla="*/ 285750 h 432"/>
              <a:gd name="T4" fmla="*/ 76200 w 72"/>
              <a:gd name="T5" fmla="*/ 400050 h 432"/>
              <a:gd name="T6" fmla="*/ 114300 w 72"/>
              <a:gd name="T7" fmla="*/ 685800 h 4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 h="432">
                <a:moveTo>
                  <a:pt x="0" y="0"/>
                </a:moveTo>
                <a:cubicBezTo>
                  <a:pt x="4" y="36"/>
                  <a:pt x="13" y="137"/>
                  <a:pt x="24" y="180"/>
                </a:cubicBezTo>
                <a:cubicBezTo>
                  <a:pt x="30" y="205"/>
                  <a:pt x="48" y="252"/>
                  <a:pt x="48" y="252"/>
                </a:cubicBezTo>
                <a:cubicBezTo>
                  <a:pt x="54" y="310"/>
                  <a:pt x="72" y="374"/>
                  <a:pt x="72" y="43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14400" eaLnBrk="0" fontAlgn="base" hangingPunct="0">
              <a:spcBef>
                <a:spcPct val="0"/>
              </a:spcBef>
              <a:spcAft>
                <a:spcPct val="0"/>
              </a:spcAft>
            </a:pPr>
            <a:endParaRPr lang="es-MX" sz="2400" smtClean="0">
              <a:solidFill>
                <a:srgbClr val="000000"/>
              </a:solidFill>
            </a:endParaRPr>
          </a:p>
        </p:txBody>
      </p:sp>
      <p:cxnSp>
        <p:nvCxnSpPr>
          <p:cNvPr id="3" name="Conector recto de flecha 2"/>
          <p:cNvCxnSpPr/>
          <p:nvPr/>
        </p:nvCxnSpPr>
        <p:spPr bwMode="auto">
          <a:xfrm flipH="1">
            <a:off x="2558473" y="868218"/>
            <a:ext cx="4490027" cy="73891"/>
          </a:xfrm>
          <a:prstGeom prst="straightConnector1">
            <a:avLst/>
          </a:prstGeom>
          <a:solidFill>
            <a:schemeClr val="accent1"/>
          </a:solidFill>
          <a:ln w="349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Conector recto de flecha 4"/>
          <p:cNvCxnSpPr/>
          <p:nvPr/>
        </p:nvCxnSpPr>
        <p:spPr bwMode="auto">
          <a:xfrm>
            <a:off x="8118764" y="1524000"/>
            <a:ext cx="738909" cy="3971636"/>
          </a:xfrm>
          <a:prstGeom prst="straightConnector1">
            <a:avLst/>
          </a:prstGeom>
          <a:solidFill>
            <a:schemeClr val="accent1"/>
          </a:solidFill>
          <a:ln w="349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2201552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11">
                                            <p:txEl>
                                              <p:pRg st="2" end="2"/>
                                            </p:txEl>
                                          </p:spTgt>
                                        </p:tgtEl>
                                        <p:attrNameLst>
                                          <p:attrName>style.visibility</p:attrName>
                                        </p:attrNameLst>
                                      </p:cBhvr>
                                      <p:to>
                                        <p:strVal val="visible"/>
                                      </p:to>
                                    </p:set>
                                    <p:animEffect transition="in" filter="dissolve">
                                      <p:cBhvr>
                                        <p:cTn id="7" dur="500"/>
                                        <p:tgtEl>
                                          <p:spTgt spid="17411">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411">
                                            <p:txEl>
                                              <p:pRg st="3" end="3"/>
                                            </p:txEl>
                                          </p:spTgt>
                                        </p:tgtEl>
                                        <p:attrNameLst>
                                          <p:attrName>style.visibility</p:attrName>
                                        </p:attrNameLst>
                                      </p:cBhvr>
                                      <p:to>
                                        <p:strVal val="visible"/>
                                      </p:to>
                                    </p:set>
                                    <p:animEffect transition="in" filter="dissolve">
                                      <p:cBhvr>
                                        <p:cTn id="12" dur="500"/>
                                        <p:tgtEl>
                                          <p:spTgt spid="17411">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7411">
                                            <p:txEl>
                                              <p:pRg st="4" end="4"/>
                                            </p:txEl>
                                          </p:spTgt>
                                        </p:tgtEl>
                                        <p:attrNameLst>
                                          <p:attrName>style.visibility</p:attrName>
                                        </p:attrNameLst>
                                      </p:cBhvr>
                                      <p:to>
                                        <p:strVal val="visible"/>
                                      </p:to>
                                    </p:set>
                                    <p:animEffect transition="in" filter="dissolve">
                                      <p:cBhvr>
                                        <p:cTn id="17" dur="500"/>
                                        <p:tgtEl>
                                          <p:spTgt spid="17411">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7411">
                                            <p:txEl>
                                              <p:pRg st="9" end="9"/>
                                            </p:txEl>
                                          </p:spTgt>
                                        </p:tgtEl>
                                        <p:attrNameLst>
                                          <p:attrName>style.visibility</p:attrName>
                                        </p:attrNameLst>
                                      </p:cBhvr>
                                      <p:to>
                                        <p:strVal val="visible"/>
                                      </p:to>
                                    </p:set>
                                    <p:animEffect transition="in" filter="dissolve">
                                      <p:cBhvr>
                                        <p:cTn id="22" dur="500"/>
                                        <p:tgtEl>
                                          <p:spTgt spid="1741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0" y="304800"/>
            <a:ext cx="9144000" cy="6248400"/>
          </a:xfrm>
        </p:spPr>
        <p:txBody>
          <a:bodyPr>
            <a:normAutofit/>
          </a:bodyPr>
          <a:lstStyle/>
          <a:p>
            <a:r>
              <a:rPr lang="es-ES_tradnl" altLang="es-MX" sz="2800" dirty="0" smtClean="0">
                <a:solidFill>
                  <a:schemeClr val="accent2">
                    <a:lumMod val="50000"/>
                  </a:schemeClr>
                </a:solidFill>
                <a:latin typeface="Arial" panose="020B0604020202020204" pitchFamily="34" charset="0"/>
                <a:cs typeface="Arial" panose="020B0604020202020204" pitchFamily="34" charset="0"/>
              </a:rPr>
              <a:t>Si RN es positivo, la energía restante se ocupa en:</a:t>
            </a:r>
          </a:p>
          <a:p>
            <a:endParaRPr lang="es-ES_tradnl" altLang="es-MX" sz="2800" dirty="0" smtClean="0">
              <a:solidFill>
                <a:schemeClr val="accent2">
                  <a:lumMod val="50000"/>
                </a:schemeClr>
              </a:solidFill>
              <a:latin typeface="Arial" panose="020B0604020202020204" pitchFamily="34" charset="0"/>
              <a:cs typeface="Arial" panose="020B0604020202020204" pitchFamily="34" charset="0"/>
            </a:endParaRPr>
          </a:p>
          <a:p>
            <a:pPr lvl="1" algn="just"/>
            <a:r>
              <a:rPr lang="es-ES_tradnl" altLang="es-MX" sz="2800" dirty="0" smtClean="0">
                <a:solidFill>
                  <a:schemeClr val="accent2">
                    <a:lumMod val="50000"/>
                  </a:schemeClr>
                </a:solidFill>
                <a:latin typeface="Arial" panose="020B0604020202020204" pitchFamily="34" charset="0"/>
                <a:cs typeface="Arial" panose="020B0604020202020204" pitchFamily="34" charset="0"/>
              </a:rPr>
              <a:t>Evaporación (LE), Existen fuentes de</a:t>
            </a:r>
          </a:p>
          <a:p>
            <a:pPr lvl="1" algn="just"/>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evaporación</a:t>
            </a:r>
          </a:p>
          <a:p>
            <a:pPr lvl="1" algn="just"/>
            <a:r>
              <a:rPr lang="es-ES_tradnl" altLang="es-MX" sz="2800" dirty="0" smtClean="0">
                <a:solidFill>
                  <a:schemeClr val="accent2">
                    <a:lumMod val="50000"/>
                  </a:schemeClr>
                </a:solidFill>
                <a:latin typeface="Arial" panose="020B0604020202020204" pitchFamily="34" charset="0"/>
                <a:cs typeface="Arial" panose="020B0604020202020204" pitchFamily="34" charset="0"/>
              </a:rPr>
              <a:t>Calor Sensible (H), No existen fuentes de 					                      evaporación</a:t>
            </a:r>
          </a:p>
          <a:p>
            <a:pPr lvl="1" algn="just"/>
            <a:r>
              <a:rPr lang="es-ES_tradnl" altLang="es-MX" sz="2800" dirty="0" smtClean="0">
                <a:solidFill>
                  <a:schemeClr val="accent2">
                    <a:lumMod val="50000"/>
                  </a:schemeClr>
                </a:solidFill>
                <a:latin typeface="Arial" panose="020B0604020202020204" pitchFamily="34" charset="0"/>
                <a:cs typeface="Arial" panose="020B0604020202020204" pitchFamily="34" charset="0"/>
              </a:rPr>
              <a:t>Fotosíntesis (</a:t>
            </a:r>
            <a:r>
              <a:rPr lang="es-ES_tradnl" altLang="es-MX" sz="2800" dirty="0" err="1" smtClean="0">
                <a:solidFill>
                  <a:schemeClr val="accent2">
                    <a:lumMod val="50000"/>
                  </a:schemeClr>
                </a:solidFill>
                <a:latin typeface="Arial" panose="020B0604020202020204" pitchFamily="34" charset="0"/>
                <a:cs typeface="Arial" panose="020B0604020202020204" pitchFamily="34" charset="0"/>
              </a:rPr>
              <a:t>Fs</a:t>
            </a: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Utiliza un 1% de la energía</a:t>
            </a:r>
          </a:p>
          <a:p>
            <a:pPr lvl="1" algn="just"/>
            <a:r>
              <a:rPr lang="es-ES_tradnl" altLang="es-MX" sz="2800" dirty="0" err="1" smtClean="0">
                <a:solidFill>
                  <a:schemeClr val="accent2">
                    <a:lumMod val="50000"/>
                  </a:schemeClr>
                </a:solidFill>
                <a:latin typeface="Arial" panose="020B0604020202020204" pitchFamily="34" charset="0"/>
                <a:cs typeface="Arial" panose="020B0604020202020204" pitchFamily="34" charset="0"/>
              </a:rPr>
              <a:t>Respiracion</a:t>
            </a: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a:t>
            </a:r>
            <a:r>
              <a:rPr lang="es-ES_tradnl" altLang="es-MX" sz="2800" dirty="0" err="1" smtClean="0">
                <a:solidFill>
                  <a:schemeClr val="accent2">
                    <a:lumMod val="50000"/>
                  </a:schemeClr>
                </a:solidFill>
                <a:latin typeface="Arial" panose="020B0604020202020204" pitchFamily="34" charset="0"/>
                <a:cs typeface="Arial" panose="020B0604020202020204" pitchFamily="34" charset="0"/>
              </a:rPr>
              <a:t>Rs</a:t>
            </a: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a:t>
            </a:r>
          </a:p>
          <a:p>
            <a:pPr algn="just">
              <a:buFontTx/>
              <a:buNone/>
            </a:pP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Calor Latente de Vaporización = 580 cal/gr.</a:t>
            </a:r>
          </a:p>
          <a:p>
            <a:pPr algn="just">
              <a:buFontTx/>
              <a:buNone/>
            </a:pPr>
            <a:endParaRPr lang="es-ES_tradnl" altLang="es-MX" sz="2800" dirty="0">
              <a:solidFill>
                <a:schemeClr val="accent2">
                  <a:lumMod val="50000"/>
                </a:schemeClr>
              </a:solidFill>
              <a:latin typeface="Arial" panose="020B0604020202020204" pitchFamily="34" charset="0"/>
              <a:cs typeface="Arial" panose="020B0604020202020204" pitchFamily="34" charset="0"/>
            </a:endParaRPr>
          </a:p>
          <a:p>
            <a:pPr algn="just">
              <a:buFontTx/>
              <a:buNone/>
            </a:pPr>
            <a:endParaRPr lang="es-ES_tradnl" altLang="es-MX" sz="2800" dirty="0" smtClean="0">
              <a:solidFill>
                <a:schemeClr val="accent2">
                  <a:lumMod val="50000"/>
                </a:schemeClr>
              </a:solidFill>
              <a:latin typeface="Arial" panose="020B0604020202020204" pitchFamily="34" charset="0"/>
              <a:cs typeface="Arial" panose="020B0604020202020204" pitchFamily="34" charset="0"/>
            </a:endParaRPr>
          </a:p>
          <a:p>
            <a:pPr algn="just">
              <a:buFontTx/>
              <a:buNone/>
            </a:pPr>
            <a:r>
              <a:rPr lang="es-ES_tradnl" altLang="es-MX" sz="2800" dirty="0" smtClean="0">
                <a:solidFill>
                  <a:schemeClr val="accent2">
                    <a:lumMod val="50000"/>
                  </a:schemeClr>
                </a:solidFill>
                <a:latin typeface="Arial" panose="020B0604020202020204" pitchFamily="34" charset="0"/>
                <a:cs typeface="Arial" panose="020B0604020202020204" pitchFamily="34" charset="0"/>
              </a:rPr>
              <a:t>			 Significa que para evaporar 1 g de agua se necesitan 580 calorías</a:t>
            </a:r>
          </a:p>
        </p:txBody>
      </p:sp>
      <p:sp>
        <p:nvSpPr>
          <p:cNvPr id="16388" name="AutoShape 4"/>
          <p:cNvSpPr>
            <a:spLocks noChangeArrowheads="1"/>
          </p:cNvSpPr>
          <p:nvPr/>
        </p:nvSpPr>
        <p:spPr bwMode="auto">
          <a:xfrm>
            <a:off x="166255" y="5361711"/>
            <a:ext cx="1361209" cy="304800"/>
          </a:xfrm>
          <a:prstGeom prst="rightArrow">
            <a:avLst>
              <a:gd name="adj1" fmla="val 50000"/>
              <a:gd name="adj2" fmla="val 125000"/>
            </a:avLst>
          </a:prstGeom>
          <a:solidFill>
            <a:schemeClr val="accent2">
              <a:lumMod val="75000"/>
            </a:schemeClr>
          </a:solidFill>
          <a:ln w="9525">
            <a:solidFill>
              <a:schemeClr val="tx1"/>
            </a:solidFill>
            <a:miter lim="800000"/>
            <a:headEnd/>
            <a:tailEnd/>
          </a:ln>
          <a:effectLs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defTabSz="914400" eaLnBrk="0" fontAlgn="base" hangingPunct="0">
              <a:spcBef>
                <a:spcPct val="0"/>
              </a:spcBef>
              <a:spcAft>
                <a:spcPct val="0"/>
              </a:spcAft>
            </a:pPr>
            <a:endParaRPr lang="es-MX" altLang="es-MX" smtClean="0">
              <a:solidFill>
                <a:srgbClr val="000000"/>
              </a:solidFill>
            </a:endParaRPr>
          </a:p>
        </p:txBody>
      </p:sp>
    </p:spTree>
    <p:extLst>
      <p:ext uri="{BB962C8B-B14F-4D97-AF65-F5344CB8AC3E}">
        <p14:creationId xmlns:p14="http://schemas.microsoft.com/office/powerpoint/2010/main" val="35289237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wipe(left)">
                                      <p:cBhvr>
                                        <p:cTn id="7" dur="500"/>
                                        <p:tgtEl>
                                          <p:spTgt spid="16387">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387">
                                            <p:txEl>
                                              <p:pRg st="2" end="2"/>
                                            </p:txEl>
                                          </p:spTgt>
                                        </p:tgtEl>
                                        <p:attrNameLst>
                                          <p:attrName>style.visibility</p:attrName>
                                        </p:attrNameLst>
                                      </p:cBhvr>
                                      <p:to>
                                        <p:strVal val="visible"/>
                                      </p:to>
                                    </p:set>
                                    <p:animEffect transition="in" filter="wipe(left)">
                                      <p:cBhvr>
                                        <p:cTn id="10" dur="500"/>
                                        <p:tgtEl>
                                          <p:spTgt spid="16387">
                                            <p:txEl>
                                              <p:pRg st="2" end="2"/>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387">
                                            <p:txEl>
                                              <p:pRg st="3" end="3"/>
                                            </p:txEl>
                                          </p:spTgt>
                                        </p:tgtEl>
                                        <p:attrNameLst>
                                          <p:attrName>style.visibility</p:attrName>
                                        </p:attrNameLst>
                                      </p:cBhvr>
                                      <p:to>
                                        <p:strVal val="visible"/>
                                      </p:to>
                                    </p:set>
                                    <p:animEffect transition="in" filter="wipe(left)">
                                      <p:cBhvr>
                                        <p:cTn id="13" dur="500"/>
                                        <p:tgtEl>
                                          <p:spTgt spid="16387">
                                            <p:txEl>
                                              <p:pRg st="3" end="3"/>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6387">
                                            <p:txEl>
                                              <p:pRg st="4" end="4"/>
                                            </p:txEl>
                                          </p:spTgt>
                                        </p:tgtEl>
                                        <p:attrNameLst>
                                          <p:attrName>style.visibility</p:attrName>
                                        </p:attrNameLst>
                                      </p:cBhvr>
                                      <p:to>
                                        <p:strVal val="visible"/>
                                      </p:to>
                                    </p:set>
                                    <p:animEffect transition="in" filter="wipe(left)">
                                      <p:cBhvr>
                                        <p:cTn id="16" dur="500"/>
                                        <p:tgtEl>
                                          <p:spTgt spid="16387">
                                            <p:txEl>
                                              <p:pRg st="4" end="4"/>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6387">
                                            <p:txEl>
                                              <p:pRg st="5" end="5"/>
                                            </p:txEl>
                                          </p:spTgt>
                                        </p:tgtEl>
                                        <p:attrNameLst>
                                          <p:attrName>style.visibility</p:attrName>
                                        </p:attrNameLst>
                                      </p:cBhvr>
                                      <p:to>
                                        <p:strVal val="visible"/>
                                      </p:to>
                                    </p:set>
                                    <p:animEffect transition="in" filter="wipe(left)">
                                      <p:cBhvr>
                                        <p:cTn id="19" dur="500"/>
                                        <p:tgtEl>
                                          <p:spTgt spid="16387">
                                            <p:txEl>
                                              <p:pRg st="5" end="5"/>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6387">
                                            <p:txEl>
                                              <p:pRg st="6" end="6"/>
                                            </p:txEl>
                                          </p:spTgt>
                                        </p:tgtEl>
                                        <p:attrNameLst>
                                          <p:attrName>style.visibility</p:attrName>
                                        </p:attrNameLst>
                                      </p:cBhvr>
                                      <p:to>
                                        <p:strVal val="visible"/>
                                      </p:to>
                                    </p:set>
                                    <p:animEffect transition="in" filter="wipe(left)">
                                      <p:cBhvr>
                                        <p:cTn id="22" dur="500"/>
                                        <p:tgtEl>
                                          <p:spTgt spid="16387">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387">
                                            <p:txEl>
                                              <p:pRg st="7" end="7"/>
                                            </p:txEl>
                                          </p:spTgt>
                                        </p:tgtEl>
                                        <p:attrNameLst>
                                          <p:attrName>style.visibility</p:attrName>
                                        </p:attrNameLst>
                                      </p:cBhvr>
                                      <p:to>
                                        <p:strVal val="visible"/>
                                      </p:to>
                                    </p:set>
                                    <p:animEffect transition="in" filter="wipe(left)">
                                      <p:cBhvr>
                                        <p:cTn id="27" dur="500"/>
                                        <p:tgtEl>
                                          <p:spTgt spid="16387">
                                            <p:txEl>
                                              <p:pRg st="7" end="7"/>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387">
                                            <p:txEl>
                                              <p:pRg st="10" end="10"/>
                                            </p:txEl>
                                          </p:spTgt>
                                        </p:tgtEl>
                                        <p:attrNameLst>
                                          <p:attrName>style.visibility</p:attrName>
                                        </p:attrNameLst>
                                      </p:cBhvr>
                                      <p:to>
                                        <p:strVal val="visible"/>
                                      </p:to>
                                    </p:set>
                                    <p:animEffect transition="in" filter="wipe(left)">
                                      <p:cBhvr>
                                        <p:cTn id="32" dur="500"/>
                                        <p:tgtEl>
                                          <p:spTgt spid="16387">
                                            <p:txEl>
                                              <p:pRg st="10" end="1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388"/>
                                        </p:tgtEl>
                                        <p:attrNameLst>
                                          <p:attrName>style.visibility</p:attrName>
                                        </p:attrNameLst>
                                      </p:cBhvr>
                                      <p:to>
                                        <p:strVal val="visible"/>
                                      </p:to>
                                    </p:set>
                                    <p:anim calcmode="lin" valueType="num">
                                      <p:cBhvr additive="base">
                                        <p:cTn id="37" dur="500" fill="hold"/>
                                        <p:tgtEl>
                                          <p:spTgt spid="16388"/>
                                        </p:tgtEl>
                                        <p:attrNameLst>
                                          <p:attrName>ppt_x</p:attrName>
                                        </p:attrNameLst>
                                      </p:cBhvr>
                                      <p:tavLst>
                                        <p:tav tm="0">
                                          <p:val>
                                            <p:strVal val="0-#ppt_w/2"/>
                                          </p:val>
                                        </p:tav>
                                        <p:tav tm="100000">
                                          <p:val>
                                            <p:strVal val="#ppt_x"/>
                                          </p:val>
                                        </p:tav>
                                      </p:tavLst>
                                    </p:anim>
                                    <p:anim calcmode="lin" valueType="num">
                                      <p:cBhvr additive="base">
                                        <p:cTn id="38" dur="500" fill="hold"/>
                                        <p:tgtEl>
                                          <p:spTgt spid="163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P spid="1638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3400" y="533400"/>
            <a:ext cx="7631545" cy="765464"/>
          </a:xfrm>
          <a:noFill/>
        </p:spPr>
        <p:txBody>
          <a:bodyPr>
            <a:normAutofit/>
          </a:bodyPr>
          <a:lstStyle/>
          <a:p>
            <a:pPr marL="0" indent="0">
              <a:buNone/>
            </a:pPr>
            <a:r>
              <a:rPr lang="es-MX" sz="2400" b="1" dirty="0" smtClean="0">
                <a:solidFill>
                  <a:schemeClr val="accent2">
                    <a:lumMod val="50000"/>
                  </a:schemeClr>
                </a:solidFill>
              </a:rPr>
              <a:t>LEYES FISICAS RELACIONADAS </a:t>
            </a:r>
            <a:r>
              <a:rPr lang="es-MX" sz="2400" b="1" dirty="0" smtClean="0">
                <a:solidFill>
                  <a:schemeClr val="accent2">
                    <a:lumMod val="50000"/>
                  </a:schemeClr>
                </a:solidFill>
              </a:rPr>
              <a:t>A LA RADIACION SOLAR</a:t>
            </a:r>
            <a:endParaRPr lang="es-MX" sz="2400" b="1" dirty="0">
              <a:solidFill>
                <a:schemeClr val="accent2">
                  <a:lumMod val="50000"/>
                </a:schemeClr>
              </a:solidFill>
            </a:endParaRPr>
          </a:p>
        </p:txBody>
      </p:sp>
      <p:sp>
        <p:nvSpPr>
          <p:cNvPr id="4" name="Rectángulo 3"/>
          <p:cNvSpPr/>
          <p:nvPr/>
        </p:nvSpPr>
        <p:spPr>
          <a:xfrm>
            <a:off x="228600" y="1025237"/>
            <a:ext cx="8433955" cy="5735994"/>
          </a:xfrm>
          <a:prstGeom prst="rect">
            <a:avLst/>
          </a:prstGeom>
          <a:solidFill>
            <a:schemeClr val="accent2">
              <a:lumMod val="40000"/>
              <a:lumOff val="60000"/>
            </a:schemeClr>
          </a:solidFill>
        </p:spPr>
        <p:txBody>
          <a:bodyPr wrap="square">
            <a:spAutoFit/>
          </a:bodyPr>
          <a:lstStyle/>
          <a:p>
            <a:pPr lvl="1">
              <a:lnSpc>
                <a:spcPct val="107000"/>
              </a:lnSpc>
              <a:spcAft>
                <a:spcPts val="800"/>
              </a:spcAft>
            </a:pPr>
            <a:r>
              <a:rPr lang="es-MX"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LEY DE PLANCK</a:t>
            </a:r>
          </a:p>
          <a:p>
            <a:pPr marL="457200">
              <a:lnSpc>
                <a:spcPct val="107000"/>
              </a:lnSpc>
              <a:spcAft>
                <a:spcPts val="800"/>
              </a:spcAft>
            </a:pPr>
            <a:r>
              <a:rPr lang="es-MX" b="1"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La energía emitida por un cuerpo negro es una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funcion</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de su temperatura y de la longitud de onda en que la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radiacion</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se procesa”</a:t>
            </a:r>
          </a:p>
          <a:p>
            <a:pPr marL="457200">
              <a:lnSpc>
                <a:spcPct val="107000"/>
              </a:lnSpc>
              <a:spcAft>
                <a:spcPts val="800"/>
              </a:spcAft>
            </a:pPr>
            <a:endParaRPr lang="es-MX" b="1"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endParaRPr>
          </a:p>
          <a:p>
            <a:pPr lvl="1">
              <a:lnSpc>
                <a:spcPct val="107000"/>
              </a:lnSpc>
              <a:spcAft>
                <a:spcPts val="800"/>
              </a:spcAft>
            </a:pPr>
            <a:r>
              <a:rPr lang="es-MX" b="1" dirty="0" smtClean="0">
                <a:solidFill>
                  <a:schemeClr val="accent2">
                    <a:lumMod val="50000"/>
                  </a:schemeClr>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LEY </a:t>
            </a:r>
            <a:r>
              <a:rPr lang="es-MX"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DE WIEN</a:t>
            </a:r>
          </a:p>
          <a:p>
            <a:pPr marL="457200">
              <a:lnSpc>
                <a:spcPct val="107000"/>
              </a:lnSpc>
              <a:spcAft>
                <a:spcPts val="800"/>
              </a:spcAft>
            </a:pPr>
            <a:r>
              <a:rPr lang="es-MX" b="1"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Existe una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razon</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inversamente proporcional entre la temperatura de un cuerpo negro y la longitud de onda del punto de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maxima</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emision</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de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energia</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a:t>
            </a:r>
          </a:p>
          <a:p>
            <a:pPr marL="457200">
              <a:lnSpc>
                <a:spcPct val="107000"/>
              </a:lnSpc>
              <a:spcAft>
                <a:spcPts val="800"/>
              </a:spcAft>
            </a:pPr>
            <a:endParaRPr lang="es-MX" b="1"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lnSpc>
                <a:spcPct val="107000"/>
              </a:lnSpc>
              <a:spcAft>
                <a:spcPts val="800"/>
              </a:spcAft>
            </a:pP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La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radiacion</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de máxima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energia</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se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efectua</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en una onda cuya longitud es inversamente proporcional a la temperatura del cuerpo</a:t>
            </a:r>
          </a:p>
          <a:p>
            <a:pPr marL="457200">
              <a:lnSpc>
                <a:spcPct val="107000"/>
              </a:lnSpc>
              <a:spcAft>
                <a:spcPts val="800"/>
              </a:spcAft>
            </a:pPr>
            <a:endParaRPr lang="es-MX" b="1"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endParaRPr>
          </a:p>
          <a:p>
            <a:pPr marL="457200">
              <a:lnSpc>
                <a:spcPct val="107000"/>
              </a:lnSpc>
              <a:spcAft>
                <a:spcPts val="800"/>
              </a:spcAft>
            </a:pP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El sol tiene 6000 </a:t>
            </a:r>
            <a:r>
              <a:rPr lang="es-MX" b="1" baseline="30000"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o</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k en su superficie y la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maxima</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intensidad de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radiacion</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se da a una longitud de onda de 0.5 micras</a:t>
            </a:r>
          </a:p>
          <a:p>
            <a:pPr marL="457200">
              <a:lnSpc>
                <a:spcPct val="107000"/>
              </a:lnSpc>
              <a:spcAft>
                <a:spcPts val="800"/>
              </a:spcAft>
            </a:pP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La tierra  288 k en su superficie y la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maxima</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intensidad de </a:t>
            </a:r>
            <a:r>
              <a:rPr lang="es-MX"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radiacion</a:t>
            </a:r>
            <a:r>
              <a:rPr lang="es-MX"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se da a una longitud de onda de 10 micras</a:t>
            </a:r>
            <a:endParaRPr lang="es-MX" b="1"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40927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77669" y="735733"/>
            <a:ext cx="7886700" cy="4351338"/>
          </a:xfrm>
        </p:spPr>
        <p:txBody>
          <a:bodyPr>
            <a:noAutofit/>
          </a:bodyPr>
          <a:lstStyle/>
          <a:p>
            <a:pPr marL="457200" lvl="1" indent="0">
              <a:lnSpc>
                <a:spcPct val="107000"/>
              </a:lnSpc>
              <a:spcAft>
                <a:spcPts val="800"/>
              </a:spcAft>
              <a:buNone/>
            </a:pPr>
            <a:r>
              <a:rPr lang="es-MX" sz="2000" b="1"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LEY DE KIRCHHOFF</a:t>
            </a:r>
          </a:p>
          <a:p>
            <a:pPr marL="457200">
              <a:lnSpc>
                <a:spcPct val="107000"/>
              </a:lnSpc>
              <a:spcAft>
                <a:spcPts val="800"/>
              </a:spcAft>
            </a:pPr>
            <a:r>
              <a:rPr lang="es-MX" sz="2000" b="1"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La capacidad de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absorcion</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de un material es igual a su poder de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emision</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para una misma longitud de onda a igual temperatura”</a:t>
            </a:r>
          </a:p>
          <a:p>
            <a:pPr marL="457200" lvl="1" indent="0">
              <a:lnSpc>
                <a:spcPct val="107000"/>
              </a:lnSpc>
              <a:spcAft>
                <a:spcPts val="800"/>
              </a:spcAft>
              <a:buNone/>
            </a:pP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LEY </a:t>
            </a:r>
            <a:r>
              <a:rPr lang="es-MX" sz="2000" b="1"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DE BOUGUER</a:t>
            </a:r>
          </a:p>
          <a:p>
            <a:pPr marL="457200">
              <a:lnSpc>
                <a:spcPct val="107000"/>
              </a:lnSpc>
              <a:spcAft>
                <a:spcPts val="800"/>
              </a:spcAft>
            </a:pP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La intensidad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calorifica</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de una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radiacion</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que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atravieza</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un medio transparente decrece en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progresion</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geometrica</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cuando la masa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atravezada</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crece en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progrecion</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aritmetica</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a:t>
            </a:r>
          </a:p>
          <a:p>
            <a:pPr marL="457200">
              <a:lnSpc>
                <a:spcPct val="107000"/>
              </a:lnSpc>
              <a:spcAft>
                <a:spcPts val="800"/>
              </a:spcAft>
            </a:pPr>
            <a:r>
              <a:rPr lang="es-MX" sz="2000" b="1"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E</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jemplo de la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radiacion</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en los atardeceres o en los polos en </a:t>
            </a:r>
            <a:r>
              <a:rPr lang="es-MX" sz="2000" b="1" dirty="0" err="1"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relacion</a:t>
            </a:r>
            <a:r>
              <a:rPr lang="es-MX" sz="2000" b="1"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al ecuador</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5576" y="4577916"/>
            <a:ext cx="3285228" cy="2193636"/>
          </a:xfrm>
          <a:prstGeom prst="rect">
            <a:avLst/>
          </a:prstGeom>
        </p:spPr>
      </p:pic>
    </p:spTree>
    <p:extLst>
      <p:ext uri="{BB962C8B-B14F-4D97-AF65-F5344CB8AC3E}">
        <p14:creationId xmlns:p14="http://schemas.microsoft.com/office/powerpoint/2010/main" val="2858023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b="1" dirty="0" smtClean="0">
                <a:solidFill>
                  <a:schemeClr val="accent2">
                    <a:lumMod val="50000"/>
                  </a:schemeClr>
                </a:solidFill>
                <a:latin typeface="Arial" panose="020B0604020202020204" pitchFamily="34" charset="0"/>
                <a:cs typeface="Arial" panose="020B0604020202020204" pitchFamily="34" charset="0"/>
              </a:rPr>
              <a:t>INSTRUCIONES PARA EL USO DE ESTA PRESENTACIÓN</a:t>
            </a:r>
            <a:endParaRPr lang="es-MX" sz="2800" b="1"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28650" y="1828799"/>
            <a:ext cx="7886700" cy="4738255"/>
          </a:xfrm>
        </p:spPr>
        <p:txBody>
          <a:bodyPr>
            <a:normAutofit fontScale="62500" lnSpcReduction="20000"/>
          </a:bodyPr>
          <a:lstStyle/>
          <a:p>
            <a:pPr algn="just">
              <a:buFont typeface="Arial" charset="0"/>
              <a:buChar char="•"/>
              <a:defRPr/>
            </a:pPr>
            <a:r>
              <a:rPr lang="es-MX" sz="2600" b="1" dirty="0">
                <a:solidFill>
                  <a:schemeClr val="accent2">
                    <a:lumMod val="50000"/>
                  </a:schemeClr>
                </a:solidFill>
                <a:latin typeface="Arial" panose="020B0604020202020204" pitchFamily="34" charset="0"/>
                <a:cs typeface="Arial" panose="020B0604020202020204" pitchFamily="34" charset="0"/>
              </a:rPr>
              <a:t>El tema que se aborda en esta presentación corresponde a la unidad de aprendizaje </a:t>
            </a:r>
            <a:r>
              <a:rPr lang="es-MX" sz="2600" b="1" dirty="0" smtClean="0">
                <a:solidFill>
                  <a:schemeClr val="accent2">
                    <a:lumMod val="50000"/>
                  </a:schemeClr>
                </a:solidFill>
                <a:latin typeface="Arial" panose="020B0604020202020204" pitchFamily="34" charset="0"/>
                <a:cs typeface="Arial" panose="020B0604020202020204" pitchFamily="34" charset="0"/>
              </a:rPr>
              <a:t>II, que </a:t>
            </a:r>
            <a:r>
              <a:rPr lang="es-MX" sz="2600" b="1" dirty="0">
                <a:solidFill>
                  <a:schemeClr val="accent2">
                    <a:lumMod val="50000"/>
                  </a:schemeClr>
                </a:solidFill>
                <a:latin typeface="Arial" panose="020B0604020202020204" pitchFamily="34" charset="0"/>
                <a:cs typeface="Arial" panose="020B0604020202020204" pitchFamily="34" charset="0"/>
              </a:rPr>
              <a:t>aborda </a:t>
            </a:r>
            <a:r>
              <a:rPr lang="es-MX" sz="2600" b="1" dirty="0" smtClean="0">
                <a:solidFill>
                  <a:schemeClr val="accent2">
                    <a:lumMod val="50000"/>
                  </a:schemeClr>
                </a:solidFill>
                <a:latin typeface="Arial" panose="020B0604020202020204" pitchFamily="34" charset="0"/>
                <a:cs typeface="Arial" panose="020B0604020202020204" pitchFamily="34" charset="0"/>
              </a:rPr>
              <a:t>dentro de los componentes energéticos del sistema climático el estudio y análisis de la radiación solar  </a:t>
            </a:r>
            <a:r>
              <a:rPr lang="es-MX" sz="2600" b="1" dirty="0">
                <a:solidFill>
                  <a:schemeClr val="accent2">
                    <a:lumMod val="50000"/>
                  </a:schemeClr>
                </a:solidFill>
                <a:latin typeface="Arial" panose="020B0604020202020204" pitchFamily="34" charset="0"/>
                <a:cs typeface="Arial" panose="020B0604020202020204" pitchFamily="34" charset="0"/>
              </a:rPr>
              <a:t>que en forma normal se da en el </a:t>
            </a:r>
            <a:r>
              <a:rPr lang="es-MX" sz="2600" b="1" dirty="0" smtClean="0">
                <a:solidFill>
                  <a:schemeClr val="accent2">
                    <a:lumMod val="50000"/>
                  </a:schemeClr>
                </a:solidFill>
                <a:latin typeface="Arial" panose="020B0604020202020204" pitchFamily="34" charset="0"/>
                <a:cs typeface="Arial" panose="020B0604020202020204" pitchFamily="34" charset="0"/>
              </a:rPr>
              <a:t>primer </a:t>
            </a:r>
            <a:r>
              <a:rPr lang="es-MX" sz="2600" b="1" dirty="0">
                <a:solidFill>
                  <a:schemeClr val="accent2">
                    <a:lumMod val="50000"/>
                  </a:schemeClr>
                </a:solidFill>
                <a:latin typeface="Arial" panose="020B0604020202020204" pitchFamily="34" charset="0"/>
                <a:cs typeface="Arial" panose="020B0604020202020204" pitchFamily="34" charset="0"/>
              </a:rPr>
              <a:t>semestre, donde se apoyara la discusión de los siguientes temas</a:t>
            </a:r>
            <a:r>
              <a:rPr lang="es-MX" sz="2600" b="1" dirty="0" smtClean="0">
                <a:solidFill>
                  <a:schemeClr val="accent2">
                    <a:lumMod val="50000"/>
                  </a:schemeClr>
                </a:solidFill>
                <a:latin typeface="Arial" panose="020B0604020202020204" pitchFamily="34" charset="0"/>
                <a:cs typeface="Arial" panose="020B0604020202020204" pitchFamily="34" charset="0"/>
              </a:rPr>
              <a:t>:</a:t>
            </a:r>
          </a:p>
          <a:p>
            <a:pPr>
              <a:buFont typeface="Arial" charset="0"/>
              <a:buChar char="•"/>
              <a:defRPr/>
            </a:pPr>
            <a:endParaRPr lang="es-MX" sz="26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buFont typeface="Arial" charset="0"/>
              <a:buChar char="•"/>
              <a:defRPr/>
            </a:pPr>
            <a:r>
              <a:rPr lang="es-ES" sz="2600" dirty="0" err="1" smtClean="0">
                <a:solidFill>
                  <a:schemeClr val="accent2">
                    <a:lumMod val="50000"/>
                  </a:schemeClr>
                </a:solidFill>
                <a:latin typeface="Arial" panose="020B0604020202020204" pitchFamily="34" charset="0"/>
                <a:cs typeface="Arial" panose="020B0604020202020204" pitchFamily="34" charset="0"/>
              </a:rPr>
              <a:t>Caracteristicas</a:t>
            </a:r>
            <a:r>
              <a:rPr lang="es-ES" sz="2600" dirty="0">
                <a:solidFill>
                  <a:schemeClr val="accent2">
                    <a:lumMod val="50000"/>
                  </a:schemeClr>
                </a:solidFill>
                <a:latin typeface="Arial" panose="020B0604020202020204" pitchFamily="34" charset="0"/>
                <a:cs typeface="Arial" panose="020B0604020202020204" pitchFamily="34" charset="0"/>
              </a:rPr>
              <a:t> </a:t>
            </a:r>
            <a:r>
              <a:rPr lang="es-ES" sz="2600" dirty="0" smtClean="0">
                <a:solidFill>
                  <a:schemeClr val="accent2">
                    <a:lumMod val="50000"/>
                  </a:schemeClr>
                </a:solidFill>
                <a:latin typeface="Arial" panose="020B0604020202020204" pitchFamily="34" charset="0"/>
                <a:cs typeface="Arial" panose="020B0604020202020204" pitchFamily="34" charset="0"/>
              </a:rPr>
              <a:t>y naturaleza de la radiación solar</a:t>
            </a:r>
            <a:endParaRPr lang="es-ES" sz="2600" dirty="0">
              <a:solidFill>
                <a:schemeClr val="accent2">
                  <a:lumMod val="50000"/>
                </a:schemeClr>
              </a:solidFill>
              <a:latin typeface="Arial" panose="020B0604020202020204" pitchFamily="34" charset="0"/>
              <a:cs typeface="Arial" panose="020B0604020202020204" pitchFamily="34" charset="0"/>
            </a:endParaRPr>
          </a:p>
          <a:p>
            <a:pPr>
              <a:buFont typeface="Arial" charset="0"/>
              <a:buChar char="•"/>
              <a:defRPr/>
            </a:pPr>
            <a:r>
              <a:rPr lang="es-ES" sz="2600" dirty="0" smtClean="0">
                <a:solidFill>
                  <a:schemeClr val="accent2">
                    <a:lumMod val="50000"/>
                  </a:schemeClr>
                </a:solidFill>
                <a:latin typeface="Arial" panose="020B0604020202020204" pitchFamily="34" charset="0"/>
                <a:cs typeface="Arial" panose="020B0604020202020204" pitchFamily="34" charset="0"/>
              </a:rPr>
              <a:t>Radiación solar directa y difusa</a:t>
            </a:r>
          </a:p>
          <a:p>
            <a:pPr>
              <a:buFont typeface="Arial" charset="0"/>
              <a:buChar char="•"/>
              <a:defRPr/>
            </a:pPr>
            <a:r>
              <a:rPr lang="es-ES" sz="2600" dirty="0" smtClean="0">
                <a:solidFill>
                  <a:schemeClr val="accent2">
                    <a:lumMod val="50000"/>
                  </a:schemeClr>
                </a:solidFill>
                <a:latin typeface="Arial" panose="020B0604020202020204" pitchFamily="34" charset="0"/>
                <a:cs typeface="Arial" panose="020B0604020202020204" pitchFamily="34" charset="0"/>
              </a:rPr>
              <a:t>Balance de la </a:t>
            </a:r>
            <a:r>
              <a:rPr lang="es-ES" sz="2600" dirty="0" err="1" smtClean="0">
                <a:solidFill>
                  <a:schemeClr val="accent2">
                    <a:lumMod val="50000"/>
                  </a:schemeClr>
                </a:solidFill>
                <a:latin typeface="Arial" panose="020B0604020202020204" pitchFamily="34" charset="0"/>
                <a:cs typeface="Arial" panose="020B0604020202020204" pitchFamily="34" charset="0"/>
              </a:rPr>
              <a:t>radiacion</a:t>
            </a:r>
            <a:r>
              <a:rPr lang="es-ES" sz="2600" dirty="0" smtClean="0">
                <a:solidFill>
                  <a:schemeClr val="accent2">
                    <a:lumMod val="50000"/>
                  </a:schemeClr>
                </a:solidFill>
                <a:latin typeface="Arial" panose="020B0604020202020204" pitchFamily="34" charset="0"/>
                <a:cs typeface="Arial" panose="020B0604020202020204" pitchFamily="34" charset="0"/>
              </a:rPr>
              <a:t> solar</a:t>
            </a:r>
          </a:p>
          <a:p>
            <a:pPr>
              <a:buFont typeface="Arial" charset="0"/>
              <a:buChar char="•"/>
              <a:defRPr/>
            </a:pPr>
            <a:r>
              <a:rPr lang="es-ES" sz="2600" dirty="0" smtClean="0">
                <a:solidFill>
                  <a:schemeClr val="accent2">
                    <a:lumMod val="50000"/>
                  </a:schemeClr>
                </a:solidFill>
                <a:latin typeface="Arial" panose="020B0604020202020204" pitchFamily="34" charset="0"/>
                <a:cs typeface="Arial" panose="020B0604020202020204" pitchFamily="34" charset="0"/>
              </a:rPr>
              <a:t>Leyes físicas que aplican a la radiación solar</a:t>
            </a:r>
            <a:endParaRPr lang="es-ES" sz="2600" dirty="0">
              <a:solidFill>
                <a:schemeClr val="accent2">
                  <a:lumMod val="50000"/>
                </a:schemeClr>
              </a:solidFill>
              <a:latin typeface="Arial" panose="020B0604020202020204" pitchFamily="34" charset="0"/>
              <a:cs typeface="Arial" panose="020B0604020202020204" pitchFamily="34" charset="0"/>
            </a:endParaRPr>
          </a:p>
          <a:p>
            <a:pPr>
              <a:buFont typeface="Arial" charset="0"/>
              <a:buChar char="•"/>
              <a:defRPr/>
            </a:pPr>
            <a:r>
              <a:rPr lang="es-ES" sz="2600" dirty="0" err="1" smtClean="0">
                <a:solidFill>
                  <a:schemeClr val="accent2">
                    <a:lumMod val="50000"/>
                  </a:schemeClr>
                </a:solidFill>
                <a:latin typeface="Arial" panose="020B0604020202020204" pitchFamily="34" charset="0"/>
                <a:cs typeface="Arial" panose="020B0604020202020204" pitchFamily="34" charset="0"/>
              </a:rPr>
              <a:t>Actinometria</a:t>
            </a:r>
            <a:r>
              <a:rPr lang="es-ES" sz="2600" dirty="0" smtClean="0">
                <a:solidFill>
                  <a:schemeClr val="accent2">
                    <a:lumMod val="50000"/>
                  </a:schemeClr>
                </a:solidFill>
                <a:latin typeface="Arial" panose="020B0604020202020204" pitchFamily="34" charset="0"/>
                <a:cs typeface="Arial" panose="020B0604020202020204" pitchFamily="34" charset="0"/>
              </a:rPr>
              <a:t> y equipo para la medición de la radiación solar</a:t>
            </a:r>
          </a:p>
          <a:p>
            <a:pPr>
              <a:buFont typeface="Arial" charset="0"/>
              <a:buChar char="•"/>
              <a:defRPr/>
            </a:pPr>
            <a:r>
              <a:rPr lang="es-ES" sz="2600" dirty="0" smtClean="0">
                <a:solidFill>
                  <a:schemeClr val="accent2">
                    <a:lumMod val="50000"/>
                  </a:schemeClr>
                </a:solidFill>
                <a:latin typeface="Arial" panose="020B0604020202020204" pitchFamily="34" charset="0"/>
                <a:cs typeface="Arial" panose="020B0604020202020204" pitchFamily="34" charset="0"/>
              </a:rPr>
              <a:t>Factores que afectan la cantidad y distribución de radiación solar</a:t>
            </a:r>
            <a:endParaRPr lang="es-ES" sz="2600" dirty="0">
              <a:solidFill>
                <a:schemeClr val="accent2">
                  <a:lumMod val="50000"/>
                </a:schemeClr>
              </a:solidFill>
              <a:latin typeface="Arial" panose="020B0604020202020204" pitchFamily="34" charset="0"/>
              <a:cs typeface="Arial" panose="020B0604020202020204" pitchFamily="34" charset="0"/>
            </a:endParaRPr>
          </a:p>
          <a:p>
            <a:pPr>
              <a:buFont typeface="Arial" charset="0"/>
              <a:buChar char="•"/>
              <a:defRPr/>
            </a:pPr>
            <a:r>
              <a:rPr lang="es-MX" sz="2600" dirty="0" smtClean="0">
                <a:solidFill>
                  <a:schemeClr val="accent2">
                    <a:lumMod val="50000"/>
                  </a:schemeClr>
                </a:solidFill>
                <a:latin typeface="Arial" panose="020B0604020202020204" pitchFamily="34" charset="0"/>
                <a:cs typeface="Arial" panose="020B0604020202020204" pitchFamily="34" charset="0"/>
              </a:rPr>
              <a:t>Efecto de la radiación solar en la fisiología de las plantas</a:t>
            </a:r>
            <a:endParaRPr lang="es-MX" sz="2600" dirty="0">
              <a:solidFill>
                <a:schemeClr val="accent2">
                  <a:lumMod val="50000"/>
                </a:schemeClr>
              </a:solidFill>
              <a:latin typeface="Arial" panose="020B0604020202020204" pitchFamily="34" charset="0"/>
              <a:cs typeface="Arial" panose="020B0604020202020204" pitchFamily="34" charset="0"/>
            </a:endParaRPr>
          </a:p>
          <a:p>
            <a:pPr>
              <a:buFont typeface="Arial" charset="0"/>
              <a:buChar char="•"/>
              <a:defRPr/>
            </a:pPr>
            <a:endParaRPr lang="es-MX" sz="26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just">
              <a:buFont typeface="Arial" charset="0"/>
              <a:buChar char="•"/>
              <a:defRPr/>
            </a:pPr>
            <a:r>
              <a:rPr lang="es-MX" sz="26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Este material se puede dar en </a:t>
            </a:r>
            <a:r>
              <a:rPr lang="es-MX" sz="2600" b="1" dirty="0" smtClean="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tres</a:t>
            </a:r>
            <a:r>
              <a:rPr lang="es-MX" sz="2600" b="1" dirty="0" smtClean="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MX" sz="26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sesiones, apoyado con los conocimientos previos y con la bibliografía del curso.</a:t>
            </a:r>
          </a:p>
          <a:p>
            <a:pPr>
              <a:buFont typeface="Arial" charset="0"/>
              <a:buChar char="•"/>
              <a:defRPr/>
            </a:pPr>
            <a:endParaRPr lang="es-MX" sz="26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buFont typeface="Arial" charset="0"/>
              <a:buChar char="•"/>
              <a:defRPr/>
            </a:pPr>
            <a:r>
              <a:rPr lang="es-MX" sz="26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 espera que la presentación de conceptos e información sobre estos temas promueva su discusión y refuerce estos conocimientos entre los discentes. </a:t>
            </a:r>
          </a:p>
          <a:p>
            <a:endParaRPr lang="es-MX" dirty="0">
              <a:solidFill>
                <a:schemeClr val="accent2">
                  <a:lumMod val="50000"/>
                </a:schemeClr>
              </a:solidFill>
            </a:endParaRPr>
          </a:p>
        </p:txBody>
      </p:sp>
    </p:spTree>
    <p:extLst>
      <p:ext uri="{BB962C8B-B14F-4D97-AF65-F5344CB8AC3E}">
        <p14:creationId xmlns:p14="http://schemas.microsoft.com/office/powerpoint/2010/main" val="13614583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3400" y="533399"/>
            <a:ext cx="7716982" cy="4167909"/>
          </a:xfrm>
        </p:spPr>
        <p:txBody>
          <a:bodyPr/>
          <a:lstStyle/>
          <a:p>
            <a:pPr marL="342900" lvl="1" indent="0">
              <a:buNone/>
            </a:pPr>
            <a:r>
              <a:rPr lang="es-MX" sz="2800" b="1" dirty="0">
                <a:solidFill>
                  <a:schemeClr val="accent2">
                    <a:lumMod val="50000"/>
                  </a:schemeClr>
                </a:solidFill>
              </a:rPr>
              <a:t>LEY DE STEFAN BOLTZMANN </a:t>
            </a:r>
            <a:endParaRPr lang="es-MX" sz="2800" b="1" dirty="0" smtClean="0">
              <a:solidFill>
                <a:schemeClr val="accent2">
                  <a:lumMod val="50000"/>
                </a:schemeClr>
              </a:solidFill>
            </a:endParaRPr>
          </a:p>
          <a:p>
            <a:pPr lvl="1"/>
            <a:endParaRPr lang="es-MX" sz="2000" b="1" dirty="0">
              <a:solidFill>
                <a:schemeClr val="accent2">
                  <a:lumMod val="50000"/>
                </a:schemeClr>
              </a:solidFill>
            </a:endParaRPr>
          </a:p>
          <a:p>
            <a:pPr algn="just"/>
            <a:r>
              <a:rPr lang="es-MX" sz="1800" b="1" dirty="0">
                <a:solidFill>
                  <a:schemeClr val="accent2">
                    <a:lumMod val="50000"/>
                  </a:schemeClr>
                </a:solidFill>
                <a:latin typeface="Arial" panose="020B0604020202020204" pitchFamily="34" charset="0"/>
                <a:cs typeface="Arial" panose="020B0604020202020204" pitchFamily="34" charset="0"/>
              </a:rPr>
              <a:t>“</a:t>
            </a:r>
            <a:r>
              <a:rPr lang="es-MX" sz="1800" b="1" dirty="0" smtClean="0">
                <a:solidFill>
                  <a:schemeClr val="accent2">
                    <a:lumMod val="50000"/>
                  </a:schemeClr>
                </a:solidFill>
                <a:latin typeface="Arial" panose="020B0604020202020204" pitchFamily="34" charset="0"/>
                <a:cs typeface="Arial" panose="020B0604020202020204" pitchFamily="34" charset="0"/>
              </a:rPr>
              <a:t>La cantidad total de </a:t>
            </a:r>
            <a:r>
              <a:rPr lang="es-MX" sz="1800" b="1" dirty="0" err="1" smtClean="0">
                <a:solidFill>
                  <a:schemeClr val="accent2">
                    <a:lumMod val="50000"/>
                  </a:schemeClr>
                </a:solidFill>
                <a:latin typeface="Arial" panose="020B0604020202020204" pitchFamily="34" charset="0"/>
                <a:cs typeface="Arial" panose="020B0604020202020204" pitchFamily="34" charset="0"/>
              </a:rPr>
              <a:t>energia</a:t>
            </a:r>
            <a:r>
              <a:rPr lang="es-MX" sz="1800" b="1" dirty="0" smtClean="0">
                <a:solidFill>
                  <a:schemeClr val="accent2">
                    <a:lumMod val="50000"/>
                  </a:schemeClr>
                </a:solidFill>
                <a:latin typeface="Arial" panose="020B0604020202020204" pitchFamily="34" charset="0"/>
                <a:cs typeface="Arial" panose="020B0604020202020204" pitchFamily="34" charset="0"/>
              </a:rPr>
              <a:t> emitida por un cuerpo negro en todas sus longitudes de onda es proporcional a la cuarta potencia de su temperatura </a:t>
            </a:r>
            <a:r>
              <a:rPr lang="es-MX" sz="1800" b="1" dirty="0" err="1" smtClean="0">
                <a:solidFill>
                  <a:schemeClr val="accent2">
                    <a:lumMod val="50000"/>
                  </a:schemeClr>
                </a:solidFill>
                <a:latin typeface="Arial" panose="020B0604020202020204" pitchFamily="34" charset="0"/>
                <a:cs typeface="Arial" panose="020B0604020202020204" pitchFamily="34" charset="0"/>
              </a:rPr>
              <a:t>absoulta</a:t>
            </a:r>
            <a:r>
              <a:rPr lang="es-MX" sz="1800" b="1" dirty="0" smtClean="0">
                <a:solidFill>
                  <a:schemeClr val="accent2">
                    <a:lumMod val="50000"/>
                  </a:schemeClr>
                </a:solidFill>
                <a:latin typeface="Arial" panose="020B0604020202020204" pitchFamily="34" charset="0"/>
                <a:cs typeface="Arial" panose="020B0604020202020204" pitchFamily="34" charset="0"/>
              </a:rPr>
              <a:t>”</a:t>
            </a:r>
            <a:endParaRPr lang="es-MX" sz="1800" b="1" dirty="0">
              <a:solidFill>
                <a:schemeClr val="accent2">
                  <a:lumMod val="50000"/>
                </a:schemeClr>
              </a:solidFill>
              <a:latin typeface="Arial" panose="020B0604020202020204" pitchFamily="34" charset="0"/>
              <a:cs typeface="Arial" panose="020B0604020202020204" pitchFamily="34" charset="0"/>
            </a:endParaRPr>
          </a:p>
        </p:txBody>
      </p:sp>
      <p:sp>
        <p:nvSpPr>
          <p:cNvPr id="4" name="Rectángulo 3"/>
          <p:cNvSpPr/>
          <p:nvPr/>
        </p:nvSpPr>
        <p:spPr>
          <a:xfrm>
            <a:off x="2096655" y="2435325"/>
            <a:ext cx="5957454" cy="2356543"/>
          </a:xfrm>
          <a:prstGeom prst="rect">
            <a:avLst/>
          </a:prstGeom>
        </p:spPr>
        <p:txBody>
          <a:bodyPr wrap="square">
            <a:spAutoFit/>
          </a:bodyPr>
          <a:lstStyle/>
          <a:p>
            <a:pPr algn="ctr">
              <a:lnSpc>
                <a:spcPct val="65000"/>
              </a:lnSpc>
              <a:spcBef>
                <a:spcPct val="15000"/>
              </a:spcBef>
              <a:buFontTx/>
              <a:buNone/>
            </a:pPr>
            <a:r>
              <a:rPr lang="es-ES_tradnl" altLang="es-MX" sz="2800" b="1" dirty="0">
                <a:solidFill>
                  <a:schemeClr val="accent2">
                    <a:lumMod val="50000"/>
                  </a:schemeClr>
                </a:solidFill>
              </a:rPr>
              <a:t>Re = </a:t>
            </a:r>
            <a:r>
              <a:rPr lang="es-ES_tradnl" altLang="es-MX" sz="2800" b="1" dirty="0">
                <a:solidFill>
                  <a:schemeClr val="accent2">
                    <a:lumMod val="50000"/>
                  </a:schemeClr>
                </a:solidFill>
                <a:latin typeface="Symbol" panose="05050102010706020507" pitchFamily="18" charset="2"/>
              </a:rPr>
              <a:t>e</a:t>
            </a:r>
            <a:r>
              <a:rPr lang="es-ES_tradnl" altLang="es-MX" sz="2400" b="1" dirty="0">
                <a:solidFill>
                  <a:schemeClr val="accent2">
                    <a:lumMod val="50000"/>
                  </a:schemeClr>
                </a:solidFill>
                <a:latin typeface="Symbol" panose="05050102010706020507" pitchFamily="18" charset="2"/>
              </a:rPr>
              <a:t> </a:t>
            </a:r>
            <a:r>
              <a:rPr lang="es-ES_tradnl" altLang="es-MX" sz="2800" b="1" dirty="0">
                <a:solidFill>
                  <a:schemeClr val="accent2">
                    <a:lumMod val="50000"/>
                  </a:schemeClr>
                </a:solidFill>
                <a:latin typeface="Symbol" panose="05050102010706020507" pitchFamily="18" charset="2"/>
              </a:rPr>
              <a:t>s</a:t>
            </a:r>
            <a:r>
              <a:rPr lang="es-ES_tradnl" altLang="es-MX" sz="2800" b="1" dirty="0">
                <a:solidFill>
                  <a:schemeClr val="accent2">
                    <a:lumMod val="50000"/>
                  </a:schemeClr>
                </a:solidFill>
                <a:latin typeface="Arial Black" panose="020B0A04020102020204" pitchFamily="34" charset="0"/>
              </a:rPr>
              <a:t> </a:t>
            </a:r>
            <a:r>
              <a:rPr lang="es-ES_tradnl" altLang="es-MX" sz="2800" b="1" dirty="0" smtClean="0">
                <a:solidFill>
                  <a:schemeClr val="accent2">
                    <a:lumMod val="50000"/>
                  </a:schemeClr>
                </a:solidFill>
              </a:rPr>
              <a:t>(</a:t>
            </a:r>
            <a:r>
              <a:rPr lang="es-ES_tradnl" altLang="es-MX" sz="2800" b="1" dirty="0" err="1" smtClean="0">
                <a:solidFill>
                  <a:schemeClr val="accent2">
                    <a:lumMod val="50000"/>
                  </a:schemeClr>
                </a:solidFill>
              </a:rPr>
              <a:t>T°</a:t>
            </a:r>
            <a:r>
              <a:rPr lang="es-ES_tradnl" altLang="es-MX" sz="2800" dirty="0" err="1" smtClean="0">
                <a:solidFill>
                  <a:schemeClr val="accent2">
                    <a:lumMod val="50000"/>
                  </a:schemeClr>
                </a:solidFill>
              </a:rPr>
              <a:t>K</a:t>
            </a:r>
            <a:r>
              <a:rPr lang="es-ES_tradnl" altLang="es-MX" sz="2800" b="1" dirty="0" smtClean="0">
                <a:solidFill>
                  <a:schemeClr val="accent2">
                    <a:lumMod val="50000"/>
                  </a:schemeClr>
                </a:solidFill>
              </a:rPr>
              <a:t>)</a:t>
            </a:r>
            <a:r>
              <a:rPr lang="es-ES_tradnl" altLang="es-MX" sz="2800" b="1" baseline="30000" dirty="0" smtClean="0">
                <a:solidFill>
                  <a:schemeClr val="accent2">
                    <a:lumMod val="50000"/>
                  </a:schemeClr>
                </a:solidFill>
              </a:rPr>
              <a:t>4</a:t>
            </a:r>
          </a:p>
          <a:p>
            <a:pPr algn="ctr">
              <a:lnSpc>
                <a:spcPct val="65000"/>
              </a:lnSpc>
              <a:spcBef>
                <a:spcPct val="15000"/>
              </a:spcBef>
              <a:buFontTx/>
              <a:buNone/>
            </a:pPr>
            <a:endParaRPr lang="es-ES_tradnl" altLang="es-MX" b="1" baseline="30000" dirty="0">
              <a:solidFill>
                <a:schemeClr val="accent2">
                  <a:lumMod val="50000"/>
                </a:schemeClr>
              </a:solidFill>
              <a:latin typeface="Arial Black" panose="020B0A04020102020204" pitchFamily="34" charset="0"/>
            </a:endParaRPr>
          </a:p>
          <a:p>
            <a:pPr algn="ctr">
              <a:lnSpc>
                <a:spcPct val="65000"/>
              </a:lnSpc>
              <a:spcBef>
                <a:spcPct val="15000"/>
              </a:spcBef>
              <a:buFontTx/>
              <a:buNone/>
            </a:pPr>
            <a:endParaRPr lang="es-ES_tradnl" altLang="es-MX" sz="1600" baseline="30000" dirty="0">
              <a:solidFill>
                <a:schemeClr val="accent2">
                  <a:lumMod val="50000"/>
                </a:schemeClr>
              </a:solidFill>
              <a:latin typeface="Arial Black" panose="020B0A04020102020204" pitchFamily="34" charset="0"/>
            </a:endParaRPr>
          </a:p>
          <a:p>
            <a:pPr>
              <a:lnSpc>
                <a:spcPct val="65000"/>
              </a:lnSpc>
              <a:spcBef>
                <a:spcPct val="25000"/>
              </a:spcBef>
              <a:buFontTx/>
              <a:buNone/>
            </a:pPr>
            <a:r>
              <a:rPr lang="es-ES_tradnl" altLang="es-MX" sz="1600" dirty="0">
                <a:solidFill>
                  <a:schemeClr val="accent2">
                    <a:lumMod val="50000"/>
                  </a:schemeClr>
                </a:solidFill>
                <a:latin typeface="Arial Black" panose="020B0A04020102020204" pitchFamily="34" charset="0"/>
              </a:rPr>
              <a:t>donde  </a:t>
            </a:r>
            <a:r>
              <a:rPr lang="es-ES_tradnl" altLang="es-MX" sz="2400" dirty="0">
                <a:solidFill>
                  <a:schemeClr val="accent2">
                    <a:lumMod val="50000"/>
                  </a:schemeClr>
                </a:solidFill>
              </a:rPr>
              <a:t> </a:t>
            </a:r>
            <a:r>
              <a:rPr lang="es-ES_tradnl" altLang="es-MX" sz="2400" b="1" dirty="0">
                <a:solidFill>
                  <a:schemeClr val="accent2">
                    <a:lumMod val="50000"/>
                  </a:schemeClr>
                </a:solidFill>
                <a:latin typeface="Symbol" panose="05050102010706020507" pitchFamily="18" charset="2"/>
              </a:rPr>
              <a:t>e </a:t>
            </a:r>
            <a:r>
              <a:rPr lang="es-ES_tradnl" altLang="es-MX" sz="2400" dirty="0" smtClean="0">
                <a:solidFill>
                  <a:schemeClr val="accent2">
                    <a:lumMod val="50000"/>
                  </a:schemeClr>
                </a:solidFill>
                <a:latin typeface="Arial Black" panose="020B0A04020102020204" pitchFamily="34" charset="0"/>
              </a:rPr>
              <a:t> </a:t>
            </a:r>
            <a:r>
              <a:rPr lang="es-ES_tradnl" altLang="es-MX" sz="1600" dirty="0">
                <a:solidFill>
                  <a:schemeClr val="accent2">
                    <a:lumMod val="50000"/>
                  </a:schemeClr>
                </a:solidFill>
                <a:latin typeface="Arial Black" panose="020B0A04020102020204" pitchFamily="34" charset="0"/>
              </a:rPr>
              <a:t>: </a:t>
            </a:r>
            <a:r>
              <a:rPr lang="es-ES_tradnl" altLang="es-MX" sz="1600" dirty="0" err="1">
                <a:solidFill>
                  <a:schemeClr val="accent2">
                    <a:lumMod val="50000"/>
                  </a:schemeClr>
                </a:solidFill>
                <a:latin typeface="Arial Black" panose="020B0A04020102020204" pitchFamily="34" charset="0"/>
              </a:rPr>
              <a:t>Emisividad</a:t>
            </a:r>
            <a:r>
              <a:rPr lang="es-ES_tradnl" altLang="es-MX" sz="1600" dirty="0">
                <a:solidFill>
                  <a:schemeClr val="accent2">
                    <a:lumMod val="50000"/>
                  </a:schemeClr>
                </a:solidFill>
                <a:latin typeface="Arial Black" panose="020B0A04020102020204" pitchFamily="34" charset="0"/>
              </a:rPr>
              <a:t> del </a:t>
            </a:r>
            <a:r>
              <a:rPr lang="es-ES_tradnl" altLang="es-MX" sz="1600" dirty="0" smtClean="0">
                <a:solidFill>
                  <a:schemeClr val="accent2">
                    <a:lumMod val="50000"/>
                  </a:schemeClr>
                </a:solidFill>
                <a:latin typeface="Arial Black" panose="020B0A04020102020204" pitchFamily="34" charset="0"/>
              </a:rPr>
              <a:t>cuerpo</a:t>
            </a:r>
          </a:p>
          <a:p>
            <a:pPr>
              <a:lnSpc>
                <a:spcPct val="65000"/>
              </a:lnSpc>
              <a:spcBef>
                <a:spcPct val="25000"/>
              </a:spcBef>
              <a:buFontTx/>
              <a:buNone/>
            </a:pPr>
            <a:r>
              <a:rPr lang="es-ES_tradnl" altLang="es-MX" sz="1600" dirty="0" smtClean="0">
                <a:solidFill>
                  <a:schemeClr val="accent2">
                    <a:lumMod val="50000"/>
                  </a:schemeClr>
                </a:solidFill>
                <a:latin typeface="Arial Black" panose="020B0A04020102020204" pitchFamily="34" charset="0"/>
              </a:rPr>
              <a:t>  </a:t>
            </a:r>
            <a:endParaRPr lang="es-ES_tradnl" altLang="es-MX" sz="1600" dirty="0">
              <a:solidFill>
                <a:schemeClr val="accent2">
                  <a:lumMod val="50000"/>
                </a:schemeClr>
              </a:solidFill>
              <a:latin typeface="Arial Black" panose="020B0A04020102020204" pitchFamily="34" charset="0"/>
            </a:endParaRPr>
          </a:p>
          <a:p>
            <a:pPr>
              <a:lnSpc>
                <a:spcPct val="55000"/>
              </a:lnSpc>
              <a:buFontTx/>
              <a:buNone/>
            </a:pPr>
            <a:r>
              <a:rPr lang="es-ES_tradnl" altLang="es-MX" sz="2400" b="1" dirty="0" smtClean="0">
                <a:solidFill>
                  <a:schemeClr val="accent2">
                    <a:lumMod val="50000"/>
                  </a:schemeClr>
                </a:solidFill>
                <a:latin typeface="Symbol" panose="05050102010706020507" pitchFamily="18" charset="2"/>
              </a:rPr>
              <a:t>s </a:t>
            </a:r>
            <a:r>
              <a:rPr lang="es-ES_tradnl" altLang="es-MX" sz="1600" dirty="0" smtClean="0">
                <a:solidFill>
                  <a:schemeClr val="accent2">
                    <a:lumMod val="50000"/>
                  </a:schemeClr>
                </a:solidFill>
                <a:latin typeface="Arial Black" panose="020B0A04020102020204" pitchFamily="34" charset="0"/>
              </a:rPr>
              <a:t>: </a:t>
            </a:r>
            <a:r>
              <a:rPr lang="es-ES_tradnl" altLang="es-MX" sz="1600" dirty="0">
                <a:solidFill>
                  <a:schemeClr val="accent2">
                    <a:lumMod val="50000"/>
                  </a:schemeClr>
                </a:solidFill>
                <a:latin typeface="Arial Black" panose="020B0A04020102020204" pitchFamily="34" charset="0"/>
              </a:rPr>
              <a:t>Constante de </a:t>
            </a:r>
            <a:r>
              <a:rPr lang="es-ES_tradnl" altLang="es-MX" sz="1600" dirty="0" err="1" smtClean="0">
                <a:solidFill>
                  <a:schemeClr val="accent2">
                    <a:lumMod val="50000"/>
                  </a:schemeClr>
                </a:solidFill>
                <a:latin typeface="Arial Black" panose="020B0A04020102020204" pitchFamily="34" charset="0"/>
              </a:rPr>
              <a:t>Steffan</a:t>
            </a:r>
            <a:r>
              <a:rPr lang="es-ES_tradnl" altLang="es-MX" sz="1600" dirty="0" smtClean="0">
                <a:solidFill>
                  <a:schemeClr val="accent2">
                    <a:lumMod val="50000"/>
                  </a:schemeClr>
                </a:solidFill>
                <a:latin typeface="Arial Black" panose="020B0A04020102020204" pitchFamily="34" charset="0"/>
              </a:rPr>
              <a:t>- </a:t>
            </a:r>
            <a:r>
              <a:rPr lang="es-ES_tradnl" altLang="es-MX" sz="1600" dirty="0" err="1" smtClean="0">
                <a:solidFill>
                  <a:schemeClr val="accent2">
                    <a:lumMod val="50000"/>
                  </a:schemeClr>
                </a:solidFill>
                <a:latin typeface="Arial Black" panose="020B0A04020102020204" pitchFamily="34" charset="0"/>
              </a:rPr>
              <a:t>Boltzman</a:t>
            </a:r>
            <a:endParaRPr lang="es-ES_tradnl" altLang="es-MX" sz="1600" dirty="0" smtClean="0">
              <a:solidFill>
                <a:schemeClr val="accent2">
                  <a:lumMod val="50000"/>
                </a:schemeClr>
              </a:solidFill>
              <a:latin typeface="Arial Black" panose="020B0A04020102020204" pitchFamily="34" charset="0"/>
            </a:endParaRPr>
          </a:p>
          <a:p>
            <a:pPr>
              <a:lnSpc>
                <a:spcPct val="55000"/>
              </a:lnSpc>
              <a:buFontTx/>
              <a:buNone/>
            </a:pPr>
            <a:r>
              <a:rPr lang="es-ES_tradnl" altLang="es-MX" sz="1600" dirty="0">
                <a:solidFill>
                  <a:schemeClr val="accent2">
                    <a:lumMod val="50000"/>
                  </a:schemeClr>
                </a:solidFill>
                <a:latin typeface="Arial Black" panose="020B0A04020102020204" pitchFamily="34" charset="0"/>
              </a:rPr>
              <a:t> </a:t>
            </a:r>
            <a:r>
              <a:rPr lang="es-ES_tradnl" altLang="es-MX" sz="1600" dirty="0" smtClean="0">
                <a:solidFill>
                  <a:schemeClr val="accent2">
                    <a:lumMod val="50000"/>
                  </a:schemeClr>
                </a:solidFill>
                <a:latin typeface="Arial Black" panose="020B0A04020102020204" pitchFamily="34" charset="0"/>
              </a:rPr>
              <a:t>       </a:t>
            </a:r>
          </a:p>
          <a:p>
            <a:pPr>
              <a:lnSpc>
                <a:spcPct val="55000"/>
              </a:lnSpc>
              <a:buFontTx/>
              <a:buNone/>
            </a:pPr>
            <a:r>
              <a:rPr lang="es-ES_tradnl" altLang="es-MX" sz="1600" dirty="0">
                <a:solidFill>
                  <a:schemeClr val="accent2">
                    <a:lumMod val="50000"/>
                  </a:schemeClr>
                </a:solidFill>
                <a:latin typeface="Arial Black" panose="020B0A04020102020204" pitchFamily="34" charset="0"/>
              </a:rPr>
              <a:t> </a:t>
            </a:r>
            <a:r>
              <a:rPr lang="es-ES_tradnl" altLang="es-MX" sz="1600" dirty="0" smtClean="0">
                <a:solidFill>
                  <a:schemeClr val="accent2">
                    <a:lumMod val="50000"/>
                  </a:schemeClr>
                </a:solidFill>
                <a:latin typeface="Arial Black" panose="020B0A04020102020204" pitchFamily="34" charset="0"/>
              </a:rPr>
              <a:t>T </a:t>
            </a:r>
            <a:r>
              <a:rPr lang="es-ES_tradnl" altLang="es-MX" sz="1600" baseline="30000" dirty="0" err="1" smtClean="0">
                <a:solidFill>
                  <a:schemeClr val="accent2">
                    <a:lumMod val="50000"/>
                  </a:schemeClr>
                </a:solidFill>
                <a:latin typeface="Arial Black" panose="020B0A04020102020204" pitchFamily="34" charset="0"/>
              </a:rPr>
              <a:t>o</a:t>
            </a:r>
            <a:r>
              <a:rPr lang="es-ES_tradnl" altLang="es-MX" sz="1600" dirty="0" err="1" smtClean="0">
                <a:solidFill>
                  <a:schemeClr val="accent2">
                    <a:lumMod val="50000"/>
                  </a:schemeClr>
                </a:solidFill>
                <a:latin typeface="Arial Black" panose="020B0A04020102020204" pitchFamily="34" charset="0"/>
              </a:rPr>
              <a:t>K</a:t>
            </a:r>
            <a:r>
              <a:rPr lang="es-ES_tradnl" altLang="es-MX" sz="1600" dirty="0" smtClean="0">
                <a:solidFill>
                  <a:schemeClr val="accent2">
                    <a:lumMod val="50000"/>
                  </a:schemeClr>
                </a:solidFill>
                <a:latin typeface="Arial Black" panose="020B0A04020102020204" pitchFamily="34" charset="0"/>
              </a:rPr>
              <a:t>: Temperatura absoluta superficial del cuerpo</a:t>
            </a:r>
          </a:p>
          <a:p>
            <a:pPr>
              <a:lnSpc>
                <a:spcPct val="55000"/>
              </a:lnSpc>
              <a:buFontTx/>
              <a:buNone/>
            </a:pPr>
            <a:endParaRPr lang="es-ES_tradnl" altLang="es-MX" sz="1600" dirty="0">
              <a:solidFill>
                <a:schemeClr val="accent2">
                  <a:lumMod val="50000"/>
                </a:schemeClr>
              </a:solidFill>
              <a:latin typeface="Arial Black" panose="020B0A04020102020204" pitchFamily="34" charset="0"/>
            </a:endParaRPr>
          </a:p>
          <a:p>
            <a:pPr>
              <a:lnSpc>
                <a:spcPct val="55000"/>
              </a:lnSpc>
              <a:buFontTx/>
              <a:buNone/>
            </a:pPr>
            <a:r>
              <a:rPr lang="es-ES_tradnl" altLang="es-MX" sz="1600" dirty="0" smtClean="0">
                <a:solidFill>
                  <a:schemeClr val="accent2">
                    <a:lumMod val="50000"/>
                  </a:schemeClr>
                </a:solidFill>
                <a:latin typeface="Arial Black" panose="020B0A04020102020204" pitchFamily="34" charset="0"/>
              </a:rPr>
              <a:t>           273 + </a:t>
            </a:r>
            <a:r>
              <a:rPr lang="es-ES_tradnl" altLang="es-MX" sz="1600" baseline="30000" dirty="0" err="1" smtClean="0">
                <a:solidFill>
                  <a:schemeClr val="accent2">
                    <a:lumMod val="50000"/>
                  </a:schemeClr>
                </a:solidFill>
                <a:latin typeface="Arial Black" panose="020B0A04020102020204" pitchFamily="34" charset="0"/>
              </a:rPr>
              <a:t>o</a:t>
            </a:r>
            <a:r>
              <a:rPr lang="es-ES_tradnl" altLang="es-MX" sz="1600" dirty="0" err="1" smtClean="0">
                <a:solidFill>
                  <a:schemeClr val="accent2">
                    <a:lumMod val="50000"/>
                  </a:schemeClr>
                </a:solidFill>
                <a:latin typeface="Arial Black" panose="020B0A04020102020204" pitchFamily="34" charset="0"/>
              </a:rPr>
              <a:t>C</a:t>
            </a:r>
            <a:r>
              <a:rPr lang="es-ES_tradnl" altLang="es-MX" sz="1600" dirty="0" smtClean="0">
                <a:solidFill>
                  <a:schemeClr val="accent2">
                    <a:lumMod val="50000"/>
                  </a:schemeClr>
                </a:solidFill>
                <a:latin typeface="Arial Black" panose="020B0A04020102020204" pitchFamily="34" charset="0"/>
              </a:rPr>
              <a:t> </a:t>
            </a:r>
          </a:p>
          <a:p>
            <a:pPr>
              <a:lnSpc>
                <a:spcPct val="55000"/>
              </a:lnSpc>
              <a:buFontTx/>
              <a:buNone/>
            </a:pPr>
            <a:endParaRPr lang="es-ES_tradnl" altLang="es-MX" sz="1600" dirty="0">
              <a:solidFill>
                <a:schemeClr val="accent2">
                  <a:lumMod val="50000"/>
                </a:schemeClr>
              </a:solidFill>
              <a:latin typeface="Arial Black" panose="020B0A04020102020204" pitchFamily="34" charset="0"/>
            </a:endParaRPr>
          </a:p>
          <a:p>
            <a:pPr>
              <a:lnSpc>
                <a:spcPct val="55000"/>
              </a:lnSpc>
              <a:buFontTx/>
              <a:buNone/>
            </a:pPr>
            <a:r>
              <a:rPr lang="es-ES_tradnl" altLang="es-MX" sz="1600" dirty="0" smtClean="0">
                <a:solidFill>
                  <a:schemeClr val="accent2">
                    <a:lumMod val="50000"/>
                  </a:schemeClr>
                </a:solidFill>
                <a:latin typeface="Arial Black" panose="020B0A04020102020204" pitchFamily="34" charset="0"/>
              </a:rPr>
              <a:t>     </a:t>
            </a:r>
          </a:p>
          <a:p>
            <a:pPr>
              <a:lnSpc>
                <a:spcPct val="55000"/>
              </a:lnSpc>
              <a:buFontTx/>
              <a:buNone/>
            </a:pPr>
            <a:r>
              <a:rPr lang="es-ES_tradnl" altLang="es-MX" sz="1600" dirty="0" smtClean="0">
                <a:solidFill>
                  <a:schemeClr val="accent4">
                    <a:lumMod val="50000"/>
                  </a:schemeClr>
                </a:solidFill>
                <a:latin typeface="Arial Black" panose="020B0A04020102020204" pitchFamily="34" charset="0"/>
              </a:rPr>
              <a:t>           Wm</a:t>
            </a:r>
            <a:r>
              <a:rPr lang="es-ES_tradnl" altLang="es-MX" sz="1600" baseline="30000" dirty="0" smtClean="0">
                <a:solidFill>
                  <a:schemeClr val="accent4">
                    <a:lumMod val="50000"/>
                  </a:schemeClr>
                </a:solidFill>
                <a:latin typeface="Arial Black" panose="020B0A04020102020204" pitchFamily="34" charset="0"/>
              </a:rPr>
              <a:t>-2</a:t>
            </a:r>
            <a:r>
              <a:rPr lang="es-ES_tradnl" altLang="es-MX" sz="1600" dirty="0" smtClean="0">
                <a:solidFill>
                  <a:schemeClr val="accent4">
                    <a:lumMod val="50000"/>
                  </a:schemeClr>
                </a:solidFill>
                <a:latin typeface="Arial Black" panose="020B0A04020102020204" pitchFamily="34" charset="0"/>
              </a:rPr>
              <a:t> s</a:t>
            </a:r>
            <a:r>
              <a:rPr lang="es-ES_tradnl" altLang="es-MX" sz="1600" baseline="30000" dirty="0" smtClean="0">
                <a:solidFill>
                  <a:schemeClr val="accent4">
                    <a:lumMod val="50000"/>
                  </a:schemeClr>
                </a:solidFill>
                <a:latin typeface="Arial Black" panose="020B0A04020102020204" pitchFamily="34" charset="0"/>
              </a:rPr>
              <a:t>-1</a:t>
            </a:r>
            <a:endParaRPr lang="es-ES_tradnl" altLang="es-MX" sz="1600" baseline="30000" dirty="0">
              <a:solidFill>
                <a:schemeClr val="accent4">
                  <a:lumMod val="50000"/>
                </a:schemeClr>
              </a:solidFill>
              <a:latin typeface="Arial Black" panose="020B0A04020102020204" pitchFamily="34" charset="0"/>
            </a:endParaRPr>
          </a:p>
        </p:txBody>
      </p:sp>
      <p:pic>
        <p:nvPicPr>
          <p:cNvPr id="2050" name="Picture 2" descr="&#10;   \sigma&#10;   \; \approx \;&#10;   5.670373(21) \times10^{-8}\ \rm \frac{W}{m^2 \cdot K^4}&#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9853" y="5370658"/>
            <a:ext cx="4369602" cy="645680"/>
          </a:xfrm>
          <a:prstGeom prst="rect">
            <a:avLst/>
          </a:prstGeom>
          <a:solidFill>
            <a:schemeClr val="accent3">
              <a:lumMod val="60000"/>
              <a:lumOff val="40000"/>
            </a:schemeClr>
          </a:solidFill>
          <a:ln w="28575">
            <a:solidFill>
              <a:schemeClr val="accent2">
                <a:lumMod val="75000"/>
              </a:schemeClr>
            </a:solidFill>
          </a:ln>
        </p:spPr>
      </p:pic>
    </p:spTree>
    <p:extLst>
      <p:ext uri="{BB962C8B-B14F-4D97-AF65-F5344CB8AC3E}">
        <p14:creationId xmlns:p14="http://schemas.microsoft.com/office/powerpoint/2010/main" val="17062196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7309" y="429491"/>
            <a:ext cx="7955973" cy="2531918"/>
          </a:xfrm>
        </p:spPr>
        <p:txBody>
          <a:bodyPr>
            <a:normAutofit/>
          </a:bodyPr>
          <a:lstStyle/>
          <a:p>
            <a:pPr marL="457200" lvl="1" indent="0" algn="just">
              <a:buNone/>
            </a:pPr>
            <a:r>
              <a:rPr lang="es-MX" sz="2800" b="1" dirty="0" smtClean="0">
                <a:solidFill>
                  <a:schemeClr val="accent2">
                    <a:lumMod val="50000"/>
                  </a:schemeClr>
                </a:solidFill>
                <a:latin typeface="Arial" panose="020B0604020202020204" pitchFamily="34" charset="0"/>
                <a:cs typeface="Arial" panose="020B0604020202020204" pitchFamily="34" charset="0"/>
              </a:rPr>
              <a:t>LEY </a:t>
            </a:r>
            <a:r>
              <a:rPr lang="es-MX" sz="2800" b="1" dirty="0">
                <a:solidFill>
                  <a:schemeClr val="accent2">
                    <a:lumMod val="50000"/>
                  </a:schemeClr>
                </a:solidFill>
                <a:latin typeface="Arial" panose="020B0604020202020204" pitchFamily="34" charset="0"/>
                <a:cs typeface="Arial" panose="020B0604020202020204" pitchFamily="34" charset="0"/>
              </a:rPr>
              <a:t>DEL COSENO DE LA </a:t>
            </a:r>
            <a:r>
              <a:rPr lang="es-MX" sz="2800" b="1" dirty="0" smtClean="0">
                <a:solidFill>
                  <a:schemeClr val="accent2">
                    <a:lumMod val="50000"/>
                  </a:schemeClr>
                </a:solidFill>
                <a:latin typeface="Arial" panose="020B0604020202020204" pitchFamily="34" charset="0"/>
                <a:cs typeface="Arial" panose="020B0604020202020204" pitchFamily="34" charset="0"/>
              </a:rPr>
              <a:t>OBLICUIDAD</a:t>
            </a:r>
          </a:p>
          <a:p>
            <a:pPr algn="just"/>
            <a:r>
              <a:rPr lang="es-MX" dirty="0" smtClean="0">
                <a:solidFill>
                  <a:schemeClr val="accent2">
                    <a:lumMod val="50000"/>
                  </a:schemeClr>
                </a:solidFill>
                <a:latin typeface="Arial" panose="020B0604020202020204" pitchFamily="34" charset="0"/>
                <a:cs typeface="Arial" panose="020B0604020202020204" pitchFamily="34" charset="0"/>
              </a:rPr>
              <a:t>La intensidad del calor recibido por una superficie horizontal depende de la </a:t>
            </a:r>
            <a:r>
              <a:rPr lang="es-MX" dirty="0" err="1" smtClean="0">
                <a:solidFill>
                  <a:schemeClr val="accent2">
                    <a:lumMod val="50000"/>
                  </a:schemeClr>
                </a:solidFill>
                <a:latin typeface="Arial" panose="020B0604020202020204" pitchFamily="34" charset="0"/>
                <a:cs typeface="Arial" panose="020B0604020202020204" pitchFamily="34" charset="0"/>
              </a:rPr>
              <a:t>inclinacion</a:t>
            </a:r>
            <a:r>
              <a:rPr lang="es-MX" dirty="0" smtClean="0">
                <a:solidFill>
                  <a:schemeClr val="accent2">
                    <a:lumMod val="50000"/>
                  </a:schemeClr>
                </a:solidFill>
                <a:latin typeface="Arial" panose="020B0604020202020204" pitchFamily="34" charset="0"/>
                <a:cs typeface="Arial" panose="020B0604020202020204" pitchFamily="34" charset="0"/>
              </a:rPr>
              <a:t> con que llegan los rayos solares</a:t>
            </a:r>
          </a:p>
          <a:p>
            <a:pPr algn="just"/>
            <a:endParaRPr lang="es-MX" dirty="0" smtClean="0">
              <a:solidFill>
                <a:schemeClr val="accent2">
                  <a:lumMod val="50000"/>
                </a:schemeClr>
              </a:solidFill>
              <a:latin typeface="Arial" panose="020B0604020202020204" pitchFamily="34" charset="0"/>
              <a:cs typeface="Arial" panose="020B0604020202020204" pitchFamily="34" charset="0"/>
            </a:endParaRPr>
          </a:p>
          <a:p>
            <a:pPr algn="just"/>
            <a:r>
              <a:rPr lang="es-MX" dirty="0">
                <a:solidFill>
                  <a:schemeClr val="accent2">
                    <a:lumMod val="50000"/>
                  </a:schemeClr>
                </a:solidFill>
                <a:latin typeface="Arial" panose="020B0604020202020204" pitchFamily="34" charset="0"/>
                <a:cs typeface="Arial" panose="020B0604020202020204" pitchFamily="34" charset="0"/>
              </a:rPr>
              <a:t>V</a:t>
            </a:r>
            <a:r>
              <a:rPr lang="es-MX" dirty="0" smtClean="0">
                <a:solidFill>
                  <a:schemeClr val="accent2">
                    <a:lumMod val="50000"/>
                  </a:schemeClr>
                </a:solidFill>
                <a:latin typeface="Arial" panose="020B0604020202020204" pitchFamily="34" charset="0"/>
                <a:cs typeface="Arial" panose="020B0604020202020204" pitchFamily="34" charset="0"/>
              </a:rPr>
              <a:t>aria proporcionalmente al coseno del </a:t>
            </a:r>
            <a:r>
              <a:rPr lang="es-MX" dirty="0" err="1" smtClean="0">
                <a:solidFill>
                  <a:schemeClr val="accent2">
                    <a:lumMod val="50000"/>
                  </a:schemeClr>
                </a:solidFill>
                <a:latin typeface="Arial" panose="020B0604020202020204" pitchFamily="34" charset="0"/>
                <a:cs typeface="Arial" panose="020B0604020202020204" pitchFamily="34" charset="0"/>
              </a:rPr>
              <a:t>angulo</a:t>
            </a:r>
            <a:r>
              <a:rPr lang="es-MX" dirty="0" smtClean="0">
                <a:solidFill>
                  <a:schemeClr val="accent2">
                    <a:lumMod val="50000"/>
                  </a:schemeClr>
                </a:solidFill>
                <a:latin typeface="Arial" panose="020B0604020202020204" pitchFamily="34" charset="0"/>
                <a:cs typeface="Arial" panose="020B0604020202020204" pitchFamily="34" charset="0"/>
              </a:rPr>
              <a:t> que forman al plano considerado y el plano perpendicular a los rayos solares</a:t>
            </a:r>
          </a:p>
          <a:p>
            <a:pPr marL="0" indent="0">
              <a:buNone/>
            </a:pPr>
            <a:endParaRPr lang="es-MX" dirty="0"/>
          </a:p>
        </p:txBody>
      </p:sp>
      <p:pic>
        <p:nvPicPr>
          <p:cNvPr id="4" name="Marcador de contenido 3"/>
          <p:cNvPicPr>
            <a:picLocks noChangeAspect="1"/>
          </p:cNvPicPr>
          <p:nvPr/>
        </p:nvPicPr>
        <p:blipFill>
          <a:blip r:embed="rId2"/>
          <a:stretch>
            <a:fillRect/>
          </a:stretch>
        </p:blipFill>
        <p:spPr>
          <a:xfrm>
            <a:off x="637309" y="3353265"/>
            <a:ext cx="3814322" cy="2850107"/>
          </a:xfrm>
          <a:prstGeom prst="rect">
            <a:avLst/>
          </a:prstGeom>
        </p:spPr>
      </p:pic>
      <p:pic>
        <p:nvPicPr>
          <p:cNvPr id="5" name="Marcador de contenido 3"/>
          <p:cNvPicPr>
            <a:picLocks noChangeAspect="1"/>
          </p:cNvPicPr>
          <p:nvPr/>
        </p:nvPicPr>
        <p:blipFill>
          <a:blip r:embed="rId3"/>
          <a:stretch>
            <a:fillRect/>
          </a:stretch>
        </p:blipFill>
        <p:spPr>
          <a:xfrm>
            <a:off x="4794530" y="3353266"/>
            <a:ext cx="3684451" cy="2766979"/>
          </a:xfrm>
          <a:prstGeom prst="rect">
            <a:avLst/>
          </a:prstGeom>
        </p:spPr>
      </p:pic>
    </p:spTree>
    <p:extLst>
      <p:ext uri="{BB962C8B-B14F-4D97-AF65-F5344CB8AC3E}">
        <p14:creationId xmlns:p14="http://schemas.microsoft.com/office/powerpoint/2010/main" val="25339805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600" b="1" dirty="0" smtClean="0">
                <a:solidFill>
                  <a:schemeClr val="accent2">
                    <a:lumMod val="50000"/>
                  </a:schemeClr>
                </a:solidFill>
              </a:rPr>
              <a:t>Ley </a:t>
            </a:r>
            <a:r>
              <a:rPr lang="es-ES" sz="3600" b="1" dirty="0">
                <a:solidFill>
                  <a:schemeClr val="accent2">
                    <a:lumMod val="50000"/>
                  </a:schemeClr>
                </a:solidFill>
              </a:rPr>
              <a:t>del cuadrado inverso de la distancia</a:t>
            </a:r>
            <a:endParaRPr lang="es-MX" sz="3600" dirty="0">
              <a:solidFill>
                <a:schemeClr val="accent2">
                  <a:lumMod val="50000"/>
                </a:schemeClr>
              </a:solidFill>
            </a:endParaRP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90762" y="2482056"/>
            <a:ext cx="4562475" cy="3038475"/>
          </a:xfrm>
        </p:spPr>
      </p:pic>
      <p:sp>
        <p:nvSpPr>
          <p:cNvPr id="5" name="Rectángulo 4"/>
          <p:cNvSpPr/>
          <p:nvPr/>
        </p:nvSpPr>
        <p:spPr>
          <a:xfrm>
            <a:off x="697343" y="1661637"/>
            <a:ext cx="8132619" cy="923330"/>
          </a:xfrm>
          <a:prstGeom prst="rect">
            <a:avLst/>
          </a:prstGeom>
        </p:spPr>
        <p:txBody>
          <a:bodyPr wrap="square">
            <a:spAutoFit/>
          </a:bodyPr>
          <a:lstStyle/>
          <a:p>
            <a:r>
              <a:rPr lang="es-ES" dirty="0">
                <a:solidFill>
                  <a:schemeClr val="accent2">
                    <a:lumMod val="50000"/>
                  </a:schemeClr>
                </a:solidFill>
              </a:rPr>
              <a:t>La </a:t>
            </a:r>
            <a:r>
              <a:rPr lang="es-ES" b="1" dirty="0">
                <a:solidFill>
                  <a:schemeClr val="accent2">
                    <a:lumMod val="50000"/>
                  </a:schemeClr>
                </a:solidFill>
              </a:rPr>
              <a:t>ley de la inversa del cuadrado</a:t>
            </a:r>
            <a:r>
              <a:rPr lang="es-ES" dirty="0">
                <a:solidFill>
                  <a:schemeClr val="accent2">
                    <a:lumMod val="50000"/>
                  </a:schemeClr>
                </a:solidFill>
              </a:rPr>
              <a:t>, </a:t>
            </a:r>
            <a:r>
              <a:rPr lang="es-ES" dirty="0" smtClean="0">
                <a:solidFill>
                  <a:schemeClr val="accent2">
                    <a:lumMod val="50000"/>
                  </a:schemeClr>
                </a:solidFill>
              </a:rPr>
              <a:t>se refiere a algunos </a:t>
            </a:r>
            <a:r>
              <a:rPr lang="es-ES" dirty="0">
                <a:solidFill>
                  <a:schemeClr val="accent2">
                    <a:lumMod val="50000"/>
                  </a:schemeClr>
                </a:solidFill>
              </a:rPr>
              <a:t>fenómenos físicos cuya intensidad </a:t>
            </a:r>
            <a:r>
              <a:rPr lang="es-ES" dirty="0" smtClean="0">
                <a:solidFill>
                  <a:schemeClr val="accent2">
                    <a:lumMod val="50000"/>
                  </a:schemeClr>
                </a:solidFill>
              </a:rPr>
              <a:t>(I) es </a:t>
            </a:r>
            <a:r>
              <a:rPr lang="es-ES" dirty="0">
                <a:solidFill>
                  <a:schemeClr val="accent2">
                    <a:lumMod val="50000"/>
                  </a:schemeClr>
                </a:solidFill>
              </a:rPr>
              <a:t>inversamente proporcional al cuadrado de la distancia </a:t>
            </a:r>
            <a:r>
              <a:rPr lang="es-ES" dirty="0" smtClean="0">
                <a:solidFill>
                  <a:schemeClr val="accent2">
                    <a:lumMod val="50000"/>
                  </a:schemeClr>
                </a:solidFill>
              </a:rPr>
              <a:t>(r) al </a:t>
            </a:r>
            <a:r>
              <a:rPr lang="es-ES" dirty="0">
                <a:solidFill>
                  <a:schemeClr val="accent2">
                    <a:lumMod val="50000"/>
                  </a:schemeClr>
                </a:solidFill>
              </a:rPr>
              <a:t>centro donde se originan. En particular, se refiere a fenómenos ondulatorios (sonido y luz)</a:t>
            </a:r>
            <a:endParaRPr lang="es-MX" dirty="0">
              <a:solidFill>
                <a:schemeClr val="accent2">
                  <a:lumMod val="50000"/>
                </a:schemeClr>
              </a:solidFill>
            </a:endParaRPr>
          </a:p>
        </p:txBody>
      </p:sp>
      <p:sp>
        <p:nvSpPr>
          <p:cNvPr id="8" name="Rectangle 3"/>
          <p:cNvSpPr>
            <a:spLocks noChangeArrowheads="1"/>
          </p:cNvSpPr>
          <p:nvPr/>
        </p:nvSpPr>
        <p:spPr bwMode="auto">
          <a:xfrm>
            <a:off x="1489362" y="5642820"/>
            <a:ext cx="6548582" cy="1031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700" b="0" i="0" u="none" strike="noStrike" cap="none" normalizeH="0" baseline="0" dirty="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smtClean="0">
                <a:ln>
                  <a:noFill/>
                </a:ln>
                <a:solidFill>
                  <a:schemeClr val="accent2">
                    <a:lumMod val="50000"/>
                  </a:schemeClr>
                </a:solidFill>
                <a:effectLst/>
                <a:latin typeface="Arial" panose="020B0604020202020204" pitchFamily="34" charset="0"/>
              </a:rPr>
              <a:t>Es decir, este último resultado muestra que la intensidad decrece con el cuadrado de la distancia al centro emisor, que es lo que se pretendía probar</a:t>
            </a:r>
          </a:p>
        </p:txBody>
      </p:sp>
      <p:pic>
        <p:nvPicPr>
          <p:cNvPr id="2052" name="Picture 4" descr=" I = \frac{A_0^2}{r^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9789" y="4250742"/>
            <a:ext cx="1046254" cy="756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43435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normAutofit/>
          </a:bodyPr>
          <a:lstStyle/>
          <a:p>
            <a:pPr eaLnBrk="1" hangingPunct="1">
              <a:defRPr/>
            </a:pPr>
            <a:r>
              <a:rPr lang="es-MX" sz="3600" b="1" dirty="0" smtClean="0">
                <a:solidFill>
                  <a:schemeClr val="accent2">
                    <a:lumMod val="50000"/>
                  </a:schemeClr>
                </a:solidFill>
              </a:rPr>
              <a:t>MEDICION </a:t>
            </a:r>
            <a:r>
              <a:rPr lang="es-MX" sz="3600" b="1" dirty="0" smtClean="0">
                <a:solidFill>
                  <a:schemeClr val="accent2">
                    <a:lumMod val="50000"/>
                  </a:schemeClr>
                </a:solidFill>
              </a:rPr>
              <a:t>DE LA RADIACION SOLAR </a:t>
            </a:r>
            <a:endParaRPr lang="es-ES" sz="3600" b="1" dirty="0" smtClean="0">
              <a:solidFill>
                <a:schemeClr val="accent2">
                  <a:lumMod val="50000"/>
                </a:schemeClr>
              </a:solidFill>
            </a:endParaRPr>
          </a:p>
        </p:txBody>
      </p:sp>
      <p:sp>
        <p:nvSpPr>
          <p:cNvPr id="75779" name="Rectangle 3"/>
          <p:cNvSpPr>
            <a:spLocks noGrp="1" noChangeArrowheads="1"/>
          </p:cNvSpPr>
          <p:nvPr>
            <p:ph idx="1"/>
          </p:nvPr>
        </p:nvSpPr>
        <p:spPr/>
        <p:txBody>
          <a:bodyPr>
            <a:normAutofit/>
          </a:bodyPr>
          <a:lstStyle/>
          <a:p>
            <a:pPr eaLnBrk="1" hangingPunct="1">
              <a:lnSpc>
                <a:spcPct val="90000"/>
              </a:lnSpc>
              <a:defRPr/>
            </a:pPr>
            <a:r>
              <a:rPr lang="es-MX" dirty="0" smtClean="0">
                <a:solidFill>
                  <a:schemeClr val="accent2">
                    <a:lumMod val="50000"/>
                  </a:schemeClr>
                </a:solidFill>
              </a:rPr>
              <a:t>ACTINOMETRIA.- ES LA PARTE DE LA FISICA QUE ESTUDIA LA INTENSIDAD DE LA RADIACION QUE LLEGA A CUALQUIER PUNTO DE LA TIERRA.</a:t>
            </a:r>
          </a:p>
          <a:p>
            <a:pPr marL="0" indent="0" eaLnBrk="1" hangingPunct="1">
              <a:lnSpc>
                <a:spcPct val="90000"/>
              </a:lnSpc>
              <a:buNone/>
              <a:defRPr/>
            </a:pPr>
            <a:r>
              <a:rPr lang="es-MX" dirty="0">
                <a:solidFill>
                  <a:schemeClr val="accent2">
                    <a:lumMod val="50000"/>
                  </a:schemeClr>
                </a:solidFill>
              </a:rPr>
              <a:t> </a:t>
            </a:r>
            <a:r>
              <a:rPr lang="es-MX" dirty="0" smtClean="0">
                <a:solidFill>
                  <a:schemeClr val="accent2">
                    <a:lumMod val="50000"/>
                  </a:schemeClr>
                </a:solidFill>
              </a:rPr>
              <a:t>           RADIOMETRIA: enfoque ondulatorio y </a:t>
            </a:r>
          </a:p>
          <a:p>
            <a:pPr marL="0" indent="0" eaLnBrk="1" hangingPunct="1">
              <a:lnSpc>
                <a:spcPct val="90000"/>
              </a:lnSpc>
              <a:buNone/>
              <a:defRPr/>
            </a:pPr>
            <a:r>
              <a:rPr lang="es-MX" dirty="0" smtClean="0">
                <a:solidFill>
                  <a:schemeClr val="accent2">
                    <a:lumMod val="50000"/>
                  </a:schemeClr>
                </a:solidFill>
              </a:rPr>
              <a:t>                                        corpuscular (</a:t>
            </a:r>
            <a:r>
              <a:rPr lang="es-MX" dirty="0" err="1" smtClean="0">
                <a:solidFill>
                  <a:schemeClr val="accent2">
                    <a:lumMod val="50000"/>
                  </a:schemeClr>
                </a:solidFill>
              </a:rPr>
              <a:t>cuantico</a:t>
            </a:r>
            <a:r>
              <a:rPr lang="es-MX" dirty="0" smtClean="0">
                <a:solidFill>
                  <a:schemeClr val="accent2">
                    <a:lumMod val="50000"/>
                  </a:schemeClr>
                </a:solidFill>
              </a:rPr>
              <a:t>)</a:t>
            </a:r>
          </a:p>
          <a:p>
            <a:pPr marL="0" indent="0" eaLnBrk="1" hangingPunct="1">
              <a:lnSpc>
                <a:spcPct val="90000"/>
              </a:lnSpc>
              <a:buNone/>
              <a:defRPr/>
            </a:pPr>
            <a:r>
              <a:rPr lang="es-MX" dirty="0" smtClean="0">
                <a:solidFill>
                  <a:schemeClr val="accent2">
                    <a:lumMod val="50000"/>
                  </a:schemeClr>
                </a:solidFill>
              </a:rPr>
              <a:t>            FOTOMETRIA: espectro visible</a:t>
            </a:r>
          </a:p>
          <a:p>
            <a:pPr eaLnBrk="1" hangingPunct="1">
              <a:lnSpc>
                <a:spcPct val="90000"/>
              </a:lnSpc>
              <a:defRPr/>
            </a:pPr>
            <a:endParaRPr lang="es-MX" dirty="0" smtClean="0">
              <a:solidFill>
                <a:schemeClr val="accent2">
                  <a:lumMod val="50000"/>
                </a:schemeClr>
              </a:solidFill>
            </a:endParaRPr>
          </a:p>
          <a:p>
            <a:pPr eaLnBrk="1" hangingPunct="1">
              <a:lnSpc>
                <a:spcPct val="90000"/>
              </a:lnSpc>
              <a:defRPr/>
            </a:pPr>
            <a:r>
              <a:rPr lang="es-MX" dirty="0" smtClean="0">
                <a:solidFill>
                  <a:schemeClr val="accent2">
                    <a:lumMod val="50000"/>
                  </a:schemeClr>
                </a:solidFill>
              </a:rPr>
              <a:t>CALORIA. cantidad de calor que se necesita para calentar un gramo de agua pura de 14.5 a 15.5°C </a:t>
            </a:r>
            <a:endParaRPr lang="es-ES" dirty="0" smtClean="0">
              <a:solidFill>
                <a:schemeClr val="accent2">
                  <a:lumMod val="50000"/>
                </a:schemeClr>
              </a:solidFill>
            </a:endParaRPr>
          </a:p>
        </p:txBody>
      </p:sp>
    </p:spTree>
    <p:extLst>
      <p:ext uri="{BB962C8B-B14F-4D97-AF65-F5344CB8AC3E}">
        <p14:creationId xmlns:p14="http://schemas.microsoft.com/office/powerpoint/2010/main" val="17116373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57200" y="274638"/>
            <a:ext cx="7439891" cy="706437"/>
          </a:xfrm>
        </p:spPr>
        <p:txBody>
          <a:bodyPr>
            <a:noAutofit/>
          </a:bodyPr>
          <a:lstStyle/>
          <a:p>
            <a:pPr algn="ctr" eaLnBrk="1" hangingPunct="1">
              <a:defRPr/>
            </a:pPr>
            <a:r>
              <a:rPr lang="es-CL" altLang="es-MX" sz="2800" dirty="0" smtClean="0">
                <a:solidFill>
                  <a:schemeClr val="accent2">
                    <a:lumMod val="50000"/>
                  </a:schemeClr>
                </a:solidFill>
                <a:latin typeface="Arial" panose="020B0604020202020204" pitchFamily="34" charset="0"/>
                <a:cs typeface="Arial" panose="020B0604020202020204" pitchFamily="34" charset="0"/>
              </a:rPr>
              <a:t>INSTRUMENTOS PARA MEDIR RADIACIÓN SOLAR</a:t>
            </a:r>
          </a:p>
        </p:txBody>
      </p:sp>
      <p:sp>
        <p:nvSpPr>
          <p:cNvPr id="15365" name="Rectangle 3"/>
          <p:cNvSpPr>
            <a:spLocks noGrp="1" noChangeArrowheads="1"/>
          </p:cNvSpPr>
          <p:nvPr>
            <p:ph type="body" sz="half" idx="1"/>
          </p:nvPr>
        </p:nvSpPr>
        <p:spPr>
          <a:xfrm>
            <a:off x="468312" y="1052512"/>
            <a:ext cx="7918305" cy="5668963"/>
          </a:xfrm>
        </p:spPr>
        <p:txBody>
          <a:bodyPr>
            <a:normAutofit fontScale="70000" lnSpcReduction="20000"/>
          </a:bodyPr>
          <a:lstStyle/>
          <a:p>
            <a:pPr eaLnBrk="1" hangingPunct="1">
              <a:lnSpc>
                <a:spcPct val="80000"/>
              </a:lnSpc>
              <a:buFontTx/>
              <a:buNone/>
            </a:pPr>
            <a:r>
              <a:rPr lang="es-CL" altLang="es-MX" sz="2900" b="1" dirty="0" smtClean="0">
                <a:solidFill>
                  <a:schemeClr val="accent2">
                    <a:lumMod val="50000"/>
                  </a:schemeClr>
                </a:solidFill>
                <a:latin typeface="Arial" panose="020B0604020202020204" pitchFamily="34" charset="0"/>
                <a:cs typeface="Arial" panose="020B0604020202020204" pitchFamily="34" charset="0"/>
              </a:rPr>
              <a:t>Los instrumentos para medir datos solares se clasifican en:</a:t>
            </a:r>
          </a:p>
          <a:p>
            <a:pPr algn="just">
              <a:lnSpc>
                <a:spcPct val="120000"/>
              </a:lnSpc>
            </a:pPr>
            <a:r>
              <a:rPr lang="es-CL" altLang="es-MX" sz="2600" b="1" dirty="0" smtClean="0">
                <a:solidFill>
                  <a:schemeClr val="accent2">
                    <a:lumMod val="50000"/>
                  </a:schemeClr>
                </a:solidFill>
                <a:latin typeface="Arial" panose="020B0604020202020204" pitchFamily="34" charset="0"/>
                <a:cs typeface="Arial" panose="020B0604020202020204" pitchFamily="34" charset="0"/>
              </a:rPr>
              <a:t>Pirheliómetros:</a:t>
            </a:r>
            <a:r>
              <a:rPr lang="es-CL" altLang="es-MX" sz="2600" dirty="0" smtClean="0">
                <a:solidFill>
                  <a:schemeClr val="accent2">
                    <a:lumMod val="50000"/>
                  </a:schemeClr>
                </a:solidFill>
                <a:latin typeface="Arial" panose="020B0604020202020204" pitchFamily="34" charset="0"/>
                <a:cs typeface="Arial" panose="020B0604020202020204" pitchFamily="34" charset="0"/>
              </a:rPr>
              <a:t> miden la radiación </a:t>
            </a:r>
            <a:r>
              <a:rPr lang="es-CL" altLang="es-MX" sz="2600" b="1" dirty="0" smtClean="0">
                <a:solidFill>
                  <a:schemeClr val="accent2">
                    <a:lumMod val="50000"/>
                  </a:schemeClr>
                </a:solidFill>
                <a:latin typeface="Arial" panose="020B0604020202020204" pitchFamily="34" charset="0"/>
                <a:cs typeface="Arial" panose="020B0604020202020204" pitchFamily="34" charset="0"/>
              </a:rPr>
              <a:t>directa</a:t>
            </a:r>
            <a:r>
              <a:rPr lang="es-CL" altLang="es-MX" sz="2600" dirty="0" smtClean="0">
                <a:solidFill>
                  <a:schemeClr val="accent2">
                    <a:lumMod val="50000"/>
                  </a:schemeClr>
                </a:solidFill>
                <a:latin typeface="Arial" panose="020B0604020202020204" pitchFamily="34" charset="0"/>
                <a:cs typeface="Arial" panose="020B0604020202020204" pitchFamily="34" charset="0"/>
              </a:rPr>
              <a:t>, es decir que viene directamente del disco solar. típicamente son los patrones.</a:t>
            </a:r>
            <a:r>
              <a:rPr lang="es-MX" altLang="es-MX" sz="2600" dirty="0" smtClean="0">
                <a:solidFill>
                  <a:schemeClr val="accent2">
                    <a:lumMod val="50000"/>
                  </a:schemeClr>
                </a:solidFill>
                <a:latin typeface="Arial" panose="020B0604020202020204" pitchFamily="34" charset="0"/>
                <a:cs typeface="Arial" panose="020B0604020202020204" pitchFamily="34" charset="0"/>
              </a:rPr>
              <a:t> El </a:t>
            </a:r>
            <a:r>
              <a:rPr lang="es-MX" altLang="es-MX" sz="2600" dirty="0" err="1" smtClean="0">
                <a:solidFill>
                  <a:schemeClr val="accent2">
                    <a:lumMod val="50000"/>
                  </a:schemeClr>
                </a:solidFill>
                <a:latin typeface="Arial" panose="020B0604020202020204" pitchFamily="34" charset="0"/>
                <a:cs typeface="Arial" panose="020B0604020202020204" pitchFamily="34" charset="0"/>
              </a:rPr>
              <a:t>pirheliometro</a:t>
            </a:r>
            <a:r>
              <a:rPr lang="es-MX" altLang="es-MX" sz="2600" dirty="0" smtClean="0">
                <a:solidFill>
                  <a:schemeClr val="accent2">
                    <a:lumMod val="50000"/>
                  </a:schemeClr>
                </a:solidFill>
                <a:latin typeface="Arial" panose="020B0604020202020204" pitchFamily="34" charset="0"/>
                <a:cs typeface="Arial" panose="020B0604020202020204" pitchFamily="34" charset="0"/>
              </a:rPr>
              <a:t> de angstrom.- con dos laminitas de </a:t>
            </a:r>
            <a:r>
              <a:rPr lang="es-MX" altLang="es-MX" sz="2600" dirty="0" err="1" smtClean="0">
                <a:solidFill>
                  <a:schemeClr val="accent2">
                    <a:lumMod val="50000"/>
                  </a:schemeClr>
                </a:solidFill>
                <a:latin typeface="Arial" panose="020B0604020202020204" pitchFamily="34" charset="0"/>
                <a:cs typeface="Arial" panose="020B0604020202020204" pitchFamily="34" charset="0"/>
              </a:rPr>
              <a:t>mangamina</a:t>
            </a:r>
            <a:r>
              <a:rPr lang="es-MX" altLang="es-MX" sz="2600" dirty="0" smtClean="0">
                <a:solidFill>
                  <a:schemeClr val="accent2">
                    <a:lumMod val="50000"/>
                  </a:schemeClr>
                </a:solidFill>
                <a:latin typeface="Arial" panose="020B0604020202020204" pitchFamily="34" charset="0"/>
                <a:cs typeface="Arial" panose="020B0604020202020204" pitchFamily="34" charset="0"/>
              </a:rPr>
              <a:t>, una es calentada por los rayos solares y la otra por electricidad. </a:t>
            </a:r>
            <a:endParaRPr lang="es-CL" altLang="es-MX" sz="2600" dirty="0" smtClean="0">
              <a:solidFill>
                <a:schemeClr val="accent2">
                  <a:lumMod val="50000"/>
                </a:schemeClr>
              </a:solidFill>
              <a:latin typeface="Arial" panose="020B0604020202020204" pitchFamily="34" charset="0"/>
              <a:cs typeface="Arial" panose="020B0604020202020204" pitchFamily="34" charset="0"/>
            </a:endParaRPr>
          </a:p>
          <a:p>
            <a:pPr eaLnBrk="1" hangingPunct="1">
              <a:lnSpc>
                <a:spcPct val="120000"/>
              </a:lnSpc>
            </a:pPr>
            <a:r>
              <a:rPr lang="es-CL" altLang="es-MX" sz="2600" b="1" dirty="0" err="1" smtClean="0">
                <a:solidFill>
                  <a:schemeClr val="accent2">
                    <a:lumMod val="50000"/>
                  </a:schemeClr>
                </a:solidFill>
                <a:latin typeface="Arial" panose="020B0604020202020204" pitchFamily="34" charset="0"/>
                <a:cs typeface="Arial" panose="020B0604020202020204" pitchFamily="34" charset="0"/>
              </a:rPr>
              <a:t>Piranómetros</a:t>
            </a:r>
            <a:r>
              <a:rPr lang="es-CL" altLang="es-MX" sz="2600" b="1" dirty="0" smtClean="0">
                <a:solidFill>
                  <a:schemeClr val="accent2">
                    <a:lumMod val="50000"/>
                  </a:schemeClr>
                </a:solidFill>
                <a:latin typeface="Arial" panose="020B0604020202020204" pitchFamily="34" charset="0"/>
                <a:cs typeface="Arial" panose="020B0604020202020204" pitchFamily="34" charset="0"/>
              </a:rPr>
              <a:t>:</a:t>
            </a:r>
            <a:r>
              <a:rPr lang="es-CL" altLang="es-MX" sz="2600" dirty="0" smtClean="0">
                <a:solidFill>
                  <a:schemeClr val="accent2">
                    <a:lumMod val="50000"/>
                  </a:schemeClr>
                </a:solidFill>
                <a:latin typeface="Arial" panose="020B0604020202020204" pitchFamily="34" charset="0"/>
                <a:cs typeface="Arial" panose="020B0604020202020204" pitchFamily="34" charset="0"/>
              </a:rPr>
              <a:t> miden la radiación </a:t>
            </a:r>
            <a:r>
              <a:rPr lang="es-CL" altLang="es-MX" sz="2600" b="1" dirty="0" smtClean="0">
                <a:solidFill>
                  <a:schemeClr val="accent2">
                    <a:lumMod val="50000"/>
                  </a:schemeClr>
                </a:solidFill>
                <a:latin typeface="Arial" panose="020B0604020202020204" pitchFamily="34" charset="0"/>
                <a:cs typeface="Arial" panose="020B0604020202020204" pitchFamily="34" charset="0"/>
              </a:rPr>
              <a:t>global</a:t>
            </a:r>
            <a:r>
              <a:rPr lang="es-CL" altLang="es-MX" sz="2600" dirty="0" smtClean="0">
                <a:solidFill>
                  <a:schemeClr val="accent2">
                    <a:lumMod val="50000"/>
                  </a:schemeClr>
                </a:solidFill>
                <a:latin typeface="Arial" panose="020B0604020202020204" pitchFamily="34" charset="0"/>
                <a:cs typeface="Arial" panose="020B0604020202020204" pitchFamily="34" charset="0"/>
              </a:rPr>
              <a:t> es decir la directa y la difusa. Operan según varios principios.</a:t>
            </a:r>
          </a:p>
          <a:p>
            <a:pPr eaLnBrk="1" hangingPunct="1">
              <a:lnSpc>
                <a:spcPct val="120000"/>
              </a:lnSpc>
            </a:pPr>
            <a:r>
              <a:rPr lang="es-CL" altLang="es-MX" sz="2600" b="1" dirty="0" smtClean="0">
                <a:solidFill>
                  <a:schemeClr val="accent2">
                    <a:lumMod val="50000"/>
                  </a:schemeClr>
                </a:solidFill>
                <a:latin typeface="Arial" panose="020B0604020202020204" pitchFamily="34" charset="0"/>
                <a:cs typeface="Arial" panose="020B0604020202020204" pitchFamily="34" charset="0"/>
              </a:rPr>
              <a:t>Heliógrafos:</a:t>
            </a:r>
            <a:r>
              <a:rPr lang="es-CL" altLang="es-MX" sz="2600" dirty="0" smtClean="0">
                <a:solidFill>
                  <a:schemeClr val="accent2">
                    <a:lumMod val="50000"/>
                  </a:schemeClr>
                </a:solidFill>
                <a:latin typeface="Arial" panose="020B0604020202020204" pitchFamily="34" charset="0"/>
                <a:cs typeface="Arial" panose="020B0604020202020204" pitchFamily="34" charset="0"/>
              </a:rPr>
              <a:t> sirven para registrar las </a:t>
            </a:r>
            <a:r>
              <a:rPr lang="es-CL" altLang="es-MX" sz="2600" b="1" dirty="0" smtClean="0">
                <a:solidFill>
                  <a:schemeClr val="accent2">
                    <a:lumMod val="50000"/>
                  </a:schemeClr>
                </a:solidFill>
                <a:latin typeface="Arial" panose="020B0604020202020204" pitchFamily="34" charset="0"/>
                <a:cs typeface="Arial" panose="020B0604020202020204" pitchFamily="34" charset="0"/>
              </a:rPr>
              <a:t>horas</a:t>
            </a:r>
            <a:r>
              <a:rPr lang="es-CL" altLang="es-MX" sz="2600" dirty="0" smtClean="0">
                <a:solidFill>
                  <a:schemeClr val="accent2">
                    <a:lumMod val="50000"/>
                  </a:schemeClr>
                </a:solidFill>
                <a:latin typeface="Arial" panose="020B0604020202020204" pitchFamily="34" charset="0"/>
                <a:cs typeface="Arial" panose="020B0604020202020204" pitchFamily="34" charset="0"/>
              </a:rPr>
              <a:t> de sol en un lugar.</a:t>
            </a:r>
          </a:p>
          <a:p>
            <a:pPr eaLnBrk="1" hangingPunct="1">
              <a:lnSpc>
                <a:spcPct val="120000"/>
              </a:lnSpc>
            </a:pPr>
            <a:endParaRPr lang="es-CL" altLang="es-MX" sz="2600" dirty="0" smtClean="0">
              <a:solidFill>
                <a:schemeClr val="accent2">
                  <a:lumMod val="50000"/>
                </a:schemeClr>
              </a:solidFill>
              <a:latin typeface="Arial" panose="020B0604020202020204" pitchFamily="34" charset="0"/>
              <a:cs typeface="Arial" panose="020B0604020202020204" pitchFamily="34" charset="0"/>
            </a:endParaRPr>
          </a:p>
          <a:p>
            <a:pPr eaLnBrk="1" hangingPunct="1">
              <a:lnSpc>
                <a:spcPct val="120000"/>
              </a:lnSpc>
              <a:buFontTx/>
              <a:buNone/>
            </a:pPr>
            <a:r>
              <a:rPr lang="es-CL" altLang="es-MX" sz="2600" dirty="0" smtClean="0">
                <a:solidFill>
                  <a:schemeClr val="accent2">
                    <a:lumMod val="50000"/>
                  </a:schemeClr>
                </a:solidFill>
                <a:latin typeface="Arial" panose="020B0604020202020204" pitchFamily="34" charset="0"/>
                <a:cs typeface="Arial" panose="020B0604020202020204" pitchFamily="34" charset="0"/>
              </a:rPr>
              <a:t>A la vez se clasifican según la </a:t>
            </a:r>
            <a:r>
              <a:rPr lang="es-CL" altLang="es-MX" sz="2600" b="1" dirty="0" smtClean="0">
                <a:solidFill>
                  <a:schemeClr val="accent2">
                    <a:lumMod val="50000"/>
                  </a:schemeClr>
                </a:solidFill>
                <a:latin typeface="Arial" panose="020B0604020202020204" pitchFamily="34" charset="0"/>
                <a:cs typeface="Arial" panose="020B0604020202020204" pitchFamily="34" charset="0"/>
              </a:rPr>
              <a:t>precisión</a:t>
            </a:r>
            <a:r>
              <a:rPr lang="es-CL" altLang="es-MX" sz="2600" dirty="0" smtClean="0">
                <a:solidFill>
                  <a:schemeClr val="accent2">
                    <a:lumMod val="50000"/>
                  </a:schemeClr>
                </a:solidFill>
                <a:latin typeface="Arial" panose="020B0604020202020204" pitchFamily="34" charset="0"/>
                <a:cs typeface="Arial" panose="020B0604020202020204" pitchFamily="34" charset="0"/>
              </a:rPr>
              <a:t> y estabilidad de los mismos en:</a:t>
            </a:r>
          </a:p>
          <a:p>
            <a:pPr eaLnBrk="1" hangingPunct="1">
              <a:lnSpc>
                <a:spcPct val="120000"/>
              </a:lnSpc>
            </a:pPr>
            <a:r>
              <a:rPr lang="es-CL" altLang="es-MX" sz="2600" b="1" dirty="0" smtClean="0">
                <a:solidFill>
                  <a:schemeClr val="accent2">
                    <a:lumMod val="50000"/>
                  </a:schemeClr>
                </a:solidFill>
                <a:latin typeface="Arial" panose="020B0604020202020204" pitchFamily="34" charset="0"/>
                <a:cs typeface="Arial" panose="020B0604020202020204" pitchFamily="34" charset="0"/>
              </a:rPr>
              <a:t>Patrones:</a:t>
            </a:r>
            <a:r>
              <a:rPr lang="es-CL" altLang="es-MX" sz="2600" dirty="0" smtClean="0">
                <a:solidFill>
                  <a:schemeClr val="accent2">
                    <a:lumMod val="50000"/>
                  </a:schemeClr>
                </a:solidFill>
                <a:latin typeface="Arial" panose="020B0604020202020204" pitchFamily="34" charset="0"/>
                <a:cs typeface="Arial" panose="020B0604020202020204" pitchFamily="34" charset="0"/>
              </a:rPr>
              <a:t> error inferior al 0,5%, estabilidad mejor que 1% anual.</a:t>
            </a:r>
          </a:p>
          <a:p>
            <a:pPr eaLnBrk="1" hangingPunct="1">
              <a:lnSpc>
                <a:spcPct val="120000"/>
              </a:lnSpc>
            </a:pPr>
            <a:r>
              <a:rPr lang="es-CL" altLang="es-MX" sz="2600" b="1" dirty="0" smtClean="0">
                <a:solidFill>
                  <a:schemeClr val="accent2">
                    <a:lumMod val="50000"/>
                  </a:schemeClr>
                </a:solidFill>
                <a:latin typeface="Arial" panose="020B0604020202020204" pitchFamily="34" charset="0"/>
                <a:cs typeface="Arial" panose="020B0604020202020204" pitchFamily="34" charset="0"/>
              </a:rPr>
              <a:t>Primera Clase:</a:t>
            </a:r>
            <a:r>
              <a:rPr lang="es-CL" altLang="es-MX" sz="2600" dirty="0" smtClean="0">
                <a:solidFill>
                  <a:schemeClr val="accent2">
                    <a:lumMod val="50000"/>
                  </a:schemeClr>
                </a:solidFill>
                <a:latin typeface="Arial" panose="020B0604020202020204" pitchFamily="34" charset="0"/>
                <a:cs typeface="Arial" panose="020B0604020202020204" pitchFamily="34" charset="0"/>
              </a:rPr>
              <a:t> error inferior al 1%, estabilidad mejor que 1 a 2% anual.</a:t>
            </a:r>
          </a:p>
          <a:p>
            <a:pPr eaLnBrk="1" hangingPunct="1">
              <a:lnSpc>
                <a:spcPct val="120000"/>
              </a:lnSpc>
            </a:pPr>
            <a:r>
              <a:rPr lang="es-CL" altLang="es-MX" sz="2600" b="1" dirty="0" smtClean="0">
                <a:solidFill>
                  <a:schemeClr val="accent2">
                    <a:lumMod val="50000"/>
                  </a:schemeClr>
                </a:solidFill>
                <a:latin typeface="Arial" panose="020B0604020202020204" pitchFamily="34" charset="0"/>
                <a:cs typeface="Arial" panose="020B0604020202020204" pitchFamily="34" charset="0"/>
              </a:rPr>
              <a:t>Segunda Clase:</a:t>
            </a:r>
            <a:r>
              <a:rPr lang="es-CL" altLang="es-MX" sz="2600" dirty="0" smtClean="0">
                <a:solidFill>
                  <a:schemeClr val="accent2">
                    <a:lumMod val="50000"/>
                  </a:schemeClr>
                </a:solidFill>
                <a:latin typeface="Arial" panose="020B0604020202020204" pitchFamily="34" charset="0"/>
                <a:cs typeface="Arial" panose="020B0604020202020204" pitchFamily="34" charset="0"/>
              </a:rPr>
              <a:t> error inferior al 2%, estabilidad mejor que 2% anual.</a:t>
            </a:r>
          </a:p>
          <a:p>
            <a:pPr eaLnBrk="1" hangingPunct="1">
              <a:lnSpc>
                <a:spcPct val="120000"/>
              </a:lnSpc>
            </a:pPr>
            <a:endParaRPr lang="es-CL" altLang="es-MX" sz="2600" dirty="0" smtClean="0">
              <a:solidFill>
                <a:schemeClr val="accent2">
                  <a:lumMod val="50000"/>
                </a:schemeClr>
              </a:solidFill>
              <a:latin typeface="Arial" panose="020B0604020202020204" pitchFamily="34" charset="0"/>
              <a:cs typeface="Arial" panose="020B0604020202020204" pitchFamily="34" charset="0"/>
            </a:endParaRPr>
          </a:p>
          <a:p>
            <a:pPr eaLnBrk="1" hangingPunct="1">
              <a:lnSpc>
                <a:spcPct val="80000"/>
              </a:lnSpc>
              <a:buFontTx/>
              <a:buNone/>
            </a:pPr>
            <a:r>
              <a:rPr lang="es-CL" altLang="es-MX" sz="2600" b="1" dirty="0" smtClean="0">
                <a:solidFill>
                  <a:schemeClr val="accent2">
                    <a:lumMod val="50000"/>
                  </a:schemeClr>
                </a:solidFill>
                <a:latin typeface="Arial" panose="020B0604020202020204" pitchFamily="34" charset="0"/>
                <a:cs typeface="Arial" panose="020B0604020202020204" pitchFamily="34" charset="0"/>
              </a:rPr>
              <a:t>Veamos rápidamente algunos ejemplos:</a:t>
            </a:r>
          </a:p>
          <a:p>
            <a:pPr eaLnBrk="1" hangingPunct="1">
              <a:lnSpc>
                <a:spcPct val="80000"/>
              </a:lnSpc>
            </a:pPr>
            <a:endParaRPr lang="es-CL" altLang="es-MX" sz="1600" dirty="0" smtClean="0"/>
          </a:p>
        </p:txBody>
      </p:sp>
      <p:sp>
        <p:nvSpPr>
          <p:cNvPr id="15362" name="Marcador de pie de página 5"/>
          <p:cNvSpPr>
            <a:spLocks noGrp="1"/>
          </p:cNvSpPr>
          <p:nvPr>
            <p:ph type="ftr" sz="quarter" idx="11"/>
          </p:nvPr>
        </p:nvSpPr>
        <p:spPr>
          <a:noFill/>
        </p:spPr>
        <p:txBody>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a:spcBef>
                <a:spcPct val="0"/>
              </a:spcBef>
            </a:pPr>
            <a:r>
              <a:rPr lang="es-CL" altLang="es-MX" sz="1400" b="0" dirty="0" smtClean="0">
                <a:solidFill>
                  <a:srgbClr val="000000"/>
                </a:solidFill>
              </a:rPr>
              <a:t>.</a:t>
            </a:r>
            <a:endParaRPr lang="es-CL" altLang="es-MX" sz="1400" b="0" dirty="0">
              <a:solidFill>
                <a:srgbClr val="000000"/>
              </a:solidFill>
            </a:endParaRPr>
          </a:p>
        </p:txBody>
      </p:sp>
      <p:sp>
        <p:nvSpPr>
          <p:cNvPr id="15363" name="Marcador de número de diapositiva 6"/>
          <p:cNvSpPr>
            <a:spLocks noGrp="1"/>
          </p:cNvSpPr>
          <p:nvPr>
            <p:ph type="sldNum" sz="quarter" idx="12"/>
          </p:nvPr>
        </p:nvSpPr>
        <p:spPr>
          <a:noFill/>
        </p:spPr>
        <p:txBody>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algn="r">
              <a:spcBef>
                <a:spcPct val="0"/>
              </a:spcBef>
            </a:pPr>
            <a:fld id="{C5AAB4CC-5E4C-49A9-A356-8289CB690E42}" type="slidenum">
              <a:rPr lang="es-CL" altLang="es-MX" sz="1400" b="0">
                <a:solidFill>
                  <a:srgbClr val="000000"/>
                </a:solidFill>
              </a:rPr>
              <a:pPr algn="r">
                <a:spcBef>
                  <a:spcPct val="0"/>
                </a:spcBef>
              </a:pPr>
              <a:t>34</a:t>
            </a:fld>
            <a:endParaRPr lang="es-CL" altLang="es-MX" sz="1400" b="0">
              <a:solidFill>
                <a:srgbClr val="000000"/>
              </a:solidFill>
            </a:endParaRPr>
          </a:p>
        </p:txBody>
      </p:sp>
      <p:sp>
        <p:nvSpPr>
          <p:cNvPr id="15366" name="Rectangle 4"/>
          <p:cNvSpPr>
            <a:spLocks noChangeArrowheads="1"/>
          </p:cNvSpPr>
          <p:nvPr/>
        </p:nvSpPr>
        <p:spPr bwMode="auto">
          <a:xfrm>
            <a:off x="0" y="3262313"/>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5367" name="Rectangle 6"/>
          <p:cNvSpPr>
            <a:spLocks noChangeArrowheads="1"/>
          </p:cNvSpPr>
          <p:nvPr/>
        </p:nvSpPr>
        <p:spPr bwMode="auto">
          <a:xfrm>
            <a:off x="0" y="309562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5368" name="Rectangle 7"/>
          <p:cNvSpPr>
            <a:spLocks noChangeArrowheads="1"/>
          </p:cNvSpPr>
          <p:nvPr/>
        </p:nvSpPr>
        <p:spPr bwMode="auto">
          <a:xfrm>
            <a:off x="0" y="3086100"/>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5369" name="Rectangle 8"/>
          <p:cNvSpPr>
            <a:spLocks noChangeArrowheads="1"/>
          </p:cNvSpPr>
          <p:nvPr/>
        </p:nvSpPr>
        <p:spPr bwMode="auto">
          <a:xfrm>
            <a:off x="0" y="31527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5370" name="Rectangle 9"/>
          <p:cNvSpPr>
            <a:spLocks noChangeArrowheads="1"/>
          </p:cNvSpPr>
          <p:nvPr/>
        </p:nvSpPr>
        <p:spPr bwMode="auto">
          <a:xfrm>
            <a:off x="0" y="313372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5371" name="Rectangle 10"/>
          <p:cNvSpPr>
            <a:spLocks noChangeArrowheads="1"/>
          </p:cNvSpPr>
          <p:nvPr/>
        </p:nvSpPr>
        <p:spPr bwMode="auto">
          <a:xfrm>
            <a:off x="0" y="27717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5372" name="Rectangle 11"/>
          <p:cNvSpPr>
            <a:spLocks noChangeArrowheads="1"/>
          </p:cNvSpPr>
          <p:nvPr/>
        </p:nvSpPr>
        <p:spPr bwMode="auto">
          <a:xfrm>
            <a:off x="0" y="32670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Tree>
    <p:extLst>
      <p:ext uri="{BB962C8B-B14F-4D97-AF65-F5344CB8AC3E}">
        <p14:creationId xmlns:p14="http://schemas.microsoft.com/office/powerpoint/2010/main" val="1401488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defRPr/>
            </a:pPr>
            <a:r>
              <a:rPr lang="es-CL" altLang="es-MX" sz="2800" b="1" dirty="0" smtClean="0">
                <a:solidFill>
                  <a:schemeClr val="accent2">
                    <a:lumMod val="50000"/>
                  </a:schemeClr>
                </a:solidFill>
                <a:effectLst>
                  <a:outerShdw blurRad="38100" dist="38100" dir="2700000" algn="tl">
                    <a:srgbClr val="FFFFFF"/>
                  </a:outerShdw>
                </a:effectLst>
              </a:rPr>
              <a:t>Instrumentos para Medir Radiación Solar</a:t>
            </a:r>
          </a:p>
        </p:txBody>
      </p:sp>
      <p:sp>
        <p:nvSpPr>
          <p:cNvPr id="16389" name="Rectangle 3"/>
          <p:cNvSpPr>
            <a:spLocks noGrp="1" noChangeArrowheads="1"/>
          </p:cNvSpPr>
          <p:nvPr>
            <p:ph type="body" sz="half" idx="1"/>
          </p:nvPr>
        </p:nvSpPr>
        <p:spPr>
          <a:xfrm>
            <a:off x="457200" y="5516563"/>
            <a:ext cx="7570788" cy="609600"/>
          </a:xfrm>
        </p:spPr>
        <p:txBody>
          <a:bodyPr/>
          <a:lstStyle/>
          <a:p>
            <a:pPr algn="ctr" eaLnBrk="1" hangingPunct="1">
              <a:lnSpc>
                <a:spcPct val="80000"/>
              </a:lnSpc>
              <a:buFontTx/>
              <a:buNone/>
            </a:pPr>
            <a:r>
              <a:rPr lang="es-CL" altLang="es-MX" sz="2000" b="1" dirty="0" smtClean="0">
                <a:solidFill>
                  <a:schemeClr val="accent2">
                    <a:lumMod val="50000"/>
                  </a:schemeClr>
                </a:solidFill>
              </a:rPr>
              <a:t>Pirheliómetros: de </a:t>
            </a:r>
            <a:r>
              <a:rPr lang="es-CL" altLang="es-MX" sz="2000" b="1" dirty="0" err="1" smtClean="0">
                <a:solidFill>
                  <a:schemeClr val="accent2">
                    <a:lumMod val="50000"/>
                  </a:schemeClr>
                </a:solidFill>
              </a:rPr>
              <a:t>Abbot</a:t>
            </a:r>
            <a:r>
              <a:rPr lang="es-CL" altLang="es-MX" sz="2000" b="1" dirty="0" smtClean="0">
                <a:solidFill>
                  <a:schemeClr val="accent2">
                    <a:lumMod val="50000"/>
                  </a:schemeClr>
                </a:solidFill>
              </a:rPr>
              <a:t> (disco de plata) y Angstrom</a:t>
            </a:r>
          </a:p>
        </p:txBody>
      </p:sp>
      <p:pic>
        <p:nvPicPr>
          <p:cNvPr id="16390" name="Picture 11" descr="abbot-silver-disk-01a"/>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1331913" y="1773238"/>
            <a:ext cx="2051050" cy="3095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98" name="Picture 13" descr="Angstrom-Pirheliometer-01a"/>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4859338" y="1773238"/>
            <a:ext cx="3089275" cy="3168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91" name="Rectangle 4"/>
          <p:cNvSpPr>
            <a:spLocks noChangeArrowheads="1"/>
          </p:cNvSpPr>
          <p:nvPr/>
        </p:nvSpPr>
        <p:spPr bwMode="auto">
          <a:xfrm>
            <a:off x="0" y="3262313"/>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6392" name="Rectangle 5"/>
          <p:cNvSpPr>
            <a:spLocks noChangeArrowheads="1"/>
          </p:cNvSpPr>
          <p:nvPr/>
        </p:nvSpPr>
        <p:spPr bwMode="auto">
          <a:xfrm>
            <a:off x="0" y="309562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6393" name="Rectangle 6"/>
          <p:cNvSpPr>
            <a:spLocks noChangeArrowheads="1"/>
          </p:cNvSpPr>
          <p:nvPr/>
        </p:nvSpPr>
        <p:spPr bwMode="auto">
          <a:xfrm>
            <a:off x="0" y="3086100"/>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6394" name="Rectangle 7"/>
          <p:cNvSpPr>
            <a:spLocks noChangeArrowheads="1"/>
          </p:cNvSpPr>
          <p:nvPr/>
        </p:nvSpPr>
        <p:spPr bwMode="auto">
          <a:xfrm>
            <a:off x="0" y="31527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6395" name="Rectangle 8"/>
          <p:cNvSpPr>
            <a:spLocks noChangeArrowheads="1"/>
          </p:cNvSpPr>
          <p:nvPr/>
        </p:nvSpPr>
        <p:spPr bwMode="auto">
          <a:xfrm>
            <a:off x="0" y="313372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6396" name="Rectangle 9"/>
          <p:cNvSpPr>
            <a:spLocks noChangeArrowheads="1"/>
          </p:cNvSpPr>
          <p:nvPr/>
        </p:nvSpPr>
        <p:spPr bwMode="auto">
          <a:xfrm>
            <a:off x="0" y="27717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6397" name="Rectangle 10"/>
          <p:cNvSpPr>
            <a:spLocks noChangeArrowheads="1"/>
          </p:cNvSpPr>
          <p:nvPr/>
        </p:nvSpPr>
        <p:spPr bwMode="auto">
          <a:xfrm>
            <a:off x="0" y="32670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Tree>
    <p:extLst>
      <p:ext uri="{BB962C8B-B14F-4D97-AF65-F5344CB8AC3E}">
        <p14:creationId xmlns:p14="http://schemas.microsoft.com/office/powerpoint/2010/main" val="33790368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114300" y="147638"/>
            <a:ext cx="6886575" cy="1143000"/>
          </a:xfrm>
        </p:spPr>
        <p:txBody>
          <a:bodyPr>
            <a:normAutofit/>
          </a:bodyPr>
          <a:lstStyle/>
          <a:p>
            <a:pPr eaLnBrk="1" hangingPunct="1">
              <a:defRPr/>
            </a:pPr>
            <a:r>
              <a:rPr lang="es-CL" altLang="es-MX" sz="3200" b="1" dirty="0" smtClean="0">
                <a:solidFill>
                  <a:schemeClr val="accent2">
                    <a:lumMod val="50000"/>
                  </a:schemeClr>
                </a:solidFill>
              </a:rPr>
              <a:t>Instrumentos para Medir Radiación Solar</a:t>
            </a:r>
          </a:p>
        </p:txBody>
      </p:sp>
      <p:sp>
        <p:nvSpPr>
          <p:cNvPr id="17413" name="Rectangle 3"/>
          <p:cNvSpPr>
            <a:spLocks noGrp="1" noChangeArrowheads="1"/>
          </p:cNvSpPr>
          <p:nvPr>
            <p:ph type="body" sz="half" idx="1"/>
          </p:nvPr>
        </p:nvSpPr>
        <p:spPr>
          <a:xfrm>
            <a:off x="457200" y="5734050"/>
            <a:ext cx="8147050" cy="392113"/>
          </a:xfrm>
        </p:spPr>
        <p:txBody>
          <a:bodyPr/>
          <a:lstStyle/>
          <a:p>
            <a:pPr algn="ctr" eaLnBrk="1" hangingPunct="1">
              <a:lnSpc>
                <a:spcPct val="80000"/>
              </a:lnSpc>
              <a:buFontTx/>
              <a:buNone/>
            </a:pPr>
            <a:r>
              <a:rPr lang="es-CL" altLang="es-MX" sz="2000" b="1" smtClean="0"/>
              <a:t>Piranómetros: </a:t>
            </a:r>
            <a:r>
              <a:rPr lang="es-CL" altLang="es-MX" sz="2000" smtClean="0"/>
              <a:t>Eppley (termocupla) y Robitsch (bimetálico)</a:t>
            </a:r>
            <a:endParaRPr lang="es-CL" altLang="es-MX" sz="2000" b="1" smtClean="0"/>
          </a:p>
        </p:txBody>
      </p:sp>
      <p:pic>
        <p:nvPicPr>
          <p:cNvPr id="17414" name="Picture 15" descr="Pyranometer-01a"/>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971550" y="1628775"/>
            <a:ext cx="3009900" cy="30241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422" name="Picture 17" descr="Pyranometer-04a"/>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4643438" y="1773238"/>
            <a:ext cx="3313112" cy="3251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0" name="Marcador de pie de página 6"/>
          <p:cNvSpPr>
            <a:spLocks noGrp="1"/>
          </p:cNvSpPr>
          <p:nvPr>
            <p:ph type="ftr" sz="quarter" idx="11"/>
          </p:nvPr>
        </p:nvSpPr>
        <p:spPr>
          <a:noFill/>
        </p:spPr>
        <p:txBody>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a:spcBef>
                <a:spcPct val="0"/>
              </a:spcBef>
            </a:pPr>
            <a:r>
              <a:rPr lang="es-CL" altLang="es-MX" sz="1400" b="0">
                <a:solidFill>
                  <a:srgbClr val="000000"/>
                </a:solidFill>
              </a:rPr>
              <a:t>Energía Solar - R. Román L.</a:t>
            </a:r>
          </a:p>
        </p:txBody>
      </p:sp>
      <p:sp>
        <p:nvSpPr>
          <p:cNvPr id="17411" name="Marcador de número de diapositiva 7"/>
          <p:cNvSpPr>
            <a:spLocks noGrp="1"/>
          </p:cNvSpPr>
          <p:nvPr>
            <p:ph type="sldNum" sz="quarter" idx="12"/>
          </p:nvPr>
        </p:nvSpPr>
        <p:spPr>
          <a:noFill/>
        </p:spPr>
        <p:txBody>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algn="r">
              <a:spcBef>
                <a:spcPct val="0"/>
              </a:spcBef>
            </a:pPr>
            <a:fld id="{48099016-4BD8-4023-8A99-95AD56C97565}" type="slidenum">
              <a:rPr lang="es-CL" altLang="es-MX" sz="1400" b="0">
                <a:solidFill>
                  <a:srgbClr val="000000"/>
                </a:solidFill>
              </a:rPr>
              <a:pPr algn="r">
                <a:spcBef>
                  <a:spcPct val="0"/>
                </a:spcBef>
              </a:pPr>
              <a:t>36</a:t>
            </a:fld>
            <a:endParaRPr lang="es-CL" altLang="es-MX" sz="1400" b="0">
              <a:solidFill>
                <a:srgbClr val="000000"/>
              </a:solidFill>
            </a:endParaRPr>
          </a:p>
        </p:txBody>
      </p:sp>
      <p:sp>
        <p:nvSpPr>
          <p:cNvPr id="17415" name="Rectangle 5"/>
          <p:cNvSpPr>
            <a:spLocks noChangeArrowheads="1"/>
          </p:cNvSpPr>
          <p:nvPr/>
        </p:nvSpPr>
        <p:spPr bwMode="auto">
          <a:xfrm>
            <a:off x="0" y="3262313"/>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7416" name="Rectangle 6"/>
          <p:cNvSpPr>
            <a:spLocks noChangeArrowheads="1"/>
          </p:cNvSpPr>
          <p:nvPr/>
        </p:nvSpPr>
        <p:spPr bwMode="auto">
          <a:xfrm>
            <a:off x="0" y="309562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7417" name="Rectangle 7"/>
          <p:cNvSpPr>
            <a:spLocks noChangeArrowheads="1"/>
          </p:cNvSpPr>
          <p:nvPr/>
        </p:nvSpPr>
        <p:spPr bwMode="auto">
          <a:xfrm>
            <a:off x="0" y="3086100"/>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7418" name="Rectangle 8"/>
          <p:cNvSpPr>
            <a:spLocks noChangeArrowheads="1"/>
          </p:cNvSpPr>
          <p:nvPr/>
        </p:nvSpPr>
        <p:spPr bwMode="auto">
          <a:xfrm>
            <a:off x="0" y="31527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7419" name="Rectangle 9"/>
          <p:cNvSpPr>
            <a:spLocks noChangeArrowheads="1"/>
          </p:cNvSpPr>
          <p:nvPr/>
        </p:nvSpPr>
        <p:spPr bwMode="auto">
          <a:xfrm>
            <a:off x="0" y="313372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7420" name="Rectangle 10"/>
          <p:cNvSpPr>
            <a:spLocks noChangeArrowheads="1"/>
          </p:cNvSpPr>
          <p:nvPr/>
        </p:nvSpPr>
        <p:spPr bwMode="auto">
          <a:xfrm>
            <a:off x="0" y="27717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7421" name="Rectangle 11"/>
          <p:cNvSpPr>
            <a:spLocks noChangeArrowheads="1"/>
          </p:cNvSpPr>
          <p:nvPr/>
        </p:nvSpPr>
        <p:spPr bwMode="auto">
          <a:xfrm>
            <a:off x="0" y="32670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pic>
        <p:nvPicPr>
          <p:cNvPr id="2" name="Imagen 1"/>
          <p:cNvPicPr>
            <a:picLocks noChangeAspect="1"/>
          </p:cNvPicPr>
          <p:nvPr/>
        </p:nvPicPr>
        <p:blipFill>
          <a:blip r:embed="rId4"/>
          <a:stretch>
            <a:fillRect/>
          </a:stretch>
        </p:blipFill>
        <p:spPr>
          <a:xfrm>
            <a:off x="7202309" y="833771"/>
            <a:ext cx="1646128" cy="1167734"/>
          </a:xfrm>
          <a:prstGeom prst="rect">
            <a:avLst/>
          </a:prstGeom>
        </p:spPr>
      </p:pic>
    </p:spTree>
    <p:extLst>
      <p:ext uri="{BB962C8B-B14F-4D97-AF65-F5344CB8AC3E}">
        <p14:creationId xmlns:p14="http://schemas.microsoft.com/office/powerpoint/2010/main" val="2450947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914400" y="457200"/>
            <a:ext cx="6688138"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eaLnBrk="1" hangingPunct="1"/>
            <a:endParaRPr lang="en-US" altLang="es-MX"/>
          </a:p>
        </p:txBody>
      </p:sp>
      <p:sp>
        <p:nvSpPr>
          <p:cNvPr id="20484" name="Rectangle 4"/>
          <p:cNvSpPr>
            <a:spLocks noChangeArrowheads="1"/>
          </p:cNvSpPr>
          <p:nvPr/>
        </p:nvSpPr>
        <p:spPr bwMode="auto">
          <a:xfrm>
            <a:off x="765175" y="2401888"/>
            <a:ext cx="6688138"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eaLnBrk="1" hangingPunct="1"/>
            <a:endParaRPr lang="en-US" altLang="es-MX"/>
          </a:p>
        </p:txBody>
      </p:sp>
      <p:sp>
        <p:nvSpPr>
          <p:cNvPr id="20485" name="Text Box 5"/>
          <p:cNvSpPr txBox="1">
            <a:spLocks noChangeArrowheads="1"/>
          </p:cNvSpPr>
          <p:nvPr/>
        </p:nvSpPr>
        <p:spPr bwMode="auto">
          <a:xfrm>
            <a:off x="525463" y="693322"/>
            <a:ext cx="84010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algn="just"/>
            <a:r>
              <a:rPr lang="es-ES_tradnl" altLang="es-MX" sz="2400" dirty="0" err="1">
                <a:solidFill>
                  <a:schemeClr val="accent2">
                    <a:lumMod val="50000"/>
                  </a:schemeClr>
                </a:solidFill>
                <a:latin typeface="+mn-lt"/>
              </a:rPr>
              <a:t>Piranómetro</a:t>
            </a:r>
            <a:r>
              <a:rPr lang="es-ES_tradnl" altLang="es-MX" sz="2400" dirty="0">
                <a:solidFill>
                  <a:schemeClr val="accent2">
                    <a:lumMod val="50000"/>
                  </a:schemeClr>
                </a:solidFill>
                <a:latin typeface="+mn-lt"/>
              </a:rPr>
              <a:t>: </a:t>
            </a:r>
            <a:r>
              <a:rPr lang="es-ES_tradnl" altLang="es-MX" sz="2400" b="0" dirty="0">
                <a:solidFill>
                  <a:schemeClr val="accent2">
                    <a:lumMod val="50000"/>
                  </a:schemeClr>
                </a:solidFill>
                <a:latin typeface="+mn-lt"/>
              </a:rPr>
              <a:t>Este equipo tiene la capacidad de medir la </a:t>
            </a:r>
            <a:r>
              <a:rPr lang="es-ES_tradnl" altLang="es-MX" sz="2400" b="0" dirty="0" err="1">
                <a:solidFill>
                  <a:schemeClr val="accent2">
                    <a:lumMod val="50000"/>
                  </a:schemeClr>
                </a:solidFill>
                <a:latin typeface="+mn-lt"/>
              </a:rPr>
              <a:t>irradiancia</a:t>
            </a:r>
            <a:r>
              <a:rPr lang="es-ES_tradnl" altLang="es-MX" sz="2400" b="0" dirty="0">
                <a:solidFill>
                  <a:schemeClr val="accent2">
                    <a:lumMod val="50000"/>
                  </a:schemeClr>
                </a:solidFill>
                <a:latin typeface="+mn-lt"/>
              </a:rPr>
              <a:t> global:  directa   +  difusa</a:t>
            </a:r>
            <a:r>
              <a:rPr lang="es-ES_tradnl" altLang="es-MX" sz="2400" b="0" dirty="0" smtClean="0">
                <a:solidFill>
                  <a:schemeClr val="accent2">
                    <a:lumMod val="50000"/>
                  </a:schemeClr>
                </a:solidFill>
                <a:latin typeface="+mn-lt"/>
              </a:rPr>
              <a:t>. El </a:t>
            </a:r>
            <a:r>
              <a:rPr lang="es-ES_tradnl" altLang="es-MX" sz="2400" b="0" dirty="0">
                <a:solidFill>
                  <a:schemeClr val="accent2">
                    <a:lumMod val="50000"/>
                  </a:schemeClr>
                </a:solidFill>
                <a:latin typeface="+mn-lt"/>
              </a:rPr>
              <a:t>sensor es una termopila que mide la </a:t>
            </a:r>
            <a:r>
              <a:rPr lang="es-ES_tradnl" altLang="es-MX" sz="2400" b="0" dirty="0" err="1">
                <a:solidFill>
                  <a:schemeClr val="accent2">
                    <a:lumMod val="50000"/>
                  </a:schemeClr>
                </a:solidFill>
                <a:latin typeface="+mn-lt"/>
              </a:rPr>
              <a:t>irradiancia</a:t>
            </a:r>
            <a:r>
              <a:rPr lang="es-ES_tradnl" altLang="es-MX" sz="2400" b="0" dirty="0">
                <a:solidFill>
                  <a:schemeClr val="accent2">
                    <a:lumMod val="50000"/>
                  </a:schemeClr>
                </a:solidFill>
                <a:latin typeface="+mn-lt"/>
              </a:rPr>
              <a:t> en </a:t>
            </a:r>
            <a:r>
              <a:rPr lang="es-ES_tradnl" altLang="es-MX" sz="2400" b="0" dirty="0" smtClean="0">
                <a:solidFill>
                  <a:schemeClr val="accent2">
                    <a:lumMod val="50000"/>
                  </a:schemeClr>
                </a:solidFill>
                <a:latin typeface="+mn-lt"/>
              </a:rPr>
              <a:t>180</a:t>
            </a:r>
            <a:r>
              <a:rPr lang="es-ES_tradnl" altLang="es-MX" sz="2400" b="0" baseline="30000" dirty="0" smtClean="0">
                <a:solidFill>
                  <a:schemeClr val="accent2">
                    <a:lumMod val="50000"/>
                  </a:schemeClr>
                </a:solidFill>
                <a:latin typeface="+mn-lt"/>
              </a:rPr>
              <a:t>o</a:t>
            </a:r>
            <a:r>
              <a:rPr lang="es-ES_tradnl" altLang="es-MX" sz="2400" b="0" dirty="0" smtClean="0">
                <a:solidFill>
                  <a:schemeClr val="accent2">
                    <a:lumMod val="50000"/>
                  </a:schemeClr>
                </a:solidFill>
                <a:latin typeface="+mn-lt"/>
              </a:rPr>
              <a:t> </a:t>
            </a:r>
            <a:r>
              <a:rPr lang="es-ES_tradnl" altLang="es-MX" sz="2400" b="0" dirty="0">
                <a:solidFill>
                  <a:schemeClr val="accent2">
                    <a:lumMod val="50000"/>
                  </a:schemeClr>
                </a:solidFill>
                <a:latin typeface="+mn-lt"/>
              </a:rPr>
              <a:t>independientemente de la longitud de onda y del ángulo de incidencia.</a:t>
            </a:r>
          </a:p>
        </p:txBody>
      </p:sp>
      <p:pic>
        <p:nvPicPr>
          <p:cNvPr id="2048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275" y="3021013"/>
            <a:ext cx="3938588"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4863" y="3021013"/>
            <a:ext cx="4529137"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11 CuadroTexto"/>
          <p:cNvSpPr txBox="1">
            <a:spLocks noChangeArrowheads="1"/>
          </p:cNvSpPr>
          <p:nvPr/>
        </p:nvSpPr>
        <p:spPr bwMode="auto">
          <a:xfrm>
            <a:off x="4725988" y="3021013"/>
            <a:ext cx="24240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eaLnBrk="1" hangingPunct="1"/>
            <a:r>
              <a:rPr lang="en-US" altLang="es-MX" sz="2000" dirty="0" err="1">
                <a:solidFill>
                  <a:schemeClr val="accent2">
                    <a:lumMod val="50000"/>
                  </a:schemeClr>
                </a:solidFill>
                <a:latin typeface="Comic Sans MS" panose="030F0702030302020204" pitchFamily="66" charset="0"/>
              </a:rPr>
              <a:t>Irradiancia</a:t>
            </a:r>
            <a:r>
              <a:rPr lang="en-US" altLang="es-MX" sz="2000" dirty="0">
                <a:solidFill>
                  <a:schemeClr val="accent2">
                    <a:lumMod val="50000"/>
                  </a:schemeClr>
                </a:solidFill>
                <a:latin typeface="Comic Sans MS" panose="030F0702030302020204" pitchFamily="66" charset="0"/>
              </a:rPr>
              <a:t> </a:t>
            </a:r>
            <a:r>
              <a:rPr lang="en-US" altLang="es-MX" sz="2000" dirty="0" err="1">
                <a:solidFill>
                  <a:schemeClr val="accent2">
                    <a:lumMod val="50000"/>
                  </a:schemeClr>
                </a:solidFill>
                <a:latin typeface="Comic Sans MS" panose="030F0702030302020204" pitchFamily="66" charset="0"/>
              </a:rPr>
              <a:t>difusa</a:t>
            </a:r>
            <a:endParaRPr lang="en-US" altLang="es-MX" sz="2000" dirty="0">
              <a:solidFill>
                <a:schemeClr val="accent2">
                  <a:lumMod val="50000"/>
                </a:schemeClr>
              </a:solidFill>
              <a:latin typeface="Comic Sans MS" panose="030F0702030302020204" pitchFamily="66" charset="0"/>
            </a:endParaRPr>
          </a:p>
        </p:txBody>
      </p:sp>
    </p:spTree>
    <p:extLst>
      <p:ext uri="{BB962C8B-B14F-4D97-AF65-F5344CB8AC3E}">
        <p14:creationId xmlns:p14="http://schemas.microsoft.com/office/powerpoint/2010/main" val="3488595028"/>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919162" y="176792"/>
            <a:ext cx="7305675" cy="1143000"/>
          </a:xfrm>
        </p:spPr>
        <p:txBody>
          <a:bodyPr/>
          <a:lstStyle/>
          <a:p>
            <a:pPr eaLnBrk="1" hangingPunct="1">
              <a:defRPr/>
            </a:pPr>
            <a:endParaRPr lang="es-CL" altLang="es-MX" sz="2800" b="1" dirty="0" smtClean="0">
              <a:solidFill>
                <a:schemeClr val="accent2">
                  <a:lumMod val="50000"/>
                </a:schemeClr>
              </a:solidFill>
              <a:effectLst>
                <a:outerShdw blurRad="38100" dist="38100" dir="2700000" algn="tl">
                  <a:srgbClr val="FFFFFF"/>
                </a:outerShdw>
              </a:effectLst>
              <a:latin typeface="Arial" panose="020B0604020202020204" pitchFamily="34" charset="0"/>
              <a:cs typeface="Arial" panose="020B0604020202020204" pitchFamily="34" charset="0"/>
            </a:endParaRPr>
          </a:p>
        </p:txBody>
      </p:sp>
      <p:sp>
        <p:nvSpPr>
          <p:cNvPr id="18437" name="Rectangle 3"/>
          <p:cNvSpPr>
            <a:spLocks noGrp="1" noChangeArrowheads="1"/>
          </p:cNvSpPr>
          <p:nvPr>
            <p:ph type="body" sz="half" idx="1"/>
          </p:nvPr>
        </p:nvSpPr>
        <p:spPr>
          <a:xfrm>
            <a:off x="304800" y="6057969"/>
            <a:ext cx="8147050" cy="392113"/>
          </a:xfrm>
        </p:spPr>
        <p:txBody>
          <a:bodyPr/>
          <a:lstStyle/>
          <a:p>
            <a:pPr algn="ctr" eaLnBrk="1" hangingPunct="1">
              <a:lnSpc>
                <a:spcPct val="80000"/>
              </a:lnSpc>
              <a:buFontTx/>
              <a:buNone/>
            </a:pPr>
            <a:r>
              <a:rPr lang="es-CL" altLang="es-MX" sz="2000" b="1" dirty="0" smtClean="0"/>
              <a:t>Heliógrafo: </a:t>
            </a:r>
            <a:r>
              <a:rPr lang="es-CL" altLang="es-MX" sz="2000" dirty="0" smtClean="0"/>
              <a:t>Campbell Stokes para medir horas de sol</a:t>
            </a:r>
            <a:endParaRPr lang="es-CL" altLang="es-MX" sz="2000" b="1" dirty="0" smtClean="0"/>
          </a:p>
        </p:txBody>
      </p:sp>
      <p:pic>
        <p:nvPicPr>
          <p:cNvPr id="18445" name="Picture 15" descr="Campbell-Stokes-01a"/>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228311" y="1990148"/>
            <a:ext cx="3357418" cy="339746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8" name="Rectangle 5"/>
          <p:cNvSpPr>
            <a:spLocks noChangeArrowheads="1"/>
          </p:cNvSpPr>
          <p:nvPr/>
        </p:nvSpPr>
        <p:spPr bwMode="auto">
          <a:xfrm>
            <a:off x="0" y="3262313"/>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8439" name="Rectangle 6"/>
          <p:cNvSpPr>
            <a:spLocks noChangeArrowheads="1"/>
          </p:cNvSpPr>
          <p:nvPr/>
        </p:nvSpPr>
        <p:spPr bwMode="auto">
          <a:xfrm>
            <a:off x="0" y="309562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8440" name="Rectangle 7"/>
          <p:cNvSpPr>
            <a:spLocks noChangeArrowheads="1"/>
          </p:cNvSpPr>
          <p:nvPr/>
        </p:nvSpPr>
        <p:spPr bwMode="auto">
          <a:xfrm>
            <a:off x="0" y="3086100"/>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8441" name="Rectangle 8"/>
          <p:cNvSpPr>
            <a:spLocks noChangeArrowheads="1"/>
          </p:cNvSpPr>
          <p:nvPr/>
        </p:nvSpPr>
        <p:spPr bwMode="auto">
          <a:xfrm>
            <a:off x="0" y="31527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8442" name="Rectangle 9"/>
          <p:cNvSpPr>
            <a:spLocks noChangeArrowheads="1"/>
          </p:cNvSpPr>
          <p:nvPr/>
        </p:nvSpPr>
        <p:spPr bwMode="auto">
          <a:xfrm>
            <a:off x="0" y="313372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8443" name="Rectangle 10"/>
          <p:cNvSpPr>
            <a:spLocks noChangeArrowheads="1"/>
          </p:cNvSpPr>
          <p:nvPr/>
        </p:nvSpPr>
        <p:spPr bwMode="auto">
          <a:xfrm>
            <a:off x="0" y="27717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sp>
        <p:nvSpPr>
          <p:cNvPr id="18444" name="Rectangle 11"/>
          <p:cNvSpPr>
            <a:spLocks noChangeArrowheads="1"/>
          </p:cNvSpPr>
          <p:nvPr/>
        </p:nvSpPr>
        <p:spPr bwMode="auto">
          <a:xfrm>
            <a:off x="0" y="3267075"/>
            <a:ext cx="9144000" cy="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spcBef>
                <a:spcPct val="50000"/>
              </a:spcBef>
              <a:defRPr sz="1600" b="1">
                <a:solidFill>
                  <a:schemeClr val="accent2"/>
                </a:solidFill>
                <a:latin typeface="Comic Sans MS" panose="030F0702030302020204" pitchFamily="66" charset="0"/>
              </a:defRPr>
            </a:lvl1pPr>
            <a:lvl2pPr marL="742950" indent="-285750" algn="ctr">
              <a:spcBef>
                <a:spcPct val="50000"/>
              </a:spcBef>
              <a:defRPr sz="1600" b="1">
                <a:solidFill>
                  <a:schemeClr val="accent2"/>
                </a:solidFill>
                <a:latin typeface="Comic Sans MS" panose="030F0702030302020204" pitchFamily="66" charset="0"/>
              </a:defRPr>
            </a:lvl2pPr>
            <a:lvl3pPr marL="1143000" indent="-228600" algn="ctr">
              <a:spcBef>
                <a:spcPct val="50000"/>
              </a:spcBef>
              <a:defRPr sz="1600" b="1">
                <a:solidFill>
                  <a:schemeClr val="accent2"/>
                </a:solidFill>
                <a:latin typeface="Comic Sans MS" panose="030F0702030302020204" pitchFamily="66" charset="0"/>
              </a:defRPr>
            </a:lvl3pPr>
            <a:lvl4pPr marL="1600200" indent="-228600" algn="ctr">
              <a:spcBef>
                <a:spcPct val="50000"/>
              </a:spcBef>
              <a:defRPr sz="1600" b="1">
                <a:solidFill>
                  <a:schemeClr val="accent2"/>
                </a:solidFill>
                <a:latin typeface="Comic Sans MS" panose="030F0702030302020204" pitchFamily="66" charset="0"/>
              </a:defRPr>
            </a:lvl4pPr>
            <a:lvl5pPr marL="2057400" indent="-228600" algn="ctr">
              <a:spcBef>
                <a:spcPct val="50000"/>
              </a:spcBef>
              <a:defRPr sz="1600" b="1">
                <a:solidFill>
                  <a:schemeClr val="accent2"/>
                </a:solidFill>
                <a:latin typeface="Comic Sans MS" panose="030F0702030302020204" pitchFamily="66" charset="0"/>
              </a:defRPr>
            </a:lvl5pPr>
            <a:lvl6pPr marL="2514600" indent="-228600" algn="ctr" eaLnBrk="0" fontAlgn="base" hangingPunct="0">
              <a:spcBef>
                <a:spcPct val="50000"/>
              </a:spcBef>
              <a:spcAft>
                <a:spcPct val="0"/>
              </a:spcAft>
              <a:defRPr sz="1600" b="1">
                <a:solidFill>
                  <a:schemeClr val="accent2"/>
                </a:solidFill>
                <a:latin typeface="Comic Sans MS" panose="030F0702030302020204" pitchFamily="66" charset="0"/>
              </a:defRPr>
            </a:lvl6pPr>
            <a:lvl7pPr marL="2971800" indent="-228600" algn="ctr" eaLnBrk="0" fontAlgn="base" hangingPunct="0">
              <a:spcBef>
                <a:spcPct val="50000"/>
              </a:spcBef>
              <a:spcAft>
                <a:spcPct val="0"/>
              </a:spcAft>
              <a:defRPr sz="1600" b="1">
                <a:solidFill>
                  <a:schemeClr val="accent2"/>
                </a:solidFill>
                <a:latin typeface="Comic Sans MS" panose="030F0702030302020204" pitchFamily="66" charset="0"/>
              </a:defRPr>
            </a:lvl7pPr>
            <a:lvl8pPr marL="3429000" indent="-228600" algn="ctr" eaLnBrk="0" fontAlgn="base" hangingPunct="0">
              <a:spcBef>
                <a:spcPct val="50000"/>
              </a:spcBef>
              <a:spcAft>
                <a:spcPct val="0"/>
              </a:spcAft>
              <a:defRPr sz="1600" b="1">
                <a:solidFill>
                  <a:schemeClr val="accent2"/>
                </a:solidFill>
                <a:latin typeface="Comic Sans MS" panose="030F0702030302020204" pitchFamily="66" charset="0"/>
              </a:defRPr>
            </a:lvl8pPr>
            <a:lvl9pPr marL="3886200" indent="-228600" algn="ctr" eaLnBrk="0" fontAlgn="base" hangingPunct="0">
              <a:spcBef>
                <a:spcPct val="50000"/>
              </a:spcBef>
              <a:spcAft>
                <a:spcPct val="0"/>
              </a:spcAft>
              <a:defRPr sz="1600" b="1">
                <a:solidFill>
                  <a:schemeClr val="accent2"/>
                </a:solidFill>
                <a:latin typeface="Comic Sans MS" panose="030F0702030302020204" pitchFamily="66" charset="0"/>
              </a:defRPr>
            </a:lvl9pPr>
          </a:lstStyle>
          <a:p>
            <a:pPr defTabSz="914400" fontAlgn="base">
              <a:spcAft>
                <a:spcPct val="0"/>
              </a:spcAft>
            </a:pPr>
            <a:endParaRPr lang="es-MX" altLang="es-MX" smtClean="0">
              <a:solidFill>
                <a:srgbClr val="333399"/>
              </a:solidFill>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5729" y="748292"/>
            <a:ext cx="3175000" cy="3403600"/>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2800" y="3614807"/>
            <a:ext cx="3251200" cy="2438400"/>
          </a:xfrm>
          <a:prstGeom prst="rect">
            <a:avLst/>
          </a:prstGeom>
        </p:spPr>
      </p:pic>
    </p:spTree>
    <p:extLst>
      <p:ext uri="{BB962C8B-B14F-4D97-AF65-F5344CB8AC3E}">
        <p14:creationId xmlns:p14="http://schemas.microsoft.com/office/powerpoint/2010/main" val="40414763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6"/>
          <p:cNvSpPr txBox="1">
            <a:spLocks noChangeArrowheads="1"/>
          </p:cNvSpPr>
          <p:nvPr/>
        </p:nvSpPr>
        <p:spPr bwMode="auto">
          <a:xfrm>
            <a:off x="571500" y="1055688"/>
            <a:ext cx="81534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algn="just"/>
            <a:r>
              <a:rPr lang="es-ES_tradnl" altLang="es-MX" sz="2400" dirty="0">
                <a:solidFill>
                  <a:schemeClr val="accent2">
                    <a:lumMod val="50000"/>
                  </a:schemeClr>
                </a:solidFill>
                <a:latin typeface="Comic Sans MS" panose="030F0702030302020204" pitchFamily="66" charset="0"/>
              </a:rPr>
              <a:t>Celda Solar calibrada:</a:t>
            </a:r>
            <a:r>
              <a:rPr lang="es-ES_tradnl" altLang="es-MX" sz="2400" b="0" dirty="0">
                <a:solidFill>
                  <a:schemeClr val="accent2">
                    <a:lumMod val="50000"/>
                  </a:schemeClr>
                </a:solidFill>
                <a:latin typeface="Comic Sans MS" panose="030F0702030302020204" pitchFamily="66" charset="0"/>
              </a:rPr>
              <a:t> Debido a que la corriente generada por una celda solar es lineal respecto a la </a:t>
            </a:r>
            <a:r>
              <a:rPr lang="es-ES_tradnl" altLang="es-MX" sz="2400" b="0" dirty="0" err="1">
                <a:solidFill>
                  <a:schemeClr val="accent2">
                    <a:lumMod val="50000"/>
                  </a:schemeClr>
                </a:solidFill>
                <a:latin typeface="Comic Sans MS" panose="030F0702030302020204" pitchFamily="66" charset="0"/>
              </a:rPr>
              <a:t>Irradiancia</a:t>
            </a:r>
            <a:r>
              <a:rPr lang="es-ES_tradnl" altLang="es-MX" sz="2400" b="0" dirty="0">
                <a:solidFill>
                  <a:schemeClr val="accent2">
                    <a:lumMod val="50000"/>
                  </a:schemeClr>
                </a:solidFill>
                <a:latin typeface="Comic Sans MS" panose="030F0702030302020204" pitchFamily="66" charset="0"/>
              </a:rPr>
              <a:t>, éstas representan una buena herramienta para medir la </a:t>
            </a:r>
            <a:r>
              <a:rPr lang="es-ES_tradnl" altLang="es-MX" sz="2400" b="0" dirty="0" err="1">
                <a:solidFill>
                  <a:schemeClr val="accent2">
                    <a:lumMod val="50000"/>
                  </a:schemeClr>
                </a:solidFill>
                <a:latin typeface="Comic Sans MS" panose="030F0702030302020204" pitchFamily="66" charset="0"/>
              </a:rPr>
              <a:t>irradiancia</a:t>
            </a:r>
            <a:r>
              <a:rPr lang="es-ES_tradnl" altLang="es-MX" sz="2400" b="0" dirty="0">
                <a:solidFill>
                  <a:schemeClr val="accent2">
                    <a:lumMod val="50000"/>
                  </a:schemeClr>
                </a:solidFill>
                <a:latin typeface="Comic Sans MS" panose="030F0702030302020204" pitchFamily="66" charset="0"/>
              </a:rPr>
              <a:t> global.</a:t>
            </a:r>
          </a:p>
        </p:txBody>
      </p:sp>
      <p:pic>
        <p:nvPicPr>
          <p:cNvPr id="22531"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2982191"/>
            <a:ext cx="4349750"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4288" y="3284738"/>
            <a:ext cx="3933825"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6 Rectángulo"/>
          <p:cNvSpPr>
            <a:spLocks noChangeArrowheads="1"/>
          </p:cNvSpPr>
          <p:nvPr/>
        </p:nvSpPr>
        <p:spPr bwMode="auto">
          <a:xfrm>
            <a:off x="5373832" y="5651901"/>
            <a:ext cx="30575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eaLnBrk="1" hangingPunct="1"/>
            <a:r>
              <a:rPr lang="it-IT" altLang="es-MX" sz="2000" dirty="0">
                <a:solidFill>
                  <a:srgbClr val="000099"/>
                </a:solidFill>
                <a:latin typeface="Comic Sans MS" panose="030F0702030302020204" pitchFamily="66" charset="0"/>
              </a:rPr>
              <a:t>Li-Cor, mod. LI 200 X</a:t>
            </a:r>
            <a:endParaRPr lang="en-US" altLang="es-MX" sz="2000" dirty="0">
              <a:solidFill>
                <a:srgbClr val="000099"/>
              </a:solidFill>
              <a:latin typeface="Comic Sans MS" panose="030F0702030302020204" pitchFamily="66" charset="0"/>
            </a:endParaRPr>
          </a:p>
        </p:txBody>
      </p:sp>
    </p:spTree>
    <p:extLst>
      <p:ext uri="{BB962C8B-B14F-4D97-AF65-F5344CB8AC3E}">
        <p14:creationId xmlns:p14="http://schemas.microsoft.com/office/powerpoint/2010/main" val="1406133798"/>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solidFill>
                  <a:schemeClr val="accent2">
                    <a:lumMod val="50000"/>
                  </a:schemeClr>
                </a:solidFill>
                <a:latin typeface="Arial" panose="020B0604020202020204" pitchFamily="34" charset="0"/>
                <a:cs typeface="Arial" panose="020B0604020202020204" pitchFamily="34" charset="0"/>
              </a:rPr>
              <a:t>OBJETIVOS DE LA UNIDAD DE APRENDIZAJE</a:t>
            </a:r>
            <a:endParaRPr lang="es-MX" sz="3200" b="1"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normAutofit/>
          </a:bodyPr>
          <a:lstStyle/>
          <a:p>
            <a:pPr algn="just"/>
            <a:r>
              <a:rPr lang="es-ES" sz="2400" dirty="0">
                <a:solidFill>
                  <a:schemeClr val="accent2">
                    <a:lumMod val="50000"/>
                  </a:schemeClr>
                </a:solidFill>
              </a:rPr>
              <a:t>Explicar las condiciones meteorológicas, climáticas e hidrológicas y contrastar su interrelación en los procesos de la producción agrícola y en el acondicionamiento de los productos agroindustriales.</a:t>
            </a:r>
            <a:endParaRPr lang="es-MX" sz="2400" dirty="0">
              <a:solidFill>
                <a:schemeClr val="accent2">
                  <a:lumMod val="50000"/>
                </a:schemeClr>
              </a:solidFill>
            </a:endParaRPr>
          </a:p>
          <a:p>
            <a:pPr algn="just"/>
            <a:r>
              <a:rPr lang="es-MX" sz="2400" dirty="0">
                <a:solidFill>
                  <a:schemeClr val="accent2">
                    <a:lumMod val="50000"/>
                  </a:schemeClr>
                </a:solidFill>
              </a:rPr>
              <a:t>Examinar los elementos y factores del tiempo y el clima a través de los datos que se obtienen en las estaciones meteorológicas e inferir su relación con el crecimiento y desarrollo de los cultivos agrícolas.</a:t>
            </a:r>
          </a:p>
          <a:p>
            <a:pPr algn="just"/>
            <a:r>
              <a:rPr lang="es-MX" sz="2400" dirty="0">
                <a:solidFill>
                  <a:schemeClr val="accent2">
                    <a:lumMod val="50000"/>
                  </a:schemeClr>
                </a:solidFill>
              </a:rPr>
              <a:t>Comparar la dispersión espacio-temporal de las variables agroclimáticas y determinar su influencia en el crecimiento, desarrollo y producción de los cultivos.</a:t>
            </a:r>
          </a:p>
          <a:p>
            <a:pPr algn="just"/>
            <a:endParaRPr lang="es-MX" sz="2400" dirty="0"/>
          </a:p>
        </p:txBody>
      </p:sp>
    </p:spTree>
    <p:extLst>
      <p:ext uri="{BB962C8B-B14F-4D97-AF65-F5344CB8AC3E}">
        <p14:creationId xmlns:p14="http://schemas.microsoft.com/office/powerpoint/2010/main" val="19509015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450" y="1952625"/>
            <a:ext cx="6748463" cy="403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ext Box 3"/>
          <p:cNvSpPr txBox="1">
            <a:spLocks noChangeArrowheads="1"/>
          </p:cNvSpPr>
          <p:nvPr/>
        </p:nvSpPr>
        <p:spPr bwMode="auto">
          <a:xfrm>
            <a:off x="793750" y="390525"/>
            <a:ext cx="78676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r>
              <a:rPr lang="es-ES_tradnl" altLang="es-MX" sz="2400" dirty="0">
                <a:solidFill>
                  <a:schemeClr val="accent2">
                    <a:lumMod val="50000"/>
                  </a:schemeClr>
                </a:solidFill>
                <a:latin typeface="Comic Sans MS" panose="030F0702030302020204" pitchFamily="66" charset="0"/>
              </a:rPr>
              <a:t>Pirheliómetro:</a:t>
            </a:r>
            <a:r>
              <a:rPr lang="es-ES_tradnl" altLang="es-MX" sz="2400" b="0" dirty="0">
                <a:solidFill>
                  <a:schemeClr val="accent2">
                    <a:lumMod val="50000"/>
                  </a:schemeClr>
                </a:solidFill>
                <a:latin typeface="Comic Sans MS" panose="030F0702030302020204" pitchFamily="66" charset="0"/>
              </a:rPr>
              <a:t> Equipo usado para medir la </a:t>
            </a:r>
            <a:r>
              <a:rPr lang="es-ES_tradnl" altLang="es-MX" sz="2400" b="0" dirty="0" err="1">
                <a:solidFill>
                  <a:schemeClr val="accent2">
                    <a:lumMod val="50000"/>
                  </a:schemeClr>
                </a:solidFill>
                <a:latin typeface="Comic Sans MS" panose="030F0702030302020204" pitchFamily="66" charset="0"/>
              </a:rPr>
              <a:t>irradiancia</a:t>
            </a:r>
            <a:r>
              <a:rPr lang="es-ES_tradnl" altLang="es-MX" sz="2400" b="0" dirty="0">
                <a:solidFill>
                  <a:schemeClr val="accent2">
                    <a:lumMod val="50000"/>
                  </a:schemeClr>
                </a:solidFill>
                <a:latin typeface="Comic Sans MS" panose="030F0702030302020204" pitchFamily="66" charset="0"/>
              </a:rPr>
              <a:t> directa. Usa un detector que </a:t>
            </a:r>
            <a:r>
              <a:rPr lang="es-ES_tradnl" altLang="es-MX" sz="2400" b="0" dirty="0" smtClean="0">
                <a:solidFill>
                  <a:schemeClr val="accent2">
                    <a:lumMod val="50000"/>
                  </a:schemeClr>
                </a:solidFill>
                <a:latin typeface="Comic Sans MS" panose="030F0702030302020204" pitchFamily="66" charset="0"/>
              </a:rPr>
              <a:t>conduce </a:t>
            </a:r>
            <a:r>
              <a:rPr lang="es-ES_tradnl" altLang="es-MX" sz="2400" b="0" dirty="0">
                <a:solidFill>
                  <a:schemeClr val="accent2">
                    <a:lumMod val="50000"/>
                  </a:schemeClr>
                </a:solidFill>
                <a:latin typeface="Comic Sans MS" panose="030F0702030302020204" pitchFamily="66" charset="0"/>
              </a:rPr>
              <a:t>la luz solar hacia él a través de un sistema de seguimiento.</a:t>
            </a:r>
          </a:p>
        </p:txBody>
      </p:sp>
    </p:spTree>
    <p:extLst>
      <p:ext uri="{BB962C8B-B14F-4D97-AF65-F5344CB8AC3E}">
        <p14:creationId xmlns:p14="http://schemas.microsoft.com/office/powerpoint/2010/main" val="3573621178"/>
      </p:ext>
    </p:extLst>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333500" y="280988"/>
            <a:ext cx="69278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r>
              <a:rPr lang="es-MX" altLang="es-MX" dirty="0">
                <a:solidFill>
                  <a:schemeClr val="accent4">
                    <a:lumMod val="50000"/>
                  </a:schemeClr>
                </a:solidFill>
                <a:latin typeface="Comic Sans MS" panose="030F0702030302020204" pitchFamily="66" charset="0"/>
              </a:rPr>
              <a:t>Términos y unidades de medición        </a:t>
            </a:r>
            <a:endParaRPr lang="es-MX" altLang="es-MX" b="0" dirty="0">
              <a:solidFill>
                <a:schemeClr val="accent4">
                  <a:lumMod val="50000"/>
                </a:schemeClr>
              </a:solidFill>
              <a:latin typeface="Comic Sans MS" panose="030F0702030302020204" pitchFamily="66" charset="0"/>
            </a:endParaRPr>
          </a:p>
        </p:txBody>
      </p:sp>
      <p:sp>
        <p:nvSpPr>
          <p:cNvPr id="23555" name="Rectangle 3"/>
          <p:cNvSpPr>
            <a:spLocks noChangeArrowheads="1"/>
          </p:cNvSpPr>
          <p:nvPr/>
        </p:nvSpPr>
        <p:spPr bwMode="auto">
          <a:xfrm>
            <a:off x="762000" y="990600"/>
            <a:ext cx="8032750" cy="1477328"/>
          </a:xfrm>
          <a:prstGeom prst="rect">
            <a:avLst/>
          </a:prstGeom>
          <a:noFill/>
          <a:ln w="9525">
            <a:noFill/>
            <a:miter lim="800000"/>
            <a:headEnd/>
            <a:tailEnd/>
          </a:ln>
        </p:spPr>
        <p:txBody>
          <a:bodyPr lIns="0" tIns="0" rIns="0" bIns="0">
            <a:spAutoFit/>
          </a:bodyPr>
          <a:lstStyle/>
          <a:p>
            <a:pPr algn="just">
              <a:defRPr/>
            </a:pPr>
            <a:r>
              <a:rPr lang="es-ES" sz="2400" b="1" dirty="0" err="1">
                <a:solidFill>
                  <a:schemeClr val="accent4">
                    <a:lumMod val="50000"/>
                  </a:schemeClr>
                </a:solidFill>
              </a:rPr>
              <a:t>Irradiancia</a:t>
            </a:r>
            <a:r>
              <a:rPr lang="es-ES" sz="2400" b="1" dirty="0">
                <a:solidFill>
                  <a:schemeClr val="accent4">
                    <a:lumMod val="50000"/>
                  </a:schemeClr>
                </a:solidFill>
              </a:rPr>
              <a:t>, G </a:t>
            </a:r>
            <a:r>
              <a:rPr lang="es-ES" sz="2400" b="1" dirty="0">
                <a:solidFill>
                  <a:schemeClr val="accent4">
                    <a:lumMod val="50000"/>
                  </a:schemeClr>
                </a:solidFill>
                <a:effectLst>
                  <a:outerShdw blurRad="38100" dist="38100" dir="2700000" algn="tl">
                    <a:srgbClr val="000000"/>
                  </a:outerShdw>
                </a:effectLst>
              </a:rPr>
              <a:t>:</a:t>
            </a:r>
            <a:r>
              <a:rPr lang="es-ES" sz="2400" b="1" dirty="0">
                <a:solidFill>
                  <a:schemeClr val="accent4">
                    <a:lumMod val="50000"/>
                  </a:schemeClr>
                </a:solidFill>
              </a:rPr>
              <a:t> </a:t>
            </a:r>
            <a:r>
              <a:rPr lang="es-MX" sz="2400" b="1" dirty="0">
                <a:solidFill>
                  <a:schemeClr val="accent4">
                    <a:lumMod val="50000"/>
                  </a:schemeClr>
                </a:solidFill>
              </a:rPr>
              <a:t>Valor instantáneo de la potencia luminosa recibida  en un captador de</a:t>
            </a:r>
            <a:r>
              <a:rPr lang="es-ES" sz="2400" b="1" dirty="0">
                <a:solidFill>
                  <a:schemeClr val="accent4">
                    <a:lumMod val="50000"/>
                  </a:schemeClr>
                </a:solidFill>
              </a:rPr>
              <a:t> un metro cuadrado de área </a:t>
            </a:r>
          </a:p>
          <a:p>
            <a:pPr algn="just">
              <a:defRPr/>
            </a:pPr>
            <a:r>
              <a:rPr lang="es-ES" sz="2400" b="1" dirty="0">
                <a:solidFill>
                  <a:schemeClr val="accent4">
                    <a:lumMod val="50000"/>
                  </a:schemeClr>
                </a:solidFill>
              </a:rPr>
              <a:t>Unidades: Watt/metro cuadrado </a:t>
            </a:r>
          </a:p>
          <a:p>
            <a:pPr algn="just">
              <a:defRPr/>
            </a:pPr>
            <a:r>
              <a:rPr lang="es-ES" sz="2400" b="1" dirty="0">
                <a:solidFill>
                  <a:schemeClr val="accent4">
                    <a:lumMod val="50000"/>
                  </a:schemeClr>
                </a:solidFill>
              </a:rPr>
              <a:t>Símbolo: </a:t>
            </a:r>
            <a:r>
              <a:rPr lang="es-MX" sz="2400" b="1" dirty="0">
                <a:solidFill>
                  <a:schemeClr val="accent4">
                    <a:lumMod val="50000"/>
                  </a:schemeClr>
                </a:solidFill>
              </a:rPr>
              <a:t> W/m</a:t>
            </a:r>
            <a:r>
              <a:rPr lang="es-ES" sz="2400" b="1" baseline="30000" dirty="0">
                <a:solidFill>
                  <a:schemeClr val="accent4">
                    <a:lumMod val="50000"/>
                  </a:schemeClr>
                </a:solidFill>
              </a:rPr>
              <a:t>2</a:t>
            </a:r>
            <a:endParaRPr lang="es-MX" sz="2400" b="1" dirty="0">
              <a:solidFill>
                <a:schemeClr val="accent4">
                  <a:lumMod val="50000"/>
                </a:schemeClr>
              </a:solidFill>
            </a:endParaRPr>
          </a:p>
        </p:txBody>
      </p:sp>
      <p:sp>
        <p:nvSpPr>
          <p:cNvPr id="23556" name="Rectangle 4"/>
          <p:cNvSpPr>
            <a:spLocks noChangeArrowheads="1"/>
          </p:cNvSpPr>
          <p:nvPr/>
        </p:nvSpPr>
        <p:spPr bwMode="auto">
          <a:xfrm>
            <a:off x="717550" y="2884170"/>
            <a:ext cx="8077200" cy="738187"/>
          </a:xfrm>
          <a:prstGeom prst="rect">
            <a:avLst/>
          </a:prstGeom>
          <a:noFill/>
          <a:ln w="9525">
            <a:noFill/>
            <a:miter lim="800000"/>
            <a:headEnd/>
            <a:tailEnd/>
          </a:ln>
        </p:spPr>
        <p:txBody>
          <a:bodyPr lIns="0" tIns="0" rIns="0" bIns="0">
            <a:spAutoFit/>
          </a:bodyPr>
          <a:lstStyle/>
          <a:p>
            <a:pPr marL="1997075" indent="-1997075">
              <a:defRPr/>
            </a:pPr>
            <a:r>
              <a:rPr lang="es-ES" sz="2400" b="1" dirty="0">
                <a:solidFill>
                  <a:schemeClr val="accent4">
                    <a:lumMod val="50000"/>
                  </a:schemeClr>
                </a:solidFill>
                <a:effectLst>
                  <a:outerShdw blurRad="38100" dist="38100" dir="2700000" algn="tl">
                    <a:srgbClr val="C0C0C0"/>
                  </a:outerShdw>
                </a:effectLst>
              </a:rPr>
              <a:t>Irradiación,  </a:t>
            </a:r>
            <a:r>
              <a:rPr lang="es-ES" sz="2400" b="1" i="1" dirty="0">
                <a:solidFill>
                  <a:schemeClr val="accent4">
                    <a:lumMod val="50000"/>
                  </a:schemeClr>
                </a:solidFill>
                <a:effectLst>
                  <a:outerShdw blurRad="38100" dist="38100" dir="2700000" algn="tl">
                    <a:srgbClr val="C0C0C0"/>
                  </a:outerShdw>
                </a:effectLst>
              </a:rPr>
              <a:t>H</a:t>
            </a:r>
            <a:r>
              <a:rPr lang="es-ES" sz="2400" b="1" dirty="0">
                <a:solidFill>
                  <a:schemeClr val="accent4">
                    <a:lumMod val="50000"/>
                  </a:schemeClr>
                </a:solidFill>
                <a:effectLst>
                  <a:outerShdw blurRad="38100" dist="38100" dir="2700000" algn="tl">
                    <a:srgbClr val="C0C0C0"/>
                  </a:outerShdw>
                </a:effectLst>
              </a:rPr>
              <a:t>:</a:t>
            </a:r>
            <a:r>
              <a:rPr lang="es-ES" sz="2400" b="1" dirty="0">
                <a:solidFill>
                  <a:schemeClr val="accent4">
                    <a:lumMod val="50000"/>
                  </a:schemeClr>
                </a:solidFill>
              </a:rPr>
              <a:t> </a:t>
            </a:r>
            <a:r>
              <a:rPr lang="es-MX" sz="2400" b="1" dirty="0">
                <a:solidFill>
                  <a:schemeClr val="accent4">
                    <a:lumMod val="50000"/>
                  </a:schemeClr>
                </a:solidFill>
              </a:rPr>
              <a:t>Valor</a:t>
            </a:r>
            <a:r>
              <a:rPr lang="es-ES" sz="2400" b="1" dirty="0">
                <a:solidFill>
                  <a:schemeClr val="accent4">
                    <a:lumMod val="50000"/>
                  </a:schemeClr>
                </a:solidFill>
              </a:rPr>
              <a:t> acumulado de la </a:t>
            </a:r>
            <a:r>
              <a:rPr lang="es-ES" sz="2400" b="1" dirty="0" err="1">
                <a:solidFill>
                  <a:schemeClr val="accent4">
                    <a:lumMod val="50000"/>
                  </a:schemeClr>
                </a:solidFill>
              </a:rPr>
              <a:t>irradiancia</a:t>
            </a:r>
            <a:r>
              <a:rPr lang="es-ES" sz="2400" b="1" dirty="0">
                <a:solidFill>
                  <a:schemeClr val="accent4">
                    <a:lumMod val="50000"/>
                  </a:schemeClr>
                </a:solidFill>
              </a:rPr>
              <a:t> en un tiempo dado.</a:t>
            </a:r>
            <a:r>
              <a:rPr lang="es-MX" sz="2400" b="1" dirty="0">
                <a:solidFill>
                  <a:schemeClr val="accent4">
                    <a:lumMod val="50000"/>
                  </a:schemeClr>
                </a:solidFill>
              </a:rPr>
              <a:t> </a:t>
            </a:r>
          </a:p>
        </p:txBody>
      </p:sp>
      <p:sp>
        <p:nvSpPr>
          <p:cNvPr id="7173" name="Rectangle 5"/>
          <p:cNvSpPr>
            <a:spLocks noChangeArrowheads="1"/>
          </p:cNvSpPr>
          <p:nvPr/>
        </p:nvSpPr>
        <p:spPr bwMode="auto">
          <a:xfrm>
            <a:off x="882650" y="4038600"/>
            <a:ext cx="7880350"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524000" indent="-1524000">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r>
              <a:rPr lang="es-MX" altLang="es-MX" sz="2400" dirty="0">
                <a:solidFill>
                  <a:schemeClr val="accent4">
                    <a:lumMod val="50000"/>
                  </a:schemeClr>
                </a:solidFill>
                <a:latin typeface="Comic Sans MS" panose="030F0702030302020204" pitchFamily="66" charset="0"/>
              </a:rPr>
              <a:t> </a:t>
            </a:r>
            <a:r>
              <a:rPr lang="es-ES" altLang="es-MX" sz="2400" dirty="0">
                <a:solidFill>
                  <a:schemeClr val="accent4">
                    <a:lumMod val="50000"/>
                  </a:schemeClr>
                </a:solidFill>
                <a:latin typeface="+mn-lt"/>
              </a:rPr>
              <a:t>Unidades: Si la </a:t>
            </a:r>
            <a:r>
              <a:rPr lang="es-MX" altLang="es-MX" sz="2400" dirty="0">
                <a:solidFill>
                  <a:schemeClr val="accent4">
                    <a:lumMod val="50000"/>
                  </a:schemeClr>
                </a:solidFill>
                <a:latin typeface="+mn-lt"/>
              </a:rPr>
              <a:t>unidad de medición para el tiempo es la “hora” (h)</a:t>
            </a:r>
            <a:r>
              <a:rPr lang="es-ES" altLang="es-MX" sz="2400" dirty="0">
                <a:solidFill>
                  <a:schemeClr val="accent4">
                    <a:lumMod val="50000"/>
                  </a:schemeClr>
                </a:solidFill>
                <a:latin typeface="+mn-lt"/>
              </a:rPr>
              <a:t>, la irradiación se mide en Watt por hora entre metro cuadrado</a:t>
            </a:r>
          </a:p>
          <a:p>
            <a:endParaRPr lang="es-ES" altLang="es-MX" sz="2400" dirty="0">
              <a:solidFill>
                <a:schemeClr val="accent4">
                  <a:lumMod val="50000"/>
                </a:schemeClr>
              </a:solidFill>
              <a:latin typeface="+mn-lt"/>
            </a:endParaRPr>
          </a:p>
          <a:p>
            <a:r>
              <a:rPr lang="es-ES" altLang="es-MX" sz="2400" dirty="0">
                <a:solidFill>
                  <a:schemeClr val="accent4">
                    <a:lumMod val="50000"/>
                  </a:schemeClr>
                </a:solidFill>
                <a:latin typeface="+mn-lt"/>
              </a:rPr>
              <a:t>	Símbolo: </a:t>
            </a:r>
            <a:r>
              <a:rPr lang="es-ES" altLang="es-MX" sz="2400" dirty="0" err="1">
                <a:solidFill>
                  <a:schemeClr val="accent4">
                    <a:lumMod val="50000"/>
                  </a:schemeClr>
                </a:solidFill>
                <a:latin typeface="+mn-lt"/>
              </a:rPr>
              <a:t>Wh</a:t>
            </a:r>
            <a:r>
              <a:rPr lang="es-ES" altLang="es-MX" sz="2400" dirty="0">
                <a:solidFill>
                  <a:schemeClr val="accent4">
                    <a:lumMod val="50000"/>
                  </a:schemeClr>
                </a:solidFill>
                <a:latin typeface="+mn-lt"/>
              </a:rPr>
              <a:t>/m</a:t>
            </a:r>
            <a:r>
              <a:rPr lang="es-ES" altLang="es-MX" sz="2400" baseline="30000" dirty="0">
                <a:solidFill>
                  <a:schemeClr val="accent4">
                    <a:lumMod val="50000"/>
                  </a:schemeClr>
                </a:solidFill>
                <a:latin typeface="+mn-lt"/>
              </a:rPr>
              <a:t>2</a:t>
            </a:r>
            <a:r>
              <a:rPr lang="es-ES" altLang="es-MX" sz="2400" dirty="0">
                <a:solidFill>
                  <a:schemeClr val="accent4">
                    <a:lumMod val="50000"/>
                  </a:schemeClr>
                </a:solidFill>
                <a:latin typeface="+mn-lt"/>
              </a:rPr>
              <a:t>.</a:t>
            </a:r>
          </a:p>
          <a:p>
            <a:r>
              <a:rPr lang="es-ES" altLang="es-MX" sz="2400" dirty="0">
                <a:solidFill>
                  <a:schemeClr val="accent4">
                    <a:lumMod val="50000"/>
                  </a:schemeClr>
                </a:solidFill>
                <a:latin typeface="+mn-lt"/>
              </a:rPr>
              <a:t>		</a:t>
            </a:r>
          </a:p>
          <a:p>
            <a:r>
              <a:rPr lang="es-ES" altLang="es-MX" sz="2400" dirty="0">
                <a:solidFill>
                  <a:schemeClr val="accent4">
                    <a:lumMod val="50000"/>
                  </a:schemeClr>
                </a:solidFill>
                <a:latin typeface="+mn-lt"/>
              </a:rPr>
              <a:t>	1,000  </a:t>
            </a:r>
            <a:r>
              <a:rPr lang="es-ES" altLang="es-MX" sz="2400" dirty="0" err="1">
                <a:solidFill>
                  <a:schemeClr val="accent4">
                    <a:lumMod val="50000"/>
                  </a:schemeClr>
                </a:solidFill>
                <a:latin typeface="+mn-lt"/>
              </a:rPr>
              <a:t>Wh</a:t>
            </a:r>
            <a:r>
              <a:rPr lang="es-ES" altLang="es-MX" sz="2400" dirty="0">
                <a:solidFill>
                  <a:schemeClr val="accent4">
                    <a:lumMod val="50000"/>
                  </a:schemeClr>
                </a:solidFill>
                <a:latin typeface="+mn-lt"/>
              </a:rPr>
              <a:t>/m</a:t>
            </a:r>
            <a:r>
              <a:rPr lang="es-ES" altLang="es-MX" sz="2400" baseline="30000" dirty="0">
                <a:solidFill>
                  <a:schemeClr val="accent4">
                    <a:lumMod val="50000"/>
                  </a:schemeClr>
                </a:solidFill>
                <a:latin typeface="+mn-lt"/>
              </a:rPr>
              <a:t>2</a:t>
            </a:r>
            <a:r>
              <a:rPr lang="es-ES" altLang="es-MX" sz="2400" dirty="0">
                <a:solidFill>
                  <a:schemeClr val="accent4">
                    <a:lumMod val="50000"/>
                  </a:schemeClr>
                </a:solidFill>
                <a:latin typeface="+mn-lt"/>
              </a:rPr>
              <a:t> = 3.6 MJ/m</a:t>
            </a:r>
            <a:r>
              <a:rPr lang="es-ES" altLang="es-MX" sz="2400" baseline="30000" dirty="0">
                <a:solidFill>
                  <a:schemeClr val="accent4">
                    <a:lumMod val="50000"/>
                  </a:schemeClr>
                </a:solidFill>
                <a:latin typeface="+mn-lt"/>
              </a:rPr>
              <a:t>2</a:t>
            </a:r>
            <a:endParaRPr lang="es-MX" altLang="es-MX" sz="2400" dirty="0">
              <a:solidFill>
                <a:schemeClr val="accent4">
                  <a:lumMod val="50000"/>
                </a:schemeClr>
              </a:solidFill>
              <a:latin typeface="+mn-lt"/>
            </a:endParaRPr>
          </a:p>
        </p:txBody>
      </p:sp>
      <p:sp>
        <p:nvSpPr>
          <p:cNvPr id="7174" name="Rectangle 6"/>
          <p:cNvSpPr>
            <a:spLocks noChangeArrowheads="1"/>
          </p:cNvSpPr>
          <p:nvPr/>
        </p:nvSpPr>
        <p:spPr bwMode="auto">
          <a:xfrm>
            <a:off x="3524250" y="5991225"/>
            <a:ext cx="133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r>
              <a:rPr lang="es-MX" altLang="es-MX" sz="2400">
                <a:solidFill>
                  <a:srgbClr val="000099"/>
                </a:solidFill>
                <a:latin typeface="Comic Sans MS" panose="030F0702030302020204" pitchFamily="66" charset="0"/>
              </a:rPr>
              <a:t> </a:t>
            </a:r>
            <a:endParaRPr lang="es-MX" altLang="es-MX" sz="2400" b="0">
              <a:solidFill>
                <a:srgbClr val="000099"/>
              </a:solidFill>
              <a:latin typeface="Comic Sans MS" panose="030F0702030302020204" pitchFamily="66" charset="0"/>
            </a:endParaRPr>
          </a:p>
        </p:txBody>
      </p:sp>
      <p:sp>
        <p:nvSpPr>
          <p:cNvPr id="7175" name="Rectangle 7"/>
          <p:cNvSpPr>
            <a:spLocks noChangeArrowheads="1"/>
          </p:cNvSpPr>
          <p:nvPr/>
        </p:nvSpPr>
        <p:spPr bwMode="auto">
          <a:xfrm>
            <a:off x="3690938" y="5991225"/>
            <a:ext cx="133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r>
              <a:rPr lang="es-MX" altLang="es-MX" sz="2400">
                <a:solidFill>
                  <a:srgbClr val="000099"/>
                </a:solidFill>
                <a:latin typeface="Comic Sans MS" panose="030F0702030302020204" pitchFamily="66" charset="0"/>
              </a:rPr>
              <a:t> </a:t>
            </a:r>
            <a:endParaRPr lang="es-MX" altLang="es-MX" sz="2400" b="0">
              <a:solidFill>
                <a:srgbClr val="000099"/>
              </a:solidFill>
              <a:latin typeface="Comic Sans MS" panose="030F0702030302020204" pitchFamily="66" charset="0"/>
            </a:endParaRPr>
          </a:p>
        </p:txBody>
      </p:sp>
    </p:spTree>
    <p:extLst>
      <p:ext uri="{BB962C8B-B14F-4D97-AF65-F5344CB8AC3E}">
        <p14:creationId xmlns:p14="http://schemas.microsoft.com/office/powerpoint/2010/main" val="455540639"/>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74493" y="633556"/>
            <a:ext cx="8705850" cy="5213061"/>
          </a:xfrm>
          <a:prstGeom prst="rect">
            <a:avLst/>
          </a:prstGeom>
        </p:spPr>
      </p:pic>
    </p:spTree>
    <p:extLst>
      <p:ext uri="{BB962C8B-B14F-4D97-AF65-F5344CB8AC3E}">
        <p14:creationId xmlns:p14="http://schemas.microsoft.com/office/powerpoint/2010/main" val="13605436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041688" y="768061"/>
            <a:ext cx="7335237" cy="5069898"/>
          </a:xfrm>
          <a:prstGeom prst="rect">
            <a:avLst/>
          </a:prstGeom>
          <a:ln w="28575">
            <a:solidFill>
              <a:schemeClr val="accent2">
                <a:lumMod val="50000"/>
              </a:schemeClr>
            </a:solidFill>
          </a:ln>
        </p:spPr>
      </p:pic>
    </p:spTree>
    <p:extLst>
      <p:ext uri="{BB962C8B-B14F-4D97-AF65-F5344CB8AC3E}">
        <p14:creationId xmlns:p14="http://schemas.microsoft.com/office/powerpoint/2010/main" val="37639747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38595" y="931543"/>
            <a:ext cx="8085859" cy="5725999"/>
          </a:xfrm>
          <a:prstGeom prst="rect">
            <a:avLst/>
          </a:prstGeom>
          <a:ln w="28575">
            <a:solidFill>
              <a:schemeClr val="tx1"/>
            </a:solidFill>
          </a:ln>
        </p:spPr>
      </p:pic>
    </p:spTree>
    <p:extLst>
      <p:ext uri="{BB962C8B-B14F-4D97-AF65-F5344CB8AC3E}">
        <p14:creationId xmlns:p14="http://schemas.microsoft.com/office/powerpoint/2010/main" val="26685488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0" y="31172"/>
            <a:ext cx="9144000" cy="6869969"/>
          </a:xfrm>
          <a:prstGeom prst="rect">
            <a:avLst/>
          </a:prstGeom>
        </p:spPr>
      </p:pic>
    </p:spTree>
    <p:extLst>
      <p:ext uri="{BB962C8B-B14F-4D97-AF65-F5344CB8AC3E}">
        <p14:creationId xmlns:p14="http://schemas.microsoft.com/office/powerpoint/2010/main" val="42697019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5036" y="212437"/>
            <a:ext cx="7772400" cy="1143000"/>
          </a:xfrm>
        </p:spPr>
        <p:txBody>
          <a:bodyPr>
            <a:normAutofit/>
          </a:bodyPr>
          <a:lstStyle/>
          <a:p>
            <a:pPr algn="just"/>
            <a:r>
              <a:rPr lang="es-MX" sz="2400" b="1" dirty="0" err="1">
                <a:solidFill>
                  <a:schemeClr val="accent2">
                    <a:lumMod val="50000"/>
                  </a:schemeClr>
                </a:solidFill>
                <a:latin typeface="Arial" panose="020B0604020202020204" pitchFamily="34" charset="0"/>
                <a:cs typeface="Arial" panose="020B0604020202020204" pitchFamily="34" charset="0"/>
              </a:rPr>
              <a:t>Isolíneas</a:t>
            </a:r>
            <a:r>
              <a:rPr lang="es-MX" sz="2400" b="1" dirty="0">
                <a:solidFill>
                  <a:schemeClr val="accent2">
                    <a:lumMod val="50000"/>
                  </a:schemeClr>
                </a:solidFill>
                <a:latin typeface="Arial" panose="020B0604020202020204" pitchFamily="34" charset="0"/>
                <a:cs typeface="Arial" panose="020B0604020202020204" pitchFamily="34" charset="0"/>
              </a:rPr>
              <a:t> de Insolación promedio anual para México, en </a:t>
            </a:r>
            <a:r>
              <a:rPr lang="es-MX" sz="2400" b="1" dirty="0" smtClean="0">
                <a:solidFill>
                  <a:schemeClr val="accent2">
                    <a:lumMod val="50000"/>
                  </a:schemeClr>
                </a:solidFill>
                <a:latin typeface="Arial" panose="020B0604020202020204" pitchFamily="34" charset="0"/>
                <a:cs typeface="Arial" panose="020B0604020202020204" pitchFamily="34" charset="0"/>
              </a:rPr>
              <a:t>MJ/m2/día</a:t>
            </a:r>
            <a:endParaRPr lang="es-MX" sz="2400" b="1" dirty="0">
              <a:solidFill>
                <a:schemeClr val="accent2">
                  <a:lumMod val="50000"/>
                </a:schemeClr>
              </a:solidFill>
              <a:latin typeface="Arial" panose="020B0604020202020204" pitchFamily="34" charset="0"/>
              <a:cs typeface="Arial" panose="020B0604020202020204" pitchFamily="34" charset="0"/>
            </a:endParaRPr>
          </a:p>
        </p:txBody>
      </p:sp>
      <p:pic>
        <p:nvPicPr>
          <p:cNvPr id="6" name="Marcador de contenido 5"/>
          <p:cNvPicPr>
            <a:picLocks noGrp="1" noChangeAspect="1"/>
          </p:cNvPicPr>
          <p:nvPr>
            <p:ph idx="1"/>
          </p:nvPr>
        </p:nvPicPr>
        <p:blipFill>
          <a:blip r:embed="rId2"/>
          <a:stretch>
            <a:fillRect/>
          </a:stretch>
        </p:blipFill>
        <p:spPr>
          <a:xfrm>
            <a:off x="926252" y="1253837"/>
            <a:ext cx="7457748" cy="5200502"/>
          </a:xfrm>
          <a:prstGeom prst="rect">
            <a:avLst/>
          </a:prstGeom>
        </p:spPr>
      </p:pic>
      <p:sp>
        <p:nvSpPr>
          <p:cNvPr id="3" name="Rectángulo 2"/>
          <p:cNvSpPr/>
          <p:nvPr/>
        </p:nvSpPr>
        <p:spPr>
          <a:xfrm>
            <a:off x="2718033" y="6454339"/>
            <a:ext cx="3809184" cy="369332"/>
          </a:xfrm>
          <a:prstGeom prst="rect">
            <a:avLst/>
          </a:prstGeom>
        </p:spPr>
        <p:txBody>
          <a:bodyPr wrap="none">
            <a:spAutoFit/>
          </a:bodyPr>
          <a:lstStyle/>
          <a:p>
            <a:r>
              <a:rPr lang="es-MX" b="1" dirty="0">
                <a:solidFill>
                  <a:schemeClr val="accent2">
                    <a:lumMod val="50000"/>
                  </a:schemeClr>
                </a:solidFill>
              </a:rPr>
              <a:t>adaptado de (Galindo y Valdés, 1992).</a:t>
            </a:r>
          </a:p>
        </p:txBody>
      </p:sp>
    </p:spTree>
    <p:extLst>
      <p:ext uri="{BB962C8B-B14F-4D97-AF65-F5344CB8AC3E}">
        <p14:creationId xmlns:p14="http://schemas.microsoft.com/office/powerpoint/2010/main" val="37551672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207818" y="313171"/>
            <a:ext cx="8702387" cy="1325563"/>
          </a:xfrm>
        </p:spPr>
        <p:txBody>
          <a:bodyPr>
            <a:normAutofit/>
          </a:bodyPr>
          <a:lstStyle/>
          <a:p>
            <a:pPr>
              <a:defRPr/>
            </a:pPr>
            <a:r>
              <a:rPr lang="es-MX" sz="2800" b="1" dirty="0" smtClean="0">
                <a:solidFill>
                  <a:schemeClr val="accent2">
                    <a:lumMod val="50000"/>
                  </a:schemeClr>
                </a:solidFill>
                <a:latin typeface="Arial" panose="020B0604020202020204" pitchFamily="34" charset="0"/>
                <a:cs typeface="Arial" panose="020B0604020202020204" pitchFamily="34" charset="0"/>
              </a:rPr>
              <a:t>EFECTOS IMPORTANTES </a:t>
            </a:r>
            <a:r>
              <a:rPr lang="es-MX" sz="2800" b="1" dirty="0" smtClean="0">
                <a:solidFill>
                  <a:schemeClr val="accent2">
                    <a:lumMod val="50000"/>
                  </a:schemeClr>
                </a:solidFill>
                <a:latin typeface="Arial" panose="020B0604020202020204" pitchFamily="34" charset="0"/>
                <a:cs typeface="Arial" panose="020B0604020202020204" pitchFamily="34" charset="0"/>
              </a:rPr>
              <a:t>DE LA RADIACION EN </a:t>
            </a:r>
            <a:r>
              <a:rPr lang="es-MX" sz="2800" b="1" dirty="0" smtClean="0">
                <a:solidFill>
                  <a:schemeClr val="accent2">
                    <a:lumMod val="50000"/>
                  </a:schemeClr>
                </a:solidFill>
                <a:latin typeface="Arial" panose="020B0604020202020204" pitchFamily="34" charset="0"/>
                <a:cs typeface="Arial" panose="020B0604020202020204" pitchFamily="34" charset="0"/>
              </a:rPr>
              <a:t>LA VIDA VEGETAL</a:t>
            </a:r>
            <a:r>
              <a:rPr lang="es-MX" sz="2400" dirty="0">
                <a:latin typeface="Arial Black" panose="020B0A04020102020204" pitchFamily="34" charset="0"/>
              </a:rPr>
              <a:t/>
            </a:r>
            <a:br>
              <a:rPr lang="es-MX" sz="2400" dirty="0">
                <a:latin typeface="Arial Black" panose="020B0A04020102020204" pitchFamily="34" charset="0"/>
              </a:rPr>
            </a:br>
            <a:endParaRPr lang="es-ES" sz="2400" b="1" dirty="0" smtClean="0">
              <a:solidFill>
                <a:schemeClr val="accent4">
                  <a:lumMod val="50000"/>
                </a:schemeClr>
              </a:solidFill>
              <a:latin typeface="Arial Black" panose="020B0A04020102020204" pitchFamily="34" charset="0"/>
            </a:endParaRPr>
          </a:p>
        </p:txBody>
      </p:sp>
      <p:sp>
        <p:nvSpPr>
          <p:cNvPr id="2" name="Rectángulo 1"/>
          <p:cNvSpPr/>
          <p:nvPr/>
        </p:nvSpPr>
        <p:spPr>
          <a:xfrm>
            <a:off x="561974" y="1857375"/>
            <a:ext cx="8067675" cy="162877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sp>
        <p:nvSpPr>
          <p:cNvPr id="83971" name="Rectangle 3"/>
          <p:cNvSpPr>
            <a:spLocks noGrp="1" noChangeArrowheads="1"/>
          </p:cNvSpPr>
          <p:nvPr>
            <p:ph idx="1"/>
          </p:nvPr>
        </p:nvSpPr>
        <p:spPr>
          <a:xfrm>
            <a:off x="628650" y="1511588"/>
            <a:ext cx="7886700" cy="4351338"/>
          </a:xfrm>
        </p:spPr>
        <p:txBody>
          <a:bodyPr>
            <a:normAutofit fontScale="92500" lnSpcReduction="10000"/>
          </a:bodyPr>
          <a:lstStyle/>
          <a:p>
            <a:pPr lvl="0"/>
            <a:endParaRPr lang="es-MX" sz="3200" dirty="0" smtClean="0">
              <a:solidFill>
                <a:schemeClr val="accent2">
                  <a:lumMod val="50000"/>
                </a:schemeClr>
              </a:solidFill>
            </a:endParaRPr>
          </a:p>
          <a:p>
            <a:pPr marL="0" lvl="0" indent="0" algn="just">
              <a:buNone/>
            </a:pPr>
            <a:r>
              <a:rPr lang="es-MX" sz="3000" b="1" dirty="0">
                <a:solidFill>
                  <a:schemeClr val="accent2">
                    <a:lumMod val="50000"/>
                  </a:schemeClr>
                </a:solidFill>
              </a:rPr>
              <a:t>La radiación solar produce dos tipos de procesos principales: los procesos </a:t>
            </a:r>
            <a:r>
              <a:rPr lang="es-MX" sz="3000" b="1" dirty="0" smtClean="0">
                <a:solidFill>
                  <a:schemeClr val="accent2">
                    <a:lumMod val="50000"/>
                  </a:schemeClr>
                </a:solidFill>
              </a:rPr>
              <a:t>energéticos (</a:t>
            </a:r>
            <a:r>
              <a:rPr lang="es-MX" sz="3000" b="1" dirty="0">
                <a:solidFill>
                  <a:schemeClr val="accent2">
                    <a:lumMod val="50000"/>
                  </a:schemeClr>
                </a:solidFill>
              </a:rPr>
              <a:t>fotosíntesis); y los procesos </a:t>
            </a:r>
            <a:r>
              <a:rPr lang="es-MX" sz="3000" b="1" dirty="0" err="1">
                <a:solidFill>
                  <a:schemeClr val="accent2">
                    <a:lumMod val="50000"/>
                  </a:schemeClr>
                </a:solidFill>
              </a:rPr>
              <a:t>morfogénicos</a:t>
            </a:r>
            <a:r>
              <a:rPr lang="es-MX" sz="3000" b="1" dirty="0">
                <a:solidFill>
                  <a:schemeClr val="accent2">
                    <a:lumMod val="50000"/>
                  </a:schemeClr>
                </a:solidFill>
              </a:rPr>
              <a:t> </a:t>
            </a:r>
            <a:r>
              <a:rPr lang="es-MX" sz="3000" b="1" dirty="0" smtClean="0">
                <a:solidFill>
                  <a:schemeClr val="accent2">
                    <a:lumMod val="50000"/>
                  </a:schemeClr>
                </a:solidFill>
              </a:rPr>
              <a:t>(Villalobos </a:t>
            </a:r>
            <a:r>
              <a:rPr lang="es-MX" sz="3000" b="1" dirty="0">
                <a:solidFill>
                  <a:schemeClr val="accent2">
                    <a:lumMod val="50000"/>
                  </a:schemeClr>
                </a:solidFill>
              </a:rPr>
              <a:t>et al., 2002).</a:t>
            </a:r>
          </a:p>
          <a:p>
            <a:pPr marL="0" lvl="0" indent="0">
              <a:buNone/>
            </a:pPr>
            <a:endParaRPr lang="es-MX" sz="3200" dirty="0">
              <a:solidFill>
                <a:schemeClr val="accent2">
                  <a:lumMod val="50000"/>
                </a:schemeClr>
              </a:solidFill>
            </a:endParaRPr>
          </a:p>
          <a:p>
            <a:pPr lvl="0"/>
            <a:r>
              <a:rPr lang="es-MX" sz="3200" dirty="0" smtClean="0">
                <a:solidFill>
                  <a:schemeClr val="accent2">
                    <a:lumMod val="50000"/>
                  </a:schemeClr>
                </a:solidFill>
              </a:rPr>
              <a:t>Efectos </a:t>
            </a:r>
            <a:r>
              <a:rPr lang="es-MX" sz="3200" dirty="0">
                <a:solidFill>
                  <a:schemeClr val="accent2">
                    <a:lumMod val="50000"/>
                  </a:schemeClr>
                </a:solidFill>
              </a:rPr>
              <a:t>térmicos:</a:t>
            </a:r>
          </a:p>
          <a:p>
            <a:pPr lvl="0"/>
            <a:r>
              <a:rPr lang="es-MX" sz="3200" dirty="0">
                <a:solidFill>
                  <a:schemeClr val="accent2">
                    <a:lumMod val="50000"/>
                  </a:schemeClr>
                </a:solidFill>
              </a:rPr>
              <a:t>Fotosíntesis:</a:t>
            </a:r>
          </a:p>
          <a:p>
            <a:pPr lvl="0"/>
            <a:r>
              <a:rPr lang="es-MX" sz="3200" dirty="0" err="1">
                <a:solidFill>
                  <a:schemeClr val="accent2">
                    <a:lumMod val="50000"/>
                  </a:schemeClr>
                </a:solidFill>
              </a:rPr>
              <a:t>Fotomorfogénesis</a:t>
            </a:r>
            <a:r>
              <a:rPr lang="es-MX" sz="3200" dirty="0">
                <a:solidFill>
                  <a:schemeClr val="accent2">
                    <a:lumMod val="50000"/>
                  </a:schemeClr>
                </a:solidFill>
              </a:rPr>
              <a:t>:</a:t>
            </a:r>
          </a:p>
          <a:p>
            <a:pPr lvl="0"/>
            <a:r>
              <a:rPr lang="es-MX" sz="3200" dirty="0" err="1">
                <a:solidFill>
                  <a:schemeClr val="accent2">
                    <a:lumMod val="50000"/>
                  </a:schemeClr>
                </a:solidFill>
              </a:rPr>
              <a:t>Mutacion</a:t>
            </a:r>
            <a:r>
              <a:rPr lang="es-MX" sz="3200" dirty="0">
                <a:solidFill>
                  <a:schemeClr val="accent2">
                    <a:lumMod val="50000"/>
                  </a:schemeClr>
                </a:solidFill>
              </a:rPr>
              <a:t>:</a:t>
            </a:r>
          </a:p>
          <a:p>
            <a:pPr eaLnBrk="1" hangingPunct="1">
              <a:lnSpc>
                <a:spcPct val="80000"/>
              </a:lnSpc>
              <a:defRPr/>
            </a:pPr>
            <a:endParaRPr lang="es-ES" sz="1800" b="1" dirty="0" smtClean="0">
              <a:solidFill>
                <a:schemeClr val="accent4">
                  <a:lumMod val="50000"/>
                </a:schemeClr>
              </a:solidFill>
            </a:endParaRPr>
          </a:p>
        </p:txBody>
      </p:sp>
    </p:spTree>
    <p:extLst>
      <p:ext uri="{BB962C8B-B14F-4D97-AF65-F5344CB8AC3E}">
        <p14:creationId xmlns:p14="http://schemas.microsoft.com/office/powerpoint/2010/main" val="20593211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ChangeArrowheads="1"/>
          </p:cNvSpPr>
          <p:nvPr/>
        </p:nvSpPr>
        <p:spPr bwMode="auto">
          <a:xfrm>
            <a:off x="997528" y="260211"/>
            <a:ext cx="6517409" cy="1908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smtClean="0">
                <a:ln>
                  <a:noFill/>
                </a:ln>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La radiación solar es aprovechada por las plantas para realizar la fotosíntesis. La fotosíntesis es transformación de energía radiante en energía química mediante la asimilación del carbono del CO2 del aire y su fijación en compuestos orgánicos carbonados</a:t>
            </a:r>
            <a:r>
              <a:rPr kumimoji="0" lang="es-MX" altLang="es-MX"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MX" altLang="es-MX"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pic>
        <p:nvPicPr>
          <p:cNvPr id="2052" name="irc_mi" descr="http://www.clarionweb.es/5_curso/c_medio/cm503/tema3/fotosintesis3.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818" y="2095744"/>
            <a:ext cx="4003963" cy="287518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6"/>
          <p:cNvSpPr>
            <a:spLocks noChangeArrowheads="1"/>
          </p:cNvSpPr>
          <p:nvPr/>
        </p:nvSpPr>
        <p:spPr bwMode="auto">
          <a:xfrm>
            <a:off x="714373" y="5298088"/>
            <a:ext cx="7958572"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2000" b="0" i="0" u="none" strike="noStrike" cap="none" normalizeH="0" baseline="0" dirty="0" smtClean="0">
                <a:ln>
                  <a:noFill/>
                </a:ln>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De la radiación global incidente sobre la superficie vegetal sólo una proporción es aprovechable para la realización de la fotosíntesis: PAR (radiación fotosintéticamente activa).</a:t>
            </a:r>
            <a:endParaRPr kumimoji="0" lang="es-MX" altLang="es-MX" sz="2000" b="0" i="0" u="none" strike="noStrike" cap="none" normalizeH="0" baseline="0" dirty="0" smtClean="0">
              <a:ln>
                <a:noFill/>
              </a:ln>
              <a:solidFill>
                <a:schemeClr val="accent2">
                  <a:lumMod val="50000"/>
                </a:schemeClr>
              </a:solidFill>
              <a:effectLst/>
              <a:latin typeface="Arial" panose="020B0604020202020204" pitchFamily="34" charset="0"/>
            </a:endParaRPr>
          </a:p>
        </p:txBody>
      </p:sp>
      <p:pic>
        <p:nvPicPr>
          <p:cNvPr id="10" name="Imagen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7430" y="2095744"/>
            <a:ext cx="3652972" cy="2875186"/>
          </a:xfrm>
          <a:prstGeom prst="rect">
            <a:avLst/>
          </a:prstGeom>
        </p:spPr>
      </p:pic>
    </p:spTree>
    <p:extLst>
      <p:ext uri="{BB962C8B-B14F-4D97-AF65-F5344CB8AC3E}">
        <p14:creationId xmlns:p14="http://schemas.microsoft.com/office/powerpoint/2010/main" val="352573827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314613" y="171161"/>
            <a:ext cx="8459932" cy="6344949"/>
          </a:xfrm>
          <a:prstGeom prst="rect">
            <a:avLst/>
          </a:prstGeom>
        </p:spPr>
      </p:pic>
    </p:spTree>
    <p:extLst>
      <p:ext uri="{BB962C8B-B14F-4D97-AF65-F5344CB8AC3E}">
        <p14:creationId xmlns:p14="http://schemas.microsoft.com/office/powerpoint/2010/main" val="26718747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solidFill>
                  <a:schemeClr val="accent2">
                    <a:lumMod val="50000"/>
                  </a:schemeClr>
                </a:solidFill>
                <a:latin typeface="Arial" panose="020B0604020202020204" pitchFamily="34" charset="0"/>
                <a:cs typeface="Arial" panose="020B0604020202020204" pitchFamily="34" charset="0"/>
              </a:rPr>
              <a:t>CONTENIDO DE LA PRESENTACIÓN</a:t>
            </a:r>
            <a:endParaRPr lang="es-MX" sz="3200" b="1" dirty="0">
              <a:solidFill>
                <a:schemeClr val="accent2">
                  <a:lumMod val="50000"/>
                </a:schemeClr>
              </a:solidFill>
              <a:latin typeface="Arial" panose="020B0604020202020204" pitchFamily="34" charset="0"/>
              <a:cs typeface="Arial" panose="020B0604020202020204"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56488483"/>
              </p:ext>
            </p:extLst>
          </p:nvPr>
        </p:nvGraphicFramePr>
        <p:xfrm>
          <a:off x="1842539" y="1509011"/>
          <a:ext cx="5119370" cy="4957513"/>
        </p:xfrm>
        <a:graphic>
          <a:graphicData uri="http://schemas.openxmlformats.org/drawingml/2006/table">
            <a:tbl>
              <a:tblPr firstRow="1" firstCol="1" bandRow="1"/>
              <a:tblGrid>
                <a:gridCol w="3623079"/>
                <a:gridCol w="1496291"/>
              </a:tblGrid>
              <a:tr h="0">
                <a:tc>
                  <a:txBody>
                    <a:bodyPr/>
                    <a:lstStyle/>
                    <a:p>
                      <a:pPr algn="ctr">
                        <a:lnSpc>
                          <a:spcPct val="107000"/>
                        </a:lnSpc>
                        <a:spcAft>
                          <a:spcPts val="0"/>
                        </a:spcAft>
                      </a:pPr>
                      <a:endParaRPr lang="es-MX" sz="16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16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TEMA</a:t>
                      </a:r>
                      <a:endPar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No. DIAPOSITIVA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DEFINICIONES Y CARACTERISTICAS DE LA RADIACION SOLAR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ESPECTRO </a:t>
                      </a:r>
                      <a:r>
                        <a:rPr lang="es-MX" sz="16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ELECTROMAGNÉTICO</a:t>
                      </a:r>
                      <a:endPar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LA NATURALEZA DE LA LUZ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RADIACION </a:t>
                      </a:r>
                      <a:r>
                        <a:rPr lang="es-MX" sz="16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RADIACIÓN </a:t>
                      </a: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SOLAR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RADICION TERRESTRE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BALANCE DE ENERGIA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LEYES FISICAS RELACIONADAS CON LA RADIACION SOLAR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MEDICION DE LA RADIACION FOLIAR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FACTORES QUE AFECTAN LA CANTIDAD DE RADIACION SOLAR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EFECTOS IMPORTANTES EN LA VIDA VEGETAL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ENERGIA DISPONIBLE PARA LA PLANTA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PREGUNTAS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61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s-MX" sz="16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BIBLIOGRAFÍA</a:t>
                      </a:r>
                      <a:endPar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509745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800" b="1" dirty="0">
                <a:solidFill>
                  <a:schemeClr val="accent2">
                    <a:lumMod val="50000"/>
                  </a:schemeClr>
                </a:solidFill>
              </a:rPr>
              <a:t>la eficiencia depende del grado de densidad de la </a:t>
            </a:r>
            <a:r>
              <a:rPr lang="es-MX" sz="2800" b="1" dirty="0" smtClean="0">
                <a:solidFill>
                  <a:schemeClr val="accent2">
                    <a:lumMod val="50000"/>
                  </a:schemeClr>
                </a:solidFill>
              </a:rPr>
              <a:t>cubierta vegetal </a:t>
            </a:r>
            <a:r>
              <a:rPr lang="es-MX" sz="2800" b="1" dirty="0">
                <a:solidFill>
                  <a:schemeClr val="accent2">
                    <a:lumMod val="50000"/>
                  </a:schemeClr>
                </a:solidFill>
              </a:rPr>
              <a:t>de forma que la eficiencia, e, se puede expresar en función de la superficie foliar LAI (</a:t>
            </a:r>
            <a:r>
              <a:rPr lang="es-MX" sz="2800" b="1" dirty="0" smtClean="0">
                <a:solidFill>
                  <a:schemeClr val="accent2">
                    <a:lumMod val="50000"/>
                  </a:schemeClr>
                </a:solidFill>
              </a:rPr>
              <a:t>hojas verdes/superficie </a:t>
            </a:r>
            <a:r>
              <a:rPr lang="es-MX" sz="2800" b="1" dirty="0">
                <a:solidFill>
                  <a:schemeClr val="accent2">
                    <a:lumMod val="50000"/>
                  </a:schemeClr>
                </a:solidFill>
              </a:rPr>
              <a:t>de terreno ocupado</a:t>
            </a:r>
            <a:r>
              <a:rPr lang="es-MX" sz="2800" b="1" dirty="0" smtClean="0">
                <a:solidFill>
                  <a:schemeClr val="accent2">
                    <a:lumMod val="50000"/>
                  </a:schemeClr>
                </a:solidFill>
              </a:rPr>
              <a:t>):</a:t>
            </a:r>
          </a:p>
          <a:p>
            <a:endParaRPr lang="es-MX" sz="2800" b="1" dirty="0">
              <a:solidFill>
                <a:schemeClr val="accent2">
                  <a:lumMod val="50000"/>
                </a:schemeClr>
              </a:solidFill>
            </a:endParaRPr>
          </a:p>
          <a:p>
            <a:pPr marL="0" indent="0" algn="ctr">
              <a:buNone/>
            </a:pPr>
            <a:r>
              <a:rPr lang="es-MX" sz="2800" b="1" dirty="0">
                <a:solidFill>
                  <a:schemeClr val="accent2">
                    <a:lumMod val="50000"/>
                  </a:schemeClr>
                </a:solidFill>
              </a:rPr>
              <a:t>e = </a:t>
            </a:r>
            <a:r>
              <a:rPr lang="es-MX" sz="2800" b="1" dirty="0" err="1">
                <a:solidFill>
                  <a:schemeClr val="accent2">
                    <a:lumMod val="50000"/>
                  </a:schemeClr>
                </a:solidFill>
              </a:rPr>
              <a:t>emáx</a:t>
            </a:r>
            <a:r>
              <a:rPr lang="es-MX" sz="2800" b="1" dirty="0">
                <a:solidFill>
                  <a:schemeClr val="accent2">
                    <a:lumMod val="50000"/>
                  </a:schemeClr>
                </a:solidFill>
              </a:rPr>
              <a:t> (1-e</a:t>
            </a:r>
            <a:r>
              <a:rPr lang="es-MX" sz="2800" b="1" baseline="30000" dirty="0">
                <a:solidFill>
                  <a:schemeClr val="accent2">
                    <a:lumMod val="50000"/>
                  </a:schemeClr>
                </a:solidFill>
              </a:rPr>
              <a:t>-k·LAI</a:t>
            </a:r>
            <a:r>
              <a:rPr lang="es-MX" sz="2800" b="1" dirty="0">
                <a:solidFill>
                  <a:schemeClr val="accent2">
                    <a:lumMod val="50000"/>
                  </a:schemeClr>
                </a:solidFill>
              </a:rPr>
              <a:t>).</a:t>
            </a:r>
          </a:p>
          <a:p>
            <a:pPr marL="0" indent="0">
              <a:buNone/>
            </a:pPr>
            <a:endParaRPr lang="es-MX" sz="2800" b="1" dirty="0">
              <a:solidFill>
                <a:schemeClr val="accent2">
                  <a:lumMod val="50000"/>
                </a:schemeClr>
              </a:solidFill>
            </a:endParaRPr>
          </a:p>
          <a:p>
            <a:r>
              <a:rPr lang="es-MX" sz="2800" b="1" dirty="0">
                <a:solidFill>
                  <a:schemeClr val="accent2">
                    <a:lumMod val="50000"/>
                  </a:schemeClr>
                </a:solidFill>
              </a:rPr>
              <a:t>Según aumenta el índice de área foliar LAI aumenta la eficiencia de la interceptación de </a:t>
            </a:r>
            <a:r>
              <a:rPr lang="es-MX" sz="2800" b="1" dirty="0" smtClean="0">
                <a:solidFill>
                  <a:schemeClr val="accent2">
                    <a:lumMod val="50000"/>
                  </a:schemeClr>
                </a:solidFill>
              </a:rPr>
              <a:t>la radiación </a:t>
            </a:r>
            <a:r>
              <a:rPr lang="es-MX" sz="2800" b="1" dirty="0">
                <a:solidFill>
                  <a:schemeClr val="accent2">
                    <a:lumMod val="50000"/>
                  </a:schemeClr>
                </a:solidFill>
              </a:rPr>
              <a:t>hasta llegar a un valor máximo. </a:t>
            </a:r>
          </a:p>
        </p:txBody>
      </p:sp>
    </p:spTree>
    <p:extLst>
      <p:ext uri="{BB962C8B-B14F-4D97-AF65-F5344CB8AC3E}">
        <p14:creationId xmlns:p14="http://schemas.microsoft.com/office/powerpoint/2010/main" val="221054992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58579" y="512909"/>
            <a:ext cx="4626841" cy="706292"/>
          </a:xfrm>
        </p:spPr>
        <p:txBody>
          <a:bodyPr>
            <a:normAutofit fontScale="90000"/>
          </a:bodyPr>
          <a:lstStyle/>
          <a:p>
            <a:r>
              <a:rPr lang="es-MX" sz="3600" dirty="0" smtClean="0">
                <a:solidFill>
                  <a:schemeClr val="accent2">
                    <a:lumMod val="50000"/>
                  </a:schemeClr>
                </a:solidFill>
                <a:latin typeface="Arial" panose="020B0604020202020204" pitchFamily="34" charset="0"/>
                <a:cs typeface="Arial" panose="020B0604020202020204" pitchFamily="34" charset="0"/>
              </a:rPr>
              <a:t>Procesos </a:t>
            </a:r>
            <a:r>
              <a:rPr lang="es-MX" sz="3600" dirty="0" err="1" smtClean="0">
                <a:solidFill>
                  <a:schemeClr val="accent2">
                    <a:lumMod val="50000"/>
                  </a:schemeClr>
                </a:solidFill>
                <a:latin typeface="Arial" panose="020B0604020202020204" pitchFamily="34" charset="0"/>
                <a:cs typeface="Arial" panose="020B0604020202020204" pitchFamily="34" charset="0"/>
              </a:rPr>
              <a:t>morfogénicos</a:t>
            </a:r>
            <a:endParaRPr lang="es-MX" sz="3600"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normAutofit/>
          </a:bodyPr>
          <a:lstStyle/>
          <a:p>
            <a:pPr marL="0" indent="0">
              <a:buNone/>
            </a:pPr>
            <a:r>
              <a:rPr lang="es-MX" sz="2800" dirty="0">
                <a:solidFill>
                  <a:schemeClr val="accent2">
                    <a:lumMod val="50000"/>
                  </a:schemeClr>
                </a:solidFill>
              </a:rPr>
              <a:t>L</a:t>
            </a:r>
            <a:r>
              <a:rPr lang="es-MX" sz="2800" dirty="0" smtClean="0">
                <a:solidFill>
                  <a:schemeClr val="accent2">
                    <a:lumMod val="50000"/>
                  </a:schemeClr>
                </a:solidFill>
              </a:rPr>
              <a:t>a </a:t>
            </a:r>
            <a:r>
              <a:rPr lang="es-MX" sz="2800" dirty="0">
                <a:solidFill>
                  <a:schemeClr val="accent2">
                    <a:lumMod val="50000"/>
                  </a:schemeClr>
                </a:solidFill>
              </a:rPr>
              <a:t>luz </a:t>
            </a:r>
            <a:r>
              <a:rPr lang="es-MX" sz="2800" dirty="0" smtClean="0">
                <a:solidFill>
                  <a:schemeClr val="accent2">
                    <a:lumMod val="50000"/>
                  </a:schemeClr>
                </a:solidFill>
              </a:rPr>
              <a:t>influye sobre </a:t>
            </a:r>
            <a:r>
              <a:rPr lang="es-MX" sz="2800" dirty="0">
                <a:solidFill>
                  <a:schemeClr val="accent2">
                    <a:lumMod val="50000"/>
                  </a:schemeClr>
                </a:solidFill>
              </a:rPr>
              <a:t>el desarrollo de la estructura de las plantas. Según la adaptación a las condiciones de iluminación las plantas se clasifican en: </a:t>
            </a:r>
            <a:endParaRPr lang="es-MX" sz="2800" dirty="0" smtClean="0">
              <a:solidFill>
                <a:schemeClr val="accent2">
                  <a:lumMod val="50000"/>
                </a:schemeClr>
              </a:solidFill>
            </a:endParaRPr>
          </a:p>
          <a:p>
            <a:r>
              <a:rPr lang="es-MX" sz="2800" dirty="0" smtClean="0">
                <a:solidFill>
                  <a:schemeClr val="accent2">
                    <a:lumMod val="50000"/>
                  </a:schemeClr>
                </a:solidFill>
              </a:rPr>
              <a:t>Heliófilas</a:t>
            </a:r>
            <a:r>
              <a:rPr lang="es-MX" sz="2800" dirty="0">
                <a:solidFill>
                  <a:schemeClr val="accent2">
                    <a:lumMod val="50000"/>
                  </a:schemeClr>
                </a:solidFill>
              </a:rPr>
              <a:t>: caracterizadas por hojas pequeñas estrechas y rizadas; </a:t>
            </a:r>
            <a:endParaRPr lang="es-MX" sz="2800" dirty="0" smtClean="0">
              <a:solidFill>
                <a:schemeClr val="accent2">
                  <a:lumMod val="50000"/>
                </a:schemeClr>
              </a:solidFill>
            </a:endParaRPr>
          </a:p>
          <a:p>
            <a:r>
              <a:rPr lang="es-MX" sz="2800" dirty="0" err="1" smtClean="0">
                <a:solidFill>
                  <a:schemeClr val="accent2">
                    <a:lumMod val="50000"/>
                  </a:schemeClr>
                </a:solidFill>
              </a:rPr>
              <a:t>Umbrófilas</a:t>
            </a:r>
            <a:r>
              <a:rPr lang="es-MX" sz="2800" dirty="0">
                <a:solidFill>
                  <a:schemeClr val="accent2">
                    <a:lumMod val="50000"/>
                  </a:schemeClr>
                </a:solidFill>
              </a:rPr>
              <a:t>: caracterizadas por poseer hojas amplias anchas y poco espesas; y </a:t>
            </a:r>
            <a:endParaRPr lang="es-MX" sz="2800" dirty="0" smtClean="0">
              <a:solidFill>
                <a:schemeClr val="accent2">
                  <a:lumMod val="50000"/>
                </a:schemeClr>
              </a:solidFill>
            </a:endParaRPr>
          </a:p>
          <a:p>
            <a:r>
              <a:rPr lang="es-MX" sz="2800" dirty="0" smtClean="0">
                <a:solidFill>
                  <a:schemeClr val="accent2">
                    <a:lumMod val="50000"/>
                  </a:schemeClr>
                </a:solidFill>
              </a:rPr>
              <a:t>Indiferentes</a:t>
            </a:r>
            <a:r>
              <a:rPr lang="es-MX" sz="2800" dirty="0">
                <a:solidFill>
                  <a:schemeClr val="accent2">
                    <a:lumMod val="50000"/>
                  </a:schemeClr>
                </a:solidFill>
              </a:rPr>
              <a:t>: se acomodan tanto a zonas de sombra como a la luz.</a:t>
            </a:r>
          </a:p>
          <a:p>
            <a:endParaRPr lang="es-MX" dirty="0"/>
          </a:p>
        </p:txBody>
      </p:sp>
    </p:spTree>
    <p:extLst>
      <p:ext uri="{BB962C8B-B14F-4D97-AF65-F5344CB8AC3E}">
        <p14:creationId xmlns:p14="http://schemas.microsoft.com/office/powerpoint/2010/main" val="415559128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TROPISMOS</a:t>
            </a:r>
            <a:endParaRPr lang="es-MX" sz="2800" dirty="0">
              <a:solidFill>
                <a:schemeClr val="accent2">
                  <a:lumMod val="50000"/>
                </a:schemeClr>
              </a:solidFill>
              <a:latin typeface="Arial" panose="020B0604020202020204" pitchFamily="34" charset="0"/>
              <a:cs typeface="Arial" panose="020B0604020202020204" pitchFamily="34" charset="0"/>
            </a:endParaRPr>
          </a:p>
        </p:txBody>
      </p:sp>
      <p:pic>
        <p:nvPicPr>
          <p:cNvPr id="4" name="Marcador de contenido 3"/>
          <p:cNvPicPr>
            <a:picLocks noGrp="1" noChangeAspect="1"/>
          </p:cNvPicPr>
          <p:nvPr>
            <p:ph idx="1"/>
          </p:nvPr>
        </p:nvPicPr>
        <p:blipFill>
          <a:blip r:embed="rId2"/>
          <a:stretch>
            <a:fillRect/>
          </a:stretch>
        </p:blipFill>
        <p:spPr>
          <a:xfrm>
            <a:off x="5026107" y="1216783"/>
            <a:ext cx="2944874" cy="2042174"/>
          </a:xfrm>
          <a:prstGeom prst="rect">
            <a:avLst/>
          </a:prstGeom>
        </p:spPr>
      </p:pic>
      <p:sp>
        <p:nvSpPr>
          <p:cNvPr id="5" name="Rectángulo 4"/>
          <p:cNvSpPr/>
          <p:nvPr/>
        </p:nvSpPr>
        <p:spPr>
          <a:xfrm>
            <a:off x="401782" y="1596617"/>
            <a:ext cx="3893127" cy="5229573"/>
          </a:xfrm>
          <a:prstGeom prst="rect">
            <a:avLst/>
          </a:prstGeom>
        </p:spPr>
        <p:txBody>
          <a:bodyPr wrap="square">
            <a:spAutoFit/>
          </a:bodyPr>
          <a:lstStyle/>
          <a:p>
            <a:pPr algn="just">
              <a:lnSpc>
                <a:spcPct val="107000"/>
              </a:lnSpc>
              <a:spcAft>
                <a:spcPts val="800"/>
              </a:spcAft>
            </a:pPr>
            <a:r>
              <a:rPr lang="es-MX" sz="2400"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La luz también es responsable de </a:t>
            </a:r>
            <a:r>
              <a:rPr lang="es-MX" sz="2400" dirty="0" smtClean="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movimientos o tropismos  Como </a:t>
            </a:r>
            <a:r>
              <a:rPr lang="es-MX" sz="2400"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regla general el tallo se dirige hacia la fuente de luz, la raíz lo hace alejándose de la fuente de luz, y la hoja adopta una posición en la que su parte ancha queda perpendicular a los rayos solares. Cualquier movimiento como respuesta a un estímulo luminoso se conoce como </a:t>
            </a:r>
            <a:r>
              <a:rPr lang="es-MX" sz="2400"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fototropismo</a:t>
            </a:r>
            <a:r>
              <a:rPr lang="es-MX"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a:t>
            </a:r>
            <a:endParaRPr lang="es-MX"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6107" y="3980873"/>
            <a:ext cx="3317298" cy="2484731"/>
          </a:xfrm>
          <a:prstGeom prst="rect">
            <a:avLst/>
          </a:prstGeom>
        </p:spPr>
      </p:pic>
    </p:spTree>
    <p:extLst>
      <p:ext uri="{BB962C8B-B14F-4D97-AF65-F5344CB8AC3E}">
        <p14:creationId xmlns:p14="http://schemas.microsoft.com/office/powerpoint/2010/main" val="68716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FOTOPERIODISMO</a:t>
            </a:r>
            <a:endParaRPr lang="es-MX" dirty="0">
              <a:solidFill>
                <a:schemeClr val="accent2">
                  <a:lumMod val="50000"/>
                </a:schemeClr>
              </a:solidFill>
            </a:endParaRPr>
          </a:p>
        </p:txBody>
      </p:sp>
      <p:sp>
        <p:nvSpPr>
          <p:cNvPr id="3" name="Marcador de contenido 2"/>
          <p:cNvSpPr>
            <a:spLocks noGrp="1"/>
          </p:cNvSpPr>
          <p:nvPr>
            <p:ph idx="1"/>
          </p:nvPr>
        </p:nvSpPr>
        <p:spPr>
          <a:xfrm>
            <a:off x="628650" y="1422400"/>
            <a:ext cx="7886700" cy="4754563"/>
          </a:xfrm>
        </p:spPr>
        <p:txBody>
          <a:bodyPr>
            <a:normAutofit fontScale="92500" lnSpcReduction="20000"/>
          </a:bodyPr>
          <a:lstStyle/>
          <a:p>
            <a:pPr>
              <a:lnSpc>
                <a:spcPct val="107000"/>
              </a:lnSpc>
              <a:spcAft>
                <a:spcPts val="800"/>
              </a:spcAft>
            </a:pPr>
            <a:r>
              <a:rPr lang="es-MX" sz="2200"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Conjunto </a:t>
            </a:r>
            <a:r>
              <a:rPr lang="es-MX" sz="2200"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de fenómenos determinados por la duración del período de </a:t>
            </a:r>
            <a:r>
              <a:rPr lang="es-MX" sz="2200"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luz. </a:t>
            </a:r>
          </a:p>
          <a:p>
            <a:pPr>
              <a:lnSpc>
                <a:spcPct val="107000"/>
              </a:lnSpc>
              <a:spcAft>
                <a:spcPts val="800"/>
              </a:spcAft>
            </a:pPr>
            <a:r>
              <a:rPr lang="es-MX" sz="2200"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Desde </a:t>
            </a:r>
            <a:r>
              <a:rPr lang="es-MX" sz="2200"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hace tiempo se conoce que la iniciación de la floración en muchas plantas depende de la longitud del día. </a:t>
            </a:r>
            <a:endParaRPr lang="es-MX" sz="2200"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s-MX" sz="2200"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Las </a:t>
            </a:r>
            <a:r>
              <a:rPr lang="es-MX" sz="2200"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plantas que requieren un período de luz largo para iniciar la floración superior a 14 horas se denominan de día largo (trigo, avena, etc.), y </a:t>
            </a:r>
            <a:endParaRPr lang="es-MX" sz="2200"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s-MX" sz="2200"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las </a:t>
            </a:r>
            <a:r>
              <a:rPr lang="es-MX" sz="2200"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que precisan de 8 a 10 horas para florecer se llaman de día corto (maíz, sorgo, etc.). </a:t>
            </a:r>
            <a:endParaRPr lang="es-MX" sz="2200"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s-MX" sz="2200" dirty="0" smtClean="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Hay </a:t>
            </a:r>
            <a:r>
              <a:rPr lang="es-MX" sz="2200"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plantas que difieren en su respuesta a la longitud del día después de iniciada la floración, así la fresa es de día corto para la iniciación de la floración pero de día largo para la formación de los frutos (existen grandes diferencias </a:t>
            </a:r>
            <a:r>
              <a:rPr lang="es-MX" sz="2200" dirty="0" err="1">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intervarietales</a:t>
            </a:r>
            <a:r>
              <a:rPr lang="es-MX" sz="2200"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 dentro de una especie).</a:t>
            </a:r>
          </a:p>
          <a:p>
            <a:endParaRPr lang="es-MX" dirty="0"/>
          </a:p>
        </p:txBody>
      </p:sp>
    </p:spTree>
    <p:extLst>
      <p:ext uri="{BB962C8B-B14F-4D97-AF65-F5344CB8AC3E}">
        <p14:creationId xmlns:p14="http://schemas.microsoft.com/office/powerpoint/2010/main" val="200313366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628649" y="365126"/>
            <a:ext cx="2862695" cy="1325563"/>
          </a:xfrm>
        </p:spPr>
        <p:txBody>
          <a:bodyPr>
            <a:normAutofit/>
          </a:bodyPr>
          <a:lstStyle/>
          <a:p>
            <a:pPr eaLnBrk="1" hangingPunct="1">
              <a:defRPr/>
            </a:pPr>
            <a:r>
              <a:rPr lang="es-MX" sz="2800" b="1" dirty="0" smtClean="0">
                <a:solidFill>
                  <a:schemeClr val="accent2">
                    <a:lumMod val="50000"/>
                  </a:schemeClr>
                </a:solidFill>
                <a:latin typeface="Arial" panose="020B0604020202020204" pitchFamily="34" charset="0"/>
                <a:cs typeface="Arial" panose="020B0604020202020204" pitchFamily="34" charset="0"/>
              </a:rPr>
              <a:t>FOTOPERIODO</a:t>
            </a:r>
            <a:endParaRPr lang="es-ES" sz="2800" b="1" dirty="0" smtClean="0">
              <a:solidFill>
                <a:schemeClr val="accent2">
                  <a:lumMod val="50000"/>
                </a:schemeClr>
              </a:solidFill>
              <a:latin typeface="Arial" panose="020B0604020202020204" pitchFamily="34" charset="0"/>
              <a:cs typeface="Arial" panose="020B0604020202020204" pitchFamily="34" charset="0"/>
            </a:endParaRPr>
          </a:p>
        </p:txBody>
      </p:sp>
      <p:sp>
        <p:nvSpPr>
          <p:cNvPr id="77827" name="Rectangle 3"/>
          <p:cNvSpPr>
            <a:spLocks noGrp="1" noChangeArrowheads="1"/>
          </p:cNvSpPr>
          <p:nvPr>
            <p:ph idx="1"/>
          </p:nvPr>
        </p:nvSpPr>
        <p:spPr>
          <a:xfrm>
            <a:off x="457200" y="1600200"/>
            <a:ext cx="2452255" cy="4530725"/>
          </a:xfrm>
        </p:spPr>
        <p:txBody>
          <a:bodyPr>
            <a:normAutofit/>
          </a:bodyPr>
          <a:lstStyle/>
          <a:p>
            <a:pPr eaLnBrk="1" hangingPunct="1">
              <a:lnSpc>
                <a:spcPct val="80000"/>
              </a:lnSpc>
              <a:defRPr/>
            </a:pPr>
            <a:r>
              <a:rPr lang="es-MX" sz="2000" dirty="0" smtClean="0">
                <a:solidFill>
                  <a:schemeClr val="accent2">
                    <a:lumMod val="50000"/>
                  </a:schemeClr>
                </a:solidFill>
              </a:rPr>
              <a:t>Es la </a:t>
            </a:r>
            <a:r>
              <a:rPr lang="es-MX" sz="2000" dirty="0" err="1" smtClean="0">
                <a:solidFill>
                  <a:schemeClr val="accent2">
                    <a:lumMod val="50000"/>
                  </a:schemeClr>
                </a:solidFill>
              </a:rPr>
              <a:t>duracion</a:t>
            </a:r>
            <a:r>
              <a:rPr lang="es-MX" sz="2000" dirty="0" smtClean="0">
                <a:solidFill>
                  <a:schemeClr val="accent2">
                    <a:lumMod val="50000"/>
                  </a:schemeClr>
                </a:solidFill>
              </a:rPr>
              <a:t> de la luminosidad del </a:t>
            </a:r>
            <a:r>
              <a:rPr lang="es-MX" sz="2000" dirty="0" err="1" smtClean="0">
                <a:solidFill>
                  <a:schemeClr val="accent2">
                    <a:lumMod val="50000"/>
                  </a:schemeClr>
                </a:solidFill>
              </a:rPr>
              <a:t>dia</a:t>
            </a:r>
            <a:r>
              <a:rPr lang="es-MX" sz="2000" dirty="0" smtClean="0">
                <a:solidFill>
                  <a:schemeClr val="accent2">
                    <a:lumMod val="50000"/>
                  </a:schemeClr>
                </a:solidFill>
              </a:rPr>
              <a:t> sin tomar en cuenta la intensidad de la </a:t>
            </a:r>
            <a:r>
              <a:rPr lang="es-MX" sz="2000" dirty="0" err="1" smtClean="0">
                <a:solidFill>
                  <a:schemeClr val="accent2">
                    <a:lumMod val="50000"/>
                  </a:schemeClr>
                </a:solidFill>
              </a:rPr>
              <a:t>iluminacion</a:t>
            </a:r>
            <a:r>
              <a:rPr lang="es-MX" sz="2000" dirty="0" smtClean="0">
                <a:solidFill>
                  <a:schemeClr val="accent2">
                    <a:lumMod val="50000"/>
                  </a:schemeClr>
                </a:solidFill>
              </a:rPr>
              <a:t> (variable según la nubosidad) ni por la </a:t>
            </a:r>
            <a:r>
              <a:rPr lang="es-MX" sz="2000" dirty="0" err="1" smtClean="0">
                <a:solidFill>
                  <a:schemeClr val="accent2">
                    <a:lumMod val="50000"/>
                  </a:schemeClr>
                </a:solidFill>
              </a:rPr>
              <a:t>interposicion</a:t>
            </a:r>
            <a:r>
              <a:rPr lang="es-MX" sz="2000" dirty="0" smtClean="0">
                <a:solidFill>
                  <a:schemeClr val="accent2">
                    <a:lumMod val="50000"/>
                  </a:schemeClr>
                </a:solidFill>
              </a:rPr>
              <a:t> de </a:t>
            </a:r>
            <a:r>
              <a:rPr lang="es-MX" sz="2000" dirty="0" err="1" smtClean="0">
                <a:solidFill>
                  <a:schemeClr val="accent2">
                    <a:lumMod val="50000"/>
                  </a:schemeClr>
                </a:solidFill>
              </a:rPr>
              <a:t>obstaculos</a:t>
            </a:r>
            <a:r>
              <a:rPr lang="es-MX" sz="2000" dirty="0" smtClean="0">
                <a:solidFill>
                  <a:schemeClr val="accent2">
                    <a:lumMod val="50000"/>
                  </a:schemeClr>
                </a:solidFill>
              </a:rPr>
              <a:t> en el horizonte. </a:t>
            </a:r>
          </a:p>
          <a:p>
            <a:pPr eaLnBrk="1" hangingPunct="1">
              <a:lnSpc>
                <a:spcPct val="80000"/>
              </a:lnSpc>
              <a:defRPr/>
            </a:pPr>
            <a:endParaRPr lang="es-MX" sz="2000" dirty="0" smtClean="0">
              <a:solidFill>
                <a:schemeClr val="accent2">
                  <a:lumMod val="50000"/>
                </a:schemeClr>
              </a:solidFill>
            </a:endParaRPr>
          </a:p>
          <a:p>
            <a:pPr eaLnBrk="1" hangingPunct="1">
              <a:lnSpc>
                <a:spcPct val="80000"/>
              </a:lnSpc>
              <a:defRPr/>
            </a:pPr>
            <a:r>
              <a:rPr lang="es-MX" sz="2000" dirty="0" smtClean="0">
                <a:solidFill>
                  <a:schemeClr val="accent2">
                    <a:lumMod val="50000"/>
                  </a:schemeClr>
                </a:solidFill>
              </a:rPr>
              <a:t>en el ecuador el fotoperiodo es de 12 horas todo el año. con la latitud variara.</a:t>
            </a:r>
          </a:p>
          <a:p>
            <a:pPr eaLnBrk="1" hangingPunct="1">
              <a:lnSpc>
                <a:spcPct val="80000"/>
              </a:lnSpc>
              <a:defRPr/>
            </a:pPr>
            <a:endParaRPr lang="es-ES" sz="2000" dirty="0" smtClean="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9685" y="1765588"/>
            <a:ext cx="6164315" cy="4136447"/>
          </a:xfrm>
          <a:prstGeom prst="rect">
            <a:avLst/>
          </a:prstGeom>
        </p:spPr>
      </p:pic>
    </p:spTree>
    <p:extLst>
      <p:ext uri="{BB962C8B-B14F-4D97-AF65-F5344CB8AC3E}">
        <p14:creationId xmlns:p14="http://schemas.microsoft.com/office/powerpoint/2010/main" val="39011573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802821" y="86162"/>
            <a:ext cx="7886700" cy="1325563"/>
          </a:xfrm>
        </p:spPr>
        <p:txBody>
          <a:bodyPr/>
          <a:lstStyle/>
          <a:p>
            <a:pPr eaLnBrk="1" hangingPunct="1">
              <a:defRPr/>
            </a:pPr>
            <a:r>
              <a:rPr lang="es-MX" dirty="0" smtClean="0">
                <a:solidFill>
                  <a:schemeClr val="accent2">
                    <a:lumMod val="50000"/>
                  </a:schemeClr>
                </a:solidFill>
                <a:latin typeface="Arial" panose="020B0604020202020204" pitchFamily="34" charset="0"/>
                <a:cs typeface="Arial" panose="020B0604020202020204" pitchFamily="34" charset="0"/>
              </a:rPr>
              <a:t>PLANTAS Y FOTOPERIODO</a:t>
            </a:r>
            <a:endParaRPr lang="es-ES" dirty="0" smtClean="0">
              <a:solidFill>
                <a:schemeClr val="accent2">
                  <a:lumMod val="50000"/>
                </a:schemeClr>
              </a:solidFill>
              <a:latin typeface="Arial" panose="020B0604020202020204" pitchFamily="34" charset="0"/>
              <a:cs typeface="Arial" panose="020B0604020202020204" pitchFamily="34" charset="0"/>
            </a:endParaRPr>
          </a:p>
        </p:txBody>
      </p:sp>
      <p:sp>
        <p:nvSpPr>
          <p:cNvPr id="78851" name="Rectangle 3"/>
          <p:cNvSpPr>
            <a:spLocks noGrp="1" noChangeArrowheads="1"/>
          </p:cNvSpPr>
          <p:nvPr>
            <p:ph idx="1"/>
          </p:nvPr>
        </p:nvSpPr>
        <p:spPr>
          <a:xfrm>
            <a:off x="642257" y="1790145"/>
            <a:ext cx="4186238" cy="4530725"/>
          </a:xfrm>
        </p:spPr>
        <p:txBody>
          <a:bodyPr/>
          <a:lstStyle/>
          <a:p>
            <a:pPr eaLnBrk="1" hangingPunct="1">
              <a:lnSpc>
                <a:spcPct val="80000"/>
              </a:lnSpc>
              <a:defRPr/>
            </a:pPr>
            <a:r>
              <a:rPr lang="es-MX" sz="2000" b="1" dirty="0" smtClean="0">
                <a:solidFill>
                  <a:schemeClr val="accent2">
                    <a:lumMod val="50000"/>
                  </a:schemeClr>
                </a:solidFill>
              </a:rPr>
              <a:t>PLANTAS DE FOTOPERIODO LARGO.- NECESITAN UNA DURACION DEL DIA MAYOR A 12 HORAS PARA FLORECER.</a:t>
            </a:r>
          </a:p>
          <a:p>
            <a:pPr eaLnBrk="1" hangingPunct="1">
              <a:lnSpc>
                <a:spcPct val="80000"/>
              </a:lnSpc>
              <a:defRPr/>
            </a:pPr>
            <a:endParaRPr lang="es-MX" sz="2000" b="1" dirty="0" smtClean="0">
              <a:solidFill>
                <a:schemeClr val="accent2">
                  <a:lumMod val="50000"/>
                </a:schemeClr>
              </a:solidFill>
            </a:endParaRPr>
          </a:p>
          <a:p>
            <a:pPr eaLnBrk="1" hangingPunct="1">
              <a:lnSpc>
                <a:spcPct val="80000"/>
              </a:lnSpc>
              <a:defRPr/>
            </a:pPr>
            <a:r>
              <a:rPr lang="es-MX" sz="2000" b="1" dirty="0" smtClean="0">
                <a:solidFill>
                  <a:schemeClr val="accent2">
                    <a:lumMod val="50000"/>
                  </a:schemeClr>
                </a:solidFill>
              </a:rPr>
              <a:t>PLANTAS DE FOTOPERIODO CORTO.- REQUIEREN UNA DURACION DEL DIA IGUAL O MENOR A 12 HORAS PARA INDUCIR SU FLORACION.</a:t>
            </a:r>
          </a:p>
          <a:p>
            <a:pPr eaLnBrk="1" hangingPunct="1">
              <a:lnSpc>
                <a:spcPct val="80000"/>
              </a:lnSpc>
              <a:defRPr/>
            </a:pPr>
            <a:endParaRPr lang="es-MX" sz="2000" b="1" dirty="0" smtClean="0">
              <a:solidFill>
                <a:schemeClr val="accent2">
                  <a:lumMod val="50000"/>
                </a:schemeClr>
              </a:solidFill>
            </a:endParaRPr>
          </a:p>
          <a:p>
            <a:pPr eaLnBrk="1" hangingPunct="1">
              <a:lnSpc>
                <a:spcPct val="80000"/>
              </a:lnSpc>
              <a:defRPr/>
            </a:pPr>
            <a:r>
              <a:rPr lang="es-MX" sz="2000" b="1" dirty="0" smtClean="0">
                <a:solidFill>
                  <a:schemeClr val="accent2">
                    <a:lumMod val="50000"/>
                  </a:schemeClr>
                </a:solidFill>
              </a:rPr>
              <a:t>PLANTAS INDIFERENTES.- FLORECEN Y FRUCTIFICAN NORMALMENTE TANTO EN EPOCAS DE DIAS CORTOS COMO DE DIAS LARGOS</a:t>
            </a:r>
            <a:endParaRPr lang="es-ES" sz="2000" b="1" dirty="0" smtClean="0">
              <a:solidFill>
                <a:schemeClr val="accent2">
                  <a:lumMod val="50000"/>
                </a:schemeClr>
              </a:solidFill>
            </a:endParaRPr>
          </a:p>
        </p:txBody>
      </p:sp>
      <p:pic>
        <p:nvPicPr>
          <p:cNvPr id="31749" name="Picture 11" descr="255-campo-mai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8175" y="4505904"/>
            <a:ext cx="2447925"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175" y="2958814"/>
            <a:ext cx="2306423" cy="1547090"/>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38175" y="1421105"/>
            <a:ext cx="2294761" cy="1528329"/>
          </a:xfrm>
          <a:prstGeom prst="rect">
            <a:avLst/>
          </a:prstGeom>
        </p:spPr>
      </p:pic>
    </p:spTree>
    <p:extLst>
      <p:ext uri="{BB962C8B-B14F-4D97-AF65-F5344CB8AC3E}">
        <p14:creationId xmlns:p14="http://schemas.microsoft.com/office/powerpoint/2010/main" val="36288819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3200" b="1" dirty="0" smtClean="0">
                <a:solidFill>
                  <a:schemeClr val="accent2">
                    <a:lumMod val="50000"/>
                  </a:schemeClr>
                </a:solidFill>
                <a:latin typeface="Arial" panose="020B0604020202020204" pitchFamily="34" charset="0"/>
                <a:cs typeface="Arial" panose="020B0604020202020204" pitchFamily="34" charset="0"/>
              </a:rPr>
              <a:t>LAS PLANTAS TIENEN NECESIDADES DE ILUMINACIÓN SEGÚN SU NATURALEZA Y ESTADO DE DESARROLLO. </a:t>
            </a:r>
            <a:br>
              <a:rPr lang="es-MX" sz="3200" b="1" dirty="0" smtClean="0">
                <a:solidFill>
                  <a:schemeClr val="accent2">
                    <a:lumMod val="50000"/>
                  </a:schemeClr>
                </a:solidFill>
                <a:latin typeface="Arial" panose="020B0604020202020204" pitchFamily="34" charset="0"/>
                <a:cs typeface="Arial" panose="020B0604020202020204" pitchFamily="34" charset="0"/>
              </a:rPr>
            </a:br>
            <a:endParaRPr lang="es-MX" sz="3200" b="1"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28650" y="1690689"/>
            <a:ext cx="7886700" cy="5032375"/>
          </a:xfrm>
        </p:spPr>
        <p:txBody>
          <a:bodyPr>
            <a:normAutofit/>
          </a:bodyPr>
          <a:lstStyle/>
          <a:p>
            <a:r>
              <a:rPr lang="es-MX" b="1" dirty="0" smtClean="0">
                <a:solidFill>
                  <a:schemeClr val="accent2">
                    <a:lumMod val="50000"/>
                  </a:schemeClr>
                </a:solidFill>
              </a:rPr>
              <a:t>Cuando </a:t>
            </a:r>
            <a:r>
              <a:rPr lang="es-MX" b="1" dirty="0">
                <a:solidFill>
                  <a:schemeClr val="accent2">
                    <a:lumMod val="50000"/>
                  </a:schemeClr>
                </a:solidFill>
              </a:rPr>
              <a:t>la luz no es suficiente para un desarrollo normal las plantas tienden al ahilamiento (tallos se hacen altos y delgados) y presentar clorosis y malformación de hojas. </a:t>
            </a:r>
            <a:endParaRPr lang="es-MX" b="1" dirty="0" smtClean="0">
              <a:solidFill>
                <a:schemeClr val="accent2">
                  <a:lumMod val="50000"/>
                </a:schemeClr>
              </a:solidFill>
            </a:endParaRPr>
          </a:p>
          <a:p>
            <a:r>
              <a:rPr lang="es-MX" b="1" dirty="0" smtClean="0">
                <a:solidFill>
                  <a:schemeClr val="accent2">
                    <a:lumMod val="50000"/>
                  </a:schemeClr>
                </a:solidFill>
              </a:rPr>
              <a:t>En </a:t>
            </a:r>
            <a:r>
              <a:rPr lang="es-MX" b="1" dirty="0">
                <a:solidFill>
                  <a:schemeClr val="accent2">
                    <a:lumMod val="50000"/>
                  </a:schemeClr>
                </a:solidFill>
              </a:rPr>
              <a:t>el caso de cultivos de raíces y tubérculos tiende a producir una disminución del rendimiento y de la calidad; </a:t>
            </a:r>
            <a:endParaRPr lang="es-MX" b="1" dirty="0" smtClean="0">
              <a:solidFill>
                <a:schemeClr val="accent2">
                  <a:lumMod val="50000"/>
                </a:schemeClr>
              </a:solidFill>
            </a:endParaRPr>
          </a:p>
          <a:p>
            <a:r>
              <a:rPr lang="es-MX" b="1" dirty="0" smtClean="0">
                <a:solidFill>
                  <a:schemeClr val="accent2">
                    <a:lumMod val="50000"/>
                  </a:schemeClr>
                </a:solidFill>
              </a:rPr>
              <a:t>también </a:t>
            </a:r>
            <a:r>
              <a:rPr lang="es-MX" b="1" dirty="0">
                <a:solidFill>
                  <a:schemeClr val="accent2">
                    <a:lumMod val="50000"/>
                  </a:schemeClr>
                </a:solidFill>
              </a:rPr>
              <a:t>influye en una disminución del aroma y dulzura de los frutos; de esta forma las fresas obtenidas en la vega de Aranjuez son más sabrosas y aromáticas que las que se pueden obtener en zonas con menor número de horas de sol. </a:t>
            </a:r>
            <a:endParaRPr lang="es-MX" b="1" dirty="0" smtClean="0">
              <a:solidFill>
                <a:schemeClr val="accent2">
                  <a:lumMod val="50000"/>
                </a:schemeClr>
              </a:solidFill>
            </a:endParaRPr>
          </a:p>
          <a:p>
            <a:r>
              <a:rPr lang="es-MX" b="1" dirty="0" smtClean="0">
                <a:solidFill>
                  <a:schemeClr val="accent2">
                    <a:lumMod val="50000"/>
                  </a:schemeClr>
                </a:solidFill>
              </a:rPr>
              <a:t>Por </a:t>
            </a:r>
            <a:r>
              <a:rPr lang="es-MX" b="1" dirty="0">
                <a:solidFill>
                  <a:schemeClr val="accent2">
                    <a:lumMod val="50000"/>
                  </a:schemeClr>
                </a:solidFill>
              </a:rPr>
              <a:t>otro lado, una iluminación excesiva favorece el desarrollo de ramas. </a:t>
            </a:r>
            <a:endParaRPr lang="es-MX" b="1" dirty="0" smtClean="0">
              <a:solidFill>
                <a:schemeClr val="accent2">
                  <a:lumMod val="50000"/>
                </a:schemeClr>
              </a:solidFill>
            </a:endParaRPr>
          </a:p>
          <a:p>
            <a:r>
              <a:rPr lang="es-MX" b="1" dirty="0" smtClean="0">
                <a:solidFill>
                  <a:schemeClr val="accent2">
                    <a:lumMod val="50000"/>
                  </a:schemeClr>
                </a:solidFill>
              </a:rPr>
              <a:t>En </a:t>
            </a:r>
            <a:r>
              <a:rPr lang="es-MX" b="1" dirty="0">
                <a:solidFill>
                  <a:schemeClr val="accent2">
                    <a:lumMod val="50000"/>
                  </a:schemeClr>
                </a:solidFill>
              </a:rPr>
              <a:t>cuanto a la germinación, es más rápida en la oscuridad que a la luz, excepto en algunas semillas de pequeño tamaño como las </a:t>
            </a:r>
            <a:r>
              <a:rPr lang="es-MX" b="1" dirty="0" smtClean="0">
                <a:solidFill>
                  <a:schemeClr val="accent2">
                    <a:lumMod val="50000"/>
                  </a:schemeClr>
                </a:solidFill>
              </a:rPr>
              <a:t>de </a:t>
            </a:r>
            <a:r>
              <a:rPr lang="es-MX" b="1" dirty="0" err="1" smtClean="0">
                <a:solidFill>
                  <a:schemeClr val="accent2">
                    <a:lumMod val="50000"/>
                  </a:schemeClr>
                </a:solidFill>
              </a:rPr>
              <a:t>jiomate</a:t>
            </a:r>
            <a:r>
              <a:rPr lang="es-MX" b="1" dirty="0" smtClean="0">
                <a:solidFill>
                  <a:schemeClr val="accent2">
                    <a:lumMod val="50000"/>
                  </a:schemeClr>
                </a:solidFill>
              </a:rPr>
              <a:t> y algunas gramíneas para forraje.</a:t>
            </a:r>
            <a:endParaRPr lang="es-MX" b="1" dirty="0">
              <a:solidFill>
                <a:schemeClr val="accent2">
                  <a:lumMod val="50000"/>
                </a:schemeClr>
              </a:solidFill>
            </a:endParaRPr>
          </a:p>
        </p:txBody>
      </p:sp>
    </p:spTree>
    <p:extLst>
      <p:ext uri="{BB962C8B-B14F-4D97-AF65-F5344CB8AC3E}">
        <p14:creationId xmlns:p14="http://schemas.microsoft.com/office/powerpoint/2010/main" val="14092467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Rectangle 5"/>
          <p:cNvSpPr>
            <a:spLocks noGrp="1" noChangeArrowheads="1"/>
          </p:cNvSpPr>
          <p:nvPr>
            <p:ph type="title"/>
          </p:nvPr>
        </p:nvSpPr>
        <p:spPr>
          <a:xfrm>
            <a:off x="314325" y="343355"/>
            <a:ext cx="8515350" cy="1325563"/>
          </a:xfrm>
        </p:spPr>
        <p:txBody>
          <a:bodyPr>
            <a:normAutofit/>
          </a:bodyPr>
          <a:lstStyle/>
          <a:p>
            <a:pPr eaLnBrk="1" hangingPunct="1">
              <a:defRPr/>
            </a:pPr>
            <a:r>
              <a:rPr lang="es-MX" sz="3200" b="1" dirty="0" smtClean="0">
                <a:solidFill>
                  <a:schemeClr val="accent2">
                    <a:lumMod val="50000"/>
                  </a:schemeClr>
                </a:solidFill>
                <a:latin typeface="Arial" panose="020B0604020202020204" pitchFamily="34" charset="0"/>
                <a:cs typeface="Arial" panose="020B0604020202020204" pitchFamily="34" charset="0"/>
              </a:rPr>
              <a:t>DISTRIBUCION DE LA RADIACION SOLAR EN UN ARBOL FRUTAL</a:t>
            </a:r>
            <a:endParaRPr lang="es-ES" sz="3200" b="1" dirty="0" smtClean="0">
              <a:solidFill>
                <a:schemeClr val="accent2">
                  <a:lumMod val="50000"/>
                </a:schemeClr>
              </a:solidFill>
              <a:latin typeface="Arial" panose="020B0604020202020204" pitchFamily="34" charset="0"/>
              <a:cs typeface="Arial" panose="020B0604020202020204" pitchFamily="34" charset="0"/>
            </a:endParaRPr>
          </a:p>
        </p:txBody>
      </p:sp>
      <p:pic>
        <p:nvPicPr>
          <p:cNvPr id="32771" name="Picture 4" descr="arbol"/>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238141" y="2005906"/>
            <a:ext cx="6667718" cy="4299458"/>
          </a:xfrm>
          <a:solidFill>
            <a:schemeClr val="accent2">
              <a:lumMod val="50000"/>
              <a:alpha val="87000"/>
            </a:schemeClr>
          </a:solidFill>
          <a:ln w="50800">
            <a:solidFill>
              <a:schemeClr val="accent2">
                <a:lumMod val="50000"/>
              </a:schemeClr>
            </a:solidFill>
          </a:ln>
          <a:extLst/>
        </p:spPr>
      </p:pic>
    </p:spTree>
    <p:extLst>
      <p:ext uri="{BB962C8B-B14F-4D97-AF65-F5344CB8AC3E}">
        <p14:creationId xmlns:p14="http://schemas.microsoft.com/office/powerpoint/2010/main" val="215882735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solidFill>
                  <a:schemeClr val="accent2">
                    <a:lumMod val="50000"/>
                  </a:schemeClr>
                </a:solidFill>
                <a:latin typeface="Arial" panose="020B0604020202020204" pitchFamily="34" charset="0"/>
                <a:cs typeface="Arial" panose="020B0604020202020204" pitchFamily="34" charset="0"/>
              </a:rPr>
              <a:t>ENERGIA DISPONIBLE PARA PLANTA </a:t>
            </a:r>
            <a:r>
              <a:rPr lang="es-MX" sz="3200" b="1" dirty="0" smtClean="0">
                <a:solidFill>
                  <a:schemeClr val="accent2">
                    <a:lumMod val="50000"/>
                  </a:schemeClr>
                </a:solidFill>
                <a:latin typeface="Arial" panose="020B0604020202020204" pitchFamily="34" charset="0"/>
                <a:cs typeface="Arial" panose="020B0604020202020204" pitchFamily="34" charset="0"/>
              </a:rPr>
              <a:t>(Rn)</a:t>
            </a:r>
            <a:endParaRPr lang="es-MX" sz="3200" b="1"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28650" y="1690689"/>
            <a:ext cx="7886700" cy="4741430"/>
          </a:xfrm>
        </p:spPr>
        <p:txBody>
          <a:bodyPr>
            <a:normAutofit fontScale="85000" lnSpcReduction="20000"/>
          </a:bodyPr>
          <a:lstStyle/>
          <a:p>
            <a:pPr marL="0" indent="0" algn="ctr">
              <a:buNone/>
            </a:pPr>
            <a:r>
              <a:rPr lang="es-MX" sz="3000" b="1" dirty="0" smtClean="0">
                <a:solidFill>
                  <a:schemeClr val="accent2">
                    <a:lumMod val="50000"/>
                  </a:schemeClr>
                </a:solidFill>
              </a:rPr>
              <a:t>Rn= </a:t>
            </a:r>
            <a:r>
              <a:rPr lang="es-MX" sz="3000" b="1" dirty="0" err="1">
                <a:solidFill>
                  <a:schemeClr val="accent2">
                    <a:lumMod val="50000"/>
                  </a:schemeClr>
                </a:solidFill>
              </a:rPr>
              <a:t>ROC</a:t>
            </a:r>
            <a:r>
              <a:rPr lang="es-MX" sz="3000" b="1" baseline="-25000" dirty="0" err="1">
                <a:solidFill>
                  <a:schemeClr val="accent2">
                    <a:lumMod val="50000"/>
                  </a:schemeClr>
                </a:solidFill>
              </a:rPr>
              <a:t>bal</a:t>
            </a:r>
            <a:r>
              <a:rPr lang="es-MX" sz="3000" b="1" dirty="0">
                <a:solidFill>
                  <a:schemeClr val="accent2">
                    <a:lumMod val="50000"/>
                  </a:schemeClr>
                </a:solidFill>
              </a:rPr>
              <a:t> + </a:t>
            </a:r>
            <a:r>
              <a:rPr lang="es-MX" sz="3000" b="1" dirty="0" err="1" smtClean="0">
                <a:solidFill>
                  <a:schemeClr val="accent2">
                    <a:lumMod val="50000"/>
                  </a:schemeClr>
                </a:solidFill>
              </a:rPr>
              <a:t>ROL</a:t>
            </a:r>
            <a:r>
              <a:rPr lang="es-MX" sz="3000" b="1" baseline="-25000" dirty="0" err="1" smtClean="0">
                <a:solidFill>
                  <a:schemeClr val="accent2">
                    <a:lumMod val="50000"/>
                  </a:schemeClr>
                </a:solidFill>
              </a:rPr>
              <a:t>bal</a:t>
            </a:r>
            <a:endParaRPr lang="es-MX" sz="3000" b="1" baseline="-25000" dirty="0" smtClean="0">
              <a:solidFill>
                <a:schemeClr val="accent2">
                  <a:lumMod val="50000"/>
                </a:schemeClr>
              </a:solidFill>
            </a:endParaRPr>
          </a:p>
          <a:p>
            <a:pPr marL="0" indent="0" algn="ctr">
              <a:buNone/>
            </a:pPr>
            <a:endParaRPr lang="es-MX" baseline="-25000" dirty="0" smtClean="0"/>
          </a:p>
          <a:p>
            <a:pPr marL="0" indent="0" algn="just">
              <a:buNone/>
            </a:pPr>
            <a:r>
              <a:rPr lang="es-MX" sz="2600" b="1" dirty="0" err="1" smtClean="0">
                <a:solidFill>
                  <a:schemeClr val="accent2">
                    <a:lumMod val="50000"/>
                  </a:schemeClr>
                </a:solidFill>
              </a:rPr>
              <a:t>Radiacion</a:t>
            </a:r>
            <a:r>
              <a:rPr lang="es-MX" sz="2600" b="1" dirty="0" smtClean="0">
                <a:solidFill>
                  <a:schemeClr val="accent2">
                    <a:lumMod val="50000"/>
                  </a:schemeClr>
                </a:solidFill>
              </a:rPr>
              <a:t> neta (Rn) es igual al balance de la radiación de onda corta (ROC) mas el balance de la radiación de onda larga ROL)</a:t>
            </a:r>
          </a:p>
          <a:p>
            <a:pPr marL="0" indent="0">
              <a:buNone/>
            </a:pPr>
            <a:r>
              <a:rPr lang="es-MX" sz="2600" b="1" dirty="0" smtClean="0">
                <a:solidFill>
                  <a:schemeClr val="accent2">
                    <a:lumMod val="50000"/>
                  </a:schemeClr>
                </a:solidFill>
              </a:rPr>
              <a:t>DONDE:</a:t>
            </a:r>
          </a:p>
          <a:p>
            <a:pPr marL="0" indent="0">
              <a:buNone/>
            </a:pPr>
            <a:endParaRPr lang="es-MX" dirty="0"/>
          </a:p>
          <a:p>
            <a:pPr marL="0" indent="0">
              <a:buNone/>
            </a:pPr>
            <a:r>
              <a:rPr lang="es-MX" sz="2600" b="1" dirty="0" err="1" smtClean="0">
                <a:solidFill>
                  <a:schemeClr val="accent2">
                    <a:lumMod val="50000"/>
                  </a:schemeClr>
                </a:solidFill>
              </a:rPr>
              <a:t>ROC</a:t>
            </a:r>
            <a:r>
              <a:rPr lang="es-MX" sz="2600" b="1" baseline="-25000" dirty="0" err="1" smtClean="0">
                <a:solidFill>
                  <a:schemeClr val="accent2">
                    <a:lumMod val="50000"/>
                  </a:schemeClr>
                </a:solidFill>
              </a:rPr>
              <a:t>bal</a:t>
            </a:r>
            <a:r>
              <a:rPr lang="es-MX" sz="2600" b="1" baseline="-25000" dirty="0" smtClean="0">
                <a:solidFill>
                  <a:schemeClr val="accent2">
                    <a:lumMod val="50000"/>
                  </a:schemeClr>
                </a:solidFill>
              </a:rPr>
              <a:t>    </a:t>
            </a:r>
            <a:r>
              <a:rPr lang="es-MX" sz="2600" b="1" dirty="0" smtClean="0">
                <a:solidFill>
                  <a:schemeClr val="accent2">
                    <a:lumMod val="50000"/>
                  </a:schemeClr>
                </a:solidFill>
              </a:rPr>
              <a:t>=ROC - ROC</a:t>
            </a:r>
            <a:endParaRPr lang="es-MX" sz="2600" b="1" dirty="0">
              <a:solidFill>
                <a:schemeClr val="accent2">
                  <a:lumMod val="50000"/>
                </a:schemeClr>
              </a:solidFill>
            </a:endParaRPr>
          </a:p>
          <a:p>
            <a:pPr marL="0" indent="0">
              <a:buNone/>
            </a:pPr>
            <a:r>
              <a:rPr lang="es-MX" sz="2600" b="1" dirty="0">
                <a:solidFill>
                  <a:schemeClr val="accent2">
                    <a:lumMod val="50000"/>
                  </a:schemeClr>
                </a:solidFill>
              </a:rPr>
              <a:t>              =</a:t>
            </a:r>
            <a:r>
              <a:rPr lang="es-MX" sz="2600" b="1" dirty="0" smtClean="0">
                <a:solidFill>
                  <a:schemeClr val="accent2">
                    <a:lumMod val="50000"/>
                  </a:schemeClr>
                </a:solidFill>
              </a:rPr>
              <a:t>ROC - </a:t>
            </a:r>
            <a:r>
              <a:rPr lang="es-MX" sz="2600" b="1" dirty="0" err="1" smtClean="0">
                <a:solidFill>
                  <a:schemeClr val="accent2">
                    <a:lumMod val="50000"/>
                  </a:schemeClr>
                </a:solidFill>
              </a:rPr>
              <a:t>rROC</a:t>
            </a:r>
            <a:endParaRPr lang="es-MX" sz="2600" b="1" dirty="0">
              <a:solidFill>
                <a:schemeClr val="accent2">
                  <a:lumMod val="50000"/>
                </a:schemeClr>
              </a:solidFill>
            </a:endParaRPr>
          </a:p>
          <a:p>
            <a:pPr marL="0" indent="0">
              <a:buNone/>
            </a:pPr>
            <a:r>
              <a:rPr lang="es-MX" sz="2600" b="1" dirty="0">
                <a:solidFill>
                  <a:schemeClr val="accent2">
                    <a:lumMod val="50000"/>
                  </a:schemeClr>
                </a:solidFill>
              </a:rPr>
              <a:t>              = (1-r) </a:t>
            </a:r>
            <a:r>
              <a:rPr lang="es-MX" sz="2600" b="1" dirty="0" smtClean="0">
                <a:solidFill>
                  <a:schemeClr val="accent2">
                    <a:lumMod val="50000"/>
                  </a:schemeClr>
                </a:solidFill>
              </a:rPr>
              <a:t>ROC</a:t>
            </a:r>
          </a:p>
          <a:p>
            <a:pPr marL="0" indent="0">
              <a:buNone/>
            </a:pPr>
            <a:endParaRPr lang="es-MX" sz="2600" b="1" dirty="0">
              <a:solidFill>
                <a:schemeClr val="accent2">
                  <a:lumMod val="50000"/>
                </a:schemeClr>
              </a:solidFill>
            </a:endParaRPr>
          </a:p>
          <a:p>
            <a:pPr marL="0" indent="0">
              <a:buNone/>
            </a:pPr>
            <a:r>
              <a:rPr lang="es-MX" sz="2600" b="1" dirty="0" err="1" smtClean="0">
                <a:solidFill>
                  <a:schemeClr val="accent2">
                    <a:lumMod val="50000"/>
                  </a:schemeClr>
                </a:solidFill>
              </a:rPr>
              <a:t>ROL</a:t>
            </a:r>
            <a:r>
              <a:rPr lang="es-MX" sz="2600" b="1" baseline="-25000" dirty="0" err="1" smtClean="0">
                <a:solidFill>
                  <a:schemeClr val="accent2">
                    <a:lumMod val="50000"/>
                  </a:schemeClr>
                </a:solidFill>
              </a:rPr>
              <a:t>bal</a:t>
            </a:r>
            <a:r>
              <a:rPr lang="es-MX" sz="2600" b="1" baseline="-25000" dirty="0" smtClean="0">
                <a:solidFill>
                  <a:schemeClr val="accent2">
                    <a:lumMod val="50000"/>
                  </a:schemeClr>
                </a:solidFill>
              </a:rPr>
              <a:t>    </a:t>
            </a:r>
            <a:r>
              <a:rPr lang="es-MX" sz="2600" b="1" dirty="0" smtClean="0">
                <a:solidFill>
                  <a:schemeClr val="accent2">
                    <a:lumMod val="50000"/>
                  </a:schemeClr>
                </a:solidFill>
              </a:rPr>
              <a:t>=ROC - ROC   </a:t>
            </a:r>
            <a:r>
              <a:rPr lang="es-MX" b="1" dirty="0" smtClean="0">
                <a:solidFill>
                  <a:schemeClr val="accent2">
                    <a:lumMod val="50000"/>
                  </a:schemeClr>
                </a:solidFill>
              </a:rPr>
              <a:t>           </a:t>
            </a:r>
          </a:p>
          <a:p>
            <a:pPr marL="0" indent="0">
              <a:buNone/>
            </a:pPr>
            <a:r>
              <a:rPr lang="es-MX" b="1" dirty="0" smtClean="0">
                <a:solidFill>
                  <a:schemeClr val="accent2">
                    <a:lumMod val="50000"/>
                  </a:schemeClr>
                </a:solidFill>
              </a:rPr>
              <a:t> </a:t>
            </a:r>
            <a:r>
              <a:rPr lang="es-MX" b="1" dirty="0">
                <a:solidFill>
                  <a:schemeClr val="accent2">
                    <a:lumMod val="50000"/>
                  </a:schemeClr>
                </a:solidFill>
              </a:rPr>
              <a:t>ROC = </a:t>
            </a:r>
            <a:r>
              <a:rPr lang="es-MX" sz="3300" b="1" dirty="0" smtClean="0">
                <a:solidFill>
                  <a:schemeClr val="accent2">
                    <a:lumMod val="50000"/>
                  </a:schemeClr>
                </a:solidFill>
              </a:rPr>
              <a:t>e</a:t>
            </a:r>
            <a:r>
              <a:rPr lang="el-GR" sz="3300" b="1" dirty="0" smtClean="0">
                <a:solidFill>
                  <a:schemeClr val="accent2">
                    <a:lumMod val="50000"/>
                  </a:schemeClr>
                </a:solidFill>
              </a:rPr>
              <a:t>σ</a:t>
            </a:r>
            <a:r>
              <a:rPr lang="es-MX" sz="3300" b="1" dirty="0" smtClean="0">
                <a:solidFill>
                  <a:schemeClr val="accent2">
                    <a:lumMod val="50000"/>
                  </a:schemeClr>
                </a:solidFill>
              </a:rPr>
              <a:t>T</a:t>
            </a:r>
            <a:r>
              <a:rPr lang="es-MX" sz="3300" b="1" baseline="30000" dirty="0" smtClean="0">
                <a:solidFill>
                  <a:schemeClr val="accent2">
                    <a:lumMod val="50000"/>
                  </a:schemeClr>
                </a:solidFill>
              </a:rPr>
              <a:t>4</a:t>
            </a:r>
          </a:p>
          <a:p>
            <a:pPr marL="0" indent="0">
              <a:buNone/>
            </a:pPr>
            <a:r>
              <a:rPr lang="es-MX" sz="2600" b="1" dirty="0" smtClean="0">
                <a:solidFill>
                  <a:schemeClr val="accent2">
                    <a:lumMod val="50000"/>
                  </a:schemeClr>
                </a:solidFill>
              </a:rPr>
              <a:t>           </a:t>
            </a:r>
            <a:r>
              <a:rPr lang="el-GR" sz="2600" b="1" dirty="0" smtClean="0">
                <a:solidFill>
                  <a:schemeClr val="accent2">
                    <a:lumMod val="50000"/>
                  </a:schemeClr>
                </a:solidFill>
              </a:rPr>
              <a:t>σ</a:t>
            </a:r>
            <a:r>
              <a:rPr lang="es-MX" sz="2600" b="1" dirty="0" smtClean="0">
                <a:solidFill>
                  <a:schemeClr val="accent2">
                    <a:lumMod val="50000"/>
                  </a:schemeClr>
                </a:solidFill>
              </a:rPr>
              <a:t>=  5.67037 x10</a:t>
            </a:r>
            <a:r>
              <a:rPr lang="es-MX" sz="2600" b="1" baseline="30000" dirty="0" smtClean="0">
                <a:solidFill>
                  <a:schemeClr val="accent2">
                    <a:lumMod val="50000"/>
                  </a:schemeClr>
                </a:solidFill>
              </a:rPr>
              <a:t>-8 </a:t>
            </a:r>
            <a:r>
              <a:rPr lang="es-MX" sz="2600" b="1" dirty="0" smtClean="0">
                <a:solidFill>
                  <a:schemeClr val="accent2">
                    <a:lumMod val="50000"/>
                  </a:schemeClr>
                </a:solidFill>
              </a:rPr>
              <a:t>             </a:t>
            </a:r>
          </a:p>
          <a:p>
            <a:pPr marL="0" indent="0">
              <a:buNone/>
            </a:pPr>
            <a:r>
              <a:rPr lang="es-MX" sz="2600" b="1" dirty="0" smtClean="0">
                <a:solidFill>
                  <a:schemeClr val="accent2">
                    <a:lumMod val="50000"/>
                  </a:schemeClr>
                </a:solidFill>
              </a:rPr>
              <a:t>           </a:t>
            </a:r>
            <a:r>
              <a:rPr lang="es-MX" sz="2600" b="1" dirty="0" err="1" smtClean="0">
                <a:solidFill>
                  <a:schemeClr val="accent2">
                    <a:lumMod val="50000"/>
                  </a:schemeClr>
                </a:solidFill>
              </a:rPr>
              <a:t>T</a:t>
            </a:r>
            <a:r>
              <a:rPr lang="es-MX" sz="2600" b="1" baseline="30000" dirty="0" err="1" smtClean="0">
                <a:solidFill>
                  <a:schemeClr val="accent2">
                    <a:lumMod val="50000"/>
                  </a:schemeClr>
                </a:solidFill>
              </a:rPr>
              <a:t>o</a:t>
            </a:r>
            <a:r>
              <a:rPr lang="es-MX" sz="2600" b="1" dirty="0" err="1" smtClean="0">
                <a:solidFill>
                  <a:schemeClr val="accent2">
                    <a:lumMod val="50000"/>
                  </a:schemeClr>
                </a:solidFill>
              </a:rPr>
              <a:t>K</a:t>
            </a:r>
            <a:r>
              <a:rPr lang="es-MX" sz="2600" b="1" dirty="0" smtClean="0">
                <a:solidFill>
                  <a:schemeClr val="accent2">
                    <a:lumMod val="50000"/>
                  </a:schemeClr>
                </a:solidFill>
              </a:rPr>
              <a:t>=273 + </a:t>
            </a:r>
            <a:r>
              <a:rPr lang="es-MX" sz="2600" b="1" baseline="30000" dirty="0" err="1" smtClean="0">
                <a:solidFill>
                  <a:schemeClr val="accent2">
                    <a:lumMod val="50000"/>
                  </a:schemeClr>
                </a:solidFill>
              </a:rPr>
              <a:t>o</a:t>
            </a:r>
            <a:r>
              <a:rPr lang="es-MX" sz="2600" b="1" dirty="0" err="1" smtClean="0">
                <a:solidFill>
                  <a:schemeClr val="accent2">
                    <a:lumMod val="50000"/>
                  </a:schemeClr>
                </a:solidFill>
              </a:rPr>
              <a:t>C</a:t>
            </a:r>
            <a:r>
              <a:rPr lang="es-MX" sz="2600" b="1" dirty="0" smtClean="0">
                <a:solidFill>
                  <a:schemeClr val="accent2">
                    <a:lumMod val="50000"/>
                  </a:schemeClr>
                </a:solidFill>
              </a:rPr>
              <a:t> </a:t>
            </a:r>
            <a:endParaRPr lang="es-MX" sz="2600" b="1" dirty="0">
              <a:solidFill>
                <a:schemeClr val="accent2">
                  <a:lumMod val="50000"/>
                </a:schemeClr>
              </a:solidFill>
            </a:endParaRPr>
          </a:p>
          <a:p>
            <a:endParaRPr lang="es-MX" dirty="0"/>
          </a:p>
        </p:txBody>
      </p:sp>
    </p:spTree>
    <p:extLst>
      <p:ext uri="{BB962C8B-B14F-4D97-AF65-F5344CB8AC3E}">
        <p14:creationId xmlns:p14="http://schemas.microsoft.com/office/powerpoint/2010/main" val="177178800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49" y="365126"/>
            <a:ext cx="8136659" cy="1325563"/>
          </a:xfrm>
        </p:spPr>
        <p:txBody>
          <a:bodyPr>
            <a:normAutofit/>
          </a:bodyPr>
          <a:lstStyle/>
          <a:p>
            <a:r>
              <a:rPr lang="es-MX" sz="2400" b="1" dirty="0" smtClean="0">
                <a:solidFill>
                  <a:schemeClr val="accent2">
                    <a:lumMod val="50000"/>
                  </a:schemeClr>
                </a:solidFill>
                <a:latin typeface="Arial" panose="020B0604020202020204" pitchFamily="34" charset="0"/>
                <a:cs typeface="Arial" panose="020B0604020202020204" pitchFamily="34" charset="0"/>
              </a:rPr>
              <a:t>EN QUE UTILIZA LA PLANTA LA ENERGIA RECIBIDA?</a:t>
            </a:r>
            <a:endParaRPr lang="es-MX" sz="2400" b="1"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solidFill>
            <a:schemeClr val="accent2">
              <a:lumMod val="60000"/>
              <a:lumOff val="40000"/>
            </a:schemeClr>
          </a:solidFill>
        </p:spPr>
        <p:txBody>
          <a:bodyPr>
            <a:normAutofit/>
          </a:bodyPr>
          <a:lstStyle/>
          <a:p>
            <a:pPr marL="0" indent="0" algn="ctr">
              <a:buNone/>
            </a:pPr>
            <a:endParaRPr lang="es-MX" dirty="0" smtClean="0">
              <a:solidFill>
                <a:schemeClr val="accent2">
                  <a:lumMod val="50000"/>
                </a:schemeClr>
              </a:solidFill>
            </a:endParaRPr>
          </a:p>
          <a:p>
            <a:pPr marL="0" indent="0" algn="ctr">
              <a:buNone/>
            </a:pPr>
            <a:r>
              <a:rPr lang="es-MX" sz="4000" dirty="0" smtClean="0">
                <a:solidFill>
                  <a:schemeClr val="accent2">
                    <a:lumMod val="50000"/>
                  </a:schemeClr>
                </a:solidFill>
              </a:rPr>
              <a:t>RN=</a:t>
            </a:r>
            <a:r>
              <a:rPr lang="es-MX" sz="4000" dirty="0" err="1" smtClean="0">
                <a:solidFill>
                  <a:schemeClr val="accent2">
                    <a:lumMod val="50000"/>
                  </a:schemeClr>
                </a:solidFill>
              </a:rPr>
              <a:t>S+H+LE+Fs+M</a:t>
            </a:r>
            <a:endParaRPr lang="es-MX" sz="4000" dirty="0" smtClean="0">
              <a:solidFill>
                <a:schemeClr val="accent2">
                  <a:lumMod val="50000"/>
                </a:schemeClr>
              </a:solidFill>
            </a:endParaRPr>
          </a:p>
          <a:p>
            <a:pPr marL="0" indent="0" algn="ctr">
              <a:buNone/>
            </a:pPr>
            <a:endParaRPr lang="es-MX" sz="3200" dirty="0">
              <a:solidFill>
                <a:schemeClr val="accent2">
                  <a:lumMod val="50000"/>
                </a:schemeClr>
              </a:solidFill>
            </a:endParaRPr>
          </a:p>
          <a:p>
            <a:r>
              <a:rPr lang="es-MX" b="1" dirty="0">
                <a:solidFill>
                  <a:schemeClr val="accent2">
                    <a:lumMod val="50000"/>
                  </a:schemeClr>
                </a:solidFill>
              </a:rPr>
              <a:t>Flujo de calor hacia el interior del suelo (S)</a:t>
            </a:r>
          </a:p>
          <a:p>
            <a:r>
              <a:rPr lang="es-MX" b="1" dirty="0">
                <a:solidFill>
                  <a:schemeClr val="accent2">
                    <a:lumMod val="50000"/>
                  </a:schemeClr>
                </a:solidFill>
              </a:rPr>
              <a:t>Intercambio de energía con la atmosfera (H)</a:t>
            </a:r>
          </a:p>
          <a:p>
            <a:r>
              <a:rPr lang="es-MX" b="1" dirty="0">
                <a:solidFill>
                  <a:schemeClr val="accent2">
                    <a:lumMod val="50000"/>
                  </a:schemeClr>
                </a:solidFill>
              </a:rPr>
              <a:t>Energía utilizada en la fotosíntesis (FS)</a:t>
            </a:r>
          </a:p>
          <a:p>
            <a:r>
              <a:rPr lang="es-MX" b="1" dirty="0">
                <a:solidFill>
                  <a:schemeClr val="accent2">
                    <a:lumMod val="50000"/>
                  </a:schemeClr>
                </a:solidFill>
              </a:rPr>
              <a:t>Tasa de evaporación (E)</a:t>
            </a:r>
          </a:p>
          <a:p>
            <a:r>
              <a:rPr lang="es-MX" b="1" dirty="0">
                <a:solidFill>
                  <a:schemeClr val="accent2">
                    <a:lumMod val="50000"/>
                  </a:schemeClr>
                </a:solidFill>
              </a:rPr>
              <a:t>Calor latente de vaporización (L) 580 cal para evaporar 1 g de agua</a:t>
            </a:r>
          </a:p>
          <a:p>
            <a:r>
              <a:rPr lang="es-MX" b="1" dirty="0">
                <a:solidFill>
                  <a:schemeClr val="accent2">
                    <a:lumMod val="50000"/>
                  </a:schemeClr>
                </a:solidFill>
              </a:rPr>
              <a:t>Flujo de calor latente (LE)</a:t>
            </a:r>
          </a:p>
          <a:p>
            <a:r>
              <a:rPr lang="es-MX" b="1" dirty="0" err="1">
                <a:solidFill>
                  <a:schemeClr val="accent2">
                    <a:lumMod val="50000"/>
                  </a:schemeClr>
                </a:solidFill>
              </a:rPr>
              <a:t>Energia</a:t>
            </a:r>
            <a:r>
              <a:rPr lang="es-MX" b="1" dirty="0">
                <a:solidFill>
                  <a:schemeClr val="accent2">
                    <a:lumMod val="50000"/>
                  </a:schemeClr>
                </a:solidFill>
              </a:rPr>
              <a:t> involucrada en la </a:t>
            </a:r>
            <a:r>
              <a:rPr lang="es-MX" b="1" dirty="0" smtClean="0">
                <a:solidFill>
                  <a:schemeClr val="accent2">
                    <a:lumMod val="50000"/>
                  </a:schemeClr>
                </a:solidFill>
              </a:rPr>
              <a:t>respiración (M)</a:t>
            </a:r>
            <a:endParaRPr lang="es-MX" b="1" dirty="0">
              <a:solidFill>
                <a:schemeClr val="accent2">
                  <a:lumMod val="50000"/>
                </a:schemeClr>
              </a:solidFill>
            </a:endParaRPr>
          </a:p>
          <a:p>
            <a:endParaRPr lang="es-MX" dirty="0"/>
          </a:p>
        </p:txBody>
      </p:sp>
    </p:spTree>
    <p:extLst>
      <p:ext uri="{BB962C8B-B14F-4D97-AF65-F5344CB8AC3E}">
        <p14:creationId xmlns:p14="http://schemas.microsoft.com/office/powerpoint/2010/main" val="4056850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5199595" y="1436696"/>
            <a:ext cx="2057400" cy="553750"/>
          </a:xfrm>
        </p:spPr>
        <p:txBody>
          <a:bodyPr>
            <a:normAutofit/>
          </a:bodyPr>
          <a:lstStyle/>
          <a:p>
            <a:pPr eaLnBrk="1" hangingPunct="1">
              <a:defRPr/>
            </a:pPr>
            <a:r>
              <a:rPr lang="es-MX" sz="2800" b="1" dirty="0" smtClean="0">
                <a:solidFill>
                  <a:schemeClr val="accent2">
                    <a:lumMod val="50000"/>
                  </a:schemeClr>
                </a:solidFill>
                <a:latin typeface="Arial" panose="020B0604020202020204" pitchFamily="34" charset="0"/>
                <a:cs typeface="Arial" panose="020B0604020202020204" pitchFamily="34" charset="0"/>
              </a:rPr>
              <a:t>EL SOL</a:t>
            </a:r>
            <a:endParaRPr lang="es-ES" sz="2800" b="1" dirty="0" smtClean="0">
              <a:solidFill>
                <a:schemeClr val="accent2">
                  <a:lumMod val="50000"/>
                </a:schemeClr>
              </a:solidFill>
              <a:latin typeface="Arial" panose="020B0604020202020204" pitchFamily="34" charset="0"/>
              <a:cs typeface="Arial" panose="020B0604020202020204" pitchFamily="34" charset="0"/>
            </a:endParaRPr>
          </a:p>
        </p:txBody>
      </p:sp>
      <p:sp>
        <p:nvSpPr>
          <p:cNvPr id="7172" name="Text Box 6"/>
          <p:cNvSpPr txBox="1">
            <a:spLocks noChangeArrowheads="1"/>
          </p:cNvSpPr>
          <p:nvPr/>
        </p:nvSpPr>
        <p:spPr bwMode="auto">
          <a:xfrm>
            <a:off x="124690" y="1891144"/>
            <a:ext cx="3616038" cy="4247317"/>
          </a:xfrm>
          <a:prstGeom prst="rect">
            <a:avLst/>
          </a:prstGeom>
          <a:solidFill>
            <a:schemeClr val="accent2">
              <a:lumMod val="40000"/>
              <a:lumOff val="60000"/>
            </a:schemeClr>
          </a:solidFill>
          <a:ln>
            <a:noFill/>
          </a:ln>
          <a:extLst/>
        </p:spPr>
        <p:txBody>
          <a:bodyPr wrap="squar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Times New Roman" panose="02020603050405020304" pitchFamily="18" charset="0"/>
              </a:defRPr>
            </a:lvl1pPr>
            <a:lvl2pPr marL="742950" indent="-285750">
              <a:spcBef>
                <a:spcPct val="20000"/>
              </a:spcBef>
              <a:buClr>
                <a:schemeClr val="tx2"/>
              </a:buClr>
              <a:buSzPct val="60000"/>
              <a:buFont typeface="Wingdings" panose="05000000000000000000" pitchFamily="2" charset="2"/>
              <a:buChar char="n"/>
              <a:defRPr sz="2800">
                <a:solidFill>
                  <a:schemeClr val="tx1"/>
                </a:solidFill>
                <a:latin typeface="Times New Roman" panose="02020603050405020304" pitchFamily="18" charset="0"/>
              </a:defRPr>
            </a:lvl2pPr>
            <a:lvl3pPr marL="1143000" indent="-228600">
              <a:spcBef>
                <a:spcPct val="20000"/>
              </a:spcBef>
              <a:buClr>
                <a:schemeClr val="folHlink"/>
              </a:buClr>
              <a:buSzPct val="60000"/>
              <a:buFont typeface="Wingdings" panose="05000000000000000000" pitchFamily="2" charset="2"/>
              <a:buChar char="n"/>
              <a:defRPr sz="2400">
                <a:solidFill>
                  <a:schemeClr val="tx1"/>
                </a:solidFill>
                <a:latin typeface="Times New Roman" panose="02020603050405020304" pitchFamily="18"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imes New Roman" panose="02020603050405020304" pitchFamily="18" charset="0"/>
              </a:defRPr>
            </a:lvl9pPr>
          </a:lstStyle>
          <a:p>
            <a:pPr defTabSz="914400" fontAlgn="base">
              <a:spcBef>
                <a:spcPct val="0"/>
              </a:spcBef>
              <a:spcAft>
                <a:spcPct val="0"/>
              </a:spcAft>
              <a:buClrTx/>
              <a:buSzTx/>
              <a:buFontTx/>
              <a:buNone/>
            </a:pPr>
            <a:r>
              <a:rPr lang="es-MX" altLang="es-MX" sz="1600" b="1" dirty="0" smtClean="0">
                <a:solidFill>
                  <a:schemeClr val="accent2">
                    <a:lumMod val="50000"/>
                  </a:schemeClr>
                </a:solidFill>
              </a:rPr>
              <a:t>E</a:t>
            </a:r>
            <a:r>
              <a:rPr lang="es-MX" altLang="es-MX" sz="1800" b="1" dirty="0" smtClean="0">
                <a:solidFill>
                  <a:schemeClr val="accent2">
                    <a:lumMod val="50000"/>
                  </a:schemeClr>
                </a:solidFill>
              </a:rPr>
              <a:t>l sol es una estrella blanco-</a:t>
            </a:r>
          </a:p>
          <a:p>
            <a:pPr defTabSz="914400" fontAlgn="base">
              <a:spcBef>
                <a:spcPct val="0"/>
              </a:spcBef>
              <a:spcAft>
                <a:spcPct val="0"/>
              </a:spcAft>
              <a:buClrTx/>
              <a:buSzTx/>
              <a:buFontTx/>
              <a:buNone/>
            </a:pPr>
            <a:r>
              <a:rPr lang="es-MX" altLang="es-MX" sz="1800" b="1" dirty="0" smtClean="0">
                <a:solidFill>
                  <a:schemeClr val="accent2">
                    <a:lumMod val="50000"/>
                  </a:schemeClr>
                </a:solidFill>
              </a:rPr>
              <a:t>Amarilla, fuente </a:t>
            </a:r>
            <a:r>
              <a:rPr lang="es-MX" altLang="es-MX" sz="1800" b="1" dirty="0" smtClean="0">
                <a:solidFill>
                  <a:schemeClr val="accent2">
                    <a:lumMod val="50000"/>
                  </a:schemeClr>
                </a:solidFill>
              </a:rPr>
              <a:t>de radiaciones </a:t>
            </a:r>
            <a:r>
              <a:rPr lang="es-MX" altLang="es-MX" sz="1800" b="1" dirty="0" err="1" smtClean="0">
                <a:solidFill>
                  <a:schemeClr val="accent2">
                    <a:lumMod val="50000"/>
                  </a:schemeClr>
                </a:solidFill>
              </a:rPr>
              <a:t>calorificas</a:t>
            </a:r>
            <a:r>
              <a:rPr lang="es-MX" altLang="es-MX" sz="1800" b="1" dirty="0" smtClean="0">
                <a:solidFill>
                  <a:schemeClr val="accent2">
                    <a:lumMod val="50000"/>
                  </a:schemeClr>
                </a:solidFill>
              </a:rPr>
              <a:t> y de otras formas de </a:t>
            </a:r>
            <a:r>
              <a:rPr lang="es-MX" altLang="es-MX" sz="1800" b="1" dirty="0" err="1" smtClean="0">
                <a:solidFill>
                  <a:schemeClr val="accent2">
                    <a:lumMod val="50000"/>
                  </a:schemeClr>
                </a:solidFill>
              </a:rPr>
              <a:t>energia</a:t>
            </a:r>
            <a:r>
              <a:rPr lang="es-MX" altLang="es-MX" sz="1800" b="1" dirty="0" smtClean="0">
                <a:solidFill>
                  <a:schemeClr val="accent2">
                    <a:lumMod val="50000"/>
                  </a:schemeClr>
                </a:solidFill>
              </a:rPr>
              <a:t> que influyen en el estado de la atmosfera.</a:t>
            </a:r>
          </a:p>
          <a:p>
            <a:pPr defTabSz="914400" fontAlgn="base">
              <a:spcBef>
                <a:spcPct val="0"/>
              </a:spcBef>
              <a:spcAft>
                <a:spcPct val="0"/>
              </a:spcAft>
              <a:buClrTx/>
              <a:buSzTx/>
              <a:buFontTx/>
              <a:buNone/>
            </a:pPr>
            <a:endParaRPr lang="es-MX" altLang="es-MX" sz="1800" b="1" dirty="0" smtClean="0">
              <a:solidFill>
                <a:schemeClr val="accent2">
                  <a:lumMod val="50000"/>
                </a:schemeClr>
              </a:solidFill>
            </a:endParaRPr>
          </a:p>
          <a:p>
            <a:pPr defTabSz="914400" fontAlgn="base">
              <a:spcBef>
                <a:spcPct val="0"/>
              </a:spcBef>
              <a:spcAft>
                <a:spcPct val="0"/>
              </a:spcAft>
              <a:buClrTx/>
              <a:buSzTx/>
              <a:buFontTx/>
              <a:buNone/>
            </a:pPr>
            <a:r>
              <a:rPr lang="es-MX" altLang="es-MX" sz="1800" b="1" dirty="0" err="1" smtClean="0">
                <a:solidFill>
                  <a:schemeClr val="accent2">
                    <a:lumMod val="50000"/>
                  </a:schemeClr>
                </a:solidFill>
              </a:rPr>
              <a:t>D</a:t>
            </a:r>
            <a:r>
              <a:rPr lang="es-MX" altLang="es-MX" sz="1800" b="1" dirty="0" err="1" smtClean="0">
                <a:solidFill>
                  <a:schemeClr val="accent2">
                    <a:lumMod val="50000"/>
                  </a:schemeClr>
                </a:solidFill>
              </a:rPr>
              <a:t>iametro</a:t>
            </a:r>
            <a:r>
              <a:rPr lang="es-MX" altLang="es-MX" sz="1800" b="1" dirty="0" smtClean="0">
                <a:solidFill>
                  <a:schemeClr val="accent2">
                    <a:lumMod val="50000"/>
                  </a:schemeClr>
                </a:solidFill>
              </a:rPr>
              <a:t>.- 1 392 000 </a:t>
            </a:r>
            <a:r>
              <a:rPr lang="es-MX" altLang="es-MX" sz="1800" b="1" dirty="0" smtClean="0">
                <a:solidFill>
                  <a:schemeClr val="accent2">
                    <a:lumMod val="50000"/>
                  </a:schemeClr>
                </a:solidFill>
              </a:rPr>
              <a:t>km; distancia </a:t>
            </a:r>
            <a:r>
              <a:rPr lang="es-MX" altLang="es-MX" sz="1800" b="1" dirty="0" smtClean="0">
                <a:solidFill>
                  <a:schemeClr val="accent2">
                    <a:lumMod val="50000"/>
                  </a:schemeClr>
                </a:solidFill>
              </a:rPr>
              <a:t>aproximada a </a:t>
            </a:r>
            <a:r>
              <a:rPr lang="es-MX" altLang="es-MX" sz="1800" b="1" dirty="0" smtClean="0">
                <a:solidFill>
                  <a:schemeClr val="accent2">
                    <a:lumMod val="50000"/>
                  </a:schemeClr>
                </a:solidFill>
              </a:rPr>
              <a:t>la; tierra</a:t>
            </a:r>
            <a:r>
              <a:rPr lang="es-MX" altLang="es-MX" sz="1800" b="1" dirty="0" smtClean="0">
                <a:solidFill>
                  <a:schemeClr val="accent2">
                    <a:lumMod val="50000"/>
                  </a:schemeClr>
                </a:solidFill>
              </a:rPr>
              <a:t>.- 150 000 000 de </a:t>
            </a:r>
            <a:r>
              <a:rPr lang="es-MX" altLang="es-MX" sz="1800" b="1" dirty="0" smtClean="0">
                <a:solidFill>
                  <a:schemeClr val="accent2">
                    <a:lumMod val="50000"/>
                  </a:schemeClr>
                </a:solidFill>
              </a:rPr>
              <a:t>km; la </a:t>
            </a:r>
            <a:r>
              <a:rPr lang="es-MX" altLang="es-MX" sz="1800" b="1" dirty="0" smtClean="0">
                <a:solidFill>
                  <a:schemeClr val="accent2">
                    <a:lumMod val="50000"/>
                  </a:schemeClr>
                </a:solidFill>
              </a:rPr>
              <a:t>temperatura de su </a:t>
            </a:r>
            <a:r>
              <a:rPr lang="es-MX" altLang="es-MX" sz="1800" b="1" dirty="0" err="1" smtClean="0">
                <a:solidFill>
                  <a:schemeClr val="accent2">
                    <a:lumMod val="50000"/>
                  </a:schemeClr>
                </a:solidFill>
              </a:rPr>
              <a:t>nucleo</a:t>
            </a:r>
            <a:r>
              <a:rPr lang="es-MX" altLang="es-MX" sz="1800" b="1" dirty="0" smtClean="0">
                <a:solidFill>
                  <a:schemeClr val="accent2">
                    <a:lumMod val="50000"/>
                  </a:schemeClr>
                </a:solidFill>
              </a:rPr>
              <a:t> es de </a:t>
            </a:r>
            <a:r>
              <a:rPr lang="es-MX" altLang="es-MX" sz="1800" b="1" dirty="0" smtClean="0">
                <a:solidFill>
                  <a:schemeClr val="accent2">
                    <a:lumMod val="50000"/>
                  </a:schemeClr>
                </a:solidFill>
              </a:rPr>
              <a:t>15 </a:t>
            </a:r>
            <a:r>
              <a:rPr lang="es-MX" altLang="es-MX" sz="1800" b="1" dirty="0" smtClean="0">
                <a:solidFill>
                  <a:schemeClr val="accent2">
                    <a:lumMod val="50000"/>
                  </a:schemeClr>
                </a:solidFill>
              </a:rPr>
              <a:t>000 000° </a:t>
            </a:r>
            <a:r>
              <a:rPr lang="es-MX" altLang="es-MX" sz="1800" b="1" dirty="0" smtClean="0">
                <a:solidFill>
                  <a:schemeClr val="accent2">
                    <a:lumMod val="50000"/>
                  </a:schemeClr>
                </a:solidFill>
              </a:rPr>
              <a:t>K</a:t>
            </a:r>
            <a:r>
              <a:rPr lang="es-MX" altLang="es-MX" sz="1800" b="1" dirty="0" smtClean="0">
                <a:solidFill>
                  <a:schemeClr val="accent2">
                    <a:lumMod val="50000"/>
                  </a:schemeClr>
                </a:solidFill>
              </a:rPr>
              <a:t>; densidad</a:t>
            </a:r>
            <a:r>
              <a:rPr lang="es-MX" altLang="es-MX" sz="1800" b="1" dirty="0" smtClean="0">
                <a:solidFill>
                  <a:schemeClr val="accent2">
                    <a:lumMod val="50000"/>
                  </a:schemeClr>
                </a:solidFill>
              </a:rPr>
              <a:t>.- 10 veces mayor que el </a:t>
            </a:r>
            <a:r>
              <a:rPr lang="es-MX" altLang="es-MX" sz="1800" b="1" dirty="0" smtClean="0">
                <a:solidFill>
                  <a:schemeClr val="accent2">
                    <a:lumMod val="50000"/>
                  </a:schemeClr>
                </a:solidFill>
              </a:rPr>
              <a:t>mercurio; </a:t>
            </a:r>
            <a:r>
              <a:rPr lang="es-MX" altLang="es-MX" sz="1800" b="1" dirty="0" smtClean="0">
                <a:solidFill>
                  <a:schemeClr val="accent2">
                    <a:lumMod val="50000"/>
                  </a:schemeClr>
                </a:solidFill>
              </a:rPr>
              <a:t>fuente </a:t>
            </a:r>
            <a:r>
              <a:rPr lang="es-MX" altLang="es-MX" sz="1800" b="1" dirty="0" smtClean="0">
                <a:solidFill>
                  <a:schemeClr val="accent2">
                    <a:lumMod val="50000"/>
                  </a:schemeClr>
                </a:solidFill>
              </a:rPr>
              <a:t>de </a:t>
            </a:r>
            <a:r>
              <a:rPr lang="es-MX" altLang="es-MX" sz="1800" b="1" dirty="0" err="1" smtClean="0">
                <a:solidFill>
                  <a:schemeClr val="accent2">
                    <a:lumMod val="50000"/>
                  </a:schemeClr>
                </a:solidFill>
              </a:rPr>
              <a:t>energia</a:t>
            </a:r>
            <a:r>
              <a:rPr lang="es-MX" altLang="es-MX" sz="1800" b="1" dirty="0" smtClean="0">
                <a:solidFill>
                  <a:schemeClr val="accent2">
                    <a:lumMod val="50000"/>
                  </a:schemeClr>
                </a:solidFill>
              </a:rPr>
              <a:t>.- 50% h; </a:t>
            </a:r>
            <a:r>
              <a:rPr lang="es-MX" altLang="es-MX" sz="1800" b="1" dirty="0" smtClean="0">
                <a:solidFill>
                  <a:schemeClr val="accent2">
                    <a:lumMod val="50000"/>
                  </a:schemeClr>
                </a:solidFill>
              </a:rPr>
              <a:t>h </a:t>
            </a:r>
            <a:r>
              <a:rPr lang="es-MX" altLang="es-MX" sz="1800" b="1" dirty="0" smtClean="0">
                <a:solidFill>
                  <a:schemeClr val="accent2">
                    <a:lumMod val="50000"/>
                  </a:schemeClr>
                </a:solidFill>
              </a:rPr>
              <a:t>+ h = he + </a:t>
            </a:r>
            <a:r>
              <a:rPr lang="es-MX" altLang="es-MX" sz="1800" b="1" dirty="0" err="1" smtClean="0">
                <a:solidFill>
                  <a:schemeClr val="accent2">
                    <a:lumMod val="50000"/>
                  </a:schemeClr>
                </a:solidFill>
              </a:rPr>
              <a:t>energia</a:t>
            </a:r>
            <a:endParaRPr lang="es-MX" altLang="es-MX" sz="1800" b="1" dirty="0" smtClean="0">
              <a:solidFill>
                <a:schemeClr val="accent2">
                  <a:lumMod val="50000"/>
                </a:schemeClr>
              </a:solidFill>
            </a:endParaRPr>
          </a:p>
          <a:p>
            <a:pPr defTabSz="914400" fontAlgn="base">
              <a:spcBef>
                <a:spcPct val="0"/>
              </a:spcBef>
              <a:spcAft>
                <a:spcPct val="0"/>
              </a:spcAft>
              <a:buClrTx/>
              <a:buSzTx/>
              <a:buFontTx/>
              <a:buNone/>
            </a:pPr>
            <a:r>
              <a:rPr lang="es-MX" altLang="es-MX" sz="1800" b="1" dirty="0" smtClean="0">
                <a:solidFill>
                  <a:schemeClr val="accent2">
                    <a:lumMod val="50000"/>
                  </a:schemeClr>
                </a:solidFill>
              </a:rPr>
              <a:t>vida </a:t>
            </a:r>
            <a:r>
              <a:rPr lang="es-MX" altLang="es-MX" sz="1800" b="1" dirty="0" smtClean="0">
                <a:solidFill>
                  <a:schemeClr val="accent2">
                    <a:lumMod val="50000"/>
                  </a:schemeClr>
                </a:solidFill>
              </a:rPr>
              <a:t>activa por venir.- </a:t>
            </a:r>
            <a:endParaRPr lang="es-MX" altLang="es-MX" sz="1800" b="1" dirty="0" smtClean="0">
              <a:solidFill>
                <a:schemeClr val="accent2">
                  <a:lumMod val="50000"/>
                </a:schemeClr>
              </a:solidFill>
            </a:endParaRPr>
          </a:p>
          <a:p>
            <a:pPr defTabSz="914400" fontAlgn="base">
              <a:spcBef>
                <a:spcPct val="0"/>
              </a:spcBef>
              <a:spcAft>
                <a:spcPct val="0"/>
              </a:spcAft>
              <a:buClrTx/>
              <a:buSzTx/>
              <a:buFontTx/>
              <a:buNone/>
            </a:pPr>
            <a:r>
              <a:rPr lang="es-MX" altLang="es-MX" sz="1800" b="1" dirty="0" smtClean="0">
                <a:solidFill>
                  <a:schemeClr val="accent2">
                    <a:lumMod val="50000"/>
                  </a:schemeClr>
                </a:solidFill>
              </a:rPr>
              <a:t>10 </a:t>
            </a:r>
            <a:r>
              <a:rPr lang="es-MX" altLang="es-MX" sz="1800" b="1" dirty="0" smtClean="0">
                <a:solidFill>
                  <a:schemeClr val="accent2">
                    <a:lumMod val="50000"/>
                  </a:schemeClr>
                </a:solidFill>
              </a:rPr>
              <a:t>000 000 000 de años</a:t>
            </a:r>
            <a:endParaRPr lang="es-ES" altLang="es-MX" sz="1800" b="1" dirty="0" smtClean="0">
              <a:solidFill>
                <a:schemeClr val="accent2">
                  <a:lumMod val="50000"/>
                </a:schemeClr>
              </a:solidFill>
            </a:endParaRPr>
          </a:p>
        </p:txBody>
      </p:sp>
      <p:sp>
        <p:nvSpPr>
          <p:cNvPr id="2" name="CuadroTexto 1"/>
          <p:cNvSpPr txBox="1"/>
          <p:nvPr/>
        </p:nvSpPr>
        <p:spPr>
          <a:xfrm>
            <a:off x="363681" y="353291"/>
            <a:ext cx="6338456" cy="954107"/>
          </a:xfrm>
          <a:prstGeom prst="rect">
            <a:avLst/>
          </a:prstGeom>
          <a:noFill/>
        </p:spPr>
        <p:txBody>
          <a:bodyPr wrap="square" rtlCol="0">
            <a:spAutoFit/>
          </a:bodyPr>
          <a:lstStyle/>
          <a:p>
            <a:r>
              <a:rPr lang="es-MX" sz="2800" b="1" dirty="0" smtClean="0">
                <a:solidFill>
                  <a:schemeClr val="accent2">
                    <a:lumMod val="50000"/>
                  </a:schemeClr>
                </a:solidFill>
              </a:rPr>
              <a:t>DEFINICIONES Y CARACTERISTICAS DE LA RADIACION SOLAR</a:t>
            </a:r>
            <a:endParaRPr lang="es-MX" sz="2800" b="1" dirty="0">
              <a:solidFill>
                <a:schemeClr val="accent2">
                  <a:lumMod val="50000"/>
                </a:schemeClr>
              </a:solidFill>
            </a:endParaRPr>
          </a:p>
        </p:txBody>
      </p:sp>
      <p:pic>
        <p:nvPicPr>
          <p:cNvPr id="4" name="Imagen 3"/>
          <p:cNvPicPr>
            <a:picLocks noChangeAspect="1"/>
          </p:cNvPicPr>
          <p:nvPr/>
        </p:nvPicPr>
        <p:blipFill>
          <a:blip r:embed="rId2"/>
          <a:stretch>
            <a:fillRect/>
          </a:stretch>
        </p:blipFill>
        <p:spPr>
          <a:xfrm>
            <a:off x="3896925" y="2519486"/>
            <a:ext cx="5161838" cy="3382550"/>
          </a:xfrm>
          <a:prstGeom prst="rect">
            <a:avLst/>
          </a:prstGeom>
        </p:spPr>
      </p:pic>
    </p:spTree>
    <p:extLst>
      <p:ext uri="{BB962C8B-B14F-4D97-AF65-F5344CB8AC3E}">
        <p14:creationId xmlns:p14="http://schemas.microsoft.com/office/powerpoint/2010/main" val="6208015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2602" y="102302"/>
            <a:ext cx="7886700" cy="650874"/>
          </a:xfrm>
        </p:spPr>
        <p:txBody>
          <a:bodyPr>
            <a:normAutofit/>
          </a:bodyPr>
          <a:lstStyle/>
          <a:p>
            <a:pPr algn="ctr"/>
            <a:r>
              <a:rPr lang="es-MX" sz="3200" b="1" dirty="0" smtClean="0">
                <a:solidFill>
                  <a:schemeClr val="accent2">
                    <a:lumMod val="50000"/>
                  </a:schemeClr>
                </a:solidFill>
                <a:latin typeface="Arial" panose="020B0604020202020204" pitchFamily="34" charset="0"/>
                <a:cs typeface="Arial" panose="020B0604020202020204" pitchFamily="34" charset="0"/>
              </a:rPr>
              <a:t>PREGUNTAS</a:t>
            </a:r>
            <a:endParaRPr lang="es-MX" sz="3200" b="1" dirty="0">
              <a:solidFill>
                <a:schemeClr val="accent2">
                  <a:lumMod val="50000"/>
                </a:schemeClr>
              </a:solidFill>
              <a:latin typeface="Arial" panose="020B0604020202020204" pitchFamily="34" charset="0"/>
              <a:cs typeface="Arial" panose="020B0604020202020204" pitchFamily="34" charset="0"/>
            </a:endParaRPr>
          </a:p>
        </p:txBody>
      </p:sp>
      <p:pic>
        <p:nvPicPr>
          <p:cNvPr id="4" name="Marcador de contenido 3"/>
          <p:cNvPicPr>
            <a:picLocks noGrp="1" noChangeAspect="1"/>
          </p:cNvPicPr>
          <p:nvPr>
            <p:ph idx="1"/>
          </p:nvPr>
        </p:nvPicPr>
        <p:blipFill>
          <a:blip r:embed="rId2"/>
          <a:stretch>
            <a:fillRect/>
          </a:stretch>
        </p:blipFill>
        <p:spPr>
          <a:xfrm>
            <a:off x="2154468" y="5802215"/>
            <a:ext cx="1158601" cy="772401"/>
          </a:xfrm>
          <a:prstGeom prst="rect">
            <a:avLst/>
          </a:prstGeom>
        </p:spPr>
      </p:pic>
      <p:pic>
        <p:nvPicPr>
          <p:cNvPr id="5" name="Imagen 4"/>
          <p:cNvPicPr>
            <a:picLocks noChangeAspect="1"/>
          </p:cNvPicPr>
          <p:nvPr/>
        </p:nvPicPr>
        <p:blipFill>
          <a:blip r:embed="rId3"/>
          <a:stretch>
            <a:fillRect/>
          </a:stretch>
        </p:blipFill>
        <p:spPr>
          <a:xfrm>
            <a:off x="1261746" y="5790340"/>
            <a:ext cx="892722" cy="770396"/>
          </a:xfrm>
          <a:prstGeom prst="rect">
            <a:avLst/>
          </a:prstGeom>
        </p:spPr>
      </p:pic>
      <p:pic>
        <p:nvPicPr>
          <p:cNvPr id="6" name="Imagen 5"/>
          <p:cNvPicPr>
            <a:picLocks noChangeAspect="1"/>
          </p:cNvPicPr>
          <p:nvPr/>
        </p:nvPicPr>
        <p:blipFill>
          <a:blip r:embed="rId4"/>
          <a:stretch>
            <a:fillRect/>
          </a:stretch>
        </p:blipFill>
        <p:spPr>
          <a:xfrm>
            <a:off x="286775" y="5811452"/>
            <a:ext cx="1027864" cy="772401"/>
          </a:xfrm>
          <a:prstGeom prst="rect">
            <a:avLst/>
          </a:prstGeom>
        </p:spPr>
      </p:pic>
      <p:pic>
        <p:nvPicPr>
          <p:cNvPr id="7" name="Marcador de contenido 3"/>
          <p:cNvPicPr>
            <a:picLocks noChangeAspect="1"/>
          </p:cNvPicPr>
          <p:nvPr/>
        </p:nvPicPr>
        <p:blipFill>
          <a:blip r:embed="rId2"/>
          <a:stretch>
            <a:fillRect/>
          </a:stretch>
        </p:blipFill>
        <p:spPr>
          <a:xfrm>
            <a:off x="5304933" y="5781395"/>
            <a:ext cx="1158601" cy="772401"/>
          </a:xfrm>
          <a:prstGeom prst="rect">
            <a:avLst/>
          </a:prstGeom>
        </p:spPr>
      </p:pic>
      <p:pic>
        <p:nvPicPr>
          <p:cNvPr id="8" name="Imagen 7"/>
          <p:cNvPicPr>
            <a:picLocks noChangeAspect="1"/>
          </p:cNvPicPr>
          <p:nvPr/>
        </p:nvPicPr>
        <p:blipFill>
          <a:blip r:embed="rId3"/>
          <a:stretch>
            <a:fillRect/>
          </a:stretch>
        </p:blipFill>
        <p:spPr>
          <a:xfrm>
            <a:off x="4382854" y="5790340"/>
            <a:ext cx="892722" cy="770396"/>
          </a:xfrm>
          <a:prstGeom prst="rect">
            <a:avLst/>
          </a:prstGeom>
        </p:spPr>
      </p:pic>
      <p:pic>
        <p:nvPicPr>
          <p:cNvPr id="9" name="Imagen 8"/>
          <p:cNvPicPr>
            <a:picLocks noChangeAspect="1"/>
          </p:cNvPicPr>
          <p:nvPr/>
        </p:nvPicPr>
        <p:blipFill>
          <a:blip r:embed="rId4"/>
          <a:stretch>
            <a:fillRect/>
          </a:stretch>
        </p:blipFill>
        <p:spPr>
          <a:xfrm>
            <a:off x="3354990" y="5795275"/>
            <a:ext cx="1027864" cy="772401"/>
          </a:xfrm>
          <a:prstGeom prst="rect">
            <a:avLst/>
          </a:prstGeom>
        </p:spPr>
      </p:pic>
      <p:pic>
        <p:nvPicPr>
          <p:cNvPr id="10" name="Marcador de contenido 3"/>
          <p:cNvPicPr>
            <a:picLocks noChangeAspect="1"/>
          </p:cNvPicPr>
          <p:nvPr/>
        </p:nvPicPr>
        <p:blipFill>
          <a:blip r:embed="rId2"/>
          <a:stretch>
            <a:fillRect/>
          </a:stretch>
        </p:blipFill>
        <p:spPr>
          <a:xfrm>
            <a:off x="7622135" y="5746771"/>
            <a:ext cx="1158601" cy="772401"/>
          </a:xfrm>
          <a:prstGeom prst="rect">
            <a:avLst/>
          </a:prstGeom>
        </p:spPr>
      </p:pic>
      <p:pic>
        <p:nvPicPr>
          <p:cNvPr id="12" name="Imagen 11"/>
          <p:cNvPicPr>
            <a:picLocks noChangeAspect="1"/>
          </p:cNvPicPr>
          <p:nvPr/>
        </p:nvPicPr>
        <p:blipFill>
          <a:blip r:embed="rId4"/>
          <a:stretch>
            <a:fillRect/>
          </a:stretch>
        </p:blipFill>
        <p:spPr>
          <a:xfrm>
            <a:off x="6518019" y="5788335"/>
            <a:ext cx="1027864" cy="772401"/>
          </a:xfrm>
          <a:prstGeom prst="rect">
            <a:avLst/>
          </a:prstGeom>
        </p:spPr>
      </p:pic>
      <p:sp>
        <p:nvSpPr>
          <p:cNvPr id="3" name="CuadroTexto 2"/>
          <p:cNvSpPr txBox="1"/>
          <p:nvPr/>
        </p:nvSpPr>
        <p:spPr>
          <a:xfrm>
            <a:off x="296757" y="633081"/>
            <a:ext cx="7733693" cy="5078313"/>
          </a:xfrm>
          <a:prstGeom prst="rect">
            <a:avLst/>
          </a:prstGeom>
          <a:noFill/>
        </p:spPr>
        <p:txBody>
          <a:bodyPr wrap="square" rtlCol="0">
            <a:spAutoFit/>
          </a:bodyPr>
          <a:lstStyle/>
          <a:p>
            <a:r>
              <a:rPr lang="es-MX" dirty="0" smtClean="0"/>
              <a:t>1</a:t>
            </a:r>
            <a:r>
              <a:rPr lang="es-MX" b="1" dirty="0" smtClean="0">
                <a:solidFill>
                  <a:schemeClr val="accent2">
                    <a:lumMod val="50000"/>
                  </a:schemeClr>
                </a:solidFill>
                <a:latin typeface="Arial" panose="020B0604020202020204" pitchFamily="34" charset="0"/>
                <a:cs typeface="Arial" panose="020B0604020202020204" pitchFamily="34" charset="0"/>
              </a:rPr>
              <a:t>. Cual es el combustible solar</a:t>
            </a:r>
          </a:p>
          <a:p>
            <a:r>
              <a:rPr lang="es-MX" b="1" dirty="0" smtClean="0">
                <a:solidFill>
                  <a:schemeClr val="accent2">
                    <a:lumMod val="50000"/>
                  </a:schemeClr>
                </a:solidFill>
                <a:latin typeface="Arial" panose="020B0604020202020204" pitchFamily="34" charset="0"/>
                <a:cs typeface="Arial" panose="020B0604020202020204" pitchFamily="34" charset="0"/>
              </a:rPr>
              <a:t>2. Porque se presenta el efecto invernadero en la tierra</a:t>
            </a:r>
          </a:p>
          <a:p>
            <a:r>
              <a:rPr lang="es-MX" b="1" dirty="0" smtClean="0">
                <a:solidFill>
                  <a:schemeClr val="accent2">
                    <a:lumMod val="50000"/>
                  </a:schemeClr>
                </a:solidFill>
                <a:latin typeface="Arial" panose="020B0604020202020204" pitchFamily="34" charset="0"/>
                <a:cs typeface="Arial" panose="020B0604020202020204" pitchFamily="34" charset="0"/>
              </a:rPr>
              <a:t>3. Que es la constante solar</a:t>
            </a:r>
          </a:p>
          <a:p>
            <a:r>
              <a:rPr lang="es-MX" b="1" dirty="0" smtClean="0">
                <a:solidFill>
                  <a:schemeClr val="accent2">
                    <a:lumMod val="50000"/>
                  </a:schemeClr>
                </a:solidFill>
                <a:latin typeface="Arial" panose="020B0604020202020204" pitchFamily="34" charset="0"/>
                <a:cs typeface="Arial" panose="020B0604020202020204" pitchFamily="34" charset="0"/>
              </a:rPr>
              <a:t>4.Porque se dice que la luz tiene una naturaleza dual</a:t>
            </a:r>
          </a:p>
          <a:p>
            <a:r>
              <a:rPr lang="es-MX" b="1" dirty="0" smtClean="0">
                <a:solidFill>
                  <a:schemeClr val="accent2">
                    <a:lumMod val="50000"/>
                  </a:schemeClr>
                </a:solidFill>
                <a:latin typeface="Arial" panose="020B0604020202020204" pitchFamily="34" charset="0"/>
                <a:cs typeface="Arial" panose="020B0604020202020204" pitchFamily="34" charset="0"/>
              </a:rPr>
              <a:t>5. Que mide el </a:t>
            </a:r>
            <a:r>
              <a:rPr lang="es-MX" b="1" dirty="0" err="1" smtClean="0">
                <a:solidFill>
                  <a:schemeClr val="accent2">
                    <a:lumMod val="50000"/>
                  </a:schemeClr>
                </a:solidFill>
                <a:latin typeface="Arial" panose="020B0604020202020204" pitchFamily="34" charset="0"/>
                <a:cs typeface="Arial" panose="020B0604020202020204" pitchFamily="34" charset="0"/>
              </a:rPr>
              <a:t>heliografo</a:t>
            </a:r>
            <a:endParaRPr lang="es-MX" b="1" dirty="0" smtClean="0">
              <a:solidFill>
                <a:schemeClr val="accent2">
                  <a:lumMod val="50000"/>
                </a:schemeClr>
              </a:solidFill>
              <a:latin typeface="Arial" panose="020B0604020202020204" pitchFamily="34" charset="0"/>
              <a:cs typeface="Arial" panose="020B0604020202020204" pitchFamily="34" charset="0"/>
            </a:endParaRPr>
          </a:p>
          <a:p>
            <a:r>
              <a:rPr lang="es-MX" b="1" dirty="0" smtClean="0">
                <a:solidFill>
                  <a:schemeClr val="accent2">
                    <a:lumMod val="50000"/>
                  </a:schemeClr>
                </a:solidFill>
                <a:latin typeface="Arial" panose="020B0604020202020204" pitchFamily="34" charset="0"/>
                <a:cs typeface="Arial" panose="020B0604020202020204" pitchFamily="34" charset="0"/>
              </a:rPr>
              <a:t>6. Que diferencias hay entre radiación global y total</a:t>
            </a:r>
          </a:p>
          <a:p>
            <a:r>
              <a:rPr lang="es-MX" b="1" dirty="0" smtClean="0">
                <a:solidFill>
                  <a:schemeClr val="accent2">
                    <a:lumMod val="50000"/>
                  </a:schemeClr>
                </a:solidFill>
                <a:latin typeface="Arial" panose="020B0604020202020204" pitchFamily="34" charset="0"/>
                <a:cs typeface="Arial" panose="020B0604020202020204" pitchFamily="34" charset="0"/>
              </a:rPr>
              <a:t>7.Que es la radiación fotosintéticamente activa</a:t>
            </a:r>
          </a:p>
          <a:p>
            <a:r>
              <a:rPr lang="es-MX" b="1" dirty="0" smtClean="0">
                <a:solidFill>
                  <a:schemeClr val="accent2">
                    <a:lumMod val="50000"/>
                  </a:schemeClr>
                </a:solidFill>
                <a:latin typeface="Arial" panose="020B0604020202020204" pitchFamily="34" charset="0"/>
                <a:cs typeface="Arial" panose="020B0604020202020204" pitchFamily="34" charset="0"/>
              </a:rPr>
              <a:t>8. Que es un balance de radiación y como se realiza</a:t>
            </a:r>
          </a:p>
          <a:p>
            <a:r>
              <a:rPr lang="es-MX" b="1" dirty="0" smtClean="0">
                <a:solidFill>
                  <a:schemeClr val="accent2">
                    <a:lumMod val="50000"/>
                  </a:schemeClr>
                </a:solidFill>
                <a:latin typeface="Arial" panose="020B0604020202020204" pitchFamily="34" charset="0"/>
                <a:cs typeface="Arial" panose="020B0604020202020204" pitchFamily="34" charset="0"/>
              </a:rPr>
              <a:t>9. Mencione algunos factores geográficos y atmosféricos que afecten la cantidad de radiación solar</a:t>
            </a:r>
          </a:p>
          <a:p>
            <a:r>
              <a:rPr lang="es-MX" b="1" dirty="0" smtClean="0">
                <a:solidFill>
                  <a:schemeClr val="accent2">
                    <a:lumMod val="50000"/>
                  </a:schemeClr>
                </a:solidFill>
                <a:latin typeface="Arial" panose="020B0604020202020204" pitchFamily="34" charset="0"/>
                <a:cs typeface="Arial" panose="020B0604020202020204" pitchFamily="34" charset="0"/>
              </a:rPr>
              <a:t>10. Que establece el principio de Stefan-</a:t>
            </a:r>
            <a:r>
              <a:rPr lang="es-MX" b="1" dirty="0" err="1" smtClean="0">
                <a:solidFill>
                  <a:schemeClr val="accent2">
                    <a:lumMod val="50000"/>
                  </a:schemeClr>
                </a:solidFill>
                <a:latin typeface="Arial" panose="020B0604020202020204" pitchFamily="34" charset="0"/>
                <a:cs typeface="Arial" panose="020B0604020202020204" pitchFamily="34" charset="0"/>
              </a:rPr>
              <a:t>Boltzmann</a:t>
            </a:r>
            <a:endParaRPr lang="es-MX" b="1" dirty="0" smtClean="0">
              <a:solidFill>
                <a:schemeClr val="accent2">
                  <a:lumMod val="50000"/>
                </a:schemeClr>
              </a:solidFill>
              <a:latin typeface="Arial" panose="020B0604020202020204" pitchFamily="34" charset="0"/>
              <a:cs typeface="Arial" panose="020B0604020202020204" pitchFamily="34" charset="0"/>
            </a:endParaRPr>
          </a:p>
          <a:p>
            <a:r>
              <a:rPr lang="es-MX" b="1" dirty="0" smtClean="0">
                <a:solidFill>
                  <a:schemeClr val="accent2">
                    <a:lumMod val="50000"/>
                  </a:schemeClr>
                </a:solidFill>
                <a:latin typeface="Arial" panose="020B0604020202020204" pitchFamily="34" charset="0"/>
                <a:cs typeface="Arial" panose="020B0604020202020204" pitchFamily="34" charset="0"/>
              </a:rPr>
              <a:t>11. En que se utiliza principalmente la mayor parte de energía recibida por la planta</a:t>
            </a:r>
          </a:p>
          <a:p>
            <a:r>
              <a:rPr lang="es-MX" b="1" dirty="0" smtClean="0">
                <a:solidFill>
                  <a:schemeClr val="accent2">
                    <a:lumMod val="50000"/>
                  </a:schemeClr>
                </a:solidFill>
                <a:latin typeface="Arial" panose="020B0604020202020204" pitchFamily="34" charset="0"/>
                <a:cs typeface="Arial" panose="020B0604020202020204" pitchFamily="34" charset="0"/>
              </a:rPr>
              <a:t>12. Mencione tres efectos importantes de la radiación en las plantas</a:t>
            </a:r>
          </a:p>
          <a:p>
            <a:r>
              <a:rPr lang="es-MX" b="1" dirty="0" smtClean="0">
                <a:solidFill>
                  <a:schemeClr val="accent2">
                    <a:lumMod val="50000"/>
                  </a:schemeClr>
                </a:solidFill>
                <a:latin typeface="Arial" panose="020B0604020202020204" pitchFamily="34" charset="0"/>
                <a:cs typeface="Arial" panose="020B0604020202020204" pitchFamily="34" charset="0"/>
              </a:rPr>
              <a:t>13. Que es la radiación de onda corta (frecuencia) y onda larga (frecuencia)</a:t>
            </a:r>
          </a:p>
          <a:p>
            <a:r>
              <a:rPr lang="es-MX" b="1" dirty="0" smtClean="0">
                <a:solidFill>
                  <a:schemeClr val="accent2">
                    <a:lumMod val="50000"/>
                  </a:schemeClr>
                </a:solidFill>
                <a:latin typeface="Arial" panose="020B0604020202020204" pitchFamily="34" charset="0"/>
                <a:cs typeface="Arial" panose="020B0604020202020204" pitchFamily="34" charset="0"/>
              </a:rPr>
              <a:t>14. Porque la intensidad de la radiación disminuye conforme el sol </a:t>
            </a:r>
            <a:r>
              <a:rPr lang="es-MX" b="1" dirty="0" smtClean="0">
                <a:solidFill>
                  <a:schemeClr val="accent2">
                    <a:lumMod val="50000"/>
                  </a:schemeClr>
                </a:solidFill>
                <a:latin typeface="Arial" panose="020B0604020202020204" pitchFamily="34" charset="0"/>
                <a:cs typeface="Arial" panose="020B0604020202020204" pitchFamily="34" charset="0"/>
              </a:rPr>
              <a:t>declina</a:t>
            </a:r>
            <a:endParaRPr lang="es-MX" b="1" dirty="0" smtClean="0">
              <a:solidFill>
                <a:schemeClr val="accent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648167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20073"/>
            <a:ext cx="7886700" cy="914400"/>
          </a:xfrm>
        </p:spPr>
        <p:txBody>
          <a:bodyPr>
            <a:normAutofit/>
          </a:bodyPr>
          <a:lstStyle/>
          <a:p>
            <a:pPr algn="ctr"/>
            <a:r>
              <a:rPr lang="es-MX" sz="2800" b="1" dirty="0" err="1" smtClean="0">
                <a:solidFill>
                  <a:schemeClr val="accent2">
                    <a:lumMod val="50000"/>
                  </a:schemeClr>
                </a:solidFill>
                <a:latin typeface="Arial" panose="020B0604020202020204" pitchFamily="34" charset="0"/>
                <a:cs typeface="Arial" panose="020B0604020202020204" pitchFamily="34" charset="0"/>
              </a:rPr>
              <a:t>BIBLIOGRAFíA</a:t>
            </a:r>
            <a:endParaRPr lang="es-MX" sz="2800" b="1"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320634" y="1325418"/>
            <a:ext cx="8090807" cy="5054601"/>
          </a:xfrm>
        </p:spPr>
        <p:txBody>
          <a:bodyPr>
            <a:noAutofit/>
          </a:bodyPr>
          <a:lstStyle/>
          <a:p>
            <a:pPr algn="just"/>
            <a:r>
              <a:rPr lang="es-MX" sz="2400" b="1" dirty="0">
                <a:solidFill>
                  <a:schemeClr val="accent2">
                    <a:lumMod val="50000"/>
                  </a:schemeClr>
                </a:solidFill>
                <a:latin typeface="Arial" panose="020B0604020202020204" pitchFamily="34" charset="0"/>
                <a:cs typeface="Arial" panose="020B0604020202020204" pitchFamily="34" charset="0"/>
              </a:rPr>
              <a:t>Chang, J. (1977).</a:t>
            </a:r>
            <a:r>
              <a:rPr lang="es-MX" sz="2400" dirty="0">
                <a:solidFill>
                  <a:schemeClr val="accent2">
                    <a:lumMod val="50000"/>
                  </a:schemeClr>
                </a:solidFill>
                <a:latin typeface="Arial" panose="020B0604020202020204" pitchFamily="34" charset="0"/>
                <a:cs typeface="Arial" panose="020B0604020202020204" pitchFamily="34" charset="0"/>
              </a:rPr>
              <a:t> </a:t>
            </a:r>
            <a:r>
              <a:rPr lang="en-US" sz="2400" i="1" dirty="0">
                <a:solidFill>
                  <a:schemeClr val="accent2">
                    <a:lumMod val="50000"/>
                  </a:schemeClr>
                </a:solidFill>
                <a:latin typeface="Arial" panose="020B0604020202020204" pitchFamily="34" charset="0"/>
                <a:cs typeface="Arial" panose="020B0604020202020204" pitchFamily="34" charset="0"/>
              </a:rPr>
              <a:t>Climate and Agriculture: and Ecological Survey</a:t>
            </a:r>
            <a:r>
              <a:rPr lang="en-US" sz="2400" dirty="0">
                <a:solidFill>
                  <a:schemeClr val="accent2">
                    <a:lumMod val="50000"/>
                  </a:schemeClr>
                </a:solidFill>
                <a:latin typeface="Arial" panose="020B0604020202020204" pitchFamily="34" charset="0"/>
                <a:cs typeface="Arial" panose="020B0604020202020204" pitchFamily="34" charset="0"/>
              </a:rPr>
              <a:t>. </a:t>
            </a:r>
            <a:r>
              <a:rPr lang="es-MX" sz="2400" dirty="0">
                <a:solidFill>
                  <a:schemeClr val="accent2">
                    <a:lumMod val="50000"/>
                  </a:schemeClr>
                </a:solidFill>
                <a:latin typeface="Arial" panose="020B0604020202020204" pitchFamily="34" charset="0"/>
                <a:cs typeface="Arial" panose="020B0604020202020204" pitchFamily="34" charset="0"/>
              </a:rPr>
              <a:t>Chicago. U.S.A.: </a:t>
            </a:r>
            <a:r>
              <a:rPr lang="es-MX" sz="2400" dirty="0" err="1">
                <a:solidFill>
                  <a:schemeClr val="accent2">
                    <a:lumMod val="50000"/>
                  </a:schemeClr>
                </a:solidFill>
                <a:latin typeface="Arial" panose="020B0604020202020204" pitchFamily="34" charset="0"/>
                <a:cs typeface="Arial" panose="020B0604020202020204" pitchFamily="34" charset="0"/>
              </a:rPr>
              <a:t>Aldine</a:t>
            </a:r>
            <a:r>
              <a:rPr lang="es-MX" sz="2400" dirty="0">
                <a:solidFill>
                  <a:schemeClr val="accent2">
                    <a:lumMod val="50000"/>
                  </a:schemeClr>
                </a:solidFill>
                <a:latin typeface="Arial" panose="020B0604020202020204" pitchFamily="34" charset="0"/>
                <a:cs typeface="Arial" panose="020B0604020202020204" pitchFamily="34" charset="0"/>
              </a:rPr>
              <a:t> Publishing. </a:t>
            </a:r>
          </a:p>
          <a:p>
            <a:pPr algn="just"/>
            <a:r>
              <a:rPr lang="es-MX" sz="2400" b="1" dirty="0">
                <a:solidFill>
                  <a:schemeClr val="accent2">
                    <a:lumMod val="50000"/>
                  </a:schemeClr>
                </a:solidFill>
                <a:latin typeface="Arial" panose="020B0604020202020204" pitchFamily="34" charset="0"/>
                <a:cs typeface="Arial" panose="020B0604020202020204" pitchFamily="34" charset="0"/>
              </a:rPr>
              <a:t>De Fina, A., y </a:t>
            </a:r>
            <a:r>
              <a:rPr lang="es-MX" sz="2400" b="1" dirty="0" err="1">
                <a:solidFill>
                  <a:schemeClr val="accent2">
                    <a:lumMod val="50000"/>
                  </a:schemeClr>
                </a:solidFill>
                <a:latin typeface="Arial" panose="020B0604020202020204" pitchFamily="34" charset="0"/>
                <a:cs typeface="Arial" panose="020B0604020202020204" pitchFamily="34" charset="0"/>
              </a:rPr>
              <a:t>Ravello</a:t>
            </a:r>
            <a:r>
              <a:rPr lang="es-MX" sz="2400" b="1" dirty="0">
                <a:solidFill>
                  <a:schemeClr val="accent2">
                    <a:lumMod val="50000"/>
                  </a:schemeClr>
                </a:solidFill>
                <a:latin typeface="Arial" panose="020B0604020202020204" pitchFamily="34" charset="0"/>
                <a:cs typeface="Arial" panose="020B0604020202020204" pitchFamily="34" charset="0"/>
              </a:rPr>
              <a:t> A. (1975). </a:t>
            </a:r>
            <a:r>
              <a:rPr lang="es-MX" sz="2400" i="1" dirty="0">
                <a:solidFill>
                  <a:schemeClr val="accent2">
                    <a:lumMod val="50000"/>
                  </a:schemeClr>
                </a:solidFill>
                <a:latin typeface="Arial" panose="020B0604020202020204" pitchFamily="34" charset="0"/>
                <a:cs typeface="Arial" panose="020B0604020202020204" pitchFamily="34" charset="0"/>
              </a:rPr>
              <a:t>Climatología y Fenología Agrícolas</a:t>
            </a:r>
            <a:r>
              <a:rPr lang="es-MX" sz="2400" dirty="0">
                <a:solidFill>
                  <a:schemeClr val="accent2">
                    <a:lumMod val="50000"/>
                  </a:schemeClr>
                </a:solidFill>
                <a:latin typeface="Arial" panose="020B0604020202020204" pitchFamily="34" charset="0"/>
                <a:cs typeface="Arial" panose="020B0604020202020204" pitchFamily="34" charset="0"/>
              </a:rPr>
              <a:t>.: Buenos Aires. Argentina. Ed. EUDEBA</a:t>
            </a:r>
          </a:p>
          <a:p>
            <a:pPr algn="just"/>
            <a:r>
              <a:rPr lang="es-MX" sz="2400" b="1" dirty="0">
                <a:solidFill>
                  <a:schemeClr val="accent2">
                    <a:lumMod val="50000"/>
                  </a:schemeClr>
                </a:solidFill>
                <a:latin typeface="Arial" panose="020B0604020202020204" pitchFamily="34" charset="0"/>
                <a:cs typeface="Arial" panose="020B0604020202020204" pitchFamily="34" charset="0"/>
              </a:rPr>
              <a:t>Elías, C. F., (2001). </a:t>
            </a:r>
            <a:r>
              <a:rPr lang="es-MX" sz="2400" i="1" dirty="0" err="1">
                <a:solidFill>
                  <a:schemeClr val="accent2">
                    <a:lumMod val="50000"/>
                  </a:schemeClr>
                </a:solidFill>
                <a:latin typeface="Arial" panose="020B0604020202020204" pitchFamily="34" charset="0"/>
                <a:cs typeface="Arial" panose="020B0604020202020204" pitchFamily="34" charset="0"/>
              </a:rPr>
              <a:t>Agrometeorología</a:t>
            </a:r>
            <a:r>
              <a:rPr lang="es-MX" sz="2400" dirty="0">
                <a:solidFill>
                  <a:schemeClr val="accent2">
                    <a:lumMod val="50000"/>
                  </a:schemeClr>
                </a:solidFill>
                <a:latin typeface="Arial" panose="020B0604020202020204" pitchFamily="34" charset="0"/>
                <a:cs typeface="Arial" panose="020B0604020202020204" pitchFamily="34" charset="0"/>
              </a:rPr>
              <a:t>. España: Ed. </a:t>
            </a:r>
            <a:r>
              <a:rPr lang="es-MX" sz="2400" dirty="0" err="1">
                <a:solidFill>
                  <a:schemeClr val="accent2">
                    <a:lumMod val="50000"/>
                  </a:schemeClr>
                </a:solidFill>
                <a:latin typeface="Arial" panose="020B0604020202020204" pitchFamily="34" charset="0"/>
                <a:cs typeface="Arial" panose="020B0604020202020204" pitchFamily="34" charset="0"/>
              </a:rPr>
              <a:t>Mundi</a:t>
            </a:r>
            <a:r>
              <a:rPr lang="es-MX" sz="2400" dirty="0">
                <a:solidFill>
                  <a:schemeClr val="accent2">
                    <a:lumMod val="50000"/>
                  </a:schemeClr>
                </a:solidFill>
                <a:latin typeface="Arial" panose="020B0604020202020204" pitchFamily="34" charset="0"/>
                <a:cs typeface="Arial" panose="020B0604020202020204" pitchFamily="34" charset="0"/>
              </a:rPr>
              <a:t>-Prensa, </a:t>
            </a:r>
            <a:r>
              <a:rPr lang="es-MX" sz="2400" dirty="0" smtClean="0">
                <a:solidFill>
                  <a:schemeClr val="accent2">
                    <a:lumMod val="50000"/>
                  </a:schemeClr>
                </a:solidFill>
                <a:latin typeface="Arial" panose="020B0604020202020204" pitchFamily="34" charset="0"/>
                <a:cs typeface="Arial" panose="020B0604020202020204" pitchFamily="34" charset="0"/>
              </a:rPr>
              <a:t>. </a:t>
            </a:r>
            <a:endParaRPr lang="es-MX" sz="2400" dirty="0">
              <a:solidFill>
                <a:schemeClr val="accent2">
                  <a:lumMod val="50000"/>
                </a:schemeClr>
              </a:solidFill>
              <a:latin typeface="Arial" panose="020B0604020202020204" pitchFamily="34" charset="0"/>
              <a:cs typeface="Arial" panose="020B0604020202020204" pitchFamily="34" charset="0"/>
            </a:endParaRPr>
          </a:p>
          <a:p>
            <a:pPr algn="just"/>
            <a:r>
              <a:rPr lang="es-MX" sz="2400" b="1" dirty="0">
                <a:solidFill>
                  <a:schemeClr val="accent2">
                    <a:lumMod val="50000"/>
                  </a:schemeClr>
                </a:solidFill>
                <a:latin typeface="Arial" panose="020B0604020202020204" pitchFamily="34" charset="0"/>
                <a:cs typeface="Arial" panose="020B0604020202020204" pitchFamily="34" charset="0"/>
              </a:rPr>
              <a:t>Ortiz, S. C., (1984). </a:t>
            </a:r>
            <a:r>
              <a:rPr lang="es-MX" sz="2400" i="1" dirty="0">
                <a:solidFill>
                  <a:schemeClr val="accent2">
                    <a:lumMod val="50000"/>
                  </a:schemeClr>
                </a:solidFill>
                <a:latin typeface="Arial" panose="020B0604020202020204" pitchFamily="34" charset="0"/>
                <a:cs typeface="Arial" panose="020B0604020202020204" pitchFamily="34" charset="0"/>
              </a:rPr>
              <a:t>Elementos de meteorología cuantitativa</a:t>
            </a:r>
            <a:r>
              <a:rPr lang="es-MX" sz="2400" dirty="0">
                <a:solidFill>
                  <a:schemeClr val="accent2">
                    <a:lumMod val="50000"/>
                  </a:schemeClr>
                </a:solidFill>
                <a:latin typeface="Arial" panose="020B0604020202020204" pitchFamily="34" charset="0"/>
                <a:cs typeface="Arial" panose="020B0604020202020204" pitchFamily="34" charset="0"/>
              </a:rPr>
              <a:t>. México:  Departamento de suelos, </a:t>
            </a:r>
            <a:r>
              <a:rPr lang="es-MX" sz="2400" dirty="0" err="1">
                <a:solidFill>
                  <a:schemeClr val="accent2">
                    <a:lumMod val="50000"/>
                  </a:schemeClr>
                </a:solidFill>
                <a:latin typeface="Arial" panose="020B0604020202020204" pitchFamily="34" charset="0"/>
                <a:cs typeface="Arial" panose="020B0604020202020204" pitchFamily="34" charset="0"/>
              </a:rPr>
              <a:t>UACh</a:t>
            </a:r>
            <a:r>
              <a:rPr lang="es-MX" sz="2400" dirty="0">
                <a:solidFill>
                  <a:schemeClr val="accent2">
                    <a:lumMod val="50000"/>
                  </a:schemeClr>
                </a:solidFill>
                <a:latin typeface="Arial" panose="020B0604020202020204" pitchFamily="34" charset="0"/>
                <a:cs typeface="Arial" panose="020B0604020202020204" pitchFamily="34" charset="0"/>
              </a:rPr>
              <a:t>. Chapingo.</a:t>
            </a:r>
          </a:p>
          <a:p>
            <a:pPr algn="just"/>
            <a:r>
              <a:rPr lang="es-MX" sz="2400" b="1" dirty="0" smtClean="0">
                <a:solidFill>
                  <a:schemeClr val="accent2">
                    <a:lumMod val="50000"/>
                  </a:schemeClr>
                </a:solidFill>
                <a:latin typeface="Arial" panose="020B0604020202020204" pitchFamily="34" charset="0"/>
                <a:cs typeface="Arial" panose="020B0604020202020204" pitchFamily="34" charset="0"/>
              </a:rPr>
              <a:t>Servicio </a:t>
            </a:r>
            <a:r>
              <a:rPr lang="es-MX" sz="2400" b="1" dirty="0">
                <a:solidFill>
                  <a:schemeClr val="accent2">
                    <a:lumMod val="50000"/>
                  </a:schemeClr>
                </a:solidFill>
                <a:latin typeface="Arial" panose="020B0604020202020204" pitchFamily="34" charset="0"/>
                <a:cs typeface="Arial" panose="020B0604020202020204" pitchFamily="34" charset="0"/>
              </a:rPr>
              <a:t>Meteorológico Nacional (1976). </a:t>
            </a:r>
            <a:r>
              <a:rPr lang="es-MX" sz="2400" i="1" dirty="0">
                <a:solidFill>
                  <a:schemeClr val="accent2">
                    <a:lumMod val="50000"/>
                  </a:schemeClr>
                </a:solidFill>
                <a:latin typeface="Arial" panose="020B0604020202020204" pitchFamily="34" charset="0"/>
                <a:cs typeface="Arial" panose="020B0604020202020204" pitchFamily="34" charset="0"/>
              </a:rPr>
              <a:t>Normales climatológicas. </a:t>
            </a:r>
            <a:r>
              <a:rPr lang="en-US" sz="2400" i="1" dirty="0" err="1">
                <a:solidFill>
                  <a:schemeClr val="accent2">
                    <a:lumMod val="50000"/>
                  </a:schemeClr>
                </a:solidFill>
                <a:latin typeface="Arial" panose="020B0604020202020204" pitchFamily="34" charset="0"/>
                <a:cs typeface="Arial" panose="020B0604020202020204" pitchFamily="34" charset="0"/>
              </a:rPr>
              <a:t>Periodo</a:t>
            </a:r>
            <a:r>
              <a:rPr lang="en-US" sz="2400" i="1" dirty="0">
                <a:solidFill>
                  <a:schemeClr val="accent2">
                    <a:lumMod val="50000"/>
                  </a:schemeClr>
                </a:solidFill>
                <a:latin typeface="Arial" panose="020B0604020202020204" pitchFamily="34" charset="0"/>
                <a:cs typeface="Arial" panose="020B0604020202020204" pitchFamily="34" charset="0"/>
              </a:rPr>
              <a:t> 1941-1970.</a:t>
            </a:r>
            <a:r>
              <a:rPr lang="en-US" sz="2400" dirty="0">
                <a:solidFill>
                  <a:schemeClr val="accent2">
                    <a:lumMod val="50000"/>
                  </a:schemeClr>
                </a:solidFill>
                <a:latin typeface="Arial" panose="020B0604020202020204" pitchFamily="34" charset="0"/>
                <a:cs typeface="Arial" panose="020B0604020202020204" pitchFamily="34" charset="0"/>
              </a:rPr>
              <a:t> México, D.F.: SMN</a:t>
            </a:r>
            <a:r>
              <a:rPr lang="en-US" sz="2400" dirty="0" smtClean="0">
                <a:solidFill>
                  <a:schemeClr val="accent2">
                    <a:lumMod val="50000"/>
                  </a:schemeClr>
                </a:solidFill>
                <a:latin typeface="Arial" panose="020B0604020202020204" pitchFamily="34" charset="0"/>
                <a:cs typeface="Arial" panose="020B0604020202020204" pitchFamily="34" charset="0"/>
              </a:rPr>
              <a:t>.</a:t>
            </a:r>
            <a:endParaRPr lang="es-MX" sz="2400" dirty="0">
              <a:solidFill>
                <a:schemeClr val="accent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264798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3011" name="Picture 2" descr="melhorfotov20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9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3" name="Text Box 6"/>
          <p:cNvSpPr txBox="1">
            <a:spLocks noChangeArrowheads="1"/>
          </p:cNvSpPr>
          <p:nvPr/>
        </p:nvSpPr>
        <p:spPr bwMode="auto">
          <a:xfrm>
            <a:off x="6487336" y="2379156"/>
            <a:ext cx="284200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eaLnBrk="1" hangingPunct="1">
              <a:spcBef>
                <a:spcPct val="50000"/>
              </a:spcBef>
            </a:pPr>
            <a:r>
              <a:rPr lang="es-MX" altLang="es-MX" sz="4500" b="0" dirty="0">
                <a:solidFill>
                  <a:srgbClr val="FFFF00"/>
                </a:solidFill>
                <a:latin typeface="Arial" panose="020B0604020202020204" pitchFamily="34" charset="0"/>
              </a:rPr>
              <a:t>Gracias</a:t>
            </a:r>
            <a:endParaRPr lang="es-ES" altLang="es-MX" sz="4500" b="0" dirty="0">
              <a:solidFill>
                <a:srgbClr val="FFFF00"/>
              </a:solidFill>
              <a:latin typeface="Arial" panose="020B0604020202020204" pitchFamily="34" charset="0"/>
            </a:endParaRPr>
          </a:p>
        </p:txBody>
      </p:sp>
    </p:spTree>
    <p:extLst>
      <p:ext uri="{BB962C8B-B14F-4D97-AF65-F5344CB8AC3E}">
        <p14:creationId xmlns:p14="http://schemas.microsoft.com/office/powerpoint/2010/main" val="4127751401"/>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416" y="994989"/>
            <a:ext cx="7690756" cy="352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ChangeArrowheads="1"/>
          </p:cNvSpPr>
          <p:nvPr/>
        </p:nvSpPr>
        <p:spPr bwMode="auto">
          <a:xfrm>
            <a:off x="457201" y="4951666"/>
            <a:ext cx="506185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algn="just" eaLnBrk="1" hangingPunct="1"/>
            <a:r>
              <a:rPr lang="es-MX" altLang="es-MX" sz="2000" dirty="0">
                <a:solidFill>
                  <a:schemeClr val="accent2">
                    <a:lumMod val="50000"/>
                  </a:schemeClr>
                </a:solidFill>
                <a:latin typeface="Comic Sans MS" panose="030F0702030302020204" pitchFamily="66" charset="0"/>
              </a:rPr>
              <a:t>Distancia  Tierra -Sol: 150  millones de kilómetros</a:t>
            </a:r>
          </a:p>
          <a:p>
            <a:pPr algn="just" eaLnBrk="1" hangingPunct="1"/>
            <a:r>
              <a:rPr lang="es-MX" altLang="es-MX" sz="2000" dirty="0">
                <a:solidFill>
                  <a:schemeClr val="accent2">
                    <a:lumMod val="50000"/>
                  </a:schemeClr>
                </a:solidFill>
                <a:latin typeface="Comic Sans MS" panose="030F0702030302020204" pitchFamily="66" charset="0"/>
              </a:rPr>
              <a:t>Diámetro del </a:t>
            </a:r>
            <a:r>
              <a:rPr lang="es-MX" altLang="es-MX" sz="2000" dirty="0" smtClean="0">
                <a:solidFill>
                  <a:schemeClr val="accent2">
                    <a:lumMod val="50000"/>
                  </a:schemeClr>
                </a:solidFill>
                <a:latin typeface="Comic Sans MS" panose="030F0702030302020204" pitchFamily="66" charset="0"/>
              </a:rPr>
              <a:t>Sol: 1.39  </a:t>
            </a:r>
            <a:r>
              <a:rPr lang="es-MX" altLang="es-MX" sz="2000" dirty="0">
                <a:solidFill>
                  <a:schemeClr val="accent2">
                    <a:lumMod val="50000"/>
                  </a:schemeClr>
                </a:solidFill>
                <a:latin typeface="Comic Sans MS" panose="030F0702030302020204" pitchFamily="66" charset="0"/>
              </a:rPr>
              <a:t>millones  de kilómetros                        Diámetro de la Tierra: 12.7  mil </a:t>
            </a:r>
            <a:r>
              <a:rPr lang="es-MX" altLang="es-MX" sz="2000" dirty="0" smtClean="0">
                <a:solidFill>
                  <a:schemeClr val="accent2">
                    <a:lumMod val="50000"/>
                  </a:schemeClr>
                </a:solidFill>
                <a:latin typeface="Comic Sans MS" panose="030F0702030302020204" pitchFamily="66" charset="0"/>
              </a:rPr>
              <a:t>kilómetros</a:t>
            </a:r>
            <a:endParaRPr lang="es-MX" altLang="es-MX" sz="2000" dirty="0">
              <a:solidFill>
                <a:schemeClr val="accent2">
                  <a:lumMod val="50000"/>
                </a:schemeClr>
              </a:solidFill>
              <a:latin typeface="Comic Sans MS" panose="030F0702030302020204" pitchFamily="66" charset="0"/>
            </a:endParaRPr>
          </a:p>
        </p:txBody>
      </p:sp>
      <p:sp>
        <p:nvSpPr>
          <p:cNvPr id="32772" name="Text Box 4"/>
          <p:cNvSpPr txBox="1">
            <a:spLocks noChangeArrowheads="1"/>
          </p:cNvSpPr>
          <p:nvPr/>
        </p:nvSpPr>
        <p:spPr bwMode="auto">
          <a:xfrm>
            <a:off x="927100" y="323850"/>
            <a:ext cx="696434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b="1">
                <a:solidFill>
                  <a:schemeClr val="tx1"/>
                </a:solidFill>
                <a:latin typeface="Times New Roman" pitchFamily="18" charset="0"/>
              </a:defRPr>
            </a:lvl1pPr>
            <a:lvl2pPr marL="742950" indent="-285750" eaLnBrk="0" hangingPunct="0">
              <a:defRPr sz="2800" b="1">
                <a:solidFill>
                  <a:schemeClr val="tx1"/>
                </a:solidFill>
                <a:latin typeface="Times New Roman" pitchFamily="18" charset="0"/>
              </a:defRPr>
            </a:lvl2pPr>
            <a:lvl3pPr marL="1143000" indent="-228600" eaLnBrk="0" hangingPunct="0">
              <a:defRPr sz="2800" b="1">
                <a:solidFill>
                  <a:schemeClr val="tx1"/>
                </a:solidFill>
                <a:latin typeface="Times New Roman" pitchFamily="18" charset="0"/>
              </a:defRPr>
            </a:lvl3pPr>
            <a:lvl4pPr marL="1600200" indent="-228600" eaLnBrk="0" hangingPunct="0">
              <a:defRPr sz="2800" b="1">
                <a:solidFill>
                  <a:schemeClr val="tx1"/>
                </a:solidFill>
                <a:latin typeface="Times New Roman" pitchFamily="18" charset="0"/>
              </a:defRPr>
            </a:lvl4pPr>
            <a:lvl5pPr marL="2057400" indent="-228600" eaLnBrk="0" hangingPunct="0">
              <a:defRPr sz="2800" b="1">
                <a:solidFill>
                  <a:schemeClr val="tx1"/>
                </a:solidFill>
                <a:latin typeface="Times New Roman" pitchFamily="18" charset="0"/>
              </a:defRPr>
            </a:lvl5pPr>
            <a:lvl6pPr marL="2514600" indent="-228600" eaLnBrk="0" fontAlgn="base" hangingPunct="0">
              <a:spcBef>
                <a:spcPct val="0"/>
              </a:spcBef>
              <a:spcAft>
                <a:spcPct val="0"/>
              </a:spcAft>
              <a:defRPr sz="2800" b="1">
                <a:solidFill>
                  <a:schemeClr val="tx1"/>
                </a:solidFill>
                <a:latin typeface="Times New Roman" pitchFamily="18" charset="0"/>
              </a:defRPr>
            </a:lvl6pPr>
            <a:lvl7pPr marL="2971800" indent="-228600" eaLnBrk="0" fontAlgn="base" hangingPunct="0">
              <a:spcBef>
                <a:spcPct val="0"/>
              </a:spcBef>
              <a:spcAft>
                <a:spcPct val="0"/>
              </a:spcAft>
              <a:defRPr sz="2800" b="1">
                <a:solidFill>
                  <a:schemeClr val="tx1"/>
                </a:solidFill>
                <a:latin typeface="Times New Roman" pitchFamily="18" charset="0"/>
              </a:defRPr>
            </a:lvl7pPr>
            <a:lvl8pPr marL="3429000" indent="-228600" eaLnBrk="0" fontAlgn="base" hangingPunct="0">
              <a:spcBef>
                <a:spcPct val="0"/>
              </a:spcBef>
              <a:spcAft>
                <a:spcPct val="0"/>
              </a:spcAft>
              <a:defRPr sz="2800" b="1">
                <a:solidFill>
                  <a:schemeClr val="tx1"/>
                </a:solidFill>
                <a:latin typeface="Times New Roman" pitchFamily="18" charset="0"/>
              </a:defRPr>
            </a:lvl8pPr>
            <a:lvl9pPr marL="3886200" indent="-228600" eaLnBrk="0" fontAlgn="base" hangingPunct="0">
              <a:spcBef>
                <a:spcPct val="0"/>
              </a:spcBef>
              <a:spcAft>
                <a:spcPct val="0"/>
              </a:spcAft>
              <a:defRPr sz="2800" b="1">
                <a:solidFill>
                  <a:schemeClr val="tx1"/>
                </a:solidFill>
                <a:latin typeface="Times New Roman" pitchFamily="18" charset="0"/>
              </a:defRPr>
            </a:lvl9pPr>
          </a:lstStyle>
          <a:p>
            <a:pPr>
              <a:defRPr/>
            </a:pPr>
            <a:r>
              <a:rPr lang="es-ES" sz="3200" dirty="0" smtClean="0">
                <a:solidFill>
                  <a:schemeClr val="accent2">
                    <a:lumMod val="50000"/>
                  </a:schemeClr>
                </a:solidFill>
                <a:latin typeface="Arial" panose="020B0604020202020204" pitchFamily="34" charset="0"/>
                <a:cs typeface="Arial" panose="020B0604020202020204" pitchFamily="34" charset="0"/>
              </a:rPr>
              <a:t>Relaciones Geométricas Tierra-Sol</a:t>
            </a:r>
            <a:endParaRPr lang="es-MX" sz="3200" dirty="0" smtClean="0">
              <a:solidFill>
                <a:schemeClr val="accent2">
                  <a:lumMod val="50000"/>
                </a:schemeClr>
              </a:solidFill>
              <a:latin typeface="Arial" panose="020B0604020202020204" pitchFamily="34" charset="0"/>
              <a:cs typeface="Arial" panose="020B0604020202020204" pitchFamily="34" charset="0"/>
            </a:endParaRPr>
          </a:p>
        </p:txBody>
      </p:sp>
      <p:pic>
        <p:nvPicPr>
          <p:cNvPr id="5" name="Picture 4" descr="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120245" y="4308526"/>
            <a:ext cx="2635539" cy="22481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3666490"/>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283" y="769264"/>
            <a:ext cx="7306107" cy="583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5"/>
          <p:cNvSpPr>
            <a:spLocks noChangeArrowheads="1"/>
          </p:cNvSpPr>
          <p:nvPr/>
        </p:nvSpPr>
        <p:spPr bwMode="auto">
          <a:xfrm>
            <a:off x="1509711" y="913394"/>
            <a:ext cx="6445250"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algn="just"/>
            <a:r>
              <a:rPr lang="es-ES" altLang="es-MX" sz="2400" dirty="0">
                <a:solidFill>
                  <a:srgbClr val="FFFF00"/>
                </a:solidFill>
              </a:rPr>
              <a:t>La radiación solar que se recibe </a:t>
            </a:r>
            <a:r>
              <a:rPr lang="es-ES" altLang="es-MX" sz="2400" dirty="0" smtClean="0">
                <a:solidFill>
                  <a:srgbClr val="FFFF00"/>
                </a:solidFill>
              </a:rPr>
              <a:t>en forma perpendicular fuera </a:t>
            </a:r>
            <a:r>
              <a:rPr lang="es-ES" altLang="es-MX" sz="2400" dirty="0">
                <a:solidFill>
                  <a:srgbClr val="FFFF00"/>
                </a:solidFill>
              </a:rPr>
              <a:t>de la atmósfera </a:t>
            </a:r>
            <a:r>
              <a:rPr lang="es-ES" altLang="es-MX" sz="2400" dirty="0" smtClean="0">
                <a:solidFill>
                  <a:srgbClr val="FFFF00"/>
                </a:solidFill>
              </a:rPr>
              <a:t>terrestre </a:t>
            </a:r>
            <a:r>
              <a:rPr lang="es-ES" altLang="es-MX" sz="2400" dirty="0">
                <a:solidFill>
                  <a:srgbClr val="FFFF00"/>
                </a:solidFill>
              </a:rPr>
              <a:t>se considera constante </a:t>
            </a:r>
            <a:r>
              <a:rPr lang="es-ES" altLang="es-MX" sz="2400" dirty="0" smtClean="0">
                <a:solidFill>
                  <a:srgbClr val="FFFF00"/>
                </a:solidFill>
              </a:rPr>
              <a:t>(promedio) con </a:t>
            </a:r>
            <a:r>
              <a:rPr lang="es-ES" altLang="es-MX" sz="2400" dirty="0">
                <a:solidFill>
                  <a:srgbClr val="FFFF00"/>
                </a:solidFill>
              </a:rPr>
              <a:t>un valor para la </a:t>
            </a:r>
            <a:r>
              <a:rPr lang="es-ES" altLang="es-MX" sz="2400" dirty="0" err="1">
                <a:solidFill>
                  <a:srgbClr val="FFFF00"/>
                </a:solidFill>
              </a:rPr>
              <a:t>irradiancia</a:t>
            </a:r>
            <a:r>
              <a:rPr lang="es-ES" altLang="es-MX" sz="2400" dirty="0">
                <a:solidFill>
                  <a:srgbClr val="FFFF00"/>
                </a:solidFill>
              </a:rPr>
              <a:t> de:  </a:t>
            </a:r>
            <a:r>
              <a:rPr lang="es-ES" altLang="es-MX" sz="2400" i="1" dirty="0">
                <a:solidFill>
                  <a:srgbClr val="FFFF00"/>
                </a:solidFill>
              </a:rPr>
              <a:t>G</a:t>
            </a:r>
            <a:r>
              <a:rPr lang="es-ES" altLang="es-MX" sz="2400" baseline="-25000" dirty="0">
                <a:solidFill>
                  <a:srgbClr val="FFFF00"/>
                </a:solidFill>
              </a:rPr>
              <a:t>0 </a:t>
            </a:r>
            <a:r>
              <a:rPr lang="es-MX" altLang="es-MX" sz="2400" dirty="0">
                <a:solidFill>
                  <a:srgbClr val="FFFF00"/>
                </a:solidFill>
              </a:rPr>
              <a:t>= 1,367 W/m</a:t>
            </a:r>
            <a:r>
              <a:rPr lang="es-ES" altLang="es-MX" sz="2400" baseline="30000" dirty="0" smtClean="0">
                <a:solidFill>
                  <a:schemeClr val="bg1"/>
                </a:solidFill>
              </a:rPr>
              <a:t>2 </a:t>
            </a:r>
            <a:r>
              <a:rPr lang="es-ES" altLang="es-MX" sz="2400" dirty="0" smtClean="0">
                <a:solidFill>
                  <a:srgbClr val="FFFF00"/>
                </a:solidFill>
              </a:rPr>
              <a:t>(2 cal cm</a:t>
            </a:r>
            <a:r>
              <a:rPr lang="es-ES" altLang="es-MX" sz="2400" baseline="30000" dirty="0" smtClean="0">
                <a:solidFill>
                  <a:srgbClr val="FFFF00"/>
                </a:solidFill>
              </a:rPr>
              <a:t>-2</a:t>
            </a:r>
            <a:r>
              <a:rPr lang="es-ES" altLang="es-MX" sz="2400" dirty="0" smtClean="0">
                <a:solidFill>
                  <a:srgbClr val="FFFF00"/>
                </a:solidFill>
              </a:rPr>
              <a:t>min</a:t>
            </a:r>
            <a:r>
              <a:rPr lang="es-ES" altLang="es-MX" sz="2400" baseline="30000" dirty="0" smtClean="0">
                <a:solidFill>
                  <a:srgbClr val="FFFF00"/>
                </a:solidFill>
              </a:rPr>
              <a:t>-1</a:t>
            </a:r>
            <a:r>
              <a:rPr lang="es-ES" altLang="es-MX" sz="2400" dirty="0" smtClean="0">
                <a:solidFill>
                  <a:srgbClr val="FFFF00"/>
                </a:solidFill>
              </a:rPr>
              <a:t>)</a:t>
            </a:r>
            <a:endParaRPr lang="es-MX" altLang="es-MX" sz="2400" b="0" baseline="30000" dirty="0">
              <a:solidFill>
                <a:srgbClr val="FFFF00"/>
              </a:solidFill>
            </a:endParaRPr>
          </a:p>
        </p:txBody>
      </p:sp>
      <p:sp>
        <p:nvSpPr>
          <p:cNvPr id="9220" name="5 CuadroTexto"/>
          <p:cNvSpPr txBox="1">
            <a:spLocks noChangeArrowheads="1"/>
          </p:cNvSpPr>
          <p:nvPr/>
        </p:nvSpPr>
        <p:spPr bwMode="auto">
          <a:xfrm>
            <a:off x="2575304" y="105070"/>
            <a:ext cx="43140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b="1">
                <a:solidFill>
                  <a:schemeClr val="tx1"/>
                </a:solidFill>
                <a:latin typeface="Times New Roman" panose="02020603050405020304" pitchFamily="18" charset="0"/>
              </a:defRPr>
            </a:lvl1pPr>
            <a:lvl2pPr marL="742950" indent="-285750">
              <a:defRPr sz="2800" b="1">
                <a:solidFill>
                  <a:schemeClr val="tx1"/>
                </a:solidFill>
                <a:latin typeface="Times New Roman" panose="02020603050405020304" pitchFamily="18" charset="0"/>
              </a:defRPr>
            </a:lvl2pPr>
            <a:lvl3pPr marL="1143000" indent="-228600">
              <a:defRPr sz="2800" b="1">
                <a:solidFill>
                  <a:schemeClr val="tx1"/>
                </a:solidFill>
                <a:latin typeface="Times New Roman" panose="02020603050405020304" pitchFamily="18" charset="0"/>
              </a:defRPr>
            </a:lvl3pPr>
            <a:lvl4pPr marL="1600200" indent="-228600">
              <a:defRPr sz="2800" b="1">
                <a:solidFill>
                  <a:schemeClr val="tx1"/>
                </a:solidFill>
                <a:latin typeface="Times New Roman" panose="02020603050405020304" pitchFamily="18" charset="0"/>
              </a:defRPr>
            </a:lvl4pPr>
            <a:lvl5pPr marL="2057400" indent="-228600">
              <a:defRPr sz="28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defRPr>
            </a:lvl9pPr>
          </a:lstStyle>
          <a:p>
            <a:pPr eaLnBrk="1" hangingPunct="1"/>
            <a:r>
              <a:rPr lang="en-US" altLang="es-MX" dirty="0" smtClean="0">
                <a:solidFill>
                  <a:srgbClr val="544000"/>
                </a:solidFill>
                <a:latin typeface="Arial" panose="020B0604020202020204" pitchFamily="34" charset="0"/>
                <a:cs typeface="Arial" panose="020B0604020202020204" pitchFamily="34" charset="0"/>
              </a:rPr>
              <a:t>LA CONSTANTE SOLAR</a:t>
            </a:r>
            <a:endParaRPr lang="en-US" altLang="es-MX" dirty="0">
              <a:solidFill>
                <a:srgbClr val="544000"/>
              </a:solidFill>
              <a:latin typeface="Arial" panose="020B0604020202020204" pitchFamily="34" charset="0"/>
              <a:cs typeface="Arial" panose="020B0604020202020204" pitchFamily="34" charset="0"/>
            </a:endParaRPr>
          </a:p>
        </p:txBody>
      </p:sp>
      <p:sp>
        <p:nvSpPr>
          <p:cNvPr id="4" name="CuadroTexto 3"/>
          <p:cNvSpPr txBox="1"/>
          <p:nvPr/>
        </p:nvSpPr>
        <p:spPr>
          <a:xfrm>
            <a:off x="1652155" y="4790209"/>
            <a:ext cx="3652687" cy="1200329"/>
          </a:xfrm>
          <a:prstGeom prst="rect">
            <a:avLst/>
          </a:prstGeom>
          <a:noFill/>
        </p:spPr>
        <p:txBody>
          <a:bodyPr wrap="square" rtlCol="0">
            <a:spAutoFit/>
          </a:bodyPr>
          <a:lstStyle/>
          <a:p>
            <a:r>
              <a:rPr lang="es-MX" b="1" dirty="0" smtClean="0">
                <a:solidFill>
                  <a:srgbClr val="FFFF00"/>
                </a:solidFill>
              </a:rPr>
              <a:t>Componentes de la radiación solar:</a:t>
            </a:r>
          </a:p>
          <a:p>
            <a:r>
              <a:rPr lang="es-MX" dirty="0" smtClean="0">
                <a:solidFill>
                  <a:srgbClr val="FFFF00"/>
                </a:solidFill>
              </a:rPr>
              <a:t>Ultravioleta      4%</a:t>
            </a:r>
          </a:p>
          <a:p>
            <a:r>
              <a:rPr lang="es-MX" dirty="0" smtClean="0">
                <a:solidFill>
                  <a:srgbClr val="FFFF00"/>
                </a:solidFill>
              </a:rPr>
              <a:t>Visible             44%</a:t>
            </a:r>
          </a:p>
          <a:p>
            <a:r>
              <a:rPr lang="es-MX" dirty="0" smtClean="0">
                <a:solidFill>
                  <a:srgbClr val="FFFF00"/>
                </a:solidFill>
              </a:rPr>
              <a:t>Infrarrojo         52%</a:t>
            </a:r>
            <a:endParaRPr lang="es-MX" dirty="0">
              <a:solidFill>
                <a:srgbClr val="FFFF00"/>
              </a:solidFill>
            </a:endParaRPr>
          </a:p>
        </p:txBody>
      </p:sp>
      <p:sp>
        <p:nvSpPr>
          <p:cNvPr id="5" name="Flecha abajo 4"/>
          <p:cNvSpPr/>
          <p:nvPr/>
        </p:nvSpPr>
        <p:spPr>
          <a:xfrm rot="18663922">
            <a:off x="1379824" y="2856360"/>
            <a:ext cx="259773" cy="83127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13" name="Flecha abajo 12"/>
          <p:cNvSpPr/>
          <p:nvPr/>
        </p:nvSpPr>
        <p:spPr>
          <a:xfrm rot="18663922">
            <a:off x="1624451" y="2595605"/>
            <a:ext cx="259773" cy="83127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14" name="Flecha abajo 13"/>
          <p:cNvSpPr/>
          <p:nvPr/>
        </p:nvSpPr>
        <p:spPr>
          <a:xfrm rot="18663922">
            <a:off x="2000027" y="2632190"/>
            <a:ext cx="259773" cy="483911"/>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43658411"/>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5" descr="The Electro Magnetic Spectr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8161"/>
            <a:ext cx="9144000" cy="648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 Box 6"/>
          <p:cNvSpPr txBox="1">
            <a:spLocks noChangeArrowheads="1"/>
          </p:cNvSpPr>
          <p:nvPr/>
        </p:nvSpPr>
        <p:spPr bwMode="auto">
          <a:xfrm>
            <a:off x="4789488" y="6524625"/>
            <a:ext cx="3311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defTabSz="914400" fontAlgn="base">
              <a:spcBef>
                <a:spcPct val="50000"/>
              </a:spcBef>
              <a:spcAft>
                <a:spcPct val="0"/>
              </a:spcAft>
            </a:pPr>
            <a:r>
              <a:rPr lang="es-ES" altLang="es-MX" sz="1000" dirty="0" smtClean="0">
                <a:solidFill>
                  <a:srgbClr val="000000"/>
                </a:solidFill>
              </a:rPr>
              <a:t>http://www.electro-optical.com/bb_rad/emspect.htm</a:t>
            </a:r>
          </a:p>
        </p:txBody>
      </p:sp>
      <p:pic>
        <p:nvPicPr>
          <p:cNvPr id="14342" name="Picture 8" descr="top">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2813" y="260350"/>
            <a:ext cx="3048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399450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1099</TotalTime>
  <Words>3309</Words>
  <Application>Microsoft Office PowerPoint</Application>
  <PresentationFormat>Presentación en pantalla (4:3)</PresentationFormat>
  <Paragraphs>381</Paragraphs>
  <Slides>62</Slides>
  <Notes>2</Notes>
  <HiddenSlides>0</HiddenSlides>
  <MMClips>0</MMClips>
  <ScaleCrop>false</ScaleCrop>
  <HeadingPairs>
    <vt:vector size="8" baseType="variant">
      <vt:variant>
        <vt:lpstr>Fuentes usadas</vt:lpstr>
      </vt:variant>
      <vt:variant>
        <vt:i4>10</vt:i4>
      </vt:variant>
      <vt:variant>
        <vt:lpstr>Tema</vt:lpstr>
      </vt:variant>
      <vt:variant>
        <vt:i4>1</vt:i4>
      </vt:variant>
      <vt:variant>
        <vt:lpstr>Servidores OLE incrustados</vt:lpstr>
      </vt:variant>
      <vt:variant>
        <vt:i4>1</vt:i4>
      </vt:variant>
      <vt:variant>
        <vt:lpstr>Títulos de diapositiva</vt:lpstr>
      </vt:variant>
      <vt:variant>
        <vt:i4>62</vt:i4>
      </vt:variant>
    </vt:vector>
  </HeadingPairs>
  <TitlesOfParts>
    <vt:vector size="74" baseType="lpstr">
      <vt:lpstr>Albertus Medium</vt:lpstr>
      <vt:lpstr>Arial</vt:lpstr>
      <vt:lpstr>Arial Black</vt:lpstr>
      <vt:lpstr>Calibri</vt:lpstr>
      <vt:lpstr>Calibri Light</vt:lpstr>
      <vt:lpstr>Comic Sans MS</vt:lpstr>
      <vt:lpstr>Symbol</vt:lpstr>
      <vt:lpstr>Times New Roman</vt:lpstr>
      <vt:lpstr>Wingdings</vt:lpstr>
      <vt:lpstr>Wingdings 2</vt:lpstr>
      <vt:lpstr>Tema de Office</vt:lpstr>
      <vt:lpstr>Imagen</vt:lpstr>
      <vt:lpstr>UNIVERSIDAD AUTÓNOMA DEL ESTADO DE MÉXICO Facultad de Ciencias Agrícolas</vt:lpstr>
      <vt:lpstr>PRESENTACION</vt:lpstr>
      <vt:lpstr>INSTRUCIONES PARA EL USO DE ESTA PRESENTACIÓN</vt:lpstr>
      <vt:lpstr>OBJETIVOS DE LA UNIDAD DE APRENDIZAJE</vt:lpstr>
      <vt:lpstr>CONTENIDO DE LA PRESENTACIÓN</vt:lpstr>
      <vt:lpstr>EL SOL</vt:lpstr>
      <vt:lpstr>Presentación de PowerPoint</vt:lpstr>
      <vt:lpstr>Presentación de PowerPoint</vt:lpstr>
      <vt:lpstr>Presentación de PowerPoint</vt:lpstr>
      <vt:lpstr>Presentación de PowerPoint</vt:lpstr>
      <vt:lpstr>ESPECTRO ELECTROMAGNETICO</vt:lpstr>
      <vt:lpstr>Presentación de PowerPoint</vt:lpstr>
      <vt:lpstr>        LA NATURALEZA DE LA LUZ  La luz blanca se descompone en diferentes colores (color = longitud de onda) cuando pasa por un prisma. La longitud de onda se define como la distancia de pico a pico (o de valle a valle). La energía es inversamente proporcional a la longitud de onda: longitudes de onda larga tienen menor energía que las cortas.                    Modificada de: http://www.whfreeman.com/life/update/.  </vt:lpstr>
      <vt:lpstr>Presentación de PowerPoint</vt:lpstr>
      <vt:lpstr>Presentación de PowerPoint</vt:lpstr>
      <vt:lpstr>Presentación de PowerPoint</vt:lpstr>
      <vt:lpstr>Presentación de PowerPoint</vt:lpstr>
      <vt:lpstr>DISTRIBUCION DE LA RADIACION SOLAR </vt:lpstr>
      <vt:lpstr>DIATERMANCIA</vt:lpstr>
      <vt:lpstr>Presentación de PowerPoint</vt:lpstr>
      <vt:lpstr>RADIACION TERRESTRE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Ley del cuadrado inverso de la distancia</vt:lpstr>
      <vt:lpstr>MEDICION DE LA RADIACION SOLAR </vt:lpstr>
      <vt:lpstr>INSTRUMENTOS PARA MEDIR RADIACIÓN SOLAR</vt:lpstr>
      <vt:lpstr>Instrumentos para Medir Radiación Solar</vt:lpstr>
      <vt:lpstr>Instrumentos para Medir Radiación Solar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Isolíneas de Insolación promedio anual para México, en MJ/m2/día</vt:lpstr>
      <vt:lpstr>EFECTOS IMPORTANTES DE LA RADIACION EN LA VIDA VEGETAL </vt:lpstr>
      <vt:lpstr>Presentación de PowerPoint</vt:lpstr>
      <vt:lpstr>Presentación de PowerPoint</vt:lpstr>
      <vt:lpstr>Presentación de PowerPoint</vt:lpstr>
      <vt:lpstr>Procesos morfogénicos</vt:lpstr>
      <vt:lpstr>TROPISMOS</vt:lpstr>
      <vt:lpstr>FOTOPERIODISMO</vt:lpstr>
      <vt:lpstr>FOTOPERIODO</vt:lpstr>
      <vt:lpstr>PLANTAS Y FOTOPERIODO</vt:lpstr>
      <vt:lpstr>LAS PLANTAS TIENEN NECESIDADES DE ILUMINACIÓN SEGÚN SU NATURALEZA Y ESTADO DE DESARROLLO.  </vt:lpstr>
      <vt:lpstr>DISTRIBUCION DE LA RADIACION SOLAR EN UN ARBOL FRUTAL</vt:lpstr>
      <vt:lpstr>ENERGIA DISPONIBLE PARA PLANTA (Rn)</vt:lpstr>
      <vt:lpstr>EN QUE UTILIZA LA PLANTA LA ENERGIA RECIBIDA?</vt:lpstr>
      <vt:lpstr>PREGUNTAS</vt:lpstr>
      <vt:lpstr>BIBLIOGRAFíA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RADIACION SOLAR</dc:title>
  <dc:creator>Windows User</dc:creator>
  <cp:lastModifiedBy>UAEM</cp:lastModifiedBy>
  <cp:revision>73</cp:revision>
  <dcterms:created xsi:type="dcterms:W3CDTF">2015-09-02T00:53:57Z</dcterms:created>
  <dcterms:modified xsi:type="dcterms:W3CDTF">2015-10-01T14:24:41Z</dcterms:modified>
</cp:coreProperties>
</file>