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7" r:id="rId3"/>
    <p:sldId id="257" r:id="rId4"/>
    <p:sldId id="258" r:id="rId5"/>
    <p:sldId id="261" r:id="rId6"/>
    <p:sldId id="288" r:id="rId7"/>
    <p:sldId id="266" r:id="rId8"/>
    <p:sldId id="290" r:id="rId9"/>
    <p:sldId id="291" r:id="rId10"/>
    <p:sldId id="262" r:id="rId11"/>
    <p:sldId id="289" r:id="rId12"/>
    <p:sldId id="264" r:id="rId13"/>
    <p:sldId id="269" r:id="rId14"/>
    <p:sldId id="260" r:id="rId15"/>
    <p:sldId id="263" r:id="rId16"/>
    <p:sldId id="292" r:id="rId17"/>
    <p:sldId id="265" r:id="rId18"/>
    <p:sldId id="274" r:id="rId19"/>
    <p:sldId id="270" r:id="rId20"/>
    <p:sldId id="273" r:id="rId21"/>
    <p:sldId id="275" r:id="rId22"/>
    <p:sldId id="276" r:id="rId23"/>
    <p:sldId id="277" r:id="rId24"/>
    <p:sldId id="278" r:id="rId25"/>
    <p:sldId id="279" r:id="rId26"/>
    <p:sldId id="280" r:id="rId27"/>
    <p:sldId id="281" r:id="rId28"/>
    <p:sldId id="293" r:id="rId29"/>
    <p:sldId id="286" r:id="rId30"/>
    <p:sldId id="282" r:id="rId31"/>
    <p:sldId id="283" r:id="rId32"/>
    <p:sldId id="285" r:id="rId33"/>
    <p:sldId id="284" r:id="rId34"/>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442"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60F1BF-6317-4A8E-B7F9-CC2CA8F1960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9924E442-A74A-477B-97C5-1F6782DBC7F4}" type="slidenum">
              <a:rPr lang="es-MX" smtClean="0"/>
              <a:t>‹Nº›</a:t>
            </a:fld>
            <a:endParaRPr lang="es-MX"/>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60F1BF-6317-4A8E-B7F9-CC2CA8F1960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924E442-A74A-477B-97C5-1F6782DBC7F4}"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60F1BF-6317-4A8E-B7F9-CC2CA8F1960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924E442-A74A-477B-97C5-1F6782DBC7F4}"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60F1BF-6317-4A8E-B7F9-CC2CA8F19603}" type="datetimeFigureOut">
              <a:rPr lang="es-MX" smtClean="0"/>
              <a:t>02/10/2015</a:t>
            </a:fld>
            <a:endParaRPr lang="es-MX"/>
          </a:p>
        </p:txBody>
      </p:sp>
      <p:sp>
        <p:nvSpPr>
          <p:cNvPr id="10" name="Slide Number Placeholder 9"/>
          <p:cNvSpPr>
            <a:spLocks noGrp="1"/>
          </p:cNvSpPr>
          <p:nvPr>
            <p:ph type="sldNum" sz="quarter" idx="11"/>
          </p:nvPr>
        </p:nvSpPr>
        <p:spPr/>
        <p:txBody>
          <a:bodyPr/>
          <a:lstStyle/>
          <a:p>
            <a:fld id="{9924E442-A74A-477B-97C5-1F6782DBC7F4}" type="slidenum">
              <a:rPr lang="es-MX" smtClean="0"/>
              <a:t>‹Nº›</a:t>
            </a:fld>
            <a:endParaRPr lang="es-MX"/>
          </a:p>
        </p:txBody>
      </p:sp>
      <p:sp>
        <p:nvSpPr>
          <p:cNvPr id="12" name="Footer Placeholder 11"/>
          <p:cNvSpPr>
            <a:spLocks noGrp="1"/>
          </p:cNvSpPr>
          <p:nvPr>
            <p:ph type="ftr" sz="quarter" idx="12"/>
          </p:nvPr>
        </p:nvSpPr>
        <p:spPr/>
        <p:txBody>
          <a:bodyPr/>
          <a:lstStyle/>
          <a:p>
            <a:endParaRPr lang="es-MX"/>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s-ES" smtClean="0"/>
              <a:t>Haga clic para modificar el estilo de título del patrón</a:t>
            </a:r>
            <a:endParaRPr lang="en-US" dirty="0"/>
          </a:p>
        </p:txBody>
      </p:sp>
      <p:sp>
        <p:nvSpPr>
          <p:cNvPr id="19" name="Date Placeholder 18"/>
          <p:cNvSpPr>
            <a:spLocks noGrp="1"/>
          </p:cNvSpPr>
          <p:nvPr>
            <p:ph type="dt" sz="half" idx="10"/>
          </p:nvPr>
        </p:nvSpPr>
        <p:spPr/>
        <p:txBody>
          <a:bodyPr/>
          <a:lstStyle/>
          <a:p>
            <a:fld id="{7360F1BF-6317-4A8E-B7F9-CC2CA8F19603}" type="datetimeFigureOut">
              <a:rPr lang="es-MX" smtClean="0"/>
              <a:t>02/10/2015</a:t>
            </a:fld>
            <a:endParaRPr lang="es-MX"/>
          </a:p>
        </p:txBody>
      </p:sp>
      <p:sp>
        <p:nvSpPr>
          <p:cNvPr id="20" name="Slide Number Placeholder 19"/>
          <p:cNvSpPr>
            <a:spLocks noGrp="1"/>
          </p:cNvSpPr>
          <p:nvPr>
            <p:ph type="sldNum" sz="quarter" idx="11"/>
          </p:nvPr>
        </p:nvSpPr>
        <p:spPr/>
        <p:txBody>
          <a:bodyPr/>
          <a:lstStyle/>
          <a:p>
            <a:fld id="{9924E442-A74A-477B-97C5-1F6782DBC7F4}" type="slidenum">
              <a:rPr lang="es-MX" smtClean="0"/>
              <a:t>‹Nº›</a:t>
            </a:fld>
            <a:endParaRPr lang="es-MX"/>
          </a:p>
        </p:txBody>
      </p:sp>
      <p:sp>
        <p:nvSpPr>
          <p:cNvPr id="21" name="Footer Placeholder 20"/>
          <p:cNvSpPr>
            <a:spLocks noGrp="1"/>
          </p:cNvSpPr>
          <p:nvPr>
            <p:ph type="ftr" sz="quarter" idx="12"/>
          </p:nvPr>
        </p:nvSpPr>
        <p:spPr/>
        <p:txBody>
          <a:bodyPr/>
          <a:lstStyle/>
          <a:p>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7360F1BF-6317-4A8E-B7F9-CC2CA8F1960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924E442-A74A-477B-97C5-1F6782DBC7F4}" type="slidenum">
              <a:rPr lang="es-MX" smtClean="0"/>
              <a:t>‹Nº›</a:t>
            </a:fld>
            <a:endParaRPr lang="es-MX"/>
          </a:p>
        </p:txBody>
      </p:sp>
      <p:sp>
        <p:nvSpPr>
          <p:cNvPr id="9" name="Content Placeholder 8"/>
          <p:cNvSpPr>
            <a:spLocks noGrp="1"/>
          </p:cNvSpPr>
          <p:nvPr>
            <p:ph sz="quarter" idx="13"/>
          </p:nvPr>
        </p:nvSpPr>
        <p:spPr>
          <a:xfrm>
            <a:off x="1216152" y="841248"/>
            <a:ext cx="3730752" cy="43891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7360F1BF-6317-4A8E-B7F9-CC2CA8F19603}"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924E442-A74A-477B-97C5-1F6782DBC7F4}" type="slidenum">
              <a:rPr lang="es-MX" smtClean="0"/>
              <a:t>‹Nº›</a:t>
            </a:fld>
            <a:endParaRPr lang="es-MX"/>
          </a:p>
        </p:txBody>
      </p:sp>
      <p:sp>
        <p:nvSpPr>
          <p:cNvPr id="11" name="Content Placeholder 10"/>
          <p:cNvSpPr>
            <a:spLocks noGrp="1"/>
          </p:cNvSpPr>
          <p:nvPr>
            <p:ph sz="quarter" idx="13"/>
          </p:nvPr>
        </p:nvSpPr>
        <p:spPr>
          <a:xfrm>
            <a:off x="1216152" y="1380744"/>
            <a:ext cx="3730752" cy="38404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60F1BF-6317-4A8E-B7F9-CC2CA8F19603}"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924E442-A74A-477B-97C5-1F6782DBC7F4}"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360F1BF-6317-4A8E-B7F9-CC2CA8F19603}" type="datetimeFigureOut">
              <a:rPr lang="es-MX" smtClean="0"/>
              <a:t>02/10/2015</a:t>
            </a:fld>
            <a:endParaRPr lang="es-MX"/>
          </a:p>
        </p:txBody>
      </p:sp>
      <p:sp>
        <p:nvSpPr>
          <p:cNvPr id="6" name="Slide Number Placeholder 5"/>
          <p:cNvSpPr>
            <a:spLocks noGrp="1"/>
          </p:cNvSpPr>
          <p:nvPr>
            <p:ph type="sldNum" sz="quarter" idx="11"/>
          </p:nvPr>
        </p:nvSpPr>
        <p:spPr/>
        <p:txBody>
          <a:bodyPr/>
          <a:lstStyle/>
          <a:p>
            <a:fld id="{9924E442-A74A-477B-97C5-1F6782DBC7F4}" type="slidenum">
              <a:rPr lang="es-MX" smtClean="0"/>
              <a:t>‹Nº›</a:t>
            </a:fld>
            <a:endParaRPr lang="es-MX"/>
          </a:p>
        </p:txBody>
      </p:sp>
      <p:sp>
        <p:nvSpPr>
          <p:cNvPr id="7" name="Footer Placeholder 6"/>
          <p:cNvSpPr>
            <a:spLocks noGrp="1"/>
          </p:cNvSpPr>
          <p:nvPr>
            <p:ph type="ftr" sz="quarter" idx="12"/>
          </p:nvPr>
        </p:nvSpPr>
        <p:spPr/>
        <p:txBody>
          <a:bodyPr/>
          <a:lstStyle/>
          <a:p>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Content Placeholder 13"/>
          <p:cNvSpPr>
            <a:spLocks noGrp="1"/>
          </p:cNvSpPr>
          <p:nvPr>
            <p:ph sz="quarter" idx="13"/>
          </p:nvPr>
        </p:nvSpPr>
        <p:spPr>
          <a:xfrm>
            <a:off x="914400" y="381000"/>
            <a:ext cx="4800600" cy="594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9" name="Date Placeholder 8"/>
          <p:cNvSpPr>
            <a:spLocks noGrp="1"/>
          </p:cNvSpPr>
          <p:nvPr>
            <p:ph type="dt" sz="half" idx="14"/>
          </p:nvPr>
        </p:nvSpPr>
        <p:spPr/>
        <p:txBody>
          <a:bodyPr/>
          <a:lstStyle/>
          <a:p>
            <a:fld id="{7360F1BF-6317-4A8E-B7F9-CC2CA8F19603}" type="datetimeFigureOut">
              <a:rPr lang="es-MX" smtClean="0"/>
              <a:t>02/10/2015</a:t>
            </a:fld>
            <a:endParaRPr lang="es-MX"/>
          </a:p>
        </p:txBody>
      </p:sp>
      <p:sp>
        <p:nvSpPr>
          <p:cNvPr id="10" name="Slide Number Placeholder 9"/>
          <p:cNvSpPr>
            <a:spLocks noGrp="1"/>
          </p:cNvSpPr>
          <p:nvPr>
            <p:ph type="sldNum" sz="quarter" idx="15"/>
          </p:nvPr>
        </p:nvSpPr>
        <p:spPr/>
        <p:txBody>
          <a:bodyPr/>
          <a:lstStyle/>
          <a:p>
            <a:fld id="{9924E442-A74A-477B-97C5-1F6782DBC7F4}" type="slidenum">
              <a:rPr lang="es-MX" smtClean="0"/>
              <a:t>‹Nº›</a:t>
            </a:fld>
            <a:endParaRPr lang="es-MX"/>
          </a:p>
        </p:txBody>
      </p:sp>
      <p:sp>
        <p:nvSpPr>
          <p:cNvPr id="13" name="Footer Placeholder 12"/>
          <p:cNvSpPr>
            <a:spLocks noGrp="1"/>
          </p:cNvSpPr>
          <p:nvPr>
            <p:ph type="ftr" sz="quarter" idx="16"/>
          </p:nvPr>
        </p:nvSpPr>
        <p:spPr/>
        <p:txBody>
          <a:bodyPr/>
          <a:lstStyle/>
          <a:p>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60F1BF-6317-4A8E-B7F9-CC2CA8F1960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924E442-A74A-477B-97C5-1F6782DBC7F4}" type="slidenum">
              <a:rPr lang="es-MX" smtClean="0"/>
              <a:t>‹Nº›</a:t>
            </a:fld>
            <a:endParaRPr lang="es-MX"/>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s-MX"/>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9924E442-A74A-477B-97C5-1F6782DBC7F4}" type="slidenum">
              <a:rPr lang="es-MX" smtClean="0"/>
              <a:t>‹Nº›</a:t>
            </a:fld>
            <a:endParaRPr lang="es-MX"/>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7360F1BF-6317-4A8E-B7F9-CC2CA8F19603}" type="datetimeFigureOut">
              <a:rPr lang="es-MX" smtClean="0"/>
              <a:t>02/10/2015</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rct=j&amp;q=&amp;esrc=s&amp;source=images&amp;cd=&amp;cad=rja&amp;uact=8&amp;ved=0CAcQjRxqFQoTCIzCuuippMgCFUSLDQodDWUG1A&amp;url=http%3A%2F%2Fneetescuela.com%2Fpropiedades-fisicas-y-quimicas-de-la-materia%2F&amp;psig=AFQjCNEhrpS7FRGcIgrW-o54Ruli3sVxCA&amp;ust=1443893801835193"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mx/url?sa=i&amp;rct=j&amp;q=&amp;esrc=s&amp;source=images&amp;cd=&amp;cad=rja&amp;uact=8&amp;ved=0CAcQjRxqFQoTCKaxz7HJpMgCFQqagAodGqoJeQ&amp;url=http%3A%2F%2Fmtraciencias09.blogspot.com%2F2013%2F04%2Fpropiedades-cualitativas-y.html&amp;psig=AFQjCNGc5637n1Lsj5sKHRcockrM8NWKFA&amp;ust=144390201951700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google.com.mx/url?sa=i&amp;rct=j&amp;q=&amp;esrc=s&amp;source=images&amp;cd=&amp;cad=rja&amp;uact=8&amp;ved=0CAcQjRxqFQoTCM28o-fJpMgCFYGagAodW2MIow&amp;url=http%3A%2F%2Fpantallasp.blogspot.com%2F&amp;psig=AFQjCNGVkR_TMNvIEPA7SxmapgsEj99aWQ&amp;ust=1443902358258326"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s://www.google.com.mx/url?sa=i&amp;rct=j&amp;q=&amp;esrc=s&amp;source=images&amp;cd=&amp;cad=rja&amp;uact=8&amp;ved=0CAcQjRxqFQoTCOiv88bIpMgCFdH6gAodsQkHxg&amp;url=https%3A%2F%2Fmrpmartinez.wordpress.com%2Fcategory%2Fla-materia%2F&amp;bvm=bv.104317490,d.eXY&amp;psig=AFQjCNGc5637n1Lsj5sKHRcockrM8NWKFA&amp;ust=144390201951700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google.com.mx/url?sa=i&amp;rct=j&amp;q=&amp;esrc=s&amp;source=images&amp;cd=&amp;cad=rja&amp;uact=8&amp;ved=0CAcQjRxqFQoTCLyVpM7JpMgCFQXNgAod7lsMSA&amp;url=https%3A%2F%2Fes.wikipedia.org%2Fwiki%2FEstado_de_agregaci%25C3%25B3n_de_la_materia&amp;psig=AFQjCNGVkR_TMNvIEPA7SxmapgsEj99aWQ&amp;ust=1443902358258326"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google.com.mx/url?sa=i&amp;rct=j&amp;q=&amp;esrc=s&amp;source=images&amp;cd=&amp;cad=rja&amp;uact=8&amp;ved=0CAcQjRxqFQoTCMbd6YzKpMgCFRP1gAod9ycKQQ&amp;url=http%3A%2F%2Feltamiz.com%2F2010%2F08%2F26%2Ftermodinamica-i-estados-de-agregacion%2F&amp;psig=AFQjCNGVkR_TMNvIEPA7SxmapgsEj99aWQ&amp;ust=1443902358258326"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google.com.mx/url?sa=i&amp;rct=j&amp;q=&amp;esrc=s&amp;source=images&amp;cd=&amp;cad=rja&amp;uact=8&amp;ved=0CAcQjRxqFQoTCJiGk7fKpMgCFZO2gAodZSwGMw&amp;url=http%3A%2F%2Festadodelamate.blogspot.com%2F&amp;psig=AFQjCNGVkR_TMNvIEPA7SxmapgsEj99aWQ&amp;ust=1443902358258326"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marisolcollazos.es/noticias-informatica/?p=1034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mx/url?sa=i&amp;rct=j&amp;q=&amp;esrc=s&amp;source=images&amp;cd=&amp;cad=rja&amp;uact=8&amp;ved=0CAcQjRxqFQoTCIPzy8bRpMgCFUiXgAodo6AKgg&amp;url=http%3A%2F%2Fes.slideshare.net%2FJuanperr22%2Flos-estados-de-la-materia-45128813&amp;psig=AFQjCNGVkR_TMNvIEPA7SxmapgsEj99aWQ&amp;ust=1443902358258326"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404664"/>
            <a:ext cx="7992888" cy="1323578"/>
          </a:xfrm>
        </p:spPr>
        <p:txBody>
          <a:bodyPr>
            <a:normAutofit fontScale="90000"/>
          </a:bodyPr>
          <a:lstStyle/>
          <a:p>
            <a:r>
              <a:rPr lang="es-MX" altLang="es-MX" sz="3600" b="0" dirty="0" smtClean="0">
                <a:solidFill>
                  <a:srgbClr val="002060"/>
                </a:solidFill>
              </a:rPr>
              <a:t>Universidad Autónoma del Estado de México</a:t>
            </a:r>
            <a:br>
              <a:rPr lang="es-MX" altLang="es-MX" sz="3600" b="0" dirty="0" smtClean="0">
                <a:solidFill>
                  <a:srgbClr val="002060"/>
                </a:solidFill>
              </a:rPr>
            </a:br>
            <a:r>
              <a:rPr lang="es-MX" altLang="es-MX" sz="3600" b="0" dirty="0" smtClean="0">
                <a:solidFill>
                  <a:srgbClr val="002060"/>
                </a:solidFill>
              </a:rPr>
              <a:t>Facultad de Química</a:t>
            </a:r>
            <a:endParaRPr lang="es-MX" b="0" dirty="0"/>
          </a:p>
        </p:txBody>
      </p:sp>
      <p:sp>
        <p:nvSpPr>
          <p:cNvPr id="4" name="3 Título"/>
          <p:cNvSpPr>
            <a:spLocks noGrp="1"/>
          </p:cNvSpPr>
          <p:nvPr>
            <p:ph type="subTitle" idx="1"/>
          </p:nvPr>
        </p:nvSpPr>
        <p:spPr>
          <a:xfrm>
            <a:off x="1371600" y="2276872"/>
            <a:ext cx="7016824" cy="3888432"/>
          </a:xfrm>
        </p:spPr>
        <p:txBody>
          <a:bodyPr>
            <a:normAutofit fontScale="97500"/>
          </a:bodyPr>
          <a:lstStyle/>
          <a:p>
            <a:pPr eaLnBrk="1" fontAlgn="auto" hangingPunct="1">
              <a:spcAft>
                <a:spcPts val="0"/>
              </a:spcAft>
              <a:defRPr/>
            </a:pPr>
            <a:r>
              <a:rPr lang="es-MX" altLang="es-MX" sz="2800" dirty="0" smtClean="0">
                <a:solidFill>
                  <a:srgbClr val="002060"/>
                </a:solidFill>
              </a:rPr>
              <a:t/>
            </a:r>
            <a:br>
              <a:rPr lang="es-MX" altLang="es-MX" sz="2800" dirty="0" smtClean="0">
                <a:solidFill>
                  <a:srgbClr val="002060"/>
                </a:solidFill>
              </a:rPr>
            </a:br>
            <a:r>
              <a:rPr lang="es-MX" altLang="es-MX" sz="2800" dirty="0" smtClean="0">
                <a:solidFill>
                  <a:srgbClr val="002060"/>
                </a:solidFill>
              </a:rPr>
              <a:t>Licenciatura: Química en Alimentos </a:t>
            </a:r>
            <a:br>
              <a:rPr lang="es-MX" altLang="es-MX" sz="2800" dirty="0" smtClean="0">
                <a:solidFill>
                  <a:srgbClr val="002060"/>
                </a:solidFill>
              </a:rPr>
            </a:br>
            <a:r>
              <a:rPr lang="es-MX" altLang="es-MX" sz="2800" dirty="0" smtClean="0">
                <a:solidFill>
                  <a:srgbClr val="002060"/>
                </a:solidFill>
              </a:rPr>
              <a:t/>
            </a:r>
            <a:br>
              <a:rPr lang="es-MX" altLang="es-MX" sz="2800" dirty="0" smtClean="0">
                <a:solidFill>
                  <a:srgbClr val="002060"/>
                </a:solidFill>
              </a:rPr>
            </a:br>
            <a:r>
              <a:rPr lang="es-MX" altLang="es-MX" sz="2800" dirty="0" smtClean="0">
                <a:solidFill>
                  <a:srgbClr val="002060"/>
                </a:solidFill>
              </a:rPr>
              <a:t>UA: Materia, estructura y propiedades</a:t>
            </a:r>
            <a:br>
              <a:rPr lang="es-MX" altLang="es-MX" sz="2800" dirty="0" smtClean="0">
                <a:solidFill>
                  <a:srgbClr val="002060"/>
                </a:solidFill>
              </a:rPr>
            </a:br>
            <a:endParaRPr lang="es-MX" altLang="es-MX" sz="2800" dirty="0" smtClean="0">
              <a:solidFill>
                <a:srgbClr val="002060"/>
              </a:solidFill>
            </a:endParaRPr>
          </a:p>
          <a:p>
            <a:pPr eaLnBrk="1" fontAlgn="auto" hangingPunct="1">
              <a:spcAft>
                <a:spcPts val="0"/>
              </a:spcAft>
              <a:defRPr/>
            </a:pPr>
            <a:r>
              <a:rPr lang="es-MX" altLang="es-MX" sz="2800" dirty="0" smtClean="0">
                <a:solidFill>
                  <a:srgbClr val="002060"/>
                </a:solidFill>
              </a:rPr>
              <a:t/>
            </a:r>
            <a:br>
              <a:rPr lang="es-MX" altLang="es-MX" sz="2800" dirty="0" smtClean="0">
                <a:solidFill>
                  <a:srgbClr val="002060"/>
                </a:solidFill>
              </a:rPr>
            </a:br>
            <a:r>
              <a:rPr lang="es-MX" altLang="es-MX" sz="2800" dirty="0" smtClean="0">
                <a:solidFill>
                  <a:srgbClr val="002060"/>
                </a:solidFill>
              </a:rPr>
              <a:t>Periodo: 2015-B</a:t>
            </a:r>
            <a:br>
              <a:rPr lang="es-MX" altLang="es-MX" sz="2800" dirty="0" smtClean="0">
                <a:solidFill>
                  <a:srgbClr val="002060"/>
                </a:solidFill>
              </a:rPr>
            </a:br>
            <a:r>
              <a:rPr lang="es-MX" altLang="es-MX" sz="2800" dirty="0" smtClean="0">
                <a:solidFill>
                  <a:srgbClr val="002060"/>
                </a:solidFill>
              </a:rPr>
              <a:t/>
            </a:r>
            <a:br>
              <a:rPr lang="es-MX" altLang="es-MX" sz="2800" dirty="0" smtClean="0">
                <a:solidFill>
                  <a:srgbClr val="002060"/>
                </a:solidFill>
              </a:rPr>
            </a:br>
            <a:r>
              <a:rPr lang="es-MX" altLang="es-MX" sz="2800" dirty="0" smtClean="0">
                <a:solidFill>
                  <a:srgbClr val="002060"/>
                </a:solidFill>
              </a:rPr>
              <a:t>		</a:t>
            </a:r>
            <a:r>
              <a:rPr lang="es-MX" altLang="es-MX" sz="2800" dirty="0" smtClean="0">
                <a:solidFill>
                  <a:srgbClr val="002060"/>
                </a:solidFill>
              </a:rPr>
              <a:t>Guadalupe </a:t>
            </a:r>
            <a:r>
              <a:rPr lang="es-MX" altLang="es-MX" sz="2800" dirty="0" smtClean="0">
                <a:solidFill>
                  <a:srgbClr val="002060"/>
                </a:solidFill>
              </a:rPr>
              <a:t>Mirella Maya López</a:t>
            </a:r>
          </a:p>
        </p:txBody>
      </p:sp>
    </p:spTree>
    <p:extLst>
      <p:ext uri="{BB962C8B-B14F-4D97-AF65-F5344CB8AC3E}">
        <p14:creationId xmlns:p14="http://schemas.microsoft.com/office/powerpoint/2010/main" val="3972893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ES" dirty="0" smtClean="0"/>
              <a:t>Propiedades químicas</a:t>
            </a:r>
            <a:endParaRPr lang="es-MX" dirty="0"/>
          </a:p>
        </p:txBody>
      </p:sp>
      <p:sp>
        <p:nvSpPr>
          <p:cNvPr id="3" name="2 Marcador de contenido"/>
          <p:cNvSpPr>
            <a:spLocks noGrp="1"/>
          </p:cNvSpPr>
          <p:nvPr>
            <p:ph idx="1"/>
          </p:nvPr>
        </p:nvSpPr>
        <p:spPr>
          <a:xfrm>
            <a:off x="457200" y="1600200"/>
            <a:ext cx="8229600" cy="4709120"/>
          </a:xfrm>
        </p:spPr>
        <p:txBody>
          <a:bodyPr>
            <a:normAutofit/>
          </a:bodyPr>
          <a:lstStyle/>
          <a:p>
            <a:r>
              <a:rPr lang="es-MX" dirty="0"/>
              <a:t>Las propiedades químicas de la materia son aquellas que al ser observadas o medidas producen nuevas especies químicas, por ejemplo: </a:t>
            </a:r>
          </a:p>
          <a:p>
            <a:r>
              <a:rPr lang="es-MX" dirty="0" smtClean="0"/>
              <a:t>La oxidación </a:t>
            </a:r>
          </a:p>
          <a:p>
            <a:r>
              <a:rPr lang="es-ES" dirty="0" smtClean="0"/>
              <a:t>El cocimiento de los alimentos</a:t>
            </a:r>
          </a:p>
          <a:p>
            <a:r>
              <a:rPr lang="es-ES" dirty="0" smtClean="0"/>
              <a:t>La respiración</a:t>
            </a:r>
          </a:p>
          <a:p>
            <a:r>
              <a:rPr lang="es-ES" dirty="0" smtClean="0"/>
              <a:t>La fotosíntesis </a:t>
            </a:r>
            <a:endParaRPr lang="es-MX" dirty="0"/>
          </a:p>
        </p:txBody>
      </p:sp>
    </p:spTree>
    <p:extLst>
      <p:ext uri="{BB962C8B-B14F-4D97-AF65-F5344CB8AC3E}">
        <p14:creationId xmlns:p14="http://schemas.microsoft.com/office/powerpoint/2010/main" val="2415506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neetescuela.com/wp-content/uploads/2012/10/huevo-cocid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404664"/>
            <a:ext cx="3888432" cy="312629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uario-6\Pictures\pa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5" y="3262463"/>
            <a:ext cx="5544616" cy="3190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714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8229600" cy="1008112"/>
          </a:xfrm>
        </p:spPr>
        <p:txBody>
          <a:bodyPr>
            <a:normAutofit/>
          </a:bodyPr>
          <a:lstStyle/>
          <a:p>
            <a:r>
              <a:rPr lang="es-ES" sz="2800" dirty="0" smtClean="0"/>
              <a:t>Ejercicio: a partir del siguiente texto, clasifica las características del oxígeno en físicas y químicas</a:t>
            </a:r>
            <a:endParaRPr lang="es-MX" sz="2800" dirty="0"/>
          </a:p>
        </p:txBody>
      </p:sp>
      <p:sp>
        <p:nvSpPr>
          <p:cNvPr id="3" name="2 Marcador de contenido"/>
          <p:cNvSpPr>
            <a:spLocks noGrp="1"/>
          </p:cNvSpPr>
          <p:nvPr>
            <p:ph idx="1"/>
          </p:nvPr>
        </p:nvSpPr>
        <p:spPr>
          <a:xfrm>
            <a:off x="457200" y="1600200"/>
            <a:ext cx="8229600" cy="4853136"/>
          </a:xfrm>
        </p:spPr>
        <p:txBody>
          <a:bodyPr>
            <a:normAutofit fontScale="25000" lnSpcReduction="20000"/>
          </a:bodyPr>
          <a:lstStyle/>
          <a:p>
            <a:r>
              <a:rPr lang="es-MX" sz="9600" dirty="0" smtClean="0">
                <a:effectLst/>
              </a:rPr>
              <a:t>El oxígeno es un elemento químico de número atómico 8 y símbolo O. En su forma molecular más frecuente, </a:t>
            </a:r>
            <a:r>
              <a:rPr lang="es-MX" sz="9600" dirty="0" smtClean="0"/>
              <a:t>O</a:t>
            </a:r>
            <a:r>
              <a:rPr lang="es-MX" sz="9600" baseline="-25000" dirty="0" smtClean="0"/>
              <a:t>2</a:t>
            </a:r>
            <a:r>
              <a:rPr lang="es-MX" sz="9600" dirty="0" smtClean="0">
                <a:effectLst/>
              </a:rPr>
              <a:t>, es un gas a temperatura ambiente. Representa aproximadamente el 20,9% en volumen de la composición de la atmósfera terrestre. Es uno de los elementos más importantes de la química orgánica y participa de forma muy importante en el ciclo energético de los seres vivos, esencial en la respiración celular de los organismos aeróbicos. Es un gas incoloro, inodoro e insípido. Existe una forma molecular formada por tres átomos de oxígeno, </a:t>
            </a:r>
            <a:r>
              <a:rPr lang="es-MX" sz="9600" dirty="0" smtClean="0"/>
              <a:t>O</a:t>
            </a:r>
            <a:r>
              <a:rPr lang="es-MX" sz="9600" baseline="-25000" dirty="0" smtClean="0"/>
              <a:t>3</a:t>
            </a:r>
            <a:r>
              <a:rPr lang="es-MX" sz="9600" dirty="0" smtClean="0">
                <a:effectLst/>
              </a:rPr>
              <a:t>, denominada ozono cuya presencia en la atmósfera protege la Tierra de la incidencia de radiación ultravioleta procedente del Sol. Un átomo de oxígeno combinado con dos de hidrógeno forman una molécula de agua. Reacciona con los no metales para formar óxidos ácidos o anhídridos y</a:t>
            </a:r>
            <a:br>
              <a:rPr lang="es-MX" sz="9600" dirty="0" smtClean="0">
                <a:effectLst/>
              </a:rPr>
            </a:br>
            <a:r>
              <a:rPr lang="es-MX" sz="9600" dirty="0" smtClean="0">
                <a:effectLst/>
              </a:rPr>
              <a:t>con los metales forma óxidos básicos. </a:t>
            </a:r>
            <a:r>
              <a:rPr lang="es-MX" dirty="0" smtClean="0">
                <a:effectLst/>
              </a:rPr>
              <a:t/>
            </a:r>
            <a:br>
              <a:rPr lang="es-MX" dirty="0" smtClean="0">
                <a:effectLst/>
              </a:rPr>
            </a:br>
            <a:r>
              <a:rPr lang="es-MX" dirty="0" smtClean="0">
                <a:effectLst/>
              </a:rPr>
              <a:t/>
            </a:r>
            <a:br>
              <a:rPr lang="es-MX" dirty="0" smtClean="0">
                <a:effectLst/>
              </a:rPr>
            </a:br>
            <a:r>
              <a:rPr lang="es-MX" dirty="0" smtClean="0">
                <a:effectLst/>
              </a:rPr>
              <a:t/>
            </a:r>
            <a:br>
              <a:rPr lang="es-MX" dirty="0" smtClean="0">
                <a:effectLst/>
              </a:rPr>
            </a:br>
            <a:endParaRPr lang="es-MX" dirty="0"/>
          </a:p>
          <a:p>
            <a:endParaRPr lang="es-MX" dirty="0"/>
          </a:p>
        </p:txBody>
      </p:sp>
    </p:spTree>
    <p:extLst>
      <p:ext uri="{BB962C8B-B14F-4D97-AF65-F5344CB8AC3E}">
        <p14:creationId xmlns:p14="http://schemas.microsoft.com/office/powerpoint/2010/main" val="2487107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normAutofit fontScale="90000"/>
          </a:bodyPr>
          <a:lstStyle/>
          <a:p>
            <a:r>
              <a:rPr lang="es-MX" sz="3200" dirty="0" smtClean="0"/>
              <a:t>¿Qué propiedades permiten diferenciar una sustancia de otra? </a:t>
            </a:r>
            <a:endParaRPr lang="es-MX" sz="3200" dirty="0"/>
          </a:p>
        </p:txBody>
      </p:sp>
      <p:sp>
        <p:nvSpPr>
          <p:cNvPr id="3" name="2 Marcador de contenido"/>
          <p:cNvSpPr>
            <a:spLocks noGrp="1"/>
          </p:cNvSpPr>
          <p:nvPr>
            <p:ph idx="1"/>
          </p:nvPr>
        </p:nvSpPr>
        <p:spPr>
          <a:xfrm>
            <a:off x="457200" y="1340768"/>
            <a:ext cx="8229600" cy="5112568"/>
          </a:xfrm>
        </p:spPr>
        <p:txBody>
          <a:bodyPr>
            <a:noAutofit/>
          </a:bodyPr>
          <a:lstStyle/>
          <a:p>
            <a:r>
              <a:rPr lang="es-MX" sz="2600" b="1" dirty="0" smtClean="0"/>
              <a:t>Las propiedades extensivas  </a:t>
            </a:r>
            <a:r>
              <a:rPr lang="es-MX" sz="2600" dirty="0" smtClean="0"/>
              <a:t>dependen de la cantidad de masa, se cuantifican para toda la cantidad de materia en el sistema, es decir, cambian de valor al cambiar la extensión. Ejemplos: el volumen, la masa, la energía, la cantidad de sustancia. </a:t>
            </a:r>
          </a:p>
          <a:p>
            <a:pPr marL="0" indent="0">
              <a:buNone/>
            </a:pPr>
            <a:endParaRPr lang="es-MX" sz="2600" b="1" dirty="0"/>
          </a:p>
          <a:p>
            <a:r>
              <a:rPr lang="es-MX" sz="2600" b="1" dirty="0" smtClean="0"/>
              <a:t>Las propiedades Intensivas,  </a:t>
            </a:r>
            <a:r>
              <a:rPr lang="es-MX" sz="2600" dirty="0" smtClean="0"/>
              <a:t>no dependen </a:t>
            </a:r>
            <a:r>
              <a:rPr lang="es-MX" sz="2600" dirty="0"/>
              <a:t>del tamaño del cuerpo que se esté </a:t>
            </a:r>
            <a:r>
              <a:rPr lang="es-MX" sz="2600" dirty="0" smtClean="0"/>
              <a:t>observando. Son características independientes </a:t>
            </a:r>
            <a:r>
              <a:rPr lang="es-MX" sz="2600" dirty="0"/>
              <a:t>de la cantidad </a:t>
            </a:r>
            <a:r>
              <a:rPr lang="es-MX" sz="2600" dirty="0" smtClean="0"/>
              <a:t>de materia que </a:t>
            </a:r>
            <a:r>
              <a:rPr lang="es-MX" sz="2600" dirty="0"/>
              <a:t>se trate, </a:t>
            </a:r>
            <a:r>
              <a:rPr lang="es-MX" sz="2600" dirty="0" smtClean="0"/>
              <a:t>no </a:t>
            </a:r>
            <a:r>
              <a:rPr lang="es-MX" sz="2600" dirty="0"/>
              <a:t>dependen de la </a:t>
            </a:r>
            <a:r>
              <a:rPr lang="es-MX" sz="2600" dirty="0" smtClean="0"/>
              <a:t>masa. Ejemplos</a:t>
            </a:r>
            <a:r>
              <a:rPr lang="es-MX" sz="2600" dirty="0"/>
              <a:t>: temperatura, densidad, punto de fusión, punto de ebullición, la solubilidad, índice de refracción. </a:t>
            </a:r>
          </a:p>
        </p:txBody>
      </p:sp>
    </p:spTree>
    <p:extLst>
      <p:ext uri="{BB962C8B-B14F-4D97-AF65-F5344CB8AC3E}">
        <p14:creationId xmlns:p14="http://schemas.microsoft.com/office/powerpoint/2010/main" val="2773913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smtClean="0"/>
              <a:t>Cambios físicos y químicos </a:t>
            </a:r>
            <a:endParaRPr lang="es-MX" sz="4400" dirty="0"/>
          </a:p>
        </p:txBody>
      </p:sp>
      <p:sp>
        <p:nvSpPr>
          <p:cNvPr id="3" name="2 Marcador de contenido"/>
          <p:cNvSpPr>
            <a:spLocks noGrp="1"/>
          </p:cNvSpPr>
          <p:nvPr>
            <p:ph idx="1"/>
          </p:nvPr>
        </p:nvSpPr>
        <p:spPr/>
        <p:txBody>
          <a:bodyPr>
            <a:normAutofit fontScale="92500" lnSpcReduction="10000"/>
          </a:bodyPr>
          <a:lstStyle/>
          <a:p>
            <a:r>
              <a:rPr lang="es-MX" dirty="0" smtClean="0"/>
              <a:t>Los procesos físicos y químicos se diferencian fundamentalmente en los siguientes aspectos:</a:t>
            </a:r>
          </a:p>
          <a:p>
            <a:r>
              <a:rPr lang="es-MX" dirty="0" smtClean="0"/>
              <a:t>Los cambios químicos van acompañados por una modificación profunda de las propiedades del cuerpo o cuerpos reaccionantes; los cambios físicos dan lugar a una alteración muy pequeña y muchas veces parcial de las propiedades del cuerpo.</a:t>
            </a:r>
          </a:p>
          <a:p>
            <a:r>
              <a:rPr lang="es-MX" dirty="0" smtClean="0"/>
              <a:t>Los cambios químicos tienen casi siempre carácter permanente mientras que, en general, los cambios físicos persisten únicamente mientras actúa la causa que los origina.</a:t>
            </a:r>
          </a:p>
        </p:txBody>
      </p:sp>
    </p:spTree>
    <p:extLst>
      <p:ext uri="{BB962C8B-B14F-4D97-AF65-F5344CB8AC3E}">
        <p14:creationId xmlns:p14="http://schemas.microsoft.com/office/powerpoint/2010/main" val="302460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r>
              <a:rPr lang="es-ES" sz="3600" dirty="0" smtClean="0"/>
              <a:t>Estados de agregación de la materia</a:t>
            </a:r>
            <a:endParaRPr lang="es-MX" sz="3600" dirty="0"/>
          </a:p>
        </p:txBody>
      </p:sp>
      <p:sp>
        <p:nvSpPr>
          <p:cNvPr id="3" name="2 Marcador de contenido"/>
          <p:cNvSpPr>
            <a:spLocks noGrp="1"/>
          </p:cNvSpPr>
          <p:nvPr>
            <p:ph idx="1"/>
          </p:nvPr>
        </p:nvSpPr>
        <p:spPr>
          <a:xfrm>
            <a:off x="539552" y="1412776"/>
            <a:ext cx="8229600" cy="5040560"/>
          </a:xfrm>
        </p:spPr>
        <p:txBody>
          <a:bodyPr>
            <a:noAutofit/>
          </a:bodyPr>
          <a:lstStyle/>
          <a:p>
            <a:r>
              <a:rPr lang="es-MX" sz="2600" dirty="0" smtClean="0"/>
              <a:t>Los antiguos griegos fueron los primeros en identificar tres clases (lo que hoy llamamos estados) de materia, basados en sus observaciones del agua. Pero estos mismos griegos, en particular el filósofo </a:t>
            </a:r>
            <a:r>
              <a:rPr lang="es-MX" sz="2600" dirty="0" err="1" smtClean="0"/>
              <a:t>Thales</a:t>
            </a:r>
            <a:r>
              <a:rPr lang="es-MX" sz="2600" dirty="0" smtClean="0"/>
              <a:t>, sugirió, incorrectamente, que puesto que el agua podía existir como un “elemento” sólido, líquido, o hasta gaseoso bajo condiciones naturales, debía ser el único y principal elemento en el universo. De donde surgía el resto de sustancias. Hoy sabemos que el agua no es la sustancia fundamental del universo, en realidad, no es ni siquiera un elemento.</a:t>
            </a:r>
          </a:p>
        </p:txBody>
      </p:sp>
    </p:spTree>
    <p:extLst>
      <p:ext uri="{BB962C8B-B14F-4D97-AF65-F5344CB8AC3E}">
        <p14:creationId xmlns:p14="http://schemas.microsoft.com/office/powerpoint/2010/main" val="2663397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flashvirtual.50webs.com/imagenes/estado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916" y="620688"/>
            <a:ext cx="7554499"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680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smtClean="0"/>
              <a:t>Teoría cinético-molecular</a:t>
            </a:r>
            <a:endParaRPr lang="es-MX" sz="4400" dirty="0"/>
          </a:p>
        </p:txBody>
      </p:sp>
      <p:sp>
        <p:nvSpPr>
          <p:cNvPr id="3" name="2 Marcador de contenido"/>
          <p:cNvSpPr>
            <a:spLocks noGrp="1"/>
          </p:cNvSpPr>
          <p:nvPr>
            <p:ph idx="1"/>
          </p:nvPr>
        </p:nvSpPr>
        <p:spPr/>
        <p:txBody>
          <a:bodyPr>
            <a:normAutofit/>
          </a:bodyPr>
          <a:lstStyle/>
          <a:p>
            <a:pPr marL="0" indent="0">
              <a:buNone/>
            </a:pPr>
            <a:r>
              <a:rPr lang="es-MX" dirty="0" smtClean="0"/>
              <a:t>Los diferentes estados en los que la materia existe, se definen a partir de la </a:t>
            </a:r>
            <a:r>
              <a:rPr lang="es-MX" i="1" dirty="0" smtClean="0"/>
              <a:t>Teoría cinético-molecular de la Materia</a:t>
            </a:r>
            <a:r>
              <a:rPr lang="es-MX" dirty="0" smtClean="0"/>
              <a:t>. Uno de los conceptos básicos de esta teoría argumenta que la materia posee una energía de movimiento, que percibimos como temperatura. En otras palabras, los átomos y moléculas están en movimiento constante y medimos la energía de estos movimientos como la temperatura de esa sustancia.</a:t>
            </a:r>
            <a:endParaRPr lang="es-MX" dirty="0"/>
          </a:p>
        </p:txBody>
      </p:sp>
    </p:spTree>
    <p:extLst>
      <p:ext uri="{BB962C8B-B14F-4D97-AF65-F5344CB8AC3E}">
        <p14:creationId xmlns:p14="http://schemas.microsoft.com/office/powerpoint/2010/main" val="3521068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1.bp.blogspot.com/-13pBQAw9o4o/T-nveiZKviI/AAAAAAAAAC0/OvCfPsTi-PU/s1600/fig+6.1.1.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559" y="2636912"/>
            <a:ext cx="8031389" cy="35283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mrpmartinez.files.wordpress.com/2014/10/image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776" y="-1"/>
            <a:ext cx="3549321" cy="2854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1556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lnSpcReduction="10000"/>
          </a:bodyPr>
          <a:lstStyle/>
          <a:p>
            <a:r>
              <a:rPr lang="es-MX" dirty="0" smtClean="0"/>
              <a:t>Mientras más energía hay en una sustancia, mayor movimiento molecular y mayor la temperatura percibida. Consecuentemente, la cantidad de energía que tienen los átomos y las moléculas, y por consiguiente la cantidad de movimiento, influye en su interacción. </a:t>
            </a:r>
          </a:p>
          <a:p>
            <a:r>
              <a:rPr lang="es-MX" dirty="0" smtClean="0"/>
              <a:t>Hay también átomos y moléculas que se atraen entre sí, como resultado de fuerzas intermoleculares, como puentes de hidrógeno y fuerzas van der Waals. Los átomos y moléculas que tienen relativamente pequeñas cantidades de energía (y movimiento) interactuarán fuertemente entre sí, mientras que aquellos con relativamente altas cantidades de energía interactuarán poco.</a:t>
            </a:r>
            <a:endParaRPr lang="es-MX" dirty="0"/>
          </a:p>
        </p:txBody>
      </p:sp>
    </p:spTree>
    <p:extLst>
      <p:ext uri="{BB962C8B-B14F-4D97-AF65-F5344CB8AC3E}">
        <p14:creationId xmlns:p14="http://schemas.microsoft.com/office/powerpoint/2010/main" val="3829641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uario-6\Pictures\dieta-moldea-tu-vida-vegeta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6241"/>
            <a:ext cx="8137153" cy="532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9043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upload.wikimedia.org/wikipedia/commons/thumb/b/b3/Phase_change_-_en_es.svg/250px-Phase_change_-_en_es.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503459"/>
            <a:ext cx="6768752" cy="5874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613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eltamiz.com/images/2010/August/cambios-fase.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476672"/>
            <a:ext cx="6048672"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405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1.bp.blogspot.com/-2GvLuPzO0jI/VEJ_eViAaHI/AAAAAAAAAfY/i5kyAlX-a80/s1600/Estados+de+agregaci%C3%B3n+de+la+materia+(Qu%C3%ADmica).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95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467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Características del estado sólido</a:t>
            </a:r>
            <a:endParaRPr lang="es-MX" sz="4000" dirty="0"/>
          </a:p>
        </p:txBody>
      </p:sp>
      <p:sp>
        <p:nvSpPr>
          <p:cNvPr id="3" name="2 Marcador de contenido"/>
          <p:cNvSpPr>
            <a:spLocks noGrp="1"/>
          </p:cNvSpPr>
          <p:nvPr>
            <p:ph idx="1"/>
          </p:nvPr>
        </p:nvSpPr>
        <p:spPr/>
        <p:txBody>
          <a:bodyPr/>
          <a:lstStyle/>
          <a:p>
            <a:r>
              <a:rPr lang="es-ES" dirty="0" smtClean="0"/>
              <a:t>Un sólido está formado por unidades estructurales (átomos, moléculas o iones) que se atraen entre sí con la fuerza suficiente para formar una estructura rígida. Una manera de clasificar a los sólidos es por el tipo de fuerza que mantiene unidas a las unidades estructurales. En algunos casos estas fuerzas son entre moléculas, en otros son enlaces químicos (metálicos, covalentes o iónicos) </a:t>
            </a:r>
            <a:endParaRPr lang="es-MX" dirty="0"/>
          </a:p>
        </p:txBody>
      </p:sp>
    </p:spTree>
    <p:extLst>
      <p:ext uri="{BB962C8B-B14F-4D97-AF65-F5344CB8AC3E}">
        <p14:creationId xmlns:p14="http://schemas.microsoft.com/office/powerpoint/2010/main" val="43241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Características del estado sólido</a:t>
            </a:r>
            <a:endParaRPr lang="es-MX" sz="4000" dirty="0"/>
          </a:p>
        </p:txBody>
      </p:sp>
      <p:sp>
        <p:nvSpPr>
          <p:cNvPr id="3" name="2 Marcador de contenido"/>
          <p:cNvSpPr>
            <a:spLocks noGrp="1"/>
          </p:cNvSpPr>
          <p:nvPr>
            <p:ph idx="1"/>
          </p:nvPr>
        </p:nvSpPr>
        <p:spPr/>
        <p:txBody>
          <a:bodyPr>
            <a:normAutofit/>
          </a:bodyPr>
          <a:lstStyle/>
          <a:p>
            <a:r>
              <a:rPr lang="es-ES" dirty="0" smtClean="0"/>
              <a:t>Hay cuatro tipos diferentes de sólidos: moleculares, metálicos, iónicos y covalentes. </a:t>
            </a:r>
          </a:p>
          <a:p>
            <a:r>
              <a:rPr lang="es-ES" dirty="0" smtClean="0"/>
              <a:t>Un sólido molecular consiste de moléculas que se mantiene juntas mediante fuerzas intermoleculares (ejemplo, agua).</a:t>
            </a:r>
          </a:p>
          <a:p>
            <a:r>
              <a:rPr lang="es-ES" dirty="0" smtClean="0"/>
              <a:t>Un sólido metálico consiste de núcleos de átomos con carga positiva unidos entre sí mediante un “mar” de electrones (enlace metálico) que los rodea (ejemplo, oro). </a:t>
            </a:r>
            <a:endParaRPr lang="es-MX" dirty="0"/>
          </a:p>
        </p:txBody>
      </p:sp>
    </p:spTree>
    <p:extLst>
      <p:ext uri="{BB962C8B-B14F-4D97-AF65-F5344CB8AC3E}">
        <p14:creationId xmlns:p14="http://schemas.microsoft.com/office/powerpoint/2010/main" val="23578209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Características del estado sólido</a:t>
            </a:r>
            <a:endParaRPr lang="es-MX" sz="4000" dirty="0"/>
          </a:p>
        </p:txBody>
      </p:sp>
      <p:sp>
        <p:nvSpPr>
          <p:cNvPr id="3" name="2 Marcador de contenido"/>
          <p:cNvSpPr>
            <a:spLocks noGrp="1"/>
          </p:cNvSpPr>
          <p:nvPr>
            <p:ph idx="1"/>
          </p:nvPr>
        </p:nvSpPr>
        <p:spPr/>
        <p:txBody>
          <a:bodyPr/>
          <a:lstStyle/>
          <a:p>
            <a:r>
              <a:rPr lang="es-ES" dirty="0" smtClean="0"/>
              <a:t>Un sólido iónico, consiste de cationes y aniones unidos entre sí por la fuerza eléctrica de atracción entre cargas opuestas (enlaces iónicos) ejemplo, cloruro de sodio.</a:t>
            </a:r>
          </a:p>
          <a:p>
            <a:r>
              <a:rPr lang="es-ES" dirty="0" smtClean="0"/>
              <a:t>Un sólido de red covalente consiste de átomos que forman largas redes o cadenas mediante enlaces covalentes (ejemplo, diamante y grafito).</a:t>
            </a:r>
            <a:endParaRPr lang="es-MX" dirty="0"/>
          </a:p>
        </p:txBody>
      </p:sp>
    </p:spTree>
    <p:extLst>
      <p:ext uri="{BB962C8B-B14F-4D97-AF65-F5344CB8AC3E}">
        <p14:creationId xmlns:p14="http://schemas.microsoft.com/office/powerpoint/2010/main" val="3738608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Características del estado líquido</a:t>
            </a:r>
            <a:endParaRPr lang="es-MX" sz="4000" dirty="0"/>
          </a:p>
        </p:txBody>
      </p:sp>
      <p:sp>
        <p:nvSpPr>
          <p:cNvPr id="3" name="2 Marcador de contenido"/>
          <p:cNvSpPr>
            <a:spLocks noGrp="1"/>
          </p:cNvSpPr>
          <p:nvPr>
            <p:ph idx="1"/>
          </p:nvPr>
        </p:nvSpPr>
        <p:spPr/>
        <p:txBody>
          <a:bodyPr/>
          <a:lstStyle/>
          <a:p>
            <a:r>
              <a:rPr lang="es-ES" dirty="0" smtClean="0"/>
              <a:t>La principal característica de los líquidos es su capacidad de fluir y adaptarse a la forma del recipiente que los contiene, debido a que tienen menor cohesión que los sólidos. Este estado de agregación se alcanza cuando se incrementa la temperatura de un sólidos lo suficiente hasta que se descompone su estructura rígida. </a:t>
            </a:r>
            <a:endParaRPr lang="es-MX" dirty="0"/>
          </a:p>
        </p:txBody>
      </p:sp>
    </p:spTree>
    <p:extLst>
      <p:ext uri="{BB962C8B-B14F-4D97-AF65-F5344CB8AC3E}">
        <p14:creationId xmlns:p14="http://schemas.microsoft.com/office/powerpoint/2010/main" val="16655630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5257800"/>
            <a:ext cx="7774632" cy="1143000"/>
          </a:xfrm>
        </p:spPr>
        <p:txBody>
          <a:bodyPr/>
          <a:lstStyle/>
          <a:p>
            <a:r>
              <a:rPr lang="es-ES" sz="4000" dirty="0" smtClean="0"/>
              <a:t>Características del estado gaseoso</a:t>
            </a:r>
            <a:endParaRPr lang="es-MX" sz="4000" dirty="0"/>
          </a:p>
        </p:txBody>
      </p:sp>
      <p:sp>
        <p:nvSpPr>
          <p:cNvPr id="3" name="2 Marcador de contenido"/>
          <p:cNvSpPr>
            <a:spLocks noGrp="1"/>
          </p:cNvSpPr>
          <p:nvPr>
            <p:ph idx="1"/>
          </p:nvPr>
        </p:nvSpPr>
        <p:spPr/>
        <p:txBody>
          <a:bodyPr>
            <a:normAutofit/>
          </a:bodyPr>
          <a:lstStyle/>
          <a:p>
            <a:r>
              <a:rPr lang="es-ES" dirty="0" smtClean="0"/>
              <a:t>Se comprimen fácilmente cuando se ejerce alguna presión.</a:t>
            </a:r>
          </a:p>
          <a:p>
            <a:r>
              <a:rPr lang="es-ES" dirty="0" smtClean="0"/>
              <a:t>Se expanden sin límite.</a:t>
            </a:r>
          </a:p>
          <a:p>
            <a:r>
              <a:rPr lang="es-ES" dirty="0" smtClean="0"/>
              <a:t>Se difunden o se mezclan</a:t>
            </a:r>
          </a:p>
          <a:p>
            <a:r>
              <a:rPr lang="es-ES" dirty="0" smtClean="0"/>
              <a:t>No tienen forma propia, ni volumen propio, adquieren la del recipiente que los contiene. </a:t>
            </a:r>
          </a:p>
          <a:p>
            <a:pPr marL="0" indent="0">
              <a:buNone/>
            </a:pPr>
            <a:endParaRPr lang="es-MX" dirty="0"/>
          </a:p>
        </p:txBody>
      </p:sp>
    </p:spTree>
    <p:extLst>
      <p:ext uri="{BB962C8B-B14F-4D97-AF65-F5344CB8AC3E}">
        <p14:creationId xmlns:p14="http://schemas.microsoft.com/office/powerpoint/2010/main" val="15021354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Características del plasma</a:t>
            </a:r>
            <a:endParaRPr lang="es-MX" sz="4000" dirty="0"/>
          </a:p>
        </p:txBody>
      </p:sp>
      <p:sp>
        <p:nvSpPr>
          <p:cNvPr id="3" name="2 Marcador de contenido"/>
          <p:cNvSpPr>
            <a:spLocks noGrp="1"/>
          </p:cNvSpPr>
          <p:nvPr>
            <p:ph idx="1"/>
          </p:nvPr>
        </p:nvSpPr>
        <p:spPr/>
        <p:txBody>
          <a:bodyPr/>
          <a:lstStyle/>
          <a:p>
            <a:r>
              <a:rPr lang="es-ES" dirty="0" smtClean="0"/>
              <a:t>Es un gas constituido por partículas con carga (iones) libres y cuya dinámica presenta efectos colectivos dominados por las interacciones electromagnéticas, ejemplo, estrellas.</a:t>
            </a:r>
          </a:p>
          <a:p>
            <a:endParaRPr lang="es-MX" dirty="0"/>
          </a:p>
        </p:txBody>
      </p:sp>
    </p:spTree>
    <p:extLst>
      <p:ext uri="{BB962C8B-B14F-4D97-AF65-F5344CB8AC3E}">
        <p14:creationId xmlns:p14="http://schemas.microsoft.com/office/powerpoint/2010/main" val="1210211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googledrive.com/host/0B1sCvh2x-C65bXJIVDYzekxNVlk/Plasma-infografi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32656"/>
            <a:ext cx="8712968" cy="626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725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Propósitos</a:t>
            </a:r>
            <a:endParaRPr lang="es-MX" dirty="0"/>
          </a:p>
        </p:txBody>
      </p:sp>
      <p:sp>
        <p:nvSpPr>
          <p:cNvPr id="3" name="2 Marcador de contenido"/>
          <p:cNvSpPr>
            <a:spLocks noGrp="1"/>
          </p:cNvSpPr>
          <p:nvPr>
            <p:ph idx="1"/>
          </p:nvPr>
        </p:nvSpPr>
        <p:spPr/>
        <p:txBody>
          <a:bodyPr>
            <a:normAutofit/>
          </a:bodyPr>
          <a:lstStyle/>
          <a:p>
            <a:r>
              <a:rPr lang="es-MX" altLang="es-MX" dirty="0" smtClean="0">
                <a:solidFill>
                  <a:srgbClr val="002060"/>
                </a:solidFill>
              </a:rPr>
              <a:t>I. Conceptos fundamentales</a:t>
            </a:r>
            <a:endParaRPr lang="es-MX" dirty="0" smtClean="0"/>
          </a:p>
          <a:p>
            <a:r>
              <a:rPr lang="es-ES" altLang="es-MX" b="0" dirty="0" smtClean="0">
                <a:solidFill>
                  <a:srgbClr val="002060"/>
                </a:solidFill>
              </a:rPr>
              <a:t>1.2. Propiedades de la materia </a:t>
            </a:r>
          </a:p>
          <a:p>
            <a:r>
              <a:rPr lang="es-MX" dirty="0" smtClean="0"/>
              <a:t>1.2.1   Describir las propiedades físicas y químicas de la materia</a:t>
            </a:r>
          </a:p>
          <a:p>
            <a:r>
              <a:rPr lang="es-MX" dirty="0" smtClean="0"/>
              <a:t>1.2.2   Diferenciar un cambio físico de un cambio químico </a:t>
            </a:r>
          </a:p>
          <a:p>
            <a:r>
              <a:rPr lang="es-MX" dirty="0" smtClean="0"/>
              <a:t>1.2.3   Comparar las propiedades de los estados de agregación molecular</a:t>
            </a:r>
            <a:r>
              <a:rPr lang="es-ES" altLang="es-MX" b="0" dirty="0" smtClean="0">
                <a:solidFill>
                  <a:srgbClr val="002060"/>
                </a:solidFill>
              </a:rPr>
              <a:t/>
            </a:r>
            <a:br>
              <a:rPr lang="es-ES" altLang="es-MX" b="0" dirty="0" smtClean="0">
                <a:solidFill>
                  <a:srgbClr val="002060"/>
                </a:solidFill>
              </a:rPr>
            </a:br>
            <a:endParaRPr lang="es-MX" dirty="0"/>
          </a:p>
        </p:txBody>
      </p:sp>
    </p:spTree>
    <p:extLst>
      <p:ext uri="{BB962C8B-B14F-4D97-AF65-F5344CB8AC3E}">
        <p14:creationId xmlns:p14="http://schemas.microsoft.com/office/powerpoint/2010/main" val="4365370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r>
              <a:rPr lang="es-ES" sz="3600" dirty="0" smtClean="0"/>
              <a:t>Elementos de repaso: </a:t>
            </a:r>
            <a:endParaRPr lang="es-MX" sz="3600" dirty="0"/>
          </a:p>
        </p:txBody>
      </p:sp>
      <p:sp>
        <p:nvSpPr>
          <p:cNvPr id="3" name="2 Marcador de contenido"/>
          <p:cNvSpPr>
            <a:spLocks noGrp="1"/>
          </p:cNvSpPr>
          <p:nvPr>
            <p:ph idx="1"/>
          </p:nvPr>
        </p:nvSpPr>
        <p:spPr>
          <a:xfrm>
            <a:off x="1219200" y="1340768"/>
            <a:ext cx="7467600" cy="4608512"/>
          </a:xfrm>
        </p:spPr>
        <p:txBody>
          <a:bodyPr>
            <a:normAutofit lnSpcReduction="10000"/>
          </a:bodyPr>
          <a:lstStyle/>
          <a:p>
            <a:r>
              <a:rPr lang="es-ES" dirty="0" smtClean="0"/>
              <a:t>Define y da un ejemplo de:</a:t>
            </a:r>
          </a:p>
          <a:p>
            <a:pPr lvl="1"/>
            <a:r>
              <a:rPr lang="es-ES" sz="2600" dirty="0" smtClean="0"/>
              <a:t> propiedad física</a:t>
            </a:r>
          </a:p>
          <a:p>
            <a:pPr lvl="1"/>
            <a:r>
              <a:rPr lang="es-ES" sz="2600" dirty="0" smtClean="0"/>
              <a:t>Propiedad química</a:t>
            </a:r>
          </a:p>
          <a:p>
            <a:pPr lvl="1"/>
            <a:r>
              <a:rPr lang="es-ES" sz="2600" dirty="0" smtClean="0"/>
              <a:t>Cambio físico</a:t>
            </a:r>
          </a:p>
          <a:p>
            <a:pPr lvl="1"/>
            <a:r>
              <a:rPr lang="es-ES" sz="2600" dirty="0" smtClean="0"/>
              <a:t>Cambio químico</a:t>
            </a:r>
          </a:p>
          <a:p>
            <a:pPr lvl="1"/>
            <a:r>
              <a:rPr lang="es-ES" sz="2600" dirty="0" smtClean="0"/>
              <a:t>Estado de agregación molecular</a:t>
            </a:r>
          </a:p>
          <a:p>
            <a:pPr lvl="1"/>
            <a:r>
              <a:rPr lang="es-ES" sz="2600" dirty="0" smtClean="0"/>
              <a:t>Estado sólido </a:t>
            </a:r>
          </a:p>
          <a:p>
            <a:pPr lvl="1"/>
            <a:r>
              <a:rPr lang="es-ES" sz="2600" dirty="0" smtClean="0"/>
              <a:t>Estado líquido </a:t>
            </a:r>
          </a:p>
          <a:p>
            <a:pPr lvl="1"/>
            <a:r>
              <a:rPr lang="es-ES" sz="2600" dirty="0" smtClean="0"/>
              <a:t>Estado gaseoso</a:t>
            </a:r>
          </a:p>
          <a:p>
            <a:pPr lvl="1"/>
            <a:r>
              <a:rPr lang="es-ES" sz="2600" dirty="0" smtClean="0"/>
              <a:t>Plasma </a:t>
            </a:r>
          </a:p>
          <a:p>
            <a:endParaRPr lang="es-MX" dirty="0"/>
          </a:p>
        </p:txBody>
      </p:sp>
    </p:spTree>
    <p:extLst>
      <p:ext uri="{BB962C8B-B14F-4D97-AF65-F5344CB8AC3E}">
        <p14:creationId xmlns:p14="http://schemas.microsoft.com/office/powerpoint/2010/main" val="16988192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esultado de imagen para imagenes de mater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8340" y="260648"/>
            <a:ext cx="3460836" cy="3240360"/>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Users\Usuario-6\Pictures\book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8340" y="3378227"/>
            <a:ext cx="3460836" cy="3460836"/>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C:\Users\Usuario-6\Pictures\image0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628117" cy="4221088"/>
          </a:xfrm>
          <a:prstGeom prst="rect">
            <a:avLst/>
          </a:prstGeom>
          <a:noFill/>
          <a:extLst>
            <a:ext uri="{909E8E84-426E-40DD-AFC4-6F175D3DCCD1}">
              <a14:hiddenFill xmlns:a14="http://schemas.microsoft.com/office/drawing/2010/main">
                <a:solidFill>
                  <a:srgbClr val="FFFFFF"/>
                </a:solidFill>
              </a14:hiddenFill>
            </a:ext>
          </a:extLst>
        </p:spPr>
      </p:pic>
      <p:pic>
        <p:nvPicPr>
          <p:cNvPr id="15365" name="Picture 5" descr="C:\Users\Usuario-6\Pictures\imagesYATJJ8A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4509120"/>
            <a:ext cx="3312368" cy="2344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6539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image.slidesharecdn.com/losestadosdelamateria-150225093117-conversion-gate02/95/los-estados-de-la-materia-4-638.jpg?cb=1424878353">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620688"/>
            <a:ext cx="8496944" cy="5708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0942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idx="1"/>
          </p:nvPr>
        </p:nvSpPr>
        <p:spPr>
          <a:xfrm>
            <a:off x="457200" y="3645024"/>
            <a:ext cx="7931224" cy="2481139"/>
          </a:xfrm>
        </p:spPr>
        <p:txBody>
          <a:bodyPr>
            <a:normAutofit fontScale="90000" lnSpcReduction="20000"/>
          </a:bodyPr>
          <a:lstStyle/>
          <a:p>
            <a:pPr algn="r">
              <a:defRPr/>
            </a:pPr>
            <a:r>
              <a:rPr lang="es-MX" altLang="es-MX" sz="2800" dirty="0" smtClean="0">
                <a:solidFill>
                  <a:srgbClr val="002060"/>
                </a:solidFill>
              </a:rPr>
              <a:t/>
            </a:r>
            <a:br>
              <a:rPr lang="es-MX" altLang="es-MX" sz="2800" dirty="0" smtClean="0">
                <a:solidFill>
                  <a:srgbClr val="002060"/>
                </a:solidFill>
              </a:rPr>
            </a:br>
            <a:r>
              <a:rPr lang="es-MX" altLang="es-MX" sz="2800" dirty="0" smtClean="0">
                <a:solidFill>
                  <a:srgbClr val="002060"/>
                </a:solidFill>
              </a:rPr>
              <a:t/>
            </a:r>
            <a:br>
              <a:rPr lang="es-MX" altLang="es-MX" sz="2800" dirty="0" smtClean="0">
                <a:solidFill>
                  <a:srgbClr val="002060"/>
                </a:solidFill>
              </a:rPr>
            </a:br>
            <a:r>
              <a:rPr lang="es-MX" altLang="es-MX" sz="2800" dirty="0" smtClean="0">
                <a:solidFill>
                  <a:srgbClr val="002060"/>
                </a:solidFill>
              </a:rPr>
              <a:t/>
            </a:r>
            <a:br>
              <a:rPr lang="es-MX" altLang="es-MX" sz="2800" dirty="0" smtClean="0">
                <a:solidFill>
                  <a:srgbClr val="002060"/>
                </a:solidFill>
              </a:rPr>
            </a:br>
            <a:r>
              <a:rPr lang="es-MX" altLang="es-MX" sz="2800" dirty="0">
                <a:solidFill>
                  <a:srgbClr val="002060"/>
                </a:solidFill>
              </a:rPr>
              <a:t/>
            </a:r>
            <a:br>
              <a:rPr lang="es-MX" altLang="es-MX" sz="2800" dirty="0">
                <a:solidFill>
                  <a:srgbClr val="002060"/>
                </a:solidFill>
              </a:rPr>
            </a:br>
            <a:r>
              <a:rPr lang="es-MX" altLang="es-MX" sz="2800" dirty="0" smtClean="0">
                <a:solidFill>
                  <a:srgbClr val="002060"/>
                </a:solidFill>
              </a:rPr>
              <a:t>		</a:t>
            </a:r>
            <a:r>
              <a:rPr lang="es-MX" altLang="es-MX" sz="2800" dirty="0" smtClean="0">
                <a:solidFill>
                  <a:srgbClr val="002060"/>
                </a:solidFill>
              </a:rPr>
              <a:t>Guadalupe </a:t>
            </a:r>
            <a:r>
              <a:rPr lang="es-MX" altLang="es-MX" sz="2800" dirty="0" smtClean="0">
                <a:solidFill>
                  <a:srgbClr val="002060"/>
                </a:solidFill>
              </a:rPr>
              <a:t>Mirella Maya </a:t>
            </a:r>
            <a:r>
              <a:rPr lang="es-MX" altLang="es-MX" sz="2800" dirty="0" smtClean="0">
                <a:solidFill>
                  <a:srgbClr val="002060"/>
                </a:solidFill>
              </a:rPr>
              <a:t>López</a:t>
            </a:r>
          </a:p>
          <a:p>
            <a:pPr marL="0" indent="0">
              <a:buNone/>
              <a:defRPr/>
            </a:pPr>
            <a:endParaRPr lang="es-MX" altLang="es-MX" sz="2800" dirty="0">
              <a:solidFill>
                <a:srgbClr val="002060"/>
              </a:solidFill>
            </a:endParaRPr>
          </a:p>
          <a:p>
            <a:pPr marL="0" indent="0">
              <a:buNone/>
              <a:defRPr/>
            </a:pPr>
            <a:r>
              <a:rPr lang="es-MX" altLang="es-MX" sz="2800" dirty="0" smtClean="0">
                <a:solidFill>
                  <a:srgbClr val="002060"/>
                </a:solidFill>
              </a:rPr>
              <a:t>Periodo</a:t>
            </a:r>
            <a:r>
              <a:rPr lang="es-MX" altLang="es-MX" sz="2800" dirty="0">
                <a:solidFill>
                  <a:srgbClr val="002060"/>
                </a:solidFill>
              </a:rPr>
              <a:t>: </a:t>
            </a:r>
            <a:r>
              <a:rPr lang="es-MX" altLang="es-MX" sz="2800" dirty="0" smtClean="0">
                <a:solidFill>
                  <a:srgbClr val="002060"/>
                </a:solidFill>
              </a:rPr>
              <a:t>2015-B</a:t>
            </a:r>
            <a:endParaRPr lang="es-MX" altLang="es-MX" sz="2800" dirty="0" smtClean="0">
              <a:solidFill>
                <a:srgbClr val="002060"/>
              </a:solidFill>
            </a:endParaRPr>
          </a:p>
        </p:txBody>
      </p:sp>
    </p:spTree>
    <p:extLst>
      <p:ext uri="{BB962C8B-B14F-4D97-AF65-F5344CB8AC3E}">
        <p14:creationId xmlns:p14="http://schemas.microsoft.com/office/powerpoint/2010/main" val="2181248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uario-6\AppData\Local\Microsoft\Windows\Temporary Internet Files\Content.IE5\YB4WD6R6\MATERIA[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404664"/>
            <a:ext cx="7920880" cy="589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5757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smtClean="0"/>
              <a:t>Propiedades físicas</a:t>
            </a:r>
            <a:endParaRPr lang="es-MX" sz="4400" dirty="0"/>
          </a:p>
        </p:txBody>
      </p:sp>
      <p:sp>
        <p:nvSpPr>
          <p:cNvPr id="3" name="2 Marcador de contenido"/>
          <p:cNvSpPr>
            <a:spLocks noGrp="1"/>
          </p:cNvSpPr>
          <p:nvPr>
            <p:ph idx="1"/>
          </p:nvPr>
        </p:nvSpPr>
        <p:spPr/>
        <p:txBody>
          <a:bodyPr>
            <a:normAutofit/>
          </a:bodyPr>
          <a:lstStyle/>
          <a:p>
            <a:r>
              <a:rPr lang="es-MX" dirty="0"/>
              <a:t>Las propiedades físicas de la materia son aquellas características </a:t>
            </a:r>
            <a:r>
              <a:rPr lang="es-MX" dirty="0" smtClean="0"/>
              <a:t>de las sustancias, </a:t>
            </a:r>
            <a:r>
              <a:rPr lang="es-MX" dirty="0"/>
              <a:t>que al ser observadas o medidas no producen nuevas especies químicas, por ejemplo: </a:t>
            </a:r>
          </a:p>
          <a:p>
            <a:r>
              <a:rPr lang="es-MX" dirty="0"/>
              <a:t>Olor, color, sabor, forma cristalina, temperatura de fusión, temperatura de ebullición, densidad, viscosidad, tensión superficial, presión de vapor, solubilidad, dureza, brillo, maleabilidad, </a:t>
            </a:r>
            <a:r>
              <a:rPr lang="es-MX" dirty="0" smtClean="0"/>
              <a:t>conductividad. </a:t>
            </a:r>
            <a:endParaRPr lang="es-MX" dirty="0"/>
          </a:p>
        </p:txBody>
      </p:sp>
    </p:spTree>
    <p:extLst>
      <p:ext uri="{BB962C8B-B14F-4D97-AF65-F5344CB8AC3E}">
        <p14:creationId xmlns:p14="http://schemas.microsoft.com/office/powerpoint/2010/main" val="2597649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uario-6\Pictures\frutas-y-verduras-3108199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33375"/>
            <a:ext cx="8569325" cy="597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3943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dirty="0" smtClean="0"/>
              <a:t>Densidad </a:t>
            </a:r>
            <a:endParaRPr lang="es-MX" sz="3600" dirty="0"/>
          </a:p>
        </p:txBody>
      </p:sp>
      <p:sp>
        <p:nvSpPr>
          <p:cNvPr id="3" name="2 Marcador de contenido"/>
          <p:cNvSpPr>
            <a:spLocks noGrp="1"/>
          </p:cNvSpPr>
          <p:nvPr>
            <p:ph idx="1"/>
          </p:nvPr>
        </p:nvSpPr>
        <p:spPr/>
        <p:txBody>
          <a:bodyPr>
            <a:normAutofit fontScale="92500" lnSpcReduction="20000"/>
          </a:bodyPr>
          <a:lstStyle/>
          <a:p>
            <a:r>
              <a:rPr lang="es-MX" dirty="0" smtClean="0"/>
              <a:t>La </a:t>
            </a:r>
            <a:r>
              <a:rPr lang="es-MX" dirty="0"/>
              <a:t>densidad es la relación que existe entre la masa de una sustancia y el volumen que ocupa </a:t>
            </a:r>
          </a:p>
          <a:p>
            <a:r>
              <a:rPr lang="es-MX" dirty="0" smtClean="0">
                <a:sym typeface="Symbol"/>
              </a:rPr>
              <a:t></a:t>
            </a:r>
            <a:r>
              <a:rPr lang="es-MX" dirty="0" smtClean="0"/>
              <a:t> </a:t>
            </a:r>
            <a:r>
              <a:rPr lang="es-MX" b="1" dirty="0"/>
              <a:t>= masa/ volumen . </a:t>
            </a:r>
            <a:endParaRPr lang="es-MX" b="1" dirty="0" smtClean="0"/>
          </a:p>
          <a:p>
            <a:pPr marL="0" indent="0">
              <a:buNone/>
            </a:pPr>
            <a:r>
              <a:rPr lang="es-MX" dirty="0" smtClean="0"/>
              <a:t>Unidades: g/</a:t>
            </a:r>
            <a:r>
              <a:rPr lang="es-MX" dirty="0"/>
              <a:t>cm</a:t>
            </a:r>
            <a:r>
              <a:rPr lang="es-MX" baseline="30000" dirty="0"/>
              <a:t>3</a:t>
            </a:r>
            <a:r>
              <a:rPr lang="es-MX" dirty="0" smtClean="0"/>
              <a:t> </a:t>
            </a:r>
            <a:r>
              <a:rPr lang="es-MX" dirty="0"/>
              <a:t>y g/mL y g/ L para gases. </a:t>
            </a:r>
          </a:p>
          <a:p>
            <a:endParaRPr lang="es-MX" dirty="0" smtClean="0"/>
          </a:p>
          <a:p>
            <a:r>
              <a:rPr lang="es-MX" dirty="0" smtClean="0"/>
              <a:t>Generalmente en </a:t>
            </a:r>
            <a:r>
              <a:rPr lang="es-MX" dirty="0"/>
              <a:t>las tablas de densidades se reporta la temperatura a la cual se determinaron, ya que los volúmenes de los objetos pueden cambiar con ella. </a:t>
            </a:r>
          </a:p>
          <a:p>
            <a:pPr marL="0" indent="0">
              <a:buNone/>
            </a:pPr>
            <a:r>
              <a:rPr lang="es-MX" dirty="0" smtClean="0"/>
              <a:t>En </a:t>
            </a:r>
            <a:r>
              <a:rPr lang="es-MX" dirty="0"/>
              <a:t>el S.I. la densidad se expresa como </a:t>
            </a:r>
            <a:endParaRPr lang="es-MX" dirty="0" smtClean="0"/>
          </a:p>
          <a:p>
            <a:pPr marL="0" indent="0">
              <a:buNone/>
            </a:pPr>
            <a:r>
              <a:rPr lang="es-MX" dirty="0" smtClean="0">
                <a:sym typeface="Symbol"/>
              </a:rPr>
              <a:t> </a:t>
            </a:r>
            <a:r>
              <a:rPr lang="es-MX" dirty="0" smtClean="0"/>
              <a:t>= kg/m</a:t>
            </a:r>
            <a:r>
              <a:rPr lang="es-MX" baseline="30000" dirty="0" smtClean="0"/>
              <a:t>3</a:t>
            </a:r>
            <a:r>
              <a:rPr lang="es-MX" dirty="0" smtClean="0"/>
              <a:t> </a:t>
            </a:r>
            <a:endParaRPr lang="es-MX" dirty="0"/>
          </a:p>
          <a:p>
            <a:endParaRPr lang="es-MX" dirty="0"/>
          </a:p>
        </p:txBody>
      </p:sp>
    </p:spTree>
    <p:extLst>
      <p:ext uri="{BB962C8B-B14F-4D97-AF65-F5344CB8AC3E}">
        <p14:creationId xmlns:p14="http://schemas.microsoft.com/office/powerpoint/2010/main" val="2482539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r>
              <a:rPr lang="es-MX" dirty="0"/>
              <a:t>La densidad se maneja en forma indirecta cuando se utilizan los conceptos “pesado” y “ligero” </a:t>
            </a:r>
          </a:p>
          <a:p>
            <a:r>
              <a:rPr lang="es-MX" dirty="0" smtClean="0"/>
              <a:t>Cuando </a:t>
            </a:r>
            <a:r>
              <a:rPr lang="es-MX" dirty="0"/>
              <a:t>en la vida cotidiana se dice “el hierro pesa más que el aluminio” </a:t>
            </a:r>
            <a:r>
              <a:rPr lang="es-MX" dirty="0" smtClean="0"/>
              <a:t>Se </a:t>
            </a:r>
            <a:r>
              <a:rPr lang="es-MX" dirty="0"/>
              <a:t>refiere a que un trozo de hierro tiene mayor masa y por lo tanto pesa más en el mismo lugar que otro de aluminio del mismo volumen </a:t>
            </a:r>
          </a:p>
          <a:p>
            <a:r>
              <a:rPr lang="es-MX" dirty="0" smtClean="0"/>
              <a:t>Otra </a:t>
            </a:r>
            <a:r>
              <a:rPr lang="es-MX" dirty="0"/>
              <a:t>propiedad relacionada con la densidad es la </a:t>
            </a:r>
            <a:r>
              <a:rPr lang="es-MX" b="1" dirty="0"/>
              <a:t>densidad </a:t>
            </a:r>
            <a:r>
              <a:rPr lang="es-MX" b="1" dirty="0" smtClean="0"/>
              <a:t>relativa</a:t>
            </a:r>
            <a:r>
              <a:rPr lang="es-MX" dirty="0" smtClean="0"/>
              <a:t>: </a:t>
            </a:r>
          </a:p>
          <a:p>
            <a:pPr marL="0" indent="0">
              <a:buNone/>
            </a:pPr>
            <a:r>
              <a:rPr lang="es-MX" dirty="0" smtClean="0"/>
              <a:t>densidad </a:t>
            </a:r>
            <a:r>
              <a:rPr lang="es-MX" dirty="0"/>
              <a:t>de </a:t>
            </a:r>
            <a:r>
              <a:rPr lang="es-MX" dirty="0" smtClean="0"/>
              <a:t>la sustancia/densidad </a:t>
            </a:r>
            <a:r>
              <a:rPr lang="es-MX" dirty="0"/>
              <a:t>del agua a 4°C </a:t>
            </a:r>
          </a:p>
        </p:txBody>
      </p:sp>
    </p:spTree>
    <p:extLst>
      <p:ext uri="{BB962C8B-B14F-4D97-AF65-F5344CB8AC3E}">
        <p14:creationId xmlns:p14="http://schemas.microsoft.com/office/powerpoint/2010/main" val="3670238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sz="3200" dirty="0" smtClean="0"/>
              <a:t>Viscosidad </a:t>
            </a:r>
            <a:endParaRPr lang="es-MX" sz="3200" dirty="0"/>
          </a:p>
        </p:txBody>
      </p:sp>
      <p:sp>
        <p:nvSpPr>
          <p:cNvPr id="3" name="2 Marcador de contenido"/>
          <p:cNvSpPr>
            <a:spLocks noGrp="1"/>
          </p:cNvSpPr>
          <p:nvPr>
            <p:ph idx="1"/>
          </p:nvPr>
        </p:nvSpPr>
        <p:spPr>
          <a:xfrm>
            <a:off x="457200" y="1052736"/>
            <a:ext cx="8229600" cy="5073427"/>
          </a:xfrm>
        </p:spPr>
        <p:txBody>
          <a:bodyPr>
            <a:normAutofit fontScale="92500" lnSpcReduction="20000"/>
          </a:bodyPr>
          <a:lstStyle/>
          <a:p>
            <a:r>
              <a:rPr lang="es-MX" dirty="0" smtClean="0"/>
              <a:t>Es </a:t>
            </a:r>
            <a:r>
              <a:rPr lang="es-MX" dirty="0"/>
              <a:t>la resistencia de un líquido a fluir, a mayor viscosidad el líquido fluirá más lentamente. </a:t>
            </a:r>
          </a:p>
          <a:p>
            <a:r>
              <a:rPr lang="es-MX" dirty="0" smtClean="0"/>
              <a:t>La </a:t>
            </a:r>
            <a:r>
              <a:rPr lang="es-MX" dirty="0"/>
              <a:t>viscosidad tiene que ver con la facilidad con que las moléculas del líquido puedan moverse con respecto a otras, por lo tanto depende de las fuerzas de atracción entre las moléculas y de la estructura que tengan dichas moléculas. </a:t>
            </a:r>
          </a:p>
          <a:p>
            <a:endParaRPr lang="es-MX" dirty="0"/>
          </a:p>
          <a:p>
            <a:r>
              <a:rPr lang="es-MX" dirty="0" smtClean="0"/>
              <a:t>La </a:t>
            </a:r>
            <a:r>
              <a:rPr lang="es-MX" dirty="0"/>
              <a:t>viscosidad disminuye a medida que aumenta la temperatura. </a:t>
            </a:r>
          </a:p>
          <a:p>
            <a:r>
              <a:rPr lang="es-MX" dirty="0" smtClean="0"/>
              <a:t>Para </a:t>
            </a:r>
            <a:r>
              <a:rPr lang="es-MX" dirty="0"/>
              <a:t>determinar la viscosidad , se mide el tiempo que transcurre al fluir cierta cantidad de un líquido a través de un ducto. La unidad de la viscosidad es el poise que equivale a 1 g/cm-s. </a:t>
            </a:r>
          </a:p>
        </p:txBody>
      </p:sp>
    </p:spTree>
    <p:extLst>
      <p:ext uri="{BB962C8B-B14F-4D97-AF65-F5344CB8AC3E}">
        <p14:creationId xmlns:p14="http://schemas.microsoft.com/office/powerpoint/2010/main" val="19468170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rmal">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Thermal</Template>
  <TotalTime>251</TotalTime>
  <Words>1434</Words>
  <Application>Microsoft Office PowerPoint</Application>
  <PresentationFormat>Presentación en pantalla (4:3)</PresentationFormat>
  <Paragraphs>84</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termal</vt:lpstr>
      <vt:lpstr>Universidad Autónoma del Estado de México Facultad de Química</vt:lpstr>
      <vt:lpstr>Presentación de PowerPoint</vt:lpstr>
      <vt:lpstr>Propósitos</vt:lpstr>
      <vt:lpstr>Presentación de PowerPoint</vt:lpstr>
      <vt:lpstr>Propiedades físicas</vt:lpstr>
      <vt:lpstr>Presentación de PowerPoint</vt:lpstr>
      <vt:lpstr>Densidad </vt:lpstr>
      <vt:lpstr>Presentación de PowerPoint</vt:lpstr>
      <vt:lpstr>Viscosidad </vt:lpstr>
      <vt:lpstr>Propiedades químicas</vt:lpstr>
      <vt:lpstr>Presentación de PowerPoint</vt:lpstr>
      <vt:lpstr>Ejercicio: a partir del siguiente texto, clasifica las características del oxígeno en físicas y químicas</vt:lpstr>
      <vt:lpstr>¿Qué propiedades permiten diferenciar una sustancia de otra? </vt:lpstr>
      <vt:lpstr>Cambios físicos y químicos </vt:lpstr>
      <vt:lpstr>Estados de agregación de la materia</vt:lpstr>
      <vt:lpstr>Presentación de PowerPoint</vt:lpstr>
      <vt:lpstr>Teoría cinético-molecular</vt:lpstr>
      <vt:lpstr>Presentación de PowerPoint</vt:lpstr>
      <vt:lpstr>Presentación de PowerPoint</vt:lpstr>
      <vt:lpstr>Presentación de PowerPoint</vt:lpstr>
      <vt:lpstr>Presentación de PowerPoint</vt:lpstr>
      <vt:lpstr>Presentación de PowerPoint</vt:lpstr>
      <vt:lpstr>Características del estado sólido</vt:lpstr>
      <vt:lpstr>Características del estado sólido</vt:lpstr>
      <vt:lpstr>Características del estado sólido</vt:lpstr>
      <vt:lpstr>Características del estado líquido</vt:lpstr>
      <vt:lpstr>Características del estado gaseoso</vt:lpstr>
      <vt:lpstr>Características del plasma</vt:lpstr>
      <vt:lpstr>Presentación de PowerPoint</vt:lpstr>
      <vt:lpstr>Elementos de repaso: </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Usuario-6</dc:creator>
  <cp:lastModifiedBy>Usuario-6</cp:lastModifiedBy>
  <cp:revision>15</cp:revision>
  <cp:lastPrinted>2015-10-02T20:06:00Z</cp:lastPrinted>
  <dcterms:created xsi:type="dcterms:W3CDTF">2015-10-02T16:55:59Z</dcterms:created>
  <dcterms:modified xsi:type="dcterms:W3CDTF">2015-10-02T21:07:25Z</dcterms:modified>
</cp:coreProperties>
</file>