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5"/>
  </p:notesMasterIdLst>
  <p:sldIdLst>
    <p:sldId id="257" r:id="rId2"/>
    <p:sldId id="258" r:id="rId3"/>
    <p:sldId id="259" r:id="rId4"/>
    <p:sldId id="285"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2" r:id="rId18"/>
    <p:sldId id="272" r:id="rId19"/>
    <p:sldId id="273" r:id="rId20"/>
    <p:sldId id="274" r:id="rId21"/>
    <p:sldId id="275" r:id="rId22"/>
    <p:sldId id="276" r:id="rId23"/>
    <p:sldId id="277" r:id="rId24"/>
    <p:sldId id="278" r:id="rId25"/>
    <p:sldId id="279" r:id="rId26"/>
    <p:sldId id="280" r:id="rId27"/>
    <p:sldId id="286" r:id="rId28"/>
    <p:sldId id="283" r:id="rId29"/>
    <p:sldId id="287" r:id="rId30"/>
    <p:sldId id="281" r:id="rId31"/>
    <p:sldId id="284" r:id="rId32"/>
    <p:sldId id="288" r:id="rId33"/>
    <p:sldId id="289" r:id="rId3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499F9A-8051-485D-83F5-8EC4B6ABB15D}" type="datetimeFigureOut">
              <a:rPr lang="es-MX" smtClean="0"/>
              <a:t>02/10/2015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4F028-1D48-4EB6-8C58-BCD138E1AB7C}" type="slidenum">
              <a:rPr lang="es-MX" smtClean="0"/>
              <a:t>‹Nº›</a:t>
            </a:fld>
            <a:endParaRPr lang="es-MX"/>
          </a:p>
        </p:txBody>
      </p:sp>
    </p:spTree>
    <p:extLst>
      <p:ext uri="{BB962C8B-B14F-4D97-AF65-F5344CB8AC3E}">
        <p14:creationId xmlns:p14="http://schemas.microsoft.com/office/powerpoint/2010/main" val="3699647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BD855E4-F0F8-498C-81CF-34891C88D31B}" type="slidenum">
              <a:rPr lang="es-ES" sz="1200"/>
              <a:pPr/>
              <a:t>1</a:t>
            </a:fld>
            <a:endParaRPr lang="es-ES" sz="1200"/>
          </a:p>
        </p:txBody>
      </p:sp>
      <p:sp>
        <p:nvSpPr>
          <p:cNvPr id="228355" name="Rectangle 2"/>
          <p:cNvSpPr>
            <a:spLocks noChangeArrowheads="1" noTextEdit="1"/>
          </p:cNvSpPr>
          <p:nvPr>
            <p:ph type="sldImg"/>
          </p:nvPr>
        </p:nvSpPr>
        <p:spPr>
          <a:ln/>
        </p:spPr>
      </p:sp>
      <p:sp>
        <p:nvSpPr>
          <p:cNvPr id="228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656041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2FA5E5F-1BA2-4198-909F-52F875132BE7}" type="slidenum">
              <a:rPr lang="es-ES" sz="1200"/>
              <a:pPr/>
              <a:t>12</a:t>
            </a:fld>
            <a:endParaRPr lang="es-ES" sz="1200"/>
          </a:p>
        </p:txBody>
      </p:sp>
      <p:sp>
        <p:nvSpPr>
          <p:cNvPr id="237571" name="Rectangle 2"/>
          <p:cNvSpPr>
            <a:spLocks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704259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81352A3-FF0C-4445-BE87-67D664FF1CD5}" type="slidenum">
              <a:rPr lang="es-ES" sz="1200"/>
              <a:pPr/>
              <a:t>14</a:t>
            </a:fld>
            <a:endParaRPr lang="es-ES" sz="1200"/>
          </a:p>
        </p:txBody>
      </p:sp>
      <p:sp>
        <p:nvSpPr>
          <p:cNvPr id="238595" name="Rectangle 2"/>
          <p:cNvSpPr>
            <a:spLocks noChangeArrowheads="1" noTextEdit="1"/>
          </p:cNvSpPr>
          <p:nvPr>
            <p:ph type="sldImg"/>
          </p:nvPr>
        </p:nvSpPr>
        <p:spPr>
          <a:ln/>
        </p:spPr>
      </p:sp>
      <p:sp>
        <p:nvSpPr>
          <p:cNvPr id="238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536087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11A3F53-053C-4DB8-AA95-3DA6CA870028}" type="slidenum">
              <a:rPr lang="es-ES" sz="1200"/>
              <a:pPr/>
              <a:t>15</a:t>
            </a:fld>
            <a:endParaRPr lang="es-ES" sz="1200"/>
          </a:p>
        </p:txBody>
      </p:sp>
      <p:sp>
        <p:nvSpPr>
          <p:cNvPr id="239619" name="Rectangle 2"/>
          <p:cNvSpPr>
            <a:spLocks noChangeArrowheads="1" noTextEdit="1"/>
          </p:cNvSpPr>
          <p:nvPr>
            <p:ph type="sldImg"/>
          </p:nvPr>
        </p:nvSpPr>
        <p:spPr>
          <a:ln/>
        </p:spPr>
      </p:sp>
      <p:sp>
        <p:nvSpPr>
          <p:cNvPr id="239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192313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56E7C85-A3CB-44F3-A87F-6226DF860BF5}" type="slidenum">
              <a:rPr lang="es-ES" sz="1200"/>
              <a:pPr/>
              <a:t>16</a:t>
            </a:fld>
            <a:endParaRPr lang="es-ES" sz="1200"/>
          </a:p>
        </p:txBody>
      </p:sp>
      <p:sp>
        <p:nvSpPr>
          <p:cNvPr id="240643" name="Rectangle 2"/>
          <p:cNvSpPr>
            <a:spLocks noChangeArrowheads="1" noTextEdit="1"/>
          </p:cNvSpPr>
          <p:nvPr>
            <p:ph type="sldImg"/>
          </p:nvPr>
        </p:nvSpPr>
        <p:spPr>
          <a:ln/>
        </p:spPr>
      </p:sp>
      <p:sp>
        <p:nvSpPr>
          <p:cNvPr id="240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832745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7404816-DA6B-44F6-AFA0-B12596CC5125}" type="slidenum">
              <a:rPr lang="es-ES" sz="1200"/>
              <a:pPr/>
              <a:t>18</a:t>
            </a:fld>
            <a:endParaRPr lang="es-ES" sz="1200"/>
          </a:p>
        </p:txBody>
      </p:sp>
      <p:sp>
        <p:nvSpPr>
          <p:cNvPr id="241667" name="Rectangle 2"/>
          <p:cNvSpPr>
            <a:spLocks noChangeArrowheads="1" noTextEdit="1"/>
          </p:cNvSpPr>
          <p:nvPr>
            <p:ph type="sldImg"/>
          </p:nvPr>
        </p:nvSpPr>
        <p:spPr>
          <a:ln/>
        </p:spPr>
      </p:sp>
      <p:sp>
        <p:nvSpPr>
          <p:cNvPr id="241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870111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87A71BE-C098-485C-B935-AFEAFA2028B8}" type="slidenum">
              <a:rPr lang="es-ES" sz="1200"/>
              <a:pPr/>
              <a:t>19</a:t>
            </a:fld>
            <a:endParaRPr lang="es-ES" sz="1200"/>
          </a:p>
        </p:txBody>
      </p:sp>
      <p:sp>
        <p:nvSpPr>
          <p:cNvPr id="242691" name="Rectangle 2"/>
          <p:cNvSpPr>
            <a:spLocks noChangeArrowheads="1" noTextEdit="1"/>
          </p:cNvSpPr>
          <p:nvPr>
            <p:ph type="sldImg"/>
          </p:nvPr>
        </p:nvSpPr>
        <p:spPr>
          <a:ln/>
        </p:spPr>
      </p:sp>
      <p:sp>
        <p:nvSpPr>
          <p:cNvPr id="242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998779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EA8BAA2-ED7A-4F93-B574-AB2A786F790B}" type="slidenum">
              <a:rPr lang="es-ES" sz="1200"/>
              <a:pPr/>
              <a:t>20</a:t>
            </a:fld>
            <a:endParaRPr lang="es-ES" sz="1200"/>
          </a:p>
        </p:txBody>
      </p:sp>
      <p:sp>
        <p:nvSpPr>
          <p:cNvPr id="243715" name="Rectangle 2"/>
          <p:cNvSpPr>
            <a:spLocks noChangeArrowheads="1" noTextEdit="1"/>
          </p:cNvSpPr>
          <p:nvPr>
            <p:ph type="sldImg"/>
          </p:nvPr>
        </p:nvSpPr>
        <p:spPr>
          <a:ln/>
        </p:spPr>
      </p:sp>
      <p:sp>
        <p:nvSpPr>
          <p:cNvPr id="243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229127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0D05D84-260A-4F31-8F02-9315DF2C4280}" type="slidenum">
              <a:rPr lang="es-ES" sz="1200"/>
              <a:pPr/>
              <a:t>21</a:t>
            </a:fld>
            <a:endParaRPr lang="es-ES" sz="1200"/>
          </a:p>
        </p:txBody>
      </p:sp>
      <p:sp>
        <p:nvSpPr>
          <p:cNvPr id="244739" name="Rectangle 2"/>
          <p:cNvSpPr>
            <a:spLocks noChangeArrowheads="1" noTextEdit="1"/>
          </p:cNvSpPr>
          <p:nvPr>
            <p:ph type="sldImg"/>
          </p:nvPr>
        </p:nvSpPr>
        <p:spPr>
          <a:ln/>
        </p:spPr>
      </p:sp>
      <p:sp>
        <p:nvSpPr>
          <p:cNvPr id="244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7100495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DA2A694-C71D-4F30-9E44-109C44EC6EAB}" type="slidenum">
              <a:rPr lang="es-ES" sz="1200"/>
              <a:pPr/>
              <a:t>22</a:t>
            </a:fld>
            <a:endParaRPr lang="es-ES" sz="1200"/>
          </a:p>
        </p:txBody>
      </p:sp>
      <p:sp>
        <p:nvSpPr>
          <p:cNvPr id="245763" name="Rectangle 2"/>
          <p:cNvSpPr>
            <a:spLocks noChangeArrowheads="1" noTextEdit="1"/>
          </p:cNvSpPr>
          <p:nvPr>
            <p:ph type="sldImg"/>
          </p:nvPr>
        </p:nvSpPr>
        <p:spPr>
          <a:ln/>
        </p:spPr>
      </p:sp>
      <p:sp>
        <p:nvSpPr>
          <p:cNvPr id="245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884733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E0052B3-E9DC-470E-AEBE-93478977FDE0}" type="slidenum">
              <a:rPr lang="es-ES" sz="1200"/>
              <a:pPr/>
              <a:t>23</a:t>
            </a:fld>
            <a:endParaRPr lang="es-ES" sz="1200"/>
          </a:p>
        </p:txBody>
      </p:sp>
      <p:sp>
        <p:nvSpPr>
          <p:cNvPr id="246787" name="Rectangle 2"/>
          <p:cNvSpPr>
            <a:spLocks noChangeArrowheads="1" noTextEdit="1"/>
          </p:cNvSpPr>
          <p:nvPr>
            <p:ph type="sldImg"/>
          </p:nvPr>
        </p:nvSpPr>
        <p:spPr>
          <a:ln/>
        </p:spPr>
      </p:sp>
      <p:sp>
        <p:nvSpPr>
          <p:cNvPr id="246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867837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3A32A75-5B8A-4C1D-9ECB-6C367A447418}" type="slidenum">
              <a:rPr lang="es-ES" sz="1200"/>
              <a:pPr/>
              <a:t>2</a:t>
            </a:fld>
            <a:endParaRPr lang="es-ES" sz="1200"/>
          </a:p>
        </p:txBody>
      </p:sp>
      <p:sp>
        <p:nvSpPr>
          <p:cNvPr id="229379" name="Rectangle 2"/>
          <p:cNvSpPr>
            <a:spLocks noChangeArrowheads="1" noTextEdit="1"/>
          </p:cNvSpPr>
          <p:nvPr>
            <p:ph type="sldImg"/>
          </p:nvPr>
        </p:nvSpPr>
        <p:spPr>
          <a:ln/>
        </p:spPr>
      </p:sp>
      <p:sp>
        <p:nvSpPr>
          <p:cNvPr id="229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029444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E7B3EC5-4166-43AD-BDA4-0A4F907BB80B}" type="slidenum">
              <a:rPr lang="es-ES" sz="1200"/>
              <a:pPr/>
              <a:t>24</a:t>
            </a:fld>
            <a:endParaRPr lang="es-ES" sz="1200"/>
          </a:p>
        </p:txBody>
      </p:sp>
      <p:sp>
        <p:nvSpPr>
          <p:cNvPr id="247811" name="Rectangle 2"/>
          <p:cNvSpPr>
            <a:spLocks noChangeArrowheads="1" noTextEdit="1"/>
          </p:cNvSpPr>
          <p:nvPr>
            <p:ph type="sldImg"/>
          </p:nvPr>
        </p:nvSpPr>
        <p:spPr>
          <a:ln/>
        </p:spPr>
      </p:sp>
      <p:sp>
        <p:nvSpPr>
          <p:cNvPr id="247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251877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FC5B3D0-93E2-4A8E-B5EE-0FBCE421BFBC}" type="slidenum">
              <a:rPr lang="es-ES" sz="1200"/>
              <a:pPr/>
              <a:t>25</a:t>
            </a:fld>
            <a:endParaRPr lang="es-ES" sz="1200"/>
          </a:p>
        </p:txBody>
      </p:sp>
      <p:sp>
        <p:nvSpPr>
          <p:cNvPr id="248835" name="Rectangle 2"/>
          <p:cNvSpPr>
            <a:spLocks noChangeArrowheads="1" noTextEdit="1"/>
          </p:cNvSpPr>
          <p:nvPr>
            <p:ph type="sldImg"/>
          </p:nvPr>
        </p:nvSpPr>
        <p:spPr>
          <a:ln/>
        </p:spPr>
      </p:sp>
      <p:sp>
        <p:nvSpPr>
          <p:cNvPr id="248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68610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31A1EBD-4033-4F2A-ACEF-B3A1CBE3453B}" type="slidenum">
              <a:rPr lang="es-ES" sz="1200"/>
              <a:pPr/>
              <a:t>26</a:t>
            </a:fld>
            <a:endParaRPr lang="es-ES" sz="1200"/>
          </a:p>
        </p:txBody>
      </p:sp>
      <p:sp>
        <p:nvSpPr>
          <p:cNvPr id="249859" name="Rectangle 2"/>
          <p:cNvSpPr>
            <a:spLocks noChangeArrowheads="1" noTextEdit="1"/>
          </p:cNvSpPr>
          <p:nvPr>
            <p:ph type="sldImg"/>
          </p:nvPr>
        </p:nvSpPr>
        <p:spPr>
          <a:ln/>
        </p:spPr>
      </p:sp>
      <p:sp>
        <p:nvSpPr>
          <p:cNvPr id="249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515196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31A1EBD-4033-4F2A-ACEF-B3A1CBE3453B}" type="slidenum">
              <a:rPr lang="es-ES" sz="1200"/>
              <a:pPr/>
              <a:t>27</a:t>
            </a:fld>
            <a:endParaRPr lang="es-ES" sz="1200"/>
          </a:p>
        </p:txBody>
      </p:sp>
      <p:sp>
        <p:nvSpPr>
          <p:cNvPr id="249859" name="Rectangle 2"/>
          <p:cNvSpPr>
            <a:spLocks noChangeArrowheads="1" noTextEdit="1"/>
          </p:cNvSpPr>
          <p:nvPr>
            <p:ph type="sldImg"/>
          </p:nvPr>
        </p:nvSpPr>
        <p:spPr>
          <a:ln/>
        </p:spPr>
      </p:sp>
      <p:sp>
        <p:nvSpPr>
          <p:cNvPr id="249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583322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31A1EBD-4033-4F2A-ACEF-B3A1CBE3453B}" type="slidenum">
              <a:rPr lang="es-ES" sz="1200"/>
              <a:pPr/>
              <a:t>28</a:t>
            </a:fld>
            <a:endParaRPr lang="es-ES" sz="1200"/>
          </a:p>
        </p:txBody>
      </p:sp>
      <p:sp>
        <p:nvSpPr>
          <p:cNvPr id="249859" name="Rectangle 2"/>
          <p:cNvSpPr>
            <a:spLocks noChangeArrowheads="1" noTextEdit="1"/>
          </p:cNvSpPr>
          <p:nvPr>
            <p:ph type="sldImg"/>
          </p:nvPr>
        </p:nvSpPr>
        <p:spPr>
          <a:ln/>
        </p:spPr>
      </p:sp>
      <p:sp>
        <p:nvSpPr>
          <p:cNvPr id="249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618904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31A1EBD-4033-4F2A-ACEF-B3A1CBE3453B}" type="slidenum">
              <a:rPr lang="es-ES" sz="1200"/>
              <a:pPr/>
              <a:t>29</a:t>
            </a:fld>
            <a:endParaRPr lang="es-ES" sz="1200"/>
          </a:p>
        </p:txBody>
      </p:sp>
      <p:sp>
        <p:nvSpPr>
          <p:cNvPr id="249859" name="Rectangle 2"/>
          <p:cNvSpPr>
            <a:spLocks noChangeArrowheads="1" noTextEdit="1"/>
          </p:cNvSpPr>
          <p:nvPr>
            <p:ph type="sldImg"/>
          </p:nvPr>
        </p:nvSpPr>
        <p:spPr>
          <a:ln/>
        </p:spPr>
      </p:sp>
      <p:sp>
        <p:nvSpPr>
          <p:cNvPr id="249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907128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BB8D53C-9260-41B1-9D4E-E037634100D5}" type="slidenum">
              <a:rPr lang="es-ES" sz="1200"/>
              <a:pPr/>
              <a:t>30</a:t>
            </a:fld>
            <a:endParaRPr lang="es-ES" sz="1200"/>
          </a:p>
        </p:txBody>
      </p:sp>
      <p:sp>
        <p:nvSpPr>
          <p:cNvPr id="250883" name="Rectangle 2"/>
          <p:cNvSpPr>
            <a:spLocks noChangeArrowheads="1" noTextEdit="1"/>
          </p:cNvSpPr>
          <p:nvPr>
            <p:ph type="sldImg"/>
          </p:nvPr>
        </p:nvSpPr>
        <p:spPr>
          <a:ln/>
        </p:spPr>
      </p:sp>
      <p:sp>
        <p:nvSpPr>
          <p:cNvPr id="250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489156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5A06C8D-BCD5-4BDD-9A78-1DF0B25DC9FD}" type="slidenum">
              <a:rPr lang="es-ES" sz="1200"/>
              <a:pPr/>
              <a:t>5</a:t>
            </a:fld>
            <a:endParaRPr lang="es-ES" sz="1200"/>
          </a:p>
        </p:txBody>
      </p:sp>
      <p:sp>
        <p:nvSpPr>
          <p:cNvPr id="230403" name="Rectangle 2"/>
          <p:cNvSpPr>
            <a:spLocks noChangeArrowheads="1" noTextEdit="1"/>
          </p:cNvSpPr>
          <p:nvPr>
            <p:ph type="sldImg"/>
          </p:nvPr>
        </p:nvSpPr>
        <p:spPr>
          <a:ln/>
        </p:spPr>
      </p:sp>
      <p:sp>
        <p:nvSpPr>
          <p:cNvPr id="230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025505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06B7714-5BFF-4AA3-9A66-FBB167AC42B2}" type="slidenum">
              <a:rPr lang="es-ES" sz="1200"/>
              <a:pPr/>
              <a:t>6</a:t>
            </a:fld>
            <a:endParaRPr lang="es-ES" sz="1200"/>
          </a:p>
        </p:txBody>
      </p:sp>
      <p:sp>
        <p:nvSpPr>
          <p:cNvPr id="231427" name="Rectangle 2"/>
          <p:cNvSpPr>
            <a:spLocks noChangeArrowheads="1" noTextEdit="1"/>
          </p:cNvSpPr>
          <p:nvPr>
            <p:ph type="sldImg"/>
          </p:nvPr>
        </p:nvSpPr>
        <p:spPr>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834403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48F7192-5631-419B-9048-06710301346E}" type="slidenum">
              <a:rPr lang="es-ES" sz="1200"/>
              <a:pPr/>
              <a:t>7</a:t>
            </a:fld>
            <a:endParaRPr lang="es-ES" sz="1200"/>
          </a:p>
        </p:txBody>
      </p:sp>
      <p:sp>
        <p:nvSpPr>
          <p:cNvPr id="232451" name="Rectangle 2"/>
          <p:cNvSpPr>
            <a:spLocks noChangeArrowheads="1" noTextEdit="1"/>
          </p:cNvSpPr>
          <p:nvPr>
            <p:ph type="sldImg"/>
          </p:nvPr>
        </p:nvSpPr>
        <p:spPr>
          <a:ln/>
        </p:spPr>
      </p:sp>
      <p:sp>
        <p:nvSpPr>
          <p:cNvPr id="232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581711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22A4825-0F37-4862-B966-74B1C9D9B142}" type="slidenum">
              <a:rPr lang="es-ES" sz="1200"/>
              <a:pPr/>
              <a:t>8</a:t>
            </a:fld>
            <a:endParaRPr lang="es-ES" sz="1200"/>
          </a:p>
        </p:txBody>
      </p:sp>
      <p:sp>
        <p:nvSpPr>
          <p:cNvPr id="233475" name="Rectangle 2"/>
          <p:cNvSpPr>
            <a:spLocks noChangeArrowheads="1" noTextEdit="1"/>
          </p:cNvSpPr>
          <p:nvPr>
            <p:ph type="sldImg"/>
          </p:nvPr>
        </p:nvSpPr>
        <p:spPr>
          <a:ln/>
        </p:spPr>
      </p:sp>
      <p:sp>
        <p:nvSpPr>
          <p:cNvPr id="233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43515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57B2DD1-DB43-453F-92F2-64B9F1420D9C}" type="slidenum">
              <a:rPr lang="es-ES" sz="1200"/>
              <a:pPr/>
              <a:t>9</a:t>
            </a:fld>
            <a:endParaRPr lang="es-ES" sz="1200"/>
          </a:p>
        </p:txBody>
      </p:sp>
      <p:sp>
        <p:nvSpPr>
          <p:cNvPr id="234499" name="Rectangle 2"/>
          <p:cNvSpPr>
            <a:spLocks noChangeArrowheads="1" noTextEdit="1"/>
          </p:cNvSpPr>
          <p:nvPr>
            <p:ph type="sldImg"/>
          </p:nvPr>
        </p:nvSpPr>
        <p:spPr>
          <a:ln/>
        </p:spPr>
      </p:sp>
      <p:sp>
        <p:nvSpPr>
          <p:cNvPr id="234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898640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D6F9C4E-CF4F-438C-9859-561BD683A35E}" type="slidenum">
              <a:rPr lang="es-ES" sz="1200"/>
              <a:pPr/>
              <a:t>10</a:t>
            </a:fld>
            <a:endParaRPr lang="es-ES" sz="1200"/>
          </a:p>
        </p:txBody>
      </p:sp>
      <p:sp>
        <p:nvSpPr>
          <p:cNvPr id="235523" name="Rectangle 2"/>
          <p:cNvSpPr>
            <a:spLocks noChangeArrowheads="1" noTextEdit="1"/>
          </p:cNvSpPr>
          <p:nvPr>
            <p:ph type="sldImg"/>
          </p:nvPr>
        </p:nvSpPr>
        <p:spPr>
          <a:ln/>
        </p:spPr>
      </p:sp>
      <p:sp>
        <p:nvSpPr>
          <p:cNvPr id="235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194187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528388C-11AB-47D3-9DDB-F889D1A52C32}" type="slidenum">
              <a:rPr lang="es-ES" sz="1200"/>
              <a:pPr/>
              <a:t>11</a:t>
            </a:fld>
            <a:endParaRPr lang="es-ES" sz="1200"/>
          </a:p>
        </p:txBody>
      </p:sp>
      <p:sp>
        <p:nvSpPr>
          <p:cNvPr id="236547" name="Rectangle 2"/>
          <p:cNvSpPr>
            <a:spLocks noChangeArrowheads="1" noTextEdit="1"/>
          </p:cNvSpPr>
          <p:nvPr>
            <p:ph type="sldImg"/>
          </p:nvPr>
        </p:nvSpPr>
        <p:spPr>
          <a:ln/>
        </p:spPr>
      </p:sp>
      <p:sp>
        <p:nvSpPr>
          <p:cNvPr id="236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789226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449564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3223629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A5BDAC-90B8-4A78-ABCA-ECD5DB2CF167}"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75819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287CC02-532A-45DC-97D9-EC32B67AAEE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38204548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287CC02-532A-45DC-97D9-EC32B67AAEE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A5BDAC-90B8-4A78-ABCA-ECD5DB2CF167}"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23020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6287CC02-532A-45DC-97D9-EC32B67AAEE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1409413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3756759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995549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2410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87CC02-532A-45DC-97D9-EC32B67AAEE4}"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180878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287CC02-532A-45DC-97D9-EC32B67AAEE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416441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287CC02-532A-45DC-97D9-EC32B67AAEE4}"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1762858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287CC02-532A-45DC-97D9-EC32B67AAEE4}"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619449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7CC02-532A-45DC-97D9-EC32B67AAEE4}"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2696300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87CC02-532A-45DC-97D9-EC32B67AAEE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1891817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87CC02-532A-45DC-97D9-EC32B67AAEE4}"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A5BDAC-90B8-4A78-ABCA-ECD5DB2CF167}" type="slidenum">
              <a:rPr lang="es-MX" smtClean="0"/>
              <a:t>‹Nº›</a:t>
            </a:fld>
            <a:endParaRPr lang="es-MX"/>
          </a:p>
        </p:txBody>
      </p:sp>
    </p:spTree>
    <p:extLst>
      <p:ext uri="{BB962C8B-B14F-4D97-AF65-F5344CB8AC3E}">
        <p14:creationId xmlns:p14="http://schemas.microsoft.com/office/powerpoint/2010/main" val="881076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287CC02-532A-45DC-97D9-EC32B67AAEE4}" type="datetimeFigureOut">
              <a:rPr lang="es-MX" smtClean="0"/>
              <a:t>02/10/2015</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5A5BDAC-90B8-4A78-ABCA-ECD5DB2CF167}" type="slidenum">
              <a:rPr lang="es-MX" smtClean="0"/>
              <a:t>‹Nº›</a:t>
            </a:fld>
            <a:endParaRPr lang="es-MX"/>
          </a:p>
        </p:txBody>
      </p:sp>
    </p:spTree>
    <p:extLst>
      <p:ext uri="{BB962C8B-B14F-4D97-AF65-F5344CB8AC3E}">
        <p14:creationId xmlns:p14="http://schemas.microsoft.com/office/powerpoint/2010/main" val="234338385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http://www.gestiopolis.com/marketing-a-partir-valores-fundamentales/"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s://youtu.be/TCpNzWdoO3Y"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WordArt 3"/>
          <p:cNvSpPr>
            <a:spLocks noChangeArrowheads="1" noChangeShapeType="1" noTextEdit="1"/>
          </p:cNvSpPr>
          <p:nvPr/>
        </p:nvSpPr>
        <p:spPr bwMode="auto">
          <a:xfrm>
            <a:off x="2351088" y="1628775"/>
            <a:ext cx="7696200" cy="4584700"/>
          </a:xfrm>
          <a:prstGeom prst="rect">
            <a:avLst/>
          </a:prstGeom>
        </p:spPr>
        <p:txBody>
          <a:bodyPr wrap="none" fromWordArt="1">
            <a:prstTxWarp prst="textPlain">
              <a:avLst>
                <a:gd name="adj" fmla="val 50000"/>
              </a:avLst>
            </a:prstTxWarp>
          </a:bodyPr>
          <a:lstStyle/>
          <a:p>
            <a:pPr algn="ctr"/>
            <a:r>
              <a:rPr lang="es-MX" sz="3600" b="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panose="020B0A04020102020204" pitchFamily="34" charset="0"/>
              </a:rPr>
              <a:t>MKT</a:t>
            </a:r>
          </a:p>
        </p:txBody>
      </p:sp>
      <p:sp>
        <p:nvSpPr>
          <p:cNvPr id="12291" name="WordArt 4"/>
          <p:cNvSpPr>
            <a:spLocks noChangeArrowheads="1" noChangeShapeType="1" noTextEdit="1"/>
          </p:cNvSpPr>
          <p:nvPr/>
        </p:nvSpPr>
        <p:spPr bwMode="auto">
          <a:xfrm>
            <a:off x="2424113" y="115888"/>
            <a:ext cx="7696200" cy="1447800"/>
          </a:xfrm>
          <a:prstGeom prst="rect">
            <a:avLst/>
          </a:prstGeom>
        </p:spPr>
        <p:txBody>
          <a:bodyPr wrap="none" fromWordArt="1">
            <a:prstTxWarp prst="textPlain">
              <a:avLst>
                <a:gd name="adj" fmla="val 50000"/>
              </a:avLst>
            </a:prstTxWarp>
          </a:bodyPr>
          <a:lstStyle/>
          <a:p>
            <a:pPr algn="ctr"/>
            <a:r>
              <a:rPr lang="es-MX" sz="3600" kern="10">
                <a:ln w="12700">
                  <a:solidFill>
                    <a:srgbClr val="EAEAEA"/>
                  </a:solidFill>
                  <a:round/>
                  <a:headEnd/>
                  <a:tailEnd/>
                </a:ln>
                <a:solidFill>
                  <a:srgbClr val="660066"/>
                </a:solidFill>
                <a:latin typeface="Algerian" panose="04020705040A02060702" pitchFamily="82" charset="0"/>
              </a:rPr>
              <a:t>administración</a:t>
            </a:r>
          </a:p>
        </p:txBody>
      </p:sp>
      <p:sp>
        <p:nvSpPr>
          <p:cNvPr id="12292" name="WordArt 6"/>
          <p:cNvSpPr>
            <a:spLocks noChangeArrowheads="1" noChangeShapeType="1" noTextEdit="1"/>
          </p:cNvSpPr>
          <p:nvPr/>
        </p:nvSpPr>
        <p:spPr bwMode="auto">
          <a:xfrm>
            <a:off x="5181600" y="2286000"/>
            <a:ext cx="2533650" cy="1658938"/>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contourClr>
                <a:srgbClr val="FFFFCC"/>
              </a:contourClr>
            </a:sp3d>
          </a:bodyPr>
          <a:lstStyle/>
          <a:p>
            <a:pPr algn="ctr"/>
            <a:r>
              <a:rPr lang="es-MX" sz="3600" kern="10">
                <a:ln w="9525">
                  <a:round/>
                  <a:headEnd/>
                  <a:tailEnd/>
                </a:ln>
                <a:gradFill rotWithShape="1">
                  <a:gsLst>
                    <a:gs pos="0">
                      <a:srgbClr val="FFFFCC"/>
                    </a:gs>
                    <a:gs pos="100000">
                      <a:srgbClr val="FF9999"/>
                    </a:gs>
                  </a:gsLst>
                  <a:lin ang="5400000" scaled="1"/>
                </a:gradFill>
                <a:latin typeface="Tahoma" panose="020B0604030504040204" pitchFamily="34" charset="0"/>
                <a:ea typeface="Tahoma" panose="020B0604030504040204" pitchFamily="34" charset="0"/>
                <a:cs typeface="Tahoma" panose="020B0604030504040204" pitchFamily="34" charset="0"/>
              </a:rPr>
              <a:t>DEL</a:t>
            </a:r>
          </a:p>
        </p:txBody>
      </p:sp>
      <p:sp>
        <p:nvSpPr>
          <p:cNvPr id="2" name="Rectángulo 1"/>
          <p:cNvSpPr/>
          <p:nvPr/>
        </p:nvSpPr>
        <p:spPr>
          <a:xfrm>
            <a:off x="6581104" y="6272011"/>
            <a:ext cx="5396248" cy="4250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Por: Adelfo Sánchez Lemus Galindo</a:t>
            </a:r>
            <a:endParaRPr lang="es-MX" dirty="0"/>
          </a:p>
        </p:txBody>
      </p:sp>
    </p:spTree>
    <p:extLst>
      <p:ext uri="{BB962C8B-B14F-4D97-AF65-F5344CB8AC3E}">
        <p14:creationId xmlns:p14="http://schemas.microsoft.com/office/powerpoint/2010/main" val="4015611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_tradnl" sz="2800"/>
              <a:t>CAPITALISMO PRIMITIVO</a:t>
            </a:r>
            <a:endParaRPr lang="es-ES_tradnl" smtClean="0"/>
          </a:p>
        </p:txBody>
      </p:sp>
      <p:sp>
        <p:nvSpPr>
          <p:cNvPr id="19459" name="Text Box 3"/>
          <p:cNvSpPr txBox="1">
            <a:spLocks noChangeArrowheads="1"/>
          </p:cNvSpPr>
          <p:nvPr/>
        </p:nvSpPr>
        <p:spPr bwMode="auto">
          <a:xfrm>
            <a:off x="2057400" y="2514601"/>
            <a:ext cx="27432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600">
                <a:latin typeface="Arial" panose="020B0604020202020204" pitchFamily="34" charset="0"/>
              </a:rPr>
              <a:t>Tanto los mercaderes como el comercio existen desde que existe la civilización, pero el capitalismo como sistema económico no apareció hasta el siglo XIII en Europa sustituyendo al feudalismo.</a:t>
            </a:r>
            <a:endParaRPr lang="es-ES_tradnl" sz="2800"/>
          </a:p>
        </p:txBody>
      </p:sp>
      <p:pic>
        <p:nvPicPr>
          <p:cNvPr id="1946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1" y="2133600"/>
            <a:ext cx="433387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1549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_tradnl" sz="2400"/>
              <a:t>PRODUCCION EN MASA</a:t>
            </a:r>
            <a:endParaRPr lang="es-ES_tradnl" smtClean="0"/>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600201"/>
            <a:ext cx="4572000"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 Box 4"/>
          <p:cNvSpPr txBox="1">
            <a:spLocks noChangeArrowheads="1"/>
          </p:cNvSpPr>
          <p:nvPr/>
        </p:nvSpPr>
        <p:spPr bwMode="auto">
          <a:xfrm>
            <a:off x="1828800" y="4259263"/>
            <a:ext cx="81534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600" b="1">
                <a:latin typeface="Arial" panose="020B0604020202020204" pitchFamily="34" charset="0"/>
              </a:rPr>
              <a:t>Revolución Industrial</a:t>
            </a:r>
            <a:r>
              <a:rPr lang="es-ES_tradnl" sz="1600">
                <a:latin typeface="Arial" panose="020B0604020202020204" pitchFamily="34" charset="0"/>
              </a:rPr>
              <a:t>, proceso de evolución que conduce a una sociedad desde una economía agrícola tradicional hasta otra caracterizada por procesos de producción mecanizados para fabricar bienes a gran escala. Este proceso se produce en distintas épocas dependiendo de cada país. Para los historiadores, el término Revolución Industrial es utilizado exclusivamente para comentar los cambios producidos en Inglaterra desde finales del siglo XVIII; para referirse a su expansión hacia otros países se refieren a la industrialización o desarrollo industrial de los mismos.</a:t>
            </a:r>
            <a:endParaRPr lang="es-ES_tradnl"/>
          </a:p>
        </p:txBody>
      </p:sp>
    </p:spTree>
    <p:extLst>
      <p:ext uri="{BB962C8B-B14F-4D97-AF65-F5344CB8AC3E}">
        <p14:creationId xmlns:p14="http://schemas.microsoft.com/office/powerpoint/2010/main" val="862124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_tradnl" sz="2800"/>
              <a:t>SOCIEDAD PROSPERA</a:t>
            </a:r>
            <a:endParaRPr lang="es-ES_tradnl" smtClean="0"/>
          </a:p>
        </p:txBody>
      </p:sp>
      <p:sp>
        <p:nvSpPr>
          <p:cNvPr id="21507" name="Text Box 3"/>
          <p:cNvSpPr txBox="1">
            <a:spLocks noChangeArrowheads="1"/>
          </p:cNvSpPr>
          <p:nvPr/>
        </p:nvSpPr>
        <p:spPr bwMode="auto">
          <a:xfrm>
            <a:off x="7010400" y="2057400"/>
            <a:ext cx="3352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endParaRPr lang="es-ES"/>
          </a:p>
        </p:txBody>
      </p:sp>
      <p:sp>
        <p:nvSpPr>
          <p:cNvPr id="21508" name="Text Box 4"/>
          <p:cNvSpPr txBox="1">
            <a:spLocks noChangeArrowheads="1"/>
          </p:cNvSpPr>
          <p:nvPr/>
        </p:nvSpPr>
        <p:spPr bwMode="auto">
          <a:xfrm>
            <a:off x="6477000" y="1981200"/>
            <a:ext cx="3657600" cy="3690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600">
                <a:latin typeface="Arial" panose="020B0604020202020204" pitchFamily="34" charset="0"/>
              </a:rPr>
              <a:t>La reducción de las barreras comerciales y la continuada expansión del comercio internacional son dos logros importantes del periodo posterior a la II</a:t>
            </a:r>
            <a:r>
              <a:rPr lang="es-ES_tradnl" sz="1600"/>
              <a:t> </a:t>
            </a:r>
            <a:r>
              <a:rPr lang="es-ES_tradnl" sz="1600">
                <a:latin typeface="Arial" panose="020B0604020202020204" pitchFamily="34" charset="0"/>
              </a:rPr>
              <a:t>Guerra Mundial. Las reducciones de los aranceles comerciales se han logrado gracias al Acuerdo General sobre Aranceles y Comercio (GATT) y a la Organización Mundial del Comercio (OMC), así como mediante la creación de uniones aduaneras.</a:t>
            </a:r>
            <a:endParaRPr lang="es-ES_tradnl"/>
          </a:p>
          <a:p>
            <a:pPr>
              <a:spcBef>
                <a:spcPct val="50000"/>
              </a:spcBef>
            </a:pPr>
            <a:endParaRPr lang="es-ES_tradnl"/>
          </a:p>
        </p:txBody>
      </p:sp>
      <p:pic>
        <p:nvPicPr>
          <p:cNvPr id="21509" name="Picture 5" descr="1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743201"/>
            <a:ext cx="28956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2122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7568" y="2420888"/>
            <a:ext cx="7772400" cy="1143000"/>
          </a:xfrm>
        </p:spPr>
        <p:txBody>
          <a:bodyPr>
            <a:normAutofit fontScale="90000"/>
          </a:bodyPr>
          <a:lstStyle/>
          <a:p>
            <a:r>
              <a:rPr lang="es-MX" sz="6600" dirty="0">
                <a:solidFill>
                  <a:schemeClr val="accent1">
                    <a:lumMod val="50000"/>
                  </a:schemeClr>
                </a:solidFill>
              </a:rPr>
              <a:t>Orientaciones de la Mercadotecnia</a:t>
            </a:r>
          </a:p>
        </p:txBody>
      </p:sp>
    </p:spTree>
    <p:extLst>
      <p:ext uri="{BB962C8B-B14F-4D97-AF65-F5344CB8AC3E}">
        <p14:creationId xmlns:p14="http://schemas.microsoft.com/office/powerpoint/2010/main" val="597131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dirty="0" smtClean="0">
                <a:solidFill>
                  <a:schemeClr val="accent1">
                    <a:lumMod val="50000"/>
                  </a:schemeClr>
                </a:solidFill>
              </a:rPr>
              <a:t>ORIENTACIÓN AL PRODUCTO</a:t>
            </a:r>
          </a:p>
        </p:txBody>
      </p:sp>
      <p:sp>
        <p:nvSpPr>
          <p:cNvPr id="22531" name="AutoShape 3"/>
          <p:cNvSpPr>
            <a:spLocks noChangeArrowheads="1"/>
          </p:cNvSpPr>
          <p:nvPr/>
        </p:nvSpPr>
        <p:spPr bwMode="auto">
          <a:xfrm>
            <a:off x="1752600" y="2286000"/>
            <a:ext cx="8686800" cy="2209800"/>
          </a:xfrm>
          <a:prstGeom prst="rightArrow">
            <a:avLst>
              <a:gd name="adj1" fmla="val 50000"/>
              <a:gd name="adj2" fmla="val 98276"/>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a:t>ORIENTACIÓN AL PRODUCTO</a:t>
            </a:r>
          </a:p>
        </p:txBody>
      </p:sp>
      <p:sp>
        <p:nvSpPr>
          <p:cNvPr id="22532" name="Text Box 4"/>
          <p:cNvSpPr txBox="1">
            <a:spLocks noChangeArrowheads="1"/>
          </p:cNvSpPr>
          <p:nvPr/>
        </p:nvSpPr>
        <p:spPr bwMode="auto">
          <a:xfrm>
            <a:off x="2057400" y="5029201"/>
            <a:ext cx="7848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s-ES"/>
              <a:t>ALGUNAS INDUSTRIAS Y ORGANIZACIONES PREMANECEN EN ESTA ETAPA.</a:t>
            </a:r>
          </a:p>
        </p:txBody>
      </p:sp>
    </p:spTree>
    <p:extLst>
      <p:ext uri="{BB962C8B-B14F-4D97-AF65-F5344CB8AC3E}">
        <p14:creationId xmlns:p14="http://schemas.microsoft.com/office/powerpoint/2010/main" val="2886347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dirty="0" smtClean="0">
                <a:solidFill>
                  <a:schemeClr val="accent1">
                    <a:lumMod val="50000"/>
                  </a:schemeClr>
                </a:solidFill>
              </a:rPr>
              <a:t>ORIENTACIÓN A LAS VENTAS</a:t>
            </a:r>
          </a:p>
        </p:txBody>
      </p:sp>
      <p:sp>
        <p:nvSpPr>
          <p:cNvPr id="275459" name="AutoShape 3"/>
          <p:cNvSpPr>
            <a:spLocks noChangeArrowheads="1"/>
          </p:cNvSpPr>
          <p:nvPr/>
        </p:nvSpPr>
        <p:spPr bwMode="auto">
          <a:xfrm>
            <a:off x="1600200" y="2895600"/>
            <a:ext cx="4419600" cy="1905000"/>
          </a:xfrm>
          <a:prstGeom prst="rightArrow">
            <a:avLst>
              <a:gd name="adj1" fmla="val 50000"/>
              <a:gd name="adj2" fmla="val 58000"/>
            </a:avLst>
          </a:prstGeom>
          <a:noFill/>
          <a:ln w="9525">
            <a:solidFill>
              <a:schemeClr val="tx1"/>
            </a:solidFill>
            <a:miter lim="800000"/>
            <a:headEnd/>
            <a:tailEnd/>
          </a:ln>
          <a:effectLst>
            <a:outerShdw dist="35921" dir="2700000" algn="ctr" rotWithShape="0">
              <a:schemeClr val="hlink"/>
            </a:outerShdw>
          </a:effectLst>
        </p:spPr>
        <p:txBody>
          <a:bodyPr wrap="none" anchor="ctr"/>
          <a:lstStyle/>
          <a:p>
            <a:pPr algn="ctr">
              <a:defRPr/>
            </a:pPr>
            <a:r>
              <a:rPr lang="es-ES">
                <a:solidFill>
                  <a:srgbClr val="660066"/>
                </a:solidFill>
              </a:rPr>
              <a:t>ORIENTACIÓN</a:t>
            </a:r>
          </a:p>
          <a:p>
            <a:pPr algn="ctr">
              <a:defRPr/>
            </a:pPr>
            <a:r>
              <a:rPr lang="es-ES">
                <a:solidFill>
                  <a:srgbClr val="660066"/>
                </a:solidFill>
              </a:rPr>
              <a:t> AL PRODUCTO</a:t>
            </a:r>
          </a:p>
        </p:txBody>
      </p:sp>
      <p:sp>
        <p:nvSpPr>
          <p:cNvPr id="275460" name="AutoShape 4"/>
          <p:cNvSpPr>
            <a:spLocks noChangeArrowheads="1"/>
          </p:cNvSpPr>
          <p:nvPr/>
        </p:nvSpPr>
        <p:spPr bwMode="auto">
          <a:xfrm>
            <a:off x="6172200" y="2895600"/>
            <a:ext cx="4419600" cy="1905000"/>
          </a:xfrm>
          <a:prstGeom prst="rightArrow">
            <a:avLst>
              <a:gd name="adj1" fmla="val 50000"/>
              <a:gd name="adj2" fmla="val 58000"/>
            </a:avLst>
          </a:prstGeom>
          <a:noFill/>
          <a:ln w="9525">
            <a:solidFill>
              <a:schemeClr val="tx1"/>
            </a:solidFill>
            <a:miter lim="800000"/>
            <a:headEnd/>
            <a:tailEnd/>
          </a:ln>
          <a:effectLst>
            <a:outerShdw dist="35921" dir="2700000" algn="ctr" rotWithShape="0">
              <a:schemeClr val="hlink"/>
            </a:outerShdw>
          </a:effectLst>
        </p:spPr>
        <p:txBody>
          <a:bodyPr wrap="none" anchor="ctr"/>
          <a:lstStyle/>
          <a:p>
            <a:pPr algn="ctr">
              <a:defRPr/>
            </a:pPr>
            <a:r>
              <a:rPr lang="es-ES">
                <a:solidFill>
                  <a:srgbClr val="660066"/>
                </a:solidFill>
              </a:rPr>
              <a:t>OTRIENTACIÓN A LAS</a:t>
            </a:r>
          </a:p>
          <a:p>
            <a:pPr algn="ctr">
              <a:defRPr/>
            </a:pPr>
            <a:r>
              <a:rPr lang="es-ES">
                <a:solidFill>
                  <a:srgbClr val="660066"/>
                </a:solidFill>
              </a:rPr>
              <a:t>VENTAS</a:t>
            </a:r>
          </a:p>
        </p:txBody>
      </p:sp>
      <p:sp>
        <p:nvSpPr>
          <p:cNvPr id="23557" name="Text Box 5"/>
          <p:cNvSpPr txBox="1">
            <a:spLocks noChangeArrowheads="1"/>
          </p:cNvSpPr>
          <p:nvPr/>
        </p:nvSpPr>
        <p:spPr bwMode="auto">
          <a:xfrm>
            <a:off x="1828800" y="5257801"/>
            <a:ext cx="8458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s-ES"/>
              <a:t>OTRAS INDUSTRIAS Y ORGANIZACIONES HAN PROGRESADO SÓLO A ESTA ETAPA.</a:t>
            </a:r>
          </a:p>
        </p:txBody>
      </p:sp>
    </p:spTree>
    <p:extLst>
      <p:ext uri="{BB962C8B-B14F-4D97-AF65-F5344CB8AC3E}">
        <p14:creationId xmlns:p14="http://schemas.microsoft.com/office/powerpoint/2010/main" val="3429833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dirty="0" smtClean="0">
                <a:solidFill>
                  <a:schemeClr val="accent1">
                    <a:lumMod val="50000"/>
                  </a:schemeClr>
                </a:solidFill>
              </a:rPr>
              <a:t>ORIENTACIÓN AL MERCADO</a:t>
            </a:r>
          </a:p>
        </p:txBody>
      </p:sp>
      <p:sp>
        <p:nvSpPr>
          <p:cNvPr id="276483" name="AutoShape 3"/>
          <p:cNvSpPr>
            <a:spLocks noChangeArrowheads="1"/>
          </p:cNvSpPr>
          <p:nvPr/>
        </p:nvSpPr>
        <p:spPr bwMode="auto">
          <a:xfrm>
            <a:off x="1600200" y="2514600"/>
            <a:ext cx="2590800" cy="914400"/>
          </a:xfrm>
          <a:prstGeom prst="rightArrow">
            <a:avLst>
              <a:gd name="adj1" fmla="val 50000"/>
              <a:gd name="adj2" fmla="val 70833"/>
            </a:avLst>
          </a:prstGeom>
          <a:noFill/>
          <a:ln w="9525">
            <a:solidFill>
              <a:schemeClr val="tx1"/>
            </a:solidFill>
            <a:miter lim="800000"/>
            <a:headEnd/>
            <a:tailEnd/>
          </a:ln>
          <a:effectLst>
            <a:outerShdw dist="35921" dir="2700000" algn="ctr" rotWithShape="0">
              <a:schemeClr val="hlink"/>
            </a:outerShdw>
          </a:effectLst>
        </p:spPr>
        <p:txBody>
          <a:bodyPr wrap="none" anchor="ctr"/>
          <a:lstStyle/>
          <a:p>
            <a:pPr algn="ctr">
              <a:defRPr/>
            </a:pPr>
            <a:r>
              <a:rPr lang="es-ES" sz="1400">
                <a:solidFill>
                  <a:srgbClr val="660066"/>
                </a:solidFill>
              </a:rPr>
              <a:t>ORIENTACIÓN</a:t>
            </a:r>
          </a:p>
          <a:p>
            <a:pPr algn="ctr">
              <a:defRPr/>
            </a:pPr>
            <a:r>
              <a:rPr lang="es-ES" sz="1400">
                <a:solidFill>
                  <a:srgbClr val="660066"/>
                </a:solidFill>
              </a:rPr>
              <a:t> AL PRODUCTO</a:t>
            </a:r>
          </a:p>
        </p:txBody>
      </p:sp>
      <p:sp>
        <p:nvSpPr>
          <p:cNvPr id="276484" name="AutoShape 4"/>
          <p:cNvSpPr>
            <a:spLocks noChangeArrowheads="1"/>
          </p:cNvSpPr>
          <p:nvPr/>
        </p:nvSpPr>
        <p:spPr bwMode="auto">
          <a:xfrm>
            <a:off x="4724400" y="2514600"/>
            <a:ext cx="2590800" cy="914400"/>
          </a:xfrm>
          <a:prstGeom prst="rightArrow">
            <a:avLst>
              <a:gd name="adj1" fmla="val 50000"/>
              <a:gd name="adj2" fmla="val 70833"/>
            </a:avLst>
          </a:prstGeom>
          <a:noFill/>
          <a:ln w="9525">
            <a:solidFill>
              <a:schemeClr val="tx1"/>
            </a:solidFill>
            <a:miter lim="800000"/>
            <a:headEnd/>
            <a:tailEnd/>
          </a:ln>
          <a:effectLst>
            <a:outerShdw dist="35921" dir="2700000" algn="ctr" rotWithShape="0">
              <a:schemeClr val="hlink"/>
            </a:outerShdw>
          </a:effectLst>
        </p:spPr>
        <p:txBody>
          <a:bodyPr wrap="none" anchor="ctr"/>
          <a:lstStyle/>
          <a:p>
            <a:pPr algn="ctr">
              <a:defRPr/>
            </a:pPr>
            <a:r>
              <a:rPr lang="es-ES" sz="1400">
                <a:solidFill>
                  <a:srgbClr val="660066"/>
                </a:solidFill>
              </a:rPr>
              <a:t>ORIENTACIÓN A LAS</a:t>
            </a:r>
          </a:p>
          <a:p>
            <a:pPr algn="ctr">
              <a:defRPr/>
            </a:pPr>
            <a:r>
              <a:rPr lang="es-ES" sz="1400">
                <a:solidFill>
                  <a:srgbClr val="660066"/>
                </a:solidFill>
              </a:rPr>
              <a:t>VENTAS</a:t>
            </a:r>
          </a:p>
        </p:txBody>
      </p:sp>
      <p:sp>
        <p:nvSpPr>
          <p:cNvPr id="24581" name="Text Box 5"/>
          <p:cNvSpPr txBox="1">
            <a:spLocks noChangeArrowheads="1"/>
          </p:cNvSpPr>
          <p:nvPr/>
        </p:nvSpPr>
        <p:spPr bwMode="auto">
          <a:xfrm>
            <a:off x="1828800" y="5105401"/>
            <a:ext cx="8458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s-ES"/>
              <a:t>MUCHAS INDUSTRIAS Y ORGANIZACIONES HAN PROGRESADO HACIA ESTA ETAPA</a:t>
            </a:r>
          </a:p>
        </p:txBody>
      </p:sp>
      <p:sp>
        <p:nvSpPr>
          <p:cNvPr id="276486" name="AutoShape 6"/>
          <p:cNvSpPr>
            <a:spLocks noChangeArrowheads="1"/>
          </p:cNvSpPr>
          <p:nvPr/>
        </p:nvSpPr>
        <p:spPr bwMode="auto">
          <a:xfrm>
            <a:off x="7848600" y="2514600"/>
            <a:ext cx="2590800" cy="914400"/>
          </a:xfrm>
          <a:prstGeom prst="rightArrow">
            <a:avLst>
              <a:gd name="adj1" fmla="val 50000"/>
              <a:gd name="adj2" fmla="val 70833"/>
            </a:avLst>
          </a:prstGeom>
          <a:noFill/>
          <a:ln w="9525">
            <a:solidFill>
              <a:schemeClr val="tx1"/>
            </a:solidFill>
            <a:miter lim="800000"/>
            <a:headEnd/>
            <a:tailEnd/>
          </a:ln>
          <a:effectLst>
            <a:outerShdw dist="35921" dir="2700000" algn="ctr" rotWithShape="0">
              <a:schemeClr val="hlink"/>
            </a:outerShdw>
          </a:effectLst>
        </p:spPr>
        <p:txBody>
          <a:bodyPr wrap="none" anchor="ctr"/>
          <a:lstStyle/>
          <a:p>
            <a:pPr algn="ctr">
              <a:defRPr/>
            </a:pPr>
            <a:r>
              <a:rPr lang="es-ES" sz="1400">
                <a:solidFill>
                  <a:srgbClr val="660066"/>
                </a:solidFill>
              </a:rPr>
              <a:t>ORIENTACIÓN</a:t>
            </a:r>
          </a:p>
          <a:p>
            <a:pPr algn="ctr">
              <a:defRPr/>
            </a:pPr>
            <a:r>
              <a:rPr lang="es-ES" sz="1400">
                <a:solidFill>
                  <a:srgbClr val="660066"/>
                </a:solidFill>
              </a:rPr>
              <a:t>AL MERCADO</a:t>
            </a:r>
          </a:p>
        </p:txBody>
      </p:sp>
      <p:sp>
        <p:nvSpPr>
          <p:cNvPr id="24583" name="Rectangle 7"/>
          <p:cNvSpPr>
            <a:spLocks noChangeArrowheads="1"/>
          </p:cNvSpPr>
          <p:nvPr/>
        </p:nvSpPr>
        <p:spPr bwMode="auto">
          <a:xfrm>
            <a:off x="1676400" y="3733800"/>
            <a:ext cx="1447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400"/>
              <a:t>FINES SIGLO</a:t>
            </a:r>
          </a:p>
          <a:p>
            <a:pPr algn="ctr"/>
            <a:r>
              <a:rPr lang="es-ES" sz="1400"/>
              <a:t>XIX</a:t>
            </a:r>
          </a:p>
        </p:txBody>
      </p:sp>
      <p:sp>
        <p:nvSpPr>
          <p:cNvPr id="24584" name="Rectangle 8"/>
          <p:cNvSpPr>
            <a:spLocks noChangeArrowheads="1"/>
          </p:cNvSpPr>
          <p:nvPr/>
        </p:nvSpPr>
        <p:spPr bwMode="auto">
          <a:xfrm>
            <a:off x="4038600" y="3733800"/>
            <a:ext cx="1447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400"/>
              <a:t>PRINCIPIOS</a:t>
            </a:r>
          </a:p>
          <a:p>
            <a:pPr algn="ctr"/>
            <a:r>
              <a:rPr lang="es-ES" sz="1400"/>
              <a:t>1930</a:t>
            </a:r>
          </a:p>
        </p:txBody>
      </p:sp>
      <p:sp>
        <p:nvSpPr>
          <p:cNvPr id="24585" name="Rectangle 9"/>
          <p:cNvSpPr>
            <a:spLocks noChangeArrowheads="1"/>
          </p:cNvSpPr>
          <p:nvPr/>
        </p:nvSpPr>
        <p:spPr bwMode="auto">
          <a:xfrm>
            <a:off x="6477000" y="3733800"/>
            <a:ext cx="1447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400"/>
              <a:t>MEDIADOS</a:t>
            </a:r>
          </a:p>
          <a:p>
            <a:pPr algn="ctr"/>
            <a:r>
              <a:rPr lang="es-ES" sz="1400"/>
              <a:t>1950</a:t>
            </a:r>
          </a:p>
        </p:txBody>
      </p:sp>
      <p:sp>
        <p:nvSpPr>
          <p:cNvPr id="24586" name="Rectangle 10"/>
          <p:cNvSpPr>
            <a:spLocks noChangeArrowheads="1"/>
          </p:cNvSpPr>
          <p:nvPr/>
        </p:nvSpPr>
        <p:spPr bwMode="auto">
          <a:xfrm>
            <a:off x="8763000" y="3733800"/>
            <a:ext cx="1447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400"/>
              <a:t>1990</a:t>
            </a:r>
          </a:p>
        </p:txBody>
      </p:sp>
    </p:spTree>
    <p:extLst>
      <p:ext uri="{BB962C8B-B14F-4D97-AF65-F5344CB8AC3E}">
        <p14:creationId xmlns:p14="http://schemas.microsoft.com/office/powerpoint/2010/main" val="85733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6988" y="2670443"/>
            <a:ext cx="10515600" cy="1325563"/>
          </a:xfrm>
        </p:spPr>
        <p:txBody>
          <a:bodyPr>
            <a:noAutofit/>
          </a:bodyPr>
          <a:lstStyle/>
          <a:p>
            <a:r>
              <a:rPr lang="es-MX" sz="11500" dirty="0" smtClean="0">
                <a:solidFill>
                  <a:schemeClr val="accent5">
                    <a:lumMod val="50000"/>
                  </a:schemeClr>
                </a:solidFill>
              </a:rPr>
              <a:t>Conceptos de Mercadotecnia</a:t>
            </a:r>
            <a:endParaRPr lang="es-MX" sz="11500" dirty="0">
              <a:solidFill>
                <a:schemeClr val="accent5">
                  <a:lumMod val="50000"/>
                </a:schemeClr>
              </a:solidFill>
            </a:endParaRPr>
          </a:p>
        </p:txBody>
      </p:sp>
    </p:spTree>
    <p:extLst>
      <p:ext uri="{BB962C8B-B14F-4D97-AF65-F5344CB8AC3E}">
        <p14:creationId xmlns:p14="http://schemas.microsoft.com/office/powerpoint/2010/main" val="422782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1524000" y="914400"/>
            <a:ext cx="9144000" cy="1143000"/>
          </a:xfrm>
          <a:effectLst>
            <a:outerShdw dist="56796" dir="12393903" algn="ctr" rotWithShape="0">
              <a:srgbClr val="0066FF"/>
            </a:outerShdw>
          </a:effectLst>
        </p:spPr>
        <p:txBody>
          <a:bodyPr>
            <a:normAutofit fontScale="90000"/>
          </a:bodyPr>
          <a:lstStyle/>
          <a:p>
            <a:pPr>
              <a:defRPr/>
            </a:pPr>
            <a:r>
              <a:rPr lang="es-MX" sz="9600">
                <a:latin typeface="Monotype Corsiva" pitchFamily="66" charset="0"/>
              </a:rPr>
              <a:t>¿ Dónde esta la Mercadotecnia ?</a:t>
            </a:r>
            <a:endParaRPr lang="es-ES" sz="9600">
              <a:latin typeface="Monotype Corsiva" pitchFamily="66" charset="0"/>
            </a:endParaRPr>
          </a:p>
        </p:txBody>
      </p:sp>
      <p:pic>
        <p:nvPicPr>
          <p:cNvPr id="264195" name="Picture 3" descr="bebe_patrocinado"/>
          <p:cNvPicPr>
            <a:picLocks noChangeAspect="1" noChangeArrowheads="1"/>
          </p:cNvPicPr>
          <p:nvPr/>
        </p:nvPicPr>
        <p:blipFill>
          <a:blip r:embed="rId3">
            <a:extLst>
              <a:ext uri="{28A0092B-C50C-407E-A947-70E740481C1C}">
                <a14:useLocalDpi xmlns:a14="http://schemas.microsoft.com/office/drawing/2010/main" val="0"/>
              </a:ext>
            </a:extLst>
          </a:blip>
          <a:srcRect b="5290"/>
          <a:stretch>
            <a:fillRect/>
          </a:stretch>
        </p:blipFill>
        <p:spPr bwMode="auto">
          <a:xfrm>
            <a:off x="4267200" y="3259138"/>
            <a:ext cx="3429000" cy="245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1128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64194"/>
                                        </p:tgtEl>
                                        <p:attrNameLst>
                                          <p:attrName>style.visibility</p:attrName>
                                        </p:attrNameLst>
                                      </p:cBhvr>
                                      <p:to>
                                        <p:strVal val="visible"/>
                                      </p:to>
                                    </p:set>
                                    <p:anim calcmode="lin" valueType="num">
                                      <p:cBhvr>
                                        <p:cTn id="7" dur="500" fill="hold"/>
                                        <p:tgtEl>
                                          <p:spTgt spid="264194"/>
                                        </p:tgtEl>
                                        <p:attrNameLst>
                                          <p:attrName>ppt_w</p:attrName>
                                        </p:attrNameLst>
                                      </p:cBhvr>
                                      <p:tavLst>
                                        <p:tav tm="0">
                                          <p:val>
                                            <p:fltVal val="0"/>
                                          </p:val>
                                        </p:tav>
                                        <p:tav tm="100000">
                                          <p:val>
                                            <p:strVal val="#ppt_w"/>
                                          </p:val>
                                        </p:tav>
                                      </p:tavLst>
                                    </p:anim>
                                    <p:anim calcmode="lin" valueType="num">
                                      <p:cBhvr>
                                        <p:cTn id="8" dur="500" fill="hold"/>
                                        <p:tgtEl>
                                          <p:spTgt spid="26419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528" fill="hold" nodeType="clickEffect">
                                  <p:stCondLst>
                                    <p:cond delay="0"/>
                                  </p:stCondLst>
                                  <p:childTnLst>
                                    <p:set>
                                      <p:cBhvr>
                                        <p:cTn id="12" dur="1" fill="hold">
                                          <p:stCondLst>
                                            <p:cond delay="0"/>
                                          </p:stCondLst>
                                        </p:cTn>
                                        <p:tgtEl>
                                          <p:spTgt spid="264195"/>
                                        </p:tgtEl>
                                        <p:attrNameLst>
                                          <p:attrName>style.visibility</p:attrName>
                                        </p:attrNameLst>
                                      </p:cBhvr>
                                      <p:to>
                                        <p:strVal val="visible"/>
                                      </p:to>
                                    </p:set>
                                    <p:anim calcmode="lin" valueType="num">
                                      <p:cBhvr>
                                        <p:cTn id="13" dur="500" fill="hold"/>
                                        <p:tgtEl>
                                          <p:spTgt spid="264195"/>
                                        </p:tgtEl>
                                        <p:attrNameLst>
                                          <p:attrName>ppt_w</p:attrName>
                                        </p:attrNameLst>
                                      </p:cBhvr>
                                      <p:tavLst>
                                        <p:tav tm="0">
                                          <p:val>
                                            <p:fltVal val="0"/>
                                          </p:val>
                                        </p:tav>
                                        <p:tav tm="100000">
                                          <p:val>
                                            <p:strVal val="#ppt_w"/>
                                          </p:val>
                                        </p:tav>
                                      </p:tavLst>
                                    </p:anim>
                                    <p:anim calcmode="lin" valueType="num">
                                      <p:cBhvr>
                                        <p:cTn id="14" dur="500" fill="hold"/>
                                        <p:tgtEl>
                                          <p:spTgt spid="264195"/>
                                        </p:tgtEl>
                                        <p:attrNameLst>
                                          <p:attrName>ppt_h</p:attrName>
                                        </p:attrNameLst>
                                      </p:cBhvr>
                                      <p:tavLst>
                                        <p:tav tm="0">
                                          <p:val>
                                            <p:fltVal val="0"/>
                                          </p:val>
                                        </p:tav>
                                        <p:tav tm="100000">
                                          <p:val>
                                            <p:strVal val="#ppt_h"/>
                                          </p:val>
                                        </p:tav>
                                      </p:tavLst>
                                    </p:anim>
                                    <p:anim calcmode="lin" valueType="num">
                                      <p:cBhvr>
                                        <p:cTn id="15" dur="500" fill="hold"/>
                                        <p:tgtEl>
                                          <p:spTgt spid="264195"/>
                                        </p:tgtEl>
                                        <p:attrNameLst>
                                          <p:attrName>ppt_x</p:attrName>
                                        </p:attrNameLst>
                                      </p:cBhvr>
                                      <p:tavLst>
                                        <p:tav tm="0">
                                          <p:val>
                                            <p:fltVal val="0.5"/>
                                          </p:val>
                                        </p:tav>
                                        <p:tav tm="100000">
                                          <p:val>
                                            <p:strVal val="#ppt_x"/>
                                          </p:val>
                                        </p:tav>
                                      </p:tavLst>
                                    </p:anim>
                                    <p:anim calcmode="lin" valueType="num">
                                      <p:cBhvr>
                                        <p:cTn id="16" dur="500" fill="hold"/>
                                        <p:tgtEl>
                                          <p:spTgt spid="26419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title"/>
          </p:nvPr>
        </p:nvSpPr>
        <p:spPr>
          <a:xfrm rot="235441">
            <a:off x="2362200" y="228600"/>
            <a:ext cx="7391400" cy="1143000"/>
          </a:xfrm>
        </p:spPr>
        <p:txBody>
          <a:bodyPr/>
          <a:lstStyle/>
          <a:p>
            <a:r>
              <a:rPr lang="es-MX" sz="2800">
                <a:latin typeface="Algerian" panose="04020705040A02060702" pitchFamily="82" charset="0"/>
              </a:rPr>
              <a:t>EL CICLO DE LA MERCADOTECNIA</a:t>
            </a:r>
            <a:endParaRPr lang="es-ES" sz="2800">
              <a:latin typeface="Algerian" panose="04020705040A02060702" pitchFamily="82" charset="0"/>
            </a:endParaRPr>
          </a:p>
        </p:txBody>
      </p:sp>
      <p:sp>
        <p:nvSpPr>
          <p:cNvPr id="26627" name="Oval 4"/>
          <p:cNvSpPr>
            <a:spLocks noChangeArrowheads="1"/>
          </p:cNvSpPr>
          <p:nvPr/>
        </p:nvSpPr>
        <p:spPr bwMode="auto">
          <a:xfrm>
            <a:off x="5334000" y="3352800"/>
            <a:ext cx="1676400" cy="1219200"/>
          </a:xfrm>
          <a:prstGeom prst="ellipse">
            <a:avLst/>
          </a:prstGeom>
          <a:solidFill>
            <a:srgbClr val="FFFFFF"/>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600"/>
              <a:t>CONSUMIDOR</a:t>
            </a:r>
            <a:endParaRPr lang="es-ES" sz="1600"/>
          </a:p>
        </p:txBody>
      </p:sp>
      <p:sp>
        <p:nvSpPr>
          <p:cNvPr id="26628" name="AutoShape 5"/>
          <p:cNvSpPr>
            <a:spLocks noChangeArrowheads="1"/>
          </p:cNvSpPr>
          <p:nvPr/>
        </p:nvSpPr>
        <p:spPr bwMode="auto">
          <a:xfrm>
            <a:off x="5181600" y="1143000"/>
            <a:ext cx="1676400" cy="990600"/>
          </a:xfrm>
          <a:prstGeom prst="foldedCorner">
            <a:avLst>
              <a:gd name="adj" fmla="val 12500"/>
            </a:avLst>
          </a:prstGeom>
          <a:solidFill>
            <a:srgbClr val="CCECFF"/>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400">
                <a:latin typeface="UnivrstyRoman Bd BT" pitchFamily="82" charset="0"/>
              </a:rPr>
              <a:t>INVESTIGACIÓN</a:t>
            </a:r>
          </a:p>
          <a:p>
            <a:pPr algn="ctr" eaLnBrk="1" hangingPunct="1"/>
            <a:r>
              <a:rPr lang="es-MX" sz="1400">
                <a:latin typeface="UnivrstyRoman Bd BT" pitchFamily="82" charset="0"/>
              </a:rPr>
              <a:t>DE</a:t>
            </a:r>
          </a:p>
          <a:p>
            <a:pPr algn="ctr" eaLnBrk="1" hangingPunct="1"/>
            <a:r>
              <a:rPr lang="es-MX" sz="1400">
                <a:latin typeface="UnivrstyRoman Bd BT" pitchFamily="82" charset="0"/>
              </a:rPr>
              <a:t>MERCADOS</a:t>
            </a:r>
            <a:endParaRPr lang="es-ES" sz="1400">
              <a:latin typeface="UnivrstyRoman Bd BT" pitchFamily="82" charset="0"/>
            </a:endParaRPr>
          </a:p>
        </p:txBody>
      </p:sp>
      <p:sp>
        <p:nvSpPr>
          <p:cNvPr id="26629" name="AutoShape 6"/>
          <p:cNvSpPr>
            <a:spLocks noChangeArrowheads="1"/>
          </p:cNvSpPr>
          <p:nvPr/>
        </p:nvSpPr>
        <p:spPr bwMode="auto">
          <a:xfrm>
            <a:off x="7620000" y="2514600"/>
            <a:ext cx="1676400" cy="990600"/>
          </a:xfrm>
          <a:prstGeom prst="foldedCorner">
            <a:avLst>
              <a:gd name="adj" fmla="val 12500"/>
            </a:avLst>
          </a:prstGeom>
          <a:solidFill>
            <a:srgbClr val="FFFFFF"/>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400">
                <a:latin typeface="UnivrstyRoman Bd BT" pitchFamily="82" charset="0"/>
              </a:rPr>
              <a:t>INVESTIGACIÓN</a:t>
            </a:r>
          </a:p>
          <a:p>
            <a:pPr algn="ctr" eaLnBrk="1" hangingPunct="1"/>
            <a:r>
              <a:rPr lang="es-MX" sz="1400">
                <a:latin typeface="UnivrstyRoman Bd BT" pitchFamily="82" charset="0"/>
              </a:rPr>
              <a:t>Y DESARROLLO</a:t>
            </a:r>
          </a:p>
          <a:p>
            <a:pPr algn="ctr" eaLnBrk="1" hangingPunct="1"/>
            <a:r>
              <a:rPr lang="es-MX" sz="1400">
                <a:latin typeface="UnivrstyRoman Bd BT" pitchFamily="82" charset="0"/>
              </a:rPr>
              <a:t>DE PRODUCTOS</a:t>
            </a:r>
            <a:endParaRPr lang="es-ES" sz="1400">
              <a:latin typeface="UnivrstyRoman Bd BT" pitchFamily="82" charset="0"/>
            </a:endParaRPr>
          </a:p>
        </p:txBody>
      </p:sp>
      <p:sp>
        <p:nvSpPr>
          <p:cNvPr id="26630" name="AutoShape 7"/>
          <p:cNvSpPr>
            <a:spLocks noChangeArrowheads="1"/>
          </p:cNvSpPr>
          <p:nvPr/>
        </p:nvSpPr>
        <p:spPr bwMode="auto">
          <a:xfrm>
            <a:off x="7620000" y="5257800"/>
            <a:ext cx="1676400" cy="990600"/>
          </a:xfrm>
          <a:prstGeom prst="foldedCorner">
            <a:avLst>
              <a:gd name="adj" fmla="val 12500"/>
            </a:avLst>
          </a:prstGeom>
          <a:solidFill>
            <a:srgbClr val="FFFFFF"/>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400">
                <a:latin typeface="UnivrstyRoman Bd BT" pitchFamily="82" charset="0"/>
              </a:rPr>
              <a:t>ADMINISTRACIÓN</a:t>
            </a:r>
          </a:p>
          <a:p>
            <a:pPr algn="ctr" eaLnBrk="1" hangingPunct="1"/>
            <a:r>
              <a:rPr lang="es-MX" sz="1400">
                <a:latin typeface="UnivrstyRoman Bd BT" pitchFamily="82" charset="0"/>
              </a:rPr>
              <a:t>DE LAS</a:t>
            </a:r>
          </a:p>
          <a:p>
            <a:pPr algn="ctr" eaLnBrk="1" hangingPunct="1"/>
            <a:r>
              <a:rPr lang="es-MX" sz="1400">
                <a:latin typeface="UnivrstyRoman Bd BT" pitchFamily="82" charset="0"/>
              </a:rPr>
              <a:t>VENTAS</a:t>
            </a:r>
            <a:endParaRPr lang="es-ES" sz="1400">
              <a:latin typeface="UnivrstyRoman Bd BT" pitchFamily="82" charset="0"/>
            </a:endParaRPr>
          </a:p>
        </p:txBody>
      </p:sp>
      <p:sp>
        <p:nvSpPr>
          <p:cNvPr id="26631" name="AutoShape 8"/>
          <p:cNvSpPr>
            <a:spLocks noChangeArrowheads="1"/>
          </p:cNvSpPr>
          <p:nvPr/>
        </p:nvSpPr>
        <p:spPr bwMode="auto">
          <a:xfrm>
            <a:off x="3733800" y="5257800"/>
            <a:ext cx="1676400" cy="990600"/>
          </a:xfrm>
          <a:prstGeom prst="foldedCorner">
            <a:avLst>
              <a:gd name="adj" fmla="val 12500"/>
            </a:avLst>
          </a:prstGeom>
          <a:solidFill>
            <a:srgbClr val="FFFFFF"/>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600">
                <a:latin typeface="UnivrstyRoman Bd BT" pitchFamily="82" charset="0"/>
              </a:rPr>
              <a:t>LOGISTICA</a:t>
            </a:r>
          </a:p>
          <a:p>
            <a:pPr algn="ctr" eaLnBrk="1" hangingPunct="1"/>
            <a:r>
              <a:rPr lang="es-MX" sz="1600">
                <a:latin typeface="UnivrstyRoman Bd BT" pitchFamily="82" charset="0"/>
              </a:rPr>
              <a:t>DE LA</a:t>
            </a:r>
          </a:p>
          <a:p>
            <a:pPr algn="ctr" eaLnBrk="1" hangingPunct="1"/>
            <a:r>
              <a:rPr lang="es-MX" sz="1600">
                <a:latin typeface="UnivrstyRoman Bd BT" pitchFamily="82" charset="0"/>
              </a:rPr>
              <a:t>DISTRIBUCIÓN</a:t>
            </a:r>
            <a:endParaRPr lang="es-ES" sz="1600">
              <a:latin typeface="UnivrstyRoman Bd BT" pitchFamily="82" charset="0"/>
            </a:endParaRPr>
          </a:p>
        </p:txBody>
      </p:sp>
      <p:sp>
        <p:nvSpPr>
          <p:cNvPr id="26632" name="AutoShape 9"/>
          <p:cNvSpPr>
            <a:spLocks noChangeArrowheads="1"/>
          </p:cNvSpPr>
          <p:nvPr/>
        </p:nvSpPr>
        <p:spPr bwMode="auto">
          <a:xfrm>
            <a:off x="2743200" y="2895600"/>
            <a:ext cx="1676400" cy="990600"/>
          </a:xfrm>
          <a:prstGeom prst="foldedCorner">
            <a:avLst>
              <a:gd name="adj" fmla="val 12500"/>
            </a:avLst>
          </a:prstGeom>
          <a:solidFill>
            <a:srgbClr val="FFFFFF"/>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600">
                <a:latin typeface="UnivrstyRoman Bd BT" pitchFamily="82" charset="0"/>
              </a:rPr>
              <a:t>COMUNICACIÓN</a:t>
            </a:r>
          </a:p>
          <a:p>
            <a:pPr algn="ctr" eaLnBrk="1" hangingPunct="1"/>
            <a:r>
              <a:rPr lang="es-MX" sz="1600">
                <a:latin typeface="UnivrstyRoman Bd BT" pitchFamily="82" charset="0"/>
              </a:rPr>
              <a:t>COMERCIAL</a:t>
            </a:r>
            <a:endParaRPr lang="es-ES" sz="1600">
              <a:latin typeface="UnivrstyRoman Bd BT" pitchFamily="82" charset="0"/>
            </a:endParaRPr>
          </a:p>
        </p:txBody>
      </p:sp>
      <p:cxnSp>
        <p:nvCxnSpPr>
          <p:cNvPr id="26633" name="AutoShape 10"/>
          <p:cNvCxnSpPr>
            <a:cxnSpLocks noChangeShapeType="1"/>
            <a:stCxn id="26628" idx="3"/>
            <a:endCxn id="26629" idx="0"/>
          </p:cNvCxnSpPr>
          <p:nvPr/>
        </p:nvCxnSpPr>
        <p:spPr bwMode="auto">
          <a:xfrm>
            <a:off x="6858000" y="1638300"/>
            <a:ext cx="1600200" cy="876300"/>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6634" name="AutoShape 11"/>
          <p:cNvCxnSpPr>
            <a:cxnSpLocks noChangeShapeType="1"/>
            <a:stCxn id="26629" idx="2"/>
            <a:endCxn id="26630" idx="0"/>
          </p:cNvCxnSpPr>
          <p:nvPr/>
        </p:nvCxnSpPr>
        <p:spPr bwMode="auto">
          <a:xfrm rot="5400000">
            <a:off x="7581900" y="4381500"/>
            <a:ext cx="1752600" cy="0"/>
          </a:xfrm>
          <a:prstGeom prst="straightConnector1">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6635" name="AutoShape 12"/>
          <p:cNvCxnSpPr>
            <a:cxnSpLocks noChangeShapeType="1"/>
            <a:stCxn id="26630" idx="1"/>
            <a:endCxn id="26631" idx="3"/>
          </p:cNvCxnSpPr>
          <p:nvPr/>
        </p:nvCxnSpPr>
        <p:spPr bwMode="auto">
          <a:xfrm rot="10800000">
            <a:off x="5410200" y="5753100"/>
            <a:ext cx="2209800" cy="0"/>
          </a:xfrm>
          <a:prstGeom prst="straightConnector1">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6636" name="AutoShape 13"/>
          <p:cNvCxnSpPr>
            <a:cxnSpLocks noChangeShapeType="1"/>
            <a:stCxn id="26631" idx="1"/>
            <a:endCxn id="26632" idx="2"/>
          </p:cNvCxnSpPr>
          <p:nvPr/>
        </p:nvCxnSpPr>
        <p:spPr bwMode="auto">
          <a:xfrm rot="10800000">
            <a:off x="3581400" y="3886200"/>
            <a:ext cx="152400" cy="1866900"/>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6637" name="AutoShape 14"/>
          <p:cNvCxnSpPr>
            <a:cxnSpLocks noChangeShapeType="1"/>
            <a:stCxn id="26632" idx="0"/>
            <a:endCxn id="26628" idx="1"/>
          </p:cNvCxnSpPr>
          <p:nvPr/>
        </p:nvCxnSpPr>
        <p:spPr bwMode="auto">
          <a:xfrm rot="-5400000">
            <a:off x="3752850" y="1466850"/>
            <a:ext cx="1257300" cy="1600200"/>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6638" name="AutoShape 15"/>
          <p:cNvCxnSpPr>
            <a:cxnSpLocks noChangeShapeType="1"/>
            <a:stCxn id="26628" idx="1"/>
            <a:endCxn id="26627" idx="1"/>
          </p:cNvCxnSpPr>
          <p:nvPr/>
        </p:nvCxnSpPr>
        <p:spPr bwMode="auto">
          <a:xfrm>
            <a:off x="5181601" y="1638300"/>
            <a:ext cx="398463" cy="1892300"/>
          </a:xfrm>
          <a:prstGeom prst="straightConnector1">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6639" name="AutoShape 16"/>
          <p:cNvCxnSpPr>
            <a:cxnSpLocks noChangeShapeType="1"/>
            <a:stCxn id="26628" idx="3"/>
            <a:endCxn id="26627" idx="7"/>
          </p:cNvCxnSpPr>
          <p:nvPr/>
        </p:nvCxnSpPr>
        <p:spPr bwMode="auto">
          <a:xfrm flipH="1">
            <a:off x="6764338" y="1638300"/>
            <a:ext cx="93662" cy="1892300"/>
          </a:xfrm>
          <a:prstGeom prst="straightConnector1">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799404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057400" y="2590800"/>
            <a:ext cx="8153400" cy="1143000"/>
          </a:xfrm>
        </p:spPr>
        <p:txBody>
          <a:bodyPr>
            <a:normAutofit fontScale="90000"/>
          </a:bodyPr>
          <a:lstStyle/>
          <a:p>
            <a:r>
              <a:rPr lang="es-ES" sz="7200" dirty="0">
                <a:solidFill>
                  <a:srgbClr val="660066"/>
                </a:solidFill>
              </a:rPr>
              <a:t>EVOLUCIÓN </a:t>
            </a:r>
            <a:br>
              <a:rPr lang="es-ES" sz="7200" dirty="0">
                <a:solidFill>
                  <a:srgbClr val="660066"/>
                </a:solidFill>
              </a:rPr>
            </a:br>
            <a:r>
              <a:rPr lang="es-ES" sz="7200" dirty="0">
                <a:solidFill>
                  <a:srgbClr val="660066"/>
                </a:solidFill>
              </a:rPr>
              <a:t>DE LA MERCADOTECNIA</a:t>
            </a:r>
            <a:br>
              <a:rPr lang="es-ES" sz="7200" dirty="0">
                <a:solidFill>
                  <a:srgbClr val="660066"/>
                </a:solidFill>
              </a:rPr>
            </a:br>
            <a:r>
              <a:rPr lang="es-ES" sz="5400" dirty="0">
                <a:solidFill>
                  <a:srgbClr val="660066"/>
                </a:solidFill>
              </a:rPr>
              <a:t>(ANTECEDENTES)</a:t>
            </a:r>
          </a:p>
        </p:txBody>
      </p:sp>
    </p:spTree>
    <p:extLst>
      <p:ext uri="{BB962C8B-B14F-4D97-AF65-F5344CB8AC3E}">
        <p14:creationId xmlns:p14="http://schemas.microsoft.com/office/powerpoint/2010/main" val="93934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ARA ROJA"/>
          <p:cNvPicPr>
            <a:picLocks noChangeAspect="1" noChangeArrowheads="1"/>
          </p:cNvPicPr>
          <p:nvPr/>
        </p:nvPicPr>
        <p:blipFill>
          <a:blip r:embed="rId3">
            <a:extLst>
              <a:ext uri="{28A0092B-C50C-407E-A947-70E740481C1C}">
                <a14:useLocalDpi xmlns:a14="http://schemas.microsoft.com/office/drawing/2010/main" val="0"/>
              </a:ext>
            </a:extLst>
          </a:blip>
          <a:srcRect l="4955" b="4913"/>
          <a:stretch>
            <a:fillRect/>
          </a:stretch>
        </p:blipFill>
        <p:spPr bwMode="auto">
          <a:xfrm>
            <a:off x="4800600" y="2057400"/>
            <a:ext cx="205263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3"/>
          <p:cNvSpPr>
            <a:spLocks noGrp="1" noChangeArrowheads="1"/>
          </p:cNvSpPr>
          <p:nvPr>
            <p:ph type="title"/>
          </p:nvPr>
        </p:nvSpPr>
        <p:spPr>
          <a:xfrm rot="256902">
            <a:off x="2209800" y="457200"/>
            <a:ext cx="7391400" cy="1143000"/>
          </a:xfrm>
          <a:noFill/>
        </p:spPr>
        <p:txBody>
          <a:bodyPr/>
          <a:lstStyle/>
          <a:p>
            <a:r>
              <a:rPr lang="es-MX" smtClean="0">
                <a:latin typeface="Simpson" pitchFamily="2" charset="0"/>
              </a:rPr>
              <a:t>¿</a:t>
            </a:r>
            <a:r>
              <a:rPr lang="es-MX" sz="3600">
                <a:latin typeface="Simpson" pitchFamily="2" charset="0"/>
              </a:rPr>
              <a:t> QUÉ ES MERCADOTECNIA </a:t>
            </a:r>
            <a:r>
              <a:rPr lang="es-MX" smtClean="0">
                <a:latin typeface="Simpson" pitchFamily="2" charset="0"/>
              </a:rPr>
              <a:t>?</a:t>
            </a:r>
            <a:endParaRPr lang="es-ES" smtClean="0">
              <a:latin typeface="Simpson" pitchFamily="2" charset="0"/>
            </a:endParaRPr>
          </a:p>
        </p:txBody>
      </p:sp>
      <p:sp>
        <p:nvSpPr>
          <p:cNvPr id="27652" name="AutoShape 4" descr="Rombos opacos"/>
          <p:cNvSpPr>
            <a:spLocks noChangeArrowheads="1"/>
          </p:cNvSpPr>
          <p:nvPr/>
        </p:nvSpPr>
        <p:spPr bwMode="auto">
          <a:xfrm>
            <a:off x="7391400" y="1905000"/>
            <a:ext cx="2362200" cy="1752600"/>
          </a:xfrm>
          <a:prstGeom prst="wedgeEllipseCallout">
            <a:avLst>
              <a:gd name="adj1" fmla="val -88644"/>
              <a:gd name="adj2" fmla="val -1539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600"/>
              <a:t>ES CONJUNTAR A COMPRADORES Y VENDEDORES</a:t>
            </a:r>
            <a:endParaRPr lang="es-ES" sz="1600"/>
          </a:p>
        </p:txBody>
      </p:sp>
      <p:sp>
        <p:nvSpPr>
          <p:cNvPr id="27653" name="Freeform 5"/>
          <p:cNvSpPr>
            <a:spLocks/>
          </p:cNvSpPr>
          <p:nvPr/>
        </p:nvSpPr>
        <p:spPr bwMode="auto">
          <a:xfrm>
            <a:off x="6935788" y="3425826"/>
            <a:ext cx="144462" cy="225425"/>
          </a:xfrm>
          <a:custGeom>
            <a:avLst/>
            <a:gdLst>
              <a:gd name="T0" fmla="*/ 1587 w 91"/>
              <a:gd name="T1" fmla="*/ 49212 h 142"/>
              <a:gd name="T2" fmla="*/ 15875 w 91"/>
              <a:gd name="T3" fmla="*/ 44450 h 142"/>
              <a:gd name="T4" fmla="*/ 30162 w 91"/>
              <a:gd name="T5" fmla="*/ 39687 h 142"/>
              <a:gd name="T6" fmla="*/ 46037 w 91"/>
              <a:gd name="T7" fmla="*/ 33337 h 142"/>
              <a:gd name="T8" fmla="*/ 61912 w 91"/>
              <a:gd name="T9" fmla="*/ 28575 h 142"/>
              <a:gd name="T10" fmla="*/ 77787 w 91"/>
              <a:gd name="T11" fmla="*/ 23812 h 142"/>
              <a:gd name="T12" fmla="*/ 92075 w 91"/>
              <a:gd name="T13" fmla="*/ 17462 h 142"/>
              <a:gd name="T14" fmla="*/ 107950 w 91"/>
              <a:gd name="T15" fmla="*/ 9525 h 142"/>
              <a:gd name="T16" fmla="*/ 120650 w 91"/>
              <a:gd name="T17" fmla="*/ 0 h 142"/>
              <a:gd name="T18" fmla="*/ 127000 w 91"/>
              <a:gd name="T19" fmla="*/ 1588 h 142"/>
              <a:gd name="T20" fmla="*/ 133350 w 91"/>
              <a:gd name="T21" fmla="*/ 3175 h 142"/>
              <a:gd name="T22" fmla="*/ 138112 w 91"/>
              <a:gd name="T23" fmla="*/ 7937 h 142"/>
              <a:gd name="T24" fmla="*/ 141287 w 91"/>
              <a:gd name="T25" fmla="*/ 12700 h 142"/>
              <a:gd name="T26" fmla="*/ 138112 w 91"/>
              <a:gd name="T27" fmla="*/ 25400 h 142"/>
              <a:gd name="T28" fmla="*/ 127000 w 91"/>
              <a:gd name="T29" fmla="*/ 31750 h 142"/>
              <a:gd name="T30" fmla="*/ 115887 w 91"/>
              <a:gd name="T31" fmla="*/ 38100 h 142"/>
              <a:gd name="T32" fmla="*/ 106362 w 91"/>
              <a:gd name="T33" fmla="*/ 49212 h 142"/>
              <a:gd name="T34" fmla="*/ 120650 w 91"/>
              <a:gd name="T35" fmla="*/ 87312 h 142"/>
              <a:gd name="T36" fmla="*/ 131762 w 91"/>
              <a:gd name="T37" fmla="*/ 128587 h 142"/>
              <a:gd name="T38" fmla="*/ 139700 w 91"/>
              <a:gd name="T39" fmla="*/ 168275 h 142"/>
              <a:gd name="T40" fmla="*/ 144462 w 91"/>
              <a:gd name="T41" fmla="*/ 206375 h 142"/>
              <a:gd name="T42" fmla="*/ 139700 w 91"/>
              <a:gd name="T43" fmla="*/ 212725 h 142"/>
              <a:gd name="T44" fmla="*/ 136525 w 91"/>
              <a:gd name="T45" fmla="*/ 220663 h 142"/>
              <a:gd name="T46" fmla="*/ 130175 w 91"/>
              <a:gd name="T47" fmla="*/ 225425 h 142"/>
              <a:gd name="T48" fmla="*/ 120650 w 91"/>
              <a:gd name="T49" fmla="*/ 225425 h 142"/>
              <a:gd name="T50" fmla="*/ 114300 w 91"/>
              <a:gd name="T51" fmla="*/ 182562 h 142"/>
              <a:gd name="T52" fmla="*/ 106362 w 91"/>
              <a:gd name="T53" fmla="*/ 139700 h 142"/>
              <a:gd name="T54" fmla="*/ 93662 w 91"/>
              <a:gd name="T55" fmla="*/ 100012 h 142"/>
              <a:gd name="T56" fmla="*/ 76200 w 91"/>
              <a:gd name="T57" fmla="*/ 60325 h 142"/>
              <a:gd name="T58" fmla="*/ 63500 w 91"/>
              <a:gd name="T59" fmla="*/ 60325 h 142"/>
              <a:gd name="T60" fmla="*/ 50800 w 91"/>
              <a:gd name="T61" fmla="*/ 63500 h 142"/>
              <a:gd name="T62" fmla="*/ 36512 w 91"/>
              <a:gd name="T63" fmla="*/ 69850 h 142"/>
              <a:gd name="T64" fmla="*/ 23812 w 91"/>
              <a:gd name="T65" fmla="*/ 74612 h 142"/>
              <a:gd name="T66" fmla="*/ 14287 w 91"/>
              <a:gd name="T67" fmla="*/ 76200 h 142"/>
              <a:gd name="T68" fmla="*/ 4762 w 91"/>
              <a:gd name="T69" fmla="*/ 74612 h 142"/>
              <a:gd name="T70" fmla="*/ 0 w 91"/>
              <a:gd name="T71" fmla="*/ 65087 h 142"/>
              <a:gd name="T72" fmla="*/ 1587 w 91"/>
              <a:gd name="T73" fmla="*/ 49212 h 1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1"/>
              <a:gd name="T112" fmla="*/ 0 h 142"/>
              <a:gd name="T113" fmla="*/ 91 w 91"/>
              <a:gd name="T114" fmla="*/ 142 h 1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1" h="142">
                <a:moveTo>
                  <a:pt x="1" y="31"/>
                </a:moveTo>
                <a:lnTo>
                  <a:pt x="10" y="28"/>
                </a:lnTo>
                <a:lnTo>
                  <a:pt x="19" y="25"/>
                </a:lnTo>
                <a:lnTo>
                  <a:pt x="29" y="21"/>
                </a:lnTo>
                <a:lnTo>
                  <a:pt x="39" y="18"/>
                </a:lnTo>
                <a:lnTo>
                  <a:pt x="49" y="15"/>
                </a:lnTo>
                <a:lnTo>
                  <a:pt x="58" y="11"/>
                </a:lnTo>
                <a:lnTo>
                  <a:pt x="68" y="6"/>
                </a:lnTo>
                <a:lnTo>
                  <a:pt x="76" y="0"/>
                </a:lnTo>
                <a:lnTo>
                  <a:pt x="80" y="1"/>
                </a:lnTo>
                <a:lnTo>
                  <a:pt x="84" y="2"/>
                </a:lnTo>
                <a:lnTo>
                  <a:pt x="87" y="5"/>
                </a:lnTo>
                <a:lnTo>
                  <a:pt x="89" y="8"/>
                </a:lnTo>
                <a:lnTo>
                  <a:pt x="87" y="16"/>
                </a:lnTo>
                <a:lnTo>
                  <a:pt x="80" y="20"/>
                </a:lnTo>
                <a:lnTo>
                  <a:pt x="73" y="24"/>
                </a:lnTo>
                <a:lnTo>
                  <a:pt x="67" y="31"/>
                </a:lnTo>
                <a:lnTo>
                  <a:pt x="76" y="55"/>
                </a:lnTo>
                <a:lnTo>
                  <a:pt x="83" y="81"/>
                </a:lnTo>
                <a:lnTo>
                  <a:pt x="88" y="106"/>
                </a:lnTo>
                <a:lnTo>
                  <a:pt x="91" y="130"/>
                </a:lnTo>
                <a:lnTo>
                  <a:pt x="88" y="134"/>
                </a:lnTo>
                <a:lnTo>
                  <a:pt x="86" y="139"/>
                </a:lnTo>
                <a:lnTo>
                  <a:pt x="82" y="142"/>
                </a:lnTo>
                <a:lnTo>
                  <a:pt x="76" y="142"/>
                </a:lnTo>
                <a:lnTo>
                  <a:pt x="72" y="115"/>
                </a:lnTo>
                <a:lnTo>
                  <a:pt x="67" y="88"/>
                </a:lnTo>
                <a:lnTo>
                  <a:pt x="59" y="63"/>
                </a:lnTo>
                <a:lnTo>
                  <a:pt x="48" y="38"/>
                </a:lnTo>
                <a:lnTo>
                  <a:pt x="40" y="38"/>
                </a:lnTo>
                <a:lnTo>
                  <a:pt x="32" y="40"/>
                </a:lnTo>
                <a:lnTo>
                  <a:pt x="23" y="44"/>
                </a:lnTo>
                <a:lnTo>
                  <a:pt x="15" y="47"/>
                </a:lnTo>
                <a:lnTo>
                  <a:pt x="9" y="48"/>
                </a:lnTo>
                <a:lnTo>
                  <a:pt x="3" y="47"/>
                </a:lnTo>
                <a:lnTo>
                  <a:pt x="0" y="41"/>
                </a:lnTo>
                <a:lnTo>
                  <a:pt x="1" y="3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7654" name="Freeform 6"/>
          <p:cNvSpPr>
            <a:spLocks/>
          </p:cNvSpPr>
          <p:nvPr/>
        </p:nvSpPr>
        <p:spPr bwMode="auto">
          <a:xfrm>
            <a:off x="7099300" y="3259139"/>
            <a:ext cx="7938" cy="3175"/>
          </a:xfrm>
          <a:custGeom>
            <a:avLst/>
            <a:gdLst>
              <a:gd name="T0" fmla="*/ 0 w 5"/>
              <a:gd name="T1" fmla="*/ 3175 h 2"/>
              <a:gd name="T2" fmla="*/ 7938 w 5"/>
              <a:gd name="T3" fmla="*/ 0 h 2"/>
              <a:gd name="T4" fmla="*/ 0 w 5"/>
              <a:gd name="T5" fmla="*/ 3175 h 2"/>
              <a:gd name="T6" fmla="*/ 0 60000 65536"/>
              <a:gd name="T7" fmla="*/ 0 60000 65536"/>
              <a:gd name="T8" fmla="*/ 0 60000 65536"/>
              <a:gd name="T9" fmla="*/ 0 w 5"/>
              <a:gd name="T10" fmla="*/ 0 h 2"/>
              <a:gd name="T11" fmla="*/ 5 w 5"/>
              <a:gd name="T12" fmla="*/ 2 h 2"/>
            </a:gdLst>
            <a:ahLst/>
            <a:cxnLst>
              <a:cxn ang="T6">
                <a:pos x="T0" y="T1"/>
              </a:cxn>
              <a:cxn ang="T7">
                <a:pos x="T2" y="T3"/>
              </a:cxn>
              <a:cxn ang="T8">
                <a:pos x="T4" y="T5"/>
              </a:cxn>
            </a:cxnLst>
            <a:rect l="T9" t="T10" r="T11" b="T12"/>
            <a:pathLst>
              <a:path w="5" h="2">
                <a:moveTo>
                  <a:pt x="0" y="2"/>
                </a:moveTo>
                <a:lnTo>
                  <a:pt x="5" y="0"/>
                </a:lnTo>
                <a:lnTo>
                  <a:pt x="0" y="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7655" name="Freeform 7"/>
          <p:cNvSpPr>
            <a:spLocks/>
          </p:cNvSpPr>
          <p:nvPr/>
        </p:nvSpPr>
        <p:spPr bwMode="auto">
          <a:xfrm>
            <a:off x="7138988" y="3382964"/>
            <a:ext cx="152400" cy="231775"/>
          </a:xfrm>
          <a:custGeom>
            <a:avLst/>
            <a:gdLst>
              <a:gd name="T0" fmla="*/ 84137 w 96"/>
              <a:gd name="T1" fmla="*/ 0 h 146"/>
              <a:gd name="T2" fmla="*/ 84137 w 96"/>
              <a:gd name="T3" fmla="*/ 14288 h 146"/>
              <a:gd name="T4" fmla="*/ 76200 w 96"/>
              <a:gd name="T5" fmla="*/ 25400 h 146"/>
              <a:gd name="T6" fmla="*/ 61913 w 96"/>
              <a:gd name="T7" fmla="*/ 31750 h 146"/>
              <a:gd name="T8" fmla="*/ 49212 w 96"/>
              <a:gd name="T9" fmla="*/ 36512 h 146"/>
              <a:gd name="T10" fmla="*/ 34925 w 96"/>
              <a:gd name="T11" fmla="*/ 42862 h 146"/>
              <a:gd name="T12" fmla="*/ 25400 w 96"/>
              <a:gd name="T13" fmla="*/ 53975 h 146"/>
              <a:gd name="T14" fmla="*/ 23812 w 96"/>
              <a:gd name="T15" fmla="*/ 68262 h 146"/>
              <a:gd name="T16" fmla="*/ 33338 w 96"/>
              <a:gd name="T17" fmla="*/ 88900 h 146"/>
              <a:gd name="T18" fmla="*/ 39687 w 96"/>
              <a:gd name="T19" fmla="*/ 90487 h 146"/>
              <a:gd name="T20" fmla="*/ 47625 w 96"/>
              <a:gd name="T21" fmla="*/ 90487 h 146"/>
              <a:gd name="T22" fmla="*/ 53975 w 96"/>
              <a:gd name="T23" fmla="*/ 88900 h 146"/>
              <a:gd name="T24" fmla="*/ 60325 w 96"/>
              <a:gd name="T25" fmla="*/ 85725 h 146"/>
              <a:gd name="T26" fmla="*/ 66675 w 96"/>
              <a:gd name="T27" fmla="*/ 84137 h 146"/>
              <a:gd name="T28" fmla="*/ 74613 w 96"/>
              <a:gd name="T29" fmla="*/ 80962 h 146"/>
              <a:gd name="T30" fmla="*/ 80962 w 96"/>
              <a:gd name="T31" fmla="*/ 80962 h 146"/>
              <a:gd name="T32" fmla="*/ 87312 w 96"/>
              <a:gd name="T33" fmla="*/ 80962 h 146"/>
              <a:gd name="T34" fmla="*/ 84137 w 96"/>
              <a:gd name="T35" fmla="*/ 93662 h 146"/>
              <a:gd name="T36" fmla="*/ 77787 w 96"/>
              <a:gd name="T37" fmla="*/ 103188 h 146"/>
              <a:gd name="T38" fmla="*/ 66675 w 96"/>
              <a:gd name="T39" fmla="*/ 112713 h 146"/>
              <a:gd name="T40" fmla="*/ 53975 w 96"/>
              <a:gd name="T41" fmla="*/ 119062 h 146"/>
              <a:gd name="T42" fmla="*/ 33338 w 96"/>
              <a:gd name="T43" fmla="*/ 119062 h 146"/>
              <a:gd name="T44" fmla="*/ 31750 w 96"/>
              <a:gd name="T45" fmla="*/ 136525 h 146"/>
              <a:gd name="T46" fmla="*/ 30163 w 96"/>
              <a:gd name="T47" fmla="*/ 155575 h 146"/>
              <a:gd name="T48" fmla="*/ 31750 w 96"/>
              <a:gd name="T49" fmla="*/ 174625 h 146"/>
              <a:gd name="T50" fmla="*/ 36513 w 96"/>
              <a:gd name="T51" fmla="*/ 190500 h 146"/>
              <a:gd name="T52" fmla="*/ 50800 w 96"/>
              <a:gd name="T53" fmla="*/ 187325 h 146"/>
              <a:gd name="T54" fmla="*/ 63500 w 96"/>
              <a:gd name="T55" fmla="*/ 184150 h 146"/>
              <a:gd name="T56" fmla="*/ 77787 w 96"/>
              <a:gd name="T57" fmla="*/ 177800 h 146"/>
              <a:gd name="T58" fmla="*/ 90487 w 96"/>
              <a:gd name="T59" fmla="*/ 171450 h 146"/>
              <a:gd name="T60" fmla="*/ 104775 w 96"/>
              <a:gd name="T61" fmla="*/ 165100 h 146"/>
              <a:gd name="T62" fmla="*/ 119063 w 96"/>
              <a:gd name="T63" fmla="*/ 161925 h 146"/>
              <a:gd name="T64" fmla="*/ 134938 w 96"/>
              <a:gd name="T65" fmla="*/ 160337 h 146"/>
              <a:gd name="T66" fmla="*/ 150813 w 96"/>
              <a:gd name="T67" fmla="*/ 163512 h 146"/>
              <a:gd name="T68" fmla="*/ 152400 w 96"/>
              <a:gd name="T69" fmla="*/ 177800 h 146"/>
              <a:gd name="T70" fmla="*/ 149225 w 96"/>
              <a:gd name="T71" fmla="*/ 187325 h 146"/>
              <a:gd name="T72" fmla="*/ 142875 w 96"/>
              <a:gd name="T73" fmla="*/ 192087 h 146"/>
              <a:gd name="T74" fmla="*/ 133350 w 96"/>
              <a:gd name="T75" fmla="*/ 195262 h 146"/>
              <a:gd name="T76" fmla="*/ 122238 w 96"/>
              <a:gd name="T77" fmla="*/ 196850 h 146"/>
              <a:gd name="T78" fmla="*/ 111125 w 96"/>
              <a:gd name="T79" fmla="*/ 200025 h 146"/>
              <a:gd name="T80" fmla="*/ 98425 w 96"/>
              <a:gd name="T81" fmla="*/ 201612 h 146"/>
              <a:gd name="T82" fmla="*/ 90487 w 96"/>
              <a:gd name="T83" fmla="*/ 204788 h 146"/>
              <a:gd name="T84" fmla="*/ 80962 w 96"/>
              <a:gd name="T85" fmla="*/ 207963 h 146"/>
              <a:gd name="T86" fmla="*/ 73025 w 96"/>
              <a:gd name="T87" fmla="*/ 211138 h 146"/>
              <a:gd name="T88" fmla="*/ 61913 w 96"/>
              <a:gd name="T89" fmla="*/ 214313 h 146"/>
              <a:gd name="T90" fmla="*/ 53975 w 96"/>
              <a:gd name="T91" fmla="*/ 217488 h 146"/>
              <a:gd name="T92" fmla="*/ 44450 w 96"/>
              <a:gd name="T93" fmla="*/ 220663 h 146"/>
              <a:gd name="T94" fmla="*/ 34925 w 96"/>
              <a:gd name="T95" fmla="*/ 225425 h 146"/>
              <a:gd name="T96" fmla="*/ 25400 w 96"/>
              <a:gd name="T97" fmla="*/ 228600 h 146"/>
              <a:gd name="T98" fmla="*/ 15875 w 96"/>
              <a:gd name="T99" fmla="*/ 231775 h 146"/>
              <a:gd name="T100" fmla="*/ 4763 w 96"/>
              <a:gd name="T101" fmla="*/ 190500 h 146"/>
              <a:gd name="T102" fmla="*/ 4763 w 96"/>
              <a:gd name="T103" fmla="*/ 146050 h 146"/>
              <a:gd name="T104" fmla="*/ 6350 w 96"/>
              <a:gd name="T105" fmla="*/ 100012 h 146"/>
              <a:gd name="T106" fmla="*/ 1588 w 96"/>
              <a:gd name="T107" fmla="*/ 55563 h 146"/>
              <a:gd name="T108" fmla="*/ 0 w 96"/>
              <a:gd name="T109" fmla="*/ 36512 h 146"/>
              <a:gd name="T110" fmla="*/ 4763 w 96"/>
              <a:gd name="T111" fmla="*/ 25400 h 146"/>
              <a:gd name="T112" fmla="*/ 15875 w 96"/>
              <a:gd name="T113" fmla="*/ 17462 h 146"/>
              <a:gd name="T114" fmla="*/ 28575 w 96"/>
              <a:gd name="T115" fmla="*/ 14288 h 146"/>
              <a:gd name="T116" fmla="*/ 44450 w 96"/>
              <a:gd name="T117" fmla="*/ 12700 h 146"/>
              <a:gd name="T118" fmla="*/ 58738 w 96"/>
              <a:gd name="T119" fmla="*/ 9525 h 146"/>
              <a:gd name="T120" fmla="*/ 73025 w 96"/>
              <a:gd name="T121" fmla="*/ 6350 h 146"/>
              <a:gd name="T122" fmla="*/ 84137 w 96"/>
              <a:gd name="T123" fmla="*/ 0 h 14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6"/>
              <a:gd name="T187" fmla="*/ 0 h 146"/>
              <a:gd name="T188" fmla="*/ 96 w 96"/>
              <a:gd name="T189" fmla="*/ 146 h 14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6" h="146">
                <a:moveTo>
                  <a:pt x="53" y="0"/>
                </a:moveTo>
                <a:lnTo>
                  <a:pt x="53" y="9"/>
                </a:lnTo>
                <a:lnTo>
                  <a:pt x="48" y="16"/>
                </a:lnTo>
                <a:lnTo>
                  <a:pt x="39" y="20"/>
                </a:lnTo>
                <a:lnTo>
                  <a:pt x="31" y="23"/>
                </a:lnTo>
                <a:lnTo>
                  <a:pt x="22" y="27"/>
                </a:lnTo>
                <a:lnTo>
                  <a:pt x="16" y="34"/>
                </a:lnTo>
                <a:lnTo>
                  <a:pt x="15" y="43"/>
                </a:lnTo>
                <a:lnTo>
                  <a:pt x="21" y="56"/>
                </a:lnTo>
                <a:lnTo>
                  <a:pt x="25" y="57"/>
                </a:lnTo>
                <a:lnTo>
                  <a:pt x="30" y="57"/>
                </a:lnTo>
                <a:lnTo>
                  <a:pt x="34" y="56"/>
                </a:lnTo>
                <a:lnTo>
                  <a:pt x="38" y="54"/>
                </a:lnTo>
                <a:lnTo>
                  <a:pt x="42" y="53"/>
                </a:lnTo>
                <a:lnTo>
                  <a:pt x="47" y="51"/>
                </a:lnTo>
                <a:lnTo>
                  <a:pt x="51" y="51"/>
                </a:lnTo>
                <a:lnTo>
                  <a:pt x="55" y="51"/>
                </a:lnTo>
                <a:lnTo>
                  <a:pt x="53" y="59"/>
                </a:lnTo>
                <a:lnTo>
                  <a:pt x="49" y="65"/>
                </a:lnTo>
                <a:lnTo>
                  <a:pt x="42" y="71"/>
                </a:lnTo>
                <a:lnTo>
                  <a:pt x="34" y="75"/>
                </a:lnTo>
                <a:lnTo>
                  <a:pt x="21" y="75"/>
                </a:lnTo>
                <a:lnTo>
                  <a:pt x="20" y="86"/>
                </a:lnTo>
                <a:lnTo>
                  <a:pt x="19" y="98"/>
                </a:lnTo>
                <a:lnTo>
                  <a:pt x="20" y="110"/>
                </a:lnTo>
                <a:lnTo>
                  <a:pt x="23" y="120"/>
                </a:lnTo>
                <a:lnTo>
                  <a:pt x="32" y="118"/>
                </a:lnTo>
                <a:lnTo>
                  <a:pt x="40" y="116"/>
                </a:lnTo>
                <a:lnTo>
                  <a:pt x="49" y="112"/>
                </a:lnTo>
                <a:lnTo>
                  <a:pt x="57" y="108"/>
                </a:lnTo>
                <a:lnTo>
                  <a:pt x="66" y="104"/>
                </a:lnTo>
                <a:lnTo>
                  <a:pt x="75" y="102"/>
                </a:lnTo>
                <a:lnTo>
                  <a:pt x="85" y="101"/>
                </a:lnTo>
                <a:lnTo>
                  <a:pt x="95" y="103"/>
                </a:lnTo>
                <a:lnTo>
                  <a:pt x="96" y="112"/>
                </a:lnTo>
                <a:lnTo>
                  <a:pt x="94" y="118"/>
                </a:lnTo>
                <a:lnTo>
                  <a:pt x="90" y="121"/>
                </a:lnTo>
                <a:lnTo>
                  <a:pt x="84" y="123"/>
                </a:lnTo>
                <a:lnTo>
                  <a:pt x="77" y="124"/>
                </a:lnTo>
                <a:lnTo>
                  <a:pt x="70" y="126"/>
                </a:lnTo>
                <a:lnTo>
                  <a:pt x="62" y="127"/>
                </a:lnTo>
                <a:lnTo>
                  <a:pt x="57" y="129"/>
                </a:lnTo>
                <a:lnTo>
                  <a:pt x="51" y="131"/>
                </a:lnTo>
                <a:lnTo>
                  <a:pt x="46" y="133"/>
                </a:lnTo>
                <a:lnTo>
                  <a:pt x="39" y="135"/>
                </a:lnTo>
                <a:lnTo>
                  <a:pt x="34" y="137"/>
                </a:lnTo>
                <a:lnTo>
                  <a:pt x="28" y="139"/>
                </a:lnTo>
                <a:lnTo>
                  <a:pt x="22" y="142"/>
                </a:lnTo>
                <a:lnTo>
                  <a:pt x="16" y="144"/>
                </a:lnTo>
                <a:lnTo>
                  <a:pt x="10" y="146"/>
                </a:lnTo>
                <a:lnTo>
                  <a:pt x="3" y="120"/>
                </a:lnTo>
                <a:lnTo>
                  <a:pt x="3" y="92"/>
                </a:lnTo>
                <a:lnTo>
                  <a:pt x="4" y="63"/>
                </a:lnTo>
                <a:lnTo>
                  <a:pt x="1" y="35"/>
                </a:lnTo>
                <a:lnTo>
                  <a:pt x="0" y="23"/>
                </a:lnTo>
                <a:lnTo>
                  <a:pt x="3" y="16"/>
                </a:lnTo>
                <a:lnTo>
                  <a:pt x="10" y="11"/>
                </a:lnTo>
                <a:lnTo>
                  <a:pt x="18" y="9"/>
                </a:lnTo>
                <a:lnTo>
                  <a:pt x="28" y="8"/>
                </a:lnTo>
                <a:lnTo>
                  <a:pt x="37" y="6"/>
                </a:lnTo>
                <a:lnTo>
                  <a:pt x="46" y="4"/>
                </a:lnTo>
                <a:lnTo>
                  <a:pt x="53"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7656" name="AutoShape 8"/>
          <p:cNvSpPr>
            <a:spLocks noChangeArrowheads="1"/>
          </p:cNvSpPr>
          <p:nvPr/>
        </p:nvSpPr>
        <p:spPr bwMode="auto">
          <a:xfrm>
            <a:off x="2286000" y="4114800"/>
            <a:ext cx="2362200" cy="2057400"/>
          </a:xfrm>
          <a:prstGeom prst="cloudCallout">
            <a:avLst>
              <a:gd name="adj1" fmla="val 66870"/>
              <a:gd name="adj2" fmla="val -122838"/>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600"/>
              <a:t>ES CONSUMAR UNA VENTA PARA SATISFACER AL CLIENTE</a:t>
            </a:r>
            <a:endParaRPr lang="es-ES" sz="1600"/>
          </a:p>
        </p:txBody>
      </p:sp>
      <p:sp>
        <p:nvSpPr>
          <p:cNvPr id="27657" name="AutoShape 9"/>
          <p:cNvSpPr>
            <a:spLocks noChangeArrowheads="1"/>
          </p:cNvSpPr>
          <p:nvPr/>
        </p:nvSpPr>
        <p:spPr bwMode="auto">
          <a:xfrm>
            <a:off x="6858000" y="4572000"/>
            <a:ext cx="2286000" cy="1600200"/>
          </a:xfrm>
          <a:prstGeom prst="wedgeRoundRectCallout">
            <a:avLst>
              <a:gd name="adj1" fmla="val -66667"/>
              <a:gd name="adj2" fmla="val -152681"/>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800">
                <a:latin typeface="Arial" panose="020B0604020202020204" pitchFamily="34" charset="0"/>
              </a:rPr>
              <a:t>ES IR A </a:t>
            </a:r>
          </a:p>
          <a:p>
            <a:pPr algn="ctr" eaLnBrk="1" hangingPunct="1"/>
            <a:r>
              <a:rPr lang="es-MX" sz="1800">
                <a:latin typeface="Arial" panose="020B0604020202020204" pitchFamily="34" charset="0"/>
              </a:rPr>
              <a:t>UNA TIENDA O </a:t>
            </a:r>
          </a:p>
          <a:p>
            <a:pPr algn="ctr" eaLnBrk="1" hangingPunct="1"/>
            <a:r>
              <a:rPr lang="es-MX" sz="1800">
                <a:latin typeface="Arial" panose="020B0604020202020204" pitchFamily="34" charset="0"/>
              </a:rPr>
              <a:t>MERCADO A </a:t>
            </a:r>
          </a:p>
          <a:p>
            <a:pPr algn="ctr" eaLnBrk="1" hangingPunct="1"/>
            <a:r>
              <a:rPr lang="es-MX" sz="1800" b="1">
                <a:latin typeface="Arial" panose="020B0604020202020204" pitchFamily="34" charset="0"/>
              </a:rPr>
              <a:t>ADQUIRIR </a:t>
            </a:r>
          </a:p>
          <a:p>
            <a:pPr algn="ctr" eaLnBrk="1" hangingPunct="1"/>
            <a:r>
              <a:rPr lang="es-MX" sz="1800">
                <a:latin typeface="Arial" panose="020B0604020202020204" pitchFamily="34" charset="0"/>
              </a:rPr>
              <a:t>PRODUCTOS</a:t>
            </a:r>
            <a:endParaRPr lang="es-ES" sz="1800">
              <a:latin typeface="Arial" panose="020B0604020202020204" pitchFamily="34" charset="0"/>
            </a:endParaRPr>
          </a:p>
        </p:txBody>
      </p:sp>
      <p:sp>
        <p:nvSpPr>
          <p:cNvPr id="27658" name="AutoShape 10"/>
          <p:cNvSpPr>
            <a:spLocks noChangeArrowheads="1"/>
          </p:cNvSpPr>
          <p:nvPr/>
        </p:nvSpPr>
        <p:spPr bwMode="auto">
          <a:xfrm>
            <a:off x="2667000" y="1295400"/>
            <a:ext cx="1981200" cy="990600"/>
          </a:xfrm>
          <a:prstGeom prst="wedgeRectCallout">
            <a:avLst>
              <a:gd name="adj1" fmla="val 82454"/>
              <a:gd name="adj2" fmla="val 4839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800">
                <a:latin typeface="Arial" panose="020B0604020202020204" pitchFamily="34" charset="0"/>
              </a:rPr>
              <a:t>SE ENFOCA AL</a:t>
            </a:r>
          </a:p>
          <a:p>
            <a:pPr algn="ctr" eaLnBrk="1" hangingPunct="1"/>
            <a:r>
              <a:rPr lang="es-MX" sz="1800">
                <a:latin typeface="Arial" panose="020B0604020202020204" pitchFamily="34" charset="0"/>
              </a:rPr>
              <a:t>LUGAR DEL</a:t>
            </a:r>
          </a:p>
          <a:p>
            <a:pPr algn="ctr" eaLnBrk="1" hangingPunct="1"/>
            <a:r>
              <a:rPr lang="es-MX" sz="1800">
                <a:latin typeface="Arial" panose="020B0604020202020204" pitchFamily="34" charset="0"/>
              </a:rPr>
              <a:t>MERCADO</a:t>
            </a:r>
            <a:endParaRPr lang="es-ES" sz="1800">
              <a:latin typeface="Arial" panose="020B0604020202020204" pitchFamily="34" charset="0"/>
            </a:endParaRPr>
          </a:p>
          <a:p>
            <a:pPr algn="ctr" eaLnBrk="1" hangingPunct="1"/>
            <a:endParaRPr lang="es-ES"/>
          </a:p>
        </p:txBody>
      </p:sp>
    </p:spTree>
    <p:extLst>
      <p:ext uri="{BB962C8B-B14F-4D97-AF65-F5344CB8AC3E}">
        <p14:creationId xmlns:p14="http://schemas.microsoft.com/office/powerpoint/2010/main" val="19695324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0" y="228600"/>
            <a:ext cx="7772400" cy="1143000"/>
          </a:xfrm>
        </p:spPr>
        <p:txBody>
          <a:bodyPr/>
          <a:lstStyle/>
          <a:p>
            <a:r>
              <a:rPr lang="es-MX" sz="2400">
                <a:solidFill>
                  <a:srgbClr val="660066"/>
                </a:solidFill>
              </a:rPr>
              <a:t>¿QUÉ SINGINICA LA PALABRA MERCADOTENCIA?</a:t>
            </a:r>
            <a:endParaRPr lang="es-ES" sz="2400">
              <a:solidFill>
                <a:srgbClr val="660066"/>
              </a:solidFill>
            </a:endParaRPr>
          </a:p>
        </p:txBody>
      </p:sp>
      <p:sp>
        <p:nvSpPr>
          <p:cNvPr id="28675" name="Text Box 3"/>
          <p:cNvSpPr txBox="1">
            <a:spLocks noChangeArrowheads="1"/>
          </p:cNvSpPr>
          <p:nvPr/>
        </p:nvSpPr>
        <p:spPr bwMode="auto">
          <a:xfrm>
            <a:off x="1981200" y="1143000"/>
            <a:ext cx="8077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800" b="1">
                <a:solidFill>
                  <a:srgbClr val="010000"/>
                </a:solidFill>
                <a:latin typeface="Arial" panose="020B0604020202020204" pitchFamily="34" charset="0"/>
              </a:rPr>
              <a:t>MERCADOTECNIA NO SE DEBE ENTENDER EN EL SENTIDO ANTIGUO DE </a:t>
            </a:r>
            <a:r>
              <a:rPr lang="es-MX" sz="1800" b="1">
                <a:solidFill>
                  <a:srgbClr val="990000"/>
                </a:solidFill>
                <a:latin typeface="Arial" panose="020B0604020202020204" pitchFamily="34" charset="0"/>
              </a:rPr>
              <a:t>“VENDER”</a:t>
            </a:r>
            <a:r>
              <a:rPr lang="es-MX" sz="1800" b="1">
                <a:solidFill>
                  <a:srgbClr val="010000"/>
                </a:solidFill>
                <a:latin typeface="Arial" panose="020B0604020202020204" pitchFamily="34" charset="0"/>
              </a:rPr>
              <a:t> O REALIZAR UNA VENTA, SINO EN EL SENTIDO MODERNO DE </a:t>
            </a:r>
            <a:r>
              <a:rPr lang="es-MX" sz="1800" b="1">
                <a:solidFill>
                  <a:srgbClr val="0000FF"/>
                </a:solidFill>
                <a:latin typeface="Arial" panose="020B0604020202020204" pitchFamily="34" charset="0"/>
              </a:rPr>
              <a:t>SATISFACER LAS NECESIDADES DE LOS CLIENTES.</a:t>
            </a:r>
            <a:endParaRPr lang="es-ES" sz="1800" b="1">
              <a:solidFill>
                <a:srgbClr val="0000FF"/>
              </a:solidFill>
              <a:latin typeface="Arial" panose="020B0604020202020204" pitchFamily="34" charset="0"/>
            </a:endParaRPr>
          </a:p>
        </p:txBody>
      </p:sp>
      <p:sp>
        <p:nvSpPr>
          <p:cNvPr id="28676" name="AutoShape 4"/>
          <p:cNvSpPr>
            <a:spLocks noChangeArrowheads="1"/>
          </p:cNvSpPr>
          <p:nvPr/>
        </p:nvSpPr>
        <p:spPr bwMode="auto">
          <a:xfrm>
            <a:off x="1981200" y="3810000"/>
            <a:ext cx="2133600" cy="757238"/>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28677" name="Text Box 5"/>
          <p:cNvSpPr txBox="1">
            <a:spLocks noChangeArrowheads="1"/>
          </p:cNvSpPr>
          <p:nvPr/>
        </p:nvSpPr>
        <p:spPr bwMode="auto">
          <a:xfrm>
            <a:off x="2133600" y="4114800"/>
            <a:ext cx="1752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MERCADO</a:t>
            </a:r>
            <a:endParaRPr lang="es-ES" sz="1200">
              <a:solidFill>
                <a:srgbClr val="0000FF"/>
              </a:solidFill>
            </a:endParaRPr>
          </a:p>
        </p:txBody>
      </p:sp>
      <p:sp>
        <p:nvSpPr>
          <p:cNvPr id="28678" name="AutoShape 6"/>
          <p:cNvSpPr>
            <a:spLocks noChangeArrowheads="1"/>
          </p:cNvSpPr>
          <p:nvPr/>
        </p:nvSpPr>
        <p:spPr bwMode="auto">
          <a:xfrm>
            <a:off x="7772400" y="3733800"/>
            <a:ext cx="2133600" cy="757238"/>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28679" name="Text Box 7"/>
          <p:cNvSpPr txBox="1">
            <a:spLocks noChangeArrowheads="1"/>
          </p:cNvSpPr>
          <p:nvPr/>
        </p:nvSpPr>
        <p:spPr bwMode="auto">
          <a:xfrm>
            <a:off x="7924800" y="4114800"/>
            <a:ext cx="1752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400">
                <a:solidFill>
                  <a:srgbClr val="0000FF"/>
                </a:solidFill>
              </a:rPr>
              <a:t>PRODUCTOS</a:t>
            </a:r>
            <a:endParaRPr lang="es-ES" sz="1400">
              <a:solidFill>
                <a:srgbClr val="0000FF"/>
              </a:solidFill>
            </a:endParaRPr>
          </a:p>
        </p:txBody>
      </p:sp>
      <p:sp>
        <p:nvSpPr>
          <p:cNvPr id="28680" name="AutoShape 8"/>
          <p:cNvSpPr>
            <a:spLocks noChangeArrowheads="1"/>
          </p:cNvSpPr>
          <p:nvPr/>
        </p:nvSpPr>
        <p:spPr bwMode="auto">
          <a:xfrm>
            <a:off x="5029200" y="2590800"/>
            <a:ext cx="2133600" cy="757238"/>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28681" name="Text Box 9"/>
          <p:cNvSpPr txBox="1">
            <a:spLocks noChangeArrowheads="1"/>
          </p:cNvSpPr>
          <p:nvPr/>
        </p:nvSpPr>
        <p:spPr bwMode="auto">
          <a:xfrm>
            <a:off x="4953000" y="2819401"/>
            <a:ext cx="2209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NECESIDADES, ANHELOS</a:t>
            </a:r>
          </a:p>
          <a:p>
            <a:pPr algn="ctr" eaLnBrk="1" hangingPunct="1">
              <a:spcBef>
                <a:spcPct val="50000"/>
              </a:spcBef>
            </a:pPr>
            <a:r>
              <a:rPr lang="es-MX" sz="1200">
                <a:solidFill>
                  <a:srgbClr val="0000FF"/>
                </a:solidFill>
              </a:rPr>
              <a:t> Y DEMANDAS</a:t>
            </a:r>
            <a:endParaRPr lang="es-ES" sz="1200">
              <a:solidFill>
                <a:srgbClr val="0000FF"/>
              </a:solidFill>
            </a:endParaRPr>
          </a:p>
        </p:txBody>
      </p:sp>
      <p:sp>
        <p:nvSpPr>
          <p:cNvPr id="28682" name="AutoShape 10"/>
          <p:cNvSpPr>
            <a:spLocks noChangeArrowheads="1"/>
          </p:cNvSpPr>
          <p:nvPr/>
        </p:nvSpPr>
        <p:spPr bwMode="auto">
          <a:xfrm>
            <a:off x="3657600" y="5638800"/>
            <a:ext cx="2133600" cy="757238"/>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28683" name="AutoShape 11"/>
          <p:cNvSpPr>
            <a:spLocks noChangeArrowheads="1"/>
          </p:cNvSpPr>
          <p:nvPr/>
        </p:nvSpPr>
        <p:spPr bwMode="auto">
          <a:xfrm>
            <a:off x="6629400" y="5638800"/>
            <a:ext cx="2133600" cy="757238"/>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28684" name="Text Box 12"/>
          <p:cNvSpPr txBox="1">
            <a:spLocks noChangeArrowheads="1"/>
          </p:cNvSpPr>
          <p:nvPr/>
        </p:nvSpPr>
        <p:spPr bwMode="auto">
          <a:xfrm>
            <a:off x="3733800" y="5791201"/>
            <a:ext cx="1828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INTERCAMBIO, TRANSACCIONES Y RELACIONES</a:t>
            </a:r>
            <a:endParaRPr lang="es-ES" sz="1200">
              <a:solidFill>
                <a:srgbClr val="0000FF"/>
              </a:solidFill>
            </a:endParaRPr>
          </a:p>
        </p:txBody>
      </p:sp>
      <p:sp>
        <p:nvSpPr>
          <p:cNvPr id="28685" name="Text Box 13"/>
          <p:cNvSpPr txBox="1">
            <a:spLocks noChangeArrowheads="1"/>
          </p:cNvSpPr>
          <p:nvPr/>
        </p:nvSpPr>
        <p:spPr bwMode="auto">
          <a:xfrm>
            <a:off x="6705600" y="5867400"/>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VALOR  Y SATISFACCION</a:t>
            </a:r>
            <a:endParaRPr lang="es-ES" sz="1200">
              <a:solidFill>
                <a:srgbClr val="0000FF"/>
              </a:solidFill>
            </a:endParaRPr>
          </a:p>
        </p:txBody>
      </p:sp>
      <p:sp>
        <p:nvSpPr>
          <p:cNvPr id="28686" name="Line 14"/>
          <p:cNvSpPr>
            <a:spLocks noChangeShapeType="1"/>
          </p:cNvSpPr>
          <p:nvPr/>
        </p:nvSpPr>
        <p:spPr bwMode="auto">
          <a:xfrm flipV="1">
            <a:off x="2895600" y="3124200"/>
            <a:ext cx="2057400" cy="6858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687" name="Line 15"/>
          <p:cNvSpPr>
            <a:spLocks noChangeShapeType="1"/>
          </p:cNvSpPr>
          <p:nvPr/>
        </p:nvSpPr>
        <p:spPr bwMode="auto">
          <a:xfrm>
            <a:off x="7239000" y="2895600"/>
            <a:ext cx="1600200" cy="8382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688" name="Line 16"/>
          <p:cNvSpPr>
            <a:spLocks noChangeShapeType="1"/>
          </p:cNvSpPr>
          <p:nvPr/>
        </p:nvSpPr>
        <p:spPr bwMode="auto">
          <a:xfrm flipH="1">
            <a:off x="7620000" y="4572000"/>
            <a:ext cx="1066800" cy="10668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689" name="Line 17"/>
          <p:cNvSpPr>
            <a:spLocks noChangeShapeType="1"/>
          </p:cNvSpPr>
          <p:nvPr/>
        </p:nvSpPr>
        <p:spPr bwMode="auto">
          <a:xfrm flipH="1" flipV="1">
            <a:off x="5867400" y="6019800"/>
            <a:ext cx="685800" cy="762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690" name="Line 18"/>
          <p:cNvSpPr>
            <a:spLocks noChangeShapeType="1"/>
          </p:cNvSpPr>
          <p:nvPr/>
        </p:nvSpPr>
        <p:spPr bwMode="auto">
          <a:xfrm flipH="1" flipV="1">
            <a:off x="2971800" y="4648200"/>
            <a:ext cx="609600" cy="144780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8691" name="Text Box 19"/>
          <p:cNvSpPr txBox="1">
            <a:spLocks noChangeArrowheads="1"/>
          </p:cNvSpPr>
          <p:nvPr/>
        </p:nvSpPr>
        <p:spPr bwMode="auto">
          <a:xfrm>
            <a:off x="4724400" y="4114800"/>
            <a:ext cx="2362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800" b="1">
                <a:solidFill>
                  <a:srgbClr val="009900"/>
                </a:solidFill>
              </a:rPr>
              <a:t>CONCEPTOS CENTRALES DE LA MERCADOTECNIA</a:t>
            </a:r>
            <a:endParaRPr lang="es-ES" sz="1800" b="1">
              <a:solidFill>
                <a:srgbClr val="009900"/>
              </a:solidFill>
            </a:endParaRPr>
          </a:p>
        </p:txBody>
      </p:sp>
    </p:spTree>
    <p:extLst>
      <p:ext uri="{BB962C8B-B14F-4D97-AF65-F5344CB8AC3E}">
        <p14:creationId xmlns:p14="http://schemas.microsoft.com/office/powerpoint/2010/main" val="2509322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BEBE COLUMPIO"/>
          <p:cNvPicPr>
            <a:picLocks noChangeAspect="1" noChangeArrowheads="1"/>
          </p:cNvPicPr>
          <p:nvPr/>
        </p:nvPicPr>
        <p:blipFill>
          <a:blip r:embed="rId3">
            <a:extLst>
              <a:ext uri="{28A0092B-C50C-407E-A947-70E740481C1C}">
                <a14:useLocalDpi xmlns:a14="http://schemas.microsoft.com/office/drawing/2010/main" val="0"/>
              </a:ext>
            </a:extLst>
          </a:blip>
          <a:srcRect l="33167" r="37976" b="16006"/>
          <a:stretch>
            <a:fillRect/>
          </a:stretch>
        </p:blipFill>
        <p:spPr bwMode="auto">
          <a:xfrm>
            <a:off x="2209800" y="2863850"/>
            <a:ext cx="1828800" cy="376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3"/>
          <p:cNvSpPr>
            <a:spLocks noGrp="1" noChangeArrowheads="1"/>
          </p:cNvSpPr>
          <p:nvPr>
            <p:ph type="title"/>
          </p:nvPr>
        </p:nvSpPr>
        <p:spPr>
          <a:xfrm rot="21005896">
            <a:off x="1524000" y="381000"/>
            <a:ext cx="4343400" cy="914400"/>
          </a:xfrm>
        </p:spPr>
        <p:txBody>
          <a:bodyPr/>
          <a:lstStyle/>
          <a:p>
            <a:r>
              <a:rPr lang="es-MX" sz="2000" b="1">
                <a:latin typeface="Kids" pitchFamily="66" charset="0"/>
              </a:rPr>
              <a:t>LA   MERCADOTECNIA   </a:t>
            </a:r>
            <a:br>
              <a:rPr lang="es-MX" sz="2000" b="1">
                <a:latin typeface="Kids" pitchFamily="66" charset="0"/>
              </a:rPr>
            </a:br>
            <a:r>
              <a:rPr lang="es-MX" sz="2000" b="1">
                <a:latin typeface="Kids" pitchFamily="66" charset="0"/>
              </a:rPr>
              <a:t>EFICAZ</a:t>
            </a:r>
            <a:endParaRPr lang="es-ES" sz="2000" b="1">
              <a:latin typeface="Kids" pitchFamily="66" charset="0"/>
            </a:endParaRPr>
          </a:p>
        </p:txBody>
      </p:sp>
      <p:sp>
        <p:nvSpPr>
          <p:cNvPr id="29700" name="AutoShape 4" descr="Ángulos"/>
          <p:cNvSpPr>
            <a:spLocks noChangeArrowheads="1"/>
          </p:cNvSpPr>
          <p:nvPr/>
        </p:nvSpPr>
        <p:spPr bwMode="auto">
          <a:xfrm>
            <a:off x="4724400" y="1143000"/>
            <a:ext cx="5029200" cy="2743200"/>
          </a:xfrm>
          <a:prstGeom prst="wedgeRoundRectCallout">
            <a:avLst>
              <a:gd name="adj1" fmla="val -75347"/>
              <a:gd name="adj2" fmla="val 44097"/>
              <a:gd name="adj3" fmla="val 16667"/>
            </a:avLst>
          </a:prstGeom>
          <a:pattFill prst="divot">
            <a:fgClr>
              <a:srgbClr val="CCECFF"/>
            </a:fgClr>
            <a:bgClr>
              <a:srgbClr val="FFFFFF"/>
            </a:bgClr>
          </a:pattFill>
          <a:ln w="9525">
            <a:solidFill>
              <a:schemeClr val="tx1"/>
            </a:solid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600">
                <a:latin typeface="Kids" pitchFamily="66" charset="0"/>
              </a:rPr>
              <a:t>ES  UN  CONJUNTO  DE  ACTIVIDADES COMERCIALES   ORIENTADAS   AL CONSUMIDOR,    PLANIFICADAS  E IMPLEMENTADAS   POR   UN   VENDEDOR   O COMERCIANTE   PARA   FACILITAR   EL INTERCAMBIO   O   TRANSFERENCIA   DE BIENES,    ARTÍCULOS,    SERVICIOS  O  IDEAS,   DE   TAL   MODO   QUE   AMBAS PARTES   TENGAN   UNA   UTILIDAD   EN ALGUNA   FORMA.</a:t>
            </a:r>
            <a:endParaRPr lang="es-ES" sz="1600">
              <a:latin typeface="Kids" pitchFamily="66" charset="0"/>
            </a:endParaRPr>
          </a:p>
        </p:txBody>
      </p:sp>
    </p:spTree>
    <p:extLst>
      <p:ext uri="{BB962C8B-B14F-4D97-AF65-F5344CB8AC3E}">
        <p14:creationId xmlns:p14="http://schemas.microsoft.com/office/powerpoint/2010/main" val="42191283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title"/>
          </p:nvPr>
        </p:nvSpPr>
        <p:spPr>
          <a:xfrm>
            <a:off x="1981200" y="0"/>
            <a:ext cx="7391400" cy="1143000"/>
          </a:xfrm>
        </p:spPr>
        <p:txBody>
          <a:bodyPr/>
          <a:lstStyle/>
          <a:p>
            <a:r>
              <a:rPr lang="es-MX" sz="2400">
                <a:latin typeface="Alamo SSi" pitchFamily="34" charset="0"/>
              </a:rPr>
              <a:t>LA MERCADOTECNIA </a:t>
            </a:r>
            <a:br>
              <a:rPr lang="es-MX" sz="2400">
                <a:latin typeface="Alamo SSi" pitchFamily="34" charset="0"/>
              </a:rPr>
            </a:br>
            <a:r>
              <a:rPr lang="es-MX" sz="2400">
                <a:latin typeface="Alamo SSi" pitchFamily="34" charset="0"/>
              </a:rPr>
              <a:t>Y SU UTILIDAD ECONÓMICA</a:t>
            </a:r>
            <a:endParaRPr lang="es-ES" sz="2400">
              <a:latin typeface="Alamo SSi" pitchFamily="34" charset="0"/>
            </a:endParaRPr>
          </a:p>
        </p:txBody>
      </p:sp>
      <p:sp>
        <p:nvSpPr>
          <p:cNvPr id="30723" name="AutoShape 4"/>
          <p:cNvSpPr>
            <a:spLocks noChangeArrowheads="1"/>
          </p:cNvSpPr>
          <p:nvPr/>
        </p:nvSpPr>
        <p:spPr bwMode="auto">
          <a:xfrm>
            <a:off x="1981200" y="838200"/>
            <a:ext cx="8077200" cy="1828800"/>
          </a:xfrm>
          <a:prstGeom prst="leftRightArrow">
            <a:avLst>
              <a:gd name="adj1" fmla="val 50000"/>
              <a:gd name="adj2" fmla="val 88333"/>
            </a:avLst>
          </a:prstGeom>
          <a:solidFill>
            <a:srgbClr val="66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700">
                <a:latin typeface="Amerigo BT" pitchFamily="34" charset="0"/>
              </a:rPr>
              <a:t>ES LA APTITUD DE UNA ORGANIZACIÓN PARA VENDER UN PRODUCTO CON</a:t>
            </a:r>
          </a:p>
          <a:p>
            <a:pPr algn="ctr" eaLnBrk="1" hangingPunct="1"/>
            <a:r>
              <a:rPr lang="es-MX" sz="1700">
                <a:latin typeface="Amerigo BT" pitchFamily="34" charset="0"/>
              </a:rPr>
              <a:t>EL FIN DE SATISFACER ALGÚN ASPECTO DE LOS DESEOS O NECESIDADES</a:t>
            </a:r>
          </a:p>
          <a:p>
            <a:pPr algn="ctr" eaLnBrk="1" hangingPunct="1"/>
            <a:r>
              <a:rPr lang="es-MX" sz="1700">
                <a:latin typeface="Amerigo BT" pitchFamily="34" charset="0"/>
              </a:rPr>
              <a:t>DE UN CONSUMIDOR.</a:t>
            </a:r>
            <a:endParaRPr lang="es-ES" sz="1700">
              <a:latin typeface="Amerigo BT" pitchFamily="34" charset="0"/>
            </a:endParaRPr>
          </a:p>
        </p:txBody>
      </p:sp>
      <p:sp>
        <p:nvSpPr>
          <p:cNvPr id="30724" name="AutoShape 5"/>
          <p:cNvSpPr>
            <a:spLocks noChangeArrowheads="1"/>
          </p:cNvSpPr>
          <p:nvPr/>
        </p:nvSpPr>
        <p:spPr bwMode="auto">
          <a:xfrm>
            <a:off x="2514600" y="5486400"/>
            <a:ext cx="2057400" cy="762000"/>
          </a:xfrm>
          <a:prstGeom prst="cloudCallout">
            <a:avLst>
              <a:gd name="adj1" fmla="val -31713"/>
              <a:gd name="adj2" fmla="val -465833"/>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a:latin typeface="Kids" pitchFamily="66" charset="0"/>
              </a:rPr>
              <a:t>FORMA</a:t>
            </a:r>
            <a:endParaRPr lang="es-ES">
              <a:latin typeface="Kids" pitchFamily="66" charset="0"/>
            </a:endParaRPr>
          </a:p>
        </p:txBody>
      </p:sp>
      <p:sp>
        <p:nvSpPr>
          <p:cNvPr id="30725" name="AutoShape 6"/>
          <p:cNvSpPr>
            <a:spLocks noChangeArrowheads="1"/>
          </p:cNvSpPr>
          <p:nvPr/>
        </p:nvSpPr>
        <p:spPr bwMode="auto">
          <a:xfrm>
            <a:off x="7848600" y="5410200"/>
            <a:ext cx="2895600" cy="685800"/>
          </a:xfrm>
          <a:prstGeom prst="cloudCallout">
            <a:avLst>
              <a:gd name="adj1" fmla="val -1644"/>
              <a:gd name="adj2" fmla="val -529630"/>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800" b="1">
                <a:latin typeface="Van Dijk" pitchFamily="66" charset="0"/>
              </a:rPr>
              <a:t>INFORMACIÓN</a:t>
            </a:r>
            <a:endParaRPr lang="es-ES" sz="1800" b="1">
              <a:latin typeface="Van Dijk" pitchFamily="66" charset="0"/>
            </a:endParaRPr>
          </a:p>
        </p:txBody>
      </p:sp>
      <p:sp>
        <p:nvSpPr>
          <p:cNvPr id="30726" name="AutoShape 7"/>
          <p:cNvSpPr>
            <a:spLocks noChangeArrowheads="1"/>
          </p:cNvSpPr>
          <p:nvPr/>
        </p:nvSpPr>
        <p:spPr bwMode="auto">
          <a:xfrm>
            <a:off x="3657600" y="3429000"/>
            <a:ext cx="1828800" cy="457200"/>
          </a:xfrm>
          <a:prstGeom prst="cloudCallout">
            <a:avLst>
              <a:gd name="adj1" fmla="val -7727"/>
              <a:gd name="adj2" fmla="val -317708"/>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a:latin typeface="Tahoma" panose="020B0604030504040204" pitchFamily="34" charset="0"/>
              </a:rPr>
              <a:t>LUGAR</a:t>
            </a:r>
            <a:endParaRPr lang="es-ES">
              <a:latin typeface="Tahoma" panose="020B0604030504040204" pitchFamily="34" charset="0"/>
            </a:endParaRPr>
          </a:p>
        </p:txBody>
      </p:sp>
      <p:sp>
        <p:nvSpPr>
          <p:cNvPr id="30727" name="AutoShape 8"/>
          <p:cNvSpPr>
            <a:spLocks noChangeArrowheads="1"/>
          </p:cNvSpPr>
          <p:nvPr/>
        </p:nvSpPr>
        <p:spPr bwMode="auto">
          <a:xfrm>
            <a:off x="6629400" y="3733800"/>
            <a:ext cx="2209800" cy="609600"/>
          </a:xfrm>
          <a:prstGeom prst="cloudCallout">
            <a:avLst>
              <a:gd name="adj1" fmla="val 7329"/>
              <a:gd name="adj2" fmla="val -301824"/>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1700">
                <a:latin typeface="Acanthus Black SSi" pitchFamily="18" charset="0"/>
              </a:rPr>
              <a:t>POSESIÓN</a:t>
            </a:r>
            <a:endParaRPr lang="es-ES" sz="1700">
              <a:latin typeface="Acanthus Black SSi" pitchFamily="18" charset="0"/>
            </a:endParaRPr>
          </a:p>
        </p:txBody>
      </p:sp>
      <p:sp>
        <p:nvSpPr>
          <p:cNvPr id="30728" name="AutoShape 9"/>
          <p:cNvSpPr>
            <a:spLocks noChangeArrowheads="1"/>
          </p:cNvSpPr>
          <p:nvPr/>
        </p:nvSpPr>
        <p:spPr bwMode="auto">
          <a:xfrm>
            <a:off x="5257800" y="4724400"/>
            <a:ext cx="1981200" cy="685800"/>
          </a:xfrm>
          <a:prstGeom prst="cloudCallout">
            <a:avLst>
              <a:gd name="adj1" fmla="val -1444"/>
              <a:gd name="adj2" fmla="val -424769"/>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a:latin typeface="Simpson" pitchFamily="2" charset="0"/>
              </a:rPr>
              <a:t>TIEMPO</a:t>
            </a:r>
            <a:endParaRPr lang="es-ES">
              <a:latin typeface="Simpson" pitchFamily="2" charset="0"/>
            </a:endParaRPr>
          </a:p>
        </p:txBody>
      </p:sp>
    </p:spTree>
    <p:extLst>
      <p:ext uri="{BB962C8B-B14F-4D97-AF65-F5344CB8AC3E}">
        <p14:creationId xmlns:p14="http://schemas.microsoft.com/office/powerpoint/2010/main" val="3264250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09800" y="0"/>
            <a:ext cx="7772400" cy="1143000"/>
          </a:xfrm>
        </p:spPr>
        <p:txBody>
          <a:bodyPr/>
          <a:lstStyle/>
          <a:p>
            <a:r>
              <a:rPr lang="es-MX" sz="2800" b="1">
                <a:solidFill>
                  <a:srgbClr val="660066"/>
                </a:solidFill>
              </a:rPr>
              <a:t>LA MERCADOTECNIA</a:t>
            </a:r>
            <a:endParaRPr lang="es-ES" sz="2800" b="1">
              <a:solidFill>
                <a:srgbClr val="660066"/>
              </a:solidFill>
            </a:endParaRPr>
          </a:p>
        </p:txBody>
      </p:sp>
      <p:sp>
        <p:nvSpPr>
          <p:cNvPr id="31747" name="AutoShape 3"/>
          <p:cNvSpPr>
            <a:spLocks noChangeArrowheads="1"/>
          </p:cNvSpPr>
          <p:nvPr/>
        </p:nvSpPr>
        <p:spPr bwMode="auto">
          <a:xfrm>
            <a:off x="1905000" y="1676400"/>
            <a:ext cx="8763000" cy="1981200"/>
          </a:xfrm>
          <a:prstGeom prst="rightArrow">
            <a:avLst>
              <a:gd name="adj1" fmla="val 50000"/>
              <a:gd name="adj2" fmla="val 110577"/>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31748" name="AutoShape 4"/>
          <p:cNvSpPr>
            <a:spLocks noChangeArrowheads="1"/>
          </p:cNvSpPr>
          <p:nvPr/>
        </p:nvSpPr>
        <p:spPr bwMode="auto">
          <a:xfrm>
            <a:off x="1905000" y="4114800"/>
            <a:ext cx="8763000" cy="1981200"/>
          </a:xfrm>
          <a:prstGeom prst="rightArrow">
            <a:avLst>
              <a:gd name="adj1" fmla="val 50000"/>
              <a:gd name="adj2" fmla="val 110577"/>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31749" name="Text Box 5"/>
          <p:cNvSpPr txBox="1">
            <a:spLocks noChangeArrowheads="1"/>
          </p:cNvSpPr>
          <p:nvPr/>
        </p:nvSpPr>
        <p:spPr bwMode="auto">
          <a:xfrm>
            <a:off x="1981200" y="1447800"/>
            <a:ext cx="1295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PUNTO DE PARTIDA</a:t>
            </a:r>
            <a:endParaRPr lang="es-ES" sz="1200">
              <a:solidFill>
                <a:srgbClr val="0000FF"/>
              </a:solidFill>
            </a:endParaRPr>
          </a:p>
        </p:txBody>
      </p:sp>
      <p:sp>
        <p:nvSpPr>
          <p:cNvPr id="31750" name="Text Box 6"/>
          <p:cNvSpPr txBox="1">
            <a:spLocks noChangeArrowheads="1"/>
          </p:cNvSpPr>
          <p:nvPr/>
        </p:nvSpPr>
        <p:spPr bwMode="auto">
          <a:xfrm>
            <a:off x="3657600" y="1524000"/>
            <a:ext cx="1295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ENFOQUE</a:t>
            </a:r>
            <a:endParaRPr lang="es-ES" sz="1200">
              <a:solidFill>
                <a:srgbClr val="0000FF"/>
              </a:solidFill>
            </a:endParaRPr>
          </a:p>
        </p:txBody>
      </p:sp>
      <p:sp>
        <p:nvSpPr>
          <p:cNvPr id="31751" name="Text Box 7"/>
          <p:cNvSpPr txBox="1">
            <a:spLocks noChangeArrowheads="1"/>
          </p:cNvSpPr>
          <p:nvPr/>
        </p:nvSpPr>
        <p:spPr bwMode="auto">
          <a:xfrm>
            <a:off x="4953000" y="1524000"/>
            <a:ext cx="1295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MEDIOS</a:t>
            </a:r>
            <a:endParaRPr lang="es-ES" sz="1200">
              <a:solidFill>
                <a:srgbClr val="0000FF"/>
              </a:solidFill>
            </a:endParaRPr>
          </a:p>
        </p:txBody>
      </p:sp>
      <p:sp>
        <p:nvSpPr>
          <p:cNvPr id="31752" name="Text Box 8"/>
          <p:cNvSpPr txBox="1">
            <a:spLocks noChangeArrowheads="1"/>
          </p:cNvSpPr>
          <p:nvPr/>
        </p:nvSpPr>
        <p:spPr bwMode="auto">
          <a:xfrm>
            <a:off x="6629400" y="1524000"/>
            <a:ext cx="1295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FF"/>
                </a:solidFill>
              </a:rPr>
              <a:t>FINES</a:t>
            </a:r>
            <a:endParaRPr lang="es-ES" sz="1200">
              <a:solidFill>
                <a:srgbClr val="0000FF"/>
              </a:solidFill>
            </a:endParaRPr>
          </a:p>
        </p:txBody>
      </p:sp>
      <p:sp>
        <p:nvSpPr>
          <p:cNvPr id="31753" name="Text Box 9"/>
          <p:cNvSpPr txBox="1">
            <a:spLocks noChangeArrowheads="1"/>
          </p:cNvSpPr>
          <p:nvPr/>
        </p:nvSpPr>
        <p:spPr bwMode="auto">
          <a:xfrm>
            <a:off x="1981200" y="2438400"/>
            <a:ext cx="1295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FABRICA</a:t>
            </a:r>
            <a:endParaRPr lang="es-ES" sz="1200">
              <a:solidFill>
                <a:srgbClr val="000000"/>
              </a:solidFill>
            </a:endParaRPr>
          </a:p>
        </p:txBody>
      </p:sp>
      <p:sp>
        <p:nvSpPr>
          <p:cNvPr id="31754" name="Text Box 10"/>
          <p:cNvSpPr txBox="1">
            <a:spLocks noChangeArrowheads="1"/>
          </p:cNvSpPr>
          <p:nvPr/>
        </p:nvSpPr>
        <p:spPr bwMode="auto">
          <a:xfrm>
            <a:off x="3429000" y="2362201"/>
            <a:ext cx="12954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PRODUCTOS</a:t>
            </a:r>
          </a:p>
          <a:p>
            <a:pPr algn="ctr" eaLnBrk="1" hangingPunct="1">
              <a:spcBef>
                <a:spcPct val="50000"/>
              </a:spcBef>
            </a:pPr>
            <a:r>
              <a:rPr lang="es-MX" sz="1200">
                <a:solidFill>
                  <a:srgbClr val="000000"/>
                </a:solidFill>
              </a:rPr>
              <a:t>EXISTENTES</a:t>
            </a:r>
            <a:endParaRPr lang="es-ES" sz="1200">
              <a:solidFill>
                <a:srgbClr val="000000"/>
              </a:solidFill>
            </a:endParaRPr>
          </a:p>
        </p:txBody>
      </p:sp>
      <p:sp>
        <p:nvSpPr>
          <p:cNvPr id="31755" name="Text Box 11"/>
          <p:cNvSpPr txBox="1">
            <a:spLocks noChangeArrowheads="1"/>
          </p:cNvSpPr>
          <p:nvPr/>
        </p:nvSpPr>
        <p:spPr bwMode="auto">
          <a:xfrm>
            <a:off x="4876800" y="2362201"/>
            <a:ext cx="12954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VENTAS Y</a:t>
            </a:r>
          </a:p>
          <a:p>
            <a:pPr algn="ctr" eaLnBrk="1" hangingPunct="1">
              <a:spcBef>
                <a:spcPct val="50000"/>
              </a:spcBef>
            </a:pPr>
            <a:r>
              <a:rPr lang="es-MX" sz="1200">
                <a:solidFill>
                  <a:srgbClr val="000000"/>
                </a:solidFill>
              </a:rPr>
              <a:t>PROMOCIONES</a:t>
            </a:r>
            <a:endParaRPr lang="es-ES" sz="1200">
              <a:solidFill>
                <a:srgbClr val="000000"/>
              </a:solidFill>
            </a:endParaRPr>
          </a:p>
        </p:txBody>
      </p:sp>
      <p:sp>
        <p:nvSpPr>
          <p:cNvPr id="31756" name="Text Box 12"/>
          <p:cNvSpPr txBox="1">
            <a:spLocks noChangeArrowheads="1"/>
          </p:cNvSpPr>
          <p:nvPr/>
        </p:nvSpPr>
        <p:spPr bwMode="auto">
          <a:xfrm>
            <a:off x="6705600" y="2362201"/>
            <a:ext cx="1295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UTILIDADES POR VOLUMEN DE VENTAS</a:t>
            </a:r>
            <a:endParaRPr lang="es-ES" sz="1200">
              <a:solidFill>
                <a:srgbClr val="000000"/>
              </a:solidFill>
            </a:endParaRPr>
          </a:p>
        </p:txBody>
      </p:sp>
      <p:sp>
        <p:nvSpPr>
          <p:cNvPr id="31757" name="Text Box 13"/>
          <p:cNvSpPr txBox="1">
            <a:spLocks noChangeArrowheads="1"/>
          </p:cNvSpPr>
          <p:nvPr/>
        </p:nvSpPr>
        <p:spPr bwMode="auto">
          <a:xfrm>
            <a:off x="2133600" y="4876800"/>
            <a:ext cx="1295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MERCADO</a:t>
            </a:r>
            <a:endParaRPr lang="es-ES" sz="1200">
              <a:solidFill>
                <a:srgbClr val="000000"/>
              </a:solidFill>
            </a:endParaRPr>
          </a:p>
        </p:txBody>
      </p:sp>
      <p:sp>
        <p:nvSpPr>
          <p:cNvPr id="31758" name="Text Box 14"/>
          <p:cNvSpPr txBox="1">
            <a:spLocks noChangeArrowheads="1"/>
          </p:cNvSpPr>
          <p:nvPr/>
        </p:nvSpPr>
        <p:spPr bwMode="auto">
          <a:xfrm>
            <a:off x="3505200" y="4800600"/>
            <a:ext cx="12954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NECESIDADES DE LOS</a:t>
            </a:r>
          </a:p>
          <a:p>
            <a:pPr algn="ctr" eaLnBrk="1" hangingPunct="1">
              <a:spcBef>
                <a:spcPct val="50000"/>
              </a:spcBef>
            </a:pPr>
            <a:r>
              <a:rPr lang="es-MX" sz="1200">
                <a:solidFill>
                  <a:srgbClr val="000000"/>
                </a:solidFill>
              </a:rPr>
              <a:t>CLIENTES</a:t>
            </a:r>
            <a:endParaRPr lang="es-ES" sz="1200">
              <a:solidFill>
                <a:srgbClr val="000000"/>
              </a:solidFill>
            </a:endParaRPr>
          </a:p>
        </p:txBody>
      </p:sp>
      <p:sp>
        <p:nvSpPr>
          <p:cNvPr id="31759" name="Text Box 15"/>
          <p:cNvSpPr txBox="1">
            <a:spLocks noChangeArrowheads="1"/>
          </p:cNvSpPr>
          <p:nvPr/>
        </p:nvSpPr>
        <p:spPr bwMode="auto">
          <a:xfrm>
            <a:off x="4876800" y="48768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MERCADOTECNIA INTEGRADA</a:t>
            </a:r>
            <a:endParaRPr lang="es-ES" sz="1200">
              <a:solidFill>
                <a:srgbClr val="000000"/>
              </a:solidFill>
            </a:endParaRPr>
          </a:p>
        </p:txBody>
      </p:sp>
      <p:sp>
        <p:nvSpPr>
          <p:cNvPr id="31760" name="Text Box 16"/>
          <p:cNvSpPr txBox="1">
            <a:spLocks noChangeArrowheads="1"/>
          </p:cNvSpPr>
          <p:nvPr/>
        </p:nvSpPr>
        <p:spPr bwMode="auto">
          <a:xfrm>
            <a:off x="6629400" y="4876801"/>
            <a:ext cx="1295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sz="1200">
                <a:solidFill>
                  <a:srgbClr val="000000"/>
                </a:solidFill>
              </a:rPr>
              <a:t>UTILIDADES MEDIANTE LA SATISFACCION</a:t>
            </a:r>
            <a:endParaRPr lang="es-ES" sz="1200">
              <a:solidFill>
                <a:srgbClr val="000000"/>
              </a:solidFill>
            </a:endParaRPr>
          </a:p>
        </p:txBody>
      </p:sp>
      <p:sp>
        <p:nvSpPr>
          <p:cNvPr id="31761" name="Text Box 17"/>
          <p:cNvSpPr txBox="1">
            <a:spLocks noChangeArrowheads="1"/>
          </p:cNvSpPr>
          <p:nvPr/>
        </p:nvSpPr>
        <p:spPr bwMode="auto">
          <a:xfrm>
            <a:off x="2438400" y="32766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a:solidFill>
                  <a:srgbClr val="0000FF"/>
                </a:solidFill>
              </a:rPr>
              <a:t>EL CONCEPTO DE VENTAS</a:t>
            </a:r>
            <a:endParaRPr lang="es-ES">
              <a:solidFill>
                <a:srgbClr val="0000FF"/>
              </a:solidFill>
            </a:endParaRPr>
          </a:p>
        </p:txBody>
      </p:sp>
      <p:sp>
        <p:nvSpPr>
          <p:cNvPr id="31762" name="Text Box 18"/>
          <p:cNvSpPr txBox="1">
            <a:spLocks noChangeArrowheads="1"/>
          </p:cNvSpPr>
          <p:nvPr/>
        </p:nvSpPr>
        <p:spPr bwMode="auto">
          <a:xfrm>
            <a:off x="2438400" y="57150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s-MX">
                <a:solidFill>
                  <a:srgbClr val="0000FF"/>
                </a:solidFill>
              </a:rPr>
              <a:t>EL CONCEPTO DE MERCADOTECNIA</a:t>
            </a:r>
            <a:endParaRPr lang="es-ES">
              <a:solidFill>
                <a:srgbClr val="0000FF"/>
              </a:solidFill>
            </a:endParaRPr>
          </a:p>
        </p:txBody>
      </p:sp>
    </p:spTree>
    <p:extLst>
      <p:ext uri="{BB962C8B-B14F-4D97-AF65-F5344CB8AC3E}">
        <p14:creationId xmlns:p14="http://schemas.microsoft.com/office/powerpoint/2010/main" val="413295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smtClean="0"/>
              <a:t>CONCEPTO DE MERCADOTECNIA</a:t>
            </a:r>
          </a:p>
        </p:txBody>
      </p:sp>
      <p:sp>
        <p:nvSpPr>
          <p:cNvPr id="32771" name="Rectangle 3"/>
          <p:cNvSpPr>
            <a:spLocks noChangeArrowheads="1"/>
          </p:cNvSpPr>
          <p:nvPr/>
        </p:nvSpPr>
        <p:spPr bwMode="auto">
          <a:xfrm>
            <a:off x="1981200" y="2209800"/>
            <a:ext cx="4191000" cy="2971800"/>
          </a:xfrm>
          <a:prstGeom prst="rect">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a:t>CONCEPTO DE MKT</a:t>
            </a:r>
          </a:p>
          <a:p>
            <a:pPr algn="ctr"/>
            <a:endParaRPr lang="es-ES"/>
          </a:p>
          <a:p>
            <a:pPr algn="ctr"/>
            <a:endParaRPr lang="es-ES"/>
          </a:p>
          <a:p>
            <a:pPr algn="ctr"/>
            <a:endParaRPr lang="es-ES"/>
          </a:p>
          <a:p>
            <a:pPr algn="ctr"/>
            <a:endParaRPr lang="es-ES"/>
          </a:p>
          <a:p>
            <a:pPr algn="ctr"/>
            <a:endParaRPr lang="es-ES"/>
          </a:p>
          <a:p>
            <a:pPr algn="ctr"/>
            <a:endParaRPr lang="es-ES"/>
          </a:p>
          <a:p>
            <a:pPr algn="ctr"/>
            <a:endParaRPr lang="es-ES"/>
          </a:p>
        </p:txBody>
      </p:sp>
      <p:sp>
        <p:nvSpPr>
          <p:cNvPr id="32772" name="Rectangle 4"/>
          <p:cNvSpPr>
            <a:spLocks noChangeArrowheads="1"/>
          </p:cNvSpPr>
          <p:nvPr/>
        </p:nvSpPr>
        <p:spPr bwMode="auto">
          <a:xfrm>
            <a:off x="2209800" y="2743200"/>
            <a:ext cx="1752600" cy="914400"/>
          </a:xfrm>
          <a:prstGeom prst="rect">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600"/>
              <a:t>ORIENTACIÓN</a:t>
            </a:r>
          </a:p>
          <a:p>
            <a:pPr algn="ctr"/>
            <a:r>
              <a:rPr lang="es-ES" sz="1600"/>
              <a:t>AL CLIENTE</a:t>
            </a:r>
          </a:p>
        </p:txBody>
      </p:sp>
      <p:sp>
        <p:nvSpPr>
          <p:cNvPr id="32773" name="Rectangle 5"/>
          <p:cNvSpPr>
            <a:spLocks noChangeArrowheads="1"/>
          </p:cNvSpPr>
          <p:nvPr/>
        </p:nvSpPr>
        <p:spPr bwMode="auto">
          <a:xfrm>
            <a:off x="2209800" y="4114800"/>
            <a:ext cx="1752600" cy="914400"/>
          </a:xfrm>
          <a:prstGeom prst="rect">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600"/>
              <a:t>OBJETIVOS DE</a:t>
            </a:r>
          </a:p>
          <a:p>
            <a:pPr algn="ctr"/>
            <a:r>
              <a:rPr lang="es-ES" sz="1600"/>
              <a:t>DESEMPEÑO</a:t>
            </a:r>
          </a:p>
          <a:p>
            <a:pPr algn="ctr"/>
            <a:r>
              <a:rPr lang="es-ES" sz="1600"/>
              <a:t>DE LA ORG.</a:t>
            </a:r>
          </a:p>
        </p:txBody>
      </p:sp>
      <p:sp>
        <p:nvSpPr>
          <p:cNvPr id="32774" name="Rectangle 6"/>
          <p:cNvSpPr>
            <a:spLocks noChangeArrowheads="1"/>
          </p:cNvSpPr>
          <p:nvPr/>
        </p:nvSpPr>
        <p:spPr bwMode="auto">
          <a:xfrm>
            <a:off x="4343400" y="3429000"/>
            <a:ext cx="1752600" cy="914400"/>
          </a:xfrm>
          <a:prstGeom prst="rect">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600"/>
              <a:t>ACTIVIDADES</a:t>
            </a:r>
          </a:p>
          <a:p>
            <a:pPr algn="ctr"/>
            <a:r>
              <a:rPr lang="es-ES" sz="1600"/>
              <a:t>COORDINADAS</a:t>
            </a:r>
          </a:p>
          <a:p>
            <a:pPr algn="ctr"/>
            <a:r>
              <a:rPr lang="es-ES" sz="1600"/>
              <a:t>DE MKT</a:t>
            </a:r>
          </a:p>
        </p:txBody>
      </p:sp>
      <p:sp>
        <p:nvSpPr>
          <p:cNvPr id="32775" name="AutoShape 8"/>
          <p:cNvSpPr>
            <a:spLocks noChangeArrowheads="1"/>
          </p:cNvSpPr>
          <p:nvPr/>
        </p:nvSpPr>
        <p:spPr bwMode="auto">
          <a:xfrm>
            <a:off x="2819400" y="3657600"/>
            <a:ext cx="533400" cy="457200"/>
          </a:xfrm>
          <a:custGeom>
            <a:avLst/>
            <a:gdLst>
              <a:gd name="T0" fmla="*/ 13172018 w 21600"/>
              <a:gd name="T1" fmla="*/ 4838700 h 21600"/>
              <a:gd name="T2" fmla="*/ 6586009 w 21600"/>
              <a:gd name="T3" fmla="*/ 9677399 h 21600"/>
              <a:gd name="T4" fmla="*/ 0 w 21600"/>
              <a:gd name="T5" fmla="*/ 4838700 h 21600"/>
              <a:gd name="T6" fmla="*/ 6586009 w 21600"/>
              <a:gd name="T7" fmla="*/ 0 h 21600"/>
              <a:gd name="T8" fmla="*/ 0 60000 65536"/>
              <a:gd name="T9" fmla="*/ 5898240 60000 65536"/>
              <a:gd name="T10" fmla="*/ 11796480 60000 65536"/>
              <a:gd name="T11" fmla="*/ 17694720 60000 65536"/>
              <a:gd name="T12" fmla="*/ 2160 w 21600"/>
              <a:gd name="T13" fmla="*/ 8640 h 21600"/>
              <a:gd name="T14" fmla="*/ 19440 w 21600"/>
              <a:gd name="T15" fmla="*/ 12960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32776" name="AutoShape 9"/>
          <p:cNvSpPr>
            <a:spLocks noChangeArrowheads="1"/>
          </p:cNvSpPr>
          <p:nvPr/>
        </p:nvSpPr>
        <p:spPr bwMode="auto">
          <a:xfrm>
            <a:off x="4038600" y="2895600"/>
            <a:ext cx="533400" cy="457200"/>
          </a:xfrm>
          <a:custGeom>
            <a:avLst/>
            <a:gdLst>
              <a:gd name="T0" fmla="*/ 13172018 w 21600"/>
              <a:gd name="T1" fmla="*/ 4838700 h 21600"/>
              <a:gd name="T2" fmla="*/ 6586009 w 21600"/>
              <a:gd name="T3" fmla="*/ 9677399 h 21600"/>
              <a:gd name="T4" fmla="*/ 0 w 21600"/>
              <a:gd name="T5" fmla="*/ 4838700 h 21600"/>
              <a:gd name="T6" fmla="*/ 6586009 w 21600"/>
              <a:gd name="T7" fmla="*/ 0 h 21600"/>
              <a:gd name="T8" fmla="*/ 0 60000 65536"/>
              <a:gd name="T9" fmla="*/ 5898240 60000 65536"/>
              <a:gd name="T10" fmla="*/ 11796480 60000 65536"/>
              <a:gd name="T11" fmla="*/ 17694720 60000 65536"/>
              <a:gd name="T12" fmla="*/ 2160 w 21600"/>
              <a:gd name="T13" fmla="*/ 8640 h 21600"/>
              <a:gd name="T14" fmla="*/ 19440 w 21600"/>
              <a:gd name="T15" fmla="*/ 12960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32777" name="AutoShape 10"/>
          <p:cNvSpPr>
            <a:spLocks noChangeArrowheads="1"/>
          </p:cNvSpPr>
          <p:nvPr/>
        </p:nvSpPr>
        <p:spPr bwMode="auto">
          <a:xfrm>
            <a:off x="4038600" y="4419600"/>
            <a:ext cx="533400" cy="457200"/>
          </a:xfrm>
          <a:custGeom>
            <a:avLst/>
            <a:gdLst>
              <a:gd name="T0" fmla="*/ 13172018 w 21600"/>
              <a:gd name="T1" fmla="*/ 4838700 h 21600"/>
              <a:gd name="T2" fmla="*/ 6586009 w 21600"/>
              <a:gd name="T3" fmla="*/ 9677399 h 21600"/>
              <a:gd name="T4" fmla="*/ 0 w 21600"/>
              <a:gd name="T5" fmla="*/ 4838700 h 21600"/>
              <a:gd name="T6" fmla="*/ 6586009 w 21600"/>
              <a:gd name="T7" fmla="*/ 0 h 21600"/>
              <a:gd name="T8" fmla="*/ 0 60000 65536"/>
              <a:gd name="T9" fmla="*/ 5898240 60000 65536"/>
              <a:gd name="T10" fmla="*/ 11796480 60000 65536"/>
              <a:gd name="T11" fmla="*/ 17694720 60000 65536"/>
              <a:gd name="T12" fmla="*/ 2160 w 21600"/>
              <a:gd name="T13" fmla="*/ 8640 h 21600"/>
              <a:gd name="T14" fmla="*/ 19440 w 21600"/>
              <a:gd name="T15" fmla="*/ 12960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32778" name="AutoShape 11"/>
          <p:cNvSpPr>
            <a:spLocks noChangeArrowheads="1"/>
          </p:cNvSpPr>
          <p:nvPr/>
        </p:nvSpPr>
        <p:spPr bwMode="auto">
          <a:xfrm>
            <a:off x="6172200" y="3429000"/>
            <a:ext cx="609600" cy="762000"/>
          </a:xfrm>
          <a:prstGeom prst="rightArrow">
            <a:avLst>
              <a:gd name="adj1" fmla="val 50000"/>
              <a:gd name="adj2" fmla="val 25000"/>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32779" name="Rectangle 13"/>
          <p:cNvSpPr>
            <a:spLocks noChangeArrowheads="1"/>
          </p:cNvSpPr>
          <p:nvPr/>
        </p:nvSpPr>
        <p:spPr bwMode="auto">
          <a:xfrm>
            <a:off x="6858000" y="3352800"/>
            <a:ext cx="1371600" cy="914400"/>
          </a:xfrm>
          <a:prstGeom prst="rect">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400"/>
              <a:t>SATISFACCIÓN</a:t>
            </a:r>
          </a:p>
          <a:p>
            <a:pPr algn="ctr"/>
            <a:r>
              <a:rPr lang="es-ES" sz="1400"/>
              <a:t>DEL</a:t>
            </a:r>
          </a:p>
          <a:p>
            <a:pPr algn="ctr"/>
            <a:r>
              <a:rPr lang="es-ES" sz="1400"/>
              <a:t>CLIENTE</a:t>
            </a:r>
          </a:p>
        </p:txBody>
      </p:sp>
      <p:sp>
        <p:nvSpPr>
          <p:cNvPr id="32780" name="AutoShape 14"/>
          <p:cNvSpPr>
            <a:spLocks noChangeArrowheads="1"/>
          </p:cNvSpPr>
          <p:nvPr/>
        </p:nvSpPr>
        <p:spPr bwMode="auto">
          <a:xfrm>
            <a:off x="8229600" y="3429000"/>
            <a:ext cx="609600" cy="762000"/>
          </a:xfrm>
          <a:prstGeom prst="rightArrow">
            <a:avLst>
              <a:gd name="adj1" fmla="val 50000"/>
              <a:gd name="adj2" fmla="val 25000"/>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s-ES"/>
          </a:p>
        </p:txBody>
      </p:sp>
      <p:sp>
        <p:nvSpPr>
          <p:cNvPr id="32781" name="Rectangle 15"/>
          <p:cNvSpPr>
            <a:spLocks noChangeArrowheads="1"/>
          </p:cNvSpPr>
          <p:nvPr/>
        </p:nvSpPr>
        <p:spPr bwMode="auto">
          <a:xfrm>
            <a:off x="8991600" y="3352800"/>
            <a:ext cx="1371600" cy="914400"/>
          </a:xfrm>
          <a:prstGeom prst="rect">
            <a:avLst/>
          </a:prstGeom>
          <a:noFill/>
          <a:ln w="2857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1400"/>
              <a:t>ÉXITO DE LA</a:t>
            </a:r>
          </a:p>
          <a:p>
            <a:pPr algn="ctr"/>
            <a:r>
              <a:rPr lang="es-ES" sz="1400"/>
              <a:t>ORGANIZACIÓN</a:t>
            </a:r>
          </a:p>
        </p:txBody>
      </p:sp>
    </p:spTree>
    <p:extLst>
      <p:ext uri="{BB962C8B-B14F-4D97-AF65-F5344CB8AC3E}">
        <p14:creationId xmlns:p14="http://schemas.microsoft.com/office/powerpoint/2010/main" val="3307203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title"/>
          </p:nvPr>
        </p:nvSpPr>
        <p:spPr>
          <a:xfrm>
            <a:off x="2286000" y="304800"/>
            <a:ext cx="7391400" cy="609600"/>
          </a:xfrm>
        </p:spPr>
        <p:txBody>
          <a:bodyPr/>
          <a:lstStyle/>
          <a:p>
            <a:r>
              <a:rPr lang="es-MX" sz="2400">
                <a:latin typeface="Tiffany Hv BT" pitchFamily="18" charset="0"/>
              </a:rPr>
              <a:t>ALGUNOS CONCEPTOS DE MERCADOTECNIA</a:t>
            </a:r>
            <a:endParaRPr lang="es-ES" sz="2400">
              <a:latin typeface="Tiffany Hv BT" pitchFamily="18" charset="0"/>
            </a:endParaRPr>
          </a:p>
        </p:txBody>
      </p:sp>
      <p:sp>
        <p:nvSpPr>
          <p:cNvPr id="33796" name="Rectangle 5"/>
          <p:cNvSpPr>
            <a:spLocks noChangeArrowheads="1"/>
          </p:cNvSpPr>
          <p:nvPr/>
        </p:nvSpPr>
        <p:spPr bwMode="auto">
          <a:xfrm>
            <a:off x="2286000" y="3146739"/>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dirty="0">
                <a:latin typeface="Arial" panose="020B0604020202020204" pitchFamily="34" charset="0"/>
              </a:rPr>
              <a:t>“MERCADOTECNIA CONSISTE EN EL DESARROLLO DE UNA EFICIENTE </a:t>
            </a:r>
          </a:p>
          <a:p>
            <a:pPr algn="ctr" eaLnBrk="1" hangingPunct="1"/>
            <a:r>
              <a:rPr lang="es-MX" dirty="0">
                <a:latin typeface="Arial" panose="020B0604020202020204" pitchFamily="34" charset="0"/>
              </a:rPr>
              <a:t>DISTRIBUCIÓN DE MERCANCÍAS Y SERVICIOS A DETERMINADOS SECTORES</a:t>
            </a:r>
          </a:p>
          <a:p>
            <a:pPr algn="ctr" eaLnBrk="1" hangingPunct="1"/>
            <a:r>
              <a:rPr lang="es-MX" dirty="0">
                <a:latin typeface="Arial" panose="020B0604020202020204" pitchFamily="34" charset="0"/>
              </a:rPr>
              <a:t>DEL PÚBLICO CONSUMIDOR”</a:t>
            </a:r>
          </a:p>
          <a:p>
            <a:pPr algn="ctr" eaLnBrk="1" hangingPunct="1"/>
            <a:r>
              <a:rPr lang="es-MX" sz="1800" dirty="0">
                <a:latin typeface="Arial" panose="020B0604020202020204" pitchFamily="34" charset="0"/>
              </a:rPr>
              <a:t>LOUIS E. BOONE Y DAVID L. KURTZ</a:t>
            </a:r>
            <a:endParaRPr lang="es-ES" sz="1800" dirty="0">
              <a:latin typeface="Arial" panose="020B0604020202020204" pitchFamily="34" charset="0"/>
            </a:endParaRPr>
          </a:p>
        </p:txBody>
      </p:sp>
    </p:spTree>
    <p:extLst>
      <p:ext uri="{BB962C8B-B14F-4D97-AF65-F5344CB8AC3E}">
        <p14:creationId xmlns:p14="http://schemas.microsoft.com/office/powerpoint/2010/main" val="1509127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title"/>
          </p:nvPr>
        </p:nvSpPr>
        <p:spPr>
          <a:xfrm>
            <a:off x="2286000" y="304800"/>
            <a:ext cx="7391400" cy="609600"/>
          </a:xfrm>
        </p:spPr>
        <p:txBody>
          <a:bodyPr/>
          <a:lstStyle/>
          <a:p>
            <a:r>
              <a:rPr lang="es-MX" sz="2400">
                <a:latin typeface="Tiffany Hv BT" pitchFamily="18" charset="0"/>
              </a:rPr>
              <a:t>ALGUNOS CONCEPTOS DE MERCADOTECNIA</a:t>
            </a:r>
            <a:endParaRPr lang="es-ES" sz="2400">
              <a:latin typeface="Tiffany Hv BT" pitchFamily="18" charset="0"/>
            </a:endParaRPr>
          </a:p>
        </p:txBody>
      </p:sp>
      <p:sp>
        <p:nvSpPr>
          <p:cNvPr id="33795" name="Rectangle 4"/>
          <p:cNvSpPr>
            <a:spLocks noChangeArrowheads="1"/>
          </p:cNvSpPr>
          <p:nvPr/>
        </p:nvSpPr>
        <p:spPr bwMode="auto">
          <a:xfrm>
            <a:off x="2147553" y="3382314"/>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dirty="0">
                <a:latin typeface="Arial" panose="020B0604020202020204" pitchFamily="34" charset="0"/>
              </a:rPr>
              <a:t>“MERCADOTECNIA ES LA REALIZACIÓN DE ACTIVIDADES MERCANTILES QUE </a:t>
            </a:r>
          </a:p>
          <a:p>
            <a:pPr algn="ctr" eaLnBrk="1" hangingPunct="1"/>
            <a:r>
              <a:rPr lang="es-MX" dirty="0">
                <a:latin typeface="Arial" panose="020B0604020202020204" pitchFamily="34" charset="0"/>
              </a:rPr>
              <a:t>DIRIGEN EL FLUJO DE MERCANCÍAS Y SERVICIOS DEL PRODUCTOR AL </a:t>
            </a:r>
          </a:p>
          <a:p>
            <a:pPr algn="ctr" eaLnBrk="1" hangingPunct="1"/>
            <a:r>
              <a:rPr lang="es-MX" dirty="0">
                <a:latin typeface="Arial" panose="020B0604020202020204" pitchFamily="34" charset="0"/>
              </a:rPr>
              <a:t>CONSUMIDOR O USUARIO”</a:t>
            </a:r>
          </a:p>
          <a:p>
            <a:pPr algn="ctr" eaLnBrk="1" hangingPunct="1"/>
            <a:r>
              <a:rPr lang="es-MX" sz="1800" dirty="0">
                <a:latin typeface="Arial" panose="020B0604020202020204" pitchFamily="34" charset="0"/>
              </a:rPr>
              <a:t>AMERICAN MARKETING ASSOCIATION, 1960</a:t>
            </a:r>
            <a:endParaRPr lang="es-ES" sz="1800" dirty="0">
              <a:latin typeface="Arial" panose="020B0604020202020204" pitchFamily="34" charset="0"/>
            </a:endParaRPr>
          </a:p>
        </p:txBody>
      </p:sp>
    </p:spTree>
    <p:extLst>
      <p:ext uri="{BB962C8B-B14F-4D97-AF65-F5344CB8AC3E}">
        <p14:creationId xmlns:p14="http://schemas.microsoft.com/office/powerpoint/2010/main" val="3573328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title"/>
          </p:nvPr>
        </p:nvSpPr>
        <p:spPr>
          <a:xfrm>
            <a:off x="2286000" y="304800"/>
            <a:ext cx="7391400" cy="609600"/>
          </a:xfrm>
        </p:spPr>
        <p:txBody>
          <a:bodyPr/>
          <a:lstStyle/>
          <a:p>
            <a:r>
              <a:rPr lang="es-MX" sz="2400">
                <a:latin typeface="Tiffany Hv BT" pitchFamily="18" charset="0"/>
              </a:rPr>
              <a:t>ALGUNOS CONCEPTOS DE MERCADOTECNIA</a:t>
            </a:r>
            <a:endParaRPr lang="es-ES" sz="2400">
              <a:latin typeface="Tiffany Hv BT" pitchFamily="18" charset="0"/>
            </a:endParaRPr>
          </a:p>
        </p:txBody>
      </p:sp>
      <p:sp>
        <p:nvSpPr>
          <p:cNvPr id="33797" name="Rectangle 6"/>
          <p:cNvSpPr>
            <a:spLocks noChangeArrowheads="1"/>
          </p:cNvSpPr>
          <p:nvPr/>
        </p:nvSpPr>
        <p:spPr bwMode="auto">
          <a:xfrm>
            <a:off x="2019300" y="2881648"/>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dirty="0">
                <a:latin typeface="Arial" panose="020B0604020202020204" pitchFamily="34" charset="0"/>
              </a:rPr>
              <a:t>“MERCADOTECNIA ES EL PROCESO INTERNO DE UNA SOCIEDAD MEDIANTE</a:t>
            </a:r>
          </a:p>
          <a:p>
            <a:pPr algn="ctr" eaLnBrk="1" hangingPunct="1"/>
            <a:r>
              <a:rPr lang="es-MX" dirty="0">
                <a:latin typeface="Arial" panose="020B0604020202020204" pitchFamily="34" charset="0"/>
              </a:rPr>
              <a:t>EL CUAL SE PLANEA CON ANTICIPACIÓN O SE AUMENTA Y SATISFACE LA</a:t>
            </a:r>
          </a:p>
          <a:p>
            <a:pPr algn="ctr" eaLnBrk="1" hangingPunct="1"/>
            <a:r>
              <a:rPr lang="es-MX" dirty="0">
                <a:latin typeface="Arial" panose="020B0604020202020204" pitchFamily="34" charset="0"/>
              </a:rPr>
              <a:t>COMPOSICIÓN DE LA DEMANDA DE MERCANCÍAS Y SERVICIOS DE ÍNDOLE</a:t>
            </a:r>
          </a:p>
          <a:p>
            <a:pPr algn="ctr" eaLnBrk="1" hangingPunct="1"/>
            <a:r>
              <a:rPr lang="es-MX" dirty="0">
                <a:latin typeface="Arial" panose="020B0604020202020204" pitchFamily="34" charset="0"/>
              </a:rPr>
              <a:t>MERCANTIL, MEDIANTE LA CREACIÓN PROMOCIÓN, INTERCAMBIO Y </a:t>
            </a:r>
          </a:p>
          <a:p>
            <a:pPr algn="ctr" eaLnBrk="1" hangingPunct="1"/>
            <a:r>
              <a:rPr lang="es-MX" dirty="0">
                <a:latin typeface="Arial" panose="020B0604020202020204" pitchFamily="34" charset="0"/>
              </a:rPr>
              <a:t>DISTRIBUCIÓN FÍSICA DE TALES MERCANCÍAS Y SERVICIOS”</a:t>
            </a:r>
          </a:p>
          <a:p>
            <a:pPr algn="ctr" eaLnBrk="1" hangingPunct="1"/>
            <a:r>
              <a:rPr lang="es-MX" sz="1800" dirty="0">
                <a:latin typeface="Arial" panose="020B0604020202020204" pitchFamily="34" charset="0"/>
              </a:rPr>
              <a:t>MARKETING STAFF DE LA OHIO STATE UNIVERSITY</a:t>
            </a:r>
            <a:endParaRPr lang="es-ES" sz="1800" dirty="0">
              <a:latin typeface="Arial" panose="020B0604020202020204" pitchFamily="34" charset="0"/>
            </a:endParaRPr>
          </a:p>
        </p:txBody>
      </p:sp>
    </p:spTree>
    <p:extLst>
      <p:ext uri="{BB962C8B-B14F-4D97-AF65-F5344CB8AC3E}">
        <p14:creationId xmlns:p14="http://schemas.microsoft.com/office/powerpoint/2010/main" val="2367635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title"/>
          </p:nvPr>
        </p:nvSpPr>
        <p:spPr>
          <a:xfrm>
            <a:off x="2286000" y="304800"/>
            <a:ext cx="7391400" cy="609600"/>
          </a:xfrm>
        </p:spPr>
        <p:txBody>
          <a:bodyPr/>
          <a:lstStyle/>
          <a:p>
            <a:r>
              <a:rPr lang="es-MX" sz="2400">
                <a:latin typeface="Tiffany Hv BT" pitchFamily="18" charset="0"/>
              </a:rPr>
              <a:t>ALGUNOS CONCEPTOS DE MERCADOTECNIA</a:t>
            </a:r>
            <a:endParaRPr lang="es-ES" sz="2400">
              <a:latin typeface="Tiffany Hv BT" pitchFamily="18" charset="0"/>
            </a:endParaRPr>
          </a:p>
        </p:txBody>
      </p:sp>
      <p:sp>
        <p:nvSpPr>
          <p:cNvPr id="33798" name="Rectangle 7"/>
          <p:cNvSpPr>
            <a:spLocks noChangeArrowheads="1"/>
          </p:cNvSpPr>
          <p:nvPr/>
        </p:nvSpPr>
        <p:spPr bwMode="auto">
          <a:xfrm>
            <a:off x="2019300" y="3012583"/>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s-MX" sz="3200" dirty="0">
                <a:latin typeface="Arial" panose="020B0604020202020204" pitchFamily="34" charset="0"/>
              </a:rPr>
              <a:t>“MERCADOTECNIA ES AQUELLA ACTIVIDAD HUMANA </a:t>
            </a:r>
            <a:endParaRPr lang="es-MX" sz="3200" dirty="0" smtClean="0">
              <a:latin typeface="Arial" panose="020B0604020202020204" pitchFamily="34" charset="0"/>
            </a:endParaRPr>
          </a:p>
          <a:p>
            <a:pPr algn="ctr" eaLnBrk="1" hangingPunct="1"/>
            <a:r>
              <a:rPr lang="es-MX" sz="3200" dirty="0" smtClean="0">
                <a:latin typeface="Arial" panose="020B0604020202020204" pitchFamily="34" charset="0"/>
              </a:rPr>
              <a:t>DIRIGIDA </a:t>
            </a:r>
            <a:r>
              <a:rPr lang="es-MX" sz="3200" dirty="0">
                <a:latin typeface="Arial" panose="020B0604020202020204" pitchFamily="34" charset="0"/>
              </a:rPr>
              <a:t>A SATISFACER</a:t>
            </a:r>
          </a:p>
          <a:p>
            <a:pPr algn="ctr" eaLnBrk="1" hangingPunct="1"/>
            <a:r>
              <a:rPr lang="es-MX" sz="3200" dirty="0">
                <a:latin typeface="Arial" panose="020B0604020202020204" pitchFamily="34" charset="0"/>
              </a:rPr>
              <a:t>NECESIDADES, CARENCIAS Y </a:t>
            </a:r>
            <a:endParaRPr lang="es-MX" sz="3200" dirty="0" smtClean="0">
              <a:latin typeface="Arial" panose="020B0604020202020204" pitchFamily="34" charset="0"/>
            </a:endParaRPr>
          </a:p>
          <a:p>
            <a:pPr algn="ctr" eaLnBrk="1" hangingPunct="1"/>
            <a:r>
              <a:rPr lang="es-MX" sz="3200" dirty="0" smtClean="0">
                <a:latin typeface="Arial" panose="020B0604020202020204" pitchFamily="34" charset="0"/>
              </a:rPr>
              <a:t>DESEOS </a:t>
            </a:r>
            <a:r>
              <a:rPr lang="es-MX" sz="3200" dirty="0">
                <a:latin typeface="Arial" panose="020B0604020202020204" pitchFamily="34" charset="0"/>
              </a:rPr>
              <a:t>A TRAVÉS DE PROCESOS </a:t>
            </a:r>
            <a:r>
              <a:rPr lang="es-MX" sz="3200" dirty="0" smtClean="0">
                <a:latin typeface="Arial" panose="020B0604020202020204" pitchFamily="34" charset="0"/>
              </a:rPr>
              <a:t>DE INTERCAMBIO</a:t>
            </a:r>
            <a:r>
              <a:rPr lang="es-MX" sz="3200" dirty="0">
                <a:latin typeface="Arial" panose="020B0604020202020204" pitchFamily="34" charset="0"/>
              </a:rPr>
              <a:t>”</a:t>
            </a:r>
          </a:p>
          <a:p>
            <a:pPr algn="ctr" eaLnBrk="1" hangingPunct="1"/>
            <a:r>
              <a:rPr lang="es-MX" dirty="0">
                <a:latin typeface="Arial" panose="020B0604020202020204" pitchFamily="34" charset="0"/>
              </a:rPr>
              <a:t>PHILIP KOTLER</a:t>
            </a:r>
            <a:endParaRPr lang="es-ES" dirty="0">
              <a:latin typeface="Arial" panose="020B0604020202020204" pitchFamily="34" charset="0"/>
            </a:endParaRPr>
          </a:p>
        </p:txBody>
      </p:sp>
    </p:spTree>
    <p:extLst>
      <p:ext uri="{BB962C8B-B14F-4D97-AF65-F5344CB8AC3E}">
        <p14:creationId xmlns:p14="http://schemas.microsoft.com/office/powerpoint/2010/main" val="2511849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09800" y="260649"/>
            <a:ext cx="7772400" cy="1470025"/>
          </a:xfrm>
        </p:spPr>
        <p:txBody>
          <a:bodyPr/>
          <a:lstStyle/>
          <a:p>
            <a:r>
              <a:rPr lang="es-MX" dirty="0" smtClean="0"/>
              <a:t>OBJETIVO:</a:t>
            </a:r>
            <a:endParaRPr lang="es-MX" dirty="0"/>
          </a:p>
        </p:txBody>
      </p:sp>
      <p:sp>
        <p:nvSpPr>
          <p:cNvPr id="3" name="Subtítulo 2"/>
          <p:cNvSpPr>
            <a:spLocks noGrp="1"/>
          </p:cNvSpPr>
          <p:nvPr>
            <p:ph type="subTitle" idx="1"/>
          </p:nvPr>
        </p:nvSpPr>
        <p:spPr>
          <a:xfrm>
            <a:off x="2783632" y="1988841"/>
            <a:ext cx="6400800" cy="1914351"/>
          </a:xfrm>
        </p:spPr>
        <p:txBody>
          <a:bodyPr/>
          <a:lstStyle/>
          <a:p>
            <a:r>
              <a:rPr lang="es-MX" dirty="0"/>
              <a:t>Conocer</a:t>
            </a:r>
          </a:p>
          <a:p>
            <a:r>
              <a:rPr lang="es-MX" dirty="0"/>
              <a:t>los antecedentes, evolución, entorno legal e importancia actual de la mercadotecnia, con el fin de que tenga una visión global de la misma.</a:t>
            </a:r>
          </a:p>
          <a:p>
            <a:endParaRPr lang="es-MX" dirty="0"/>
          </a:p>
        </p:txBody>
      </p:sp>
    </p:spTree>
    <p:extLst>
      <p:ext uri="{BB962C8B-B14F-4D97-AF65-F5344CB8AC3E}">
        <p14:creationId xmlns:p14="http://schemas.microsoft.com/office/powerpoint/2010/main" val="2035720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S" smtClean="0"/>
              <a:t>CONCEPTO EN TRES PALABRAS</a:t>
            </a:r>
          </a:p>
        </p:txBody>
      </p:sp>
      <p:sp>
        <p:nvSpPr>
          <p:cNvPr id="34819" name="AutoShape 3"/>
          <p:cNvSpPr>
            <a:spLocks noChangeArrowheads="1"/>
          </p:cNvSpPr>
          <p:nvPr/>
        </p:nvSpPr>
        <p:spPr bwMode="auto">
          <a:xfrm>
            <a:off x="1981200" y="2590800"/>
            <a:ext cx="2743200" cy="2514600"/>
          </a:xfrm>
          <a:prstGeom prst="rightArrowCallout">
            <a:avLst>
              <a:gd name="adj1" fmla="val 25000"/>
              <a:gd name="adj2" fmla="val 25000"/>
              <a:gd name="adj3" fmla="val 18182"/>
              <a:gd name="adj4" fmla="val 66667"/>
            </a:avLst>
          </a:prstGeom>
          <a:noFill/>
          <a:ln w="57150" cmpd="thinThick">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b="1">
                <a:latin typeface="Tahoma" panose="020B0604030504040204" pitchFamily="34" charset="0"/>
              </a:rPr>
              <a:t>ENTENDER</a:t>
            </a:r>
          </a:p>
        </p:txBody>
      </p:sp>
      <p:sp>
        <p:nvSpPr>
          <p:cNvPr id="34820" name="AutoShape 4"/>
          <p:cNvSpPr>
            <a:spLocks noChangeArrowheads="1"/>
          </p:cNvSpPr>
          <p:nvPr/>
        </p:nvSpPr>
        <p:spPr bwMode="auto">
          <a:xfrm>
            <a:off x="7391400" y="2590800"/>
            <a:ext cx="2743200" cy="2514600"/>
          </a:xfrm>
          <a:prstGeom prst="leftArrowCallout">
            <a:avLst>
              <a:gd name="adj1" fmla="val 25000"/>
              <a:gd name="adj2" fmla="val 25000"/>
              <a:gd name="adj3" fmla="val 18182"/>
              <a:gd name="adj4" fmla="val 66667"/>
            </a:avLst>
          </a:prstGeom>
          <a:noFill/>
          <a:ln w="57150" cmpd="thinThick">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2800" b="1">
                <a:latin typeface="Tahoma" panose="020B0604030504040204" pitchFamily="34" charset="0"/>
              </a:rPr>
              <a:t>ATENDER</a:t>
            </a:r>
          </a:p>
        </p:txBody>
      </p:sp>
      <p:sp>
        <p:nvSpPr>
          <p:cNvPr id="34821" name="AutoShape 5"/>
          <p:cNvSpPr>
            <a:spLocks noChangeArrowheads="1"/>
          </p:cNvSpPr>
          <p:nvPr/>
        </p:nvSpPr>
        <p:spPr bwMode="auto">
          <a:xfrm>
            <a:off x="4953000" y="2362200"/>
            <a:ext cx="2133600" cy="2895600"/>
          </a:xfrm>
          <a:prstGeom prst="can">
            <a:avLst>
              <a:gd name="adj" fmla="val 33929"/>
            </a:avLst>
          </a:prstGeom>
          <a:noFill/>
          <a:ln w="9525">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 sz="3600" b="1"/>
              <a:t>PARA</a:t>
            </a:r>
          </a:p>
        </p:txBody>
      </p:sp>
    </p:spTree>
    <p:extLst>
      <p:ext uri="{BB962C8B-B14F-4D97-AF65-F5344CB8AC3E}">
        <p14:creationId xmlns:p14="http://schemas.microsoft.com/office/powerpoint/2010/main" val="1098964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43189" y="1184857"/>
            <a:ext cx="10367493" cy="4678204"/>
          </a:xfrm>
          <a:prstGeom prst="rect">
            <a:avLst/>
          </a:prstGeom>
          <a:noFill/>
        </p:spPr>
        <p:txBody>
          <a:bodyPr wrap="square" rtlCol="0">
            <a:spAutoFit/>
          </a:bodyPr>
          <a:lstStyle/>
          <a:p>
            <a:pPr algn="ctr"/>
            <a:r>
              <a:rPr lang="es-MX" sz="4000" dirty="0" smtClean="0"/>
              <a:t>Lectura para comentar:</a:t>
            </a:r>
          </a:p>
          <a:p>
            <a:pPr algn="ctr"/>
            <a:endParaRPr lang="es-MX" sz="4000" dirty="0"/>
          </a:p>
          <a:p>
            <a:pPr algn="ctr"/>
            <a:r>
              <a:rPr lang="es-ES" sz="4000" b="1" dirty="0"/>
              <a:t>TRES PALABRAS: REDEFINIENDO EL MARKETING A PARTIR DE SUS VALORES FUNDAMENTALES</a:t>
            </a:r>
            <a:endParaRPr lang="es-MX" sz="4000" dirty="0"/>
          </a:p>
          <a:p>
            <a:pPr algn="ctr"/>
            <a:r>
              <a:rPr lang="es-ES" sz="4000" dirty="0"/>
              <a:t>José Ignacio Domínguez</a:t>
            </a:r>
            <a:endParaRPr lang="es-MX" sz="4000" dirty="0"/>
          </a:p>
          <a:p>
            <a:pPr algn="ctr"/>
            <a:r>
              <a:rPr lang="es-ES" sz="4000" dirty="0" smtClean="0">
                <a:hlinkClick r:id="rId2"/>
              </a:rPr>
              <a:t>http://www.gestiopolis.com/marketing-a-partir-valores-fundamentales/</a:t>
            </a:r>
            <a:endParaRPr lang="es-ES" sz="4000" dirty="0" smtClean="0"/>
          </a:p>
          <a:p>
            <a:pPr algn="ctr"/>
            <a:endParaRPr lang="es-MX" dirty="0"/>
          </a:p>
        </p:txBody>
      </p:sp>
    </p:spTree>
    <p:extLst>
      <p:ext uri="{BB962C8B-B14F-4D97-AF65-F5344CB8AC3E}">
        <p14:creationId xmlns:p14="http://schemas.microsoft.com/office/powerpoint/2010/main" val="17479561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26980" y="1969325"/>
            <a:ext cx="6776214" cy="2308324"/>
          </a:xfrm>
          <a:prstGeom prst="rect">
            <a:avLst/>
          </a:prstGeom>
        </p:spPr>
        <p:txBody>
          <a:bodyPr wrap="none">
            <a:spAutoFit/>
          </a:bodyPr>
          <a:lstStyle/>
          <a:p>
            <a:pPr algn="ctr"/>
            <a:r>
              <a:rPr lang="es-MX" sz="3600" u="sng" dirty="0" smtClean="0">
                <a:solidFill>
                  <a:srgbClr val="BBBBBB"/>
                </a:solidFill>
                <a:latin typeface="Roboto"/>
                <a:hlinkClick r:id="rId2"/>
              </a:rPr>
              <a:t>Video para comentar</a:t>
            </a:r>
            <a:endParaRPr lang="es-MX" sz="3600" b="0" i="0" u="sng" dirty="0" smtClean="0">
              <a:solidFill>
                <a:srgbClr val="BBBBBB"/>
              </a:solidFill>
              <a:effectLst/>
              <a:latin typeface="Roboto"/>
              <a:hlinkClick r:id="rId2"/>
            </a:endParaRPr>
          </a:p>
          <a:p>
            <a:pPr algn="ctr"/>
            <a:endParaRPr lang="es-MX" sz="3600" b="0" i="0" dirty="0" smtClean="0">
              <a:solidFill>
                <a:srgbClr val="BBBBBB"/>
              </a:solidFill>
              <a:effectLst/>
              <a:latin typeface="Roboto"/>
              <a:hlinkClick r:id="rId2"/>
            </a:endParaRPr>
          </a:p>
          <a:p>
            <a:pPr algn="ctr"/>
            <a:r>
              <a:rPr lang="es-MX" sz="3600" b="0" i="0" dirty="0" smtClean="0">
                <a:solidFill>
                  <a:srgbClr val="BBBBBB"/>
                </a:solidFill>
                <a:effectLst/>
                <a:latin typeface="Roboto"/>
                <a:hlinkClick r:id="rId2"/>
              </a:rPr>
              <a:t>https://youtu.be/TCpNzWdoO3Y</a:t>
            </a:r>
            <a:endParaRPr lang="es-MX" sz="3600" dirty="0" smtClean="0">
              <a:solidFill>
                <a:srgbClr val="BBBBBB"/>
              </a:solidFill>
              <a:latin typeface="Roboto"/>
            </a:endParaRPr>
          </a:p>
          <a:p>
            <a:pPr algn="ctr"/>
            <a:endParaRPr lang="es-MX" sz="3600" b="0" i="0" dirty="0" smtClean="0">
              <a:solidFill>
                <a:srgbClr val="BBBBBB"/>
              </a:solidFill>
              <a:effectLst/>
              <a:latin typeface="Roboto"/>
            </a:endParaRPr>
          </a:p>
        </p:txBody>
      </p:sp>
    </p:spTree>
    <p:extLst>
      <p:ext uri="{BB962C8B-B14F-4D97-AF65-F5344CB8AC3E}">
        <p14:creationId xmlns:p14="http://schemas.microsoft.com/office/powerpoint/2010/main" val="42520869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4890" y="1177901"/>
            <a:ext cx="8911687" cy="1280890"/>
          </a:xfrm>
        </p:spPr>
        <p:txBody>
          <a:bodyPr>
            <a:noAutofit/>
          </a:bodyPr>
          <a:lstStyle/>
          <a:p>
            <a:pPr algn="ctr"/>
            <a:r>
              <a:rPr lang="es-MX" sz="6000" b="1" dirty="0" smtClean="0">
                <a:solidFill>
                  <a:schemeClr val="accent4">
                    <a:lumMod val="50000"/>
                  </a:schemeClr>
                </a:solidFill>
              </a:rPr>
              <a:t>Gracias por su atención:</a:t>
            </a:r>
            <a:br>
              <a:rPr lang="es-MX" sz="6000" b="1" dirty="0" smtClean="0">
                <a:solidFill>
                  <a:schemeClr val="accent4">
                    <a:lumMod val="50000"/>
                  </a:schemeClr>
                </a:solidFill>
              </a:rPr>
            </a:br>
            <a:r>
              <a:rPr lang="es-MX" sz="6000" b="1" dirty="0">
                <a:solidFill>
                  <a:schemeClr val="accent4">
                    <a:lumMod val="50000"/>
                  </a:schemeClr>
                </a:solidFill>
              </a:rPr>
              <a:t/>
            </a:r>
            <a:br>
              <a:rPr lang="es-MX" sz="6000" b="1" dirty="0">
                <a:solidFill>
                  <a:schemeClr val="accent4">
                    <a:lumMod val="50000"/>
                  </a:schemeClr>
                </a:solidFill>
              </a:rPr>
            </a:br>
            <a:r>
              <a:rPr lang="es-MX" sz="6000" b="1" dirty="0" smtClean="0">
                <a:solidFill>
                  <a:schemeClr val="accent4">
                    <a:lumMod val="50000"/>
                  </a:schemeClr>
                </a:solidFill>
              </a:rPr>
              <a:t/>
            </a:r>
            <a:br>
              <a:rPr lang="es-MX" sz="6000" b="1" dirty="0" smtClean="0">
                <a:solidFill>
                  <a:schemeClr val="accent4">
                    <a:lumMod val="50000"/>
                  </a:schemeClr>
                </a:solidFill>
              </a:rPr>
            </a:br>
            <a:r>
              <a:rPr lang="es-MX" sz="6000" b="1" dirty="0" smtClean="0">
                <a:solidFill>
                  <a:schemeClr val="accent4">
                    <a:lumMod val="50000"/>
                  </a:schemeClr>
                </a:solidFill>
              </a:rPr>
              <a:t>aslemusg@uaemex.mx</a:t>
            </a:r>
            <a:endParaRPr lang="es-MX" sz="6000" b="1" dirty="0">
              <a:solidFill>
                <a:schemeClr val="accent4">
                  <a:lumMod val="50000"/>
                </a:schemeClr>
              </a:solidFill>
            </a:endParaRPr>
          </a:p>
        </p:txBody>
      </p:sp>
    </p:spTree>
    <p:extLst>
      <p:ext uri="{BB962C8B-B14F-4D97-AF65-F5344CB8AC3E}">
        <p14:creationId xmlns:p14="http://schemas.microsoft.com/office/powerpoint/2010/main" val="868475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60620" y="1094704"/>
            <a:ext cx="8654603" cy="4662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smtClean="0">
                <a:solidFill>
                  <a:schemeClr val="accent5">
                    <a:lumMod val="50000"/>
                  </a:schemeClr>
                </a:solidFill>
              </a:rPr>
              <a:t>Actividad del estudiante:</a:t>
            </a:r>
          </a:p>
          <a:p>
            <a:pPr algn="ctr"/>
            <a:endParaRPr lang="es-MX" sz="4000" dirty="0" smtClean="0">
              <a:solidFill>
                <a:schemeClr val="accent5">
                  <a:lumMod val="50000"/>
                </a:schemeClr>
              </a:solidFill>
            </a:endParaRPr>
          </a:p>
          <a:p>
            <a:pPr algn="ctr"/>
            <a:r>
              <a:rPr lang="es-MX" sz="4000" dirty="0" smtClean="0">
                <a:solidFill>
                  <a:schemeClr val="accent5">
                    <a:lumMod val="50000"/>
                  </a:schemeClr>
                </a:solidFill>
              </a:rPr>
              <a:t>Al final de la sesión el estudiante presentará un ensayo de por lo menos 2 cuartillas sobre antecedentes y concepto de la mercadotecnia.</a:t>
            </a:r>
            <a:endParaRPr lang="es-MX" sz="4000" dirty="0">
              <a:solidFill>
                <a:schemeClr val="accent5">
                  <a:lumMod val="50000"/>
                </a:schemeClr>
              </a:solidFill>
            </a:endParaRPr>
          </a:p>
        </p:txBody>
      </p:sp>
    </p:spTree>
    <p:extLst>
      <p:ext uri="{BB962C8B-B14F-4D97-AF65-F5344CB8AC3E}">
        <p14:creationId xmlns:p14="http://schemas.microsoft.com/office/powerpoint/2010/main" val="98500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_tradnl" sz="2800"/>
              <a:t>AUTOSUFICIENCIA ECONOMICA</a:t>
            </a:r>
            <a:endParaRPr lang="es-ES_tradnl" smtClean="0"/>
          </a:p>
        </p:txBody>
      </p:sp>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057400"/>
            <a:ext cx="2819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 Box 5"/>
          <p:cNvSpPr txBox="1">
            <a:spLocks noChangeArrowheads="1"/>
          </p:cNvSpPr>
          <p:nvPr/>
        </p:nvSpPr>
        <p:spPr bwMode="auto">
          <a:xfrm>
            <a:off x="5638800" y="3352800"/>
            <a:ext cx="4114800" cy="239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800">
                <a:solidFill>
                  <a:srgbClr val="000000"/>
                </a:solidFill>
                <a:latin typeface="Arial" panose="020B0604020202020204" pitchFamily="34" charset="0"/>
              </a:rPr>
              <a:t>El agricultor empezó, probablemente, fijándose en qué plantas silvestres eran comestibles o útiles de algún modo, y aprendiendo a conservar sus semillas para replantarlas en terrenos despejados con anterioridad</a:t>
            </a:r>
            <a:endParaRPr lang="es-ES_tradnl" sz="1800"/>
          </a:p>
          <a:p>
            <a:pPr>
              <a:spcBef>
                <a:spcPct val="50000"/>
              </a:spcBef>
            </a:pPr>
            <a:endParaRPr lang="es-ES_tradnl"/>
          </a:p>
        </p:txBody>
      </p:sp>
      <p:sp>
        <p:nvSpPr>
          <p:cNvPr id="14341" name="Text Box 6"/>
          <p:cNvSpPr txBox="1">
            <a:spLocks noChangeArrowheads="1"/>
          </p:cNvSpPr>
          <p:nvPr/>
        </p:nvSpPr>
        <p:spPr bwMode="auto">
          <a:xfrm>
            <a:off x="5486400" y="1981201"/>
            <a:ext cx="4495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600">
                <a:solidFill>
                  <a:srgbClr val="000000"/>
                </a:solidFill>
                <a:latin typeface="Arial" panose="020B0604020202020204" pitchFamily="34" charset="0"/>
              </a:rPr>
              <a:t>Las fechas de las que datan las plantas y animales domesticados varían según las regiones, pero la mayoría son anteriores al sexto milenio a.C., y las más antiguas podrían remontarse al año 10000 a.C</a:t>
            </a:r>
            <a:endParaRPr lang="es-ES_tradnl" sz="1600"/>
          </a:p>
        </p:txBody>
      </p:sp>
    </p:spTree>
    <p:extLst>
      <p:ext uri="{BB962C8B-B14F-4D97-AF65-F5344CB8AC3E}">
        <p14:creationId xmlns:p14="http://schemas.microsoft.com/office/powerpoint/2010/main" val="2457397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_tradnl" sz="2800"/>
              <a:t>CONSUMO PRIMITIVO</a:t>
            </a:r>
            <a:endParaRPr lang="es-ES_tradnl" smtClean="0"/>
          </a:p>
        </p:txBody>
      </p:sp>
      <p:sp>
        <p:nvSpPr>
          <p:cNvPr id="15363" name="Text Box 3"/>
          <p:cNvSpPr txBox="1">
            <a:spLocks noChangeArrowheads="1"/>
          </p:cNvSpPr>
          <p:nvPr/>
        </p:nvSpPr>
        <p:spPr bwMode="auto">
          <a:xfrm>
            <a:off x="2057400" y="1981200"/>
            <a:ext cx="4114800" cy="418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600">
                <a:latin typeface="Arial" panose="020B0604020202020204" pitchFamily="34" charset="0"/>
              </a:rPr>
              <a:t>Existen una serie de hitos que sirven para trazar un boceto del desarrollo en el ámbito mundial de la agricultura en esta era, que abarcan, a grandes rasgos, desde 2500 a.C. hasta 500 d.C. Algunas plantas empezaron a adquirir importancia. Las uvas y el vino se mencionan en registros egipcios ya alrededor del 2900 a.C., y el comercio de aceite de oliva estaba ya generalizado en el área del Mediterráneo en el primer milenio a.C. El centeno y la avena se cultivaban en el norte de Europa hacia el año 1000 a.C. En América, el maíz fue el cereal más difundido.</a:t>
            </a:r>
            <a:endParaRPr lang="es-ES_tradnl" sz="1600"/>
          </a:p>
          <a:p>
            <a:pPr>
              <a:spcBef>
                <a:spcPct val="50000"/>
              </a:spcBef>
            </a:pPr>
            <a:endParaRPr lang="es-ES_tradnl"/>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2209800"/>
            <a:ext cx="2438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768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133600" y="381000"/>
            <a:ext cx="7772400" cy="609600"/>
          </a:xfrm>
        </p:spPr>
        <p:txBody>
          <a:bodyPr>
            <a:normAutofit fontScale="90000"/>
          </a:bodyPr>
          <a:lstStyle/>
          <a:p>
            <a:r>
              <a:rPr lang="es-ES_tradnl" smtClean="0"/>
              <a:t>TRUEQUE</a:t>
            </a:r>
          </a:p>
        </p:txBody>
      </p:sp>
      <p:sp>
        <p:nvSpPr>
          <p:cNvPr id="16387" name="Text Box 3"/>
          <p:cNvSpPr txBox="1">
            <a:spLocks noChangeArrowheads="1"/>
          </p:cNvSpPr>
          <p:nvPr/>
        </p:nvSpPr>
        <p:spPr bwMode="auto">
          <a:xfrm>
            <a:off x="2286000" y="1066800"/>
            <a:ext cx="807720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400">
                <a:latin typeface="Arial" panose="020B0604020202020204" pitchFamily="34" charset="0"/>
              </a:rPr>
              <a:t>Tras la recesión que siguió a la caída del Imperio romano, el comercio en Europa empezó a crecer paulatinamente durante la edad media, especialmente a partir de los siglos XII y XIII. El comercio a larga distancia fue menos peligroso a medida que los comerciantes creaban asociaciones para protegerse durante los largos viajes. Las principales rutas comerciales de larga distancia ponían en contacto el Báltico y el Mediterráneo oriental con el centro y el norte de Europa. De los bosques del Báltico provenían materias primas: madera, alquitrán y pieles. Del Este provenían bienes de lujo: especias, joyas y productos textiles. A cambio de estos bienes, Europa occidental exportaba materias primas y bienes manufacturados. Los ingleses vendían prendas de lana, los holandeses arenques salados, en España se producía lana, Francia exportaba sal; el sur de Europa también destacaba por sus vinos, sus frutas y su aceite. Las ciudades italianas y alemanas que cubrían estas rutas promovían y financiaban el comercio. No obstante, durante la edad media, el comercio entre Europa y Asia era escaso, porque el transporte terrestre era caro y los bienes de Europa no tenían valor suficiente para exportarlos al Este.</a:t>
            </a:r>
            <a:endParaRPr lang="es-ES_tradnl" sz="1400"/>
          </a:p>
        </p:txBody>
      </p:sp>
      <p:pic>
        <p:nvPicPr>
          <p:cNvPr id="1638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4267201"/>
            <a:ext cx="3429000"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4376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_tradnl" sz="2800"/>
              <a:t>MERCADOS LOCALES</a:t>
            </a:r>
            <a:endParaRPr lang="es-ES_tradnl" smtClean="0"/>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828800"/>
            <a:ext cx="28575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4"/>
          <p:cNvSpPr txBox="1">
            <a:spLocks noChangeArrowheads="1"/>
          </p:cNvSpPr>
          <p:nvPr/>
        </p:nvSpPr>
        <p:spPr bwMode="auto">
          <a:xfrm>
            <a:off x="5867400" y="1600200"/>
            <a:ext cx="3657600" cy="4429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a:solidFill>
                  <a:srgbClr val="000000"/>
                </a:solidFill>
                <a:latin typeface="Arial" panose="020B0604020202020204" pitchFamily="34" charset="0"/>
              </a:rPr>
              <a:t> </a:t>
            </a:r>
            <a:r>
              <a:rPr lang="es-ES_tradnl" sz="1800">
                <a:latin typeface="Arial" panose="020B0604020202020204" pitchFamily="34" charset="0"/>
              </a:rPr>
              <a:t>En contraposición con una simple venta, el mercado implica el comercio regular y regulado, donde existe cierta competencia entre los participantes. El mercado surge desde el momento en que se unen grupos de vendedores y compradores, y permite que se articule el mecanismo de la oferta y demanda. Los primeros mercados de la historia funcionaban mediante el trueque.</a:t>
            </a:r>
            <a:endParaRPr lang="es-ES_tradnl"/>
          </a:p>
          <a:p>
            <a:pPr algn="ctr">
              <a:spcBef>
                <a:spcPct val="50000"/>
              </a:spcBef>
            </a:pPr>
            <a:endParaRPr lang="es-ES_tradnl"/>
          </a:p>
        </p:txBody>
      </p:sp>
    </p:spTree>
    <p:extLst>
      <p:ext uri="{BB962C8B-B14F-4D97-AF65-F5344CB8AC3E}">
        <p14:creationId xmlns:p14="http://schemas.microsoft.com/office/powerpoint/2010/main" val="2291902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_tradnl" sz="3200"/>
              <a:t>ECONOMIA MONETARIA</a:t>
            </a:r>
            <a:endParaRPr lang="es-ES_tradnl" smtClean="0"/>
          </a:p>
        </p:txBody>
      </p:sp>
      <p:sp>
        <p:nvSpPr>
          <p:cNvPr id="18435" name="Text Box 3"/>
          <p:cNvSpPr txBox="1">
            <a:spLocks noChangeArrowheads="1"/>
          </p:cNvSpPr>
          <p:nvPr/>
        </p:nvSpPr>
        <p:spPr bwMode="auto">
          <a:xfrm>
            <a:off x="2667000" y="5257800"/>
            <a:ext cx="6400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800">
                <a:solidFill>
                  <a:srgbClr val="000000"/>
                </a:solidFill>
                <a:latin typeface="Arial" panose="020B0604020202020204" pitchFamily="34" charset="0"/>
              </a:rPr>
              <a:t>Tras la aparición del </a:t>
            </a:r>
            <a:r>
              <a:rPr lang="es-ES_tradnl" sz="1800">
                <a:solidFill>
                  <a:srgbClr val="800000"/>
                </a:solidFill>
                <a:latin typeface="Arial" panose="020B0604020202020204" pitchFamily="34" charset="0"/>
              </a:rPr>
              <a:t>dinero</a:t>
            </a:r>
            <a:r>
              <a:rPr lang="es-ES_tradnl" sz="1800">
                <a:solidFill>
                  <a:srgbClr val="000000"/>
                </a:solidFill>
                <a:latin typeface="Arial" panose="020B0604020202020204" pitchFamily="34" charset="0"/>
              </a:rPr>
              <a:t>, se empezaron a desarrollar códigos de comercio que, en última instancia, dieron lugar a las modernas empresas nacionales e internacionales.</a:t>
            </a:r>
            <a:endParaRPr lang="es-ES_tradnl" sz="1800"/>
          </a:p>
        </p:txBody>
      </p:sp>
      <p:sp>
        <p:nvSpPr>
          <p:cNvPr id="18436" name="Text Box 4"/>
          <p:cNvSpPr txBox="1">
            <a:spLocks noChangeArrowheads="1"/>
          </p:cNvSpPr>
          <p:nvPr/>
        </p:nvSpPr>
        <p:spPr bwMode="auto">
          <a:xfrm>
            <a:off x="6324600" y="1905000"/>
            <a:ext cx="3733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Aft>
                <a:spcPts val="700"/>
              </a:spcAft>
            </a:pPr>
            <a:r>
              <a:rPr lang="es-ES_tradnl" sz="1600">
                <a:solidFill>
                  <a:srgbClr val="000000"/>
                </a:solidFill>
                <a:latin typeface="Arial" panose="020B0604020202020204" pitchFamily="34" charset="0"/>
              </a:rPr>
              <a:t>En una economía monetaria, el propietario de un bien puede venderlo a cambio de dinero, que se acepta como pago, y así evita gastar el tiempo y el esfuerzo que requeriría encontrar a alguien que le ofreciese un intercambio aceptable. Por lo tanto, el dinero se considera como la pieza clave de la vida</a:t>
            </a:r>
            <a:endParaRPr lang="es-ES_tradnl"/>
          </a:p>
        </p:txBody>
      </p:sp>
      <p:pic>
        <p:nvPicPr>
          <p:cNvPr id="184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905000"/>
            <a:ext cx="2895600"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7772607"/>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TotalTime>
  <Words>1340</Words>
  <Application>Microsoft Office PowerPoint</Application>
  <PresentationFormat>Panorámica</PresentationFormat>
  <Paragraphs>203</Paragraphs>
  <Slides>33</Slides>
  <Notes>26</Notes>
  <HiddenSlides>0</HiddenSlides>
  <MMClips>0</MMClips>
  <ScaleCrop>false</ScaleCrop>
  <HeadingPairs>
    <vt:vector size="6" baseType="variant">
      <vt:variant>
        <vt:lpstr>Fuentes usadas</vt:lpstr>
      </vt:variant>
      <vt:variant>
        <vt:i4>18</vt:i4>
      </vt:variant>
      <vt:variant>
        <vt:lpstr>Tema</vt:lpstr>
      </vt:variant>
      <vt:variant>
        <vt:i4>1</vt:i4>
      </vt:variant>
      <vt:variant>
        <vt:lpstr>Títulos de diapositiva</vt:lpstr>
      </vt:variant>
      <vt:variant>
        <vt:i4>33</vt:i4>
      </vt:variant>
    </vt:vector>
  </HeadingPairs>
  <TitlesOfParts>
    <vt:vector size="52" baseType="lpstr">
      <vt:lpstr>Acanthus Black SSi</vt:lpstr>
      <vt:lpstr>Alamo SSi</vt:lpstr>
      <vt:lpstr>Algerian</vt:lpstr>
      <vt:lpstr>Amerigo BT</vt:lpstr>
      <vt:lpstr>Arial</vt:lpstr>
      <vt:lpstr>Arial Black</vt:lpstr>
      <vt:lpstr>Calibri</vt:lpstr>
      <vt:lpstr>Century Gothic</vt:lpstr>
      <vt:lpstr>Kids</vt:lpstr>
      <vt:lpstr>Monotype Corsiva</vt:lpstr>
      <vt:lpstr>Roboto</vt:lpstr>
      <vt:lpstr>Simpson</vt:lpstr>
      <vt:lpstr>Tahoma</vt:lpstr>
      <vt:lpstr>Tiffany Hv BT</vt:lpstr>
      <vt:lpstr>Times New Roman</vt:lpstr>
      <vt:lpstr>UnivrstyRoman Bd BT</vt:lpstr>
      <vt:lpstr>Van Dijk</vt:lpstr>
      <vt:lpstr>Wingdings 3</vt:lpstr>
      <vt:lpstr>Espiral</vt:lpstr>
      <vt:lpstr>Presentación de PowerPoint</vt:lpstr>
      <vt:lpstr>EVOLUCIÓN  DE LA MERCADOTECNIA (ANTECEDENTES)</vt:lpstr>
      <vt:lpstr>OBJETIVO:</vt:lpstr>
      <vt:lpstr>Presentación de PowerPoint</vt:lpstr>
      <vt:lpstr>AUTOSUFICIENCIA ECONOMICA</vt:lpstr>
      <vt:lpstr>CONSUMO PRIMITIVO</vt:lpstr>
      <vt:lpstr>TRUEQUE</vt:lpstr>
      <vt:lpstr>MERCADOS LOCALES</vt:lpstr>
      <vt:lpstr>ECONOMIA MONETARIA</vt:lpstr>
      <vt:lpstr>CAPITALISMO PRIMITIVO</vt:lpstr>
      <vt:lpstr>PRODUCCION EN MASA</vt:lpstr>
      <vt:lpstr>SOCIEDAD PROSPERA</vt:lpstr>
      <vt:lpstr>Orientaciones de la Mercadotecnia</vt:lpstr>
      <vt:lpstr>ORIENTACIÓN AL PRODUCTO</vt:lpstr>
      <vt:lpstr>ORIENTACIÓN A LAS VENTAS</vt:lpstr>
      <vt:lpstr>ORIENTACIÓN AL MERCADO</vt:lpstr>
      <vt:lpstr>Conceptos de Mercadotecnia</vt:lpstr>
      <vt:lpstr>¿ Dónde esta la Mercadotecnia ?</vt:lpstr>
      <vt:lpstr>EL CICLO DE LA MERCADOTECNIA</vt:lpstr>
      <vt:lpstr>¿ QUÉ ES MERCADOTECNIA ?</vt:lpstr>
      <vt:lpstr>¿QUÉ SINGINICA LA PALABRA MERCADOTENCIA?</vt:lpstr>
      <vt:lpstr>LA   MERCADOTECNIA    EFICAZ</vt:lpstr>
      <vt:lpstr>LA MERCADOTECNIA  Y SU UTILIDAD ECONÓMICA</vt:lpstr>
      <vt:lpstr>LA MERCADOTECNIA</vt:lpstr>
      <vt:lpstr>CONCEPTO DE MERCADOTECNIA</vt:lpstr>
      <vt:lpstr>ALGUNOS CONCEPTOS DE MERCADOTECNIA</vt:lpstr>
      <vt:lpstr>ALGUNOS CONCEPTOS DE MERCADOTECNIA</vt:lpstr>
      <vt:lpstr>ALGUNOS CONCEPTOS DE MERCADOTECNIA</vt:lpstr>
      <vt:lpstr>ALGUNOS CONCEPTOS DE MERCADOTECNIA</vt:lpstr>
      <vt:lpstr>CONCEPTO EN TRES PALABRAS</vt:lpstr>
      <vt:lpstr>Presentación de PowerPoint</vt:lpstr>
      <vt:lpstr>Presentación de PowerPoint</vt:lpstr>
      <vt:lpstr>Gracias por su atención:   aslemusg@uaemex.mx</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Invitado</dc:creator>
  <cp:lastModifiedBy>Invitado</cp:lastModifiedBy>
  <cp:revision>3</cp:revision>
  <dcterms:created xsi:type="dcterms:W3CDTF">2015-10-02T21:03:45Z</dcterms:created>
  <dcterms:modified xsi:type="dcterms:W3CDTF">2015-10-02T21:18:07Z</dcterms:modified>
</cp:coreProperties>
</file>