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7"/>
  </p:notesMasterIdLst>
  <p:sldIdLst>
    <p:sldId id="457" r:id="rId2"/>
    <p:sldId id="355" r:id="rId3"/>
    <p:sldId id="302" r:id="rId4"/>
    <p:sldId id="300" r:id="rId5"/>
    <p:sldId id="303" r:id="rId6"/>
    <p:sldId id="301" r:id="rId7"/>
    <p:sldId id="431" r:id="rId8"/>
    <p:sldId id="432" r:id="rId9"/>
    <p:sldId id="304" r:id="rId10"/>
    <p:sldId id="305" r:id="rId11"/>
    <p:sldId id="306" r:id="rId12"/>
    <p:sldId id="390" r:id="rId13"/>
    <p:sldId id="257" r:id="rId14"/>
    <p:sldId id="258" r:id="rId15"/>
    <p:sldId id="356" r:id="rId16"/>
    <p:sldId id="357" r:id="rId17"/>
    <p:sldId id="358" r:id="rId18"/>
    <p:sldId id="359" r:id="rId19"/>
    <p:sldId id="360" r:id="rId20"/>
    <p:sldId id="361" r:id="rId21"/>
    <p:sldId id="362" r:id="rId22"/>
    <p:sldId id="364" r:id="rId23"/>
    <p:sldId id="365" r:id="rId24"/>
    <p:sldId id="366" r:id="rId25"/>
    <p:sldId id="369" r:id="rId26"/>
    <p:sldId id="368" r:id="rId27"/>
    <p:sldId id="367" r:id="rId28"/>
    <p:sldId id="373" r:id="rId29"/>
    <p:sldId id="374" r:id="rId30"/>
    <p:sldId id="372" r:id="rId31"/>
    <p:sldId id="375" r:id="rId32"/>
    <p:sldId id="377" r:id="rId33"/>
    <p:sldId id="376" r:id="rId34"/>
    <p:sldId id="378" r:id="rId35"/>
    <p:sldId id="379" r:id="rId36"/>
    <p:sldId id="380" r:id="rId37"/>
    <p:sldId id="382" r:id="rId38"/>
    <p:sldId id="275" r:id="rId39"/>
    <p:sldId id="276" r:id="rId40"/>
    <p:sldId id="277" r:id="rId41"/>
    <p:sldId id="278" r:id="rId42"/>
    <p:sldId id="383" r:id="rId43"/>
    <p:sldId id="384" r:id="rId44"/>
    <p:sldId id="385" r:id="rId45"/>
    <p:sldId id="386" r:id="rId46"/>
    <p:sldId id="387" r:id="rId47"/>
    <p:sldId id="388" r:id="rId48"/>
    <p:sldId id="280" r:id="rId49"/>
    <p:sldId id="319" r:id="rId50"/>
    <p:sldId id="389" r:id="rId51"/>
    <p:sldId id="317" r:id="rId52"/>
    <p:sldId id="283" r:id="rId53"/>
    <p:sldId id="391" r:id="rId54"/>
    <p:sldId id="392" r:id="rId55"/>
    <p:sldId id="393" r:id="rId56"/>
    <p:sldId id="394" r:id="rId57"/>
    <p:sldId id="395" r:id="rId58"/>
    <p:sldId id="415" r:id="rId59"/>
    <p:sldId id="416" r:id="rId60"/>
    <p:sldId id="417" r:id="rId61"/>
    <p:sldId id="418" r:id="rId62"/>
    <p:sldId id="419" r:id="rId63"/>
    <p:sldId id="420" r:id="rId64"/>
    <p:sldId id="421" r:id="rId65"/>
    <p:sldId id="422" r:id="rId66"/>
    <p:sldId id="423" r:id="rId67"/>
    <p:sldId id="424" r:id="rId68"/>
    <p:sldId id="425" r:id="rId69"/>
    <p:sldId id="426" r:id="rId70"/>
    <p:sldId id="427" r:id="rId71"/>
    <p:sldId id="428" r:id="rId72"/>
    <p:sldId id="429" r:id="rId73"/>
    <p:sldId id="433" r:id="rId74"/>
    <p:sldId id="436" r:id="rId75"/>
    <p:sldId id="437" r:id="rId76"/>
    <p:sldId id="441" r:id="rId77"/>
    <p:sldId id="453" r:id="rId78"/>
    <p:sldId id="454" r:id="rId79"/>
    <p:sldId id="455" r:id="rId80"/>
    <p:sldId id="456" r:id="rId81"/>
    <p:sldId id="438" r:id="rId82"/>
    <p:sldId id="439" r:id="rId83"/>
    <p:sldId id="440" r:id="rId84"/>
    <p:sldId id="434" r:id="rId85"/>
    <p:sldId id="442" r:id="rId86"/>
    <p:sldId id="443" r:id="rId87"/>
    <p:sldId id="444" r:id="rId88"/>
    <p:sldId id="445" r:id="rId89"/>
    <p:sldId id="446" r:id="rId90"/>
    <p:sldId id="447" r:id="rId91"/>
    <p:sldId id="448" r:id="rId92"/>
    <p:sldId id="449" r:id="rId93"/>
    <p:sldId id="450" r:id="rId94"/>
    <p:sldId id="451" r:id="rId95"/>
    <p:sldId id="458" r:id="rId96"/>
  </p:sldIdLst>
  <p:sldSz cx="9144000" cy="6858000" type="screen4x3"/>
  <p:notesSz cx="6858000" cy="9144000"/>
  <p:defaultTextStyle>
    <a:defPPr>
      <a:defRPr lang="es-ES_tradnl"/>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EFFCFF"/>
    <a:srgbClr val="FF6600"/>
    <a:srgbClr val="666633"/>
    <a:srgbClr val="CCECFF"/>
    <a:srgbClr val="66CCFF"/>
    <a:srgbClr val="0066FF"/>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70" autoAdjust="0"/>
    <p:restoredTop sz="94710" autoAdjust="0"/>
  </p:normalViewPr>
  <p:slideViewPr>
    <p:cSldViewPr>
      <p:cViewPr>
        <p:scale>
          <a:sx n="75" d="100"/>
          <a:sy n="75" d="100"/>
        </p:scale>
        <p:origin x="-1050"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2744"/>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Arial" charset="0"/>
              </a:defRPr>
            </a:lvl1pPr>
          </a:lstStyle>
          <a:p>
            <a:pPr>
              <a:defRPr/>
            </a:pPr>
            <a:endParaRPr lang="es-ES_tradnl"/>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Arial" charset="0"/>
              </a:defRPr>
            </a:lvl1pPr>
          </a:lstStyle>
          <a:p>
            <a:pPr>
              <a:defRPr/>
            </a:pPr>
            <a:endParaRPr lang="es-ES_tradnl"/>
          </a:p>
        </p:txBody>
      </p:sp>
      <p:sp>
        <p:nvSpPr>
          <p:cNvPr id="901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Arial" charset="0"/>
              </a:defRPr>
            </a:lvl1pPr>
          </a:lstStyle>
          <a:p>
            <a:pPr>
              <a:defRPr/>
            </a:pPr>
            <a:endParaRPr lang="es-ES_tradnl"/>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Arial" charset="0"/>
              </a:defRPr>
            </a:lvl1pPr>
          </a:lstStyle>
          <a:p>
            <a:pPr>
              <a:defRPr/>
            </a:pPr>
            <a:fld id="{8D28A2B8-164C-4544-8A5F-3A1D22BC1714}" type="slidenum">
              <a:rPr lang="es-ES_tradnl"/>
              <a:pPr>
                <a:defRPr/>
              </a:pPr>
              <a:t>‹Nº›</a:t>
            </a:fld>
            <a:endParaRPr lang="es-ES_tradnl"/>
          </a:p>
        </p:txBody>
      </p:sp>
    </p:spTree>
    <p:extLst>
      <p:ext uri="{BB962C8B-B14F-4D97-AF65-F5344CB8AC3E}">
        <p14:creationId xmlns:p14="http://schemas.microsoft.com/office/powerpoint/2010/main" val="27039008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1 Marcador de imagen de diapositiva"/>
          <p:cNvSpPr>
            <a:spLocks noGrp="1" noRot="1" noChangeAspect="1" noTextEdit="1"/>
          </p:cNvSpPr>
          <p:nvPr>
            <p:ph type="sldImg"/>
          </p:nvPr>
        </p:nvSpPr>
        <p:spPr>
          <a:ln/>
        </p:spPr>
      </p:sp>
      <p:sp>
        <p:nvSpPr>
          <p:cNvPr id="108547"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s-MX" altLang="es-MX" smtClean="0">
              <a:latin typeface="Arial" pitchFamily="34" charset="0"/>
            </a:endParaRPr>
          </a:p>
        </p:txBody>
      </p:sp>
      <p:sp>
        <p:nvSpPr>
          <p:cNvPr id="108548"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05A39C44-4140-491F-AD84-C48BBE2C3504}" type="slidenum">
              <a:rPr lang="es-ES_tradnl" altLang="es-MX" smtClean="0"/>
              <a:pPr eaLnBrk="1" hangingPunct="1"/>
              <a:t>1</a:t>
            </a:fld>
            <a:endParaRPr lang="es-ES_tradnl" altLang="es-MX"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defRPr/>
            </a:pPr>
            <a:fld id="{8D28A2B8-164C-4544-8A5F-3A1D22BC1714}" type="slidenum">
              <a:rPr lang="es-ES_tradnl" smtClean="0"/>
              <a:pPr>
                <a:defRPr/>
              </a:pPr>
              <a:t>10</a:t>
            </a:fld>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_tradnl"/>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_tradnl"/>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020FB129-A0D0-43C4-A47A-336D9BCB88BA}" type="slidenum">
              <a:rPr lang="es-ES_tradnl"/>
              <a:pPr>
                <a:defRPr/>
              </a:pPr>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E6ADD3B7-F7EF-4614-88D8-2E9C91CBEA08}" type="slidenum">
              <a:rPr lang="es-ES_tradnl"/>
              <a:pPr>
                <a:defRPr/>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A0A72F56-C095-48BA-91B3-2417E1DCEF14}" type="slidenum">
              <a:rPr lang="es-ES_tradnl"/>
              <a:pPr>
                <a:defRPr/>
              </a:pPr>
              <a:t>‹Nº›</a:t>
            </a:fld>
            <a:endParaRPr lang="es-ES_tradn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_tradnl"/>
          </a:p>
        </p:txBody>
      </p:sp>
      <p:sp>
        <p:nvSpPr>
          <p:cNvPr id="3" name="2 Marcador de tabla"/>
          <p:cNvSpPr>
            <a:spLocks noGrp="1"/>
          </p:cNvSpPr>
          <p:nvPr>
            <p:ph type="tbl" idx="1"/>
          </p:nvPr>
        </p:nvSpPr>
        <p:spPr>
          <a:xfrm>
            <a:off x="457200" y="1600200"/>
            <a:ext cx="8229600" cy="4525963"/>
          </a:xfrm>
        </p:spPr>
        <p:txBody>
          <a:bodyPr/>
          <a:lstStyle/>
          <a:p>
            <a:pPr lvl="0"/>
            <a:endParaRPr lang="es-ES_tradnl"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2BC0D9E7-CDB1-440C-BFA1-8305CC6FB0EA}" type="slidenum">
              <a:rPr lang="es-ES_tradnl"/>
              <a:pPr>
                <a:defRPr/>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10E63A9E-8229-444E-A4E6-C331747936BF}" type="slidenum">
              <a:rPr lang="es-ES_tradnl"/>
              <a:pPr>
                <a:defRPr/>
              </a:pPr>
              <a:t>‹Nº›</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52B793A3-59D5-4D1A-AC9A-260E534AF0B2}" type="slidenum">
              <a:rPr lang="es-ES_tradnl"/>
              <a:pPr>
                <a:defRPr/>
              </a:pPr>
              <a:t>‹Nº›</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F3629B57-D0F8-4A35-8C33-2F4A91D65E44}" type="slidenum">
              <a:rPr lang="es-ES_tradnl"/>
              <a:pPr>
                <a:defRPr/>
              </a:pPr>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Rectangle 4"/>
          <p:cNvSpPr>
            <a:spLocks noGrp="1" noChangeArrowheads="1"/>
          </p:cNvSpPr>
          <p:nvPr>
            <p:ph type="dt" sz="half" idx="10"/>
          </p:nvPr>
        </p:nvSpPr>
        <p:spPr>
          <a:ln/>
        </p:spPr>
        <p:txBody>
          <a:bodyPr/>
          <a:lstStyle>
            <a:lvl1pPr>
              <a:defRPr/>
            </a:lvl1pPr>
          </a:lstStyle>
          <a:p>
            <a:pPr>
              <a:defRPr/>
            </a:pPr>
            <a:endParaRPr lang="es-ES_tradnl"/>
          </a:p>
        </p:txBody>
      </p:sp>
      <p:sp>
        <p:nvSpPr>
          <p:cNvPr id="8"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6"/>
          <p:cNvSpPr>
            <a:spLocks noGrp="1" noChangeArrowheads="1"/>
          </p:cNvSpPr>
          <p:nvPr>
            <p:ph type="sldNum" sz="quarter" idx="12"/>
          </p:nvPr>
        </p:nvSpPr>
        <p:spPr>
          <a:ln/>
        </p:spPr>
        <p:txBody>
          <a:bodyPr/>
          <a:lstStyle>
            <a:lvl1pPr>
              <a:defRPr/>
            </a:lvl1pPr>
          </a:lstStyle>
          <a:p>
            <a:pPr>
              <a:defRPr/>
            </a:pPr>
            <a:fld id="{33D8B09D-8CF9-49D0-86E8-F28E3CDF71CF}" type="slidenum">
              <a:rPr lang="es-ES_tradnl"/>
              <a:pPr>
                <a:defRPr/>
              </a:pPr>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Rectangle 4"/>
          <p:cNvSpPr>
            <a:spLocks noGrp="1" noChangeArrowheads="1"/>
          </p:cNvSpPr>
          <p:nvPr>
            <p:ph type="dt" sz="half" idx="10"/>
          </p:nvPr>
        </p:nvSpPr>
        <p:spPr>
          <a:ln/>
        </p:spPr>
        <p:txBody>
          <a:bodyPr/>
          <a:lstStyle>
            <a:lvl1pPr>
              <a:defRPr/>
            </a:lvl1pPr>
          </a:lstStyle>
          <a:p>
            <a:pPr>
              <a:defRPr/>
            </a:pPr>
            <a:endParaRPr lang="es-ES_tradnl"/>
          </a:p>
        </p:txBody>
      </p:sp>
      <p:sp>
        <p:nvSpPr>
          <p:cNvPr id="4"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6"/>
          <p:cNvSpPr>
            <a:spLocks noGrp="1" noChangeArrowheads="1"/>
          </p:cNvSpPr>
          <p:nvPr>
            <p:ph type="sldNum" sz="quarter" idx="12"/>
          </p:nvPr>
        </p:nvSpPr>
        <p:spPr>
          <a:ln/>
        </p:spPr>
        <p:txBody>
          <a:bodyPr/>
          <a:lstStyle>
            <a:lvl1pPr>
              <a:defRPr/>
            </a:lvl1pPr>
          </a:lstStyle>
          <a:p>
            <a:pPr>
              <a:defRPr/>
            </a:pPr>
            <a:fld id="{8BDD3407-66E7-4E9A-BC00-CC1AF7790095}" type="slidenum">
              <a:rPr lang="es-ES_tradnl"/>
              <a:pPr>
                <a:defRPr/>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_tradnl"/>
          </a:p>
        </p:txBody>
      </p:sp>
      <p:sp>
        <p:nvSpPr>
          <p:cNvPr id="3"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6"/>
          <p:cNvSpPr>
            <a:spLocks noGrp="1" noChangeArrowheads="1"/>
          </p:cNvSpPr>
          <p:nvPr>
            <p:ph type="sldNum" sz="quarter" idx="12"/>
          </p:nvPr>
        </p:nvSpPr>
        <p:spPr>
          <a:ln/>
        </p:spPr>
        <p:txBody>
          <a:bodyPr/>
          <a:lstStyle>
            <a:lvl1pPr>
              <a:defRPr/>
            </a:lvl1pPr>
          </a:lstStyle>
          <a:p>
            <a:pPr>
              <a:defRPr/>
            </a:pPr>
            <a:fld id="{EB991A55-CB9A-4D6B-AA26-8E4124561BEF}" type="slidenum">
              <a:rPr lang="es-ES_tradnl"/>
              <a:pPr>
                <a:defRPr/>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D8DC1BB2-23CC-4D33-BAD5-04F1CACA71A1}" type="slidenum">
              <a:rPr lang="es-ES_tradnl"/>
              <a:pPr>
                <a:defRPr/>
              </a:pPr>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DCD6452A-EC8D-44EB-8047-1BD4CF8BA86E}" type="slidenum">
              <a:rPr lang="es-ES_tradnl"/>
              <a:pPr>
                <a:defRPr/>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_tradnl"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Arial" charset="0"/>
              </a:defRPr>
            </a:lvl1pPr>
          </a:lstStyle>
          <a:p>
            <a:pPr>
              <a:defRPr/>
            </a:pPr>
            <a:endParaRPr lang="es-ES_tradn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Arial" charset="0"/>
              </a:defRPr>
            </a:lvl1pPr>
          </a:lstStyle>
          <a:p>
            <a:pPr>
              <a:defRPr/>
            </a:pPr>
            <a:endParaRPr lang="es-ES_tradn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atin typeface="Arial" charset="0"/>
              </a:defRPr>
            </a:lvl1pPr>
          </a:lstStyle>
          <a:p>
            <a:pPr>
              <a:defRPr/>
            </a:pPr>
            <a:fld id="{17D007B8-4F06-46DE-932D-09FDBF11EDA3}" type="slidenum">
              <a:rPr lang="es-ES_tradnl"/>
              <a:pPr>
                <a:defRPr/>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37.xml"/><Relationship Id="rId5" Type="http://schemas.openxmlformats.org/officeDocument/2006/relationships/slide" Target="slide84.xml"/><Relationship Id="rId10" Type="http://schemas.openxmlformats.org/officeDocument/2006/relationships/image" Target="../media/image6.png"/><Relationship Id="rId4" Type="http://schemas.openxmlformats.org/officeDocument/2006/relationships/slide" Target="slide51.xml"/><Relationship Id="rId9" Type="http://schemas.openxmlformats.org/officeDocument/2006/relationships/slide" Target="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6.png"/><Relationship Id="rId4" Type="http://schemas.openxmlformats.org/officeDocument/2006/relationships/slide" Target="slide8.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6.png"/><Relationship Id="rId4" Type="http://schemas.openxmlformats.org/officeDocument/2006/relationships/slide" Target="slide10.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slide" Target="slide11.xml"/><Relationship Id="rId5" Type="http://schemas.openxmlformats.org/officeDocument/2006/relationships/image" Target="../media/image6.png"/><Relationship Id="rId4" Type="http://schemas.openxmlformats.org/officeDocument/2006/relationships/slide" Target="slide10.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6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6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6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6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7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7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7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7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7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6.png"/><Relationship Id="rId4" Type="http://schemas.openxmlformats.org/officeDocument/2006/relationships/slide" Target="slide10.xml"/></Relationships>
</file>

<file path=ppt/slides/_rels/slide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8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8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8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8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8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8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9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_rels/slide9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slide" Target="slid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Text Box 7"/>
          <p:cNvSpPr txBox="1">
            <a:spLocks noChangeArrowheads="1"/>
          </p:cNvSpPr>
          <p:nvPr/>
        </p:nvSpPr>
        <p:spPr bwMode="auto">
          <a:xfrm>
            <a:off x="1619250" y="2862263"/>
            <a:ext cx="65532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s-ES" altLang="es-MX" b="1" dirty="0"/>
              <a:t>AUDITORIA INFORMÁTICA</a:t>
            </a:r>
          </a:p>
        </p:txBody>
      </p:sp>
      <p:sp>
        <p:nvSpPr>
          <p:cNvPr id="2057" name="Text Box 9"/>
          <p:cNvSpPr txBox="1">
            <a:spLocks noChangeArrowheads="1"/>
          </p:cNvSpPr>
          <p:nvPr/>
        </p:nvSpPr>
        <p:spPr bwMode="auto">
          <a:xfrm>
            <a:off x="347663" y="4579938"/>
            <a:ext cx="48006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s-ES_tradnl" altLang="es-MX" sz="1600" b="1"/>
              <a:t>CUARTO SEMESTRE </a:t>
            </a:r>
          </a:p>
          <a:p>
            <a:pPr algn="ctr" eaLnBrk="1" hangingPunct="1"/>
            <a:endParaRPr lang="es-ES_tradnl" altLang="es-MX" sz="1600" b="1"/>
          </a:p>
          <a:p>
            <a:pPr algn="ctr" eaLnBrk="1" hangingPunct="1"/>
            <a:endParaRPr lang="es-ES_tradnl" altLang="es-MX" sz="1600" b="1"/>
          </a:p>
          <a:p>
            <a:pPr eaLnBrk="1" hangingPunct="1"/>
            <a:endParaRPr lang="es-ES_tradnl" altLang="es-MX" sz="1600"/>
          </a:p>
        </p:txBody>
      </p:sp>
      <p:sp>
        <p:nvSpPr>
          <p:cNvPr id="2100" name="Text Box 52"/>
          <p:cNvSpPr txBox="1">
            <a:spLocks noChangeArrowheads="1"/>
          </p:cNvSpPr>
          <p:nvPr/>
        </p:nvSpPr>
        <p:spPr bwMode="auto">
          <a:xfrm>
            <a:off x="1476375" y="1755775"/>
            <a:ext cx="6480175"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s-ES_tradnl" altLang="es-MX" sz="1600" b="1">
                <a:cs typeface="Arial" pitchFamily="34" charset="0"/>
              </a:rPr>
              <a:t>  LICENCIATURA: INFORMÁTICA ADMINISTRATIVA</a:t>
            </a:r>
          </a:p>
          <a:p>
            <a:pPr eaLnBrk="1" hangingPunct="1"/>
            <a:endParaRPr lang="es-ES_tradnl" altLang="es-MX" sz="1600" b="1">
              <a:cs typeface="Arial" pitchFamily="34" charset="0"/>
            </a:endParaRPr>
          </a:p>
        </p:txBody>
      </p:sp>
      <p:sp>
        <p:nvSpPr>
          <p:cNvPr id="2101" name="Rectangle 53"/>
          <p:cNvSpPr>
            <a:spLocks noChangeArrowheads="1"/>
          </p:cNvSpPr>
          <p:nvPr/>
        </p:nvSpPr>
        <p:spPr bwMode="auto">
          <a:xfrm>
            <a:off x="1620838" y="2270125"/>
            <a:ext cx="64801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p>
            <a:r>
              <a:rPr lang="es-MX" altLang="es-MX" sz="1600" b="1"/>
              <a:t>TIPO DE MATERIAL: VISUAL</a:t>
            </a:r>
          </a:p>
        </p:txBody>
      </p:sp>
      <p:sp>
        <p:nvSpPr>
          <p:cNvPr id="2103" name="Rectangle 55"/>
          <p:cNvSpPr>
            <a:spLocks noChangeArrowheads="1"/>
          </p:cNvSpPr>
          <p:nvPr/>
        </p:nvSpPr>
        <p:spPr bwMode="auto">
          <a:xfrm>
            <a:off x="1620838" y="5133975"/>
            <a:ext cx="66960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MX" altLang="es-MX" sz="1600" b="1"/>
              <a:t>ELABORO: M. EN D. ED. </a:t>
            </a:r>
            <a:r>
              <a:rPr lang="es-ES_tradnl" altLang="es-MX" sz="1600" b="1"/>
              <a:t>OSCAR HERNÁNDEZ GÓMEZ</a:t>
            </a:r>
            <a:endParaRPr lang="es-MX" altLang="es-MX" sz="1600" b="1"/>
          </a:p>
        </p:txBody>
      </p:sp>
      <p:sp>
        <p:nvSpPr>
          <p:cNvPr id="2104" name="Rectangle 56"/>
          <p:cNvSpPr>
            <a:spLocks noChangeArrowheads="1"/>
          </p:cNvSpPr>
          <p:nvPr/>
        </p:nvSpPr>
        <p:spPr bwMode="auto">
          <a:xfrm>
            <a:off x="-90488" y="6294438"/>
            <a:ext cx="34178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s-MX" altLang="es-MX" sz="1400" b="1"/>
              <a:t>FECHA DE ELABORACIÓN:  2015- B</a:t>
            </a:r>
            <a:r>
              <a:rPr lang="es-MX" altLang="es-MX" sz="1400"/>
              <a:t> </a:t>
            </a:r>
          </a:p>
        </p:txBody>
      </p:sp>
      <p:graphicFrame>
        <p:nvGraphicFramePr>
          <p:cNvPr id="16" name="Group 11"/>
          <p:cNvGraphicFramePr>
            <a:graphicFrameLocks noGrp="1"/>
          </p:cNvGraphicFramePr>
          <p:nvPr>
            <p:extLst>
              <p:ext uri="{D42A27DB-BD31-4B8C-83A1-F6EECF244321}">
                <p14:modId xmlns:p14="http://schemas.microsoft.com/office/powerpoint/2010/main" val="3907618857"/>
              </p:ext>
            </p:extLst>
          </p:nvPr>
        </p:nvGraphicFramePr>
        <p:xfrm>
          <a:off x="1643063" y="3429000"/>
          <a:ext cx="6121400" cy="857250"/>
        </p:xfrm>
        <a:graphic>
          <a:graphicData uri="http://schemas.openxmlformats.org/drawingml/2006/table">
            <a:tbl>
              <a:tblPr/>
              <a:tblGrid>
                <a:gridCol w="812800"/>
                <a:gridCol w="1008063"/>
                <a:gridCol w="1093787"/>
                <a:gridCol w="960438"/>
                <a:gridCol w="1063625"/>
                <a:gridCol w="1182687"/>
              </a:tblGrid>
              <a:tr h="57626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dirty="0" smtClean="0">
                          <a:ln>
                            <a:noFill/>
                          </a:ln>
                          <a:solidFill>
                            <a:schemeClr val="tx2"/>
                          </a:solidFill>
                          <a:effectLst/>
                          <a:latin typeface="Arial" charset="0"/>
                          <a:ea typeface="Times New Roman" pitchFamily="18" charset="0"/>
                          <a:cs typeface="Arial" charset="0"/>
                        </a:rPr>
                        <a:t>CLAVE</a:t>
                      </a:r>
                      <a:endParaRPr kumimoji="0" lang="es-ES_tradnl" sz="1200" b="1" i="0" u="none" strike="noStrike" cap="none" normalizeH="0" baseline="0" dirty="0" smtClean="0">
                        <a:ln>
                          <a:noFill/>
                        </a:ln>
                        <a:solidFill>
                          <a:schemeClr val="tx2"/>
                        </a:solidFill>
                        <a:effectLst/>
                        <a:latin typeface="Times New Roman" pitchFamily="18" charset="0"/>
                        <a:ea typeface="Times New Roman" pitchFamily="18" charset="0"/>
                        <a:cs typeface="Arial" charset="0"/>
                      </a:endParaRPr>
                    </a:p>
                  </a:txBody>
                  <a:tcPr anchor="ctr"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200" b="1" i="0" u="none" strike="noStrike" cap="none" normalizeH="0" baseline="0" dirty="0" smtClean="0">
                          <a:ln>
                            <a:noFill/>
                          </a:ln>
                          <a:solidFill>
                            <a:schemeClr val="tx2"/>
                          </a:solidFill>
                          <a:effectLst/>
                          <a:latin typeface="Arial" charset="0"/>
                          <a:ea typeface="Times New Roman" pitchFamily="18" charset="0"/>
                          <a:cs typeface="Arial" charset="0"/>
                        </a:rPr>
                        <a:t>HORAS DE TEORÍA</a:t>
                      </a:r>
                      <a:endParaRPr kumimoji="0" lang="es-ES_tradnl" sz="1200" b="1" i="0" u="none" strike="noStrike" cap="none" normalizeH="0" baseline="0" dirty="0" smtClean="0">
                        <a:ln>
                          <a:noFill/>
                        </a:ln>
                        <a:solidFill>
                          <a:schemeClr val="tx2"/>
                        </a:solidFill>
                        <a:effectLst/>
                        <a:latin typeface="Times New Roman" pitchFamily="18" charset="0"/>
                        <a:ea typeface="Times New Roman" pitchFamily="18" charset="0"/>
                        <a:cs typeface="Arial" charset="0"/>
                      </a:endParaRPr>
                    </a:p>
                  </a:txBody>
                  <a:tcPr anchor="ctr" horzOverflow="overflow">
                    <a:lnL>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200" b="1" i="0" u="none" strike="noStrike" cap="none" normalizeH="0" baseline="0" dirty="0" smtClean="0">
                          <a:ln>
                            <a:noFill/>
                          </a:ln>
                          <a:solidFill>
                            <a:schemeClr val="tx2"/>
                          </a:solidFill>
                          <a:effectLst/>
                          <a:latin typeface="Arial" charset="0"/>
                          <a:ea typeface="Times New Roman" pitchFamily="18" charset="0"/>
                          <a:cs typeface="Arial" charset="0"/>
                        </a:rPr>
                        <a:t>HORAS DE PRÁCTICA</a:t>
                      </a:r>
                    </a:p>
                  </a:txBody>
                  <a:tcPr anchor="ctr" horzOverflow="overflow">
                    <a:lnL>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2"/>
                          </a:solidFill>
                          <a:effectLst/>
                          <a:latin typeface="Arial" charset="0"/>
                          <a:ea typeface="Times New Roman" pitchFamily="18" charset="0"/>
                          <a:cs typeface="Arial" charset="0"/>
                        </a:rPr>
                        <a:t>TOTAL DE HORAS</a:t>
                      </a:r>
                    </a:p>
                  </a:txBody>
                  <a:tcPr anchor="ctr" horzOverflow="overflow">
                    <a:lnL>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200" b="1" i="0" u="none" strike="noStrike" cap="none" normalizeH="0" baseline="0" smtClean="0">
                          <a:ln>
                            <a:noFill/>
                          </a:ln>
                          <a:solidFill>
                            <a:schemeClr val="tx2"/>
                          </a:solidFill>
                          <a:effectLst/>
                          <a:latin typeface="Arial" charset="0"/>
                          <a:ea typeface="Times New Roman" pitchFamily="18" charset="0"/>
                          <a:cs typeface="Arial" charset="0"/>
                        </a:rPr>
                        <a:t>CRÉDITOS</a:t>
                      </a:r>
                    </a:p>
                  </a:txBody>
                  <a:tcPr anchor="ctr" horzOverflow="overflow">
                    <a:lnL>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200" b="1" i="0" u="none" strike="noStrike" cap="none" normalizeH="0" baseline="0" smtClean="0">
                          <a:ln>
                            <a:noFill/>
                          </a:ln>
                          <a:solidFill>
                            <a:schemeClr val="tx2"/>
                          </a:solidFill>
                          <a:effectLst/>
                          <a:latin typeface="Arial" charset="0"/>
                          <a:ea typeface="Times New Roman" pitchFamily="18" charset="0"/>
                          <a:cs typeface="Arial" charset="0"/>
                        </a:rPr>
                        <a:t>NÚCLEO DE FORMACIÓN</a:t>
                      </a:r>
                    </a:p>
                  </a:txBody>
                  <a:tcPr anchor="ctr" horzOverflow="overflow">
                    <a:lnL>
                      <a:noFill/>
                    </a:lnL>
                    <a:lnR cap="flat">
                      <a:noFill/>
                    </a:lnR>
                    <a:lnT cap="flat">
                      <a:noFill/>
                    </a:lnT>
                    <a:lnB>
                      <a:noFill/>
                    </a:lnB>
                    <a:lnTlToBr>
                      <a:noFill/>
                    </a:lnTlToBr>
                    <a:lnBlToTr>
                      <a:noFill/>
                    </a:lnBlToTr>
                    <a:noFill/>
                  </a:tcPr>
                </a:tc>
              </a:tr>
              <a:tr h="2809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dirty="0" smtClean="0">
                          <a:ln>
                            <a:noFill/>
                          </a:ln>
                          <a:solidFill>
                            <a:schemeClr val="tx2"/>
                          </a:solidFill>
                          <a:effectLst/>
                          <a:latin typeface="Arial" charset="0"/>
                          <a:ea typeface="Times New Roman" pitchFamily="18" charset="0"/>
                          <a:cs typeface="Arial" charset="0"/>
                        </a:rPr>
                        <a:t>L30025</a:t>
                      </a:r>
                    </a:p>
                  </a:txBody>
                  <a:tcPr horzOverflow="overflow">
                    <a:lnL cap="flat">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dirty="0" smtClean="0">
                          <a:ln>
                            <a:noFill/>
                          </a:ln>
                          <a:solidFill>
                            <a:schemeClr val="tx2"/>
                          </a:solidFill>
                          <a:effectLst/>
                          <a:latin typeface="Arial" charset="0"/>
                          <a:ea typeface="Times New Roman" pitchFamily="18" charset="0"/>
                          <a:cs typeface="Arial" charset="0"/>
                        </a:rPr>
                        <a:t>32</a:t>
                      </a:r>
                    </a:p>
                  </a:txBody>
                  <a:tcPr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dirty="0" smtClean="0">
                          <a:ln>
                            <a:noFill/>
                          </a:ln>
                          <a:solidFill>
                            <a:schemeClr val="tx2"/>
                          </a:solidFill>
                          <a:effectLst/>
                          <a:latin typeface="Arial" charset="0"/>
                          <a:ea typeface="Times New Roman" pitchFamily="18" charset="0"/>
                          <a:cs typeface="Arial" charset="0"/>
                        </a:rPr>
                        <a:t>32</a:t>
                      </a:r>
                    </a:p>
                  </a:txBody>
                  <a:tcPr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dirty="0" smtClean="0">
                          <a:ln>
                            <a:noFill/>
                          </a:ln>
                          <a:solidFill>
                            <a:schemeClr val="tx2"/>
                          </a:solidFill>
                          <a:effectLst/>
                          <a:latin typeface="Arial" charset="0"/>
                          <a:ea typeface="Times New Roman" pitchFamily="18" charset="0"/>
                          <a:cs typeface="Arial" charset="0"/>
                        </a:rPr>
                        <a:t>64</a:t>
                      </a:r>
                    </a:p>
                  </a:txBody>
                  <a:tcPr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2"/>
                          </a:solidFill>
                          <a:effectLst/>
                          <a:latin typeface="Arial" charset="0"/>
                          <a:ea typeface="Times New Roman" pitchFamily="18" charset="0"/>
                          <a:cs typeface="Arial" charset="0"/>
                        </a:rPr>
                        <a:t>6</a:t>
                      </a:r>
                    </a:p>
                  </a:txBody>
                  <a:tcPr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dirty="0" smtClean="0">
                          <a:ln>
                            <a:noFill/>
                          </a:ln>
                          <a:solidFill>
                            <a:schemeClr val="tx2"/>
                          </a:solidFill>
                          <a:effectLst/>
                          <a:latin typeface="Arial" charset="0"/>
                          <a:ea typeface="Times New Roman" pitchFamily="18" charset="0"/>
                          <a:cs typeface="Arial" charset="0"/>
                        </a:rPr>
                        <a:t>SUSTANTIVO</a:t>
                      </a:r>
                    </a:p>
                  </a:txBody>
                  <a:tcPr horzOverflow="overflow">
                    <a:lnL>
                      <a:noFill/>
                    </a:lnL>
                    <a:lnR cap="flat">
                      <a:noFill/>
                    </a:lnR>
                    <a:lnT>
                      <a:noFill/>
                    </a:lnT>
                    <a:lnB cap="flat">
                      <a:noFill/>
                    </a:lnB>
                    <a:lnTlToBr>
                      <a:noFill/>
                    </a:lnTlToBr>
                    <a:lnBlToTr>
                      <a:noFill/>
                    </a:lnBlToTr>
                    <a:noFill/>
                  </a:tcPr>
                </a:tc>
              </a:tr>
            </a:tbl>
          </a:graphicData>
        </a:graphic>
      </p:graphicFrame>
      <p:pic>
        <p:nvPicPr>
          <p:cNvPr id="14357" name="22 Imagen"/>
          <p:cNvPicPr>
            <a:picLocks noChangeAspect="1" noChangeArrowheads="1"/>
          </p:cNvPicPr>
          <p:nvPr/>
        </p:nvPicPr>
        <p:blipFill>
          <a:blip r:embed="rId3">
            <a:extLst>
              <a:ext uri="{28A0092B-C50C-407E-A947-70E740481C1C}">
                <a14:useLocalDpi xmlns:a14="http://schemas.microsoft.com/office/drawing/2010/main" val="0"/>
              </a:ext>
            </a:extLst>
          </a:blip>
          <a:srcRect t="790" b="86571"/>
          <a:stretch>
            <a:fillRect/>
          </a:stretch>
        </p:blipFill>
        <p:spPr bwMode="auto">
          <a:xfrm>
            <a:off x="0" y="0"/>
            <a:ext cx="9144000" cy="110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8" name="Cuadro de texto 2"/>
          <p:cNvSpPr txBox="1">
            <a:spLocks noChangeArrowheads="1"/>
          </p:cNvSpPr>
          <p:nvPr/>
        </p:nvSpPr>
        <p:spPr bwMode="auto">
          <a:xfrm>
            <a:off x="2484438" y="1133475"/>
            <a:ext cx="4067175" cy="2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lnSpc>
                <a:spcPct val="115000"/>
              </a:lnSpc>
            </a:pPr>
            <a:r>
              <a:rPr lang="es-MX" sz="1200" b="1">
                <a:solidFill>
                  <a:srgbClr val="003300"/>
                </a:solidFill>
                <a:latin typeface="Philosopher"/>
                <a:ea typeface="Calibri" pitchFamily="34" charset="0"/>
                <a:cs typeface="Times New Roman" pitchFamily="18" charset="0"/>
              </a:rPr>
              <a:t>Centro Universitario UAEM Valle de Teotihuacán</a:t>
            </a:r>
            <a:endParaRPr lang="es-MX" sz="1100">
              <a:latin typeface="Calibri" pitchFamily="34" charset="0"/>
              <a:ea typeface="Calibri" pitchFamily="34" charset="0"/>
              <a:cs typeface="Times New Roman" pitchFamily="18" charset="0"/>
            </a:endParaRPr>
          </a:p>
        </p:txBody>
      </p:sp>
      <p:pic>
        <p:nvPicPr>
          <p:cNvPr id="14359" name="Imagen 17"/>
          <p:cNvPicPr>
            <a:picLocks noChangeAspect="1" noChangeArrowheads="1"/>
          </p:cNvPicPr>
          <p:nvPr/>
        </p:nvPicPr>
        <p:blipFill>
          <a:blip r:embed="rId4">
            <a:extLst>
              <a:ext uri="{28A0092B-C50C-407E-A947-70E740481C1C}">
                <a14:useLocalDpi xmlns:a14="http://schemas.microsoft.com/office/drawing/2010/main" val="0"/>
              </a:ext>
            </a:extLst>
          </a:blip>
          <a:srcRect t="97816"/>
          <a:stretch>
            <a:fillRect/>
          </a:stretch>
        </p:blipFill>
        <p:spPr bwMode="auto">
          <a:xfrm>
            <a:off x="0" y="6546850"/>
            <a:ext cx="9061450"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60" name="28 Imagen" descr="http://www.uaemex.mx/images/cabecera.png"/>
          <p:cNvPicPr>
            <a:picLocks noChangeAspect="1" noChangeArrowheads="1"/>
          </p:cNvPicPr>
          <p:nvPr/>
        </p:nvPicPr>
        <p:blipFill>
          <a:blip r:embed="rId5">
            <a:extLst>
              <a:ext uri="{28A0092B-C50C-407E-A947-70E740481C1C}">
                <a14:useLocalDpi xmlns:a14="http://schemas.microsoft.com/office/drawing/2010/main" val="0"/>
              </a:ext>
            </a:extLst>
          </a:blip>
          <a:srcRect l="87354" t="3404" r="781" b="6863"/>
          <a:stretch>
            <a:fillRect/>
          </a:stretch>
        </p:blipFill>
        <p:spPr bwMode="auto">
          <a:xfrm>
            <a:off x="8396288" y="6067425"/>
            <a:ext cx="381000"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72752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iterate type="lt">
                                    <p:tmAbs val="75"/>
                                  </p:iterate>
                                  <p:childTnLst>
                                    <p:set>
                                      <p:cBhvr>
                                        <p:cTn id="6" dur="1" fill="hold">
                                          <p:stCondLst>
                                            <p:cond delay="74"/>
                                          </p:stCondLst>
                                        </p:cTn>
                                        <p:tgtEl>
                                          <p:spTgt spid="2100"/>
                                        </p:tgtEl>
                                        <p:attrNameLst>
                                          <p:attrName>style.visibility</p:attrName>
                                        </p:attrNameLst>
                                      </p:cBhvr>
                                      <p:to>
                                        <p:strVal val="visible"/>
                                      </p:to>
                                    </p:set>
                                  </p:childTnLst>
                                </p:cTn>
                              </p:par>
                            </p:childTnLst>
                          </p:cTn>
                        </p:par>
                        <p:par>
                          <p:cTn id="7" fill="hold" nodeType="afterGroup">
                            <p:stCondLst>
                              <p:cond delay="2850"/>
                            </p:stCondLst>
                            <p:childTnLst>
                              <p:par>
                                <p:cTn id="8" presetID="1" presetClass="entr" presetSubtype="0" fill="hold" grpId="0" nodeType="afterEffect">
                                  <p:stCondLst>
                                    <p:cond delay="0"/>
                                  </p:stCondLst>
                                  <p:iterate type="lt">
                                    <p:tmAbs val="75"/>
                                  </p:iterate>
                                  <p:childTnLst>
                                    <p:set>
                                      <p:cBhvr>
                                        <p:cTn id="9" dur="1" fill="hold">
                                          <p:stCondLst>
                                            <p:cond delay="74"/>
                                          </p:stCondLst>
                                        </p:cTn>
                                        <p:tgtEl>
                                          <p:spTgt spid="2101"/>
                                        </p:tgtEl>
                                        <p:attrNameLst>
                                          <p:attrName>style.visibility</p:attrName>
                                        </p:attrNameLst>
                                      </p:cBhvr>
                                      <p:to>
                                        <p:strVal val="visible"/>
                                      </p:to>
                                    </p:set>
                                  </p:childTnLst>
                                </p:cTn>
                              </p:par>
                            </p:childTnLst>
                          </p:cTn>
                        </p:par>
                        <p:par>
                          <p:cTn id="10" fill="hold" nodeType="afterGroup">
                            <p:stCondLst>
                              <p:cond delay="4425"/>
                            </p:stCondLst>
                            <p:childTnLst>
                              <p:par>
                                <p:cTn id="11" presetID="1" presetClass="entr" presetSubtype="0" fill="hold" grpId="0" nodeType="afterEffect">
                                  <p:stCondLst>
                                    <p:cond delay="0"/>
                                  </p:stCondLst>
                                  <p:iterate type="lt">
                                    <p:tmAbs val="75"/>
                                  </p:iterate>
                                  <p:childTnLst>
                                    <p:set>
                                      <p:cBhvr>
                                        <p:cTn id="12" dur="1" fill="hold">
                                          <p:stCondLst>
                                            <p:cond delay="74"/>
                                          </p:stCondLst>
                                        </p:cTn>
                                        <p:tgtEl>
                                          <p:spTgt spid="2055"/>
                                        </p:tgtEl>
                                        <p:attrNameLst>
                                          <p:attrName>style.visibility</p:attrName>
                                        </p:attrNameLst>
                                      </p:cBhvr>
                                      <p:to>
                                        <p:strVal val="visible"/>
                                      </p:to>
                                    </p:set>
                                  </p:childTnLst>
                                </p:cTn>
                              </p:par>
                            </p:childTnLst>
                          </p:cTn>
                        </p:par>
                        <p:par>
                          <p:cTn id="13" fill="hold" nodeType="afterGroup">
                            <p:stCondLst>
                              <p:cond delay="5925"/>
                            </p:stCondLst>
                            <p:childTnLst>
                              <p:par>
                                <p:cTn id="14" presetID="1" presetClass="entr" presetSubtype="0" fill="hold" grpId="0" nodeType="afterEffect">
                                  <p:stCondLst>
                                    <p:cond delay="0"/>
                                  </p:stCondLst>
                                  <p:iterate type="lt">
                                    <p:tmAbs val="75"/>
                                  </p:iterate>
                                  <p:childTnLst>
                                    <p:set>
                                      <p:cBhvr>
                                        <p:cTn id="15" dur="1" fill="hold">
                                          <p:stCondLst>
                                            <p:cond delay="74"/>
                                          </p:stCondLst>
                                        </p:cTn>
                                        <p:tgtEl>
                                          <p:spTgt spid="2057"/>
                                        </p:tgtEl>
                                        <p:attrNameLst>
                                          <p:attrName>style.visibility</p:attrName>
                                        </p:attrNameLst>
                                      </p:cBhvr>
                                      <p:to>
                                        <p:strVal val="visible"/>
                                      </p:to>
                                    </p:set>
                                  </p:childTnLst>
                                </p:cTn>
                              </p:par>
                            </p:childTnLst>
                          </p:cTn>
                        </p:par>
                        <p:par>
                          <p:cTn id="16" fill="hold" nodeType="afterGroup">
                            <p:stCondLst>
                              <p:cond delay="6975"/>
                            </p:stCondLst>
                            <p:childTnLst>
                              <p:par>
                                <p:cTn id="17" presetID="1" presetClass="entr" presetSubtype="0" fill="hold" grpId="0" nodeType="afterEffect">
                                  <p:stCondLst>
                                    <p:cond delay="0"/>
                                  </p:stCondLst>
                                  <p:iterate type="lt">
                                    <p:tmAbs val="75"/>
                                  </p:iterate>
                                  <p:childTnLst>
                                    <p:set>
                                      <p:cBhvr>
                                        <p:cTn id="18" dur="1" fill="hold">
                                          <p:stCondLst>
                                            <p:cond delay="74"/>
                                          </p:stCondLst>
                                        </p:cTn>
                                        <p:tgtEl>
                                          <p:spTgt spid="2103"/>
                                        </p:tgtEl>
                                        <p:attrNameLst>
                                          <p:attrName>style.visibility</p:attrName>
                                        </p:attrNameLst>
                                      </p:cBhvr>
                                      <p:to>
                                        <p:strVal val="visible"/>
                                      </p:to>
                                    </p:set>
                                  </p:childTnLst>
                                </p:cTn>
                              </p:par>
                            </p:childTnLst>
                          </p:cTn>
                        </p:par>
                        <p:par>
                          <p:cTn id="19" fill="hold" nodeType="afterGroup">
                            <p:stCondLst>
                              <p:cond delay="9675"/>
                            </p:stCondLst>
                            <p:childTnLst>
                              <p:par>
                                <p:cTn id="20" presetID="1" presetClass="entr" presetSubtype="0" fill="hold" grpId="0" nodeType="afterEffect">
                                  <p:stCondLst>
                                    <p:cond delay="0"/>
                                  </p:stCondLst>
                                  <p:iterate type="lt">
                                    <p:tmAbs val="75"/>
                                  </p:iterate>
                                  <p:childTnLst>
                                    <p:set>
                                      <p:cBhvr>
                                        <p:cTn id="21" dur="1" fill="hold">
                                          <p:stCondLst>
                                            <p:cond delay="74"/>
                                          </p:stCondLst>
                                        </p:cTn>
                                        <p:tgtEl>
                                          <p:spTgt spid="2104"/>
                                        </p:tgtEl>
                                        <p:attrNameLst>
                                          <p:attrName>style.visibility</p:attrName>
                                        </p:attrNameLst>
                                      </p:cBhvr>
                                      <p:to>
                                        <p:strVal val="visible"/>
                                      </p:to>
                                    </p:set>
                                  </p:childTnLst>
                                </p:cTn>
                              </p:par>
                            </p:childTnLst>
                          </p:cTn>
                        </p:par>
                        <p:par>
                          <p:cTn id="22" fill="hold" nodeType="afterGroup">
                            <p:stCondLst>
                              <p:cond delay="11550"/>
                            </p:stCondLst>
                            <p:childTnLst>
                              <p:par>
                                <p:cTn id="23" presetID="1" presetClass="entr" presetSubtype="0" fill="hold" nodeType="afterEffect">
                                  <p:stCondLst>
                                    <p:cond delay="0"/>
                                  </p:stCondLst>
                                  <p:childTnLst>
                                    <p:set>
                                      <p:cBhvr>
                                        <p:cTn id="24" dur="1" fill="hold">
                                          <p:stCondLst>
                                            <p:cond delay="499"/>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autoUpdateAnimBg="0"/>
      <p:bldP spid="2057" grpId="0" autoUpdateAnimBg="0"/>
      <p:bldP spid="2100" grpId="0" autoUpdateAnimBg="0"/>
      <p:bldP spid="2101" grpId="0" autoUpdateAnimBg="0"/>
      <p:bldP spid="2103" grpId="0" autoUpdateAnimBg="0"/>
      <p:bldP spid="2104"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57346" name="Rectangle 2"/>
          <p:cNvSpPr>
            <a:spLocks noGrp="1" noChangeArrowheads="1"/>
          </p:cNvSpPr>
          <p:nvPr>
            <p:ph type="title"/>
          </p:nvPr>
        </p:nvSpPr>
        <p:spPr>
          <a:xfrm>
            <a:off x="457200" y="274638"/>
            <a:ext cx="8229600" cy="561975"/>
          </a:xfrm>
        </p:spPr>
        <p:txBody>
          <a:bodyPr/>
          <a:lstStyle/>
          <a:p>
            <a:pPr algn="l" eaLnBrk="1" hangingPunct="1">
              <a:defRPr/>
            </a:pPr>
            <a:r>
              <a:rPr lang="es-MX" sz="3200" b="1" dirty="0" smtClean="0">
                <a:solidFill>
                  <a:schemeClr val="bg1"/>
                </a:solidFill>
                <a:effectLst>
                  <a:outerShdw blurRad="38100" dist="38100" dir="2700000" algn="tl">
                    <a:srgbClr val="000000"/>
                  </a:outerShdw>
                </a:effectLst>
              </a:rPr>
              <a:t>Temario</a:t>
            </a:r>
            <a:endParaRPr lang="es-ES_tradnl" sz="3200" b="1" dirty="0" smtClean="0">
              <a:solidFill>
                <a:schemeClr val="bg1"/>
              </a:solidFill>
              <a:effectLst>
                <a:outerShdw blurRad="38100" dist="38100" dir="2700000" algn="tl">
                  <a:srgbClr val="000000"/>
                </a:outerShdw>
              </a:effectLst>
            </a:endParaRPr>
          </a:p>
        </p:txBody>
      </p:sp>
      <p:sp>
        <p:nvSpPr>
          <p:cNvPr id="57347" name="Rectangle 3"/>
          <p:cNvSpPr>
            <a:spLocks noGrp="1" noChangeArrowheads="1"/>
          </p:cNvSpPr>
          <p:nvPr>
            <p:ph type="body" idx="1"/>
          </p:nvPr>
        </p:nvSpPr>
        <p:spPr/>
        <p:txBody>
          <a:bodyPr/>
          <a:lstStyle/>
          <a:p>
            <a:pPr eaLnBrk="1" hangingPunct="1">
              <a:buNone/>
              <a:defRPr/>
            </a:pPr>
            <a:r>
              <a:rPr lang="es-MX" sz="2400" b="1" dirty="0" smtClean="0"/>
              <a:t> I. Conceptos fundamentales, terminología</a:t>
            </a:r>
          </a:p>
          <a:p>
            <a:pPr eaLnBrk="1" hangingPunct="1">
              <a:buNone/>
              <a:defRPr/>
            </a:pPr>
            <a:r>
              <a:rPr lang="es-MX" sz="2400" b="1" dirty="0" smtClean="0"/>
              <a:t>II. Planificación de la auditoría</a:t>
            </a:r>
          </a:p>
          <a:p>
            <a:pPr eaLnBrk="1" hangingPunct="1">
              <a:buNone/>
              <a:defRPr/>
            </a:pPr>
            <a:r>
              <a:rPr lang="es-ES" sz="2400" b="1" dirty="0" smtClean="0"/>
              <a:t>III. </a:t>
            </a:r>
            <a:r>
              <a:rPr lang="es-MX" sz="2400" b="1" dirty="0" smtClean="0"/>
              <a:t>Evaluación de la auditoría informática</a:t>
            </a:r>
          </a:p>
          <a:p>
            <a:pPr eaLnBrk="1" hangingPunct="1">
              <a:buNone/>
              <a:defRPr/>
            </a:pPr>
            <a:r>
              <a:rPr lang="es-ES" sz="2400" b="1" dirty="0" smtClean="0"/>
              <a:t>IV. </a:t>
            </a:r>
            <a:r>
              <a:rPr lang="es-MX" sz="2400" b="1" dirty="0" smtClean="0"/>
              <a:t>Instrumentos para la recolección de información</a:t>
            </a:r>
          </a:p>
          <a:p>
            <a:pPr eaLnBrk="1" hangingPunct="1">
              <a:buNone/>
              <a:defRPr/>
            </a:pPr>
            <a:r>
              <a:rPr lang="es-MX" sz="2400" b="1" dirty="0" smtClean="0"/>
              <a:t>V. Análisis de información</a:t>
            </a:r>
          </a:p>
          <a:p>
            <a:pPr eaLnBrk="1" hangingPunct="1">
              <a:buNone/>
              <a:defRPr/>
            </a:pPr>
            <a:r>
              <a:rPr lang="es-MX" sz="2400" b="1" dirty="0" smtClean="0"/>
              <a:t>VI. Dictamen de auditoría</a:t>
            </a:r>
          </a:p>
          <a:p>
            <a:pPr eaLnBrk="1" hangingPunct="1">
              <a:buNone/>
              <a:defRPr/>
            </a:pPr>
            <a:r>
              <a:rPr lang="es-MX" sz="2400" b="1" dirty="0" smtClean="0"/>
              <a:t>VII. Conclusiones del dictamen</a:t>
            </a:r>
          </a:p>
          <a:p>
            <a:pPr eaLnBrk="1" hangingPunct="1">
              <a:buNone/>
              <a:defRPr/>
            </a:pPr>
            <a:endParaRPr lang="es-MX" b="1" dirty="0" smtClean="0">
              <a:solidFill>
                <a:srgbClr val="0066FF"/>
              </a:solidFill>
              <a:effectLst>
                <a:outerShdw blurRad="38100" dist="38100" dir="2700000" algn="tl">
                  <a:srgbClr val="000000"/>
                </a:outerShdw>
              </a:effectLst>
            </a:endParaRPr>
          </a:p>
          <a:p>
            <a:pPr eaLnBrk="1" hangingPunct="1">
              <a:buNone/>
              <a:defRPr/>
            </a:pPr>
            <a:endParaRPr lang="es-ES_tradnl" b="1" dirty="0" smtClean="0">
              <a:solidFill>
                <a:srgbClr val="0066FF"/>
              </a:solidFill>
              <a:effectLst>
                <a:outerShdw blurRad="38100" dist="38100" dir="2700000" algn="tl">
                  <a:srgbClr val="000000"/>
                </a:outerShdw>
              </a:effectLst>
            </a:endParaRPr>
          </a:p>
        </p:txBody>
      </p:sp>
      <p:pic>
        <p:nvPicPr>
          <p:cNvPr id="57351" name="Picture 7" descr="migratehov_obj">
            <a:hlinkClick r:id="" action="ppaction://noaction"/>
          </p:cNvPr>
          <p:cNvPicPr>
            <a:picLocks noChangeAspect="1" noChangeArrowheads="1"/>
          </p:cNvPicPr>
          <p:nvPr/>
        </p:nvPicPr>
        <p:blipFill>
          <a:blip r:embed="rId3" cstate="print"/>
          <a:srcRect/>
          <a:stretch>
            <a:fillRect/>
          </a:stretch>
        </p:blipFill>
        <p:spPr bwMode="auto">
          <a:xfrm>
            <a:off x="7072330" y="1714488"/>
            <a:ext cx="358775" cy="288925"/>
          </a:xfrm>
          <a:prstGeom prst="rect">
            <a:avLst/>
          </a:prstGeom>
          <a:noFill/>
          <a:ln w="9525">
            <a:noFill/>
            <a:miter lim="800000"/>
            <a:headEnd/>
            <a:tailEnd/>
          </a:ln>
        </p:spPr>
      </p:pic>
      <p:pic>
        <p:nvPicPr>
          <p:cNvPr id="57353" name="Picture 9" descr="migratehov_obj">
            <a:hlinkClick r:id="rId4" action="ppaction://hlinksldjump"/>
          </p:cNvPr>
          <p:cNvPicPr>
            <a:picLocks noChangeAspect="1" noChangeArrowheads="1"/>
          </p:cNvPicPr>
          <p:nvPr/>
        </p:nvPicPr>
        <p:blipFill>
          <a:blip r:embed="rId3" cstate="print"/>
          <a:srcRect/>
          <a:stretch>
            <a:fillRect/>
          </a:stretch>
        </p:blipFill>
        <p:spPr bwMode="auto">
          <a:xfrm>
            <a:off x="7072330" y="2571744"/>
            <a:ext cx="360362" cy="279400"/>
          </a:xfrm>
          <a:prstGeom prst="rect">
            <a:avLst/>
          </a:prstGeom>
          <a:noFill/>
          <a:ln w="9525">
            <a:noFill/>
            <a:miter lim="800000"/>
            <a:headEnd/>
            <a:tailEnd/>
          </a:ln>
        </p:spPr>
      </p:pic>
      <p:pic>
        <p:nvPicPr>
          <p:cNvPr id="57354" name="Picture 10" descr="migratehov_obj">
            <a:hlinkClick r:id="rId5" action="ppaction://hlinksldjump"/>
          </p:cNvPr>
          <p:cNvPicPr>
            <a:picLocks noChangeAspect="1" noChangeArrowheads="1"/>
          </p:cNvPicPr>
          <p:nvPr/>
        </p:nvPicPr>
        <p:blipFill>
          <a:blip r:embed="rId3" cstate="print"/>
          <a:srcRect/>
          <a:stretch>
            <a:fillRect/>
          </a:stretch>
        </p:blipFill>
        <p:spPr bwMode="auto">
          <a:xfrm>
            <a:off x="8286776" y="3000372"/>
            <a:ext cx="360363" cy="279400"/>
          </a:xfrm>
          <a:prstGeom prst="rect">
            <a:avLst/>
          </a:prstGeom>
          <a:noFill/>
          <a:ln w="9525">
            <a:noFill/>
            <a:miter lim="800000"/>
            <a:headEnd/>
            <a:tailEnd/>
          </a:ln>
        </p:spPr>
      </p:pic>
      <p:pic>
        <p:nvPicPr>
          <p:cNvPr id="57357" name="Picture 13" descr="migratehov_obj">
            <a:hlinkClick r:id="rId6" action="ppaction://hlinksldjump"/>
          </p:cNvPr>
          <p:cNvPicPr>
            <a:picLocks noChangeAspect="1" noChangeArrowheads="1"/>
          </p:cNvPicPr>
          <p:nvPr/>
        </p:nvPicPr>
        <p:blipFill>
          <a:blip r:embed="rId3" cstate="print"/>
          <a:srcRect/>
          <a:stretch>
            <a:fillRect/>
          </a:stretch>
        </p:blipFill>
        <p:spPr bwMode="auto">
          <a:xfrm>
            <a:off x="7072330" y="2143116"/>
            <a:ext cx="360362" cy="279400"/>
          </a:xfrm>
          <a:prstGeom prst="rect">
            <a:avLst/>
          </a:prstGeom>
          <a:noFill/>
          <a:ln w="9525">
            <a:noFill/>
            <a:miter lim="800000"/>
            <a:headEnd/>
            <a:tailEnd/>
          </a:ln>
        </p:spPr>
      </p:pic>
      <p:pic>
        <p:nvPicPr>
          <p:cNvPr id="9227" name="Picture 16" descr="forward">
            <a:hlinkClick r:id="" action="ppaction://hlinkshowjump?jump=nextslide"/>
          </p:cNvPr>
          <p:cNvPicPr>
            <a:picLocks noChangeAspect="1" noChangeArrowheads="1"/>
          </p:cNvPicPr>
          <p:nvPr/>
        </p:nvPicPr>
        <p:blipFill>
          <a:blip r:embed="rId7" cstate="print"/>
          <a:srcRect/>
          <a:stretch>
            <a:fillRect/>
          </a:stretch>
        </p:blipFill>
        <p:spPr bwMode="auto">
          <a:xfrm>
            <a:off x="8532813" y="6165850"/>
            <a:ext cx="431800" cy="431800"/>
          </a:xfrm>
          <a:prstGeom prst="rect">
            <a:avLst/>
          </a:prstGeom>
          <a:noFill/>
          <a:ln w="9525">
            <a:noFill/>
            <a:miter lim="800000"/>
            <a:headEnd/>
            <a:tailEnd/>
          </a:ln>
        </p:spPr>
      </p:pic>
      <p:pic>
        <p:nvPicPr>
          <p:cNvPr id="9228" name="Picture 17" descr="back">
            <a:hlinkClick r:id="" action="ppaction://hlinkshowjump?jump=previousslide"/>
          </p:cNvPr>
          <p:cNvPicPr>
            <a:picLocks noChangeAspect="1" noChangeArrowheads="1"/>
          </p:cNvPicPr>
          <p:nvPr/>
        </p:nvPicPr>
        <p:blipFill>
          <a:blip r:embed="rId8" cstate="print"/>
          <a:srcRect/>
          <a:stretch>
            <a:fillRect/>
          </a:stretch>
        </p:blipFill>
        <p:spPr bwMode="auto">
          <a:xfrm>
            <a:off x="7524750" y="6165850"/>
            <a:ext cx="431800" cy="431800"/>
          </a:xfrm>
          <a:prstGeom prst="rect">
            <a:avLst/>
          </a:prstGeom>
          <a:noFill/>
          <a:ln w="9525">
            <a:noFill/>
            <a:miter lim="800000"/>
            <a:headEnd/>
            <a:tailEnd/>
          </a:ln>
        </p:spPr>
      </p:pic>
      <p:pic>
        <p:nvPicPr>
          <p:cNvPr id="9229" name="Picture 18" descr="home">
            <a:hlinkClick r:id="rId9" action="ppaction://hlinksldjump" tooltip="Temario"/>
          </p:cNvPr>
          <p:cNvPicPr>
            <a:picLocks noChangeAspect="1" noChangeArrowheads="1"/>
          </p:cNvPicPr>
          <p:nvPr/>
        </p:nvPicPr>
        <p:blipFill>
          <a:blip r:embed="rId10" cstate="print"/>
          <a:srcRect/>
          <a:stretch>
            <a:fillRect/>
          </a:stretch>
        </p:blipFill>
        <p:spPr bwMode="auto">
          <a:xfrm>
            <a:off x="8027988" y="6092825"/>
            <a:ext cx="431800" cy="431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7347">
                                            <p:txEl>
                                              <p:pRg st="0" end="0"/>
                                            </p:txEl>
                                          </p:spTgt>
                                        </p:tgtEl>
                                        <p:attrNameLst>
                                          <p:attrName>style.visibility</p:attrName>
                                        </p:attrNameLst>
                                      </p:cBhvr>
                                      <p:to>
                                        <p:strVal val="visible"/>
                                      </p:to>
                                    </p:set>
                                    <p:anim calcmode="discrete" valueType="clr">
                                      <p:cBhvr override="childStyle">
                                        <p:cTn id="7" dur="80"/>
                                        <p:tgtEl>
                                          <p:spTgt spid="57347">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7347">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57347">
                                            <p:txEl>
                                              <p:pRg st="0" end="0"/>
                                            </p:txEl>
                                          </p:spTgt>
                                        </p:tgtEl>
                                        <p:attrNameLst>
                                          <p:attrName>fill.type</p:attrName>
                                        </p:attrNameLst>
                                      </p:cBhvr>
                                      <p:to>
                                        <p:strVal val="solid"/>
                                      </p:to>
                                    </p:set>
                                  </p:childTnLst>
                                </p:cTn>
                              </p:par>
                              <p:par>
                                <p:cTn id="10" presetID="13" presetClass="entr" presetSubtype="16" fill="hold" nodeType="withEffect">
                                  <p:stCondLst>
                                    <p:cond delay="0"/>
                                  </p:stCondLst>
                                  <p:childTnLst>
                                    <p:set>
                                      <p:cBhvr>
                                        <p:cTn id="11" dur="1" fill="hold">
                                          <p:stCondLst>
                                            <p:cond delay="0"/>
                                          </p:stCondLst>
                                        </p:cTn>
                                        <p:tgtEl>
                                          <p:spTgt spid="57351"/>
                                        </p:tgtEl>
                                        <p:attrNameLst>
                                          <p:attrName>style.visibility</p:attrName>
                                        </p:attrNameLst>
                                      </p:cBhvr>
                                      <p:to>
                                        <p:strVal val="visible"/>
                                      </p:to>
                                    </p:set>
                                    <p:animEffect transition="in" filter="plus(in)">
                                      <p:cBhvr>
                                        <p:cTn id="12" dur="2000"/>
                                        <p:tgtEl>
                                          <p:spTgt spid="57351"/>
                                        </p:tgtEl>
                                      </p:cBhvr>
                                    </p:animEffect>
                                  </p:childTnLst>
                                </p:cTn>
                              </p:par>
                            </p:childTnLst>
                          </p:cTn>
                        </p:par>
                        <p:par>
                          <p:cTn id="13" fill="hold">
                            <p:stCondLst>
                              <p:cond delay="2000"/>
                            </p:stCondLst>
                            <p:childTnLst>
                              <p:par>
                                <p:cTn id="14" presetID="27" presetClass="entr" presetSubtype="0" fill="hold" grpId="0" nodeType="afterEffect">
                                  <p:stCondLst>
                                    <p:cond delay="0"/>
                                  </p:stCondLst>
                                  <p:iterate type="lt">
                                    <p:tmPct val="50000"/>
                                  </p:iterate>
                                  <p:childTnLst>
                                    <p:set>
                                      <p:cBhvr>
                                        <p:cTn id="15" dur="1" fill="hold">
                                          <p:stCondLst>
                                            <p:cond delay="0"/>
                                          </p:stCondLst>
                                        </p:cTn>
                                        <p:tgtEl>
                                          <p:spTgt spid="57347">
                                            <p:txEl>
                                              <p:pRg st="1" end="1"/>
                                            </p:txEl>
                                          </p:spTgt>
                                        </p:tgtEl>
                                        <p:attrNameLst>
                                          <p:attrName>style.visibility</p:attrName>
                                        </p:attrNameLst>
                                      </p:cBhvr>
                                      <p:to>
                                        <p:strVal val="visible"/>
                                      </p:to>
                                    </p:set>
                                    <p:anim calcmode="discrete" valueType="clr">
                                      <p:cBhvr override="childStyle">
                                        <p:cTn id="16" dur="80"/>
                                        <p:tgtEl>
                                          <p:spTgt spid="57347">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57347">
                                            <p:txEl>
                                              <p:pRg st="1" end="1"/>
                                            </p:txEl>
                                          </p:spTgt>
                                        </p:tgtEl>
                                        <p:attrNameLst>
                                          <p:attrName>fillcolor</p:attrName>
                                        </p:attrNameLst>
                                      </p:cBhvr>
                                      <p:tavLst>
                                        <p:tav tm="0">
                                          <p:val>
                                            <p:clrVal>
                                              <a:schemeClr val="accent2"/>
                                            </p:clrVal>
                                          </p:val>
                                        </p:tav>
                                        <p:tav tm="50000">
                                          <p:val>
                                            <p:clrVal>
                                              <a:schemeClr val="hlink"/>
                                            </p:clrVal>
                                          </p:val>
                                        </p:tav>
                                      </p:tavLst>
                                    </p:anim>
                                    <p:set>
                                      <p:cBhvr>
                                        <p:cTn id="18" dur="80"/>
                                        <p:tgtEl>
                                          <p:spTgt spid="57347">
                                            <p:txEl>
                                              <p:pRg st="1" end="1"/>
                                            </p:txEl>
                                          </p:spTgt>
                                        </p:tgtEl>
                                        <p:attrNameLst>
                                          <p:attrName>fill.type</p:attrName>
                                        </p:attrNameLst>
                                      </p:cBhvr>
                                      <p:to>
                                        <p:strVal val="solid"/>
                                      </p:to>
                                    </p:set>
                                  </p:childTnLst>
                                </p:cTn>
                              </p:par>
                              <p:par>
                                <p:cTn id="19" presetID="13" presetClass="entr" presetSubtype="16" fill="hold" nodeType="withEffect">
                                  <p:stCondLst>
                                    <p:cond delay="0"/>
                                  </p:stCondLst>
                                  <p:childTnLst>
                                    <p:set>
                                      <p:cBhvr>
                                        <p:cTn id="20" dur="1" fill="hold">
                                          <p:stCondLst>
                                            <p:cond delay="0"/>
                                          </p:stCondLst>
                                        </p:cTn>
                                        <p:tgtEl>
                                          <p:spTgt spid="57357"/>
                                        </p:tgtEl>
                                        <p:attrNameLst>
                                          <p:attrName>style.visibility</p:attrName>
                                        </p:attrNameLst>
                                      </p:cBhvr>
                                      <p:to>
                                        <p:strVal val="visible"/>
                                      </p:to>
                                    </p:set>
                                    <p:animEffect transition="in" filter="plus(in)">
                                      <p:cBhvr>
                                        <p:cTn id="21" dur="2000"/>
                                        <p:tgtEl>
                                          <p:spTgt spid="57357"/>
                                        </p:tgtEl>
                                      </p:cBhvr>
                                    </p:animEffect>
                                  </p:childTnLst>
                                </p:cTn>
                              </p:par>
                            </p:childTnLst>
                          </p:cTn>
                        </p:par>
                        <p:par>
                          <p:cTn id="22" fill="hold">
                            <p:stCondLst>
                              <p:cond delay="4000"/>
                            </p:stCondLst>
                            <p:childTnLst>
                              <p:par>
                                <p:cTn id="23" presetID="27" presetClass="entr" presetSubtype="0" fill="hold" grpId="0" nodeType="afterEffect">
                                  <p:stCondLst>
                                    <p:cond delay="0"/>
                                  </p:stCondLst>
                                  <p:iterate type="lt">
                                    <p:tmPct val="50000"/>
                                  </p:iterate>
                                  <p:childTnLst>
                                    <p:set>
                                      <p:cBhvr>
                                        <p:cTn id="24" dur="1" fill="hold">
                                          <p:stCondLst>
                                            <p:cond delay="0"/>
                                          </p:stCondLst>
                                        </p:cTn>
                                        <p:tgtEl>
                                          <p:spTgt spid="57347">
                                            <p:txEl>
                                              <p:pRg st="2" end="2"/>
                                            </p:txEl>
                                          </p:spTgt>
                                        </p:tgtEl>
                                        <p:attrNameLst>
                                          <p:attrName>style.visibility</p:attrName>
                                        </p:attrNameLst>
                                      </p:cBhvr>
                                      <p:to>
                                        <p:strVal val="visible"/>
                                      </p:to>
                                    </p:set>
                                    <p:anim calcmode="discrete" valueType="clr">
                                      <p:cBhvr override="childStyle">
                                        <p:cTn id="25" dur="80"/>
                                        <p:tgtEl>
                                          <p:spTgt spid="57347">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57347">
                                            <p:txEl>
                                              <p:pRg st="2" end="2"/>
                                            </p:txEl>
                                          </p:spTgt>
                                        </p:tgtEl>
                                        <p:attrNameLst>
                                          <p:attrName>fillcolor</p:attrName>
                                        </p:attrNameLst>
                                      </p:cBhvr>
                                      <p:tavLst>
                                        <p:tav tm="0">
                                          <p:val>
                                            <p:clrVal>
                                              <a:schemeClr val="accent2"/>
                                            </p:clrVal>
                                          </p:val>
                                        </p:tav>
                                        <p:tav tm="50000">
                                          <p:val>
                                            <p:clrVal>
                                              <a:schemeClr val="hlink"/>
                                            </p:clrVal>
                                          </p:val>
                                        </p:tav>
                                      </p:tavLst>
                                    </p:anim>
                                    <p:set>
                                      <p:cBhvr>
                                        <p:cTn id="27" dur="80"/>
                                        <p:tgtEl>
                                          <p:spTgt spid="57347">
                                            <p:txEl>
                                              <p:pRg st="2" end="2"/>
                                            </p:txEl>
                                          </p:spTgt>
                                        </p:tgtEl>
                                        <p:attrNameLst>
                                          <p:attrName>fill.type</p:attrName>
                                        </p:attrNameLst>
                                      </p:cBhvr>
                                      <p:to>
                                        <p:strVal val="solid"/>
                                      </p:to>
                                    </p:set>
                                  </p:childTnLst>
                                </p:cTn>
                              </p:par>
                              <p:par>
                                <p:cTn id="28" presetID="13" presetClass="entr" presetSubtype="16" fill="hold" nodeType="withEffect">
                                  <p:stCondLst>
                                    <p:cond delay="0"/>
                                  </p:stCondLst>
                                  <p:childTnLst>
                                    <p:set>
                                      <p:cBhvr>
                                        <p:cTn id="29" dur="1" fill="hold">
                                          <p:stCondLst>
                                            <p:cond delay="0"/>
                                          </p:stCondLst>
                                        </p:cTn>
                                        <p:tgtEl>
                                          <p:spTgt spid="57353"/>
                                        </p:tgtEl>
                                        <p:attrNameLst>
                                          <p:attrName>style.visibility</p:attrName>
                                        </p:attrNameLst>
                                      </p:cBhvr>
                                      <p:to>
                                        <p:strVal val="visible"/>
                                      </p:to>
                                    </p:set>
                                    <p:animEffect transition="in" filter="plus(in)">
                                      <p:cBhvr>
                                        <p:cTn id="30" dur="2000"/>
                                        <p:tgtEl>
                                          <p:spTgt spid="57353"/>
                                        </p:tgtEl>
                                      </p:cBhvr>
                                    </p:animEffect>
                                  </p:childTnLst>
                                </p:cTn>
                              </p:par>
                            </p:childTnLst>
                          </p:cTn>
                        </p:par>
                        <p:par>
                          <p:cTn id="31" fill="hold">
                            <p:stCondLst>
                              <p:cond delay="6000"/>
                            </p:stCondLst>
                            <p:childTnLst>
                              <p:par>
                                <p:cTn id="32" presetID="27" presetClass="entr" presetSubtype="0" fill="hold" grpId="0" nodeType="afterEffect">
                                  <p:stCondLst>
                                    <p:cond delay="0"/>
                                  </p:stCondLst>
                                  <p:iterate type="lt">
                                    <p:tmPct val="50000"/>
                                  </p:iterate>
                                  <p:childTnLst>
                                    <p:set>
                                      <p:cBhvr>
                                        <p:cTn id="33" dur="1" fill="hold">
                                          <p:stCondLst>
                                            <p:cond delay="0"/>
                                          </p:stCondLst>
                                        </p:cTn>
                                        <p:tgtEl>
                                          <p:spTgt spid="57347">
                                            <p:txEl>
                                              <p:pRg st="3" end="3"/>
                                            </p:txEl>
                                          </p:spTgt>
                                        </p:tgtEl>
                                        <p:attrNameLst>
                                          <p:attrName>style.visibility</p:attrName>
                                        </p:attrNameLst>
                                      </p:cBhvr>
                                      <p:to>
                                        <p:strVal val="visible"/>
                                      </p:to>
                                    </p:set>
                                    <p:anim calcmode="discrete" valueType="clr">
                                      <p:cBhvr override="childStyle">
                                        <p:cTn id="34" dur="80"/>
                                        <p:tgtEl>
                                          <p:spTgt spid="57347">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5" dur="80"/>
                                        <p:tgtEl>
                                          <p:spTgt spid="57347">
                                            <p:txEl>
                                              <p:pRg st="3" end="3"/>
                                            </p:txEl>
                                          </p:spTgt>
                                        </p:tgtEl>
                                        <p:attrNameLst>
                                          <p:attrName>fillcolor</p:attrName>
                                        </p:attrNameLst>
                                      </p:cBhvr>
                                      <p:tavLst>
                                        <p:tav tm="0">
                                          <p:val>
                                            <p:clrVal>
                                              <a:schemeClr val="accent2"/>
                                            </p:clrVal>
                                          </p:val>
                                        </p:tav>
                                        <p:tav tm="50000">
                                          <p:val>
                                            <p:clrVal>
                                              <a:schemeClr val="hlink"/>
                                            </p:clrVal>
                                          </p:val>
                                        </p:tav>
                                      </p:tavLst>
                                    </p:anim>
                                    <p:set>
                                      <p:cBhvr>
                                        <p:cTn id="36" dur="80"/>
                                        <p:tgtEl>
                                          <p:spTgt spid="57347">
                                            <p:txEl>
                                              <p:pRg st="3" end="3"/>
                                            </p:txEl>
                                          </p:spTgt>
                                        </p:tgtEl>
                                        <p:attrNameLst>
                                          <p:attrName>fill.type</p:attrName>
                                        </p:attrNameLst>
                                      </p:cBhvr>
                                      <p:to>
                                        <p:strVal val="solid"/>
                                      </p:to>
                                    </p:set>
                                  </p:childTnLst>
                                </p:cTn>
                              </p:par>
                              <p:par>
                                <p:cTn id="37" presetID="13" presetClass="entr" presetSubtype="16" fill="hold" nodeType="withEffect">
                                  <p:stCondLst>
                                    <p:cond delay="0"/>
                                  </p:stCondLst>
                                  <p:childTnLst>
                                    <p:set>
                                      <p:cBhvr>
                                        <p:cTn id="38" dur="1" fill="hold">
                                          <p:stCondLst>
                                            <p:cond delay="0"/>
                                          </p:stCondLst>
                                        </p:cTn>
                                        <p:tgtEl>
                                          <p:spTgt spid="57354"/>
                                        </p:tgtEl>
                                        <p:attrNameLst>
                                          <p:attrName>style.visibility</p:attrName>
                                        </p:attrNameLst>
                                      </p:cBhvr>
                                      <p:to>
                                        <p:strVal val="visible"/>
                                      </p:to>
                                    </p:set>
                                    <p:animEffect transition="in" filter="plus(in)">
                                      <p:cBhvr>
                                        <p:cTn id="39" dur="2000"/>
                                        <p:tgtEl>
                                          <p:spTgt spid="57354"/>
                                        </p:tgtEl>
                                      </p:cBhvr>
                                    </p:animEffect>
                                  </p:childTnLst>
                                </p:cTn>
                              </p:par>
                            </p:childTnLst>
                          </p:cTn>
                        </p:par>
                        <p:par>
                          <p:cTn id="40" fill="hold">
                            <p:stCondLst>
                              <p:cond delay="8000"/>
                            </p:stCondLst>
                            <p:childTnLst>
                              <p:par>
                                <p:cTn id="41" presetID="27" presetClass="entr" presetSubtype="0" fill="hold" grpId="0" nodeType="afterEffect">
                                  <p:stCondLst>
                                    <p:cond delay="0"/>
                                  </p:stCondLst>
                                  <p:iterate type="lt">
                                    <p:tmPct val="50000"/>
                                  </p:iterate>
                                  <p:childTnLst>
                                    <p:set>
                                      <p:cBhvr>
                                        <p:cTn id="42" dur="1" fill="hold">
                                          <p:stCondLst>
                                            <p:cond delay="0"/>
                                          </p:stCondLst>
                                        </p:cTn>
                                        <p:tgtEl>
                                          <p:spTgt spid="57347">
                                            <p:txEl>
                                              <p:pRg st="4" end="4"/>
                                            </p:txEl>
                                          </p:spTgt>
                                        </p:tgtEl>
                                        <p:attrNameLst>
                                          <p:attrName>style.visibility</p:attrName>
                                        </p:attrNameLst>
                                      </p:cBhvr>
                                      <p:to>
                                        <p:strVal val="visible"/>
                                      </p:to>
                                    </p:set>
                                    <p:anim calcmode="discrete" valueType="clr">
                                      <p:cBhvr override="childStyle">
                                        <p:cTn id="43" dur="80"/>
                                        <p:tgtEl>
                                          <p:spTgt spid="57347">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4" dur="80"/>
                                        <p:tgtEl>
                                          <p:spTgt spid="57347">
                                            <p:txEl>
                                              <p:pRg st="4" end="4"/>
                                            </p:txEl>
                                          </p:spTgt>
                                        </p:tgtEl>
                                        <p:attrNameLst>
                                          <p:attrName>fillcolor</p:attrName>
                                        </p:attrNameLst>
                                      </p:cBhvr>
                                      <p:tavLst>
                                        <p:tav tm="0">
                                          <p:val>
                                            <p:clrVal>
                                              <a:schemeClr val="accent2"/>
                                            </p:clrVal>
                                          </p:val>
                                        </p:tav>
                                        <p:tav tm="50000">
                                          <p:val>
                                            <p:clrVal>
                                              <a:schemeClr val="hlink"/>
                                            </p:clrVal>
                                          </p:val>
                                        </p:tav>
                                      </p:tavLst>
                                    </p:anim>
                                    <p:set>
                                      <p:cBhvr>
                                        <p:cTn id="45" dur="80"/>
                                        <p:tgtEl>
                                          <p:spTgt spid="57347">
                                            <p:txEl>
                                              <p:pRg st="4" end="4"/>
                                            </p:txEl>
                                          </p:spTgt>
                                        </p:tgtEl>
                                        <p:attrNameLst>
                                          <p:attrName>fill.type</p:attrName>
                                        </p:attrNameLst>
                                      </p:cBhvr>
                                      <p:to>
                                        <p:strVal val="solid"/>
                                      </p:to>
                                    </p:set>
                                  </p:childTnLst>
                                </p:cTn>
                              </p:par>
                            </p:childTnLst>
                          </p:cTn>
                        </p:par>
                        <p:par>
                          <p:cTn id="46" fill="hold">
                            <p:stCondLst>
                              <p:cond delay="8960"/>
                            </p:stCondLst>
                            <p:childTnLst>
                              <p:par>
                                <p:cTn id="47" presetID="27" presetClass="entr" presetSubtype="0" fill="hold" grpId="0" nodeType="afterEffect">
                                  <p:stCondLst>
                                    <p:cond delay="0"/>
                                  </p:stCondLst>
                                  <p:iterate type="lt">
                                    <p:tmPct val="50000"/>
                                  </p:iterate>
                                  <p:childTnLst>
                                    <p:set>
                                      <p:cBhvr>
                                        <p:cTn id="48" dur="1" fill="hold">
                                          <p:stCondLst>
                                            <p:cond delay="0"/>
                                          </p:stCondLst>
                                        </p:cTn>
                                        <p:tgtEl>
                                          <p:spTgt spid="57347">
                                            <p:txEl>
                                              <p:pRg st="5" end="5"/>
                                            </p:txEl>
                                          </p:spTgt>
                                        </p:tgtEl>
                                        <p:attrNameLst>
                                          <p:attrName>style.visibility</p:attrName>
                                        </p:attrNameLst>
                                      </p:cBhvr>
                                      <p:to>
                                        <p:strVal val="visible"/>
                                      </p:to>
                                    </p:set>
                                    <p:anim calcmode="discrete" valueType="clr">
                                      <p:cBhvr override="childStyle">
                                        <p:cTn id="49" dur="80"/>
                                        <p:tgtEl>
                                          <p:spTgt spid="57347">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0" dur="80"/>
                                        <p:tgtEl>
                                          <p:spTgt spid="57347">
                                            <p:txEl>
                                              <p:pRg st="5" end="5"/>
                                            </p:txEl>
                                          </p:spTgt>
                                        </p:tgtEl>
                                        <p:attrNameLst>
                                          <p:attrName>fillcolor</p:attrName>
                                        </p:attrNameLst>
                                      </p:cBhvr>
                                      <p:tavLst>
                                        <p:tav tm="0">
                                          <p:val>
                                            <p:clrVal>
                                              <a:schemeClr val="accent2"/>
                                            </p:clrVal>
                                          </p:val>
                                        </p:tav>
                                        <p:tav tm="50000">
                                          <p:val>
                                            <p:clrVal>
                                              <a:schemeClr val="hlink"/>
                                            </p:clrVal>
                                          </p:val>
                                        </p:tav>
                                      </p:tavLst>
                                    </p:anim>
                                    <p:set>
                                      <p:cBhvr>
                                        <p:cTn id="51" dur="80"/>
                                        <p:tgtEl>
                                          <p:spTgt spid="57347">
                                            <p:txEl>
                                              <p:pRg st="5" end="5"/>
                                            </p:txEl>
                                          </p:spTgt>
                                        </p:tgtEl>
                                        <p:attrNameLst>
                                          <p:attrName>fill.type</p:attrName>
                                        </p:attrNameLst>
                                      </p:cBhvr>
                                      <p:to>
                                        <p:strVal val="solid"/>
                                      </p:to>
                                    </p:set>
                                  </p:childTnLst>
                                </p:cTn>
                              </p:par>
                            </p:childTnLst>
                          </p:cTn>
                        </p:par>
                      </p:childTnLst>
                    </p:cTn>
                  </p:par>
                  <p:par>
                    <p:cTn id="52" fill="hold">
                      <p:stCondLst>
                        <p:cond delay="indefinite"/>
                      </p:stCondLst>
                      <p:childTnLst>
                        <p:par>
                          <p:cTn id="53" fill="hold">
                            <p:stCondLst>
                              <p:cond delay="0"/>
                            </p:stCondLst>
                            <p:childTnLst>
                              <p:par>
                                <p:cTn id="54" presetID="27" presetClass="entr" presetSubtype="0" fill="hold" grpId="0" nodeType="clickEffect">
                                  <p:stCondLst>
                                    <p:cond delay="0"/>
                                  </p:stCondLst>
                                  <p:iterate type="lt">
                                    <p:tmPct val="50000"/>
                                  </p:iterate>
                                  <p:childTnLst>
                                    <p:set>
                                      <p:cBhvr>
                                        <p:cTn id="55" dur="1" fill="hold">
                                          <p:stCondLst>
                                            <p:cond delay="0"/>
                                          </p:stCondLst>
                                        </p:cTn>
                                        <p:tgtEl>
                                          <p:spTgt spid="57347">
                                            <p:txEl>
                                              <p:pRg st="6" end="6"/>
                                            </p:txEl>
                                          </p:spTgt>
                                        </p:tgtEl>
                                        <p:attrNameLst>
                                          <p:attrName>style.visibility</p:attrName>
                                        </p:attrNameLst>
                                      </p:cBhvr>
                                      <p:to>
                                        <p:strVal val="visible"/>
                                      </p:to>
                                    </p:set>
                                    <p:anim calcmode="discrete" valueType="clr">
                                      <p:cBhvr override="childStyle">
                                        <p:cTn id="56" dur="80"/>
                                        <p:tgtEl>
                                          <p:spTgt spid="57347">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7" dur="80"/>
                                        <p:tgtEl>
                                          <p:spTgt spid="57347">
                                            <p:txEl>
                                              <p:pRg st="6" end="6"/>
                                            </p:txEl>
                                          </p:spTgt>
                                        </p:tgtEl>
                                        <p:attrNameLst>
                                          <p:attrName>fillcolor</p:attrName>
                                        </p:attrNameLst>
                                      </p:cBhvr>
                                      <p:tavLst>
                                        <p:tav tm="0">
                                          <p:val>
                                            <p:clrVal>
                                              <a:schemeClr val="accent2"/>
                                            </p:clrVal>
                                          </p:val>
                                        </p:tav>
                                        <p:tav tm="50000">
                                          <p:val>
                                            <p:clrVal>
                                              <a:schemeClr val="hlink"/>
                                            </p:clrVal>
                                          </p:val>
                                        </p:tav>
                                      </p:tavLst>
                                    </p:anim>
                                    <p:set>
                                      <p:cBhvr>
                                        <p:cTn id="58" dur="80"/>
                                        <p:tgtEl>
                                          <p:spTgt spid="57347">
                                            <p:txEl>
                                              <p:pRg st="6" end="6"/>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58372" name="Rectangle 4"/>
          <p:cNvSpPr>
            <a:spLocks noChangeArrowheads="1"/>
          </p:cNvSpPr>
          <p:nvPr/>
        </p:nvSpPr>
        <p:spPr bwMode="auto">
          <a:xfrm>
            <a:off x="539750" y="1628775"/>
            <a:ext cx="6246828" cy="360363"/>
          </a:xfrm>
          <a:prstGeom prst="rect">
            <a:avLst/>
          </a:prstGeom>
          <a:solidFill>
            <a:srgbClr val="FFFF99"/>
          </a:solidFill>
          <a:ln w="9525">
            <a:noFill/>
            <a:miter lim="800000"/>
            <a:headEnd/>
            <a:tailEnd/>
          </a:ln>
        </p:spPr>
        <p:txBody>
          <a:bodyPr wrap="none" anchor="ctr"/>
          <a:lstStyle/>
          <a:p>
            <a:endParaRPr lang="es-ES_tradnl"/>
          </a:p>
        </p:txBody>
      </p:sp>
      <p:sp>
        <p:nvSpPr>
          <p:cNvPr id="58373" name="Rectangle 5"/>
          <p:cNvSpPr>
            <a:spLocks noGrp="1" noChangeArrowheads="1"/>
          </p:cNvSpPr>
          <p:nvPr>
            <p:ph type="body" idx="1"/>
          </p:nvPr>
        </p:nvSpPr>
        <p:spPr>
          <a:xfrm>
            <a:off x="457200" y="1600200"/>
            <a:ext cx="7354888" cy="4525963"/>
          </a:xfrm>
        </p:spPr>
        <p:txBody>
          <a:bodyPr/>
          <a:lstStyle/>
          <a:p>
            <a:pPr eaLnBrk="1" hangingPunct="1">
              <a:buClr>
                <a:srgbClr val="FF6600"/>
              </a:buClr>
              <a:buFont typeface="Wingdings" pitchFamily="2" charset="2"/>
              <a:buChar char="ü"/>
              <a:defRPr/>
            </a:pPr>
            <a:r>
              <a:rPr lang="es-ES" sz="2000" b="1" dirty="0" smtClean="0">
                <a:effectLst>
                  <a:outerShdw blurRad="38100" dist="38100" dir="2700000" algn="tl">
                    <a:srgbClr val="000000"/>
                  </a:outerShdw>
                </a:effectLst>
              </a:rPr>
              <a:t>Conceptos de: auditoría (tipos de auditorías) </a:t>
            </a:r>
          </a:p>
          <a:p>
            <a:pPr lvl="1" eaLnBrk="1" hangingPunct="1">
              <a:buClr>
                <a:srgbClr val="FF6600"/>
              </a:buClr>
              <a:buFont typeface="Wingdings" pitchFamily="2" charset="2"/>
              <a:buChar char="ü"/>
              <a:defRPr/>
            </a:pPr>
            <a:r>
              <a:rPr lang="es-ES" sz="2000" b="1" dirty="0" smtClean="0">
                <a:effectLst>
                  <a:outerShdw blurRad="38100" dist="38100" dir="2700000" algn="tl">
                    <a:srgbClr val="000000"/>
                  </a:outerShdw>
                </a:effectLst>
              </a:rPr>
              <a:t>Auditoría informática </a:t>
            </a:r>
          </a:p>
          <a:p>
            <a:pPr lvl="1" eaLnBrk="1" hangingPunct="1">
              <a:buClr>
                <a:srgbClr val="FF6600"/>
              </a:buClr>
              <a:buFont typeface="Wingdings" pitchFamily="2" charset="2"/>
              <a:buChar char="ü"/>
              <a:defRPr/>
            </a:pPr>
            <a:r>
              <a:rPr lang="es-ES" sz="2000" b="1" dirty="0" smtClean="0">
                <a:effectLst>
                  <a:outerShdw blurRad="38100" dist="38100" dir="2700000" algn="tl">
                    <a:srgbClr val="000000"/>
                  </a:outerShdw>
                </a:effectLst>
              </a:rPr>
              <a:t>Política informática </a:t>
            </a:r>
          </a:p>
          <a:p>
            <a:pPr lvl="1" eaLnBrk="1" hangingPunct="1">
              <a:buClr>
                <a:srgbClr val="FF6600"/>
              </a:buClr>
              <a:buFont typeface="Wingdings" pitchFamily="2" charset="2"/>
              <a:buChar char="ü"/>
              <a:defRPr/>
            </a:pPr>
            <a:r>
              <a:rPr lang="es-ES" sz="2000" b="1" dirty="0" smtClean="0">
                <a:effectLst>
                  <a:outerShdw blurRad="38100" dist="38100" dir="2700000" algn="tl">
                    <a:srgbClr val="000000"/>
                  </a:outerShdw>
                </a:effectLst>
              </a:rPr>
              <a:t>Control interno </a:t>
            </a:r>
          </a:p>
          <a:p>
            <a:pPr eaLnBrk="1" hangingPunct="1">
              <a:buClr>
                <a:srgbClr val="FF6600"/>
              </a:buClr>
              <a:buFont typeface="Wingdings" pitchFamily="2" charset="2"/>
              <a:buChar char="ü"/>
              <a:defRPr/>
            </a:pPr>
            <a:r>
              <a:rPr lang="es-ES" sz="2000" b="1" dirty="0" smtClean="0">
                <a:effectLst>
                  <a:outerShdw blurRad="38100" dist="38100" dir="2700000" algn="tl">
                    <a:srgbClr val="000000"/>
                  </a:outerShdw>
                </a:effectLst>
              </a:rPr>
              <a:t>Perfil del auditor informático</a:t>
            </a:r>
          </a:p>
          <a:p>
            <a:pPr eaLnBrk="1" hangingPunct="1">
              <a:buClr>
                <a:srgbClr val="FF6600"/>
              </a:buClr>
              <a:buFont typeface="Wingdings" pitchFamily="2" charset="2"/>
              <a:buChar char="ü"/>
              <a:defRPr/>
            </a:pPr>
            <a:r>
              <a:rPr lang="es-ES" sz="2000" b="1" dirty="0" smtClean="0">
                <a:effectLst>
                  <a:outerShdw blurRad="38100" dist="38100" dir="2700000" algn="tl">
                    <a:srgbClr val="000000"/>
                  </a:outerShdw>
                </a:effectLst>
              </a:rPr>
              <a:t>Código  deontológico del auditor informático</a:t>
            </a:r>
          </a:p>
          <a:p>
            <a:pPr eaLnBrk="1" hangingPunct="1">
              <a:defRPr/>
            </a:pPr>
            <a:endParaRPr lang="es-ES_tradnl" dirty="0" smtClean="0"/>
          </a:p>
        </p:txBody>
      </p:sp>
      <p:sp>
        <p:nvSpPr>
          <p:cNvPr id="58370" name="Rectangle 2"/>
          <p:cNvSpPr>
            <a:spLocks noGrp="1" noChangeArrowheads="1"/>
          </p:cNvSpPr>
          <p:nvPr>
            <p:ph type="title"/>
          </p:nvPr>
        </p:nvSpPr>
        <p:spPr>
          <a:xfrm>
            <a:off x="323850" y="419100"/>
            <a:ext cx="8362950" cy="777875"/>
          </a:xfrm>
        </p:spPr>
        <p:txBody>
          <a:bodyPr/>
          <a:lstStyle/>
          <a:p>
            <a:pPr algn="l" eaLnBrk="1" hangingPunct="1">
              <a:defRPr/>
            </a:pPr>
            <a:r>
              <a:rPr lang="es-MX" sz="2800" b="1" dirty="0" smtClean="0">
                <a:solidFill>
                  <a:srgbClr val="009900"/>
                </a:solidFill>
                <a:effectLst>
                  <a:outerShdw blurRad="38100" dist="38100" dir="2700000" algn="tl">
                    <a:srgbClr val="000000"/>
                  </a:outerShdw>
                </a:effectLst>
              </a:rPr>
              <a:t> </a:t>
            </a:r>
            <a:r>
              <a:rPr lang="es-MX" sz="2800" b="1" dirty="0" smtClean="0">
                <a:solidFill>
                  <a:schemeClr val="bg1"/>
                </a:solidFill>
                <a:effectLst>
                  <a:outerShdw blurRad="38100" dist="38100" dir="2700000" algn="tl">
                    <a:srgbClr val="000000"/>
                  </a:outerShdw>
                </a:effectLst>
              </a:rPr>
              <a:t>I. </a:t>
            </a:r>
            <a:r>
              <a:rPr lang="es-ES_tradnl" sz="2800" b="1" dirty="0" smtClean="0">
                <a:solidFill>
                  <a:schemeClr val="bg1"/>
                </a:solidFill>
                <a:effectLst>
                  <a:outerShdw blurRad="38100" dist="38100" dir="2700000" algn="tl">
                    <a:srgbClr val="000000"/>
                  </a:outerShdw>
                </a:effectLst>
              </a:rPr>
              <a:t>Conceptos fundamentales, terminología </a:t>
            </a:r>
            <a:r>
              <a:rPr lang="es-ES_tradnl" sz="3200" b="1" dirty="0" smtClean="0">
                <a:solidFill>
                  <a:schemeClr val="bg1"/>
                </a:solidFill>
              </a:rPr>
              <a:t/>
            </a:r>
            <a:br>
              <a:rPr lang="es-ES_tradnl" sz="3200" b="1" dirty="0" smtClean="0">
                <a:solidFill>
                  <a:schemeClr val="bg1"/>
                </a:solidFill>
              </a:rPr>
            </a:br>
            <a:endParaRPr lang="es-ES_tradnl" sz="3200" b="1" dirty="0" smtClean="0">
              <a:solidFill>
                <a:schemeClr val="bg1"/>
              </a:solidFill>
            </a:endParaRPr>
          </a:p>
        </p:txBody>
      </p:sp>
      <p:pic>
        <p:nvPicPr>
          <p:cNvPr id="10245" name="Picture 12"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0246" name="Picture 13"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0247" name="Picture 14"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8373">
                                            <p:txEl>
                                              <p:pRg st="0" end="0"/>
                                            </p:txEl>
                                          </p:spTgt>
                                        </p:tgtEl>
                                        <p:attrNameLst>
                                          <p:attrName>style.visibility</p:attrName>
                                        </p:attrNameLst>
                                      </p:cBhvr>
                                      <p:to>
                                        <p:strVal val="visible"/>
                                      </p:to>
                                    </p:set>
                                    <p:anim calcmode="discrete" valueType="clr">
                                      <p:cBhvr override="childStyle">
                                        <p:cTn id="7" dur="80"/>
                                        <p:tgtEl>
                                          <p:spTgt spid="5837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837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58373">
                                            <p:txEl>
                                              <p:pRg st="0" end="0"/>
                                            </p:txEl>
                                          </p:spTgt>
                                        </p:tgtEl>
                                        <p:attrNameLst>
                                          <p:attrName>fill.type</p:attrName>
                                        </p:attrNameLst>
                                      </p:cBhvr>
                                      <p:to>
                                        <p:strVal val="solid"/>
                                      </p:to>
                                    </p:set>
                                  </p:childTnLst>
                                </p:cTn>
                              </p:par>
                              <p:par>
                                <p:cTn id="10" presetID="27" presetClass="entr" presetSubtype="0" fill="hold" grpId="0" nodeType="withEffect">
                                  <p:stCondLst>
                                    <p:cond delay="0"/>
                                  </p:stCondLst>
                                  <p:iterate type="lt">
                                    <p:tmPct val="50000"/>
                                  </p:iterate>
                                  <p:childTnLst>
                                    <p:set>
                                      <p:cBhvr>
                                        <p:cTn id="11" dur="1" fill="hold">
                                          <p:stCondLst>
                                            <p:cond delay="0"/>
                                          </p:stCondLst>
                                        </p:cTn>
                                        <p:tgtEl>
                                          <p:spTgt spid="58373">
                                            <p:txEl>
                                              <p:pRg st="1" end="1"/>
                                            </p:txEl>
                                          </p:spTgt>
                                        </p:tgtEl>
                                        <p:attrNameLst>
                                          <p:attrName>style.visibility</p:attrName>
                                        </p:attrNameLst>
                                      </p:cBhvr>
                                      <p:to>
                                        <p:strVal val="visible"/>
                                      </p:to>
                                    </p:set>
                                    <p:anim calcmode="discrete" valueType="clr">
                                      <p:cBhvr override="childStyle">
                                        <p:cTn id="12" dur="80"/>
                                        <p:tgtEl>
                                          <p:spTgt spid="5837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58373">
                                            <p:txEl>
                                              <p:pRg st="1" end="1"/>
                                            </p:txEl>
                                          </p:spTgt>
                                        </p:tgtEl>
                                        <p:attrNameLst>
                                          <p:attrName>fillcolor</p:attrName>
                                        </p:attrNameLst>
                                      </p:cBhvr>
                                      <p:tavLst>
                                        <p:tav tm="0">
                                          <p:val>
                                            <p:clrVal>
                                              <a:schemeClr val="accent2"/>
                                            </p:clrVal>
                                          </p:val>
                                        </p:tav>
                                        <p:tav tm="50000">
                                          <p:val>
                                            <p:clrVal>
                                              <a:schemeClr val="hlink"/>
                                            </p:clrVal>
                                          </p:val>
                                        </p:tav>
                                      </p:tavLst>
                                    </p:anim>
                                    <p:set>
                                      <p:cBhvr>
                                        <p:cTn id="14" dur="80"/>
                                        <p:tgtEl>
                                          <p:spTgt spid="58373">
                                            <p:txEl>
                                              <p:pRg st="1" end="1"/>
                                            </p:txEl>
                                          </p:spTgt>
                                        </p:tgtEl>
                                        <p:attrNameLst>
                                          <p:attrName>fill.type</p:attrName>
                                        </p:attrNameLst>
                                      </p:cBhvr>
                                      <p:to>
                                        <p:strVal val="solid"/>
                                      </p:to>
                                    </p:set>
                                  </p:childTnLst>
                                </p:cTn>
                              </p:par>
                              <p:par>
                                <p:cTn id="15" presetID="27" presetClass="entr" presetSubtype="0" fill="hold" grpId="0" nodeType="withEffect">
                                  <p:stCondLst>
                                    <p:cond delay="0"/>
                                  </p:stCondLst>
                                  <p:iterate type="lt">
                                    <p:tmPct val="50000"/>
                                  </p:iterate>
                                  <p:childTnLst>
                                    <p:set>
                                      <p:cBhvr>
                                        <p:cTn id="16" dur="1" fill="hold">
                                          <p:stCondLst>
                                            <p:cond delay="0"/>
                                          </p:stCondLst>
                                        </p:cTn>
                                        <p:tgtEl>
                                          <p:spTgt spid="58373">
                                            <p:txEl>
                                              <p:pRg st="2" end="2"/>
                                            </p:txEl>
                                          </p:spTgt>
                                        </p:tgtEl>
                                        <p:attrNameLst>
                                          <p:attrName>style.visibility</p:attrName>
                                        </p:attrNameLst>
                                      </p:cBhvr>
                                      <p:to>
                                        <p:strVal val="visible"/>
                                      </p:to>
                                    </p:set>
                                    <p:anim calcmode="discrete" valueType="clr">
                                      <p:cBhvr override="childStyle">
                                        <p:cTn id="17" dur="80"/>
                                        <p:tgtEl>
                                          <p:spTgt spid="5837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58373">
                                            <p:txEl>
                                              <p:pRg st="2" end="2"/>
                                            </p:txEl>
                                          </p:spTgt>
                                        </p:tgtEl>
                                        <p:attrNameLst>
                                          <p:attrName>fillcolor</p:attrName>
                                        </p:attrNameLst>
                                      </p:cBhvr>
                                      <p:tavLst>
                                        <p:tav tm="0">
                                          <p:val>
                                            <p:clrVal>
                                              <a:schemeClr val="accent2"/>
                                            </p:clrVal>
                                          </p:val>
                                        </p:tav>
                                        <p:tav tm="50000">
                                          <p:val>
                                            <p:clrVal>
                                              <a:schemeClr val="hlink"/>
                                            </p:clrVal>
                                          </p:val>
                                        </p:tav>
                                      </p:tavLst>
                                    </p:anim>
                                    <p:set>
                                      <p:cBhvr>
                                        <p:cTn id="19" dur="80"/>
                                        <p:tgtEl>
                                          <p:spTgt spid="58373">
                                            <p:txEl>
                                              <p:pRg st="2" end="2"/>
                                            </p:txEl>
                                          </p:spTgt>
                                        </p:tgtEl>
                                        <p:attrNameLst>
                                          <p:attrName>fill.type</p:attrName>
                                        </p:attrNameLst>
                                      </p:cBhvr>
                                      <p:to>
                                        <p:strVal val="solid"/>
                                      </p:to>
                                    </p:set>
                                  </p:childTnLst>
                                </p:cTn>
                              </p:par>
                              <p:par>
                                <p:cTn id="20" presetID="27" presetClass="entr" presetSubtype="0" fill="hold" grpId="0" nodeType="withEffect">
                                  <p:stCondLst>
                                    <p:cond delay="0"/>
                                  </p:stCondLst>
                                  <p:iterate type="lt">
                                    <p:tmPct val="50000"/>
                                  </p:iterate>
                                  <p:childTnLst>
                                    <p:set>
                                      <p:cBhvr>
                                        <p:cTn id="21" dur="1" fill="hold">
                                          <p:stCondLst>
                                            <p:cond delay="0"/>
                                          </p:stCondLst>
                                        </p:cTn>
                                        <p:tgtEl>
                                          <p:spTgt spid="58373">
                                            <p:txEl>
                                              <p:pRg st="3" end="3"/>
                                            </p:txEl>
                                          </p:spTgt>
                                        </p:tgtEl>
                                        <p:attrNameLst>
                                          <p:attrName>style.visibility</p:attrName>
                                        </p:attrNameLst>
                                      </p:cBhvr>
                                      <p:to>
                                        <p:strVal val="visible"/>
                                      </p:to>
                                    </p:set>
                                    <p:anim calcmode="discrete" valueType="clr">
                                      <p:cBhvr override="childStyle">
                                        <p:cTn id="22" dur="80"/>
                                        <p:tgtEl>
                                          <p:spTgt spid="5837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58373">
                                            <p:txEl>
                                              <p:pRg st="3" end="3"/>
                                            </p:txEl>
                                          </p:spTgt>
                                        </p:tgtEl>
                                        <p:attrNameLst>
                                          <p:attrName>fillcolor</p:attrName>
                                        </p:attrNameLst>
                                      </p:cBhvr>
                                      <p:tavLst>
                                        <p:tav tm="0">
                                          <p:val>
                                            <p:clrVal>
                                              <a:schemeClr val="accent2"/>
                                            </p:clrVal>
                                          </p:val>
                                        </p:tav>
                                        <p:tav tm="50000">
                                          <p:val>
                                            <p:clrVal>
                                              <a:schemeClr val="hlink"/>
                                            </p:clrVal>
                                          </p:val>
                                        </p:tav>
                                      </p:tavLst>
                                    </p:anim>
                                    <p:set>
                                      <p:cBhvr>
                                        <p:cTn id="24" dur="80"/>
                                        <p:tgtEl>
                                          <p:spTgt spid="58373">
                                            <p:txEl>
                                              <p:pRg st="3" end="3"/>
                                            </p:txEl>
                                          </p:spTgt>
                                        </p:tgtEl>
                                        <p:attrNameLst>
                                          <p:attrName>fill.type</p:attrName>
                                        </p:attrNameLst>
                                      </p:cBhvr>
                                      <p:to>
                                        <p:strVal val="solid"/>
                                      </p:to>
                                    </p:set>
                                  </p:childTnLst>
                                </p:cTn>
                              </p:par>
                            </p:childTnLst>
                          </p:cTn>
                        </p:par>
                      </p:childTnLst>
                    </p:cTn>
                  </p:par>
                  <p:par>
                    <p:cTn id="25" fill="hold">
                      <p:stCondLst>
                        <p:cond delay="indefinite"/>
                      </p:stCondLst>
                      <p:childTnLst>
                        <p:par>
                          <p:cTn id="26" fill="hold">
                            <p:stCondLst>
                              <p:cond delay="0"/>
                            </p:stCondLst>
                            <p:childTnLst>
                              <p:par>
                                <p:cTn id="27" presetID="27" presetClass="entr" presetSubtype="0" fill="hold" grpId="0" nodeType="clickEffect">
                                  <p:stCondLst>
                                    <p:cond delay="0"/>
                                  </p:stCondLst>
                                  <p:iterate type="lt">
                                    <p:tmPct val="50000"/>
                                  </p:iterate>
                                  <p:childTnLst>
                                    <p:set>
                                      <p:cBhvr>
                                        <p:cTn id="28" dur="1" fill="hold">
                                          <p:stCondLst>
                                            <p:cond delay="0"/>
                                          </p:stCondLst>
                                        </p:cTn>
                                        <p:tgtEl>
                                          <p:spTgt spid="58373">
                                            <p:txEl>
                                              <p:pRg st="4" end="4"/>
                                            </p:txEl>
                                          </p:spTgt>
                                        </p:tgtEl>
                                        <p:attrNameLst>
                                          <p:attrName>style.visibility</p:attrName>
                                        </p:attrNameLst>
                                      </p:cBhvr>
                                      <p:to>
                                        <p:strVal val="visible"/>
                                      </p:to>
                                    </p:set>
                                    <p:anim calcmode="discrete" valueType="clr">
                                      <p:cBhvr override="childStyle">
                                        <p:cTn id="29" dur="80"/>
                                        <p:tgtEl>
                                          <p:spTgt spid="5837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58373">
                                            <p:txEl>
                                              <p:pRg st="4" end="4"/>
                                            </p:txEl>
                                          </p:spTgt>
                                        </p:tgtEl>
                                        <p:attrNameLst>
                                          <p:attrName>fillcolor</p:attrName>
                                        </p:attrNameLst>
                                      </p:cBhvr>
                                      <p:tavLst>
                                        <p:tav tm="0">
                                          <p:val>
                                            <p:clrVal>
                                              <a:schemeClr val="accent2"/>
                                            </p:clrVal>
                                          </p:val>
                                        </p:tav>
                                        <p:tav tm="50000">
                                          <p:val>
                                            <p:clrVal>
                                              <a:schemeClr val="hlink"/>
                                            </p:clrVal>
                                          </p:val>
                                        </p:tav>
                                      </p:tavLst>
                                    </p:anim>
                                    <p:set>
                                      <p:cBhvr>
                                        <p:cTn id="31" dur="80"/>
                                        <p:tgtEl>
                                          <p:spTgt spid="58373">
                                            <p:txEl>
                                              <p:pRg st="4" end="4"/>
                                            </p:txEl>
                                          </p:spTgt>
                                        </p:tgtEl>
                                        <p:attrNameLst>
                                          <p:attrName>fill.type</p:attrName>
                                        </p:attrNameLst>
                                      </p:cBhvr>
                                      <p:to>
                                        <p:strVal val="solid"/>
                                      </p:to>
                                    </p:set>
                                  </p:childTnLst>
                                </p:cTn>
                              </p:par>
                            </p:childTnLst>
                          </p:cTn>
                        </p:par>
                        <p:par>
                          <p:cTn id="32" fill="hold">
                            <p:stCondLst>
                              <p:cond delay="1120"/>
                            </p:stCondLst>
                            <p:childTnLst>
                              <p:par>
                                <p:cTn id="33" presetID="27" presetClass="entr" presetSubtype="0" fill="hold" grpId="0" nodeType="afterEffect">
                                  <p:stCondLst>
                                    <p:cond delay="0"/>
                                  </p:stCondLst>
                                  <p:iterate type="lt">
                                    <p:tmPct val="50000"/>
                                  </p:iterate>
                                  <p:childTnLst>
                                    <p:set>
                                      <p:cBhvr>
                                        <p:cTn id="34" dur="1" fill="hold">
                                          <p:stCondLst>
                                            <p:cond delay="0"/>
                                          </p:stCondLst>
                                        </p:cTn>
                                        <p:tgtEl>
                                          <p:spTgt spid="58373">
                                            <p:txEl>
                                              <p:pRg st="5" end="5"/>
                                            </p:txEl>
                                          </p:spTgt>
                                        </p:tgtEl>
                                        <p:attrNameLst>
                                          <p:attrName>style.visibility</p:attrName>
                                        </p:attrNameLst>
                                      </p:cBhvr>
                                      <p:to>
                                        <p:strVal val="visible"/>
                                      </p:to>
                                    </p:set>
                                    <p:anim calcmode="discrete" valueType="clr">
                                      <p:cBhvr override="childStyle">
                                        <p:cTn id="35" dur="80"/>
                                        <p:tgtEl>
                                          <p:spTgt spid="58373">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58373">
                                            <p:txEl>
                                              <p:pRg st="5" end="5"/>
                                            </p:txEl>
                                          </p:spTgt>
                                        </p:tgtEl>
                                        <p:attrNameLst>
                                          <p:attrName>fillcolor</p:attrName>
                                        </p:attrNameLst>
                                      </p:cBhvr>
                                      <p:tavLst>
                                        <p:tav tm="0">
                                          <p:val>
                                            <p:clrVal>
                                              <a:schemeClr val="accent2"/>
                                            </p:clrVal>
                                          </p:val>
                                        </p:tav>
                                        <p:tav tm="50000">
                                          <p:val>
                                            <p:clrVal>
                                              <a:schemeClr val="hlink"/>
                                            </p:clrVal>
                                          </p:val>
                                        </p:tav>
                                      </p:tavLst>
                                    </p:anim>
                                    <p:set>
                                      <p:cBhvr>
                                        <p:cTn id="37" dur="80"/>
                                        <p:tgtEl>
                                          <p:spTgt spid="58373">
                                            <p:txEl>
                                              <p:pRg st="5" end="5"/>
                                            </p:txEl>
                                          </p:spTgt>
                                        </p:tgtEl>
                                        <p:attrNameLst>
                                          <p:attrName>fill.type</p:attrName>
                                        </p:attrNameLst>
                                      </p:cBhvr>
                                      <p:to>
                                        <p:strVal val="solid"/>
                                      </p:to>
                                    </p:set>
                                  </p:childTnLst>
                                </p:cTn>
                              </p:par>
                            </p:childTnLst>
                          </p:cTn>
                        </p:par>
                        <p:par>
                          <p:cTn id="38" fill="hold">
                            <p:stCondLst>
                              <p:cond delay="2720"/>
                            </p:stCondLst>
                            <p:childTnLst>
                              <p:par>
                                <p:cTn id="39" presetID="24" presetClass="entr" presetSubtype="0" fill="hold" grpId="0" nodeType="afterEffect">
                                  <p:stCondLst>
                                    <p:cond delay="0"/>
                                  </p:stCondLst>
                                  <p:childTnLst>
                                    <p:set>
                                      <p:cBhvr>
                                        <p:cTn id="40" dur="1" fill="hold">
                                          <p:stCondLst>
                                            <p:cond delay="0"/>
                                          </p:stCondLst>
                                        </p:cTn>
                                        <p:tgtEl>
                                          <p:spTgt spid="58372"/>
                                        </p:tgtEl>
                                        <p:attrNameLst>
                                          <p:attrName>style.visibility</p:attrName>
                                        </p:attrNameLst>
                                      </p:cBhvr>
                                      <p:to>
                                        <p:strVal val="visible"/>
                                      </p:to>
                                    </p:set>
                                    <p:anim to="" calcmode="lin" valueType="num">
                                      <p:cBhvr>
                                        <p:cTn id="41" dur="1" fill="hold"/>
                                        <p:tgtEl>
                                          <p:spTgt spid="58372"/>
                                        </p:tgtEl>
                                        <p:attrNameLst>
                                          <p:attrName/>
                                        </p:attrNameLst>
                                      </p:cBhvr>
                                    </p:anim>
                                  </p:childTnLst>
                                </p:cTn>
                              </p:par>
                            </p:childTnLst>
                          </p:cTn>
                        </p:par>
                        <p:par>
                          <p:cTn id="42" fill="hold">
                            <p:stCondLst>
                              <p:cond delay="2720"/>
                            </p:stCondLst>
                            <p:childTnLst>
                              <p:par>
                                <p:cTn id="43" presetID="27" presetClass="emph" presetSubtype="0" fill="hold" nodeType="afterEffect">
                                  <p:stCondLst>
                                    <p:cond delay="0"/>
                                  </p:stCondLst>
                                  <p:iterate type="lt">
                                    <p:tmPct val="0"/>
                                  </p:iterate>
                                  <p:childTnLst>
                                    <p:animClr clrSpc="rgb" dir="cw">
                                      <p:cBhvr override="childStyle">
                                        <p:cTn id="44" dur="250" autoRev="1" fill="hold"/>
                                        <p:tgtEl>
                                          <p:spTgt spid="58373">
                                            <p:txEl>
                                              <p:pRg st="0" end="0"/>
                                            </p:txEl>
                                          </p:spTgt>
                                        </p:tgtEl>
                                        <p:attrNameLst>
                                          <p:attrName>style.color</p:attrName>
                                        </p:attrNameLst>
                                      </p:cBhvr>
                                      <p:to>
                                        <a:srgbClr val="0066FF"/>
                                      </p:to>
                                    </p:animClr>
                                    <p:animClr clrSpc="rgb" dir="cw">
                                      <p:cBhvr>
                                        <p:cTn id="45" dur="250" autoRev="1" fill="hold"/>
                                        <p:tgtEl>
                                          <p:spTgt spid="58373">
                                            <p:txEl>
                                              <p:pRg st="0" end="0"/>
                                            </p:txEl>
                                          </p:spTgt>
                                        </p:tgtEl>
                                        <p:attrNameLst>
                                          <p:attrName>fillcolor</p:attrName>
                                        </p:attrNameLst>
                                      </p:cBhvr>
                                      <p:to>
                                        <a:srgbClr val="0066FF"/>
                                      </p:to>
                                    </p:animClr>
                                    <p:set>
                                      <p:cBhvr>
                                        <p:cTn id="46" dur="250" autoRev="1" fill="hold"/>
                                        <p:tgtEl>
                                          <p:spTgt spid="58373">
                                            <p:txEl>
                                              <p:pRg st="0" end="0"/>
                                            </p:txEl>
                                          </p:spTgt>
                                        </p:tgtEl>
                                        <p:attrNameLst>
                                          <p:attrName>fill.type</p:attrName>
                                        </p:attrNameLst>
                                      </p:cBhvr>
                                      <p:to>
                                        <p:strVal val="solid"/>
                                      </p:to>
                                    </p:set>
                                    <p:set>
                                      <p:cBhvr>
                                        <p:cTn id="47" dur="250" autoRev="1" fill="hold"/>
                                        <p:tgtEl>
                                          <p:spTgt spid="58373">
                                            <p:txEl>
                                              <p:pRg st="0" end="0"/>
                                            </p:txEl>
                                          </p:spTgt>
                                        </p:tgtEl>
                                        <p:attrNameLst>
                                          <p:attrName>fill.on</p:attrName>
                                        </p:attrNameLst>
                                      </p:cBhvr>
                                      <p:to>
                                        <p:strVal val="true"/>
                                      </p:to>
                                    </p:set>
                                  </p:childTnLst>
                                </p:cTn>
                              </p:par>
                            </p:childTnLst>
                          </p:cTn>
                        </p:par>
                        <p:par>
                          <p:cTn id="48" fill="hold">
                            <p:stCondLst>
                              <p:cond delay="3220"/>
                            </p:stCondLst>
                            <p:childTnLst>
                              <p:par>
                                <p:cTn id="49" presetID="27" presetClass="emph" presetSubtype="0" fill="hold" nodeType="afterEffect">
                                  <p:stCondLst>
                                    <p:cond delay="0"/>
                                  </p:stCondLst>
                                  <p:iterate type="lt">
                                    <p:tmPct val="0"/>
                                  </p:iterate>
                                  <p:childTnLst>
                                    <p:animClr clrSpc="rgb" dir="cw">
                                      <p:cBhvr override="childStyle">
                                        <p:cTn id="50" dur="250" autoRev="1" fill="hold"/>
                                        <p:tgtEl>
                                          <p:spTgt spid="58373">
                                            <p:txEl>
                                              <p:pRg st="1" end="1"/>
                                            </p:txEl>
                                          </p:spTgt>
                                        </p:tgtEl>
                                        <p:attrNameLst>
                                          <p:attrName>style.color</p:attrName>
                                        </p:attrNameLst>
                                      </p:cBhvr>
                                      <p:to>
                                        <a:srgbClr val="0066FF"/>
                                      </p:to>
                                    </p:animClr>
                                    <p:animClr clrSpc="rgb" dir="cw">
                                      <p:cBhvr>
                                        <p:cTn id="51" dur="250" autoRev="1" fill="hold"/>
                                        <p:tgtEl>
                                          <p:spTgt spid="58373">
                                            <p:txEl>
                                              <p:pRg st="1" end="1"/>
                                            </p:txEl>
                                          </p:spTgt>
                                        </p:tgtEl>
                                        <p:attrNameLst>
                                          <p:attrName>fillcolor</p:attrName>
                                        </p:attrNameLst>
                                      </p:cBhvr>
                                      <p:to>
                                        <a:srgbClr val="0066FF"/>
                                      </p:to>
                                    </p:animClr>
                                    <p:set>
                                      <p:cBhvr>
                                        <p:cTn id="52" dur="250" autoRev="1" fill="hold"/>
                                        <p:tgtEl>
                                          <p:spTgt spid="58373">
                                            <p:txEl>
                                              <p:pRg st="1" end="1"/>
                                            </p:txEl>
                                          </p:spTgt>
                                        </p:tgtEl>
                                        <p:attrNameLst>
                                          <p:attrName>fill.type</p:attrName>
                                        </p:attrNameLst>
                                      </p:cBhvr>
                                      <p:to>
                                        <p:strVal val="solid"/>
                                      </p:to>
                                    </p:set>
                                    <p:set>
                                      <p:cBhvr>
                                        <p:cTn id="53" dur="250" autoRev="1" fill="hold"/>
                                        <p:tgtEl>
                                          <p:spTgt spid="58373">
                                            <p:txEl>
                                              <p:pRg st="1" end="1"/>
                                            </p:txEl>
                                          </p:spTgt>
                                        </p:tgtEl>
                                        <p:attrNameLst>
                                          <p:attrName>fill.on</p:attrName>
                                        </p:attrNameLst>
                                      </p:cBhvr>
                                      <p:to>
                                        <p:strVal val="true"/>
                                      </p:to>
                                    </p:set>
                                  </p:childTnLst>
                                </p:cTn>
                              </p:par>
                            </p:childTnLst>
                          </p:cTn>
                        </p:par>
                        <p:par>
                          <p:cTn id="54" fill="hold">
                            <p:stCondLst>
                              <p:cond delay="3720"/>
                            </p:stCondLst>
                            <p:childTnLst>
                              <p:par>
                                <p:cTn id="55" presetID="27" presetClass="emph" presetSubtype="0" fill="hold" nodeType="afterEffect">
                                  <p:stCondLst>
                                    <p:cond delay="0"/>
                                  </p:stCondLst>
                                  <p:iterate type="lt">
                                    <p:tmPct val="0"/>
                                  </p:iterate>
                                  <p:childTnLst>
                                    <p:animClr clrSpc="rgb" dir="cw">
                                      <p:cBhvr override="childStyle">
                                        <p:cTn id="56" dur="250" autoRev="1" fill="hold"/>
                                        <p:tgtEl>
                                          <p:spTgt spid="58373">
                                            <p:txEl>
                                              <p:pRg st="2" end="2"/>
                                            </p:txEl>
                                          </p:spTgt>
                                        </p:tgtEl>
                                        <p:attrNameLst>
                                          <p:attrName>style.color</p:attrName>
                                        </p:attrNameLst>
                                      </p:cBhvr>
                                      <p:to>
                                        <a:srgbClr val="0066FF"/>
                                      </p:to>
                                    </p:animClr>
                                    <p:animClr clrSpc="rgb" dir="cw">
                                      <p:cBhvr>
                                        <p:cTn id="57" dur="250" autoRev="1" fill="hold"/>
                                        <p:tgtEl>
                                          <p:spTgt spid="58373">
                                            <p:txEl>
                                              <p:pRg st="2" end="2"/>
                                            </p:txEl>
                                          </p:spTgt>
                                        </p:tgtEl>
                                        <p:attrNameLst>
                                          <p:attrName>fillcolor</p:attrName>
                                        </p:attrNameLst>
                                      </p:cBhvr>
                                      <p:to>
                                        <a:srgbClr val="0066FF"/>
                                      </p:to>
                                    </p:animClr>
                                    <p:set>
                                      <p:cBhvr>
                                        <p:cTn id="58" dur="250" autoRev="1" fill="hold"/>
                                        <p:tgtEl>
                                          <p:spTgt spid="58373">
                                            <p:txEl>
                                              <p:pRg st="2" end="2"/>
                                            </p:txEl>
                                          </p:spTgt>
                                        </p:tgtEl>
                                        <p:attrNameLst>
                                          <p:attrName>fill.type</p:attrName>
                                        </p:attrNameLst>
                                      </p:cBhvr>
                                      <p:to>
                                        <p:strVal val="solid"/>
                                      </p:to>
                                    </p:set>
                                    <p:set>
                                      <p:cBhvr>
                                        <p:cTn id="59" dur="250" autoRev="1" fill="hold"/>
                                        <p:tgtEl>
                                          <p:spTgt spid="58373">
                                            <p:txEl>
                                              <p:pRg st="2" end="2"/>
                                            </p:txEl>
                                          </p:spTgt>
                                        </p:tgtEl>
                                        <p:attrNameLst>
                                          <p:attrName>fill.on</p:attrName>
                                        </p:attrNameLst>
                                      </p:cBhvr>
                                      <p:to>
                                        <p:strVal val="true"/>
                                      </p:to>
                                    </p:set>
                                  </p:childTnLst>
                                </p:cTn>
                              </p:par>
                            </p:childTnLst>
                          </p:cTn>
                        </p:par>
                        <p:par>
                          <p:cTn id="60" fill="hold">
                            <p:stCondLst>
                              <p:cond delay="4220"/>
                            </p:stCondLst>
                            <p:childTnLst>
                              <p:par>
                                <p:cTn id="61" presetID="27" presetClass="emph" presetSubtype="0" fill="hold" nodeType="afterEffect">
                                  <p:stCondLst>
                                    <p:cond delay="0"/>
                                  </p:stCondLst>
                                  <p:iterate type="lt">
                                    <p:tmPct val="0"/>
                                  </p:iterate>
                                  <p:childTnLst>
                                    <p:animClr clrSpc="rgb" dir="cw">
                                      <p:cBhvr override="childStyle">
                                        <p:cTn id="62" dur="250" autoRev="1" fill="hold"/>
                                        <p:tgtEl>
                                          <p:spTgt spid="58373">
                                            <p:txEl>
                                              <p:pRg st="3" end="3"/>
                                            </p:txEl>
                                          </p:spTgt>
                                        </p:tgtEl>
                                        <p:attrNameLst>
                                          <p:attrName>style.color</p:attrName>
                                        </p:attrNameLst>
                                      </p:cBhvr>
                                      <p:to>
                                        <a:srgbClr val="0066FF"/>
                                      </p:to>
                                    </p:animClr>
                                    <p:animClr clrSpc="rgb" dir="cw">
                                      <p:cBhvr>
                                        <p:cTn id="63" dur="250" autoRev="1" fill="hold"/>
                                        <p:tgtEl>
                                          <p:spTgt spid="58373">
                                            <p:txEl>
                                              <p:pRg st="3" end="3"/>
                                            </p:txEl>
                                          </p:spTgt>
                                        </p:tgtEl>
                                        <p:attrNameLst>
                                          <p:attrName>fillcolor</p:attrName>
                                        </p:attrNameLst>
                                      </p:cBhvr>
                                      <p:to>
                                        <a:srgbClr val="0066FF"/>
                                      </p:to>
                                    </p:animClr>
                                    <p:set>
                                      <p:cBhvr>
                                        <p:cTn id="64" dur="250" autoRev="1" fill="hold"/>
                                        <p:tgtEl>
                                          <p:spTgt spid="58373">
                                            <p:txEl>
                                              <p:pRg st="3" end="3"/>
                                            </p:txEl>
                                          </p:spTgt>
                                        </p:tgtEl>
                                        <p:attrNameLst>
                                          <p:attrName>fill.type</p:attrName>
                                        </p:attrNameLst>
                                      </p:cBhvr>
                                      <p:to>
                                        <p:strVal val="solid"/>
                                      </p:to>
                                    </p:set>
                                    <p:set>
                                      <p:cBhvr>
                                        <p:cTn id="65" dur="250" autoRev="1" fill="hold"/>
                                        <p:tgtEl>
                                          <p:spTgt spid="58373">
                                            <p:txEl>
                                              <p:pRg st="3" end="3"/>
                                            </p:txEl>
                                          </p:spTgt>
                                        </p:tgtEl>
                                        <p:attrNameLst>
                                          <p:attrName>fill.on</p:attrName>
                                        </p:attrNameLst>
                                      </p:cBhvr>
                                      <p:to>
                                        <p:strVal val="true"/>
                                      </p:to>
                                    </p:set>
                                  </p:childTnLst>
                                </p:cTn>
                              </p:par>
                            </p:childTnLst>
                          </p:cTn>
                        </p:par>
                        <p:par>
                          <p:cTn id="66" fill="hold">
                            <p:stCondLst>
                              <p:cond delay="4720"/>
                            </p:stCondLst>
                            <p:childTnLst>
                              <p:par>
                                <p:cTn id="67" presetID="27" presetClass="emph" presetSubtype="0" fill="hold" nodeType="afterEffect">
                                  <p:stCondLst>
                                    <p:cond delay="0"/>
                                  </p:stCondLst>
                                  <p:iterate type="lt">
                                    <p:tmPct val="0"/>
                                  </p:iterate>
                                  <p:childTnLst>
                                    <p:animClr clrSpc="rgb" dir="cw">
                                      <p:cBhvr override="childStyle">
                                        <p:cTn id="68" dur="250" autoRev="1" fill="hold"/>
                                        <p:tgtEl>
                                          <p:spTgt spid="58373">
                                            <p:txEl>
                                              <p:pRg st="4" end="4"/>
                                            </p:txEl>
                                          </p:spTgt>
                                        </p:tgtEl>
                                        <p:attrNameLst>
                                          <p:attrName>style.color</p:attrName>
                                        </p:attrNameLst>
                                      </p:cBhvr>
                                      <p:to>
                                        <a:srgbClr val="0066FF"/>
                                      </p:to>
                                    </p:animClr>
                                    <p:animClr clrSpc="rgb" dir="cw">
                                      <p:cBhvr>
                                        <p:cTn id="69" dur="250" autoRev="1" fill="hold"/>
                                        <p:tgtEl>
                                          <p:spTgt spid="58373">
                                            <p:txEl>
                                              <p:pRg st="4" end="4"/>
                                            </p:txEl>
                                          </p:spTgt>
                                        </p:tgtEl>
                                        <p:attrNameLst>
                                          <p:attrName>fillcolor</p:attrName>
                                        </p:attrNameLst>
                                      </p:cBhvr>
                                      <p:to>
                                        <a:srgbClr val="0066FF"/>
                                      </p:to>
                                    </p:animClr>
                                    <p:set>
                                      <p:cBhvr>
                                        <p:cTn id="70" dur="250" autoRev="1" fill="hold"/>
                                        <p:tgtEl>
                                          <p:spTgt spid="58373">
                                            <p:txEl>
                                              <p:pRg st="4" end="4"/>
                                            </p:txEl>
                                          </p:spTgt>
                                        </p:tgtEl>
                                        <p:attrNameLst>
                                          <p:attrName>fill.type</p:attrName>
                                        </p:attrNameLst>
                                      </p:cBhvr>
                                      <p:to>
                                        <p:strVal val="solid"/>
                                      </p:to>
                                    </p:set>
                                    <p:set>
                                      <p:cBhvr>
                                        <p:cTn id="71" dur="250" autoRev="1" fill="hold"/>
                                        <p:tgtEl>
                                          <p:spTgt spid="58373">
                                            <p:txEl>
                                              <p:pRg st="4" end="4"/>
                                            </p:txEl>
                                          </p:spTgt>
                                        </p:tgtEl>
                                        <p:attrNameLst>
                                          <p:attrName>fill.on</p:attrName>
                                        </p:attrNameLst>
                                      </p:cBhvr>
                                      <p:to>
                                        <p:strVal val="true"/>
                                      </p:to>
                                    </p:set>
                                  </p:childTnLst>
                                </p:cTn>
                              </p:par>
                            </p:childTnLst>
                          </p:cTn>
                        </p:par>
                        <p:par>
                          <p:cTn id="72" fill="hold">
                            <p:stCondLst>
                              <p:cond delay="5220"/>
                            </p:stCondLst>
                            <p:childTnLst>
                              <p:par>
                                <p:cTn id="73" presetID="27" presetClass="emph" presetSubtype="0" fill="hold" nodeType="afterEffect">
                                  <p:stCondLst>
                                    <p:cond delay="0"/>
                                  </p:stCondLst>
                                  <p:iterate type="lt">
                                    <p:tmPct val="0"/>
                                  </p:iterate>
                                  <p:childTnLst>
                                    <p:animClr clrSpc="rgb" dir="cw">
                                      <p:cBhvr override="childStyle">
                                        <p:cTn id="74" dur="250" autoRev="1" fill="hold"/>
                                        <p:tgtEl>
                                          <p:spTgt spid="58373">
                                            <p:txEl>
                                              <p:pRg st="5" end="5"/>
                                            </p:txEl>
                                          </p:spTgt>
                                        </p:tgtEl>
                                        <p:attrNameLst>
                                          <p:attrName>style.color</p:attrName>
                                        </p:attrNameLst>
                                      </p:cBhvr>
                                      <p:to>
                                        <a:srgbClr val="0066FF"/>
                                      </p:to>
                                    </p:animClr>
                                    <p:animClr clrSpc="rgb" dir="cw">
                                      <p:cBhvr>
                                        <p:cTn id="75" dur="250" autoRev="1" fill="hold"/>
                                        <p:tgtEl>
                                          <p:spTgt spid="58373">
                                            <p:txEl>
                                              <p:pRg st="5" end="5"/>
                                            </p:txEl>
                                          </p:spTgt>
                                        </p:tgtEl>
                                        <p:attrNameLst>
                                          <p:attrName>fillcolor</p:attrName>
                                        </p:attrNameLst>
                                      </p:cBhvr>
                                      <p:to>
                                        <a:srgbClr val="0066FF"/>
                                      </p:to>
                                    </p:animClr>
                                    <p:set>
                                      <p:cBhvr>
                                        <p:cTn id="76" dur="250" autoRev="1" fill="hold"/>
                                        <p:tgtEl>
                                          <p:spTgt spid="58373">
                                            <p:txEl>
                                              <p:pRg st="5" end="5"/>
                                            </p:txEl>
                                          </p:spTgt>
                                        </p:tgtEl>
                                        <p:attrNameLst>
                                          <p:attrName>fill.type</p:attrName>
                                        </p:attrNameLst>
                                      </p:cBhvr>
                                      <p:to>
                                        <p:strVal val="solid"/>
                                      </p:to>
                                    </p:set>
                                    <p:set>
                                      <p:cBhvr>
                                        <p:cTn id="77" dur="250" autoRev="1" fill="hold"/>
                                        <p:tgtEl>
                                          <p:spTgt spid="58373">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2" grpId="0" animBg="1"/>
      <p:bldP spid="5837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1267" name="Rectangle 3"/>
          <p:cNvSpPr>
            <a:spLocks noGrp="1" noChangeArrowheads="1"/>
          </p:cNvSpPr>
          <p:nvPr>
            <p:ph type="body" idx="1"/>
          </p:nvPr>
        </p:nvSpPr>
        <p:spPr>
          <a:xfrm>
            <a:off x="395288" y="1557338"/>
            <a:ext cx="8229600" cy="4229100"/>
          </a:xfrm>
        </p:spPr>
        <p:txBody>
          <a:bodyPr/>
          <a:lstStyle/>
          <a:p>
            <a:pPr algn="just"/>
            <a:endParaRPr lang="es-ES" sz="2400" smtClean="0"/>
          </a:p>
          <a:p>
            <a:pPr eaLnBrk="1" hangingPunct="1">
              <a:buFontTx/>
              <a:buNone/>
            </a:pPr>
            <a:endParaRPr lang="es-ES_tradnl" sz="2000" b="1" smtClean="0"/>
          </a:p>
        </p:txBody>
      </p:sp>
      <p:sp>
        <p:nvSpPr>
          <p:cNvPr id="3090" name="Rectangle 18"/>
          <p:cNvSpPr>
            <a:spLocks noChangeArrowheads="1"/>
          </p:cNvSpPr>
          <p:nvPr/>
        </p:nvSpPr>
        <p:spPr bwMode="auto">
          <a:xfrm>
            <a:off x="457200" y="274638"/>
            <a:ext cx="8229600" cy="1143000"/>
          </a:xfrm>
          <a:prstGeom prst="rect">
            <a:avLst/>
          </a:prstGeom>
          <a:noFill/>
          <a:ln w="9525">
            <a:noFill/>
            <a:miter lim="800000"/>
            <a:headEnd/>
            <a:tailEnd/>
          </a:ln>
          <a:effectLst/>
        </p:spPr>
        <p:txBody>
          <a:bodyPr anchor="ctr"/>
          <a:lstStyle/>
          <a:p>
            <a:pPr>
              <a:defRPr/>
            </a:pPr>
            <a:r>
              <a:rPr lang="es-MX" sz="2800" b="1" dirty="0" smtClean="0">
                <a:solidFill>
                  <a:schemeClr val="bg1"/>
                </a:solidFill>
                <a:effectLst>
                  <a:outerShdw blurRad="38100" dist="38100" dir="2700000" algn="tl">
                    <a:srgbClr val="000000">
                      <a:alpha val="43137"/>
                    </a:srgbClr>
                  </a:outerShdw>
                </a:effectLst>
              </a:rPr>
              <a:t> I. Conceptos fundamentales, terminología </a:t>
            </a:r>
            <a:r>
              <a:rPr lang="es-ES_tradnl" sz="3200" b="1" dirty="0">
                <a:solidFill>
                  <a:srgbClr val="33CC33"/>
                </a:solidFill>
                <a:effectLst>
                  <a:outerShdw blurRad="38100" dist="38100" dir="2700000" algn="tl">
                    <a:srgbClr val="C0C0C0"/>
                  </a:outerShdw>
                </a:effectLst>
              </a:rPr>
              <a:t/>
            </a:r>
            <a:br>
              <a:rPr lang="es-ES_tradnl" sz="3200" b="1" dirty="0">
                <a:solidFill>
                  <a:srgbClr val="33CC33"/>
                </a:solidFill>
                <a:effectLst>
                  <a:outerShdw blurRad="38100" dist="38100" dir="2700000" algn="tl">
                    <a:srgbClr val="C0C0C0"/>
                  </a:outerShdw>
                </a:effectLst>
              </a:rPr>
            </a:br>
            <a:endParaRPr lang="es-ES_tradnl" sz="3200" b="1" dirty="0">
              <a:solidFill>
                <a:srgbClr val="33CC33"/>
              </a:solidFill>
              <a:effectLst>
                <a:outerShdw blurRad="38100" dist="38100" dir="2700000" algn="tl">
                  <a:srgbClr val="C0C0C0"/>
                </a:outerShdw>
              </a:effectLst>
            </a:endParaRPr>
          </a:p>
        </p:txBody>
      </p:sp>
      <p:pic>
        <p:nvPicPr>
          <p:cNvPr id="11270" name="Picture 24"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381750"/>
            <a:ext cx="360362" cy="360363"/>
          </a:xfrm>
          <a:prstGeom prst="rect">
            <a:avLst/>
          </a:prstGeom>
          <a:noFill/>
          <a:ln w="9525">
            <a:noFill/>
            <a:miter lim="800000"/>
            <a:headEnd/>
            <a:tailEnd/>
          </a:ln>
        </p:spPr>
      </p:pic>
      <p:pic>
        <p:nvPicPr>
          <p:cNvPr id="11271" name="Picture 25" descr="back">
            <a:hlinkClick r:id="" action="ppaction://hlinkshowjump?jump=previousslide"/>
          </p:cNvPr>
          <p:cNvPicPr>
            <a:picLocks noChangeAspect="1" noChangeArrowheads="1"/>
          </p:cNvPicPr>
          <p:nvPr/>
        </p:nvPicPr>
        <p:blipFill>
          <a:blip r:embed="rId3" cstate="print"/>
          <a:srcRect/>
          <a:stretch>
            <a:fillRect/>
          </a:stretch>
        </p:blipFill>
        <p:spPr bwMode="auto">
          <a:xfrm>
            <a:off x="7812088" y="6369050"/>
            <a:ext cx="360362" cy="360363"/>
          </a:xfrm>
          <a:prstGeom prst="rect">
            <a:avLst/>
          </a:prstGeom>
          <a:noFill/>
          <a:ln w="9525">
            <a:noFill/>
            <a:miter lim="800000"/>
            <a:headEnd/>
            <a:tailEnd/>
          </a:ln>
        </p:spPr>
      </p:pic>
      <p:pic>
        <p:nvPicPr>
          <p:cNvPr id="11272" name="Picture 26" descr="home">
            <a:hlinkClick r:id="rId4" action="ppaction://hlinksldjump"/>
          </p:cNvPr>
          <p:cNvPicPr>
            <a:picLocks noChangeAspect="1" noChangeArrowheads="1"/>
          </p:cNvPicPr>
          <p:nvPr/>
        </p:nvPicPr>
        <p:blipFill>
          <a:blip r:embed="rId5" cstate="print"/>
          <a:srcRect/>
          <a:stretch>
            <a:fillRect/>
          </a:stretch>
        </p:blipFill>
        <p:spPr bwMode="auto">
          <a:xfrm>
            <a:off x="8172450" y="6346825"/>
            <a:ext cx="360363" cy="360363"/>
          </a:xfrm>
          <a:prstGeom prst="rect">
            <a:avLst/>
          </a:prstGeom>
          <a:noFill/>
          <a:ln w="9525">
            <a:noFill/>
            <a:miter lim="800000"/>
            <a:headEnd/>
            <a:tailEnd/>
          </a:ln>
        </p:spPr>
      </p:pic>
      <p:pic>
        <p:nvPicPr>
          <p:cNvPr id="9" name="Picture 9" descr="H:\magenes\imagesCA57PTBQ.jpg"/>
          <p:cNvPicPr>
            <a:picLocks noChangeAspect="1" noChangeArrowheads="1"/>
          </p:cNvPicPr>
          <p:nvPr/>
        </p:nvPicPr>
        <p:blipFill>
          <a:blip r:embed="rId6" cstate="print"/>
          <a:srcRect/>
          <a:stretch>
            <a:fillRect/>
          </a:stretch>
        </p:blipFill>
        <p:spPr bwMode="auto">
          <a:xfrm>
            <a:off x="4500563" y="1357313"/>
            <a:ext cx="4429125" cy="4643437"/>
          </a:xfrm>
          <a:prstGeom prst="rect">
            <a:avLst/>
          </a:prstGeom>
          <a:noFill/>
          <a:ln w="9525">
            <a:noFill/>
            <a:miter lim="800000"/>
            <a:headEnd/>
            <a:tailEnd/>
          </a:ln>
        </p:spPr>
      </p:pic>
      <p:pic>
        <p:nvPicPr>
          <p:cNvPr id="10" name="Picture 10" descr="H:\magenes\imagesCASOFAPZ.jpg"/>
          <p:cNvPicPr>
            <a:picLocks noChangeAspect="1" noChangeArrowheads="1"/>
          </p:cNvPicPr>
          <p:nvPr/>
        </p:nvPicPr>
        <p:blipFill>
          <a:blip r:embed="rId7" cstate="print"/>
          <a:srcRect/>
          <a:stretch>
            <a:fillRect/>
          </a:stretch>
        </p:blipFill>
        <p:spPr bwMode="auto">
          <a:xfrm>
            <a:off x="428625" y="1071563"/>
            <a:ext cx="4071938" cy="50720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checkerboard(across)">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4098" name="Rectangle 2"/>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rgbClr val="009900"/>
                </a:solidFill>
                <a:effectLst>
                  <a:outerShdw blurRad="38100" dist="38100" dir="2700000" algn="tl">
                    <a:srgbClr val="000000"/>
                  </a:outerShdw>
                </a:effectLst>
              </a:rPr>
              <a:t/>
            </a:r>
            <a:br>
              <a:rPr lang="es-MX" sz="3000" b="1" dirty="0" smtClean="0">
                <a:solidFill>
                  <a:srgbClr val="009900"/>
                </a:solidFill>
                <a:effectLst>
                  <a:outerShdw blurRad="38100" dist="38100" dir="2700000" algn="tl">
                    <a:srgbClr val="000000"/>
                  </a:outerShdw>
                </a:effectLst>
              </a:rPr>
            </a:b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r>
              <a:rPr lang="es-ES_tradnl" sz="3200" b="1" dirty="0" smtClean="0">
                <a:solidFill>
                  <a:schemeClr val="bg1"/>
                </a:solidFill>
                <a:effectLst>
                  <a:outerShdw blurRad="38100" dist="38100" dir="2700000" algn="tl">
                    <a:srgbClr val="000000"/>
                  </a:outerShdw>
                </a:effectLst>
              </a:rPr>
              <a:t/>
            </a:r>
            <a:br>
              <a:rPr lang="es-ES_tradnl" sz="3200" b="1" dirty="0" smtClean="0">
                <a:solidFill>
                  <a:schemeClr val="bg1"/>
                </a:solidFill>
                <a:effectLst>
                  <a:outerShdw blurRad="38100" dist="38100" dir="2700000" algn="tl">
                    <a:srgbClr val="000000"/>
                  </a:outerShdw>
                </a:effectLst>
              </a:rPr>
            </a:br>
            <a:endParaRPr lang="es-ES_tradnl" sz="3200" b="1" dirty="0" smtClean="0">
              <a:solidFill>
                <a:schemeClr val="bg1"/>
              </a:solidFill>
              <a:effectLst>
                <a:outerShdw blurRad="38100" dist="38100" dir="2700000" algn="tl">
                  <a:srgbClr val="000000"/>
                </a:outerShdw>
              </a:effectLst>
            </a:endParaRPr>
          </a:p>
        </p:txBody>
      </p:sp>
      <p:sp>
        <p:nvSpPr>
          <p:cNvPr id="4099" name="Rectangle 3"/>
          <p:cNvSpPr>
            <a:spLocks noGrp="1" noChangeArrowheads="1"/>
          </p:cNvSpPr>
          <p:nvPr>
            <p:ph type="body" idx="1"/>
          </p:nvPr>
        </p:nvSpPr>
        <p:spPr/>
        <p:txBody>
          <a:bodyPr/>
          <a:lstStyle/>
          <a:p>
            <a:pPr algn="just" eaLnBrk="1" hangingPunct="1">
              <a:buFontTx/>
              <a:buNone/>
              <a:defRPr/>
            </a:pPr>
            <a:r>
              <a:rPr lang="es-ES_tradnl" sz="2400" b="1" dirty="0" smtClean="0"/>
              <a:t>Concepto de auditoria informática y diversos tipos de</a:t>
            </a:r>
          </a:p>
          <a:p>
            <a:pPr algn="just" eaLnBrk="1" hangingPunct="1">
              <a:buFontTx/>
              <a:buNone/>
              <a:defRPr/>
            </a:pPr>
            <a:r>
              <a:rPr lang="es-ES_tradnl" sz="2400" b="1" dirty="0" smtClean="0"/>
              <a:t>auditorias</a:t>
            </a:r>
          </a:p>
          <a:p>
            <a:pPr algn="just" eaLnBrk="1" hangingPunct="1">
              <a:buFontTx/>
              <a:buNone/>
              <a:defRPr/>
            </a:pPr>
            <a:endParaRPr lang="es-ES_tradnl" sz="2400" dirty="0" smtClean="0">
              <a:effectLst>
                <a:outerShdw blurRad="38100" dist="38100" dir="2700000" algn="tl">
                  <a:srgbClr val="000000"/>
                </a:outerShdw>
              </a:effectLst>
            </a:endParaRPr>
          </a:p>
          <a:p>
            <a:pPr algn="just" eaLnBrk="1" hangingPunct="1">
              <a:defRPr/>
            </a:pPr>
            <a:r>
              <a:rPr lang="es-ES_tradnl" sz="2400" dirty="0" smtClean="0"/>
              <a:t>La auditoria en informática es una práctica administrativa por demás sana en empresas y organizaciones, sobre todo en esta época donde las características del software y el hardware varían con el fin de satisfacer las necesidades muy diversas.</a:t>
            </a:r>
          </a:p>
          <a:p>
            <a:pPr eaLnBrk="1" hangingPunct="1">
              <a:defRPr/>
            </a:pPr>
            <a:endParaRPr lang="es-ES_tradnl" sz="2400" dirty="0" smtClean="0">
              <a:solidFill>
                <a:srgbClr val="0066FF"/>
              </a:solidFill>
            </a:endParaRPr>
          </a:p>
          <a:p>
            <a:pPr eaLnBrk="1" hangingPunct="1">
              <a:defRPr/>
            </a:pPr>
            <a:endParaRPr lang="es-ES_tradnl" sz="2400" dirty="0" smtClean="0">
              <a:solidFill>
                <a:srgbClr val="0066FF"/>
              </a:solidFill>
            </a:endParaRPr>
          </a:p>
          <a:p>
            <a:pPr eaLnBrk="1" hangingPunct="1">
              <a:defRPr/>
            </a:pPr>
            <a:endParaRPr lang="es-ES_tradnl" sz="2400" dirty="0" smtClean="0">
              <a:solidFill>
                <a:srgbClr val="0066FF"/>
              </a:solidFill>
            </a:endParaRPr>
          </a:p>
        </p:txBody>
      </p:sp>
      <p:pic>
        <p:nvPicPr>
          <p:cNvPr id="11269" name="Picture 5"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1270" name="Picture 6"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1271" name="Picture 7"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5123" name="Rectangle 3"/>
          <p:cNvSpPr>
            <a:spLocks noGrp="1" noChangeArrowheads="1"/>
          </p:cNvSpPr>
          <p:nvPr>
            <p:ph type="body" idx="1"/>
          </p:nvPr>
        </p:nvSpPr>
        <p:spPr/>
        <p:txBody>
          <a:bodyPr/>
          <a:lstStyle/>
          <a:p>
            <a:pPr algn="just" eaLnBrk="1" hangingPunct="1">
              <a:buNone/>
            </a:pPr>
            <a:r>
              <a:rPr lang="es-ES_tradnl" sz="2400" b="1" dirty="0" smtClean="0"/>
              <a:t>I.- Concepto de auditoria</a:t>
            </a:r>
          </a:p>
          <a:p>
            <a:pPr algn="just" eaLnBrk="1" hangingPunct="1"/>
            <a:endParaRPr lang="es-ES_tradnl" sz="2400" dirty="0" smtClean="0"/>
          </a:p>
          <a:p>
            <a:pPr algn="just" eaLnBrk="1" hangingPunct="1">
              <a:buNone/>
            </a:pPr>
            <a:r>
              <a:rPr lang="es-ES_tradnl" sz="2400" dirty="0" smtClean="0"/>
              <a:t>a) Tiende a ser un examen critico que se realiza con el objeto de evaluar la eficiencia y eficacia de una sección o de un organismo y determinar cursos alternativos de acción para mejorar la organización, y lograr los objetivos propuestos.</a:t>
            </a:r>
          </a:p>
        </p:txBody>
      </p:sp>
      <p:sp>
        <p:nvSpPr>
          <p:cNvPr id="5126" name="Rectangle 6"/>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endParaRPr lang="es-ES_tradnl" sz="3200" b="1" dirty="0" smtClean="0">
              <a:solidFill>
                <a:schemeClr val="bg1"/>
              </a:solidFill>
              <a:effectLst>
                <a:outerShdw blurRad="38100" dist="38100" dir="2700000" algn="tl">
                  <a:srgbClr val="000000"/>
                </a:outerShdw>
              </a:effectLst>
            </a:endParaRP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box(in)">
                                      <p:cBhvr>
                                        <p:cTn id="7" dur="500"/>
                                        <p:tgtEl>
                                          <p:spTgt spid="51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algn="just" eaLnBrk="1" hangingPunct="1">
              <a:buNone/>
            </a:pPr>
            <a:r>
              <a:rPr lang="es-ES_tradnl" sz="2400" b="1" dirty="0" smtClean="0"/>
              <a:t>I.- Concepto de auditoria</a:t>
            </a:r>
          </a:p>
          <a:p>
            <a:pPr algn="just" eaLnBrk="1" hangingPunct="1"/>
            <a:endParaRPr lang="es-ES_tradnl" sz="2400" dirty="0" smtClean="0"/>
          </a:p>
          <a:p>
            <a:pPr algn="just" eaLnBrk="1" hangingPunct="1">
              <a:buNone/>
            </a:pPr>
            <a:r>
              <a:rPr lang="es-ES_tradnl" sz="2400" dirty="0" smtClean="0"/>
              <a:t>b) Examen metódico de una situación relativa a un producto, proceso u organización, en materia de calidad, realizado en cooperación con los interesados para verificar la concordancia de la realidad con lo preestablecido y la adecuación al objetivo buscado</a:t>
            </a: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10"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1" name="Rectangle 6"/>
          <p:cNvSpPr txBox="1">
            <a:spLocks noChangeArrowheads="1"/>
          </p:cNvSpPr>
          <p:nvPr/>
        </p:nvSpPr>
        <p:spPr bwMode="auto">
          <a:xfrm>
            <a:off x="457200" y="274638"/>
            <a:ext cx="8229600"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MX" sz="3000" b="1" i="0" u="none" strike="noStrike" kern="0" cap="none" spc="0" normalizeH="0" baseline="0" noProof="0" smtClean="0">
                <a:ln>
                  <a:noFill/>
                </a:ln>
                <a:solidFill>
                  <a:schemeClr val="bg1"/>
                </a:solidFill>
                <a:effectLst>
                  <a:outerShdw blurRad="38100" dist="38100" dir="2700000" algn="tl">
                    <a:srgbClr val="000000"/>
                  </a:outerShdw>
                </a:effectLst>
                <a:uLnTx/>
                <a:uFillTx/>
                <a:latin typeface="+mj-lt"/>
                <a:ea typeface="+mj-ea"/>
                <a:cs typeface="+mj-cs"/>
              </a:rPr>
              <a:t>I. </a:t>
            </a:r>
            <a:r>
              <a:rPr kumimoji="0" lang="es-ES_tradnl" sz="3000" b="1" i="0" u="none" strike="noStrike" kern="0" cap="none" spc="0" normalizeH="0" baseline="0" noProof="0" smtClean="0">
                <a:ln>
                  <a:noFill/>
                </a:ln>
                <a:solidFill>
                  <a:schemeClr val="bg1"/>
                </a:solidFill>
                <a:effectLst>
                  <a:outerShdw blurRad="38100" dist="38100" dir="2700000" algn="tl">
                    <a:srgbClr val="000000"/>
                  </a:outerShdw>
                </a:effectLst>
                <a:uLnTx/>
                <a:uFillTx/>
                <a:latin typeface="+mj-lt"/>
                <a:ea typeface="+mj-ea"/>
                <a:cs typeface="+mj-cs"/>
              </a:rPr>
              <a:t>Conceptos fundamentales, terminología</a:t>
            </a:r>
            <a:endParaRPr kumimoji="0" lang="es-ES_tradnl" sz="3200" b="1" i="0" u="none" strike="noStrike" kern="0" cap="none" spc="0" normalizeH="0" baseline="0" noProof="0" dirty="0" smtClean="0">
              <a:ln>
                <a:noFill/>
              </a:ln>
              <a:solidFill>
                <a:schemeClr val="bg1"/>
              </a:solidFill>
              <a:effectLst>
                <a:outerShdw blurRad="38100" dist="38100" dir="2700000" algn="tl">
                  <a:srgbClr val="000000"/>
                </a:outerShdw>
              </a:effectLst>
              <a:uLnTx/>
              <a:uFillTx/>
              <a:latin typeface="+mj-lt"/>
              <a:ea typeface="+mj-ea"/>
              <a:cs typeface="+mj-cs"/>
            </a:endParaRPr>
          </a:p>
        </p:txBody>
      </p:sp>
      <p:pic>
        <p:nvPicPr>
          <p:cNvPr id="12" name="Picture 10" descr="H:\magenes\imagesCASOFAPZ.jpg"/>
          <p:cNvPicPr>
            <a:picLocks noChangeAspect="1" noChangeArrowheads="1"/>
          </p:cNvPicPr>
          <p:nvPr/>
        </p:nvPicPr>
        <p:blipFill>
          <a:blip r:embed="rId6" cstate="print"/>
          <a:srcRect/>
          <a:stretch>
            <a:fillRect/>
          </a:stretch>
        </p:blipFill>
        <p:spPr bwMode="auto">
          <a:xfrm>
            <a:off x="3000364" y="4572008"/>
            <a:ext cx="2571768" cy="18859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box(in)">
                                      <p:cBhvr>
                                        <p:cTn id="7" dur="500"/>
                                        <p:tgtEl>
                                          <p:spTgt spid="51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algn="just" eaLnBrk="1" hangingPunct="1">
              <a:buNone/>
            </a:pPr>
            <a:r>
              <a:rPr lang="es-ES_tradnl" sz="2400" b="1" dirty="0" smtClean="0"/>
              <a:t>I.- Concepto de auditoria</a:t>
            </a:r>
          </a:p>
          <a:p>
            <a:pPr algn="just" eaLnBrk="1" hangingPunct="1"/>
            <a:endParaRPr lang="es-ES_tradnl" sz="2400" dirty="0" smtClean="0"/>
          </a:p>
          <a:p>
            <a:pPr algn="just" eaLnBrk="1" hangingPunct="1">
              <a:buNone/>
            </a:pPr>
            <a:r>
              <a:rPr lang="es-ES_tradnl" sz="2400" dirty="0" smtClean="0"/>
              <a:t>Proviene del latín </a:t>
            </a:r>
            <a:r>
              <a:rPr lang="es-ES_tradnl" sz="2400" b="1" dirty="0" err="1" smtClean="0"/>
              <a:t>auditorius</a:t>
            </a:r>
            <a:r>
              <a:rPr lang="es-ES_tradnl" sz="2400" b="1" dirty="0" smtClean="0"/>
              <a:t>, </a:t>
            </a:r>
            <a:r>
              <a:rPr lang="es-ES_tradnl" sz="2400" dirty="0" smtClean="0"/>
              <a:t>y esta proviene del término “</a:t>
            </a:r>
            <a:r>
              <a:rPr lang="es-ES_tradnl" sz="2400" b="1" dirty="0" smtClean="0"/>
              <a:t>auditor</a:t>
            </a:r>
            <a:r>
              <a:rPr lang="es-ES_tradnl" sz="2400" dirty="0" smtClean="0"/>
              <a:t>” (el que tiene la virtud de oír.</a:t>
            </a:r>
          </a:p>
          <a:p>
            <a:pPr algn="just" eaLnBrk="1" hangingPunct="1">
              <a:buNone/>
            </a:pPr>
            <a:endParaRPr lang="es-ES_tradnl" sz="2400" dirty="0" smtClean="0"/>
          </a:p>
          <a:p>
            <a:pPr algn="just" eaLnBrk="1" hangingPunct="1">
              <a:buNone/>
            </a:pPr>
            <a:r>
              <a:rPr lang="es-ES_tradnl" sz="2400" dirty="0" smtClean="0"/>
              <a:t>La auditoria requiere el ejercicio de un juicio profesional, sólido, maduro, para juzgar los procedimientos que deben seguirse y estimar los resultados obtenidos</a:t>
            </a: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6"/>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endParaRPr lang="es-ES_tradnl" sz="3200" b="1" dirty="0" smtClean="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box(in)">
                                      <p:cBhvr>
                                        <p:cTn id="7" dur="500"/>
                                        <p:tgtEl>
                                          <p:spTgt spid="51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algn="just" eaLnBrk="1" hangingPunct="1">
              <a:buNone/>
            </a:pPr>
            <a:r>
              <a:rPr lang="es-ES_tradnl" sz="2400" b="1" dirty="0" smtClean="0"/>
              <a:t>I.- Concepto de informática</a:t>
            </a:r>
          </a:p>
          <a:p>
            <a:pPr algn="just" eaLnBrk="1" hangingPunct="1"/>
            <a:endParaRPr lang="es-ES_tradnl" sz="2400" dirty="0" smtClean="0"/>
          </a:p>
          <a:p>
            <a:pPr algn="just" eaLnBrk="1" hangingPunct="1">
              <a:buNone/>
            </a:pPr>
            <a:r>
              <a:rPr lang="es-ES_tradnl" sz="2400" dirty="0" smtClean="0"/>
              <a:t>Ciencia del tratamiento sistemático y eficaz, realizado especialmente mediante maquinas automáticas, de la información contemplada como vehículo del saber humano y de comunicación en los ámbitos técnico, económico y social.</a:t>
            </a:r>
          </a:p>
          <a:p>
            <a:pPr algn="just" eaLnBrk="1" hangingPunct="1">
              <a:buNone/>
            </a:pPr>
            <a:endParaRPr lang="es-ES_tradnl" sz="2400" dirty="0" smtClean="0"/>
          </a:p>
          <a:p>
            <a:pPr algn="just" eaLnBrk="1" hangingPunct="1">
              <a:buNone/>
            </a:pPr>
            <a:r>
              <a:rPr lang="es-ES_tradnl" sz="2400" dirty="0" smtClean="0"/>
              <a:t>Esta palabra proviene del francés </a:t>
            </a:r>
            <a:r>
              <a:rPr lang="es-ES_tradnl" sz="2400" b="1" dirty="0" err="1" smtClean="0"/>
              <a:t>informatique</a:t>
            </a:r>
            <a:r>
              <a:rPr lang="es-ES_tradnl" sz="2400" dirty="0" smtClean="0"/>
              <a:t>, neologismo derivado de la conjunción de </a:t>
            </a:r>
            <a:r>
              <a:rPr lang="es-ES_tradnl" sz="2400" b="1" dirty="0" smtClean="0"/>
              <a:t>información</a:t>
            </a:r>
            <a:r>
              <a:rPr lang="es-ES_tradnl" sz="2400" dirty="0" smtClean="0"/>
              <a:t> (información) y </a:t>
            </a:r>
            <a:r>
              <a:rPr lang="es-ES_tradnl" sz="2400" b="1" dirty="0" err="1" smtClean="0"/>
              <a:t>automatique</a:t>
            </a:r>
            <a:r>
              <a:rPr lang="es-ES_tradnl" sz="2400" dirty="0" smtClean="0"/>
              <a:t> (automática).</a:t>
            </a: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6"/>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endParaRPr lang="es-ES_tradnl" sz="3200" b="1" dirty="0" smtClean="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box(in)">
                                      <p:cBhvr>
                                        <p:cTn id="7" dur="500"/>
                                        <p:tgtEl>
                                          <p:spTgt spid="51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algn="just" eaLnBrk="1" hangingPunct="1">
              <a:buNone/>
            </a:pPr>
            <a:r>
              <a:rPr lang="es-ES_tradnl" sz="2400" b="1" dirty="0" smtClean="0"/>
              <a:t>II. Tipos de auditoria</a:t>
            </a:r>
          </a:p>
          <a:p>
            <a:pPr algn="just" eaLnBrk="1" hangingPunct="1">
              <a:buNone/>
            </a:pPr>
            <a:endParaRPr lang="es-ES_tradnl" sz="2400" dirty="0" smtClean="0"/>
          </a:p>
          <a:p>
            <a:pPr eaLnBrk="1" hangingPunct="1">
              <a:buNone/>
            </a:pPr>
            <a:r>
              <a:rPr lang="es-ES_tradnl" sz="2100" b="1" dirty="0" smtClean="0"/>
              <a:t>A).- Auditoria Interna/Externa y Auditoria Contable/Financiera</a:t>
            </a:r>
          </a:p>
          <a:p>
            <a:pPr eaLnBrk="1" hangingPunct="1">
              <a:buNone/>
            </a:pPr>
            <a:endParaRPr lang="es-ES_tradnl" sz="2100" b="1" dirty="0" smtClean="0"/>
          </a:p>
          <a:p>
            <a:pPr algn="just" eaLnBrk="1" hangingPunct="1">
              <a:buNone/>
            </a:pPr>
            <a:r>
              <a:rPr lang="es-ES_tradnl" sz="2400" dirty="0" smtClean="0"/>
              <a:t>La auditoria interna debe estar siempre presente en todas y cada una de las partes de la organización. 	</a:t>
            </a:r>
          </a:p>
          <a:p>
            <a:pPr algn="just" eaLnBrk="1" hangingPunct="1">
              <a:buNone/>
            </a:pPr>
            <a:r>
              <a:rPr lang="es-ES_tradnl" sz="2400" dirty="0" smtClean="0"/>
              <a:t>El estudio y evaluación del control interno se efectúa con el objeto de que el auditor efectué un estudio y evaluación adecuados del control interno existente, sirviendo de base para determinar el grado de confianza  que va a depositar en el, así mismo   procedimientos de auditoria.</a:t>
            </a: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6"/>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endParaRPr lang="es-ES_tradnl" sz="3200" b="1" dirty="0" smtClean="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algn="just" eaLnBrk="1" hangingPunct="1">
              <a:buNone/>
            </a:pPr>
            <a:r>
              <a:rPr lang="es-ES_tradnl" sz="2400" b="1" dirty="0" smtClean="0"/>
              <a:t>II. Tipos de auditoria</a:t>
            </a:r>
          </a:p>
          <a:p>
            <a:pPr algn="just" eaLnBrk="1" hangingPunct="1">
              <a:buNone/>
            </a:pPr>
            <a:endParaRPr lang="es-ES_tradnl" sz="2400" dirty="0" smtClean="0"/>
          </a:p>
          <a:p>
            <a:pPr eaLnBrk="1" hangingPunct="1">
              <a:buNone/>
            </a:pPr>
            <a:r>
              <a:rPr lang="es-ES_tradnl" sz="2100" b="1" dirty="0" smtClean="0"/>
              <a:t>A).- Auditoria Interna/Externa y Auditoria Contable/Financiera</a:t>
            </a:r>
          </a:p>
          <a:p>
            <a:pPr eaLnBrk="1" hangingPunct="1">
              <a:buNone/>
            </a:pPr>
            <a:endParaRPr lang="es-ES_tradnl" sz="2100" b="1" dirty="0" smtClean="0"/>
          </a:p>
          <a:p>
            <a:pPr algn="just" eaLnBrk="1" hangingPunct="1">
              <a:buNone/>
            </a:pPr>
            <a:r>
              <a:rPr lang="es-ES_tradnl" sz="2200" b="1" dirty="0" smtClean="0"/>
              <a:t>Objetivos básicos del control interno en el aspecto interno contable  e interno administrativo:</a:t>
            </a:r>
          </a:p>
          <a:p>
            <a:pPr algn="just" eaLnBrk="1" hangingPunct="1">
              <a:buNone/>
            </a:pPr>
            <a:r>
              <a:rPr lang="es-ES_tradnl" sz="2200" dirty="0" smtClean="0"/>
              <a:t>La protección de los activos de la empresa</a:t>
            </a:r>
          </a:p>
          <a:p>
            <a:pPr algn="just" eaLnBrk="1" hangingPunct="1">
              <a:buNone/>
            </a:pPr>
            <a:r>
              <a:rPr lang="es-ES_tradnl" sz="2200" dirty="0" smtClean="0"/>
              <a:t>La obtención de información financiera veraz, confiable y oportuna</a:t>
            </a:r>
          </a:p>
          <a:p>
            <a:pPr algn="just" eaLnBrk="1" hangingPunct="1">
              <a:buNone/>
            </a:pPr>
            <a:r>
              <a:rPr lang="es-ES_tradnl" sz="2200" dirty="0" smtClean="0"/>
              <a:t>La promoción de la eficiencia en la operación del negocio </a:t>
            </a:r>
          </a:p>
          <a:p>
            <a:pPr algn="just" eaLnBrk="1" hangingPunct="1">
              <a:buNone/>
            </a:pPr>
            <a:r>
              <a:rPr lang="es-ES_tradnl" sz="2200" dirty="0" smtClean="0"/>
              <a:t>Lograr que la ejecución de las operaciones se cumpla la política establecida por los administradores de la empresa</a:t>
            </a: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6"/>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endParaRPr lang="es-ES_tradnl" sz="3200" b="1" dirty="0" smtClean="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p:txBody>
          <a:bodyPr/>
          <a:lstStyle/>
          <a:p>
            <a:pPr algn="just" eaLnBrk="1" hangingPunct="1">
              <a:buFontTx/>
              <a:buNone/>
            </a:pPr>
            <a:r>
              <a:rPr lang="es-ES_tradnl" sz="2400" b="1" dirty="0" smtClean="0"/>
              <a:t> El presente, contiene imágenes referentes a aspectos de suma importancia. A continuación se muestra una lista de estos elementos y su significado.</a:t>
            </a:r>
          </a:p>
          <a:p>
            <a:pPr eaLnBrk="1" hangingPunct="1">
              <a:buFontTx/>
              <a:buNone/>
            </a:pPr>
            <a:endParaRPr lang="es-ES_tradnl" sz="2400" dirty="0" smtClean="0">
              <a:solidFill>
                <a:srgbClr val="009900"/>
              </a:solidFill>
            </a:endParaRPr>
          </a:p>
          <a:p>
            <a:pPr eaLnBrk="1" hangingPunct="1"/>
            <a:endParaRPr lang="es-ES_tradnl" dirty="0" smtClean="0">
              <a:solidFill>
                <a:srgbClr val="009900"/>
              </a:solidFill>
            </a:endParaRPr>
          </a:p>
          <a:p>
            <a:pPr eaLnBrk="1" hangingPunct="1">
              <a:buFontTx/>
              <a:buNone/>
            </a:pPr>
            <a:r>
              <a:rPr lang="es-ES_tradnl" dirty="0" smtClean="0">
                <a:solidFill>
                  <a:srgbClr val="009900"/>
                </a:solidFill>
              </a:rPr>
              <a:t>    </a:t>
            </a:r>
          </a:p>
        </p:txBody>
      </p:sp>
      <p:pic>
        <p:nvPicPr>
          <p:cNvPr id="3076" name="Picture 4" descr="forward">
            <a:hlinkClick r:id="" action="ppaction://hlinkshowjump?jump=nextslide"/>
          </p:cNvPr>
          <p:cNvPicPr>
            <a:picLocks noChangeAspect="1" noChangeArrowheads="1"/>
          </p:cNvPicPr>
          <p:nvPr/>
        </p:nvPicPr>
        <p:blipFill>
          <a:blip r:embed="rId2" cstate="print"/>
          <a:srcRect/>
          <a:stretch>
            <a:fillRect/>
          </a:stretch>
        </p:blipFill>
        <p:spPr bwMode="auto">
          <a:xfrm>
            <a:off x="755650" y="4222750"/>
            <a:ext cx="431800" cy="431800"/>
          </a:xfrm>
          <a:prstGeom prst="rect">
            <a:avLst/>
          </a:prstGeom>
          <a:noFill/>
          <a:ln w="9525">
            <a:noFill/>
            <a:miter lim="800000"/>
            <a:headEnd/>
            <a:tailEnd/>
          </a:ln>
        </p:spPr>
      </p:pic>
      <p:pic>
        <p:nvPicPr>
          <p:cNvPr id="3077" name="Picture 5" descr="back">
            <a:hlinkClick r:id="" action="ppaction://hlinkshowjump?jump=previousslide"/>
          </p:cNvPr>
          <p:cNvPicPr>
            <a:picLocks noChangeAspect="1" noChangeArrowheads="1"/>
          </p:cNvPicPr>
          <p:nvPr/>
        </p:nvPicPr>
        <p:blipFill>
          <a:blip r:embed="rId3" cstate="print"/>
          <a:srcRect/>
          <a:stretch>
            <a:fillRect/>
          </a:stretch>
        </p:blipFill>
        <p:spPr bwMode="auto">
          <a:xfrm>
            <a:off x="755650" y="3717925"/>
            <a:ext cx="431800" cy="431800"/>
          </a:xfrm>
          <a:prstGeom prst="rect">
            <a:avLst/>
          </a:prstGeom>
          <a:noFill/>
          <a:ln w="9525">
            <a:noFill/>
            <a:miter lim="800000"/>
            <a:headEnd/>
            <a:tailEnd/>
          </a:ln>
        </p:spPr>
      </p:pic>
      <p:pic>
        <p:nvPicPr>
          <p:cNvPr id="3078" name="Picture 6" descr="home">
            <a:hlinkClick r:id="rId4" action="ppaction://hlinksldjump"/>
          </p:cNvPr>
          <p:cNvPicPr>
            <a:picLocks noChangeAspect="1" noChangeArrowheads="1"/>
          </p:cNvPicPr>
          <p:nvPr/>
        </p:nvPicPr>
        <p:blipFill>
          <a:blip r:embed="rId5" cstate="print"/>
          <a:srcRect/>
          <a:stretch>
            <a:fillRect/>
          </a:stretch>
        </p:blipFill>
        <p:spPr bwMode="auto">
          <a:xfrm>
            <a:off x="755650" y="3213100"/>
            <a:ext cx="431800" cy="431800"/>
          </a:xfrm>
          <a:prstGeom prst="rect">
            <a:avLst/>
          </a:prstGeom>
          <a:noFill/>
          <a:ln w="9525">
            <a:noFill/>
            <a:miter lim="800000"/>
            <a:headEnd/>
            <a:tailEnd/>
          </a:ln>
        </p:spPr>
      </p:pic>
      <p:sp>
        <p:nvSpPr>
          <p:cNvPr id="3079" name="Rectangle 10"/>
          <p:cNvSpPr>
            <a:spLocks noChangeArrowheads="1"/>
          </p:cNvSpPr>
          <p:nvPr/>
        </p:nvSpPr>
        <p:spPr bwMode="auto">
          <a:xfrm>
            <a:off x="1828800" y="2652713"/>
            <a:ext cx="754063" cy="0"/>
          </a:xfrm>
          <a:prstGeom prst="rect">
            <a:avLst/>
          </a:prstGeom>
          <a:noFill/>
          <a:ln w="9525">
            <a:noFill/>
            <a:miter lim="800000"/>
            <a:headEnd/>
            <a:tailEnd/>
          </a:ln>
        </p:spPr>
        <p:txBody>
          <a:bodyPr wrap="none">
            <a:spAutoFit/>
          </a:bodyPr>
          <a:lstStyle/>
          <a:p>
            <a:endParaRPr lang="es-ES_tradnl"/>
          </a:p>
        </p:txBody>
      </p:sp>
      <p:sp>
        <p:nvSpPr>
          <p:cNvPr id="3080" name="Rectangle 13"/>
          <p:cNvSpPr>
            <a:spLocks noChangeArrowheads="1"/>
          </p:cNvSpPr>
          <p:nvPr/>
        </p:nvSpPr>
        <p:spPr bwMode="auto">
          <a:xfrm>
            <a:off x="1828800" y="2652713"/>
            <a:ext cx="754063" cy="0"/>
          </a:xfrm>
          <a:prstGeom prst="rect">
            <a:avLst/>
          </a:prstGeom>
          <a:noFill/>
          <a:ln w="9525">
            <a:noFill/>
            <a:miter lim="800000"/>
            <a:headEnd/>
            <a:tailEnd/>
          </a:ln>
        </p:spPr>
        <p:txBody>
          <a:bodyPr wrap="none">
            <a:spAutoFit/>
          </a:bodyPr>
          <a:lstStyle/>
          <a:p>
            <a:endParaRPr lang="es-ES_tradnl"/>
          </a:p>
        </p:txBody>
      </p:sp>
      <p:sp>
        <p:nvSpPr>
          <p:cNvPr id="3081" name="Rectangle 16"/>
          <p:cNvSpPr>
            <a:spLocks noChangeArrowheads="1"/>
          </p:cNvSpPr>
          <p:nvPr/>
        </p:nvSpPr>
        <p:spPr bwMode="auto">
          <a:xfrm>
            <a:off x="1828800" y="2652713"/>
            <a:ext cx="754063" cy="0"/>
          </a:xfrm>
          <a:prstGeom prst="rect">
            <a:avLst/>
          </a:prstGeom>
          <a:noFill/>
          <a:ln w="9525">
            <a:noFill/>
            <a:miter lim="800000"/>
            <a:headEnd/>
            <a:tailEnd/>
          </a:ln>
        </p:spPr>
        <p:txBody>
          <a:bodyPr wrap="none">
            <a:spAutoFit/>
          </a:bodyPr>
          <a:lstStyle/>
          <a:p>
            <a:endParaRPr lang="es-ES_tradnl"/>
          </a:p>
        </p:txBody>
      </p:sp>
      <p:graphicFrame>
        <p:nvGraphicFramePr>
          <p:cNvPr id="110669" name="Group 77"/>
          <p:cNvGraphicFramePr>
            <a:graphicFrameLocks noGrp="1"/>
          </p:cNvGraphicFramePr>
          <p:nvPr/>
        </p:nvGraphicFramePr>
        <p:xfrm>
          <a:off x="611188" y="3141663"/>
          <a:ext cx="5487987" cy="2072640"/>
        </p:xfrm>
        <a:graphic>
          <a:graphicData uri="http://schemas.openxmlformats.org/drawingml/2006/table">
            <a:tbl>
              <a:tblPr/>
              <a:tblGrid>
                <a:gridCol w="754062"/>
                <a:gridCol w="4733925"/>
              </a:tblGrid>
              <a:tr h="320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_tradnl" sz="2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800" b="0" i="0" u="none" strike="noStrike" cap="none" normalizeH="0" baseline="0" smtClean="0">
                          <a:ln>
                            <a:noFill/>
                          </a:ln>
                          <a:solidFill>
                            <a:srgbClr val="009900"/>
                          </a:solidFill>
                          <a:effectLst/>
                          <a:latin typeface="Arial" charset="0"/>
                        </a:rPr>
                        <a:t>Dirige al Temario</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22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_tradnl" sz="2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800" b="0" i="0" u="none" strike="noStrike" cap="none" normalizeH="0" baseline="0" smtClean="0">
                          <a:ln>
                            <a:noFill/>
                          </a:ln>
                          <a:solidFill>
                            <a:srgbClr val="009900"/>
                          </a:solidFill>
                          <a:effectLst/>
                          <a:latin typeface="Arial" charset="0"/>
                        </a:rPr>
                        <a:t>Página Anterior</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_tradnl"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800" b="0" i="0" u="none" strike="noStrike" cap="none" normalizeH="0" baseline="0" smtClean="0">
                          <a:ln>
                            <a:noFill/>
                          </a:ln>
                          <a:solidFill>
                            <a:srgbClr val="009900"/>
                          </a:solidFill>
                          <a:effectLst/>
                          <a:latin typeface="Arial" charset="0"/>
                        </a:rPr>
                        <a:t>Página</a:t>
                      </a:r>
                      <a:r>
                        <a:rPr kumimoji="0" lang="es-ES_tradnl" sz="1800" b="0" i="0" u="none" strike="noStrike" cap="none" normalizeH="0" baseline="0" smtClean="0">
                          <a:ln>
                            <a:noFill/>
                          </a:ln>
                          <a:solidFill>
                            <a:schemeClr val="tx1"/>
                          </a:solidFill>
                          <a:effectLst/>
                          <a:latin typeface="Arial" charset="0"/>
                        </a:rPr>
                        <a:t> </a:t>
                      </a:r>
                      <a:r>
                        <a:rPr kumimoji="0" lang="es-ES_tradnl" sz="1800" b="0" i="0" u="none" strike="noStrike" cap="none" normalizeH="0" baseline="0" smtClean="0">
                          <a:ln>
                            <a:noFill/>
                          </a:ln>
                          <a:solidFill>
                            <a:srgbClr val="009900"/>
                          </a:solidFill>
                          <a:effectLst/>
                          <a:latin typeface="Arial" charset="0"/>
                        </a:rPr>
                        <a:t>Siguiente</a:t>
                      </a: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20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_tradnl"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800" b="0" i="0" u="none" strike="noStrike" cap="none" normalizeH="0" baseline="0" smtClean="0">
                          <a:ln>
                            <a:noFill/>
                          </a:ln>
                          <a:solidFill>
                            <a:srgbClr val="009900"/>
                          </a:solidFill>
                          <a:effectLst/>
                          <a:latin typeface="Arial" charset="0"/>
                        </a:rPr>
                        <a:t>Dirige a la unidad correspondiente </a:t>
                      </a: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3101" name="Picture 52" descr="migratehov_obj">
            <a:hlinkClick r:id="rId6" action="ppaction://hlinksldjump"/>
          </p:cNvPr>
          <p:cNvPicPr>
            <a:picLocks noChangeAspect="1" noChangeArrowheads="1"/>
          </p:cNvPicPr>
          <p:nvPr/>
        </p:nvPicPr>
        <p:blipFill>
          <a:blip r:embed="rId7" cstate="print"/>
          <a:srcRect/>
          <a:stretch>
            <a:fillRect/>
          </a:stretch>
        </p:blipFill>
        <p:spPr bwMode="auto">
          <a:xfrm>
            <a:off x="755650" y="4724400"/>
            <a:ext cx="503238" cy="404813"/>
          </a:xfrm>
          <a:prstGeom prst="rect">
            <a:avLst/>
          </a:prstGeom>
          <a:noFill/>
          <a:ln w="9525">
            <a:noFill/>
            <a:miter lim="800000"/>
            <a:headEnd/>
            <a:tailEnd/>
          </a:ln>
        </p:spPr>
      </p:pic>
      <p:sp>
        <p:nvSpPr>
          <p:cNvPr id="12"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algn="just" eaLnBrk="1" hangingPunct="1">
              <a:buNone/>
            </a:pPr>
            <a:r>
              <a:rPr lang="es-ES_tradnl" sz="2400" b="1" dirty="0" smtClean="0"/>
              <a:t>II. Tipos de auditoria</a:t>
            </a:r>
          </a:p>
          <a:p>
            <a:pPr algn="just" eaLnBrk="1" hangingPunct="1">
              <a:buNone/>
            </a:pPr>
            <a:endParaRPr lang="es-ES_tradnl" sz="2400" dirty="0" smtClean="0"/>
          </a:p>
          <a:p>
            <a:pPr algn="just" eaLnBrk="1" hangingPunct="1">
              <a:buNone/>
            </a:pPr>
            <a:r>
              <a:rPr lang="es-ES_tradnl" sz="2400" b="1" dirty="0" smtClean="0"/>
              <a:t>B).-  Auditoria Administrativa/Operacional</a:t>
            </a:r>
          </a:p>
          <a:p>
            <a:pPr algn="just" eaLnBrk="1" hangingPunct="1">
              <a:buNone/>
            </a:pPr>
            <a:endParaRPr lang="es-ES_tradnl" sz="2400" b="1" dirty="0" smtClean="0"/>
          </a:p>
          <a:p>
            <a:pPr algn="just" eaLnBrk="1" hangingPunct="1">
              <a:buNone/>
            </a:pPr>
            <a:r>
              <a:rPr lang="es-ES_tradnl" sz="2400" dirty="0" smtClean="0"/>
              <a:t>Es el examen global y constructivo de la estructura de una empresa, de una institución, una sección del gobierno o cualquier parte de un organismo, en cuanto a sus planes y objetivos, sus métodos y controles, su forma de operación y sus facilidades humanas y físicas.</a:t>
            </a:r>
          </a:p>
          <a:p>
            <a:pPr algn="just" eaLnBrk="1" hangingPunct="1">
              <a:buNone/>
            </a:pPr>
            <a:endParaRPr lang="es-ES_tradnl" sz="2400" dirty="0" smtClean="0">
              <a:solidFill>
                <a:srgbClr val="009900"/>
              </a:solidFill>
            </a:endParaRP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6"/>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endParaRPr lang="es-ES_tradnl" sz="3200" b="1" dirty="0" smtClean="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algn="just" eaLnBrk="1" hangingPunct="1">
              <a:buNone/>
            </a:pPr>
            <a:r>
              <a:rPr lang="es-ES_tradnl" sz="2400" b="1" dirty="0" smtClean="0"/>
              <a:t>II. Tipos de auditoria</a:t>
            </a:r>
          </a:p>
          <a:p>
            <a:pPr algn="just" eaLnBrk="1" hangingPunct="1">
              <a:buNone/>
            </a:pPr>
            <a:endParaRPr lang="es-ES_tradnl" sz="2400" dirty="0" smtClean="0"/>
          </a:p>
          <a:p>
            <a:pPr algn="just" eaLnBrk="1" hangingPunct="1">
              <a:buNone/>
            </a:pPr>
            <a:r>
              <a:rPr lang="es-ES_tradnl" sz="2400" b="1" dirty="0" smtClean="0"/>
              <a:t>C):- Auditoria con Informática</a:t>
            </a:r>
          </a:p>
          <a:p>
            <a:pPr algn="just" eaLnBrk="1" hangingPunct="1">
              <a:buNone/>
            </a:pPr>
            <a:endParaRPr lang="es-ES_tradnl" sz="2400" b="1" dirty="0" smtClean="0"/>
          </a:p>
          <a:p>
            <a:pPr algn="just" eaLnBrk="1" hangingPunct="1">
              <a:buNone/>
            </a:pPr>
            <a:r>
              <a:rPr lang="es-ES_tradnl" sz="2400" dirty="0" smtClean="0"/>
              <a:t>Todos los programas o paquetes utilizados empleados en la auditoria deben permanecer bajo estricto control del departamento de auditoria.; por lo que toda la documentación, material de pruebas, listados fuente, programas fuente y objeto, además de los cambios que se les hagan, serán responsabilidad del auditor., el cual deberá asegurarse de la integridad del procesamiento.</a:t>
            </a:r>
          </a:p>
          <a:p>
            <a:pPr algn="just" eaLnBrk="1" hangingPunct="1">
              <a:buNone/>
            </a:pPr>
            <a:endParaRPr lang="es-ES_tradnl" sz="2400" dirty="0" smtClean="0">
              <a:solidFill>
                <a:srgbClr val="009900"/>
              </a:solidFill>
            </a:endParaRP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6"/>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endParaRPr lang="es-ES_tradnl" sz="3200" b="1" dirty="0" smtClean="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algn="just" eaLnBrk="1" hangingPunct="1">
              <a:buNone/>
            </a:pPr>
            <a:r>
              <a:rPr lang="es-ES_tradnl" sz="2400" b="1" dirty="0" smtClean="0"/>
              <a:t>II. Tipos de auditoria</a:t>
            </a:r>
          </a:p>
          <a:p>
            <a:pPr algn="just" eaLnBrk="1" hangingPunct="1">
              <a:buNone/>
            </a:pPr>
            <a:endParaRPr lang="es-ES_tradnl" sz="2400" dirty="0" smtClean="0"/>
          </a:p>
          <a:p>
            <a:pPr algn="just" eaLnBrk="1" hangingPunct="1">
              <a:buNone/>
            </a:pPr>
            <a:r>
              <a:rPr lang="es-ES_tradnl" sz="2400" b="1" dirty="0" smtClean="0"/>
              <a:t>D).- Auditoria de Programas</a:t>
            </a:r>
          </a:p>
          <a:p>
            <a:pPr algn="just" eaLnBrk="1" hangingPunct="1">
              <a:buNone/>
            </a:pPr>
            <a:endParaRPr lang="es-ES_tradnl" sz="2400" b="1" dirty="0" smtClean="0"/>
          </a:p>
          <a:p>
            <a:pPr algn="just" eaLnBrk="1" hangingPunct="1">
              <a:buNone/>
            </a:pPr>
            <a:r>
              <a:rPr lang="es-ES_tradnl" sz="2400" dirty="0" smtClean="0"/>
              <a:t>Esta auditoria consiste en la evaluación de la eficiencia técnica, del uso de diversos recursos  (cantidad de memoria) y del tiempo que utilizan los programas, su seguridad y confiabilidad, con el objetivo de optimizarlos y evaluar el riesgo que tienen para la evaluación.</a:t>
            </a:r>
          </a:p>
          <a:p>
            <a:pPr algn="just" eaLnBrk="1" hangingPunct="1">
              <a:buNone/>
            </a:pPr>
            <a:endParaRPr lang="es-ES_tradnl" sz="2400" dirty="0" smtClean="0">
              <a:solidFill>
                <a:srgbClr val="009900"/>
              </a:solidFill>
            </a:endParaRP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6"/>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endParaRPr lang="es-ES_tradnl" sz="3200" b="1" dirty="0" smtClean="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algn="just" eaLnBrk="1" hangingPunct="1">
              <a:buNone/>
            </a:pPr>
            <a:r>
              <a:rPr lang="es-ES_tradnl" sz="2400" b="1" dirty="0" smtClean="0"/>
              <a:t>III.- Auditoria informática</a:t>
            </a:r>
          </a:p>
          <a:p>
            <a:pPr algn="just" eaLnBrk="1" hangingPunct="1">
              <a:buNone/>
            </a:pPr>
            <a:endParaRPr lang="es-ES_tradnl" sz="1800" dirty="0" smtClean="0"/>
          </a:p>
          <a:p>
            <a:pPr algn="just" eaLnBrk="1" hangingPunct="1">
              <a:buNone/>
            </a:pPr>
            <a:r>
              <a:rPr lang="es-ES_tradnl" sz="2400" dirty="0" smtClean="0"/>
              <a:t>Es el conjunto de técnicas, actividades y procedimientos, destinados a analizar, evaluar, verificar y recomendar en asuntos relativos a la planificación, control, eficacia, seguridad y adecuación del servicio informático en la empresa, que servirá para una adecuada toma de decisiones, por lo que comprende un examen metódico, puntual del servicio informático, con vistas a mejorar en:</a:t>
            </a:r>
          </a:p>
          <a:p>
            <a:pPr algn="just" eaLnBrk="1" hangingPunct="1">
              <a:buNone/>
            </a:pPr>
            <a:endParaRPr lang="es-ES_tradnl" sz="1800" dirty="0" smtClean="0"/>
          </a:p>
          <a:p>
            <a:pPr lvl="1" algn="just" eaLnBrk="1" hangingPunct="1"/>
            <a:r>
              <a:rPr lang="es-ES_tradnl" sz="2000" dirty="0" smtClean="0"/>
              <a:t>Rentabilidad</a:t>
            </a:r>
          </a:p>
          <a:p>
            <a:pPr lvl="1" algn="just" eaLnBrk="1" hangingPunct="1"/>
            <a:r>
              <a:rPr lang="es-ES_tradnl" sz="2000" dirty="0" smtClean="0"/>
              <a:t>Seguridad</a:t>
            </a:r>
          </a:p>
          <a:p>
            <a:pPr lvl="1" algn="just" eaLnBrk="1" hangingPunct="1"/>
            <a:r>
              <a:rPr lang="es-ES_tradnl" sz="2000" dirty="0" smtClean="0"/>
              <a:t>Eficacia</a:t>
            </a:r>
          </a:p>
          <a:p>
            <a:pPr algn="just" eaLnBrk="1" hangingPunct="1">
              <a:buNone/>
            </a:pPr>
            <a:endParaRPr lang="es-ES_tradnl" sz="2400" dirty="0" smtClean="0">
              <a:solidFill>
                <a:srgbClr val="009900"/>
              </a:solidFill>
            </a:endParaRP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6"/>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endParaRPr lang="es-ES_tradnl" sz="3200" b="1" dirty="0" smtClean="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algn="just" eaLnBrk="1" hangingPunct="1">
              <a:buNone/>
            </a:pPr>
            <a:r>
              <a:rPr lang="es-ES_tradnl" sz="2400" b="1" dirty="0" smtClean="0"/>
              <a:t>III.- Auditoria informática</a:t>
            </a:r>
          </a:p>
          <a:p>
            <a:pPr algn="just" eaLnBrk="1" hangingPunct="1">
              <a:buNone/>
            </a:pPr>
            <a:endParaRPr lang="es-ES_tradnl" sz="1800" dirty="0" smtClean="0"/>
          </a:p>
          <a:p>
            <a:pPr algn="just" eaLnBrk="1" hangingPunct="1">
              <a:buNone/>
            </a:pPr>
            <a:r>
              <a:rPr lang="es-ES_tradnl" sz="2400" b="1" dirty="0" smtClean="0"/>
              <a:t>Requisitos</a:t>
            </a:r>
          </a:p>
          <a:p>
            <a:pPr algn="just" eaLnBrk="1" hangingPunct="1">
              <a:buNone/>
            </a:pPr>
            <a:endParaRPr lang="es-ES_tradnl" sz="2400" dirty="0" smtClean="0"/>
          </a:p>
          <a:p>
            <a:pPr algn="just" eaLnBrk="1" hangingPunct="1"/>
            <a:r>
              <a:rPr lang="es-ES_tradnl" sz="2400" dirty="0" smtClean="0"/>
              <a:t>Debe seguir una metodología preestablecida.</a:t>
            </a:r>
          </a:p>
          <a:p>
            <a:pPr algn="just" eaLnBrk="1" hangingPunct="1"/>
            <a:r>
              <a:rPr lang="es-ES_tradnl" sz="2400" dirty="0" smtClean="0"/>
              <a:t>Se realizará en una fecha precisa y fija.</a:t>
            </a:r>
          </a:p>
          <a:p>
            <a:pPr algn="just" eaLnBrk="1" hangingPunct="1"/>
            <a:r>
              <a:rPr lang="es-ES_tradnl" sz="2400" dirty="0" smtClean="0"/>
              <a:t>Será personal extraño al servicio de informática.</a:t>
            </a:r>
          </a:p>
          <a:p>
            <a:pPr algn="just" eaLnBrk="1" hangingPunct="1">
              <a:buNone/>
            </a:pPr>
            <a:endParaRPr lang="es-ES_tradnl" sz="2400" dirty="0" smtClean="0">
              <a:solidFill>
                <a:srgbClr val="009900"/>
              </a:solidFill>
            </a:endParaRP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6"/>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endParaRPr lang="es-ES_tradnl" sz="3200" b="1" dirty="0" smtClean="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algn="just" eaLnBrk="1" hangingPunct="1">
              <a:buNone/>
            </a:pPr>
            <a:r>
              <a:rPr lang="es-ES_tradnl" sz="2400" b="1" dirty="0" smtClean="0"/>
              <a:t>III.- Auditoria informática</a:t>
            </a:r>
          </a:p>
          <a:p>
            <a:pPr algn="just" eaLnBrk="1" hangingPunct="1">
              <a:buNone/>
            </a:pPr>
            <a:endParaRPr lang="es-ES_tradnl" sz="1800" dirty="0" smtClean="0"/>
          </a:p>
          <a:p>
            <a:pPr algn="just" eaLnBrk="1" hangingPunct="1">
              <a:buNone/>
            </a:pPr>
            <a:r>
              <a:rPr lang="es-ES_tradnl" sz="2400" b="1" dirty="0" smtClean="0"/>
              <a:t>Influencia de la auditoría</a:t>
            </a:r>
          </a:p>
          <a:p>
            <a:pPr algn="just" eaLnBrk="1" hangingPunct="1">
              <a:buNone/>
            </a:pPr>
            <a:endParaRPr lang="es-ES_tradnl" sz="800" dirty="0" smtClean="0"/>
          </a:p>
          <a:p>
            <a:pPr algn="just">
              <a:buFont typeface="Wingdings" pitchFamily="2" charset="2"/>
              <a:buNone/>
            </a:pPr>
            <a:r>
              <a:rPr lang="es-ES_tradnl" sz="2400" dirty="0" smtClean="0"/>
              <a:t>Los factores que pueden influir en una organización a través del control y la auditoría en informática son:+</a:t>
            </a:r>
          </a:p>
          <a:p>
            <a:pPr algn="just">
              <a:buFont typeface="Wingdings" pitchFamily="2" charset="2"/>
              <a:buNone/>
            </a:pPr>
            <a:endParaRPr lang="es-ES_tradnl" sz="2400" dirty="0" smtClean="0"/>
          </a:p>
          <a:p>
            <a:pPr algn="just"/>
            <a:r>
              <a:rPr lang="es-ES_tradnl" sz="2400" dirty="0" smtClean="0"/>
              <a:t>Necesidad de controlar el uso evolucionado de las computadoras.</a:t>
            </a:r>
          </a:p>
          <a:p>
            <a:pPr algn="just"/>
            <a:r>
              <a:rPr lang="es-ES_tradnl" sz="2400" dirty="0" smtClean="0"/>
              <a:t>Controlar el uso de la computadora, que cada día se vuelve más importante y costosa.</a:t>
            </a:r>
          </a:p>
          <a:p>
            <a:pPr algn="just" eaLnBrk="1" hangingPunct="1">
              <a:buNone/>
            </a:pPr>
            <a:endParaRPr lang="es-ES_tradnl" sz="2400" dirty="0" smtClean="0">
              <a:solidFill>
                <a:srgbClr val="009900"/>
              </a:solidFill>
            </a:endParaRP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6"/>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endParaRPr lang="es-ES_tradnl" sz="3200" b="1" dirty="0" smtClean="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algn="just" eaLnBrk="1" hangingPunct="1">
              <a:buNone/>
            </a:pPr>
            <a:r>
              <a:rPr lang="es-ES_tradnl" sz="2400" b="1" dirty="0" smtClean="0"/>
              <a:t>III.- Auditoria informática</a:t>
            </a:r>
          </a:p>
          <a:p>
            <a:pPr algn="just" eaLnBrk="1" hangingPunct="1">
              <a:buNone/>
            </a:pPr>
            <a:endParaRPr lang="es-ES_tradnl" sz="1800" dirty="0" smtClean="0"/>
          </a:p>
          <a:p>
            <a:pPr algn="just" eaLnBrk="1" hangingPunct="1">
              <a:buNone/>
            </a:pPr>
            <a:r>
              <a:rPr lang="es-ES_tradnl" sz="2400" b="1" dirty="0" smtClean="0"/>
              <a:t>Influencia de la auditoría</a:t>
            </a:r>
          </a:p>
          <a:p>
            <a:pPr algn="just" eaLnBrk="1" hangingPunct="1">
              <a:buNone/>
            </a:pPr>
            <a:endParaRPr lang="es-ES_tradnl" sz="1800" dirty="0" smtClean="0"/>
          </a:p>
          <a:p>
            <a:pPr algn="just"/>
            <a:r>
              <a:rPr lang="es-ES_tradnl" sz="2400" dirty="0" smtClean="0"/>
              <a:t>Los altos costos que producen los errores en una organización.</a:t>
            </a:r>
          </a:p>
          <a:p>
            <a:r>
              <a:rPr lang="es-ES_tradnl" sz="2400" dirty="0" smtClean="0"/>
              <a:t>Abuso en las computadoras.	</a:t>
            </a:r>
          </a:p>
          <a:p>
            <a:r>
              <a:rPr lang="es-ES_tradnl" sz="2400" dirty="0" smtClean="0"/>
              <a:t>Posibilidad de pérdida de capacidades de procesamiento de datos.</a:t>
            </a:r>
          </a:p>
          <a:p>
            <a:r>
              <a:rPr lang="es-ES_tradnl" sz="2400" dirty="0" smtClean="0"/>
              <a:t>Posibilidad de decisiones incorrectas.       </a:t>
            </a:r>
          </a:p>
          <a:p>
            <a:r>
              <a:rPr lang="es-ES_tradnl" sz="2400" dirty="0" smtClean="0"/>
              <a:t>Valor del hardware, software y personal.</a:t>
            </a:r>
          </a:p>
          <a:p>
            <a:r>
              <a:rPr lang="es-ES_tradnl" sz="2400" dirty="0" smtClean="0"/>
              <a:t>Necesidad de mantener la privacidad individual.</a:t>
            </a: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6"/>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endParaRPr lang="es-ES_tradnl" sz="3200" b="1" dirty="0" smtClean="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algn="just" eaLnBrk="1" hangingPunct="1">
              <a:buNone/>
            </a:pPr>
            <a:r>
              <a:rPr lang="es-ES_tradnl" sz="2400" b="1" dirty="0" smtClean="0"/>
              <a:t>III.- Auditoria informática</a:t>
            </a:r>
          </a:p>
          <a:p>
            <a:pPr algn="just" eaLnBrk="1" hangingPunct="1">
              <a:buNone/>
            </a:pPr>
            <a:endParaRPr lang="es-ES_tradnl" sz="1800" dirty="0" smtClean="0"/>
          </a:p>
          <a:p>
            <a:pPr algn="just" eaLnBrk="1" hangingPunct="1">
              <a:buNone/>
            </a:pPr>
            <a:r>
              <a:rPr lang="es-ES_tradnl" sz="2400" b="1" dirty="0" smtClean="0"/>
              <a:t>Influencia de la auditoría</a:t>
            </a:r>
          </a:p>
          <a:p>
            <a:pPr algn="just" eaLnBrk="1" hangingPunct="1">
              <a:buNone/>
            </a:pPr>
            <a:endParaRPr lang="es-ES_tradnl" sz="1800" dirty="0" smtClean="0"/>
          </a:p>
          <a:p>
            <a:r>
              <a:rPr lang="es-ES_tradnl" sz="2400" dirty="0" smtClean="0"/>
              <a:t>Posibilidad de pérdida de información o de mal uso de la misma.        </a:t>
            </a:r>
          </a:p>
          <a:p>
            <a:r>
              <a:rPr lang="es-ES_tradnl" sz="2400" dirty="0" smtClean="0"/>
              <a:t>Toma de decisiones incorrectas.</a:t>
            </a:r>
          </a:p>
          <a:p>
            <a:r>
              <a:rPr lang="es-ES_tradnl" sz="2400" dirty="0" smtClean="0"/>
              <a:t>Necesidad de mantener la privacidad de la organización.</a:t>
            </a:r>
          </a:p>
          <a:p>
            <a:pPr algn="just"/>
            <a:endParaRPr lang="es-ES_tradnl" sz="2400" dirty="0" smtClean="0">
              <a:solidFill>
                <a:srgbClr val="009900"/>
              </a:solidFill>
            </a:endParaRPr>
          </a:p>
          <a:p>
            <a:pPr algn="just" eaLnBrk="1" hangingPunct="1">
              <a:buNone/>
            </a:pPr>
            <a:endParaRPr lang="es-ES_tradnl" sz="2400" dirty="0" smtClean="0">
              <a:solidFill>
                <a:srgbClr val="009900"/>
              </a:solidFill>
            </a:endParaRPr>
          </a:p>
          <a:p>
            <a:pPr algn="just" eaLnBrk="1" hangingPunct="1">
              <a:buNone/>
            </a:pPr>
            <a:endParaRPr lang="es-ES_tradnl" sz="2400" dirty="0" smtClean="0">
              <a:solidFill>
                <a:srgbClr val="009900"/>
              </a:solidFill>
            </a:endParaRP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6"/>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endParaRPr lang="es-ES_tradnl" sz="3200" b="1" dirty="0" smtClean="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algn="just" eaLnBrk="1" hangingPunct="1">
              <a:buNone/>
            </a:pPr>
            <a:r>
              <a:rPr lang="es-ES_tradnl" sz="2400" b="1" dirty="0" smtClean="0"/>
              <a:t>III.- Auditoria informática</a:t>
            </a:r>
          </a:p>
          <a:p>
            <a:pPr algn="just" eaLnBrk="1" hangingPunct="1">
              <a:buNone/>
            </a:pPr>
            <a:endParaRPr lang="es-ES_tradnl" sz="1800" dirty="0" smtClean="0"/>
          </a:p>
          <a:p>
            <a:pPr algn="just" eaLnBrk="1" hangingPunct="1">
              <a:buNone/>
            </a:pPr>
            <a:r>
              <a:rPr lang="es-MX" sz="2400" b="1" dirty="0" smtClean="0"/>
              <a:t>Campos de la auditaría en informática</a:t>
            </a:r>
          </a:p>
          <a:p>
            <a:pPr algn="just" eaLnBrk="1" hangingPunct="1">
              <a:buNone/>
            </a:pPr>
            <a:endParaRPr lang="es-ES_tradnl" sz="1800" dirty="0" smtClean="0"/>
          </a:p>
          <a:p>
            <a:pPr algn="just"/>
            <a:r>
              <a:rPr lang="es-MX" sz="2400" dirty="0" smtClean="0"/>
              <a:t>La evaluación administrativa del área de informática.</a:t>
            </a:r>
          </a:p>
          <a:p>
            <a:pPr algn="just"/>
            <a:r>
              <a:rPr lang="es-MX" sz="2400" dirty="0" smtClean="0"/>
              <a:t>La evaluación de los sistemas y procedimientos, y de la eficiencia que se tiene en el uso de la información.</a:t>
            </a: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6"/>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endParaRPr lang="es-ES_tradnl" sz="3200" b="1" dirty="0" smtClean="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algn="just" eaLnBrk="1" hangingPunct="1">
              <a:buNone/>
            </a:pPr>
            <a:r>
              <a:rPr lang="es-ES_tradnl" sz="2400" b="1" dirty="0" smtClean="0"/>
              <a:t>III.- Auditoria informática</a:t>
            </a:r>
          </a:p>
          <a:p>
            <a:pPr algn="just" eaLnBrk="1" hangingPunct="1">
              <a:buNone/>
            </a:pPr>
            <a:endParaRPr lang="es-ES_tradnl" sz="1800" dirty="0" smtClean="0"/>
          </a:p>
          <a:p>
            <a:pPr algn="just" eaLnBrk="1" hangingPunct="1">
              <a:buNone/>
            </a:pPr>
            <a:r>
              <a:rPr lang="es-MX" sz="2400" b="1" dirty="0" smtClean="0"/>
              <a:t>Campos de la auditaría en informática</a:t>
            </a:r>
          </a:p>
          <a:p>
            <a:pPr algn="just" eaLnBrk="1" hangingPunct="1">
              <a:buNone/>
            </a:pPr>
            <a:endParaRPr lang="es-ES_tradnl" sz="1800" dirty="0" smtClean="0"/>
          </a:p>
          <a:p>
            <a:pPr algn="just"/>
            <a:r>
              <a:rPr lang="es-MX" sz="2400" dirty="0" smtClean="0"/>
              <a:t>La evaluación del proceso de datos, de los sistemas y de los equipos de computo (software, hardware, redes, bases de datos, comunicaciones).</a:t>
            </a:r>
          </a:p>
          <a:p>
            <a:pPr algn="just"/>
            <a:r>
              <a:rPr lang="es-MX" sz="2400" dirty="0" smtClean="0"/>
              <a:t>Seguridad y confidencial de la información.</a:t>
            </a:r>
          </a:p>
          <a:p>
            <a:pPr algn="just"/>
            <a:r>
              <a:rPr lang="es-MX" sz="2400" dirty="0" smtClean="0"/>
              <a:t>Aspectos legales  de los sistemas y de la información.</a:t>
            </a:r>
            <a:endParaRPr lang="es-ES_tradnl" sz="2400" dirty="0" smtClean="0"/>
          </a:p>
          <a:p>
            <a:pPr algn="just"/>
            <a:endParaRPr lang="es-ES_tradnl" sz="2400" dirty="0" smtClean="0">
              <a:solidFill>
                <a:srgbClr val="009900"/>
              </a:solidFill>
            </a:endParaRPr>
          </a:p>
          <a:p>
            <a:pPr algn="just" eaLnBrk="1" hangingPunct="1">
              <a:buNone/>
            </a:pPr>
            <a:endParaRPr lang="es-ES_tradnl" sz="2400" dirty="0" smtClean="0">
              <a:solidFill>
                <a:srgbClr val="009900"/>
              </a:solidFill>
            </a:endParaRPr>
          </a:p>
          <a:p>
            <a:pPr algn="just" eaLnBrk="1" hangingPunct="1">
              <a:buNone/>
            </a:pPr>
            <a:endParaRPr lang="es-ES_tradnl" sz="2400" dirty="0" smtClean="0">
              <a:solidFill>
                <a:srgbClr val="009900"/>
              </a:solidFill>
            </a:endParaRP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6"/>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endParaRPr lang="es-ES_tradnl" sz="3200" b="1" dirty="0" smtClean="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54274" name="Rectangle 2"/>
          <p:cNvSpPr>
            <a:spLocks noGrp="1" noChangeArrowheads="1"/>
          </p:cNvSpPr>
          <p:nvPr>
            <p:ph type="title"/>
          </p:nvPr>
        </p:nvSpPr>
        <p:spPr/>
        <p:txBody>
          <a:bodyPr/>
          <a:lstStyle/>
          <a:p>
            <a:pPr algn="l" eaLnBrk="1" hangingPunct="1">
              <a:defRPr/>
            </a:pPr>
            <a:r>
              <a:rPr lang="es-MX" sz="3200" b="1" dirty="0" smtClean="0">
                <a:solidFill>
                  <a:schemeClr val="bg1"/>
                </a:solidFill>
                <a:effectLst>
                  <a:outerShdw blurRad="38100" dist="38100" dir="2700000" algn="tl">
                    <a:srgbClr val="000000"/>
                  </a:outerShdw>
                </a:effectLst>
              </a:rPr>
              <a:t>Presentación</a:t>
            </a:r>
            <a:r>
              <a:rPr lang="es-MX" sz="3200" b="1" dirty="0" smtClean="0">
                <a:solidFill>
                  <a:srgbClr val="009900"/>
                </a:solidFill>
              </a:rPr>
              <a:t/>
            </a:r>
            <a:br>
              <a:rPr lang="es-MX" sz="3200" b="1" dirty="0" smtClean="0">
                <a:solidFill>
                  <a:srgbClr val="009900"/>
                </a:solidFill>
              </a:rPr>
            </a:br>
            <a:endParaRPr lang="es-ES_tradnl" sz="3200" b="1" dirty="0" smtClean="0">
              <a:solidFill>
                <a:srgbClr val="009900"/>
              </a:solidFill>
            </a:endParaRPr>
          </a:p>
        </p:txBody>
      </p:sp>
      <p:sp>
        <p:nvSpPr>
          <p:cNvPr id="54276" name="Text Box 4"/>
          <p:cNvSpPr txBox="1">
            <a:spLocks noChangeArrowheads="1"/>
          </p:cNvSpPr>
          <p:nvPr/>
        </p:nvSpPr>
        <p:spPr bwMode="auto">
          <a:xfrm>
            <a:off x="539750" y="1196975"/>
            <a:ext cx="8208963" cy="1938992"/>
          </a:xfrm>
          <a:prstGeom prst="rect">
            <a:avLst/>
          </a:prstGeom>
          <a:noFill/>
          <a:ln w="9525">
            <a:noFill/>
            <a:miter lim="800000"/>
            <a:headEnd/>
            <a:tailEnd/>
          </a:ln>
        </p:spPr>
        <p:txBody>
          <a:bodyPr>
            <a:spAutoFit/>
          </a:bodyPr>
          <a:lstStyle/>
          <a:p>
            <a:pPr algn="just">
              <a:spcBef>
                <a:spcPct val="50000"/>
              </a:spcBef>
            </a:pPr>
            <a:r>
              <a:rPr lang="es-MX" sz="2400" dirty="0" smtClean="0"/>
              <a:t>La auditoria en informática es una práctica administrativa por demás sana en empresas y organizaciones, sobre todo en esta época donde las características del software y el hardware varían con el fin de satisfacer las necesidades muy diversas.</a:t>
            </a:r>
          </a:p>
        </p:txBody>
      </p:sp>
      <p:sp>
        <p:nvSpPr>
          <p:cNvPr id="4100" name="Text Box 7"/>
          <p:cNvSpPr txBox="1">
            <a:spLocks noChangeArrowheads="1"/>
          </p:cNvSpPr>
          <p:nvPr/>
        </p:nvSpPr>
        <p:spPr bwMode="auto">
          <a:xfrm>
            <a:off x="627063" y="5965825"/>
            <a:ext cx="184150" cy="366713"/>
          </a:xfrm>
          <a:prstGeom prst="rect">
            <a:avLst/>
          </a:prstGeom>
          <a:noFill/>
          <a:ln w="9525">
            <a:noFill/>
            <a:miter lim="800000"/>
            <a:headEnd/>
            <a:tailEnd/>
          </a:ln>
        </p:spPr>
        <p:txBody>
          <a:bodyPr>
            <a:spAutoFit/>
          </a:bodyPr>
          <a:lstStyle/>
          <a:p>
            <a:pPr>
              <a:spcBef>
                <a:spcPct val="50000"/>
              </a:spcBef>
            </a:pPr>
            <a:endParaRPr lang="es-ES_tradnl">
              <a:cs typeface="Arial" pitchFamily="34" charset="0"/>
            </a:endParaRPr>
          </a:p>
        </p:txBody>
      </p:sp>
      <p:pic>
        <p:nvPicPr>
          <p:cNvPr id="4102" name="Picture 13"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4103" name="Picture 14"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4104" name="Picture 15"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4276"/>
                                        </p:tgtEl>
                                        <p:attrNameLst>
                                          <p:attrName>style.visibility</p:attrName>
                                        </p:attrNameLst>
                                      </p:cBhvr>
                                      <p:to>
                                        <p:strVal val="visible"/>
                                      </p:to>
                                    </p:set>
                                    <p:anim calcmode="discrete" valueType="clr">
                                      <p:cBhvr override="childStyle">
                                        <p:cTn id="7" dur="80"/>
                                        <p:tgtEl>
                                          <p:spTgt spid="5427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4276"/>
                                        </p:tgtEl>
                                        <p:attrNameLst>
                                          <p:attrName>fillcolor</p:attrName>
                                        </p:attrNameLst>
                                      </p:cBhvr>
                                      <p:tavLst>
                                        <p:tav tm="0">
                                          <p:val>
                                            <p:clrVal>
                                              <a:schemeClr val="accent2"/>
                                            </p:clrVal>
                                          </p:val>
                                        </p:tav>
                                        <p:tav tm="50000">
                                          <p:val>
                                            <p:clrVal>
                                              <a:schemeClr val="hlink"/>
                                            </p:clrVal>
                                          </p:val>
                                        </p:tav>
                                      </p:tavLst>
                                    </p:anim>
                                    <p:set>
                                      <p:cBhvr>
                                        <p:cTn id="9" dur="80"/>
                                        <p:tgtEl>
                                          <p:spTgt spid="5427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algn="just" eaLnBrk="1" hangingPunct="1">
              <a:buNone/>
            </a:pPr>
            <a:r>
              <a:rPr lang="es-ES_tradnl" sz="2400" b="1" dirty="0" smtClean="0"/>
              <a:t>III.- Auditoria informática</a:t>
            </a:r>
          </a:p>
          <a:p>
            <a:pPr algn="just" eaLnBrk="1" hangingPunct="1">
              <a:buNone/>
            </a:pPr>
            <a:endParaRPr lang="es-ES_tradnl" sz="1800" dirty="0" smtClean="0"/>
          </a:p>
          <a:p>
            <a:pPr>
              <a:buNone/>
            </a:pPr>
            <a:r>
              <a:rPr lang="es-MX" sz="2400" b="1" dirty="0" smtClean="0"/>
              <a:t>Para lograr los puntos antes señalados se necesita: </a:t>
            </a:r>
          </a:p>
          <a:p>
            <a:pPr>
              <a:buNone/>
            </a:pPr>
            <a:r>
              <a:rPr lang="es-MX" sz="2400" dirty="0" smtClean="0"/>
              <a:t>A) Evaluación administrativa del departamento de informática. Esto comprende la evaluación de:</a:t>
            </a:r>
          </a:p>
          <a:p>
            <a:endParaRPr lang="es-MX" sz="2400" dirty="0" smtClean="0"/>
          </a:p>
          <a:p>
            <a:r>
              <a:rPr lang="es-MX" sz="2400" dirty="0" smtClean="0"/>
              <a:t>Los objetivos del departamento, dirección o gerencia.</a:t>
            </a:r>
          </a:p>
          <a:p>
            <a:r>
              <a:rPr lang="es-MX" sz="2400" dirty="0" smtClean="0"/>
              <a:t>Metas, planes, políticas y procedimientos de procesos electrónicos estándares.</a:t>
            </a:r>
          </a:p>
          <a:p>
            <a:r>
              <a:rPr lang="es-MX" sz="2400" dirty="0" smtClean="0"/>
              <a:t>Organización del área y su estructura orgánica.</a:t>
            </a:r>
          </a:p>
          <a:p>
            <a:endParaRPr lang="es-ES_tradnl" sz="2400" dirty="0" smtClean="0">
              <a:solidFill>
                <a:srgbClr val="009900"/>
              </a:solidFill>
            </a:endParaRPr>
          </a:p>
          <a:p>
            <a:pPr algn="just"/>
            <a:endParaRPr lang="es-ES_tradnl" sz="2400" dirty="0" smtClean="0">
              <a:solidFill>
                <a:srgbClr val="009900"/>
              </a:solidFill>
            </a:endParaRPr>
          </a:p>
          <a:p>
            <a:pPr algn="just" eaLnBrk="1" hangingPunct="1">
              <a:buNone/>
            </a:pPr>
            <a:endParaRPr lang="es-ES_tradnl" sz="2400" dirty="0" smtClean="0">
              <a:solidFill>
                <a:srgbClr val="009900"/>
              </a:solidFill>
            </a:endParaRPr>
          </a:p>
          <a:p>
            <a:pPr algn="just" eaLnBrk="1" hangingPunct="1">
              <a:buNone/>
            </a:pPr>
            <a:endParaRPr lang="es-ES_tradnl" sz="2400" dirty="0" smtClean="0">
              <a:solidFill>
                <a:srgbClr val="009900"/>
              </a:solidFill>
            </a:endParaRP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6"/>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endParaRPr lang="es-ES_tradnl" sz="3200" b="1" dirty="0" smtClean="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marL="457200" indent="-457200" algn="just" eaLnBrk="1" hangingPunct="1">
              <a:buAutoNum type="alphaUcParenR"/>
            </a:pPr>
            <a:r>
              <a:rPr lang="es-MX" sz="2400" b="1" dirty="0" smtClean="0"/>
              <a:t>Evaluación administrativa del departamento de informática. Esto comprende la evaluación de:</a:t>
            </a:r>
          </a:p>
          <a:p>
            <a:pPr algn="just" eaLnBrk="1" hangingPunct="1">
              <a:buAutoNum type="alphaUcParenR"/>
            </a:pPr>
            <a:endParaRPr lang="es-ES_tradnl" sz="1800" dirty="0" smtClean="0"/>
          </a:p>
          <a:p>
            <a:r>
              <a:rPr lang="es-ES_tradnl" sz="2400" dirty="0" smtClean="0"/>
              <a:t>Funciones y niveles de autoridad y responsabilidad del área de procesos electrónicos.</a:t>
            </a:r>
          </a:p>
          <a:p>
            <a:r>
              <a:rPr lang="es-ES_tradnl" sz="2400" dirty="0" smtClean="0"/>
              <a:t>Integración de los recursos y materiales y técnicos.</a:t>
            </a:r>
          </a:p>
          <a:p>
            <a:r>
              <a:rPr lang="es-ES_tradnl" sz="2400" dirty="0" smtClean="0"/>
              <a:t>Dirección.</a:t>
            </a:r>
          </a:p>
          <a:p>
            <a:r>
              <a:rPr lang="es-ES_tradnl" sz="2400" dirty="0" smtClean="0"/>
              <a:t>Costos y controles presupuestales.</a:t>
            </a:r>
          </a:p>
          <a:p>
            <a:r>
              <a:rPr lang="es-ES_tradnl" sz="2400" dirty="0" smtClean="0"/>
              <a:t>Controles administrativos del área de procesos electrónicos.</a:t>
            </a:r>
          </a:p>
          <a:p>
            <a:endParaRPr lang="es-ES_tradnl" sz="2400" dirty="0" smtClean="0">
              <a:solidFill>
                <a:srgbClr val="009900"/>
              </a:solidFill>
            </a:endParaRPr>
          </a:p>
          <a:p>
            <a:pPr algn="just"/>
            <a:endParaRPr lang="es-ES_tradnl" sz="2400" dirty="0" smtClean="0">
              <a:solidFill>
                <a:srgbClr val="009900"/>
              </a:solidFill>
            </a:endParaRPr>
          </a:p>
          <a:p>
            <a:pPr algn="just" eaLnBrk="1" hangingPunct="1">
              <a:buNone/>
            </a:pPr>
            <a:endParaRPr lang="es-ES_tradnl" sz="2400" dirty="0" smtClean="0">
              <a:solidFill>
                <a:srgbClr val="009900"/>
              </a:solidFill>
            </a:endParaRPr>
          </a:p>
          <a:p>
            <a:pPr algn="just" eaLnBrk="1" hangingPunct="1">
              <a:buNone/>
            </a:pPr>
            <a:endParaRPr lang="es-ES_tradnl" sz="2400" dirty="0" smtClean="0">
              <a:solidFill>
                <a:srgbClr val="009900"/>
              </a:solidFill>
            </a:endParaRP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6"/>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endParaRPr lang="es-ES_tradnl" sz="3200" b="1" dirty="0" smtClean="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marL="457200" indent="-457200" algn="just" eaLnBrk="1" hangingPunct="1">
              <a:buNone/>
            </a:pPr>
            <a:r>
              <a:rPr lang="es-MX" sz="2400" b="1" dirty="0" smtClean="0"/>
              <a:t>B) Evaluación de los sistemas y procedimientos, y de la eficiencia y eficacia que se tienen en el uso de la información, lo cual comprende:</a:t>
            </a:r>
          </a:p>
          <a:p>
            <a:pPr marL="457200" indent="-457200" algn="just" eaLnBrk="1" hangingPunct="1">
              <a:buNone/>
            </a:pPr>
            <a:endParaRPr lang="es-ES_tradnl" sz="1800" dirty="0" smtClean="0"/>
          </a:p>
          <a:p>
            <a:r>
              <a:rPr lang="es-MX" sz="2400" dirty="0" smtClean="0"/>
              <a:t>Evaluación del análisis de los sistemas y sus diferentes etapas.</a:t>
            </a:r>
          </a:p>
          <a:p>
            <a:r>
              <a:rPr lang="es-MX" sz="2400" dirty="0" smtClean="0"/>
              <a:t>Evaluación del diseño lógico del sistema.</a:t>
            </a:r>
          </a:p>
          <a:p>
            <a:r>
              <a:rPr lang="es-MX" sz="2400" dirty="0" smtClean="0"/>
              <a:t>Evaluación del desarrollo físico del sistema.</a:t>
            </a:r>
          </a:p>
          <a:p>
            <a:r>
              <a:rPr lang="es-MX" sz="2400" dirty="0" smtClean="0"/>
              <a:t>Facilidades para la elaboración de los sistemas.</a:t>
            </a:r>
          </a:p>
          <a:p>
            <a:r>
              <a:rPr lang="es-MX" sz="2400" dirty="0" smtClean="0"/>
              <a:t>Control de proyectos</a:t>
            </a:r>
            <a:r>
              <a:rPr lang="es-MX" sz="2400" dirty="0" smtClean="0">
                <a:solidFill>
                  <a:srgbClr val="009900"/>
                </a:solidFill>
              </a:rPr>
              <a:t>.</a:t>
            </a:r>
          </a:p>
          <a:p>
            <a:endParaRPr lang="es-ES_tradnl" sz="2400" dirty="0" smtClean="0">
              <a:solidFill>
                <a:srgbClr val="009900"/>
              </a:solidFill>
            </a:endParaRPr>
          </a:p>
          <a:p>
            <a:pPr algn="just"/>
            <a:endParaRPr lang="es-ES_tradnl" sz="2400" dirty="0" smtClean="0">
              <a:solidFill>
                <a:srgbClr val="009900"/>
              </a:solidFill>
            </a:endParaRPr>
          </a:p>
          <a:p>
            <a:pPr algn="just" eaLnBrk="1" hangingPunct="1">
              <a:buNone/>
            </a:pPr>
            <a:endParaRPr lang="es-ES_tradnl" sz="2400" dirty="0" smtClean="0">
              <a:solidFill>
                <a:srgbClr val="009900"/>
              </a:solidFill>
            </a:endParaRPr>
          </a:p>
          <a:p>
            <a:pPr algn="just" eaLnBrk="1" hangingPunct="1">
              <a:buNone/>
            </a:pPr>
            <a:endParaRPr lang="es-ES_tradnl" sz="2400" dirty="0" smtClean="0">
              <a:solidFill>
                <a:srgbClr val="009900"/>
              </a:solidFill>
            </a:endParaRP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6"/>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endParaRPr lang="es-ES_tradnl" sz="3200" b="1" dirty="0" smtClean="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marL="457200" indent="-457200" algn="just" eaLnBrk="1" hangingPunct="1">
              <a:buNone/>
            </a:pPr>
            <a:r>
              <a:rPr lang="es-MX" sz="2400" b="1" dirty="0" smtClean="0"/>
              <a:t>B) Evaluación de los sistemas y procedimientos, y de la eficiencia y eficacia que se tienen en el uso de la información, lo cual comprende:</a:t>
            </a:r>
          </a:p>
          <a:p>
            <a:pPr algn="just" eaLnBrk="1" hangingPunct="1">
              <a:buAutoNum type="alphaUcParenR"/>
            </a:pPr>
            <a:endParaRPr lang="es-ES_tradnl" sz="1800" dirty="0" smtClean="0"/>
          </a:p>
          <a:p>
            <a:r>
              <a:rPr lang="es-MX" sz="2400" dirty="0" smtClean="0"/>
              <a:t>Control de  sistemas y programación.</a:t>
            </a:r>
          </a:p>
          <a:p>
            <a:r>
              <a:rPr lang="es-MX" sz="2400" dirty="0" smtClean="0"/>
              <a:t>Instructivos y documentación.</a:t>
            </a:r>
          </a:p>
          <a:p>
            <a:r>
              <a:rPr lang="es-MX" sz="2400" dirty="0" smtClean="0"/>
              <a:t>Formas de implantación.</a:t>
            </a:r>
          </a:p>
          <a:p>
            <a:r>
              <a:rPr lang="es-MX" sz="2400" dirty="0" smtClean="0"/>
              <a:t>Seguridad  física y lógica de los sistemas.</a:t>
            </a:r>
          </a:p>
          <a:p>
            <a:r>
              <a:rPr lang="es-MX" sz="2400" dirty="0" smtClean="0"/>
              <a:t>Confidencialidad de los sistemas.</a:t>
            </a:r>
          </a:p>
          <a:p>
            <a:r>
              <a:rPr lang="es-MX" sz="2400" dirty="0" smtClean="0"/>
              <a:t>Controles de mantenimiento y forma de respaldo de los sistemas.</a:t>
            </a:r>
          </a:p>
          <a:p>
            <a:r>
              <a:rPr lang="es-MX" sz="2400" dirty="0" smtClean="0"/>
              <a:t>Utilización de los sistemas.</a:t>
            </a:r>
          </a:p>
          <a:p>
            <a:endParaRPr lang="es-ES_tradnl" sz="2400" dirty="0" smtClean="0">
              <a:solidFill>
                <a:srgbClr val="009900"/>
              </a:solidFill>
            </a:endParaRPr>
          </a:p>
          <a:p>
            <a:pPr algn="just"/>
            <a:endParaRPr lang="es-ES_tradnl" sz="2400" dirty="0" smtClean="0">
              <a:solidFill>
                <a:srgbClr val="009900"/>
              </a:solidFill>
            </a:endParaRPr>
          </a:p>
          <a:p>
            <a:pPr algn="just" eaLnBrk="1" hangingPunct="1">
              <a:buNone/>
            </a:pPr>
            <a:endParaRPr lang="es-ES_tradnl" sz="2400" dirty="0" smtClean="0">
              <a:solidFill>
                <a:srgbClr val="009900"/>
              </a:solidFill>
            </a:endParaRPr>
          </a:p>
          <a:p>
            <a:pPr algn="just" eaLnBrk="1" hangingPunct="1">
              <a:buNone/>
            </a:pPr>
            <a:endParaRPr lang="es-ES_tradnl" sz="2400" dirty="0" smtClean="0">
              <a:solidFill>
                <a:srgbClr val="009900"/>
              </a:solidFill>
            </a:endParaRP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6"/>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endParaRPr lang="es-ES_tradnl" sz="3200" b="1" dirty="0" smtClean="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marL="457200" indent="-457200" algn="just" eaLnBrk="1" hangingPunct="1">
              <a:buNone/>
            </a:pPr>
            <a:r>
              <a:rPr lang="es-MX" sz="2400" b="1" dirty="0" smtClean="0"/>
              <a:t>B) Evaluación de los sistemas y procedimientos, y de la eficiencia y eficacia que se tienen en el uso de la información, lo cual comprende:</a:t>
            </a:r>
          </a:p>
          <a:p>
            <a:pPr algn="just" eaLnBrk="1" hangingPunct="1">
              <a:buAutoNum type="alphaUcParenR"/>
            </a:pPr>
            <a:endParaRPr lang="es-ES_tradnl" sz="1800" dirty="0" smtClean="0"/>
          </a:p>
          <a:p>
            <a:r>
              <a:rPr lang="es-ES_tradnl" sz="2400" dirty="0" smtClean="0"/>
              <a:t>Prevención de factores que puedan causar contingencias; seguros y recuperación en caso de desastre.</a:t>
            </a:r>
          </a:p>
          <a:p>
            <a:r>
              <a:rPr lang="es-ES_tradnl" sz="2400" dirty="0" smtClean="0"/>
              <a:t>Productividad.</a:t>
            </a:r>
          </a:p>
          <a:p>
            <a:r>
              <a:rPr lang="es-ES_tradnl" sz="2400" dirty="0" smtClean="0"/>
              <a:t>Derechos de autor y secretos industriales.</a:t>
            </a:r>
          </a:p>
          <a:p>
            <a:endParaRPr lang="es-ES_tradnl" sz="2400" dirty="0" smtClean="0">
              <a:solidFill>
                <a:srgbClr val="009900"/>
              </a:solidFill>
            </a:endParaRPr>
          </a:p>
          <a:p>
            <a:pPr algn="just"/>
            <a:endParaRPr lang="es-ES_tradnl" sz="2400" dirty="0" smtClean="0">
              <a:solidFill>
                <a:srgbClr val="009900"/>
              </a:solidFill>
            </a:endParaRPr>
          </a:p>
          <a:p>
            <a:pPr algn="just" eaLnBrk="1" hangingPunct="1">
              <a:buNone/>
            </a:pPr>
            <a:endParaRPr lang="es-ES_tradnl" sz="2400" dirty="0" smtClean="0">
              <a:solidFill>
                <a:srgbClr val="009900"/>
              </a:solidFill>
            </a:endParaRPr>
          </a:p>
          <a:p>
            <a:pPr algn="just" eaLnBrk="1" hangingPunct="1">
              <a:buNone/>
            </a:pPr>
            <a:endParaRPr lang="es-ES_tradnl" sz="2400" dirty="0" smtClean="0">
              <a:solidFill>
                <a:srgbClr val="009900"/>
              </a:solidFill>
            </a:endParaRP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6"/>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endParaRPr lang="es-ES_tradnl" sz="3200" b="1" dirty="0" smtClean="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marL="457200" indent="-457200" algn="just" eaLnBrk="1" hangingPunct="1">
              <a:buNone/>
            </a:pPr>
            <a:r>
              <a:rPr lang="es-MX" sz="2400" b="1" dirty="0" smtClean="0"/>
              <a:t>C) Evaluación del proceso de datos y de los equipos de cómputo que comprende:</a:t>
            </a:r>
            <a:endParaRPr lang="es-ES_tradnl" sz="1800" dirty="0" smtClean="0"/>
          </a:p>
          <a:p>
            <a:r>
              <a:rPr lang="es-MX" sz="2400" dirty="0" smtClean="0"/>
              <a:t>Controles de los datos fuente y manejo de cifras de control.</a:t>
            </a:r>
          </a:p>
          <a:p>
            <a:r>
              <a:rPr lang="es-MX" sz="2400" dirty="0" smtClean="0"/>
              <a:t>Control de operación.</a:t>
            </a:r>
          </a:p>
          <a:p>
            <a:r>
              <a:rPr lang="es-MX" sz="2400" dirty="0" smtClean="0"/>
              <a:t>Control de salida.</a:t>
            </a:r>
          </a:p>
          <a:p>
            <a:r>
              <a:rPr lang="es-MX" sz="2400" dirty="0" smtClean="0"/>
              <a:t>Control de asignación de trabajo.</a:t>
            </a:r>
          </a:p>
          <a:p>
            <a:r>
              <a:rPr lang="es-MX" sz="2400" dirty="0" smtClean="0"/>
              <a:t>Control de medios de almacenamiento masivos,</a:t>
            </a:r>
          </a:p>
          <a:p>
            <a:r>
              <a:rPr lang="es-MX" sz="2400" dirty="0" smtClean="0"/>
              <a:t>Control de otros elementos de cómputo.</a:t>
            </a:r>
          </a:p>
          <a:p>
            <a:r>
              <a:rPr lang="es-MX" sz="2400" dirty="0" smtClean="0"/>
              <a:t>Control de medios de comunicación.</a:t>
            </a:r>
          </a:p>
          <a:p>
            <a:r>
              <a:rPr lang="es-MX" sz="2400" dirty="0" smtClean="0"/>
              <a:t>Orden en el centro de cómputo.</a:t>
            </a:r>
          </a:p>
          <a:p>
            <a:endParaRPr lang="es-ES_tradnl" sz="2400" dirty="0" smtClean="0">
              <a:solidFill>
                <a:srgbClr val="009900"/>
              </a:solidFill>
            </a:endParaRPr>
          </a:p>
          <a:p>
            <a:pPr algn="just"/>
            <a:endParaRPr lang="es-ES_tradnl" sz="2400" dirty="0" smtClean="0">
              <a:solidFill>
                <a:srgbClr val="009900"/>
              </a:solidFill>
            </a:endParaRPr>
          </a:p>
          <a:p>
            <a:pPr algn="just" eaLnBrk="1" hangingPunct="1">
              <a:buNone/>
            </a:pPr>
            <a:endParaRPr lang="es-ES_tradnl" sz="2400" dirty="0" smtClean="0">
              <a:solidFill>
                <a:srgbClr val="009900"/>
              </a:solidFill>
            </a:endParaRPr>
          </a:p>
          <a:p>
            <a:pPr algn="just" eaLnBrk="1" hangingPunct="1">
              <a:buNone/>
            </a:pPr>
            <a:endParaRPr lang="es-ES_tradnl" sz="2400" dirty="0" smtClean="0">
              <a:solidFill>
                <a:srgbClr val="009900"/>
              </a:solidFill>
            </a:endParaRP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6"/>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endParaRPr lang="es-ES_tradnl" sz="3200" b="1" dirty="0" smtClean="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p:txBody>
          <a:bodyPr/>
          <a:lstStyle/>
          <a:p>
            <a:pPr marL="457200" indent="-457200" algn="just" eaLnBrk="1" hangingPunct="1">
              <a:buNone/>
            </a:pPr>
            <a:r>
              <a:rPr lang="es-MX" sz="2400" b="1" dirty="0" smtClean="0"/>
              <a:t>D) Seguridad</a:t>
            </a:r>
          </a:p>
          <a:p>
            <a:pPr marL="457200" indent="-457200" algn="just" eaLnBrk="1" hangingPunct="1">
              <a:buNone/>
            </a:pPr>
            <a:endParaRPr lang="es-ES_tradnl" sz="1800" dirty="0" smtClean="0"/>
          </a:p>
          <a:p>
            <a:r>
              <a:rPr lang="es-MX" sz="2400" dirty="0" smtClean="0"/>
              <a:t>Seguridad física y lógica.</a:t>
            </a:r>
          </a:p>
          <a:p>
            <a:r>
              <a:rPr lang="es-MX" sz="2400" dirty="0" smtClean="0"/>
              <a:t>Confidencialidad.</a:t>
            </a:r>
          </a:p>
          <a:p>
            <a:r>
              <a:rPr lang="es-MX" sz="2400" dirty="0" smtClean="0"/>
              <a:t>Respaldos.</a:t>
            </a:r>
          </a:p>
          <a:p>
            <a:r>
              <a:rPr lang="es-MX" sz="2400" dirty="0" smtClean="0"/>
              <a:t>Seguridad del personal.</a:t>
            </a:r>
          </a:p>
          <a:p>
            <a:r>
              <a:rPr lang="es-MX" sz="2400" dirty="0" smtClean="0"/>
              <a:t>Seguros.</a:t>
            </a:r>
          </a:p>
          <a:p>
            <a:r>
              <a:rPr lang="es-MX" sz="2400" dirty="0" smtClean="0"/>
              <a:t>Seguridad en la utilización de los equipos.</a:t>
            </a:r>
          </a:p>
          <a:p>
            <a:r>
              <a:rPr lang="es-MX" sz="2400" dirty="0" smtClean="0"/>
              <a:t>Plan de contingencia y procedimiento de respaldo para casos de desastre.</a:t>
            </a:r>
          </a:p>
          <a:p>
            <a:r>
              <a:rPr lang="es-MX" sz="2400" dirty="0" smtClean="0"/>
              <a:t>Restauración de equipos y de sistemas.</a:t>
            </a:r>
          </a:p>
          <a:p>
            <a:endParaRPr lang="es-ES_tradnl" sz="2400" dirty="0" smtClean="0">
              <a:solidFill>
                <a:srgbClr val="009900"/>
              </a:solidFill>
            </a:endParaRPr>
          </a:p>
          <a:p>
            <a:pPr algn="just"/>
            <a:endParaRPr lang="es-ES_tradnl" sz="2400" dirty="0" smtClean="0">
              <a:solidFill>
                <a:srgbClr val="009900"/>
              </a:solidFill>
            </a:endParaRPr>
          </a:p>
          <a:p>
            <a:pPr algn="just" eaLnBrk="1" hangingPunct="1">
              <a:buNone/>
            </a:pPr>
            <a:endParaRPr lang="es-ES_tradnl" sz="2400" dirty="0" smtClean="0">
              <a:solidFill>
                <a:srgbClr val="009900"/>
              </a:solidFill>
            </a:endParaRPr>
          </a:p>
          <a:p>
            <a:pPr algn="just" eaLnBrk="1" hangingPunct="1">
              <a:buNone/>
            </a:pPr>
            <a:endParaRPr lang="es-ES_tradnl" sz="2400" dirty="0" smtClean="0">
              <a:solidFill>
                <a:srgbClr val="009900"/>
              </a:solidFill>
            </a:endParaRPr>
          </a:p>
        </p:txBody>
      </p:sp>
      <p:pic>
        <p:nvPicPr>
          <p:cNvPr id="12293"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2294"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2295"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6"/>
          <p:cNvSpPr>
            <a:spLocks noGrp="1" noChangeArrowheads="1"/>
          </p:cNvSpPr>
          <p:nvPr>
            <p:ph type="title"/>
          </p:nvPr>
        </p:nvSpPr>
        <p:spPr>
          <a:xfrm>
            <a:off x="457200" y="274638"/>
            <a:ext cx="8229600" cy="561975"/>
          </a:xfrm>
        </p:spPr>
        <p:txBody>
          <a:bodyPr/>
          <a:lstStyle/>
          <a:p>
            <a:pPr algn="l" eaLnBrk="1" hangingPunct="1">
              <a:defRPr/>
            </a:pPr>
            <a:r>
              <a:rPr lang="es-MX" sz="3000" b="1" dirty="0" smtClean="0">
                <a:solidFill>
                  <a:schemeClr val="bg1"/>
                </a:solidFill>
                <a:effectLst>
                  <a:outerShdw blurRad="38100" dist="38100" dir="2700000" algn="tl">
                    <a:srgbClr val="000000"/>
                  </a:outerShdw>
                </a:effectLst>
              </a:rPr>
              <a:t>I. </a:t>
            </a:r>
            <a:r>
              <a:rPr lang="es-ES_tradnl" sz="3000" b="1" dirty="0" smtClean="0">
                <a:solidFill>
                  <a:schemeClr val="bg1"/>
                </a:solidFill>
                <a:effectLst>
                  <a:outerShdw blurRad="38100" dist="38100" dir="2700000" algn="tl">
                    <a:srgbClr val="000000"/>
                  </a:outerShdw>
                </a:effectLst>
              </a:rPr>
              <a:t>Conceptos fundamentales, terminología</a:t>
            </a:r>
            <a:endParaRPr lang="es-ES_tradnl" sz="3200" b="1" dirty="0" smtClean="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58372" name="Rectangle 4"/>
          <p:cNvSpPr>
            <a:spLocks noChangeArrowheads="1"/>
          </p:cNvSpPr>
          <p:nvPr/>
        </p:nvSpPr>
        <p:spPr bwMode="auto">
          <a:xfrm>
            <a:off x="539750" y="1628775"/>
            <a:ext cx="6246828" cy="360363"/>
          </a:xfrm>
          <a:prstGeom prst="rect">
            <a:avLst/>
          </a:prstGeom>
          <a:solidFill>
            <a:srgbClr val="FFFF99"/>
          </a:solidFill>
          <a:ln w="9525">
            <a:noFill/>
            <a:miter lim="800000"/>
            <a:headEnd/>
            <a:tailEnd/>
          </a:ln>
        </p:spPr>
        <p:txBody>
          <a:bodyPr wrap="none" anchor="ctr"/>
          <a:lstStyle/>
          <a:p>
            <a:endParaRPr lang="es-ES_tradnl"/>
          </a:p>
        </p:txBody>
      </p:sp>
      <p:sp>
        <p:nvSpPr>
          <p:cNvPr id="58373" name="Rectangle 5"/>
          <p:cNvSpPr>
            <a:spLocks noGrp="1" noChangeArrowheads="1"/>
          </p:cNvSpPr>
          <p:nvPr>
            <p:ph type="body" idx="1"/>
          </p:nvPr>
        </p:nvSpPr>
        <p:spPr>
          <a:xfrm>
            <a:off x="457200" y="1600200"/>
            <a:ext cx="7354888" cy="4525963"/>
          </a:xfrm>
        </p:spPr>
        <p:txBody>
          <a:bodyPr/>
          <a:lstStyle/>
          <a:p>
            <a:pPr eaLnBrk="1" hangingPunct="1">
              <a:buClr>
                <a:srgbClr val="FF6600"/>
              </a:buClr>
              <a:buFont typeface="Wingdings" pitchFamily="2" charset="2"/>
              <a:buChar char="ü"/>
              <a:defRPr/>
            </a:pPr>
            <a:r>
              <a:rPr lang="es-MX" sz="2000" b="1" dirty="0" smtClean="0">
                <a:effectLst>
                  <a:outerShdw blurRad="38100" dist="38100" dir="2700000" algn="tl">
                    <a:srgbClr val="000000"/>
                  </a:outerShdw>
                </a:effectLst>
              </a:rPr>
              <a:t>2.1 Objetivo del diagnóstico previo </a:t>
            </a:r>
          </a:p>
          <a:p>
            <a:pPr eaLnBrk="1" hangingPunct="1">
              <a:buClr>
                <a:srgbClr val="FF6600"/>
              </a:buClr>
              <a:buFont typeface="Wingdings" pitchFamily="2" charset="2"/>
              <a:buChar char="ü"/>
              <a:defRPr/>
            </a:pPr>
            <a:r>
              <a:rPr lang="es-MX" sz="2000" b="1" dirty="0" smtClean="0">
                <a:effectLst>
                  <a:outerShdw blurRad="38100" dist="38100" dir="2700000" algn="tl">
                    <a:srgbClr val="000000"/>
                  </a:outerShdw>
                </a:effectLst>
              </a:rPr>
              <a:t>2.2. elaboración del plan de trabajo de la auditoría </a:t>
            </a:r>
          </a:p>
          <a:p>
            <a:pPr eaLnBrk="1" hangingPunct="1">
              <a:buClr>
                <a:srgbClr val="FF6600"/>
              </a:buClr>
              <a:buFont typeface="Wingdings" pitchFamily="2" charset="2"/>
              <a:buChar char="ü"/>
              <a:defRPr/>
            </a:pPr>
            <a:r>
              <a:rPr lang="es-MX" sz="2000" b="1" dirty="0" smtClean="0">
                <a:effectLst>
                  <a:outerShdw blurRad="38100" dist="38100" dir="2700000" algn="tl">
                    <a:srgbClr val="000000"/>
                  </a:outerShdw>
                </a:effectLst>
              </a:rPr>
              <a:t>2.3. conformación del equipo de trabajo </a:t>
            </a:r>
          </a:p>
          <a:p>
            <a:pPr eaLnBrk="1" hangingPunct="1">
              <a:buClr>
                <a:srgbClr val="FF6600"/>
              </a:buClr>
              <a:buFont typeface="Wingdings" pitchFamily="2" charset="2"/>
              <a:buChar char="ü"/>
              <a:defRPr/>
            </a:pPr>
            <a:r>
              <a:rPr lang="es-MX" sz="2000" b="1" dirty="0" smtClean="0">
                <a:effectLst>
                  <a:outerShdw blurRad="38100" dist="38100" dir="2700000" algn="tl">
                    <a:srgbClr val="000000"/>
                  </a:outerShdw>
                </a:effectLst>
              </a:rPr>
              <a:t>2.4. determinar los recursos necesarios para realizar la auditoría informática</a:t>
            </a:r>
            <a:endParaRPr lang="es-ES_tradnl" dirty="0" smtClean="0"/>
          </a:p>
        </p:txBody>
      </p:sp>
      <p:sp>
        <p:nvSpPr>
          <p:cNvPr id="58370" name="Rectangle 2"/>
          <p:cNvSpPr>
            <a:spLocks noGrp="1" noChangeArrowheads="1"/>
          </p:cNvSpPr>
          <p:nvPr>
            <p:ph type="title"/>
          </p:nvPr>
        </p:nvSpPr>
        <p:spPr>
          <a:xfrm>
            <a:off x="323850" y="419100"/>
            <a:ext cx="8362950" cy="777875"/>
          </a:xfrm>
        </p:spPr>
        <p:txBody>
          <a:bodyPr/>
          <a:lstStyle/>
          <a:p>
            <a:pPr algn="l" eaLnBrk="1" hangingPunct="1">
              <a:defRPr/>
            </a:pPr>
            <a:r>
              <a:rPr lang="es-MX" sz="2800" b="1" dirty="0" smtClean="0">
                <a:solidFill>
                  <a:srgbClr val="009900"/>
                </a:solidFill>
                <a:effectLst>
                  <a:outerShdw blurRad="38100" dist="38100" dir="2700000" algn="tl">
                    <a:srgbClr val="000000"/>
                  </a:outerShdw>
                </a:effectLst>
              </a:rPr>
              <a:t> </a:t>
            </a:r>
            <a:br>
              <a:rPr lang="es-MX" sz="2800" b="1" dirty="0" smtClean="0">
                <a:solidFill>
                  <a:srgbClr val="009900"/>
                </a:solidFill>
                <a:effectLst>
                  <a:outerShdw blurRad="38100" dist="38100" dir="2700000" algn="tl">
                    <a:srgbClr val="000000"/>
                  </a:outerShdw>
                </a:effectLst>
              </a:rPr>
            </a:br>
            <a:r>
              <a:rPr lang="es-MX" sz="2800" b="1" dirty="0" smtClean="0">
                <a:solidFill>
                  <a:schemeClr val="bg1"/>
                </a:solidFill>
                <a:effectLst>
                  <a:outerShdw blurRad="38100" dist="38100" dir="2700000" algn="tl">
                    <a:srgbClr val="000000"/>
                  </a:outerShdw>
                </a:effectLst>
              </a:rPr>
              <a:t>II. </a:t>
            </a:r>
            <a:r>
              <a:rPr lang="es-ES_tradnl" sz="2800" b="1" dirty="0" smtClean="0">
                <a:solidFill>
                  <a:schemeClr val="bg1"/>
                </a:solidFill>
                <a:effectLst>
                  <a:outerShdw blurRad="38100" dist="38100" dir="2700000" algn="tl">
                    <a:srgbClr val="000000"/>
                  </a:outerShdw>
                </a:effectLst>
              </a:rPr>
              <a:t>Planificación de la auditoría</a:t>
            </a:r>
            <a:r>
              <a:rPr lang="es-ES_tradnl" sz="2800" b="1" dirty="0" smtClean="0">
                <a:solidFill>
                  <a:srgbClr val="009900"/>
                </a:solidFill>
                <a:effectLst>
                  <a:outerShdw blurRad="38100" dist="38100" dir="2700000" algn="tl">
                    <a:srgbClr val="000000"/>
                  </a:outerShdw>
                </a:effectLst>
              </a:rPr>
              <a:t/>
            </a:r>
            <a:br>
              <a:rPr lang="es-ES_tradnl" sz="2800" b="1" dirty="0" smtClean="0">
                <a:solidFill>
                  <a:srgbClr val="009900"/>
                </a:solidFill>
                <a:effectLst>
                  <a:outerShdw blurRad="38100" dist="38100" dir="2700000" algn="tl">
                    <a:srgbClr val="000000"/>
                  </a:outerShdw>
                </a:effectLst>
              </a:rPr>
            </a:br>
            <a:r>
              <a:rPr lang="es-ES_tradnl" sz="3200" b="1" dirty="0" smtClean="0">
                <a:solidFill>
                  <a:srgbClr val="009900"/>
                </a:solidFill>
              </a:rPr>
              <a:t/>
            </a:r>
            <a:br>
              <a:rPr lang="es-ES_tradnl" sz="3200" b="1" dirty="0" smtClean="0">
                <a:solidFill>
                  <a:srgbClr val="009900"/>
                </a:solidFill>
              </a:rPr>
            </a:br>
            <a:endParaRPr lang="es-ES_tradnl" sz="3200" b="1" dirty="0" smtClean="0">
              <a:solidFill>
                <a:srgbClr val="009900"/>
              </a:solidFill>
            </a:endParaRPr>
          </a:p>
        </p:txBody>
      </p:sp>
      <p:pic>
        <p:nvPicPr>
          <p:cNvPr id="10245" name="Picture 12"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0246" name="Picture 13"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0247" name="Picture 14"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8373">
                                            <p:txEl>
                                              <p:pRg st="0" end="0"/>
                                            </p:txEl>
                                          </p:spTgt>
                                        </p:tgtEl>
                                        <p:attrNameLst>
                                          <p:attrName>style.visibility</p:attrName>
                                        </p:attrNameLst>
                                      </p:cBhvr>
                                      <p:to>
                                        <p:strVal val="visible"/>
                                      </p:to>
                                    </p:set>
                                    <p:anim calcmode="discrete" valueType="clr">
                                      <p:cBhvr override="childStyle">
                                        <p:cTn id="7" dur="80"/>
                                        <p:tgtEl>
                                          <p:spTgt spid="5837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837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58373">
                                            <p:txEl>
                                              <p:pRg st="0" end="0"/>
                                            </p:txEl>
                                          </p:spTgt>
                                        </p:tgtEl>
                                        <p:attrNameLst>
                                          <p:attrName>fill.type</p:attrName>
                                        </p:attrNameLst>
                                      </p:cBhvr>
                                      <p:to>
                                        <p:strVal val="solid"/>
                                      </p:to>
                                    </p:set>
                                  </p:childTnLst>
                                </p:cTn>
                              </p:par>
                            </p:childTnLst>
                          </p:cTn>
                        </p:par>
                        <p:par>
                          <p:cTn id="10" fill="hold">
                            <p:stCondLst>
                              <p:cond delay="1280"/>
                            </p:stCondLst>
                            <p:childTnLst>
                              <p:par>
                                <p:cTn id="11" presetID="27" presetClass="entr" presetSubtype="0" fill="hold" grpId="0" nodeType="afterEffect">
                                  <p:stCondLst>
                                    <p:cond delay="0"/>
                                  </p:stCondLst>
                                  <p:iterate type="lt">
                                    <p:tmPct val="50000"/>
                                  </p:iterate>
                                  <p:childTnLst>
                                    <p:set>
                                      <p:cBhvr>
                                        <p:cTn id="12" dur="1" fill="hold">
                                          <p:stCondLst>
                                            <p:cond delay="0"/>
                                          </p:stCondLst>
                                        </p:cTn>
                                        <p:tgtEl>
                                          <p:spTgt spid="58373">
                                            <p:txEl>
                                              <p:pRg st="1" end="1"/>
                                            </p:txEl>
                                          </p:spTgt>
                                        </p:tgtEl>
                                        <p:attrNameLst>
                                          <p:attrName>style.visibility</p:attrName>
                                        </p:attrNameLst>
                                      </p:cBhvr>
                                      <p:to>
                                        <p:strVal val="visible"/>
                                      </p:to>
                                    </p:set>
                                    <p:anim calcmode="discrete" valueType="clr">
                                      <p:cBhvr override="childStyle">
                                        <p:cTn id="13" dur="80"/>
                                        <p:tgtEl>
                                          <p:spTgt spid="5837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58373">
                                            <p:txEl>
                                              <p:pRg st="1" end="1"/>
                                            </p:txEl>
                                          </p:spTgt>
                                        </p:tgtEl>
                                        <p:attrNameLst>
                                          <p:attrName>fillcolor</p:attrName>
                                        </p:attrNameLst>
                                      </p:cBhvr>
                                      <p:tavLst>
                                        <p:tav tm="0">
                                          <p:val>
                                            <p:clrVal>
                                              <a:schemeClr val="accent2"/>
                                            </p:clrVal>
                                          </p:val>
                                        </p:tav>
                                        <p:tav tm="50000">
                                          <p:val>
                                            <p:clrVal>
                                              <a:schemeClr val="hlink"/>
                                            </p:clrVal>
                                          </p:val>
                                        </p:tav>
                                      </p:tavLst>
                                    </p:anim>
                                    <p:set>
                                      <p:cBhvr>
                                        <p:cTn id="15" dur="80"/>
                                        <p:tgtEl>
                                          <p:spTgt spid="58373">
                                            <p:txEl>
                                              <p:pRg st="1" end="1"/>
                                            </p:txEl>
                                          </p:spTgt>
                                        </p:tgtEl>
                                        <p:attrNameLst>
                                          <p:attrName>fill.type</p:attrName>
                                        </p:attrNameLst>
                                      </p:cBhvr>
                                      <p:to>
                                        <p:strVal val="solid"/>
                                      </p:to>
                                    </p:set>
                                  </p:childTnLst>
                                </p:cTn>
                              </p:par>
                            </p:childTnLst>
                          </p:cTn>
                        </p:par>
                        <p:par>
                          <p:cTn id="16" fill="hold">
                            <p:stCondLst>
                              <p:cond delay="3080"/>
                            </p:stCondLst>
                            <p:childTnLst>
                              <p:par>
                                <p:cTn id="17" presetID="27" presetClass="entr" presetSubtype="0" fill="hold" grpId="0" nodeType="afterEffect">
                                  <p:stCondLst>
                                    <p:cond delay="0"/>
                                  </p:stCondLst>
                                  <p:iterate type="lt">
                                    <p:tmPct val="50000"/>
                                  </p:iterate>
                                  <p:childTnLst>
                                    <p:set>
                                      <p:cBhvr>
                                        <p:cTn id="18" dur="1" fill="hold">
                                          <p:stCondLst>
                                            <p:cond delay="0"/>
                                          </p:stCondLst>
                                        </p:cTn>
                                        <p:tgtEl>
                                          <p:spTgt spid="58373">
                                            <p:txEl>
                                              <p:pRg st="2" end="2"/>
                                            </p:txEl>
                                          </p:spTgt>
                                        </p:tgtEl>
                                        <p:attrNameLst>
                                          <p:attrName>style.visibility</p:attrName>
                                        </p:attrNameLst>
                                      </p:cBhvr>
                                      <p:to>
                                        <p:strVal val="visible"/>
                                      </p:to>
                                    </p:set>
                                    <p:anim calcmode="discrete" valueType="clr">
                                      <p:cBhvr override="childStyle">
                                        <p:cTn id="19" dur="80"/>
                                        <p:tgtEl>
                                          <p:spTgt spid="5837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58373">
                                            <p:txEl>
                                              <p:pRg st="2" end="2"/>
                                            </p:txEl>
                                          </p:spTgt>
                                        </p:tgtEl>
                                        <p:attrNameLst>
                                          <p:attrName>fillcolor</p:attrName>
                                        </p:attrNameLst>
                                      </p:cBhvr>
                                      <p:tavLst>
                                        <p:tav tm="0">
                                          <p:val>
                                            <p:clrVal>
                                              <a:schemeClr val="accent2"/>
                                            </p:clrVal>
                                          </p:val>
                                        </p:tav>
                                        <p:tav tm="50000">
                                          <p:val>
                                            <p:clrVal>
                                              <a:schemeClr val="hlink"/>
                                            </p:clrVal>
                                          </p:val>
                                        </p:tav>
                                      </p:tavLst>
                                    </p:anim>
                                    <p:set>
                                      <p:cBhvr>
                                        <p:cTn id="21" dur="80"/>
                                        <p:tgtEl>
                                          <p:spTgt spid="58373">
                                            <p:txEl>
                                              <p:pRg st="2" end="2"/>
                                            </p:txEl>
                                          </p:spTgt>
                                        </p:tgtEl>
                                        <p:attrNameLst>
                                          <p:attrName>fill.type</p:attrName>
                                        </p:attrNameLst>
                                      </p:cBhvr>
                                      <p:to>
                                        <p:strVal val="solid"/>
                                      </p:to>
                                    </p:set>
                                  </p:childTnLst>
                                </p:cTn>
                              </p:par>
                            </p:childTnLst>
                          </p:cTn>
                        </p:par>
                        <p:par>
                          <p:cTn id="22" fill="hold">
                            <p:stCondLst>
                              <p:cond delay="4480"/>
                            </p:stCondLst>
                            <p:childTnLst>
                              <p:par>
                                <p:cTn id="23" presetID="27" presetClass="entr" presetSubtype="0" fill="hold" grpId="0" nodeType="afterEffect">
                                  <p:stCondLst>
                                    <p:cond delay="0"/>
                                  </p:stCondLst>
                                  <p:iterate type="lt">
                                    <p:tmPct val="50000"/>
                                  </p:iterate>
                                  <p:childTnLst>
                                    <p:set>
                                      <p:cBhvr>
                                        <p:cTn id="24" dur="1" fill="hold">
                                          <p:stCondLst>
                                            <p:cond delay="0"/>
                                          </p:stCondLst>
                                        </p:cTn>
                                        <p:tgtEl>
                                          <p:spTgt spid="58373">
                                            <p:txEl>
                                              <p:pRg st="3" end="3"/>
                                            </p:txEl>
                                          </p:spTgt>
                                        </p:tgtEl>
                                        <p:attrNameLst>
                                          <p:attrName>style.visibility</p:attrName>
                                        </p:attrNameLst>
                                      </p:cBhvr>
                                      <p:to>
                                        <p:strVal val="visible"/>
                                      </p:to>
                                    </p:set>
                                    <p:anim calcmode="discrete" valueType="clr">
                                      <p:cBhvr override="childStyle">
                                        <p:cTn id="25" dur="80"/>
                                        <p:tgtEl>
                                          <p:spTgt spid="5837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58373">
                                            <p:txEl>
                                              <p:pRg st="3" end="3"/>
                                            </p:txEl>
                                          </p:spTgt>
                                        </p:tgtEl>
                                        <p:attrNameLst>
                                          <p:attrName>fillcolor</p:attrName>
                                        </p:attrNameLst>
                                      </p:cBhvr>
                                      <p:tavLst>
                                        <p:tav tm="0">
                                          <p:val>
                                            <p:clrVal>
                                              <a:schemeClr val="accent2"/>
                                            </p:clrVal>
                                          </p:val>
                                        </p:tav>
                                        <p:tav tm="50000">
                                          <p:val>
                                            <p:clrVal>
                                              <a:schemeClr val="hlink"/>
                                            </p:clrVal>
                                          </p:val>
                                        </p:tav>
                                      </p:tavLst>
                                    </p:anim>
                                    <p:set>
                                      <p:cBhvr>
                                        <p:cTn id="27" dur="80"/>
                                        <p:tgtEl>
                                          <p:spTgt spid="58373">
                                            <p:txEl>
                                              <p:pRg st="3" end="3"/>
                                            </p:txEl>
                                          </p:spTgt>
                                        </p:tgtEl>
                                        <p:attrNameLst>
                                          <p:attrName>fill.type</p:attrName>
                                        </p:attrNameLst>
                                      </p:cBhvr>
                                      <p:to>
                                        <p:strVal val="solid"/>
                                      </p:to>
                                    </p:set>
                                  </p:childTnLst>
                                </p:cTn>
                              </p:par>
                            </p:childTnLst>
                          </p:cTn>
                        </p:par>
                        <p:par>
                          <p:cTn id="28" fill="hold">
                            <p:stCondLst>
                              <p:cond delay="7280"/>
                            </p:stCondLst>
                            <p:childTnLst>
                              <p:par>
                                <p:cTn id="29" presetID="24" presetClass="entr" presetSubtype="0" fill="hold" grpId="0" nodeType="afterEffect">
                                  <p:stCondLst>
                                    <p:cond delay="0"/>
                                  </p:stCondLst>
                                  <p:childTnLst>
                                    <p:set>
                                      <p:cBhvr>
                                        <p:cTn id="30" dur="1" fill="hold">
                                          <p:stCondLst>
                                            <p:cond delay="0"/>
                                          </p:stCondLst>
                                        </p:cTn>
                                        <p:tgtEl>
                                          <p:spTgt spid="58372"/>
                                        </p:tgtEl>
                                        <p:attrNameLst>
                                          <p:attrName>style.visibility</p:attrName>
                                        </p:attrNameLst>
                                      </p:cBhvr>
                                      <p:to>
                                        <p:strVal val="visible"/>
                                      </p:to>
                                    </p:set>
                                    <p:anim to="" calcmode="lin" valueType="num">
                                      <p:cBhvr>
                                        <p:cTn id="31" dur="1" fill="hold"/>
                                        <p:tgtEl>
                                          <p:spTgt spid="58372"/>
                                        </p:tgtEl>
                                        <p:attrNameLst>
                                          <p:attrName/>
                                        </p:attrNameLst>
                                      </p:cBhvr>
                                    </p:anim>
                                  </p:childTnLst>
                                </p:cTn>
                              </p:par>
                            </p:childTnLst>
                          </p:cTn>
                        </p:par>
                        <p:par>
                          <p:cTn id="32" fill="hold">
                            <p:stCondLst>
                              <p:cond delay="7280"/>
                            </p:stCondLst>
                            <p:childTnLst>
                              <p:par>
                                <p:cTn id="33" presetID="27" presetClass="emph" presetSubtype="0" fill="hold" nodeType="afterEffect">
                                  <p:stCondLst>
                                    <p:cond delay="0"/>
                                  </p:stCondLst>
                                  <p:iterate type="lt">
                                    <p:tmPct val="0"/>
                                  </p:iterate>
                                  <p:childTnLst>
                                    <p:animClr clrSpc="rgb" dir="cw">
                                      <p:cBhvr override="childStyle">
                                        <p:cTn id="34" dur="250" autoRev="1" fill="hold"/>
                                        <p:tgtEl>
                                          <p:spTgt spid="58373">
                                            <p:txEl>
                                              <p:pRg st="0" end="0"/>
                                            </p:txEl>
                                          </p:spTgt>
                                        </p:tgtEl>
                                        <p:attrNameLst>
                                          <p:attrName>style.color</p:attrName>
                                        </p:attrNameLst>
                                      </p:cBhvr>
                                      <p:to>
                                        <a:srgbClr val="0066FF"/>
                                      </p:to>
                                    </p:animClr>
                                    <p:animClr clrSpc="rgb" dir="cw">
                                      <p:cBhvr>
                                        <p:cTn id="35" dur="250" autoRev="1" fill="hold"/>
                                        <p:tgtEl>
                                          <p:spTgt spid="58373">
                                            <p:txEl>
                                              <p:pRg st="0" end="0"/>
                                            </p:txEl>
                                          </p:spTgt>
                                        </p:tgtEl>
                                        <p:attrNameLst>
                                          <p:attrName>fillcolor</p:attrName>
                                        </p:attrNameLst>
                                      </p:cBhvr>
                                      <p:to>
                                        <a:srgbClr val="0066FF"/>
                                      </p:to>
                                    </p:animClr>
                                    <p:set>
                                      <p:cBhvr>
                                        <p:cTn id="36" dur="250" autoRev="1" fill="hold"/>
                                        <p:tgtEl>
                                          <p:spTgt spid="58373">
                                            <p:txEl>
                                              <p:pRg st="0" end="0"/>
                                            </p:txEl>
                                          </p:spTgt>
                                        </p:tgtEl>
                                        <p:attrNameLst>
                                          <p:attrName>fill.type</p:attrName>
                                        </p:attrNameLst>
                                      </p:cBhvr>
                                      <p:to>
                                        <p:strVal val="solid"/>
                                      </p:to>
                                    </p:set>
                                    <p:set>
                                      <p:cBhvr>
                                        <p:cTn id="37" dur="250" autoRev="1" fill="hold"/>
                                        <p:tgtEl>
                                          <p:spTgt spid="58373">
                                            <p:txEl>
                                              <p:pRg st="0" end="0"/>
                                            </p:txEl>
                                          </p:spTgt>
                                        </p:tgtEl>
                                        <p:attrNameLst>
                                          <p:attrName>fill.on</p:attrName>
                                        </p:attrNameLst>
                                      </p:cBhvr>
                                      <p:to>
                                        <p:strVal val="true"/>
                                      </p:to>
                                    </p:set>
                                  </p:childTnLst>
                                </p:cTn>
                              </p:par>
                            </p:childTnLst>
                          </p:cTn>
                        </p:par>
                        <p:par>
                          <p:cTn id="38" fill="hold">
                            <p:stCondLst>
                              <p:cond delay="7780"/>
                            </p:stCondLst>
                            <p:childTnLst>
                              <p:par>
                                <p:cTn id="39" presetID="27" presetClass="emph" presetSubtype="0" fill="hold" nodeType="afterEffect">
                                  <p:stCondLst>
                                    <p:cond delay="0"/>
                                  </p:stCondLst>
                                  <p:iterate type="lt">
                                    <p:tmPct val="0"/>
                                  </p:iterate>
                                  <p:childTnLst>
                                    <p:animClr clrSpc="rgb" dir="cw">
                                      <p:cBhvr override="childStyle">
                                        <p:cTn id="40" dur="250" autoRev="1" fill="hold"/>
                                        <p:tgtEl>
                                          <p:spTgt spid="58373">
                                            <p:txEl>
                                              <p:pRg st="1" end="1"/>
                                            </p:txEl>
                                          </p:spTgt>
                                        </p:tgtEl>
                                        <p:attrNameLst>
                                          <p:attrName>style.color</p:attrName>
                                        </p:attrNameLst>
                                      </p:cBhvr>
                                      <p:to>
                                        <a:srgbClr val="0066FF"/>
                                      </p:to>
                                    </p:animClr>
                                    <p:animClr clrSpc="rgb" dir="cw">
                                      <p:cBhvr>
                                        <p:cTn id="41" dur="250" autoRev="1" fill="hold"/>
                                        <p:tgtEl>
                                          <p:spTgt spid="58373">
                                            <p:txEl>
                                              <p:pRg st="1" end="1"/>
                                            </p:txEl>
                                          </p:spTgt>
                                        </p:tgtEl>
                                        <p:attrNameLst>
                                          <p:attrName>fillcolor</p:attrName>
                                        </p:attrNameLst>
                                      </p:cBhvr>
                                      <p:to>
                                        <a:srgbClr val="0066FF"/>
                                      </p:to>
                                    </p:animClr>
                                    <p:set>
                                      <p:cBhvr>
                                        <p:cTn id="42" dur="250" autoRev="1" fill="hold"/>
                                        <p:tgtEl>
                                          <p:spTgt spid="58373">
                                            <p:txEl>
                                              <p:pRg st="1" end="1"/>
                                            </p:txEl>
                                          </p:spTgt>
                                        </p:tgtEl>
                                        <p:attrNameLst>
                                          <p:attrName>fill.type</p:attrName>
                                        </p:attrNameLst>
                                      </p:cBhvr>
                                      <p:to>
                                        <p:strVal val="solid"/>
                                      </p:to>
                                    </p:set>
                                    <p:set>
                                      <p:cBhvr>
                                        <p:cTn id="43" dur="250" autoRev="1" fill="hold"/>
                                        <p:tgtEl>
                                          <p:spTgt spid="58373">
                                            <p:txEl>
                                              <p:pRg st="1" end="1"/>
                                            </p:txEl>
                                          </p:spTgt>
                                        </p:tgtEl>
                                        <p:attrNameLst>
                                          <p:attrName>fill.on</p:attrName>
                                        </p:attrNameLst>
                                      </p:cBhvr>
                                      <p:to>
                                        <p:strVal val="true"/>
                                      </p:to>
                                    </p:set>
                                  </p:childTnLst>
                                </p:cTn>
                              </p:par>
                            </p:childTnLst>
                          </p:cTn>
                        </p:par>
                        <p:par>
                          <p:cTn id="44" fill="hold">
                            <p:stCondLst>
                              <p:cond delay="8280"/>
                            </p:stCondLst>
                            <p:childTnLst>
                              <p:par>
                                <p:cTn id="45" presetID="27" presetClass="emph" presetSubtype="0" fill="hold" nodeType="afterEffect">
                                  <p:stCondLst>
                                    <p:cond delay="0"/>
                                  </p:stCondLst>
                                  <p:iterate type="lt">
                                    <p:tmPct val="0"/>
                                  </p:iterate>
                                  <p:childTnLst>
                                    <p:animClr clrSpc="rgb" dir="cw">
                                      <p:cBhvr override="childStyle">
                                        <p:cTn id="46" dur="250" autoRev="1" fill="hold"/>
                                        <p:tgtEl>
                                          <p:spTgt spid="58373">
                                            <p:txEl>
                                              <p:pRg st="2" end="2"/>
                                            </p:txEl>
                                          </p:spTgt>
                                        </p:tgtEl>
                                        <p:attrNameLst>
                                          <p:attrName>style.color</p:attrName>
                                        </p:attrNameLst>
                                      </p:cBhvr>
                                      <p:to>
                                        <a:srgbClr val="0066FF"/>
                                      </p:to>
                                    </p:animClr>
                                    <p:animClr clrSpc="rgb" dir="cw">
                                      <p:cBhvr>
                                        <p:cTn id="47" dur="250" autoRev="1" fill="hold"/>
                                        <p:tgtEl>
                                          <p:spTgt spid="58373">
                                            <p:txEl>
                                              <p:pRg st="2" end="2"/>
                                            </p:txEl>
                                          </p:spTgt>
                                        </p:tgtEl>
                                        <p:attrNameLst>
                                          <p:attrName>fillcolor</p:attrName>
                                        </p:attrNameLst>
                                      </p:cBhvr>
                                      <p:to>
                                        <a:srgbClr val="0066FF"/>
                                      </p:to>
                                    </p:animClr>
                                    <p:set>
                                      <p:cBhvr>
                                        <p:cTn id="48" dur="250" autoRev="1" fill="hold"/>
                                        <p:tgtEl>
                                          <p:spTgt spid="58373">
                                            <p:txEl>
                                              <p:pRg st="2" end="2"/>
                                            </p:txEl>
                                          </p:spTgt>
                                        </p:tgtEl>
                                        <p:attrNameLst>
                                          <p:attrName>fill.type</p:attrName>
                                        </p:attrNameLst>
                                      </p:cBhvr>
                                      <p:to>
                                        <p:strVal val="solid"/>
                                      </p:to>
                                    </p:set>
                                    <p:set>
                                      <p:cBhvr>
                                        <p:cTn id="49" dur="250" autoRev="1" fill="hold"/>
                                        <p:tgtEl>
                                          <p:spTgt spid="58373">
                                            <p:txEl>
                                              <p:pRg st="2" end="2"/>
                                            </p:txEl>
                                          </p:spTgt>
                                        </p:tgtEl>
                                        <p:attrNameLst>
                                          <p:attrName>fill.on</p:attrName>
                                        </p:attrNameLst>
                                      </p:cBhvr>
                                      <p:to>
                                        <p:strVal val="true"/>
                                      </p:to>
                                    </p:set>
                                  </p:childTnLst>
                                </p:cTn>
                              </p:par>
                            </p:childTnLst>
                          </p:cTn>
                        </p:par>
                        <p:par>
                          <p:cTn id="50" fill="hold">
                            <p:stCondLst>
                              <p:cond delay="8780"/>
                            </p:stCondLst>
                            <p:childTnLst>
                              <p:par>
                                <p:cTn id="51" presetID="27" presetClass="emph" presetSubtype="0" fill="hold" nodeType="afterEffect">
                                  <p:stCondLst>
                                    <p:cond delay="0"/>
                                  </p:stCondLst>
                                  <p:iterate type="lt">
                                    <p:tmPct val="0"/>
                                  </p:iterate>
                                  <p:childTnLst>
                                    <p:animClr clrSpc="rgb" dir="cw">
                                      <p:cBhvr override="childStyle">
                                        <p:cTn id="52" dur="250" autoRev="1" fill="hold"/>
                                        <p:tgtEl>
                                          <p:spTgt spid="58373">
                                            <p:txEl>
                                              <p:pRg st="3" end="3"/>
                                            </p:txEl>
                                          </p:spTgt>
                                        </p:tgtEl>
                                        <p:attrNameLst>
                                          <p:attrName>style.color</p:attrName>
                                        </p:attrNameLst>
                                      </p:cBhvr>
                                      <p:to>
                                        <a:srgbClr val="0066FF"/>
                                      </p:to>
                                    </p:animClr>
                                    <p:animClr clrSpc="rgb" dir="cw">
                                      <p:cBhvr>
                                        <p:cTn id="53" dur="250" autoRev="1" fill="hold"/>
                                        <p:tgtEl>
                                          <p:spTgt spid="58373">
                                            <p:txEl>
                                              <p:pRg st="3" end="3"/>
                                            </p:txEl>
                                          </p:spTgt>
                                        </p:tgtEl>
                                        <p:attrNameLst>
                                          <p:attrName>fillcolor</p:attrName>
                                        </p:attrNameLst>
                                      </p:cBhvr>
                                      <p:to>
                                        <a:srgbClr val="0066FF"/>
                                      </p:to>
                                    </p:animClr>
                                    <p:set>
                                      <p:cBhvr>
                                        <p:cTn id="54" dur="250" autoRev="1" fill="hold"/>
                                        <p:tgtEl>
                                          <p:spTgt spid="58373">
                                            <p:txEl>
                                              <p:pRg st="3" end="3"/>
                                            </p:txEl>
                                          </p:spTgt>
                                        </p:tgtEl>
                                        <p:attrNameLst>
                                          <p:attrName>fill.type</p:attrName>
                                        </p:attrNameLst>
                                      </p:cBhvr>
                                      <p:to>
                                        <p:strVal val="solid"/>
                                      </p:to>
                                    </p:set>
                                    <p:set>
                                      <p:cBhvr>
                                        <p:cTn id="55" dur="250" autoRev="1" fill="hold"/>
                                        <p:tgtEl>
                                          <p:spTgt spid="58373">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2" grpId="0" animBg="1"/>
      <p:bldP spid="5837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idx="1"/>
          </p:nvPr>
        </p:nvSpPr>
        <p:spPr>
          <a:xfrm>
            <a:off x="457200" y="1600200"/>
            <a:ext cx="8229600" cy="5257800"/>
          </a:xfrm>
        </p:spPr>
        <p:txBody>
          <a:bodyPr/>
          <a:lstStyle/>
          <a:p>
            <a:pPr eaLnBrk="1" hangingPunct="1">
              <a:lnSpc>
                <a:spcPct val="80000"/>
              </a:lnSpc>
              <a:buNone/>
              <a:defRPr/>
            </a:pPr>
            <a:r>
              <a:rPr lang="es-ES_tradnl" sz="2800" dirty="0" smtClean="0"/>
              <a:t> </a:t>
            </a:r>
            <a:r>
              <a:rPr lang="es-MX" sz="2400" b="1" dirty="0" smtClean="0">
                <a:effectLst>
                  <a:outerShdw blurRad="38100" dist="38100" dir="2700000" algn="tl">
                    <a:srgbClr val="000000"/>
                  </a:outerShdw>
                </a:effectLst>
              </a:rPr>
              <a:t>El departamento de auditoría interna deberá asegurarse: </a:t>
            </a:r>
            <a:r>
              <a:rPr lang="es-ES_tradnl" sz="2400" dirty="0" smtClean="0">
                <a:effectLst>
                  <a:outerShdw blurRad="38100" dist="38100" dir="2700000" algn="tl">
                    <a:srgbClr val="FFFFFF"/>
                  </a:outerShdw>
                </a:effectLst>
              </a:rPr>
              <a:t/>
            </a:r>
            <a:br>
              <a:rPr lang="es-ES_tradnl" sz="2400" dirty="0" smtClean="0">
                <a:effectLst>
                  <a:outerShdw blurRad="38100" dist="38100" dir="2700000" algn="tl">
                    <a:srgbClr val="FFFFFF"/>
                  </a:outerShdw>
                </a:effectLst>
              </a:rPr>
            </a:br>
            <a:endParaRPr lang="es-ES_tradnl" sz="2400" dirty="0" smtClean="0">
              <a:effectLst>
                <a:outerShdw blurRad="38100" dist="38100" dir="2700000" algn="tl">
                  <a:srgbClr val="FFFFFF"/>
                </a:outerShdw>
              </a:effectLst>
            </a:endParaRPr>
          </a:p>
          <a:p>
            <a:pPr algn="just" eaLnBrk="1" hangingPunct="1">
              <a:lnSpc>
                <a:spcPct val="80000"/>
              </a:lnSpc>
              <a:buFontTx/>
              <a:buNone/>
              <a:defRPr/>
            </a:pPr>
            <a:r>
              <a:rPr lang="es-MX" sz="2400" dirty="0" smtClean="0"/>
              <a:t>Que las auditorias sean supervisadas en forma apropiada.</a:t>
            </a:r>
          </a:p>
          <a:p>
            <a:pPr algn="just" eaLnBrk="1" hangingPunct="1">
              <a:lnSpc>
                <a:spcPct val="80000"/>
              </a:lnSpc>
              <a:buFontTx/>
              <a:buNone/>
              <a:defRPr/>
            </a:pPr>
            <a:r>
              <a:rPr lang="es-MX" sz="2400" dirty="0" smtClean="0"/>
              <a:t>Que los informes de auditoría sean precisos, objetivos, claros, concisos, constructivos y oportunos.</a:t>
            </a:r>
          </a:p>
          <a:p>
            <a:pPr algn="just" eaLnBrk="1" hangingPunct="1">
              <a:lnSpc>
                <a:spcPct val="80000"/>
              </a:lnSpc>
              <a:buFontTx/>
              <a:buNone/>
              <a:defRPr/>
            </a:pPr>
            <a:r>
              <a:rPr lang="es-MX" sz="2400" dirty="0" smtClean="0"/>
              <a:t>Que se cumplan los objetivos de la auditoría.  </a:t>
            </a:r>
          </a:p>
          <a:p>
            <a:pPr algn="just" eaLnBrk="1" hangingPunct="1">
              <a:lnSpc>
                <a:spcPct val="80000"/>
              </a:lnSpc>
              <a:buFontTx/>
              <a:buNone/>
              <a:defRPr/>
            </a:pPr>
            <a:r>
              <a:rPr lang="es-MX" sz="2400" dirty="0" smtClean="0"/>
              <a:t>Que las auditoria sea debidamente documentada.</a:t>
            </a:r>
          </a:p>
          <a:p>
            <a:pPr algn="just" eaLnBrk="1" hangingPunct="1">
              <a:lnSpc>
                <a:spcPct val="80000"/>
              </a:lnSpc>
              <a:buFontTx/>
              <a:buNone/>
              <a:defRPr/>
            </a:pPr>
            <a:r>
              <a:rPr lang="es-MX" sz="2400" dirty="0" smtClean="0"/>
              <a:t>Que los auditores en informática posean los conocimientos, experiencias y disciplinas esenciales para realizar sus auditorías.</a:t>
            </a:r>
          </a:p>
          <a:p>
            <a:pPr eaLnBrk="1" hangingPunct="1">
              <a:lnSpc>
                <a:spcPct val="80000"/>
              </a:lnSpc>
              <a:defRPr/>
            </a:pPr>
            <a:endParaRPr lang="es-ES_tradnl" sz="2800" dirty="0" smtClean="0">
              <a:solidFill>
                <a:srgbClr val="0066FF"/>
              </a:solidFill>
            </a:endParaRPr>
          </a:p>
          <a:p>
            <a:pPr eaLnBrk="1" hangingPunct="1">
              <a:lnSpc>
                <a:spcPct val="80000"/>
              </a:lnSpc>
              <a:defRPr/>
            </a:pPr>
            <a:endParaRPr lang="es-ES_tradnl" sz="2800" dirty="0" smtClean="0">
              <a:solidFill>
                <a:srgbClr val="0066FF"/>
              </a:solidFill>
            </a:endParaRPr>
          </a:p>
          <a:p>
            <a:pPr eaLnBrk="1" hangingPunct="1">
              <a:lnSpc>
                <a:spcPct val="80000"/>
              </a:lnSpc>
              <a:defRPr/>
            </a:pPr>
            <a:endParaRPr lang="es-ES_tradnl" sz="2800" dirty="0" smtClean="0">
              <a:solidFill>
                <a:srgbClr val="0066FF"/>
              </a:solidFill>
            </a:endParaRPr>
          </a:p>
          <a:p>
            <a:pPr eaLnBrk="1" hangingPunct="1">
              <a:lnSpc>
                <a:spcPct val="80000"/>
              </a:lnSpc>
              <a:defRPr/>
            </a:pPr>
            <a:endParaRPr lang="es-ES_tradnl" sz="2800" dirty="0" smtClean="0">
              <a:solidFill>
                <a:srgbClr val="0066FF"/>
              </a:solidFill>
            </a:endParaRPr>
          </a:p>
          <a:p>
            <a:pPr eaLnBrk="1" hangingPunct="1">
              <a:lnSpc>
                <a:spcPct val="80000"/>
              </a:lnSpc>
              <a:defRPr/>
            </a:pPr>
            <a:endParaRPr lang="es-ES_tradnl" sz="2800" dirty="0" smtClean="0">
              <a:solidFill>
                <a:srgbClr val="0066FF"/>
              </a:solidFill>
            </a:endParaRPr>
          </a:p>
          <a:p>
            <a:pPr eaLnBrk="1" hangingPunct="1">
              <a:lnSpc>
                <a:spcPct val="80000"/>
              </a:lnSpc>
              <a:buFontTx/>
              <a:buNone/>
              <a:defRPr/>
            </a:pPr>
            <a:endParaRPr lang="es-ES" sz="2000" dirty="0" smtClean="0">
              <a:solidFill>
                <a:srgbClr val="009900"/>
              </a:solidFill>
            </a:endParaRPr>
          </a:p>
          <a:p>
            <a:pPr eaLnBrk="1" hangingPunct="1">
              <a:lnSpc>
                <a:spcPct val="80000"/>
              </a:lnSpc>
              <a:buFontTx/>
              <a:buNone/>
              <a:defRPr/>
            </a:pPr>
            <a:r>
              <a:rPr lang="es-ES" sz="1200" dirty="0" smtClean="0">
                <a:solidFill>
                  <a:srgbClr val="009900"/>
                </a:solidFill>
              </a:rPr>
              <a:t>Aplicación de un  modelo de datos a un mundo real para obtener un esquema</a:t>
            </a:r>
            <a:endParaRPr lang="es-ES_tradnl" sz="1200" dirty="0" smtClean="0">
              <a:solidFill>
                <a:srgbClr val="009900"/>
              </a:solidFill>
            </a:endParaRPr>
          </a:p>
          <a:p>
            <a:pPr eaLnBrk="1" hangingPunct="1">
              <a:lnSpc>
                <a:spcPct val="80000"/>
              </a:lnSpc>
              <a:defRPr/>
            </a:pPr>
            <a:endParaRPr lang="es-ES_tradnl" sz="1200" dirty="0" smtClean="0">
              <a:solidFill>
                <a:srgbClr val="009900"/>
              </a:solidFill>
            </a:endParaRPr>
          </a:p>
        </p:txBody>
      </p:sp>
      <p:pic>
        <p:nvPicPr>
          <p:cNvPr id="34822" name="Picture 1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34823" name="Picture 1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34824" name="Picture 2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16"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7" name="Rectangle 2"/>
          <p:cNvSpPr>
            <a:spLocks noGrp="1" noChangeArrowheads="1"/>
          </p:cNvSpPr>
          <p:nvPr>
            <p:ph type="title"/>
          </p:nvPr>
        </p:nvSpPr>
        <p:spPr>
          <a:xfrm>
            <a:off x="323850" y="419100"/>
            <a:ext cx="8362950" cy="777875"/>
          </a:xfrm>
        </p:spPr>
        <p:txBody>
          <a:bodyPr/>
          <a:lstStyle/>
          <a:p>
            <a:pPr algn="l" eaLnBrk="1" hangingPunct="1">
              <a:defRPr/>
            </a:pPr>
            <a:r>
              <a:rPr lang="es-MX" sz="2800" b="1" dirty="0" smtClean="0">
                <a:solidFill>
                  <a:srgbClr val="009900"/>
                </a:solidFill>
                <a:effectLst>
                  <a:outerShdw blurRad="38100" dist="38100" dir="2700000" algn="tl">
                    <a:srgbClr val="000000"/>
                  </a:outerShdw>
                </a:effectLst>
              </a:rPr>
              <a:t> </a:t>
            </a:r>
            <a:br>
              <a:rPr lang="es-MX" sz="2800" b="1" dirty="0" smtClean="0">
                <a:solidFill>
                  <a:srgbClr val="009900"/>
                </a:solidFill>
                <a:effectLst>
                  <a:outerShdw blurRad="38100" dist="38100" dir="2700000" algn="tl">
                    <a:srgbClr val="000000"/>
                  </a:outerShdw>
                </a:effectLst>
              </a:rPr>
            </a:br>
            <a:r>
              <a:rPr lang="es-MX" sz="2800" b="1" dirty="0" smtClean="0">
                <a:solidFill>
                  <a:schemeClr val="bg1"/>
                </a:solidFill>
                <a:effectLst>
                  <a:outerShdw blurRad="38100" dist="38100" dir="2700000" algn="tl">
                    <a:srgbClr val="000000"/>
                  </a:outerShdw>
                </a:effectLst>
              </a:rPr>
              <a:t>II. </a:t>
            </a:r>
            <a:r>
              <a:rPr lang="es-ES_tradnl" sz="2800" b="1" dirty="0" smtClean="0">
                <a:solidFill>
                  <a:schemeClr val="bg1"/>
                </a:solidFill>
                <a:effectLst>
                  <a:outerShdw blurRad="38100" dist="38100" dir="2700000" algn="tl">
                    <a:srgbClr val="000000"/>
                  </a:outerShdw>
                </a:effectLst>
              </a:rPr>
              <a:t>Planificación de la auditoría</a:t>
            </a:r>
            <a:r>
              <a:rPr lang="es-ES_tradnl" sz="2800" b="1" dirty="0" smtClean="0">
                <a:solidFill>
                  <a:srgbClr val="009900"/>
                </a:solidFill>
                <a:effectLst>
                  <a:outerShdw blurRad="38100" dist="38100" dir="2700000" algn="tl">
                    <a:srgbClr val="000000"/>
                  </a:outerShdw>
                </a:effectLst>
              </a:rPr>
              <a:t/>
            </a:r>
            <a:br>
              <a:rPr lang="es-ES_tradnl" sz="2800" b="1" dirty="0" smtClean="0">
                <a:solidFill>
                  <a:srgbClr val="009900"/>
                </a:solidFill>
                <a:effectLst>
                  <a:outerShdw blurRad="38100" dist="38100" dir="2700000" algn="tl">
                    <a:srgbClr val="000000"/>
                  </a:outerShdw>
                </a:effectLst>
              </a:rPr>
            </a:br>
            <a:r>
              <a:rPr lang="es-ES_tradnl" sz="3200" b="1" dirty="0" smtClean="0">
                <a:solidFill>
                  <a:srgbClr val="009900"/>
                </a:solidFill>
              </a:rPr>
              <a:t/>
            </a:r>
            <a:br>
              <a:rPr lang="es-ES_tradnl" sz="3200" b="1" dirty="0" smtClean="0">
                <a:solidFill>
                  <a:srgbClr val="009900"/>
                </a:solidFill>
              </a:rPr>
            </a:br>
            <a:endParaRPr lang="es-ES_tradnl" sz="3200" b="1" dirty="0" smtClean="0">
              <a:solidFill>
                <a:srgbClr val="0099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22531">
                                            <p:txEl>
                                              <p:pRg st="12" end="12"/>
                                            </p:txEl>
                                          </p:spTgt>
                                        </p:tgtEl>
                                        <p:attrNameLst>
                                          <p:attrName>style.visibility</p:attrName>
                                        </p:attrNameLst>
                                      </p:cBhvr>
                                      <p:to>
                                        <p:strVal val="visible"/>
                                      </p:to>
                                    </p:set>
                                    <p:anim calcmode="discrete" valueType="clr">
                                      <p:cBhvr override="childStyle">
                                        <p:cTn id="7" dur="80"/>
                                        <p:tgtEl>
                                          <p:spTgt spid="22531">
                                            <p:txEl>
                                              <p:pRg st="12" end="1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2531">
                                            <p:txEl>
                                              <p:pRg st="12" end="12"/>
                                            </p:txEl>
                                          </p:spTgt>
                                        </p:tgtEl>
                                        <p:attrNameLst>
                                          <p:attrName>fillcolor</p:attrName>
                                        </p:attrNameLst>
                                      </p:cBhvr>
                                      <p:tavLst>
                                        <p:tav tm="0">
                                          <p:val>
                                            <p:clrVal>
                                              <a:schemeClr val="accent2"/>
                                            </p:clrVal>
                                          </p:val>
                                        </p:tav>
                                        <p:tav tm="50000">
                                          <p:val>
                                            <p:clrVal>
                                              <a:schemeClr val="hlink"/>
                                            </p:clrVal>
                                          </p:val>
                                        </p:tav>
                                      </p:tavLst>
                                    </p:anim>
                                    <p:set>
                                      <p:cBhvr>
                                        <p:cTn id="9" dur="80"/>
                                        <p:tgtEl>
                                          <p:spTgt spid="22531">
                                            <p:txEl>
                                              <p:pRg st="12" end="1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a:xfrm>
            <a:off x="457200" y="1600200"/>
            <a:ext cx="8229600" cy="5068888"/>
          </a:xfrm>
        </p:spPr>
        <p:txBody>
          <a:bodyPr/>
          <a:lstStyle/>
          <a:p>
            <a:pPr eaLnBrk="1" hangingPunct="1">
              <a:buFontTx/>
              <a:buNone/>
              <a:defRPr/>
            </a:pPr>
            <a:endParaRPr lang="es-ES" sz="2400" b="1" dirty="0" smtClean="0">
              <a:solidFill>
                <a:srgbClr val="009900"/>
              </a:solidFill>
              <a:effectLst>
                <a:outerShdw blurRad="38100" dist="38100" dir="2700000" algn="tl">
                  <a:srgbClr val="000000"/>
                </a:outerShdw>
              </a:effectLst>
            </a:endParaRPr>
          </a:p>
          <a:p>
            <a:pPr eaLnBrk="1" hangingPunct="1">
              <a:defRPr/>
            </a:pPr>
            <a:endParaRPr lang="es-ES_tradnl" sz="2400" dirty="0" smtClean="0">
              <a:solidFill>
                <a:srgbClr val="0066FF"/>
              </a:solidFill>
            </a:endParaRPr>
          </a:p>
        </p:txBody>
      </p:sp>
      <p:pic>
        <p:nvPicPr>
          <p:cNvPr id="36869"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36870"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36871"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3"/>
          <p:cNvSpPr txBox="1">
            <a:spLocks noChangeArrowheads="1"/>
          </p:cNvSpPr>
          <p:nvPr/>
        </p:nvSpPr>
        <p:spPr bwMode="auto">
          <a:xfrm>
            <a:off x="1122356" y="3792534"/>
            <a:ext cx="2303463" cy="76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None/>
              <a:tabLst/>
              <a:defRPr/>
            </a:pPr>
            <a:r>
              <a:rPr kumimoji="0" lang="es-ES_tradnl" sz="1800" b="1" i="0" u="none" strike="noStrike" kern="0" cap="none" spc="0" normalizeH="0" baseline="0" noProof="0" dirty="0" smtClean="0">
                <a:ln>
                  <a:noFill/>
                </a:ln>
                <a:solidFill>
                  <a:schemeClr val="tx1"/>
                </a:solidFill>
                <a:effectLst/>
                <a:uLnTx/>
                <a:uFillTx/>
                <a:latin typeface="+mn-lt"/>
                <a:ea typeface="+mn-ea"/>
                <a:cs typeface="+mn-cs"/>
              </a:rPr>
              <a:t>Requerimientos de una auditoría</a:t>
            </a:r>
          </a:p>
        </p:txBody>
      </p:sp>
      <p:sp>
        <p:nvSpPr>
          <p:cNvPr id="9" name="Rectangle 4"/>
          <p:cNvSpPr>
            <a:spLocks noChangeArrowheads="1"/>
          </p:cNvSpPr>
          <p:nvPr/>
        </p:nvSpPr>
        <p:spPr bwMode="auto">
          <a:xfrm>
            <a:off x="3714744" y="2928934"/>
            <a:ext cx="3600450" cy="762000"/>
          </a:xfrm>
          <a:prstGeom prst="rect">
            <a:avLst/>
          </a:prstGeom>
          <a:noFill/>
          <a:ln w="9525">
            <a:noFill/>
            <a:miter lim="800000"/>
            <a:headEnd/>
            <a:tailEnd/>
          </a:ln>
        </p:spPr>
        <p:txBody>
          <a:bodyPr lIns="92075" tIns="46038" rIns="92075" bIns="46038"/>
          <a:lstStyle/>
          <a:p>
            <a:pPr marL="342900" indent="-342900" defTabSz="762000">
              <a:spcBef>
                <a:spcPct val="20000"/>
              </a:spcBef>
              <a:buClr>
                <a:srgbClr val="000000"/>
              </a:buClr>
              <a:buFont typeface="Wingdings" pitchFamily="2" charset="2"/>
              <a:buChar char="Ä"/>
            </a:pPr>
            <a:r>
              <a:rPr lang="es-ES_tradnl" sz="1800" b="1" dirty="0">
                <a:latin typeface="Arial" pitchFamily="34" charset="0"/>
              </a:rPr>
              <a:t>A nivel organización total.</a:t>
            </a:r>
          </a:p>
        </p:txBody>
      </p:sp>
      <p:sp>
        <p:nvSpPr>
          <p:cNvPr id="10" name="Rectangle 5"/>
          <p:cNvSpPr>
            <a:spLocks noChangeArrowheads="1"/>
          </p:cNvSpPr>
          <p:nvPr/>
        </p:nvSpPr>
        <p:spPr bwMode="auto">
          <a:xfrm>
            <a:off x="3714744" y="3317871"/>
            <a:ext cx="4175125" cy="762000"/>
          </a:xfrm>
          <a:prstGeom prst="rect">
            <a:avLst/>
          </a:prstGeom>
          <a:noFill/>
          <a:ln w="9525">
            <a:noFill/>
            <a:miter lim="800000"/>
            <a:headEnd/>
            <a:tailEnd/>
          </a:ln>
        </p:spPr>
        <p:txBody>
          <a:bodyPr lIns="92075" tIns="46038" rIns="92075" bIns="46038"/>
          <a:lstStyle/>
          <a:p>
            <a:pPr marL="342900" indent="-342900" defTabSz="762000">
              <a:spcBef>
                <a:spcPct val="20000"/>
              </a:spcBef>
              <a:buClr>
                <a:srgbClr val="000000"/>
              </a:buClr>
              <a:buFont typeface="Wingdings" pitchFamily="2" charset="2"/>
              <a:buChar char="Ä"/>
            </a:pPr>
            <a:r>
              <a:rPr lang="es-ES_tradnl" sz="1800" b="1" dirty="0">
                <a:latin typeface="Arial" pitchFamily="34" charset="0"/>
              </a:rPr>
              <a:t>A nivel del área de informática.</a:t>
            </a:r>
          </a:p>
        </p:txBody>
      </p:sp>
      <p:sp>
        <p:nvSpPr>
          <p:cNvPr id="11" name="Rectangle 6"/>
          <p:cNvSpPr>
            <a:spLocks noChangeArrowheads="1"/>
          </p:cNvSpPr>
          <p:nvPr/>
        </p:nvSpPr>
        <p:spPr bwMode="auto">
          <a:xfrm>
            <a:off x="3714744" y="4008434"/>
            <a:ext cx="4103687" cy="762000"/>
          </a:xfrm>
          <a:prstGeom prst="rect">
            <a:avLst/>
          </a:prstGeom>
          <a:noFill/>
          <a:ln w="9525">
            <a:noFill/>
            <a:miter lim="800000"/>
            <a:headEnd/>
            <a:tailEnd/>
          </a:ln>
        </p:spPr>
        <p:txBody>
          <a:bodyPr lIns="92075" tIns="46038" rIns="92075" bIns="46038"/>
          <a:lstStyle/>
          <a:p>
            <a:pPr marL="342900" indent="-342900" defTabSz="762000">
              <a:spcBef>
                <a:spcPct val="20000"/>
              </a:spcBef>
              <a:buClr>
                <a:srgbClr val="000000"/>
              </a:buClr>
              <a:buFont typeface="Wingdings" pitchFamily="2" charset="2"/>
              <a:buChar char="Ä"/>
            </a:pPr>
            <a:r>
              <a:rPr lang="es-ES_tradnl" sz="1800" b="1" dirty="0">
                <a:latin typeface="Arial" pitchFamily="34" charset="0"/>
              </a:rPr>
              <a:t>Recursos materiales y técnicos.</a:t>
            </a:r>
          </a:p>
        </p:txBody>
      </p:sp>
      <p:sp>
        <p:nvSpPr>
          <p:cNvPr id="12" name="Rectangle 7"/>
          <p:cNvSpPr>
            <a:spLocks noChangeArrowheads="1"/>
          </p:cNvSpPr>
          <p:nvPr/>
        </p:nvSpPr>
        <p:spPr bwMode="auto">
          <a:xfrm>
            <a:off x="3714744" y="4614859"/>
            <a:ext cx="3335337" cy="762000"/>
          </a:xfrm>
          <a:prstGeom prst="rect">
            <a:avLst/>
          </a:prstGeom>
          <a:noFill/>
          <a:ln w="9525">
            <a:noFill/>
            <a:miter lim="800000"/>
            <a:headEnd/>
            <a:tailEnd/>
          </a:ln>
        </p:spPr>
        <p:txBody>
          <a:bodyPr lIns="92075" tIns="46038" rIns="92075" bIns="46038"/>
          <a:lstStyle/>
          <a:p>
            <a:pPr marL="342900" indent="-342900" defTabSz="762000">
              <a:spcBef>
                <a:spcPct val="20000"/>
              </a:spcBef>
              <a:buClr>
                <a:srgbClr val="000000"/>
              </a:buClr>
              <a:buFont typeface="Wingdings" pitchFamily="2" charset="2"/>
              <a:buChar char="Ä"/>
            </a:pPr>
            <a:r>
              <a:rPr lang="es-ES_tradnl" sz="1800" b="1" dirty="0">
                <a:latin typeface="Arial" pitchFamily="34" charset="0"/>
              </a:rPr>
              <a:t>Sistemas</a:t>
            </a:r>
            <a:r>
              <a:rPr lang="es-ES_tradnl" sz="1800" b="1" dirty="0">
                <a:solidFill>
                  <a:srgbClr val="000080"/>
                </a:solidFill>
                <a:latin typeface="Arial" pitchFamily="34" charset="0"/>
              </a:rPr>
              <a:t>.</a:t>
            </a:r>
          </a:p>
        </p:txBody>
      </p:sp>
      <p:sp>
        <p:nvSpPr>
          <p:cNvPr id="13" name="AutoShape 8"/>
          <p:cNvSpPr>
            <a:spLocks/>
          </p:cNvSpPr>
          <p:nvPr/>
        </p:nvSpPr>
        <p:spPr bwMode="auto">
          <a:xfrm>
            <a:off x="3425819" y="2855909"/>
            <a:ext cx="144462" cy="2233612"/>
          </a:xfrm>
          <a:prstGeom prst="leftBrace">
            <a:avLst>
              <a:gd name="adj1" fmla="val 128847"/>
              <a:gd name="adj2" fmla="val 50000"/>
            </a:avLst>
          </a:prstGeom>
          <a:solidFill>
            <a:srgbClr val="000000"/>
          </a:solidFill>
          <a:ln w="12700">
            <a:solidFill>
              <a:srgbClr val="000000"/>
            </a:solidFill>
            <a:round/>
            <a:headEnd type="none" w="sm" len="sm"/>
            <a:tailEnd type="none" w="sm" len="sm"/>
          </a:ln>
        </p:spPr>
        <p:txBody>
          <a:bodyPr anchor="ctr">
            <a:spAutoFit/>
          </a:bodyPr>
          <a:lstStyle/>
          <a:p>
            <a:endParaRPr lang="es-MX"/>
          </a:p>
        </p:txBody>
      </p:sp>
      <p:sp>
        <p:nvSpPr>
          <p:cNvPr id="14"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5" name="Rectangle 2"/>
          <p:cNvSpPr>
            <a:spLocks noGrp="1" noChangeArrowheads="1"/>
          </p:cNvSpPr>
          <p:nvPr>
            <p:ph type="title"/>
          </p:nvPr>
        </p:nvSpPr>
        <p:spPr>
          <a:xfrm>
            <a:off x="323850" y="419100"/>
            <a:ext cx="8362950" cy="777875"/>
          </a:xfrm>
        </p:spPr>
        <p:txBody>
          <a:bodyPr/>
          <a:lstStyle/>
          <a:p>
            <a:pPr algn="l" eaLnBrk="1" hangingPunct="1">
              <a:defRPr/>
            </a:pPr>
            <a:r>
              <a:rPr lang="es-MX" sz="2800" b="1" dirty="0" smtClean="0">
                <a:solidFill>
                  <a:srgbClr val="009900"/>
                </a:solidFill>
                <a:effectLst>
                  <a:outerShdw blurRad="38100" dist="38100" dir="2700000" algn="tl">
                    <a:srgbClr val="000000"/>
                  </a:outerShdw>
                </a:effectLst>
              </a:rPr>
              <a:t> </a:t>
            </a:r>
            <a:br>
              <a:rPr lang="es-MX" sz="2800" b="1" dirty="0" smtClean="0">
                <a:solidFill>
                  <a:srgbClr val="009900"/>
                </a:solidFill>
                <a:effectLst>
                  <a:outerShdw blurRad="38100" dist="38100" dir="2700000" algn="tl">
                    <a:srgbClr val="000000"/>
                  </a:outerShdw>
                </a:effectLst>
              </a:rPr>
            </a:br>
            <a:r>
              <a:rPr lang="es-MX" sz="2800" b="1" dirty="0" smtClean="0">
                <a:solidFill>
                  <a:schemeClr val="bg1"/>
                </a:solidFill>
                <a:effectLst>
                  <a:outerShdw blurRad="38100" dist="38100" dir="2700000" algn="tl">
                    <a:srgbClr val="000000"/>
                  </a:outerShdw>
                </a:effectLst>
              </a:rPr>
              <a:t>II. </a:t>
            </a:r>
            <a:r>
              <a:rPr lang="es-ES_tradnl" sz="2800" b="1" dirty="0" smtClean="0">
                <a:solidFill>
                  <a:schemeClr val="bg1"/>
                </a:solidFill>
                <a:effectLst>
                  <a:outerShdw blurRad="38100" dist="38100" dir="2700000" algn="tl">
                    <a:srgbClr val="000000"/>
                  </a:outerShdw>
                </a:effectLst>
              </a:rPr>
              <a:t>Planificación de la auditoría</a:t>
            </a:r>
            <a:r>
              <a:rPr lang="es-ES_tradnl" sz="2800" b="1" dirty="0" smtClean="0">
                <a:solidFill>
                  <a:srgbClr val="009900"/>
                </a:solidFill>
                <a:effectLst>
                  <a:outerShdw blurRad="38100" dist="38100" dir="2700000" algn="tl">
                    <a:srgbClr val="000000"/>
                  </a:outerShdw>
                </a:effectLst>
              </a:rPr>
              <a:t/>
            </a:r>
            <a:br>
              <a:rPr lang="es-ES_tradnl" sz="2800" b="1" dirty="0" smtClean="0">
                <a:solidFill>
                  <a:srgbClr val="009900"/>
                </a:solidFill>
                <a:effectLst>
                  <a:outerShdw blurRad="38100" dist="38100" dir="2700000" algn="tl">
                    <a:srgbClr val="000000"/>
                  </a:outerShdw>
                </a:effectLst>
              </a:rPr>
            </a:br>
            <a:r>
              <a:rPr lang="es-ES_tradnl" sz="3200" b="1" dirty="0" smtClean="0">
                <a:solidFill>
                  <a:srgbClr val="009900"/>
                </a:solidFill>
              </a:rPr>
              <a:t/>
            </a:r>
            <a:br>
              <a:rPr lang="es-ES_tradnl" sz="3200" b="1" dirty="0" smtClean="0">
                <a:solidFill>
                  <a:srgbClr val="009900"/>
                </a:solidFill>
              </a:rPr>
            </a:br>
            <a:endParaRPr lang="es-ES_tradnl" sz="3200" b="1" dirty="0" smtClean="0">
              <a:solidFill>
                <a:srgbClr val="0099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52227" name="Rectangle 3"/>
          <p:cNvSpPr>
            <a:spLocks noGrp="1" noChangeArrowheads="1"/>
          </p:cNvSpPr>
          <p:nvPr>
            <p:ph type="body" idx="1"/>
          </p:nvPr>
        </p:nvSpPr>
        <p:spPr>
          <a:xfrm>
            <a:off x="250825" y="1268413"/>
            <a:ext cx="8447088" cy="2447925"/>
          </a:xfrm>
        </p:spPr>
        <p:txBody>
          <a:bodyPr/>
          <a:lstStyle/>
          <a:p>
            <a:pPr algn="just" eaLnBrk="1" hangingPunct="1">
              <a:lnSpc>
                <a:spcPct val="80000"/>
              </a:lnSpc>
              <a:buFontTx/>
              <a:buNone/>
            </a:pPr>
            <a:r>
              <a:rPr lang="es-ES_tradnl" sz="2400" dirty="0" smtClean="0"/>
              <a:t>    En cuanto a la estructura de este material, se puso especial énfasis en ubicar los contenidos de forma tal que su ordenamiento final ayude al lector a incorporar conceptos de manera progresiva y, a la vez, ir reforzando lo aprendido a lo largo de las unidades propuestas. Ello permitirá relacionar y elaborar los conceptos fundamentales que favorecerán al momento de aplicar los modelos de bases de datos.</a:t>
            </a:r>
          </a:p>
          <a:p>
            <a:pPr eaLnBrk="1" hangingPunct="1">
              <a:lnSpc>
                <a:spcPct val="80000"/>
              </a:lnSpc>
            </a:pPr>
            <a:endParaRPr lang="es-ES_tradnl" sz="2400" dirty="0" smtClean="0">
              <a:solidFill>
                <a:srgbClr val="0066FF"/>
              </a:solidFill>
              <a:latin typeface="Adobe Garamond Pro Bold" pitchFamily="18" charset="0"/>
            </a:endParaRPr>
          </a:p>
        </p:txBody>
      </p:sp>
      <p:sp>
        <p:nvSpPr>
          <p:cNvPr id="52230" name="Rectangle 6"/>
          <p:cNvSpPr>
            <a:spLocks noGrp="1" noChangeArrowheads="1"/>
          </p:cNvSpPr>
          <p:nvPr>
            <p:ph type="title"/>
          </p:nvPr>
        </p:nvSpPr>
        <p:spPr/>
        <p:txBody>
          <a:bodyPr/>
          <a:lstStyle/>
          <a:p>
            <a:pPr algn="l" eaLnBrk="1" hangingPunct="1">
              <a:defRPr/>
            </a:pPr>
            <a:r>
              <a:rPr lang="es-MX" sz="3200" b="1" dirty="0" smtClean="0">
                <a:solidFill>
                  <a:schemeClr val="bg1"/>
                </a:solidFill>
                <a:effectLst>
                  <a:outerShdw blurRad="38100" dist="38100" dir="2700000" algn="tl">
                    <a:srgbClr val="000000"/>
                  </a:outerShdw>
                </a:effectLst>
              </a:rPr>
              <a:t>Presentación</a:t>
            </a:r>
            <a:br>
              <a:rPr lang="es-MX" sz="3200" b="1" dirty="0" smtClean="0">
                <a:solidFill>
                  <a:schemeClr val="bg1"/>
                </a:solidFill>
                <a:effectLst>
                  <a:outerShdw blurRad="38100" dist="38100" dir="2700000" algn="tl">
                    <a:srgbClr val="000000"/>
                  </a:outerShdw>
                </a:effectLst>
              </a:rPr>
            </a:br>
            <a:endParaRPr lang="es-ES_tradnl" sz="3200" b="1" dirty="0" smtClean="0">
              <a:solidFill>
                <a:schemeClr val="bg1"/>
              </a:solidFill>
              <a:effectLst>
                <a:outerShdw blurRad="38100" dist="38100" dir="2700000" algn="tl">
                  <a:srgbClr val="000000"/>
                </a:outerShdw>
              </a:effectLst>
            </a:endParaRPr>
          </a:p>
        </p:txBody>
      </p:sp>
      <p:pic>
        <p:nvPicPr>
          <p:cNvPr id="5125" name="Picture 10"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126" name="Picture 11"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127" name="Picture 12"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2227">
                                            <p:txEl>
                                              <p:pRg st="0" end="0"/>
                                            </p:txEl>
                                          </p:spTgt>
                                        </p:tgtEl>
                                        <p:attrNameLst>
                                          <p:attrName>style.visibility</p:attrName>
                                        </p:attrNameLst>
                                      </p:cBhvr>
                                      <p:to>
                                        <p:strVal val="visible"/>
                                      </p:to>
                                    </p:set>
                                    <p:anim calcmode="discrete" valueType="clr">
                                      <p:cBhvr override="childStyle">
                                        <p:cTn id="7" dur="80"/>
                                        <p:tgtEl>
                                          <p:spTgt spid="52227">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2227">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52227">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p:txBody>
          <a:bodyPr/>
          <a:lstStyle/>
          <a:p>
            <a:pPr algn="just" eaLnBrk="1" hangingPunct="1">
              <a:lnSpc>
                <a:spcPct val="80000"/>
              </a:lnSpc>
              <a:buNone/>
            </a:pPr>
            <a:r>
              <a:rPr lang="es-MX" sz="2400" dirty="0" smtClean="0"/>
              <a:t>En el momento de la planeación de la auditoria o bien en su realización, debemos evaluar que pueden presentarse las siguientes situaciones.</a:t>
            </a:r>
          </a:p>
          <a:p>
            <a:pPr algn="just" eaLnBrk="1" hangingPunct="1">
              <a:lnSpc>
                <a:spcPct val="80000"/>
              </a:lnSpc>
            </a:pPr>
            <a:endParaRPr lang="es-MX" sz="2400" dirty="0" smtClean="0"/>
          </a:p>
          <a:p>
            <a:pPr algn="just" eaLnBrk="1" hangingPunct="1">
              <a:lnSpc>
                <a:spcPct val="80000"/>
              </a:lnSpc>
            </a:pPr>
            <a:r>
              <a:rPr lang="es-MX" sz="2400" dirty="0" smtClean="0"/>
              <a:t>Se solicita información y se ve que:</a:t>
            </a:r>
          </a:p>
          <a:p>
            <a:pPr algn="just" eaLnBrk="1" hangingPunct="1">
              <a:lnSpc>
                <a:spcPct val="80000"/>
              </a:lnSpc>
            </a:pPr>
            <a:r>
              <a:rPr lang="es-MX" sz="2400" dirty="0" smtClean="0"/>
              <a:t>No se tiene y se necesita.</a:t>
            </a:r>
          </a:p>
          <a:p>
            <a:pPr algn="just" eaLnBrk="1" hangingPunct="1">
              <a:lnSpc>
                <a:spcPct val="80000"/>
              </a:lnSpc>
            </a:pPr>
            <a:r>
              <a:rPr lang="es-MX" sz="2400" dirty="0" smtClean="0"/>
              <a:t>No se tiene y no se necesita.</a:t>
            </a:r>
          </a:p>
          <a:p>
            <a:pPr algn="just" eaLnBrk="1" hangingPunct="1">
              <a:lnSpc>
                <a:spcPct val="80000"/>
              </a:lnSpc>
            </a:pPr>
            <a:r>
              <a:rPr lang="es-MX" sz="2400" dirty="0" smtClean="0"/>
              <a:t>Se tiene información pero:</a:t>
            </a:r>
          </a:p>
          <a:p>
            <a:pPr algn="just" eaLnBrk="1" hangingPunct="1">
              <a:lnSpc>
                <a:spcPct val="80000"/>
              </a:lnSpc>
            </a:pPr>
            <a:r>
              <a:rPr lang="es-MX" sz="2400" dirty="0" smtClean="0"/>
              <a:t>No se usa.</a:t>
            </a:r>
          </a:p>
          <a:p>
            <a:pPr algn="just" eaLnBrk="1" hangingPunct="1">
              <a:lnSpc>
                <a:spcPct val="80000"/>
              </a:lnSpc>
            </a:pPr>
            <a:r>
              <a:rPr lang="es-MX" sz="2400" dirty="0" smtClean="0"/>
              <a:t>Es incompleta.</a:t>
            </a:r>
          </a:p>
          <a:p>
            <a:pPr algn="just" eaLnBrk="1" hangingPunct="1">
              <a:lnSpc>
                <a:spcPct val="80000"/>
              </a:lnSpc>
            </a:pPr>
            <a:r>
              <a:rPr lang="es-MX" sz="2400" dirty="0" smtClean="0"/>
              <a:t>No esta actualizada.</a:t>
            </a:r>
          </a:p>
          <a:p>
            <a:pPr algn="just" eaLnBrk="1" hangingPunct="1">
              <a:lnSpc>
                <a:spcPct val="80000"/>
              </a:lnSpc>
            </a:pPr>
            <a:r>
              <a:rPr lang="es-MX" sz="2400" dirty="0" smtClean="0"/>
              <a:t>No es la adecuada.</a:t>
            </a:r>
          </a:p>
          <a:p>
            <a:pPr algn="just" eaLnBrk="1" hangingPunct="1">
              <a:lnSpc>
                <a:spcPct val="80000"/>
              </a:lnSpc>
            </a:pPr>
            <a:r>
              <a:rPr lang="es-MX" sz="2400" dirty="0" smtClean="0"/>
              <a:t>Se usa, está actualizada, es la adecuada y está completa.</a:t>
            </a:r>
          </a:p>
        </p:txBody>
      </p:sp>
      <p:pic>
        <p:nvPicPr>
          <p:cNvPr id="37893"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37894"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37895"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2"/>
          <p:cNvSpPr>
            <a:spLocks noGrp="1" noChangeArrowheads="1"/>
          </p:cNvSpPr>
          <p:nvPr>
            <p:ph type="title"/>
          </p:nvPr>
        </p:nvSpPr>
        <p:spPr>
          <a:xfrm>
            <a:off x="323850" y="419100"/>
            <a:ext cx="8362950" cy="777875"/>
          </a:xfrm>
        </p:spPr>
        <p:txBody>
          <a:bodyPr/>
          <a:lstStyle/>
          <a:p>
            <a:pPr algn="l" eaLnBrk="1" hangingPunct="1">
              <a:defRPr/>
            </a:pPr>
            <a:r>
              <a:rPr lang="es-MX" sz="2800" b="1" dirty="0" smtClean="0">
                <a:solidFill>
                  <a:srgbClr val="009900"/>
                </a:solidFill>
                <a:effectLst>
                  <a:outerShdw blurRad="38100" dist="38100" dir="2700000" algn="tl">
                    <a:srgbClr val="000000"/>
                  </a:outerShdw>
                </a:effectLst>
              </a:rPr>
              <a:t> </a:t>
            </a:r>
            <a:br>
              <a:rPr lang="es-MX" sz="2800" b="1" dirty="0" smtClean="0">
                <a:solidFill>
                  <a:srgbClr val="009900"/>
                </a:solidFill>
                <a:effectLst>
                  <a:outerShdw blurRad="38100" dist="38100" dir="2700000" algn="tl">
                    <a:srgbClr val="000000"/>
                  </a:outerShdw>
                </a:effectLst>
              </a:rPr>
            </a:br>
            <a:r>
              <a:rPr lang="es-MX" sz="2800" b="1" dirty="0" smtClean="0">
                <a:solidFill>
                  <a:schemeClr val="bg1"/>
                </a:solidFill>
                <a:effectLst>
                  <a:outerShdw blurRad="38100" dist="38100" dir="2700000" algn="tl">
                    <a:srgbClr val="000000"/>
                  </a:outerShdw>
                </a:effectLst>
              </a:rPr>
              <a:t>II. </a:t>
            </a:r>
            <a:r>
              <a:rPr lang="es-ES_tradnl" sz="2800" b="1" dirty="0" smtClean="0">
                <a:solidFill>
                  <a:schemeClr val="bg1"/>
                </a:solidFill>
                <a:effectLst>
                  <a:outerShdw blurRad="38100" dist="38100" dir="2700000" algn="tl">
                    <a:srgbClr val="000000"/>
                  </a:outerShdw>
                </a:effectLst>
              </a:rPr>
              <a:t>Planificación de la auditoría</a:t>
            </a:r>
            <a:r>
              <a:rPr lang="es-ES_tradnl" sz="2800" b="1" dirty="0" smtClean="0">
                <a:solidFill>
                  <a:srgbClr val="009900"/>
                </a:solidFill>
                <a:effectLst>
                  <a:outerShdw blurRad="38100" dist="38100" dir="2700000" algn="tl">
                    <a:srgbClr val="000000"/>
                  </a:outerShdw>
                </a:effectLst>
              </a:rPr>
              <a:t/>
            </a:r>
            <a:br>
              <a:rPr lang="es-ES_tradnl" sz="2800" b="1" dirty="0" smtClean="0">
                <a:solidFill>
                  <a:srgbClr val="009900"/>
                </a:solidFill>
                <a:effectLst>
                  <a:outerShdw blurRad="38100" dist="38100" dir="2700000" algn="tl">
                    <a:srgbClr val="000000"/>
                  </a:outerShdw>
                </a:effectLst>
              </a:rPr>
            </a:br>
            <a:r>
              <a:rPr lang="es-ES_tradnl" sz="3200" b="1" dirty="0" smtClean="0">
                <a:solidFill>
                  <a:srgbClr val="009900"/>
                </a:solidFill>
              </a:rPr>
              <a:t/>
            </a:r>
            <a:br>
              <a:rPr lang="es-ES_tradnl" sz="3200" b="1" dirty="0" smtClean="0">
                <a:solidFill>
                  <a:srgbClr val="009900"/>
                </a:solidFill>
              </a:rPr>
            </a:br>
            <a:endParaRPr lang="es-ES_tradnl" sz="3200" b="1" dirty="0" smtClean="0">
              <a:solidFill>
                <a:srgbClr val="0099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57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57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57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579">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4579">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579">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4579">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4579">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4579">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p:txBody>
          <a:bodyPr/>
          <a:lstStyle/>
          <a:p>
            <a:pPr algn="just" eaLnBrk="1" hangingPunct="1">
              <a:lnSpc>
                <a:spcPct val="90000"/>
              </a:lnSpc>
              <a:buNone/>
            </a:pPr>
            <a:r>
              <a:rPr lang="es-MX" sz="2400" b="1" dirty="0" smtClean="0"/>
              <a:t>En la auditoria informática</a:t>
            </a:r>
            <a:r>
              <a:rPr lang="es-MX" sz="2400" dirty="0" smtClean="0"/>
              <a:t>, la plantación es fundamental, desde una evaluación administrativa del área de procesos electrónicos,  sistemas y procedimientos, equipos de computo estableciendo metas, programas de trabajo de auditoria, planes de contratación personal y presupuesto financiero e informes de actividades. </a:t>
            </a:r>
            <a:br>
              <a:rPr lang="es-MX" sz="2400" dirty="0" smtClean="0"/>
            </a:br>
            <a:r>
              <a:rPr lang="es-MX" sz="2400" dirty="0" smtClean="0"/>
              <a:t>Los pasos en el desarrollo de la Auditoria, después de la plantación son las siguientes:</a:t>
            </a:r>
          </a:p>
          <a:p>
            <a:pPr algn="just" eaLnBrk="1" hangingPunct="1">
              <a:lnSpc>
                <a:spcPct val="90000"/>
              </a:lnSpc>
              <a:buNone/>
            </a:pPr>
            <a:endParaRPr lang="es-MX" sz="2400" dirty="0" smtClean="0"/>
          </a:p>
        </p:txBody>
      </p:sp>
      <p:pic>
        <p:nvPicPr>
          <p:cNvPr id="38917"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38918"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38919"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2"/>
          <p:cNvSpPr>
            <a:spLocks noGrp="1" noChangeArrowheads="1"/>
          </p:cNvSpPr>
          <p:nvPr>
            <p:ph type="title"/>
          </p:nvPr>
        </p:nvSpPr>
        <p:spPr>
          <a:xfrm>
            <a:off x="323850" y="419100"/>
            <a:ext cx="8362950" cy="777875"/>
          </a:xfrm>
        </p:spPr>
        <p:txBody>
          <a:bodyPr/>
          <a:lstStyle/>
          <a:p>
            <a:pPr algn="l" eaLnBrk="1" hangingPunct="1">
              <a:defRPr/>
            </a:pPr>
            <a:r>
              <a:rPr lang="es-MX" sz="2800" b="1" dirty="0" smtClean="0">
                <a:solidFill>
                  <a:srgbClr val="009900"/>
                </a:solidFill>
                <a:effectLst>
                  <a:outerShdw blurRad="38100" dist="38100" dir="2700000" algn="tl">
                    <a:srgbClr val="000000"/>
                  </a:outerShdw>
                </a:effectLst>
              </a:rPr>
              <a:t> </a:t>
            </a:r>
            <a:br>
              <a:rPr lang="es-MX" sz="2800" b="1" dirty="0" smtClean="0">
                <a:solidFill>
                  <a:srgbClr val="009900"/>
                </a:solidFill>
                <a:effectLst>
                  <a:outerShdw blurRad="38100" dist="38100" dir="2700000" algn="tl">
                    <a:srgbClr val="000000"/>
                  </a:outerShdw>
                </a:effectLst>
              </a:rPr>
            </a:br>
            <a:r>
              <a:rPr lang="es-MX" sz="2800" b="1" dirty="0" smtClean="0">
                <a:solidFill>
                  <a:schemeClr val="bg1"/>
                </a:solidFill>
                <a:effectLst>
                  <a:outerShdw blurRad="38100" dist="38100" dir="2700000" algn="tl">
                    <a:srgbClr val="000000"/>
                  </a:outerShdw>
                </a:effectLst>
              </a:rPr>
              <a:t>II. </a:t>
            </a:r>
            <a:r>
              <a:rPr lang="es-ES_tradnl" sz="2800" b="1" dirty="0" smtClean="0">
                <a:solidFill>
                  <a:schemeClr val="bg1"/>
                </a:solidFill>
                <a:effectLst>
                  <a:outerShdw blurRad="38100" dist="38100" dir="2700000" algn="tl">
                    <a:srgbClr val="000000"/>
                  </a:outerShdw>
                </a:effectLst>
              </a:rPr>
              <a:t>Planificación de la auditoría</a:t>
            </a:r>
            <a:r>
              <a:rPr lang="es-ES_tradnl" sz="2800" b="1" dirty="0" smtClean="0">
                <a:solidFill>
                  <a:srgbClr val="009900"/>
                </a:solidFill>
                <a:effectLst>
                  <a:outerShdw blurRad="38100" dist="38100" dir="2700000" algn="tl">
                    <a:srgbClr val="000000"/>
                  </a:outerShdw>
                </a:effectLst>
              </a:rPr>
              <a:t/>
            </a:r>
            <a:br>
              <a:rPr lang="es-ES_tradnl" sz="2800" b="1" dirty="0" smtClean="0">
                <a:solidFill>
                  <a:srgbClr val="009900"/>
                </a:solidFill>
                <a:effectLst>
                  <a:outerShdw blurRad="38100" dist="38100" dir="2700000" algn="tl">
                    <a:srgbClr val="000000"/>
                  </a:outerShdw>
                </a:effectLst>
              </a:rPr>
            </a:br>
            <a:r>
              <a:rPr lang="es-ES_tradnl" sz="3200" b="1" dirty="0" smtClean="0">
                <a:solidFill>
                  <a:srgbClr val="009900"/>
                </a:solidFill>
              </a:rPr>
              <a:t/>
            </a:r>
            <a:br>
              <a:rPr lang="es-ES_tradnl" sz="3200" b="1" dirty="0" smtClean="0">
                <a:solidFill>
                  <a:srgbClr val="009900"/>
                </a:solidFill>
              </a:rPr>
            </a:br>
            <a:endParaRPr lang="es-ES_tradnl" sz="3200" b="1" dirty="0" smtClean="0">
              <a:solidFill>
                <a:srgbClr val="0099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p:txBody>
          <a:bodyPr/>
          <a:lstStyle/>
          <a:p>
            <a:pPr algn="just" eaLnBrk="1" hangingPunct="1">
              <a:lnSpc>
                <a:spcPct val="90000"/>
              </a:lnSpc>
              <a:buNone/>
            </a:pPr>
            <a:r>
              <a:rPr lang="es-MX" sz="2400" b="1" dirty="0" smtClean="0"/>
              <a:t>Revisión preliminar</a:t>
            </a:r>
          </a:p>
          <a:p>
            <a:pPr algn="just" eaLnBrk="1" hangingPunct="1">
              <a:lnSpc>
                <a:spcPct val="90000"/>
              </a:lnSpc>
              <a:buNone/>
            </a:pPr>
            <a:endParaRPr lang="es-MX" sz="2400" b="1" dirty="0" smtClean="0"/>
          </a:p>
          <a:p>
            <a:pPr algn="just" eaLnBrk="1" hangingPunct="1">
              <a:lnSpc>
                <a:spcPct val="90000"/>
              </a:lnSpc>
              <a:buNone/>
            </a:pPr>
            <a:r>
              <a:rPr lang="es-MX" sz="2400" dirty="0" smtClean="0"/>
              <a:t>    Su objetivo es obtener  la información necesaria para que el auditor pueda tomar la decisión de como proceder una auditoria. Esta significa la recolección de evidencias por medio de entrevistas con el personal de la inhalación, la observación de las actividades en la instalación de la revisión de la documentación preliminar.</a:t>
            </a:r>
          </a:p>
        </p:txBody>
      </p:sp>
      <p:pic>
        <p:nvPicPr>
          <p:cNvPr id="38917"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38918"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38919"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2"/>
          <p:cNvSpPr>
            <a:spLocks noGrp="1" noChangeArrowheads="1"/>
          </p:cNvSpPr>
          <p:nvPr>
            <p:ph type="title"/>
          </p:nvPr>
        </p:nvSpPr>
        <p:spPr>
          <a:xfrm>
            <a:off x="323850" y="419100"/>
            <a:ext cx="8362950" cy="777875"/>
          </a:xfrm>
        </p:spPr>
        <p:txBody>
          <a:bodyPr/>
          <a:lstStyle/>
          <a:p>
            <a:pPr algn="l" eaLnBrk="1" hangingPunct="1">
              <a:defRPr/>
            </a:pPr>
            <a:r>
              <a:rPr lang="es-MX" sz="2800" b="1" dirty="0" smtClean="0">
                <a:solidFill>
                  <a:srgbClr val="009900"/>
                </a:solidFill>
                <a:effectLst>
                  <a:outerShdw blurRad="38100" dist="38100" dir="2700000" algn="tl">
                    <a:srgbClr val="000000"/>
                  </a:outerShdw>
                </a:effectLst>
              </a:rPr>
              <a:t> </a:t>
            </a:r>
            <a:br>
              <a:rPr lang="es-MX" sz="2800" b="1" dirty="0" smtClean="0">
                <a:solidFill>
                  <a:srgbClr val="009900"/>
                </a:solidFill>
                <a:effectLst>
                  <a:outerShdw blurRad="38100" dist="38100" dir="2700000" algn="tl">
                    <a:srgbClr val="000000"/>
                  </a:outerShdw>
                </a:effectLst>
              </a:rPr>
            </a:br>
            <a:r>
              <a:rPr lang="es-MX" sz="2800" b="1" dirty="0" smtClean="0">
                <a:solidFill>
                  <a:schemeClr val="bg1"/>
                </a:solidFill>
                <a:effectLst>
                  <a:outerShdw blurRad="38100" dist="38100" dir="2700000" algn="tl">
                    <a:srgbClr val="000000"/>
                  </a:outerShdw>
                </a:effectLst>
              </a:rPr>
              <a:t>II. </a:t>
            </a:r>
            <a:r>
              <a:rPr lang="es-ES_tradnl" sz="2800" b="1" dirty="0" smtClean="0">
                <a:solidFill>
                  <a:schemeClr val="bg1"/>
                </a:solidFill>
                <a:effectLst>
                  <a:outerShdw blurRad="38100" dist="38100" dir="2700000" algn="tl">
                    <a:srgbClr val="000000"/>
                  </a:outerShdw>
                </a:effectLst>
              </a:rPr>
              <a:t>Planificación de la auditoría</a:t>
            </a:r>
            <a:r>
              <a:rPr lang="es-ES_tradnl" sz="2800" b="1" dirty="0" smtClean="0">
                <a:solidFill>
                  <a:srgbClr val="009900"/>
                </a:solidFill>
                <a:effectLst>
                  <a:outerShdw blurRad="38100" dist="38100" dir="2700000" algn="tl">
                    <a:srgbClr val="000000"/>
                  </a:outerShdw>
                </a:effectLst>
              </a:rPr>
              <a:t/>
            </a:r>
            <a:br>
              <a:rPr lang="es-ES_tradnl" sz="2800" b="1" dirty="0" smtClean="0">
                <a:solidFill>
                  <a:srgbClr val="009900"/>
                </a:solidFill>
                <a:effectLst>
                  <a:outerShdw blurRad="38100" dist="38100" dir="2700000" algn="tl">
                    <a:srgbClr val="000000"/>
                  </a:outerShdw>
                </a:effectLst>
              </a:rPr>
            </a:br>
            <a:r>
              <a:rPr lang="es-ES_tradnl" sz="3200" b="1" dirty="0" smtClean="0">
                <a:solidFill>
                  <a:srgbClr val="009900"/>
                </a:solidFill>
              </a:rPr>
              <a:t/>
            </a:r>
            <a:br>
              <a:rPr lang="es-ES_tradnl" sz="3200" b="1" dirty="0" smtClean="0">
                <a:solidFill>
                  <a:srgbClr val="009900"/>
                </a:solidFill>
              </a:rPr>
            </a:br>
            <a:endParaRPr lang="es-ES_tradnl" sz="3200" b="1" dirty="0" smtClean="0">
              <a:solidFill>
                <a:srgbClr val="0099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60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p:txBody>
          <a:bodyPr/>
          <a:lstStyle/>
          <a:p>
            <a:pPr marL="381000" indent="-381000" algn="just">
              <a:lnSpc>
                <a:spcPct val="80000"/>
              </a:lnSpc>
              <a:buNone/>
            </a:pPr>
            <a:r>
              <a:rPr lang="es-ES" sz="2400" b="1" dirty="0" smtClean="0"/>
              <a:t>Revisión detallada</a:t>
            </a:r>
          </a:p>
          <a:p>
            <a:pPr marL="381000" indent="-381000" algn="just">
              <a:lnSpc>
                <a:spcPct val="80000"/>
              </a:lnSpc>
              <a:buNone/>
            </a:pPr>
            <a:endParaRPr lang="es-ES" sz="2400" b="1" dirty="0" smtClean="0"/>
          </a:p>
          <a:p>
            <a:pPr marL="381000" indent="-381000" algn="just">
              <a:lnSpc>
                <a:spcPct val="80000"/>
              </a:lnSpc>
              <a:buFont typeface="Wingdings" pitchFamily="2" charset="2"/>
              <a:buNone/>
            </a:pPr>
            <a:r>
              <a:rPr lang="es-ES" sz="2400" dirty="0" smtClean="0"/>
              <a:t>    Su objetivo es obtener la información detallada para que el auditor tenga un profundo entendimiento de los controles usados dentro del área de la informática, por lo que es importante identificar las causas de las perdidas existentes dentro de la instalación y los controles para reducir las perdidas y efectos causados por estas.</a:t>
            </a:r>
          </a:p>
          <a:p>
            <a:pPr marL="381000" indent="-381000" algn="just">
              <a:lnSpc>
                <a:spcPct val="80000"/>
              </a:lnSpc>
              <a:buFont typeface="Wingdings" pitchFamily="2" charset="2"/>
              <a:buNone/>
            </a:pPr>
            <a:endParaRPr lang="es-ES" sz="2400" dirty="0" smtClean="0"/>
          </a:p>
          <a:p>
            <a:pPr marL="381000" indent="-381000" algn="just">
              <a:lnSpc>
                <a:spcPct val="80000"/>
              </a:lnSpc>
            </a:pPr>
            <a:r>
              <a:rPr lang="es-ES" sz="2400" dirty="0" smtClean="0"/>
              <a:t>Examen y evaluación de la información los auditores internos deberán obtener, analizar, interpretar y documentar la información para apoyar los resultados de la auditoria.</a:t>
            </a:r>
          </a:p>
        </p:txBody>
      </p:sp>
      <p:pic>
        <p:nvPicPr>
          <p:cNvPr id="38917"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38918"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38919"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2"/>
          <p:cNvSpPr>
            <a:spLocks noGrp="1" noChangeArrowheads="1"/>
          </p:cNvSpPr>
          <p:nvPr>
            <p:ph type="title"/>
          </p:nvPr>
        </p:nvSpPr>
        <p:spPr>
          <a:xfrm>
            <a:off x="323850" y="419100"/>
            <a:ext cx="8362950" cy="777875"/>
          </a:xfrm>
        </p:spPr>
        <p:txBody>
          <a:bodyPr/>
          <a:lstStyle/>
          <a:p>
            <a:pPr algn="l" eaLnBrk="1" hangingPunct="1">
              <a:defRPr/>
            </a:pPr>
            <a:r>
              <a:rPr lang="es-MX" sz="2800" b="1" dirty="0" smtClean="0">
                <a:solidFill>
                  <a:srgbClr val="009900"/>
                </a:solidFill>
                <a:effectLst>
                  <a:outerShdw blurRad="38100" dist="38100" dir="2700000" algn="tl">
                    <a:srgbClr val="000000"/>
                  </a:outerShdw>
                </a:effectLst>
              </a:rPr>
              <a:t> </a:t>
            </a:r>
            <a:br>
              <a:rPr lang="es-MX" sz="2800" b="1" dirty="0" smtClean="0">
                <a:solidFill>
                  <a:srgbClr val="009900"/>
                </a:solidFill>
                <a:effectLst>
                  <a:outerShdw blurRad="38100" dist="38100" dir="2700000" algn="tl">
                    <a:srgbClr val="000000"/>
                  </a:outerShdw>
                </a:effectLst>
              </a:rPr>
            </a:br>
            <a:r>
              <a:rPr lang="es-MX" sz="2800" b="1" dirty="0" smtClean="0">
                <a:solidFill>
                  <a:schemeClr val="bg1"/>
                </a:solidFill>
                <a:effectLst>
                  <a:outerShdw blurRad="38100" dist="38100" dir="2700000" algn="tl">
                    <a:srgbClr val="000000"/>
                  </a:outerShdw>
                </a:effectLst>
              </a:rPr>
              <a:t>II. </a:t>
            </a:r>
            <a:r>
              <a:rPr lang="es-ES_tradnl" sz="2800" b="1" dirty="0" smtClean="0">
                <a:solidFill>
                  <a:schemeClr val="bg1"/>
                </a:solidFill>
                <a:effectLst>
                  <a:outerShdw blurRad="38100" dist="38100" dir="2700000" algn="tl">
                    <a:srgbClr val="000000"/>
                  </a:outerShdw>
                </a:effectLst>
              </a:rPr>
              <a:t>Planificación de la auditoría</a:t>
            </a:r>
            <a:r>
              <a:rPr lang="es-ES_tradnl" sz="2800" b="1" dirty="0" smtClean="0">
                <a:solidFill>
                  <a:srgbClr val="009900"/>
                </a:solidFill>
                <a:effectLst>
                  <a:outerShdw blurRad="38100" dist="38100" dir="2700000" algn="tl">
                    <a:srgbClr val="000000"/>
                  </a:outerShdw>
                </a:effectLst>
              </a:rPr>
              <a:t/>
            </a:r>
            <a:br>
              <a:rPr lang="es-ES_tradnl" sz="2800" b="1" dirty="0" smtClean="0">
                <a:solidFill>
                  <a:srgbClr val="009900"/>
                </a:solidFill>
                <a:effectLst>
                  <a:outerShdw blurRad="38100" dist="38100" dir="2700000" algn="tl">
                    <a:srgbClr val="000000"/>
                  </a:outerShdw>
                </a:effectLst>
              </a:rPr>
            </a:br>
            <a:r>
              <a:rPr lang="es-ES_tradnl" sz="3200" b="1" dirty="0" smtClean="0">
                <a:solidFill>
                  <a:srgbClr val="009900"/>
                </a:solidFill>
              </a:rPr>
              <a:t/>
            </a:r>
            <a:br>
              <a:rPr lang="es-ES_tradnl" sz="3200" b="1" dirty="0" smtClean="0">
                <a:solidFill>
                  <a:srgbClr val="009900"/>
                </a:solidFill>
              </a:rPr>
            </a:br>
            <a:endParaRPr lang="es-ES_tradnl" sz="3200" b="1" dirty="0" smtClean="0">
              <a:solidFill>
                <a:srgbClr val="0099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60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6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p:txBody>
          <a:bodyPr/>
          <a:lstStyle/>
          <a:p>
            <a:pPr marL="381000" indent="-381000" algn="just">
              <a:lnSpc>
                <a:spcPct val="80000"/>
              </a:lnSpc>
              <a:buFont typeface="Wingdings" pitchFamily="2" charset="2"/>
              <a:buNone/>
            </a:pPr>
            <a:r>
              <a:rPr lang="es-ES" sz="2400" b="1" dirty="0" smtClean="0"/>
              <a:t>El proceso que se debe llevar es el siguiente:</a:t>
            </a:r>
          </a:p>
          <a:p>
            <a:pPr marL="381000" indent="-381000" algn="just">
              <a:lnSpc>
                <a:spcPct val="80000"/>
              </a:lnSpc>
              <a:buFont typeface="Wingdings" pitchFamily="2" charset="2"/>
              <a:buNone/>
            </a:pPr>
            <a:endParaRPr lang="es-ES" sz="2400" dirty="0" smtClean="0"/>
          </a:p>
          <a:p>
            <a:pPr marL="381000" indent="-381000" algn="just">
              <a:lnSpc>
                <a:spcPct val="80000"/>
              </a:lnSpc>
              <a:buFont typeface="Wingdings" pitchFamily="2" charset="2"/>
              <a:buAutoNum type="arabicPeriod"/>
            </a:pPr>
            <a:r>
              <a:rPr lang="es-ES" sz="2400" dirty="0" smtClean="0"/>
              <a:t>Se obtiene la información de todos los asuntos relacionados con los objetivos y alcances de la auditoria</a:t>
            </a:r>
          </a:p>
          <a:p>
            <a:pPr marL="381000" indent="-381000">
              <a:lnSpc>
                <a:spcPct val="80000"/>
              </a:lnSpc>
              <a:buFont typeface="Wingdings" pitchFamily="2" charset="2"/>
              <a:buAutoNum type="arabicPeriod"/>
            </a:pPr>
            <a:r>
              <a:rPr lang="es-ES" sz="2400" dirty="0" smtClean="0"/>
              <a:t>La información deberá ser suficiente, relevante, y útil.</a:t>
            </a:r>
          </a:p>
          <a:p>
            <a:pPr marL="381000" indent="-381000">
              <a:lnSpc>
                <a:spcPct val="80000"/>
              </a:lnSpc>
              <a:buFont typeface="Wingdings" pitchFamily="2" charset="2"/>
              <a:buAutoNum type="arabicPeriod"/>
            </a:pPr>
            <a:r>
              <a:rPr lang="es-ES" sz="2400" dirty="0" smtClean="0"/>
              <a:t>los procedimientos de auditoria deberán ser elegidos con anterioridad, cuando esto sea posible.</a:t>
            </a:r>
          </a:p>
          <a:p>
            <a:pPr marL="381000" indent="-381000">
              <a:lnSpc>
                <a:spcPct val="80000"/>
              </a:lnSpc>
              <a:buFont typeface="Wingdings" pitchFamily="2" charset="2"/>
              <a:buAutoNum type="arabicPeriod"/>
            </a:pPr>
            <a:r>
              <a:rPr lang="es-ES" sz="2400" dirty="0" smtClean="0"/>
              <a:t>El proceso de recabar, analizar, interpretar y documentar la información deberá supervisarse para proporcionar una mejor seguridad.</a:t>
            </a:r>
          </a:p>
          <a:p>
            <a:pPr marL="381000" indent="-381000">
              <a:lnSpc>
                <a:spcPct val="80000"/>
              </a:lnSpc>
              <a:buFont typeface="Wingdings" pitchFamily="2" charset="2"/>
              <a:buAutoNum type="arabicPeriod"/>
            </a:pPr>
            <a:r>
              <a:rPr lang="es-ES" sz="2400" dirty="0" smtClean="0"/>
              <a:t>Los documentos de trabajo de la auditoria deberán  ser preparados por los auditores y revisados por la gerencia de auditoria.</a:t>
            </a:r>
          </a:p>
        </p:txBody>
      </p:sp>
      <p:pic>
        <p:nvPicPr>
          <p:cNvPr id="38917"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38918"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38919"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2"/>
          <p:cNvSpPr>
            <a:spLocks noGrp="1" noChangeArrowheads="1"/>
          </p:cNvSpPr>
          <p:nvPr>
            <p:ph type="title"/>
          </p:nvPr>
        </p:nvSpPr>
        <p:spPr>
          <a:xfrm>
            <a:off x="323850" y="419100"/>
            <a:ext cx="8362950" cy="777875"/>
          </a:xfrm>
        </p:spPr>
        <p:txBody>
          <a:bodyPr/>
          <a:lstStyle/>
          <a:p>
            <a:pPr algn="l" eaLnBrk="1" hangingPunct="1">
              <a:defRPr/>
            </a:pPr>
            <a:r>
              <a:rPr lang="es-MX" sz="2800" b="1" dirty="0" smtClean="0">
                <a:solidFill>
                  <a:srgbClr val="009900"/>
                </a:solidFill>
                <a:effectLst>
                  <a:outerShdw blurRad="38100" dist="38100" dir="2700000" algn="tl">
                    <a:srgbClr val="000000"/>
                  </a:outerShdw>
                </a:effectLst>
              </a:rPr>
              <a:t> </a:t>
            </a:r>
            <a:br>
              <a:rPr lang="es-MX" sz="2800" b="1" dirty="0" smtClean="0">
                <a:solidFill>
                  <a:srgbClr val="009900"/>
                </a:solidFill>
                <a:effectLst>
                  <a:outerShdw blurRad="38100" dist="38100" dir="2700000" algn="tl">
                    <a:srgbClr val="000000"/>
                  </a:outerShdw>
                </a:effectLst>
              </a:rPr>
            </a:br>
            <a:r>
              <a:rPr lang="es-MX" sz="2800" b="1" dirty="0" smtClean="0">
                <a:solidFill>
                  <a:schemeClr val="bg1"/>
                </a:solidFill>
                <a:effectLst>
                  <a:outerShdw blurRad="38100" dist="38100" dir="2700000" algn="tl">
                    <a:srgbClr val="000000"/>
                  </a:outerShdw>
                </a:effectLst>
              </a:rPr>
              <a:t>II. </a:t>
            </a:r>
            <a:r>
              <a:rPr lang="es-ES_tradnl" sz="2800" b="1" dirty="0" smtClean="0">
                <a:solidFill>
                  <a:schemeClr val="bg1"/>
                </a:solidFill>
                <a:effectLst>
                  <a:outerShdw blurRad="38100" dist="38100" dir="2700000" algn="tl">
                    <a:srgbClr val="000000"/>
                  </a:outerShdw>
                </a:effectLst>
              </a:rPr>
              <a:t>Planificación de la auditoría</a:t>
            </a:r>
            <a:r>
              <a:rPr lang="es-ES_tradnl" sz="2800" b="1" dirty="0" smtClean="0">
                <a:solidFill>
                  <a:srgbClr val="009900"/>
                </a:solidFill>
                <a:effectLst>
                  <a:outerShdw blurRad="38100" dist="38100" dir="2700000" algn="tl">
                    <a:srgbClr val="000000"/>
                  </a:outerShdw>
                </a:effectLst>
              </a:rPr>
              <a:t/>
            </a:r>
            <a:br>
              <a:rPr lang="es-ES_tradnl" sz="2800" b="1" dirty="0" smtClean="0">
                <a:solidFill>
                  <a:srgbClr val="009900"/>
                </a:solidFill>
                <a:effectLst>
                  <a:outerShdw blurRad="38100" dist="38100" dir="2700000" algn="tl">
                    <a:srgbClr val="000000"/>
                  </a:outerShdw>
                </a:effectLst>
              </a:rPr>
            </a:br>
            <a:r>
              <a:rPr lang="es-ES_tradnl" sz="3200" b="1" dirty="0" smtClean="0">
                <a:solidFill>
                  <a:srgbClr val="009900"/>
                </a:solidFill>
              </a:rPr>
              <a:t/>
            </a:r>
            <a:br>
              <a:rPr lang="es-ES_tradnl" sz="3200" b="1" dirty="0" smtClean="0">
                <a:solidFill>
                  <a:srgbClr val="009900"/>
                </a:solidFill>
              </a:rPr>
            </a:br>
            <a:endParaRPr lang="es-ES_tradnl" sz="3200" b="1" dirty="0" smtClean="0">
              <a:solidFill>
                <a:srgbClr val="0099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60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60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60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60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60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p:txBody>
          <a:bodyPr/>
          <a:lstStyle/>
          <a:p>
            <a:pPr algn="just">
              <a:lnSpc>
                <a:spcPct val="80000"/>
              </a:lnSpc>
              <a:buNone/>
            </a:pPr>
            <a:r>
              <a:rPr lang="es-ES" sz="2400" b="1" dirty="0" smtClean="0"/>
              <a:t>Pruebas de consentimiento: </a:t>
            </a:r>
            <a:r>
              <a:rPr lang="es-ES" sz="2400" dirty="0" smtClean="0"/>
              <a:t>el objetivo es el de determinar si los  controles internos que operan como fueron diseñados para operar, además de las técnicas manuales de recolección de evidencia muy frecuentemente el auditoria debe recurrir a técnicas de recolección de información, asistidas por computadora, para determinar la existencia y la confiabilidad.</a:t>
            </a:r>
          </a:p>
          <a:p>
            <a:pPr algn="just">
              <a:lnSpc>
                <a:spcPct val="80000"/>
              </a:lnSpc>
              <a:buNone/>
            </a:pPr>
            <a:endParaRPr lang="es-ES" sz="2400" dirty="0" smtClean="0"/>
          </a:p>
          <a:p>
            <a:pPr algn="just">
              <a:lnSpc>
                <a:spcPct val="80000"/>
              </a:lnSpc>
              <a:buNone/>
            </a:pPr>
            <a:r>
              <a:rPr lang="es-ES" sz="2400" b="1" dirty="0" smtClean="0"/>
              <a:t>Pruebas de controles del usuario: </a:t>
            </a:r>
            <a:r>
              <a:rPr lang="es-ES" sz="2400" dirty="0" smtClean="0"/>
              <a:t>en algunos casos el auditor puede decidir el no confiar en los controles internos dentro de las instalaciones informáticas, porque el usuario ejerce controles que compensan cualquier debilidad dentro de los controles internos de informática.</a:t>
            </a:r>
          </a:p>
        </p:txBody>
      </p:sp>
      <p:pic>
        <p:nvPicPr>
          <p:cNvPr id="38917"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38918"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38919"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2"/>
          <p:cNvSpPr>
            <a:spLocks noGrp="1" noChangeArrowheads="1"/>
          </p:cNvSpPr>
          <p:nvPr>
            <p:ph type="title"/>
          </p:nvPr>
        </p:nvSpPr>
        <p:spPr>
          <a:xfrm>
            <a:off x="323850" y="419100"/>
            <a:ext cx="8362950" cy="777875"/>
          </a:xfrm>
        </p:spPr>
        <p:txBody>
          <a:bodyPr/>
          <a:lstStyle/>
          <a:p>
            <a:pPr algn="l" eaLnBrk="1" hangingPunct="1">
              <a:defRPr/>
            </a:pPr>
            <a:r>
              <a:rPr lang="es-MX" sz="2800" b="1" dirty="0" smtClean="0">
                <a:solidFill>
                  <a:srgbClr val="009900"/>
                </a:solidFill>
                <a:effectLst>
                  <a:outerShdw blurRad="38100" dist="38100" dir="2700000" algn="tl">
                    <a:srgbClr val="000000"/>
                  </a:outerShdw>
                </a:effectLst>
              </a:rPr>
              <a:t> </a:t>
            </a:r>
            <a:br>
              <a:rPr lang="es-MX" sz="2800" b="1" dirty="0" smtClean="0">
                <a:solidFill>
                  <a:srgbClr val="009900"/>
                </a:solidFill>
                <a:effectLst>
                  <a:outerShdw blurRad="38100" dist="38100" dir="2700000" algn="tl">
                    <a:srgbClr val="000000"/>
                  </a:outerShdw>
                </a:effectLst>
              </a:rPr>
            </a:br>
            <a:r>
              <a:rPr lang="es-MX" sz="2800" b="1" dirty="0" smtClean="0">
                <a:solidFill>
                  <a:schemeClr val="bg1"/>
                </a:solidFill>
                <a:effectLst>
                  <a:outerShdw blurRad="38100" dist="38100" dir="2700000" algn="tl">
                    <a:srgbClr val="000000"/>
                  </a:outerShdw>
                </a:effectLst>
              </a:rPr>
              <a:t>II. </a:t>
            </a:r>
            <a:r>
              <a:rPr lang="es-ES_tradnl" sz="2800" b="1" dirty="0" smtClean="0">
                <a:solidFill>
                  <a:schemeClr val="bg1"/>
                </a:solidFill>
                <a:effectLst>
                  <a:outerShdw blurRad="38100" dist="38100" dir="2700000" algn="tl">
                    <a:srgbClr val="000000"/>
                  </a:outerShdw>
                </a:effectLst>
              </a:rPr>
              <a:t>Planificación de la auditoría</a:t>
            </a:r>
            <a:r>
              <a:rPr lang="es-ES_tradnl" sz="2800" b="1" dirty="0" smtClean="0">
                <a:solidFill>
                  <a:srgbClr val="009900"/>
                </a:solidFill>
                <a:effectLst>
                  <a:outerShdw blurRad="38100" dist="38100" dir="2700000" algn="tl">
                    <a:srgbClr val="000000"/>
                  </a:outerShdw>
                </a:effectLst>
              </a:rPr>
              <a:t/>
            </a:r>
            <a:br>
              <a:rPr lang="es-ES_tradnl" sz="2800" b="1" dirty="0" smtClean="0">
                <a:solidFill>
                  <a:srgbClr val="009900"/>
                </a:solidFill>
                <a:effectLst>
                  <a:outerShdw blurRad="38100" dist="38100" dir="2700000" algn="tl">
                    <a:srgbClr val="000000"/>
                  </a:outerShdw>
                </a:effectLst>
              </a:rPr>
            </a:br>
            <a:r>
              <a:rPr lang="es-ES_tradnl" sz="3200" b="1" dirty="0" smtClean="0">
                <a:solidFill>
                  <a:srgbClr val="009900"/>
                </a:solidFill>
              </a:rPr>
              <a:t/>
            </a:r>
            <a:br>
              <a:rPr lang="es-ES_tradnl" sz="3200" b="1" dirty="0" smtClean="0">
                <a:solidFill>
                  <a:srgbClr val="009900"/>
                </a:solidFill>
              </a:rPr>
            </a:br>
            <a:endParaRPr lang="es-ES_tradnl" sz="3200" b="1" dirty="0" smtClean="0">
              <a:solidFill>
                <a:srgbClr val="0099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60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p:txBody>
          <a:bodyPr/>
          <a:lstStyle/>
          <a:p>
            <a:pPr algn="just">
              <a:lnSpc>
                <a:spcPct val="80000"/>
              </a:lnSpc>
              <a:buNone/>
            </a:pPr>
            <a:r>
              <a:rPr lang="es-ES" sz="2400" b="1" dirty="0" smtClean="0"/>
              <a:t>Pruebas sustantivas: </a:t>
            </a:r>
            <a:r>
              <a:rPr lang="es-ES" sz="2400" dirty="0" smtClean="0"/>
              <a:t>su objetivo  es obtener evidencia suficiente que permita  al auditor emitir su juicio en las conclusiones acerca de cuando pueden ocurrir perdidas materiales durante el proceso de información.  Se pueden identificar ocho diferentes pruebas sustantivas:</a:t>
            </a:r>
          </a:p>
          <a:p>
            <a:pPr algn="just">
              <a:lnSpc>
                <a:spcPct val="80000"/>
              </a:lnSpc>
              <a:buNone/>
            </a:pPr>
            <a:endParaRPr lang="es-ES" sz="2400" dirty="0" smtClean="0"/>
          </a:p>
          <a:p>
            <a:pPr>
              <a:lnSpc>
                <a:spcPct val="80000"/>
              </a:lnSpc>
              <a:buFont typeface="Wingdings" pitchFamily="2" charset="2"/>
              <a:buAutoNum type="arabicPeriod"/>
            </a:pPr>
            <a:r>
              <a:rPr lang="es-ES" sz="2400" dirty="0" smtClean="0"/>
              <a:t>Pruebas para identificar errores en el procesamiento </a:t>
            </a:r>
          </a:p>
          <a:p>
            <a:pPr algn="just">
              <a:lnSpc>
                <a:spcPct val="80000"/>
              </a:lnSpc>
              <a:buFont typeface="Wingdings" pitchFamily="2" charset="2"/>
              <a:buAutoNum type="arabicPeriod"/>
            </a:pPr>
            <a:r>
              <a:rPr lang="es-ES" sz="2400" dirty="0" smtClean="0"/>
              <a:t>Pruebas para asegurar la calidad de los datos</a:t>
            </a:r>
          </a:p>
          <a:p>
            <a:pPr algn="just">
              <a:lnSpc>
                <a:spcPct val="80000"/>
              </a:lnSpc>
              <a:buFont typeface="Wingdings" pitchFamily="2" charset="2"/>
              <a:buAutoNum type="arabicPeriod"/>
            </a:pPr>
            <a:r>
              <a:rPr lang="es-ES" sz="2400" dirty="0" smtClean="0"/>
              <a:t>Pruebas para identificar la consistencia de los datos </a:t>
            </a:r>
          </a:p>
          <a:p>
            <a:pPr algn="just">
              <a:lnSpc>
                <a:spcPct val="80000"/>
              </a:lnSpc>
              <a:buFont typeface="Wingdings" pitchFamily="2" charset="2"/>
              <a:buAutoNum type="arabicPeriod"/>
            </a:pPr>
            <a:r>
              <a:rPr lang="es-ES" sz="2400" dirty="0" smtClean="0"/>
              <a:t>Pruebas para comparar con los datos o contadores físico</a:t>
            </a:r>
          </a:p>
        </p:txBody>
      </p:sp>
      <p:pic>
        <p:nvPicPr>
          <p:cNvPr id="38917"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38918"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38919"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2"/>
          <p:cNvSpPr>
            <a:spLocks noGrp="1" noChangeArrowheads="1"/>
          </p:cNvSpPr>
          <p:nvPr>
            <p:ph type="title"/>
          </p:nvPr>
        </p:nvSpPr>
        <p:spPr>
          <a:xfrm>
            <a:off x="323850" y="419100"/>
            <a:ext cx="8362950" cy="777875"/>
          </a:xfrm>
        </p:spPr>
        <p:txBody>
          <a:bodyPr/>
          <a:lstStyle/>
          <a:p>
            <a:pPr algn="l" eaLnBrk="1" hangingPunct="1">
              <a:defRPr/>
            </a:pPr>
            <a:r>
              <a:rPr lang="es-MX" sz="2800" b="1" dirty="0" smtClean="0">
                <a:solidFill>
                  <a:srgbClr val="009900"/>
                </a:solidFill>
                <a:effectLst>
                  <a:outerShdw blurRad="38100" dist="38100" dir="2700000" algn="tl">
                    <a:srgbClr val="000000"/>
                  </a:outerShdw>
                </a:effectLst>
              </a:rPr>
              <a:t> </a:t>
            </a:r>
            <a:br>
              <a:rPr lang="es-MX" sz="2800" b="1" dirty="0" smtClean="0">
                <a:solidFill>
                  <a:srgbClr val="009900"/>
                </a:solidFill>
                <a:effectLst>
                  <a:outerShdw blurRad="38100" dist="38100" dir="2700000" algn="tl">
                    <a:srgbClr val="000000"/>
                  </a:outerShdw>
                </a:effectLst>
              </a:rPr>
            </a:br>
            <a:r>
              <a:rPr lang="es-MX" sz="2800" b="1" dirty="0" smtClean="0">
                <a:solidFill>
                  <a:schemeClr val="bg1"/>
                </a:solidFill>
                <a:effectLst>
                  <a:outerShdw blurRad="38100" dist="38100" dir="2700000" algn="tl">
                    <a:srgbClr val="000000"/>
                  </a:outerShdw>
                </a:effectLst>
              </a:rPr>
              <a:t>II. </a:t>
            </a:r>
            <a:r>
              <a:rPr lang="es-ES_tradnl" sz="2800" b="1" dirty="0" smtClean="0">
                <a:solidFill>
                  <a:schemeClr val="bg1"/>
                </a:solidFill>
                <a:effectLst>
                  <a:outerShdw blurRad="38100" dist="38100" dir="2700000" algn="tl">
                    <a:srgbClr val="000000"/>
                  </a:outerShdw>
                </a:effectLst>
              </a:rPr>
              <a:t>Planificación de la auditoría</a:t>
            </a:r>
            <a:r>
              <a:rPr lang="es-ES_tradnl" sz="2800" b="1" dirty="0" smtClean="0">
                <a:solidFill>
                  <a:srgbClr val="009900"/>
                </a:solidFill>
                <a:effectLst>
                  <a:outerShdw blurRad="38100" dist="38100" dir="2700000" algn="tl">
                    <a:srgbClr val="000000"/>
                  </a:outerShdw>
                </a:effectLst>
              </a:rPr>
              <a:t/>
            </a:r>
            <a:br>
              <a:rPr lang="es-ES_tradnl" sz="2800" b="1" dirty="0" smtClean="0">
                <a:solidFill>
                  <a:srgbClr val="009900"/>
                </a:solidFill>
                <a:effectLst>
                  <a:outerShdw blurRad="38100" dist="38100" dir="2700000" algn="tl">
                    <a:srgbClr val="000000"/>
                  </a:outerShdw>
                </a:effectLst>
              </a:rPr>
            </a:br>
            <a:r>
              <a:rPr lang="es-ES_tradnl" sz="3200" b="1" dirty="0" smtClean="0">
                <a:solidFill>
                  <a:srgbClr val="009900"/>
                </a:solidFill>
              </a:rPr>
              <a:t/>
            </a:r>
            <a:br>
              <a:rPr lang="es-ES_tradnl" sz="3200" b="1" dirty="0" smtClean="0">
                <a:solidFill>
                  <a:srgbClr val="009900"/>
                </a:solidFill>
              </a:rPr>
            </a:br>
            <a:endParaRPr lang="es-ES_tradnl" sz="3200" b="1" dirty="0" smtClean="0">
              <a:solidFill>
                <a:srgbClr val="0099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60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60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60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60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p:txBody>
          <a:bodyPr/>
          <a:lstStyle/>
          <a:p>
            <a:pPr marL="457200" indent="-457200" algn="just">
              <a:lnSpc>
                <a:spcPct val="80000"/>
              </a:lnSpc>
              <a:buNone/>
            </a:pPr>
            <a:r>
              <a:rPr lang="es-ES" sz="2400" dirty="0" smtClean="0"/>
              <a:t>5. Confirmación de datos con fuentes externas</a:t>
            </a:r>
          </a:p>
          <a:p>
            <a:pPr algn="just">
              <a:lnSpc>
                <a:spcPct val="80000"/>
              </a:lnSpc>
              <a:buNone/>
            </a:pPr>
            <a:r>
              <a:rPr lang="es-ES" sz="2400" dirty="0" smtClean="0"/>
              <a:t>6. Pruebas para confirmar la adecuada comunicación </a:t>
            </a:r>
          </a:p>
          <a:p>
            <a:pPr algn="just">
              <a:lnSpc>
                <a:spcPct val="80000"/>
              </a:lnSpc>
              <a:buNone/>
            </a:pPr>
            <a:r>
              <a:rPr lang="es-ES" sz="2400" dirty="0" smtClean="0"/>
              <a:t>7. Pruebas para determinar falta de seguridad</a:t>
            </a:r>
          </a:p>
          <a:p>
            <a:pPr algn="just">
              <a:lnSpc>
                <a:spcPct val="80000"/>
              </a:lnSpc>
              <a:buNone/>
            </a:pPr>
            <a:r>
              <a:rPr lang="es-ES" sz="2400" dirty="0" smtClean="0"/>
              <a:t>8. Pruebas para determinar problemas de legalidad</a:t>
            </a:r>
          </a:p>
        </p:txBody>
      </p:sp>
      <p:pic>
        <p:nvPicPr>
          <p:cNvPr id="38917"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38918"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38919"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2"/>
          <p:cNvSpPr>
            <a:spLocks noGrp="1" noChangeArrowheads="1"/>
          </p:cNvSpPr>
          <p:nvPr>
            <p:ph type="title"/>
          </p:nvPr>
        </p:nvSpPr>
        <p:spPr>
          <a:xfrm>
            <a:off x="323850" y="419100"/>
            <a:ext cx="8362950" cy="777875"/>
          </a:xfrm>
        </p:spPr>
        <p:txBody>
          <a:bodyPr/>
          <a:lstStyle/>
          <a:p>
            <a:pPr algn="l" eaLnBrk="1" hangingPunct="1">
              <a:defRPr/>
            </a:pPr>
            <a:r>
              <a:rPr lang="es-MX" sz="2800" b="1" dirty="0" smtClean="0">
                <a:solidFill>
                  <a:srgbClr val="009900"/>
                </a:solidFill>
                <a:effectLst>
                  <a:outerShdw blurRad="38100" dist="38100" dir="2700000" algn="tl">
                    <a:srgbClr val="000000"/>
                  </a:outerShdw>
                </a:effectLst>
              </a:rPr>
              <a:t> </a:t>
            </a:r>
            <a:br>
              <a:rPr lang="es-MX" sz="2800" b="1" dirty="0" smtClean="0">
                <a:solidFill>
                  <a:srgbClr val="009900"/>
                </a:solidFill>
                <a:effectLst>
                  <a:outerShdw blurRad="38100" dist="38100" dir="2700000" algn="tl">
                    <a:srgbClr val="000000"/>
                  </a:outerShdw>
                </a:effectLst>
              </a:rPr>
            </a:br>
            <a:r>
              <a:rPr lang="es-MX" sz="2800" b="1" dirty="0" smtClean="0">
                <a:solidFill>
                  <a:schemeClr val="bg1"/>
                </a:solidFill>
                <a:effectLst>
                  <a:outerShdw blurRad="38100" dist="38100" dir="2700000" algn="tl">
                    <a:srgbClr val="000000"/>
                  </a:outerShdw>
                </a:effectLst>
              </a:rPr>
              <a:t>II. </a:t>
            </a:r>
            <a:r>
              <a:rPr lang="es-ES_tradnl" sz="2800" b="1" dirty="0" smtClean="0">
                <a:solidFill>
                  <a:schemeClr val="bg1"/>
                </a:solidFill>
                <a:effectLst>
                  <a:outerShdw blurRad="38100" dist="38100" dir="2700000" algn="tl">
                    <a:srgbClr val="000000"/>
                  </a:outerShdw>
                </a:effectLst>
              </a:rPr>
              <a:t>Planificación de la auditoría</a:t>
            </a:r>
            <a:r>
              <a:rPr lang="es-ES_tradnl" sz="2800" b="1" dirty="0" smtClean="0">
                <a:solidFill>
                  <a:srgbClr val="009900"/>
                </a:solidFill>
                <a:effectLst>
                  <a:outerShdw blurRad="38100" dist="38100" dir="2700000" algn="tl">
                    <a:srgbClr val="000000"/>
                  </a:outerShdw>
                </a:effectLst>
              </a:rPr>
              <a:t/>
            </a:r>
            <a:br>
              <a:rPr lang="es-ES_tradnl" sz="2800" b="1" dirty="0" smtClean="0">
                <a:solidFill>
                  <a:srgbClr val="009900"/>
                </a:solidFill>
                <a:effectLst>
                  <a:outerShdw blurRad="38100" dist="38100" dir="2700000" algn="tl">
                    <a:srgbClr val="000000"/>
                  </a:outerShdw>
                </a:effectLst>
              </a:rPr>
            </a:br>
            <a:r>
              <a:rPr lang="es-ES_tradnl" sz="3200" b="1" dirty="0" smtClean="0">
                <a:solidFill>
                  <a:srgbClr val="009900"/>
                </a:solidFill>
              </a:rPr>
              <a:t/>
            </a:r>
            <a:br>
              <a:rPr lang="es-ES_tradnl" sz="3200" b="1" dirty="0" smtClean="0">
                <a:solidFill>
                  <a:srgbClr val="009900"/>
                </a:solidFill>
              </a:rPr>
            </a:br>
            <a:endParaRPr lang="es-ES_tradnl" sz="3200" b="1" dirty="0" smtClean="0">
              <a:solidFill>
                <a:srgbClr val="0099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60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60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457200" y="1600200"/>
            <a:ext cx="8229600" cy="5257800"/>
          </a:xfrm>
        </p:spPr>
        <p:txBody>
          <a:bodyPr/>
          <a:lstStyle/>
          <a:p>
            <a:pPr eaLnBrk="1" hangingPunct="1">
              <a:lnSpc>
                <a:spcPct val="90000"/>
              </a:lnSpc>
              <a:buFontTx/>
              <a:buNone/>
            </a:pPr>
            <a:r>
              <a:rPr lang="es-ES" sz="2000" b="1" dirty="0" smtClean="0"/>
              <a:t>Evaluación de los sistemas de acuerdo al riesgo</a:t>
            </a:r>
          </a:p>
          <a:p>
            <a:pPr eaLnBrk="1" hangingPunct="1">
              <a:lnSpc>
                <a:spcPct val="90000"/>
              </a:lnSpc>
              <a:buFontTx/>
              <a:buNone/>
            </a:pPr>
            <a:endParaRPr lang="es-ES" sz="2000" b="1" dirty="0" smtClean="0">
              <a:solidFill>
                <a:srgbClr val="0066FF"/>
              </a:solidFill>
            </a:endParaRPr>
          </a:p>
          <a:p>
            <a:pPr marL="457200" indent="-457200" algn="just">
              <a:lnSpc>
                <a:spcPct val="80000"/>
              </a:lnSpc>
              <a:buNone/>
            </a:pPr>
            <a:r>
              <a:rPr lang="es-ES" sz="2000" dirty="0" smtClean="0"/>
              <a:t>Algunos  de los sistemas de aplicación son de mas alto riesgo que otros debido a que:</a:t>
            </a:r>
          </a:p>
          <a:p>
            <a:pPr marL="457200" indent="-457200" algn="just">
              <a:lnSpc>
                <a:spcPct val="80000"/>
              </a:lnSpc>
              <a:buNone/>
            </a:pPr>
            <a:endParaRPr lang="es-ES" sz="2000" dirty="0" smtClean="0"/>
          </a:p>
          <a:p>
            <a:pPr marL="457200" indent="-457200" algn="just">
              <a:lnSpc>
                <a:spcPct val="80000"/>
              </a:lnSpc>
              <a:buFont typeface="Wingdings" pitchFamily="2" charset="2"/>
              <a:buNone/>
            </a:pPr>
            <a:r>
              <a:rPr lang="es-ES" sz="2000" dirty="0" smtClean="0"/>
              <a:t>Son susceptible a diferentes tipos de perdida económica </a:t>
            </a:r>
          </a:p>
          <a:p>
            <a:pPr marL="457200" indent="-457200" algn="just">
              <a:lnSpc>
                <a:spcPct val="80000"/>
              </a:lnSpc>
              <a:buFont typeface="Wingdings" pitchFamily="2" charset="2"/>
              <a:buNone/>
            </a:pPr>
            <a:r>
              <a:rPr lang="es-ES" sz="2000" dirty="0" smtClean="0"/>
              <a:t>Las fallas pueden impactar grandemente la organización</a:t>
            </a:r>
          </a:p>
          <a:p>
            <a:pPr marL="457200" indent="-457200">
              <a:lnSpc>
                <a:spcPct val="80000"/>
              </a:lnSpc>
              <a:buFont typeface="Wingdings" pitchFamily="2" charset="2"/>
              <a:buAutoNum type="arabicPeriod"/>
            </a:pPr>
            <a:r>
              <a:rPr lang="es-ES" sz="2000" dirty="0" smtClean="0"/>
              <a:t>Interfieren con otros sistemas , y los errores generados permean a otros sistemas.</a:t>
            </a:r>
          </a:p>
          <a:p>
            <a:pPr marL="457200" indent="-457200">
              <a:lnSpc>
                <a:spcPct val="80000"/>
              </a:lnSpc>
              <a:buFont typeface="Wingdings" pitchFamily="2" charset="2"/>
              <a:buAutoNum type="arabicPeriod"/>
            </a:pPr>
            <a:r>
              <a:rPr lang="es-ES" sz="2000" dirty="0" smtClean="0"/>
              <a:t>Potencialmente, alto riesgo debido a daños en la competencia</a:t>
            </a:r>
          </a:p>
          <a:p>
            <a:pPr marL="457200" indent="-457200">
              <a:lnSpc>
                <a:spcPct val="80000"/>
              </a:lnSpc>
              <a:buFont typeface="Wingdings" pitchFamily="2" charset="2"/>
              <a:buAutoNum type="arabicPeriod"/>
            </a:pPr>
            <a:r>
              <a:rPr lang="es-ES" sz="2000" dirty="0" smtClean="0"/>
              <a:t>Sistemas de tecnología de punta avanzada</a:t>
            </a:r>
          </a:p>
          <a:p>
            <a:pPr marL="457200" indent="-457200">
              <a:lnSpc>
                <a:spcPct val="80000"/>
              </a:lnSpc>
              <a:buFont typeface="Wingdings" pitchFamily="2" charset="2"/>
              <a:buAutoNum type="arabicPeriod"/>
            </a:pPr>
            <a:r>
              <a:rPr lang="es-ES" sz="2000" dirty="0" smtClean="0"/>
              <a:t>Sistemas de alto costo</a:t>
            </a:r>
          </a:p>
          <a:p>
            <a:pPr marL="457200" indent="-457200">
              <a:lnSpc>
                <a:spcPct val="80000"/>
              </a:lnSpc>
              <a:buFont typeface="Wingdings" pitchFamily="2" charset="2"/>
              <a:buAutoNum type="arabicPeriod"/>
            </a:pPr>
            <a:r>
              <a:rPr lang="es-ES" sz="2000" dirty="0" smtClean="0"/>
              <a:t>Son susceptibles a diferentes tipos de perdida económica</a:t>
            </a:r>
          </a:p>
          <a:p>
            <a:pPr marL="457200" indent="-457200">
              <a:lnSpc>
                <a:spcPct val="80000"/>
              </a:lnSpc>
              <a:buFont typeface="Wingdings" pitchFamily="2" charset="2"/>
              <a:buAutoNum type="arabicPeriod"/>
            </a:pPr>
            <a:r>
              <a:rPr lang="es-ES" sz="2000" dirty="0" smtClean="0"/>
              <a:t>Las fallas pueden impactar ampliamente a la organización</a:t>
            </a:r>
          </a:p>
          <a:p>
            <a:pPr eaLnBrk="1" hangingPunct="1">
              <a:lnSpc>
                <a:spcPct val="90000"/>
              </a:lnSpc>
              <a:buFontTx/>
              <a:buNone/>
            </a:pPr>
            <a:endParaRPr lang="es-ES_tradnl" sz="2000" b="1" dirty="0" smtClean="0">
              <a:solidFill>
                <a:srgbClr val="0066FF"/>
              </a:solidFill>
            </a:endParaRPr>
          </a:p>
        </p:txBody>
      </p:sp>
      <p:pic>
        <p:nvPicPr>
          <p:cNvPr id="40965" name="Picture 7"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40966" name="Picture 8"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40967" name="Picture 10"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2"/>
          <p:cNvSpPr>
            <a:spLocks noGrp="1" noChangeArrowheads="1"/>
          </p:cNvSpPr>
          <p:nvPr>
            <p:ph type="title"/>
          </p:nvPr>
        </p:nvSpPr>
        <p:spPr>
          <a:xfrm>
            <a:off x="323850" y="419100"/>
            <a:ext cx="8362950" cy="777875"/>
          </a:xfrm>
        </p:spPr>
        <p:txBody>
          <a:bodyPr/>
          <a:lstStyle/>
          <a:p>
            <a:pPr algn="l" eaLnBrk="1" hangingPunct="1">
              <a:defRPr/>
            </a:pPr>
            <a:r>
              <a:rPr lang="es-MX" sz="2800" b="1" dirty="0" smtClean="0">
                <a:solidFill>
                  <a:srgbClr val="009900"/>
                </a:solidFill>
                <a:effectLst>
                  <a:outerShdw blurRad="38100" dist="38100" dir="2700000" algn="tl">
                    <a:srgbClr val="000000"/>
                  </a:outerShdw>
                </a:effectLst>
              </a:rPr>
              <a:t> </a:t>
            </a:r>
            <a:br>
              <a:rPr lang="es-MX" sz="2800" b="1" dirty="0" smtClean="0">
                <a:solidFill>
                  <a:srgbClr val="009900"/>
                </a:solidFill>
                <a:effectLst>
                  <a:outerShdw blurRad="38100" dist="38100" dir="2700000" algn="tl">
                    <a:srgbClr val="000000"/>
                  </a:outerShdw>
                </a:effectLst>
              </a:rPr>
            </a:br>
            <a:r>
              <a:rPr lang="es-MX" sz="2800" b="1" dirty="0" smtClean="0">
                <a:solidFill>
                  <a:schemeClr val="bg1"/>
                </a:solidFill>
                <a:effectLst>
                  <a:outerShdw blurRad="38100" dist="38100" dir="2700000" algn="tl">
                    <a:srgbClr val="000000"/>
                  </a:outerShdw>
                </a:effectLst>
              </a:rPr>
              <a:t>II. </a:t>
            </a:r>
            <a:r>
              <a:rPr lang="es-ES_tradnl" sz="2800" b="1" dirty="0" smtClean="0">
                <a:solidFill>
                  <a:schemeClr val="bg1"/>
                </a:solidFill>
                <a:effectLst>
                  <a:outerShdw blurRad="38100" dist="38100" dir="2700000" algn="tl">
                    <a:srgbClr val="000000"/>
                  </a:outerShdw>
                </a:effectLst>
              </a:rPr>
              <a:t>Planificación de la auditoría</a:t>
            </a:r>
            <a:r>
              <a:rPr lang="es-ES_tradnl" sz="2800" b="1" dirty="0" smtClean="0">
                <a:solidFill>
                  <a:srgbClr val="009900"/>
                </a:solidFill>
                <a:effectLst>
                  <a:outerShdw blurRad="38100" dist="38100" dir="2700000" algn="tl">
                    <a:srgbClr val="000000"/>
                  </a:outerShdw>
                </a:effectLst>
              </a:rPr>
              <a:t/>
            </a:r>
            <a:br>
              <a:rPr lang="es-ES_tradnl" sz="2800" b="1" dirty="0" smtClean="0">
                <a:solidFill>
                  <a:srgbClr val="009900"/>
                </a:solidFill>
                <a:effectLst>
                  <a:outerShdw blurRad="38100" dist="38100" dir="2700000" algn="tl">
                    <a:srgbClr val="000000"/>
                  </a:outerShdw>
                </a:effectLst>
              </a:rPr>
            </a:br>
            <a:r>
              <a:rPr lang="es-ES_tradnl" sz="3200" b="1" dirty="0" smtClean="0">
                <a:solidFill>
                  <a:srgbClr val="009900"/>
                </a:solidFill>
              </a:rPr>
              <a:t/>
            </a:r>
            <a:br>
              <a:rPr lang="es-ES_tradnl" sz="3200" b="1" dirty="0" smtClean="0">
                <a:solidFill>
                  <a:srgbClr val="009900"/>
                </a:solidFill>
              </a:rPr>
            </a:br>
            <a:endParaRPr lang="es-ES_tradnl" sz="3200" b="1" dirty="0" smtClean="0">
              <a:solidFill>
                <a:srgbClr val="009900"/>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type="body" idx="1"/>
          </p:nvPr>
        </p:nvSpPr>
        <p:spPr/>
        <p:txBody>
          <a:bodyPr/>
          <a:lstStyle/>
          <a:p>
            <a:pPr eaLnBrk="1" hangingPunct="1">
              <a:buFontTx/>
              <a:buNone/>
            </a:pPr>
            <a:r>
              <a:rPr lang="es-ES" sz="2400" b="1" dirty="0" smtClean="0"/>
              <a:t>Investigación Preliminar</a:t>
            </a:r>
            <a:endParaRPr lang="es-ES_tradnl" dirty="0" smtClean="0"/>
          </a:p>
        </p:txBody>
      </p:sp>
      <p:sp>
        <p:nvSpPr>
          <p:cNvPr id="41987" name="Rectangle 66"/>
          <p:cNvSpPr>
            <a:spLocks noChangeArrowheads="1"/>
          </p:cNvSpPr>
          <p:nvPr/>
        </p:nvSpPr>
        <p:spPr bwMode="auto">
          <a:xfrm>
            <a:off x="855663" y="2622550"/>
            <a:ext cx="1425575" cy="0"/>
          </a:xfrm>
          <a:prstGeom prst="rect">
            <a:avLst/>
          </a:prstGeom>
          <a:noFill/>
          <a:ln w="9525">
            <a:noFill/>
            <a:miter lim="800000"/>
            <a:headEnd/>
            <a:tailEnd/>
          </a:ln>
        </p:spPr>
        <p:txBody>
          <a:bodyPr wrap="none">
            <a:spAutoFit/>
          </a:bodyPr>
          <a:lstStyle/>
          <a:p>
            <a:endParaRPr lang="es-ES_tradnl"/>
          </a:p>
        </p:txBody>
      </p:sp>
      <p:sp>
        <p:nvSpPr>
          <p:cNvPr id="41988" name="Rectangle 69"/>
          <p:cNvSpPr>
            <a:spLocks noChangeArrowheads="1"/>
          </p:cNvSpPr>
          <p:nvPr/>
        </p:nvSpPr>
        <p:spPr bwMode="auto">
          <a:xfrm>
            <a:off x="855663" y="2622550"/>
            <a:ext cx="0" cy="0"/>
          </a:xfrm>
          <a:prstGeom prst="rect">
            <a:avLst/>
          </a:prstGeom>
          <a:noFill/>
          <a:ln w="9525">
            <a:solidFill>
              <a:srgbClr val="009900"/>
            </a:solidFill>
            <a:miter lim="800000"/>
            <a:headEnd/>
            <a:tailEnd/>
          </a:ln>
        </p:spPr>
        <p:txBody>
          <a:bodyPr/>
          <a:lstStyle/>
          <a:p>
            <a:endParaRPr lang="es-ES_tradnl"/>
          </a:p>
        </p:txBody>
      </p:sp>
      <p:sp>
        <p:nvSpPr>
          <p:cNvPr id="41989" name="Rectangle 70"/>
          <p:cNvSpPr>
            <a:spLocks noChangeArrowheads="1"/>
          </p:cNvSpPr>
          <p:nvPr/>
        </p:nvSpPr>
        <p:spPr bwMode="auto">
          <a:xfrm>
            <a:off x="855663" y="2622550"/>
            <a:ext cx="0" cy="0"/>
          </a:xfrm>
          <a:prstGeom prst="rect">
            <a:avLst/>
          </a:prstGeom>
          <a:noFill/>
          <a:ln w="9525">
            <a:noFill/>
            <a:miter lim="800000"/>
            <a:headEnd/>
            <a:tailEnd/>
          </a:ln>
        </p:spPr>
        <p:txBody>
          <a:bodyPr wrap="none" anchor="ctr">
            <a:spAutoFit/>
          </a:bodyPr>
          <a:lstStyle/>
          <a:p>
            <a:endParaRPr lang="es-ES_tradnl"/>
          </a:p>
        </p:txBody>
      </p:sp>
      <p:sp>
        <p:nvSpPr>
          <p:cNvPr id="41990" name="Rectangle 71"/>
          <p:cNvSpPr>
            <a:spLocks noChangeArrowheads="1"/>
          </p:cNvSpPr>
          <p:nvPr/>
        </p:nvSpPr>
        <p:spPr bwMode="auto">
          <a:xfrm>
            <a:off x="855663" y="2622550"/>
            <a:ext cx="0" cy="0"/>
          </a:xfrm>
          <a:prstGeom prst="rect">
            <a:avLst/>
          </a:prstGeom>
          <a:noFill/>
          <a:ln w="9525">
            <a:noFill/>
            <a:miter lim="800000"/>
            <a:headEnd/>
            <a:tailEnd/>
          </a:ln>
        </p:spPr>
        <p:txBody>
          <a:bodyPr wrap="none" anchor="ctr">
            <a:spAutoFit/>
          </a:bodyPr>
          <a:lstStyle/>
          <a:p>
            <a:endParaRPr lang="es-ES_tradnl"/>
          </a:p>
        </p:txBody>
      </p:sp>
      <p:sp>
        <p:nvSpPr>
          <p:cNvPr id="41991" name="Rectangle 72"/>
          <p:cNvSpPr>
            <a:spLocks noChangeArrowheads="1"/>
          </p:cNvSpPr>
          <p:nvPr/>
        </p:nvSpPr>
        <p:spPr bwMode="auto">
          <a:xfrm>
            <a:off x="855663" y="2622550"/>
            <a:ext cx="1425575" cy="0"/>
          </a:xfrm>
          <a:prstGeom prst="rect">
            <a:avLst/>
          </a:prstGeom>
          <a:noFill/>
          <a:ln w="9525">
            <a:noFill/>
            <a:miter lim="800000"/>
            <a:headEnd/>
            <a:tailEnd/>
          </a:ln>
        </p:spPr>
        <p:txBody>
          <a:bodyPr wrap="none">
            <a:spAutoFit/>
          </a:bodyPr>
          <a:lstStyle/>
          <a:p>
            <a:r>
              <a:rPr lang="es-ES_tradnl" sz="1000">
                <a:latin typeface="Times New Roman" pitchFamily="18" charset="0"/>
                <a:cs typeface="Times New Roman" pitchFamily="18" charset="0"/>
              </a:rPr>
              <a:t/>
            </a:r>
            <a:br>
              <a:rPr lang="es-ES_tradnl" sz="1000">
                <a:latin typeface="Times New Roman" pitchFamily="18" charset="0"/>
                <a:cs typeface="Times New Roman" pitchFamily="18" charset="0"/>
              </a:rPr>
            </a:br>
            <a:endParaRPr lang="es-ES_tradnl" sz="1000">
              <a:latin typeface="Times New Roman" pitchFamily="18" charset="0"/>
              <a:cs typeface="Times New Roman" pitchFamily="18" charset="0"/>
            </a:endParaRPr>
          </a:p>
          <a:p>
            <a:pPr eaLnBrk="0" hangingPunct="0"/>
            <a:endParaRPr lang="es-ES_tradnl"/>
          </a:p>
        </p:txBody>
      </p:sp>
      <p:sp>
        <p:nvSpPr>
          <p:cNvPr id="41992" name="Rectangle 75"/>
          <p:cNvSpPr>
            <a:spLocks noChangeArrowheads="1"/>
          </p:cNvSpPr>
          <p:nvPr/>
        </p:nvSpPr>
        <p:spPr bwMode="auto">
          <a:xfrm>
            <a:off x="855663" y="2622550"/>
            <a:ext cx="1425575" cy="0"/>
          </a:xfrm>
          <a:prstGeom prst="rect">
            <a:avLst/>
          </a:prstGeom>
          <a:noFill/>
          <a:ln w="9525">
            <a:noFill/>
            <a:miter lim="800000"/>
            <a:headEnd/>
            <a:tailEnd/>
          </a:ln>
        </p:spPr>
        <p:txBody>
          <a:bodyPr wrap="none">
            <a:spAutoFit/>
          </a:bodyPr>
          <a:lstStyle/>
          <a:p>
            <a:endParaRPr lang="es-ES_tradnl"/>
          </a:p>
        </p:txBody>
      </p:sp>
      <p:sp>
        <p:nvSpPr>
          <p:cNvPr id="41993" name="Rectangle 77"/>
          <p:cNvSpPr>
            <a:spLocks noChangeArrowheads="1"/>
          </p:cNvSpPr>
          <p:nvPr/>
        </p:nvSpPr>
        <p:spPr bwMode="auto">
          <a:xfrm>
            <a:off x="855663" y="2622550"/>
            <a:ext cx="1425575" cy="0"/>
          </a:xfrm>
          <a:prstGeom prst="rect">
            <a:avLst/>
          </a:prstGeom>
          <a:noFill/>
          <a:ln w="9525">
            <a:noFill/>
            <a:miter lim="800000"/>
            <a:headEnd/>
            <a:tailEnd/>
          </a:ln>
        </p:spPr>
        <p:txBody>
          <a:bodyPr wrap="none">
            <a:spAutoFit/>
          </a:bodyPr>
          <a:lstStyle/>
          <a:p>
            <a:endParaRPr lang="es-ES_tradnl"/>
          </a:p>
        </p:txBody>
      </p:sp>
      <p:sp>
        <p:nvSpPr>
          <p:cNvPr id="72796" name="Rectangle 92"/>
          <p:cNvSpPr>
            <a:spLocks noChangeArrowheads="1"/>
          </p:cNvSpPr>
          <p:nvPr/>
        </p:nvSpPr>
        <p:spPr bwMode="auto">
          <a:xfrm>
            <a:off x="395288" y="2571750"/>
            <a:ext cx="8424862" cy="2031325"/>
          </a:xfrm>
          <a:prstGeom prst="rect">
            <a:avLst/>
          </a:prstGeom>
          <a:noFill/>
          <a:ln w="9525">
            <a:noFill/>
            <a:miter lim="800000"/>
            <a:headEnd/>
            <a:tailEnd/>
          </a:ln>
        </p:spPr>
        <p:txBody>
          <a:bodyPr>
            <a:spAutoFit/>
          </a:bodyPr>
          <a:lstStyle/>
          <a:p>
            <a:r>
              <a:rPr lang="es-ES" dirty="0" smtClean="0"/>
              <a:t>Esta debe incorporar fases de evaluación del control gerencial y del control de aplicaciones. Durante la revisión  de los controles el auditor debe entender a la organización y las políticas y practicas gerenciales usadas en cada uno de los niveles dentro de la jerarquía de la instalación en la que se encuentran las computadoras.</a:t>
            </a:r>
          </a:p>
          <a:p>
            <a:endParaRPr lang="es-ES_tradnl" dirty="0"/>
          </a:p>
          <a:p>
            <a:endParaRPr lang="es-ES_tradnl" dirty="0"/>
          </a:p>
        </p:txBody>
      </p:sp>
      <p:pic>
        <p:nvPicPr>
          <p:cNvPr id="41999" name="Picture 97"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42000" name="Picture 98"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42001" name="Picture 100"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1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9" name="Rectangle 2"/>
          <p:cNvSpPr>
            <a:spLocks noGrp="1" noChangeArrowheads="1"/>
          </p:cNvSpPr>
          <p:nvPr>
            <p:ph type="title"/>
          </p:nvPr>
        </p:nvSpPr>
        <p:spPr>
          <a:xfrm>
            <a:off x="323850" y="419100"/>
            <a:ext cx="8362950" cy="777875"/>
          </a:xfrm>
        </p:spPr>
        <p:txBody>
          <a:bodyPr/>
          <a:lstStyle/>
          <a:p>
            <a:pPr algn="l" eaLnBrk="1" hangingPunct="1">
              <a:defRPr/>
            </a:pPr>
            <a:r>
              <a:rPr lang="es-MX" sz="2800" b="1" dirty="0" smtClean="0">
                <a:solidFill>
                  <a:srgbClr val="009900"/>
                </a:solidFill>
                <a:effectLst>
                  <a:outerShdw blurRad="38100" dist="38100" dir="2700000" algn="tl">
                    <a:srgbClr val="000000"/>
                  </a:outerShdw>
                </a:effectLst>
              </a:rPr>
              <a:t> </a:t>
            </a:r>
            <a:br>
              <a:rPr lang="es-MX" sz="2800" b="1" dirty="0" smtClean="0">
                <a:solidFill>
                  <a:srgbClr val="009900"/>
                </a:solidFill>
                <a:effectLst>
                  <a:outerShdw blurRad="38100" dist="38100" dir="2700000" algn="tl">
                    <a:srgbClr val="000000"/>
                  </a:outerShdw>
                </a:effectLst>
              </a:rPr>
            </a:br>
            <a:r>
              <a:rPr lang="es-MX" sz="2800" b="1" dirty="0" smtClean="0">
                <a:solidFill>
                  <a:schemeClr val="bg1"/>
                </a:solidFill>
                <a:effectLst>
                  <a:outerShdw blurRad="38100" dist="38100" dir="2700000" algn="tl">
                    <a:srgbClr val="000000"/>
                  </a:outerShdw>
                </a:effectLst>
              </a:rPr>
              <a:t>II. </a:t>
            </a:r>
            <a:r>
              <a:rPr lang="es-ES_tradnl" sz="2800" b="1" dirty="0" smtClean="0">
                <a:solidFill>
                  <a:schemeClr val="bg1"/>
                </a:solidFill>
                <a:effectLst>
                  <a:outerShdw blurRad="38100" dist="38100" dir="2700000" algn="tl">
                    <a:srgbClr val="000000"/>
                  </a:outerShdw>
                </a:effectLst>
              </a:rPr>
              <a:t>Planificación de la auditoría</a:t>
            </a:r>
            <a:r>
              <a:rPr lang="es-ES_tradnl" sz="2800" b="1" dirty="0" smtClean="0">
                <a:solidFill>
                  <a:srgbClr val="009900"/>
                </a:solidFill>
                <a:effectLst>
                  <a:outerShdw blurRad="38100" dist="38100" dir="2700000" algn="tl">
                    <a:srgbClr val="000000"/>
                  </a:outerShdw>
                </a:effectLst>
              </a:rPr>
              <a:t/>
            </a:r>
            <a:br>
              <a:rPr lang="es-ES_tradnl" sz="2800" b="1" dirty="0" smtClean="0">
                <a:solidFill>
                  <a:srgbClr val="009900"/>
                </a:solidFill>
                <a:effectLst>
                  <a:outerShdw blurRad="38100" dist="38100" dir="2700000" algn="tl">
                    <a:srgbClr val="000000"/>
                  </a:outerShdw>
                </a:effectLst>
              </a:rPr>
            </a:br>
            <a:r>
              <a:rPr lang="es-ES_tradnl" sz="3200" b="1" dirty="0" smtClean="0">
                <a:solidFill>
                  <a:srgbClr val="009900"/>
                </a:solidFill>
              </a:rPr>
              <a:t/>
            </a:r>
            <a:br>
              <a:rPr lang="es-ES_tradnl" sz="3200" b="1" dirty="0" smtClean="0">
                <a:solidFill>
                  <a:srgbClr val="009900"/>
                </a:solidFill>
              </a:rPr>
            </a:br>
            <a:endParaRPr lang="es-ES_tradnl" sz="3200" b="1" dirty="0" smtClean="0">
              <a:solidFill>
                <a:srgbClr val="0099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55298" name="Rectangle 2"/>
          <p:cNvSpPr>
            <a:spLocks noGrp="1" noChangeArrowheads="1"/>
          </p:cNvSpPr>
          <p:nvPr>
            <p:ph type="title"/>
          </p:nvPr>
        </p:nvSpPr>
        <p:spPr/>
        <p:txBody>
          <a:bodyPr/>
          <a:lstStyle/>
          <a:p>
            <a:pPr algn="l" eaLnBrk="1" hangingPunct="1">
              <a:defRPr/>
            </a:pPr>
            <a:r>
              <a:rPr lang="es-MX" sz="3200" b="1" dirty="0" smtClean="0">
                <a:solidFill>
                  <a:schemeClr val="bg1"/>
                </a:solidFill>
                <a:effectLst>
                  <a:outerShdw blurRad="38100" dist="38100" dir="2700000" algn="tl">
                    <a:srgbClr val="000000"/>
                  </a:outerShdw>
                </a:effectLst>
              </a:rPr>
              <a:t>Propósito general</a:t>
            </a:r>
            <a:br>
              <a:rPr lang="es-MX" sz="3200" b="1" dirty="0" smtClean="0">
                <a:solidFill>
                  <a:schemeClr val="bg1"/>
                </a:solidFill>
                <a:effectLst>
                  <a:outerShdw blurRad="38100" dist="38100" dir="2700000" algn="tl">
                    <a:srgbClr val="000000"/>
                  </a:outerShdw>
                </a:effectLst>
              </a:rPr>
            </a:br>
            <a:endParaRPr lang="es-ES_tradnl" sz="3200" b="1" dirty="0" smtClean="0">
              <a:solidFill>
                <a:schemeClr val="bg1"/>
              </a:solidFill>
              <a:effectLst>
                <a:outerShdw blurRad="38100" dist="38100" dir="2700000" algn="tl">
                  <a:srgbClr val="000000"/>
                </a:outerShdw>
              </a:effectLst>
            </a:endParaRPr>
          </a:p>
        </p:txBody>
      </p:sp>
      <p:sp>
        <p:nvSpPr>
          <p:cNvPr id="55299" name="Rectangle 3"/>
          <p:cNvSpPr>
            <a:spLocks noGrp="1" noChangeArrowheads="1"/>
          </p:cNvSpPr>
          <p:nvPr>
            <p:ph type="body" idx="1"/>
          </p:nvPr>
        </p:nvSpPr>
        <p:spPr/>
        <p:txBody>
          <a:bodyPr/>
          <a:lstStyle/>
          <a:p>
            <a:pPr algn="just" eaLnBrk="1" hangingPunct="1"/>
            <a:r>
              <a:rPr lang="es-MX" sz="2400" dirty="0" smtClean="0"/>
              <a:t>Definir los elementos básicos necesarios para realizar una auditoría informática.</a:t>
            </a:r>
            <a:endParaRPr lang="es-ES_tradnl" sz="2400" dirty="0" smtClean="0">
              <a:solidFill>
                <a:srgbClr val="0066FF"/>
              </a:solidFill>
            </a:endParaRPr>
          </a:p>
        </p:txBody>
      </p:sp>
      <p:pic>
        <p:nvPicPr>
          <p:cNvPr id="6149" name="Picture 8"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6150" name="Picture 9"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6151" name="Picture 10"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5299">
                                            <p:txEl>
                                              <p:pRg st="0" end="0"/>
                                            </p:txEl>
                                          </p:spTgt>
                                        </p:tgtEl>
                                        <p:attrNameLst>
                                          <p:attrName>style.visibility</p:attrName>
                                        </p:attrNameLst>
                                      </p:cBhvr>
                                      <p:to>
                                        <p:strVal val="visible"/>
                                      </p:to>
                                    </p:set>
                                    <p:anim calcmode="discrete" valueType="clr">
                                      <p:cBhvr override="childStyle">
                                        <p:cTn id="7" dur="80"/>
                                        <p:tgtEl>
                                          <p:spTgt spid="55299">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5299">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55299">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type="body" idx="1"/>
          </p:nvPr>
        </p:nvSpPr>
        <p:spPr/>
        <p:txBody>
          <a:bodyPr/>
          <a:lstStyle/>
          <a:p>
            <a:pPr eaLnBrk="1" hangingPunct="1">
              <a:buFontTx/>
              <a:buNone/>
            </a:pPr>
            <a:r>
              <a:rPr lang="es-ES" sz="2400" b="1" dirty="0" smtClean="0"/>
              <a:t>Personal Participante</a:t>
            </a:r>
            <a:endParaRPr lang="es-ES_tradnl" dirty="0" smtClean="0"/>
          </a:p>
        </p:txBody>
      </p:sp>
      <p:sp>
        <p:nvSpPr>
          <p:cNvPr id="41987" name="Rectangle 66"/>
          <p:cNvSpPr>
            <a:spLocks noChangeArrowheads="1"/>
          </p:cNvSpPr>
          <p:nvPr/>
        </p:nvSpPr>
        <p:spPr bwMode="auto">
          <a:xfrm>
            <a:off x="855663" y="2622550"/>
            <a:ext cx="1425575" cy="0"/>
          </a:xfrm>
          <a:prstGeom prst="rect">
            <a:avLst/>
          </a:prstGeom>
          <a:noFill/>
          <a:ln w="9525">
            <a:noFill/>
            <a:miter lim="800000"/>
            <a:headEnd/>
            <a:tailEnd/>
          </a:ln>
        </p:spPr>
        <p:txBody>
          <a:bodyPr wrap="none">
            <a:spAutoFit/>
          </a:bodyPr>
          <a:lstStyle/>
          <a:p>
            <a:endParaRPr lang="es-ES_tradnl"/>
          </a:p>
        </p:txBody>
      </p:sp>
      <p:sp>
        <p:nvSpPr>
          <p:cNvPr id="41988" name="Rectangle 69"/>
          <p:cNvSpPr>
            <a:spLocks noChangeArrowheads="1"/>
          </p:cNvSpPr>
          <p:nvPr/>
        </p:nvSpPr>
        <p:spPr bwMode="auto">
          <a:xfrm>
            <a:off x="855663" y="2622550"/>
            <a:ext cx="0" cy="0"/>
          </a:xfrm>
          <a:prstGeom prst="rect">
            <a:avLst/>
          </a:prstGeom>
          <a:noFill/>
          <a:ln w="9525">
            <a:solidFill>
              <a:srgbClr val="009900"/>
            </a:solidFill>
            <a:miter lim="800000"/>
            <a:headEnd/>
            <a:tailEnd/>
          </a:ln>
        </p:spPr>
        <p:txBody>
          <a:bodyPr/>
          <a:lstStyle/>
          <a:p>
            <a:endParaRPr lang="es-ES_tradnl"/>
          </a:p>
        </p:txBody>
      </p:sp>
      <p:sp>
        <p:nvSpPr>
          <p:cNvPr id="41989" name="Rectangle 70"/>
          <p:cNvSpPr>
            <a:spLocks noChangeArrowheads="1"/>
          </p:cNvSpPr>
          <p:nvPr/>
        </p:nvSpPr>
        <p:spPr bwMode="auto">
          <a:xfrm>
            <a:off x="855663" y="2622550"/>
            <a:ext cx="0" cy="0"/>
          </a:xfrm>
          <a:prstGeom prst="rect">
            <a:avLst/>
          </a:prstGeom>
          <a:noFill/>
          <a:ln w="9525">
            <a:noFill/>
            <a:miter lim="800000"/>
            <a:headEnd/>
            <a:tailEnd/>
          </a:ln>
        </p:spPr>
        <p:txBody>
          <a:bodyPr wrap="none" anchor="ctr">
            <a:spAutoFit/>
          </a:bodyPr>
          <a:lstStyle/>
          <a:p>
            <a:endParaRPr lang="es-ES_tradnl"/>
          </a:p>
        </p:txBody>
      </p:sp>
      <p:sp>
        <p:nvSpPr>
          <p:cNvPr id="41990" name="Rectangle 71"/>
          <p:cNvSpPr>
            <a:spLocks noChangeArrowheads="1"/>
          </p:cNvSpPr>
          <p:nvPr/>
        </p:nvSpPr>
        <p:spPr bwMode="auto">
          <a:xfrm>
            <a:off x="855663" y="2622550"/>
            <a:ext cx="0" cy="0"/>
          </a:xfrm>
          <a:prstGeom prst="rect">
            <a:avLst/>
          </a:prstGeom>
          <a:noFill/>
          <a:ln w="9525">
            <a:noFill/>
            <a:miter lim="800000"/>
            <a:headEnd/>
            <a:tailEnd/>
          </a:ln>
        </p:spPr>
        <p:txBody>
          <a:bodyPr wrap="none" anchor="ctr">
            <a:spAutoFit/>
          </a:bodyPr>
          <a:lstStyle/>
          <a:p>
            <a:endParaRPr lang="es-ES_tradnl"/>
          </a:p>
        </p:txBody>
      </p:sp>
      <p:sp>
        <p:nvSpPr>
          <p:cNvPr id="41991" name="Rectangle 72"/>
          <p:cNvSpPr>
            <a:spLocks noChangeArrowheads="1"/>
          </p:cNvSpPr>
          <p:nvPr/>
        </p:nvSpPr>
        <p:spPr bwMode="auto">
          <a:xfrm>
            <a:off x="855663" y="2622550"/>
            <a:ext cx="1425575" cy="0"/>
          </a:xfrm>
          <a:prstGeom prst="rect">
            <a:avLst/>
          </a:prstGeom>
          <a:noFill/>
          <a:ln w="9525">
            <a:noFill/>
            <a:miter lim="800000"/>
            <a:headEnd/>
            <a:tailEnd/>
          </a:ln>
        </p:spPr>
        <p:txBody>
          <a:bodyPr wrap="none">
            <a:spAutoFit/>
          </a:bodyPr>
          <a:lstStyle/>
          <a:p>
            <a:r>
              <a:rPr lang="es-ES_tradnl" sz="1000">
                <a:latin typeface="Times New Roman" pitchFamily="18" charset="0"/>
                <a:cs typeface="Times New Roman" pitchFamily="18" charset="0"/>
              </a:rPr>
              <a:t/>
            </a:r>
            <a:br>
              <a:rPr lang="es-ES_tradnl" sz="1000">
                <a:latin typeface="Times New Roman" pitchFamily="18" charset="0"/>
                <a:cs typeface="Times New Roman" pitchFamily="18" charset="0"/>
              </a:rPr>
            </a:br>
            <a:endParaRPr lang="es-ES_tradnl" sz="1000">
              <a:latin typeface="Times New Roman" pitchFamily="18" charset="0"/>
              <a:cs typeface="Times New Roman" pitchFamily="18" charset="0"/>
            </a:endParaRPr>
          </a:p>
          <a:p>
            <a:pPr eaLnBrk="0" hangingPunct="0"/>
            <a:endParaRPr lang="es-ES_tradnl"/>
          </a:p>
        </p:txBody>
      </p:sp>
      <p:sp>
        <p:nvSpPr>
          <p:cNvPr id="41992" name="Rectangle 75"/>
          <p:cNvSpPr>
            <a:spLocks noChangeArrowheads="1"/>
          </p:cNvSpPr>
          <p:nvPr/>
        </p:nvSpPr>
        <p:spPr bwMode="auto">
          <a:xfrm>
            <a:off x="855663" y="2622550"/>
            <a:ext cx="1425575" cy="0"/>
          </a:xfrm>
          <a:prstGeom prst="rect">
            <a:avLst/>
          </a:prstGeom>
          <a:noFill/>
          <a:ln w="9525">
            <a:noFill/>
            <a:miter lim="800000"/>
            <a:headEnd/>
            <a:tailEnd/>
          </a:ln>
        </p:spPr>
        <p:txBody>
          <a:bodyPr wrap="none">
            <a:spAutoFit/>
          </a:bodyPr>
          <a:lstStyle/>
          <a:p>
            <a:endParaRPr lang="es-ES_tradnl"/>
          </a:p>
        </p:txBody>
      </p:sp>
      <p:sp>
        <p:nvSpPr>
          <p:cNvPr id="41993" name="Rectangle 77"/>
          <p:cNvSpPr>
            <a:spLocks noChangeArrowheads="1"/>
          </p:cNvSpPr>
          <p:nvPr/>
        </p:nvSpPr>
        <p:spPr bwMode="auto">
          <a:xfrm>
            <a:off x="855663" y="2622550"/>
            <a:ext cx="1425575" cy="0"/>
          </a:xfrm>
          <a:prstGeom prst="rect">
            <a:avLst/>
          </a:prstGeom>
          <a:noFill/>
          <a:ln w="9525">
            <a:noFill/>
            <a:miter lim="800000"/>
            <a:headEnd/>
            <a:tailEnd/>
          </a:ln>
        </p:spPr>
        <p:txBody>
          <a:bodyPr wrap="none">
            <a:spAutoFit/>
          </a:bodyPr>
          <a:lstStyle/>
          <a:p>
            <a:endParaRPr lang="es-ES_tradnl"/>
          </a:p>
        </p:txBody>
      </p:sp>
      <p:sp>
        <p:nvSpPr>
          <p:cNvPr id="72796" name="Rectangle 92"/>
          <p:cNvSpPr>
            <a:spLocks noChangeArrowheads="1"/>
          </p:cNvSpPr>
          <p:nvPr/>
        </p:nvSpPr>
        <p:spPr bwMode="auto">
          <a:xfrm>
            <a:off x="395288" y="2571750"/>
            <a:ext cx="8424862" cy="3139321"/>
          </a:xfrm>
          <a:prstGeom prst="rect">
            <a:avLst/>
          </a:prstGeom>
          <a:noFill/>
          <a:ln w="9525">
            <a:noFill/>
            <a:miter lim="800000"/>
            <a:headEnd/>
            <a:tailEnd/>
          </a:ln>
        </p:spPr>
        <p:txBody>
          <a:bodyPr>
            <a:spAutoFit/>
          </a:bodyPr>
          <a:lstStyle/>
          <a:p>
            <a:pPr algn="just">
              <a:lnSpc>
                <a:spcPct val="90000"/>
              </a:lnSpc>
            </a:pPr>
            <a:r>
              <a:rPr lang="es-ES" dirty="0" smtClean="0"/>
              <a:t>En este puno no veremos el número de personas que deberán participar, ya que esto depende de las dimensiones de la organización, de los sistemas y de los equipos; lo que se deberá considerar son las características del personal que habrá de participar en la auditoria.</a:t>
            </a:r>
          </a:p>
          <a:p>
            <a:pPr algn="just">
              <a:lnSpc>
                <a:spcPct val="90000"/>
              </a:lnSpc>
            </a:pPr>
            <a:endParaRPr lang="es-ES" dirty="0" smtClean="0"/>
          </a:p>
          <a:p>
            <a:pPr algn="just">
              <a:lnSpc>
                <a:spcPct val="90000"/>
              </a:lnSpc>
            </a:pPr>
            <a:r>
              <a:rPr lang="es-ES" dirty="0" smtClean="0"/>
              <a:t>El control del avance de auditoria se debe llevar mediante un programa de auditoria, el cual va permitir cumplir con procedimientos de control y de alguna manera asegurarnos de que el trabajo se esta llevando a cabo de acuerdo con el programa de auditoria, con los recursos estimados y en el tiempo señalado en la planeación d la auditoria.</a:t>
            </a:r>
          </a:p>
          <a:p>
            <a:endParaRPr lang="es-ES_tradnl" dirty="0"/>
          </a:p>
          <a:p>
            <a:endParaRPr lang="es-ES_tradnl" dirty="0"/>
          </a:p>
        </p:txBody>
      </p:sp>
      <p:pic>
        <p:nvPicPr>
          <p:cNvPr id="41999" name="Picture 97"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42000" name="Picture 98"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42001" name="Picture 100"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16"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7" name="Rectangle 2"/>
          <p:cNvSpPr>
            <a:spLocks noGrp="1" noChangeArrowheads="1"/>
          </p:cNvSpPr>
          <p:nvPr>
            <p:ph type="title"/>
          </p:nvPr>
        </p:nvSpPr>
        <p:spPr>
          <a:xfrm>
            <a:off x="323850" y="419100"/>
            <a:ext cx="8362950" cy="777875"/>
          </a:xfrm>
        </p:spPr>
        <p:txBody>
          <a:bodyPr/>
          <a:lstStyle/>
          <a:p>
            <a:pPr algn="l" eaLnBrk="1" hangingPunct="1">
              <a:defRPr/>
            </a:pPr>
            <a:r>
              <a:rPr lang="es-MX" sz="2800" b="1" dirty="0" smtClean="0">
                <a:solidFill>
                  <a:srgbClr val="009900"/>
                </a:solidFill>
                <a:effectLst>
                  <a:outerShdw blurRad="38100" dist="38100" dir="2700000" algn="tl">
                    <a:srgbClr val="000000"/>
                  </a:outerShdw>
                </a:effectLst>
              </a:rPr>
              <a:t> </a:t>
            </a:r>
            <a:br>
              <a:rPr lang="es-MX" sz="2800" b="1" dirty="0" smtClean="0">
                <a:solidFill>
                  <a:srgbClr val="009900"/>
                </a:solidFill>
                <a:effectLst>
                  <a:outerShdw blurRad="38100" dist="38100" dir="2700000" algn="tl">
                    <a:srgbClr val="000000"/>
                  </a:outerShdw>
                </a:effectLst>
              </a:rPr>
            </a:br>
            <a:r>
              <a:rPr lang="es-MX" sz="2800" b="1" dirty="0" smtClean="0">
                <a:solidFill>
                  <a:schemeClr val="bg1"/>
                </a:solidFill>
                <a:effectLst>
                  <a:outerShdw blurRad="38100" dist="38100" dir="2700000" algn="tl">
                    <a:srgbClr val="000000"/>
                  </a:outerShdw>
                </a:effectLst>
              </a:rPr>
              <a:t>II. </a:t>
            </a:r>
            <a:r>
              <a:rPr lang="es-ES_tradnl" sz="2800" b="1" dirty="0" smtClean="0">
                <a:solidFill>
                  <a:schemeClr val="bg1"/>
                </a:solidFill>
                <a:effectLst>
                  <a:outerShdw blurRad="38100" dist="38100" dir="2700000" algn="tl">
                    <a:srgbClr val="000000"/>
                  </a:outerShdw>
                </a:effectLst>
              </a:rPr>
              <a:t>Planificación de la auditoría</a:t>
            </a:r>
            <a:r>
              <a:rPr lang="es-ES_tradnl" sz="2800" b="1" dirty="0" smtClean="0">
                <a:solidFill>
                  <a:srgbClr val="009900"/>
                </a:solidFill>
                <a:effectLst>
                  <a:outerShdw blurRad="38100" dist="38100" dir="2700000" algn="tl">
                    <a:srgbClr val="000000"/>
                  </a:outerShdw>
                </a:effectLst>
              </a:rPr>
              <a:t/>
            </a:r>
            <a:br>
              <a:rPr lang="es-ES_tradnl" sz="2800" b="1" dirty="0" smtClean="0">
                <a:solidFill>
                  <a:srgbClr val="009900"/>
                </a:solidFill>
                <a:effectLst>
                  <a:outerShdw blurRad="38100" dist="38100" dir="2700000" algn="tl">
                    <a:srgbClr val="000000"/>
                  </a:outerShdw>
                </a:effectLst>
              </a:rPr>
            </a:br>
            <a:r>
              <a:rPr lang="es-ES_tradnl" sz="3200" b="1" dirty="0" smtClean="0">
                <a:solidFill>
                  <a:srgbClr val="009900"/>
                </a:solidFill>
              </a:rPr>
              <a:t/>
            </a:r>
            <a:br>
              <a:rPr lang="es-ES_tradnl" sz="3200" b="1" dirty="0" smtClean="0">
                <a:solidFill>
                  <a:srgbClr val="009900"/>
                </a:solidFill>
              </a:rPr>
            </a:br>
            <a:endParaRPr lang="es-ES_tradnl" sz="3200" b="1" dirty="0" smtClean="0">
              <a:solidFill>
                <a:srgbClr val="009900"/>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70658" name="Rectangle 2"/>
          <p:cNvSpPr>
            <a:spLocks noChangeArrowheads="1"/>
          </p:cNvSpPr>
          <p:nvPr/>
        </p:nvSpPr>
        <p:spPr bwMode="auto">
          <a:xfrm>
            <a:off x="500034" y="1571612"/>
            <a:ext cx="3382962" cy="288925"/>
          </a:xfrm>
          <a:prstGeom prst="rect">
            <a:avLst/>
          </a:prstGeom>
          <a:solidFill>
            <a:srgbClr val="FFFF99"/>
          </a:solidFill>
          <a:ln w="9525">
            <a:noFill/>
            <a:miter lim="800000"/>
            <a:headEnd/>
            <a:tailEnd/>
          </a:ln>
        </p:spPr>
        <p:txBody>
          <a:bodyPr wrap="none" anchor="ctr"/>
          <a:lstStyle/>
          <a:p>
            <a:endParaRPr lang="es-ES_tradnl"/>
          </a:p>
        </p:txBody>
      </p:sp>
      <p:sp>
        <p:nvSpPr>
          <p:cNvPr id="70659" name="Rectangle 3"/>
          <p:cNvSpPr>
            <a:spLocks noGrp="1" noChangeArrowheads="1"/>
          </p:cNvSpPr>
          <p:nvPr>
            <p:ph type="body" idx="1"/>
          </p:nvPr>
        </p:nvSpPr>
        <p:spPr>
          <a:xfrm>
            <a:off x="539750" y="1600200"/>
            <a:ext cx="4175126" cy="4525963"/>
          </a:xfrm>
        </p:spPr>
        <p:txBody>
          <a:bodyPr/>
          <a:lstStyle/>
          <a:p>
            <a:pPr eaLnBrk="1" hangingPunct="1">
              <a:lnSpc>
                <a:spcPct val="80000"/>
              </a:lnSpc>
              <a:buClr>
                <a:srgbClr val="FF6600"/>
              </a:buClr>
              <a:buFont typeface="Wingdings" pitchFamily="2" charset="2"/>
              <a:buChar char="ü"/>
              <a:defRPr/>
            </a:pPr>
            <a:r>
              <a:rPr lang="es-MX" sz="2000" dirty="0" smtClean="0"/>
              <a:t>3.1. Áreas a auditar </a:t>
            </a:r>
          </a:p>
          <a:p>
            <a:pPr eaLnBrk="1" hangingPunct="1">
              <a:lnSpc>
                <a:spcPct val="80000"/>
              </a:lnSpc>
              <a:buClr>
                <a:srgbClr val="FF6600"/>
              </a:buClr>
              <a:buFont typeface="Wingdings" pitchFamily="2" charset="2"/>
              <a:buChar char="ü"/>
              <a:defRPr/>
            </a:pPr>
            <a:r>
              <a:rPr lang="es-MX" sz="2000" dirty="0" smtClean="0"/>
              <a:t>3.2. Función administrativa</a:t>
            </a:r>
          </a:p>
          <a:p>
            <a:pPr eaLnBrk="1" hangingPunct="1">
              <a:lnSpc>
                <a:spcPct val="80000"/>
              </a:lnSpc>
              <a:buClr>
                <a:srgbClr val="FF6600"/>
              </a:buClr>
              <a:buFont typeface="Wingdings" pitchFamily="2" charset="2"/>
              <a:buChar char="ü"/>
              <a:defRPr/>
            </a:pPr>
            <a:r>
              <a:rPr lang="es-MX" sz="2000" dirty="0" smtClean="0"/>
              <a:t>3.3. Sistemas</a:t>
            </a:r>
          </a:p>
          <a:p>
            <a:pPr eaLnBrk="1" hangingPunct="1">
              <a:lnSpc>
                <a:spcPct val="80000"/>
              </a:lnSpc>
              <a:buClr>
                <a:srgbClr val="FF6600"/>
              </a:buClr>
              <a:buFont typeface="Wingdings" pitchFamily="2" charset="2"/>
              <a:buChar char="ü"/>
              <a:defRPr/>
            </a:pPr>
            <a:r>
              <a:rPr lang="es-MX" sz="2000" dirty="0" smtClean="0"/>
              <a:t>3.4. Equipo de cómputo </a:t>
            </a:r>
          </a:p>
          <a:p>
            <a:pPr eaLnBrk="1" hangingPunct="1">
              <a:lnSpc>
                <a:spcPct val="80000"/>
              </a:lnSpc>
              <a:buClr>
                <a:srgbClr val="FF6600"/>
              </a:buClr>
              <a:buFont typeface="Wingdings" pitchFamily="2" charset="2"/>
              <a:buChar char="ü"/>
              <a:defRPr/>
            </a:pPr>
            <a:r>
              <a:rPr lang="es-MX" sz="2000" dirty="0" smtClean="0"/>
              <a:t>3.5. Seguridad</a:t>
            </a:r>
          </a:p>
          <a:p>
            <a:pPr eaLnBrk="1" hangingPunct="1">
              <a:lnSpc>
                <a:spcPct val="80000"/>
              </a:lnSpc>
              <a:buClr>
                <a:srgbClr val="FF6600"/>
              </a:buClr>
              <a:buFont typeface="Wingdings" pitchFamily="2" charset="2"/>
              <a:buChar char="ü"/>
              <a:defRPr/>
            </a:pPr>
            <a:r>
              <a:rPr lang="es-MX" sz="2000" dirty="0" smtClean="0"/>
              <a:t>3.6. Redes y Bases de datos</a:t>
            </a:r>
            <a:endParaRPr lang="es-ES" sz="2000" dirty="0" smtClean="0">
              <a:effectLst>
                <a:outerShdw blurRad="38100" dist="38100" dir="2700000" algn="tl">
                  <a:srgbClr val="FFFFFF"/>
                </a:outerShdw>
              </a:effectLst>
            </a:endParaRPr>
          </a:p>
        </p:txBody>
      </p:sp>
      <p:sp>
        <p:nvSpPr>
          <p:cNvPr id="70660"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3200" b="1" dirty="0">
              <a:solidFill>
                <a:srgbClr val="0066FF"/>
              </a:solidFill>
              <a:latin typeface="Arial" charset="0"/>
            </a:endParaRPr>
          </a:p>
        </p:txBody>
      </p:sp>
      <p:pic>
        <p:nvPicPr>
          <p:cNvPr id="49158"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49159"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49160"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70659">
                                            <p:txEl>
                                              <p:pRg st="0" end="0"/>
                                            </p:txEl>
                                          </p:spTgt>
                                        </p:tgtEl>
                                        <p:attrNameLst>
                                          <p:attrName>style.visibility</p:attrName>
                                        </p:attrNameLst>
                                      </p:cBhvr>
                                      <p:to>
                                        <p:strVal val="visible"/>
                                      </p:to>
                                    </p:set>
                                    <p:anim calcmode="discrete" valueType="clr">
                                      <p:cBhvr override="childStyle">
                                        <p:cTn id="7" dur="80"/>
                                        <p:tgtEl>
                                          <p:spTgt spid="70659">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70659">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70659">
                                            <p:txEl>
                                              <p:pRg st="0" end="0"/>
                                            </p:txEl>
                                          </p:spTgt>
                                        </p:tgtEl>
                                        <p:attrNameLst>
                                          <p:attrName>fill.type</p:attrName>
                                        </p:attrNameLst>
                                      </p:cBhvr>
                                      <p:to>
                                        <p:strVal val="solid"/>
                                      </p:to>
                                    </p:set>
                                  </p:childTnLst>
                                </p:cTn>
                              </p:par>
                            </p:childTnLst>
                          </p:cTn>
                        </p:par>
                        <p:par>
                          <p:cTn id="10" fill="hold">
                            <p:stCondLst>
                              <p:cond delay="720"/>
                            </p:stCondLst>
                            <p:childTnLst>
                              <p:par>
                                <p:cTn id="11" presetID="27" presetClass="entr" presetSubtype="0" fill="hold" grpId="0" nodeType="afterEffect">
                                  <p:stCondLst>
                                    <p:cond delay="0"/>
                                  </p:stCondLst>
                                  <p:iterate type="lt">
                                    <p:tmPct val="50000"/>
                                  </p:iterate>
                                  <p:childTnLst>
                                    <p:set>
                                      <p:cBhvr>
                                        <p:cTn id="12" dur="1" fill="hold">
                                          <p:stCondLst>
                                            <p:cond delay="0"/>
                                          </p:stCondLst>
                                        </p:cTn>
                                        <p:tgtEl>
                                          <p:spTgt spid="70659">
                                            <p:txEl>
                                              <p:pRg st="1" end="1"/>
                                            </p:txEl>
                                          </p:spTgt>
                                        </p:tgtEl>
                                        <p:attrNameLst>
                                          <p:attrName>style.visibility</p:attrName>
                                        </p:attrNameLst>
                                      </p:cBhvr>
                                      <p:to>
                                        <p:strVal val="visible"/>
                                      </p:to>
                                    </p:set>
                                    <p:anim calcmode="discrete" valueType="clr">
                                      <p:cBhvr override="childStyle">
                                        <p:cTn id="13" dur="80"/>
                                        <p:tgtEl>
                                          <p:spTgt spid="70659">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70659">
                                            <p:txEl>
                                              <p:pRg st="1" end="1"/>
                                            </p:txEl>
                                          </p:spTgt>
                                        </p:tgtEl>
                                        <p:attrNameLst>
                                          <p:attrName>fillcolor</p:attrName>
                                        </p:attrNameLst>
                                      </p:cBhvr>
                                      <p:tavLst>
                                        <p:tav tm="0">
                                          <p:val>
                                            <p:clrVal>
                                              <a:schemeClr val="accent2"/>
                                            </p:clrVal>
                                          </p:val>
                                        </p:tav>
                                        <p:tav tm="50000">
                                          <p:val>
                                            <p:clrVal>
                                              <a:schemeClr val="hlink"/>
                                            </p:clrVal>
                                          </p:val>
                                        </p:tav>
                                      </p:tavLst>
                                    </p:anim>
                                    <p:set>
                                      <p:cBhvr>
                                        <p:cTn id="15" dur="80"/>
                                        <p:tgtEl>
                                          <p:spTgt spid="70659">
                                            <p:txEl>
                                              <p:pRg st="1" end="1"/>
                                            </p:txEl>
                                          </p:spTgt>
                                        </p:tgtEl>
                                        <p:attrNameLst>
                                          <p:attrName>fill.type</p:attrName>
                                        </p:attrNameLst>
                                      </p:cBhvr>
                                      <p:to>
                                        <p:strVal val="solid"/>
                                      </p:to>
                                    </p:set>
                                  </p:childTnLst>
                                </p:cTn>
                              </p:par>
                            </p:childTnLst>
                          </p:cTn>
                        </p:par>
                        <p:par>
                          <p:cTn id="16" fill="hold">
                            <p:stCondLst>
                              <p:cond delay="1760"/>
                            </p:stCondLst>
                            <p:childTnLst>
                              <p:par>
                                <p:cTn id="17" presetID="27" presetClass="entr" presetSubtype="0" fill="hold" grpId="0" nodeType="afterEffect">
                                  <p:stCondLst>
                                    <p:cond delay="0"/>
                                  </p:stCondLst>
                                  <p:iterate type="lt">
                                    <p:tmPct val="50000"/>
                                  </p:iterate>
                                  <p:childTnLst>
                                    <p:set>
                                      <p:cBhvr>
                                        <p:cTn id="18" dur="1" fill="hold">
                                          <p:stCondLst>
                                            <p:cond delay="0"/>
                                          </p:stCondLst>
                                        </p:cTn>
                                        <p:tgtEl>
                                          <p:spTgt spid="70659">
                                            <p:txEl>
                                              <p:pRg st="2" end="2"/>
                                            </p:txEl>
                                          </p:spTgt>
                                        </p:tgtEl>
                                        <p:attrNameLst>
                                          <p:attrName>style.visibility</p:attrName>
                                        </p:attrNameLst>
                                      </p:cBhvr>
                                      <p:to>
                                        <p:strVal val="visible"/>
                                      </p:to>
                                    </p:set>
                                    <p:anim calcmode="discrete" valueType="clr">
                                      <p:cBhvr override="childStyle">
                                        <p:cTn id="19" dur="80"/>
                                        <p:tgtEl>
                                          <p:spTgt spid="70659">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70659">
                                            <p:txEl>
                                              <p:pRg st="2" end="2"/>
                                            </p:txEl>
                                          </p:spTgt>
                                        </p:tgtEl>
                                        <p:attrNameLst>
                                          <p:attrName>fillcolor</p:attrName>
                                        </p:attrNameLst>
                                      </p:cBhvr>
                                      <p:tavLst>
                                        <p:tav tm="0">
                                          <p:val>
                                            <p:clrVal>
                                              <a:schemeClr val="accent2"/>
                                            </p:clrVal>
                                          </p:val>
                                        </p:tav>
                                        <p:tav tm="50000">
                                          <p:val>
                                            <p:clrVal>
                                              <a:schemeClr val="hlink"/>
                                            </p:clrVal>
                                          </p:val>
                                        </p:tav>
                                      </p:tavLst>
                                    </p:anim>
                                    <p:set>
                                      <p:cBhvr>
                                        <p:cTn id="21" dur="80"/>
                                        <p:tgtEl>
                                          <p:spTgt spid="70659">
                                            <p:txEl>
                                              <p:pRg st="2" end="2"/>
                                            </p:txEl>
                                          </p:spTgt>
                                        </p:tgtEl>
                                        <p:attrNameLst>
                                          <p:attrName>fill.type</p:attrName>
                                        </p:attrNameLst>
                                      </p:cBhvr>
                                      <p:to>
                                        <p:strVal val="solid"/>
                                      </p:to>
                                    </p:set>
                                  </p:childTnLst>
                                </p:cTn>
                              </p:par>
                            </p:childTnLst>
                          </p:cTn>
                        </p:par>
                        <p:par>
                          <p:cTn id="22" fill="hold">
                            <p:stCondLst>
                              <p:cond delay="2280"/>
                            </p:stCondLst>
                            <p:childTnLst>
                              <p:par>
                                <p:cTn id="23" presetID="27" presetClass="entr" presetSubtype="0" fill="hold" grpId="0" nodeType="afterEffect">
                                  <p:stCondLst>
                                    <p:cond delay="0"/>
                                  </p:stCondLst>
                                  <p:iterate type="lt">
                                    <p:tmPct val="50000"/>
                                  </p:iterate>
                                  <p:childTnLst>
                                    <p:set>
                                      <p:cBhvr>
                                        <p:cTn id="24" dur="1" fill="hold">
                                          <p:stCondLst>
                                            <p:cond delay="0"/>
                                          </p:stCondLst>
                                        </p:cTn>
                                        <p:tgtEl>
                                          <p:spTgt spid="70659">
                                            <p:txEl>
                                              <p:pRg st="3" end="3"/>
                                            </p:txEl>
                                          </p:spTgt>
                                        </p:tgtEl>
                                        <p:attrNameLst>
                                          <p:attrName>style.visibility</p:attrName>
                                        </p:attrNameLst>
                                      </p:cBhvr>
                                      <p:to>
                                        <p:strVal val="visible"/>
                                      </p:to>
                                    </p:set>
                                    <p:anim calcmode="discrete" valueType="clr">
                                      <p:cBhvr override="childStyle">
                                        <p:cTn id="25" dur="80"/>
                                        <p:tgtEl>
                                          <p:spTgt spid="70659">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70659">
                                            <p:txEl>
                                              <p:pRg st="3" end="3"/>
                                            </p:txEl>
                                          </p:spTgt>
                                        </p:tgtEl>
                                        <p:attrNameLst>
                                          <p:attrName>fillcolor</p:attrName>
                                        </p:attrNameLst>
                                      </p:cBhvr>
                                      <p:tavLst>
                                        <p:tav tm="0">
                                          <p:val>
                                            <p:clrVal>
                                              <a:schemeClr val="accent2"/>
                                            </p:clrVal>
                                          </p:val>
                                        </p:tav>
                                        <p:tav tm="50000">
                                          <p:val>
                                            <p:clrVal>
                                              <a:schemeClr val="hlink"/>
                                            </p:clrVal>
                                          </p:val>
                                        </p:tav>
                                      </p:tavLst>
                                    </p:anim>
                                    <p:set>
                                      <p:cBhvr>
                                        <p:cTn id="27" dur="80"/>
                                        <p:tgtEl>
                                          <p:spTgt spid="70659">
                                            <p:txEl>
                                              <p:pRg st="3" end="3"/>
                                            </p:txEl>
                                          </p:spTgt>
                                        </p:tgtEl>
                                        <p:attrNameLst>
                                          <p:attrName>fill.type</p:attrName>
                                        </p:attrNameLst>
                                      </p:cBhvr>
                                      <p:to>
                                        <p:strVal val="solid"/>
                                      </p:to>
                                    </p:set>
                                  </p:childTnLst>
                                </p:cTn>
                              </p:par>
                            </p:childTnLst>
                          </p:cTn>
                        </p:par>
                        <p:par>
                          <p:cTn id="28" fill="hold">
                            <p:stCondLst>
                              <p:cond delay="3080"/>
                            </p:stCondLst>
                            <p:childTnLst>
                              <p:par>
                                <p:cTn id="29" presetID="27" presetClass="entr" presetSubtype="0" fill="hold" grpId="0" nodeType="afterEffect">
                                  <p:stCondLst>
                                    <p:cond delay="0"/>
                                  </p:stCondLst>
                                  <p:iterate type="lt">
                                    <p:tmPct val="50000"/>
                                  </p:iterate>
                                  <p:childTnLst>
                                    <p:set>
                                      <p:cBhvr>
                                        <p:cTn id="30" dur="1" fill="hold">
                                          <p:stCondLst>
                                            <p:cond delay="0"/>
                                          </p:stCondLst>
                                        </p:cTn>
                                        <p:tgtEl>
                                          <p:spTgt spid="70659">
                                            <p:txEl>
                                              <p:pRg st="4" end="4"/>
                                            </p:txEl>
                                          </p:spTgt>
                                        </p:tgtEl>
                                        <p:attrNameLst>
                                          <p:attrName>style.visibility</p:attrName>
                                        </p:attrNameLst>
                                      </p:cBhvr>
                                      <p:to>
                                        <p:strVal val="visible"/>
                                      </p:to>
                                    </p:set>
                                    <p:anim calcmode="discrete" valueType="clr">
                                      <p:cBhvr override="childStyle">
                                        <p:cTn id="31" dur="80"/>
                                        <p:tgtEl>
                                          <p:spTgt spid="70659">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2" dur="80"/>
                                        <p:tgtEl>
                                          <p:spTgt spid="70659">
                                            <p:txEl>
                                              <p:pRg st="4" end="4"/>
                                            </p:txEl>
                                          </p:spTgt>
                                        </p:tgtEl>
                                        <p:attrNameLst>
                                          <p:attrName>fillcolor</p:attrName>
                                        </p:attrNameLst>
                                      </p:cBhvr>
                                      <p:tavLst>
                                        <p:tav tm="0">
                                          <p:val>
                                            <p:clrVal>
                                              <a:schemeClr val="accent2"/>
                                            </p:clrVal>
                                          </p:val>
                                        </p:tav>
                                        <p:tav tm="50000">
                                          <p:val>
                                            <p:clrVal>
                                              <a:schemeClr val="hlink"/>
                                            </p:clrVal>
                                          </p:val>
                                        </p:tav>
                                      </p:tavLst>
                                    </p:anim>
                                    <p:set>
                                      <p:cBhvr>
                                        <p:cTn id="33" dur="80"/>
                                        <p:tgtEl>
                                          <p:spTgt spid="70659">
                                            <p:txEl>
                                              <p:pRg st="4" end="4"/>
                                            </p:txEl>
                                          </p:spTgt>
                                        </p:tgtEl>
                                        <p:attrNameLst>
                                          <p:attrName>fill.type</p:attrName>
                                        </p:attrNameLst>
                                      </p:cBhvr>
                                      <p:to>
                                        <p:strVal val="solid"/>
                                      </p:to>
                                    </p:set>
                                  </p:childTnLst>
                                </p:cTn>
                              </p:par>
                            </p:childTnLst>
                          </p:cTn>
                        </p:par>
                        <p:par>
                          <p:cTn id="34" fill="hold">
                            <p:stCondLst>
                              <p:cond delay="3640"/>
                            </p:stCondLst>
                            <p:childTnLst>
                              <p:par>
                                <p:cTn id="35" presetID="27" presetClass="entr" presetSubtype="0" fill="hold" grpId="0" nodeType="afterEffect">
                                  <p:stCondLst>
                                    <p:cond delay="0"/>
                                  </p:stCondLst>
                                  <p:iterate type="lt">
                                    <p:tmPct val="50000"/>
                                  </p:iterate>
                                  <p:childTnLst>
                                    <p:set>
                                      <p:cBhvr>
                                        <p:cTn id="36" dur="1" fill="hold">
                                          <p:stCondLst>
                                            <p:cond delay="0"/>
                                          </p:stCondLst>
                                        </p:cTn>
                                        <p:tgtEl>
                                          <p:spTgt spid="70659">
                                            <p:txEl>
                                              <p:pRg st="5" end="5"/>
                                            </p:txEl>
                                          </p:spTgt>
                                        </p:tgtEl>
                                        <p:attrNameLst>
                                          <p:attrName>style.visibility</p:attrName>
                                        </p:attrNameLst>
                                      </p:cBhvr>
                                      <p:to>
                                        <p:strVal val="visible"/>
                                      </p:to>
                                    </p:set>
                                    <p:anim calcmode="discrete" valueType="clr">
                                      <p:cBhvr override="childStyle">
                                        <p:cTn id="37" dur="80"/>
                                        <p:tgtEl>
                                          <p:spTgt spid="70659">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8" dur="80"/>
                                        <p:tgtEl>
                                          <p:spTgt spid="70659">
                                            <p:txEl>
                                              <p:pRg st="5" end="5"/>
                                            </p:txEl>
                                          </p:spTgt>
                                        </p:tgtEl>
                                        <p:attrNameLst>
                                          <p:attrName>fillcolor</p:attrName>
                                        </p:attrNameLst>
                                      </p:cBhvr>
                                      <p:tavLst>
                                        <p:tav tm="0">
                                          <p:val>
                                            <p:clrVal>
                                              <a:schemeClr val="accent2"/>
                                            </p:clrVal>
                                          </p:val>
                                        </p:tav>
                                        <p:tav tm="50000">
                                          <p:val>
                                            <p:clrVal>
                                              <a:schemeClr val="hlink"/>
                                            </p:clrVal>
                                          </p:val>
                                        </p:tav>
                                      </p:tavLst>
                                    </p:anim>
                                    <p:set>
                                      <p:cBhvr>
                                        <p:cTn id="39" dur="80"/>
                                        <p:tgtEl>
                                          <p:spTgt spid="70659">
                                            <p:txEl>
                                              <p:pRg st="5" end="5"/>
                                            </p:txEl>
                                          </p:spTgt>
                                        </p:tgtEl>
                                        <p:attrNameLst>
                                          <p:attrName>fill.type</p:attrName>
                                        </p:attrNameLst>
                                      </p:cBhvr>
                                      <p:to>
                                        <p:strVal val="solid"/>
                                      </p:to>
                                    </p:set>
                                  </p:childTnLst>
                                </p:cTn>
                              </p:par>
                            </p:childTnLst>
                          </p:cTn>
                        </p:par>
                        <p:par>
                          <p:cTn id="40" fill="hold">
                            <p:stCondLst>
                              <p:cond delay="4560"/>
                            </p:stCondLst>
                            <p:childTnLst>
                              <p:par>
                                <p:cTn id="41" presetID="24" presetClass="entr" presetSubtype="0" fill="hold" grpId="0" nodeType="afterEffect">
                                  <p:stCondLst>
                                    <p:cond delay="0"/>
                                  </p:stCondLst>
                                  <p:childTnLst>
                                    <p:set>
                                      <p:cBhvr>
                                        <p:cTn id="42" dur="1" fill="hold">
                                          <p:stCondLst>
                                            <p:cond delay="0"/>
                                          </p:stCondLst>
                                        </p:cTn>
                                        <p:tgtEl>
                                          <p:spTgt spid="70658"/>
                                        </p:tgtEl>
                                        <p:attrNameLst>
                                          <p:attrName>style.visibility</p:attrName>
                                        </p:attrNameLst>
                                      </p:cBhvr>
                                      <p:to>
                                        <p:strVal val="visible"/>
                                      </p:to>
                                    </p:set>
                                    <p:anim to="" calcmode="lin" valueType="num">
                                      <p:cBhvr>
                                        <p:cTn id="43" dur="1" fill="hold"/>
                                        <p:tgtEl>
                                          <p:spTgt spid="7065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8" grpId="0" animBg="1"/>
      <p:bldP spid="70659"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eaLnBrk="1" hangingPunct="1">
              <a:lnSpc>
                <a:spcPct val="90000"/>
              </a:lnSpc>
              <a:buNone/>
              <a:defRPr/>
            </a:pPr>
            <a:r>
              <a:rPr lang="es-ES" sz="2400" b="1" dirty="0" smtClean="0">
                <a:effectLst>
                  <a:outerShdw blurRad="38100" dist="38100" dir="2700000" algn="tl">
                    <a:srgbClr val="000000"/>
                  </a:outerShdw>
                </a:effectLst>
              </a:rPr>
              <a:t>Auditoria de la función informática</a:t>
            </a:r>
          </a:p>
          <a:p>
            <a:pPr eaLnBrk="1" hangingPunct="1">
              <a:lnSpc>
                <a:spcPct val="90000"/>
              </a:lnSpc>
              <a:buNone/>
              <a:defRPr/>
            </a:pPr>
            <a:endParaRPr lang="es-ES" sz="2400" b="1" dirty="0" smtClean="0">
              <a:effectLst>
                <a:outerShdw blurRad="38100" dist="38100" dir="2700000" algn="tl">
                  <a:srgbClr val="000000"/>
                </a:outerShdw>
              </a:effectLst>
            </a:endParaRPr>
          </a:p>
          <a:p>
            <a:pPr marL="457200" indent="-457200">
              <a:buFont typeface="Impact" pitchFamily="34" charset="0"/>
              <a:buAutoNum type="arabicPeriod"/>
            </a:pPr>
            <a:r>
              <a:rPr lang="es-MX" sz="2400" b="1" dirty="0" smtClean="0"/>
              <a:t>Recopilación de la información organizacional </a:t>
            </a:r>
            <a:endParaRPr lang="es-ES_tradnl" sz="2400" dirty="0" smtClean="0"/>
          </a:p>
          <a:p>
            <a:pPr marL="457200" indent="-457200">
              <a:buFont typeface="Impact" pitchFamily="34" charset="0"/>
              <a:buAutoNum type="arabicPeriod"/>
            </a:pPr>
            <a:r>
              <a:rPr lang="es-MX" sz="2400" b="1" dirty="0" smtClean="0"/>
              <a:t>Principales planes que se requieren dentro de la organización de informática.</a:t>
            </a:r>
            <a:endParaRPr lang="es-ES_tradnl" sz="2400" dirty="0" smtClean="0"/>
          </a:p>
          <a:p>
            <a:pPr marL="457200" indent="-457200">
              <a:buFont typeface="Impact" pitchFamily="34" charset="0"/>
              <a:buAutoNum type="arabicPeriod"/>
            </a:pPr>
            <a:r>
              <a:rPr lang="es-MX" sz="2400" b="1" dirty="0" smtClean="0"/>
              <a:t>Evaluación de la estructura orgánica.</a:t>
            </a:r>
            <a:endParaRPr lang="es-ES_tradnl" sz="2400" dirty="0" smtClean="0"/>
          </a:p>
          <a:p>
            <a:pPr marL="457200" indent="-457200">
              <a:buFont typeface="Impact" pitchFamily="34" charset="0"/>
              <a:buAutoNum type="arabicPeriod"/>
            </a:pPr>
            <a:r>
              <a:rPr lang="es-MX" sz="2400" b="1" dirty="0" smtClean="0"/>
              <a:t>Estructura orgánica.</a:t>
            </a:r>
            <a:endParaRPr lang="es-ES_tradnl" sz="2400" dirty="0" smtClean="0"/>
          </a:p>
          <a:p>
            <a:pPr marL="457200" indent="-457200">
              <a:buFont typeface="Impact" pitchFamily="34" charset="0"/>
              <a:buAutoNum type="arabicPeriod"/>
            </a:pPr>
            <a:r>
              <a:rPr lang="es-MX" sz="2400" b="1" dirty="0" smtClean="0"/>
              <a:t>Funciones.</a:t>
            </a:r>
            <a:endParaRPr lang="es-ES_tradnl" sz="2400" dirty="0" smtClean="0"/>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eaLnBrk="1" hangingPunct="1">
              <a:lnSpc>
                <a:spcPct val="90000"/>
              </a:lnSpc>
              <a:buNone/>
              <a:defRPr/>
            </a:pPr>
            <a:r>
              <a:rPr lang="es-ES" sz="2400" b="1" dirty="0" smtClean="0">
                <a:effectLst>
                  <a:outerShdw blurRad="38100" dist="38100" dir="2700000" algn="tl">
                    <a:srgbClr val="000000"/>
                  </a:outerShdw>
                </a:effectLst>
              </a:rPr>
              <a:t>Auditoria de la función informática</a:t>
            </a:r>
          </a:p>
          <a:p>
            <a:pPr eaLnBrk="1" hangingPunct="1">
              <a:lnSpc>
                <a:spcPct val="90000"/>
              </a:lnSpc>
              <a:buFontTx/>
              <a:buNone/>
              <a:defRPr/>
            </a:pPr>
            <a:endParaRPr lang="es-ES" sz="2400" b="1" dirty="0" smtClean="0">
              <a:effectLst>
                <a:outerShdw blurRad="38100" dist="38100" dir="2700000" algn="tl">
                  <a:srgbClr val="000000"/>
                </a:outerShdw>
              </a:effectLst>
            </a:endParaRPr>
          </a:p>
          <a:p>
            <a:pPr marL="457200" indent="-457200">
              <a:buNone/>
            </a:pPr>
            <a:r>
              <a:rPr lang="es-MX" sz="2400" b="1" dirty="0" smtClean="0"/>
              <a:t>6. Objetivos.</a:t>
            </a:r>
            <a:endParaRPr lang="es-ES_tradnl" sz="2400" dirty="0" smtClean="0"/>
          </a:p>
          <a:p>
            <a:pPr marL="457200" indent="-457200">
              <a:buNone/>
            </a:pPr>
            <a:r>
              <a:rPr lang="es-MX" sz="2400" b="1" dirty="0" smtClean="0"/>
              <a:t>7. Análisis de organizaciones.</a:t>
            </a:r>
            <a:endParaRPr lang="es-ES_tradnl" sz="2400" dirty="0" smtClean="0"/>
          </a:p>
          <a:p>
            <a:pPr marL="457200" indent="-457200">
              <a:buNone/>
            </a:pPr>
            <a:r>
              <a:rPr lang="es-MX" sz="2400" b="1" dirty="0" smtClean="0"/>
              <a:t>8. Evaluación de los recursos humanos.</a:t>
            </a:r>
            <a:endParaRPr lang="es-ES_tradnl" sz="2400" dirty="0" smtClean="0"/>
          </a:p>
          <a:p>
            <a:pPr marL="457200" indent="-457200">
              <a:buNone/>
            </a:pPr>
            <a:r>
              <a:rPr lang="es-MX" sz="2400" b="1" dirty="0" smtClean="0"/>
              <a:t>9. Entrevistas con el personal de informática.</a:t>
            </a:r>
            <a:endParaRPr lang="es-ES_tradnl" sz="2400" dirty="0" smtClean="0"/>
          </a:p>
          <a:p>
            <a:pPr marL="457200" indent="-457200">
              <a:buNone/>
            </a:pPr>
            <a:r>
              <a:rPr lang="es-MX" sz="2400" b="1" dirty="0" smtClean="0"/>
              <a:t>10. Situación presupuestal y financiera.</a:t>
            </a:r>
            <a:endParaRPr lang="es-ES_tradnl" sz="2400" dirty="0" smtClean="0"/>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eaLnBrk="1" hangingPunct="1">
              <a:lnSpc>
                <a:spcPct val="90000"/>
              </a:lnSpc>
              <a:buFontTx/>
              <a:buAutoNum type="arabicPeriod"/>
              <a:defRPr/>
            </a:pPr>
            <a:r>
              <a:rPr lang="es-MX" sz="2400" b="1" dirty="0" smtClean="0"/>
              <a:t>Recopilación de la información organizacional </a:t>
            </a:r>
          </a:p>
          <a:p>
            <a:pPr marL="457200" indent="-457200" eaLnBrk="1" hangingPunct="1">
              <a:lnSpc>
                <a:spcPct val="90000"/>
              </a:lnSpc>
              <a:buFontTx/>
              <a:buAutoNum type="arabicPeriod"/>
              <a:defRPr/>
            </a:pPr>
            <a:endParaRPr lang="es-ES" sz="2400" b="1" dirty="0" smtClean="0"/>
          </a:p>
          <a:p>
            <a:pPr marL="457200" indent="-457200" algn="just">
              <a:lnSpc>
                <a:spcPct val="80000"/>
              </a:lnSpc>
              <a:buFont typeface="Wingdings" pitchFamily="2" charset="2"/>
              <a:buNone/>
              <a:defRPr/>
            </a:pPr>
            <a:r>
              <a:rPr lang="es-ES" sz="2400" dirty="0" smtClean="0"/>
              <a:t>Después de haberse elaborado la planeación de la auditoria, se deberá iniciar la recolección de la información, tomando en cuenta los siguientes elementos:</a:t>
            </a:r>
          </a:p>
          <a:p>
            <a:pPr marL="457200" indent="-457200" algn="ctr">
              <a:lnSpc>
                <a:spcPct val="80000"/>
              </a:lnSpc>
              <a:defRPr/>
            </a:pPr>
            <a:endParaRPr lang="es-ES" sz="2400" dirty="0" smtClean="0"/>
          </a:p>
          <a:p>
            <a:pPr marL="457200" indent="-457200" algn="just">
              <a:lnSpc>
                <a:spcPct val="80000"/>
              </a:lnSpc>
              <a:buFont typeface="Wingdings" pitchFamily="2" charset="2"/>
              <a:buNone/>
              <a:defRPr/>
            </a:pPr>
            <a:r>
              <a:rPr lang="es-ES" sz="2400" dirty="0" smtClean="0"/>
              <a:t>a) Revisión de la estructura orgánica</a:t>
            </a:r>
          </a:p>
          <a:p>
            <a:pPr marL="457200" indent="-457200" algn="just">
              <a:lnSpc>
                <a:spcPct val="80000"/>
              </a:lnSpc>
              <a:buFont typeface="Wingdings" pitchFamily="2" charset="2"/>
              <a:buNone/>
              <a:defRPr/>
            </a:pPr>
            <a:r>
              <a:rPr lang="es-ES" sz="2400" dirty="0" smtClean="0"/>
              <a:t>b) Se deberá revisar la situación de los recursos humanos</a:t>
            </a:r>
          </a:p>
          <a:p>
            <a:pPr marL="457200" indent="-457200" algn="just">
              <a:lnSpc>
                <a:spcPct val="80000"/>
              </a:lnSpc>
              <a:buFont typeface="Wingdings" pitchFamily="2" charset="2"/>
              <a:buNone/>
              <a:defRPr/>
            </a:pPr>
            <a:r>
              <a:rPr lang="es-ES" sz="2400" dirty="0" smtClean="0"/>
              <a:t>c) Entrevistas con el personal de procesos electrónicos </a:t>
            </a:r>
          </a:p>
          <a:p>
            <a:pPr>
              <a:buFont typeface="Wingdings" pitchFamily="2" charset="2"/>
              <a:buNone/>
              <a:defRPr/>
            </a:pPr>
            <a:r>
              <a:rPr lang="es-MX" sz="2400" dirty="0" smtClean="0"/>
              <a:t>d) Se deberá conocer la situación en cuanto a:</a:t>
            </a:r>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eaLnBrk="1" hangingPunct="1">
              <a:lnSpc>
                <a:spcPct val="90000"/>
              </a:lnSpc>
              <a:buFontTx/>
              <a:buAutoNum type="arabicPeriod"/>
              <a:defRPr/>
            </a:pPr>
            <a:r>
              <a:rPr lang="es-MX" sz="2400" b="1" dirty="0" smtClean="0"/>
              <a:t>Recopilación de la información organizacional </a:t>
            </a:r>
          </a:p>
          <a:p>
            <a:pPr eaLnBrk="1" hangingPunct="1">
              <a:lnSpc>
                <a:spcPct val="90000"/>
              </a:lnSpc>
              <a:buFontTx/>
              <a:buNone/>
              <a:defRPr/>
            </a:pPr>
            <a:endParaRPr lang="es-ES" sz="2400" b="1" dirty="0" smtClean="0">
              <a:effectLst>
                <a:outerShdw blurRad="38100" dist="38100" dir="2700000" algn="tl">
                  <a:srgbClr val="000000"/>
                </a:outerShdw>
              </a:effectLst>
            </a:endParaRPr>
          </a:p>
          <a:p>
            <a:pPr marL="457200" indent="-457200" algn="just" eaLnBrk="1" hangingPunct="1">
              <a:lnSpc>
                <a:spcPct val="90000"/>
              </a:lnSpc>
              <a:buFont typeface="+mj-lt"/>
              <a:buAutoNum type="arabicPeriod"/>
              <a:defRPr/>
            </a:pPr>
            <a:r>
              <a:rPr lang="es-MX" sz="2200" dirty="0" smtClean="0"/>
              <a:t>Presupuesto.</a:t>
            </a:r>
          </a:p>
          <a:p>
            <a:pPr marL="457200" indent="-457200" algn="just" eaLnBrk="1" hangingPunct="1">
              <a:lnSpc>
                <a:spcPct val="90000"/>
              </a:lnSpc>
              <a:buFont typeface="+mj-lt"/>
              <a:buAutoNum type="arabicPeriod"/>
              <a:defRPr/>
            </a:pPr>
            <a:r>
              <a:rPr lang="es-MX" sz="2200" dirty="0" smtClean="0"/>
              <a:t>Recursos financieros.</a:t>
            </a:r>
          </a:p>
          <a:p>
            <a:pPr marL="457200" indent="-457200" algn="just" eaLnBrk="1" hangingPunct="1">
              <a:lnSpc>
                <a:spcPct val="90000"/>
              </a:lnSpc>
              <a:buFont typeface="+mj-lt"/>
              <a:buAutoNum type="arabicPeriod"/>
              <a:defRPr/>
            </a:pPr>
            <a:r>
              <a:rPr lang="es-MX" sz="2200" dirty="0" smtClean="0"/>
              <a:t>Recursos materiales</a:t>
            </a:r>
          </a:p>
          <a:p>
            <a:pPr marL="457200" indent="-457200" algn="just" eaLnBrk="1" hangingPunct="1">
              <a:lnSpc>
                <a:spcPct val="90000"/>
              </a:lnSpc>
              <a:buFont typeface="+mj-lt"/>
              <a:buAutoNum type="arabicPeriod"/>
              <a:defRPr/>
            </a:pPr>
            <a:r>
              <a:rPr lang="es-MX" sz="2200" dirty="0" smtClean="0"/>
              <a:t>Mobiliario y equipo.</a:t>
            </a:r>
          </a:p>
          <a:p>
            <a:pPr marL="457200" indent="-457200" algn="just" eaLnBrk="1" hangingPunct="1">
              <a:lnSpc>
                <a:spcPct val="90000"/>
              </a:lnSpc>
              <a:buFont typeface="+mj-lt"/>
              <a:buAutoNum type="arabicPeriod"/>
              <a:defRPr/>
            </a:pPr>
            <a:r>
              <a:rPr lang="es-MX" sz="2200" dirty="0" smtClean="0"/>
              <a:t>Costos.</a:t>
            </a:r>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eaLnBrk="1" hangingPunct="1">
              <a:lnSpc>
                <a:spcPct val="90000"/>
              </a:lnSpc>
              <a:buFontTx/>
              <a:buAutoNum type="arabicPeriod"/>
              <a:defRPr/>
            </a:pPr>
            <a:r>
              <a:rPr lang="es-MX" sz="2400" b="1" dirty="0" smtClean="0"/>
              <a:t>Recopilación de la información organizacional </a:t>
            </a:r>
          </a:p>
          <a:p>
            <a:pPr eaLnBrk="1" hangingPunct="1">
              <a:lnSpc>
                <a:spcPct val="90000"/>
              </a:lnSpc>
              <a:buFontTx/>
              <a:buNone/>
              <a:defRPr/>
            </a:pPr>
            <a:endParaRPr lang="es-ES" sz="2400" b="1" dirty="0" smtClean="0">
              <a:effectLst>
                <a:outerShdw blurRad="38100" dist="38100" dir="2700000" algn="tl">
                  <a:srgbClr val="000000"/>
                </a:outerShdw>
              </a:effectLst>
            </a:endParaRPr>
          </a:p>
          <a:p>
            <a:pPr marL="457200" indent="-457200" algn="just">
              <a:lnSpc>
                <a:spcPct val="80000"/>
              </a:lnSpc>
              <a:buFont typeface="Wingdings" pitchFamily="2" charset="2"/>
              <a:buNone/>
            </a:pPr>
            <a:r>
              <a:rPr lang="es-ES" sz="2400" dirty="0" smtClean="0"/>
              <a:t>e) Se hará un levantamiento del censo de recursos humanos y análisis de la situación</a:t>
            </a:r>
          </a:p>
          <a:p>
            <a:pPr marL="457200" indent="-457200" algn="just">
              <a:lnSpc>
                <a:spcPct val="80000"/>
              </a:lnSpc>
              <a:buFont typeface="Wingdings" pitchFamily="2" charset="2"/>
              <a:buNone/>
            </a:pPr>
            <a:r>
              <a:rPr lang="es-ES" sz="2400" dirty="0" smtClean="0"/>
              <a:t>f) Se deberá revisar el grado de cumplimiento de los documentos administrativos</a:t>
            </a:r>
          </a:p>
          <a:p>
            <a:pPr marL="457200" indent="-457200" algn="just">
              <a:lnSpc>
                <a:spcPct val="80000"/>
              </a:lnSpc>
              <a:buFont typeface="Wingdings" pitchFamily="2" charset="2"/>
              <a:buAutoNum type="arabicPeriod"/>
            </a:pPr>
            <a:endParaRPr lang="es-ES" sz="2400" dirty="0" smtClean="0"/>
          </a:p>
          <a:p>
            <a:pPr marL="457200" indent="-457200" algn="just">
              <a:lnSpc>
                <a:spcPct val="80000"/>
              </a:lnSpc>
              <a:buFont typeface="Wingdings" pitchFamily="2" charset="2"/>
              <a:buNone/>
            </a:pPr>
            <a:r>
              <a:rPr lang="es-ES" sz="2400" dirty="0" smtClean="0"/>
              <a:t>      Por lo que la organización deberá estar estructurada de la forma que permita logra eficiente y eficazmente los objetivos, y que esto se logre a través de una adecuada toma de decisiones  </a:t>
            </a:r>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buNone/>
            </a:pPr>
            <a:r>
              <a:rPr lang="es-MX" sz="2400" b="1" dirty="0" smtClean="0"/>
              <a:t>2. Principales planes que se requieren dentro de la organización de informática.</a:t>
            </a:r>
            <a:endParaRPr lang="es-ES_tradnl" sz="2400" dirty="0" smtClean="0"/>
          </a:p>
          <a:p>
            <a:pPr eaLnBrk="1" hangingPunct="1">
              <a:lnSpc>
                <a:spcPct val="90000"/>
              </a:lnSpc>
              <a:buFontTx/>
              <a:buNone/>
              <a:defRPr/>
            </a:pPr>
            <a:endParaRPr lang="es-ES" sz="2400" b="1" dirty="0" smtClean="0">
              <a:effectLst>
                <a:outerShdw blurRad="38100" dist="38100" dir="2700000" algn="tl">
                  <a:srgbClr val="000000"/>
                </a:outerShdw>
              </a:effectLst>
            </a:endParaRPr>
          </a:p>
          <a:p>
            <a:pPr algn="just" eaLnBrk="1" hangingPunct="1">
              <a:lnSpc>
                <a:spcPct val="90000"/>
              </a:lnSpc>
              <a:buFontTx/>
              <a:buNone/>
              <a:defRPr/>
            </a:pPr>
            <a:r>
              <a:rPr lang="es-MX" sz="2000" b="1" dirty="0" smtClean="0"/>
              <a:t>A).- Estudio de viabilidad:</a:t>
            </a:r>
          </a:p>
          <a:p>
            <a:pPr algn="just" eaLnBrk="1" hangingPunct="1">
              <a:lnSpc>
                <a:spcPct val="90000"/>
              </a:lnSpc>
              <a:buFontTx/>
              <a:buNone/>
              <a:defRPr/>
            </a:pPr>
            <a:endParaRPr lang="es-MX" sz="2000" dirty="0" smtClean="0"/>
          </a:p>
          <a:p>
            <a:pPr algn="just" eaLnBrk="1" hangingPunct="1">
              <a:lnSpc>
                <a:spcPct val="90000"/>
              </a:lnSpc>
              <a:buFontTx/>
              <a:buNone/>
              <a:defRPr/>
            </a:pPr>
            <a:r>
              <a:rPr lang="es-MX" sz="2000" dirty="0" smtClean="0"/>
              <a:t>      Consiste en la investigación de los costos y beneficios de los usos a largo plazo de las computadoras y recomienda cuando debe o no usarse; es decir una evaluación para determinar, primero si la computadora puede resolver o mejorar un determinado procedimiento y, segundo, cual es la mejor alternativa.</a:t>
            </a:r>
          </a:p>
          <a:p>
            <a:pPr algn="just" eaLnBrk="1" hangingPunct="1">
              <a:lnSpc>
                <a:spcPct val="90000"/>
              </a:lnSpc>
              <a:buFontTx/>
              <a:buNone/>
              <a:defRPr/>
            </a:pPr>
            <a:endParaRPr lang="es-MX" sz="2000" dirty="0" smtClean="0"/>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buNone/>
            </a:pPr>
            <a:r>
              <a:rPr lang="es-MX" sz="2400" b="1" dirty="0" smtClean="0"/>
              <a:t>2. Principales planes que se requieren dentro de la organización de informática.</a:t>
            </a:r>
            <a:endParaRPr lang="es-ES_tradnl" sz="2400" dirty="0" smtClean="0"/>
          </a:p>
          <a:p>
            <a:pPr eaLnBrk="1" hangingPunct="1">
              <a:lnSpc>
                <a:spcPct val="90000"/>
              </a:lnSpc>
              <a:buFontTx/>
              <a:buNone/>
              <a:defRPr/>
            </a:pPr>
            <a:endParaRPr lang="es-ES" sz="2400" b="1" dirty="0" smtClean="0">
              <a:effectLst>
                <a:outerShdw blurRad="38100" dist="38100" dir="2700000" algn="tl">
                  <a:srgbClr val="000000"/>
                </a:outerShdw>
              </a:effectLst>
            </a:endParaRPr>
          </a:p>
          <a:p>
            <a:pPr algn="just" eaLnBrk="1" hangingPunct="1">
              <a:lnSpc>
                <a:spcPct val="90000"/>
              </a:lnSpc>
              <a:buFontTx/>
              <a:buNone/>
              <a:defRPr/>
            </a:pPr>
            <a:r>
              <a:rPr lang="es-MX" sz="2000" b="1" dirty="0" smtClean="0"/>
              <a:t>B).- Planeación de Cambios, Modificaciones y Actualización:</a:t>
            </a:r>
          </a:p>
          <a:p>
            <a:pPr algn="just" eaLnBrk="1" hangingPunct="1">
              <a:lnSpc>
                <a:spcPct val="90000"/>
              </a:lnSpc>
              <a:buFontTx/>
              <a:buNone/>
              <a:defRPr/>
            </a:pPr>
            <a:endParaRPr lang="es-MX" sz="2000" dirty="0" smtClean="0"/>
          </a:p>
          <a:p>
            <a:pPr algn="just" eaLnBrk="1" hangingPunct="1">
              <a:lnSpc>
                <a:spcPct val="90000"/>
              </a:lnSpc>
              <a:buFontTx/>
              <a:buNone/>
              <a:defRPr/>
            </a:pPr>
            <a:r>
              <a:rPr lang="es-MX" sz="2000" dirty="0" smtClean="0"/>
              <a:t>    Se especifican las metas y actividades que se deben realizar para lograr los cambios y modificaciones, su independencia, tiempos, responsables y restricciones, cuando la organización toma la decisión de realizar un cambio sustancial en el software, hardware, comunicación o equipos periféricos.</a:t>
            </a:r>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buNone/>
            </a:pPr>
            <a:r>
              <a:rPr lang="es-MX" sz="2400" b="1" dirty="0" smtClean="0"/>
              <a:t>2. Principales planes que se requieren dentro de la organización de informática.</a:t>
            </a:r>
            <a:endParaRPr lang="es-ES_tradnl" sz="2400" dirty="0" smtClean="0"/>
          </a:p>
          <a:p>
            <a:pPr eaLnBrk="1" hangingPunct="1">
              <a:lnSpc>
                <a:spcPct val="90000"/>
              </a:lnSpc>
              <a:buFontTx/>
              <a:buNone/>
              <a:defRPr/>
            </a:pPr>
            <a:endParaRPr lang="es-ES" sz="2400" b="1" dirty="0" smtClean="0">
              <a:effectLst>
                <a:outerShdw blurRad="38100" dist="38100" dir="2700000" algn="tl">
                  <a:srgbClr val="000000"/>
                </a:outerShdw>
              </a:effectLst>
            </a:endParaRPr>
          </a:p>
          <a:p>
            <a:pPr algn="just" eaLnBrk="1" hangingPunct="1">
              <a:lnSpc>
                <a:spcPct val="90000"/>
              </a:lnSpc>
              <a:buFontTx/>
              <a:buNone/>
              <a:defRPr/>
            </a:pPr>
            <a:r>
              <a:rPr lang="es-MX" sz="2000" b="1" dirty="0" smtClean="0"/>
              <a:t>C).- Plan maestro:</a:t>
            </a:r>
          </a:p>
          <a:p>
            <a:pPr algn="just" eaLnBrk="1" hangingPunct="1">
              <a:lnSpc>
                <a:spcPct val="90000"/>
              </a:lnSpc>
              <a:buFontTx/>
              <a:buNone/>
              <a:defRPr/>
            </a:pPr>
            <a:r>
              <a:rPr lang="es-MX" sz="2000" dirty="0" smtClean="0"/>
              <a:t>      Define los objetivos a largo plazo y las metas necesarias para lograrlo. Este debe contener los objetivos, metas y actividades generales a realizar durante los siguientes años, incluyendo los nuevos sistemas que se pretenden implementar</a:t>
            </a:r>
          </a:p>
          <a:p>
            <a:pPr algn="just" eaLnBrk="1" hangingPunct="1">
              <a:lnSpc>
                <a:spcPct val="90000"/>
              </a:lnSpc>
              <a:buFontTx/>
              <a:buNone/>
              <a:defRPr/>
            </a:pPr>
            <a:endParaRPr lang="es-MX" sz="2000" dirty="0" smtClean="0"/>
          </a:p>
          <a:p>
            <a:pPr algn="just" eaLnBrk="1" hangingPunct="1">
              <a:lnSpc>
                <a:spcPct val="90000"/>
              </a:lnSpc>
              <a:buFontTx/>
              <a:buNone/>
              <a:defRPr/>
            </a:pPr>
            <a:r>
              <a:rPr lang="es-MX" sz="2000" b="1" dirty="0" smtClean="0"/>
              <a:t>El plan maestro puede comprender cuatro </a:t>
            </a:r>
            <a:r>
              <a:rPr lang="es-MX" sz="2000" b="1" dirty="0" err="1" smtClean="0"/>
              <a:t>subplanes</a:t>
            </a:r>
            <a:r>
              <a:rPr lang="es-MX" sz="2000" b="1" dirty="0" smtClean="0"/>
              <a:t>:</a:t>
            </a:r>
          </a:p>
          <a:p>
            <a:pPr algn="just" eaLnBrk="1" hangingPunct="1">
              <a:lnSpc>
                <a:spcPct val="90000"/>
              </a:lnSpc>
              <a:buFontTx/>
              <a:buNone/>
              <a:defRPr/>
            </a:pPr>
            <a:endParaRPr lang="es-MX" sz="2000" dirty="0" smtClean="0"/>
          </a:p>
          <a:p>
            <a:pPr algn="just" eaLnBrk="1" hangingPunct="1">
              <a:lnSpc>
                <a:spcPct val="90000"/>
              </a:lnSpc>
              <a:buFontTx/>
              <a:buNone/>
              <a:defRPr/>
            </a:pPr>
            <a:r>
              <a:rPr lang="es-MX" sz="2000" dirty="0" smtClean="0"/>
              <a:t>a) Plan estratégico de la organización.</a:t>
            </a:r>
          </a:p>
          <a:p>
            <a:pPr algn="just" eaLnBrk="1" hangingPunct="1">
              <a:lnSpc>
                <a:spcPct val="90000"/>
              </a:lnSpc>
              <a:buFontTx/>
              <a:buNone/>
              <a:defRPr/>
            </a:pPr>
            <a:r>
              <a:rPr lang="es-MX" sz="2000" dirty="0" smtClean="0"/>
              <a:t>b) Plan estratégico de sistemas de información.</a:t>
            </a:r>
          </a:p>
          <a:p>
            <a:pPr algn="just" eaLnBrk="1" hangingPunct="1">
              <a:lnSpc>
                <a:spcPct val="90000"/>
              </a:lnSpc>
              <a:buFontTx/>
              <a:buNone/>
              <a:defRPr/>
            </a:pPr>
            <a:r>
              <a:rPr lang="es-MX" sz="2000" dirty="0" smtClean="0"/>
              <a:t>c) Plan de requerimientos</a:t>
            </a:r>
          </a:p>
          <a:p>
            <a:pPr algn="just" eaLnBrk="1" hangingPunct="1">
              <a:lnSpc>
                <a:spcPct val="90000"/>
              </a:lnSpc>
              <a:buFontTx/>
              <a:buNone/>
              <a:defRPr/>
            </a:pPr>
            <a:r>
              <a:rPr lang="es-MX" sz="2000" dirty="0" smtClean="0"/>
              <a:t>d) Plan de aplicación de los sistemas de información </a:t>
            </a:r>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53250" name="Rectangle 2"/>
          <p:cNvSpPr>
            <a:spLocks noGrp="1" noChangeArrowheads="1"/>
          </p:cNvSpPr>
          <p:nvPr>
            <p:ph type="title"/>
          </p:nvPr>
        </p:nvSpPr>
        <p:spPr/>
        <p:txBody>
          <a:bodyPr/>
          <a:lstStyle/>
          <a:p>
            <a:pPr algn="l" eaLnBrk="1" hangingPunct="1">
              <a:defRPr/>
            </a:pPr>
            <a:r>
              <a:rPr lang="es-ES_tradnl" sz="3200" b="1" dirty="0" smtClean="0">
                <a:solidFill>
                  <a:schemeClr val="bg1"/>
                </a:solidFill>
                <a:effectLst>
                  <a:outerShdw blurRad="38100" dist="38100" dir="2700000" algn="tl">
                    <a:srgbClr val="000000"/>
                  </a:outerShdw>
                </a:effectLst>
              </a:rPr>
              <a:t>Objetivos </a:t>
            </a:r>
            <a:r>
              <a:rPr lang="es-ES_tradnl" sz="3200" dirty="0" smtClean="0">
                <a:solidFill>
                  <a:schemeClr val="bg1"/>
                </a:solidFill>
              </a:rPr>
              <a:t/>
            </a:r>
            <a:br>
              <a:rPr lang="es-ES_tradnl" sz="3200" dirty="0" smtClean="0">
                <a:solidFill>
                  <a:schemeClr val="bg1"/>
                </a:solidFill>
              </a:rPr>
            </a:br>
            <a:endParaRPr lang="es-ES_tradnl" sz="3200" dirty="0" smtClean="0">
              <a:solidFill>
                <a:schemeClr val="bg1"/>
              </a:solidFill>
            </a:endParaRPr>
          </a:p>
        </p:txBody>
      </p:sp>
      <p:sp>
        <p:nvSpPr>
          <p:cNvPr id="53251" name="Rectangle 3"/>
          <p:cNvSpPr>
            <a:spLocks noGrp="1" noChangeArrowheads="1"/>
          </p:cNvSpPr>
          <p:nvPr>
            <p:ph type="body" idx="1"/>
          </p:nvPr>
        </p:nvSpPr>
        <p:spPr>
          <a:xfrm>
            <a:off x="457200" y="1196975"/>
            <a:ext cx="8229600" cy="5257800"/>
          </a:xfrm>
        </p:spPr>
        <p:txBody>
          <a:bodyPr/>
          <a:lstStyle/>
          <a:p>
            <a:pPr algn="just" eaLnBrk="1" hangingPunct="1">
              <a:lnSpc>
                <a:spcPct val="80000"/>
              </a:lnSpc>
            </a:pPr>
            <a:r>
              <a:rPr lang="es-MX" sz="2400" dirty="0" smtClean="0"/>
              <a:t>El principal objetivo, es evaluar la función de la informática desde los siguientes puntos de vista:</a:t>
            </a:r>
          </a:p>
          <a:p>
            <a:pPr algn="just" eaLnBrk="1" hangingPunct="1">
              <a:lnSpc>
                <a:spcPct val="80000"/>
              </a:lnSpc>
            </a:pPr>
            <a:endParaRPr lang="es-MX" sz="2400" dirty="0" smtClean="0"/>
          </a:p>
          <a:p>
            <a:pPr algn="just" eaLnBrk="1" hangingPunct="1">
              <a:lnSpc>
                <a:spcPct val="80000"/>
              </a:lnSpc>
            </a:pPr>
            <a:r>
              <a:rPr lang="es-MX" sz="2400" dirty="0" smtClean="0"/>
              <a:t>La parte administrativa del departamento de informática.</a:t>
            </a:r>
          </a:p>
          <a:p>
            <a:pPr algn="just" eaLnBrk="1" hangingPunct="1">
              <a:lnSpc>
                <a:spcPct val="80000"/>
              </a:lnSpc>
            </a:pPr>
            <a:endParaRPr lang="es-MX" sz="2400" dirty="0" smtClean="0"/>
          </a:p>
          <a:p>
            <a:pPr algn="just" eaLnBrk="1" hangingPunct="1">
              <a:lnSpc>
                <a:spcPct val="80000"/>
              </a:lnSpc>
            </a:pPr>
            <a:r>
              <a:rPr lang="es-MX" sz="2400" dirty="0" smtClean="0"/>
              <a:t>Los recursos materiales y técnicos del área de informática.</a:t>
            </a:r>
          </a:p>
          <a:p>
            <a:pPr algn="just" eaLnBrk="1" hangingPunct="1">
              <a:lnSpc>
                <a:spcPct val="80000"/>
              </a:lnSpc>
            </a:pPr>
            <a:endParaRPr lang="es-MX" sz="2400" dirty="0" smtClean="0"/>
          </a:p>
          <a:p>
            <a:pPr algn="just" eaLnBrk="1" hangingPunct="1">
              <a:lnSpc>
                <a:spcPct val="80000"/>
              </a:lnSpc>
            </a:pPr>
            <a:r>
              <a:rPr lang="es-MX" sz="2400" dirty="0" smtClean="0"/>
              <a:t>Los sistemas y procedimientos, la eficiencia de su uso y su relación con las necesidades de la organización.</a:t>
            </a:r>
          </a:p>
        </p:txBody>
      </p:sp>
      <p:pic>
        <p:nvPicPr>
          <p:cNvPr id="7173" name="Picture 7"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7174" name="Picture 8"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7175"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buNone/>
            </a:pPr>
            <a:r>
              <a:rPr lang="es-MX" sz="2400" b="1" dirty="0" smtClean="0"/>
              <a:t>2. Principales planes que se requieren dentro de la organización de informática.</a:t>
            </a:r>
            <a:endParaRPr lang="es-ES_tradnl" sz="2400" dirty="0" smtClean="0"/>
          </a:p>
          <a:p>
            <a:pPr eaLnBrk="1" hangingPunct="1">
              <a:lnSpc>
                <a:spcPct val="90000"/>
              </a:lnSpc>
              <a:buFontTx/>
              <a:buNone/>
              <a:defRPr/>
            </a:pPr>
            <a:endParaRPr lang="es-ES" sz="2400" b="1" dirty="0" smtClean="0">
              <a:effectLst>
                <a:outerShdw blurRad="38100" dist="38100" dir="2700000" algn="tl">
                  <a:srgbClr val="000000"/>
                </a:outerShdw>
              </a:effectLst>
            </a:endParaRPr>
          </a:p>
          <a:p>
            <a:pPr marL="381000" indent="-381000" algn="just">
              <a:lnSpc>
                <a:spcPct val="80000"/>
              </a:lnSpc>
              <a:buFont typeface="Wingdings" pitchFamily="2" charset="2"/>
              <a:buNone/>
            </a:pPr>
            <a:r>
              <a:rPr lang="es-ES" sz="2000" b="1" dirty="0" smtClean="0"/>
              <a:t>D).- Plan De Proyectos</a:t>
            </a:r>
          </a:p>
          <a:p>
            <a:pPr marL="381000" indent="-381000" algn="just">
              <a:lnSpc>
                <a:spcPct val="80000"/>
              </a:lnSpc>
              <a:buFont typeface="Wingdings" pitchFamily="2" charset="2"/>
              <a:buNone/>
            </a:pPr>
            <a:r>
              <a:rPr lang="es-ES" sz="2000" dirty="0" smtClean="0"/>
              <a:t>   Consiste en el plan básico para desarrollar determinado sistema y para asegurarse que el proyecto es consistente con las metas y objetivos de la organización y con aquellos señalados en el plan maestro. Es importante que este plan no solo contemple los sistemas, sino también las prioridades y el monumento en el cual se desarrollaran los sistemas. Las principales tareas que deben estar especificadas dentro de un plan de proyectos son:</a:t>
            </a:r>
          </a:p>
          <a:p>
            <a:pPr marL="381000" indent="-381000" algn="just">
              <a:lnSpc>
                <a:spcPct val="80000"/>
              </a:lnSpc>
              <a:buFont typeface="Wingdings" pitchFamily="2" charset="2"/>
              <a:buNone/>
            </a:pPr>
            <a:endParaRPr lang="es-ES" sz="2000" dirty="0" smtClean="0"/>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28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buNone/>
            </a:pPr>
            <a:r>
              <a:rPr lang="es-MX" sz="2400" b="1" dirty="0" smtClean="0"/>
              <a:t>2. Principales planes que se requieren dentro de la organización de informática.</a:t>
            </a:r>
            <a:endParaRPr lang="es-ES_tradnl" sz="2400" dirty="0" smtClean="0"/>
          </a:p>
          <a:p>
            <a:pPr eaLnBrk="1" hangingPunct="1">
              <a:lnSpc>
                <a:spcPct val="90000"/>
              </a:lnSpc>
              <a:buFontTx/>
              <a:buNone/>
              <a:defRPr/>
            </a:pPr>
            <a:endParaRPr lang="es-ES" sz="2400" b="1" dirty="0" smtClean="0">
              <a:effectLst>
                <a:outerShdw blurRad="38100" dist="38100" dir="2700000" algn="tl">
                  <a:srgbClr val="000000"/>
                </a:outerShdw>
              </a:effectLst>
            </a:endParaRPr>
          </a:p>
          <a:p>
            <a:pPr marL="381000" indent="-381000" algn="just">
              <a:lnSpc>
                <a:spcPct val="80000"/>
              </a:lnSpc>
            </a:pPr>
            <a:r>
              <a:rPr lang="es-ES" sz="2000" dirty="0" smtClean="0"/>
              <a:t>Identificar las tareas a realizar</a:t>
            </a:r>
          </a:p>
          <a:p>
            <a:pPr marL="381000" indent="-381000" algn="just">
              <a:lnSpc>
                <a:spcPct val="80000"/>
              </a:lnSpc>
            </a:pPr>
            <a:r>
              <a:rPr lang="es-ES" sz="2000" dirty="0" smtClean="0"/>
              <a:t>Identificar las relaciones entre tareas</a:t>
            </a:r>
          </a:p>
          <a:p>
            <a:pPr marL="381000" indent="-381000" algn="just">
              <a:lnSpc>
                <a:spcPct val="80000"/>
              </a:lnSpc>
            </a:pPr>
            <a:r>
              <a:rPr lang="es-ES" sz="2000" dirty="0" smtClean="0"/>
              <a:t>Determinar las restricciones de tiempo de cada tarea del proyecto</a:t>
            </a:r>
          </a:p>
          <a:p>
            <a:pPr marL="381000" indent="-381000" algn="just">
              <a:lnSpc>
                <a:spcPct val="80000"/>
              </a:lnSpc>
            </a:pPr>
            <a:r>
              <a:rPr lang="es-ES" sz="2000" dirty="0" smtClean="0"/>
              <a:t>Determinar los recursos necesarios para cada tarea</a:t>
            </a:r>
          </a:p>
          <a:p>
            <a:pPr marL="381000" indent="-381000" algn="just">
              <a:lnSpc>
                <a:spcPct val="80000"/>
              </a:lnSpc>
            </a:pPr>
            <a:r>
              <a:rPr lang="es-ES" sz="2000" dirty="0" smtClean="0"/>
              <a:t>Determinar cualquier otra restricción que se tenga</a:t>
            </a:r>
          </a:p>
          <a:p>
            <a:pPr marL="381000" indent="-381000" algn="just">
              <a:lnSpc>
                <a:spcPct val="80000"/>
              </a:lnSpc>
            </a:pPr>
            <a:r>
              <a:rPr lang="es-ES" sz="2000" dirty="0" smtClean="0"/>
              <a:t>Determinar la secuencia de actividades </a:t>
            </a:r>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buNone/>
            </a:pPr>
            <a:r>
              <a:rPr lang="es-MX" sz="2400" b="1" dirty="0" smtClean="0"/>
              <a:t>2. Principales planes que se requieren dentro de la organización de informática.</a:t>
            </a:r>
            <a:endParaRPr lang="es-ES_tradnl" sz="2400" dirty="0" smtClean="0"/>
          </a:p>
          <a:p>
            <a:pPr eaLnBrk="1" hangingPunct="1">
              <a:lnSpc>
                <a:spcPct val="90000"/>
              </a:lnSpc>
              <a:buFontTx/>
              <a:buNone/>
              <a:defRPr/>
            </a:pPr>
            <a:endParaRPr lang="es-ES" sz="2400" b="1" dirty="0" smtClean="0">
              <a:effectLst>
                <a:outerShdw blurRad="38100" dist="38100" dir="2700000" algn="tl">
                  <a:srgbClr val="000000"/>
                </a:outerShdw>
              </a:effectLst>
            </a:endParaRPr>
          </a:p>
          <a:p>
            <a:pPr algn="just">
              <a:lnSpc>
                <a:spcPct val="90000"/>
              </a:lnSpc>
              <a:buFont typeface="Wingdings" pitchFamily="2" charset="2"/>
              <a:buNone/>
            </a:pPr>
            <a:r>
              <a:rPr lang="es-ES" sz="2000" b="1" dirty="0" smtClean="0"/>
              <a:t>E).-Plan De Seguridad, Seguros, Contingencia Y Recuperación En Casos Siniestros</a:t>
            </a:r>
          </a:p>
          <a:p>
            <a:pPr algn="just">
              <a:lnSpc>
                <a:spcPct val="90000"/>
              </a:lnSpc>
              <a:buFont typeface="Wingdings" pitchFamily="2" charset="2"/>
              <a:buNone/>
            </a:pPr>
            <a:endParaRPr lang="es-ES" sz="2000" b="1" dirty="0" smtClean="0">
              <a:solidFill>
                <a:srgbClr val="008000"/>
              </a:solidFill>
            </a:endParaRPr>
          </a:p>
          <a:p>
            <a:pPr algn="just">
              <a:lnSpc>
                <a:spcPct val="90000"/>
              </a:lnSpc>
              <a:buFont typeface="Wingdings" pitchFamily="2" charset="2"/>
              <a:buNone/>
            </a:pPr>
            <a:r>
              <a:rPr lang="es-ES" sz="2000" dirty="0" smtClean="0"/>
              <a:t>   Una instalación de informática esta expuesta a sufrir un desastre por muchas razones: huracanes, fuego, inundaciones, terremotos, sabotaje, fraude, problemas de equipo, por lo que se debe tener un plan que permita eliminar en lo posible la ocurrencia de un desastre o de perdida por causas internas y externas a la organización; así mismo se deberá tener  un plan de recuperación, para cuando ocurra un desastre la instalación se encuentre en funcionamiento en el menor tiempo posible y con el menor impacto para la organización.</a:t>
            </a:r>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buNone/>
            </a:pPr>
            <a:r>
              <a:rPr lang="es-MX" sz="2400" b="1" dirty="0" smtClean="0"/>
              <a:t>2. Principales planes que se requieren dentro de la organización de informática.</a:t>
            </a:r>
            <a:endParaRPr lang="es-ES_tradnl" sz="2400" dirty="0" smtClean="0"/>
          </a:p>
          <a:p>
            <a:pPr eaLnBrk="1" hangingPunct="1">
              <a:lnSpc>
                <a:spcPct val="90000"/>
              </a:lnSpc>
              <a:buFontTx/>
              <a:buNone/>
              <a:defRPr/>
            </a:pPr>
            <a:endParaRPr lang="es-ES" sz="2400" b="1" dirty="0" smtClean="0">
              <a:effectLst>
                <a:outerShdw blurRad="38100" dist="38100" dir="2700000" algn="tl">
                  <a:srgbClr val="000000"/>
                </a:outerShdw>
              </a:effectLst>
            </a:endParaRPr>
          </a:p>
          <a:p>
            <a:pPr marL="381000" indent="-381000" algn="just">
              <a:lnSpc>
                <a:spcPct val="80000"/>
              </a:lnSpc>
            </a:pPr>
            <a:r>
              <a:rPr lang="es-ES" sz="2000" dirty="0" smtClean="0"/>
              <a:t>Identificar las tareas a realizar</a:t>
            </a:r>
          </a:p>
          <a:p>
            <a:pPr marL="381000" indent="-381000" algn="just">
              <a:lnSpc>
                <a:spcPct val="80000"/>
              </a:lnSpc>
            </a:pPr>
            <a:r>
              <a:rPr lang="es-ES" sz="2000" dirty="0" smtClean="0"/>
              <a:t>Identificar las relaciones entre tareas</a:t>
            </a:r>
          </a:p>
          <a:p>
            <a:pPr marL="381000" indent="-381000" algn="just">
              <a:lnSpc>
                <a:spcPct val="80000"/>
              </a:lnSpc>
            </a:pPr>
            <a:r>
              <a:rPr lang="es-ES" sz="2000" dirty="0" smtClean="0"/>
              <a:t>Determinar las restricciones de tiempo de cada tarea del proyecto</a:t>
            </a:r>
          </a:p>
          <a:p>
            <a:pPr marL="381000" indent="-381000" algn="just">
              <a:lnSpc>
                <a:spcPct val="80000"/>
              </a:lnSpc>
            </a:pPr>
            <a:r>
              <a:rPr lang="es-ES" sz="2000" dirty="0" smtClean="0"/>
              <a:t>Determinar los recursos necesarios para cada tarea</a:t>
            </a:r>
          </a:p>
          <a:p>
            <a:pPr marL="381000" indent="-381000" algn="just">
              <a:lnSpc>
                <a:spcPct val="80000"/>
              </a:lnSpc>
            </a:pPr>
            <a:r>
              <a:rPr lang="es-ES" sz="2000" dirty="0" smtClean="0"/>
              <a:t>Determinar cualquier otra restricción que se tenga</a:t>
            </a:r>
          </a:p>
          <a:p>
            <a:pPr marL="381000" indent="-381000" algn="just">
              <a:lnSpc>
                <a:spcPct val="80000"/>
              </a:lnSpc>
            </a:pPr>
            <a:r>
              <a:rPr lang="es-ES" sz="2000" dirty="0" smtClean="0"/>
              <a:t>Determinar la secuencia de actividades </a:t>
            </a:r>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buNone/>
            </a:pPr>
            <a:r>
              <a:rPr lang="es-MX" sz="2400" b="1" dirty="0" smtClean="0"/>
              <a:t>2. Principales planes que se requieren dentro de la organización de informática.</a:t>
            </a:r>
            <a:endParaRPr lang="es-ES_tradnl" sz="2400" dirty="0" smtClean="0"/>
          </a:p>
          <a:p>
            <a:pPr eaLnBrk="1" hangingPunct="1">
              <a:lnSpc>
                <a:spcPct val="90000"/>
              </a:lnSpc>
              <a:buFontTx/>
              <a:buNone/>
              <a:defRPr/>
            </a:pPr>
            <a:endParaRPr lang="es-ES" sz="2400" b="1" dirty="0" smtClean="0">
              <a:effectLst>
                <a:outerShdw blurRad="38100" dist="38100" dir="2700000" algn="tl">
                  <a:srgbClr val="000000"/>
                </a:outerShdw>
              </a:effectLst>
            </a:endParaRPr>
          </a:p>
          <a:p>
            <a:pPr marL="381000" indent="-381000" algn="just">
              <a:lnSpc>
                <a:spcPct val="80000"/>
              </a:lnSpc>
            </a:pPr>
            <a:r>
              <a:rPr lang="es-ES" sz="2000" dirty="0" smtClean="0"/>
              <a:t>Identificar las tareas a realizar</a:t>
            </a:r>
          </a:p>
          <a:p>
            <a:pPr marL="381000" indent="-381000" algn="just">
              <a:lnSpc>
                <a:spcPct val="80000"/>
              </a:lnSpc>
            </a:pPr>
            <a:r>
              <a:rPr lang="es-ES" sz="2000" dirty="0" smtClean="0"/>
              <a:t>Identificar las relaciones entre tareas</a:t>
            </a:r>
          </a:p>
          <a:p>
            <a:pPr marL="381000" indent="-381000" algn="just">
              <a:lnSpc>
                <a:spcPct val="80000"/>
              </a:lnSpc>
            </a:pPr>
            <a:r>
              <a:rPr lang="es-ES" sz="2000" dirty="0" smtClean="0"/>
              <a:t>Determinar las restricciones de tiempo de cada tarea del proyecto</a:t>
            </a:r>
          </a:p>
          <a:p>
            <a:pPr marL="381000" indent="-381000" algn="just">
              <a:lnSpc>
                <a:spcPct val="80000"/>
              </a:lnSpc>
            </a:pPr>
            <a:r>
              <a:rPr lang="es-ES" sz="2000" dirty="0" smtClean="0"/>
              <a:t>Determinar los recursos necesarios para cada tarea</a:t>
            </a:r>
          </a:p>
          <a:p>
            <a:pPr marL="381000" indent="-381000" algn="just">
              <a:lnSpc>
                <a:spcPct val="80000"/>
              </a:lnSpc>
            </a:pPr>
            <a:r>
              <a:rPr lang="es-ES" sz="2000" dirty="0" smtClean="0"/>
              <a:t>Determinar cualquier otra restricción que se tenga</a:t>
            </a:r>
          </a:p>
          <a:p>
            <a:pPr marL="381000" indent="-381000" algn="just">
              <a:lnSpc>
                <a:spcPct val="80000"/>
              </a:lnSpc>
            </a:pPr>
            <a:r>
              <a:rPr lang="es-ES" sz="2000" dirty="0" smtClean="0"/>
              <a:t>Determinar la secuencia de actividades </a:t>
            </a:r>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buNone/>
            </a:pPr>
            <a:r>
              <a:rPr lang="es-MX" sz="2400" b="1" dirty="0" smtClean="0"/>
              <a:t>2. Principales planes que se requieren dentro de la organización de informática.</a:t>
            </a:r>
            <a:endParaRPr lang="es-ES_tradnl" sz="2400" dirty="0" smtClean="0"/>
          </a:p>
          <a:p>
            <a:pPr eaLnBrk="1" hangingPunct="1">
              <a:lnSpc>
                <a:spcPct val="90000"/>
              </a:lnSpc>
              <a:buFontTx/>
              <a:buNone/>
              <a:defRPr/>
            </a:pPr>
            <a:endParaRPr lang="es-ES" sz="2400" b="1" dirty="0" smtClean="0">
              <a:effectLst>
                <a:outerShdw blurRad="38100" dist="38100" dir="2700000" algn="tl">
                  <a:srgbClr val="000000"/>
                </a:outerShdw>
              </a:effectLst>
            </a:endParaRPr>
          </a:p>
          <a:p>
            <a:pPr marL="381000" indent="-381000" algn="just">
              <a:lnSpc>
                <a:spcPct val="80000"/>
              </a:lnSpc>
            </a:pPr>
            <a:r>
              <a:rPr lang="es-ES" sz="2000" dirty="0" smtClean="0"/>
              <a:t>Identificar las tareas a realizar</a:t>
            </a:r>
          </a:p>
          <a:p>
            <a:pPr marL="381000" indent="-381000" algn="just">
              <a:lnSpc>
                <a:spcPct val="80000"/>
              </a:lnSpc>
            </a:pPr>
            <a:r>
              <a:rPr lang="es-ES" sz="2000" dirty="0" smtClean="0"/>
              <a:t>Identificar las relaciones entre tareas</a:t>
            </a:r>
          </a:p>
          <a:p>
            <a:pPr marL="381000" indent="-381000" algn="just">
              <a:lnSpc>
                <a:spcPct val="80000"/>
              </a:lnSpc>
            </a:pPr>
            <a:r>
              <a:rPr lang="es-ES" sz="2000" dirty="0" smtClean="0"/>
              <a:t>Determinar las restricciones de tiempo de cada tarea del proyecto</a:t>
            </a:r>
          </a:p>
          <a:p>
            <a:pPr marL="381000" indent="-381000" algn="just">
              <a:lnSpc>
                <a:spcPct val="80000"/>
              </a:lnSpc>
            </a:pPr>
            <a:r>
              <a:rPr lang="es-ES" sz="2000" dirty="0" smtClean="0"/>
              <a:t>Determinar los recursos necesarios para cada tarea</a:t>
            </a:r>
          </a:p>
          <a:p>
            <a:pPr marL="381000" indent="-381000" algn="just">
              <a:lnSpc>
                <a:spcPct val="80000"/>
              </a:lnSpc>
            </a:pPr>
            <a:r>
              <a:rPr lang="es-ES" sz="2000" dirty="0" smtClean="0"/>
              <a:t>Determinar cualquier otra restricción que se tenga</a:t>
            </a:r>
          </a:p>
          <a:p>
            <a:pPr marL="381000" indent="-381000" algn="just">
              <a:lnSpc>
                <a:spcPct val="80000"/>
              </a:lnSpc>
            </a:pPr>
            <a:r>
              <a:rPr lang="es-ES" sz="2000" dirty="0" smtClean="0"/>
              <a:t>Determinar la secuencia de actividades </a:t>
            </a:r>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buNone/>
            </a:pPr>
            <a:r>
              <a:rPr lang="es-MX" sz="2400" b="1" dirty="0" smtClean="0"/>
              <a:t>3. Evaluación de la estructura orgánica</a:t>
            </a:r>
          </a:p>
          <a:p>
            <a:pPr marL="457200" indent="-457200">
              <a:buNone/>
            </a:pPr>
            <a:endParaRPr lang="es-ES" sz="2400" b="1" dirty="0" smtClean="0">
              <a:effectLst>
                <a:outerShdw blurRad="38100" dist="38100" dir="2700000" algn="tl">
                  <a:srgbClr val="000000"/>
                </a:outerShdw>
              </a:effectLst>
            </a:endParaRPr>
          </a:p>
          <a:p>
            <a:pPr marL="381000" indent="-381000" algn="just">
              <a:lnSpc>
                <a:spcPct val="80000"/>
              </a:lnSpc>
              <a:buFont typeface="Wingdings" pitchFamily="2" charset="2"/>
              <a:buNone/>
            </a:pPr>
            <a:r>
              <a:rPr lang="es-ES" sz="2000" dirty="0" smtClean="0"/>
              <a:t>Para lograr la evaluación de la estructura orgánica, se deberá solicitar el manual de organización de la dirección el cual deberá contener como mínimo.</a:t>
            </a:r>
          </a:p>
          <a:p>
            <a:pPr marL="381000" indent="-381000" algn="ctr">
              <a:lnSpc>
                <a:spcPct val="80000"/>
              </a:lnSpc>
            </a:pPr>
            <a:endParaRPr lang="es-ES" sz="2000" dirty="0" smtClean="0"/>
          </a:p>
          <a:p>
            <a:pPr marL="381000" indent="-381000">
              <a:lnSpc>
                <a:spcPct val="80000"/>
              </a:lnSpc>
              <a:buFont typeface="Wingdings" pitchFamily="2" charset="2"/>
              <a:buAutoNum type="arabicPeriod"/>
            </a:pPr>
            <a:r>
              <a:rPr lang="es-ES" sz="2000" dirty="0" smtClean="0"/>
              <a:t>Organigrama con jerarquía</a:t>
            </a:r>
          </a:p>
          <a:p>
            <a:pPr marL="381000" indent="-381000">
              <a:lnSpc>
                <a:spcPct val="80000"/>
              </a:lnSpc>
              <a:buFont typeface="Wingdings" pitchFamily="2" charset="2"/>
              <a:buAutoNum type="arabicPeriod"/>
            </a:pPr>
            <a:r>
              <a:rPr lang="es-ES" sz="2000" dirty="0" smtClean="0"/>
              <a:t>Funciones</a:t>
            </a:r>
          </a:p>
          <a:p>
            <a:pPr marL="381000" indent="-381000">
              <a:lnSpc>
                <a:spcPct val="80000"/>
              </a:lnSpc>
              <a:buFont typeface="Wingdings" pitchFamily="2" charset="2"/>
              <a:buAutoNum type="arabicPeriod"/>
            </a:pPr>
            <a:r>
              <a:rPr lang="es-ES" sz="2000" dirty="0" smtClean="0"/>
              <a:t>Objetivos y políticas</a:t>
            </a:r>
          </a:p>
          <a:p>
            <a:pPr marL="381000" indent="-381000">
              <a:lnSpc>
                <a:spcPct val="80000"/>
              </a:lnSpc>
              <a:buFont typeface="Wingdings" pitchFamily="2" charset="2"/>
              <a:buAutoNum type="arabicPeriod"/>
            </a:pPr>
            <a:r>
              <a:rPr lang="es-ES" sz="2000" dirty="0" smtClean="0"/>
              <a:t>Análisis, descripción y evaluación de puestos</a:t>
            </a:r>
          </a:p>
          <a:p>
            <a:pPr marL="381000" indent="-381000">
              <a:lnSpc>
                <a:spcPct val="80000"/>
              </a:lnSpc>
              <a:buFont typeface="Wingdings" pitchFamily="2" charset="2"/>
              <a:buAutoNum type="arabicPeriod"/>
            </a:pPr>
            <a:r>
              <a:rPr lang="es-ES" sz="2000" dirty="0" smtClean="0"/>
              <a:t>Manual de procedimiento</a:t>
            </a:r>
          </a:p>
          <a:p>
            <a:pPr marL="381000" indent="-381000">
              <a:lnSpc>
                <a:spcPct val="80000"/>
              </a:lnSpc>
              <a:buFont typeface="Wingdings" pitchFamily="2" charset="2"/>
              <a:buAutoNum type="arabicPeriod"/>
            </a:pPr>
            <a:r>
              <a:rPr lang="es-ES" sz="2000" dirty="0" smtClean="0"/>
              <a:t>Manual de normas</a:t>
            </a:r>
          </a:p>
          <a:p>
            <a:pPr marL="381000" indent="-381000">
              <a:lnSpc>
                <a:spcPct val="80000"/>
              </a:lnSpc>
              <a:buFont typeface="Wingdings" pitchFamily="2" charset="2"/>
              <a:buAutoNum type="arabicPeriod"/>
            </a:pPr>
            <a:r>
              <a:rPr lang="es-ES" sz="2000" dirty="0" smtClean="0"/>
              <a:t>Instructivos de trabajo</a:t>
            </a:r>
          </a:p>
          <a:p>
            <a:pPr marL="381000" indent="-381000">
              <a:lnSpc>
                <a:spcPct val="80000"/>
              </a:lnSpc>
              <a:buFont typeface="Wingdings" pitchFamily="2" charset="2"/>
              <a:buAutoNum type="arabicPeriod"/>
            </a:pPr>
            <a:endParaRPr lang="es-ES" sz="2000" dirty="0" smtClean="0"/>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buNone/>
            </a:pPr>
            <a:r>
              <a:rPr lang="es-MX" sz="2400" b="1" dirty="0" smtClean="0"/>
              <a:t>3. Evaluación de la estructura orgánica</a:t>
            </a:r>
          </a:p>
          <a:p>
            <a:pPr marL="457200" indent="-457200">
              <a:buNone/>
            </a:pPr>
            <a:endParaRPr lang="es-ES" sz="2400" b="1" dirty="0" smtClean="0">
              <a:effectLst>
                <a:outerShdw blurRad="38100" dist="38100" dir="2700000" algn="tl">
                  <a:srgbClr val="000000"/>
                </a:outerShdw>
              </a:effectLst>
            </a:endParaRPr>
          </a:p>
          <a:p>
            <a:pPr marL="381000" indent="-381000">
              <a:lnSpc>
                <a:spcPct val="80000"/>
              </a:lnSpc>
              <a:buFont typeface="Wingdings" pitchFamily="2" charset="2"/>
              <a:buNone/>
            </a:pPr>
            <a:r>
              <a:rPr lang="es-ES" sz="2000" dirty="0" smtClean="0"/>
              <a:t>También se deben solicitar:</a:t>
            </a:r>
          </a:p>
          <a:p>
            <a:pPr marL="381000" indent="-381000">
              <a:lnSpc>
                <a:spcPct val="80000"/>
              </a:lnSpc>
              <a:buFont typeface="Wingdings" pitchFamily="2" charset="2"/>
              <a:buChar char="§"/>
            </a:pPr>
            <a:r>
              <a:rPr lang="es-ES" sz="2000" dirty="0" smtClean="0"/>
              <a:t>Objetivos de la dirección </a:t>
            </a:r>
          </a:p>
          <a:p>
            <a:pPr marL="381000" indent="-381000">
              <a:lnSpc>
                <a:spcPct val="80000"/>
              </a:lnSpc>
              <a:buFont typeface="Wingdings" pitchFamily="2" charset="2"/>
              <a:buChar char="§"/>
            </a:pPr>
            <a:r>
              <a:rPr lang="es-ES" sz="2000" dirty="0" smtClean="0"/>
              <a:t>Políticas y normas de la dirección</a:t>
            </a:r>
          </a:p>
          <a:p>
            <a:pPr marL="381000" indent="-381000">
              <a:lnSpc>
                <a:spcPct val="80000"/>
              </a:lnSpc>
              <a:buFont typeface="Wingdings" pitchFamily="2" charset="2"/>
              <a:buChar char="§"/>
            </a:pPr>
            <a:r>
              <a:rPr lang="es-ES" sz="2000" dirty="0" smtClean="0"/>
              <a:t>Planeación </a:t>
            </a:r>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buNone/>
            </a:pPr>
            <a:r>
              <a:rPr lang="es-ES" sz="2400" b="1" dirty="0" smtClean="0"/>
              <a:t>6. </a:t>
            </a:r>
            <a:r>
              <a:rPr lang="es-MX" sz="2400" b="1" dirty="0" smtClean="0"/>
              <a:t>Objetivos</a:t>
            </a:r>
          </a:p>
          <a:p>
            <a:pPr marL="457200" indent="-457200">
              <a:buNone/>
            </a:pPr>
            <a:endParaRPr lang="es-ES" sz="2400" b="1" dirty="0" smtClean="0">
              <a:effectLst>
                <a:outerShdw blurRad="38100" dist="38100" dir="2700000" algn="tl">
                  <a:srgbClr val="000000"/>
                </a:outerShdw>
              </a:effectLst>
            </a:endParaRPr>
          </a:p>
          <a:p>
            <a:pPr algn="just">
              <a:buFont typeface="Wingdings" pitchFamily="2" charset="2"/>
              <a:buNone/>
            </a:pPr>
            <a:r>
              <a:rPr lang="es-MX" sz="2000" dirty="0" smtClean="0"/>
              <a:t>Uno de los problemas que puede tener el personal es el desconocimiento de los objetivos de la organización, lo cual puede deberse a una falta de definición de objetivos.</a:t>
            </a:r>
          </a:p>
          <a:p>
            <a:pPr algn="just">
              <a:buFont typeface="Wingdings" pitchFamily="2" charset="2"/>
              <a:buNone/>
            </a:pPr>
            <a:endParaRPr lang="es-MX" sz="2000" dirty="0" smtClean="0"/>
          </a:p>
          <a:p>
            <a:pPr algn="just"/>
            <a:r>
              <a:rPr lang="es-MX" sz="2000" dirty="0" smtClean="0"/>
              <a:t>Existencia (si existen objetivos o no).</a:t>
            </a:r>
            <a:endParaRPr lang="es-ES_tradnl" sz="2000" dirty="0" smtClean="0"/>
          </a:p>
          <a:p>
            <a:pPr algn="just"/>
            <a:r>
              <a:rPr lang="es-MX" sz="2000" dirty="0" smtClean="0"/>
              <a:t>Formales (documentos que validen objetivos).</a:t>
            </a:r>
          </a:p>
          <a:p>
            <a:pPr algn="just"/>
            <a:r>
              <a:rPr lang="es-MX" sz="2000" dirty="0" smtClean="0"/>
              <a:t>Conocimiento (sin los trabajadores los conocen).</a:t>
            </a:r>
            <a:endParaRPr lang="es-ES_tradnl" sz="2000" dirty="0" smtClean="0"/>
          </a:p>
          <a:p>
            <a:pPr algn="just"/>
            <a:r>
              <a:rPr lang="es-MX" sz="2000" dirty="0" smtClean="0"/>
              <a:t>Adecuados (si son claros y precisos).</a:t>
            </a:r>
            <a:endParaRPr lang="es-ES_tradnl" sz="2000" dirty="0" smtClean="0"/>
          </a:p>
          <a:p>
            <a:pPr algn="just"/>
            <a:r>
              <a:rPr lang="es-MX" sz="2000" dirty="0" smtClean="0"/>
              <a:t>Cumplimiento (cuales si y no son cumplidos).</a:t>
            </a:r>
            <a:endParaRPr lang="es-ES_tradnl" sz="2000" dirty="0" smtClean="0"/>
          </a:p>
          <a:p>
            <a:pPr algn="just"/>
            <a:r>
              <a:rPr lang="es-MX" sz="2000" dirty="0" smtClean="0"/>
              <a:t>Actualización (se modifican).</a:t>
            </a:r>
            <a:endParaRPr lang="es-ES_tradnl" sz="2000" dirty="0" smtClean="0"/>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28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28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buNone/>
            </a:pPr>
            <a:r>
              <a:rPr lang="es-ES" sz="2400" b="1" dirty="0" smtClean="0"/>
              <a:t>7. </a:t>
            </a:r>
            <a:r>
              <a:rPr lang="es-MX" sz="2400" b="1" dirty="0" smtClean="0"/>
              <a:t>Análisis de organizaciones</a:t>
            </a:r>
          </a:p>
          <a:p>
            <a:pPr marL="457200" indent="-457200">
              <a:buNone/>
            </a:pPr>
            <a:endParaRPr lang="es-ES" sz="2400" b="1" dirty="0" smtClean="0">
              <a:effectLst>
                <a:outerShdw blurRad="38100" dist="38100" dir="2700000" algn="tl">
                  <a:srgbClr val="000000"/>
                </a:outerShdw>
              </a:effectLst>
            </a:endParaRPr>
          </a:p>
          <a:p>
            <a:pPr>
              <a:buFont typeface="Wingdings" pitchFamily="2" charset="2"/>
              <a:buNone/>
            </a:pPr>
            <a:r>
              <a:rPr lang="es-MX" sz="2000" b="1" dirty="0" smtClean="0"/>
              <a:t>Criterios para analizar organizaciones:</a:t>
            </a:r>
          </a:p>
          <a:p>
            <a:pPr>
              <a:buFont typeface="Wingdings" pitchFamily="2" charset="2"/>
              <a:buNone/>
            </a:pPr>
            <a:endParaRPr lang="es-ES_tradnl" sz="2000" dirty="0" smtClean="0"/>
          </a:p>
          <a:p>
            <a:r>
              <a:rPr lang="es-MX" sz="2000" dirty="0" smtClean="0"/>
              <a:t>Agrupar funciones similares y relaciones entre si.</a:t>
            </a:r>
            <a:endParaRPr lang="es-ES_tradnl" sz="2000" dirty="0" smtClean="0"/>
          </a:p>
          <a:p>
            <a:r>
              <a:rPr lang="es-MX" sz="2000" dirty="0" smtClean="0"/>
              <a:t>Agrupar funciones que sean compatibles.</a:t>
            </a:r>
            <a:endParaRPr lang="es-ES_tradnl" sz="2000" dirty="0" smtClean="0"/>
          </a:p>
          <a:p>
            <a:r>
              <a:rPr lang="es-MX" sz="2000" dirty="0" smtClean="0"/>
              <a:t>Localizar la actividad cerca de la función a la que sirva.</a:t>
            </a:r>
            <a:endParaRPr lang="es-ES_tradnl" sz="2000" dirty="0" smtClean="0"/>
          </a:p>
          <a:p>
            <a:r>
              <a:rPr lang="es-MX" sz="2000" dirty="0" smtClean="0"/>
              <a:t>Localizar la actividad cerca o dentro de la función mejor preparada para realizarla.</a:t>
            </a:r>
            <a:endParaRPr lang="es-ES_tradnl" sz="2000" dirty="0" smtClean="0"/>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28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28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type="body" idx="1"/>
          </p:nvPr>
        </p:nvSpPr>
        <p:spPr>
          <a:xfrm>
            <a:off x="457200" y="1196975"/>
            <a:ext cx="8229600" cy="5257800"/>
          </a:xfrm>
        </p:spPr>
        <p:txBody>
          <a:bodyPr/>
          <a:lstStyle/>
          <a:p>
            <a:pPr algn="just" eaLnBrk="1" hangingPunct="1">
              <a:lnSpc>
                <a:spcPct val="80000"/>
              </a:lnSpc>
            </a:pPr>
            <a:r>
              <a:rPr lang="es-MX" sz="2400" dirty="0" smtClean="0"/>
              <a:t>Describir la importancia que tiene el realizar una planeación adecuada y completa al inicio de una auditoría informática a una organización.</a:t>
            </a:r>
          </a:p>
          <a:p>
            <a:pPr algn="just" eaLnBrk="1" hangingPunct="1">
              <a:lnSpc>
                <a:spcPct val="80000"/>
              </a:lnSpc>
            </a:pPr>
            <a:endParaRPr lang="es-MX" sz="2400" dirty="0" smtClean="0"/>
          </a:p>
          <a:p>
            <a:pPr algn="just" eaLnBrk="1" hangingPunct="1">
              <a:lnSpc>
                <a:spcPct val="80000"/>
              </a:lnSpc>
            </a:pPr>
            <a:r>
              <a:rPr lang="es-MX" sz="2400" dirty="0" smtClean="0"/>
              <a:t>Identificar los aspectos que deben revisarse en cada una de las áreas a evaluar durante la auditoría informática.</a:t>
            </a:r>
          </a:p>
          <a:p>
            <a:pPr algn="just" eaLnBrk="1" hangingPunct="1">
              <a:lnSpc>
                <a:spcPct val="80000"/>
              </a:lnSpc>
            </a:pPr>
            <a:endParaRPr lang="es-MX" sz="2400" dirty="0" smtClean="0">
              <a:solidFill>
                <a:srgbClr val="0066FF"/>
              </a:solidFill>
            </a:endParaRPr>
          </a:p>
          <a:p>
            <a:pPr algn="just" eaLnBrk="1" hangingPunct="1">
              <a:lnSpc>
                <a:spcPct val="80000"/>
              </a:lnSpc>
            </a:pPr>
            <a:r>
              <a:rPr lang="es-MX" sz="2400" dirty="0" smtClean="0"/>
              <a:t>Elaborar instrumentos que permitan recolectar información relevante de cada una de las áreas a evaluar en la auditoría informática.</a:t>
            </a:r>
          </a:p>
          <a:p>
            <a:pPr algn="just" eaLnBrk="1" hangingPunct="1">
              <a:lnSpc>
                <a:spcPct val="80000"/>
              </a:lnSpc>
            </a:pPr>
            <a:endParaRPr lang="es-MX" sz="2400" dirty="0" smtClean="0">
              <a:solidFill>
                <a:srgbClr val="0066FF"/>
              </a:solidFill>
            </a:endParaRPr>
          </a:p>
          <a:p>
            <a:pPr algn="just" eaLnBrk="1" hangingPunct="1">
              <a:lnSpc>
                <a:spcPct val="80000"/>
              </a:lnSpc>
            </a:pPr>
            <a:r>
              <a:rPr lang="es-ES" sz="2400" dirty="0" smtClean="0"/>
              <a:t>Analizar la información obtenida para detectar fortalezas y debilidades en cada una de las áreas evaluadas en la auditoría informática.</a:t>
            </a:r>
            <a:endParaRPr lang="es-MX" sz="2400" dirty="0" smtClean="0">
              <a:solidFill>
                <a:srgbClr val="0066FF"/>
              </a:solidFill>
            </a:endParaRPr>
          </a:p>
        </p:txBody>
      </p:sp>
      <p:pic>
        <p:nvPicPr>
          <p:cNvPr id="7173" name="Picture 7"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7174" name="Picture 8"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7175"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2"/>
          <p:cNvSpPr txBox="1">
            <a:spLocks noChangeArrowheads="1"/>
          </p:cNvSpPr>
          <p:nvPr/>
        </p:nvSpPr>
        <p:spPr bwMode="auto">
          <a:xfrm>
            <a:off x="609600" y="0"/>
            <a:ext cx="8229600" cy="15700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ES_tradnl" sz="3200" b="1" i="0" u="none" strike="noStrike" kern="0" cap="none" spc="0" normalizeH="0" baseline="0" noProof="0" dirty="0" smtClean="0">
                <a:ln>
                  <a:noFill/>
                </a:ln>
                <a:solidFill>
                  <a:schemeClr val="bg1"/>
                </a:solidFill>
                <a:effectLst>
                  <a:outerShdw blurRad="38100" dist="38100" dir="2700000" algn="tl">
                    <a:srgbClr val="000000"/>
                  </a:outerShdw>
                </a:effectLst>
                <a:uLnTx/>
                <a:uFillTx/>
                <a:latin typeface="+mj-lt"/>
                <a:ea typeface="+mj-ea"/>
                <a:cs typeface="+mj-cs"/>
              </a:rPr>
              <a:t>Objetivos </a:t>
            </a:r>
            <a:r>
              <a:rPr kumimoji="0" lang="es-ES_tradnl" sz="3200" b="0" i="0" u="none" strike="noStrike" kern="0" cap="none" spc="0" normalizeH="0" baseline="0" noProof="0" dirty="0" smtClean="0">
                <a:ln>
                  <a:noFill/>
                </a:ln>
                <a:solidFill>
                  <a:schemeClr val="bg1"/>
                </a:solidFill>
                <a:effectLst/>
                <a:uLnTx/>
                <a:uFillTx/>
                <a:latin typeface="+mj-lt"/>
                <a:ea typeface="+mj-ea"/>
                <a:cs typeface="+mj-cs"/>
              </a:rPr>
              <a:t/>
            </a:r>
            <a:br>
              <a:rPr kumimoji="0" lang="es-ES_tradnl" sz="3200" b="0" i="0" u="none" strike="noStrike" kern="0" cap="none" spc="0" normalizeH="0" baseline="0" noProof="0" dirty="0" smtClean="0">
                <a:ln>
                  <a:noFill/>
                </a:ln>
                <a:solidFill>
                  <a:schemeClr val="bg1"/>
                </a:solidFill>
                <a:effectLst/>
                <a:uLnTx/>
                <a:uFillTx/>
                <a:latin typeface="+mj-lt"/>
                <a:ea typeface="+mj-ea"/>
                <a:cs typeface="+mj-cs"/>
              </a:rPr>
            </a:br>
            <a:endParaRPr kumimoji="0" lang="es-ES_tradnl" sz="32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buNone/>
            </a:pPr>
            <a:r>
              <a:rPr lang="es-ES" sz="2400" b="1" dirty="0" smtClean="0"/>
              <a:t>8. </a:t>
            </a:r>
            <a:r>
              <a:rPr lang="es-MX" sz="2400" b="1" dirty="0" smtClean="0"/>
              <a:t>Evaluación de los recursos humanos</a:t>
            </a:r>
            <a:endParaRPr lang="es-ES" sz="2400" b="1" dirty="0" smtClean="0">
              <a:effectLst>
                <a:outerShdw blurRad="38100" dist="38100" dir="2700000" algn="tl">
                  <a:srgbClr val="000000"/>
                </a:outerShdw>
              </a:effectLst>
            </a:endParaRPr>
          </a:p>
          <a:p>
            <a:pPr>
              <a:buFont typeface="Wingdings" pitchFamily="2" charset="2"/>
              <a:buNone/>
            </a:pPr>
            <a:r>
              <a:rPr lang="es-MX" sz="2000" b="1" dirty="0" smtClean="0"/>
              <a:t>Criterios para analizar organizaciones:</a:t>
            </a:r>
          </a:p>
          <a:p>
            <a:pPr>
              <a:buFont typeface="Wingdings" pitchFamily="2" charset="2"/>
              <a:buNone/>
            </a:pPr>
            <a:endParaRPr lang="es-ES_tradnl" sz="2000" dirty="0" smtClean="0"/>
          </a:p>
          <a:p>
            <a:pPr>
              <a:buFont typeface="Wingdings" pitchFamily="2" charset="2"/>
              <a:buNone/>
            </a:pPr>
            <a:r>
              <a:rPr lang="es-MX" sz="2000" b="1" dirty="0" smtClean="0"/>
              <a:t>El desarrollo del personal implica:</a:t>
            </a:r>
          </a:p>
          <a:p>
            <a:pPr>
              <a:buFont typeface="Wingdings" pitchFamily="2" charset="2"/>
              <a:buNone/>
            </a:pPr>
            <a:endParaRPr lang="es-ES_tradnl" sz="2000" b="1" dirty="0" smtClean="0"/>
          </a:p>
          <a:p>
            <a:r>
              <a:rPr lang="es-MX" sz="2000" dirty="0" smtClean="0"/>
              <a:t>Establecer promociones y oportunidades de desarrollo.</a:t>
            </a:r>
            <a:endParaRPr lang="es-ES_tradnl" sz="2000" dirty="0" smtClean="0"/>
          </a:p>
          <a:p>
            <a:r>
              <a:rPr lang="es-MX" sz="2000" dirty="0" smtClean="0"/>
              <a:t>Educación y capacitación.</a:t>
            </a:r>
            <a:endParaRPr lang="es-ES_tradnl" sz="2000" dirty="0" smtClean="0"/>
          </a:p>
          <a:p>
            <a:pPr>
              <a:buFont typeface="Wingdings" pitchFamily="2" charset="2"/>
              <a:buNone/>
            </a:pPr>
            <a:r>
              <a:rPr lang="es-MX" sz="2000" b="1" dirty="0" smtClean="0"/>
              <a:t>Los aspectos a considerar son:</a:t>
            </a:r>
          </a:p>
          <a:p>
            <a:pPr>
              <a:buFont typeface="Wingdings" pitchFamily="2" charset="2"/>
              <a:buNone/>
            </a:pPr>
            <a:endParaRPr lang="es-ES_tradnl" sz="2000" b="1" dirty="0" smtClean="0">
              <a:solidFill>
                <a:srgbClr val="008000"/>
              </a:solidFill>
            </a:endParaRPr>
          </a:p>
          <a:p>
            <a:r>
              <a:rPr lang="es-MX" sz="2000" dirty="0" smtClean="0"/>
              <a:t>Desempeño y comportamiento.</a:t>
            </a:r>
            <a:endParaRPr lang="es-ES_tradnl" sz="2000" dirty="0" smtClean="0"/>
          </a:p>
          <a:p>
            <a:r>
              <a:rPr lang="es-MX" sz="2000" dirty="0" smtClean="0"/>
              <a:t>Condiciones de ambiente de trabajo.</a:t>
            </a:r>
            <a:endParaRPr lang="es-ES_tradnl" sz="2000" dirty="0" smtClean="0"/>
          </a:p>
          <a:p>
            <a:r>
              <a:rPr lang="es-MX" sz="2000" dirty="0" smtClean="0"/>
              <a:t>Organización en el trabajo.</a:t>
            </a:r>
            <a:endParaRPr lang="es-ES_tradnl" sz="2000" dirty="0" smtClean="0"/>
          </a:p>
          <a:p>
            <a:r>
              <a:rPr lang="es-MX" sz="2000" dirty="0" smtClean="0"/>
              <a:t>Desarrollo y motivación.</a:t>
            </a:r>
            <a:endParaRPr lang="es-ES_tradnl" sz="2000" dirty="0" smtClean="0"/>
          </a:p>
          <a:p>
            <a:r>
              <a:rPr lang="es-MX" sz="2000" dirty="0" smtClean="0"/>
              <a:t>Capacitación y supervisión.</a:t>
            </a:r>
            <a:endParaRPr lang="es-ES_tradnl" sz="2000" dirty="0" smtClean="0"/>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28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28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buNone/>
            </a:pPr>
            <a:r>
              <a:rPr lang="es-ES" sz="2400" dirty="0" smtClean="0"/>
              <a:t>9. </a:t>
            </a:r>
            <a:r>
              <a:rPr lang="es-ES" sz="2400" b="1" dirty="0" smtClean="0"/>
              <a:t>E</a:t>
            </a:r>
            <a:r>
              <a:rPr lang="es-ES_tradnl" sz="2400" b="1" dirty="0" err="1" smtClean="0"/>
              <a:t>ntrevistas</a:t>
            </a:r>
            <a:r>
              <a:rPr lang="es-ES_tradnl" sz="2400" b="1" dirty="0" smtClean="0"/>
              <a:t> con el personal de informática</a:t>
            </a:r>
          </a:p>
          <a:p>
            <a:pPr marL="457200" indent="-457200">
              <a:buNone/>
            </a:pPr>
            <a:endParaRPr lang="es-ES_tradnl" sz="2000" dirty="0" smtClean="0"/>
          </a:p>
          <a:p>
            <a:pPr algn="just">
              <a:buFont typeface="Wingdings" pitchFamily="2" charset="2"/>
              <a:buNone/>
            </a:pPr>
            <a:r>
              <a:rPr lang="es-MX" sz="2000" b="1" dirty="0" smtClean="0"/>
              <a:t>Puede entrevistarse un grupo de personas elegidas.</a:t>
            </a:r>
            <a:endParaRPr lang="es-ES_tradnl" sz="2000" b="1" dirty="0" smtClean="0"/>
          </a:p>
          <a:p>
            <a:pPr algn="just">
              <a:buFont typeface="Wingdings" pitchFamily="2" charset="2"/>
              <a:buNone/>
            </a:pPr>
            <a:r>
              <a:rPr lang="es-MX" sz="2000" b="1" dirty="0" smtClean="0"/>
              <a:t>Eso nos servirá para:</a:t>
            </a:r>
          </a:p>
          <a:p>
            <a:pPr algn="just">
              <a:buFont typeface="Wingdings" pitchFamily="2" charset="2"/>
              <a:buNone/>
            </a:pPr>
            <a:endParaRPr lang="es-ES_tradnl" sz="2000" b="1" dirty="0" smtClean="0"/>
          </a:p>
          <a:p>
            <a:pPr algn="just"/>
            <a:r>
              <a:rPr lang="es-MX" sz="2000" dirty="0" smtClean="0"/>
              <a:t>grado de cumplimiento de la estructura organizacional administrativa.</a:t>
            </a:r>
            <a:endParaRPr lang="es-ES_tradnl" sz="2000" dirty="0" smtClean="0"/>
          </a:p>
          <a:p>
            <a:pPr algn="just"/>
            <a:r>
              <a:rPr lang="es-MX" sz="2000" dirty="0" smtClean="0"/>
              <a:t>Grado de cumplimiento de las políticas y los procedimientos administrativos.</a:t>
            </a:r>
            <a:endParaRPr lang="es-ES_tradnl" sz="2000" dirty="0" smtClean="0"/>
          </a:p>
          <a:p>
            <a:pPr algn="just"/>
            <a:r>
              <a:rPr lang="es-MX" sz="2000" dirty="0" smtClean="0"/>
              <a:t>Satisfacción e insatisfacción.</a:t>
            </a:r>
            <a:endParaRPr lang="es-ES_tradnl" sz="2000" dirty="0" smtClean="0"/>
          </a:p>
          <a:p>
            <a:pPr algn="just"/>
            <a:r>
              <a:rPr lang="es-MX" sz="2000" dirty="0" smtClean="0"/>
              <a:t>Capacitación.</a:t>
            </a:r>
            <a:endParaRPr lang="es-ES_tradnl" sz="2000" dirty="0" smtClean="0"/>
          </a:p>
          <a:p>
            <a:pPr algn="just"/>
            <a:r>
              <a:rPr lang="es-MX" sz="2000" dirty="0" smtClean="0"/>
              <a:t>Observaciones generales.</a:t>
            </a:r>
            <a:endParaRPr lang="es-ES_tradnl" sz="2000" dirty="0" smtClean="0"/>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28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28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buNone/>
            </a:pPr>
            <a:r>
              <a:rPr lang="es-MX" sz="2400" b="1" dirty="0" smtClean="0"/>
              <a:t>10. Situación presupuestal y financiera</a:t>
            </a:r>
          </a:p>
          <a:p>
            <a:pPr marL="457200" indent="-457200">
              <a:buNone/>
            </a:pPr>
            <a:endParaRPr lang="es-ES_tradnl" sz="2000" dirty="0" smtClean="0"/>
          </a:p>
          <a:p>
            <a:pPr>
              <a:buFont typeface="Wingdings" pitchFamily="2" charset="2"/>
              <a:buNone/>
            </a:pPr>
            <a:r>
              <a:rPr lang="es-MX" sz="2000" b="1" dirty="0" smtClean="0"/>
              <a:t>PRESUPUESTOS</a:t>
            </a:r>
          </a:p>
          <a:p>
            <a:pPr>
              <a:buFont typeface="Wingdings" pitchFamily="2" charset="2"/>
              <a:buNone/>
            </a:pPr>
            <a:endParaRPr lang="es-ES_tradnl" sz="2000" dirty="0" smtClean="0"/>
          </a:p>
          <a:p>
            <a:pPr algn="just"/>
            <a:r>
              <a:rPr lang="es-MX" sz="2000" dirty="0" smtClean="0"/>
              <a:t>Se obtendrá información presupuestal financiera del departamento, así como el número de equipos y características para hacer un análisis de su situación desde un punto de vista económico. Entre esta información se encuentra:</a:t>
            </a:r>
            <a:endParaRPr lang="es-ES_tradnl" sz="2000" dirty="0" smtClean="0"/>
          </a:p>
          <a:p>
            <a:pPr algn="just"/>
            <a:r>
              <a:rPr lang="es-MX" sz="2000" dirty="0" smtClean="0"/>
              <a:t>Costos del departamento, desglosados por áreas y controles.</a:t>
            </a:r>
            <a:endParaRPr lang="es-ES_tradnl" sz="2000" dirty="0" smtClean="0"/>
          </a:p>
          <a:p>
            <a:pPr algn="just"/>
            <a:r>
              <a:rPr lang="es-MX" sz="2000" dirty="0" smtClean="0"/>
              <a:t>Presupuesto del departamento, desglosados por áreas.</a:t>
            </a:r>
            <a:endParaRPr lang="es-ES_tradnl" sz="2000" dirty="0" smtClean="0"/>
          </a:p>
          <a:p>
            <a:pPr algn="just"/>
            <a:r>
              <a:rPr lang="es-MX" sz="2000" dirty="0" smtClean="0"/>
              <a:t>Características de los equipos, número de ellos y contratos.</a:t>
            </a:r>
            <a:endParaRPr lang="es-ES_tradnl" sz="2000" dirty="0" smtClean="0"/>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buNone/>
            </a:pPr>
            <a:r>
              <a:rPr lang="es-MX" sz="2400" b="1" dirty="0" smtClean="0"/>
              <a:t>10. Situación presupuestal y financiera</a:t>
            </a:r>
          </a:p>
          <a:p>
            <a:pPr marL="457200" indent="-457200">
              <a:buNone/>
            </a:pPr>
            <a:endParaRPr lang="es-ES_tradnl" sz="2000" dirty="0" smtClean="0"/>
          </a:p>
          <a:p>
            <a:pPr>
              <a:buFont typeface="Wingdings" pitchFamily="2" charset="2"/>
              <a:buNone/>
            </a:pPr>
            <a:r>
              <a:rPr lang="es-MX" sz="2000" b="1" dirty="0" smtClean="0"/>
              <a:t>Recursos materiales</a:t>
            </a:r>
          </a:p>
          <a:p>
            <a:endParaRPr lang="es-ES_tradnl" sz="2000" dirty="0" smtClean="0">
              <a:solidFill>
                <a:srgbClr val="008000"/>
              </a:solidFill>
            </a:endParaRPr>
          </a:p>
          <a:p>
            <a:r>
              <a:rPr lang="es-MX" sz="2000" dirty="0" smtClean="0"/>
              <a:t>Programación (planeación de áreas).</a:t>
            </a:r>
            <a:endParaRPr lang="es-ES_tradnl" sz="2000" dirty="0" smtClean="0"/>
          </a:p>
          <a:p>
            <a:r>
              <a:rPr lang="es-MX" sz="2000" dirty="0" smtClean="0"/>
              <a:t>Adecuación (recursos son suficientes).</a:t>
            </a:r>
            <a:endParaRPr lang="es-ES_tradnl" sz="2000" dirty="0" smtClean="0"/>
          </a:p>
          <a:p>
            <a:r>
              <a:rPr lang="es-MX" sz="2000" dirty="0" smtClean="0"/>
              <a:t>Servicios generales.</a:t>
            </a:r>
            <a:endParaRPr lang="es-ES_tradnl" sz="2000" dirty="0" smtClean="0"/>
          </a:p>
          <a:p>
            <a:r>
              <a:rPr lang="es-MX" sz="2000" dirty="0" smtClean="0"/>
              <a:t>Mobiliario y equipo (si es el adecuado y como esta distribuido).</a:t>
            </a:r>
            <a:endParaRPr lang="es-ES_tradnl" sz="2000" dirty="0" smtClean="0"/>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28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28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lnSpc>
                <a:spcPct val="80000"/>
              </a:lnSpc>
              <a:buNone/>
            </a:pPr>
            <a:r>
              <a:rPr lang="es-ES" sz="2400" b="1" dirty="0" smtClean="0"/>
              <a:t>Evaluación de sistemas</a:t>
            </a:r>
          </a:p>
          <a:p>
            <a:pPr marL="457200" indent="-457200">
              <a:lnSpc>
                <a:spcPct val="80000"/>
              </a:lnSpc>
              <a:buNone/>
            </a:pPr>
            <a:endParaRPr lang="es-ES" sz="2400" dirty="0" smtClean="0"/>
          </a:p>
          <a:p>
            <a:pPr marL="457200" indent="-457200" algn="just">
              <a:lnSpc>
                <a:spcPct val="80000"/>
              </a:lnSpc>
              <a:buFont typeface="Wingdings" pitchFamily="2" charset="2"/>
              <a:buNone/>
            </a:pPr>
            <a:r>
              <a:rPr lang="es-ES" sz="2400" dirty="0" smtClean="0"/>
              <a:t>     Existen diversas formas por medio de las cuales las organizaciones pueden contar con el software necesario para cumplir con sus requerimientos, entre ellas se encuentran:</a:t>
            </a:r>
          </a:p>
          <a:p>
            <a:pPr marL="457200" indent="-457200" algn="just">
              <a:lnSpc>
                <a:spcPct val="80000"/>
              </a:lnSpc>
              <a:buFont typeface="Wingdings" pitchFamily="2" charset="2"/>
              <a:buNone/>
            </a:pPr>
            <a:endParaRPr lang="es-ES" sz="2400" dirty="0" smtClean="0"/>
          </a:p>
          <a:p>
            <a:pPr marL="457200" indent="-457200" algn="just">
              <a:lnSpc>
                <a:spcPct val="80000"/>
              </a:lnSpc>
              <a:buFont typeface="Wingdings" pitchFamily="2" charset="2"/>
              <a:buAutoNum type="arabicPeriod"/>
            </a:pPr>
            <a:r>
              <a:rPr lang="es-ES" sz="2400" dirty="0" smtClean="0"/>
              <a:t>Elaborado por el usuario, o bien un software comercial </a:t>
            </a:r>
          </a:p>
          <a:p>
            <a:pPr marL="457200" indent="-457200" algn="just">
              <a:lnSpc>
                <a:spcPct val="80000"/>
              </a:lnSpc>
              <a:buFont typeface="Wingdings" pitchFamily="2" charset="2"/>
              <a:buAutoNum type="arabicPeriod"/>
            </a:pPr>
            <a:r>
              <a:rPr lang="es-ES" sz="2400" dirty="0" smtClean="0"/>
              <a:t>Software compartido o regalado</a:t>
            </a:r>
          </a:p>
          <a:p>
            <a:pPr marL="457200" indent="-457200" algn="just">
              <a:lnSpc>
                <a:spcPct val="80000"/>
              </a:lnSpc>
              <a:buFont typeface="Wingdings" pitchFamily="2" charset="2"/>
              <a:buAutoNum type="arabicPeriod"/>
            </a:pPr>
            <a:r>
              <a:rPr lang="es-ES" sz="2400" dirty="0" smtClean="0"/>
              <a:t>Software transportable</a:t>
            </a:r>
          </a:p>
          <a:p>
            <a:pPr marL="457200" indent="-457200" algn="just">
              <a:lnSpc>
                <a:spcPct val="80000"/>
              </a:lnSpc>
              <a:buFont typeface="Wingdings" pitchFamily="2" charset="2"/>
              <a:buAutoNum type="arabicPeriod"/>
            </a:pPr>
            <a:r>
              <a:rPr lang="es-ES" sz="2400" dirty="0" smtClean="0"/>
              <a:t>Un solo usuario o multiusuario</a:t>
            </a:r>
          </a:p>
          <a:p>
            <a:pPr marL="457200" indent="-457200" algn="just">
              <a:lnSpc>
                <a:spcPct val="80000"/>
              </a:lnSpc>
              <a:buFont typeface="Wingdings" pitchFamily="2" charset="2"/>
              <a:buAutoNum type="arabicPeriod"/>
            </a:pPr>
            <a:r>
              <a:rPr lang="es-ES" sz="2400" dirty="0" smtClean="0"/>
              <a:t>Categorización del software de aplicación por el usuario</a:t>
            </a:r>
          </a:p>
          <a:p>
            <a:pPr marL="457200" indent="-457200" algn="just">
              <a:lnSpc>
                <a:spcPct val="80000"/>
              </a:lnSpc>
              <a:buFont typeface="Wingdings" pitchFamily="2" charset="2"/>
              <a:buAutoNum type="arabicPeriod"/>
            </a:pPr>
            <a:r>
              <a:rPr lang="es-ES" sz="2400" dirty="0" smtClean="0"/>
              <a:t>Software a la medida de la oficina</a:t>
            </a:r>
          </a:p>
          <a:p>
            <a:pPr marL="457200" indent="-457200" algn="just">
              <a:lnSpc>
                <a:spcPct val="80000"/>
              </a:lnSpc>
              <a:buFont typeface="Wingdings" pitchFamily="2" charset="2"/>
              <a:buNone/>
            </a:pPr>
            <a:r>
              <a:rPr lang="es-ES" sz="2400" dirty="0" smtClean="0"/>
              <a:t>  </a:t>
            </a:r>
          </a:p>
          <a:p>
            <a:pPr marL="457200" indent="-457200" algn="just">
              <a:lnSpc>
                <a:spcPct val="80000"/>
              </a:lnSpc>
              <a:buFont typeface="Wingdings" pitchFamily="2" charset="2"/>
              <a:buNone/>
            </a:pPr>
            <a:r>
              <a:rPr lang="es-ES" sz="2400" dirty="0" smtClean="0"/>
              <a:t>       </a:t>
            </a:r>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28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28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lnSpc>
                <a:spcPct val="80000"/>
              </a:lnSpc>
              <a:buNone/>
            </a:pPr>
            <a:r>
              <a:rPr lang="es-ES" sz="2400" b="1" dirty="0" smtClean="0"/>
              <a:t>Evaluación de sistemas</a:t>
            </a:r>
          </a:p>
          <a:p>
            <a:pPr marL="457200" indent="-457200">
              <a:lnSpc>
                <a:spcPct val="80000"/>
              </a:lnSpc>
              <a:buNone/>
            </a:pPr>
            <a:endParaRPr lang="es-ES" sz="2400" dirty="0" smtClean="0"/>
          </a:p>
          <a:p>
            <a:pPr marL="457200" indent="-457200" algn="just">
              <a:lnSpc>
                <a:spcPct val="80000"/>
              </a:lnSpc>
              <a:buFont typeface="Wingdings" pitchFamily="2" charset="2"/>
              <a:buNone/>
            </a:pPr>
            <a:r>
              <a:rPr lang="es-ES" sz="2400" dirty="0" smtClean="0"/>
              <a:t>     El proceso de planeación de sistemas deberá asegurarse de que todos los recursos requeridos estén claramente identificados en el plan de desarrollo de aplicaciones y datos.</a:t>
            </a:r>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r>
              <a:rPr lang="es-MX" sz="3200" b="1" dirty="0" smtClean="0">
                <a:solidFill>
                  <a:schemeClr val="bg1"/>
                </a:solidFill>
                <a:effectLst>
                  <a:outerShdw blurRad="38100" dist="38100" dir="2700000" algn="tl">
                    <a:srgbClr val="000000"/>
                  </a:outerShdw>
                </a:effectLst>
                <a:latin typeface="Arial" charset="0"/>
              </a:rPr>
              <a:t>III</a:t>
            </a:r>
            <a:r>
              <a:rPr lang="es-MX" sz="3200" b="1" dirty="0">
                <a:solidFill>
                  <a:schemeClr val="bg1"/>
                </a:solidFill>
                <a:effectLst>
                  <a:outerShdw blurRad="38100" dist="38100" dir="2700000" algn="tl">
                    <a:srgbClr val="000000"/>
                  </a:outerShdw>
                </a:effectLst>
                <a:latin typeface="Arial" charset="0"/>
              </a:rPr>
              <a:t>. </a:t>
            </a:r>
            <a:r>
              <a:rPr lang="es-MX" sz="32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28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lnSpc>
                <a:spcPct val="80000"/>
              </a:lnSpc>
              <a:buNone/>
            </a:pPr>
            <a:r>
              <a:rPr lang="es-ES" sz="2400" b="1" dirty="0" smtClean="0"/>
              <a:t>Equipo</a:t>
            </a:r>
          </a:p>
          <a:p>
            <a:pPr marL="457200" indent="-457200">
              <a:lnSpc>
                <a:spcPct val="80000"/>
              </a:lnSpc>
              <a:buNone/>
            </a:pPr>
            <a:endParaRPr lang="es-ES" sz="2400" dirty="0" smtClean="0"/>
          </a:p>
          <a:p>
            <a:pPr marL="0" indent="0" algn="just">
              <a:buFont typeface="Wingdings" pitchFamily="2" charset="2"/>
              <a:buNone/>
            </a:pPr>
            <a:r>
              <a:rPr lang="es-MX" sz="2400" dirty="0" smtClean="0">
                <a:latin typeface="Verdana" pitchFamily="34" charset="0"/>
              </a:rPr>
              <a:t>El impacto en el rendimiento de un sistema de computo debido a cambios trascendentales en el sistema operativo o en el equipo, puede ser determinado por medio de un paquete de pruebas (</a:t>
            </a:r>
            <a:r>
              <a:rPr lang="es-MX" sz="2400" dirty="0" err="1" smtClean="0">
                <a:latin typeface="Verdana" pitchFamily="34" charset="0"/>
              </a:rPr>
              <a:t>benchamark</a:t>
            </a:r>
            <a:r>
              <a:rPr lang="es-MX" sz="2400" dirty="0" smtClean="0">
                <a:latin typeface="Verdana" pitchFamily="34" charset="0"/>
              </a:rPr>
              <a:t>) que haya sido elaborado para este fin en la dirección de informática. </a:t>
            </a:r>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28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28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lgn="just">
              <a:lnSpc>
                <a:spcPct val="80000"/>
              </a:lnSpc>
              <a:buNone/>
            </a:pPr>
            <a:r>
              <a:rPr lang="es-MX" sz="2400" b="1" dirty="0" smtClean="0"/>
              <a:t>Evaluación del proceso de datos y de los equipos de computo.</a:t>
            </a:r>
          </a:p>
          <a:p>
            <a:pPr marL="457200" indent="-457200">
              <a:lnSpc>
                <a:spcPct val="80000"/>
              </a:lnSpc>
              <a:buNone/>
            </a:pPr>
            <a:endParaRPr lang="es-ES" sz="2400" dirty="0" smtClean="0"/>
          </a:p>
          <a:p>
            <a:pPr marL="0" indent="0" algn="just">
              <a:buFont typeface="Wingdings" pitchFamily="2" charset="2"/>
              <a:buNone/>
            </a:pPr>
            <a:r>
              <a:rPr lang="es-MX" sz="2400" dirty="0" smtClean="0">
                <a:latin typeface="Verdana" pitchFamily="34" charset="0"/>
              </a:rPr>
              <a:t>Controles.</a:t>
            </a:r>
          </a:p>
          <a:p>
            <a:pPr marL="0" indent="0" algn="just">
              <a:buFont typeface="Wingdings" pitchFamily="2" charset="2"/>
              <a:buNone/>
            </a:pPr>
            <a:endParaRPr lang="es-MX" sz="2400" dirty="0" smtClean="0">
              <a:latin typeface="Verdana" pitchFamily="34" charset="0"/>
            </a:endParaRPr>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28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2800" b="1" dirty="0">
              <a:solidFill>
                <a:srgbClr val="0066FF"/>
              </a:solidFill>
              <a:latin typeface="Arial" charset="0"/>
            </a:endParaRPr>
          </a:p>
        </p:txBody>
      </p:sp>
      <p:pic>
        <p:nvPicPr>
          <p:cNvPr id="10" name="Diagrama 1"/>
          <p:cNvPicPr>
            <a:picLocks noChangeArrowheads="1"/>
          </p:cNvPicPr>
          <p:nvPr/>
        </p:nvPicPr>
        <p:blipFill>
          <a:blip r:embed="rId6" cstate="print"/>
          <a:srcRect b="-14792"/>
          <a:stretch>
            <a:fillRect/>
          </a:stretch>
        </p:blipFill>
        <p:spPr bwMode="auto">
          <a:xfrm>
            <a:off x="1714480" y="2643182"/>
            <a:ext cx="6640529" cy="36337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lgn="just">
              <a:lnSpc>
                <a:spcPct val="80000"/>
              </a:lnSpc>
              <a:buNone/>
            </a:pPr>
            <a:r>
              <a:rPr lang="es-MX" sz="2400" b="1" dirty="0" smtClean="0"/>
              <a:t>Evaluación del proceso de datos y de los equipos de computo.</a:t>
            </a:r>
          </a:p>
          <a:p>
            <a:pPr marL="457200" indent="-457200">
              <a:lnSpc>
                <a:spcPct val="80000"/>
              </a:lnSpc>
              <a:buNone/>
            </a:pPr>
            <a:endParaRPr lang="es-ES" sz="2400" dirty="0" smtClean="0"/>
          </a:p>
          <a:p>
            <a:pPr marL="0" indent="0" algn="just">
              <a:buFont typeface="Wingdings" pitchFamily="2" charset="2"/>
              <a:buNone/>
            </a:pPr>
            <a:endParaRPr lang="es-MX" sz="2400" dirty="0" smtClean="0">
              <a:latin typeface="Verdana" pitchFamily="34" charset="0"/>
            </a:endParaRPr>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28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2800" b="1" dirty="0">
              <a:solidFill>
                <a:srgbClr val="0066FF"/>
              </a:solidFill>
              <a:latin typeface="Arial" charset="0"/>
            </a:endParaRPr>
          </a:p>
        </p:txBody>
      </p:sp>
      <p:sp>
        <p:nvSpPr>
          <p:cNvPr id="12" name="AutoShape 9"/>
          <p:cNvSpPr>
            <a:spLocks/>
          </p:cNvSpPr>
          <p:nvPr/>
        </p:nvSpPr>
        <p:spPr bwMode="auto">
          <a:xfrm>
            <a:off x="3943333" y="2971812"/>
            <a:ext cx="80962" cy="401638"/>
          </a:xfrm>
          <a:prstGeom prst="leftBrace">
            <a:avLst>
              <a:gd name="adj1" fmla="val 41340"/>
              <a:gd name="adj2" fmla="val 50000"/>
            </a:avLst>
          </a:prstGeom>
          <a:noFill/>
          <a:ln w="9525">
            <a:solidFill>
              <a:srgbClr val="9BBB59"/>
            </a:solidFill>
            <a:round/>
            <a:headEnd/>
            <a:tailEnd/>
          </a:ln>
        </p:spPr>
        <p:txBody>
          <a:bodyPr/>
          <a:lstStyle/>
          <a:p>
            <a:endParaRPr lang="es-MX"/>
          </a:p>
        </p:txBody>
      </p:sp>
      <p:sp>
        <p:nvSpPr>
          <p:cNvPr id="13" name="AutoShape 8"/>
          <p:cNvSpPr>
            <a:spLocks/>
          </p:cNvSpPr>
          <p:nvPr/>
        </p:nvSpPr>
        <p:spPr bwMode="auto">
          <a:xfrm>
            <a:off x="4302108" y="3660787"/>
            <a:ext cx="217487" cy="649288"/>
          </a:xfrm>
          <a:prstGeom prst="leftBrace">
            <a:avLst>
              <a:gd name="adj1" fmla="val 24878"/>
              <a:gd name="adj2" fmla="val 50000"/>
            </a:avLst>
          </a:prstGeom>
          <a:noFill/>
          <a:ln w="9525">
            <a:solidFill>
              <a:srgbClr val="9BBB59"/>
            </a:solidFill>
            <a:round/>
            <a:headEnd/>
            <a:tailEnd/>
          </a:ln>
        </p:spPr>
        <p:txBody>
          <a:bodyPr/>
          <a:lstStyle/>
          <a:p>
            <a:endParaRPr lang="es-MX"/>
          </a:p>
        </p:txBody>
      </p:sp>
      <p:sp>
        <p:nvSpPr>
          <p:cNvPr id="16" name="AutoShape 4"/>
          <p:cNvSpPr>
            <a:spLocks/>
          </p:cNvSpPr>
          <p:nvPr/>
        </p:nvSpPr>
        <p:spPr bwMode="auto">
          <a:xfrm>
            <a:off x="4443398" y="6757978"/>
            <a:ext cx="71438" cy="576263"/>
          </a:xfrm>
          <a:prstGeom prst="leftBrace">
            <a:avLst>
              <a:gd name="adj1" fmla="val 67222"/>
              <a:gd name="adj2" fmla="val 50000"/>
            </a:avLst>
          </a:prstGeom>
          <a:noFill/>
          <a:ln w="9525">
            <a:solidFill>
              <a:srgbClr val="9BBB59"/>
            </a:solidFill>
            <a:round/>
            <a:headEnd/>
            <a:tailEnd/>
          </a:ln>
        </p:spPr>
        <p:txBody>
          <a:bodyPr/>
          <a:lstStyle/>
          <a:p>
            <a:endParaRPr lang="es-MX"/>
          </a:p>
        </p:txBody>
      </p:sp>
      <p:sp>
        <p:nvSpPr>
          <p:cNvPr id="17" name="AutoShape 7"/>
          <p:cNvSpPr>
            <a:spLocks/>
          </p:cNvSpPr>
          <p:nvPr/>
        </p:nvSpPr>
        <p:spPr bwMode="auto">
          <a:xfrm>
            <a:off x="4019533" y="4741875"/>
            <a:ext cx="139700" cy="401637"/>
          </a:xfrm>
          <a:prstGeom prst="leftBrace">
            <a:avLst>
              <a:gd name="adj1" fmla="val 23958"/>
              <a:gd name="adj2" fmla="val 50000"/>
            </a:avLst>
          </a:prstGeom>
          <a:noFill/>
          <a:ln w="9525">
            <a:solidFill>
              <a:srgbClr val="9BBB59"/>
            </a:solidFill>
            <a:round/>
            <a:headEnd/>
            <a:tailEnd/>
          </a:ln>
        </p:spPr>
        <p:txBody>
          <a:bodyPr/>
          <a:lstStyle/>
          <a:p>
            <a:endParaRPr lang="es-MX"/>
          </a:p>
        </p:txBody>
      </p:sp>
      <p:sp>
        <p:nvSpPr>
          <p:cNvPr id="18" name="Rectangle 13"/>
          <p:cNvSpPr>
            <a:spLocks noChangeArrowheads="1"/>
          </p:cNvSpPr>
          <p:nvPr/>
        </p:nvSpPr>
        <p:spPr bwMode="auto">
          <a:xfrm>
            <a:off x="2143108" y="2935300"/>
            <a:ext cx="4824412" cy="396875"/>
          </a:xfrm>
          <a:prstGeom prst="rect">
            <a:avLst/>
          </a:prstGeom>
          <a:noFill/>
          <a:ln w="9525">
            <a:noFill/>
            <a:miter lim="800000"/>
            <a:headEnd/>
            <a:tailEnd/>
          </a:ln>
        </p:spPr>
        <p:txBody>
          <a:bodyPr anchor="ctr">
            <a:spAutoFit/>
          </a:bodyPr>
          <a:lstStyle/>
          <a:p>
            <a:pPr algn="just"/>
            <a:r>
              <a:rPr lang="es-MX" sz="900" i="1" dirty="0">
                <a:latin typeface="Arial Black" pitchFamily="34" charset="0"/>
                <a:ea typeface="Calibri" pitchFamily="34" charset="0"/>
                <a:cs typeface="Times New Roman" pitchFamily="18" charset="0"/>
              </a:rPr>
              <a:t>POLITICAS DE RESPALDO     </a:t>
            </a:r>
            <a:r>
              <a:rPr lang="es-MX" sz="1000" dirty="0">
                <a:ea typeface="Calibri" pitchFamily="34" charset="0"/>
                <a:cs typeface="Times New Roman" pitchFamily="18" charset="0"/>
              </a:rPr>
              <a:t>Los respaldos de la información deben realizarse 		mensual, semanal o diario.</a:t>
            </a:r>
            <a:endParaRPr lang="es-ES" sz="1800" dirty="0">
              <a:ea typeface="Calibri" pitchFamily="34" charset="0"/>
              <a:cs typeface="Times New Roman" pitchFamily="18" charset="0"/>
            </a:endParaRPr>
          </a:p>
        </p:txBody>
      </p:sp>
      <p:sp>
        <p:nvSpPr>
          <p:cNvPr id="19" name="Rectangle 14"/>
          <p:cNvSpPr>
            <a:spLocks noChangeArrowheads="1"/>
          </p:cNvSpPr>
          <p:nvPr/>
        </p:nvSpPr>
        <p:spPr bwMode="auto">
          <a:xfrm>
            <a:off x="2143108" y="3608400"/>
            <a:ext cx="6215106" cy="707886"/>
          </a:xfrm>
          <a:prstGeom prst="rect">
            <a:avLst/>
          </a:prstGeom>
          <a:noFill/>
          <a:ln w="9525">
            <a:noFill/>
            <a:miter lim="800000"/>
            <a:headEnd/>
            <a:tailEnd/>
          </a:ln>
        </p:spPr>
        <p:txBody>
          <a:bodyPr wrap="square" anchor="ctr">
            <a:spAutoFit/>
          </a:bodyPr>
          <a:lstStyle/>
          <a:p>
            <a:pPr algn="just"/>
            <a:r>
              <a:rPr lang="es-MX" sz="900" i="1" dirty="0">
                <a:latin typeface="Arial Black" pitchFamily="34" charset="0"/>
                <a:ea typeface="Calibri" pitchFamily="34" charset="0"/>
                <a:cs typeface="Times New Roman" pitchFamily="18" charset="0"/>
              </a:rPr>
              <a:t>POLITICAS Y PROCEDIMIENTOS     </a:t>
            </a:r>
            <a:r>
              <a:rPr lang="es-MX" sz="900" i="1" dirty="0" smtClean="0">
                <a:latin typeface="Arial Black" pitchFamily="34" charset="0"/>
                <a:ea typeface="Calibri" pitchFamily="34" charset="0"/>
                <a:cs typeface="Times New Roman" pitchFamily="18" charset="0"/>
              </a:rPr>
              <a:t>  </a:t>
            </a:r>
            <a:r>
              <a:rPr lang="es-MX" sz="1000" dirty="0">
                <a:ea typeface="Calibri" pitchFamily="34" charset="0"/>
                <a:cs typeface="Times New Roman" pitchFamily="18" charset="0"/>
              </a:rPr>
              <a:t>Las políticas existentes deben estar </a:t>
            </a:r>
          </a:p>
          <a:p>
            <a:pPr algn="just"/>
            <a:r>
              <a:rPr lang="es-MX" sz="1000" dirty="0">
                <a:ea typeface="Calibri" pitchFamily="34" charset="0"/>
                <a:cs typeface="Times New Roman" pitchFamily="18" charset="0"/>
              </a:rPr>
              <a:t>		           </a:t>
            </a:r>
            <a:r>
              <a:rPr lang="es-MX" sz="1000" dirty="0" smtClean="0">
                <a:ea typeface="Calibri" pitchFamily="34" charset="0"/>
                <a:cs typeface="Times New Roman" pitchFamily="18" charset="0"/>
              </a:rPr>
              <a:t>  actualizadas </a:t>
            </a:r>
            <a:r>
              <a:rPr lang="es-MX" sz="1000" dirty="0">
                <a:ea typeface="Calibri" pitchFamily="34" charset="0"/>
                <a:cs typeface="Times New Roman" pitchFamily="18" charset="0"/>
              </a:rPr>
              <a:t>en todas las actividades, </a:t>
            </a:r>
          </a:p>
          <a:p>
            <a:pPr algn="just"/>
            <a:r>
              <a:rPr lang="es-MX" sz="1000" dirty="0">
                <a:ea typeface="Calibri" pitchFamily="34" charset="0"/>
                <a:cs typeface="Times New Roman" pitchFamily="18" charset="0"/>
              </a:rPr>
              <a:t>		           </a:t>
            </a:r>
            <a:r>
              <a:rPr lang="es-MX" sz="1000" dirty="0" smtClean="0">
                <a:ea typeface="Calibri" pitchFamily="34" charset="0"/>
                <a:cs typeface="Times New Roman" pitchFamily="18" charset="0"/>
              </a:rPr>
              <a:t>  estar </a:t>
            </a:r>
            <a:r>
              <a:rPr lang="es-MX" sz="1000" dirty="0">
                <a:ea typeface="Calibri" pitchFamily="34" charset="0"/>
                <a:cs typeface="Times New Roman" pitchFamily="18" charset="0"/>
              </a:rPr>
              <a:t>debidamente documentadas y ser 			          </a:t>
            </a:r>
            <a:r>
              <a:rPr lang="es-MX" sz="1000" dirty="0" smtClean="0">
                <a:ea typeface="Calibri" pitchFamily="34" charset="0"/>
                <a:cs typeface="Times New Roman" pitchFamily="18" charset="0"/>
              </a:rPr>
              <a:t>                             del </a:t>
            </a:r>
            <a:r>
              <a:rPr lang="es-MX" sz="1000" dirty="0">
                <a:ea typeface="Calibri" pitchFamily="34" charset="0"/>
                <a:cs typeface="Times New Roman" pitchFamily="18" charset="0"/>
              </a:rPr>
              <a:t>conocimiento del personal.</a:t>
            </a:r>
            <a:endParaRPr lang="es-ES" sz="1800" dirty="0">
              <a:ea typeface="Calibri" pitchFamily="34" charset="0"/>
              <a:cs typeface="Times New Roman" pitchFamily="18" charset="0"/>
            </a:endParaRPr>
          </a:p>
        </p:txBody>
      </p:sp>
      <p:sp>
        <p:nvSpPr>
          <p:cNvPr id="20" name="Rectangle 15"/>
          <p:cNvSpPr>
            <a:spLocks noChangeArrowheads="1"/>
          </p:cNvSpPr>
          <p:nvPr/>
        </p:nvSpPr>
        <p:spPr bwMode="auto">
          <a:xfrm>
            <a:off x="2214545" y="4597412"/>
            <a:ext cx="4572000" cy="533400"/>
          </a:xfrm>
          <a:prstGeom prst="rect">
            <a:avLst/>
          </a:prstGeom>
          <a:noFill/>
          <a:ln w="9525">
            <a:noFill/>
            <a:miter lim="800000"/>
            <a:headEnd/>
            <a:tailEnd/>
          </a:ln>
        </p:spPr>
        <p:txBody>
          <a:bodyPr anchor="ctr">
            <a:spAutoFit/>
          </a:bodyPr>
          <a:lstStyle/>
          <a:p>
            <a:r>
              <a:rPr lang="es-MX" sz="900" i="1" dirty="0">
                <a:latin typeface="Arial Black" pitchFamily="34" charset="0"/>
                <a:ea typeface="Calibri" pitchFamily="34" charset="0"/>
                <a:cs typeface="Times New Roman" pitchFamily="18" charset="0"/>
              </a:rPr>
              <a:t>POLITICA DE REVISION DE BITACORA  (SOPORTE TECNICO) </a:t>
            </a:r>
          </a:p>
          <a:p>
            <a:pPr algn="just"/>
            <a:r>
              <a:rPr lang="es-MX" sz="1000" dirty="0">
                <a:ea typeface="Calibri" pitchFamily="34" charset="0"/>
                <a:cs typeface="Times New Roman" pitchFamily="18" charset="0"/>
              </a:rPr>
              <a:t>		Deben existir bitácoras de operación en las 		que se registren los procesos realizados,</a:t>
            </a:r>
            <a:endParaRPr lang="es-ES" sz="1800" dirty="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lgn="just">
              <a:lnSpc>
                <a:spcPct val="80000"/>
              </a:lnSpc>
              <a:buNone/>
            </a:pPr>
            <a:r>
              <a:rPr lang="es-MX" sz="2400" b="1" dirty="0" smtClean="0"/>
              <a:t>Evaluación del proceso de datos y de los equipos de computo.</a:t>
            </a:r>
          </a:p>
          <a:p>
            <a:pPr marL="457200" indent="-457200">
              <a:lnSpc>
                <a:spcPct val="80000"/>
              </a:lnSpc>
              <a:buNone/>
            </a:pPr>
            <a:endParaRPr lang="es-ES" sz="2400" dirty="0" smtClean="0"/>
          </a:p>
          <a:p>
            <a:pPr marL="0" indent="0" algn="just">
              <a:buFont typeface="Wingdings" pitchFamily="2" charset="2"/>
              <a:buNone/>
            </a:pPr>
            <a:endParaRPr lang="es-MX" sz="2400" dirty="0" smtClean="0">
              <a:latin typeface="Verdana" pitchFamily="34" charset="0"/>
            </a:endParaRPr>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28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2800" b="1" dirty="0">
              <a:solidFill>
                <a:srgbClr val="0066FF"/>
              </a:solidFill>
              <a:latin typeface="Arial" charset="0"/>
            </a:endParaRPr>
          </a:p>
        </p:txBody>
      </p:sp>
      <p:sp>
        <p:nvSpPr>
          <p:cNvPr id="14" name="AutoShape 6"/>
          <p:cNvSpPr>
            <a:spLocks/>
          </p:cNvSpPr>
          <p:nvPr/>
        </p:nvSpPr>
        <p:spPr bwMode="auto">
          <a:xfrm>
            <a:off x="3870309" y="3173409"/>
            <a:ext cx="215900" cy="576263"/>
          </a:xfrm>
          <a:prstGeom prst="leftBrace">
            <a:avLst>
              <a:gd name="adj1" fmla="val 22243"/>
              <a:gd name="adj2" fmla="val 50000"/>
            </a:avLst>
          </a:prstGeom>
          <a:noFill/>
          <a:ln w="9525">
            <a:solidFill>
              <a:srgbClr val="9BBB59"/>
            </a:solidFill>
            <a:round/>
            <a:headEnd/>
            <a:tailEnd/>
          </a:ln>
        </p:spPr>
        <p:txBody>
          <a:bodyPr/>
          <a:lstStyle/>
          <a:p>
            <a:endParaRPr lang="es-MX"/>
          </a:p>
        </p:txBody>
      </p:sp>
      <p:sp>
        <p:nvSpPr>
          <p:cNvPr id="15" name="AutoShape 5"/>
          <p:cNvSpPr>
            <a:spLocks/>
          </p:cNvSpPr>
          <p:nvPr/>
        </p:nvSpPr>
        <p:spPr bwMode="auto">
          <a:xfrm>
            <a:off x="3943334" y="4108447"/>
            <a:ext cx="285750" cy="631825"/>
          </a:xfrm>
          <a:prstGeom prst="leftBrace">
            <a:avLst>
              <a:gd name="adj1" fmla="val 18426"/>
              <a:gd name="adj2" fmla="val 50000"/>
            </a:avLst>
          </a:prstGeom>
          <a:noFill/>
          <a:ln w="9525">
            <a:solidFill>
              <a:srgbClr val="9BBB59"/>
            </a:solidFill>
            <a:round/>
            <a:headEnd/>
            <a:tailEnd/>
          </a:ln>
        </p:spPr>
        <p:txBody>
          <a:bodyPr/>
          <a:lstStyle/>
          <a:p>
            <a:endParaRPr lang="es-MX"/>
          </a:p>
        </p:txBody>
      </p:sp>
      <p:sp>
        <p:nvSpPr>
          <p:cNvPr id="16" name="AutoShape 4"/>
          <p:cNvSpPr>
            <a:spLocks/>
          </p:cNvSpPr>
          <p:nvPr/>
        </p:nvSpPr>
        <p:spPr bwMode="auto">
          <a:xfrm>
            <a:off x="3941746" y="5116509"/>
            <a:ext cx="71438" cy="576263"/>
          </a:xfrm>
          <a:prstGeom prst="leftBrace">
            <a:avLst>
              <a:gd name="adj1" fmla="val 67222"/>
              <a:gd name="adj2" fmla="val 50000"/>
            </a:avLst>
          </a:prstGeom>
          <a:noFill/>
          <a:ln w="9525">
            <a:solidFill>
              <a:srgbClr val="9BBB59"/>
            </a:solidFill>
            <a:round/>
            <a:headEnd/>
            <a:tailEnd/>
          </a:ln>
        </p:spPr>
        <p:txBody>
          <a:bodyPr/>
          <a:lstStyle/>
          <a:p>
            <a:endParaRPr lang="es-MX"/>
          </a:p>
        </p:txBody>
      </p:sp>
      <p:sp>
        <p:nvSpPr>
          <p:cNvPr id="22" name="Rectangle 17"/>
          <p:cNvSpPr>
            <a:spLocks noChangeArrowheads="1"/>
          </p:cNvSpPr>
          <p:nvPr/>
        </p:nvSpPr>
        <p:spPr bwMode="auto">
          <a:xfrm>
            <a:off x="2285984" y="3000372"/>
            <a:ext cx="4427537" cy="1752600"/>
          </a:xfrm>
          <a:prstGeom prst="rect">
            <a:avLst/>
          </a:prstGeom>
          <a:noFill/>
          <a:ln w="9525">
            <a:noFill/>
            <a:miter lim="800000"/>
            <a:headEnd/>
            <a:tailEnd/>
          </a:ln>
        </p:spPr>
        <p:txBody>
          <a:bodyPr anchor="ctr">
            <a:spAutoFit/>
          </a:bodyPr>
          <a:lstStyle/>
          <a:p>
            <a:r>
              <a:rPr lang="es-MX" sz="900" i="1" dirty="0">
                <a:latin typeface="Arial Black" pitchFamily="34" charset="0"/>
                <a:ea typeface="Calibri" pitchFamily="34" charset="0"/>
                <a:cs typeface="Times New Roman" pitchFamily="18" charset="0"/>
              </a:rPr>
              <a:t>CONTROL DE LICENCIA DE SOFTWARE    </a:t>
            </a:r>
          </a:p>
          <a:p>
            <a:pPr algn="just"/>
            <a:r>
              <a:rPr lang="es-MX" sz="900" i="1" dirty="0">
                <a:latin typeface="Arial Black" pitchFamily="34" charset="0"/>
                <a:ea typeface="Calibri" pitchFamily="34" charset="0"/>
                <a:cs typeface="Times New Roman" pitchFamily="18" charset="0"/>
              </a:rPr>
              <a:t>		</a:t>
            </a:r>
            <a:r>
              <a:rPr lang="es-MX" sz="1000" dirty="0">
                <a:ea typeface="Calibri" pitchFamily="34" charset="0"/>
                <a:cs typeface="Times New Roman" pitchFamily="18" charset="0"/>
              </a:rPr>
              <a:t>Todas las organizaciones deben tener un 		inventario de las licencias de software 		actualizado, que asegure que toda la 		paquetería.</a:t>
            </a:r>
            <a:endParaRPr lang="es-ES" sz="1100" dirty="0">
              <a:ea typeface="Calibri" pitchFamily="34" charset="0"/>
              <a:cs typeface="Times New Roman" pitchFamily="18" charset="0"/>
            </a:endParaRPr>
          </a:p>
          <a:p>
            <a:endParaRPr lang="es-ES" sz="1100" dirty="0">
              <a:ea typeface="Calibri" pitchFamily="34" charset="0"/>
              <a:cs typeface="Times New Roman" pitchFamily="18" charset="0"/>
            </a:endParaRPr>
          </a:p>
          <a:p>
            <a:r>
              <a:rPr lang="es-ES" sz="900" i="1" dirty="0">
                <a:latin typeface="Arial Black" pitchFamily="34" charset="0"/>
                <a:ea typeface="Calibri" pitchFamily="34" charset="0"/>
                <a:cs typeface="Times New Roman" pitchFamily="18" charset="0"/>
              </a:rPr>
              <a:t>POL</a:t>
            </a:r>
            <a:r>
              <a:rPr lang="es-MX" sz="900" i="1" dirty="0">
                <a:latin typeface="Arial Black" pitchFamily="34" charset="0"/>
                <a:ea typeface="Calibri" pitchFamily="34" charset="0"/>
                <a:cs typeface="Times New Roman" pitchFamily="18" charset="0"/>
              </a:rPr>
              <a:t>ITICAS DE SEGURIDAD FISICA DEL AREA   </a:t>
            </a:r>
          </a:p>
          <a:p>
            <a:pPr algn="just"/>
            <a:r>
              <a:rPr lang="es-MX" sz="900" i="1" dirty="0">
                <a:latin typeface="Arial Black" pitchFamily="34" charset="0"/>
                <a:ea typeface="Calibri" pitchFamily="34" charset="0"/>
                <a:cs typeface="Times New Roman" pitchFamily="18" charset="0"/>
              </a:rPr>
              <a:t>		</a:t>
            </a:r>
            <a:r>
              <a:rPr lang="es-MX" sz="1000" dirty="0">
                <a:ea typeface="Calibri" pitchFamily="34" charset="0"/>
                <a:cs typeface="Times New Roman" pitchFamily="18" charset="0"/>
              </a:rPr>
              <a:t>El acceso al área debe estar restringido 		por una puerta, la cual      contara con una 		chapa adecuada de seguridad o con un 		dispositivo de control de acceso</a:t>
            </a:r>
            <a:r>
              <a:rPr lang="es-MX" sz="900" dirty="0">
                <a:ea typeface="Calibri" pitchFamily="34" charset="0"/>
                <a:cs typeface="Times New Roman" pitchFamily="18" charset="0"/>
              </a:rPr>
              <a:t>.</a:t>
            </a:r>
            <a:endParaRPr lang="es-ES" sz="1800" dirty="0">
              <a:ea typeface="Calibri" pitchFamily="34" charset="0"/>
              <a:cs typeface="Times New Roman" pitchFamily="18" charset="0"/>
            </a:endParaRPr>
          </a:p>
        </p:txBody>
      </p:sp>
      <p:sp>
        <p:nvSpPr>
          <p:cNvPr id="23" name="Rectangle 18"/>
          <p:cNvSpPr>
            <a:spLocks noChangeArrowheads="1"/>
          </p:cNvSpPr>
          <p:nvPr/>
        </p:nvSpPr>
        <p:spPr bwMode="auto">
          <a:xfrm>
            <a:off x="2212959" y="4937122"/>
            <a:ext cx="4500562" cy="960437"/>
          </a:xfrm>
          <a:prstGeom prst="rect">
            <a:avLst/>
          </a:prstGeom>
          <a:noFill/>
          <a:ln w="9525">
            <a:noFill/>
            <a:miter lim="800000"/>
            <a:headEnd/>
            <a:tailEnd/>
          </a:ln>
        </p:spPr>
        <p:txBody>
          <a:bodyPr anchor="ctr">
            <a:spAutoFit/>
          </a:bodyPr>
          <a:lstStyle/>
          <a:p>
            <a:r>
              <a:rPr lang="es-MX" sz="900" b="1" dirty="0">
                <a:ea typeface="Calibri" pitchFamily="34" charset="0"/>
                <a:cs typeface="Arial" charset="0"/>
              </a:rPr>
              <a:t>CONTROL DE DATOS FUENTE Y MANEJO DE CIFRAS DE CONTROL</a:t>
            </a:r>
            <a:r>
              <a:rPr lang="es-MX" sz="900" b="1" dirty="0" smtClean="0">
                <a:latin typeface="Arial Black" pitchFamily="34" charset="0"/>
                <a:ea typeface="Calibri" pitchFamily="34" charset="0"/>
                <a:cs typeface="Times New Roman" pitchFamily="18" charset="0"/>
              </a:rPr>
              <a:t>.</a:t>
            </a:r>
            <a:endParaRPr lang="es-MX" sz="900" b="1" dirty="0">
              <a:latin typeface="Arial Black" pitchFamily="34" charset="0"/>
              <a:ea typeface="Calibri" pitchFamily="34" charset="0"/>
              <a:cs typeface="Times New Roman" pitchFamily="18" charset="0"/>
            </a:endParaRPr>
          </a:p>
          <a:p>
            <a:pPr algn="just"/>
            <a:r>
              <a:rPr lang="es-MX" sz="900" b="1" dirty="0">
                <a:latin typeface="Arial Black" pitchFamily="34" charset="0"/>
                <a:ea typeface="Calibri" pitchFamily="34" charset="0"/>
                <a:cs typeface="Times New Roman" pitchFamily="18" charset="0"/>
              </a:rPr>
              <a:t>		</a:t>
            </a:r>
            <a:r>
              <a:rPr lang="es-MX" sz="1000" dirty="0">
                <a:ea typeface="Calibri" pitchFamily="34" charset="0"/>
                <a:cs typeface="Times New Roman" pitchFamily="18" charset="0"/>
              </a:rPr>
              <a:t>La mayoría de los delitos por computadora 		son cometidos por modificaciones de datos 		fuente</a:t>
            </a:r>
            <a:endParaRPr lang="es-ES" sz="1100" dirty="0"/>
          </a:p>
          <a:p>
            <a:endParaRPr lang="es-ES" sz="1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type="body" idx="1"/>
          </p:nvPr>
        </p:nvSpPr>
        <p:spPr>
          <a:xfrm>
            <a:off x="457200" y="1196975"/>
            <a:ext cx="8229600" cy="5257800"/>
          </a:xfrm>
        </p:spPr>
        <p:txBody>
          <a:bodyPr/>
          <a:lstStyle/>
          <a:p>
            <a:pPr algn="just" eaLnBrk="1" hangingPunct="1">
              <a:lnSpc>
                <a:spcPct val="80000"/>
              </a:lnSpc>
            </a:pPr>
            <a:r>
              <a:rPr lang="es-ES" sz="2400" dirty="0" smtClean="0"/>
              <a:t>Elaborar un dictamen de la auditoría informática que permita la adecuada toma de decisiones en cuanto al uso de los recursos informáticos dentro de la organización.</a:t>
            </a:r>
          </a:p>
          <a:p>
            <a:pPr algn="just" eaLnBrk="1" hangingPunct="1">
              <a:lnSpc>
                <a:spcPct val="80000"/>
              </a:lnSpc>
            </a:pPr>
            <a:endParaRPr lang="es-ES" sz="2400" dirty="0" smtClean="0">
              <a:solidFill>
                <a:srgbClr val="0066FF"/>
              </a:solidFill>
            </a:endParaRPr>
          </a:p>
          <a:p>
            <a:pPr algn="just" eaLnBrk="1" hangingPunct="1">
              <a:lnSpc>
                <a:spcPct val="80000"/>
              </a:lnSpc>
            </a:pPr>
            <a:r>
              <a:rPr lang="es-ES" sz="2400" dirty="0" smtClean="0"/>
              <a:t>Mencionar las características principales del control de las recomendaciones hechas en el dictamen de auditoría.</a:t>
            </a:r>
            <a:endParaRPr lang="es-MX" sz="2400" dirty="0" smtClean="0">
              <a:solidFill>
                <a:srgbClr val="0066FF"/>
              </a:solidFill>
            </a:endParaRPr>
          </a:p>
        </p:txBody>
      </p:sp>
      <p:pic>
        <p:nvPicPr>
          <p:cNvPr id="7173" name="Picture 7"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7174" name="Picture 8"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7175"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9"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0" name="Rectangle 2"/>
          <p:cNvSpPr txBox="1">
            <a:spLocks noChangeArrowheads="1"/>
          </p:cNvSpPr>
          <p:nvPr/>
        </p:nvSpPr>
        <p:spPr bwMode="auto">
          <a:xfrm>
            <a:off x="609600" y="0"/>
            <a:ext cx="8229600" cy="15700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ES_tradnl" sz="3200" b="1" i="0" u="none" strike="noStrike" kern="0" cap="none" spc="0" normalizeH="0" baseline="0" noProof="0" smtClean="0">
                <a:ln>
                  <a:noFill/>
                </a:ln>
                <a:solidFill>
                  <a:schemeClr val="bg1"/>
                </a:solidFill>
                <a:effectLst>
                  <a:outerShdw blurRad="38100" dist="38100" dir="2700000" algn="tl">
                    <a:srgbClr val="000000"/>
                  </a:outerShdw>
                </a:effectLst>
                <a:uLnTx/>
                <a:uFillTx/>
                <a:latin typeface="+mj-lt"/>
                <a:ea typeface="+mj-ea"/>
                <a:cs typeface="+mj-cs"/>
              </a:rPr>
              <a:t>Objetivos </a:t>
            </a:r>
            <a:r>
              <a:rPr kumimoji="0" lang="es-ES_tradnl" sz="3200" b="0" i="0" u="none" strike="noStrike" kern="0" cap="none" spc="0" normalizeH="0" baseline="0" noProof="0" smtClean="0">
                <a:ln>
                  <a:noFill/>
                </a:ln>
                <a:solidFill>
                  <a:schemeClr val="bg1"/>
                </a:solidFill>
                <a:effectLst/>
                <a:uLnTx/>
                <a:uFillTx/>
                <a:latin typeface="+mj-lt"/>
                <a:ea typeface="+mj-ea"/>
                <a:cs typeface="+mj-cs"/>
              </a:rPr>
              <a:t/>
            </a:r>
            <a:br>
              <a:rPr kumimoji="0" lang="es-ES_tradnl" sz="3200" b="0" i="0" u="none" strike="noStrike" kern="0" cap="none" spc="0" normalizeH="0" baseline="0" noProof="0" smtClean="0">
                <a:ln>
                  <a:noFill/>
                </a:ln>
                <a:solidFill>
                  <a:schemeClr val="bg1"/>
                </a:solidFill>
                <a:effectLst/>
                <a:uLnTx/>
                <a:uFillTx/>
                <a:latin typeface="+mj-lt"/>
                <a:ea typeface="+mj-ea"/>
                <a:cs typeface="+mj-cs"/>
              </a:rPr>
            </a:br>
            <a:endParaRPr kumimoji="0" lang="es-ES_tradnl" sz="32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7" name="Rectangle 5"/>
          <p:cNvSpPr>
            <a:spLocks noChangeArrowheads="1"/>
          </p:cNvSpPr>
          <p:nvPr/>
        </p:nvSpPr>
        <p:spPr bwMode="auto">
          <a:xfrm>
            <a:off x="1258888" y="909638"/>
            <a:ext cx="7385078" cy="863600"/>
          </a:xfrm>
          <a:prstGeom prst="rect">
            <a:avLst/>
          </a:prstGeom>
          <a:noFill/>
          <a:ln w="9525">
            <a:solidFill>
              <a:schemeClr val="tx1"/>
            </a:solidFill>
            <a:miter lim="800000"/>
            <a:headEnd/>
            <a:tailEnd/>
          </a:ln>
        </p:spPr>
        <p:txBody>
          <a:bodyPr wrap="none" anchor="ctr"/>
          <a:lstStyle/>
          <a:p>
            <a:pPr algn="just"/>
            <a:r>
              <a:rPr lang="es-ES" sz="1400" dirty="0"/>
              <a:t>Las computadoras son un instrumento de que almacenan grandes cantidades </a:t>
            </a:r>
          </a:p>
          <a:p>
            <a:pPr algn="just"/>
            <a:r>
              <a:rPr lang="es-ES" sz="1400" dirty="0"/>
              <a:t>de información para empresas, individuos o instituciones. En las cuales pueden </a:t>
            </a:r>
          </a:p>
          <a:p>
            <a:pPr algn="just"/>
            <a:r>
              <a:rPr lang="es-ES" sz="1400" dirty="0"/>
              <a:t>ocurrir sabotajes, fraudes robos, etc.</a:t>
            </a:r>
          </a:p>
        </p:txBody>
      </p:sp>
      <p:sp>
        <p:nvSpPr>
          <p:cNvPr id="113668" name="Rectangle 6"/>
          <p:cNvSpPr>
            <a:spLocks noChangeArrowheads="1"/>
          </p:cNvSpPr>
          <p:nvPr/>
        </p:nvSpPr>
        <p:spPr bwMode="auto">
          <a:xfrm>
            <a:off x="539750" y="2060575"/>
            <a:ext cx="2952750" cy="792163"/>
          </a:xfrm>
          <a:prstGeom prst="rect">
            <a:avLst/>
          </a:prstGeom>
          <a:noFill/>
          <a:ln w="9525">
            <a:solidFill>
              <a:schemeClr val="tx1"/>
            </a:solidFill>
            <a:miter lim="800000"/>
            <a:headEnd/>
            <a:tailEnd/>
          </a:ln>
        </p:spPr>
        <p:txBody>
          <a:bodyPr wrap="none" anchor="ctr"/>
          <a:lstStyle/>
          <a:p>
            <a:pPr algn="ctr"/>
            <a:r>
              <a:rPr lang="es-ES" sz="1400"/>
              <a:t>La seguridad del área informática</a:t>
            </a:r>
          </a:p>
          <a:p>
            <a:pPr algn="ctr"/>
            <a:r>
              <a:rPr lang="es-ES" sz="1400"/>
              <a:t>tienen como objetivo:</a:t>
            </a:r>
          </a:p>
        </p:txBody>
      </p:sp>
      <p:sp>
        <p:nvSpPr>
          <p:cNvPr id="113669" name="Rectangle 7"/>
          <p:cNvSpPr>
            <a:spLocks noChangeArrowheads="1"/>
          </p:cNvSpPr>
          <p:nvPr/>
        </p:nvSpPr>
        <p:spPr bwMode="auto">
          <a:xfrm>
            <a:off x="5722938" y="2060575"/>
            <a:ext cx="2736850" cy="792163"/>
          </a:xfrm>
          <a:prstGeom prst="rect">
            <a:avLst/>
          </a:prstGeom>
          <a:noFill/>
          <a:ln w="9525">
            <a:solidFill>
              <a:schemeClr val="tx1"/>
            </a:solidFill>
            <a:miter lim="800000"/>
            <a:headEnd/>
            <a:tailEnd/>
          </a:ln>
        </p:spPr>
        <p:txBody>
          <a:bodyPr wrap="none" anchor="ctr"/>
          <a:lstStyle/>
          <a:p>
            <a:pPr algn="ctr"/>
            <a:r>
              <a:rPr lang="es-ES" sz="1400"/>
              <a:t>Motivos de delitos por </a:t>
            </a:r>
          </a:p>
          <a:p>
            <a:pPr algn="ctr"/>
            <a:r>
              <a:rPr lang="es-ES" sz="1400"/>
              <a:t>computadora normalmente.</a:t>
            </a:r>
          </a:p>
        </p:txBody>
      </p:sp>
      <p:sp>
        <p:nvSpPr>
          <p:cNvPr id="113670" name="Rectangle 8"/>
          <p:cNvSpPr>
            <a:spLocks noChangeArrowheads="1"/>
          </p:cNvSpPr>
          <p:nvPr/>
        </p:nvSpPr>
        <p:spPr bwMode="auto">
          <a:xfrm>
            <a:off x="250825" y="3213100"/>
            <a:ext cx="4103688" cy="2952750"/>
          </a:xfrm>
          <a:prstGeom prst="rect">
            <a:avLst/>
          </a:prstGeom>
          <a:noFill/>
          <a:ln w="9525">
            <a:solidFill>
              <a:schemeClr val="tx1"/>
            </a:solidFill>
            <a:miter lim="800000"/>
            <a:headEnd/>
            <a:tailEnd/>
          </a:ln>
        </p:spPr>
        <p:txBody>
          <a:bodyPr wrap="none" anchor="ctr"/>
          <a:lstStyle/>
          <a:p>
            <a:pPr algn="just">
              <a:buFontTx/>
              <a:buChar char="•"/>
            </a:pPr>
            <a:r>
              <a:rPr lang="es-ES" sz="1400" dirty="0" smtClean="0"/>
              <a:t> Proteger </a:t>
            </a:r>
            <a:r>
              <a:rPr lang="es-ES" sz="1400" dirty="0"/>
              <a:t>la integridad, exactitud y </a:t>
            </a:r>
          </a:p>
          <a:p>
            <a:pPr algn="just"/>
            <a:r>
              <a:rPr lang="es-ES" sz="1400" dirty="0"/>
              <a:t>confidencialidad de la información.</a:t>
            </a:r>
          </a:p>
          <a:p>
            <a:pPr algn="just">
              <a:buFontTx/>
              <a:buChar char="•"/>
            </a:pPr>
            <a:r>
              <a:rPr lang="es-ES" sz="1400" dirty="0" smtClean="0"/>
              <a:t> Proteger </a:t>
            </a:r>
            <a:r>
              <a:rPr lang="es-ES" sz="1400" dirty="0"/>
              <a:t>los activos ante desastres provocados </a:t>
            </a:r>
          </a:p>
          <a:p>
            <a:pPr algn="just"/>
            <a:r>
              <a:rPr lang="es-ES" sz="1400" dirty="0"/>
              <a:t>por el hombre y actos hostiles.</a:t>
            </a:r>
          </a:p>
          <a:p>
            <a:pPr algn="just">
              <a:buFontTx/>
              <a:buChar char="•"/>
            </a:pPr>
            <a:r>
              <a:rPr lang="es-ES" sz="1400" dirty="0" smtClean="0"/>
              <a:t> Proteger </a:t>
            </a:r>
            <a:r>
              <a:rPr lang="es-ES" sz="1400" dirty="0"/>
              <a:t>la organización de situaciones </a:t>
            </a:r>
          </a:p>
          <a:p>
            <a:pPr algn="just"/>
            <a:r>
              <a:rPr lang="es-ES" sz="1400" dirty="0"/>
              <a:t>externas como desastres naturales y sabotajes.</a:t>
            </a:r>
          </a:p>
          <a:p>
            <a:pPr algn="just">
              <a:buFontTx/>
              <a:buChar char="•"/>
            </a:pPr>
            <a:r>
              <a:rPr lang="es-ES" sz="1400" dirty="0" smtClean="0"/>
              <a:t> En </a:t>
            </a:r>
            <a:r>
              <a:rPr lang="es-ES" sz="1400" dirty="0"/>
              <a:t>caso de desastres contar con los planes de </a:t>
            </a:r>
          </a:p>
          <a:p>
            <a:pPr algn="just"/>
            <a:r>
              <a:rPr lang="es-ES" sz="1400" dirty="0"/>
              <a:t>contingencia para la recuperación.</a:t>
            </a:r>
          </a:p>
          <a:p>
            <a:pPr algn="just">
              <a:buFontTx/>
              <a:buChar char="•"/>
            </a:pPr>
            <a:r>
              <a:rPr lang="es-ES" sz="1400" dirty="0" smtClean="0"/>
              <a:t> Contar </a:t>
            </a:r>
            <a:r>
              <a:rPr lang="es-ES" sz="1400" dirty="0"/>
              <a:t>con seguros que cubran las perdidas</a:t>
            </a:r>
          </a:p>
          <a:p>
            <a:pPr algn="just"/>
            <a:r>
              <a:rPr lang="es-ES" sz="1400" dirty="0"/>
              <a:t>económicas en caso de desastres.</a:t>
            </a:r>
          </a:p>
          <a:p>
            <a:pPr>
              <a:buFontTx/>
              <a:buChar char="•"/>
            </a:pPr>
            <a:endParaRPr lang="es-ES" sz="1600" dirty="0"/>
          </a:p>
        </p:txBody>
      </p:sp>
      <p:sp>
        <p:nvSpPr>
          <p:cNvPr id="113671" name="Rectangle 9"/>
          <p:cNvSpPr>
            <a:spLocks noChangeArrowheads="1"/>
          </p:cNvSpPr>
          <p:nvPr/>
        </p:nvSpPr>
        <p:spPr bwMode="auto">
          <a:xfrm>
            <a:off x="4787900" y="3070225"/>
            <a:ext cx="3887788" cy="3502047"/>
          </a:xfrm>
          <a:prstGeom prst="rect">
            <a:avLst/>
          </a:prstGeom>
          <a:noFill/>
          <a:ln w="9525">
            <a:solidFill>
              <a:schemeClr val="tx1"/>
            </a:solidFill>
            <a:miter lim="800000"/>
            <a:headEnd/>
            <a:tailEnd/>
          </a:ln>
        </p:spPr>
        <p:txBody>
          <a:bodyPr wrap="none" anchor="ctr"/>
          <a:lstStyle/>
          <a:p>
            <a:pPr algn="just">
              <a:buFontTx/>
              <a:buChar char="•"/>
            </a:pPr>
            <a:r>
              <a:rPr lang="es-ES" sz="1400" dirty="0" smtClean="0"/>
              <a:t> Beneficio </a:t>
            </a:r>
            <a:r>
              <a:rPr lang="es-ES" sz="1400" dirty="0"/>
              <a:t>personal. Obtener un beneficio </a:t>
            </a:r>
          </a:p>
          <a:p>
            <a:pPr algn="just"/>
            <a:r>
              <a:rPr lang="es-ES" sz="1400" dirty="0"/>
              <a:t>económico político o de poder en la </a:t>
            </a:r>
            <a:r>
              <a:rPr lang="es-ES" sz="1400" dirty="0" err="1"/>
              <a:t>org</a:t>
            </a:r>
            <a:r>
              <a:rPr lang="es-ES" sz="1400" dirty="0"/>
              <a:t>.</a:t>
            </a:r>
          </a:p>
          <a:p>
            <a:pPr algn="just">
              <a:buFontTx/>
              <a:buChar char="•"/>
            </a:pPr>
            <a:r>
              <a:rPr lang="es-ES" sz="1400" dirty="0" smtClean="0"/>
              <a:t> Beneficio </a:t>
            </a:r>
            <a:r>
              <a:rPr lang="es-ES" sz="1400" dirty="0"/>
              <a:t>para la organización. Al cometer </a:t>
            </a:r>
          </a:p>
          <a:p>
            <a:pPr algn="just"/>
            <a:r>
              <a:rPr lang="es-ES" sz="1400" dirty="0"/>
              <a:t>algún delito en otra computadora se ayudara </a:t>
            </a:r>
          </a:p>
          <a:p>
            <a:pPr algn="just"/>
            <a:r>
              <a:rPr lang="es-ES" sz="1400" dirty="0"/>
              <a:t>al desempeño de la organización el la cual </a:t>
            </a:r>
          </a:p>
          <a:p>
            <a:pPr algn="just"/>
            <a:r>
              <a:rPr lang="es-ES" sz="1400" dirty="0"/>
              <a:t>se trabaja.</a:t>
            </a:r>
          </a:p>
          <a:p>
            <a:pPr algn="just">
              <a:buFontTx/>
              <a:buChar char="•"/>
            </a:pPr>
            <a:r>
              <a:rPr lang="es-ES" sz="1400" dirty="0" smtClean="0"/>
              <a:t> Síndrome </a:t>
            </a:r>
            <a:r>
              <a:rPr lang="es-ES" sz="1400" dirty="0"/>
              <a:t>de </a:t>
            </a:r>
            <a:r>
              <a:rPr lang="es-ES" sz="1400" dirty="0" err="1"/>
              <a:t>Robin</a:t>
            </a:r>
            <a:r>
              <a:rPr lang="es-ES" sz="1400" dirty="0"/>
              <a:t> Hood. Por beneficiar a </a:t>
            </a:r>
          </a:p>
          <a:p>
            <a:pPr algn="just"/>
            <a:r>
              <a:rPr lang="es-ES" sz="1400" dirty="0"/>
              <a:t>otras personas.</a:t>
            </a:r>
          </a:p>
          <a:p>
            <a:pPr algn="just">
              <a:buFontTx/>
              <a:buChar char="•"/>
            </a:pPr>
            <a:r>
              <a:rPr lang="es-ES" sz="1400" dirty="0" smtClean="0"/>
              <a:t> Jugando </a:t>
            </a:r>
            <a:r>
              <a:rPr lang="es-ES" sz="1400" dirty="0"/>
              <a:t>a jugar. por diversión o pasa tiempo.</a:t>
            </a:r>
          </a:p>
          <a:p>
            <a:pPr algn="just">
              <a:buFontTx/>
              <a:buChar char="•"/>
            </a:pPr>
            <a:r>
              <a:rPr lang="es-ES" sz="1400" dirty="0" smtClean="0"/>
              <a:t> Fácil </a:t>
            </a:r>
            <a:r>
              <a:rPr lang="es-ES" sz="1400" dirty="0"/>
              <a:t>de desfalcar.</a:t>
            </a:r>
          </a:p>
          <a:p>
            <a:pPr algn="just">
              <a:buFontTx/>
              <a:buChar char="•"/>
            </a:pPr>
            <a:r>
              <a:rPr lang="es-ES" sz="1400" dirty="0" smtClean="0"/>
              <a:t> El </a:t>
            </a:r>
            <a:r>
              <a:rPr lang="es-ES" sz="1400" dirty="0"/>
              <a:t>individuo tiene problemas financieros.</a:t>
            </a:r>
          </a:p>
          <a:p>
            <a:pPr algn="just">
              <a:buFontTx/>
              <a:buChar char="•"/>
            </a:pPr>
            <a:r>
              <a:rPr lang="es-ES" sz="1400" dirty="0" smtClean="0"/>
              <a:t> Odio </a:t>
            </a:r>
            <a:r>
              <a:rPr lang="es-ES" sz="1400" dirty="0"/>
              <a:t>a la organización. por revancha, etc.</a:t>
            </a:r>
          </a:p>
          <a:p>
            <a:pPr algn="just">
              <a:buFontTx/>
              <a:buChar char="•"/>
            </a:pPr>
            <a:r>
              <a:rPr lang="es-ES" sz="1400" dirty="0" smtClean="0"/>
              <a:t> Equivocación </a:t>
            </a:r>
            <a:r>
              <a:rPr lang="es-ES" sz="1400" dirty="0"/>
              <a:t>de ego. Deseos de sobresalir </a:t>
            </a:r>
          </a:p>
          <a:p>
            <a:pPr algn="just"/>
            <a:r>
              <a:rPr lang="es-ES" sz="1400" dirty="0"/>
              <a:t>de alguna forma. </a:t>
            </a:r>
          </a:p>
        </p:txBody>
      </p:sp>
      <p:sp>
        <p:nvSpPr>
          <p:cNvPr id="113673" name="Line 17"/>
          <p:cNvSpPr>
            <a:spLocks noChangeShapeType="1"/>
          </p:cNvSpPr>
          <p:nvPr/>
        </p:nvSpPr>
        <p:spPr bwMode="auto">
          <a:xfrm>
            <a:off x="2051050" y="1773238"/>
            <a:ext cx="0" cy="287337"/>
          </a:xfrm>
          <a:prstGeom prst="line">
            <a:avLst/>
          </a:prstGeom>
          <a:noFill/>
          <a:ln w="9525">
            <a:solidFill>
              <a:schemeClr val="tx1"/>
            </a:solidFill>
            <a:round/>
            <a:headEnd/>
            <a:tailEnd type="triangle" w="med" len="med"/>
          </a:ln>
        </p:spPr>
        <p:txBody>
          <a:bodyPr/>
          <a:lstStyle/>
          <a:p>
            <a:endParaRPr lang="es-MX" sz="1400"/>
          </a:p>
        </p:txBody>
      </p:sp>
      <p:sp>
        <p:nvSpPr>
          <p:cNvPr id="113674" name="Line 18"/>
          <p:cNvSpPr>
            <a:spLocks noChangeShapeType="1"/>
          </p:cNvSpPr>
          <p:nvPr/>
        </p:nvSpPr>
        <p:spPr bwMode="auto">
          <a:xfrm>
            <a:off x="7092950" y="1773238"/>
            <a:ext cx="0" cy="287337"/>
          </a:xfrm>
          <a:prstGeom prst="line">
            <a:avLst/>
          </a:prstGeom>
          <a:noFill/>
          <a:ln w="9525">
            <a:solidFill>
              <a:schemeClr val="tx1"/>
            </a:solidFill>
            <a:round/>
            <a:headEnd/>
            <a:tailEnd type="triangle" w="med" len="med"/>
          </a:ln>
        </p:spPr>
        <p:txBody>
          <a:bodyPr/>
          <a:lstStyle/>
          <a:p>
            <a:endParaRPr lang="es-MX" sz="1400"/>
          </a:p>
        </p:txBody>
      </p:sp>
      <p:sp>
        <p:nvSpPr>
          <p:cNvPr id="113675" name="Line 19"/>
          <p:cNvSpPr>
            <a:spLocks noChangeShapeType="1"/>
          </p:cNvSpPr>
          <p:nvPr/>
        </p:nvSpPr>
        <p:spPr bwMode="auto">
          <a:xfrm>
            <a:off x="2051050" y="2854325"/>
            <a:ext cx="0" cy="287338"/>
          </a:xfrm>
          <a:prstGeom prst="line">
            <a:avLst/>
          </a:prstGeom>
          <a:noFill/>
          <a:ln w="9525">
            <a:solidFill>
              <a:schemeClr val="tx1"/>
            </a:solidFill>
            <a:round/>
            <a:headEnd/>
            <a:tailEnd type="triangle" w="med" len="med"/>
          </a:ln>
        </p:spPr>
        <p:txBody>
          <a:bodyPr/>
          <a:lstStyle/>
          <a:p>
            <a:endParaRPr lang="es-MX" sz="1400"/>
          </a:p>
        </p:txBody>
      </p:sp>
      <p:sp>
        <p:nvSpPr>
          <p:cNvPr id="113676" name="Line 20"/>
          <p:cNvSpPr>
            <a:spLocks noChangeShapeType="1"/>
          </p:cNvSpPr>
          <p:nvPr/>
        </p:nvSpPr>
        <p:spPr bwMode="auto">
          <a:xfrm>
            <a:off x="6804025" y="2852738"/>
            <a:ext cx="0" cy="215900"/>
          </a:xfrm>
          <a:prstGeom prst="line">
            <a:avLst/>
          </a:prstGeom>
          <a:noFill/>
          <a:ln w="9525">
            <a:solidFill>
              <a:schemeClr val="tx1"/>
            </a:solidFill>
            <a:round/>
            <a:headEnd/>
            <a:tailEnd type="triangle" w="med" len="med"/>
          </a:ln>
        </p:spPr>
        <p:txBody>
          <a:bodyPr/>
          <a:lstStyle/>
          <a:p>
            <a:endParaRPr lang="es-MX" sz="1400"/>
          </a:p>
        </p:txBody>
      </p:sp>
      <p:sp>
        <p:nvSpPr>
          <p:cNvPr id="13"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14"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28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28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algn="just">
              <a:lnSpc>
                <a:spcPct val="80000"/>
              </a:lnSpc>
              <a:buNone/>
            </a:pPr>
            <a:r>
              <a:rPr lang="es-ES" sz="2400" b="1" dirty="0" smtClean="0"/>
              <a:t> Base de datos</a:t>
            </a:r>
          </a:p>
          <a:p>
            <a:pPr algn="just">
              <a:lnSpc>
                <a:spcPct val="80000"/>
              </a:lnSpc>
              <a:buFont typeface="Wingdings" pitchFamily="2" charset="2"/>
              <a:buNone/>
            </a:pPr>
            <a:endParaRPr lang="es-ES" sz="2400" dirty="0" smtClean="0"/>
          </a:p>
          <a:p>
            <a:pPr algn="just">
              <a:lnSpc>
                <a:spcPct val="80000"/>
              </a:lnSpc>
              <a:buFont typeface="Wingdings" pitchFamily="2" charset="2"/>
              <a:buNone/>
            </a:pPr>
            <a:r>
              <a:rPr lang="es-ES" sz="2400" dirty="0" smtClean="0"/>
              <a:t>    Es el conjunto de datos que guardan entre si una coherencia temática independiente del medio de almacenamiento. La cantidad de información que contiene un banco de datos suele ser muy grande, del orden de millones.</a:t>
            </a:r>
          </a:p>
          <a:p>
            <a:pPr algn="just">
              <a:lnSpc>
                <a:spcPct val="80000"/>
              </a:lnSpc>
              <a:buFont typeface="Wingdings" pitchFamily="2" charset="2"/>
              <a:buNone/>
            </a:pPr>
            <a:endParaRPr lang="es-ES" sz="2400" dirty="0" smtClean="0"/>
          </a:p>
          <a:p>
            <a:pPr algn="just">
              <a:lnSpc>
                <a:spcPct val="80000"/>
              </a:lnSpc>
              <a:buFont typeface="Wingdings" pitchFamily="2" charset="2"/>
              <a:buNone/>
            </a:pPr>
            <a:r>
              <a:rPr lang="es-ES" sz="2400" dirty="0" smtClean="0"/>
              <a:t>       </a:t>
            </a:r>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28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28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algn="just">
              <a:lnSpc>
                <a:spcPct val="80000"/>
              </a:lnSpc>
              <a:buNone/>
            </a:pPr>
            <a:r>
              <a:rPr lang="es-ES" sz="2400" b="1" dirty="0" smtClean="0"/>
              <a:t> Base de datos</a:t>
            </a:r>
          </a:p>
          <a:p>
            <a:pPr algn="just">
              <a:lnSpc>
                <a:spcPct val="80000"/>
              </a:lnSpc>
              <a:buFont typeface="Wingdings" pitchFamily="2" charset="2"/>
              <a:buNone/>
            </a:pPr>
            <a:endParaRPr lang="es-ES" sz="2400" dirty="0" smtClean="0"/>
          </a:p>
          <a:p>
            <a:pPr algn="just">
              <a:lnSpc>
                <a:spcPct val="80000"/>
              </a:lnSpc>
              <a:buFont typeface="Wingdings" pitchFamily="2" charset="2"/>
              <a:buNone/>
            </a:pPr>
            <a:r>
              <a:rPr lang="es-ES" sz="2400" dirty="0" smtClean="0"/>
              <a:t>    El DBMS (sistema de administración de base de datos   es un conjunto de programas que permiten manejar cómodamente una base de datos).</a:t>
            </a:r>
          </a:p>
          <a:p>
            <a:pPr algn="just">
              <a:lnSpc>
                <a:spcPct val="80000"/>
              </a:lnSpc>
            </a:pPr>
            <a:r>
              <a:rPr lang="es-ES" sz="2400" dirty="0" smtClean="0"/>
              <a:t>Dentro de las base de datos se debe evaluar:</a:t>
            </a:r>
          </a:p>
          <a:p>
            <a:pPr algn="just">
              <a:lnSpc>
                <a:spcPct val="80000"/>
              </a:lnSpc>
            </a:pPr>
            <a:r>
              <a:rPr lang="es-ES" sz="2400" dirty="0" smtClean="0"/>
              <a:t>Independencia de datos</a:t>
            </a:r>
          </a:p>
          <a:p>
            <a:pPr algn="just">
              <a:lnSpc>
                <a:spcPct val="80000"/>
              </a:lnSpc>
            </a:pPr>
            <a:r>
              <a:rPr lang="es-ES" sz="2400" dirty="0" smtClean="0"/>
              <a:t>Redundancia de datos</a:t>
            </a:r>
          </a:p>
          <a:p>
            <a:pPr algn="just">
              <a:lnSpc>
                <a:spcPct val="80000"/>
              </a:lnSpc>
            </a:pPr>
            <a:r>
              <a:rPr lang="es-ES" sz="2400" dirty="0" smtClean="0"/>
              <a:t>Consistencia de datos</a:t>
            </a:r>
          </a:p>
          <a:p>
            <a:pPr algn="just">
              <a:lnSpc>
                <a:spcPct val="80000"/>
              </a:lnSpc>
              <a:buFont typeface="Wingdings" pitchFamily="2" charset="2"/>
              <a:buNone/>
            </a:pPr>
            <a:endParaRPr lang="es-ES" sz="2400" dirty="0" smtClean="0"/>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28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28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algn="just">
              <a:lnSpc>
                <a:spcPct val="80000"/>
              </a:lnSpc>
              <a:buNone/>
            </a:pPr>
            <a:r>
              <a:rPr lang="es-ES" sz="2400" b="1" dirty="0" smtClean="0"/>
              <a:t> Base de datos</a:t>
            </a:r>
          </a:p>
          <a:p>
            <a:pPr algn="just">
              <a:lnSpc>
                <a:spcPct val="80000"/>
              </a:lnSpc>
              <a:buFont typeface="Wingdings" pitchFamily="2" charset="2"/>
              <a:buNone/>
            </a:pPr>
            <a:endParaRPr lang="es-ES" sz="2400" dirty="0" smtClean="0"/>
          </a:p>
          <a:p>
            <a:pPr algn="just">
              <a:lnSpc>
                <a:spcPct val="80000"/>
              </a:lnSpc>
              <a:buFont typeface="Wingdings" pitchFamily="2" charset="2"/>
              <a:buNone/>
            </a:pPr>
            <a:r>
              <a:rPr lang="es-ES" sz="2400" dirty="0" smtClean="0"/>
              <a:t>    Los componentes a evaluar la base de datos:</a:t>
            </a:r>
          </a:p>
          <a:p>
            <a:pPr algn="just">
              <a:lnSpc>
                <a:spcPct val="80000"/>
              </a:lnSpc>
              <a:buFont typeface="Wingdings" pitchFamily="2" charset="2"/>
              <a:buNone/>
            </a:pPr>
            <a:endParaRPr lang="es-ES" sz="2400" dirty="0" smtClean="0"/>
          </a:p>
          <a:p>
            <a:pPr algn="just">
              <a:lnSpc>
                <a:spcPct val="80000"/>
              </a:lnSpc>
              <a:buFont typeface="Wingdings" pitchFamily="2" charset="2"/>
              <a:buAutoNum type="arabicPeriod"/>
            </a:pPr>
            <a:r>
              <a:rPr lang="es-ES" sz="2400" dirty="0" smtClean="0"/>
              <a:t>Diccionario/directorio de datos</a:t>
            </a:r>
          </a:p>
          <a:p>
            <a:pPr algn="just">
              <a:lnSpc>
                <a:spcPct val="80000"/>
              </a:lnSpc>
              <a:buFont typeface="Wingdings" pitchFamily="2" charset="2"/>
              <a:buAutoNum type="arabicPeriod"/>
            </a:pPr>
            <a:r>
              <a:rPr lang="es-ES" sz="2400" dirty="0" smtClean="0"/>
              <a:t>Lenguajes de datos</a:t>
            </a:r>
          </a:p>
          <a:p>
            <a:pPr algn="just">
              <a:lnSpc>
                <a:spcPct val="80000"/>
              </a:lnSpc>
              <a:buFont typeface="Wingdings" pitchFamily="2" charset="2"/>
              <a:buAutoNum type="arabicPeriod"/>
            </a:pPr>
            <a:r>
              <a:rPr lang="es-ES" sz="2400" dirty="0" smtClean="0"/>
              <a:t>Monitoreo de teleproceso </a:t>
            </a:r>
          </a:p>
          <a:p>
            <a:pPr algn="just">
              <a:lnSpc>
                <a:spcPct val="80000"/>
              </a:lnSpc>
              <a:buFont typeface="Wingdings" pitchFamily="2" charset="2"/>
              <a:buAutoNum type="arabicPeriod"/>
            </a:pPr>
            <a:r>
              <a:rPr lang="es-ES" sz="2400" dirty="0" smtClean="0"/>
              <a:t>Herramientas de desarrollo de aplicaciones</a:t>
            </a:r>
          </a:p>
          <a:p>
            <a:pPr algn="just">
              <a:lnSpc>
                <a:spcPct val="80000"/>
              </a:lnSpc>
              <a:buFont typeface="Wingdings" pitchFamily="2" charset="2"/>
              <a:buAutoNum type="arabicPeriod"/>
            </a:pPr>
            <a:r>
              <a:rPr lang="es-ES" sz="2400" dirty="0" smtClean="0"/>
              <a:t>Software de seguridad</a:t>
            </a:r>
          </a:p>
          <a:p>
            <a:pPr algn="just">
              <a:lnSpc>
                <a:spcPct val="80000"/>
              </a:lnSpc>
              <a:buFont typeface="Wingdings" pitchFamily="2" charset="2"/>
              <a:buAutoNum type="arabicPeriod"/>
            </a:pPr>
            <a:r>
              <a:rPr lang="es-ES" sz="2400" dirty="0" smtClean="0"/>
              <a:t>Sistemas de almacenamiento </a:t>
            </a:r>
          </a:p>
          <a:p>
            <a:pPr algn="just">
              <a:lnSpc>
                <a:spcPct val="80000"/>
              </a:lnSpc>
              <a:buFont typeface="Wingdings" pitchFamily="2" charset="2"/>
              <a:buAutoNum type="arabicPeriod"/>
            </a:pPr>
            <a:r>
              <a:rPr lang="es-ES" sz="2400" dirty="0" err="1" smtClean="0"/>
              <a:t>Reporteadores</a:t>
            </a:r>
            <a:r>
              <a:rPr lang="es-ES" sz="2400" dirty="0" smtClean="0"/>
              <a:t> </a:t>
            </a:r>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2800" b="1" dirty="0" smtClean="0">
              <a:solidFill>
                <a:srgbClr val="009900"/>
              </a:solidFill>
              <a:effectLst>
                <a:outerShdw blurRad="38100" dist="38100" dir="2700000" algn="tl">
                  <a:srgbClr val="000000"/>
                </a:outerShdw>
              </a:effectLst>
              <a:latin typeface="Arial" charset="0"/>
            </a:endParaRPr>
          </a:p>
          <a:p>
            <a:pPr>
              <a:defRPr/>
            </a:pPr>
            <a:r>
              <a:rPr lang="es-MX" sz="2800" b="1" dirty="0" smtClean="0">
                <a:solidFill>
                  <a:schemeClr val="bg1"/>
                </a:solidFill>
                <a:effectLst>
                  <a:outerShdw blurRad="38100" dist="38100" dir="2700000" algn="tl">
                    <a:srgbClr val="000000"/>
                  </a:outerShdw>
                </a:effectLst>
                <a:latin typeface="Arial" charset="0"/>
              </a:rPr>
              <a:t>III</a:t>
            </a:r>
            <a:r>
              <a:rPr lang="es-MX" sz="2800" b="1" dirty="0">
                <a:solidFill>
                  <a:schemeClr val="bg1"/>
                </a:solidFill>
                <a:effectLst>
                  <a:outerShdw blurRad="38100" dist="38100" dir="2700000" algn="tl">
                    <a:srgbClr val="000000"/>
                  </a:outerShdw>
                </a:effectLst>
                <a:latin typeface="Arial" charset="0"/>
              </a:rPr>
              <a:t>. </a:t>
            </a:r>
            <a:r>
              <a:rPr lang="es-MX" sz="2800" b="1" dirty="0" smtClean="0">
                <a:solidFill>
                  <a:schemeClr val="bg1"/>
                </a:solidFill>
                <a:effectLst>
                  <a:outerShdw blurRad="38100" dist="38100" dir="2700000" algn="tl">
                    <a:srgbClr val="000000"/>
                  </a:outerShdw>
                </a:effectLst>
                <a:latin typeface="Arial" charset="0"/>
              </a:rPr>
              <a:t>Evaluación de la auditoría informática</a:t>
            </a:r>
          </a:p>
          <a:p>
            <a:pPr>
              <a:defRPr/>
            </a:pPr>
            <a:endParaRPr lang="es-ES_tradnl" sz="28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58372" name="Rectangle 4"/>
          <p:cNvSpPr>
            <a:spLocks noChangeArrowheads="1"/>
          </p:cNvSpPr>
          <p:nvPr/>
        </p:nvSpPr>
        <p:spPr bwMode="auto">
          <a:xfrm>
            <a:off x="539750" y="1628775"/>
            <a:ext cx="8104216" cy="871531"/>
          </a:xfrm>
          <a:prstGeom prst="rect">
            <a:avLst/>
          </a:prstGeom>
          <a:solidFill>
            <a:srgbClr val="FFFF99"/>
          </a:solidFill>
          <a:ln w="9525">
            <a:noFill/>
            <a:miter lim="800000"/>
            <a:headEnd/>
            <a:tailEnd/>
          </a:ln>
        </p:spPr>
        <p:txBody>
          <a:bodyPr wrap="none" anchor="ctr"/>
          <a:lstStyle/>
          <a:p>
            <a:endParaRPr lang="es-ES_tradnl"/>
          </a:p>
        </p:txBody>
      </p:sp>
      <p:sp>
        <p:nvSpPr>
          <p:cNvPr id="58373" name="Rectangle 5"/>
          <p:cNvSpPr>
            <a:spLocks noGrp="1" noChangeArrowheads="1"/>
          </p:cNvSpPr>
          <p:nvPr>
            <p:ph type="body" idx="1"/>
          </p:nvPr>
        </p:nvSpPr>
        <p:spPr>
          <a:xfrm>
            <a:off x="457200" y="1600200"/>
            <a:ext cx="8186766" cy="4525963"/>
          </a:xfrm>
        </p:spPr>
        <p:txBody>
          <a:bodyPr/>
          <a:lstStyle/>
          <a:p>
            <a:pPr algn="just" eaLnBrk="1" hangingPunct="1">
              <a:buClr>
                <a:srgbClr val="FF6600"/>
              </a:buClr>
              <a:buFont typeface="Wingdings" pitchFamily="2" charset="2"/>
              <a:buChar char="ü"/>
              <a:defRPr/>
            </a:pPr>
            <a:r>
              <a:rPr lang="es-MX" sz="2000" dirty="0" smtClean="0"/>
              <a:t>4.1. Diseño y aplicación de instrumentos para  recolectar la información necesaria de cada una de las áreas informáticas a auditar</a:t>
            </a:r>
            <a:endParaRPr lang="es-ES_tradnl" dirty="0" smtClean="0"/>
          </a:p>
        </p:txBody>
      </p:sp>
      <p:sp>
        <p:nvSpPr>
          <p:cNvPr id="58370" name="Rectangle 2"/>
          <p:cNvSpPr>
            <a:spLocks noGrp="1" noChangeArrowheads="1"/>
          </p:cNvSpPr>
          <p:nvPr>
            <p:ph type="title"/>
          </p:nvPr>
        </p:nvSpPr>
        <p:spPr>
          <a:xfrm>
            <a:off x="323850" y="419100"/>
            <a:ext cx="8362950" cy="777875"/>
          </a:xfrm>
        </p:spPr>
        <p:txBody>
          <a:bodyPr/>
          <a:lstStyle/>
          <a:p>
            <a:pPr algn="l" eaLnBrk="1" hangingPunct="1">
              <a:defRPr/>
            </a:pPr>
            <a:r>
              <a:rPr lang="es-MX" sz="2400" b="1" dirty="0" smtClean="0">
                <a:solidFill>
                  <a:schemeClr val="bg1"/>
                </a:solidFill>
                <a:effectLst>
                  <a:outerShdw blurRad="38100" dist="38100" dir="2700000" algn="tl">
                    <a:srgbClr val="000000"/>
                  </a:outerShdw>
                </a:effectLst>
                <a:latin typeface="Arial" charset="0"/>
              </a:rPr>
              <a:t/>
            </a:r>
            <a:br>
              <a:rPr lang="es-MX" sz="2400" b="1" dirty="0" smtClean="0">
                <a:solidFill>
                  <a:schemeClr val="bg1"/>
                </a:solidFill>
                <a:effectLst>
                  <a:outerShdw blurRad="38100" dist="38100" dir="2700000" algn="tl">
                    <a:srgbClr val="000000"/>
                  </a:outerShdw>
                </a:effectLst>
                <a:latin typeface="Arial" charset="0"/>
              </a:rPr>
            </a:br>
            <a:r>
              <a:rPr lang="es-MX" sz="2600" b="1" dirty="0" smtClean="0">
                <a:solidFill>
                  <a:schemeClr val="bg1"/>
                </a:solidFill>
                <a:effectLst>
                  <a:outerShdw blurRad="38100" dist="38100" dir="2700000" algn="tl">
                    <a:srgbClr val="000000"/>
                  </a:outerShdw>
                </a:effectLst>
                <a:latin typeface="Arial" charset="0"/>
              </a:rPr>
              <a:t>IV. Instrumentos para la recolección de información</a:t>
            </a:r>
            <a:r>
              <a:rPr lang="es-MX" sz="2800" b="1" dirty="0" smtClean="0">
                <a:solidFill>
                  <a:schemeClr val="bg1"/>
                </a:solidFill>
                <a:effectLst>
                  <a:outerShdw blurRad="38100" dist="38100" dir="2700000" algn="tl">
                    <a:srgbClr val="000000"/>
                  </a:outerShdw>
                </a:effectLst>
                <a:latin typeface="Arial" charset="0"/>
              </a:rPr>
              <a:t/>
            </a:r>
            <a:br>
              <a:rPr lang="es-MX" sz="2800" b="1" dirty="0" smtClean="0">
                <a:solidFill>
                  <a:schemeClr val="bg1"/>
                </a:solidFill>
                <a:effectLst>
                  <a:outerShdw blurRad="38100" dist="38100" dir="2700000" algn="tl">
                    <a:srgbClr val="000000"/>
                  </a:outerShdw>
                </a:effectLst>
                <a:latin typeface="Arial" charset="0"/>
              </a:rPr>
            </a:br>
            <a:r>
              <a:rPr lang="es-ES_tradnl" sz="3200" b="1" dirty="0" smtClean="0">
                <a:solidFill>
                  <a:schemeClr val="bg1"/>
                </a:solidFill>
              </a:rPr>
              <a:t/>
            </a:r>
            <a:br>
              <a:rPr lang="es-ES_tradnl" sz="3200" b="1" dirty="0" smtClean="0">
                <a:solidFill>
                  <a:schemeClr val="bg1"/>
                </a:solidFill>
              </a:rPr>
            </a:br>
            <a:endParaRPr lang="es-ES_tradnl" sz="3200" b="1" dirty="0" smtClean="0">
              <a:solidFill>
                <a:schemeClr val="bg1"/>
              </a:solidFill>
            </a:endParaRPr>
          </a:p>
        </p:txBody>
      </p:sp>
      <p:pic>
        <p:nvPicPr>
          <p:cNvPr id="10245" name="Picture 12"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10246" name="Picture 13"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10247" name="Picture 14"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8373">
                                            <p:txEl>
                                              <p:pRg st="0" end="0"/>
                                            </p:txEl>
                                          </p:spTgt>
                                        </p:tgtEl>
                                        <p:attrNameLst>
                                          <p:attrName>style.visibility</p:attrName>
                                        </p:attrNameLst>
                                      </p:cBhvr>
                                      <p:to>
                                        <p:strVal val="visible"/>
                                      </p:to>
                                    </p:set>
                                    <p:anim calcmode="discrete" valueType="clr">
                                      <p:cBhvr override="childStyle">
                                        <p:cTn id="7" dur="80"/>
                                        <p:tgtEl>
                                          <p:spTgt spid="5837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837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58373">
                                            <p:txEl>
                                              <p:pRg st="0" end="0"/>
                                            </p:txEl>
                                          </p:spTgt>
                                        </p:tgtEl>
                                        <p:attrNameLst>
                                          <p:attrName>fill.type</p:attrName>
                                        </p:attrNameLst>
                                      </p:cBhvr>
                                      <p:to>
                                        <p:strVal val="solid"/>
                                      </p:to>
                                    </p:set>
                                  </p:childTnLst>
                                </p:cTn>
                              </p:par>
                            </p:childTnLst>
                          </p:cTn>
                        </p:par>
                        <p:par>
                          <p:cTn id="10" fill="hold">
                            <p:stCondLst>
                              <p:cond delay="4440"/>
                            </p:stCondLst>
                            <p:childTnLst>
                              <p:par>
                                <p:cTn id="11" presetID="24" presetClass="entr" presetSubtype="0" fill="hold" grpId="0" nodeType="afterEffect">
                                  <p:stCondLst>
                                    <p:cond delay="0"/>
                                  </p:stCondLst>
                                  <p:childTnLst>
                                    <p:set>
                                      <p:cBhvr>
                                        <p:cTn id="12" dur="1" fill="hold">
                                          <p:stCondLst>
                                            <p:cond delay="0"/>
                                          </p:stCondLst>
                                        </p:cTn>
                                        <p:tgtEl>
                                          <p:spTgt spid="58372"/>
                                        </p:tgtEl>
                                        <p:attrNameLst>
                                          <p:attrName>style.visibility</p:attrName>
                                        </p:attrNameLst>
                                      </p:cBhvr>
                                      <p:to>
                                        <p:strVal val="visible"/>
                                      </p:to>
                                    </p:set>
                                    <p:anim to="" calcmode="lin" valueType="num">
                                      <p:cBhvr>
                                        <p:cTn id="13" dur="1" fill="hold"/>
                                        <p:tgtEl>
                                          <p:spTgt spid="58372"/>
                                        </p:tgtEl>
                                        <p:attrNameLst>
                                          <p:attrName/>
                                        </p:attrNameLst>
                                      </p:cBhvr>
                                    </p:anim>
                                  </p:childTnLst>
                                </p:cTn>
                              </p:par>
                            </p:childTnLst>
                          </p:cTn>
                        </p:par>
                        <p:par>
                          <p:cTn id="14" fill="hold">
                            <p:stCondLst>
                              <p:cond delay="4440"/>
                            </p:stCondLst>
                            <p:childTnLst>
                              <p:par>
                                <p:cTn id="15" presetID="27" presetClass="emph" presetSubtype="0" fill="hold" nodeType="afterEffect">
                                  <p:stCondLst>
                                    <p:cond delay="0"/>
                                  </p:stCondLst>
                                  <p:iterate type="lt">
                                    <p:tmPct val="0"/>
                                  </p:iterate>
                                  <p:childTnLst>
                                    <p:animClr clrSpc="rgb" dir="cw">
                                      <p:cBhvr override="childStyle">
                                        <p:cTn id="16" dur="250" autoRev="1" fill="hold"/>
                                        <p:tgtEl>
                                          <p:spTgt spid="58373">
                                            <p:txEl>
                                              <p:pRg st="0" end="0"/>
                                            </p:txEl>
                                          </p:spTgt>
                                        </p:tgtEl>
                                        <p:attrNameLst>
                                          <p:attrName>style.color</p:attrName>
                                        </p:attrNameLst>
                                      </p:cBhvr>
                                      <p:to>
                                        <a:srgbClr val="0066FF"/>
                                      </p:to>
                                    </p:animClr>
                                    <p:animClr clrSpc="rgb" dir="cw">
                                      <p:cBhvr>
                                        <p:cTn id="17" dur="250" autoRev="1" fill="hold"/>
                                        <p:tgtEl>
                                          <p:spTgt spid="58373">
                                            <p:txEl>
                                              <p:pRg st="0" end="0"/>
                                            </p:txEl>
                                          </p:spTgt>
                                        </p:tgtEl>
                                        <p:attrNameLst>
                                          <p:attrName>fillcolor</p:attrName>
                                        </p:attrNameLst>
                                      </p:cBhvr>
                                      <p:to>
                                        <a:srgbClr val="0066FF"/>
                                      </p:to>
                                    </p:animClr>
                                    <p:set>
                                      <p:cBhvr>
                                        <p:cTn id="18" dur="250" autoRev="1" fill="hold"/>
                                        <p:tgtEl>
                                          <p:spTgt spid="58373">
                                            <p:txEl>
                                              <p:pRg st="0" end="0"/>
                                            </p:txEl>
                                          </p:spTgt>
                                        </p:tgtEl>
                                        <p:attrNameLst>
                                          <p:attrName>fill.type</p:attrName>
                                        </p:attrNameLst>
                                      </p:cBhvr>
                                      <p:to>
                                        <p:strVal val="solid"/>
                                      </p:to>
                                    </p:set>
                                    <p:set>
                                      <p:cBhvr>
                                        <p:cTn id="19" dur="250" autoRev="1" fill="hold"/>
                                        <p:tgtEl>
                                          <p:spTgt spid="5837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2" grpId="0" animBg="1"/>
      <p:bldP spid="58373" grpId="0"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buNone/>
            </a:pPr>
            <a:r>
              <a:rPr lang="es-MX" sz="2400" b="1" dirty="0" smtClean="0"/>
              <a:t>ENTREVISTAS A USUARIOS</a:t>
            </a:r>
          </a:p>
          <a:p>
            <a:pPr marL="457200" indent="-457200">
              <a:buNone/>
            </a:pPr>
            <a:endParaRPr lang="es-MX" sz="2400" b="1" dirty="0" smtClean="0"/>
          </a:p>
          <a:p>
            <a:pPr marL="457200" indent="-457200" algn="just">
              <a:buNone/>
            </a:pPr>
            <a:r>
              <a:rPr lang="es-MX" sz="2400" dirty="0" smtClean="0"/>
              <a:t>     Las entrevista se deberán llevar a cabo para comparar los datos proporcionados y la situación de la dirección de la información desde el punto de vista d usuarios.</a:t>
            </a:r>
          </a:p>
          <a:p>
            <a:pPr marL="457200" indent="-457200" algn="just">
              <a:buNone/>
            </a:pPr>
            <a:endParaRPr lang="es-MX" sz="2400" dirty="0" smtClean="0"/>
          </a:p>
          <a:p>
            <a:pPr marL="457200" indent="-457200" algn="just">
              <a:buNone/>
            </a:pPr>
            <a:r>
              <a:rPr lang="es-MX" sz="2400" dirty="0" smtClean="0"/>
              <a:t>     Su objeto es conocer la opinión que tienen los usuarios sobre los servicios proporcionados, así como la difusión de las aplicaciones de la computadora  de los sistemas  en operación.</a:t>
            </a:r>
          </a:p>
          <a:p>
            <a:pPr marL="457200" indent="-457200">
              <a:buNone/>
            </a:pPr>
            <a:endParaRPr lang="es-MX" sz="2400" b="1" dirty="0" smtClean="0"/>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r>
              <a:rPr lang="es-MX" sz="2500" b="1" dirty="0" smtClean="0">
                <a:solidFill>
                  <a:schemeClr val="bg1"/>
                </a:solidFill>
                <a:effectLst>
                  <a:outerShdw blurRad="38100" dist="38100" dir="2700000" algn="tl">
                    <a:srgbClr val="000000"/>
                  </a:outerShdw>
                </a:effectLst>
                <a:latin typeface="Arial" charset="0"/>
              </a:rPr>
              <a:t>IV. Instrumentos para la recolección de información</a:t>
            </a: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buNone/>
            </a:pPr>
            <a:r>
              <a:rPr lang="es-MX" sz="2400" b="1" dirty="0" smtClean="0"/>
              <a:t>ENTREVISTAS A USUARIOS</a:t>
            </a:r>
          </a:p>
          <a:p>
            <a:pPr marL="457200" indent="-457200">
              <a:buNone/>
            </a:pPr>
            <a:endParaRPr lang="es-MX" sz="2400" b="1" dirty="0" smtClean="0"/>
          </a:p>
          <a:p>
            <a:pPr marL="0" indent="0" algn="just">
              <a:buFont typeface="Wingdings" pitchFamily="2" charset="2"/>
              <a:buNone/>
            </a:pPr>
            <a:r>
              <a:rPr lang="es-MX" sz="2400" dirty="0" smtClean="0">
                <a:latin typeface="Verdana" pitchFamily="34" charset="0"/>
              </a:rPr>
              <a:t>El gerente debe de hacer del conocimiento de los entrevistados el propósito del estudio, una guía para la entrevista puede ser la siguiente.</a:t>
            </a:r>
          </a:p>
          <a:p>
            <a:pPr marL="0" indent="0" algn="just">
              <a:buFont typeface="Wingdings" pitchFamily="2" charset="2"/>
              <a:buNone/>
            </a:pPr>
            <a:endParaRPr lang="es-MX" sz="2400" dirty="0" smtClean="0">
              <a:latin typeface="Verdana" pitchFamily="34" charset="0"/>
            </a:endParaRPr>
          </a:p>
          <a:p>
            <a:pPr marL="0" indent="0" algn="just">
              <a:lnSpc>
                <a:spcPct val="150000"/>
              </a:lnSpc>
              <a:buNone/>
            </a:pPr>
            <a:r>
              <a:rPr lang="es-MX" sz="2400" dirty="0" smtClean="0">
                <a:latin typeface="Verdana" pitchFamily="34" charset="0"/>
              </a:rPr>
              <a:t>Prepárese para la entrevista estudiando los puestos de las personas  que van a ser entrevistadas.</a:t>
            </a:r>
            <a:endParaRPr lang="es-MX" sz="2400" b="1" dirty="0" smtClean="0"/>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r>
              <a:rPr lang="es-MX" sz="2500" b="1" dirty="0" smtClean="0">
                <a:solidFill>
                  <a:schemeClr val="bg1"/>
                </a:solidFill>
                <a:effectLst>
                  <a:outerShdw blurRad="38100" dist="38100" dir="2700000" algn="tl">
                    <a:srgbClr val="000000"/>
                  </a:outerShdw>
                </a:effectLst>
                <a:latin typeface="Arial" charset="0"/>
              </a:rPr>
              <a:t>IV. Instrumentos para la recolección de información</a:t>
            </a:r>
          </a:p>
          <a:p>
            <a:pPr>
              <a:defRPr/>
            </a:pPr>
            <a:endParaRPr lang="es-MX" sz="2500" b="1" dirty="0" smtClean="0">
              <a:solidFill>
                <a:schemeClr val="bg1"/>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buNone/>
            </a:pPr>
            <a:r>
              <a:rPr lang="es-MX" sz="2400" b="1" dirty="0" smtClean="0"/>
              <a:t>ENTREVISTAS A USUARIOS</a:t>
            </a:r>
          </a:p>
          <a:p>
            <a:pPr marL="457200" indent="-457200">
              <a:buNone/>
            </a:pPr>
            <a:endParaRPr lang="es-MX" sz="2400" b="1" dirty="0" smtClean="0"/>
          </a:p>
          <a:p>
            <a:pPr marL="0" indent="0" algn="just">
              <a:lnSpc>
                <a:spcPct val="150000"/>
              </a:lnSpc>
              <a:buNone/>
            </a:pPr>
            <a:r>
              <a:rPr lang="es-MX" sz="2400" dirty="0" smtClean="0">
                <a:latin typeface="Verdana" pitchFamily="34" charset="0"/>
              </a:rPr>
              <a:t>Preséntese y de un panorama del motivo de la entrevista comience con preguntas generales sobre las funciones, la organización y los métodos de trabajo.</a:t>
            </a:r>
          </a:p>
          <a:p>
            <a:pPr marL="0" indent="0" algn="just">
              <a:lnSpc>
                <a:spcPct val="150000"/>
              </a:lnSpc>
              <a:buNone/>
            </a:pPr>
            <a:r>
              <a:rPr lang="es-MX" sz="2400" dirty="0" smtClean="0">
                <a:latin typeface="Verdana" pitchFamily="34" charset="0"/>
              </a:rPr>
              <a:t>Siga los temas tratados en la entrevista.</a:t>
            </a:r>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r>
              <a:rPr lang="es-MX" sz="2500" b="1" dirty="0" smtClean="0">
                <a:solidFill>
                  <a:schemeClr val="bg1"/>
                </a:solidFill>
                <a:effectLst>
                  <a:outerShdw blurRad="38100" dist="38100" dir="2700000" algn="tl">
                    <a:srgbClr val="000000"/>
                  </a:outerShdw>
                </a:effectLst>
                <a:latin typeface="Arial" charset="0"/>
              </a:rPr>
              <a:t>IV. Instrumentos para la recolección de información</a:t>
            </a: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457200" indent="-457200">
              <a:buNone/>
            </a:pPr>
            <a:r>
              <a:rPr lang="es-MX" sz="2400" b="1" dirty="0" smtClean="0"/>
              <a:t>ENTREVISTAS A USUARIOS</a:t>
            </a:r>
          </a:p>
          <a:p>
            <a:pPr marL="457200" indent="-457200">
              <a:buNone/>
            </a:pPr>
            <a:endParaRPr lang="es-MX" sz="2400" b="1" dirty="0" smtClean="0"/>
          </a:p>
          <a:p>
            <a:pPr marL="0" indent="0" algn="just">
              <a:lnSpc>
                <a:spcPct val="150000"/>
              </a:lnSpc>
              <a:buNone/>
            </a:pPr>
            <a:r>
              <a:rPr lang="es-MX" sz="2400" dirty="0" smtClean="0">
                <a:latin typeface="Verdana" pitchFamily="34" charset="0"/>
              </a:rPr>
              <a:t>Al final de la entrevista ofrezca un resumen de la información obtenida y pregunte como se le podrá dar seguimiento.</a:t>
            </a:r>
          </a:p>
          <a:p>
            <a:pPr marL="457200" indent="-457200">
              <a:buNone/>
            </a:pPr>
            <a:endParaRPr lang="es-MX" sz="2400" b="1" dirty="0" smtClean="0"/>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2500" b="1" dirty="0" smtClean="0">
              <a:solidFill>
                <a:srgbClr val="009900"/>
              </a:solidFill>
              <a:effectLst>
                <a:outerShdw blurRad="38100" dist="38100" dir="2700000" algn="tl">
                  <a:srgbClr val="000000"/>
                </a:outerShdw>
              </a:effectLst>
              <a:latin typeface="Arial" charset="0"/>
            </a:endParaRPr>
          </a:p>
          <a:p>
            <a:pPr>
              <a:defRPr/>
            </a:pPr>
            <a:endParaRPr lang="es-MX" sz="2500" b="1" dirty="0" smtClean="0">
              <a:solidFill>
                <a:schemeClr val="bg1"/>
              </a:solidFill>
              <a:effectLst>
                <a:outerShdw blurRad="38100" dist="38100" dir="2700000" algn="tl">
                  <a:srgbClr val="000000"/>
                </a:outerShdw>
              </a:effectLst>
              <a:latin typeface="Arial" charset="0"/>
            </a:endParaRPr>
          </a:p>
          <a:p>
            <a:pPr>
              <a:defRPr/>
            </a:pPr>
            <a:endParaRPr lang="es-MX" sz="2500" b="1" dirty="0" smtClean="0">
              <a:solidFill>
                <a:schemeClr val="bg1"/>
              </a:solidFill>
              <a:effectLst>
                <a:outerShdw blurRad="38100" dist="38100" dir="2700000" algn="tl">
                  <a:srgbClr val="000000"/>
                </a:outerShdw>
              </a:effectLst>
              <a:latin typeface="Arial" charset="0"/>
            </a:endParaRPr>
          </a:p>
          <a:p>
            <a:pPr>
              <a:defRPr/>
            </a:pPr>
            <a:r>
              <a:rPr lang="es-MX" sz="2500" b="1" dirty="0" smtClean="0">
                <a:solidFill>
                  <a:schemeClr val="bg1"/>
                </a:solidFill>
                <a:effectLst>
                  <a:outerShdw blurRad="38100" dist="38100" dir="2700000" algn="tl">
                    <a:srgbClr val="000000"/>
                  </a:outerShdw>
                </a:effectLst>
                <a:latin typeface="Arial" charset="0"/>
              </a:rPr>
              <a:t>IV. Instrumentos para la recolección de información</a:t>
            </a:r>
          </a:p>
          <a:p>
            <a:pPr>
              <a:defRPr/>
            </a:pPr>
            <a:endParaRPr lang="es-MX" sz="2500" b="1" dirty="0" smtClean="0">
              <a:solidFill>
                <a:schemeClr val="bg1"/>
              </a:solidFill>
              <a:effectLst>
                <a:outerShdw blurRad="38100" dist="38100" dir="2700000" algn="tl">
                  <a:srgbClr val="000000"/>
                </a:outerShdw>
              </a:effectLst>
              <a:latin typeface="Arial" charset="0"/>
            </a:endParaRPr>
          </a:p>
          <a:p>
            <a:pPr>
              <a:defRPr/>
            </a:pPr>
            <a:endParaRPr lang="es-MX" sz="2500" b="1" dirty="0" smtClean="0">
              <a:solidFill>
                <a:schemeClr val="bg1"/>
              </a:solidFill>
              <a:effectLst>
                <a:outerShdw blurRad="38100" dist="38100" dir="2700000" algn="tl">
                  <a:srgbClr val="000000"/>
                </a:outerShdw>
              </a:effectLst>
              <a:latin typeface="Arial" charset="0"/>
            </a:endParaRPr>
          </a:p>
          <a:p>
            <a:pPr>
              <a:defRPr/>
            </a:pPr>
            <a:endParaRPr lang="es-ES_tradnl" sz="25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0" indent="0">
              <a:buFont typeface="Wingdings" pitchFamily="2" charset="2"/>
              <a:buNone/>
            </a:pPr>
            <a:r>
              <a:rPr lang="es-MX" sz="2400" b="1" dirty="0" smtClean="0">
                <a:latin typeface="Verdana" pitchFamily="34" charset="0"/>
              </a:rPr>
              <a:t>Cuestionario</a:t>
            </a:r>
          </a:p>
          <a:p>
            <a:pPr marL="0" indent="0" algn="r">
              <a:buFont typeface="Wingdings" pitchFamily="2" charset="2"/>
              <a:buNone/>
            </a:pPr>
            <a:endParaRPr lang="es-MX" sz="2400" dirty="0" smtClean="0">
              <a:latin typeface="Verdana" pitchFamily="34" charset="0"/>
            </a:endParaRPr>
          </a:p>
          <a:p>
            <a:pPr marL="0" indent="0" algn="just">
              <a:buFont typeface="Wingdings" pitchFamily="2" charset="2"/>
              <a:buNone/>
            </a:pPr>
            <a:r>
              <a:rPr lang="es-MX" sz="2400" dirty="0" smtClean="0">
                <a:latin typeface="Verdana" pitchFamily="34" charset="0"/>
              </a:rPr>
              <a:t>El diseño de un cuestionario debe tener una adecuada preparación, elaboración, algunas guías son:</a:t>
            </a:r>
          </a:p>
          <a:p>
            <a:pPr marL="0" indent="0" algn="just">
              <a:buFont typeface="Wingdings" pitchFamily="2" charset="2"/>
              <a:buNone/>
            </a:pPr>
            <a:endParaRPr lang="es-MX" sz="2400" dirty="0" smtClean="0">
              <a:latin typeface="Verdana" pitchFamily="34" charset="0"/>
            </a:endParaRPr>
          </a:p>
          <a:p>
            <a:pPr marL="0" indent="0" algn="just">
              <a:buFont typeface="Wingdings" pitchFamily="2" charset="2"/>
              <a:buChar char="ü"/>
            </a:pPr>
            <a:r>
              <a:rPr lang="es-MX" sz="2400" dirty="0" smtClean="0">
                <a:latin typeface="Verdana" pitchFamily="34" charset="0"/>
              </a:rPr>
              <a:t>Identificar el grupo que va a ser evaluado.</a:t>
            </a:r>
          </a:p>
          <a:p>
            <a:pPr marL="0" indent="0" algn="just">
              <a:buFont typeface="Wingdings" pitchFamily="2" charset="2"/>
              <a:buChar char="ü"/>
            </a:pPr>
            <a:endParaRPr lang="es-MX" sz="2400" dirty="0" smtClean="0">
              <a:latin typeface="Verdana" pitchFamily="34" charset="0"/>
            </a:endParaRPr>
          </a:p>
          <a:p>
            <a:pPr marL="0" indent="0" algn="just">
              <a:buFont typeface="Wingdings" pitchFamily="2" charset="2"/>
              <a:buChar char="ü"/>
            </a:pPr>
            <a:r>
              <a:rPr lang="es-MX" sz="2400" dirty="0" smtClean="0">
                <a:latin typeface="Verdana" pitchFamily="34" charset="0"/>
              </a:rPr>
              <a:t>Escribir una introducción clara, para que el investigado conozca los objetivos del estudio y el uso que se la dará a la información.</a:t>
            </a:r>
            <a:endParaRPr lang="es-MX" sz="2400" b="1" dirty="0" smtClean="0"/>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r>
              <a:rPr lang="es-MX" sz="2500" b="1" dirty="0">
                <a:solidFill>
                  <a:schemeClr val="bg1"/>
                </a:solidFill>
                <a:effectLst>
                  <a:outerShdw blurRad="38100" dist="38100" dir="2700000" algn="tl">
                    <a:srgbClr val="000000"/>
                  </a:outerShdw>
                </a:effectLst>
                <a:latin typeface="Arial" charset="0"/>
              </a:rPr>
              <a:t>IV. Instrumentos para la recolección de información</a:t>
            </a: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56323" name="Rectangle 3"/>
          <p:cNvSpPr>
            <a:spLocks noGrp="1" noChangeArrowheads="1"/>
          </p:cNvSpPr>
          <p:nvPr>
            <p:ph type="body" idx="1"/>
          </p:nvPr>
        </p:nvSpPr>
        <p:spPr>
          <a:xfrm>
            <a:off x="457200" y="1600200"/>
            <a:ext cx="8401080" cy="4525963"/>
          </a:xfrm>
        </p:spPr>
        <p:txBody>
          <a:bodyPr/>
          <a:lstStyle/>
          <a:p>
            <a:pPr marL="609600" indent="-609600" algn="just" eaLnBrk="1" hangingPunct="1">
              <a:lnSpc>
                <a:spcPct val="80000"/>
              </a:lnSpc>
              <a:buFontTx/>
              <a:buAutoNum type="arabicPeriod"/>
            </a:pPr>
            <a:r>
              <a:rPr lang="es-ES_tradnl" sz="2000" dirty="0" smtClean="0"/>
              <a:t>LI, D.H (1990/2009). Auditoría en Centros de Cómputo (6o  Reimpresión). Trillas.</a:t>
            </a:r>
          </a:p>
          <a:p>
            <a:pPr marL="609600" indent="-609600" algn="just" eaLnBrk="1" hangingPunct="1">
              <a:lnSpc>
                <a:spcPct val="80000"/>
              </a:lnSpc>
              <a:buFontTx/>
              <a:buAutoNum type="arabicPeriod"/>
            </a:pPr>
            <a:endParaRPr lang="es-ES_tradnl" sz="2000" dirty="0" smtClean="0"/>
          </a:p>
          <a:p>
            <a:pPr marL="609600" indent="-609600" algn="just" eaLnBrk="1" hangingPunct="1">
              <a:lnSpc>
                <a:spcPct val="80000"/>
              </a:lnSpc>
              <a:buFontTx/>
              <a:buAutoNum type="arabicPeriod"/>
            </a:pPr>
            <a:r>
              <a:rPr lang="es-ES_tradnl" sz="2000" dirty="0" smtClean="0"/>
              <a:t>Echenique, J.A. (2001). Auditoría en Informática (2o ed.). Mc </a:t>
            </a:r>
            <a:r>
              <a:rPr lang="es-ES_tradnl" sz="2000" dirty="0" err="1" smtClean="0"/>
              <a:t>Graw</a:t>
            </a:r>
            <a:r>
              <a:rPr lang="es-ES_tradnl" sz="2000" dirty="0" smtClean="0"/>
              <a:t> Hill.</a:t>
            </a:r>
          </a:p>
          <a:p>
            <a:pPr marL="609600" indent="-609600" algn="just" eaLnBrk="1" hangingPunct="1">
              <a:lnSpc>
                <a:spcPct val="80000"/>
              </a:lnSpc>
              <a:buFontTx/>
              <a:buAutoNum type="arabicPeriod"/>
            </a:pPr>
            <a:endParaRPr lang="es-ES_tradnl" sz="2000" dirty="0" smtClean="0"/>
          </a:p>
          <a:p>
            <a:pPr marL="609600" indent="-609600" algn="just" eaLnBrk="1" hangingPunct="1">
              <a:lnSpc>
                <a:spcPct val="80000"/>
              </a:lnSpc>
              <a:buFontTx/>
              <a:buAutoNum type="arabicPeriod"/>
            </a:pPr>
            <a:r>
              <a:rPr lang="es-ES_tradnl" sz="2000" dirty="0" err="1" smtClean="0"/>
              <a:t>Piattini</a:t>
            </a:r>
            <a:r>
              <a:rPr lang="es-ES_tradnl" sz="2000" dirty="0" smtClean="0"/>
              <a:t>, M.G. &amp; Del peso, E. (2011). Auditoría Informática un Enfoque Práctico (2o ed.). </a:t>
            </a:r>
            <a:r>
              <a:rPr lang="es-ES_tradnl" sz="2000" dirty="0" err="1" smtClean="0"/>
              <a:t>Alfaomega</a:t>
            </a:r>
            <a:r>
              <a:rPr lang="es-ES_tradnl" sz="2000" dirty="0" smtClean="0"/>
              <a:t>.</a:t>
            </a:r>
          </a:p>
          <a:p>
            <a:pPr marL="609600" indent="-609600" algn="just" eaLnBrk="1" hangingPunct="1">
              <a:lnSpc>
                <a:spcPct val="80000"/>
              </a:lnSpc>
              <a:buFontTx/>
              <a:buAutoNum type="arabicPeriod"/>
            </a:pPr>
            <a:endParaRPr lang="es-ES_tradnl" sz="2000" dirty="0" smtClean="0"/>
          </a:p>
          <a:p>
            <a:pPr marL="457200" indent="-457200">
              <a:buFont typeface="+mj-lt"/>
              <a:buAutoNum type="arabicPeriod"/>
            </a:pPr>
            <a:r>
              <a:rPr lang="es-ES" sz="2000" dirty="0" smtClean="0"/>
              <a:t>Fernández Grajales, N</a:t>
            </a:r>
            <a:r>
              <a:rPr lang="es-ES" sz="2000" smtClean="0"/>
              <a:t>. </a:t>
            </a:r>
            <a:r>
              <a:rPr lang="es-ES" sz="2000" dirty="0" smtClean="0"/>
              <a:t>Importancia de la auditoría informática  e n  la s organizaciones. </a:t>
            </a:r>
            <a:r>
              <a:rPr lang="es-ES" sz="2000" i="1" dirty="0" smtClean="0"/>
              <a:t>Entérate en línea. Internet Cómputo y Telecomunicaciones. Año 4. </a:t>
            </a:r>
            <a:r>
              <a:rPr lang="es-ES" sz="2000" dirty="0" smtClean="0"/>
              <a:t>Núm. 43. Extraído el 20 de marzo de 2012 desde: http://www.enterate.unam.mx/Articulos/2005/octubre/auditoria.htm</a:t>
            </a:r>
            <a:endParaRPr lang="es-ES_tradnl" sz="2000" dirty="0" smtClean="0"/>
          </a:p>
        </p:txBody>
      </p:sp>
      <p:sp>
        <p:nvSpPr>
          <p:cNvPr id="56326" name="Rectangle 6"/>
          <p:cNvSpPr>
            <a:spLocks noChangeArrowheads="1"/>
          </p:cNvSpPr>
          <p:nvPr/>
        </p:nvSpPr>
        <p:spPr bwMode="auto">
          <a:xfrm>
            <a:off x="395288" y="0"/>
            <a:ext cx="8507412" cy="1633538"/>
          </a:xfrm>
          <a:prstGeom prst="rect">
            <a:avLst/>
          </a:prstGeom>
          <a:noFill/>
          <a:ln w="9525">
            <a:noFill/>
            <a:miter lim="800000"/>
            <a:headEnd/>
            <a:tailEnd/>
          </a:ln>
          <a:effectLst/>
        </p:spPr>
        <p:txBody>
          <a:bodyPr anchor="ctr"/>
          <a:lstStyle/>
          <a:p>
            <a:pPr>
              <a:defRPr/>
            </a:pPr>
            <a:r>
              <a:rPr lang="es-ES" sz="3200" b="1" dirty="0">
                <a:solidFill>
                  <a:schemeClr val="bg1"/>
                </a:solidFill>
                <a:effectLst>
                  <a:outerShdw blurRad="38100" dist="38100" dir="2700000" algn="tl">
                    <a:srgbClr val="000000"/>
                  </a:outerShdw>
                </a:effectLst>
                <a:latin typeface="Arial" charset="0"/>
              </a:rPr>
              <a:t>Bibliografía</a:t>
            </a:r>
            <a:r>
              <a:rPr lang="es-ES_tradnl" sz="3200" b="1" dirty="0">
                <a:solidFill>
                  <a:srgbClr val="009900"/>
                </a:solidFill>
                <a:latin typeface="Arial" charset="0"/>
              </a:rPr>
              <a:t> </a:t>
            </a:r>
            <a:r>
              <a:rPr lang="es-ES_tradnl" sz="3200" dirty="0">
                <a:solidFill>
                  <a:srgbClr val="009900"/>
                </a:solidFill>
                <a:latin typeface="Arial" charset="0"/>
              </a:rPr>
              <a:t/>
            </a:r>
            <a:br>
              <a:rPr lang="es-ES_tradnl" sz="3200" dirty="0">
                <a:solidFill>
                  <a:srgbClr val="009900"/>
                </a:solidFill>
                <a:latin typeface="Arial" charset="0"/>
              </a:rPr>
            </a:br>
            <a:endParaRPr lang="es-ES_tradnl" sz="3200" dirty="0">
              <a:solidFill>
                <a:srgbClr val="009900"/>
              </a:solidFill>
              <a:latin typeface="Arial" charset="0"/>
            </a:endParaRPr>
          </a:p>
        </p:txBody>
      </p:sp>
      <p:pic>
        <p:nvPicPr>
          <p:cNvPr id="8197" name="Picture 9"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310313"/>
            <a:ext cx="431800" cy="431800"/>
          </a:xfrm>
          <a:prstGeom prst="rect">
            <a:avLst/>
          </a:prstGeom>
          <a:noFill/>
          <a:ln w="9525">
            <a:noFill/>
            <a:miter lim="800000"/>
            <a:headEnd/>
            <a:tailEnd/>
          </a:ln>
        </p:spPr>
      </p:pic>
      <p:pic>
        <p:nvPicPr>
          <p:cNvPr id="8198" name="Picture 10"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310313"/>
            <a:ext cx="431800" cy="431800"/>
          </a:xfrm>
          <a:prstGeom prst="rect">
            <a:avLst/>
          </a:prstGeom>
          <a:noFill/>
          <a:ln w="9525">
            <a:noFill/>
            <a:miter lim="800000"/>
            <a:headEnd/>
            <a:tailEnd/>
          </a:ln>
        </p:spPr>
      </p:pic>
      <p:pic>
        <p:nvPicPr>
          <p:cNvPr id="8199"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237288"/>
            <a:ext cx="431800" cy="431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6323">
                                            <p:txEl>
                                              <p:pRg st="0" end="0"/>
                                            </p:txEl>
                                          </p:spTgt>
                                        </p:tgtEl>
                                        <p:attrNameLst>
                                          <p:attrName>style.visibility</p:attrName>
                                        </p:attrNameLst>
                                      </p:cBhvr>
                                      <p:to>
                                        <p:strVal val="visible"/>
                                      </p:to>
                                    </p:set>
                                    <p:anim calcmode="discrete" valueType="clr">
                                      <p:cBhvr override="childStyle">
                                        <p:cTn id="7" dur="80"/>
                                        <p:tgtEl>
                                          <p:spTgt spid="5632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632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56323">
                                            <p:txEl>
                                              <p:pRg st="0" end="0"/>
                                            </p:txEl>
                                          </p:spTgt>
                                        </p:tgtEl>
                                        <p:attrNameLst>
                                          <p:attrName>fill.type</p:attrName>
                                        </p:attrNameLst>
                                      </p:cBhvr>
                                      <p:to>
                                        <p:strVal val="solid"/>
                                      </p:to>
                                    </p:set>
                                  </p:childTnLst>
                                </p:cTn>
                              </p:par>
                            </p:childTnLst>
                          </p:cTn>
                        </p:par>
                        <p:par>
                          <p:cTn id="10" fill="hold">
                            <p:stCondLst>
                              <p:cond delay="2800"/>
                            </p:stCondLst>
                            <p:childTnLst>
                              <p:par>
                                <p:cTn id="11" presetID="27" presetClass="entr" presetSubtype="0" fill="hold" grpId="0" nodeType="afterEffect">
                                  <p:stCondLst>
                                    <p:cond delay="0"/>
                                  </p:stCondLst>
                                  <p:iterate type="lt">
                                    <p:tmPct val="50000"/>
                                  </p:iterate>
                                  <p:childTnLst>
                                    <p:set>
                                      <p:cBhvr>
                                        <p:cTn id="12" dur="1" fill="hold">
                                          <p:stCondLst>
                                            <p:cond delay="0"/>
                                          </p:stCondLst>
                                        </p:cTn>
                                        <p:tgtEl>
                                          <p:spTgt spid="56323">
                                            <p:txEl>
                                              <p:pRg st="2" end="2"/>
                                            </p:txEl>
                                          </p:spTgt>
                                        </p:tgtEl>
                                        <p:attrNameLst>
                                          <p:attrName>style.visibility</p:attrName>
                                        </p:attrNameLst>
                                      </p:cBhvr>
                                      <p:to>
                                        <p:strVal val="visible"/>
                                      </p:to>
                                    </p:set>
                                    <p:anim calcmode="discrete" valueType="clr">
                                      <p:cBhvr override="childStyle">
                                        <p:cTn id="13" dur="80"/>
                                        <p:tgtEl>
                                          <p:spTgt spid="5632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56323">
                                            <p:txEl>
                                              <p:pRg st="2" end="2"/>
                                            </p:txEl>
                                          </p:spTgt>
                                        </p:tgtEl>
                                        <p:attrNameLst>
                                          <p:attrName>fillcolor</p:attrName>
                                        </p:attrNameLst>
                                      </p:cBhvr>
                                      <p:tavLst>
                                        <p:tav tm="0">
                                          <p:val>
                                            <p:clrVal>
                                              <a:schemeClr val="accent2"/>
                                            </p:clrVal>
                                          </p:val>
                                        </p:tav>
                                        <p:tav tm="50000">
                                          <p:val>
                                            <p:clrVal>
                                              <a:schemeClr val="hlink"/>
                                            </p:clrVal>
                                          </p:val>
                                        </p:tav>
                                      </p:tavLst>
                                    </p:anim>
                                    <p:set>
                                      <p:cBhvr>
                                        <p:cTn id="15" dur="80"/>
                                        <p:tgtEl>
                                          <p:spTgt spid="56323">
                                            <p:txEl>
                                              <p:pRg st="2" end="2"/>
                                            </p:txEl>
                                          </p:spTgt>
                                        </p:tgtEl>
                                        <p:attrNameLst>
                                          <p:attrName>fill.type</p:attrName>
                                        </p:attrNameLst>
                                      </p:cBhvr>
                                      <p:to>
                                        <p:strVal val="solid"/>
                                      </p:to>
                                    </p:set>
                                  </p:childTnLst>
                                </p:cTn>
                              </p:par>
                            </p:childTnLst>
                          </p:cTn>
                        </p:par>
                        <p:par>
                          <p:cTn id="16" fill="hold">
                            <p:stCondLst>
                              <p:cond delay="5320"/>
                            </p:stCondLst>
                            <p:childTnLst>
                              <p:par>
                                <p:cTn id="17" presetID="27" presetClass="entr" presetSubtype="0" fill="hold" grpId="0" nodeType="afterEffect">
                                  <p:stCondLst>
                                    <p:cond delay="0"/>
                                  </p:stCondLst>
                                  <p:iterate type="lt">
                                    <p:tmPct val="50000"/>
                                  </p:iterate>
                                  <p:childTnLst>
                                    <p:set>
                                      <p:cBhvr>
                                        <p:cTn id="18" dur="1" fill="hold">
                                          <p:stCondLst>
                                            <p:cond delay="0"/>
                                          </p:stCondLst>
                                        </p:cTn>
                                        <p:tgtEl>
                                          <p:spTgt spid="56323">
                                            <p:txEl>
                                              <p:pRg st="4" end="4"/>
                                            </p:txEl>
                                          </p:spTgt>
                                        </p:tgtEl>
                                        <p:attrNameLst>
                                          <p:attrName>style.visibility</p:attrName>
                                        </p:attrNameLst>
                                      </p:cBhvr>
                                      <p:to>
                                        <p:strVal val="visible"/>
                                      </p:to>
                                    </p:set>
                                    <p:anim calcmode="discrete" valueType="clr">
                                      <p:cBhvr override="childStyle">
                                        <p:cTn id="19" dur="80"/>
                                        <p:tgtEl>
                                          <p:spTgt spid="5632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56323">
                                            <p:txEl>
                                              <p:pRg st="4" end="4"/>
                                            </p:txEl>
                                          </p:spTgt>
                                        </p:tgtEl>
                                        <p:attrNameLst>
                                          <p:attrName>fillcolor</p:attrName>
                                        </p:attrNameLst>
                                      </p:cBhvr>
                                      <p:tavLst>
                                        <p:tav tm="0">
                                          <p:val>
                                            <p:clrVal>
                                              <a:schemeClr val="accent2"/>
                                            </p:clrVal>
                                          </p:val>
                                        </p:tav>
                                        <p:tav tm="50000">
                                          <p:val>
                                            <p:clrVal>
                                              <a:schemeClr val="hlink"/>
                                            </p:clrVal>
                                          </p:val>
                                        </p:tav>
                                      </p:tavLst>
                                    </p:anim>
                                    <p:set>
                                      <p:cBhvr>
                                        <p:cTn id="21" dur="80"/>
                                        <p:tgtEl>
                                          <p:spTgt spid="56323">
                                            <p:txEl>
                                              <p:pRg st="4" end="4"/>
                                            </p:txEl>
                                          </p:spTgt>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27" presetClass="entr" presetSubtype="0" fill="hold" grpId="0" nodeType="clickEffect">
                                  <p:stCondLst>
                                    <p:cond delay="0"/>
                                  </p:stCondLst>
                                  <p:iterate type="lt">
                                    <p:tmPct val="50000"/>
                                  </p:iterate>
                                  <p:childTnLst>
                                    <p:set>
                                      <p:cBhvr>
                                        <p:cTn id="25" dur="1" fill="hold">
                                          <p:stCondLst>
                                            <p:cond delay="0"/>
                                          </p:stCondLst>
                                        </p:cTn>
                                        <p:tgtEl>
                                          <p:spTgt spid="56323">
                                            <p:txEl>
                                              <p:pRg st="6" end="6"/>
                                            </p:txEl>
                                          </p:spTgt>
                                        </p:tgtEl>
                                        <p:attrNameLst>
                                          <p:attrName>style.visibility</p:attrName>
                                        </p:attrNameLst>
                                      </p:cBhvr>
                                      <p:to>
                                        <p:strVal val="visible"/>
                                      </p:to>
                                    </p:set>
                                    <p:anim calcmode="discrete" valueType="clr">
                                      <p:cBhvr override="childStyle">
                                        <p:cTn id="26" dur="80"/>
                                        <p:tgtEl>
                                          <p:spTgt spid="56323">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7" dur="80"/>
                                        <p:tgtEl>
                                          <p:spTgt spid="56323">
                                            <p:txEl>
                                              <p:pRg st="6" end="6"/>
                                            </p:txEl>
                                          </p:spTgt>
                                        </p:tgtEl>
                                        <p:attrNameLst>
                                          <p:attrName>fillcolor</p:attrName>
                                        </p:attrNameLst>
                                      </p:cBhvr>
                                      <p:tavLst>
                                        <p:tav tm="0">
                                          <p:val>
                                            <p:clrVal>
                                              <a:schemeClr val="accent2"/>
                                            </p:clrVal>
                                          </p:val>
                                        </p:tav>
                                        <p:tav tm="50000">
                                          <p:val>
                                            <p:clrVal>
                                              <a:schemeClr val="hlink"/>
                                            </p:clrVal>
                                          </p:val>
                                        </p:tav>
                                      </p:tavLst>
                                    </p:anim>
                                    <p:set>
                                      <p:cBhvr>
                                        <p:cTn id="28" dur="80"/>
                                        <p:tgtEl>
                                          <p:spTgt spid="56323">
                                            <p:txEl>
                                              <p:pRg st="6" end="6"/>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0" indent="0">
              <a:buFont typeface="Wingdings" pitchFamily="2" charset="2"/>
              <a:buNone/>
            </a:pPr>
            <a:r>
              <a:rPr lang="es-MX" sz="2400" b="1" dirty="0" smtClean="0">
                <a:latin typeface="Verdana" pitchFamily="34" charset="0"/>
              </a:rPr>
              <a:t>Cuestionario</a:t>
            </a:r>
          </a:p>
          <a:p>
            <a:pPr marL="0" indent="0" algn="r">
              <a:buFont typeface="Wingdings" pitchFamily="2" charset="2"/>
              <a:buNone/>
            </a:pPr>
            <a:endParaRPr lang="es-MX" sz="2400" dirty="0" smtClean="0">
              <a:latin typeface="Verdana" pitchFamily="34" charset="0"/>
            </a:endParaRPr>
          </a:p>
          <a:p>
            <a:pPr marL="0" indent="0" algn="just">
              <a:buFont typeface="Wingdings" pitchFamily="2" charset="2"/>
              <a:buChar char="ü"/>
            </a:pPr>
            <a:r>
              <a:rPr lang="es-MX" sz="2400" dirty="0" smtClean="0">
                <a:latin typeface="Verdana" pitchFamily="34" charset="0"/>
              </a:rPr>
              <a:t>Determine que datos deben ser recopilados.</a:t>
            </a:r>
          </a:p>
          <a:p>
            <a:pPr marL="0" indent="0" algn="just">
              <a:buFont typeface="Wingdings" pitchFamily="2" charset="2"/>
              <a:buChar char="ü"/>
            </a:pPr>
            <a:endParaRPr lang="es-MX" sz="2400" dirty="0" smtClean="0">
              <a:latin typeface="Verdana" pitchFamily="34" charset="0"/>
            </a:endParaRPr>
          </a:p>
          <a:p>
            <a:pPr marL="0" indent="0" algn="just">
              <a:buFont typeface="Wingdings" pitchFamily="2" charset="2"/>
              <a:buChar char="ü"/>
            </a:pPr>
            <a:r>
              <a:rPr lang="es-MX" sz="2400" dirty="0" smtClean="0">
                <a:latin typeface="Verdana" pitchFamily="34" charset="0"/>
              </a:rPr>
              <a:t>Limite el numero de preguntas para evitar que sea demasiado el tiempo de contestación.</a:t>
            </a:r>
          </a:p>
          <a:p>
            <a:pPr marL="0" indent="0" algn="just">
              <a:buFont typeface="Wingdings" pitchFamily="2" charset="2"/>
              <a:buChar char="ü"/>
            </a:pPr>
            <a:endParaRPr lang="es-MX" sz="2400" dirty="0" smtClean="0">
              <a:latin typeface="Verdana" pitchFamily="34" charset="0"/>
            </a:endParaRPr>
          </a:p>
          <a:p>
            <a:pPr marL="0" indent="0" algn="just">
              <a:buFont typeface="Wingdings" pitchFamily="2" charset="2"/>
              <a:buChar char="ü"/>
            </a:pPr>
            <a:r>
              <a:rPr lang="es-MX" sz="2400" dirty="0" smtClean="0">
                <a:latin typeface="Verdana" pitchFamily="34" charset="0"/>
              </a:rPr>
              <a:t>Diseñe e implemente un plan de recolección de datos.</a:t>
            </a:r>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r>
              <a:rPr lang="es-MX" sz="2500" b="1" dirty="0">
                <a:solidFill>
                  <a:schemeClr val="bg1"/>
                </a:solidFill>
                <a:effectLst>
                  <a:outerShdw blurRad="38100" dist="38100" dir="2700000" algn="tl">
                    <a:srgbClr val="000000"/>
                  </a:outerShdw>
                </a:effectLst>
                <a:latin typeface="Arial" charset="0"/>
              </a:rPr>
              <a:t>IV. Instrumentos para la recolección de información</a:t>
            </a: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0" indent="0">
              <a:buFont typeface="Wingdings" pitchFamily="2" charset="2"/>
              <a:buNone/>
            </a:pPr>
            <a:r>
              <a:rPr lang="es-MX" sz="2400" b="1" dirty="0" smtClean="0">
                <a:latin typeface="Verdana" pitchFamily="34" charset="0"/>
              </a:rPr>
              <a:t>Cuestionario</a:t>
            </a:r>
          </a:p>
          <a:p>
            <a:pPr marL="0" indent="0" algn="r">
              <a:buFont typeface="Wingdings" pitchFamily="2" charset="2"/>
              <a:buNone/>
            </a:pPr>
            <a:endParaRPr lang="es-MX" sz="2400" dirty="0" smtClean="0">
              <a:latin typeface="Verdana" pitchFamily="34" charset="0"/>
            </a:endParaRPr>
          </a:p>
          <a:p>
            <a:pPr marL="0" indent="0" algn="just">
              <a:buFont typeface="Wingdings" pitchFamily="2" charset="2"/>
              <a:buChar char="ü"/>
            </a:pPr>
            <a:r>
              <a:rPr lang="es-MX" sz="2400" dirty="0" smtClean="0">
                <a:latin typeface="Verdana" pitchFamily="34" charset="0"/>
              </a:rPr>
              <a:t>Determine el método el análisis que será usado.</a:t>
            </a:r>
          </a:p>
          <a:p>
            <a:pPr marL="0" indent="0" algn="just">
              <a:buFont typeface="Wingdings" pitchFamily="2" charset="2"/>
              <a:buChar char="ü"/>
            </a:pPr>
            <a:endParaRPr lang="es-MX" sz="2400" dirty="0" smtClean="0">
              <a:latin typeface="Verdana" pitchFamily="34" charset="0"/>
            </a:endParaRPr>
          </a:p>
          <a:p>
            <a:pPr marL="0" indent="0" algn="just">
              <a:buFont typeface="Wingdings" pitchFamily="2" charset="2"/>
              <a:buChar char="ü"/>
            </a:pPr>
            <a:r>
              <a:rPr lang="es-MX" sz="2400" dirty="0" smtClean="0">
                <a:latin typeface="Verdana" pitchFamily="34" charset="0"/>
              </a:rPr>
              <a:t>Distribuya los cuestionarios y deles seguimiento para obtener las respuestas deseadas; así mismo analice los resultados.</a:t>
            </a:r>
          </a:p>
          <a:p>
            <a:pPr marL="457200" indent="-457200">
              <a:buNone/>
            </a:pPr>
            <a:endParaRPr lang="es-MX" sz="2400" b="1" dirty="0" smtClean="0"/>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r>
              <a:rPr lang="es-MX" sz="2500" b="1" dirty="0">
                <a:solidFill>
                  <a:schemeClr val="bg1"/>
                </a:solidFill>
                <a:effectLst>
                  <a:outerShdw blurRad="38100" dist="38100" dir="2700000" algn="tl">
                    <a:srgbClr val="000000"/>
                  </a:outerShdw>
                </a:effectLst>
                <a:latin typeface="Arial" charset="0"/>
              </a:rPr>
              <a:t>IV. Instrumentos para la recolección de información</a:t>
            </a: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0" indent="0">
              <a:buFont typeface="Wingdings" pitchFamily="2" charset="2"/>
              <a:buNone/>
            </a:pPr>
            <a:r>
              <a:rPr lang="es-MX" sz="2400" b="1" dirty="0" smtClean="0">
                <a:latin typeface="Verdana" pitchFamily="34" charset="0"/>
              </a:rPr>
              <a:t>Derechos de autor y secretos industriales</a:t>
            </a:r>
          </a:p>
          <a:p>
            <a:pPr marL="0" indent="0">
              <a:buFont typeface="Wingdings" pitchFamily="2" charset="2"/>
              <a:buNone/>
            </a:pPr>
            <a:endParaRPr lang="es-MX" sz="2400" b="1" dirty="0" smtClean="0">
              <a:latin typeface="Verdana" pitchFamily="34" charset="0"/>
            </a:endParaRPr>
          </a:p>
          <a:p>
            <a:pPr marL="0" indent="0" algn="just">
              <a:buFont typeface="Wingdings" pitchFamily="2" charset="2"/>
              <a:buNone/>
            </a:pPr>
            <a:r>
              <a:rPr lang="es-MX" sz="2400" dirty="0" smtClean="0">
                <a:latin typeface="Verdana" pitchFamily="34" charset="0"/>
              </a:rPr>
              <a:t>Dentro del concepto de propiedad intelectual, uno de los aspectos mas importantes es el que se refiere a los derechos de autor, el cual involucra la parte mas importante del desarrollo intelectual de las personas ya que se refiere a las ramas  literaria, científica, técnica, jurídica, musical, pictórica, escultórica, arquitectónica, etc.</a:t>
            </a:r>
            <a:endParaRPr lang="es-MX" sz="2400" b="1" dirty="0" smtClean="0"/>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r>
              <a:rPr lang="es-MX" sz="2500" b="1" dirty="0">
                <a:solidFill>
                  <a:schemeClr val="bg1"/>
                </a:solidFill>
                <a:effectLst>
                  <a:outerShdw blurRad="38100" dist="38100" dir="2700000" algn="tl">
                    <a:srgbClr val="000000"/>
                  </a:outerShdw>
                </a:effectLst>
                <a:latin typeface="Arial" charset="0"/>
              </a:rPr>
              <a:t>IV. Instrumentos para la recolección de información</a:t>
            </a: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0" indent="0">
              <a:buFont typeface="Wingdings" pitchFamily="2" charset="2"/>
              <a:buNone/>
            </a:pPr>
            <a:r>
              <a:rPr lang="es-MX" sz="2400" b="1" dirty="0" smtClean="0">
                <a:latin typeface="Verdana" pitchFamily="34" charset="0"/>
              </a:rPr>
              <a:t>Derechos de autor y secretos industriales</a:t>
            </a:r>
          </a:p>
          <a:p>
            <a:pPr marL="0" indent="0">
              <a:buFont typeface="Wingdings" pitchFamily="2" charset="2"/>
              <a:buNone/>
            </a:pPr>
            <a:endParaRPr lang="es-MX" sz="2400" b="1" dirty="0" smtClean="0">
              <a:latin typeface="Verdana" pitchFamily="34" charset="0"/>
            </a:endParaRPr>
          </a:p>
          <a:p>
            <a:pPr marL="0" indent="0" algn="just">
              <a:buFont typeface="Wingdings" pitchFamily="2" charset="2"/>
              <a:buNone/>
            </a:pPr>
            <a:r>
              <a:rPr lang="es-MX" sz="2400" dirty="0" smtClean="0">
                <a:latin typeface="Verdana" pitchFamily="34" charset="0"/>
              </a:rPr>
              <a:t>Así como los programas de computo, las bases de datos, y los medios de comunicación entra las  mas importantes, en general se admite que son cinco las razones de la protección:</a:t>
            </a:r>
          </a:p>
          <a:p>
            <a:pPr marL="0" indent="0" algn="just">
              <a:buFont typeface="Wingdings" pitchFamily="2" charset="2"/>
              <a:buNone/>
            </a:pPr>
            <a:endParaRPr lang="es-MX" sz="2400" dirty="0" smtClean="0">
              <a:latin typeface="Verdana" pitchFamily="34" charset="0"/>
            </a:endParaRPr>
          </a:p>
          <a:p>
            <a:pPr marL="0" indent="0" algn="just">
              <a:buFont typeface="Rockwell" pitchFamily="18" charset="0"/>
              <a:buAutoNum type="arabicPeriod"/>
            </a:pPr>
            <a:r>
              <a:rPr lang="es-MX" sz="2400" b="1" dirty="0" smtClean="0">
                <a:latin typeface="Verdana" pitchFamily="34" charset="0"/>
              </a:rPr>
              <a:t> Razón de justicia social: </a:t>
            </a:r>
            <a:r>
              <a:rPr lang="es-MX" sz="2400" dirty="0" smtClean="0">
                <a:latin typeface="Verdana" pitchFamily="34" charset="0"/>
              </a:rPr>
              <a:t>El autor debe obtener provecho de su trabajo.</a:t>
            </a:r>
          </a:p>
          <a:p>
            <a:pPr marL="0" indent="0" algn="just">
              <a:buFont typeface="Rockwell" pitchFamily="18" charset="0"/>
              <a:buAutoNum type="arabicPeriod"/>
            </a:pPr>
            <a:r>
              <a:rPr lang="es-MX" sz="2400" b="1" dirty="0" smtClean="0">
                <a:latin typeface="Verdana" pitchFamily="34" charset="0"/>
              </a:rPr>
              <a:t> Por una razón de desarrollo cultural: </a:t>
            </a:r>
            <a:r>
              <a:rPr lang="es-MX" sz="2400" dirty="0" smtClean="0">
                <a:latin typeface="Verdana" pitchFamily="34" charset="0"/>
              </a:rPr>
              <a:t>Si esta protegido el autor se vera estimulado para crear nuevas obras.</a:t>
            </a:r>
            <a:endParaRPr lang="es-MX" sz="2400" b="1" dirty="0" smtClean="0"/>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r>
              <a:rPr lang="es-MX" sz="2500" b="1" dirty="0" smtClean="0">
                <a:solidFill>
                  <a:schemeClr val="bg1"/>
                </a:solidFill>
                <a:effectLst>
                  <a:outerShdw blurRad="38100" dist="38100" dir="2700000" algn="tl">
                    <a:srgbClr val="000000"/>
                  </a:outerShdw>
                </a:effectLst>
                <a:latin typeface="Arial" charset="0"/>
              </a:rPr>
              <a:t>IV. Instrumentos para la recolección de información</a:t>
            </a: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1600200"/>
            <a:ext cx="8229600" cy="5068888"/>
          </a:xfrm>
        </p:spPr>
        <p:txBody>
          <a:bodyPr/>
          <a:lstStyle/>
          <a:p>
            <a:pPr marL="0" indent="0">
              <a:buFont typeface="Wingdings" pitchFamily="2" charset="2"/>
              <a:buNone/>
            </a:pPr>
            <a:r>
              <a:rPr lang="es-MX" sz="2400" b="1" dirty="0" smtClean="0">
                <a:latin typeface="Verdana" pitchFamily="34" charset="0"/>
              </a:rPr>
              <a:t>Derechos de autor y secretos industriales</a:t>
            </a:r>
          </a:p>
          <a:p>
            <a:pPr marL="0" indent="0">
              <a:buFont typeface="Wingdings" pitchFamily="2" charset="2"/>
              <a:buNone/>
            </a:pPr>
            <a:endParaRPr lang="es-MX" sz="2400" b="1" dirty="0" smtClean="0">
              <a:latin typeface="Verdana" pitchFamily="34" charset="0"/>
            </a:endParaRPr>
          </a:p>
          <a:p>
            <a:pPr marL="0" indent="0" algn="just">
              <a:buFont typeface="Rockwell" pitchFamily="18" charset="0"/>
              <a:buAutoNum type="arabicPeriod"/>
            </a:pPr>
            <a:r>
              <a:rPr lang="es-MX" sz="2400" b="1" dirty="0" smtClean="0">
                <a:latin typeface="Verdana" pitchFamily="34" charset="0"/>
              </a:rPr>
              <a:t> Por una razón de orden económico: </a:t>
            </a:r>
            <a:r>
              <a:rPr lang="es-MX" sz="2400" dirty="0" smtClean="0">
                <a:latin typeface="Verdana" pitchFamily="34" charset="0"/>
              </a:rPr>
              <a:t>Las inversiones que son necesarias.</a:t>
            </a:r>
          </a:p>
          <a:p>
            <a:pPr marL="0" indent="0" algn="just">
              <a:buFont typeface="Rockwell" pitchFamily="18" charset="0"/>
              <a:buAutoNum type="arabicPeriod"/>
            </a:pPr>
            <a:r>
              <a:rPr lang="es-MX" sz="2400" b="1" dirty="0" smtClean="0">
                <a:latin typeface="Verdana" pitchFamily="34" charset="0"/>
              </a:rPr>
              <a:t> Por una razón de orden moral: </a:t>
            </a:r>
            <a:r>
              <a:rPr lang="es-MX" sz="2400" dirty="0" smtClean="0">
                <a:latin typeface="Verdana" pitchFamily="34" charset="0"/>
              </a:rPr>
              <a:t>Decidir si puede ser reproducida o ejecutado en publico.</a:t>
            </a:r>
          </a:p>
          <a:p>
            <a:pPr marL="0" indent="0" algn="just">
              <a:buFont typeface="Rockwell" pitchFamily="18" charset="0"/>
              <a:buAutoNum type="arabicPeriod"/>
            </a:pPr>
            <a:r>
              <a:rPr lang="es-MX" sz="2400" b="1" dirty="0" smtClean="0">
                <a:latin typeface="Verdana" pitchFamily="34" charset="0"/>
              </a:rPr>
              <a:t> Por una razón de prestigio nacional: </a:t>
            </a:r>
            <a:r>
              <a:rPr lang="es-MX" sz="2400" dirty="0" smtClean="0">
                <a:latin typeface="Verdana" pitchFamily="34" charset="0"/>
              </a:rPr>
              <a:t>El conjunto de las obras de los autores de un país refleja el alma de la nación y permite conocer mejor sus costumbres sus usos y sus aspiraciones.</a:t>
            </a:r>
            <a:endParaRPr lang="es-MX" sz="2400" b="1" dirty="0" smtClean="0">
              <a:latin typeface="Verdana" pitchFamily="34" charset="0"/>
            </a:endParaRPr>
          </a:p>
          <a:p>
            <a:pPr marL="457200" indent="-457200">
              <a:buNone/>
            </a:pPr>
            <a:endParaRPr lang="es-MX" sz="2400" b="1" dirty="0" smtClean="0"/>
          </a:p>
        </p:txBody>
      </p:sp>
      <p:pic>
        <p:nvPicPr>
          <p:cNvPr id="50181" name="Picture 6"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165850"/>
            <a:ext cx="431800" cy="431800"/>
          </a:xfrm>
          <a:prstGeom prst="rect">
            <a:avLst/>
          </a:prstGeom>
          <a:noFill/>
          <a:ln w="9525">
            <a:noFill/>
            <a:miter lim="800000"/>
            <a:headEnd/>
            <a:tailEnd/>
          </a:ln>
        </p:spPr>
      </p:pic>
      <p:pic>
        <p:nvPicPr>
          <p:cNvPr id="50182" name="Picture 7"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165850"/>
            <a:ext cx="431800" cy="431800"/>
          </a:xfrm>
          <a:prstGeom prst="rect">
            <a:avLst/>
          </a:prstGeom>
          <a:noFill/>
          <a:ln w="9525">
            <a:noFill/>
            <a:miter lim="800000"/>
            <a:headEnd/>
            <a:tailEnd/>
          </a:ln>
        </p:spPr>
      </p:pic>
      <p:pic>
        <p:nvPicPr>
          <p:cNvPr id="50183" name="Picture 9"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092825"/>
            <a:ext cx="431800" cy="431800"/>
          </a:xfrm>
          <a:prstGeom prst="rect">
            <a:avLst/>
          </a:prstGeom>
          <a:noFill/>
          <a:ln w="9525">
            <a:noFill/>
            <a:miter lim="800000"/>
            <a:headEnd/>
            <a:tailEnd/>
          </a:ln>
        </p:spPr>
      </p:pic>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9"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defRPr/>
            </a:pPr>
            <a:endParaRPr lang="es-MX" sz="3200" b="1" dirty="0" smtClean="0">
              <a:solidFill>
                <a:srgbClr val="009900"/>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r>
              <a:rPr lang="es-MX" sz="2500" b="1" dirty="0">
                <a:solidFill>
                  <a:schemeClr val="bg1"/>
                </a:solidFill>
                <a:effectLst>
                  <a:outerShdw blurRad="38100" dist="38100" dir="2700000" algn="tl">
                    <a:srgbClr val="000000"/>
                  </a:outerShdw>
                </a:effectLst>
                <a:latin typeface="Arial" charset="0"/>
              </a:rPr>
              <a:t>IV. Instrumentos para la recolección de información</a:t>
            </a: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MX" sz="3200" b="1" dirty="0" smtClean="0">
              <a:solidFill>
                <a:schemeClr val="bg1"/>
              </a:solidFill>
              <a:effectLst>
                <a:outerShdw blurRad="38100" dist="38100" dir="2700000" algn="tl">
                  <a:srgbClr val="000000"/>
                </a:outerShdw>
              </a:effectLst>
              <a:latin typeface="Arial" charset="0"/>
            </a:endParaRPr>
          </a:p>
          <a:p>
            <a:pPr>
              <a:defRPr/>
            </a:pPr>
            <a:endParaRPr lang="es-ES_tradnl" sz="3200" b="1" dirty="0">
              <a:solidFill>
                <a:srgbClr val="0066FF"/>
              </a:solidFill>
              <a:latin typeface="Arial" charset="0"/>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0"/>
          <p:cNvSpPr>
            <a:spLocks noChangeArrowheads="1"/>
          </p:cNvSpPr>
          <p:nvPr/>
        </p:nvSpPr>
        <p:spPr bwMode="auto">
          <a:xfrm>
            <a:off x="0" y="0"/>
            <a:ext cx="9144000" cy="981075"/>
          </a:xfrm>
          <a:prstGeom prst="rect">
            <a:avLst/>
          </a:prstGeom>
          <a:solidFill>
            <a:schemeClr val="tx1"/>
          </a:solidFill>
          <a:ln w="9525">
            <a:solidFill>
              <a:schemeClr val="tx1"/>
            </a:solidFill>
            <a:miter lim="800000"/>
            <a:headEnd/>
            <a:tailEnd/>
          </a:ln>
        </p:spPr>
        <p:txBody>
          <a:bodyPr wrap="none" anchor="ctr"/>
          <a:lstStyle/>
          <a:p>
            <a:endParaRPr lang="es-MX"/>
          </a:p>
        </p:txBody>
      </p:sp>
      <p:sp>
        <p:nvSpPr>
          <p:cNvPr id="56323" name="Rectangle 3"/>
          <p:cNvSpPr>
            <a:spLocks noGrp="1" noChangeArrowheads="1"/>
          </p:cNvSpPr>
          <p:nvPr>
            <p:ph type="body" idx="1"/>
          </p:nvPr>
        </p:nvSpPr>
        <p:spPr>
          <a:xfrm>
            <a:off x="457200" y="1600200"/>
            <a:ext cx="8401080" cy="4525963"/>
          </a:xfrm>
        </p:spPr>
        <p:txBody>
          <a:bodyPr/>
          <a:lstStyle/>
          <a:p>
            <a:pPr marL="609600" indent="-609600" algn="just" eaLnBrk="1" hangingPunct="1">
              <a:lnSpc>
                <a:spcPct val="80000"/>
              </a:lnSpc>
              <a:buFontTx/>
              <a:buAutoNum type="arabicPeriod"/>
            </a:pPr>
            <a:r>
              <a:rPr lang="es-ES_tradnl" sz="2000" dirty="0" smtClean="0"/>
              <a:t>LI, D.H (1990/2009). Auditoría en Centros de Cómputo (6o  Reimpresión). Trillas.</a:t>
            </a:r>
          </a:p>
          <a:p>
            <a:pPr marL="609600" indent="-609600" algn="just" eaLnBrk="1" hangingPunct="1">
              <a:lnSpc>
                <a:spcPct val="80000"/>
              </a:lnSpc>
              <a:buFontTx/>
              <a:buAutoNum type="arabicPeriod"/>
            </a:pPr>
            <a:endParaRPr lang="es-ES_tradnl" sz="2000" dirty="0" smtClean="0"/>
          </a:p>
          <a:p>
            <a:pPr marL="609600" indent="-609600" algn="just" eaLnBrk="1" hangingPunct="1">
              <a:lnSpc>
                <a:spcPct val="80000"/>
              </a:lnSpc>
              <a:buFontTx/>
              <a:buAutoNum type="arabicPeriod"/>
            </a:pPr>
            <a:r>
              <a:rPr lang="es-ES_tradnl" sz="2000" dirty="0" smtClean="0"/>
              <a:t>Echenique, J.A. (2001). Auditoría en Informática (2o ed.). Mc </a:t>
            </a:r>
            <a:r>
              <a:rPr lang="es-ES_tradnl" sz="2000" dirty="0" err="1" smtClean="0"/>
              <a:t>Graw</a:t>
            </a:r>
            <a:r>
              <a:rPr lang="es-ES_tradnl" sz="2000" dirty="0" smtClean="0"/>
              <a:t> Hill.</a:t>
            </a:r>
          </a:p>
          <a:p>
            <a:pPr marL="609600" indent="-609600" algn="just" eaLnBrk="1" hangingPunct="1">
              <a:lnSpc>
                <a:spcPct val="80000"/>
              </a:lnSpc>
              <a:buFontTx/>
              <a:buAutoNum type="arabicPeriod"/>
            </a:pPr>
            <a:endParaRPr lang="es-ES_tradnl" sz="2000" dirty="0" smtClean="0"/>
          </a:p>
          <a:p>
            <a:pPr marL="609600" indent="-609600" algn="just" eaLnBrk="1" hangingPunct="1">
              <a:lnSpc>
                <a:spcPct val="80000"/>
              </a:lnSpc>
              <a:buFontTx/>
              <a:buAutoNum type="arabicPeriod"/>
            </a:pPr>
            <a:r>
              <a:rPr lang="es-ES_tradnl" sz="2000" dirty="0" err="1" smtClean="0"/>
              <a:t>Piattini</a:t>
            </a:r>
            <a:r>
              <a:rPr lang="es-ES_tradnl" sz="2000" dirty="0" smtClean="0"/>
              <a:t>, M.G. &amp; Del peso, E. (2011). Auditoría Informática un Enfoque Práctico (2o ed.). </a:t>
            </a:r>
            <a:r>
              <a:rPr lang="es-ES_tradnl" sz="2000" dirty="0" err="1" smtClean="0"/>
              <a:t>Alfaomega</a:t>
            </a:r>
            <a:r>
              <a:rPr lang="es-ES_tradnl" sz="2000" dirty="0" smtClean="0"/>
              <a:t>.</a:t>
            </a:r>
          </a:p>
          <a:p>
            <a:pPr marL="609600" indent="-609600" algn="just" eaLnBrk="1" hangingPunct="1">
              <a:lnSpc>
                <a:spcPct val="80000"/>
              </a:lnSpc>
              <a:buFontTx/>
              <a:buAutoNum type="arabicPeriod"/>
            </a:pPr>
            <a:endParaRPr lang="es-ES_tradnl" sz="2000" dirty="0" smtClean="0"/>
          </a:p>
          <a:p>
            <a:pPr marL="457200" indent="-457200">
              <a:buFont typeface="+mj-lt"/>
              <a:buAutoNum type="arabicPeriod"/>
            </a:pPr>
            <a:r>
              <a:rPr lang="es-ES" sz="2000" dirty="0" smtClean="0"/>
              <a:t>Fernández Grajales, N</a:t>
            </a:r>
            <a:r>
              <a:rPr lang="es-ES" sz="2000" smtClean="0"/>
              <a:t>. </a:t>
            </a:r>
            <a:r>
              <a:rPr lang="es-ES" sz="2000" dirty="0" smtClean="0"/>
              <a:t>Importancia de la auditoría informática  e n  la s organizaciones. </a:t>
            </a:r>
            <a:r>
              <a:rPr lang="es-ES" sz="2000" i="1" dirty="0" smtClean="0"/>
              <a:t>Entérate en línea. Internet Cómputo y Telecomunicaciones. Año 4. </a:t>
            </a:r>
            <a:r>
              <a:rPr lang="es-ES" sz="2000" dirty="0" smtClean="0"/>
              <a:t>Núm. 43. Extraído el 20 de marzo de 2012 desde: http://www.enterate.unam.mx/Articulos/2005/octubre/auditoria.htm</a:t>
            </a:r>
            <a:endParaRPr lang="es-ES_tradnl" sz="2000" dirty="0" smtClean="0"/>
          </a:p>
        </p:txBody>
      </p:sp>
      <p:sp>
        <p:nvSpPr>
          <p:cNvPr id="56326" name="Rectangle 6"/>
          <p:cNvSpPr>
            <a:spLocks noChangeArrowheads="1"/>
          </p:cNvSpPr>
          <p:nvPr/>
        </p:nvSpPr>
        <p:spPr bwMode="auto">
          <a:xfrm>
            <a:off x="395288" y="0"/>
            <a:ext cx="8507412" cy="1633538"/>
          </a:xfrm>
          <a:prstGeom prst="rect">
            <a:avLst/>
          </a:prstGeom>
          <a:noFill/>
          <a:ln w="9525">
            <a:noFill/>
            <a:miter lim="800000"/>
            <a:headEnd/>
            <a:tailEnd/>
          </a:ln>
          <a:effectLst/>
        </p:spPr>
        <p:txBody>
          <a:bodyPr anchor="ctr"/>
          <a:lstStyle/>
          <a:p>
            <a:pPr>
              <a:defRPr/>
            </a:pPr>
            <a:r>
              <a:rPr lang="es-ES" sz="3200" b="1" dirty="0">
                <a:solidFill>
                  <a:schemeClr val="bg1"/>
                </a:solidFill>
                <a:effectLst>
                  <a:outerShdw blurRad="38100" dist="38100" dir="2700000" algn="tl">
                    <a:srgbClr val="000000"/>
                  </a:outerShdw>
                </a:effectLst>
                <a:latin typeface="Arial" charset="0"/>
              </a:rPr>
              <a:t>Bibliografía</a:t>
            </a:r>
            <a:r>
              <a:rPr lang="es-ES_tradnl" sz="3200" b="1" dirty="0">
                <a:solidFill>
                  <a:srgbClr val="009900"/>
                </a:solidFill>
                <a:latin typeface="Arial" charset="0"/>
              </a:rPr>
              <a:t> </a:t>
            </a:r>
            <a:r>
              <a:rPr lang="es-ES_tradnl" sz="3200" dirty="0">
                <a:solidFill>
                  <a:srgbClr val="009900"/>
                </a:solidFill>
                <a:latin typeface="Arial" charset="0"/>
              </a:rPr>
              <a:t/>
            </a:r>
            <a:br>
              <a:rPr lang="es-ES_tradnl" sz="3200" dirty="0">
                <a:solidFill>
                  <a:srgbClr val="009900"/>
                </a:solidFill>
                <a:latin typeface="Arial" charset="0"/>
              </a:rPr>
            </a:br>
            <a:endParaRPr lang="es-ES_tradnl" sz="3200" dirty="0">
              <a:solidFill>
                <a:srgbClr val="009900"/>
              </a:solidFill>
              <a:latin typeface="Arial" charset="0"/>
            </a:endParaRPr>
          </a:p>
        </p:txBody>
      </p:sp>
      <p:pic>
        <p:nvPicPr>
          <p:cNvPr id="8197" name="Picture 9" descr="forward">
            <a:hlinkClick r:id="" action="ppaction://hlinkshowjump?jump=nextslide"/>
          </p:cNvPr>
          <p:cNvPicPr>
            <a:picLocks noChangeAspect="1" noChangeArrowheads="1"/>
          </p:cNvPicPr>
          <p:nvPr/>
        </p:nvPicPr>
        <p:blipFill>
          <a:blip r:embed="rId2" cstate="print"/>
          <a:srcRect/>
          <a:stretch>
            <a:fillRect/>
          </a:stretch>
        </p:blipFill>
        <p:spPr bwMode="auto">
          <a:xfrm>
            <a:off x="8532813" y="6310313"/>
            <a:ext cx="431800" cy="431800"/>
          </a:xfrm>
          <a:prstGeom prst="rect">
            <a:avLst/>
          </a:prstGeom>
          <a:noFill/>
          <a:ln w="9525">
            <a:noFill/>
            <a:miter lim="800000"/>
            <a:headEnd/>
            <a:tailEnd/>
          </a:ln>
        </p:spPr>
      </p:pic>
      <p:pic>
        <p:nvPicPr>
          <p:cNvPr id="8198" name="Picture 10" descr="back">
            <a:hlinkClick r:id="" action="ppaction://hlinkshowjump?jump=previousslide"/>
          </p:cNvPr>
          <p:cNvPicPr>
            <a:picLocks noChangeAspect="1" noChangeArrowheads="1"/>
          </p:cNvPicPr>
          <p:nvPr/>
        </p:nvPicPr>
        <p:blipFill>
          <a:blip r:embed="rId3" cstate="print"/>
          <a:srcRect/>
          <a:stretch>
            <a:fillRect/>
          </a:stretch>
        </p:blipFill>
        <p:spPr bwMode="auto">
          <a:xfrm>
            <a:off x="7524750" y="6310313"/>
            <a:ext cx="431800" cy="431800"/>
          </a:xfrm>
          <a:prstGeom prst="rect">
            <a:avLst/>
          </a:prstGeom>
          <a:noFill/>
          <a:ln w="9525">
            <a:noFill/>
            <a:miter lim="800000"/>
            <a:headEnd/>
            <a:tailEnd/>
          </a:ln>
        </p:spPr>
      </p:pic>
      <p:pic>
        <p:nvPicPr>
          <p:cNvPr id="8199" name="Picture 11" descr="home">
            <a:hlinkClick r:id="rId4" action="ppaction://hlinksldjump" tooltip="Temario"/>
          </p:cNvPr>
          <p:cNvPicPr>
            <a:picLocks noChangeAspect="1" noChangeArrowheads="1"/>
          </p:cNvPicPr>
          <p:nvPr/>
        </p:nvPicPr>
        <p:blipFill>
          <a:blip r:embed="rId5" cstate="print"/>
          <a:srcRect/>
          <a:stretch>
            <a:fillRect/>
          </a:stretch>
        </p:blipFill>
        <p:spPr bwMode="auto">
          <a:xfrm>
            <a:off x="8027988" y="6237288"/>
            <a:ext cx="431800" cy="431800"/>
          </a:xfrm>
          <a:prstGeom prst="rect">
            <a:avLst/>
          </a:prstGeom>
          <a:noFill/>
          <a:ln w="9525">
            <a:noFill/>
            <a:miter lim="800000"/>
            <a:headEnd/>
            <a:tailEnd/>
          </a:ln>
        </p:spPr>
      </p:pic>
    </p:spTree>
    <p:extLst>
      <p:ext uri="{BB962C8B-B14F-4D97-AF65-F5344CB8AC3E}">
        <p14:creationId xmlns:p14="http://schemas.microsoft.com/office/powerpoint/2010/main" val="2408445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6323">
                                            <p:txEl>
                                              <p:pRg st="0" end="0"/>
                                            </p:txEl>
                                          </p:spTgt>
                                        </p:tgtEl>
                                        <p:attrNameLst>
                                          <p:attrName>style.visibility</p:attrName>
                                        </p:attrNameLst>
                                      </p:cBhvr>
                                      <p:to>
                                        <p:strVal val="visible"/>
                                      </p:to>
                                    </p:set>
                                    <p:anim calcmode="discrete" valueType="clr">
                                      <p:cBhvr override="childStyle">
                                        <p:cTn id="7" dur="80"/>
                                        <p:tgtEl>
                                          <p:spTgt spid="5632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632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56323">
                                            <p:txEl>
                                              <p:pRg st="0" end="0"/>
                                            </p:txEl>
                                          </p:spTgt>
                                        </p:tgtEl>
                                        <p:attrNameLst>
                                          <p:attrName>fill.type</p:attrName>
                                        </p:attrNameLst>
                                      </p:cBhvr>
                                      <p:to>
                                        <p:strVal val="solid"/>
                                      </p:to>
                                    </p:set>
                                  </p:childTnLst>
                                </p:cTn>
                              </p:par>
                            </p:childTnLst>
                          </p:cTn>
                        </p:par>
                        <p:par>
                          <p:cTn id="10" fill="hold">
                            <p:stCondLst>
                              <p:cond delay="2800"/>
                            </p:stCondLst>
                            <p:childTnLst>
                              <p:par>
                                <p:cTn id="11" presetID="27" presetClass="entr" presetSubtype="0" fill="hold" grpId="0" nodeType="afterEffect">
                                  <p:stCondLst>
                                    <p:cond delay="0"/>
                                  </p:stCondLst>
                                  <p:iterate type="lt">
                                    <p:tmPct val="50000"/>
                                  </p:iterate>
                                  <p:childTnLst>
                                    <p:set>
                                      <p:cBhvr>
                                        <p:cTn id="12" dur="1" fill="hold">
                                          <p:stCondLst>
                                            <p:cond delay="0"/>
                                          </p:stCondLst>
                                        </p:cTn>
                                        <p:tgtEl>
                                          <p:spTgt spid="56323">
                                            <p:txEl>
                                              <p:pRg st="2" end="2"/>
                                            </p:txEl>
                                          </p:spTgt>
                                        </p:tgtEl>
                                        <p:attrNameLst>
                                          <p:attrName>style.visibility</p:attrName>
                                        </p:attrNameLst>
                                      </p:cBhvr>
                                      <p:to>
                                        <p:strVal val="visible"/>
                                      </p:to>
                                    </p:set>
                                    <p:anim calcmode="discrete" valueType="clr">
                                      <p:cBhvr override="childStyle">
                                        <p:cTn id="13" dur="80"/>
                                        <p:tgtEl>
                                          <p:spTgt spid="5632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56323">
                                            <p:txEl>
                                              <p:pRg st="2" end="2"/>
                                            </p:txEl>
                                          </p:spTgt>
                                        </p:tgtEl>
                                        <p:attrNameLst>
                                          <p:attrName>fillcolor</p:attrName>
                                        </p:attrNameLst>
                                      </p:cBhvr>
                                      <p:tavLst>
                                        <p:tav tm="0">
                                          <p:val>
                                            <p:clrVal>
                                              <a:schemeClr val="accent2"/>
                                            </p:clrVal>
                                          </p:val>
                                        </p:tav>
                                        <p:tav tm="50000">
                                          <p:val>
                                            <p:clrVal>
                                              <a:schemeClr val="hlink"/>
                                            </p:clrVal>
                                          </p:val>
                                        </p:tav>
                                      </p:tavLst>
                                    </p:anim>
                                    <p:set>
                                      <p:cBhvr>
                                        <p:cTn id="15" dur="80"/>
                                        <p:tgtEl>
                                          <p:spTgt spid="56323">
                                            <p:txEl>
                                              <p:pRg st="2" end="2"/>
                                            </p:txEl>
                                          </p:spTgt>
                                        </p:tgtEl>
                                        <p:attrNameLst>
                                          <p:attrName>fill.type</p:attrName>
                                        </p:attrNameLst>
                                      </p:cBhvr>
                                      <p:to>
                                        <p:strVal val="solid"/>
                                      </p:to>
                                    </p:set>
                                  </p:childTnLst>
                                </p:cTn>
                              </p:par>
                            </p:childTnLst>
                          </p:cTn>
                        </p:par>
                        <p:par>
                          <p:cTn id="16" fill="hold">
                            <p:stCondLst>
                              <p:cond delay="5320"/>
                            </p:stCondLst>
                            <p:childTnLst>
                              <p:par>
                                <p:cTn id="17" presetID="27" presetClass="entr" presetSubtype="0" fill="hold" grpId="0" nodeType="afterEffect">
                                  <p:stCondLst>
                                    <p:cond delay="0"/>
                                  </p:stCondLst>
                                  <p:iterate type="lt">
                                    <p:tmPct val="50000"/>
                                  </p:iterate>
                                  <p:childTnLst>
                                    <p:set>
                                      <p:cBhvr>
                                        <p:cTn id="18" dur="1" fill="hold">
                                          <p:stCondLst>
                                            <p:cond delay="0"/>
                                          </p:stCondLst>
                                        </p:cTn>
                                        <p:tgtEl>
                                          <p:spTgt spid="56323">
                                            <p:txEl>
                                              <p:pRg st="4" end="4"/>
                                            </p:txEl>
                                          </p:spTgt>
                                        </p:tgtEl>
                                        <p:attrNameLst>
                                          <p:attrName>style.visibility</p:attrName>
                                        </p:attrNameLst>
                                      </p:cBhvr>
                                      <p:to>
                                        <p:strVal val="visible"/>
                                      </p:to>
                                    </p:set>
                                    <p:anim calcmode="discrete" valueType="clr">
                                      <p:cBhvr override="childStyle">
                                        <p:cTn id="19" dur="80"/>
                                        <p:tgtEl>
                                          <p:spTgt spid="5632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56323">
                                            <p:txEl>
                                              <p:pRg st="4" end="4"/>
                                            </p:txEl>
                                          </p:spTgt>
                                        </p:tgtEl>
                                        <p:attrNameLst>
                                          <p:attrName>fillcolor</p:attrName>
                                        </p:attrNameLst>
                                      </p:cBhvr>
                                      <p:tavLst>
                                        <p:tav tm="0">
                                          <p:val>
                                            <p:clrVal>
                                              <a:schemeClr val="accent2"/>
                                            </p:clrVal>
                                          </p:val>
                                        </p:tav>
                                        <p:tav tm="50000">
                                          <p:val>
                                            <p:clrVal>
                                              <a:schemeClr val="hlink"/>
                                            </p:clrVal>
                                          </p:val>
                                        </p:tav>
                                      </p:tavLst>
                                    </p:anim>
                                    <p:set>
                                      <p:cBhvr>
                                        <p:cTn id="21" dur="80"/>
                                        <p:tgtEl>
                                          <p:spTgt spid="56323">
                                            <p:txEl>
                                              <p:pRg st="4" end="4"/>
                                            </p:txEl>
                                          </p:spTgt>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27" presetClass="entr" presetSubtype="0" fill="hold" grpId="0" nodeType="clickEffect">
                                  <p:stCondLst>
                                    <p:cond delay="0"/>
                                  </p:stCondLst>
                                  <p:iterate type="lt">
                                    <p:tmPct val="50000"/>
                                  </p:iterate>
                                  <p:childTnLst>
                                    <p:set>
                                      <p:cBhvr>
                                        <p:cTn id="25" dur="1" fill="hold">
                                          <p:stCondLst>
                                            <p:cond delay="0"/>
                                          </p:stCondLst>
                                        </p:cTn>
                                        <p:tgtEl>
                                          <p:spTgt spid="56323">
                                            <p:txEl>
                                              <p:pRg st="6" end="6"/>
                                            </p:txEl>
                                          </p:spTgt>
                                        </p:tgtEl>
                                        <p:attrNameLst>
                                          <p:attrName>style.visibility</p:attrName>
                                        </p:attrNameLst>
                                      </p:cBhvr>
                                      <p:to>
                                        <p:strVal val="visible"/>
                                      </p:to>
                                    </p:set>
                                    <p:anim calcmode="discrete" valueType="clr">
                                      <p:cBhvr override="childStyle">
                                        <p:cTn id="26" dur="80"/>
                                        <p:tgtEl>
                                          <p:spTgt spid="56323">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7" dur="80"/>
                                        <p:tgtEl>
                                          <p:spTgt spid="56323">
                                            <p:txEl>
                                              <p:pRg st="6" end="6"/>
                                            </p:txEl>
                                          </p:spTgt>
                                        </p:tgtEl>
                                        <p:attrNameLst>
                                          <p:attrName>fillcolor</p:attrName>
                                        </p:attrNameLst>
                                      </p:cBhvr>
                                      <p:tavLst>
                                        <p:tav tm="0">
                                          <p:val>
                                            <p:clrVal>
                                              <a:schemeClr val="accent2"/>
                                            </p:clrVal>
                                          </p:val>
                                        </p:tav>
                                        <p:tav tm="50000">
                                          <p:val>
                                            <p:clrVal>
                                              <a:schemeClr val="hlink"/>
                                            </p:clrVal>
                                          </p:val>
                                        </p:tav>
                                      </p:tavLst>
                                    </p:anim>
                                    <p:set>
                                      <p:cBhvr>
                                        <p:cTn id="28" dur="80"/>
                                        <p:tgtEl>
                                          <p:spTgt spid="56323">
                                            <p:txEl>
                                              <p:pRg st="6" end="6"/>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build="p"/>
    </p:bld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rgbClr val="0099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_tradnl"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rgbClr val="0099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_tradnl" sz="1800" b="0" i="0" u="none" strike="noStrike" cap="none" normalizeH="0" baseline="0" smtClean="0">
            <a:ln>
              <a:noFill/>
            </a:ln>
            <a:solidFill>
              <a:schemeClr val="tx1"/>
            </a:solidFill>
            <a:effectLst/>
            <a:latin typeface="Arial"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1026</TotalTime>
  <Words>5726</Words>
  <Application>Microsoft Office PowerPoint</Application>
  <PresentationFormat>Presentación en pantalla (4:3)</PresentationFormat>
  <Paragraphs>818</Paragraphs>
  <Slides>95</Slides>
  <Notes>2</Notes>
  <HiddenSlides>0</HiddenSlides>
  <MMClips>0</MMClips>
  <ScaleCrop>false</ScaleCrop>
  <HeadingPairs>
    <vt:vector size="4" baseType="variant">
      <vt:variant>
        <vt:lpstr>Tema</vt:lpstr>
      </vt:variant>
      <vt:variant>
        <vt:i4>1</vt:i4>
      </vt:variant>
      <vt:variant>
        <vt:lpstr>Títulos de diapositiva</vt:lpstr>
      </vt:variant>
      <vt:variant>
        <vt:i4>95</vt:i4>
      </vt:variant>
    </vt:vector>
  </HeadingPairs>
  <TitlesOfParts>
    <vt:vector size="96" baseType="lpstr">
      <vt:lpstr>Diseño predeterminado</vt:lpstr>
      <vt:lpstr>Presentación de PowerPoint</vt:lpstr>
      <vt:lpstr>Presentación de PowerPoint</vt:lpstr>
      <vt:lpstr>Presentación </vt:lpstr>
      <vt:lpstr>Presentación </vt:lpstr>
      <vt:lpstr>Propósito general </vt:lpstr>
      <vt:lpstr>Objetivos  </vt:lpstr>
      <vt:lpstr>Presentación de PowerPoint</vt:lpstr>
      <vt:lpstr>Presentación de PowerPoint</vt:lpstr>
      <vt:lpstr>Presentación de PowerPoint</vt:lpstr>
      <vt:lpstr>Temario</vt:lpstr>
      <vt:lpstr> I. Conceptos fundamentales, terminología  </vt:lpstr>
      <vt:lpstr>Presentación de PowerPoint</vt:lpstr>
      <vt:lpstr> I. Conceptos fundamentales, terminología </vt:lpstr>
      <vt:lpstr>I. Conceptos fundamentales, terminología</vt:lpstr>
      <vt:lpstr>Presentación de PowerPoint</vt:lpstr>
      <vt:lpstr>I. Conceptos fundamentales, terminología</vt:lpstr>
      <vt:lpstr>I. Conceptos fundamentales, terminología</vt:lpstr>
      <vt:lpstr>I. Conceptos fundamentales, terminología</vt:lpstr>
      <vt:lpstr>I. Conceptos fundamentales, terminología</vt:lpstr>
      <vt:lpstr>I. Conceptos fundamentales, terminología</vt:lpstr>
      <vt:lpstr>I. Conceptos fundamentales, terminología</vt:lpstr>
      <vt:lpstr>I. Conceptos fundamentales, terminología</vt:lpstr>
      <vt:lpstr>I. Conceptos fundamentales, terminología</vt:lpstr>
      <vt:lpstr>I. Conceptos fundamentales, terminología</vt:lpstr>
      <vt:lpstr>I. Conceptos fundamentales, terminología</vt:lpstr>
      <vt:lpstr>I. Conceptos fundamentales, terminología</vt:lpstr>
      <vt:lpstr>I. Conceptos fundamentales, terminología</vt:lpstr>
      <vt:lpstr>I. Conceptos fundamentales, terminología</vt:lpstr>
      <vt:lpstr>I. Conceptos fundamentales, terminología</vt:lpstr>
      <vt:lpstr>I. Conceptos fundamentales, terminología</vt:lpstr>
      <vt:lpstr>I. Conceptos fundamentales, terminología</vt:lpstr>
      <vt:lpstr>I. Conceptos fundamentales, terminología</vt:lpstr>
      <vt:lpstr>I. Conceptos fundamentales, terminología</vt:lpstr>
      <vt:lpstr>I. Conceptos fundamentales, terminología</vt:lpstr>
      <vt:lpstr>I. Conceptos fundamentales, terminología</vt:lpstr>
      <vt:lpstr>I. Conceptos fundamentales, terminología</vt:lpstr>
      <vt:lpstr>  II. Planificación de la auditoría  </vt:lpstr>
      <vt:lpstr>  II. Planificación de la auditoría  </vt:lpstr>
      <vt:lpstr>  II. Planificación de la auditoría  </vt:lpstr>
      <vt:lpstr>  II. Planificación de la auditoría  </vt:lpstr>
      <vt:lpstr>  II. Planificación de la auditoría  </vt:lpstr>
      <vt:lpstr>  II. Planificación de la auditoría  </vt:lpstr>
      <vt:lpstr>  II. Planificación de la auditoría  </vt:lpstr>
      <vt:lpstr>  II. Planificación de la auditoría  </vt:lpstr>
      <vt:lpstr>  II. Planificación de la auditoría  </vt:lpstr>
      <vt:lpstr>  II. Planificación de la auditoría  </vt:lpstr>
      <vt:lpstr>  II. Planificación de la auditoría  </vt:lpstr>
      <vt:lpstr>  II. Planificación de la auditoría  </vt:lpstr>
      <vt:lpstr>  II. Planificación de la auditoría  </vt:lpstr>
      <vt:lpstr>  II. Planificación de la auditoría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IV. Instrumentos para la recolección de información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CONSULTORES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HGO</dc:creator>
  <cp:lastModifiedBy>hgo</cp:lastModifiedBy>
  <cp:revision>245</cp:revision>
  <dcterms:created xsi:type="dcterms:W3CDTF">2007-12-27T17:58:38Z</dcterms:created>
  <dcterms:modified xsi:type="dcterms:W3CDTF">2015-10-01T21:01:33Z</dcterms:modified>
</cp:coreProperties>
</file>