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7" r:id="rId2"/>
    <p:sldId id="258" r:id="rId3"/>
    <p:sldId id="259" r:id="rId4"/>
    <p:sldId id="260" r:id="rId5"/>
    <p:sldId id="261" r:id="rId6"/>
    <p:sldId id="264" r:id="rId7"/>
    <p:sldId id="263" r:id="rId8"/>
    <p:sldId id="265" r:id="rId9"/>
    <p:sldId id="266" r:id="rId10"/>
    <p:sldId id="267" r:id="rId11"/>
    <p:sldId id="273" r:id="rId12"/>
    <p:sldId id="262" r:id="rId13"/>
    <p:sldId id="268" r:id="rId14"/>
    <p:sldId id="270" r:id="rId15"/>
    <p:sldId id="271" r:id="rId16"/>
    <p:sldId id="272" r:id="rId17"/>
    <p:sldId id="269" r:id="rId18"/>
    <p:sldId id="274" r:id="rId19"/>
    <p:sldId id="288"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90" r:id="rId34"/>
    <p:sldId id="289"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0" d="100"/>
          <a:sy n="60" d="100"/>
        </p:scale>
        <p:origin x="108" y="7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6669308-36F1-47A1-80D4-0391C58DFE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2129822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6669308-36F1-47A1-80D4-0391C58DFE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915448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6669308-36F1-47A1-80D4-0391C58DFE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D09DABE-96D4-4790-8AEB-CAFC04113420}"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412127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6669308-36F1-47A1-80D4-0391C58DFE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2730724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6669308-36F1-47A1-80D4-0391C58DFE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D09DABE-96D4-4790-8AEB-CAFC04113420}"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535091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6669308-36F1-47A1-80D4-0391C58DFE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12898494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6669308-36F1-47A1-80D4-0391C58DFE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28626856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6669308-36F1-47A1-80D4-0391C58DFE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32522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6669308-36F1-47A1-80D4-0391C58DFE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827209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6669308-36F1-47A1-80D4-0391C58DFE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3101939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6669308-36F1-47A1-80D4-0391C58DFE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399997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6669308-36F1-47A1-80D4-0391C58DFEB7}"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3573107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6669308-36F1-47A1-80D4-0391C58DFEB7}"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2209407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669308-36F1-47A1-80D4-0391C58DFEB7}"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3668697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6669308-36F1-47A1-80D4-0391C58DFE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3110679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6669308-36F1-47A1-80D4-0391C58DFE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D09DABE-96D4-4790-8AEB-CAFC04113420}" type="slidenum">
              <a:rPr lang="es-MX" smtClean="0"/>
              <a:t>‹Nº›</a:t>
            </a:fld>
            <a:endParaRPr lang="es-MX"/>
          </a:p>
        </p:txBody>
      </p:sp>
    </p:spTree>
    <p:extLst>
      <p:ext uri="{BB962C8B-B14F-4D97-AF65-F5344CB8AC3E}">
        <p14:creationId xmlns:p14="http://schemas.microsoft.com/office/powerpoint/2010/main" val="1194856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6669308-36F1-47A1-80D4-0391C58DFEB7}" type="datetimeFigureOut">
              <a:rPr lang="es-MX" smtClean="0"/>
              <a:t>02/10/2015</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D09DABE-96D4-4790-8AEB-CAFC04113420}" type="slidenum">
              <a:rPr lang="es-MX" smtClean="0"/>
              <a:t>‹Nº›</a:t>
            </a:fld>
            <a:endParaRPr lang="es-MX"/>
          </a:p>
        </p:txBody>
      </p:sp>
    </p:spTree>
    <p:extLst>
      <p:ext uri="{BB962C8B-B14F-4D97-AF65-F5344CB8AC3E}">
        <p14:creationId xmlns:p14="http://schemas.microsoft.com/office/powerpoint/2010/main" val="134831352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ctrTitle"/>
          </p:nvPr>
        </p:nvSpPr>
        <p:spPr>
          <a:xfrm>
            <a:off x="1693716" y="2194890"/>
            <a:ext cx="9144000" cy="4077072"/>
          </a:xfrm>
        </p:spPr>
        <p:txBody>
          <a:bodyPr>
            <a:normAutofit fontScale="90000"/>
          </a:bodyPr>
          <a:lstStyle/>
          <a:p>
            <a:pPr algn="ctr"/>
            <a:r>
              <a:rPr lang="es-MX" sz="3600" dirty="0"/>
              <a:t/>
            </a:r>
            <a:br>
              <a:rPr lang="es-MX" sz="3600" dirty="0"/>
            </a:br>
            <a:r>
              <a:rPr lang="es-MX" sz="3100" b="1" dirty="0">
                <a:solidFill>
                  <a:schemeClr val="tx2">
                    <a:lumMod val="75000"/>
                  </a:schemeClr>
                </a:solidFill>
              </a:rPr>
              <a:t>Material didáctico:</a:t>
            </a:r>
            <a:br>
              <a:rPr lang="es-MX" sz="3100" b="1" dirty="0">
                <a:solidFill>
                  <a:schemeClr val="tx2">
                    <a:lumMod val="75000"/>
                  </a:schemeClr>
                </a:solidFill>
              </a:rPr>
            </a:br>
            <a:r>
              <a:rPr lang="es-MX" sz="3100" b="1" dirty="0">
                <a:solidFill>
                  <a:schemeClr val="tx2">
                    <a:lumMod val="75000"/>
                  </a:schemeClr>
                </a:solidFill>
              </a:rPr>
              <a:t> </a:t>
            </a:r>
            <a:r>
              <a:rPr lang="es-MX" sz="3100" b="1" dirty="0" smtClean="0">
                <a:solidFill>
                  <a:schemeClr val="tx2">
                    <a:lumMod val="75000"/>
                  </a:schemeClr>
                </a:solidFill>
              </a:rPr>
              <a:t>“La investigación cualitativa como un camino para el desarrollo de investigación en el área del diseño”</a:t>
            </a:r>
            <a:br>
              <a:rPr lang="es-MX" sz="3100" b="1" dirty="0" smtClean="0">
                <a:solidFill>
                  <a:schemeClr val="tx2">
                    <a:lumMod val="75000"/>
                  </a:schemeClr>
                </a:solidFill>
              </a:rPr>
            </a:br>
            <a:r>
              <a:rPr lang="es-MX" sz="3100" b="1" dirty="0" smtClean="0">
                <a:solidFill>
                  <a:schemeClr val="tx2">
                    <a:lumMod val="75000"/>
                  </a:schemeClr>
                </a:solidFill>
              </a:rPr>
              <a:t> para la UA Taller de Formación del Conocimiento, </a:t>
            </a:r>
            <a:r>
              <a:rPr lang="es-MX" sz="3100" b="1" dirty="0" smtClean="0">
                <a:solidFill>
                  <a:schemeClr val="tx2">
                    <a:lumMod val="75000"/>
                  </a:schemeClr>
                </a:solidFill>
              </a:rPr>
              <a:t>(Taller de Aplicación Innovadora del Conocimiento II *)de </a:t>
            </a:r>
            <a:r>
              <a:rPr lang="es-MX" sz="3100" b="1" dirty="0" smtClean="0">
                <a:solidFill>
                  <a:schemeClr val="tx2">
                    <a:lumMod val="75000"/>
                  </a:schemeClr>
                </a:solidFill>
              </a:rPr>
              <a:t>la Maestría en Diseño de la Facultad de Arquitectura y Diseño   </a:t>
            </a:r>
            <a:r>
              <a:rPr lang="es-MX" sz="3100" b="1" dirty="0" smtClean="0"/>
              <a:t/>
            </a:r>
            <a:br>
              <a:rPr lang="es-MX" sz="3100" b="1" dirty="0" smtClean="0"/>
            </a:br>
            <a:r>
              <a:rPr lang="es-MX" sz="3100" b="1" dirty="0"/>
              <a:t/>
            </a:r>
            <a:br>
              <a:rPr lang="es-MX" sz="3100" b="1" dirty="0"/>
            </a:br>
            <a:endParaRPr lang="es-MX" sz="3100" b="1" dirty="0"/>
          </a:p>
        </p:txBody>
      </p:sp>
      <p:sp>
        <p:nvSpPr>
          <p:cNvPr id="7" name="Subtítulo 6"/>
          <p:cNvSpPr>
            <a:spLocks noGrp="1"/>
          </p:cNvSpPr>
          <p:nvPr>
            <p:ph type="subTitle" idx="1"/>
          </p:nvPr>
        </p:nvSpPr>
        <p:spPr>
          <a:xfrm>
            <a:off x="3346784" y="5938587"/>
            <a:ext cx="6858000" cy="666750"/>
          </a:xfrm>
        </p:spPr>
        <p:txBody>
          <a:bodyPr>
            <a:normAutofit fontScale="92500" lnSpcReduction="20000"/>
          </a:bodyPr>
          <a:lstStyle/>
          <a:p>
            <a:pPr algn="r"/>
            <a:r>
              <a:rPr lang="es-MX" b="1" dirty="0" smtClean="0"/>
              <a:t>Dra. María del Pilar Alejandra Mora </a:t>
            </a:r>
            <a:r>
              <a:rPr lang="es-MX" b="1" dirty="0" err="1" smtClean="0"/>
              <a:t>Cantellano</a:t>
            </a:r>
            <a:endParaRPr lang="es-MX" b="1" dirty="0" smtClean="0"/>
          </a:p>
          <a:p>
            <a:pPr algn="r"/>
            <a:r>
              <a:rPr lang="es-MX" b="1" dirty="0" smtClean="0"/>
              <a:t>Octubre del 2015</a:t>
            </a:r>
            <a:endParaRPr lang="es-MX" b="1" dirty="0"/>
          </a:p>
        </p:txBody>
      </p:sp>
      <p:pic>
        <p:nvPicPr>
          <p:cNvPr id="4" name="Imagen 3"/>
          <p:cNvPicPr>
            <a:picLocks noChangeAspect="1"/>
          </p:cNvPicPr>
          <p:nvPr/>
        </p:nvPicPr>
        <p:blipFill>
          <a:blip r:embed="rId2" cstate="print"/>
          <a:stretch>
            <a:fillRect/>
          </a:stretch>
        </p:blipFill>
        <p:spPr>
          <a:xfrm>
            <a:off x="831271" y="124691"/>
            <a:ext cx="10401302" cy="2216727"/>
          </a:xfrm>
          <a:prstGeom prst="rect">
            <a:avLst/>
          </a:prstGeom>
        </p:spPr>
      </p:pic>
    </p:spTree>
    <p:extLst>
      <p:ext uri="{BB962C8B-B14F-4D97-AF65-F5344CB8AC3E}">
        <p14:creationId xmlns:p14="http://schemas.microsoft.com/office/powerpoint/2010/main" val="1464415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546964"/>
          </a:xfrm>
        </p:spPr>
        <p:txBody>
          <a:bodyPr>
            <a:normAutofit fontScale="90000"/>
          </a:bodyPr>
          <a:lstStyle/>
          <a:p>
            <a:r>
              <a:rPr lang="es-MX" dirty="0"/>
              <a:t>Introducción a la investigación</a:t>
            </a:r>
          </a:p>
        </p:txBody>
      </p:sp>
      <p:sp>
        <p:nvSpPr>
          <p:cNvPr id="3" name="7 CuadroTexto"/>
          <p:cNvSpPr txBox="1"/>
          <p:nvPr/>
        </p:nvSpPr>
        <p:spPr>
          <a:xfrm>
            <a:off x="5068917" y="1171235"/>
            <a:ext cx="5400600" cy="6186309"/>
          </a:xfrm>
          <a:prstGeom prst="rect">
            <a:avLst/>
          </a:prstGeom>
          <a:solidFill>
            <a:schemeClr val="accent2">
              <a:lumMod val="40000"/>
              <a:lumOff val="60000"/>
            </a:schemeClr>
          </a:solidFill>
        </p:spPr>
        <p:txBody>
          <a:bodyPr wrap="square" rtlCol="0">
            <a:spAutoFit/>
          </a:bodyPr>
          <a:lstStyle/>
          <a:p>
            <a:pPr lvl="0"/>
            <a:r>
              <a:rPr lang="es-MX" dirty="0"/>
              <a:t>MÉTODO HIPOTÉTICO-DEDUCTIVO. En este método caben todos los científicos y filósofos de la ciencia que han postulado la participación inicial de elementos teóricos o hipótesis en la investigación científica que anteceden y determinan la observación. En este método el investigador postula hipótesis que se vinculan  no con la experiencia del mundo, sino con su intuición. </a:t>
            </a:r>
            <a:endParaRPr lang="es-ES" dirty="0"/>
          </a:p>
          <a:p>
            <a:pPr lvl="0"/>
            <a:endParaRPr lang="es-MX" dirty="0" smtClean="0"/>
          </a:p>
          <a:p>
            <a:pPr lvl="0"/>
            <a:endParaRPr lang="es-MX" dirty="0"/>
          </a:p>
          <a:p>
            <a:pPr lvl="0"/>
            <a:r>
              <a:rPr lang="es-MX" dirty="0" smtClean="0"/>
              <a:t>SIN ESPECIFICACIÓN DE MÉTODO</a:t>
            </a:r>
            <a:r>
              <a:rPr lang="es-MX" dirty="0"/>
              <a:t>. Esta postura manifiesta dos vertientes: Los que afirman que el estudio histórico nunca ha revelado un grupo de reglas o teorías y los que señalan que aunque en el pasado pudo haber un método científico, su ausencia a</a:t>
            </a:r>
            <a:r>
              <a:rPr lang="es-MX" dirty="0" smtClean="0"/>
              <a:t>ctual </a:t>
            </a:r>
            <a:r>
              <a:rPr lang="es-MX" dirty="0"/>
              <a:t>se debe al crecimiento progresivo y a la variedad de las ciencias. Por lo que hoy existen muchos métodos científicos (Son exponenciales).</a:t>
            </a:r>
            <a:endParaRPr lang="es-ES" dirty="0"/>
          </a:p>
          <a:p>
            <a:pPr lvl="0"/>
            <a:endParaRPr lang="es-ES" dirty="0"/>
          </a:p>
          <a:p>
            <a:endParaRPr lang="es-ES" dirty="0"/>
          </a:p>
        </p:txBody>
      </p:sp>
      <p:sp>
        <p:nvSpPr>
          <p:cNvPr id="4" name="Flecha derecha 3"/>
          <p:cNvSpPr/>
          <p:nvPr/>
        </p:nvSpPr>
        <p:spPr>
          <a:xfrm>
            <a:off x="1686545" y="2229853"/>
            <a:ext cx="1812758"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derecha 4"/>
          <p:cNvSpPr/>
          <p:nvPr/>
        </p:nvSpPr>
        <p:spPr>
          <a:xfrm>
            <a:off x="1686545" y="4756485"/>
            <a:ext cx="1812758"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483867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739469"/>
          </a:xfrm>
        </p:spPr>
        <p:txBody>
          <a:bodyPr/>
          <a:lstStyle/>
          <a:p>
            <a:r>
              <a:rPr lang="es-MX" dirty="0" smtClean="0"/>
              <a:t>Introducción a la investigación</a:t>
            </a:r>
            <a:endParaRPr lang="es-MX" dirty="0"/>
          </a:p>
        </p:txBody>
      </p:sp>
      <p:sp>
        <p:nvSpPr>
          <p:cNvPr id="4" name="8 CuadroTexto"/>
          <p:cNvSpPr txBox="1"/>
          <p:nvPr/>
        </p:nvSpPr>
        <p:spPr>
          <a:xfrm>
            <a:off x="2207430" y="2731639"/>
            <a:ext cx="2496543" cy="2092881"/>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endParaRPr lang="es-MX" sz="1600" b="1" dirty="0" smtClean="0">
              <a:solidFill>
                <a:schemeClr val="bg1"/>
              </a:solidFill>
            </a:endParaRPr>
          </a:p>
          <a:p>
            <a:pPr algn="ctr"/>
            <a:r>
              <a:rPr lang="es-MX" sz="1600" b="1" dirty="0" smtClean="0">
                <a:solidFill>
                  <a:schemeClr val="bg1"/>
                </a:solidFill>
              </a:rPr>
              <a:t>Busca </a:t>
            </a:r>
            <a:r>
              <a:rPr lang="es-MX" sz="1600" b="1" dirty="0">
                <a:solidFill>
                  <a:schemeClr val="bg1"/>
                </a:solidFill>
              </a:rPr>
              <a:t>medir y cuantificar y, a partir de ello, inferir o generalizar. Su sustento filosófico se encuentra en el positivismo. </a:t>
            </a:r>
            <a:endParaRPr lang="es-ES" sz="1600" b="1" dirty="0">
              <a:solidFill>
                <a:schemeClr val="bg1"/>
              </a:solidFill>
            </a:endParaRPr>
          </a:p>
          <a:p>
            <a:endParaRPr lang="es-ES" dirty="0"/>
          </a:p>
        </p:txBody>
      </p:sp>
      <p:sp>
        <p:nvSpPr>
          <p:cNvPr id="5" name="7 CuadroTexto"/>
          <p:cNvSpPr txBox="1"/>
          <p:nvPr/>
        </p:nvSpPr>
        <p:spPr>
          <a:xfrm>
            <a:off x="7596845" y="1536366"/>
            <a:ext cx="2304256"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b="1" dirty="0">
                <a:solidFill>
                  <a:schemeClr val="accent2"/>
                </a:solidFill>
              </a:rPr>
              <a:t>INVESTIGACIÓN CUALITATIVA</a:t>
            </a:r>
            <a:endParaRPr lang="es-ES" dirty="0">
              <a:solidFill>
                <a:schemeClr val="accent2"/>
              </a:solidFill>
            </a:endParaRPr>
          </a:p>
        </p:txBody>
      </p:sp>
      <p:sp>
        <p:nvSpPr>
          <p:cNvPr id="6" name="9 CuadroTexto"/>
          <p:cNvSpPr txBox="1"/>
          <p:nvPr/>
        </p:nvSpPr>
        <p:spPr>
          <a:xfrm>
            <a:off x="7596845" y="2485419"/>
            <a:ext cx="2355504" cy="2585323"/>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endParaRPr lang="es-MX" sz="1600" b="1" dirty="0" smtClean="0">
              <a:solidFill>
                <a:schemeClr val="bg1"/>
              </a:solidFill>
            </a:endParaRPr>
          </a:p>
          <a:p>
            <a:pPr algn="ctr"/>
            <a:r>
              <a:rPr lang="es-MX" sz="1600" b="1" dirty="0" smtClean="0">
                <a:solidFill>
                  <a:schemeClr val="bg1"/>
                </a:solidFill>
              </a:rPr>
              <a:t>Busca </a:t>
            </a:r>
            <a:r>
              <a:rPr lang="es-MX" sz="1600" b="1" dirty="0">
                <a:solidFill>
                  <a:schemeClr val="bg1"/>
                </a:solidFill>
              </a:rPr>
              <a:t>la subjetividad y explicar y comprender las interacciones y los significados subjetivos individuales y grupales.</a:t>
            </a:r>
            <a:endParaRPr lang="es-ES" sz="1600" b="1" dirty="0">
              <a:solidFill>
                <a:schemeClr val="bg1"/>
              </a:solidFill>
            </a:endParaRPr>
          </a:p>
          <a:p>
            <a:endParaRPr lang="es-ES" dirty="0"/>
          </a:p>
        </p:txBody>
      </p:sp>
      <p:sp>
        <p:nvSpPr>
          <p:cNvPr id="7" name="7 CuadroTexto"/>
          <p:cNvSpPr txBox="1"/>
          <p:nvPr/>
        </p:nvSpPr>
        <p:spPr>
          <a:xfrm>
            <a:off x="2592924" y="1601333"/>
            <a:ext cx="2304256"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b="1" dirty="0">
                <a:solidFill>
                  <a:schemeClr val="accent2"/>
                </a:solidFill>
              </a:rPr>
              <a:t>INVESTIGACIÓN </a:t>
            </a:r>
            <a:r>
              <a:rPr lang="es-MX" b="1" dirty="0" smtClean="0">
                <a:solidFill>
                  <a:schemeClr val="accent2"/>
                </a:solidFill>
              </a:rPr>
              <a:t>CUANTITATIVA</a:t>
            </a:r>
            <a:endParaRPr lang="es-ES" dirty="0">
              <a:solidFill>
                <a:schemeClr val="accent2"/>
              </a:solidFill>
            </a:endParaRPr>
          </a:p>
        </p:txBody>
      </p:sp>
      <p:sp>
        <p:nvSpPr>
          <p:cNvPr id="8" name="Flecha izquierda y derecha 7"/>
          <p:cNvSpPr/>
          <p:nvPr/>
        </p:nvSpPr>
        <p:spPr>
          <a:xfrm>
            <a:off x="5252051" y="3002469"/>
            <a:ext cx="1796716" cy="105877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01350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56507" y="156519"/>
            <a:ext cx="8911687" cy="1280890"/>
          </a:xfrm>
        </p:spPr>
        <p:txBody>
          <a:bodyPr>
            <a:noAutofit/>
          </a:bodyPr>
          <a:lstStyle/>
          <a:p>
            <a:r>
              <a:rPr lang="es-MX" sz="2800" dirty="0" smtClean="0"/>
              <a:t>Investigación cualitativa.</a:t>
            </a:r>
            <a:br>
              <a:rPr lang="es-MX" sz="2800" dirty="0" smtClean="0"/>
            </a:br>
            <a:r>
              <a:rPr lang="es-MX" sz="2800" dirty="0"/>
              <a:t>P</a:t>
            </a:r>
            <a:r>
              <a:rPr lang="es-MX" sz="2800" dirty="0" smtClean="0"/>
              <a:t>asos para la realización de una investigación cualitativa</a:t>
            </a:r>
            <a:endParaRPr lang="es-MX" sz="2800" dirty="0"/>
          </a:p>
        </p:txBody>
      </p:sp>
      <p:pic>
        <p:nvPicPr>
          <p:cNvPr id="6" name="2 Imagen" descr="C:\Documents and Settings\gabriela\Mis documentos\Mis escaneos\2011-09 (Sep)\escanear0001.jpg"/>
          <p:cNvPicPr>
            <a:picLocks noGrp="1"/>
          </p:cNvPicPr>
          <p:nvPr>
            <p:ph idx="1"/>
          </p:nvPr>
        </p:nvPicPr>
        <p:blipFill>
          <a:blip r:embed="rId2" cstate="print"/>
          <a:srcRect/>
          <a:stretch>
            <a:fillRect/>
          </a:stretch>
        </p:blipFill>
        <p:spPr bwMode="auto">
          <a:xfrm>
            <a:off x="1745673" y="1756064"/>
            <a:ext cx="9414163" cy="4869325"/>
          </a:xfrm>
          <a:prstGeom prst="rect">
            <a:avLst/>
          </a:prstGeom>
          <a:solidFill>
            <a:schemeClr val="accent2">
              <a:lumMod val="60000"/>
              <a:lumOff val="40000"/>
            </a:schemeClr>
          </a:solidFill>
          <a:ln w="9525">
            <a:noFill/>
            <a:miter lim="800000"/>
            <a:headEnd/>
            <a:tailEnd/>
          </a:ln>
        </p:spPr>
      </p:pic>
    </p:spTree>
    <p:extLst>
      <p:ext uri="{BB962C8B-B14F-4D97-AF65-F5344CB8AC3E}">
        <p14:creationId xmlns:p14="http://schemas.microsoft.com/office/powerpoint/2010/main" val="33339638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640445"/>
          </a:xfrm>
        </p:spPr>
        <p:txBody>
          <a:bodyPr/>
          <a:lstStyle/>
          <a:p>
            <a:r>
              <a:rPr lang="es-MX" dirty="0" smtClean="0"/>
              <a:t>  Investigación cualitativa</a:t>
            </a:r>
            <a:endParaRPr lang="es-MX" dirty="0"/>
          </a:p>
        </p:txBody>
      </p:sp>
      <p:sp>
        <p:nvSpPr>
          <p:cNvPr id="4" name="4 CuadroTexto"/>
          <p:cNvSpPr txBox="1"/>
          <p:nvPr/>
        </p:nvSpPr>
        <p:spPr>
          <a:xfrm rot="16200000">
            <a:off x="-496406" y="3215905"/>
            <a:ext cx="5589241" cy="400110"/>
          </a:xfrm>
          <a:prstGeom prst="rect">
            <a:avLst/>
          </a:prstGeom>
          <a:solidFill>
            <a:sysClr val="windowText" lastClr="000000"/>
          </a:solidFill>
          <a:ln w="19050" cap="flat" cmpd="sng" algn="ctr">
            <a:solidFill>
              <a:sysClr val="windowText" lastClr="000000">
                <a:shade val="50000"/>
              </a:sysClr>
            </a:solidFill>
            <a:prstDash val="solid"/>
          </a:ln>
          <a:effectLst/>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rgbClr val="FEB80A"/>
                </a:solidFill>
                <a:effectLst/>
                <a:uLnTx/>
                <a:uFillTx/>
                <a:latin typeface="Corbel"/>
                <a:ea typeface="+mn-ea"/>
                <a:cs typeface="+mn-cs"/>
              </a:rPr>
              <a:t>Diez características de la Investigación  Cualitativa</a:t>
            </a:r>
            <a:endParaRPr kumimoji="0" lang="es-ES" sz="2000" b="0" i="0" u="none" strike="noStrike" kern="0" cap="none" spc="0" normalizeH="0" baseline="0" noProof="0" dirty="0">
              <a:ln>
                <a:noFill/>
              </a:ln>
              <a:solidFill>
                <a:srgbClr val="FEB80A"/>
              </a:solidFill>
              <a:effectLst/>
              <a:uLnTx/>
              <a:uFillTx/>
              <a:latin typeface="Corbel"/>
              <a:ea typeface="+mn-ea"/>
              <a:cs typeface="+mn-cs"/>
            </a:endParaRPr>
          </a:p>
        </p:txBody>
      </p:sp>
      <p:sp>
        <p:nvSpPr>
          <p:cNvPr id="5" name="5 CuadroTexto"/>
          <p:cNvSpPr txBox="1"/>
          <p:nvPr/>
        </p:nvSpPr>
        <p:spPr>
          <a:xfrm>
            <a:off x="3496235" y="2013284"/>
            <a:ext cx="6840760" cy="4247317"/>
          </a:xfrm>
          <a:prstGeom prst="rect">
            <a:avLst/>
          </a:prstGeom>
          <a:solidFill>
            <a:schemeClr val="accent1">
              <a:lumMod val="75000"/>
            </a:schemeClr>
          </a:soli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pPr lvl="0"/>
            <a:endParaRPr lang="es-MX" dirty="0" smtClean="0">
              <a:solidFill>
                <a:schemeClr val="bg1"/>
              </a:solidFill>
            </a:endParaRPr>
          </a:p>
          <a:p>
            <a:pPr lvl="0"/>
            <a:r>
              <a:rPr lang="es-MX" dirty="0" smtClean="0">
                <a:solidFill>
                  <a:schemeClr val="bg1"/>
                </a:solidFill>
              </a:rPr>
              <a:t>1. </a:t>
            </a:r>
            <a:r>
              <a:rPr lang="es-MX" b="1" dirty="0" smtClean="0">
                <a:solidFill>
                  <a:schemeClr val="bg1"/>
                </a:solidFill>
              </a:rPr>
              <a:t>LA </a:t>
            </a:r>
            <a:r>
              <a:rPr lang="es-MX" b="1" dirty="0">
                <a:solidFill>
                  <a:schemeClr val="bg1"/>
                </a:solidFill>
              </a:rPr>
              <a:t>INVESTIGACIÓN CUALITATIVA ES INDUCTIVA</a:t>
            </a:r>
            <a:r>
              <a:rPr lang="es-MX" dirty="0">
                <a:solidFill>
                  <a:schemeClr val="bg1"/>
                </a:solidFill>
              </a:rPr>
              <a:t>. Los investigadores desarrollan conceptos e intelecciones, partiendo de datos y no recogiendo datos, para evaluar modelos, hipótesis o teorías preconcebidas. Los investigadores siguen una investigación flexible. Parten de interrogantes a diferencia de la investigación cuantitativa</a:t>
            </a:r>
            <a:r>
              <a:rPr lang="es-MX" dirty="0" smtClean="0">
                <a:solidFill>
                  <a:schemeClr val="bg1"/>
                </a:solidFill>
              </a:rPr>
              <a:t>.</a:t>
            </a:r>
          </a:p>
          <a:p>
            <a:pPr lvl="0"/>
            <a:endParaRPr lang="es-MX" dirty="0">
              <a:solidFill>
                <a:schemeClr val="bg1"/>
              </a:solidFill>
            </a:endParaRPr>
          </a:p>
          <a:p>
            <a:pPr lvl="0"/>
            <a:endParaRPr lang="es-ES" dirty="0">
              <a:solidFill>
                <a:schemeClr val="bg1"/>
              </a:solidFill>
            </a:endParaRPr>
          </a:p>
          <a:p>
            <a:pPr lvl="0"/>
            <a:r>
              <a:rPr lang="es-MX" dirty="0" smtClean="0">
                <a:solidFill>
                  <a:schemeClr val="bg1"/>
                </a:solidFill>
              </a:rPr>
              <a:t>2. </a:t>
            </a:r>
            <a:r>
              <a:rPr lang="es-MX" b="1" dirty="0" smtClean="0">
                <a:solidFill>
                  <a:schemeClr val="bg1"/>
                </a:solidFill>
              </a:rPr>
              <a:t>EN </a:t>
            </a:r>
            <a:r>
              <a:rPr lang="es-MX" b="1" dirty="0">
                <a:solidFill>
                  <a:schemeClr val="bg1"/>
                </a:solidFill>
              </a:rPr>
              <a:t>ESTE TIPO DE INVESTIGACIÓN, EL INVESTIGADOR VE EL ESCENARIO Y A LAS PERSONAS EN UNA PERSPECTIVA HOLÍSTICA</a:t>
            </a:r>
            <a:r>
              <a:rPr lang="es-MX" dirty="0">
                <a:solidFill>
                  <a:schemeClr val="bg1"/>
                </a:solidFill>
              </a:rPr>
              <a:t>. Las personas, los grupos, los escenarios no son convertidos en variables, sino considerados como un todo. El investigador cualitativo estudia a las personas en el contexto de su pasado y de las situaciones en las que se encuentra</a:t>
            </a:r>
            <a:r>
              <a:rPr lang="es-MX" dirty="0" smtClean="0">
                <a:solidFill>
                  <a:schemeClr val="bg1"/>
                </a:solidFill>
              </a:rPr>
              <a:t>.</a:t>
            </a:r>
          </a:p>
          <a:p>
            <a:pPr lvl="0"/>
            <a:endParaRPr lang="es-ES" dirty="0">
              <a:solidFill>
                <a:schemeClr val="bg1"/>
              </a:solidFill>
            </a:endParaRPr>
          </a:p>
        </p:txBody>
      </p:sp>
    </p:spTree>
    <p:extLst>
      <p:ext uri="{BB962C8B-B14F-4D97-AF65-F5344CB8AC3E}">
        <p14:creationId xmlns:p14="http://schemas.microsoft.com/office/powerpoint/2010/main" val="16695830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640445"/>
          </a:xfrm>
        </p:spPr>
        <p:txBody>
          <a:bodyPr/>
          <a:lstStyle/>
          <a:p>
            <a:r>
              <a:rPr lang="es-MX" dirty="0" smtClean="0"/>
              <a:t>  Investigación cualitativa</a:t>
            </a:r>
            <a:endParaRPr lang="es-MX" dirty="0"/>
          </a:p>
        </p:txBody>
      </p:sp>
      <p:sp>
        <p:nvSpPr>
          <p:cNvPr id="4" name="4 CuadroTexto"/>
          <p:cNvSpPr txBox="1"/>
          <p:nvPr/>
        </p:nvSpPr>
        <p:spPr>
          <a:xfrm rot="16200000">
            <a:off x="-496406" y="3215905"/>
            <a:ext cx="5589241" cy="400110"/>
          </a:xfrm>
          <a:prstGeom prst="rect">
            <a:avLst/>
          </a:prstGeom>
          <a:solidFill>
            <a:sysClr val="windowText" lastClr="000000"/>
          </a:solidFill>
          <a:ln w="19050" cap="flat" cmpd="sng" algn="ctr">
            <a:solidFill>
              <a:sysClr val="windowText" lastClr="000000">
                <a:shade val="50000"/>
              </a:sysClr>
            </a:solidFill>
            <a:prstDash val="solid"/>
          </a:ln>
          <a:effectLst/>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rgbClr val="FEB80A"/>
                </a:solidFill>
                <a:effectLst/>
                <a:uLnTx/>
                <a:uFillTx/>
                <a:latin typeface="Corbel"/>
                <a:ea typeface="+mn-ea"/>
                <a:cs typeface="+mn-cs"/>
              </a:rPr>
              <a:t>Diez características de la Investigación  Cualitativa</a:t>
            </a:r>
            <a:endParaRPr kumimoji="0" lang="es-ES" sz="2000" b="0" i="0" u="none" strike="noStrike" kern="0" cap="none" spc="0" normalizeH="0" baseline="0" noProof="0" dirty="0">
              <a:ln>
                <a:noFill/>
              </a:ln>
              <a:solidFill>
                <a:srgbClr val="FEB80A"/>
              </a:solidFill>
              <a:effectLst/>
              <a:uLnTx/>
              <a:uFillTx/>
              <a:latin typeface="Corbel"/>
              <a:ea typeface="+mn-ea"/>
              <a:cs typeface="+mn-cs"/>
            </a:endParaRPr>
          </a:p>
        </p:txBody>
      </p:sp>
      <p:sp>
        <p:nvSpPr>
          <p:cNvPr id="6" name="6 CuadroTexto"/>
          <p:cNvSpPr txBox="1"/>
          <p:nvPr/>
        </p:nvSpPr>
        <p:spPr>
          <a:xfrm>
            <a:off x="3628387" y="1717642"/>
            <a:ext cx="6840760" cy="3970318"/>
          </a:xfrm>
          <a:prstGeom prst="rect">
            <a:avLst/>
          </a:prstGeom>
          <a:solidFill>
            <a:schemeClr val="accent1">
              <a:lumMod val="75000"/>
            </a:schemeClr>
          </a:soli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pPr lvl="0"/>
            <a:endParaRPr lang="es-MX" dirty="0" smtClean="0">
              <a:solidFill>
                <a:schemeClr val="bg1"/>
              </a:solidFill>
            </a:endParaRPr>
          </a:p>
          <a:p>
            <a:pPr lvl="0"/>
            <a:r>
              <a:rPr lang="es-MX" dirty="0" smtClean="0">
                <a:solidFill>
                  <a:schemeClr val="bg1"/>
                </a:solidFill>
              </a:rPr>
              <a:t>3. </a:t>
            </a:r>
            <a:r>
              <a:rPr lang="es-MX" b="1" dirty="0" smtClean="0">
                <a:solidFill>
                  <a:schemeClr val="bg1"/>
                </a:solidFill>
              </a:rPr>
              <a:t>LOS </a:t>
            </a:r>
            <a:r>
              <a:rPr lang="es-MX" b="1" dirty="0">
                <a:solidFill>
                  <a:schemeClr val="bg1"/>
                </a:solidFill>
              </a:rPr>
              <a:t>INVESTIGADORES CUALITATIVOS SON SENSIBLES A LOS EFECTOS QUE ELLOS MISMOS CAUSAN SOBRE LAS PERSONAS QUE SON OBJETO DE SU ESTUDIO</a:t>
            </a:r>
            <a:r>
              <a:rPr lang="es-MX" dirty="0">
                <a:solidFill>
                  <a:schemeClr val="bg1"/>
                </a:solidFill>
              </a:rPr>
              <a:t>. Actúan con naturalidad con sus informantes.</a:t>
            </a:r>
            <a:endParaRPr lang="es-ES" dirty="0">
              <a:solidFill>
                <a:schemeClr val="bg1"/>
              </a:solidFill>
            </a:endParaRPr>
          </a:p>
          <a:p>
            <a:pPr lvl="0"/>
            <a:r>
              <a:rPr lang="es-MX" dirty="0" smtClean="0">
                <a:solidFill>
                  <a:schemeClr val="bg1"/>
                </a:solidFill>
              </a:rPr>
              <a:t>-Se </a:t>
            </a:r>
            <a:r>
              <a:rPr lang="es-MX" dirty="0">
                <a:solidFill>
                  <a:schemeClr val="bg1"/>
                </a:solidFill>
              </a:rPr>
              <a:t>investiga en el entorno del mundo real y no solo para fines de la investigación.</a:t>
            </a:r>
            <a:endParaRPr lang="es-ES" dirty="0">
              <a:solidFill>
                <a:schemeClr val="bg1"/>
              </a:solidFill>
            </a:endParaRPr>
          </a:p>
          <a:p>
            <a:pPr lvl="0"/>
            <a:r>
              <a:rPr lang="es-MX" dirty="0" smtClean="0">
                <a:solidFill>
                  <a:schemeClr val="bg1"/>
                </a:solidFill>
              </a:rPr>
              <a:t>-Se </a:t>
            </a:r>
            <a:r>
              <a:rPr lang="es-MX" dirty="0">
                <a:solidFill>
                  <a:schemeClr val="bg1"/>
                </a:solidFill>
              </a:rPr>
              <a:t>estudian los procesos sociales con intervención mínima del investigador.</a:t>
            </a:r>
            <a:endParaRPr lang="es-ES" dirty="0">
              <a:solidFill>
                <a:schemeClr val="bg1"/>
              </a:solidFill>
            </a:endParaRPr>
          </a:p>
          <a:p>
            <a:pPr lvl="0"/>
            <a:r>
              <a:rPr lang="es-MX" dirty="0" smtClean="0">
                <a:solidFill>
                  <a:schemeClr val="bg1"/>
                </a:solidFill>
              </a:rPr>
              <a:t>-Se </a:t>
            </a:r>
            <a:r>
              <a:rPr lang="es-MX" dirty="0">
                <a:solidFill>
                  <a:schemeClr val="bg1"/>
                </a:solidFill>
              </a:rPr>
              <a:t>utilizan estrategias flexibles para la obtención de los datos.</a:t>
            </a:r>
            <a:endParaRPr lang="es-ES" dirty="0">
              <a:solidFill>
                <a:schemeClr val="bg1"/>
              </a:solidFill>
            </a:endParaRPr>
          </a:p>
          <a:p>
            <a:pPr lvl="0"/>
            <a:r>
              <a:rPr lang="es-MX" dirty="0" smtClean="0">
                <a:solidFill>
                  <a:schemeClr val="bg1"/>
                </a:solidFill>
              </a:rPr>
              <a:t>-Se </a:t>
            </a:r>
            <a:r>
              <a:rPr lang="es-MX" dirty="0">
                <a:solidFill>
                  <a:schemeClr val="bg1"/>
                </a:solidFill>
              </a:rPr>
              <a:t>investigan los procesos de interacción social en el momento en que se presentan.</a:t>
            </a:r>
            <a:endParaRPr lang="es-ES" dirty="0">
              <a:solidFill>
                <a:schemeClr val="bg1"/>
              </a:solidFill>
            </a:endParaRPr>
          </a:p>
          <a:p>
            <a:pPr lvl="0"/>
            <a:r>
              <a:rPr lang="es-MX" dirty="0" smtClean="0">
                <a:solidFill>
                  <a:schemeClr val="bg1"/>
                </a:solidFill>
              </a:rPr>
              <a:t>-Se </a:t>
            </a:r>
            <a:r>
              <a:rPr lang="es-MX" dirty="0">
                <a:solidFill>
                  <a:schemeClr val="bg1"/>
                </a:solidFill>
              </a:rPr>
              <a:t>construye y se reconstruye continuamente el modelo del proceso que se estudia. No hay hipótesis predefinidas</a:t>
            </a:r>
            <a:r>
              <a:rPr lang="es-MX" dirty="0" smtClean="0">
                <a:solidFill>
                  <a:schemeClr val="bg1"/>
                </a:solidFill>
              </a:rPr>
              <a:t>.</a:t>
            </a:r>
            <a:endParaRPr lang="es-ES" dirty="0">
              <a:solidFill>
                <a:schemeClr val="bg1"/>
              </a:solidFill>
            </a:endParaRPr>
          </a:p>
        </p:txBody>
      </p:sp>
    </p:spTree>
    <p:extLst>
      <p:ext uri="{BB962C8B-B14F-4D97-AF65-F5344CB8AC3E}">
        <p14:creationId xmlns:p14="http://schemas.microsoft.com/office/powerpoint/2010/main" val="3180282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640445"/>
          </a:xfrm>
        </p:spPr>
        <p:txBody>
          <a:bodyPr/>
          <a:lstStyle/>
          <a:p>
            <a:r>
              <a:rPr lang="es-MX" dirty="0" smtClean="0"/>
              <a:t>  Investigación cualitativa</a:t>
            </a:r>
            <a:endParaRPr lang="es-MX" dirty="0"/>
          </a:p>
        </p:txBody>
      </p:sp>
      <p:sp>
        <p:nvSpPr>
          <p:cNvPr id="4" name="4 CuadroTexto"/>
          <p:cNvSpPr txBox="1"/>
          <p:nvPr/>
        </p:nvSpPr>
        <p:spPr>
          <a:xfrm rot="16200000">
            <a:off x="-496406" y="3215905"/>
            <a:ext cx="5589241" cy="400110"/>
          </a:xfrm>
          <a:prstGeom prst="rect">
            <a:avLst/>
          </a:prstGeom>
          <a:solidFill>
            <a:sysClr val="windowText" lastClr="000000"/>
          </a:solidFill>
          <a:ln w="19050" cap="flat" cmpd="sng" algn="ctr">
            <a:solidFill>
              <a:sysClr val="windowText" lastClr="000000">
                <a:shade val="50000"/>
              </a:sysClr>
            </a:solidFill>
            <a:prstDash val="solid"/>
          </a:ln>
          <a:effectLst/>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rgbClr val="FEB80A"/>
                </a:solidFill>
                <a:effectLst/>
                <a:uLnTx/>
                <a:uFillTx/>
                <a:latin typeface="Corbel"/>
                <a:ea typeface="+mn-ea"/>
                <a:cs typeface="+mn-cs"/>
              </a:rPr>
              <a:t>Diez características de la Investigación  Cualitativa</a:t>
            </a:r>
            <a:endParaRPr kumimoji="0" lang="es-ES" sz="2000" b="0" i="0" u="none" strike="noStrike" kern="0" cap="none" spc="0" normalizeH="0" baseline="0" noProof="0" dirty="0">
              <a:ln>
                <a:noFill/>
              </a:ln>
              <a:solidFill>
                <a:srgbClr val="FEB80A"/>
              </a:solidFill>
              <a:effectLst/>
              <a:uLnTx/>
              <a:uFillTx/>
              <a:latin typeface="Corbel"/>
              <a:ea typeface="+mn-ea"/>
              <a:cs typeface="+mn-cs"/>
            </a:endParaRPr>
          </a:p>
        </p:txBody>
      </p:sp>
      <p:sp>
        <p:nvSpPr>
          <p:cNvPr id="6" name="6 CuadroTexto"/>
          <p:cNvSpPr txBox="1"/>
          <p:nvPr/>
        </p:nvSpPr>
        <p:spPr>
          <a:xfrm>
            <a:off x="3512277" y="1707799"/>
            <a:ext cx="7059469" cy="3693319"/>
          </a:xfrm>
          <a:prstGeom prst="rect">
            <a:avLst/>
          </a:prstGeom>
          <a:solidFill>
            <a:schemeClr val="accent1">
              <a:lumMod val="75000"/>
            </a:schemeClr>
          </a:soli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pPr lvl="0"/>
            <a:endParaRPr lang="es-MX" dirty="0" smtClean="0">
              <a:solidFill>
                <a:schemeClr val="bg1"/>
              </a:solidFill>
            </a:endParaRPr>
          </a:p>
          <a:p>
            <a:pPr lvl="0"/>
            <a:r>
              <a:rPr lang="es-MX" dirty="0" smtClean="0">
                <a:solidFill>
                  <a:schemeClr val="bg1"/>
                </a:solidFill>
              </a:rPr>
              <a:t>4. Los </a:t>
            </a:r>
            <a:r>
              <a:rPr lang="es-MX" dirty="0">
                <a:solidFill>
                  <a:schemeClr val="bg1"/>
                </a:solidFill>
              </a:rPr>
              <a:t>investigadores cualitativos tratan de comprender a las personas dentro del marco de referencia de ellas mismas. Resulta esencial experimentar la realidad.</a:t>
            </a:r>
            <a:endParaRPr lang="es-ES" dirty="0">
              <a:solidFill>
                <a:schemeClr val="bg1"/>
              </a:solidFill>
            </a:endParaRPr>
          </a:p>
          <a:p>
            <a:pPr lvl="0"/>
            <a:endParaRPr lang="es-MX" dirty="0" smtClean="0">
              <a:solidFill>
                <a:schemeClr val="bg1"/>
              </a:solidFill>
            </a:endParaRPr>
          </a:p>
          <a:p>
            <a:pPr lvl="0"/>
            <a:r>
              <a:rPr lang="es-MX" dirty="0" smtClean="0">
                <a:solidFill>
                  <a:schemeClr val="bg1"/>
                </a:solidFill>
              </a:rPr>
              <a:t>5. El </a:t>
            </a:r>
            <a:r>
              <a:rPr lang="es-MX" dirty="0">
                <a:solidFill>
                  <a:schemeClr val="bg1"/>
                </a:solidFill>
              </a:rPr>
              <a:t>investigador cualitativo suspende o aparta sus propias creencias, perspectivas y predisposiciones.</a:t>
            </a:r>
            <a:endParaRPr lang="es-ES" dirty="0">
              <a:solidFill>
                <a:schemeClr val="bg1"/>
              </a:solidFill>
            </a:endParaRPr>
          </a:p>
          <a:p>
            <a:pPr lvl="0"/>
            <a:endParaRPr lang="es-MX" dirty="0" smtClean="0">
              <a:solidFill>
                <a:schemeClr val="bg1"/>
              </a:solidFill>
            </a:endParaRPr>
          </a:p>
          <a:p>
            <a:pPr lvl="0"/>
            <a:r>
              <a:rPr lang="es-MX" dirty="0" smtClean="0">
                <a:solidFill>
                  <a:schemeClr val="bg1"/>
                </a:solidFill>
              </a:rPr>
              <a:t>6. Para </a:t>
            </a:r>
            <a:r>
              <a:rPr lang="es-MX" dirty="0">
                <a:solidFill>
                  <a:schemeClr val="bg1"/>
                </a:solidFill>
              </a:rPr>
              <a:t>el investigador cualitativo, todas las perspectivas son valiosas. No busca la verdad o moralidad, sino una comprensión detallada de las perspectivas de otras personas</a:t>
            </a:r>
            <a:r>
              <a:rPr lang="es-MX" dirty="0" smtClean="0">
                <a:solidFill>
                  <a:schemeClr val="bg1"/>
                </a:solidFill>
              </a:rPr>
              <a:t>.</a:t>
            </a:r>
          </a:p>
          <a:p>
            <a:pPr lvl="0"/>
            <a:endParaRPr lang="es-ES" dirty="0">
              <a:solidFill>
                <a:schemeClr val="bg1"/>
              </a:solidFill>
            </a:endParaRPr>
          </a:p>
        </p:txBody>
      </p:sp>
    </p:spTree>
    <p:extLst>
      <p:ext uri="{BB962C8B-B14F-4D97-AF65-F5344CB8AC3E}">
        <p14:creationId xmlns:p14="http://schemas.microsoft.com/office/powerpoint/2010/main" val="16004194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640445"/>
          </a:xfrm>
        </p:spPr>
        <p:txBody>
          <a:bodyPr/>
          <a:lstStyle/>
          <a:p>
            <a:r>
              <a:rPr lang="es-MX" dirty="0" smtClean="0"/>
              <a:t>  Investigación cualitativa</a:t>
            </a:r>
            <a:endParaRPr lang="es-MX" dirty="0"/>
          </a:p>
        </p:txBody>
      </p:sp>
      <p:sp>
        <p:nvSpPr>
          <p:cNvPr id="4" name="4 CuadroTexto"/>
          <p:cNvSpPr txBox="1"/>
          <p:nvPr/>
        </p:nvSpPr>
        <p:spPr>
          <a:xfrm rot="16200000">
            <a:off x="-496406" y="3215905"/>
            <a:ext cx="5589241" cy="400110"/>
          </a:xfrm>
          <a:prstGeom prst="rect">
            <a:avLst/>
          </a:prstGeom>
          <a:solidFill>
            <a:sysClr val="windowText" lastClr="000000"/>
          </a:solidFill>
          <a:ln w="19050" cap="flat" cmpd="sng" algn="ctr">
            <a:solidFill>
              <a:sysClr val="windowText" lastClr="000000">
                <a:shade val="50000"/>
              </a:sysClr>
            </a:solidFill>
            <a:prstDash val="solid"/>
          </a:ln>
          <a:effectLst/>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rgbClr val="FEB80A"/>
                </a:solidFill>
                <a:effectLst/>
                <a:uLnTx/>
                <a:uFillTx/>
                <a:latin typeface="Corbel"/>
                <a:ea typeface="+mn-ea"/>
                <a:cs typeface="+mn-cs"/>
              </a:rPr>
              <a:t>Diez características de la Investigación  Cualitativa</a:t>
            </a:r>
            <a:endParaRPr kumimoji="0" lang="es-ES" sz="2000" b="0" i="0" u="none" strike="noStrike" kern="0" cap="none" spc="0" normalizeH="0" baseline="0" noProof="0" dirty="0">
              <a:ln>
                <a:noFill/>
              </a:ln>
              <a:solidFill>
                <a:srgbClr val="FEB80A"/>
              </a:solidFill>
              <a:effectLst/>
              <a:uLnTx/>
              <a:uFillTx/>
              <a:latin typeface="Corbel"/>
              <a:ea typeface="+mn-ea"/>
              <a:cs typeface="+mn-cs"/>
            </a:endParaRPr>
          </a:p>
        </p:txBody>
      </p:sp>
      <p:sp>
        <p:nvSpPr>
          <p:cNvPr id="6" name="7 CuadroTexto"/>
          <p:cNvSpPr txBox="1"/>
          <p:nvPr/>
        </p:nvSpPr>
        <p:spPr>
          <a:xfrm>
            <a:off x="3448109" y="1984799"/>
            <a:ext cx="6840760" cy="2862322"/>
          </a:xfrm>
          <a:prstGeom prst="rect">
            <a:avLst/>
          </a:prstGeom>
          <a:solidFill>
            <a:schemeClr val="accent1">
              <a:lumMod val="75000"/>
            </a:schemeClr>
          </a:soli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pPr lvl="0"/>
            <a:endParaRPr lang="es-MX" dirty="0" smtClean="0">
              <a:solidFill>
                <a:schemeClr val="bg1"/>
              </a:solidFill>
            </a:endParaRPr>
          </a:p>
          <a:p>
            <a:pPr lvl="0"/>
            <a:r>
              <a:rPr lang="es-MX" dirty="0" smtClean="0">
                <a:solidFill>
                  <a:schemeClr val="bg1"/>
                </a:solidFill>
              </a:rPr>
              <a:t>7. Los </a:t>
            </a:r>
            <a:r>
              <a:rPr lang="es-MX" dirty="0">
                <a:solidFill>
                  <a:schemeClr val="bg1"/>
                </a:solidFill>
              </a:rPr>
              <a:t>métodos cualitativos son humanistas</a:t>
            </a:r>
            <a:r>
              <a:rPr lang="es-MX" dirty="0" smtClean="0">
                <a:solidFill>
                  <a:schemeClr val="bg1"/>
                </a:solidFill>
              </a:rPr>
              <a:t>.</a:t>
            </a:r>
          </a:p>
          <a:p>
            <a:pPr lvl="0"/>
            <a:endParaRPr lang="es-ES" dirty="0">
              <a:solidFill>
                <a:schemeClr val="bg1"/>
              </a:solidFill>
            </a:endParaRPr>
          </a:p>
          <a:p>
            <a:pPr lvl="0"/>
            <a:r>
              <a:rPr lang="es-MX" dirty="0" smtClean="0">
                <a:solidFill>
                  <a:schemeClr val="bg1"/>
                </a:solidFill>
              </a:rPr>
              <a:t>8. Para </a:t>
            </a:r>
            <a:r>
              <a:rPr lang="es-MX" dirty="0">
                <a:solidFill>
                  <a:schemeClr val="bg1"/>
                </a:solidFill>
              </a:rPr>
              <a:t>el investigador cualitativo, todos los escenarios y personas son dignos de estudio</a:t>
            </a:r>
            <a:r>
              <a:rPr lang="es-MX" dirty="0" smtClean="0">
                <a:solidFill>
                  <a:schemeClr val="bg1"/>
                </a:solidFill>
              </a:rPr>
              <a:t>.</a:t>
            </a:r>
          </a:p>
          <a:p>
            <a:pPr lvl="0"/>
            <a:endParaRPr lang="es-ES" dirty="0">
              <a:solidFill>
                <a:schemeClr val="bg1"/>
              </a:solidFill>
            </a:endParaRPr>
          </a:p>
          <a:p>
            <a:pPr lvl="0"/>
            <a:r>
              <a:rPr lang="es-MX" dirty="0" smtClean="0">
                <a:solidFill>
                  <a:schemeClr val="bg1"/>
                </a:solidFill>
              </a:rPr>
              <a:t>9. La </a:t>
            </a:r>
            <a:r>
              <a:rPr lang="es-MX" dirty="0">
                <a:solidFill>
                  <a:schemeClr val="bg1"/>
                </a:solidFill>
              </a:rPr>
              <a:t>investigación cualitativa es un arte</a:t>
            </a:r>
            <a:r>
              <a:rPr lang="es-MX" dirty="0" smtClean="0">
                <a:solidFill>
                  <a:schemeClr val="bg1"/>
                </a:solidFill>
              </a:rPr>
              <a:t>.</a:t>
            </a:r>
          </a:p>
          <a:p>
            <a:pPr lvl="0"/>
            <a:endParaRPr lang="es-MX" dirty="0">
              <a:solidFill>
                <a:schemeClr val="bg1"/>
              </a:solidFill>
            </a:endParaRPr>
          </a:p>
          <a:p>
            <a:pPr lvl="0"/>
            <a:r>
              <a:rPr lang="es-MX" dirty="0" smtClean="0">
                <a:solidFill>
                  <a:schemeClr val="bg1"/>
                </a:solidFill>
              </a:rPr>
              <a:t>10. Su marco teórico es de orden interpretativo.</a:t>
            </a:r>
            <a:endParaRPr lang="es-ES" dirty="0">
              <a:solidFill>
                <a:schemeClr val="bg1"/>
              </a:solidFill>
            </a:endParaRPr>
          </a:p>
          <a:p>
            <a:pPr lvl="0"/>
            <a:endParaRPr lang="es-ES" dirty="0">
              <a:solidFill>
                <a:schemeClr val="bg1"/>
              </a:solidFill>
            </a:endParaRPr>
          </a:p>
        </p:txBody>
      </p:sp>
    </p:spTree>
    <p:extLst>
      <p:ext uri="{BB962C8B-B14F-4D97-AF65-F5344CB8AC3E}">
        <p14:creationId xmlns:p14="http://schemas.microsoft.com/office/powerpoint/2010/main" val="2383391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Investigación cualitativa</a:t>
            </a:r>
          </a:p>
        </p:txBody>
      </p:sp>
      <p:sp>
        <p:nvSpPr>
          <p:cNvPr id="3" name="6 CuadroTexto"/>
          <p:cNvSpPr txBox="1"/>
          <p:nvPr/>
        </p:nvSpPr>
        <p:spPr>
          <a:xfrm>
            <a:off x="2934761" y="2013284"/>
            <a:ext cx="6840760" cy="3970318"/>
          </a:xfrm>
          <a:prstGeom prst="rect">
            <a:avLst/>
          </a:prstGeom>
          <a:solidFill>
            <a:schemeClr val="accent1">
              <a:lumMod val="75000"/>
            </a:schemeClr>
          </a:solidFill>
          <a:ln>
            <a:noFill/>
          </a:ln>
        </p:spPr>
        <p:style>
          <a:lnRef idx="1">
            <a:schemeClr val="accent3"/>
          </a:lnRef>
          <a:fillRef idx="3">
            <a:schemeClr val="accent3"/>
          </a:fillRef>
          <a:effectRef idx="2">
            <a:schemeClr val="accent3"/>
          </a:effectRef>
          <a:fontRef idx="minor">
            <a:schemeClr val="lt1"/>
          </a:fontRef>
        </p:style>
        <p:txBody>
          <a:bodyPr wrap="square" rtlCol="0">
            <a:spAutoFit/>
          </a:bodyPr>
          <a:lstStyle/>
          <a:p>
            <a:pPr lvl="0"/>
            <a:endParaRPr lang="es-MX" dirty="0" smtClean="0">
              <a:solidFill>
                <a:schemeClr val="bg1"/>
              </a:solidFill>
            </a:endParaRPr>
          </a:p>
          <a:p>
            <a:pPr lvl="0"/>
            <a:r>
              <a:rPr lang="es-MX" dirty="0" smtClean="0">
                <a:solidFill>
                  <a:schemeClr val="bg1"/>
                </a:solidFill>
              </a:rPr>
              <a:t>3. </a:t>
            </a:r>
            <a:r>
              <a:rPr lang="es-MX" b="1" dirty="0" smtClean="0">
                <a:solidFill>
                  <a:schemeClr val="bg1"/>
                </a:solidFill>
              </a:rPr>
              <a:t>LOS </a:t>
            </a:r>
            <a:r>
              <a:rPr lang="es-MX" b="1" dirty="0">
                <a:solidFill>
                  <a:schemeClr val="bg1"/>
                </a:solidFill>
              </a:rPr>
              <a:t>INVESTIGADORES CUALITATIVOS SON SENSIBLES A LOS EFECTOS QUE ELLOS MISMOS CAUSAN SOBRE LAS PERSONAS QUE SON OBJETO DE SU ESTUDIO</a:t>
            </a:r>
            <a:r>
              <a:rPr lang="es-MX" dirty="0">
                <a:solidFill>
                  <a:schemeClr val="bg1"/>
                </a:solidFill>
              </a:rPr>
              <a:t>. Actúan con naturalidad con sus informantes.</a:t>
            </a:r>
            <a:endParaRPr lang="es-ES" dirty="0">
              <a:solidFill>
                <a:schemeClr val="bg1"/>
              </a:solidFill>
            </a:endParaRPr>
          </a:p>
          <a:p>
            <a:pPr lvl="0"/>
            <a:r>
              <a:rPr lang="es-MX" dirty="0" smtClean="0">
                <a:solidFill>
                  <a:schemeClr val="bg1"/>
                </a:solidFill>
              </a:rPr>
              <a:t>-Se </a:t>
            </a:r>
            <a:r>
              <a:rPr lang="es-MX" dirty="0">
                <a:solidFill>
                  <a:schemeClr val="bg1"/>
                </a:solidFill>
              </a:rPr>
              <a:t>investiga en el entorno del mundo real y no solo para fines de la investigación.</a:t>
            </a:r>
            <a:endParaRPr lang="es-ES" dirty="0">
              <a:solidFill>
                <a:schemeClr val="bg1"/>
              </a:solidFill>
            </a:endParaRPr>
          </a:p>
          <a:p>
            <a:pPr lvl="0"/>
            <a:r>
              <a:rPr lang="es-MX" dirty="0" smtClean="0">
                <a:solidFill>
                  <a:schemeClr val="bg1"/>
                </a:solidFill>
              </a:rPr>
              <a:t>-Se </a:t>
            </a:r>
            <a:r>
              <a:rPr lang="es-MX" dirty="0">
                <a:solidFill>
                  <a:schemeClr val="bg1"/>
                </a:solidFill>
              </a:rPr>
              <a:t>estudian los procesos sociales con intervención mínima del investigador.</a:t>
            </a:r>
            <a:endParaRPr lang="es-ES" dirty="0">
              <a:solidFill>
                <a:schemeClr val="bg1"/>
              </a:solidFill>
            </a:endParaRPr>
          </a:p>
          <a:p>
            <a:pPr lvl="0"/>
            <a:r>
              <a:rPr lang="es-MX" dirty="0" smtClean="0">
                <a:solidFill>
                  <a:schemeClr val="bg1"/>
                </a:solidFill>
              </a:rPr>
              <a:t>-Se </a:t>
            </a:r>
            <a:r>
              <a:rPr lang="es-MX" dirty="0">
                <a:solidFill>
                  <a:schemeClr val="bg1"/>
                </a:solidFill>
              </a:rPr>
              <a:t>utilizan estrategias flexibles para la obtención de los datos.</a:t>
            </a:r>
            <a:endParaRPr lang="es-ES" dirty="0">
              <a:solidFill>
                <a:schemeClr val="bg1"/>
              </a:solidFill>
            </a:endParaRPr>
          </a:p>
          <a:p>
            <a:pPr lvl="0"/>
            <a:r>
              <a:rPr lang="es-MX" dirty="0" smtClean="0">
                <a:solidFill>
                  <a:schemeClr val="bg1"/>
                </a:solidFill>
              </a:rPr>
              <a:t>-Se </a:t>
            </a:r>
            <a:r>
              <a:rPr lang="es-MX" dirty="0">
                <a:solidFill>
                  <a:schemeClr val="bg1"/>
                </a:solidFill>
              </a:rPr>
              <a:t>investigan los procesos de interacción social en el momento en que se presentan.</a:t>
            </a:r>
            <a:endParaRPr lang="es-ES" dirty="0">
              <a:solidFill>
                <a:schemeClr val="bg1"/>
              </a:solidFill>
            </a:endParaRPr>
          </a:p>
          <a:p>
            <a:pPr lvl="0"/>
            <a:r>
              <a:rPr lang="es-MX" dirty="0" smtClean="0">
                <a:solidFill>
                  <a:schemeClr val="bg1"/>
                </a:solidFill>
              </a:rPr>
              <a:t>-Se </a:t>
            </a:r>
            <a:r>
              <a:rPr lang="es-MX" dirty="0">
                <a:solidFill>
                  <a:schemeClr val="bg1"/>
                </a:solidFill>
              </a:rPr>
              <a:t>construye y se reconstruye continuamente el modelo del proceso que se estudia. No hay hipótesis predefinidas</a:t>
            </a:r>
            <a:r>
              <a:rPr lang="es-MX" dirty="0" smtClean="0">
                <a:solidFill>
                  <a:schemeClr val="bg1"/>
                </a:solidFill>
              </a:rPr>
              <a:t>.</a:t>
            </a:r>
            <a:endParaRPr lang="es-ES" dirty="0">
              <a:solidFill>
                <a:schemeClr val="bg1"/>
              </a:solidFill>
            </a:endParaRPr>
          </a:p>
        </p:txBody>
      </p:sp>
    </p:spTree>
    <p:extLst>
      <p:ext uri="{BB962C8B-B14F-4D97-AF65-F5344CB8AC3E}">
        <p14:creationId xmlns:p14="http://schemas.microsoft.com/office/powerpoint/2010/main" val="25342592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Investigación cualitativa</a:t>
            </a:r>
          </a:p>
        </p:txBody>
      </p:sp>
      <p:sp>
        <p:nvSpPr>
          <p:cNvPr id="3" name="2 CuadroTexto"/>
          <p:cNvSpPr txBox="1"/>
          <p:nvPr/>
        </p:nvSpPr>
        <p:spPr>
          <a:xfrm>
            <a:off x="3031740" y="2114488"/>
            <a:ext cx="7416824"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2000" dirty="0">
                <a:solidFill>
                  <a:schemeClr val="accent2"/>
                </a:solidFill>
              </a:rPr>
              <a:t>Para explicar o comprender, los humanos necesitamos marcos referenciales en los cuales realicemos estas acciones. En esta investigación nos encontramos con la necesidad de contar y conocer estos diferentes </a:t>
            </a:r>
            <a:r>
              <a:rPr lang="es-MX" sz="2000" dirty="0" smtClean="0">
                <a:solidFill>
                  <a:schemeClr val="accent2"/>
                </a:solidFill>
              </a:rPr>
              <a:t>marcos.</a:t>
            </a:r>
            <a:endParaRPr lang="es-ES" sz="2000" dirty="0">
              <a:solidFill>
                <a:schemeClr val="accent2"/>
              </a:solidFill>
            </a:endParaRPr>
          </a:p>
        </p:txBody>
      </p:sp>
      <p:sp>
        <p:nvSpPr>
          <p:cNvPr id="4" name="5 CuadroTexto"/>
          <p:cNvSpPr txBox="1"/>
          <p:nvPr/>
        </p:nvSpPr>
        <p:spPr>
          <a:xfrm>
            <a:off x="3031740" y="4970856"/>
            <a:ext cx="7416824" cy="70788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s-MX" sz="2000" dirty="0"/>
              <a:t>Describen el saber y como se llega a él. Dentro de sus temas centrales se </a:t>
            </a:r>
            <a:r>
              <a:rPr lang="es-MX" sz="2000" dirty="0" smtClean="0"/>
              <a:t>encuentran</a:t>
            </a:r>
            <a:r>
              <a:rPr lang="es-MX" sz="2000" dirty="0" smtClean="0">
                <a:solidFill>
                  <a:schemeClr val="tx1"/>
                </a:solidFill>
              </a:rPr>
              <a:t>:</a:t>
            </a:r>
            <a:endParaRPr lang="es-ES" sz="2000" dirty="0">
              <a:solidFill>
                <a:schemeClr val="tx1"/>
              </a:solidFill>
            </a:endParaRPr>
          </a:p>
        </p:txBody>
      </p:sp>
      <p:sp>
        <p:nvSpPr>
          <p:cNvPr id="5" name="9 Flecha abajo"/>
          <p:cNvSpPr/>
          <p:nvPr/>
        </p:nvSpPr>
        <p:spPr>
          <a:xfrm>
            <a:off x="6754924" y="3819609"/>
            <a:ext cx="927901" cy="7322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509016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21262" y="463689"/>
            <a:ext cx="8911687" cy="1280890"/>
          </a:xfrm>
        </p:spPr>
        <p:txBody>
          <a:bodyPr/>
          <a:lstStyle/>
          <a:p>
            <a:r>
              <a:rPr lang="es-MX" dirty="0"/>
              <a:t>Investigación cualitativa</a:t>
            </a:r>
          </a:p>
        </p:txBody>
      </p:sp>
      <p:sp>
        <p:nvSpPr>
          <p:cNvPr id="3" name="Marcador de contenido 2"/>
          <p:cNvSpPr>
            <a:spLocks noGrp="1"/>
          </p:cNvSpPr>
          <p:nvPr>
            <p:ph idx="1"/>
          </p:nvPr>
        </p:nvSpPr>
        <p:spPr>
          <a:xfrm>
            <a:off x="1771064" y="2101516"/>
            <a:ext cx="8915400" cy="2695074"/>
          </a:xfrm>
          <a:solidFill>
            <a:schemeClr val="accent2">
              <a:lumMod val="60000"/>
              <a:lumOff val="40000"/>
            </a:schemeClr>
          </a:solidFill>
        </p:spPr>
        <p:txBody>
          <a:bodyPr>
            <a:normAutofit/>
          </a:bodyPr>
          <a:lstStyle/>
          <a:p>
            <a:r>
              <a:rPr lang="es-MX" sz="2400" dirty="0" smtClean="0"/>
              <a:t>Todo proceso investigativo, de recolección, categorización e interpretación de datos no es un proceso lineal en la mente del ser humano, son procesos que se entrelazan continuamente. Así hay que subrayar que la observación y la interpretación de los hechos o datos son procesos inseparables. </a:t>
            </a:r>
            <a:endParaRPr lang="es-MX" sz="2400" dirty="0"/>
          </a:p>
        </p:txBody>
      </p:sp>
    </p:spTree>
    <p:extLst>
      <p:ext uri="{BB962C8B-B14F-4D97-AF65-F5344CB8AC3E}">
        <p14:creationId xmlns:p14="http://schemas.microsoft.com/office/powerpoint/2010/main" val="3964173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7164899" y="121161"/>
            <a:ext cx="4884690" cy="1280890"/>
          </a:xfrm>
        </p:spPr>
        <p:txBody>
          <a:bodyPr>
            <a:normAutofit/>
          </a:bodyPr>
          <a:lstStyle/>
          <a:p>
            <a:r>
              <a:rPr lang="es-MX" sz="2400" dirty="0" smtClean="0"/>
              <a:t>Ubicación de la Unidad </a:t>
            </a:r>
            <a:br>
              <a:rPr lang="es-MX" sz="2400" dirty="0" smtClean="0"/>
            </a:br>
            <a:r>
              <a:rPr lang="es-MX" sz="2400" dirty="0" smtClean="0"/>
              <a:t>de aprendizaje</a:t>
            </a:r>
            <a:endParaRPr lang="es-MX" sz="2400" dirty="0"/>
          </a:p>
        </p:txBody>
      </p:sp>
      <p:sp>
        <p:nvSpPr>
          <p:cNvPr id="7" name="Marcador de contenido 6"/>
          <p:cNvSpPr>
            <a:spLocks noGrp="1"/>
          </p:cNvSpPr>
          <p:nvPr>
            <p:ph sz="half" idx="1"/>
          </p:nvPr>
        </p:nvSpPr>
        <p:spPr>
          <a:xfrm>
            <a:off x="6657475" y="1097432"/>
            <a:ext cx="4908582" cy="5543999"/>
          </a:xfrm>
          <a:solidFill>
            <a:schemeClr val="accent2">
              <a:lumMod val="40000"/>
              <a:lumOff val="60000"/>
            </a:schemeClr>
          </a:solidFill>
        </p:spPr>
        <p:txBody>
          <a:bodyPr>
            <a:noAutofit/>
          </a:bodyPr>
          <a:lstStyle/>
          <a:p>
            <a:r>
              <a:rPr lang="es-MX" dirty="0"/>
              <a:t>El material que a continuación se presenta, esta diseñado para el apoyo de la Unidad de Aprendizaje </a:t>
            </a:r>
            <a:r>
              <a:rPr lang="es-MX" dirty="0" smtClean="0"/>
              <a:t>de </a:t>
            </a:r>
            <a:r>
              <a:rPr lang="es-MX" b="1" dirty="0">
                <a:solidFill>
                  <a:schemeClr val="tx2">
                    <a:lumMod val="75000"/>
                  </a:schemeClr>
                </a:solidFill>
              </a:rPr>
              <a:t>Taller de </a:t>
            </a:r>
            <a:r>
              <a:rPr lang="es-MX" b="1" dirty="0" smtClean="0">
                <a:solidFill>
                  <a:schemeClr val="tx2">
                    <a:lumMod val="75000"/>
                  </a:schemeClr>
                </a:solidFill>
              </a:rPr>
              <a:t>Formación </a:t>
            </a:r>
            <a:r>
              <a:rPr lang="es-MX" b="1" dirty="0">
                <a:solidFill>
                  <a:schemeClr val="tx2">
                    <a:lumMod val="75000"/>
                  </a:schemeClr>
                </a:solidFill>
              </a:rPr>
              <a:t>del Conocimiento de la Maestría en </a:t>
            </a:r>
            <a:r>
              <a:rPr lang="es-MX" b="1" dirty="0" smtClean="0">
                <a:solidFill>
                  <a:schemeClr val="tx2">
                    <a:lumMod val="75000"/>
                  </a:schemeClr>
                </a:solidFill>
              </a:rPr>
              <a:t>Diseño (*versión anterior  del Plan de Estudios esta </a:t>
            </a:r>
            <a:r>
              <a:rPr lang="es-MX" b="1" dirty="0">
                <a:solidFill>
                  <a:schemeClr val="tx2">
                    <a:lumMod val="75000"/>
                  </a:schemeClr>
                </a:solidFill>
              </a:rPr>
              <a:t>UA  es la UA de Taller de Aplicación Innovadora del Conocimiento </a:t>
            </a:r>
            <a:r>
              <a:rPr lang="es-MX" b="1" dirty="0" smtClean="0">
                <a:solidFill>
                  <a:schemeClr val="tx2">
                    <a:lumMod val="75000"/>
                  </a:schemeClr>
                </a:solidFill>
              </a:rPr>
              <a:t>II)  </a:t>
            </a:r>
            <a:r>
              <a:rPr lang="es-MX" dirty="0">
                <a:solidFill>
                  <a:schemeClr val="tx2">
                    <a:lumMod val="75000"/>
                  </a:schemeClr>
                </a:solidFill>
              </a:rPr>
              <a:t>de la Facultad de Arquitectura y Diseño </a:t>
            </a:r>
            <a:r>
              <a:rPr lang="es-MX" dirty="0" smtClean="0">
                <a:solidFill>
                  <a:schemeClr val="tx2">
                    <a:lumMod val="75000"/>
                  </a:schemeClr>
                </a:solidFill>
              </a:rPr>
              <a:t>cuyo propósito es l</a:t>
            </a:r>
            <a:r>
              <a:rPr lang="es-ES" dirty="0" smtClean="0"/>
              <a:t>la </a:t>
            </a:r>
            <a:r>
              <a:rPr lang="es-ES" dirty="0"/>
              <a:t>generación y aplicación del conocimiento dentro del ámbito del </a:t>
            </a:r>
            <a:r>
              <a:rPr lang="es-ES" dirty="0" smtClean="0"/>
              <a:t>Diseño  e iniciar el debate teórico metodológico de la disciplina dentro de un contexto determinado, así como desarrollar propuestas teóricas conceptuales y metodológicas para la resolución de problemáticas desde la investigación del diseño.</a:t>
            </a:r>
            <a:endParaRPr lang="es-MX" dirty="0"/>
          </a:p>
        </p:txBody>
      </p:sp>
      <p:pic>
        <p:nvPicPr>
          <p:cNvPr id="9" name="Marcador de contenido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996563" y="263133"/>
            <a:ext cx="5871828" cy="6594867"/>
          </a:xfrm>
          <a:prstGeom prst="rect">
            <a:avLst/>
          </a:prstGeom>
        </p:spPr>
      </p:pic>
      <p:sp>
        <p:nvSpPr>
          <p:cNvPr id="10" name="Rectángulo 9"/>
          <p:cNvSpPr/>
          <p:nvPr/>
        </p:nvSpPr>
        <p:spPr>
          <a:xfrm>
            <a:off x="2557258" y="3290402"/>
            <a:ext cx="3304309" cy="2701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602037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364813" y="1481173"/>
            <a:ext cx="3456384" cy="830997"/>
          </a:xfrm>
          <a:prstGeom prst="rect">
            <a:avLst/>
          </a:prstGeom>
          <a:noFill/>
        </p:spPr>
        <p:txBody>
          <a:bodyPr wrap="square" rtlCol="0">
            <a:spAutoFit/>
          </a:bodyPr>
          <a:lstStyle/>
          <a:p>
            <a:r>
              <a:rPr lang="es-MX" sz="2400" b="1" dirty="0" smtClean="0">
                <a:solidFill>
                  <a:schemeClr val="accent2"/>
                </a:solidFill>
              </a:rPr>
              <a:t>1. </a:t>
            </a:r>
            <a:r>
              <a:rPr lang="es-MX" sz="2400" b="1" dirty="0">
                <a:solidFill>
                  <a:schemeClr val="accent2"/>
                </a:solidFill>
              </a:rPr>
              <a:t>Marcos C</a:t>
            </a:r>
            <a:r>
              <a:rPr lang="es-MX" sz="2400" b="1" dirty="0" smtClean="0">
                <a:solidFill>
                  <a:schemeClr val="accent2"/>
                </a:solidFill>
              </a:rPr>
              <a:t>onstructivistas</a:t>
            </a:r>
            <a:endParaRPr lang="es-ES" sz="2400" b="1" dirty="0">
              <a:solidFill>
                <a:schemeClr val="accent2"/>
              </a:solidFill>
            </a:endParaRPr>
          </a:p>
        </p:txBody>
      </p:sp>
      <p:sp>
        <p:nvSpPr>
          <p:cNvPr id="4" name="5 CuadroTexto"/>
          <p:cNvSpPr txBox="1"/>
          <p:nvPr/>
        </p:nvSpPr>
        <p:spPr>
          <a:xfrm>
            <a:off x="7748336" y="1723909"/>
            <a:ext cx="3320716" cy="1477328"/>
          </a:xfrm>
          <a:prstGeom prst="rect">
            <a:avLst/>
          </a:prstGeom>
          <a:solidFill>
            <a:schemeClr val="accent2"/>
          </a:solidFill>
        </p:spPr>
        <p:txBody>
          <a:bodyPr wrap="square" rtlCol="0">
            <a:spAutoFit/>
          </a:bodyPr>
          <a:lstStyle/>
          <a:p>
            <a:pPr lvl="0"/>
            <a:r>
              <a:rPr lang="es-MX" dirty="0"/>
              <a:t>Describen el saber y como se llega a él. Dentro de sus temas centrales se encuentran:</a:t>
            </a:r>
            <a:endParaRPr lang="es-ES" dirty="0"/>
          </a:p>
          <a:p>
            <a:endParaRPr lang="es-ES" dirty="0"/>
          </a:p>
        </p:txBody>
      </p:sp>
      <p:sp>
        <p:nvSpPr>
          <p:cNvPr id="5" name="7 CuadroTexto"/>
          <p:cNvSpPr txBox="1"/>
          <p:nvPr/>
        </p:nvSpPr>
        <p:spPr>
          <a:xfrm>
            <a:off x="1477108" y="2712570"/>
            <a:ext cx="5544616" cy="36933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342900" lvl="0" indent="-342900">
              <a:buAutoNum type="arabicPeriod"/>
            </a:pPr>
            <a:r>
              <a:rPr lang="es-MX" dirty="0" smtClean="0">
                <a:solidFill>
                  <a:schemeClr val="bg1"/>
                </a:solidFill>
              </a:rPr>
              <a:t>Estudio </a:t>
            </a:r>
            <a:r>
              <a:rPr lang="es-MX" dirty="0">
                <a:solidFill>
                  <a:schemeClr val="bg1"/>
                </a:solidFill>
              </a:rPr>
              <a:t>científico de las instituciones sociales</a:t>
            </a:r>
            <a:r>
              <a:rPr lang="es-MX" dirty="0" smtClean="0">
                <a:solidFill>
                  <a:schemeClr val="bg1"/>
                </a:solidFill>
              </a:rPr>
              <a:t>.</a:t>
            </a:r>
          </a:p>
          <a:p>
            <a:pPr marL="342900" lvl="0" indent="-342900">
              <a:buAutoNum type="arabicPeriod"/>
            </a:pPr>
            <a:endParaRPr lang="es-ES" dirty="0">
              <a:solidFill>
                <a:schemeClr val="bg1"/>
              </a:solidFill>
            </a:endParaRPr>
          </a:p>
          <a:p>
            <a:pPr lvl="0"/>
            <a:r>
              <a:rPr lang="es-MX" dirty="0" smtClean="0">
                <a:solidFill>
                  <a:schemeClr val="bg1"/>
                </a:solidFill>
              </a:rPr>
              <a:t>2. Las </a:t>
            </a:r>
            <a:r>
              <a:rPr lang="es-MX" dirty="0">
                <a:solidFill>
                  <a:schemeClr val="bg1"/>
                </a:solidFill>
              </a:rPr>
              <a:t>transformaciones de tales instituciones, según la interpretación de su vida social</a:t>
            </a:r>
            <a:r>
              <a:rPr lang="es-MX" dirty="0" smtClean="0">
                <a:solidFill>
                  <a:schemeClr val="bg1"/>
                </a:solidFill>
              </a:rPr>
              <a:t>.</a:t>
            </a:r>
          </a:p>
          <a:p>
            <a:pPr lvl="0"/>
            <a:endParaRPr lang="es-ES" dirty="0">
              <a:solidFill>
                <a:schemeClr val="bg1"/>
              </a:solidFill>
            </a:endParaRPr>
          </a:p>
          <a:p>
            <a:pPr lvl="0"/>
            <a:r>
              <a:rPr lang="es-MX" dirty="0" smtClean="0">
                <a:solidFill>
                  <a:schemeClr val="bg1"/>
                </a:solidFill>
              </a:rPr>
              <a:t>3. Los </a:t>
            </a:r>
            <a:r>
              <a:rPr lang="es-MX" dirty="0">
                <a:solidFill>
                  <a:schemeClr val="bg1"/>
                </a:solidFill>
              </a:rPr>
              <a:t>problemas histórico-sociales de la dominación.</a:t>
            </a:r>
            <a:endParaRPr lang="es-ES" dirty="0">
              <a:solidFill>
                <a:schemeClr val="bg1"/>
              </a:solidFill>
            </a:endParaRPr>
          </a:p>
          <a:p>
            <a:pPr lvl="0"/>
            <a:endParaRPr lang="es-MX" dirty="0" smtClean="0">
              <a:solidFill>
                <a:schemeClr val="bg1"/>
              </a:solidFill>
            </a:endParaRPr>
          </a:p>
          <a:p>
            <a:pPr lvl="0"/>
            <a:r>
              <a:rPr lang="es-MX" dirty="0" smtClean="0">
                <a:solidFill>
                  <a:schemeClr val="bg1"/>
                </a:solidFill>
              </a:rPr>
              <a:t>4. La </a:t>
            </a:r>
            <a:r>
              <a:rPr lang="es-MX" dirty="0">
                <a:solidFill>
                  <a:schemeClr val="bg1"/>
                </a:solidFill>
              </a:rPr>
              <a:t>enajenación</a:t>
            </a:r>
            <a:r>
              <a:rPr lang="es-MX" dirty="0" smtClean="0">
                <a:solidFill>
                  <a:schemeClr val="bg1"/>
                </a:solidFill>
              </a:rPr>
              <a:t>.</a:t>
            </a:r>
          </a:p>
          <a:p>
            <a:pPr lvl="0"/>
            <a:endParaRPr lang="es-MX" dirty="0" smtClean="0">
              <a:solidFill>
                <a:schemeClr val="bg1"/>
              </a:solidFill>
            </a:endParaRPr>
          </a:p>
          <a:p>
            <a:pPr lvl="0"/>
            <a:endParaRPr lang="es-ES" dirty="0">
              <a:solidFill>
                <a:schemeClr val="bg1"/>
              </a:solidFill>
            </a:endParaRPr>
          </a:p>
          <a:p>
            <a:pPr lvl="0"/>
            <a:r>
              <a:rPr lang="es-MX" dirty="0" smtClean="0">
                <a:solidFill>
                  <a:schemeClr val="bg1"/>
                </a:solidFill>
              </a:rPr>
              <a:t>5. Las </a:t>
            </a:r>
            <a:r>
              <a:rPr lang="es-MX" dirty="0">
                <a:solidFill>
                  <a:schemeClr val="bg1"/>
                </a:solidFill>
              </a:rPr>
              <a:t>luchas sociales.</a:t>
            </a:r>
            <a:endParaRPr lang="es-ES" dirty="0">
              <a:solidFill>
                <a:schemeClr val="bg1"/>
              </a:solidFill>
            </a:endParaRPr>
          </a:p>
          <a:p>
            <a:endParaRPr lang="es-ES" dirty="0"/>
          </a:p>
        </p:txBody>
      </p:sp>
      <p:sp>
        <p:nvSpPr>
          <p:cNvPr id="7" name="Título 1"/>
          <p:cNvSpPr>
            <a:spLocks noGrp="1"/>
          </p:cNvSpPr>
          <p:nvPr>
            <p:ph type="title"/>
          </p:nvPr>
        </p:nvSpPr>
        <p:spPr>
          <a:xfrm>
            <a:off x="1887538" y="200025"/>
            <a:ext cx="8910637" cy="1281113"/>
          </a:xfrm>
        </p:spPr>
        <p:txBody>
          <a:bodyPr>
            <a:normAutofit fontScale="90000"/>
          </a:bodyPr>
          <a:lstStyle/>
          <a:p>
            <a:r>
              <a:rPr lang="es-MX" sz="3100" dirty="0"/>
              <a:t>Relación con el proceso de </a:t>
            </a:r>
            <a:r>
              <a:rPr lang="es-MX" sz="3100" dirty="0" smtClean="0"/>
              <a:t>diseño y enfoques teóricos empleados en la disciplina</a:t>
            </a:r>
            <a:r>
              <a:rPr lang="es-MX" dirty="0"/>
              <a:t/>
            </a:r>
            <a:br>
              <a:rPr lang="es-MX" dirty="0"/>
            </a:br>
            <a:endParaRPr lang="es-MX" dirty="0"/>
          </a:p>
        </p:txBody>
      </p:sp>
    </p:spTree>
    <p:extLst>
      <p:ext uri="{BB962C8B-B14F-4D97-AF65-F5344CB8AC3E}">
        <p14:creationId xmlns:p14="http://schemas.microsoft.com/office/powerpoint/2010/main" val="14459609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3114" y="174931"/>
            <a:ext cx="8911687" cy="819679"/>
          </a:xfrm>
        </p:spPr>
        <p:txBody>
          <a:bodyPr>
            <a:normAutofit fontScale="90000"/>
          </a:bodyPr>
          <a:lstStyle/>
          <a:p>
            <a:r>
              <a:rPr lang="es-MX" dirty="0"/>
              <a:t>Relación con el proceso de diseño y enfoques teóricos empleados en la disciplina</a:t>
            </a:r>
            <a:br>
              <a:rPr lang="es-MX" dirty="0"/>
            </a:br>
            <a:endParaRPr lang="es-MX" dirty="0"/>
          </a:p>
        </p:txBody>
      </p:sp>
      <p:sp>
        <p:nvSpPr>
          <p:cNvPr id="3" name="4 CuadroTexto"/>
          <p:cNvSpPr txBox="1"/>
          <p:nvPr/>
        </p:nvSpPr>
        <p:spPr>
          <a:xfrm>
            <a:off x="761963" y="1690980"/>
            <a:ext cx="5976664" cy="923330"/>
          </a:xfrm>
          <a:prstGeom prst="rect">
            <a:avLst/>
          </a:prstGeom>
          <a:solidFill>
            <a:schemeClr val="accent2">
              <a:lumMod val="40000"/>
              <a:lumOff val="6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smtClean="0"/>
              <a:t>Esta </a:t>
            </a:r>
            <a:r>
              <a:rPr lang="es-MX" dirty="0"/>
              <a:t>teoría se ocupa de la crítica de la sociedad y de la búsqueda de nuevas alternativas.</a:t>
            </a:r>
            <a:endParaRPr lang="es-ES" dirty="0"/>
          </a:p>
          <a:p>
            <a:endParaRPr lang="es-ES" dirty="0"/>
          </a:p>
        </p:txBody>
      </p:sp>
      <p:sp>
        <p:nvSpPr>
          <p:cNvPr id="4" name="5 CuadroTexto"/>
          <p:cNvSpPr txBox="1"/>
          <p:nvPr/>
        </p:nvSpPr>
        <p:spPr>
          <a:xfrm>
            <a:off x="3930316" y="2412323"/>
            <a:ext cx="6442393" cy="3970318"/>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s-MX" dirty="0">
                <a:solidFill>
                  <a:schemeClr val="bg1"/>
                </a:solidFill>
              </a:rPr>
              <a:t>Existen diversas corrientes emanadas del constructivismo</a:t>
            </a:r>
            <a:r>
              <a:rPr lang="es-MX" dirty="0" smtClean="0">
                <a:solidFill>
                  <a:schemeClr val="bg1"/>
                </a:solidFill>
              </a:rPr>
              <a:t>:</a:t>
            </a:r>
          </a:p>
          <a:p>
            <a:endParaRPr lang="es-ES" dirty="0">
              <a:solidFill>
                <a:schemeClr val="bg1"/>
              </a:solidFill>
            </a:endParaRPr>
          </a:p>
          <a:p>
            <a:pPr lvl="0"/>
            <a:r>
              <a:rPr lang="es-MX" dirty="0" smtClean="0">
                <a:solidFill>
                  <a:schemeClr val="bg1"/>
                </a:solidFill>
              </a:rPr>
              <a:t>1. </a:t>
            </a:r>
            <a:r>
              <a:rPr lang="es-MX" b="1" dirty="0" smtClean="0">
                <a:solidFill>
                  <a:schemeClr val="bg1"/>
                </a:solidFill>
              </a:rPr>
              <a:t>Constructivismo </a:t>
            </a:r>
            <a:r>
              <a:rPr lang="es-MX" b="1" dirty="0">
                <a:solidFill>
                  <a:schemeClr val="bg1"/>
                </a:solidFill>
              </a:rPr>
              <a:t>social. </a:t>
            </a:r>
            <a:r>
              <a:rPr lang="es-MX" dirty="0">
                <a:solidFill>
                  <a:schemeClr val="bg1"/>
                </a:solidFill>
              </a:rPr>
              <a:t>Trasciende la comprensión de la mente y se enfoca en el mundo del significado y el conocimiento compartido.</a:t>
            </a:r>
            <a:endParaRPr lang="es-ES" dirty="0">
              <a:solidFill>
                <a:schemeClr val="bg1"/>
              </a:solidFill>
            </a:endParaRPr>
          </a:p>
          <a:p>
            <a:pPr lvl="0"/>
            <a:r>
              <a:rPr lang="es-MX" dirty="0" smtClean="0">
                <a:solidFill>
                  <a:schemeClr val="bg1"/>
                </a:solidFill>
              </a:rPr>
              <a:t>2. </a:t>
            </a:r>
            <a:r>
              <a:rPr lang="es-MX" b="1" dirty="0" smtClean="0">
                <a:solidFill>
                  <a:schemeClr val="bg1"/>
                </a:solidFill>
              </a:rPr>
              <a:t>Feminismo </a:t>
            </a:r>
            <a:r>
              <a:rPr lang="es-MX" b="1" dirty="0">
                <a:solidFill>
                  <a:schemeClr val="bg1"/>
                </a:solidFill>
              </a:rPr>
              <a:t>y estudios de género</a:t>
            </a:r>
            <a:r>
              <a:rPr lang="es-MX" dirty="0">
                <a:solidFill>
                  <a:schemeClr val="bg1"/>
                </a:solidFill>
              </a:rPr>
              <a:t>. Se ocupa de ofrecer la imagen de la realidad que mujeres y hombres experimentan en la jerarquía social.</a:t>
            </a:r>
            <a:endParaRPr lang="es-ES" dirty="0">
              <a:solidFill>
                <a:schemeClr val="bg1"/>
              </a:solidFill>
            </a:endParaRPr>
          </a:p>
          <a:p>
            <a:pPr lvl="0"/>
            <a:r>
              <a:rPr lang="es-MX" dirty="0" smtClean="0">
                <a:solidFill>
                  <a:schemeClr val="bg1"/>
                </a:solidFill>
              </a:rPr>
              <a:t>3. </a:t>
            </a:r>
            <a:r>
              <a:rPr lang="es-MX" b="1" dirty="0" smtClean="0">
                <a:solidFill>
                  <a:schemeClr val="bg1"/>
                </a:solidFill>
              </a:rPr>
              <a:t>Psicología </a:t>
            </a:r>
            <a:r>
              <a:rPr lang="es-MX" b="1" dirty="0">
                <a:solidFill>
                  <a:schemeClr val="bg1"/>
                </a:solidFill>
              </a:rPr>
              <a:t>de los constructos personales</a:t>
            </a:r>
            <a:r>
              <a:rPr lang="es-MX" dirty="0">
                <a:solidFill>
                  <a:schemeClr val="bg1"/>
                </a:solidFill>
              </a:rPr>
              <a:t>. El ser humano ve su mundo a través de patrones que él crea e intenta encajar las realidades de ese mundo a los que llama constructos.</a:t>
            </a:r>
            <a:endParaRPr lang="es-ES" dirty="0">
              <a:solidFill>
                <a:schemeClr val="bg1"/>
              </a:solidFill>
            </a:endParaRPr>
          </a:p>
          <a:p>
            <a:endParaRPr lang="es-ES" dirty="0"/>
          </a:p>
        </p:txBody>
      </p:sp>
    </p:spTree>
    <p:extLst>
      <p:ext uri="{BB962C8B-B14F-4D97-AF65-F5344CB8AC3E}">
        <p14:creationId xmlns:p14="http://schemas.microsoft.com/office/powerpoint/2010/main" val="848185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CuadroTexto"/>
          <p:cNvSpPr txBox="1"/>
          <p:nvPr/>
        </p:nvSpPr>
        <p:spPr>
          <a:xfrm>
            <a:off x="1115616" y="2318352"/>
            <a:ext cx="3456384" cy="1200329"/>
          </a:xfrm>
          <a:prstGeom prst="rect">
            <a:avLst/>
          </a:prstGeom>
          <a:solidFill>
            <a:schemeClr val="accent2">
              <a:lumMod val="40000"/>
              <a:lumOff val="60000"/>
            </a:schemeClr>
          </a:solidFill>
        </p:spPr>
        <p:txBody>
          <a:bodyPr wrap="square" rtlCol="0">
            <a:spAutoFit/>
          </a:bodyPr>
          <a:lstStyle/>
          <a:p>
            <a:r>
              <a:rPr lang="es-MX" sz="2400" b="1" dirty="0">
                <a:solidFill>
                  <a:schemeClr val="accent2"/>
                </a:solidFill>
              </a:rPr>
              <a:t>2</a:t>
            </a:r>
            <a:r>
              <a:rPr lang="es-MX" sz="2400" b="1" dirty="0" smtClean="0">
                <a:solidFill>
                  <a:schemeClr val="accent2"/>
                </a:solidFill>
              </a:rPr>
              <a:t>. </a:t>
            </a:r>
            <a:r>
              <a:rPr lang="es-MX" sz="2400" b="1" dirty="0">
                <a:solidFill>
                  <a:schemeClr val="accent2"/>
                </a:solidFill>
              </a:rPr>
              <a:t>Marcos </a:t>
            </a:r>
            <a:endParaRPr lang="es-MX" sz="2400" b="1" dirty="0" smtClean="0">
              <a:solidFill>
                <a:schemeClr val="accent2"/>
              </a:solidFill>
            </a:endParaRPr>
          </a:p>
          <a:p>
            <a:r>
              <a:rPr lang="es-MX" sz="2400" b="1" dirty="0" smtClean="0">
                <a:solidFill>
                  <a:schemeClr val="accent2"/>
                </a:solidFill>
              </a:rPr>
              <a:t>Referenciales</a:t>
            </a:r>
          </a:p>
          <a:p>
            <a:r>
              <a:rPr lang="es-MX" sz="2400" b="1" dirty="0" smtClean="0">
                <a:solidFill>
                  <a:schemeClr val="accent2"/>
                </a:solidFill>
              </a:rPr>
              <a:t>Interpretativos</a:t>
            </a:r>
            <a:endParaRPr lang="es-ES" sz="2400" b="1" dirty="0">
              <a:solidFill>
                <a:schemeClr val="accent2"/>
              </a:solidFill>
            </a:endParaRPr>
          </a:p>
        </p:txBody>
      </p:sp>
      <p:sp>
        <p:nvSpPr>
          <p:cNvPr id="4" name="6 CuadroTexto"/>
          <p:cNvSpPr txBox="1"/>
          <p:nvPr/>
        </p:nvSpPr>
        <p:spPr>
          <a:xfrm>
            <a:off x="6194793" y="1089676"/>
            <a:ext cx="4464496" cy="5570756"/>
          </a:xfrm>
          <a:prstGeom prst="rect">
            <a:avLst/>
          </a:prstGeom>
          <a:solidFill>
            <a:schemeClr val="accent2">
              <a:lumMod val="60000"/>
              <a:lumOff val="40000"/>
            </a:schemeClr>
          </a:solidFill>
        </p:spPr>
        <p:txBody>
          <a:bodyPr wrap="square" rtlCol="0">
            <a:spAutoFit/>
          </a:bodyPr>
          <a:lstStyle/>
          <a:p>
            <a:pPr marL="342900" lvl="0" indent="-342900">
              <a:buAutoNum type="alphaLcPeriod"/>
            </a:pPr>
            <a:r>
              <a:rPr lang="es-MX" sz="1600" dirty="0" smtClean="0"/>
              <a:t>INTERACCIONISMO </a:t>
            </a:r>
            <a:r>
              <a:rPr lang="es-MX" sz="1600" dirty="0"/>
              <a:t>SIMBÓLICO: Los seres humanos actuamos ante los objetos y ante otras personas sobre la base de significados que tienen para nosotros; estos originan la interacción que tenemos con otras personas</a:t>
            </a:r>
            <a:r>
              <a:rPr lang="es-MX" sz="1600" dirty="0" smtClean="0"/>
              <a:t>.</a:t>
            </a:r>
          </a:p>
          <a:p>
            <a:pPr marL="342900" lvl="0" indent="-342900">
              <a:buAutoNum type="alphaLcPeriod"/>
            </a:pPr>
            <a:endParaRPr lang="es-ES" sz="1600" dirty="0"/>
          </a:p>
          <a:p>
            <a:pPr marL="342900" lvl="0" indent="-342900">
              <a:buAutoNum type="alphaLcPeriod" startAt="2"/>
            </a:pPr>
            <a:r>
              <a:rPr lang="es-MX" sz="1600" dirty="0" smtClean="0"/>
              <a:t>INTERACCIONISMO </a:t>
            </a:r>
            <a:r>
              <a:rPr lang="es-MX" sz="1600" dirty="0"/>
              <a:t>INTERPRETATIVO:  </a:t>
            </a:r>
            <a:r>
              <a:rPr lang="es-MX" sz="1600" dirty="0" smtClean="0"/>
              <a:t>     Propone </a:t>
            </a:r>
            <a:r>
              <a:rPr lang="es-MX" sz="1600" dirty="0"/>
              <a:t>que en la interpretación se tengan en cuenta en mayor medida los factores socio-culturales</a:t>
            </a:r>
            <a:r>
              <a:rPr lang="es-MX" sz="1600" dirty="0" smtClean="0"/>
              <a:t>.</a:t>
            </a:r>
          </a:p>
          <a:p>
            <a:pPr marL="342900" lvl="0" indent="-342900">
              <a:buAutoNum type="alphaLcPeriod" startAt="2"/>
            </a:pPr>
            <a:endParaRPr lang="es-ES" sz="1600" dirty="0"/>
          </a:p>
          <a:p>
            <a:pPr marL="342900" lvl="0" indent="-342900">
              <a:buAutoNum type="alphaLcPeriod" startAt="3"/>
            </a:pPr>
            <a:r>
              <a:rPr lang="es-MX" sz="1600" dirty="0" smtClean="0"/>
              <a:t>HERMENÉUTICA</a:t>
            </a:r>
            <a:r>
              <a:rPr lang="es-MX" sz="1600" dirty="0"/>
              <a:t>: Es la interpretación de textos, buscando la verdad que se encuentra en ellos. Se fundamenta en el concepto del círculo hermenéutico (</a:t>
            </a:r>
            <a:r>
              <a:rPr lang="es-MX" sz="1600" dirty="0" err="1"/>
              <a:t>Gadammer</a:t>
            </a:r>
            <a:r>
              <a:rPr lang="es-MX" sz="1600" dirty="0" smtClean="0"/>
              <a:t>).</a:t>
            </a:r>
          </a:p>
          <a:p>
            <a:pPr marL="342900" lvl="0" indent="-342900">
              <a:buAutoNum type="alphaLcPeriod" startAt="3"/>
            </a:pPr>
            <a:endParaRPr lang="es-ES" sz="1600" dirty="0"/>
          </a:p>
          <a:p>
            <a:pPr marL="342900" lvl="0" indent="-342900">
              <a:buAutoNum type="alphaLcPeriod" startAt="4"/>
            </a:pPr>
            <a:r>
              <a:rPr lang="es-MX" sz="1600" dirty="0" smtClean="0"/>
              <a:t>FENOMENOLOGÍA</a:t>
            </a:r>
            <a:r>
              <a:rPr lang="es-MX" sz="1600" dirty="0"/>
              <a:t>: Se centra en la experiencia personal; el mundo vivido y la experiencia vivida</a:t>
            </a:r>
            <a:r>
              <a:rPr lang="es-MX" sz="1600" dirty="0" smtClean="0"/>
              <a:t>.</a:t>
            </a:r>
          </a:p>
          <a:p>
            <a:pPr marL="342900" lvl="0" indent="-342900">
              <a:buAutoNum type="alphaLcPeriod" startAt="4"/>
            </a:pPr>
            <a:endParaRPr lang="es-ES" sz="1600" dirty="0"/>
          </a:p>
          <a:p>
            <a:pPr lvl="0"/>
            <a:endParaRPr lang="es-ES" dirty="0"/>
          </a:p>
          <a:p>
            <a:endParaRPr lang="es-ES" dirty="0"/>
          </a:p>
        </p:txBody>
      </p:sp>
      <p:sp>
        <p:nvSpPr>
          <p:cNvPr id="5" name="Título 1"/>
          <p:cNvSpPr>
            <a:spLocks noGrp="1"/>
          </p:cNvSpPr>
          <p:nvPr>
            <p:ph type="title"/>
          </p:nvPr>
        </p:nvSpPr>
        <p:spPr>
          <a:xfrm>
            <a:off x="1747838" y="142875"/>
            <a:ext cx="8912225" cy="1281113"/>
          </a:xfrm>
        </p:spPr>
        <p:txBody>
          <a:bodyPr>
            <a:normAutofit fontScale="90000"/>
          </a:bodyPr>
          <a:lstStyle/>
          <a:p>
            <a:r>
              <a:rPr lang="es-MX" sz="3100" dirty="0"/>
              <a:t>Relación con el proceso de </a:t>
            </a:r>
            <a:r>
              <a:rPr lang="es-MX" sz="3100" dirty="0" smtClean="0"/>
              <a:t>diseño y enfoques teóricos empleados en la disciplina</a:t>
            </a:r>
            <a:r>
              <a:rPr lang="es-MX" dirty="0"/>
              <a:t/>
            </a:r>
            <a:br>
              <a:rPr lang="es-MX" dirty="0"/>
            </a:br>
            <a:endParaRPr lang="es-MX" dirty="0"/>
          </a:p>
        </p:txBody>
      </p:sp>
    </p:spTree>
    <p:extLst>
      <p:ext uri="{BB962C8B-B14F-4D97-AF65-F5344CB8AC3E}">
        <p14:creationId xmlns:p14="http://schemas.microsoft.com/office/powerpoint/2010/main" val="33604675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71029" y="207015"/>
            <a:ext cx="8911687" cy="1280890"/>
          </a:xfrm>
        </p:spPr>
        <p:txBody>
          <a:bodyPr>
            <a:noAutofit/>
          </a:bodyPr>
          <a:lstStyle/>
          <a:p>
            <a:r>
              <a:rPr lang="es-MX" sz="2800" dirty="0"/>
              <a:t>Aplicación en la investigación del diseño</a:t>
            </a:r>
            <a:br>
              <a:rPr lang="es-MX" sz="2800" dirty="0"/>
            </a:br>
            <a:endParaRPr lang="es-MX" sz="2800" dirty="0"/>
          </a:p>
        </p:txBody>
      </p:sp>
      <p:sp>
        <p:nvSpPr>
          <p:cNvPr id="3" name="5 CuadroTexto"/>
          <p:cNvSpPr txBox="1"/>
          <p:nvPr/>
        </p:nvSpPr>
        <p:spPr>
          <a:xfrm rot="16200000">
            <a:off x="-831574" y="3168387"/>
            <a:ext cx="4320480" cy="1015663"/>
          </a:xfrm>
          <a:prstGeom prst="rect">
            <a:avLst/>
          </a:prstGeom>
          <a:solidFill>
            <a:schemeClr val="accent2">
              <a:lumMod val="60000"/>
              <a:lumOff val="40000"/>
            </a:schemeClr>
          </a:solidFill>
        </p:spPr>
        <p:txBody>
          <a:bodyPr wrap="square" rtlCol="0">
            <a:spAutoFit/>
          </a:bodyPr>
          <a:lstStyle/>
          <a:p>
            <a:pPr algn="ctr"/>
            <a:r>
              <a:rPr lang="es-MX" sz="2000" b="1" dirty="0"/>
              <a:t>MÉTODOS </a:t>
            </a:r>
            <a:r>
              <a:rPr lang="es-MX" sz="2000" b="1" dirty="0" smtClean="0"/>
              <a:t> CUALITATIVOS  </a:t>
            </a:r>
            <a:r>
              <a:rPr lang="es-MX" sz="2000" b="1" dirty="0"/>
              <a:t>PARA </a:t>
            </a:r>
            <a:r>
              <a:rPr lang="es-MX" sz="2000" b="1" dirty="0" smtClean="0"/>
              <a:t> LA OBTENCIÓN  DE  </a:t>
            </a:r>
            <a:r>
              <a:rPr lang="es-MX" sz="2000" b="1" dirty="0"/>
              <a:t>LA </a:t>
            </a:r>
            <a:r>
              <a:rPr lang="es-MX" sz="2000" b="1" dirty="0" smtClean="0"/>
              <a:t> INFORMACIÓN</a:t>
            </a:r>
            <a:endParaRPr lang="es-ES" sz="2000" dirty="0"/>
          </a:p>
        </p:txBody>
      </p:sp>
      <p:sp>
        <p:nvSpPr>
          <p:cNvPr id="4" name="13 CuadroTexto"/>
          <p:cNvSpPr txBox="1"/>
          <p:nvPr/>
        </p:nvSpPr>
        <p:spPr>
          <a:xfrm>
            <a:off x="3320716" y="1275561"/>
            <a:ext cx="5991036" cy="480131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MX" dirty="0"/>
              <a:t>-</a:t>
            </a:r>
            <a:r>
              <a:rPr lang="es-MX" b="1" dirty="0"/>
              <a:t>Métodos básicos</a:t>
            </a:r>
            <a:r>
              <a:rPr lang="es-MX" dirty="0" smtClean="0"/>
              <a:t>:</a:t>
            </a:r>
          </a:p>
          <a:p>
            <a:endParaRPr lang="es-ES" dirty="0"/>
          </a:p>
          <a:p>
            <a:pPr marL="342900" indent="-342900">
              <a:buAutoNum type="alphaLcPeriod"/>
            </a:pPr>
            <a:r>
              <a:rPr lang="es-MX" dirty="0" smtClean="0"/>
              <a:t>Observación</a:t>
            </a:r>
            <a:r>
              <a:rPr lang="es-MX" dirty="0"/>
              <a:t>, concebido como piedra angular del conocimiento. En este método encontramos Los sistemas narrativos, que permiten una descripción detallada de los fenómenos y de los procesos y ayudan a buscar patrones de conducta y su comprensión</a:t>
            </a:r>
            <a:r>
              <a:rPr lang="es-MX" dirty="0" smtClean="0"/>
              <a:t>.</a:t>
            </a:r>
          </a:p>
          <a:p>
            <a:pPr marL="342900" indent="-342900">
              <a:buAutoNum type="alphaLcPeriod"/>
            </a:pPr>
            <a:endParaRPr lang="es-ES" dirty="0"/>
          </a:p>
          <a:p>
            <a:r>
              <a:rPr lang="es-MX" dirty="0" smtClean="0"/>
              <a:t>b.    Auto-observación</a:t>
            </a:r>
          </a:p>
          <a:p>
            <a:r>
              <a:rPr lang="es-MX" dirty="0" smtClean="0"/>
              <a:t> </a:t>
            </a:r>
            <a:endParaRPr lang="es-ES" dirty="0"/>
          </a:p>
          <a:p>
            <a:pPr marL="342900" indent="-342900">
              <a:buAutoNum type="alphaLcPeriod" startAt="3"/>
            </a:pPr>
            <a:r>
              <a:rPr lang="es-MX" dirty="0" smtClean="0"/>
              <a:t>Entrevista</a:t>
            </a:r>
            <a:r>
              <a:rPr lang="es-MX" dirty="0"/>
              <a:t>. Conversación con una estructura y </a:t>
            </a:r>
            <a:r>
              <a:rPr lang="es-MX" dirty="0" smtClean="0"/>
              <a:t>un     propósito</a:t>
            </a:r>
            <a:r>
              <a:rPr lang="es-MX" dirty="0"/>
              <a:t>: En la Investigación cualitativa, busca entender el mundo desde la perspectiva del entrevistado y desmenuzar los significados de su experiencia</a:t>
            </a:r>
            <a:r>
              <a:rPr lang="es-MX" dirty="0" smtClean="0"/>
              <a:t>.</a:t>
            </a:r>
            <a:endParaRPr lang="es-ES" dirty="0" smtClean="0"/>
          </a:p>
          <a:p>
            <a:pPr marL="342900" indent="-342900">
              <a:buAutoNum type="alphaLcPeriod" startAt="3"/>
            </a:pPr>
            <a:endParaRPr lang="es-ES" dirty="0"/>
          </a:p>
        </p:txBody>
      </p:sp>
    </p:spTree>
    <p:extLst>
      <p:ext uri="{BB962C8B-B14F-4D97-AF65-F5344CB8AC3E}">
        <p14:creationId xmlns:p14="http://schemas.microsoft.com/office/powerpoint/2010/main" val="33236105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71029" y="207015"/>
            <a:ext cx="8911687" cy="1280890"/>
          </a:xfrm>
        </p:spPr>
        <p:txBody>
          <a:bodyPr>
            <a:noAutofit/>
          </a:bodyPr>
          <a:lstStyle/>
          <a:p>
            <a:r>
              <a:rPr lang="es-MX" sz="2800" dirty="0"/>
              <a:t>Aplicación en la investigación del diseño</a:t>
            </a:r>
            <a:br>
              <a:rPr lang="es-MX" sz="2800" dirty="0"/>
            </a:br>
            <a:endParaRPr lang="es-MX" sz="2800" dirty="0"/>
          </a:p>
        </p:txBody>
      </p:sp>
      <p:sp>
        <p:nvSpPr>
          <p:cNvPr id="3" name="5 CuadroTexto"/>
          <p:cNvSpPr txBox="1"/>
          <p:nvPr/>
        </p:nvSpPr>
        <p:spPr>
          <a:xfrm rot="16200000">
            <a:off x="-831574" y="3168387"/>
            <a:ext cx="4320480" cy="1015663"/>
          </a:xfrm>
          <a:prstGeom prst="rect">
            <a:avLst/>
          </a:prstGeom>
          <a:solidFill>
            <a:schemeClr val="accent2">
              <a:lumMod val="60000"/>
              <a:lumOff val="40000"/>
            </a:schemeClr>
          </a:solidFill>
        </p:spPr>
        <p:txBody>
          <a:bodyPr wrap="square" rtlCol="0">
            <a:spAutoFit/>
          </a:bodyPr>
          <a:lstStyle/>
          <a:p>
            <a:pPr algn="ctr"/>
            <a:r>
              <a:rPr lang="es-MX" sz="2000" b="1" dirty="0"/>
              <a:t>MÉTODOS </a:t>
            </a:r>
            <a:r>
              <a:rPr lang="es-MX" sz="2000" b="1" dirty="0" smtClean="0"/>
              <a:t> CUALITATIVOS  </a:t>
            </a:r>
            <a:r>
              <a:rPr lang="es-MX" sz="2000" b="1" dirty="0"/>
              <a:t>PARA </a:t>
            </a:r>
            <a:r>
              <a:rPr lang="es-MX" sz="2000" b="1" dirty="0" smtClean="0"/>
              <a:t> LA OBTENCIÓN  DE  </a:t>
            </a:r>
            <a:r>
              <a:rPr lang="es-MX" sz="2000" b="1" dirty="0"/>
              <a:t>LA </a:t>
            </a:r>
            <a:r>
              <a:rPr lang="es-MX" sz="2000" b="1" dirty="0" smtClean="0"/>
              <a:t> INFORMACIÓN</a:t>
            </a:r>
            <a:endParaRPr lang="es-ES" sz="2000" dirty="0"/>
          </a:p>
        </p:txBody>
      </p:sp>
      <p:sp>
        <p:nvSpPr>
          <p:cNvPr id="5" name="2 Rectángulo"/>
          <p:cNvSpPr/>
          <p:nvPr/>
        </p:nvSpPr>
        <p:spPr>
          <a:xfrm>
            <a:off x="4040871" y="1515978"/>
            <a:ext cx="5520223" cy="397031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s-MX" dirty="0" smtClean="0"/>
              <a:t>d. Foto-biografía</a:t>
            </a:r>
            <a:endParaRPr lang="es-ES" dirty="0" smtClean="0"/>
          </a:p>
          <a:p>
            <a:endParaRPr lang="es-MX" dirty="0" smtClean="0"/>
          </a:p>
          <a:p>
            <a:r>
              <a:rPr lang="es-MX" dirty="0" smtClean="0"/>
              <a:t>e. Narrativa o análisis narrativo. Se refiere fundamentalmente a platicar historias, y el objeto investigado es la historia misma. </a:t>
            </a:r>
          </a:p>
          <a:p>
            <a:endParaRPr lang="es-ES" dirty="0" smtClean="0"/>
          </a:p>
          <a:p>
            <a:r>
              <a:rPr lang="es-MX" dirty="0" smtClean="0"/>
              <a:t>f. Grupo focal. Técnica que permite riqueza de información.</a:t>
            </a:r>
          </a:p>
          <a:p>
            <a:endParaRPr lang="es-ES" dirty="0" smtClean="0"/>
          </a:p>
          <a:p>
            <a:r>
              <a:rPr lang="es-MX" dirty="0" smtClean="0"/>
              <a:t>g. Investigación endógena. </a:t>
            </a:r>
          </a:p>
          <a:p>
            <a:endParaRPr lang="es-ES" dirty="0" smtClean="0"/>
          </a:p>
          <a:p>
            <a:r>
              <a:rPr lang="es-MX" dirty="0" smtClean="0"/>
              <a:t>h. Cuestionario.</a:t>
            </a:r>
          </a:p>
          <a:p>
            <a:endParaRPr lang="es-MX" dirty="0"/>
          </a:p>
          <a:p>
            <a:pPr marL="400050" indent="-400050"/>
            <a:endParaRPr lang="es-MX" dirty="0" smtClean="0"/>
          </a:p>
        </p:txBody>
      </p:sp>
    </p:spTree>
    <p:extLst>
      <p:ext uri="{BB962C8B-B14F-4D97-AF65-F5344CB8AC3E}">
        <p14:creationId xmlns:p14="http://schemas.microsoft.com/office/powerpoint/2010/main" val="26955779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71029" y="207015"/>
            <a:ext cx="8911687" cy="1280890"/>
          </a:xfrm>
        </p:spPr>
        <p:txBody>
          <a:bodyPr>
            <a:noAutofit/>
          </a:bodyPr>
          <a:lstStyle/>
          <a:p>
            <a:r>
              <a:rPr lang="es-MX" sz="2800" dirty="0"/>
              <a:t>Aplicación en la investigación del diseño</a:t>
            </a:r>
            <a:br>
              <a:rPr lang="es-MX" sz="2800" dirty="0"/>
            </a:br>
            <a:endParaRPr lang="es-MX" sz="2800" dirty="0"/>
          </a:p>
        </p:txBody>
      </p:sp>
      <p:sp>
        <p:nvSpPr>
          <p:cNvPr id="3" name="5 CuadroTexto"/>
          <p:cNvSpPr txBox="1"/>
          <p:nvPr/>
        </p:nvSpPr>
        <p:spPr>
          <a:xfrm rot="16200000">
            <a:off x="-831574" y="3168387"/>
            <a:ext cx="4320480" cy="1015663"/>
          </a:xfrm>
          <a:prstGeom prst="rect">
            <a:avLst/>
          </a:prstGeom>
          <a:solidFill>
            <a:schemeClr val="accent2">
              <a:lumMod val="60000"/>
              <a:lumOff val="40000"/>
            </a:schemeClr>
          </a:solidFill>
        </p:spPr>
        <p:txBody>
          <a:bodyPr wrap="square" rtlCol="0">
            <a:spAutoFit/>
          </a:bodyPr>
          <a:lstStyle/>
          <a:p>
            <a:pPr algn="ctr"/>
            <a:r>
              <a:rPr lang="es-MX" sz="2000" b="1" dirty="0"/>
              <a:t>MÉTODOS </a:t>
            </a:r>
            <a:r>
              <a:rPr lang="es-MX" sz="2000" b="1" dirty="0" smtClean="0"/>
              <a:t> CUALITATIVOS  </a:t>
            </a:r>
            <a:r>
              <a:rPr lang="es-MX" sz="2000" b="1" dirty="0"/>
              <a:t>PARA </a:t>
            </a:r>
            <a:r>
              <a:rPr lang="es-MX" sz="2000" b="1" dirty="0" smtClean="0"/>
              <a:t> LA OBTENCIÓN  DE  </a:t>
            </a:r>
            <a:r>
              <a:rPr lang="es-MX" sz="2000" b="1" dirty="0"/>
              <a:t>LA </a:t>
            </a:r>
            <a:r>
              <a:rPr lang="es-MX" sz="2000" b="1" dirty="0" smtClean="0"/>
              <a:t> INFORMACIÓN</a:t>
            </a:r>
            <a:endParaRPr lang="es-ES" sz="2000" dirty="0"/>
          </a:p>
        </p:txBody>
      </p:sp>
      <p:sp>
        <p:nvSpPr>
          <p:cNvPr id="5" name="8 CuadroTexto"/>
          <p:cNvSpPr txBox="1"/>
          <p:nvPr/>
        </p:nvSpPr>
        <p:spPr>
          <a:xfrm>
            <a:off x="2411759" y="2078846"/>
            <a:ext cx="7422051" cy="313932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MX" sz="2000" dirty="0" smtClean="0"/>
              <a:t>-</a:t>
            </a:r>
            <a:r>
              <a:rPr lang="es-MX" sz="2000" b="1" dirty="0" smtClean="0"/>
              <a:t>Métodos híbridos</a:t>
            </a:r>
            <a:r>
              <a:rPr lang="es-MX" sz="2000" dirty="0" smtClean="0"/>
              <a:t>:</a:t>
            </a:r>
          </a:p>
          <a:p>
            <a:r>
              <a:rPr lang="es-MX" sz="2000" dirty="0" smtClean="0"/>
              <a:t>Son aquellos utilizados tradicionalmente en la investigación cuantitativa y que ahora proponen métodos valiosos dentro de la investigación cualitativa.</a:t>
            </a:r>
          </a:p>
          <a:p>
            <a:endParaRPr lang="es-ES" sz="2000" dirty="0" smtClean="0"/>
          </a:p>
          <a:p>
            <a:pPr lvl="0"/>
            <a:r>
              <a:rPr lang="es-MX" sz="2000" b="1" dirty="0" smtClean="0"/>
              <a:t>A.</a:t>
            </a:r>
            <a:r>
              <a:rPr lang="es-MX" sz="2000" dirty="0" smtClean="0"/>
              <a:t> Investigación-acción. Resuelve problemas cotidianos e inmediatos. Ha tratado se hacer comprensible el mundo social y busca mejorar la calidad de vida de las personas.</a:t>
            </a:r>
            <a:endParaRPr lang="es-ES" sz="2000" dirty="0" smtClean="0"/>
          </a:p>
          <a:p>
            <a:pPr lvl="0"/>
            <a:endParaRPr lang="es-MX" sz="2000" dirty="0" smtClean="0"/>
          </a:p>
          <a:p>
            <a:endParaRPr lang="es-ES" dirty="0"/>
          </a:p>
        </p:txBody>
      </p:sp>
    </p:spTree>
    <p:extLst>
      <p:ext uri="{BB962C8B-B14F-4D97-AF65-F5344CB8AC3E}">
        <p14:creationId xmlns:p14="http://schemas.microsoft.com/office/powerpoint/2010/main" val="36853680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71029" y="207015"/>
            <a:ext cx="8911687" cy="1280890"/>
          </a:xfrm>
        </p:spPr>
        <p:txBody>
          <a:bodyPr>
            <a:noAutofit/>
          </a:bodyPr>
          <a:lstStyle/>
          <a:p>
            <a:r>
              <a:rPr lang="es-MX" sz="2800" dirty="0"/>
              <a:t>Aplicación en la investigación del diseño</a:t>
            </a:r>
            <a:br>
              <a:rPr lang="es-MX" sz="2800" dirty="0"/>
            </a:br>
            <a:endParaRPr lang="es-MX" sz="2800" dirty="0"/>
          </a:p>
        </p:txBody>
      </p:sp>
      <p:sp>
        <p:nvSpPr>
          <p:cNvPr id="3" name="5 CuadroTexto"/>
          <p:cNvSpPr txBox="1"/>
          <p:nvPr/>
        </p:nvSpPr>
        <p:spPr>
          <a:xfrm rot="16200000">
            <a:off x="-831574" y="3168387"/>
            <a:ext cx="4320480" cy="1015663"/>
          </a:xfrm>
          <a:prstGeom prst="rect">
            <a:avLst/>
          </a:prstGeom>
          <a:solidFill>
            <a:schemeClr val="accent2">
              <a:lumMod val="60000"/>
              <a:lumOff val="40000"/>
            </a:schemeClr>
          </a:solidFill>
        </p:spPr>
        <p:txBody>
          <a:bodyPr wrap="square" rtlCol="0">
            <a:spAutoFit/>
          </a:bodyPr>
          <a:lstStyle/>
          <a:p>
            <a:pPr algn="ctr"/>
            <a:r>
              <a:rPr lang="es-MX" sz="2000" b="1" dirty="0"/>
              <a:t>MÉTODOS </a:t>
            </a:r>
            <a:r>
              <a:rPr lang="es-MX" sz="2000" b="1" dirty="0" smtClean="0"/>
              <a:t> CUALITATIVOS  </a:t>
            </a:r>
            <a:r>
              <a:rPr lang="es-MX" sz="2000" b="1" dirty="0"/>
              <a:t>PARA </a:t>
            </a:r>
            <a:r>
              <a:rPr lang="es-MX" sz="2000" b="1" dirty="0" smtClean="0"/>
              <a:t> LA OBTENCIÓN  DE  </a:t>
            </a:r>
            <a:r>
              <a:rPr lang="es-MX" sz="2000" b="1" dirty="0"/>
              <a:t>LA </a:t>
            </a:r>
            <a:r>
              <a:rPr lang="es-MX" sz="2000" b="1" dirty="0" smtClean="0"/>
              <a:t> INFORMACIÓN</a:t>
            </a:r>
            <a:endParaRPr lang="es-ES" sz="2000" dirty="0"/>
          </a:p>
        </p:txBody>
      </p:sp>
      <p:sp>
        <p:nvSpPr>
          <p:cNvPr id="6" name="3 CuadroTexto"/>
          <p:cNvSpPr txBox="1"/>
          <p:nvPr/>
        </p:nvSpPr>
        <p:spPr>
          <a:xfrm>
            <a:off x="2411760" y="2355845"/>
            <a:ext cx="8625208" cy="332398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lvl="0"/>
            <a:r>
              <a:rPr lang="es-MX" b="1" dirty="0" smtClean="0"/>
              <a:t>B</a:t>
            </a:r>
            <a:r>
              <a:rPr lang="es-MX" sz="2400" b="1" dirty="0" smtClean="0"/>
              <a:t>.</a:t>
            </a:r>
            <a:r>
              <a:rPr lang="es-MX" sz="2400" dirty="0" smtClean="0"/>
              <a:t>   Análisis </a:t>
            </a:r>
            <a:r>
              <a:rPr lang="es-MX" sz="2400" dirty="0"/>
              <a:t>de contenido. Estudia y analiza la comunicación humana, especialmente la emitida por los medios masivos. Busca analizar mensajes, rasgos de personalidad, preocupaciones y aspectos subjetivos. El examen de datos se realiza mediante la codificación: por ésta se detectan y señalan los elementos relevantes del discurso </a:t>
            </a:r>
            <a:r>
              <a:rPr lang="es-MX" sz="2400" dirty="0" smtClean="0"/>
              <a:t> verbal </a:t>
            </a:r>
            <a:r>
              <a:rPr lang="es-MX" sz="2400" dirty="0"/>
              <a:t>y no verbal y a su vez estos se agrupan en categorías de </a:t>
            </a:r>
            <a:r>
              <a:rPr lang="es-MX" sz="2400" dirty="0" smtClean="0"/>
              <a:t>análisis.</a:t>
            </a:r>
            <a:endParaRPr lang="es-ES" sz="2400" dirty="0"/>
          </a:p>
          <a:p>
            <a:r>
              <a:rPr lang="es-MX" dirty="0"/>
              <a:t> </a:t>
            </a:r>
            <a:endParaRPr lang="es-ES" dirty="0"/>
          </a:p>
        </p:txBody>
      </p:sp>
    </p:spTree>
    <p:extLst>
      <p:ext uri="{BB962C8B-B14F-4D97-AF65-F5344CB8AC3E}">
        <p14:creationId xmlns:p14="http://schemas.microsoft.com/office/powerpoint/2010/main" val="11896567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71029" y="207015"/>
            <a:ext cx="8911687" cy="883848"/>
          </a:xfrm>
        </p:spPr>
        <p:txBody>
          <a:bodyPr>
            <a:noAutofit/>
          </a:bodyPr>
          <a:lstStyle/>
          <a:p>
            <a:r>
              <a:rPr lang="es-MX" sz="2800" dirty="0"/>
              <a:t>Aplicación en la investigación del diseño</a:t>
            </a:r>
            <a:br>
              <a:rPr lang="es-MX" sz="2800" dirty="0"/>
            </a:br>
            <a:endParaRPr lang="es-MX" sz="2800" dirty="0"/>
          </a:p>
        </p:txBody>
      </p:sp>
      <p:sp>
        <p:nvSpPr>
          <p:cNvPr id="3" name="5 CuadroTexto"/>
          <p:cNvSpPr txBox="1"/>
          <p:nvPr/>
        </p:nvSpPr>
        <p:spPr>
          <a:xfrm rot="16200000">
            <a:off x="-831574" y="3168387"/>
            <a:ext cx="4320480" cy="1015663"/>
          </a:xfrm>
          <a:prstGeom prst="rect">
            <a:avLst/>
          </a:prstGeom>
          <a:solidFill>
            <a:schemeClr val="accent2">
              <a:lumMod val="60000"/>
              <a:lumOff val="40000"/>
            </a:schemeClr>
          </a:solidFill>
        </p:spPr>
        <p:txBody>
          <a:bodyPr wrap="square" rtlCol="0">
            <a:spAutoFit/>
          </a:bodyPr>
          <a:lstStyle/>
          <a:p>
            <a:pPr algn="ctr"/>
            <a:r>
              <a:rPr lang="es-MX" sz="2000" b="1" dirty="0"/>
              <a:t>MÉTODOS </a:t>
            </a:r>
            <a:r>
              <a:rPr lang="es-MX" sz="2000" b="1" dirty="0" smtClean="0"/>
              <a:t> CUALITATIVOS  </a:t>
            </a:r>
            <a:r>
              <a:rPr lang="es-MX" sz="2000" b="1" dirty="0"/>
              <a:t>PARA </a:t>
            </a:r>
            <a:r>
              <a:rPr lang="es-MX" sz="2000" b="1" dirty="0" smtClean="0"/>
              <a:t> LA OBTENCIÓN  DE  </a:t>
            </a:r>
            <a:r>
              <a:rPr lang="es-MX" sz="2000" b="1" dirty="0"/>
              <a:t>LA </a:t>
            </a:r>
            <a:r>
              <a:rPr lang="es-MX" sz="2000" b="1" dirty="0" smtClean="0"/>
              <a:t> INFORMACIÓN</a:t>
            </a:r>
            <a:endParaRPr lang="es-ES" sz="2000" dirty="0"/>
          </a:p>
        </p:txBody>
      </p:sp>
      <p:sp>
        <p:nvSpPr>
          <p:cNvPr id="5" name="8 CuadroTexto"/>
          <p:cNvSpPr txBox="1"/>
          <p:nvPr/>
        </p:nvSpPr>
        <p:spPr>
          <a:xfrm>
            <a:off x="3791381" y="1312144"/>
            <a:ext cx="6539735" cy="4985980"/>
          </a:xfrm>
          <a:prstGeom prst="rect">
            <a:avLst/>
          </a:prstGeom>
          <a:solidFill>
            <a:schemeClr val="accent4">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MX" sz="2000" b="1" dirty="0">
                <a:solidFill>
                  <a:schemeClr val="bg1"/>
                </a:solidFill>
              </a:rPr>
              <a:t>PASOS:</a:t>
            </a:r>
            <a:endParaRPr lang="es-ES" sz="2000" b="1" dirty="0">
              <a:solidFill>
                <a:schemeClr val="bg1"/>
              </a:solidFill>
            </a:endParaRPr>
          </a:p>
          <a:p>
            <a:r>
              <a:rPr lang="es-MX" sz="2000" dirty="0">
                <a:solidFill>
                  <a:schemeClr val="bg1"/>
                </a:solidFill>
              </a:rPr>
              <a:t> </a:t>
            </a:r>
            <a:endParaRPr lang="es-ES" sz="2000" dirty="0">
              <a:solidFill>
                <a:schemeClr val="bg1"/>
              </a:solidFill>
            </a:endParaRPr>
          </a:p>
          <a:p>
            <a:pPr lvl="0"/>
            <a:r>
              <a:rPr lang="es-MX" sz="2000" dirty="0" smtClean="0">
                <a:solidFill>
                  <a:schemeClr val="bg1"/>
                </a:solidFill>
              </a:rPr>
              <a:t>1.Determinar </a:t>
            </a:r>
            <a:r>
              <a:rPr lang="es-MX" sz="2000" dirty="0">
                <a:solidFill>
                  <a:schemeClr val="bg1"/>
                </a:solidFill>
              </a:rPr>
              <a:t>que contenido se estudiará y porque es </a:t>
            </a:r>
            <a:r>
              <a:rPr lang="es-MX" sz="2000" dirty="0" smtClean="0">
                <a:solidFill>
                  <a:schemeClr val="bg1"/>
                </a:solidFill>
              </a:rPr>
              <a:t>importante.</a:t>
            </a:r>
          </a:p>
          <a:p>
            <a:pPr lvl="0"/>
            <a:endParaRPr lang="es-ES" sz="2000" dirty="0">
              <a:solidFill>
                <a:schemeClr val="bg1"/>
              </a:solidFill>
            </a:endParaRPr>
          </a:p>
          <a:p>
            <a:pPr lvl="0"/>
            <a:r>
              <a:rPr lang="es-MX" sz="2000" dirty="0" smtClean="0">
                <a:solidFill>
                  <a:schemeClr val="bg1"/>
                </a:solidFill>
              </a:rPr>
              <a:t>2. Debe </a:t>
            </a:r>
            <a:r>
              <a:rPr lang="es-MX" sz="2000" dirty="0">
                <a:solidFill>
                  <a:schemeClr val="bg1"/>
                </a:solidFill>
              </a:rPr>
              <a:t>tenerse claros los elementos que se van a buscar </a:t>
            </a:r>
            <a:r>
              <a:rPr lang="es-MX" sz="2000" dirty="0" smtClean="0">
                <a:solidFill>
                  <a:schemeClr val="bg1"/>
                </a:solidFill>
              </a:rPr>
              <a:t>.</a:t>
            </a:r>
          </a:p>
          <a:p>
            <a:pPr lvl="0"/>
            <a:endParaRPr lang="es-ES" sz="2000" dirty="0">
              <a:solidFill>
                <a:schemeClr val="bg1"/>
              </a:solidFill>
            </a:endParaRPr>
          </a:p>
          <a:p>
            <a:pPr lvl="0"/>
            <a:r>
              <a:rPr lang="es-MX" sz="2000" dirty="0" smtClean="0">
                <a:solidFill>
                  <a:schemeClr val="bg1"/>
                </a:solidFill>
              </a:rPr>
              <a:t>3. Importa </a:t>
            </a:r>
            <a:r>
              <a:rPr lang="es-MX" sz="2000" dirty="0">
                <a:solidFill>
                  <a:schemeClr val="bg1"/>
                </a:solidFill>
              </a:rPr>
              <a:t>decidir cómo se define el campo de observación de contenido</a:t>
            </a:r>
            <a:r>
              <a:rPr lang="es-MX" sz="2000" dirty="0" smtClean="0">
                <a:solidFill>
                  <a:schemeClr val="bg1"/>
                </a:solidFill>
              </a:rPr>
              <a:t>.</a:t>
            </a:r>
          </a:p>
          <a:p>
            <a:pPr lvl="0"/>
            <a:endParaRPr lang="es-ES" sz="2000" dirty="0">
              <a:solidFill>
                <a:schemeClr val="bg1"/>
              </a:solidFill>
            </a:endParaRPr>
          </a:p>
          <a:p>
            <a:pPr lvl="0"/>
            <a:r>
              <a:rPr lang="es-MX" sz="2000" dirty="0" smtClean="0">
                <a:solidFill>
                  <a:schemeClr val="bg1"/>
                </a:solidFill>
              </a:rPr>
              <a:t>4. Se </a:t>
            </a:r>
            <a:r>
              <a:rPr lang="es-MX" sz="2000" dirty="0">
                <a:solidFill>
                  <a:schemeClr val="bg1"/>
                </a:solidFill>
              </a:rPr>
              <a:t>decide la forma de recabar la información</a:t>
            </a:r>
            <a:r>
              <a:rPr lang="es-MX" sz="2000" dirty="0" smtClean="0">
                <a:solidFill>
                  <a:schemeClr val="bg1"/>
                </a:solidFill>
              </a:rPr>
              <a:t>.</a:t>
            </a:r>
          </a:p>
          <a:p>
            <a:pPr lvl="0"/>
            <a:endParaRPr lang="es-ES" sz="2000" dirty="0">
              <a:solidFill>
                <a:schemeClr val="bg1"/>
              </a:solidFill>
            </a:endParaRPr>
          </a:p>
          <a:p>
            <a:pPr lvl="0"/>
            <a:r>
              <a:rPr lang="es-MX" sz="2000" dirty="0" smtClean="0">
                <a:solidFill>
                  <a:schemeClr val="bg1"/>
                </a:solidFill>
              </a:rPr>
              <a:t>5. Se </a:t>
            </a:r>
            <a:r>
              <a:rPr lang="es-MX" sz="2000" dirty="0">
                <a:solidFill>
                  <a:schemeClr val="bg1"/>
                </a:solidFill>
              </a:rPr>
              <a:t>unifican criterios para la observación y codificación</a:t>
            </a:r>
            <a:endParaRPr lang="es-ES" sz="2000" dirty="0">
              <a:solidFill>
                <a:schemeClr val="bg1"/>
              </a:solidFill>
            </a:endParaRPr>
          </a:p>
          <a:p>
            <a:endParaRPr lang="es-ES" dirty="0">
              <a:solidFill>
                <a:schemeClr val="bg1"/>
              </a:solidFill>
            </a:endParaRPr>
          </a:p>
        </p:txBody>
      </p:sp>
    </p:spTree>
    <p:extLst>
      <p:ext uri="{BB962C8B-B14F-4D97-AF65-F5344CB8AC3E}">
        <p14:creationId xmlns:p14="http://schemas.microsoft.com/office/powerpoint/2010/main" val="23177852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15408" y="158889"/>
            <a:ext cx="8911687" cy="883848"/>
          </a:xfrm>
        </p:spPr>
        <p:txBody>
          <a:bodyPr>
            <a:noAutofit/>
          </a:bodyPr>
          <a:lstStyle/>
          <a:p>
            <a:r>
              <a:rPr lang="es-MX" sz="2800" dirty="0"/>
              <a:t>Aplicación en la investigación del diseño</a:t>
            </a:r>
            <a:br>
              <a:rPr lang="es-MX" sz="2800" dirty="0"/>
            </a:br>
            <a:endParaRPr lang="es-MX" sz="2800" dirty="0"/>
          </a:p>
        </p:txBody>
      </p:sp>
      <p:sp>
        <p:nvSpPr>
          <p:cNvPr id="3" name="5 CuadroTexto"/>
          <p:cNvSpPr txBox="1"/>
          <p:nvPr/>
        </p:nvSpPr>
        <p:spPr>
          <a:xfrm rot="16200000">
            <a:off x="-831574" y="3168387"/>
            <a:ext cx="4320480" cy="1015663"/>
          </a:xfrm>
          <a:prstGeom prst="rect">
            <a:avLst/>
          </a:prstGeom>
          <a:solidFill>
            <a:schemeClr val="accent2">
              <a:lumMod val="60000"/>
              <a:lumOff val="40000"/>
            </a:schemeClr>
          </a:solidFill>
        </p:spPr>
        <p:txBody>
          <a:bodyPr wrap="square" rtlCol="0">
            <a:spAutoFit/>
          </a:bodyPr>
          <a:lstStyle/>
          <a:p>
            <a:pPr algn="ctr"/>
            <a:r>
              <a:rPr lang="es-MX" sz="2000" b="1" dirty="0"/>
              <a:t>MÉTODOS </a:t>
            </a:r>
            <a:r>
              <a:rPr lang="es-MX" sz="2000" b="1" dirty="0" smtClean="0"/>
              <a:t> CUALITATIVOS  </a:t>
            </a:r>
            <a:r>
              <a:rPr lang="es-MX" sz="2000" b="1" dirty="0"/>
              <a:t>PARA </a:t>
            </a:r>
            <a:r>
              <a:rPr lang="es-MX" sz="2000" b="1" dirty="0" smtClean="0"/>
              <a:t> LA OBTENCIÓN  DE  </a:t>
            </a:r>
            <a:r>
              <a:rPr lang="es-MX" sz="2000" b="1" dirty="0"/>
              <a:t>LA </a:t>
            </a:r>
            <a:r>
              <a:rPr lang="es-MX" sz="2000" b="1" dirty="0" smtClean="0"/>
              <a:t> INFORMACIÓN</a:t>
            </a:r>
            <a:endParaRPr lang="es-ES" sz="2000" dirty="0"/>
          </a:p>
        </p:txBody>
      </p:sp>
      <p:sp>
        <p:nvSpPr>
          <p:cNvPr id="5" name="8 CuadroTexto"/>
          <p:cNvSpPr txBox="1"/>
          <p:nvPr/>
        </p:nvSpPr>
        <p:spPr>
          <a:xfrm>
            <a:off x="3951802" y="4112251"/>
            <a:ext cx="6539735" cy="984885"/>
          </a:xfrm>
          <a:prstGeom prst="rect">
            <a:avLst/>
          </a:prstGeom>
          <a:solidFill>
            <a:schemeClr val="accent1">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s-MX" sz="2000" dirty="0" smtClean="0">
                <a:solidFill>
                  <a:schemeClr val="bg1"/>
                </a:solidFill>
              </a:rPr>
              <a:t>La primera tarea después de recopilar la información es darle sentido</a:t>
            </a:r>
            <a:endParaRPr lang="es-ES" sz="2000" dirty="0" smtClean="0">
              <a:solidFill>
                <a:schemeClr val="bg1"/>
              </a:solidFill>
            </a:endParaRPr>
          </a:p>
          <a:p>
            <a:endParaRPr lang="es-ES" dirty="0">
              <a:solidFill>
                <a:schemeClr val="bg1"/>
              </a:solidFill>
            </a:endParaRPr>
          </a:p>
        </p:txBody>
      </p:sp>
      <p:sp>
        <p:nvSpPr>
          <p:cNvPr id="6" name="3 CuadroTexto"/>
          <p:cNvSpPr txBox="1"/>
          <p:nvPr/>
        </p:nvSpPr>
        <p:spPr>
          <a:xfrm>
            <a:off x="2772887" y="2315884"/>
            <a:ext cx="6290901" cy="52322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lvl="0"/>
            <a:r>
              <a:rPr lang="es-MX" sz="2800" b="1" dirty="0" smtClean="0"/>
              <a:t>B.</a:t>
            </a:r>
            <a:r>
              <a:rPr lang="es-MX" sz="2800" dirty="0" smtClean="0"/>
              <a:t>   Redes Semánticas.</a:t>
            </a:r>
            <a:endParaRPr lang="es-ES" sz="2800" dirty="0"/>
          </a:p>
        </p:txBody>
      </p:sp>
    </p:spTree>
    <p:extLst>
      <p:ext uri="{BB962C8B-B14F-4D97-AF65-F5344CB8AC3E}">
        <p14:creationId xmlns:p14="http://schemas.microsoft.com/office/powerpoint/2010/main" val="18129013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9577" y="463689"/>
            <a:ext cx="8911687" cy="691343"/>
          </a:xfrm>
        </p:spPr>
        <p:txBody>
          <a:bodyPr>
            <a:normAutofit fontScale="90000"/>
          </a:bodyPr>
          <a:lstStyle/>
          <a:p>
            <a:r>
              <a:rPr lang="es-MX" dirty="0"/>
              <a:t>Aplicación en la investigación del diseño</a:t>
            </a:r>
            <a:br>
              <a:rPr lang="es-MX" dirty="0"/>
            </a:br>
            <a:endParaRPr lang="es-MX" dirty="0"/>
          </a:p>
        </p:txBody>
      </p:sp>
      <p:sp>
        <p:nvSpPr>
          <p:cNvPr id="3" name="7 CuadroTexto"/>
          <p:cNvSpPr txBox="1"/>
          <p:nvPr/>
        </p:nvSpPr>
        <p:spPr>
          <a:xfrm rot="16200000">
            <a:off x="-451200" y="3520907"/>
            <a:ext cx="4297669" cy="400110"/>
          </a:xfrm>
          <a:prstGeom prst="rect">
            <a:avLst/>
          </a:prstGeom>
          <a:solidFill>
            <a:schemeClr val="accent2">
              <a:lumMod val="75000"/>
            </a:schemeClr>
          </a:solidFill>
        </p:spPr>
        <p:txBody>
          <a:bodyPr wrap="square" rtlCol="0">
            <a:spAutoFit/>
          </a:bodyPr>
          <a:lstStyle/>
          <a:p>
            <a:pPr algn="ctr"/>
            <a:r>
              <a:rPr lang="es-MX" sz="2000" b="1" dirty="0" smtClean="0"/>
              <a:t>CONCLUSIONES</a:t>
            </a:r>
            <a:endParaRPr lang="es-ES" sz="2000" dirty="0"/>
          </a:p>
        </p:txBody>
      </p:sp>
      <p:sp>
        <p:nvSpPr>
          <p:cNvPr id="4" name="2 CuadroTexto"/>
          <p:cNvSpPr txBox="1"/>
          <p:nvPr/>
        </p:nvSpPr>
        <p:spPr>
          <a:xfrm>
            <a:off x="4040578" y="1572127"/>
            <a:ext cx="5544616" cy="464742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endParaRPr lang="es-ES" dirty="0"/>
          </a:p>
          <a:p>
            <a:r>
              <a:rPr lang="es-MX" sz="2000" dirty="0"/>
              <a:t>El proceso de </a:t>
            </a:r>
            <a:r>
              <a:rPr lang="es-MX" sz="2000" dirty="0" smtClean="0"/>
              <a:t>investigación en el diseño, se </a:t>
            </a:r>
            <a:r>
              <a:rPr lang="es-MX" sz="2000" dirty="0"/>
              <a:t>asocia más con la investigación inductiva que con la deductiva. Hace uso de técnicas cualitativas y cuantitativas para enriquecer el bagaje conceptual, gráfico y tecnológico para responder de manera efectiva al reto de resolver un problema. Está por lo tanto más vinculado a lo </a:t>
            </a:r>
            <a:r>
              <a:rPr lang="es-MX" sz="2000" dirty="0" smtClean="0"/>
              <a:t>ideográfico. Este </a:t>
            </a:r>
            <a:r>
              <a:rPr lang="es-MX" sz="2000" dirty="0"/>
              <a:t>proceso utiliza algunos principios de la investigación cualitativa, como la franqueza, la flexibilidad y la reflexión, para acercarse a la realidad que quiere transformar. </a:t>
            </a:r>
          </a:p>
          <a:p>
            <a:endParaRPr lang="es-ES" dirty="0"/>
          </a:p>
        </p:txBody>
      </p:sp>
    </p:spTree>
    <p:extLst>
      <p:ext uri="{BB962C8B-B14F-4D97-AF65-F5344CB8AC3E}">
        <p14:creationId xmlns:p14="http://schemas.microsoft.com/office/powerpoint/2010/main" val="293024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Presentación</a:t>
            </a:r>
            <a:endParaRPr lang="es-MX" dirty="0"/>
          </a:p>
        </p:txBody>
      </p:sp>
      <p:sp>
        <p:nvSpPr>
          <p:cNvPr id="3" name="Marcador de contenido 2"/>
          <p:cNvSpPr>
            <a:spLocks noGrp="1"/>
          </p:cNvSpPr>
          <p:nvPr>
            <p:ph idx="1"/>
          </p:nvPr>
        </p:nvSpPr>
        <p:spPr>
          <a:xfrm>
            <a:off x="1684421" y="1264555"/>
            <a:ext cx="9465989" cy="5473129"/>
          </a:xfrm>
          <a:solidFill>
            <a:schemeClr val="accent2">
              <a:lumMod val="40000"/>
              <a:lumOff val="60000"/>
            </a:schemeClr>
          </a:solidFill>
        </p:spPr>
        <p:txBody>
          <a:bodyPr>
            <a:noAutofit/>
          </a:bodyPr>
          <a:lstStyle/>
          <a:p>
            <a:r>
              <a:rPr lang="es-ES" sz="2000" dirty="0" smtClean="0"/>
              <a:t>Este material didáctico le proporciona </a:t>
            </a:r>
            <a:r>
              <a:rPr lang="es-ES" sz="2000" dirty="0"/>
              <a:t>al alumno elementos para identificar las características de la investigación cualitativa y la pertinencia con el proceso de investigación en el área del diseño. </a:t>
            </a:r>
            <a:endParaRPr lang="es-MX" sz="2000" dirty="0"/>
          </a:p>
          <a:p>
            <a:r>
              <a:rPr lang="es-MX" sz="2000" dirty="0" smtClean="0"/>
              <a:t>El </a:t>
            </a:r>
            <a:r>
              <a:rPr lang="es-MX" sz="2000" dirty="0"/>
              <a:t>proceso de </a:t>
            </a:r>
            <a:r>
              <a:rPr lang="es-MX" sz="2000" dirty="0" smtClean="0"/>
              <a:t>investigación se considera </a:t>
            </a:r>
            <a:r>
              <a:rPr lang="es-MX" sz="2000" dirty="0"/>
              <a:t>de suma </a:t>
            </a:r>
            <a:r>
              <a:rPr lang="es-MX" sz="2000" dirty="0" smtClean="0"/>
              <a:t>importancia para el desarrollo de trabajos que busquen ampliar el conocimiento en el área del diseño, empleando diversas las </a:t>
            </a:r>
            <a:r>
              <a:rPr lang="es-MX" sz="2000" dirty="0"/>
              <a:t>metodologías </a:t>
            </a:r>
            <a:r>
              <a:rPr lang="es-MX" sz="2000" dirty="0" smtClean="0"/>
              <a:t> de investigación que  </a:t>
            </a:r>
            <a:r>
              <a:rPr lang="es-MX" sz="2000" dirty="0"/>
              <a:t>tienden más bien a estructurar métodos por los cuales llegara a la solución de productos del </a:t>
            </a:r>
            <a:r>
              <a:rPr lang="es-MX" sz="2000" dirty="0" smtClean="0"/>
              <a:t>diseño</a:t>
            </a:r>
          </a:p>
          <a:p>
            <a:r>
              <a:rPr lang="es-MX" sz="2000" dirty="0" smtClean="0"/>
              <a:t>Entender </a:t>
            </a:r>
            <a:r>
              <a:rPr lang="es-MX" sz="2000" dirty="0"/>
              <a:t>la disciplina del diseño dentro de los estudios socioculturales en donde la investigación cualitativa se convierte en necesaria, haciendo sus aportaciones desde la antropología social, la sociología, la psicología social y recientemente la comunicación social. De lo anterior la importancia del conocimiento de la Investigación cualitativa para entender los fenómenos sociales en los cuales interviene la creatividad y capacidad de los diseñadores </a:t>
            </a:r>
            <a:r>
              <a:rPr lang="es-MX" sz="2000" dirty="0" smtClean="0"/>
              <a:t>y así desarrollar  una investigación pertinente y congruente.</a:t>
            </a:r>
            <a:endParaRPr lang="es-MX" sz="2000" dirty="0"/>
          </a:p>
        </p:txBody>
      </p:sp>
    </p:spTree>
    <p:extLst>
      <p:ext uri="{BB962C8B-B14F-4D97-AF65-F5344CB8AC3E}">
        <p14:creationId xmlns:p14="http://schemas.microsoft.com/office/powerpoint/2010/main" val="26602503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9577" y="463689"/>
            <a:ext cx="8911687" cy="691343"/>
          </a:xfrm>
        </p:spPr>
        <p:txBody>
          <a:bodyPr>
            <a:normAutofit fontScale="90000"/>
          </a:bodyPr>
          <a:lstStyle/>
          <a:p>
            <a:r>
              <a:rPr lang="es-MX" dirty="0"/>
              <a:t>Aplicación en la investigación del diseño</a:t>
            </a:r>
            <a:br>
              <a:rPr lang="es-MX" dirty="0"/>
            </a:br>
            <a:endParaRPr lang="es-MX" dirty="0"/>
          </a:p>
        </p:txBody>
      </p:sp>
      <p:sp>
        <p:nvSpPr>
          <p:cNvPr id="3" name="7 CuadroTexto"/>
          <p:cNvSpPr txBox="1"/>
          <p:nvPr/>
        </p:nvSpPr>
        <p:spPr>
          <a:xfrm rot="16200000">
            <a:off x="-451200" y="3520907"/>
            <a:ext cx="4297669" cy="400110"/>
          </a:xfrm>
          <a:prstGeom prst="rect">
            <a:avLst/>
          </a:prstGeom>
          <a:solidFill>
            <a:schemeClr val="accent2">
              <a:lumMod val="75000"/>
            </a:schemeClr>
          </a:solidFill>
        </p:spPr>
        <p:txBody>
          <a:bodyPr wrap="square" rtlCol="0">
            <a:spAutoFit/>
          </a:bodyPr>
          <a:lstStyle/>
          <a:p>
            <a:pPr algn="ctr"/>
            <a:r>
              <a:rPr lang="es-MX" sz="2000" b="1" dirty="0" smtClean="0"/>
              <a:t>CONCLUSIONES</a:t>
            </a:r>
            <a:endParaRPr lang="es-ES" sz="2000" dirty="0"/>
          </a:p>
        </p:txBody>
      </p:sp>
      <p:sp>
        <p:nvSpPr>
          <p:cNvPr id="5" name="2 CuadroTexto"/>
          <p:cNvSpPr txBox="1"/>
          <p:nvPr/>
        </p:nvSpPr>
        <p:spPr>
          <a:xfrm>
            <a:off x="3527231" y="1958712"/>
            <a:ext cx="6434916" cy="437042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endParaRPr lang="es-MX" dirty="0" smtClean="0"/>
          </a:p>
          <a:p>
            <a:r>
              <a:rPr lang="es-MX" sz="2000" dirty="0" smtClean="0"/>
              <a:t> El diseñador debe complementar su búsqueda de conocimiento con otras áreas de la ciencia. Para resolver problemas de diseño debe poseer amplia cultura y tener el hábito de lectura; porque constantemente se enfrentará a temas nuevos sobre los que deberá reflexionar. No puede quedarse únicamente con las competencias propias de su profesión, pues el proceso de la disciplina y sus enfoques teórico-conceptuales y metodológicos son  una  parte del proceso investigativo.</a:t>
            </a:r>
          </a:p>
          <a:p>
            <a:endParaRPr lang="es-ES" sz="2000" dirty="0" smtClean="0"/>
          </a:p>
          <a:p>
            <a:endParaRPr lang="es-ES" sz="2000" dirty="0"/>
          </a:p>
        </p:txBody>
      </p:sp>
    </p:spTree>
    <p:extLst>
      <p:ext uri="{BB962C8B-B14F-4D97-AF65-F5344CB8AC3E}">
        <p14:creationId xmlns:p14="http://schemas.microsoft.com/office/powerpoint/2010/main" val="21047931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9577" y="463689"/>
            <a:ext cx="8911687" cy="691343"/>
          </a:xfrm>
        </p:spPr>
        <p:txBody>
          <a:bodyPr>
            <a:normAutofit fontScale="90000"/>
          </a:bodyPr>
          <a:lstStyle/>
          <a:p>
            <a:r>
              <a:rPr lang="es-MX" dirty="0"/>
              <a:t>Aplicación en la investigación del diseño</a:t>
            </a:r>
            <a:br>
              <a:rPr lang="es-MX" dirty="0"/>
            </a:br>
            <a:endParaRPr lang="es-MX" dirty="0"/>
          </a:p>
        </p:txBody>
      </p:sp>
      <p:sp>
        <p:nvSpPr>
          <p:cNvPr id="3" name="7 CuadroTexto"/>
          <p:cNvSpPr txBox="1"/>
          <p:nvPr/>
        </p:nvSpPr>
        <p:spPr>
          <a:xfrm rot="16200000">
            <a:off x="-451200" y="3520907"/>
            <a:ext cx="4297669" cy="400110"/>
          </a:xfrm>
          <a:prstGeom prst="rect">
            <a:avLst/>
          </a:prstGeom>
          <a:solidFill>
            <a:schemeClr val="accent2">
              <a:lumMod val="75000"/>
            </a:schemeClr>
          </a:solidFill>
        </p:spPr>
        <p:txBody>
          <a:bodyPr wrap="square" rtlCol="0">
            <a:spAutoFit/>
          </a:bodyPr>
          <a:lstStyle/>
          <a:p>
            <a:pPr algn="ctr"/>
            <a:r>
              <a:rPr lang="es-MX" sz="2000" b="1" dirty="0" smtClean="0"/>
              <a:t>CONCLUSIONES</a:t>
            </a:r>
            <a:endParaRPr lang="es-ES" sz="2000" dirty="0"/>
          </a:p>
        </p:txBody>
      </p:sp>
      <p:sp>
        <p:nvSpPr>
          <p:cNvPr id="5" name="2 CuadroTexto"/>
          <p:cNvSpPr txBox="1"/>
          <p:nvPr/>
        </p:nvSpPr>
        <p:spPr>
          <a:xfrm>
            <a:off x="4015140" y="1572127"/>
            <a:ext cx="5040560" cy="529375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endParaRPr lang="es-MX" dirty="0" smtClean="0"/>
          </a:p>
          <a:p>
            <a:r>
              <a:rPr lang="es-MX" sz="2000" dirty="0" smtClean="0"/>
              <a:t>Desarrollar un pensamiento integrador, aumenta el marco mental y el pensamiento asociativo. Para generar nuevas ideas es necesario tener conocimiento de otras disciplinas, se requiere de bases teóricas y conceptuales directamente relacionadas con el tema que se trabaja para definir los criterios que serán de utilidad en el proceso creativo. La creatividad en el diseño y sobre todo en el proceso de investigación se nutre de conocimiento informado y de experiencias acumuladas. </a:t>
            </a:r>
          </a:p>
          <a:p>
            <a:endParaRPr lang="es-ES" sz="2000" dirty="0"/>
          </a:p>
        </p:txBody>
      </p:sp>
    </p:spTree>
    <p:extLst>
      <p:ext uri="{BB962C8B-B14F-4D97-AF65-F5344CB8AC3E}">
        <p14:creationId xmlns:p14="http://schemas.microsoft.com/office/powerpoint/2010/main" val="37909547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9577" y="463689"/>
            <a:ext cx="8911687" cy="691343"/>
          </a:xfrm>
        </p:spPr>
        <p:txBody>
          <a:bodyPr>
            <a:normAutofit fontScale="90000"/>
          </a:bodyPr>
          <a:lstStyle/>
          <a:p>
            <a:r>
              <a:rPr lang="es-MX" dirty="0"/>
              <a:t>Aplicación en la investigación del diseño</a:t>
            </a:r>
            <a:br>
              <a:rPr lang="es-MX" dirty="0"/>
            </a:br>
            <a:endParaRPr lang="es-MX" dirty="0"/>
          </a:p>
        </p:txBody>
      </p:sp>
      <p:sp>
        <p:nvSpPr>
          <p:cNvPr id="3" name="7 CuadroTexto"/>
          <p:cNvSpPr txBox="1"/>
          <p:nvPr/>
        </p:nvSpPr>
        <p:spPr>
          <a:xfrm rot="16200000">
            <a:off x="-451200" y="3520907"/>
            <a:ext cx="4297669" cy="400110"/>
          </a:xfrm>
          <a:prstGeom prst="rect">
            <a:avLst/>
          </a:prstGeom>
          <a:solidFill>
            <a:schemeClr val="accent2">
              <a:lumMod val="75000"/>
            </a:schemeClr>
          </a:solidFill>
        </p:spPr>
        <p:txBody>
          <a:bodyPr wrap="square" rtlCol="0">
            <a:spAutoFit/>
          </a:bodyPr>
          <a:lstStyle/>
          <a:p>
            <a:pPr algn="ctr"/>
            <a:r>
              <a:rPr lang="es-MX" sz="2000" b="1" dirty="0" smtClean="0"/>
              <a:t>CONCLUSIONES</a:t>
            </a:r>
            <a:endParaRPr lang="es-ES" sz="2000" dirty="0"/>
          </a:p>
        </p:txBody>
      </p:sp>
      <p:sp>
        <p:nvSpPr>
          <p:cNvPr id="4" name="2 CuadroTexto"/>
          <p:cNvSpPr txBox="1"/>
          <p:nvPr/>
        </p:nvSpPr>
        <p:spPr>
          <a:xfrm>
            <a:off x="4040578" y="1572127"/>
            <a:ext cx="5544616" cy="464742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endParaRPr lang="es-ES" dirty="0"/>
          </a:p>
          <a:p>
            <a:r>
              <a:rPr lang="es-MX" sz="2000" dirty="0"/>
              <a:t>El proceso de </a:t>
            </a:r>
            <a:r>
              <a:rPr lang="es-MX" sz="2000" dirty="0" smtClean="0"/>
              <a:t>investigación en el diseño, se </a:t>
            </a:r>
            <a:r>
              <a:rPr lang="es-MX" sz="2000" dirty="0"/>
              <a:t>asocia más con la investigación inductiva que con la deductiva. Hace uso de técnicas cualitativas y cuantitativas para enriquecer el bagaje conceptual, gráfico y tecnológico para responder de manera efectiva al reto de resolver un problema. Está por lo tanto más vinculado a lo </a:t>
            </a:r>
            <a:r>
              <a:rPr lang="es-MX" sz="2000" dirty="0" smtClean="0"/>
              <a:t>ideográfico. Este </a:t>
            </a:r>
            <a:r>
              <a:rPr lang="es-MX" sz="2000" dirty="0"/>
              <a:t>proceso utiliza algunos principios de la investigación cualitativa, como la franqueza, la flexibilidad y la reflexión, para acercarse a la realidad que quiere transformar. </a:t>
            </a:r>
          </a:p>
          <a:p>
            <a:endParaRPr lang="es-ES" dirty="0"/>
          </a:p>
        </p:txBody>
      </p:sp>
    </p:spTree>
    <p:extLst>
      <p:ext uri="{BB962C8B-B14F-4D97-AF65-F5344CB8AC3E}">
        <p14:creationId xmlns:p14="http://schemas.microsoft.com/office/powerpoint/2010/main" val="18122507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9577" y="463689"/>
            <a:ext cx="8911687" cy="691343"/>
          </a:xfrm>
        </p:spPr>
        <p:txBody>
          <a:bodyPr>
            <a:normAutofit fontScale="90000"/>
          </a:bodyPr>
          <a:lstStyle/>
          <a:p>
            <a:r>
              <a:rPr lang="es-MX" dirty="0" smtClean="0"/>
              <a:t>Propuesta de evaluación:</a:t>
            </a:r>
            <a:r>
              <a:rPr lang="es-MX" dirty="0"/>
              <a:t/>
            </a:r>
            <a:br>
              <a:rPr lang="es-MX" dirty="0"/>
            </a:br>
            <a:endParaRPr lang="es-MX" dirty="0"/>
          </a:p>
        </p:txBody>
      </p:sp>
      <p:sp>
        <p:nvSpPr>
          <p:cNvPr id="3" name="7 CuadroTexto"/>
          <p:cNvSpPr txBox="1"/>
          <p:nvPr/>
        </p:nvSpPr>
        <p:spPr>
          <a:xfrm rot="16200000">
            <a:off x="-451200" y="3367019"/>
            <a:ext cx="4297669" cy="707886"/>
          </a:xfrm>
          <a:prstGeom prst="rect">
            <a:avLst/>
          </a:prstGeom>
          <a:solidFill>
            <a:schemeClr val="accent2">
              <a:lumMod val="75000"/>
            </a:schemeClr>
          </a:solidFill>
        </p:spPr>
        <p:txBody>
          <a:bodyPr wrap="square" rtlCol="0">
            <a:spAutoFit/>
          </a:bodyPr>
          <a:lstStyle/>
          <a:p>
            <a:pPr algn="ctr"/>
            <a:r>
              <a:rPr lang="es-MX" sz="2000" b="1" dirty="0" smtClean="0"/>
              <a:t>Aplicación del material didáctico</a:t>
            </a:r>
            <a:endParaRPr lang="es-ES" sz="2000" dirty="0"/>
          </a:p>
        </p:txBody>
      </p:sp>
      <p:sp>
        <p:nvSpPr>
          <p:cNvPr id="4" name="2 CuadroTexto"/>
          <p:cNvSpPr txBox="1"/>
          <p:nvPr/>
        </p:nvSpPr>
        <p:spPr>
          <a:xfrm>
            <a:off x="3992451" y="1315453"/>
            <a:ext cx="6146159" cy="517064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endParaRPr lang="es-ES" dirty="0"/>
          </a:p>
          <a:p>
            <a:r>
              <a:rPr lang="es-ES" sz="2400" dirty="0" smtClean="0"/>
              <a:t>Describir una propuesta de desarrollo metodológico cualitativo para la resolución del problema de investigación </a:t>
            </a:r>
          </a:p>
          <a:p>
            <a:r>
              <a:rPr lang="es-ES" sz="2400" dirty="0" smtClean="0"/>
              <a:t>Describir los objetivos de investigación de acuerdo a la metodología cualitativa en el proyecto de investigación</a:t>
            </a:r>
          </a:p>
          <a:p>
            <a:r>
              <a:rPr lang="es-ES" sz="2400" dirty="0" smtClean="0"/>
              <a:t>Describir los enfoques teóricos que se ajusten al problema de investigación desarrollado por el estudiante como parte de marco teórico conceptual de acuerdo  a los objetivos de la UA</a:t>
            </a:r>
            <a:endParaRPr lang="es-ES" sz="2400" dirty="0"/>
          </a:p>
        </p:txBody>
      </p:sp>
    </p:spTree>
    <p:extLst>
      <p:ext uri="{BB962C8B-B14F-4D97-AF65-F5344CB8AC3E}">
        <p14:creationId xmlns:p14="http://schemas.microsoft.com/office/powerpoint/2010/main" val="2062519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72082" y="158888"/>
            <a:ext cx="8911687" cy="1280890"/>
          </a:xfrm>
        </p:spPr>
        <p:txBody>
          <a:bodyPr/>
          <a:lstStyle/>
          <a:p>
            <a:r>
              <a:rPr lang="es-MX" dirty="0" smtClean="0"/>
              <a:t>Referencias bibliográficas</a:t>
            </a:r>
            <a:endParaRPr lang="es-MX" dirty="0"/>
          </a:p>
        </p:txBody>
      </p:sp>
      <p:sp>
        <p:nvSpPr>
          <p:cNvPr id="4" name="6 CuadroTexto"/>
          <p:cNvSpPr txBox="1"/>
          <p:nvPr/>
        </p:nvSpPr>
        <p:spPr>
          <a:xfrm>
            <a:off x="6361410" y="1690789"/>
            <a:ext cx="5688632" cy="480131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endParaRPr lang="es-MX" dirty="0" smtClean="0"/>
          </a:p>
          <a:p>
            <a:r>
              <a:rPr lang="es-MX" dirty="0" err="1" smtClean="0"/>
              <a:t>Rabé</a:t>
            </a:r>
            <a:r>
              <a:rPr lang="es-MX" dirty="0" smtClean="0"/>
              <a:t> </a:t>
            </a:r>
            <a:r>
              <a:rPr lang="es-MX" dirty="0"/>
              <a:t>Byron (2008): AIRE. Método del diseño para el estímulo creativo, en Ponencias La Arquitectura y el Diseño para la Convivencia. 2do. Encuentro de Escuelas y facultades de Arquitectura y Diseño de América Central. </a:t>
            </a:r>
          </a:p>
          <a:p>
            <a:endParaRPr lang="es-MX" dirty="0" smtClean="0"/>
          </a:p>
          <a:p>
            <a:r>
              <a:rPr lang="es-MX" dirty="0" smtClean="0"/>
              <a:t>Scott</a:t>
            </a:r>
            <a:r>
              <a:rPr lang="es-MX" dirty="0"/>
              <a:t>, Robert William (1993): Fundamentos del Diseño. Editorial </a:t>
            </a:r>
            <a:r>
              <a:rPr lang="es-MX" dirty="0" err="1"/>
              <a:t>Limusa</a:t>
            </a:r>
            <a:r>
              <a:rPr lang="es-MX" dirty="0"/>
              <a:t>. México. </a:t>
            </a:r>
            <a:endParaRPr lang="es-MX" dirty="0" smtClean="0"/>
          </a:p>
          <a:p>
            <a:endParaRPr lang="es-MX" dirty="0"/>
          </a:p>
          <a:p>
            <a:endParaRPr lang="es-MX" dirty="0" smtClean="0"/>
          </a:p>
          <a:p>
            <a:r>
              <a:rPr lang="es-MX" dirty="0" smtClean="0"/>
              <a:t>Taylor, Steve J. (2006) Introducción a los métodos cualitativos de investigación. La búsqueda de significados. Paidós, Barcelona España. </a:t>
            </a:r>
          </a:p>
          <a:p>
            <a:endParaRPr lang="es-MX" dirty="0"/>
          </a:p>
          <a:p>
            <a:endParaRPr lang="es-MX" dirty="0" smtClean="0"/>
          </a:p>
          <a:p>
            <a:endParaRPr lang="es-ES" dirty="0"/>
          </a:p>
        </p:txBody>
      </p:sp>
      <p:sp>
        <p:nvSpPr>
          <p:cNvPr id="5" name="5 CuadroTexto"/>
          <p:cNvSpPr txBox="1"/>
          <p:nvPr/>
        </p:nvSpPr>
        <p:spPr>
          <a:xfrm>
            <a:off x="302406" y="1690789"/>
            <a:ext cx="5688632" cy="480131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s-MX" dirty="0" smtClean="0"/>
              <a:t>Álvarez-</a:t>
            </a:r>
            <a:r>
              <a:rPr lang="es-MX" dirty="0" err="1" smtClean="0"/>
              <a:t>Gayou</a:t>
            </a:r>
            <a:r>
              <a:rPr lang="es-MX" dirty="0" smtClean="0"/>
              <a:t>, (2003) Cómo hacer investigación cualitativa. Fundamentos y metodología. Paidós Educador, Barcelona España. </a:t>
            </a:r>
          </a:p>
          <a:p>
            <a:endParaRPr lang="es-MX" dirty="0"/>
          </a:p>
          <a:p>
            <a:r>
              <a:rPr lang="es-MX" dirty="0" err="1" smtClean="0"/>
              <a:t>Braker</a:t>
            </a:r>
            <a:r>
              <a:rPr lang="es-MX" dirty="0" smtClean="0"/>
              <a:t>, Maren (1998,2006) Sinopsis Metodología de la Investigación Social Cualitativa. Universidad Politécnica de Nicaragua. </a:t>
            </a:r>
          </a:p>
          <a:p>
            <a:endParaRPr lang="es-MX" dirty="0" smtClean="0"/>
          </a:p>
          <a:p>
            <a:endParaRPr lang="es-MX" dirty="0"/>
          </a:p>
          <a:p>
            <a:r>
              <a:rPr lang="es-MX" dirty="0" err="1" smtClean="0"/>
              <a:t>Gadamer</a:t>
            </a:r>
            <a:r>
              <a:rPr lang="es-MX" dirty="0" smtClean="0"/>
              <a:t>, H. (1997) Verdad y método I. Salamanca, Sígueme.</a:t>
            </a:r>
          </a:p>
          <a:p>
            <a:endParaRPr lang="es-MX" dirty="0" smtClean="0"/>
          </a:p>
          <a:p>
            <a:endParaRPr lang="es-MX" dirty="0"/>
          </a:p>
          <a:p>
            <a:r>
              <a:rPr lang="es-MX" dirty="0" smtClean="0"/>
              <a:t>Martínez Migueles2014 . Ciencia y </a:t>
            </a:r>
            <a:r>
              <a:rPr lang="es-MX" dirty="0" err="1" smtClean="0"/>
              <a:t>Arrte</a:t>
            </a:r>
            <a:r>
              <a:rPr lang="es-MX" dirty="0" smtClean="0"/>
              <a:t> en la Metodología Cualitativa. Trillas México</a:t>
            </a:r>
          </a:p>
          <a:p>
            <a:endParaRPr lang="es-MX" dirty="0" smtClean="0"/>
          </a:p>
          <a:p>
            <a:endParaRPr lang="es-MX" dirty="0" smtClean="0"/>
          </a:p>
        </p:txBody>
      </p:sp>
    </p:spTree>
    <p:extLst>
      <p:ext uri="{BB962C8B-B14F-4D97-AF65-F5344CB8AC3E}">
        <p14:creationId xmlns:p14="http://schemas.microsoft.com/office/powerpoint/2010/main" val="2885251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49814" y="609600"/>
            <a:ext cx="5979786" cy="770021"/>
          </a:xfrm>
        </p:spPr>
        <p:txBody>
          <a:bodyPr/>
          <a:lstStyle/>
          <a:p>
            <a:r>
              <a:rPr lang="es-MX" dirty="0" smtClean="0"/>
              <a:t>Guion explicativo</a:t>
            </a:r>
            <a:endParaRPr lang="es-MX" dirty="0"/>
          </a:p>
        </p:txBody>
      </p:sp>
      <p:sp>
        <p:nvSpPr>
          <p:cNvPr id="3" name="Marcador de contenido 2"/>
          <p:cNvSpPr>
            <a:spLocks noGrp="1"/>
          </p:cNvSpPr>
          <p:nvPr>
            <p:ph idx="1"/>
          </p:nvPr>
        </p:nvSpPr>
        <p:spPr>
          <a:xfrm>
            <a:off x="2090447" y="1572127"/>
            <a:ext cx="8962563" cy="4940968"/>
          </a:xfrm>
          <a:solidFill>
            <a:schemeClr val="accent2">
              <a:lumMod val="40000"/>
              <a:lumOff val="60000"/>
            </a:schemeClr>
          </a:solidFill>
        </p:spPr>
        <p:txBody>
          <a:bodyPr>
            <a:normAutofit fontScale="77500" lnSpcReduction="20000"/>
          </a:bodyPr>
          <a:lstStyle/>
          <a:p>
            <a:r>
              <a:rPr lang="es-MX" sz="2400" b="1" dirty="0" smtClean="0"/>
              <a:t>Temas :</a:t>
            </a:r>
          </a:p>
          <a:p>
            <a:pPr marL="457200" indent="-457200">
              <a:buFont typeface="+mj-lt"/>
              <a:buAutoNum type="arabicPeriod"/>
            </a:pPr>
            <a:r>
              <a:rPr lang="es-MX" sz="2400" b="1" dirty="0" smtClean="0"/>
              <a:t>Introducción </a:t>
            </a:r>
            <a:r>
              <a:rPr lang="es-MX" sz="2400" b="1" dirty="0"/>
              <a:t>a la </a:t>
            </a:r>
            <a:r>
              <a:rPr lang="es-MX" sz="2400" b="1" dirty="0" smtClean="0"/>
              <a:t>investigación</a:t>
            </a:r>
            <a:r>
              <a:rPr lang="es-MX" sz="2400" dirty="0" smtClean="0"/>
              <a:t>. En este apartado se describe la importancia de la investigación desde diversos enfoques en la búsqueda del conocimiento científico  para proporcionar al estudiante antecedentes para su proceso investigativo y la estructuración del protocolo de acuerdo al propósito de la unidad de aprendizaje.</a:t>
            </a:r>
          </a:p>
          <a:p>
            <a:pPr marL="457200" indent="-457200">
              <a:buFont typeface="+mj-lt"/>
              <a:buAutoNum type="arabicPeriod"/>
            </a:pPr>
            <a:r>
              <a:rPr lang="es-MX" sz="2400" b="1" dirty="0" smtClean="0"/>
              <a:t>Investigación cualitativa</a:t>
            </a:r>
            <a:r>
              <a:rPr lang="es-MX" sz="2400" dirty="0" smtClean="0"/>
              <a:t>. En este apartado se pretende que el alumno determine las características de la investigación cualitativa como un camino para incluir en el trabajo de investigación descrito en la UA.</a:t>
            </a:r>
          </a:p>
          <a:p>
            <a:pPr marL="457200" indent="-457200">
              <a:buFont typeface="+mj-lt"/>
              <a:buAutoNum type="arabicPeriod"/>
            </a:pPr>
            <a:r>
              <a:rPr lang="es-MX" sz="2400" b="1" dirty="0" smtClean="0"/>
              <a:t>Relación con el proceso de diseño y enfoques teóricos empleados en la disciplina</a:t>
            </a:r>
            <a:r>
              <a:rPr lang="es-MX" sz="2400" dirty="0" smtClean="0"/>
              <a:t>, este apartado proporciona al alumno herramientas para establecer las teorías y fundamentos para el proyecto de investigación en el área del diseño, tal como se solicita en la UA</a:t>
            </a:r>
          </a:p>
          <a:p>
            <a:pPr marL="457200" indent="-457200">
              <a:buFont typeface="+mj-lt"/>
              <a:buAutoNum type="arabicPeriod"/>
            </a:pPr>
            <a:r>
              <a:rPr lang="es-MX" sz="2400" b="1" dirty="0" smtClean="0"/>
              <a:t>Aplicación en la investigación del diseño</a:t>
            </a:r>
            <a:r>
              <a:rPr lang="es-MX" sz="2400" dirty="0" smtClean="0"/>
              <a:t>, En este apartado se describen pasos que le permiten al estudiante  aplicar la investigación cualitativa  a su proyecto de investigación y definirlo en su protocolo</a:t>
            </a:r>
            <a:endParaRPr lang="es-MX" sz="2400" dirty="0"/>
          </a:p>
        </p:txBody>
      </p:sp>
    </p:spTree>
    <p:extLst>
      <p:ext uri="{BB962C8B-B14F-4D97-AF65-F5344CB8AC3E}">
        <p14:creationId xmlns:p14="http://schemas.microsoft.com/office/powerpoint/2010/main" val="22050419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 </a:t>
            </a:r>
            <a:r>
              <a:rPr lang="es-MX" dirty="0"/>
              <a:t>Introducción a la investigación</a:t>
            </a:r>
          </a:p>
        </p:txBody>
      </p:sp>
      <p:sp>
        <p:nvSpPr>
          <p:cNvPr id="8" name="Marcador de contenido 7"/>
          <p:cNvSpPr>
            <a:spLocks noGrp="1"/>
          </p:cNvSpPr>
          <p:nvPr>
            <p:ph sz="half" idx="1"/>
          </p:nvPr>
        </p:nvSpPr>
        <p:spPr>
          <a:solidFill>
            <a:schemeClr val="accent2">
              <a:lumMod val="60000"/>
              <a:lumOff val="40000"/>
            </a:schemeClr>
          </a:solidFill>
        </p:spPr>
        <p:txBody>
          <a:bodyPr/>
          <a:lstStyle/>
          <a:p>
            <a:r>
              <a:rPr lang="es-MX" dirty="0"/>
              <a:t>Toda investigación de cualquier enfoque, ya sea cuantitativa como cualitativa tiene dos centros de actividad. Partiendo de que el investigador desea alcanzar algunos objetivos que están orientados  al solución de un problema y consiste en:</a:t>
            </a:r>
          </a:p>
          <a:p>
            <a:endParaRPr lang="es-MX" dirty="0"/>
          </a:p>
        </p:txBody>
      </p:sp>
      <p:sp>
        <p:nvSpPr>
          <p:cNvPr id="9" name="Marcador de contenido 8"/>
          <p:cNvSpPr>
            <a:spLocks noGrp="1"/>
          </p:cNvSpPr>
          <p:nvPr>
            <p:ph sz="half" idx="2"/>
          </p:nvPr>
        </p:nvSpPr>
        <p:spPr>
          <a:solidFill>
            <a:schemeClr val="accent2">
              <a:lumMod val="20000"/>
              <a:lumOff val="80000"/>
            </a:schemeClr>
          </a:solidFill>
          <a:ln>
            <a:solidFill>
              <a:schemeClr val="accent2">
                <a:lumMod val="20000"/>
                <a:lumOff val="80000"/>
              </a:schemeClr>
            </a:solidFill>
          </a:ln>
        </p:spPr>
        <p:txBody>
          <a:bodyPr/>
          <a:lstStyle/>
          <a:p>
            <a:r>
              <a:rPr lang="es-MX" dirty="0" smtClean="0"/>
              <a:t>1. Recoger toda la información necesaria y suficiente para alcanzar los objetivos o solucionar el problema </a:t>
            </a:r>
          </a:p>
          <a:p>
            <a:endParaRPr lang="es-MX" dirty="0"/>
          </a:p>
          <a:p>
            <a:endParaRPr lang="es-MX" dirty="0" smtClean="0"/>
          </a:p>
          <a:p>
            <a:r>
              <a:rPr lang="es-MX" dirty="0" smtClean="0"/>
              <a:t>2. Estructurar esa información en un todo coherente  y lógico, es decir, ideando una estructura lógica, un modelo o una teoría que integre esa información</a:t>
            </a:r>
            <a:endParaRPr lang="es-MX" dirty="0"/>
          </a:p>
        </p:txBody>
      </p:sp>
    </p:spTree>
    <p:extLst>
      <p:ext uri="{BB962C8B-B14F-4D97-AF65-F5344CB8AC3E}">
        <p14:creationId xmlns:p14="http://schemas.microsoft.com/office/powerpoint/2010/main" val="20144623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Introducción a la investigación</a:t>
            </a:r>
          </a:p>
        </p:txBody>
      </p:sp>
      <p:sp>
        <p:nvSpPr>
          <p:cNvPr id="6" name="5 CuadroTexto"/>
          <p:cNvSpPr txBox="1"/>
          <p:nvPr/>
        </p:nvSpPr>
        <p:spPr>
          <a:xfrm>
            <a:off x="2592924" y="1777902"/>
            <a:ext cx="8668634" cy="4708981"/>
          </a:xfrm>
          <a:prstGeom prst="rect">
            <a:avLst/>
          </a:prstGeom>
          <a:solidFill>
            <a:schemeClr val="accent2">
              <a:lumMod val="75000"/>
            </a:schemeClr>
          </a:solidFill>
          <a:ln>
            <a:noFill/>
          </a:ln>
          <a:effectLst>
            <a:glow rad="101500">
              <a:srgbClr val="FEB80A">
                <a:alpha val="42000"/>
                <a:satMod val="120000"/>
              </a:srgbClr>
            </a:glow>
          </a:effectLst>
          <a:scene3d>
            <a:camera prst="orthographicFront" fov="0">
              <a:rot lat="0" lon="0" rev="0"/>
            </a:camera>
            <a:lightRig rig="glow" dir="t">
              <a:rot lat="0" lon="0" rev="4800000"/>
            </a:lightRig>
          </a:scene3d>
          <a:sp3d prstMaterial="powder">
            <a:bevelT w="50800" h="50800"/>
            <a:contourClr>
              <a:srgbClr val="FEB80A"/>
            </a:contourClr>
          </a:sp3d>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s-MX" sz="2000" b="0" i="1" u="none" strike="noStrike" kern="0" cap="none" spc="0" normalizeH="0" baseline="0" noProof="0" dirty="0" smtClean="0">
                <a:ln>
                  <a:noFill/>
                </a:ln>
                <a:solidFill>
                  <a:schemeClr val="tx2">
                    <a:lumMod val="75000"/>
                  </a:schemeClr>
                </a:solidFill>
                <a:effectLst/>
                <a:uLnTx/>
                <a:uFillTx/>
                <a:latin typeface="Corbel"/>
                <a:ea typeface="+mn-ea"/>
                <a:cs typeface="+mn-cs"/>
              </a:rPr>
              <a:t>Se reconocen en ésta las siguientes características</a:t>
            </a:r>
            <a:r>
              <a:rPr kumimoji="0" lang="es-MX" sz="2000" b="0" i="1" u="none" strike="noStrike" kern="0" cap="none" spc="0" normalizeH="0" noProof="0" dirty="0" smtClean="0">
                <a:ln>
                  <a:noFill/>
                </a:ln>
                <a:solidFill>
                  <a:schemeClr val="tx2">
                    <a:lumMod val="75000"/>
                  </a:schemeClr>
                </a:solidFill>
                <a:effectLst/>
                <a:uLnTx/>
                <a:uFillTx/>
                <a:latin typeface="Corbel"/>
                <a:ea typeface="+mn-ea"/>
                <a:cs typeface="+mn-cs"/>
              </a:rPr>
              <a:t> de la cuantitativa:</a:t>
            </a:r>
            <a:endParaRPr kumimoji="0" lang="es-MX" sz="2000" b="0" i="1" u="none" strike="noStrike" kern="0" cap="none" spc="0" normalizeH="0" baseline="0" noProof="0" dirty="0" smtClean="0">
              <a:ln>
                <a:noFill/>
              </a:ln>
              <a:solidFill>
                <a:schemeClr val="tx2">
                  <a:lumMod val="75000"/>
                </a:schemeClr>
              </a:solidFill>
              <a:effectLst/>
              <a:uLnTx/>
              <a:uFillTx/>
              <a:latin typeface="Corbel"/>
              <a:ea typeface="+mn-ea"/>
              <a:cs typeface="+mn-cs"/>
            </a:endParaRP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s-MX" sz="2000" b="0" i="0" u="none" strike="noStrike" kern="0" cap="none" spc="0" normalizeH="0" baseline="0" noProof="0" dirty="0">
              <a:ln>
                <a:noFill/>
              </a:ln>
              <a:solidFill>
                <a:schemeClr val="tx2">
                  <a:lumMod val="75000"/>
                </a:schemeClr>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lumMod val="75000"/>
                  </a:schemeClr>
                </a:solidFill>
                <a:effectLst/>
                <a:uLnTx/>
                <a:uFillTx/>
                <a:latin typeface="Corbel"/>
                <a:ea typeface="+mn-ea"/>
                <a:cs typeface="+mn-cs"/>
              </a:rPr>
              <a:t>1. El </a:t>
            </a:r>
            <a:r>
              <a:rPr kumimoji="0" lang="es-MX" sz="2000" b="0" i="0" u="none" strike="noStrike" kern="0" cap="none" spc="0" normalizeH="0" baseline="0" noProof="0" dirty="0">
                <a:ln>
                  <a:noFill/>
                </a:ln>
                <a:solidFill>
                  <a:schemeClr val="tx2">
                    <a:lumMod val="75000"/>
                  </a:schemeClr>
                </a:solidFill>
                <a:effectLst/>
                <a:uLnTx/>
                <a:uFillTx/>
                <a:latin typeface="Corbel"/>
                <a:ea typeface="+mn-ea"/>
                <a:cs typeface="+mn-cs"/>
              </a:rPr>
              <a:t>punto de partida del científico es la realidad, que mediante la investigación le permite llegar a la ciencia. El científico </a:t>
            </a:r>
            <a:r>
              <a:rPr kumimoji="0" lang="es-MX" sz="2000" b="0" i="0" u="none" strike="noStrike" kern="0" cap="none" spc="0" normalizeH="0" baseline="0" noProof="0" dirty="0" smtClean="0">
                <a:ln>
                  <a:noFill/>
                </a:ln>
                <a:solidFill>
                  <a:schemeClr val="tx2">
                    <a:lumMod val="75000"/>
                  </a:schemeClr>
                </a:solidFill>
                <a:effectLst/>
                <a:uLnTx/>
                <a:uFillTx/>
                <a:latin typeface="Corbel"/>
                <a:ea typeface="+mn-ea"/>
                <a:cs typeface="+mn-cs"/>
              </a:rPr>
              <a:t>observa</a:t>
            </a:r>
            <a:r>
              <a:rPr kumimoji="0" lang="es-MX" sz="2000" b="0" i="0" u="none" strike="noStrike" kern="0" cap="none" spc="0" normalizeH="0" baseline="0" noProof="0" dirty="0">
                <a:ln>
                  <a:noFill/>
                </a:ln>
                <a:solidFill>
                  <a:schemeClr val="tx2">
                    <a:lumMod val="75000"/>
                  </a:schemeClr>
                </a:solidFill>
                <a:effectLst/>
                <a:uLnTx/>
                <a:uFillTx/>
                <a:latin typeface="Corbel"/>
                <a:ea typeface="+mn-ea"/>
                <a:cs typeface="+mn-cs"/>
              </a:rPr>
              <a:t>, descubre, explica y predice </a:t>
            </a:r>
            <a:r>
              <a:rPr kumimoji="0" lang="es-MX" sz="2000" b="0" i="0" u="none" strike="noStrike" kern="0" cap="none" spc="0" normalizeH="0" baseline="0" noProof="0" dirty="0" smtClean="0">
                <a:ln>
                  <a:noFill/>
                </a:ln>
                <a:solidFill>
                  <a:schemeClr val="tx2">
                    <a:lumMod val="75000"/>
                  </a:schemeClr>
                </a:solidFill>
                <a:effectLst/>
                <a:uLnTx/>
                <a:uFillTx/>
                <a:latin typeface="Corbel"/>
                <a:ea typeface="+mn-ea"/>
                <a:cs typeface="+mn-cs"/>
              </a:rPr>
              <a:t>aquello </a:t>
            </a:r>
            <a:r>
              <a:rPr kumimoji="0" lang="es-MX" sz="2000" b="0" i="0" u="none" strike="noStrike" kern="0" cap="none" spc="0" normalizeH="0" baseline="0" noProof="0" dirty="0">
                <a:ln>
                  <a:noFill/>
                </a:ln>
                <a:solidFill>
                  <a:schemeClr val="tx2">
                    <a:lumMod val="75000"/>
                  </a:schemeClr>
                </a:solidFill>
                <a:effectLst/>
                <a:uLnTx/>
                <a:uFillTx/>
                <a:latin typeface="Corbel"/>
                <a:ea typeface="+mn-ea"/>
                <a:cs typeface="+mn-cs"/>
              </a:rPr>
              <a:t>que lo lleva a un conocimiento sistemático de la realidad (Tamayo, 1994).</a:t>
            </a:r>
            <a:endParaRPr kumimoji="0" lang="es-ES" sz="2000" b="0" i="0" u="none" strike="noStrike" kern="0" cap="none" spc="0" normalizeH="0" baseline="0" noProof="0" dirty="0">
              <a:ln>
                <a:noFill/>
              </a:ln>
              <a:solidFill>
                <a:schemeClr val="tx2">
                  <a:lumMod val="75000"/>
                </a:schemeClr>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lumMod val="75000"/>
                  </a:schemeClr>
                </a:solidFill>
                <a:effectLst/>
                <a:uLnTx/>
                <a:uFillTx/>
                <a:latin typeface="Corbel"/>
                <a:ea typeface="+mn-ea"/>
                <a:cs typeface="+mn-cs"/>
              </a:rPr>
              <a:t>2. Los </a:t>
            </a:r>
            <a:r>
              <a:rPr kumimoji="0" lang="es-MX" sz="2000" b="0" i="0" u="none" strike="noStrike" kern="0" cap="none" spc="0" normalizeH="0" baseline="0" noProof="0" dirty="0">
                <a:ln>
                  <a:noFill/>
                </a:ln>
                <a:solidFill>
                  <a:schemeClr val="tx2">
                    <a:lumMod val="75000"/>
                  </a:schemeClr>
                </a:solidFill>
                <a:effectLst/>
                <a:uLnTx/>
                <a:uFillTx/>
                <a:latin typeface="Corbel"/>
                <a:ea typeface="+mn-ea"/>
                <a:cs typeface="+mn-cs"/>
              </a:rPr>
              <a:t>fenómenos, los hechos y los sujetos son rigurosamente examinados o medidos en términos de cantidad, intensidad o frecuencia.</a:t>
            </a:r>
            <a:endParaRPr kumimoji="0" lang="es-ES" sz="2000" b="0" i="0" u="none" strike="noStrike" kern="0" cap="none" spc="0" normalizeH="0" baseline="0" noProof="0" dirty="0">
              <a:ln>
                <a:noFill/>
              </a:ln>
              <a:solidFill>
                <a:schemeClr val="tx2">
                  <a:lumMod val="75000"/>
                </a:schemeClr>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lumMod val="75000"/>
                  </a:schemeClr>
                </a:solidFill>
                <a:effectLst/>
                <a:uLnTx/>
                <a:uFillTx/>
                <a:latin typeface="Corbel"/>
                <a:ea typeface="+mn-ea"/>
                <a:cs typeface="+mn-cs"/>
              </a:rPr>
              <a:t>3. La </a:t>
            </a:r>
            <a:r>
              <a:rPr kumimoji="0" lang="es-MX" sz="2000" b="0" i="0" u="none" strike="noStrike" kern="0" cap="none" spc="0" normalizeH="0" baseline="0" noProof="0" dirty="0">
                <a:ln>
                  <a:noFill/>
                </a:ln>
                <a:solidFill>
                  <a:schemeClr val="tx2">
                    <a:lumMod val="75000"/>
                  </a:schemeClr>
                </a:solidFill>
                <a:effectLst/>
                <a:uLnTx/>
                <a:uFillTx/>
                <a:latin typeface="Corbel"/>
                <a:ea typeface="+mn-ea"/>
                <a:cs typeface="+mn-cs"/>
              </a:rPr>
              <a:t>realidad se considera estática.</a:t>
            </a:r>
            <a:endParaRPr kumimoji="0" lang="es-ES" sz="2000" b="0" i="0" u="none" strike="noStrike" kern="0" cap="none" spc="0" normalizeH="0" baseline="0" noProof="0" dirty="0">
              <a:ln>
                <a:noFill/>
              </a:ln>
              <a:solidFill>
                <a:schemeClr val="tx2">
                  <a:lumMod val="75000"/>
                </a:schemeClr>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lumMod val="75000"/>
                  </a:schemeClr>
                </a:solidFill>
                <a:effectLst/>
                <a:uLnTx/>
                <a:uFillTx/>
                <a:latin typeface="Corbel"/>
                <a:ea typeface="+mn-ea"/>
                <a:cs typeface="+mn-cs"/>
              </a:rPr>
              <a:t>4. Se </a:t>
            </a:r>
            <a:r>
              <a:rPr kumimoji="0" lang="es-MX" sz="2000" b="0" i="0" u="none" strike="noStrike" kern="0" cap="none" spc="0" normalizeH="0" baseline="0" noProof="0" dirty="0">
                <a:ln>
                  <a:noFill/>
                </a:ln>
                <a:solidFill>
                  <a:schemeClr val="tx2">
                    <a:lumMod val="75000"/>
                  </a:schemeClr>
                </a:solidFill>
                <a:effectLst/>
                <a:uLnTx/>
                <a:uFillTx/>
                <a:latin typeface="Corbel"/>
                <a:ea typeface="+mn-ea"/>
                <a:cs typeface="+mn-cs"/>
              </a:rPr>
              <a:t>pretende objetividad en el investigador.</a:t>
            </a:r>
            <a:endParaRPr kumimoji="0" lang="es-ES" sz="2000" b="0" i="0" u="none" strike="noStrike" kern="0" cap="none" spc="0" normalizeH="0" baseline="0" noProof="0" dirty="0">
              <a:ln>
                <a:noFill/>
              </a:ln>
              <a:solidFill>
                <a:schemeClr val="tx2">
                  <a:lumMod val="75000"/>
                </a:schemeClr>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lumMod val="75000"/>
                  </a:schemeClr>
                </a:solidFill>
                <a:effectLst/>
                <a:uLnTx/>
                <a:uFillTx/>
                <a:latin typeface="Corbel"/>
                <a:ea typeface="+mn-ea"/>
                <a:cs typeface="+mn-cs"/>
              </a:rPr>
              <a:t>5. Se </a:t>
            </a:r>
            <a:r>
              <a:rPr kumimoji="0" lang="es-MX" sz="2000" b="0" i="0" u="none" strike="noStrike" kern="0" cap="none" spc="0" normalizeH="0" baseline="0" noProof="0" dirty="0">
                <a:ln>
                  <a:noFill/>
                </a:ln>
                <a:solidFill>
                  <a:schemeClr val="tx2">
                    <a:lumMod val="75000"/>
                  </a:schemeClr>
                </a:solidFill>
                <a:effectLst/>
                <a:uLnTx/>
                <a:uFillTx/>
                <a:latin typeface="Corbel"/>
                <a:ea typeface="+mn-ea"/>
                <a:cs typeface="+mn-cs"/>
              </a:rPr>
              <a:t>evitan las situaciones extrañas que puedan afectar la observación y la objetividad del investigador</a:t>
            </a:r>
            <a:endParaRPr kumimoji="0" lang="es-ES" sz="2000" b="0" i="0" u="none" strike="noStrike" kern="0" cap="none" spc="0" normalizeH="0" baseline="0" noProof="0" dirty="0">
              <a:ln>
                <a:noFill/>
              </a:ln>
              <a:solidFill>
                <a:schemeClr val="tx2">
                  <a:lumMod val="75000"/>
                </a:schemeClr>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schemeClr val="tx2">
                    <a:lumMod val="75000"/>
                  </a:schemeClr>
                </a:solidFill>
                <a:effectLst/>
                <a:uLnTx/>
                <a:uFillTx/>
                <a:latin typeface="Corbel"/>
                <a:ea typeface="+mn-ea"/>
                <a:cs typeface="+mn-cs"/>
              </a:rPr>
              <a:t>6. Se </a:t>
            </a:r>
            <a:r>
              <a:rPr kumimoji="0" lang="es-MX" sz="2000" b="0" i="0" u="none" strike="noStrike" kern="0" cap="none" spc="0" normalizeH="0" baseline="0" noProof="0" dirty="0">
                <a:ln>
                  <a:noFill/>
                </a:ln>
                <a:solidFill>
                  <a:schemeClr val="tx2">
                    <a:lumMod val="75000"/>
                  </a:schemeClr>
                </a:solidFill>
                <a:effectLst/>
                <a:uLnTx/>
                <a:uFillTx/>
                <a:latin typeface="Corbel"/>
                <a:ea typeface="+mn-ea"/>
                <a:cs typeface="+mn-cs"/>
              </a:rPr>
              <a:t>considera que hay una realidad allá afuera que debe ser estudiada, capturada y entendida (Taylor y </a:t>
            </a:r>
            <a:r>
              <a:rPr kumimoji="0" lang="es-MX" sz="2000" b="0" i="0" u="none" strike="noStrike" kern="0" cap="none" spc="0" normalizeH="0" baseline="0" noProof="0" dirty="0" err="1">
                <a:ln>
                  <a:noFill/>
                </a:ln>
                <a:solidFill>
                  <a:schemeClr val="tx2">
                    <a:lumMod val="75000"/>
                  </a:schemeClr>
                </a:solidFill>
                <a:effectLst/>
                <a:uLnTx/>
                <a:uFillTx/>
                <a:latin typeface="Corbel"/>
                <a:ea typeface="+mn-ea"/>
                <a:cs typeface="+mn-cs"/>
              </a:rPr>
              <a:t>Bogdan</a:t>
            </a:r>
            <a:r>
              <a:rPr kumimoji="0" lang="es-MX" sz="2000" b="0" i="0" u="none" strike="noStrike" kern="0" cap="none" spc="0" normalizeH="0" baseline="0" noProof="0" dirty="0">
                <a:ln>
                  <a:noFill/>
                </a:ln>
                <a:solidFill>
                  <a:schemeClr val="tx2">
                    <a:lumMod val="75000"/>
                  </a:schemeClr>
                </a:solidFill>
                <a:effectLst/>
                <a:uLnTx/>
                <a:uFillTx/>
                <a:latin typeface="Corbel"/>
                <a:ea typeface="+mn-ea"/>
                <a:cs typeface="+mn-cs"/>
              </a:rPr>
              <a:t>, 1996).</a:t>
            </a:r>
            <a:endParaRPr kumimoji="0" lang="es-ES" sz="2000" b="0" i="0" u="none" strike="noStrike" kern="0" cap="none" spc="0" normalizeH="0" baseline="0" noProof="0" dirty="0">
              <a:ln>
                <a:noFill/>
              </a:ln>
              <a:solidFill>
                <a:schemeClr val="tx2">
                  <a:lumMod val="75000"/>
                </a:schemeClr>
              </a:solidFill>
              <a:effectLst/>
              <a:uLnTx/>
              <a:uFillTx/>
              <a:latin typeface="Corbel"/>
              <a:ea typeface="+mn-ea"/>
              <a:cs typeface="+mn-cs"/>
            </a:endParaRP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dirty="0">
              <a:ln>
                <a:noFill/>
              </a:ln>
              <a:solidFill>
                <a:schemeClr val="tx2">
                  <a:lumMod val="75000"/>
                </a:schemeClr>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dirty="0">
              <a:ln>
                <a:noFill/>
              </a:ln>
              <a:solidFill>
                <a:schemeClr val="tx2">
                  <a:lumMod val="75000"/>
                </a:schemeClr>
              </a:solidFill>
              <a:effectLst/>
              <a:uLnTx/>
              <a:uFillTx/>
              <a:latin typeface="Corbel"/>
              <a:ea typeface="+mn-ea"/>
              <a:cs typeface="+mn-cs"/>
            </a:endParaRPr>
          </a:p>
        </p:txBody>
      </p:sp>
    </p:spTree>
    <p:extLst>
      <p:ext uri="{BB962C8B-B14F-4D97-AF65-F5344CB8AC3E}">
        <p14:creationId xmlns:p14="http://schemas.microsoft.com/office/powerpoint/2010/main" val="3162064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4" y="624110"/>
            <a:ext cx="8911687" cy="1140522"/>
          </a:xfrm>
        </p:spPr>
        <p:txBody>
          <a:bodyPr>
            <a:normAutofit fontScale="90000"/>
          </a:bodyPr>
          <a:lstStyle/>
          <a:p>
            <a:r>
              <a:rPr lang="es-MX" dirty="0"/>
              <a:t>Introducción a la </a:t>
            </a:r>
            <a:r>
              <a:rPr lang="es-MX" dirty="0" smtClean="0"/>
              <a:t>investigación. Enfoque cualitativo</a:t>
            </a:r>
            <a:br>
              <a:rPr lang="es-MX" dirty="0" smtClean="0"/>
            </a:br>
            <a:r>
              <a:rPr lang="es-MX" sz="2400" dirty="0" smtClean="0"/>
              <a:t>Orígenes y planteamientos básicos</a:t>
            </a:r>
            <a:endParaRPr lang="es-MX" sz="2400" dirty="0"/>
          </a:p>
        </p:txBody>
      </p:sp>
      <p:sp>
        <p:nvSpPr>
          <p:cNvPr id="7" name="10 CuadroTexto"/>
          <p:cNvSpPr txBox="1"/>
          <p:nvPr/>
        </p:nvSpPr>
        <p:spPr>
          <a:xfrm>
            <a:off x="2431472" y="2608116"/>
            <a:ext cx="3966228" cy="3170099"/>
          </a:xfrm>
          <a:prstGeom prst="rect">
            <a:avLst/>
          </a:prstGeom>
          <a:solidFill>
            <a:schemeClr val="accent2">
              <a:lumMod val="60000"/>
              <a:lumOff val="40000"/>
            </a:schemeClr>
          </a:solidFill>
          <a:ln>
            <a:noFill/>
          </a:ln>
          <a:effectLst>
            <a:glow rad="101500">
              <a:srgbClr val="FEB80A">
                <a:alpha val="42000"/>
                <a:satMod val="120000"/>
              </a:srgbClr>
            </a:glow>
          </a:effectLst>
          <a:scene3d>
            <a:camera prst="orthographicFront" fov="0">
              <a:rot lat="0" lon="0" rev="0"/>
            </a:camera>
            <a:lightRig rig="glow" dir="t">
              <a:rot lat="0" lon="0" rev="4800000"/>
            </a:lightRig>
          </a:scene3d>
          <a:sp3d prstMaterial="powder">
            <a:bevelT w="50800" h="50800"/>
            <a:contourClr>
              <a:srgbClr val="FEB80A"/>
            </a:contourClr>
          </a:sp3d>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a:ln>
                  <a:noFill/>
                </a:ln>
                <a:solidFill>
                  <a:prstClr val="black"/>
                </a:solidFill>
                <a:effectLst/>
                <a:uLnTx/>
                <a:uFillTx/>
                <a:latin typeface="Corbel"/>
                <a:ea typeface="+mn-ea"/>
                <a:cs typeface="+mn-cs"/>
              </a:rPr>
              <a:t>Si bien dentro del desarrollo de la investigación científica, la investigación cuantitativa </a:t>
            </a:r>
            <a:r>
              <a:rPr kumimoji="0" lang="es-MX" sz="2000" b="0" i="0" u="none" strike="noStrike" kern="0" cap="none" spc="0" normalizeH="0" baseline="0" noProof="0" dirty="0" smtClean="0">
                <a:ln>
                  <a:noFill/>
                </a:ln>
                <a:solidFill>
                  <a:prstClr val="black"/>
                </a:solidFill>
                <a:effectLst/>
                <a:uLnTx/>
                <a:uFillTx/>
                <a:latin typeface="Corbel"/>
                <a:ea typeface="+mn-ea"/>
                <a:cs typeface="+mn-cs"/>
              </a:rPr>
              <a:t>antecede a la cualitativa, ya que es en la primera donde la ciencia es concebida por una gran cantidad de autores como el motor para el desarrollo del ser humano en distintos aspectos. </a:t>
            </a:r>
            <a:endParaRPr kumimoji="0" lang="es-ES" sz="2000" b="0" i="0" u="none" strike="noStrike" kern="0" cap="none" spc="0" normalizeH="0" baseline="0" noProof="0" dirty="0" smtClean="0">
              <a:ln>
                <a:noFill/>
              </a:ln>
              <a:solidFill>
                <a:prstClr val="black"/>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dirty="0">
              <a:ln>
                <a:noFill/>
              </a:ln>
              <a:solidFill>
                <a:prstClr val="white"/>
              </a:solidFill>
              <a:effectLst/>
              <a:uLnTx/>
              <a:uFillTx/>
              <a:latin typeface="Corbel"/>
              <a:ea typeface="+mn-ea"/>
              <a:cs typeface="+mn-cs"/>
            </a:endParaRPr>
          </a:p>
        </p:txBody>
      </p:sp>
      <p:sp>
        <p:nvSpPr>
          <p:cNvPr id="8" name="11 CuadroTexto"/>
          <p:cNvSpPr txBox="1"/>
          <p:nvPr/>
        </p:nvSpPr>
        <p:spPr>
          <a:xfrm>
            <a:off x="8285383" y="1770653"/>
            <a:ext cx="2949424" cy="4062651"/>
          </a:xfrm>
          <a:prstGeom prst="rect">
            <a:avLst/>
          </a:prstGeom>
          <a:solidFill>
            <a:schemeClr val="accent2">
              <a:lumMod val="60000"/>
              <a:lumOff val="40000"/>
            </a:schemeClr>
          </a:solidFill>
          <a:ln w="12000" cap="flat" cmpd="sng" algn="ctr">
            <a:solidFill>
              <a:srgbClr val="FEB80A"/>
            </a:solidFill>
            <a:prstDash val="solid"/>
          </a:ln>
          <a:effectLst>
            <a:glow rad="63500">
              <a:srgbClr val="FEB80A">
                <a:alpha val="45000"/>
                <a:satMod val="120000"/>
              </a:srgbClr>
            </a:glow>
          </a:effectLst>
          <a:scene3d>
            <a:camera prst="orthographicFront" fov="0">
              <a:rot lat="0" lon="0" rev="0"/>
            </a:camera>
            <a:lightRig rig="brightRoom" dir="tl">
              <a:rot lat="0" lon="0" rev="8700000"/>
            </a:lightRig>
          </a:scene3d>
          <a:sp3d>
            <a:bevelT w="0" h="0"/>
            <a:contourClr>
              <a:srgbClr val="FEB80A">
                <a:tint val="70000"/>
              </a:srgbClr>
            </a:contourClr>
          </a:sp3d>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MX" sz="1800" b="0" i="0" u="none" strike="noStrike" kern="0" cap="none" spc="0" normalizeH="0" baseline="0" noProof="0" dirty="0" smtClean="0">
              <a:ln>
                <a:noFill/>
              </a:ln>
              <a:solidFill>
                <a:prstClr val="black"/>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MX" sz="2000" b="0" i="0" u="none" strike="noStrike" kern="0" cap="none" spc="0" normalizeH="0" baseline="0" noProof="0" dirty="0" smtClean="0">
                <a:ln>
                  <a:noFill/>
                </a:ln>
                <a:solidFill>
                  <a:prstClr val="black"/>
                </a:solidFill>
                <a:effectLst/>
                <a:uLnTx/>
                <a:uFillTx/>
                <a:latin typeface="Corbel"/>
                <a:ea typeface="+mn-ea"/>
                <a:cs typeface="+mn-cs"/>
              </a:rPr>
              <a:t>Durante </a:t>
            </a:r>
            <a:r>
              <a:rPr kumimoji="0" lang="es-MX" sz="2000" b="0" i="0" u="none" strike="noStrike" kern="0" cap="none" spc="0" normalizeH="0" baseline="0" noProof="0" dirty="0">
                <a:ln>
                  <a:noFill/>
                </a:ln>
                <a:solidFill>
                  <a:prstClr val="black"/>
                </a:solidFill>
                <a:effectLst/>
                <a:uLnTx/>
                <a:uFillTx/>
                <a:latin typeface="Corbel"/>
                <a:ea typeface="+mn-ea"/>
                <a:cs typeface="+mn-cs"/>
              </a:rPr>
              <a:t>muchos años en este ámbito, el paradigma predominante en la investigación es </a:t>
            </a:r>
            <a:r>
              <a:rPr kumimoji="0" lang="es-MX" sz="2000" b="0" i="0" u="none" strike="noStrike" kern="0" cap="none" spc="0" normalizeH="0" baseline="0" noProof="0" dirty="0" smtClean="0">
                <a:ln>
                  <a:noFill/>
                </a:ln>
                <a:solidFill>
                  <a:prstClr val="black"/>
                </a:solidFill>
                <a:effectLst/>
                <a:uLnTx/>
                <a:uFillTx/>
                <a:latin typeface="Corbel"/>
                <a:ea typeface="+mn-ea"/>
                <a:cs typeface="+mn-cs"/>
              </a:rPr>
              <a:t> </a:t>
            </a:r>
            <a:r>
              <a:rPr kumimoji="0" lang="es-MX" sz="2000" b="0" i="0" u="none" strike="noStrike" kern="0" cap="none" spc="0" normalizeH="0" baseline="0" noProof="0" dirty="0">
                <a:ln>
                  <a:noFill/>
                </a:ln>
                <a:solidFill>
                  <a:prstClr val="black"/>
                </a:solidFill>
                <a:effectLst/>
                <a:uLnTx/>
                <a:uFillTx/>
                <a:latin typeface="Corbel"/>
                <a:ea typeface="+mn-ea"/>
                <a:cs typeface="+mn-cs"/>
              </a:rPr>
              <a:t>conocida como cuantitativa. Dentro de esta corriente también se enmarcaron las ciencias </a:t>
            </a:r>
            <a:r>
              <a:rPr kumimoji="0" lang="es-MX" sz="2000" b="0" i="0" u="none" strike="noStrike" kern="0" cap="none" spc="0" normalizeH="0" baseline="0" noProof="0" dirty="0" smtClean="0">
                <a:ln>
                  <a:noFill/>
                </a:ln>
                <a:solidFill>
                  <a:prstClr val="black"/>
                </a:solidFill>
                <a:effectLst/>
                <a:uLnTx/>
                <a:uFillTx/>
                <a:latin typeface="Corbel"/>
                <a:ea typeface="+mn-ea"/>
                <a:cs typeface="+mn-cs"/>
              </a:rPr>
              <a:t>sociales tratando de explicar su quehacer a través del método</a:t>
            </a:r>
            <a:r>
              <a:rPr kumimoji="0" lang="es-MX" sz="2000" b="0" i="0" u="none" strike="noStrike" kern="0" cap="none" spc="0" normalizeH="0" noProof="0" dirty="0" smtClean="0">
                <a:ln>
                  <a:noFill/>
                </a:ln>
                <a:solidFill>
                  <a:prstClr val="black"/>
                </a:solidFill>
                <a:effectLst/>
                <a:uLnTx/>
                <a:uFillTx/>
                <a:latin typeface="Corbel"/>
                <a:ea typeface="+mn-ea"/>
                <a:cs typeface="+mn-cs"/>
              </a:rPr>
              <a:t> científico</a:t>
            </a:r>
            <a:endParaRPr kumimoji="0" lang="es-MX" sz="2000" b="0" i="0" u="none" strike="noStrike" kern="0" cap="none" spc="0" normalizeH="0" baseline="0" noProof="0" dirty="0" smtClean="0">
              <a:ln>
                <a:noFill/>
              </a:ln>
              <a:solidFill>
                <a:prstClr val="black"/>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dirty="0">
              <a:ln>
                <a:noFill/>
              </a:ln>
              <a:solidFill>
                <a:prstClr val="black"/>
              </a:solidFill>
              <a:effectLst/>
              <a:uLnTx/>
              <a:uFillTx/>
              <a:latin typeface="Corbel"/>
              <a:ea typeface="+mn-ea"/>
              <a:cs typeface="+mn-cs"/>
            </a:endParaRPr>
          </a:p>
        </p:txBody>
      </p:sp>
      <p:sp>
        <p:nvSpPr>
          <p:cNvPr id="9" name="Flecha derecha 8"/>
          <p:cNvSpPr/>
          <p:nvPr/>
        </p:nvSpPr>
        <p:spPr>
          <a:xfrm>
            <a:off x="7048767" y="3160295"/>
            <a:ext cx="924159" cy="12833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75743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Introducción a la investigación</a:t>
            </a:r>
          </a:p>
        </p:txBody>
      </p:sp>
      <p:sp>
        <p:nvSpPr>
          <p:cNvPr id="3" name="8 CuadroTexto"/>
          <p:cNvSpPr txBox="1"/>
          <p:nvPr/>
        </p:nvSpPr>
        <p:spPr>
          <a:xfrm>
            <a:off x="2842139" y="2446947"/>
            <a:ext cx="3528392" cy="646331"/>
          </a:xfrm>
          <a:prstGeom prst="rect">
            <a:avLst/>
          </a:prstGeom>
        </p:spPr>
        <p:style>
          <a:lnRef idx="0">
            <a:scrgbClr r="0" g="0" b="0"/>
          </a:lnRef>
          <a:fillRef idx="1002">
            <a:schemeClr val="lt2"/>
          </a:fillRef>
          <a:effectRef idx="0">
            <a:scrgbClr r="0" g="0" b="0"/>
          </a:effectRef>
          <a:fontRef idx="major"/>
        </p:style>
        <p:txBody>
          <a:bodyPr wrap="square" rtlCol="0">
            <a:spAutoFit/>
          </a:bodyPr>
          <a:lstStyle/>
          <a:p>
            <a:pPr lvl="0"/>
            <a:r>
              <a:rPr lang="es-MX" dirty="0"/>
              <a:t>MÉTODO </a:t>
            </a:r>
            <a:r>
              <a:rPr lang="es-MX" dirty="0" smtClean="0"/>
              <a:t>INDUCTIVO-DEDUCTIVO </a:t>
            </a:r>
            <a:endParaRPr lang="es-ES" dirty="0"/>
          </a:p>
          <a:p>
            <a:endParaRPr lang="es-ES" dirty="0"/>
          </a:p>
        </p:txBody>
      </p:sp>
      <p:sp>
        <p:nvSpPr>
          <p:cNvPr id="5" name="9 CuadroTexto"/>
          <p:cNvSpPr txBox="1"/>
          <p:nvPr/>
        </p:nvSpPr>
        <p:spPr>
          <a:xfrm>
            <a:off x="8120235" y="2446946"/>
            <a:ext cx="3384376" cy="646331"/>
          </a:xfrm>
          <a:prstGeom prst="rect">
            <a:avLst/>
          </a:prstGeom>
        </p:spPr>
        <p:style>
          <a:lnRef idx="0">
            <a:scrgbClr r="0" g="0" b="0"/>
          </a:lnRef>
          <a:fillRef idx="1002">
            <a:schemeClr val="lt2"/>
          </a:fillRef>
          <a:effectRef idx="0">
            <a:scrgbClr r="0" g="0" b="0"/>
          </a:effectRef>
          <a:fontRef idx="major"/>
        </p:style>
        <p:txBody>
          <a:bodyPr wrap="square" rtlCol="0">
            <a:spAutoFit/>
          </a:bodyPr>
          <a:lstStyle/>
          <a:p>
            <a:pPr lvl="0"/>
            <a:r>
              <a:rPr lang="es-MX" dirty="0"/>
              <a:t>MÉTODO A </a:t>
            </a:r>
            <a:r>
              <a:rPr lang="es-MX" dirty="0" smtClean="0"/>
              <a:t>PRIORI-DEDUCTIVO </a:t>
            </a:r>
            <a:endParaRPr lang="es-ES" dirty="0"/>
          </a:p>
          <a:p>
            <a:endParaRPr lang="es-ES" dirty="0"/>
          </a:p>
        </p:txBody>
      </p:sp>
      <p:sp>
        <p:nvSpPr>
          <p:cNvPr id="6" name="10 CuadroTexto"/>
          <p:cNvSpPr txBox="1"/>
          <p:nvPr/>
        </p:nvSpPr>
        <p:spPr>
          <a:xfrm>
            <a:off x="2842139" y="5323274"/>
            <a:ext cx="3600400" cy="369332"/>
          </a:xfrm>
          <a:prstGeom prst="rect">
            <a:avLst/>
          </a:prstGeom>
        </p:spPr>
        <p:style>
          <a:lnRef idx="0">
            <a:scrgbClr r="0" g="0" b="0"/>
          </a:lnRef>
          <a:fillRef idx="1002">
            <a:schemeClr val="lt2"/>
          </a:fillRef>
          <a:effectRef idx="0">
            <a:scrgbClr r="0" g="0" b="0"/>
          </a:effectRef>
          <a:fontRef idx="major"/>
        </p:style>
        <p:txBody>
          <a:bodyPr wrap="square" rtlCol="0">
            <a:spAutoFit/>
          </a:bodyPr>
          <a:lstStyle/>
          <a:p>
            <a:pPr lvl="0"/>
            <a:r>
              <a:rPr lang="es-MX" dirty="0"/>
              <a:t>MÉTODO HIPOTÉTICO-DEDUCTIVO</a:t>
            </a:r>
            <a:endParaRPr lang="es-ES" dirty="0"/>
          </a:p>
        </p:txBody>
      </p:sp>
      <p:sp>
        <p:nvSpPr>
          <p:cNvPr id="7" name="11 CuadroTexto"/>
          <p:cNvSpPr txBox="1"/>
          <p:nvPr/>
        </p:nvSpPr>
        <p:spPr>
          <a:xfrm>
            <a:off x="8683174" y="5046275"/>
            <a:ext cx="2258498" cy="923330"/>
          </a:xfrm>
          <a:prstGeom prst="rect">
            <a:avLst/>
          </a:prstGeom>
        </p:spPr>
        <p:style>
          <a:lnRef idx="0">
            <a:scrgbClr r="0" g="0" b="0"/>
          </a:lnRef>
          <a:fillRef idx="1002">
            <a:schemeClr val="lt2"/>
          </a:fillRef>
          <a:effectRef idx="0">
            <a:scrgbClr r="0" g="0" b="0"/>
          </a:effectRef>
          <a:fontRef idx="major"/>
        </p:style>
        <p:txBody>
          <a:bodyPr wrap="square" rtlCol="0">
            <a:spAutoFit/>
          </a:bodyPr>
          <a:lstStyle/>
          <a:p>
            <a:pPr lvl="0"/>
            <a:r>
              <a:rPr lang="es-MX" dirty="0" smtClean="0"/>
              <a:t>SIN ESPECIFICACIÓN DE  MÉTODO</a:t>
            </a:r>
            <a:endParaRPr lang="es-ES" dirty="0"/>
          </a:p>
        </p:txBody>
      </p:sp>
      <p:sp>
        <p:nvSpPr>
          <p:cNvPr id="8" name="7 CuadroTexto"/>
          <p:cNvSpPr txBox="1"/>
          <p:nvPr/>
        </p:nvSpPr>
        <p:spPr>
          <a:xfrm>
            <a:off x="4714347" y="3119333"/>
            <a:ext cx="3456384" cy="2031325"/>
          </a:xfrm>
          <a:prstGeom prst="rect">
            <a:avLst/>
          </a:prstGeom>
          <a:solidFill>
            <a:srgbClr val="738AC8"/>
          </a:solidFill>
          <a:ln w="19050" cap="flat" cmpd="sng" algn="ctr">
            <a:solidFill>
              <a:srgbClr val="738AC8">
                <a:shade val="50000"/>
              </a:srgbClr>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MX" sz="1800" b="1" i="0" u="none" strike="noStrike" kern="0" cap="none" spc="0" normalizeH="0" baseline="0" noProof="0" dirty="0" smtClean="0">
              <a:ln>
                <a:noFill/>
              </a:ln>
              <a:solidFill>
                <a:prstClr val="black"/>
              </a:solidFill>
              <a:effectLst/>
              <a:uLnTx/>
              <a:uFillTx/>
              <a:latin typeface="Corbel"/>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1800" b="1" i="0" u="none" strike="noStrike" kern="0" cap="none" spc="0" normalizeH="0" baseline="0" noProof="0" dirty="0" smtClean="0">
                <a:ln>
                  <a:noFill/>
                </a:ln>
                <a:solidFill>
                  <a:prstClr val="black"/>
                </a:solidFill>
                <a:effectLst/>
                <a:uLnTx/>
                <a:uFillTx/>
                <a:latin typeface="Corbel"/>
                <a:ea typeface="+mn-ea"/>
                <a:cs typeface="+mn-cs"/>
              </a:rPr>
              <a:t>LOS </a:t>
            </a:r>
            <a:r>
              <a:rPr kumimoji="0" lang="es-MX" sz="1800" b="1" i="0" u="none" strike="noStrike" kern="0" cap="none" spc="0" normalizeH="0" baseline="0" noProof="0" dirty="0">
                <a:ln>
                  <a:noFill/>
                </a:ln>
                <a:solidFill>
                  <a:prstClr val="black"/>
                </a:solidFill>
                <a:effectLst/>
                <a:uLnTx/>
                <a:uFillTx/>
                <a:latin typeface="Corbel"/>
                <a:ea typeface="+mn-ea"/>
                <a:cs typeface="+mn-cs"/>
              </a:rPr>
              <a:t>PRINCIPALES ESQUEMAS QUE EN LA HISTORIA SE HAN PROPUESTO SOBRE ESTE MÉTODO SE CLASIFICAN EN CUATRO:</a:t>
            </a:r>
            <a:endParaRPr kumimoji="0" lang="es-ES" sz="1800" b="0" i="0" u="none" strike="noStrike" kern="0" cap="none" spc="0" normalizeH="0" baseline="0" noProof="0" dirty="0">
              <a:ln>
                <a:noFill/>
              </a:ln>
              <a:solidFill>
                <a:prstClr val="black"/>
              </a:solidFill>
              <a:effectLst/>
              <a:uLnTx/>
              <a:uFillTx/>
              <a:latin typeface="Corbel"/>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dirty="0">
              <a:ln>
                <a:noFill/>
              </a:ln>
              <a:solidFill>
                <a:prstClr val="white"/>
              </a:solidFill>
              <a:effectLst/>
              <a:uLnTx/>
              <a:uFillTx/>
              <a:latin typeface="Corbel"/>
              <a:ea typeface="+mn-ea"/>
              <a:cs typeface="+mn-cs"/>
            </a:endParaRPr>
          </a:p>
        </p:txBody>
      </p:sp>
      <p:cxnSp>
        <p:nvCxnSpPr>
          <p:cNvPr id="10" name="Conector recto de flecha 9"/>
          <p:cNvCxnSpPr/>
          <p:nvPr/>
        </p:nvCxnSpPr>
        <p:spPr>
          <a:xfrm flipH="1" flipV="1">
            <a:off x="3545305" y="3054114"/>
            <a:ext cx="1097034" cy="6997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flipV="1">
            <a:off x="8170731" y="3119333"/>
            <a:ext cx="1470574" cy="8591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p:cNvCxnSpPr>
            <a:stCxn id="8" idx="1"/>
          </p:cNvCxnSpPr>
          <p:nvPr/>
        </p:nvCxnSpPr>
        <p:spPr>
          <a:xfrm flipH="1">
            <a:off x="3545305" y="4134996"/>
            <a:ext cx="1169042" cy="1188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a:endCxn id="7" idx="0"/>
          </p:cNvCxnSpPr>
          <p:nvPr/>
        </p:nvCxnSpPr>
        <p:spPr>
          <a:xfrm>
            <a:off x="8170731" y="4361020"/>
            <a:ext cx="1641692" cy="685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489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59788" y="344140"/>
            <a:ext cx="8911687" cy="579048"/>
          </a:xfrm>
        </p:spPr>
        <p:txBody>
          <a:bodyPr>
            <a:normAutofit fontScale="90000"/>
          </a:bodyPr>
          <a:lstStyle/>
          <a:p>
            <a:r>
              <a:rPr lang="es-MX" dirty="0"/>
              <a:t>Introducción a la investigación</a:t>
            </a:r>
          </a:p>
        </p:txBody>
      </p:sp>
      <p:sp>
        <p:nvSpPr>
          <p:cNvPr id="5" name="2 CuadroTexto"/>
          <p:cNvSpPr txBox="1"/>
          <p:nvPr/>
        </p:nvSpPr>
        <p:spPr>
          <a:xfrm>
            <a:off x="4717435" y="1348245"/>
            <a:ext cx="5400600" cy="4801314"/>
          </a:xfrm>
          <a:prstGeom prst="rect">
            <a:avLst/>
          </a:prstGeom>
          <a:solidFill>
            <a:schemeClr val="accent2">
              <a:lumMod val="40000"/>
              <a:lumOff val="60000"/>
            </a:schemeClr>
          </a:solidFill>
        </p:spPr>
        <p:txBody>
          <a:bodyPr wrap="square" rtlCol="0">
            <a:spAutoFit/>
          </a:bodyPr>
          <a:lstStyle/>
          <a:p>
            <a:pPr lvl="0"/>
            <a:r>
              <a:rPr lang="es-MX" dirty="0"/>
              <a:t>MÉTODO INDUCTIVO-DEDUCTIVO. Las ciencias se inician con observaciones individuales, a partir de las cuales se plantean generalizaciones cuyo contenido rebasa los hechos observados en un principio. Las generalizaciones permiten predicciones que pueden confirmarse o rechazarse. Este método acepta la existencia de una realidad externa</a:t>
            </a:r>
            <a:r>
              <a:rPr lang="es-MX" dirty="0" smtClean="0"/>
              <a:t>.</a:t>
            </a:r>
          </a:p>
          <a:p>
            <a:pPr lvl="0"/>
            <a:endParaRPr lang="es-MX" dirty="0" smtClean="0"/>
          </a:p>
          <a:p>
            <a:pPr lvl="0"/>
            <a:endParaRPr lang="es-MX" dirty="0" smtClean="0"/>
          </a:p>
          <a:p>
            <a:pPr lvl="0"/>
            <a:endParaRPr lang="es-MX" dirty="0"/>
          </a:p>
          <a:p>
            <a:r>
              <a:rPr lang="es-MX" dirty="0"/>
              <a:t>MÉTODO A PRIORI-DEDUCTIVO. El conocimiento científico se adquiere por medio de la captura mental de una serie de principios generales, de los cuales se deducen factores  que pueden ser o no demostrados objetivamente.</a:t>
            </a:r>
            <a:endParaRPr lang="es-ES" dirty="0"/>
          </a:p>
          <a:p>
            <a:pPr lvl="0"/>
            <a:endParaRPr lang="es-ES" dirty="0"/>
          </a:p>
          <a:p>
            <a:endParaRPr lang="es-ES" dirty="0"/>
          </a:p>
        </p:txBody>
      </p:sp>
      <p:sp>
        <p:nvSpPr>
          <p:cNvPr id="6" name="Flecha derecha 5"/>
          <p:cNvSpPr/>
          <p:nvPr/>
        </p:nvSpPr>
        <p:spPr>
          <a:xfrm>
            <a:off x="1796716" y="2422358"/>
            <a:ext cx="1732547" cy="7700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derecha 6"/>
          <p:cNvSpPr/>
          <p:nvPr/>
        </p:nvSpPr>
        <p:spPr>
          <a:xfrm>
            <a:off x="1796715" y="4981073"/>
            <a:ext cx="1732547" cy="7700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41214295"/>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589</TotalTime>
  <Words>2787</Words>
  <Application>Microsoft Office PowerPoint</Application>
  <PresentationFormat>Panorámica</PresentationFormat>
  <Paragraphs>226</Paragraphs>
  <Slides>34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Century Gothic</vt:lpstr>
      <vt:lpstr>Corbel</vt:lpstr>
      <vt:lpstr>Wingdings 3</vt:lpstr>
      <vt:lpstr>Espiral</vt:lpstr>
      <vt:lpstr> Material didáctico:  “La investigación cualitativa como un camino para el desarrollo de investigación en el área del diseño”  para la UA Taller de Formación del Conocimiento, (Taller de Aplicación Innovadora del Conocimiento II *)de la Maestría en Diseño de la Facultad de Arquitectura y Diseño     </vt:lpstr>
      <vt:lpstr>Ubicación de la Unidad  de aprendizaje</vt:lpstr>
      <vt:lpstr>Presentación</vt:lpstr>
      <vt:lpstr>Guion explicativo</vt:lpstr>
      <vt:lpstr>1. Introducción a la investigación</vt:lpstr>
      <vt:lpstr>Introducción a la investigación</vt:lpstr>
      <vt:lpstr>Introducción a la investigación. Enfoque cualitativo Orígenes y planteamientos básicos</vt:lpstr>
      <vt:lpstr>Introducción a la investigación</vt:lpstr>
      <vt:lpstr>Introducción a la investigación</vt:lpstr>
      <vt:lpstr>Introducción a la investigación</vt:lpstr>
      <vt:lpstr>Introducción a la investigación</vt:lpstr>
      <vt:lpstr>Investigación cualitativa. Pasos para la realización de una investigación cualitativa</vt:lpstr>
      <vt:lpstr>  Investigación cualitativa</vt:lpstr>
      <vt:lpstr>  Investigación cualitativa</vt:lpstr>
      <vt:lpstr>  Investigación cualitativa</vt:lpstr>
      <vt:lpstr>  Investigación cualitativa</vt:lpstr>
      <vt:lpstr>Investigación cualitativa</vt:lpstr>
      <vt:lpstr>Investigación cualitativa</vt:lpstr>
      <vt:lpstr>Investigación cualitativa</vt:lpstr>
      <vt:lpstr>Relación con el proceso de diseño y enfoques teóricos empleados en la disciplina </vt:lpstr>
      <vt:lpstr>Relación con el proceso de diseño y enfoques teóricos empleados en la disciplina </vt:lpstr>
      <vt:lpstr>Relación con el proceso de diseño y enfoques teóricos empleados en la disciplina </vt:lpstr>
      <vt:lpstr>Aplicación en la investigación del diseño </vt:lpstr>
      <vt:lpstr>Aplicación en la investigación del diseño </vt:lpstr>
      <vt:lpstr>Aplicación en la investigación del diseño </vt:lpstr>
      <vt:lpstr>Aplicación en la investigación del diseño </vt:lpstr>
      <vt:lpstr>Aplicación en la investigación del diseño </vt:lpstr>
      <vt:lpstr>Aplicación en la investigación del diseño </vt:lpstr>
      <vt:lpstr>Aplicación en la investigación del diseño </vt:lpstr>
      <vt:lpstr>Aplicación en la investigación del diseño </vt:lpstr>
      <vt:lpstr>Aplicación en la investigación del diseño </vt:lpstr>
      <vt:lpstr>Aplicación en la investigación del diseño </vt:lpstr>
      <vt:lpstr>Propuesta de evaluación: </vt:lpstr>
      <vt:lpstr>Referencias bibliográficas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  “La investigación cualitativa como un camino para el desarrollo de investigación en el área del diseño”  para la UA Taller de Formación del Conocimiento de la Maestría en Diseño de la Facultad de Arquitectura y Diseño</dc:title>
  <dc:creator>pilar mora</dc:creator>
  <cp:lastModifiedBy>pilar mora</cp:lastModifiedBy>
  <cp:revision>29</cp:revision>
  <dcterms:created xsi:type="dcterms:W3CDTF">2015-09-30T14:55:43Z</dcterms:created>
  <dcterms:modified xsi:type="dcterms:W3CDTF">2015-10-02T21:48:33Z</dcterms:modified>
</cp:coreProperties>
</file>