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4" r:id="rId1"/>
  </p:sldMasterIdLst>
  <p:sldIdLst>
    <p:sldId id="256" r:id="rId2"/>
    <p:sldId id="258" r:id="rId3"/>
    <p:sldId id="260" r:id="rId4"/>
    <p:sldId id="257" r:id="rId5"/>
    <p:sldId id="259" r:id="rId6"/>
    <p:sldId id="261" r:id="rId7"/>
    <p:sldId id="262" r:id="rId8"/>
    <p:sldId id="263" r:id="rId9"/>
    <p:sldId id="264" r:id="rId10"/>
    <p:sldId id="265" r:id="rId11"/>
    <p:sldId id="266" r:id="rId12"/>
    <p:sldId id="267" r:id="rId13"/>
    <p:sldId id="268" r:id="rId14"/>
    <p:sldId id="271" r:id="rId15"/>
    <p:sldId id="272" r:id="rId16"/>
    <p:sldId id="273" r:id="rId17"/>
    <p:sldId id="275" r:id="rId18"/>
    <p:sldId id="276" r:id="rId19"/>
    <p:sldId id="274" r:id="rId20"/>
    <p:sldId id="277" r:id="rId21"/>
    <p:sldId id="281" r:id="rId22"/>
    <p:sldId id="283" r:id="rId23"/>
    <p:sldId id="280" r:id="rId24"/>
    <p:sldId id="278" r:id="rId25"/>
    <p:sldId id="279" r:id="rId26"/>
    <p:sldId id="284" r:id="rId27"/>
    <p:sldId id="285" r:id="rId28"/>
    <p:sldId id="287" r:id="rId29"/>
    <p:sldId id="288" r:id="rId30"/>
    <p:sldId id="289" r:id="rId31"/>
    <p:sldId id="290" r:id="rId32"/>
    <p:sldId id="293" r:id="rId33"/>
    <p:sldId id="291" r:id="rId34"/>
    <p:sldId id="294" r:id="rId35"/>
    <p:sldId id="295" r:id="rId36"/>
    <p:sldId id="296" r:id="rId37"/>
    <p:sldId id="297" r:id="rId38"/>
    <p:sldId id="300" r:id="rId39"/>
    <p:sldId id="301" r:id="rId40"/>
    <p:sldId id="302" r:id="rId41"/>
    <p:sldId id="303" r:id="rId42"/>
    <p:sldId id="304" r:id="rId43"/>
    <p:sldId id="305" r:id="rId44"/>
    <p:sldId id="306" r:id="rId45"/>
    <p:sldId id="308" r:id="rId46"/>
    <p:sldId id="309" r:id="rId47"/>
    <p:sldId id="270" r:id="rId48"/>
    <p:sldId id="310" r:id="rId49"/>
    <p:sldId id="311" r:id="rId50"/>
    <p:sldId id="312"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C7DB72-C902-45F6-95EF-FCC2424564A7}"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F1D0C82F-C30A-4148-A597-A2D0F1C3E0F3}">
      <dgm:prSet phldrT="[Texto]" custT="1"/>
      <dgm:spPr/>
      <dgm:t>
        <a:bodyPr/>
        <a:lstStyle/>
        <a:p>
          <a:r>
            <a:rPr lang="es-ES" sz="1400" b="1" dirty="0" smtClean="0">
              <a:latin typeface="Arial" panose="020B0604020202020204" pitchFamily="34" charset="0"/>
              <a:cs typeface="Arial" panose="020B0604020202020204" pitchFamily="34" charset="0"/>
            </a:rPr>
            <a:t>El mensaje</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Formado por las diferentes ideas o informaciones, que se transmiten mediante códigos, claves, imágenes, etc., cuyo significado interpretará el receptor.</a:t>
          </a:r>
          <a:endParaRPr lang="es-MX" sz="1400" dirty="0">
            <a:latin typeface="Arial" panose="020B0604020202020204" pitchFamily="34" charset="0"/>
            <a:cs typeface="Arial" panose="020B0604020202020204" pitchFamily="34" charset="0"/>
          </a:endParaRPr>
        </a:p>
      </dgm:t>
    </dgm:pt>
    <dgm:pt modelId="{2629BEC5-7D6F-46B3-A4FF-40DF16A8A683}" type="parTrans" cxnId="{95F627A3-0F8B-405D-823C-A98B1C5B3203}">
      <dgm:prSet/>
      <dgm:spPr/>
      <dgm:t>
        <a:bodyPr/>
        <a:lstStyle/>
        <a:p>
          <a:endParaRPr lang="es-MX"/>
        </a:p>
      </dgm:t>
    </dgm:pt>
    <dgm:pt modelId="{C6042823-65A9-41E9-A9C0-D840F1C55D34}" type="sibTrans" cxnId="{95F627A3-0F8B-405D-823C-A98B1C5B3203}">
      <dgm:prSet/>
      <dgm:spPr/>
      <dgm:t>
        <a:bodyPr/>
        <a:lstStyle/>
        <a:p>
          <a:endParaRPr lang="es-MX"/>
        </a:p>
      </dgm:t>
    </dgm:pt>
    <dgm:pt modelId="{66205203-4210-4893-8AA2-F43B6320627F}">
      <dgm:prSet phldrT="[Texto]" custT="1"/>
      <dgm:spPr/>
      <dgm:t>
        <a:bodyPr/>
        <a:lstStyle/>
        <a:p>
          <a:r>
            <a:rPr lang="es-ES" sz="1400" b="1" dirty="0" smtClean="0">
              <a:latin typeface="Arial" panose="020B0604020202020204" pitchFamily="34" charset="0"/>
              <a:cs typeface="Arial" panose="020B0604020202020204" pitchFamily="34" charset="0"/>
            </a:rPr>
            <a:t>El emisor y el receptor</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El emisor es el sujeto que comunica en primer lugar o toma la iniciativa de ese acto de comunicación, mientras que el receptor es el que recibe el mensaje</a:t>
          </a:r>
          <a:r>
            <a:rPr lang="es-ES" sz="1300" dirty="0" smtClean="0"/>
            <a:t>. </a:t>
          </a:r>
          <a:endParaRPr lang="es-MX" sz="1300" dirty="0"/>
        </a:p>
      </dgm:t>
    </dgm:pt>
    <dgm:pt modelId="{C7F10FD7-65F1-4C7E-824D-67650494CB10}" type="parTrans" cxnId="{422735FB-DADE-4ADF-89D6-BA9BC2E8F970}">
      <dgm:prSet/>
      <dgm:spPr/>
      <dgm:t>
        <a:bodyPr/>
        <a:lstStyle/>
        <a:p>
          <a:endParaRPr lang="es-MX"/>
        </a:p>
      </dgm:t>
    </dgm:pt>
    <dgm:pt modelId="{E6B32191-BDB5-48F4-93B0-8CFD590F7FCA}" type="sibTrans" cxnId="{422735FB-DADE-4ADF-89D6-BA9BC2E8F970}">
      <dgm:prSet/>
      <dgm:spPr/>
      <dgm:t>
        <a:bodyPr/>
        <a:lstStyle/>
        <a:p>
          <a:endParaRPr lang="es-MX"/>
        </a:p>
      </dgm:t>
    </dgm:pt>
    <dgm:pt modelId="{068F16E8-6D1B-46AA-B7AA-D9110F630CAE}">
      <dgm:prSet phldrT="[Texto]" custT="1"/>
      <dgm:spPr/>
      <dgm:t>
        <a:bodyPr/>
        <a:lstStyle/>
        <a:p>
          <a:r>
            <a:rPr lang="es-ES" sz="1400" b="1" dirty="0" smtClean="0">
              <a:latin typeface="Arial" panose="020B0604020202020204" pitchFamily="34" charset="0"/>
              <a:cs typeface="Arial" panose="020B0604020202020204" pitchFamily="34" charset="0"/>
            </a:rPr>
            <a:t>El código</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Es el conjunto de claves, imágenes, lenguaje, etc., que sirven para trasmitir el mensaje. Debe de ser compartido por emisor y receptor. </a:t>
          </a:r>
          <a:endParaRPr lang="es-MX" sz="1400" dirty="0">
            <a:latin typeface="Arial" panose="020B0604020202020204" pitchFamily="34" charset="0"/>
            <a:cs typeface="Arial" panose="020B0604020202020204" pitchFamily="34" charset="0"/>
          </a:endParaRPr>
        </a:p>
      </dgm:t>
    </dgm:pt>
    <dgm:pt modelId="{02A64AC0-0857-493A-B7A5-A0D56CF77E30}" type="parTrans" cxnId="{4CB7D7E5-E243-4C17-BA71-7C4AD817C7F4}">
      <dgm:prSet/>
      <dgm:spPr/>
      <dgm:t>
        <a:bodyPr/>
        <a:lstStyle/>
        <a:p>
          <a:endParaRPr lang="es-MX"/>
        </a:p>
      </dgm:t>
    </dgm:pt>
    <dgm:pt modelId="{FB21B271-4B5C-48FF-86CD-F26B1F572CC8}" type="sibTrans" cxnId="{4CB7D7E5-E243-4C17-BA71-7C4AD817C7F4}">
      <dgm:prSet/>
      <dgm:spPr/>
      <dgm:t>
        <a:bodyPr/>
        <a:lstStyle/>
        <a:p>
          <a:endParaRPr lang="es-MX"/>
        </a:p>
      </dgm:t>
    </dgm:pt>
    <dgm:pt modelId="{796D5C91-CD19-435D-A623-B800AD4D4F55}">
      <dgm:prSet phldrT="[Texto]" custT="1"/>
      <dgm:spPr/>
      <dgm:t>
        <a:bodyPr/>
        <a:lstStyle/>
        <a:p>
          <a:r>
            <a:rPr lang="es-ES" sz="1400" b="1" dirty="0" smtClean="0">
              <a:latin typeface="Arial" panose="020B0604020202020204" pitchFamily="34" charset="0"/>
              <a:cs typeface="Arial" panose="020B0604020202020204" pitchFamily="34" charset="0"/>
            </a:rPr>
            <a:t>El canal</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Es el medio a través del cual se emite el mensaje. Habitualmente se utiliza el oral-auditivo y el gráfico-visual complementándose. </a:t>
          </a:r>
          <a:endParaRPr lang="es-MX" sz="1400" dirty="0">
            <a:latin typeface="Arial" panose="020B0604020202020204" pitchFamily="34" charset="0"/>
            <a:cs typeface="Arial" panose="020B0604020202020204" pitchFamily="34" charset="0"/>
          </a:endParaRPr>
        </a:p>
      </dgm:t>
    </dgm:pt>
    <dgm:pt modelId="{A4136081-A44F-43DA-8D82-4E6CAB9FFD92}" type="parTrans" cxnId="{ED48BDE7-1010-4B61-82B3-D7C619412DF3}">
      <dgm:prSet/>
      <dgm:spPr/>
      <dgm:t>
        <a:bodyPr/>
        <a:lstStyle/>
        <a:p>
          <a:endParaRPr lang="es-MX"/>
        </a:p>
      </dgm:t>
    </dgm:pt>
    <dgm:pt modelId="{2A8DDCA5-C3CB-44CA-8441-FC094B19D5EB}" type="sibTrans" cxnId="{ED48BDE7-1010-4B61-82B3-D7C619412DF3}">
      <dgm:prSet/>
      <dgm:spPr/>
      <dgm:t>
        <a:bodyPr/>
        <a:lstStyle/>
        <a:p>
          <a:endParaRPr lang="es-MX"/>
        </a:p>
      </dgm:t>
    </dgm:pt>
    <dgm:pt modelId="{A887C9C0-ED99-43BB-B01C-DBA959B2F412}">
      <dgm:prSet phldrT="[Texto]" custT="1"/>
      <dgm:spPr/>
      <dgm:t>
        <a:bodyPr/>
        <a:lstStyle/>
        <a:p>
          <a:r>
            <a:rPr lang="es-ES" sz="1400" b="1" dirty="0" smtClean="0">
              <a:latin typeface="Arial" panose="020B0604020202020204" pitchFamily="34" charset="0"/>
              <a:cs typeface="Arial" panose="020B0604020202020204" pitchFamily="34" charset="0"/>
            </a:rPr>
            <a:t>El contexto</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Se refiere a la situación concreta donde se desarrolla la comunicación. De él dependerá en gran parte la forma de ejercer los roles por parte de emisor y receptor.</a:t>
          </a:r>
          <a:r>
            <a:rPr lang="es-ES" sz="1300" dirty="0" smtClean="0"/>
            <a:t> </a:t>
          </a:r>
          <a:endParaRPr lang="es-MX" sz="1300" dirty="0"/>
        </a:p>
      </dgm:t>
    </dgm:pt>
    <dgm:pt modelId="{6C287E64-5FD4-459B-A800-0C3A2E40E34A}" type="parTrans" cxnId="{F5A0A8C0-667E-449E-8FEE-E8C376391B28}">
      <dgm:prSet/>
      <dgm:spPr/>
      <dgm:t>
        <a:bodyPr/>
        <a:lstStyle/>
        <a:p>
          <a:endParaRPr lang="es-MX"/>
        </a:p>
      </dgm:t>
    </dgm:pt>
    <dgm:pt modelId="{7B03AE1B-2B02-42B9-B5BD-D9996B5A3771}" type="sibTrans" cxnId="{F5A0A8C0-667E-449E-8FEE-E8C376391B28}">
      <dgm:prSet/>
      <dgm:spPr/>
      <dgm:t>
        <a:bodyPr/>
        <a:lstStyle/>
        <a:p>
          <a:endParaRPr lang="es-MX"/>
        </a:p>
      </dgm:t>
    </dgm:pt>
    <dgm:pt modelId="{A5777413-B252-4E36-A937-FDFA2AF7DD48}">
      <dgm:prSet custT="1"/>
      <dgm:spPr/>
      <dgm:t>
        <a:bodyPr/>
        <a:lstStyle/>
        <a:p>
          <a:r>
            <a:rPr lang="es-ES" sz="1400" b="1" dirty="0" smtClean="0">
              <a:latin typeface="Arial" panose="020B0604020202020204" pitchFamily="34" charset="0"/>
              <a:cs typeface="Arial" panose="020B0604020202020204" pitchFamily="34" charset="0"/>
            </a:rPr>
            <a:t>Los filtros</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Son las barreras mentales, que surgen de los valores, experiencias, conocimientos, expectativas, prejuicios, etc. de emisor y receptor. </a:t>
          </a:r>
          <a:endParaRPr lang="es-MX" sz="1400" dirty="0">
            <a:latin typeface="Arial" panose="020B0604020202020204" pitchFamily="34" charset="0"/>
            <a:cs typeface="Arial" panose="020B0604020202020204" pitchFamily="34" charset="0"/>
          </a:endParaRPr>
        </a:p>
      </dgm:t>
    </dgm:pt>
    <dgm:pt modelId="{6AF23BFD-F32A-4510-9B3E-D5D5A16FF937}" type="parTrans" cxnId="{A8269E3B-2307-4E31-9951-FC6DFFDF44D0}">
      <dgm:prSet/>
      <dgm:spPr/>
      <dgm:t>
        <a:bodyPr/>
        <a:lstStyle/>
        <a:p>
          <a:endParaRPr lang="es-MX"/>
        </a:p>
      </dgm:t>
    </dgm:pt>
    <dgm:pt modelId="{AE7C5026-F70E-4ECC-8F92-CAD15DE94FEC}" type="sibTrans" cxnId="{A8269E3B-2307-4E31-9951-FC6DFFDF44D0}">
      <dgm:prSet/>
      <dgm:spPr/>
      <dgm:t>
        <a:bodyPr/>
        <a:lstStyle/>
        <a:p>
          <a:endParaRPr lang="es-MX"/>
        </a:p>
      </dgm:t>
    </dgm:pt>
    <dgm:pt modelId="{F5D64816-9BAF-482C-8F01-8847D57661D1}">
      <dgm:prSet custT="1"/>
      <dgm:spPr/>
      <dgm:t>
        <a:bodyPr/>
        <a:lstStyle/>
        <a:p>
          <a:r>
            <a:rPr lang="es-ES" sz="1400" b="1" dirty="0" smtClean="0">
              <a:latin typeface="Arial" panose="020B0604020202020204" pitchFamily="34" charset="0"/>
              <a:cs typeface="Arial" panose="020B0604020202020204" pitchFamily="34" charset="0"/>
            </a:rPr>
            <a:t>Los ruidos</a:t>
          </a:r>
          <a:r>
            <a:rPr lang="es-ES" sz="1400" dirty="0" smtClean="0">
              <a:latin typeface="Arial" panose="020B0604020202020204" pitchFamily="34" charset="0"/>
              <a:cs typeface="Arial" panose="020B0604020202020204" pitchFamily="34" charset="0"/>
            </a:rPr>
            <a:t>. </a:t>
          </a:r>
        </a:p>
        <a:p>
          <a:r>
            <a:rPr lang="es-ES" sz="1400" dirty="0" smtClean="0">
              <a:latin typeface="Arial" panose="020B0604020202020204" pitchFamily="34" charset="0"/>
              <a:cs typeface="Arial" panose="020B0604020202020204" pitchFamily="34" charset="0"/>
            </a:rPr>
            <a:t>Son todas las alteraciones de origen físico que se producen durante la transmisión del mensaje. </a:t>
          </a:r>
          <a:endParaRPr lang="es-MX" sz="1400" dirty="0">
            <a:latin typeface="Arial" panose="020B0604020202020204" pitchFamily="34" charset="0"/>
            <a:cs typeface="Arial" panose="020B0604020202020204" pitchFamily="34" charset="0"/>
          </a:endParaRPr>
        </a:p>
      </dgm:t>
    </dgm:pt>
    <dgm:pt modelId="{6CBD4540-086F-47F6-9C05-B82A1956716D}" type="parTrans" cxnId="{8190E965-E487-49E3-A915-462F9FCD7C3A}">
      <dgm:prSet/>
      <dgm:spPr/>
      <dgm:t>
        <a:bodyPr/>
        <a:lstStyle/>
        <a:p>
          <a:endParaRPr lang="es-MX"/>
        </a:p>
      </dgm:t>
    </dgm:pt>
    <dgm:pt modelId="{C96CEB8C-D3DD-4066-A167-AEE835BF3A13}" type="sibTrans" cxnId="{8190E965-E487-49E3-A915-462F9FCD7C3A}">
      <dgm:prSet/>
      <dgm:spPr/>
      <dgm:t>
        <a:bodyPr/>
        <a:lstStyle/>
        <a:p>
          <a:endParaRPr lang="es-MX"/>
        </a:p>
      </dgm:t>
    </dgm:pt>
    <dgm:pt modelId="{E7699E64-0B3A-4117-8071-81BC1289EC85}">
      <dgm:prSet custT="1"/>
      <dgm:spPr/>
      <dgm:t>
        <a:bodyPr/>
        <a:lstStyle/>
        <a:p>
          <a:r>
            <a:rPr lang="es-ES" sz="1400" b="1" dirty="0" smtClean="0">
              <a:latin typeface="Arial" panose="020B0604020202020204" pitchFamily="34" charset="0"/>
              <a:cs typeface="Arial" panose="020B0604020202020204" pitchFamily="34" charset="0"/>
            </a:rPr>
            <a:t>El </a:t>
          </a:r>
          <a:r>
            <a:rPr lang="es-ES" sz="1400" b="1" dirty="0" err="1" smtClean="0">
              <a:latin typeface="Arial" panose="020B0604020202020204" pitchFamily="34" charset="0"/>
              <a:cs typeface="Arial" panose="020B0604020202020204" pitchFamily="34" charset="0"/>
            </a:rPr>
            <a:t>feedback</a:t>
          </a:r>
          <a:r>
            <a:rPr lang="es-ES" sz="1400" b="1" dirty="0" smtClean="0">
              <a:latin typeface="Arial" panose="020B0604020202020204" pitchFamily="34" charset="0"/>
              <a:cs typeface="Arial" panose="020B0604020202020204" pitchFamily="34" charset="0"/>
            </a:rPr>
            <a:t> o la retroalimentación</a:t>
          </a:r>
          <a:r>
            <a:rPr lang="es-ES" sz="1400" dirty="0" smtClean="0">
              <a:latin typeface="Arial" panose="020B0604020202020204" pitchFamily="34" charset="0"/>
              <a:cs typeface="Arial" panose="020B0604020202020204" pitchFamily="34" charset="0"/>
            </a:rPr>
            <a:t>. Es la información que devuelve el receptor al emisor sobre su propia comunicación, tanto en lo que se refiere a su contenido como a la interpretación del mismo.</a:t>
          </a:r>
          <a:endParaRPr lang="es-ES" sz="1400" dirty="0">
            <a:latin typeface="Arial" panose="020B0604020202020204" pitchFamily="34" charset="0"/>
            <a:cs typeface="Arial" panose="020B0604020202020204" pitchFamily="34" charset="0"/>
          </a:endParaRPr>
        </a:p>
      </dgm:t>
    </dgm:pt>
    <dgm:pt modelId="{2D1AFC06-3DB0-436E-8332-FFA53DA43D0C}" type="parTrans" cxnId="{C35756D8-AAAC-4A8D-B5E4-05E71995E1A3}">
      <dgm:prSet/>
      <dgm:spPr/>
      <dgm:t>
        <a:bodyPr/>
        <a:lstStyle/>
        <a:p>
          <a:endParaRPr lang="es-MX"/>
        </a:p>
      </dgm:t>
    </dgm:pt>
    <dgm:pt modelId="{4E01C56D-FE21-4D79-9CC7-AA869D1C8ED5}" type="sibTrans" cxnId="{C35756D8-AAAC-4A8D-B5E4-05E71995E1A3}">
      <dgm:prSet/>
      <dgm:spPr/>
      <dgm:t>
        <a:bodyPr/>
        <a:lstStyle/>
        <a:p>
          <a:endParaRPr lang="es-MX"/>
        </a:p>
      </dgm:t>
    </dgm:pt>
    <dgm:pt modelId="{E61E0E45-55C5-43C8-AA11-4B234FDC3F9A}" type="pres">
      <dgm:prSet presAssocID="{62C7DB72-C902-45F6-95EF-FCC2424564A7}" presName="diagram" presStyleCnt="0">
        <dgm:presLayoutVars>
          <dgm:dir/>
          <dgm:resizeHandles val="exact"/>
        </dgm:presLayoutVars>
      </dgm:prSet>
      <dgm:spPr/>
      <dgm:t>
        <a:bodyPr/>
        <a:lstStyle/>
        <a:p>
          <a:endParaRPr lang="es-MX"/>
        </a:p>
      </dgm:t>
    </dgm:pt>
    <dgm:pt modelId="{B873FA22-2B1E-4F0A-804C-64F63A237A68}" type="pres">
      <dgm:prSet presAssocID="{F1D0C82F-C30A-4148-A597-A2D0F1C3E0F3}" presName="node" presStyleLbl="node1" presStyleIdx="0" presStyleCnt="8">
        <dgm:presLayoutVars>
          <dgm:bulletEnabled val="1"/>
        </dgm:presLayoutVars>
      </dgm:prSet>
      <dgm:spPr/>
      <dgm:t>
        <a:bodyPr/>
        <a:lstStyle/>
        <a:p>
          <a:endParaRPr lang="es-MX"/>
        </a:p>
      </dgm:t>
    </dgm:pt>
    <dgm:pt modelId="{E9B1DD66-5A8C-436E-A538-46A332F3C1D9}" type="pres">
      <dgm:prSet presAssocID="{C6042823-65A9-41E9-A9C0-D840F1C55D34}" presName="sibTrans" presStyleCnt="0"/>
      <dgm:spPr/>
    </dgm:pt>
    <dgm:pt modelId="{9BD593D0-DBA2-43FA-9F78-871F85349FAB}" type="pres">
      <dgm:prSet presAssocID="{66205203-4210-4893-8AA2-F43B6320627F}" presName="node" presStyleLbl="node1" presStyleIdx="1" presStyleCnt="8">
        <dgm:presLayoutVars>
          <dgm:bulletEnabled val="1"/>
        </dgm:presLayoutVars>
      </dgm:prSet>
      <dgm:spPr/>
      <dgm:t>
        <a:bodyPr/>
        <a:lstStyle/>
        <a:p>
          <a:endParaRPr lang="es-MX"/>
        </a:p>
      </dgm:t>
    </dgm:pt>
    <dgm:pt modelId="{E122C5D4-C4C6-4ED7-A27F-1434BEF54B3A}" type="pres">
      <dgm:prSet presAssocID="{E6B32191-BDB5-48F4-93B0-8CFD590F7FCA}" presName="sibTrans" presStyleCnt="0"/>
      <dgm:spPr/>
    </dgm:pt>
    <dgm:pt modelId="{796C0085-0E23-404B-9688-6C52B9C27EAE}" type="pres">
      <dgm:prSet presAssocID="{068F16E8-6D1B-46AA-B7AA-D9110F630CAE}" presName="node" presStyleLbl="node1" presStyleIdx="2" presStyleCnt="8">
        <dgm:presLayoutVars>
          <dgm:bulletEnabled val="1"/>
        </dgm:presLayoutVars>
      </dgm:prSet>
      <dgm:spPr/>
      <dgm:t>
        <a:bodyPr/>
        <a:lstStyle/>
        <a:p>
          <a:endParaRPr lang="es-MX"/>
        </a:p>
      </dgm:t>
    </dgm:pt>
    <dgm:pt modelId="{553BC58E-B993-42AA-B529-10C26D7E7223}" type="pres">
      <dgm:prSet presAssocID="{FB21B271-4B5C-48FF-86CD-F26B1F572CC8}" presName="sibTrans" presStyleCnt="0"/>
      <dgm:spPr/>
    </dgm:pt>
    <dgm:pt modelId="{B1C8EFF8-873C-4AF8-85FB-60C0B8819A9C}" type="pres">
      <dgm:prSet presAssocID="{796D5C91-CD19-435D-A623-B800AD4D4F55}" presName="node" presStyleLbl="node1" presStyleIdx="3" presStyleCnt="8">
        <dgm:presLayoutVars>
          <dgm:bulletEnabled val="1"/>
        </dgm:presLayoutVars>
      </dgm:prSet>
      <dgm:spPr/>
      <dgm:t>
        <a:bodyPr/>
        <a:lstStyle/>
        <a:p>
          <a:endParaRPr lang="es-MX"/>
        </a:p>
      </dgm:t>
    </dgm:pt>
    <dgm:pt modelId="{0F167562-4562-49D6-BBD3-4D9A37D66CE3}" type="pres">
      <dgm:prSet presAssocID="{2A8DDCA5-C3CB-44CA-8441-FC094B19D5EB}" presName="sibTrans" presStyleCnt="0"/>
      <dgm:spPr/>
    </dgm:pt>
    <dgm:pt modelId="{D783FB35-D371-4392-80F9-930DB4EFE766}" type="pres">
      <dgm:prSet presAssocID="{A5777413-B252-4E36-A937-FDFA2AF7DD48}" presName="node" presStyleLbl="node1" presStyleIdx="4" presStyleCnt="8" custLinFactY="20180" custLinFactNeighborX="-46012" custLinFactNeighborY="100000">
        <dgm:presLayoutVars>
          <dgm:bulletEnabled val="1"/>
        </dgm:presLayoutVars>
      </dgm:prSet>
      <dgm:spPr/>
      <dgm:t>
        <a:bodyPr/>
        <a:lstStyle/>
        <a:p>
          <a:endParaRPr lang="es-MX"/>
        </a:p>
      </dgm:t>
    </dgm:pt>
    <dgm:pt modelId="{BA977925-DAE1-47FC-9D03-6BAE35DF789A}" type="pres">
      <dgm:prSet presAssocID="{AE7C5026-F70E-4ECC-8F92-CAD15DE94FEC}" presName="sibTrans" presStyleCnt="0"/>
      <dgm:spPr/>
    </dgm:pt>
    <dgm:pt modelId="{30D0A870-00EC-48E2-895D-EE553B3F366B}" type="pres">
      <dgm:prSet presAssocID="{F5D64816-9BAF-482C-8F01-8847D57661D1}" presName="node" presStyleLbl="node1" presStyleIdx="5" presStyleCnt="8">
        <dgm:presLayoutVars>
          <dgm:bulletEnabled val="1"/>
        </dgm:presLayoutVars>
      </dgm:prSet>
      <dgm:spPr/>
      <dgm:t>
        <a:bodyPr/>
        <a:lstStyle/>
        <a:p>
          <a:endParaRPr lang="es-MX"/>
        </a:p>
      </dgm:t>
    </dgm:pt>
    <dgm:pt modelId="{D52CB9CA-0D80-4019-897B-D704C781AB02}" type="pres">
      <dgm:prSet presAssocID="{C96CEB8C-D3DD-4066-A167-AEE835BF3A13}" presName="sibTrans" presStyleCnt="0"/>
      <dgm:spPr/>
    </dgm:pt>
    <dgm:pt modelId="{27054C27-9A37-4D11-AFB3-805F8751104C}" type="pres">
      <dgm:prSet presAssocID="{E7699E64-0B3A-4117-8071-81BC1289EC85}" presName="node" presStyleLbl="node1" presStyleIdx="6" presStyleCnt="8" custScaleX="108753" custLinFactX="26408" custLinFactNeighborX="100000" custLinFactNeighborY="-1636">
        <dgm:presLayoutVars>
          <dgm:bulletEnabled val="1"/>
        </dgm:presLayoutVars>
      </dgm:prSet>
      <dgm:spPr/>
      <dgm:t>
        <a:bodyPr/>
        <a:lstStyle/>
        <a:p>
          <a:endParaRPr lang="es-MX"/>
        </a:p>
      </dgm:t>
    </dgm:pt>
    <dgm:pt modelId="{B22F297F-C209-4B31-90D7-830892755D8E}" type="pres">
      <dgm:prSet presAssocID="{4E01C56D-FE21-4D79-9CC7-AA869D1C8ED5}" presName="sibTrans" presStyleCnt="0"/>
      <dgm:spPr/>
    </dgm:pt>
    <dgm:pt modelId="{B8334F8E-EDB1-4B35-A8F4-E9FD57B0E0AB}" type="pres">
      <dgm:prSet presAssocID="{A887C9C0-ED99-43BB-B01C-DBA959B2F412}" presName="node" presStyleLbl="node1" presStyleIdx="7" presStyleCnt="8" custLinFactY="-16247" custLinFactNeighborX="-51128" custLinFactNeighborY="-100000">
        <dgm:presLayoutVars>
          <dgm:bulletEnabled val="1"/>
        </dgm:presLayoutVars>
      </dgm:prSet>
      <dgm:spPr/>
      <dgm:t>
        <a:bodyPr/>
        <a:lstStyle/>
        <a:p>
          <a:endParaRPr lang="es-MX"/>
        </a:p>
      </dgm:t>
    </dgm:pt>
  </dgm:ptLst>
  <dgm:cxnLst>
    <dgm:cxn modelId="{51E8816E-0CCC-4134-BCCF-7ACBCEFAF3A5}" type="presOf" srcId="{66205203-4210-4893-8AA2-F43B6320627F}" destId="{9BD593D0-DBA2-43FA-9F78-871F85349FAB}" srcOrd="0" destOrd="0" presId="urn:microsoft.com/office/officeart/2005/8/layout/default"/>
    <dgm:cxn modelId="{95F627A3-0F8B-405D-823C-A98B1C5B3203}" srcId="{62C7DB72-C902-45F6-95EF-FCC2424564A7}" destId="{F1D0C82F-C30A-4148-A597-A2D0F1C3E0F3}" srcOrd="0" destOrd="0" parTransId="{2629BEC5-7D6F-46B3-A4FF-40DF16A8A683}" sibTransId="{C6042823-65A9-41E9-A9C0-D840F1C55D34}"/>
    <dgm:cxn modelId="{C9C4F779-24CC-4840-BFF0-2393CE28F485}" type="presOf" srcId="{796D5C91-CD19-435D-A623-B800AD4D4F55}" destId="{B1C8EFF8-873C-4AF8-85FB-60C0B8819A9C}" srcOrd="0" destOrd="0" presId="urn:microsoft.com/office/officeart/2005/8/layout/default"/>
    <dgm:cxn modelId="{ED48BDE7-1010-4B61-82B3-D7C619412DF3}" srcId="{62C7DB72-C902-45F6-95EF-FCC2424564A7}" destId="{796D5C91-CD19-435D-A623-B800AD4D4F55}" srcOrd="3" destOrd="0" parTransId="{A4136081-A44F-43DA-8D82-4E6CAB9FFD92}" sibTransId="{2A8DDCA5-C3CB-44CA-8441-FC094B19D5EB}"/>
    <dgm:cxn modelId="{4CB7D7E5-E243-4C17-BA71-7C4AD817C7F4}" srcId="{62C7DB72-C902-45F6-95EF-FCC2424564A7}" destId="{068F16E8-6D1B-46AA-B7AA-D9110F630CAE}" srcOrd="2" destOrd="0" parTransId="{02A64AC0-0857-493A-B7A5-A0D56CF77E30}" sibTransId="{FB21B271-4B5C-48FF-86CD-F26B1F572CC8}"/>
    <dgm:cxn modelId="{998714DC-1DAA-4423-B1DE-E7D0DB38C943}" type="presOf" srcId="{62C7DB72-C902-45F6-95EF-FCC2424564A7}" destId="{E61E0E45-55C5-43C8-AA11-4B234FDC3F9A}" srcOrd="0" destOrd="0" presId="urn:microsoft.com/office/officeart/2005/8/layout/default"/>
    <dgm:cxn modelId="{A8269E3B-2307-4E31-9951-FC6DFFDF44D0}" srcId="{62C7DB72-C902-45F6-95EF-FCC2424564A7}" destId="{A5777413-B252-4E36-A937-FDFA2AF7DD48}" srcOrd="4" destOrd="0" parTransId="{6AF23BFD-F32A-4510-9B3E-D5D5A16FF937}" sibTransId="{AE7C5026-F70E-4ECC-8F92-CAD15DE94FEC}"/>
    <dgm:cxn modelId="{17C2171C-0A57-40C8-8542-FF5E77E839CC}" type="presOf" srcId="{E7699E64-0B3A-4117-8071-81BC1289EC85}" destId="{27054C27-9A37-4D11-AFB3-805F8751104C}" srcOrd="0" destOrd="0" presId="urn:microsoft.com/office/officeart/2005/8/layout/default"/>
    <dgm:cxn modelId="{63427709-C9BE-4E26-926F-3A2729F15134}" type="presOf" srcId="{A887C9C0-ED99-43BB-B01C-DBA959B2F412}" destId="{B8334F8E-EDB1-4B35-A8F4-E9FD57B0E0AB}" srcOrd="0" destOrd="0" presId="urn:microsoft.com/office/officeart/2005/8/layout/default"/>
    <dgm:cxn modelId="{27DA411B-2EC3-4B00-97B9-FD9867B711EA}" type="presOf" srcId="{F5D64816-9BAF-482C-8F01-8847D57661D1}" destId="{30D0A870-00EC-48E2-895D-EE553B3F366B}" srcOrd="0" destOrd="0" presId="urn:microsoft.com/office/officeart/2005/8/layout/default"/>
    <dgm:cxn modelId="{BBD2CE6E-A2D0-433D-A5ED-2372F703D286}" type="presOf" srcId="{A5777413-B252-4E36-A937-FDFA2AF7DD48}" destId="{D783FB35-D371-4392-80F9-930DB4EFE766}" srcOrd="0" destOrd="0" presId="urn:microsoft.com/office/officeart/2005/8/layout/default"/>
    <dgm:cxn modelId="{422735FB-DADE-4ADF-89D6-BA9BC2E8F970}" srcId="{62C7DB72-C902-45F6-95EF-FCC2424564A7}" destId="{66205203-4210-4893-8AA2-F43B6320627F}" srcOrd="1" destOrd="0" parTransId="{C7F10FD7-65F1-4C7E-824D-67650494CB10}" sibTransId="{E6B32191-BDB5-48F4-93B0-8CFD590F7FCA}"/>
    <dgm:cxn modelId="{921D56E2-C444-454E-8D61-A5A1E8EF5B16}" type="presOf" srcId="{068F16E8-6D1B-46AA-B7AA-D9110F630CAE}" destId="{796C0085-0E23-404B-9688-6C52B9C27EAE}" srcOrd="0" destOrd="0" presId="urn:microsoft.com/office/officeart/2005/8/layout/default"/>
    <dgm:cxn modelId="{C35756D8-AAAC-4A8D-B5E4-05E71995E1A3}" srcId="{62C7DB72-C902-45F6-95EF-FCC2424564A7}" destId="{E7699E64-0B3A-4117-8071-81BC1289EC85}" srcOrd="6" destOrd="0" parTransId="{2D1AFC06-3DB0-436E-8332-FFA53DA43D0C}" sibTransId="{4E01C56D-FE21-4D79-9CC7-AA869D1C8ED5}"/>
    <dgm:cxn modelId="{5576F483-4965-4A1E-BDA1-CE55A80F9167}" type="presOf" srcId="{F1D0C82F-C30A-4148-A597-A2D0F1C3E0F3}" destId="{B873FA22-2B1E-4F0A-804C-64F63A237A68}" srcOrd="0" destOrd="0" presId="urn:microsoft.com/office/officeart/2005/8/layout/default"/>
    <dgm:cxn modelId="{8190E965-E487-49E3-A915-462F9FCD7C3A}" srcId="{62C7DB72-C902-45F6-95EF-FCC2424564A7}" destId="{F5D64816-9BAF-482C-8F01-8847D57661D1}" srcOrd="5" destOrd="0" parTransId="{6CBD4540-086F-47F6-9C05-B82A1956716D}" sibTransId="{C96CEB8C-D3DD-4066-A167-AEE835BF3A13}"/>
    <dgm:cxn modelId="{F5A0A8C0-667E-449E-8FEE-E8C376391B28}" srcId="{62C7DB72-C902-45F6-95EF-FCC2424564A7}" destId="{A887C9C0-ED99-43BB-B01C-DBA959B2F412}" srcOrd="7" destOrd="0" parTransId="{6C287E64-5FD4-459B-A800-0C3A2E40E34A}" sibTransId="{7B03AE1B-2B02-42B9-B5BD-D9996B5A3771}"/>
    <dgm:cxn modelId="{D2D356DE-7794-4965-AE3D-8E72E305B262}" type="presParOf" srcId="{E61E0E45-55C5-43C8-AA11-4B234FDC3F9A}" destId="{B873FA22-2B1E-4F0A-804C-64F63A237A68}" srcOrd="0" destOrd="0" presId="urn:microsoft.com/office/officeart/2005/8/layout/default"/>
    <dgm:cxn modelId="{C0FA676F-9A03-49EA-84B2-7401A6A90664}" type="presParOf" srcId="{E61E0E45-55C5-43C8-AA11-4B234FDC3F9A}" destId="{E9B1DD66-5A8C-436E-A538-46A332F3C1D9}" srcOrd="1" destOrd="0" presId="urn:microsoft.com/office/officeart/2005/8/layout/default"/>
    <dgm:cxn modelId="{0D599F1B-4120-4749-86DE-5DC88B3AAC9A}" type="presParOf" srcId="{E61E0E45-55C5-43C8-AA11-4B234FDC3F9A}" destId="{9BD593D0-DBA2-43FA-9F78-871F85349FAB}" srcOrd="2" destOrd="0" presId="urn:microsoft.com/office/officeart/2005/8/layout/default"/>
    <dgm:cxn modelId="{FDF5C4E4-9E60-41E6-9A6B-FE4CB6544AC8}" type="presParOf" srcId="{E61E0E45-55C5-43C8-AA11-4B234FDC3F9A}" destId="{E122C5D4-C4C6-4ED7-A27F-1434BEF54B3A}" srcOrd="3" destOrd="0" presId="urn:microsoft.com/office/officeart/2005/8/layout/default"/>
    <dgm:cxn modelId="{0B4331D3-1B3D-40B3-9B7A-5B2DA27B1B38}" type="presParOf" srcId="{E61E0E45-55C5-43C8-AA11-4B234FDC3F9A}" destId="{796C0085-0E23-404B-9688-6C52B9C27EAE}" srcOrd="4" destOrd="0" presId="urn:microsoft.com/office/officeart/2005/8/layout/default"/>
    <dgm:cxn modelId="{AF713E5D-910A-43FC-A178-6A7CD0D6F8CE}" type="presParOf" srcId="{E61E0E45-55C5-43C8-AA11-4B234FDC3F9A}" destId="{553BC58E-B993-42AA-B529-10C26D7E7223}" srcOrd="5" destOrd="0" presId="urn:microsoft.com/office/officeart/2005/8/layout/default"/>
    <dgm:cxn modelId="{22BD3968-53B4-4BA9-8755-3ECBDE27E33A}" type="presParOf" srcId="{E61E0E45-55C5-43C8-AA11-4B234FDC3F9A}" destId="{B1C8EFF8-873C-4AF8-85FB-60C0B8819A9C}" srcOrd="6" destOrd="0" presId="urn:microsoft.com/office/officeart/2005/8/layout/default"/>
    <dgm:cxn modelId="{1388016F-3239-4BD0-9A3C-D32719A84598}" type="presParOf" srcId="{E61E0E45-55C5-43C8-AA11-4B234FDC3F9A}" destId="{0F167562-4562-49D6-BBD3-4D9A37D66CE3}" srcOrd="7" destOrd="0" presId="urn:microsoft.com/office/officeart/2005/8/layout/default"/>
    <dgm:cxn modelId="{DB5804DA-7611-4FF1-AA61-60A21B9C33B0}" type="presParOf" srcId="{E61E0E45-55C5-43C8-AA11-4B234FDC3F9A}" destId="{D783FB35-D371-4392-80F9-930DB4EFE766}" srcOrd="8" destOrd="0" presId="urn:microsoft.com/office/officeart/2005/8/layout/default"/>
    <dgm:cxn modelId="{ABB22BF6-0A64-43B9-AF60-817C1497491E}" type="presParOf" srcId="{E61E0E45-55C5-43C8-AA11-4B234FDC3F9A}" destId="{BA977925-DAE1-47FC-9D03-6BAE35DF789A}" srcOrd="9" destOrd="0" presId="urn:microsoft.com/office/officeart/2005/8/layout/default"/>
    <dgm:cxn modelId="{DDD18118-A482-4A8E-BDAE-8E13F0D5C9CE}" type="presParOf" srcId="{E61E0E45-55C5-43C8-AA11-4B234FDC3F9A}" destId="{30D0A870-00EC-48E2-895D-EE553B3F366B}" srcOrd="10" destOrd="0" presId="urn:microsoft.com/office/officeart/2005/8/layout/default"/>
    <dgm:cxn modelId="{47224A65-B14C-46C0-A39F-D06B6608F05C}" type="presParOf" srcId="{E61E0E45-55C5-43C8-AA11-4B234FDC3F9A}" destId="{D52CB9CA-0D80-4019-897B-D704C781AB02}" srcOrd="11" destOrd="0" presId="urn:microsoft.com/office/officeart/2005/8/layout/default"/>
    <dgm:cxn modelId="{19EA8050-EF91-43F7-80D1-918225785127}" type="presParOf" srcId="{E61E0E45-55C5-43C8-AA11-4B234FDC3F9A}" destId="{27054C27-9A37-4D11-AFB3-805F8751104C}" srcOrd="12" destOrd="0" presId="urn:microsoft.com/office/officeart/2005/8/layout/default"/>
    <dgm:cxn modelId="{9C864F26-8915-4188-9902-00BF2CEA209D}" type="presParOf" srcId="{E61E0E45-55C5-43C8-AA11-4B234FDC3F9A}" destId="{B22F297F-C209-4B31-90D7-830892755D8E}" srcOrd="13" destOrd="0" presId="urn:microsoft.com/office/officeart/2005/8/layout/default"/>
    <dgm:cxn modelId="{2F150122-E19A-46D3-9039-8C777DE4FBAB}" type="presParOf" srcId="{E61E0E45-55C5-43C8-AA11-4B234FDC3F9A}" destId="{B8334F8E-EDB1-4B35-A8F4-E9FD57B0E0A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BB3B79-C607-49F0-A46E-99994EA62D2C}"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607AF982-8A51-41FE-96ED-57689AC2E687}">
      <dgm:prSet phldrT="[Texto]" custT="1"/>
      <dgm:spPr/>
      <dgm:t>
        <a:bodyPr/>
        <a:lstStyle/>
        <a:p>
          <a:pPr algn="just"/>
          <a:r>
            <a:rPr lang="es-MX" sz="1600" u="sng" dirty="0" smtClean="0">
              <a:latin typeface="Arial" panose="020B0604020202020204" pitchFamily="34" charset="0"/>
              <a:cs typeface="Arial" panose="020B0604020202020204" pitchFamily="34" charset="0"/>
            </a:rPr>
            <a:t>Los Roles de los participantes</a:t>
          </a:r>
          <a:r>
            <a:rPr lang="es-MX" sz="1600" dirty="0" smtClean="0">
              <a:latin typeface="Arial" panose="020B0604020202020204" pitchFamily="34" charset="0"/>
              <a:cs typeface="Arial" panose="020B0604020202020204" pitchFamily="34" charset="0"/>
            </a:rPr>
            <a:t>. Se refiere a los conocimientos, experiencia, pericia o habilidades de los integrantes el equipo, en este sentido se valora la importancia de la complementariedad por cuanto cada integrante hace un aporte diferente que permite la consecución de los resultados esperados.</a:t>
          </a:r>
          <a:r>
            <a:rPr lang="es-MX" sz="500" dirty="0" smtClean="0"/>
            <a:t/>
          </a:r>
          <a:br>
            <a:rPr lang="es-MX" sz="500" dirty="0" smtClean="0"/>
          </a:br>
          <a:endParaRPr lang="es-MX" sz="500" dirty="0"/>
        </a:p>
      </dgm:t>
    </dgm:pt>
    <dgm:pt modelId="{DE0759A4-62A7-45D6-A374-B08A79D41967}" type="parTrans" cxnId="{21776D01-8D71-4574-B7B0-AAC0CA0BC8BE}">
      <dgm:prSet/>
      <dgm:spPr/>
      <dgm:t>
        <a:bodyPr/>
        <a:lstStyle/>
        <a:p>
          <a:endParaRPr lang="es-MX"/>
        </a:p>
      </dgm:t>
    </dgm:pt>
    <dgm:pt modelId="{4F063C6A-5CC9-4403-8257-EDF3131A94AA}" type="sibTrans" cxnId="{21776D01-8D71-4574-B7B0-AAC0CA0BC8BE}">
      <dgm:prSet/>
      <dgm:spPr/>
      <dgm:t>
        <a:bodyPr/>
        <a:lstStyle/>
        <a:p>
          <a:endParaRPr lang="es-MX"/>
        </a:p>
      </dgm:t>
    </dgm:pt>
    <dgm:pt modelId="{B86EB061-0DAE-42CD-9CB8-FC141F6677B7}">
      <dgm:prSet phldrT="[Texto]" custT="1"/>
      <dgm:spPr/>
      <dgm:t>
        <a:bodyPr/>
        <a:lstStyle/>
        <a:p>
          <a:pPr algn="just"/>
          <a:r>
            <a:rPr lang="es-MX" sz="1600" u="sng" dirty="0" smtClean="0">
              <a:latin typeface="Arial" panose="020B0604020202020204" pitchFamily="34" charset="0"/>
              <a:cs typeface="Arial" panose="020B0604020202020204" pitchFamily="34" charset="0"/>
            </a:rPr>
            <a:t>La comunicación</a:t>
          </a:r>
          <a:r>
            <a:rPr lang="es-MX" sz="1600" dirty="0" smtClean="0">
              <a:latin typeface="Arial" panose="020B0604020202020204" pitchFamily="34" charset="0"/>
              <a:cs typeface="Arial" panose="020B0604020202020204" pitchFamily="34" charset="0"/>
            </a:rPr>
            <a:t>. Es un factor definitivo que permite mantener enterados a todos los integrantes del equipo de lo que ocurre y establecer un clima organizacional adecuado por cuanto permite que se expresen los acuerdos y desacuerdos en la gestión que se realiza.</a:t>
          </a:r>
          <a:endParaRPr lang="es-MX" sz="1600" dirty="0">
            <a:latin typeface="Arial" panose="020B0604020202020204" pitchFamily="34" charset="0"/>
            <a:cs typeface="Arial" panose="020B0604020202020204" pitchFamily="34" charset="0"/>
          </a:endParaRPr>
        </a:p>
      </dgm:t>
    </dgm:pt>
    <dgm:pt modelId="{46E829E5-B9D6-4156-8AE5-EC654122875C}" type="parTrans" cxnId="{0C23F3DD-6FB6-4E9E-882D-20544CBC5EC9}">
      <dgm:prSet/>
      <dgm:spPr/>
      <dgm:t>
        <a:bodyPr/>
        <a:lstStyle/>
        <a:p>
          <a:endParaRPr lang="es-MX"/>
        </a:p>
      </dgm:t>
    </dgm:pt>
    <dgm:pt modelId="{ADEEB312-85F1-48AC-AF0D-B7E5637EDC40}" type="sibTrans" cxnId="{0C23F3DD-6FB6-4E9E-882D-20544CBC5EC9}">
      <dgm:prSet/>
      <dgm:spPr/>
      <dgm:t>
        <a:bodyPr/>
        <a:lstStyle/>
        <a:p>
          <a:endParaRPr lang="es-MX"/>
        </a:p>
      </dgm:t>
    </dgm:pt>
    <dgm:pt modelId="{476F7A12-8E3E-4721-A29E-B451190D7C1F}">
      <dgm:prSet phldrT="[Texto]" custT="1"/>
      <dgm:spPr/>
      <dgm:t>
        <a:bodyPr/>
        <a:lstStyle/>
        <a:p>
          <a:pPr algn="just"/>
          <a:r>
            <a:rPr lang="es-MX" sz="1600" u="sng" dirty="0" smtClean="0">
              <a:latin typeface="Arial" panose="020B0604020202020204" pitchFamily="34" charset="0"/>
              <a:cs typeface="Arial" panose="020B0604020202020204" pitchFamily="34" charset="0"/>
            </a:rPr>
            <a:t>Liderazgo</a:t>
          </a:r>
          <a:r>
            <a:rPr lang="es-MX" sz="1600" dirty="0" smtClean="0">
              <a:latin typeface="Arial" panose="020B0604020202020204" pitchFamily="34" charset="0"/>
              <a:cs typeface="Arial" panose="020B0604020202020204" pitchFamily="34" charset="0"/>
            </a:rPr>
            <a:t>. Es un aspecto que permite motivar y animar a los integrantes al tener claridad en las metas que se persiguen</a:t>
          </a:r>
          <a:endParaRPr lang="es-MX" sz="1600" dirty="0">
            <a:latin typeface="Arial" panose="020B0604020202020204" pitchFamily="34" charset="0"/>
            <a:cs typeface="Arial" panose="020B0604020202020204" pitchFamily="34" charset="0"/>
          </a:endParaRPr>
        </a:p>
      </dgm:t>
    </dgm:pt>
    <dgm:pt modelId="{502A34FD-E5AE-4152-AF8F-59537B4C5BC3}" type="parTrans" cxnId="{91DD8092-EDAE-437F-82E9-BCAA72A7E913}">
      <dgm:prSet/>
      <dgm:spPr/>
      <dgm:t>
        <a:bodyPr/>
        <a:lstStyle/>
        <a:p>
          <a:endParaRPr lang="es-MX"/>
        </a:p>
      </dgm:t>
    </dgm:pt>
    <dgm:pt modelId="{EC0AFFB8-CA3C-4BAF-B307-87041EF2D46B}" type="sibTrans" cxnId="{91DD8092-EDAE-437F-82E9-BCAA72A7E913}">
      <dgm:prSet/>
      <dgm:spPr/>
      <dgm:t>
        <a:bodyPr/>
        <a:lstStyle/>
        <a:p>
          <a:endParaRPr lang="es-MX"/>
        </a:p>
      </dgm:t>
    </dgm:pt>
    <dgm:pt modelId="{DEEC00E7-41B4-489C-88E6-E9945B3CF7DC}" type="pres">
      <dgm:prSet presAssocID="{50BB3B79-C607-49F0-A46E-99994EA62D2C}" presName="linear" presStyleCnt="0">
        <dgm:presLayoutVars>
          <dgm:dir/>
          <dgm:animLvl val="lvl"/>
          <dgm:resizeHandles val="exact"/>
        </dgm:presLayoutVars>
      </dgm:prSet>
      <dgm:spPr/>
      <dgm:t>
        <a:bodyPr/>
        <a:lstStyle/>
        <a:p>
          <a:endParaRPr lang="es-MX"/>
        </a:p>
      </dgm:t>
    </dgm:pt>
    <dgm:pt modelId="{723CB393-3403-4BE1-BB2E-27F2326180BA}" type="pres">
      <dgm:prSet presAssocID="{607AF982-8A51-41FE-96ED-57689AC2E687}" presName="parentLin" presStyleCnt="0"/>
      <dgm:spPr/>
    </dgm:pt>
    <dgm:pt modelId="{6E4D947F-EA4C-49A7-9D69-E4C89AAA0582}" type="pres">
      <dgm:prSet presAssocID="{607AF982-8A51-41FE-96ED-57689AC2E687}" presName="parentLeftMargin" presStyleLbl="node1" presStyleIdx="0" presStyleCnt="3"/>
      <dgm:spPr/>
      <dgm:t>
        <a:bodyPr/>
        <a:lstStyle/>
        <a:p>
          <a:endParaRPr lang="es-MX"/>
        </a:p>
      </dgm:t>
    </dgm:pt>
    <dgm:pt modelId="{B3E15A81-53B3-492F-9928-A48333C76978}" type="pres">
      <dgm:prSet presAssocID="{607AF982-8A51-41FE-96ED-57689AC2E687}" presName="parentText" presStyleLbl="node1" presStyleIdx="0" presStyleCnt="3" custScaleX="142997" custScaleY="166812">
        <dgm:presLayoutVars>
          <dgm:chMax val="0"/>
          <dgm:bulletEnabled val="1"/>
        </dgm:presLayoutVars>
      </dgm:prSet>
      <dgm:spPr/>
      <dgm:t>
        <a:bodyPr/>
        <a:lstStyle/>
        <a:p>
          <a:endParaRPr lang="es-MX"/>
        </a:p>
      </dgm:t>
    </dgm:pt>
    <dgm:pt modelId="{47BB6DCA-3304-4017-8BBF-B11828EB284D}" type="pres">
      <dgm:prSet presAssocID="{607AF982-8A51-41FE-96ED-57689AC2E687}" presName="negativeSpace" presStyleCnt="0"/>
      <dgm:spPr/>
    </dgm:pt>
    <dgm:pt modelId="{0F396C74-0177-4907-B27C-032388FF544D}" type="pres">
      <dgm:prSet presAssocID="{607AF982-8A51-41FE-96ED-57689AC2E687}" presName="childText" presStyleLbl="conFgAcc1" presStyleIdx="0" presStyleCnt="3">
        <dgm:presLayoutVars>
          <dgm:bulletEnabled val="1"/>
        </dgm:presLayoutVars>
      </dgm:prSet>
      <dgm:spPr/>
    </dgm:pt>
    <dgm:pt modelId="{2C3B80B8-9E07-408B-B268-AF0C5BD2373F}" type="pres">
      <dgm:prSet presAssocID="{4F063C6A-5CC9-4403-8257-EDF3131A94AA}" presName="spaceBetweenRectangles" presStyleCnt="0"/>
      <dgm:spPr/>
    </dgm:pt>
    <dgm:pt modelId="{35EDCD2E-4ED1-4CDD-8D98-E2DFA505C217}" type="pres">
      <dgm:prSet presAssocID="{B86EB061-0DAE-42CD-9CB8-FC141F6677B7}" presName="parentLin" presStyleCnt="0"/>
      <dgm:spPr/>
    </dgm:pt>
    <dgm:pt modelId="{1B4DD4B8-7734-4900-994C-330C38806534}" type="pres">
      <dgm:prSet presAssocID="{B86EB061-0DAE-42CD-9CB8-FC141F6677B7}" presName="parentLeftMargin" presStyleLbl="node1" presStyleIdx="0" presStyleCnt="3"/>
      <dgm:spPr/>
      <dgm:t>
        <a:bodyPr/>
        <a:lstStyle/>
        <a:p>
          <a:endParaRPr lang="es-MX"/>
        </a:p>
      </dgm:t>
    </dgm:pt>
    <dgm:pt modelId="{033D18CD-26FA-42D8-891D-2BB0F6198D82}" type="pres">
      <dgm:prSet presAssocID="{B86EB061-0DAE-42CD-9CB8-FC141F6677B7}" presName="parentText" presStyleLbl="node1" presStyleIdx="1" presStyleCnt="3" custScaleX="136427" custScaleY="133646" custLinFactNeighborX="95011" custLinFactNeighborY="-5537">
        <dgm:presLayoutVars>
          <dgm:chMax val="0"/>
          <dgm:bulletEnabled val="1"/>
        </dgm:presLayoutVars>
      </dgm:prSet>
      <dgm:spPr/>
      <dgm:t>
        <a:bodyPr/>
        <a:lstStyle/>
        <a:p>
          <a:endParaRPr lang="es-MX"/>
        </a:p>
      </dgm:t>
    </dgm:pt>
    <dgm:pt modelId="{A6A8DA74-24AA-4675-A373-FE094B28328C}" type="pres">
      <dgm:prSet presAssocID="{B86EB061-0DAE-42CD-9CB8-FC141F6677B7}" presName="negativeSpace" presStyleCnt="0"/>
      <dgm:spPr/>
    </dgm:pt>
    <dgm:pt modelId="{4C4BABA6-27BC-4303-8837-96F0E52CEA4E}" type="pres">
      <dgm:prSet presAssocID="{B86EB061-0DAE-42CD-9CB8-FC141F6677B7}" presName="childText" presStyleLbl="conFgAcc1" presStyleIdx="1" presStyleCnt="3">
        <dgm:presLayoutVars>
          <dgm:bulletEnabled val="1"/>
        </dgm:presLayoutVars>
      </dgm:prSet>
      <dgm:spPr/>
    </dgm:pt>
    <dgm:pt modelId="{83CAC187-DEC7-4B63-A64B-8CED9ED529EF}" type="pres">
      <dgm:prSet presAssocID="{ADEEB312-85F1-48AC-AF0D-B7E5637EDC40}" presName="spaceBetweenRectangles" presStyleCnt="0"/>
      <dgm:spPr/>
    </dgm:pt>
    <dgm:pt modelId="{1EBA5214-5F0E-4FB3-BA15-B8F2D3D12BC5}" type="pres">
      <dgm:prSet presAssocID="{476F7A12-8E3E-4721-A29E-B451190D7C1F}" presName="parentLin" presStyleCnt="0"/>
      <dgm:spPr/>
    </dgm:pt>
    <dgm:pt modelId="{B798AD46-1A11-465A-A3CE-53EDE29B1AFC}" type="pres">
      <dgm:prSet presAssocID="{476F7A12-8E3E-4721-A29E-B451190D7C1F}" presName="parentLeftMargin" presStyleLbl="node1" presStyleIdx="1" presStyleCnt="3"/>
      <dgm:spPr/>
      <dgm:t>
        <a:bodyPr/>
        <a:lstStyle/>
        <a:p>
          <a:endParaRPr lang="es-MX"/>
        </a:p>
      </dgm:t>
    </dgm:pt>
    <dgm:pt modelId="{BE9E361A-B4A2-4668-98C5-3E6A8002E8D4}" type="pres">
      <dgm:prSet presAssocID="{476F7A12-8E3E-4721-A29E-B451190D7C1F}" presName="parentText" presStyleLbl="node1" presStyleIdx="2" presStyleCnt="3" custScaleX="141012" custScaleY="132696" custLinFactNeighborX="3501" custLinFactNeighborY="6346">
        <dgm:presLayoutVars>
          <dgm:chMax val="0"/>
          <dgm:bulletEnabled val="1"/>
        </dgm:presLayoutVars>
      </dgm:prSet>
      <dgm:spPr/>
      <dgm:t>
        <a:bodyPr/>
        <a:lstStyle/>
        <a:p>
          <a:endParaRPr lang="es-MX"/>
        </a:p>
      </dgm:t>
    </dgm:pt>
    <dgm:pt modelId="{45635FEE-5C4A-4113-A826-D84E864A9C67}" type="pres">
      <dgm:prSet presAssocID="{476F7A12-8E3E-4721-A29E-B451190D7C1F}" presName="negativeSpace" presStyleCnt="0"/>
      <dgm:spPr/>
    </dgm:pt>
    <dgm:pt modelId="{F21FA886-8942-46D4-BA37-4E92EF609580}" type="pres">
      <dgm:prSet presAssocID="{476F7A12-8E3E-4721-A29E-B451190D7C1F}" presName="childText" presStyleLbl="conFgAcc1" presStyleIdx="2" presStyleCnt="3">
        <dgm:presLayoutVars>
          <dgm:bulletEnabled val="1"/>
        </dgm:presLayoutVars>
      </dgm:prSet>
      <dgm:spPr/>
    </dgm:pt>
  </dgm:ptLst>
  <dgm:cxnLst>
    <dgm:cxn modelId="{91DD8092-EDAE-437F-82E9-BCAA72A7E913}" srcId="{50BB3B79-C607-49F0-A46E-99994EA62D2C}" destId="{476F7A12-8E3E-4721-A29E-B451190D7C1F}" srcOrd="2" destOrd="0" parTransId="{502A34FD-E5AE-4152-AF8F-59537B4C5BC3}" sibTransId="{EC0AFFB8-CA3C-4BAF-B307-87041EF2D46B}"/>
    <dgm:cxn modelId="{27B420DE-ECB6-404D-B772-9ED40D341231}" type="presOf" srcId="{B86EB061-0DAE-42CD-9CB8-FC141F6677B7}" destId="{1B4DD4B8-7734-4900-994C-330C38806534}" srcOrd="0" destOrd="0" presId="urn:microsoft.com/office/officeart/2005/8/layout/list1"/>
    <dgm:cxn modelId="{0078DD65-18BF-443C-82B7-883AD8BE3283}" type="presOf" srcId="{607AF982-8A51-41FE-96ED-57689AC2E687}" destId="{B3E15A81-53B3-492F-9928-A48333C76978}" srcOrd="1" destOrd="0" presId="urn:microsoft.com/office/officeart/2005/8/layout/list1"/>
    <dgm:cxn modelId="{CA24FFBC-13AC-441F-B850-A20A14F164AB}" type="presOf" srcId="{476F7A12-8E3E-4721-A29E-B451190D7C1F}" destId="{B798AD46-1A11-465A-A3CE-53EDE29B1AFC}" srcOrd="0" destOrd="0" presId="urn:microsoft.com/office/officeart/2005/8/layout/list1"/>
    <dgm:cxn modelId="{63914615-D8A7-4E21-96A0-DF3F536500D2}" type="presOf" srcId="{50BB3B79-C607-49F0-A46E-99994EA62D2C}" destId="{DEEC00E7-41B4-489C-88E6-E9945B3CF7DC}" srcOrd="0" destOrd="0" presId="urn:microsoft.com/office/officeart/2005/8/layout/list1"/>
    <dgm:cxn modelId="{3A0A38D1-FF6D-4162-BFFE-209F67C7AA41}" type="presOf" srcId="{476F7A12-8E3E-4721-A29E-B451190D7C1F}" destId="{BE9E361A-B4A2-4668-98C5-3E6A8002E8D4}" srcOrd="1" destOrd="0" presId="urn:microsoft.com/office/officeart/2005/8/layout/list1"/>
    <dgm:cxn modelId="{63F4724E-315E-4A67-8BAA-EF9AEF1B142C}" type="presOf" srcId="{B86EB061-0DAE-42CD-9CB8-FC141F6677B7}" destId="{033D18CD-26FA-42D8-891D-2BB0F6198D82}" srcOrd="1" destOrd="0" presId="urn:microsoft.com/office/officeart/2005/8/layout/list1"/>
    <dgm:cxn modelId="{7C3830D3-97AE-4C33-A274-95C539E369F4}" type="presOf" srcId="{607AF982-8A51-41FE-96ED-57689AC2E687}" destId="{6E4D947F-EA4C-49A7-9D69-E4C89AAA0582}" srcOrd="0" destOrd="0" presId="urn:microsoft.com/office/officeart/2005/8/layout/list1"/>
    <dgm:cxn modelId="{0C23F3DD-6FB6-4E9E-882D-20544CBC5EC9}" srcId="{50BB3B79-C607-49F0-A46E-99994EA62D2C}" destId="{B86EB061-0DAE-42CD-9CB8-FC141F6677B7}" srcOrd="1" destOrd="0" parTransId="{46E829E5-B9D6-4156-8AE5-EC654122875C}" sibTransId="{ADEEB312-85F1-48AC-AF0D-B7E5637EDC40}"/>
    <dgm:cxn modelId="{21776D01-8D71-4574-B7B0-AAC0CA0BC8BE}" srcId="{50BB3B79-C607-49F0-A46E-99994EA62D2C}" destId="{607AF982-8A51-41FE-96ED-57689AC2E687}" srcOrd="0" destOrd="0" parTransId="{DE0759A4-62A7-45D6-A374-B08A79D41967}" sibTransId="{4F063C6A-5CC9-4403-8257-EDF3131A94AA}"/>
    <dgm:cxn modelId="{FF4B3B15-5CFD-4935-9B04-1C2B93B65FAC}" type="presParOf" srcId="{DEEC00E7-41B4-489C-88E6-E9945B3CF7DC}" destId="{723CB393-3403-4BE1-BB2E-27F2326180BA}" srcOrd="0" destOrd="0" presId="urn:microsoft.com/office/officeart/2005/8/layout/list1"/>
    <dgm:cxn modelId="{65D86251-7DB5-40FE-8CD1-E06D70C62182}" type="presParOf" srcId="{723CB393-3403-4BE1-BB2E-27F2326180BA}" destId="{6E4D947F-EA4C-49A7-9D69-E4C89AAA0582}" srcOrd="0" destOrd="0" presId="urn:microsoft.com/office/officeart/2005/8/layout/list1"/>
    <dgm:cxn modelId="{BC10B5DC-0CDC-4AF2-8BA7-079441A1CB03}" type="presParOf" srcId="{723CB393-3403-4BE1-BB2E-27F2326180BA}" destId="{B3E15A81-53B3-492F-9928-A48333C76978}" srcOrd="1" destOrd="0" presId="urn:microsoft.com/office/officeart/2005/8/layout/list1"/>
    <dgm:cxn modelId="{3C5EDAA0-896E-4F4E-9BE0-5D66675261A5}" type="presParOf" srcId="{DEEC00E7-41B4-489C-88E6-E9945B3CF7DC}" destId="{47BB6DCA-3304-4017-8BBF-B11828EB284D}" srcOrd="1" destOrd="0" presId="urn:microsoft.com/office/officeart/2005/8/layout/list1"/>
    <dgm:cxn modelId="{4719069E-2C94-452F-993C-1741289F4111}" type="presParOf" srcId="{DEEC00E7-41B4-489C-88E6-E9945B3CF7DC}" destId="{0F396C74-0177-4907-B27C-032388FF544D}" srcOrd="2" destOrd="0" presId="urn:microsoft.com/office/officeart/2005/8/layout/list1"/>
    <dgm:cxn modelId="{6C6FE26B-7696-431A-A9D4-1C3730A98654}" type="presParOf" srcId="{DEEC00E7-41B4-489C-88E6-E9945B3CF7DC}" destId="{2C3B80B8-9E07-408B-B268-AF0C5BD2373F}" srcOrd="3" destOrd="0" presId="urn:microsoft.com/office/officeart/2005/8/layout/list1"/>
    <dgm:cxn modelId="{253CDA9D-3773-4BED-B2FC-31787CBC2B2E}" type="presParOf" srcId="{DEEC00E7-41B4-489C-88E6-E9945B3CF7DC}" destId="{35EDCD2E-4ED1-4CDD-8D98-E2DFA505C217}" srcOrd="4" destOrd="0" presId="urn:microsoft.com/office/officeart/2005/8/layout/list1"/>
    <dgm:cxn modelId="{70EED81D-EC79-4DF9-871F-7FF4C9C96551}" type="presParOf" srcId="{35EDCD2E-4ED1-4CDD-8D98-E2DFA505C217}" destId="{1B4DD4B8-7734-4900-994C-330C38806534}" srcOrd="0" destOrd="0" presId="urn:microsoft.com/office/officeart/2005/8/layout/list1"/>
    <dgm:cxn modelId="{ED54FA05-7DA3-483F-B5F7-AC460F693841}" type="presParOf" srcId="{35EDCD2E-4ED1-4CDD-8D98-E2DFA505C217}" destId="{033D18CD-26FA-42D8-891D-2BB0F6198D82}" srcOrd="1" destOrd="0" presId="urn:microsoft.com/office/officeart/2005/8/layout/list1"/>
    <dgm:cxn modelId="{FF229D9E-4C24-445A-BBC6-3C6D6DBCF03D}" type="presParOf" srcId="{DEEC00E7-41B4-489C-88E6-E9945B3CF7DC}" destId="{A6A8DA74-24AA-4675-A373-FE094B28328C}" srcOrd="5" destOrd="0" presId="urn:microsoft.com/office/officeart/2005/8/layout/list1"/>
    <dgm:cxn modelId="{5D5A170E-2333-46B7-9E09-E8EB0E433DAE}" type="presParOf" srcId="{DEEC00E7-41B4-489C-88E6-E9945B3CF7DC}" destId="{4C4BABA6-27BC-4303-8837-96F0E52CEA4E}" srcOrd="6" destOrd="0" presId="urn:microsoft.com/office/officeart/2005/8/layout/list1"/>
    <dgm:cxn modelId="{FBE23578-1B2F-489B-A870-37226E642C87}" type="presParOf" srcId="{DEEC00E7-41B4-489C-88E6-E9945B3CF7DC}" destId="{83CAC187-DEC7-4B63-A64B-8CED9ED529EF}" srcOrd="7" destOrd="0" presId="urn:microsoft.com/office/officeart/2005/8/layout/list1"/>
    <dgm:cxn modelId="{B3E0F49D-F7C9-49FA-9EAD-74D38B8C37AB}" type="presParOf" srcId="{DEEC00E7-41B4-489C-88E6-E9945B3CF7DC}" destId="{1EBA5214-5F0E-4FB3-BA15-B8F2D3D12BC5}" srcOrd="8" destOrd="0" presId="urn:microsoft.com/office/officeart/2005/8/layout/list1"/>
    <dgm:cxn modelId="{50C65B02-5A24-4CD5-B785-B3E57BA9A9D2}" type="presParOf" srcId="{1EBA5214-5F0E-4FB3-BA15-B8F2D3D12BC5}" destId="{B798AD46-1A11-465A-A3CE-53EDE29B1AFC}" srcOrd="0" destOrd="0" presId="urn:microsoft.com/office/officeart/2005/8/layout/list1"/>
    <dgm:cxn modelId="{EECBCB22-87C1-4F15-A754-82F43FDA65FD}" type="presParOf" srcId="{1EBA5214-5F0E-4FB3-BA15-B8F2D3D12BC5}" destId="{BE9E361A-B4A2-4668-98C5-3E6A8002E8D4}" srcOrd="1" destOrd="0" presId="urn:microsoft.com/office/officeart/2005/8/layout/list1"/>
    <dgm:cxn modelId="{6097DAC2-05EC-48CA-B35B-213DF820A48D}" type="presParOf" srcId="{DEEC00E7-41B4-489C-88E6-E9945B3CF7DC}" destId="{45635FEE-5C4A-4113-A826-D84E864A9C67}" srcOrd="9" destOrd="0" presId="urn:microsoft.com/office/officeart/2005/8/layout/list1"/>
    <dgm:cxn modelId="{3BD983CB-8312-471A-86A3-6EB9BFC705EA}" type="presParOf" srcId="{DEEC00E7-41B4-489C-88E6-E9945B3CF7DC}" destId="{F21FA886-8942-46D4-BA37-4E92EF60958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84C52C-4943-4BF6-90B9-AA6D5A61AB4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3AE9862E-F767-422B-AA7E-01D197A37E78}">
      <dgm:prSet phldrT="[Texto]" custT="1"/>
      <dgm:spPr/>
      <dgm:t>
        <a:bodyPr/>
        <a:lstStyle/>
        <a:p>
          <a:pPr algn="just"/>
          <a:r>
            <a:rPr lang="es-MX" sz="1800" u="sng" dirty="0" smtClean="0">
              <a:latin typeface="Arial" panose="020B0604020202020204" pitchFamily="34" charset="0"/>
              <a:cs typeface="Arial" panose="020B0604020202020204" pitchFamily="34" charset="0"/>
            </a:rPr>
            <a:t>Liderazgo</a:t>
          </a:r>
          <a:r>
            <a:rPr lang="es-MX" sz="1800" dirty="0" smtClean="0">
              <a:latin typeface="Arial" panose="020B0604020202020204" pitchFamily="34" charset="0"/>
              <a:cs typeface="Arial" panose="020B0604020202020204" pitchFamily="34" charset="0"/>
            </a:rPr>
            <a:t>. Es un aspecto que permite motivar y animar a los integrantes al tener claridad en las metas que se persiguen. Los líderes son aquellos que visualizan el objetivo y trasmiten a todos el impulso requerido para que el desempeño no decaiga sino que por el contrario se incremente.</a:t>
          </a:r>
          <a:r>
            <a:rPr lang="es-MX" sz="1400" dirty="0" smtClean="0"/>
            <a:t/>
          </a:r>
          <a:br>
            <a:rPr lang="es-MX" sz="1400" dirty="0" smtClean="0"/>
          </a:br>
          <a:endParaRPr lang="es-MX" sz="1400" dirty="0"/>
        </a:p>
      </dgm:t>
    </dgm:pt>
    <dgm:pt modelId="{A04F35BD-7A67-4DC4-BAF6-EC9AFC342F94}" type="parTrans" cxnId="{87F67821-7DAF-41C9-8790-9B8902BFCCA9}">
      <dgm:prSet/>
      <dgm:spPr/>
      <dgm:t>
        <a:bodyPr/>
        <a:lstStyle/>
        <a:p>
          <a:endParaRPr lang="es-MX"/>
        </a:p>
      </dgm:t>
    </dgm:pt>
    <dgm:pt modelId="{3F267BC9-2A8E-4A3E-8099-EE0C40E7B5BC}" type="sibTrans" cxnId="{87F67821-7DAF-41C9-8790-9B8902BFCCA9}">
      <dgm:prSet/>
      <dgm:spPr/>
      <dgm:t>
        <a:bodyPr/>
        <a:lstStyle/>
        <a:p>
          <a:endParaRPr lang="es-MX"/>
        </a:p>
      </dgm:t>
    </dgm:pt>
    <dgm:pt modelId="{B5420A2A-074F-4D55-A04B-0902FC2E1297}">
      <dgm:prSet phldrT="[Texto]" custT="1"/>
      <dgm:spPr/>
      <dgm:t>
        <a:bodyPr/>
        <a:lstStyle/>
        <a:p>
          <a:pPr algn="just"/>
          <a:r>
            <a:rPr lang="es-MX" sz="1600" u="sng" dirty="0" smtClean="0">
              <a:latin typeface="Arial" panose="020B0604020202020204" pitchFamily="34" charset="0"/>
              <a:cs typeface="Arial" panose="020B0604020202020204" pitchFamily="34" charset="0"/>
            </a:rPr>
            <a:t>Compensación</a:t>
          </a:r>
          <a:r>
            <a:rPr lang="es-MX" sz="1600" dirty="0" smtClean="0">
              <a:latin typeface="Arial" panose="020B0604020202020204" pitchFamily="34" charset="0"/>
              <a:cs typeface="Arial" panose="020B0604020202020204" pitchFamily="34" charset="0"/>
            </a:rPr>
            <a:t>. Cada integrante debe percibir que recibe, no sólo en el aspecto económico, el reconocimiento que merece, en muchas ocasiones el ritmo del equipo puede disminuir si no siente que recibe felicitaciones, bonificaciones o triunfos que les permite fortalecer su compromiso con el equipo.</a:t>
          </a:r>
          <a:endParaRPr lang="es-MX" sz="1600" dirty="0">
            <a:latin typeface="Arial" panose="020B0604020202020204" pitchFamily="34" charset="0"/>
            <a:cs typeface="Arial" panose="020B0604020202020204" pitchFamily="34" charset="0"/>
          </a:endParaRPr>
        </a:p>
      </dgm:t>
    </dgm:pt>
    <dgm:pt modelId="{EC6D4E6E-DD25-40C5-BF59-6E22C8CD39DD}" type="parTrans" cxnId="{E9858658-50A0-4BE8-A52D-29D2DC9DAA19}">
      <dgm:prSet/>
      <dgm:spPr/>
      <dgm:t>
        <a:bodyPr/>
        <a:lstStyle/>
        <a:p>
          <a:endParaRPr lang="es-MX"/>
        </a:p>
      </dgm:t>
    </dgm:pt>
    <dgm:pt modelId="{1D00901F-2D77-41BF-B777-CEA70303A358}" type="sibTrans" cxnId="{E9858658-50A0-4BE8-A52D-29D2DC9DAA19}">
      <dgm:prSet/>
      <dgm:spPr/>
      <dgm:t>
        <a:bodyPr/>
        <a:lstStyle/>
        <a:p>
          <a:endParaRPr lang="es-MX"/>
        </a:p>
      </dgm:t>
    </dgm:pt>
    <dgm:pt modelId="{919EAEC1-10DE-471E-8E85-8CF6E1D88B0E}">
      <dgm:prSet phldrT="[Texto]" custT="1"/>
      <dgm:spPr/>
      <dgm:t>
        <a:bodyPr/>
        <a:lstStyle/>
        <a:p>
          <a:pPr algn="just"/>
          <a:r>
            <a:rPr lang="es-MX" sz="1600" u="sng" dirty="0" smtClean="0">
              <a:latin typeface="Arial" panose="020B0604020202020204" pitchFamily="34" charset="0"/>
              <a:cs typeface="Arial" panose="020B0604020202020204" pitchFamily="34" charset="0"/>
            </a:rPr>
            <a:t>Compromiso</a:t>
          </a:r>
          <a:r>
            <a:rPr lang="es-MX" sz="1600" dirty="0" smtClean="0">
              <a:latin typeface="Arial" panose="020B0604020202020204" pitchFamily="34" charset="0"/>
              <a:cs typeface="Arial" panose="020B0604020202020204" pitchFamily="34" charset="0"/>
            </a:rPr>
            <a:t>. Una vez que los integrantes del equipo establecen vínculos con los demás integrantes y que se identifican con los propósitos para los cuales está creado el grupo se genera el sentido de pertenencia que hace del compromiso una característica que cohesiona mucho más a los miembros del equipo. </a:t>
          </a:r>
          <a:endParaRPr lang="es-MX" sz="1600" dirty="0">
            <a:latin typeface="Arial" panose="020B0604020202020204" pitchFamily="34" charset="0"/>
            <a:cs typeface="Arial" panose="020B0604020202020204" pitchFamily="34" charset="0"/>
          </a:endParaRPr>
        </a:p>
      </dgm:t>
    </dgm:pt>
    <dgm:pt modelId="{C3C5F62A-3970-41A5-BFE4-668711E11F36}" type="parTrans" cxnId="{F1A0B4BA-DE93-404E-89C5-C6D32AB9C1D4}">
      <dgm:prSet/>
      <dgm:spPr/>
      <dgm:t>
        <a:bodyPr/>
        <a:lstStyle/>
        <a:p>
          <a:endParaRPr lang="es-MX"/>
        </a:p>
      </dgm:t>
    </dgm:pt>
    <dgm:pt modelId="{A5EBE63F-1E50-4D75-ADF5-9182BF540BE1}" type="sibTrans" cxnId="{F1A0B4BA-DE93-404E-89C5-C6D32AB9C1D4}">
      <dgm:prSet/>
      <dgm:spPr/>
      <dgm:t>
        <a:bodyPr/>
        <a:lstStyle/>
        <a:p>
          <a:endParaRPr lang="es-MX"/>
        </a:p>
      </dgm:t>
    </dgm:pt>
    <dgm:pt modelId="{43C316A8-0817-4773-BE6B-4EEF85430196}" type="pres">
      <dgm:prSet presAssocID="{1D84C52C-4943-4BF6-90B9-AA6D5A61AB4F}" presName="linear" presStyleCnt="0">
        <dgm:presLayoutVars>
          <dgm:dir/>
          <dgm:animLvl val="lvl"/>
          <dgm:resizeHandles val="exact"/>
        </dgm:presLayoutVars>
      </dgm:prSet>
      <dgm:spPr/>
      <dgm:t>
        <a:bodyPr/>
        <a:lstStyle/>
        <a:p>
          <a:endParaRPr lang="es-MX"/>
        </a:p>
      </dgm:t>
    </dgm:pt>
    <dgm:pt modelId="{D5FAC1B6-1669-463B-A0E0-8E0A57938676}" type="pres">
      <dgm:prSet presAssocID="{3AE9862E-F767-422B-AA7E-01D197A37E78}" presName="parentLin" presStyleCnt="0"/>
      <dgm:spPr/>
    </dgm:pt>
    <dgm:pt modelId="{9140390E-8BCA-4C3B-B024-F31EF7FA5278}" type="pres">
      <dgm:prSet presAssocID="{3AE9862E-F767-422B-AA7E-01D197A37E78}" presName="parentLeftMargin" presStyleLbl="node1" presStyleIdx="0" presStyleCnt="3"/>
      <dgm:spPr/>
      <dgm:t>
        <a:bodyPr/>
        <a:lstStyle/>
        <a:p>
          <a:endParaRPr lang="es-MX"/>
        </a:p>
      </dgm:t>
    </dgm:pt>
    <dgm:pt modelId="{87CAAFFC-902D-4749-B92B-E465841A169A}" type="pres">
      <dgm:prSet presAssocID="{3AE9862E-F767-422B-AA7E-01D197A37E78}" presName="parentText" presStyleLbl="node1" presStyleIdx="0" presStyleCnt="3" custScaleX="136070" custScaleY="140977" custLinFactNeighborX="-15109" custLinFactNeighborY="-544">
        <dgm:presLayoutVars>
          <dgm:chMax val="0"/>
          <dgm:bulletEnabled val="1"/>
        </dgm:presLayoutVars>
      </dgm:prSet>
      <dgm:spPr/>
      <dgm:t>
        <a:bodyPr/>
        <a:lstStyle/>
        <a:p>
          <a:endParaRPr lang="es-MX"/>
        </a:p>
      </dgm:t>
    </dgm:pt>
    <dgm:pt modelId="{DC22F12A-AB9E-42F4-A114-7B2BDAD55E12}" type="pres">
      <dgm:prSet presAssocID="{3AE9862E-F767-422B-AA7E-01D197A37E78}" presName="negativeSpace" presStyleCnt="0"/>
      <dgm:spPr/>
    </dgm:pt>
    <dgm:pt modelId="{A9460137-4C47-4489-83AB-176E851BE37D}" type="pres">
      <dgm:prSet presAssocID="{3AE9862E-F767-422B-AA7E-01D197A37E78}" presName="childText" presStyleLbl="conFgAcc1" presStyleIdx="0" presStyleCnt="3">
        <dgm:presLayoutVars>
          <dgm:bulletEnabled val="1"/>
        </dgm:presLayoutVars>
      </dgm:prSet>
      <dgm:spPr/>
    </dgm:pt>
    <dgm:pt modelId="{65586AD3-11AA-4D58-9A8B-BFF13B8A91DF}" type="pres">
      <dgm:prSet presAssocID="{3F267BC9-2A8E-4A3E-8099-EE0C40E7B5BC}" presName="spaceBetweenRectangles" presStyleCnt="0"/>
      <dgm:spPr/>
    </dgm:pt>
    <dgm:pt modelId="{6A70C5F9-539D-40FB-B4A6-3162F5AC77D6}" type="pres">
      <dgm:prSet presAssocID="{B5420A2A-074F-4D55-A04B-0902FC2E1297}" presName="parentLin" presStyleCnt="0"/>
      <dgm:spPr/>
    </dgm:pt>
    <dgm:pt modelId="{D72510A0-7595-4D4C-920D-470EFD52993E}" type="pres">
      <dgm:prSet presAssocID="{B5420A2A-074F-4D55-A04B-0902FC2E1297}" presName="parentLeftMargin" presStyleLbl="node1" presStyleIdx="0" presStyleCnt="3"/>
      <dgm:spPr/>
      <dgm:t>
        <a:bodyPr/>
        <a:lstStyle/>
        <a:p>
          <a:endParaRPr lang="es-MX"/>
        </a:p>
      </dgm:t>
    </dgm:pt>
    <dgm:pt modelId="{EC25B8CA-1847-470B-AC62-988DCDCAB438}" type="pres">
      <dgm:prSet presAssocID="{B5420A2A-074F-4D55-A04B-0902FC2E1297}" presName="parentText" presStyleLbl="node1" presStyleIdx="1" presStyleCnt="3" custScaleX="136070" custScaleY="137468">
        <dgm:presLayoutVars>
          <dgm:chMax val="0"/>
          <dgm:bulletEnabled val="1"/>
        </dgm:presLayoutVars>
      </dgm:prSet>
      <dgm:spPr/>
      <dgm:t>
        <a:bodyPr/>
        <a:lstStyle/>
        <a:p>
          <a:endParaRPr lang="es-MX"/>
        </a:p>
      </dgm:t>
    </dgm:pt>
    <dgm:pt modelId="{5CC182AA-1A67-41BD-8AA4-F7128D538BC9}" type="pres">
      <dgm:prSet presAssocID="{B5420A2A-074F-4D55-A04B-0902FC2E1297}" presName="negativeSpace" presStyleCnt="0"/>
      <dgm:spPr/>
    </dgm:pt>
    <dgm:pt modelId="{30887AF2-F5D0-4261-9AB6-6A7919323DAA}" type="pres">
      <dgm:prSet presAssocID="{B5420A2A-074F-4D55-A04B-0902FC2E1297}" presName="childText" presStyleLbl="conFgAcc1" presStyleIdx="1" presStyleCnt="3">
        <dgm:presLayoutVars>
          <dgm:bulletEnabled val="1"/>
        </dgm:presLayoutVars>
      </dgm:prSet>
      <dgm:spPr/>
    </dgm:pt>
    <dgm:pt modelId="{B258FA2E-F689-4B05-972A-5B55170768D4}" type="pres">
      <dgm:prSet presAssocID="{1D00901F-2D77-41BF-B777-CEA70303A358}" presName="spaceBetweenRectangles" presStyleCnt="0"/>
      <dgm:spPr/>
    </dgm:pt>
    <dgm:pt modelId="{58198B4F-93BE-47B1-A17F-7A0EEDDACA3F}" type="pres">
      <dgm:prSet presAssocID="{919EAEC1-10DE-471E-8E85-8CF6E1D88B0E}" presName="parentLin" presStyleCnt="0"/>
      <dgm:spPr/>
    </dgm:pt>
    <dgm:pt modelId="{049A542B-45CE-491E-9876-21A774440E3F}" type="pres">
      <dgm:prSet presAssocID="{919EAEC1-10DE-471E-8E85-8CF6E1D88B0E}" presName="parentLeftMargin" presStyleLbl="node1" presStyleIdx="1" presStyleCnt="3"/>
      <dgm:spPr/>
      <dgm:t>
        <a:bodyPr/>
        <a:lstStyle/>
        <a:p>
          <a:endParaRPr lang="es-MX"/>
        </a:p>
      </dgm:t>
    </dgm:pt>
    <dgm:pt modelId="{62932501-6D01-46D1-938B-C4AD3DF70443}" type="pres">
      <dgm:prSet presAssocID="{919EAEC1-10DE-471E-8E85-8CF6E1D88B0E}" presName="parentText" presStyleLbl="node1" presStyleIdx="2" presStyleCnt="3" custScaleX="141070" custScaleY="176519">
        <dgm:presLayoutVars>
          <dgm:chMax val="0"/>
          <dgm:bulletEnabled val="1"/>
        </dgm:presLayoutVars>
      </dgm:prSet>
      <dgm:spPr/>
      <dgm:t>
        <a:bodyPr/>
        <a:lstStyle/>
        <a:p>
          <a:endParaRPr lang="es-MX"/>
        </a:p>
      </dgm:t>
    </dgm:pt>
    <dgm:pt modelId="{BDA9D58B-F05E-4998-8DA6-545CAB30F503}" type="pres">
      <dgm:prSet presAssocID="{919EAEC1-10DE-471E-8E85-8CF6E1D88B0E}" presName="negativeSpace" presStyleCnt="0"/>
      <dgm:spPr/>
    </dgm:pt>
    <dgm:pt modelId="{91FD055A-0A12-48F2-988D-8AEBA48FE442}" type="pres">
      <dgm:prSet presAssocID="{919EAEC1-10DE-471E-8E85-8CF6E1D88B0E}" presName="childText" presStyleLbl="conFgAcc1" presStyleIdx="2" presStyleCnt="3">
        <dgm:presLayoutVars>
          <dgm:bulletEnabled val="1"/>
        </dgm:presLayoutVars>
      </dgm:prSet>
      <dgm:spPr/>
    </dgm:pt>
  </dgm:ptLst>
  <dgm:cxnLst>
    <dgm:cxn modelId="{F1A0B4BA-DE93-404E-89C5-C6D32AB9C1D4}" srcId="{1D84C52C-4943-4BF6-90B9-AA6D5A61AB4F}" destId="{919EAEC1-10DE-471E-8E85-8CF6E1D88B0E}" srcOrd="2" destOrd="0" parTransId="{C3C5F62A-3970-41A5-BFE4-668711E11F36}" sibTransId="{A5EBE63F-1E50-4D75-ADF5-9182BF540BE1}"/>
    <dgm:cxn modelId="{7B7154BA-ECCA-45AA-B8B3-8C70E5B0C1D4}" type="presOf" srcId="{919EAEC1-10DE-471E-8E85-8CF6E1D88B0E}" destId="{62932501-6D01-46D1-938B-C4AD3DF70443}" srcOrd="1" destOrd="0" presId="urn:microsoft.com/office/officeart/2005/8/layout/list1"/>
    <dgm:cxn modelId="{5CFE4E33-2DA5-4798-9AD7-4E15A6C698AB}" type="presOf" srcId="{1D84C52C-4943-4BF6-90B9-AA6D5A61AB4F}" destId="{43C316A8-0817-4773-BE6B-4EEF85430196}" srcOrd="0" destOrd="0" presId="urn:microsoft.com/office/officeart/2005/8/layout/list1"/>
    <dgm:cxn modelId="{55658726-C75E-415E-BEE2-402F93FFF1EA}" type="presOf" srcId="{919EAEC1-10DE-471E-8E85-8CF6E1D88B0E}" destId="{049A542B-45CE-491E-9876-21A774440E3F}" srcOrd="0" destOrd="0" presId="urn:microsoft.com/office/officeart/2005/8/layout/list1"/>
    <dgm:cxn modelId="{D439DE54-8EE5-4499-A59E-D0540DD7EDAE}" type="presOf" srcId="{3AE9862E-F767-422B-AA7E-01D197A37E78}" destId="{9140390E-8BCA-4C3B-B024-F31EF7FA5278}" srcOrd="0" destOrd="0" presId="urn:microsoft.com/office/officeart/2005/8/layout/list1"/>
    <dgm:cxn modelId="{5D25ED1D-50FA-4E45-A19F-7FA1C5C5D33C}" type="presOf" srcId="{B5420A2A-074F-4D55-A04B-0902FC2E1297}" destId="{EC25B8CA-1847-470B-AC62-988DCDCAB438}" srcOrd="1" destOrd="0" presId="urn:microsoft.com/office/officeart/2005/8/layout/list1"/>
    <dgm:cxn modelId="{E9858658-50A0-4BE8-A52D-29D2DC9DAA19}" srcId="{1D84C52C-4943-4BF6-90B9-AA6D5A61AB4F}" destId="{B5420A2A-074F-4D55-A04B-0902FC2E1297}" srcOrd="1" destOrd="0" parTransId="{EC6D4E6E-DD25-40C5-BF59-6E22C8CD39DD}" sibTransId="{1D00901F-2D77-41BF-B777-CEA70303A358}"/>
    <dgm:cxn modelId="{CEA7BEEB-D228-4951-8DE4-14B90BB78DE1}" type="presOf" srcId="{3AE9862E-F767-422B-AA7E-01D197A37E78}" destId="{87CAAFFC-902D-4749-B92B-E465841A169A}" srcOrd="1" destOrd="0" presId="urn:microsoft.com/office/officeart/2005/8/layout/list1"/>
    <dgm:cxn modelId="{683B60E0-A5ED-466C-ADB5-ED5960A97A1A}" type="presOf" srcId="{B5420A2A-074F-4D55-A04B-0902FC2E1297}" destId="{D72510A0-7595-4D4C-920D-470EFD52993E}" srcOrd="0" destOrd="0" presId="urn:microsoft.com/office/officeart/2005/8/layout/list1"/>
    <dgm:cxn modelId="{87F67821-7DAF-41C9-8790-9B8902BFCCA9}" srcId="{1D84C52C-4943-4BF6-90B9-AA6D5A61AB4F}" destId="{3AE9862E-F767-422B-AA7E-01D197A37E78}" srcOrd="0" destOrd="0" parTransId="{A04F35BD-7A67-4DC4-BAF6-EC9AFC342F94}" sibTransId="{3F267BC9-2A8E-4A3E-8099-EE0C40E7B5BC}"/>
    <dgm:cxn modelId="{4622CC43-BEA2-4FB3-AD95-00CCD8B6ADA7}" type="presParOf" srcId="{43C316A8-0817-4773-BE6B-4EEF85430196}" destId="{D5FAC1B6-1669-463B-A0E0-8E0A57938676}" srcOrd="0" destOrd="0" presId="urn:microsoft.com/office/officeart/2005/8/layout/list1"/>
    <dgm:cxn modelId="{A0FD7792-8E7C-4156-84ED-2E98B8BF210D}" type="presParOf" srcId="{D5FAC1B6-1669-463B-A0E0-8E0A57938676}" destId="{9140390E-8BCA-4C3B-B024-F31EF7FA5278}" srcOrd="0" destOrd="0" presId="urn:microsoft.com/office/officeart/2005/8/layout/list1"/>
    <dgm:cxn modelId="{BF67522D-85D7-4D3B-8703-64B19D1689CF}" type="presParOf" srcId="{D5FAC1B6-1669-463B-A0E0-8E0A57938676}" destId="{87CAAFFC-902D-4749-B92B-E465841A169A}" srcOrd="1" destOrd="0" presId="urn:microsoft.com/office/officeart/2005/8/layout/list1"/>
    <dgm:cxn modelId="{4F0DACC8-4971-4B0D-9C00-D5CB843F5170}" type="presParOf" srcId="{43C316A8-0817-4773-BE6B-4EEF85430196}" destId="{DC22F12A-AB9E-42F4-A114-7B2BDAD55E12}" srcOrd="1" destOrd="0" presId="urn:microsoft.com/office/officeart/2005/8/layout/list1"/>
    <dgm:cxn modelId="{A859B598-F82C-4CDA-95A0-7AF3A4F01507}" type="presParOf" srcId="{43C316A8-0817-4773-BE6B-4EEF85430196}" destId="{A9460137-4C47-4489-83AB-176E851BE37D}" srcOrd="2" destOrd="0" presId="urn:microsoft.com/office/officeart/2005/8/layout/list1"/>
    <dgm:cxn modelId="{B0A64DB5-EB96-4399-B741-B9A453C9D367}" type="presParOf" srcId="{43C316A8-0817-4773-BE6B-4EEF85430196}" destId="{65586AD3-11AA-4D58-9A8B-BFF13B8A91DF}" srcOrd="3" destOrd="0" presId="urn:microsoft.com/office/officeart/2005/8/layout/list1"/>
    <dgm:cxn modelId="{D1339E07-9AD3-44C5-B29B-B22E99918E77}" type="presParOf" srcId="{43C316A8-0817-4773-BE6B-4EEF85430196}" destId="{6A70C5F9-539D-40FB-B4A6-3162F5AC77D6}" srcOrd="4" destOrd="0" presId="urn:microsoft.com/office/officeart/2005/8/layout/list1"/>
    <dgm:cxn modelId="{A3BED41F-94B1-406C-929E-BBC582CF1D65}" type="presParOf" srcId="{6A70C5F9-539D-40FB-B4A6-3162F5AC77D6}" destId="{D72510A0-7595-4D4C-920D-470EFD52993E}" srcOrd="0" destOrd="0" presId="urn:microsoft.com/office/officeart/2005/8/layout/list1"/>
    <dgm:cxn modelId="{10264FAB-1904-4DB6-AB1F-646A5894E785}" type="presParOf" srcId="{6A70C5F9-539D-40FB-B4A6-3162F5AC77D6}" destId="{EC25B8CA-1847-470B-AC62-988DCDCAB438}" srcOrd="1" destOrd="0" presId="urn:microsoft.com/office/officeart/2005/8/layout/list1"/>
    <dgm:cxn modelId="{9DCA4E76-4BE2-4307-900C-012EC6FD1C3B}" type="presParOf" srcId="{43C316A8-0817-4773-BE6B-4EEF85430196}" destId="{5CC182AA-1A67-41BD-8AA4-F7128D538BC9}" srcOrd="5" destOrd="0" presId="urn:microsoft.com/office/officeart/2005/8/layout/list1"/>
    <dgm:cxn modelId="{219A15F2-0B35-4B49-8563-3D3437E2364C}" type="presParOf" srcId="{43C316A8-0817-4773-BE6B-4EEF85430196}" destId="{30887AF2-F5D0-4261-9AB6-6A7919323DAA}" srcOrd="6" destOrd="0" presId="urn:microsoft.com/office/officeart/2005/8/layout/list1"/>
    <dgm:cxn modelId="{3C8BADE8-F22D-4523-83F5-14200115241B}" type="presParOf" srcId="{43C316A8-0817-4773-BE6B-4EEF85430196}" destId="{B258FA2E-F689-4B05-972A-5B55170768D4}" srcOrd="7" destOrd="0" presId="urn:microsoft.com/office/officeart/2005/8/layout/list1"/>
    <dgm:cxn modelId="{A5D5688E-80AE-4633-A80B-0DD45811F3F1}" type="presParOf" srcId="{43C316A8-0817-4773-BE6B-4EEF85430196}" destId="{58198B4F-93BE-47B1-A17F-7A0EEDDACA3F}" srcOrd="8" destOrd="0" presId="urn:microsoft.com/office/officeart/2005/8/layout/list1"/>
    <dgm:cxn modelId="{537F4824-0963-4FEE-8EB0-160014EB8B30}" type="presParOf" srcId="{58198B4F-93BE-47B1-A17F-7A0EEDDACA3F}" destId="{049A542B-45CE-491E-9876-21A774440E3F}" srcOrd="0" destOrd="0" presId="urn:microsoft.com/office/officeart/2005/8/layout/list1"/>
    <dgm:cxn modelId="{0F7178E6-C5EE-4226-A23E-1173377E4AA6}" type="presParOf" srcId="{58198B4F-93BE-47B1-A17F-7A0EEDDACA3F}" destId="{62932501-6D01-46D1-938B-C4AD3DF70443}" srcOrd="1" destOrd="0" presId="urn:microsoft.com/office/officeart/2005/8/layout/list1"/>
    <dgm:cxn modelId="{4215A290-60F4-4674-90AC-BC30E9C97A7B}" type="presParOf" srcId="{43C316A8-0817-4773-BE6B-4EEF85430196}" destId="{BDA9D58B-F05E-4998-8DA6-545CAB30F503}" srcOrd="9" destOrd="0" presId="urn:microsoft.com/office/officeart/2005/8/layout/list1"/>
    <dgm:cxn modelId="{DE076088-828D-4DA3-8DF2-8F0265C25E54}" type="presParOf" srcId="{43C316A8-0817-4773-BE6B-4EEF85430196}" destId="{91FD055A-0A12-48F2-988D-8AEBA48FE44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4CFD31-563E-4FB0-AEB4-3670DEA2AA53}" type="doc">
      <dgm:prSet loTypeId="urn:microsoft.com/office/officeart/2009/3/layout/IncreasingArrowsProcess" loCatId="process" qsTypeId="urn:microsoft.com/office/officeart/2005/8/quickstyle/simple1" qsCatId="simple" csTypeId="urn:microsoft.com/office/officeart/2005/8/colors/colorful2" csCatId="colorful" phldr="1"/>
      <dgm:spPr/>
      <dgm:t>
        <a:bodyPr/>
        <a:lstStyle/>
        <a:p>
          <a:endParaRPr lang="es-MX"/>
        </a:p>
      </dgm:t>
    </dgm:pt>
    <dgm:pt modelId="{75F10B34-AAB9-426B-A493-21FD7D6424D1}">
      <dgm:prSet phldrT="[Texto]" phldr="1"/>
      <dgm:spPr/>
      <dgm:t>
        <a:bodyPr/>
        <a:lstStyle/>
        <a:p>
          <a:endParaRPr lang="es-MX"/>
        </a:p>
      </dgm:t>
    </dgm:pt>
    <dgm:pt modelId="{BCEA305D-C405-494A-9AED-F0A738F69162}" type="parTrans" cxnId="{52DDF1A0-EAE5-4C18-A47D-185464C477F5}">
      <dgm:prSet/>
      <dgm:spPr/>
      <dgm:t>
        <a:bodyPr/>
        <a:lstStyle/>
        <a:p>
          <a:endParaRPr lang="es-MX"/>
        </a:p>
      </dgm:t>
    </dgm:pt>
    <dgm:pt modelId="{5E268736-0A34-43BB-BA65-E58BCBCD5A39}" type="sibTrans" cxnId="{52DDF1A0-EAE5-4C18-A47D-185464C477F5}">
      <dgm:prSet/>
      <dgm:spPr/>
      <dgm:t>
        <a:bodyPr/>
        <a:lstStyle/>
        <a:p>
          <a:endParaRPr lang="es-MX"/>
        </a:p>
      </dgm:t>
    </dgm:pt>
    <dgm:pt modelId="{0758B9DB-9F82-4A8A-8877-0FC32E64B2D1}">
      <dgm:prSet phldrT="[Texto]" custT="1"/>
      <dgm:spPr/>
      <dgm:t>
        <a:bodyPr/>
        <a:lstStyle/>
        <a:p>
          <a:pPr algn="just"/>
          <a:r>
            <a:rPr lang="es-MX" sz="1600" dirty="0" smtClean="0">
              <a:latin typeface="Arial" panose="020B0604020202020204" pitchFamily="34" charset="0"/>
              <a:cs typeface="Arial" panose="020B0604020202020204" pitchFamily="34" charset="0"/>
            </a:rPr>
            <a:t>Los equipos autodirigidos están basados en la filosofía del "</a:t>
          </a:r>
          <a:r>
            <a:rPr lang="es-MX" sz="1600" dirty="0" err="1" smtClean="0">
              <a:latin typeface="Arial" panose="020B0604020202020204" pitchFamily="34" charset="0"/>
              <a:cs typeface="Arial" panose="020B0604020202020204" pitchFamily="34" charset="0"/>
            </a:rPr>
            <a:t>empowerment</a:t>
          </a:r>
          <a:r>
            <a:rPr lang="es-MX" sz="1600" dirty="0" smtClean="0">
              <a:latin typeface="Arial" panose="020B0604020202020204" pitchFamily="34" charset="0"/>
              <a:cs typeface="Arial" panose="020B0604020202020204" pitchFamily="34" charset="0"/>
            </a:rPr>
            <a:t>", que busca trasladar las decisiones al más bajo nivel posible de la organización, con el propósito de que el personal tome las decisiones que son relevantes para su propio trabajo.</a:t>
          </a:r>
          <a:endParaRPr lang="es-MX" sz="1600" dirty="0">
            <a:latin typeface="Arial" panose="020B0604020202020204" pitchFamily="34" charset="0"/>
            <a:cs typeface="Arial" panose="020B0604020202020204" pitchFamily="34" charset="0"/>
          </a:endParaRPr>
        </a:p>
      </dgm:t>
    </dgm:pt>
    <dgm:pt modelId="{8A7FC1E9-918E-45BC-A9C8-C66484CD02F8}" type="parTrans" cxnId="{D38697F5-5057-405D-A08A-364D281E9D12}">
      <dgm:prSet/>
      <dgm:spPr/>
      <dgm:t>
        <a:bodyPr/>
        <a:lstStyle/>
        <a:p>
          <a:endParaRPr lang="es-MX"/>
        </a:p>
      </dgm:t>
    </dgm:pt>
    <dgm:pt modelId="{244F0DD9-AB83-44A7-B9D3-5F70A3DC256C}" type="sibTrans" cxnId="{D38697F5-5057-405D-A08A-364D281E9D12}">
      <dgm:prSet/>
      <dgm:spPr/>
      <dgm:t>
        <a:bodyPr/>
        <a:lstStyle/>
        <a:p>
          <a:endParaRPr lang="es-MX"/>
        </a:p>
      </dgm:t>
    </dgm:pt>
    <dgm:pt modelId="{C9CE8BEB-21E5-4940-BED8-BA14419656FB}">
      <dgm:prSet phldrT="[Texto]" custT="1"/>
      <dgm:spPr/>
      <dgm:t>
        <a:bodyPr/>
        <a:lstStyle/>
        <a:p>
          <a:pPr algn="just"/>
          <a:r>
            <a:rPr lang="es-MX" sz="1600" dirty="0" smtClean="0">
              <a:latin typeface="Arial" panose="020B0604020202020204" pitchFamily="34" charset="0"/>
              <a:cs typeface="Arial" panose="020B0604020202020204" pitchFamily="34" charset="0"/>
            </a:rPr>
            <a:t>No se organizan con la jerarquía y burocracia tradicional, donde cada miembro del equipo realiza una tarea según la complejidad de su puesto, sino que se reparten las tareas dependiendo de los deseos de cada miembro.</a:t>
          </a:r>
          <a:endParaRPr lang="es-MX" sz="1600" dirty="0">
            <a:latin typeface="Arial" panose="020B0604020202020204" pitchFamily="34" charset="0"/>
            <a:cs typeface="Arial" panose="020B0604020202020204" pitchFamily="34" charset="0"/>
          </a:endParaRPr>
        </a:p>
      </dgm:t>
    </dgm:pt>
    <dgm:pt modelId="{5A503692-9A71-4C77-B2AF-C85B5EB13D78}" type="parTrans" cxnId="{22B56FD2-A52C-4978-ACCF-234D585A8D4E}">
      <dgm:prSet/>
      <dgm:spPr/>
      <dgm:t>
        <a:bodyPr/>
        <a:lstStyle/>
        <a:p>
          <a:endParaRPr lang="es-MX"/>
        </a:p>
      </dgm:t>
    </dgm:pt>
    <dgm:pt modelId="{E57C43FA-C84E-4C82-A4B6-1C1CA522A522}" type="sibTrans" cxnId="{22B56FD2-A52C-4978-ACCF-234D585A8D4E}">
      <dgm:prSet/>
      <dgm:spPr/>
      <dgm:t>
        <a:bodyPr/>
        <a:lstStyle/>
        <a:p>
          <a:endParaRPr lang="es-MX"/>
        </a:p>
      </dgm:t>
    </dgm:pt>
    <dgm:pt modelId="{A0F47D14-25C5-4E73-8BCA-11F793E4FB94}">
      <dgm:prSet phldrT="[Texto]" phldr="1"/>
      <dgm:spPr/>
      <dgm:t>
        <a:bodyPr/>
        <a:lstStyle/>
        <a:p>
          <a:endParaRPr lang="es-MX" dirty="0"/>
        </a:p>
      </dgm:t>
    </dgm:pt>
    <dgm:pt modelId="{F1631561-5DAA-4C99-B84D-EDF4C48AB136}" type="parTrans" cxnId="{3B7D1BFC-EB77-43AD-BAAF-F34C41BF7E31}">
      <dgm:prSet/>
      <dgm:spPr/>
      <dgm:t>
        <a:bodyPr/>
        <a:lstStyle/>
        <a:p>
          <a:endParaRPr lang="es-MX"/>
        </a:p>
      </dgm:t>
    </dgm:pt>
    <dgm:pt modelId="{E2C50D32-8230-4AD5-8319-A996587E3034}" type="sibTrans" cxnId="{3B7D1BFC-EB77-43AD-BAAF-F34C41BF7E31}">
      <dgm:prSet/>
      <dgm:spPr/>
      <dgm:t>
        <a:bodyPr/>
        <a:lstStyle/>
        <a:p>
          <a:endParaRPr lang="es-MX"/>
        </a:p>
      </dgm:t>
    </dgm:pt>
    <dgm:pt modelId="{0C5AF18D-D0B3-4950-B3F4-E3CEF9EB105B}">
      <dgm:prSet phldrT="[Texto]" custT="1"/>
      <dgm:spPr/>
      <dgm:t>
        <a:bodyPr/>
        <a:lstStyle/>
        <a:p>
          <a:pPr algn="just"/>
          <a:r>
            <a:rPr lang="es-MX" sz="1600" dirty="0" smtClean="0">
              <a:latin typeface="Arial" panose="020B0604020202020204" pitchFamily="34" charset="0"/>
              <a:cs typeface="Arial" panose="020B0604020202020204" pitchFamily="34" charset="0"/>
            </a:rPr>
            <a:t>Estos grupos poseen sus propias fronteras administrativas y físicas, por las cuales serán responsables. Son vistos como un centro de utilidad con su respectiva estructura de costos, es decir, reciben insumos (materiales, información), le agregan valor y los envían a otros equipos.</a:t>
          </a:r>
          <a:endParaRPr lang="es-MX" sz="1600" dirty="0">
            <a:latin typeface="Arial" panose="020B0604020202020204" pitchFamily="34" charset="0"/>
            <a:cs typeface="Arial" panose="020B0604020202020204" pitchFamily="34" charset="0"/>
          </a:endParaRPr>
        </a:p>
      </dgm:t>
    </dgm:pt>
    <dgm:pt modelId="{6B06AC68-EEC4-4335-9DA0-BA379BD61C63}" type="parTrans" cxnId="{E617C9C9-315E-402F-B219-BCF8A0C7D899}">
      <dgm:prSet/>
      <dgm:spPr/>
      <dgm:t>
        <a:bodyPr/>
        <a:lstStyle/>
        <a:p>
          <a:endParaRPr lang="es-MX"/>
        </a:p>
      </dgm:t>
    </dgm:pt>
    <dgm:pt modelId="{D739E22A-9FF2-4D84-8501-F703EEA21A1E}" type="sibTrans" cxnId="{E617C9C9-315E-402F-B219-BCF8A0C7D899}">
      <dgm:prSet/>
      <dgm:spPr/>
      <dgm:t>
        <a:bodyPr/>
        <a:lstStyle/>
        <a:p>
          <a:endParaRPr lang="es-MX"/>
        </a:p>
      </dgm:t>
    </dgm:pt>
    <dgm:pt modelId="{52847E03-FEBF-4DBC-AF50-5E1E35698E33}">
      <dgm:prSet phldrT="[Texto]" phldr="1"/>
      <dgm:spPr/>
      <dgm:t>
        <a:bodyPr/>
        <a:lstStyle/>
        <a:p>
          <a:endParaRPr lang="es-MX"/>
        </a:p>
      </dgm:t>
    </dgm:pt>
    <dgm:pt modelId="{3674056B-330A-4A5A-9C1C-1EB3C94D7CC9}" type="sibTrans" cxnId="{C51259E4-85C1-4969-87DB-821EEDD92878}">
      <dgm:prSet/>
      <dgm:spPr/>
      <dgm:t>
        <a:bodyPr/>
        <a:lstStyle/>
        <a:p>
          <a:endParaRPr lang="es-MX"/>
        </a:p>
      </dgm:t>
    </dgm:pt>
    <dgm:pt modelId="{63CD9BE7-851E-4DF3-A9E8-B976723C444C}" type="parTrans" cxnId="{C51259E4-85C1-4969-87DB-821EEDD92878}">
      <dgm:prSet/>
      <dgm:spPr/>
      <dgm:t>
        <a:bodyPr/>
        <a:lstStyle/>
        <a:p>
          <a:endParaRPr lang="es-MX"/>
        </a:p>
      </dgm:t>
    </dgm:pt>
    <dgm:pt modelId="{8579C885-1753-49FC-AE98-860FA5E463F7}" type="pres">
      <dgm:prSet presAssocID="{AF4CFD31-563E-4FB0-AEB4-3670DEA2AA53}" presName="Name0" presStyleCnt="0">
        <dgm:presLayoutVars>
          <dgm:chMax val="5"/>
          <dgm:chPref val="5"/>
          <dgm:dir/>
          <dgm:animLvl val="lvl"/>
        </dgm:presLayoutVars>
      </dgm:prSet>
      <dgm:spPr/>
      <dgm:t>
        <a:bodyPr/>
        <a:lstStyle/>
        <a:p>
          <a:endParaRPr lang="es-MX"/>
        </a:p>
      </dgm:t>
    </dgm:pt>
    <dgm:pt modelId="{2FA870DE-197F-4E11-8340-13153B9C4ACA}" type="pres">
      <dgm:prSet presAssocID="{75F10B34-AAB9-426B-A493-21FD7D6424D1}" presName="parentText1" presStyleLbl="node1" presStyleIdx="0" presStyleCnt="3">
        <dgm:presLayoutVars>
          <dgm:chMax/>
          <dgm:chPref val="3"/>
          <dgm:bulletEnabled val="1"/>
        </dgm:presLayoutVars>
      </dgm:prSet>
      <dgm:spPr/>
      <dgm:t>
        <a:bodyPr/>
        <a:lstStyle/>
        <a:p>
          <a:endParaRPr lang="es-MX"/>
        </a:p>
      </dgm:t>
    </dgm:pt>
    <dgm:pt modelId="{92B4FABB-2B54-4B5A-81F8-5D8F25558A1B}" type="pres">
      <dgm:prSet presAssocID="{75F10B34-AAB9-426B-A493-21FD7D6424D1}" presName="childText1" presStyleLbl="solidAlignAcc1" presStyleIdx="0" presStyleCnt="3" custScaleY="118590" custLinFactNeighborX="-942" custLinFactNeighborY="8051">
        <dgm:presLayoutVars>
          <dgm:chMax val="0"/>
          <dgm:chPref val="0"/>
          <dgm:bulletEnabled val="1"/>
        </dgm:presLayoutVars>
      </dgm:prSet>
      <dgm:spPr/>
      <dgm:t>
        <a:bodyPr/>
        <a:lstStyle/>
        <a:p>
          <a:endParaRPr lang="es-MX"/>
        </a:p>
      </dgm:t>
    </dgm:pt>
    <dgm:pt modelId="{77A96E42-64F5-42A2-9F01-80594F965D75}" type="pres">
      <dgm:prSet presAssocID="{52847E03-FEBF-4DBC-AF50-5E1E35698E33}" presName="parentText2" presStyleLbl="node1" presStyleIdx="1" presStyleCnt="3">
        <dgm:presLayoutVars>
          <dgm:chMax/>
          <dgm:chPref val="3"/>
          <dgm:bulletEnabled val="1"/>
        </dgm:presLayoutVars>
      </dgm:prSet>
      <dgm:spPr/>
      <dgm:t>
        <a:bodyPr/>
        <a:lstStyle/>
        <a:p>
          <a:endParaRPr lang="es-MX"/>
        </a:p>
      </dgm:t>
    </dgm:pt>
    <dgm:pt modelId="{5375D18A-DB5F-46B3-949D-217C04ECCB5E}" type="pres">
      <dgm:prSet presAssocID="{52847E03-FEBF-4DBC-AF50-5E1E35698E33}" presName="childText2" presStyleLbl="solidAlignAcc1" presStyleIdx="1" presStyleCnt="3" custScaleY="107883">
        <dgm:presLayoutVars>
          <dgm:chMax val="0"/>
          <dgm:chPref val="0"/>
          <dgm:bulletEnabled val="1"/>
        </dgm:presLayoutVars>
      </dgm:prSet>
      <dgm:spPr/>
      <dgm:t>
        <a:bodyPr/>
        <a:lstStyle/>
        <a:p>
          <a:endParaRPr lang="es-MX"/>
        </a:p>
      </dgm:t>
    </dgm:pt>
    <dgm:pt modelId="{C3D90202-D6E5-46CC-B223-F276352E9478}" type="pres">
      <dgm:prSet presAssocID="{A0F47D14-25C5-4E73-8BCA-11F793E4FB94}" presName="parentText3" presStyleLbl="node1" presStyleIdx="2" presStyleCnt="3" custLinFactNeighborX="-1833" custLinFactNeighborY="2295">
        <dgm:presLayoutVars>
          <dgm:chMax/>
          <dgm:chPref val="3"/>
          <dgm:bulletEnabled val="1"/>
        </dgm:presLayoutVars>
      </dgm:prSet>
      <dgm:spPr/>
      <dgm:t>
        <a:bodyPr/>
        <a:lstStyle/>
        <a:p>
          <a:endParaRPr lang="es-MX"/>
        </a:p>
      </dgm:t>
    </dgm:pt>
    <dgm:pt modelId="{89CA3E29-BE9E-41A7-B74A-4CCABFAADE5C}" type="pres">
      <dgm:prSet presAssocID="{A0F47D14-25C5-4E73-8BCA-11F793E4FB94}" presName="childText3" presStyleLbl="solidAlignAcc1" presStyleIdx="2" presStyleCnt="3" custScaleY="124006" custLinFactNeighborX="436" custLinFactNeighborY="8908">
        <dgm:presLayoutVars>
          <dgm:chMax val="0"/>
          <dgm:chPref val="0"/>
          <dgm:bulletEnabled val="1"/>
        </dgm:presLayoutVars>
      </dgm:prSet>
      <dgm:spPr/>
      <dgm:t>
        <a:bodyPr/>
        <a:lstStyle/>
        <a:p>
          <a:endParaRPr lang="es-MX"/>
        </a:p>
      </dgm:t>
    </dgm:pt>
  </dgm:ptLst>
  <dgm:cxnLst>
    <dgm:cxn modelId="{C51259E4-85C1-4969-87DB-821EEDD92878}" srcId="{AF4CFD31-563E-4FB0-AEB4-3670DEA2AA53}" destId="{52847E03-FEBF-4DBC-AF50-5E1E35698E33}" srcOrd="1" destOrd="0" parTransId="{63CD9BE7-851E-4DF3-A9E8-B976723C444C}" sibTransId="{3674056B-330A-4A5A-9C1C-1EB3C94D7CC9}"/>
    <dgm:cxn modelId="{22B56FD2-A52C-4978-ACCF-234D585A8D4E}" srcId="{52847E03-FEBF-4DBC-AF50-5E1E35698E33}" destId="{C9CE8BEB-21E5-4940-BED8-BA14419656FB}" srcOrd="0" destOrd="0" parTransId="{5A503692-9A71-4C77-B2AF-C85B5EB13D78}" sibTransId="{E57C43FA-C84E-4C82-A4B6-1C1CA522A522}"/>
    <dgm:cxn modelId="{3B7D1BFC-EB77-43AD-BAAF-F34C41BF7E31}" srcId="{AF4CFD31-563E-4FB0-AEB4-3670DEA2AA53}" destId="{A0F47D14-25C5-4E73-8BCA-11F793E4FB94}" srcOrd="2" destOrd="0" parTransId="{F1631561-5DAA-4C99-B84D-EDF4C48AB136}" sibTransId="{E2C50D32-8230-4AD5-8319-A996587E3034}"/>
    <dgm:cxn modelId="{9BAB34F1-32E4-4DD7-AB10-0130294BBF70}" type="presOf" srcId="{0758B9DB-9F82-4A8A-8877-0FC32E64B2D1}" destId="{92B4FABB-2B54-4B5A-81F8-5D8F25558A1B}" srcOrd="0" destOrd="0" presId="urn:microsoft.com/office/officeart/2009/3/layout/IncreasingArrowsProcess"/>
    <dgm:cxn modelId="{BBCEB946-128F-4FDF-A3BE-770929EE8BCA}" type="presOf" srcId="{0C5AF18D-D0B3-4950-B3F4-E3CEF9EB105B}" destId="{89CA3E29-BE9E-41A7-B74A-4CCABFAADE5C}" srcOrd="0" destOrd="0" presId="urn:microsoft.com/office/officeart/2009/3/layout/IncreasingArrowsProcess"/>
    <dgm:cxn modelId="{1B5BE927-D859-49C4-82C1-06F0B4D2A7F3}" type="presOf" srcId="{A0F47D14-25C5-4E73-8BCA-11F793E4FB94}" destId="{C3D90202-D6E5-46CC-B223-F276352E9478}" srcOrd="0" destOrd="0" presId="urn:microsoft.com/office/officeart/2009/3/layout/IncreasingArrowsProcess"/>
    <dgm:cxn modelId="{E617C9C9-315E-402F-B219-BCF8A0C7D899}" srcId="{A0F47D14-25C5-4E73-8BCA-11F793E4FB94}" destId="{0C5AF18D-D0B3-4950-B3F4-E3CEF9EB105B}" srcOrd="0" destOrd="0" parTransId="{6B06AC68-EEC4-4335-9DA0-BA379BD61C63}" sibTransId="{D739E22A-9FF2-4D84-8501-F703EEA21A1E}"/>
    <dgm:cxn modelId="{A4B0B50D-78B8-4A0E-A99D-11875FA4A586}" type="presOf" srcId="{52847E03-FEBF-4DBC-AF50-5E1E35698E33}" destId="{77A96E42-64F5-42A2-9F01-80594F965D75}" srcOrd="0" destOrd="0" presId="urn:microsoft.com/office/officeart/2009/3/layout/IncreasingArrowsProcess"/>
    <dgm:cxn modelId="{EB2F08C0-7820-4E28-ABA3-1692BDFDD62A}" type="presOf" srcId="{75F10B34-AAB9-426B-A493-21FD7D6424D1}" destId="{2FA870DE-197F-4E11-8340-13153B9C4ACA}" srcOrd="0" destOrd="0" presId="urn:microsoft.com/office/officeart/2009/3/layout/IncreasingArrowsProcess"/>
    <dgm:cxn modelId="{7C6CF12A-0531-4643-84B1-8B0E8F0C3A67}" type="presOf" srcId="{AF4CFD31-563E-4FB0-AEB4-3670DEA2AA53}" destId="{8579C885-1753-49FC-AE98-860FA5E463F7}" srcOrd="0" destOrd="0" presId="urn:microsoft.com/office/officeart/2009/3/layout/IncreasingArrowsProcess"/>
    <dgm:cxn modelId="{F3F3A98B-3F32-42AB-89C6-801A3D6C87F5}" type="presOf" srcId="{C9CE8BEB-21E5-4940-BED8-BA14419656FB}" destId="{5375D18A-DB5F-46B3-949D-217C04ECCB5E}" srcOrd="0" destOrd="0" presId="urn:microsoft.com/office/officeart/2009/3/layout/IncreasingArrowsProcess"/>
    <dgm:cxn modelId="{52DDF1A0-EAE5-4C18-A47D-185464C477F5}" srcId="{AF4CFD31-563E-4FB0-AEB4-3670DEA2AA53}" destId="{75F10B34-AAB9-426B-A493-21FD7D6424D1}" srcOrd="0" destOrd="0" parTransId="{BCEA305D-C405-494A-9AED-F0A738F69162}" sibTransId="{5E268736-0A34-43BB-BA65-E58BCBCD5A39}"/>
    <dgm:cxn modelId="{D38697F5-5057-405D-A08A-364D281E9D12}" srcId="{75F10B34-AAB9-426B-A493-21FD7D6424D1}" destId="{0758B9DB-9F82-4A8A-8877-0FC32E64B2D1}" srcOrd="0" destOrd="0" parTransId="{8A7FC1E9-918E-45BC-A9C8-C66484CD02F8}" sibTransId="{244F0DD9-AB83-44A7-B9D3-5F70A3DC256C}"/>
    <dgm:cxn modelId="{FF22FA9D-8909-4260-B43B-13C80B00181C}" type="presParOf" srcId="{8579C885-1753-49FC-AE98-860FA5E463F7}" destId="{2FA870DE-197F-4E11-8340-13153B9C4ACA}" srcOrd="0" destOrd="0" presId="urn:microsoft.com/office/officeart/2009/3/layout/IncreasingArrowsProcess"/>
    <dgm:cxn modelId="{818C975C-521D-4C5C-9837-D9E35EB6A0FB}" type="presParOf" srcId="{8579C885-1753-49FC-AE98-860FA5E463F7}" destId="{92B4FABB-2B54-4B5A-81F8-5D8F25558A1B}" srcOrd="1" destOrd="0" presId="urn:microsoft.com/office/officeart/2009/3/layout/IncreasingArrowsProcess"/>
    <dgm:cxn modelId="{EA36DB8D-9158-48C3-BBA2-15C7443DF6C9}" type="presParOf" srcId="{8579C885-1753-49FC-AE98-860FA5E463F7}" destId="{77A96E42-64F5-42A2-9F01-80594F965D75}" srcOrd="2" destOrd="0" presId="urn:microsoft.com/office/officeart/2009/3/layout/IncreasingArrowsProcess"/>
    <dgm:cxn modelId="{997D3046-AE4B-4532-A12F-60D1E8615F77}" type="presParOf" srcId="{8579C885-1753-49FC-AE98-860FA5E463F7}" destId="{5375D18A-DB5F-46B3-949D-217C04ECCB5E}" srcOrd="3" destOrd="0" presId="urn:microsoft.com/office/officeart/2009/3/layout/IncreasingArrowsProcess"/>
    <dgm:cxn modelId="{275CDBC6-1FBF-47B8-8C31-DA916D805A30}" type="presParOf" srcId="{8579C885-1753-49FC-AE98-860FA5E463F7}" destId="{C3D90202-D6E5-46CC-B223-F276352E9478}" srcOrd="4" destOrd="0" presId="urn:microsoft.com/office/officeart/2009/3/layout/IncreasingArrowsProcess"/>
    <dgm:cxn modelId="{7D9013B2-B3BB-46AF-8752-ACA0778FE6CB}" type="presParOf" srcId="{8579C885-1753-49FC-AE98-860FA5E463F7}" destId="{89CA3E29-BE9E-41A7-B74A-4CCABFAADE5C}"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E35042-C8A0-48F3-BFDD-DDCC3540CF1C}" type="doc">
      <dgm:prSet loTypeId="urn:microsoft.com/office/officeart/2005/8/layout/hProcess6" loCatId="process" qsTypeId="urn:microsoft.com/office/officeart/2005/8/quickstyle/simple1" qsCatId="simple" csTypeId="urn:microsoft.com/office/officeart/2005/8/colors/colorful2" csCatId="colorful" phldr="1"/>
      <dgm:spPr/>
      <dgm:t>
        <a:bodyPr/>
        <a:lstStyle/>
        <a:p>
          <a:endParaRPr lang="es-MX"/>
        </a:p>
      </dgm:t>
    </dgm:pt>
    <dgm:pt modelId="{048CA401-0DF8-4113-A1B8-55BD92CEEE4E}">
      <dgm:prSet phldrT="[Texto]"/>
      <dgm:spPr/>
      <dgm:t>
        <a:bodyPr/>
        <a:lstStyle/>
        <a:p>
          <a:r>
            <a:rPr lang="es-MX" dirty="0" smtClean="0"/>
            <a:t>CARISMA </a:t>
          </a:r>
          <a:endParaRPr lang="es-MX" dirty="0"/>
        </a:p>
      </dgm:t>
    </dgm:pt>
    <dgm:pt modelId="{EAA864BC-70D2-4718-B5E2-A939972915B2}" type="parTrans" cxnId="{C826E77C-FC6B-48A6-AD4F-ED76F588A2CC}">
      <dgm:prSet/>
      <dgm:spPr/>
      <dgm:t>
        <a:bodyPr/>
        <a:lstStyle/>
        <a:p>
          <a:endParaRPr lang="es-MX"/>
        </a:p>
      </dgm:t>
    </dgm:pt>
    <dgm:pt modelId="{8FAB7645-2A4A-4B10-A6B9-485470EEE109}" type="sibTrans" cxnId="{C826E77C-FC6B-48A6-AD4F-ED76F588A2CC}">
      <dgm:prSet/>
      <dgm:spPr/>
      <dgm:t>
        <a:bodyPr/>
        <a:lstStyle/>
        <a:p>
          <a:endParaRPr lang="es-MX"/>
        </a:p>
      </dgm:t>
    </dgm:pt>
    <dgm:pt modelId="{45E332A6-703B-4251-A0CB-63740790708F}">
      <dgm:prSet phldrT="[Texto]"/>
      <dgm:spPr/>
      <dgm:t>
        <a:bodyPr/>
        <a:lstStyle/>
        <a:p>
          <a:pPr algn="just"/>
          <a:r>
            <a:rPr lang="es-MX" i="0" dirty="0" smtClean="0">
              <a:latin typeface="Arial" panose="020B0604020202020204" pitchFamily="34" charset="0"/>
              <a:cs typeface="Arial" panose="020B0604020202020204" pitchFamily="34" charset="0"/>
            </a:rPr>
            <a:t>El carisma es una atribución que los seguidores realizan basándose en ciertas conductas del líder, estableciendo una relación emocional entre el líder y seguidores, además la capacidad de trasmitir emociones de manera no verbal.</a:t>
          </a:r>
          <a:endParaRPr lang="es-MX" dirty="0">
            <a:latin typeface="Arial" panose="020B0604020202020204" pitchFamily="34" charset="0"/>
            <a:cs typeface="Arial" panose="020B0604020202020204" pitchFamily="34" charset="0"/>
          </a:endParaRPr>
        </a:p>
      </dgm:t>
    </dgm:pt>
    <dgm:pt modelId="{84EDA0AA-7306-48AE-84E1-42928F5F91BD}" type="parTrans" cxnId="{65383D73-AF10-49EB-9565-F125D97A3347}">
      <dgm:prSet/>
      <dgm:spPr/>
      <dgm:t>
        <a:bodyPr/>
        <a:lstStyle/>
        <a:p>
          <a:endParaRPr lang="es-MX"/>
        </a:p>
      </dgm:t>
    </dgm:pt>
    <dgm:pt modelId="{C1F99CD4-279F-46AC-A90B-DD8CC95475F4}" type="sibTrans" cxnId="{65383D73-AF10-49EB-9565-F125D97A3347}">
      <dgm:prSet/>
      <dgm:spPr/>
      <dgm:t>
        <a:bodyPr/>
        <a:lstStyle/>
        <a:p>
          <a:endParaRPr lang="es-MX"/>
        </a:p>
      </dgm:t>
    </dgm:pt>
    <dgm:pt modelId="{93C2F042-7B0E-4A1F-A26E-4B83DFACBAE7}" type="pres">
      <dgm:prSet presAssocID="{60E35042-C8A0-48F3-BFDD-DDCC3540CF1C}" presName="theList" presStyleCnt="0">
        <dgm:presLayoutVars>
          <dgm:dir/>
          <dgm:animLvl val="lvl"/>
          <dgm:resizeHandles val="exact"/>
        </dgm:presLayoutVars>
      </dgm:prSet>
      <dgm:spPr/>
      <dgm:t>
        <a:bodyPr/>
        <a:lstStyle/>
        <a:p>
          <a:endParaRPr lang="es-MX"/>
        </a:p>
      </dgm:t>
    </dgm:pt>
    <dgm:pt modelId="{21398A8D-BDF5-41ED-88F3-C4BA78A8C902}" type="pres">
      <dgm:prSet presAssocID="{048CA401-0DF8-4113-A1B8-55BD92CEEE4E}" presName="compNode" presStyleCnt="0"/>
      <dgm:spPr/>
    </dgm:pt>
    <dgm:pt modelId="{668A3A5C-FE55-4523-933F-CA68F4A04A5F}" type="pres">
      <dgm:prSet presAssocID="{048CA401-0DF8-4113-A1B8-55BD92CEEE4E}" presName="noGeometry" presStyleCnt="0"/>
      <dgm:spPr/>
    </dgm:pt>
    <dgm:pt modelId="{2FDAA0A1-7117-4645-B27B-DFEB9184B690}" type="pres">
      <dgm:prSet presAssocID="{048CA401-0DF8-4113-A1B8-55BD92CEEE4E}" presName="childTextVisible" presStyleLbl="bgAccFollowNode1" presStyleIdx="0" presStyleCnt="1" custLinFactNeighborX="-48" custLinFactNeighborY="-8836">
        <dgm:presLayoutVars>
          <dgm:bulletEnabled val="1"/>
        </dgm:presLayoutVars>
      </dgm:prSet>
      <dgm:spPr/>
      <dgm:t>
        <a:bodyPr/>
        <a:lstStyle/>
        <a:p>
          <a:endParaRPr lang="es-MX"/>
        </a:p>
      </dgm:t>
    </dgm:pt>
    <dgm:pt modelId="{E1C3B9DC-7618-4B4D-A31F-38DAB2625DA4}" type="pres">
      <dgm:prSet presAssocID="{048CA401-0DF8-4113-A1B8-55BD92CEEE4E}" presName="childTextHidden" presStyleLbl="bgAccFollowNode1" presStyleIdx="0" presStyleCnt="1"/>
      <dgm:spPr/>
      <dgm:t>
        <a:bodyPr/>
        <a:lstStyle/>
        <a:p>
          <a:endParaRPr lang="es-MX"/>
        </a:p>
      </dgm:t>
    </dgm:pt>
    <dgm:pt modelId="{405CD448-E29E-4524-B89C-A0F78E58A35C}" type="pres">
      <dgm:prSet presAssocID="{048CA401-0DF8-4113-A1B8-55BD92CEEE4E}" presName="parentText" presStyleLbl="node1" presStyleIdx="0" presStyleCnt="1">
        <dgm:presLayoutVars>
          <dgm:chMax val="1"/>
          <dgm:bulletEnabled val="1"/>
        </dgm:presLayoutVars>
      </dgm:prSet>
      <dgm:spPr/>
      <dgm:t>
        <a:bodyPr/>
        <a:lstStyle/>
        <a:p>
          <a:endParaRPr lang="es-MX"/>
        </a:p>
      </dgm:t>
    </dgm:pt>
  </dgm:ptLst>
  <dgm:cxnLst>
    <dgm:cxn modelId="{74E5854D-A3BC-4FBE-8C79-FB061373F274}" type="presOf" srcId="{048CA401-0DF8-4113-A1B8-55BD92CEEE4E}" destId="{405CD448-E29E-4524-B89C-A0F78E58A35C}" srcOrd="0" destOrd="0" presId="urn:microsoft.com/office/officeart/2005/8/layout/hProcess6"/>
    <dgm:cxn modelId="{C826E77C-FC6B-48A6-AD4F-ED76F588A2CC}" srcId="{60E35042-C8A0-48F3-BFDD-DDCC3540CF1C}" destId="{048CA401-0DF8-4113-A1B8-55BD92CEEE4E}" srcOrd="0" destOrd="0" parTransId="{EAA864BC-70D2-4718-B5E2-A939972915B2}" sibTransId="{8FAB7645-2A4A-4B10-A6B9-485470EEE109}"/>
    <dgm:cxn modelId="{234D951F-4B60-433E-822C-880DED6465C7}" type="presOf" srcId="{45E332A6-703B-4251-A0CB-63740790708F}" destId="{E1C3B9DC-7618-4B4D-A31F-38DAB2625DA4}" srcOrd="1" destOrd="0" presId="urn:microsoft.com/office/officeart/2005/8/layout/hProcess6"/>
    <dgm:cxn modelId="{44D13D65-6BFB-45BF-887A-36C25DBDF2BD}" type="presOf" srcId="{60E35042-C8A0-48F3-BFDD-DDCC3540CF1C}" destId="{93C2F042-7B0E-4A1F-A26E-4B83DFACBAE7}" srcOrd="0" destOrd="0" presId="urn:microsoft.com/office/officeart/2005/8/layout/hProcess6"/>
    <dgm:cxn modelId="{65383D73-AF10-49EB-9565-F125D97A3347}" srcId="{048CA401-0DF8-4113-A1B8-55BD92CEEE4E}" destId="{45E332A6-703B-4251-A0CB-63740790708F}" srcOrd="0" destOrd="0" parTransId="{84EDA0AA-7306-48AE-84E1-42928F5F91BD}" sibTransId="{C1F99CD4-279F-46AC-A90B-DD8CC95475F4}"/>
    <dgm:cxn modelId="{83E3CF53-7BC9-4192-B392-5EF6B121EC97}" type="presOf" srcId="{45E332A6-703B-4251-A0CB-63740790708F}" destId="{2FDAA0A1-7117-4645-B27B-DFEB9184B690}" srcOrd="0" destOrd="0" presId="urn:microsoft.com/office/officeart/2005/8/layout/hProcess6"/>
    <dgm:cxn modelId="{7F118D64-E5DE-43F2-8A85-87EDD3A0BAD4}" type="presParOf" srcId="{93C2F042-7B0E-4A1F-A26E-4B83DFACBAE7}" destId="{21398A8D-BDF5-41ED-88F3-C4BA78A8C902}" srcOrd="0" destOrd="0" presId="urn:microsoft.com/office/officeart/2005/8/layout/hProcess6"/>
    <dgm:cxn modelId="{27F94E3E-F5B8-4F77-9D9B-EB1FE35AAC64}" type="presParOf" srcId="{21398A8D-BDF5-41ED-88F3-C4BA78A8C902}" destId="{668A3A5C-FE55-4523-933F-CA68F4A04A5F}" srcOrd="0" destOrd="0" presId="urn:microsoft.com/office/officeart/2005/8/layout/hProcess6"/>
    <dgm:cxn modelId="{F1FC1B89-11D8-4B20-8056-72438F18C0DA}" type="presParOf" srcId="{21398A8D-BDF5-41ED-88F3-C4BA78A8C902}" destId="{2FDAA0A1-7117-4645-B27B-DFEB9184B690}" srcOrd="1" destOrd="0" presId="urn:microsoft.com/office/officeart/2005/8/layout/hProcess6"/>
    <dgm:cxn modelId="{80FC4461-651A-4986-9C40-8419CC7F6549}" type="presParOf" srcId="{21398A8D-BDF5-41ED-88F3-C4BA78A8C902}" destId="{E1C3B9DC-7618-4B4D-A31F-38DAB2625DA4}" srcOrd="2" destOrd="0" presId="urn:microsoft.com/office/officeart/2005/8/layout/hProcess6"/>
    <dgm:cxn modelId="{4FE3F618-2751-47AF-9CDA-DAC364830D81}" type="presParOf" srcId="{21398A8D-BDF5-41ED-88F3-C4BA78A8C902}" destId="{405CD448-E29E-4524-B89C-A0F78E58A35C}"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670736-E817-400F-84A3-7475E97891B0}"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A9AE527B-CB3B-4D65-83DC-50230D114E71}">
      <dgm:prSet phldrT="[Texto]"/>
      <dgm:spPr/>
      <dgm:t>
        <a:bodyPr/>
        <a:lstStyle/>
        <a:p>
          <a:pPr algn="just"/>
          <a:r>
            <a:rPr lang="es-MX" dirty="0" smtClean="0"/>
            <a:t>                        </a:t>
          </a:r>
          <a:r>
            <a:rPr lang="es-MX" dirty="0" smtClean="0">
              <a:latin typeface="Arial" panose="020B0604020202020204" pitchFamily="34" charset="0"/>
              <a:cs typeface="Arial" panose="020B0604020202020204" pitchFamily="34" charset="0"/>
            </a:rPr>
            <a:t>Carisma </a:t>
          </a:r>
        </a:p>
        <a:p>
          <a:pPr algn="just"/>
          <a:r>
            <a:rPr lang="es-MX" dirty="0" smtClean="0">
              <a:latin typeface="Arial" panose="020B0604020202020204" pitchFamily="34" charset="0"/>
              <a:cs typeface="Arial" panose="020B0604020202020204" pitchFamily="34" charset="0"/>
            </a:rPr>
            <a:t>Es el factor más importante, y se define con la capacidad del líder de evocar una visión y de lograr la confianza de sus seguidores.</a:t>
          </a:r>
          <a:endParaRPr lang="es-MX" dirty="0">
            <a:latin typeface="Arial" panose="020B0604020202020204" pitchFamily="34" charset="0"/>
            <a:cs typeface="Arial" panose="020B0604020202020204" pitchFamily="34" charset="0"/>
          </a:endParaRPr>
        </a:p>
      </dgm:t>
    </dgm:pt>
    <dgm:pt modelId="{0160D0F4-957C-4904-9ABA-4D285F44FCD6}" type="parTrans" cxnId="{5972DAE3-ADF1-49CF-AD5A-98362E2291D0}">
      <dgm:prSet/>
      <dgm:spPr/>
      <dgm:t>
        <a:bodyPr/>
        <a:lstStyle/>
        <a:p>
          <a:endParaRPr lang="es-MX"/>
        </a:p>
      </dgm:t>
    </dgm:pt>
    <dgm:pt modelId="{B568E698-621E-4581-AF9C-798576A9B145}" type="sibTrans" cxnId="{5972DAE3-ADF1-49CF-AD5A-98362E2291D0}">
      <dgm:prSet/>
      <dgm:spPr/>
      <dgm:t>
        <a:bodyPr/>
        <a:lstStyle/>
        <a:p>
          <a:endParaRPr lang="es-MX"/>
        </a:p>
      </dgm:t>
    </dgm:pt>
    <dgm:pt modelId="{B713401C-A9BF-422E-BE53-3DA104A68F11}">
      <dgm:prSet phldrT="[Texto]"/>
      <dgm:spPr/>
      <dgm:t>
        <a:bodyPr/>
        <a:lstStyle/>
        <a:p>
          <a:pPr algn="just"/>
          <a:r>
            <a:rPr lang="es-MX" dirty="0" smtClean="0">
              <a:latin typeface="Arial" panose="020B0604020202020204" pitchFamily="34" charset="0"/>
              <a:cs typeface="Arial" panose="020B0604020202020204" pitchFamily="34" charset="0"/>
            </a:rPr>
            <a:t>                    Inspiración</a:t>
          </a:r>
        </a:p>
        <a:p>
          <a:pPr algn="just"/>
          <a:r>
            <a:rPr lang="es-MX" dirty="0" smtClean="0">
              <a:latin typeface="Arial" panose="020B0604020202020204" pitchFamily="34" charset="0"/>
              <a:cs typeface="Arial" panose="020B0604020202020204" pitchFamily="34" charset="0"/>
            </a:rPr>
            <a:t> Es la capacidad del líder para comunicar su visión.</a:t>
          </a:r>
          <a:endParaRPr lang="es-MX" dirty="0">
            <a:latin typeface="Arial" panose="020B0604020202020204" pitchFamily="34" charset="0"/>
            <a:cs typeface="Arial" panose="020B0604020202020204" pitchFamily="34" charset="0"/>
          </a:endParaRPr>
        </a:p>
      </dgm:t>
    </dgm:pt>
    <dgm:pt modelId="{843501AD-E688-48FC-9C04-E20D8F063F82}" type="parTrans" cxnId="{65CCA12A-D78B-48A4-9429-2BF7A42AC6F3}">
      <dgm:prSet/>
      <dgm:spPr/>
      <dgm:t>
        <a:bodyPr/>
        <a:lstStyle/>
        <a:p>
          <a:endParaRPr lang="es-MX"/>
        </a:p>
      </dgm:t>
    </dgm:pt>
    <dgm:pt modelId="{D6C4F4CE-E6FA-40D8-9B5C-9879ACE498B2}" type="sibTrans" cxnId="{65CCA12A-D78B-48A4-9429-2BF7A42AC6F3}">
      <dgm:prSet/>
      <dgm:spPr/>
      <dgm:t>
        <a:bodyPr/>
        <a:lstStyle/>
        <a:p>
          <a:endParaRPr lang="es-MX"/>
        </a:p>
      </dgm:t>
    </dgm:pt>
    <dgm:pt modelId="{C27C2CE0-C67C-420C-84BA-92E3FAC60142}">
      <dgm:prSet phldrT="[Texto]"/>
      <dgm:spPr/>
      <dgm:t>
        <a:bodyPr/>
        <a:lstStyle/>
        <a:p>
          <a:pPr algn="just"/>
          <a:r>
            <a:rPr lang="es-MX" dirty="0" smtClean="0">
              <a:latin typeface="Arial" panose="020B0604020202020204" pitchFamily="34" charset="0"/>
              <a:cs typeface="Arial" panose="020B0604020202020204" pitchFamily="34" charset="0"/>
            </a:rPr>
            <a:t>         Estimulación intelectual</a:t>
          </a:r>
        </a:p>
        <a:p>
          <a:pPr algn="just"/>
          <a:r>
            <a:rPr lang="es-MX" dirty="0" smtClean="0">
              <a:latin typeface="Arial" panose="020B0604020202020204" pitchFamily="34" charset="0"/>
              <a:cs typeface="Arial" panose="020B0604020202020204" pitchFamily="34" charset="0"/>
            </a:rPr>
            <a:t>Es la capacidad de líder para impulsar a los miembros de su equipo a bordar los problemas de una manera diferente a la usada hasta entonces, de pensar en una manera innovadora y creativa.</a:t>
          </a:r>
          <a:endParaRPr lang="es-MX" dirty="0">
            <a:latin typeface="Arial" panose="020B0604020202020204" pitchFamily="34" charset="0"/>
            <a:cs typeface="Arial" panose="020B0604020202020204" pitchFamily="34" charset="0"/>
          </a:endParaRPr>
        </a:p>
      </dgm:t>
    </dgm:pt>
    <dgm:pt modelId="{005F019B-4EDD-49C5-9F81-26F5CAB3D267}" type="parTrans" cxnId="{6CD7CE56-7578-4327-ABE8-46BC3D97A00B}">
      <dgm:prSet/>
      <dgm:spPr/>
      <dgm:t>
        <a:bodyPr/>
        <a:lstStyle/>
        <a:p>
          <a:endParaRPr lang="es-MX"/>
        </a:p>
      </dgm:t>
    </dgm:pt>
    <dgm:pt modelId="{8D328158-71A2-4266-92DD-88FB4EAD00B7}" type="sibTrans" cxnId="{6CD7CE56-7578-4327-ABE8-46BC3D97A00B}">
      <dgm:prSet/>
      <dgm:spPr/>
      <dgm:t>
        <a:bodyPr/>
        <a:lstStyle/>
        <a:p>
          <a:endParaRPr lang="es-MX"/>
        </a:p>
      </dgm:t>
    </dgm:pt>
    <dgm:pt modelId="{8FB8DD4F-FD7D-4B07-971B-EB7227DF60B3}">
      <dgm:prSet phldrT="[Texto]"/>
      <dgm:spPr/>
      <dgm:t>
        <a:bodyPr/>
        <a:lstStyle/>
        <a:p>
          <a:pPr algn="just"/>
          <a:r>
            <a:rPr lang="es-MX" dirty="0" smtClean="0">
              <a:latin typeface="Arial" panose="020B0604020202020204" pitchFamily="34" charset="0"/>
              <a:cs typeface="Arial" panose="020B0604020202020204" pitchFamily="34" charset="0"/>
            </a:rPr>
            <a:t>  Consideración individualizada</a:t>
          </a:r>
        </a:p>
        <a:p>
          <a:pPr algn="just"/>
          <a:r>
            <a:rPr lang="es-MX" dirty="0" smtClean="0">
              <a:latin typeface="Arial" panose="020B0604020202020204" pitchFamily="34" charset="0"/>
              <a:cs typeface="Arial" panose="020B0604020202020204" pitchFamily="34" charset="0"/>
            </a:rPr>
            <a:t>Es la capacidad del líder para prestar atención personal a todos los miembros de su equipo, haciéndoles ver que su contribución individual es importante</a:t>
          </a:r>
          <a:endParaRPr lang="es-MX" dirty="0">
            <a:latin typeface="Arial" panose="020B0604020202020204" pitchFamily="34" charset="0"/>
            <a:cs typeface="Arial" panose="020B0604020202020204" pitchFamily="34" charset="0"/>
          </a:endParaRPr>
        </a:p>
      </dgm:t>
    </dgm:pt>
    <dgm:pt modelId="{42A8E19C-5312-4C88-B18C-638B7A303EC2}" type="parTrans" cxnId="{F8683CF0-4D00-4E78-AD39-F39AF328D369}">
      <dgm:prSet/>
      <dgm:spPr/>
      <dgm:t>
        <a:bodyPr/>
        <a:lstStyle/>
        <a:p>
          <a:endParaRPr lang="es-MX"/>
        </a:p>
      </dgm:t>
    </dgm:pt>
    <dgm:pt modelId="{9857A597-E6E2-452C-886A-C401834ED924}" type="sibTrans" cxnId="{F8683CF0-4D00-4E78-AD39-F39AF328D369}">
      <dgm:prSet/>
      <dgm:spPr/>
      <dgm:t>
        <a:bodyPr/>
        <a:lstStyle/>
        <a:p>
          <a:endParaRPr lang="es-MX"/>
        </a:p>
      </dgm:t>
    </dgm:pt>
    <dgm:pt modelId="{AFD7F607-8849-43D5-B82F-61CF2CD50569}" type="pres">
      <dgm:prSet presAssocID="{6F670736-E817-400F-84A3-7475E97891B0}" presName="diagram" presStyleCnt="0">
        <dgm:presLayoutVars>
          <dgm:dir/>
          <dgm:resizeHandles val="exact"/>
        </dgm:presLayoutVars>
      </dgm:prSet>
      <dgm:spPr/>
      <dgm:t>
        <a:bodyPr/>
        <a:lstStyle/>
        <a:p>
          <a:endParaRPr lang="es-MX"/>
        </a:p>
      </dgm:t>
    </dgm:pt>
    <dgm:pt modelId="{6ADFD13A-993E-4CE8-963E-B1BD41FB9C41}" type="pres">
      <dgm:prSet presAssocID="{A9AE527B-CB3B-4D65-83DC-50230D114E71}" presName="node" presStyleLbl="node1" presStyleIdx="0" presStyleCnt="4">
        <dgm:presLayoutVars>
          <dgm:bulletEnabled val="1"/>
        </dgm:presLayoutVars>
      </dgm:prSet>
      <dgm:spPr/>
      <dgm:t>
        <a:bodyPr/>
        <a:lstStyle/>
        <a:p>
          <a:endParaRPr lang="es-MX"/>
        </a:p>
      </dgm:t>
    </dgm:pt>
    <dgm:pt modelId="{C0DD08A0-0FE1-4696-9747-F866AEBF73A7}" type="pres">
      <dgm:prSet presAssocID="{B568E698-621E-4581-AF9C-798576A9B145}" presName="sibTrans" presStyleCnt="0"/>
      <dgm:spPr/>
    </dgm:pt>
    <dgm:pt modelId="{683F5F74-0FF5-4F77-83EB-6C937BFC9B81}" type="pres">
      <dgm:prSet presAssocID="{B713401C-A9BF-422E-BE53-3DA104A68F11}" presName="node" presStyleLbl="node1" presStyleIdx="1" presStyleCnt="4">
        <dgm:presLayoutVars>
          <dgm:bulletEnabled val="1"/>
        </dgm:presLayoutVars>
      </dgm:prSet>
      <dgm:spPr/>
      <dgm:t>
        <a:bodyPr/>
        <a:lstStyle/>
        <a:p>
          <a:endParaRPr lang="es-MX"/>
        </a:p>
      </dgm:t>
    </dgm:pt>
    <dgm:pt modelId="{F8A555BA-6FF1-4FB0-92EF-2F2E6545DBBC}" type="pres">
      <dgm:prSet presAssocID="{D6C4F4CE-E6FA-40D8-9B5C-9879ACE498B2}" presName="sibTrans" presStyleCnt="0"/>
      <dgm:spPr/>
    </dgm:pt>
    <dgm:pt modelId="{223655DF-3F8F-4B95-8AC9-0437C0A0E7CD}" type="pres">
      <dgm:prSet presAssocID="{C27C2CE0-C67C-420C-84BA-92E3FAC60142}" presName="node" presStyleLbl="node1" presStyleIdx="2" presStyleCnt="4">
        <dgm:presLayoutVars>
          <dgm:bulletEnabled val="1"/>
        </dgm:presLayoutVars>
      </dgm:prSet>
      <dgm:spPr/>
      <dgm:t>
        <a:bodyPr/>
        <a:lstStyle/>
        <a:p>
          <a:endParaRPr lang="es-MX"/>
        </a:p>
      </dgm:t>
    </dgm:pt>
    <dgm:pt modelId="{7E160D83-B664-40ED-9357-53ACDF0F56CE}" type="pres">
      <dgm:prSet presAssocID="{8D328158-71A2-4266-92DD-88FB4EAD00B7}" presName="sibTrans" presStyleCnt="0"/>
      <dgm:spPr/>
    </dgm:pt>
    <dgm:pt modelId="{163928F3-B0D0-445F-8032-53A0B0BE1084}" type="pres">
      <dgm:prSet presAssocID="{8FB8DD4F-FD7D-4B07-971B-EB7227DF60B3}" presName="node" presStyleLbl="node1" presStyleIdx="3" presStyleCnt="4">
        <dgm:presLayoutVars>
          <dgm:bulletEnabled val="1"/>
        </dgm:presLayoutVars>
      </dgm:prSet>
      <dgm:spPr/>
      <dgm:t>
        <a:bodyPr/>
        <a:lstStyle/>
        <a:p>
          <a:endParaRPr lang="es-MX"/>
        </a:p>
      </dgm:t>
    </dgm:pt>
  </dgm:ptLst>
  <dgm:cxnLst>
    <dgm:cxn modelId="{48C8D139-9343-4A93-8F61-C8E96D551D3C}" type="presOf" srcId="{B713401C-A9BF-422E-BE53-3DA104A68F11}" destId="{683F5F74-0FF5-4F77-83EB-6C937BFC9B81}" srcOrd="0" destOrd="0" presId="urn:microsoft.com/office/officeart/2005/8/layout/default"/>
    <dgm:cxn modelId="{00F49D51-F7FE-460F-BE4F-62238776AD69}" type="presOf" srcId="{C27C2CE0-C67C-420C-84BA-92E3FAC60142}" destId="{223655DF-3F8F-4B95-8AC9-0437C0A0E7CD}" srcOrd="0" destOrd="0" presId="urn:microsoft.com/office/officeart/2005/8/layout/default"/>
    <dgm:cxn modelId="{65CCA12A-D78B-48A4-9429-2BF7A42AC6F3}" srcId="{6F670736-E817-400F-84A3-7475E97891B0}" destId="{B713401C-A9BF-422E-BE53-3DA104A68F11}" srcOrd="1" destOrd="0" parTransId="{843501AD-E688-48FC-9C04-E20D8F063F82}" sibTransId="{D6C4F4CE-E6FA-40D8-9B5C-9879ACE498B2}"/>
    <dgm:cxn modelId="{54466C2E-1F2A-490D-9F12-9AFAA0E4E69E}" type="presOf" srcId="{6F670736-E817-400F-84A3-7475E97891B0}" destId="{AFD7F607-8849-43D5-B82F-61CF2CD50569}" srcOrd="0" destOrd="0" presId="urn:microsoft.com/office/officeart/2005/8/layout/default"/>
    <dgm:cxn modelId="{6CD7CE56-7578-4327-ABE8-46BC3D97A00B}" srcId="{6F670736-E817-400F-84A3-7475E97891B0}" destId="{C27C2CE0-C67C-420C-84BA-92E3FAC60142}" srcOrd="2" destOrd="0" parTransId="{005F019B-4EDD-49C5-9F81-26F5CAB3D267}" sibTransId="{8D328158-71A2-4266-92DD-88FB4EAD00B7}"/>
    <dgm:cxn modelId="{5B90C5FA-6FEC-402D-9FCC-5A1DF1E206D3}" type="presOf" srcId="{A9AE527B-CB3B-4D65-83DC-50230D114E71}" destId="{6ADFD13A-993E-4CE8-963E-B1BD41FB9C41}" srcOrd="0" destOrd="0" presId="urn:microsoft.com/office/officeart/2005/8/layout/default"/>
    <dgm:cxn modelId="{F8683CF0-4D00-4E78-AD39-F39AF328D369}" srcId="{6F670736-E817-400F-84A3-7475E97891B0}" destId="{8FB8DD4F-FD7D-4B07-971B-EB7227DF60B3}" srcOrd="3" destOrd="0" parTransId="{42A8E19C-5312-4C88-B18C-638B7A303EC2}" sibTransId="{9857A597-E6E2-452C-886A-C401834ED924}"/>
    <dgm:cxn modelId="{2B4A5740-A942-4A31-8265-B65F194BCCD0}" type="presOf" srcId="{8FB8DD4F-FD7D-4B07-971B-EB7227DF60B3}" destId="{163928F3-B0D0-445F-8032-53A0B0BE1084}" srcOrd="0" destOrd="0" presId="urn:microsoft.com/office/officeart/2005/8/layout/default"/>
    <dgm:cxn modelId="{5972DAE3-ADF1-49CF-AD5A-98362E2291D0}" srcId="{6F670736-E817-400F-84A3-7475E97891B0}" destId="{A9AE527B-CB3B-4D65-83DC-50230D114E71}" srcOrd="0" destOrd="0" parTransId="{0160D0F4-957C-4904-9ABA-4D285F44FCD6}" sibTransId="{B568E698-621E-4581-AF9C-798576A9B145}"/>
    <dgm:cxn modelId="{65491878-FCE8-469C-8CEA-DA18ADDC7108}" type="presParOf" srcId="{AFD7F607-8849-43D5-B82F-61CF2CD50569}" destId="{6ADFD13A-993E-4CE8-963E-B1BD41FB9C41}" srcOrd="0" destOrd="0" presId="urn:microsoft.com/office/officeart/2005/8/layout/default"/>
    <dgm:cxn modelId="{59DD8BEC-9679-4BBC-A927-E26176CC0ACC}" type="presParOf" srcId="{AFD7F607-8849-43D5-B82F-61CF2CD50569}" destId="{C0DD08A0-0FE1-4696-9747-F866AEBF73A7}" srcOrd="1" destOrd="0" presId="urn:microsoft.com/office/officeart/2005/8/layout/default"/>
    <dgm:cxn modelId="{60F96C17-4B41-4BF4-80BA-8DC8E36B9149}" type="presParOf" srcId="{AFD7F607-8849-43D5-B82F-61CF2CD50569}" destId="{683F5F74-0FF5-4F77-83EB-6C937BFC9B81}" srcOrd="2" destOrd="0" presId="urn:microsoft.com/office/officeart/2005/8/layout/default"/>
    <dgm:cxn modelId="{F370321C-2F4A-41F9-829A-FEFDFAD9F503}" type="presParOf" srcId="{AFD7F607-8849-43D5-B82F-61CF2CD50569}" destId="{F8A555BA-6FF1-4FB0-92EF-2F2E6545DBBC}" srcOrd="3" destOrd="0" presId="urn:microsoft.com/office/officeart/2005/8/layout/default"/>
    <dgm:cxn modelId="{564B24BC-2620-4656-A660-500961F12FD0}" type="presParOf" srcId="{AFD7F607-8849-43D5-B82F-61CF2CD50569}" destId="{223655DF-3F8F-4B95-8AC9-0437C0A0E7CD}" srcOrd="4" destOrd="0" presId="urn:microsoft.com/office/officeart/2005/8/layout/default"/>
    <dgm:cxn modelId="{8C0D8885-AE52-4EC0-8A8E-8D52F86C3DC8}" type="presParOf" srcId="{AFD7F607-8849-43D5-B82F-61CF2CD50569}" destId="{7E160D83-B664-40ED-9357-53ACDF0F56CE}" srcOrd="5" destOrd="0" presId="urn:microsoft.com/office/officeart/2005/8/layout/default"/>
    <dgm:cxn modelId="{65C290A6-79EA-4307-A702-A0D2F8EEA167}" type="presParOf" srcId="{AFD7F607-8849-43D5-B82F-61CF2CD50569}" destId="{163928F3-B0D0-445F-8032-53A0B0BE1084}"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2AF3DA-9493-42AC-8D7D-06B9025C2C7B}"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s-MX"/>
        </a:p>
      </dgm:t>
    </dgm:pt>
    <dgm:pt modelId="{9F36687A-2A71-4A6D-BBE5-87D0BD51B65A}">
      <dgm:prSet phldrT="[Texto]"/>
      <dgm:spPr/>
      <dgm:t>
        <a:bodyPr/>
        <a:lstStyle/>
        <a:p>
          <a:r>
            <a:rPr lang="es-MX" dirty="0" smtClean="0">
              <a:latin typeface="Arial" panose="020B0604020202020204" pitchFamily="34" charset="0"/>
              <a:cs typeface="Arial" panose="020B0604020202020204" pitchFamily="34" charset="0"/>
            </a:rPr>
            <a:t>El líder servidor es siervo primero. . . su actitud viene de un sentimiento natural de ser útil a los demás. Luego viene la decisión consciente de aspirar a liderar.</a:t>
          </a:r>
          <a:endParaRPr lang="es-MX" dirty="0">
            <a:latin typeface="Arial" panose="020B0604020202020204" pitchFamily="34" charset="0"/>
            <a:cs typeface="Arial" panose="020B0604020202020204" pitchFamily="34" charset="0"/>
          </a:endParaRPr>
        </a:p>
      </dgm:t>
    </dgm:pt>
    <dgm:pt modelId="{38E7EA6F-D003-4DEB-AAB3-88AB3CA0E1E5}" type="parTrans" cxnId="{DED3B36E-3A9B-416E-B61E-6B934A57496B}">
      <dgm:prSet/>
      <dgm:spPr/>
      <dgm:t>
        <a:bodyPr/>
        <a:lstStyle/>
        <a:p>
          <a:endParaRPr lang="es-MX"/>
        </a:p>
      </dgm:t>
    </dgm:pt>
    <dgm:pt modelId="{6D0571C6-ECEA-4F17-AFB1-AB933F0282BD}" type="sibTrans" cxnId="{DED3B36E-3A9B-416E-B61E-6B934A57496B}">
      <dgm:prSet/>
      <dgm:spPr/>
      <dgm:t>
        <a:bodyPr/>
        <a:lstStyle/>
        <a:p>
          <a:endParaRPr lang="es-MX"/>
        </a:p>
      </dgm:t>
    </dgm:pt>
    <dgm:pt modelId="{CAA6801C-3420-4649-9C4A-94C8388818B0}" type="pres">
      <dgm:prSet presAssocID="{C22AF3DA-9493-42AC-8D7D-06B9025C2C7B}" presName="diagram" presStyleCnt="0">
        <dgm:presLayoutVars>
          <dgm:dir/>
          <dgm:resizeHandles val="exact"/>
        </dgm:presLayoutVars>
      </dgm:prSet>
      <dgm:spPr/>
      <dgm:t>
        <a:bodyPr/>
        <a:lstStyle/>
        <a:p>
          <a:endParaRPr lang="es-MX"/>
        </a:p>
      </dgm:t>
    </dgm:pt>
    <dgm:pt modelId="{96EED4C2-C30C-4EA6-A0F2-9ACC6B20A93D}" type="pres">
      <dgm:prSet presAssocID="{9F36687A-2A71-4A6D-BBE5-87D0BD51B65A}" presName="node" presStyleLbl="node1" presStyleIdx="0" presStyleCnt="1" custScaleX="100000" custScaleY="132106" custLinFactNeighborX="-2245" custLinFactNeighborY="-8">
        <dgm:presLayoutVars>
          <dgm:bulletEnabled val="1"/>
        </dgm:presLayoutVars>
      </dgm:prSet>
      <dgm:spPr/>
      <dgm:t>
        <a:bodyPr/>
        <a:lstStyle/>
        <a:p>
          <a:endParaRPr lang="es-MX"/>
        </a:p>
      </dgm:t>
    </dgm:pt>
  </dgm:ptLst>
  <dgm:cxnLst>
    <dgm:cxn modelId="{DED3B36E-3A9B-416E-B61E-6B934A57496B}" srcId="{C22AF3DA-9493-42AC-8D7D-06B9025C2C7B}" destId="{9F36687A-2A71-4A6D-BBE5-87D0BD51B65A}" srcOrd="0" destOrd="0" parTransId="{38E7EA6F-D003-4DEB-AAB3-88AB3CA0E1E5}" sibTransId="{6D0571C6-ECEA-4F17-AFB1-AB933F0282BD}"/>
    <dgm:cxn modelId="{00A8E98C-0253-407B-B8E4-45324C683ECC}" type="presOf" srcId="{9F36687A-2A71-4A6D-BBE5-87D0BD51B65A}" destId="{96EED4C2-C30C-4EA6-A0F2-9ACC6B20A93D}" srcOrd="0" destOrd="0" presId="urn:microsoft.com/office/officeart/2005/8/layout/default"/>
    <dgm:cxn modelId="{899F96E5-851F-4748-8032-F1C916E6ADE9}" type="presOf" srcId="{C22AF3DA-9493-42AC-8D7D-06B9025C2C7B}" destId="{CAA6801C-3420-4649-9C4A-94C8388818B0}" srcOrd="0" destOrd="0" presId="urn:microsoft.com/office/officeart/2005/8/layout/default"/>
    <dgm:cxn modelId="{A4E05761-9FE4-47DB-BDC0-3D3292975434}" type="presParOf" srcId="{CAA6801C-3420-4649-9C4A-94C8388818B0}" destId="{96EED4C2-C30C-4EA6-A0F2-9ACC6B20A93D}"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1B9DE3-1AD9-47DE-9CA5-780E8444496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4C565E34-B524-4ADA-ADA3-03DB00BCC60F}">
      <dgm:prSet phldrT="[Texto]" custT="1"/>
      <dgm:spPr/>
      <dgm:t>
        <a:bodyPr/>
        <a:lstStyle/>
        <a:p>
          <a:r>
            <a:rPr lang="es-MX" sz="1400" b="1" dirty="0" smtClean="0">
              <a:latin typeface="Arial" panose="020B0604020202020204" pitchFamily="34" charset="0"/>
              <a:cs typeface="Arial" panose="020B0604020202020204" pitchFamily="34" charset="0"/>
            </a:rPr>
            <a:t>Descubrir la grandeza de otros</a:t>
          </a:r>
        </a:p>
      </dgm:t>
    </dgm:pt>
    <dgm:pt modelId="{B857DF44-D964-4B1E-8E66-835F8B1CB6C5}" type="parTrans" cxnId="{1738F188-2C02-4B16-8ABE-027374D15EC2}">
      <dgm:prSet/>
      <dgm:spPr/>
      <dgm:t>
        <a:bodyPr/>
        <a:lstStyle/>
        <a:p>
          <a:endParaRPr lang="es-MX"/>
        </a:p>
      </dgm:t>
    </dgm:pt>
    <dgm:pt modelId="{D2B46A93-B397-43F2-BA80-863FF0A61BDC}" type="sibTrans" cxnId="{1738F188-2C02-4B16-8ABE-027374D15EC2}">
      <dgm:prSet/>
      <dgm:spPr/>
      <dgm:t>
        <a:bodyPr/>
        <a:lstStyle/>
        <a:p>
          <a:endParaRPr lang="es-MX"/>
        </a:p>
      </dgm:t>
    </dgm:pt>
    <dgm:pt modelId="{9204E845-9474-4416-BE4F-E6EB3CBDEFC5}">
      <dgm:prSet phldrT="[Texto]" custT="1"/>
      <dgm:spPr/>
      <dgm:t>
        <a:bodyPr/>
        <a:lstStyle/>
        <a:p>
          <a:r>
            <a:rPr lang="es-MX" sz="1600" b="1" dirty="0" smtClean="0">
              <a:latin typeface="Arial" panose="020B0604020202020204" pitchFamily="34" charset="0"/>
              <a:cs typeface="Arial" panose="020B0604020202020204" pitchFamily="34" charset="0"/>
            </a:rPr>
            <a:t>Afinar fuerzas</a:t>
          </a:r>
        </a:p>
      </dgm:t>
    </dgm:pt>
    <dgm:pt modelId="{872E3F1F-6748-4AA5-8A84-4CC687BB6F72}" type="parTrans" cxnId="{B8F801E5-E843-40F7-BE04-EFD364A79B4B}">
      <dgm:prSet/>
      <dgm:spPr/>
      <dgm:t>
        <a:bodyPr/>
        <a:lstStyle/>
        <a:p>
          <a:endParaRPr lang="es-MX"/>
        </a:p>
      </dgm:t>
    </dgm:pt>
    <dgm:pt modelId="{44C4DEE9-0336-41BA-B3A2-4B0E99606278}" type="sibTrans" cxnId="{B8F801E5-E843-40F7-BE04-EFD364A79B4B}">
      <dgm:prSet/>
      <dgm:spPr/>
      <dgm:t>
        <a:bodyPr/>
        <a:lstStyle/>
        <a:p>
          <a:endParaRPr lang="es-MX"/>
        </a:p>
      </dgm:t>
    </dgm:pt>
    <dgm:pt modelId="{03C41AB5-75FD-4354-8860-C0A77E041E7D}">
      <dgm:prSet phldrT="[Texto]" custT="1"/>
      <dgm:spPr/>
      <dgm:t>
        <a:bodyPr/>
        <a:lstStyle/>
        <a:p>
          <a:r>
            <a:rPr lang="es-MX" sz="1400" b="1" dirty="0" smtClean="0">
              <a:latin typeface="Arial" panose="020B0604020202020204" pitchFamily="34" charset="0"/>
              <a:cs typeface="Arial" panose="020B0604020202020204" pitchFamily="34" charset="0"/>
            </a:rPr>
            <a:t>Enfocarse en la humanidad</a:t>
          </a:r>
        </a:p>
      </dgm:t>
    </dgm:pt>
    <dgm:pt modelId="{349ECBC2-02BB-4E70-B062-6DE02E4EEA75}" type="parTrans" cxnId="{FAF00685-45F1-48B2-BBA4-C89A630A66B4}">
      <dgm:prSet/>
      <dgm:spPr/>
      <dgm:t>
        <a:bodyPr/>
        <a:lstStyle/>
        <a:p>
          <a:endParaRPr lang="es-MX"/>
        </a:p>
      </dgm:t>
    </dgm:pt>
    <dgm:pt modelId="{2B0D107A-212A-4C19-A9CB-C41EFF9E0D0F}" type="sibTrans" cxnId="{FAF00685-45F1-48B2-BBA4-C89A630A66B4}">
      <dgm:prSet/>
      <dgm:spPr/>
      <dgm:t>
        <a:bodyPr/>
        <a:lstStyle/>
        <a:p>
          <a:endParaRPr lang="es-MX"/>
        </a:p>
      </dgm:t>
    </dgm:pt>
    <dgm:pt modelId="{9A594313-3261-4942-B04B-CE66F80C961F}">
      <dgm:prSet custT="1"/>
      <dgm:spPr/>
      <dgm:t>
        <a:bodyPr/>
        <a:lstStyle/>
        <a:p>
          <a:r>
            <a:rPr lang="es-MX" sz="1400" b="1" dirty="0" smtClean="0">
              <a:latin typeface="Arial" panose="020B0604020202020204" pitchFamily="34" charset="0"/>
              <a:cs typeface="Arial" panose="020B0604020202020204" pitchFamily="34" charset="0"/>
            </a:rPr>
            <a:t>Explotar la pasión </a:t>
          </a:r>
        </a:p>
      </dgm:t>
    </dgm:pt>
    <dgm:pt modelId="{A8E078F4-45F4-469A-99A5-8139A310D4A2}" type="sibTrans" cxnId="{EB97E7FC-B51B-4D12-A784-C571F56C8D6F}">
      <dgm:prSet/>
      <dgm:spPr/>
      <dgm:t>
        <a:bodyPr/>
        <a:lstStyle/>
        <a:p>
          <a:endParaRPr lang="es-MX"/>
        </a:p>
      </dgm:t>
    </dgm:pt>
    <dgm:pt modelId="{4ABD2EB7-3BD3-4835-BF87-920A65CD951B}" type="parTrans" cxnId="{EB97E7FC-B51B-4D12-A784-C571F56C8D6F}">
      <dgm:prSet/>
      <dgm:spPr/>
      <dgm:t>
        <a:bodyPr/>
        <a:lstStyle/>
        <a:p>
          <a:endParaRPr lang="es-MX"/>
        </a:p>
      </dgm:t>
    </dgm:pt>
    <dgm:pt modelId="{7648454E-6A5F-4B87-8D2E-6D41A3071994}">
      <dgm:prSet custT="1"/>
      <dgm:spPr/>
      <dgm:t>
        <a:bodyPr/>
        <a:lstStyle/>
        <a:p>
          <a:r>
            <a:rPr lang="es-MX" sz="1400" b="1" dirty="0" smtClean="0">
              <a:latin typeface="Arial" panose="020B0604020202020204" pitchFamily="34" charset="0"/>
              <a:cs typeface="Arial" panose="020B0604020202020204" pitchFamily="34" charset="0"/>
            </a:rPr>
            <a:t>Encontrar la historia de éxito </a:t>
          </a:r>
        </a:p>
      </dgm:t>
    </dgm:pt>
    <dgm:pt modelId="{3E7F809A-5257-481C-A1F9-4BF68461A8A7}" type="sibTrans" cxnId="{83CC6246-07EC-4D00-91F0-4CB68F858B15}">
      <dgm:prSet/>
      <dgm:spPr/>
      <dgm:t>
        <a:bodyPr/>
        <a:lstStyle/>
        <a:p>
          <a:endParaRPr lang="es-MX"/>
        </a:p>
      </dgm:t>
    </dgm:pt>
    <dgm:pt modelId="{FB2F69A7-1A1F-4EF6-9E6B-CBB3F88CF772}" type="parTrans" cxnId="{83CC6246-07EC-4D00-91F0-4CB68F858B15}">
      <dgm:prSet/>
      <dgm:spPr/>
      <dgm:t>
        <a:bodyPr/>
        <a:lstStyle/>
        <a:p>
          <a:endParaRPr lang="es-MX"/>
        </a:p>
      </dgm:t>
    </dgm:pt>
    <dgm:pt modelId="{2CAD1C6B-3436-4DFA-9792-7B1304F0C2C3}">
      <dgm:prSet custT="1"/>
      <dgm:spPr/>
      <dgm:t>
        <a:bodyPr/>
        <a:lstStyle/>
        <a:p>
          <a:r>
            <a:rPr lang="es-MX" sz="1600" b="1" dirty="0" smtClean="0">
              <a:latin typeface="Arial" panose="020B0604020202020204" pitchFamily="34" charset="0"/>
              <a:cs typeface="Arial" panose="020B0604020202020204" pitchFamily="34" charset="0"/>
            </a:rPr>
            <a:t>Unir a la gente</a:t>
          </a:r>
        </a:p>
      </dgm:t>
    </dgm:pt>
    <dgm:pt modelId="{F3868299-341F-4576-90B9-640B4FA1AB53}" type="sibTrans" cxnId="{2D274F80-2651-4380-B126-303CC33E5851}">
      <dgm:prSet/>
      <dgm:spPr/>
      <dgm:t>
        <a:bodyPr/>
        <a:lstStyle/>
        <a:p>
          <a:endParaRPr lang="es-MX"/>
        </a:p>
      </dgm:t>
    </dgm:pt>
    <dgm:pt modelId="{87A2A7E6-4589-4E9B-B996-4B7CE9E90CA7}" type="parTrans" cxnId="{2D274F80-2651-4380-B126-303CC33E5851}">
      <dgm:prSet/>
      <dgm:spPr/>
      <dgm:t>
        <a:bodyPr/>
        <a:lstStyle/>
        <a:p>
          <a:endParaRPr lang="es-MX"/>
        </a:p>
      </dgm:t>
    </dgm:pt>
    <dgm:pt modelId="{1CB40752-056F-4283-83A5-357FFD45DDCC}">
      <dgm:prSet phldrT="[Texto]" custT="1"/>
      <dgm:spPr/>
      <dgm:t>
        <a:bodyPr/>
        <a:lstStyle/>
        <a:p>
          <a:r>
            <a:rPr lang="es-MX" sz="1600" b="1" dirty="0" smtClean="0">
              <a:latin typeface="Arial" panose="020B0604020202020204" pitchFamily="34" charset="0"/>
              <a:cs typeface="Arial" panose="020B0604020202020204" pitchFamily="34" charset="0"/>
            </a:rPr>
            <a:t>Estar en acción constante</a:t>
          </a:r>
        </a:p>
      </dgm:t>
    </dgm:pt>
    <dgm:pt modelId="{E9D08E33-C8A0-4705-9ADF-C17450B37CA8}" type="sibTrans" cxnId="{0F7592A7-563A-4CF1-AA14-F7C5D37A1A61}">
      <dgm:prSet/>
      <dgm:spPr/>
      <dgm:t>
        <a:bodyPr/>
        <a:lstStyle/>
        <a:p>
          <a:endParaRPr lang="es-MX"/>
        </a:p>
      </dgm:t>
    </dgm:pt>
    <dgm:pt modelId="{0A21777A-57BC-486C-AA30-112D91DBB495}" type="parTrans" cxnId="{0F7592A7-563A-4CF1-AA14-F7C5D37A1A61}">
      <dgm:prSet/>
      <dgm:spPr/>
      <dgm:t>
        <a:bodyPr/>
        <a:lstStyle/>
        <a:p>
          <a:endParaRPr lang="es-MX"/>
        </a:p>
      </dgm:t>
    </dgm:pt>
    <dgm:pt modelId="{013C2849-A98B-4043-88BD-337A2DE85B5F}" type="pres">
      <dgm:prSet presAssocID="{A71B9DE3-1AD9-47DE-9CA5-780E84444963}" presName="diagram" presStyleCnt="0">
        <dgm:presLayoutVars>
          <dgm:dir/>
          <dgm:resizeHandles val="exact"/>
        </dgm:presLayoutVars>
      </dgm:prSet>
      <dgm:spPr/>
      <dgm:t>
        <a:bodyPr/>
        <a:lstStyle/>
        <a:p>
          <a:endParaRPr lang="es-MX"/>
        </a:p>
      </dgm:t>
    </dgm:pt>
    <dgm:pt modelId="{E1F17280-DEF2-4FFC-8ABF-051D8ECF6B6A}" type="pres">
      <dgm:prSet presAssocID="{4C565E34-B524-4ADA-ADA3-03DB00BCC60F}" presName="node" presStyleLbl="node1" presStyleIdx="0" presStyleCnt="7" custScaleX="59728" custScaleY="67566" custLinFactNeighborX="-9918" custLinFactNeighborY="8521">
        <dgm:presLayoutVars>
          <dgm:bulletEnabled val="1"/>
        </dgm:presLayoutVars>
      </dgm:prSet>
      <dgm:spPr/>
      <dgm:t>
        <a:bodyPr/>
        <a:lstStyle/>
        <a:p>
          <a:endParaRPr lang="es-MX"/>
        </a:p>
      </dgm:t>
    </dgm:pt>
    <dgm:pt modelId="{4A377855-2007-420A-9961-AF9CD13433F2}" type="pres">
      <dgm:prSet presAssocID="{D2B46A93-B397-43F2-BA80-863FF0A61BDC}" presName="sibTrans" presStyleCnt="0"/>
      <dgm:spPr/>
    </dgm:pt>
    <dgm:pt modelId="{A6E303DC-196E-4530-8DBE-7A6A3B2E1FE9}" type="pres">
      <dgm:prSet presAssocID="{9204E845-9474-4416-BE4F-E6EB3CBDEFC5}" presName="node" presStyleLbl="node1" presStyleIdx="1" presStyleCnt="7" custScaleX="54648" custScaleY="69327" custLinFactNeighborX="-307" custLinFactNeighborY="6253">
        <dgm:presLayoutVars>
          <dgm:bulletEnabled val="1"/>
        </dgm:presLayoutVars>
      </dgm:prSet>
      <dgm:spPr/>
      <dgm:t>
        <a:bodyPr/>
        <a:lstStyle/>
        <a:p>
          <a:endParaRPr lang="es-MX"/>
        </a:p>
      </dgm:t>
    </dgm:pt>
    <dgm:pt modelId="{10822D2A-592D-4054-B8EE-52A46305585B}" type="pres">
      <dgm:prSet presAssocID="{44C4DEE9-0336-41BA-B3A2-4B0E99606278}" presName="sibTrans" presStyleCnt="0"/>
      <dgm:spPr/>
    </dgm:pt>
    <dgm:pt modelId="{C8383FFD-750A-4B5A-BEA3-8BB00E1658B5}" type="pres">
      <dgm:prSet presAssocID="{03C41AB5-75FD-4354-8860-C0A77E041E7D}" presName="node" presStyleLbl="node1" presStyleIdx="2" presStyleCnt="7" custScaleX="59248" custScaleY="60257" custLinFactNeighborX="12495" custLinFactNeighborY="11163">
        <dgm:presLayoutVars>
          <dgm:bulletEnabled val="1"/>
        </dgm:presLayoutVars>
      </dgm:prSet>
      <dgm:spPr/>
      <dgm:t>
        <a:bodyPr/>
        <a:lstStyle/>
        <a:p>
          <a:endParaRPr lang="es-MX"/>
        </a:p>
      </dgm:t>
    </dgm:pt>
    <dgm:pt modelId="{6FC758E6-B6D3-4C98-BD07-FE7D52E68A00}" type="pres">
      <dgm:prSet presAssocID="{2B0D107A-212A-4C19-A9CB-C41EFF9E0D0F}" presName="sibTrans" presStyleCnt="0"/>
      <dgm:spPr/>
    </dgm:pt>
    <dgm:pt modelId="{1FEC3C99-9589-480F-AE35-E5E0152D4BAB}" type="pres">
      <dgm:prSet presAssocID="{1CB40752-056F-4283-83A5-357FFD45DDCC}" presName="node" presStyleLbl="node1" presStyleIdx="3" presStyleCnt="7" custScaleX="47137" custScaleY="63795" custLinFactNeighborX="-8400" custLinFactNeighborY="20323">
        <dgm:presLayoutVars>
          <dgm:bulletEnabled val="1"/>
        </dgm:presLayoutVars>
      </dgm:prSet>
      <dgm:spPr/>
      <dgm:t>
        <a:bodyPr/>
        <a:lstStyle/>
        <a:p>
          <a:endParaRPr lang="es-MX"/>
        </a:p>
      </dgm:t>
    </dgm:pt>
    <dgm:pt modelId="{6AD516C3-1EEB-4986-B1A4-4ECE88AFB38A}" type="pres">
      <dgm:prSet presAssocID="{E9D08E33-C8A0-4705-9ADF-C17450B37CA8}" presName="sibTrans" presStyleCnt="0"/>
      <dgm:spPr/>
    </dgm:pt>
    <dgm:pt modelId="{41810CA5-91BA-4C54-BC03-F23297EC9E03}" type="pres">
      <dgm:prSet presAssocID="{2CAD1C6B-3436-4DFA-9792-7B1304F0C2C3}" presName="node" presStyleLbl="node1" presStyleIdx="4" presStyleCnt="7" custScaleX="55720" custScaleY="68435" custLinFactNeighborX="4357" custLinFactNeighborY="604">
        <dgm:presLayoutVars>
          <dgm:bulletEnabled val="1"/>
        </dgm:presLayoutVars>
      </dgm:prSet>
      <dgm:spPr/>
      <dgm:t>
        <a:bodyPr/>
        <a:lstStyle/>
        <a:p>
          <a:endParaRPr lang="es-MX"/>
        </a:p>
      </dgm:t>
    </dgm:pt>
    <dgm:pt modelId="{4E8A721E-A22C-4645-AE96-64EC1F11D558}" type="pres">
      <dgm:prSet presAssocID="{F3868299-341F-4576-90B9-640B4FA1AB53}" presName="sibTrans" presStyleCnt="0"/>
      <dgm:spPr/>
    </dgm:pt>
    <dgm:pt modelId="{CD66AB29-68A4-4C0C-BD74-F466A10B38DF}" type="pres">
      <dgm:prSet presAssocID="{7648454E-6A5F-4B87-8D2E-6D41A3071994}" presName="node" presStyleLbl="node1" presStyleIdx="5" presStyleCnt="7" custScaleX="58691" custScaleY="71461" custLinFactNeighborX="16087" custLinFactNeighborY="33601">
        <dgm:presLayoutVars>
          <dgm:bulletEnabled val="1"/>
        </dgm:presLayoutVars>
      </dgm:prSet>
      <dgm:spPr/>
      <dgm:t>
        <a:bodyPr/>
        <a:lstStyle/>
        <a:p>
          <a:endParaRPr lang="es-MX"/>
        </a:p>
      </dgm:t>
    </dgm:pt>
    <dgm:pt modelId="{9FC20874-1498-4DE0-9072-E839B59B1F7E}" type="pres">
      <dgm:prSet presAssocID="{3E7F809A-5257-481C-A1F9-4BF68461A8A7}" presName="sibTrans" presStyleCnt="0"/>
      <dgm:spPr/>
    </dgm:pt>
    <dgm:pt modelId="{B25690DB-1CA7-4387-ADCD-11A62C4F97DB}" type="pres">
      <dgm:prSet presAssocID="{9A594313-3261-4942-B04B-CE66F80C961F}" presName="node" presStyleLbl="node1" presStyleIdx="6" presStyleCnt="7" custScaleX="63846" custScaleY="58771" custLinFactNeighborX="-1135" custLinFactNeighborY="-1005">
        <dgm:presLayoutVars>
          <dgm:bulletEnabled val="1"/>
        </dgm:presLayoutVars>
      </dgm:prSet>
      <dgm:spPr/>
      <dgm:t>
        <a:bodyPr/>
        <a:lstStyle/>
        <a:p>
          <a:endParaRPr lang="es-MX"/>
        </a:p>
      </dgm:t>
    </dgm:pt>
  </dgm:ptLst>
  <dgm:cxnLst>
    <dgm:cxn modelId="{B8F801E5-E843-40F7-BE04-EFD364A79B4B}" srcId="{A71B9DE3-1AD9-47DE-9CA5-780E84444963}" destId="{9204E845-9474-4416-BE4F-E6EB3CBDEFC5}" srcOrd="1" destOrd="0" parTransId="{872E3F1F-6748-4AA5-8A84-4CC687BB6F72}" sibTransId="{44C4DEE9-0336-41BA-B3A2-4B0E99606278}"/>
    <dgm:cxn modelId="{D4E0847C-4C8D-4736-94BD-82F277ED050A}" type="presOf" srcId="{A71B9DE3-1AD9-47DE-9CA5-780E84444963}" destId="{013C2849-A98B-4043-88BD-337A2DE85B5F}" srcOrd="0" destOrd="0" presId="urn:microsoft.com/office/officeart/2005/8/layout/default"/>
    <dgm:cxn modelId="{9E8E7900-7831-453F-A02A-E553F62CC72A}" type="presOf" srcId="{9204E845-9474-4416-BE4F-E6EB3CBDEFC5}" destId="{A6E303DC-196E-4530-8DBE-7A6A3B2E1FE9}" srcOrd="0" destOrd="0" presId="urn:microsoft.com/office/officeart/2005/8/layout/default"/>
    <dgm:cxn modelId="{0F7592A7-563A-4CF1-AA14-F7C5D37A1A61}" srcId="{A71B9DE3-1AD9-47DE-9CA5-780E84444963}" destId="{1CB40752-056F-4283-83A5-357FFD45DDCC}" srcOrd="3" destOrd="0" parTransId="{0A21777A-57BC-486C-AA30-112D91DBB495}" sibTransId="{E9D08E33-C8A0-4705-9ADF-C17450B37CA8}"/>
    <dgm:cxn modelId="{8C4FA61D-8EA1-4725-8E05-FFDE0484BB1A}" type="presOf" srcId="{2CAD1C6B-3436-4DFA-9792-7B1304F0C2C3}" destId="{41810CA5-91BA-4C54-BC03-F23297EC9E03}" srcOrd="0" destOrd="0" presId="urn:microsoft.com/office/officeart/2005/8/layout/default"/>
    <dgm:cxn modelId="{F8B8568E-1A42-4725-B31C-CB4458B59247}" type="presOf" srcId="{03C41AB5-75FD-4354-8860-C0A77E041E7D}" destId="{C8383FFD-750A-4B5A-BEA3-8BB00E1658B5}" srcOrd="0" destOrd="0" presId="urn:microsoft.com/office/officeart/2005/8/layout/default"/>
    <dgm:cxn modelId="{EB97E7FC-B51B-4D12-A784-C571F56C8D6F}" srcId="{A71B9DE3-1AD9-47DE-9CA5-780E84444963}" destId="{9A594313-3261-4942-B04B-CE66F80C961F}" srcOrd="6" destOrd="0" parTransId="{4ABD2EB7-3BD3-4835-BF87-920A65CD951B}" sibTransId="{A8E078F4-45F4-469A-99A5-8139A310D4A2}"/>
    <dgm:cxn modelId="{54482FC8-9754-49A5-95EB-2808BA20834C}" type="presOf" srcId="{9A594313-3261-4942-B04B-CE66F80C961F}" destId="{B25690DB-1CA7-4387-ADCD-11A62C4F97DB}" srcOrd="0" destOrd="0" presId="urn:microsoft.com/office/officeart/2005/8/layout/default"/>
    <dgm:cxn modelId="{2D274F80-2651-4380-B126-303CC33E5851}" srcId="{A71B9DE3-1AD9-47DE-9CA5-780E84444963}" destId="{2CAD1C6B-3436-4DFA-9792-7B1304F0C2C3}" srcOrd="4" destOrd="0" parTransId="{87A2A7E6-4589-4E9B-B996-4B7CE9E90CA7}" sibTransId="{F3868299-341F-4576-90B9-640B4FA1AB53}"/>
    <dgm:cxn modelId="{FAF00685-45F1-48B2-BBA4-C89A630A66B4}" srcId="{A71B9DE3-1AD9-47DE-9CA5-780E84444963}" destId="{03C41AB5-75FD-4354-8860-C0A77E041E7D}" srcOrd="2" destOrd="0" parTransId="{349ECBC2-02BB-4E70-B062-6DE02E4EEA75}" sibTransId="{2B0D107A-212A-4C19-A9CB-C41EFF9E0D0F}"/>
    <dgm:cxn modelId="{83CC6246-07EC-4D00-91F0-4CB68F858B15}" srcId="{A71B9DE3-1AD9-47DE-9CA5-780E84444963}" destId="{7648454E-6A5F-4B87-8D2E-6D41A3071994}" srcOrd="5" destOrd="0" parTransId="{FB2F69A7-1A1F-4EF6-9E6B-CBB3F88CF772}" sibTransId="{3E7F809A-5257-481C-A1F9-4BF68461A8A7}"/>
    <dgm:cxn modelId="{F9B937C2-424A-4019-99C5-0F44E1282FE5}" type="presOf" srcId="{1CB40752-056F-4283-83A5-357FFD45DDCC}" destId="{1FEC3C99-9589-480F-AE35-E5E0152D4BAB}" srcOrd="0" destOrd="0" presId="urn:microsoft.com/office/officeart/2005/8/layout/default"/>
    <dgm:cxn modelId="{436A1DFB-60D6-4CC1-9EA2-867A084C3707}" type="presOf" srcId="{7648454E-6A5F-4B87-8D2E-6D41A3071994}" destId="{CD66AB29-68A4-4C0C-BD74-F466A10B38DF}" srcOrd="0" destOrd="0" presId="urn:microsoft.com/office/officeart/2005/8/layout/default"/>
    <dgm:cxn modelId="{1738F188-2C02-4B16-8ABE-027374D15EC2}" srcId="{A71B9DE3-1AD9-47DE-9CA5-780E84444963}" destId="{4C565E34-B524-4ADA-ADA3-03DB00BCC60F}" srcOrd="0" destOrd="0" parTransId="{B857DF44-D964-4B1E-8E66-835F8B1CB6C5}" sibTransId="{D2B46A93-B397-43F2-BA80-863FF0A61BDC}"/>
    <dgm:cxn modelId="{CFA93D17-AA4D-4FB8-A9B1-440FEDD45849}" type="presOf" srcId="{4C565E34-B524-4ADA-ADA3-03DB00BCC60F}" destId="{E1F17280-DEF2-4FFC-8ABF-051D8ECF6B6A}" srcOrd="0" destOrd="0" presId="urn:microsoft.com/office/officeart/2005/8/layout/default"/>
    <dgm:cxn modelId="{79841E01-4369-4700-A854-628DBDDD6E9A}" type="presParOf" srcId="{013C2849-A98B-4043-88BD-337A2DE85B5F}" destId="{E1F17280-DEF2-4FFC-8ABF-051D8ECF6B6A}" srcOrd="0" destOrd="0" presId="urn:microsoft.com/office/officeart/2005/8/layout/default"/>
    <dgm:cxn modelId="{35261C57-98BF-41E4-A651-D590191DBCCD}" type="presParOf" srcId="{013C2849-A98B-4043-88BD-337A2DE85B5F}" destId="{4A377855-2007-420A-9961-AF9CD13433F2}" srcOrd="1" destOrd="0" presId="urn:microsoft.com/office/officeart/2005/8/layout/default"/>
    <dgm:cxn modelId="{C29AE2E1-E75D-4A4B-A830-110B1D4F6B06}" type="presParOf" srcId="{013C2849-A98B-4043-88BD-337A2DE85B5F}" destId="{A6E303DC-196E-4530-8DBE-7A6A3B2E1FE9}" srcOrd="2" destOrd="0" presId="urn:microsoft.com/office/officeart/2005/8/layout/default"/>
    <dgm:cxn modelId="{748B6343-6B2B-45A8-BDFF-5938473BCE3C}" type="presParOf" srcId="{013C2849-A98B-4043-88BD-337A2DE85B5F}" destId="{10822D2A-592D-4054-B8EE-52A46305585B}" srcOrd="3" destOrd="0" presId="urn:microsoft.com/office/officeart/2005/8/layout/default"/>
    <dgm:cxn modelId="{F2F0CCC8-F6A9-4A22-B592-40EB6F3F1BBC}" type="presParOf" srcId="{013C2849-A98B-4043-88BD-337A2DE85B5F}" destId="{C8383FFD-750A-4B5A-BEA3-8BB00E1658B5}" srcOrd="4" destOrd="0" presId="urn:microsoft.com/office/officeart/2005/8/layout/default"/>
    <dgm:cxn modelId="{90F68232-86D6-4531-A264-B6B952B42E56}" type="presParOf" srcId="{013C2849-A98B-4043-88BD-337A2DE85B5F}" destId="{6FC758E6-B6D3-4C98-BD07-FE7D52E68A00}" srcOrd="5" destOrd="0" presId="urn:microsoft.com/office/officeart/2005/8/layout/default"/>
    <dgm:cxn modelId="{949E617D-34A1-442B-9183-DDAE903DE44D}" type="presParOf" srcId="{013C2849-A98B-4043-88BD-337A2DE85B5F}" destId="{1FEC3C99-9589-480F-AE35-E5E0152D4BAB}" srcOrd="6" destOrd="0" presId="urn:microsoft.com/office/officeart/2005/8/layout/default"/>
    <dgm:cxn modelId="{E1C1C863-CA68-4D76-80DB-1FA415C4885A}" type="presParOf" srcId="{013C2849-A98B-4043-88BD-337A2DE85B5F}" destId="{6AD516C3-1EEB-4986-B1A4-4ECE88AFB38A}" srcOrd="7" destOrd="0" presId="urn:microsoft.com/office/officeart/2005/8/layout/default"/>
    <dgm:cxn modelId="{F0B96828-6B13-4595-AE4B-39C5FE2F2E99}" type="presParOf" srcId="{013C2849-A98B-4043-88BD-337A2DE85B5F}" destId="{41810CA5-91BA-4C54-BC03-F23297EC9E03}" srcOrd="8" destOrd="0" presId="urn:microsoft.com/office/officeart/2005/8/layout/default"/>
    <dgm:cxn modelId="{B66E3E0B-5BF9-4396-A82F-03F6A19876D3}" type="presParOf" srcId="{013C2849-A98B-4043-88BD-337A2DE85B5F}" destId="{4E8A721E-A22C-4645-AE96-64EC1F11D558}" srcOrd="9" destOrd="0" presId="urn:microsoft.com/office/officeart/2005/8/layout/default"/>
    <dgm:cxn modelId="{E59F81AF-C165-4348-AFAA-D4817C0ADAC9}" type="presParOf" srcId="{013C2849-A98B-4043-88BD-337A2DE85B5F}" destId="{CD66AB29-68A4-4C0C-BD74-F466A10B38DF}" srcOrd="10" destOrd="0" presId="urn:microsoft.com/office/officeart/2005/8/layout/default"/>
    <dgm:cxn modelId="{B0BB2C3D-D854-4B8B-980F-E4080FE2720D}" type="presParOf" srcId="{013C2849-A98B-4043-88BD-337A2DE85B5F}" destId="{9FC20874-1498-4DE0-9072-E839B59B1F7E}" srcOrd="11" destOrd="0" presId="urn:microsoft.com/office/officeart/2005/8/layout/default"/>
    <dgm:cxn modelId="{60A3F2FA-4D80-4A7B-8216-3AD6BB273DEB}" type="presParOf" srcId="{013C2849-A98B-4043-88BD-337A2DE85B5F}" destId="{B25690DB-1CA7-4387-ADCD-11A62C4F97DB}"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534994-130C-446E-9324-7FD404FD1B7F}"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s-MX"/>
        </a:p>
      </dgm:t>
    </dgm:pt>
    <dgm:pt modelId="{0BA25037-CC1C-4FAC-AC5F-03252D493114}">
      <dgm:prSet phldrT="[Texto]" phldr="1"/>
      <dgm:spPr/>
      <dgm:t>
        <a:bodyPr/>
        <a:lstStyle/>
        <a:p>
          <a:endParaRPr lang="es-MX" dirty="0"/>
        </a:p>
      </dgm:t>
    </dgm:pt>
    <dgm:pt modelId="{7F911912-43EE-4513-9DDA-C6183C0623B9}" type="parTrans" cxnId="{4C4B39A3-D6C2-4D04-993E-DFA563FF812B}">
      <dgm:prSet/>
      <dgm:spPr/>
      <dgm:t>
        <a:bodyPr/>
        <a:lstStyle/>
        <a:p>
          <a:endParaRPr lang="es-MX"/>
        </a:p>
      </dgm:t>
    </dgm:pt>
    <dgm:pt modelId="{202AFAB9-5BCA-4848-A601-64B993D15C7E}" type="sibTrans" cxnId="{4C4B39A3-D6C2-4D04-993E-DFA563FF812B}">
      <dgm:prSet/>
      <dgm:spPr/>
      <dgm:t>
        <a:bodyPr/>
        <a:lstStyle/>
        <a:p>
          <a:endParaRPr lang="es-MX"/>
        </a:p>
      </dgm:t>
    </dgm:pt>
    <dgm:pt modelId="{00DB3DE4-3E3D-4A30-B3C9-E07AF7F8E059}">
      <dgm:prSet phldrT="[Texto]"/>
      <dgm:spPr/>
      <dgm:t>
        <a:bodyPr/>
        <a:lstStyle/>
        <a:p>
          <a:r>
            <a:rPr lang="es-MX" dirty="0" smtClean="0">
              <a:latin typeface="Arial" panose="020B0604020202020204" pitchFamily="34" charset="0"/>
              <a:cs typeface="Arial" panose="020B0604020202020204" pitchFamily="34" charset="0"/>
            </a:rPr>
            <a:t>El liderazgo basado en valores es un "liderazgo sin respuestas fáciles" (</a:t>
          </a:r>
          <a:r>
            <a:rPr lang="es-MX" dirty="0" err="1" smtClean="0">
              <a:latin typeface="Arial" panose="020B0604020202020204" pitchFamily="34" charset="0"/>
              <a:cs typeface="Arial" panose="020B0604020202020204" pitchFamily="34" charset="0"/>
            </a:rPr>
            <a:t>Heifetz</a:t>
          </a:r>
          <a:r>
            <a:rPr lang="es-MX" dirty="0" smtClean="0">
              <a:latin typeface="Arial" panose="020B0604020202020204" pitchFamily="34" charset="0"/>
              <a:cs typeface="Arial" panose="020B0604020202020204" pitchFamily="34" charset="0"/>
            </a:rPr>
            <a:t>) pero presenta una meta ambiciosa y prometedora para quien se empeñe en trabajar por él.</a:t>
          </a:r>
          <a:endParaRPr lang="es-MX" dirty="0"/>
        </a:p>
      </dgm:t>
    </dgm:pt>
    <dgm:pt modelId="{B5C197AD-10D2-43A8-AA09-2CAA4D7DAC56}" type="parTrans" cxnId="{0DBCA4FA-7EED-443D-BF12-14AD95B76D92}">
      <dgm:prSet/>
      <dgm:spPr/>
      <dgm:t>
        <a:bodyPr/>
        <a:lstStyle/>
        <a:p>
          <a:endParaRPr lang="es-MX"/>
        </a:p>
      </dgm:t>
    </dgm:pt>
    <dgm:pt modelId="{203CF506-A2F5-4079-9409-EFBA6F6083CB}" type="sibTrans" cxnId="{0DBCA4FA-7EED-443D-BF12-14AD95B76D92}">
      <dgm:prSet/>
      <dgm:spPr/>
      <dgm:t>
        <a:bodyPr/>
        <a:lstStyle/>
        <a:p>
          <a:endParaRPr lang="es-MX"/>
        </a:p>
      </dgm:t>
    </dgm:pt>
    <dgm:pt modelId="{5AB38255-45AF-4A13-9150-7BB92969E30F}">
      <dgm:prSet phldrT="[Texto]" phldr="1"/>
      <dgm:spPr/>
      <dgm:t>
        <a:bodyPr/>
        <a:lstStyle/>
        <a:p>
          <a:endParaRPr lang="es-MX"/>
        </a:p>
      </dgm:t>
    </dgm:pt>
    <dgm:pt modelId="{7DD40CCE-8B2A-4EF8-9451-BBB8D5980606}" type="parTrans" cxnId="{2BE14E47-EB44-461C-9EBE-A4512C287530}">
      <dgm:prSet/>
      <dgm:spPr/>
      <dgm:t>
        <a:bodyPr/>
        <a:lstStyle/>
        <a:p>
          <a:endParaRPr lang="es-MX"/>
        </a:p>
      </dgm:t>
    </dgm:pt>
    <dgm:pt modelId="{0E9D5AA8-3BBC-4315-9096-BF6E19D1FB2F}" type="sibTrans" cxnId="{2BE14E47-EB44-461C-9EBE-A4512C287530}">
      <dgm:prSet/>
      <dgm:spPr/>
      <dgm:t>
        <a:bodyPr/>
        <a:lstStyle/>
        <a:p>
          <a:endParaRPr lang="es-MX"/>
        </a:p>
      </dgm:t>
    </dgm:pt>
    <dgm:pt modelId="{9C21CF97-1CF9-4063-8139-18BB37B5E50A}">
      <dgm:prSet phldrT="[Texto]"/>
      <dgm:spPr/>
      <dgm:t>
        <a:bodyPr/>
        <a:lstStyle/>
        <a:p>
          <a:r>
            <a:rPr lang="es-MX" dirty="0" smtClean="0">
              <a:latin typeface="Arial" panose="020B0604020202020204" pitchFamily="34" charset="0"/>
              <a:cs typeface="Arial" panose="020B0604020202020204" pitchFamily="34" charset="0"/>
            </a:rPr>
            <a:t>La práctica de valores hace que las personas realicen su trabajo mejor, sean más felices, rindan más, y que exista e n la empresa un clima humano de cooperación y entendimiento, de búsqueda de la calidad, como una meta constante de perfeccionamiento</a:t>
          </a:r>
          <a:endParaRPr lang="es-MX" dirty="0"/>
        </a:p>
      </dgm:t>
    </dgm:pt>
    <dgm:pt modelId="{2E88D107-4B90-4A30-B6A6-384B404ADE63}" type="parTrans" cxnId="{645EB673-0F47-4F8B-BCD5-F5E6B6FDE8A0}">
      <dgm:prSet/>
      <dgm:spPr/>
      <dgm:t>
        <a:bodyPr/>
        <a:lstStyle/>
        <a:p>
          <a:endParaRPr lang="es-MX"/>
        </a:p>
      </dgm:t>
    </dgm:pt>
    <dgm:pt modelId="{BECDDAC7-C224-465D-A76D-7128BE7B0A3C}" type="sibTrans" cxnId="{645EB673-0F47-4F8B-BCD5-F5E6B6FDE8A0}">
      <dgm:prSet/>
      <dgm:spPr/>
      <dgm:t>
        <a:bodyPr/>
        <a:lstStyle/>
        <a:p>
          <a:endParaRPr lang="es-MX"/>
        </a:p>
      </dgm:t>
    </dgm:pt>
    <dgm:pt modelId="{9AFAAF1A-B67E-4754-8649-BAC9E6150126}" type="pres">
      <dgm:prSet presAssocID="{B1534994-130C-446E-9324-7FD404FD1B7F}" presName="linearFlow" presStyleCnt="0">
        <dgm:presLayoutVars>
          <dgm:dir/>
          <dgm:animLvl val="lvl"/>
          <dgm:resizeHandles val="exact"/>
        </dgm:presLayoutVars>
      </dgm:prSet>
      <dgm:spPr/>
      <dgm:t>
        <a:bodyPr/>
        <a:lstStyle/>
        <a:p>
          <a:endParaRPr lang="es-MX"/>
        </a:p>
      </dgm:t>
    </dgm:pt>
    <dgm:pt modelId="{DE8A79A9-CC2B-4DA6-BC2D-97F19096344A}" type="pres">
      <dgm:prSet presAssocID="{0BA25037-CC1C-4FAC-AC5F-03252D493114}" presName="composite" presStyleCnt="0"/>
      <dgm:spPr/>
    </dgm:pt>
    <dgm:pt modelId="{5D0808B4-1089-4F86-AF99-16B6EEEBA8C5}" type="pres">
      <dgm:prSet presAssocID="{0BA25037-CC1C-4FAC-AC5F-03252D493114}" presName="parentText" presStyleLbl="alignNode1" presStyleIdx="0" presStyleCnt="2">
        <dgm:presLayoutVars>
          <dgm:chMax val="1"/>
          <dgm:bulletEnabled val="1"/>
        </dgm:presLayoutVars>
      </dgm:prSet>
      <dgm:spPr/>
      <dgm:t>
        <a:bodyPr/>
        <a:lstStyle/>
        <a:p>
          <a:endParaRPr lang="es-MX"/>
        </a:p>
      </dgm:t>
    </dgm:pt>
    <dgm:pt modelId="{98E2BEDC-79DB-4FD4-8B87-3FD86B9599E9}" type="pres">
      <dgm:prSet presAssocID="{0BA25037-CC1C-4FAC-AC5F-03252D493114}" presName="descendantText" presStyleLbl="alignAcc1" presStyleIdx="0" presStyleCnt="2">
        <dgm:presLayoutVars>
          <dgm:bulletEnabled val="1"/>
        </dgm:presLayoutVars>
      </dgm:prSet>
      <dgm:spPr/>
      <dgm:t>
        <a:bodyPr/>
        <a:lstStyle/>
        <a:p>
          <a:endParaRPr lang="es-MX"/>
        </a:p>
      </dgm:t>
    </dgm:pt>
    <dgm:pt modelId="{3A09E016-B6A4-453C-AEDA-37C9ABF7DB81}" type="pres">
      <dgm:prSet presAssocID="{202AFAB9-5BCA-4848-A601-64B993D15C7E}" presName="sp" presStyleCnt="0"/>
      <dgm:spPr/>
    </dgm:pt>
    <dgm:pt modelId="{645FF1ED-4BED-4D0A-A021-8F82FD2619BB}" type="pres">
      <dgm:prSet presAssocID="{5AB38255-45AF-4A13-9150-7BB92969E30F}" presName="composite" presStyleCnt="0"/>
      <dgm:spPr/>
    </dgm:pt>
    <dgm:pt modelId="{2A37B800-B65E-452E-AAEF-57E9E0CB54E6}" type="pres">
      <dgm:prSet presAssocID="{5AB38255-45AF-4A13-9150-7BB92969E30F}" presName="parentText" presStyleLbl="alignNode1" presStyleIdx="1" presStyleCnt="2">
        <dgm:presLayoutVars>
          <dgm:chMax val="1"/>
          <dgm:bulletEnabled val="1"/>
        </dgm:presLayoutVars>
      </dgm:prSet>
      <dgm:spPr/>
      <dgm:t>
        <a:bodyPr/>
        <a:lstStyle/>
        <a:p>
          <a:endParaRPr lang="es-MX"/>
        </a:p>
      </dgm:t>
    </dgm:pt>
    <dgm:pt modelId="{3C01B112-EE21-4302-9C42-75BE7A094BA1}" type="pres">
      <dgm:prSet presAssocID="{5AB38255-45AF-4A13-9150-7BB92969E30F}" presName="descendantText" presStyleLbl="alignAcc1" presStyleIdx="1" presStyleCnt="2">
        <dgm:presLayoutVars>
          <dgm:bulletEnabled val="1"/>
        </dgm:presLayoutVars>
      </dgm:prSet>
      <dgm:spPr/>
      <dgm:t>
        <a:bodyPr/>
        <a:lstStyle/>
        <a:p>
          <a:endParaRPr lang="es-MX"/>
        </a:p>
      </dgm:t>
    </dgm:pt>
  </dgm:ptLst>
  <dgm:cxnLst>
    <dgm:cxn modelId="{63E61333-48AB-4C0D-8642-B298883EF223}" type="presOf" srcId="{00DB3DE4-3E3D-4A30-B3C9-E07AF7F8E059}" destId="{98E2BEDC-79DB-4FD4-8B87-3FD86B9599E9}" srcOrd="0" destOrd="0" presId="urn:microsoft.com/office/officeart/2005/8/layout/chevron2"/>
    <dgm:cxn modelId="{6D77831C-4F5A-4B44-BBDB-4858B5F0C7DE}" type="presOf" srcId="{9C21CF97-1CF9-4063-8139-18BB37B5E50A}" destId="{3C01B112-EE21-4302-9C42-75BE7A094BA1}" srcOrd="0" destOrd="0" presId="urn:microsoft.com/office/officeart/2005/8/layout/chevron2"/>
    <dgm:cxn modelId="{FF554741-283D-4C33-B788-DE164A2A38E2}" type="presOf" srcId="{0BA25037-CC1C-4FAC-AC5F-03252D493114}" destId="{5D0808B4-1089-4F86-AF99-16B6EEEBA8C5}" srcOrd="0" destOrd="0" presId="urn:microsoft.com/office/officeart/2005/8/layout/chevron2"/>
    <dgm:cxn modelId="{0DBCA4FA-7EED-443D-BF12-14AD95B76D92}" srcId="{0BA25037-CC1C-4FAC-AC5F-03252D493114}" destId="{00DB3DE4-3E3D-4A30-B3C9-E07AF7F8E059}" srcOrd="0" destOrd="0" parTransId="{B5C197AD-10D2-43A8-AA09-2CAA4D7DAC56}" sibTransId="{203CF506-A2F5-4079-9409-EFBA6F6083CB}"/>
    <dgm:cxn modelId="{DE06E37B-295F-447E-B4F1-0D1125E38E33}" type="presOf" srcId="{5AB38255-45AF-4A13-9150-7BB92969E30F}" destId="{2A37B800-B65E-452E-AAEF-57E9E0CB54E6}" srcOrd="0" destOrd="0" presId="urn:microsoft.com/office/officeart/2005/8/layout/chevron2"/>
    <dgm:cxn modelId="{1AE4D1CE-44CA-4690-BFF6-54C20CAD1A14}" type="presOf" srcId="{B1534994-130C-446E-9324-7FD404FD1B7F}" destId="{9AFAAF1A-B67E-4754-8649-BAC9E6150126}" srcOrd="0" destOrd="0" presId="urn:microsoft.com/office/officeart/2005/8/layout/chevron2"/>
    <dgm:cxn modelId="{645EB673-0F47-4F8B-BCD5-F5E6B6FDE8A0}" srcId="{5AB38255-45AF-4A13-9150-7BB92969E30F}" destId="{9C21CF97-1CF9-4063-8139-18BB37B5E50A}" srcOrd="0" destOrd="0" parTransId="{2E88D107-4B90-4A30-B6A6-384B404ADE63}" sibTransId="{BECDDAC7-C224-465D-A76D-7128BE7B0A3C}"/>
    <dgm:cxn modelId="{2BE14E47-EB44-461C-9EBE-A4512C287530}" srcId="{B1534994-130C-446E-9324-7FD404FD1B7F}" destId="{5AB38255-45AF-4A13-9150-7BB92969E30F}" srcOrd="1" destOrd="0" parTransId="{7DD40CCE-8B2A-4EF8-9451-BBB8D5980606}" sibTransId="{0E9D5AA8-3BBC-4315-9096-BF6E19D1FB2F}"/>
    <dgm:cxn modelId="{4C4B39A3-D6C2-4D04-993E-DFA563FF812B}" srcId="{B1534994-130C-446E-9324-7FD404FD1B7F}" destId="{0BA25037-CC1C-4FAC-AC5F-03252D493114}" srcOrd="0" destOrd="0" parTransId="{7F911912-43EE-4513-9DDA-C6183C0623B9}" sibTransId="{202AFAB9-5BCA-4848-A601-64B993D15C7E}"/>
    <dgm:cxn modelId="{CA86652F-AF0A-4AAF-8650-8534855EBAAC}" type="presParOf" srcId="{9AFAAF1A-B67E-4754-8649-BAC9E6150126}" destId="{DE8A79A9-CC2B-4DA6-BC2D-97F19096344A}" srcOrd="0" destOrd="0" presId="urn:microsoft.com/office/officeart/2005/8/layout/chevron2"/>
    <dgm:cxn modelId="{2C47969C-0FFA-4819-A978-009177D297B0}" type="presParOf" srcId="{DE8A79A9-CC2B-4DA6-BC2D-97F19096344A}" destId="{5D0808B4-1089-4F86-AF99-16B6EEEBA8C5}" srcOrd="0" destOrd="0" presId="urn:microsoft.com/office/officeart/2005/8/layout/chevron2"/>
    <dgm:cxn modelId="{9CF43814-9A4E-4ADE-8CFE-1551132F2ED4}" type="presParOf" srcId="{DE8A79A9-CC2B-4DA6-BC2D-97F19096344A}" destId="{98E2BEDC-79DB-4FD4-8B87-3FD86B9599E9}" srcOrd="1" destOrd="0" presId="urn:microsoft.com/office/officeart/2005/8/layout/chevron2"/>
    <dgm:cxn modelId="{2D451A63-9468-4DBF-981B-32732B7A4950}" type="presParOf" srcId="{9AFAAF1A-B67E-4754-8649-BAC9E6150126}" destId="{3A09E016-B6A4-453C-AEDA-37C9ABF7DB81}" srcOrd="1" destOrd="0" presId="urn:microsoft.com/office/officeart/2005/8/layout/chevron2"/>
    <dgm:cxn modelId="{CD32F0B4-BD3B-42F8-9303-0BA72BF84B28}" type="presParOf" srcId="{9AFAAF1A-B67E-4754-8649-BAC9E6150126}" destId="{645FF1ED-4BED-4D0A-A021-8F82FD2619BB}" srcOrd="2" destOrd="0" presId="urn:microsoft.com/office/officeart/2005/8/layout/chevron2"/>
    <dgm:cxn modelId="{EF145758-C548-4D62-9C8E-A4D1C22B07EE}" type="presParOf" srcId="{645FF1ED-4BED-4D0A-A021-8F82FD2619BB}" destId="{2A37B800-B65E-452E-AAEF-57E9E0CB54E6}" srcOrd="0" destOrd="0" presId="urn:microsoft.com/office/officeart/2005/8/layout/chevron2"/>
    <dgm:cxn modelId="{240F8950-6F87-48DD-B153-E27D94A9B085}" type="presParOf" srcId="{645FF1ED-4BED-4D0A-A021-8F82FD2619BB}" destId="{3C01B112-EE21-4302-9C42-75BE7A094BA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F48C1FCB-28CE-4C8A-803F-3111ABDB1647}" type="datetimeFigureOut">
              <a:rPr lang="es-MX" smtClean="0"/>
              <a:t>02/10/2015</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840D994E-C7F1-44F2-A943-9D72507E578C}"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F48C1FCB-28CE-4C8A-803F-3111ABDB164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F48C1FCB-28CE-4C8A-803F-3111ABDB164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F48C1FCB-28CE-4C8A-803F-3111ABDB164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F48C1FCB-28CE-4C8A-803F-3111ABDB164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40D994E-C7F1-44F2-A943-9D72507E578C}"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F48C1FCB-28CE-4C8A-803F-3111ABDB164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F48C1FCB-28CE-4C8A-803F-3111ABDB1647}"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F48C1FCB-28CE-4C8A-803F-3111ABDB1647}"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C1FCB-28CE-4C8A-803F-3111ABDB1647}"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F48C1FCB-28CE-4C8A-803F-3111ABDB164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40D994E-C7F1-44F2-A943-9D72507E578C}"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F48C1FCB-28CE-4C8A-803F-3111ABDB164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840D994E-C7F1-44F2-A943-9D72507E578C}"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48C1FCB-28CE-4C8A-803F-3111ABDB1647}" type="datetimeFigureOut">
              <a:rPr lang="es-MX" smtClean="0"/>
              <a:t>02/10/2015</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0D994E-C7F1-44F2-A943-9D72507E578C}"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5.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4652" y="2132856"/>
            <a:ext cx="7854696" cy="4536504"/>
          </a:xfrm>
        </p:spPr>
        <p:txBody>
          <a:bodyPr>
            <a:normAutofit lnSpcReduction="10000"/>
          </a:bodyPr>
          <a:lstStyle/>
          <a:p>
            <a:pPr algn="ctr"/>
            <a:r>
              <a:rPr lang="es-MX" b="1" dirty="0" smtClean="0">
                <a:latin typeface="Arial" panose="020B0604020202020204" pitchFamily="34" charset="0"/>
                <a:cs typeface="Arial" panose="020B0604020202020204" pitchFamily="34" charset="0"/>
              </a:rPr>
              <a:t>Facultad de Economía </a:t>
            </a:r>
          </a:p>
          <a:p>
            <a:pPr algn="ctr"/>
            <a:endParaRPr lang="es-MX" dirty="0">
              <a:latin typeface="Arial" panose="020B0604020202020204" pitchFamily="34" charset="0"/>
              <a:cs typeface="Arial" panose="020B0604020202020204" pitchFamily="34" charset="0"/>
            </a:endParaRPr>
          </a:p>
          <a:p>
            <a:pPr algn="ctr"/>
            <a:r>
              <a:rPr lang="es-MX" dirty="0" smtClean="0">
                <a:latin typeface="Arial" panose="020B0604020202020204" pitchFamily="34" charset="0"/>
                <a:cs typeface="Arial" panose="020B0604020202020204" pitchFamily="34" charset="0"/>
              </a:rPr>
              <a:t>Presentación</a:t>
            </a:r>
          </a:p>
          <a:p>
            <a:pPr algn="ctr"/>
            <a:endParaRPr lang="es-MX" dirty="0">
              <a:latin typeface="Arial" panose="020B0604020202020204" pitchFamily="34" charset="0"/>
              <a:cs typeface="Arial" panose="020B0604020202020204" pitchFamily="34" charset="0"/>
            </a:endParaRPr>
          </a:p>
          <a:p>
            <a:pPr algn="ctr"/>
            <a:r>
              <a:rPr lang="es-MX" dirty="0" smtClean="0">
                <a:latin typeface="Arial" panose="020B0604020202020204" pitchFamily="34" charset="0"/>
                <a:cs typeface="Arial" panose="020B0604020202020204" pitchFamily="34" charset="0"/>
              </a:rPr>
              <a:t>Tema:</a:t>
            </a:r>
          </a:p>
          <a:p>
            <a:pPr algn="ct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II</a:t>
            </a: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Liderazgo de equipos y liderazgo organizacional. </a:t>
            </a:r>
          </a:p>
          <a:p>
            <a:endParaRPr lang="es-MX" dirty="0">
              <a:latin typeface="Arial" panose="020B0604020202020204" pitchFamily="34" charset="0"/>
              <a:cs typeface="Arial" panose="020B0604020202020204" pitchFamily="34" charset="0"/>
            </a:endParaRPr>
          </a:p>
          <a:p>
            <a:r>
              <a:rPr lang="es-MX" sz="2000" b="1" dirty="0" smtClean="0">
                <a:latin typeface="Arial" panose="020B0604020202020204" pitchFamily="34" charset="0"/>
                <a:cs typeface="Arial" panose="020B0604020202020204" pitchFamily="34" charset="0"/>
              </a:rPr>
              <a:t>Elaborado </a:t>
            </a:r>
            <a:r>
              <a:rPr lang="es-MX" sz="2000" b="1" dirty="0">
                <a:latin typeface="Arial" panose="020B0604020202020204" pitchFamily="34" charset="0"/>
                <a:cs typeface="Arial" panose="020B0604020202020204" pitchFamily="34" charset="0"/>
              </a:rPr>
              <a:t>por: D</a:t>
            </a:r>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en </a:t>
            </a:r>
            <a:r>
              <a:rPr lang="es-MX" sz="2000" b="1" dirty="0" smtClean="0">
                <a:latin typeface="Arial" panose="020B0604020202020204" pitchFamily="34" charset="0"/>
                <a:cs typeface="Arial" panose="020B0604020202020204" pitchFamily="34" charset="0"/>
              </a:rPr>
              <a:t>C. Ed. Susana Ruiz Valdés </a:t>
            </a:r>
            <a:endParaRPr lang="es-MX" sz="2000" dirty="0">
              <a:latin typeface="Arial" panose="020B0604020202020204" pitchFamily="34" charset="0"/>
              <a:cs typeface="Arial" panose="020B0604020202020204" pitchFamily="34" charset="0"/>
            </a:endParaRPr>
          </a:p>
          <a:p>
            <a:r>
              <a:rPr lang="es-MX" sz="2000" b="1" dirty="0" smtClean="0">
                <a:latin typeface="Arial" panose="020B0604020202020204" pitchFamily="34" charset="0"/>
                <a:cs typeface="Arial" panose="020B0604020202020204" pitchFamily="34" charset="0"/>
              </a:rPr>
              <a:t>Toluca, México; Septiembre</a:t>
            </a:r>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2015</a:t>
            </a:r>
            <a:endParaRPr lang="es-MX" sz="2000" dirty="0">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7164"/>
          <a:stretch/>
        </p:blipFill>
        <p:spPr bwMode="auto">
          <a:xfrm>
            <a:off x="0" y="12398"/>
            <a:ext cx="9144000" cy="2037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8185336"/>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20948078">
            <a:off x="187582" y="1002831"/>
            <a:ext cx="8229600" cy="1143000"/>
          </a:xfrm>
        </p:spPr>
        <p:txBody>
          <a:bodyPr>
            <a:normAutofit/>
          </a:bodyPr>
          <a:lstStyle/>
          <a:p>
            <a:r>
              <a:rPr lang="es-MX" sz="4000"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t>RETROALIMENTACIÓN </a:t>
            </a:r>
            <a:endParaRPr lang="es-MX" sz="4000"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11" name="10 CuadroTexto"/>
          <p:cNvSpPr txBox="1"/>
          <p:nvPr/>
        </p:nvSpPr>
        <p:spPr>
          <a:xfrm>
            <a:off x="611560" y="3861048"/>
            <a:ext cx="7983601" cy="2862322"/>
          </a:xfrm>
          <a:prstGeom prst="rect">
            <a:avLst/>
          </a:prstGeom>
          <a:noFill/>
        </p:spPr>
        <p:txBody>
          <a:bodyPr wrap="square" rtlCol="0">
            <a:spAutoFit/>
          </a:bodyPr>
          <a:lstStyle/>
          <a:p>
            <a:pPr marL="342900" indent="-342900" algn="just">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Es </a:t>
            </a:r>
            <a:r>
              <a:rPr lang="es-MX" sz="2000" dirty="0">
                <a:latin typeface="Arial" panose="020B0604020202020204" pitchFamily="34" charset="0"/>
                <a:cs typeface="Arial" panose="020B0604020202020204" pitchFamily="34" charset="0"/>
              </a:rPr>
              <a:t>el paso con el que se cierra el </a:t>
            </a:r>
            <a:r>
              <a:rPr lang="es-MX" sz="2000" dirty="0" smtClean="0">
                <a:latin typeface="Arial" panose="020B0604020202020204" pitchFamily="34" charset="0"/>
                <a:cs typeface="Arial" panose="020B0604020202020204" pitchFamily="34" charset="0"/>
              </a:rPr>
              <a:t>circuito de la comunicación, colocando </a:t>
            </a:r>
            <a:r>
              <a:rPr lang="es-MX" sz="2000" dirty="0">
                <a:latin typeface="Arial" panose="020B0604020202020204" pitchFamily="34" charset="0"/>
                <a:cs typeface="Arial" panose="020B0604020202020204" pitchFamily="34" charset="0"/>
              </a:rPr>
              <a:t>el mensaje de respuesta de regreso en el sistema, sirve para controlar y mantener un orden, evitando los </a:t>
            </a:r>
            <a:r>
              <a:rPr lang="es-MX" sz="2000" dirty="0" smtClean="0">
                <a:latin typeface="Arial" panose="020B0604020202020204" pitchFamily="34" charset="0"/>
                <a:cs typeface="Arial" panose="020B0604020202020204" pitchFamily="34" charset="0"/>
              </a:rPr>
              <a:t>malentendidos.</a:t>
            </a:r>
          </a:p>
          <a:p>
            <a:pPr algn="just"/>
            <a:endParaRPr lang="es-MX" sz="2000" dirty="0">
              <a:latin typeface="Arial" panose="020B0604020202020204" pitchFamily="34" charset="0"/>
              <a:cs typeface="Arial" panose="020B0604020202020204" pitchFamily="34" charset="0"/>
            </a:endParaRPr>
          </a:p>
          <a:p>
            <a:pPr marL="342900" lvl="0" indent="-342900" algn="just">
              <a:buFont typeface="Wingdings" panose="05000000000000000000" pitchFamily="2" charset="2"/>
              <a:buChar char="ü"/>
            </a:pPr>
            <a:r>
              <a:rPr lang="es-ES" sz="2000" dirty="0">
                <a:latin typeface="Arial" panose="020B0604020202020204" pitchFamily="34" charset="0"/>
                <a:cs typeface="Arial" panose="020B0604020202020204" pitchFamily="34" charset="0"/>
              </a:rPr>
              <a:t>Es la información que devuelve el receptor al emisor sobre su propia comunicación, tanto en lo que se refiere a su contenido como a la interpretación del mismo</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pic>
        <p:nvPicPr>
          <p:cNvPr id="6156" name="Picture 12" descr="http://carbonilla.files.wordpress.com/2013/09/feedb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898785"/>
            <a:ext cx="3447097" cy="3109017"/>
          </a:xfrm>
          <a:prstGeom prst="rect">
            <a:avLst/>
          </a:prstGeom>
          <a:noFill/>
          <a:extLst>
            <a:ext uri="{909E8E84-426E-40DD-AFC4-6F175D3DCCD1}">
              <a14:hiddenFill xmlns:a14="http://schemas.microsoft.com/office/drawing/2010/main">
                <a:solidFill>
                  <a:srgbClr val="FFFFFF"/>
                </a:solidFill>
              </a14:hiddenFill>
            </a:ext>
          </a:extLst>
        </p:spPr>
      </p:pic>
      <p:pic>
        <p:nvPicPr>
          <p:cNvPr id="6157" name="Picture 13"/>
          <p:cNvPicPr>
            <a:picLocks noChangeAspect="1" noChangeArrowheads="1"/>
          </p:cNvPicPr>
          <p:nvPr/>
        </p:nvPicPr>
        <p:blipFill rotWithShape="1">
          <a:blip r:embed="rId3">
            <a:extLst>
              <a:ext uri="{28A0092B-C50C-407E-A947-70E740481C1C}">
                <a14:useLocalDpi xmlns:a14="http://schemas.microsoft.com/office/drawing/2010/main" val="0"/>
              </a:ext>
            </a:extLst>
          </a:blip>
          <a:srcRect l="6978" t="37297" r="9469" b="36180"/>
          <a:stretch/>
        </p:blipFill>
        <p:spPr bwMode="auto">
          <a:xfrm rot="20961055">
            <a:off x="5215876" y="2034999"/>
            <a:ext cx="3001393" cy="63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87389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148" b="12521"/>
          <a:stretch/>
        </p:blipFill>
        <p:spPr bwMode="auto">
          <a:xfrm>
            <a:off x="-26399" y="13111"/>
            <a:ext cx="9144000" cy="6733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3528" y="56991"/>
            <a:ext cx="4634911" cy="19168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es-MX" sz="1600" dirty="0">
                <a:latin typeface="Arial" panose="020B0604020202020204" pitchFamily="34" charset="0"/>
                <a:cs typeface="Arial" panose="020B0604020202020204" pitchFamily="34" charset="0"/>
              </a:rPr>
              <a:t>El coaching es el arte de trabajar con los demás para que obtengan resultados fuera de lo común y mejoren su desempeño.  El coaching está basado en una relación donde el coach asiste en el aprendizaje de nuevas maneras de ser y de hacer, necesarias para generar un cambio paradigmático o cultural. </a:t>
            </a:r>
          </a:p>
        </p:txBody>
      </p:sp>
      <p:sp>
        <p:nvSpPr>
          <p:cNvPr id="5" name="4 Rectángulo"/>
          <p:cNvSpPr/>
          <p:nvPr/>
        </p:nvSpPr>
        <p:spPr>
          <a:xfrm>
            <a:off x="2541806" y="4797152"/>
            <a:ext cx="6278666" cy="20608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itchFamily="34" charset="0"/>
                <a:cs typeface="Arial" pitchFamily="34" charset="0"/>
              </a:rPr>
              <a:t>El concepto de coach puede tomarse como un “acompañamiento”, “tutela” o “guía”.  En definitiva el coach no es más que un profesional “con formación empresarial y conocimientos de técnicas de ayuda que permiten crear un espacio de diálogo entre él y el empresario o directivo, un espacio de reflexión para mejorar”.</a:t>
            </a:r>
          </a:p>
        </p:txBody>
      </p:sp>
    </p:spTree>
    <p:extLst>
      <p:ext uri="{BB962C8B-B14F-4D97-AF65-F5344CB8AC3E}">
        <p14:creationId xmlns:p14="http://schemas.microsoft.com/office/powerpoint/2010/main" val="102832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8039" y="476672"/>
            <a:ext cx="8229600" cy="1143000"/>
          </a:xfrm>
        </p:spPr>
        <p:txBody>
          <a:bodyPr/>
          <a:lstStyle/>
          <a:p>
            <a:r>
              <a:rPr lang="es-MX" b="1" dirty="0" smtClean="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rPr>
              <a:t>PROCESO DEL COACHING</a:t>
            </a:r>
            <a:endParaRPr lang="es-MX" b="1" dirty="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p:txBody>
          <a:bodyPr>
            <a:normAutofit/>
          </a:bodyPr>
          <a:lstStyle/>
          <a:p>
            <a:pPr algn="just"/>
            <a:r>
              <a:rPr lang="es-MX" sz="2000" dirty="0">
                <a:latin typeface="Arial" panose="020B0604020202020204" pitchFamily="34" charset="0"/>
                <a:cs typeface="Arial" panose="020B0604020202020204" pitchFamily="34" charset="0"/>
              </a:rPr>
              <a:t>La traducción literal de coaching es “entrenamiento”, pero el “</a:t>
            </a:r>
            <a:r>
              <a:rPr lang="es-MX" sz="2000" b="1" dirty="0">
                <a:latin typeface="Arial" panose="020B0604020202020204" pitchFamily="34" charset="0"/>
                <a:cs typeface="Arial" panose="020B0604020202020204" pitchFamily="34" charset="0"/>
              </a:rPr>
              <a:t>Proceso de coaching”</a:t>
            </a:r>
            <a:r>
              <a:rPr lang="es-MX" sz="2000" dirty="0">
                <a:latin typeface="Arial" panose="020B0604020202020204" pitchFamily="34" charset="0"/>
                <a:cs typeface="Arial" panose="020B0604020202020204" pitchFamily="34" charset="0"/>
              </a:rPr>
              <a:t> en sí mismo es algo más, implica muchas cosas; es un asesoramiento en el que una persona que se conoce con el nombre de ‘coach’ tratará de ayudar y asesorar al ‘</a:t>
            </a:r>
            <a:r>
              <a:rPr lang="es-MX" sz="2000" dirty="0" smtClean="0">
                <a:latin typeface="Arial" panose="020B0604020202020204" pitchFamily="34" charset="0"/>
                <a:cs typeface="Arial" panose="020B0604020202020204" pitchFamily="34" charset="0"/>
              </a:rPr>
              <a:t>coach’ </a:t>
            </a:r>
            <a:r>
              <a:rPr lang="es-MX" sz="2000" dirty="0">
                <a:latin typeface="Arial" panose="020B0604020202020204" pitchFamily="34" charset="0"/>
                <a:cs typeface="Arial" panose="020B0604020202020204" pitchFamily="34" charset="0"/>
              </a:rPr>
              <a:t>(el directivo) en la difícil tarea de saber a dónde vamos, qué queremos lograr y qué medios vamos a utilizar.</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8871" y="4236337"/>
            <a:ext cx="4427698" cy="2621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0519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20688"/>
            <a:ext cx="8229600" cy="794352"/>
          </a:xfrm>
        </p:spPr>
        <p:txBody>
          <a:bodyPr>
            <a:normAutofit fontScale="90000"/>
          </a:bodyPr>
          <a:lstStyle/>
          <a:p>
            <a:pPr algn="ctr"/>
            <a:r>
              <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t>EL MANEJO DE CONFLICTOS</a:t>
            </a:r>
          </a:p>
        </p:txBody>
      </p:sp>
      <p:sp>
        <p:nvSpPr>
          <p:cNvPr id="3" name="2 Marcador de contenido"/>
          <p:cNvSpPr>
            <a:spLocks noGrp="1"/>
          </p:cNvSpPr>
          <p:nvPr>
            <p:ph idx="1"/>
          </p:nvPr>
        </p:nvSpPr>
        <p:spPr>
          <a:xfrm>
            <a:off x="467544" y="1700808"/>
            <a:ext cx="8229600" cy="4389120"/>
          </a:xfrm>
        </p:spPr>
        <p:txBody>
          <a:bodyPr>
            <a:normAutofit/>
          </a:bodyPr>
          <a:lstStyle/>
          <a:p>
            <a:pPr algn="just"/>
            <a:r>
              <a:rPr lang="es-ES" sz="2400" dirty="0" smtClean="0">
                <a:latin typeface="Arial" panose="020B0604020202020204" pitchFamily="34" charset="0"/>
                <a:cs typeface="Arial" panose="020B0604020202020204" pitchFamily="34" charset="0"/>
              </a:rPr>
              <a:t>Conjunto </a:t>
            </a:r>
            <a:r>
              <a:rPr lang="es-ES" sz="2400" dirty="0">
                <a:latin typeface="Arial" panose="020B0604020202020204" pitchFamily="34" charset="0"/>
                <a:cs typeface="Arial" panose="020B0604020202020204" pitchFamily="34" charset="0"/>
              </a:rPr>
              <a:t>de estrategias y actividades que procuran prevenir una escalada de tensiones y transformar relaciones de confrontación en relaciones de colaboración y confianza para la convivencia pacífica, justa y equitativa.</a:t>
            </a:r>
            <a:endParaRPr lang="es-MX" sz="2400" dirty="0">
              <a:latin typeface="Arial" panose="020B0604020202020204" pitchFamily="34" charset="0"/>
              <a:cs typeface="Arial" panose="020B0604020202020204"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501008"/>
            <a:ext cx="4034906" cy="3026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4057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181712436"/>
              </p:ext>
            </p:extLst>
          </p:nvPr>
        </p:nvGraphicFramePr>
        <p:xfrm>
          <a:off x="323528" y="692696"/>
          <a:ext cx="8363272" cy="5924170"/>
        </p:xfrm>
        <a:graphic>
          <a:graphicData uri="http://schemas.openxmlformats.org/drawingml/2006/table">
            <a:tbl>
              <a:tblPr firstRow="1" bandRow="1">
                <a:tableStyleId>{21E4AEA4-8DFA-4A89-87EB-49C32662AFE0}</a:tableStyleId>
              </a:tblPr>
              <a:tblGrid>
                <a:gridCol w="4181636"/>
                <a:gridCol w="4181636"/>
              </a:tblGrid>
              <a:tr h="437770">
                <a:tc>
                  <a:txBody>
                    <a:bodyPr/>
                    <a:lstStyle/>
                    <a:p>
                      <a:endParaRPr lang="es-MX" dirty="0">
                        <a:latin typeface="Arial" pitchFamily="34" charset="0"/>
                        <a:cs typeface="Arial" pitchFamily="34" charset="0"/>
                      </a:endParaRPr>
                    </a:p>
                  </a:txBody>
                  <a:tcPr/>
                </a:tc>
                <a:tc>
                  <a:txBody>
                    <a:bodyPr/>
                    <a:lstStyle/>
                    <a:p>
                      <a:endParaRPr lang="es-MX">
                        <a:latin typeface="Arial" pitchFamily="34" charset="0"/>
                        <a:cs typeface="Arial" pitchFamily="34" charset="0"/>
                      </a:endParaRPr>
                    </a:p>
                  </a:txBody>
                  <a:tcPr/>
                </a:tc>
              </a:tr>
              <a:tr h="1547186">
                <a:tc>
                  <a:txBody>
                    <a:bodyPr/>
                    <a:lstStyle/>
                    <a:p>
                      <a:pPr algn="just"/>
                      <a:r>
                        <a:rPr lang="es-MX" sz="1800" dirty="0" smtClean="0">
                          <a:latin typeface="Arial" pitchFamily="34" charset="0"/>
                          <a:cs typeface="Arial" pitchFamily="34" charset="0"/>
                        </a:rPr>
                        <a:t>1.- Estilo Evasivo (EVITAR)</a:t>
                      </a:r>
                      <a:endParaRPr lang="es-MX" sz="1800" dirty="0">
                        <a:latin typeface="Arial" panose="020B0604020202020204" pitchFamily="34" charset="0"/>
                        <a:cs typeface="Arial" panose="020B0604020202020204" pitchFamily="34"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_tradnl" sz="1800" dirty="0" smtClean="0">
                          <a:latin typeface="Arial" pitchFamily="34" charset="0"/>
                          <a:cs typeface="Arial" pitchFamily="34" charset="0"/>
                        </a:rPr>
                        <a:t>Tratar de ignorar en forma pasiva el conflicto en lugar de resolverlo. Cuando se elude                              afrontar el conflicto, se manifiesta un comportamiento poco asertivo y no  cooperativo. </a:t>
                      </a:r>
                      <a:endParaRPr lang="es-ES_tradnl" sz="1800" dirty="0" smtClean="0">
                        <a:solidFill>
                          <a:schemeClr val="tx1"/>
                        </a:solidFill>
                        <a:latin typeface="Arial" panose="020B0604020202020204" pitchFamily="34" charset="0"/>
                        <a:cs typeface="Arial" panose="020B0604020202020204" pitchFamily="34" charset="0"/>
                      </a:endParaRPr>
                    </a:p>
                  </a:txBody>
                  <a:tcPr/>
                </a:tc>
              </a:tr>
              <a:tr h="1259337">
                <a:tc>
                  <a:txBody>
                    <a:bodyPr/>
                    <a:lstStyle/>
                    <a:p>
                      <a:pPr algn="just"/>
                      <a:r>
                        <a:rPr lang="es-MX" sz="1800" dirty="0" smtClean="0">
                          <a:latin typeface="Arial" pitchFamily="34" charset="0"/>
                          <a:cs typeface="Arial" pitchFamily="34" charset="0"/>
                        </a:rPr>
                        <a:t>2.- Estilo</a:t>
                      </a:r>
                      <a:r>
                        <a:rPr lang="es-MX" sz="1800" baseline="0" dirty="0" smtClean="0">
                          <a:latin typeface="Arial" pitchFamily="34" charset="0"/>
                          <a:cs typeface="Arial" pitchFamily="34" charset="0"/>
                        </a:rPr>
                        <a:t> Complaciente  (CEDER)</a:t>
                      </a:r>
                      <a:endParaRPr lang="es-MX" sz="1800" dirty="0">
                        <a:latin typeface="Arial" panose="020B0604020202020204" pitchFamily="34" charset="0"/>
                        <a:cs typeface="Arial" panose="020B0604020202020204" pitchFamily="34"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_tradnl" sz="1800" dirty="0" smtClean="0">
                          <a:latin typeface="Arial" pitchFamily="34" charset="0"/>
                          <a:cs typeface="Arial" pitchFamily="34" charset="0"/>
                        </a:rPr>
                        <a:t>Tratar de resolver el conflicto cediendo ante la otra parte. Quién adopta esta  modalidad  manifiesta un comportamiento poco asertivo pero cooperativo.</a:t>
                      </a:r>
                      <a:endParaRPr lang="es-ES_tradnl" sz="1800" dirty="0" smtClean="0">
                        <a:solidFill>
                          <a:schemeClr val="tx1"/>
                        </a:solidFill>
                        <a:latin typeface="Arial" panose="020B0604020202020204" pitchFamily="34" charset="0"/>
                        <a:ea typeface="Arial Unicode MS" pitchFamily="34" charset="-128"/>
                        <a:cs typeface="Arial" panose="020B0604020202020204" pitchFamily="34" charset="0"/>
                      </a:endParaRPr>
                    </a:p>
                  </a:txBody>
                  <a:tcPr/>
                </a:tc>
              </a:tr>
              <a:tr h="2122883">
                <a:tc>
                  <a:txBody>
                    <a:bodyPr/>
                    <a:lstStyle/>
                    <a:p>
                      <a:pPr algn="just"/>
                      <a:r>
                        <a:rPr lang="es-MX" sz="1800" dirty="0" smtClean="0">
                          <a:latin typeface="Arial" pitchFamily="34" charset="0"/>
                          <a:cs typeface="Arial" pitchFamily="34" charset="0"/>
                        </a:rPr>
                        <a:t>3.- Estilo</a:t>
                      </a:r>
                      <a:r>
                        <a:rPr lang="es-MX" sz="1800" baseline="0" dirty="0" smtClean="0">
                          <a:latin typeface="Arial" pitchFamily="34" charset="0"/>
                          <a:cs typeface="Arial" pitchFamily="34" charset="0"/>
                        </a:rPr>
                        <a:t> Impositivo (COMPETIR)</a:t>
                      </a:r>
                      <a:endParaRPr lang="es-MX" sz="1800" dirty="0">
                        <a:latin typeface="Arial" panose="020B0604020202020204" pitchFamily="34" charset="0"/>
                        <a:cs typeface="Arial" panose="020B0604020202020204" pitchFamily="34"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_tradnl" sz="1800" dirty="0" smtClean="0">
                          <a:latin typeface="Arial" pitchFamily="34" charset="0"/>
                          <a:cs typeface="Arial" pitchFamily="34" charset="0"/>
                        </a:rPr>
                        <a:t>Tratar de resolver las situaciones mediante un comportamiento agresivo   para que las cosas se hagan como uno quiere. En este estilo  la conducta es poco   cooperativa y agresiva; se hace cualquier cosa para satisfacer las propias necesidades y si  es preciso a expensas de los demás </a:t>
                      </a:r>
                      <a:endParaRPr lang="es-ES_tradnl" sz="1800" dirty="0" smtClean="0">
                        <a:solidFill>
                          <a:schemeClr val="tx1"/>
                        </a:solidFill>
                        <a:latin typeface="Arial" panose="020B0604020202020204" pitchFamily="34" charset="0"/>
                        <a:ea typeface="Arial Unicode MS" pitchFamily="34" charset="-128"/>
                        <a:cs typeface="Arial" panose="020B0604020202020204" pitchFamily="34" charset="0"/>
                      </a:endParaRPr>
                    </a:p>
                  </a:txBody>
                  <a:tcPr/>
                </a:tc>
              </a:tr>
            </a:tbl>
          </a:graphicData>
        </a:graphic>
      </p:graphicFrame>
      <p:sp>
        <p:nvSpPr>
          <p:cNvPr id="5" name="4 Rectángulo"/>
          <p:cNvSpPr/>
          <p:nvPr/>
        </p:nvSpPr>
        <p:spPr>
          <a:xfrm>
            <a:off x="830498" y="126893"/>
            <a:ext cx="7953652" cy="461665"/>
          </a:xfrm>
          <a:prstGeom prst="rect">
            <a:avLst/>
          </a:prstGeom>
        </p:spPr>
        <p:txBody>
          <a:bodyPr wrap="none">
            <a:spAutoFit/>
          </a:bodyPr>
          <a:lstStyle/>
          <a:p>
            <a:r>
              <a:rPr lang="es-MX" sz="2400" b="1" dirty="0" smtClean="0">
                <a:ln w="18000">
                  <a:solidFill>
                    <a:schemeClr val="bg1"/>
                  </a:solidFill>
                  <a:prstDash val="solid"/>
                  <a:miter lim="800000"/>
                </a:ln>
                <a:solidFill>
                  <a:schemeClr val="accent2">
                    <a:lumMod val="75000"/>
                  </a:schemeClr>
                </a:solidFill>
                <a:latin typeface="Arial" panose="020B0604020202020204" pitchFamily="34" charset="0"/>
                <a:cs typeface="Arial" panose="020B0604020202020204" pitchFamily="34" charset="0"/>
              </a:rPr>
              <a:t>MODELOS DE ESTILO DE MANEJO DE CONFLICTOS</a:t>
            </a:r>
            <a:endParaRPr lang="es-MX" sz="2400" b="1" dirty="0">
              <a:ln w="18000">
                <a:solidFill>
                  <a:schemeClr val="bg1"/>
                </a:solidFill>
                <a:prstDash val="solid"/>
                <a:miter lim="800000"/>
              </a:ln>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969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435703830"/>
              </p:ext>
            </p:extLst>
          </p:nvPr>
        </p:nvGraphicFramePr>
        <p:xfrm>
          <a:off x="395536" y="980728"/>
          <a:ext cx="8496944" cy="5472608"/>
        </p:xfrm>
        <a:graphic>
          <a:graphicData uri="http://schemas.openxmlformats.org/drawingml/2006/table">
            <a:tbl>
              <a:tblPr firstRow="1" bandRow="1">
                <a:tableStyleId>{21E4AEA4-8DFA-4A89-87EB-49C32662AFE0}</a:tableStyleId>
              </a:tblPr>
              <a:tblGrid>
                <a:gridCol w="4248472"/>
                <a:gridCol w="4248472"/>
              </a:tblGrid>
              <a:tr h="3065979">
                <a:tc>
                  <a:txBody>
                    <a:bodyPr/>
                    <a:lstStyle/>
                    <a:p>
                      <a:r>
                        <a:rPr lang="es-MX" sz="2000" b="0" dirty="0" smtClean="0">
                          <a:latin typeface="Arial" pitchFamily="34" charset="0"/>
                          <a:cs typeface="Arial" pitchFamily="34" charset="0"/>
                        </a:rPr>
                        <a:t>3.- Estilo</a:t>
                      </a:r>
                      <a:r>
                        <a:rPr lang="es-MX" sz="2000" b="0" baseline="0" dirty="0" smtClean="0">
                          <a:latin typeface="Arial" pitchFamily="34" charset="0"/>
                          <a:cs typeface="Arial" pitchFamily="34" charset="0"/>
                        </a:rPr>
                        <a:t> Negociador  (TRANSAR)</a:t>
                      </a:r>
                      <a:endParaRPr lang="es-MX" sz="2000" b="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altLang="es-MX" sz="2000" b="0" dirty="0" smtClean="0">
                          <a:latin typeface="Arial" pitchFamily="34" charset="0"/>
                          <a:cs typeface="Arial" pitchFamily="34" charset="0"/>
                        </a:rPr>
                        <a:t>Tratar de resolver el conflicto mediante concesiones asertivas de toma y   saca. En este estilo hay moderación en cuanto a asertividad y cooperación; así por medio del compromiso se genera una situación de “yo gano en parte y tu también.</a:t>
                      </a:r>
                    </a:p>
                    <a:p>
                      <a:endParaRPr lang="es-MX" sz="2000" b="0" dirty="0">
                        <a:solidFill>
                          <a:schemeClr val="tx1"/>
                        </a:solidFill>
                        <a:latin typeface="Arial" panose="020B0604020202020204" pitchFamily="34" charset="0"/>
                        <a:cs typeface="Arial" panose="020B0604020202020204" pitchFamily="34" charset="0"/>
                      </a:endParaRPr>
                    </a:p>
                  </a:txBody>
                  <a:tcPr/>
                </a:tc>
              </a:tr>
              <a:tr h="2406629">
                <a:tc>
                  <a:txBody>
                    <a:bodyPr/>
                    <a:lstStyle/>
                    <a:p>
                      <a:r>
                        <a:rPr lang="es-MX" sz="2000" b="0" dirty="0" smtClean="0">
                          <a:latin typeface="Arial" pitchFamily="34" charset="0"/>
                          <a:cs typeface="Arial" pitchFamily="34" charset="0"/>
                        </a:rPr>
                        <a:t>4.- Estilo Colaborador</a:t>
                      </a:r>
                      <a:r>
                        <a:rPr lang="es-MX" sz="2000" b="0" baseline="0" dirty="0" smtClean="0">
                          <a:latin typeface="Arial" pitchFamily="34" charset="0"/>
                          <a:cs typeface="Arial" pitchFamily="34" charset="0"/>
                        </a:rPr>
                        <a:t>  (NEGOCIAR)</a:t>
                      </a:r>
                      <a:endParaRPr lang="es-MX" sz="2000" b="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2000" b="0" dirty="0" smtClean="0">
                          <a:latin typeface="Arial" pitchFamily="34" charset="0"/>
                          <a:cs typeface="Arial" pitchFamily="34" charset="0"/>
                        </a:rPr>
                        <a:t>Tratar de resolver asertivamente el conflicto dando una solución que satisfaga a ambas partes (También se denomina estilo de resolución de problemas). La colaboración se funda en una comunicación abierta y sincera.</a:t>
                      </a:r>
                      <a:endParaRPr lang="es-ES_tradnl" sz="2000" b="0" dirty="0" smtClean="0">
                        <a:solidFill>
                          <a:schemeClr val="tx1"/>
                        </a:solidFill>
                        <a:latin typeface="Arial" panose="020B0604020202020204" pitchFamily="34" charset="0"/>
                        <a:ea typeface="Arial Unicode MS" pitchFamily="34" charset="-128"/>
                        <a:cs typeface="Arial" panose="020B0604020202020204" pitchFamily="34" charset="0"/>
                      </a:endParaRPr>
                    </a:p>
                  </a:txBody>
                  <a:tcPr/>
                </a:tc>
              </a:tr>
            </a:tbl>
          </a:graphicData>
        </a:graphic>
      </p:graphicFrame>
    </p:spTree>
    <p:extLst>
      <p:ext uri="{BB962C8B-B14F-4D97-AF65-F5344CB8AC3E}">
        <p14:creationId xmlns:p14="http://schemas.microsoft.com/office/powerpoint/2010/main" val="1958376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38" r="6610" b="6692"/>
          <a:stretch/>
        </p:blipFill>
        <p:spPr bwMode="auto">
          <a:xfrm>
            <a:off x="-10585" y="-167060"/>
            <a:ext cx="9282545" cy="7049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rot="21005519">
            <a:off x="139261" y="285180"/>
            <a:ext cx="5328592" cy="830997"/>
          </a:xfrm>
          <a:prstGeom prst="rect">
            <a:avLst/>
          </a:prstGeom>
          <a:noFill/>
        </p:spPr>
        <p:txBody>
          <a:bodyPr wrap="square" rtlCol="0">
            <a:spAutoFit/>
          </a:bodyPr>
          <a:lstStyle/>
          <a:p>
            <a:r>
              <a:rPr lang="es-MX" sz="24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IMPORTANCIA DEL TRABAJO EN EQUIPO EN LA ORGANIZACIÓN</a:t>
            </a:r>
            <a:endParaRPr lang="es-MX" sz="2400" dirty="0">
              <a:ln w="18000">
                <a:solidFill>
                  <a:schemeClr val="accent2">
                    <a:lumMod val="75000"/>
                  </a:schemeClr>
                </a:solidFill>
                <a:prstDash val="solid"/>
                <a:miter lim="800000"/>
              </a:ln>
            </a:endParaRPr>
          </a:p>
        </p:txBody>
      </p:sp>
      <p:sp>
        <p:nvSpPr>
          <p:cNvPr id="5" name="4 Rectángulo"/>
          <p:cNvSpPr/>
          <p:nvPr/>
        </p:nvSpPr>
        <p:spPr>
          <a:xfrm>
            <a:off x="1547664" y="3573016"/>
            <a:ext cx="6984776" cy="2808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Arial" panose="020B0604020202020204" pitchFamily="34" charset="0"/>
                <a:cs typeface="Arial" panose="020B0604020202020204" pitchFamily="34" charset="0"/>
              </a:rPr>
              <a:t>Todos los integrantes de un grupo humano buscan alcanzar un propósito cuando se reúnen; el triunfo de su equipo, ganar un torneo, un concurso, sobresalir ante los gerentes por sus resultados, etc.., en este sentido el trabajo en equipo está siempre asociado a la razón por la cual ha sido creado el equipo y la búsqueda constante de contar con las personas indicadas para obtener los resultados esperados.</a:t>
            </a:r>
          </a:p>
        </p:txBody>
      </p:sp>
    </p:spTree>
    <p:extLst>
      <p:ext uri="{BB962C8B-B14F-4D97-AF65-F5344CB8AC3E}">
        <p14:creationId xmlns:p14="http://schemas.microsoft.com/office/powerpoint/2010/main" val="26945808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363272" cy="1143000"/>
          </a:xfrm>
        </p:spPr>
        <p:txBody>
          <a:bodyPr>
            <a:noAutofit/>
          </a:bodyPr>
          <a:lstStyle/>
          <a:p>
            <a:r>
              <a:rPr lang="es-MX" sz="3200" b="1" dirty="0" smtClean="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rPr>
              <a:t>EL TRABAJO EN EQUIPO SE FUNDAMENTA, EN ASPECTOS CLAVES…</a:t>
            </a:r>
            <a:endParaRPr lang="es-MX" sz="3200" b="1" dirty="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56422084"/>
              </p:ext>
            </p:extLst>
          </p:nvPr>
        </p:nvGraphicFramePr>
        <p:xfrm>
          <a:off x="251520" y="1556792"/>
          <a:ext cx="8661648" cy="5109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79793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52249445"/>
              </p:ext>
            </p:extLst>
          </p:nvPr>
        </p:nvGraphicFramePr>
        <p:xfrm>
          <a:off x="323528" y="764704"/>
          <a:ext cx="8507288" cy="5976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84872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6639" y="2564904"/>
            <a:ext cx="4247361" cy="4247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79512" y="1340768"/>
            <a:ext cx="4977597" cy="340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En lugar de organizar el trabajo de manera científica y estructurada, como lo propone la teoría administrativa de Taylor, los equipos autodirigidos estructuran su trabajo en un proceso que integra a todos los niveles por igual.</a:t>
            </a:r>
          </a:p>
        </p:txBody>
      </p:sp>
      <p:sp>
        <p:nvSpPr>
          <p:cNvPr id="5" name="4 Rectángulo"/>
          <p:cNvSpPr/>
          <p:nvPr/>
        </p:nvSpPr>
        <p:spPr>
          <a:xfrm>
            <a:off x="436743" y="188640"/>
            <a:ext cx="8310612" cy="830997"/>
          </a:xfrm>
          <a:prstGeom prst="rect">
            <a:avLst/>
          </a:prstGeom>
          <a:noFill/>
        </p:spPr>
        <p:txBody>
          <a:bodyPr wrap="square" lIns="91440" tIns="45720" rIns="91440" bIns="45720">
            <a:spAutoFit/>
          </a:bodyPr>
          <a:lstStyle/>
          <a:p>
            <a:pPr algn="ctr"/>
            <a:r>
              <a:rPr lang="es-MX" sz="4800" b="1" cap="none" spc="0" dirty="0" smtClean="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EQUIPOS AUTODIRIGIDOS </a:t>
            </a:r>
            <a:endParaRPr lang="es-MX" sz="4800" b="1" cap="none" spc="0" dirty="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1640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229600" cy="1143000"/>
          </a:xfrm>
        </p:spPr>
        <p:txBody>
          <a:bodyPr>
            <a:normAutofit/>
          </a:bodyPr>
          <a:lstStyle/>
          <a:p>
            <a:pPr algn="ctr"/>
            <a:r>
              <a:rPr lang="es-MX" b="1" dirty="0" smtClean="0">
                <a:ln w="12700">
                  <a:solidFill>
                    <a:schemeClr val="accent2">
                      <a:lumMod val="75000"/>
                    </a:schemeClr>
                  </a:solidFill>
                  <a:prstDash val="solid"/>
                </a:ln>
                <a:solidFill>
                  <a:schemeClr val="accent2">
                    <a:lumMod val="75000"/>
                  </a:schemeClr>
                </a:solidFill>
                <a:effectLst>
                  <a:outerShdw blurRad="41275" dist="20320" dir="1800000" algn="tl" rotWithShape="0">
                    <a:srgbClr val="000000">
                      <a:alpha val="40000"/>
                    </a:srgbClr>
                  </a:outerShdw>
                </a:effectLst>
              </a:rPr>
              <a:t>OBJETIVO</a:t>
            </a:r>
            <a:endParaRPr lang="es-MX" b="1" dirty="0">
              <a:ln w="12700">
                <a:solidFill>
                  <a:schemeClr val="accent2">
                    <a:lumMod val="7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395536" y="1052736"/>
            <a:ext cx="8075240" cy="4104456"/>
          </a:xfrm>
        </p:spPr>
        <p:txBody>
          <a:bodyPr>
            <a:normAutofit/>
          </a:bodyPr>
          <a:lstStyle/>
          <a:p>
            <a:pPr marL="0" indent="0" algn="just">
              <a:lnSpc>
                <a:spcPct val="110000"/>
              </a:lnSpc>
              <a:buNone/>
            </a:pPr>
            <a:endParaRPr lang="es-MX" sz="2200" dirty="0" smtClean="0">
              <a:latin typeface="Arial" panose="020B0604020202020204" pitchFamily="34" charset="0"/>
              <a:cs typeface="Arial" panose="020B0604020202020204" pitchFamily="34" charset="0"/>
            </a:endParaRPr>
          </a:p>
          <a:p>
            <a:pPr algn="just">
              <a:lnSpc>
                <a:spcPct val="110000"/>
              </a:lnSpc>
            </a:pPr>
            <a:r>
              <a:rPr lang="es-MX" sz="2200" dirty="0" smtClean="0">
                <a:latin typeface="Arial" panose="020B0604020202020204" pitchFamily="34" charset="0"/>
                <a:cs typeface="Arial" panose="020B0604020202020204" pitchFamily="34" charset="0"/>
              </a:rPr>
              <a:t>Fomentar </a:t>
            </a:r>
            <a:r>
              <a:rPr lang="es-MX" sz="2200" dirty="0">
                <a:latin typeface="Arial" panose="020B0604020202020204" pitchFamily="34" charset="0"/>
                <a:cs typeface="Arial" panose="020B0604020202020204" pitchFamily="34" charset="0"/>
              </a:rPr>
              <a:t>el desarrollo de las principales habilidades del liderazgo de equipos, así como en las organizaciones, tales como comunicación, coaching, manejo de conflictos, etc</a:t>
            </a:r>
            <a:r>
              <a:rPr lang="es-MX" sz="2200" dirty="0" smtClean="0">
                <a:latin typeface="Arial" panose="020B0604020202020204" pitchFamily="34" charset="0"/>
                <a:cs typeface="Arial" panose="020B0604020202020204" pitchFamily="34" charset="0"/>
              </a:rPr>
              <a:t>.</a:t>
            </a:r>
            <a:r>
              <a:rPr lang="es-MX" sz="2200" dirty="0">
                <a:latin typeface="Arial" panose="020B0604020202020204" pitchFamily="34" charset="0"/>
                <a:cs typeface="Arial" panose="020B0604020202020204" pitchFamily="34" charset="0"/>
              </a:rPr>
              <a:t> toma de decisiones en equipo, etc., para que lo conduzcan a una mejor comprensión del liderazgo transformacional, en el marco de la responsabilidad y el liderazgo de apoyo y de servicio. </a:t>
            </a:r>
            <a:r>
              <a:rPr lang="es-MX" sz="2200" dirty="0" smtClean="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	</a:t>
            </a:r>
          </a:p>
          <a:p>
            <a:pPr algn="just"/>
            <a:endParaRPr lang="es-MX"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6544" b="11234"/>
          <a:stretch/>
        </p:blipFill>
        <p:spPr bwMode="auto">
          <a:xfrm rot="21112553">
            <a:off x="5871482" y="4321498"/>
            <a:ext cx="3013438" cy="2299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48698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0743" y="764704"/>
            <a:ext cx="3805734" cy="609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Pergamino horizontal"/>
          <p:cNvSpPr/>
          <p:nvPr/>
        </p:nvSpPr>
        <p:spPr>
          <a:xfrm>
            <a:off x="4355976" y="1124744"/>
            <a:ext cx="3876181" cy="5081558"/>
          </a:xfrm>
          <a:prstGeom prst="horizontalScroll">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es-MX" dirty="0">
                <a:latin typeface="Arial" panose="020B0604020202020204" pitchFamily="34" charset="0"/>
                <a:cs typeface="Arial" panose="020B0604020202020204" pitchFamily="34" charset="0"/>
              </a:rPr>
              <a:t>Este tipo de grupos carecen de un líder establecido que ejerza el poder, por lo cual toman decisiones de manera conjunta con base en sus necesidades. Incluso las grandes empresas han logrado un buen funcionamiento a través de este tipo de organización, por lo cual se perfila como “el modelo” administrativo para los próximos años.</a:t>
            </a:r>
          </a:p>
        </p:txBody>
      </p:sp>
    </p:spTree>
    <p:extLst>
      <p:ext uri="{BB962C8B-B14F-4D97-AF65-F5344CB8AC3E}">
        <p14:creationId xmlns:p14="http://schemas.microsoft.com/office/powerpoint/2010/main" val="33583059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20688"/>
            <a:ext cx="8229600" cy="1143000"/>
          </a:xfrm>
        </p:spPr>
        <p:txBody>
          <a:bodyPr/>
          <a:lstStyle/>
          <a:p>
            <a:pPr algn="ctr"/>
            <a:r>
              <a:rPr lang="es-MX"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EL MODELO </a:t>
            </a:r>
            <a:endPar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776156322"/>
              </p:ext>
            </p:extLst>
          </p:nvPr>
        </p:nvGraphicFramePr>
        <p:xfrm>
          <a:off x="395536" y="1700808"/>
          <a:ext cx="864096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6983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28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539552" y="260648"/>
            <a:ext cx="3888432" cy="2523768"/>
          </a:xfrm>
          <a:prstGeom prst="rect">
            <a:avLst/>
          </a:prstGeom>
          <a:noFill/>
        </p:spPr>
        <p:txBody>
          <a:bodyPr wrap="square" rtlCol="0">
            <a:spAutoFit/>
          </a:bodyPr>
          <a:lstStyle/>
          <a:p>
            <a:pPr algn="just"/>
            <a:r>
              <a:rPr lang="es-MX" sz="2000" dirty="0">
                <a:ln w="18415" cmpd="sng">
                  <a:solidFill>
                    <a:schemeClr val="tx1"/>
                  </a:solidFill>
                  <a:prstDash val="solid"/>
                </a:ln>
                <a:effectLst>
                  <a:outerShdw blurRad="63500" dir="3600000" algn="tl" rotWithShape="0">
                    <a:srgbClr val="000000">
                      <a:alpha val="70000"/>
                    </a:srgbClr>
                  </a:outerShdw>
                </a:effectLst>
                <a:latin typeface="Arial" panose="020B0604020202020204" pitchFamily="34" charset="0"/>
                <a:cs typeface="Arial" panose="020B0604020202020204" pitchFamily="34" charset="0"/>
              </a:rPr>
              <a:t>Una de sus grandes aportaciones la capacitación: el capital humano recibe entrenamiento cruzado, lo que lo hace más flexible, pues los trabajadores pueden rotar en distintos puestos.</a:t>
            </a:r>
          </a:p>
          <a:p>
            <a:endParaRPr lang="es-MX" dirty="0"/>
          </a:p>
        </p:txBody>
      </p:sp>
      <p:sp>
        <p:nvSpPr>
          <p:cNvPr id="7" name="6 CuadroTexto"/>
          <p:cNvSpPr txBox="1"/>
          <p:nvPr/>
        </p:nvSpPr>
        <p:spPr>
          <a:xfrm>
            <a:off x="5280124" y="4929336"/>
            <a:ext cx="3851920" cy="2215991"/>
          </a:xfrm>
          <a:prstGeom prst="rect">
            <a:avLst/>
          </a:prstGeom>
          <a:noFill/>
        </p:spPr>
        <p:txBody>
          <a:bodyPr wrap="square" rtlCol="0">
            <a:spAutoFit/>
          </a:bodyPr>
          <a:lstStyle/>
          <a:p>
            <a:pPr algn="just"/>
            <a:r>
              <a:rPr lang="es-MX" sz="2000" dirty="0">
                <a:ln w="18415" cmpd="sng">
                  <a:solidFill>
                    <a:schemeClr val="tx1"/>
                  </a:solidFill>
                  <a:prstDash val="solid"/>
                </a:ln>
                <a:effectLst>
                  <a:outerShdw blurRad="63500" dir="3600000" algn="tl" rotWithShape="0">
                    <a:srgbClr val="000000">
                      <a:alpha val="70000"/>
                    </a:srgbClr>
                  </a:outerShdw>
                </a:effectLst>
                <a:latin typeface="Arial" panose="020B0604020202020204" pitchFamily="34" charset="0"/>
                <a:cs typeface="Arial" panose="020B0604020202020204" pitchFamily="34" charset="0"/>
              </a:rPr>
              <a:t>Otro de los elementos que brinda consistencia a esta filosofía de trabajo es compartir beneficios y riesgos, lo que hace que la gente se sienta "dueña del negocio</a:t>
            </a:r>
            <a:r>
              <a:rPr lang="es-MX" sz="2000" dirty="0" smtClean="0">
                <a:ln w="18415" cmpd="sng">
                  <a:solidFill>
                    <a:schemeClr val="tx1"/>
                  </a:solidFill>
                  <a:prstDash val="solid"/>
                </a:ln>
                <a:effectLst>
                  <a:outerShdw blurRad="63500" dir="3600000" algn="tl" rotWithShape="0">
                    <a:srgbClr val="000000">
                      <a:alpha val="70000"/>
                    </a:srgbClr>
                  </a:outerShdw>
                </a:effectLst>
                <a:latin typeface="Arial" panose="020B0604020202020204" pitchFamily="34" charset="0"/>
                <a:cs typeface="Arial" panose="020B0604020202020204" pitchFamily="34" charset="0"/>
              </a:rPr>
              <a:t>".</a:t>
            </a:r>
          </a:p>
          <a:p>
            <a:endParaRPr lang="es-MX" dirty="0"/>
          </a:p>
        </p:txBody>
      </p:sp>
    </p:spTree>
    <p:extLst>
      <p:ext uri="{BB962C8B-B14F-4D97-AF65-F5344CB8AC3E}">
        <p14:creationId xmlns:p14="http://schemas.microsoft.com/office/powerpoint/2010/main" val="2866702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8229600" cy="1143000"/>
          </a:xfrm>
        </p:spPr>
        <p:txBody>
          <a:bodyPr>
            <a:normAutofit fontScale="90000"/>
          </a:bodyPr>
          <a:lstStyle/>
          <a:p>
            <a:pPr algn="ctr"/>
            <a:r>
              <a:rPr lang="es-MX"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VENTAJAS</a:t>
            </a:r>
            <a:r>
              <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t/>
            </a:r>
            <a:br>
              <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br>
            <a:endPar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395536" y="1556792"/>
            <a:ext cx="5472608" cy="4896544"/>
          </a:xfrm>
        </p:spPr>
        <p:txBody>
          <a:bodyPr>
            <a:normAutofit fontScale="92500" lnSpcReduction="10000"/>
          </a:bodyPr>
          <a:lstStyle/>
          <a:p>
            <a:pPr algn="just">
              <a:buFont typeface="Wingdings" panose="05000000000000000000" pitchFamily="2" charset="2"/>
              <a:buChar char="v"/>
            </a:pPr>
            <a:r>
              <a:rPr lang="es-MX" dirty="0" smtClean="0">
                <a:latin typeface="Arial" panose="020B0604020202020204" pitchFamily="34" charset="0"/>
                <a:cs typeface="Arial" panose="020B0604020202020204" pitchFamily="34" charset="0"/>
              </a:rPr>
              <a:t>Mejora </a:t>
            </a:r>
            <a:r>
              <a:rPr lang="es-MX" dirty="0">
                <a:latin typeface="Arial" panose="020B0604020202020204" pitchFamily="34" charset="0"/>
                <a:cs typeface="Arial" panose="020B0604020202020204" pitchFamily="34" charset="0"/>
              </a:rPr>
              <a:t>de la calidad, productividad y servicio al cliente.</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Mayor flexibilidad.</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Reducción de costos operativos.</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Rápida adaptación al cambio tecnológico.</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Mejor respuesta a las necesidades de los trabajadores.</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Aumento del compromiso del empleado con la organización.</a:t>
            </a:r>
          </a:p>
          <a:p>
            <a:pPr algn="just">
              <a:buFont typeface="Wingdings" panose="05000000000000000000" pitchFamily="2" charset="2"/>
              <a:buChar char="v"/>
            </a:pPr>
            <a:r>
              <a:rPr lang="es-MX" dirty="0">
                <a:latin typeface="Arial" panose="020B0604020202020204" pitchFamily="34" charset="0"/>
                <a:cs typeface="Arial" panose="020B0604020202020204" pitchFamily="34" charset="0"/>
              </a:rPr>
              <a:t>Habilidad para atraer y retener al talento humano.</a:t>
            </a:r>
          </a:p>
          <a:p>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6025" y="2924944"/>
            <a:ext cx="28479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5111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ln w="18000">
                  <a:solidFill>
                    <a:schemeClr val="accent2">
                      <a:lumMod val="60000"/>
                      <a:lumOff val="40000"/>
                    </a:schemeClr>
                  </a:solidFill>
                  <a:prstDash val="solid"/>
                  <a:miter lim="800000"/>
                </a:ln>
                <a:solidFill>
                  <a:schemeClr val="accent2">
                    <a:lumMod val="75000"/>
                  </a:schemeClr>
                </a:solidFill>
                <a:effectLst>
                  <a:outerShdw blurRad="25500" dist="23000" dir="7020000" algn="tl">
                    <a:srgbClr val="000000">
                      <a:alpha val="50000"/>
                    </a:srgbClr>
                  </a:outerShdw>
                </a:effectLst>
              </a:rPr>
              <a:t>RESULTADOS DE EMPRESAS QUE LO IMPLEMENTARON </a:t>
            </a:r>
            <a:endParaRPr lang="es-MX" b="1" dirty="0">
              <a:ln w="18000">
                <a:solidFill>
                  <a:schemeClr val="accent2">
                    <a:lumMod val="60000"/>
                    <a:lumOff val="40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8" name="7 Rectángulo"/>
          <p:cNvSpPr/>
          <p:nvPr/>
        </p:nvSpPr>
        <p:spPr>
          <a:xfrm>
            <a:off x="323528" y="2420888"/>
            <a:ext cx="5112568"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000" dirty="0">
                <a:latin typeface="Arial" panose="020B0604020202020204" pitchFamily="34" charset="0"/>
                <a:cs typeface="Arial" panose="020B0604020202020204" pitchFamily="34" charset="0"/>
              </a:rPr>
              <a:t>AT&amp;T fue una de las primeras en probar sus beneficios. La compañía estadounidense de telecomunicaciones, muchas veces calificada como más grande del mundo, aumentó 12% la calidad de sus servicios operativos luego de esa decisión.</a:t>
            </a:r>
          </a:p>
        </p:txBody>
      </p:sp>
      <p:pic>
        <p:nvPicPr>
          <p:cNvPr id="15367"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6735" t="38021" r="70034" b="44965"/>
          <a:stretch/>
        </p:blipFill>
        <p:spPr bwMode="auto">
          <a:xfrm>
            <a:off x="4716015" y="4941168"/>
            <a:ext cx="4368999" cy="1798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11 Conector curvado"/>
          <p:cNvCxnSpPr/>
          <p:nvPr/>
        </p:nvCxnSpPr>
        <p:spPr>
          <a:xfrm>
            <a:off x="2411760" y="4359880"/>
            <a:ext cx="2304256" cy="1589400"/>
          </a:xfrm>
          <a:prstGeom prst="curved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pic>
        <p:nvPicPr>
          <p:cNvPr id="1537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1592" y="2852936"/>
            <a:ext cx="24860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9599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32" y="-1"/>
            <a:ext cx="9174832" cy="4003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1944" y="4581128"/>
            <a:ext cx="24860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95536" y="4068157"/>
            <a:ext cx="4968552" cy="163121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sz="2000" dirty="0">
                <a:latin typeface="Arial" panose="020B0604020202020204" pitchFamily="34" charset="0"/>
                <a:cs typeface="Arial" panose="020B0604020202020204" pitchFamily="34" charset="0"/>
              </a:rPr>
              <a:t>La firma de mensajería Federal Express (FedEx), con presencia en más de 220 destinos de todo el mundo, experimentó los beneficios de este sistema al eliminar 13% de los errores en el servicio.</a:t>
            </a:r>
          </a:p>
        </p:txBody>
      </p:sp>
    </p:spTree>
    <p:extLst>
      <p:ext uri="{BB962C8B-B14F-4D97-AF65-F5344CB8AC3E}">
        <p14:creationId xmlns:p14="http://schemas.microsoft.com/office/powerpoint/2010/main" val="36558409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lstStyle/>
          <a:p>
            <a:pPr algn="ctr"/>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LIDERAZGO CARISMÁTICO </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886062962"/>
              </p:ext>
            </p:extLst>
          </p:nvPr>
        </p:nvGraphicFramePr>
        <p:xfrm>
          <a:off x="179512" y="1556792"/>
          <a:ext cx="5616624" cy="3870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45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2341" y="4387304"/>
            <a:ext cx="3172435"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71394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831" t="22049" r="45608" b="26215"/>
          <a:stretch/>
        </p:blipFill>
        <p:spPr bwMode="auto">
          <a:xfrm>
            <a:off x="1403648" y="2924944"/>
            <a:ext cx="6555928" cy="3771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493812" y="1024340"/>
            <a:ext cx="8280920" cy="1446550"/>
          </a:xfrm>
          <a:prstGeom prst="rect">
            <a:avLst/>
          </a:prstGeom>
          <a:noFill/>
        </p:spPr>
        <p:txBody>
          <a:bodyPr wrap="square" rtlCol="0">
            <a:spAutoFit/>
          </a:bodyPr>
          <a:lstStyle/>
          <a:p>
            <a:pPr algn="just"/>
            <a:r>
              <a:rPr lang="es-MX" sz="2200" dirty="0">
                <a:latin typeface="Arial" panose="020B0604020202020204" pitchFamily="34" charset="0"/>
                <a:cs typeface="Arial" panose="020B0604020202020204" pitchFamily="34" charset="0"/>
              </a:rPr>
              <a:t>Para que un líder sea considerado carismático debe producir grandes efectos sobre sus seguidores y llegar a alcanzar niveles de rendimiento mucho mayor de lo esperado aun en circunstancias adversas. </a:t>
            </a:r>
            <a:endParaRPr lang="es-MX" dirty="0"/>
          </a:p>
        </p:txBody>
      </p:sp>
    </p:spTree>
    <p:extLst>
      <p:ext uri="{BB962C8B-B14F-4D97-AF65-F5344CB8AC3E}">
        <p14:creationId xmlns:p14="http://schemas.microsoft.com/office/powerpoint/2010/main" val="39301455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43000"/>
          </a:xfrm>
        </p:spPr>
        <p:txBody>
          <a:bodyPr>
            <a:noAutofit/>
          </a:bodyPr>
          <a:lstStyle/>
          <a:p>
            <a:r>
              <a:rPr lang="es-MX" sz="3200"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PRINCIPALES ACCIONES DE UN LÍDER </a:t>
            </a:r>
            <a:endParaRPr lang="es-MX" sz="32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355976" y="1772816"/>
            <a:ext cx="4474840" cy="4680520"/>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lgn="just">
              <a:buNone/>
            </a:pP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Discrepancia con lo establecido y deseos de </a:t>
            </a:r>
            <a:r>
              <a:rPr lang="es-MX" sz="2200" dirty="0" smtClean="0">
                <a:latin typeface="Arial" panose="020B0604020202020204" pitchFamily="34" charset="0"/>
                <a:cs typeface="Arial" panose="020B0604020202020204" pitchFamily="34" charset="0"/>
              </a:rPr>
              <a:t>cambiarlo.</a:t>
            </a:r>
            <a:r>
              <a:rPr lang="es-MX" sz="2200" dirty="0">
                <a:latin typeface="Arial" panose="020B0604020202020204" pitchFamily="34" charset="0"/>
                <a:cs typeface="Arial" panose="020B0604020202020204" pitchFamily="34" charset="0"/>
              </a:rPr>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 Propuesta de una alternativa que ilusione y convenza a los </a:t>
            </a:r>
            <a:r>
              <a:rPr lang="es-MX" sz="2200" dirty="0" smtClean="0">
                <a:latin typeface="Arial" panose="020B0604020202020204" pitchFamily="34" charset="0"/>
                <a:cs typeface="Arial" panose="020B0604020202020204" pitchFamily="34" charset="0"/>
              </a:rPr>
              <a:t>seguidores.							</a:t>
            </a:r>
            <a:r>
              <a:rPr lang="es-MX" sz="2200" dirty="0">
                <a:latin typeface="Arial" panose="020B0604020202020204" pitchFamily="34" charset="0"/>
                <a:cs typeface="Arial" panose="020B0604020202020204" pitchFamily="34" charset="0"/>
              </a:rPr>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 El uso de medios no convencionales e innovadores </a:t>
            </a:r>
            <a:r>
              <a:rPr lang="es-MX" sz="2200" dirty="0" smtClean="0">
                <a:latin typeface="Arial" panose="020B0604020202020204" pitchFamily="34" charset="0"/>
                <a:cs typeface="Arial" panose="020B0604020202020204" pitchFamily="34" charset="0"/>
              </a:rPr>
              <a:t>para alcanzar </a:t>
            </a:r>
            <a:r>
              <a:rPr lang="es-MX" sz="2200" dirty="0">
                <a:latin typeface="Arial" panose="020B0604020202020204" pitchFamily="34" charset="0"/>
                <a:cs typeface="Arial" panose="020B0604020202020204" pitchFamily="34" charset="0"/>
              </a:rPr>
              <a:t>este </a:t>
            </a:r>
            <a:r>
              <a:rPr lang="es-MX" sz="2200" dirty="0" smtClean="0">
                <a:latin typeface="Arial" panose="020B0604020202020204" pitchFamily="34" charset="0"/>
                <a:cs typeface="Arial" panose="020B0604020202020204" pitchFamily="34" charset="0"/>
              </a:rPr>
              <a:t>cambio.						</a:t>
            </a:r>
            <a:r>
              <a:rPr lang="es-MX" sz="2200" dirty="0">
                <a:latin typeface="Arial" panose="020B0604020202020204" pitchFamily="34" charset="0"/>
                <a:cs typeface="Arial" panose="020B0604020202020204" pitchFamily="34" charset="0"/>
              </a:rPr>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 Ser capaces de asumir altos riesgos personales y dañar sus propios intereses con tal de conseguir sus </a:t>
            </a:r>
            <a:r>
              <a:rPr lang="es-MX" sz="2200" dirty="0" smtClean="0">
                <a:latin typeface="Arial" panose="020B0604020202020204" pitchFamily="34" charset="0"/>
                <a:cs typeface="Arial" panose="020B0604020202020204" pitchFamily="34" charset="0"/>
              </a:rPr>
              <a:t>objetivos.</a:t>
            </a:r>
            <a:endParaRPr lang="es-MX" sz="2200" dirty="0">
              <a:latin typeface="Arial" panose="020B0604020202020204" pitchFamily="34" charset="0"/>
              <a:cs typeface="Arial" panose="020B0604020202020204" pitchFamily="34" charset="0"/>
            </a:endParaRPr>
          </a:p>
          <a:p>
            <a:endParaRPr lang="es-MX"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132856"/>
            <a:ext cx="3967269"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08757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229600" cy="1143000"/>
          </a:xfrm>
        </p:spPr>
        <p:txBody>
          <a:bodyPr>
            <a:normAutofit fontScale="90000"/>
          </a:bodyPr>
          <a:lstStyle/>
          <a:p>
            <a:pPr algn="ctr"/>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FACTORES DEL LIDERAZGO CARISMÁTICO </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42713209"/>
              </p:ext>
            </p:extLst>
          </p:nvPr>
        </p:nvGraphicFramePr>
        <p:xfrm>
          <a:off x="395536" y="1628801"/>
          <a:ext cx="8291264" cy="46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7549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443989"/>
            <a:ext cx="8229600" cy="4389120"/>
          </a:xfrm>
        </p:spPr>
        <p:txBody>
          <a:bodyPr/>
          <a:lstStyle/>
          <a:p>
            <a:pPr algn="ctr">
              <a:buFont typeface="Wingdings" panose="05000000000000000000" pitchFamily="2" charset="2"/>
              <a:buChar char="v"/>
            </a:pPr>
            <a:r>
              <a:rPr lang="es-MX" dirty="0" smtClean="0">
                <a:latin typeface="Arial" panose="020B0604020202020204" pitchFamily="34" charset="0"/>
                <a:cs typeface="Arial" panose="020B0604020202020204" pitchFamily="34" charset="0"/>
              </a:rPr>
              <a:t> Plan de Estudios: Lic. Relaciones Económicas Internacionales </a:t>
            </a:r>
          </a:p>
          <a:p>
            <a:pPr algn="ctr">
              <a:buFont typeface="Wingdings" panose="05000000000000000000" pitchFamily="2" charset="2"/>
              <a:buChar char="v"/>
            </a:pPr>
            <a:r>
              <a:rPr lang="es-MX" dirty="0" smtClean="0">
                <a:latin typeface="Arial" panose="020B0604020202020204" pitchFamily="34" charset="0"/>
                <a:cs typeface="Arial" panose="020B0604020202020204" pitchFamily="34" charset="0"/>
              </a:rPr>
              <a:t> Unidad de Aprendizaje: </a:t>
            </a:r>
            <a:r>
              <a:rPr lang="es-MX" i="1" dirty="0">
                <a:latin typeface="Arial" panose="020B0604020202020204" pitchFamily="34" charset="0"/>
                <a:cs typeface="Arial" panose="020B0604020202020204" pitchFamily="34" charset="0"/>
              </a:rPr>
              <a:t>Taller de liderazgo y cultura de calidad </a:t>
            </a:r>
            <a:endParaRPr lang="es-MX" i="1" dirty="0" smtClean="0">
              <a:latin typeface="Arial" panose="020B0604020202020204" pitchFamily="34" charset="0"/>
              <a:cs typeface="Arial" panose="020B0604020202020204" pitchFamily="34" charset="0"/>
            </a:endParaRPr>
          </a:p>
          <a:p>
            <a:pPr algn="ctr">
              <a:buFont typeface="Wingdings" panose="05000000000000000000" pitchFamily="2" charset="2"/>
              <a:buChar char="v"/>
            </a:pPr>
            <a:r>
              <a:rPr lang="es-MX" i="1" dirty="0" smtClean="0">
                <a:latin typeface="Arial" panose="020B0604020202020204" pitchFamily="34" charset="0"/>
                <a:cs typeface="Arial" panose="020B0604020202020204" pitchFamily="34" charset="0"/>
              </a:rPr>
              <a:t>Créditos: 5</a:t>
            </a:r>
            <a:endParaRPr lang="es-MX" dirty="0">
              <a:latin typeface="Arial" panose="020B0604020202020204" pitchFamily="34" charset="0"/>
              <a:cs typeface="Arial" panose="020B0604020202020204" pitchFamily="34" charset="0"/>
            </a:endParaRPr>
          </a:p>
        </p:txBody>
      </p:sp>
      <p:pic>
        <p:nvPicPr>
          <p:cNvPr id="1028" name="Picture 4" descr="http://imagenes.mailxmail.com/cursos/imagenes/8/8/principios-basicos-para-conseguir-la-calidad-total_35888_3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38549"/>
            <a:ext cx="3219450"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28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3.bp.blogspot.com/-cpn5B1GEtG0/Th34f9mNi0I/AAAAAAAABYU/kgCPMGVuyFI/s1600/MahatmaGandh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9674"/>
            <a:ext cx="9113766" cy="683532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200399" y="2925761"/>
            <a:ext cx="8712968" cy="1143000"/>
          </a:xfrm>
        </p:spPr>
        <p:txBody>
          <a:bodyPr>
            <a:normAutofit fontScale="90000"/>
          </a:bodyPr>
          <a:lstStyle/>
          <a:p>
            <a:pPr algn="ctr"/>
            <a:r>
              <a:rPr lang="es-MX" b="1" dirty="0" smtClean="0">
                <a:ln w="18000">
                  <a:solidFill>
                    <a:schemeClr val="tx1"/>
                  </a:solidFill>
                  <a:prstDash val="solid"/>
                  <a:miter lim="800000"/>
                </a:ln>
                <a:solidFill>
                  <a:schemeClr val="accent2">
                    <a:lumMod val="75000"/>
                  </a:schemeClr>
                </a:solidFill>
                <a:effectLst>
                  <a:outerShdw blurRad="25500" dist="23000" dir="7020000" algn="tl">
                    <a:srgbClr val="000000">
                      <a:alpha val="50000"/>
                    </a:srgbClr>
                  </a:outerShdw>
                </a:effectLst>
              </a:rPr>
              <a:t>LIDERAZGO TRANSFORMACIONAL</a:t>
            </a:r>
            <a:endParaRPr lang="es-MX" b="1" dirty="0">
              <a:ln w="18000">
                <a:solidFill>
                  <a:schemeClr val="tx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4" name="3 Rectángulo"/>
          <p:cNvSpPr/>
          <p:nvPr/>
        </p:nvSpPr>
        <p:spPr>
          <a:xfrm>
            <a:off x="403817" y="4077072"/>
            <a:ext cx="8352928" cy="2246769"/>
          </a:xfrm>
          <a:prstGeom prst="rect">
            <a:avLst/>
          </a:prstGeom>
        </p:spPr>
        <p:txBody>
          <a:bodyPr wrap="square">
            <a:spAutoFit/>
          </a:bodyPr>
          <a:lstStyle/>
          <a:p>
            <a:pPr algn="just"/>
            <a:r>
              <a:rPr lang="es-MX" sz="2800" dirty="0">
                <a:ln>
                  <a:solidFill>
                    <a:schemeClr val="tx1"/>
                  </a:solid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Proceso común de líder y trabajadores para avanzar a un nivel más alto de la moral y la motivación. Es una transformación que produce cambios significativos en la </a:t>
            </a:r>
            <a:r>
              <a:rPr lang="es-MX" sz="2800" dirty="0">
                <a:ln>
                  <a:solidFill>
                    <a:schemeClr val="bg1"/>
                  </a:solid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empresa</a:t>
            </a:r>
            <a:r>
              <a:rPr lang="es-MX" sz="2800" dirty="0">
                <a:ln>
                  <a:solidFill>
                    <a:schemeClr val="tx1"/>
                  </a:solid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y en las personas que la conforman</a:t>
            </a:r>
            <a:r>
              <a:rPr lang="es-MX" sz="2800" dirty="0" smtClean="0">
                <a:ln>
                  <a:solidFill>
                    <a:schemeClr val="tx1"/>
                  </a:solid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016010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29600" cy="1143000"/>
          </a:xfrm>
        </p:spPr>
        <p:txBody>
          <a:bodyPr>
            <a:normAutofit fontScale="90000"/>
          </a:bodyPr>
          <a:lstStyle/>
          <a:p>
            <a:pPr algn="ctr"/>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UN LÍDER TRANSFORMACIONAL…</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467544" y="1916832"/>
            <a:ext cx="3826768" cy="4392488"/>
          </a:xfrm>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MX" sz="2400" dirty="0" smtClean="0">
                <a:latin typeface="Arial" panose="020B0604020202020204" pitchFamily="34" charset="0"/>
                <a:cs typeface="Arial" panose="020B0604020202020204" pitchFamily="34" charset="0"/>
              </a:rPr>
              <a:t>Motiva </a:t>
            </a:r>
            <a:r>
              <a:rPr lang="es-MX" sz="2400" dirty="0">
                <a:latin typeface="Arial" panose="020B0604020202020204" pitchFamily="34" charset="0"/>
                <a:cs typeface="Arial" panose="020B0604020202020204" pitchFamily="34" charset="0"/>
              </a:rPr>
              <a:t>e inspira a las personas a su cargo, estimula intelectualmente, motiva a cuestionarse métodos tradicionales de hacer las cosas, promueve una visión de las tareas asignadas como formas de aprender y se centra mas en la justicia distributiva. </a:t>
            </a:r>
            <a:endParaRPr lang="es-MX" sz="2400" dirty="0" smtClean="0">
              <a:latin typeface="Arial" panose="020B0604020202020204" pitchFamily="34" charset="0"/>
              <a:cs typeface="Arial" panose="020B0604020202020204" pitchFamily="34" charset="0"/>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7527" y="3645024"/>
            <a:ext cx="4256473"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17550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08720"/>
            <a:ext cx="8229600" cy="1143000"/>
          </a:xfrm>
        </p:spPr>
        <p:txBody>
          <a:bodyPr/>
          <a:lstStyle/>
          <a:p>
            <a:pPr algn="ctr"/>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OBJETIVO PRINCIPAL </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pic>
        <p:nvPicPr>
          <p:cNvPr id="2355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51" t="17191" b="9205"/>
          <a:stretch/>
        </p:blipFill>
        <p:spPr bwMode="auto">
          <a:xfrm>
            <a:off x="0" y="2780928"/>
            <a:ext cx="9144000" cy="4013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30070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020540735"/>
              </p:ext>
            </p:extLst>
          </p:nvPr>
        </p:nvGraphicFramePr>
        <p:xfrm>
          <a:off x="0" y="188640"/>
          <a:ext cx="9144000" cy="6669360"/>
        </p:xfrm>
        <a:graphic>
          <a:graphicData uri="http://schemas.openxmlformats.org/drawingml/2006/table">
            <a:tbl>
              <a:tblPr firstRow="1" bandRow="1">
                <a:tableStyleId>{85BE263C-DBD7-4A20-BB59-AAB30ACAA65A}</a:tableStyleId>
              </a:tblPr>
              <a:tblGrid>
                <a:gridCol w="9144000"/>
              </a:tblGrid>
              <a:tr h="60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CARACTERÍSTICAS DEL LIDERAZGO TRANSFORMACIONAL</a:t>
                      </a:r>
                    </a:p>
                  </a:txBody>
                  <a:tcPr/>
                </a:tc>
              </a:tr>
              <a:tr h="106524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Aproximación personal al trabajador, es decir, el trabajador es una persona antes que  una herramienta para ganar dinero.</a:t>
                      </a:r>
                    </a:p>
                  </a:txBody>
                  <a:tcPr/>
                </a:tc>
              </a:tr>
              <a:tr h="106524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Hay una estimulación intelectual del trabajador, invitándole a que aporte sus ideas y las mejoras de proceso que crea convenientes.</a:t>
                      </a:r>
                    </a:p>
                  </a:txBody>
                  <a:tcPr/>
                </a:tc>
              </a:tr>
              <a:tr h="106524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Se motiva e inspira al trabajador en sus funciones dentro de la empresa.</a:t>
                      </a:r>
                    </a:p>
                  </a:txBody>
                  <a:tcPr/>
                </a:tc>
              </a:tr>
              <a:tr h="602094">
                <a:tc>
                  <a:txBody>
                    <a:bodyPr/>
                    <a:lstStyle/>
                    <a:p>
                      <a:pPr algn="just"/>
                      <a:r>
                        <a:rPr lang="es-MX" sz="2000" dirty="0" smtClean="0">
                          <a:latin typeface="Arial" panose="020B0604020202020204" pitchFamily="34" charset="0"/>
                          <a:cs typeface="Arial" panose="020B0604020202020204" pitchFamily="34" charset="0"/>
                        </a:rPr>
                        <a:t>Se hace partícipe al trabajador del éxito de la empresa.</a:t>
                      </a:r>
                      <a:endParaRPr lang="es-MX" sz="2000" dirty="0">
                        <a:latin typeface="Arial" panose="020B0604020202020204" pitchFamily="34" charset="0"/>
                        <a:cs typeface="Arial" panose="020B0604020202020204" pitchFamily="34" charset="0"/>
                      </a:endParaRPr>
                    </a:p>
                  </a:txBody>
                  <a:tcPr/>
                </a:tc>
              </a:tr>
              <a:tr h="60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Hay fe en los trabajadores y en el trabajo en equipo.</a:t>
                      </a:r>
                    </a:p>
                  </a:txBody>
                  <a:tcPr/>
                </a:tc>
              </a:tr>
              <a:tr h="106524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Se dedica al crecimiento a largo plazo más que en los resultados a corto plazo.</a:t>
                      </a:r>
                    </a:p>
                  </a:txBody>
                  <a:tcPr/>
                </a:tc>
              </a:tr>
              <a:tr h="60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2000" dirty="0" smtClean="0">
                          <a:latin typeface="Arial" panose="020B0604020202020204" pitchFamily="34" charset="0"/>
                          <a:cs typeface="Arial" panose="020B0604020202020204" pitchFamily="34" charset="0"/>
                        </a:rPr>
                        <a:t>Hay voluntad de arriesgarse.</a:t>
                      </a:r>
                    </a:p>
                  </a:txBody>
                  <a:tcPr/>
                </a:tc>
              </a:tr>
            </a:tbl>
          </a:graphicData>
        </a:graphic>
      </p:graphicFrame>
    </p:spTree>
    <p:extLst>
      <p:ext uri="{BB962C8B-B14F-4D97-AF65-F5344CB8AC3E}">
        <p14:creationId xmlns:p14="http://schemas.microsoft.com/office/powerpoint/2010/main" val="36857383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33020709"/>
              </p:ext>
            </p:extLst>
          </p:nvPr>
        </p:nvGraphicFramePr>
        <p:xfrm>
          <a:off x="0" y="-1"/>
          <a:ext cx="9144000" cy="7069729"/>
        </p:xfrm>
        <a:graphic>
          <a:graphicData uri="http://schemas.openxmlformats.org/drawingml/2006/table">
            <a:tbl>
              <a:tblPr firstRow="1" bandRow="1">
                <a:tableStyleId>{5C22544A-7EE6-4342-B048-85BDC9FD1C3A}</a:tableStyleId>
              </a:tblPr>
              <a:tblGrid>
                <a:gridCol w="4572000"/>
                <a:gridCol w="4572000"/>
              </a:tblGrid>
              <a:tr h="478618">
                <a:tc>
                  <a:txBody>
                    <a:bodyPr/>
                    <a:lstStyle/>
                    <a:p>
                      <a:r>
                        <a:rPr lang="es-MX" dirty="0" smtClean="0"/>
                        <a:t>VENTAJAS</a:t>
                      </a:r>
                      <a:r>
                        <a:rPr lang="es-MX" baseline="0" dirty="0" smtClean="0"/>
                        <a:t> </a:t>
                      </a:r>
                      <a:endParaRPr lang="es-MX" dirty="0"/>
                    </a:p>
                  </a:txBody>
                  <a:tcPr/>
                </a:tc>
                <a:tc>
                  <a:txBody>
                    <a:bodyPr/>
                    <a:lstStyle/>
                    <a:p>
                      <a:r>
                        <a:rPr lang="es-MX" dirty="0" smtClean="0"/>
                        <a:t>DESVENTAJAS </a:t>
                      </a:r>
                      <a:endParaRPr lang="es-MX" dirty="0"/>
                    </a:p>
                  </a:txBody>
                  <a:tcPr/>
                </a:tc>
              </a:tr>
              <a:tr h="826107">
                <a:tc>
                  <a:txBody>
                    <a:bodyPr/>
                    <a:lstStyle/>
                    <a:p>
                      <a:pPr algn="just"/>
                      <a:r>
                        <a:rPr lang="es-MX" sz="2000" dirty="0" smtClean="0">
                          <a:latin typeface="Arial" panose="020B0604020202020204" pitchFamily="34" charset="0"/>
                          <a:cs typeface="Arial" panose="020B0604020202020204" pitchFamily="34" charset="0"/>
                        </a:rPr>
                        <a:t>Desarrollo de habilidades sociales.</a:t>
                      </a:r>
                    </a:p>
                  </a:txBody>
                  <a:tcPr/>
                </a:tc>
                <a:tc>
                  <a:txBody>
                    <a:bodyPr/>
                    <a:lstStyle/>
                    <a:p>
                      <a:pPr algn="just"/>
                      <a:r>
                        <a:rPr kumimoji="0" lang="es-MX" sz="2000" i="0" kern="1200" dirty="0" smtClean="0">
                          <a:solidFill>
                            <a:schemeClr val="dk1"/>
                          </a:solidFill>
                          <a:effectLst/>
                          <a:latin typeface="Arial" panose="020B0604020202020204" pitchFamily="34" charset="0"/>
                          <a:ea typeface="+mn-ea"/>
                          <a:cs typeface="Arial" panose="020B0604020202020204" pitchFamily="34" charset="0"/>
                        </a:rPr>
                        <a:t>Asume que hay motivación por parte del trabajador.</a:t>
                      </a:r>
                    </a:p>
                  </a:txBody>
                  <a:tcPr/>
                </a:tc>
              </a:tr>
              <a:tr h="826107">
                <a:tc>
                  <a:txBody>
                    <a:bodyPr/>
                    <a:lstStyle/>
                    <a:p>
                      <a:pPr algn="just"/>
                      <a:r>
                        <a:rPr lang="es-MX" sz="2000" dirty="0" smtClean="0">
                          <a:latin typeface="Arial" panose="020B0604020202020204" pitchFamily="34" charset="0"/>
                          <a:cs typeface="Arial" panose="020B0604020202020204" pitchFamily="34" charset="0"/>
                        </a:rPr>
                        <a:t>El líder es un ejemplo a seguir.</a:t>
                      </a:r>
                    </a:p>
                  </a:txBody>
                  <a:tcPr/>
                </a:tc>
                <a:tc>
                  <a:txBody>
                    <a:bodyPr/>
                    <a:lstStyle/>
                    <a:p>
                      <a:pPr algn="just"/>
                      <a:r>
                        <a:rPr kumimoji="0" lang="es-MX" sz="2000" i="0" kern="1200" dirty="0" smtClean="0">
                          <a:solidFill>
                            <a:schemeClr val="dk1"/>
                          </a:solidFill>
                          <a:effectLst/>
                          <a:latin typeface="Arial" panose="020B0604020202020204" pitchFamily="34" charset="0"/>
                          <a:ea typeface="+mn-ea"/>
                          <a:cs typeface="Arial" panose="020B0604020202020204" pitchFamily="34" charset="0"/>
                        </a:rPr>
                        <a:t>Los resultados son visibles a largo plazo.</a:t>
                      </a:r>
                    </a:p>
                    <a:p>
                      <a:pPr algn="just"/>
                      <a:endParaRPr lang="es-MX" sz="2000" dirty="0">
                        <a:latin typeface="Arial" panose="020B0604020202020204" pitchFamily="34" charset="0"/>
                        <a:cs typeface="Arial" panose="020B0604020202020204" pitchFamily="34" charset="0"/>
                      </a:endParaRPr>
                    </a:p>
                  </a:txBody>
                  <a:tcPr/>
                </a:tc>
              </a:tr>
              <a:tr h="1888245">
                <a:tc>
                  <a:txBody>
                    <a:bodyPr/>
                    <a:lstStyle/>
                    <a:p>
                      <a:pPr algn="just"/>
                      <a:r>
                        <a:rPr lang="es-MX" sz="2000" dirty="0" smtClean="0">
                          <a:latin typeface="Arial" panose="020B0604020202020204" pitchFamily="34" charset="0"/>
                          <a:cs typeface="Arial" panose="020B0604020202020204" pitchFamily="34" charset="0"/>
                        </a:rPr>
                        <a:t>Aumento de la autoestima de los trabajadores, lo que supone mayor productividad y mayores beneficios</a:t>
                      </a:r>
                    </a:p>
                    <a:p>
                      <a:pPr algn="just"/>
                      <a:r>
                        <a:rPr lang="es-MX" sz="2000" dirty="0" smtClean="0">
                          <a:latin typeface="Arial" panose="020B0604020202020204" pitchFamily="34" charset="0"/>
                          <a:cs typeface="Arial" panose="020B0604020202020204" pitchFamily="34" charset="0"/>
                        </a:rPr>
                        <a:t>menores costes porque no es necesario rotar o sustituir trabajadores.</a:t>
                      </a:r>
                    </a:p>
                  </a:txBody>
                  <a:tcPr/>
                </a:tc>
                <a:tc>
                  <a:txBody>
                    <a:bodyPr/>
                    <a:lstStyle/>
                    <a:p>
                      <a:pPr algn="just"/>
                      <a:r>
                        <a:rPr kumimoji="0" lang="es-MX" sz="2000" i="0" kern="1200" dirty="0" smtClean="0">
                          <a:solidFill>
                            <a:schemeClr val="dk1"/>
                          </a:solidFill>
                          <a:effectLst/>
                          <a:latin typeface="Arial" panose="020B0604020202020204" pitchFamily="34" charset="0"/>
                          <a:ea typeface="+mn-ea"/>
                          <a:cs typeface="Arial" panose="020B0604020202020204" pitchFamily="34" charset="0"/>
                        </a:rPr>
                        <a:t>No todos los líderes pueden ser transformadores.</a:t>
                      </a:r>
                    </a:p>
                    <a:p>
                      <a:pPr algn="just"/>
                      <a:endParaRPr lang="es-MX" sz="2000" dirty="0">
                        <a:latin typeface="Arial" panose="020B0604020202020204" pitchFamily="34" charset="0"/>
                        <a:cs typeface="Arial" panose="020B0604020202020204" pitchFamily="34" charset="0"/>
                      </a:endParaRPr>
                    </a:p>
                  </a:txBody>
                  <a:tcPr/>
                </a:tc>
              </a:tr>
              <a:tr h="826107">
                <a:tc>
                  <a:txBody>
                    <a:bodyPr/>
                    <a:lstStyle/>
                    <a:p>
                      <a:pPr algn="just"/>
                      <a:r>
                        <a:rPr lang="es-MX" sz="2000" dirty="0" smtClean="0">
                          <a:latin typeface="Arial" panose="020B0604020202020204" pitchFamily="34" charset="0"/>
                          <a:cs typeface="Arial" panose="020B0604020202020204" pitchFamily="34" charset="0"/>
                        </a:rPr>
                        <a:t>Mayor probabilidad de haber nuevas y mejores iniciativas.</a:t>
                      </a:r>
                    </a:p>
                  </a:txBody>
                  <a:tcPr/>
                </a:tc>
                <a:tc>
                  <a:txBody>
                    <a:bodyPr/>
                    <a:lstStyle/>
                    <a:p>
                      <a:pPr algn="just"/>
                      <a:r>
                        <a:rPr kumimoji="0" lang="es-MX" sz="2000" i="0" kern="1200" dirty="0" smtClean="0">
                          <a:solidFill>
                            <a:schemeClr val="dk1"/>
                          </a:solidFill>
                          <a:effectLst/>
                          <a:latin typeface="Arial" panose="020B0604020202020204" pitchFamily="34" charset="0"/>
                          <a:ea typeface="+mn-ea"/>
                          <a:cs typeface="Arial" panose="020B0604020202020204" pitchFamily="34" charset="0"/>
                        </a:rPr>
                        <a:t>Carece de detalles de aplicación.</a:t>
                      </a:r>
                    </a:p>
                  </a:txBody>
                  <a:tcPr/>
                </a:tc>
              </a:tr>
              <a:tr h="1534199">
                <a:tc>
                  <a:txBody>
                    <a:bodyPr/>
                    <a:lstStyle/>
                    <a:p>
                      <a:pPr algn="just"/>
                      <a:r>
                        <a:rPr lang="es-MX" sz="2000" dirty="0" smtClean="0">
                          <a:latin typeface="Arial" panose="020B0604020202020204" pitchFamily="34" charset="0"/>
                          <a:cs typeface="Arial" panose="020B0604020202020204" pitchFamily="34" charset="0"/>
                        </a:rPr>
                        <a:t>Aprendizaje corporativo.</a:t>
                      </a:r>
                    </a:p>
                    <a:p>
                      <a:pPr algn="just"/>
                      <a:endParaRPr lang="es-MX" sz="2000" dirty="0">
                        <a:latin typeface="Arial" panose="020B0604020202020204" pitchFamily="34" charset="0"/>
                        <a:cs typeface="Arial" panose="020B0604020202020204" pitchFamily="34" charset="0"/>
                      </a:endParaRPr>
                    </a:p>
                  </a:txBody>
                  <a:tcPr/>
                </a:tc>
                <a:tc>
                  <a:txBody>
                    <a:bodyPr/>
                    <a:lstStyle/>
                    <a:p>
                      <a:pPr algn="just"/>
                      <a:r>
                        <a:rPr kumimoji="0" lang="es-MX" sz="2000" i="0" kern="1200" dirty="0" smtClean="0">
                          <a:solidFill>
                            <a:schemeClr val="dk1"/>
                          </a:solidFill>
                          <a:effectLst/>
                          <a:latin typeface="Arial" panose="020B0604020202020204" pitchFamily="34" charset="0"/>
                          <a:ea typeface="+mn-ea"/>
                          <a:cs typeface="Arial" panose="020B0604020202020204" pitchFamily="34" charset="0"/>
                        </a:rPr>
                        <a:t>Hay un gran potencial de abuso ya que no siempre se utiliza moralmente.</a:t>
                      </a:r>
                    </a:p>
                    <a:p>
                      <a:pPr algn="just"/>
                      <a:endParaRPr lang="es-MX" sz="2000" dirty="0" smtClean="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txBody>
                  <a:tcPr/>
                </a:tc>
              </a:tr>
              <a:tr h="478618">
                <a:tc>
                  <a:txBody>
                    <a:bodyPr/>
                    <a:lstStyle/>
                    <a:p>
                      <a:endParaRPr lang="es-MX"/>
                    </a:p>
                  </a:txBody>
                  <a:tcPr/>
                </a:tc>
                <a:tc>
                  <a:txBody>
                    <a:bodyPr/>
                    <a:lstStyle/>
                    <a:p>
                      <a:endParaRPr lang="es-MX" dirty="0"/>
                    </a:p>
                  </a:txBody>
                  <a:tcPr/>
                </a:tc>
              </a:tr>
            </a:tbl>
          </a:graphicData>
        </a:graphic>
      </p:graphicFrame>
    </p:spTree>
    <p:extLst>
      <p:ext uri="{BB962C8B-B14F-4D97-AF65-F5344CB8AC3E}">
        <p14:creationId xmlns:p14="http://schemas.microsoft.com/office/powerpoint/2010/main" val="22090509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344"/>
          <a:stretch/>
        </p:blipFill>
        <p:spPr bwMode="auto">
          <a:xfrm>
            <a:off x="0" y="-2952"/>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179512" y="-99392"/>
            <a:ext cx="8229600" cy="1143000"/>
          </a:xfrm>
        </p:spPr>
        <p:txBody>
          <a:bodyPr/>
          <a:lstStyle/>
          <a:p>
            <a:pPr algn="ctr"/>
            <a:r>
              <a:rPr lang="es-MX"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t>LIDERAZGO DE SERVICIO </a:t>
            </a:r>
            <a:endParaRPr lang="es-MX"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323528" y="1700808"/>
            <a:ext cx="4114800" cy="3456384"/>
          </a:xfrm>
        </p:spPr>
        <p:txBody>
          <a:bodyPr>
            <a:noAutofit/>
          </a:bodyPr>
          <a:lstStyle/>
          <a:p>
            <a:pPr algn="just"/>
            <a:r>
              <a:rPr lang="es-MX" sz="2800" dirty="0">
                <a:latin typeface="Arial" panose="020B0604020202020204" pitchFamily="34" charset="0"/>
                <a:cs typeface="Arial" panose="020B0604020202020204" pitchFamily="34" charset="0"/>
              </a:rPr>
              <a:t>U</a:t>
            </a:r>
            <a:r>
              <a:rPr lang="es-MX" sz="2800" dirty="0" smtClean="0">
                <a:latin typeface="Arial" panose="020B0604020202020204" pitchFamily="34" charset="0"/>
                <a:cs typeface="Arial" panose="020B0604020202020204" pitchFamily="34" charset="0"/>
              </a:rPr>
              <a:t>n </a:t>
            </a:r>
            <a:r>
              <a:rPr lang="es-MX" sz="2800" dirty="0">
                <a:latin typeface="Arial" panose="020B0604020202020204" pitchFamily="34" charset="0"/>
                <a:cs typeface="Arial" panose="020B0604020202020204" pitchFamily="34" charset="0"/>
              </a:rPr>
              <a:t>líder siervo o servidor es aquel que pone atención en el desarrollo y crecimiento de su equipo, desde sus </a:t>
            </a:r>
            <a:r>
              <a:rPr lang="es-MX" sz="2800" b="1" dirty="0">
                <a:latin typeface="Arial" panose="020B0604020202020204" pitchFamily="34" charset="0"/>
                <a:cs typeface="Arial" panose="020B0604020202020204" pitchFamily="34" charset="0"/>
              </a:rPr>
              <a:t>compañeros </a:t>
            </a:r>
            <a:r>
              <a:rPr lang="es-MX" sz="2800" dirty="0">
                <a:latin typeface="Arial" panose="020B0604020202020204" pitchFamily="34" charset="0"/>
                <a:cs typeface="Arial" panose="020B0604020202020204" pitchFamily="34" charset="0"/>
              </a:rPr>
              <a:t>hasta sus clientes. </a:t>
            </a:r>
          </a:p>
        </p:txBody>
      </p:sp>
    </p:spTree>
    <p:extLst>
      <p:ext uri="{BB962C8B-B14F-4D97-AF65-F5344CB8AC3E}">
        <p14:creationId xmlns:p14="http://schemas.microsoft.com/office/powerpoint/2010/main" val="12989078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4172" r="13674"/>
          <a:stretch/>
        </p:blipFill>
        <p:spPr bwMode="auto">
          <a:xfrm>
            <a:off x="0" y="2708920"/>
            <a:ext cx="4622800" cy="3803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4 Marcador de contenido"/>
          <p:cNvGraphicFramePr>
            <a:graphicFrameLocks noGrp="1"/>
          </p:cNvGraphicFramePr>
          <p:nvPr>
            <p:ph idx="1"/>
            <p:extLst>
              <p:ext uri="{D42A27DB-BD31-4B8C-83A1-F6EECF244321}">
                <p14:modId xmlns:p14="http://schemas.microsoft.com/office/powerpoint/2010/main" val="2817693655"/>
              </p:ext>
            </p:extLst>
          </p:nvPr>
        </p:nvGraphicFramePr>
        <p:xfrm>
          <a:off x="4644008" y="548680"/>
          <a:ext cx="4361148"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53213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223" r="6603"/>
          <a:stretch/>
        </p:blipFill>
        <p:spPr bwMode="auto">
          <a:xfrm>
            <a:off x="-1" y="1128790"/>
            <a:ext cx="9144001" cy="5733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611560" y="15652"/>
            <a:ext cx="8229600" cy="1143000"/>
          </a:xfrm>
        </p:spPr>
        <p:txBody>
          <a:bodyPr>
            <a:noAutofit/>
          </a:bodyPr>
          <a:lstStyle/>
          <a:p>
            <a:pPr algn="ctr"/>
            <a:r>
              <a:rPr lang="es-MX" sz="3200"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ACCIONES ESPECÍFICAS DEL LÍDER SERVIDOR</a:t>
            </a:r>
            <a:endParaRPr lang="es-MX" sz="32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74585579"/>
              </p:ext>
            </p:extLst>
          </p:nvPr>
        </p:nvGraphicFramePr>
        <p:xfrm>
          <a:off x="323528" y="1412776"/>
          <a:ext cx="8712968" cy="5328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1364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836712"/>
            <a:ext cx="8698848" cy="5915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601216" y="-171400"/>
            <a:ext cx="8229600" cy="1143000"/>
          </a:xfrm>
        </p:spPr>
        <p:txBody>
          <a:bodyPr>
            <a:normAutofit fontScale="90000"/>
          </a:bodyPr>
          <a:lstStyle/>
          <a:p>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LIDERAZGO BASADO EN VALORES</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6" name="5 Rectángulo"/>
          <p:cNvSpPr/>
          <p:nvPr/>
        </p:nvSpPr>
        <p:spPr>
          <a:xfrm>
            <a:off x="3059832" y="2501876"/>
            <a:ext cx="3672408" cy="2585323"/>
          </a:xfrm>
          <a:prstGeom prst="rect">
            <a:avLst/>
          </a:prstGeom>
        </p:spPr>
        <p:txBody>
          <a:bodyPr wrap="square">
            <a:spAutoFit/>
          </a:bodyPr>
          <a:lstStyle/>
          <a:p>
            <a:pPr lvl="0" algn="just"/>
            <a:r>
              <a:rPr lang="es-MX" dirty="0">
                <a:latin typeface="Arial" panose="020B0604020202020204" pitchFamily="34" charset="0"/>
                <a:cs typeface="Arial" panose="020B0604020202020204" pitchFamily="34" charset="0"/>
              </a:rPr>
              <a:t>El liderazgo basado en valores implica un estilo de dirección, pero supone también saber administrar bien.</a:t>
            </a:r>
          </a:p>
          <a:p>
            <a:pPr lvl="0" algn="just"/>
            <a:endParaRPr lang="es-MX" dirty="0" smtClean="0">
              <a:latin typeface="Arial" panose="020B0604020202020204" pitchFamily="34" charset="0"/>
              <a:cs typeface="Arial" panose="020B0604020202020204" pitchFamily="34" charset="0"/>
            </a:endParaRPr>
          </a:p>
          <a:p>
            <a:pPr lvl="0" algn="just"/>
            <a:r>
              <a:rPr lang="es-MX" dirty="0" smtClean="0">
                <a:latin typeface="Arial" panose="020B0604020202020204" pitchFamily="34" charset="0"/>
                <a:cs typeface="Arial" panose="020B0604020202020204" pitchFamily="34" charset="0"/>
              </a:rPr>
              <a:t>Constituye </a:t>
            </a:r>
            <a:r>
              <a:rPr lang="es-MX" dirty="0">
                <a:latin typeface="Arial" panose="020B0604020202020204" pitchFamily="34" charset="0"/>
                <a:cs typeface="Arial" panose="020B0604020202020204" pitchFamily="34" charset="0"/>
              </a:rPr>
              <a:t>el motor impulsador del desarrollo humano y organizacional concebido integral y dinámicamente.</a:t>
            </a:r>
          </a:p>
        </p:txBody>
      </p:sp>
    </p:spTree>
    <p:extLst>
      <p:ext uri="{BB962C8B-B14F-4D97-AF65-F5344CB8AC3E}">
        <p14:creationId xmlns:p14="http://schemas.microsoft.com/office/powerpoint/2010/main" val="4178595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6675" t="14900" b="14290"/>
          <a:stretch/>
        </p:blipFill>
        <p:spPr bwMode="auto">
          <a:xfrm>
            <a:off x="6012160" y="1792070"/>
            <a:ext cx="3031480" cy="5070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61132" y="1484784"/>
            <a:ext cx="5328592" cy="3139321"/>
          </a:xfrm>
          <a:prstGeom prst="rect">
            <a:avLst/>
          </a:prstGeom>
          <a:solidFill>
            <a:schemeClr val="accent1">
              <a:lumMod val="60000"/>
              <a:lumOff val="40000"/>
            </a:schemeClr>
          </a:solidFill>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a:latin typeface="Arial" panose="020B0604020202020204" pitchFamily="34" charset="0"/>
                <a:cs typeface="Arial" panose="020B0604020202020204" pitchFamily="34" charset="0"/>
              </a:rPr>
              <a:t>El esfuerzo personal y los valores personales actúan como catalizador de los valores corporativos buscando que se orienten en la misma dirección</a:t>
            </a:r>
            <a:r>
              <a:rPr lang="es-MX" dirty="0" smtClean="0">
                <a:latin typeface="Arial" panose="020B0604020202020204" pitchFamily="34" charset="0"/>
                <a:cs typeface="Arial" panose="020B0604020202020204" pitchFamily="34" charset="0"/>
              </a:rPr>
              <a:t>.</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Los valores hacen atractiva la tarea de mejorar cada día una empresa, como hacen atractiva la lucha de una persona por vivirlos a pesar de sus defectos.</a:t>
            </a:r>
          </a:p>
          <a:p>
            <a:r>
              <a:rPr lang="es-MX" dirty="0"/>
              <a:t/>
            </a:r>
            <a:br>
              <a:rPr lang="es-MX" dirty="0"/>
            </a:br>
            <a:endParaRPr lang="es-MX" dirty="0"/>
          </a:p>
        </p:txBody>
      </p:sp>
    </p:spTree>
    <p:extLst>
      <p:ext uri="{BB962C8B-B14F-4D97-AF65-F5344CB8AC3E}">
        <p14:creationId xmlns:p14="http://schemas.microsoft.com/office/powerpoint/2010/main" val="2086899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55" t="4422" r="453" b="255"/>
          <a:stretch/>
        </p:blipFill>
        <p:spPr bwMode="auto">
          <a:xfrm>
            <a:off x="1835696" y="2467858"/>
            <a:ext cx="5973510" cy="4380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Título"/>
          <p:cNvSpPr>
            <a:spLocks noGrp="1"/>
          </p:cNvSpPr>
          <p:nvPr>
            <p:ph type="title"/>
          </p:nvPr>
        </p:nvSpPr>
        <p:spPr>
          <a:xfrm>
            <a:off x="23308" y="692696"/>
            <a:ext cx="6336704" cy="764704"/>
          </a:xfrm>
        </p:spPr>
        <p:txBody>
          <a:bodyPr>
            <a:normAutofit fontScale="90000"/>
          </a:bodyPr>
          <a:lstStyle/>
          <a:p>
            <a:pPr algn="ctr"/>
            <a:r>
              <a:rPr lang="es-MX" sz="3200" b="1" dirty="0" smtClean="0">
                <a:ln w="18000">
                  <a:solidFill>
                    <a:schemeClr val="accent2">
                      <a:lumMod val="75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rPr>
              <a:t/>
            </a:r>
            <a:br>
              <a:rPr lang="es-MX" sz="3200" b="1" dirty="0" smtClean="0">
                <a:ln w="18000">
                  <a:solidFill>
                    <a:schemeClr val="accent2">
                      <a:lumMod val="75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rPr>
            </a:br>
            <a:endParaRPr lang="es-MX" sz="3200" b="1" dirty="0">
              <a:ln w="18000">
                <a:solidFill>
                  <a:schemeClr val="accent2">
                    <a:lumMod val="75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endParaRPr>
          </a:p>
        </p:txBody>
      </p:sp>
      <p:sp>
        <p:nvSpPr>
          <p:cNvPr id="4" name="3 Rectángulo"/>
          <p:cNvSpPr/>
          <p:nvPr/>
        </p:nvSpPr>
        <p:spPr>
          <a:xfrm>
            <a:off x="1043608" y="1124744"/>
            <a:ext cx="7056784" cy="954107"/>
          </a:xfrm>
          <a:prstGeom prst="rect">
            <a:avLst/>
          </a:prstGeom>
        </p:spPr>
        <p:txBody>
          <a:bodyPr wrap="square">
            <a:spAutoFit/>
          </a:bodyPr>
          <a:lstStyle/>
          <a:p>
            <a:pPr algn="ctr"/>
            <a:r>
              <a:rPr lang="es-MX" sz="2800"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LIDERAZGO DE EQUIPOS Y LIDERAZGO ORGANIZACIONAL</a:t>
            </a:r>
            <a:endParaRPr lang="es-MX" sz="28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81387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779469093"/>
              </p:ext>
            </p:extLst>
          </p:nvPr>
        </p:nvGraphicFramePr>
        <p:xfrm>
          <a:off x="107504" y="2364705"/>
          <a:ext cx="8928992" cy="3944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64" y="31080"/>
            <a:ext cx="9151764"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49203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t="7296" b="17258"/>
          <a:stretch/>
        </p:blipFill>
        <p:spPr bwMode="auto">
          <a:xfrm>
            <a:off x="0" y="28848"/>
            <a:ext cx="9127728" cy="6829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1547664" y="620688"/>
            <a:ext cx="6347048" cy="1068728"/>
          </a:xfrm>
        </p:spPr>
        <p:txBody>
          <a:bodyPr>
            <a:normAutofit fontScale="90000"/>
          </a:bodyPr>
          <a:lstStyle/>
          <a:p>
            <a:pPr algn="ctr"/>
            <a:r>
              <a:rPr lang="es-MX" b="1" dirty="0" smtClean="0">
                <a:ln w="18000">
                  <a:solidFill>
                    <a:schemeClr val="tx1"/>
                  </a:solidFill>
                  <a:prstDash val="solid"/>
                  <a:miter lim="800000"/>
                </a:ln>
                <a:solidFill>
                  <a:schemeClr val="accent2">
                    <a:lumMod val="75000"/>
                  </a:schemeClr>
                </a:solidFill>
                <a:effectLst>
                  <a:outerShdw blurRad="25500" dist="23000" dir="7020000" algn="tl">
                    <a:srgbClr val="000000">
                      <a:alpha val="50000"/>
                    </a:srgbClr>
                  </a:outerShdw>
                </a:effectLst>
              </a:rPr>
              <a:t>El liderazgo basado en valores incluye 3 factores </a:t>
            </a:r>
            <a:endParaRPr lang="es-MX" b="1" dirty="0">
              <a:ln w="18000">
                <a:solidFill>
                  <a:schemeClr val="tx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2123728" y="2204864"/>
            <a:ext cx="5616624" cy="3528392"/>
          </a:xfrm>
        </p:spPr>
        <p:txBody>
          <a:bodyPr>
            <a:normAutofit/>
          </a:bodyPr>
          <a:lstStyle/>
          <a:p>
            <a:pPr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 Efectividad: es necesario medir el logro de los objetivos</a:t>
            </a:r>
          </a:p>
          <a:p>
            <a:pPr algn="just"/>
            <a:r>
              <a:rPr lang="es-MX" sz="2400" dirty="0">
                <a:latin typeface="Arial" panose="020B0604020202020204" pitchFamily="34" charset="0"/>
                <a:cs typeface="Arial" panose="020B0604020202020204" pitchFamily="34" charset="0"/>
              </a:rPr>
              <a:t>2. Moral: es necesario medir cómo el cambio afecta a las partes</a:t>
            </a:r>
          </a:p>
          <a:p>
            <a:pPr algn="just"/>
            <a:r>
              <a:rPr lang="es-MX" sz="2400" dirty="0">
                <a:latin typeface="Arial" panose="020B0604020202020204" pitchFamily="34" charset="0"/>
                <a:cs typeface="Arial" panose="020B0604020202020204" pitchFamily="34" charset="0"/>
              </a:rPr>
              <a:t>3. Tiempo: medir el cumplimiento de objetivos a través del tiempo</a:t>
            </a:r>
          </a:p>
          <a:p>
            <a:endParaRPr lang="es-MX" dirty="0"/>
          </a:p>
        </p:txBody>
      </p:sp>
    </p:spTree>
    <p:extLst>
      <p:ext uri="{BB962C8B-B14F-4D97-AF65-F5344CB8AC3E}">
        <p14:creationId xmlns:p14="http://schemas.microsoft.com/office/powerpoint/2010/main" val="492049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6012160" y="188640"/>
            <a:ext cx="3069232" cy="5909310"/>
          </a:xfrm>
          <a:prstGeom prst="rect">
            <a:avLst/>
          </a:prstGeom>
          <a:noFill/>
        </p:spPr>
        <p:txBody>
          <a:bodyPr wrap="square" rtlCol="0">
            <a:spAutoFit/>
          </a:bodyPr>
          <a:lstStyle/>
          <a:p>
            <a:pPr algn="just"/>
            <a:r>
              <a:rPr lang="es-MX" dirty="0">
                <a:solidFill>
                  <a:schemeClr val="bg1"/>
                </a:solidFill>
                <a:latin typeface="Arial" panose="020B0604020202020204" pitchFamily="34" charset="0"/>
                <a:cs typeface="Arial" panose="020B0604020202020204" pitchFamily="34" charset="0"/>
              </a:rPr>
              <a:t>El liderazgo con valores es una obligación en las organizaciones horizontales de hoy, caracterizadas por la transparencia y la fácil disponibilidad de información. </a:t>
            </a:r>
            <a:endParaRPr lang="es-MX" dirty="0" smtClean="0">
              <a:solidFill>
                <a:schemeClr val="bg1"/>
              </a:solidFill>
              <a:latin typeface="Arial" panose="020B0604020202020204" pitchFamily="34" charset="0"/>
              <a:cs typeface="Arial" panose="020B0604020202020204" pitchFamily="34" charset="0"/>
            </a:endParaRPr>
          </a:p>
          <a:p>
            <a:pPr algn="just"/>
            <a:endParaRPr lang="es-MX" dirty="0">
              <a:solidFill>
                <a:schemeClr val="bg1"/>
              </a:solidFill>
              <a:latin typeface="Arial" panose="020B0604020202020204" pitchFamily="34" charset="0"/>
              <a:cs typeface="Arial" panose="020B0604020202020204" pitchFamily="34" charset="0"/>
            </a:endParaRPr>
          </a:p>
          <a:p>
            <a:pPr algn="just"/>
            <a:r>
              <a:rPr lang="es-MX" dirty="0" smtClean="0">
                <a:solidFill>
                  <a:schemeClr val="bg1"/>
                </a:solidFill>
                <a:latin typeface="Arial" panose="020B0604020202020204" pitchFamily="34" charset="0"/>
                <a:cs typeface="Arial" panose="020B0604020202020204" pitchFamily="34" charset="0"/>
              </a:rPr>
              <a:t>Como </a:t>
            </a:r>
            <a:r>
              <a:rPr lang="es-MX" dirty="0">
                <a:solidFill>
                  <a:schemeClr val="bg1"/>
                </a:solidFill>
                <a:latin typeface="Arial" panose="020B0604020202020204" pitchFamily="34" charset="0"/>
                <a:cs typeface="Arial" panose="020B0604020202020204" pitchFamily="34" charset="0"/>
              </a:rPr>
              <a:t>lo describía Steve Jobs, Co Fundador de Apple: </a:t>
            </a:r>
            <a:endParaRPr lang="es-MX" dirty="0" smtClean="0">
              <a:solidFill>
                <a:schemeClr val="bg1"/>
              </a:solidFill>
              <a:latin typeface="Arial" panose="020B0604020202020204" pitchFamily="34" charset="0"/>
              <a:cs typeface="Arial" panose="020B0604020202020204" pitchFamily="34" charset="0"/>
            </a:endParaRPr>
          </a:p>
          <a:p>
            <a:pPr algn="just"/>
            <a:endParaRPr lang="es-MX" dirty="0">
              <a:solidFill>
                <a:schemeClr val="bg1"/>
              </a:solidFill>
              <a:latin typeface="Arial" panose="020B0604020202020204" pitchFamily="34" charset="0"/>
              <a:cs typeface="Arial" panose="020B0604020202020204" pitchFamily="34" charset="0"/>
            </a:endParaRPr>
          </a:p>
          <a:p>
            <a:pPr algn="just"/>
            <a:r>
              <a:rPr lang="es-MX" dirty="0" smtClean="0">
                <a:solidFill>
                  <a:schemeClr val="bg1"/>
                </a:solidFill>
                <a:latin typeface="Arial" panose="020B0604020202020204" pitchFamily="34" charset="0"/>
                <a:cs typeface="Arial" panose="020B0604020202020204" pitchFamily="34" charset="0"/>
              </a:rPr>
              <a:t>"</a:t>
            </a:r>
            <a:r>
              <a:rPr lang="es-MX" dirty="0">
                <a:solidFill>
                  <a:schemeClr val="bg1"/>
                </a:solidFill>
                <a:latin typeface="Arial" panose="020B0604020202020204" pitchFamily="34" charset="0"/>
                <a:cs typeface="Arial" panose="020B0604020202020204" pitchFamily="34" charset="0"/>
              </a:rPr>
              <a:t>Lo único que funciona es el </a:t>
            </a:r>
            <a:r>
              <a:rPr lang="es-MX" dirty="0" err="1">
                <a:solidFill>
                  <a:schemeClr val="bg1"/>
                </a:solidFill>
                <a:latin typeface="Arial" panose="020B0604020202020204" pitchFamily="34" charset="0"/>
                <a:cs typeface="Arial" panose="020B0604020202020204" pitchFamily="34" charset="0"/>
              </a:rPr>
              <a:t>management</a:t>
            </a:r>
            <a:r>
              <a:rPr lang="es-MX" dirty="0">
                <a:solidFill>
                  <a:schemeClr val="bg1"/>
                </a:solidFill>
                <a:latin typeface="Arial" panose="020B0604020202020204" pitchFamily="34" charset="0"/>
                <a:cs typeface="Arial" panose="020B0604020202020204" pitchFamily="34" charset="0"/>
              </a:rPr>
              <a:t> (manejo) por valores. Encontrar personas competentes y realmente brillantes, pero lo más importante, gente que le importen exactamente las mismas cosas que te interesan".</a:t>
            </a:r>
            <a:r>
              <a:rPr lang="es-MX" dirty="0">
                <a:solidFill>
                  <a:schemeClr val="bg1"/>
                </a:solidFill>
              </a:rPr>
              <a:t> </a:t>
            </a:r>
          </a:p>
        </p:txBody>
      </p:sp>
    </p:spTree>
    <p:extLst>
      <p:ext uri="{BB962C8B-B14F-4D97-AF65-F5344CB8AC3E}">
        <p14:creationId xmlns:p14="http://schemas.microsoft.com/office/powerpoint/2010/main" val="12332599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2444" y="11460"/>
            <a:ext cx="8229600" cy="1143000"/>
          </a:xfrm>
        </p:spPr>
        <p:txBody>
          <a:bodyPr/>
          <a:lstStyle/>
          <a:p>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LIDERAZGO ESTRATÉGICO </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64" y="1455712"/>
            <a:ext cx="4970884" cy="5070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5005660" y="1359372"/>
            <a:ext cx="3923928" cy="5262979"/>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Uno de los roles estratégicos claves de los gerentes/administrativos, consiste en suministrar liderazgo estratégico a sus subordinados. </a:t>
            </a:r>
            <a:endParaRPr lang="es-MX" sz="2400" dirty="0" smtClean="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liderazgo estratégico se refiere a la capacidad de articular una visión estratégica de la organización y habilidad de motivar a los demás a participar de esa visión. </a:t>
            </a:r>
          </a:p>
        </p:txBody>
      </p:sp>
    </p:spTree>
    <p:extLst>
      <p:ext uri="{BB962C8B-B14F-4D97-AF65-F5344CB8AC3E}">
        <p14:creationId xmlns:p14="http://schemas.microsoft.com/office/powerpoint/2010/main" val="9431169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938368"/>
          </a:xfrm>
        </p:spPr>
        <p:txBody>
          <a:bodyPr>
            <a:normAutofit/>
          </a:bodyPr>
          <a:lstStyle/>
          <a:p>
            <a:pPr algn="ctr"/>
            <a:r>
              <a:rPr lang="es-MX" sz="4800"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CARACTERÍSTICAS CLAVE </a:t>
            </a:r>
            <a:endParaRPr lang="es-MX" sz="48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37323996"/>
              </p:ext>
            </p:extLst>
          </p:nvPr>
        </p:nvGraphicFramePr>
        <p:xfrm>
          <a:off x="323528" y="1916832"/>
          <a:ext cx="8352928" cy="4032448"/>
        </p:xfrm>
        <a:graphic>
          <a:graphicData uri="http://schemas.openxmlformats.org/drawingml/2006/table">
            <a:tbl>
              <a:tblPr firstRow="1" bandRow="1">
                <a:tableStyleId>{5C22544A-7EE6-4342-B048-85BDC9FD1C3A}</a:tableStyleId>
              </a:tblPr>
              <a:tblGrid>
                <a:gridCol w="4176464"/>
                <a:gridCol w="4176464"/>
              </a:tblGrid>
              <a:tr h="4032448">
                <a:tc>
                  <a:txBody>
                    <a:bodyPr/>
                    <a:lstStyle/>
                    <a:p>
                      <a:pPr algn="ctr"/>
                      <a:r>
                        <a:rPr lang="es-MX" b="0" dirty="0" smtClean="0">
                          <a:latin typeface="Arial" panose="020B0604020202020204" pitchFamily="34" charset="0"/>
                          <a:cs typeface="Arial" panose="020B0604020202020204" pitchFamily="34" charset="0"/>
                        </a:rPr>
                        <a:t>1º</a:t>
                      </a:r>
                      <a:r>
                        <a:rPr lang="es-MX" b="0" baseline="0" dirty="0" smtClean="0">
                          <a:latin typeface="Arial" panose="020B0604020202020204" pitchFamily="34" charset="0"/>
                          <a:cs typeface="Arial" panose="020B0604020202020204" pitchFamily="34" charset="0"/>
                        </a:rPr>
                        <a:t> </a:t>
                      </a:r>
                      <a:r>
                        <a:rPr lang="es-MX" b="0" dirty="0" smtClean="0">
                          <a:latin typeface="Arial" panose="020B0604020202020204" pitchFamily="34" charset="0"/>
                          <a:cs typeface="Arial" panose="020B0604020202020204" pitchFamily="34" charset="0"/>
                        </a:rPr>
                        <a:t>VISIÓN,</a:t>
                      </a:r>
                      <a:r>
                        <a:rPr lang="es-MX" b="0" baseline="0" dirty="0" smtClean="0">
                          <a:latin typeface="Arial" panose="020B0604020202020204" pitchFamily="34" charset="0"/>
                          <a:cs typeface="Arial" panose="020B0604020202020204" pitchFamily="34" charset="0"/>
                        </a:rPr>
                        <a:t> ELOCUENCIA Y CONSISTENCIA</a:t>
                      </a:r>
                      <a:endParaRPr lang="es-MX" b="0" dirty="0">
                        <a:latin typeface="Arial" panose="020B0604020202020204" pitchFamily="34" charset="0"/>
                        <a:cs typeface="Arial" panose="020B0604020202020204" pitchFamily="34" charset="0"/>
                      </a:endParaRPr>
                    </a:p>
                  </a:txBody>
                  <a:tcPr>
                    <a:solidFill>
                      <a:srgbClr val="33CC33"/>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b="0" dirty="0" smtClean="0">
                          <a:latin typeface="Arial" panose="020B0604020202020204" pitchFamily="34" charset="0"/>
                          <a:cs typeface="Arial" panose="020B0604020202020204" pitchFamily="34" charset="0"/>
                        </a:rPr>
                        <a:t>Una de las tareas claves del liderazgo consiste en dar a la organización sentido de dirección. Los líderes fuertes parecen tener una visión hacia donde debe estar. Además son suficientes elocuentes para poder comunicar su visión a los demás en términos que puedan influenciar a las personas y articular en forma consistente su visión hasta que haga parte de la cultura de la organización.</a:t>
                      </a:r>
                    </a:p>
                    <a:p>
                      <a:pPr algn="just"/>
                      <a:endParaRPr lang="es-MX" b="0" dirty="0">
                        <a:latin typeface="Arial" panose="020B0604020202020204" pitchFamily="34" charset="0"/>
                        <a:cs typeface="Arial" panose="020B0604020202020204" pitchFamily="34" charset="0"/>
                      </a:endParaRPr>
                    </a:p>
                  </a:txBody>
                  <a:tcPr>
                    <a:solidFill>
                      <a:schemeClr val="accent2">
                        <a:lumMod val="75000"/>
                      </a:schemeClr>
                    </a:solidFill>
                  </a:tcPr>
                </a:tc>
              </a:tr>
            </a:tbl>
          </a:graphicData>
        </a:graphic>
      </p:graphicFrame>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791222"/>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91024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31655915"/>
              </p:ext>
            </p:extLst>
          </p:nvPr>
        </p:nvGraphicFramePr>
        <p:xfrm>
          <a:off x="683568" y="900561"/>
          <a:ext cx="7941568" cy="5048719"/>
        </p:xfrm>
        <a:graphic>
          <a:graphicData uri="http://schemas.openxmlformats.org/drawingml/2006/table">
            <a:tbl>
              <a:tblPr firstRow="1" bandRow="1">
                <a:tableStyleId>{5C22544A-7EE6-4342-B048-85BDC9FD1C3A}</a:tableStyleId>
              </a:tblPr>
              <a:tblGrid>
                <a:gridCol w="3744416"/>
                <a:gridCol w="4197152"/>
              </a:tblGrid>
              <a:tr h="1382873">
                <a:tc>
                  <a:txBody>
                    <a:bodyPr/>
                    <a:lstStyle/>
                    <a:p>
                      <a:pPr algn="just"/>
                      <a:r>
                        <a:rPr lang="es-MX" b="0" dirty="0" smtClean="0">
                          <a:latin typeface="Arial" panose="020B0604020202020204" pitchFamily="34" charset="0"/>
                          <a:cs typeface="Arial" panose="020B0604020202020204" pitchFamily="34" charset="0"/>
                        </a:rPr>
                        <a:t>2º COMPROMISO</a:t>
                      </a:r>
                      <a:endParaRPr lang="es-MX" b="0" dirty="0">
                        <a:latin typeface="Arial" panose="020B0604020202020204" pitchFamily="34" charset="0"/>
                        <a:cs typeface="Arial" panose="020B0604020202020204" pitchFamily="34" charset="0"/>
                      </a:endParaRPr>
                    </a:p>
                  </a:txBody>
                  <a:tcPr>
                    <a:solidFill>
                      <a:srgbClr val="33CC33"/>
                    </a:solidFill>
                  </a:tcPr>
                </a:tc>
                <a:tc>
                  <a:txBody>
                    <a:bodyPr/>
                    <a:lstStyle/>
                    <a:p>
                      <a:pPr algn="just"/>
                      <a:r>
                        <a:rPr kumimoji="0" lang="es-MX" b="0" i="0" kern="1200" dirty="0" smtClean="0">
                          <a:solidFill>
                            <a:schemeClr val="lt1"/>
                          </a:solidFill>
                          <a:effectLst/>
                          <a:latin typeface="Arial" panose="020B0604020202020204" pitchFamily="34" charset="0"/>
                          <a:ea typeface="+mn-ea"/>
                          <a:cs typeface="Arial" panose="020B0604020202020204" pitchFamily="34" charset="0"/>
                        </a:rPr>
                        <a:t>Un líder fuerte es alguien que demuestra compromiso con su visión particular. Con frecuencia esta condición involucra liderazgo mediante la ejemplificación</a:t>
                      </a:r>
                      <a:endParaRPr lang="es-MX" b="0" dirty="0">
                        <a:latin typeface="Arial" panose="020B0604020202020204" pitchFamily="34" charset="0"/>
                        <a:cs typeface="Arial" panose="020B0604020202020204" pitchFamily="34" charset="0"/>
                      </a:endParaRPr>
                    </a:p>
                  </a:txBody>
                  <a:tcPr>
                    <a:solidFill>
                      <a:schemeClr val="accent2">
                        <a:lumMod val="75000"/>
                      </a:schemeClr>
                    </a:solidFill>
                  </a:tcPr>
                </a:tc>
              </a:tr>
              <a:tr h="3585679">
                <a:tc>
                  <a:txBody>
                    <a:bodyPr/>
                    <a:lstStyle/>
                    <a:p>
                      <a:pPr algn="just"/>
                      <a:r>
                        <a:rPr lang="es-MX" b="0" dirty="0" smtClean="0">
                          <a:solidFill>
                            <a:schemeClr val="bg1"/>
                          </a:solidFill>
                          <a:latin typeface="Arial" panose="020B0604020202020204" pitchFamily="34" charset="0"/>
                          <a:cs typeface="Arial" panose="020B0604020202020204" pitchFamily="34" charset="0"/>
                        </a:rPr>
                        <a:t>3º MANTENERSE BIEN INFORMADO</a:t>
                      </a:r>
                      <a:endParaRPr lang="es-MX" b="0" dirty="0">
                        <a:solidFill>
                          <a:schemeClr val="bg1"/>
                        </a:solidFill>
                        <a:latin typeface="Arial" panose="020B0604020202020204" pitchFamily="34" charset="0"/>
                        <a:cs typeface="Arial" panose="020B0604020202020204" pitchFamily="34" charset="0"/>
                      </a:endParaRPr>
                    </a:p>
                  </a:txBody>
                  <a:tcPr>
                    <a:solidFill>
                      <a:srgbClr val="33CC33"/>
                    </a:solidFill>
                  </a:tcPr>
                </a:tc>
                <a:tc>
                  <a:txBody>
                    <a:bodyPr/>
                    <a:lstStyle/>
                    <a:p>
                      <a:pPr algn="just"/>
                      <a:r>
                        <a:rPr kumimoji="0" lang="es-MX" b="0" i="0" kern="1200" dirty="0" smtClean="0">
                          <a:solidFill>
                            <a:schemeClr val="bg1"/>
                          </a:solidFill>
                          <a:effectLst/>
                          <a:latin typeface="Arial" panose="020B0604020202020204" pitchFamily="34" charset="0"/>
                          <a:ea typeface="+mn-ea"/>
                          <a:cs typeface="Arial" panose="020B0604020202020204" pitchFamily="34" charset="0"/>
                        </a:rPr>
                        <a:t>Los buenos líderes no operan en el vacío; por el contrario, desarrollan una red de fuentes formales o informales que los mantienen bien informados acerca de lo que está sucediendo dentro de la organización. Ellos desarrollan formas de canales alternos para investigar lo que ocurre dentro de la organización, de tal manara que no tienen que depender de los canales formales de información.</a:t>
                      </a:r>
                      <a:endParaRPr lang="es-MX" b="0" dirty="0">
                        <a:solidFill>
                          <a:schemeClr val="bg1"/>
                        </a:solidFill>
                        <a:latin typeface="Arial" panose="020B0604020202020204" pitchFamily="34" charset="0"/>
                        <a:cs typeface="Arial" panose="020B0604020202020204" pitchFamily="34" charset="0"/>
                      </a:endParaRPr>
                    </a:p>
                  </a:txBody>
                  <a:tcPr>
                    <a:solidFill>
                      <a:schemeClr val="accent2">
                        <a:lumMod val="75000"/>
                      </a:schemeClr>
                    </a:solidFill>
                  </a:tcPr>
                </a:tc>
              </a:tr>
            </a:tbl>
          </a:graphicData>
        </a:graphic>
      </p:graphicFrame>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200" y="306896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4040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619436545"/>
              </p:ext>
            </p:extLst>
          </p:nvPr>
        </p:nvGraphicFramePr>
        <p:xfrm>
          <a:off x="539552" y="1124744"/>
          <a:ext cx="8280920" cy="5328592"/>
        </p:xfrm>
        <a:graphic>
          <a:graphicData uri="http://schemas.openxmlformats.org/drawingml/2006/table">
            <a:tbl>
              <a:tblPr firstRow="1" bandRow="1">
                <a:tableStyleId>{5C22544A-7EE6-4342-B048-85BDC9FD1C3A}</a:tableStyleId>
              </a:tblPr>
              <a:tblGrid>
                <a:gridCol w="2831990"/>
                <a:gridCol w="5448930"/>
              </a:tblGrid>
              <a:tr h="220662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600" b="0" dirty="0" smtClean="0">
                          <a:solidFill>
                            <a:schemeClr val="bg1"/>
                          </a:solidFill>
                          <a:latin typeface="Arial" panose="020B0604020202020204" pitchFamily="34" charset="0"/>
                          <a:cs typeface="Arial" panose="020B0604020202020204" pitchFamily="34" charset="0"/>
                        </a:rPr>
                        <a:t>Disponibilidad para delegar y dar poder</a:t>
                      </a:r>
                    </a:p>
                    <a:p>
                      <a:pPr algn="just"/>
                      <a:endParaRPr lang="es-MX" sz="1600" b="0" dirty="0">
                        <a:solidFill>
                          <a:schemeClr val="bg1"/>
                        </a:solidFill>
                        <a:latin typeface="Arial" panose="020B0604020202020204" pitchFamily="34" charset="0"/>
                        <a:cs typeface="Arial" panose="020B0604020202020204" pitchFamily="34" charset="0"/>
                      </a:endParaRPr>
                    </a:p>
                  </a:txBody>
                  <a:tcPr>
                    <a:solidFill>
                      <a:srgbClr val="33CC33"/>
                    </a:solidFill>
                  </a:tcPr>
                </a:tc>
                <a:tc>
                  <a:txBody>
                    <a:bodyPr/>
                    <a:lstStyle/>
                    <a:p>
                      <a:pPr algn="just"/>
                      <a:r>
                        <a:rPr lang="es-MX" sz="1600" b="0" dirty="0" smtClean="0">
                          <a:solidFill>
                            <a:schemeClr val="bg1"/>
                          </a:solidFill>
                          <a:latin typeface="Arial" panose="020B0604020202020204" pitchFamily="34" charset="0"/>
                          <a:cs typeface="Arial" panose="020B0604020202020204" pitchFamily="34" charset="0"/>
                        </a:rPr>
                        <a:t>Los</a:t>
                      </a:r>
                      <a:r>
                        <a:rPr lang="es-MX" sz="1600" b="0" baseline="0" dirty="0" smtClean="0">
                          <a:solidFill>
                            <a:schemeClr val="bg1"/>
                          </a:solidFill>
                          <a:latin typeface="Arial" panose="020B0604020202020204" pitchFamily="34" charset="0"/>
                          <a:cs typeface="Arial" panose="020B0604020202020204" pitchFamily="34" charset="0"/>
                        </a:rPr>
                        <a:t> buenos lideres </a:t>
                      </a:r>
                      <a:r>
                        <a:rPr lang="es-MX" sz="1600" b="0" dirty="0" smtClean="0">
                          <a:solidFill>
                            <a:schemeClr val="bg1"/>
                          </a:solidFill>
                          <a:latin typeface="Arial" panose="020B0604020202020204" pitchFamily="34" charset="0"/>
                          <a:cs typeface="Arial" panose="020B0604020202020204" pitchFamily="34" charset="0"/>
                        </a:rPr>
                        <a:t>son conscientes de que si no delegan rápidamente se pueden ver sobrecargados de responsabilidad. También reconocen que dar poder a los subordinados para que tomen decisiones es una buena herramienta de motivación.</a:t>
                      </a:r>
                    </a:p>
                    <a:p>
                      <a:pPr algn="just"/>
                      <a:endParaRPr lang="es-MX" sz="1600" b="0" dirty="0">
                        <a:solidFill>
                          <a:schemeClr val="bg1"/>
                        </a:solidFill>
                        <a:latin typeface="Arial" panose="020B0604020202020204" pitchFamily="34" charset="0"/>
                        <a:cs typeface="Arial" panose="020B0604020202020204" pitchFamily="34" charset="0"/>
                      </a:endParaRPr>
                    </a:p>
                  </a:txBody>
                  <a:tcPr>
                    <a:solidFill>
                      <a:schemeClr val="accent2">
                        <a:lumMod val="75000"/>
                      </a:schemeClr>
                    </a:solidFill>
                  </a:tcPr>
                </a:tc>
              </a:tr>
              <a:tr h="3121972">
                <a:tc>
                  <a:txBody>
                    <a:bodyPr/>
                    <a:lstStyle/>
                    <a:p>
                      <a:pPr algn="just"/>
                      <a:r>
                        <a:rPr lang="es-MX" sz="1600" b="0" dirty="0" smtClean="0">
                          <a:solidFill>
                            <a:schemeClr val="bg1"/>
                          </a:solidFill>
                          <a:latin typeface="Arial" panose="020B0604020202020204" pitchFamily="34" charset="0"/>
                          <a:cs typeface="Arial" panose="020B0604020202020204" pitchFamily="34" charset="0"/>
                        </a:rPr>
                        <a:t>Astucia</a:t>
                      </a:r>
                      <a:r>
                        <a:rPr lang="es-MX" sz="1600" b="0" baseline="0" dirty="0" smtClean="0">
                          <a:solidFill>
                            <a:schemeClr val="bg1"/>
                          </a:solidFill>
                          <a:latin typeface="Arial" panose="020B0604020202020204" pitchFamily="34" charset="0"/>
                          <a:cs typeface="Arial" panose="020B0604020202020204" pitchFamily="34" charset="0"/>
                        </a:rPr>
                        <a:t> Política </a:t>
                      </a:r>
                      <a:endParaRPr lang="es-MX" sz="1600" b="0" dirty="0">
                        <a:solidFill>
                          <a:schemeClr val="bg1"/>
                        </a:solidFill>
                        <a:latin typeface="Arial" panose="020B0604020202020204" pitchFamily="34" charset="0"/>
                        <a:cs typeface="Arial" panose="020B0604020202020204" pitchFamily="34" charset="0"/>
                      </a:endParaRPr>
                    </a:p>
                  </a:txBody>
                  <a:tcPr>
                    <a:solidFill>
                      <a:srgbClr val="33CC33"/>
                    </a:solidFill>
                  </a:tcPr>
                </a:tc>
                <a:tc>
                  <a:txBody>
                    <a:bodyPr/>
                    <a:lstStyle/>
                    <a:p>
                      <a:pPr algn="just"/>
                      <a:r>
                        <a:rPr lang="es-MX" sz="1600" b="0" dirty="0" smtClean="0">
                          <a:solidFill>
                            <a:schemeClr val="bg1"/>
                          </a:solidFill>
                          <a:latin typeface="Arial" panose="020B0604020202020204" pitchFamily="34" charset="0"/>
                          <a:cs typeface="Arial" panose="020B0604020202020204" pitchFamily="34" charset="0"/>
                        </a:rPr>
                        <a:t>Esta condición, según Edward </a:t>
                      </a:r>
                      <a:r>
                        <a:rPr lang="es-MX" sz="1600" b="0" dirty="0" err="1" smtClean="0">
                          <a:solidFill>
                            <a:schemeClr val="bg1"/>
                          </a:solidFill>
                          <a:latin typeface="Arial" panose="020B0604020202020204" pitchFamily="34" charset="0"/>
                          <a:cs typeface="Arial" panose="020B0604020202020204" pitchFamily="34" charset="0"/>
                        </a:rPr>
                        <a:t>Wrapp</a:t>
                      </a:r>
                      <a:r>
                        <a:rPr lang="es-MX" sz="1600" b="0" dirty="0" smtClean="0">
                          <a:solidFill>
                            <a:schemeClr val="bg1"/>
                          </a:solidFill>
                          <a:latin typeface="Arial" panose="020B0604020202020204" pitchFamily="34" charset="0"/>
                          <a:cs typeface="Arial" panose="020B0604020202020204" pitchFamily="34" charset="0"/>
                        </a:rPr>
                        <a:t>, implica 3 aspectos:</a:t>
                      </a:r>
                    </a:p>
                    <a:p>
                      <a:pPr algn="just"/>
                      <a:r>
                        <a:rPr lang="es-MX" sz="1600" b="0" dirty="0" smtClean="0">
                          <a:solidFill>
                            <a:schemeClr val="bg1"/>
                          </a:solidFill>
                          <a:latin typeface="Arial" panose="020B0604020202020204" pitchFamily="34" charset="0"/>
                          <a:cs typeface="Arial" panose="020B0604020202020204" pitchFamily="34" charset="0"/>
                        </a:rPr>
                        <a:t>&gt; Primero, los buenos gerentes manejan el juego de poder con habilidad, Actúan como miembros o líderes de una coalición en lugar de ser dictadores.</a:t>
                      </a:r>
                    </a:p>
                    <a:p>
                      <a:pPr algn="just"/>
                      <a:r>
                        <a:rPr lang="es-MX" sz="1600" b="0" dirty="0" smtClean="0">
                          <a:solidFill>
                            <a:schemeClr val="bg1"/>
                          </a:solidFill>
                          <a:latin typeface="Arial" panose="020B0604020202020204" pitchFamily="34" charset="0"/>
                          <a:cs typeface="Arial" panose="020B0604020202020204" pitchFamily="34" charset="0"/>
                        </a:rPr>
                        <a:t>&gt; Segundo, los buenos gerentes  con frecuencia vacilan comprometerse públicamente en planes estratégicos detallados u objetivos precisos.</a:t>
                      </a:r>
                    </a:p>
                    <a:p>
                      <a:pPr algn="just"/>
                      <a:r>
                        <a:rPr lang="es-MX" sz="1600" b="0" dirty="0" smtClean="0">
                          <a:solidFill>
                            <a:schemeClr val="bg1"/>
                          </a:solidFill>
                          <a:latin typeface="Arial" panose="020B0604020202020204" pitchFamily="34" charset="0"/>
                          <a:cs typeface="Arial" panose="020B0604020202020204" pitchFamily="34" charset="0"/>
                        </a:rPr>
                        <a:t>&gt;</a:t>
                      </a:r>
                      <a:r>
                        <a:rPr lang="es-MX" sz="1600" b="0" baseline="0" dirty="0" smtClean="0">
                          <a:solidFill>
                            <a:schemeClr val="bg1"/>
                          </a:solidFill>
                          <a:latin typeface="Arial" panose="020B0604020202020204" pitchFamily="34" charset="0"/>
                          <a:cs typeface="Arial" panose="020B0604020202020204" pitchFamily="34" charset="0"/>
                        </a:rPr>
                        <a:t> </a:t>
                      </a:r>
                      <a:r>
                        <a:rPr lang="es-MX" sz="1600" b="0" dirty="0" smtClean="0">
                          <a:solidFill>
                            <a:schemeClr val="bg1"/>
                          </a:solidFill>
                          <a:latin typeface="Arial" panose="020B0604020202020204" pitchFamily="34" charset="0"/>
                          <a:cs typeface="Arial" panose="020B0604020202020204" pitchFamily="34" charset="0"/>
                        </a:rPr>
                        <a:t>Tercero,</a:t>
                      </a:r>
                      <a:r>
                        <a:rPr lang="es-MX" sz="1600" b="0" baseline="0" dirty="0" smtClean="0">
                          <a:solidFill>
                            <a:schemeClr val="bg1"/>
                          </a:solidFill>
                          <a:latin typeface="Arial" panose="020B0604020202020204" pitchFamily="34" charset="0"/>
                          <a:cs typeface="Arial" panose="020B0604020202020204" pitchFamily="34" charset="0"/>
                        </a:rPr>
                        <a:t> </a:t>
                      </a:r>
                      <a:r>
                        <a:rPr lang="es-MX" sz="1600" b="0" dirty="0" smtClean="0">
                          <a:solidFill>
                            <a:schemeClr val="bg1"/>
                          </a:solidFill>
                          <a:latin typeface="Arial" panose="020B0604020202020204" pitchFamily="34" charset="0"/>
                          <a:cs typeface="Arial" panose="020B0604020202020204" pitchFamily="34" charset="0"/>
                        </a:rPr>
                        <a:t>Ellos son conscientes de la futilidad de intentar impulsar programas  estratégicos en toda la organización.</a:t>
                      </a:r>
                      <a:endParaRPr lang="es-MX" sz="1600" b="0" dirty="0">
                        <a:solidFill>
                          <a:schemeClr val="bg1"/>
                        </a:solidFill>
                        <a:latin typeface="Arial" panose="020B0604020202020204" pitchFamily="34" charset="0"/>
                        <a:cs typeface="Arial" panose="020B0604020202020204" pitchFamily="34" charset="0"/>
                      </a:endParaRPr>
                    </a:p>
                  </a:txBody>
                  <a:tcPr>
                    <a:solidFill>
                      <a:schemeClr val="accent2">
                        <a:lumMod val="75000"/>
                      </a:schemeClr>
                    </a:solidFill>
                  </a:tcPr>
                </a:tc>
              </a:tr>
            </a:tbl>
          </a:graphicData>
        </a:graphic>
      </p:graphicFrame>
    </p:spTree>
    <p:extLst>
      <p:ext uri="{BB962C8B-B14F-4D97-AF65-F5344CB8AC3E}">
        <p14:creationId xmlns:p14="http://schemas.microsoft.com/office/powerpoint/2010/main" val="23038626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38"/>
            <a:ext cx="8229600" cy="1143000"/>
          </a:xfrm>
        </p:spPr>
        <p:txBody>
          <a:bodyPr/>
          <a:lstStyle/>
          <a:p>
            <a:pPr algn="ctr"/>
            <a:r>
              <a:rPr lang="es-MX"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Fuentes Consultadas</a:t>
            </a:r>
            <a:endParaRPr lang="es-MX"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323528" y="1935480"/>
            <a:ext cx="8363272" cy="4389120"/>
          </a:xfrm>
        </p:spPr>
        <p:txBody>
          <a:bodyPr>
            <a:normAutofit/>
          </a:bodyPr>
          <a:lstStyle/>
          <a:p>
            <a:pPr algn="just">
              <a:buFont typeface="Wingdings" panose="05000000000000000000" pitchFamily="2" charset="2"/>
              <a:buChar char="q"/>
            </a:pPr>
            <a:r>
              <a:rPr lang="es-MX" sz="2400" b="1" dirty="0" smtClean="0">
                <a:latin typeface="Arial" panose="020B0604020202020204" pitchFamily="34" charset="0"/>
                <a:cs typeface="Arial" panose="020B0604020202020204" pitchFamily="34" charset="0"/>
              </a:rPr>
              <a:t>Bibliografía  </a:t>
            </a:r>
          </a:p>
          <a:p>
            <a:pPr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Mirabal, Daniel (2003). Técnicas </a:t>
            </a:r>
            <a:r>
              <a:rPr lang="es-MX" sz="2400" dirty="0">
                <a:latin typeface="Arial" panose="020B0604020202020204" pitchFamily="34" charset="0"/>
                <a:cs typeface="Arial" panose="020B0604020202020204" pitchFamily="34" charset="0"/>
              </a:rPr>
              <a:t>para manejo de conflictos, negociación y articulación de alianzas </a:t>
            </a:r>
            <a:r>
              <a:rPr lang="es-MX" sz="2400" dirty="0" smtClean="0">
                <a:latin typeface="Arial" panose="020B0604020202020204" pitchFamily="34" charset="0"/>
                <a:cs typeface="Arial" panose="020B0604020202020204" pitchFamily="34" charset="0"/>
              </a:rPr>
              <a:t>efectivas, Provincia.</a:t>
            </a:r>
          </a:p>
          <a:p>
            <a:pPr algn="just">
              <a:buFont typeface="Wingdings" panose="05000000000000000000" pitchFamily="2" charset="2"/>
              <a:buChar char="ü"/>
            </a:pPr>
            <a:r>
              <a:rPr lang="es-MX" sz="2400" dirty="0" err="1" smtClean="0">
                <a:latin typeface="Arial" panose="020B0604020202020204" pitchFamily="34" charset="0"/>
                <a:cs typeface="Arial" panose="020B0604020202020204" pitchFamily="34" charset="0"/>
              </a:rPr>
              <a:t>Fast</a:t>
            </a:r>
            <a:r>
              <a:rPr lang="es-MX" sz="2400" dirty="0">
                <a:latin typeface="Arial" panose="020B0604020202020204" pitchFamily="34" charset="0"/>
                <a:cs typeface="Arial" panose="020B0604020202020204" pitchFamily="34" charset="0"/>
              </a:rPr>
              <a:t>, L., </a:t>
            </a:r>
            <a:r>
              <a:rPr lang="es-MX" sz="2400" dirty="0" err="1">
                <a:latin typeface="Arial" panose="020B0604020202020204" pitchFamily="34" charset="0"/>
                <a:cs typeface="Arial" panose="020B0604020202020204" pitchFamily="34" charset="0"/>
              </a:rPr>
              <a:t>Neufeldt</a:t>
            </a:r>
            <a:r>
              <a:rPr lang="es-MX" sz="2400" dirty="0">
                <a:latin typeface="Arial" panose="020B0604020202020204" pitchFamily="34" charset="0"/>
                <a:cs typeface="Arial" panose="020B0604020202020204" pitchFamily="34" charset="0"/>
              </a:rPr>
              <a:t>, R., et al</a:t>
            </a:r>
            <a:r>
              <a:rPr lang="es-MX" sz="2400" dirty="0" smtClean="0">
                <a:latin typeface="Arial" panose="020B0604020202020204" pitchFamily="34" charset="0"/>
                <a:cs typeface="Arial" panose="020B0604020202020204" pitchFamily="34" charset="0"/>
              </a:rPr>
              <a:t>., (2002). </a:t>
            </a:r>
            <a:r>
              <a:rPr lang="es-MX" sz="2400" dirty="0">
                <a:latin typeface="Arial" panose="020B0604020202020204" pitchFamily="34" charset="0"/>
                <a:cs typeface="Arial" panose="020B0604020202020204" pitchFamily="34" charset="0"/>
              </a:rPr>
              <a:t>Construcción de Paz: Manual de Capacitación de Cáritas, Ciudad del Vaticano: Caritas </a:t>
            </a:r>
            <a:r>
              <a:rPr lang="es-MX" sz="2400" dirty="0" err="1" smtClean="0">
                <a:latin typeface="Arial" panose="020B0604020202020204" pitchFamily="34" charset="0"/>
                <a:cs typeface="Arial" panose="020B0604020202020204" pitchFamily="34" charset="0"/>
              </a:rPr>
              <a:t>Internationalis</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6059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r"/>
            <a:r>
              <a:rPr lang="es-MX" sz="3200" b="1" dirty="0" smtClean="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itchFamily="34" charset="0"/>
                <a:cs typeface="Arial" pitchFamily="34" charset="0"/>
              </a:rPr>
              <a:t>GUIÓN EXPLICATIVO DEL MATERIAL PRESENTADO </a:t>
            </a:r>
            <a:endParaRPr lang="es-MX" sz="3200" b="1" dirty="0">
              <a:ln w="18000">
                <a:solidFill>
                  <a:schemeClr val="accent2">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2000" b="1" dirty="0" smtClean="0">
                <a:latin typeface="Arial" panose="020B0604020202020204" pitchFamily="34" charset="0"/>
                <a:cs typeface="Arial" panose="020B0604020202020204" pitchFamily="34" charset="0"/>
              </a:rPr>
              <a:t>OBJETIVO: </a:t>
            </a:r>
            <a:r>
              <a:rPr lang="es-MX" sz="2000" dirty="0" smtClean="0">
                <a:latin typeface="Arial" panose="020B0604020202020204" pitchFamily="34" charset="0"/>
                <a:cs typeface="Arial" panose="020B0604020202020204" pitchFamily="34" charset="0"/>
              </a:rPr>
              <a:t>Fomentar </a:t>
            </a:r>
            <a:r>
              <a:rPr lang="es-MX" sz="2000" dirty="0">
                <a:latin typeface="Arial" panose="020B0604020202020204" pitchFamily="34" charset="0"/>
                <a:cs typeface="Arial" panose="020B0604020202020204" pitchFamily="34" charset="0"/>
              </a:rPr>
              <a:t>el desarrollo de las principales habilidades del liderazgo de equipos, así como en las organizaciones, tales como comunicación, </a:t>
            </a:r>
            <a:r>
              <a:rPr lang="es-MX" sz="2000" dirty="0" err="1">
                <a:latin typeface="Arial" panose="020B0604020202020204" pitchFamily="34" charset="0"/>
                <a:cs typeface="Arial" panose="020B0604020202020204" pitchFamily="34" charset="0"/>
              </a:rPr>
              <a:t>coaching</a:t>
            </a:r>
            <a:r>
              <a:rPr lang="es-MX" sz="2000" dirty="0">
                <a:latin typeface="Arial" panose="020B0604020202020204" pitchFamily="34" charset="0"/>
                <a:cs typeface="Arial" panose="020B0604020202020204" pitchFamily="34" charset="0"/>
              </a:rPr>
              <a:t>, manejo de conflictos, etc. toma de decisiones en equipo, etc., para que lo conduzcan a una mejor comprensión del liderazgo transformacional, en el marco de la responsabilidad y el liderazgo de apoyo y de servicio.  </a:t>
            </a:r>
            <a:endParaRPr lang="es-MX" sz="2000" dirty="0" smtClean="0">
              <a:latin typeface="Arial" panose="020B0604020202020204" pitchFamily="34" charset="0"/>
              <a:cs typeface="Arial" panose="020B0604020202020204" pitchFamily="34" charset="0"/>
            </a:endParaRPr>
          </a:p>
          <a:p>
            <a:pPr marL="0" indent="0" algn="just">
              <a:buNone/>
            </a:pPr>
            <a:r>
              <a:rPr lang="es-MX" sz="2000" dirty="0">
                <a:latin typeface="Arial" panose="020B0604020202020204" pitchFamily="34" charset="0"/>
                <a:cs typeface="Arial" panose="020B0604020202020204" pitchFamily="34" charset="0"/>
              </a:rPr>
              <a:t>	</a:t>
            </a:r>
          </a:p>
          <a:p>
            <a:pPr marL="0" indent="0">
              <a:buNone/>
            </a:pPr>
            <a:r>
              <a:rPr lang="es-MX" sz="2000" b="1" dirty="0" smtClean="0">
                <a:latin typeface="Arial" pitchFamily="34" charset="0"/>
                <a:cs typeface="Arial" pitchFamily="34" charset="0"/>
              </a:rPr>
              <a:t>PROPÓSITOS: </a:t>
            </a:r>
          </a:p>
          <a:p>
            <a:pPr algn="just">
              <a:buFont typeface="Wingdings" pitchFamily="2" charset="2"/>
              <a:buChar char="ü"/>
            </a:pPr>
            <a:r>
              <a:rPr lang="es-MX" sz="2000" dirty="0">
                <a:latin typeface="Arial" pitchFamily="34" charset="0"/>
                <a:cs typeface="Arial" pitchFamily="34" charset="0"/>
              </a:rPr>
              <a:t>      “Desarrollar en el estudiante las habilidades, actitudes y valores fundamentados en principios de liderazgo y calidad </a:t>
            </a:r>
            <a:r>
              <a:rPr lang="es-MX" sz="2000" dirty="0" smtClean="0">
                <a:latin typeface="Arial" pitchFamily="34" charset="0"/>
                <a:cs typeface="Arial" pitchFamily="34" charset="0"/>
              </a:rPr>
              <a:t>total, mediante </a:t>
            </a:r>
            <a:r>
              <a:rPr lang="es-MX" sz="2000" dirty="0">
                <a:latin typeface="Arial" pitchFamily="34" charset="0"/>
                <a:cs typeface="Arial" pitchFamily="34" charset="0"/>
              </a:rPr>
              <a:t>el uso de prácticas y herramientas de mejoramiento continuo para que pueda afrontar los retos de </a:t>
            </a:r>
            <a:r>
              <a:rPr lang="es-MX" sz="2000" dirty="0" smtClean="0">
                <a:latin typeface="Arial" pitchFamily="34" charset="0"/>
                <a:cs typeface="Arial" pitchFamily="34" charset="0"/>
              </a:rPr>
              <a:t>competitividad </a:t>
            </a:r>
            <a:r>
              <a:rPr lang="es-MX" sz="2000" dirty="0">
                <a:latin typeface="Arial" pitchFamily="34" charset="0"/>
                <a:cs typeface="Arial" pitchFamily="34" charset="0"/>
              </a:rPr>
              <a:t>que se le presenten en su vida personal y profesional”.</a:t>
            </a:r>
          </a:p>
        </p:txBody>
      </p:sp>
    </p:spTree>
    <p:extLst>
      <p:ext uri="{BB962C8B-B14F-4D97-AF65-F5344CB8AC3E}">
        <p14:creationId xmlns:p14="http://schemas.microsoft.com/office/powerpoint/2010/main" val="21835795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92696"/>
            <a:ext cx="8219256" cy="5631904"/>
          </a:xfrm>
        </p:spPr>
        <p:txBody>
          <a:bodyPr>
            <a:normAutofit fontScale="92500" lnSpcReduction="20000"/>
          </a:bodyPr>
          <a:lstStyle/>
          <a:p>
            <a:pPr algn="just"/>
            <a:r>
              <a:rPr lang="es-MX" sz="2400" dirty="0">
                <a:latin typeface="Arial" pitchFamily="34" charset="0"/>
                <a:cs typeface="Arial" pitchFamily="34" charset="0"/>
              </a:rPr>
              <a:t>La estructura metodológica está diseñada para que el material en general se utilice para dar a conocer los tipos de </a:t>
            </a:r>
            <a:r>
              <a:rPr lang="es-MX" sz="2400" dirty="0" smtClean="0">
                <a:latin typeface="Arial" pitchFamily="34" charset="0"/>
                <a:cs typeface="Arial" pitchFamily="34" charset="0"/>
              </a:rPr>
              <a:t>liderazgo y organizaciones; así como el manejo de conflictos.</a:t>
            </a:r>
          </a:p>
          <a:p>
            <a:pPr algn="just"/>
            <a:endParaRPr lang="es-MX" sz="2400" dirty="0">
              <a:latin typeface="Arial" pitchFamily="34" charset="0"/>
              <a:cs typeface="Arial" pitchFamily="34" charset="0"/>
            </a:endParaRPr>
          </a:p>
          <a:p>
            <a:pPr lvl="1" algn="just">
              <a:buFont typeface="Wingdings" pitchFamily="2" charset="2"/>
              <a:buChar char="Ø"/>
            </a:pPr>
            <a:r>
              <a:rPr lang="es-MX" altLang="es-MX" dirty="0">
                <a:latin typeface="Arial" pitchFamily="34" charset="0"/>
                <a:ea typeface="Calibri" pitchFamily="34" charset="0"/>
                <a:cs typeface="Arial" pitchFamily="34" charset="0"/>
              </a:rPr>
              <a:t>De 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1 a la 3  se da a conocer la presentación del trabajo y objetivo.</a:t>
            </a:r>
          </a:p>
          <a:p>
            <a:pPr lvl="1" algn="just">
              <a:buFont typeface="Wingdings" pitchFamily="2" charset="2"/>
              <a:buChar char="Ø"/>
            </a:pPr>
            <a:r>
              <a:rPr lang="es-MX" altLang="es-MX" dirty="0">
                <a:latin typeface="Arial" pitchFamily="34" charset="0"/>
                <a:ea typeface="Calibri" pitchFamily="34" charset="0"/>
                <a:cs typeface="Arial" pitchFamily="34" charset="0"/>
              </a:rPr>
              <a:t>En la dispositiva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4 a la </a:t>
            </a:r>
            <a:r>
              <a:rPr lang="es-MX" altLang="es-MX" dirty="0" smtClean="0">
                <a:latin typeface="Arial" pitchFamily="34" charset="0"/>
                <a:ea typeface="Calibri" pitchFamily="34" charset="0"/>
                <a:cs typeface="Arial" pitchFamily="34" charset="0"/>
              </a:rPr>
              <a:t>9 </a:t>
            </a:r>
            <a:r>
              <a:rPr lang="es-MX" altLang="es-MX" dirty="0">
                <a:latin typeface="Arial" pitchFamily="34" charset="0"/>
                <a:ea typeface="Calibri" pitchFamily="34" charset="0"/>
                <a:cs typeface="Arial" pitchFamily="34" charset="0"/>
              </a:rPr>
              <a:t>se establece el </a:t>
            </a:r>
            <a:r>
              <a:rPr lang="es-MX" altLang="es-MX" dirty="0" smtClean="0">
                <a:latin typeface="Arial" pitchFamily="34" charset="0"/>
                <a:ea typeface="Calibri" pitchFamily="34" charset="0"/>
                <a:cs typeface="Arial" pitchFamily="34" charset="0"/>
              </a:rPr>
              <a:t>concepto, origen, tipos y elementos de la comunicación.</a:t>
            </a:r>
          </a:p>
          <a:p>
            <a:pPr lvl="1" algn="just">
              <a:buFont typeface="Wingdings" pitchFamily="2" charset="2"/>
              <a:buChar char="Ø"/>
            </a:pPr>
            <a:r>
              <a:rPr lang="es-MX" altLang="es-MX" dirty="0" smtClean="0">
                <a:latin typeface="Arial" pitchFamily="34" charset="0"/>
                <a:ea typeface="Calibri" pitchFamily="34" charset="0"/>
                <a:cs typeface="Arial" pitchFamily="34" charset="0"/>
              </a:rPr>
              <a:t>En </a:t>
            </a:r>
            <a:r>
              <a:rPr lang="es-MX" altLang="es-MX" dirty="0">
                <a:latin typeface="Arial" pitchFamily="34" charset="0"/>
                <a:ea typeface="Calibri" pitchFamily="34" charset="0"/>
                <a:cs typeface="Arial" pitchFamily="34" charset="0"/>
              </a:rPr>
              <a:t>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a:t>
            </a:r>
            <a:r>
              <a:rPr lang="es-MX" altLang="es-MX" dirty="0" smtClean="0">
                <a:latin typeface="Arial" pitchFamily="34" charset="0"/>
                <a:ea typeface="Calibri" pitchFamily="34" charset="0"/>
                <a:cs typeface="Arial" pitchFamily="34" charset="0"/>
              </a:rPr>
              <a:t>10 </a:t>
            </a:r>
            <a:r>
              <a:rPr lang="es-MX" altLang="es-MX" dirty="0">
                <a:latin typeface="Arial" pitchFamily="34" charset="0"/>
                <a:ea typeface="Calibri" pitchFamily="34" charset="0"/>
                <a:cs typeface="Arial" pitchFamily="34" charset="0"/>
              </a:rPr>
              <a:t>se </a:t>
            </a:r>
            <a:r>
              <a:rPr lang="es-MX" altLang="es-MX" dirty="0" smtClean="0">
                <a:latin typeface="Arial" pitchFamily="34" charset="0"/>
                <a:ea typeface="Calibri" pitchFamily="34" charset="0"/>
                <a:cs typeface="Arial" pitchFamily="34" charset="0"/>
              </a:rPr>
              <a:t>plasma el concepto de retroalimentación.</a:t>
            </a:r>
            <a:endParaRPr lang="es-MX" altLang="es-MX" dirty="0">
              <a:latin typeface="Arial" pitchFamily="34" charset="0"/>
              <a:ea typeface="Calibri" pitchFamily="34" charset="0"/>
              <a:cs typeface="Arial" pitchFamily="34" charset="0"/>
            </a:endParaRPr>
          </a:p>
          <a:p>
            <a:pPr lvl="1" algn="just">
              <a:buFont typeface="Wingdings" pitchFamily="2" charset="2"/>
              <a:buChar char="Ø"/>
            </a:pPr>
            <a:r>
              <a:rPr lang="es-MX" altLang="es-MX" dirty="0" smtClean="0">
                <a:latin typeface="Arial" pitchFamily="34" charset="0"/>
                <a:ea typeface="Calibri" pitchFamily="34" charset="0"/>
                <a:cs typeface="Arial" pitchFamily="34" charset="0"/>
              </a:rPr>
              <a:t>El concepto y proceso de </a:t>
            </a:r>
            <a:r>
              <a:rPr lang="es-MX" altLang="es-MX" dirty="0" err="1" smtClean="0">
                <a:latin typeface="Arial" pitchFamily="34" charset="0"/>
                <a:ea typeface="Calibri" pitchFamily="34" charset="0"/>
                <a:cs typeface="Arial" pitchFamily="34" charset="0"/>
              </a:rPr>
              <a:t>coaching</a:t>
            </a:r>
            <a:r>
              <a:rPr lang="es-MX" altLang="es-MX" dirty="0" smtClean="0">
                <a:latin typeface="Arial" pitchFamily="34" charset="0"/>
                <a:ea typeface="Calibri" pitchFamily="34" charset="0"/>
                <a:cs typeface="Arial" pitchFamily="34" charset="0"/>
              </a:rPr>
              <a:t> </a:t>
            </a:r>
            <a:r>
              <a:rPr lang="es-MX" altLang="es-MX" dirty="0">
                <a:latin typeface="Arial" pitchFamily="34" charset="0"/>
                <a:ea typeface="Calibri" pitchFamily="34" charset="0"/>
                <a:cs typeface="Arial" pitchFamily="34" charset="0"/>
              </a:rPr>
              <a:t>se plantean </a:t>
            </a:r>
            <a:r>
              <a:rPr lang="es-MX" altLang="es-MX" dirty="0" smtClean="0">
                <a:latin typeface="Arial" pitchFamily="34" charset="0"/>
                <a:ea typeface="Calibri" pitchFamily="34" charset="0"/>
                <a:cs typeface="Arial" pitchFamily="34" charset="0"/>
              </a:rPr>
              <a:t>en </a:t>
            </a:r>
            <a:r>
              <a:rPr lang="es-MX" altLang="es-MX" dirty="0">
                <a:latin typeface="Arial" pitchFamily="34" charset="0"/>
                <a:ea typeface="Calibri" pitchFamily="34" charset="0"/>
                <a:cs typeface="Arial" pitchFamily="34" charset="0"/>
              </a:rPr>
              <a:t>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a:t>
            </a:r>
            <a:r>
              <a:rPr lang="es-MX" altLang="es-MX" dirty="0" smtClean="0">
                <a:latin typeface="Arial" pitchFamily="34" charset="0"/>
                <a:ea typeface="Calibri" pitchFamily="34" charset="0"/>
                <a:cs typeface="Arial" pitchFamily="34" charset="0"/>
              </a:rPr>
              <a:t>11 y 12.</a:t>
            </a:r>
            <a:endParaRPr lang="es-MX" altLang="es-MX" dirty="0">
              <a:latin typeface="Arial" pitchFamily="34" charset="0"/>
              <a:ea typeface="Calibri" pitchFamily="34" charset="0"/>
              <a:cs typeface="Arial" pitchFamily="34" charset="0"/>
            </a:endParaRPr>
          </a:p>
          <a:p>
            <a:pPr lvl="1" algn="just">
              <a:buFont typeface="Wingdings" pitchFamily="2" charset="2"/>
              <a:buChar char="Ø"/>
            </a:pPr>
            <a:r>
              <a:rPr lang="es-MX" altLang="es-MX" dirty="0" smtClean="0">
                <a:latin typeface="Arial" pitchFamily="34" charset="0"/>
                <a:ea typeface="Calibri" pitchFamily="34" charset="0"/>
                <a:cs typeface="Arial" pitchFamily="34" charset="0"/>
              </a:rPr>
              <a:t>De </a:t>
            </a:r>
            <a:r>
              <a:rPr lang="es-MX" altLang="es-MX" dirty="0">
                <a:latin typeface="Arial" pitchFamily="34" charset="0"/>
                <a:ea typeface="Calibri" pitchFamily="34" charset="0"/>
                <a:cs typeface="Arial" pitchFamily="34" charset="0"/>
              </a:rPr>
              <a:t>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a:t>
            </a:r>
            <a:r>
              <a:rPr lang="es-MX" altLang="es-MX" dirty="0" smtClean="0">
                <a:latin typeface="Arial" pitchFamily="34" charset="0"/>
                <a:ea typeface="Calibri" pitchFamily="34" charset="0"/>
                <a:cs typeface="Arial" pitchFamily="34" charset="0"/>
              </a:rPr>
              <a:t>13 a la 15 se expone el concepto de manejo de conflictos y los modelos de estilo que existen para el control los mismos. </a:t>
            </a:r>
            <a:endParaRPr lang="es-MX" altLang="es-MX" dirty="0">
              <a:latin typeface="Arial" pitchFamily="34" charset="0"/>
              <a:ea typeface="Calibri" pitchFamily="34" charset="0"/>
              <a:cs typeface="Arial" pitchFamily="34" charset="0"/>
            </a:endParaRPr>
          </a:p>
          <a:p>
            <a:pPr lvl="1" algn="just">
              <a:buFont typeface="Wingdings" pitchFamily="2" charset="2"/>
              <a:buChar char="Ø"/>
            </a:pPr>
            <a:r>
              <a:rPr lang="es-MX" altLang="es-MX" dirty="0">
                <a:latin typeface="Arial" pitchFamily="34" charset="0"/>
                <a:ea typeface="Calibri" pitchFamily="34" charset="0"/>
                <a:cs typeface="Arial" pitchFamily="34" charset="0"/>
              </a:rPr>
              <a:t>En 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a:t>
            </a:r>
            <a:r>
              <a:rPr lang="es-MX" altLang="es-MX" dirty="0" smtClean="0">
                <a:latin typeface="Arial" pitchFamily="34" charset="0"/>
                <a:ea typeface="Calibri" pitchFamily="34" charset="0"/>
                <a:cs typeface="Arial" pitchFamily="34" charset="0"/>
              </a:rPr>
              <a:t>16,17 y 18 se presenta el concepto de la importancia del trabajo en equipo y puntos clave para llevarlo a acabo en las organizaciones.  </a:t>
            </a:r>
            <a:endParaRPr lang="es-MX" altLang="es-MX" dirty="0">
              <a:latin typeface="Arial" pitchFamily="34" charset="0"/>
              <a:ea typeface="Calibri" pitchFamily="34" charset="0"/>
              <a:cs typeface="Arial" pitchFamily="34" charset="0"/>
            </a:endParaRPr>
          </a:p>
          <a:p>
            <a:endParaRPr lang="es-MX" dirty="0"/>
          </a:p>
        </p:txBody>
      </p:sp>
    </p:spTree>
    <p:extLst>
      <p:ext uri="{BB962C8B-B14F-4D97-AF65-F5344CB8AC3E}">
        <p14:creationId xmlns:p14="http://schemas.microsoft.com/office/powerpoint/2010/main" val="2469101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902648" y="2871910"/>
            <a:ext cx="5760462" cy="331236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latin typeface="Arial" panose="020B0604020202020204" pitchFamily="34" charset="0"/>
                <a:cs typeface="Arial" panose="020B0604020202020204" pitchFamily="34" charset="0"/>
              </a:rPr>
              <a:t>Es el proceso de transmisión y recepción de ideas, información y mensajes. El acto de comunicar es un proceso complejo en el que dos o más personas se relacionan y, a través de un intercambio de mensajes con códigos similares, tratan de comprenderse e influirse de forma que sus objetivos sean aceptados en la forma prevista, utilizando un canal que actúa de soporte en la transmisión de la información. Es más un hecho sociocultural que un proceso mecánico</a:t>
            </a:r>
            <a:r>
              <a:rPr lang="es-ES" dirty="0"/>
              <a:t>. </a:t>
            </a:r>
            <a:endParaRPr lang="es-MX" dirty="0"/>
          </a:p>
        </p:txBody>
      </p:sp>
      <p:cxnSp>
        <p:nvCxnSpPr>
          <p:cNvPr id="11" name="10 Conector angular"/>
          <p:cNvCxnSpPr/>
          <p:nvPr/>
        </p:nvCxnSpPr>
        <p:spPr>
          <a:xfrm>
            <a:off x="323528" y="2330559"/>
            <a:ext cx="2160240" cy="189052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01" t="27370" r="1001" b="25876"/>
          <a:stretch/>
        </p:blipFill>
        <p:spPr bwMode="auto">
          <a:xfrm rot="21070478">
            <a:off x="64792" y="1116616"/>
            <a:ext cx="4680520" cy="1205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855426"/>
            <a:ext cx="2560286" cy="1728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61015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08912" cy="5616624"/>
          </a:xfrm>
        </p:spPr>
        <p:txBody>
          <a:bodyPr>
            <a:normAutofit fontScale="92500"/>
          </a:bodyPr>
          <a:lstStyle/>
          <a:p>
            <a:pPr lvl="1" algn="just">
              <a:buFont typeface="Wingdings" pitchFamily="2" charset="2"/>
              <a:buChar char="Ø"/>
            </a:pPr>
            <a:r>
              <a:rPr lang="es-MX" altLang="es-MX" dirty="0" smtClean="0">
                <a:latin typeface="Arial" pitchFamily="34" charset="0"/>
                <a:ea typeface="Calibri" pitchFamily="34" charset="0"/>
                <a:cs typeface="Arial" pitchFamily="34" charset="0"/>
              </a:rPr>
              <a:t>De </a:t>
            </a:r>
            <a:r>
              <a:rPr lang="es-MX" altLang="es-MX" dirty="0">
                <a:latin typeface="Arial" pitchFamily="34" charset="0"/>
                <a:ea typeface="Calibri" pitchFamily="34" charset="0"/>
                <a:cs typeface="Arial" pitchFamily="34" charset="0"/>
              </a:rPr>
              <a:t>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a:t>
            </a:r>
            <a:r>
              <a:rPr lang="es-MX" altLang="es-MX" dirty="0" smtClean="0">
                <a:latin typeface="Arial" pitchFamily="34" charset="0"/>
                <a:ea typeface="Calibri" pitchFamily="34" charset="0"/>
                <a:cs typeface="Arial" pitchFamily="34" charset="0"/>
              </a:rPr>
              <a:t>19 a la 25 se </a:t>
            </a:r>
            <a:r>
              <a:rPr lang="es-MX" altLang="es-MX" dirty="0">
                <a:latin typeface="Arial" pitchFamily="34" charset="0"/>
                <a:ea typeface="Calibri" pitchFamily="34" charset="0"/>
                <a:cs typeface="Arial" pitchFamily="34" charset="0"/>
              </a:rPr>
              <a:t>presenta </a:t>
            </a:r>
            <a:r>
              <a:rPr lang="es-MX" altLang="es-MX" dirty="0" smtClean="0">
                <a:latin typeface="Arial" pitchFamily="34" charset="0"/>
                <a:ea typeface="Calibri" pitchFamily="34" charset="0"/>
                <a:cs typeface="Arial" pitchFamily="34" charset="0"/>
              </a:rPr>
              <a:t>el modelo de equipos </a:t>
            </a:r>
            <a:r>
              <a:rPr lang="es-MX" altLang="es-MX" dirty="0" err="1" smtClean="0">
                <a:latin typeface="Arial" pitchFamily="34" charset="0"/>
                <a:ea typeface="Calibri" pitchFamily="34" charset="0"/>
                <a:cs typeface="Arial" pitchFamily="34" charset="0"/>
              </a:rPr>
              <a:t>autodirigidos</a:t>
            </a:r>
            <a:r>
              <a:rPr lang="es-MX" altLang="es-MX" dirty="0" smtClean="0">
                <a:latin typeface="Arial" pitchFamily="34" charset="0"/>
                <a:ea typeface="Calibri" pitchFamily="34" charset="0"/>
                <a:cs typeface="Arial" pitchFamily="34" charset="0"/>
              </a:rPr>
              <a:t>, las ventajas del mismo y los resultados de empresas que lo implementaron. </a:t>
            </a:r>
            <a:endParaRPr lang="es-MX" dirty="0">
              <a:latin typeface="Arial" pitchFamily="34" charset="0"/>
              <a:cs typeface="Arial" pitchFamily="34" charset="0"/>
            </a:endParaRPr>
          </a:p>
          <a:p>
            <a:pPr lvl="1" algn="just">
              <a:buFont typeface="Wingdings" pitchFamily="2" charset="2"/>
              <a:buChar char="Ø"/>
            </a:pPr>
            <a:r>
              <a:rPr lang="es-MX" dirty="0" smtClean="0">
                <a:latin typeface="Arial" pitchFamily="34" charset="0"/>
                <a:cs typeface="Arial" pitchFamily="34" charset="0"/>
              </a:rPr>
              <a:t>Las características principales de un líder carismático se encuentran de la diapositiva 26 </a:t>
            </a:r>
            <a:r>
              <a:rPr lang="es-MX" dirty="0">
                <a:latin typeface="Arial" pitchFamily="34" charset="0"/>
                <a:cs typeface="Arial" pitchFamily="34" charset="0"/>
              </a:rPr>
              <a:t>y 29.  </a:t>
            </a:r>
            <a:endParaRPr lang="es-MX" altLang="es-MX" dirty="0">
              <a:latin typeface="Arial" pitchFamily="34" charset="0"/>
              <a:ea typeface="Calibri" pitchFamily="34" charset="0"/>
              <a:cs typeface="Arial" pitchFamily="34" charset="0"/>
            </a:endParaRPr>
          </a:p>
          <a:p>
            <a:pPr lvl="1" algn="just">
              <a:buFont typeface="Wingdings" pitchFamily="2" charset="2"/>
              <a:buChar char="Ø"/>
            </a:pPr>
            <a:r>
              <a:rPr lang="es-MX" altLang="es-MX" dirty="0">
                <a:latin typeface="Arial" pitchFamily="34" charset="0"/>
                <a:ea typeface="Calibri" pitchFamily="34" charset="0"/>
                <a:cs typeface="Arial" pitchFamily="34" charset="0"/>
              </a:rPr>
              <a:t>El tema </a:t>
            </a:r>
            <a:r>
              <a:rPr lang="es-MX" altLang="es-MX" dirty="0" smtClean="0">
                <a:latin typeface="Arial" pitchFamily="34" charset="0"/>
                <a:ea typeface="Calibri" pitchFamily="34" charset="0"/>
                <a:cs typeface="Arial" pitchFamily="34" charset="0"/>
              </a:rPr>
              <a:t>liderazgo transformacional, </a:t>
            </a:r>
            <a:r>
              <a:rPr lang="es-MX" altLang="es-MX" dirty="0">
                <a:latin typeface="Arial" pitchFamily="34" charset="0"/>
                <a:ea typeface="Calibri" pitchFamily="34" charset="0"/>
                <a:cs typeface="Arial" pitchFamily="34" charset="0"/>
              </a:rPr>
              <a:t>así como, </a:t>
            </a:r>
            <a:r>
              <a:rPr lang="es-MX" altLang="es-MX" dirty="0" smtClean="0">
                <a:latin typeface="Arial" pitchFamily="34" charset="0"/>
                <a:ea typeface="Calibri" pitchFamily="34" charset="0"/>
                <a:cs typeface="Arial" pitchFamily="34" charset="0"/>
              </a:rPr>
              <a:t>las ventajas y desventajas, se </a:t>
            </a:r>
            <a:r>
              <a:rPr lang="es-MX" altLang="es-MX" dirty="0">
                <a:latin typeface="Arial" pitchFamily="34" charset="0"/>
                <a:ea typeface="Calibri" pitchFamily="34" charset="0"/>
                <a:cs typeface="Arial" pitchFamily="34" charset="0"/>
              </a:rPr>
              <a:t>presenta de la diapositiva  </a:t>
            </a:r>
            <a:r>
              <a:rPr lang="es-MX" altLang="es-MX" dirty="0" smtClean="0">
                <a:latin typeface="Arial" pitchFamily="34" charset="0"/>
                <a:ea typeface="Calibri" pitchFamily="34" charset="0"/>
                <a:cs typeface="Arial" pitchFamily="34" charset="0"/>
              </a:rPr>
              <a:t>30 a la 35.</a:t>
            </a:r>
            <a:endParaRPr lang="es-MX" altLang="es-MX" dirty="0">
              <a:latin typeface="Arial" pitchFamily="34" charset="0"/>
              <a:ea typeface="Calibri" pitchFamily="34" charset="0"/>
              <a:cs typeface="Arial" pitchFamily="34" charset="0"/>
            </a:endParaRPr>
          </a:p>
          <a:p>
            <a:pPr lvl="1" algn="just">
              <a:buFont typeface="Wingdings" pitchFamily="2" charset="2"/>
              <a:buChar char="Ø"/>
            </a:pPr>
            <a:r>
              <a:rPr lang="es-MX" altLang="es-MX" dirty="0">
                <a:latin typeface="Arial" pitchFamily="34" charset="0"/>
                <a:ea typeface="Calibri" pitchFamily="34" charset="0"/>
                <a:cs typeface="Arial" pitchFamily="34" charset="0"/>
              </a:rPr>
              <a:t>El </a:t>
            </a:r>
            <a:r>
              <a:rPr lang="es-MX" altLang="es-MX" dirty="0" smtClean="0">
                <a:latin typeface="Arial" pitchFamily="34" charset="0"/>
                <a:ea typeface="Calibri" pitchFamily="34" charset="0"/>
                <a:cs typeface="Arial" pitchFamily="34" charset="0"/>
              </a:rPr>
              <a:t>liderazgo de servicio se </a:t>
            </a:r>
            <a:r>
              <a:rPr lang="es-MX" altLang="es-MX" dirty="0">
                <a:latin typeface="Arial" pitchFamily="34" charset="0"/>
                <a:ea typeface="Calibri" pitchFamily="34" charset="0"/>
                <a:cs typeface="Arial" pitchFamily="34" charset="0"/>
              </a:rPr>
              <a:t>observan en las </a:t>
            </a:r>
            <a:r>
              <a:rPr lang="es-MX" altLang="es-MX" dirty="0" smtClean="0">
                <a:latin typeface="Arial" pitchFamily="34" charset="0"/>
                <a:ea typeface="Calibri" pitchFamily="34" charset="0"/>
                <a:cs typeface="Arial" pitchFamily="34" charset="0"/>
              </a:rPr>
              <a:t>diapositivas 35,36 </a:t>
            </a:r>
            <a:r>
              <a:rPr lang="es-MX" altLang="es-MX" dirty="0">
                <a:latin typeface="Arial" pitchFamily="34" charset="0"/>
                <a:ea typeface="Calibri" pitchFamily="34" charset="0"/>
                <a:cs typeface="Arial" pitchFamily="34" charset="0"/>
              </a:rPr>
              <a:t>y 37. </a:t>
            </a:r>
          </a:p>
          <a:p>
            <a:pPr lvl="1" algn="just">
              <a:buFont typeface="Wingdings" pitchFamily="2" charset="2"/>
              <a:buChar char="Ø"/>
            </a:pPr>
            <a:r>
              <a:rPr lang="es-MX" altLang="es-MX" dirty="0">
                <a:latin typeface="Arial" pitchFamily="34" charset="0"/>
                <a:ea typeface="Calibri" pitchFamily="34" charset="0"/>
                <a:cs typeface="Arial" pitchFamily="34" charset="0"/>
              </a:rPr>
              <a:t>De la diapositiva </a:t>
            </a:r>
            <a:r>
              <a:rPr lang="es-MX" altLang="es-MX" dirty="0" err="1">
                <a:latin typeface="Arial" pitchFamily="34" charset="0"/>
                <a:ea typeface="Calibri" pitchFamily="34" charset="0"/>
                <a:cs typeface="Arial" pitchFamily="34" charset="0"/>
              </a:rPr>
              <a:t>num</a:t>
            </a:r>
            <a:r>
              <a:rPr lang="es-MX" altLang="es-MX" dirty="0">
                <a:latin typeface="Arial" pitchFamily="34" charset="0"/>
                <a:ea typeface="Calibri" pitchFamily="34" charset="0"/>
                <a:cs typeface="Arial" pitchFamily="34" charset="0"/>
              </a:rPr>
              <a:t>. 38 a la 42 se expone </a:t>
            </a:r>
            <a:r>
              <a:rPr lang="es-MX" altLang="es-MX" dirty="0" smtClean="0">
                <a:latin typeface="Arial" pitchFamily="34" charset="0"/>
                <a:ea typeface="Calibri" pitchFamily="34" charset="0"/>
                <a:cs typeface="Arial" pitchFamily="34" charset="0"/>
              </a:rPr>
              <a:t>el liderazgo basado en valores y los factores que lo integran.</a:t>
            </a:r>
          </a:p>
          <a:p>
            <a:pPr lvl="1" algn="just">
              <a:buFont typeface="Wingdings" pitchFamily="2" charset="2"/>
              <a:buChar char="Ø"/>
            </a:pPr>
            <a:r>
              <a:rPr lang="es-MX" altLang="es-MX" dirty="0" smtClean="0">
                <a:latin typeface="Arial" pitchFamily="34" charset="0"/>
                <a:ea typeface="Calibri" pitchFamily="34" charset="0"/>
                <a:cs typeface="Arial" pitchFamily="34" charset="0"/>
              </a:rPr>
              <a:t>El concepto y características de liderazgo estratégico se exponen en las diapositivas 43, 44, 45 y 46.</a:t>
            </a:r>
          </a:p>
          <a:p>
            <a:pPr lvl="1" algn="just">
              <a:buFont typeface="Wingdings" pitchFamily="2" charset="2"/>
              <a:buChar char="Ø"/>
            </a:pPr>
            <a:r>
              <a:rPr lang="es-MX" altLang="es-MX" dirty="0" smtClean="0">
                <a:latin typeface="Arial" pitchFamily="34" charset="0"/>
                <a:ea typeface="Calibri" pitchFamily="34" charset="0"/>
                <a:cs typeface="Arial" pitchFamily="34" charset="0"/>
              </a:rPr>
              <a:t>En la diapositiva </a:t>
            </a:r>
            <a:r>
              <a:rPr lang="es-MX" altLang="es-MX" dirty="0" err="1" smtClean="0">
                <a:latin typeface="Arial" pitchFamily="34" charset="0"/>
                <a:ea typeface="Calibri" pitchFamily="34" charset="0"/>
                <a:cs typeface="Arial" pitchFamily="34" charset="0"/>
              </a:rPr>
              <a:t>num</a:t>
            </a:r>
            <a:r>
              <a:rPr lang="es-MX" altLang="es-MX" dirty="0" smtClean="0">
                <a:latin typeface="Arial" pitchFamily="34" charset="0"/>
                <a:ea typeface="Calibri" pitchFamily="34" charset="0"/>
                <a:cs typeface="Arial" pitchFamily="34" charset="0"/>
              </a:rPr>
              <a:t>. 47 se encuentran las fuentes consultadas para la realización de esta presentación. </a:t>
            </a:r>
          </a:p>
          <a:p>
            <a:pPr lvl="1" algn="just">
              <a:buFont typeface="Wingdings" pitchFamily="2" charset="2"/>
              <a:buChar char="Ø"/>
            </a:pPr>
            <a:endParaRPr lang="es-MX" altLang="es-MX" dirty="0">
              <a:latin typeface="Arial" pitchFamily="34" charset="0"/>
              <a:ea typeface="Calibri" pitchFamily="34" charset="0"/>
              <a:cs typeface="Arial" pitchFamily="34" charset="0"/>
            </a:endParaRPr>
          </a:p>
        </p:txBody>
      </p:sp>
    </p:spTree>
    <p:extLst>
      <p:ext uri="{BB962C8B-B14F-4D97-AF65-F5344CB8AC3E}">
        <p14:creationId xmlns:p14="http://schemas.microsoft.com/office/powerpoint/2010/main" val="1342183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78307" y="980728"/>
            <a:ext cx="3672408" cy="5256584"/>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just"/>
            <a:r>
              <a:rPr lang="es-ES" dirty="0"/>
              <a:t>La comunicación ha sido teorizada, subvalorada, redimida y manejada de tantas formas que a veces se obvia su importancia por la cotidianidad con que es vista. Sin embargo es tan antigua como las primeras civilizaciones, que mientras más se complejizaban más crecía su necesidad de desarrollarse y por tanto de interactuar entre ellos. Con la diferenciación de roles, la división del trabajo y el establecimiento de jerarquías en busca de beneficios comunes, el nivel de organización creció y se hizo imprescindible la evolución del </a:t>
            </a:r>
            <a:r>
              <a:rPr lang="es-ES" dirty="0" smtClean="0"/>
              <a:t>lenguaje</a:t>
            </a:r>
            <a:r>
              <a:rPr lang="es-ES" dirty="0"/>
              <a:t>.</a:t>
            </a:r>
          </a:p>
        </p:txBody>
      </p:sp>
      <p:sp>
        <p:nvSpPr>
          <p:cNvPr id="5" name="4 Rectángulo"/>
          <p:cNvSpPr/>
          <p:nvPr/>
        </p:nvSpPr>
        <p:spPr>
          <a:xfrm>
            <a:off x="5148064" y="1088740"/>
            <a:ext cx="3528392" cy="5148572"/>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just"/>
            <a:r>
              <a:rPr lang="es-ES" dirty="0"/>
              <a:t>Con los años, la comunicación dejó de ser únicamente lenguaje, para convertirse paulatinamente en medio de comunicación masiva y mediación cultural. En los tiempos modernos comunicar significa poner en común con otro, ideas, pensamientos, a través de diferentes canales y con un código compartido. Debido a esto resulta un fenómeno difícil de conceptualizar; existen disímiles definiciones, ha sido estudiada y tratada con diferentes enfoques. </a:t>
            </a:r>
          </a:p>
        </p:txBody>
      </p:sp>
      <p:sp>
        <p:nvSpPr>
          <p:cNvPr id="6" name="5 Flecha derecha"/>
          <p:cNvSpPr/>
          <p:nvPr/>
        </p:nvSpPr>
        <p:spPr>
          <a:xfrm>
            <a:off x="4283968" y="2924944"/>
            <a:ext cx="720080" cy="100811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7" name="6 Rectángulo"/>
          <p:cNvSpPr/>
          <p:nvPr/>
        </p:nvSpPr>
        <p:spPr>
          <a:xfrm>
            <a:off x="248374" y="182513"/>
            <a:ext cx="8790912" cy="584775"/>
          </a:xfrm>
          <a:prstGeom prst="rect">
            <a:avLst/>
          </a:prstGeom>
          <a:noFill/>
        </p:spPr>
        <p:txBody>
          <a:bodyPr wrap="square" lIns="91440" tIns="45720" rIns="91440" bIns="45720">
            <a:spAutoFit/>
          </a:bodyPr>
          <a:lstStyle/>
          <a:p>
            <a:pPr algn="ct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anose="020B0604020202020204" pitchFamily="34" charset="0"/>
                <a:cs typeface="Arial" panose="020B0604020202020204" pitchFamily="34" charset="0"/>
              </a:rPr>
              <a:t>ORIGEN DE LA COMUNICACIÓN </a:t>
            </a:r>
            <a:endParaRPr lang="es-E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110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620688"/>
            <a:ext cx="8229600" cy="1143000"/>
          </a:xfrm>
        </p:spPr>
        <p:txBody>
          <a:bodyPr>
            <a:normAutofit/>
          </a:bodyPr>
          <a:lstStyle/>
          <a:p>
            <a:r>
              <a:rPr lang="es-MX" sz="4000"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rPr>
              <a:t>TIPOS DE COMUNICACIÓN </a:t>
            </a:r>
            <a:endParaRPr lang="es-MX" sz="4000"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146350919"/>
              </p:ext>
            </p:extLst>
          </p:nvPr>
        </p:nvGraphicFramePr>
        <p:xfrm>
          <a:off x="395536" y="2204864"/>
          <a:ext cx="8496944" cy="3744416"/>
        </p:xfrm>
        <a:graphic>
          <a:graphicData uri="http://schemas.openxmlformats.org/drawingml/2006/table">
            <a:tbl>
              <a:tblPr firstRow="1" bandRow="1">
                <a:tableStyleId>{21E4AEA4-8DFA-4A89-87EB-49C32662AFE0}</a:tableStyleId>
              </a:tblPr>
              <a:tblGrid>
                <a:gridCol w="4248472"/>
                <a:gridCol w="4248472"/>
              </a:tblGrid>
              <a:tr h="1165714">
                <a:tc>
                  <a:txBody>
                    <a:bodyPr/>
                    <a:lstStyle/>
                    <a:p>
                      <a:r>
                        <a:rPr lang="es-MX" sz="2000" dirty="0" smtClean="0">
                          <a:latin typeface="Arial" panose="020B0604020202020204" pitchFamily="34" charset="0"/>
                          <a:cs typeface="Arial" panose="020B0604020202020204" pitchFamily="34" charset="0"/>
                        </a:rPr>
                        <a:t>Comunicación Verbal</a:t>
                      </a:r>
                      <a:endParaRPr lang="es-MX" sz="2000" dirty="0">
                        <a:latin typeface="Arial" panose="020B0604020202020204" pitchFamily="34" charset="0"/>
                        <a:cs typeface="Arial" panose="020B0604020202020204" pitchFamily="34" charset="0"/>
                      </a:endParaRPr>
                    </a:p>
                  </a:txBody>
                  <a:tcPr/>
                </a:tc>
                <a:tc>
                  <a:txBody>
                    <a:bodyPr/>
                    <a:lstStyle/>
                    <a:p>
                      <a:r>
                        <a:rPr lang="es-ES" sz="2000" dirty="0" smtClean="0">
                          <a:latin typeface="Arial" panose="020B0604020202020204" pitchFamily="34" charset="0"/>
                          <a:cs typeface="Arial" panose="020B0604020202020204" pitchFamily="34" charset="0"/>
                        </a:rPr>
                        <a:t>Se refiere a las palabras que se utilizan y a las inflexiones de la voz (tono de voz). </a:t>
                      </a:r>
                      <a:endParaRPr lang="es-MX" sz="2000" dirty="0">
                        <a:latin typeface="Arial" panose="020B0604020202020204" pitchFamily="34" charset="0"/>
                        <a:cs typeface="Arial" panose="020B0604020202020204" pitchFamily="34" charset="0"/>
                      </a:endParaRPr>
                    </a:p>
                  </a:txBody>
                  <a:tcPr/>
                </a:tc>
              </a:tr>
              <a:tr h="2578702">
                <a:tc>
                  <a:txBody>
                    <a:bodyPr/>
                    <a:lstStyle/>
                    <a:p>
                      <a:pPr algn="just"/>
                      <a:r>
                        <a:rPr lang="es-MX" sz="2000" dirty="0" smtClean="0">
                          <a:latin typeface="Arial" panose="020B0604020202020204" pitchFamily="34" charset="0"/>
                          <a:cs typeface="Arial" panose="020B0604020202020204" pitchFamily="34" charset="0"/>
                        </a:rPr>
                        <a:t>Comunicación No Verbal</a:t>
                      </a:r>
                      <a:endParaRPr lang="es-MX" sz="2000" b="1" dirty="0">
                        <a:latin typeface="Arial" panose="020B0604020202020204" pitchFamily="34" charset="0"/>
                        <a:cs typeface="Arial" panose="020B0604020202020204" pitchFamily="34"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2000" dirty="0" smtClean="0">
                          <a:latin typeface="Arial" panose="020B0604020202020204" pitchFamily="34" charset="0"/>
                          <a:cs typeface="Arial" panose="020B0604020202020204" pitchFamily="34" charset="0"/>
                        </a:rPr>
                        <a:t>Hace referencia a un gran número de canales, entre los que se podrían citar como los más importantes el contacto visual, los gestos faciales, los movimientos de brazos y manos o la postura y la distancia corporal. </a:t>
                      </a:r>
                    </a:p>
                    <a:p>
                      <a:pPr algn="just"/>
                      <a:endParaRPr lang="es-MX" sz="2000" b="1" dirty="0">
                        <a:latin typeface="Arial" panose="020B0604020202020204" pitchFamily="34" charset="0"/>
                        <a:cs typeface="Arial" panose="020B0604020202020204" pitchFamily="34" charset="0"/>
                      </a:endParaRPr>
                    </a:p>
                  </a:txBody>
                  <a:tcPr/>
                </a:tc>
              </a:tr>
            </a:tbl>
          </a:graphicData>
        </a:graphic>
      </p:graphicFrame>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320" y="908720"/>
            <a:ext cx="1477155" cy="884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9059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8229600" cy="1143000"/>
          </a:xfrm>
        </p:spPr>
        <p:txBody>
          <a:bodyPr>
            <a:noAutofit/>
          </a:bodyPr>
          <a:lstStyle/>
          <a:p>
            <a:pPr algn="ctr"/>
            <a:r>
              <a:rPr lang="es-MX" sz="3600" b="1" dirty="0" smtClean="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rPr>
              <a:t>ELEMENTOS QUE INTERVIENEN EN LA COMUNICACIÓN </a:t>
            </a:r>
            <a:endParaRPr lang="es-MX" sz="3600" b="1" dirty="0">
              <a:ln w="18000">
                <a:solidFill>
                  <a:schemeClr val="bg1"/>
                </a:solidFill>
                <a:prstDash val="solid"/>
                <a:miter lim="800000"/>
              </a:ln>
              <a:solidFill>
                <a:schemeClr val="accent2">
                  <a:lumMod val="75000"/>
                </a:schemeClr>
              </a:solidFill>
              <a:effectLst>
                <a:outerShdw blurRad="25500" dist="23000" dir="7020000" algn="tl">
                  <a:srgbClr val="000000">
                    <a:alpha val="50000"/>
                  </a:srgbClr>
                </a:outerShdw>
              </a:effectLst>
            </a:endParaRP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1254610762"/>
              </p:ext>
            </p:extLst>
          </p:nvPr>
        </p:nvGraphicFramePr>
        <p:xfrm>
          <a:off x="323528" y="1628800"/>
          <a:ext cx="864096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63314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1.bp.blogspot.com/-GYb-hn-AyBw/TZ40EmfzbuI/AAAAAAAAACA/qDfcsSXChtQ/s1600/comunic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980728"/>
            <a:ext cx="8221549"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0713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900</TotalTime>
  <Words>3552</Words>
  <Application>Microsoft Office PowerPoint</Application>
  <PresentationFormat>Presentación en pantalla (4:3)</PresentationFormat>
  <Paragraphs>206</Paragraphs>
  <Slides>50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50</vt:i4>
      </vt:variant>
    </vt:vector>
  </HeadingPairs>
  <TitlesOfParts>
    <vt:vector size="57" baseType="lpstr">
      <vt:lpstr>Arial Unicode MS</vt:lpstr>
      <vt:lpstr>Arial</vt:lpstr>
      <vt:lpstr>Calibri</vt:lpstr>
      <vt:lpstr>Constantia</vt:lpstr>
      <vt:lpstr>Wingdings</vt:lpstr>
      <vt:lpstr>Wingdings 2</vt:lpstr>
      <vt:lpstr>Flujo</vt:lpstr>
      <vt:lpstr>Presentación de PowerPoint</vt:lpstr>
      <vt:lpstr>OBJETIVO</vt:lpstr>
      <vt:lpstr>Presentación de PowerPoint</vt:lpstr>
      <vt:lpstr> </vt:lpstr>
      <vt:lpstr>Presentación de PowerPoint</vt:lpstr>
      <vt:lpstr>Presentación de PowerPoint</vt:lpstr>
      <vt:lpstr>TIPOS DE COMUNICACIÓN </vt:lpstr>
      <vt:lpstr>ELEMENTOS QUE INTERVIENEN EN LA COMUNICACIÓN </vt:lpstr>
      <vt:lpstr>Presentación de PowerPoint</vt:lpstr>
      <vt:lpstr>RETROALIMENTACIÓN </vt:lpstr>
      <vt:lpstr>Presentación de PowerPoint</vt:lpstr>
      <vt:lpstr>PROCESO DEL COACHING</vt:lpstr>
      <vt:lpstr>EL MANEJO DE CONFLICTOS</vt:lpstr>
      <vt:lpstr>Presentación de PowerPoint</vt:lpstr>
      <vt:lpstr>Presentación de PowerPoint</vt:lpstr>
      <vt:lpstr>Presentación de PowerPoint</vt:lpstr>
      <vt:lpstr>EL TRABAJO EN EQUIPO SE FUNDAMENTA, EN ASPECTOS CLAVES…</vt:lpstr>
      <vt:lpstr>Presentación de PowerPoint</vt:lpstr>
      <vt:lpstr>Presentación de PowerPoint</vt:lpstr>
      <vt:lpstr>Presentación de PowerPoint</vt:lpstr>
      <vt:lpstr>EL MODELO </vt:lpstr>
      <vt:lpstr>Presentación de PowerPoint</vt:lpstr>
      <vt:lpstr>VENTAJAS </vt:lpstr>
      <vt:lpstr>RESULTADOS DE EMPRESAS QUE LO IMPLEMENTARON </vt:lpstr>
      <vt:lpstr>Presentación de PowerPoint</vt:lpstr>
      <vt:lpstr>LIDERAZGO CARISMÁTICO </vt:lpstr>
      <vt:lpstr>Presentación de PowerPoint</vt:lpstr>
      <vt:lpstr>PRINCIPALES ACCIONES DE UN LÍDER </vt:lpstr>
      <vt:lpstr>FACTORES DEL LIDERAZGO CARISMÁTICO </vt:lpstr>
      <vt:lpstr>LIDERAZGO TRANSFORMACIONAL</vt:lpstr>
      <vt:lpstr>UN LÍDER TRANSFORMACIONAL…</vt:lpstr>
      <vt:lpstr>OBJETIVO PRINCIPAL </vt:lpstr>
      <vt:lpstr>Presentación de PowerPoint</vt:lpstr>
      <vt:lpstr>Presentación de PowerPoint</vt:lpstr>
      <vt:lpstr>LIDERAZGO DE SERVICIO </vt:lpstr>
      <vt:lpstr>Presentación de PowerPoint</vt:lpstr>
      <vt:lpstr>ACCIONES ESPECÍFICAS DEL LÍDER SERVIDOR</vt:lpstr>
      <vt:lpstr>LIDERAZGO BASADO EN VALORES</vt:lpstr>
      <vt:lpstr>Presentación de PowerPoint</vt:lpstr>
      <vt:lpstr>Presentación de PowerPoint</vt:lpstr>
      <vt:lpstr>El liderazgo basado en valores incluye 3 factores </vt:lpstr>
      <vt:lpstr>Presentación de PowerPoint</vt:lpstr>
      <vt:lpstr>LIDERAZGO ESTRATÉGICO </vt:lpstr>
      <vt:lpstr>CARACTERÍSTICAS CLAVE </vt:lpstr>
      <vt:lpstr>Presentación de PowerPoint</vt:lpstr>
      <vt:lpstr>Presentación de PowerPoint</vt:lpstr>
      <vt:lpstr>Fuentes Consultadas</vt:lpstr>
      <vt:lpstr>GUIÓN EXPLICATIVO DEL MATERIAL PRESENTADO </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alan torres</dc:creator>
  <cp:lastModifiedBy>SUSANA RV</cp:lastModifiedBy>
  <cp:revision>307</cp:revision>
  <dcterms:created xsi:type="dcterms:W3CDTF">2015-10-01T03:51:58Z</dcterms:created>
  <dcterms:modified xsi:type="dcterms:W3CDTF">2015-10-02T20:52:52Z</dcterms:modified>
</cp:coreProperties>
</file>