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183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652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71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277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67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697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28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95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61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75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164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0CF55-AB17-4173-8C0C-FA2474089F63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E6191-7543-44F1-AFE2-5EF9567AAC4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56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g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jpg"/><Relationship Id="rId4" Type="http://schemas.openxmlformats.org/officeDocument/2006/relationships/image" Target="../media/image77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2060848"/>
            <a:ext cx="6489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TUTORIALES  DE SISTEMA DE INFORMACIÓN GEOGRÁFICA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99692" y="285293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PROGRAMA EDUCATIVO: INGENIERIA EN TRANSPORTES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51265" y="373561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UNIDAD ACADÉMICA PROFESIONAL NEZAHUALCÓYOTL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63688" y="472514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U. A. SISTEMAS DE  INFORMACIÓN GEOGRÁFICA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43808" y="5701898"/>
            <a:ext cx="336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Elaboró: NOÉ GASPAR SÁNCHEZ </a:t>
            </a:r>
            <a:endParaRPr lang="es-MX" b="1" dirty="0">
              <a:solidFill>
                <a:schemeClr val="bg1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134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9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543" y="1"/>
            <a:ext cx="1582457" cy="1340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1449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699791" y="33265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MAPA DIGITAL DE  ESCRITORIO</a:t>
            </a:r>
          </a:p>
          <a:p>
            <a:pPr algn="ctr"/>
            <a:r>
              <a:rPr lang="es-MX" b="1" dirty="0" smtClean="0">
                <a:solidFill>
                  <a:srgbClr val="FFC000"/>
                </a:solidFill>
              </a:rPr>
              <a:t>(INEGI)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1658917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Abrir  el  mapa digital y proyecto nuevo-dar clic en espacio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25245"/>
            <a:ext cx="4981575" cy="1590675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7426154" y="342900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4879281" y="4149080"/>
            <a:ext cx="39266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Menú espacio-clic en el  icono  archivo ubicar ruta: / cartografía </a:t>
            </a:r>
            <a:r>
              <a:rPr lang="es-MX" b="1" dirty="0" err="1">
                <a:solidFill>
                  <a:schemeClr val="bg1"/>
                </a:solidFill>
              </a:rPr>
              <a:t>Inegi</a:t>
            </a:r>
            <a:r>
              <a:rPr lang="es-MX" b="1" dirty="0">
                <a:solidFill>
                  <a:schemeClr val="bg1"/>
                </a:solidFill>
              </a:rPr>
              <a:t> 2010 / </a:t>
            </a:r>
            <a:r>
              <a:rPr lang="es-MX" b="1" dirty="0" err="1">
                <a:solidFill>
                  <a:schemeClr val="bg1"/>
                </a:solidFill>
              </a:rPr>
              <a:t>Geoestadistica</a:t>
            </a:r>
            <a:r>
              <a:rPr lang="es-MX" b="1" dirty="0">
                <a:solidFill>
                  <a:schemeClr val="bg1"/>
                </a:solidFill>
              </a:rPr>
              <a:t> estatal/ clic en archivo </a:t>
            </a:r>
            <a:r>
              <a:rPr lang="es-MX" i="1" dirty="0">
                <a:solidFill>
                  <a:schemeClr val="bg1"/>
                </a:solidFill>
              </a:rPr>
              <a:t>entidades_2010_5A.s hp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9" name="8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5772775" y="5517232"/>
            <a:ext cx="2332990" cy="1196752"/>
          </a:xfrm>
          <a:prstGeom prst="rect">
            <a:avLst/>
          </a:prstGeom>
        </p:spPr>
      </p:pic>
      <p:cxnSp>
        <p:nvCxnSpPr>
          <p:cNvPr id="11" name="10 Conector recto de flecha"/>
          <p:cNvCxnSpPr/>
          <p:nvPr/>
        </p:nvCxnSpPr>
        <p:spPr>
          <a:xfrm flipH="1">
            <a:off x="3995936" y="508518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207166" y="4005064"/>
            <a:ext cx="3467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Extraer el Estado de México. Doy clic al icono identificar  elegimos  el estado de México </a:t>
            </a:r>
          </a:p>
        </p:txBody>
      </p:sp>
      <p:pic>
        <p:nvPicPr>
          <p:cNvPr id="13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20" y="5085184"/>
            <a:ext cx="2588163" cy="16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706860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Clic en el icono exportar y darle  una ruta a donde  voy  a guardar ejercicios (crear carpeta en mis documentos,</a:t>
            </a:r>
            <a:r>
              <a:rPr lang="es-MX" b="1" dirty="0">
                <a:solidFill>
                  <a:schemeClr val="bg1"/>
                </a:solidFill>
              </a:rPr>
              <a:t> con el nombre de Mapa digital. </a:t>
            </a:r>
            <a:r>
              <a:rPr lang="es-MX" dirty="0">
                <a:solidFill>
                  <a:schemeClr val="bg1"/>
                </a:solidFill>
              </a:rPr>
              <a:t>Y guardo archivo con el nombre</a:t>
            </a:r>
            <a:r>
              <a:rPr lang="es-MX" b="1" dirty="0">
                <a:solidFill>
                  <a:schemeClr val="bg1"/>
                </a:solidFill>
              </a:rPr>
              <a:t> </a:t>
            </a:r>
            <a:r>
              <a:rPr lang="es-MX" b="1" i="1" dirty="0" err="1">
                <a:solidFill>
                  <a:schemeClr val="bg1"/>
                </a:solidFill>
              </a:rPr>
              <a:t>edomexico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4600465" y="1628800"/>
            <a:ext cx="54759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4664"/>
            <a:ext cx="3528392" cy="180020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4392488" y="386104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</a:t>
            </a:r>
            <a:r>
              <a:rPr lang="es-MX" dirty="0" smtClean="0">
                <a:solidFill>
                  <a:schemeClr val="bg1"/>
                </a:solidFill>
              </a:rPr>
              <a:t>utomáticamente </a:t>
            </a:r>
            <a:r>
              <a:rPr lang="es-MX" dirty="0">
                <a:solidFill>
                  <a:schemeClr val="bg1"/>
                </a:solidFill>
              </a:rPr>
              <a:t>crea una capa con el  nombre Edo México. Elimino la capa Entidades_2010. Amplio el  estado de México. Clic derecho propiedades-clic en  propiedades de polígonos. En patrón de relleno  cambio el color. Color de contorno elijo color rojo. 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7412362" y="259827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9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663554" y="2994316"/>
            <a:ext cx="3312368" cy="1944216"/>
          </a:xfrm>
          <a:prstGeom prst="rect">
            <a:avLst/>
          </a:prstGeom>
        </p:spPr>
      </p:pic>
      <p:pic>
        <p:nvPicPr>
          <p:cNvPr id="11" name="10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663554" y="4969499"/>
            <a:ext cx="3312368" cy="186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1337" y="671393"/>
            <a:ext cx="4320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Adicionar  archivo de ,</a:t>
            </a:r>
            <a:r>
              <a:rPr lang="es-MX" dirty="0" err="1">
                <a:solidFill>
                  <a:schemeClr val="bg1"/>
                </a:solidFill>
              </a:rPr>
              <a:t>muicipios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b="1" dirty="0">
                <a:solidFill>
                  <a:schemeClr val="bg1"/>
                </a:solidFill>
              </a:rPr>
              <a:t>/ cartografía </a:t>
            </a:r>
            <a:r>
              <a:rPr lang="es-MX" b="1" dirty="0" err="1">
                <a:solidFill>
                  <a:schemeClr val="bg1"/>
                </a:solidFill>
              </a:rPr>
              <a:t>Inegi</a:t>
            </a:r>
            <a:r>
              <a:rPr lang="es-MX" b="1" dirty="0">
                <a:solidFill>
                  <a:schemeClr val="bg1"/>
                </a:solidFill>
              </a:rPr>
              <a:t> 2010 / </a:t>
            </a:r>
            <a:r>
              <a:rPr lang="es-MX" b="1" dirty="0" err="1">
                <a:solidFill>
                  <a:schemeClr val="bg1"/>
                </a:solidFill>
              </a:rPr>
              <a:t>Geoestadistica</a:t>
            </a:r>
            <a:r>
              <a:rPr lang="es-MX" b="1" dirty="0">
                <a:solidFill>
                  <a:schemeClr val="bg1"/>
                </a:solidFill>
              </a:rPr>
              <a:t> municipal/ clic en archivo municipios</a:t>
            </a:r>
            <a:r>
              <a:rPr lang="es-MX" i="1" dirty="0">
                <a:solidFill>
                  <a:schemeClr val="bg1"/>
                </a:solidFill>
              </a:rPr>
              <a:t>_2010_5A.s hp. </a:t>
            </a:r>
            <a:r>
              <a:rPr lang="es-MX" dirty="0">
                <a:solidFill>
                  <a:schemeClr val="bg1"/>
                </a:solidFill>
              </a:rPr>
              <a:t>Clic en el  icono de  BUFER. Extraer-   capa  1: elijo municipios </a:t>
            </a:r>
            <a:r>
              <a:rPr lang="es-MX" i="1" dirty="0">
                <a:solidFill>
                  <a:schemeClr val="bg1"/>
                </a:solidFill>
              </a:rPr>
              <a:t>(el de entrada es el que vamos a modificar o cortar)</a:t>
            </a:r>
            <a:r>
              <a:rPr lang="es-MX" dirty="0">
                <a:solidFill>
                  <a:schemeClr val="bg1"/>
                </a:solidFill>
              </a:rPr>
              <a:t>-capa 2-estado.  Doy guardar en la carpeta curso de mapa digital (con  el nombre  de </a:t>
            </a:r>
            <a:r>
              <a:rPr lang="es-MX" b="1" dirty="0">
                <a:solidFill>
                  <a:schemeClr val="bg1"/>
                </a:solidFill>
              </a:rPr>
              <a:t>municipios.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5508104" y="1991574"/>
            <a:ext cx="3456384" cy="1958340"/>
          </a:xfrm>
          <a:prstGeom prst="rect">
            <a:avLst/>
          </a:prstGeom>
        </p:spPr>
      </p:pic>
      <p:pic>
        <p:nvPicPr>
          <p:cNvPr id="4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0"/>
            <a:ext cx="3456384" cy="1964055"/>
          </a:xfrm>
          <a:prstGeom prst="rect">
            <a:avLst/>
          </a:prstGeom>
        </p:spPr>
      </p:pic>
      <p:cxnSp>
        <p:nvCxnSpPr>
          <p:cNvPr id="6" name="5 Conector recto de flecha"/>
          <p:cNvCxnSpPr/>
          <p:nvPr/>
        </p:nvCxnSpPr>
        <p:spPr>
          <a:xfrm>
            <a:off x="4716016" y="206084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7596336" y="436510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5329984" y="5013176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Elimina </a:t>
            </a:r>
            <a:r>
              <a:rPr lang="es-MX" dirty="0">
                <a:solidFill>
                  <a:schemeClr val="bg1"/>
                </a:solidFill>
              </a:rPr>
              <a:t>la capa  de municipios_2010  y solo dejo las capas que </a:t>
            </a:r>
            <a:r>
              <a:rPr lang="es-MX" dirty="0" smtClean="0">
                <a:solidFill>
                  <a:schemeClr val="bg1"/>
                </a:solidFill>
              </a:rPr>
              <a:t>creas </a:t>
            </a:r>
            <a:r>
              <a:rPr lang="es-MX" dirty="0">
                <a:solidFill>
                  <a:schemeClr val="bg1"/>
                </a:solidFill>
              </a:rPr>
              <a:t>(municipios  y México)</a:t>
            </a:r>
          </a:p>
        </p:txBody>
      </p:sp>
      <p:pic>
        <p:nvPicPr>
          <p:cNvPr id="10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9682"/>
            <a:ext cx="4139952" cy="2628317"/>
          </a:xfrm>
          <a:prstGeom prst="rect">
            <a:avLst/>
          </a:prstGeom>
        </p:spPr>
      </p:pic>
      <p:cxnSp>
        <p:nvCxnSpPr>
          <p:cNvPr id="12" name="11 Conector recto de flecha"/>
          <p:cNvCxnSpPr/>
          <p:nvPr/>
        </p:nvCxnSpPr>
        <p:spPr>
          <a:xfrm flipH="1">
            <a:off x="4501817" y="5474841"/>
            <a:ext cx="7182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476672"/>
            <a:ext cx="338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poner etiquetas  a los  municipios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46004"/>
            <a:ext cx="3312368" cy="2078940"/>
          </a:xfrm>
          <a:prstGeom prst="rect">
            <a:avLst/>
          </a:prstGeom>
        </p:spPr>
      </p:pic>
      <p:cxnSp>
        <p:nvCxnSpPr>
          <p:cNvPr id="5" name="4 Conector recto de flecha"/>
          <p:cNvCxnSpPr/>
          <p:nvPr/>
        </p:nvCxnSpPr>
        <p:spPr>
          <a:xfrm>
            <a:off x="3923928" y="171433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5148064" y="405847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chemeClr val="bg1"/>
                </a:solidFill>
              </a:rPr>
              <a:t>En </a:t>
            </a:r>
            <a:r>
              <a:rPr lang="es-MX" b="1" dirty="0">
                <a:solidFill>
                  <a:schemeClr val="bg1"/>
                </a:solidFill>
              </a:rPr>
              <a:t>la opción de tabla seleccionar: </a:t>
            </a:r>
            <a:r>
              <a:rPr lang="es-MX" dirty="0">
                <a:solidFill>
                  <a:schemeClr val="bg1"/>
                </a:solidFill>
              </a:rPr>
              <a:t>CVE_MUN y NOM_MUN.  Posteriormente en campos, cambiar color, tamaño etc.  En  configuración  dar clic en evitar sobre posición. </a:t>
            </a:r>
          </a:p>
        </p:txBody>
      </p:sp>
      <p:pic>
        <p:nvPicPr>
          <p:cNvPr id="7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532" y="2204864"/>
            <a:ext cx="2120732" cy="1252220"/>
          </a:xfrm>
          <a:prstGeom prst="rect">
            <a:avLst/>
          </a:prstGeom>
        </p:spPr>
      </p:pic>
      <p:pic>
        <p:nvPicPr>
          <p:cNvPr id="8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710" y="2204864"/>
            <a:ext cx="2066290" cy="1258570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611560" y="4682753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EJERCICIO </a:t>
            </a:r>
            <a:endParaRPr lang="es-MX" dirty="0">
              <a:solidFill>
                <a:schemeClr val="bg1"/>
              </a:solidFill>
            </a:endParaRPr>
          </a:p>
          <a:p>
            <a:pPr algn="ctr"/>
            <a:r>
              <a:rPr lang="es-MX" dirty="0">
                <a:solidFill>
                  <a:schemeClr val="bg1"/>
                </a:solidFill>
              </a:rPr>
              <a:t>3. Realizar tres capas: México-Municipios y Nezahualcóyotl,  a cada  una de  las capas  poner  clave  y nombre,  </a:t>
            </a:r>
          </a:p>
        </p:txBody>
      </p: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3" y="859938"/>
            <a:ext cx="2953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AGREGAR DATOS  </a:t>
            </a:r>
            <a:endParaRPr lang="es-MX" b="1" dirty="0" smtClean="0">
              <a:solidFill>
                <a:schemeClr val="bg1"/>
              </a:solidFill>
            </a:endParaRP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CENSALES  </a:t>
            </a:r>
            <a:r>
              <a:rPr lang="es-MX" b="1" dirty="0">
                <a:solidFill>
                  <a:schemeClr val="bg1"/>
                </a:solidFill>
              </a:rPr>
              <a:t>DE INEGI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139952" y="55593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Abrir capa de entidades_2010, Checar que en la tabla de atributos solo está  CVE_ENT y NOM_ENT.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3060736" y="1196752"/>
            <a:ext cx="79125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28800"/>
            <a:ext cx="3528392" cy="1961593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4499992" y="4581128"/>
            <a:ext cx="44102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Agregar datos de  Población a las entidades. Entrar INEGI. Estadística-Fuente de Proyecto- censos y conteos de población  y vivienda.   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Censo 2010- consulta interactiva-Población Total- y seleccionar Población sin estimación,  entidad y municipio y sexo.  Ver consulta y bajar en formato Excel 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624228" y="38610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3851988" y="5596790"/>
            <a:ext cx="5039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79" y="2189294"/>
            <a:ext cx="2800734" cy="1882775"/>
          </a:xfrm>
          <a:prstGeom prst="rect">
            <a:avLst/>
          </a:prstGeom>
        </p:spPr>
      </p:pic>
      <p:pic>
        <p:nvPicPr>
          <p:cNvPr id="14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79" y="3358376"/>
            <a:ext cx="2800734" cy="1869440"/>
          </a:xfrm>
          <a:prstGeom prst="rect">
            <a:avLst/>
          </a:prstGeom>
        </p:spPr>
      </p:pic>
      <p:pic>
        <p:nvPicPr>
          <p:cNvPr id="15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79" y="4975225"/>
            <a:ext cx="2800734" cy="188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6090" y="404664"/>
            <a:ext cx="4248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Tratar  la  tabla de Excel, poner como encabezados: solo CVE_ENT,  NOM_ENT, POB_TOT, POB_H, POB_M.  (Quitar la fila   de total del país y lo que no sirva). Guardarlo en la carpeta de  proyecto como Libro de Excel. Con nombre de: POB-ENTidades-2010</a:t>
            </a:r>
          </a:p>
        </p:txBody>
      </p:sp>
      <p:pic>
        <p:nvPicPr>
          <p:cNvPr id="3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6150"/>
            <a:ext cx="2448272" cy="2770801"/>
          </a:xfrm>
          <a:prstGeom prst="rect">
            <a:avLst/>
          </a:prstGeom>
        </p:spPr>
      </p:pic>
      <p:cxnSp>
        <p:nvCxnSpPr>
          <p:cNvPr id="5" name="4 Conector recto de flecha"/>
          <p:cNvCxnSpPr/>
          <p:nvPr/>
        </p:nvCxnSpPr>
        <p:spPr>
          <a:xfrm>
            <a:off x="5004048" y="161155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7524328" y="34290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4499992" y="4797152"/>
            <a:ext cx="4427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Convertir archivo de Excel a DB. Abrir Programa </a:t>
            </a:r>
            <a:r>
              <a:rPr lang="es-MX" dirty="0" err="1">
                <a:solidFill>
                  <a:schemeClr val="bg1"/>
                </a:solidFill>
              </a:rPr>
              <a:t>spss</a:t>
            </a:r>
            <a:r>
              <a:rPr lang="es-MX" dirty="0">
                <a:solidFill>
                  <a:schemeClr val="bg1"/>
                </a:solidFill>
              </a:rPr>
              <a:t>. Seleccionar archivo existente, da por default y  buscar el archivo de Excel  que editamos.  En archivo  tipo: cambiar la extensión a XLS, para que aparezca y abrir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3754827" y="553581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00407"/>
            <a:ext cx="3111500" cy="1896745"/>
          </a:xfrm>
          <a:prstGeom prst="rect">
            <a:avLst/>
          </a:prstGeom>
        </p:spPr>
      </p:pic>
      <p:pic>
        <p:nvPicPr>
          <p:cNvPr id="1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39116"/>
            <a:ext cx="3111500" cy="19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803043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Ya abierto el  archivo en SPSS le damos Archivo: Guardar Como,  seleccionamos extensión </a:t>
            </a:r>
            <a:r>
              <a:rPr lang="es-MX" b="1" dirty="0">
                <a:solidFill>
                  <a:schemeClr val="bg1"/>
                </a:solidFill>
              </a:rPr>
              <a:t>DBASE IV, ponemos nombre  POB-Entidades-2010, (</a:t>
            </a:r>
            <a:r>
              <a:rPr lang="es-MX" dirty="0">
                <a:solidFill>
                  <a:schemeClr val="bg1"/>
                </a:solidFill>
              </a:rPr>
              <a:t>se guarda  la carpeta de  proyecto)  </a:t>
            </a:r>
            <a:r>
              <a:rPr lang="es-MX" b="1" dirty="0">
                <a:solidFill>
                  <a:schemeClr val="bg1"/>
                </a:solidFill>
              </a:rPr>
              <a:t> cerramos SPSS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4211960" y="168020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03861"/>
            <a:ext cx="3111500" cy="197866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4355976" y="44371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Volvemos  al mapa digital: teniendo seleccionada  la capa de  entidades,  damos clic en atributos  y vamos al menú </a:t>
            </a:r>
            <a:r>
              <a:rPr lang="es-MX" b="1" dirty="0">
                <a:solidFill>
                  <a:schemeClr val="bg1"/>
                </a:solidFill>
              </a:rPr>
              <a:t> TABLA,  </a:t>
            </a:r>
            <a:r>
              <a:rPr lang="es-MX" dirty="0">
                <a:solidFill>
                  <a:schemeClr val="bg1"/>
                </a:solidFill>
              </a:rPr>
              <a:t>dar clic en el icono de </a:t>
            </a:r>
            <a:r>
              <a:rPr lang="es-MX" b="1" dirty="0">
                <a:solidFill>
                  <a:schemeClr val="bg1"/>
                </a:solidFill>
              </a:rPr>
              <a:t>UNIR TABLA , </a:t>
            </a:r>
            <a:r>
              <a:rPr lang="es-MX" dirty="0">
                <a:solidFill>
                  <a:schemeClr val="bg1"/>
                </a:solidFill>
              </a:rPr>
              <a:t>en tabla a  unir, buscamos el archivos  que creamos.  Y hacemos coincidir con  CVE_ENT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6703814" y="2996952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3563888" y="531245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4100399"/>
            <a:ext cx="320384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672190"/>
            <a:ext cx="33843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Nos vamos  al  menú campo y seleccionamos  POB_TOT, POB_M, POB_F y  aceptar, automáticamente nos genera  las 3 columnas  a nuestro archivo original </a:t>
            </a: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3707904" y="141277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00181"/>
            <a:ext cx="2891155" cy="2098343"/>
          </a:xfrm>
          <a:prstGeom prst="rect">
            <a:avLst/>
          </a:prstGeom>
        </p:spPr>
      </p:pic>
      <p:pic>
        <p:nvPicPr>
          <p:cNvPr id="6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0181"/>
            <a:ext cx="2362835" cy="207772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4572000" y="4293096"/>
            <a:ext cx="4283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Ir a capa-Menú espacio y dar clic en el icono temático.  Despliega una ventana  en el cual  asignamos Título: </a:t>
            </a:r>
            <a:r>
              <a:rPr lang="es-MX" b="1" dirty="0">
                <a:solidFill>
                  <a:schemeClr val="bg1"/>
                </a:solidFill>
              </a:rPr>
              <a:t>Población Total por entidad, </a:t>
            </a:r>
            <a:r>
              <a:rPr lang="es-MX" dirty="0">
                <a:solidFill>
                  <a:schemeClr val="bg1"/>
                </a:solidFill>
              </a:rPr>
              <a:t>seleccionamos el indicador</a:t>
            </a:r>
            <a:r>
              <a:rPr lang="es-MX" b="1" dirty="0">
                <a:solidFill>
                  <a:schemeClr val="bg1"/>
                </a:solidFill>
              </a:rPr>
              <a:t> POB_TOT,  </a:t>
            </a:r>
            <a:r>
              <a:rPr lang="es-MX" dirty="0">
                <a:solidFill>
                  <a:schemeClr val="bg1"/>
                </a:solidFill>
              </a:rPr>
              <a:t>Número de  </a:t>
            </a:r>
            <a:r>
              <a:rPr lang="es-MX" dirty="0" err="1">
                <a:solidFill>
                  <a:schemeClr val="bg1"/>
                </a:solidFill>
              </a:rPr>
              <a:t>stratos</a:t>
            </a:r>
            <a:r>
              <a:rPr lang="es-MX" dirty="0">
                <a:solidFill>
                  <a:schemeClr val="bg1"/>
                </a:solidFill>
              </a:rPr>
              <a:t>  ponemos a 6 y le cambiamos el color 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713984" y="299695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3491880" y="5170259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6952"/>
            <a:ext cx="3024336" cy="1872208"/>
          </a:xfrm>
          <a:prstGeom prst="rect">
            <a:avLst/>
          </a:prstGeom>
        </p:spPr>
      </p:pic>
      <p:pic>
        <p:nvPicPr>
          <p:cNvPr id="13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13176"/>
            <a:ext cx="302433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124744"/>
            <a:ext cx="2051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s-MX" b="1" dirty="0" smtClean="0">
                <a:solidFill>
                  <a:schemeClr val="bg1"/>
                </a:solidFill>
              </a:rPr>
              <a:t>ANÁLISIS DE DATOS</a:t>
            </a:r>
          </a:p>
          <a:p>
            <a:pPr lvl="0" algn="just"/>
            <a:r>
              <a:rPr lang="es-MX" b="1" dirty="0" smtClean="0">
                <a:solidFill>
                  <a:schemeClr val="bg1"/>
                </a:solidFill>
              </a:rPr>
              <a:t>  TABLA DE EXCEL 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15611" y="6294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Me voy  a  SIMBAD: Clic en Base de datos-SIMBAD- TECLEO- Estadísticas  vitales.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347864" y="126876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4788024" y="1437970"/>
            <a:ext cx="3941060" cy="2376264"/>
          </a:xfrm>
          <a:prstGeom prst="rect">
            <a:avLst/>
          </a:prstGeom>
        </p:spPr>
      </p:pic>
      <p:cxnSp>
        <p:nvCxnSpPr>
          <p:cNvPr id="9" name="8 Conector recto de flecha"/>
          <p:cNvCxnSpPr/>
          <p:nvPr/>
        </p:nvCxnSpPr>
        <p:spPr>
          <a:xfrm>
            <a:off x="6931453" y="396564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5881065" y="4686726"/>
            <a:ext cx="2115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CLICK EN EXPORTAR:</a:t>
            </a:r>
          </a:p>
        </p:txBody>
      </p:sp>
      <p:pic>
        <p:nvPicPr>
          <p:cNvPr id="11" name="10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5364089" y="5043347"/>
            <a:ext cx="3240360" cy="1746067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395536" y="4263196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Abrir mapa digital-poner capa de  identidades</a:t>
            </a:r>
          </a:p>
        </p:txBody>
      </p:sp>
      <p:pic>
        <p:nvPicPr>
          <p:cNvPr id="13" name="12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395536" y="4974760"/>
            <a:ext cx="3816424" cy="1814653"/>
          </a:xfrm>
          <a:prstGeom prst="rect">
            <a:avLst/>
          </a:prstGeom>
        </p:spPr>
      </p:pic>
      <p:cxnSp>
        <p:nvCxnSpPr>
          <p:cNvPr id="15" name="14 Conector recto de flecha"/>
          <p:cNvCxnSpPr/>
          <p:nvPr/>
        </p:nvCxnSpPr>
        <p:spPr>
          <a:xfrm flipH="1">
            <a:off x="4427984" y="573325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09058" y="806641"/>
            <a:ext cx="3065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Llenar 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>
                <a:solidFill>
                  <a:schemeClr val="bg1"/>
                </a:solidFill>
              </a:rPr>
              <a:t>tabla de Excel y </a:t>
            </a:r>
            <a:r>
              <a:rPr lang="es-MX" dirty="0" smtClean="0">
                <a:solidFill>
                  <a:schemeClr val="bg1"/>
                </a:solidFill>
              </a:rPr>
              <a:t>ligarla  </a:t>
            </a:r>
            <a:r>
              <a:rPr lang="es-MX" dirty="0">
                <a:solidFill>
                  <a:schemeClr val="bg1"/>
                </a:solidFill>
              </a:rPr>
              <a:t>a SPSS</a:t>
            </a: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391546" y="1368472"/>
            <a:ext cx="3528392" cy="1944216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4860032" y="620688"/>
            <a:ext cx="4067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Jalar el  archivo </a:t>
            </a:r>
            <a:r>
              <a:rPr lang="es-MX" dirty="0" err="1">
                <a:solidFill>
                  <a:schemeClr val="bg1"/>
                </a:solidFill>
              </a:rPr>
              <a:t>DBase</a:t>
            </a:r>
            <a:r>
              <a:rPr lang="es-MX" dirty="0">
                <a:solidFill>
                  <a:schemeClr val="bg1"/>
                </a:solidFill>
              </a:rPr>
              <a:t> con las columnas  agregadas </a:t>
            </a:r>
          </a:p>
        </p:txBody>
      </p:sp>
      <p:pic>
        <p:nvPicPr>
          <p:cNvPr id="5" name="4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5076056" y="1432958"/>
            <a:ext cx="3851920" cy="2356082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4211960" y="234058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>
            <a:off x="4247964" y="523325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9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5084373" y="4005064"/>
            <a:ext cx="3843603" cy="2636592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308248" y="3789040"/>
            <a:ext cx="3611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Agregar Columnas  nuevas.  Doy clic en estructura y  agregar campo. Y renombrar C_NAT. Agregar </a:t>
            </a:r>
            <a:r>
              <a:rPr lang="es-MX" dirty="0" err="1">
                <a:solidFill>
                  <a:schemeClr val="bg1"/>
                </a:solidFill>
              </a:rPr>
              <a:t>I_Masc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3" name="12 Imagen"/>
          <p:cNvPicPr/>
          <p:nvPr/>
        </p:nvPicPr>
        <p:blipFill>
          <a:blip r:embed="rId5"/>
          <a:stretch>
            <a:fillRect/>
          </a:stretch>
        </p:blipFill>
        <p:spPr>
          <a:xfrm>
            <a:off x="213014" y="4437112"/>
            <a:ext cx="3885456" cy="237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476672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rgbClr val="FFC000"/>
                </a:solidFill>
              </a:rPr>
              <a:t> </a:t>
            </a:r>
            <a:r>
              <a:rPr lang="es-MX" b="1" dirty="0">
                <a:solidFill>
                  <a:srgbClr val="FFC000"/>
                </a:solidFill>
              </a:rPr>
              <a:t>ESTRUCTURA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b="1" dirty="0">
                <a:solidFill>
                  <a:schemeClr val="bg1"/>
                </a:solidFill>
              </a:rPr>
              <a:t>1. Introducción a los sistemas de </a:t>
            </a:r>
            <a:r>
              <a:rPr lang="es-ES" b="1" dirty="0" smtClean="0">
                <a:solidFill>
                  <a:schemeClr val="bg1"/>
                </a:solidFill>
              </a:rPr>
              <a:t>i</a:t>
            </a:r>
          </a:p>
          <a:p>
            <a:r>
              <a:rPr lang="es-ES" b="1" dirty="0" err="1" smtClean="0">
                <a:solidFill>
                  <a:schemeClr val="bg1"/>
                </a:solidFill>
              </a:rPr>
              <a:t>nformación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>
                <a:solidFill>
                  <a:schemeClr val="bg1"/>
                </a:solidFill>
              </a:rPr>
              <a:t>geográfica para el transporte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>
                <a:solidFill>
                  <a:schemeClr val="bg1"/>
                </a:solidFill>
              </a:rPr>
              <a:t>2. Google </a:t>
            </a:r>
            <a:r>
              <a:rPr lang="es-MX" b="1" dirty="0" err="1" smtClean="0">
                <a:solidFill>
                  <a:schemeClr val="bg1"/>
                </a:solidFill>
              </a:rPr>
              <a:t>hearth</a:t>
            </a:r>
            <a:endParaRPr lang="es-MX" b="1" dirty="0" smtClean="0">
              <a:solidFill>
                <a:schemeClr val="bg1"/>
              </a:solidFill>
            </a:endParaRP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3. </a:t>
            </a:r>
            <a:r>
              <a:rPr lang="es-MX" b="1" dirty="0">
                <a:solidFill>
                  <a:schemeClr val="bg1"/>
                </a:solidFill>
              </a:rPr>
              <a:t>3. MAPA DIGITAL  INEGI</a:t>
            </a:r>
          </a:p>
          <a:p>
            <a:endParaRPr lang="es-MX" b="1" dirty="0" smtClean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4. GPS 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5. SPSS</a:t>
            </a:r>
          </a:p>
          <a:p>
            <a:endParaRPr lang="es-MX" b="1" dirty="0">
              <a:solidFill>
                <a:schemeClr val="bg1"/>
              </a:solidFill>
            </a:endParaRPr>
          </a:p>
          <a:p>
            <a:r>
              <a:rPr lang="es-MX" b="1" dirty="0" smtClean="0">
                <a:solidFill>
                  <a:schemeClr val="bg1"/>
                </a:solidFill>
              </a:rPr>
              <a:t>6. </a:t>
            </a:r>
            <a:r>
              <a:rPr lang="es-MX" b="1" dirty="0" err="1" smtClean="0">
                <a:solidFill>
                  <a:schemeClr val="bg1"/>
                </a:solidFill>
              </a:rPr>
              <a:t>Arc-Map</a:t>
            </a:r>
            <a:endParaRPr lang="es-MX" b="1" dirty="0">
              <a:solidFill>
                <a:schemeClr val="bg1"/>
              </a:solidFill>
            </a:endParaRPr>
          </a:p>
          <a:p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79" y="116632"/>
            <a:ext cx="2926463" cy="1728193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79" y="1895919"/>
            <a:ext cx="2926464" cy="156577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07640"/>
            <a:ext cx="1800200" cy="211474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78" y="3659372"/>
            <a:ext cx="2962615" cy="2129234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34152"/>
            <a:ext cx="162018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06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232255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Colocarte  en la columna,   que agregue y  dar clic en editar se activa el icono de calcular</a:t>
            </a: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27381" y="1332217"/>
            <a:ext cx="3960440" cy="2417931"/>
          </a:xfrm>
          <a:prstGeom prst="rect">
            <a:avLst/>
          </a:prstGeom>
        </p:spPr>
      </p:pic>
      <p:cxnSp>
        <p:nvCxnSpPr>
          <p:cNvPr id="5" name="4 Conector recto de flecha"/>
          <p:cNvCxnSpPr/>
          <p:nvPr/>
        </p:nvCxnSpPr>
        <p:spPr>
          <a:xfrm>
            <a:off x="3635896" y="159945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5615298" y="338396"/>
            <a:ext cx="2156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Crecimiento natural: </a:t>
            </a:r>
          </a:p>
        </p:txBody>
      </p:sp>
      <p:pic>
        <p:nvPicPr>
          <p:cNvPr id="7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4350651" y="1263376"/>
            <a:ext cx="4685846" cy="2555612"/>
          </a:xfrm>
          <a:prstGeom prst="rect">
            <a:avLst/>
          </a:prstGeom>
        </p:spPr>
      </p:pic>
      <p:pic>
        <p:nvPicPr>
          <p:cNvPr id="8" name="7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4860032" y="4149080"/>
            <a:ext cx="4028439" cy="2555612"/>
          </a:xfrm>
          <a:prstGeom prst="rect">
            <a:avLst/>
          </a:prstGeom>
        </p:spPr>
      </p:pic>
      <p:cxnSp>
        <p:nvCxnSpPr>
          <p:cNvPr id="10" name="9 Conector recto de flecha"/>
          <p:cNvCxnSpPr/>
          <p:nvPr/>
        </p:nvCxnSpPr>
        <p:spPr>
          <a:xfrm>
            <a:off x="6663712" y="3212976"/>
            <a:ext cx="0" cy="535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292203" y="4149080"/>
            <a:ext cx="3895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Posteriormente  hacer  mapa  temático </a:t>
            </a:r>
          </a:p>
        </p:txBody>
      </p:sp>
      <p:pic>
        <p:nvPicPr>
          <p:cNvPr id="13" name="12 Imagen"/>
          <p:cNvPicPr/>
          <p:nvPr/>
        </p:nvPicPr>
        <p:blipFill>
          <a:blip r:embed="rId5"/>
          <a:stretch>
            <a:fillRect/>
          </a:stretch>
        </p:blipFill>
        <p:spPr>
          <a:xfrm>
            <a:off x="179512" y="4518412"/>
            <a:ext cx="4158555" cy="218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99792" y="29200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ARC-GIS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1168" y="1916893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ARC MAPC  CARGAR ARCHIVOS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635896" y="908720"/>
            <a:ext cx="5256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-Activar </a:t>
            </a:r>
            <a:r>
              <a:rPr lang="es-MX" dirty="0" err="1">
                <a:solidFill>
                  <a:schemeClr val="bg1"/>
                </a:solidFill>
              </a:rPr>
              <a:t>search</a:t>
            </a:r>
            <a:r>
              <a:rPr lang="es-MX" dirty="0">
                <a:solidFill>
                  <a:schemeClr val="bg1"/>
                </a:solidFill>
              </a:rPr>
              <a:t>  y </a:t>
            </a:r>
            <a:r>
              <a:rPr lang="es-MX" dirty="0" err="1">
                <a:solidFill>
                  <a:schemeClr val="bg1"/>
                </a:solidFill>
              </a:rPr>
              <a:t>catalog</a:t>
            </a:r>
            <a:r>
              <a:rPr lang="es-MX" dirty="0">
                <a:solidFill>
                  <a:schemeClr val="bg1"/>
                </a:solidFill>
              </a:rPr>
              <a:t> (si  no se ve  clic  derecho  y  activar estándar)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-En  </a:t>
            </a:r>
            <a:r>
              <a:rPr lang="es-MX" dirty="0">
                <a:solidFill>
                  <a:schemeClr val="bg1"/>
                </a:solidFill>
              </a:rPr>
              <a:t>la ventana de </a:t>
            </a:r>
            <a:r>
              <a:rPr lang="es-MX" dirty="0" err="1">
                <a:solidFill>
                  <a:schemeClr val="bg1"/>
                </a:solidFill>
              </a:rPr>
              <a:t>catalog</a:t>
            </a:r>
            <a:r>
              <a:rPr lang="es-MX" dirty="0">
                <a:solidFill>
                  <a:schemeClr val="bg1"/>
                </a:solidFill>
              </a:rPr>
              <a:t>,  clic en </a:t>
            </a:r>
            <a:r>
              <a:rPr lang="es-MX" dirty="0" err="1">
                <a:solidFill>
                  <a:schemeClr val="bg1"/>
                </a:solidFill>
              </a:rPr>
              <a:t>connect</a:t>
            </a:r>
            <a:r>
              <a:rPr lang="es-MX" dirty="0">
                <a:solidFill>
                  <a:schemeClr val="bg1"/>
                </a:solidFill>
              </a:rPr>
              <a:t> to folder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-Conectar </a:t>
            </a:r>
            <a:r>
              <a:rPr lang="es-MX" dirty="0">
                <a:solidFill>
                  <a:schemeClr val="bg1"/>
                </a:solidFill>
              </a:rPr>
              <a:t>Marco Estadístico  y seleccionar: Localidades rurales, Calles, estados, municipios y AGEBS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-Activar  </a:t>
            </a:r>
            <a:r>
              <a:rPr lang="es-MX" dirty="0">
                <a:solidFill>
                  <a:schemeClr val="bg1"/>
                </a:solidFill>
              </a:rPr>
              <a:t>solo  capa de calles-clic  en tabla de atributos-  clic  opciones  de tabla  - buscar  y remplazar (en buscar: Bordo de </a:t>
            </a:r>
            <a:r>
              <a:rPr lang="es-MX" dirty="0" err="1">
                <a:solidFill>
                  <a:schemeClr val="bg1"/>
                </a:solidFill>
              </a:rPr>
              <a:t>Xochiaca</a:t>
            </a:r>
            <a:r>
              <a:rPr lang="es-MX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5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293096"/>
            <a:ext cx="3662199" cy="2417305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6865709" y="3534037"/>
            <a:ext cx="0" cy="473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115346" y="5085183"/>
            <a:ext cx="4096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Paso  5. Activar  la Capa de  AGEBS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Paso 6. Dar clic en el  cuadro de color (aparece selector de symbol  </a:t>
            </a:r>
            <a:r>
              <a:rPr lang="es-MX" dirty="0" err="1">
                <a:solidFill>
                  <a:schemeClr val="bg1"/>
                </a:solidFill>
              </a:rPr>
              <a:t>select</a:t>
            </a:r>
            <a:r>
              <a:rPr lang="es-MX" dirty="0">
                <a:solidFill>
                  <a:schemeClr val="bg1"/>
                </a:solidFill>
              </a:rPr>
              <a:t>) y  cambiar de  color 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4301547" y="56571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07504" y="260648"/>
            <a:ext cx="3888432" cy="2563878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5148064" y="980728"/>
            <a:ext cx="3851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Paso 7. Utilizar la herramienta zoom in  (acercar) mover  se da  cuenta cómo  va cambiando  la  escala.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Paso  8. Localizar el </a:t>
            </a:r>
            <a:r>
              <a:rPr lang="es-MX" dirty="0" err="1">
                <a:solidFill>
                  <a:schemeClr val="bg1"/>
                </a:solidFill>
              </a:rPr>
              <a:t>Ageb</a:t>
            </a:r>
            <a:r>
              <a:rPr lang="es-MX" dirty="0">
                <a:solidFill>
                  <a:schemeClr val="bg1"/>
                </a:solidFill>
              </a:rPr>
              <a:t> de su lugar de residencia o  de trabajo  (con base  a  la calle)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355976" y="1857891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6948264" y="3140968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6660232" y="4571836"/>
            <a:ext cx="1799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 </a:t>
            </a:r>
            <a:r>
              <a:rPr lang="es-MX" b="1" dirty="0">
                <a:solidFill>
                  <a:schemeClr val="bg1"/>
                </a:solidFill>
              </a:rPr>
              <a:t>Datos de  Mapa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76468" y="3537012"/>
            <a:ext cx="51156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 smtClean="0">
                <a:solidFill>
                  <a:schemeClr val="bg1"/>
                </a:solidFill>
              </a:rPr>
              <a:t>-Cargar </a:t>
            </a:r>
            <a:r>
              <a:rPr lang="es-MX" dirty="0">
                <a:solidFill>
                  <a:schemeClr val="bg1"/>
                </a:solidFill>
              </a:rPr>
              <a:t>las capas que hay  en Marco Geo estadístico 2010</a:t>
            </a:r>
          </a:p>
          <a:p>
            <a:pPr lvl="0"/>
            <a:r>
              <a:rPr lang="es-MX" dirty="0" smtClean="0">
                <a:solidFill>
                  <a:schemeClr val="bg1"/>
                </a:solidFill>
              </a:rPr>
              <a:t>-Ver </a:t>
            </a:r>
            <a:r>
              <a:rPr lang="es-MX" dirty="0">
                <a:solidFill>
                  <a:schemeClr val="bg1"/>
                </a:solidFill>
              </a:rPr>
              <a:t>en las  propiedades de cada capa, observamos (puntos, polígonos y líneas), colocarse en cada nombre  y propiedades de tabla. </a:t>
            </a:r>
          </a:p>
        </p:txBody>
      </p:sp>
      <p:pic>
        <p:nvPicPr>
          <p:cNvPr id="11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" y="5310500"/>
            <a:ext cx="2381250" cy="1543050"/>
          </a:xfrm>
          <a:prstGeom prst="rect">
            <a:avLst/>
          </a:prstGeom>
        </p:spPr>
      </p:pic>
      <p:pic>
        <p:nvPicPr>
          <p:cNvPr id="12" name="11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2602607" y="5243825"/>
            <a:ext cx="2257425" cy="1609725"/>
          </a:xfrm>
          <a:prstGeom prst="rect">
            <a:avLst/>
          </a:prstGeom>
        </p:spPr>
      </p:pic>
      <p:cxnSp>
        <p:nvCxnSpPr>
          <p:cNvPr id="14" name="13 Conector recto de flecha"/>
          <p:cNvCxnSpPr/>
          <p:nvPr/>
        </p:nvCxnSpPr>
        <p:spPr>
          <a:xfrm flipH="1">
            <a:off x="5724128" y="4788213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5205" y="919019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Dejar Activa  la capa de Estado ( bajar población Total masculina  y femenina  de los  31 estados versión 2007-2009</a:t>
            </a:r>
          </a:p>
        </p:txBody>
      </p:sp>
      <p:pic>
        <p:nvPicPr>
          <p:cNvPr id="3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0"/>
            <a:ext cx="3960440" cy="2708920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5004048" y="3515694"/>
            <a:ext cx="3804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Activar  la capa estados—clic derecho (unión y relaciones)  - clic en uniones – </a:t>
            </a:r>
          </a:p>
          <a:p>
            <a:r>
              <a:rPr lang="es-MX" dirty="0">
                <a:solidFill>
                  <a:schemeClr val="bg1"/>
                </a:solidFill>
              </a:rPr>
              <a:t> 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6611964" y="2718487"/>
            <a:ext cx="24528" cy="815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917" y="4219180"/>
            <a:ext cx="2314575" cy="2647770"/>
          </a:xfrm>
          <a:prstGeom prst="rect">
            <a:avLst/>
          </a:prstGeom>
        </p:spPr>
      </p:pic>
      <p:pic>
        <p:nvPicPr>
          <p:cNvPr id="9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92" y="4210230"/>
            <a:ext cx="2524125" cy="2695575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112956" y="3299004"/>
            <a:ext cx="372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Observar que se agregaron  nuevas  columnas (Población total,  masculina y femenina)</a:t>
            </a:r>
          </a:p>
        </p:txBody>
      </p:sp>
      <p:cxnSp>
        <p:nvCxnSpPr>
          <p:cNvPr id="12" name="11 Conector recto de flecha"/>
          <p:cNvCxnSpPr/>
          <p:nvPr/>
        </p:nvCxnSpPr>
        <p:spPr>
          <a:xfrm flipH="1">
            <a:off x="4211960" y="3760669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71" y="4343400"/>
            <a:ext cx="3641626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33265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>
                <a:solidFill>
                  <a:schemeClr val="bg1"/>
                </a:solidFill>
              </a:rPr>
              <a:t>Clic derecho  estados --- dar clic en propiedades  --  dar clic en la pestaña en gráficos  y cambia colores de hombre  y mujer</a:t>
            </a:r>
          </a:p>
        </p:txBody>
      </p:sp>
      <p:pic>
        <p:nvPicPr>
          <p:cNvPr id="3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7" y="1011066"/>
            <a:ext cx="1982341" cy="2345926"/>
          </a:xfrm>
          <a:prstGeom prst="rect">
            <a:avLst/>
          </a:prstGeom>
        </p:spPr>
      </p:pic>
      <p:pic>
        <p:nvPicPr>
          <p:cNvPr id="4" name="3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123728" y="978987"/>
            <a:ext cx="3448050" cy="2363438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4217252" y="964420"/>
            <a:ext cx="4750281" cy="237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9166" y="54868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BUFFER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Recorte de  capas  y unir  información</a:t>
            </a:r>
            <a:endParaRPr lang="es-MX" b="1" dirty="0">
              <a:solidFill>
                <a:schemeClr val="bg1"/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2320961" y="1010345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3286441" y="271681"/>
            <a:ext cx="55081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Adicionar </a:t>
            </a:r>
            <a:r>
              <a:rPr lang="es-MX" b="1" dirty="0">
                <a:solidFill>
                  <a:schemeClr val="bg1"/>
                </a:solidFill>
              </a:rPr>
              <a:t>capa de municipios </a:t>
            </a:r>
            <a:r>
              <a:rPr lang="es-MX" dirty="0">
                <a:solidFill>
                  <a:schemeClr val="bg1"/>
                </a:solidFill>
              </a:rPr>
              <a:t> de Marco Geo estadístico_Edomex 2010. Crear carpeta: ejer-2 en mis documentos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Paso 2. Clic en seleccionar  por rectángulo (elegimos los municipios que conforman región de </a:t>
            </a:r>
            <a:r>
              <a:rPr lang="es-MX" dirty="0" smtClean="0">
                <a:solidFill>
                  <a:schemeClr val="bg1"/>
                </a:solidFill>
              </a:rPr>
              <a:t>Chimalhuacán)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5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320961" y="1771858"/>
            <a:ext cx="4220826" cy="2328187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96920" y="5066230"/>
            <a:ext cx="2584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Ya elegidos nos vamos  a la capa municipios - clic derecho  -  datos  -  exportar datos </a:t>
            </a:r>
          </a:p>
        </p:txBody>
      </p:sp>
      <p:pic>
        <p:nvPicPr>
          <p:cNvPr id="8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791" y="4617589"/>
            <a:ext cx="2181225" cy="1979761"/>
          </a:xfrm>
          <a:prstGeom prst="rect">
            <a:avLst/>
          </a:prstGeom>
        </p:spPr>
      </p:pic>
      <p:pic>
        <p:nvPicPr>
          <p:cNvPr id="9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65" y="4627114"/>
            <a:ext cx="1914525" cy="1970237"/>
          </a:xfrm>
          <a:prstGeom prst="rect">
            <a:avLst/>
          </a:prstGeom>
        </p:spPr>
      </p:pic>
      <p:pic>
        <p:nvPicPr>
          <p:cNvPr id="10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67" y="4617588"/>
            <a:ext cx="2016224" cy="1979761"/>
          </a:xfrm>
          <a:prstGeom prst="rect">
            <a:avLst/>
          </a:prstGeom>
        </p:spPr>
      </p:pic>
      <p:cxnSp>
        <p:nvCxnSpPr>
          <p:cNvPr id="12" name="11 Conector recto de flecha"/>
          <p:cNvCxnSpPr>
            <a:stCxn id="7" idx="3"/>
          </p:cNvCxnSpPr>
          <p:nvPr/>
        </p:nvCxnSpPr>
        <p:spPr>
          <a:xfrm flipV="1">
            <a:off x="2681002" y="5666394"/>
            <a:ext cx="52284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593729"/>
            <a:ext cx="2900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Cambiar </a:t>
            </a:r>
            <a:r>
              <a:rPr lang="es-MX" dirty="0">
                <a:solidFill>
                  <a:schemeClr val="bg1"/>
                </a:solidFill>
              </a:rPr>
              <a:t>de color  y  </a:t>
            </a:r>
            <a:r>
              <a:rPr lang="es-MX" dirty="0" smtClean="0">
                <a:solidFill>
                  <a:schemeClr val="bg1"/>
                </a:solidFill>
              </a:rPr>
              <a:t>grosor </a:t>
            </a:r>
            <a:r>
              <a:rPr lang="es-MX" dirty="0">
                <a:solidFill>
                  <a:schemeClr val="bg1"/>
                </a:solidFill>
              </a:rPr>
              <a:t>de contorno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1236224"/>
            <a:ext cx="2971800" cy="190474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4355976" y="14847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PARA Guardar Archivos-guardar todas  las  capas en una sola carpeta- - SAVE –As y guardamos proyecto,  después abrimos archivo creado y le damos agregar capas que creamos. 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3491880" y="2084947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179512" y="4725144"/>
            <a:ext cx="3123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GEORREFERENCIACIÓN   Y VECTORIZACIÓN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499992" y="4417974"/>
            <a:ext cx="4427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Crear </a:t>
            </a:r>
            <a:r>
              <a:rPr lang="es-MX" dirty="0">
                <a:solidFill>
                  <a:schemeClr val="bg1"/>
                </a:solidFill>
              </a:rPr>
              <a:t>carpeta  con el nombre  ejercicio 4 en mis documentos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-Buscar  </a:t>
            </a:r>
            <a:r>
              <a:rPr lang="es-MX" dirty="0">
                <a:solidFill>
                  <a:schemeClr val="bg1"/>
                </a:solidFill>
              </a:rPr>
              <a:t>en </a:t>
            </a:r>
            <a:r>
              <a:rPr lang="es-MX" dirty="0" err="1">
                <a:solidFill>
                  <a:schemeClr val="bg1"/>
                </a:solidFill>
              </a:rPr>
              <a:t>google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heart</a:t>
            </a:r>
            <a:r>
              <a:rPr lang="es-MX" dirty="0">
                <a:solidFill>
                  <a:schemeClr val="bg1"/>
                </a:solidFill>
              </a:rPr>
              <a:t> la  </a:t>
            </a:r>
            <a:r>
              <a:rPr lang="es-MX" dirty="0" err="1" smtClean="0">
                <a:solidFill>
                  <a:schemeClr val="bg1"/>
                </a:solidFill>
              </a:rPr>
              <a:t>Uap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 smtClean="0">
                <a:solidFill>
                  <a:schemeClr val="bg1"/>
                </a:solidFill>
              </a:rPr>
              <a:t>neza</a:t>
            </a:r>
            <a:r>
              <a:rPr lang="es-MX" dirty="0" smtClean="0">
                <a:solidFill>
                  <a:schemeClr val="bg1"/>
                </a:solidFill>
              </a:rPr>
              <a:t> 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12" name="11 Conector recto de flecha"/>
          <p:cNvCxnSpPr>
            <a:stCxn id="9" idx="3"/>
          </p:cNvCxnSpPr>
          <p:nvPr/>
        </p:nvCxnSpPr>
        <p:spPr>
          <a:xfrm flipV="1">
            <a:off x="3302594" y="5048309"/>
            <a:ext cx="47731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1023119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</a:rPr>
              <a:t>Abrir  </a:t>
            </a:r>
            <a:r>
              <a:rPr lang="es-MX" dirty="0">
                <a:solidFill>
                  <a:schemeClr val="bg1"/>
                </a:solidFill>
              </a:rPr>
              <a:t>archivo en Excel y crear  una tabla (Guardarlo en carpeta ejercicio-4)</a:t>
            </a:r>
            <a:endParaRPr lang="es-MX" dirty="0">
              <a:solidFill>
                <a:schemeClr val="bg1"/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03730"/>
              </p:ext>
            </p:extLst>
          </p:nvPr>
        </p:nvGraphicFramePr>
        <p:xfrm>
          <a:off x="4572000" y="692696"/>
          <a:ext cx="4373151" cy="1831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3185"/>
                <a:gridCol w="1093185"/>
                <a:gridCol w="1093185"/>
                <a:gridCol w="10935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X (longitud)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 Y (latitud)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Nombre 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Dirección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A 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superior derecha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B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Superior derecha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C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Inferior izquierda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 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 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d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Inferior derecha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7" name="6 Conector recto de flecha"/>
          <p:cNvCxnSpPr/>
          <p:nvPr/>
        </p:nvCxnSpPr>
        <p:spPr>
          <a:xfrm>
            <a:off x="3707904" y="148478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4355976" y="413740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-Agregar  </a:t>
            </a:r>
            <a:r>
              <a:rPr lang="es-MX" dirty="0">
                <a:solidFill>
                  <a:schemeClr val="bg1"/>
                </a:solidFill>
              </a:rPr>
              <a:t>marca de  posición en  los 4  puntos. Copiar latitud  y altitud a  tabla de Excel en los cuatro </a:t>
            </a:r>
            <a:r>
              <a:rPr lang="es-MX" dirty="0" smtClean="0">
                <a:solidFill>
                  <a:schemeClr val="bg1"/>
                </a:solidFill>
              </a:rPr>
              <a:t>puntos.</a:t>
            </a:r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-Para </a:t>
            </a:r>
            <a:r>
              <a:rPr lang="es-MX" dirty="0">
                <a:solidFill>
                  <a:schemeClr val="bg1"/>
                </a:solidFill>
              </a:rPr>
              <a:t>cambiar el icono posicionarse en el  -clic derecho propiedades  y lo cambiamos </a:t>
            </a:r>
          </a:p>
        </p:txBody>
      </p:sp>
      <p:pic>
        <p:nvPicPr>
          <p:cNvPr id="9" name="0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19" y="2889079"/>
            <a:ext cx="3336985" cy="1971675"/>
          </a:xfrm>
          <a:prstGeom prst="rect">
            <a:avLst/>
          </a:prstGeom>
        </p:spPr>
      </p:pic>
      <p:pic>
        <p:nvPicPr>
          <p:cNvPr id="10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70" y="4437112"/>
            <a:ext cx="3339899" cy="2171919"/>
          </a:xfrm>
          <a:prstGeom prst="rect">
            <a:avLst/>
          </a:prstGeom>
        </p:spPr>
      </p:pic>
      <p:cxnSp>
        <p:nvCxnSpPr>
          <p:cNvPr id="12" name="11 Conector recto de flecha"/>
          <p:cNvCxnSpPr/>
          <p:nvPr/>
        </p:nvCxnSpPr>
        <p:spPr>
          <a:xfrm>
            <a:off x="6876256" y="2889079"/>
            <a:ext cx="0" cy="827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 flipV="1">
            <a:off x="3892338" y="4860754"/>
            <a:ext cx="418283" cy="153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655440"/>
            <a:ext cx="3168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Guarda imagen en formato </a:t>
            </a:r>
            <a:r>
              <a:rPr lang="es-MX" dirty="0" err="1">
                <a:solidFill>
                  <a:schemeClr val="bg1"/>
                </a:solidFill>
              </a:rPr>
              <a:t>jpg</a:t>
            </a:r>
            <a:r>
              <a:rPr lang="es-MX" dirty="0">
                <a:solidFill>
                  <a:schemeClr val="bg1"/>
                </a:solidFill>
              </a:rPr>
              <a:t>  y cortarlo en el programa  Microsoft </a:t>
            </a:r>
            <a:r>
              <a:rPr lang="es-MX" dirty="0" err="1">
                <a:solidFill>
                  <a:schemeClr val="bg1"/>
                </a:solidFill>
              </a:rPr>
              <a:t>oficce</a:t>
            </a:r>
            <a:r>
              <a:rPr lang="es-MX" dirty="0">
                <a:solidFill>
                  <a:schemeClr val="bg1"/>
                </a:solidFill>
              </a:rPr>
              <a:t> 2010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16980"/>
            <a:ext cx="2880320" cy="2735956"/>
          </a:xfrm>
          <a:prstGeom prst="rect">
            <a:avLst/>
          </a:prstGeom>
        </p:spPr>
      </p:pic>
      <p:pic>
        <p:nvPicPr>
          <p:cNvPr id="4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65559"/>
            <a:ext cx="2555776" cy="2687377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305272" y="4942934"/>
            <a:ext cx="3022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Abrir  </a:t>
            </a:r>
            <a:r>
              <a:rPr lang="es-MX" dirty="0" err="1">
                <a:solidFill>
                  <a:schemeClr val="bg1"/>
                </a:solidFill>
              </a:rPr>
              <a:t>arc</a:t>
            </a:r>
            <a:r>
              <a:rPr lang="es-MX" dirty="0">
                <a:solidFill>
                  <a:schemeClr val="bg1"/>
                </a:solidFill>
              </a:rPr>
              <a:t>  </a:t>
            </a:r>
            <a:r>
              <a:rPr lang="es-MX" dirty="0" err="1">
                <a:solidFill>
                  <a:schemeClr val="bg1"/>
                </a:solidFill>
              </a:rPr>
              <a:t>map</a:t>
            </a:r>
            <a:r>
              <a:rPr lang="es-MX" dirty="0">
                <a:solidFill>
                  <a:schemeClr val="bg1"/>
                </a:solidFill>
              </a:rPr>
              <a:t>  y conectar el  archivo  de Excel </a:t>
            </a:r>
          </a:p>
        </p:txBody>
      </p:sp>
      <p:pic>
        <p:nvPicPr>
          <p:cNvPr id="6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89040"/>
            <a:ext cx="4032448" cy="2664296"/>
          </a:xfrm>
          <a:prstGeom prst="rect">
            <a:avLst/>
          </a:prstGeom>
        </p:spPr>
      </p:pic>
      <p:cxnSp>
        <p:nvCxnSpPr>
          <p:cNvPr id="8" name="7 Conector recto de flecha"/>
          <p:cNvCxnSpPr/>
          <p:nvPr/>
        </p:nvCxnSpPr>
        <p:spPr>
          <a:xfrm>
            <a:off x="3327286" y="1268760"/>
            <a:ext cx="1645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3491880" y="5266099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21900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Clic derecho y propiedades adicionar coordenadas </a:t>
            </a:r>
            <a:r>
              <a:rPr lang="es-MX" dirty="0" err="1">
                <a:solidFill>
                  <a:schemeClr val="bg1"/>
                </a:solidFill>
              </a:rPr>
              <a:t>xY</a:t>
            </a:r>
            <a:r>
              <a:rPr lang="es-MX" dirty="0">
                <a:solidFill>
                  <a:schemeClr val="bg1"/>
                </a:solidFill>
              </a:rPr>
              <a:t>   agregar coordenadas  siguiendo la siguiente ruta:</a:t>
            </a:r>
          </a:p>
          <a:p>
            <a:r>
              <a:rPr lang="en-US" dirty="0">
                <a:solidFill>
                  <a:schemeClr val="bg1"/>
                </a:solidFill>
              </a:rPr>
              <a:t>-</a:t>
            </a:r>
            <a:r>
              <a:rPr lang="en-US" dirty="0" err="1">
                <a:solidFill>
                  <a:schemeClr val="bg1"/>
                </a:solidFill>
              </a:rPr>
              <a:t>proyected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coordinanate</a:t>
            </a:r>
            <a:r>
              <a:rPr lang="en-US" dirty="0">
                <a:solidFill>
                  <a:schemeClr val="bg1"/>
                </a:solidFill>
              </a:rPr>
              <a:t> systems --- UTM--- WGS1984---Southern hemisphere --  WGS 1984 UTM Zone 17Sprj   -- </a:t>
            </a:r>
            <a:r>
              <a:rPr lang="en-US" dirty="0" err="1">
                <a:solidFill>
                  <a:schemeClr val="bg1"/>
                </a:solidFill>
              </a:rPr>
              <a:t>aplicar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aceptar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346029" y="1700808"/>
            <a:ext cx="6408711" cy="3024336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827584" y="4941168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Aparecen </a:t>
            </a:r>
            <a:r>
              <a:rPr lang="es-MX" dirty="0">
                <a:solidFill>
                  <a:schemeClr val="bg1"/>
                </a:solidFill>
              </a:rPr>
              <a:t>los 4  puntos  y conectamos la  imagen UAP NEZA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-Aplicamos  </a:t>
            </a:r>
            <a:r>
              <a:rPr lang="es-MX" dirty="0">
                <a:solidFill>
                  <a:schemeClr val="bg1"/>
                </a:solidFill>
              </a:rPr>
              <a:t>la FIT </a:t>
            </a:r>
            <a:r>
              <a:rPr lang="es-MX" dirty="0" err="1">
                <a:solidFill>
                  <a:schemeClr val="bg1"/>
                </a:solidFill>
              </a:rPr>
              <a:t>to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Display</a:t>
            </a:r>
            <a:r>
              <a:rPr lang="es-MX" dirty="0">
                <a:solidFill>
                  <a:schemeClr val="bg1"/>
                </a:solidFill>
              </a:rPr>
              <a:t> y  aparece  imagen satelital</a:t>
            </a:r>
          </a:p>
          <a:p>
            <a:r>
              <a:rPr lang="es-MX" dirty="0">
                <a:solidFill>
                  <a:schemeClr val="bg1"/>
                </a:solidFill>
              </a:rPr>
              <a:t>-</a:t>
            </a:r>
            <a:r>
              <a:rPr lang="es-MX" dirty="0" smtClean="0">
                <a:solidFill>
                  <a:schemeClr val="bg1"/>
                </a:solidFill>
              </a:rPr>
              <a:t>Clic  </a:t>
            </a:r>
            <a:r>
              <a:rPr lang="es-MX" dirty="0">
                <a:solidFill>
                  <a:schemeClr val="bg1"/>
                </a:solidFill>
              </a:rPr>
              <a:t>en el punto de  hoja de Excel – ampliamos el punto -  ver el vértice   luego para ver  los  datos clic en link </a:t>
            </a:r>
            <a:r>
              <a:rPr lang="es-MX" dirty="0" err="1">
                <a:solidFill>
                  <a:schemeClr val="bg1"/>
                </a:solidFill>
              </a:rPr>
              <a:t>table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-Vector </a:t>
            </a:r>
            <a:r>
              <a:rPr lang="es-MX" dirty="0">
                <a:solidFill>
                  <a:schemeClr val="bg1"/>
                </a:solidFill>
              </a:rPr>
              <a:t>izar    y crear nuevos </a:t>
            </a:r>
            <a:r>
              <a:rPr lang="es-MX" dirty="0" err="1">
                <a:solidFill>
                  <a:schemeClr val="bg1"/>
                </a:solidFill>
              </a:rPr>
              <a:t>shape</a:t>
            </a:r>
            <a:r>
              <a:rPr lang="es-MX" dirty="0">
                <a:solidFill>
                  <a:schemeClr val="bg1"/>
                </a:solidFill>
              </a:rPr>
              <a:t> file </a:t>
            </a:r>
          </a:p>
        </p:txBody>
      </p: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484784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CLASE 1.  USO  DE HERRAMIENTAS GOOGLE EARTH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483768" y="33265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GOOGLE EARTH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644008" y="1207785"/>
            <a:ext cx="4283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dirty="0" smtClean="0">
                <a:solidFill>
                  <a:schemeClr val="bg1"/>
                </a:solidFill>
              </a:rPr>
              <a:t>Abrir </a:t>
            </a:r>
            <a:r>
              <a:rPr lang="es-MX" dirty="0">
                <a:solidFill>
                  <a:schemeClr val="bg1"/>
                </a:solidFill>
              </a:rPr>
              <a:t>el programa – en el  icono de  </a:t>
            </a:r>
            <a:r>
              <a:rPr lang="es-MX" dirty="0" err="1">
                <a:solidFill>
                  <a:schemeClr val="bg1"/>
                </a:solidFill>
              </a:rPr>
              <a:t>Search</a:t>
            </a:r>
            <a:r>
              <a:rPr lang="es-MX" dirty="0">
                <a:solidFill>
                  <a:schemeClr val="bg1"/>
                </a:solidFill>
              </a:rPr>
              <a:t> (teclear Nezahualcóyotl) </a:t>
            </a:r>
            <a:endParaRPr lang="es-MX" dirty="0" smtClean="0">
              <a:solidFill>
                <a:schemeClr val="bg1"/>
              </a:solidFill>
            </a:endParaRPr>
          </a:p>
          <a:p>
            <a:pPr lvl="0"/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-Explicar </a:t>
            </a:r>
            <a:r>
              <a:rPr lang="es-MX" dirty="0">
                <a:solidFill>
                  <a:schemeClr val="bg1"/>
                </a:solidFill>
              </a:rPr>
              <a:t>las  herramientas: fronteras, lugares, calles </a:t>
            </a:r>
          </a:p>
        </p:txBody>
      </p:sp>
      <p:pic>
        <p:nvPicPr>
          <p:cNvPr id="5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10" y="3808793"/>
            <a:ext cx="1584176" cy="1837055"/>
          </a:xfrm>
          <a:prstGeom prst="rect">
            <a:avLst/>
          </a:prstGeom>
        </p:spPr>
      </p:pic>
      <p:pic>
        <p:nvPicPr>
          <p:cNvPr id="6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17032"/>
            <a:ext cx="2282190" cy="1928816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467544" y="3645024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Agregar marca  en UAP Nezahualcóyotl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3707904" y="1946449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6785992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>
            <a:off x="3563888" y="422108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13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180635" y="4594844"/>
            <a:ext cx="3598153" cy="2102007"/>
          </a:xfrm>
          <a:prstGeom prst="rect">
            <a:avLst/>
          </a:prstGeom>
        </p:spPr>
      </p:pic>
      <p:pic>
        <p:nvPicPr>
          <p:cNvPr id="15" name="0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661" y="5013176"/>
            <a:ext cx="2166245" cy="1800200"/>
          </a:xfrm>
          <a:prstGeom prst="rect">
            <a:avLst/>
          </a:prstGeom>
        </p:spPr>
      </p:pic>
      <p:sp>
        <p:nvSpPr>
          <p:cNvPr id="16" name="4 Cuadro de texto"/>
          <p:cNvSpPr txBox="1"/>
          <p:nvPr/>
        </p:nvSpPr>
        <p:spPr>
          <a:xfrm>
            <a:off x="2674841" y="5235922"/>
            <a:ext cx="1969167" cy="37569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s-MX" sz="600">
                <a:effectLst/>
                <a:ea typeface="Calibri"/>
                <a:cs typeface="Times New Roman"/>
              </a:rPr>
              <a:t>Ubicar UAP Nezahualcóyotl –En  estilo y color cambiar  el  color  e icono de la marca. </a:t>
            </a:r>
            <a:endParaRPr lang="es-MX" sz="110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50072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20746" y="404664"/>
            <a:ext cx="163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GPS 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46" y="908720"/>
            <a:ext cx="1800200" cy="2232248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3215332" y="649165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GPS–Global </a:t>
            </a:r>
            <a:r>
              <a:rPr lang="es-MX" dirty="0" err="1">
                <a:solidFill>
                  <a:schemeClr val="bg1"/>
                </a:solidFill>
              </a:rPr>
              <a:t>Positioning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System</a:t>
            </a:r>
            <a:r>
              <a:rPr lang="es-MX" dirty="0">
                <a:solidFill>
                  <a:schemeClr val="bg1"/>
                </a:solidFill>
              </a:rPr>
              <a:t> (</a:t>
            </a:r>
            <a:r>
              <a:rPr lang="es-MX" dirty="0" smtClean="0">
                <a:solidFill>
                  <a:schemeClr val="bg1"/>
                </a:solidFill>
              </a:rPr>
              <a:t>Departamento de Defensa de </a:t>
            </a:r>
            <a:r>
              <a:rPr lang="es-MX" dirty="0">
                <a:solidFill>
                  <a:schemeClr val="bg1"/>
                </a:solidFill>
              </a:rPr>
              <a:t>los </a:t>
            </a:r>
            <a:r>
              <a:rPr lang="es-MX" dirty="0" smtClean="0">
                <a:solidFill>
                  <a:schemeClr val="bg1"/>
                </a:solidFill>
              </a:rPr>
              <a:t>Estados Unidos</a:t>
            </a:r>
            <a:r>
              <a:rPr lang="es-MX" dirty="0">
                <a:solidFill>
                  <a:schemeClr val="bg1"/>
                </a:solidFill>
              </a:rPr>
              <a:t>).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5" y="1367135"/>
            <a:ext cx="5052045" cy="2565921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620746" y="5229200"/>
            <a:ext cx="2295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RELACIÓN  GPS-ARC-MAP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5" y="4149080"/>
            <a:ext cx="5190319" cy="274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1196752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dirty="0">
                <a:solidFill>
                  <a:schemeClr val="bg1"/>
                </a:solidFill>
              </a:rPr>
              <a:t>Agregar  polígono (uso del suelo) los colores están determinados  por  usos  del suelo que generalmente aparecen en los planes de desarrollo urbano </a:t>
            </a:r>
          </a:p>
        </p:txBody>
      </p:sp>
      <p:pic>
        <p:nvPicPr>
          <p:cNvPr id="3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76672"/>
            <a:ext cx="4481081" cy="2656840"/>
          </a:xfrm>
          <a:prstGeom prst="rect">
            <a:avLst/>
          </a:prstGeom>
        </p:spPr>
      </p:pic>
      <p:pic>
        <p:nvPicPr>
          <p:cNvPr id="4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081853"/>
            <a:ext cx="3161475" cy="2051659"/>
          </a:xfrm>
          <a:prstGeom prst="rect">
            <a:avLst/>
          </a:prstGeom>
        </p:spPr>
      </p:pic>
      <p:cxnSp>
        <p:nvCxnSpPr>
          <p:cNvPr id="6" name="5 Conector recto de flecha"/>
          <p:cNvCxnSpPr/>
          <p:nvPr/>
        </p:nvCxnSpPr>
        <p:spPr>
          <a:xfrm>
            <a:off x="3930655" y="193317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5511810" y="4797152"/>
            <a:ext cx="33972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Utilizar el icono de ruta- buscar ruta clic derecho-mostrar perfil de  elevación</a:t>
            </a:r>
          </a:p>
        </p:txBody>
      </p:sp>
      <p:pic>
        <p:nvPicPr>
          <p:cNvPr id="8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68" y="3936608"/>
            <a:ext cx="4176464" cy="2664296"/>
          </a:xfrm>
          <a:prstGeom prst="rect">
            <a:avLst/>
          </a:prstGeom>
        </p:spPr>
      </p:pic>
      <p:cxnSp>
        <p:nvCxnSpPr>
          <p:cNvPr id="10" name="9 Conector recto de flecha"/>
          <p:cNvCxnSpPr/>
          <p:nvPr/>
        </p:nvCxnSpPr>
        <p:spPr>
          <a:xfrm>
            <a:off x="7164288" y="386104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H="1">
            <a:off x="4788024" y="5258817"/>
            <a:ext cx="504056" cy="99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519917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dirty="0">
                <a:solidFill>
                  <a:schemeClr val="bg1"/>
                </a:solidFill>
              </a:rPr>
              <a:t>Grabar  viaje  utilizando lugar de  trabajo a casa.</a:t>
            </a: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4067944" y="184308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4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4932040" y="260648"/>
            <a:ext cx="3960440" cy="2376264"/>
          </a:xfrm>
          <a:prstGeom prst="rect">
            <a:avLst/>
          </a:prstGeom>
        </p:spPr>
      </p:pic>
      <p:pic>
        <p:nvPicPr>
          <p:cNvPr id="6" name="0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179" y="816922"/>
            <a:ext cx="2354580" cy="1026160"/>
          </a:xfrm>
          <a:prstGeom prst="rect">
            <a:avLst/>
          </a:prstGeom>
        </p:spPr>
      </p:pic>
      <p:cxnSp>
        <p:nvCxnSpPr>
          <p:cNvPr id="8" name="7 Conector recto de flecha"/>
          <p:cNvCxnSpPr/>
          <p:nvPr/>
        </p:nvCxnSpPr>
        <p:spPr>
          <a:xfrm>
            <a:off x="7236296" y="2780928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408866" y="4077072"/>
            <a:ext cx="838688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700" b="1" dirty="0" smtClean="0">
                <a:solidFill>
                  <a:schemeClr val="bg1"/>
                </a:solidFill>
              </a:rPr>
              <a:t>EJERCICIO. Elaborar  </a:t>
            </a:r>
            <a:r>
              <a:rPr lang="es-MX" sz="1700" b="1" dirty="0">
                <a:solidFill>
                  <a:schemeClr val="bg1"/>
                </a:solidFill>
              </a:rPr>
              <a:t>Tutorial de  </a:t>
            </a:r>
            <a:r>
              <a:rPr lang="es-MX" sz="1700" b="1" dirty="0" smtClean="0">
                <a:solidFill>
                  <a:schemeClr val="bg1"/>
                </a:solidFill>
              </a:rPr>
              <a:t>lo siguiente:</a:t>
            </a:r>
          </a:p>
          <a:p>
            <a:endParaRPr lang="es-MX" sz="1700" dirty="0">
              <a:solidFill>
                <a:schemeClr val="bg1"/>
              </a:solidFill>
            </a:endParaRPr>
          </a:p>
          <a:p>
            <a:r>
              <a:rPr lang="es-MX" sz="1700" dirty="0">
                <a:solidFill>
                  <a:schemeClr val="bg1"/>
                </a:solidFill>
              </a:rPr>
              <a:t>1. En una imagen Marcar los principales edificios o hitos más representativos de ciudad Nezahualcóyotl (mínimo 5 marcas)</a:t>
            </a:r>
          </a:p>
          <a:p>
            <a:r>
              <a:rPr lang="es-MX" sz="1700" dirty="0">
                <a:solidFill>
                  <a:schemeClr val="bg1"/>
                </a:solidFill>
              </a:rPr>
              <a:t>2. Marcar Polígonos de  uso del  suelo en 3  cuadras cercanas  al  H. Ayuntamiento de  ciudad  Nezahualcóyotl</a:t>
            </a:r>
          </a:p>
          <a:p>
            <a:r>
              <a:rPr lang="es-MX" sz="1700" dirty="0">
                <a:solidFill>
                  <a:schemeClr val="bg1"/>
                </a:solidFill>
              </a:rPr>
              <a:t>3. Establecer ruta de  la  UAP Nezahualcóyotl  a  paradero  Pantitlán  mostrando perfil de elevación </a:t>
            </a:r>
          </a:p>
          <a:p>
            <a:r>
              <a:rPr lang="es-MX" sz="1700" dirty="0">
                <a:solidFill>
                  <a:schemeClr val="bg1"/>
                </a:solidFill>
              </a:rPr>
              <a:t>4. Con base al punto anterior grabar viaje de  la UAP Nezahualcóyotl a  paradero Pantitlán </a:t>
            </a:r>
          </a:p>
        </p:txBody>
      </p: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67744" y="47667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PROGRAMA IBM SPSS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1484784"/>
            <a:ext cx="2862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VALIDACIÓN DE DATOS Y ESTADÍSTICA DESCRIPTIVA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211960" y="13462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Paso 1. </a:t>
            </a:r>
            <a:r>
              <a:rPr lang="en-US" dirty="0" err="1">
                <a:solidFill>
                  <a:schemeClr val="bg1"/>
                </a:solidFill>
              </a:rPr>
              <a:t>Menú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Archivo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dirty="0" err="1">
                <a:solidFill>
                  <a:schemeClr val="bg1"/>
                </a:solidFill>
              </a:rPr>
              <a:t>Abrir</a:t>
            </a:r>
            <a:r>
              <a:rPr lang="en-US" dirty="0">
                <a:solidFill>
                  <a:schemeClr val="bg1"/>
                </a:solidFill>
              </a:rPr>
              <a:t>-- </a:t>
            </a:r>
            <a:r>
              <a:rPr lang="en-US" dirty="0" err="1">
                <a:solidFill>
                  <a:schemeClr val="bg1"/>
                </a:solidFill>
              </a:rPr>
              <a:t>datos</a:t>
            </a:r>
            <a:r>
              <a:rPr lang="en-US" dirty="0">
                <a:solidFill>
                  <a:schemeClr val="bg1"/>
                </a:solidFill>
              </a:rPr>
              <a:t> – Program Files --- IBM ---SPSS – </a:t>
            </a:r>
            <a:r>
              <a:rPr lang="en-US" dirty="0" err="1">
                <a:solidFill>
                  <a:schemeClr val="bg1"/>
                </a:solidFill>
              </a:rPr>
              <a:t>Stactstics</a:t>
            </a:r>
            <a:r>
              <a:rPr lang="en-US" dirty="0">
                <a:solidFill>
                  <a:schemeClr val="bg1"/>
                </a:solidFill>
              </a:rPr>
              <a:t> – 19 – Samples  -- Spanish – </a:t>
            </a:r>
            <a:r>
              <a:rPr lang="en-US" dirty="0" err="1">
                <a:solidFill>
                  <a:schemeClr val="bg1"/>
                </a:solidFill>
              </a:rPr>
              <a:t>Employe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sav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192690" y="398953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Paso 2.</a:t>
            </a:r>
            <a:r>
              <a:rPr lang="es-MX" dirty="0">
                <a:solidFill>
                  <a:schemeClr val="bg1"/>
                </a:solidFill>
              </a:rPr>
              <a:t> Como ver propiedades de base de datos.  Menú datos- definir propiedades de variables- </a:t>
            </a:r>
          </a:p>
        </p:txBody>
      </p:sp>
      <p:pic>
        <p:nvPicPr>
          <p:cNvPr id="6" name="5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2269614"/>
            <a:ext cx="2808312" cy="1496635"/>
          </a:xfrm>
          <a:prstGeom prst="rect">
            <a:avLst/>
          </a:prstGeom>
        </p:spPr>
      </p:pic>
      <p:pic>
        <p:nvPicPr>
          <p:cNvPr id="7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66249"/>
            <a:ext cx="2785662" cy="1416685"/>
          </a:xfrm>
          <a:prstGeom prst="rect">
            <a:avLst/>
          </a:prstGeom>
        </p:spPr>
      </p:pic>
      <p:pic>
        <p:nvPicPr>
          <p:cNvPr id="8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26" y="5301208"/>
            <a:ext cx="2794722" cy="1381760"/>
          </a:xfrm>
          <a:prstGeom prst="rect">
            <a:avLst/>
          </a:prstGeom>
        </p:spPr>
      </p:pic>
      <p:cxnSp>
        <p:nvCxnSpPr>
          <p:cNvPr id="10" name="9 Conector recto de flecha"/>
          <p:cNvCxnSpPr/>
          <p:nvPr/>
        </p:nvCxnSpPr>
        <p:spPr>
          <a:xfrm>
            <a:off x="3491880" y="1807949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6372200" y="263691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3347864" y="46531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980728"/>
            <a:ext cx="29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Paso 3. </a:t>
            </a:r>
            <a:r>
              <a:rPr lang="es-MX" dirty="0">
                <a:solidFill>
                  <a:schemeClr val="bg1"/>
                </a:solidFill>
              </a:rPr>
              <a:t> Identificar  Casos Duplicados.  Menú Datos- </a:t>
            </a: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3995936" y="441258"/>
            <a:ext cx="2557264" cy="1475574"/>
          </a:xfrm>
          <a:prstGeom prst="rect">
            <a:avLst/>
          </a:prstGeom>
        </p:spPr>
      </p:pic>
      <p:pic>
        <p:nvPicPr>
          <p:cNvPr id="4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04664"/>
            <a:ext cx="2274570" cy="1512168"/>
          </a:xfrm>
          <a:prstGeom prst="rect">
            <a:avLst/>
          </a:prstGeom>
        </p:spPr>
      </p:pic>
      <p:cxnSp>
        <p:nvCxnSpPr>
          <p:cNvPr id="6" name="5 Conector recto de flecha"/>
          <p:cNvCxnSpPr>
            <a:stCxn id="2" idx="3"/>
          </p:cNvCxnSpPr>
          <p:nvPr/>
        </p:nvCxnSpPr>
        <p:spPr>
          <a:xfrm flipV="1">
            <a:off x="3223354" y="1303893"/>
            <a:ext cx="51080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4067944" y="2874749"/>
            <a:ext cx="4843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Paso 4.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Menu</a:t>
            </a:r>
            <a:r>
              <a:rPr lang="es-MX" dirty="0">
                <a:solidFill>
                  <a:schemeClr val="bg1"/>
                </a:solidFill>
              </a:rPr>
              <a:t> Datos: validación --- validar datos --- reglas </a:t>
            </a:r>
            <a:r>
              <a:rPr lang="es-MX" dirty="0" err="1">
                <a:solidFill>
                  <a:schemeClr val="bg1"/>
                </a:solidFill>
              </a:rPr>
              <a:t>intervariables</a:t>
            </a:r>
            <a:r>
              <a:rPr lang="es-MX" dirty="0">
                <a:solidFill>
                  <a:schemeClr val="bg1"/>
                </a:solidFill>
              </a:rPr>
              <a:t> (</a:t>
            </a:r>
            <a:r>
              <a:rPr lang="es-MX" dirty="0" err="1">
                <a:solidFill>
                  <a:schemeClr val="bg1"/>
                </a:solidFill>
              </a:rPr>
              <a:t>click</a:t>
            </a:r>
            <a:r>
              <a:rPr lang="es-MX" dirty="0">
                <a:solidFill>
                  <a:schemeClr val="bg1"/>
                </a:solidFill>
              </a:rPr>
              <a:t> en definir reglas)- escribir </a:t>
            </a:r>
            <a:r>
              <a:rPr lang="es-MX" dirty="0" err="1">
                <a:solidFill>
                  <a:schemeClr val="bg1"/>
                </a:solidFill>
              </a:rPr>
              <a:t>experción</a:t>
            </a:r>
            <a:r>
              <a:rPr lang="es-MX" dirty="0">
                <a:solidFill>
                  <a:schemeClr val="bg1"/>
                </a:solidFill>
              </a:rPr>
              <a:t> lógica : </a:t>
            </a:r>
            <a:r>
              <a:rPr lang="es-MX" b="1" dirty="0" err="1">
                <a:solidFill>
                  <a:schemeClr val="bg1"/>
                </a:solidFill>
              </a:rPr>
              <a:t>salin</a:t>
            </a:r>
            <a:r>
              <a:rPr lang="es-MX" b="1" dirty="0">
                <a:solidFill>
                  <a:schemeClr val="bg1"/>
                </a:solidFill>
              </a:rPr>
              <a:t>&lt;=</a:t>
            </a:r>
            <a:r>
              <a:rPr lang="es-MX" b="1" dirty="0" err="1">
                <a:solidFill>
                  <a:schemeClr val="bg1"/>
                </a:solidFill>
              </a:rPr>
              <a:t>salocup</a:t>
            </a:r>
            <a:r>
              <a:rPr lang="es-MX" b="1" dirty="0">
                <a:solidFill>
                  <a:schemeClr val="bg1"/>
                </a:solidFill>
              </a:rPr>
              <a:t>.     Y  </a:t>
            </a:r>
            <a:r>
              <a:rPr lang="es-MX" b="1" dirty="0" err="1">
                <a:solidFill>
                  <a:schemeClr val="bg1"/>
                </a:solidFill>
              </a:rPr>
              <a:t>educ</a:t>
            </a:r>
            <a:r>
              <a:rPr lang="es-MX" b="1" dirty="0">
                <a:solidFill>
                  <a:schemeClr val="bg1"/>
                </a:solidFill>
              </a:rPr>
              <a:t>&gt;=10&lt;=21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9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2257425" cy="1664970"/>
          </a:xfrm>
          <a:prstGeom prst="rect">
            <a:avLst/>
          </a:prstGeom>
          <a:noFill/>
          <a:ln>
            <a:noFill/>
          </a:ln>
          <a:extLst/>
        </p:spPr>
      </p:pic>
      <p:cxnSp>
        <p:nvCxnSpPr>
          <p:cNvPr id="11" name="10 Conector recto de flecha"/>
          <p:cNvCxnSpPr/>
          <p:nvPr/>
        </p:nvCxnSpPr>
        <p:spPr>
          <a:xfrm flipH="1">
            <a:off x="3131840" y="355834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1737437" y="472514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0" y="5311689"/>
            <a:ext cx="37341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Paso 5.</a:t>
            </a:r>
            <a:r>
              <a:rPr lang="es-MX" dirty="0">
                <a:solidFill>
                  <a:schemeClr val="bg1"/>
                </a:solidFill>
              </a:rPr>
              <a:t> Ordenar la base de datos de acuerdo  Criterio salario: </a:t>
            </a:r>
            <a:r>
              <a:rPr lang="es-MX" b="1" dirty="0">
                <a:solidFill>
                  <a:schemeClr val="bg1"/>
                </a:solidFill>
              </a:rPr>
              <a:t>menú datos: </a:t>
            </a:r>
            <a:r>
              <a:rPr lang="es-MX" dirty="0">
                <a:solidFill>
                  <a:schemeClr val="bg1"/>
                </a:solidFill>
              </a:rPr>
              <a:t>ordenar casos --- pasar salario actual   </a:t>
            </a:r>
            <a:r>
              <a:rPr lang="es-MX" dirty="0" smtClean="0">
                <a:solidFill>
                  <a:schemeClr val="bg1"/>
                </a:solidFill>
              </a:rPr>
              <a:t>-- </a:t>
            </a:r>
            <a:r>
              <a:rPr lang="es-MX" dirty="0">
                <a:solidFill>
                  <a:schemeClr val="bg1"/>
                </a:solidFill>
              </a:rPr>
              <a:t>elegir – descendente o Fecha de nacimiento</a:t>
            </a:r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4355976" y="587727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25954"/>
            <a:ext cx="3096344" cy="194340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8687" y="716691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bg1"/>
                </a:solidFill>
              </a:rPr>
              <a:t>Paso 6.</a:t>
            </a:r>
            <a:r>
              <a:rPr lang="es-MX" dirty="0">
                <a:solidFill>
                  <a:schemeClr val="bg1"/>
                </a:solidFill>
              </a:rPr>
              <a:t>Utilizar estadística descriptiva: </a:t>
            </a:r>
            <a:r>
              <a:rPr lang="es-MX" b="1" dirty="0">
                <a:solidFill>
                  <a:schemeClr val="bg1"/>
                </a:solidFill>
              </a:rPr>
              <a:t>Menú Analizar: </a:t>
            </a:r>
            <a:r>
              <a:rPr lang="es-MX" dirty="0">
                <a:solidFill>
                  <a:schemeClr val="bg1"/>
                </a:solidFill>
              </a:rPr>
              <a:t>Estadísticos descriptivos --- frecuencias – (pasamos todas las variables.  En puntos de corte generar 10, 20 y 25</a:t>
            </a: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76" y="620688"/>
            <a:ext cx="2349929" cy="1757527"/>
          </a:xfrm>
          <a:prstGeom prst="rect">
            <a:avLst/>
          </a:prstGeom>
        </p:spPr>
      </p:pic>
      <p:pic>
        <p:nvPicPr>
          <p:cNvPr id="4" name="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20688"/>
            <a:ext cx="2339752" cy="1718786"/>
          </a:xfrm>
          <a:prstGeom prst="rect">
            <a:avLst/>
          </a:prstGeom>
        </p:spPr>
      </p:pic>
      <p:cxnSp>
        <p:nvCxnSpPr>
          <p:cNvPr id="6" name="5 Conector recto de flecha"/>
          <p:cNvCxnSpPr/>
          <p:nvPr/>
        </p:nvCxnSpPr>
        <p:spPr>
          <a:xfrm>
            <a:off x="3707904" y="153584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6804248" y="2654475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5808415" y="3533379"/>
            <a:ext cx="196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rgbClr val="FFC000"/>
                </a:solidFill>
              </a:rPr>
              <a:t>(Calcular variable) 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1520" y="330254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Paso </a:t>
            </a:r>
            <a:r>
              <a:rPr lang="es-MX" b="1" dirty="0" smtClean="0">
                <a:solidFill>
                  <a:schemeClr val="bg1"/>
                </a:solidFill>
              </a:rPr>
              <a:t>7. </a:t>
            </a:r>
            <a:r>
              <a:rPr lang="es-MX" b="1" dirty="0">
                <a:solidFill>
                  <a:schemeClr val="bg1"/>
                </a:solidFill>
              </a:rPr>
              <a:t>Abrir el archivo de accidentes.   </a:t>
            </a:r>
            <a:r>
              <a:rPr lang="es-MX" b="1" i="1" dirty="0">
                <a:solidFill>
                  <a:schemeClr val="bg1"/>
                </a:solidFill>
              </a:rPr>
              <a:t>Menú transformar: calcular</a:t>
            </a:r>
            <a:r>
              <a:rPr lang="es-MX" dirty="0">
                <a:solidFill>
                  <a:schemeClr val="bg1"/>
                </a:solidFill>
              </a:rPr>
              <a:t> variable  --- variable destino (poner </a:t>
            </a:r>
            <a:r>
              <a:rPr lang="es-MX" b="1" i="1" dirty="0">
                <a:solidFill>
                  <a:schemeClr val="bg1"/>
                </a:solidFill>
              </a:rPr>
              <a:t>incremento)  -----  </a:t>
            </a:r>
            <a:r>
              <a:rPr lang="es-MX" dirty="0">
                <a:solidFill>
                  <a:schemeClr val="bg1"/>
                </a:solidFill>
              </a:rPr>
              <a:t> en expresión  poner   </a:t>
            </a:r>
            <a:r>
              <a:rPr lang="es-MX" dirty="0" err="1">
                <a:solidFill>
                  <a:schemeClr val="bg1"/>
                </a:solidFill>
              </a:rPr>
              <a:t>accid</a:t>
            </a:r>
            <a:r>
              <a:rPr lang="es-MX" dirty="0">
                <a:solidFill>
                  <a:schemeClr val="bg1"/>
                </a:solidFill>
              </a:rPr>
              <a:t>/</a:t>
            </a:r>
            <a:r>
              <a:rPr lang="es-MX" dirty="0" err="1">
                <a:solidFill>
                  <a:schemeClr val="bg1"/>
                </a:solidFill>
              </a:rPr>
              <a:t>pobl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15" name="14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3419872" y="4471210"/>
            <a:ext cx="3888432" cy="2360353"/>
          </a:xfrm>
          <a:prstGeom prst="rect">
            <a:avLst/>
          </a:prstGeom>
        </p:spPr>
      </p:pic>
      <p:cxnSp>
        <p:nvCxnSpPr>
          <p:cNvPr id="17" name="16 Conector recto de flecha"/>
          <p:cNvCxnSpPr/>
          <p:nvPr/>
        </p:nvCxnSpPr>
        <p:spPr>
          <a:xfrm flipH="1">
            <a:off x="5100642" y="3757194"/>
            <a:ext cx="5268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angular"/>
          <p:cNvCxnSpPr/>
          <p:nvPr/>
        </p:nvCxnSpPr>
        <p:spPr>
          <a:xfrm>
            <a:off x="2267744" y="4471210"/>
            <a:ext cx="1008112" cy="9740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355686"/>
            <a:ext cx="2051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REGRESIÓN LINEAL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347864" y="332656"/>
            <a:ext cx="54726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Técnica que permite estudiar la relación de  una  variable dependiente con  2 o más variables independientes. Es decir averiguar en qué medida  la variable dependiente  puede estar explicada  por las VI.  (</a:t>
            </a:r>
            <a:r>
              <a:rPr lang="es-MX" b="1" dirty="0">
                <a:solidFill>
                  <a:schemeClr val="bg1"/>
                </a:solidFill>
              </a:rPr>
              <a:t>Analizar-Regresión-Lineal</a:t>
            </a:r>
            <a:r>
              <a:rPr lang="es-MX" b="1" dirty="0" smtClean="0">
                <a:solidFill>
                  <a:schemeClr val="bg1"/>
                </a:solidFill>
              </a:rPr>
              <a:t>)</a:t>
            </a:r>
          </a:p>
          <a:p>
            <a:pPr algn="just"/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-En </a:t>
            </a:r>
            <a:r>
              <a:rPr lang="es-MX" b="1" dirty="0">
                <a:solidFill>
                  <a:schemeClr val="bg1"/>
                </a:solidFill>
              </a:rPr>
              <a:t>el  cuadro de estadísticos: palomear: Estimaciones-ajuste del modelo –descriptivos  </a:t>
            </a:r>
            <a:endParaRPr lang="es-MX" dirty="0">
              <a:solidFill>
                <a:schemeClr val="bg1"/>
              </a:solidFill>
            </a:endParaRP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-Analizar </a:t>
            </a:r>
            <a:r>
              <a:rPr lang="es-MX" b="1" dirty="0">
                <a:solidFill>
                  <a:schemeClr val="bg1"/>
                </a:solidFill>
              </a:rPr>
              <a:t>el cuadro coeficientes</a:t>
            </a:r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555776" y="158512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5868144" y="3182008"/>
            <a:ext cx="0" cy="463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176" y="3943402"/>
            <a:ext cx="5148064" cy="292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1736</Words>
  <Application>Microsoft Office PowerPoint</Application>
  <PresentationFormat>Presentación en pantalla (4:3)</PresentationFormat>
  <Paragraphs>146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Noé</dc:creator>
  <cp:lastModifiedBy>UAEM</cp:lastModifiedBy>
  <cp:revision>33</cp:revision>
  <dcterms:created xsi:type="dcterms:W3CDTF">2015-10-02T13:18:52Z</dcterms:created>
  <dcterms:modified xsi:type="dcterms:W3CDTF">2015-10-02T21:45:29Z</dcterms:modified>
</cp:coreProperties>
</file>