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3"/>
  </p:notesMasterIdLst>
  <p:sldIdLst>
    <p:sldId id="257" r:id="rId3"/>
    <p:sldId id="262" r:id="rId4"/>
    <p:sldId id="265" r:id="rId5"/>
    <p:sldId id="263" r:id="rId6"/>
    <p:sldId id="268" r:id="rId7"/>
    <p:sldId id="271" r:id="rId8"/>
    <p:sldId id="266" r:id="rId9"/>
    <p:sldId id="270" r:id="rId10"/>
    <p:sldId id="274" r:id="rId11"/>
    <p:sldId id="269" r:id="rId12"/>
    <p:sldId id="272" r:id="rId13"/>
    <p:sldId id="275" r:id="rId14"/>
    <p:sldId id="294" r:id="rId15"/>
    <p:sldId id="293" r:id="rId16"/>
    <p:sldId id="292" r:id="rId17"/>
    <p:sldId id="295" r:id="rId18"/>
    <p:sldId id="273" r:id="rId19"/>
    <p:sldId id="267" r:id="rId20"/>
    <p:sldId id="282" r:id="rId21"/>
    <p:sldId id="283" r:id="rId22"/>
    <p:sldId id="277" r:id="rId23"/>
    <p:sldId id="278" r:id="rId24"/>
    <p:sldId id="296" r:id="rId25"/>
    <p:sldId id="285" r:id="rId26"/>
    <p:sldId id="286" r:id="rId27"/>
    <p:sldId id="287" r:id="rId28"/>
    <p:sldId id="288" r:id="rId29"/>
    <p:sldId id="290" r:id="rId30"/>
    <p:sldId id="289" r:id="rId31"/>
    <p:sldId id="291" r:id="rId3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CC"/>
    <a:srgbClr val="00CC99"/>
    <a:srgbClr val="CC3399"/>
    <a:srgbClr val="FFCC00"/>
    <a:srgbClr val="77274F"/>
    <a:srgbClr val="652143"/>
    <a:srgbClr val="66FF66"/>
    <a:srgbClr val="571D3A"/>
    <a:srgbClr val="591D3B"/>
    <a:srgbClr val="6E24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56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296B68-4099-4D5E-AAA1-7D541B04CCF3}" type="datetimeFigureOut">
              <a:rPr lang="es-MX" smtClean="0"/>
              <a:t>03/10/2014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BDB6C7-EDAE-4E57-8735-317139BB0B5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2359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dirty="0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AD2CC7-0A88-4C30-8429-3E91D2325898}" type="slidenum">
              <a:rPr lang="es-MX" altLang="es-MX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s-MX" altLang="es-MX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F694-38B5-4897-BC01-60250F2AA4DE}" type="datetimeFigureOut">
              <a:rPr lang="es-MX" smtClean="0"/>
              <a:t>03/10/2014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E5D7-AED9-4828-91C2-5980C8739E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3819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F694-38B5-4897-BC01-60250F2AA4DE}" type="datetimeFigureOut">
              <a:rPr lang="es-MX" smtClean="0"/>
              <a:t>03/10/2014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E5D7-AED9-4828-91C2-5980C8739E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7547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F694-38B5-4897-BC01-60250F2AA4DE}" type="datetimeFigureOut">
              <a:rPr lang="es-MX" smtClean="0"/>
              <a:t>03/10/2014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E5D7-AED9-4828-91C2-5980C8739E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1144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F694-38B5-4897-BC01-60250F2AA4DE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03/10/2014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E5D7-AED9-4828-91C2-5980C8739EE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549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F694-38B5-4897-BC01-60250F2AA4DE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03/10/2014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E5D7-AED9-4828-91C2-5980C8739EE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1834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F694-38B5-4897-BC01-60250F2AA4DE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03/10/2014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E5D7-AED9-4828-91C2-5980C8739EE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136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F694-38B5-4897-BC01-60250F2AA4DE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03/10/2014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E5D7-AED9-4828-91C2-5980C8739EE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772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F694-38B5-4897-BC01-60250F2AA4DE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03/10/2014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E5D7-AED9-4828-91C2-5980C8739EE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1027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F694-38B5-4897-BC01-60250F2AA4DE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03/10/2014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E5D7-AED9-4828-91C2-5980C8739EE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559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F694-38B5-4897-BC01-60250F2AA4DE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03/10/2014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E5D7-AED9-4828-91C2-5980C8739EE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0380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F694-38B5-4897-BC01-60250F2AA4DE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03/10/2014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E5D7-AED9-4828-91C2-5980C8739EE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928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F694-38B5-4897-BC01-60250F2AA4DE}" type="datetimeFigureOut">
              <a:rPr lang="es-MX" smtClean="0"/>
              <a:t>03/10/2014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E5D7-AED9-4828-91C2-5980C8739E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66025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F694-38B5-4897-BC01-60250F2AA4DE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03/10/2014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E5D7-AED9-4828-91C2-5980C8739EE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7544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F694-38B5-4897-BC01-60250F2AA4DE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03/10/2014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E5D7-AED9-4828-91C2-5980C8739EE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1901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F694-38B5-4897-BC01-60250F2AA4DE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03/10/2014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E5D7-AED9-4828-91C2-5980C8739EE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732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F694-38B5-4897-BC01-60250F2AA4DE}" type="datetimeFigureOut">
              <a:rPr lang="es-MX" smtClean="0"/>
              <a:t>03/10/2014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E5D7-AED9-4828-91C2-5980C8739E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4708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F694-38B5-4897-BC01-60250F2AA4DE}" type="datetimeFigureOut">
              <a:rPr lang="es-MX" smtClean="0"/>
              <a:t>03/10/2014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E5D7-AED9-4828-91C2-5980C8739E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6724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F694-38B5-4897-BC01-60250F2AA4DE}" type="datetimeFigureOut">
              <a:rPr lang="es-MX" smtClean="0"/>
              <a:t>03/10/2014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E5D7-AED9-4828-91C2-5980C8739E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1191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F694-38B5-4897-BC01-60250F2AA4DE}" type="datetimeFigureOut">
              <a:rPr lang="es-MX" smtClean="0"/>
              <a:t>03/10/2014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E5D7-AED9-4828-91C2-5980C8739E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7979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F694-38B5-4897-BC01-60250F2AA4DE}" type="datetimeFigureOut">
              <a:rPr lang="es-MX" smtClean="0"/>
              <a:t>03/10/2014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E5D7-AED9-4828-91C2-5980C8739E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9103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F694-38B5-4897-BC01-60250F2AA4DE}" type="datetimeFigureOut">
              <a:rPr lang="es-MX" smtClean="0"/>
              <a:t>03/10/2014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E5D7-AED9-4828-91C2-5980C8739E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5276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F694-38B5-4897-BC01-60250F2AA4DE}" type="datetimeFigureOut">
              <a:rPr lang="es-MX" smtClean="0"/>
              <a:t>03/10/2014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E5D7-AED9-4828-91C2-5980C8739E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8990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5F694-38B5-4897-BC01-60250F2AA4DE}" type="datetimeFigureOut">
              <a:rPr lang="es-MX" smtClean="0"/>
              <a:t>03/10/2014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DE5D7-AED9-4828-91C2-5980C8739E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67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5F694-38B5-4897-BC01-60250F2AA4DE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03/10/2014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DE5D7-AED9-4828-91C2-5980C8739EE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015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zgs6@hotmail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989980" y="1410355"/>
            <a:ext cx="7266419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FFC000"/>
                </a:solidFill>
                <a:latin typeface="Maiandra GD" panose="020E0502030308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algn="ctr"/>
            <a:endParaRPr lang="es-MX" sz="2000" b="1" dirty="0" smtClean="0">
              <a:solidFill>
                <a:srgbClr val="FFC000"/>
              </a:solidFill>
              <a:latin typeface="Maiandra GD" panose="020E0502030308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400" b="1" dirty="0" smtClean="0">
                <a:solidFill>
                  <a:srgbClr val="FFC000"/>
                </a:solidFill>
                <a:latin typeface="Maiandra GD" panose="020E0502030308020204" pitchFamily="34" charset="0"/>
                <a:cs typeface="Arial" panose="020B0604020202020204" pitchFamily="34" charset="0"/>
              </a:rPr>
              <a:t>PLANTEL NEZAHUALCÓYOTL  DE LA ESCUELA PREPARATORIA N. 2</a:t>
            </a:r>
          </a:p>
          <a:p>
            <a:pPr algn="ctr"/>
            <a:endParaRPr lang="es-MX" sz="2400" b="1" dirty="0">
              <a:solidFill>
                <a:srgbClr val="FFC000"/>
              </a:solidFill>
              <a:latin typeface="Maiandra GD" panose="020E0502030308020204" pitchFamily="34" charset="0"/>
              <a:cs typeface="Arial" panose="020B0604020202020204" pitchFamily="34" charset="0"/>
            </a:endParaRPr>
          </a:p>
          <a:p>
            <a:pPr algn="ctr"/>
            <a:endParaRPr lang="es-MX" sz="1600" b="1" u="sng" dirty="0" smtClean="0">
              <a:solidFill>
                <a:srgbClr val="FFC000"/>
              </a:solidFill>
              <a:latin typeface="Maiandra GD" panose="020E0502030308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b="1" u="sng" dirty="0" smtClean="0">
                <a:solidFill>
                  <a:srgbClr val="FFC000"/>
                </a:solidFill>
                <a:latin typeface="Maiandra GD" panose="020E0502030308020204" pitchFamily="34" charset="0"/>
                <a:cs typeface="Arial" panose="020B0604020202020204" pitchFamily="34" charset="0"/>
              </a:rPr>
              <a:t>MATERIAL DIDÁCTICO  PROYECTABLE </a:t>
            </a:r>
          </a:p>
          <a:p>
            <a:pPr algn="ctr"/>
            <a:r>
              <a:rPr lang="es-MX" b="1" u="sng" dirty="0" smtClean="0">
                <a:solidFill>
                  <a:srgbClr val="FFC000"/>
                </a:solidFill>
                <a:latin typeface="Maiandra GD" panose="020E0502030308020204" pitchFamily="34" charset="0"/>
                <a:cs typeface="Arial" panose="020B0604020202020204" pitchFamily="34" charset="0"/>
              </a:rPr>
              <a:t>DE ORIENTACIÓN EDUCATIVA, PRIMER SEMESTRE</a:t>
            </a:r>
          </a:p>
          <a:p>
            <a:pPr algn="ctr"/>
            <a:endParaRPr lang="es-MX" sz="1600" b="1" u="sng" dirty="0" smtClean="0">
              <a:solidFill>
                <a:srgbClr val="FFC000"/>
              </a:solidFill>
              <a:latin typeface="Maiandra GD" panose="020E0502030308020204" pitchFamily="34" charset="0"/>
              <a:cs typeface="Arial" panose="020B0604020202020204" pitchFamily="34" charset="0"/>
            </a:endParaRPr>
          </a:p>
          <a:p>
            <a:pPr algn="ctr"/>
            <a:endParaRPr lang="es-MX" sz="1600" b="1" u="sng" dirty="0" smtClean="0">
              <a:solidFill>
                <a:srgbClr val="FFC000"/>
              </a:solidFill>
              <a:latin typeface="Maiandra GD" panose="020E0502030308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b="1" dirty="0" smtClean="0">
                <a:solidFill>
                  <a:srgbClr val="FFC000"/>
                </a:solidFill>
                <a:latin typeface="Maiandra GD" panose="020E0502030308020204" pitchFamily="34" charset="0"/>
                <a:cs typeface="Arial" panose="020B0604020202020204" pitchFamily="34" charset="0"/>
              </a:rPr>
              <a:t>MTRA. EN ED. ELIZABETH GUTIÉRREZ SALINAS</a:t>
            </a:r>
          </a:p>
          <a:p>
            <a:pPr algn="ctr"/>
            <a:endParaRPr lang="es-MX" b="1" dirty="0" smtClean="0">
              <a:solidFill>
                <a:srgbClr val="FFC000"/>
              </a:solidFill>
              <a:latin typeface="Maiandra GD" panose="020E0502030308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>
              <a:solidFill>
                <a:srgbClr val="FFC000"/>
              </a:solidFill>
              <a:latin typeface="Maiandra GD" panose="020E0502030308020204" pitchFamily="34" charset="0"/>
              <a:cs typeface="Arial" panose="020B0604020202020204" pitchFamily="34" charset="0"/>
              <a:hlinkClick r:id="rId3"/>
            </a:endParaRPr>
          </a:p>
          <a:p>
            <a:pPr algn="ctr"/>
            <a:r>
              <a:rPr lang="es-MX" sz="1600" b="1" dirty="0" smtClean="0">
                <a:solidFill>
                  <a:srgbClr val="FFC000"/>
                </a:solidFill>
                <a:latin typeface="Maiandra GD" panose="020E0502030308020204" pitchFamily="34" charset="0"/>
                <a:cs typeface="Arial" panose="020B0604020202020204" pitchFamily="34" charset="0"/>
              </a:rPr>
              <a:t>lizygs6@hotmail.com    </a:t>
            </a:r>
            <a:r>
              <a:rPr lang="es-MX" sz="1600" dirty="0" smtClean="0">
                <a:solidFill>
                  <a:srgbClr val="FFC000"/>
                </a:solidFill>
                <a:latin typeface="Maiandra GD" panose="020E0502030308020204" pitchFamily="34" charset="0"/>
                <a:cs typeface="Arial" panose="020B0604020202020204" pitchFamily="34" charset="0"/>
              </a:rPr>
              <a:t> </a:t>
            </a:r>
            <a:r>
              <a:rPr lang="es-MX" sz="1600" b="1" dirty="0" smtClean="0">
                <a:solidFill>
                  <a:srgbClr val="FFC000"/>
                </a:solidFill>
                <a:latin typeface="Maiandra GD" panose="020E0502030308020204" pitchFamily="34" charset="0"/>
                <a:cs typeface="Arial" panose="020B0604020202020204" pitchFamily="34" charset="0"/>
              </a:rPr>
              <a:t>Cel:7223580813</a:t>
            </a:r>
          </a:p>
          <a:p>
            <a:pPr algn="ctr"/>
            <a:endParaRPr lang="es-MX" sz="2000" b="1" dirty="0" smtClean="0">
              <a:solidFill>
                <a:srgbClr val="FFC000"/>
              </a:solidFill>
              <a:latin typeface="Maiandra GD" panose="020E0502030308020204" pitchFamily="34" charset="0"/>
              <a:cs typeface="Arial" panose="020B0604020202020204" pitchFamily="34" charset="0"/>
            </a:endParaRPr>
          </a:p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122300"/>
            <a:ext cx="1318087" cy="1223992"/>
          </a:xfrm>
          <a:prstGeom prst="rect">
            <a:avLst/>
          </a:prstGeom>
          <a:ln w="22225">
            <a:solidFill>
              <a:srgbClr val="000000"/>
            </a:solidFill>
          </a:ln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2856"/>
            <a:ext cx="1296144" cy="1183436"/>
          </a:xfrm>
          <a:prstGeom prst="rect">
            <a:avLst/>
          </a:prstGeom>
          <a:ln w="22225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545367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2588424"/>
            <a:ext cx="847449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24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Aquel capaz de planificar su actuación con base a un contexto</a:t>
            </a:r>
          </a:p>
          <a:p>
            <a:pPr algn="just"/>
            <a:r>
              <a:rPr lang="es-MX" sz="24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en el cual está inmerso y de tomar decisiones respecto a la</a:t>
            </a:r>
          </a:p>
          <a:p>
            <a:pPr algn="just"/>
            <a:r>
              <a:rPr lang="es-MX" sz="24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forma de proceder según los conocimientos que maneja, las</a:t>
            </a:r>
          </a:p>
          <a:p>
            <a:pPr algn="just"/>
            <a:r>
              <a:rPr lang="es-MX" sz="24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alternativas disponibles y el momento en el cual se presentan</a:t>
            </a:r>
          </a:p>
          <a:p>
            <a:pPr algn="just"/>
            <a:r>
              <a:rPr lang="es-MX" sz="24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estos elementos.</a:t>
            </a:r>
            <a:endParaRPr lang="es-MX" sz="2400" b="1" dirty="0">
              <a:solidFill>
                <a:schemeClr val="bg1"/>
              </a:solidFill>
              <a:latin typeface="Maiandra GD" panose="020E0502030308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772377" y="980728"/>
            <a:ext cx="5018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APRENDIZ  ESTRATÉGICO</a:t>
            </a:r>
            <a:endParaRPr lang="es-MX" sz="32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731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2588424"/>
            <a:ext cx="566020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s-MX" sz="24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Ser creativo</a:t>
            </a:r>
          </a:p>
          <a:p>
            <a:endParaRPr lang="es-MX" sz="2400" b="1" dirty="0" smtClean="0">
              <a:solidFill>
                <a:schemeClr val="bg1"/>
              </a:solidFill>
              <a:latin typeface="Maiandra GD" panose="020E0502030308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s-MX" sz="24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Desarrollar el pensamiento conceptual</a:t>
            </a:r>
          </a:p>
          <a:p>
            <a:endParaRPr lang="es-MX" sz="2400" b="1" dirty="0">
              <a:solidFill>
                <a:schemeClr val="bg1"/>
              </a:solidFill>
              <a:latin typeface="Maiandra GD" panose="020E0502030308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s-MX" sz="24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Poseer una visión holística</a:t>
            </a:r>
          </a:p>
          <a:p>
            <a:endParaRPr lang="es-MX" sz="2400" b="1" dirty="0" smtClean="0">
              <a:solidFill>
                <a:schemeClr val="bg1"/>
              </a:solidFill>
              <a:latin typeface="Maiandra GD" panose="020E0502030308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s-MX" sz="24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Poseer capacidad de expresión</a:t>
            </a:r>
          </a:p>
          <a:p>
            <a:endParaRPr lang="es-MX" sz="2400" b="1" dirty="0" smtClean="0">
              <a:solidFill>
                <a:schemeClr val="bg1"/>
              </a:solidFill>
              <a:latin typeface="Maiandra GD" panose="020E0502030308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s-MX" sz="2400" b="1" dirty="0">
                <a:solidFill>
                  <a:schemeClr val="bg1"/>
                </a:solidFill>
                <a:latin typeface="Maiandra GD" panose="020E0502030308020204" pitchFamily="34" charset="0"/>
              </a:rPr>
              <a:t> </a:t>
            </a:r>
            <a:r>
              <a:rPr lang="es-MX" sz="24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Tener sentido de prevención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714193" y="980728"/>
            <a:ext cx="513467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ELEMENTOS DE </a:t>
            </a:r>
            <a:r>
              <a:rPr lang="es-MX" sz="32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UN</a:t>
            </a:r>
          </a:p>
          <a:p>
            <a:pPr algn="ctr"/>
            <a:r>
              <a:rPr lang="es-MX" sz="32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APRENDIZ  ESTRATÉGICO</a:t>
            </a:r>
            <a:endParaRPr lang="es-MX" sz="32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030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576" y="836712"/>
            <a:ext cx="27719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Creatividad</a:t>
            </a:r>
            <a:endParaRPr lang="es-MX" sz="40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93800" y="2708920"/>
            <a:ext cx="40502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2000" b="1" dirty="0">
                <a:solidFill>
                  <a:prstClr val="white"/>
                </a:solidFill>
                <a:latin typeface="Maiandra GD" panose="020E0502030308020204" pitchFamily="34" charset="0"/>
              </a:rPr>
              <a:t>Pensamiento original, ingenioso e </a:t>
            </a:r>
          </a:p>
          <a:p>
            <a:pPr lvl="0"/>
            <a:r>
              <a:rPr lang="es-MX" sz="2000" b="1" dirty="0">
                <a:solidFill>
                  <a:prstClr val="white"/>
                </a:solidFill>
                <a:latin typeface="Maiandra GD" panose="020E0502030308020204" pitchFamily="34" charset="0"/>
              </a:rPr>
              <a:t>imaginación constructiva. </a:t>
            </a:r>
            <a:endParaRPr lang="es-MX" sz="2000" b="1" dirty="0" smtClean="0">
              <a:solidFill>
                <a:prstClr val="white"/>
              </a:solidFill>
              <a:latin typeface="Maiandra GD" panose="020E0502030308020204" pitchFamily="34" charset="0"/>
            </a:endParaRPr>
          </a:p>
          <a:p>
            <a:pPr lvl="0"/>
            <a:endParaRPr lang="es-MX" sz="2000" b="1" dirty="0">
              <a:solidFill>
                <a:prstClr val="white"/>
              </a:solidFill>
              <a:latin typeface="Maiandra GD" panose="020E0502030308020204" pitchFamily="34" charset="0"/>
            </a:endParaRPr>
          </a:p>
          <a:p>
            <a:pPr lvl="0"/>
            <a:r>
              <a:rPr lang="es-MX" sz="2000" b="1" dirty="0">
                <a:solidFill>
                  <a:prstClr val="white"/>
                </a:solidFill>
                <a:latin typeface="Maiandra GD" panose="020E0502030308020204" pitchFamily="34" charset="0"/>
              </a:rPr>
              <a:t>La creatividad permite cumplir</a:t>
            </a:r>
          </a:p>
          <a:p>
            <a:pPr lvl="0"/>
            <a:r>
              <a:rPr lang="es-MX" sz="2000" b="1" dirty="0">
                <a:solidFill>
                  <a:prstClr val="white"/>
                </a:solidFill>
                <a:latin typeface="Maiandra GD" panose="020E0502030308020204" pitchFamily="34" charset="0"/>
              </a:rPr>
              <a:t>deseos personales o grupales</a:t>
            </a:r>
          </a:p>
          <a:p>
            <a:pPr lvl="0"/>
            <a:r>
              <a:rPr lang="es-MX" sz="2000" b="1" dirty="0">
                <a:solidFill>
                  <a:prstClr val="white"/>
                </a:solidFill>
                <a:latin typeface="Maiandra GD" panose="020E0502030308020204" pitchFamily="34" charset="0"/>
              </a:rPr>
              <a:t>de forma eficiente.</a:t>
            </a:r>
            <a:r>
              <a:rPr lang="es-MX" sz="2000" dirty="0">
                <a:solidFill>
                  <a:prstClr val="white"/>
                </a:solidFill>
              </a:rPr>
              <a:t/>
            </a:r>
            <a:br>
              <a:rPr lang="es-MX" sz="2000" dirty="0">
                <a:solidFill>
                  <a:prstClr val="white"/>
                </a:solidFill>
              </a:rPr>
            </a:br>
            <a:endParaRPr lang="es-MX" sz="2000" dirty="0">
              <a:solidFill>
                <a:prstClr val="white"/>
              </a:solidFill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132856"/>
            <a:ext cx="3240360" cy="3138884"/>
          </a:xfrm>
          <a:prstGeom prst="rect">
            <a:avLst/>
          </a:prstGeom>
          <a:ln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3572927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400987" y="1097964"/>
            <a:ext cx="45897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Pensamiento Conceptual</a:t>
            </a:r>
            <a:endParaRPr lang="es-MX" sz="32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283968" y="2421721"/>
            <a:ext cx="482375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Es la </a:t>
            </a:r>
            <a:r>
              <a:rPr lang="es-MX" b="1" dirty="0">
                <a:solidFill>
                  <a:schemeClr val="bg1"/>
                </a:solidFill>
                <a:latin typeface="Maiandra GD" panose="020E0502030308020204" pitchFamily="34" charset="0"/>
              </a:rPr>
              <a:t>abstracción y reflexión, </a:t>
            </a:r>
            <a:endParaRPr lang="es-MX" b="1" dirty="0" smtClean="0">
              <a:solidFill>
                <a:schemeClr val="bg1"/>
              </a:solidFill>
              <a:latin typeface="Maiandra GD" panose="020E0502030308020204" pitchFamily="34" charset="0"/>
            </a:endParaRPr>
          </a:p>
          <a:p>
            <a:pPr algn="ctr"/>
            <a:r>
              <a:rPr lang="es-MX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así </a:t>
            </a:r>
            <a:r>
              <a:rPr lang="es-MX" b="1" dirty="0">
                <a:solidFill>
                  <a:schemeClr val="bg1"/>
                </a:solidFill>
                <a:latin typeface="Maiandra GD" panose="020E0502030308020204" pitchFamily="34" charset="0"/>
              </a:rPr>
              <a:t>como también </a:t>
            </a:r>
            <a:r>
              <a:rPr lang="es-MX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el </a:t>
            </a:r>
            <a:r>
              <a:rPr lang="es-MX" b="1" dirty="0">
                <a:solidFill>
                  <a:schemeClr val="bg1"/>
                </a:solidFill>
                <a:latin typeface="Maiandra GD" panose="020E0502030308020204" pitchFamily="34" charset="0"/>
              </a:rPr>
              <a:t>pensamiento </a:t>
            </a:r>
            <a:endParaRPr lang="es-MX" b="1" dirty="0" smtClean="0">
              <a:solidFill>
                <a:schemeClr val="bg1"/>
              </a:solidFill>
              <a:latin typeface="Maiandra GD" panose="020E0502030308020204" pitchFamily="34" charset="0"/>
            </a:endParaRPr>
          </a:p>
          <a:p>
            <a:pPr algn="ctr"/>
            <a:r>
              <a:rPr lang="es-MX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creativo </a:t>
            </a:r>
            <a:r>
              <a:rPr lang="es-MX" b="1" dirty="0">
                <a:solidFill>
                  <a:schemeClr val="bg1"/>
                </a:solidFill>
                <a:latin typeface="Maiandra GD" panose="020E0502030308020204" pitchFamily="34" charset="0"/>
              </a:rPr>
              <a:t>y la solución de </a:t>
            </a:r>
            <a:r>
              <a:rPr lang="es-MX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problemas.</a:t>
            </a:r>
          </a:p>
          <a:p>
            <a:pPr algn="ctr"/>
            <a:r>
              <a:rPr lang="es-MX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Su finalidad es comprender </a:t>
            </a:r>
            <a:r>
              <a:rPr lang="es-MX" b="1" dirty="0">
                <a:solidFill>
                  <a:schemeClr val="bg1"/>
                </a:solidFill>
                <a:latin typeface="Maiandra GD" panose="020E0502030308020204" pitchFamily="34" charset="0"/>
              </a:rPr>
              <a:t>las esencias </a:t>
            </a:r>
            <a:endParaRPr lang="es-MX" b="1" dirty="0" smtClean="0">
              <a:solidFill>
                <a:schemeClr val="bg1"/>
              </a:solidFill>
              <a:latin typeface="Maiandra GD" panose="020E0502030308020204" pitchFamily="34" charset="0"/>
            </a:endParaRPr>
          </a:p>
          <a:p>
            <a:pPr algn="ctr"/>
            <a:r>
              <a:rPr lang="es-MX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de </a:t>
            </a:r>
            <a:r>
              <a:rPr lang="es-MX" b="1" dirty="0">
                <a:solidFill>
                  <a:schemeClr val="bg1"/>
                </a:solidFill>
                <a:latin typeface="Maiandra GD" panose="020E0502030308020204" pitchFamily="34" charset="0"/>
              </a:rPr>
              <a:t>la realidad para poder hacer transferencias </a:t>
            </a:r>
            <a:endParaRPr lang="es-MX" b="1" dirty="0" smtClean="0">
              <a:solidFill>
                <a:schemeClr val="bg1"/>
              </a:solidFill>
              <a:latin typeface="Maiandra GD" panose="020E0502030308020204" pitchFamily="34" charset="0"/>
            </a:endParaRPr>
          </a:p>
          <a:p>
            <a:pPr algn="ctr"/>
            <a:r>
              <a:rPr lang="es-MX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de </a:t>
            </a:r>
            <a:r>
              <a:rPr lang="es-MX" b="1" dirty="0">
                <a:solidFill>
                  <a:schemeClr val="bg1"/>
                </a:solidFill>
                <a:latin typeface="Maiandra GD" panose="020E0502030308020204" pitchFamily="34" charset="0"/>
              </a:rPr>
              <a:t>un campo </a:t>
            </a:r>
            <a:r>
              <a:rPr lang="es-MX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a otro </a:t>
            </a:r>
            <a:r>
              <a:rPr lang="es-MX" b="1" dirty="0">
                <a:solidFill>
                  <a:schemeClr val="bg1"/>
                </a:solidFill>
                <a:latin typeface="Maiandra GD" panose="020E0502030308020204" pitchFamily="34" charset="0"/>
              </a:rPr>
              <a:t>sin comenzar </a:t>
            </a:r>
            <a:endParaRPr lang="es-MX" b="1" dirty="0" smtClean="0">
              <a:solidFill>
                <a:schemeClr val="bg1"/>
              </a:solidFill>
              <a:latin typeface="Maiandra GD" panose="020E0502030308020204" pitchFamily="34" charset="0"/>
            </a:endParaRPr>
          </a:p>
          <a:p>
            <a:pPr algn="ctr"/>
            <a:r>
              <a:rPr lang="es-MX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de </a:t>
            </a:r>
            <a:r>
              <a:rPr lang="es-MX" b="1" dirty="0">
                <a:solidFill>
                  <a:schemeClr val="bg1"/>
                </a:solidFill>
                <a:latin typeface="Maiandra GD" panose="020E0502030308020204" pitchFamily="34" charset="0"/>
              </a:rPr>
              <a:t>nuevo cada vez.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22884"/>
            <a:ext cx="3429000" cy="3429000"/>
          </a:xfrm>
          <a:prstGeom prst="rect">
            <a:avLst/>
          </a:prstGeom>
          <a:ln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1062358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83568" y="1447909"/>
            <a:ext cx="32815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Visión Holística</a:t>
            </a:r>
            <a:endParaRPr lang="es-MX" sz="36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57176" y="2780928"/>
            <a:ext cx="4058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b="1" dirty="0">
                <a:solidFill>
                  <a:schemeClr val="bg1"/>
                </a:solidFill>
                <a:latin typeface="Maiandra GD" panose="020E0502030308020204" pitchFamily="34" charset="0"/>
              </a:rPr>
              <a:t>V</a:t>
            </a:r>
            <a:r>
              <a:rPr lang="es-MX" sz="20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isión </a:t>
            </a:r>
            <a:r>
              <a:rPr lang="es-MX" sz="2000" b="1" dirty="0">
                <a:solidFill>
                  <a:schemeClr val="bg1"/>
                </a:solidFill>
                <a:latin typeface="Maiandra GD" panose="020E0502030308020204" pitchFamily="34" charset="0"/>
              </a:rPr>
              <a:t>global, </a:t>
            </a:r>
            <a:r>
              <a:rPr lang="es-MX" sz="20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( social, político, </a:t>
            </a:r>
          </a:p>
          <a:p>
            <a:pPr algn="just"/>
            <a:r>
              <a:rPr lang="es-MX" sz="20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económico, ecológico, psicológico , etc.) para </a:t>
            </a:r>
            <a:r>
              <a:rPr lang="es-MX" sz="2000" b="1" dirty="0">
                <a:solidFill>
                  <a:schemeClr val="bg1"/>
                </a:solidFill>
                <a:latin typeface="Maiandra GD" panose="020E0502030308020204" pitchFamily="34" charset="0"/>
              </a:rPr>
              <a:t>considerar un sistema, </a:t>
            </a:r>
            <a:r>
              <a:rPr lang="es-MX" sz="20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organización o </a:t>
            </a:r>
            <a:r>
              <a:rPr lang="es-MX" sz="2000" b="1" dirty="0">
                <a:solidFill>
                  <a:schemeClr val="bg1"/>
                </a:solidFill>
                <a:latin typeface="Maiandra GD" panose="020E0502030308020204" pitchFamily="34" charset="0"/>
              </a:rPr>
              <a:t>individuo como un todo, </a:t>
            </a:r>
            <a:r>
              <a:rPr lang="es-MX" sz="20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para </a:t>
            </a:r>
            <a:r>
              <a:rPr lang="es-MX" sz="2000" b="1" dirty="0">
                <a:solidFill>
                  <a:schemeClr val="bg1"/>
                </a:solidFill>
                <a:latin typeface="Maiandra GD" panose="020E0502030308020204" pitchFamily="34" charset="0"/>
              </a:rPr>
              <a:t>así </a:t>
            </a:r>
            <a:r>
              <a:rPr lang="es-MX" sz="20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comprender </a:t>
            </a:r>
            <a:r>
              <a:rPr lang="es-MX" sz="2000" b="1" dirty="0">
                <a:solidFill>
                  <a:schemeClr val="bg1"/>
                </a:solidFill>
                <a:latin typeface="Maiandra GD" panose="020E0502030308020204" pitchFamily="34" charset="0"/>
              </a:rPr>
              <a:t>cómo </a:t>
            </a:r>
            <a:r>
              <a:rPr lang="es-MX" sz="20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encajan sus </a:t>
            </a:r>
            <a:r>
              <a:rPr lang="es-MX" sz="2000" b="1" dirty="0">
                <a:solidFill>
                  <a:schemeClr val="bg1"/>
                </a:solidFill>
                <a:latin typeface="Maiandra GD" panose="020E0502030308020204" pitchFamily="34" charset="0"/>
              </a:rPr>
              <a:t>partes </a:t>
            </a:r>
            <a:r>
              <a:rPr lang="es-MX" sz="20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entre sí.</a:t>
            </a:r>
            <a:endParaRPr lang="es-MX" sz="2000" b="1" dirty="0">
              <a:solidFill>
                <a:schemeClr val="bg1"/>
              </a:solidFill>
              <a:latin typeface="Maiandra GD" panose="020E0502030308020204" pitchFamily="34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784" y="1697518"/>
            <a:ext cx="3316631" cy="3531682"/>
          </a:xfrm>
          <a:prstGeom prst="rect">
            <a:avLst/>
          </a:prstGeom>
          <a:ln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1572086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411760" y="1241018"/>
            <a:ext cx="50097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Capacidad de Expresión</a:t>
            </a:r>
            <a:endParaRPr lang="es-MX" sz="36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276872"/>
            <a:ext cx="3168352" cy="3240360"/>
          </a:xfrm>
          <a:prstGeom prst="rect">
            <a:avLst/>
          </a:prstGeom>
          <a:ln>
            <a:solidFill>
              <a:srgbClr val="FFC000"/>
            </a:solidFill>
          </a:ln>
        </p:spPr>
      </p:pic>
      <p:sp>
        <p:nvSpPr>
          <p:cNvPr id="4" name="3 CuadroTexto"/>
          <p:cNvSpPr txBox="1"/>
          <p:nvPr/>
        </p:nvSpPr>
        <p:spPr>
          <a:xfrm>
            <a:off x="4916612" y="2636912"/>
            <a:ext cx="32557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Es la manifestación de sentimientos, pensamientos, ideas, creencias.</a:t>
            </a:r>
          </a:p>
          <a:p>
            <a:pPr algn="just"/>
            <a:r>
              <a:rPr lang="es-MX" sz="24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Es vital para la comunicación y la interacción interpersonal.</a:t>
            </a:r>
          </a:p>
          <a:p>
            <a:endParaRPr lang="es-MX" sz="2400" dirty="0">
              <a:solidFill>
                <a:schemeClr val="bg1"/>
              </a:solidFill>
              <a:latin typeface="Maiandra GD" panose="020E0502030308020204" pitchFamily="34" charset="0"/>
            </a:endParaRPr>
          </a:p>
          <a:p>
            <a:endParaRPr lang="es-MX" sz="2400" dirty="0" smtClean="0">
              <a:solidFill>
                <a:schemeClr val="bg1"/>
              </a:solidFill>
              <a:latin typeface="Maiandra GD" panose="020E0502030308020204" pitchFamily="34" charset="0"/>
            </a:endParaRPr>
          </a:p>
          <a:p>
            <a:endParaRPr lang="es-MX" sz="2400" dirty="0">
              <a:solidFill>
                <a:schemeClr val="bg1"/>
              </a:solidFill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0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627784" y="1318894"/>
            <a:ext cx="41731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Sentido de Prevención</a:t>
            </a:r>
            <a:endParaRPr lang="es-MX" sz="32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97" y="2607816"/>
            <a:ext cx="3672408" cy="2592288"/>
          </a:xfrm>
          <a:prstGeom prst="rect">
            <a:avLst/>
          </a:prstGeom>
          <a:ln>
            <a:solidFill>
              <a:srgbClr val="FFC000"/>
            </a:solidFill>
          </a:ln>
        </p:spPr>
      </p:pic>
      <p:sp>
        <p:nvSpPr>
          <p:cNvPr id="4" name="3 CuadroTexto"/>
          <p:cNvSpPr txBox="1"/>
          <p:nvPr/>
        </p:nvSpPr>
        <p:spPr>
          <a:xfrm>
            <a:off x="5508104" y="2852936"/>
            <a:ext cx="25202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Un aprendiz estratega planea y toma alternativas para prevenir alguna situación no deseada.</a:t>
            </a:r>
            <a:endParaRPr lang="es-MX" sz="2400" dirty="0">
              <a:solidFill>
                <a:schemeClr val="bg1"/>
              </a:solidFill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821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heurón"/>
          <p:cNvSpPr/>
          <p:nvPr/>
        </p:nvSpPr>
        <p:spPr>
          <a:xfrm>
            <a:off x="4283968" y="1196752"/>
            <a:ext cx="2710832" cy="3744416"/>
          </a:xfrm>
          <a:prstGeom prst="chevron">
            <a:avLst/>
          </a:prstGeom>
          <a:solidFill>
            <a:srgbClr val="FFC000">
              <a:alpha val="31000"/>
            </a:srgbClr>
          </a:solidFill>
          <a:ln>
            <a:solidFill>
              <a:srgbClr val="FFC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351732" y="3068960"/>
            <a:ext cx="6867204" cy="1008112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CuadroTexto"/>
          <p:cNvSpPr txBox="1"/>
          <p:nvPr/>
        </p:nvSpPr>
        <p:spPr>
          <a:xfrm>
            <a:off x="1351732" y="1484784"/>
            <a:ext cx="23695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8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Sesión 3</a:t>
            </a:r>
            <a:endParaRPr lang="es-MX" sz="48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696027" y="3068960"/>
            <a:ext cx="617861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rgbClr val="77274F"/>
                </a:solidFill>
                <a:latin typeface="Maiandra GD" panose="020E0502030308020204" pitchFamily="34" charset="0"/>
              </a:rPr>
              <a:t>Herramientas, etapas y características </a:t>
            </a:r>
          </a:p>
          <a:p>
            <a:r>
              <a:rPr lang="es-MX" sz="2800" b="1" dirty="0">
                <a:solidFill>
                  <a:srgbClr val="77274F"/>
                </a:solidFill>
                <a:latin typeface="Maiandra GD" panose="020E0502030308020204" pitchFamily="34" charset="0"/>
              </a:rPr>
              <a:t>p</a:t>
            </a:r>
            <a:r>
              <a:rPr lang="es-MX" sz="2800" b="1" dirty="0" smtClean="0">
                <a:solidFill>
                  <a:srgbClr val="77274F"/>
                </a:solidFill>
                <a:latin typeface="Maiandra GD" panose="020E0502030308020204" pitchFamily="34" charset="0"/>
              </a:rPr>
              <a:t>rincipales del aprendizaje estratégico.</a:t>
            </a:r>
            <a:endParaRPr lang="es-MX" sz="2800" b="1" dirty="0">
              <a:solidFill>
                <a:srgbClr val="77274F"/>
              </a:solidFill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882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611560" y="997764"/>
            <a:ext cx="2598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PROPÓSITO:</a:t>
            </a:r>
            <a:endParaRPr lang="es-MX" sz="32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80988" y="2009313"/>
            <a:ext cx="79156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Identificar las características y ventajas de ser un aprendiz</a:t>
            </a:r>
          </a:p>
          <a:p>
            <a:r>
              <a:rPr lang="es-MX" sz="24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estratégico que le permita una adaptación escolar exitosa.</a:t>
            </a:r>
            <a:endParaRPr lang="es-MX" sz="2400" dirty="0">
              <a:solidFill>
                <a:schemeClr val="bg1"/>
              </a:solidFill>
              <a:latin typeface="Maiandra GD" panose="020E0502030308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11560" y="3348483"/>
            <a:ext cx="3321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COMPETENCIA: </a:t>
            </a:r>
            <a:endParaRPr lang="es-MX" sz="32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082948" y="4221088"/>
            <a:ext cx="73949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Se conoce y valora así mismo , aborda problemas </a:t>
            </a:r>
          </a:p>
          <a:p>
            <a:r>
              <a:rPr lang="es-MX" sz="24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y retos teniendo en cuenta los objetivos que persigue.</a:t>
            </a:r>
            <a:endParaRPr lang="es-MX" sz="2400" b="1" dirty="0">
              <a:solidFill>
                <a:schemeClr val="bg1"/>
              </a:solidFill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82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987824" y="476672"/>
            <a:ext cx="2882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Herramientas</a:t>
            </a:r>
            <a:endParaRPr lang="es-MX" sz="36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535136" y="1628800"/>
            <a:ext cx="378789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Instrumento que sirve para facilitar la tarea.</a:t>
            </a:r>
          </a:p>
          <a:p>
            <a:pPr algn="just"/>
            <a:r>
              <a:rPr lang="es-MX" sz="24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Ejemplo</a:t>
            </a:r>
            <a:r>
              <a:rPr lang="es-MX" sz="24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: las técnicas de estudio.</a:t>
            </a:r>
          </a:p>
          <a:p>
            <a:pPr algn="just"/>
            <a:endParaRPr lang="es-MX" sz="2400" dirty="0" smtClean="0">
              <a:solidFill>
                <a:schemeClr val="bg1"/>
              </a:solidFill>
              <a:latin typeface="Maiandra GD" panose="020E0502030308020204" pitchFamily="34" charset="0"/>
            </a:endParaRPr>
          </a:p>
          <a:p>
            <a:pPr algn="just"/>
            <a:r>
              <a:rPr lang="es-MX" sz="24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Las herramientas </a:t>
            </a:r>
            <a:r>
              <a:rPr lang="es-MX" sz="24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te ayudará a aprender, a planificar y organizar tu persona, tus actividades y tus procesos de conocimiento.</a:t>
            </a:r>
            <a:endParaRPr lang="es-MX" sz="2400" dirty="0">
              <a:solidFill>
                <a:schemeClr val="bg1"/>
              </a:solidFill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477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46088" y="836712"/>
            <a:ext cx="66052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ORIENTACIÓN EDUCATIVA</a:t>
            </a:r>
            <a:endParaRPr lang="es-MX" sz="40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572000" y="2708920"/>
            <a:ext cx="4114189" cy="18002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 smtClean="0">
                <a:latin typeface="Maiandra GD" panose="020E0502030308020204" pitchFamily="34" charset="0"/>
              </a:rPr>
              <a:t>1</a:t>
            </a:r>
            <a:r>
              <a:rPr lang="es-MX" sz="4000" dirty="0" smtClean="0">
                <a:solidFill>
                  <a:srgbClr val="591D3B"/>
                </a:solidFill>
                <a:latin typeface="Maiandra GD" panose="020E0502030308020204" pitchFamily="34" charset="0"/>
              </a:rPr>
              <a:t>1    Semestre</a:t>
            </a:r>
            <a:endParaRPr lang="es-MX" sz="4000" dirty="0">
              <a:latin typeface="Maiandra GD" panose="020E0502030308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409596" y="3360660"/>
            <a:ext cx="5357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>
                <a:solidFill>
                  <a:srgbClr val="571D3A"/>
                </a:solidFill>
                <a:latin typeface="Maiandra GD" panose="020E0502030308020204" pitchFamily="34" charset="0"/>
              </a:rPr>
              <a:t> </a:t>
            </a:r>
            <a:r>
              <a:rPr lang="es-MX" sz="2400" dirty="0" err="1" smtClean="0">
                <a:solidFill>
                  <a:srgbClr val="571D3A"/>
                </a:solidFill>
                <a:latin typeface="Maiandra GD" panose="020E0502030308020204" pitchFamily="34" charset="0"/>
              </a:rPr>
              <a:t>er</a:t>
            </a:r>
            <a:endParaRPr lang="es-MX" sz="2400" dirty="0">
              <a:solidFill>
                <a:srgbClr val="571D3A"/>
              </a:solidFill>
              <a:latin typeface="Maiandra GD" panose="020E0502030308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30" y="3068960"/>
            <a:ext cx="3240360" cy="3426005"/>
          </a:xfrm>
          <a:prstGeom prst="rect">
            <a:avLst/>
          </a:prstGeom>
          <a:solidFill>
            <a:srgbClr val="FFC000"/>
          </a:solidFill>
          <a:ln w="25400">
            <a:solidFill>
              <a:srgbClr val="FFCC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1827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11560" y="805354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ESTRATEGIAS DE ENSAYO</a:t>
            </a:r>
            <a:endParaRPr lang="es-MX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91927" y="1196752"/>
            <a:ext cx="41044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Se basa en </a:t>
            </a:r>
            <a:r>
              <a:rPr lang="es-MX" dirty="0">
                <a:solidFill>
                  <a:schemeClr val="bg1"/>
                </a:solidFill>
                <a:latin typeface="Maiandra GD" panose="020E0502030308020204" pitchFamily="34" charset="0"/>
              </a:rPr>
              <a:t>la repetición de los contenidos ya sea escrito o </a:t>
            </a:r>
            <a:r>
              <a:rPr lang="es-MX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hablado. </a:t>
            </a:r>
            <a:r>
              <a:rPr lang="es-MX" dirty="0">
                <a:solidFill>
                  <a:schemeClr val="bg1"/>
                </a:solidFill>
                <a:latin typeface="Maiandra GD" panose="020E0502030308020204" pitchFamily="34" charset="0"/>
              </a:rPr>
              <a:t>P</a:t>
            </a:r>
            <a:r>
              <a:rPr lang="es-MX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ermite </a:t>
            </a:r>
            <a:r>
              <a:rPr lang="es-MX" dirty="0">
                <a:solidFill>
                  <a:schemeClr val="bg1"/>
                </a:solidFill>
                <a:latin typeface="Maiandra GD" panose="020E0502030308020204" pitchFamily="34" charset="0"/>
              </a:rPr>
              <a:t>utilizar la táctica de la repetición como base de recordatorio. Tenemos leer en voz alta, copiar material , tomar apuntes, </a:t>
            </a:r>
            <a:r>
              <a:rPr lang="es-MX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subrayar</a:t>
            </a:r>
            <a:r>
              <a:rPr lang="es-MX" dirty="0">
                <a:solidFill>
                  <a:schemeClr val="bg1"/>
                </a:solidFill>
                <a:latin typeface="Maiandra GD" panose="020E0502030308020204" pitchFamily="34" charset="0"/>
              </a:rPr>
              <a:t>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611560" y="321297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ESTRATEGIAS DE ELABORACIÓN</a:t>
            </a:r>
            <a:endParaRPr lang="es-MX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11560" y="3717032"/>
            <a:ext cx="4104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Consiste en </a:t>
            </a:r>
            <a:r>
              <a:rPr lang="es-MX" dirty="0">
                <a:solidFill>
                  <a:schemeClr val="bg1"/>
                </a:solidFill>
                <a:latin typeface="Maiandra GD" panose="020E0502030308020204" pitchFamily="34" charset="0"/>
              </a:rPr>
              <a:t>crear uniones entre lo nuevo y lo familiar, por ejemplo : resumir, tomar notas libres, responder preguntas, </a:t>
            </a:r>
            <a:r>
              <a:rPr lang="es-MX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describir </a:t>
            </a:r>
            <a:r>
              <a:rPr lang="es-MX" dirty="0">
                <a:solidFill>
                  <a:schemeClr val="bg1"/>
                </a:solidFill>
                <a:latin typeface="Maiandra GD" panose="020E0502030308020204" pitchFamily="34" charset="0"/>
              </a:rPr>
              <a:t>como se relaciona la información</a:t>
            </a:r>
            <a:r>
              <a:rPr lang="es-MX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.</a:t>
            </a:r>
            <a:endParaRPr lang="es-MX" dirty="0">
              <a:solidFill>
                <a:schemeClr val="bg1"/>
              </a:solidFill>
              <a:latin typeface="Maiandra GD" panose="020E0502030308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716016" y="795249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ESTRATEGIAS DE ORGANIZACIÓN</a:t>
            </a:r>
            <a:endParaRPr lang="es-MX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5004048" y="1209016"/>
            <a:ext cx="38884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  <a:latin typeface="Maiandra GD" panose="020E0502030308020204" pitchFamily="34" charset="0"/>
              </a:rPr>
              <a:t>S</a:t>
            </a:r>
            <a:r>
              <a:rPr lang="es-MX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e refiere en </a:t>
            </a:r>
            <a:r>
              <a:rPr lang="es-MX" dirty="0">
                <a:solidFill>
                  <a:schemeClr val="bg1"/>
                </a:solidFill>
                <a:latin typeface="Maiandra GD" panose="020E0502030308020204" pitchFamily="34" charset="0"/>
              </a:rPr>
              <a:t>una serie de modos de actuación que consisten en agrupar la información para que sea más sencilla estudiarla y comprenderla. </a:t>
            </a:r>
            <a:r>
              <a:rPr lang="es-MX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Las técnicas que se utilizan son </a:t>
            </a:r>
            <a:r>
              <a:rPr lang="es-MX" dirty="0">
                <a:solidFill>
                  <a:schemeClr val="bg1"/>
                </a:solidFill>
                <a:latin typeface="Maiandra GD" panose="020E0502030308020204" pitchFamily="34" charset="0"/>
              </a:rPr>
              <a:t>: resumir textos, esquemas, </a:t>
            </a:r>
            <a:r>
              <a:rPr lang="es-MX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subrayado.</a:t>
            </a:r>
            <a:endParaRPr lang="es-MX" dirty="0">
              <a:solidFill>
                <a:schemeClr val="bg1"/>
              </a:solidFill>
              <a:latin typeface="Maiandra GD" panose="020E0502030308020204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364088" y="339764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ESTRATEGIAS DE COMPRENSIÓN</a:t>
            </a:r>
            <a:endParaRPr lang="es-MX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364088" y="4077072"/>
            <a:ext cx="33843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La </a:t>
            </a:r>
            <a:r>
              <a:rPr lang="es-MX" dirty="0">
                <a:solidFill>
                  <a:schemeClr val="bg1"/>
                </a:solidFill>
                <a:latin typeface="Maiandra GD" panose="020E0502030308020204" pitchFamily="34" charset="0"/>
              </a:rPr>
              <a:t>comprensión es la base del estudio. Supervisan la acción y el pensamiento del alumno y se caracterizan por el alto nivel de conciencia que requiere.</a:t>
            </a:r>
          </a:p>
        </p:txBody>
      </p:sp>
    </p:spTree>
    <p:extLst>
      <p:ext uri="{BB962C8B-B14F-4D97-AF65-F5344CB8AC3E}">
        <p14:creationId xmlns:p14="http://schemas.microsoft.com/office/powerpoint/2010/main" val="2582422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Elipse"/>
          <p:cNvSpPr/>
          <p:nvPr/>
        </p:nvSpPr>
        <p:spPr>
          <a:xfrm>
            <a:off x="4499992" y="2060848"/>
            <a:ext cx="3600400" cy="3400926"/>
          </a:xfrm>
          <a:prstGeom prst="ellipse">
            <a:avLst/>
          </a:prstGeom>
          <a:solidFill>
            <a:srgbClr val="FFC000">
              <a:alpha val="31000"/>
            </a:srgbClr>
          </a:solidFill>
          <a:ln>
            <a:solidFill>
              <a:srgbClr val="FFC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1351732" y="3068960"/>
            <a:ext cx="6867204" cy="145614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CuadroTexto"/>
          <p:cNvSpPr txBox="1"/>
          <p:nvPr/>
        </p:nvSpPr>
        <p:spPr>
          <a:xfrm>
            <a:off x="1351732" y="1484784"/>
            <a:ext cx="23695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8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Sesión 4</a:t>
            </a:r>
            <a:endParaRPr lang="es-MX" sz="48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334468" y="3104532"/>
            <a:ext cx="657391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rgbClr val="77274F"/>
                </a:solidFill>
                <a:latin typeface="Maiandra GD" panose="020E0502030308020204" pitchFamily="34" charset="0"/>
              </a:rPr>
              <a:t>Valorando las características del aprendiz</a:t>
            </a:r>
          </a:p>
          <a:p>
            <a:r>
              <a:rPr lang="es-MX" sz="2800" b="1" dirty="0">
                <a:solidFill>
                  <a:srgbClr val="77274F"/>
                </a:solidFill>
                <a:latin typeface="Maiandra GD" panose="020E0502030308020204" pitchFamily="34" charset="0"/>
              </a:rPr>
              <a:t>e</a:t>
            </a:r>
            <a:r>
              <a:rPr lang="es-MX" sz="2800" b="1" dirty="0" smtClean="0">
                <a:solidFill>
                  <a:srgbClr val="77274F"/>
                </a:solidFill>
                <a:latin typeface="Maiandra GD" panose="020E0502030308020204" pitchFamily="34" charset="0"/>
              </a:rPr>
              <a:t>stratégico; al inicio durante y después </a:t>
            </a:r>
          </a:p>
          <a:p>
            <a:r>
              <a:rPr lang="es-MX" sz="2800" b="1" dirty="0">
                <a:solidFill>
                  <a:srgbClr val="77274F"/>
                </a:solidFill>
                <a:latin typeface="Maiandra GD" panose="020E0502030308020204" pitchFamily="34" charset="0"/>
              </a:rPr>
              <a:t>d</a:t>
            </a:r>
            <a:r>
              <a:rPr lang="es-MX" sz="2800" b="1" dirty="0" smtClean="0">
                <a:solidFill>
                  <a:srgbClr val="77274F"/>
                </a:solidFill>
                <a:latin typeface="Maiandra GD" panose="020E0502030308020204" pitchFamily="34" charset="0"/>
              </a:rPr>
              <a:t>e la tarea.</a:t>
            </a:r>
            <a:endParaRPr lang="es-MX" sz="2800" b="1" dirty="0">
              <a:solidFill>
                <a:srgbClr val="77274F"/>
              </a:solidFill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853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611560" y="997764"/>
            <a:ext cx="2598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PROPÓSITO:</a:t>
            </a:r>
            <a:endParaRPr lang="es-MX" sz="32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80988" y="2009313"/>
            <a:ext cx="76101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</a:rPr>
              <a:t>Identificar las características y ventajas de ser un aprendiz</a:t>
            </a:r>
          </a:p>
          <a:p>
            <a:r>
              <a:rPr lang="es-MX" sz="2400" b="1" dirty="0" smtClean="0">
                <a:solidFill>
                  <a:schemeClr val="bg1"/>
                </a:solidFill>
              </a:rPr>
              <a:t>estratégico que le permita una adaptación escolar exitosa.</a:t>
            </a:r>
            <a:endParaRPr lang="es-MX" sz="2400" dirty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11560" y="3348483"/>
            <a:ext cx="3321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COMPETENCIA: </a:t>
            </a:r>
            <a:endParaRPr lang="es-MX" sz="32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082948" y="4221088"/>
            <a:ext cx="70713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</a:rPr>
              <a:t>Se conoce y valora así mismo , aborda problemas </a:t>
            </a:r>
          </a:p>
          <a:p>
            <a:r>
              <a:rPr lang="es-MX" sz="2400" b="1" dirty="0" smtClean="0">
                <a:solidFill>
                  <a:schemeClr val="bg1"/>
                </a:solidFill>
              </a:rPr>
              <a:t>y retos teniendo en cuenta los objetivos que persigue.</a:t>
            </a:r>
            <a:endParaRPr lang="es-MX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306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261374" y="836712"/>
            <a:ext cx="65153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ETAPAS DEL APRENDIZAJE ESTRATÉGICO</a:t>
            </a:r>
            <a:endParaRPr lang="es-MX" sz="3600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11560" y="3318558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 </a:t>
            </a:r>
            <a:endParaRPr lang="es-MX" sz="32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331240" y="2636912"/>
            <a:ext cx="437213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chemeClr val="bg1"/>
                </a:solidFill>
                <a:latin typeface="Maiandra GD" panose="020E0502030308020204" pitchFamily="34" charset="0"/>
              </a:rPr>
              <a:t>Etapa 1: La incompetencia </a:t>
            </a:r>
            <a:r>
              <a:rPr lang="es-MX" sz="24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inconsciente.</a:t>
            </a:r>
          </a:p>
          <a:p>
            <a:pPr algn="ctr"/>
            <a:r>
              <a:rPr lang="es-MX" sz="2400" dirty="0">
                <a:solidFill>
                  <a:schemeClr val="bg1"/>
                </a:solidFill>
                <a:latin typeface="Maiandra GD" panose="020E0502030308020204" pitchFamily="34" charset="0"/>
              </a:rPr>
              <a:t>Etapa 2: La incompetencia consciente.</a:t>
            </a:r>
            <a:br>
              <a:rPr lang="es-MX" sz="2400" dirty="0">
                <a:solidFill>
                  <a:schemeClr val="bg1"/>
                </a:solidFill>
                <a:latin typeface="Maiandra GD" panose="020E0502030308020204" pitchFamily="34" charset="0"/>
              </a:rPr>
            </a:br>
            <a:r>
              <a:rPr lang="es-MX" sz="2400" dirty="0">
                <a:solidFill>
                  <a:schemeClr val="bg1"/>
                </a:solidFill>
                <a:latin typeface="Maiandra GD" panose="020E0502030308020204" pitchFamily="34" charset="0"/>
              </a:rPr>
              <a:t>Etapa 3: La Competencia Consciente</a:t>
            </a:r>
            <a:r>
              <a:rPr lang="es-MX" sz="24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.</a:t>
            </a:r>
          </a:p>
          <a:p>
            <a:pPr algn="ctr"/>
            <a:r>
              <a:rPr lang="es-MX" sz="2400" dirty="0">
                <a:solidFill>
                  <a:schemeClr val="bg1"/>
                </a:solidFill>
                <a:latin typeface="Maiandra GD" panose="020E0502030308020204" pitchFamily="34" charset="0"/>
              </a:rPr>
              <a:t>Etapa 4: La Competencia Inconsciente.</a:t>
            </a:r>
            <a:endParaRPr lang="es-MX" sz="2400" dirty="0" smtClean="0">
              <a:solidFill>
                <a:schemeClr val="bg1"/>
              </a:solidFill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123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123728" y="416095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FASES DEL APRENDIZ ESTRATÉGICO</a:t>
            </a:r>
            <a:endParaRPr lang="es-MX" sz="36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3262409" y="1650686"/>
            <a:ext cx="2304256" cy="1080120"/>
          </a:xfrm>
          <a:prstGeom prst="roundRect">
            <a:avLst/>
          </a:prstGeom>
          <a:solidFill>
            <a:srgbClr val="00FFCC">
              <a:alpha val="55000"/>
            </a:srgbClr>
          </a:solidFill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Maiandra GD" panose="020E0502030308020204" pitchFamily="34" charset="0"/>
              </a:rPr>
              <a:t>FASE: 2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  <a:latin typeface="Maiandra GD" panose="020E0502030308020204" pitchFamily="34" charset="0"/>
              </a:rPr>
              <a:t>EJECUCIÓN DE LA TAREA</a:t>
            </a:r>
            <a:endParaRPr lang="es-MX" dirty="0">
              <a:solidFill>
                <a:schemeClr val="tx1"/>
              </a:solidFill>
              <a:latin typeface="Maiandra GD" panose="020E0502030308020204" pitchFamily="34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6084168" y="1617477"/>
            <a:ext cx="2304256" cy="1080120"/>
          </a:xfrm>
          <a:prstGeom prst="roundRect">
            <a:avLst/>
          </a:prstGeom>
          <a:solidFill>
            <a:srgbClr val="00FFCC">
              <a:alpha val="55000"/>
            </a:srgbClr>
          </a:solidFill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Maiandra GD" panose="020E0502030308020204" pitchFamily="34" charset="0"/>
              </a:rPr>
              <a:t>FASE: 3 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  <a:latin typeface="Maiandra GD" panose="020E0502030308020204" pitchFamily="34" charset="0"/>
              </a:rPr>
              <a:t>EVALUACIÓN</a:t>
            </a:r>
            <a:endParaRPr lang="es-MX" dirty="0">
              <a:solidFill>
                <a:schemeClr val="tx1"/>
              </a:solidFill>
              <a:latin typeface="Maiandra GD" panose="020E0502030308020204" pitchFamily="34" charset="0"/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6084168" y="4005065"/>
            <a:ext cx="2304256" cy="2664296"/>
          </a:xfrm>
          <a:prstGeom prst="roundRect">
            <a:avLst/>
          </a:prstGeom>
          <a:solidFill>
            <a:srgbClr val="00FFCC">
              <a:alpha val="55000"/>
            </a:srgbClr>
          </a:solidFill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Maiandra GD" panose="020E0502030308020204" pitchFamily="34" charset="0"/>
              </a:rPr>
              <a:t>¿Resultó efectivo el método que utilicé?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  <a:latin typeface="Maiandra GD" panose="020E0502030308020204" pitchFamily="34" charset="0"/>
              </a:rPr>
              <a:t>¿Tuve errores en los procedimientos?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  <a:latin typeface="Maiandra GD" panose="020E0502030308020204" pitchFamily="34" charset="0"/>
              </a:rPr>
              <a:t>¿Cuál secuencia de las que utilice, me resultó de mayor utilidad?</a:t>
            </a:r>
            <a:endParaRPr lang="es-MX" dirty="0">
              <a:solidFill>
                <a:schemeClr val="tx1"/>
              </a:solidFill>
              <a:latin typeface="Maiandra GD" panose="020E0502030308020204" pitchFamily="34" charset="0"/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3275856" y="4005065"/>
            <a:ext cx="2376264" cy="2664296"/>
          </a:xfrm>
          <a:prstGeom prst="roundRect">
            <a:avLst/>
          </a:prstGeom>
          <a:solidFill>
            <a:srgbClr val="00FFCC">
              <a:alpha val="55000"/>
            </a:srgbClr>
          </a:solidFill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¿</a:t>
            </a:r>
            <a:r>
              <a:rPr lang="es-MX" dirty="0" smtClean="0">
                <a:solidFill>
                  <a:schemeClr val="tx1"/>
                </a:solidFill>
                <a:latin typeface="Maiandra GD" panose="020E0502030308020204" pitchFamily="34" charset="0"/>
              </a:rPr>
              <a:t>Cuáles técnicas de aprendizaje me permiten concretar mi conocimiento?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  <a:latin typeface="Maiandra GD" panose="020E0502030308020204" pitchFamily="34" charset="0"/>
              </a:rPr>
              <a:t>¿Qué información me resulta de mayor utilidad?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  <a:latin typeface="Maiandra GD" panose="020E0502030308020204" pitchFamily="34" charset="0"/>
              </a:rPr>
              <a:t>¿Cuál estrategia de aprendizaje voy a usar?</a:t>
            </a:r>
            <a:endParaRPr lang="es-MX" dirty="0">
              <a:solidFill>
                <a:schemeClr val="tx1"/>
              </a:solidFill>
              <a:latin typeface="Maiandra GD" panose="020E0502030308020204" pitchFamily="34" charset="0"/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323528" y="4130406"/>
            <a:ext cx="2304256" cy="1674858"/>
          </a:xfrm>
          <a:prstGeom prst="roundRect">
            <a:avLst/>
          </a:prstGeom>
          <a:solidFill>
            <a:srgbClr val="00FFCC">
              <a:alpha val="55000"/>
            </a:srgbClr>
          </a:solidFill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  <a:latin typeface="Maiandra GD" panose="020E0502030308020204" pitchFamily="34" charset="0"/>
              </a:rPr>
              <a:t>Qué voy a hacer?</a:t>
            </a:r>
          </a:p>
          <a:p>
            <a:pPr algn="ctr"/>
            <a:r>
              <a:rPr lang="es-MX" dirty="0">
                <a:solidFill>
                  <a:schemeClr val="tx1"/>
                </a:solidFill>
                <a:latin typeface="Maiandra GD" panose="020E0502030308020204" pitchFamily="34" charset="0"/>
              </a:rPr>
              <a:t>¿Cómo lo voy hacer</a:t>
            </a:r>
            <a:r>
              <a:rPr lang="es-MX" dirty="0">
                <a:solidFill>
                  <a:schemeClr val="tx1"/>
                </a:solidFill>
              </a:rPr>
              <a:t>?</a:t>
            </a:r>
          </a:p>
          <a:p>
            <a:pPr algn="ctr"/>
            <a:endParaRPr lang="es-MX" dirty="0" smtClean="0">
              <a:latin typeface="Maiandra GD" panose="020E0502030308020204" pitchFamily="34" charset="0"/>
            </a:endParaRPr>
          </a:p>
          <a:p>
            <a:pPr algn="ctr"/>
            <a:endParaRPr lang="es-MX" dirty="0" smtClean="0">
              <a:solidFill>
                <a:schemeClr val="tx1"/>
              </a:solidFill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323528" y="1650686"/>
            <a:ext cx="2304256" cy="1080120"/>
          </a:xfrm>
          <a:prstGeom prst="roundRect">
            <a:avLst/>
          </a:prstGeom>
          <a:solidFill>
            <a:srgbClr val="00FFCC">
              <a:alpha val="55000"/>
            </a:srgbClr>
          </a:solidFill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Maiandra GD" panose="020E0502030308020204" pitchFamily="34" charset="0"/>
              </a:rPr>
              <a:t>FASE: 1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  <a:latin typeface="Maiandra GD" panose="020E0502030308020204" pitchFamily="34" charset="0"/>
              </a:rPr>
              <a:t>PLANIFICACIÓN</a:t>
            </a:r>
            <a:endParaRPr lang="es-MX" dirty="0">
              <a:solidFill>
                <a:schemeClr val="tx1"/>
              </a:solidFill>
              <a:latin typeface="Maiandra GD" panose="020E0502030308020204" pitchFamily="34" charset="0"/>
            </a:endParaRPr>
          </a:p>
        </p:txBody>
      </p:sp>
      <p:sp>
        <p:nvSpPr>
          <p:cNvPr id="11" name="10 Flecha abajo"/>
          <p:cNvSpPr/>
          <p:nvPr/>
        </p:nvSpPr>
        <p:spPr>
          <a:xfrm>
            <a:off x="1043608" y="3007206"/>
            <a:ext cx="792088" cy="784448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Flecha abajo"/>
          <p:cNvSpPr/>
          <p:nvPr/>
        </p:nvSpPr>
        <p:spPr>
          <a:xfrm>
            <a:off x="4018493" y="2938536"/>
            <a:ext cx="792088" cy="784448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Flecha abajo"/>
          <p:cNvSpPr/>
          <p:nvPr/>
        </p:nvSpPr>
        <p:spPr>
          <a:xfrm>
            <a:off x="6856348" y="2877925"/>
            <a:ext cx="792088" cy="784448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087719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lipse"/>
          <p:cNvSpPr/>
          <p:nvPr/>
        </p:nvSpPr>
        <p:spPr>
          <a:xfrm>
            <a:off x="5462818" y="764704"/>
            <a:ext cx="3000436" cy="2448272"/>
          </a:xfrm>
          <a:prstGeom prst="ellipse">
            <a:avLst/>
          </a:prstGeom>
          <a:solidFill>
            <a:srgbClr val="00FFCC">
              <a:alpha val="55000"/>
            </a:srgbClr>
          </a:solidFill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Maiandra GD" panose="020E0502030308020204" pitchFamily="34" charset="0"/>
              </a:rPr>
              <a:t>HABILIDADES</a:t>
            </a:r>
            <a:endParaRPr lang="es-MX" sz="2400" dirty="0">
              <a:solidFill>
                <a:schemeClr val="tx1"/>
              </a:solidFill>
              <a:latin typeface="Maiandra GD" panose="020E0502030308020204" pitchFamily="34" charset="0"/>
            </a:endParaRPr>
          </a:p>
        </p:txBody>
      </p:sp>
      <p:sp>
        <p:nvSpPr>
          <p:cNvPr id="3" name="2 Elipse"/>
          <p:cNvSpPr/>
          <p:nvPr/>
        </p:nvSpPr>
        <p:spPr>
          <a:xfrm>
            <a:off x="323528" y="764704"/>
            <a:ext cx="3024336" cy="2664296"/>
          </a:xfrm>
          <a:prstGeom prst="ellipse">
            <a:avLst/>
          </a:prstGeom>
          <a:solidFill>
            <a:srgbClr val="00FFCC">
              <a:alpha val="55000"/>
            </a:srgbClr>
          </a:solidFill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Maiandra GD" panose="020E0502030308020204" pitchFamily="34" charset="0"/>
              </a:rPr>
              <a:t>TÉCNICAS DE APRENDIZAJE</a:t>
            </a:r>
            <a:endParaRPr lang="es-MX" sz="2400" dirty="0">
              <a:solidFill>
                <a:schemeClr val="tx1"/>
              </a:solidFill>
              <a:latin typeface="Maiandra GD" panose="020E0502030308020204" pitchFamily="34" charset="0"/>
            </a:endParaRPr>
          </a:p>
        </p:txBody>
      </p:sp>
      <p:sp>
        <p:nvSpPr>
          <p:cNvPr id="4" name="3 Elipse"/>
          <p:cNvSpPr/>
          <p:nvPr/>
        </p:nvSpPr>
        <p:spPr>
          <a:xfrm>
            <a:off x="2870267" y="4293096"/>
            <a:ext cx="3096344" cy="2273578"/>
          </a:xfrm>
          <a:prstGeom prst="ellipse">
            <a:avLst/>
          </a:prstGeom>
          <a:solidFill>
            <a:srgbClr val="00FFCC">
              <a:alpha val="55000"/>
            </a:srgbClr>
          </a:solidFill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Maiandra GD" panose="020E0502030308020204" pitchFamily="34" charset="0"/>
              </a:rPr>
              <a:t>ESTRATEGIAS DE APRENDIZAJE</a:t>
            </a:r>
            <a:endParaRPr lang="es-MX" sz="2400" dirty="0">
              <a:solidFill>
                <a:schemeClr val="tx1"/>
              </a:solidFill>
              <a:latin typeface="Maiandra GD" panose="020E0502030308020204" pitchFamily="34" charset="0"/>
            </a:endParaRPr>
          </a:p>
        </p:txBody>
      </p:sp>
      <p:sp>
        <p:nvSpPr>
          <p:cNvPr id="5" name="4 Más"/>
          <p:cNvSpPr/>
          <p:nvPr/>
        </p:nvSpPr>
        <p:spPr>
          <a:xfrm>
            <a:off x="3698359" y="764704"/>
            <a:ext cx="1440160" cy="2088232"/>
          </a:xfrm>
          <a:prstGeom prst="mathPlu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Igual que"/>
          <p:cNvSpPr/>
          <p:nvPr/>
        </p:nvSpPr>
        <p:spPr>
          <a:xfrm>
            <a:off x="3347864" y="3429000"/>
            <a:ext cx="2114954" cy="792088"/>
          </a:xfrm>
          <a:prstGeom prst="mathEqual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23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91680" y="764704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CARACTERÍSTICAS DEL APRENDIZAJE</a:t>
            </a:r>
            <a:endParaRPr lang="es-MX" sz="36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691680" y="2420888"/>
            <a:ext cx="453650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MX" sz="2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Estructura Cognitiva.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MX" sz="2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Aprendizaje Autónomo.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MX" sz="2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Aprendizaje Significativo.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MX" sz="2000" dirty="0">
                <a:solidFill>
                  <a:schemeClr val="bg1"/>
                </a:solidFill>
                <a:latin typeface="Maiandra GD" panose="020E0502030308020204" pitchFamily="34" charset="0"/>
              </a:rPr>
              <a:t>El aprendizaje requiere la presencia de un objeto de conocimiento y un sujeto dispuesto a </a:t>
            </a:r>
            <a:r>
              <a:rPr lang="es-MX" sz="2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conocerlo.</a:t>
            </a:r>
            <a:endParaRPr lang="es-MX" sz="2000" dirty="0">
              <a:solidFill>
                <a:schemeClr val="bg1"/>
              </a:solidFill>
              <a:latin typeface="Maiandra GD" panose="020E0502030308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MX" sz="2000" dirty="0">
                <a:solidFill>
                  <a:schemeClr val="bg1"/>
                </a:solidFill>
                <a:latin typeface="Maiandra GD" panose="020E0502030308020204" pitchFamily="34" charset="0"/>
              </a:rPr>
              <a:t>Requiere de esfuerzo mental, para acercarse al objeto a </a:t>
            </a:r>
            <a:r>
              <a:rPr lang="es-MX" sz="2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conocer.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39301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043608" y="2420888"/>
            <a:ext cx="42484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MX" sz="2000" dirty="0">
                <a:solidFill>
                  <a:schemeClr val="bg1"/>
                </a:solidFill>
                <a:latin typeface="Maiandra GD" panose="020E0502030308020204" pitchFamily="34" charset="0"/>
              </a:rPr>
              <a:t>Necesita de tiempo suficiente según cada conocimiento.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MX" sz="2000" dirty="0">
                <a:solidFill>
                  <a:schemeClr val="bg1"/>
                </a:solidFill>
                <a:latin typeface="Maiandra GD" panose="020E0502030308020204" pitchFamily="34" charset="0"/>
              </a:rPr>
              <a:t>El nuevo conocimiento será mejor aprendido si se respetan los estilos cognitivos de quien aprende</a:t>
            </a:r>
            <a:r>
              <a:rPr lang="es-MX" sz="2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s-MX" sz="2000" dirty="0">
                <a:solidFill>
                  <a:schemeClr val="bg1"/>
                </a:solidFill>
                <a:latin typeface="Maiandra GD" panose="020E0502030308020204" pitchFamily="34" charset="0"/>
              </a:rPr>
              <a:t>El nuevo conocimiento así adquirido se aloja en la memoria a largo plazo y es susceptible de ser recuperado para ser usado en la resolución de </a:t>
            </a:r>
            <a:r>
              <a:rPr lang="es-MX" sz="2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situaciones.</a:t>
            </a:r>
            <a:endParaRPr lang="es-MX" sz="2000" dirty="0">
              <a:solidFill>
                <a:schemeClr val="bg1"/>
              </a:solidFill>
              <a:latin typeface="Maiandra GD" panose="020E0502030308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691680" y="764704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CARACTERÍSTICAS DEL APRENDIZAJE</a:t>
            </a:r>
            <a:endParaRPr lang="es-MX" sz="36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397" y="2443880"/>
            <a:ext cx="2520280" cy="3618620"/>
          </a:xfrm>
          <a:prstGeom prst="rect">
            <a:avLst/>
          </a:prstGeom>
          <a:noFill/>
          <a:ln w="254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1578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483768" y="1196752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REFLEXIÓN</a:t>
            </a:r>
            <a:endParaRPr lang="es-MX" sz="36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475656" y="2564904"/>
            <a:ext cx="66967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El aprendizaje es fundamental para el desarrollo humano y su evolución, puesto que genera habilidades, destrezas, estrategias para la resolución de problemas.  </a:t>
            </a:r>
            <a:endParaRPr lang="es-MX" sz="2800" dirty="0">
              <a:solidFill>
                <a:schemeClr val="bg1"/>
              </a:solidFill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389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817143" y="750035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REFERENCIAS</a:t>
            </a:r>
            <a:endParaRPr lang="es-MX" sz="36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56293" y="2276872"/>
            <a:ext cx="84249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- Huerta, R. Moisés (2001). Aprendizaje Estratégico. Lima: Editorial San Marcos.</a:t>
            </a:r>
          </a:p>
          <a:p>
            <a:pPr marL="285750" indent="-285750">
              <a:buFontTx/>
              <a:buChar char="-"/>
            </a:pPr>
            <a:r>
              <a:rPr lang="es-MX" sz="2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Cartas a un joven estudiante en entender el mundo de hoy, Editorial </a:t>
            </a:r>
            <a:r>
              <a:rPr lang="es-MX" sz="2000" dirty="0" err="1" smtClean="0">
                <a:solidFill>
                  <a:schemeClr val="bg1"/>
                </a:solidFill>
                <a:latin typeface="Maiandra GD" panose="020E0502030308020204" pitchFamily="34" charset="0"/>
              </a:rPr>
              <a:t>Rialp</a:t>
            </a:r>
            <a:r>
              <a:rPr lang="es-MX" sz="2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, Madrid.</a:t>
            </a:r>
          </a:p>
          <a:p>
            <a:pPr marL="285750" indent="-285750">
              <a:buFontTx/>
              <a:buChar char="-"/>
            </a:pPr>
            <a:r>
              <a:rPr lang="es-MX" sz="2000" dirty="0" err="1" smtClean="0">
                <a:solidFill>
                  <a:schemeClr val="bg1"/>
                </a:solidFill>
                <a:latin typeface="Maiandra GD" panose="020E0502030308020204" pitchFamily="34" charset="0"/>
              </a:rPr>
              <a:t>Louise</a:t>
            </a:r>
            <a:r>
              <a:rPr lang="es-MX" sz="2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 L. Hay. Vivir en armonía, el arte del éxito de Malena Sotomayor.</a:t>
            </a:r>
          </a:p>
          <a:p>
            <a:pPr marL="285750" indent="-285750">
              <a:buFontTx/>
              <a:buChar char="-"/>
            </a:pPr>
            <a:r>
              <a:rPr lang="es-MX" sz="2000" dirty="0" err="1" smtClean="0">
                <a:solidFill>
                  <a:schemeClr val="bg1"/>
                </a:solidFill>
                <a:latin typeface="Maiandra GD" panose="020E0502030308020204" pitchFamily="34" charset="0"/>
              </a:rPr>
              <a:t>Monereo</a:t>
            </a:r>
            <a:r>
              <a:rPr lang="es-MX" sz="2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, C. Castello y otros (2001). Estrategias de enseñanza y aprendizaje. Editorial Grao, Barcelona.</a:t>
            </a:r>
          </a:p>
          <a:p>
            <a:pPr marL="285750" indent="-285750">
              <a:buFontTx/>
              <a:buChar char="-"/>
            </a:pPr>
            <a:r>
              <a:rPr lang="es-MX" sz="2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Paz, Gerardo (2006). Hacia una Mundo mejor. Centro de arte y producción. </a:t>
            </a:r>
          </a:p>
        </p:txBody>
      </p:sp>
    </p:spTree>
    <p:extLst>
      <p:ext uri="{BB962C8B-B14F-4D97-AF65-F5344CB8AC3E}">
        <p14:creationId xmlns:p14="http://schemas.microsoft.com/office/powerpoint/2010/main" val="3691734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43608" y="764703"/>
            <a:ext cx="319189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PROPÓSITO </a:t>
            </a:r>
            <a:endParaRPr lang="es-MX" sz="4000" b="1" dirty="0" smtClean="0">
              <a:solidFill>
                <a:srgbClr val="FFC000"/>
              </a:solidFill>
              <a:latin typeface="Maiandra GD" panose="020E0502030308020204" pitchFamily="34" charset="0"/>
            </a:endParaRPr>
          </a:p>
          <a:p>
            <a:r>
              <a:rPr lang="es-MX" sz="40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GENERAL:</a:t>
            </a:r>
            <a:endParaRPr lang="es-MX" sz="40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817970" y="2492896"/>
            <a:ext cx="813953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2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Desarrollar su identidad como estudiante universitario del bachillerato</a:t>
            </a:r>
          </a:p>
          <a:p>
            <a:pPr algn="just"/>
            <a:r>
              <a:rPr lang="es-MX" sz="2000" dirty="0">
                <a:solidFill>
                  <a:schemeClr val="bg1"/>
                </a:solidFill>
                <a:latin typeface="Maiandra GD" panose="020E0502030308020204" pitchFamily="34" charset="0"/>
              </a:rPr>
              <a:t>i</a:t>
            </a:r>
            <a:r>
              <a:rPr lang="es-MX" sz="2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ntegrándose y adaptándose al espacio físico, académico y normativo</a:t>
            </a:r>
          </a:p>
          <a:p>
            <a:pPr algn="just"/>
            <a:r>
              <a:rPr lang="es-MX" sz="2000" dirty="0">
                <a:solidFill>
                  <a:schemeClr val="bg1"/>
                </a:solidFill>
                <a:latin typeface="Maiandra GD" panose="020E0502030308020204" pitchFamily="34" charset="0"/>
              </a:rPr>
              <a:t>d</a:t>
            </a:r>
            <a:r>
              <a:rPr lang="es-MX" sz="2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el plantel y de la institución en general.</a:t>
            </a:r>
          </a:p>
          <a:p>
            <a:pPr algn="just"/>
            <a:endParaRPr lang="es-MX" sz="2000" dirty="0">
              <a:solidFill>
                <a:schemeClr val="bg1"/>
              </a:solidFill>
              <a:latin typeface="Maiandra GD" panose="020E0502030308020204" pitchFamily="34" charset="0"/>
            </a:endParaRPr>
          </a:p>
          <a:p>
            <a:pPr algn="just"/>
            <a:r>
              <a:rPr lang="es-MX" sz="2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Reconocer la importancia de su permanencia y la culminación de sus </a:t>
            </a:r>
          </a:p>
          <a:p>
            <a:pPr algn="just"/>
            <a:r>
              <a:rPr lang="es-MX" sz="2000" dirty="0">
                <a:solidFill>
                  <a:schemeClr val="bg1"/>
                </a:solidFill>
                <a:latin typeface="Maiandra GD" panose="020E0502030308020204" pitchFamily="34" charset="0"/>
              </a:rPr>
              <a:t>e</a:t>
            </a:r>
            <a:r>
              <a:rPr lang="es-MX" sz="2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studios del Nivel Medio Superior como parte de su proyecto de vida, </a:t>
            </a:r>
          </a:p>
          <a:p>
            <a:pPr algn="just"/>
            <a:r>
              <a:rPr lang="es-MX" sz="2000" dirty="0">
                <a:solidFill>
                  <a:schemeClr val="bg1"/>
                </a:solidFill>
                <a:latin typeface="Maiandra GD" panose="020E0502030308020204" pitchFamily="34" charset="0"/>
              </a:rPr>
              <a:t>a</a:t>
            </a:r>
            <a:r>
              <a:rPr lang="es-MX" sz="2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l identificar sus habilidades, valores, potencialidades y expectativas </a:t>
            </a:r>
          </a:p>
          <a:p>
            <a:pPr algn="just"/>
            <a:r>
              <a:rPr lang="es-MX" sz="2000" dirty="0">
                <a:solidFill>
                  <a:schemeClr val="bg1"/>
                </a:solidFill>
                <a:latin typeface="Maiandra GD" panose="020E0502030308020204" pitchFamily="34" charset="0"/>
              </a:rPr>
              <a:t>a</a:t>
            </a:r>
            <a:r>
              <a:rPr lang="es-MX" sz="2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cadémicas sociales y vocaciones para enriquecer su proceso de </a:t>
            </a:r>
          </a:p>
          <a:p>
            <a:pPr algn="just"/>
            <a:r>
              <a:rPr lang="es-MX" sz="2000" dirty="0">
                <a:solidFill>
                  <a:schemeClr val="bg1"/>
                </a:solidFill>
                <a:latin typeface="Maiandra GD" panose="020E0502030308020204" pitchFamily="34" charset="0"/>
              </a:rPr>
              <a:t>d</a:t>
            </a:r>
            <a:r>
              <a:rPr lang="es-MX" sz="2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esarrollo personal, académico y profesional.</a:t>
            </a:r>
            <a:endParaRPr lang="es-MX" sz="2000" dirty="0">
              <a:solidFill>
                <a:schemeClr val="bg1"/>
              </a:solidFill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046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699792" y="764704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MESOGRAFÍA</a:t>
            </a:r>
            <a:endParaRPr lang="es-MX" sz="36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39552" y="2348880"/>
            <a:ext cx="81369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http://www.carreraporlaintegración.com/queeslaintegracion.pdf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http://diversidad-cultural-103.blogspot.mx/2011.10.01.archive.html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http://definicion.de/tolerancia/</a:t>
            </a:r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http://definicion.de/respeto/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http://www.jovenesdehonianos.org./archivos%20pdf/madurez%20Humana%201.pdf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http:wiquipedia.org.mx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http://soyarmonia.blogspot.mx/2011/02sugerencias-para-vivir-en-armonia-html.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64832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4572000" y="4725144"/>
            <a:ext cx="4104456" cy="864096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Anillo"/>
          <p:cNvSpPr/>
          <p:nvPr/>
        </p:nvSpPr>
        <p:spPr>
          <a:xfrm>
            <a:off x="323528" y="116632"/>
            <a:ext cx="3816424" cy="3456384"/>
          </a:xfrm>
          <a:prstGeom prst="donut">
            <a:avLst/>
          </a:prstGeom>
          <a:solidFill>
            <a:srgbClr val="FFFF00">
              <a:alpha val="15000"/>
            </a:srgbClr>
          </a:solidFill>
          <a:ln>
            <a:solidFill>
              <a:srgbClr val="FFC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23528" y="1268760"/>
            <a:ext cx="37593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54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MÓDULO I</a:t>
            </a:r>
            <a:endParaRPr lang="es-MX" sz="54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288267" y="3782546"/>
            <a:ext cx="72859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PROCESOS PARA LA ENSEÑANZA </a:t>
            </a:r>
          </a:p>
          <a:p>
            <a:endParaRPr lang="es-MX" sz="3200" b="1" dirty="0" smtClean="0">
              <a:solidFill>
                <a:schemeClr val="bg1"/>
              </a:solidFill>
              <a:latin typeface="Maiandra GD" panose="020E0502030308020204" pitchFamily="34" charset="0"/>
            </a:endParaRPr>
          </a:p>
          <a:p>
            <a:r>
              <a:rPr lang="es-MX" sz="3200" b="1" dirty="0">
                <a:solidFill>
                  <a:srgbClr val="652143"/>
                </a:solidFill>
                <a:latin typeface="Maiandra GD" panose="020E0502030308020204" pitchFamily="34" charset="0"/>
              </a:rPr>
              <a:t> </a:t>
            </a:r>
            <a:r>
              <a:rPr lang="es-MX" sz="3200" b="1" dirty="0" smtClean="0">
                <a:solidFill>
                  <a:srgbClr val="652143"/>
                </a:solidFill>
                <a:latin typeface="Maiandra GD" panose="020E0502030308020204" pitchFamily="34" charset="0"/>
              </a:rPr>
              <a:t>                             Y EL APRENDIZAJE</a:t>
            </a:r>
            <a:endParaRPr lang="es-MX" sz="3200" b="1" dirty="0">
              <a:solidFill>
                <a:srgbClr val="652143"/>
              </a:solidFill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3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Paralelogramo"/>
          <p:cNvSpPr/>
          <p:nvPr/>
        </p:nvSpPr>
        <p:spPr>
          <a:xfrm rot="20546677">
            <a:off x="3615493" y="3068959"/>
            <a:ext cx="4620931" cy="2088233"/>
          </a:xfrm>
          <a:prstGeom prst="parallelogram">
            <a:avLst/>
          </a:prstGeom>
          <a:solidFill>
            <a:srgbClr val="FFC000">
              <a:alpha val="20000"/>
            </a:srgbClr>
          </a:solidFill>
          <a:ln>
            <a:solidFill>
              <a:srgbClr val="FFC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1331640" y="3501008"/>
            <a:ext cx="6867204" cy="1008112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CuadroTexto"/>
          <p:cNvSpPr txBox="1"/>
          <p:nvPr/>
        </p:nvSpPr>
        <p:spPr>
          <a:xfrm>
            <a:off x="1351732" y="1484784"/>
            <a:ext cx="22637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8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Sesión 1</a:t>
            </a:r>
            <a:endParaRPr lang="es-MX" sz="48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789107" y="3630215"/>
            <a:ext cx="5952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rgbClr val="77274F"/>
                </a:solidFill>
                <a:latin typeface="Maiandra GD" panose="020E0502030308020204" pitchFamily="34" charset="0"/>
              </a:rPr>
              <a:t>Concepto de Aprendizaje Estratégico</a:t>
            </a:r>
            <a:endParaRPr lang="es-MX" sz="2800" b="1" dirty="0">
              <a:solidFill>
                <a:srgbClr val="77274F"/>
              </a:solidFill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28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611560" y="949732"/>
            <a:ext cx="2598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PROPÓSITO:</a:t>
            </a:r>
            <a:endParaRPr lang="es-MX" sz="32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691680" y="1954062"/>
            <a:ext cx="49510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2400" b="1" dirty="0" smtClean="0">
                <a:solidFill>
                  <a:schemeClr val="bg1"/>
                </a:solidFill>
              </a:rPr>
              <a:t>Identificar y comprender el concepto </a:t>
            </a:r>
          </a:p>
          <a:p>
            <a:pPr algn="just"/>
            <a:r>
              <a:rPr lang="es-MX" sz="2400" b="1" dirty="0" smtClean="0">
                <a:solidFill>
                  <a:schemeClr val="bg1"/>
                </a:solidFill>
              </a:rPr>
              <a:t>de aprendizaje estratégico</a:t>
            </a:r>
            <a:r>
              <a:rPr lang="es-MX" sz="2400" dirty="0" smtClean="0">
                <a:solidFill>
                  <a:schemeClr val="bg1"/>
                </a:solidFill>
              </a:rPr>
              <a:t>.</a:t>
            </a:r>
            <a:endParaRPr lang="es-MX" sz="2400" dirty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10320" y="3187204"/>
            <a:ext cx="3321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COMPETENCIA: </a:t>
            </a:r>
            <a:endParaRPr lang="es-MX" sz="32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691680" y="4221088"/>
            <a:ext cx="70585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</a:rPr>
              <a:t>Se conoce y valora así mismo , aborda problemas </a:t>
            </a:r>
          </a:p>
          <a:p>
            <a:r>
              <a:rPr lang="es-MX" sz="2400" b="1" dirty="0" smtClean="0">
                <a:solidFill>
                  <a:schemeClr val="bg1"/>
                </a:solidFill>
              </a:rPr>
              <a:t>y retos teniendo en cuenta los objetivos que persigue</a:t>
            </a:r>
            <a:r>
              <a:rPr lang="es-MX" sz="2000" b="1" dirty="0" smtClean="0">
                <a:solidFill>
                  <a:schemeClr val="bg1"/>
                </a:solidFill>
              </a:rPr>
              <a:t>.</a:t>
            </a:r>
            <a:endParaRPr lang="es-MX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541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97789" y="1196752"/>
            <a:ext cx="27958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 smtClean="0">
                <a:solidFill>
                  <a:srgbClr val="FFC000"/>
                </a:solidFill>
              </a:rPr>
              <a:t>APRENDIZAJE</a:t>
            </a:r>
          </a:p>
          <a:p>
            <a:r>
              <a:rPr lang="es-MX" sz="3600" b="1" dirty="0" smtClean="0">
                <a:solidFill>
                  <a:srgbClr val="FFC000"/>
                </a:solidFill>
              </a:rPr>
              <a:t>ESTRATÉGICO</a:t>
            </a:r>
            <a:endParaRPr lang="es-MX" sz="3600" b="1" dirty="0">
              <a:solidFill>
                <a:srgbClr val="FFC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83601" y="2708920"/>
            <a:ext cx="37444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Todos los procesos </a:t>
            </a:r>
            <a:r>
              <a:rPr lang="es-MX" sz="2000" b="1" dirty="0">
                <a:solidFill>
                  <a:schemeClr val="bg1"/>
                </a:solidFill>
                <a:latin typeface="Maiandra GD" panose="020E0502030308020204" pitchFamily="34" charset="0"/>
              </a:rPr>
              <a:t>internos cognitivos, motivacionales, emocionales y conductuales que promueven un aprendizaje efectivo, eficiente y eficaz</a:t>
            </a:r>
            <a:r>
              <a:rPr lang="es-MX" sz="2000" dirty="0" smtClean="0">
                <a:solidFill>
                  <a:schemeClr val="bg1"/>
                </a:solidFill>
                <a:latin typeface="Maiandra GD" panose="020E0502030308020204" pitchFamily="34" charset="0"/>
              </a:rPr>
              <a:t>.</a:t>
            </a:r>
          </a:p>
          <a:p>
            <a:r>
              <a:rPr lang="es-MX" sz="2000" dirty="0">
                <a:solidFill>
                  <a:schemeClr val="bg1"/>
                </a:solidFill>
                <a:latin typeface="Maiandra GD" panose="020E0502030308020204" pitchFamily="34" charset="0"/>
              </a:rPr>
              <a:t> </a:t>
            </a:r>
          </a:p>
          <a:p>
            <a:r>
              <a:rPr lang="es-MX" sz="2000" dirty="0">
                <a:solidFill>
                  <a:schemeClr val="bg1"/>
                </a:solidFill>
                <a:latin typeface="Maiandra GD" panose="020E0502030308020204" pitchFamily="34" charset="0"/>
              </a:rPr>
              <a:t>(Soto, 2002).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/>
              <a:t/>
            </a:r>
            <a:br>
              <a:rPr lang="es-MX" sz="2000" dirty="0"/>
            </a:br>
            <a:endParaRPr lang="es-MX" sz="2000" dirty="0">
              <a:solidFill>
                <a:schemeClr val="bg1"/>
              </a:solidFill>
              <a:latin typeface="Maiandra GD" panose="020E0502030308020204" pitchFamily="34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583648"/>
            <a:ext cx="3400425" cy="3819525"/>
          </a:xfrm>
          <a:prstGeom prst="rect">
            <a:avLst/>
          </a:prstGeom>
          <a:ln w="2540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2625615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riángulo rectángulo"/>
          <p:cNvSpPr/>
          <p:nvPr/>
        </p:nvSpPr>
        <p:spPr>
          <a:xfrm rot="8791290">
            <a:off x="4038517" y="3415669"/>
            <a:ext cx="4104456" cy="2736304"/>
          </a:xfrm>
          <a:prstGeom prst="rtTriangle">
            <a:avLst/>
          </a:prstGeom>
          <a:solidFill>
            <a:srgbClr val="FFC000">
              <a:alpha val="31000"/>
            </a:srgbClr>
          </a:solidFill>
          <a:ln>
            <a:solidFill>
              <a:srgbClr val="FFC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FFC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331640" y="3501008"/>
            <a:ext cx="6867204" cy="1008112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CuadroTexto"/>
          <p:cNvSpPr txBox="1"/>
          <p:nvPr/>
        </p:nvSpPr>
        <p:spPr>
          <a:xfrm>
            <a:off x="1351732" y="1484784"/>
            <a:ext cx="23695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8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Sesión 2</a:t>
            </a:r>
            <a:endParaRPr lang="es-MX" sz="48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547664" y="3630215"/>
            <a:ext cx="66511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rgbClr val="77274F"/>
                </a:solidFill>
                <a:latin typeface="Maiandra GD" panose="020E0502030308020204" pitchFamily="34" charset="0"/>
              </a:rPr>
              <a:t>Características de un Aprendiz Estratégico</a:t>
            </a:r>
            <a:endParaRPr lang="es-MX" sz="2800" b="1" dirty="0">
              <a:solidFill>
                <a:srgbClr val="77274F"/>
              </a:solidFill>
              <a:latin typeface="Maiandra GD" panose="020E0502030308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703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424">
              <a:srgbClr val="652143"/>
            </a:gs>
            <a:gs pos="22000">
              <a:srgbClr val="6E2449"/>
            </a:gs>
            <a:gs pos="58000">
              <a:srgbClr val="77274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611560" y="949732"/>
            <a:ext cx="2598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PROPÓSITO:</a:t>
            </a:r>
            <a:endParaRPr lang="es-MX" sz="32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165548" y="1844824"/>
            <a:ext cx="76101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</a:rPr>
              <a:t>Identificar las características y ventajas de ser un aprendiz</a:t>
            </a:r>
          </a:p>
          <a:p>
            <a:r>
              <a:rPr lang="es-MX" sz="2400" b="1" dirty="0" smtClean="0">
                <a:solidFill>
                  <a:schemeClr val="bg1"/>
                </a:solidFill>
              </a:rPr>
              <a:t>estratégico que le permita una adaptación escolar exitosa.</a:t>
            </a:r>
            <a:endParaRPr lang="es-MX" sz="2400" dirty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10319" y="3284984"/>
            <a:ext cx="3321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smtClean="0">
                <a:solidFill>
                  <a:srgbClr val="FFC000"/>
                </a:solidFill>
                <a:latin typeface="Maiandra GD" panose="020E0502030308020204" pitchFamily="34" charset="0"/>
              </a:rPr>
              <a:t>COMPETENCIA: </a:t>
            </a:r>
            <a:endParaRPr lang="es-MX" sz="3200" b="1" dirty="0">
              <a:solidFill>
                <a:srgbClr val="FFC000"/>
              </a:solidFill>
              <a:latin typeface="Maiandra GD" panose="020E0502030308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187624" y="4149080"/>
            <a:ext cx="70713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</a:rPr>
              <a:t>Se conoce y valora así mismo , aborda problemas </a:t>
            </a:r>
          </a:p>
          <a:p>
            <a:r>
              <a:rPr lang="es-MX" sz="2400" b="1" dirty="0" smtClean="0">
                <a:solidFill>
                  <a:schemeClr val="bg1"/>
                </a:solidFill>
              </a:rPr>
              <a:t>y retos teniendo en cuenta los objetivos que persigue.</a:t>
            </a:r>
            <a:endParaRPr lang="es-MX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282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1128</Words>
  <Application>Microsoft Office PowerPoint</Application>
  <PresentationFormat>Presentación en pantalla (4:3)</PresentationFormat>
  <Paragraphs>204</Paragraphs>
  <Slides>30</Slides>
  <Notes>30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30</vt:i4>
      </vt:variant>
    </vt:vector>
  </HeadingPairs>
  <TitlesOfParts>
    <vt:vector size="32" baseType="lpstr">
      <vt:lpstr>Tema de Office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TOSHIBA</dc:creator>
  <cp:lastModifiedBy>TOSHIBA</cp:lastModifiedBy>
  <cp:revision>54</cp:revision>
  <dcterms:created xsi:type="dcterms:W3CDTF">2014-09-30T03:57:36Z</dcterms:created>
  <dcterms:modified xsi:type="dcterms:W3CDTF">2014-10-04T04:10:54Z</dcterms:modified>
</cp:coreProperties>
</file>