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7"/>
  </p:notesMasterIdLst>
  <p:sldIdLst>
    <p:sldId id="258" r:id="rId2"/>
    <p:sldId id="267" r:id="rId3"/>
    <p:sldId id="351" r:id="rId4"/>
    <p:sldId id="352" r:id="rId5"/>
    <p:sldId id="353" r:id="rId6"/>
    <p:sldId id="354" r:id="rId7"/>
    <p:sldId id="355" r:id="rId8"/>
    <p:sldId id="356" r:id="rId9"/>
    <p:sldId id="357" r:id="rId10"/>
    <p:sldId id="358" r:id="rId11"/>
    <p:sldId id="359" r:id="rId12"/>
    <p:sldId id="360" r:id="rId13"/>
    <p:sldId id="361" r:id="rId14"/>
    <p:sldId id="362" r:id="rId15"/>
    <p:sldId id="363" r:id="rId16"/>
    <p:sldId id="364" r:id="rId17"/>
    <p:sldId id="365" r:id="rId18"/>
    <p:sldId id="366" r:id="rId19"/>
    <p:sldId id="368" r:id="rId20"/>
    <p:sldId id="369" r:id="rId21"/>
    <p:sldId id="370" r:id="rId22"/>
    <p:sldId id="383" r:id="rId23"/>
    <p:sldId id="367" r:id="rId24"/>
    <p:sldId id="372" r:id="rId25"/>
    <p:sldId id="373" r:id="rId26"/>
    <p:sldId id="384" r:id="rId27"/>
    <p:sldId id="374" r:id="rId28"/>
    <p:sldId id="375" r:id="rId29"/>
    <p:sldId id="376" r:id="rId30"/>
    <p:sldId id="377" r:id="rId31"/>
    <p:sldId id="378" r:id="rId32"/>
    <p:sldId id="379" r:id="rId33"/>
    <p:sldId id="380" r:id="rId34"/>
    <p:sldId id="381" r:id="rId35"/>
    <p:sldId id="382" r:id="rId36"/>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99"/>
    <a:srgbClr val="CCCC00"/>
    <a:srgbClr val="FF0066"/>
    <a:srgbClr val="CCFF33"/>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Estilo medio 4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937" autoAdjust="0"/>
    <p:restoredTop sz="94660"/>
  </p:normalViewPr>
  <p:slideViewPr>
    <p:cSldViewPr snapToGrid="0">
      <p:cViewPr varScale="1">
        <p:scale>
          <a:sx n="92" d="100"/>
          <a:sy n="92" d="100"/>
        </p:scale>
        <p:origin x="642" y="90"/>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50EE898-1103-42DC-A956-16F6EFE5528C}" type="datetimeFigureOut">
              <a:rPr lang="en-US" smtClean="0"/>
              <a:t>10/2/2015</a:t>
            </a:fld>
            <a:endParaRPr lang="en-US"/>
          </a:p>
        </p:txBody>
      </p:sp>
      <p:sp>
        <p:nvSpPr>
          <p:cNvPr id="4" name="3 Marcador de imagen de diapositiva"/>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8425C53-0950-4395-8050-C9CC591B2098}" type="slidenum">
              <a:rPr lang="en-US" smtClean="0"/>
              <a:t>‹Nº›</a:t>
            </a:fld>
            <a:endParaRPr lang="en-US"/>
          </a:p>
        </p:txBody>
      </p:sp>
    </p:spTree>
    <p:extLst>
      <p:ext uri="{BB962C8B-B14F-4D97-AF65-F5344CB8AC3E}">
        <p14:creationId xmlns:p14="http://schemas.microsoft.com/office/powerpoint/2010/main" val="11258548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B70C7E55-B55F-40D8-8301-A85015DDA9C8}" type="datetime1">
              <a:rPr lang="es-MX" smtClean="0"/>
              <a:t>02/10/2015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1324910-DA4E-4C21-8F64-183B19375D3F}" type="slidenum">
              <a:rPr lang="es-MX" smtClean="0"/>
              <a:t>‹Nº›</a:t>
            </a:fld>
            <a:endParaRPr lang="es-MX"/>
          </a:p>
        </p:txBody>
      </p:sp>
    </p:spTree>
    <p:extLst>
      <p:ext uri="{BB962C8B-B14F-4D97-AF65-F5344CB8AC3E}">
        <p14:creationId xmlns:p14="http://schemas.microsoft.com/office/powerpoint/2010/main" val="708580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EDCA6DE3-595F-4B0A-9E5B-C0B59B3085FE}" type="datetime1">
              <a:rPr lang="es-MX" smtClean="0"/>
              <a:t>02/10/2015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1324910-DA4E-4C21-8F64-183B19375D3F}" type="slidenum">
              <a:rPr lang="es-MX" smtClean="0"/>
              <a:t>‹Nº›</a:t>
            </a:fld>
            <a:endParaRPr lang="es-MX"/>
          </a:p>
        </p:txBody>
      </p:sp>
    </p:spTree>
    <p:extLst>
      <p:ext uri="{BB962C8B-B14F-4D97-AF65-F5344CB8AC3E}">
        <p14:creationId xmlns:p14="http://schemas.microsoft.com/office/powerpoint/2010/main" val="1020034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F273E132-6FF3-4BCE-A7BD-B46C5641D5F5}" type="datetime1">
              <a:rPr lang="es-MX" smtClean="0"/>
              <a:t>02/10/2015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1324910-DA4E-4C21-8F64-183B19375D3F}" type="slidenum">
              <a:rPr lang="es-MX" smtClean="0"/>
              <a:t>‹Nº›</a:t>
            </a:fld>
            <a:endParaRPr lang="es-MX"/>
          </a:p>
        </p:txBody>
      </p:sp>
    </p:spTree>
    <p:extLst>
      <p:ext uri="{BB962C8B-B14F-4D97-AF65-F5344CB8AC3E}">
        <p14:creationId xmlns:p14="http://schemas.microsoft.com/office/powerpoint/2010/main" val="4199316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AB0A659C-6814-4342-9901-1E59298A76E8}" type="datetime1">
              <a:rPr lang="es-MX" smtClean="0"/>
              <a:t>02/10/2015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1324910-DA4E-4C21-8F64-183B19375D3F}" type="slidenum">
              <a:rPr lang="es-MX" smtClean="0"/>
              <a:t>‹Nº›</a:t>
            </a:fld>
            <a:endParaRPr lang="es-MX"/>
          </a:p>
        </p:txBody>
      </p:sp>
    </p:spTree>
    <p:extLst>
      <p:ext uri="{BB962C8B-B14F-4D97-AF65-F5344CB8AC3E}">
        <p14:creationId xmlns:p14="http://schemas.microsoft.com/office/powerpoint/2010/main" val="39874918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F641CAE9-3D62-4C44-8FF1-27D6F1DB72BF}" type="datetime1">
              <a:rPr lang="es-MX" smtClean="0"/>
              <a:t>02/10/2015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1324910-DA4E-4C21-8F64-183B19375D3F}" type="slidenum">
              <a:rPr lang="es-MX" smtClean="0"/>
              <a:t>‹Nº›</a:t>
            </a:fld>
            <a:endParaRPr lang="es-MX"/>
          </a:p>
        </p:txBody>
      </p:sp>
    </p:spTree>
    <p:extLst>
      <p:ext uri="{BB962C8B-B14F-4D97-AF65-F5344CB8AC3E}">
        <p14:creationId xmlns:p14="http://schemas.microsoft.com/office/powerpoint/2010/main" val="8047501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5FBB4CB6-EE18-4E98-AC22-DA5E96810E3A}" type="datetime1">
              <a:rPr lang="es-MX" smtClean="0"/>
              <a:t>02/10/2015</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E1324910-DA4E-4C21-8F64-183B19375D3F}" type="slidenum">
              <a:rPr lang="es-MX" smtClean="0"/>
              <a:t>‹Nº›</a:t>
            </a:fld>
            <a:endParaRPr lang="es-MX"/>
          </a:p>
        </p:txBody>
      </p:sp>
    </p:spTree>
    <p:extLst>
      <p:ext uri="{BB962C8B-B14F-4D97-AF65-F5344CB8AC3E}">
        <p14:creationId xmlns:p14="http://schemas.microsoft.com/office/powerpoint/2010/main" val="2442305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7D3E6AE5-0961-44F2-A2E5-922B9BB98D4B}" type="datetime1">
              <a:rPr lang="es-MX" smtClean="0"/>
              <a:t>02/10/2015</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E1324910-DA4E-4C21-8F64-183B19375D3F}" type="slidenum">
              <a:rPr lang="es-MX" smtClean="0"/>
              <a:t>‹Nº›</a:t>
            </a:fld>
            <a:endParaRPr lang="es-MX"/>
          </a:p>
        </p:txBody>
      </p:sp>
    </p:spTree>
    <p:extLst>
      <p:ext uri="{BB962C8B-B14F-4D97-AF65-F5344CB8AC3E}">
        <p14:creationId xmlns:p14="http://schemas.microsoft.com/office/powerpoint/2010/main" val="31630732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50E09609-1EF0-4361-A292-E31F3CE8840A}" type="datetime1">
              <a:rPr lang="es-MX" smtClean="0"/>
              <a:t>02/10/2015</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E1324910-DA4E-4C21-8F64-183B19375D3F}" type="slidenum">
              <a:rPr lang="es-MX" smtClean="0"/>
              <a:t>‹Nº›</a:t>
            </a:fld>
            <a:endParaRPr lang="es-MX"/>
          </a:p>
        </p:txBody>
      </p:sp>
    </p:spTree>
    <p:extLst>
      <p:ext uri="{BB962C8B-B14F-4D97-AF65-F5344CB8AC3E}">
        <p14:creationId xmlns:p14="http://schemas.microsoft.com/office/powerpoint/2010/main" val="1827814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275B142E-1708-4BA7-93D2-8ED90393F59F}" type="datetime1">
              <a:rPr lang="es-MX" smtClean="0"/>
              <a:t>02/10/2015</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E1324910-DA4E-4C21-8F64-183B19375D3F}" type="slidenum">
              <a:rPr lang="es-MX" smtClean="0"/>
              <a:t>‹Nº›</a:t>
            </a:fld>
            <a:endParaRPr lang="es-MX"/>
          </a:p>
        </p:txBody>
      </p:sp>
    </p:spTree>
    <p:extLst>
      <p:ext uri="{BB962C8B-B14F-4D97-AF65-F5344CB8AC3E}">
        <p14:creationId xmlns:p14="http://schemas.microsoft.com/office/powerpoint/2010/main" val="2503280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6ED43383-64DA-4A25-8CE3-D3423917DA89}" type="datetime1">
              <a:rPr lang="es-MX" smtClean="0"/>
              <a:t>02/10/2015</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E1324910-DA4E-4C21-8F64-183B19375D3F}" type="slidenum">
              <a:rPr lang="es-MX" smtClean="0"/>
              <a:t>‹Nº›</a:t>
            </a:fld>
            <a:endParaRPr lang="es-MX"/>
          </a:p>
        </p:txBody>
      </p:sp>
    </p:spTree>
    <p:extLst>
      <p:ext uri="{BB962C8B-B14F-4D97-AF65-F5344CB8AC3E}">
        <p14:creationId xmlns:p14="http://schemas.microsoft.com/office/powerpoint/2010/main" val="8024294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3DD9B9AC-4899-4BFE-82A9-EF823374E231}" type="datetime1">
              <a:rPr lang="es-MX" smtClean="0"/>
              <a:t>02/10/2015</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E1324910-DA4E-4C21-8F64-183B19375D3F}" type="slidenum">
              <a:rPr lang="es-MX" smtClean="0"/>
              <a:t>‹Nº›</a:t>
            </a:fld>
            <a:endParaRPr lang="es-MX"/>
          </a:p>
        </p:txBody>
      </p:sp>
    </p:spTree>
    <p:extLst>
      <p:ext uri="{BB962C8B-B14F-4D97-AF65-F5344CB8AC3E}">
        <p14:creationId xmlns:p14="http://schemas.microsoft.com/office/powerpoint/2010/main" val="22828013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96EC49-018B-4AD0-935E-F6F79D2F75B2}" type="datetime1">
              <a:rPr lang="es-MX" smtClean="0"/>
              <a:t>02/10/2015</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324910-DA4E-4C21-8F64-183B19375D3F}" type="slidenum">
              <a:rPr lang="es-MX" smtClean="0"/>
              <a:t>‹Nº›</a:t>
            </a:fld>
            <a:endParaRPr lang="es-MX"/>
          </a:p>
        </p:txBody>
      </p:sp>
    </p:spTree>
    <p:extLst>
      <p:ext uri="{BB962C8B-B14F-4D97-AF65-F5344CB8AC3E}">
        <p14:creationId xmlns:p14="http://schemas.microsoft.com/office/powerpoint/2010/main" val="10416679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31.jpeg"/><Relationship Id="rId1" Type="http://schemas.openxmlformats.org/officeDocument/2006/relationships/slideLayout" Target="../slideLayouts/slideLayout2.xml"/><Relationship Id="rId4" Type="http://schemas.openxmlformats.org/officeDocument/2006/relationships/image" Target="../media/image33.jpg"/></Relationships>
</file>

<file path=ppt/slides/_rels/slide29.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34.jpg"/><Relationship Id="rId1" Type="http://schemas.openxmlformats.org/officeDocument/2006/relationships/slideLayout" Target="../slideLayouts/slideLayout2.xml"/><Relationship Id="rId4" Type="http://schemas.openxmlformats.org/officeDocument/2006/relationships/image" Target="../media/image36.jpg"/></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33260" y="1333500"/>
            <a:ext cx="8666334" cy="5847755"/>
          </a:xfrm>
          <a:prstGeom prst="rect">
            <a:avLst/>
          </a:prstGeom>
          <a:noFill/>
        </p:spPr>
        <p:txBody>
          <a:bodyPr wrap="square" rtlCol="0">
            <a:spAutoFit/>
          </a:bodyPr>
          <a:lstStyle/>
          <a:p>
            <a:pPr algn="ctr"/>
            <a:r>
              <a:rPr lang="es-MX" sz="2800" b="1" dirty="0" smtClean="0"/>
              <a:t>UNIDAD ACADÉMICA PROFESIONAL TIANGUISTENCO</a:t>
            </a:r>
          </a:p>
          <a:p>
            <a:pPr algn="ctr"/>
            <a:endParaRPr lang="es-MX" sz="2200" dirty="0"/>
          </a:p>
          <a:p>
            <a:pPr algn="ctr"/>
            <a:r>
              <a:rPr lang="es-MX" sz="2400" b="1" dirty="0" smtClean="0">
                <a:latin typeface="Times New Roman" panose="02020603050405020304" pitchFamily="18" charset="0"/>
                <a:cs typeface="Times New Roman" panose="02020603050405020304" pitchFamily="18" charset="0"/>
              </a:rPr>
              <a:t>LICENCIATURA EN </a:t>
            </a:r>
            <a:r>
              <a:rPr lang="es-MX" sz="2400" b="1" dirty="0" smtClean="0">
                <a:latin typeface="Times New Roman" panose="02020603050405020304" pitchFamily="18" charset="0"/>
                <a:cs typeface="Times New Roman" panose="02020603050405020304" pitchFamily="18" charset="0"/>
              </a:rPr>
              <a:t>SEGURIDAD CIUDADANA</a:t>
            </a:r>
          </a:p>
          <a:p>
            <a:pPr algn="ctr"/>
            <a:endParaRPr lang="es-MX" sz="2400" b="1" dirty="0">
              <a:latin typeface="Times New Roman" panose="02020603050405020304" pitchFamily="18" charset="0"/>
              <a:cs typeface="Times New Roman" panose="02020603050405020304" pitchFamily="18" charset="0"/>
            </a:endParaRPr>
          </a:p>
          <a:p>
            <a:pPr algn="ctr"/>
            <a:r>
              <a:rPr lang="es-MX" sz="2400" b="1" dirty="0" smtClean="0">
                <a:latin typeface="Times New Roman" panose="02020603050405020304" pitchFamily="18" charset="0"/>
                <a:cs typeface="Times New Roman" panose="02020603050405020304" pitchFamily="18" charset="0"/>
              </a:rPr>
              <a:t>UNIDAD DE </a:t>
            </a:r>
            <a:r>
              <a:rPr lang="es-MX" sz="2400" b="1" dirty="0" smtClean="0">
                <a:latin typeface="Times New Roman" panose="02020603050405020304" pitchFamily="18" charset="0"/>
                <a:cs typeface="Times New Roman" panose="02020603050405020304" pitchFamily="18" charset="0"/>
              </a:rPr>
              <a:t>APRENDIZAJE:TEORÍAS DE LA COMUNICACIÓN Y SEGURIDAD CIUDADANA</a:t>
            </a:r>
            <a:endParaRPr lang="es-MX" sz="2400" b="1" dirty="0" smtClean="0">
              <a:latin typeface="Times New Roman" panose="02020603050405020304" pitchFamily="18" charset="0"/>
              <a:cs typeface="Times New Roman" panose="02020603050405020304" pitchFamily="18" charset="0"/>
            </a:endParaRPr>
          </a:p>
          <a:p>
            <a:pPr algn="ctr"/>
            <a:endParaRPr lang="es-MX" sz="2800" dirty="0"/>
          </a:p>
          <a:p>
            <a:pPr algn="ctr"/>
            <a:r>
              <a:rPr lang="es-MX" sz="2200" b="1" dirty="0" smtClean="0">
                <a:latin typeface="Times New Roman" panose="02020603050405020304" pitchFamily="18" charset="0"/>
                <a:cs typeface="Times New Roman" panose="02020603050405020304" pitchFamily="18" charset="0"/>
              </a:rPr>
              <a:t>Créditos institucionales de la UA: </a:t>
            </a:r>
            <a:r>
              <a:rPr lang="es-MX" sz="2200" b="1" dirty="0" smtClean="0">
                <a:latin typeface="Times New Roman" panose="02020603050405020304" pitchFamily="18" charset="0"/>
                <a:cs typeface="Times New Roman" panose="02020603050405020304" pitchFamily="18" charset="0"/>
              </a:rPr>
              <a:t>6</a:t>
            </a:r>
            <a:endParaRPr lang="es-MX" sz="2200" b="1" dirty="0" smtClean="0">
              <a:latin typeface="Times New Roman" panose="02020603050405020304" pitchFamily="18" charset="0"/>
              <a:cs typeface="Times New Roman" panose="02020603050405020304" pitchFamily="18" charset="0"/>
            </a:endParaRPr>
          </a:p>
          <a:p>
            <a:pPr algn="ctr"/>
            <a:r>
              <a:rPr lang="es-MX" sz="2200" b="1" dirty="0" smtClean="0">
                <a:latin typeface="Times New Roman" panose="02020603050405020304" pitchFamily="18" charset="0"/>
                <a:cs typeface="Times New Roman" panose="02020603050405020304" pitchFamily="18" charset="0"/>
              </a:rPr>
              <a:t>Material visual: Diapositivas</a:t>
            </a:r>
          </a:p>
          <a:p>
            <a:pPr algn="ctr"/>
            <a:endParaRPr lang="es-MX" sz="2200" dirty="0">
              <a:latin typeface="Times New Roman" panose="02020603050405020304" pitchFamily="18" charset="0"/>
              <a:cs typeface="Times New Roman" panose="02020603050405020304" pitchFamily="18" charset="0"/>
            </a:endParaRPr>
          </a:p>
          <a:p>
            <a:pPr algn="ctr"/>
            <a:r>
              <a:rPr lang="es-MX" sz="2200" dirty="0" smtClean="0">
                <a:latin typeface="Times New Roman" panose="02020603050405020304" pitchFamily="18" charset="0"/>
                <a:cs typeface="Times New Roman" panose="02020603050405020304" pitchFamily="18" charset="0"/>
              </a:rPr>
              <a:t>Unidad de competencia </a:t>
            </a:r>
            <a:r>
              <a:rPr lang="es-MX" sz="2200" dirty="0" smtClean="0">
                <a:latin typeface="Times New Roman" panose="02020603050405020304" pitchFamily="18" charset="0"/>
                <a:cs typeface="Times New Roman" panose="02020603050405020304" pitchFamily="18" charset="0"/>
              </a:rPr>
              <a:t>IV</a:t>
            </a:r>
            <a:endParaRPr lang="es-MX" sz="2200" dirty="0" smtClean="0">
              <a:latin typeface="Times New Roman" panose="02020603050405020304" pitchFamily="18" charset="0"/>
              <a:cs typeface="Times New Roman" panose="02020603050405020304" pitchFamily="18" charset="0"/>
            </a:endParaRPr>
          </a:p>
          <a:p>
            <a:pPr algn="ctr"/>
            <a:endParaRPr lang="es-MX" sz="2200" dirty="0">
              <a:latin typeface="Times New Roman" panose="02020603050405020304" pitchFamily="18" charset="0"/>
              <a:cs typeface="Times New Roman" panose="02020603050405020304" pitchFamily="18" charset="0"/>
            </a:endParaRPr>
          </a:p>
          <a:p>
            <a:pPr algn="ctr"/>
            <a:r>
              <a:rPr lang="es-MX" sz="2000" u="sng" dirty="0" smtClean="0">
                <a:latin typeface="Times New Roman" panose="02020603050405020304" pitchFamily="18" charset="0"/>
                <a:cs typeface="Times New Roman" panose="02020603050405020304" pitchFamily="18" charset="0"/>
              </a:rPr>
              <a:t>ESTRUCTURA DE LA ORGANIZACIÓN ADMINISTRATIVA DE EMPRESAS DE COMUNICACIÓN: </a:t>
            </a:r>
            <a:r>
              <a:rPr lang="es-MX" sz="2000" u="sng" dirty="0">
                <a:latin typeface="Times New Roman" panose="02020603050405020304" pitchFamily="18" charset="0"/>
                <a:cs typeface="Times New Roman" panose="02020603050405020304" pitchFamily="18" charset="0"/>
              </a:rPr>
              <a:t>L</a:t>
            </a:r>
            <a:r>
              <a:rPr lang="es-MX" sz="2000" u="sng" dirty="0" smtClean="0">
                <a:latin typeface="Times New Roman" panose="02020603050405020304" pitchFamily="18" charset="0"/>
                <a:cs typeface="Times New Roman" panose="02020603050405020304" pitchFamily="18" charset="0"/>
              </a:rPr>
              <a:t>A RADIO</a:t>
            </a:r>
            <a:endParaRPr lang="es-MX" sz="2000" u="sng" dirty="0">
              <a:latin typeface="Times New Roman" panose="02020603050405020304" pitchFamily="18" charset="0"/>
              <a:cs typeface="Times New Roman" panose="02020603050405020304" pitchFamily="18" charset="0"/>
            </a:endParaRPr>
          </a:p>
          <a:p>
            <a:r>
              <a:rPr lang="es-MX" sz="2200" dirty="0" smtClean="0">
                <a:latin typeface="Times New Roman" panose="02020603050405020304" pitchFamily="18" charset="0"/>
                <a:cs typeface="Times New Roman" panose="02020603050405020304" pitchFamily="18" charset="0"/>
              </a:rPr>
              <a:t>Elaborado por M. en </a:t>
            </a:r>
            <a:r>
              <a:rPr lang="es-MX" sz="2200" dirty="0" smtClean="0">
                <a:latin typeface="Times New Roman" panose="02020603050405020304" pitchFamily="18" charset="0"/>
                <a:cs typeface="Times New Roman" panose="02020603050405020304" pitchFamily="18" charset="0"/>
              </a:rPr>
              <a:t>C.E.F: </a:t>
            </a:r>
            <a:r>
              <a:rPr lang="es-MX" sz="2200" dirty="0" smtClean="0">
                <a:latin typeface="Times New Roman" panose="02020603050405020304" pitchFamily="18" charset="0"/>
                <a:cs typeface="Times New Roman" panose="02020603050405020304" pitchFamily="18" charset="0"/>
              </a:rPr>
              <a:t>Patricia Vilchis Esquivel</a:t>
            </a:r>
            <a:endParaRPr lang="es-MX" sz="2200" dirty="0" smtClean="0">
              <a:latin typeface="Times New Roman" panose="02020603050405020304" pitchFamily="18" charset="0"/>
              <a:cs typeface="Times New Roman" panose="02020603050405020304" pitchFamily="18" charset="0"/>
            </a:endParaRPr>
          </a:p>
          <a:p>
            <a:pPr algn="r"/>
            <a:r>
              <a:rPr lang="es-MX" sz="2000" dirty="0" smtClean="0">
                <a:latin typeface="Times New Roman" panose="02020603050405020304" pitchFamily="18" charset="0"/>
                <a:cs typeface="Times New Roman" panose="02020603050405020304" pitchFamily="18" charset="0"/>
              </a:rPr>
              <a:t>Semestre </a:t>
            </a:r>
            <a:r>
              <a:rPr lang="es-MX" sz="2000" dirty="0" smtClean="0">
                <a:latin typeface="Times New Roman" panose="02020603050405020304" pitchFamily="18" charset="0"/>
                <a:cs typeface="Times New Roman" panose="02020603050405020304" pitchFamily="18" charset="0"/>
              </a:rPr>
              <a:t>2015-B</a:t>
            </a:r>
            <a:endParaRPr lang="es-MX" sz="2000" dirty="0" smtClean="0">
              <a:latin typeface="Times New Roman" panose="02020603050405020304" pitchFamily="18" charset="0"/>
              <a:cs typeface="Times New Roman" panose="02020603050405020304" pitchFamily="18" charset="0"/>
            </a:endParaRPr>
          </a:p>
        </p:txBody>
      </p:sp>
      <p:sp>
        <p:nvSpPr>
          <p:cNvPr id="5" name="4 Marcador de número de diapositiva"/>
          <p:cNvSpPr>
            <a:spLocks noGrp="1"/>
          </p:cNvSpPr>
          <p:nvPr>
            <p:ph type="sldNum" sz="quarter" idx="12"/>
          </p:nvPr>
        </p:nvSpPr>
        <p:spPr/>
        <p:txBody>
          <a:bodyPr vert="horz" lIns="91440" tIns="45720" rIns="91440" bIns="45720" rtlCol="0" anchor="ctr"/>
          <a:lstStyle/>
          <a:p>
            <a:fld id="{E1324910-DA4E-4C21-8F64-183B19375D3F}" type="slidenum">
              <a:rPr lang="es-MX" sz="1600" b="1" smtClean="0">
                <a:solidFill>
                  <a:schemeClr val="accent6">
                    <a:lumMod val="75000"/>
                  </a:schemeClr>
                </a:solidFill>
              </a:rPr>
              <a:pPr/>
              <a:t>1</a:t>
            </a:fld>
            <a:endParaRPr lang="es-MX" sz="1600" b="1" dirty="0">
              <a:solidFill>
                <a:schemeClr val="accent6">
                  <a:lumMod val="75000"/>
                </a:schemeClr>
              </a:solidFill>
            </a:endParaRPr>
          </a:p>
        </p:txBody>
      </p:sp>
    </p:spTree>
    <p:extLst>
      <p:ext uri="{BB962C8B-B14F-4D97-AF65-F5344CB8AC3E}">
        <p14:creationId xmlns:p14="http://schemas.microsoft.com/office/powerpoint/2010/main" val="10651687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p:txBody>
          <a:bodyPr/>
          <a:lstStyle/>
          <a:p>
            <a:endParaRPr lang="es-MX"/>
          </a:p>
        </p:txBody>
      </p:sp>
      <p:sp>
        <p:nvSpPr>
          <p:cNvPr id="3" name="Marcador de contenido 2"/>
          <p:cNvSpPr>
            <a:spLocks noGrp="1"/>
          </p:cNvSpPr>
          <p:nvPr>
            <p:ph sz="half" idx="1"/>
          </p:nvPr>
        </p:nvSpPr>
        <p:spPr/>
        <p:txBody>
          <a:bodyPr/>
          <a:lstStyle/>
          <a:p>
            <a:endParaRPr lang="es-MX" dirty="0"/>
          </a:p>
        </p:txBody>
      </p:sp>
      <p:sp>
        <p:nvSpPr>
          <p:cNvPr id="7" name="Marcador de contenido 6"/>
          <p:cNvSpPr>
            <a:spLocks noGrp="1"/>
          </p:cNvSpPr>
          <p:nvPr>
            <p:ph sz="half" idx="2"/>
          </p:nvPr>
        </p:nvSpPr>
        <p:spPr/>
        <p:txBody>
          <a:bodyPr/>
          <a:lstStyle/>
          <a:p>
            <a:pPr marL="0" indent="0">
              <a:buNone/>
            </a:pPr>
            <a:endParaRPr lang="es-MX" dirty="0" smtClean="0"/>
          </a:p>
          <a:p>
            <a:pPr marL="0" indent="0">
              <a:buNone/>
            </a:pPr>
            <a:r>
              <a:rPr lang="es-MX" dirty="0" smtClean="0"/>
              <a:t>La </a:t>
            </a:r>
            <a:r>
              <a:rPr lang="es-MX" dirty="0"/>
              <a:t>radio es una fuente de entretenimiento e información. Los oyentes disfrutan de la magia de la radio pero nunca se dan cuenta de todas las personas a quienes hay que agradecerla. </a:t>
            </a:r>
          </a:p>
          <a:p>
            <a:endParaRPr lang="es-MX" dirty="0"/>
          </a:p>
        </p:txBody>
      </p:sp>
      <p:sp>
        <p:nvSpPr>
          <p:cNvPr id="4" name="Marcador de número de diapositiva 3"/>
          <p:cNvSpPr>
            <a:spLocks noGrp="1"/>
          </p:cNvSpPr>
          <p:nvPr>
            <p:ph type="sldNum" sz="quarter" idx="12"/>
          </p:nvPr>
        </p:nvSpPr>
        <p:spPr/>
        <p:txBody>
          <a:bodyPr/>
          <a:lstStyle/>
          <a:p>
            <a:fld id="{E1324910-DA4E-4C21-8F64-183B19375D3F}" type="slidenum">
              <a:rPr lang="es-MX" smtClean="0"/>
              <a:t>10</a:t>
            </a:fld>
            <a:endParaRPr lang="es-MX"/>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7754" y="1915014"/>
            <a:ext cx="3880890" cy="3706467"/>
          </a:xfrm>
          <a:prstGeom prst="rect">
            <a:avLst/>
          </a:prstGeom>
        </p:spPr>
      </p:pic>
    </p:spTree>
    <p:extLst>
      <p:ext uri="{BB962C8B-B14F-4D97-AF65-F5344CB8AC3E}">
        <p14:creationId xmlns:p14="http://schemas.microsoft.com/office/powerpoint/2010/main" val="7358349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marL="0" indent="0">
              <a:buNone/>
            </a:pPr>
            <a:r>
              <a:rPr lang="es-MX" dirty="0"/>
              <a:t>Las estaciones de radio, ya sean comerciales o públicas, cuentan con una estructura corporativa que les permite llevar a cabo sus operaciones y les proporciona el material de interés para los oyentes.</a:t>
            </a:r>
          </a:p>
          <a:p>
            <a:endParaRPr lang="es-MX" dirty="0"/>
          </a:p>
        </p:txBody>
      </p:sp>
      <p:sp>
        <p:nvSpPr>
          <p:cNvPr id="4" name="Marcador de número de diapositiva 3"/>
          <p:cNvSpPr>
            <a:spLocks noGrp="1"/>
          </p:cNvSpPr>
          <p:nvPr>
            <p:ph type="sldNum" sz="quarter" idx="12"/>
          </p:nvPr>
        </p:nvSpPr>
        <p:spPr/>
        <p:txBody>
          <a:bodyPr/>
          <a:lstStyle/>
          <a:p>
            <a:fld id="{E1324910-DA4E-4C21-8F64-183B19375D3F}" type="slidenum">
              <a:rPr lang="es-MX" smtClean="0"/>
              <a:t>11</a:t>
            </a:fld>
            <a:endParaRPr lang="es-MX"/>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86996" y="3489640"/>
            <a:ext cx="5567640" cy="2609824"/>
          </a:xfrm>
          <a:prstGeom prst="rect">
            <a:avLst/>
          </a:prstGeom>
        </p:spPr>
      </p:pic>
    </p:spTree>
    <p:extLst>
      <p:ext uri="{BB962C8B-B14F-4D97-AF65-F5344CB8AC3E}">
        <p14:creationId xmlns:p14="http://schemas.microsoft.com/office/powerpoint/2010/main" val="950776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p:txBody>
          <a:bodyPr/>
          <a:lstStyle/>
          <a:p>
            <a:endParaRPr lang="es-MX"/>
          </a:p>
        </p:txBody>
      </p:sp>
      <p:sp>
        <p:nvSpPr>
          <p:cNvPr id="3" name="Marcador de contenido 2"/>
          <p:cNvSpPr>
            <a:spLocks noGrp="1"/>
          </p:cNvSpPr>
          <p:nvPr>
            <p:ph sz="half" idx="1"/>
          </p:nvPr>
        </p:nvSpPr>
        <p:spPr/>
        <p:txBody>
          <a:bodyPr/>
          <a:lstStyle/>
          <a:p>
            <a:pPr marL="0" indent="0">
              <a:buNone/>
            </a:pPr>
            <a:endParaRPr lang="es-ES" dirty="0" smtClean="0"/>
          </a:p>
          <a:p>
            <a:pPr marL="0" indent="0">
              <a:buNone/>
            </a:pPr>
            <a:r>
              <a:rPr lang="es-ES" dirty="0" smtClean="0"/>
              <a:t>Una </a:t>
            </a:r>
            <a:r>
              <a:rPr lang="es-ES" dirty="0"/>
              <a:t>estructura corporativa consiste en un grupo de diferentes personas y departamentos dentro de una misma compañía que tienen distintas funciones, pero que trabajan en conjunto, a fin de promover los intereses de la empresa.</a:t>
            </a:r>
            <a:endParaRPr lang="es-MX" dirty="0"/>
          </a:p>
          <a:p>
            <a:endParaRPr lang="es-MX" dirty="0"/>
          </a:p>
        </p:txBody>
      </p:sp>
      <p:sp>
        <p:nvSpPr>
          <p:cNvPr id="7" name="Marcador de contenido 6"/>
          <p:cNvSpPr>
            <a:spLocks noGrp="1"/>
          </p:cNvSpPr>
          <p:nvPr>
            <p:ph sz="half" idx="2"/>
          </p:nvPr>
        </p:nvSpPr>
        <p:spPr/>
        <p:txBody>
          <a:bodyPr/>
          <a:lstStyle/>
          <a:p>
            <a:endParaRPr lang="es-MX"/>
          </a:p>
        </p:txBody>
      </p:sp>
      <p:sp>
        <p:nvSpPr>
          <p:cNvPr id="4" name="Marcador de número de diapositiva 3"/>
          <p:cNvSpPr>
            <a:spLocks noGrp="1"/>
          </p:cNvSpPr>
          <p:nvPr>
            <p:ph type="sldNum" sz="quarter" idx="12"/>
          </p:nvPr>
        </p:nvSpPr>
        <p:spPr/>
        <p:txBody>
          <a:bodyPr/>
          <a:lstStyle/>
          <a:p>
            <a:fld id="{E1324910-DA4E-4C21-8F64-183B19375D3F}" type="slidenum">
              <a:rPr lang="es-MX" smtClean="0"/>
              <a:t>12</a:t>
            </a:fld>
            <a:endParaRPr lang="es-MX"/>
          </a:p>
        </p:txBody>
      </p:sp>
      <p:pic>
        <p:nvPicPr>
          <p:cNvPr id="5" name="Imagen 4"/>
          <p:cNvPicPr>
            <a:picLocks noChangeAspect="1"/>
          </p:cNvPicPr>
          <p:nvPr/>
        </p:nvPicPr>
        <p:blipFill>
          <a:blip r:embed="rId2"/>
          <a:stretch>
            <a:fillRect/>
          </a:stretch>
        </p:blipFill>
        <p:spPr>
          <a:xfrm>
            <a:off x="6370577" y="2095789"/>
            <a:ext cx="4784845" cy="3359439"/>
          </a:xfrm>
          <a:prstGeom prst="rect">
            <a:avLst/>
          </a:prstGeom>
        </p:spPr>
      </p:pic>
    </p:spTree>
    <p:extLst>
      <p:ext uri="{BB962C8B-B14F-4D97-AF65-F5344CB8AC3E}">
        <p14:creationId xmlns:p14="http://schemas.microsoft.com/office/powerpoint/2010/main" val="34608249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marL="0" indent="0">
              <a:buNone/>
            </a:pPr>
            <a:r>
              <a:rPr lang="es-ES" b="1" dirty="0"/>
              <a:t>Gerente general de la </a:t>
            </a:r>
            <a:r>
              <a:rPr lang="es-ES" b="1" dirty="0" smtClean="0"/>
              <a:t>estación</a:t>
            </a:r>
          </a:p>
          <a:p>
            <a:endParaRPr lang="es-ES" b="1" dirty="0"/>
          </a:p>
          <a:p>
            <a:pPr algn="just"/>
            <a:r>
              <a:rPr lang="es-ES" dirty="0"/>
              <a:t>Es el responsable de las operaciones en el día a día. </a:t>
            </a:r>
          </a:p>
          <a:p>
            <a:pPr algn="just"/>
            <a:r>
              <a:rPr lang="es-ES" dirty="0" smtClean="0"/>
              <a:t>Es </a:t>
            </a:r>
            <a:r>
              <a:rPr lang="es-ES" dirty="0"/>
              <a:t>el jefe de todos los departamentos, desde ventas hasta ingeniería.</a:t>
            </a:r>
            <a:endParaRPr lang="es-MX" dirty="0"/>
          </a:p>
        </p:txBody>
      </p:sp>
      <p:sp>
        <p:nvSpPr>
          <p:cNvPr id="4" name="Marcador de número de diapositiva 3"/>
          <p:cNvSpPr>
            <a:spLocks noGrp="1"/>
          </p:cNvSpPr>
          <p:nvPr>
            <p:ph type="sldNum" sz="quarter" idx="12"/>
          </p:nvPr>
        </p:nvSpPr>
        <p:spPr/>
        <p:txBody>
          <a:bodyPr/>
          <a:lstStyle/>
          <a:p>
            <a:fld id="{E1324910-DA4E-4C21-8F64-183B19375D3F}" type="slidenum">
              <a:rPr lang="es-MX" smtClean="0"/>
              <a:t>13</a:t>
            </a:fld>
            <a:endParaRPr lang="es-MX"/>
          </a:p>
        </p:txBody>
      </p:sp>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16536" y="3968172"/>
            <a:ext cx="3313187" cy="2208791"/>
          </a:xfrm>
          <a:prstGeom prst="rect">
            <a:avLst/>
          </a:prstGeom>
        </p:spPr>
      </p:pic>
    </p:spTree>
    <p:extLst>
      <p:ext uri="{BB962C8B-B14F-4D97-AF65-F5344CB8AC3E}">
        <p14:creationId xmlns:p14="http://schemas.microsoft.com/office/powerpoint/2010/main" val="39711859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marL="0" indent="0" algn="just">
              <a:buNone/>
            </a:pPr>
            <a:endParaRPr lang="es-ES" dirty="0" smtClean="0"/>
          </a:p>
          <a:p>
            <a:pPr algn="just"/>
            <a:r>
              <a:rPr lang="es-ES" dirty="0" smtClean="0"/>
              <a:t>Asimismo</a:t>
            </a:r>
            <a:r>
              <a:rPr lang="es-ES" dirty="0"/>
              <a:t>, es quien debe asegurarse de que la estación cumpla con las regulaciones y normas federales. </a:t>
            </a:r>
          </a:p>
          <a:p>
            <a:pPr marL="0" indent="0" algn="just">
              <a:buNone/>
            </a:pPr>
            <a:endParaRPr lang="es-MX" dirty="0" smtClean="0"/>
          </a:p>
          <a:p>
            <a:pPr algn="just"/>
            <a:r>
              <a:rPr lang="es-MX" dirty="0" smtClean="0"/>
              <a:t>Puede </a:t>
            </a:r>
            <a:r>
              <a:rPr lang="es-MX" dirty="0"/>
              <a:t>actuar como el intermediario entre los empleados y las autoridades, y debe asegurarse de que los primeros cumplan con las órdenes de los segundos. </a:t>
            </a:r>
          </a:p>
          <a:p>
            <a:pPr marL="0" indent="0">
              <a:buNone/>
            </a:pPr>
            <a:endParaRPr lang="es-MX" dirty="0"/>
          </a:p>
        </p:txBody>
      </p:sp>
      <p:sp>
        <p:nvSpPr>
          <p:cNvPr id="4" name="Marcador de número de diapositiva 3"/>
          <p:cNvSpPr>
            <a:spLocks noGrp="1"/>
          </p:cNvSpPr>
          <p:nvPr>
            <p:ph type="sldNum" sz="quarter" idx="12"/>
          </p:nvPr>
        </p:nvSpPr>
        <p:spPr/>
        <p:txBody>
          <a:bodyPr/>
          <a:lstStyle/>
          <a:p>
            <a:fld id="{E1324910-DA4E-4C21-8F64-183B19375D3F}" type="slidenum">
              <a:rPr lang="es-MX" smtClean="0"/>
              <a:t>14</a:t>
            </a:fld>
            <a:endParaRPr lang="es-MX"/>
          </a:p>
        </p:txBody>
      </p:sp>
    </p:spTree>
    <p:extLst>
      <p:ext uri="{BB962C8B-B14F-4D97-AF65-F5344CB8AC3E}">
        <p14:creationId xmlns:p14="http://schemas.microsoft.com/office/powerpoint/2010/main" val="10334852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p:txBody>
          <a:bodyPr/>
          <a:lstStyle/>
          <a:p>
            <a:endParaRPr lang="es-MX"/>
          </a:p>
        </p:txBody>
      </p:sp>
      <p:sp>
        <p:nvSpPr>
          <p:cNvPr id="3" name="Marcador de contenido 2"/>
          <p:cNvSpPr>
            <a:spLocks noGrp="1"/>
          </p:cNvSpPr>
          <p:nvPr>
            <p:ph sz="half" idx="1"/>
          </p:nvPr>
        </p:nvSpPr>
        <p:spPr/>
        <p:txBody>
          <a:bodyPr/>
          <a:lstStyle/>
          <a:p>
            <a:pPr marL="0" indent="0">
              <a:buNone/>
            </a:pPr>
            <a:endParaRPr lang="es-MX" dirty="0" smtClean="0"/>
          </a:p>
          <a:p>
            <a:pPr marL="0" indent="0">
              <a:buNone/>
            </a:pPr>
            <a:endParaRPr lang="es-MX" dirty="0"/>
          </a:p>
          <a:p>
            <a:r>
              <a:rPr lang="es-MX" dirty="0" smtClean="0"/>
              <a:t>Con </a:t>
            </a:r>
            <a:r>
              <a:rPr lang="es-MX" dirty="0"/>
              <a:t>ese fin, el gerente general suele encargarse de contratar y capacitar a los nuevos empleados y aprobar el formato de la estación.</a:t>
            </a:r>
          </a:p>
          <a:p>
            <a:endParaRPr lang="es-MX" dirty="0"/>
          </a:p>
        </p:txBody>
      </p:sp>
      <p:sp>
        <p:nvSpPr>
          <p:cNvPr id="7" name="Marcador de contenido 6"/>
          <p:cNvSpPr>
            <a:spLocks noGrp="1"/>
          </p:cNvSpPr>
          <p:nvPr>
            <p:ph sz="half" idx="2"/>
          </p:nvPr>
        </p:nvSpPr>
        <p:spPr/>
        <p:txBody>
          <a:bodyPr/>
          <a:lstStyle/>
          <a:p>
            <a:endParaRPr lang="es-MX"/>
          </a:p>
        </p:txBody>
      </p:sp>
      <p:sp>
        <p:nvSpPr>
          <p:cNvPr id="4" name="Marcador de número de diapositiva 3"/>
          <p:cNvSpPr>
            <a:spLocks noGrp="1"/>
          </p:cNvSpPr>
          <p:nvPr>
            <p:ph type="sldNum" sz="quarter" idx="12"/>
          </p:nvPr>
        </p:nvSpPr>
        <p:spPr/>
        <p:txBody>
          <a:bodyPr/>
          <a:lstStyle/>
          <a:p>
            <a:fld id="{E1324910-DA4E-4C21-8F64-183B19375D3F}" type="slidenum">
              <a:rPr lang="es-MX" smtClean="0"/>
              <a:t>15</a:t>
            </a:fld>
            <a:endParaRPr lang="es-MX"/>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40236" y="2327275"/>
            <a:ext cx="4356950" cy="2899352"/>
          </a:xfrm>
          <a:prstGeom prst="rect">
            <a:avLst/>
          </a:prstGeom>
        </p:spPr>
      </p:pic>
    </p:spTree>
    <p:extLst>
      <p:ext uri="{BB962C8B-B14F-4D97-AF65-F5344CB8AC3E}">
        <p14:creationId xmlns:p14="http://schemas.microsoft.com/office/powerpoint/2010/main" val="9360899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marL="0" indent="0">
              <a:buNone/>
            </a:pPr>
            <a:r>
              <a:rPr lang="es-MX" b="1" dirty="0"/>
              <a:t>Gerente de </a:t>
            </a:r>
            <a:r>
              <a:rPr lang="es-MX" b="1" dirty="0" smtClean="0"/>
              <a:t>operaciones</a:t>
            </a:r>
          </a:p>
          <a:p>
            <a:endParaRPr lang="es-MX" dirty="0"/>
          </a:p>
          <a:p>
            <a:pPr algn="just"/>
            <a:r>
              <a:rPr lang="es-MX" dirty="0"/>
              <a:t>El gerente de operaciones (que </a:t>
            </a:r>
            <a:r>
              <a:rPr lang="es-MX" dirty="0" smtClean="0"/>
              <a:t>sólo </a:t>
            </a:r>
            <a:r>
              <a:rPr lang="es-MX" dirty="0"/>
              <a:t>existe en algunas radios) ocupa el segundo lugar en el rango de autoridad de la estación. </a:t>
            </a:r>
          </a:p>
          <a:p>
            <a:pPr marL="0" indent="0" algn="just">
              <a:buNone/>
            </a:pPr>
            <a:endParaRPr lang="es-MX" dirty="0"/>
          </a:p>
          <a:p>
            <a:pPr algn="just"/>
            <a:r>
              <a:rPr lang="es-MX" dirty="0"/>
              <a:t>Coordina la programación diaria, lo que incluye la grabación de programas, las campañas de publicidad, la continuidad y la financiación, así como las operaciones diarias. </a:t>
            </a:r>
          </a:p>
          <a:p>
            <a:endParaRPr lang="es-MX" dirty="0"/>
          </a:p>
        </p:txBody>
      </p:sp>
      <p:sp>
        <p:nvSpPr>
          <p:cNvPr id="4" name="Marcador de número de diapositiva 3"/>
          <p:cNvSpPr>
            <a:spLocks noGrp="1"/>
          </p:cNvSpPr>
          <p:nvPr>
            <p:ph type="sldNum" sz="quarter" idx="12"/>
          </p:nvPr>
        </p:nvSpPr>
        <p:spPr/>
        <p:txBody>
          <a:bodyPr/>
          <a:lstStyle/>
          <a:p>
            <a:fld id="{E1324910-DA4E-4C21-8F64-183B19375D3F}" type="slidenum">
              <a:rPr lang="es-MX" smtClean="0"/>
              <a:t>16</a:t>
            </a:fld>
            <a:endParaRPr lang="es-MX"/>
          </a:p>
        </p:txBody>
      </p:sp>
    </p:spTree>
    <p:extLst>
      <p:ext uri="{BB962C8B-B14F-4D97-AF65-F5344CB8AC3E}">
        <p14:creationId xmlns:p14="http://schemas.microsoft.com/office/powerpoint/2010/main" val="3179153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algn="just"/>
            <a:endParaRPr lang="es-MX" dirty="0" smtClean="0"/>
          </a:p>
          <a:p>
            <a:pPr algn="just"/>
            <a:r>
              <a:rPr lang="es-MX" dirty="0" smtClean="0"/>
              <a:t>Debe </a:t>
            </a:r>
            <a:r>
              <a:rPr lang="es-MX" dirty="0"/>
              <a:t>tener buen oído, a fin de evaluar y mantener la calidad del sonido. </a:t>
            </a:r>
          </a:p>
          <a:p>
            <a:pPr algn="just"/>
            <a:r>
              <a:rPr lang="es-MX" dirty="0" smtClean="0"/>
              <a:t>Asimismo</a:t>
            </a:r>
            <a:r>
              <a:rPr lang="es-MX" dirty="0"/>
              <a:t>, capacita al personal en lo referente a los requisitos de la FCC (Comisión Federal de Comunicaciones).</a:t>
            </a:r>
          </a:p>
          <a:p>
            <a:endParaRPr lang="es-MX" dirty="0"/>
          </a:p>
        </p:txBody>
      </p:sp>
      <p:sp>
        <p:nvSpPr>
          <p:cNvPr id="4" name="Marcador de número de diapositiva 3"/>
          <p:cNvSpPr>
            <a:spLocks noGrp="1"/>
          </p:cNvSpPr>
          <p:nvPr>
            <p:ph type="sldNum" sz="quarter" idx="12"/>
          </p:nvPr>
        </p:nvSpPr>
        <p:spPr/>
        <p:txBody>
          <a:bodyPr/>
          <a:lstStyle/>
          <a:p>
            <a:fld id="{E1324910-DA4E-4C21-8F64-183B19375D3F}" type="slidenum">
              <a:rPr lang="es-MX" smtClean="0"/>
              <a:t>17</a:t>
            </a:fld>
            <a:endParaRPr lang="es-MX"/>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20708" y="3814416"/>
            <a:ext cx="3323647" cy="2497484"/>
          </a:xfrm>
          <a:prstGeom prst="rect">
            <a:avLst/>
          </a:prstGeom>
        </p:spPr>
      </p:pic>
    </p:spTree>
    <p:extLst>
      <p:ext uri="{BB962C8B-B14F-4D97-AF65-F5344CB8AC3E}">
        <p14:creationId xmlns:p14="http://schemas.microsoft.com/office/powerpoint/2010/main" val="18916200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marL="0" indent="0">
              <a:buNone/>
            </a:pPr>
            <a:r>
              <a:rPr lang="es-ES" b="1" dirty="0"/>
              <a:t>Director de </a:t>
            </a:r>
            <a:r>
              <a:rPr lang="es-ES" b="1" dirty="0" smtClean="0"/>
              <a:t>programación</a:t>
            </a:r>
          </a:p>
          <a:p>
            <a:endParaRPr lang="es-ES" b="1" dirty="0"/>
          </a:p>
          <a:p>
            <a:pPr algn="just"/>
            <a:r>
              <a:rPr lang="es-ES" dirty="0"/>
              <a:t>Es el encargado de planear la programación de cada día y proporcionarles a los locutores y los ingenieros de grabación el material que necesitan para las emisiones en vivo. </a:t>
            </a:r>
          </a:p>
          <a:p>
            <a:pPr algn="just"/>
            <a:r>
              <a:rPr lang="es-ES" dirty="0" smtClean="0"/>
              <a:t>Se </a:t>
            </a:r>
            <a:r>
              <a:rPr lang="es-ES" dirty="0"/>
              <a:t>asegura de que los programas se emitan según lo planificado y que se incluyan todos los contenidos. </a:t>
            </a:r>
          </a:p>
          <a:p>
            <a:endParaRPr lang="es-MX" dirty="0"/>
          </a:p>
        </p:txBody>
      </p:sp>
      <p:sp>
        <p:nvSpPr>
          <p:cNvPr id="4" name="Marcador de número de diapositiva 3"/>
          <p:cNvSpPr>
            <a:spLocks noGrp="1"/>
          </p:cNvSpPr>
          <p:nvPr>
            <p:ph type="sldNum" sz="quarter" idx="12"/>
          </p:nvPr>
        </p:nvSpPr>
        <p:spPr/>
        <p:txBody>
          <a:bodyPr/>
          <a:lstStyle/>
          <a:p>
            <a:fld id="{E1324910-DA4E-4C21-8F64-183B19375D3F}" type="slidenum">
              <a:rPr lang="es-MX" smtClean="0"/>
              <a:t>18</a:t>
            </a:fld>
            <a:endParaRPr lang="es-MX"/>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42464" y="4743167"/>
            <a:ext cx="2245151" cy="1613183"/>
          </a:xfrm>
          <a:prstGeom prst="rect">
            <a:avLst/>
          </a:prstGeom>
        </p:spPr>
      </p:pic>
    </p:spTree>
    <p:extLst>
      <p:ext uri="{BB962C8B-B14F-4D97-AF65-F5344CB8AC3E}">
        <p14:creationId xmlns:p14="http://schemas.microsoft.com/office/powerpoint/2010/main" val="380052581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marL="571500" indent="-571500" algn="just"/>
            <a:r>
              <a:rPr lang="es-ES" dirty="0"/>
              <a:t>Consigue la música o cualquier otro elemento necesario para el programa, asegurándose de que se cumplan las pautas de la estación. </a:t>
            </a:r>
          </a:p>
          <a:p>
            <a:pPr marL="571500" indent="-571500" algn="just"/>
            <a:r>
              <a:rPr lang="es-ES" dirty="0" smtClean="0"/>
              <a:t>La </a:t>
            </a:r>
            <a:r>
              <a:rPr lang="es-ES" dirty="0"/>
              <a:t>persona que ocupa este puesto trabaja junto con el gerente general, a fin de garantizar que se lleve a cabo el cálculo del índice de audiencia y se le comunique a los anunciantes. </a:t>
            </a:r>
          </a:p>
          <a:p>
            <a:endParaRPr lang="es-MX" dirty="0"/>
          </a:p>
        </p:txBody>
      </p:sp>
      <p:sp>
        <p:nvSpPr>
          <p:cNvPr id="4" name="Marcador de número de diapositiva 3"/>
          <p:cNvSpPr>
            <a:spLocks noGrp="1"/>
          </p:cNvSpPr>
          <p:nvPr>
            <p:ph type="sldNum" sz="quarter" idx="12"/>
          </p:nvPr>
        </p:nvSpPr>
        <p:spPr/>
        <p:txBody>
          <a:bodyPr/>
          <a:lstStyle/>
          <a:p>
            <a:fld id="{E1324910-DA4E-4C21-8F64-183B19375D3F}" type="slidenum">
              <a:rPr lang="es-MX" smtClean="0"/>
              <a:t>19</a:t>
            </a:fld>
            <a:endParaRPr lang="es-MX"/>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63709" y="4375261"/>
            <a:ext cx="2518491" cy="1891396"/>
          </a:xfrm>
          <a:prstGeom prst="rect">
            <a:avLst/>
          </a:prstGeom>
        </p:spPr>
      </p:pic>
    </p:spTree>
    <p:extLst>
      <p:ext uri="{BB962C8B-B14F-4D97-AF65-F5344CB8AC3E}">
        <p14:creationId xmlns:p14="http://schemas.microsoft.com/office/powerpoint/2010/main" val="30770006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Rectángulo"/>
          <p:cNvSpPr>
            <a:spLocks noChangeArrowheads="1"/>
          </p:cNvSpPr>
          <p:nvPr/>
        </p:nvSpPr>
        <p:spPr bwMode="auto">
          <a:xfrm>
            <a:off x="1230750" y="1456287"/>
            <a:ext cx="10083244" cy="5262979"/>
          </a:xfrm>
          <a:prstGeom prst="rect">
            <a:avLst/>
          </a:prstGeom>
          <a:noFill/>
          <a:ln w="9525">
            <a:noFill/>
            <a:miter lim="800000"/>
            <a:headEnd/>
            <a:tailEnd/>
          </a:ln>
        </p:spPr>
        <p:txBody>
          <a:bodyPr wrap="square">
            <a:spAutoFit/>
          </a:bodyPr>
          <a:lstStyle/>
          <a:p>
            <a:pPr algn="just"/>
            <a:r>
              <a:rPr lang="es-MX" sz="2400" b="1" dirty="0">
                <a:solidFill>
                  <a:srgbClr val="92D050"/>
                </a:solidFill>
              </a:rPr>
              <a:t>¿Cómo emplear este material?</a:t>
            </a:r>
          </a:p>
          <a:p>
            <a:pPr algn="just"/>
            <a:endParaRPr lang="es-MX" sz="2400" b="1" dirty="0">
              <a:solidFill>
                <a:srgbClr val="FF0000"/>
              </a:solidFill>
            </a:endParaRPr>
          </a:p>
          <a:p>
            <a:pPr algn="just"/>
            <a:r>
              <a:rPr lang="es-ES" sz="2400" dirty="0"/>
              <a:t>El presente material tiene como cometido facilitar la exposición gráfica del tema </a:t>
            </a:r>
            <a:r>
              <a:rPr lang="es-ES" sz="2400" dirty="0" smtClean="0"/>
              <a:t>“Historia de la radio” </a:t>
            </a:r>
            <a:r>
              <a:rPr lang="es-ES" sz="2400" dirty="0"/>
              <a:t>que se aborda en la unidad de aprendizaje “Estructuras de Datos”  que corresponde al tercer semestre de la Licenciatura en </a:t>
            </a:r>
            <a:r>
              <a:rPr lang="es-ES" sz="2400" dirty="0" smtClean="0"/>
              <a:t>Seguridad </a:t>
            </a:r>
            <a:r>
              <a:rPr lang="es-ES" sz="2400" dirty="0" smtClean="0"/>
              <a:t>Ciudadana</a:t>
            </a:r>
            <a:r>
              <a:rPr lang="es-ES" sz="2400" dirty="0" smtClean="0"/>
              <a:t>.</a:t>
            </a:r>
          </a:p>
          <a:p>
            <a:pPr algn="just"/>
            <a:r>
              <a:rPr lang="es-MX" sz="2400" u="sng" dirty="0">
                <a:latin typeface="Times New Roman" panose="02020603050405020304" pitchFamily="18" charset="0"/>
                <a:cs typeface="Times New Roman" panose="02020603050405020304" pitchFamily="18" charset="0"/>
              </a:rPr>
              <a:t>ESTRUCTURA DE LA ORGANIZACIÓN ADMINISTRATIVA DE EMPRESAS DE COMUNICACIÓN: LA RADIO</a:t>
            </a:r>
          </a:p>
          <a:p>
            <a:pPr algn="just"/>
            <a:endParaRPr lang="es-ES" sz="2400" dirty="0"/>
          </a:p>
          <a:p>
            <a:pPr algn="just"/>
            <a:r>
              <a:rPr lang="es-ES" sz="2400" dirty="0"/>
              <a:t> </a:t>
            </a:r>
            <a:endParaRPr lang="es-MX" sz="2400" dirty="0"/>
          </a:p>
          <a:p>
            <a:pPr algn="just"/>
            <a:r>
              <a:rPr lang="es-ES" sz="2400" dirty="0"/>
              <a:t>La presentación deberá ir acompañada de una explicación oral del catedrático, ya que la aportación que pueda hacer mediante ejemplos y situaciones cotidianas brindará la oportunidad de que los estudiantes comprendan la importancia de construir argumentos sólidos, creíbles y bien </a:t>
            </a:r>
            <a:r>
              <a:rPr lang="es-ES" sz="2400" dirty="0" smtClean="0"/>
              <a:t>soportados.</a:t>
            </a:r>
            <a:endParaRPr lang="es-MX" sz="2400" dirty="0"/>
          </a:p>
        </p:txBody>
      </p:sp>
      <p:sp>
        <p:nvSpPr>
          <p:cNvPr id="6" name="5 Marcador de número de diapositiva"/>
          <p:cNvSpPr>
            <a:spLocks noGrp="1"/>
          </p:cNvSpPr>
          <p:nvPr>
            <p:ph type="sldNum" sz="quarter" idx="12"/>
          </p:nvPr>
        </p:nvSpPr>
        <p:spPr/>
        <p:txBody>
          <a:bodyPr vert="horz" lIns="91440" tIns="45720" rIns="91440" bIns="45720" rtlCol="0" anchor="ctr"/>
          <a:lstStyle/>
          <a:p>
            <a:fld id="{E1324910-DA4E-4C21-8F64-183B19375D3F}" type="slidenum">
              <a:rPr lang="es-MX" sz="1600" b="1">
                <a:solidFill>
                  <a:schemeClr val="accent6">
                    <a:lumMod val="75000"/>
                  </a:schemeClr>
                </a:solidFill>
              </a:rPr>
              <a:pPr/>
              <a:t>2</a:t>
            </a:fld>
            <a:endParaRPr lang="es-MX" sz="1600" b="1">
              <a:solidFill>
                <a:schemeClr val="accent6">
                  <a:lumMod val="75000"/>
                </a:schemeClr>
              </a:solidFill>
            </a:endParaRPr>
          </a:p>
        </p:txBody>
      </p:sp>
    </p:spTree>
    <p:extLst>
      <p:ext uri="{BB962C8B-B14F-4D97-AF65-F5344CB8AC3E}">
        <p14:creationId xmlns:p14="http://schemas.microsoft.com/office/powerpoint/2010/main" val="102355736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r>
              <a:rPr lang="es-ES" dirty="0"/>
              <a:t>En general, el director de programación se encarga de un programa junto con los mismos miembros.</a:t>
            </a:r>
            <a:endParaRPr lang="es-MX" dirty="0"/>
          </a:p>
          <a:p>
            <a:endParaRPr lang="es-MX" dirty="0"/>
          </a:p>
        </p:txBody>
      </p:sp>
      <p:sp>
        <p:nvSpPr>
          <p:cNvPr id="4" name="Marcador de número de diapositiva 3"/>
          <p:cNvSpPr>
            <a:spLocks noGrp="1"/>
          </p:cNvSpPr>
          <p:nvPr>
            <p:ph type="sldNum" sz="quarter" idx="12"/>
          </p:nvPr>
        </p:nvSpPr>
        <p:spPr/>
        <p:txBody>
          <a:bodyPr/>
          <a:lstStyle/>
          <a:p>
            <a:fld id="{E1324910-DA4E-4C21-8F64-183B19375D3F}" type="slidenum">
              <a:rPr lang="es-MX" smtClean="0"/>
              <a:t>20</a:t>
            </a:fld>
            <a:endParaRPr lang="es-MX"/>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75289" y="3097791"/>
            <a:ext cx="4142584" cy="2756702"/>
          </a:xfrm>
          <a:prstGeom prst="rect">
            <a:avLst/>
          </a:prstGeom>
        </p:spPr>
      </p:pic>
    </p:spTree>
    <p:extLst>
      <p:ext uri="{BB962C8B-B14F-4D97-AF65-F5344CB8AC3E}">
        <p14:creationId xmlns:p14="http://schemas.microsoft.com/office/powerpoint/2010/main" val="297127968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marL="0" indent="0">
              <a:buNone/>
            </a:pPr>
            <a:r>
              <a:rPr lang="es-ES" b="1" dirty="0"/>
              <a:t>Equipo de ventas</a:t>
            </a:r>
            <a:r>
              <a:rPr lang="es-MX" dirty="0"/>
              <a:t/>
            </a:r>
            <a:br>
              <a:rPr lang="es-MX" dirty="0"/>
            </a:br>
            <a:endParaRPr lang="es-MX" dirty="0" smtClean="0"/>
          </a:p>
          <a:p>
            <a:pPr algn="just"/>
            <a:r>
              <a:rPr lang="es-MX" dirty="0"/>
              <a:t>Es el encargado de la publicidad en el aire. </a:t>
            </a:r>
          </a:p>
          <a:p>
            <a:pPr algn="just"/>
            <a:r>
              <a:rPr lang="es-MX" dirty="0" smtClean="0"/>
              <a:t>La </a:t>
            </a:r>
            <a:r>
              <a:rPr lang="es-MX" dirty="0"/>
              <a:t>publicidad es fundamental para las estaciones comerciales, mientras que las públicas dependen principalmente de donaciones. </a:t>
            </a:r>
          </a:p>
          <a:p>
            <a:endParaRPr lang="es-MX" dirty="0"/>
          </a:p>
        </p:txBody>
      </p:sp>
      <p:sp>
        <p:nvSpPr>
          <p:cNvPr id="4" name="Marcador de número de diapositiva 3"/>
          <p:cNvSpPr>
            <a:spLocks noGrp="1"/>
          </p:cNvSpPr>
          <p:nvPr>
            <p:ph type="sldNum" sz="quarter" idx="12"/>
          </p:nvPr>
        </p:nvSpPr>
        <p:spPr/>
        <p:txBody>
          <a:bodyPr/>
          <a:lstStyle/>
          <a:p>
            <a:fld id="{E1324910-DA4E-4C21-8F64-183B19375D3F}" type="slidenum">
              <a:rPr lang="es-MX" smtClean="0"/>
              <a:t>21</a:t>
            </a:fld>
            <a:endParaRPr lang="es-MX"/>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42828" y="4224034"/>
            <a:ext cx="2402610" cy="2132316"/>
          </a:xfrm>
          <a:prstGeom prst="rect">
            <a:avLst/>
          </a:prstGeom>
        </p:spPr>
      </p:pic>
    </p:spTree>
    <p:extLst>
      <p:ext uri="{BB962C8B-B14F-4D97-AF65-F5344CB8AC3E}">
        <p14:creationId xmlns:p14="http://schemas.microsoft.com/office/powerpoint/2010/main" val="83827663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algn="just"/>
            <a:r>
              <a:rPr lang="es-MX" dirty="0"/>
              <a:t>El equipo de ventas tiene un jefe, cuya tarea es asegurarse de que el grupo cumpla con los acuerdos existentes y celebre otros nuevos. </a:t>
            </a:r>
          </a:p>
          <a:p>
            <a:pPr algn="just"/>
            <a:r>
              <a:rPr lang="es-MX" dirty="0"/>
              <a:t>La venta de publicidad en radio se asemeja en gran medida a la venta de publicidad en un medio gráfico o en línea. </a:t>
            </a:r>
          </a:p>
          <a:p>
            <a:endParaRPr lang="es-MX" dirty="0"/>
          </a:p>
        </p:txBody>
      </p:sp>
      <p:sp>
        <p:nvSpPr>
          <p:cNvPr id="4" name="Marcador de número de diapositiva 3"/>
          <p:cNvSpPr>
            <a:spLocks noGrp="1"/>
          </p:cNvSpPr>
          <p:nvPr>
            <p:ph type="sldNum" sz="quarter" idx="12"/>
          </p:nvPr>
        </p:nvSpPr>
        <p:spPr/>
        <p:txBody>
          <a:bodyPr/>
          <a:lstStyle/>
          <a:p>
            <a:fld id="{E1324910-DA4E-4C21-8F64-183B19375D3F}" type="slidenum">
              <a:rPr lang="es-MX" smtClean="0"/>
              <a:t>22</a:t>
            </a:fld>
            <a:endParaRPr lang="es-MX"/>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24520" y="3756314"/>
            <a:ext cx="2381250" cy="2171700"/>
          </a:xfrm>
          <a:prstGeom prst="rect">
            <a:avLst/>
          </a:prstGeo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5017" y="4228668"/>
            <a:ext cx="3994005" cy="1948295"/>
          </a:xfrm>
          <a:prstGeom prst="rect">
            <a:avLst/>
          </a:prstGeom>
        </p:spPr>
      </p:pic>
    </p:spTree>
    <p:extLst>
      <p:ext uri="{BB962C8B-B14F-4D97-AF65-F5344CB8AC3E}">
        <p14:creationId xmlns:p14="http://schemas.microsoft.com/office/powerpoint/2010/main" val="13695263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marL="457200" indent="-457200" algn="just"/>
            <a:r>
              <a:rPr lang="es-MX" dirty="0"/>
              <a:t>Es importante identificar las necesidades de los clientes e intentar satisfacerlas. </a:t>
            </a:r>
          </a:p>
          <a:p>
            <a:pPr algn="just"/>
            <a:endParaRPr lang="es-MX" dirty="0"/>
          </a:p>
          <a:p>
            <a:pPr marL="457200" indent="-457200" algn="just"/>
            <a:r>
              <a:rPr lang="es-MX" dirty="0"/>
              <a:t>Un buen equipo de ventas deberá conseguir nuevos clientes y mantener, al mismo tiempo, las cuentas existentes.</a:t>
            </a:r>
          </a:p>
          <a:p>
            <a:endParaRPr lang="es-MX" dirty="0"/>
          </a:p>
        </p:txBody>
      </p:sp>
      <p:sp>
        <p:nvSpPr>
          <p:cNvPr id="4" name="Marcador de número de diapositiva 3"/>
          <p:cNvSpPr>
            <a:spLocks noGrp="1"/>
          </p:cNvSpPr>
          <p:nvPr>
            <p:ph type="sldNum" sz="quarter" idx="12"/>
          </p:nvPr>
        </p:nvSpPr>
        <p:spPr/>
        <p:txBody>
          <a:bodyPr/>
          <a:lstStyle/>
          <a:p>
            <a:fld id="{E1324910-DA4E-4C21-8F64-183B19375D3F}" type="slidenum">
              <a:rPr lang="es-MX" smtClean="0"/>
              <a:t>23</a:t>
            </a:fld>
            <a:endParaRPr lang="es-MX"/>
          </a:p>
        </p:txBody>
      </p:sp>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76575" y="4053068"/>
            <a:ext cx="3274107" cy="2428084"/>
          </a:xfrm>
          <a:prstGeom prst="rect">
            <a:avLst/>
          </a:prstGeom>
        </p:spPr>
      </p:pic>
    </p:spTree>
    <p:extLst>
      <p:ext uri="{BB962C8B-B14F-4D97-AF65-F5344CB8AC3E}">
        <p14:creationId xmlns:p14="http://schemas.microsoft.com/office/powerpoint/2010/main" val="268698422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marL="0" indent="0">
              <a:buNone/>
            </a:pPr>
            <a:r>
              <a:rPr lang="es-MX" b="1" dirty="0"/>
              <a:t>Equipo de </a:t>
            </a:r>
            <a:r>
              <a:rPr lang="es-MX" b="1" dirty="0" smtClean="0"/>
              <a:t>ingeniería:</a:t>
            </a:r>
          </a:p>
          <a:p>
            <a:endParaRPr lang="es-MX" dirty="0"/>
          </a:p>
          <a:p>
            <a:pPr algn="just"/>
            <a:r>
              <a:rPr lang="es-ES" dirty="0"/>
              <a:t>Se encarga de los aspectos técnicos de la emisión. </a:t>
            </a:r>
          </a:p>
          <a:p>
            <a:pPr algn="just"/>
            <a:r>
              <a:rPr lang="es-ES" dirty="0" smtClean="0"/>
              <a:t>El </a:t>
            </a:r>
            <a:r>
              <a:rPr lang="es-ES" dirty="0"/>
              <a:t>departamento cuenta con un jefe que supervisa el accionar de los demás miembros, </a:t>
            </a:r>
            <a:r>
              <a:rPr lang="es-ES" sz="3200" dirty="0"/>
              <a:t>la</a:t>
            </a:r>
            <a:r>
              <a:rPr lang="es-ES" dirty="0"/>
              <a:t> adquisición y mantenimiento de equipos y el cumplimiento de las normas de la FCC. </a:t>
            </a:r>
          </a:p>
          <a:p>
            <a:endParaRPr lang="es-MX" dirty="0"/>
          </a:p>
        </p:txBody>
      </p:sp>
      <p:sp>
        <p:nvSpPr>
          <p:cNvPr id="4" name="Marcador de número de diapositiva 3"/>
          <p:cNvSpPr>
            <a:spLocks noGrp="1"/>
          </p:cNvSpPr>
          <p:nvPr>
            <p:ph type="sldNum" sz="quarter" idx="12"/>
          </p:nvPr>
        </p:nvSpPr>
        <p:spPr/>
        <p:txBody>
          <a:bodyPr/>
          <a:lstStyle/>
          <a:p>
            <a:fld id="{E1324910-DA4E-4C21-8F64-183B19375D3F}" type="slidenum">
              <a:rPr lang="es-MX" smtClean="0"/>
              <a:t>24</a:t>
            </a:fld>
            <a:endParaRPr lang="es-MX"/>
          </a:p>
        </p:txBody>
      </p:sp>
    </p:spTree>
    <p:extLst>
      <p:ext uri="{BB962C8B-B14F-4D97-AF65-F5344CB8AC3E}">
        <p14:creationId xmlns:p14="http://schemas.microsoft.com/office/powerpoint/2010/main" val="109425183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p:txBody>
          <a:bodyPr/>
          <a:lstStyle/>
          <a:p>
            <a:endParaRPr lang="es-MX"/>
          </a:p>
        </p:txBody>
      </p:sp>
      <p:sp>
        <p:nvSpPr>
          <p:cNvPr id="3" name="Marcador de contenido 2"/>
          <p:cNvSpPr>
            <a:spLocks noGrp="1"/>
          </p:cNvSpPr>
          <p:nvPr>
            <p:ph sz="half" idx="1"/>
          </p:nvPr>
        </p:nvSpPr>
        <p:spPr/>
        <p:txBody>
          <a:bodyPr/>
          <a:lstStyle/>
          <a:p>
            <a:pPr algn="just"/>
            <a:endParaRPr lang="es-ES" dirty="0" smtClean="0"/>
          </a:p>
          <a:p>
            <a:pPr algn="just"/>
            <a:endParaRPr lang="es-ES" dirty="0" smtClean="0"/>
          </a:p>
          <a:p>
            <a:pPr algn="just"/>
            <a:r>
              <a:rPr lang="es-ES" dirty="0" smtClean="0"/>
              <a:t>El </a:t>
            </a:r>
            <a:r>
              <a:rPr lang="es-ES" dirty="0"/>
              <a:t>grupo de ingeniería es responsable de asegurarse de que los programas se emitan sin dificultades. </a:t>
            </a:r>
          </a:p>
          <a:p>
            <a:endParaRPr lang="es-MX" dirty="0"/>
          </a:p>
        </p:txBody>
      </p:sp>
      <p:pic>
        <p:nvPicPr>
          <p:cNvPr id="9" name="Marcador de contenido 8"/>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381750" y="2215356"/>
            <a:ext cx="4762500" cy="3571875"/>
          </a:xfrm>
        </p:spPr>
      </p:pic>
      <p:sp>
        <p:nvSpPr>
          <p:cNvPr id="4" name="Marcador de número de diapositiva 3"/>
          <p:cNvSpPr>
            <a:spLocks noGrp="1"/>
          </p:cNvSpPr>
          <p:nvPr>
            <p:ph type="sldNum" sz="quarter" idx="12"/>
          </p:nvPr>
        </p:nvSpPr>
        <p:spPr/>
        <p:txBody>
          <a:bodyPr/>
          <a:lstStyle/>
          <a:p>
            <a:fld id="{E1324910-DA4E-4C21-8F64-183B19375D3F}" type="slidenum">
              <a:rPr lang="es-MX" smtClean="0"/>
              <a:t>25</a:t>
            </a:fld>
            <a:endParaRPr lang="es-MX"/>
          </a:p>
        </p:txBody>
      </p:sp>
    </p:spTree>
    <p:extLst>
      <p:ext uri="{BB962C8B-B14F-4D97-AF65-F5344CB8AC3E}">
        <p14:creationId xmlns:p14="http://schemas.microsoft.com/office/powerpoint/2010/main" val="398330831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sz="half" idx="1"/>
          </p:nvPr>
        </p:nvSpPr>
        <p:spPr/>
        <p:txBody>
          <a:bodyPr/>
          <a:lstStyle/>
          <a:p>
            <a:endParaRPr lang="es-ES" dirty="0" smtClean="0"/>
          </a:p>
          <a:p>
            <a:endParaRPr lang="es-ES" dirty="0"/>
          </a:p>
          <a:p>
            <a:r>
              <a:rPr lang="es-ES" dirty="0" smtClean="0"/>
              <a:t>Asimismo</a:t>
            </a:r>
            <a:r>
              <a:rPr lang="es-ES" dirty="0"/>
              <a:t>, se encargan de mezclar la música, editar pistas y aplicar efectos de sonido, entre otras cosas. </a:t>
            </a:r>
          </a:p>
          <a:p>
            <a:endParaRPr lang="es-MX" dirty="0"/>
          </a:p>
        </p:txBody>
      </p:sp>
      <p:sp>
        <p:nvSpPr>
          <p:cNvPr id="5" name="Marcador de número de diapositiva 4"/>
          <p:cNvSpPr>
            <a:spLocks noGrp="1"/>
          </p:cNvSpPr>
          <p:nvPr>
            <p:ph type="sldNum" sz="quarter" idx="12"/>
          </p:nvPr>
        </p:nvSpPr>
        <p:spPr/>
        <p:txBody>
          <a:bodyPr/>
          <a:lstStyle/>
          <a:p>
            <a:fld id="{E1324910-DA4E-4C21-8F64-183B19375D3F}" type="slidenum">
              <a:rPr lang="es-MX" smtClean="0"/>
              <a:t>26</a:t>
            </a:fld>
            <a:endParaRPr lang="es-MX"/>
          </a:p>
        </p:txBody>
      </p:sp>
      <p:pic>
        <p:nvPicPr>
          <p:cNvPr id="6" name="Marcador de contenido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172200" y="2254287"/>
            <a:ext cx="5181600" cy="3494014"/>
          </a:xfrm>
          <a:prstGeom prst="rect">
            <a:avLst/>
          </a:prstGeom>
        </p:spPr>
      </p:pic>
    </p:spTree>
    <p:extLst>
      <p:ext uri="{BB962C8B-B14F-4D97-AF65-F5344CB8AC3E}">
        <p14:creationId xmlns:p14="http://schemas.microsoft.com/office/powerpoint/2010/main" val="30760416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r>
              <a:rPr lang="es-ES" dirty="0"/>
              <a:t>El mantenimiento de la calidad, la potencia de la señal y la claridad del sonido es parte integral de su trabajo.</a:t>
            </a:r>
            <a:endParaRPr lang="es-MX" dirty="0"/>
          </a:p>
          <a:p>
            <a:endParaRPr lang="es-MX" dirty="0"/>
          </a:p>
        </p:txBody>
      </p:sp>
      <p:sp>
        <p:nvSpPr>
          <p:cNvPr id="4" name="Marcador de número de diapositiva 3"/>
          <p:cNvSpPr>
            <a:spLocks noGrp="1"/>
          </p:cNvSpPr>
          <p:nvPr>
            <p:ph type="sldNum" sz="quarter" idx="12"/>
          </p:nvPr>
        </p:nvSpPr>
        <p:spPr/>
        <p:txBody>
          <a:bodyPr/>
          <a:lstStyle/>
          <a:p>
            <a:fld id="{E1324910-DA4E-4C21-8F64-183B19375D3F}" type="slidenum">
              <a:rPr lang="es-MX" smtClean="0"/>
              <a:t>27</a:t>
            </a:fld>
            <a:endParaRPr lang="es-MX"/>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96494" y="3035377"/>
            <a:ext cx="6065995" cy="2960479"/>
          </a:xfrm>
          <a:prstGeom prst="rect">
            <a:avLst/>
          </a:prstGeom>
        </p:spPr>
      </p:pic>
    </p:spTree>
    <p:extLst>
      <p:ext uri="{BB962C8B-B14F-4D97-AF65-F5344CB8AC3E}">
        <p14:creationId xmlns:p14="http://schemas.microsoft.com/office/powerpoint/2010/main" val="2916242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marL="0" indent="0">
              <a:buNone/>
            </a:pPr>
            <a:r>
              <a:rPr lang="es-MX" b="1" dirty="0"/>
              <a:t>Personal al </a:t>
            </a:r>
            <a:r>
              <a:rPr lang="es-MX" b="1" dirty="0" smtClean="0"/>
              <a:t>aire:</a:t>
            </a:r>
          </a:p>
          <a:p>
            <a:pPr algn="just"/>
            <a:r>
              <a:rPr lang="es-MX" dirty="0" smtClean="0"/>
              <a:t>Los locutores </a:t>
            </a:r>
            <a:r>
              <a:rPr lang="es-MX" dirty="0"/>
              <a:t>y periodistas son la pieza de la estructura que más contacto tiene con el público. Son la voz de la estación. </a:t>
            </a:r>
          </a:p>
          <a:p>
            <a:pPr algn="just"/>
            <a:r>
              <a:rPr lang="es-MX" dirty="0" smtClean="0"/>
              <a:t>Los </a:t>
            </a:r>
            <a:r>
              <a:rPr lang="es-MX" dirty="0"/>
              <a:t>disc-jockey seleccionan y pasan la música, además de proporcionar información acerca de la canción. </a:t>
            </a:r>
          </a:p>
          <a:p>
            <a:endParaRPr lang="es-MX" dirty="0"/>
          </a:p>
        </p:txBody>
      </p:sp>
      <p:sp>
        <p:nvSpPr>
          <p:cNvPr id="4" name="Marcador de número de diapositiva 3"/>
          <p:cNvSpPr>
            <a:spLocks noGrp="1"/>
          </p:cNvSpPr>
          <p:nvPr>
            <p:ph type="sldNum" sz="quarter" idx="12"/>
          </p:nvPr>
        </p:nvSpPr>
        <p:spPr/>
        <p:txBody>
          <a:bodyPr/>
          <a:lstStyle/>
          <a:p>
            <a:fld id="{E1324910-DA4E-4C21-8F64-183B19375D3F}" type="slidenum">
              <a:rPr lang="es-MX" smtClean="0"/>
              <a:t>28</a:t>
            </a:fld>
            <a:endParaRPr lang="es-MX"/>
          </a:p>
        </p:txBody>
      </p:sp>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96616" y="4104409"/>
            <a:ext cx="2664411" cy="1776845"/>
          </a:xfrm>
          <a:prstGeom prst="rect">
            <a:avLst/>
          </a:prstGeo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73370" y="4104409"/>
            <a:ext cx="2669524" cy="1770784"/>
          </a:xfrm>
          <a:prstGeom prst="rect">
            <a:avLst/>
          </a:prstGeom>
        </p:spPr>
      </p:pic>
      <p:pic>
        <p:nvPicPr>
          <p:cNvPr id="7" name="Imagen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0396" y="4104409"/>
            <a:ext cx="2383285" cy="1775547"/>
          </a:xfrm>
          <a:prstGeom prst="rect">
            <a:avLst/>
          </a:prstGeom>
        </p:spPr>
      </p:pic>
    </p:spTree>
    <p:extLst>
      <p:ext uri="{BB962C8B-B14F-4D97-AF65-F5344CB8AC3E}">
        <p14:creationId xmlns:p14="http://schemas.microsoft.com/office/powerpoint/2010/main" val="18951153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r>
              <a:rPr lang="es-MX" dirty="0"/>
              <a:t>Asimismo, brindan datos, como el estado del clima y el tráfico. Los conductores suelen dirigir programas de entrevistas donde los oyentes llaman para expresar sus opiniones. </a:t>
            </a:r>
          </a:p>
          <a:p>
            <a:endParaRPr lang="es-MX" dirty="0"/>
          </a:p>
        </p:txBody>
      </p:sp>
      <p:sp>
        <p:nvSpPr>
          <p:cNvPr id="4" name="Marcador de número de diapositiva 3"/>
          <p:cNvSpPr>
            <a:spLocks noGrp="1"/>
          </p:cNvSpPr>
          <p:nvPr>
            <p:ph type="sldNum" sz="quarter" idx="12"/>
          </p:nvPr>
        </p:nvSpPr>
        <p:spPr/>
        <p:txBody>
          <a:bodyPr/>
          <a:lstStyle/>
          <a:p>
            <a:fld id="{E1324910-DA4E-4C21-8F64-183B19375D3F}" type="slidenum">
              <a:rPr lang="es-MX" smtClean="0"/>
              <a:t>29</a:t>
            </a:fld>
            <a:endParaRPr lang="es-MX"/>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84355" y="3440481"/>
            <a:ext cx="3623290" cy="2826175"/>
          </a:xfrm>
          <a:prstGeom prst="rect">
            <a:avLst/>
          </a:prstGeo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66840" y="3132787"/>
            <a:ext cx="2381250" cy="2381250"/>
          </a:xfrm>
          <a:prstGeom prst="rect">
            <a:avLst/>
          </a:prstGeom>
        </p:spPr>
      </p:pic>
      <p:pic>
        <p:nvPicPr>
          <p:cNvPr id="7" name="Imagen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6823" y="4522679"/>
            <a:ext cx="3291822" cy="1626828"/>
          </a:xfrm>
          <a:prstGeom prst="rect">
            <a:avLst/>
          </a:prstGeom>
        </p:spPr>
      </p:pic>
    </p:spTree>
    <p:extLst>
      <p:ext uri="{BB962C8B-B14F-4D97-AF65-F5344CB8AC3E}">
        <p14:creationId xmlns:p14="http://schemas.microsoft.com/office/powerpoint/2010/main" val="32093834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marL="0" indent="0" algn="just">
              <a:buNone/>
            </a:pPr>
            <a:r>
              <a:rPr lang="es-MX" dirty="0"/>
              <a:t>La radio es el medio de comunicación que tiene una historia de más de 70 años en México, en el comienzo los pioneros de este medio tenían una visión experimentadora que se transformó en interés empresarial por los radiodifusores de los años treinta quienes convirtieron a la radio en una industria.</a:t>
            </a:r>
          </a:p>
          <a:p>
            <a:endParaRPr lang="es-MX" dirty="0"/>
          </a:p>
        </p:txBody>
      </p:sp>
      <p:sp>
        <p:nvSpPr>
          <p:cNvPr id="4" name="Marcador de número de diapositiva 3"/>
          <p:cNvSpPr>
            <a:spLocks noGrp="1"/>
          </p:cNvSpPr>
          <p:nvPr>
            <p:ph type="sldNum" sz="quarter" idx="12"/>
          </p:nvPr>
        </p:nvSpPr>
        <p:spPr/>
        <p:txBody>
          <a:bodyPr/>
          <a:lstStyle/>
          <a:p>
            <a:fld id="{E1324910-DA4E-4C21-8F64-183B19375D3F}" type="slidenum">
              <a:rPr lang="es-MX" smtClean="0"/>
              <a:t>3</a:t>
            </a:fld>
            <a:endParaRPr lang="es-MX"/>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90309" y="3384944"/>
            <a:ext cx="4319293" cy="2926956"/>
          </a:xfrm>
          <a:prstGeom prst="rect">
            <a:avLst/>
          </a:prstGeom>
        </p:spPr>
      </p:pic>
    </p:spTree>
    <p:extLst>
      <p:ext uri="{BB962C8B-B14F-4D97-AF65-F5344CB8AC3E}">
        <p14:creationId xmlns:p14="http://schemas.microsoft.com/office/powerpoint/2010/main" val="254421500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algn="just"/>
            <a:r>
              <a:rPr lang="es-MX" dirty="0"/>
              <a:t>A veces, entrevistan invitados. </a:t>
            </a:r>
          </a:p>
          <a:p>
            <a:pPr algn="just"/>
            <a:r>
              <a:rPr lang="es-MX" dirty="0" smtClean="0"/>
              <a:t>Como </a:t>
            </a:r>
            <a:r>
              <a:rPr lang="es-MX" dirty="0"/>
              <a:t>sus compañeros del resto de los departamentos, los miembros que aparecen al aire deben respetar las normas de la FCC y las pautas de la estación</a:t>
            </a:r>
            <a:r>
              <a:rPr lang="es-MX" dirty="0" smtClean="0"/>
              <a:t>.</a:t>
            </a:r>
          </a:p>
          <a:p>
            <a:pPr algn="just"/>
            <a:endParaRPr lang="es-MX" dirty="0"/>
          </a:p>
          <a:p>
            <a:endParaRPr lang="es-MX" dirty="0"/>
          </a:p>
        </p:txBody>
      </p:sp>
      <p:sp>
        <p:nvSpPr>
          <p:cNvPr id="4" name="Marcador de número de diapositiva 3"/>
          <p:cNvSpPr>
            <a:spLocks noGrp="1"/>
          </p:cNvSpPr>
          <p:nvPr>
            <p:ph type="sldNum" sz="quarter" idx="12"/>
          </p:nvPr>
        </p:nvSpPr>
        <p:spPr/>
        <p:txBody>
          <a:bodyPr/>
          <a:lstStyle/>
          <a:p>
            <a:fld id="{E1324910-DA4E-4C21-8F64-183B19375D3F}" type="slidenum">
              <a:rPr lang="es-MX" smtClean="0"/>
              <a:t>30</a:t>
            </a:fld>
            <a:endParaRPr lang="es-MX"/>
          </a:p>
        </p:txBody>
      </p:sp>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30319" y="4160982"/>
            <a:ext cx="3505200" cy="2150918"/>
          </a:xfrm>
          <a:prstGeom prst="rect">
            <a:avLst/>
          </a:prstGeo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48400" y="3293124"/>
            <a:ext cx="3733800" cy="2489200"/>
          </a:xfrm>
          <a:prstGeom prst="rect">
            <a:avLst/>
          </a:prstGeom>
        </p:spPr>
      </p:pic>
    </p:spTree>
    <p:extLst>
      <p:ext uri="{BB962C8B-B14F-4D97-AF65-F5344CB8AC3E}">
        <p14:creationId xmlns:p14="http://schemas.microsoft.com/office/powerpoint/2010/main" val="7389217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p:txBody>
          <a:bodyPr>
            <a:normAutofit fontScale="90000"/>
          </a:bodyPr>
          <a:lstStyle/>
          <a:p>
            <a:r>
              <a:rPr lang="es-MX" dirty="0"/>
              <a:t>Ejemplos de estructuras de la organización administrativa de empresas de comunicación: la radio</a:t>
            </a:r>
            <a:br>
              <a:rPr lang="es-MX" dirty="0"/>
            </a:br>
            <a:endParaRPr lang="es-MX" dirty="0"/>
          </a:p>
        </p:txBody>
      </p:sp>
      <p:sp>
        <p:nvSpPr>
          <p:cNvPr id="3" name="Marcador de contenido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2"/>
          </p:nvPr>
        </p:nvSpPr>
        <p:spPr/>
        <p:txBody>
          <a:bodyPr/>
          <a:lstStyle/>
          <a:p>
            <a:fld id="{E1324910-DA4E-4C21-8F64-183B19375D3F}" type="slidenum">
              <a:rPr lang="es-MX" smtClean="0"/>
              <a:t>31</a:t>
            </a:fld>
            <a:endParaRPr lang="es-MX"/>
          </a:p>
        </p:txBody>
      </p:sp>
    </p:spTree>
    <p:extLst>
      <p:ext uri="{BB962C8B-B14F-4D97-AF65-F5344CB8AC3E}">
        <p14:creationId xmlns:p14="http://schemas.microsoft.com/office/powerpoint/2010/main" val="206994381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4" name="Marcador de número de diapositiva 3"/>
          <p:cNvSpPr>
            <a:spLocks noGrp="1"/>
          </p:cNvSpPr>
          <p:nvPr>
            <p:ph type="sldNum" sz="quarter" idx="12"/>
          </p:nvPr>
        </p:nvSpPr>
        <p:spPr/>
        <p:txBody>
          <a:bodyPr/>
          <a:lstStyle/>
          <a:p>
            <a:fld id="{E1324910-DA4E-4C21-8F64-183B19375D3F}" type="slidenum">
              <a:rPr lang="es-MX" smtClean="0"/>
              <a:t>32</a:t>
            </a:fld>
            <a:endParaRPr lang="es-MX"/>
          </a:p>
        </p:txBody>
      </p:sp>
      <p:pic>
        <p:nvPicPr>
          <p:cNvPr id="5" name="Marcador de contenido 5"/>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0143" t="26262" r="43318" b="19455"/>
          <a:stretch/>
        </p:blipFill>
        <p:spPr>
          <a:xfrm>
            <a:off x="2779931" y="1825625"/>
            <a:ext cx="6632137" cy="4351338"/>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extLst>
      <p:ext uri="{BB962C8B-B14F-4D97-AF65-F5344CB8AC3E}">
        <p14:creationId xmlns:p14="http://schemas.microsoft.com/office/powerpoint/2010/main" val="6536792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4" name="Marcador de número de diapositiva 3"/>
          <p:cNvSpPr>
            <a:spLocks noGrp="1"/>
          </p:cNvSpPr>
          <p:nvPr>
            <p:ph type="sldNum" sz="quarter" idx="12"/>
          </p:nvPr>
        </p:nvSpPr>
        <p:spPr/>
        <p:txBody>
          <a:bodyPr/>
          <a:lstStyle/>
          <a:p>
            <a:fld id="{E1324910-DA4E-4C21-8F64-183B19375D3F}" type="slidenum">
              <a:rPr lang="es-MX" smtClean="0"/>
              <a:t>33</a:t>
            </a:fld>
            <a:endParaRPr lang="es-MX"/>
          </a:p>
        </p:txBody>
      </p:sp>
      <p:pic>
        <p:nvPicPr>
          <p:cNvPr id="5" name="Marcador de contenido 3"/>
          <p:cNvPicPr>
            <a:picLocks noGrp="1" noChangeAspect="1"/>
          </p:cNvPicPr>
          <p:nvPr>
            <p:ph idx="1"/>
          </p:nvPr>
        </p:nvPicPr>
        <p:blipFill>
          <a:blip r:embed="rId2"/>
          <a:stretch>
            <a:fillRect/>
          </a:stretch>
        </p:blipFill>
        <p:spPr>
          <a:xfrm>
            <a:off x="3807277" y="1825625"/>
            <a:ext cx="4577446" cy="4351338"/>
          </a:xfrm>
          <a:prstGeom prst="rect">
            <a:avLst/>
          </a:prstGeom>
        </p:spPr>
      </p:pic>
    </p:spTree>
    <p:extLst>
      <p:ext uri="{BB962C8B-B14F-4D97-AF65-F5344CB8AC3E}">
        <p14:creationId xmlns:p14="http://schemas.microsoft.com/office/powerpoint/2010/main" val="37278055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4" name="Marcador de número de diapositiva 3"/>
          <p:cNvSpPr>
            <a:spLocks noGrp="1"/>
          </p:cNvSpPr>
          <p:nvPr>
            <p:ph type="sldNum" sz="quarter" idx="12"/>
          </p:nvPr>
        </p:nvSpPr>
        <p:spPr/>
        <p:txBody>
          <a:bodyPr/>
          <a:lstStyle/>
          <a:p>
            <a:fld id="{E1324910-DA4E-4C21-8F64-183B19375D3F}" type="slidenum">
              <a:rPr lang="es-MX" smtClean="0"/>
              <a:t>34</a:t>
            </a:fld>
            <a:endParaRPr lang="es-MX"/>
          </a:p>
        </p:txBody>
      </p:sp>
      <p:pic>
        <p:nvPicPr>
          <p:cNvPr id="5" name="Marcador de contenido 4"/>
          <p:cNvPicPr>
            <a:picLocks noGrp="1"/>
          </p:cNvPicPr>
          <p:nvPr>
            <p:ph idx="1"/>
          </p:nvPr>
        </p:nvPicPr>
        <p:blipFill rotWithShape="1">
          <a:blip r:embed="rId2"/>
          <a:srcRect l="31882" t="17633" r="28168" b="15101"/>
          <a:stretch/>
        </p:blipFill>
        <p:spPr bwMode="auto">
          <a:xfrm>
            <a:off x="3798839" y="1825625"/>
            <a:ext cx="4594322" cy="4351338"/>
          </a:xfrm>
          <a:prstGeom prst="rect">
            <a:avLst/>
          </a:prstGeom>
          <a:ln w="127000" cap="sq">
            <a:solidFill>
              <a:srgbClr val="000000"/>
            </a:solidFill>
            <a:miter lim="800000"/>
          </a:ln>
          <a:effectLst>
            <a:outerShdw blurRad="57150" dist="50800" dir="2700000" algn="tl" rotWithShape="0">
              <a:srgbClr val="000000">
                <a:alpha val="40000"/>
              </a:srgbClr>
            </a:outerShd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97360299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r>
              <a:rPr lang="es-MX" b="1" dirty="0"/>
              <a:t>REFERENCIAS:</a:t>
            </a:r>
          </a:p>
          <a:p>
            <a:endParaRPr lang="es-MX" dirty="0" smtClean="0"/>
          </a:p>
          <a:p>
            <a:r>
              <a:rPr lang="es-MX" dirty="0"/>
              <a:t>Flores de Gortari, Sergio. (1999). Hacia Una comunicación administrativa integral. Trillas. México.</a:t>
            </a:r>
          </a:p>
          <a:p>
            <a:r>
              <a:rPr lang="es-MX" dirty="0"/>
              <a:t>Aragonés, Pau. (2000). Empresa y medios de comunicación. Gestión.</a:t>
            </a:r>
          </a:p>
          <a:p>
            <a:r>
              <a:rPr lang="es-MX" dirty="0"/>
              <a:t>http://www.ehowenespanol.com/estructura-corporativa-estacion-radio-sobre_106290/</a:t>
            </a:r>
          </a:p>
          <a:p>
            <a:r>
              <a:rPr lang="es-MX" dirty="0"/>
              <a:t>https://espaciocritico6.wordpress.com/2009/04/27/la-radio-en-mexico-su-gran-historia/</a:t>
            </a:r>
          </a:p>
          <a:p>
            <a:endParaRPr lang="es-MX" dirty="0"/>
          </a:p>
        </p:txBody>
      </p:sp>
      <p:sp>
        <p:nvSpPr>
          <p:cNvPr id="4" name="Marcador de número de diapositiva 3"/>
          <p:cNvSpPr>
            <a:spLocks noGrp="1"/>
          </p:cNvSpPr>
          <p:nvPr>
            <p:ph type="sldNum" sz="quarter" idx="12"/>
          </p:nvPr>
        </p:nvSpPr>
        <p:spPr/>
        <p:txBody>
          <a:bodyPr/>
          <a:lstStyle/>
          <a:p>
            <a:fld id="{E1324910-DA4E-4C21-8F64-183B19375D3F}" type="slidenum">
              <a:rPr lang="es-MX" smtClean="0"/>
              <a:t>35</a:t>
            </a:fld>
            <a:endParaRPr lang="es-MX"/>
          </a:p>
        </p:txBody>
      </p:sp>
    </p:spTree>
    <p:extLst>
      <p:ext uri="{BB962C8B-B14F-4D97-AF65-F5344CB8AC3E}">
        <p14:creationId xmlns:p14="http://schemas.microsoft.com/office/powerpoint/2010/main" val="32736085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p:txBody>
          <a:bodyPr/>
          <a:lstStyle/>
          <a:p>
            <a:endParaRPr lang="es-MX"/>
          </a:p>
        </p:txBody>
      </p:sp>
      <p:sp>
        <p:nvSpPr>
          <p:cNvPr id="3" name="Marcador de contenido 2"/>
          <p:cNvSpPr>
            <a:spLocks noGrp="1"/>
          </p:cNvSpPr>
          <p:nvPr>
            <p:ph sz="half" idx="1"/>
          </p:nvPr>
        </p:nvSpPr>
        <p:spPr/>
        <p:txBody>
          <a:bodyPr/>
          <a:lstStyle/>
          <a:p>
            <a:pPr marL="0" indent="0" algn="just">
              <a:buNone/>
            </a:pPr>
            <a:endParaRPr lang="es-MX" dirty="0" smtClean="0"/>
          </a:p>
          <a:p>
            <a:pPr marL="0" indent="0" algn="just">
              <a:buNone/>
            </a:pPr>
            <a:r>
              <a:rPr lang="es-MX" dirty="0" smtClean="0"/>
              <a:t>La </a:t>
            </a:r>
            <a:r>
              <a:rPr lang="es-MX" dirty="0"/>
              <a:t>radio se ha convertido en uno de los medios masivos publicitarios más exitoso, ejemplo de ello es la inversión publicitaria estimada en 568 millones de dólares en 1989 y en 1,939 millones de dólares en 1994. </a:t>
            </a:r>
          </a:p>
          <a:p>
            <a:endParaRPr lang="es-MX" dirty="0"/>
          </a:p>
        </p:txBody>
      </p:sp>
      <p:sp>
        <p:nvSpPr>
          <p:cNvPr id="7" name="Marcador de contenido 6"/>
          <p:cNvSpPr>
            <a:spLocks noGrp="1"/>
          </p:cNvSpPr>
          <p:nvPr>
            <p:ph sz="half" idx="2"/>
          </p:nvPr>
        </p:nvSpPr>
        <p:spPr/>
        <p:txBody>
          <a:bodyPr/>
          <a:lstStyle/>
          <a:p>
            <a:endParaRPr lang="es-MX"/>
          </a:p>
        </p:txBody>
      </p:sp>
      <p:sp>
        <p:nvSpPr>
          <p:cNvPr id="4" name="Marcador de número de diapositiva 3"/>
          <p:cNvSpPr>
            <a:spLocks noGrp="1"/>
          </p:cNvSpPr>
          <p:nvPr>
            <p:ph type="sldNum" sz="quarter" idx="12"/>
          </p:nvPr>
        </p:nvSpPr>
        <p:spPr/>
        <p:txBody>
          <a:bodyPr/>
          <a:lstStyle/>
          <a:p>
            <a:fld id="{E1324910-DA4E-4C21-8F64-183B19375D3F}" type="slidenum">
              <a:rPr lang="es-MX" smtClean="0"/>
              <a:t>4</a:t>
            </a:fld>
            <a:endParaRPr lang="es-MX"/>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85726" y="3399415"/>
            <a:ext cx="5168074" cy="2777548"/>
          </a:xfrm>
          <a:prstGeom prst="rect">
            <a:avLst/>
          </a:prstGeom>
        </p:spPr>
      </p:pic>
    </p:spTree>
    <p:extLst>
      <p:ext uri="{BB962C8B-B14F-4D97-AF65-F5344CB8AC3E}">
        <p14:creationId xmlns:p14="http://schemas.microsoft.com/office/powerpoint/2010/main" val="16515653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p:txBody>
          <a:bodyPr/>
          <a:lstStyle/>
          <a:p>
            <a:endParaRPr lang="es-MX"/>
          </a:p>
        </p:txBody>
      </p:sp>
      <p:sp>
        <p:nvSpPr>
          <p:cNvPr id="3" name="Marcador de contenido 2"/>
          <p:cNvSpPr>
            <a:spLocks noGrp="1"/>
          </p:cNvSpPr>
          <p:nvPr>
            <p:ph sz="half" idx="1"/>
          </p:nvPr>
        </p:nvSpPr>
        <p:spPr/>
        <p:txBody>
          <a:bodyPr/>
          <a:lstStyle/>
          <a:p>
            <a:endParaRPr lang="es-MX" dirty="0"/>
          </a:p>
        </p:txBody>
      </p:sp>
      <p:sp>
        <p:nvSpPr>
          <p:cNvPr id="7" name="Marcador de contenido 6"/>
          <p:cNvSpPr>
            <a:spLocks noGrp="1"/>
          </p:cNvSpPr>
          <p:nvPr>
            <p:ph sz="half" idx="2"/>
          </p:nvPr>
        </p:nvSpPr>
        <p:spPr/>
        <p:txBody>
          <a:bodyPr/>
          <a:lstStyle/>
          <a:p>
            <a:pPr marL="0" indent="0">
              <a:buNone/>
            </a:pPr>
            <a:r>
              <a:rPr lang="es-MX" dirty="0"/>
              <a:t>Únicamente sufrió una baja en 1995 a causa de la crisis económica del país, sin embargo volvió a crecer en el 96 y hoy en día continúa siendo un medio principalmente comercial.</a:t>
            </a:r>
          </a:p>
          <a:p>
            <a:endParaRPr lang="es-MX" dirty="0"/>
          </a:p>
        </p:txBody>
      </p:sp>
      <p:sp>
        <p:nvSpPr>
          <p:cNvPr id="4" name="Marcador de número de diapositiva 3"/>
          <p:cNvSpPr>
            <a:spLocks noGrp="1"/>
          </p:cNvSpPr>
          <p:nvPr>
            <p:ph type="sldNum" sz="quarter" idx="12"/>
          </p:nvPr>
        </p:nvSpPr>
        <p:spPr/>
        <p:txBody>
          <a:bodyPr/>
          <a:lstStyle/>
          <a:p>
            <a:fld id="{E1324910-DA4E-4C21-8F64-183B19375D3F}" type="slidenum">
              <a:rPr lang="es-MX" smtClean="0"/>
              <a:t>5</a:t>
            </a:fld>
            <a:endParaRPr lang="es-MX"/>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8595" y="1819487"/>
            <a:ext cx="3240810" cy="4357476"/>
          </a:xfrm>
          <a:prstGeom prst="rect">
            <a:avLst/>
          </a:prstGeom>
        </p:spPr>
      </p:pic>
    </p:spTree>
    <p:extLst>
      <p:ext uri="{BB962C8B-B14F-4D97-AF65-F5344CB8AC3E}">
        <p14:creationId xmlns:p14="http://schemas.microsoft.com/office/powerpoint/2010/main" val="25939577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marL="0" indent="0">
              <a:buNone/>
            </a:pPr>
            <a:r>
              <a:rPr lang="es-MX" dirty="0"/>
              <a:t>La radio es un medio exitoso debido a muchos factores de los cuales la audiencia y la publicidad van de la mano, aunque los eventos y las noticias importantes lograron que la radio tuviera un auge impresionante en su momento. </a:t>
            </a:r>
          </a:p>
          <a:p>
            <a:endParaRPr lang="es-MX" dirty="0"/>
          </a:p>
        </p:txBody>
      </p:sp>
      <p:sp>
        <p:nvSpPr>
          <p:cNvPr id="4" name="Marcador de número de diapositiva 3"/>
          <p:cNvSpPr>
            <a:spLocks noGrp="1"/>
          </p:cNvSpPr>
          <p:nvPr>
            <p:ph type="sldNum" sz="quarter" idx="12"/>
          </p:nvPr>
        </p:nvSpPr>
        <p:spPr/>
        <p:txBody>
          <a:bodyPr/>
          <a:lstStyle/>
          <a:p>
            <a:fld id="{E1324910-DA4E-4C21-8F64-183B19375D3F}" type="slidenum">
              <a:rPr lang="es-MX" smtClean="0"/>
              <a:t>6</a:t>
            </a:fld>
            <a:endParaRPr lang="es-MX"/>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39691" y="3420917"/>
            <a:ext cx="3293918" cy="2935433"/>
          </a:xfrm>
          <a:prstGeom prst="rect">
            <a:avLst/>
          </a:prstGeom>
        </p:spPr>
      </p:pic>
    </p:spTree>
    <p:extLst>
      <p:ext uri="{BB962C8B-B14F-4D97-AF65-F5344CB8AC3E}">
        <p14:creationId xmlns:p14="http://schemas.microsoft.com/office/powerpoint/2010/main" val="40348553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r>
              <a:rPr lang="es-MX" dirty="0"/>
              <a:t>Por </a:t>
            </a:r>
            <a:r>
              <a:rPr lang="es-MX" dirty="0" smtClean="0"/>
              <a:t>ejemplo, </a:t>
            </a:r>
            <a:r>
              <a:rPr lang="es-MX" dirty="0"/>
              <a:t>el terremoto del 85 fue una noticia que amplió la credibilidad y le generó éxito a la radio pues fue el único medio que podía ser escuchado y con el cual la gente se informó de todo lo que sucedía, así como este tipo de información, los eventos deportivos le generaron a la radio mucho éxito pues eran narrados excelentemente y la gente sin televisión recurría a este medio.</a:t>
            </a:r>
          </a:p>
        </p:txBody>
      </p:sp>
      <p:sp>
        <p:nvSpPr>
          <p:cNvPr id="4" name="Marcador de número de diapositiva 3"/>
          <p:cNvSpPr>
            <a:spLocks noGrp="1"/>
          </p:cNvSpPr>
          <p:nvPr>
            <p:ph type="sldNum" sz="quarter" idx="12"/>
          </p:nvPr>
        </p:nvSpPr>
        <p:spPr/>
        <p:txBody>
          <a:bodyPr/>
          <a:lstStyle/>
          <a:p>
            <a:fld id="{E1324910-DA4E-4C21-8F64-183B19375D3F}" type="slidenum">
              <a:rPr lang="es-MX" smtClean="0"/>
              <a:t>7</a:t>
            </a:fld>
            <a:endParaRPr lang="es-MX"/>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9198" y="4192879"/>
            <a:ext cx="3032559" cy="2126012"/>
          </a:xfrm>
          <a:prstGeom prst="rect">
            <a:avLst/>
          </a:prstGeom>
        </p:spPr>
      </p:pic>
      <p:pic>
        <p:nvPicPr>
          <p:cNvPr id="8" name="Imagen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4562" y="4192879"/>
            <a:ext cx="3493943" cy="2042612"/>
          </a:xfrm>
          <a:prstGeom prst="rect">
            <a:avLst/>
          </a:prstGeom>
        </p:spPr>
      </p:pic>
      <p:pic>
        <p:nvPicPr>
          <p:cNvPr id="9" name="Imagen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2450" y="4192879"/>
            <a:ext cx="2900796" cy="2030557"/>
          </a:xfrm>
          <a:prstGeom prst="rect">
            <a:avLst/>
          </a:prstGeom>
        </p:spPr>
      </p:pic>
    </p:spTree>
    <p:extLst>
      <p:ext uri="{BB962C8B-B14F-4D97-AF65-F5344CB8AC3E}">
        <p14:creationId xmlns:p14="http://schemas.microsoft.com/office/powerpoint/2010/main" val="15966526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smtClean="0"/>
              <a:t> </a:t>
            </a:r>
            <a:r>
              <a:rPr lang="es-MX" dirty="0"/>
              <a:t/>
            </a:r>
            <a:br>
              <a:rPr lang="es-MX" dirty="0"/>
            </a:br>
            <a:endParaRPr lang="es-MX" dirty="0"/>
          </a:p>
        </p:txBody>
      </p:sp>
      <p:sp>
        <p:nvSpPr>
          <p:cNvPr id="3" name="Marcador de contenido 2"/>
          <p:cNvSpPr>
            <a:spLocks noGrp="1"/>
          </p:cNvSpPr>
          <p:nvPr>
            <p:ph sz="half" idx="1"/>
          </p:nvPr>
        </p:nvSpPr>
        <p:spPr/>
        <p:txBody>
          <a:bodyPr/>
          <a:lstStyle/>
          <a:p>
            <a:pPr marL="0" indent="0">
              <a:buNone/>
            </a:pPr>
            <a:endParaRPr lang="es-MX" dirty="0" smtClean="0"/>
          </a:p>
          <a:p>
            <a:pPr marL="0" indent="0">
              <a:buNone/>
            </a:pPr>
            <a:r>
              <a:rPr lang="es-MX" dirty="0" smtClean="0"/>
              <a:t>Desde </a:t>
            </a:r>
            <a:r>
              <a:rPr lang="es-MX" dirty="0"/>
              <a:t>los inicios de la radio en México existen dos tipos de estaciones: </a:t>
            </a:r>
            <a:endParaRPr lang="es-MX" dirty="0" smtClean="0"/>
          </a:p>
          <a:p>
            <a:r>
              <a:rPr lang="es-MX" dirty="0" smtClean="0"/>
              <a:t>las comerciales, </a:t>
            </a:r>
            <a:r>
              <a:rPr lang="es-MX" dirty="0"/>
              <a:t>y </a:t>
            </a:r>
            <a:endParaRPr lang="es-MX" dirty="0" smtClean="0"/>
          </a:p>
          <a:p>
            <a:r>
              <a:rPr lang="es-MX" dirty="0" smtClean="0"/>
              <a:t>las </a:t>
            </a:r>
            <a:r>
              <a:rPr lang="es-MX" dirty="0"/>
              <a:t>públicas.</a:t>
            </a:r>
            <a:endParaRPr lang="es-ES" dirty="0" smtClean="0"/>
          </a:p>
          <a:p>
            <a:endParaRPr lang="es-ES" dirty="0"/>
          </a:p>
          <a:p>
            <a:endParaRPr lang="es-MX" dirty="0"/>
          </a:p>
        </p:txBody>
      </p:sp>
      <p:pic>
        <p:nvPicPr>
          <p:cNvPr id="9" name="Imagen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846" y="3497118"/>
            <a:ext cx="2412344" cy="2679845"/>
          </a:xfrm>
          <a:prstGeom prst="rect">
            <a:avLst/>
          </a:prstGeom>
        </p:spPr>
      </p:pic>
      <p:pic>
        <p:nvPicPr>
          <p:cNvPr id="11" name="Marcador de contenido 10"/>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920732" y="2322242"/>
            <a:ext cx="3250574" cy="1990977"/>
          </a:xfrm>
        </p:spPr>
      </p:pic>
      <p:sp>
        <p:nvSpPr>
          <p:cNvPr id="4" name="Marcador de número de diapositiva 3"/>
          <p:cNvSpPr>
            <a:spLocks noGrp="1"/>
          </p:cNvSpPr>
          <p:nvPr>
            <p:ph type="sldNum" sz="quarter" idx="12"/>
          </p:nvPr>
        </p:nvSpPr>
        <p:spPr/>
        <p:txBody>
          <a:bodyPr/>
          <a:lstStyle/>
          <a:p>
            <a:fld id="{E1324910-DA4E-4C21-8F64-183B19375D3F}" type="slidenum">
              <a:rPr lang="es-MX" smtClean="0"/>
              <a:t>8</a:t>
            </a:fld>
            <a:endParaRPr lang="es-MX"/>
          </a:p>
        </p:txBody>
      </p:sp>
    </p:spTree>
    <p:extLst>
      <p:ext uri="{BB962C8B-B14F-4D97-AF65-F5344CB8AC3E}">
        <p14:creationId xmlns:p14="http://schemas.microsoft.com/office/powerpoint/2010/main" val="26693015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r>
              <a:rPr lang="es-ES" dirty="0"/>
              <a:t>En las comerciales la programación es completamente libre ya que subsisten gracias a los patrocinadores, mientras que en las públicas predomina lo cultural y la publicidad está prácticamente prohibida.</a:t>
            </a:r>
            <a:endParaRPr lang="es-MX" dirty="0"/>
          </a:p>
          <a:p>
            <a:endParaRPr lang="es-MX" dirty="0"/>
          </a:p>
        </p:txBody>
      </p:sp>
      <p:sp>
        <p:nvSpPr>
          <p:cNvPr id="4" name="Marcador de número de diapositiva 3"/>
          <p:cNvSpPr>
            <a:spLocks noGrp="1"/>
          </p:cNvSpPr>
          <p:nvPr>
            <p:ph type="sldNum" sz="quarter" idx="12"/>
          </p:nvPr>
        </p:nvSpPr>
        <p:spPr/>
        <p:txBody>
          <a:bodyPr/>
          <a:lstStyle/>
          <a:p>
            <a:fld id="{E1324910-DA4E-4C21-8F64-183B19375D3F}" type="slidenum">
              <a:rPr lang="es-MX" smtClean="0"/>
              <a:t>9</a:t>
            </a:fld>
            <a:endParaRPr lang="es-MX"/>
          </a:p>
        </p:txBody>
      </p:sp>
      <p:pic>
        <p:nvPicPr>
          <p:cNvPr id="5" name="Marcador de contenido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04523" y="3359199"/>
            <a:ext cx="1928161" cy="1614835"/>
          </a:xfrm>
          <a:prstGeom prst="rect">
            <a:avLst/>
          </a:prstGeom>
        </p:spPr>
      </p:pic>
      <p:pic>
        <p:nvPicPr>
          <p:cNvPr id="6" name="Marcador de contenido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54476" y="4558716"/>
            <a:ext cx="1625670" cy="1614835"/>
          </a:xfrm>
          <a:prstGeom prst="rect">
            <a:avLst/>
          </a:prstGeom>
        </p:spPr>
      </p:pic>
      <p:pic>
        <p:nvPicPr>
          <p:cNvPr id="7" name="Imagen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60287" y="3359199"/>
            <a:ext cx="3265910" cy="1718900"/>
          </a:xfrm>
          <a:prstGeom prst="rect">
            <a:avLst/>
          </a:prstGeom>
        </p:spPr>
      </p:pic>
      <p:pic>
        <p:nvPicPr>
          <p:cNvPr id="8" name="Imagen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11974" y="4731709"/>
            <a:ext cx="1615353" cy="1310447"/>
          </a:xfrm>
          <a:prstGeom prst="rect">
            <a:avLst/>
          </a:prstGeom>
        </p:spPr>
      </p:pic>
    </p:spTree>
    <p:extLst>
      <p:ext uri="{BB962C8B-B14F-4D97-AF65-F5344CB8AC3E}">
        <p14:creationId xmlns:p14="http://schemas.microsoft.com/office/powerpoint/2010/main" val="599286198"/>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1162</TotalTime>
  <Words>1283</Words>
  <Application>Microsoft Office PowerPoint</Application>
  <PresentationFormat>Panorámica</PresentationFormat>
  <Paragraphs>131</Paragraphs>
  <Slides>35</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35</vt:i4>
      </vt:variant>
    </vt:vector>
  </HeadingPairs>
  <TitlesOfParts>
    <vt:vector size="40" baseType="lpstr">
      <vt:lpstr>Arial</vt:lpstr>
      <vt:lpstr>Calibri</vt:lpstr>
      <vt:lpstr>Calibri Light</vt:lpstr>
      <vt:lpstr>Times New Roman</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Ejemplos de estructuras de la organización administrativa de empresas de comunicación: la radio </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UAEM</dc:creator>
  <cp:lastModifiedBy>USUARIO</cp:lastModifiedBy>
  <cp:revision>76</cp:revision>
  <dcterms:created xsi:type="dcterms:W3CDTF">2014-10-01T18:47:20Z</dcterms:created>
  <dcterms:modified xsi:type="dcterms:W3CDTF">2015-10-02T21:27:14Z</dcterms:modified>
</cp:coreProperties>
</file>