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3"/>
  </p:notesMasterIdLst>
  <p:sldIdLst>
    <p:sldId id="279" r:id="rId2"/>
    <p:sldId id="280" r:id="rId3"/>
    <p:sldId id="284" r:id="rId4"/>
    <p:sldId id="282" r:id="rId5"/>
    <p:sldId id="283" r:id="rId6"/>
    <p:sldId id="285" r:id="rId7"/>
    <p:sldId id="286" r:id="rId8"/>
    <p:sldId id="257" r:id="rId9"/>
    <p:sldId id="287" r:id="rId10"/>
    <p:sldId id="258" r:id="rId11"/>
    <p:sldId id="288" r:id="rId12"/>
    <p:sldId id="259" r:id="rId13"/>
    <p:sldId id="264" r:id="rId14"/>
    <p:sldId id="263" r:id="rId15"/>
    <p:sldId id="260" r:id="rId16"/>
    <p:sldId id="261" r:id="rId17"/>
    <p:sldId id="262" r:id="rId18"/>
    <p:sldId id="265" r:id="rId19"/>
    <p:sldId id="266" r:id="rId20"/>
    <p:sldId id="272" r:id="rId21"/>
    <p:sldId id="267" r:id="rId22"/>
    <p:sldId id="268" r:id="rId23"/>
    <p:sldId id="269" r:id="rId24"/>
    <p:sldId id="270" r:id="rId25"/>
    <p:sldId id="271" r:id="rId26"/>
    <p:sldId id="273" r:id="rId27"/>
    <p:sldId id="275" r:id="rId28"/>
    <p:sldId id="274" r:id="rId29"/>
    <p:sldId id="276" r:id="rId30"/>
    <p:sldId id="277" r:id="rId31"/>
    <p:sldId id="27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39D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3C5FD-9A5B-4D87-AC56-B53E539067D7}" type="datetimeFigureOut">
              <a:rPr lang="es-MX" smtClean="0"/>
              <a:t>27/09/2015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CD494-63CA-4A38-AFBA-5B47A671F846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8B3DF-B5D6-4AD7-A95A-4779A9ECA0DB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7 Elipse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2101" y="227013"/>
            <a:ext cx="99695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1367" y="1598613"/>
            <a:ext cx="4821767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76334" y="1598613"/>
            <a:ext cx="4823884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02168" y="6242051"/>
            <a:ext cx="2377017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09900" y="6248401"/>
            <a:ext cx="4607984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M. en A. Guadalupe González G.     2007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23201" y="6248401"/>
            <a:ext cx="234103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9637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04800" y="0"/>
            <a:ext cx="11582400" cy="6248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304800" y="63992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99213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347200" y="63992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20FE7C1B-2B7F-40B0-9CA3-97532B2B636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pPr/>
              <a:t>9/27/2015</a:t>
            </a:fld>
            <a:endParaRPr lang="en-U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03120" y="502798"/>
            <a:ext cx="9836331" cy="2071080"/>
          </a:xfrm>
          <a:noFill/>
          <a:ln/>
        </p:spPr>
        <p:txBody>
          <a:bodyPr/>
          <a:lstStyle/>
          <a:p>
            <a: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Facultad de Arquitectura y Diseño</a:t>
            </a:r>
            <a:b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Licenciatura en Administración y Promoción de la Obra Urbana</a:t>
            </a:r>
            <a:r>
              <a:rPr kumimoji="0" lang="es-ES" sz="3200" b="1" i="1" dirty="0" smtClean="0">
                <a:solidFill>
                  <a:schemeClr val="tx1"/>
                </a:solidFill>
                <a:effectLst/>
                <a:latin typeface="Britannic Bold" pitchFamily="34" charset="0"/>
              </a:rPr>
              <a:t/>
            </a:r>
            <a:br>
              <a:rPr kumimoji="0" lang="es-ES" sz="3200" b="1" i="1" dirty="0" smtClean="0">
                <a:solidFill>
                  <a:schemeClr val="tx1"/>
                </a:solidFill>
                <a:effectLst/>
                <a:latin typeface="Britannic Bold" pitchFamily="34" charset="0"/>
              </a:rPr>
            </a:br>
            <a:endParaRPr kumimoji="0" lang="es-ES" sz="2800" b="1" dirty="0">
              <a:solidFill>
                <a:schemeClr val="tx1"/>
              </a:solidFill>
              <a:effectLst/>
              <a:latin typeface="Britannic Bold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18167" y="5367590"/>
            <a:ext cx="8732118" cy="935038"/>
          </a:xfrm>
          <a:noFill/>
          <a:ln/>
        </p:spPr>
        <p:txBody>
          <a:bodyPr/>
          <a:lstStyle/>
          <a:p>
            <a:r>
              <a:rPr lang="es-MX" sz="2800" dirty="0" smtClean="0">
                <a:latin typeface="Berlin Sans FB Demi" pitchFamily="34" charset="0"/>
              </a:rPr>
              <a:t>AUTORA: M</a:t>
            </a:r>
            <a:r>
              <a:rPr lang="es-MX" sz="2800" dirty="0">
                <a:latin typeface="Berlin Sans FB Demi" pitchFamily="34" charset="0"/>
              </a:rPr>
              <a:t>. en A. </a:t>
            </a:r>
            <a:r>
              <a:rPr lang="es-MX" sz="2800" dirty="0" err="1">
                <a:latin typeface="Berlin Sans FB Demi" pitchFamily="34" charset="0"/>
              </a:rPr>
              <a:t>Maria</a:t>
            </a:r>
            <a:r>
              <a:rPr lang="es-MX" sz="2800" dirty="0">
                <a:latin typeface="Berlin Sans FB Demi" pitchFamily="34" charset="0"/>
              </a:rPr>
              <a:t> Luisa Becerril Carbajal</a:t>
            </a:r>
            <a:endParaRPr lang="es-ES" sz="2800" dirty="0">
              <a:latin typeface="Berlin Sans FB Dem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0"/>
            <a:ext cx="2540000" cy="457200"/>
          </a:xfrm>
          <a:prstGeom prst="rect">
            <a:avLst/>
          </a:prstGeom>
        </p:spPr>
        <p:txBody>
          <a:bodyPr/>
          <a:lstStyle/>
          <a:p>
            <a:fld id="{E0F51750-2565-4A1C-A24D-DB560538F8AD}" type="slidenum">
              <a:rPr lang="es-ES" smtClean="0"/>
              <a:pPr/>
              <a:t>1</a:t>
            </a:fld>
            <a:endParaRPr lang="es-E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264151" y="1203325"/>
            <a:ext cx="186013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endParaRPr lang="es-MX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9414830" y="6237312"/>
            <a:ext cx="2262158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dirty="0" smtClean="0">
                <a:latin typeface="Arial" charset="0"/>
              </a:rPr>
              <a:t>SEPTIEM</a:t>
            </a:r>
            <a:r>
              <a:rPr kumimoji="0" lang="es-MX" b="1" dirty="0" smtClean="0">
                <a:latin typeface="Arial" charset="0"/>
              </a:rPr>
              <a:t>BRE 2015</a:t>
            </a:r>
            <a:endParaRPr kumimoji="0" lang="es-ES" b="1" dirty="0">
              <a:latin typeface="Arial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127501" y="4941168"/>
            <a:ext cx="8064500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s-ES" b="1" dirty="0" smtClean="0">
                <a:solidFill>
                  <a:srgbClr val="7F7F7F"/>
                </a:solidFill>
                <a:latin typeface="Berlin Sans FB" pitchFamily="34" charset="0"/>
              </a:rPr>
              <a:t>MATERIAL DIDACTICO SOLO VISIÓN</a:t>
            </a:r>
            <a:endParaRPr kumimoji="0" lang="es-ES" b="1" dirty="0">
              <a:solidFill>
                <a:srgbClr val="7F7F7F"/>
              </a:solidFill>
              <a:latin typeface="Berlin Sans FB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908773" y="3016709"/>
            <a:ext cx="100902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s-ES" sz="3200" b="1" i="1" kern="0" dirty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UNIDAD DE APRENDIZAJE</a:t>
            </a:r>
            <a:r>
              <a:rPr kumimoji="0" lang="es-ES" sz="3200" b="1" i="1" kern="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:   Matemáticas Financieras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011" y="4149080"/>
            <a:ext cx="5635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es-ES" sz="2800" b="1" kern="0" dirty="0">
                <a:solidFill>
                  <a:srgbClr val="000000"/>
                </a:solidFill>
                <a:latin typeface="Britannic Bold" pitchFamily="34" charset="0"/>
                <a:ea typeface="+mj-ea"/>
                <a:cs typeface="+mj-cs"/>
              </a:rPr>
              <a:t>Tema: </a:t>
            </a:r>
            <a:r>
              <a:rPr lang="es-ES" sz="2800" b="1" kern="0" dirty="0" smtClean="0">
                <a:solidFill>
                  <a:srgbClr val="000000"/>
                </a:solidFill>
                <a:latin typeface="Britannic Bold" pitchFamily="34" charset="0"/>
                <a:ea typeface="+mj-ea"/>
                <a:cs typeface="+mj-cs"/>
              </a:rPr>
              <a:t>Valor  Presente Neto</a:t>
            </a:r>
            <a:endParaRPr kumimoji="0" lang="es-ES" sz="2800" b="1" kern="0" dirty="0">
              <a:solidFill>
                <a:srgbClr val="000000"/>
              </a:solidFill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9" name="Picture 6" descr="ESCU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817" y="600890"/>
            <a:ext cx="1434365" cy="150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3277" y="1461696"/>
            <a:ext cx="9905999" cy="3541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/>
              <a:t>El valor del dinero en el tiempo es clave en </a:t>
            </a:r>
            <a:r>
              <a:rPr lang="es-MX" sz="3600" dirty="0" smtClean="0"/>
              <a:t>Finanzas. </a:t>
            </a:r>
            <a:r>
              <a:rPr lang="es-MX" sz="3600" dirty="0"/>
              <a:t>Para efectos de calcular en forma homogénea los flujos que ocurren en </a:t>
            </a:r>
            <a:r>
              <a:rPr lang="es-MX" sz="3600" dirty="0" smtClean="0"/>
              <a:t>distintos momentos </a:t>
            </a:r>
            <a:r>
              <a:rPr lang="es-MX" sz="3600" dirty="0"/>
              <a:t>en el tiempo, debemos llevar todos é</a:t>
            </a:r>
            <a:r>
              <a:rPr lang="es-MX" sz="3600" dirty="0" smtClean="0"/>
              <a:t>stos </a:t>
            </a:r>
            <a:r>
              <a:rPr lang="es-MX" sz="3600" dirty="0"/>
              <a:t>a un valor </a:t>
            </a:r>
            <a:r>
              <a:rPr lang="es-MX" sz="3600" dirty="0" smtClean="0"/>
              <a:t>presente o futuro.</a:t>
            </a:r>
            <a:endParaRPr lang="es-MX" sz="3600" dirty="0"/>
          </a:p>
        </p:txBody>
      </p:sp>
    </p:spTree>
    <p:extLst>
      <p:ext uri="{BB962C8B-B14F-4D97-AF65-F5344CB8AC3E}">
        <p14:creationId xmlns="" xmlns:p14="http://schemas.microsoft.com/office/powerpoint/2010/main" val="225104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 smtClean="0">
                <a:latin typeface="Arial" pitchFamily="34" charset="0"/>
              </a:rPr>
              <a:t/>
            </a:r>
            <a:br>
              <a:rPr lang="es-ES" sz="4000" b="1" dirty="0" smtClean="0">
                <a:latin typeface="Arial" pitchFamily="34" charset="0"/>
              </a:rPr>
            </a:br>
            <a:r>
              <a:rPr lang="es-ES" sz="4000" b="1" dirty="0" smtClean="0">
                <a:latin typeface="Arial" pitchFamily="34" charset="0"/>
              </a:rPr>
              <a:t>Objetivo</a:t>
            </a:r>
            <a:r>
              <a:rPr lang="es-ES" sz="4000" dirty="0">
                <a:latin typeface="Arial" pitchFamily="34" charset="0"/>
              </a:rPr>
              <a:t>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1626761" y="1434737"/>
            <a:ext cx="9997440" cy="4800600"/>
          </a:xfrm>
        </p:spPr>
        <p:txBody>
          <a:bodyPr/>
          <a:lstStyle/>
          <a:p>
            <a:endParaRPr lang="es-MX" dirty="0">
              <a:latin typeface="Arial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" pitchFamily="34" charset="0"/>
              </a:rPr>
              <a:t>Utilizar los fundamentos de las matemáticas para determinar el impacto que tiene el valor del dinero a través del tiempo </a:t>
            </a:r>
            <a:r>
              <a:rPr lang="es-MX" dirty="0" smtClean="0">
                <a:latin typeface="Arial" pitchFamily="34" charset="0"/>
              </a:rPr>
              <a:t>utilizando el método de Valor Presente Neto (VAN o VPN)</a:t>
            </a:r>
            <a:endParaRPr lang="es-ES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79876" name="Picture 4" descr="j02339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6301" y="4221163"/>
            <a:ext cx="3215217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A3F5-5744-48A6-9A22-B1A3DE7EA1E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VALOR PRESENTE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 smtClean="0"/>
              <a:t>Manera </a:t>
            </a:r>
            <a:r>
              <a:rPr lang="es-MX" sz="3200" dirty="0"/>
              <a:t>de valorar </a:t>
            </a:r>
            <a:r>
              <a:rPr lang="es-MX" sz="3200" dirty="0" smtClean="0"/>
              <a:t>activos.</a:t>
            </a:r>
          </a:p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Su </a:t>
            </a:r>
            <a:r>
              <a:rPr lang="es-MX" sz="3200" dirty="0"/>
              <a:t>cálculo consiste en descontar el flujo futuro a una tasa de rentabilidad ofrecida por alternativas de inversión comparables, por lo general denominada costo de capital o tasa mínima.</a:t>
            </a:r>
          </a:p>
        </p:txBody>
      </p:sp>
    </p:spTree>
    <p:extLst>
      <p:ext uri="{BB962C8B-B14F-4D97-AF65-F5344CB8AC3E}">
        <p14:creationId xmlns="" xmlns:p14="http://schemas.microsoft.com/office/powerpoint/2010/main" val="272731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8019" y="666524"/>
            <a:ext cx="9997440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/>
              <a:t>VALOR PRESENTE (VP) </a:t>
            </a: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sz="4000" dirty="0" smtClean="0"/>
              <a:t>  VF / </a:t>
            </a:r>
            <a:r>
              <a:rPr lang="es-MX" sz="40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4000" cap="none" dirty="0">
                <a:latin typeface="Arial" panose="020B0604020202020204" pitchFamily="34" charset="0"/>
                <a:cs typeface="Arial" panose="020B0604020202020204" pitchFamily="34" charset="0"/>
              </a:rPr>
              <a:t>1+</a:t>
            </a:r>
            <a:r>
              <a:rPr lang="es-MX" sz="4000" cap="none" dirty="0">
                <a:latin typeface="AR BLANCA" panose="02000000000000000000" pitchFamily="2" charset="0"/>
                <a:cs typeface="Arial" panose="020B0604020202020204" pitchFamily="34" charset="0"/>
              </a:rPr>
              <a:t>i</a:t>
            </a:r>
            <a:r>
              <a:rPr lang="es-MX" sz="4000" cap="non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sz="4000" cap="none" baseline="30000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29686" y="2005648"/>
            <a:ext cx="9905999" cy="3912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Donde:</a:t>
            </a:r>
          </a:p>
          <a:p>
            <a:pPr marL="0" indent="0">
              <a:buNone/>
            </a:pPr>
            <a:endParaRPr lang="es-MX" sz="2800" dirty="0"/>
          </a:p>
          <a:p>
            <a:pPr marL="0" indent="0">
              <a:buNone/>
            </a:pPr>
            <a:r>
              <a:rPr lang="es-MX" sz="2800" dirty="0"/>
              <a:t>VF  </a:t>
            </a:r>
            <a:r>
              <a:rPr lang="es-MX" sz="2800" dirty="0" smtClean="0"/>
              <a:t>es Valor Futuro</a:t>
            </a:r>
            <a:endParaRPr lang="es-MX" sz="2800" dirty="0"/>
          </a:p>
          <a:p>
            <a:pPr marL="0" indent="0">
              <a:buNone/>
            </a:pPr>
            <a:r>
              <a:rPr lang="es-MX" sz="2800" dirty="0" smtClean="0">
                <a:latin typeface="AR BLANCA" panose="02000000000000000000" pitchFamily="2" charset="0"/>
                <a:cs typeface="Arial" panose="020B0604020202020204" pitchFamily="34" charset="0"/>
              </a:rPr>
              <a:t>i</a:t>
            </a:r>
            <a:r>
              <a:rPr lang="es-MX" sz="2800" dirty="0" smtClean="0"/>
              <a:t>    </a:t>
            </a:r>
            <a:r>
              <a:rPr lang="es-MX" sz="2800" dirty="0"/>
              <a:t>es la tasa de interés en un período de un instrumento de riesgo comparable</a:t>
            </a:r>
          </a:p>
          <a:p>
            <a:pPr marL="0" indent="0">
              <a:buNone/>
            </a:pPr>
            <a:r>
              <a:rPr lang="es-MX" sz="2800" dirty="0"/>
              <a:t>n    es la cantidad de períodos que existe hasta un momento determinado en el futuro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09142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1" y="3238455"/>
            <a:ext cx="9905998" cy="293726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VP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dirty="0" smtClean="0"/>
              <a:t>  </a:t>
            </a:r>
            <a:r>
              <a:rPr lang="es-MX" dirty="0" smtClean="0"/>
              <a:t> </a:t>
            </a:r>
            <a:r>
              <a:rPr lang="es-MX" dirty="0" smtClean="0"/>
              <a:t>VF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1+</a:t>
            </a:r>
            <a:r>
              <a:rPr lang="es-MX" cap="none" dirty="0" smtClean="0">
                <a:latin typeface="AR BLANCA" panose="02000000000000000000" pitchFamily="2" charset="0"/>
                <a:cs typeface="Arial" panose="020B0604020202020204" pitchFamily="34" charset="0"/>
              </a:rPr>
              <a:t>i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cap="none" baseline="30000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3000/(1+0.03)2</a:t>
            </a:r>
            <a:b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1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1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=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3000/1.0609</a:t>
            </a:r>
            <a:b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1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1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MX" sz="31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=   </a:t>
            </a:r>
            <a:r>
              <a:rPr lang="es-MX" sz="3100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2828</a:t>
            </a:r>
            <a:endParaRPr lang="es-MX" sz="3100" cap="non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18901648"/>
              </p:ext>
            </p:extLst>
          </p:nvPr>
        </p:nvGraphicFramePr>
        <p:xfrm>
          <a:off x="2103121" y="300446"/>
          <a:ext cx="9548947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237"/>
                <a:gridCol w="3360419"/>
                <a:gridCol w="1414054"/>
                <a:gridCol w="2387237"/>
              </a:tblGrid>
              <a:tr h="894806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VALOR</a:t>
                      </a:r>
                      <a:r>
                        <a:rPr lang="es-MX" sz="2800" baseline="0" dirty="0" smtClean="0"/>
                        <a:t> PRESENTE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INTERÉS COMPUESTO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VALOR FUTURO</a:t>
                      </a:r>
                      <a:endParaRPr lang="es-MX" sz="2800" dirty="0"/>
                    </a:p>
                  </a:txBody>
                  <a:tcPr/>
                </a:tc>
              </a:tr>
              <a:tr h="894806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FF0000"/>
                          </a:solidFill>
                        </a:rPr>
                        <a:t>2828</a:t>
                      </a:r>
                      <a:endParaRPr lang="es-MX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Anual</a:t>
                      </a:r>
                    </a:p>
                    <a:p>
                      <a:pPr algn="ctr"/>
                      <a:r>
                        <a:rPr lang="es-MX" sz="2800" dirty="0" smtClean="0"/>
                        <a:t>del 3%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3000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onector recto 5"/>
          <p:cNvCxnSpPr/>
          <p:nvPr/>
        </p:nvCxnSpPr>
        <p:spPr>
          <a:xfrm>
            <a:off x="2715069" y="3517931"/>
            <a:ext cx="1012873" cy="140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4012310" y="3863595"/>
            <a:ext cx="2405576" cy="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6891244" y="3652799"/>
            <a:ext cx="323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tx1">
                    <a:lumMod val="50000"/>
                  </a:schemeClr>
                </a:solidFill>
              </a:rPr>
              <a:t>Factor de descuento</a:t>
            </a:r>
            <a:endParaRPr lang="es-MX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7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Valor futuro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4144" y="1447800"/>
            <a:ext cx="9997440" cy="2889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/>
              <a:t>Es la cantidad de dinero que alcanzará una inversión en alguna fecha futura al ganar intereses a alguna tasa compuesta.</a:t>
            </a:r>
          </a:p>
        </p:txBody>
      </p:sp>
    </p:spTree>
    <p:extLst>
      <p:ext uri="{BB962C8B-B14F-4D97-AF65-F5344CB8AC3E}">
        <p14:creationId xmlns="" xmlns:p14="http://schemas.microsoft.com/office/powerpoint/2010/main" val="2633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/>
              <a:t>Valor Futuro (VF) = </a:t>
            </a:r>
            <a:r>
              <a:rPr lang="es-MX" sz="4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VP</a:t>
            </a:r>
            <a:r>
              <a:rPr lang="es-MX" sz="4800" dirty="0" smtClean="0"/>
              <a:t> </a:t>
            </a:r>
            <a:r>
              <a:rPr lang="es-MX" sz="4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(1+r)</a:t>
            </a:r>
            <a:r>
              <a:rPr lang="es-MX" sz="4800" cap="none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4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608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 smtClean="0"/>
              <a:t>Donde</a:t>
            </a:r>
            <a:r>
              <a:rPr lang="es-MX" sz="3200" dirty="0"/>
              <a:t>:</a:t>
            </a:r>
          </a:p>
          <a:p>
            <a:pPr marL="0" indent="0">
              <a:buNone/>
            </a:pPr>
            <a:endParaRPr lang="es-MX" sz="3200" dirty="0"/>
          </a:p>
          <a:p>
            <a:pPr marL="0" indent="0">
              <a:buNone/>
            </a:pPr>
            <a:r>
              <a:rPr lang="es-MX" sz="3200" dirty="0">
                <a:latin typeface="AR BLANCA" panose="02000000000000000000" pitchFamily="2" charset="0"/>
                <a:cs typeface="Arial" panose="020B0604020202020204" pitchFamily="34" charset="0"/>
              </a:rPr>
              <a:t>i</a:t>
            </a:r>
            <a:r>
              <a:rPr lang="es-MX" sz="3200" dirty="0" smtClean="0"/>
              <a:t>    es </a:t>
            </a:r>
            <a:r>
              <a:rPr lang="es-MX" sz="3200" dirty="0"/>
              <a:t>la tasa de interés en un período de un instrumento de riesgo comparable</a:t>
            </a:r>
          </a:p>
          <a:p>
            <a:pPr marL="0" indent="0">
              <a:buNone/>
            </a:pPr>
            <a:r>
              <a:rPr lang="es-MX" sz="3200" dirty="0" smtClean="0"/>
              <a:t>n    es </a:t>
            </a:r>
            <a:r>
              <a:rPr lang="es-MX" sz="3200" dirty="0"/>
              <a:t>la cantidad de períodos que existe hasta un momento determinado en el </a:t>
            </a:r>
            <a:r>
              <a:rPr lang="es-MX" sz="3200" dirty="0" smtClean="0"/>
              <a:t>futuro</a:t>
            </a:r>
          </a:p>
        </p:txBody>
      </p:sp>
    </p:spTree>
    <p:extLst>
      <p:ext uri="{BB962C8B-B14F-4D97-AF65-F5344CB8AC3E}">
        <p14:creationId xmlns="" xmlns:p14="http://schemas.microsoft.com/office/powerpoint/2010/main" val="38758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1263" y="2769289"/>
            <a:ext cx="9905998" cy="3605753"/>
          </a:xfrm>
        </p:spPr>
        <p:txBody>
          <a:bodyPr>
            <a:normAutofit/>
          </a:bodyPr>
          <a:lstStyle/>
          <a:p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VF </a:t>
            </a:r>
            <a: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  <a:t>= VP (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1+</a:t>
            </a:r>
            <a:r>
              <a:rPr lang="es-MX" cap="none" dirty="0" smtClean="0">
                <a:latin typeface="AR BLANCA" panose="02000000000000000000" pitchFamily="2" charset="0"/>
                <a:cs typeface="Arial" panose="020B0604020202020204" pitchFamily="34" charset="0"/>
              </a:rPr>
              <a:t>i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cap="none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500 (1+0.03)</a:t>
            </a:r>
            <a:r>
              <a:rPr lang="es-MX" cap="none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= 500 (1.0927)</a:t>
            </a:r>
            <a:b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MX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MX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546</a:t>
            </a:r>
            <a: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54436453"/>
              </p:ext>
            </p:extLst>
          </p:nvPr>
        </p:nvGraphicFramePr>
        <p:xfrm>
          <a:off x="1965661" y="418008"/>
          <a:ext cx="9412088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022"/>
                <a:gridCol w="3189017"/>
                <a:gridCol w="1517027"/>
                <a:gridCol w="2353022"/>
              </a:tblGrid>
              <a:tr h="833344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VALOR</a:t>
                      </a:r>
                      <a:r>
                        <a:rPr lang="es-MX" sz="2800" baseline="0" dirty="0" smtClean="0"/>
                        <a:t> PRESENTE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INTERÉS COMPUESTO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VALOR FUTURO</a:t>
                      </a:r>
                      <a:endParaRPr lang="es-MX" sz="2800" dirty="0"/>
                    </a:p>
                  </a:txBody>
                  <a:tcPr/>
                </a:tc>
              </a:tr>
              <a:tr h="833344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500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Anual</a:t>
                      </a:r>
                    </a:p>
                    <a:p>
                      <a:pPr algn="ctr"/>
                      <a:r>
                        <a:rPr lang="es-MX" sz="2800" dirty="0" smtClean="0"/>
                        <a:t>del 3%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>
                          <a:solidFill>
                            <a:srgbClr val="FF0000"/>
                          </a:solidFill>
                        </a:rPr>
                        <a:t>546</a:t>
                      </a:r>
                      <a:endParaRPr lang="es-MX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Conector recto 13"/>
          <p:cNvCxnSpPr/>
          <p:nvPr/>
        </p:nvCxnSpPr>
        <p:spPr>
          <a:xfrm>
            <a:off x="5898524" y="4984123"/>
            <a:ext cx="4428000" cy="0"/>
          </a:xfrm>
          <a:prstGeom prst="line">
            <a:avLst/>
          </a:prstGeom>
          <a:ln w="857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5912592" y="4955987"/>
            <a:ext cx="0" cy="72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10326524" y="4028479"/>
            <a:ext cx="0" cy="100296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7216726" y="4703568"/>
            <a:ext cx="0" cy="561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8988520" y="4703568"/>
            <a:ext cx="14068" cy="561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5448952" y="5678948"/>
            <a:ext cx="927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500</a:t>
            </a:r>
            <a:endParaRPr lang="es-MX" sz="2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9862884" y="3466182"/>
            <a:ext cx="927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FF0000"/>
                </a:solidFill>
              </a:rPr>
              <a:t>546</a:t>
            </a:r>
            <a:endParaRPr lang="es-MX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73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VALOR PRRESENTE NETO 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Serie temporal de flujos de efectivo, tanto entrantes como salientes.</a:t>
            </a:r>
            <a:endParaRPr lang="es-MX" sz="3200" dirty="0"/>
          </a:p>
        </p:txBody>
      </p:sp>
    </p:spTree>
    <p:extLst>
      <p:ext uri="{BB962C8B-B14F-4D97-AF65-F5344CB8AC3E}">
        <p14:creationId xmlns="" xmlns:p14="http://schemas.microsoft.com/office/powerpoint/2010/main" val="4901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VALOR PRESENTE NETO </a:t>
            </a:r>
            <a:r>
              <a:rPr lang="es-MX" dirty="0" smtClean="0"/>
              <a:t>(</a:t>
            </a:r>
            <a:r>
              <a:rPr lang="es-MX" dirty="0" smtClean="0"/>
              <a:t>VPN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 la suma del Valor Presente de los flujos de efectivo o de caja de una empresa.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Flujos de efectivo </a:t>
            </a:r>
            <a:r>
              <a:rPr lang="es-MX" dirty="0"/>
              <a:t>= se calcula restando las entradas y salidas de efectivo que representan las actividades de operativas de la empresa</a:t>
            </a:r>
          </a:p>
        </p:txBody>
      </p:sp>
    </p:spTree>
    <p:extLst>
      <p:ext uri="{BB962C8B-B14F-4D97-AF65-F5344CB8AC3E}">
        <p14:creationId xmlns="" xmlns:p14="http://schemas.microsoft.com/office/powerpoint/2010/main" val="32221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5361" y="306208"/>
            <a:ext cx="9969500" cy="749325"/>
          </a:xfrm>
        </p:spPr>
        <p:txBody>
          <a:bodyPr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26837" y="1557117"/>
            <a:ext cx="8854077" cy="4791431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Mapa curricular				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Programa de estudios por competencias   	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Estructura  de la unidad de aprendizaje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Guión explicativo                                   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Presentación del tema                           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           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Introducción: La Información Financiera	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                                      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Concepto de Análisis Financiero                                    13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Importancia del Análisis Financiero                                15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Tipos de Análisis				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16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Método Vertical		  	     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Método Horizontal                                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24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Conclusiones					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31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Ejercicio					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35</a:t>
            </a:r>
            <a:endPara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Fuentes de consulta                                                    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36</a:t>
            </a:r>
          </a:p>
          <a:p>
            <a:pPr marL="114300" indent="0">
              <a:buNone/>
            </a:pPr>
            <a:endParaRPr lang="es-MX" sz="1800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7157985" y="1164257"/>
            <a:ext cx="107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página</a:t>
            </a:r>
            <a:endParaRPr lang="es-MX" dirty="0"/>
          </a:p>
        </p:txBody>
      </p:sp>
      <p:sp>
        <p:nvSpPr>
          <p:cNvPr id="6" name="1 Marcador de número de diapositiva"/>
          <p:cNvSpPr>
            <a:spLocks noGrp="1"/>
          </p:cNvSpPr>
          <p:nvPr>
            <p:ph type="sldNum" sz="quarter" idx="10"/>
          </p:nvPr>
        </p:nvSpPr>
        <p:spPr bwMode="auto">
          <a:xfrm>
            <a:off x="11374967" y="5648326"/>
            <a:ext cx="732367" cy="396875"/>
          </a:xfrm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dirty="0" smtClean="0"/>
              <a:t>2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21144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715099" y="840989"/>
            <a:ext cx="8912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Dónde:</a:t>
            </a:r>
          </a:p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3200" dirty="0"/>
              <a:t>- es el desembolso inicial</a:t>
            </a:r>
          </a:p>
          <a:p>
            <a:r>
              <a:rPr lang="es-MX" sz="3200" dirty="0"/>
              <a:t>t - el tiempo del flujo de </a:t>
            </a:r>
            <a:r>
              <a:rPr lang="es-MX" sz="3200" dirty="0" smtClean="0"/>
              <a:t>caja</a:t>
            </a:r>
          </a:p>
          <a:p>
            <a:r>
              <a:rPr lang="es-MX" sz="3200" dirty="0">
                <a:latin typeface="AR BERKLEY" panose="02000000000000000000" pitchFamily="2" charset="0"/>
              </a:rPr>
              <a:t>i</a:t>
            </a:r>
            <a:r>
              <a:rPr lang="es-MX" sz="3200" dirty="0"/>
              <a:t> - la tasa de descuento (la tasa de rendimiento que se podría ganar en una inversión en los mercados financieros con un riesgo similar</a:t>
            </a:r>
            <a:r>
              <a:rPr lang="es-MX" sz="3200" dirty="0" smtClean="0"/>
              <a:t>)</a:t>
            </a:r>
          </a:p>
          <a:p>
            <a:r>
              <a:rPr lang="es-MX" sz="3200" dirty="0" err="1" smtClean="0"/>
              <a:t>FNE</a:t>
            </a:r>
            <a:r>
              <a:rPr lang="es-MX" sz="3200" baseline="-25000" dirty="0" err="1" smtClean="0"/>
              <a:t>t</a:t>
            </a:r>
            <a:r>
              <a:rPr lang="es-MX" sz="3200" dirty="0" smtClean="0"/>
              <a:t> </a:t>
            </a:r>
            <a:r>
              <a:rPr lang="es-MX" sz="3200" dirty="0"/>
              <a:t>- el flujo neto de efectivo (la cantidad de dinero en efectivo, entradas menos salidas) en el tiempo t. </a:t>
            </a:r>
          </a:p>
        </p:txBody>
      </p:sp>
    </p:spTree>
    <p:extLst>
      <p:ext uri="{BB962C8B-B14F-4D97-AF65-F5344CB8AC3E}">
        <p14:creationId xmlns="" xmlns:p14="http://schemas.microsoft.com/office/powerpoint/2010/main" val="28957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2614" y="1091838"/>
            <a:ext cx="9098484" cy="43830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99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8091" y="574865"/>
            <a:ext cx="10655636" cy="5656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dirty="0"/>
              <a:t>Una inversión productiva requiere un desembolso inicial de </a:t>
            </a:r>
            <a:r>
              <a:rPr lang="es-MX" sz="4000" dirty="0" smtClean="0"/>
              <a:t>8,000 </a:t>
            </a:r>
            <a:r>
              <a:rPr lang="es-MX" sz="4000" dirty="0"/>
              <a:t>y con ella se pretenden obtener flujos de efectivo de </a:t>
            </a:r>
            <a:r>
              <a:rPr lang="es-MX" sz="4000" dirty="0" smtClean="0"/>
              <a:t>1,000; 3,000 </a:t>
            </a:r>
            <a:r>
              <a:rPr lang="es-MX" sz="4000" dirty="0"/>
              <a:t>y </a:t>
            </a:r>
            <a:r>
              <a:rPr lang="es-MX" sz="4000" dirty="0" smtClean="0"/>
              <a:t>5,000 </a:t>
            </a:r>
            <a:r>
              <a:rPr lang="es-MX" sz="4000" dirty="0"/>
              <a:t>durante los tres próximos año, siendo la tasa de descuento del 3</a:t>
            </a:r>
            <a:r>
              <a:rPr lang="es-MX" sz="4000" dirty="0" smtClean="0"/>
              <a:t>%.</a:t>
            </a:r>
          </a:p>
          <a:p>
            <a:pPr marL="0" indent="0">
              <a:buNone/>
            </a:pPr>
            <a:endParaRPr lang="es-MX" sz="2600" dirty="0"/>
          </a:p>
          <a:p>
            <a:pPr marL="0" indent="0">
              <a:buNone/>
            </a:pPr>
            <a:r>
              <a:rPr lang="es-MX" sz="2600" dirty="0"/>
              <a:t>VPN = </a:t>
            </a:r>
            <a:r>
              <a:rPr lang="es-MX" dirty="0"/>
              <a:t>-</a:t>
            </a:r>
            <a:r>
              <a:rPr lang="es-MX" dirty="0" smtClean="0"/>
              <a:t>8,000 </a:t>
            </a:r>
            <a:r>
              <a:rPr lang="es-MX" dirty="0"/>
              <a:t>+ </a:t>
            </a:r>
            <a:r>
              <a:rPr lang="es-MX" dirty="0" smtClean="0"/>
              <a:t>1,000</a:t>
            </a:r>
            <a:r>
              <a:rPr lang="es-MX" dirty="0"/>
              <a:t>/(1+3%) + </a:t>
            </a:r>
            <a:r>
              <a:rPr lang="es-MX" dirty="0" smtClean="0"/>
              <a:t>3,000</a:t>
            </a:r>
            <a:r>
              <a:rPr lang="es-MX" dirty="0"/>
              <a:t>/(1+3%)</a:t>
            </a:r>
            <a:r>
              <a:rPr lang="es-MX" baseline="30000" dirty="0"/>
              <a:t>2</a:t>
            </a:r>
            <a:r>
              <a:rPr lang="es-MX" dirty="0"/>
              <a:t> + </a:t>
            </a:r>
            <a:r>
              <a:rPr lang="es-MX" dirty="0" smtClean="0"/>
              <a:t>5,000</a:t>
            </a:r>
            <a:r>
              <a:rPr lang="es-MX" dirty="0"/>
              <a:t>/(1+3%)</a:t>
            </a:r>
            <a:r>
              <a:rPr lang="es-MX" baseline="30000" dirty="0"/>
              <a:t>3</a:t>
            </a:r>
            <a:r>
              <a:rPr lang="es-MX" dirty="0"/>
              <a:t> </a:t>
            </a:r>
            <a:endParaRPr lang="es-MX" sz="2000" dirty="0" smtClean="0"/>
          </a:p>
          <a:p>
            <a:pPr marL="0" indent="0">
              <a:buNone/>
            </a:pPr>
            <a:r>
              <a:rPr lang="es-MX" sz="2600" dirty="0"/>
              <a:t> </a:t>
            </a:r>
            <a:r>
              <a:rPr lang="es-MX" sz="2600" dirty="0" smtClean="0"/>
              <a:t>      =  374.37</a:t>
            </a:r>
            <a:endParaRPr lang="es-MX" sz="2600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1110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TASA INTERNA DE RENDIMIENTO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dirty="0" smtClean="0"/>
              <a:t>Es la tasa que busca acercar a VALOR DE RESCATE el Valor Presente Neto.</a:t>
            </a:r>
            <a:endParaRPr lang="es-MX" sz="4000" dirty="0"/>
          </a:p>
          <a:p>
            <a:pPr marL="0" indent="0">
              <a:buNone/>
            </a:pPr>
            <a:r>
              <a:rPr lang="es-MX" sz="4000" dirty="0" smtClean="0"/>
              <a:t>Indica el porcentaje anual de recuperación del dinero invertido.</a:t>
            </a:r>
          </a:p>
          <a:p>
            <a:pPr marL="0" indent="0">
              <a:buNone/>
            </a:pPr>
            <a:r>
              <a:rPr lang="es-MX" sz="4000" dirty="0" smtClean="0"/>
              <a:t>Es </a:t>
            </a:r>
            <a:r>
              <a:rPr lang="es-MX" sz="4000" dirty="0"/>
              <a:t>una tasa de rendimiento utilizada en el presupuesto de capital para medir y comparar la rentabilidad de las </a:t>
            </a:r>
            <a:r>
              <a:rPr lang="es-MX" sz="4000" dirty="0" smtClean="0"/>
              <a:t>inversiones.</a:t>
            </a:r>
            <a:endParaRPr lang="es-MX" sz="4000" dirty="0"/>
          </a:p>
        </p:txBody>
      </p:sp>
    </p:spTree>
    <p:extLst>
      <p:ext uri="{BB962C8B-B14F-4D97-AF65-F5344CB8AC3E}">
        <p14:creationId xmlns="" xmlns:p14="http://schemas.microsoft.com/office/powerpoint/2010/main" val="31891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TASA INTERNA DE </a:t>
            </a:r>
            <a:r>
              <a:rPr lang="es-MX" dirty="0" smtClean="0"/>
              <a:t>RENDIMIENTO O RETORNO (TIR)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06239892"/>
              </p:ext>
            </p:extLst>
          </p:nvPr>
        </p:nvGraphicFramePr>
        <p:xfrm>
          <a:off x="1914525" y="1447800"/>
          <a:ext cx="999648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122"/>
                <a:gridCol w="2499122"/>
                <a:gridCol w="2499122"/>
                <a:gridCol w="24991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INVERSIÓN INICIAL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VALOR DE RESCATE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FLUJO NETO DE EFECTIVO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VIDA EN AÑOS</a:t>
                      </a:r>
                      <a:endParaRPr lang="es-MX" sz="2000" dirty="0"/>
                    </a:p>
                  </a:txBody>
                  <a:tcPr marL="92275" marR="9227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60,000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25,000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 marL="92275" marR="92275"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712890" y="3837904"/>
            <a:ext cx="795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DIAGRAMA DE FLUJO DE CAJA</a:t>
            </a:r>
            <a:endParaRPr lang="es-MX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3825027" y="5190377"/>
            <a:ext cx="4428000" cy="0"/>
          </a:xfrm>
          <a:prstGeom prst="line">
            <a:avLst/>
          </a:prstGeom>
          <a:ln w="857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 flipH="1">
            <a:off x="3837905" y="5162241"/>
            <a:ext cx="1190" cy="5432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 flipV="1">
            <a:off x="8281116" y="4868214"/>
            <a:ext cx="2" cy="5409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143229" y="4909822"/>
            <a:ext cx="0" cy="561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915023" y="4909822"/>
            <a:ext cx="14068" cy="561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3293773" y="5733669"/>
            <a:ext cx="1062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60,000</a:t>
            </a:r>
            <a:endParaRPr lang="es-MX" dirty="0"/>
          </a:p>
        </p:txBody>
      </p:sp>
      <p:sp>
        <p:nvSpPr>
          <p:cNvPr id="37" name="CuadroTexto 36"/>
          <p:cNvSpPr txBox="1"/>
          <p:nvPr/>
        </p:nvSpPr>
        <p:spPr>
          <a:xfrm>
            <a:off x="4868214" y="5470929"/>
            <a:ext cx="37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38" name="CuadroTexto 37"/>
          <p:cNvSpPr txBox="1"/>
          <p:nvPr/>
        </p:nvSpPr>
        <p:spPr>
          <a:xfrm>
            <a:off x="6728279" y="5566818"/>
            <a:ext cx="37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8066283" y="5566818"/>
            <a:ext cx="373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3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4687911" y="4472132"/>
            <a:ext cx="108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25,000</a:t>
            </a:r>
            <a:endParaRPr lang="es-MX" dirty="0"/>
          </a:p>
        </p:txBody>
      </p:sp>
      <p:sp>
        <p:nvSpPr>
          <p:cNvPr id="41" name="CuadroTexto 40"/>
          <p:cNvSpPr txBox="1"/>
          <p:nvPr/>
        </p:nvSpPr>
        <p:spPr>
          <a:xfrm>
            <a:off x="6374110" y="4526422"/>
            <a:ext cx="108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25,000</a:t>
            </a:r>
            <a:endParaRPr lang="es-MX" dirty="0"/>
          </a:p>
        </p:txBody>
      </p:sp>
      <p:sp>
        <p:nvSpPr>
          <p:cNvPr id="42" name="CuadroTexto 41"/>
          <p:cNvSpPr txBox="1"/>
          <p:nvPr/>
        </p:nvSpPr>
        <p:spPr>
          <a:xfrm>
            <a:off x="7712114" y="4506794"/>
            <a:ext cx="108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25,000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7891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9611" y="316712"/>
            <a:ext cx="8725990" cy="1478570"/>
          </a:xfrm>
        </p:spPr>
        <p:txBody>
          <a:bodyPr/>
          <a:lstStyle/>
          <a:p>
            <a:r>
              <a:rPr lang="es-MX" dirty="0"/>
              <a:t>TASA INTERNA DE </a:t>
            </a:r>
            <a:r>
              <a:rPr lang="es-MX" dirty="0" smtClean="0"/>
              <a:t>RENDIMIENTO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851" y="1769773"/>
            <a:ext cx="9623559" cy="4774717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Se requiere pasar al presente una serie de pagos iguales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CuadroTexto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31076" y="2693810"/>
            <a:ext cx="8345510" cy="765466"/>
          </a:xfrm>
          <a:prstGeom prst="rect">
            <a:avLst/>
          </a:prstGeom>
          <a:blipFill rotWithShape="0">
            <a:blip r:embed="rId2"/>
            <a:stretch>
              <a:fillRect l="-2922" b="-23200"/>
            </a:stretch>
          </a:blipFill>
        </p:spPr>
        <p:txBody>
          <a:bodyPr/>
          <a:lstStyle/>
          <a:p>
            <a:r>
              <a:rPr lang="es-MX"/>
              <a:t> </a:t>
            </a:r>
          </a:p>
        </p:txBody>
      </p:sp>
      <p:sp>
        <p:nvSpPr>
          <p:cNvPr id="5" name="Abrir corchete 4"/>
          <p:cNvSpPr/>
          <p:nvPr/>
        </p:nvSpPr>
        <p:spPr>
          <a:xfrm>
            <a:off x="4467953" y="2651218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errar corchete 5"/>
          <p:cNvSpPr/>
          <p:nvPr/>
        </p:nvSpPr>
        <p:spPr>
          <a:xfrm>
            <a:off x="6136277" y="2646388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Rectángulo 6"/>
              <p:cNvSpPr/>
              <p:nvPr/>
            </p:nvSpPr>
            <p:spPr>
              <a:xfrm>
                <a:off x="2231810" y="4094562"/>
                <a:ext cx="8444776" cy="860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3200" dirty="0"/>
                  <a:t>- </a:t>
                </a:r>
                <a:r>
                  <a:rPr lang="es-MX" sz="3200" dirty="0" smtClean="0"/>
                  <a:t>60,000 +25,000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1−</m:t>
                        </m:r>
                        <m:d>
                          <m:dPr>
                            <m:ctrlPr>
                              <a:rPr lang="es-MX" sz="32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MX" sz="32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s-MX" sz="3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sSup>
                          <m:sSupPr>
                            <m:ctrlPr>
                              <a:rPr lang="es-MX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sz="320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s-MX" sz="32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num>
                      <m:den>
                        <m:r>
                          <a:rPr lang="es-MX" sz="3200" i="1">
                            <a:latin typeface="Cambria Math" panose="02040503050406030204" pitchFamily="18" charset="0"/>
                          </a:rPr>
                          <m:t>𝑖</m:t>
                        </m:r>
                      </m:den>
                    </m:f>
                    <m:r>
                      <a:rPr lang="es-MX" sz="3200" i="1">
                        <a:latin typeface="Cambria Math" panose="02040503050406030204" pitchFamily="18" charset="0"/>
                      </a:rPr>
                      <m:t> =0</m:t>
                    </m:r>
                  </m:oMath>
                </a14:m>
                <a:endParaRPr lang="es-MX" sz="3200" dirty="0"/>
              </a:p>
            </p:txBody>
          </p:sp>
        </mc:Choice>
        <mc:Fallback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810" y="4094562"/>
                <a:ext cx="8444776" cy="860428"/>
              </a:xfrm>
              <a:prstGeom prst="rect">
                <a:avLst/>
              </a:prstGeom>
              <a:blipFill rotWithShape="0">
                <a:blip r:embed="rId3"/>
                <a:stretch>
                  <a:fillRect l="-1805" b="-1489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brir corchete 7"/>
          <p:cNvSpPr/>
          <p:nvPr/>
        </p:nvSpPr>
        <p:spPr>
          <a:xfrm>
            <a:off x="6078201" y="4107743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errar corchete 8"/>
          <p:cNvSpPr/>
          <p:nvPr/>
        </p:nvSpPr>
        <p:spPr>
          <a:xfrm>
            <a:off x="7842739" y="4068554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Rectángulo 9"/>
              <p:cNvSpPr/>
              <p:nvPr/>
            </p:nvSpPr>
            <p:spPr>
              <a:xfrm>
                <a:off x="2231809" y="4856644"/>
                <a:ext cx="2748153" cy="15449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4000" i="1">
                            <a:latin typeface="Cambria Math" panose="02040503050406030204" pitchFamily="18" charset="0"/>
                          </a:rPr>
                          <m:t>1−</m:t>
                        </m:r>
                        <m:d>
                          <m:dPr>
                            <m:ctrlPr>
                              <a:rPr lang="es-MX" sz="4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s-MX" sz="40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s-MX" sz="4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sSup>
                          <m:sSupPr>
                            <m:ctrlPr>
                              <a:rPr lang="es-MX" sz="4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MX" sz="4000" i="1" smtClean="0">
                                <a:solidFill>
                                  <a:srgbClr val="4539D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s-MX" sz="40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num>
                      <m:den>
                        <m:r>
                          <a:rPr lang="es-MX" sz="4000" i="1">
                            <a:latin typeface="Cambria Math" panose="02040503050406030204" pitchFamily="18" charset="0"/>
                          </a:rPr>
                          <m:t>𝑖</m:t>
                        </m:r>
                      </m:den>
                    </m:f>
                    <m:r>
                      <a:rPr lang="es-MX" sz="4000" i="1">
                        <a:latin typeface="Cambria Math" panose="02040503050406030204" pitchFamily="18" charset="0"/>
                      </a:rPr>
                      <m:t> =</m:t>
                    </m:r>
                  </m:oMath>
                </a14:m>
                <a:endParaRPr lang="es-MX" sz="3200" dirty="0"/>
              </a:p>
            </p:txBody>
          </p:sp>
        </mc:Choice>
        <mc:Fallback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809" y="4856644"/>
                <a:ext cx="2748153" cy="15449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1" name="Rectángulo 10"/>
              <p:cNvSpPr/>
              <p:nvPr/>
            </p:nvSpPr>
            <p:spPr>
              <a:xfrm>
                <a:off x="5139265" y="5349588"/>
                <a:ext cx="3873446" cy="1197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sz="4800" b="0" i="1" smtClean="0">
                            <a:latin typeface="Cambria Math" panose="02040503050406030204" pitchFamily="18" charset="0"/>
                          </a:rPr>
                          <m:t>60,000</m:t>
                        </m:r>
                      </m:num>
                      <m:den>
                        <m:r>
                          <a:rPr lang="es-MX" sz="4800" b="0" i="1" smtClean="0">
                            <a:latin typeface="Cambria Math" panose="02040503050406030204" pitchFamily="18" charset="0"/>
                          </a:rPr>
                          <m:t>25,000</m:t>
                        </m:r>
                      </m:den>
                    </m:f>
                    <m:r>
                      <a:rPr lang="es-MX" sz="4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MX" sz="3200" dirty="0"/>
              </a:p>
            </p:txBody>
          </p:sp>
        </mc:Choice>
        <mc:Fallback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265" y="5349588"/>
                <a:ext cx="3873446" cy="119737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brir corchete 11"/>
          <p:cNvSpPr/>
          <p:nvPr/>
        </p:nvSpPr>
        <p:spPr>
          <a:xfrm>
            <a:off x="2231808" y="5426398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errar corchete 12"/>
          <p:cNvSpPr/>
          <p:nvPr/>
        </p:nvSpPr>
        <p:spPr>
          <a:xfrm>
            <a:off x="4355932" y="5351199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54380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Marcador de contenido"/>
          <p:cNvSpPr>
            <a:spLocks noGrp="1"/>
          </p:cNvSpPr>
          <p:nvPr>
            <p:ph idx="1"/>
          </p:nvPr>
        </p:nvSpPr>
        <p:spPr>
          <a:xfrm>
            <a:off x="1352442" y="483324"/>
            <a:ext cx="9202347" cy="5956662"/>
          </a:xfr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/>
          </a:p>
        </p:txBody>
      </p:sp>
      <p:sp>
        <p:nvSpPr>
          <p:cNvPr id="18" name="Marcador de contenido 2"/>
          <p:cNvSpPr>
            <a:spLocks noGrp="1"/>
          </p:cNvSpPr>
          <p:nvPr/>
        </p:nvSpPr>
        <p:spPr>
          <a:xfrm>
            <a:off x="1143000" y="2076436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Sí </a:t>
            </a:r>
            <a:r>
              <a:rPr lang="es-MX" dirty="0" smtClean="0">
                <a:latin typeface="AR BERKLEY" panose="02000000000000000000" pitchFamily="2" charset="0"/>
              </a:rPr>
              <a:t>i</a:t>
            </a:r>
            <a:r>
              <a:rPr lang="es-MX" dirty="0" smtClean="0"/>
              <a:t> = 10%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Sí </a:t>
            </a:r>
            <a:r>
              <a:rPr lang="es-MX" dirty="0" smtClean="0">
                <a:latin typeface="AR BERKLEY" panose="02000000000000000000" pitchFamily="2" charset="0"/>
              </a:rPr>
              <a:t>i</a:t>
            </a:r>
            <a:r>
              <a:rPr lang="es-MX" dirty="0" smtClean="0"/>
              <a:t> = 12%</a:t>
            </a:r>
            <a:endParaRPr lang="es-MX" dirty="0"/>
          </a:p>
        </p:txBody>
      </p:sp>
      <p:sp>
        <p:nvSpPr>
          <p:cNvPr id="19" name="18 Rectángulo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42433" y="726658"/>
            <a:ext cx="4787970" cy="1052532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>
                <a:noFill/>
              </a:rPr>
              <a:t> </a:t>
            </a:r>
          </a:p>
        </p:txBody>
      </p:sp>
      <p:sp>
        <p:nvSpPr>
          <p:cNvPr id="20" name="19 Abrir corchete"/>
          <p:cNvSpPr/>
          <p:nvPr/>
        </p:nvSpPr>
        <p:spPr>
          <a:xfrm>
            <a:off x="1929356" y="726658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1" name="20 Cerrar corchete"/>
          <p:cNvSpPr/>
          <p:nvPr/>
        </p:nvSpPr>
        <p:spPr>
          <a:xfrm>
            <a:off x="4273114" y="726658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2" name="21 Rectángulo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05738" y="2794761"/>
            <a:ext cx="4787970" cy="1052532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/>
              <a:t> </a:t>
            </a:r>
          </a:p>
        </p:txBody>
      </p:sp>
      <p:sp>
        <p:nvSpPr>
          <p:cNvPr id="23" name="22 Abrir corchete"/>
          <p:cNvSpPr/>
          <p:nvPr/>
        </p:nvSpPr>
        <p:spPr>
          <a:xfrm>
            <a:off x="2024294" y="2890872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4" name="23 Cerrar corchete"/>
          <p:cNvSpPr/>
          <p:nvPr/>
        </p:nvSpPr>
        <p:spPr>
          <a:xfrm>
            <a:off x="4678733" y="2890872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5" name="CuadroTexto 10"/>
          <p:cNvSpPr txBox="1"/>
          <p:nvPr/>
        </p:nvSpPr>
        <p:spPr>
          <a:xfrm>
            <a:off x="6966101" y="2948097"/>
            <a:ext cx="367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600" dirty="0" smtClean="0"/>
              <a:t>2.4868       2.4</a:t>
            </a:r>
            <a:endParaRPr lang="es-MX" sz="3600" dirty="0"/>
          </a:p>
        </p:txBody>
      </p:sp>
      <p:sp>
        <p:nvSpPr>
          <p:cNvPr id="26" name="25 Distinto de"/>
          <p:cNvSpPr/>
          <p:nvPr/>
        </p:nvSpPr>
        <p:spPr>
          <a:xfrm>
            <a:off x="8357798" y="3177876"/>
            <a:ext cx="511882" cy="296843"/>
          </a:xfrm>
          <a:prstGeom prst="mathNotEqual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7" name="26 Rectángulo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29356" y="4924780"/>
            <a:ext cx="4787970" cy="1052532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>
                <a:noFill/>
              </a:rPr>
              <a:t> </a:t>
            </a:r>
          </a:p>
        </p:txBody>
      </p:sp>
      <p:sp>
        <p:nvSpPr>
          <p:cNvPr id="28" name="27 Abrir corchete"/>
          <p:cNvSpPr/>
          <p:nvPr/>
        </p:nvSpPr>
        <p:spPr>
          <a:xfrm>
            <a:off x="1910561" y="4937421"/>
            <a:ext cx="167425" cy="860310"/>
          </a:xfrm>
          <a:prstGeom prst="lef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9" name="28 Cerrar corchete"/>
          <p:cNvSpPr/>
          <p:nvPr/>
        </p:nvSpPr>
        <p:spPr>
          <a:xfrm>
            <a:off x="4805342" y="4915967"/>
            <a:ext cx="126609" cy="860310"/>
          </a:xfrm>
          <a:prstGeom prst="rightBracke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30" name="CuadroTexto 15"/>
          <p:cNvSpPr txBox="1"/>
          <p:nvPr/>
        </p:nvSpPr>
        <p:spPr>
          <a:xfrm>
            <a:off x="7110633" y="5115680"/>
            <a:ext cx="36716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600" dirty="0" smtClean="0"/>
              <a:t>2.402   </a:t>
            </a:r>
            <a:r>
              <a:rPr lang="es-MX" sz="7000" b="1" dirty="0" smtClean="0">
                <a:solidFill>
                  <a:srgbClr val="92D050"/>
                </a:solidFill>
                <a:latin typeface="AR HERMANN" panose="02000000000000000000" pitchFamily="2" charset="0"/>
              </a:rPr>
              <a:t>=</a:t>
            </a:r>
            <a:r>
              <a:rPr lang="es-MX" sz="3600" dirty="0" smtClean="0"/>
              <a:t>    2.4</a:t>
            </a:r>
            <a:endParaRPr lang="es-MX" sz="3600" dirty="0"/>
          </a:p>
        </p:txBody>
      </p:sp>
    </p:spTree>
    <p:extLst>
      <p:ext uri="{BB962C8B-B14F-4D97-AF65-F5344CB8AC3E}">
        <p14:creationId xmlns="" xmlns:p14="http://schemas.microsoft.com/office/powerpoint/2010/main" val="70491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541417" y="1724297"/>
            <a:ext cx="9993086" cy="476794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0826" y="265821"/>
            <a:ext cx="9905998" cy="1118842"/>
          </a:xfrm>
        </p:spPr>
        <p:txBody>
          <a:bodyPr/>
          <a:lstStyle/>
          <a:p>
            <a:r>
              <a:rPr lang="es-MX" dirty="0"/>
              <a:t>TASA INTERNA DE RENDIMIENTO</a:t>
            </a:r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 rotWithShape="1">
          <a:blip r:embed="rId2"/>
          <a:srcRect l="46503" t="31395" r="21419" b="30268"/>
          <a:stretch/>
        </p:blipFill>
        <p:spPr bwMode="auto">
          <a:xfrm>
            <a:off x="2688938" y="1927270"/>
            <a:ext cx="6260123" cy="4487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0343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PERIODOS DE RECUPERACIÓN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4000" dirty="0" smtClean="0"/>
              <a:t>Tiempo requerido para recuperar una inversión.</a:t>
            </a:r>
          </a:p>
          <a:p>
            <a:pPr marL="0" indent="0">
              <a:buNone/>
            </a:pPr>
            <a:r>
              <a:rPr lang="es-MX" sz="4000" dirty="0"/>
              <a:t>La principal limitación de este método es que no toma en cuenta los flujos de efectivo después del propio periodo de </a:t>
            </a:r>
            <a:r>
              <a:rPr lang="es-MX" sz="4000" dirty="0" smtClean="0"/>
              <a:t>recuperación.</a:t>
            </a:r>
            <a:endParaRPr lang="es-MX" sz="4000" dirty="0"/>
          </a:p>
        </p:txBody>
      </p:sp>
    </p:spTree>
    <p:extLst>
      <p:ext uri="{BB962C8B-B14F-4D97-AF65-F5344CB8AC3E}">
        <p14:creationId xmlns="" xmlns:p14="http://schemas.microsoft.com/office/powerpoint/2010/main" val="16411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7339" y="252758"/>
            <a:ext cx="9905998" cy="1478570"/>
          </a:xfrm>
        </p:spPr>
        <p:txBody>
          <a:bodyPr/>
          <a:lstStyle/>
          <a:p>
            <a:r>
              <a:rPr lang="es-MX" dirty="0"/>
              <a:t>PERIODOS DE </a:t>
            </a:r>
            <a:r>
              <a:rPr lang="es-MX" dirty="0" smtClean="0"/>
              <a:t>RECUPERACIÓN (PR)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 rotWithShape="1">
          <a:blip r:embed="rId2"/>
          <a:srcRect l="20706" t="35017" r="41785" b="16080"/>
          <a:stretch/>
        </p:blipFill>
        <p:spPr bwMode="auto">
          <a:xfrm>
            <a:off x="2912013" y="1927275"/>
            <a:ext cx="6260122" cy="46142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12017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Título"/>
          <p:cNvSpPr>
            <a:spLocks noGrp="1"/>
          </p:cNvSpPr>
          <p:nvPr>
            <p:ph type="title" idx="4294967295"/>
          </p:nvPr>
        </p:nvSpPr>
        <p:spPr>
          <a:xfrm>
            <a:off x="431371" y="260648"/>
            <a:ext cx="10847917" cy="863600"/>
          </a:xfrm>
        </p:spPr>
        <p:txBody>
          <a:bodyPr lIns="0" tIns="45720" rIns="0" bIns="0" anchor="b"/>
          <a:lstStyle/>
          <a:p>
            <a:r>
              <a:rPr lang="es-MX" b="1" dirty="0">
                <a:latin typeface="Arial" pitchFamily="34" charset="0"/>
              </a:rPr>
              <a:t>MAPA CURRICULAR APOU</a:t>
            </a:r>
            <a:endParaRPr lang="es-ES" b="1" dirty="0">
              <a:latin typeface="Arial" pitchFamily="34" charset="0"/>
            </a:endParaRPr>
          </a:p>
        </p:txBody>
      </p:sp>
      <p:pic>
        <p:nvPicPr>
          <p:cNvPr id="778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360" y="1556792"/>
            <a:ext cx="11328400" cy="4748212"/>
          </a:xfrm>
          <a:ln/>
        </p:spPr>
      </p:pic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3824818" y="2060575"/>
            <a:ext cx="865716" cy="215900"/>
          </a:xfrm>
          <a:prstGeom prst="rect">
            <a:avLst/>
          </a:prstGeom>
          <a:solidFill>
            <a:schemeClr val="accent1">
              <a:alpha val="4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B8828-DC58-42A6-8B94-BC159FBB7CB5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6" name="5 Flecha abajo"/>
          <p:cNvSpPr/>
          <p:nvPr/>
        </p:nvSpPr>
        <p:spPr bwMode="auto">
          <a:xfrm>
            <a:off x="3934842" y="3553584"/>
            <a:ext cx="360040" cy="576064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MX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58802185"/>
              </p:ext>
            </p:extLst>
          </p:nvPr>
        </p:nvGraphicFramePr>
        <p:xfrm>
          <a:off x="1640205" y="2675709"/>
          <a:ext cx="999648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081"/>
                <a:gridCol w="1666081"/>
                <a:gridCol w="1666081"/>
                <a:gridCol w="1666081"/>
                <a:gridCol w="1666081"/>
                <a:gridCol w="16660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PROYECTO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DESEMBOLSO</a:t>
                      </a:r>
                      <a:endParaRPr lang="es-MX" sz="16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FNE 1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FNE 2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FNE 3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FNE 4</a:t>
                      </a:r>
                      <a:endParaRPr lang="es-MX" sz="2000" dirty="0"/>
                    </a:p>
                  </a:txBody>
                  <a:tcPr marL="92275" marR="9227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A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500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250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400</a:t>
                      </a:r>
                      <a:endParaRPr lang="es-MX" sz="2000" dirty="0"/>
                    </a:p>
                  </a:txBody>
                  <a:tcPr marL="92275" marR="92275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B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500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---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200</a:t>
                      </a:r>
                      <a:endParaRPr lang="es-MX" sz="2000" dirty="0"/>
                    </a:p>
                  </a:txBody>
                  <a:tcPr marL="92275" marR="922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500</a:t>
                      </a:r>
                      <a:endParaRPr lang="es-MX" sz="2000" dirty="0"/>
                    </a:p>
                  </a:txBody>
                  <a:tcPr marL="92275" marR="92275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8448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 rotWithShape="1">
          <a:blip r:embed="rId2"/>
          <a:srcRect l="22913" t="26263" r="39409" b="14872"/>
          <a:stretch/>
        </p:blipFill>
        <p:spPr bwMode="auto">
          <a:xfrm>
            <a:off x="2704010" y="708409"/>
            <a:ext cx="7119259" cy="51960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42523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3392" y="0"/>
            <a:ext cx="10769600" cy="1075426"/>
          </a:xfrm>
        </p:spPr>
        <p:txBody>
          <a:bodyPr/>
          <a:lstStyle/>
          <a:p>
            <a:r>
              <a:rPr lang="es-MX" dirty="0" smtClean="0"/>
              <a:t>Programa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896533" y="6381328"/>
            <a:ext cx="1011936" cy="246888"/>
          </a:xfrm>
        </p:spPr>
        <p:txBody>
          <a:bodyPr/>
          <a:lstStyle/>
          <a:p>
            <a:fld id="{52BD206B-723F-44D0-A453-6DEE01AFEB95}" type="slidenum">
              <a:rPr lang="es-ES" sz="1600" smtClean="0"/>
              <a:pPr/>
              <a:t>4</a:t>
            </a:fld>
            <a:endParaRPr lang="es-ES" sz="1600" dirty="0"/>
          </a:p>
        </p:txBody>
      </p:sp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3023659" y="476672"/>
            <a:ext cx="7872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Programa de Estudio por Competencias</a:t>
            </a:r>
            <a:endParaRPr kumimoji="0" lang="es-MX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000" b="1" dirty="0" smtClean="0">
                <a:latin typeface="Arial" pitchFamily="34" charset="0"/>
                <a:cs typeface="Arial" pitchFamily="34" charset="0"/>
              </a:rPr>
              <a:t>MATEMÁTICAS FINANCIERAS</a:t>
            </a:r>
            <a:endParaRPr kumimoji="0" lang="es-ES_tradn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27381" y="1196753"/>
          <a:ext cx="11137239" cy="5099544"/>
        </p:xfrm>
        <a:graphic>
          <a:graphicData uri="http://schemas.openxmlformats.org/drawingml/2006/table">
            <a:tbl>
              <a:tblPr/>
              <a:tblGrid>
                <a:gridCol w="1877052"/>
                <a:gridCol w="2302047"/>
                <a:gridCol w="1380244"/>
                <a:gridCol w="162301"/>
                <a:gridCol w="162301"/>
                <a:gridCol w="162301"/>
                <a:gridCol w="162301"/>
                <a:gridCol w="1593723"/>
                <a:gridCol w="162301"/>
                <a:gridCol w="978619"/>
                <a:gridCol w="1293223"/>
                <a:gridCol w="900826"/>
              </a:tblGrid>
              <a:tr h="288290">
                <a:tc gridSpan="1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Times New Roman"/>
                          <a:cs typeface="Times New Roman"/>
                        </a:rPr>
                        <a:t>ORGANISMO ACADÉMICO:  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dirty="0">
                          <a:latin typeface="Arial"/>
                          <a:ea typeface="Times New Roman"/>
                          <a:cs typeface="Times New Roman"/>
                        </a:rPr>
                        <a:t>FACULTAD DE ARQUITECTURA Y DISEÑO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8829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Times New Roman"/>
                          <a:cs typeface="Times New Roman"/>
                        </a:rPr>
                        <a:t>Programa Educativo</a:t>
                      </a:r>
                      <a:r>
                        <a:rPr lang="es-MX" sz="900" dirty="0">
                          <a:latin typeface="Arial"/>
                          <a:ea typeface="Times New Roman"/>
                          <a:cs typeface="Times New Roman"/>
                        </a:rPr>
                        <a:t>: LICENCIAURA E N ADMINISTRACION Y PROMOCION DE LA OBRA URBANA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latin typeface="Arial"/>
                          <a:ea typeface="Times New Roman"/>
                          <a:cs typeface="Times New Roman"/>
                        </a:rPr>
                        <a:t>Área de docencia: </a:t>
                      </a:r>
                      <a:r>
                        <a:rPr lang="es-MX" sz="900">
                          <a:latin typeface="Arial"/>
                          <a:ea typeface="Times New Roman"/>
                          <a:cs typeface="Times New Roman"/>
                        </a:rPr>
                        <a:t>TECNOLOGIA 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>
                          <a:latin typeface="Arial"/>
                          <a:ea typeface="Times New Roman"/>
                          <a:cs typeface="Times New Roman"/>
                        </a:rPr>
                        <a:t>SUBAREA: FINANCIAMIENTO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1547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Aprobación por los H.H. Consejos Académico y de Gobierno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Fecha:  2007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Programa elaborado por: 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>
                          <a:latin typeface="Arial"/>
                          <a:ea typeface="Times New Roman"/>
                          <a:cs typeface="Times New Roman"/>
                        </a:rPr>
                        <a:t>C.P. MARIA LUISA BECERRIL CARBAJAL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Programa actualizado por: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>
                          <a:latin typeface="Arial"/>
                          <a:ea typeface="Times New Roman"/>
                          <a:cs typeface="Times New Roman"/>
                        </a:rPr>
                        <a:t>M. en A. Maria Luisa Becerril Carbajal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>
                          <a:latin typeface="Arial"/>
                          <a:ea typeface="Times New Roman"/>
                          <a:cs typeface="Times New Roman"/>
                        </a:rPr>
                        <a:t>M.tro Roy Estrada Olivella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 spc="-15" dirty="0">
                          <a:latin typeface="Arial"/>
                          <a:ea typeface="Times New Roman"/>
                          <a:cs typeface="Times New Roman"/>
                        </a:rPr>
                        <a:t>Fecha de elaboración : 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Febrero: 2007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Fecha de revisión</a:t>
                      </a: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 Febrero </a:t>
                      </a:r>
                      <a:r>
                        <a:rPr lang="es-ES_tradnl" sz="900" dirty="0" smtClean="0"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803511">
                <a:tc>
                  <a:txBody>
                    <a:bodyPr/>
                    <a:lstStyle/>
                    <a:p>
                      <a:pPr indent="226695" algn="ctr">
                        <a:spcAft>
                          <a:spcPts val="0"/>
                        </a:spcAft>
                      </a:pP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 b="1">
                          <a:latin typeface="Arial"/>
                          <a:ea typeface="Times New Roman"/>
                          <a:cs typeface="Times New Roman"/>
                        </a:rPr>
                        <a:t>Clave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Horas de teoría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Horas de práctica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600" b="1" dirty="0">
                          <a:latin typeface="Arial"/>
                          <a:ea typeface="Times New Roman"/>
                          <a:cs typeface="Times New Roman"/>
                        </a:rPr>
                        <a:t>Total de horas</a:t>
                      </a:r>
                      <a:endParaRPr lang="es-MX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600" b="1" dirty="0">
                          <a:latin typeface="Arial"/>
                          <a:ea typeface="Times New Roman"/>
                          <a:cs typeface="Times New Roman"/>
                        </a:rPr>
                        <a:t>Créditos</a:t>
                      </a:r>
                      <a:endParaRPr lang="es-MX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Times New Roman"/>
                          <a:cs typeface="Times New Roman"/>
                        </a:rPr>
                        <a:t>Tipo de Unidad de Aprendizaje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Carácter de la Unidad de Aprendizaje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Times New Roman"/>
                          <a:cs typeface="Times New Roman"/>
                        </a:rPr>
                        <a:t>Núcleo de formación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Modalidad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  <a:cs typeface="Times New Roman"/>
                        </a:rPr>
                        <a:t>CURSO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  <a:cs typeface="Times New Roman"/>
                        </a:rPr>
                        <a:t>OBLIGATORIA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dirty="0">
                          <a:latin typeface="Arial"/>
                          <a:ea typeface="Times New Roman"/>
                          <a:cs typeface="Times New Roman"/>
                        </a:rPr>
                        <a:t>SUSTANTIVO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829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latin typeface="Arial"/>
                          <a:ea typeface="Times New Roman"/>
                          <a:cs typeface="Times New Roman"/>
                        </a:rPr>
                        <a:t>Prerrequisitos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900" b="1">
                          <a:latin typeface="Arial"/>
                          <a:ea typeface="Times New Roman"/>
                          <a:cs typeface="Times New Roman"/>
                        </a:rPr>
                        <a:t>( Conocimientos Previos): Estadística Inferencial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Unidad de Aprendizaje Antecedente</a:t>
                      </a:r>
                      <a:endParaRPr lang="es-MX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Unidad de Aprendizaje Consecuente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5131">
                <a:tc gridSpan="1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Programas educativos en los que se imparte:  APOU</a:t>
                      </a:r>
                      <a:endParaRPr lang="es-MX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735" marR="34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552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241165"/>
            <a:ext cx="9471212" cy="6059487"/>
          </a:xfrm>
        </p:spPr>
        <p:txBody>
          <a:bodyPr/>
          <a:lstStyle/>
          <a:p>
            <a:pPr>
              <a:buNone/>
            </a:pPr>
            <a:r>
              <a:rPr lang="es-MX" b="1" dirty="0">
                <a:latin typeface="Arial" pitchFamily="34" charset="0"/>
              </a:rPr>
              <a:t>ESTRUCTURA DE LA UNIDAD DE APRENDIZAJE</a:t>
            </a:r>
          </a:p>
          <a:p>
            <a:pPr>
              <a:buFontTx/>
              <a:buNone/>
            </a:pPr>
            <a:r>
              <a:rPr lang="es-ES" b="1" dirty="0">
                <a:solidFill>
                  <a:schemeClr val="tx1"/>
                </a:solidFill>
                <a:latin typeface="Arial" pitchFamily="34" charset="0"/>
              </a:rPr>
              <a:t>		</a:t>
            </a:r>
            <a:endParaRPr lang="es-MX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ES" dirty="0">
                <a:solidFill>
                  <a:schemeClr val="tx1"/>
                </a:solidFill>
                <a:latin typeface="Arial" pitchFamily="34" charset="0"/>
              </a:rPr>
              <a:t>I. </a:t>
            </a:r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Fundamentos Matemáticos</a:t>
            </a:r>
            <a:endParaRPr lang="es-ES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ES" dirty="0">
                <a:solidFill>
                  <a:schemeClr val="tx1"/>
                </a:solidFill>
                <a:latin typeface="Arial" pitchFamily="34" charset="0"/>
              </a:rPr>
              <a:t>II. </a:t>
            </a:r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Interés Simple</a:t>
            </a:r>
            <a:endParaRPr lang="es-ES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ES" dirty="0">
                <a:solidFill>
                  <a:schemeClr val="tx1"/>
                </a:solidFill>
                <a:latin typeface="Arial" pitchFamily="34" charset="0"/>
              </a:rPr>
              <a:t>III. </a:t>
            </a:r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Interés Compuesto.</a:t>
            </a:r>
            <a:endParaRPr lang="es-ES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ES" dirty="0">
                <a:solidFill>
                  <a:schemeClr val="tx1"/>
                </a:solidFill>
                <a:latin typeface="Arial" pitchFamily="34" charset="0"/>
              </a:rPr>
              <a:t>IV. </a:t>
            </a:r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Anualidades</a:t>
            </a:r>
          </a:p>
          <a:p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V. Amortización</a:t>
            </a:r>
            <a:endParaRPr lang="es-MX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MX" dirty="0" smtClean="0">
                <a:solidFill>
                  <a:schemeClr val="tx1"/>
                </a:solidFill>
                <a:latin typeface="Arial" pitchFamily="34" charset="0"/>
              </a:rPr>
              <a:t>VI. Fondos de Amortización </a:t>
            </a:r>
            <a:endParaRPr lang="es-MX" dirty="0">
              <a:solidFill>
                <a:schemeClr val="tx1"/>
              </a:solidFill>
              <a:latin typeface="Arial" pitchFamily="34" charset="0"/>
            </a:endParaRPr>
          </a:p>
          <a:p>
            <a:r>
              <a:rPr lang="es-MX" dirty="0" smtClean="0">
                <a:solidFill>
                  <a:schemeClr val="tx1"/>
                </a:solidFill>
                <a:latin typeface="Arial" pitchFamily="34" charset="0"/>
              </a:rPr>
              <a:t>VII</a:t>
            </a:r>
            <a:r>
              <a:rPr lang="es-ES" dirty="0" smtClean="0">
                <a:solidFill>
                  <a:schemeClr val="tx1"/>
                </a:solidFill>
                <a:latin typeface="Arial" pitchFamily="34" charset="0"/>
              </a:rPr>
              <a:t> . Evaluación Financiera</a:t>
            </a:r>
            <a:endParaRPr lang="es-ES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A3F5-5744-48A6-9A22-B1A3DE7EA1E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527051" y="548680"/>
            <a:ext cx="11664949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GUIÓN EXPLICATIVO</a:t>
            </a:r>
            <a:endParaRPr lang="es-ES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719320" y="1426487"/>
            <a:ext cx="737827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MX" sz="2800" dirty="0" smtClean="0">
                <a:solidFill>
                  <a:srgbClr val="393939"/>
                </a:solidFill>
                <a:latin typeface="Arial" pitchFamily="34" charset="0"/>
                <a:cs typeface="Arial" pitchFamily="34" charset="0"/>
              </a:rPr>
              <a:t>Este material es un apoyo en la exposición del tema a desarrollar, contiene información relevante y con la finalidad de ofrecer una visión más completa se toman como referencia a distintos autores, con el fin de lograr el objetivo de la unidad de aprendizaje, así como, para concluir y reafirmar los conocimientos expuestos, se desarrolla varios ejercicios, con el fin de tener un enfoque práctico sobre los conceptos expuestos.</a:t>
            </a:r>
            <a:endParaRPr lang="es-MX" sz="2800" dirty="0">
              <a:solidFill>
                <a:srgbClr val="39393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072331" y="6021288"/>
            <a:ext cx="2540000" cy="457200"/>
          </a:xfrm>
        </p:spPr>
        <p:txBody>
          <a:bodyPr/>
          <a:lstStyle/>
          <a:p>
            <a:fld id="{82105B20-2479-4F1A-BE13-1FBCC61ADCC6}" type="slidenum">
              <a:rPr lang="es-ES" sz="2400" smtClean="0"/>
              <a:pPr/>
              <a:t>6</a:t>
            </a:fld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2186034" y="653007"/>
            <a:ext cx="9622789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 dirty="0">
                <a:solidFill>
                  <a:schemeClr val="tx2"/>
                </a:solidFill>
                <a:latin typeface="Arial" pitchFamily="34" charset="0"/>
              </a:rPr>
              <a:t>CONTENIDO DE LA UNIDAD DE APRENDIZAJE </a:t>
            </a:r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</a:rPr>
              <a:t>VII</a:t>
            </a:r>
            <a:r>
              <a:rPr lang="es-ES" sz="28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endParaRPr lang="es-ES" sz="2800" dirty="0">
              <a:solidFill>
                <a:schemeClr val="tx2"/>
              </a:solidFill>
              <a:latin typeface="Arial" pitchFamily="34" charset="0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/>
          </p:nvPr>
        </p:nvGraphicFramePr>
        <p:xfrm>
          <a:off x="2534194" y="1916832"/>
          <a:ext cx="8938402" cy="2592288"/>
        </p:xfrm>
        <a:graphic>
          <a:graphicData uri="http://schemas.openxmlformats.org/drawingml/2006/table">
            <a:tbl>
              <a:tblPr/>
              <a:tblGrid>
                <a:gridCol w="2201504"/>
                <a:gridCol w="2905624"/>
                <a:gridCol w="3831274"/>
              </a:tblGrid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b="1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Unidad </a:t>
                      </a:r>
                      <a:r>
                        <a:rPr lang="es-ES" sz="1200" b="1" dirty="0">
                          <a:latin typeface="Arial"/>
                          <a:ea typeface="Times New Roman"/>
                          <a:cs typeface="Times New Roman"/>
                        </a:rPr>
                        <a:t>de Competencia </a:t>
                      </a:r>
                      <a:r>
                        <a:rPr lang="es-ES" sz="12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VII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Conocimientos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Habilidades</a:t>
                      </a:r>
                      <a:endParaRPr lang="es-MX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Arial"/>
                          <a:ea typeface="Times New Roman"/>
                          <a:cs typeface="Times New Roman"/>
                        </a:rPr>
                        <a:t>Evaluación</a:t>
                      </a:r>
                      <a:r>
                        <a:rPr lang="es-ES" sz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Financiera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0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s-ES" sz="12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Realizar la metodología de  evaluación financiera mediante  el método de Valor  Presente Neto, a través del desarrollo de ejercicios prácticos.</a:t>
                      </a:r>
                      <a:endParaRPr kumimoji="0" lang="es-ES" sz="12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Análisis y síntesis.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Observación analítica.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Razonamiento lógico.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Percepción objetiva de los fenómenos.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Visión prospectiva de la realidad.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Desarrollo matemático y financiero..</a:t>
                      </a:r>
                      <a:endParaRPr lang="es-MX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7C1B-2B7F-40B0-9CA3-97532B2B6362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VALOR PRESENTE</a:t>
            </a:r>
          </a:p>
          <a:p>
            <a:r>
              <a:rPr lang="es-MX" dirty="0" smtClean="0"/>
              <a:t>VALOR FUTURO</a:t>
            </a:r>
          </a:p>
          <a:p>
            <a:r>
              <a:rPr lang="es-MX" dirty="0" smtClean="0"/>
              <a:t>VALOR </a:t>
            </a:r>
            <a:r>
              <a:rPr lang="es-MX" dirty="0"/>
              <a:t>PRESENTE </a:t>
            </a:r>
            <a:r>
              <a:rPr lang="es-MX" dirty="0" smtClean="0"/>
              <a:t>NETO</a:t>
            </a:r>
          </a:p>
          <a:p>
            <a:r>
              <a:rPr lang="es-MX" dirty="0" smtClean="0"/>
              <a:t>TASA INTERNA DE RENDIMIENTO</a:t>
            </a:r>
          </a:p>
          <a:p>
            <a:r>
              <a:rPr lang="es-MX" dirty="0" smtClean="0"/>
              <a:t>PERIODOS DE RECUPERACIÓN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3740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828" y="1513477"/>
            <a:ext cx="10657416" cy="2808288"/>
          </a:xfrm>
        </p:spPr>
        <p:txBody>
          <a:bodyPr/>
          <a:lstStyle/>
          <a:p>
            <a:r>
              <a:rPr lang="es-ES" sz="4800" dirty="0" smtClean="0">
                <a:solidFill>
                  <a:schemeClr val="tx1"/>
                </a:solidFill>
              </a:rPr>
              <a:t>          Tema</a:t>
            </a:r>
            <a:r>
              <a:rPr lang="es-ES" sz="4800" dirty="0" smtClean="0">
                <a:solidFill>
                  <a:schemeClr val="tx1"/>
                </a:solidFill>
              </a:rPr>
              <a:t>: </a:t>
            </a:r>
            <a:r>
              <a:rPr lang="es-ES" sz="4800" dirty="0" smtClean="0">
                <a:solidFill>
                  <a:schemeClr val="tx1"/>
                </a:solidFill>
              </a:rPr>
              <a:t>  </a:t>
            </a:r>
            <a:r>
              <a:rPr lang="es-ES" sz="4800" dirty="0" smtClean="0">
                <a:solidFill>
                  <a:schemeClr val="tx1"/>
                </a:solidFill>
              </a:rPr>
              <a:t>Valor Presente Neto</a:t>
            </a:r>
            <a:endParaRPr lang="es-ES" sz="4800" dirty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A3F5-5744-48A6-9A22-B1A3DE7EA1E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606</TotalTime>
  <Words>938</Words>
  <Application>Microsoft Office PowerPoint</Application>
  <PresentationFormat>Personalizado</PresentationFormat>
  <Paragraphs>240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Solsticio</vt:lpstr>
      <vt:lpstr>UNIVERSIDAD AUTÓNOMA DEL ESTADO DE MÉXICO Facultad de Arquitectura y Diseño  Licenciatura en Administración y Promoción de la Obra Urbana </vt:lpstr>
      <vt:lpstr>ÍNDICE</vt:lpstr>
      <vt:lpstr>MAPA CURRICULAR APOU</vt:lpstr>
      <vt:lpstr>Programa</vt:lpstr>
      <vt:lpstr>Diapositiva 5</vt:lpstr>
      <vt:lpstr>Diapositiva 6</vt:lpstr>
      <vt:lpstr>Diapositiva 7</vt:lpstr>
      <vt:lpstr>CONTENIDO</vt:lpstr>
      <vt:lpstr>          Tema:   Valor Presente Neto</vt:lpstr>
      <vt:lpstr>Diapositiva 10</vt:lpstr>
      <vt:lpstr> Objetivo:</vt:lpstr>
      <vt:lpstr>VALOR PRESENTE</vt:lpstr>
      <vt:lpstr>VALOR PRESENTE (VP) =  VF / (1+i) n </vt:lpstr>
      <vt:lpstr>   VP =   VF           (1+i) n               =   3000/(1+0.03)2                   =   3000/1.0609                   =   2828</vt:lpstr>
      <vt:lpstr>Valor futuro</vt:lpstr>
      <vt:lpstr>Valor Futuro (VF) = VP (1+r)n </vt:lpstr>
      <vt:lpstr>  VF = VP (1+i)n         = 500 (1+0.03)3        = 500 (1.0927)        = 546 </vt:lpstr>
      <vt:lpstr>VALOR PRRESENTE NETO </vt:lpstr>
      <vt:lpstr>VALOR PRESENTE NETO (VPN)</vt:lpstr>
      <vt:lpstr>Diapositiva 20</vt:lpstr>
      <vt:lpstr>Diapositiva 21</vt:lpstr>
      <vt:lpstr>Diapositiva 22</vt:lpstr>
      <vt:lpstr>TASA INTERNA DE RENDIMIENTO</vt:lpstr>
      <vt:lpstr>TASA INTERNA DE RENDIMIENTO O RETORNO (TIR)</vt:lpstr>
      <vt:lpstr>TASA INTERNA DE RENDIMIENTO</vt:lpstr>
      <vt:lpstr>Diapositiva 26</vt:lpstr>
      <vt:lpstr>TASA INTERNA DE RENDIMIENTO</vt:lpstr>
      <vt:lpstr>PERIODOS DE RECUPERACIÓN</vt:lpstr>
      <vt:lpstr>PERIODOS DE RECUPERACIÓN (PR)</vt:lpstr>
      <vt:lpstr>Diapositiva 30</vt:lpstr>
      <vt:lpstr>Diapositiva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FINANZAS APLICADAS</dc:title>
  <dc:creator>Ady</dc:creator>
  <cp:lastModifiedBy>Malu</cp:lastModifiedBy>
  <cp:revision>36</cp:revision>
  <dcterms:created xsi:type="dcterms:W3CDTF">2015-08-26T23:39:37Z</dcterms:created>
  <dcterms:modified xsi:type="dcterms:W3CDTF">2015-09-28T03:18:56Z</dcterms:modified>
</cp:coreProperties>
</file>