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67" r:id="rId2"/>
    <p:sldId id="275" r:id="rId3"/>
    <p:sldId id="284" r:id="rId4"/>
    <p:sldId id="285" r:id="rId5"/>
    <p:sldId id="286" r:id="rId6"/>
    <p:sldId id="287" r:id="rId7"/>
    <p:sldId id="288" r:id="rId8"/>
    <p:sldId id="300" r:id="rId9"/>
    <p:sldId id="301" r:id="rId10"/>
    <p:sldId id="302" r:id="rId11"/>
    <p:sldId id="304" r:id="rId12"/>
    <p:sldId id="299" r:id="rId13"/>
    <p:sldId id="292" r:id="rId14"/>
    <p:sldId id="293" r:id="rId15"/>
    <p:sldId id="294" r:id="rId16"/>
    <p:sldId id="295" r:id="rId17"/>
    <p:sldId id="296" r:id="rId18"/>
    <p:sldId id="297" r:id="rId19"/>
    <p:sldId id="303" r:id="rId20"/>
    <p:sldId id="291" r:id="rId21"/>
    <p:sldId id="273" r:id="rId22"/>
    <p:sldId id="274" r:id="rId23"/>
    <p:sldId id="280" r:id="rId24"/>
    <p:sldId id="281" r:id="rId25"/>
    <p:sldId id="305" r:id="rId26"/>
    <p:sldId id="306" r:id="rId27"/>
    <p:sldId id="283" r:id="rId28"/>
    <p:sldId id="308" r:id="rId29"/>
    <p:sldId id="282" r:id="rId30"/>
    <p:sldId id="312" r:id="rId31"/>
    <p:sldId id="311" r:id="rId32"/>
    <p:sldId id="327" r:id="rId33"/>
    <p:sldId id="328" r:id="rId34"/>
    <p:sldId id="329" r:id="rId35"/>
    <p:sldId id="330" r:id="rId36"/>
    <p:sldId id="313" r:id="rId37"/>
    <p:sldId id="314" r:id="rId38"/>
    <p:sldId id="315" r:id="rId39"/>
    <p:sldId id="316" r:id="rId40"/>
    <p:sldId id="317" r:id="rId41"/>
    <p:sldId id="318" r:id="rId42"/>
    <p:sldId id="319" r:id="rId43"/>
    <p:sldId id="320" r:id="rId44"/>
    <p:sldId id="321" r:id="rId45"/>
    <p:sldId id="322" r:id="rId46"/>
    <p:sldId id="323" r:id="rId47"/>
    <p:sldId id="324" r:id="rId48"/>
    <p:sldId id="325" r:id="rId49"/>
    <p:sldId id="326" r:id="rId50"/>
    <p:sldId id="307" r:id="rId5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047" autoAdjust="0"/>
    <p:restoredTop sz="94660"/>
  </p:normalViewPr>
  <p:slideViewPr>
    <p:cSldViewPr>
      <p:cViewPr varScale="1">
        <p:scale>
          <a:sx n="70" d="100"/>
          <a:sy n="70" d="100"/>
        </p:scale>
        <p:origin x="74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2D2B67-5FB2-40CF-B030-3AF95FB413BB}" type="datetimeFigureOut">
              <a:rPr lang="es-MX" smtClean="0"/>
              <a:t>02/10/2015</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222DC-6860-4280-B889-115DA5605574}" type="slidenum">
              <a:rPr lang="es-MX" smtClean="0"/>
              <a:t>‹#›</a:t>
            </a:fld>
            <a:endParaRPr lang="es-MX" dirty="0"/>
          </a:p>
        </p:txBody>
      </p:sp>
    </p:spTree>
    <p:extLst>
      <p:ext uri="{BB962C8B-B14F-4D97-AF65-F5344CB8AC3E}">
        <p14:creationId xmlns:p14="http://schemas.microsoft.com/office/powerpoint/2010/main" val="106958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a:t>
            </a:fld>
            <a:endParaRPr lang="es-MX" dirty="0"/>
          </a:p>
        </p:txBody>
      </p:sp>
    </p:spTree>
    <p:extLst>
      <p:ext uri="{BB962C8B-B14F-4D97-AF65-F5344CB8AC3E}">
        <p14:creationId xmlns:p14="http://schemas.microsoft.com/office/powerpoint/2010/main" val="3225066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a:t>
            </a:fld>
            <a:endParaRPr lang="es-MX" dirty="0"/>
          </a:p>
        </p:txBody>
      </p:sp>
    </p:spTree>
    <p:extLst>
      <p:ext uri="{BB962C8B-B14F-4D97-AF65-F5344CB8AC3E}">
        <p14:creationId xmlns:p14="http://schemas.microsoft.com/office/powerpoint/2010/main" val="2346801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a:t>
            </a:fld>
            <a:endParaRPr lang="es-MX" dirty="0"/>
          </a:p>
        </p:txBody>
      </p:sp>
    </p:spTree>
    <p:extLst>
      <p:ext uri="{BB962C8B-B14F-4D97-AF65-F5344CB8AC3E}">
        <p14:creationId xmlns:p14="http://schemas.microsoft.com/office/powerpoint/2010/main" val="1789693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a:t>
            </a:fld>
            <a:endParaRPr lang="es-MX" dirty="0"/>
          </a:p>
        </p:txBody>
      </p:sp>
    </p:spTree>
    <p:extLst>
      <p:ext uri="{BB962C8B-B14F-4D97-AF65-F5344CB8AC3E}">
        <p14:creationId xmlns:p14="http://schemas.microsoft.com/office/powerpoint/2010/main" val="2168729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a:t>
            </a:fld>
            <a:endParaRPr lang="es-MX" dirty="0"/>
          </a:p>
        </p:txBody>
      </p:sp>
    </p:spTree>
    <p:extLst>
      <p:ext uri="{BB962C8B-B14F-4D97-AF65-F5344CB8AC3E}">
        <p14:creationId xmlns:p14="http://schemas.microsoft.com/office/powerpoint/2010/main" val="4054919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a:t>
            </a:fld>
            <a:endParaRPr lang="es-MX" dirty="0"/>
          </a:p>
        </p:txBody>
      </p:sp>
    </p:spTree>
    <p:extLst>
      <p:ext uri="{BB962C8B-B14F-4D97-AF65-F5344CB8AC3E}">
        <p14:creationId xmlns:p14="http://schemas.microsoft.com/office/powerpoint/2010/main" val="1944927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5DA90208-3466-4175-BBA5-01D743863E08}" type="slidenum">
              <a:rPr lang="es-MX" smtClean="0"/>
              <a:t>‹#›</a:t>
            </a:fld>
            <a:endParaRPr lang="es-MX" dirty="0"/>
          </a:p>
        </p:txBody>
      </p:sp>
    </p:spTree>
    <p:extLst>
      <p:ext uri="{BB962C8B-B14F-4D97-AF65-F5344CB8AC3E}">
        <p14:creationId xmlns:p14="http://schemas.microsoft.com/office/powerpoint/2010/main" val="732069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5DA90208-3466-4175-BBA5-01D743863E08}" type="slidenum">
              <a:rPr lang="es-MX" smtClean="0"/>
              <a:t>‹#›</a:t>
            </a:fld>
            <a:endParaRPr lang="es-MX" dirty="0"/>
          </a:p>
        </p:txBody>
      </p:sp>
    </p:spTree>
    <p:extLst>
      <p:ext uri="{BB962C8B-B14F-4D97-AF65-F5344CB8AC3E}">
        <p14:creationId xmlns:p14="http://schemas.microsoft.com/office/powerpoint/2010/main" val="1318372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5DA90208-3466-4175-BBA5-01D743863E08}" type="slidenum">
              <a:rPr lang="es-MX" smtClean="0"/>
              <a:t>‹#›</a:t>
            </a:fld>
            <a:endParaRPr lang="es-MX" dirty="0"/>
          </a:p>
        </p:txBody>
      </p:sp>
    </p:spTree>
    <p:extLst>
      <p:ext uri="{BB962C8B-B14F-4D97-AF65-F5344CB8AC3E}">
        <p14:creationId xmlns:p14="http://schemas.microsoft.com/office/powerpoint/2010/main" val="3954857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a:t>
            </a:fld>
            <a:endParaRPr lang="es-MX" dirty="0"/>
          </a:p>
        </p:txBody>
      </p:sp>
    </p:spTree>
    <p:extLst>
      <p:ext uri="{BB962C8B-B14F-4D97-AF65-F5344CB8AC3E}">
        <p14:creationId xmlns:p14="http://schemas.microsoft.com/office/powerpoint/2010/main" val="38465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a:t>
            </a:fld>
            <a:endParaRPr lang="es-MX" dirty="0"/>
          </a:p>
        </p:txBody>
      </p:sp>
    </p:spTree>
    <p:extLst>
      <p:ext uri="{BB962C8B-B14F-4D97-AF65-F5344CB8AC3E}">
        <p14:creationId xmlns:p14="http://schemas.microsoft.com/office/powerpoint/2010/main" val="1686990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A90208-3466-4175-BBA5-01D743863E08}" type="slidenum">
              <a:rPr lang="es-MX" smtClean="0"/>
              <a:t>‹#›</a:t>
            </a:fld>
            <a:endParaRPr lang="es-MX" dirty="0"/>
          </a:p>
        </p:txBody>
      </p:sp>
    </p:spTree>
    <p:extLst>
      <p:ext uri="{BB962C8B-B14F-4D97-AF65-F5344CB8AC3E}">
        <p14:creationId xmlns:p14="http://schemas.microsoft.com/office/powerpoint/2010/main" val="3209953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4.png"/><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6.png"/></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6.png"/></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6.png"/></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6.png"/></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6.png"/></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6.png"/></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6.png"/></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1"/>
            <a:ext cx="9144000" cy="266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2660074"/>
            <a:ext cx="3543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6 Marcador de contenido"/>
          <p:cNvSpPr txBox="1">
            <a:spLocks/>
          </p:cNvSpPr>
          <p:nvPr/>
        </p:nvSpPr>
        <p:spPr>
          <a:xfrm>
            <a:off x="457200" y="3356992"/>
            <a:ext cx="8229600" cy="2880320"/>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sz="3100" b="1" dirty="0" smtClean="0">
                <a:solidFill>
                  <a:schemeClr val="bg2">
                    <a:lumMod val="50000"/>
                  </a:schemeClr>
                </a:solidFill>
                <a:latin typeface="Arial" pitchFamily="34" charset="0"/>
                <a:cs typeface="Arial" pitchFamily="34" charset="0"/>
              </a:rPr>
              <a:t>Unidad de Aprendizaje</a:t>
            </a:r>
          </a:p>
          <a:p>
            <a:r>
              <a:rPr lang="es-MX" sz="4500" b="1" dirty="0" smtClean="0">
                <a:solidFill>
                  <a:schemeClr val="bg2">
                    <a:lumMod val="50000"/>
                  </a:schemeClr>
                </a:solidFill>
                <a:latin typeface="Arial" pitchFamily="34" charset="0"/>
                <a:cs typeface="Arial" pitchFamily="34" charset="0"/>
              </a:rPr>
              <a:t>Redes de Computadoras I</a:t>
            </a:r>
          </a:p>
          <a:p>
            <a:r>
              <a:rPr lang="es-MX" sz="2400" b="1" dirty="0" smtClean="0">
                <a:solidFill>
                  <a:schemeClr val="bg2">
                    <a:lumMod val="50000"/>
                  </a:schemeClr>
                </a:solidFill>
                <a:latin typeface="Arial" pitchFamily="34" charset="0"/>
                <a:cs typeface="Arial" pitchFamily="34" charset="0"/>
              </a:rPr>
              <a:t>Tema:</a:t>
            </a:r>
          </a:p>
          <a:p>
            <a:r>
              <a:rPr lang="es-MX" sz="5800" b="1" dirty="0" smtClean="0">
                <a:solidFill>
                  <a:schemeClr val="bg2">
                    <a:lumMod val="50000"/>
                  </a:schemeClr>
                </a:solidFill>
                <a:latin typeface="Arial" pitchFamily="34" charset="0"/>
                <a:cs typeface="Arial" pitchFamily="34" charset="0"/>
              </a:rPr>
              <a:t>Introducción a las Redes </a:t>
            </a:r>
            <a:endParaRPr lang="es-MX" sz="5800" b="1" dirty="0" smtClean="0">
              <a:solidFill>
                <a:schemeClr val="bg2">
                  <a:lumMod val="50000"/>
                </a:schemeClr>
              </a:solidFill>
              <a:latin typeface="Arial" pitchFamily="34" charset="0"/>
              <a:cs typeface="Arial" pitchFamily="34" charset="0"/>
            </a:endParaRPr>
          </a:p>
          <a:p>
            <a:r>
              <a:rPr lang="es-MX" sz="1900" b="1" dirty="0" smtClean="0">
                <a:solidFill>
                  <a:schemeClr val="bg2">
                    <a:lumMod val="50000"/>
                  </a:schemeClr>
                </a:solidFill>
                <a:latin typeface="Times New Roman" panose="02020603050405020304" pitchFamily="18" charset="0"/>
                <a:cs typeface="Times New Roman" panose="02020603050405020304" pitchFamily="18" charset="0"/>
              </a:rPr>
              <a:t>Dr. Ricardo Rico Molina</a:t>
            </a:r>
          </a:p>
          <a:p>
            <a:pPr>
              <a:lnSpc>
                <a:spcPct val="110000"/>
              </a:lnSpc>
            </a:pPr>
            <a:r>
              <a:rPr lang="es-ES" sz="1700" dirty="0" smtClean="0">
                <a:solidFill>
                  <a:schemeClr val="bg2">
                    <a:lumMod val="50000"/>
                  </a:schemeClr>
                </a:solidFill>
                <a:latin typeface="Times New Roman" panose="02020603050405020304" pitchFamily="18" charset="0"/>
                <a:cs typeface="Times New Roman" panose="02020603050405020304" pitchFamily="18" charset="0"/>
              </a:rPr>
              <a:t>Ingeniería </a:t>
            </a:r>
            <a:r>
              <a:rPr lang="es-ES" sz="1700" dirty="0">
                <a:solidFill>
                  <a:schemeClr val="bg2">
                    <a:lumMod val="50000"/>
                  </a:schemeClr>
                </a:solidFill>
                <a:latin typeface="Times New Roman" panose="02020603050405020304" pitchFamily="18" charset="0"/>
                <a:cs typeface="Times New Roman" panose="02020603050405020304" pitchFamily="18" charset="0"/>
              </a:rPr>
              <a:t>en Sistemas Inteligentes</a:t>
            </a:r>
          </a:p>
          <a:p>
            <a:pPr>
              <a:lnSpc>
                <a:spcPct val="110000"/>
              </a:lnSpc>
            </a:pPr>
            <a:r>
              <a:rPr lang="es-ES" sz="1700" dirty="0">
                <a:solidFill>
                  <a:schemeClr val="bg2">
                    <a:lumMod val="50000"/>
                  </a:schemeClr>
                </a:solidFill>
                <a:latin typeface="Times New Roman" panose="02020603050405020304" pitchFamily="18" charset="0"/>
                <a:cs typeface="Times New Roman" panose="02020603050405020304" pitchFamily="18" charset="0"/>
              </a:rPr>
              <a:t>Universidad Autónoma del Estado de </a:t>
            </a:r>
            <a:r>
              <a:rPr lang="es-ES" sz="1700" dirty="0" smtClean="0">
                <a:solidFill>
                  <a:schemeClr val="bg2">
                    <a:lumMod val="50000"/>
                  </a:schemeClr>
                </a:solidFill>
                <a:latin typeface="Times New Roman" panose="02020603050405020304" pitchFamily="18" charset="0"/>
                <a:cs typeface="Times New Roman" panose="02020603050405020304" pitchFamily="18" charset="0"/>
              </a:rPr>
              <a:t>México</a:t>
            </a:r>
            <a:endParaRPr lang="es-ES" sz="1700" dirty="0">
              <a:solidFill>
                <a:schemeClr val="bg2">
                  <a:lumMod val="50000"/>
                </a:schemeClr>
              </a:solidFill>
              <a:latin typeface="Times New Roman" panose="02020603050405020304" pitchFamily="18" charset="0"/>
              <a:cs typeface="Times New Roman" panose="02020603050405020304" pitchFamily="18" charset="0"/>
            </a:endParaRPr>
          </a:p>
          <a:p>
            <a:pPr>
              <a:lnSpc>
                <a:spcPct val="110000"/>
              </a:lnSpc>
            </a:pPr>
            <a:r>
              <a:rPr lang="es-ES" sz="1700" dirty="0">
                <a:solidFill>
                  <a:schemeClr val="bg2">
                    <a:lumMod val="50000"/>
                  </a:schemeClr>
                </a:solidFill>
                <a:latin typeface="Times New Roman" panose="02020603050405020304" pitchFamily="18" charset="0"/>
                <a:cs typeface="Times New Roman" panose="02020603050405020304" pitchFamily="18" charset="0"/>
              </a:rPr>
              <a:t>Unidad Académica Profesional </a:t>
            </a:r>
            <a:r>
              <a:rPr lang="es-ES" sz="1700" dirty="0" smtClean="0">
                <a:solidFill>
                  <a:schemeClr val="bg2">
                    <a:lumMod val="50000"/>
                  </a:schemeClr>
                </a:solidFill>
                <a:latin typeface="Times New Roman" panose="02020603050405020304" pitchFamily="18" charset="0"/>
                <a:cs typeface="Times New Roman" panose="02020603050405020304" pitchFamily="18" charset="0"/>
              </a:rPr>
              <a:t>Nezahualcóyotl</a:t>
            </a:r>
            <a:endParaRPr lang="es-MX" sz="1900" b="1" dirty="0" smtClean="0">
              <a:solidFill>
                <a:schemeClr val="bg2">
                  <a:lumMod val="50000"/>
                </a:schemeClr>
              </a:solidFill>
              <a:latin typeface="Arial" pitchFamily="34" charset="0"/>
              <a:cs typeface="Arial" pitchFamily="34" charset="0"/>
            </a:endParaRPr>
          </a:p>
        </p:txBody>
      </p:sp>
      <p:pic>
        <p:nvPicPr>
          <p:cNvPr id="2" name="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384" y="5733350"/>
            <a:ext cx="778029" cy="1007924"/>
          </a:xfrm>
          <a:prstGeom prst="rect">
            <a:avLst/>
          </a:prstGeom>
        </p:spPr>
      </p:pic>
      <p:pic>
        <p:nvPicPr>
          <p:cNvPr id="3" name="2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99" y="6106029"/>
            <a:ext cx="1082112" cy="563515"/>
          </a:xfrm>
          <a:prstGeom prst="rect">
            <a:avLst/>
          </a:prstGeom>
        </p:spPr>
      </p:pic>
    </p:spTree>
    <p:extLst>
      <p:ext uri="{BB962C8B-B14F-4D97-AF65-F5344CB8AC3E}">
        <p14:creationId xmlns:p14="http://schemas.microsoft.com/office/powerpoint/2010/main" val="36793005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8" name="Picture 4"/>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a:xfrm>
            <a:off x="1208088" y="2811463"/>
            <a:ext cx="6751637" cy="3228975"/>
          </a:xfrm>
        </p:spPr>
      </p:pic>
      <p:sp>
        <p:nvSpPr>
          <p:cNvPr id="9" name="Rectangle 5"/>
          <p:cNvSpPr>
            <a:spLocks noChangeArrowheads="1"/>
          </p:cNvSpPr>
          <p:nvPr/>
        </p:nvSpPr>
        <p:spPr bwMode="auto">
          <a:xfrm>
            <a:off x="1817688" y="1704975"/>
            <a:ext cx="4957762"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spAutoFit/>
          </a:bodyPr>
          <a:lstStyle>
            <a:lvl1pPr defTabSz="814388">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defTabSz="814388">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defTabSz="814388">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defTabSz="814388">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defTabSz="814388">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defTabSz="8143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defTabSz="8143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defTabSz="8143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defTabSz="8143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a:spcBef>
                <a:spcPct val="0"/>
              </a:spcBef>
              <a:buFontTx/>
              <a:buNone/>
            </a:pPr>
            <a:r>
              <a:rPr lang="en-US" altLang="es-MX" sz="2400" b="1">
                <a:solidFill>
                  <a:srgbClr val="708CA1"/>
                </a:solidFill>
                <a:latin typeface="Arial" panose="020B0604020202020204" pitchFamily="34" charset="0"/>
                <a:sym typeface="Arial" panose="020B0604020202020204" pitchFamily="34" charset="0"/>
              </a:rPr>
              <a:t>Como estudiamos y aprendemos</a:t>
            </a:r>
            <a:endParaRPr lang="es-ES" altLang="es-MX" sz="2400" b="1">
              <a:solidFill>
                <a:srgbClr val="708CA1"/>
              </a:solidFill>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659709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5658" y="1007625"/>
            <a:ext cx="7556741" cy="5016758"/>
          </a:xfrm>
          <a:prstGeom prst="rect">
            <a:avLst/>
          </a:prstGeom>
        </p:spPr>
        <p:txBody>
          <a:bodyPr wrap="square">
            <a:spAutoFit/>
          </a:bodyPr>
          <a:lstStyle/>
          <a:p>
            <a:pPr algn="just"/>
            <a:r>
              <a:rPr lang="es-MX" sz="2000" dirty="0"/>
              <a:t>Redes confiables y sólidas respaldan y enriquecen las experiencias de aprendizaje de los estudiantes. Estas redes envían material de aprendizaje en una amplia variedad de formatos. Los materiales de aprendizaje incluyen actividades interactivas, evaluaciones y comentarios. </a:t>
            </a:r>
          </a:p>
          <a:p>
            <a:pPr algn="just"/>
            <a:r>
              <a:rPr lang="es-MX" sz="2000" dirty="0"/>
              <a:t>Los cursos enviados utilizando recursos de Internet o de red generalmente se denominan e-</a:t>
            </a:r>
            <a:r>
              <a:rPr lang="es-MX" sz="2000" dirty="0" err="1"/>
              <a:t>learning</a:t>
            </a:r>
            <a:r>
              <a:rPr lang="es-MX" sz="2000" dirty="0"/>
              <a:t>. cursos en línea pueden contener voz, datos y videos, y se encuentran disponibles para los estudiantes a cualquier hora y en todo lugar. El aprendizaje a distancia en línea eliminó las barreras geográficas y mejoró la oportunidad de los estudiantes.</a:t>
            </a:r>
          </a:p>
          <a:p>
            <a:pPr algn="just"/>
            <a:r>
              <a:rPr lang="es-MX" sz="2000" dirty="0"/>
              <a:t>En el mundo empresarial, el uso de redes para proporcionar capacitación económica y eficiente a los empleados está siendo cada vez más aceptado. Las oportunidades de aprendizaje en línea pueden disminuir el transporte costoso y prolongado, e incluso asegurar que todos los empleados estén correctamente capacitados. </a:t>
            </a:r>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AutoShape 2" descr="Resultado de imagen para . algoritmos genetic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1838849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10" name="Rectangle 3"/>
          <p:cNvSpPr>
            <a:spLocks noGrp="1" noChangeArrowheads="1"/>
          </p:cNvSpPr>
          <p:nvPr>
            <p:ph idx="1"/>
          </p:nvPr>
        </p:nvSpPr>
        <p:spPr>
          <a:xfrm>
            <a:off x="655638" y="1392238"/>
            <a:ext cx="8159750" cy="5076825"/>
          </a:xfrm>
        </p:spPr>
        <p:txBody>
          <a:bodyPr/>
          <a:lstStyle/>
          <a:p>
            <a:pPr eaLnBrk="1" hangingPunct="1"/>
            <a:r>
              <a:rPr lang="en-US" altLang="es-MX" sz="3200" b="1" smtClean="0">
                <a:solidFill>
                  <a:srgbClr val="708CA1"/>
                </a:solidFill>
                <a:sym typeface="Arial" panose="020B0604020202020204" pitchFamily="34" charset="0"/>
              </a:rPr>
              <a:t>Como trabajamos</a:t>
            </a:r>
          </a:p>
        </p:txBody>
      </p:sp>
      <p:pic>
        <p:nvPicPr>
          <p:cNvPr id="11"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4900" y="2232025"/>
            <a:ext cx="6935788"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3783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467544" y="1268761"/>
            <a:ext cx="7692044" cy="2862322"/>
          </a:xfrm>
          <a:prstGeom prst="rect">
            <a:avLst/>
          </a:prstGeom>
          <a:noFill/>
        </p:spPr>
        <p:txBody>
          <a:bodyPr wrap="square" rtlCol="0">
            <a:spAutoFit/>
          </a:bodyPr>
          <a:lstStyle/>
          <a:p>
            <a:pPr algn="just"/>
            <a:r>
              <a:rPr lang="es-MX" dirty="0"/>
              <a:t>Las compañías desarrollan </a:t>
            </a:r>
            <a:r>
              <a:rPr lang="es-MX" dirty="0" err="1"/>
              <a:t>extranets</a:t>
            </a:r>
            <a:r>
              <a:rPr lang="es-MX" dirty="0"/>
              <a:t> o </a:t>
            </a:r>
            <a:r>
              <a:rPr lang="es-MX" dirty="0" err="1"/>
              <a:t>internetwork</a:t>
            </a:r>
            <a:r>
              <a:rPr lang="es-MX" dirty="0"/>
              <a:t> extendidas para brindarles a los proveedores, fabricantes y clientes acceso limitado a datos corporativos para verificar estados, inventario y listas de partes.</a:t>
            </a:r>
          </a:p>
          <a:p>
            <a:pPr algn="just"/>
            <a:r>
              <a:rPr lang="es-MX" dirty="0"/>
              <a:t>Los trabajadores a distancia, denominados </a:t>
            </a:r>
            <a:r>
              <a:rPr lang="es-MX" dirty="0" err="1"/>
              <a:t>teletrabajadores</a:t>
            </a:r>
            <a:r>
              <a:rPr lang="es-MX" dirty="0"/>
              <a:t> o empleados a distancia, utilizan servicios de acceso remoto seguro desde el hogar o mientras viajan. La red de datos les permiten trabajar como si estuvieran en su propio lugar de trabajo, con acceso a todas las herramientas basadas en red disponibles para realizar sus tareas. Pueden organizarse conferencias y reuniones virtuales incluso con personas en ubicaciones remotas. </a:t>
            </a:r>
          </a:p>
          <a:p>
            <a:pPr algn="just"/>
            <a:endParaRPr lang="es-MX" dirty="0"/>
          </a:p>
        </p:txBody>
      </p:sp>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2063425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55576" y="1124744"/>
            <a:ext cx="3888432" cy="369332"/>
          </a:xfrm>
          <a:prstGeom prst="rect">
            <a:avLst/>
          </a:prstGeom>
          <a:noFill/>
        </p:spPr>
        <p:txBody>
          <a:bodyPr wrap="square" rtlCol="0">
            <a:spAutoFit/>
          </a:bodyPr>
          <a:lstStyle/>
          <a:p>
            <a:pPr algn="just"/>
            <a:r>
              <a:rPr lang="es-MX" dirty="0"/>
              <a:t>Como nos divertimos</a:t>
            </a:r>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9"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9650" y="2436813"/>
            <a:ext cx="7126288"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1326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460375" y="1031801"/>
            <a:ext cx="8288089" cy="3477875"/>
          </a:xfrm>
          <a:prstGeom prst="rect">
            <a:avLst/>
          </a:prstGeom>
        </p:spPr>
        <p:txBody>
          <a:bodyPr wrap="square">
            <a:spAutoFit/>
          </a:bodyPr>
          <a:lstStyle/>
          <a:p>
            <a:pPr marL="342900" indent="-342900">
              <a:buFont typeface="Arial" panose="020B0604020202020204" pitchFamily="34" charset="0"/>
              <a:buChar char="•"/>
            </a:pPr>
            <a:r>
              <a:rPr lang="es-MX" sz="2000" dirty="0"/>
              <a:t>La adopción generalizada de Internet por las industrias de viaje y entretenimiento mejora la posibilidad de disfrutar y compartir diferentes formas de recreación, sin importar la ubicación. </a:t>
            </a:r>
          </a:p>
          <a:p>
            <a:pPr marL="342900" indent="-342900">
              <a:buFont typeface="Arial" panose="020B0604020202020204" pitchFamily="34" charset="0"/>
              <a:buChar char="•"/>
            </a:pPr>
            <a:r>
              <a:rPr lang="es-MX" sz="2000" dirty="0"/>
              <a:t>Escuchamos artistas grabados, vemos o disfrutamos de avances de películas, leemos libros completos y descargamos material para acceder luego sin conexión. </a:t>
            </a:r>
          </a:p>
          <a:p>
            <a:pPr marL="342900" indent="-342900">
              <a:buFont typeface="Arial" panose="020B0604020202020204" pitchFamily="34" charset="0"/>
              <a:buChar char="•"/>
            </a:pPr>
            <a:r>
              <a:rPr lang="es-MX" sz="2000" dirty="0"/>
              <a:t>Las redes permiten la creación de nuevas formas de entretenimiento, como los juegos en línea. Los jugadores participan en cualquier clase de competencia en línea que los diseñadores de juegos puedan imaginar. Competimos con amigos y adversarios de todo el mundo como si estuviéramos en la misma habitación.</a:t>
            </a:r>
          </a:p>
        </p:txBody>
      </p:sp>
      <p:sp>
        <p:nvSpPr>
          <p:cNvPr id="7" name="AutoShape 2" descr="Resultado de imagen para genéticos 3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1712796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1560" y="980728"/>
            <a:ext cx="7056784" cy="2554545"/>
          </a:xfrm>
          <a:prstGeom prst="rect">
            <a:avLst/>
          </a:prstGeom>
        </p:spPr>
        <p:txBody>
          <a:bodyPr wrap="square">
            <a:spAutoFit/>
          </a:bodyPr>
          <a:lstStyle/>
          <a:p>
            <a:pPr algn="just"/>
            <a:r>
              <a:rPr lang="es-MX" sz="2000" b="1" u="sng" dirty="0">
                <a:solidFill>
                  <a:schemeClr val="bg2">
                    <a:lumMod val="50000"/>
                  </a:schemeClr>
                </a:solidFill>
                <a:effectLst>
                  <a:outerShdw blurRad="38100" dist="38100" dir="2700000" algn="tl">
                    <a:srgbClr val="000000">
                      <a:alpha val="43137"/>
                    </a:srgbClr>
                  </a:outerShdw>
                </a:effectLst>
              </a:rPr>
              <a:t>La función, los componentes y los desafíos del </a:t>
            </a:r>
            <a:r>
              <a:rPr lang="es-MX" sz="2000" b="1" u="sng" dirty="0" err="1">
                <a:solidFill>
                  <a:schemeClr val="bg2">
                    <a:lumMod val="50000"/>
                  </a:schemeClr>
                </a:solidFill>
                <a:effectLst>
                  <a:outerShdw blurRad="38100" dist="38100" dir="2700000" algn="tl">
                    <a:srgbClr val="000000">
                      <a:alpha val="43137"/>
                    </a:srgbClr>
                  </a:outerShdw>
                </a:effectLst>
              </a:rPr>
              <a:t>networking</a:t>
            </a:r>
            <a:r>
              <a:rPr lang="es-MX" sz="2000" b="1" u="sng" dirty="0">
                <a:solidFill>
                  <a:schemeClr val="bg2">
                    <a:lumMod val="50000"/>
                  </a:schemeClr>
                </a:solidFill>
                <a:effectLst>
                  <a:outerShdw blurRad="38100" dist="38100" dir="2700000" algn="tl">
                    <a:srgbClr val="000000">
                      <a:alpha val="43137"/>
                    </a:srgbClr>
                  </a:outerShdw>
                </a:effectLst>
              </a:rPr>
              <a:t> de datos</a:t>
            </a:r>
          </a:p>
          <a:p>
            <a:pPr algn="just"/>
            <a:r>
              <a:rPr lang="es-MX" sz="2000" dirty="0" smtClean="0"/>
              <a:t>Características </a:t>
            </a:r>
            <a:r>
              <a:rPr lang="es-MX" sz="2000" dirty="0"/>
              <a:t>básicas de la comunicación</a:t>
            </a:r>
          </a:p>
          <a:p>
            <a:pPr marL="800100" lvl="1" indent="-342900" algn="just">
              <a:buFont typeface="Arial" panose="020B0604020202020204" pitchFamily="34" charset="0"/>
              <a:buChar char="•"/>
            </a:pPr>
            <a:r>
              <a:rPr lang="es-MX" sz="2000" dirty="0"/>
              <a:t> Primero se establecen las reglas o los </a:t>
            </a:r>
            <a:r>
              <a:rPr lang="es-MX" sz="2000" dirty="0" smtClean="0"/>
              <a:t>acuerdos</a:t>
            </a:r>
          </a:p>
          <a:p>
            <a:pPr marL="800100" lvl="1" indent="-342900" algn="just">
              <a:buFont typeface="Arial" panose="020B0604020202020204" pitchFamily="34" charset="0"/>
              <a:buChar char="•"/>
            </a:pPr>
            <a:r>
              <a:rPr lang="es-MX" sz="2000" dirty="0" smtClean="0"/>
              <a:t> Es </a:t>
            </a:r>
            <a:r>
              <a:rPr lang="es-MX" sz="2000" dirty="0"/>
              <a:t>posible que sea necesario repetir la información </a:t>
            </a:r>
            <a:r>
              <a:rPr lang="es-MX" sz="2000" dirty="0" smtClean="0"/>
              <a:t>importante </a:t>
            </a:r>
          </a:p>
          <a:p>
            <a:pPr marL="800100" lvl="1" indent="-342900" algn="just">
              <a:buFont typeface="Arial" panose="020B0604020202020204" pitchFamily="34" charset="0"/>
              <a:buChar char="•"/>
            </a:pPr>
            <a:r>
              <a:rPr lang="es-MX" sz="2000" dirty="0" smtClean="0"/>
              <a:t>Puede </a:t>
            </a:r>
            <a:r>
              <a:rPr lang="es-MX" sz="2000" dirty="0"/>
              <a:t>ser que varios modos de comunicación afecten la</a:t>
            </a:r>
            <a:br>
              <a:rPr lang="es-MX" sz="2000" dirty="0"/>
            </a:br>
            <a:r>
              <a:rPr lang="es-MX" sz="2000" dirty="0"/>
              <a:t> eficacia de la transmisión y de la recepción del mensaje</a:t>
            </a:r>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1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0275" y="3244850"/>
            <a:ext cx="4487863"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453523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Rectángulo"/>
          <p:cNvSpPr/>
          <p:nvPr/>
        </p:nvSpPr>
        <p:spPr>
          <a:xfrm>
            <a:off x="1331640" y="1484784"/>
            <a:ext cx="7145878" cy="3785652"/>
          </a:xfrm>
          <a:prstGeom prst="rect">
            <a:avLst/>
          </a:prstGeom>
        </p:spPr>
        <p:txBody>
          <a:bodyPr wrap="square">
            <a:spAutoFit/>
          </a:bodyPr>
          <a:lstStyle/>
          <a:p>
            <a:pPr algn="just"/>
            <a:r>
              <a:rPr lang="es-MX" sz="2000" dirty="0"/>
              <a:t>Antes de comenzar a comunicarnos, establecemos reglas o acuerdos que rigen la conversación. Estas reglas o protocolos deben respetarse para que el mensaje se envíe y comprenda correctamente. </a:t>
            </a:r>
          </a:p>
          <a:p>
            <a:pPr algn="just"/>
            <a:r>
              <a:rPr lang="es-MX" sz="2000" dirty="0"/>
              <a:t>Algunos de los protocolos que rigen con éxito las comunicaciones humanas son:</a:t>
            </a:r>
          </a:p>
          <a:p>
            <a:pPr marL="342900" indent="-342900" algn="just">
              <a:buFont typeface="Arial" panose="020B0604020202020204" pitchFamily="34" charset="0"/>
              <a:buChar char="•"/>
            </a:pPr>
            <a:r>
              <a:rPr lang="es-MX" sz="2000" dirty="0"/>
              <a:t>emisor y receptor identificados,</a:t>
            </a:r>
          </a:p>
          <a:p>
            <a:pPr marL="342900" indent="-342900" algn="just">
              <a:buFont typeface="Arial" panose="020B0604020202020204" pitchFamily="34" charset="0"/>
              <a:buChar char="•"/>
            </a:pPr>
            <a:r>
              <a:rPr lang="es-MX" sz="2000" dirty="0"/>
              <a:t>método de comunicación consensuado (cara a cara, teléfono, carta, fotografía),</a:t>
            </a:r>
          </a:p>
          <a:p>
            <a:pPr marL="342900" indent="-342900" algn="just">
              <a:buFont typeface="Arial" panose="020B0604020202020204" pitchFamily="34" charset="0"/>
              <a:buChar char="•"/>
            </a:pPr>
            <a:r>
              <a:rPr lang="es-MX" sz="2000" dirty="0"/>
              <a:t>idioma y gramática comunes,</a:t>
            </a:r>
          </a:p>
          <a:p>
            <a:pPr marL="342900" indent="-342900" algn="just">
              <a:buFont typeface="Arial" panose="020B0604020202020204" pitchFamily="34" charset="0"/>
              <a:buChar char="•"/>
            </a:pPr>
            <a:r>
              <a:rPr lang="es-MX" sz="2000" dirty="0"/>
              <a:t>velocidad y puntualidad en la entrega, </a:t>
            </a:r>
          </a:p>
          <a:p>
            <a:pPr marL="342900" indent="-342900" algn="just">
              <a:buFont typeface="Arial" panose="020B0604020202020204" pitchFamily="34" charset="0"/>
              <a:buChar char="•"/>
            </a:pPr>
            <a:r>
              <a:rPr lang="es-MX" sz="2000" dirty="0"/>
              <a:t>requisitos de confirmación o acuse de recibo.</a:t>
            </a:r>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spTree>
    <p:extLst>
      <p:ext uri="{BB962C8B-B14F-4D97-AF65-F5344CB8AC3E}">
        <p14:creationId xmlns:p14="http://schemas.microsoft.com/office/powerpoint/2010/main" val="34194174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6 CuadroTexto"/>
          <p:cNvSpPr txBox="1"/>
          <p:nvPr/>
        </p:nvSpPr>
        <p:spPr>
          <a:xfrm>
            <a:off x="516872" y="850555"/>
            <a:ext cx="7920880" cy="400110"/>
          </a:xfrm>
          <a:prstGeom prst="rect">
            <a:avLst/>
          </a:prstGeom>
          <a:noFill/>
        </p:spPr>
        <p:txBody>
          <a:bodyPr wrap="square" rtlCol="0">
            <a:spAutoFit/>
          </a:bodyPr>
          <a:lstStyle/>
          <a:p>
            <a:pPr algn="ctr"/>
            <a:r>
              <a:rPr lang="es-MX" sz="2000" b="1" u="sng" dirty="0" smtClean="0">
                <a:solidFill>
                  <a:schemeClr val="bg2">
                    <a:lumMod val="50000"/>
                  </a:schemeClr>
                </a:solidFill>
                <a:effectLst>
                  <a:outerShdw blurRad="38100" dist="38100" dir="2700000" algn="tl">
                    <a:srgbClr val="000000">
                      <a:alpha val="43137"/>
                    </a:srgbClr>
                  </a:outerShdw>
                </a:effectLst>
              </a:rPr>
              <a:t>Viabilidad  de los Algoritmos Genéticos</a:t>
            </a:r>
            <a:endParaRPr lang="es-MX" sz="2000" b="1" u="sng" dirty="0">
              <a:solidFill>
                <a:schemeClr val="bg2">
                  <a:lumMod val="50000"/>
                </a:schemeClr>
              </a:solidFill>
              <a:effectLst>
                <a:outerShdw blurRad="38100" dist="38100" dir="2700000" algn="tl">
                  <a:srgbClr val="000000">
                    <a:alpha val="43137"/>
                  </a:srgbClr>
                </a:outerShdw>
              </a:effectLst>
            </a:endParaRPr>
          </a:p>
        </p:txBody>
      </p:sp>
      <p:sp>
        <p:nvSpPr>
          <p:cNvPr id="8" name="7 Rectángulo"/>
          <p:cNvSpPr/>
          <p:nvPr/>
        </p:nvSpPr>
        <p:spPr>
          <a:xfrm>
            <a:off x="403225" y="1340768"/>
            <a:ext cx="8345239" cy="4708981"/>
          </a:xfrm>
          <a:prstGeom prst="rect">
            <a:avLst/>
          </a:prstGeom>
        </p:spPr>
        <p:txBody>
          <a:bodyPr wrap="square">
            <a:spAutoFit/>
          </a:bodyPr>
          <a:lstStyle/>
          <a:p>
            <a:pPr algn="just"/>
            <a:r>
              <a:rPr lang="es-MX" sz="2000" dirty="0"/>
              <a:t>La comunicación entre individuos está destinada a ser exitosa cuando el significado del mensaje comprendido por el receptor coincide con el significado del emisor</a:t>
            </a:r>
            <a:r>
              <a:rPr lang="es-MX" sz="2000" dirty="0" smtClean="0"/>
              <a:t>.</a:t>
            </a:r>
          </a:p>
          <a:p>
            <a:pPr algn="just"/>
            <a:endParaRPr lang="es-MX" sz="2000" dirty="0"/>
          </a:p>
          <a:p>
            <a:pPr algn="just"/>
            <a:r>
              <a:rPr lang="es-MX" sz="2000" dirty="0"/>
              <a:t>Muchos factores pueden evitar que el mensaje llegue al receptor o distorsionar el significado pretendido. Estos factores pueden ser externos o internos. </a:t>
            </a:r>
            <a:endParaRPr lang="es-MX" sz="2000" dirty="0" smtClean="0"/>
          </a:p>
          <a:p>
            <a:pPr algn="just"/>
            <a:endParaRPr lang="es-MX" sz="2000" dirty="0"/>
          </a:p>
          <a:p>
            <a:pPr algn="just"/>
            <a:r>
              <a:rPr lang="es-MX" sz="2000" dirty="0"/>
              <a:t>Los factores externos que afectan el éxito de las comunicaciones son:</a:t>
            </a:r>
          </a:p>
          <a:p>
            <a:pPr marL="342900" indent="-342900" algn="just">
              <a:buFont typeface="Arial" panose="020B0604020202020204" pitchFamily="34" charset="0"/>
              <a:buChar char="•"/>
            </a:pPr>
            <a:r>
              <a:rPr lang="es-MX" sz="2000" dirty="0"/>
              <a:t>la calidad de la ruta entre el emisor y el receptor,</a:t>
            </a:r>
          </a:p>
          <a:p>
            <a:pPr marL="342900" indent="-342900" algn="just">
              <a:buFont typeface="Arial" panose="020B0604020202020204" pitchFamily="34" charset="0"/>
              <a:buChar char="•"/>
            </a:pPr>
            <a:r>
              <a:rPr lang="es-MX" sz="2000" dirty="0"/>
              <a:t>la cantidad de veces que el mensaje tiene que cambiar la forma,</a:t>
            </a:r>
          </a:p>
          <a:p>
            <a:pPr marL="342900" indent="-342900" algn="just">
              <a:buFont typeface="Arial" panose="020B0604020202020204" pitchFamily="34" charset="0"/>
              <a:buChar char="•"/>
            </a:pPr>
            <a:r>
              <a:rPr lang="es-MX" sz="2000" dirty="0"/>
              <a:t>la cantidad de veces que el mensaje tiene que ser </a:t>
            </a:r>
            <a:r>
              <a:rPr lang="es-MX" sz="2000" dirty="0" err="1"/>
              <a:t>redireccionado</a:t>
            </a:r>
            <a:r>
              <a:rPr lang="es-MX" sz="2000" dirty="0"/>
              <a:t> o redirigido </a:t>
            </a:r>
          </a:p>
          <a:p>
            <a:pPr marL="342900" indent="-342900" algn="just">
              <a:buFont typeface="Arial" panose="020B0604020202020204" pitchFamily="34" charset="0"/>
              <a:buChar char="•"/>
            </a:pPr>
            <a:r>
              <a:rPr lang="es-MX" sz="2000" dirty="0"/>
              <a:t>la cantidad de mensajes adicionales que se transmiten simultáneamente en la red de comunicación,</a:t>
            </a:r>
          </a:p>
        </p:txBody>
      </p:sp>
    </p:spTree>
    <p:extLst>
      <p:ext uri="{BB962C8B-B14F-4D97-AF65-F5344CB8AC3E}">
        <p14:creationId xmlns:p14="http://schemas.microsoft.com/office/powerpoint/2010/main" val="1348954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90010" y="1052736"/>
            <a:ext cx="8446486" cy="3785652"/>
          </a:xfrm>
          <a:prstGeom prst="rect">
            <a:avLst/>
          </a:prstGeom>
        </p:spPr>
        <p:txBody>
          <a:bodyPr wrap="square">
            <a:spAutoFit/>
          </a:bodyPr>
          <a:lstStyle/>
          <a:p>
            <a:pPr algn="just"/>
            <a:r>
              <a:rPr lang="es-MX" sz="2000" dirty="0"/>
              <a:t>Los factores internos que interfieren en la comunicación en redes están relacionados con la naturaleza del mensaje. </a:t>
            </a:r>
            <a:endParaRPr lang="es-MX" sz="2000" dirty="0" smtClean="0"/>
          </a:p>
          <a:p>
            <a:pPr algn="just"/>
            <a:endParaRPr lang="es-MX" sz="2000" dirty="0"/>
          </a:p>
          <a:p>
            <a:pPr algn="just"/>
            <a:r>
              <a:rPr lang="es-MX" sz="2000" dirty="0"/>
              <a:t>Los factores internos que afectan la comunicación exitosa en la red son</a:t>
            </a:r>
            <a:r>
              <a:rPr lang="es-MX" sz="2000" dirty="0" smtClean="0"/>
              <a:t>:</a:t>
            </a:r>
          </a:p>
          <a:p>
            <a:pPr algn="just"/>
            <a:endParaRPr lang="es-MX" sz="2000" dirty="0"/>
          </a:p>
          <a:p>
            <a:pPr marL="342900" indent="-342900" algn="just">
              <a:buFont typeface="Arial" panose="020B0604020202020204" pitchFamily="34" charset="0"/>
              <a:buChar char="•"/>
            </a:pPr>
            <a:r>
              <a:rPr lang="es-MX" sz="2000" dirty="0"/>
              <a:t>el tamaño del mensaje,</a:t>
            </a:r>
          </a:p>
          <a:p>
            <a:pPr marL="342900" indent="-342900" algn="just">
              <a:buFont typeface="Arial" panose="020B0604020202020204" pitchFamily="34" charset="0"/>
              <a:buChar char="•"/>
            </a:pPr>
            <a:r>
              <a:rPr lang="es-MX" sz="2000" dirty="0"/>
              <a:t>la complejidad del mensaje, y</a:t>
            </a:r>
          </a:p>
          <a:p>
            <a:pPr marL="342900" indent="-342900" algn="just">
              <a:buFont typeface="Arial" panose="020B0604020202020204" pitchFamily="34" charset="0"/>
              <a:buChar char="•"/>
            </a:pPr>
            <a:r>
              <a:rPr lang="es-MX" sz="2000" dirty="0"/>
              <a:t>la importancia del mensaje.</a:t>
            </a:r>
          </a:p>
          <a:p>
            <a:pPr algn="just"/>
            <a:endParaRPr lang="es-MX" sz="2000" dirty="0"/>
          </a:p>
          <a:p>
            <a:pPr algn="just"/>
            <a:r>
              <a:rPr lang="es-MX" sz="2000" dirty="0"/>
              <a:t>Los mensajes grandes pueden ser interrumpidos o demorados en diferentes puntos de la red. Un mensaje con baja importancia o prioridad puede perderse si la red está sobrecargada. </a:t>
            </a:r>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3092362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62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2" name="1 Tabla"/>
          <p:cNvGraphicFramePr>
            <a:graphicFrameLocks noGrp="1"/>
          </p:cNvGraphicFramePr>
          <p:nvPr>
            <p:extLst>
              <p:ext uri="{D42A27DB-BD31-4B8C-83A1-F6EECF244321}">
                <p14:modId xmlns:p14="http://schemas.microsoft.com/office/powerpoint/2010/main" val="3887376818"/>
              </p:ext>
            </p:extLst>
          </p:nvPr>
        </p:nvGraphicFramePr>
        <p:xfrm>
          <a:off x="287524" y="569168"/>
          <a:ext cx="8568952" cy="6187440"/>
        </p:xfrm>
        <a:graphic>
          <a:graphicData uri="http://schemas.openxmlformats.org/drawingml/2006/table">
            <a:tbl>
              <a:tblPr firstRow="1" bandRow="1">
                <a:tableStyleId>{5C22544A-7EE6-4342-B048-85BDC9FD1C3A}</a:tableStyleId>
              </a:tblPr>
              <a:tblGrid>
                <a:gridCol w="4284476"/>
                <a:gridCol w="4284476"/>
              </a:tblGrid>
              <a:tr h="6120680">
                <a:tc>
                  <a:txBody>
                    <a:bodyPr/>
                    <a:lstStyle/>
                    <a:p>
                      <a:pPr algn="ctr"/>
                      <a:r>
                        <a:rPr lang="es-MX" dirty="0" smtClean="0">
                          <a:solidFill>
                            <a:schemeClr val="bg2">
                              <a:lumMod val="50000"/>
                            </a:schemeClr>
                          </a:solidFill>
                        </a:rPr>
                        <a:t>DIRECTORIO DE LA UAEM</a:t>
                      </a: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Jorge Olvera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Rector</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Ed. Alfredo Barrera Baca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Docencia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Est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Lat. Ángeles Ma. del Rosario Pérez Bernal </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Investigación y Estudios Avanzados</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José Benjamín Bernal Suárez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Rectoría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E. P. D.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Ivett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Tinoco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Difusión Cultural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I. Ricardo Joya Cepeda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Extensión Vinculación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E. Javier González Martínez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Administración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 Pol. Manuel Hernández Luna</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Planeación y Desarrollo Institucional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A. Ed. Yolanda E. Ballesteros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Sentíes</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Cooperación Internacional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Hiram Raúl Piña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Libien</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Abogado General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Com. Juan Portilla Estrada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Comunicación Universitaria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Jorge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Bernaldez</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Técnico de la Rectoría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Emilio Tovar Pérez</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Centros Universitarios y Unidades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Académicas Profesionales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Ignacio Gutiérrez Padilla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Contralor  </a:t>
                      </a:r>
                      <a:endParaRPr lang="es-MX" sz="1600"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b="1" dirty="0" smtClean="0">
                          <a:solidFill>
                            <a:schemeClr val="bg2">
                              <a:lumMod val="50000"/>
                            </a:schemeClr>
                          </a:solidFill>
                        </a:rPr>
                        <a:t>DIRECTORIO DE LA UAP-NEZAHUALCÓYOTL</a:t>
                      </a:r>
                      <a:r>
                        <a:rPr lang="es-MX" dirty="0" smtClean="0">
                          <a:solidFill>
                            <a:schemeClr val="bg2">
                              <a:lumMod val="50000"/>
                            </a:schemeClr>
                          </a:solidFill>
                        </a:rPr>
                        <a:t> </a:t>
                      </a:r>
                    </a:p>
                    <a:p>
                      <a:pPr algn="ctr"/>
                      <a:endParaRPr lang="es-MX" sz="1200" dirty="0" smtClean="0">
                        <a:solidFill>
                          <a:schemeClr val="bg2">
                            <a:lumMod val="50000"/>
                          </a:schemeClr>
                        </a:solidFill>
                        <a:latin typeface="Times New Roman" panose="02020603050405020304" pitchFamily="18" charset="0"/>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C.E. Luis Ramón López Gutiérrez</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F.M. Israel Gutiérrez González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Académico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E. Alfredo Ríos Flores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Administrativo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S. María Luisa Quintero Soto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Investigación y Estudios Avanzados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A. E. Víctor Manuel Durán López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Planeación y Desarrollo Institucional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 Selene Jiménez Bautista</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Comercio Internacional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Georgina Contreras Landgrave</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Educación para la Salud</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Dora María Calderón Nepamuceno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Ingeniería en Sistemas Inteligentes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Juan Antonio Jiménez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Ingeniería en Transporte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endParaRPr lang="es-MX"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7" name="6 Conector recto"/>
          <p:cNvCxnSpPr>
            <a:stCxn id="2" idx="0"/>
            <a:endCxn id="2" idx="2"/>
          </p:cNvCxnSpPr>
          <p:nvPr/>
        </p:nvCxnSpPr>
        <p:spPr>
          <a:xfrm>
            <a:off x="4572000" y="569168"/>
            <a:ext cx="0" cy="6187440"/>
          </a:xfrm>
          <a:prstGeom prst="line">
            <a:avLst/>
          </a:prstGeom>
          <a:ln>
            <a:solidFill>
              <a:schemeClr val="bg2">
                <a:lumMod val="50000"/>
              </a:schemeClr>
            </a:solidFill>
          </a:ln>
        </p:spPr>
        <p:style>
          <a:lnRef idx="1">
            <a:schemeClr val="accent3"/>
          </a:lnRef>
          <a:fillRef idx="0">
            <a:schemeClr val="accent3"/>
          </a:fillRef>
          <a:effectRef idx="0">
            <a:schemeClr val="accent3"/>
          </a:effectRef>
          <a:fontRef idx="minor">
            <a:schemeClr val="tx1"/>
          </a:fontRef>
        </p:style>
      </p:cxnSp>
      <p:pic>
        <p:nvPicPr>
          <p:cNvPr id="12" name="1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17854153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6 Rectángulo"/>
          <p:cNvSpPr/>
          <p:nvPr/>
        </p:nvSpPr>
        <p:spPr>
          <a:xfrm>
            <a:off x="614670" y="1063848"/>
            <a:ext cx="8061786" cy="707886"/>
          </a:xfrm>
          <a:prstGeom prst="rect">
            <a:avLst/>
          </a:prstGeom>
        </p:spPr>
        <p:txBody>
          <a:bodyPr wrap="square">
            <a:spAutoFit/>
          </a:bodyPr>
          <a:lstStyle/>
          <a:p>
            <a:pPr algn="just">
              <a:buFont typeface="Wingdings" pitchFamily="2" charset="2"/>
              <a:buChar char="Ø"/>
            </a:pPr>
            <a:endParaRPr lang="es-MX" sz="2000" dirty="0"/>
          </a:p>
          <a:p>
            <a:pPr algn="just"/>
            <a:r>
              <a:rPr lang="es-MX" sz="2000" dirty="0"/>
              <a:t>Comunicación a través de redes</a:t>
            </a:r>
          </a:p>
        </p:txBody>
      </p:sp>
      <p:pic>
        <p:nvPicPr>
          <p:cNvPr id="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0013" y="2320925"/>
            <a:ext cx="6330950" cy="400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21366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9" name="8 CuadroTexto"/>
          <p:cNvSpPr txBox="1"/>
          <p:nvPr/>
        </p:nvSpPr>
        <p:spPr>
          <a:xfrm>
            <a:off x="582115" y="891652"/>
            <a:ext cx="7784876" cy="5035353"/>
          </a:xfrm>
          <a:prstGeom prst="rect">
            <a:avLst/>
          </a:prstGeom>
          <a:noFill/>
        </p:spPr>
        <p:txBody>
          <a:bodyPr wrap="square" rtlCol="0">
            <a:spAutoFit/>
          </a:bodyPr>
          <a:lstStyle/>
          <a:p>
            <a:pPr algn="just">
              <a:lnSpc>
                <a:spcPct val="150000"/>
              </a:lnSpc>
            </a:pPr>
            <a:r>
              <a:rPr lang="es-MX" dirty="0"/>
              <a:t>Para respaldar el envío inmediato de los millones de mensajes que se intercambian entre las personas de todo el mundo, confiamos en una Web de redes interconectadas. </a:t>
            </a:r>
          </a:p>
          <a:p>
            <a:pPr algn="just">
              <a:lnSpc>
                <a:spcPct val="150000"/>
              </a:lnSpc>
            </a:pPr>
            <a:r>
              <a:rPr lang="es-MX" dirty="0"/>
              <a:t>Todas las redes tienen cuatro elementos básicos en común:</a:t>
            </a:r>
          </a:p>
          <a:p>
            <a:pPr marL="285750" indent="-285750" algn="just">
              <a:lnSpc>
                <a:spcPct val="150000"/>
              </a:lnSpc>
              <a:buFont typeface="Wingdings" pitchFamily="2" charset="2"/>
              <a:buChar char="Ø"/>
            </a:pPr>
            <a:r>
              <a:rPr lang="es-MX" dirty="0"/>
              <a:t>reglas y acuerdos para regular cómo se envían, </a:t>
            </a:r>
            <a:r>
              <a:rPr lang="es-MX" dirty="0" err="1"/>
              <a:t>redireccionan</a:t>
            </a:r>
            <a:r>
              <a:rPr lang="es-MX" dirty="0"/>
              <a:t>, reciben e interpretan los mensajes,</a:t>
            </a:r>
          </a:p>
          <a:p>
            <a:pPr marL="285750" indent="-285750" algn="just">
              <a:lnSpc>
                <a:spcPct val="150000"/>
              </a:lnSpc>
              <a:buFont typeface="Wingdings" pitchFamily="2" charset="2"/>
              <a:buChar char="Ø"/>
            </a:pPr>
            <a:r>
              <a:rPr lang="es-MX" dirty="0"/>
              <a:t>los mensajes o unidades de información que viajan de un dispositivo a otro,</a:t>
            </a:r>
          </a:p>
          <a:p>
            <a:pPr marL="285750" indent="-285750" algn="just">
              <a:lnSpc>
                <a:spcPct val="150000"/>
              </a:lnSpc>
              <a:buFont typeface="Wingdings" pitchFamily="2" charset="2"/>
              <a:buChar char="Ø"/>
            </a:pPr>
            <a:r>
              <a:rPr lang="es-MX" dirty="0"/>
              <a:t>una forma de interconectar esos dispositivos, un medio que puede transportar los mensajes de un dispositivo a otro, y</a:t>
            </a:r>
          </a:p>
          <a:p>
            <a:pPr marL="285750" indent="-285750" algn="just">
              <a:lnSpc>
                <a:spcPct val="150000"/>
              </a:lnSpc>
              <a:buFont typeface="Wingdings" pitchFamily="2" charset="2"/>
              <a:buChar char="Ø"/>
            </a:pPr>
            <a:r>
              <a:rPr lang="es-MX" dirty="0"/>
              <a:t>los dispositivos de la red que cambian mensajes entre sí.</a:t>
            </a:r>
          </a:p>
          <a:p>
            <a:pPr algn="just">
              <a:lnSpc>
                <a:spcPct val="150000"/>
              </a:lnSpc>
            </a:pPr>
            <a:r>
              <a:rPr lang="es-MX" dirty="0"/>
              <a:t>La estandarización de los distintos elementos de la red permite el funcionamiento conjunto de equipos y dispositivos creados por diferentes compañías. </a:t>
            </a:r>
          </a:p>
        </p:txBody>
      </p:sp>
    </p:spTree>
    <p:extLst>
      <p:ext uri="{BB962C8B-B14F-4D97-AF65-F5344CB8AC3E}">
        <p14:creationId xmlns:p14="http://schemas.microsoft.com/office/powerpoint/2010/main" val="3364379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39552" y="980728"/>
            <a:ext cx="8280920" cy="400110"/>
          </a:xfrm>
          <a:prstGeom prst="rect">
            <a:avLst/>
          </a:prstGeom>
          <a:noFill/>
        </p:spPr>
        <p:txBody>
          <a:bodyPr wrap="square" rtlCol="0">
            <a:spAutoFit/>
          </a:bodyPr>
          <a:lstStyle/>
          <a:p>
            <a:r>
              <a:rPr lang="es-ES" altLang="es-MX" sz="2000" dirty="0"/>
              <a:t>Componentes de la red.</a:t>
            </a:r>
          </a:p>
        </p:txBody>
      </p:sp>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3" name="Picture 2"/>
          <p:cNvPicPr>
            <a:picLocks noChangeAspect="1"/>
          </p:cNvPicPr>
          <p:nvPr/>
        </p:nvPicPr>
        <p:blipFill>
          <a:blip r:embed="rId5"/>
          <a:stretch>
            <a:fillRect/>
          </a:stretch>
        </p:blipFill>
        <p:spPr>
          <a:xfrm>
            <a:off x="3059832" y="2492896"/>
            <a:ext cx="4737003" cy="3048264"/>
          </a:xfrm>
          <a:prstGeom prst="rect">
            <a:avLst/>
          </a:prstGeom>
        </p:spPr>
      </p:pic>
    </p:spTree>
    <p:extLst>
      <p:ext uri="{BB962C8B-B14F-4D97-AF65-F5344CB8AC3E}">
        <p14:creationId xmlns:p14="http://schemas.microsoft.com/office/powerpoint/2010/main" val="33643792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323528" y="1305439"/>
            <a:ext cx="7992888" cy="3785652"/>
          </a:xfrm>
          <a:prstGeom prst="rect">
            <a:avLst/>
          </a:prstGeom>
          <a:noFill/>
        </p:spPr>
        <p:txBody>
          <a:bodyPr wrap="square" rtlCol="0">
            <a:spAutoFit/>
          </a:bodyPr>
          <a:lstStyle/>
          <a:p>
            <a:pPr algn="just"/>
            <a:r>
              <a:rPr lang="es-MX" sz="2000" dirty="0">
                <a:latin typeface="+mj-lt"/>
                <a:cs typeface="Times New Roman" pitchFamily="18" charset="0"/>
              </a:rPr>
              <a:t>Componentes de una red</a:t>
            </a:r>
          </a:p>
          <a:p>
            <a:pPr algn="just"/>
            <a:r>
              <a:rPr lang="es-MX" sz="2000" dirty="0">
                <a:latin typeface="+mj-lt"/>
                <a:cs typeface="Times New Roman" pitchFamily="18" charset="0"/>
              </a:rPr>
              <a:t>Una red típica incluye medios y servicios unidos por reglas, que trabajan en forma conjunta para enviar mensajes.</a:t>
            </a:r>
          </a:p>
          <a:p>
            <a:pPr marL="342900" indent="-342900" algn="just">
              <a:buFont typeface="+mj-lt"/>
              <a:buAutoNum type="arabicPeriod"/>
            </a:pPr>
            <a:r>
              <a:rPr lang="es-MX" sz="2000" dirty="0">
                <a:latin typeface="+mj-lt"/>
                <a:cs typeface="Times New Roman" pitchFamily="18" charset="0"/>
              </a:rPr>
              <a:t>Los componentes de una red son:</a:t>
            </a:r>
          </a:p>
          <a:p>
            <a:pPr marL="342900" indent="-342900" algn="just">
              <a:buFont typeface="+mj-lt"/>
              <a:buAutoNum type="arabicPeriod"/>
            </a:pPr>
            <a:r>
              <a:rPr lang="es-MX" sz="2000" dirty="0">
                <a:latin typeface="+mj-lt"/>
                <a:cs typeface="Times New Roman" pitchFamily="18" charset="0"/>
              </a:rPr>
              <a:t>Reglas</a:t>
            </a:r>
          </a:p>
          <a:p>
            <a:pPr marL="342900" indent="-342900" algn="just">
              <a:buFont typeface="+mj-lt"/>
              <a:buAutoNum type="arabicPeriod"/>
            </a:pPr>
            <a:r>
              <a:rPr lang="es-MX" sz="2000" dirty="0">
                <a:latin typeface="+mj-lt"/>
                <a:cs typeface="Times New Roman" pitchFamily="18" charset="0"/>
              </a:rPr>
              <a:t>Medio</a:t>
            </a:r>
          </a:p>
          <a:p>
            <a:pPr marL="342900" indent="-342900" algn="just">
              <a:buFont typeface="+mj-lt"/>
              <a:buAutoNum type="arabicPeriod"/>
            </a:pPr>
            <a:r>
              <a:rPr lang="es-MX" sz="2000" dirty="0">
                <a:latin typeface="+mj-lt"/>
                <a:cs typeface="Times New Roman" pitchFamily="18" charset="0"/>
              </a:rPr>
              <a:t>Mensaje</a:t>
            </a:r>
          </a:p>
          <a:p>
            <a:pPr marL="342900" indent="-342900" algn="just">
              <a:buFont typeface="+mj-lt"/>
              <a:buAutoNum type="arabicPeriod"/>
            </a:pPr>
            <a:r>
              <a:rPr lang="es-MX" sz="2000" dirty="0">
                <a:latin typeface="+mj-lt"/>
                <a:cs typeface="Times New Roman" pitchFamily="18" charset="0"/>
              </a:rPr>
              <a:t>Dispositivos</a:t>
            </a:r>
          </a:p>
          <a:p>
            <a:pPr marL="342900" indent="-342900" algn="just">
              <a:buFont typeface="+mj-lt"/>
              <a:buAutoNum type="arabicPeriod"/>
            </a:pPr>
            <a:endParaRPr lang="es-MX" sz="2000" dirty="0">
              <a:latin typeface="+mj-lt"/>
              <a:cs typeface="Times New Roman" pitchFamily="18" charset="0"/>
            </a:endParaRPr>
          </a:p>
          <a:p>
            <a:pPr algn="just"/>
            <a:r>
              <a:rPr lang="es-MX" sz="2000" dirty="0">
                <a:latin typeface="+mj-lt"/>
                <a:cs typeface="Times New Roman" pitchFamily="18" charset="0"/>
              </a:rPr>
              <a:t>Utilizamos la palabra mensajes como un término que abarca las páginas Web, los e-mails, los mensajes instantáneos, las llamadas telefónicas y otras formas de comunicación permitidas por Internet.</a:t>
            </a:r>
          </a:p>
        </p:txBody>
      </p:sp>
      <p:sp>
        <p:nvSpPr>
          <p:cNvPr id="5" name="4 CuadroTexto"/>
          <p:cNvSpPr txBox="1"/>
          <p:nvPr/>
        </p:nvSpPr>
        <p:spPr>
          <a:xfrm>
            <a:off x="539552" y="905329"/>
            <a:ext cx="8280920" cy="400110"/>
          </a:xfrm>
          <a:prstGeom prst="rect">
            <a:avLst/>
          </a:prstGeom>
          <a:noFill/>
        </p:spPr>
        <p:txBody>
          <a:bodyPr wrap="square" rtlCol="0">
            <a:spAutoFit/>
          </a:bodyPr>
          <a:lstStyle/>
          <a:p>
            <a:pPr algn="ctr"/>
            <a:r>
              <a:rPr lang="es-MX" sz="2000" b="1" spc="600" dirty="0" smtClean="0">
                <a:solidFill>
                  <a:schemeClr val="bg2">
                    <a:lumMod val="50000"/>
                  </a:schemeClr>
                </a:solidFill>
                <a:effectLst>
                  <a:outerShdw blurRad="38100" dist="38100" dir="2700000" algn="tl">
                    <a:srgbClr val="000000">
                      <a:alpha val="43137"/>
                    </a:srgbClr>
                  </a:outerShdw>
                </a:effectLst>
              </a:rPr>
              <a:t>Terminología </a:t>
            </a:r>
            <a:endParaRPr lang="es-MX" sz="2000" b="1" spc="600" dirty="0">
              <a:solidFill>
                <a:schemeClr val="bg2">
                  <a:lumMod val="50000"/>
                </a:schemeClr>
              </a:solidFill>
              <a:effectLst>
                <a:outerShdw blurRad="38100" dist="38100" dir="2700000" algn="tl">
                  <a:srgbClr val="000000">
                    <a:alpha val="43137"/>
                  </a:srgbClr>
                </a:outerShdw>
              </a:effectLst>
            </a:endParaRPr>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Tree>
    <p:extLst>
      <p:ext uri="{BB962C8B-B14F-4D97-AF65-F5344CB8AC3E}">
        <p14:creationId xmlns:p14="http://schemas.microsoft.com/office/powerpoint/2010/main" val="2230015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582114" y="1340768"/>
            <a:ext cx="3845870" cy="5016758"/>
          </a:xfrm>
          <a:prstGeom prst="rect">
            <a:avLst/>
          </a:prstGeom>
        </p:spPr>
        <p:txBody>
          <a:bodyPr wrap="square">
            <a:spAutoFit/>
          </a:bodyPr>
          <a:lstStyle/>
          <a:p>
            <a:pPr algn="just"/>
            <a:r>
              <a:rPr lang="es-MX" sz="2000" dirty="0">
                <a:cs typeface="Times New Roman" pitchFamily="18" charset="0"/>
              </a:rPr>
              <a:t>Componentes de una red</a:t>
            </a:r>
          </a:p>
          <a:p>
            <a:pPr marL="342900" indent="-342900" algn="just">
              <a:buFont typeface="Arial" panose="020B0604020202020204" pitchFamily="34" charset="0"/>
              <a:buChar char="•"/>
            </a:pPr>
            <a:r>
              <a:rPr lang="es-MX" sz="2000" dirty="0">
                <a:cs typeface="Times New Roman" pitchFamily="18" charset="0"/>
              </a:rPr>
              <a:t>Los dispositivos originan mensajes que constituyen nuestra comunicación. Esto incluye diversos tipos de equipos (computadora de escritorio y portátil), servidores y teléfonos IP. En las redes de área local, estos dispositivos generalmente se conectan a través de medios LAN (con cables o inalámbricos). </a:t>
            </a:r>
          </a:p>
          <a:p>
            <a:pPr marL="342900" indent="-342900" algn="just">
              <a:buFont typeface="Arial" panose="020B0604020202020204" pitchFamily="34" charset="0"/>
              <a:buChar char="•"/>
            </a:pPr>
            <a:r>
              <a:rPr lang="es-MX" sz="2000" dirty="0">
                <a:cs typeface="Times New Roman" pitchFamily="18" charset="0"/>
              </a:rPr>
              <a:t>Los dispositivos intermedios son utilizados para direccionar y administrar los mensajes en la </a:t>
            </a:r>
            <a:r>
              <a:rPr lang="es-MX" sz="2000" dirty="0" smtClean="0">
                <a:cs typeface="Times New Roman" pitchFamily="18" charset="0"/>
              </a:rPr>
              <a:t>red</a:t>
            </a:r>
            <a:endParaRPr lang="es-MX" sz="2000" dirty="0">
              <a:cs typeface="Times New Roman" pitchFamily="18" charset="0"/>
            </a:endParaRPr>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6096" y="1751255"/>
            <a:ext cx="3437210" cy="3312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0015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3"/>
          <p:cNvSpPr txBox="1">
            <a:spLocks noChangeArrowheads="1"/>
          </p:cNvSpPr>
          <p:nvPr/>
        </p:nvSpPr>
        <p:spPr>
          <a:xfrm>
            <a:off x="655638" y="1420813"/>
            <a:ext cx="7589837" cy="50768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altLang="es-MX" sz="2000" dirty="0" smtClean="0">
                <a:sym typeface="Arial" panose="020B0604020202020204" pitchFamily="34" charset="0"/>
              </a:rPr>
              <a:t>La comunicación a través de una red es transportada por un medio. El medio proporciona el canal por el cual viaja el mensaje desde el origen hasta el destino. </a:t>
            </a:r>
          </a:p>
          <a:p>
            <a:r>
              <a:rPr lang="es-ES" altLang="es-MX" sz="2000" dirty="0" smtClean="0">
                <a:sym typeface="Arial" panose="020B0604020202020204" pitchFamily="34" charset="0"/>
              </a:rPr>
              <a:t>Estos medios son:</a:t>
            </a:r>
          </a:p>
          <a:p>
            <a:pPr lvl="1" indent="0"/>
            <a:r>
              <a:rPr lang="es-ES" altLang="es-MX" sz="1800" dirty="0" smtClean="0">
                <a:sym typeface="Arial" panose="020B0604020202020204" pitchFamily="34" charset="0"/>
              </a:rPr>
              <a:t>hilos metálicos dentro de los cables,</a:t>
            </a:r>
          </a:p>
          <a:p>
            <a:pPr lvl="1" indent="0"/>
            <a:r>
              <a:rPr lang="es-ES" altLang="es-MX" sz="1800" dirty="0" smtClean="0">
                <a:sym typeface="Arial" panose="020B0604020202020204" pitchFamily="34" charset="0"/>
              </a:rPr>
              <a:t>fibras de vidrio o plásticas (cable de fibra óptica), y</a:t>
            </a:r>
          </a:p>
          <a:p>
            <a:pPr lvl="1" indent="0"/>
            <a:r>
              <a:rPr lang="es-ES" altLang="es-MX" sz="1800" dirty="0" smtClean="0">
                <a:sym typeface="Arial" panose="020B0604020202020204" pitchFamily="34" charset="0"/>
              </a:rPr>
              <a:t>transmisión inalámbrica.</a:t>
            </a:r>
            <a:endParaRPr lang="en-US" altLang="es-MX" sz="1800" dirty="0" smtClean="0">
              <a:sym typeface="Arial" panose="020B0604020202020204" pitchFamily="34" charset="0"/>
            </a:endParaRPr>
          </a:p>
        </p:txBody>
      </p:sp>
      <p:pic>
        <p:nvPicPr>
          <p:cNvPr id="2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8738" y="3835400"/>
            <a:ext cx="4351337" cy="302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93821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1366951"/>
            <a:ext cx="8568952" cy="2308324"/>
          </a:xfrm>
          <a:prstGeom prst="rect">
            <a:avLst/>
          </a:prstGeom>
        </p:spPr>
        <p:txBody>
          <a:bodyPr wrap="square">
            <a:spAutoFit/>
          </a:bodyPr>
          <a:lstStyle/>
          <a:p>
            <a:pPr algn="just"/>
            <a:r>
              <a:rPr lang="es-MX" dirty="0"/>
              <a:t>Las infraestructuras de red pueden variar en gran medida en términos de:</a:t>
            </a:r>
          </a:p>
          <a:p>
            <a:pPr algn="just"/>
            <a:r>
              <a:rPr lang="es-MX" dirty="0"/>
              <a:t>el tamaño del área cubierta,</a:t>
            </a:r>
          </a:p>
          <a:p>
            <a:pPr algn="just"/>
            <a:r>
              <a:rPr lang="es-MX" dirty="0"/>
              <a:t>la cantidad de usuarios conectados, y</a:t>
            </a:r>
          </a:p>
          <a:p>
            <a:pPr algn="just"/>
            <a:r>
              <a:rPr lang="es-MX" dirty="0"/>
              <a:t>la cantidad y tipos de servicios disponibles.</a:t>
            </a:r>
          </a:p>
          <a:p>
            <a:pPr algn="just"/>
            <a:endParaRPr lang="es-MX" dirty="0"/>
          </a:p>
          <a:p>
            <a:pPr algn="just"/>
            <a:r>
              <a:rPr lang="es-MX" dirty="0"/>
              <a:t>LAN (Red de área local): cubre un área geográfica limitada.</a:t>
            </a:r>
          </a:p>
          <a:p>
            <a:pPr algn="just"/>
            <a:r>
              <a:rPr lang="es-MX" dirty="0"/>
              <a:t>WAN (Red de área amplia): cubre un área geográfica extensa.</a:t>
            </a:r>
          </a:p>
          <a:p>
            <a:pPr algn="just"/>
            <a:endParaRPr lang="es-MX" dirty="0" smtClean="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7 CuadroTexto"/>
          <p:cNvSpPr txBox="1"/>
          <p:nvPr/>
        </p:nvSpPr>
        <p:spPr>
          <a:xfrm>
            <a:off x="790102" y="836712"/>
            <a:ext cx="7344816" cy="369332"/>
          </a:xfrm>
          <a:prstGeom prst="rect">
            <a:avLst/>
          </a:prstGeom>
          <a:noFill/>
        </p:spPr>
        <p:txBody>
          <a:bodyPr wrap="square" rtlCol="0">
            <a:spAutoFit/>
          </a:bodyPr>
          <a:lstStyle/>
          <a:p>
            <a:pPr algn="ctr"/>
            <a:r>
              <a:rPr lang="es-MX" b="1" dirty="0" smtClean="0">
                <a:solidFill>
                  <a:schemeClr val="bg2">
                    <a:lumMod val="50000"/>
                  </a:schemeClr>
                </a:solidFill>
              </a:rPr>
              <a:t>TIPOS DE REDES </a:t>
            </a:r>
            <a:endParaRPr lang="es-MX" b="1" dirty="0">
              <a:solidFill>
                <a:schemeClr val="bg2">
                  <a:lumMod val="50000"/>
                </a:schemeClr>
              </a:solidFill>
            </a:endParaRPr>
          </a:p>
        </p:txBody>
      </p:sp>
    </p:spTree>
    <p:extLst>
      <p:ext uri="{BB962C8B-B14F-4D97-AF65-F5344CB8AC3E}">
        <p14:creationId xmlns:p14="http://schemas.microsoft.com/office/powerpoint/2010/main" val="2495756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Rectángulo"/>
          <p:cNvSpPr/>
          <p:nvPr/>
        </p:nvSpPr>
        <p:spPr>
          <a:xfrm>
            <a:off x="395536" y="1124744"/>
            <a:ext cx="8352928" cy="2308324"/>
          </a:xfrm>
          <a:prstGeom prst="rect">
            <a:avLst/>
          </a:prstGeom>
        </p:spPr>
        <p:txBody>
          <a:bodyPr wrap="square">
            <a:spAutoFit/>
          </a:bodyPr>
          <a:lstStyle/>
          <a:p>
            <a:pPr marL="285750" indent="-285750" algn="just">
              <a:buFont typeface="Wingdings" panose="05000000000000000000" pitchFamily="2" charset="2"/>
              <a:buChar char="q"/>
            </a:pPr>
            <a:r>
              <a:rPr lang="es-MX" dirty="0"/>
              <a:t>Redes de área local (LAN</a:t>
            </a:r>
            <a:r>
              <a:rPr lang="es-MX" dirty="0" smtClean="0"/>
              <a:t>)</a:t>
            </a:r>
          </a:p>
          <a:p>
            <a:pPr algn="just"/>
            <a:endParaRPr lang="es-MX" dirty="0"/>
          </a:p>
          <a:p>
            <a:pPr marL="285750" indent="-285750" algn="just">
              <a:buFont typeface="Arial" panose="020B0604020202020204" pitchFamily="34" charset="0"/>
              <a:buChar char="•"/>
            </a:pPr>
            <a:r>
              <a:rPr lang="es-MX" dirty="0"/>
              <a:t>Se denomina red de área local (LAN) a la red utilizada en un</a:t>
            </a:r>
            <a:br>
              <a:rPr lang="es-MX" dirty="0"/>
            </a:br>
            <a:r>
              <a:rPr lang="es-MX" dirty="0"/>
              <a:t>	hogar, un edificio o un campus</a:t>
            </a:r>
            <a:r>
              <a:rPr lang="es-MX" dirty="0" smtClean="0"/>
              <a:t>.</a:t>
            </a:r>
          </a:p>
          <a:p>
            <a:pPr marL="285750" indent="-285750" algn="just">
              <a:buFont typeface="Arial" panose="020B0604020202020204" pitchFamily="34" charset="0"/>
              <a:buChar char="•"/>
            </a:pPr>
            <a:endParaRPr lang="es-MX" dirty="0"/>
          </a:p>
          <a:p>
            <a:pPr marL="285750" indent="-285750" algn="just">
              <a:buFont typeface="Arial" panose="020B0604020202020204" pitchFamily="34" charset="0"/>
              <a:buChar char="•"/>
            </a:pPr>
            <a:r>
              <a:rPr lang="es-MX" dirty="0"/>
              <a:t>Una red individual generalmente cubre una única área geográfica y proporciona servicios y aplicaciones a personas dentro de una estructura organizacional común, como una empresa, un campus o una región. </a:t>
            </a:r>
          </a:p>
        </p:txBody>
      </p:sp>
      <p:pic>
        <p:nvPicPr>
          <p:cNvPr id="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1413" y="3895725"/>
            <a:ext cx="3621087" cy="241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22300159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Rectángulo"/>
          <p:cNvSpPr/>
          <p:nvPr/>
        </p:nvSpPr>
        <p:spPr>
          <a:xfrm>
            <a:off x="601531" y="1124744"/>
            <a:ext cx="7892259" cy="2862322"/>
          </a:xfrm>
          <a:prstGeom prst="rect">
            <a:avLst/>
          </a:prstGeom>
        </p:spPr>
        <p:txBody>
          <a:bodyPr wrap="square">
            <a:spAutoFit/>
          </a:bodyPr>
          <a:lstStyle/>
          <a:p>
            <a:pPr marL="342900" indent="-342900">
              <a:buFont typeface="Wingdings" panose="05000000000000000000" pitchFamily="2" charset="2"/>
              <a:buChar char="q"/>
            </a:pPr>
            <a:r>
              <a:rPr lang="es-MX" sz="2000" dirty="0"/>
              <a:t>Redes de área extensa (WAN</a:t>
            </a:r>
            <a:r>
              <a:rPr lang="es-MX" sz="2000" dirty="0" smtClean="0"/>
              <a:t>)</a:t>
            </a:r>
          </a:p>
          <a:p>
            <a:pPr marL="342900" indent="-342900">
              <a:buFont typeface="Wingdings" panose="05000000000000000000" pitchFamily="2" charset="2"/>
              <a:buChar char="q"/>
            </a:pPr>
            <a:endParaRPr lang="es-MX" sz="2000" dirty="0"/>
          </a:p>
          <a:p>
            <a:pPr marL="342900" indent="-342900">
              <a:buFont typeface="Arial" panose="020B0604020202020204" pitchFamily="34" charset="0"/>
              <a:buChar char="•"/>
            </a:pPr>
            <a:r>
              <a:rPr lang="es-MX" sz="2000" dirty="0"/>
              <a:t>Las LAN separadas por una distancia geográfica se conectan</a:t>
            </a:r>
            <a:br>
              <a:rPr lang="es-MX" sz="2000" dirty="0"/>
            </a:br>
            <a:r>
              <a:rPr lang="es-MX" sz="2000" dirty="0"/>
              <a:t>	entre sí mediante una red denominada red de área extensa</a:t>
            </a:r>
            <a:br>
              <a:rPr lang="es-MX" sz="2000" dirty="0"/>
            </a:br>
            <a:r>
              <a:rPr lang="es-MX" sz="2000" dirty="0"/>
              <a:t>	(WAN)</a:t>
            </a:r>
          </a:p>
          <a:p>
            <a:pPr marL="342900" indent="-342900">
              <a:buFont typeface="Arial" panose="020B0604020202020204" pitchFamily="34" charset="0"/>
              <a:buChar char="•"/>
            </a:pPr>
            <a:r>
              <a:rPr lang="es-MX" sz="2000" dirty="0"/>
              <a:t>Las WAN utilizan dispositivos de red diseñados específicamente para realizar las interconexiones entre las LAN. </a:t>
            </a:r>
          </a:p>
          <a:p>
            <a:endParaRPr lang="es-MX" sz="2000" dirty="0"/>
          </a:p>
          <a:p>
            <a:endParaRPr lang="es-MX" sz="2000" b="1" dirty="0"/>
          </a:p>
        </p:txBody>
      </p:sp>
      <p:pic>
        <p:nvPicPr>
          <p:cNvPr id="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050" y="3297238"/>
            <a:ext cx="7986713" cy="308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26533880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6" name="5 CuadroTexto"/>
          <p:cNvSpPr txBox="1"/>
          <p:nvPr/>
        </p:nvSpPr>
        <p:spPr>
          <a:xfrm>
            <a:off x="827584" y="1063929"/>
            <a:ext cx="7115674" cy="2246769"/>
          </a:xfrm>
          <a:prstGeom prst="rect">
            <a:avLst/>
          </a:prstGeom>
          <a:noFill/>
        </p:spPr>
        <p:txBody>
          <a:bodyPr wrap="square" rtlCol="0">
            <a:spAutoFit/>
          </a:bodyPr>
          <a:lstStyle/>
          <a:p>
            <a:pPr marL="342900" indent="-342900" algn="just">
              <a:buFont typeface="Wingdings" panose="05000000000000000000" pitchFamily="2" charset="2"/>
              <a:buChar char="q"/>
            </a:pPr>
            <a:r>
              <a:rPr lang="es-MX" sz="2000" dirty="0"/>
              <a:t>Internet</a:t>
            </a:r>
          </a:p>
          <a:p>
            <a:pPr marL="342900" indent="-342900" algn="just">
              <a:buFont typeface="Arial" panose="020B0604020202020204" pitchFamily="34" charset="0"/>
              <a:buChar char="•"/>
            </a:pPr>
            <a:r>
              <a:rPr lang="es-MX" sz="2000" dirty="0"/>
              <a:t>Internet se puede definir como un entramado global de redes interconectadas</a:t>
            </a:r>
          </a:p>
          <a:p>
            <a:pPr marL="342900" indent="-342900" algn="just">
              <a:buFont typeface="Arial" panose="020B0604020202020204" pitchFamily="34" charset="0"/>
              <a:buChar char="•"/>
            </a:pPr>
            <a:r>
              <a:rPr lang="es-MX" sz="2000" dirty="0"/>
              <a:t>Internet se crea por la interconexión de redes que pertenecen a los Proveedores de servicios de Internet (ISP). Estas redes ISP se conectan entre sí para proporcionar acceso a millones de usuarios en todo el mundo. </a:t>
            </a:r>
          </a:p>
        </p:txBody>
      </p:sp>
      <p:pic>
        <p:nvPicPr>
          <p:cNvPr id="7"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74875" y="3482975"/>
            <a:ext cx="4224338" cy="314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2230015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85930" y="673614"/>
            <a:ext cx="8452817" cy="6049405"/>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Cuadro de texto 5"/>
          <p:cNvSpPr txBox="1">
            <a:spLocks noChangeArrowheads="1"/>
          </p:cNvSpPr>
          <p:nvPr/>
        </p:nvSpPr>
        <p:spPr bwMode="auto">
          <a:xfrm>
            <a:off x="0" y="0"/>
            <a:ext cx="9144000" cy="64633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a:latin typeface="Times New Roman" pitchFamily="18" charset="0"/>
                <a:cs typeface="Times New Roman" pitchFamily="18" charset="0"/>
              </a:rPr>
              <a:t>Ubicación de la asignatura de </a:t>
            </a:r>
            <a:r>
              <a:rPr lang="es-ES_tradnl" b="1" dirty="0" smtClean="0">
                <a:latin typeface="Times New Roman" pitchFamily="18" charset="0"/>
                <a:cs typeface="Times New Roman" pitchFamily="18" charset="0"/>
              </a:rPr>
              <a:t>Algoritmos Genéticos dentro </a:t>
            </a:r>
            <a:r>
              <a:rPr lang="es-ES_tradnl" b="1" dirty="0">
                <a:latin typeface="Times New Roman" pitchFamily="18" charset="0"/>
                <a:cs typeface="Times New Roman" pitchFamily="18" charset="0"/>
              </a:rPr>
              <a:t>del programa de 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sp>
        <p:nvSpPr>
          <p:cNvPr id="2" name="1 Rectángulo"/>
          <p:cNvSpPr/>
          <p:nvPr/>
        </p:nvSpPr>
        <p:spPr>
          <a:xfrm>
            <a:off x="5606146" y="4077072"/>
            <a:ext cx="69404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Flecha derecha"/>
          <p:cNvSpPr/>
          <p:nvPr/>
        </p:nvSpPr>
        <p:spPr>
          <a:xfrm>
            <a:off x="5283704" y="4041068"/>
            <a:ext cx="216024" cy="36004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Flecha derecha"/>
          <p:cNvSpPr/>
          <p:nvPr/>
        </p:nvSpPr>
        <p:spPr>
          <a:xfrm>
            <a:off x="5004048" y="4041068"/>
            <a:ext cx="216024" cy="36004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695164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6" name="5 CuadroTexto"/>
          <p:cNvSpPr txBox="1"/>
          <p:nvPr/>
        </p:nvSpPr>
        <p:spPr>
          <a:xfrm>
            <a:off x="827584" y="1063929"/>
            <a:ext cx="7115674" cy="3785652"/>
          </a:xfrm>
          <a:prstGeom prst="rect">
            <a:avLst/>
          </a:prstGeom>
          <a:noFill/>
        </p:spPr>
        <p:txBody>
          <a:bodyPr wrap="square" rtlCol="0">
            <a:spAutoFit/>
          </a:bodyPr>
          <a:lstStyle/>
          <a:p>
            <a:pPr marL="342900" indent="-342900" algn="just">
              <a:buFont typeface="Arial" panose="020B0604020202020204" pitchFamily="34" charset="0"/>
              <a:buChar char="•"/>
            </a:pPr>
            <a:r>
              <a:rPr lang="es-MX" sz="2000" dirty="0"/>
              <a:t>Tarjeta de interfaz de red (NIC): una NIC o adaptador LAN proporciona la conexión física con la red en la computadora personal u otro dispositivo host. El medio que conecta la computadora personal con el dispositivo de red se inserta directamente en la NIC.</a:t>
            </a:r>
          </a:p>
          <a:p>
            <a:pPr marL="342900" indent="-342900" algn="just">
              <a:buFont typeface="Arial" panose="020B0604020202020204" pitchFamily="34" charset="0"/>
              <a:buChar char="•"/>
            </a:pPr>
            <a:r>
              <a:rPr lang="es-MX" sz="2000" dirty="0"/>
              <a:t>Puerto físico: conector o toma en un dispositivo de red en el cual el medio se conecta con un host o con otro dispositivo de red.</a:t>
            </a:r>
          </a:p>
          <a:p>
            <a:pPr marL="342900" indent="-342900" algn="just">
              <a:buFont typeface="Arial" panose="020B0604020202020204" pitchFamily="34" charset="0"/>
              <a:buChar char="•"/>
            </a:pPr>
            <a:r>
              <a:rPr lang="es-MX" sz="2000" dirty="0"/>
              <a:t>Interfaz: puertos especializados de un dispositivo de </a:t>
            </a:r>
            <a:r>
              <a:rPr lang="es-MX" sz="2000" dirty="0" err="1"/>
              <a:t>internetworking</a:t>
            </a:r>
            <a:r>
              <a:rPr lang="es-MX" sz="2000" dirty="0"/>
              <a:t> que se conecta con redes individuales. Puesto que los </a:t>
            </a:r>
            <a:r>
              <a:rPr lang="es-MX" sz="2000" dirty="0" err="1"/>
              <a:t>routers</a:t>
            </a:r>
            <a:r>
              <a:rPr lang="es-MX" sz="2000" dirty="0"/>
              <a:t> se utilizan para interconectar redes, los puertos de un </a:t>
            </a:r>
            <a:r>
              <a:rPr lang="es-MX" sz="2000" dirty="0" err="1"/>
              <a:t>router</a:t>
            </a:r>
            <a:r>
              <a:rPr lang="es-MX" sz="2000" dirty="0"/>
              <a:t> se conocen como interfaces de red.</a:t>
            </a:r>
          </a:p>
        </p:txBody>
      </p:sp>
    </p:spTree>
    <p:extLst>
      <p:ext uri="{BB962C8B-B14F-4D97-AF65-F5344CB8AC3E}">
        <p14:creationId xmlns:p14="http://schemas.microsoft.com/office/powerpoint/2010/main" val="20105557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7 CuadroTexto"/>
          <p:cNvSpPr txBox="1"/>
          <p:nvPr/>
        </p:nvSpPr>
        <p:spPr>
          <a:xfrm>
            <a:off x="899592" y="891652"/>
            <a:ext cx="7344816" cy="369332"/>
          </a:xfrm>
          <a:prstGeom prst="rect">
            <a:avLst/>
          </a:prstGeom>
          <a:noFill/>
        </p:spPr>
        <p:txBody>
          <a:bodyPr wrap="square" rtlCol="0">
            <a:spAutoFit/>
          </a:bodyPr>
          <a:lstStyle/>
          <a:p>
            <a:pPr algn="ctr"/>
            <a:r>
              <a:rPr lang="es-MX" b="1" dirty="0" smtClean="0">
                <a:solidFill>
                  <a:schemeClr val="bg2">
                    <a:lumMod val="50000"/>
                  </a:schemeClr>
                </a:solidFill>
              </a:rPr>
              <a:t>CLASIFICACIÓN DE LAS REDES</a:t>
            </a:r>
            <a:endParaRPr lang="es-MX" b="1" dirty="0">
              <a:solidFill>
                <a:schemeClr val="bg2">
                  <a:lumMod val="50000"/>
                </a:schemeClr>
              </a:solidFill>
            </a:endParaRPr>
          </a:p>
        </p:txBody>
      </p:sp>
      <p:sp>
        <p:nvSpPr>
          <p:cNvPr id="2" name="Rectangle 1"/>
          <p:cNvSpPr/>
          <p:nvPr/>
        </p:nvSpPr>
        <p:spPr>
          <a:xfrm>
            <a:off x="827584" y="1833168"/>
            <a:ext cx="6912768" cy="1477328"/>
          </a:xfrm>
          <a:prstGeom prst="rect">
            <a:avLst/>
          </a:prstGeom>
        </p:spPr>
        <p:txBody>
          <a:bodyPr wrap="square">
            <a:spAutoFit/>
          </a:bodyPr>
          <a:lstStyle/>
          <a:p>
            <a:pPr marL="285750" indent="-285750">
              <a:buFont typeface="Arial" panose="020B0604020202020204" pitchFamily="34" charset="0"/>
              <a:buChar char="•"/>
            </a:pPr>
            <a:r>
              <a:rPr lang="es-MX" dirty="0"/>
              <a:t>Clasificación de las redes según la tecnología de </a:t>
            </a:r>
            <a:r>
              <a:rPr lang="es-MX" dirty="0" smtClean="0"/>
              <a:t>transmisión</a:t>
            </a:r>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r>
              <a:rPr lang="es-MX" dirty="0"/>
              <a:t>Clasificación de las redes según su tamaño y </a:t>
            </a:r>
            <a:r>
              <a:rPr lang="es-MX" dirty="0" smtClean="0"/>
              <a:t>extensión</a:t>
            </a:r>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r>
              <a:rPr lang="es-MX" dirty="0"/>
              <a:t>Clasificación de las redes según </a:t>
            </a:r>
            <a:r>
              <a:rPr lang="es-MX" dirty="0" smtClean="0"/>
              <a:t>Topologías </a:t>
            </a:r>
            <a:r>
              <a:rPr lang="es-MX" dirty="0"/>
              <a:t>de red</a:t>
            </a:r>
          </a:p>
        </p:txBody>
      </p:sp>
      <p:pic>
        <p:nvPicPr>
          <p:cNvPr id="9" name="Picture 8"/>
          <p:cNvPicPr>
            <a:picLocks noChangeAspect="1"/>
          </p:cNvPicPr>
          <p:nvPr/>
        </p:nvPicPr>
        <p:blipFill>
          <a:blip r:embed="rId5"/>
          <a:stretch>
            <a:fillRect/>
          </a:stretch>
        </p:blipFill>
        <p:spPr>
          <a:xfrm>
            <a:off x="1691680" y="4801221"/>
            <a:ext cx="1887697" cy="1408282"/>
          </a:xfrm>
          <a:prstGeom prst="rect">
            <a:avLst/>
          </a:prstGeom>
        </p:spPr>
      </p:pic>
      <p:pic>
        <p:nvPicPr>
          <p:cNvPr id="11" name="Picture 10"/>
          <p:cNvPicPr>
            <a:picLocks noChangeAspect="1"/>
          </p:cNvPicPr>
          <p:nvPr/>
        </p:nvPicPr>
        <p:blipFill>
          <a:blip r:embed="rId6"/>
          <a:stretch>
            <a:fillRect/>
          </a:stretch>
        </p:blipFill>
        <p:spPr>
          <a:xfrm>
            <a:off x="3851488" y="3501008"/>
            <a:ext cx="1895509" cy="1761483"/>
          </a:xfrm>
          <a:prstGeom prst="rect">
            <a:avLst/>
          </a:prstGeom>
        </p:spPr>
      </p:pic>
      <p:pic>
        <p:nvPicPr>
          <p:cNvPr id="13" name="Picture 12"/>
          <p:cNvPicPr>
            <a:picLocks noChangeAspect="1"/>
          </p:cNvPicPr>
          <p:nvPr/>
        </p:nvPicPr>
        <p:blipFill>
          <a:blip r:embed="rId7"/>
          <a:stretch>
            <a:fillRect/>
          </a:stretch>
        </p:blipFill>
        <p:spPr>
          <a:xfrm>
            <a:off x="6019108" y="4896366"/>
            <a:ext cx="1924050" cy="1409700"/>
          </a:xfrm>
          <a:prstGeom prst="rect">
            <a:avLst/>
          </a:prstGeom>
        </p:spPr>
      </p:pic>
    </p:spTree>
    <p:extLst>
      <p:ext uri="{BB962C8B-B14F-4D97-AF65-F5344CB8AC3E}">
        <p14:creationId xmlns:p14="http://schemas.microsoft.com/office/powerpoint/2010/main" val="7886045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7 CuadroTexto"/>
          <p:cNvSpPr txBox="1"/>
          <p:nvPr/>
        </p:nvSpPr>
        <p:spPr>
          <a:xfrm>
            <a:off x="899592" y="891652"/>
            <a:ext cx="7344816" cy="369332"/>
          </a:xfrm>
          <a:prstGeom prst="rect">
            <a:avLst/>
          </a:prstGeom>
          <a:noFill/>
        </p:spPr>
        <p:txBody>
          <a:bodyPr wrap="square" rtlCol="0">
            <a:spAutoFit/>
          </a:bodyPr>
          <a:lstStyle/>
          <a:p>
            <a:pPr algn="ctr"/>
            <a:r>
              <a:rPr lang="es-MX" b="1" dirty="0" smtClean="0">
                <a:solidFill>
                  <a:schemeClr val="bg2">
                    <a:lumMod val="50000"/>
                  </a:schemeClr>
                </a:solidFill>
              </a:rPr>
              <a:t>CLASIFICACIÓN DE LAS REDES</a:t>
            </a:r>
            <a:endParaRPr lang="es-MX" b="1" dirty="0">
              <a:solidFill>
                <a:schemeClr val="bg2">
                  <a:lumMod val="50000"/>
                </a:schemeClr>
              </a:solidFill>
            </a:endParaRPr>
          </a:p>
        </p:txBody>
      </p:sp>
      <p:sp>
        <p:nvSpPr>
          <p:cNvPr id="2" name="Rectangle 1"/>
          <p:cNvSpPr/>
          <p:nvPr/>
        </p:nvSpPr>
        <p:spPr>
          <a:xfrm>
            <a:off x="827584" y="1833168"/>
            <a:ext cx="6912768" cy="1477328"/>
          </a:xfrm>
          <a:prstGeom prst="rect">
            <a:avLst/>
          </a:prstGeom>
        </p:spPr>
        <p:txBody>
          <a:bodyPr wrap="square">
            <a:spAutoFit/>
          </a:bodyPr>
          <a:lstStyle/>
          <a:p>
            <a:pPr marL="285750" indent="-285750">
              <a:buFont typeface="Arial" panose="020B0604020202020204" pitchFamily="34" charset="0"/>
              <a:buChar char="•"/>
            </a:pPr>
            <a:r>
              <a:rPr lang="es-MX" dirty="0"/>
              <a:t>Clasificación de las redes según la tecnología de </a:t>
            </a:r>
            <a:r>
              <a:rPr lang="es-MX" dirty="0" smtClean="0"/>
              <a:t>transmisión</a:t>
            </a:r>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r>
              <a:rPr lang="es-MX" dirty="0"/>
              <a:t>Clasificación de las redes según su tamaño y </a:t>
            </a:r>
            <a:r>
              <a:rPr lang="es-MX" dirty="0" smtClean="0"/>
              <a:t>extensión</a:t>
            </a:r>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r>
              <a:rPr lang="es-MX" dirty="0"/>
              <a:t>Clasificación de las redes según </a:t>
            </a:r>
            <a:r>
              <a:rPr lang="es-MX" dirty="0" smtClean="0"/>
              <a:t>Topologías </a:t>
            </a:r>
            <a:r>
              <a:rPr lang="es-MX" dirty="0"/>
              <a:t>de red</a:t>
            </a:r>
          </a:p>
        </p:txBody>
      </p:sp>
      <p:pic>
        <p:nvPicPr>
          <p:cNvPr id="9" name="Picture 8"/>
          <p:cNvPicPr>
            <a:picLocks noChangeAspect="1"/>
          </p:cNvPicPr>
          <p:nvPr/>
        </p:nvPicPr>
        <p:blipFill>
          <a:blip r:embed="rId5"/>
          <a:stretch>
            <a:fillRect/>
          </a:stretch>
        </p:blipFill>
        <p:spPr>
          <a:xfrm>
            <a:off x="1691680" y="4801221"/>
            <a:ext cx="1887697" cy="1408282"/>
          </a:xfrm>
          <a:prstGeom prst="rect">
            <a:avLst/>
          </a:prstGeom>
        </p:spPr>
      </p:pic>
      <p:pic>
        <p:nvPicPr>
          <p:cNvPr id="11" name="Picture 10"/>
          <p:cNvPicPr>
            <a:picLocks noChangeAspect="1"/>
          </p:cNvPicPr>
          <p:nvPr/>
        </p:nvPicPr>
        <p:blipFill>
          <a:blip r:embed="rId6"/>
          <a:stretch>
            <a:fillRect/>
          </a:stretch>
        </p:blipFill>
        <p:spPr>
          <a:xfrm>
            <a:off x="3851488" y="3501008"/>
            <a:ext cx="1895509" cy="1761483"/>
          </a:xfrm>
          <a:prstGeom prst="rect">
            <a:avLst/>
          </a:prstGeom>
        </p:spPr>
      </p:pic>
      <p:pic>
        <p:nvPicPr>
          <p:cNvPr id="13" name="Picture 12"/>
          <p:cNvPicPr>
            <a:picLocks noChangeAspect="1"/>
          </p:cNvPicPr>
          <p:nvPr/>
        </p:nvPicPr>
        <p:blipFill>
          <a:blip r:embed="rId7"/>
          <a:stretch>
            <a:fillRect/>
          </a:stretch>
        </p:blipFill>
        <p:spPr>
          <a:xfrm>
            <a:off x="6019108" y="4896366"/>
            <a:ext cx="1924050" cy="1409700"/>
          </a:xfrm>
          <a:prstGeom prst="rect">
            <a:avLst/>
          </a:prstGeom>
        </p:spPr>
      </p:pic>
    </p:spTree>
    <p:extLst>
      <p:ext uri="{BB962C8B-B14F-4D97-AF65-F5344CB8AC3E}">
        <p14:creationId xmlns:p14="http://schemas.microsoft.com/office/powerpoint/2010/main" val="34984627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angle 1"/>
          <p:cNvSpPr/>
          <p:nvPr/>
        </p:nvSpPr>
        <p:spPr>
          <a:xfrm>
            <a:off x="467544" y="1100351"/>
            <a:ext cx="8280920" cy="2308324"/>
          </a:xfrm>
          <a:prstGeom prst="rect">
            <a:avLst/>
          </a:prstGeom>
        </p:spPr>
        <p:txBody>
          <a:bodyPr wrap="square">
            <a:spAutoFit/>
          </a:bodyPr>
          <a:lstStyle/>
          <a:p>
            <a:r>
              <a:rPr lang="es-MX" dirty="0"/>
              <a:t>Clasificación de las redes según la tecnología de </a:t>
            </a:r>
            <a:r>
              <a:rPr lang="es-MX" dirty="0" smtClean="0"/>
              <a:t>transmisión</a:t>
            </a:r>
          </a:p>
          <a:p>
            <a:endParaRPr lang="es-MX" dirty="0" smtClean="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Igual-a-Igual (p2p).- Una red peer-to-peer (P2P) o red de pares, es una red de computadoras en la que todos o algunos aspectos de ésta funcionan sin clientes ni servidores fijos, sino una serie de nodos que se comportan como iguales entre sí. Es decir, actúan simultáneamente como clientes y servidores respecto a los demás nodos de la red.</a:t>
            </a:r>
            <a:endParaRPr lang="es-MX" dirty="0" smtClean="0"/>
          </a:p>
        </p:txBody>
      </p:sp>
      <p:pic>
        <p:nvPicPr>
          <p:cNvPr id="10" name="Picture 9"/>
          <p:cNvPicPr>
            <a:picLocks noChangeAspect="1"/>
          </p:cNvPicPr>
          <p:nvPr/>
        </p:nvPicPr>
        <p:blipFill>
          <a:blip r:embed="rId5"/>
          <a:stretch>
            <a:fillRect/>
          </a:stretch>
        </p:blipFill>
        <p:spPr>
          <a:xfrm>
            <a:off x="2043192" y="3999536"/>
            <a:ext cx="5057616" cy="1619105"/>
          </a:xfrm>
          <a:prstGeom prst="rect">
            <a:avLst/>
          </a:prstGeom>
        </p:spPr>
      </p:pic>
    </p:spTree>
    <p:extLst>
      <p:ext uri="{BB962C8B-B14F-4D97-AF65-F5344CB8AC3E}">
        <p14:creationId xmlns:p14="http://schemas.microsoft.com/office/powerpoint/2010/main" val="14432248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angle 1"/>
          <p:cNvSpPr/>
          <p:nvPr/>
        </p:nvSpPr>
        <p:spPr>
          <a:xfrm>
            <a:off x="467544" y="1100351"/>
            <a:ext cx="8280920" cy="2862322"/>
          </a:xfrm>
          <a:prstGeom prst="rect">
            <a:avLst/>
          </a:prstGeom>
        </p:spPr>
        <p:txBody>
          <a:bodyPr wrap="square">
            <a:spAutoFit/>
          </a:bodyPr>
          <a:lstStyle/>
          <a:p>
            <a:r>
              <a:rPr lang="es-MX" dirty="0"/>
              <a:t>Clasificación de las redes según la tecnología de </a:t>
            </a:r>
            <a:r>
              <a:rPr lang="es-MX" dirty="0" smtClean="0"/>
              <a:t>transmisión</a:t>
            </a:r>
          </a:p>
          <a:p>
            <a:endParaRPr lang="es-MX" dirty="0" smtClean="0"/>
          </a:p>
          <a:p>
            <a:pPr marL="285750" indent="-285750">
              <a:buFont typeface="Arial" panose="020B0604020202020204" pitchFamily="34" charset="0"/>
              <a:buChar char="•"/>
            </a:pPr>
            <a:r>
              <a:rPr lang="es-MX" dirty="0"/>
              <a:t>Cliente-servidor.- La red Cliente/Servidor es aquella red de comunicaciones en la que todos los clientes están conectados a un servidor, en el que se centralizan los diversos recursos y aplicaciones con que se cuenta; y que los pone a disposición de los clientes cada vez que estos son solicitados. Esto significa que todas las gestiones que se realizan se concentran en el servidor, de manera que en él se disponen los requerimientos provenientes de los clientes que tienen prioridad, los archivos que son de uso público y los que son de uso restringido, los archivos que son de sólo lectura y los que, por el contrario, pueden ser modificados, </a:t>
            </a:r>
            <a:r>
              <a:rPr lang="es-MX" dirty="0" err="1"/>
              <a:t>etc</a:t>
            </a:r>
            <a:endParaRPr lang="es-MX" dirty="0"/>
          </a:p>
        </p:txBody>
      </p:sp>
      <p:pic>
        <p:nvPicPr>
          <p:cNvPr id="8" name="Picture 7"/>
          <p:cNvPicPr>
            <a:picLocks noChangeAspect="1"/>
          </p:cNvPicPr>
          <p:nvPr/>
        </p:nvPicPr>
        <p:blipFill>
          <a:blip r:embed="rId5"/>
          <a:stretch>
            <a:fillRect/>
          </a:stretch>
        </p:blipFill>
        <p:spPr>
          <a:xfrm>
            <a:off x="3233737" y="3962673"/>
            <a:ext cx="2676525" cy="2505075"/>
          </a:xfrm>
          <a:prstGeom prst="rect">
            <a:avLst/>
          </a:prstGeom>
        </p:spPr>
      </p:pic>
    </p:spTree>
    <p:extLst>
      <p:ext uri="{BB962C8B-B14F-4D97-AF65-F5344CB8AC3E}">
        <p14:creationId xmlns:p14="http://schemas.microsoft.com/office/powerpoint/2010/main" val="29975725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angle 1"/>
          <p:cNvSpPr/>
          <p:nvPr/>
        </p:nvSpPr>
        <p:spPr>
          <a:xfrm>
            <a:off x="467544" y="1100351"/>
            <a:ext cx="8280920" cy="646331"/>
          </a:xfrm>
          <a:prstGeom prst="rect">
            <a:avLst/>
          </a:prstGeom>
        </p:spPr>
        <p:txBody>
          <a:bodyPr wrap="square">
            <a:spAutoFit/>
          </a:bodyPr>
          <a:lstStyle/>
          <a:p>
            <a:r>
              <a:rPr lang="es-MX" dirty="0"/>
              <a:t>Clasificación de las redes según Topologías de red</a:t>
            </a:r>
          </a:p>
          <a:p>
            <a:endParaRPr lang="es-MX" dirty="0" smtClean="0"/>
          </a:p>
        </p:txBody>
      </p:sp>
      <p:pic>
        <p:nvPicPr>
          <p:cNvPr id="7" name="Picture 6"/>
          <p:cNvPicPr>
            <a:picLocks noChangeAspect="1"/>
          </p:cNvPicPr>
          <p:nvPr/>
        </p:nvPicPr>
        <p:blipFill>
          <a:blip r:embed="rId5"/>
          <a:stretch>
            <a:fillRect/>
          </a:stretch>
        </p:blipFill>
        <p:spPr>
          <a:xfrm>
            <a:off x="763531" y="2240413"/>
            <a:ext cx="2808312" cy="2609744"/>
          </a:xfrm>
          <a:prstGeom prst="rect">
            <a:avLst/>
          </a:prstGeom>
        </p:spPr>
      </p:pic>
      <p:sp>
        <p:nvSpPr>
          <p:cNvPr id="9" name="Oval 8"/>
          <p:cNvSpPr/>
          <p:nvPr/>
        </p:nvSpPr>
        <p:spPr>
          <a:xfrm>
            <a:off x="4932040" y="2492896"/>
            <a:ext cx="2628292" cy="241195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5"/>
          <p:cNvPicPr>
            <a:picLocks noChangeAspect="1"/>
          </p:cNvPicPr>
          <p:nvPr/>
        </p:nvPicPr>
        <p:blipFill>
          <a:blip r:embed="rId6"/>
          <a:stretch>
            <a:fillRect/>
          </a:stretch>
        </p:blipFill>
        <p:spPr>
          <a:xfrm>
            <a:off x="4698678" y="3520808"/>
            <a:ext cx="466725" cy="666750"/>
          </a:xfrm>
          <a:prstGeom prst="rect">
            <a:avLst/>
          </a:prstGeom>
        </p:spPr>
      </p:pic>
      <p:pic>
        <p:nvPicPr>
          <p:cNvPr id="10" name="Picture 9"/>
          <p:cNvPicPr>
            <a:picLocks noChangeAspect="1"/>
          </p:cNvPicPr>
          <p:nvPr/>
        </p:nvPicPr>
        <p:blipFill>
          <a:blip r:embed="rId6"/>
          <a:stretch>
            <a:fillRect/>
          </a:stretch>
        </p:blipFill>
        <p:spPr>
          <a:xfrm>
            <a:off x="6012823" y="4571473"/>
            <a:ext cx="466725" cy="666750"/>
          </a:xfrm>
          <a:prstGeom prst="rect">
            <a:avLst/>
          </a:prstGeom>
        </p:spPr>
      </p:pic>
      <p:pic>
        <p:nvPicPr>
          <p:cNvPr id="11" name="Picture 10"/>
          <p:cNvPicPr>
            <a:picLocks noChangeAspect="1"/>
          </p:cNvPicPr>
          <p:nvPr/>
        </p:nvPicPr>
        <p:blipFill>
          <a:blip r:embed="rId6"/>
          <a:stretch>
            <a:fillRect/>
          </a:stretch>
        </p:blipFill>
        <p:spPr>
          <a:xfrm>
            <a:off x="7326969" y="3375523"/>
            <a:ext cx="466725" cy="666750"/>
          </a:xfrm>
          <a:prstGeom prst="rect">
            <a:avLst/>
          </a:prstGeom>
        </p:spPr>
      </p:pic>
      <p:pic>
        <p:nvPicPr>
          <p:cNvPr id="12" name="Picture 11"/>
          <p:cNvPicPr>
            <a:picLocks noChangeAspect="1"/>
          </p:cNvPicPr>
          <p:nvPr/>
        </p:nvPicPr>
        <p:blipFill>
          <a:blip r:embed="rId6"/>
          <a:stretch>
            <a:fillRect/>
          </a:stretch>
        </p:blipFill>
        <p:spPr>
          <a:xfrm>
            <a:off x="5986485" y="2159521"/>
            <a:ext cx="466725" cy="666750"/>
          </a:xfrm>
          <a:prstGeom prst="rect">
            <a:avLst/>
          </a:prstGeom>
        </p:spPr>
      </p:pic>
      <p:sp>
        <p:nvSpPr>
          <p:cNvPr id="13" name="Rectangle 12"/>
          <p:cNvSpPr/>
          <p:nvPr/>
        </p:nvSpPr>
        <p:spPr>
          <a:xfrm>
            <a:off x="1732696" y="5326391"/>
            <a:ext cx="869982" cy="369332"/>
          </a:xfrm>
          <a:prstGeom prst="rect">
            <a:avLst/>
          </a:prstGeom>
        </p:spPr>
        <p:txBody>
          <a:bodyPr wrap="none">
            <a:spAutoFit/>
          </a:bodyPr>
          <a:lstStyle/>
          <a:p>
            <a:r>
              <a:rPr lang="es-MX" dirty="0" smtClean="0"/>
              <a:t>Estrella</a:t>
            </a:r>
            <a:endParaRPr lang="es-MX" dirty="0"/>
          </a:p>
        </p:txBody>
      </p:sp>
      <p:sp>
        <p:nvSpPr>
          <p:cNvPr id="14" name="Rectangle 13"/>
          <p:cNvSpPr/>
          <p:nvPr/>
        </p:nvSpPr>
        <p:spPr>
          <a:xfrm>
            <a:off x="5859812" y="5326391"/>
            <a:ext cx="720069" cy="369332"/>
          </a:xfrm>
          <a:prstGeom prst="rect">
            <a:avLst/>
          </a:prstGeom>
        </p:spPr>
        <p:txBody>
          <a:bodyPr wrap="none">
            <a:spAutoFit/>
          </a:bodyPr>
          <a:lstStyle/>
          <a:p>
            <a:r>
              <a:rPr lang="es-MX" dirty="0" smtClean="0"/>
              <a:t>Anillo</a:t>
            </a:r>
            <a:endParaRPr lang="es-MX" dirty="0"/>
          </a:p>
        </p:txBody>
      </p:sp>
    </p:spTree>
    <p:extLst>
      <p:ext uri="{BB962C8B-B14F-4D97-AF65-F5344CB8AC3E}">
        <p14:creationId xmlns:p14="http://schemas.microsoft.com/office/powerpoint/2010/main" val="42756051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7 CuadroTexto"/>
          <p:cNvSpPr txBox="1"/>
          <p:nvPr/>
        </p:nvSpPr>
        <p:spPr>
          <a:xfrm>
            <a:off x="899592" y="891652"/>
            <a:ext cx="7344816" cy="369332"/>
          </a:xfrm>
          <a:prstGeom prst="rect">
            <a:avLst/>
          </a:prstGeom>
          <a:noFill/>
        </p:spPr>
        <p:txBody>
          <a:bodyPr wrap="square" rtlCol="0">
            <a:spAutoFit/>
          </a:bodyPr>
          <a:lstStyle/>
          <a:p>
            <a:pPr algn="ctr"/>
            <a:r>
              <a:rPr lang="es-MX" b="1" dirty="0" smtClean="0">
                <a:solidFill>
                  <a:schemeClr val="bg2">
                    <a:lumMod val="50000"/>
                  </a:schemeClr>
                </a:solidFill>
              </a:rPr>
              <a:t>MODELO OSI</a:t>
            </a:r>
            <a:endParaRPr lang="es-MX" b="1" dirty="0">
              <a:solidFill>
                <a:schemeClr val="bg2">
                  <a:lumMod val="50000"/>
                </a:schemeClr>
              </a:solidFill>
            </a:endParaRPr>
          </a:p>
        </p:txBody>
      </p:sp>
      <p:sp>
        <p:nvSpPr>
          <p:cNvPr id="2" name="Rectangle 1"/>
          <p:cNvSpPr/>
          <p:nvPr/>
        </p:nvSpPr>
        <p:spPr>
          <a:xfrm>
            <a:off x="395536" y="1166843"/>
            <a:ext cx="8640960" cy="2585323"/>
          </a:xfrm>
          <a:prstGeom prst="rect">
            <a:avLst/>
          </a:prstGeom>
        </p:spPr>
        <p:txBody>
          <a:bodyPr wrap="square">
            <a:spAutoFit/>
          </a:bodyPr>
          <a:lstStyle/>
          <a:p>
            <a:r>
              <a:rPr lang="es-MX" dirty="0"/>
              <a:t>Para visualizar la interacción entre varios protocolos, es común utilizar un modelo en capas. Un modelo en capas muestra el funcionamiento de los protocolos que se produce dentro de cada capa, como así también la interacción de las capas sobre y debajo de él. </a:t>
            </a:r>
          </a:p>
          <a:p>
            <a:r>
              <a:rPr lang="es-MX" dirty="0"/>
              <a:t>Éstas son algunas de las ventajas:</a:t>
            </a:r>
          </a:p>
          <a:p>
            <a:pPr marL="285750" indent="-285750">
              <a:buFont typeface="Arial" panose="020B0604020202020204" pitchFamily="34" charset="0"/>
              <a:buChar char="•"/>
            </a:pPr>
            <a:r>
              <a:rPr lang="es-MX" dirty="0"/>
              <a:t> Ayuda en el diseño de protocolos</a:t>
            </a:r>
          </a:p>
          <a:p>
            <a:pPr marL="285750" indent="-285750">
              <a:buFont typeface="Arial" panose="020B0604020202020204" pitchFamily="34" charset="0"/>
              <a:buChar char="•"/>
            </a:pPr>
            <a:r>
              <a:rPr lang="es-MX" dirty="0"/>
              <a:t> Promueve la competencia, los productos de distintos proveedores pueden trabajar en conjunto. </a:t>
            </a:r>
          </a:p>
          <a:p>
            <a:pPr marL="285750" indent="-285750">
              <a:buFont typeface="Arial" panose="020B0604020202020204" pitchFamily="34" charset="0"/>
              <a:buChar char="•"/>
            </a:pPr>
            <a:r>
              <a:rPr lang="es-MX" dirty="0"/>
              <a:t> Permite que los cambios en una capa no afecten las capas restantes</a:t>
            </a:r>
          </a:p>
          <a:p>
            <a:pPr marL="285750" indent="-285750">
              <a:buFont typeface="Arial" panose="020B0604020202020204" pitchFamily="34" charset="0"/>
              <a:buChar char="•"/>
            </a:pPr>
            <a:r>
              <a:rPr lang="es-MX" dirty="0"/>
              <a:t> Proporciona un lenguaje común para describir las funciones y capacidades de red.</a:t>
            </a:r>
          </a:p>
        </p:txBody>
      </p:sp>
      <p:pic>
        <p:nvPicPr>
          <p:cNvPr id="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8263" y="4759325"/>
            <a:ext cx="3186112"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89225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7 CuadroTexto"/>
          <p:cNvSpPr txBox="1"/>
          <p:nvPr/>
        </p:nvSpPr>
        <p:spPr>
          <a:xfrm>
            <a:off x="899592" y="891652"/>
            <a:ext cx="7344816" cy="369332"/>
          </a:xfrm>
          <a:prstGeom prst="rect">
            <a:avLst/>
          </a:prstGeom>
          <a:noFill/>
        </p:spPr>
        <p:txBody>
          <a:bodyPr wrap="square" rtlCol="0">
            <a:spAutoFit/>
          </a:bodyPr>
          <a:lstStyle/>
          <a:p>
            <a:pPr algn="ctr"/>
            <a:r>
              <a:rPr lang="es-MX" b="1" dirty="0" smtClean="0">
                <a:solidFill>
                  <a:schemeClr val="bg2">
                    <a:lumMod val="50000"/>
                  </a:schemeClr>
                </a:solidFill>
              </a:rPr>
              <a:t>MODELO OSI</a:t>
            </a:r>
            <a:endParaRPr lang="es-MX" b="1" dirty="0">
              <a:solidFill>
                <a:schemeClr val="bg2">
                  <a:lumMod val="50000"/>
                </a:schemeClr>
              </a:solidFill>
            </a:endParaRPr>
          </a:p>
        </p:txBody>
      </p:sp>
      <p:sp>
        <p:nvSpPr>
          <p:cNvPr id="2" name="Rectangle 1"/>
          <p:cNvSpPr/>
          <p:nvPr/>
        </p:nvSpPr>
        <p:spPr>
          <a:xfrm>
            <a:off x="395536" y="1166843"/>
            <a:ext cx="8640960" cy="3139321"/>
          </a:xfrm>
          <a:prstGeom prst="rect">
            <a:avLst/>
          </a:prstGeom>
        </p:spPr>
        <p:txBody>
          <a:bodyPr wrap="square">
            <a:spAutoFit/>
          </a:bodyPr>
          <a:lstStyle/>
          <a:p>
            <a:r>
              <a:rPr lang="es-MX" dirty="0"/>
              <a:t>Modelos de referencia: El propósito principal de un modelo de referencia es asistir en la comprensión más clara de las funciones y los procesos involucrados.</a:t>
            </a:r>
          </a:p>
          <a:p>
            <a:r>
              <a:rPr lang="es-MX" dirty="0"/>
              <a:t>Existen dos tipos básicos de modelos de </a:t>
            </a:r>
            <a:r>
              <a:rPr lang="es-MX" dirty="0" err="1"/>
              <a:t>networking</a:t>
            </a:r>
            <a:r>
              <a:rPr lang="es-MX" dirty="0"/>
              <a:t>, modelos de protocolo y modelos de referencia. </a:t>
            </a:r>
            <a:endParaRPr lang="es-MX" dirty="0" smtClean="0"/>
          </a:p>
          <a:p>
            <a:endParaRPr lang="es-MX" dirty="0"/>
          </a:p>
          <a:p>
            <a:pPr marL="285750" indent="-285750">
              <a:buFont typeface="Arial" panose="020B0604020202020204" pitchFamily="34" charset="0"/>
              <a:buChar char="•"/>
            </a:pPr>
            <a:r>
              <a:rPr lang="es-MX" dirty="0"/>
              <a:t>TCP/IP: El modelo TCP/IP es un modelo de protocolo porque describe las funciones que se producen en cada capa de los protocolos dentro del conjunto TCP/IP. </a:t>
            </a:r>
            <a:endParaRPr lang="es-MX" dirty="0" smtClean="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El modelo de interconexión de sistema abierto (OSI) es el modelo de referencia de </a:t>
            </a:r>
            <a:r>
              <a:rPr lang="es-MX" dirty="0" err="1"/>
              <a:t>internetwork</a:t>
            </a:r>
            <a:r>
              <a:rPr lang="es-MX" dirty="0"/>
              <a:t> más ampliamente conocido. Se utiliza para el diseño de redes de datos, especificaciones de funcionamiento y resolución de problemas.</a:t>
            </a:r>
          </a:p>
        </p:txBody>
      </p:sp>
    </p:spTree>
    <p:extLst>
      <p:ext uri="{BB962C8B-B14F-4D97-AF65-F5344CB8AC3E}">
        <p14:creationId xmlns:p14="http://schemas.microsoft.com/office/powerpoint/2010/main" val="6332803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6225" y="1725613"/>
            <a:ext cx="6129338" cy="44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87129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angle 1"/>
          <p:cNvSpPr/>
          <p:nvPr/>
        </p:nvSpPr>
        <p:spPr>
          <a:xfrm>
            <a:off x="755576" y="1340768"/>
            <a:ext cx="8136904" cy="1754326"/>
          </a:xfrm>
          <a:prstGeom prst="rect">
            <a:avLst/>
          </a:prstGeom>
        </p:spPr>
        <p:txBody>
          <a:bodyPr wrap="square">
            <a:spAutoFit/>
          </a:bodyPr>
          <a:lstStyle/>
          <a:p>
            <a:r>
              <a:rPr lang="es-MX" dirty="0"/>
              <a:t>TCP/IP es un estándar abierto, una compañía no controla la definición del modelo. Las definiciones del estándar y los protocolos TCP/IP se explican en un foro público y se definen en un conjunto de documentos disponibles al público. Estos documentos se denominan Solicitudes de comentarios (RFCS). Contienen las especificaciones formales de los protocolos de comunicación de datos y los recursos que describen el uso de los protocolos. </a:t>
            </a:r>
          </a:p>
        </p:txBody>
      </p:sp>
      <p:pic>
        <p:nvPicPr>
          <p:cNvPr id="9"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409" y="3315491"/>
            <a:ext cx="4313237"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9056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1 Título"/>
          <p:cNvSpPr>
            <a:spLocks noGrp="1"/>
          </p:cNvSpPr>
          <p:nvPr>
            <p:ph type="title"/>
          </p:nvPr>
        </p:nvSpPr>
        <p:spPr>
          <a:xfrm>
            <a:off x="1490464" y="836712"/>
            <a:ext cx="5745832" cy="360040"/>
          </a:xfrm>
          <a:noFill/>
          <a:ln>
            <a:noFill/>
          </a:ln>
        </p:spPr>
        <p:style>
          <a:lnRef idx="1">
            <a:schemeClr val="accent3"/>
          </a:lnRef>
          <a:fillRef idx="2">
            <a:schemeClr val="accent3"/>
          </a:fillRef>
          <a:effectRef idx="1">
            <a:schemeClr val="accent3"/>
          </a:effectRef>
          <a:fontRef idx="minor">
            <a:schemeClr val="dk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_tradnl" sz="3600" b="1" dirty="0" smtClean="0">
                <a:ln/>
                <a:solidFill>
                  <a:schemeClr val="bg2">
                    <a:lumMod val="50000"/>
                  </a:schemeClr>
                </a:solidFill>
                <a:latin typeface="Times New Roman" pitchFamily="18" charset="0"/>
                <a:cs typeface="Times New Roman" pitchFamily="18" charset="0"/>
              </a:rPr>
              <a:t>Contenido Sintético</a:t>
            </a:r>
            <a:endParaRPr lang="es-MX" sz="3600" b="1" dirty="0">
              <a:ln/>
              <a:solidFill>
                <a:schemeClr val="bg2">
                  <a:lumMod val="50000"/>
                </a:schemeClr>
              </a:solidFill>
              <a:latin typeface="Times New Roman" pitchFamily="18" charset="0"/>
              <a:cs typeface="Times New Roman" pitchFamily="18" charset="0"/>
            </a:endParaRPr>
          </a:p>
        </p:txBody>
      </p:sp>
      <p:sp>
        <p:nvSpPr>
          <p:cNvPr id="2" name="1 CuadroTexto"/>
          <p:cNvSpPr txBox="1"/>
          <p:nvPr/>
        </p:nvSpPr>
        <p:spPr>
          <a:xfrm>
            <a:off x="894708" y="1619178"/>
            <a:ext cx="7277692" cy="369332"/>
          </a:xfrm>
          <a:prstGeom prst="rect">
            <a:avLst/>
          </a:prstGeom>
          <a:noFill/>
        </p:spPr>
        <p:txBody>
          <a:bodyPr wrap="square" rtlCol="0">
            <a:spAutoFit/>
          </a:bodyPr>
          <a:lstStyle/>
          <a:p>
            <a:pPr algn="ctr"/>
            <a:r>
              <a:rPr lang="es-MX" b="1" dirty="0" smtClean="0">
                <a:solidFill>
                  <a:schemeClr val="bg2">
                    <a:lumMod val="50000"/>
                  </a:schemeClr>
                </a:solidFill>
              </a:rPr>
              <a:t>ALGORITMOS GENÉTICOS </a:t>
            </a:r>
            <a:endParaRPr lang="es-MX" b="1" dirty="0">
              <a:solidFill>
                <a:schemeClr val="bg2">
                  <a:lumMod val="50000"/>
                </a:schemeClr>
              </a:solidFill>
            </a:endParaRPr>
          </a:p>
        </p:txBody>
      </p:sp>
      <p:sp>
        <p:nvSpPr>
          <p:cNvPr id="9" name="8 CuadroTexto"/>
          <p:cNvSpPr txBox="1"/>
          <p:nvPr/>
        </p:nvSpPr>
        <p:spPr>
          <a:xfrm>
            <a:off x="827584" y="2151267"/>
            <a:ext cx="7259690" cy="369332"/>
          </a:xfrm>
          <a:prstGeom prst="rect">
            <a:avLst/>
          </a:prstGeom>
          <a:noFill/>
        </p:spPr>
        <p:txBody>
          <a:bodyPr wrap="square" rtlCol="0">
            <a:spAutoFit/>
          </a:bodyPr>
          <a:lstStyle/>
          <a:p>
            <a:pPr algn="ctr"/>
            <a:r>
              <a:rPr lang="es-MX" b="1" dirty="0" smtClean="0">
                <a:solidFill>
                  <a:schemeClr val="bg2">
                    <a:lumMod val="50000"/>
                  </a:schemeClr>
                </a:solidFill>
              </a:rPr>
              <a:t>Unidad I</a:t>
            </a:r>
            <a:endParaRPr lang="es-MX" b="1" dirty="0">
              <a:solidFill>
                <a:schemeClr val="bg2">
                  <a:lumMod val="50000"/>
                </a:schemeClr>
              </a:solidFill>
            </a:endParaRPr>
          </a:p>
        </p:txBody>
      </p:sp>
      <p:sp>
        <p:nvSpPr>
          <p:cNvPr id="3" name="2 CuadroTexto"/>
          <p:cNvSpPr txBox="1"/>
          <p:nvPr/>
        </p:nvSpPr>
        <p:spPr>
          <a:xfrm>
            <a:off x="899592" y="2805836"/>
            <a:ext cx="7632848" cy="2308324"/>
          </a:xfrm>
          <a:prstGeom prst="rect">
            <a:avLst/>
          </a:prstGeom>
          <a:noFill/>
        </p:spPr>
        <p:txBody>
          <a:bodyPr wrap="square" rtlCol="0">
            <a:spAutoFit/>
          </a:bodyPr>
          <a:lstStyle/>
          <a:p>
            <a:pPr algn="just"/>
            <a:r>
              <a:rPr lang="es-MX" dirty="0" smtClean="0">
                <a:solidFill>
                  <a:schemeClr val="bg2">
                    <a:lumMod val="50000"/>
                  </a:schemeClr>
                </a:solidFill>
              </a:rPr>
              <a:t>1.	Introducción </a:t>
            </a:r>
            <a:r>
              <a:rPr lang="es-MX" dirty="0">
                <a:solidFill>
                  <a:schemeClr val="bg2">
                    <a:lumMod val="50000"/>
                  </a:schemeClr>
                </a:solidFill>
              </a:rPr>
              <a:t>redes</a:t>
            </a:r>
            <a:r>
              <a:rPr lang="es-MX" dirty="0" smtClean="0">
                <a:solidFill>
                  <a:schemeClr val="bg2">
                    <a:lumMod val="50000"/>
                  </a:schemeClr>
                </a:solidFill>
              </a:rPr>
              <a:t>.</a:t>
            </a:r>
            <a:endParaRPr lang="es-MX" dirty="0">
              <a:solidFill>
                <a:schemeClr val="bg2">
                  <a:lumMod val="50000"/>
                </a:schemeClr>
              </a:solidFill>
            </a:endParaRPr>
          </a:p>
          <a:p>
            <a:pPr algn="just"/>
            <a:r>
              <a:rPr lang="es-MX" dirty="0">
                <a:solidFill>
                  <a:schemeClr val="bg2">
                    <a:lumMod val="50000"/>
                  </a:schemeClr>
                </a:solidFill>
              </a:rPr>
              <a:t>1.1.	Conceptos </a:t>
            </a:r>
            <a:r>
              <a:rPr lang="es-MX" dirty="0" smtClean="0">
                <a:solidFill>
                  <a:schemeClr val="bg2">
                    <a:lumMod val="50000"/>
                  </a:schemeClr>
                </a:solidFill>
              </a:rPr>
              <a:t>básicos.</a:t>
            </a:r>
          </a:p>
          <a:p>
            <a:pPr algn="just"/>
            <a:r>
              <a:rPr lang="es-MX" dirty="0" smtClean="0">
                <a:solidFill>
                  <a:schemeClr val="bg2">
                    <a:lumMod val="50000"/>
                  </a:schemeClr>
                </a:solidFill>
              </a:rPr>
              <a:t>1.2. 	Como afectan las redes</a:t>
            </a:r>
          </a:p>
          <a:p>
            <a:pPr algn="just"/>
            <a:r>
              <a:rPr lang="es-MX" dirty="0">
                <a:solidFill>
                  <a:schemeClr val="bg2">
                    <a:lumMod val="50000"/>
                  </a:schemeClr>
                </a:solidFill>
              </a:rPr>
              <a:t>1.3.	La función, los componentes </a:t>
            </a:r>
            <a:r>
              <a:rPr lang="es-MX" dirty="0" smtClean="0">
                <a:solidFill>
                  <a:schemeClr val="bg2">
                    <a:lumMod val="50000"/>
                  </a:schemeClr>
                </a:solidFill>
              </a:rPr>
              <a:t>del </a:t>
            </a:r>
            <a:r>
              <a:rPr lang="es-MX" dirty="0" err="1">
                <a:solidFill>
                  <a:schemeClr val="bg2">
                    <a:lumMod val="50000"/>
                  </a:schemeClr>
                </a:solidFill>
              </a:rPr>
              <a:t>networking</a:t>
            </a:r>
            <a:r>
              <a:rPr lang="es-MX" dirty="0">
                <a:solidFill>
                  <a:schemeClr val="bg2">
                    <a:lumMod val="50000"/>
                  </a:schemeClr>
                </a:solidFill>
              </a:rPr>
              <a:t> de datos</a:t>
            </a:r>
            <a:endParaRPr lang="es-MX" dirty="0" smtClean="0">
              <a:solidFill>
                <a:schemeClr val="bg2">
                  <a:lumMod val="50000"/>
                </a:schemeClr>
              </a:solidFill>
            </a:endParaRPr>
          </a:p>
          <a:p>
            <a:pPr algn="just"/>
            <a:r>
              <a:rPr lang="es-MX" dirty="0" smtClean="0">
                <a:solidFill>
                  <a:schemeClr val="bg2">
                    <a:lumMod val="50000"/>
                  </a:schemeClr>
                </a:solidFill>
              </a:rPr>
              <a:t>1.4.</a:t>
            </a:r>
            <a:r>
              <a:rPr lang="es-MX" dirty="0">
                <a:solidFill>
                  <a:schemeClr val="bg2">
                    <a:lumMod val="50000"/>
                  </a:schemeClr>
                </a:solidFill>
              </a:rPr>
              <a:t>	Tipos de redes.</a:t>
            </a:r>
          </a:p>
          <a:p>
            <a:pPr algn="just"/>
            <a:r>
              <a:rPr lang="es-MX" dirty="0" smtClean="0">
                <a:solidFill>
                  <a:schemeClr val="bg2">
                    <a:lumMod val="50000"/>
                  </a:schemeClr>
                </a:solidFill>
              </a:rPr>
              <a:t>1.5.</a:t>
            </a:r>
            <a:r>
              <a:rPr lang="es-MX" dirty="0">
                <a:solidFill>
                  <a:schemeClr val="bg2">
                    <a:lumMod val="50000"/>
                  </a:schemeClr>
                </a:solidFill>
              </a:rPr>
              <a:t>	Clasificación de las redes.</a:t>
            </a:r>
          </a:p>
          <a:p>
            <a:pPr algn="just"/>
            <a:r>
              <a:rPr lang="es-MX" dirty="0" smtClean="0">
                <a:solidFill>
                  <a:schemeClr val="bg2">
                    <a:lumMod val="50000"/>
                  </a:schemeClr>
                </a:solidFill>
              </a:rPr>
              <a:t>1.6.</a:t>
            </a:r>
            <a:r>
              <a:rPr lang="es-MX" dirty="0">
                <a:solidFill>
                  <a:schemeClr val="bg2">
                    <a:lumMod val="50000"/>
                  </a:schemeClr>
                </a:solidFill>
              </a:rPr>
              <a:t>	Modelo OSI.</a:t>
            </a:r>
          </a:p>
          <a:p>
            <a:pPr algn="just"/>
            <a:endParaRPr lang="es-MX" dirty="0">
              <a:solidFill>
                <a:schemeClr val="bg2">
                  <a:lumMod val="50000"/>
                </a:schemeClr>
              </a:solidFill>
            </a:endParaRPr>
          </a:p>
        </p:txBody>
      </p:sp>
    </p:spTree>
    <p:extLst>
      <p:ext uri="{BB962C8B-B14F-4D97-AF65-F5344CB8AC3E}">
        <p14:creationId xmlns:p14="http://schemas.microsoft.com/office/powerpoint/2010/main" val="35695164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angle 1"/>
          <p:cNvSpPr/>
          <p:nvPr/>
        </p:nvSpPr>
        <p:spPr>
          <a:xfrm>
            <a:off x="755576" y="1340768"/>
            <a:ext cx="8136904" cy="3970318"/>
          </a:xfrm>
          <a:prstGeom prst="rect">
            <a:avLst/>
          </a:prstGeom>
        </p:spPr>
        <p:txBody>
          <a:bodyPr wrap="square">
            <a:spAutoFit/>
          </a:bodyPr>
          <a:lstStyle/>
          <a:p>
            <a:pPr marL="285750" indent="-285750">
              <a:buFont typeface="Wingdings" panose="05000000000000000000" pitchFamily="2" charset="2"/>
              <a:buChar char="q"/>
            </a:pPr>
            <a:r>
              <a:rPr lang="es-MX" dirty="0"/>
              <a:t>Un proceso completo de comunicación incluye estos pasos</a:t>
            </a:r>
            <a:r>
              <a:rPr lang="es-MX" dirty="0" smtClean="0"/>
              <a:t>:</a:t>
            </a:r>
          </a:p>
          <a:p>
            <a:pPr marL="285750" indent="-285750">
              <a:buFont typeface="Wingdings" panose="05000000000000000000" pitchFamily="2" charset="2"/>
              <a:buChar char="q"/>
            </a:pPr>
            <a:endParaRPr lang="es-MX" dirty="0"/>
          </a:p>
          <a:p>
            <a:pPr lvl="1"/>
            <a:r>
              <a:rPr lang="es-MX" dirty="0"/>
              <a:t>1. Creación de datos a nivel de la capa de aplicación del dispositivo origen.</a:t>
            </a:r>
          </a:p>
          <a:p>
            <a:pPr lvl="1"/>
            <a:r>
              <a:rPr lang="es-MX" dirty="0"/>
              <a:t>2. Segmentación y encapsulación de datos cuando pasan por el </a:t>
            </a:r>
            <a:r>
              <a:rPr lang="es-MX" dirty="0" err="1"/>
              <a:t>stack</a:t>
            </a:r>
            <a:r>
              <a:rPr lang="es-MX" dirty="0"/>
              <a:t> de protocolos en el dispositivo origen. </a:t>
            </a:r>
          </a:p>
          <a:p>
            <a:pPr lvl="1"/>
            <a:r>
              <a:rPr lang="es-MX" dirty="0"/>
              <a:t>3. Generación de los datos sobre el medio en la capa de acceso a la red.</a:t>
            </a:r>
          </a:p>
          <a:p>
            <a:pPr lvl="1"/>
            <a:r>
              <a:rPr lang="es-MX" dirty="0"/>
              <a:t>4. Transporte de los datos a través de la red, que consiste de los medios y de cualquier dispositivo intermediario. </a:t>
            </a:r>
          </a:p>
          <a:p>
            <a:pPr lvl="1"/>
            <a:r>
              <a:rPr lang="es-MX" dirty="0"/>
              <a:t>5. Recepción de los datos en la capa de acceso a la red del dispositivo final de destino. </a:t>
            </a:r>
          </a:p>
          <a:p>
            <a:pPr lvl="1"/>
            <a:r>
              <a:rPr lang="es-MX" dirty="0"/>
              <a:t>6. </a:t>
            </a:r>
            <a:r>
              <a:rPr lang="es-MX" dirty="0" err="1"/>
              <a:t>Desencapsulación</a:t>
            </a:r>
            <a:r>
              <a:rPr lang="es-MX" dirty="0"/>
              <a:t> y rearmado de los datos cuando pasan por el </a:t>
            </a:r>
            <a:r>
              <a:rPr lang="es-MX" dirty="0" err="1"/>
              <a:t>stack</a:t>
            </a:r>
            <a:r>
              <a:rPr lang="es-MX" dirty="0"/>
              <a:t> en el dispositivo final. </a:t>
            </a:r>
          </a:p>
          <a:p>
            <a:pPr lvl="1"/>
            <a:r>
              <a:rPr lang="es-MX" dirty="0"/>
              <a:t>7. Traspaso de estos datos a la aplicación de destino en la capa de aplicación del dispositivo destino.</a:t>
            </a:r>
          </a:p>
        </p:txBody>
      </p:sp>
    </p:spTree>
    <p:extLst>
      <p:ext uri="{BB962C8B-B14F-4D97-AF65-F5344CB8AC3E}">
        <p14:creationId xmlns:p14="http://schemas.microsoft.com/office/powerpoint/2010/main" val="25273638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angle 1"/>
          <p:cNvSpPr/>
          <p:nvPr/>
        </p:nvSpPr>
        <p:spPr>
          <a:xfrm>
            <a:off x="755576" y="1340768"/>
            <a:ext cx="8136904" cy="4247317"/>
          </a:xfrm>
          <a:prstGeom prst="rect">
            <a:avLst/>
          </a:prstGeom>
        </p:spPr>
        <p:txBody>
          <a:bodyPr wrap="square">
            <a:spAutoFit/>
          </a:bodyPr>
          <a:lstStyle/>
          <a:p>
            <a:pPr marL="285750" indent="-285750">
              <a:buFont typeface="Wingdings" panose="05000000000000000000" pitchFamily="2" charset="2"/>
              <a:buChar char="q"/>
            </a:pPr>
            <a:r>
              <a:rPr lang="es-MX" dirty="0"/>
              <a:t>Mientras los datos de la aplicación bajan al </a:t>
            </a:r>
            <a:r>
              <a:rPr lang="es-MX" dirty="0" err="1"/>
              <a:t>stack</a:t>
            </a:r>
            <a:r>
              <a:rPr lang="es-MX" dirty="0"/>
              <a:t> del protocolo y se transmiten por los medios de la red, varios protocolos le agregan información en cada nivel. Esto comúnmente se conoce como proceso de encapsulación. </a:t>
            </a:r>
          </a:p>
          <a:p>
            <a:pPr marL="285750" indent="-285750">
              <a:buFont typeface="Wingdings" panose="05000000000000000000" pitchFamily="2" charset="2"/>
              <a:buChar char="q"/>
            </a:pPr>
            <a:r>
              <a:rPr lang="es-MX" dirty="0"/>
              <a:t>La forma que adopta una sección de datos en cualquier capa se denomina Unidad de datos del protocolo (PDU). Durante la encapsulación, cada capa encapsula las PDU que recibe de la capa superior de acuerdo con el protocolo que se utiliza. En cada etapa del proceso, una PDU tiene un nombre distinto para reflejar su nuevo aspecto. </a:t>
            </a:r>
          </a:p>
          <a:p>
            <a:pPr marL="742950" lvl="1" indent="-285750">
              <a:buFont typeface="Arial" panose="020B0604020202020204" pitchFamily="34" charset="0"/>
              <a:buChar char="•"/>
            </a:pPr>
            <a:r>
              <a:rPr lang="es-MX" dirty="0"/>
              <a:t>Datos: el término general para las PDU que se utilizan en la capa de aplicación.</a:t>
            </a:r>
          </a:p>
          <a:p>
            <a:pPr marL="742950" lvl="1" indent="-285750">
              <a:buFont typeface="Arial" panose="020B0604020202020204" pitchFamily="34" charset="0"/>
              <a:buChar char="•"/>
            </a:pPr>
            <a:r>
              <a:rPr lang="es-MX" dirty="0"/>
              <a:t>Segmento: PDU de la capa de transporte.</a:t>
            </a:r>
          </a:p>
          <a:p>
            <a:pPr marL="742950" lvl="1" indent="-285750">
              <a:buFont typeface="Arial" panose="020B0604020202020204" pitchFamily="34" charset="0"/>
              <a:buChar char="•"/>
            </a:pPr>
            <a:r>
              <a:rPr lang="es-MX" dirty="0"/>
              <a:t>Paquete: PDU de la capa de </a:t>
            </a:r>
            <a:r>
              <a:rPr lang="es-MX" dirty="0" err="1"/>
              <a:t>Internetwork</a:t>
            </a:r>
            <a:r>
              <a:rPr lang="es-MX" dirty="0"/>
              <a:t>.</a:t>
            </a:r>
          </a:p>
          <a:p>
            <a:pPr marL="742950" lvl="1" indent="-285750">
              <a:buFont typeface="Arial" panose="020B0604020202020204" pitchFamily="34" charset="0"/>
              <a:buChar char="•"/>
            </a:pPr>
            <a:r>
              <a:rPr lang="es-MX" dirty="0"/>
              <a:t>Trama: PDU de la capa de acceso a la red.</a:t>
            </a:r>
          </a:p>
          <a:p>
            <a:pPr marL="742950" lvl="1" indent="-285750">
              <a:buFont typeface="Arial" panose="020B0604020202020204" pitchFamily="34" charset="0"/>
              <a:buChar char="•"/>
            </a:pPr>
            <a:r>
              <a:rPr lang="es-MX" dirty="0"/>
              <a:t>Bits: una PDU que se utiliza cuando se transmiten físicamente datos a través de un medio.</a:t>
            </a:r>
          </a:p>
        </p:txBody>
      </p:sp>
    </p:spTree>
    <p:extLst>
      <p:ext uri="{BB962C8B-B14F-4D97-AF65-F5344CB8AC3E}">
        <p14:creationId xmlns:p14="http://schemas.microsoft.com/office/powerpoint/2010/main" val="24409624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Picture 9"/>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a:xfrm>
            <a:off x="1382713" y="1954213"/>
            <a:ext cx="5994400" cy="4070350"/>
          </a:xfrm>
          <a:noFill/>
        </p:spPr>
      </p:pic>
    </p:spTree>
    <p:extLst>
      <p:ext uri="{BB962C8B-B14F-4D97-AF65-F5344CB8AC3E}">
        <p14:creationId xmlns:p14="http://schemas.microsoft.com/office/powerpoint/2010/main" val="38013952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angle 1"/>
          <p:cNvSpPr/>
          <p:nvPr/>
        </p:nvSpPr>
        <p:spPr>
          <a:xfrm>
            <a:off x="395536" y="1124744"/>
            <a:ext cx="8556574" cy="2308324"/>
          </a:xfrm>
          <a:prstGeom prst="rect">
            <a:avLst/>
          </a:prstGeom>
        </p:spPr>
        <p:txBody>
          <a:bodyPr wrap="square">
            <a:spAutoFit/>
          </a:bodyPr>
          <a:lstStyle/>
          <a:p>
            <a:pPr marL="285750" indent="-285750">
              <a:buFont typeface="Arial" panose="020B0604020202020204" pitchFamily="34" charset="0"/>
              <a:buChar char="•"/>
            </a:pPr>
            <a:r>
              <a:rPr lang="es-MX" dirty="0"/>
              <a:t>Cuando se envían mensajes en una red, el </a:t>
            </a:r>
            <a:r>
              <a:rPr lang="es-MX" dirty="0" err="1"/>
              <a:t>stack</a:t>
            </a:r>
            <a:r>
              <a:rPr lang="es-MX" dirty="0"/>
              <a:t> del protocolo de un host funciona desde arriba hacia abajo. </a:t>
            </a:r>
          </a:p>
          <a:p>
            <a:pPr marL="285750" indent="-285750">
              <a:buFont typeface="Arial" panose="020B0604020202020204" pitchFamily="34" charset="0"/>
              <a:buChar char="•"/>
            </a:pPr>
            <a:r>
              <a:rPr lang="es-MX" dirty="0"/>
              <a:t>Los datos de la aplicación bajan a la capa de transporte donde se divide en segmentos TCP, éste lo encapsula, le agrega información (encabezado) y lo envía a la capa de transporte, donde IP lo encapsula dentro de un paquete, luego se envía a la capa de acceso a la red donde Ethernet lo encapsula en una trama, finalmente los bits se codifican según el medio. Este proceso se invierte en el host receptor, </a:t>
            </a:r>
            <a:r>
              <a:rPr lang="es-MX" dirty="0" err="1"/>
              <a:t>desencapsulando</a:t>
            </a:r>
            <a:r>
              <a:rPr lang="es-MX" dirty="0"/>
              <a:t> cada PDU.</a:t>
            </a:r>
          </a:p>
        </p:txBody>
      </p:sp>
      <p:pic>
        <p:nvPicPr>
          <p:cNvPr id="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32556" y="3366388"/>
            <a:ext cx="5380038" cy="318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35458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angle 1"/>
          <p:cNvSpPr/>
          <p:nvPr/>
        </p:nvSpPr>
        <p:spPr>
          <a:xfrm>
            <a:off x="395536" y="1124744"/>
            <a:ext cx="8556574" cy="3139321"/>
          </a:xfrm>
          <a:prstGeom prst="rect">
            <a:avLst/>
          </a:prstGeom>
        </p:spPr>
        <p:txBody>
          <a:bodyPr wrap="square">
            <a:spAutoFit/>
          </a:bodyPr>
          <a:lstStyle/>
          <a:p>
            <a:pPr marL="285750" indent="-285750">
              <a:buFont typeface="Wingdings" panose="05000000000000000000" pitchFamily="2" charset="2"/>
              <a:buChar char="q"/>
            </a:pPr>
            <a:r>
              <a:rPr lang="es-MX" dirty="0"/>
              <a:t>Modelos de protocolo y referencia</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Un modelo de protocolo (</a:t>
            </a:r>
            <a:r>
              <a:rPr lang="es-MX" dirty="0" smtClean="0"/>
              <a:t>TCP/IP)Proporciona </a:t>
            </a:r>
            <a:r>
              <a:rPr lang="es-MX" dirty="0"/>
              <a:t>un modelo que coincide estrechamente con la estructura de una suite de protocolos específica</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Un modelo de referencia (OSI)</a:t>
            </a:r>
          </a:p>
          <a:p>
            <a:r>
              <a:rPr lang="es-MX" dirty="0"/>
              <a:t>Proporciona una referencia común para mantener la coherencia 	dentro de todos los tipos de servicios y protocolos de red Inicialmente, el modelo OSI fue diseñado por la Organización Internacional para la Estandarización (ISO, International </a:t>
            </a:r>
            <a:r>
              <a:rPr lang="es-MX" dirty="0" err="1"/>
              <a:t>Organization</a:t>
            </a:r>
            <a:r>
              <a:rPr lang="es-MX" dirty="0"/>
              <a:t> </a:t>
            </a:r>
            <a:r>
              <a:rPr lang="es-MX" dirty="0" err="1"/>
              <a:t>for</a:t>
            </a:r>
            <a:r>
              <a:rPr lang="es-MX" dirty="0"/>
              <a:t> </a:t>
            </a:r>
            <a:r>
              <a:rPr lang="es-MX" dirty="0" err="1"/>
              <a:t>Standardization</a:t>
            </a:r>
            <a:r>
              <a:rPr lang="es-MX" dirty="0"/>
              <a:t>) para proporcionar un marco sobre el cual crear una suite de protocolos de sistemas abiertos.</a:t>
            </a:r>
          </a:p>
        </p:txBody>
      </p:sp>
      <p:pic>
        <p:nvPicPr>
          <p:cNvPr id="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3137" y="4264065"/>
            <a:ext cx="4657725" cy="23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156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angle 1"/>
          <p:cNvSpPr/>
          <p:nvPr/>
        </p:nvSpPr>
        <p:spPr>
          <a:xfrm>
            <a:off x="395536" y="1124744"/>
            <a:ext cx="8556574" cy="3139321"/>
          </a:xfrm>
          <a:prstGeom prst="rect">
            <a:avLst/>
          </a:prstGeom>
        </p:spPr>
        <p:txBody>
          <a:bodyPr wrap="square">
            <a:spAutoFit/>
          </a:bodyPr>
          <a:lstStyle/>
          <a:p>
            <a:r>
              <a:rPr lang="es-MX" dirty="0"/>
              <a:t>El modelo OSI de siete capas ha realizado</a:t>
            </a:r>
          </a:p>
          <a:p>
            <a:r>
              <a:rPr lang="es-MX" dirty="0"/>
              <a:t>aportes importantes para el desarrollo de </a:t>
            </a:r>
          </a:p>
          <a:p>
            <a:r>
              <a:rPr lang="es-MX" dirty="0"/>
              <a:t>otros protocolos y productos para todos los </a:t>
            </a:r>
          </a:p>
          <a:p>
            <a:r>
              <a:rPr lang="es-MX" dirty="0"/>
              <a:t>tipos de nuevas redes.</a:t>
            </a:r>
          </a:p>
          <a:p>
            <a:endParaRPr lang="es-MX" dirty="0"/>
          </a:p>
          <a:p>
            <a:r>
              <a:rPr lang="es-MX" dirty="0"/>
              <a:t>Como modelo de referencia, el modelo </a:t>
            </a:r>
          </a:p>
          <a:p>
            <a:r>
              <a:rPr lang="es-MX" dirty="0"/>
              <a:t>OSI proporciona una amplia lista de</a:t>
            </a:r>
          </a:p>
          <a:p>
            <a:r>
              <a:rPr lang="es-MX" dirty="0"/>
              <a:t>funciones y servicios que pueden </a:t>
            </a:r>
          </a:p>
          <a:p>
            <a:r>
              <a:rPr lang="es-MX" dirty="0"/>
              <a:t>producirse en cada capa. También describe </a:t>
            </a:r>
          </a:p>
          <a:p>
            <a:r>
              <a:rPr lang="es-MX" dirty="0"/>
              <a:t>la interacción de cada capa con las capas </a:t>
            </a:r>
          </a:p>
          <a:p>
            <a:r>
              <a:rPr lang="es-MX" dirty="0"/>
              <a:t>directamente por encima y por debajo de él.</a:t>
            </a:r>
          </a:p>
        </p:txBody>
      </p:sp>
      <p:pic>
        <p:nvPicPr>
          <p:cNvPr id="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8184" y="1512509"/>
            <a:ext cx="18573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39840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Rectangle 1"/>
          <p:cNvSpPr/>
          <p:nvPr/>
        </p:nvSpPr>
        <p:spPr>
          <a:xfrm>
            <a:off x="395536" y="1124744"/>
            <a:ext cx="8556574" cy="3139321"/>
          </a:xfrm>
          <a:prstGeom prst="rect">
            <a:avLst/>
          </a:prstGeom>
        </p:spPr>
        <p:txBody>
          <a:bodyPr wrap="square">
            <a:spAutoFit/>
          </a:bodyPr>
          <a:lstStyle/>
          <a:p>
            <a:r>
              <a:rPr lang="es-MX" dirty="0"/>
              <a:t>El modelo OSI de siete capas ha realizado</a:t>
            </a:r>
          </a:p>
          <a:p>
            <a:r>
              <a:rPr lang="es-MX" dirty="0"/>
              <a:t>aportes importantes para el desarrollo de </a:t>
            </a:r>
          </a:p>
          <a:p>
            <a:r>
              <a:rPr lang="es-MX" dirty="0"/>
              <a:t>otros protocolos y productos para todos los </a:t>
            </a:r>
          </a:p>
          <a:p>
            <a:r>
              <a:rPr lang="es-MX" dirty="0"/>
              <a:t>tipos de nuevas redes.</a:t>
            </a:r>
          </a:p>
          <a:p>
            <a:endParaRPr lang="es-MX" dirty="0"/>
          </a:p>
          <a:p>
            <a:r>
              <a:rPr lang="es-MX" dirty="0"/>
              <a:t>Como modelo de referencia, el modelo </a:t>
            </a:r>
          </a:p>
          <a:p>
            <a:r>
              <a:rPr lang="es-MX" dirty="0"/>
              <a:t>OSI proporciona una amplia lista de</a:t>
            </a:r>
          </a:p>
          <a:p>
            <a:r>
              <a:rPr lang="es-MX" dirty="0"/>
              <a:t>funciones y servicios que pueden </a:t>
            </a:r>
          </a:p>
          <a:p>
            <a:r>
              <a:rPr lang="es-MX" dirty="0"/>
              <a:t>producirse en cada capa. También describe </a:t>
            </a:r>
          </a:p>
          <a:p>
            <a:r>
              <a:rPr lang="es-MX" dirty="0"/>
              <a:t>la interacción de cada capa con las capas </a:t>
            </a:r>
          </a:p>
          <a:p>
            <a:r>
              <a:rPr lang="es-MX" dirty="0"/>
              <a:t>directamente por encima y por debajo de él.</a:t>
            </a:r>
          </a:p>
        </p:txBody>
      </p:sp>
      <p:pic>
        <p:nvPicPr>
          <p:cNvPr id="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8184" y="1512509"/>
            <a:ext cx="18573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90337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3768" y="2117276"/>
            <a:ext cx="4391025"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907704" y="1427572"/>
            <a:ext cx="4572000" cy="646331"/>
          </a:xfrm>
          <a:prstGeom prst="rect">
            <a:avLst/>
          </a:prstGeom>
        </p:spPr>
        <p:txBody>
          <a:bodyPr>
            <a:spAutoFit/>
          </a:bodyPr>
          <a:lstStyle/>
          <a:p>
            <a:r>
              <a:rPr lang="es-MX" dirty="0"/>
              <a:t>Comparación del modelo OSI con el modelo TCP/IP</a:t>
            </a:r>
          </a:p>
        </p:txBody>
      </p:sp>
    </p:spTree>
    <p:extLst>
      <p:ext uri="{BB962C8B-B14F-4D97-AF65-F5344CB8AC3E}">
        <p14:creationId xmlns:p14="http://schemas.microsoft.com/office/powerpoint/2010/main" val="8928577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6" name="Rectangle 5"/>
          <p:cNvSpPr/>
          <p:nvPr/>
        </p:nvSpPr>
        <p:spPr>
          <a:xfrm>
            <a:off x="395536" y="980728"/>
            <a:ext cx="8640960" cy="2031325"/>
          </a:xfrm>
          <a:prstGeom prst="rect">
            <a:avLst/>
          </a:prstGeom>
        </p:spPr>
        <p:txBody>
          <a:bodyPr wrap="square">
            <a:spAutoFit/>
          </a:bodyPr>
          <a:lstStyle/>
          <a:p>
            <a:r>
              <a:rPr lang="es-MX" dirty="0"/>
              <a:t>El modelo OSI describe los procesos de codificación, formateo, segmentación y encapsulación de datos para transmitir por la red. Un flujo de datos que se envía desde un origen hasta un destino se puede dividir en partes y entrelazar con los mensajes que viajan desde otros hosts hacia otros destinos.  </a:t>
            </a:r>
            <a:endParaRPr lang="es-MX" dirty="0" smtClean="0"/>
          </a:p>
          <a:p>
            <a:endParaRPr lang="es-MX" dirty="0"/>
          </a:p>
          <a:p>
            <a:r>
              <a:rPr lang="es-MX" dirty="0"/>
              <a:t>Es muy importante que cada parte de los datos contenga suficiente información de identificación para llegar al destino correcto. </a:t>
            </a:r>
          </a:p>
        </p:txBody>
      </p:sp>
      <p:pic>
        <p:nvPicPr>
          <p:cNvPr id="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3903962"/>
            <a:ext cx="6707188"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79656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6" name="Rectangle 5"/>
          <p:cNvSpPr/>
          <p:nvPr/>
        </p:nvSpPr>
        <p:spPr>
          <a:xfrm>
            <a:off x="827584" y="1417677"/>
            <a:ext cx="7776864" cy="1754326"/>
          </a:xfrm>
          <a:prstGeom prst="rect">
            <a:avLst/>
          </a:prstGeom>
        </p:spPr>
        <p:txBody>
          <a:bodyPr wrap="square">
            <a:spAutoFit/>
          </a:bodyPr>
          <a:lstStyle/>
          <a:p>
            <a:r>
              <a:rPr lang="es-MX" dirty="0" smtClean="0"/>
              <a:t>En este capitulo se aprendió a, valorar la importancia en la vida las redes, describir la estructura  de una red , incluida los dispositivos y medios  necesarios, Explicar la función  de los protocolos  en las comunicaciones, comprender la importancia  de usar modelo en capas para describir la funciones de la red, describir  la función  de cada capa  en los dos modelos  de red reconocidos;  el modelo OSO y TCP/IP, </a:t>
            </a:r>
            <a:endParaRPr lang="es-MX" dirty="0"/>
          </a:p>
        </p:txBody>
      </p:sp>
      <p:sp>
        <p:nvSpPr>
          <p:cNvPr id="7" name="6 CuadroTexto"/>
          <p:cNvSpPr txBox="1"/>
          <p:nvPr/>
        </p:nvSpPr>
        <p:spPr>
          <a:xfrm>
            <a:off x="899592" y="891652"/>
            <a:ext cx="7344816" cy="369332"/>
          </a:xfrm>
          <a:prstGeom prst="rect">
            <a:avLst/>
          </a:prstGeom>
          <a:noFill/>
        </p:spPr>
        <p:txBody>
          <a:bodyPr wrap="square" rtlCol="0">
            <a:spAutoFit/>
          </a:bodyPr>
          <a:lstStyle/>
          <a:p>
            <a:pPr algn="ctr"/>
            <a:r>
              <a:rPr lang="es-MX" b="1" dirty="0" smtClean="0">
                <a:solidFill>
                  <a:schemeClr val="bg2">
                    <a:lumMod val="50000"/>
                  </a:schemeClr>
                </a:solidFill>
              </a:rPr>
              <a:t>RESUMEN</a:t>
            </a:r>
            <a:endParaRPr lang="es-MX" b="1" dirty="0">
              <a:solidFill>
                <a:schemeClr val="bg2">
                  <a:lumMod val="50000"/>
                </a:schemeClr>
              </a:solidFill>
            </a:endParaRPr>
          </a:p>
        </p:txBody>
      </p:sp>
    </p:spTree>
    <p:extLst>
      <p:ext uri="{BB962C8B-B14F-4D97-AF65-F5344CB8AC3E}">
        <p14:creationId xmlns:p14="http://schemas.microsoft.com/office/powerpoint/2010/main" val="913860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1 Título"/>
          <p:cNvSpPr>
            <a:spLocks noGrp="1"/>
          </p:cNvSpPr>
          <p:nvPr>
            <p:ph type="title"/>
          </p:nvPr>
        </p:nvSpPr>
        <p:spPr>
          <a:xfrm>
            <a:off x="323528" y="620688"/>
            <a:ext cx="8229600" cy="648072"/>
          </a:xfrm>
        </p:spPr>
        <p:txBody>
          <a:bodyPr>
            <a:normAutofit/>
            <a:scene3d>
              <a:camera prst="orthographicFront"/>
              <a:lightRig rig="threePt" dir="t"/>
            </a:scene3d>
            <a:sp3d extrusionH="57150">
              <a:bevelT w="38100" h="38100" prst="relaxedInset"/>
            </a:sp3d>
          </a:bodyPr>
          <a:lstStyle/>
          <a:p>
            <a:r>
              <a:rPr lang="es-MX" sz="2800" b="1" dirty="0" smtClean="0">
                <a:ln w="12700">
                  <a:solidFill>
                    <a:schemeClr val="bg2">
                      <a:lumMod val="25000"/>
                    </a:schemeClr>
                  </a:solidFill>
                  <a:prstDash val="solid"/>
                </a:ln>
                <a:solidFill>
                  <a:schemeClr val="bg2">
                    <a:lumMod val="5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Presentación</a:t>
            </a:r>
            <a:endParaRPr lang="es-MX" sz="2800" b="1" dirty="0">
              <a:ln w="12700">
                <a:solidFill>
                  <a:schemeClr val="bg2">
                    <a:lumMod val="25000"/>
                  </a:schemeClr>
                </a:solidFill>
                <a:prstDash val="solid"/>
              </a:ln>
              <a:solidFill>
                <a:schemeClr val="bg2">
                  <a:lumMod val="50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2" name="1 Rectángulo"/>
          <p:cNvSpPr/>
          <p:nvPr/>
        </p:nvSpPr>
        <p:spPr>
          <a:xfrm>
            <a:off x="395536" y="1268760"/>
            <a:ext cx="8352928" cy="3416320"/>
          </a:xfrm>
          <a:prstGeom prst="rect">
            <a:avLst/>
          </a:prstGeom>
        </p:spPr>
        <p:txBody>
          <a:bodyPr wrap="square">
            <a:spAutoFit/>
          </a:bodyPr>
          <a:lstStyle/>
          <a:p>
            <a:pPr algn="just"/>
            <a:r>
              <a:rPr lang="es-MX" sz="2400" dirty="0"/>
              <a:t>En la actualidad las redes evolucionan a </a:t>
            </a:r>
            <a:r>
              <a:rPr lang="es-MX" sz="2400" dirty="0" smtClean="0"/>
              <a:t>una velocidad </a:t>
            </a:r>
            <a:r>
              <a:rPr lang="es-MX" sz="2400" dirty="0"/>
              <a:t>significativa. </a:t>
            </a:r>
            <a:r>
              <a:rPr lang="es-MX" sz="2400" dirty="0" smtClean="0"/>
              <a:t>Basta decir que el numero de computadoras o  host  conectados a crecido  exponencialmente en los últimos años. Constantemente aparecen nuevos </a:t>
            </a:r>
            <a:r>
              <a:rPr lang="es-MX" sz="2400" dirty="0"/>
              <a:t>protocolos, aplicaciones y dispositivos </a:t>
            </a:r>
            <a:r>
              <a:rPr lang="es-MX" sz="2400" dirty="0" smtClean="0"/>
              <a:t>que mejoran </a:t>
            </a:r>
            <a:r>
              <a:rPr lang="es-MX" sz="2400" dirty="0"/>
              <a:t>las comunicaciones en diferentes</a:t>
            </a:r>
          </a:p>
          <a:p>
            <a:pPr algn="just"/>
            <a:r>
              <a:rPr lang="es-MX" sz="2400" dirty="0" smtClean="0"/>
              <a:t>Niveles.</a:t>
            </a:r>
          </a:p>
          <a:p>
            <a:pPr algn="just"/>
            <a:r>
              <a:rPr lang="es-MX" sz="2400" dirty="0"/>
              <a:t>Es muy importante entender los </a:t>
            </a:r>
            <a:r>
              <a:rPr lang="es-MX" sz="2400" dirty="0" smtClean="0"/>
              <a:t>conceptos fundamentales </a:t>
            </a:r>
            <a:r>
              <a:rPr lang="es-MX" sz="2400" dirty="0"/>
              <a:t>de las redes pues ellos </a:t>
            </a:r>
            <a:r>
              <a:rPr lang="es-MX" sz="2400" dirty="0" smtClean="0"/>
              <a:t>nos ayudan </a:t>
            </a:r>
            <a:r>
              <a:rPr lang="es-MX" sz="2400" dirty="0"/>
              <a:t>a digerir de una manera mucho más </a:t>
            </a:r>
            <a:r>
              <a:rPr lang="es-MX" sz="2400" dirty="0" smtClean="0"/>
              <a:t>fácil las </a:t>
            </a:r>
            <a:r>
              <a:rPr lang="es-MX" sz="2400" dirty="0"/>
              <a:t>nuevas tecnologías que </a:t>
            </a:r>
            <a:r>
              <a:rPr lang="es-MX" sz="2400" dirty="0" smtClean="0"/>
              <a:t>aparecen constantemente.</a:t>
            </a:r>
            <a:endParaRPr lang="es-MX" sz="2400" dirty="0"/>
          </a:p>
        </p:txBody>
      </p:sp>
    </p:spTree>
    <p:extLst>
      <p:ext uri="{BB962C8B-B14F-4D97-AF65-F5344CB8AC3E}">
        <p14:creationId xmlns:p14="http://schemas.microsoft.com/office/powerpoint/2010/main" val="356951643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746711" y="1309624"/>
            <a:ext cx="7488832" cy="1569660"/>
          </a:xfrm>
          <a:prstGeom prst="rect">
            <a:avLst/>
          </a:prstGeom>
          <a:noFill/>
        </p:spPr>
        <p:txBody>
          <a:bodyPr wrap="square" rtlCol="0">
            <a:spAutoFit/>
          </a:bodyPr>
          <a:lstStyle/>
          <a:p>
            <a:pPr marL="228600" lvl="0" indent="-228600">
              <a:buFont typeface="+mj-lt"/>
              <a:buAutoNum type="arabicPeriod"/>
            </a:pPr>
            <a:r>
              <a:rPr lang="en-US" sz="1200" dirty="0"/>
              <a:t>Stallings Williams. </a:t>
            </a:r>
            <a:r>
              <a:rPr lang="en-US" sz="1200" i="1" dirty="0"/>
              <a:t>“Data and computer </a:t>
            </a:r>
            <a:r>
              <a:rPr lang="en-US" sz="1200" i="1" dirty="0" err="1"/>
              <a:t>communicatios</a:t>
            </a:r>
            <a:r>
              <a:rPr lang="en-US" sz="1200" i="1" dirty="0"/>
              <a:t>”.</a:t>
            </a:r>
            <a:r>
              <a:rPr lang="en-US" sz="1200" dirty="0"/>
              <a:t>   </a:t>
            </a:r>
            <a:r>
              <a:rPr lang="es-MX" sz="1200" dirty="0"/>
              <a:t>Ed. Prentice Hall, 5a Edición, 1997.</a:t>
            </a:r>
          </a:p>
          <a:p>
            <a:pPr marL="228600" lvl="0" indent="-228600">
              <a:buFont typeface="+mj-lt"/>
              <a:buAutoNum type="arabicPeriod"/>
            </a:pPr>
            <a:r>
              <a:rPr lang="es-MX" sz="1200" dirty="0"/>
              <a:t>Andrew S. </a:t>
            </a:r>
            <a:r>
              <a:rPr lang="es-MX" sz="1200" dirty="0" err="1"/>
              <a:t>Tanenbaum</a:t>
            </a:r>
            <a:r>
              <a:rPr lang="es-MX" sz="1200" dirty="0"/>
              <a:t> : Universidad Libre de </a:t>
            </a:r>
            <a:r>
              <a:rPr lang="es-MX" sz="1200" dirty="0" err="1"/>
              <a:t>Amsterdam</a:t>
            </a:r>
            <a:r>
              <a:rPr lang="es-MX" sz="1200" dirty="0"/>
              <a:t>. </a:t>
            </a:r>
            <a:r>
              <a:rPr lang="es-MX" sz="1200" dirty="0" err="1"/>
              <a:t>Paises</a:t>
            </a:r>
            <a:r>
              <a:rPr lang="es-MX" sz="1200" dirty="0"/>
              <a:t> Bajos </a:t>
            </a:r>
            <a:r>
              <a:rPr lang="es-MX" sz="1200" i="1" dirty="0"/>
              <a:t>“Redes de computadoras”</a:t>
            </a:r>
            <a:r>
              <a:rPr lang="es-MX" sz="1200" dirty="0"/>
              <a:t> Prentice Hall  ISBN: 9702601622 ISBN-13: 9789702601623</a:t>
            </a:r>
          </a:p>
          <a:p>
            <a:pPr marL="228600" lvl="0" indent="-228600">
              <a:buFont typeface="+mj-lt"/>
              <a:buAutoNum type="arabicPeriod"/>
            </a:pPr>
            <a:r>
              <a:rPr lang="es-MX" sz="1200" dirty="0"/>
              <a:t>Kenneth, D. Stewart III; Adams, </a:t>
            </a:r>
            <a:r>
              <a:rPr lang="es-MX" sz="1200" dirty="0" err="1"/>
              <a:t>Aubrey</a:t>
            </a:r>
            <a:r>
              <a:rPr lang="es-MX" sz="1200" dirty="0"/>
              <a:t> “</a:t>
            </a:r>
            <a:r>
              <a:rPr lang="es-MX" sz="1200" i="1" dirty="0"/>
              <a:t>Diseño y soporte de redes de computadoras”, </a:t>
            </a:r>
            <a:r>
              <a:rPr lang="es-MX" sz="1200" dirty="0"/>
              <a:t>Prentice Hall ISBN: 8483224704 ISBN-13: 9788483224700</a:t>
            </a:r>
          </a:p>
          <a:p>
            <a:pPr marL="228600" lvl="0" indent="-228600">
              <a:buFont typeface="+mj-lt"/>
              <a:buAutoNum type="arabicPeriod"/>
            </a:pPr>
            <a:r>
              <a:rPr lang="en-US" sz="1200" dirty="0"/>
              <a:t>Stallings Williams. “</a:t>
            </a:r>
            <a:r>
              <a:rPr lang="en-US" sz="1200" i="1" dirty="0"/>
              <a:t>Local and metropolitan area networks”</a:t>
            </a:r>
            <a:r>
              <a:rPr lang="en-US" sz="1200" dirty="0"/>
              <a:t>. </a:t>
            </a:r>
            <a:r>
              <a:rPr lang="es-MX" sz="1200" dirty="0"/>
              <a:t>Ed. Prentice Hall, 5a Edición, 1997.</a:t>
            </a:r>
          </a:p>
          <a:p>
            <a:pPr marL="228600" lvl="0" indent="-228600">
              <a:buFont typeface="+mj-lt"/>
              <a:buAutoNum type="arabicPeriod"/>
            </a:pPr>
            <a:r>
              <a:rPr lang="es-MX" sz="1200" dirty="0"/>
              <a:t>Fred </a:t>
            </a:r>
            <a:r>
              <a:rPr lang="es-MX" sz="1200" dirty="0" err="1"/>
              <a:t>Halsall</a:t>
            </a:r>
            <a:r>
              <a:rPr lang="es-MX" sz="1200" dirty="0"/>
              <a:t> </a:t>
            </a:r>
            <a:r>
              <a:rPr lang="es-MX" sz="1200" i="1" dirty="0"/>
              <a:t>“Redes de computadoras e internet”</a:t>
            </a:r>
            <a:r>
              <a:rPr lang="es-MX" sz="1200" dirty="0"/>
              <a:t> 5ED  Prentice Hall ISBN: 8478290834 ISBN-13: 9788478290833 </a:t>
            </a:r>
          </a:p>
          <a:p>
            <a:pPr marL="228600" lvl="0" indent="-228600">
              <a:buFont typeface="+mj-lt"/>
              <a:buAutoNum type="arabicPeriod"/>
            </a:pPr>
            <a:r>
              <a:rPr lang="en-US" sz="1200" dirty="0"/>
              <a:t>Cisco Networking academy program: first </a:t>
            </a:r>
            <a:r>
              <a:rPr lang="en-US" sz="1200" dirty="0" err="1"/>
              <a:t>year.Companion</a:t>
            </a:r>
            <a:r>
              <a:rPr lang="en-US" sz="1200" dirty="0"/>
              <a:t> Guide. Cisco systems, 2a </a:t>
            </a:r>
            <a:r>
              <a:rPr lang="en-US" sz="1200" dirty="0" err="1"/>
              <a:t>Edición</a:t>
            </a:r>
            <a:r>
              <a:rPr lang="en-US" sz="1200" dirty="0"/>
              <a:t>, 2001</a:t>
            </a:r>
            <a:endParaRPr lang="es-MX" sz="1200" dirty="0"/>
          </a:p>
        </p:txBody>
      </p:sp>
      <p:sp>
        <p:nvSpPr>
          <p:cNvPr id="7" name="6 CuadroTexto"/>
          <p:cNvSpPr txBox="1"/>
          <p:nvPr/>
        </p:nvSpPr>
        <p:spPr>
          <a:xfrm>
            <a:off x="899592" y="891652"/>
            <a:ext cx="7344816" cy="369332"/>
          </a:xfrm>
          <a:prstGeom prst="rect">
            <a:avLst/>
          </a:prstGeom>
          <a:noFill/>
        </p:spPr>
        <p:txBody>
          <a:bodyPr wrap="square" rtlCol="0">
            <a:spAutoFit/>
          </a:bodyPr>
          <a:lstStyle/>
          <a:p>
            <a:pPr algn="ctr"/>
            <a:r>
              <a:rPr lang="es-MX" b="1" dirty="0" smtClean="0">
                <a:solidFill>
                  <a:schemeClr val="bg2">
                    <a:lumMod val="50000"/>
                  </a:schemeClr>
                </a:solidFill>
              </a:rPr>
              <a:t>REFERENCIAS</a:t>
            </a:r>
            <a:endParaRPr lang="es-MX" b="1" dirty="0">
              <a:solidFill>
                <a:schemeClr val="bg2">
                  <a:lumMod val="50000"/>
                </a:schemeClr>
              </a:solidFill>
            </a:endParaRPr>
          </a:p>
        </p:txBody>
      </p:sp>
    </p:spTree>
    <p:extLst>
      <p:ext uri="{BB962C8B-B14F-4D97-AF65-F5344CB8AC3E}">
        <p14:creationId xmlns:p14="http://schemas.microsoft.com/office/powerpoint/2010/main" val="2653388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1 Título"/>
          <p:cNvSpPr>
            <a:spLocks noGrp="1"/>
          </p:cNvSpPr>
          <p:nvPr>
            <p:ph type="title"/>
          </p:nvPr>
        </p:nvSpPr>
        <p:spPr>
          <a:xfrm>
            <a:off x="323528" y="764704"/>
            <a:ext cx="8424936" cy="648072"/>
          </a:xfrm>
        </p:spPr>
        <p:txBody>
          <a:bodyPr>
            <a:normAutofit fontScale="90000"/>
            <a:scene3d>
              <a:camera prst="orthographicFront"/>
              <a:lightRig rig="threePt" dir="t"/>
            </a:scene3d>
            <a:sp3d extrusionH="57150">
              <a:bevelT w="38100" h="38100" prst="relaxedInset"/>
            </a:sp3d>
          </a:bodyPr>
          <a:lstStyle/>
          <a:p>
            <a:r>
              <a:rPr lang="es-MX" sz="1800" b="1" dirty="0" smtClean="0">
                <a:ln w="12700">
                  <a:solidFill>
                    <a:schemeClr val="bg2">
                      <a:lumMod val="25000"/>
                    </a:schemeClr>
                  </a:solidFill>
                  <a:prstDash val="solid"/>
                </a:ln>
                <a:solidFill>
                  <a:schemeClr val="bg2">
                    <a:lumMod val="5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Unidad de Aprendizaje</a:t>
            </a:r>
            <a:r>
              <a:rPr lang="es-MX" sz="2800" b="1" dirty="0" smtClean="0">
                <a:ln w="12700">
                  <a:solidFill>
                    <a:schemeClr val="bg2">
                      <a:lumMod val="25000"/>
                    </a:schemeClr>
                  </a:solidFill>
                  <a:prstDash val="solid"/>
                </a:ln>
                <a:solidFill>
                  <a:schemeClr val="bg2">
                    <a:lumMod val="5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
            </a:r>
            <a:br>
              <a:rPr lang="es-MX" sz="2800" b="1" dirty="0" smtClean="0">
                <a:ln w="12700">
                  <a:solidFill>
                    <a:schemeClr val="bg2">
                      <a:lumMod val="25000"/>
                    </a:schemeClr>
                  </a:solidFill>
                  <a:prstDash val="solid"/>
                </a:ln>
                <a:solidFill>
                  <a:schemeClr val="bg2">
                    <a:lumMod val="5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br>
            <a:r>
              <a:rPr lang="es-MX" sz="2200" b="1" dirty="0" smtClean="0">
                <a:ln w="12700">
                  <a:solidFill>
                    <a:schemeClr val="bg2">
                      <a:lumMod val="25000"/>
                    </a:schemeClr>
                  </a:solidFill>
                  <a:prstDash val="solid"/>
                </a:ln>
                <a:solidFill>
                  <a:schemeClr val="bg2">
                    <a:lumMod val="5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Redes de Computadoras</a:t>
            </a:r>
            <a:endParaRPr lang="es-MX" sz="2200" b="1" dirty="0">
              <a:ln w="12700">
                <a:solidFill>
                  <a:schemeClr val="bg2">
                    <a:lumMod val="25000"/>
                  </a:schemeClr>
                </a:solidFill>
                <a:prstDash val="solid"/>
              </a:ln>
              <a:solidFill>
                <a:schemeClr val="bg2">
                  <a:lumMod val="50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8" name="7 Rectángulo"/>
          <p:cNvSpPr/>
          <p:nvPr/>
        </p:nvSpPr>
        <p:spPr>
          <a:xfrm>
            <a:off x="580159" y="1526217"/>
            <a:ext cx="8064896" cy="3831818"/>
          </a:xfrm>
          <a:prstGeom prst="rect">
            <a:avLst/>
          </a:prstGeom>
        </p:spPr>
        <p:txBody>
          <a:bodyPr wrap="square">
            <a:spAutoFit/>
          </a:bodyPr>
          <a:lstStyle/>
          <a:p>
            <a:pPr lvl="0" algn="just">
              <a:lnSpc>
                <a:spcPct val="150000"/>
              </a:lnSpc>
            </a:pPr>
            <a:r>
              <a:rPr lang="es-ES_tradnl" dirty="0" smtClean="0">
                <a:latin typeface="Times New Roman" pitchFamily="18" charset="0"/>
                <a:cs typeface="Times New Roman" pitchFamily="18" charset="0"/>
              </a:rPr>
              <a:t>El propósito del presente material tiene como objetivo cubrir la primera unidad del programa de estudios de Redes de Computadoras; correspondiente a la </a:t>
            </a:r>
            <a:r>
              <a:rPr lang="es-MX" b="1" dirty="0" smtClean="0">
                <a:latin typeface="Times New Roman" panose="02020603050405020304" pitchFamily="18" charset="0"/>
                <a:cs typeface="Times New Roman" panose="02020603050405020304" pitchFamily="18" charset="0"/>
              </a:rPr>
              <a:t>Introducción </a:t>
            </a:r>
          </a:p>
          <a:p>
            <a:pPr lvl="0" algn="just">
              <a:lnSpc>
                <a:spcPct val="150000"/>
              </a:lnSpc>
            </a:pPr>
            <a:endParaRPr lang="es-MX" dirty="0" smtClean="0">
              <a:latin typeface="Times New Roman" panose="02020603050405020304" pitchFamily="18" charset="0"/>
              <a:cs typeface="Times New Roman" panose="02020603050405020304" pitchFamily="18" charset="0"/>
            </a:endParaRPr>
          </a:p>
          <a:p>
            <a:pPr algn="just">
              <a:lnSpc>
                <a:spcPct val="150000"/>
              </a:lnSpc>
              <a:buFont typeface="Wingdings" pitchFamily="2" charset="2"/>
              <a:buChar char="Ø"/>
            </a:pPr>
            <a:r>
              <a:rPr lang="es-MX" dirty="0">
                <a:latin typeface="Times New Roman" panose="02020603050405020304" pitchFamily="18" charset="0"/>
                <a:cs typeface="Times New Roman" panose="02020603050405020304" pitchFamily="18" charset="0"/>
              </a:rPr>
              <a:t>Describir cómo las redes afectan nuestra vida diaria.</a:t>
            </a:r>
          </a:p>
          <a:p>
            <a:pPr algn="just">
              <a:lnSpc>
                <a:spcPct val="150000"/>
              </a:lnSpc>
              <a:buFont typeface="Wingdings" pitchFamily="2" charset="2"/>
              <a:buChar char="Ø"/>
            </a:pPr>
            <a:r>
              <a:rPr lang="es-MX" dirty="0">
                <a:latin typeface="Times New Roman" panose="02020603050405020304" pitchFamily="18" charset="0"/>
                <a:cs typeface="Times New Roman" panose="02020603050405020304" pitchFamily="18" charset="0"/>
              </a:rPr>
              <a:t>Describir la función que cumple el </a:t>
            </a:r>
            <a:r>
              <a:rPr lang="es-MX" dirty="0" err="1">
                <a:latin typeface="Times New Roman" panose="02020603050405020304" pitchFamily="18" charset="0"/>
                <a:cs typeface="Times New Roman" panose="02020603050405020304" pitchFamily="18" charset="0"/>
              </a:rPr>
              <a:t>networking</a:t>
            </a:r>
            <a:r>
              <a:rPr lang="es-MX" dirty="0">
                <a:latin typeface="Times New Roman" panose="02020603050405020304" pitchFamily="18" charset="0"/>
                <a:cs typeface="Times New Roman" panose="02020603050405020304" pitchFamily="18" charset="0"/>
              </a:rPr>
              <a:t> de datos en la red de personas.</a:t>
            </a:r>
          </a:p>
          <a:p>
            <a:pPr algn="just">
              <a:lnSpc>
                <a:spcPct val="150000"/>
              </a:lnSpc>
              <a:buFont typeface="Wingdings" pitchFamily="2" charset="2"/>
              <a:buChar char="Ø"/>
            </a:pPr>
            <a:r>
              <a:rPr lang="es-MX" dirty="0">
                <a:latin typeface="Times New Roman" panose="02020603050405020304" pitchFamily="18" charset="0"/>
                <a:cs typeface="Times New Roman" panose="02020603050405020304" pitchFamily="18" charset="0"/>
              </a:rPr>
              <a:t>Identificar los componentes clave de cualquier red de datos.</a:t>
            </a:r>
          </a:p>
          <a:p>
            <a:pPr algn="just">
              <a:lnSpc>
                <a:spcPct val="150000"/>
              </a:lnSpc>
              <a:buFont typeface="Wingdings" pitchFamily="2" charset="2"/>
              <a:buChar char="Ø"/>
            </a:pPr>
            <a:r>
              <a:rPr lang="es-MX" dirty="0">
                <a:latin typeface="Times New Roman" panose="02020603050405020304" pitchFamily="18" charset="0"/>
                <a:cs typeface="Times New Roman" panose="02020603050405020304" pitchFamily="18" charset="0"/>
              </a:rPr>
              <a:t>Identificar las oportunidades y los desafíos que presentan las redes convergentes.</a:t>
            </a:r>
          </a:p>
          <a:p>
            <a:pPr algn="just">
              <a:lnSpc>
                <a:spcPct val="150000"/>
              </a:lnSpc>
              <a:buFont typeface="Wingdings" pitchFamily="2" charset="2"/>
              <a:buChar char="Ø"/>
            </a:pPr>
            <a:r>
              <a:rPr lang="es-MX" dirty="0">
                <a:latin typeface="Times New Roman" panose="02020603050405020304" pitchFamily="18" charset="0"/>
                <a:cs typeface="Times New Roman" panose="02020603050405020304" pitchFamily="18" charset="0"/>
              </a:rPr>
              <a:t>Describir las características de las arquitecturas de red: tolerancia a fallas, escalabilidad, calidad de servicio y seguridad.</a:t>
            </a:r>
          </a:p>
        </p:txBody>
      </p:sp>
    </p:spTree>
    <p:extLst>
      <p:ext uri="{BB962C8B-B14F-4D97-AF65-F5344CB8AC3E}">
        <p14:creationId xmlns:p14="http://schemas.microsoft.com/office/powerpoint/2010/main" val="35695164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506496" y="2060848"/>
            <a:ext cx="8064896" cy="4093428"/>
          </a:xfrm>
          <a:prstGeom prst="rect">
            <a:avLst/>
          </a:prstGeom>
          <a:noFill/>
        </p:spPr>
        <p:txBody>
          <a:bodyPr wrap="square" rtlCol="0">
            <a:spAutoFit/>
          </a:bodyPr>
          <a:lstStyle/>
          <a:p>
            <a:pPr algn="just"/>
            <a:r>
              <a:rPr lang="es-MX" sz="2000" dirty="0"/>
              <a:t>Nuestras relaciones sociales y de negocios dependen cada vez más de las redes de datos.</a:t>
            </a:r>
          </a:p>
          <a:p>
            <a:pPr algn="just"/>
            <a:r>
              <a:rPr lang="es-MX" sz="2000" dirty="0"/>
              <a:t>La comunicación es casi tan importante para nosotros como el aire, el agua, los alimentos y un lugar para vivir. </a:t>
            </a:r>
          </a:p>
          <a:p>
            <a:pPr algn="just"/>
            <a:r>
              <a:rPr lang="es-MX" sz="2000" dirty="0"/>
              <a:t>Las primeras redes de datos estaban limitadas a intercambiar información basada en caracteres entre sistemas informáticos conectados. Las redes actuales evolucionaron para agregarle voz, flujos de video, texto y gráficos, a los diferentes tipos de dispositivos</a:t>
            </a:r>
          </a:p>
          <a:p>
            <a:pPr algn="just"/>
            <a:r>
              <a:rPr lang="es-MX" sz="2000" dirty="0"/>
              <a:t>Los nuevos métodos de comunicación permiten a las personas interactuar directamente con otras en forma casi instantánea. </a:t>
            </a:r>
          </a:p>
          <a:p>
            <a:pPr algn="just"/>
            <a:r>
              <a:rPr lang="es-MX" sz="2000" dirty="0"/>
              <a:t>La comunidad global ayuda a crear un mundo en el cual las fronteras nacionales, las distancias geográficas y las limitaciones físicas son menos relevantes y presentan cada vez menos obstáculos.</a:t>
            </a:r>
          </a:p>
        </p:txBody>
      </p:sp>
      <p:sp>
        <p:nvSpPr>
          <p:cNvPr id="3" name="2 CuadroTexto"/>
          <p:cNvSpPr txBox="1"/>
          <p:nvPr/>
        </p:nvSpPr>
        <p:spPr>
          <a:xfrm>
            <a:off x="475923" y="1018866"/>
            <a:ext cx="7963299" cy="954107"/>
          </a:xfrm>
          <a:prstGeom prst="rect">
            <a:avLst/>
          </a:prstGeom>
          <a:noFill/>
        </p:spPr>
        <p:txBody>
          <a:bodyPr wrap="square" rtlCol="0">
            <a:spAutoFit/>
          </a:bodyPr>
          <a:lstStyle/>
          <a:p>
            <a:pPr algn="ctr"/>
            <a:r>
              <a:rPr lang="es-MX" sz="2000" b="1" dirty="0" smtClean="0">
                <a:solidFill>
                  <a:schemeClr val="bg2">
                    <a:lumMod val="50000"/>
                  </a:schemeClr>
                </a:solidFill>
              </a:rPr>
              <a:t>INTRODUCCIÓN</a:t>
            </a:r>
          </a:p>
          <a:p>
            <a:pPr algn="ctr"/>
            <a:endParaRPr lang="es-MX" b="1" dirty="0">
              <a:solidFill>
                <a:schemeClr val="bg2">
                  <a:lumMod val="50000"/>
                </a:schemeClr>
              </a:solidFill>
            </a:endParaRPr>
          </a:p>
          <a:p>
            <a:pPr algn="just"/>
            <a:r>
              <a:rPr lang="es-MX" b="1" dirty="0">
                <a:solidFill>
                  <a:schemeClr val="bg2">
                    <a:lumMod val="50000"/>
                  </a:schemeClr>
                </a:solidFill>
              </a:rPr>
              <a:t>Cómo las redes afectan nuestra vida diaria</a:t>
            </a:r>
            <a:endParaRPr lang="es-MX" dirty="0"/>
          </a:p>
        </p:txBody>
      </p:sp>
    </p:spTree>
    <p:extLst>
      <p:ext uri="{BB962C8B-B14F-4D97-AF65-F5344CB8AC3E}">
        <p14:creationId xmlns:p14="http://schemas.microsoft.com/office/powerpoint/2010/main" val="35695164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83568" y="1268760"/>
            <a:ext cx="7848872" cy="1938992"/>
          </a:xfrm>
          <a:prstGeom prst="rect">
            <a:avLst/>
          </a:prstGeom>
        </p:spPr>
        <p:txBody>
          <a:bodyPr wrap="square">
            <a:spAutoFit/>
          </a:bodyPr>
          <a:lstStyle/>
          <a:p>
            <a:pPr algn="just"/>
            <a:r>
              <a:rPr lang="es-MX" sz="2000" dirty="0"/>
              <a:t>Internet conecta a las personas y promueve la comunicación sin límites.</a:t>
            </a:r>
          </a:p>
          <a:p>
            <a:pPr algn="just"/>
            <a:r>
              <a:rPr lang="es-MX" sz="2000" dirty="0"/>
              <a:t>En el transcurso del día, los recursos disponibles en Internet pueden ayudarlo a consultar el estado del clima, la congestión del tráfico, el estado de la cuenta bancaria, recibir y enviar correo electrónico, realizar una llamada telefónica, compartir fotografías, videos, música, jugar en línea, etc.</a:t>
            </a:r>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3800" y="4225925"/>
            <a:ext cx="4149725"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1274488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552" y="1196752"/>
            <a:ext cx="8064896" cy="3477875"/>
          </a:xfrm>
          <a:prstGeom prst="rect">
            <a:avLst/>
          </a:prstGeom>
        </p:spPr>
        <p:txBody>
          <a:bodyPr wrap="square">
            <a:spAutoFit/>
          </a:bodyPr>
          <a:lstStyle/>
          <a:p>
            <a:r>
              <a:rPr lang="es-MX" sz="2000" dirty="0"/>
              <a:t>La existencia y adopción masiva de Internet abrieron paso a nuevas formas de comunicación que permitieron a las personas crear información que puede ser consultada por una audiencia global.</a:t>
            </a:r>
          </a:p>
          <a:p>
            <a:pPr marL="342900" indent="-342900">
              <a:buFont typeface="Arial" panose="020B0604020202020204" pitchFamily="34" charset="0"/>
              <a:buChar char="•"/>
            </a:pPr>
            <a:r>
              <a:rPr lang="es-MX" sz="2000" dirty="0"/>
              <a:t> Mensajería instantánea  (IM, </a:t>
            </a:r>
            <a:r>
              <a:rPr lang="es-MX" sz="2000" dirty="0" err="1"/>
              <a:t>Instant</a:t>
            </a:r>
            <a:r>
              <a:rPr lang="es-MX" sz="2000" dirty="0"/>
              <a:t> </a:t>
            </a:r>
            <a:r>
              <a:rPr lang="es-MX" sz="2000" dirty="0" err="1"/>
              <a:t>messaging</a:t>
            </a:r>
            <a:r>
              <a:rPr lang="es-MX" sz="2000" dirty="0"/>
              <a:t>) </a:t>
            </a:r>
          </a:p>
          <a:p>
            <a:pPr marL="342900" indent="-342900">
              <a:buFont typeface="Arial" panose="020B0604020202020204" pitchFamily="34" charset="0"/>
              <a:buChar char="•"/>
            </a:pPr>
            <a:r>
              <a:rPr lang="es-MX" sz="2000" dirty="0"/>
              <a:t> Comunicación en tiempo real entre 2 </a:t>
            </a:r>
            <a:r>
              <a:rPr lang="es-MX" sz="2000" dirty="0" err="1"/>
              <a:t>ó</a:t>
            </a:r>
            <a:r>
              <a:rPr lang="es-MX" sz="2000" dirty="0"/>
              <a:t> más personas, </a:t>
            </a:r>
            <a:br>
              <a:rPr lang="es-MX" sz="2000" dirty="0"/>
            </a:br>
            <a:r>
              <a:rPr lang="es-MX" sz="2000" dirty="0"/>
              <a:t>basada en texto escrito</a:t>
            </a:r>
          </a:p>
          <a:p>
            <a:pPr marL="342900" indent="-342900">
              <a:buFont typeface="Arial" panose="020B0604020202020204" pitchFamily="34" charset="0"/>
              <a:buChar char="•"/>
            </a:pPr>
            <a:r>
              <a:rPr lang="es-MX" sz="2000" dirty="0"/>
              <a:t> </a:t>
            </a:r>
            <a:r>
              <a:rPr lang="es-MX" sz="2000" dirty="0" err="1"/>
              <a:t>Weblogs</a:t>
            </a:r>
            <a:r>
              <a:rPr lang="es-MX" sz="2000" dirty="0"/>
              <a:t> (blogs)</a:t>
            </a:r>
          </a:p>
          <a:p>
            <a:pPr marL="342900" indent="-342900">
              <a:buFont typeface="Arial" panose="020B0604020202020204" pitchFamily="34" charset="0"/>
              <a:buChar char="•"/>
            </a:pPr>
            <a:r>
              <a:rPr lang="es-MX" sz="2000" dirty="0"/>
              <a:t> </a:t>
            </a:r>
            <a:r>
              <a:rPr lang="es-MX" sz="2000" dirty="0" smtClean="0"/>
              <a:t>Páginas Web </a:t>
            </a:r>
            <a:r>
              <a:rPr lang="es-MX" sz="2000" dirty="0"/>
              <a:t>creadas</a:t>
            </a:r>
            <a:br>
              <a:rPr lang="es-MX" sz="2000" dirty="0"/>
            </a:br>
            <a:r>
              <a:rPr lang="es-MX" sz="2000" dirty="0"/>
              <a:t>por una persona, fáciles de actualizar </a:t>
            </a:r>
            <a:endParaRPr lang="es-MX" sz="2000" dirty="0" smtClean="0"/>
          </a:p>
          <a:p>
            <a:r>
              <a:rPr lang="es-MX" sz="2000" dirty="0" smtClean="0"/>
              <a:t>y editar </a:t>
            </a:r>
            <a:r>
              <a:rPr lang="es-MX" sz="2000" dirty="0"/>
              <a:t>Wikis</a:t>
            </a:r>
          </a:p>
          <a:p>
            <a:pPr marL="342900" indent="-342900">
              <a:buFont typeface="Arial" panose="020B0604020202020204" pitchFamily="34" charset="0"/>
              <a:buChar char="•"/>
            </a:pPr>
            <a:endParaRPr lang="es-MX" sz="2000" dirty="0"/>
          </a:p>
        </p:txBody>
      </p:sp>
      <p:pic>
        <p:nvPicPr>
          <p:cNvPr id="5"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12"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39339" y="3498156"/>
            <a:ext cx="23622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9989" y="3140968"/>
            <a:ext cx="1247775" cy="318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436609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6699</TotalTime>
  <Words>3204</Words>
  <Application>Microsoft Office PowerPoint</Application>
  <PresentationFormat>On-screen Show (4:3)</PresentationFormat>
  <Paragraphs>305</Paragraphs>
  <Slides>50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Calibri</vt:lpstr>
      <vt:lpstr>Times New Roman</vt:lpstr>
      <vt:lpstr>Wingdings</vt:lpstr>
      <vt:lpstr>Tema de Office</vt:lpstr>
      <vt:lpstr>PowerPoint Presentation</vt:lpstr>
      <vt:lpstr>PowerPoint Presentation</vt:lpstr>
      <vt:lpstr>PowerPoint Presentation</vt:lpstr>
      <vt:lpstr>Contenido Sintético</vt:lpstr>
      <vt:lpstr>Presentación</vt:lpstr>
      <vt:lpstr>Unidad de Aprendizaje Redes de Computadoras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LABLES</dc:creator>
  <cp:lastModifiedBy>AULA</cp:lastModifiedBy>
  <cp:revision>61</cp:revision>
  <dcterms:created xsi:type="dcterms:W3CDTF">2014-09-25T16:38:20Z</dcterms:created>
  <dcterms:modified xsi:type="dcterms:W3CDTF">2015-10-02T22:41:58Z</dcterms:modified>
</cp:coreProperties>
</file>