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35"/>
  </p:notesMasterIdLst>
  <p:sldIdLst>
    <p:sldId id="336" r:id="rId2"/>
    <p:sldId id="313" r:id="rId3"/>
    <p:sldId id="315" r:id="rId4"/>
    <p:sldId id="317" r:id="rId5"/>
    <p:sldId id="318" r:id="rId6"/>
    <p:sldId id="319" r:id="rId7"/>
    <p:sldId id="320" r:id="rId8"/>
    <p:sldId id="322" r:id="rId9"/>
    <p:sldId id="323" r:id="rId10"/>
    <p:sldId id="324" r:id="rId11"/>
    <p:sldId id="259" r:id="rId12"/>
    <p:sldId id="355" r:id="rId13"/>
    <p:sldId id="356" r:id="rId14"/>
    <p:sldId id="257" r:id="rId15"/>
    <p:sldId id="359" r:id="rId16"/>
    <p:sldId id="325" r:id="rId17"/>
    <p:sldId id="344" r:id="rId18"/>
    <p:sldId id="346" r:id="rId19"/>
    <p:sldId id="328" r:id="rId20"/>
    <p:sldId id="327" r:id="rId21"/>
    <p:sldId id="291" r:id="rId22"/>
    <p:sldId id="338" r:id="rId23"/>
    <p:sldId id="273" r:id="rId24"/>
    <p:sldId id="280" r:id="rId25"/>
    <p:sldId id="348" r:id="rId26"/>
    <p:sldId id="349" r:id="rId27"/>
    <p:sldId id="347" r:id="rId28"/>
    <p:sldId id="354" r:id="rId29"/>
    <p:sldId id="358" r:id="rId30"/>
    <p:sldId id="340" r:id="rId31"/>
    <p:sldId id="292" r:id="rId32"/>
    <p:sldId id="357" r:id="rId33"/>
    <p:sldId id="310" r:id="rId3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3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20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D21577-DAE2-4921-93FA-49FA4E6932DA}" type="doc">
      <dgm:prSet loTypeId="urn:microsoft.com/office/officeart/2005/8/layout/equation2" loCatId="process" qsTypeId="urn:microsoft.com/office/officeart/2005/8/quickstyle/simple1" qsCatId="simple" csTypeId="urn:microsoft.com/office/officeart/2005/8/colors/accent6_2" csCatId="accent6" phldr="1"/>
      <dgm:spPr/>
    </dgm:pt>
    <dgm:pt modelId="{E62DFEE0-688A-4AAE-BD7F-DBE80852E781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INGRESOS</a:t>
          </a:r>
          <a:endParaRPr lang="es-MX" sz="2000" b="1" dirty="0">
            <a:solidFill>
              <a:schemeClr val="tx1"/>
            </a:solidFill>
          </a:endParaRPr>
        </a:p>
      </dgm:t>
    </dgm:pt>
    <dgm:pt modelId="{3391F9A5-B26F-4D5D-9B8C-656ED68E72BA}" type="parTrans" cxnId="{15D04E1F-2AAF-40A7-917B-1B899AF98105}">
      <dgm:prSet/>
      <dgm:spPr/>
      <dgm:t>
        <a:bodyPr/>
        <a:lstStyle/>
        <a:p>
          <a:endParaRPr lang="es-MX"/>
        </a:p>
      </dgm:t>
    </dgm:pt>
    <dgm:pt modelId="{FA4C5C77-DAA6-4727-BEC7-E2D985F99D6E}" type="sibTrans" cxnId="{15D04E1F-2AAF-40A7-917B-1B899AF98105}">
      <dgm:prSet/>
      <dgm:spPr/>
      <dgm:t>
        <a:bodyPr/>
        <a:lstStyle/>
        <a:p>
          <a:endParaRPr lang="es-MX"/>
        </a:p>
      </dgm:t>
    </dgm:pt>
    <dgm:pt modelId="{89A2E4ED-E9BF-4267-9FFE-73CEC1023088}">
      <dgm:prSet phldrT="[Texto]" custT="1"/>
      <dgm:spPr/>
      <dgm:t>
        <a:bodyPr/>
        <a:lstStyle/>
        <a:p>
          <a:r>
            <a:rPr lang="es-MX" sz="2800" b="1" dirty="0" smtClean="0">
              <a:solidFill>
                <a:schemeClr val="tx1"/>
              </a:solidFill>
            </a:rPr>
            <a:t>GASTOS</a:t>
          </a:r>
          <a:endParaRPr lang="es-MX" sz="1800" b="1" dirty="0">
            <a:solidFill>
              <a:schemeClr val="tx1"/>
            </a:solidFill>
          </a:endParaRPr>
        </a:p>
      </dgm:t>
    </dgm:pt>
    <dgm:pt modelId="{179B7D76-F539-4EE5-BFF8-D6393C07FDFD}" type="parTrans" cxnId="{B04C6283-B519-4A5A-9E8E-8D634121D32E}">
      <dgm:prSet/>
      <dgm:spPr/>
      <dgm:t>
        <a:bodyPr/>
        <a:lstStyle/>
        <a:p>
          <a:endParaRPr lang="es-MX"/>
        </a:p>
      </dgm:t>
    </dgm:pt>
    <dgm:pt modelId="{52D74B85-24BF-4F66-A665-174E8E98AC27}" type="sibTrans" cxnId="{B04C6283-B519-4A5A-9E8E-8D634121D32E}">
      <dgm:prSet/>
      <dgm:spPr/>
      <dgm:t>
        <a:bodyPr/>
        <a:lstStyle/>
        <a:p>
          <a:endParaRPr lang="es-MX"/>
        </a:p>
      </dgm:t>
    </dgm:pt>
    <dgm:pt modelId="{4FEF766D-1BD7-4F36-89D0-59F871A183F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FLUJO NETO DE EFECTVIO</a:t>
          </a:r>
          <a:endParaRPr lang="es-MX" dirty="0">
            <a:solidFill>
              <a:schemeClr val="tx1"/>
            </a:solidFill>
          </a:endParaRPr>
        </a:p>
      </dgm:t>
    </dgm:pt>
    <dgm:pt modelId="{102DC2E8-6C9C-4259-85FC-085941E1BA46}" type="parTrans" cxnId="{E5B8E252-C5E2-48E8-AD00-07FF4B6FF2D8}">
      <dgm:prSet/>
      <dgm:spPr/>
      <dgm:t>
        <a:bodyPr/>
        <a:lstStyle/>
        <a:p>
          <a:endParaRPr lang="es-MX"/>
        </a:p>
      </dgm:t>
    </dgm:pt>
    <dgm:pt modelId="{192751DC-6E18-4A1D-8B11-06F2E65A1F3D}" type="sibTrans" cxnId="{E5B8E252-C5E2-48E8-AD00-07FF4B6FF2D8}">
      <dgm:prSet/>
      <dgm:spPr/>
      <dgm:t>
        <a:bodyPr/>
        <a:lstStyle/>
        <a:p>
          <a:endParaRPr lang="es-MX"/>
        </a:p>
      </dgm:t>
    </dgm:pt>
    <dgm:pt modelId="{3B976531-21D5-4140-BA75-5AEC50ABBF77}" type="pres">
      <dgm:prSet presAssocID="{27D21577-DAE2-4921-93FA-49FA4E6932DA}" presName="Name0" presStyleCnt="0">
        <dgm:presLayoutVars>
          <dgm:dir/>
          <dgm:resizeHandles val="exact"/>
        </dgm:presLayoutVars>
      </dgm:prSet>
      <dgm:spPr/>
    </dgm:pt>
    <dgm:pt modelId="{76DF0818-0FBB-4C82-A80B-62B01E61367F}" type="pres">
      <dgm:prSet presAssocID="{27D21577-DAE2-4921-93FA-49FA4E6932DA}" presName="vNodes" presStyleCnt="0"/>
      <dgm:spPr/>
    </dgm:pt>
    <dgm:pt modelId="{A3AE30CA-07DD-4E5C-9F66-107610475637}" type="pres">
      <dgm:prSet presAssocID="{E62DFEE0-688A-4AAE-BD7F-DBE80852E781}" presName="node" presStyleLbl="node1" presStyleIdx="0" presStyleCnt="3" custScaleX="136919" custScaleY="1378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4A406A-80AF-43D8-9A71-6E46E4C3FD49}" type="pres">
      <dgm:prSet presAssocID="{FA4C5C77-DAA6-4727-BEC7-E2D985F99D6E}" presName="spacerT" presStyleCnt="0"/>
      <dgm:spPr/>
    </dgm:pt>
    <dgm:pt modelId="{4CC5A1E8-732C-4BE6-8FF7-AACFCB856E36}" type="pres">
      <dgm:prSet presAssocID="{FA4C5C77-DAA6-4727-BEC7-E2D985F99D6E}" presName="sibTrans" presStyleLbl="sibTrans2D1" presStyleIdx="0" presStyleCnt="2"/>
      <dgm:spPr>
        <a:prstGeom prst="mathMinus">
          <a:avLst/>
        </a:prstGeom>
      </dgm:spPr>
      <dgm:t>
        <a:bodyPr/>
        <a:lstStyle/>
        <a:p>
          <a:endParaRPr lang="es-MX"/>
        </a:p>
      </dgm:t>
    </dgm:pt>
    <dgm:pt modelId="{FEBEC552-DBF6-4BBE-8228-8BB09A677080}" type="pres">
      <dgm:prSet presAssocID="{FA4C5C77-DAA6-4727-BEC7-E2D985F99D6E}" presName="spacerB" presStyleCnt="0"/>
      <dgm:spPr/>
    </dgm:pt>
    <dgm:pt modelId="{3D87952C-F2A2-4FF0-BD2C-2BBE4FF061B0}" type="pres">
      <dgm:prSet presAssocID="{89A2E4ED-E9BF-4267-9FFE-73CEC1023088}" presName="node" presStyleLbl="node1" presStyleIdx="1" presStyleCnt="3" custScaleX="134247" custScaleY="1307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E716EE-7B18-4FE2-9599-94A46AAFF591}" type="pres">
      <dgm:prSet presAssocID="{27D21577-DAE2-4921-93FA-49FA4E6932DA}" presName="sibTransLast" presStyleLbl="sibTrans2D1" presStyleIdx="1" presStyleCnt="2"/>
      <dgm:spPr>
        <a:prstGeom prst="mathEqual">
          <a:avLst/>
        </a:prstGeom>
      </dgm:spPr>
      <dgm:t>
        <a:bodyPr/>
        <a:lstStyle/>
        <a:p>
          <a:endParaRPr lang="es-MX"/>
        </a:p>
      </dgm:t>
    </dgm:pt>
    <dgm:pt modelId="{84AB8E45-EA6A-4D0B-A79E-6A5C87C74274}" type="pres">
      <dgm:prSet presAssocID="{27D21577-DAE2-4921-93FA-49FA4E6932DA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991936C4-81A3-445C-897A-03F0EDA36038}" type="pres">
      <dgm:prSet presAssocID="{27D21577-DAE2-4921-93FA-49FA4E6932DA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7A23F80-023F-4936-8B1B-359E2193A494}" type="presOf" srcId="{89A2E4ED-E9BF-4267-9FFE-73CEC1023088}" destId="{3D87952C-F2A2-4FF0-BD2C-2BBE4FF061B0}" srcOrd="0" destOrd="0" presId="urn:microsoft.com/office/officeart/2005/8/layout/equation2"/>
    <dgm:cxn modelId="{E420A7CC-72C9-4053-9205-E5DA3F0676C9}" type="presOf" srcId="{FA4C5C77-DAA6-4727-BEC7-E2D985F99D6E}" destId="{4CC5A1E8-732C-4BE6-8FF7-AACFCB856E36}" srcOrd="0" destOrd="0" presId="urn:microsoft.com/office/officeart/2005/8/layout/equation2"/>
    <dgm:cxn modelId="{53165429-7844-4469-B614-351B7AFE9382}" type="presOf" srcId="{4FEF766D-1BD7-4F36-89D0-59F871A183FC}" destId="{991936C4-81A3-445C-897A-03F0EDA36038}" srcOrd="0" destOrd="0" presId="urn:microsoft.com/office/officeart/2005/8/layout/equation2"/>
    <dgm:cxn modelId="{94FD7D31-1043-4AA6-9E15-8530D5F6727E}" type="presOf" srcId="{52D74B85-24BF-4F66-A665-174E8E98AC27}" destId="{84AB8E45-EA6A-4D0B-A79E-6A5C87C74274}" srcOrd="1" destOrd="0" presId="urn:microsoft.com/office/officeart/2005/8/layout/equation2"/>
    <dgm:cxn modelId="{E5B8E252-C5E2-48E8-AD00-07FF4B6FF2D8}" srcId="{27D21577-DAE2-4921-93FA-49FA4E6932DA}" destId="{4FEF766D-1BD7-4F36-89D0-59F871A183FC}" srcOrd="2" destOrd="0" parTransId="{102DC2E8-6C9C-4259-85FC-085941E1BA46}" sibTransId="{192751DC-6E18-4A1D-8B11-06F2E65A1F3D}"/>
    <dgm:cxn modelId="{392015CF-B5FD-4319-A0E7-6B15DB9DFFCA}" type="presOf" srcId="{27D21577-DAE2-4921-93FA-49FA4E6932DA}" destId="{3B976531-21D5-4140-BA75-5AEC50ABBF77}" srcOrd="0" destOrd="0" presId="urn:microsoft.com/office/officeart/2005/8/layout/equation2"/>
    <dgm:cxn modelId="{15D04E1F-2AAF-40A7-917B-1B899AF98105}" srcId="{27D21577-DAE2-4921-93FA-49FA4E6932DA}" destId="{E62DFEE0-688A-4AAE-BD7F-DBE80852E781}" srcOrd="0" destOrd="0" parTransId="{3391F9A5-B26F-4D5D-9B8C-656ED68E72BA}" sibTransId="{FA4C5C77-DAA6-4727-BEC7-E2D985F99D6E}"/>
    <dgm:cxn modelId="{340F6A8F-8DBC-4064-924A-0799FFB60739}" type="presOf" srcId="{52D74B85-24BF-4F66-A665-174E8E98AC27}" destId="{ADE716EE-7B18-4FE2-9599-94A46AAFF591}" srcOrd="0" destOrd="0" presId="urn:microsoft.com/office/officeart/2005/8/layout/equation2"/>
    <dgm:cxn modelId="{B04C6283-B519-4A5A-9E8E-8D634121D32E}" srcId="{27D21577-DAE2-4921-93FA-49FA4E6932DA}" destId="{89A2E4ED-E9BF-4267-9FFE-73CEC1023088}" srcOrd="1" destOrd="0" parTransId="{179B7D76-F539-4EE5-BFF8-D6393C07FDFD}" sibTransId="{52D74B85-24BF-4F66-A665-174E8E98AC27}"/>
    <dgm:cxn modelId="{DD69497C-F5B6-4E71-9FBF-4C22B1301A59}" type="presOf" srcId="{E62DFEE0-688A-4AAE-BD7F-DBE80852E781}" destId="{A3AE30CA-07DD-4E5C-9F66-107610475637}" srcOrd="0" destOrd="0" presId="urn:microsoft.com/office/officeart/2005/8/layout/equation2"/>
    <dgm:cxn modelId="{20230603-FB62-4E7A-8EF9-FA47955EB7C9}" type="presParOf" srcId="{3B976531-21D5-4140-BA75-5AEC50ABBF77}" destId="{76DF0818-0FBB-4C82-A80B-62B01E61367F}" srcOrd="0" destOrd="0" presId="urn:microsoft.com/office/officeart/2005/8/layout/equation2"/>
    <dgm:cxn modelId="{90555E81-5F2C-4B76-A000-2E26A5E7877B}" type="presParOf" srcId="{76DF0818-0FBB-4C82-A80B-62B01E61367F}" destId="{A3AE30CA-07DD-4E5C-9F66-107610475637}" srcOrd="0" destOrd="0" presId="urn:microsoft.com/office/officeart/2005/8/layout/equation2"/>
    <dgm:cxn modelId="{1AC65DFD-4F26-4EA6-9AC6-E5A98A2BBB40}" type="presParOf" srcId="{76DF0818-0FBB-4C82-A80B-62B01E61367F}" destId="{FF4A406A-80AF-43D8-9A71-6E46E4C3FD49}" srcOrd="1" destOrd="0" presId="urn:microsoft.com/office/officeart/2005/8/layout/equation2"/>
    <dgm:cxn modelId="{55C9BB62-40CB-4E8A-A0E4-ED853C8D145F}" type="presParOf" srcId="{76DF0818-0FBB-4C82-A80B-62B01E61367F}" destId="{4CC5A1E8-732C-4BE6-8FF7-AACFCB856E36}" srcOrd="2" destOrd="0" presId="urn:microsoft.com/office/officeart/2005/8/layout/equation2"/>
    <dgm:cxn modelId="{0F6C3D99-68B2-48CE-80D9-E924054BCC08}" type="presParOf" srcId="{76DF0818-0FBB-4C82-A80B-62B01E61367F}" destId="{FEBEC552-DBF6-4BBE-8228-8BB09A677080}" srcOrd="3" destOrd="0" presId="urn:microsoft.com/office/officeart/2005/8/layout/equation2"/>
    <dgm:cxn modelId="{3F33A0C5-6AF0-4753-8CB7-DAD2DDD0F5E9}" type="presParOf" srcId="{76DF0818-0FBB-4C82-A80B-62B01E61367F}" destId="{3D87952C-F2A2-4FF0-BD2C-2BBE4FF061B0}" srcOrd="4" destOrd="0" presId="urn:microsoft.com/office/officeart/2005/8/layout/equation2"/>
    <dgm:cxn modelId="{27AD8EBF-198E-4E05-B9E4-A37ECD49821A}" type="presParOf" srcId="{3B976531-21D5-4140-BA75-5AEC50ABBF77}" destId="{ADE716EE-7B18-4FE2-9599-94A46AAFF591}" srcOrd="1" destOrd="0" presId="urn:microsoft.com/office/officeart/2005/8/layout/equation2"/>
    <dgm:cxn modelId="{F59093EB-C62B-47AD-B61D-08BD8D53864C}" type="presParOf" srcId="{ADE716EE-7B18-4FE2-9599-94A46AAFF591}" destId="{84AB8E45-EA6A-4D0B-A79E-6A5C87C74274}" srcOrd="0" destOrd="0" presId="urn:microsoft.com/office/officeart/2005/8/layout/equation2"/>
    <dgm:cxn modelId="{F45BC192-88FB-40BB-9A01-09E80F65B5AA}" type="presParOf" srcId="{3B976531-21D5-4140-BA75-5AEC50ABBF77}" destId="{991936C4-81A3-445C-897A-03F0EDA3603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2F3594-E127-4085-9C0A-C9614749C2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</dgm:pt>
    <dgm:pt modelId="{6942DCA8-ACB4-43F8-9974-ACED96AB8C6E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1</a:t>
          </a:r>
          <a:r>
            <a:rPr lang="es-MX" sz="2000" dirty="0" smtClean="0"/>
            <a:t>.- Registrar el efectivo disponible al iniciar el día, o mes (dinero existente en caja y/o bancos)</a:t>
          </a:r>
          <a:endParaRPr lang="es-MX" sz="2000" dirty="0"/>
        </a:p>
      </dgm:t>
    </dgm:pt>
    <dgm:pt modelId="{8EAAC1DE-4656-4952-8DB6-13C3CD70AE71}" type="parTrans" cxnId="{0542F00A-0E40-4DEE-9C6C-279C28DE4A86}">
      <dgm:prSet/>
      <dgm:spPr/>
      <dgm:t>
        <a:bodyPr/>
        <a:lstStyle/>
        <a:p>
          <a:endParaRPr lang="es-MX"/>
        </a:p>
      </dgm:t>
    </dgm:pt>
    <dgm:pt modelId="{1EEA5C92-C209-4CBF-BADE-C61DFBB788D1}" type="sibTrans" cxnId="{0542F00A-0E40-4DEE-9C6C-279C28DE4A86}">
      <dgm:prSet/>
      <dgm:spPr/>
      <dgm:t>
        <a:bodyPr/>
        <a:lstStyle/>
        <a:p>
          <a:endParaRPr lang="es-MX"/>
        </a:p>
      </dgm:t>
    </dgm:pt>
    <dgm:pt modelId="{47300590-78C9-486C-AD8D-63DB2D1414EC}">
      <dgm:prSet phldrT="[Texto]"/>
      <dgm:spPr/>
      <dgm:t>
        <a:bodyPr/>
        <a:lstStyle/>
        <a:p>
          <a:r>
            <a:rPr lang="es-MX" dirty="0" smtClean="0"/>
            <a:t>5.- Se suman los totales diarios o mensuales, según se requiera para realizar un control mensual o anual</a:t>
          </a:r>
          <a:endParaRPr lang="es-MX" dirty="0"/>
        </a:p>
      </dgm:t>
    </dgm:pt>
    <dgm:pt modelId="{841A79F4-419A-48EA-8357-807BF58EC421}" type="parTrans" cxnId="{58863126-A498-4CC2-B5B4-70BF9E3EAE5B}">
      <dgm:prSet/>
      <dgm:spPr/>
      <dgm:t>
        <a:bodyPr/>
        <a:lstStyle/>
        <a:p>
          <a:endParaRPr lang="es-MX"/>
        </a:p>
      </dgm:t>
    </dgm:pt>
    <dgm:pt modelId="{F530553F-96BB-4639-8456-065F1C3AEBF5}" type="sibTrans" cxnId="{58863126-A498-4CC2-B5B4-70BF9E3EAE5B}">
      <dgm:prSet/>
      <dgm:spPr/>
      <dgm:t>
        <a:bodyPr/>
        <a:lstStyle/>
        <a:p>
          <a:endParaRPr lang="es-MX"/>
        </a:p>
      </dgm:t>
    </dgm:pt>
    <dgm:pt modelId="{15F3647E-36F8-4CB4-BC0F-75455B4A60CE}">
      <dgm:prSet phldrT="[Texto]"/>
      <dgm:spPr/>
      <dgm:t>
        <a:bodyPr/>
        <a:lstStyle/>
        <a:p>
          <a:r>
            <a:rPr lang="es-MX" dirty="0" smtClean="0"/>
            <a:t>3.- Al final del periodo sumar y restar todo las entradas (ingresos) y salidas (egresos)</a:t>
          </a:r>
          <a:endParaRPr lang="es-MX" dirty="0"/>
        </a:p>
      </dgm:t>
    </dgm:pt>
    <dgm:pt modelId="{C3607427-844D-4816-B450-2541988F2AFB}" type="parTrans" cxnId="{8F33C96D-32D1-4F4A-9357-AA41802A9893}">
      <dgm:prSet/>
      <dgm:spPr/>
      <dgm:t>
        <a:bodyPr/>
        <a:lstStyle/>
        <a:p>
          <a:endParaRPr lang="es-MX"/>
        </a:p>
      </dgm:t>
    </dgm:pt>
    <dgm:pt modelId="{D6450919-3311-4B1E-B27D-37381D2122EA}" type="sibTrans" cxnId="{8F33C96D-32D1-4F4A-9357-AA41802A9893}">
      <dgm:prSet/>
      <dgm:spPr/>
      <dgm:t>
        <a:bodyPr/>
        <a:lstStyle/>
        <a:p>
          <a:endParaRPr lang="es-MX"/>
        </a:p>
      </dgm:t>
    </dgm:pt>
    <dgm:pt modelId="{56847BDD-B951-4E7A-AB6B-52157FC39C65}">
      <dgm:prSet/>
      <dgm:spPr/>
      <dgm:t>
        <a:bodyPr/>
        <a:lstStyle/>
        <a:p>
          <a:r>
            <a:rPr lang="es-MX" dirty="0" smtClean="0"/>
            <a:t>2.-Registrar cada actividad según corresponda: Ingreso o Gasto</a:t>
          </a:r>
          <a:endParaRPr lang="es-MX" dirty="0"/>
        </a:p>
      </dgm:t>
    </dgm:pt>
    <dgm:pt modelId="{C87F6303-1541-445C-BEFE-E80E24540698}" type="parTrans" cxnId="{D40C4245-6A03-4675-A7E2-ADE74AB8E4F4}">
      <dgm:prSet/>
      <dgm:spPr/>
      <dgm:t>
        <a:bodyPr/>
        <a:lstStyle/>
        <a:p>
          <a:endParaRPr lang="es-MX"/>
        </a:p>
      </dgm:t>
    </dgm:pt>
    <dgm:pt modelId="{12D33833-8563-46CA-AD79-723EB9625C13}" type="sibTrans" cxnId="{D40C4245-6A03-4675-A7E2-ADE74AB8E4F4}">
      <dgm:prSet/>
      <dgm:spPr/>
      <dgm:t>
        <a:bodyPr/>
        <a:lstStyle/>
        <a:p>
          <a:endParaRPr lang="es-MX"/>
        </a:p>
      </dgm:t>
    </dgm:pt>
    <dgm:pt modelId="{A97CC6B2-24EA-4615-A7B4-E606A7933C10}">
      <dgm:prSet/>
      <dgm:spPr/>
      <dgm:t>
        <a:bodyPr/>
        <a:lstStyle/>
        <a:p>
          <a:r>
            <a:rPr lang="es-MX" smtClean="0"/>
            <a:t>4.- El resultado obtenido será el  efectivo disponible del siguiente periodo (diario, mensual o anual)</a:t>
          </a:r>
          <a:endParaRPr lang="es-MX"/>
        </a:p>
      </dgm:t>
    </dgm:pt>
    <dgm:pt modelId="{9A48A8DB-7B13-48BB-9F71-A6835D94C9EE}" type="parTrans" cxnId="{E8517468-B581-4851-8B7A-6BB987E3E923}">
      <dgm:prSet/>
      <dgm:spPr/>
      <dgm:t>
        <a:bodyPr/>
        <a:lstStyle/>
        <a:p>
          <a:endParaRPr lang="es-MX"/>
        </a:p>
      </dgm:t>
    </dgm:pt>
    <dgm:pt modelId="{3883F9A7-78EA-4B29-9EBE-95C306F956F3}" type="sibTrans" cxnId="{E8517468-B581-4851-8B7A-6BB987E3E923}">
      <dgm:prSet/>
      <dgm:spPr/>
      <dgm:t>
        <a:bodyPr/>
        <a:lstStyle/>
        <a:p>
          <a:endParaRPr lang="es-MX"/>
        </a:p>
      </dgm:t>
    </dgm:pt>
    <dgm:pt modelId="{D8D19AD5-8866-408C-B0CD-6C04C69E50A9}" type="pres">
      <dgm:prSet presAssocID="{C82F3594-E127-4085-9C0A-C9614749C27D}" presName="linear" presStyleCnt="0">
        <dgm:presLayoutVars>
          <dgm:dir/>
          <dgm:animLvl val="lvl"/>
          <dgm:resizeHandles val="exact"/>
        </dgm:presLayoutVars>
      </dgm:prSet>
      <dgm:spPr/>
    </dgm:pt>
    <dgm:pt modelId="{068D5F13-D868-4734-BF4E-469F1297788E}" type="pres">
      <dgm:prSet presAssocID="{6942DCA8-ACB4-43F8-9974-ACED96AB8C6E}" presName="parentLin" presStyleCnt="0"/>
      <dgm:spPr/>
    </dgm:pt>
    <dgm:pt modelId="{32CC11FC-A1C8-402C-B24C-65ECDF8A562E}" type="pres">
      <dgm:prSet presAssocID="{6942DCA8-ACB4-43F8-9974-ACED96AB8C6E}" presName="parentLeftMargin" presStyleLbl="node1" presStyleIdx="0" presStyleCnt="5"/>
      <dgm:spPr/>
    </dgm:pt>
    <dgm:pt modelId="{BFCE650B-B815-4EF1-BCF3-79E01AA62AD0}" type="pres">
      <dgm:prSet presAssocID="{6942DCA8-ACB4-43F8-9974-ACED96AB8C6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9EF5A0-17FD-403D-8636-B469C7489B4E}" type="pres">
      <dgm:prSet presAssocID="{6942DCA8-ACB4-43F8-9974-ACED96AB8C6E}" presName="negativeSpace" presStyleCnt="0"/>
      <dgm:spPr/>
    </dgm:pt>
    <dgm:pt modelId="{39008CAB-25FC-4074-B809-D3CA15DD409F}" type="pres">
      <dgm:prSet presAssocID="{6942DCA8-ACB4-43F8-9974-ACED96AB8C6E}" presName="childText" presStyleLbl="conFgAcc1" presStyleIdx="0" presStyleCnt="5">
        <dgm:presLayoutVars>
          <dgm:bulletEnabled val="1"/>
        </dgm:presLayoutVars>
      </dgm:prSet>
      <dgm:spPr/>
    </dgm:pt>
    <dgm:pt modelId="{0F65EDD7-44E2-410C-9A57-DD573E46BD77}" type="pres">
      <dgm:prSet presAssocID="{1EEA5C92-C209-4CBF-BADE-C61DFBB788D1}" presName="spaceBetweenRectangles" presStyleCnt="0"/>
      <dgm:spPr/>
    </dgm:pt>
    <dgm:pt modelId="{7682A8B6-529E-4FD1-81CF-3AA08BFA8DE0}" type="pres">
      <dgm:prSet presAssocID="{56847BDD-B951-4E7A-AB6B-52157FC39C65}" presName="parentLin" presStyleCnt="0"/>
      <dgm:spPr/>
    </dgm:pt>
    <dgm:pt modelId="{3A58796A-5604-4699-8F4A-5AC91650CE75}" type="pres">
      <dgm:prSet presAssocID="{56847BDD-B951-4E7A-AB6B-52157FC39C65}" presName="parentLeftMargin" presStyleLbl="node1" presStyleIdx="0" presStyleCnt="5"/>
      <dgm:spPr/>
    </dgm:pt>
    <dgm:pt modelId="{C42A71BF-FC29-4AF9-814B-3D6E2B0E7D46}" type="pres">
      <dgm:prSet presAssocID="{56847BDD-B951-4E7A-AB6B-52157FC39C6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0D8ADF-84C3-46A0-879A-0E023B58802A}" type="pres">
      <dgm:prSet presAssocID="{56847BDD-B951-4E7A-AB6B-52157FC39C65}" presName="negativeSpace" presStyleCnt="0"/>
      <dgm:spPr/>
    </dgm:pt>
    <dgm:pt modelId="{2339FED9-9055-4311-8DCF-7136DD0B0452}" type="pres">
      <dgm:prSet presAssocID="{56847BDD-B951-4E7A-AB6B-52157FC39C65}" presName="childText" presStyleLbl="conFgAcc1" presStyleIdx="1" presStyleCnt="5">
        <dgm:presLayoutVars>
          <dgm:bulletEnabled val="1"/>
        </dgm:presLayoutVars>
      </dgm:prSet>
      <dgm:spPr/>
    </dgm:pt>
    <dgm:pt modelId="{18915BA6-4FED-4119-B73E-F40D7F2A491B}" type="pres">
      <dgm:prSet presAssocID="{12D33833-8563-46CA-AD79-723EB9625C13}" presName="spaceBetweenRectangles" presStyleCnt="0"/>
      <dgm:spPr/>
    </dgm:pt>
    <dgm:pt modelId="{9C186909-3623-49B3-A499-A174D6539B0A}" type="pres">
      <dgm:prSet presAssocID="{15F3647E-36F8-4CB4-BC0F-75455B4A60CE}" presName="parentLin" presStyleCnt="0"/>
      <dgm:spPr/>
    </dgm:pt>
    <dgm:pt modelId="{4C70FE9F-AF21-4F83-B984-450BD9698709}" type="pres">
      <dgm:prSet presAssocID="{15F3647E-36F8-4CB4-BC0F-75455B4A60CE}" presName="parentLeftMargin" presStyleLbl="node1" presStyleIdx="1" presStyleCnt="5"/>
      <dgm:spPr/>
    </dgm:pt>
    <dgm:pt modelId="{6416E5FA-4C58-4D72-B759-E4447795DDD9}" type="pres">
      <dgm:prSet presAssocID="{15F3647E-36F8-4CB4-BC0F-75455B4A60C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0BD49A-43EB-4D63-8F5D-F52EEBB512BA}" type="pres">
      <dgm:prSet presAssocID="{15F3647E-36F8-4CB4-BC0F-75455B4A60CE}" presName="negativeSpace" presStyleCnt="0"/>
      <dgm:spPr/>
    </dgm:pt>
    <dgm:pt modelId="{E5F87094-FF02-49C0-A6B1-15EBE3B1249A}" type="pres">
      <dgm:prSet presAssocID="{15F3647E-36F8-4CB4-BC0F-75455B4A60CE}" presName="childText" presStyleLbl="conFgAcc1" presStyleIdx="2" presStyleCnt="5">
        <dgm:presLayoutVars>
          <dgm:bulletEnabled val="1"/>
        </dgm:presLayoutVars>
      </dgm:prSet>
      <dgm:spPr/>
    </dgm:pt>
    <dgm:pt modelId="{6FD954FC-26A0-4545-B7E2-412A8051B08A}" type="pres">
      <dgm:prSet presAssocID="{D6450919-3311-4B1E-B27D-37381D2122EA}" presName="spaceBetweenRectangles" presStyleCnt="0"/>
      <dgm:spPr/>
    </dgm:pt>
    <dgm:pt modelId="{D07E4F3F-B28E-495B-91A0-3A9E71FBC3CA}" type="pres">
      <dgm:prSet presAssocID="{A97CC6B2-24EA-4615-A7B4-E606A7933C10}" presName="parentLin" presStyleCnt="0"/>
      <dgm:spPr/>
    </dgm:pt>
    <dgm:pt modelId="{E9D35BFB-DA49-4EA2-A809-C67CB4E81F3A}" type="pres">
      <dgm:prSet presAssocID="{A97CC6B2-24EA-4615-A7B4-E606A7933C10}" presName="parentLeftMargin" presStyleLbl="node1" presStyleIdx="2" presStyleCnt="5"/>
      <dgm:spPr/>
    </dgm:pt>
    <dgm:pt modelId="{A88E27C6-3457-4E40-9B7D-79CAFCA4A115}" type="pres">
      <dgm:prSet presAssocID="{A97CC6B2-24EA-4615-A7B4-E606A7933C1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386692D-4C04-4D5B-A28B-2D93D8FEF41B}" type="pres">
      <dgm:prSet presAssocID="{A97CC6B2-24EA-4615-A7B4-E606A7933C10}" presName="negativeSpace" presStyleCnt="0"/>
      <dgm:spPr/>
    </dgm:pt>
    <dgm:pt modelId="{4ADEC188-A786-41BC-985B-DB26D3C08AF3}" type="pres">
      <dgm:prSet presAssocID="{A97CC6B2-24EA-4615-A7B4-E606A7933C10}" presName="childText" presStyleLbl="conFgAcc1" presStyleIdx="3" presStyleCnt="5">
        <dgm:presLayoutVars>
          <dgm:bulletEnabled val="1"/>
        </dgm:presLayoutVars>
      </dgm:prSet>
      <dgm:spPr/>
    </dgm:pt>
    <dgm:pt modelId="{8C952DD0-DE0A-44EA-BC99-0DFCDBBB8B4B}" type="pres">
      <dgm:prSet presAssocID="{3883F9A7-78EA-4B29-9EBE-95C306F956F3}" presName="spaceBetweenRectangles" presStyleCnt="0"/>
      <dgm:spPr/>
    </dgm:pt>
    <dgm:pt modelId="{9527DB19-92F3-4CA2-9DE1-95627F52F91C}" type="pres">
      <dgm:prSet presAssocID="{47300590-78C9-486C-AD8D-63DB2D1414EC}" presName="parentLin" presStyleCnt="0"/>
      <dgm:spPr/>
    </dgm:pt>
    <dgm:pt modelId="{22903E9E-879C-4D43-A09E-6137B18E3EA9}" type="pres">
      <dgm:prSet presAssocID="{47300590-78C9-486C-AD8D-63DB2D1414EC}" presName="parentLeftMargin" presStyleLbl="node1" presStyleIdx="3" presStyleCnt="5"/>
      <dgm:spPr/>
    </dgm:pt>
    <dgm:pt modelId="{56A066D1-5144-4988-BC18-4173A98DCD2B}" type="pres">
      <dgm:prSet presAssocID="{47300590-78C9-486C-AD8D-63DB2D1414EC}" presName="parentText" presStyleLbl="node1" presStyleIdx="4" presStyleCnt="5" custLinFactNeighborX="-7162" custLinFactNeighborY="-83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A19777-9BDF-4D9C-9A2A-DEA19A3E8634}" type="pres">
      <dgm:prSet presAssocID="{47300590-78C9-486C-AD8D-63DB2D1414EC}" presName="negativeSpace" presStyleCnt="0"/>
      <dgm:spPr/>
    </dgm:pt>
    <dgm:pt modelId="{4196B8B8-FF41-47FD-BDFC-3E1D3EFA98A9}" type="pres">
      <dgm:prSet presAssocID="{47300590-78C9-486C-AD8D-63DB2D1414E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675F558-6AF0-4810-9295-CA1F4CA6DCA4}" type="presOf" srcId="{A97CC6B2-24EA-4615-A7B4-E606A7933C10}" destId="{E9D35BFB-DA49-4EA2-A809-C67CB4E81F3A}" srcOrd="0" destOrd="0" presId="urn:microsoft.com/office/officeart/2005/8/layout/list1"/>
    <dgm:cxn modelId="{58863126-A498-4CC2-B5B4-70BF9E3EAE5B}" srcId="{C82F3594-E127-4085-9C0A-C9614749C27D}" destId="{47300590-78C9-486C-AD8D-63DB2D1414EC}" srcOrd="4" destOrd="0" parTransId="{841A79F4-419A-48EA-8357-807BF58EC421}" sibTransId="{F530553F-96BB-4639-8456-065F1C3AEBF5}"/>
    <dgm:cxn modelId="{9A9CDF69-39C4-414D-8609-45E9841601C5}" type="presOf" srcId="{56847BDD-B951-4E7A-AB6B-52157FC39C65}" destId="{3A58796A-5604-4699-8F4A-5AC91650CE75}" srcOrd="0" destOrd="0" presId="urn:microsoft.com/office/officeart/2005/8/layout/list1"/>
    <dgm:cxn modelId="{8F33C96D-32D1-4F4A-9357-AA41802A9893}" srcId="{C82F3594-E127-4085-9C0A-C9614749C27D}" destId="{15F3647E-36F8-4CB4-BC0F-75455B4A60CE}" srcOrd="2" destOrd="0" parTransId="{C3607427-844D-4816-B450-2541988F2AFB}" sibTransId="{D6450919-3311-4B1E-B27D-37381D2122EA}"/>
    <dgm:cxn modelId="{0B9E08B3-34E0-4ED0-9D66-586881AD3DA6}" type="presOf" srcId="{C82F3594-E127-4085-9C0A-C9614749C27D}" destId="{D8D19AD5-8866-408C-B0CD-6C04C69E50A9}" srcOrd="0" destOrd="0" presId="urn:microsoft.com/office/officeart/2005/8/layout/list1"/>
    <dgm:cxn modelId="{D40C4245-6A03-4675-A7E2-ADE74AB8E4F4}" srcId="{C82F3594-E127-4085-9C0A-C9614749C27D}" destId="{56847BDD-B951-4E7A-AB6B-52157FC39C65}" srcOrd="1" destOrd="0" parTransId="{C87F6303-1541-445C-BEFE-E80E24540698}" sibTransId="{12D33833-8563-46CA-AD79-723EB9625C13}"/>
    <dgm:cxn modelId="{7C759CE0-8495-4259-A602-374D11DC7C7D}" type="presOf" srcId="{6942DCA8-ACB4-43F8-9974-ACED96AB8C6E}" destId="{BFCE650B-B815-4EF1-BCF3-79E01AA62AD0}" srcOrd="1" destOrd="0" presId="urn:microsoft.com/office/officeart/2005/8/layout/list1"/>
    <dgm:cxn modelId="{8C72DB6A-0F3B-47BE-9ECE-6DA494C7FD30}" type="presOf" srcId="{15F3647E-36F8-4CB4-BC0F-75455B4A60CE}" destId="{4C70FE9F-AF21-4F83-B984-450BD9698709}" srcOrd="0" destOrd="0" presId="urn:microsoft.com/office/officeart/2005/8/layout/list1"/>
    <dgm:cxn modelId="{FAEDD37D-1562-4586-98F1-D24021312ED9}" type="presOf" srcId="{47300590-78C9-486C-AD8D-63DB2D1414EC}" destId="{22903E9E-879C-4D43-A09E-6137B18E3EA9}" srcOrd="0" destOrd="0" presId="urn:microsoft.com/office/officeart/2005/8/layout/list1"/>
    <dgm:cxn modelId="{C7374AAF-9C74-41C4-8D09-AF23E32BDC13}" type="presOf" srcId="{A97CC6B2-24EA-4615-A7B4-E606A7933C10}" destId="{A88E27C6-3457-4E40-9B7D-79CAFCA4A115}" srcOrd="1" destOrd="0" presId="urn:microsoft.com/office/officeart/2005/8/layout/list1"/>
    <dgm:cxn modelId="{E8517468-B581-4851-8B7A-6BB987E3E923}" srcId="{C82F3594-E127-4085-9C0A-C9614749C27D}" destId="{A97CC6B2-24EA-4615-A7B4-E606A7933C10}" srcOrd="3" destOrd="0" parTransId="{9A48A8DB-7B13-48BB-9F71-A6835D94C9EE}" sibTransId="{3883F9A7-78EA-4B29-9EBE-95C306F956F3}"/>
    <dgm:cxn modelId="{AF6394A7-2898-409D-8320-3B8895A45E04}" type="presOf" srcId="{15F3647E-36F8-4CB4-BC0F-75455B4A60CE}" destId="{6416E5FA-4C58-4D72-B759-E4447795DDD9}" srcOrd="1" destOrd="0" presId="urn:microsoft.com/office/officeart/2005/8/layout/list1"/>
    <dgm:cxn modelId="{B9EDBE81-D29D-4774-822C-7DF5B88F7340}" type="presOf" srcId="{47300590-78C9-486C-AD8D-63DB2D1414EC}" destId="{56A066D1-5144-4988-BC18-4173A98DCD2B}" srcOrd="1" destOrd="0" presId="urn:microsoft.com/office/officeart/2005/8/layout/list1"/>
    <dgm:cxn modelId="{0542F00A-0E40-4DEE-9C6C-279C28DE4A86}" srcId="{C82F3594-E127-4085-9C0A-C9614749C27D}" destId="{6942DCA8-ACB4-43F8-9974-ACED96AB8C6E}" srcOrd="0" destOrd="0" parTransId="{8EAAC1DE-4656-4952-8DB6-13C3CD70AE71}" sibTransId="{1EEA5C92-C209-4CBF-BADE-C61DFBB788D1}"/>
    <dgm:cxn modelId="{90EA10CB-BCAD-4198-9FE8-0AC6C5AD9428}" type="presOf" srcId="{56847BDD-B951-4E7A-AB6B-52157FC39C65}" destId="{C42A71BF-FC29-4AF9-814B-3D6E2B0E7D46}" srcOrd="1" destOrd="0" presId="urn:microsoft.com/office/officeart/2005/8/layout/list1"/>
    <dgm:cxn modelId="{F920D701-584C-4519-9944-6F88709813E7}" type="presOf" srcId="{6942DCA8-ACB4-43F8-9974-ACED96AB8C6E}" destId="{32CC11FC-A1C8-402C-B24C-65ECDF8A562E}" srcOrd="0" destOrd="0" presId="urn:microsoft.com/office/officeart/2005/8/layout/list1"/>
    <dgm:cxn modelId="{9EF9C16C-F543-4057-B94D-662EDBDFBF50}" type="presParOf" srcId="{D8D19AD5-8866-408C-B0CD-6C04C69E50A9}" destId="{068D5F13-D868-4734-BF4E-469F1297788E}" srcOrd="0" destOrd="0" presId="urn:microsoft.com/office/officeart/2005/8/layout/list1"/>
    <dgm:cxn modelId="{4D20B632-7F53-473C-95A9-C203AE0724CE}" type="presParOf" srcId="{068D5F13-D868-4734-BF4E-469F1297788E}" destId="{32CC11FC-A1C8-402C-B24C-65ECDF8A562E}" srcOrd="0" destOrd="0" presId="urn:microsoft.com/office/officeart/2005/8/layout/list1"/>
    <dgm:cxn modelId="{0CDCCE2B-F366-4185-A8CB-03CDC7E80F50}" type="presParOf" srcId="{068D5F13-D868-4734-BF4E-469F1297788E}" destId="{BFCE650B-B815-4EF1-BCF3-79E01AA62AD0}" srcOrd="1" destOrd="0" presId="urn:microsoft.com/office/officeart/2005/8/layout/list1"/>
    <dgm:cxn modelId="{E79BAD36-E701-4C96-9BFB-C2C36720A0A1}" type="presParOf" srcId="{D8D19AD5-8866-408C-B0CD-6C04C69E50A9}" destId="{D59EF5A0-17FD-403D-8636-B469C7489B4E}" srcOrd="1" destOrd="0" presId="urn:microsoft.com/office/officeart/2005/8/layout/list1"/>
    <dgm:cxn modelId="{B62B54A9-FC69-4FD3-95AD-201741A6AF0F}" type="presParOf" srcId="{D8D19AD5-8866-408C-B0CD-6C04C69E50A9}" destId="{39008CAB-25FC-4074-B809-D3CA15DD409F}" srcOrd="2" destOrd="0" presId="urn:microsoft.com/office/officeart/2005/8/layout/list1"/>
    <dgm:cxn modelId="{F9136914-29B9-439D-AB17-E82D6B10E27D}" type="presParOf" srcId="{D8D19AD5-8866-408C-B0CD-6C04C69E50A9}" destId="{0F65EDD7-44E2-410C-9A57-DD573E46BD77}" srcOrd="3" destOrd="0" presId="urn:microsoft.com/office/officeart/2005/8/layout/list1"/>
    <dgm:cxn modelId="{BAA600A6-F19A-4F6E-A318-B4166CA00639}" type="presParOf" srcId="{D8D19AD5-8866-408C-B0CD-6C04C69E50A9}" destId="{7682A8B6-529E-4FD1-81CF-3AA08BFA8DE0}" srcOrd="4" destOrd="0" presId="urn:microsoft.com/office/officeart/2005/8/layout/list1"/>
    <dgm:cxn modelId="{B31D9181-D915-4A04-A687-72EAC3E4ADD6}" type="presParOf" srcId="{7682A8B6-529E-4FD1-81CF-3AA08BFA8DE0}" destId="{3A58796A-5604-4699-8F4A-5AC91650CE75}" srcOrd="0" destOrd="0" presId="urn:microsoft.com/office/officeart/2005/8/layout/list1"/>
    <dgm:cxn modelId="{2392EB29-8237-4BD9-9BC2-D32B85B9FF17}" type="presParOf" srcId="{7682A8B6-529E-4FD1-81CF-3AA08BFA8DE0}" destId="{C42A71BF-FC29-4AF9-814B-3D6E2B0E7D46}" srcOrd="1" destOrd="0" presId="urn:microsoft.com/office/officeart/2005/8/layout/list1"/>
    <dgm:cxn modelId="{77E7A12C-7B46-4AFF-A48D-40ACB2575C4B}" type="presParOf" srcId="{D8D19AD5-8866-408C-B0CD-6C04C69E50A9}" destId="{3E0D8ADF-84C3-46A0-879A-0E023B58802A}" srcOrd="5" destOrd="0" presId="urn:microsoft.com/office/officeart/2005/8/layout/list1"/>
    <dgm:cxn modelId="{67FDF33F-AC50-408B-B083-FEDDEC108B13}" type="presParOf" srcId="{D8D19AD5-8866-408C-B0CD-6C04C69E50A9}" destId="{2339FED9-9055-4311-8DCF-7136DD0B0452}" srcOrd="6" destOrd="0" presId="urn:microsoft.com/office/officeart/2005/8/layout/list1"/>
    <dgm:cxn modelId="{2C2709DE-2772-4BEB-BE4C-B8D4E4C3EBC4}" type="presParOf" srcId="{D8D19AD5-8866-408C-B0CD-6C04C69E50A9}" destId="{18915BA6-4FED-4119-B73E-F40D7F2A491B}" srcOrd="7" destOrd="0" presId="urn:microsoft.com/office/officeart/2005/8/layout/list1"/>
    <dgm:cxn modelId="{14F226D4-D8A4-4758-81D4-FBCB6AA0CDCA}" type="presParOf" srcId="{D8D19AD5-8866-408C-B0CD-6C04C69E50A9}" destId="{9C186909-3623-49B3-A499-A174D6539B0A}" srcOrd="8" destOrd="0" presId="urn:microsoft.com/office/officeart/2005/8/layout/list1"/>
    <dgm:cxn modelId="{01AF6EDE-5422-42AE-B7C9-B2FC0AB0271C}" type="presParOf" srcId="{9C186909-3623-49B3-A499-A174D6539B0A}" destId="{4C70FE9F-AF21-4F83-B984-450BD9698709}" srcOrd="0" destOrd="0" presId="urn:microsoft.com/office/officeart/2005/8/layout/list1"/>
    <dgm:cxn modelId="{51128AAB-429E-4351-B31D-2E499DEA67C2}" type="presParOf" srcId="{9C186909-3623-49B3-A499-A174D6539B0A}" destId="{6416E5FA-4C58-4D72-B759-E4447795DDD9}" srcOrd="1" destOrd="0" presId="urn:microsoft.com/office/officeart/2005/8/layout/list1"/>
    <dgm:cxn modelId="{23C04E21-D0C8-44DD-85A3-6E841E7C2E59}" type="presParOf" srcId="{D8D19AD5-8866-408C-B0CD-6C04C69E50A9}" destId="{5D0BD49A-43EB-4D63-8F5D-F52EEBB512BA}" srcOrd="9" destOrd="0" presId="urn:microsoft.com/office/officeart/2005/8/layout/list1"/>
    <dgm:cxn modelId="{E53F55C2-D4D9-4B49-9F5C-8220D81DF49B}" type="presParOf" srcId="{D8D19AD5-8866-408C-B0CD-6C04C69E50A9}" destId="{E5F87094-FF02-49C0-A6B1-15EBE3B1249A}" srcOrd="10" destOrd="0" presId="urn:microsoft.com/office/officeart/2005/8/layout/list1"/>
    <dgm:cxn modelId="{F92AADBF-50AE-4120-AE62-AE488DB22AC8}" type="presParOf" srcId="{D8D19AD5-8866-408C-B0CD-6C04C69E50A9}" destId="{6FD954FC-26A0-4545-B7E2-412A8051B08A}" srcOrd="11" destOrd="0" presId="urn:microsoft.com/office/officeart/2005/8/layout/list1"/>
    <dgm:cxn modelId="{718787DE-BA4D-48B5-BFF6-8459643B3168}" type="presParOf" srcId="{D8D19AD5-8866-408C-B0CD-6C04C69E50A9}" destId="{D07E4F3F-B28E-495B-91A0-3A9E71FBC3CA}" srcOrd="12" destOrd="0" presId="urn:microsoft.com/office/officeart/2005/8/layout/list1"/>
    <dgm:cxn modelId="{60AD42E2-0109-48CB-AF51-06B3313C93CF}" type="presParOf" srcId="{D07E4F3F-B28E-495B-91A0-3A9E71FBC3CA}" destId="{E9D35BFB-DA49-4EA2-A809-C67CB4E81F3A}" srcOrd="0" destOrd="0" presId="urn:microsoft.com/office/officeart/2005/8/layout/list1"/>
    <dgm:cxn modelId="{DF501C90-80A0-4903-8E12-5037337B5837}" type="presParOf" srcId="{D07E4F3F-B28E-495B-91A0-3A9E71FBC3CA}" destId="{A88E27C6-3457-4E40-9B7D-79CAFCA4A115}" srcOrd="1" destOrd="0" presId="urn:microsoft.com/office/officeart/2005/8/layout/list1"/>
    <dgm:cxn modelId="{5C3CDEF5-20F3-4ACA-A5B1-1AA818CF43DE}" type="presParOf" srcId="{D8D19AD5-8866-408C-B0CD-6C04C69E50A9}" destId="{A386692D-4C04-4D5B-A28B-2D93D8FEF41B}" srcOrd="13" destOrd="0" presId="urn:microsoft.com/office/officeart/2005/8/layout/list1"/>
    <dgm:cxn modelId="{399A7A89-E7AF-4C4B-AFC5-922FB04B9048}" type="presParOf" srcId="{D8D19AD5-8866-408C-B0CD-6C04C69E50A9}" destId="{4ADEC188-A786-41BC-985B-DB26D3C08AF3}" srcOrd="14" destOrd="0" presId="urn:microsoft.com/office/officeart/2005/8/layout/list1"/>
    <dgm:cxn modelId="{69575BF8-C1FC-44A5-99EC-37522D5E017A}" type="presParOf" srcId="{D8D19AD5-8866-408C-B0CD-6C04C69E50A9}" destId="{8C952DD0-DE0A-44EA-BC99-0DFCDBBB8B4B}" srcOrd="15" destOrd="0" presId="urn:microsoft.com/office/officeart/2005/8/layout/list1"/>
    <dgm:cxn modelId="{2563251C-9586-47D9-BB29-32CDCD593BCA}" type="presParOf" srcId="{D8D19AD5-8866-408C-B0CD-6C04C69E50A9}" destId="{9527DB19-92F3-4CA2-9DE1-95627F52F91C}" srcOrd="16" destOrd="0" presId="urn:microsoft.com/office/officeart/2005/8/layout/list1"/>
    <dgm:cxn modelId="{0FC71A60-BB05-40EB-8280-AA10F2DF1424}" type="presParOf" srcId="{9527DB19-92F3-4CA2-9DE1-95627F52F91C}" destId="{22903E9E-879C-4D43-A09E-6137B18E3EA9}" srcOrd="0" destOrd="0" presId="urn:microsoft.com/office/officeart/2005/8/layout/list1"/>
    <dgm:cxn modelId="{8770C644-57D9-47CA-AC66-3CDD5557C996}" type="presParOf" srcId="{9527DB19-92F3-4CA2-9DE1-95627F52F91C}" destId="{56A066D1-5144-4988-BC18-4173A98DCD2B}" srcOrd="1" destOrd="0" presId="urn:microsoft.com/office/officeart/2005/8/layout/list1"/>
    <dgm:cxn modelId="{2A7551D6-01E2-4D44-AD57-BD24006A3805}" type="presParOf" srcId="{D8D19AD5-8866-408C-B0CD-6C04C69E50A9}" destId="{34A19777-9BDF-4D9C-9A2A-DEA19A3E8634}" srcOrd="17" destOrd="0" presId="urn:microsoft.com/office/officeart/2005/8/layout/list1"/>
    <dgm:cxn modelId="{9B399E09-6780-4ED7-A718-DE4AC6F53519}" type="presParOf" srcId="{D8D19AD5-8866-408C-B0CD-6C04C69E50A9}" destId="{4196B8B8-FF41-47FD-BDFC-3E1D3EFA98A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E30CA-07DD-4E5C-9F66-107610475637}">
      <dsp:nvSpPr>
        <dsp:cNvPr id="0" name=""/>
        <dsp:cNvSpPr/>
      </dsp:nvSpPr>
      <dsp:spPr>
        <a:xfrm>
          <a:off x="904936" y="118"/>
          <a:ext cx="2214513" cy="222910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INGRESOS</a:t>
          </a:r>
          <a:endParaRPr lang="es-MX" sz="2000" b="1" kern="1200" dirty="0">
            <a:solidFill>
              <a:schemeClr val="tx1"/>
            </a:solidFill>
          </a:endParaRPr>
        </a:p>
      </dsp:txBody>
      <dsp:txXfrm>
        <a:off x="1229244" y="326562"/>
        <a:ext cx="1565897" cy="1576214"/>
      </dsp:txXfrm>
    </dsp:sp>
    <dsp:sp modelId="{4CC5A1E8-732C-4BE6-8FF7-AACFCB856E36}">
      <dsp:nvSpPr>
        <dsp:cNvPr id="0" name=""/>
        <dsp:cNvSpPr/>
      </dsp:nvSpPr>
      <dsp:spPr>
        <a:xfrm>
          <a:off x="1543150" y="2360552"/>
          <a:ext cx="938085" cy="938085"/>
        </a:xfrm>
        <a:prstGeom prst="mathMinus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1667493" y="2719276"/>
        <a:ext cx="689399" cy="220637"/>
      </dsp:txXfrm>
    </dsp:sp>
    <dsp:sp modelId="{3D87952C-F2A2-4FF0-BD2C-2BBE4FF061B0}">
      <dsp:nvSpPr>
        <dsp:cNvPr id="0" name=""/>
        <dsp:cNvSpPr/>
      </dsp:nvSpPr>
      <dsp:spPr>
        <a:xfrm>
          <a:off x="926544" y="3429970"/>
          <a:ext cx="2171297" cy="211452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/>
              </a:solidFill>
            </a:rPr>
            <a:t>GASTOS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1244523" y="3739635"/>
        <a:ext cx="1535339" cy="1495196"/>
      </dsp:txXfrm>
    </dsp:sp>
    <dsp:sp modelId="{ADE716EE-7B18-4FE2-9599-94A46AAFF591}">
      <dsp:nvSpPr>
        <dsp:cNvPr id="0" name=""/>
        <dsp:cNvSpPr/>
      </dsp:nvSpPr>
      <dsp:spPr>
        <a:xfrm>
          <a:off x="3362058" y="2471473"/>
          <a:ext cx="514329" cy="601668"/>
        </a:xfrm>
        <a:prstGeom prst="mathEqual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600" kern="1200"/>
        </a:p>
      </dsp:txBody>
      <dsp:txXfrm>
        <a:off x="3362058" y="2591807"/>
        <a:ext cx="360030" cy="361000"/>
      </dsp:txXfrm>
    </dsp:sp>
    <dsp:sp modelId="{991936C4-81A3-445C-897A-03F0EDA36038}">
      <dsp:nvSpPr>
        <dsp:cNvPr id="0" name=""/>
        <dsp:cNvSpPr/>
      </dsp:nvSpPr>
      <dsp:spPr>
        <a:xfrm>
          <a:off x="4089884" y="1154918"/>
          <a:ext cx="3234779" cy="323477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tx1"/>
              </a:solidFill>
            </a:rPr>
            <a:t>FLUJO NETO DE EFECTVIO</a:t>
          </a:r>
          <a:endParaRPr lang="es-MX" sz="4000" kern="1200" dirty="0">
            <a:solidFill>
              <a:schemeClr val="tx1"/>
            </a:solidFill>
          </a:endParaRPr>
        </a:p>
      </dsp:txBody>
      <dsp:txXfrm>
        <a:off x="4563606" y="1628640"/>
        <a:ext cx="2287335" cy="2287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008CAB-25FC-4074-B809-D3CA15DD409F}">
      <dsp:nvSpPr>
        <dsp:cNvPr id="0" name=""/>
        <dsp:cNvSpPr/>
      </dsp:nvSpPr>
      <dsp:spPr>
        <a:xfrm>
          <a:off x="0" y="1092746"/>
          <a:ext cx="828092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E650B-B815-4EF1-BCF3-79E01AA62AD0}">
      <dsp:nvSpPr>
        <dsp:cNvPr id="0" name=""/>
        <dsp:cNvSpPr/>
      </dsp:nvSpPr>
      <dsp:spPr>
        <a:xfrm>
          <a:off x="414046" y="768025"/>
          <a:ext cx="579664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1</a:t>
          </a:r>
          <a:r>
            <a:rPr lang="es-MX" sz="2000" kern="1200" dirty="0" smtClean="0"/>
            <a:t>.- Registrar el efectivo disponible al iniciar el día, o mes (dinero existente en caja y/o bancos)</a:t>
          </a:r>
          <a:endParaRPr lang="es-MX" sz="2000" kern="1200" dirty="0"/>
        </a:p>
      </dsp:txBody>
      <dsp:txXfrm>
        <a:off x="445749" y="799728"/>
        <a:ext cx="5733238" cy="586034"/>
      </dsp:txXfrm>
    </dsp:sp>
    <dsp:sp modelId="{2339FED9-9055-4311-8DCF-7136DD0B0452}">
      <dsp:nvSpPr>
        <dsp:cNvPr id="0" name=""/>
        <dsp:cNvSpPr/>
      </dsp:nvSpPr>
      <dsp:spPr>
        <a:xfrm>
          <a:off x="0" y="2090666"/>
          <a:ext cx="828092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A71BF-FC29-4AF9-814B-3D6E2B0E7D46}">
      <dsp:nvSpPr>
        <dsp:cNvPr id="0" name=""/>
        <dsp:cNvSpPr/>
      </dsp:nvSpPr>
      <dsp:spPr>
        <a:xfrm>
          <a:off x="414046" y="1765946"/>
          <a:ext cx="579664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2.-Registrar cada actividad según corresponda: Ingreso o Gasto</a:t>
          </a:r>
          <a:endParaRPr lang="es-MX" sz="2200" kern="1200" dirty="0"/>
        </a:p>
      </dsp:txBody>
      <dsp:txXfrm>
        <a:off x="445749" y="1797649"/>
        <a:ext cx="5733238" cy="586034"/>
      </dsp:txXfrm>
    </dsp:sp>
    <dsp:sp modelId="{E5F87094-FF02-49C0-A6B1-15EBE3B1249A}">
      <dsp:nvSpPr>
        <dsp:cNvPr id="0" name=""/>
        <dsp:cNvSpPr/>
      </dsp:nvSpPr>
      <dsp:spPr>
        <a:xfrm>
          <a:off x="0" y="3088586"/>
          <a:ext cx="828092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16E5FA-4C58-4D72-B759-E4447795DDD9}">
      <dsp:nvSpPr>
        <dsp:cNvPr id="0" name=""/>
        <dsp:cNvSpPr/>
      </dsp:nvSpPr>
      <dsp:spPr>
        <a:xfrm>
          <a:off x="414046" y="2763865"/>
          <a:ext cx="579664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3.- Al final del periodo sumar y restar todo las entradas (ingresos) y salidas (egresos)</a:t>
          </a:r>
          <a:endParaRPr lang="es-MX" sz="2200" kern="1200" dirty="0"/>
        </a:p>
      </dsp:txBody>
      <dsp:txXfrm>
        <a:off x="445749" y="2795568"/>
        <a:ext cx="5733238" cy="586034"/>
      </dsp:txXfrm>
    </dsp:sp>
    <dsp:sp modelId="{4ADEC188-A786-41BC-985B-DB26D3C08AF3}">
      <dsp:nvSpPr>
        <dsp:cNvPr id="0" name=""/>
        <dsp:cNvSpPr/>
      </dsp:nvSpPr>
      <dsp:spPr>
        <a:xfrm>
          <a:off x="0" y="4086506"/>
          <a:ext cx="828092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E27C6-3457-4E40-9B7D-79CAFCA4A115}">
      <dsp:nvSpPr>
        <dsp:cNvPr id="0" name=""/>
        <dsp:cNvSpPr/>
      </dsp:nvSpPr>
      <dsp:spPr>
        <a:xfrm>
          <a:off x="414046" y="3761786"/>
          <a:ext cx="579664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4.- El resultado obtenido será el  efectivo disponible del siguiente periodo (diario, mensual o anual)</a:t>
          </a:r>
          <a:endParaRPr lang="es-MX" sz="2200" kern="1200"/>
        </a:p>
      </dsp:txBody>
      <dsp:txXfrm>
        <a:off x="445749" y="3793489"/>
        <a:ext cx="5733238" cy="586034"/>
      </dsp:txXfrm>
    </dsp:sp>
    <dsp:sp modelId="{4196B8B8-FF41-47FD-BDFC-3E1D3EFA98A9}">
      <dsp:nvSpPr>
        <dsp:cNvPr id="0" name=""/>
        <dsp:cNvSpPr/>
      </dsp:nvSpPr>
      <dsp:spPr>
        <a:xfrm>
          <a:off x="0" y="5084426"/>
          <a:ext cx="828092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A066D1-5144-4988-BC18-4173A98DCD2B}">
      <dsp:nvSpPr>
        <dsp:cNvPr id="0" name=""/>
        <dsp:cNvSpPr/>
      </dsp:nvSpPr>
      <dsp:spPr>
        <a:xfrm>
          <a:off x="384392" y="4754270"/>
          <a:ext cx="579664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5.- Se suman los totales diarios o mensuales, según se requiera para realizar un control mensual o anual</a:t>
          </a:r>
          <a:endParaRPr lang="es-MX" sz="2200" kern="1200" dirty="0"/>
        </a:p>
      </dsp:txBody>
      <dsp:txXfrm>
        <a:off x="416095" y="4785973"/>
        <a:ext cx="5733238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48040-428A-4137-B0C9-9994C3A1D6C5}" type="datetimeFigureOut">
              <a:rPr lang="es-MX" smtClean="0"/>
              <a:pPr/>
              <a:t>01/10/2015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6E2DA-673C-4871-B20D-D3FC4A7F3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722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6E2DA-673C-4871-B20D-D3FC4A7F31EF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618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6E2DA-673C-4871-B20D-D3FC4A7F31EF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4814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672A82-5117-4CC8-86A9-EAC920B958E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17D26-90C4-4A4D-8FDB-61F6D2851BA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01DD46-02AE-4FBC-B668-C3C14F1E4A4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23CFF-123D-4504-908E-8C61D0E306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37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endParaRPr lang="es-MX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5BDDD-3C84-4DA5-AEA9-5005D2FC93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4E7F7B0-A526-4FD5-8306-9EF6C9EF3D3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5F662-2CDC-4341-9065-BDCD1C57A8F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2DC50-FEDA-4F33-BC3C-4789D90DB4A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3D924-418B-40F9-8825-09CACCBA61B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4B33B-B8F0-4E13-8D57-E0878CD5FDE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D9D0E-8148-4C91-A9F0-FFDEB5EA658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7C38E943-DFE7-41C5-91BB-2E4CCDA0002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72A3F5D-2917-44B1-8C7A-66C400760BC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google.com.mx/imgres?imgurl&amp;imgrefurl=http://tutorpyme.wordpress.com/2011/09/07/aprende-a-negociar-con-cajas-y-bancos/&amp;h=0&amp;w=0&amp;tbnid=OnMMyYcOitc6YM&amp;zoom=1&amp;tbnh=194&amp;tbnw=259&amp;docid=w7l5o4Kk9SPMnM&amp;tbm=isch&amp;ei=_p8sVLyROYj_yQTL34HQCg&amp;ved=0CAcQsCUoA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9064" y="5301208"/>
            <a:ext cx="8424936" cy="935038"/>
          </a:xfrm>
          <a:noFill/>
          <a:ln/>
        </p:spPr>
        <p:txBody>
          <a:bodyPr/>
          <a:lstStyle/>
          <a:p>
            <a:r>
              <a:rPr lang="es-MX" sz="2800" dirty="0" smtClean="0">
                <a:latin typeface="Berlin Sans FB Demi" pitchFamily="34" charset="0"/>
              </a:rPr>
              <a:t>AUTORA: M</a:t>
            </a:r>
            <a:r>
              <a:rPr lang="es-MX" sz="2800" dirty="0">
                <a:latin typeface="Berlin Sans FB Demi" pitchFamily="34" charset="0"/>
              </a:rPr>
              <a:t>. en A. </a:t>
            </a:r>
            <a:r>
              <a:rPr lang="es-MX" sz="2800" dirty="0" smtClean="0">
                <a:latin typeface="Berlin Sans FB Demi" pitchFamily="34" charset="0"/>
              </a:rPr>
              <a:t>María </a:t>
            </a:r>
            <a:r>
              <a:rPr lang="es-MX" sz="2800" dirty="0">
                <a:latin typeface="Berlin Sans FB Demi" pitchFamily="34" charset="0"/>
              </a:rPr>
              <a:t>Luisa Becerril Carbajal</a:t>
            </a:r>
            <a:endParaRPr lang="es-ES" sz="2800" dirty="0">
              <a:latin typeface="Berlin Sans FB Dem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0575" y="1196752"/>
            <a:ext cx="8353425" cy="2071080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UNIVERSIDAD AUTÓNOMA DEL ESTADO DE MÉXICO</a:t>
            </a:r>
            <a:b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Facultad de Arquitectura y Diseño</a:t>
            </a:r>
            <a:br>
              <a:rPr kumimoji="0" lang="es-ES" sz="24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ES" sz="2000" b="1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Licenciatura en Administración y Promoción de la Obra Urbana</a:t>
            </a:r>
            <a:r>
              <a:rPr kumimoji="0" lang="es-ES" sz="3200" b="1" i="1" dirty="0" smtClean="0">
                <a:solidFill>
                  <a:schemeClr val="tx1"/>
                </a:solidFill>
                <a:effectLst/>
                <a:latin typeface="Britannic Bold" pitchFamily="34" charset="0"/>
              </a:rPr>
              <a:t/>
            </a:r>
            <a:br>
              <a:rPr kumimoji="0" lang="es-ES" sz="3200" b="1" i="1" dirty="0" smtClean="0">
                <a:solidFill>
                  <a:schemeClr val="tx1"/>
                </a:solidFill>
                <a:effectLst/>
                <a:latin typeface="Britannic Bold" pitchFamily="34" charset="0"/>
              </a:rPr>
            </a:br>
            <a:endParaRPr kumimoji="0" lang="es-ES" sz="2800" b="1" dirty="0">
              <a:solidFill>
                <a:schemeClr val="tx1"/>
              </a:solidFill>
              <a:effectLst/>
              <a:latin typeface="Britannic Bold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948113" y="1203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endParaRPr lang="es-MX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660232" y="6165304"/>
            <a:ext cx="2262158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dirty="0" smtClean="0">
                <a:latin typeface="Arial" charset="0"/>
              </a:rPr>
              <a:t>SEPTIEMBRE </a:t>
            </a:r>
            <a:r>
              <a:rPr kumimoji="0" lang="es-MX" b="1" dirty="0" smtClean="0">
                <a:latin typeface="Arial" charset="0"/>
              </a:rPr>
              <a:t>2015</a:t>
            </a:r>
            <a:endParaRPr kumimoji="0" lang="es-ES" b="1" dirty="0">
              <a:latin typeface="Arial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095625" y="4941168"/>
            <a:ext cx="6048375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s-ES" b="1" dirty="0" smtClean="0">
                <a:solidFill>
                  <a:srgbClr val="7F7F7F"/>
                </a:solidFill>
                <a:latin typeface="Berlin Sans FB" pitchFamily="34" charset="0"/>
              </a:rPr>
              <a:t>MATERIAL DIDACTICO SOLO VISIÓN</a:t>
            </a:r>
            <a:endParaRPr kumimoji="0" lang="es-ES" b="1" dirty="0">
              <a:solidFill>
                <a:srgbClr val="7F7F7F"/>
              </a:solidFill>
              <a:latin typeface="Berlin Sans FB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5576" y="3068960"/>
            <a:ext cx="75676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s-ES" sz="3200" b="1" i="1" kern="0" dirty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UNIDAD DE APRENDIZAJE: </a:t>
            </a:r>
            <a:r>
              <a:rPr kumimoji="0" lang="es-ES" sz="3200" b="1" i="1" kern="0" dirty="0" smtClean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>FINANZAS</a:t>
            </a:r>
            <a:r>
              <a:rPr kumimoji="0" lang="es-ES" sz="3200" b="1" i="1" kern="0" dirty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  <a:t/>
            </a:r>
            <a:br>
              <a:rPr kumimoji="0" lang="es-ES" sz="3200" b="1" i="1" kern="0" dirty="0">
                <a:solidFill>
                  <a:schemeClr val="tx2"/>
                </a:solidFill>
                <a:latin typeface="Britannic Bold" pitchFamily="34" charset="0"/>
                <a:ea typeface="+mj-ea"/>
                <a:cs typeface="+mj-cs"/>
              </a:rPr>
            </a:br>
            <a:endParaRPr lang="es-MX" dirty="0">
              <a:solidFill>
                <a:schemeClr val="tx2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339752" y="3861048"/>
            <a:ext cx="4226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es-ES" sz="2800" b="1" kern="0" dirty="0">
                <a:solidFill>
                  <a:srgbClr val="000000"/>
                </a:solidFill>
                <a:latin typeface="Britannic Bold" pitchFamily="34" charset="0"/>
                <a:ea typeface="+mj-ea"/>
                <a:cs typeface="+mj-cs"/>
              </a:rPr>
              <a:t>Tema: </a:t>
            </a:r>
            <a:r>
              <a:rPr lang="es-ES" sz="2800" b="1" kern="0" dirty="0" smtClean="0">
                <a:solidFill>
                  <a:srgbClr val="000000"/>
                </a:solidFill>
                <a:latin typeface="Britannic Bold" pitchFamily="34" charset="0"/>
                <a:ea typeface="+mj-ea"/>
                <a:cs typeface="+mj-cs"/>
              </a:rPr>
              <a:t>El  Flujo de Efectivo</a:t>
            </a:r>
            <a:endParaRPr kumimoji="0" lang="es-ES" sz="2800" b="1" kern="0" dirty="0">
              <a:solidFill>
                <a:srgbClr val="000000"/>
              </a:solidFill>
              <a:latin typeface="Britannic Bold" pitchFamily="34" charset="0"/>
              <a:ea typeface="+mj-ea"/>
              <a:cs typeface="+mj-cs"/>
            </a:endParaRPr>
          </a:p>
        </p:txBody>
      </p:sp>
      <p:pic>
        <p:nvPicPr>
          <p:cNvPr id="9" name="Picture 6" descr="ESCU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512168" cy="13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22114"/>
          </a:xfrm>
        </p:spPr>
        <p:txBody>
          <a:bodyPr/>
          <a:lstStyle/>
          <a:p>
            <a:r>
              <a:rPr lang="es-MX" sz="3600" dirty="0" smtClean="0"/>
              <a:t>El  Flujo de Efectivo o Flujo de Caja </a:t>
            </a:r>
            <a:endParaRPr lang="es-MX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2DC50-FEDA-4F33-BC3C-4789D90DB4A0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323528" y="2060848"/>
            <a:ext cx="4040188" cy="4464496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3200" dirty="0" smtClean="0"/>
              <a:t>Es el detalle de las operaciones que se realizan en una empresa,  </a:t>
            </a:r>
            <a:r>
              <a:rPr lang="es-MX" sz="3200" dirty="0" smtClean="0"/>
              <a:t>flujos de entradas y salidas de efectivo en un determinado período de tiempo. </a:t>
            </a:r>
            <a:r>
              <a:rPr lang="es-MX" sz="2000" dirty="0" smtClean="0"/>
              <a:t>(BBVA, 2012)</a:t>
            </a:r>
            <a:endParaRPr lang="es-MX" sz="2000" dirty="0" smtClean="0"/>
          </a:p>
        </p:txBody>
      </p:sp>
      <p:pic>
        <p:nvPicPr>
          <p:cNvPr id="58370" name="Picture 2" descr="http://t0.gstatic.com/images?q=tbn:ANd9GcT-1LY0y80dNrij0hcioC-QTMiZOrR3HoGFleGeCRPfKrLpc2C9ziLtG9ey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3220622" cy="3563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sp>
        <p:nvSpPr>
          <p:cNvPr id="6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4214" y="720688"/>
            <a:ext cx="3178696" cy="2824336"/>
          </a:xfr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s-ES" dirty="0" smtClean="0"/>
              <a:t> </a:t>
            </a:r>
          </a:p>
          <a:p>
            <a:pPr>
              <a:buNone/>
            </a:pPr>
            <a:endParaRPr lang="es-ES" dirty="0" smtClean="0"/>
          </a:p>
        </p:txBody>
      </p:sp>
      <p:sp>
        <p:nvSpPr>
          <p:cNvPr id="53252" name="AutoShape 4" descr="data:image/jpeg;base64,/9j/4AAQSkZJRgABAQAAAQABAAD/2wCEAAkGBhQRERUUExQWFRMWGB8UGBUWFh0WExwVHSAWHBYYGhkcICceFyAvJRoUIC8gIyspLDgsFx89NzQqPCkwLCwBCQoKDgwOGg8PGjUdHh0qLDIsNSwpKTYsKTUsNSkpLCwyKSovMCkpMCw1MCwsLDUtNCwpKS8sLTUsNS8wNDUxLP/AABEIAHYAXAMBIgACEQEDEQH/xAAbAAACAwEBAQAAAAAAAAAAAAAABwQFBgMBAv/EAEIQAAIBAgQCBgUIBwkBAAAAAAECAwARBAUSIQYxEyJBUWFxBzKBodEVI0JSYoKRsQgUM3KSwcI0Q4OTorLh8PEk/8QAGQEBAQEBAQEAAAAAAAAAAAAAAAECAwUE/8QAJhEAAgIBAwMDBQAAAAAAAAAAAAECESEDBBIxQXEUodEiMlGBov/aAAwDAQACEQMRAD8AeNFFRcxzNIE1OTudIAF2ZjyVQNyaAlVxxM+gA2vVZ8vuOs2EnVOerqsQO8oG1fhc1JkxiSxK8bBlJ2I/LwPhVojOgzH7Pvr35RHcfdUCirRmyw+UR3H3fGvDmI7jUCs9xxhcVJhrYUkNfrBTZytuSnz5irGKbozKbir6mjxfE8MWzuinuZwD+HOoa8cYZjZZ4r+BuaTU+BWOPTLgpum02LsSBq36wB8T7hX3l8ZKqq4AubLfrbFlBBJAW5BJvasS5JNqDw/zFfv7jmtW3lr+vgdseZdJ6rg/uke+3Kp+Bfqnz+FLLgzhbEQyF21RRkgrGX16d7mxIB3HVta1ib3NqY+FOx8/hVWTrF2WFUUSiXMHLbiCNQo7A0lyzedgBV7VHlX9txn+F/teiOheUr+POG8RhMX8p4WZujVQZ8MLnWqkXCKAV63aTuDci/KmhUDMX3A7hREZiOG/SJFi4mkMM8OltLBoyy3sCesOzfttVlh+KI3lKggRgeudrtt+A586pM9zSWRyrgoAfU/Ik9v5VTMLEHv2NefPeXLjDt712PhluLdRGMmZRHlIn8Q+NdlkB5EHyN6VWc41oYHkRdbKLgdnMXJtvYC59lQeGs2knDFwrDcrIh25kaCvNTsCL9hFSO9k48nHHkLcS48q9xvYnHLGVDG2o2B7L+J7K73pbtITsSSPParnJuIjFZJLtHyB+kvxHhV098pSqSpCG5TdPBr6mYNLqfP4VAimDqGUgg8iOVWmAHV9tejeD7Fkk1QcP9bE41+zpFS/7q/81eTShVLHYKCSfAbmqbg1D+rdIfWmdpj947e4Cp2Nl5VTiHuxNWOKl0qe/kKqJJAoLHkBc+Q3NEZZEzPK0nWzbEcm7R8R4VgzhiWFhdblUYDZjyuO+o/DudT4hokklnIxTtdGKFBH1pQUIGpBoABBPPuvWmHEKlWUwqUGNXAwgG3LTqfwsdfLurhq6EZ5WGcNTRUsrqZ7OOG5ZY9OmVGBDqyqdnF7eze3tqryHhtsLqZyS7hQRo0qNI9553NMDF8bwRyyRMsrPG4j0xxmR2OgSsVVd7KpGom1qlzcV4VIYpnmVYph82zXs217ctvG9cPR/S4qWPBz9O+PFPHgxVdcPh2kYKgJY9g/7tWrxWbYSU9AJ4elkACjUpc6hdCv1rjcWqwy/LUhWyDftY+sfP4VwWwfKrwcvSu+uCPkmUmBTdiS25A9UeXj41psItkFVYFXKrYAV6cYKEVFdD7oRUVSMb6UuM4svwlpNWqcmNQoubba2PgAQPvCtXl8AjiRByVQo9gG9KX0x4T9ZzbKcOwvGzm48GePX7lpt4qbSvieVaOhFxs12t2D86ouJc0WDDuxtuCoBFxuDe47QBc1ZswAJJsBuSe7tpeYjMvlqLFHBnUI16BA/UBZ9na+/NA4Hs5VpGCVgRlk8UPz+h4zZX6R8LIHYAkC+nVcAbbiwqdNwICWMWKlQBpJYVGkrFPICDICBqe1yQCe2qePhmeSWLWskUWHhdrYno8apLMqmJb7AaY7jtHSeNqoOHXASLTLHCZ5tE0kRkjnjjbpJXil19RW6qorqOSkVCmrj4TxeHlGJiMM+IYTCUOTCgaUxlXTZjZejUWO5BO9e4rIpsKmXrFCcV+rLL0gUooZ5IyoPXYdXUznt276qJc7kikjWLM5HQJIWdolkW6kmFAGW5Yg6S1z6vZXUekTEw4ZzKqPiPmZFXTpHRPCJp2IUj1dMq377bHlQHvCXDeIweKVZEm06YgWjEbYe4DFw7N1wFLWutuVMis5kGd4hpzBiliDtAuJQw6gApOlkYMTdgSu42O+wrR0IzthEu4/GrSoeXx8z7KmVGaQqfS0/Q5pk03L58ox+yXg/kz0wJpSxv8AgKWHp5nPT5Yd1tMxB5dsG9VvFnHmJzLEnL8qvpuVkxCm1xyYhvoRj63M9niRGSvSVxq+If5LwF5J5T0crLyA+lGG7PtNyAuO+ttwXwqmXYRIEsW9aR7etIbaj5bADwAqNwRwHBlkVkGuZh85MR1m8B9VfD8a01UgVgeOccZMUkB/ZookYfWY3tfvsLfia31Y3jjJm1jFILhV0ygcwouQ/iB2+QoEUTYi66dKaeVtA/8Aa94NyeCXFzrImomBoxcmwjYgOP8AUN/E99QlxyEAh1N+VjcnyHM1sOCcieMyTyKVaQBVU+sE2NyOwmw28KFZZ5HwwmFZnEksrlFi1zOHZY0vpRbKABv595q5ArypWBiub9g/OhCbFHpAFfdFFZNiU/SNwrSyZdGguztMii9usxwoG/ZuaYHAXo+hyzCiJQGlazSy9rP3DuUdg9vMmsf6bl/+zJz2frDD2l8L8DTboCI+XjsJrg+BYdxqyoq2SinaMjmCKyfpRx/Q5VimHNkEQ++yofcx/CmJSt/SGlCZWoFgXnRT5BZG/MClkoXOFykYaXINP7SUidrd7yqUP8JUfdp/UoOFsIMfnuHVN4svwqKT9HpEQD2fOOf8s06GwDDlY1UGR1W5sKtoYtIArhg8Nbc86lVGVIKKKKhRXen/AAzDB4fEoOth8Qr+QIP9QSmPleYpiIY5ozdJEEinwYAj86jcS5CmOwsuGk2WVStxzB5qw8QQD7KV/o14sfKpmyjMfmyrXw8rfsyrG+nUdtJO6nvJBtsKAcdFeA17QBSb/STxgGGwsX0mlZ/Gyrb+oUxOL+OMLlkWvEONRHUiXeVz3Kvd9o7UseEMlxHEGOGY45dODiNoISOo1jcAX9ZQd2b6R25bADUehHg1sFgjNKCJ8SRIwPrLH/dqfHcsf3vCmNQBRQBRRRQBRRRQBVDxbwVhszi6PEJcj1JF2lQntVv5G4PdXtFALXG8L5xk6XwuYrJhhyScFiB2AAq4H3StcMux+f5gxjXG4eEfSZE0tY9x6Mm/kRRRQF/kPoLgSXpsdNJjZuZ1kiO/2hcs/kTbvBpmRRBQFUBVAsABYADkAByFFFAfdFFFAFFFFAFFFFAf/9k="/>
          <p:cNvSpPr>
            <a:spLocks noChangeAspect="1" noChangeArrowheads="1"/>
          </p:cNvSpPr>
          <p:nvPr/>
        </p:nvSpPr>
        <p:spPr bwMode="auto">
          <a:xfrm>
            <a:off x="63500" y="-546100"/>
            <a:ext cx="876300" cy="1123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506" name="AutoShape 2" descr="data:image/jpeg;base64,/9j/4AAQSkZJRgABAQAAAQABAAD/2wCEAAkGBxAQEhUUEBQWFBUUGBQXFRQVGBcXFhwWHxgYGBYWHhgYHyogGCYlHhgXIjEiJyksMDovFyA0ODMtNygtLi4BCgoKDg0OGhAQGiwmHyQrLDQsNCwyLCw3LDQ3LDEsLCw0LCwtNCwtLCwsLDcsLCwsLC8sLCwsLCwsLCwsLC0sNP/AABEIAMABAAMBIgACEQEDEQH/xAAcAAEAAgMBAQEAAAAAAAAAAAAABAUBAwYCBwj/xABAEAACAQMCAgcFBgUBCAMAAAABAgMABBESIQUxBhMUIkFRYTJTcZLRB1JigZGhFSMzQnKiFiSCsbLBwvA0VGP/xAAYAQEBAQEBAAAAAAAAAAAAAAAAAQIDBP/EACURAQABBAEEAgIDAAAAAAAAAAABAgMRIRIiMUFRBCMTwWGBof/aAAwDAQACEQMRAD8A+40pSgUpSgUrGaUGaVilBmlYrNApSlApSlApWKZoM0rGaUGaVilBmlYpQZpSsUGaUpQKUpQKUpQKUpQKUpQKg8Z4ilrDJNJ7ESlmxzwByFTqicTsY7iJ4pRqSRSrD0POixjO1S3FrlbbtEiRKpjaRhqf+WNGpdRA7w5ZIA+Br3d9JIkjcoQ8iIzae9p1iMSaC2O73SD8DRuBO1q1rJMWRojCH0KH0ldOo74JA9APStEHRfQLhVlIS5UCRdIJ1iMR6wc7ZUDbzFZ26Rw8pfDukMMix6iFdxFlRkhXddSpqxzIBqNdcdka4mgt0Um3iWWRpCQCWzojGnlkKxLeG2x8PFt0SjQr32IVoJCCBu8SaEOfDwJHpUm74DmaSaGQxPNGIpe6GBAzpYAnZhqYA8t9xTZ9eWjh3TO0lhSUsU1xLMVYE6ULaMkjbAbIJ9Km3HSS0jLq0gBRZGbmdk0mT46dS5+Nc7N0NBk6hAUtexLbasgt/VLMNznJU8/WrM9FF0XUYkIjudZxoUshddLYfxHjg+J/Km1mLftOl6TWqrrZyq4JyVYd0aMtuOQ6xN/Woz9Joy7omxjnigYuGClnAbCkDc4Ix4b1q450WN1EsRndUWFoioVSCToxJv4jRj/iNG6KAtI3Wt/MuIbgjSNmRVXTnyOkU2kRbx3WEPSC2aPrQ/cBYFiCMMrBGU+R1HGK3PxiERSSlu5FqEhwcqV9oEDfaoE/RiJ1nXLATypN6K66MED1KAkeprdFw/s0UxRDO0rvI6ZC6i2xAzsNvM+FXbOKfCXJxOIRPKSdCLrLY206dWR57VWcP4vcS26XBjRUkXrNBZtSx6SwYkDDHGMgDbJ54qXw3gscNqLU5eMIY+8ckoQRg/ltWnh/BHhg7P1paNUMaZUawuCAC2e9gHyHKmzpx/bFn0hieNDqVpGRGITUUDMjOo1YyAQrYz5Vq4H0rhnghkkIjeWOJ2QEsE6wlYwWwPaKkD4V44P0W7Kf5UzaWijikVlU6iilUfP9pwdx6eFRrHoPDEioJGIC2yPkDLCB2eM7cva3+AqdTeLW9rHpR0hWzhkZQHkjj6zqySO7qC5JAOnJJxt4GpcHGYHl6kODJhu7/jp1gHxxrXPxqt6Q9F1uzKesMfXQiB8KG7ocupGTsQSf1qVwjgfZpJGV9SyOZNJVcqxA1YbngkZx6mm8s9HH+Vd/tLKbua1VItUXVaNTsGk1BmOBp7ukKfPw5V6tulil5+tAjihd4wx1dYzIodiFxjGnUee2kc87bx0cYXE86TFWn6vPcU6dAYAqT44Y881ofoiOsEiykOJ5JwSisO+gR0IPMYAOeeRTbf1/4sLnpLaortrLCNWZiilh3UVyMjx0spx61FTpTCC5lIRFjt3wQ3WDrSwGoYwBkAA5884p/swAt0gkYR3YYumkZV2QRsynyIAOMc6wOiqN13WuXE9vFbuNIA0oHww9e+f0FNs/Ws7vjcERIkbTgMxyDsqsFZz5DLDerAGud4p0UjuBhnbvQdmkPMvHqDc/A51b/iNdBGuAAPCrtieONPdKUqslKUoFKUoFKUoFKUoFKUoFKUoFKUoFKUoFKUoFKwWA51Gj4jAx0rLGWP8AaHUn9AaCVSmaUClKUClKUClKUClKUClKUClKUClKUClKUClKUClKUClKUClKUClKUCsGqXjvSSG1KocyTOQscKEa2Y7gbnA2BO/gDXE2/S/iFw8ssWjTb5EtpGuXTcjLu3tHunC4UeZG1SZhJmIRPtHF9xG+hsRBOtrs0ugDEi6u8xfOkAAAAE5ySccq7HpR0LtLqxNsIUQRoeo0qO44G2Pj4+dVF39oYKr1IXUScguoyVJ1qNRA5Dnn4Z516tPtCcBOugOJSeqYZVWAGcBhqQ4A56hTMGWn7E+P3N1avHdB9cDIFeQMGaNlyuS3tEEMM+WK+jVyNt08tmZVeOWPXnQW6tlbABIDo5XODnGc43q8XjdvjLP1Y23kBQfMwwf1pmDKypXlHBGQQQeRG4NQeI8WjhYJ3nlYErDHgyEDbOOSjOBqJA351VTyap0451kqrAnWRd7rLjUFiTHgCf6njy2GOdeRwyW53vCNB5W0ZJjx5O2xl+GAvoedWdzaq8bR8gyldsbDGNqDcGrDSADJIAG5NVb8CQ57zjJYnBx7Qx/2B/KsNwJNONRB3yds+yV/LmTU23in2ttVNVVQ4GmSdTHLavgc5/8ATWIuBqoIDtuuk8t9wwJ/T9zTZin2su0Lp1ahpxnOdsfGkVyjkhWU4xnBB+FVsXAkUEBm3045bFSCD5cwNql2tgsbM/Nm5sf+QHhyqpMU+JTRSlKMlKUoFKUoFKUoFKUoFKUoFKUoFQuJcUgtl13EqRLucuwXkMnGeew8Khz3ktw7R2x0Kh0y3Gxww5xxg7Mw8Sdh6nIEmx4PDESVUF22aR+/I3xc7nny5b0FTxro/acUh1jDdYqlZBnBHNT4HbwIwR4V8m6aSX0atY31y6RABhJp1O67r322EirgbjGcgHBr79iq7jfBYLtAk6K2MlSQDgkYOM+Y5ipMJMPkkF208bQ2UM7xPGRHJdGRmc6MByGbCqCS+rbBQAc6ruI2NvHcW0l0VntoXd1eLT1LFmDSdYmDoOcHOdJ/D49JfxNwz/d3CPascPuAyqVI0E7FkIJxuWHLvDetklrdLbym1t3SFvaMxLP1eCPZHeYAc1XG2cFuVc8TljM5cvwnjkN7dSrf9XGh0AR3DA5hhWQxA+DFjNnIJ9g48Kt7HhMMVoXU9nmY4RrR3TcDvuY0wJAMrpVhk5UE5NROAcGjvUWL+ldRYVuRh6vBKoiqMCNgdatgjKkH1k9IOi9vBAI4rhGnZl6xFiRll05OhkQZKjJ7uRvvtjZ5Sqcy7DhSSW0el2W0ErlpZmAMjPpC6VAGkYCqDI3PBwu4I6XgcVqFJtWRwxy8isHZm5ZZ8ksfDeoXQye4aDTcIylcaWb2mUjODnclTkEkb7HmSBYXnBLeVtZQLIOUsfckH/Gu5HociurrCwrNUbXktp/8k9ZD/wDYwAyD/wDVRtj8Y/MDnV0rA8tx50HqlKUClKUClKUClKUClKUCtc0oQFjyFbKi8S/pt8P+4oM9r/A/y07X+B/lqvuuHzNIX1kqW/phyg0YA5jxyM7Y5nc1iCymDIX3AL68SNucjq2AxsANQ0+o586Cx7X+B/lp2v8AA/y1FveuWF99T+GgHOMjYc98Z3qnN1chv5azKnPBUsRsuANQOf7+Z548KDou1/gf5adr/A/y1zz31ycExyaggAwHA6zJ1MRjDZGMZ2GD51qW5vAWI6zJG2UJGcd3+3bcYPnnwoOm7V+B/lqBxeeZ1WOJZE1nDygYKJ46d/aPIHwznwqvF1cNG6sJtTFQuIydKZGdwFJJGRtXgXN0uFUzYGwZoySBnG+3eOMEb885oLy0ZIkVI4mREAVVC4AA5Ct3a/wP8tQOC3UrErKHPiGZdIA2GnkM+Jq3oI/a/wAD/LXuGYOMgEYJBBGDmttR7P8Av/zag0mW3Z99BdeRI3GDjmfU/wDOt3ao841jPxH/AKOR/Sudk4pw3tnY2f8A3gnIQg88a+fLkDVxJwmDGWGyjxbYAZ8fgT+VTbXSor/oJaXEhfUQpyrxj2CM5KYUjbO+GyPSuj4dwuC3GIY1TAxlQM48s86g9HOKWU/WdjlSTS3f0nOD5/DbY8tquqrOIzpqe5jU4Z1B8iQDXntsXvE+YfWq+6aQaupUFmkxkgEAaQcnPhy/WvNpczNglAe65ZdJXDBlCoGI321HOPCgsTeRe8T5h9apIbiOycKrp2WQhVGofyZCdlH4G8PukY3Dd26dgIyzKAQpJGxxgZx61RjjxA70SNt/a67kAk7HlnScbnmvnQX3bYveJ8w+tO2xe8T5h9ao242dgEi3xvrBH9pO2PIn8x6V5Xj+Rnq0AGP7xk5BPIjIAxufXagvu2xe8T5h9adti94nzD61STcXcldAixpBYFlAJLFVweY2GrlsDvXhukDYYrFGdIY7uBy5Dlzzn05c80F922L3ifMPrTtsXvE+YfWtiIpHIftWerXyH6Cg1dti94nzD61vVgdwcj0rz1a+Q/QVo4X/AEk/xFBKpSlAqLxL+k3w/wC4qVWGUHnQeesXzH606xfMfrWrsUXu0+UfSnYovdp8q/Sg29YvmP1qs4rbyuwMMip3XByT7WVKHA9Qc+hqd2KL3afKv0p2KL3afKv0oKmS0udtMw28CwPgunJAGdwc+YNbYIrjMeqVcAkv3snnsucd7b4fnVj2KL3afKv0p2KL3afKv0oKfsU+jAkUHfWQ/t5I7247vdzgDzp2GcuSZtu6Bh8HSG28O7lSc+oHnXqa1ia9jUKmIoZHZdI5u6Kh5eSSD86tuxRe7T5V+lBStZ3LxlZHUtghSHwNTDDPy5DfA/Ed9gaxHw2fWC0q6dRPtHVsylT690FdJ5aicmrvsUXu0+VfpTsUXu0+VfpQbesXzH61osj7ePvtXrsUXu0+UfSt0cYUYUADyGwoPnnT/oXcy3cPEOHle0Q6dUT7K4HIhvA4LKQeYI5Y3suk91fXNn1UFk3XTDS4maPq4/Ns5Ov0wK7OlByP2edC4+FwaTpeZzqkkxy2ACKTvgAfmcmuupSgi2fOT/P/AMVqVUU2m5Idl1HJAxjPLxHpTsze9f8A0/SgkMoOx3HkagX1oixuY4Y2YA6RoB3+A5/Ct/Zm94/+n6U7M3vH/wBP0oKYllbStssg2GtkCk5xvgLjxb4ad+YrxE8hRi1qmVQMcR7k90lVUjfILDnsV9auJrWTSdMrhsHB7p3xseVR+Du88EUpkcF0VmHd2bHeXl4HI/Kggp1o1A2kZIP3QPMnkuPIA/GvCF2wjW0allPfEfJu6eRGPZL+PNPWtfTLpLBwuNXnklZ3yI4k0F3IxnAI8Mjf1FarrifEY7btBticLqeATL1wXGfdaSfMZoJgv7sHHVto8GCjIUuwyVxvpUKQBg5bcYFXtkzmNTJ7eBq+NUPRPj8HE4BNbTSYzhkbQHRsZ0kAHw8eVXfZm94/+n6UEqovDP6Sf4inZm94/wDp+lbreIIoUcgMb86DZSlKBSlKBSlKBVT0l49DYQPNKfZBKoCAzHkFGfUj9atqpOPwWVyrQXSrLgKxjwWcZzpYad15Nv6Gg57oJxDiHE4nubiZYY3JWKGAKSo++zODv5DA5ZPPAjWPS+7s+JDh/ESkiy4NvcqugnOdIZckeBG3iB57dpZxJCix28GhFA0qoVFHp/6K53pfwO3mMVzeKqvCyiLq9ckmvUGRFGwYlgD7NB76acZHCtd+0bTKUghMaYBXDytrLHwPWAYx4etWHQvpZb8Vt+vgyuCVdG9pW54ONjsQfzrZxWyViqTs7wzYR0Y93VnKchsG3Ujkdvz+NdLrXjMET39lMsFmzMVgtjoCIGKKxXADZxknfnQffyajRcQhZyiupYc1B39R64r5RadLbtIIu1y6GKqz2k7qlw45ZR0GQCMHQV1E7beP07hXCY4u/hTIQMsF0j4Kv9o/fzrEV5nXZdLSlKVtClKUClKUCsZqi6b8bews5biNQ7R6TpbIBywB3Hxr530Z+0m84lMYu5bBULlkw5O6jHf2HPnXO5ciiMy627VVfZ9hzWM1y3RXiM8jP1shkUBipwoyM7EaRg7V74hdus0MjSBVIUdVjYlyQjF+fPYgAe0N6zbvfkp5Ux5S7am3Vxl02apeiUgMBADKEluEAYFTgSvjY1H4DcSCWVZ5Q5eWQRDTowE5rjx5E5zW7pA7AqAzKCDnSSPH0pcu/jo5VQW7fOrjCp499n8F5exXUk8o6sD+UCMZDalwx3QZJJA9OVdiBj8q/OPCeP38s5ivJSXKuuDpDiXGFGRyOa7l7q44TG9yLmW5jVQOplbK7sN1YeIrjPyuNXGqP27z8SeOYl0XQfoGOF3FxLHNqjn5RBNIQB2ZADk5wGI5V2tfFrX7VLieOeSNShgj6zS2hlbcDTsuRz55q5+zj7SLjiV12eWKNB1bvqUnOQV2wfjXai9znGMOddiqiMvqNKUrs4FKUoFKUoFKUoFUfErjqry3xnEiypIfDmhiJ9dWoD/JquzXKcQgeeedwH/3cRFEwwDOhLjTnYnGsbffXyoJfTGMiNZ1mEBgYMCdRU5IBTSpBYnkBvuRtXP2vAro3vbViKSOy6dfUlVt2K9YrnHWB8LkAHA1Y33z0nH7qRViliIMW+ogBvaAEUgBwCFJDHcbCtFpPcW7vCRJcNoR42bAUnGmQNIdl74zjn39htQWnGJ41jYPnvghVXdycbaR4kc/yr51Dxe4XhcjSBS1gmliyHqjMm+rY/zTnB2woPmeXZ8N4HKxaS8YM7kEohJUDG6ayASvjpwB55qp6cLGEzH31Bi66GMam0xuJVbSvLCq6kbZDD7tc5ia9T2Xsp/s0sruxu5l4mS096kckc2cqdAYvDy7rLqzjxGccjX1AVy3Ery3uL21QTJmDNwe8u4dGiiA331anO33fUV1ArpjCM0pSgUpSgUpSg4T7U+iFzxSOBbdkQxO7NrJHNcDGB8ag/Z90CubFZVuXjYuylWTLHGMEd4DHhX0jFZxXOu1TXGKnWi9XRGIlz3DOAR2NtoRmfqoSgLYBIVceHwr5L0a4deXdhci/kkaVRDbRFiCY4ZBHLLg82JTRnJ/tx519y4laiaKSIkgSI6EjmAylc/vVFc8AkCyBWVusaJsY0YKxhG8TnOkGs3Im3bn8cbKJiuuOc6c9H0hhtLQdpjKiNg+VZjh87MDud/LyOOVc1xb7ZI2zptutA5EkxH9e9/yrpOknQm6urd4UMaltPeZjgYIPgM+FU/CvsOiG93dM/mkS6F+GpiSfjtXCxVdu0fbTh6bkWLdXROVlwn7LbWSWO9aefU7LOY/5ejU2H0505xvjnnarHjvRREtZIli6yMI2lRuxIGVzjcnOKqunXSS74Pd2SI2LFhGjZUE4Vgsg1nkdJVvgD5V9HvroRxPKNJCqXyzaVwBnJbBwPXBrtc+PTXEeMOFHyK6Zy/O3Qro/wARW5RXtZRHIGEuuPCkBWIBJH3gKtOgfQ7jFtfW8klvJHGrfzG1pjRg5BCtkjONq7z7L+l3EOKGaSaKNYAyhSNQZWK5KDIPWY2ydsE+Ph9DxWotRE5Wr5NUxjAKzSldXnKUpQKUpQKUpQYNeOsGcZGRvjxx54r2ao+OvbW6NNczdVGWXLEgDVyAzjxosJHC7aWFGj7gUM/VtknulsqpXAxjOMZ8BWw8O1f1JZG9A2gfogFQ7Hh9vNGkkTl0IUo4OQQCSDvz5/sKxcQ20H8qWfQZ+4iuyhmO5woPxqbXFPtOewt2OHRWI8G723mQfh+1ar/g1rcw9TJGphJU6F7qHByBhcAj0qGz2kk72/XYmXQ7REgNuMBhndsgeHlUqPgkajAZxup5+RJAHlzpsxT7SZOFW7xiNoY2jA0hGRSun7uCMY9KmqMVHUpCirvgYUbEk7enwrHbk/F8jfSqylUqL25PxfI30p29PxfI30oJVKi9vT8XyN9KduT8XyN9KCVSovb0/F8jfSnb0/F8jfSglUqL25PxfI30p25PxfI30oPV9IyoSgywxgc/EZ/aq1uKTAbwN57EkY2Jzt6jb0NWBvU/F8j/AEqNd8btotIlfQWzoVgwLEYJCjGWO42HnUaiYjwjtxKfb+TgbZ9onGDnbHnis/xKYgHqW5gEb+TZOMZAGB671iW9nn7tvG0YPOeUacDzSM95z/lgb+OMVchaYXlHpTT2kd/G8V3ACndOl8kZ33BwMEennUOToPZtbLasZjbrjERlfTgclO+SPQnFdNis1WJRuH2EVvGscKLGiDCqowBUmlKBSlKBSlKBSlKBSlKBVR0r4EnELWS3kOkSDZgMlWG6tjxwat6UHBfZ3HxCxhNnfQFhDnqZ4SGRk56CCdQIPLbkR5VUjoZNxTiRu763WC3TAWF9LSSgZx1mMjGTnGfADzr6nSgh3fDIJk6uWJJI8Y0OoZcYxyPpURejtuv9PXF4ARyOqgeQUHSP0q3pQU44c0ckR66VhqPccqwPdbfOnV+9aOy3gJJfOoSMqg91ZM/ywxPtLjwHlVtd+1H/AJf+LVIoKi3tbgPq1MFCgKjkEs3eLFiNhuV+X1r3xOWRY01aslgH6sMWxg8sDbw3q1rFBy38UuRnBYjJ5wvy1bDOnY42zg7DxJrfxDiDsytEzqFUkr1UpyxI29nGwB/Wpt1Fc6nKea6DqAATG40nbOd8kHbl5Voliv8AchhnBA3UDOdmxg4xt4nbPjtQV44zdZI0tsOfUvjn3cHTvjG/xGK3Xd7MyppdgyiRmxDKAX26tMaeW7Z+FT7iC66wlGwmoY8TpIGrY7bEbDP9x9K0yw34yVYE6The6F1HTz28MED0J9KCM3E7jJAY6QRuYJMkZ3IGnbI338au+GXJkQFs6hs2VZcnxOGAqsuLa6YAqWVjkscgbY0hQucZxk77ZPPapHCrW4VyZjtpxpDFlJyCCM7jAyPXUfSgt6iP/WT/AAl/6oql1Fk/rJ/hL/1RUEms0pQKUpQKUpQKUpQKUpQKUpQKUpQKUpQKUpQKUpQa5oVcYYZFaf4fF9wfvUqlBF/h8X3B+9P4fF90fvUqlBF/h8X3B+9P4fF9wfvUqlBF/h8X3B+9P4fF9wfvUqlBF/h8X3B+9P4fF9wfvUqlBF/h8X3B+9bIbSNDlVAPLPpW6lApSlApSlApSlApSlApSl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21508" name="AutoShape 4" descr="data:image/jpeg;base64,/9j/4AAQSkZJRgABAQAAAQABAAD/2wCEAAkGBxAQEhUUEBQWFBUUGBQXFRQVGBcXFhwWHxgYGBYWHhgYHyogGCYlHhgXIjEiJyksMDovFyA0ODMtNygtLi4BCgoKDg0OGhAQGiwmHyQrLDQsNCwyLCw3LDQ3LDEsLCw0LCwtNCwtLCwsLDcsLCwsLC8sLCwsLCwsLCwsLC0sNP/AABEIAMABAAMBIgACEQEDEQH/xAAcAAEAAgMBAQEAAAAAAAAAAAAABAUBAwYCBwj/xABAEAACAQMCAgcFBgUBCAMAAAABAgMABBESIQUxBhMUIkFRYTJTcZLRB1JigZGhFSMzQnKiFiSCsbLBwvA0VGP/xAAYAQEBAQEBAAAAAAAAAAAAAAAAAQIDBP/EACURAQABBAEEAgIDAAAAAAAAAAABAgMRIRIiMUFRBCMTwWGBof/aAAwDAQACEQMRAD8A+40pSgUpSgUrGaUGaVilBmlYrNApSlApSlApWKZoM0rGaUGaVilBmlYpQZpSsUGaUpQKUpQKUpQKUpQKUpQKg8Z4ilrDJNJ7ESlmxzwByFTqicTsY7iJ4pRqSRSrD0POixjO1S3FrlbbtEiRKpjaRhqf+WNGpdRA7w5ZIA+Br3d9JIkjcoQ8iIzae9p1iMSaC2O73SD8DRuBO1q1rJMWRojCH0KH0ldOo74JA9APStEHRfQLhVlIS5UCRdIJ1iMR6wc7ZUDbzFZ26Rw8pfDukMMix6iFdxFlRkhXddSpqxzIBqNdcdka4mgt0Um3iWWRpCQCWzojGnlkKxLeG2x8PFt0SjQr32IVoJCCBu8SaEOfDwJHpUm74DmaSaGQxPNGIpe6GBAzpYAnZhqYA8t9xTZ9eWjh3TO0lhSUsU1xLMVYE6ULaMkjbAbIJ9Km3HSS0jLq0gBRZGbmdk0mT46dS5+Nc7N0NBk6hAUtexLbasgt/VLMNznJU8/WrM9FF0XUYkIjudZxoUshddLYfxHjg+J/Km1mLftOl6TWqrrZyq4JyVYd0aMtuOQ6xN/Woz9Joy7omxjnigYuGClnAbCkDc4Ix4b1q450WN1EsRndUWFoioVSCToxJv4jRj/iNG6KAtI3Wt/MuIbgjSNmRVXTnyOkU2kRbx3WEPSC2aPrQ/cBYFiCMMrBGU+R1HGK3PxiERSSlu5FqEhwcqV9oEDfaoE/RiJ1nXLATypN6K66MED1KAkeprdFw/s0UxRDO0rvI6ZC6i2xAzsNvM+FXbOKfCXJxOIRPKSdCLrLY206dWR57VWcP4vcS26XBjRUkXrNBZtSx6SwYkDDHGMgDbJ54qXw3gscNqLU5eMIY+8ckoQRg/ltWnh/BHhg7P1paNUMaZUawuCAC2e9gHyHKmzpx/bFn0hieNDqVpGRGITUUDMjOo1YyAQrYz5Vq4H0rhnghkkIjeWOJ2QEsE6wlYwWwPaKkD4V44P0W7Kf5UzaWijikVlU6iilUfP9pwdx6eFRrHoPDEioJGIC2yPkDLCB2eM7cva3+AqdTeLW9rHpR0hWzhkZQHkjj6zqySO7qC5JAOnJJxt4GpcHGYHl6kODJhu7/jp1gHxxrXPxqt6Q9F1uzKesMfXQiB8KG7ocupGTsQSf1qVwjgfZpJGV9SyOZNJVcqxA1YbngkZx6mm8s9HH+Vd/tLKbua1VItUXVaNTsGk1BmOBp7ukKfPw5V6tulil5+tAjihd4wx1dYzIodiFxjGnUee2kc87bx0cYXE86TFWn6vPcU6dAYAqT44Y881ofoiOsEiykOJ5JwSisO+gR0IPMYAOeeRTbf1/4sLnpLaortrLCNWZiilh3UVyMjx0spx61FTpTCC5lIRFjt3wQ3WDrSwGoYwBkAA5884p/swAt0gkYR3YYumkZV2QRsynyIAOMc6wOiqN13WuXE9vFbuNIA0oHww9e+f0FNs/Ws7vjcERIkbTgMxyDsqsFZz5DLDerAGud4p0UjuBhnbvQdmkPMvHqDc/A51b/iNdBGuAAPCrtieONPdKUqslKUoFKUoFKUoFKUoFKUoFKUoFKUoFKUoFKUoFKwWA51Gj4jAx0rLGWP8AaHUn9AaCVSmaUClKUClKUClKUClKUClKUClKUClKUClKUClKUClKUClKUClKUClKUCsGqXjvSSG1KocyTOQscKEa2Y7gbnA2BO/gDXE2/S/iFw8ssWjTb5EtpGuXTcjLu3tHunC4UeZG1SZhJmIRPtHF9xG+hsRBOtrs0ugDEi6u8xfOkAAAAE5ySccq7HpR0LtLqxNsIUQRoeo0qO44G2Pj4+dVF39oYKr1IXUScguoyVJ1qNRA5Dnn4Z516tPtCcBOugOJSeqYZVWAGcBhqQ4A56hTMGWn7E+P3N1avHdB9cDIFeQMGaNlyuS3tEEMM+WK+jVyNt08tmZVeOWPXnQW6tlbABIDo5XODnGc43q8XjdvjLP1Y23kBQfMwwf1pmDKypXlHBGQQQeRG4NQeI8WjhYJ3nlYErDHgyEDbOOSjOBqJA351VTyap0451kqrAnWRd7rLjUFiTHgCf6njy2GOdeRwyW53vCNB5W0ZJjx5O2xl+GAvoedWdzaq8bR8gyldsbDGNqDcGrDSADJIAG5NVb8CQ57zjJYnBx7Qx/2B/KsNwJNONRB3yds+yV/LmTU23in2ttVNVVQ4GmSdTHLavgc5/8ATWIuBqoIDtuuk8t9wwJ/T9zTZin2su0Lp1ahpxnOdsfGkVyjkhWU4xnBB+FVsXAkUEBm3045bFSCD5cwNql2tgsbM/Nm5sf+QHhyqpMU+JTRSlKMlKUoFKUoFKUoFKUoFKUoFKUoFQuJcUgtl13EqRLucuwXkMnGeew8Khz3ktw7R2x0Kh0y3Gxww5xxg7Mw8Sdh6nIEmx4PDESVUF22aR+/I3xc7nny5b0FTxro/acUh1jDdYqlZBnBHNT4HbwIwR4V8m6aSX0atY31y6RABhJp1O67r322EirgbjGcgHBr79iq7jfBYLtAk6K2MlSQDgkYOM+Y5ipMJMPkkF208bQ2UM7xPGRHJdGRmc6MByGbCqCS+rbBQAc6ruI2NvHcW0l0VntoXd1eLT1LFmDSdYmDoOcHOdJ/D49JfxNwz/d3CPascPuAyqVI0E7FkIJxuWHLvDetklrdLbym1t3SFvaMxLP1eCPZHeYAc1XG2cFuVc8TljM5cvwnjkN7dSrf9XGh0AR3DA5hhWQxA+DFjNnIJ9g48Kt7HhMMVoXU9nmY4RrR3TcDvuY0wJAMrpVhk5UE5NROAcGjvUWL+ldRYVuRh6vBKoiqMCNgdatgjKkH1k9IOi9vBAI4rhGnZl6xFiRll05OhkQZKjJ7uRvvtjZ5Sqcy7DhSSW0el2W0ErlpZmAMjPpC6VAGkYCqDI3PBwu4I6XgcVqFJtWRwxy8isHZm5ZZ8ksfDeoXQye4aDTcIylcaWb2mUjODnclTkEkb7HmSBYXnBLeVtZQLIOUsfckH/Gu5HociurrCwrNUbXktp/8k9ZD/wDYwAyD/wDVRtj8Y/MDnV0rA8tx50HqlKUClKUClKUClKUClKUCtc0oQFjyFbKi8S/pt8P+4oM9r/A/y07X+B/lqvuuHzNIX1kqW/phyg0YA5jxyM7Y5nc1iCymDIX3AL68SNucjq2AxsANQ0+o586Cx7X+B/lp2v8AA/y1FveuWF99T+GgHOMjYc98Z3qnN1chv5azKnPBUsRsuANQOf7+Z548KDou1/gf5adr/A/y1zz31ycExyaggAwHA6zJ1MRjDZGMZ2GD51qW5vAWI6zJG2UJGcd3+3bcYPnnwoOm7V+B/lqBxeeZ1WOJZE1nDygYKJ46d/aPIHwznwqvF1cNG6sJtTFQuIydKZGdwFJJGRtXgXN0uFUzYGwZoySBnG+3eOMEb885oLy0ZIkVI4mREAVVC4AA5Ct3a/wP8tQOC3UrErKHPiGZdIA2GnkM+Jq3oI/a/wAD/LXuGYOMgEYJBBGDmttR7P8Av/zag0mW3Z99BdeRI3GDjmfU/wDOt3ao841jPxH/AKOR/Sudk4pw3tnY2f8A3gnIQg88a+fLkDVxJwmDGWGyjxbYAZ8fgT+VTbXSor/oJaXEhfUQpyrxj2CM5KYUjbO+GyPSuj4dwuC3GIY1TAxlQM48s86g9HOKWU/WdjlSTS3f0nOD5/DbY8tquqrOIzpqe5jU4Z1B8iQDXntsXvE+YfWq+6aQaupUFmkxkgEAaQcnPhy/WvNpczNglAe65ZdJXDBlCoGI321HOPCgsTeRe8T5h9apIbiOycKrp2WQhVGofyZCdlH4G8PukY3Dd26dgIyzKAQpJGxxgZx61RjjxA70SNt/a67kAk7HlnScbnmvnQX3bYveJ8w+tO2xe8T5h9ao242dgEi3xvrBH9pO2PIn8x6V5Xj+Rnq0AGP7xk5BPIjIAxufXagvu2xe8T5h9adti94nzD61STcXcldAixpBYFlAJLFVweY2GrlsDvXhukDYYrFGdIY7uBy5Dlzzn05c80F922L3ifMPrTtsXvE+YfWtiIpHIftWerXyH6Cg1dti94nzD61vVgdwcj0rz1a+Q/QVo4X/AEk/xFBKpSlAqLxL+k3w/wC4qVWGUHnQeesXzH606xfMfrWrsUXu0+UfSnYovdp8q/Sg29YvmP1qs4rbyuwMMip3XByT7WVKHA9Qc+hqd2KL3afKv0p2KL3afKv0oKmS0udtMw28CwPgunJAGdwc+YNbYIrjMeqVcAkv3snnsucd7b4fnVj2KL3afKv0p2KL3afKv0oKfsU+jAkUHfWQ/t5I7247vdzgDzp2GcuSZtu6Bh8HSG28O7lSc+oHnXqa1ia9jUKmIoZHZdI5u6Kh5eSSD86tuxRe7T5V+lBStZ3LxlZHUtghSHwNTDDPy5DfA/Ed9gaxHw2fWC0q6dRPtHVsylT690FdJ5aicmrvsUXu0+VfpTsUXu0+VfpQbesXzH61osj7ePvtXrsUXu0+UfSt0cYUYUADyGwoPnnT/oXcy3cPEOHle0Q6dUT7K4HIhvA4LKQeYI5Y3suk91fXNn1UFk3XTDS4maPq4/Ns5Ov0wK7OlByP2edC4+FwaTpeZzqkkxy2ACKTvgAfmcmuupSgi2fOT/P/AMVqVUU2m5Idl1HJAxjPLxHpTsze9f8A0/SgkMoOx3HkagX1oixuY4Y2YA6RoB3+A5/Ct/Zm94/+n6U7M3vH/wBP0oKYllbStssg2GtkCk5xvgLjxb4ad+YrxE8hRi1qmVQMcR7k90lVUjfILDnsV9auJrWTSdMrhsHB7p3xseVR+Du88EUpkcF0VmHd2bHeXl4HI/Kggp1o1A2kZIP3QPMnkuPIA/GvCF2wjW0allPfEfJu6eRGPZL+PNPWtfTLpLBwuNXnklZ3yI4k0F3IxnAI8Mjf1FarrifEY7btBticLqeATL1wXGfdaSfMZoJgv7sHHVto8GCjIUuwyVxvpUKQBg5bcYFXtkzmNTJ7eBq+NUPRPj8HE4BNbTSYzhkbQHRsZ0kAHw8eVXfZm94/+n6UEqovDP6Sf4inZm94/wDp+lbreIIoUcgMb86DZSlKBSlKBSlKBVT0l49DYQPNKfZBKoCAzHkFGfUj9atqpOPwWVyrQXSrLgKxjwWcZzpYad15Nv6Gg57oJxDiHE4nubiZYY3JWKGAKSo++zODv5DA5ZPPAjWPS+7s+JDh/ESkiy4NvcqugnOdIZckeBG3iB57dpZxJCix28GhFA0qoVFHp/6K53pfwO3mMVzeKqvCyiLq9ckmvUGRFGwYlgD7NB76acZHCtd+0bTKUghMaYBXDytrLHwPWAYx4etWHQvpZb8Vt+vgyuCVdG9pW54ONjsQfzrZxWyViqTs7wzYR0Y93VnKchsG3Ujkdvz+NdLrXjMET39lMsFmzMVgtjoCIGKKxXADZxknfnQffyajRcQhZyiupYc1B39R64r5RadLbtIIu1y6GKqz2k7qlw45ZR0GQCMHQV1E7beP07hXCY4u/hTIQMsF0j4Kv9o/fzrEV5nXZdLSlKVtClKUClKUCsZqi6b8bews5biNQ7R6TpbIBywB3Hxr530Z+0m84lMYu5bBULlkw5O6jHf2HPnXO5ciiMy627VVfZ9hzWM1y3RXiM8jP1shkUBipwoyM7EaRg7V74hdus0MjSBVIUdVjYlyQjF+fPYgAe0N6zbvfkp5Ux5S7am3Vxl02apeiUgMBADKEluEAYFTgSvjY1H4DcSCWVZ5Q5eWQRDTowE5rjx5E5zW7pA7AqAzKCDnSSPH0pcu/jo5VQW7fOrjCp499n8F5exXUk8o6sD+UCMZDalwx3QZJJA9OVdiBj8q/OPCeP38s5ivJSXKuuDpDiXGFGRyOa7l7q44TG9yLmW5jVQOplbK7sN1YeIrjPyuNXGqP27z8SeOYl0XQfoGOF3FxLHNqjn5RBNIQB2ZADk5wGI5V2tfFrX7VLieOeSNShgj6zS2hlbcDTsuRz55q5+zj7SLjiV12eWKNB1bvqUnOQV2wfjXai9znGMOddiqiMvqNKUrs4FKUoFKUoFKUoFUfErjqry3xnEiypIfDmhiJ9dWoD/JquzXKcQgeeedwH/3cRFEwwDOhLjTnYnGsbffXyoJfTGMiNZ1mEBgYMCdRU5IBTSpBYnkBvuRtXP2vAro3vbViKSOy6dfUlVt2K9YrnHWB8LkAHA1Y33z0nH7qRViliIMW+ogBvaAEUgBwCFJDHcbCtFpPcW7vCRJcNoR42bAUnGmQNIdl74zjn39htQWnGJ41jYPnvghVXdycbaR4kc/yr51Dxe4XhcjSBS1gmliyHqjMm+rY/zTnB2woPmeXZ8N4HKxaS8YM7kEohJUDG6ayASvjpwB55qp6cLGEzH31Bi66GMam0xuJVbSvLCq6kbZDD7tc5ia9T2Xsp/s0sruxu5l4mS096kckc2cqdAYvDy7rLqzjxGccjX1AVy3Ery3uL21QTJmDNwe8u4dGiiA331anO33fUV1ArpjCM0pSgUpSgUpSg4T7U+iFzxSOBbdkQxO7NrJHNcDGB8ag/Z90CubFZVuXjYuylWTLHGMEd4DHhX0jFZxXOu1TXGKnWi9XRGIlz3DOAR2NtoRmfqoSgLYBIVceHwr5L0a4deXdhci/kkaVRDbRFiCY4ZBHLLg82JTRnJ/tx519y4laiaKSIkgSI6EjmAylc/vVFc8AkCyBWVusaJsY0YKxhG8TnOkGs3Im3bn8cbKJiuuOc6c9H0hhtLQdpjKiNg+VZjh87MDud/LyOOVc1xb7ZI2zptutA5EkxH9e9/yrpOknQm6urd4UMaltPeZjgYIPgM+FU/CvsOiG93dM/mkS6F+GpiSfjtXCxVdu0fbTh6bkWLdXROVlwn7LbWSWO9aefU7LOY/5ejU2H0505xvjnnarHjvRREtZIli6yMI2lRuxIGVzjcnOKqunXSS74Pd2SI2LFhGjZUE4Vgsg1nkdJVvgD5V9HvroRxPKNJCqXyzaVwBnJbBwPXBrtc+PTXEeMOFHyK6Zy/O3Qro/wARW5RXtZRHIGEuuPCkBWIBJH3gKtOgfQ7jFtfW8klvJHGrfzG1pjRg5BCtkjONq7z7L+l3EOKGaSaKNYAyhSNQZWK5KDIPWY2ydsE+Ph9DxWotRE5Wr5NUxjAKzSldXnKUpQKUpQKUpQYNeOsGcZGRvjxx54r2ao+OvbW6NNczdVGWXLEgDVyAzjxosJHC7aWFGj7gUM/VtknulsqpXAxjOMZ8BWw8O1f1JZG9A2gfogFQ7Hh9vNGkkTl0IUo4OQQCSDvz5/sKxcQ20H8qWfQZ+4iuyhmO5woPxqbXFPtOewt2OHRWI8G723mQfh+1ar/g1rcw9TJGphJU6F7qHByBhcAj0qGz2kk72/XYmXQ7REgNuMBhndsgeHlUqPgkajAZxup5+RJAHlzpsxT7SZOFW7xiNoY2jA0hGRSun7uCMY9KmqMVHUpCirvgYUbEk7enwrHbk/F8jfSqylUqL25PxfI30p29PxfI30oJVKi9vT8XyN9KduT8XyN9KCVSovb0/F8jfSnb0/F8jfSglUqL25PxfI30p25PxfI30oPV9IyoSgywxgc/EZ/aq1uKTAbwN57EkY2Jzt6jb0NWBvU/F8j/AEqNd8btotIlfQWzoVgwLEYJCjGWO42HnUaiYjwjtxKfb+TgbZ9onGDnbHnis/xKYgHqW5gEb+TZOMZAGB671iW9nn7tvG0YPOeUacDzSM95z/lgb+OMVchaYXlHpTT2kd/G8V3ACndOl8kZ33BwMEennUOToPZtbLasZjbrjERlfTgclO+SPQnFdNis1WJRuH2EVvGscKLGiDCqowBUmlKBSlKBSlKBSlKBSlKBVR0r4EnELWS3kOkSDZgMlWG6tjxwat6UHBfZ3HxCxhNnfQFhDnqZ4SGRk56CCdQIPLbkR5VUjoZNxTiRu763WC3TAWF9LSSgZx1mMjGTnGfADzr6nSgh3fDIJk6uWJJI8Y0OoZcYxyPpURejtuv9PXF4ARyOqgeQUHSP0q3pQU44c0ckR66VhqPccqwPdbfOnV+9aOy3gJJfOoSMqg91ZM/ywxPtLjwHlVtd+1H/AJf+LVIoKi3tbgPq1MFCgKjkEs3eLFiNhuV+X1r3xOWRY01aslgH6sMWxg8sDbw3q1rFBy38UuRnBYjJ5wvy1bDOnY42zg7DxJrfxDiDsytEzqFUkr1UpyxI29nGwB/Wpt1Fc6nKea6DqAATG40nbOd8kHbl5Voliv8AchhnBA3UDOdmxg4xt4nbPjtQV44zdZI0tsOfUvjn3cHTvjG/xGK3Xd7MyppdgyiRmxDKAX26tMaeW7Z+FT7iC66wlGwmoY8TpIGrY7bEbDP9x9K0yw34yVYE6The6F1HTz28MED0J9KCM3E7jJAY6QRuYJMkZ3IGnbI338au+GXJkQFs6hs2VZcnxOGAqsuLa6YAqWVjkscgbY0hQucZxk77ZPPapHCrW4VyZjtpxpDFlJyCCM7jAyPXUfSgt6iP/WT/AAl/6oql1Fk/rJ/hL/1RUEms0pQKUpQKUpQKUpQKUpQKUpQKUpQKUpQKUpQKUpQa5oVcYYZFaf4fF9wfvUqlBF/h8X3B+9P4fF90fvUqlBF/h8X3B+9P4fF9wfvUqlBF/h8X3B+9P4fF9wfvUqlBF/h8X3B+9P4fF9wfvUqlBF/h8X3B+9bIbSNDlVAPLPpW6lApSlApSlApSlApSlApSl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16" name="15 Grupo"/>
          <p:cNvGrpSpPr/>
          <p:nvPr/>
        </p:nvGrpSpPr>
        <p:grpSpPr>
          <a:xfrm>
            <a:off x="603504" y="755951"/>
            <a:ext cx="8230222" cy="2808312"/>
            <a:chOff x="-44568" y="1548040"/>
            <a:chExt cx="8230222" cy="2808312"/>
          </a:xfrm>
          <a:solidFill>
            <a:srgbClr val="33CCFF"/>
          </a:solidFill>
        </p:grpSpPr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4873286" y="1548040"/>
              <a:ext cx="3312368" cy="280831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69900" marR="0" lvl="0" indent="-469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s-ES" sz="32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</a:p>
            <a:p>
              <a:pPr marL="469900" marR="0" lvl="0" indent="-469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s-E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07358" y="1664205"/>
              <a:ext cx="2376264" cy="5232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dirty="0" smtClean="0">
                  <a:latin typeface="Arial" pitchFamily="34" charset="0"/>
                  <a:cs typeface="Arial" pitchFamily="34" charset="0"/>
                </a:rPr>
                <a:t>Egresos</a:t>
              </a:r>
              <a:endParaRPr lang="es-MX" sz="28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-44568" y="2554733"/>
              <a:ext cx="2902365" cy="16927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s-MX" sz="2800" dirty="0" smtClean="0">
                  <a:latin typeface="Arial" pitchFamily="34" charset="0"/>
                  <a:cs typeface="Arial" pitchFamily="34" charset="0"/>
                </a:rPr>
                <a:t>Proveedores</a:t>
              </a:r>
            </a:p>
            <a:p>
              <a:pPr>
                <a:buFont typeface="Arial" pitchFamily="34" charset="0"/>
                <a:buChar char="•"/>
              </a:pPr>
              <a:r>
                <a:rPr lang="es-MX" sz="2800" dirty="0" smtClean="0">
                  <a:latin typeface="Arial" pitchFamily="34" charset="0"/>
                  <a:cs typeface="Arial" pitchFamily="34" charset="0"/>
                </a:rPr>
                <a:t>Nominas</a:t>
              </a:r>
            </a:p>
            <a:p>
              <a:pPr>
                <a:buFont typeface="Arial" pitchFamily="34" charset="0"/>
                <a:buChar char="•"/>
              </a:pPr>
              <a:r>
                <a:rPr lang="es-MX" sz="2400" dirty="0" smtClean="0">
                  <a:latin typeface="Arial" pitchFamily="34" charset="0"/>
                  <a:cs typeface="Arial" pitchFamily="34" charset="0"/>
                </a:rPr>
                <a:t>Impuestos y Gastos Diversos</a:t>
              </a:r>
              <a:endParaRPr lang="es-MX" sz="24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5837472" y="980728"/>
            <a:ext cx="3240360" cy="2347919"/>
            <a:chOff x="5837472" y="1988840"/>
            <a:chExt cx="3240360" cy="2347919"/>
          </a:xfrm>
        </p:grpSpPr>
        <p:sp>
          <p:nvSpPr>
            <p:cNvPr id="11" name="10 CuadroTexto"/>
            <p:cNvSpPr txBox="1"/>
            <p:nvPr/>
          </p:nvSpPr>
          <p:spPr>
            <a:xfrm>
              <a:off x="6457462" y="1988840"/>
              <a:ext cx="23762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dirty="0" smtClean="0">
                  <a:latin typeface="Arial" pitchFamily="34" charset="0"/>
                  <a:cs typeface="Arial" pitchFamily="34" charset="0"/>
                </a:rPr>
                <a:t>Ingresos </a:t>
              </a:r>
              <a:endParaRPr lang="es-MX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837472" y="3136430"/>
              <a:ext cx="32403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s-MX" sz="2400" dirty="0" smtClean="0">
                  <a:latin typeface="Arial" pitchFamily="34" charset="0"/>
                  <a:cs typeface="Arial" pitchFamily="34" charset="0"/>
                </a:rPr>
                <a:t>Ventas</a:t>
              </a:r>
              <a:endParaRPr lang="es-MX" sz="24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es-MX" sz="2400" dirty="0" smtClean="0">
                  <a:latin typeface="Arial" pitchFamily="34" charset="0"/>
                  <a:cs typeface="Arial" pitchFamily="34" charset="0"/>
                </a:rPr>
                <a:t>Cuentas por Cobrar</a:t>
              </a:r>
            </a:p>
            <a:p>
              <a:pPr>
                <a:buFont typeface="Arial" pitchFamily="34" charset="0"/>
                <a:buChar char="•"/>
              </a:pPr>
              <a:r>
                <a:rPr lang="es-MX" sz="2400" dirty="0" smtClean="0">
                  <a:latin typeface="Arial" pitchFamily="34" charset="0"/>
                  <a:cs typeface="Arial" pitchFamily="34" charset="0"/>
                </a:rPr>
                <a:t>Otras</a:t>
              </a:r>
              <a:endParaRPr lang="es-MX" sz="32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3763605"/>
            <a:ext cx="3240359" cy="2850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Ingresos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Es el efectivo </a:t>
            </a:r>
            <a:r>
              <a:rPr lang="es-MX" sz="3200" dirty="0"/>
              <a:t>que </a:t>
            </a:r>
            <a:r>
              <a:rPr lang="es-MX" sz="3200" dirty="0" smtClean="0"/>
              <a:t>ingresa a la </a:t>
            </a:r>
            <a:r>
              <a:rPr lang="es-MX" sz="3200" dirty="0"/>
              <a:t>empresa fruto de sus actividades ordinarias</a:t>
            </a:r>
            <a:r>
              <a:rPr lang="es-MX" sz="3200" dirty="0" smtClean="0"/>
              <a:t>, así </a:t>
            </a:r>
            <a:r>
              <a:rPr lang="es-MX" sz="3200" dirty="0"/>
              <a:t>como de aquellas extraordinarias</a:t>
            </a:r>
            <a:r>
              <a:rPr lang="es-MX" sz="3200" dirty="0" smtClean="0"/>
              <a:t>. </a:t>
            </a:r>
          </a:p>
          <a:p>
            <a:r>
              <a:rPr lang="es-MX" sz="3200" dirty="0" smtClean="0"/>
              <a:t> El </a:t>
            </a:r>
            <a:r>
              <a:rPr lang="es-MX" sz="3200" dirty="0"/>
              <a:t>ingreso obtenido por las ventas </a:t>
            </a:r>
            <a:r>
              <a:rPr lang="es-MX" sz="3200" dirty="0" smtClean="0"/>
              <a:t>al contado</a:t>
            </a:r>
            <a:endParaRPr lang="es-MX" sz="3200" dirty="0"/>
          </a:p>
          <a:p>
            <a:r>
              <a:rPr lang="es-MX" sz="3200" dirty="0" smtClean="0"/>
              <a:t>Las </a:t>
            </a:r>
            <a:r>
              <a:rPr lang="es-MX" sz="3200" dirty="0"/>
              <a:t>cobranzas realizadas por las ventas </a:t>
            </a:r>
            <a:r>
              <a:rPr lang="es-MX" sz="3200" dirty="0" smtClean="0"/>
              <a:t>a crédito</a:t>
            </a:r>
            <a:endParaRPr lang="es-MX" sz="3200" dirty="0"/>
          </a:p>
          <a:p>
            <a:r>
              <a:rPr lang="es-MX" sz="3200" dirty="0" smtClean="0"/>
              <a:t>Los </a:t>
            </a:r>
            <a:r>
              <a:rPr lang="es-MX" sz="3200" dirty="0"/>
              <a:t>ingresos efectivamente obtenidos </a:t>
            </a:r>
            <a:r>
              <a:rPr lang="es-MX" sz="3200" dirty="0" smtClean="0"/>
              <a:t>por la </a:t>
            </a:r>
            <a:r>
              <a:rPr lang="es-MX" sz="3200" dirty="0"/>
              <a:t>venta de activos fijos, o por </a:t>
            </a:r>
            <a:r>
              <a:rPr lang="es-MX" sz="3200" dirty="0" smtClean="0"/>
              <a:t>actividades distintas </a:t>
            </a:r>
            <a:r>
              <a:rPr lang="es-MX" sz="3200" dirty="0"/>
              <a:t>al objetivo social de la </a:t>
            </a:r>
            <a:r>
              <a:rPr lang="es-MX" sz="3200" dirty="0" smtClean="0"/>
              <a:t>empresa.</a:t>
            </a:r>
            <a:endParaRPr lang="es-MX" sz="3200" dirty="0"/>
          </a:p>
          <a:p>
            <a:pPr marL="0" indent="0">
              <a:buNone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553794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Egresos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/>
              <a:t>Es el efectivo </a:t>
            </a:r>
            <a:r>
              <a:rPr lang="es-MX" sz="3200" dirty="0"/>
              <a:t>que saldrán de la empresa fruto </a:t>
            </a:r>
            <a:r>
              <a:rPr lang="es-MX" sz="3200" dirty="0" smtClean="0"/>
              <a:t>de sus </a:t>
            </a:r>
            <a:r>
              <a:rPr lang="es-MX" sz="3200" dirty="0"/>
              <a:t>actividades. Entre éstas tenemos:</a:t>
            </a:r>
          </a:p>
          <a:p>
            <a:r>
              <a:rPr lang="es-MX" sz="3200" dirty="0" smtClean="0"/>
              <a:t>Las </a:t>
            </a:r>
            <a:r>
              <a:rPr lang="es-MX" sz="3200" dirty="0"/>
              <a:t>salidas de dinero por las compras </a:t>
            </a:r>
            <a:r>
              <a:rPr lang="es-MX" sz="3200" dirty="0" smtClean="0"/>
              <a:t>al contado</a:t>
            </a:r>
            <a:endParaRPr lang="es-MX" sz="3200" dirty="0"/>
          </a:p>
          <a:p>
            <a:r>
              <a:rPr lang="es-MX" sz="3200" dirty="0"/>
              <a:t>P</a:t>
            </a:r>
            <a:r>
              <a:rPr lang="es-MX" sz="3200" dirty="0" smtClean="0"/>
              <a:t>agos </a:t>
            </a:r>
            <a:r>
              <a:rPr lang="es-MX" sz="3200" dirty="0"/>
              <a:t>por las compras al </a:t>
            </a:r>
            <a:r>
              <a:rPr lang="es-MX" sz="3200" dirty="0" smtClean="0"/>
              <a:t>crédito </a:t>
            </a:r>
          </a:p>
          <a:p>
            <a:r>
              <a:rPr lang="es-MX" sz="3200" dirty="0"/>
              <a:t>P</a:t>
            </a:r>
            <a:r>
              <a:rPr lang="es-MX" sz="3200" dirty="0" smtClean="0"/>
              <a:t>agos </a:t>
            </a:r>
            <a:r>
              <a:rPr lang="es-MX" sz="3200" dirty="0"/>
              <a:t>por los gastos administrativos </a:t>
            </a:r>
            <a:r>
              <a:rPr lang="es-MX" sz="3200" dirty="0" smtClean="0"/>
              <a:t>y </a:t>
            </a:r>
            <a:endParaRPr lang="es-MX" sz="3200" dirty="0"/>
          </a:p>
          <a:p>
            <a:r>
              <a:rPr lang="es-MX" sz="3200" dirty="0"/>
              <a:t>de ventas</a:t>
            </a:r>
          </a:p>
          <a:p>
            <a:r>
              <a:rPr lang="es-MX" sz="3200" dirty="0"/>
              <a:t>P</a:t>
            </a:r>
            <a:r>
              <a:rPr lang="es-MX" sz="3200" dirty="0" smtClean="0"/>
              <a:t>agos </a:t>
            </a:r>
            <a:r>
              <a:rPr lang="es-MX" sz="3200" dirty="0"/>
              <a:t>al personal de la </a:t>
            </a:r>
            <a:r>
              <a:rPr lang="es-MX" sz="3200" dirty="0" smtClean="0"/>
              <a:t>empresa (nómina)</a:t>
            </a:r>
            <a:endParaRPr lang="es-MX" sz="3200" dirty="0"/>
          </a:p>
          <a:p>
            <a:r>
              <a:rPr lang="es-MX" sz="3200" dirty="0"/>
              <a:t>P</a:t>
            </a:r>
            <a:r>
              <a:rPr lang="es-MX" sz="3200" dirty="0" smtClean="0"/>
              <a:t>agos </a:t>
            </a:r>
            <a:r>
              <a:rPr lang="es-MX" sz="3200" dirty="0"/>
              <a:t>de los </a:t>
            </a:r>
            <a:r>
              <a:rPr lang="es-MX" sz="3200" dirty="0" smtClean="0"/>
              <a:t>impuestos.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039602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139136" cy="65293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Características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5BDDD-3C84-4DA5-AEA9-5005D2FC93EF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98697" y="1089248"/>
            <a:ext cx="401764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  <a:p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Flujo de Caja es </a:t>
            </a:r>
            <a:r>
              <a:rPr lang="es-MX" dirty="0" smtClean="0"/>
              <a:t>un instrumento </a:t>
            </a:r>
            <a:r>
              <a:rPr lang="es-MX" dirty="0"/>
              <a:t>financiero de corto </a:t>
            </a:r>
            <a:r>
              <a:rPr lang="es-MX" dirty="0" smtClean="0"/>
              <a:t>plazo en caso necesario pueden </a:t>
            </a:r>
            <a:r>
              <a:rPr lang="es-MX" dirty="0"/>
              <a:t>elaborarse </a:t>
            </a:r>
            <a:r>
              <a:rPr lang="es-MX" dirty="0" smtClean="0"/>
              <a:t>para </a:t>
            </a:r>
            <a:r>
              <a:rPr lang="es-MX" dirty="0"/>
              <a:t>períodos más largos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Se elabora </a:t>
            </a:r>
            <a:r>
              <a:rPr lang="es-MX" dirty="0"/>
              <a:t>tomando en </a:t>
            </a:r>
            <a:r>
              <a:rPr lang="es-MX" dirty="0" smtClean="0"/>
              <a:t>cuenta la realidad de la organización en cuanto a sus ingresos y gastos.</a:t>
            </a:r>
          </a:p>
          <a:p>
            <a:r>
              <a:rPr lang="es-MX" dirty="0" smtClean="0"/>
              <a:t>Los gastos deben ser considerados objetivamente</a:t>
            </a:r>
            <a:endParaRPr lang="es-ES" dirty="0" smtClean="0"/>
          </a:p>
        </p:txBody>
      </p:sp>
      <p:pic>
        <p:nvPicPr>
          <p:cNvPr id="2052" name="Picture 4" descr="http://t1.gstatic.com/images?q=tbn:ANd9GcRlbABbpDNJ0vQfd2rO9hC1bWLtciNmnOrJ4NWLevBOf91b4SgMyg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7313" y="2276475"/>
            <a:ext cx="3976687" cy="2646363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827584" y="56612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Ochoa, 2012)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Formato de Flujo de Caja</a:t>
            </a:r>
            <a:endParaRPr lang="es-MX" sz="32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24100" y="1885950"/>
            <a:ext cx="49530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92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graphicFrame>
        <p:nvGraphicFramePr>
          <p:cNvPr id="12" name="11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57502401"/>
              </p:ext>
            </p:extLst>
          </p:nvPr>
        </p:nvGraphicFramePr>
        <p:xfrm>
          <a:off x="457200" y="908720"/>
          <a:ext cx="82296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436096" y="6237312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(Elaboración  propia)</a:t>
            </a:r>
            <a:endParaRPr lang="es-MX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Flujo Neto de Caja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Es la diferencia entre los Ingresos </a:t>
            </a:r>
            <a:r>
              <a:rPr lang="es-MX" sz="3600" dirty="0" smtClean="0"/>
              <a:t> </a:t>
            </a:r>
            <a:r>
              <a:rPr lang="es-MX" sz="3600" dirty="0"/>
              <a:t>y los </a:t>
            </a:r>
            <a:r>
              <a:rPr lang="es-MX" sz="3600" dirty="0" smtClean="0"/>
              <a:t>desembolsos </a:t>
            </a:r>
            <a:r>
              <a:rPr lang="es-MX" sz="3600" dirty="0"/>
              <a:t>descontados </a:t>
            </a:r>
            <a:r>
              <a:rPr lang="es-MX" sz="3600" dirty="0" smtClean="0"/>
              <a:t>correspondiente a un periodo determinado.</a:t>
            </a:r>
            <a:endParaRPr lang="es-MX" sz="3600" dirty="0"/>
          </a:p>
          <a:p>
            <a:endParaRPr lang="es-MX" sz="36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933950" y="2348880"/>
            <a:ext cx="3886522" cy="288031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0728"/>
            <a:ext cx="5266928" cy="54726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MX" sz="4000" b="1" dirty="0" smtClean="0"/>
              <a:t>Solvencia </a:t>
            </a:r>
            <a:r>
              <a:rPr lang="es-MX" sz="4000" b="1" dirty="0"/>
              <a:t>o liquidez: </a:t>
            </a:r>
            <a:r>
              <a:rPr lang="es-MX" sz="4000" dirty="0"/>
              <a:t> </a:t>
            </a:r>
            <a:r>
              <a:rPr lang="es-MX" sz="4000" dirty="0" smtClean="0"/>
              <a:t>La liquidez consiste en tener el efectivo necesario para hacer frente a las obligaciones de corto plazo. La </a:t>
            </a:r>
            <a:r>
              <a:rPr lang="es-MX" sz="4000" dirty="0"/>
              <a:t>solvencia debe ser un objetivo primordial de cualquier </a:t>
            </a:r>
            <a:r>
              <a:rPr lang="es-MX" sz="4000" dirty="0" smtClean="0"/>
              <a:t>empresa. </a:t>
            </a:r>
            <a:endParaRPr lang="es-ES" sz="4400" dirty="0" smtClean="0"/>
          </a:p>
        </p:txBody>
      </p:sp>
      <p:pic>
        <p:nvPicPr>
          <p:cNvPr id="53252" name="Picture 4" descr="https://encrypted-tbn2.gstatic.com/images?q=tbn:ANd9GcRJy9l-E2aB9aZuASCGEKDr-BkdjhBUV7Ln2Qh_7kT3Zfg2N24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1988840"/>
            <a:ext cx="2592288" cy="2592288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5BDDD-3C84-4DA5-AEA9-5005D2FC93EF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1115616" y="600189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Weston, 2004)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11560" y="180652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MX" sz="4400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Solvencia &amp; Liquidez</a:t>
            </a:r>
            <a:endParaRPr lang="es-MX" sz="3600" dirty="0" smtClean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85515"/>
            <a:ext cx="6249888" cy="50891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Procedimiento</a:t>
            </a:r>
            <a:endParaRPr lang="es-MX" sz="36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5F662-2CDC-4341-9065-BDCD1C57A8F6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817873197"/>
              </p:ext>
            </p:extLst>
          </p:nvPr>
        </p:nvGraphicFramePr>
        <p:xfrm>
          <a:off x="755576" y="260648"/>
          <a:ext cx="8280920" cy="6406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1187624" y="6021288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Elaboración propia</a:t>
            </a:r>
            <a:endParaRPr lang="es-MX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7477125" cy="749325"/>
          </a:xfrm>
        </p:spPr>
        <p:txBody>
          <a:bodyPr/>
          <a:lstStyle/>
          <a:p>
            <a:pPr algn="ctr"/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7848872" cy="485742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Mapa curricular				                   3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Programa de estudios por competencias   	                   4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Estructura  de la unidad de aprendizaje                           5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Guión explicativo                                                              6</a:t>
            </a:r>
          </a:p>
          <a:p>
            <a:pPr marL="114300" indent="0">
              <a:buNone/>
            </a:pPr>
            <a:r>
              <a:rPr lang="es-MX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Presentación del tema                                                      7           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Introducción:  El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Flujo de Caja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 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9</a:t>
            </a: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Ingresos                   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	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             12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Egresos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                             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13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Procedimiento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	               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             19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Presupuesto de Efectivo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			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23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Ejercicio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				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29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Conclusiones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					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30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Fuentes de consulta                                                      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33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None/>
            </a:pPr>
            <a:endParaRPr lang="es-MX" sz="1800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dirty="0"/>
          </a:p>
        </p:txBody>
      </p:sp>
      <p:sp>
        <p:nvSpPr>
          <p:cNvPr id="6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388424" y="6093296"/>
            <a:ext cx="549275" cy="396875"/>
          </a:xfrm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1600" dirty="0" smtClean="0"/>
              <a:t>2</a:t>
            </a:r>
            <a:endParaRPr lang="es-ES" sz="1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868144" y="12687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página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44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Formato de Flujo de Caja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z="1100" smtClean="0"/>
              <a:pPr>
                <a:defRPr/>
              </a:pPr>
              <a:t>20</a:t>
            </a:fld>
            <a:endParaRPr lang="es-ES" sz="11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62" y="2114550"/>
            <a:ext cx="3267075" cy="26289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620" y="1844824"/>
            <a:ext cx="5439960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Importancia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5F662-2CDC-4341-9065-BDCD1C57A8F6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305672" cy="4572000"/>
          </a:xfrm>
        </p:spPr>
        <p:txBody>
          <a:bodyPr/>
          <a:lstStyle/>
          <a:p>
            <a:r>
              <a:rPr lang="es-MX" dirty="0"/>
              <a:t>El Flujo de Caja es un instrumento </a:t>
            </a:r>
            <a:r>
              <a:rPr lang="es-MX" dirty="0" smtClean="0"/>
              <a:t>financiero muy </a:t>
            </a:r>
            <a:r>
              <a:rPr lang="es-MX" dirty="0"/>
              <a:t>importante para la empresa, pues </a:t>
            </a:r>
            <a:r>
              <a:rPr lang="es-MX" dirty="0" smtClean="0"/>
              <a:t>permite visualizar </a:t>
            </a:r>
            <a:r>
              <a:rPr lang="es-MX" dirty="0"/>
              <a:t>las necesidades de efectivo que </a:t>
            </a:r>
            <a:r>
              <a:rPr lang="es-MX" dirty="0" smtClean="0"/>
              <a:t>tendrá la </a:t>
            </a:r>
            <a:r>
              <a:rPr lang="es-MX" dirty="0"/>
              <a:t>empresa en el corto plazo. Así también </a:t>
            </a:r>
            <a:r>
              <a:rPr lang="es-MX" dirty="0" smtClean="0"/>
              <a:t>permite a </a:t>
            </a:r>
            <a:r>
              <a:rPr lang="es-MX" dirty="0"/>
              <a:t>la gerencia, estar preparada para los </a:t>
            </a:r>
            <a:r>
              <a:rPr lang="es-MX" dirty="0" smtClean="0"/>
              <a:t>excesos de </a:t>
            </a:r>
            <a:r>
              <a:rPr lang="es-MX" dirty="0"/>
              <a:t>liquidez que </a:t>
            </a:r>
            <a:r>
              <a:rPr lang="es-MX" dirty="0" smtClean="0"/>
              <a:t>pudiera generar</a:t>
            </a:r>
            <a:endParaRPr lang="es-MX" dirty="0"/>
          </a:p>
        </p:txBody>
      </p:sp>
      <p:pic>
        <p:nvPicPr>
          <p:cNvPr id="39938" name="Picture 2" descr="http://t0.gstatic.com/images?q=tbn:ANd9GcSwpFyNFpV4r8IqqblY-6EPkYCktuwwzJaYmkrokJL3SGDsbdO0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44824"/>
            <a:ext cx="2494235" cy="2664296"/>
          </a:xfrm>
          <a:prstGeom prst="rect">
            <a:avLst/>
          </a:prstGeom>
          <a:noFill/>
        </p:spPr>
      </p:pic>
      <p:sp>
        <p:nvSpPr>
          <p:cNvPr id="8" name="5 CuadroTexto"/>
          <p:cNvSpPr txBox="1"/>
          <p:nvPr/>
        </p:nvSpPr>
        <p:spPr>
          <a:xfrm>
            <a:off x="827584" y="56612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Ochoa, 2012)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Flujo de Caja Económico</a:t>
            </a:r>
            <a:endParaRPr lang="es-MX" sz="36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400" smtClean="0"/>
              <a:pPr/>
              <a:t>22</a:t>
            </a:fld>
            <a:endParaRPr lang="es-ES" sz="1400" dirty="0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>
          <a:xfrm>
            <a:off x="4499992" y="1447800"/>
            <a:ext cx="4186808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3200" dirty="0" smtClean="0"/>
          </a:p>
          <a:p>
            <a:pPr marL="0" indent="0">
              <a:buNone/>
            </a:pPr>
            <a:r>
              <a:rPr lang="es-MX" sz="3200" dirty="0" smtClean="0"/>
              <a:t>Representa la capacidad </a:t>
            </a:r>
            <a:r>
              <a:rPr lang="es-MX" sz="3200" dirty="0"/>
              <a:t>de la empresa de generar </a:t>
            </a:r>
            <a:r>
              <a:rPr lang="es-MX" sz="3200" dirty="0" smtClean="0"/>
              <a:t>efectivo sin </a:t>
            </a:r>
            <a:r>
              <a:rPr lang="es-MX" sz="3200" dirty="0"/>
              <a:t>considerar los préstamos y </a:t>
            </a:r>
            <a:r>
              <a:rPr lang="es-MX" sz="3200" dirty="0" smtClean="0"/>
              <a:t> amortizaciones. Se </a:t>
            </a:r>
            <a:r>
              <a:rPr lang="es-MX" sz="3200" dirty="0"/>
              <a:t>calcula por la diferencia entre el </a:t>
            </a:r>
            <a:r>
              <a:rPr lang="es-MX" sz="3200" dirty="0" smtClean="0"/>
              <a:t>saldo inicial </a:t>
            </a:r>
            <a:r>
              <a:rPr lang="es-MX" sz="3200" dirty="0"/>
              <a:t>y los ingresos menos los egresos</a:t>
            </a:r>
            <a:r>
              <a:rPr lang="es-MX" sz="3200" dirty="0" smtClean="0"/>
              <a:t>. </a:t>
            </a:r>
            <a:endParaRPr lang="es-MX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96" y="2204864"/>
            <a:ext cx="3748408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Presupuesto de Efectivo</a:t>
            </a:r>
            <a:endParaRPr lang="es-MX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MX" sz="3200" dirty="0" smtClean="0"/>
              <a:t>Es conocido </a:t>
            </a:r>
            <a:r>
              <a:rPr lang="es-MX" sz="3200" dirty="0"/>
              <a:t>también como </a:t>
            </a:r>
            <a:r>
              <a:rPr lang="es-MX" sz="4400" b="1" i="1" dirty="0"/>
              <a:t>presupuesto</a:t>
            </a:r>
            <a:r>
              <a:rPr lang="es-MX" sz="3200" b="1" i="1" dirty="0"/>
              <a:t> de caja o </a:t>
            </a:r>
            <a:r>
              <a:rPr lang="es-MX" sz="3200" b="1" i="1" dirty="0" smtClean="0"/>
              <a:t> presupuesto de flujo </a:t>
            </a:r>
            <a:r>
              <a:rPr lang="es-MX" sz="3200" b="1" i="1" dirty="0"/>
              <a:t>de caja</a:t>
            </a:r>
            <a:r>
              <a:rPr lang="es-MX" sz="3200" dirty="0"/>
              <a:t>, es uno de los principales </a:t>
            </a:r>
            <a:r>
              <a:rPr lang="es-MX" sz="3200" dirty="0" smtClean="0"/>
              <a:t>estados financieros </a:t>
            </a:r>
            <a:r>
              <a:rPr lang="es-MX" sz="3200" dirty="0"/>
              <a:t>que se manejan y elaboran en una empresa. El fin principal de este documento es mostrar el </a:t>
            </a:r>
            <a:r>
              <a:rPr lang="es-MX" sz="4400" b="1" i="1" dirty="0"/>
              <a:t>pronóstico o previsiones </a:t>
            </a:r>
            <a:r>
              <a:rPr lang="es-MX" sz="3200" dirty="0"/>
              <a:t>de las </a:t>
            </a:r>
            <a:r>
              <a:rPr lang="es-MX" sz="3200" dirty="0" smtClean="0"/>
              <a:t>futuras. </a:t>
            </a:r>
            <a:r>
              <a:rPr lang="es-MX" sz="2800" dirty="0" smtClean="0"/>
              <a:t>(Block, 2005)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611560" y="62373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(</a:t>
            </a:r>
            <a:r>
              <a:rPr lang="es-MX" dirty="0" smtClean="0"/>
              <a:t>monografías.com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5981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30008" cy="724942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Flujo de Caja vs Presupuesto de Efectivo</a:t>
            </a:r>
            <a:endParaRPr lang="es-MX" sz="32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dirty="0" smtClean="0"/>
              <a:t>La diferencia entre un </a:t>
            </a:r>
            <a:r>
              <a:rPr lang="es-MX" sz="3600" b="1" i="1" dirty="0" smtClean="0"/>
              <a:t>flujo de  caja o efectivo y un presupuesto de efectivo </a:t>
            </a:r>
            <a:r>
              <a:rPr lang="es-MX" sz="3600" dirty="0" smtClean="0"/>
              <a:t>o caja es que mientras el flujo de caja se realiza sobre </a:t>
            </a:r>
            <a:r>
              <a:rPr lang="es-MX" sz="3600" b="1" i="1" dirty="0" smtClean="0"/>
              <a:t>datos reales </a:t>
            </a:r>
            <a:r>
              <a:rPr lang="es-MX" sz="3600" dirty="0" smtClean="0"/>
              <a:t>es decir sobre las actividades cotidianas de la empresa, el presupuesto de caja es </a:t>
            </a:r>
            <a:r>
              <a:rPr lang="es-MX" sz="3600" b="1" i="1" dirty="0" smtClean="0"/>
              <a:t>estimado sobre los datos históricos</a:t>
            </a:r>
            <a:r>
              <a:rPr lang="es-MX" sz="3600" dirty="0" smtClean="0"/>
              <a:t> de la empresa, y es considerado como la meta a alcanzar o el parámetro para medir el flujo de caja.</a:t>
            </a:r>
            <a:endParaRPr lang="es-MX" sz="36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6358085"/>
            <a:ext cx="2499577" cy="49991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/>
          </a:bodyPr>
          <a:lstStyle/>
          <a:p>
            <a:r>
              <a:rPr lang="es-MX" sz="3200" dirty="0"/>
              <a:t>Presupuesto de efectivo: </a:t>
            </a:r>
            <a:r>
              <a:rPr lang="es-MX" sz="2800" dirty="0"/>
              <a:t>características y </a:t>
            </a:r>
            <a:r>
              <a:rPr lang="es-MX" sz="2800" dirty="0" smtClean="0"/>
              <a:t>objetivos</a:t>
            </a:r>
            <a:endParaRPr lang="es-MX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fontScale="92500"/>
          </a:bodyPr>
          <a:lstStyle/>
          <a:p>
            <a:r>
              <a:rPr lang="es-MX" sz="2800" dirty="0" smtClean="0"/>
              <a:t>Determinar </a:t>
            </a:r>
            <a:r>
              <a:rPr lang="es-MX" sz="2800" dirty="0"/>
              <a:t>la </a:t>
            </a:r>
            <a:r>
              <a:rPr lang="es-MX" sz="2800" b="1" dirty="0"/>
              <a:t>posición </a:t>
            </a:r>
            <a:r>
              <a:rPr lang="es-MX" sz="2800" b="1" dirty="0" smtClean="0"/>
              <a:t> futura de </a:t>
            </a:r>
            <a:r>
              <a:rPr lang="es-MX" sz="2800" b="1" dirty="0"/>
              <a:t>la caja </a:t>
            </a:r>
            <a:r>
              <a:rPr lang="es-MX" sz="2800" dirty="0"/>
              <a:t>de una </a:t>
            </a:r>
            <a:r>
              <a:rPr lang="es-MX" sz="2800" dirty="0" smtClean="0"/>
              <a:t>empresa.</a:t>
            </a:r>
          </a:p>
          <a:p>
            <a:r>
              <a:rPr lang="es-MX" sz="2800" dirty="0" smtClean="0"/>
              <a:t> Prever </a:t>
            </a:r>
            <a:r>
              <a:rPr lang="es-MX" sz="2800" dirty="0"/>
              <a:t>si va a haber </a:t>
            </a:r>
            <a:r>
              <a:rPr lang="es-MX" sz="2800" b="1" dirty="0"/>
              <a:t>excedentes o déficits de efectivo</a:t>
            </a:r>
            <a:r>
              <a:rPr lang="es-MX" sz="2800" dirty="0"/>
              <a:t> en algún momento y tomar medidas correctoras.</a:t>
            </a:r>
          </a:p>
          <a:p>
            <a:r>
              <a:rPr lang="es-MX" sz="2800" b="1" dirty="0" smtClean="0"/>
              <a:t> </a:t>
            </a:r>
            <a:r>
              <a:rPr lang="es-MX" sz="2800" dirty="0" smtClean="0"/>
              <a:t>Identificar</a:t>
            </a:r>
            <a:r>
              <a:rPr lang="es-MX" sz="2800" b="1" dirty="0" smtClean="0"/>
              <a:t> si existen </a:t>
            </a:r>
            <a:r>
              <a:rPr lang="es-MX" sz="2800" b="1" dirty="0"/>
              <a:t>necesidades de efectivo</a:t>
            </a:r>
            <a:r>
              <a:rPr lang="es-MX" sz="2800" dirty="0"/>
              <a:t>, y por lo tanto de </a:t>
            </a:r>
            <a:r>
              <a:rPr lang="es-MX" sz="2800" dirty="0" smtClean="0"/>
              <a:t>financiación.</a:t>
            </a:r>
            <a:endParaRPr lang="es-MX" sz="2800" dirty="0"/>
          </a:p>
          <a:p>
            <a:r>
              <a:rPr lang="es-MX" sz="2800" b="1" dirty="0"/>
              <a:t>Coordinar el efectivo </a:t>
            </a:r>
            <a:r>
              <a:rPr lang="es-MX" sz="2800" dirty="0"/>
              <a:t>que maneja una empresa </a:t>
            </a:r>
            <a:r>
              <a:rPr lang="es-MX" sz="2800" dirty="0" smtClean="0"/>
              <a:t>con, </a:t>
            </a:r>
            <a:r>
              <a:rPr lang="es-MX" sz="2800" dirty="0"/>
              <a:t>los gastos o las inversiones que se quieran realizar.</a:t>
            </a:r>
          </a:p>
          <a:p>
            <a:r>
              <a:rPr lang="es-MX" sz="2800" dirty="0"/>
              <a:t>Finalmente, el </a:t>
            </a:r>
            <a:r>
              <a:rPr lang="es-MX" sz="2800" b="1" dirty="0"/>
              <a:t>presupuesto de flujo de efectivo</a:t>
            </a:r>
            <a:r>
              <a:rPr lang="es-MX" sz="2800" dirty="0"/>
              <a:t> tiene como objetivo </a:t>
            </a:r>
            <a:r>
              <a:rPr lang="es-MX" sz="2800" dirty="0" smtClean="0"/>
              <a:t>servir de parámetro para alcanzar las metas</a:t>
            </a:r>
            <a:endParaRPr lang="es-MX" sz="2800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  <p:sp>
        <p:nvSpPr>
          <p:cNvPr id="49154" name="AutoShape 2" descr="data:image/jpeg;base64,/9j/4AAQSkZJRgABAQAAAQABAAD/2wCEAAkGBxISEhQUEhQWFhIXFxUbFRYYGBcYFhcZGhgXFxkXGBobHCgiGBomGxoXIjIhJikrLi4uFyAzODMsNyktLisBCgoKDg0OGxAQGywmICY3NDQ0LDQ0LSwsLywsNC0vLCw0LDcsLC8sLCwsLCwsLCwsLDQsLCwsLCwsLCwsLywsLP/AABEIANMA7gMBEQACEQEDEQH/xAAcAAACAgMBAQAAAAAAAAAAAAAABgQFAgMHAQj/xABPEAACAQIDBAQICAsGBAcAAAABAgMAEQQSIQUGMUETIlFxMjM0YXOBsrMHFEJScpGh0hUWI2KDkpOUscPTU1SCtMHRJEPC8AglY3Sio+H/xAAbAQEAAgMBAQAAAAAAAAAAAAAABAUBAgMGB//EADYRAAIBAgIHBgYCAgIDAAAAAAABAgMRBDEFEiEzQVFxEzKBscHRFCJhkaHwBlLh8SNyFTRC/9oADAMBAAIRAxEAPwDuNAFAFAFAFAFAFAFAFAFAFAFAFAFAL23N4+jJigAeYeETfJH9Ijwm/MBv2lbg1FxOMp0Ft2vkSKGGnWezLmLGyw0smIMskjsHQAl2FgYYmsApAAuToB/vVd8VVnFSva/LqTVhqcZONsix+Ip+d+u/3qx8RV/szf4enyD4in5367/ep8RV/sx8PT5AcCn5368n3qfEVf7MfD0+Rdbmk9A4JJtPiALksQBKwAuTewFW9Bt002VVRWm0i9rqaBQBQBQBQBQBQBQBQBQBQBQBQBQBQBQBQBQBQBQBQBQBQCrvVtWUSjDxnIDHndx4RBYrlU/J4HranstxqBj8VKhBaub48iZg8PGtP5skUMUYUWA0+vzkk8yTqSdTXnJScneTuy+jGMVZGWwB+UxXpI/cQ1Phuo+PmyDLeyLmsmbhQXPDQXLDc7xMn/uMT756vMPuolNV77L6uxzCgCgCgCgCgCgCgCgCgCgCgCgCgCgKfePb6YSPNbPIfAjBsTqFuTrlUEi5sfMCdK51Ksadtbibwpyne3Arvxhxf91i/eW/oVG+Op8md/hJh+MWL/usX7y39Cnx1Pkx8HMPxixf91i/eW/oU+Op8mPg5h+MWL/usX7y39Cnx1Pkx8HMxk3nxCWL4aMLmRSRiCSAzqlwDCL2zXtcVvDFwnJRSZrPDShG7GupRHCgEHfSfLjVAF3aABV4XPSPqexRxJ//ACqnSsbqF/r6Fjo+VpSt9PUqtj7NWVpumLOwkAvnkQAdFE1gquABdj/ueNQ4Naisl9lzJMk3NptlkmwMOtyFYE8bSzC5sBc/lNdAB6q37SWXojHZL6mf4Fh7H/bT/wBSnaS/Uh2UfqH4Fh7H/bT/ANSnaS/Uh2UfqH4Fh7H/AG0/9SnaS/Uh2UfqXO5UQQYlFvkWYWBZmtmhhdtWJOrMx48SauMM26Sb/dpV1lao0hlrucgoAoAoAoAoAoAoAoAoAoAoAoAoCr25tcYdQAM0rXyJ/Fm7FFxc+oXJFcK+IhRhrS/2daNGVWWrEQdr5jHI7tmkYoWY8+utgByUchy+snz6rzrV1KX+i6lQjRoOMRlrqarIKGQoAoCFtfxf6SD30ddsNvYkfE7tj0KvCpCgOaxYpsRbESeHIqkDkikZgi+YX48zr2AeYxtedWo08k2kehwdCNOmms2bNgeFiPSr7iCukN3H94s5S3kixxWNjjIDsAx4L8pudlUak9wrZRbyDmkQ220vSLGI5SWVmByqOqpUE5WYObZl4KeNb9nsvdGnabbWNx2pGPCDr25o5AB5yctgPXWuozbXRsw20YZPFyxuL26rqdezQ0cJLNBTi8mW26XhYr0yf5bD1cYXcx/eJVYjeMYakHEKAKAKAKAKAKAKAKAKAKAKAKAKATd8PKYfQy+3FVPpfuw8fQtNGd6XgUG1vFN/g9taqsPvIljid2xkqWR1kFDIUAUBC2v4v9JB76Ou2G3sSPid2xp2ltqGDR2u/KNRmc/4RwHDU2GvGripVhTjrTdkVkKcpu0VcoYd6sRJJIqQxqqZPDkbMcwJ1yoQDpyJqJ8fBq8U7Ej4OSeq3tFXZ8jDD4VVtmdYlBNyFvHmvYWJ4cLjvFUrgp1pX5vzLfXcKMbfQtMLsO2YvLI2chmVT0aXyqumTrWso4sfPepSkopKK9SM6bk7yZYYTBRxX6NFW/HKAL99uNauTeZtGEY5FJtaTJtDCNyKTI3c/R29ecR699bqXy6vP0/xcw182ty9f82GKuZ0NOIwkcnjEVzawLKGIHYCRpWVJrJmjhF5om7nxJE08SCwJSQDsDKIzb1x3/xVb4Spr07PNFZiaepMZ6lEcKAKAKAKAKAKAKAKAKAKAKAKAKATd8PKYfQy+3FVPpfuw8fQtNGd6XgUG1vFN/g9taqsPvIljid2xkqWR1kFDIUBo+NpnyZlz/Nvr28OWn8DW2pK2tbYaa8b6t9pH214o/Th99HXXDb2PU5Yndsq9loOiRvlMqsx5sxUEljxJ76rK85Tm3J3LGjCMYLVRL2L47EfofZapVLdrx9CLU3r6e5V7M8XgO+H3LVpDfT8fM2nuoeHkNddTB7QCfvrN0csUmvUjd9OPUkhYgecgEeusSdnDr5poRjfX6eo3g1kwndHtDJoafoZYZuQbI/o5SoP1OIzfkFNS8HPVqW5kTFwvC/Ic71blYe0AUBi7gcSB30BlQBQBQBQBQBQBQBQBQBQCbvh5TD6GX24qp9L92Hj6FpozvS8Cg2t4pv8HtrVVh95EscTu2SdtSYiNjJGGeMFDkUp4IP5TMpTNwN7q2lvBNrNaUuycHGS28GVtRVlJSi9nIugajEpO4UBV4LY+U5pZXkbpGkALMsakk5bRg26oNgTc6X7Ld5YiTjqLYiPHDRUtd7WattbQTIV63jYlDZTlLiSNioPMgerQi9wRXTD0ZqUZtbLnPEVoNSgntI+zPExejT2RVNU776lxT7qJWxvHYj9D7LVMpbtePoQ6m9fT3KvZni8B3w+5atIb6fj5m091Dw8hrrqYPaAU97rdPFfh0Ut+7NFeo+K3atz9GdsLvH0KbAYrFiNcjyBCoKjpEksturrLGSvVtoDatZYy0mm030t5MzDCKUU4xaX0fuiV+H8WgF89vQBye/om+3KBWY4pP8Ar97eZiWGtxkvC/kWWzNr/G4pFllw0TFnjEMnSQuRbSTM+bLxJAKHhxq2w9GE4xnGVnyun5FXXqzi3Fxuudmh32lsh8TholMqiRbNmGZ4nbIy9YK6l1u2bwhqBVqVzVyfsOKVIgkxzOpYZvnLc5SLknwbDUk6ak8SMlhQC5tzdw4yY9MQIFQKgsjsWbN0jWZSENsoDDXja3MYauMSiwtQye0AUAUAUAUAUAUAUAUAm74eUw+hl9uKqfS/dh4+haaM70vAoNreKb/B7a1VYfeRLHE7tjIalkdZC1vPvIIQY4SDPcX0uEFr68s3DTz3NZ2RV5fYwrydo/cW8NvTikkLs+dSbtGQoUDsQgApYaXJPabnWtVVTdmvf/Js6TSuntOh4PErIiSJqrqrL3MARW0lZ2ZrF3Vyox2y4YYSyqM2aPNI1i5vNGWLOdbfZpUmjVlOrG7ItalGFN2Ro2RIGhjsb2RQfMQACD2G9VFaLjNpqxbUZKUE07kzY3jsR+h9lql0t2vH0IlTevp7lXszxeA74fctWkN9Px8zae6h4eQ111MHtAJm/ZOdMpsxhlAPYWeJQfrIrnWtqxvlfyTN6Ld5W5ep7GgUAAWAAAHYBoB9VUTbbuy5jFRSSMqwZI+0FdkKRLnkcFY14XYg24nTQE381S8DRdWvGP7ZZkXG1VSoykdT3cZzhog8XQsFymO4IGXq6EcVIFxoNDwFe5PHFjegKXD714Rs15OjK5riQGM9VirWzAXsRY2vbnaucatOTaUldZ/TqZszL8Z8MPCZ1X5zRyqn67KF+2uUcZhpS1Y1It8tZX8xqvkbNr4eTERoMPMqKWBZgC2dNeoGVgVBNusDwBHOpJq9qJOyMI0MKRs5cqLZje5F9NWJJsLC5JOlAiZQyFAFAFAFAFAYSyqoLMQFHEk2A7zQC8++ERfJDHJNZc2ZMipa9tGkdc3eLiuEsTSi7XOsaE3wKPbuMmnmjkXDSAKjqbvh73ZkItaU6dU1XY6UK6iovLqTsGpUW3JZlZjosQ6FRhnucvGSDkwP9p5qg0qGpNScl+fYl1a+vBxUX+Pch7z7wzoTEIjFnjBDFlLi7MCVyMw4DS9rHXWu8tWCvmcoa03q5ZCeqgcKiNtu7JiSWxFlsHBNI7uFzJGhJJF1UkMVPnPUIHGxcHioNWOj6ab1mQMdUaWqhj3S3jjl6aJFmPRvpmS7sHLksBGLZLgkE20YC5IueuIoXneH6yPhsTHVabyLbeCRXwrMLst4jZTbMOlS63uLX4akequFD5aqvwJFf5qeziQNjQhYUN2ZmCszOzO7MVW5ZmJJ0AHmAA5VW4ipKpUcpFhh6cadNKJO2N47EfofZapNLdrx9CNU3r6e5V7M8XgO+H3LVpDfT8fM2nuoeHkNddTB7QCfvkL4nDL84P8AUpjk+rqW9YrjidlFvl67PU6YfbVtzt+NvoFUZchQFpucobHLmBskchQ26vSEqLXv4WTpCBY3Fzplr0WgqXeqPp6v0KHTNXu0119vU6JiZgiM5BIUEkDjoL6eevRFEJkxHxYYmUs8rLG145HWzSFVVY7GyqCyjgeGuY8Y2vJzsmd9VKNxOfaE0sbSupSRwhvYqElXpRHKbgmzNA2c62toNWNV2mNHXqKrGzt3rcY222+qV/1I1py2WHTAwyzxrKMS65wDlRIcq6agZ0ZtDxuTrfhwHgKsqdKbh2adublf8NL8e5JV3tuYwyvgZYyShgkfJJlATrN4Llb2zaG7C1xfTQW9R/HtKOU/h5N2eV9tn9Hy4WfHJ5nGrDZcdxXsSOFAFAFAFAFABoDnGJxb4ks0zFlEkoWPhGAkroDl+UbKDdr68LV5/H4qo6kqd9iLvBYanqKo1tDAeUn0P/WK4YfuPqda28RdV1NQoDnO+oPxxr8447fW/CtavdXiZpZsoya4nYeNxYenweKw+inP4WovnTgxFibEHmNCAOFWmFn/AMafIrMVH52hjXoMBYEOxmc3cRgksFLdYRKLaZ2vl1ObmdZMpOe1keMVDYVW1wfi87WKq8qsqnQgGSO9x8klszW49bXW9Q3JOrs/dhJSap7TTszxMX0E9kVUVO++pbU+6jzZW0FEs5CysD0dssUhByghrHKAQDpoan0qbVNXK+pVj2ja/cyDhJHRMJnhmURmPpGKGy2iZeAuzdbTqg252FI0X2kpXW2/mZnWXZxVnsGAbWU+DHOw5EQyWPdcA/ZW3ZvmjXtVyPDtGXlhZSORzYdbjuaUEdxANNRf2X59h2j5Mqtq7NxE00cojQZI5FsZTfrtGdbRkfI7a5V6aqU9RPjfLlf6/U60Kjp1NdrhYrsZLLCAZcPIqlgtw0L62J4JITwBPDlUD/xtR92Sb8fYnf8AkYLNNEiRJFF3gnUdpic+yCfsrD0XiVwT8UZWk8O+P4ZG3a3nTDWkmBEnxqVXiYMGSFkiAmylQQVUKO6RxxN69bo3A1FT1Iruxu/X8nnMXWVSblfNnYmnUBSWADEBdRqTwA7TXcjCrJsxTPPGzMqZkk6JcojdHUgE6XXrpJcAi5UEjXWNVerK53prWVih2ptpNlRiFmbEzSLdc7ddlWynpXJJK6gDQk6+c1xqVNmszrTp3eqiL8Fe1i6SwNYFHaRFHJJWZioOlwHzcuDL214n+QUV2qrxWyWzxWX48mdXDU2FvvWekunKKKaZj2MEZI+43ZiPod1QtHN02prNtJfdN+S+5znt2D5CeqO4fwr6myEZ1gEDG7Yw8LZZJUVrX1NrDkSeC35XtflQE1HBFwbg8DQGVAFAeGgOZ4Pg/pcR7+WvL4//ANiZ6LBbiJuwHlJ9D/1is4fuPqa194i6rqahQCX8IOEOaGUDq2ZHPYbhk7h4z6xWJq8On77CDtPr++5SbsSRDEMZoxIqxlgCqPwuXCo5tfKPD+SoYXBcXlYGN1JrMj42TVlwOmlYcHhmfDxKimzBAMqlmyqC1uAAy3PJVPZUkit7ClnMQeMSzTySB4zfPKYw97JnjU9HHc8AQO3leo2tVlFtZHZKlFq+ZJ3j8nfvj96lcqXeO9XulRgQzDCxgFldOsA/RE2jBADgEjnoNTbzGueFpwnVlrcPc2xVScacdXiaVjnw00T5Y4oQzJOkcJhjIN8jx9IwLnMAAFDmzMRa9qs61OMobMyupTcZjfVYWYWoDxmA46UsYckszHpl7RWbMxrx5lJvBtGC8StLFcSHMpdLgGGUdYE6DUDXtHbSUJunKyf60FOGurv9swO3JcJAXBWaGNLqpvnI+SBICQRawF14c664XESrVI0WtraV/wAbfU518MoQc4vZmcwxkpMjSubtIT0jdpJJBueVyR3EdlfV6OHhhIQSytZ+/wB2/uefctZj7uLiximaGa/SxRRdDJmu+SOVn0zXsVLRqeNxbtsPJ6awMsJVU4d2X4+nsSqDU1Z5j/hsOwZ3kfPI4UE5QoCqDlVRc6XZ21JN3OtrAUU56zJUIaor76boripEn6QRBVKykJmdxcFAuou3FQDfw9ByPOUFOyZ0U3C7Ql7LDYDaChXuj9RJCpsySEAF0BBzJIMpUkWKtw0qp0rhFOjKNstv12Zq/T6cjo5dpDW4o6UMF0jiFSXZmVsRIbaIhBCG1gM1ioUWtdm7b1n8ewc8RXVeStCGXK/vxb6LkRqsklbiN0jhQSxAA4k6Ad9e7IpTSbUebSDqx/2zDU+aNCNefWaw7A3LlOqo5HSFNyPMPhUQEKOJux4lieLMeLE9pqK5N7WSVFI0JstEN4S0J7IzZD5zGboTw1y3sLXtWyqyRq6cWVW3d+DgdJE+M6gXiKrIpIJAkDHKDYHgQT80CuqxEcpbGcXRlmh5qQcjw0BzPB8H9LiPfy15fH/+xM9FgtxE3YDyk+h/6xWcP3H1Na+8RdV1NQoDTi8MkiMjqGRhYg/96Hz0TsYauLGx92TBjYyZEMJDhQ6Zmf5XRNc2BGVXD8zHawOtScMkm3H7EbENtJP7jfvDtvDYSMNinCo5ygEZsxsTa1jfT1VNpUalV2pxbf0VyPKUYraJG1t/cDk6JFCR5ka8eVm6rBxlVBlVrrYktpc8an0dD4/EL/jpS6v5V+bHF1acc36i7tz4UUlRo48ObHLZmcXBDBtVUHTTtqXR/iVZP56sb8VFSk19l+DappBSVkif8GmNxOMfM+a0DQBAEVYgOsJGZiLl+jzKFv8A8y9hYER9KaJw2jqijTUrtNtyavtfJPYuquYjialdWlkhzmw4ndyBEmWVgWVLzBo2tcyFtL2By5eDW1vrR1aur8tiVSpaz1rlpUMmEDa6BhGp1UyoCNdRrobVvDZdnOor2RkuyMP/AGSHvUN7V7U7SXMz2ceR7+CcP/Yxfs0/2rGvLmZ7OPI2nDoqEKqgAGwAAH1CibbMSirCtsmEph4WQFlMURePje8a3KA8DxuvA68+MWq9apJPm9viSaStTTX2Fra2xSqvPEL4bpclgpvEejjezX4DMzAXAsVC9lfR9AaSeIw6w+Kd201d8dtrPm7ZPj1z85jKcY1W4ZFfBtD4vJFLGSHU5rENlBBsVLa5ldSfOLnsDGyq0HOjLC4jJd2fl4rjzOClZ6yOu7G3xweIQHpUjewLJI6oR3FiA4v8pdK8TicHVw8tWa6Pg/qmWEa0ZI1/haLHPJBhmjk6JRI9zIuYhuoInSxBBFy65rHKLa6bLC1YJSmmr5Gk6qexCrsPdqfac6zzQvh8KoW6s0mdrFmYBnAYsXJLObcTY31rgqGvK81sXDn/AIOjqqENWObOu4PBxxLljUKvYBb1ntPnqWkkrLIiifNtYyuxxMbmJZHEaovSRjI7IGkUdcvpfwSq6cxmqJUrptxvYkRpNJStcusJjI5VzRurr2qQbHsNuB8x1rm0zqmnkb6wZKLam2GuY4eI0eT5p7EFrMw530HnNxUfEYmNLZm/3M7UKDqv6CPvvGFwyAf2q9pJOWS5JOpPnNQsJJyqtvO3sS8TBRppRO1MwAudAOJr0xQFM29eC1HxiM2JGjXGhsdRx1rVzis2bKMnkhBwu04QGu41knPPgZpGB9YIPrrzuMpTnXlKKui7wlWEKSUntNuC2rCJyxcBeitfW184Nu+1ZoUpqDTXExVqxc00XWF2pDI2VJFZrE2B1sLXP2j663cJJXaMRmm7ImVqblTtLFlWYjURqLDgGlkJRAx5KOJ+nfS2vSEdnXyONSVn0OZfCLvTiHxD4dHMccLAdQ5WZ1GrZh1gLlrAEacdeH0L+Mfx3CV8LHFV05OV7K7SSTtwtt2cypxuKnr6i2JCbisZLLYSyyyAcA8juB3ZibV6/D6HweHblShZv6y9yA6kpZsjZBUv4Wly8zXWZKwuz5ZBeON2Uc1UkcQOPDiQPXUKvpbAYT5J1Ir6LP7I3jSnLakdI+D/AAuMiw00YJhElnjbq5iWTKNdSoFlJ0B+2vl/8o0xh8TjFPDSurWezk+HO5d4HAz1Hrq3IedjyFzLKEyLKwaxIJLhFjkbT5JKLa+p1Jtewo684yaaO9CMo3uWdcCQQdp8YfTJ/rW8OJznwJtaHQ9oDCbwT3GsrM1nkxd2J5NB6GH3a1Cr7yXV+ZLobtDLunCr/GkcBkbo8ykXBurA3HO4AHqq80W32Hj7FNpFf83gcg23gxh8TLAQy5WbIrkZ2jv1W08IEa3H8bgfTNGYntsPHWknLj+8+ZTzVmVM+HTMpI4kjTTjrfTuqW8LTlLWy6bDGsxi3KxwwuNw7jRS/Rv3SkL2H5eQ9unnNVemsMnhbxXd2+5vTl8x38V44kHtAJOB8FvSz+9eqPEb2XUuKG7QS4KNmzWs/wA9SVft8JbH7a0jUlHJm0qcZZohbQxcyskJlLJIJCWIAkATJ1cygaHONbX0461tVxElTbWf+zSnQi6iTyNaIAAALAcBVU227stEklZC7v55OvpV9h6lYLePp7EXF9xdRlx2LfFEmY3QOwWIC0YyuQCw+W1wDc6CwsBXfHYypKcqa2Jfk4YPCwUFUe1s27uE/F01PGT3j0fDovIRS29X5llc9p+s1g3sgue0/WaCyIWJP5eH6M38utl3WaNfMibWp0IeIwCuWzeC65XX51iCpvyI1GnHN5hWyk0aOCZxD4RJ422hO0IuLgObixkAAcrpoLjnfUE87D6x/FliqWjYa0bp3aWTs39dmd3mtnM8/jHB1nYXYwWIFrXIGtW+P0hXw2HnX7Puq9m/a/oa4TDqvWjSvbWdrnSPg22PhjLIsyLI+VWQvYgWJDALwPFe2vlmktP43Hr55Wj/AFWxePPxPVY3QtHATgo3ldZvmv8AZ0HeFQMM4AsLx6Dh4xOVUtLvESqvlIWy/ExfQT2RVbU77LGn3EWWw/ER9x9o1OZDROoZIW0+MPpk/wBa3hxOc+BNrQ6HtAYTeCe41lZms8mLuxPJoPQw+7WoVfeS6vzJdDdoaNy/DxH6L+D1eaK3D6+iKfSO+8Pcs96djR4vDSROQtxcPp1WU5lbXkCPqvVrSqypTVSOaK9q6sfOigyFTwy2NuR46+dbcD56+h4ev2kE2rNrLkRWrMuNiYVpcTh418IzQnuCusjE2/NU1C0vUUMJO/HZ9zamvmPokV4YkntAJOB8FvSz+9eqPEb2XUuKG7RJridil2z4/D/RxH8mtK26fVepinvV09jKoJPFvfzydfSr7D1LwW8fT2ImL7i6l/hefpJPeNWmL38+rN8LuY9CXu75OnfJ7x6lS4dF5EaHHq/MsqwbhQELEePh+jN/LrZd1mj7yJlam4jb9b+R4ZWiw7B8QbgkaiL/AEZ+wcufZXpNCaAni5KrXvGl+ZfSPO/Mr8VjFBasNr8jjxN9TxPGvsFKEacFCKslkihbu7s24QjpEvwzCqL+URm9GVdX6fa6uW2gpRWkKTllf/X5Hvc+fJjYDrZiyG3PMjAX7Rmyn1CvjkMmj6B/IYXw8Z8mvzs9jpG8fk798fvUpS7x5Kr3St2eSY4UBClo1JY2ARFVTJISdAFXXXnao+Hw3b12uHE7V8R2NFNZlzhNmxxJGryYghukaxZUMcS5m6R8kanXq9U82tV8sJSXAp3iKj4kbGQCIRhzI0rAuY2kcFQxKwxHKw61zqdbCNzwF6OlRppy1UFUqTaVz2aDo0w6XZsskYzMSzGwOpJ1JNVOtrNssWrJIs65nY9oDCbwT3GsrM1nkxd2J5NB6GH3a1Cr7yXV+ZLobtDRuX4eI/RfwerzRW4fX0RT6R33h7lnvbi+hweIcWusT2vwJykAes2HrqzjHWajzIB89R4ZVIIGoULfmQOF/qr6LGhBSU7bbWv9CHfgXm5LMdp4RFNjmZifzVVrr/iGYVWaessJdrivV+n5OlLvH0BXjCQYSyBQWYgKBckmwAHEkngKAStmSBkLDgzzEaEGxlcjQ6juNUWI3si4obtEuuR2KXbPj8P9HEfya0rbp9V6mKe9XT2PJJAoLMQFAJJOgAGpJPIVBSvsRObsXWxN3RKDJiowyEDo4nW9uJ6RgeDHgBa4A7SRXo8FglRjea+Z/j6FDi8W6srRexFHhefpJPeNVJi9/Pqy3wu5j0Je7vk6d8nvHqVLh0XkRocer8yyrBuFAQsR4+H6M38utl3WaPvIlTRhlKngQQe4ixrVOzNmrqxwbendGTCSvkPSwrrmUE9GCLgSfNaxHqsdL19T0Fp2hitV4h6s1sV+7y2cr/X7s87iaDpyajtF1zbWvWYicoR7SPDNc1x8eRFW3YGexBHLX/aq/StFYqlKg8rN+er+dvgd8LVdGrGos00dA3Yhb47h1KlWEl2VtCAqMxv6vrr4rFWv0PpWl8VTr4CM4PvNe7XVWOl7x+Tv3x+9SsUu8eWq90pdg4kBomA6SN8OqZbG0rK0ZMcT/OsWY2OX8lZrWJEvARcNdyVtpFxslPV1XcvNrbYd5VZcKbAr0ueVFZ+jLMiDKHAQOQ2hFyPr6T0lRhLV2/viaQwNWSua8FgJ8RIZZJOjsXI6OzAs1hc9Ih1VFCi3It841yWKWJVtWy9TpLDOg7620wx8YWeGP4w8jCS7KVjsMsbsLlYxYmw0ve2tq0nGEYu2ZmEpykr5FvUQmntAYTeCe41lZms8mLuxPJoPQw+7WoVfeS6vzJdDdxGjcvw8R+i/g9Xmitw+voin0jvvD3N/wiIDs7E3YKAma50HVIa3ebW7zVvQerVg0r7Vs8SveRwlJFIuCCORB0NfRIzi1dMiWGP4MNkyvtBJ1BdIywke1kS8bhUvfVusDbjYg6XF6HT+KpukqKave9vflmdaUXe53HE4hY1LuQqgXJP/AH9leUO5RvnnIaW6xggpCfNwaXta+oXgLDieEWpVvsR3p0+LKxsBNDfJ+VjLM1tFkXMxY2+S4ufzTb5x4w6lFS2p7SVCq4bHkGHxSvcA2YeEpBV1+kp1H+vKosoSjmSoTjLIrNs+Pw/0cR/JrlW3T6r1Nqe9XT2NWyn6bFQAgGAykWIuJLQyyX+iGVbdtuzj20dSj2vzK7tfpl+fLqc8dVl2ezK9up0yr8pjmuF5+kk941eUxe/n1Z6TC7mPQl7u+Tp3ye8epUuHReRGhx6vzLKsG4UBCxHj4fozfy62XdZo+8jdjsR0cbuRcIjNbtyqWt9lYiruxmbsriukF0Ik6xfMZDyYtfN3DWw7ABV/CKgklwKST1ndnG9p4XopZI/mOwHcDp9lq+r6KxLxGEhUb2229VsZAnG0miLho87KL2zEC/Zc2qJVr6uFqYjO6cvC2xfTZbxubxjeSifR8eyohIkuX8qidGG4XXq8Rz8HTsuRzr4rrO1j06WxbfYhYqCaaWRc6dChQdG0ZYMcqvdiJFLC58Hhpz4V1pyjBJtXZwqRlNtJ7CwEmL068GnD8i+nd+X0rp8THl+Tn8PLmRHwM5N88Xqjkt7+orhQbvqv7/4JKnXStrL7GOKxOJhREEkYV3CXSNg63DHMC0ri+nNTxrr2sadNqCy8Tk6c51FrvMjJGFlgA+e5PMkmKUkkniSeZqJQm5ylKWdvVEutBQUYxGGupqFAYTeCe41lZms8mLuxPJoPQw+7WoVfeS6vzJdDdo2R7ZmwpneMplAhurIzFiSygBg4y8uRq80VuH19EU+kd94e5P8Ahr2oIdmul+tM6xgaHS+ZjqdNF4i+pHbXpNEUHWxkFyd/tt87FbUdos+ccor6I6UG7uK+xEuz6A+AHDMuz5GIsr4hyvDUBI1PdqprwWnnH4xqPBJevqSqXdGTfOEPJhUYtlzyNZXdNVj6pujA6XPOvO4qbhTuiVQipTsyu/BifOm/ecT/AFarPiKnP8L2LH4eAfgxPnTfvOJ/q0+Iqc/wvYfDwNM2xIWKs3SllPVPxjE3H/28PNwo682rPyXsOwitqKOKCadYGlkDKEbMcoDtnEZKnLZbdXU2GhI53EWtXS1opcfK53o0JO0m+Bd7MH/FYT0rf5fEV20Vvn0fmjTSW6XU6DXoCkOa4Xn6ST3jV5TF7+fVnpMLuY9CXu75OnfJ7x6lS4dF5EaHHq/MsqwbhQELEePh+jN/LrZd1mj7yIG3MVnJhXhoZT5jqI+86E/mkfO0mYOhrPXeRFxVay1EQZZAqlmNlUEk9gGpq0K4W9p7mPtBmlQrE9suo0ZhZQrEfKAFiRoNF1yk1Mwv8hqaPvSS1ovNZWvxT5nSOEdVa2Rp2d8HIYYWeJ7oRC8kb6Gxys2Vl/h9tay/lFaWGqYWqltVlJbPptWWWzZY6xwK1lOLOp15MtCFgvGz/ST3aVvLJGke8ydWh0CgKvb3CH0yey9Yl3JdPVGq78f3gyuhkZ8RCRbo1d1vzZ+ikNwfmrZge0k8Muu9DDuFF1Hxy6GK1dTqqC4DLWpuFAYTeCe41lZms8mLuxPJoPQw+7WoVfeS6vzJdDdoqt5HYJKF4l8Nf6IaRj3cBV5orcPq/JFPpHfeHuKnwu70nGYxo0b/AIeAlEHIuCQ7+s6dllHbr9J/j2BVKj28l80sv+v+c/sU9WV3YSsHh2lkSJNXdlVb6C7EAX9Zq1x2MWGpudr2V/3q9i81a5pGN2fRW7275gfD4eI5Vw187BgSbsrsXI0VpCFAS2iZrnhXzivXnXqSqzze396EtKysXG9XjsL3ze7qvxu68SThd4R6qC2CgPDQwxd2V4mP6C+yKh195LqyVR3cSfs3yrC+lb/L4ip2it8+j80Q9J7pdToNegKQ5rhefpJPeNXlMXv59Wekwu5j0Je7vk6d8nvHqVLh0XkRocer8yyrBuFAU23Mb0UkJFi7CVUB5sch+oAMx8ymu9Cm6j1ThWnqbSthjyjiSSSWY8WJ4k/98AByq6jFRVkVLbbuyDtiXQKLFvCy8b5fAuOJUyGO458Nb2o3ZXCV3Yctn4YRIiD5NhfiSb6knmSbn11QSk5SbZcxjqwsQt2PJMP6GL2BW1XvsUu6i0rmdCDgvGz/AEk92lbyyRzj3mTq0OgUBUbaTpWSIEghlkcj5KWddD85jcDssT2XlYah2l9bIiYmtqWtmEqBXw4AsA5AA4ACGYACpuM3RFwu8LeqgtQoDCbwT3GsrM1nkxZ2VKEwsLMbAQw+7T6z5qh1IuVZxWd35kmnJRpJvkLW9mKKQtI2ZXcXW3BCAFRGPNruW7weQFes0XgW5QoRzb/39l5czz+Jr9pNzZzCSQkksbkkknmSdSa+rRUKUVCOxJZfRFZmNnwQ7NM+1INLrHmlbgQAq9W9+PXKDTXW/nHmNNVmsJtzm19s/wAbEdqa+Y+nQK8iSBb3q8dhe+b3dRMbuvEkYXeEeqgtgoDw0MMXdleJj+gvsiodfeS6slUd3En7N8qwvpW/y+IqdorfPo/NEPSe6XU6DXoCkOa4Xn6ST3jV5TF7+fVnpMLuY9CXu75OnfJ7x6lS4dF5EaHHq/MsqwbhQwLGLxPTS5x4tAVj/OJ8KQfmnRR9Engwq3wlHUjrPNlXiauvKyyRHxmIyDlmPC+gHazdigak+riRUsjE/YGxVCrLKuaQ5WGYdYGwIZhykuL/AJmijwdajE4lzerF7Cyw+HUVrSzGBeI7x/GohKlkLm7u1QMLhx0cptFGLhRbwRw1rarOGu9qMUoy1VsLGLbCszKscpZQpIyjQNmy/K55W+qsJJq6aDk07NBsuXNJOcrL100YAHxadhraaskawd2yyrQ6kXHYrIOqM0h8Be09p7FHEn/cV1o0nUlZHKrVVONzRhoMg43Yklm5sx5n7AByAA5VdwgoLVRUSk5O7NOOJDQsFZgrktlsSAY5VvqRzYfXXHE05ThaJ0oTUJ3Zv/C8fNZgef5Cc29YQg94NqrHhqq4FisRT5nqbZwxNhPESeHXX/etHRqLa4v7GyrQeTRuOKRgQrqxsdFZSfqBrVJpmZSTTFTY0TTxQWH5NI4bE8GcIuvcpGnHXXkKn4TCas5VZZtu3S+fiQsTiXKKpxyWYt/CXhmIIUm0YjZhyNzIDcX0t1T9Vem0LVhTxsHLjs6N5e3iV9RXic2dLiveYnDxrQ1WtvDr7PjzRFTsdV/8PjQfGp8x/LmIdGD83Nd7Htvk0ryOn5Tmqcv/AJfn9f3md6XE7zXnDsLW9XjsL3ze7qJjd14kjC7wj1UFsFAeGhhi7srxMf0F9kVDr7yXVkqju4k/ZvlWF9K3+XxFTtFb59H5oh6T3S6nQa9AUhzXC8/SSe8avKYvfz6s9JhdzHoS93fJ075PePUqXDovIjQ49X5llWDcq95dqLhsPJISA2UhASBmcjqgai/cOQrenHWkc6krI41s7ac8ACxSsFAtY2cfUwIB7rcTU2OJmiLLDwZJm3ixTSCTOq2y2URqVupLA9fMfCsf8K9lbTxLkrWNY4dJ3uH40bRBBGMkuDezLGVPmIyjSuKcOMV+Tq4y4SY77h7VxWOidpMQyvG+U5Y8PlPMWBiJ+36uFaVVCDVl5+4hrTTuzOSLokEWGxMj5RlBywGNMuli3RXYi1rC+o1IqFiKtGDbnHa+F3fz2EyhSrT2Qezn+5ljujIzPKXOZskQLWAvllxS3sNBwreFuzTXX7qLNZX7Tby9WW+C8bP9JPdpXSWSNI95knEzrGrOxsqi55nuA5nkBzJrWMXJ2RtKSirsgwREsZHHXOgHzE0OTTS9xcnmbDUKKu6FFUo24lRWqupK5IrscgoAoAbUWOo5g8KAjy4GJhZo0I7CqkfaKNXzC2G6NAoAUAACwAFgAOAAHAUAj7Tg6aedLazTrFbUDhFhwSRqAQLk8teymQOeb27FbBYubDt8hjkPah6yH9Uj13r6RovGfFYaM3nk+q98yHOOqyNu5tZ8Hiop04xsG7wbhl9YJHrqPpDBqvCdHi/mXX/ef/Y2jKzufWuzMak8UcsZukiKyntDAEV8/aadmSij3q8dhe+b3dRMbuvEkYXeEeqgtgoDw0MMXdleJj+gvsiodfeS6slUd3En7N8qwvpW/wAviKnaK3z6PzRD0nul1Og16ApDm6RlGdGFnV3uDxszsynzgjn/ALGvL46Eo15X47fA9Dg5xlRSTyJO7vk6d8nvHrvLh0XkcYcer8zHbO02iKJHGXeTPa2WyhMuZiGdc2rr1QRe51FFqpa0nZBuTerFbSpxUccqMk2GnkLgZmLQBtCGAUiYZQGAIA001vWViILKS/PsY7CfFP8AHuU+H3Xwi5s2Gxb3vbNJAMoPC2WUXI7Tes/Ew4NfZ+xj4efFP8e5VYvc0/8AKE9v/UXDk271mA+ys/EUufn7DsavLy9ypm3YxiBmaGyKCS2eO+Uak2zdgJtWyq0m0lL8Mw6dRK7j5DLu9skwRFM5yOczqD4R85ABtb5PDtvVbi9JOTtTVrceP+CfhtHpK83f6cC3CgCw0AGlVLdyztYsd19nYlQ8iwtJHJ4JRohbLNibhhI6kHrDhcV6ylg5SowcWtqT/C9jzNTFRVWSaybX5ZY4EOJZ88bRtmTqsUJ8WmvUZh9taVqTp2izejUU7yRpzdMwf/lIbx/nNYgyHzC5Cj1/NtOwlDUWs82QsTW13qrIlVNIoUAUAUAUAUAUAqblZGxMUsjBI0Ek7MzZQM5OQFu38rbz5W7LUBE+GrEYHFIk2HnifERHI6qbs0ZJ4WGuVjfjwZvXdaC0jHD4js5y+WWzo+D9PE1qUpSjdI4+/mr2uKcdTtE18u3w4rxWX1sRI52O3fAJvMzo+CkuejBeJvzSesnDkxuPpGvC6X7CVftKMk9bO3B/59yVBSSs0Pe9XjsL3ze7rz+N3XiS8LvCPVQWwUB4aGGLuyvEx/QX2RUOvvJdWSqO7XQYd0dn9I3xlvAXMIR2/JaQ/wDyVfMSflCrzR2F7OGvLN+RTY7EdpPVWS8xvqyIJTbwbF6fK6ELMl8pPBgeKNztzB5EA66gx8Th414ar8GdsPWdGeshR2PjFjiVJAyOpkDKUkJB6R9LhSD3gkHlVbLD1L2sT4V4WzNGPxaSYiDKSbR4i91deJw/zgL1HxNOUKXzK21ep3w84yq7Hw9iTVcWAUAUBD2v4ib0UvsNXSlvI9V5nOt3GQMP4K9w/hVZLvMsKfdRkLlgigs7aKi2zMfNcges2A5kV1w+GqV56tNexpXxFOjHWmzpe7eBeDDpG9s4zE21ALOz2vztmt6q9zRg6dOMHwSX2R46rPXqSkuLb+4q7cvJipoxcR3jMjDgbIg6L165uwafKBrSdFTqKTyRmNRxg4ribALV3OR7QBQBQBQBQBQEPbE/RwTPcgrG5BHEHKQCO42oDke3cLIr52QiLqpE9up1FCsqtwuHDi3HQ8hULExm3syJmGcbfUrTIBrf/U1FUJS2JEmUks2YxBTYgD6hcd/ZSSknZiNntQwfA+3/AJph7HlLe3Z0b8fNe32VOor5mQqvdR2/erx2F75vd1rjd14jC7wj1UFsFAeGhhlFuzgziOii1yCNGlI0spAAS/G7WbhwCnhpXbDYXta8pyXypvxZxxGJ7OjGEc2jpMUYUBVACgAADgANABV4VBlQBQHlqATt9fKcL6PFfxw9Vmldyuvoyw0bvX09irvXny8C9AF6AibX8RN6KX2GrpS3keq8znW7jI+x8DLiCqQrchRmcg9Gmg8JgNW1HVGpvyGta4TRtTEycso8/YziMfDDwSzlyOibC2DFhVOW7SNbPI2rNbkPmrxOUaC5769ZRoU6MdSmrL9z5nmqtadWWtN3MN4tqGJAkdumkuE5hLDWRhzUad5Ki4veupzFyGMKLC/Ekk6kkkksTzJJJJ7TQGdAFAFAFAFAFAFAU+9cgGHIJsC0YbsKZw0gPm6NXv5hQDlujs0LgYY5FBLJmkVlGrSXdgwPE3Yg9tqAssLsqCK/RwxpfjkRVv35QL0BEx27GCmcSS4aF3BuGaNSb6cTbXgONBexMwey4IiTFFGhOhKIqkjz5QKAjba2R05jYSMjRliCApvmXKQQa51KaqR1ZG0JuDuiF+Lkn95b9nHXD4Kl9Tt8VUD8XJP7y37OOnwVL6j4qoH4uSf3lv2cdPgqX1HxVQn7A2NHhIhFHc28J2tmc9rEeawA5AAcqkxioqyOEpOTuyyrYwFAFAFAVm19hw4koZM+ZMwUpI8ZAbLmHUIuDlXj2VpOnCorTVzaE5Qd4uxB/E7DfOn/AHif79cvhKH9EdPiKv8AZh+J2G+dP+8T/fp8JQ/oh8RV/sw/E7DfOn/eJ/v0+Eof0Q+Iq/2Zi+5eFIIJnIIIIOInsQdCPD7KLCUE7qCDxFV//TLzBYOOFBHEiog4KosBUhKxxbvtZr2lj0gQu9+IAA1ZmOgVR2mgE8M7EySW6V7ZrcBbgi/mj+JJ50BnQBQBQBQBQBQBQBQFHvHEZZMHhxr02IUMBa+RQTI3cFJ77ga3tQHU1FhagPaAKAKAKAKAKAKAKAKAKAKAKAKAKAKAKAKAwmlVVLMQFAJJJsABzJoBNxmNOIcSEEItxGpve2ozkcmI4dgPnIoDCgCgCgCgCgCgCgCgCgMdg4bpNpB9LYfDtzFw2IcAXHZlgNuHPtoB6oAoAoAoAoAoAoAoAoAoAoAoAoAoAoAoAoAoCp3ngWSBla+UlbgEi+t7GxGmnDnQCscMO1/2j/eoA+LL2v8Arv8AeoA+LL2v+u/3qAPiy9r/AK7/AHqAPiy9r/rv96gD4sva/wCu/wB6gD4sva/67/eoA+LL2v8Arv8AeoA+LL2v+u/3qAPiy9r/AK7/AHqAYd1cKqrIwBzMwzEliTYacSdNT9dAX1AFAFAFAFAFAFAFAFAFAFAf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9156" name="AutoShape 4" descr="data:image/jpeg;base64,/9j/4AAQSkZJRgABAQAAAQABAAD/2wCEAAkGBxISEhQUEhQWFhIXFxUbFRYYGBcYFhcZGhgXFxkXGBobHCgiGBomGxoXIjIhJikrLi4uFyAzODMsNyktLisBCgoKDg0OGxAQGywmICY3NDQ0LDQ0LSwsLywsNC0vLCw0LDcsLC8sLCwsLCwsLCwsLDQsLCwsLCwsLCwsLywsLP/AABEIANMA7gMBEQACEQEDEQH/xAAcAAACAgMBAQAAAAAAAAAAAAAABgQFAgMHAQj/xABPEAACAQIDBAQICAsGBAcAAAABAgMAEQQSIQUGMUETIlFxMjM0YXOBsrMHFEJScpGh0hUWI2KDkpOUscPTU1SCtMHRJEPC8AglY3Sio+H/xAAbAQEAAgMBAQAAAAAAAAAAAAAABAUBAgMGB//EADYRAAIBAgIHBgYCAgIDAAAAAAABAgMRBDEFEiEzQVFxEzKBscHRFCJhkaHwBlLh8SNyFTRC/9oADAMBAAIRAxEAPwDuNAFAFAFAFAFAFAFAFAFAFAFAFAFAL23N4+jJigAeYeETfJH9Ijwm/MBv2lbg1FxOMp0Ft2vkSKGGnWezLmLGyw0smIMskjsHQAl2FgYYmsApAAuToB/vVd8VVnFSva/LqTVhqcZONsix+Ip+d+u/3qx8RV/szf4enyD4in5367/ep8RV/sx8PT5AcCn5368n3qfEVf7MfD0+Rdbmk9A4JJtPiALksQBKwAuTewFW9Bt002VVRWm0i9rqaBQBQBQBQBQBQBQBQBQBQBQBQBQBQBQBQBQBQBQBQBQBQCrvVtWUSjDxnIDHndx4RBYrlU/J4HranstxqBj8VKhBaub48iZg8PGtP5skUMUYUWA0+vzkk8yTqSdTXnJScneTuy+jGMVZGWwB+UxXpI/cQ1Phuo+PmyDLeyLmsmbhQXPDQXLDc7xMn/uMT756vMPuolNV77L6uxzCgCgCgCgCgCgCgCgCgCgCgCgCgCgKfePb6YSPNbPIfAjBsTqFuTrlUEi5sfMCdK51Ksadtbibwpyne3Arvxhxf91i/eW/oVG+Op8md/hJh+MWL/usX7y39Cnx1Pkx8HMPxixf91i/eW/oU+Op8mPg5h+MWL/usX7y39Cnx1Pkx8HMxk3nxCWL4aMLmRSRiCSAzqlwDCL2zXtcVvDFwnJRSZrPDShG7GupRHCgEHfSfLjVAF3aABV4XPSPqexRxJ//ACqnSsbqF/r6Fjo+VpSt9PUqtj7NWVpumLOwkAvnkQAdFE1gquABdj/ueNQ4Naisl9lzJMk3NptlkmwMOtyFYE8bSzC5sBc/lNdAB6q37SWXojHZL6mf4Fh7H/bT/wBSnaS/Uh2UfqH4Fh7H/bT/ANSnaS/Uh2UfqH4Fh7H/AG0/9SnaS/Uh2UfqXO5UQQYlFvkWYWBZmtmhhdtWJOrMx48SauMM26Sb/dpV1lao0hlrucgoAoAoAoAoAoAoAoAoAoAoAoAoCr25tcYdQAM0rXyJ/Fm7FFxc+oXJFcK+IhRhrS/2daNGVWWrEQdr5jHI7tmkYoWY8+utgByUchy+snz6rzrV1KX+i6lQjRoOMRlrqarIKGQoAoCFtfxf6SD30ddsNvYkfE7tj0KvCpCgOaxYpsRbESeHIqkDkikZgi+YX48zr2AeYxtedWo08k2kehwdCNOmms2bNgeFiPSr7iCukN3H94s5S3kixxWNjjIDsAx4L8pudlUak9wrZRbyDmkQ220vSLGI5SWVmByqOqpUE5WYObZl4KeNb9nsvdGnabbWNx2pGPCDr25o5AB5yctgPXWuozbXRsw20YZPFyxuL26rqdezQ0cJLNBTi8mW26XhYr0yf5bD1cYXcx/eJVYjeMYakHEKAKAKAKAKAKAKAKAKAKAKAKAKATd8PKYfQy+3FVPpfuw8fQtNGd6XgUG1vFN/g9taqsPvIljid2xkqWR1kFDIUAUBC2v4v9JB76Ou2G3sSPid2xp2ltqGDR2u/KNRmc/4RwHDU2GvGripVhTjrTdkVkKcpu0VcoYd6sRJJIqQxqqZPDkbMcwJ1yoQDpyJqJ8fBq8U7Ej4OSeq3tFXZ8jDD4VVtmdYlBNyFvHmvYWJ4cLjvFUrgp1pX5vzLfXcKMbfQtMLsO2YvLI2chmVT0aXyqumTrWso4sfPepSkopKK9SM6bk7yZYYTBRxX6NFW/HKAL99uNauTeZtGEY5FJtaTJtDCNyKTI3c/R29ecR699bqXy6vP0/xcw182ty9f82GKuZ0NOIwkcnjEVzawLKGIHYCRpWVJrJmjhF5om7nxJE08SCwJSQDsDKIzb1x3/xVb4Spr07PNFZiaepMZ6lEcKAKAKAKAKAKAKAKAKAKAKAKAKATd8PKYfQy+3FVPpfuw8fQtNGd6XgUG1vFN/g9taqsPvIljid2xkqWR1kFDIUBo+NpnyZlz/Nvr28OWn8DW2pK2tbYaa8b6t9pH214o/Th99HXXDb2PU5Yndsq9loOiRvlMqsx5sxUEljxJ76rK85Tm3J3LGjCMYLVRL2L47EfofZapVLdrx9CLU3r6e5V7M8XgO+H3LVpDfT8fM2nuoeHkNddTB7QCfvrN0csUmvUjd9OPUkhYgecgEeusSdnDr5poRjfX6eo3g1kwndHtDJoafoZYZuQbI/o5SoP1OIzfkFNS8HPVqW5kTFwvC/Ic71blYe0AUBi7gcSB30BlQBQBQBQBQBQBQBQBQBQCbvh5TD6GX24qp9L92Hj6FpozvS8Cg2t4pv8HtrVVh95EscTu2SdtSYiNjJGGeMFDkUp4IP5TMpTNwN7q2lvBNrNaUuycHGS28GVtRVlJSi9nIugajEpO4UBV4LY+U5pZXkbpGkALMsakk5bRg26oNgTc6X7Ld5YiTjqLYiPHDRUtd7WattbQTIV63jYlDZTlLiSNioPMgerQi9wRXTD0ZqUZtbLnPEVoNSgntI+zPExejT2RVNU776lxT7qJWxvHYj9D7LVMpbtePoQ6m9fT3KvZni8B3w+5atIb6fj5m091Dw8hrrqYPaAU97rdPFfh0Ut+7NFeo+K3atz9GdsLvH0KbAYrFiNcjyBCoKjpEksturrLGSvVtoDatZYy0mm030t5MzDCKUU4xaX0fuiV+H8WgF89vQBye/om+3KBWY4pP8Ar97eZiWGtxkvC/kWWzNr/G4pFllw0TFnjEMnSQuRbSTM+bLxJAKHhxq2w9GE4xnGVnyun5FXXqzi3Fxuudmh32lsh8TholMqiRbNmGZ4nbIy9YK6l1u2bwhqBVqVzVyfsOKVIgkxzOpYZvnLc5SLknwbDUk6ak8SMlhQC5tzdw4yY9MQIFQKgsjsWbN0jWZSENsoDDXja3MYauMSiwtQye0AUAUAUAUAUAUAUAUAm74eUw+hl9uKqfS/dh4+haaM70vAoNreKb/B7a1VYfeRLHE7tjIalkdZC1vPvIIQY4SDPcX0uEFr68s3DTz3NZ2RV5fYwrydo/cW8NvTikkLs+dSbtGQoUDsQgApYaXJPabnWtVVTdmvf/Js6TSuntOh4PErIiSJqrqrL3MARW0lZ2ZrF3Vyox2y4YYSyqM2aPNI1i5vNGWLOdbfZpUmjVlOrG7ItalGFN2Ro2RIGhjsb2RQfMQACD2G9VFaLjNpqxbUZKUE07kzY3jsR+h9lql0t2vH0IlTevp7lXszxeA74fctWkN9Px8zae6h4eQ111MHtAJm/ZOdMpsxhlAPYWeJQfrIrnWtqxvlfyTN6Ld5W5ep7GgUAAWAAAHYBoB9VUTbbuy5jFRSSMqwZI+0FdkKRLnkcFY14XYg24nTQE381S8DRdWvGP7ZZkXG1VSoykdT3cZzhog8XQsFymO4IGXq6EcVIFxoNDwFe5PHFjegKXD714Rs15OjK5riQGM9VirWzAXsRY2vbnaucatOTaUldZ/TqZszL8Z8MPCZ1X5zRyqn67KF+2uUcZhpS1Y1It8tZX8xqvkbNr4eTERoMPMqKWBZgC2dNeoGVgVBNusDwBHOpJq9qJOyMI0MKRs5cqLZje5F9NWJJsLC5JOlAiZQyFAFAFAFAFAYSyqoLMQFHEk2A7zQC8++ERfJDHJNZc2ZMipa9tGkdc3eLiuEsTSi7XOsaE3wKPbuMmnmjkXDSAKjqbvh73ZkItaU6dU1XY6UK6iovLqTsGpUW3JZlZjosQ6FRhnucvGSDkwP9p5qg0qGpNScl+fYl1a+vBxUX+Pch7z7wzoTEIjFnjBDFlLi7MCVyMw4DS9rHXWu8tWCvmcoa03q5ZCeqgcKiNtu7JiSWxFlsHBNI7uFzJGhJJF1UkMVPnPUIHGxcHioNWOj6ab1mQMdUaWqhj3S3jjl6aJFmPRvpmS7sHLksBGLZLgkE20YC5IueuIoXneH6yPhsTHVabyLbeCRXwrMLst4jZTbMOlS63uLX4akequFD5aqvwJFf5qeziQNjQhYUN2ZmCszOzO7MVW5ZmJJ0AHmAA5VW4ipKpUcpFhh6cadNKJO2N47EfofZapNLdrx9CNU3r6e5V7M8XgO+H3LVpDfT8fM2nuoeHkNddTB7QCfvkL4nDL84P8AUpjk+rqW9YrjidlFvl67PU6YfbVtzt+NvoFUZchQFpucobHLmBskchQ26vSEqLXv4WTpCBY3Fzplr0WgqXeqPp6v0KHTNXu0119vU6JiZgiM5BIUEkDjoL6eevRFEJkxHxYYmUs8rLG145HWzSFVVY7GyqCyjgeGuY8Y2vJzsmd9VKNxOfaE0sbSupSRwhvYqElXpRHKbgmzNA2c62toNWNV2mNHXqKrGzt3rcY222+qV/1I1py2WHTAwyzxrKMS65wDlRIcq6agZ0ZtDxuTrfhwHgKsqdKbh2adublf8NL8e5JV3tuYwyvgZYyShgkfJJlATrN4Llb2zaG7C1xfTQW9R/HtKOU/h5N2eV9tn9Hy4WfHJ5nGrDZcdxXsSOFAFAFAFAFABoDnGJxb4ks0zFlEkoWPhGAkroDl+UbKDdr68LV5/H4qo6kqd9iLvBYanqKo1tDAeUn0P/WK4YfuPqda28RdV1NQoDnO+oPxxr8447fW/CtavdXiZpZsoya4nYeNxYenweKw+inP4WovnTgxFibEHmNCAOFWmFn/AMafIrMVH52hjXoMBYEOxmc3cRgksFLdYRKLaZ2vl1ObmdZMpOe1keMVDYVW1wfi87WKq8qsqnQgGSO9x8klszW49bXW9Q3JOrs/dhJSap7TTszxMX0E9kVUVO++pbU+6jzZW0FEs5CysD0dssUhByghrHKAQDpoan0qbVNXK+pVj2ja/cyDhJHRMJnhmURmPpGKGy2iZeAuzdbTqg252FI0X2kpXW2/mZnWXZxVnsGAbWU+DHOw5EQyWPdcA/ZW3ZvmjXtVyPDtGXlhZSORzYdbjuaUEdxANNRf2X59h2j5Mqtq7NxE00cojQZI5FsZTfrtGdbRkfI7a5V6aqU9RPjfLlf6/U60Kjp1NdrhYrsZLLCAZcPIqlgtw0L62J4JITwBPDlUD/xtR92Sb8fYnf8AkYLNNEiRJFF3gnUdpic+yCfsrD0XiVwT8UZWk8O+P4ZG3a3nTDWkmBEnxqVXiYMGSFkiAmylQQVUKO6RxxN69bo3A1FT1Iruxu/X8nnMXWVSblfNnYmnUBSWADEBdRqTwA7TXcjCrJsxTPPGzMqZkk6JcojdHUgE6XXrpJcAi5UEjXWNVerK53prWVih2ptpNlRiFmbEzSLdc7ddlWynpXJJK6gDQk6+c1xqVNmszrTp3eqiL8Fe1i6SwNYFHaRFHJJWZioOlwHzcuDL214n+QUV2qrxWyWzxWX48mdXDU2FvvWekunKKKaZj2MEZI+43ZiPod1QtHN02prNtJfdN+S+5znt2D5CeqO4fwr6myEZ1gEDG7Yw8LZZJUVrX1NrDkSeC35XtflQE1HBFwbg8DQGVAFAeGgOZ4Pg/pcR7+WvL4//ANiZ6LBbiJuwHlJ9D/1is4fuPqa194i6rqahQCX8IOEOaGUDq2ZHPYbhk7h4z6xWJq8On77CDtPr++5SbsSRDEMZoxIqxlgCqPwuXCo5tfKPD+SoYXBcXlYGN1JrMj42TVlwOmlYcHhmfDxKimzBAMqlmyqC1uAAy3PJVPZUkit7ClnMQeMSzTySB4zfPKYw97JnjU9HHc8AQO3leo2tVlFtZHZKlFq+ZJ3j8nfvj96lcqXeO9XulRgQzDCxgFldOsA/RE2jBADgEjnoNTbzGueFpwnVlrcPc2xVScacdXiaVjnw00T5Y4oQzJOkcJhjIN8jx9IwLnMAAFDmzMRa9qs61OMobMyupTcZjfVYWYWoDxmA46UsYckszHpl7RWbMxrx5lJvBtGC8StLFcSHMpdLgGGUdYE6DUDXtHbSUJunKyf60FOGurv9swO3JcJAXBWaGNLqpvnI+SBICQRawF14c664XESrVI0WtraV/wAbfU518MoQc4vZmcwxkpMjSubtIT0jdpJJBueVyR3EdlfV6OHhhIQSytZ+/wB2/uefctZj7uLiximaGa/SxRRdDJmu+SOVn0zXsVLRqeNxbtsPJ6awMsJVU4d2X4+nsSqDU1Z5j/hsOwZ3kfPI4UE5QoCqDlVRc6XZ21JN3OtrAUU56zJUIaor76boripEn6QRBVKykJmdxcFAuou3FQDfw9ByPOUFOyZ0U3C7Ql7LDYDaChXuj9RJCpsySEAF0BBzJIMpUkWKtw0qp0rhFOjKNstv12Zq/T6cjo5dpDW4o6UMF0jiFSXZmVsRIbaIhBCG1gM1ioUWtdm7b1n8ewc8RXVeStCGXK/vxb6LkRqsklbiN0jhQSxAA4k6Ad9e7IpTSbUebSDqx/2zDU+aNCNefWaw7A3LlOqo5HSFNyPMPhUQEKOJux4lieLMeLE9pqK5N7WSVFI0JstEN4S0J7IzZD5zGboTw1y3sLXtWyqyRq6cWVW3d+DgdJE+M6gXiKrIpIJAkDHKDYHgQT80CuqxEcpbGcXRlmh5qQcjw0BzPB8H9LiPfy15fH/+xM9FgtxE3YDyk+h/6xWcP3H1Na+8RdV1NQoDTi8MkiMjqGRhYg/96Hz0TsYauLGx92TBjYyZEMJDhQ6Zmf5XRNc2BGVXD8zHawOtScMkm3H7EbENtJP7jfvDtvDYSMNinCo5ygEZsxsTa1jfT1VNpUalV2pxbf0VyPKUYraJG1t/cDk6JFCR5ka8eVm6rBxlVBlVrrYktpc8an0dD4/EL/jpS6v5V+bHF1acc36i7tz4UUlRo48ObHLZmcXBDBtVUHTTtqXR/iVZP56sb8VFSk19l+DappBSVkif8GmNxOMfM+a0DQBAEVYgOsJGZiLl+jzKFv8A8y9hYER9KaJw2jqijTUrtNtyavtfJPYuquYjialdWlkhzmw4ndyBEmWVgWVLzBo2tcyFtL2By5eDW1vrR1aur8tiVSpaz1rlpUMmEDa6BhGp1UyoCNdRrobVvDZdnOor2RkuyMP/AGSHvUN7V7U7SXMz2ceR7+CcP/Yxfs0/2rGvLmZ7OPI2nDoqEKqgAGwAAH1CibbMSirCtsmEph4WQFlMURePje8a3KA8DxuvA68+MWq9apJPm9viSaStTTX2Fra2xSqvPEL4bpclgpvEejjezX4DMzAXAsVC9lfR9AaSeIw6w+Kd201d8dtrPm7ZPj1z85jKcY1W4ZFfBtD4vJFLGSHU5rENlBBsVLa5ldSfOLnsDGyq0HOjLC4jJd2fl4rjzOClZ6yOu7G3xweIQHpUjewLJI6oR3FiA4v8pdK8TicHVw8tWa6Pg/qmWEa0ZI1/haLHPJBhmjk6JRI9zIuYhuoInSxBBFy65rHKLa6bLC1YJSmmr5Gk6qexCrsPdqfac6zzQvh8KoW6s0mdrFmYBnAYsXJLObcTY31rgqGvK81sXDn/AIOjqqENWObOu4PBxxLljUKvYBb1ntPnqWkkrLIiifNtYyuxxMbmJZHEaovSRjI7IGkUdcvpfwSq6cxmqJUrptxvYkRpNJStcusJjI5VzRurr2qQbHsNuB8x1rm0zqmnkb6wZKLam2GuY4eI0eT5p7EFrMw530HnNxUfEYmNLZm/3M7UKDqv6CPvvGFwyAf2q9pJOWS5JOpPnNQsJJyqtvO3sS8TBRppRO1MwAudAOJr0xQFM29eC1HxiM2JGjXGhsdRx1rVzis2bKMnkhBwu04QGu41knPPgZpGB9YIPrrzuMpTnXlKKui7wlWEKSUntNuC2rCJyxcBeitfW184Nu+1ZoUpqDTXExVqxc00XWF2pDI2VJFZrE2B1sLXP2j663cJJXaMRmm7ImVqblTtLFlWYjURqLDgGlkJRAx5KOJ+nfS2vSEdnXyONSVn0OZfCLvTiHxD4dHMccLAdQ5WZ1GrZh1gLlrAEacdeH0L+Mfx3CV8LHFV05OV7K7SSTtwtt2cypxuKnr6i2JCbisZLLYSyyyAcA8juB3ZibV6/D6HweHblShZv6y9yA6kpZsjZBUv4Wly8zXWZKwuz5ZBeON2Uc1UkcQOPDiQPXUKvpbAYT5J1Ir6LP7I3jSnLakdI+D/AAuMiw00YJhElnjbq5iWTKNdSoFlJ0B+2vl/8o0xh8TjFPDSurWezk+HO5d4HAz1Hrq3IedjyFzLKEyLKwaxIJLhFjkbT5JKLa+p1Jtewo684yaaO9CMo3uWdcCQQdp8YfTJ/rW8OJznwJtaHQ9oDCbwT3GsrM1nkxd2J5NB6GH3a1Cr7yXV+ZLobtDLunCr/GkcBkbo8ykXBurA3HO4AHqq80W32Hj7FNpFf83gcg23gxh8TLAQy5WbIrkZ2jv1W08IEa3H8bgfTNGYntsPHWknLj+8+ZTzVmVM+HTMpI4kjTTjrfTuqW8LTlLWy6bDGsxi3KxwwuNw7jRS/Rv3SkL2H5eQ9unnNVemsMnhbxXd2+5vTl8x38V44kHtAJOB8FvSz+9eqPEb2XUuKG7QS4KNmzWs/wA9SVft8JbH7a0jUlHJm0qcZZohbQxcyskJlLJIJCWIAkATJ1cygaHONbX0461tVxElTbWf+zSnQi6iTyNaIAAALAcBVU227stEklZC7v55OvpV9h6lYLePp7EXF9xdRlx2LfFEmY3QOwWIC0YyuQCw+W1wDc6CwsBXfHYypKcqa2Jfk4YPCwUFUe1s27uE/F01PGT3j0fDovIRS29X5llc9p+s1g3sgue0/WaCyIWJP5eH6M38utl3WaNfMibWp0IeIwCuWzeC65XX51iCpvyI1GnHN5hWyk0aOCZxD4RJ422hO0IuLgObixkAAcrpoLjnfUE87D6x/FliqWjYa0bp3aWTs39dmd3mtnM8/jHB1nYXYwWIFrXIGtW+P0hXw2HnX7Puq9m/a/oa4TDqvWjSvbWdrnSPg22PhjLIsyLI+VWQvYgWJDALwPFe2vlmktP43Hr55Wj/AFWxePPxPVY3QtHATgo3ldZvmv8AZ0HeFQMM4AsLx6Dh4xOVUtLvESqvlIWy/ExfQT2RVbU77LGn3EWWw/ER9x9o1OZDROoZIW0+MPpk/wBa3hxOc+BNrQ6HtAYTeCe41lZms8mLuxPJoPQw+7WoVfeS6vzJdDdoaNy/DxH6L+D1eaK3D6+iKfSO+8Pcs96djR4vDSROQtxcPp1WU5lbXkCPqvVrSqypTVSOaK9q6sfOigyFTwy2NuR46+dbcD56+h4ev2kE2rNrLkRWrMuNiYVpcTh418IzQnuCusjE2/NU1C0vUUMJO/HZ9zamvmPokV4YkntAJOB8FvSz+9eqPEb2XUuKG7RJridil2z4/D/RxH8mtK26fVepinvV09jKoJPFvfzydfSr7D1LwW8fT2ImL7i6l/hefpJPeNWmL38+rN8LuY9CXu75OnfJ7x6lS4dF5EaHHq/MsqwbhQELEePh+jN/LrZd1mj7yJlam4jb9b+R4ZWiw7B8QbgkaiL/AEZ+wcufZXpNCaAni5KrXvGl+ZfSPO/Mr8VjFBasNr8jjxN9TxPGvsFKEacFCKslkihbu7s24QjpEvwzCqL+URm9GVdX6fa6uW2gpRWkKTllf/X5Hvc+fJjYDrZiyG3PMjAX7Rmyn1CvjkMmj6B/IYXw8Z8mvzs9jpG8fk798fvUpS7x5Kr3St2eSY4UBClo1JY2ARFVTJISdAFXXXnao+Hw3b12uHE7V8R2NFNZlzhNmxxJGryYghukaxZUMcS5m6R8kanXq9U82tV8sJSXAp3iKj4kbGQCIRhzI0rAuY2kcFQxKwxHKw61zqdbCNzwF6OlRppy1UFUqTaVz2aDo0w6XZsskYzMSzGwOpJ1JNVOtrNssWrJIs65nY9oDCbwT3GsrM1nkxd2J5NB6GH3a1Cr7yXV+ZLobtDRuX4eI/RfwerzRW4fX0RT6R33h7lnvbi+hweIcWusT2vwJykAes2HrqzjHWajzIB89R4ZVIIGoULfmQOF/qr6LGhBSU7bbWv9CHfgXm5LMdp4RFNjmZifzVVrr/iGYVWaessJdrivV+n5OlLvH0BXjCQYSyBQWYgKBckmwAHEkngKAStmSBkLDgzzEaEGxlcjQ6juNUWI3si4obtEuuR2KXbPj8P9HEfya0rbp9V6mKe9XT2PJJAoLMQFAJJOgAGpJPIVBSvsRObsXWxN3RKDJiowyEDo4nW9uJ6RgeDHgBa4A7SRXo8FglRjea+Z/j6FDi8W6srRexFHhefpJPeNVJi9/Pqy3wu5j0Je7vk6d8nvHqVLh0XkRocer8yyrBuFAQsR4+H6M38utl3WaPvIlTRhlKngQQe4ixrVOzNmrqxwbendGTCSvkPSwrrmUE9GCLgSfNaxHqsdL19T0Fp2hitV4h6s1sV+7y2cr/X7s87iaDpyajtF1zbWvWYicoR7SPDNc1x8eRFW3YGexBHLX/aq/StFYqlKg8rN+er+dvgd8LVdGrGos00dA3Yhb47h1KlWEl2VtCAqMxv6vrr4rFWv0PpWl8VTr4CM4PvNe7XVWOl7x+Tv3x+9SsUu8eWq90pdg4kBomA6SN8OqZbG0rK0ZMcT/OsWY2OX8lZrWJEvARcNdyVtpFxslPV1XcvNrbYd5VZcKbAr0ueVFZ+jLMiDKHAQOQ2hFyPr6T0lRhLV2/viaQwNWSua8FgJ8RIZZJOjsXI6OzAs1hc9Ih1VFCi3It841yWKWJVtWy9TpLDOg7620wx8YWeGP4w8jCS7KVjsMsbsLlYxYmw0ve2tq0nGEYu2ZmEpykr5FvUQmntAYTeCe41lZms8mLuxPJoPQw+7WoVfeS6vzJdDdxGjcvw8R+i/g9Xmitw+voin0jvvD3N/wiIDs7E3YKAma50HVIa3ebW7zVvQerVg0r7Vs8SveRwlJFIuCCORB0NfRIzi1dMiWGP4MNkyvtBJ1BdIywke1kS8bhUvfVusDbjYg6XF6HT+KpukqKave9vflmdaUXe53HE4hY1LuQqgXJP/AH9leUO5RvnnIaW6xggpCfNwaXta+oXgLDieEWpVvsR3p0+LKxsBNDfJ+VjLM1tFkXMxY2+S4ufzTb5x4w6lFS2p7SVCq4bHkGHxSvcA2YeEpBV1+kp1H+vKosoSjmSoTjLIrNs+Pw/0cR/JrlW3T6r1Nqe9XT2NWyn6bFQAgGAykWIuJLQyyX+iGVbdtuzj20dSj2vzK7tfpl+fLqc8dVl2ezK9up0yr8pjmuF5+kk941eUxe/n1Z6TC7mPQl7u+Tp3ye8epUuHReRGhx6vzLKsG4UBCxHj4fozfy62XdZo+8jdjsR0cbuRcIjNbtyqWt9lYiruxmbsriukF0Ik6xfMZDyYtfN3DWw7ABV/CKgklwKST1ndnG9p4XopZI/mOwHcDp9lq+r6KxLxGEhUb2229VsZAnG0miLho87KL2zEC/Zc2qJVr6uFqYjO6cvC2xfTZbxubxjeSifR8eyohIkuX8qidGG4XXq8Rz8HTsuRzr4rrO1j06WxbfYhYqCaaWRc6dChQdG0ZYMcqvdiJFLC58Hhpz4V1pyjBJtXZwqRlNtJ7CwEmL068GnD8i+nd+X0rp8THl+Tn8PLmRHwM5N88Xqjkt7+orhQbvqv7/4JKnXStrL7GOKxOJhREEkYV3CXSNg63DHMC0ri+nNTxrr2sadNqCy8Tk6c51FrvMjJGFlgA+e5PMkmKUkkniSeZqJQm5ylKWdvVEutBQUYxGGupqFAYTeCe41lZms8mLuxPJoPQw+7WoVfeS6vzJdDdo2R7ZmwpneMplAhurIzFiSygBg4y8uRq80VuH19EU+kd94e5P8Ahr2oIdmul+tM6xgaHS+ZjqdNF4i+pHbXpNEUHWxkFyd/tt87FbUdos+ccor6I6UG7uK+xEuz6A+AHDMuz5GIsr4hyvDUBI1PdqprwWnnH4xqPBJevqSqXdGTfOEPJhUYtlzyNZXdNVj6pujA6XPOvO4qbhTuiVQipTsyu/BifOm/ecT/AFarPiKnP8L2LH4eAfgxPnTfvOJ/q0+Iqc/wvYfDwNM2xIWKs3SllPVPxjE3H/28PNwo682rPyXsOwitqKOKCadYGlkDKEbMcoDtnEZKnLZbdXU2GhI53EWtXS1opcfK53o0JO0m+Bd7MH/FYT0rf5fEV20Vvn0fmjTSW6XU6DXoCkOa4Xn6ST3jV5TF7+fVnpMLuY9CXu75OnfJ7x6lS4dF5EaHHq/MsqwbhQELEePh+jN/LrZd1mj7yIG3MVnJhXhoZT5jqI+86E/mkfO0mYOhrPXeRFxVay1EQZZAqlmNlUEk9gGpq0K4W9p7mPtBmlQrE9suo0ZhZQrEfKAFiRoNF1yk1Mwv8hqaPvSS1ovNZWvxT5nSOEdVa2Rp2d8HIYYWeJ7oRC8kb6Gxys2Vl/h9tay/lFaWGqYWqltVlJbPptWWWzZY6xwK1lOLOp15MtCFgvGz/ST3aVvLJGke8ydWh0CgKvb3CH0yey9Yl3JdPVGq78f3gyuhkZ8RCRbo1d1vzZ+ikNwfmrZge0k8Muu9DDuFF1Hxy6GK1dTqqC4DLWpuFAYTeCe41lZms8mLuxPJoPQw+7WoVfeS6vzJdDdoqt5HYJKF4l8Nf6IaRj3cBV5orcPq/JFPpHfeHuKnwu70nGYxo0b/AIeAlEHIuCQ7+s6dllHbr9J/j2BVKj28l80sv+v+c/sU9WV3YSsHh2lkSJNXdlVb6C7EAX9Zq1x2MWGpudr2V/3q9i81a5pGN2fRW7275gfD4eI5Vw187BgSbsrsXI0VpCFAS2iZrnhXzivXnXqSqzze396EtKysXG9XjsL3ze7qvxu68SThd4R6qC2CgPDQwxd2V4mP6C+yKh195LqyVR3cSfs3yrC+lb/L4ip2it8+j80Q9J7pdToNegKQ5rhefpJPeNXlMXv59Wekwu5j0Je7vk6d8nvHqVLh0XkRocer8yyrBuFAU23Mb0UkJFi7CVUB5sch+oAMx8ymu9Cm6j1ThWnqbSthjyjiSSSWY8WJ4k/98AByq6jFRVkVLbbuyDtiXQKLFvCy8b5fAuOJUyGO458Nb2o3ZXCV3Yctn4YRIiD5NhfiSb6knmSbn11QSk5SbZcxjqwsQt2PJMP6GL2BW1XvsUu6i0rmdCDgvGz/AEk92lbyyRzj3mTq0OgUBUbaTpWSIEghlkcj5KWddD85jcDssT2XlYah2l9bIiYmtqWtmEqBXw4AsA5AA4ACGYACpuM3RFwu8LeqgtQoDCbwT3GsrM1nkxZ2VKEwsLMbAQw+7T6z5qh1IuVZxWd35kmnJRpJvkLW9mKKQtI2ZXcXW3BCAFRGPNruW7weQFes0XgW5QoRzb/39l5czz+Jr9pNzZzCSQkksbkkknmSdSa+rRUKUVCOxJZfRFZmNnwQ7NM+1INLrHmlbgQAq9W9+PXKDTXW/nHmNNVmsJtzm19s/wAbEdqa+Y+nQK8iSBb3q8dhe+b3dRMbuvEkYXeEeqgtgoDw0MMXdleJj+gvsiodfeS6slUd3En7N8qwvpW/y+IqdorfPo/NEPSe6XU6DXoCkOa4Xn6ST3jV5TF7+fVnpMLuY9CXu75OnfJ7x6lS4dF5EaHHq/MsqwbhQwLGLxPTS5x4tAVj/OJ8KQfmnRR9Engwq3wlHUjrPNlXiauvKyyRHxmIyDlmPC+gHazdigak+riRUsjE/YGxVCrLKuaQ5WGYdYGwIZhykuL/AJmijwdajE4lzerF7Cyw+HUVrSzGBeI7x/GohKlkLm7u1QMLhx0cptFGLhRbwRw1rarOGu9qMUoy1VsLGLbCszKscpZQpIyjQNmy/K55W+qsJJq6aDk07NBsuXNJOcrL100YAHxadhraaskawd2yyrQ6kXHYrIOqM0h8Be09p7FHEn/cV1o0nUlZHKrVVONzRhoMg43Yklm5sx5n7AByAA5VdwgoLVRUSk5O7NOOJDQsFZgrktlsSAY5VvqRzYfXXHE05ThaJ0oTUJ3Zv/C8fNZgef5Cc29YQg94NqrHhqq4FisRT5nqbZwxNhPESeHXX/etHRqLa4v7GyrQeTRuOKRgQrqxsdFZSfqBrVJpmZSTTFTY0TTxQWH5NI4bE8GcIuvcpGnHXXkKn4TCas5VZZtu3S+fiQsTiXKKpxyWYt/CXhmIIUm0YjZhyNzIDcX0t1T9Vem0LVhTxsHLjs6N5e3iV9RXic2dLiveYnDxrQ1WtvDr7PjzRFTsdV/8PjQfGp8x/LmIdGD83Nd7Htvk0ryOn5Tmqcv/AJfn9f3md6XE7zXnDsLW9XjsL3ze7qJjd14kjC7wj1UFsFAeGhhi7srxMf0F9kVDr7yXVkqju4k/ZvlWF9K3+XxFTtFb59H5oh6T3S6nQa9AUhzXC8/SSe8avKYvfz6s9JhdzHoS93fJ075PePUqXDovIjQ49X5llWDcq95dqLhsPJISA2UhASBmcjqgai/cOQrenHWkc6krI41s7ac8ACxSsFAtY2cfUwIB7rcTU2OJmiLLDwZJm3ixTSCTOq2y2URqVupLA9fMfCsf8K9lbTxLkrWNY4dJ3uH40bRBBGMkuDezLGVPmIyjSuKcOMV+Tq4y4SY77h7VxWOidpMQyvG+U5Y8PlPMWBiJ+36uFaVVCDVl5+4hrTTuzOSLokEWGxMj5RlBywGNMuli3RXYi1rC+o1IqFiKtGDbnHa+F3fz2EyhSrT2Qezn+5ljujIzPKXOZskQLWAvllxS3sNBwreFuzTXX7qLNZX7Tby9WW+C8bP9JPdpXSWSNI95knEzrGrOxsqi55nuA5nkBzJrWMXJ2RtKSirsgwREsZHHXOgHzE0OTTS9xcnmbDUKKu6FFUo24lRWqupK5IrscgoAoAbUWOo5g8KAjy4GJhZo0I7CqkfaKNXzC2G6NAoAUAACwAFgAOAAHAUAj7Tg6aedLazTrFbUDhFhwSRqAQLk8teymQOeb27FbBYubDt8hjkPah6yH9Uj13r6RovGfFYaM3nk+q98yHOOqyNu5tZ8Hiop04xsG7wbhl9YJHrqPpDBqvCdHi/mXX/ef/Y2jKzufWuzMak8UcsZukiKyntDAEV8/aadmSij3q8dhe+b3dRMbuvEkYXeEeqgtgoDw0MMXdleJj+gvsiodfeS6slUd3En7N8qwvpW/wAviKnaK3z6PzRD0nul1Og16ApDm6RlGdGFnV3uDxszsynzgjn/ALGvL46Eo15X47fA9Dg5xlRSTyJO7vk6d8nvHrvLh0XkcYcer8zHbO02iKJHGXeTPa2WyhMuZiGdc2rr1QRe51FFqpa0nZBuTerFbSpxUccqMk2GnkLgZmLQBtCGAUiYZQGAIA001vWViILKS/PsY7CfFP8AHuU+H3Xwi5s2Gxb3vbNJAMoPC2WUXI7Tes/Ew4NfZ+xj4efFP8e5VYvc0/8AKE9v/UXDk271mA+ys/EUufn7DsavLy9ypm3YxiBmaGyKCS2eO+Uak2zdgJtWyq0m0lL8Mw6dRK7j5DLu9skwRFM5yOczqD4R85ABtb5PDtvVbi9JOTtTVrceP+CfhtHpK83f6cC3CgCw0AGlVLdyztYsd19nYlQ8iwtJHJ4JRohbLNibhhI6kHrDhcV6ylg5SowcWtqT/C9jzNTFRVWSaybX5ZY4EOJZ88bRtmTqsUJ8WmvUZh9taVqTp2izejUU7yRpzdMwf/lIbx/nNYgyHzC5Cj1/NtOwlDUWs82QsTW13qrIlVNIoUAUAUAUAUAUAqblZGxMUsjBI0Ek7MzZQM5OQFu38rbz5W7LUBE+GrEYHFIk2HnifERHI6qbs0ZJ4WGuVjfjwZvXdaC0jHD4js5y+WWzo+D9PE1qUpSjdI4+/mr2uKcdTtE18u3w4rxWX1sRI52O3fAJvMzo+CkuejBeJvzSesnDkxuPpGvC6X7CVftKMk9bO3B/59yVBSSs0Pe9XjsL3ze7rz+N3XiS8LvCPVQWwUB4aGGLuyvEx/QX2RUOvvJdWSqO7XQYd0dn9I3xlvAXMIR2/JaQ/wDyVfMSflCrzR2F7OGvLN+RTY7EdpPVWS8xvqyIJTbwbF6fK6ELMl8pPBgeKNztzB5EA66gx8Th414ar8GdsPWdGeshR2PjFjiVJAyOpkDKUkJB6R9LhSD3gkHlVbLD1L2sT4V4WzNGPxaSYiDKSbR4i91deJw/zgL1HxNOUKXzK21ep3w84yq7Hw9iTVcWAUAUBD2v4ib0UvsNXSlvI9V5nOt3GQMP4K9w/hVZLvMsKfdRkLlgigs7aKi2zMfNcges2A5kV1w+GqV56tNexpXxFOjHWmzpe7eBeDDpG9s4zE21ALOz2vztmt6q9zRg6dOMHwSX2R46rPXqSkuLb+4q7cvJipoxcR3jMjDgbIg6L165uwafKBrSdFTqKTyRmNRxg4ribALV3OR7QBQBQBQBQBQEPbE/RwTPcgrG5BHEHKQCO42oDke3cLIr52QiLqpE9up1FCsqtwuHDi3HQ8hULExm3syJmGcbfUrTIBrf/U1FUJS2JEmUks2YxBTYgD6hcd/ZSSknZiNntQwfA+3/AJph7HlLe3Z0b8fNe32VOor5mQqvdR2/erx2F75vd1rjd14jC7wj1UFsFAeGhhlFuzgziOii1yCNGlI0spAAS/G7WbhwCnhpXbDYXta8pyXypvxZxxGJ7OjGEc2jpMUYUBVACgAADgANABV4VBlQBQHlqATt9fKcL6PFfxw9Vmldyuvoyw0bvX09irvXny8C9AF6AibX8RN6KX2GrpS3keq8znW7jI+x8DLiCqQrchRmcg9Gmg8JgNW1HVGpvyGta4TRtTEycso8/YziMfDDwSzlyOibC2DFhVOW7SNbPI2rNbkPmrxOUaC5769ZRoU6MdSmrL9z5nmqtadWWtN3MN4tqGJAkdumkuE5hLDWRhzUad5Ki4veupzFyGMKLC/Ekk6kkkksTzJJJJ7TQGdAFAFAFAFAFAFAU+9cgGHIJsC0YbsKZw0gPm6NXv5hQDlujs0LgYY5FBLJmkVlGrSXdgwPE3Yg9tqAssLsqCK/RwxpfjkRVv35QL0BEx27GCmcSS4aF3BuGaNSb6cTbXgONBexMwey4IiTFFGhOhKIqkjz5QKAjba2R05jYSMjRliCApvmXKQQa51KaqR1ZG0JuDuiF+Lkn95b9nHXD4Kl9Tt8VUD8XJP7y37OOnwVL6j4qoH4uSf3lv2cdPgqX1HxVQn7A2NHhIhFHc28J2tmc9rEeawA5AAcqkxioqyOEpOTuyyrYwFAFAFAVm19hw4koZM+ZMwUpI8ZAbLmHUIuDlXj2VpOnCorTVzaE5Qd4uxB/E7DfOn/AHif79cvhKH9EdPiKv8AZh+J2G+dP+8T/fp8JQ/oh8RV/sw/E7DfOn/eJ/v0+Eof0Q+Iq/2Zi+5eFIIJnIIIIOInsQdCPD7KLCUE7qCDxFV//TLzBYOOFBHEiog4KosBUhKxxbvtZr2lj0gQu9+IAA1ZmOgVR2mgE8M7EySW6V7ZrcBbgi/mj+JJ50BnQBQBQBQBQBQBQBQFHvHEZZMHhxr02IUMBa+RQTI3cFJ77ga3tQHU1FhagPaAKAKAKAKAKAKAKAKAKAKAKAKAKAKAKAKAwmlVVLMQFAJJJsABzJoBNxmNOIcSEEItxGpve2ozkcmI4dgPnIoDCgCgCgCgCgCgCgCgCgMdg4bpNpB9LYfDtzFw2IcAXHZlgNuHPtoB6oAoAoAoAoAoAoAoAoAoAoAoAoAoAoAoAoAoCp3ngWSBla+UlbgEi+t7GxGmnDnQCscMO1/2j/eoA+LL2v8Arv8AeoA+LL2v+u/3qAPiy9r/AK7/AHqAPiy9r/rv96gD4sva/wCu/wB6gD4sva/67/eoA+LL2v8Arv8AeoA+LL2v+u/3qAPiy9r/AK7/AHqAYd1cKqrIwBzMwzEliTYacSdNT9dAX1AFAFAFAFAFAFAFAFAFAFAf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0338"/>
            <a:ext cx="6912768" cy="5953883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6084168" y="6269623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Fuente: es.dreamtime.com</a:t>
            </a:r>
            <a:endParaRPr lang="es-MX" sz="1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539911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El flujo de caja y el presupuesto de efectivo son herramientas que conjuntamente ayudan a las empresas a consolidarse y llevar una adecuada administración de los recursos financieros.</a:t>
            </a:r>
            <a:endParaRPr lang="es-MX" sz="3600" dirty="0"/>
          </a:p>
        </p:txBody>
      </p:sp>
      <p:pic>
        <p:nvPicPr>
          <p:cNvPr id="52230" name="Picture 6" descr="https://encrypted-tbn2.gstatic.com/images?q=tbn:ANd9GcRfgdOXup1KRxsNRBHcOxXhh2CATYsepi0ofaGoHhS0U914sgf9sTtefDJ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645024"/>
            <a:ext cx="3888432" cy="2853132"/>
          </a:xfrm>
          <a:prstGeom prst="rect">
            <a:avLst/>
          </a:prstGeom>
          <a:noFill/>
        </p:spPr>
      </p:pic>
      <p:pic>
        <p:nvPicPr>
          <p:cNvPr id="52232" name="Picture 8" descr="https://encrypted-tbn3.gstatic.com/images?q=tbn:ANd9GcQRU1uVf0MDmQG-0uxvsIuQE5KGVZIF0moOhh_BetlX2oIFI8fof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3872" y="3933057"/>
            <a:ext cx="2746480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Realizar el siguiente ejemplo  con ayuda del instructor:</a:t>
            </a:r>
          </a:p>
          <a:p>
            <a:pPr lvl="0"/>
            <a:r>
              <a:rPr lang="es-ES" dirty="0" smtClean="0"/>
              <a:t> </a:t>
            </a:r>
            <a:r>
              <a:rPr lang="es-ES" dirty="0"/>
              <a:t>V</a:t>
            </a:r>
            <a:r>
              <a:rPr lang="es-ES" dirty="0" smtClean="0"/>
              <a:t>entas</a:t>
            </a:r>
            <a:r>
              <a:rPr lang="es-ES" dirty="0"/>
              <a:t>: enero: </a:t>
            </a:r>
            <a:r>
              <a:rPr lang="es-ES" dirty="0" smtClean="0"/>
              <a:t>95000</a:t>
            </a:r>
            <a:r>
              <a:rPr lang="es-ES" dirty="0"/>
              <a:t>, febrero: </a:t>
            </a:r>
            <a:r>
              <a:rPr lang="es-ES" dirty="0" smtClean="0"/>
              <a:t>108000</a:t>
            </a:r>
            <a:r>
              <a:rPr lang="es-ES" dirty="0"/>
              <a:t>, marzo: </a:t>
            </a:r>
            <a:r>
              <a:rPr lang="es-ES" dirty="0" smtClean="0"/>
              <a:t>100000</a:t>
            </a:r>
            <a:r>
              <a:rPr lang="es-ES" dirty="0"/>
              <a:t>, abril: 92000. </a:t>
            </a:r>
            <a:r>
              <a:rPr lang="es-ES" dirty="0" smtClean="0"/>
              <a:t> proyecciones </a:t>
            </a:r>
            <a:r>
              <a:rPr lang="es-ES" dirty="0"/>
              <a:t>de la compra de insumos: enero: </a:t>
            </a:r>
            <a:r>
              <a:rPr lang="es-ES" dirty="0" smtClean="0"/>
              <a:t>57000</a:t>
            </a:r>
            <a:r>
              <a:rPr lang="es-ES" dirty="0"/>
              <a:t>, febrero: </a:t>
            </a:r>
            <a:r>
              <a:rPr lang="es-ES" dirty="0" smtClean="0"/>
              <a:t>41000</a:t>
            </a:r>
            <a:r>
              <a:rPr lang="es-ES" dirty="0"/>
              <a:t>, marzo: 50000, abril: 52000. </a:t>
            </a:r>
            <a:r>
              <a:rPr lang="es-ES" dirty="0" smtClean="0"/>
              <a:t> </a:t>
            </a:r>
          </a:p>
          <a:p>
            <a:pPr lvl="0"/>
            <a:r>
              <a:rPr lang="es-ES" dirty="0"/>
              <a:t>L</a:t>
            </a:r>
            <a:r>
              <a:rPr lang="es-ES" dirty="0" smtClean="0"/>
              <a:t>as </a:t>
            </a:r>
            <a:r>
              <a:rPr lang="es-ES" dirty="0"/>
              <a:t>ventas son </a:t>
            </a:r>
            <a:r>
              <a:rPr lang="es-ES" dirty="0" smtClean="0"/>
              <a:t>60</a:t>
            </a:r>
            <a:r>
              <a:rPr lang="es-ES" dirty="0"/>
              <a:t>% al contado, y </a:t>
            </a:r>
            <a:r>
              <a:rPr lang="es-ES" dirty="0" smtClean="0"/>
              <a:t>40</a:t>
            </a:r>
            <a:r>
              <a:rPr lang="es-ES" dirty="0"/>
              <a:t>% a 30 días. </a:t>
            </a:r>
            <a:r>
              <a:rPr lang="es-ES" dirty="0" smtClean="0"/>
              <a:t> </a:t>
            </a:r>
            <a:r>
              <a:rPr lang="es-ES" dirty="0"/>
              <a:t>L</a:t>
            </a:r>
            <a:r>
              <a:rPr lang="es-ES" dirty="0" smtClean="0"/>
              <a:t>as </a:t>
            </a:r>
            <a:r>
              <a:rPr lang="es-ES" dirty="0"/>
              <a:t>compras se realizan al contado. </a:t>
            </a:r>
            <a:endParaRPr lang="es-MX" dirty="0"/>
          </a:p>
          <a:p>
            <a:pPr lvl="0"/>
            <a:r>
              <a:rPr lang="es-ES" dirty="0"/>
              <a:t>S</a:t>
            </a:r>
            <a:r>
              <a:rPr lang="es-ES" dirty="0" smtClean="0"/>
              <a:t>e </a:t>
            </a:r>
            <a:r>
              <a:rPr lang="es-ES" dirty="0"/>
              <a:t>obtiene </a:t>
            </a:r>
            <a:r>
              <a:rPr lang="es-ES" dirty="0" smtClean="0"/>
              <a:t>un crédito bancario por </a:t>
            </a:r>
            <a:r>
              <a:rPr lang="es-ES" dirty="0"/>
              <a:t>40000, el cual se debe pagar en cuotas de 5000 mensuales. </a:t>
            </a:r>
            <a:endParaRPr lang="es-MX" dirty="0"/>
          </a:p>
          <a:p>
            <a:pPr lvl="0"/>
            <a:r>
              <a:rPr lang="es-ES" dirty="0"/>
              <a:t>L</a:t>
            </a:r>
            <a:r>
              <a:rPr lang="es-ES" dirty="0" smtClean="0"/>
              <a:t>os </a:t>
            </a:r>
            <a:r>
              <a:rPr lang="es-ES" dirty="0"/>
              <a:t>gastos de </a:t>
            </a:r>
            <a:r>
              <a:rPr lang="es-ES" dirty="0" smtClean="0"/>
              <a:t>operación </a:t>
            </a:r>
            <a:r>
              <a:rPr lang="es-ES" dirty="0"/>
              <a:t>son el </a:t>
            </a:r>
            <a:r>
              <a:rPr lang="es-ES" dirty="0" smtClean="0"/>
              <a:t>15% de las </a:t>
            </a:r>
            <a:r>
              <a:rPr lang="es-ES" dirty="0"/>
              <a:t>ventas. </a:t>
            </a:r>
            <a:endParaRPr lang="es-MX" dirty="0"/>
          </a:p>
          <a:p>
            <a:pPr lvl="0"/>
            <a:r>
              <a:rPr lang="es-ES" dirty="0" smtClean="0"/>
              <a:t>Los pagos de  </a:t>
            </a:r>
            <a:r>
              <a:rPr lang="es-ES" dirty="0"/>
              <a:t>impuestos: enero: 3080, febrero: 2710, marzo: 3260, abril: 2870.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087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03052" y="6376988"/>
            <a:ext cx="360040" cy="332656"/>
          </a:xfrm>
        </p:spPr>
        <p:txBody>
          <a:bodyPr/>
          <a:lstStyle/>
          <a:p>
            <a:fld id="{7F47A6CC-AA36-4A5F-9EE1-E861A55DE8EA}" type="slidenum">
              <a:rPr lang="es-ES" sz="1800" smtClean="0"/>
              <a:pPr/>
              <a:t>3</a:t>
            </a:fld>
            <a:endParaRPr lang="es-ES" sz="1800" dirty="0"/>
          </a:p>
        </p:txBody>
      </p:sp>
      <p:sp>
        <p:nvSpPr>
          <p:cNvPr id="77826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135938" cy="863600"/>
          </a:xfrm>
        </p:spPr>
        <p:txBody>
          <a:bodyPr lIns="0" tIns="45720" rIns="0" bIns="0" anchor="b"/>
          <a:lstStyle/>
          <a:p>
            <a:r>
              <a:rPr lang="es-MX" b="1">
                <a:latin typeface="Arial" charset="0"/>
              </a:rPr>
              <a:t>MAPA CURRICULAR APOU</a:t>
            </a:r>
            <a:endParaRPr lang="es-ES" b="1">
              <a:latin typeface="Arial" charset="0"/>
            </a:endParaRPr>
          </a:p>
        </p:txBody>
      </p:sp>
      <p:pic>
        <p:nvPicPr>
          <p:cNvPr id="778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8496300" cy="4748213"/>
          </a:xfrm>
          <a:ln/>
        </p:spPr>
      </p:pic>
      <p:sp>
        <p:nvSpPr>
          <p:cNvPr id="7" name="6 Flecha abajo"/>
          <p:cNvSpPr/>
          <p:nvPr/>
        </p:nvSpPr>
        <p:spPr bwMode="auto">
          <a:xfrm>
            <a:off x="3347864" y="3645024"/>
            <a:ext cx="360040" cy="576064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MX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060848"/>
            <a:ext cx="7772400" cy="1143000"/>
          </a:xfrm>
        </p:spPr>
        <p:txBody>
          <a:bodyPr/>
          <a:lstStyle/>
          <a:p>
            <a:r>
              <a:rPr lang="es-MX" dirty="0" smtClean="0">
                <a:solidFill>
                  <a:srgbClr val="393939"/>
                </a:solidFill>
              </a:rPr>
              <a:t>CONCLUSIONES</a:t>
            </a:r>
            <a:endParaRPr lang="es-MX" dirty="0">
              <a:solidFill>
                <a:srgbClr val="393939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400" smtClean="0"/>
              <a:pPr/>
              <a:t>30</a:t>
            </a:fld>
            <a:endParaRPr lang="es-ES" sz="2400" dirty="0"/>
          </a:p>
        </p:txBody>
      </p:sp>
      <p:pic>
        <p:nvPicPr>
          <p:cNvPr id="124930" name="Picture 2" descr="http://2.bp.blogspot.com/--6ErkR_AqGA/TgtT9afVueI/AAAAAAAAACY/RdIvaNjlr5Y/s1600/GPEA0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29000"/>
            <a:ext cx="3816424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z="1100" smtClean="0"/>
              <a:pPr>
                <a:defRPr/>
              </a:pPr>
              <a:t>31</a:t>
            </a:fld>
            <a:endParaRPr lang="es-ES" sz="1100" dirty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2"/>
          </p:nvPr>
        </p:nvSpPr>
        <p:spPr>
          <a:xfrm>
            <a:off x="435483" y="332656"/>
            <a:ext cx="8215446" cy="57591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r>
              <a:rPr lang="es-MX" dirty="0" smtClean="0"/>
              <a:t>El </a:t>
            </a:r>
            <a:r>
              <a:rPr lang="es-MX" dirty="0"/>
              <a:t>flujo de Caja es un </a:t>
            </a:r>
            <a:r>
              <a:rPr lang="es-MX" dirty="0" smtClean="0"/>
              <a:t>estado financiero que concentra las </a:t>
            </a:r>
            <a:r>
              <a:rPr lang="es-MX" dirty="0"/>
              <a:t>entradas y salidas en </a:t>
            </a: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flujo de caja esperado como resultado de la ejecución de un plan de actividades de la empresa es un presupuesto, (presupuesto de caja o presupuesto financiero) </a:t>
            </a:r>
            <a:r>
              <a:rPr lang="es-MX" dirty="0" smtClean="0"/>
              <a:t>en </a:t>
            </a:r>
            <a:r>
              <a:rPr lang="es-MX" dirty="0"/>
              <a:t>un lapso de tiempo determinado </a:t>
            </a:r>
          </a:p>
          <a:p>
            <a:r>
              <a:rPr lang="es-MX" dirty="0" smtClean="0"/>
              <a:t>El </a:t>
            </a:r>
            <a:r>
              <a:rPr lang="es-MX" dirty="0"/>
              <a:t>propósito del flujo de caja presupuestado es el de mostrar de donde provendrán los ingresos y como se usarán esos fondos. </a:t>
            </a:r>
            <a:endParaRPr lang="es-MX" dirty="0" smtClean="0"/>
          </a:p>
          <a:p>
            <a:r>
              <a:rPr lang="es-MX" dirty="0" smtClean="0"/>
              <a:t>El </a:t>
            </a:r>
            <a:r>
              <a:rPr lang="es-MX" dirty="0"/>
              <a:t>flujo de caja solo indica si la empresa genera suficiente dinero en efectivo para hacer frente a todas las necesidades de efectivo de la actividad empresarial.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45F662-2CDC-4341-9065-BDCD1C57A8F6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"/>
          </p:nvPr>
        </p:nvSpPr>
        <p:spPr>
          <a:xfrm>
            <a:off x="641604" y="1052736"/>
            <a:ext cx="4809728" cy="4572000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El flujo de caja para un período de un año puede contener el movimiento de caja mensual, bimestral, o trimestral de acuerdo al tipo de actividades de la empresa. </a:t>
            </a:r>
          </a:p>
          <a:p>
            <a:r>
              <a:rPr lang="es-MX" dirty="0"/>
              <a:t>Un presupuesto de efectivo es una estimación  de la realidad.</a:t>
            </a:r>
          </a:p>
          <a:p>
            <a:r>
              <a:rPr lang="es-MX" dirty="0"/>
              <a:t>La información de los registros del año anterior puede facilitar la preparación del presupuesto de flujo de caja del año siguiente. </a:t>
            </a:r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535" y="1916832"/>
            <a:ext cx="265692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3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Fuentes de Consulta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F549E-9041-4760-BE29-82FCC9BA9726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536" y="1700808"/>
            <a:ext cx="8229600" cy="43021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Bancomer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BNVA.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2012). El Flujo de Efectivo. Negocios PYMES, México.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Block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S. (2005). 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Administración Financiera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 México, Mc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Graw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Hill.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Ochoa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G (2012). 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Administración Financiera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Correlaciona con las NIF.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Weston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J. (2004). 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Fundamentos de administración financiera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, México, Mc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Graw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Hill.</a:t>
            </a:r>
          </a:p>
          <a:p>
            <a:pPr eaLnBrk="1" hangingPunct="1">
              <a:lnSpc>
                <a:spcPct val="80000"/>
              </a:lnSpc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s-ES" sz="2000" dirty="0" smtClean="0"/>
          </a:p>
          <a:p>
            <a:pPr eaLnBrk="1" hangingPunct="1">
              <a:lnSpc>
                <a:spcPct val="80000"/>
              </a:lnSpc>
            </a:pPr>
            <a:endParaRPr lang="es-ES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MX" dirty="0" smtClean="0"/>
              <a:t>Programa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800" smtClean="0"/>
              <a:pPr/>
              <a:t>4</a:t>
            </a:fld>
            <a:endParaRPr lang="es-ES" sz="1800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547664" y="2204864"/>
          <a:ext cx="6106434" cy="4088418"/>
        </p:xfrm>
        <a:graphic>
          <a:graphicData uri="http://schemas.openxmlformats.org/drawingml/2006/table">
            <a:tbl>
              <a:tblPr/>
              <a:tblGrid>
                <a:gridCol w="877250"/>
                <a:gridCol w="1036750"/>
                <a:gridCol w="621607"/>
                <a:gridCol w="70789"/>
                <a:gridCol w="70789"/>
                <a:gridCol w="558250"/>
                <a:gridCol w="717750"/>
                <a:gridCol w="797499"/>
                <a:gridCol w="478500"/>
                <a:gridCol w="877250"/>
              </a:tblGrid>
              <a:tr h="363112"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 dirty="0">
                          <a:latin typeface="Arial"/>
                          <a:ea typeface="Times New Roman"/>
                        </a:rPr>
                        <a:t>IDENTIFICACIÓN DEL CURSO	</a:t>
                      </a:r>
                      <a:r>
                        <a:rPr lang="es-ES_tradnl" sz="800" b="1" dirty="0">
                          <a:latin typeface="Arial"/>
                          <a:ea typeface="Times New Roman"/>
                        </a:rPr>
                        <a:t>												  </a:t>
                      </a:r>
                      <a:endParaRPr lang="es-MX" sz="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 dirty="0">
                          <a:latin typeface="Arial"/>
                          <a:ea typeface="Times New Roman"/>
                        </a:rPr>
                        <a:t>ORGANISMO ACADÉMICO:  FACULTAD DE ARQUITECTURA Y DISEÑO</a:t>
                      </a:r>
                      <a:endParaRPr lang="es-MX" sz="800" dirty="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4207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>
                          <a:latin typeface="Arial"/>
                          <a:ea typeface="Times New Roman"/>
                        </a:rPr>
                        <a:t>Programa Educativo</a:t>
                      </a:r>
                      <a:r>
                        <a:rPr lang="es-MX" sz="800">
                          <a:latin typeface="Arial"/>
                          <a:ea typeface="Times New Roman"/>
                        </a:rPr>
                        <a:t>: </a:t>
                      </a:r>
                      <a:r>
                        <a:rPr lang="es-MX" sz="800" b="1">
                          <a:latin typeface="Arial"/>
                          <a:ea typeface="Times New Roman"/>
                        </a:rPr>
                        <a:t>LAPOU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>
                          <a:latin typeface="Arial"/>
                          <a:ea typeface="Times New Roman"/>
                        </a:rPr>
                        <a:t>Área de docencia: TECNOLOGIA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0518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Aprobación por los H.H. Consejos Académico y de Gobierno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800">
                        <a:latin typeface="Arial"/>
                        <a:ea typeface="Times New Roman"/>
                      </a:endParaRPr>
                    </a:p>
                  </a:txBody>
                  <a:tcPr marL="45389" marR="453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Programa elaborado por: 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C.P. MA. LUISA BECERRIL CARBAJAL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Programa actualizado: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M. en A. Ma. Luisa Becerril Carbajal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>
                          <a:latin typeface="Arial"/>
                          <a:ea typeface="Times New Roman"/>
                        </a:rPr>
                        <a:t>C.P. Sergio Arreola Garza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 spc="-15">
                          <a:latin typeface="Arial"/>
                          <a:ea typeface="Times New Roman"/>
                        </a:rPr>
                        <a:t>Fecha de elaboración : 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>
                          <a:latin typeface="Arial"/>
                          <a:ea typeface="Times New Roman"/>
                        </a:rPr>
                        <a:t>JULIO 2006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 b="1" spc="-15">
                          <a:latin typeface="Arial"/>
                          <a:ea typeface="Times New Roman"/>
                        </a:rPr>
                        <a:t>Fecha de revisión: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800">
                          <a:latin typeface="Arial"/>
                          <a:ea typeface="Times New Roman"/>
                        </a:rPr>
                        <a:t>AGOSTO 2011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32276">
                <a:tc>
                  <a:txBody>
                    <a:bodyPr/>
                    <a:lstStyle/>
                    <a:p>
                      <a:pPr indent="226695" algn="ctr"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>
                          <a:latin typeface="Arial"/>
                          <a:ea typeface="Times New Roman"/>
                        </a:rPr>
                        <a:t>Clave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700" b="1">
                          <a:latin typeface="Arial"/>
                          <a:ea typeface="Times New Roman"/>
                        </a:rPr>
                        <a:t>Horas de teoría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700" b="1">
                          <a:latin typeface="Arial"/>
                          <a:ea typeface="Times New Roman"/>
                        </a:rPr>
                        <a:t>Horas de práctica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>
                          <a:latin typeface="Arial"/>
                          <a:ea typeface="Times New Roman"/>
                        </a:rPr>
                        <a:t>Total de horas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700" b="1">
                          <a:latin typeface="Arial"/>
                          <a:ea typeface="Times New Roman"/>
                        </a:rPr>
                        <a:t>Créditos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>
                          <a:latin typeface="Arial"/>
                          <a:ea typeface="Times New Roman"/>
                        </a:rPr>
                        <a:t>Tipo de Unidad de Aprendizaje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>
                          <a:latin typeface="Arial"/>
                          <a:ea typeface="Times New Roman"/>
                        </a:rPr>
                        <a:t>Carácter de la Unidad de Aprendizaje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>
                          <a:latin typeface="Arial"/>
                          <a:ea typeface="Times New Roman"/>
                        </a:rPr>
                        <a:t>Núcleo de formación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700" b="1">
                          <a:latin typeface="Arial"/>
                          <a:ea typeface="Times New Roman"/>
                        </a:rPr>
                        <a:t>Modalidad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L41741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3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6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8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latin typeface="Arial"/>
                          <a:ea typeface="Times New Roman"/>
                        </a:rPr>
                        <a:t>CURSO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700">
                          <a:latin typeface="Arial"/>
                          <a:ea typeface="Times New Roman"/>
                        </a:rPr>
                        <a:t>OBLIGATORIO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500">
                          <a:latin typeface="Arial"/>
                          <a:ea typeface="Times New Roman"/>
                        </a:rPr>
                        <a:t>SUSTANTIVO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800">
                          <a:latin typeface="Arial"/>
                          <a:ea typeface="Times New Roman"/>
                        </a:rPr>
                        <a:t>PRESENCIAL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3">
                <a:tc rowSpan="2"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>
                          <a:latin typeface="Arial"/>
                          <a:ea typeface="Times New Roman"/>
                        </a:rPr>
                        <a:t>Prerrequisitos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>
                          <a:latin typeface="Arial"/>
                          <a:ea typeface="Times New Roman"/>
                        </a:rPr>
                        <a:t>( Conocimientos Previos): 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800" b="1">
                          <a:latin typeface="Arial"/>
                          <a:ea typeface="Times New Roman"/>
                        </a:rPr>
                        <a:t>Estadística Inferencial, Matemáticas Financieras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500">
                          <a:latin typeface="Arial"/>
                          <a:ea typeface="Times New Roman"/>
                        </a:rPr>
                        <a:t>Unidad de Aprendizaje Antecedente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700">
                          <a:latin typeface="Arial"/>
                          <a:ea typeface="Times New Roman"/>
                        </a:rPr>
                        <a:t>Matemáticas Financieras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23">
                <a:tc gridSpan="9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500">
                          <a:latin typeface="Arial"/>
                          <a:ea typeface="Times New Roman"/>
                        </a:rPr>
                        <a:t>Unidad de Aprendizaje Consecuente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700">
                          <a:latin typeface="Arial"/>
                          <a:ea typeface="Times New Roman"/>
                        </a:rPr>
                        <a:t>NINGUNA</a:t>
                      </a:r>
                      <a:endParaRPr lang="es-MX" sz="80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93">
                <a:tc gridSpan="10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Arial"/>
                          <a:ea typeface="Times New Roman"/>
                        </a:rPr>
                        <a:t>Programas educativos en los que se imparte: </a:t>
                      </a:r>
                      <a:r>
                        <a:rPr lang="es-ES" sz="800" dirty="0">
                          <a:latin typeface="Arial"/>
                          <a:ea typeface="Times New Roman"/>
                        </a:rPr>
                        <a:t>Licenciatura en Administración y Promoción de la Obra Urbana</a:t>
                      </a:r>
                      <a:endParaRPr lang="es-MX" sz="800" dirty="0">
                        <a:latin typeface="Times New Roman"/>
                        <a:ea typeface="Times New Roman"/>
                      </a:endParaRPr>
                    </a:p>
                  </a:txBody>
                  <a:tcPr marL="45389" marR="453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475656" y="1196752"/>
            <a:ext cx="61206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Programa de Estudios por Competencias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Nombre de la unidad de aprendizaje:  	FINANZAS</a:t>
            </a:r>
            <a:endParaRPr kumimoji="0" 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600" smtClean="0"/>
              <a:pPr/>
              <a:t>5</a:t>
            </a:fld>
            <a:endParaRPr lang="es-ES" sz="1600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88640"/>
            <a:ext cx="8686800" cy="6059487"/>
          </a:xfrm>
        </p:spPr>
        <p:txBody>
          <a:bodyPr/>
          <a:lstStyle/>
          <a:p>
            <a:pPr marL="0" indent="0">
              <a:buNone/>
            </a:pPr>
            <a:endParaRPr lang="es-MX" sz="2400" b="1" dirty="0" smtClean="0">
              <a:latin typeface="Arial" charset="0"/>
            </a:endParaRPr>
          </a:p>
          <a:p>
            <a:pPr marL="0" indent="0" algn="ctr">
              <a:buNone/>
            </a:pPr>
            <a:endParaRPr lang="es-MX" sz="2400" b="1" dirty="0" smtClean="0">
              <a:latin typeface="Arial" charset="0"/>
            </a:endParaRPr>
          </a:p>
          <a:p>
            <a:pPr marL="0" indent="0" algn="ctr">
              <a:buNone/>
            </a:pPr>
            <a:r>
              <a:rPr lang="es-MX" sz="2400" b="1" dirty="0" smtClean="0">
                <a:latin typeface="Arial" charset="0"/>
              </a:rPr>
              <a:t>ESTRUCTURA </a:t>
            </a:r>
            <a:r>
              <a:rPr lang="es-MX" sz="2400" b="1" dirty="0">
                <a:latin typeface="Arial" charset="0"/>
              </a:rPr>
              <a:t>DE LA UNIDAD DE APRENDIZAJE</a:t>
            </a:r>
          </a:p>
          <a:p>
            <a:pPr>
              <a:buFontTx/>
              <a:buNone/>
            </a:pPr>
            <a:r>
              <a:rPr lang="es-ES" b="1" dirty="0">
                <a:solidFill>
                  <a:schemeClr val="tx1"/>
                </a:solidFill>
                <a:latin typeface="Arial" charset="0"/>
              </a:rPr>
              <a:t>		</a:t>
            </a:r>
            <a:endParaRPr lang="es-MX" dirty="0">
              <a:solidFill>
                <a:schemeClr val="tx1"/>
              </a:solidFill>
              <a:latin typeface="Arial" charset="0"/>
            </a:endParaRPr>
          </a:p>
          <a:p>
            <a:pPr>
              <a:buNone/>
            </a:pPr>
            <a:r>
              <a:rPr lang="es-ES" sz="2800" dirty="0" smtClean="0">
                <a:solidFill>
                  <a:schemeClr val="tx1"/>
                </a:solidFill>
                <a:latin typeface="Arial" charset="0"/>
              </a:rPr>
              <a:t>I. La </a:t>
            </a:r>
            <a:r>
              <a:rPr lang="es-ES" sz="2800" dirty="0">
                <a:solidFill>
                  <a:schemeClr val="tx1"/>
                </a:solidFill>
                <a:latin typeface="Arial" charset="0"/>
              </a:rPr>
              <a:t>Administración Financiera en la Organización</a:t>
            </a:r>
            <a:r>
              <a:rPr lang="es-ES" sz="2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es-ES" sz="2800" dirty="0">
              <a:solidFill>
                <a:schemeClr val="tx1"/>
              </a:solidFill>
              <a:latin typeface="Arial" charset="0"/>
            </a:endParaRPr>
          </a:p>
          <a:p>
            <a:pPr>
              <a:buNone/>
            </a:pPr>
            <a:r>
              <a:rPr lang="es-ES" sz="2800" dirty="0" smtClean="0">
                <a:solidFill>
                  <a:schemeClr val="tx1"/>
                </a:solidFill>
                <a:latin typeface="Arial" charset="0"/>
              </a:rPr>
              <a:t>II. </a:t>
            </a:r>
            <a:r>
              <a:rPr lang="es-ES" sz="2800" dirty="0">
                <a:solidFill>
                  <a:schemeClr val="tx1"/>
                </a:solidFill>
                <a:latin typeface="Arial" charset="0"/>
              </a:rPr>
              <a:t>Metodología para el Análisis Financiero de los Estados Financieros</a:t>
            </a:r>
            <a:r>
              <a:rPr lang="es-ES" sz="28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es-ES" sz="2800" dirty="0">
              <a:solidFill>
                <a:schemeClr val="tx1"/>
              </a:solidFill>
              <a:latin typeface="Arial" charset="0"/>
            </a:endParaRPr>
          </a:p>
          <a:p>
            <a:pPr>
              <a:buNone/>
            </a:pPr>
            <a:r>
              <a:rPr lang="es-ES" sz="2800" dirty="0">
                <a:solidFill>
                  <a:schemeClr val="tx1"/>
                </a:solidFill>
                <a:latin typeface="Arial" charset="0"/>
              </a:rPr>
              <a:t>III. La Planeación Financiera.</a:t>
            </a:r>
          </a:p>
          <a:p>
            <a:pPr>
              <a:buNone/>
            </a:pPr>
            <a:r>
              <a:rPr lang="es-ES" sz="2800" dirty="0">
                <a:solidFill>
                  <a:schemeClr val="tx1"/>
                </a:solidFill>
                <a:latin typeface="Arial" charset="0"/>
              </a:rPr>
              <a:t>IV. Fundamentos de la Administración Financiera del </a:t>
            </a:r>
            <a:r>
              <a:rPr lang="es-ES" sz="2800" dirty="0" smtClean="0">
                <a:solidFill>
                  <a:schemeClr val="tx1"/>
                </a:solidFill>
                <a:latin typeface="Arial" charset="0"/>
              </a:rPr>
              <a:t>   Capital </a:t>
            </a:r>
            <a:r>
              <a:rPr lang="es-ES" sz="2800" dirty="0">
                <a:solidFill>
                  <a:schemeClr val="tx1"/>
                </a:solidFill>
                <a:latin typeface="Arial" charset="0"/>
              </a:rPr>
              <a:t>de Trabajo.</a:t>
            </a:r>
            <a:endParaRPr lang="es-MX" sz="2800" dirty="0">
              <a:solidFill>
                <a:schemeClr val="tx1"/>
              </a:solidFill>
              <a:latin typeface="Arial" charset="0"/>
            </a:endParaRPr>
          </a:p>
          <a:p>
            <a:pPr>
              <a:buNone/>
            </a:pPr>
            <a:r>
              <a:rPr lang="es-MX" sz="2800" dirty="0">
                <a:solidFill>
                  <a:schemeClr val="tx1"/>
                </a:solidFill>
                <a:latin typeface="Arial" charset="0"/>
              </a:rPr>
              <a:t>V.  La Evaluación Financiera</a:t>
            </a:r>
            <a:r>
              <a:rPr lang="es-ES" sz="28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400" smtClean="0"/>
              <a:pPr/>
              <a:t>6</a:t>
            </a:fld>
            <a:endParaRPr lang="es-ES" sz="1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sz="2800" dirty="0" smtClean="0">
                <a:solidFill>
                  <a:srgbClr val="393939"/>
                </a:solidFill>
                <a:latin typeface="Arial" pitchFamily="34" charset="0"/>
                <a:cs typeface="Arial" pitchFamily="34" charset="0"/>
              </a:rPr>
              <a:t>Este material es un apoyo en la exposición del tema a desarrollar, contiene información relevante y con la finalidad de ofrecer una visión más completa se toman como referencia a distintos autores, con el fin de lograr el objetivo de la unidad de aprendizaje así como para concluir y reafirmar los conocimientos expuestos.</a:t>
            </a:r>
            <a:endParaRPr lang="es-MX" dirty="0">
              <a:solidFill>
                <a:srgbClr val="39393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7993062" cy="2808288"/>
          </a:xfrm>
        </p:spPr>
        <p:txBody>
          <a:bodyPr/>
          <a:lstStyle/>
          <a:p>
            <a:r>
              <a:rPr lang="es-ES" sz="4800" dirty="0">
                <a:solidFill>
                  <a:schemeClr val="tx1"/>
                </a:solidFill>
              </a:rPr>
              <a:t>Tema</a:t>
            </a:r>
            <a:r>
              <a:rPr lang="es-ES" sz="4800" dirty="0" smtClean="0">
                <a:solidFill>
                  <a:schemeClr val="tx1"/>
                </a:solidFill>
              </a:rPr>
              <a:t>: El Flujo de Efectivo.</a:t>
            </a:r>
            <a:endParaRPr lang="es-ES" sz="4800" dirty="0">
              <a:solidFill>
                <a:schemeClr val="tx1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400" smtClean="0"/>
              <a:pPr/>
              <a:t>7</a:t>
            </a:fld>
            <a:endParaRPr lang="es-ES" sz="1400" dirty="0"/>
          </a:p>
        </p:txBody>
      </p:sp>
      <p:pic>
        <p:nvPicPr>
          <p:cNvPr id="17410" name="Picture 2" descr="http://t2.gstatic.com/images?q=tbn:ANd9GcRyFXzXC_bTyEPoclZgsXkqMA6C-UDl725VwZbko4hhzzVOe8t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3600400" cy="3168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>
                <a:latin typeface="Arial" charset="0"/>
              </a:rPr>
              <a:t>Objetivo</a:t>
            </a:r>
            <a:r>
              <a:rPr lang="es-ES" sz="4000" dirty="0">
                <a:latin typeface="Arial" charset="0"/>
              </a:rPr>
              <a:t>: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600" smtClean="0"/>
              <a:pPr/>
              <a:t>8</a:t>
            </a:fld>
            <a:endParaRPr lang="es-ES" sz="16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528" y="1628800"/>
            <a:ext cx="8229600" cy="4302125"/>
          </a:xfrm>
        </p:spPr>
        <p:txBody>
          <a:bodyPr/>
          <a:lstStyle/>
          <a:p>
            <a:endParaRPr lang="es-MX" dirty="0">
              <a:latin typeface="Arial" charset="0"/>
            </a:endParaRPr>
          </a:p>
          <a:p>
            <a:pPr algn="just"/>
            <a:r>
              <a:rPr lang="es-MX" sz="4000" dirty="0" smtClean="0">
                <a:latin typeface="Arial" charset="0"/>
              </a:rPr>
              <a:t>Elaborar un flujo de efectivo a partir de la metodología  propuesta</a:t>
            </a:r>
            <a:r>
              <a:rPr lang="es-MX" dirty="0" smtClean="0">
                <a:solidFill>
                  <a:schemeClr val="tx1"/>
                </a:solidFill>
                <a:latin typeface="Arial" charset="0"/>
              </a:rPr>
              <a:t>.</a:t>
            </a:r>
            <a:r>
              <a:rPr lang="es-ES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s-ES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55298" name="Picture 2" descr="http://www.definicionabc.com/wp-content/uploads/Flujo-de-efecti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93096"/>
            <a:ext cx="4367014" cy="232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988840"/>
            <a:ext cx="7772400" cy="1143000"/>
          </a:xfrm>
        </p:spPr>
        <p:txBody>
          <a:bodyPr/>
          <a:lstStyle/>
          <a:p>
            <a:r>
              <a:rPr lang="es-ES" sz="4800" dirty="0">
                <a:solidFill>
                  <a:schemeClr val="tx1"/>
                </a:solidFill>
              </a:rPr>
              <a:t>INTRODUCCIÓN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206B-723F-44D0-A453-6DEE01AFEB95}" type="slidenum">
              <a:rPr lang="es-ES" sz="1600" smtClean="0"/>
              <a:pPr/>
              <a:t>9</a:t>
            </a:fld>
            <a:endParaRPr lang="es-ES" sz="1600" dirty="0"/>
          </a:p>
        </p:txBody>
      </p:sp>
      <p:pic>
        <p:nvPicPr>
          <p:cNvPr id="26626" name="Picture 2" descr="https://encrypted-tbn1.gstatic.com/images?q=tbn:ANd9GcRQeBu88EPAB8oSLK9eFgENISkoT_e1HjrrCItDpi2MbewiQeYh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38686"/>
            <a:ext cx="3960440" cy="326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2010</TotalTime>
  <Words>1380</Words>
  <Application>Microsoft Office PowerPoint</Application>
  <PresentationFormat>Presentación en pantalla (4:3)</PresentationFormat>
  <Paragraphs>220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4" baseType="lpstr">
      <vt:lpstr>Arial</vt:lpstr>
      <vt:lpstr>Berlin Sans FB</vt:lpstr>
      <vt:lpstr>Berlin Sans FB Demi</vt:lpstr>
      <vt:lpstr>Britannic Bold</vt:lpstr>
      <vt:lpstr>Calibri</vt:lpstr>
      <vt:lpstr>Franklin Gothic Book</vt:lpstr>
      <vt:lpstr>Perpetua</vt:lpstr>
      <vt:lpstr>Times New Roman</vt:lpstr>
      <vt:lpstr>Wingdings</vt:lpstr>
      <vt:lpstr>Wingdings 2</vt:lpstr>
      <vt:lpstr>Equidad</vt:lpstr>
      <vt:lpstr> UNIVERSIDAD AUTÓNOMA DEL ESTADO DE MÉXICO Facultad de Arquitectura y Diseño  Licenciatura en Administración y Promoción de la Obra Urbana </vt:lpstr>
      <vt:lpstr>ÍNDICE</vt:lpstr>
      <vt:lpstr>MAPA CURRICULAR APOU</vt:lpstr>
      <vt:lpstr>Programa</vt:lpstr>
      <vt:lpstr>Presentación de PowerPoint</vt:lpstr>
      <vt:lpstr>GUIÓN EXPLICATIVO</vt:lpstr>
      <vt:lpstr>Tema: El Flujo de Efectivo.</vt:lpstr>
      <vt:lpstr>Objetivo:</vt:lpstr>
      <vt:lpstr>INTRODUCCIÓN</vt:lpstr>
      <vt:lpstr>El  Flujo de Efectivo o Flujo de Caja </vt:lpstr>
      <vt:lpstr>Presentación de PowerPoint</vt:lpstr>
      <vt:lpstr>Ingresos</vt:lpstr>
      <vt:lpstr>Egresos</vt:lpstr>
      <vt:lpstr>Características</vt:lpstr>
      <vt:lpstr>Formato de Flujo de Caja</vt:lpstr>
      <vt:lpstr>Presentación de PowerPoint</vt:lpstr>
      <vt:lpstr>Flujo Neto de Caja</vt:lpstr>
      <vt:lpstr>Presentación de PowerPoint</vt:lpstr>
      <vt:lpstr>Procedimiento</vt:lpstr>
      <vt:lpstr>Formato de Flujo de Caja</vt:lpstr>
      <vt:lpstr>Importancia</vt:lpstr>
      <vt:lpstr>Flujo de Caja Económico</vt:lpstr>
      <vt:lpstr>Presupuesto de Efectivo</vt:lpstr>
      <vt:lpstr>Presentación de PowerPoint</vt:lpstr>
      <vt:lpstr>Flujo de Caja vs Presupuesto de Efectivo</vt:lpstr>
      <vt:lpstr>Presupuesto de efectivo: características y objetivos</vt:lpstr>
      <vt:lpstr>Presentación de PowerPoint</vt:lpstr>
      <vt:lpstr>Presentación de PowerPoint</vt:lpstr>
      <vt:lpstr>Ejercicio</vt:lpstr>
      <vt:lpstr>CONCLUSIONES</vt:lpstr>
      <vt:lpstr>Presentación de PowerPoint</vt:lpstr>
      <vt:lpstr>Presentación de PowerPoint</vt:lpstr>
      <vt:lpstr>Fuentes de Consulta</vt:lpstr>
    </vt:vector>
  </TitlesOfParts>
  <Company>Home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Presupuesto de Efectivo</dc:title>
  <dc:creator>Ma Luisa Becerril</dc:creator>
  <cp:lastModifiedBy>agustin flores jaimes</cp:lastModifiedBy>
  <cp:revision>55</cp:revision>
  <dcterms:created xsi:type="dcterms:W3CDTF">2007-11-21T04:39:53Z</dcterms:created>
  <dcterms:modified xsi:type="dcterms:W3CDTF">2015-10-02T22:34:49Z</dcterms:modified>
</cp:coreProperties>
</file>