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91" r:id="rId2"/>
    <p:sldId id="289" r:id="rId3"/>
    <p:sldId id="256" r:id="rId4"/>
    <p:sldId id="264" r:id="rId5"/>
    <p:sldId id="257" r:id="rId6"/>
    <p:sldId id="258" r:id="rId7"/>
    <p:sldId id="265" r:id="rId8"/>
    <p:sldId id="267" r:id="rId9"/>
    <p:sldId id="268" r:id="rId10"/>
    <p:sldId id="271" r:id="rId11"/>
    <p:sldId id="290" r:id="rId12"/>
    <p:sldId id="266" r:id="rId13"/>
    <p:sldId id="269" r:id="rId14"/>
    <p:sldId id="270" r:id="rId15"/>
    <p:sldId id="272" r:id="rId16"/>
    <p:sldId id="259" r:id="rId17"/>
    <p:sldId id="260" r:id="rId18"/>
    <p:sldId id="261" r:id="rId19"/>
    <p:sldId id="262" r:id="rId20"/>
    <p:sldId id="275" r:id="rId21"/>
    <p:sldId id="278" r:id="rId22"/>
    <p:sldId id="279" r:id="rId23"/>
    <p:sldId id="280" r:id="rId24"/>
    <p:sldId id="287" r:id="rId25"/>
    <p:sldId id="283" r:id="rId2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132431-48DD-4E0D-82C0-E93A962FA039}" type="datetimeFigureOut">
              <a:rPr lang="es-ES" smtClean="0"/>
              <a:pPr/>
              <a:t>02/10/2015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6CB119-09A3-4D89-A9C1-337DE84A417F}"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366CB119-09A3-4D89-A9C1-337DE84A417F}" type="slidenum">
              <a:rPr lang="es-ES" smtClean="0"/>
              <a:pPr/>
              <a:t>7</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5AB0700A-8362-474A-B523-011E4BB7C48E}"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4FAFA9C-E30D-472C-AE5F-8FC160D42850}"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AB0700A-8362-474A-B523-011E4BB7C48E}"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4FAFA9C-E30D-472C-AE5F-8FC160D42850}"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AB0700A-8362-474A-B523-011E4BB7C48E}"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4FAFA9C-E30D-472C-AE5F-8FC160D42850}"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AB0700A-8362-474A-B523-011E4BB7C48E}"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4FAFA9C-E30D-472C-AE5F-8FC160D42850}"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AB0700A-8362-474A-B523-011E4BB7C48E}" type="datetimeFigureOut">
              <a:rPr lang="es-ES" smtClean="0"/>
              <a:pPr/>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4FAFA9C-E30D-472C-AE5F-8FC160D42850}"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5AB0700A-8362-474A-B523-011E4BB7C48E}"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4FAFA9C-E30D-472C-AE5F-8FC160D42850}"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5AB0700A-8362-474A-B523-011E4BB7C48E}" type="datetimeFigureOut">
              <a:rPr lang="es-ES" smtClean="0"/>
              <a:pPr/>
              <a:t>02/10/2015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04FAFA9C-E30D-472C-AE5F-8FC160D42850}"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5AB0700A-8362-474A-B523-011E4BB7C48E}" type="datetimeFigureOut">
              <a:rPr lang="es-ES" smtClean="0"/>
              <a:pPr/>
              <a:t>02/10/2015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04FAFA9C-E30D-472C-AE5F-8FC160D42850}"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AB0700A-8362-474A-B523-011E4BB7C48E}" type="datetimeFigureOut">
              <a:rPr lang="es-ES" smtClean="0"/>
              <a:pPr/>
              <a:t>02/10/2015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04FAFA9C-E30D-472C-AE5F-8FC160D42850}"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AB0700A-8362-474A-B523-011E4BB7C48E}"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4FAFA9C-E30D-472C-AE5F-8FC160D42850}"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AB0700A-8362-474A-B523-011E4BB7C48E}" type="datetimeFigureOut">
              <a:rPr lang="es-ES" smtClean="0"/>
              <a:pPr/>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4FAFA9C-E30D-472C-AE5F-8FC160D42850}"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B0700A-8362-474A-B523-011E4BB7C48E}" type="datetimeFigureOut">
              <a:rPr lang="es-ES" smtClean="0"/>
              <a:pPr/>
              <a:t>02/10/2015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FAFA9C-E30D-472C-AE5F-8FC160D42850}"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1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b="1" dirty="0" smtClean="0"/>
              <a:t>Licenciatura</a:t>
            </a:r>
            <a:r>
              <a:rPr lang="es-MX" dirty="0" smtClean="0"/>
              <a:t>: Turismo</a:t>
            </a:r>
            <a:br>
              <a:rPr lang="es-MX" dirty="0" smtClean="0"/>
            </a:br>
            <a:r>
              <a:rPr lang="es-MX" b="1" dirty="0" smtClean="0"/>
              <a:t>Unidad de Aprendizaje</a:t>
            </a:r>
            <a:r>
              <a:rPr lang="es-MX" dirty="0" smtClean="0"/>
              <a:t>: Patrimonio Cultural Mundial</a:t>
            </a:r>
            <a:br>
              <a:rPr lang="es-MX" dirty="0" smtClean="0"/>
            </a:br>
            <a:r>
              <a:rPr lang="es-MX" b="1" dirty="0" smtClean="0"/>
              <a:t>Docente</a:t>
            </a:r>
            <a:r>
              <a:rPr lang="es-MX" dirty="0" smtClean="0"/>
              <a:t>: Dra. en </a:t>
            </a:r>
            <a:r>
              <a:rPr lang="es-MX" dirty="0" err="1" smtClean="0"/>
              <a:t>Est.</a:t>
            </a:r>
            <a:r>
              <a:rPr lang="es-MX" dirty="0" smtClean="0"/>
              <a:t> Mes. Verónica Ortega Cabrera</a:t>
            </a:r>
            <a:br>
              <a:rPr lang="es-MX" dirty="0" smtClean="0"/>
            </a:br>
            <a:r>
              <a:rPr lang="es-MX" dirty="0" smtClean="0"/>
              <a:t/>
            </a:r>
            <a:br>
              <a:rPr lang="es-MX" dirty="0" smtClean="0"/>
            </a:br>
            <a:r>
              <a:rPr lang="es-MX" dirty="0" smtClean="0"/>
              <a:t>Centro Universitario UAEM</a:t>
            </a:r>
            <a:br>
              <a:rPr lang="es-MX" dirty="0" smtClean="0"/>
            </a:br>
            <a:r>
              <a:rPr lang="es-MX" dirty="0" smtClean="0"/>
              <a:t> Valle de Teotihuacán</a:t>
            </a:r>
            <a:endParaRPr lang="es-MX" dirty="0"/>
          </a:p>
        </p:txBody>
      </p:sp>
      <p:pic>
        <p:nvPicPr>
          <p:cNvPr id="1026" name="Picture 2" descr="http://www.uaemex.mx/images/cabecera.png"/>
          <p:cNvPicPr>
            <a:picLocks noChangeAspect="1" noChangeArrowheads="1"/>
          </p:cNvPicPr>
          <p:nvPr/>
        </p:nvPicPr>
        <p:blipFill>
          <a:blip r:embed="rId2"/>
          <a:srcRect/>
          <a:stretch>
            <a:fillRect/>
          </a:stretch>
        </p:blipFill>
        <p:spPr bwMode="auto">
          <a:xfrm>
            <a:off x="0" y="0"/>
            <a:ext cx="9144000" cy="1524001"/>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4" name="Picture 4" descr="https://encrypted-tbn1.gstatic.com/images?q=tbn:ANd9GcQ5cJItFijHcmUKip7yEoB4WOhZxAuK4koPTL80cN8G8tuzv7rM"/>
          <p:cNvPicPr>
            <a:picLocks noChangeAspect="1" noChangeArrowheads="1"/>
          </p:cNvPicPr>
          <p:nvPr/>
        </p:nvPicPr>
        <p:blipFill>
          <a:blip r:embed="rId2"/>
          <a:srcRect/>
          <a:stretch>
            <a:fillRect/>
          </a:stretch>
        </p:blipFill>
        <p:spPr bwMode="auto">
          <a:xfrm>
            <a:off x="357158" y="357166"/>
            <a:ext cx="3523369" cy="2357454"/>
          </a:xfrm>
          <a:prstGeom prst="rect">
            <a:avLst/>
          </a:prstGeom>
          <a:noFill/>
        </p:spPr>
      </p:pic>
      <p:pic>
        <p:nvPicPr>
          <p:cNvPr id="5" name="Picture 6" descr="https://encrypted-tbn0.gstatic.com/images?q=tbn:ANd9GcT6l6Ghc-1vH7hZWP8atZkNNcvnFvEPgxx5NITSDj2NEDB6p42iBw"/>
          <p:cNvPicPr>
            <a:picLocks noChangeAspect="1" noChangeArrowheads="1"/>
          </p:cNvPicPr>
          <p:nvPr/>
        </p:nvPicPr>
        <p:blipFill>
          <a:blip r:embed="rId3"/>
          <a:srcRect/>
          <a:stretch>
            <a:fillRect/>
          </a:stretch>
        </p:blipFill>
        <p:spPr bwMode="auto">
          <a:xfrm>
            <a:off x="4071934" y="357166"/>
            <a:ext cx="4209739" cy="2357454"/>
          </a:xfrm>
          <a:prstGeom prst="rect">
            <a:avLst/>
          </a:prstGeom>
          <a:noFill/>
        </p:spPr>
      </p:pic>
      <p:pic>
        <p:nvPicPr>
          <p:cNvPr id="6" name="Picture 10" descr="Resultado de imagen para oaxaca"/>
          <p:cNvPicPr>
            <a:picLocks noChangeAspect="1" noChangeArrowheads="1"/>
          </p:cNvPicPr>
          <p:nvPr/>
        </p:nvPicPr>
        <p:blipFill>
          <a:blip r:embed="rId4"/>
          <a:srcRect/>
          <a:stretch>
            <a:fillRect/>
          </a:stretch>
        </p:blipFill>
        <p:spPr bwMode="auto">
          <a:xfrm>
            <a:off x="357158" y="3000372"/>
            <a:ext cx="3500462" cy="2621969"/>
          </a:xfrm>
          <a:prstGeom prst="rect">
            <a:avLst/>
          </a:prstGeom>
          <a:noFill/>
        </p:spPr>
      </p:pic>
      <p:pic>
        <p:nvPicPr>
          <p:cNvPr id="7" name="Picture 12" descr="https://encrypted-tbn2.gstatic.com/images?q=tbn:ANd9GcRl9-pXEsNhxSU6SfifOklLcVkOUdmxdsYvHEcZKoiCrpeSdRxf4k_Dfr_O"/>
          <p:cNvPicPr>
            <a:picLocks noGrp="1" noChangeAspect="1" noChangeArrowheads="1"/>
          </p:cNvPicPr>
          <p:nvPr>
            <p:ph idx="1"/>
          </p:nvPr>
        </p:nvPicPr>
        <p:blipFill>
          <a:blip r:embed="rId5"/>
          <a:srcRect r="18166"/>
          <a:stretch>
            <a:fillRect/>
          </a:stretch>
        </p:blipFill>
        <p:spPr bwMode="auto">
          <a:xfrm>
            <a:off x="4071934" y="3000372"/>
            <a:ext cx="4258488" cy="2643206"/>
          </a:xfrm>
          <a:prstGeom prst="rect">
            <a:avLst/>
          </a:prstGeom>
          <a:noFill/>
        </p:spPr>
      </p:pic>
      <p:sp>
        <p:nvSpPr>
          <p:cNvPr id="8" name="7 CuadroTexto"/>
          <p:cNvSpPr txBox="1"/>
          <p:nvPr/>
        </p:nvSpPr>
        <p:spPr>
          <a:xfrm>
            <a:off x="2143108" y="5929330"/>
            <a:ext cx="4714908" cy="369332"/>
          </a:xfrm>
          <a:prstGeom prst="rect">
            <a:avLst/>
          </a:prstGeom>
          <a:noFill/>
        </p:spPr>
        <p:txBody>
          <a:bodyPr wrap="square" rtlCol="0">
            <a:spAutoFit/>
          </a:bodyPr>
          <a:lstStyle/>
          <a:p>
            <a:r>
              <a:rPr lang="es-MX" b="1" dirty="0" smtClean="0"/>
              <a:t>Patrimonio histórico</a:t>
            </a:r>
            <a:endParaRPr lang="es-MX"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1026" name="Picture 2" descr="Resultado de imagen para patrimonio artístico mexicano"/>
          <p:cNvPicPr>
            <a:picLocks noChangeAspect="1" noChangeArrowheads="1"/>
          </p:cNvPicPr>
          <p:nvPr/>
        </p:nvPicPr>
        <p:blipFill>
          <a:blip r:embed="rId2"/>
          <a:srcRect/>
          <a:stretch>
            <a:fillRect/>
          </a:stretch>
        </p:blipFill>
        <p:spPr bwMode="auto">
          <a:xfrm>
            <a:off x="428596" y="357166"/>
            <a:ext cx="3450590" cy="2286016"/>
          </a:xfrm>
          <a:prstGeom prst="rect">
            <a:avLst/>
          </a:prstGeom>
          <a:ln>
            <a:noFill/>
          </a:ln>
          <a:effectLst>
            <a:softEdge rad="112500"/>
          </a:effectLst>
        </p:spPr>
      </p:pic>
      <p:pic>
        <p:nvPicPr>
          <p:cNvPr id="1028" name="Picture 4" descr="Resultado de imagen para patrimonio artístico mexicano"/>
          <p:cNvPicPr>
            <a:picLocks noChangeAspect="1" noChangeArrowheads="1"/>
          </p:cNvPicPr>
          <p:nvPr/>
        </p:nvPicPr>
        <p:blipFill>
          <a:blip r:embed="rId3"/>
          <a:srcRect/>
          <a:stretch>
            <a:fillRect/>
          </a:stretch>
        </p:blipFill>
        <p:spPr bwMode="auto">
          <a:xfrm>
            <a:off x="4000495" y="357166"/>
            <a:ext cx="3024573" cy="2286016"/>
          </a:xfrm>
          <a:prstGeom prst="rect">
            <a:avLst/>
          </a:prstGeom>
          <a:ln>
            <a:noFill/>
          </a:ln>
          <a:effectLst>
            <a:softEdge rad="112500"/>
          </a:effectLst>
        </p:spPr>
      </p:pic>
      <p:pic>
        <p:nvPicPr>
          <p:cNvPr id="1030" name="Picture 6" descr="Resultado de imagen para patrimonio artístico mexicano"/>
          <p:cNvPicPr>
            <a:picLocks noChangeAspect="1" noChangeArrowheads="1"/>
          </p:cNvPicPr>
          <p:nvPr/>
        </p:nvPicPr>
        <p:blipFill>
          <a:blip r:embed="rId4"/>
          <a:srcRect/>
          <a:stretch>
            <a:fillRect/>
          </a:stretch>
        </p:blipFill>
        <p:spPr bwMode="auto">
          <a:xfrm>
            <a:off x="428596" y="2786058"/>
            <a:ext cx="3500462" cy="2320960"/>
          </a:xfrm>
          <a:prstGeom prst="rect">
            <a:avLst/>
          </a:prstGeom>
          <a:ln>
            <a:noFill/>
          </a:ln>
          <a:effectLst>
            <a:softEdge rad="112500"/>
          </a:effectLst>
        </p:spPr>
      </p:pic>
      <p:pic>
        <p:nvPicPr>
          <p:cNvPr id="1032" name="Picture 8" descr="Resultado de imagen para patrimonio artístico mexicano"/>
          <p:cNvPicPr>
            <a:picLocks noChangeAspect="1" noChangeArrowheads="1"/>
          </p:cNvPicPr>
          <p:nvPr/>
        </p:nvPicPr>
        <p:blipFill>
          <a:blip r:embed="rId5"/>
          <a:srcRect/>
          <a:stretch>
            <a:fillRect/>
          </a:stretch>
        </p:blipFill>
        <p:spPr bwMode="auto">
          <a:xfrm>
            <a:off x="4000496" y="2786057"/>
            <a:ext cx="4357718" cy="2320343"/>
          </a:xfrm>
          <a:prstGeom prst="rect">
            <a:avLst/>
          </a:prstGeom>
          <a:ln>
            <a:noFill/>
          </a:ln>
          <a:effectLst>
            <a:softEdge rad="112500"/>
          </a:effectLst>
        </p:spPr>
      </p:pic>
      <p:pic>
        <p:nvPicPr>
          <p:cNvPr id="1034" name="Picture 10" descr="Resultado de imagen para patrimonio artístico mexicano"/>
          <p:cNvPicPr>
            <a:picLocks noChangeAspect="1" noChangeArrowheads="1"/>
          </p:cNvPicPr>
          <p:nvPr/>
        </p:nvPicPr>
        <p:blipFill>
          <a:blip r:embed="rId6"/>
          <a:srcRect/>
          <a:stretch>
            <a:fillRect/>
          </a:stretch>
        </p:blipFill>
        <p:spPr bwMode="auto">
          <a:xfrm>
            <a:off x="428596" y="5177778"/>
            <a:ext cx="3000396" cy="1680222"/>
          </a:xfrm>
          <a:prstGeom prst="rect">
            <a:avLst/>
          </a:prstGeom>
          <a:noFill/>
        </p:spPr>
      </p:pic>
      <p:sp>
        <p:nvSpPr>
          <p:cNvPr id="9" name="8 CuadroTexto"/>
          <p:cNvSpPr txBox="1"/>
          <p:nvPr/>
        </p:nvSpPr>
        <p:spPr>
          <a:xfrm>
            <a:off x="4214810" y="5857892"/>
            <a:ext cx="3643338" cy="369332"/>
          </a:xfrm>
          <a:prstGeom prst="rect">
            <a:avLst/>
          </a:prstGeom>
          <a:noFill/>
        </p:spPr>
        <p:txBody>
          <a:bodyPr wrap="square" rtlCol="0">
            <a:spAutoFit/>
          </a:bodyPr>
          <a:lstStyle/>
          <a:p>
            <a:r>
              <a:rPr lang="es-MX" b="1" dirty="0" smtClean="0"/>
              <a:t>Patrimonio artístico</a:t>
            </a:r>
            <a:endParaRPr lang="es-MX"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4">
                    <a:lumMod val="75000"/>
                  </a:schemeClr>
                </a:solidFill>
              </a:rPr>
              <a:t>Patrimonio Cultural Intangible</a:t>
            </a:r>
            <a:endParaRPr lang="es-ES" dirty="0">
              <a:solidFill>
                <a:schemeClr val="accent4">
                  <a:lumMod val="75000"/>
                </a:schemeClr>
              </a:solidFill>
            </a:endParaRPr>
          </a:p>
        </p:txBody>
      </p:sp>
      <p:sp>
        <p:nvSpPr>
          <p:cNvPr id="3" name="2 Marcador de contenido"/>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s-MX" dirty="0" smtClean="0"/>
              <a:t>Ideas, costumbres, tradiciones, leyendas, valores que se transmiten e identifican a una comunidad.</a:t>
            </a:r>
          </a:p>
          <a:p>
            <a:pPr>
              <a:buNone/>
            </a:pPr>
            <a:r>
              <a:rPr lang="es-MX" dirty="0" smtClean="0"/>
              <a:t>    </a:t>
            </a:r>
            <a:r>
              <a:rPr lang="es-MX" dirty="0" smtClean="0">
                <a:solidFill>
                  <a:srgbClr val="002060"/>
                </a:solidFill>
              </a:rPr>
              <a:t>Lengua, conceptos de la vida y de la muerte, rituales de paso (nacimiento, crecimiento, matrimonio), formas de organización familiar, gastronomía (comida, bebida), vestido</a:t>
            </a:r>
          </a:p>
          <a:p>
            <a:pPr>
              <a:buNone/>
            </a:pPr>
            <a:endParaRPr lang="es-ES" dirty="0"/>
          </a:p>
        </p:txBody>
      </p:sp>
      <p:pic>
        <p:nvPicPr>
          <p:cNvPr id="4" name="3 Marcador de contenido" descr="teopan.jpg"/>
          <p:cNvPicPr>
            <a:picLocks noChangeAspect="1"/>
          </p:cNvPicPr>
          <p:nvPr/>
        </p:nvPicPr>
        <p:blipFill>
          <a:blip r:embed="rId2" cstate="print"/>
          <a:stretch>
            <a:fillRect/>
          </a:stretch>
        </p:blipFill>
        <p:spPr>
          <a:xfrm>
            <a:off x="8643966" y="6244664"/>
            <a:ext cx="500034" cy="61333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pic>
        <p:nvPicPr>
          <p:cNvPr id="4" name="Picture 4" descr="http://frenteendefensadewirikuta.org/wirikuta-en-bk/wp-content/uploads/2012/02/DPP_00122-1024x768.jpg"/>
          <p:cNvPicPr>
            <a:picLocks noChangeAspect="1" noChangeArrowheads="1"/>
          </p:cNvPicPr>
          <p:nvPr/>
        </p:nvPicPr>
        <p:blipFill>
          <a:blip r:embed="rId2" cstate="print">
            <a:extLst>
              <a:ext uri="{BEBA8EAE-BF5A-486C-A8C5-ECC9F3942E4B}">
                <a14:imgProps xmlns="" xmlns:a14="http://schemas.microsoft.com/office/drawing/2010/main">
                  <a14:imgLayer r:embed="">
                    <a14:imgEffect>
                      <a14:sharpenSoften amount="25000"/>
                    </a14:imgEffect>
                  </a14:imgLayer>
                </a14:imgProps>
              </a:ext>
              <a:ext uri="{28A0092B-C50C-407E-A947-70E740481C1C}">
                <a14:useLocalDpi xmlns="" xmlns:a14="http://schemas.microsoft.com/office/drawing/2010/main" val="0"/>
              </a:ext>
            </a:extLst>
          </a:blip>
          <a:srcRect/>
          <a:stretch>
            <a:fillRect/>
          </a:stretch>
        </p:blipFill>
        <p:spPr bwMode="auto">
          <a:xfrm>
            <a:off x="571472" y="357166"/>
            <a:ext cx="8178530" cy="6143668"/>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3 Marcador de contenido" descr="teopan.jpg"/>
          <p:cNvPicPr>
            <a:picLocks noChangeAspect="1"/>
          </p:cNvPicPr>
          <p:nvPr/>
        </p:nvPicPr>
        <p:blipFill>
          <a:blip r:embed="rId3" cstate="print"/>
          <a:stretch>
            <a:fillRect/>
          </a:stretch>
        </p:blipFill>
        <p:spPr>
          <a:xfrm>
            <a:off x="8619848" y="6215082"/>
            <a:ext cx="524152" cy="64291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pic>
        <p:nvPicPr>
          <p:cNvPr id="4" name="Picture 2" descr="http://1.bp.blogspot.com/-H5pMDo95gUE/TygLr8jFRgI/AAAAAAAAAwk/imsZmHE5w2o/s1600/Cusco_dsc1832-ARTURO-ALMANZA.jpg"/>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23668" b="4460"/>
          <a:stretch/>
        </p:blipFill>
        <p:spPr bwMode="auto">
          <a:xfrm>
            <a:off x="-12711" y="2503714"/>
            <a:ext cx="9167597" cy="4365172"/>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6" descr="http://www.lajornadamichoacan.com.mx/wp-content/uploads/2012/04/13-p-wirikuta.jpg"/>
          <p:cNvPicPr>
            <a:picLocks noChangeAspect="1" noChangeArrowheads="1"/>
          </p:cNvPicPr>
          <p:nvPr/>
        </p:nvPicPr>
        <p:blipFill rotWithShape="1">
          <a:blip r:embed="rId3" cstate="print">
            <a:extLst>
              <a:ext uri="{BEBA8EAE-BF5A-486C-A8C5-ECC9F3942E4B}">
                <a14:imgProps xmlns="" xmlns:a14="http://schemas.microsoft.com/office/drawing/2010/main">
                  <a14:imgLayer r:embed="">
                    <a14:imgEffect>
                      <a14:colorTemperature colorTemp="4700"/>
                    </a14:imgEffect>
                    <a14:imgEffect>
                      <a14:brightnessContrast bright="-20000"/>
                    </a14:imgEffect>
                  </a14:imgLayer>
                </a14:imgProps>
              </a:ext>
              <a:ext uri="{28A0092B-C50C-407E-A947-70E740481C1C}">
                <a14:useLocalDpi xmlns="" xmlns:a14="http://schemas.microsoft.com/office/drawing/2010/main" val="0"/>
              </a:ext>
            </a:extLst>
          </a:blip>
          <a:srcRect r="11217"/>
          <a:stretch/>
        </p:blipFill>
        <p:spPr bwMode="auto">
          <a:xfrm>
            <a:off x="2643174" y="-214338"/>
            <a:ext cx="3857652" cy="2803210"/>
          </a:xfrm>
          <a:prstGeom prst="rect">
            <a:avLst/>
          </a:prstGeom>
          <a:noFill/>
          <a:effectLst>
            <a:softEdge rad="635000"/>
          </a:effectLst>
          <a:extLst>
            <a:ext uri="{909E8E84-426E-40DD-AFC4-6F175D3DCCD1}">
              <a14:hiddenFill xmlns="" xmlns:a14="http://schemas.microsoft.com/office/drawing/2010/main">
                <a:solidFill>
                  <a:srgbClr val="FFFFFF"/>
                </a:solidFill>
              </a14:hiddenFill>
            </a:ext>
          </a:extLst>
        </p:spPr>
      </p:pic>
      <p:pic>
        <p:nvPicPr>
          <p:cNvPr id="6" name="3 Marcador de contenido" descr="teopan.jpg"/>
          <p:cNvPicPr>
            <a:picLocks noChangeAspect="1"/>
          </p:cNvPicPr>
          <p:nvPr/>
        </p:nvPicPr>
        <p:blipFill>
          <a:blip r:embed="rId4" cstate="print"/>
          <a:stretch>
            <a:fillRect/>
          </a:stretch>
        </p:blipFill>
        <p:spPr>
          <a:xfrm>
            <a:off x="8619848" y="6215082"/>
            <a:ext cx="524152" cy="6429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0"/>
                                        <p:tgtEl>
                                          <p:spTgt spid="4"/>
                                        </p:tgtEl>
                                      </p:cBhvr>
                                    </p:animEffect>
                                  </p:childTnLst>
                                </p:cTn>
                              </p:par>
                              <p:par>
                                <p:cTn id="8" presetID="10" presetClass="entr" presetSubtype="0" fill="hold" nodeType="withEffect">
                                  <p:stCondLst>
                                    <p:cond delay="30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8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pic>
        <p:nvPicPr>
          <p:cNvPr id="4" name="Picture 6" descr="https://encrypted-tbn1.gstatic.com/images?q=tbn:ANd9GcSJC70lKcrUEDsKe7xbqAi3nlS2zUV-hNud3x-_GKHydjtujvK_"/>
          <p:cNvPicPr>
            <a:picLocks noChangeAspect="1" noChangeArrowheads="1"/>
          </p:cNvPicPr>
          <p:nvPr/>
        </p:nvPicPr>
        <p:blipFill>
          <a:blip r:embed="rId2"/>
          <a:srcRect/>
          <a:stretch>
            <a:fillRect/>
          </a:stretch>
        </p:blipFill>
        <p:spPr bwMode="auto">
          <a:xfrm>
            <a:off x="428596" y="357166"/>
            <a:ext cx="4169452" cy="2714644"/>
          </a:xfrm>
          <a:prstGeom prst="rect">
            <a:avLst/>
          </a:prstGeom>
          <a:noFill/>
        </p:spPr>
      </p:pic>
      <p:pic>
        <p:nvPicPr>
          <p:cNvPr id="5" name="Picture 8" descr="http://www.bestwestern.com.mx/wp-content/uploads/2012/08/voladores01.jpg"/>
          <p:cNvPicPr>
            <a:picLocks noChangeAspect="1" noChangeArrowheads="1"/>
          </p:cNvPicPr>
          <p:nvPr/>
        </p:nvPicPr>
        <p:blipFill>
          <a:blip r:embed="rId3"/>
          <a:srcRect/>
          <a:stretch>
            <a:fillRect/>
          </a:stretch>
        </p:blipFill>
        <p:spPr bwMode="auto">
          <a:xfrm>
            <a:off x="4643438" y="1571612"/>
            <a:ext cx="4078653" cy="2714644"/>
          </a:xfrm>
          <a:prstGeom prst="rect">
            <a:avLst/>
          </a:prstGeom>
          <a:noFill/>
        </p:spPr>
      </p:pic>
      <p:pic>
        <p:nvPicPr>
          <p:cNvPr id="6" name="Picture 12" descr="http://www.guiajarocha.com/wp-content/uploads/2014/10/comida-mexicana.jpeg"/>
          <p:cNvPicPr>
            <a:picLocks noChangeAspect="1" noChangeArrowheads="1"/>
          </p:cNvPicPr>
          <p:nvPr/>
        </p:nvPicPr>
        <p:blipFill>
          <a:blip r:embed="rId4"/>
          <a:srcRect/>
          <a:stretch>
            <a:fillRect/>
          </a:stretch>
        </p:blipFill>
        <p:spPr bwMode="auto">
          <a:xfrm>
            <a:off x="428596" y="3429000"/>
            <a:ext cx="4091448" cy="3000396"/>
          </a:xfrm>
          <a:prstGeom prst="rect">
            <a:avLst/>
          </a:prstGeom>
          <a:noFill/>
        </p:spPr>
      </p:pic>
      <p:pic>
        <p:nvPicPr>
          <p:cNvPr id="7" name="3 Marcador de contenido" descr="teopan.jpg"/>
          <p:cNvPicPr>
            <a:picLocks noChangeAspect="1"/>
          </p:cNvPicPr>
          <p:nvPr/>
        </p:nvPicPr>
        <p:blipFill>
          <a:blip r:embed="rId5" cstate="print"/>
          <a:stretch>
            <a:fillRect/>
          </a:stretch>
        </p:blipFill>
        <p:spPr>
          <a:xfrm>
            <a:off x="8572528" y="6157040"/>
            <a:ext cx="571472" cy="70096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480"/>
            <a:ext cx="8229600" cy="846158"/>
          </a:xfrm>
        </p:spPr>
        <p:txBody>
          <a:bodyPr>
            <a:normAutofit fontScale="90000"/>
          </a:bodyPr>
          <a:lstStyle/>
          <a:p>
            <a:r>
              <a:rPr lang="es-MX" dirty="0" smtClean="0"/>
              <a:t>Categorías del Patrimonio Cultural</a:t>
            </a:r>
            <a:br>
              <a:rPr lang="es-MX" dirty="0" smtClean="0"/>
            </a:br>
            <a:endParaRPr lang="es-ES" dirty="0"/>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es-MX" dirty="0" smtClean="0"/>
              <a:t>El patrimonio cultural se divide en diversas categorías, de acuerdo con los criterios establecidos por las autoridades de cada país.</a:t>
            </a:r>
          </a:p>
          <a:p>
            <a:r>
              <a:rPr lang="es-MX" dirty="0" smtClean="0"/>
              <a:t>En México las categorías se basan en los criterios de CONACULTA, los cuales toman los principios conceptuales del Centro de Patrimonio Mundial de la UNESCO.</a:t>
            </a:r>
            <a:endParaRPr lang="es-ES" dirty="0"/>
          </a:p>
        </p:txBody>
      </p:sp>
      <p:pic>
        <p:nvPicPr>
          <p:cNvPr id="4" name="3 Marcador de contenido" descr="teopan.jpg"/>
          <p:cNvPicPr>
            <a:picLocks noChangeAspect="1"/>
          </p:cNvPicPr>
          <p:nvPr/>
        </p:nvPicPr>
        <p:blipFill>
          <a:blip r:embed="rId2" cstate="print"/>
          <a:stretch>
            <a:fillRect/>
          </a:stretch>
        </p:blipFill>
        <p:spPr>
          <a:xfrm>
            <a:off x="8572528" y="6157040"/>
            <a:ext cx="571472" cy="70096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Categor</a:t>
            </a:r>
            <a:r>
              <a:rPr lang="es-MX" dirty="0"/>
              <a:t>í</a:t>
            </a:r>
            <a:r>
              <a:rPr lang="es-MX" dirty="0" smtClean="0"/>
              <a:t>as………</a:t>
            </a:r>
            <a:endParaRPr lang="es-ES" dirty="0"/>
          </a:p>
        </p:txBody>
      </p:sp>
      <p:sp>
        <p:nvSpPr>
          <p:cNvPr id="3" name="2 Marcador de contenido"/>
          <p:cNvSpPr>
            <a:spLocks noGrp="1"/>
          </p:cNvSpPr>
          <p:nvPr>
            <p:ph idx="1"/>
          </p:nvPr>
        </p:nvSpPr>
        <p:spPr/>
        <p:txBody>
          <a:bodyPr>
            <a:normAutofit fontScale="92500" lnSpcReduction="20000"/>
          </a:bodyPr>
          <a:lstStyle/>
          <a:p>
            <a:r>
              <a:rPr lang="es-MX" u="sng" dirty="0" smtClean="0">
                <a:solidFill>
                  <a:schemeClr val="accent1">
                    <a:lumMod val="75000"/>
                  </a:schemeClr>
                </a:solidFill>
              </a:rPr>
              <a:t>Patrimonio Cultural Local: </a:t>
            </a:r>
            <a:r>
              <a:rPr lang="es-MX" dirty="0" smtClean="0">
                <a:solidFill>
                  <a:schemeClr val="accent1">
                    <a:lumMod val="75000"/>
                  </a:schemeClr>
                </a:solidFill>
              </a:rPr>
              <a:t>Aquel que es reconocido por la comunidad, quien se encarga de transmitirlo de manera cotidiana sin el objetivo de que sea reconocido fuera de los límites comunitarios. </a:t>
            </a:r>
          </a:p>
          <a:p>
            <a:endParaRPr lang="es-MX" dirty="0">
              <a:solidFill>
                <a:schemeClr val="accent1">
                  <a:lumMod val="75000"/>
                </a:schemeClr>
              </a:solidFill>
            </a:endParaRPr>
          </a:p>
          <a:p>
            <a:r>
              <a:rPr lang="es-MX" u="sng" dirty="0" smtClean="0">
                <a:solidFill>
                  <a:schemeClr val="accent2">
                    <a:lumMod val="75000"/>
                  </a:schemeClr>
                </a:solidFill>
              </a:rPr>
              <a:t>Patrimonio </a:t>
            </a:r>
            <a:r>
              <a:rPr lang="es-MX" u="sng" dirty="0">
                <a:solidFill>
                  <a:schemeClr val="accent2">
                    <a:lumMod val="75000"/>
                  </a:schemeClr>
                </a:solidFill>
              </a:rPr>
              <a:t>C</a:t>
            </a:r>
            <a:r>
              <a:rPr lang="es-MX" u="sng" dirty="0" smtClean="0">
                <a:solidFill>
                  <a:schemeClr val="accent2">
                    <a:lumMod val="75000"/>
                  </a:schemeClr>
                </a:solidFill>
              </a:rPr>
              <a:t>ultural Nacional: </a:t>
            </a:r>
            <a:r>
              <a:rPr lang="es-MX" dirty="0" smtClean="0">
                <a:solidFill>
                  <a:schemeClr val="accent2">
                    <a:lumMod val="75000"/>
                  </a:schemeClr>
                </a:solidFill>
              </a:rPr>
              <a:t>Aquel reconocido por las autoridades del país, por lo que se le promueve como elemento de cohesión e identidad, difundiéndose de manera sistematizada y constante.</a:t>
            </a:r>
            <a:endParaRPr lang="es-ES" dirty="0">
              <a:solidFill>
                <a:schemeClr val="accent2">
                  <a:lumMod val="75000"/>
                </a:schemeClr>
              </a:solidFill>
            </a:endParaRPr>
          </a:p>
        </p:txBody>
      </p:sp>
      <p:pic>
        <p:nvPicPr>
          <p:cNvPr id="4" name="3 Marcador de contenido" descr="teopan.jpg"/>
          <p:cNvPicPr>
            <a:picLocks noChangeAspect="1"/>
          </p:cNvPicPr>
          <p:nvPr/>
        </p:nvPicPr>
        <p:blipFill>
          <a:blip r:embed="rId2" cstate="print"/>
          <a:stretch>
            <a:fillRect/>
          </a:stretch>
        </p:blipFill>
        <p:spPr>
          <a:xfrm>
            <a:off x="8503364" y="6072206"/>
            <a:ext cx="640635" cy="78579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Patrimonio Cultural Mundial</a:t>
            </a:r>
            <a:endParaRPr lang="es-ES" dirty="0"/>
          </a:p>
        </p:txBody>
      </p:sp>
      <p:sp>
        <p:nvSpPr>
          <p:cNvPr id="3" name="2 Marcador de contenido"/>
          <p:cNvSpPr>
            <a:spLocks noGrp="1"/>
          </p:cNvSpPr>
          <p:nvPr>
            <p:ph idx="1"/>
          </p:nvPr>
        </p:nvSpPr>
        <p:spPr/>
        <p:txBody>
          <a:bodyPr/>
          <a:lstStyle/>
          <a:p>
            <a:r>
              <a:rPr lang="es-MX" dirty="0" smtClean="0"/>
              <a:t>Aquel que ha sido identificado por la comunidad, reconocido por la nación y que además cumple por lo menos uno de los criterios que marca el Centro de Patrimonio Mundial para ser incluido en su lista indicativa</a:t>
            </a:r>
            <a:endParaRPr lang="es-ES" dirty="0"/>
          </a:p>
        </p:txBody>
      </p:sp>
      <p:pic>
        <p:nvPicPr>
          <p:cNvPr id="4" name="Picture 4" descr="http://www.expresocampeche.com/wp-content/uploads/2012/05/IMAGEN-DEL-FRISO.jpg"/>
          <p:cNvPicPr>
            <a:picLocks noChangeAspect="1" noChangeArrowheads="1"/>
          </p:cNvPicPr>
          <p:nvPr/>
        </p:nvPicPr>
        <p:blipFill>
          <a:blip r:embed="rId2" cstate="print">
            <a:extLst>
              <a:ext uri="{BEBA8EAE-BF5A-486C-A8C5-ECC9F3942E4B}">
                <a14:imgProps xmlns="" xmlns:a14="http://schemas.microsoft.com/office/drawing/2010/main">
                  <a14:imgLayer r:embed="">
                    <a14:imgEffect>
                      <a14:sharpenSoften amount="25000"/>
                    </a14:imgEffect>
                  </a14:imgLayer>
                </a14:imgProps>
              </a:ext>
              <a:ext uri="{28A0092B-C50C-407E-A947-70E740481C1C}">
                <a14:useLocalDpi xmlns="" xmlns:a14="http://schemas.microsoft.com/office/drawing/2010/main" val="0"/>
              </a:ext>
            </a:extLst>
          </a:blip>
          <a:srcRect/>
          <a:stretch>
            <a:fillRect/>
          </a:stretch>
        </p:blipFill>
        <p:spPr bwMode="auto">
          <a:xfrm>
            <a:off x="-619125" y="4286256"/>
            <a:ext cx="9763125" cy="2847976"/>
          </a:xfrm>
          <a:prstGeom prst="rect">
            <a:avLst/>
          </a:prstGeom>
          <a:noFill/>
          <a:ln>
            <a:noFill/>
          </a:ln>
          <a:extLst>
            <a:ext uri="{909E8E84-426E-40DD-AFC4-6F175D3DCCD1}">
              <a14:hiddenFill xmlns="" xmlns:a14="http://schemas.microsoft.com/office/drawing/2010/main">
                <a:solidFill>
                  <a:srgbClr val="FFFFFF"/>
                </a:solidFill>
              </a14:hiddenFill>
            </a:ext>
          </a:extLst>
        </p:spPr>
      </p:pic>
      <p:pic>
        <p:nvPicPr>
          <p:cNvPr id="5" name="3 Marcador de contenido" descr="teopan.jpg"/>
          <p:cNvPicPr>
            <a:picLocks noChangeAspect="1"/>
          </p:cNvPicPr>
          <p:nvPr/>
        </p:nvPicPr>
        <p:blipFill>
          <a:blip r:embed="rId3" cstate="print"/>
          <a:stretch>
            <a:fillRect/>
          </a:stretch>
        </p:blipFill>
        <p:spPr>
          <a:xfrm>
            <a:off x="8715404" y="6595145"/>
            <a:ext cx="428596" cy="5257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a:xfrm>
            <a:off x="457200" y="2500307"/>
            <a:ext cx="4614866" cy="2714644"/>
          </a:xfrm>
        </p:spPr>
        <p:txBody>
          <a:bodyPr/>
          <a:lstStyle/>
          <a:p>
            <a:endParaRPr lang="es-ES" dirty="0"/>
          </a:p>
        </p:txBody>
      </p:sp>
      <p:grpSp>
        <p:nvGrpSpPr>
          <p:cNvPr id="7" name="33 Grupo"/>
          <p:cNvGrpSpPr/>
          <p:nvPr/>
        </p:nvGrpSpPr>
        <p:grpSpPr>
          <a:xfrm>
            <a:off x="1285852" y="857232"/>
            <a:ext cx="6786612" cy="5000660"/>
            <a:chOff x="3609748" y="72028"/>
            <a:chExt cx="945866" cy="571779"/>
          </a:xfrm>
        </p:grpSpPr>
        <p:pic>
          <p:nvPicPr>
            <p:cNvPr id="10" name="Picture 11" descr="http://www.amb-perou.fr/images/unesco_logo_es.jpg"/>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 xmlns:a14="http://schemas.microsoft.com/office/drawing/2010/main">
                    <a14:imgLayer r:embed="">
                      <a14:imgEffect>
                        <a14:sharpenSoften amount="50000"/>
                      </a14:imgEffect>
                      <a14:imgEffect>
                        <a14:colorTemperature colorTemp="11200"/>
                      </a14:imgEffect>
                    </a14:imgLayer>
                  </a14:imgProps>
                </a:ext>
                <a:ext uri="{28A0092B-C50C-407E-A947-70E740481C1C}">
                  <a14:useLocalDpi xmlns="" xmlns:a14="http://schemas.microsoft.com/office/drawing/2010/main" val="0"/>
                </a:ext>
              </a:extLst>
            </a:blip>
            <a:srcRect/>
            <a:stretch>
              <a:fillRect/>
            </a:stretch>
          </p:blipFill>
          <p:spPr bwMode="auto">
            <a:xfrm>
              <a:off x="3609748" y="72028"/>
              <a:ext cx="548503" cy="571779"/>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9" descr="C:\Users\alejandro_alcaraz\Desktop\40.jpg"/>
            <p:cNvPicPr>
              <a:picLocks noChangeAspect="1" noChangeArrowheads="1"/>
            </p:cNvPicPr>
            <p:nvPr/>
          </p:nvPicPr>
          <p:blipFill>
            <a:blip r:embed="rId3" cstate="print">
              <a:extLst>
                <a:ext uri="{BEBA8EAE-BF5A-486C-A8C5-ECC9F3942E4B}">
                  <a14:imgProps xmlns="" xmlns:a14="http://schemas.microsoft.com/office/drawing/2010/main">
                    <a14:imgLayer r:embed="">
                      <a14:imgEffect>
                        <a14:sharpenSoften amount="50000"/>
                      </a14:imgEffect>
                    </a14:imgLayer>
                  </a14:imgProps>
                </a:ext>
                <a:ext uri="{28A0092B-C50C-407E-A947-70E740481C1C}">
                  <a14:useLocalDpi xmlns="" xmlns:a14="http://schemas.microsoft.com/office/drawing/2010/main" val="0"/>
                </a:ext>
              </a:extLst>
            </a:blip>
            <a:srcRect r="74042" b="37181"/>
            <a:stretch>
              <a:fillRect/>
            </a:stretch>
          </p:blipFill>
          <p:spPr bwMode="auto">
            <a:xfrm>
              <a:off x="4198307" y="111790"/>
              <a:ext cx="357307" cy="358282"/>
            </a:xfrm>
            <a:prstGeom prst="rect">
              <a:avLst/>
            </a:prstGeom>
            <a:noFill/>
            <a:extLst>
              <a:ext uri="{909E8E84-426E-40DD-AFC4-6F175D3DCCD1}">
                <a14:hiddenFill xmlns="" xmlns:a14="http://schemas.microsoft.com/office/drawing/2010/main">
                  <a:solidFill>
                    <a:srgbClr val="FFFFFF"/>
                  </a:solidFill>
                </a14:hiddenFill>
              </a:ext>
            </a:extLst>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654560"/>
          </a:xfrm>
        </p:spPr>
        <p:txBody>
          <a:bodyPr>
            <a:normAutofit fontScale="90000"/>
          </a:bodyPr>
          <a:lstStyle/>
          <a:p>
            <a:pPr algn="l"/>
            <a:r>
              <a:rPr lang="es-MX" dirty="0" smtClean="0"/>
              <a:t/>
            </a:r>
            <a:br>
              <a:rPr lang="es-MX" dirty="0" smtClean="0"/>
            </a:br>
            <a:r>
              <a:rPr lang="es-MX" dirty="0" smtClean="0"/>
              <a:t/>
            </a:r>
            <a:br>
              <a:rPr lang="es-MX" dirty="0" smtClean="0"/>
            </a:br>
            <a:r>
              <a:rPr lang="es-MX" b="1" dirty="0" smtClean="0"/>
              <a:t>Patrimonio Cultural</a:t>
            </a:r>
            <a:r>
              <a:rPr lang="es-MX" dirty="0" smtClean="0"/>
              <a:t/>
            </a:r>
            <a:br>
              <a:rPr lang="es-MX" dirty="0" smtClean="0"/>
            </a:br>
            <a:r>
              <a:rPr lang="es-MX" dirty="0" smtClean="0"/>
              <a:t/>
            </a:r>
            <a:br>
              <a:rPr lang="es-MX" dirty="0" smtClean="0"/>
            </a:br>
            <a:r>
              <a:rPr lang="es-MX" dirty="0" smtClean="0"/>
              <a:t/>
            </a:r>
            <a:br>
              <a:rPr lang="es-MX" dirty="0" smtClean="0"/>
            </a:br>
            <a:r>
              <a:rPr lang="es-MX" dirty="0" smtClean="0"/>
              <a:t>Concepto de Patrimonio</a:t>
            </a:r>
            <a:br>
              <a:rPr lang="es-MX" dirty="0" smtClean="0"/>
            </a:br>
            <a:r>
              <a:rPr lang="es-MX" dirty="0" smtClean="0"/>
              <a:t>Concepto de Cultura</a:t>
            </a:r>
            <a:br>
              <a:rPr lang="es-MX" dirty="0" smtClean="0"/>
            </a:br>
            <a:r>
              <a:rPr lang="es-MX" dirty="0" smtClean="0"/>
              <a:t>Concepto de Patrimonio cultural</a:t>
            </a:r>
            <a:endParaRPr lang="es-MX" sz="3100" dirty="0"/>
          </a:p>
        </p:txBody>
      </p:sp>
      <p:pic>
        <p:nvPicPr>
          <p:cNvPr id="4" name="3 Marcador de contenido" descr="teopan.jpg"/>
          <p:cNvPicPr>
            <a:picLocks noGrp="1" noChangeAspect="1"/>
          </p:cNvPicPr>
          <p:nvPr>
            <p:ph idx="1"/>
          </p:nvPr>
        </p:nvPicPr>
        <p:blipFill>
          <a:blip r:embed="rId2"/>
          <a:srcRect/>
          <a:stretch>
            <a:fillRect/>
          </a:stretch>
        </p:blipFill>
        <p:spPr>
          <a:xfrm>
            <a:off x="7126224" y="4383024"/>
            <a:ext cx="2017776" cy="2474976"/>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2050" name="Picture 2" descr="http://portal2.edomex.gob.mx/idcprod/groups/public/documents/edomex_imagen/edomex_img_banner_snmartinp.jpg"/>
          <p:cNvPicPr>
            <a:picLocks noChangeAspect="1" noChangeArrowheads="1"/>
          </p:cNvPicPr>
          <p:nvPr/>
        </p:nvPicPr>
        <p:blipFill>
          <a:blip r:embed="rId2"/>
          <a:srcRect/>
          <a:stretch>
            <a:fillRect/>
          </a:stretch>
        </p:blipFill>
        <p:spPr bwMode="auto">
          <a:xfrm>
            <a:off x="0" y="285728"/>
            <a:ext cx="9144000" cy="1531658"/>
          </a:xfrm>
          <a:prstGeom prst="rect">
            <a:avLst/>
          </a:prstGeom>
          <a:noFill/>
        </p:spPr>
      </p:pic>
      <p:pic>
        <p:nvPicPr>
          <p:cNvPr id="2052" name="Picture 4" descr="http://portal2.edomex.gob.mx/idcprod/groups/public/documents/edomex_imagen/edomex_img_ple_banner_ax.jpg"/>
          <p:cNvPicPr>
            <a:picLocks noChangeAspect="1" noChangeArrowheads="1"/>
          </p:cNvPicPr>
          <p:nvPr/>
        </p:nvPicPr>
        <p:blipFill>
          <a:blip r:embed="rId3"/>
          <a:srcRect/>
          <a:stretch>
            <a:fillRect/>
          </a:stretch>
        </p:blipFill>
        <p:spPr bwMode="auto">
          <a:xfrm>
            <a:off x="0" y="2428868"/>
            <a:ext cx="9382667" cy="1571636"/>
          </a:xfrm>
          <a:prstGeom prst="rect">
            <a:avLst/>
          </a:prstGeom>
          <a:noFill/>
        </p:spPr>
      </p:pic>
      <p:pic>
        <p:nvPicPr>
          <p:cNvPr id="2054" name="Picture 6" descr="http://portal2.edomex.gob.mx/idcprod/groups/public/documents/edomex_imagen/edomex_img_pleca_temascalcingo.jpg"/>
          <p:cNvPicPr>
            <a:picLocks noChangeAspect="1" noChangeArrowheads="1"/>
          </p:cNvPicPr>
          <p:nvPr/>
        </p:nvPicPr>
        <p:blipFill>
          <a:blip r:embed="rId4"/>
          <a:srcRect/>
          <a:stretch>
            <a:fillRect/>
          </a:stretch>
        </p:blipFill>
        <p:spPr bwMode="auto">
          <a:xfrm>
            <a:off x="0" y="4572008"/>
            <a:ext cx="9382667" cy="1571636"/>
          </a:xfrm>
          <a:prstGeom prst="rect">
            <a:avLst/>
          </a:prstGeom>
          <a:noFill/>
        </p:spPr>
      </p:pic>
      <p:pic>
        <p:nvPicPr>
          <p:cNvPr id="7" name="3 Marcador de contenido" descr="teopan.jpg"/>
          <p:cNvPicPr>
            <a:picLocks noChangeAspect="1"/>
          </p:cNvPicPr>
          <p:nvPr/>
        </p:nvPicPr>
        <p:blipFill>
          <a:blip r:embed="rId5" cstate="print"/>
          <a:stretch>
            <a:fillRect/>
          </a:stretch>
        </p:blipFill>
        <p:spPr>
          <a:xfrm>
            <a:off x="8715404" y="6332290"/>
            <a:ext cx="428596" cy="52571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5" name="4 Marcador de contenido"/>
          <p:cNvSpPr>
            <a:spLocks noGrp="1"/>
          </p:cNvSpPr>
          <p:nvPr>
            <p:ph idx="1"/>
          </p:nvPr>
        </p:nvSpPr>
        <p:spPr/>
        <p:txBody>
          <a:bodyPr/>
          <a:lstStyle/>
          <a:p>
            <a:endParaRPr lang="es-MX"/>
          </a:p>
        </p:txBody>
      </p:sp>
      <p:sp>
        <p:nvSpPr>
          <p:cNvPr id="37890" name="AutoShape 2" descr="data:image/jpeg;base64,/9j/4AAQSkZJRgABAQAAAQABAAD/2wCEAAkGBxMTEhUUExQVFhUXGBobFxgYFxwgGhkaGBweGBkeGxoYHSggGBomHBocIjEiJSksLi4uHB8zODMsNygtLisBCgoKDg0OGxAQGzcmICQsLCwsLDQsLCwsLCwsLCwsLCwsLCw0LCwsLCwsLCwsLCwsLCwsLCwsLCwsLCwsLCwsLP/AABEIAKEBOQMBIgACEQEDEQH/xAAcAAACAgMBAQAAAAAAAAAAAAAEBgMFAAIHAQj/xABOEAACAQIEAwUEBgUJBgQHAQABAhEDIQAEEjEFQVEGEyJhcTKBkaEUI0KxwdEHM1Jy8BZDYmOCkpPS8RVTc7LC4SQ0g6IlNVRVdLPTF//EABoBAAMBAQEBAAAAAAAAAAAAAAIDBAEABQb/xAAyEQACAQIEAwYGAQUBAAAAAAAAAQIDEQQSITETQVEFFDJhgaEiQlJxkbHwIzTB0eGS/9oADAMBAAIRAxEAPwDb+U437tv73/bGN2sA/mmPof8AtilptPOcSDHoqjJ/P7I8h4hL5fctF7Xf1FT+Pdjz+V/9RU+f5Yrhjz3Y3gv6vYzvK+n3LH+Vv9RU+B/y49/lRP8ANN79X+TFWTjbM0WQwykGAb9DjOC/q/RveFa+X3LBu0pj9Wfi3+XA9TtOf90/wb/LiuZsRs3ljuDL6vY7vK+n3GbgPEe/L+ArpC7zznqB0xbd15YpuxCy1b0X7zhq7sYFrLow1LNqis4jmmTL1fGVGhhvElgVAtvJIEeeCOAcTqjL0dFUlRTVYkEeEaSIO0RGKvtw4XLoh2q1kSZgiJqDkZ9jGfo+rCrlTBBUOdLCROq58J2gjqd8TtriW8ihJ8PN5jPU7Q1aNElQCVJmVnwkEk+1M6ugPp05vxo0swe8plqFVpd+8qgppBM2USkWOokje20vXFuEd8mkEqwMqwBJB5iAbggRGKbLdk2yeXrVKgDF6TKCySELbn7II28PO8XMFNWGvkMpVNCuyuep/QzQFB6hA8dw6VJkBgqiCNMNrEiY5kEDcW7R1ag+tLI6U1ATQNQOziSZKNLGIMDRvAwBxXKNlssFIQfWCqkJUhwtqslYB1QBYDwj7ONO0a1q2XpZyoq+MhVdVUKaR8KgFSTIIYXAIFpOJyoWjW8QliwEgknkb8iI587Rhjy2Zzec7uiKbMgJWmy0zp8RAN10rAjna8ThcWJYAXWbxIcgkWIPsmLRjq36IqWstUZGEAw3iKMSYeNICTIXfUbTbnqRg78E4S2Sygpd8ajJLFmXc7wF1SOg8R9ccj/TgarJSc16NSi1SaSrZ18B1T+0J5+ajHW+0PDKbIajNUQqCZDMBG8ESJ228hj587dlTT+qam1IVFHhYk6tDSPESSoveefSMM2dgEr6iUox0r9HXZ6hmKcPqDrVlzpNgV+q8QIKWmG6kdBjm9MgXm/LH0z2czKHJUWCU6bNTUstJdK7WAG+2GQg5MCpLKgpn0FyoWXbU55s0BZJ5mAMCPnD0HwwXRp1DusD+ORxLXyqDTqOm/MC+KciTsTZr6lemaU2K72+OFf6KFzJqd4hU1k8IUTTAlfanxTvh04jwuiUNgdjBuDcY5i/Dm1LrpoAW+ywP21AAhQYgmSNjbEtWSzIppL4WP7UQxsx+GPPo3dnVv78WecWmhhVE+Z/PFbnqjMsBNPmNsX04OX2I5zSIzmYuYxDU4hgFgJuSMbLl9R8Bn3gR8cegqUUtSN1G9hj7EZ3XmSv9Wx+a4fMI3YrKKmYnWCxptIHK68xh5x5OMy8T4T1MLfh6mYzFV2p4k+WylatTUO9NZVWMAmQLkcrzjnh/SnmDQYfRQtWI7wVAUB21aGE/wBmTtviS5VYfO0vHKVClU/8RSp1EUGDDMATb6uZM4t8vWDKCGVpAuux8xcwPfj54zvEFaqzV3WpUYiS5UnaJg8gByxacC44cm71csFJsKiFbMtmMFDK84PkbHGZjco+dueO1NGZyyoANMGoR9gpLwp3O4naOuOSVszpCk1ViYViDMjlIbfnPlht7X9oaFeuailgrUWAOlvaZANO17iMKq0UJUOCZLAANsSVMmbm0/E4y7CsjqXYrtRmMzmaSVNOlMuwcq5Otppw+koL2I3+0cdB1DHzXxLNOqfVeFhzXwkgDl8pOAe+zn9P/Gb/ADY7M+guTsy7yWVzCNqFMsPtLyI/A9Dhso5amw9mDzBFx5HzwDneMUaYIZjqpxbfVb8/uxrwnjiZiU1sjmADf2unmOWNp4jLo9hOIw0amq3LYZOn0Hwxn0RPL4Yp8zmWkrLSpgsxvP8AR/P798YM44sKlQfD8sWKTfI86VGK0uWhpITClQbibSD5TsRiUZVe7VWYOQoGokSYAk+piT64Q62SAZm7+oDqkyfOD7MbnE2TyZQACoRboZ3nmcSzTcr3LqUoRhlsND8Op+WIW4enlgBMzAA1GwjGjVz1OK03Y89w10J83xz6AJp0lqGpbxMQFC32A8RM+7G3DO3mZzD6KOQ75+Ypu5j1OiE9WIGK50yblTnq1dUUyqUaZLVZ9pSwB7sbXkTJgjFvne3y9yuW4dQbKUh7THQH09EVS0Em5cnVvzMiarUkpbno4ejGUFdEPbDNV6i0KVejSoVVcVSi1hVZSoKjvAFCoDrmNRJg7Y17G8Zo5Raq1tRpsdaGnT1HUSSwsfZvYAYoVqDoSSTPUk7yZkknniKjVUL4biTcEGSDG4PpibiyzZi3gQy5TpGV7Y8OcwMwEP8AWI6DePaI0g32nFvnsvRq0ZeopoyDq7xShvAkklSCbRz2xx48MqVdbUqLVAg11NPtBdgYFyJ6A28hgrsz2RzWdB7mnoy7FT3tSQhiTKqYNQ35CLbjDlWbWqJnh1F6MduJ8e4cKtAmun1YKympgU8ZFMsFaBqEEASLDnbm3Fu0FSqHSqzQzF0RLU6bBxdVIGv6rUJsZA6tPTqPYLIZJBVzrGqf6blEJ6JSpSznyJb3Y5t22q0FqM2XoJTp1NQVXVWZAFVPq7eCQS0XMmZGAb1GRi0hYV/EQkxNvTa8Wk4Z8h2rz6Ugi5ioigmwAuNTHciQSSbiJtil4Rwl6guD7ClY56oO+20+hxYDKgl6bPcIWFukkiQcDdIJRbBcznHe1SpUqX+27MZ5EFiTzxTcZqDSBz1fni/oUEavWSV+q1EgqTr07yNUAfO+K41RmdGoeHVEKIi0nawtPuGNT1Masbfo9zQo5taxp96iBi1MaNTAC0awZE3Ittvjtg7cZYwxSqisAZZB4ZMEtpY2nn644x2PpilUFS8Qwjy0tfby+eDq3abQlIIEYPTJOoWJ1EMNxF8G5yXhAcYt/EdpbtNlRvWSeoYn7se1OKqG0vQqkwD/ADTCDt/OY4LmeLNosojexJhZ2Jn3TOGP/wD0XMNFQ6JCgRpsQIva829LnGOu90hSj1HftR2kmmUoU6lOqrAliqxp90kzK9PXCXSdivhd5WSyyIBHi2Ene+LpuM0syHqoV8SgEEgEMAJEMdpwNwlkktqWDq3cfaMjdoGESqSlqyqMEloXeW7Uq9KKi1CQhZ5VfsgajqkdfLE+WrFn0qtVLEySoFvRicJycXWjDkA2YRO8wPff8cG0u0NRmVkPdsB9ldbMAbgJyB6uQPhi6j2hJO3+CGeFhNtR3HE5JzuZ/jywNTyoJg+EjeT9074p+LcezNQRUf6MlrKA1Uhtr+ynW0nG3Znh2WrDQ+bcSTNNmILXtLGNRPS48sHPtZ7ROh2fT+eWo4/o+4FRy1UsldqtSorlgXBAGpdlFvfvceWH/HNe0VQcJyne5chJPdgaAZZyW1ajtYG2222KGl+larUolCBrKnxrIMkiD5WvbEqnpdlTtF2Q3fpM44goVcqnidkJePsKLj+0TEDpJ6TymhTDU7wN9/XFlxAd5TZy7Maiai+oyxLIZJBBO/4YrcrkyaYUO1xvq2PUeInAt3GpaBOdKUKTOyioPBaFJuYFyPOcSIiModVCakVrKoMESAeRgdMVma4QWkMxZTH256HcqSPjjE4fWQnu3OkBQBqBsLCQU8Ue71x2hvIL40GeksgatVj6gxuOp+7FSlCuWXU6HQZBkjfYQx/LfFvxWjUKqVIFzIixMWPpgXugQyMJuLMOY2gf647kYB5+jVFM6tELzBIN4Ii0Hf4zi7/lbV/qf8MYpuLStF7iDHpBjFF3b+f8e/HXa2Oy3CON5zW/fCIJ+d+XK18S8CzlRT4C2kiSqnod/wAsTJw6BLkR0x5Uqqo8ET6ycZw09Eye/UZkzIkiQSN9/wAt/LA44iCWXS0gagZ3iJAuRteIGFVqn8eePNZ88PjGaVnIU4xvexLU4gwrVPMmAdo5fOTi+4bWcpNQmTf3csUlJtJOoX+cj/vjys5eAAfcOeOinFmyjdDE1XzwK3E1HPnG3PFTQyDE3DG2wk3O22J8tkGUy6je0jb3ct8ZUxFvCzI0OoXn61hfA+WqXJ8vyw29i8qUNXURfTAN+t7jDDUqUyQDKk2BiL4iq4i8tiulHJGxy/N1vq3vHgf46TgLgDgLUAbZkMeoYE/IY65nSwUC3mdPX8PXGlKht4FA6Rv88cqia0GOSTE7gPHcxlXZ8s1MOw0nvFLAgAvaCIPhN8WQ/ShxGPaytv6luk2+sxfrTg+zvNoEYmGWgbjef4tg4Oo9ogOpDmc+zvEalVu8rVTUqEXZgpPut4FtssDyxQ8QprVrUUZjA7wuQVkC2waw2Hrjs60lCxPytgatT5aVPuH5YNxqR1ymcWDOTLkVUjuarkkjSTVTwzBKsg/Dr5HE4o5d/E9Vg7jTAZNBWRMjeTMbjHUKeXHIKvoB+WPMwlQUyEZNX9JZxn9S2sTlOHURU7MVqjMadBULqpNV80oMGCwO4uAL/ngPjXCKuSpKWNCHcpFGqriNLN4hcmwAnDahqX1QJ6AdTO4HKMBcWaUgL4pGkxABNpJjzgecY2m3KSizXawjLmKNOhRIDK7LUYkbGZQBp2EAbHriiqLqCDkqkCPMlj9+Oh1qM14p1HK20t4RqidZEggKCbb+KRO8TDg8vJY6CZuKcwDzMQbzi6OGvs/5+Rb1OZ95YCdvnqvfy2xNw7J1Kp00l1EkC0QNR0iT6nHWX4bREOQWYlQJOzGRJ9CRHTfG54WrN4wuogWAA8pU7OZ3sDfBd08zHZER4BTo0u6GktTp0xIAGpjp1NfzPzwldlKlTMZp6TEEKrkCB9kx0vvjp+QoEHSJk2HhggmxuSTPv5YjqqEY6VOojYwJ+I/1+eA7ha/xewXE6HO8zmAKpUnxAgLOyrNj063jBfDuONlw2gqC4BnciYuhOzGBcDDLmqhU2G/hmLX5dBfzO/LGmSyoYlTBiYEfa8IPMRvfCF2frbN7C8ttUJ3FeL1Kp1moS1rs8sYv7vyxJwejVraWBgSAzrYgizAL9oj8Thl4hTCA9DsYkahuBb9r7j54peJ1WCBgxV0uNOxmNUxe/njpYNRVr+wyCW7GHt05bhNOn3lSrVp1wzM5loOuxnp05DHNMjQr1yERW0al1MBYSQu7b+k4cOJZpauVqQRshMEyDrXeT58xhVE8iY9cLmuG8u45UlN5h0oZqEFNtIYUysDazrG0DYfI4Ly9RFpTNwLabkkCeQ8/lhd4SjfRMywPsrGmLHVAMnfniq7PPUp5hDNp62tcW62wIWRrQM4nmBVfSSwUAQpkXNySDzvgjgOaFMsjMzDUmiAWI1GCLAwLc/Pphl4F2yqVOIvSbSaTOVQADwgHSpnrsTPU9MPPCOJZbNhjS0uEJUyvukSNjGBlKytYOMVJbiPnMwngkiJ5kbc8A5zP0aLa6h8BIKnSSJiTtPL8MdNyFZsm3s66BksNN6Y8puV+Y9NnbLNTqKGUKVIkEAYKFpcxU4uG583dqG15dnFpAI2BiOmFvvP6xP8A24+umpLFwsegxpFPonywzKLzHyu9ZqjXk/hPuwRnOGd1W7uqTuJ0DUYImw+WOgLwyhqgMRFogNPpJHrtOC6mapDP1mcrGjnt7FvjgeNbbocqXU5llOEvUJC8tyQR9+CsxwgUxcljziLe4X546Rkc5SanQQ6SQ6iZufDJBv4h4vliu7ZqlQuQmmtSYrqXcr9kCADI2xnGbdjeDG1xWy+Wo1KjR4iSdwRJN+e3PBGUo0y4RGpqLzNpmPniCuiqANjy2sbG5/HzxBl8woqEMrMxU/bvMWixFjfpywM7PZmJWBeMZ80aij2hckGIbpIAt7sQjOa6buYVtUAGTAifCen54j4zk3aop7pypiYBPPa22LB8kaizpIUETcCALeKbYUtIrQJq7ZfdluIQrOWYsQupjHiiRE88WTcbpA3Oon7IkkfAW9+E01qyjulbwNOggghZu2lQYXfpv1xPlMoKahRbmffvtjHG70BlLKN/C+KuV+sgXJAjkdvXFi2fGE/6cqx1NgAf4OMq8Q0gkm/T+NsehTp2ikRVKmtxnqZ4DcgYHfjA2XxH5fE4RKnEZaSZHIYmo5/zAxdCguZNOq0h2+nt+z/7hjBnmI5D3zhTp55us4IXNthvCiTutIYaucqDaCPL/XEP+1W5jFSeIBbsfdgN+ME7D4nGShEOnVkxqXNq3LFT2prt3PgspkVBqgFYkA9RqCmBvGK1OIMcb1z3qaSQFkFj/RF2+WJp01yLKUm5InpVagKODRl1EBaenuxACqoD7cyLQS2+NM9Trk66jAJqjUggalEwGJN4EmOmI6jCYHXwjaBY2WLmYvzB5YYM1xlamW0MEVVRQfFJZhBECRe1xyAxsW7WZXcrcplRrFmYqOrMFnY+IwvPF3wah9YFA1RAgbr+7HlG2KTh1HWzEmELG3KQYUwPTnYXxZZJwGCoZifCAALGbxv1w+OxzGls2pASjThRtuQSTcyxvc/PFdxemAssJvN4PK8T69cW/CFnwsNL6ZDmYI6Tt1thf4zU8RgagW5QQb7CYJGBi9bIWlqVyVi2pf2ZnpHuIkbC2KbOVu5YvBIjpJZWgGLyYMGTHzwczlG8O7MJVpBkDlzIIMSNsV/G3HQkhSzC+m21xbrjJy0GpA+Z4gmiAH03EsrCDB5H33jA9c2BKo4PhJBvHmOQ3m/I43qV2MQTLAgMLWAhjG8gE74Cr5ci6GJuYPhkdV+yedsTuWoQPXrFab0yUeEUI6mfB3qWI3HLfoMUnfeLTF5jDPmcwtTKvZQ62J5mXVp/ja2Fo0//ABEf0sS1bZvQZFtL1GvhgC5LNT0HyjFZwATmKQj7Q/PFmy6ctmRy7ufnim4edOcpn935gYmiroom3FtFpw6mP9oNBg95VuN92O/qBgbhbvSyzhGKlq1KSDFhLRAG1vuwbRhK+szPe1DMiILHePLEFFfqdOxlGPuBB998dnsC2nuPXCu23jdcwJUVGAIHsqiTccyW+/DhwrN919Zlz3lIk60B5yQSs7NMyOfxnj2YqyXPImoffoJ+NsWPBs/Uo1Pq2I8TyJsfFz645Lmjcyas9TvaZpKlLWplWBjlfaL7GbRjlcN0b+9/3wRk+MayGK6agl4v3bMgmSAfCwj3/DEXeDy+I/LByk2KUVF6FTwjtMyE1O9LVQbTTERcXLXm7c+fngmr22zdUwfo5PIaAQY8nNhHphUHEBNlE8ieWCeEVaLlhU16p1avDo5QDa1+fujCFVzaNeoFho4j2jouhRqApVoEVKYVU1EwSYJ8IneeR2wr1s9RJKs9Z38Taw28dRqMg/wMV/GEKu3dBDSkxqkEiPF0tM7EY0pcQRFlKJFt7Ecpvpki/MnfDoppaWOakD5ykzMSGhSBBbmNue+C6nD2Dq6r3kcpj0OCKRru81KawszqAkxpsN7+NYkc/XE1fjGbDgU0dFAAEU0nbxA7g3xsIW0ZjSC+C5hkqFnKEeIaIJALLBNxHOx8sRVYR5Xugur9WqiDfYtvfa0YPzHZxXyjZmrmHFQCTT8IvqKx1JIg7Ab4TWqIgP1qnpZtV9jtEjy88c3O10dsNnEeJCqwHd0Kap7K0lIjUPFLEktMYBZLW364pqVPuj7bOHVfEQRFvEPEJsZ+WC6ecI54ZBZVqS1m2wd8pUZ2IUggRPXztgxeFl6ZBPp5x+OC6nE4ghV2uOZwdkswriQt997D47YpjU5EU824rjgrA7yPfgmlwpAbyR64vmAJN8QBYuYif49cPjWEzzy5gQpwIAAx5pwVmK1HTK1FN49/n0xpSp6tiD6X+7BuuhSoyAnyc3M+uJUpqt4A88HJQIBkfx+GAc5ldQIMiOf54XxLjlFrcmWvOx+7GhrBWVqp8IkiF5wY935YAy2V0EEttIt+ONs5xAKLASbAn7PngJTaV0UUdJqxZGm1VqlUEqFkEXJOkGRbcyYF+WMylcnTUIUKoBFgCSPZOmT4RvPMwYFsUqcTIQoXLKQxEnxI8E785wXW4mzUloRpGlVYgb3Cj0XnN8BCsnqeikty7V++UsjAIp0mZu0S1ut9/PGlCnpMKwJ6hvx9Ma1M4qgUE0hLtIIgqBaDfc+pxFSqQd94tG3PDqdeLduZm51rs1xMNlCrOO8VWAk7gn3YVM3m/EbxuLb88VXD8yLjrYb+U4CzOfILajN/lyjrg5Wg7rmckD8SrqzeK1xpIPPkR6GMCZ2oHpsjNDXIv0Ec9wcRZqsXMz4TIF9m393L34AbNyTKg+EjmeUXHL8+eJXVVw3oTV612uDKiZ3USQYjbb7sD5niAkeQ3i+1pE8jPpiGjUNNdTKxpv4WBECYlSDyO9vXAzQCImLxtPv+P34W5swvOE0FepoMQafiHX2I+c/L3U1bIOMyzASA55GbW6Ys+Dsy1NQgB0JWCLKG0xEnTcbHFwmafkx+X4jCJN3GxWhrl6AdShBIcQ4I5HlgDJcHb6QKjU2AVAB5MIE+YicXC1nO7H+PSMUlftIquVALAG5LfgTgF5ByfU9zGTdSSViZPKJN+Xn9+B2QqdJK9ZB3H5Scb1ePq0RTFtvEvyvjWhxFNbsQpiNIJEG4B53gX92Bt5GadSw4fw/UsudMzClTNxBsecHDHwzs0XGqYmTcRuZNpwuUe2YpmVpUvIyJPX7VsM3Zjtz39ZKRSCxiV5HlM8j64OH2MZf5HsiqkFqjGJ8IiDIi8zONf5FUP2n/APb/AJcMqsYxpqP8HDRb1E3N0EMhShjTzBJtU1WmOSbdTgVssBYqBziB7sG8UaiRl1100YLNTdosbFEEkyRAEbdJxmYpPUJagr1BF3qIKVNY8yxIUAbED1xTQqxho0JqQctifh1arTpMFp07kND+K3htCyBPu354qI1+0keUW9wNwPI43q8Yo08yzFtQ+j00lPECykGBH9rG3AMzTJpqsMQx8B3MsSJBvF5wmhXlxW3zv7B1KayJINr8KZaS1NNjcm83m5HIW38xivFKNrYbBxKoYg05YNENvpkHlFvPC6y3No8unlinCVnUupITXp5bWYG9EHcA+owndpuz9UktTUFYmwusXgAbDfaZkbYfCmNSmHVaMKm/ISpNHM+zB1F9WwCwOQ3HxthhXKryjEj8KFOtVYAAOQYHvk+Vz8sSrRxXhIWpJPz/AGS15fGyEUf6OJFyrchGJ1pnBVFyN8U2QpNPcB+hdcaHL+eLhVB3GCEyiHcAfx64y6QWXoLn0YdB8MbigeVsMDcPHL78DVMoR9k/HBJxYDTRVd0QNz8cQMmLN8p5Y17jDFFC22Vnc+WJMtQEmw2weMv5YHzmZWiASCdRgAehP4YGc4Qi5S2QSTbsjPoy/sj4DG30cdB8MCtxfwkhLjqbfH4Y8yfG1ZtLrpmIHO5i4N/PEscfh5NJP2G8Gpa4Z3A6D4Y8ep3QNSBCAk+GbAE2HM4PNHEOZy6mNQtB9MMxTSoysbh9aiuQrJE9b7Rvfbljw0/LEqBFB0XM7crDr0xKyaTpeAw3vY+hwvDV4OMYyetg69KeZyW1wTuh0GPO5HQX8sHdzjw0cWfCTXYAaA6D4Y1bLr0HwGDKmkMFJAY7DriLOqBF4OAlOKTfQKMW3Ym4LXWlULaFbwkRbmQeh6YaMtxqgR4qcH90H7r/ACwlZf2umoE+8WwWg88eTiZRnO56VDNCFh2pcSoN7JT0Ij7xiN+K5ZZ8KHTvCD8r4512grsuhQYBkkj7pxnDKxuNU8wDv8+WI88VPLYfeWW475ntHQ3FEf3EHw3nAuZ7QAiFoUweRIUwesRE+tvXC+XPP449oS7Kij2iBtO/5Yd8CFpzbsgls65BE777YioWMgAHrGI6pZWKmxXcY1Ncm84JNPYFpp6lgMzU/bb+8cb/AEp/2z/eOKsVST58sZ3pxmh2p1yllcrSPdU6ShoMAJcW31NsPOcUXDe0WUp0/o9R6arNTUGcHSrsxCwkiYMRNvdha4t2fyi1NRqCpT069VRvaMPZmuY1BZi++K3I8RylJqesJXZWAanTUhD7QkByAfaBg8xyxE5pMr0QXWqqS/daQhL6SiBbXAuAD8ce9l6d3V3TUxQIWVQxMkwDHiJGBuK8YoKmtadZdZYpTIW14uQx5g23tiLs52io06qmqrASpkfZN4m+FqolKzZ0pR2OnnhKitTFMaVKseRCmJtqBiTM9cQcGyGXepWWqgDJV0pNQ+MEAggCJuSIjlj3P8cRFDK9EAATqqidN5gKGkmcIWZ7fd2sU6QLAeF9ypBmwBEjDJVowe4La5jdxTg6CpU0HSFBbSDNwdoOwjFM1I4pKH6RzWfVWohVY3dRcA2OkE3ME4cKWSR1DImZZSJDDuwDPMScPpYlNWFOKk9BfzVGY9+IRlR1Hxxr2nqqrrRpLVVgpZnLFg0s1MCADHipt8fdiop0apGou4Bvv6kfEQcVwxVok86F5F02WAuSAPMx9+NnpqvtMo9SMU1bh9QhfESbgyRAIE3OyjzvibL8IVmKh5Ye14lif3tunr1wffUD3UIqcSpLYS3oPzx6vFqf7L48PAG8MB7mDqFryF0wDJPngfK8JqEau7crfU0gRE2i/LAvGBd2Cv8AawB2kdOfxwTR4rTO5ZfUfliJ+z76VfSdBG+oEG24I3HP0xjcCge2Z5Ai1+p5R6XwKxlgnh7ljSFN9mB9DjZsqmKd+GKP5znAPOfMT4R5nG2R4XVYCKhEkgAEcv7W/lhixyA7oy0FNRthd7bVQlNDzLwDMRYn8MWmbyddAIcljHhJXnzBBII358sUXa6lCIuZLEEyAmkGY6m0XjC6+JjUpuPU6GHkpK4pNmFVfC4LbmRve5Hv5eWNsvnzIMCVup5hhaZ3nAtHK0i5/WCne3hLcoBIkdSfd1sTlUyi1AXNZlEgoRBIg31JMXjzx5qplbgdD4JmxVpUy1nKjfmQLn8cRcepqj0i2yhybTYAcsLBqEaNNRApFg2otBMCAILCL+7Fk+cGoBapdlTSrEE3iR4AdVjvtt5YteLlOnkkvUXHDRjNSi/Q34xmICaZgqTpjfmvngylWlm1clmOnXFdxio9RRoSoTpjUKTWJ5gRODsorqJZKu1mNNr+cRO+J7sosrGuXzKIzVBpKlFIlgsgnkG39wwNxftGEXwKDOx1Tt6YruN95UNJUu4Kl/CVBAB1QG2HrgGvRDGDIXoLe17vT44Pj1YxyxdkLnQhJ5ram9bNPUYVCwnTa4JA6225YteEcZDDTVAeNmO7TtNunU4XamWgsoNQ2uIt/en05YiNFqbgrrbxEDUBpiCAZsRuPS+EU6lWLzJ/9BdKLVrDB/tFRVMLAFN2uepWB54DpcSaoZZudgDf0jEdCC6/V1EXTfvYgkkRpKgQPU4k4i6UnRaYZZRQWY2YrZmESAD5c+mFVKkpOz3H04KMdCxGYNQBbSoMzz+Jv88eU8wVuACZ8p8+ck4FyripJRIMSTe4Pyj/AExZ8Hy1Ey1cMVDQNIM6tLHYCR/phMW3K19QntsXQ7N5xgCaJuJHjWwPUAmMA9lKj0eIDvZXRqOm8/siIF7nBdfiOaQgIxdRBCLWq6tIOkgAtcwNuh2xV5XO0mqVaq69TC4fmReRz5D5Yrk20gacE30/nlcK7X06j5vvKQ1iolMsQQPEECmVJkXHK198eUOEVoJqFKekAnUTBkwI0A8+uMpcWcq4SmJUbpfcSCRFr88U2Wr1QKjsgaBTMs5Gos0mbb22FvjhFGrUu3axTiMPSjs7jAvA64fwuvhJEgiCV8TC5BsPLBXfN+0vwX/NisyvEu7qpTuqu7+IbIdMNMnmLHeN8WcUf2qf8e/BT+J3kbTqyprLHYruFdlxmWSl9LbQL6rksYBGkSApg7nzF8D0OxjrnWomuQqliGA2OkFSLiPaA8iDiiy9aok6HdZudLMJPnBvjZatQHUHcN+0GM/GZx7L7Gf1L8Hkd7j0OgVew652gWNaqlVCwXSQUY6Qbgjm3MHCPkezDLUyPfPK5moA+iZAMEAsd2PptHli37Nu1SnWpnMVVJUkeJ4UrFyQ0AXg9dsL6O4ghmBFxDEEHqOhwmn2cqjlFS28g51lFJuO517tnlF+jrRpU7BWsq7BFgbDzxxTK5ZmqsimGkyY/Y5+Ubn0xbHieY/39f8AxX/zYBrzBMmYN5M/HD5dkt/MvwB3qL5Dr2f/AEeCstStXesnibu0lJZdIKsxUkAmYIA5YsexPBM3ls2Wqavo7alpguDAMlbA2tjn1HiVcKAK9YCNhVcD4A43/wBp5j/f1/8AFf8AzY2PZDW0l+Du8xXIef0gstPQ4A1GpURpmCFbvkttINQmcLFPtHV0hQKcAQB3a2HS/LBPZrgp4gKy1cy6tTCNTLuWUsxKnUGP9FRIM7b7YCzvBKuWq93UA6qymVcdVP4bjE88A87hn1+waqNrMHZjtZWqKFYUoBBsgBttceuBMpxV6eo0woDe0NOoGJuQ8yb74MydEDkMXGUpqfsj4DC3gZr5gsxVHtVmjbUkTIAooRMzMMp8U3nriE8azJBE2JBI7mmFkbHTogHzx0bhPCaTqPApY/0RAG17XJwy8O4PRAIajSP/AKa/fGJ50GvmDRxFc3W5ljE3YAm/m14wZQ4vm1bUrsD1hb+vXHaK3Ccu6EpSpEEWIReRmxAxS0TRpAh6NMxsSi7edsDGg3swvU5jneK5iqQapRiNtQS03+eBe+qBgyulNhsUYL/yc8Mv0+lTzDE0lamSbFVlbnYbRtvih4/VFQ6l0qGuFVQNIFhMDFEcDNvcF1LLR+5Fmc5WfTrrzp28ZMTa1umCuCcLo5lmXMnvFQal8bCCTHKOWFfMIep+ODezGsVHhm9n9o9fXDX2fKKzZhSq67DmvZnhy7UDA3PePH/PjXMcCyCgMmSGY/cfUffqe+BPHuXa3PUcVuez1ISTDMLAsOfvvGJ501T1lIaqt9kWL5am0RwepYQC9QqQOQBnwj0xsnCgpDLwumDFycy0yd9gZ9cUvCc2cxUC0mdWFi4JFO/lY/ccV/Fe0eZy9ZqdZqgYctTQVOxUyJEcx+BxM5vkhia3Ie0+XqIw+rMmbL9ZAmwLaBffGZLK95mqs04SWKggKI1bBipEwfvwbkON5twrh6yqZ1gt/wAgN/8ATHnE89mRLNVzCgHcF7A841RvaD1MG2OUtLWCzPcYH4ZRcDVw1WAEArmG5gg8gNifjif6Fl9IDcOrQBAC1GMCSYMOCbkmfPCRU7W1C2nvqkA/rO8JmPJDEHBdbjpaFpV+88Ps1HN/Qk3Pkb45zkuRmZDtl+BZFgT9GqUrX1vUWx8y+NjwbI1NLBNQEwQ+oefMg+uFXhXHE1AslOpa9N1XWIi6sVmfXfD/AMNqUa1MPT0xFxaVPMGNow6CU9nqLdS3IW+0mUSjSV6IAcOPbIjY+VzMWwp5njWsDvCumbalBg+VvDedvPrjqWby4A8QBUwCCLHmLc7icQUcnlz/ADdI/wBhfyw3uHE+K4uXaGSPDs7fc5LW4oe8HjUDnBv4TtLfamMNfAu0Pdh6VMrDkE8zqiDBET/Hvef9n5X/AHND/DX8sE0MrlxtToj+yv5YGXZja0kBT7RjGSbiIQoqXDLTXXYCFlvcTJwwcO7PO/jrGB+z9o+p2Fv4GGekaSmR3YPkFGCVrpv4PlgI9mtO85XK59sxtanCxSVaVFKbUUAWQSQg9L/vX9cbtwWi4bUuskDxE6Tba6Aes3xZrmKF/wBUDtbTy2GPe+pMCD3ZHTw89/UYp7syTv0d0jnvEeF02LjLzWYA3nSg1AhwHhi7EHcCBe52wtfydqf/AE9T/GT/APnjs4p0/sqvuUW+GPYHQf3Rge6S5M3v0HvE4etLGwpYNSjYY3FHH1J5aC+yBEMxKABmEM0FgNLMZNgBbcjfFRXy+lmHQkfA4u+x2dopTfvKPeS1RtYeCBTVZURbxbb/AGRvjepwmpWrVBSQtdjyFgY3MAm42x4uBqJVZuT3/wBnp4mN4RSF00sRZin4W9D92LR6BFiII3GB81S8Dfun7seu9jz+ZWIthjbRiWmlh6Y20YJbGXLTsrl2aqdMSI8JnxDmBAOH3tRwLXSSopk0yQyxsHg3Pkbe/C5+j1qS1KveVUp2TSWcKftTBPuw+t2hy2XBdsylQWBCsHa9vZSS3ux4ONq5MS3fa36PUw8c1JfzmKPCuHIrjvVYi0AWk8pn7JnDQciQt6NIJBAhQGBOxneJ6Y2znbXIwNLNUMWC0nAFrAl1AWflF8VZ7f1Lf+FSOpr2HSfBiOpjYNq79x8aEraIZcjljTpM+xVGIPmAThQp9qa/cd1LSxOpmgsEYQQD1kzOCX7c1alNk7hKYZSJNUGJEGBAvigSoB9pfXUvx3x4uPxspVIqk/uW4bD2i3NFtw/tPVoqyBmNMzEBdaMx1MRNjzseZ5YfczkxUpKx9oqCbbkgT6Y5Kjju1VnBbTBLOCxPmZkmDuemHLL9vNCKncDwqBPfLeBH7OOwmLdOUlVei2Or0M6TgvuAcV4GZmMR8X4b3lBWZIdTAZVABHMGBf8A1xLxTti9aAaSKvOKgmRMQwggbHblibLduYTTVpgnaUZdoG4JAJJmdhj1I9q0nJLpz1JXhKiVyh4VwfLgVDXEtHgBBgfDc4X81wkU6TOjtqNQJER4NJa8i8kbeWHur2pytTShQos7krA8zBn4YWu3fEqBy9NMu6ORW1ECZjQVta94w+eNjUhLJLVipUJR3QqcSzjiiQxaALAcvd/EYXuG8JzeeZu6BfSbmQFUnqzW2G2+LevmxURhqALAAAAah5T7x53xZcP7X9wgo5dMvSRWZTOtjZdWtiB4gxtO8zYDEsW5a8zkkOfZHssMpTCyC5u7XJLfkOWLzinCqVcDvAAQPaAAIHMSRYHnjlGZ7dZ4Ukq97QGskaFXxACQCZ2BO1jy9MC1eP5/MTR71yHtpEDUD1PTabjfG5WMuhqpZ6kz1kyt0TSA7GdZaZKExC8v9cU3Ec3XFVRUlUmKZMe+438/d0xf5Tgy06YSAHFMFrMQzixEgRMcugwscfoVg6s2oqLIDsIN7brJPPcRgLWZzYV9HQknSnUnTvb5nFFxvg6hg9OAGElbDSfLyOL3vVG5AMX/ANNxiszra6gCAE6GPh/olTz32x0ZO5zWgvNqdyZO2/Pba3niwyOcEFWYqDzEAsT7W5i/8bYsUoUX7xYAqg2Y61mLaWRSb7mdsUwoqNKOCo1GDzBkC+q5AjbDHZgNDD2Z4yWPdq1TRBIVnYgkQNREwDfp1w25fOfxOEPguSejVIN1K2ba4PT34ZaVbHqYRrh6dTy8Uv6gypmfX44nchwASw8wxkekHC7TqnBlFjzOHys1Ymjo7g+b4TVRxWFQtpVgskyRuYsZ6dDOIuH5qo5GvUItBSACbQxtz6+V8M6J4Pqya1xKhlBAtJGv2Tyg/PEOf4QqPICkMOVxEEQQD4SPvHLfHnOo81r7F/D0zWKHM0XTVqAaLEKoaAZgg8h57T8cCK2sKAVbxfzZSVBlRrOroJi/uwU9FwVEs1j9WSQZn9s2sDtziQevj5hWU06lOmrGys1Mkg7Q11BE8wSZJxilJ7M3LAGzFBkBceyvteIgxuSPF4vQD4Y2+kD+HH+fAL06wlA9AQ2o03pspYKbRU+16seeCf8AZ2d/p/Gn/mx3El1O4cVuG0MvNhuADE3g43L0acmtNohQDLTveOQBPuxa8N4omSXM1xFSUooIIHjlwQd7gnbyxz/i3GXrv3lQy7EyQIG0AAcgOmPQq4yUm4x26mU8OlaT3Osfo9pP9BiitM/+IuHFtGlNUR9qNsM/E+JU8rTqMyFadNQxIEL4mggR9rntzwrfo8rk5IhHKN386gAbDQWEE81BE8pwV+kvjfcZJqigE6lFwCBqIEwbHfnjzpPVliDuIdn8tmmLwysLEoIBkapuIbfcY592n4WKD1aYJIVTBO91nl64dOD9p1PDqdZoFTudRAVioIB6Ta2022ws9rc9SeXDDx0Aw8/Bi3B1mpZW9LEuIp6XS5ihSSw9BjfRiejTsPQY37vHurY88EfhdWtHdOqaSC2qbjpYYmp9mM3AjMLtB9r9oGZ0zqiR78WvB8qzsQr6NpMC/pJHn1ww0+Fr9urVYX2YDynwgW/icfDdtOv3yWRq2nLyR72Bi3RXr+xXpdns4CT3qG8i7ATtBGmNERbaZONl4HmwwHe0yLyC5m4Mn2bkHTE7Xw50cjSWPBq821tHqSTgtKhCyogTFhAv0nc/O2PLUa73kv8AyWZWuZz2t2Tz5C91UHMGXe4I6lOvP54Jr9iM+UYLUQHRpGqsfjKqb+e+OgVWcG/skbmbesx92NXzRDEEGCbX5G5gRc88Pgmt9fRG2EDKdi8+l2emx0BSe+J5C91F5mMaVOyubSoja20BCGVmZvETvKghhAG+2OinUJgmAZGpNxYtfqDjwVLDe+8b/Hb/AFxsm+Wh1rnNqvBK0KKddNSsCNVQ9QWDSCSImxnc9ceUezuYCgNUBYQxPeEy3O8XWeW29sdDzIDWZNZNgG5xvuTgFuG0GsFKHqpKid4id48sIfH5SX4M4fmItbs7mCW8Y0khvbMhrzBiy7WFrYAbsxXY/W1F9stKyY30gAgBbWx0HN8Diy13UxYMFPuuQcD8P4bXVjrKsItpBBnnJNiI6c8HQlXzpStYXOm7FBluzNGhTqHQpqTA17gkj2QRA8JNwJtyxA7LEMqkRB1AGOl2Bths49kWcEn7JuASdtiJj54ocu4Vg1WSQBPOY8zNgJ3649LNYTYouI8NpspK06OuRA0KJHyXkdhfGdm1NLML9XoLSJANp9bDbcYP7g1mFMhkqFQwkeAg6jYjb4RtitqcOr0qoJVgkgkqbRzuLRgnJsHKNudVWqBiQGH4i9tsC5vOlKdSJb6uoJAEeyT5GbYMqKCbsNhYxG3XFP2kUpl6rBUsjGVba3TA3Ceh5wDt8qUFWtQNRlGnUCtwNidVyff/ANtc32rylV6bfRTSIcQwKiNXhIPVSDce/lih7H5PL1UirWWjUFwXEqwIERJAB3+Ax72r4JTpqrpnErHWFKCBAMwQsm23PrgtNgdSTtTk1Ss7ybhSP3ov6GROAOCZIZuvTpMzEsSAVYSAAWO4IO3/AHx7wfibiqS+mouiDrvHIEagRqjnBtjqXDqFDSEDVBO3sBRPPwU1J+IxrbR1riCeHmgXC1KlSmHKgmnCqVMRqJ9ryGN6dQ4M7QZmkO9SmwLLWOpY8SkSDBNysmLzyFojFflctWf2aTnz0mPibYuoTtA8/ExvMOSt6YIXMk9MDDg9bdwqDq7oB9+Df5P+GatWkqc3J8AtPtNAb0E4a6q6k6pN8jw5qI2xf8FrfSFegx8ZGqkx+yV3E7gEe7GcK7MUSFMtUB20+zYWuIj0nElWtTpqqgCmVf6ykJDMgP25ubci3PbC6lSMo2G0YOMwOoRUQMfC6kiYtI3FgZU/KxwPQqypBTQw38IkGIEG8+GLjy9MW3aHIVJUU48DSAIClCCRpUbyLASN5wvZimKgJW5YRZiNQB2JHPcA+7Y4Q7pXXqN5heUy/dKUqkV0ZgWUvpZlAPsKAZPmb/LAv/wz/wC35n/GbAOX4wWen9WxYEqToBCHe4NxyuCMWn0Oh/BX8sCrDOJLqKB9lv8AiN9+PKXtj1TGYzHPdj1shoofa9Tgbifsn0OMxmADFVv1ae778VPGfap+iYzGYZT8QMth9p7D0GNxjMZj6tbHhlx2c/WH+z9+Lyn/AOaHofuxmMx8d2t/dS9P0j6Ps/8At4+v7Ns/+sT1X8MSVfa97fccZjMeaitlhR9n3p+GCam9P1/DHmMxrBA81+vP7p/6cQtuf3/yxmMxhqCaHs/2/wDrOPD7Vb91fxxmMwJxS9pfZp+g+7BDeyPT/qx7jMHT8SNn4WG0vZP7o+4YS+Me23qfuGMxmKyNls/6v/0/+kYMrbf2fwxmMxpoJwn9U3/Ff/mfCz2y/wDLVv3TjMZjugLEHJbD+z+GJH5eo+7HuMwx7i0bcM9mr6p9zYaOK/rMp6p9yYzGY1moJ4X/APNc3/a/6MNGe/Vn1OMxmGw8BNPxiDn/ANaf+J+GLzin62h+4v4YzGYx+IV8r+48dkv1h9E/5Vws5P2sz6t/+wY8xmHcmB88Rkre3lv/AMdPuGE+nvW/49X/AJsZjMZEbU5fzqRUv/MV/wB788GYzGYyj4EDLc//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7892" name="Picture 4" descr="http://aristeguinoticias.com/wp-content/uploads/2014/04/collage-pueblos-magicos-854x440.jpg"/>
          <p:cNvPicPr>
            <a:picLocks noChangeAspect="1" noChangeArrowheads="1"/>
          </p:cNvPicPr>
          <p:nvPr/>
        </p:nvPicPr>
        <p:blipFill>
          <a:blip r:embed="rId2"/>
          <a:srcRect/>
          <a:stretch>
            <a:fillRect/>
          </a:stretch>
        </p:blipFill>
        <p:spPr bwMode="auto">
          <a:xfrm>
            <a:off x="0" y="1000108"/>
            <a:ext cx="9289814" cy="4786322"/>
          </a:xfrm>
          <a:prstGeom prst="rect">
            <a:avLst/>
          </a:prstGeom>
          <a:noFill/>
        </p:spPr>
      </p:pic>
      <p:pic>
        <p:nvPicPr>
          <p:cNvPr id="6" name="3 Marcador de contenido" descr="teopan.jpg"/>
          <p:cNvPicPr>
            <a:picLocks noChangeAspect="1"/>
          </p:cNvPicPr>
          <p:nvPr/>
        </p:nvPicPr>
        <p:blipFill>
          <a:blip r:embed="rId3" cstate="print"/>
          <a:stretch>
            <a:fillRect/>
          </a:stretch>
        </p:blipFill>
        <p:spPr>
          <a:xfrm>
            <a:off x="8715404" y="6332290"/>
            <a:ext cx="428596" cy="52571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
        <p:nvSpPr>
          <p:cNvPr id="36866" name="AutoShape 2" descr="Resultado de imagen para cuetzal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6868" name="AutoShape 4" descr="Resultado de imagen para cuetzal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6870" name="AutoShape 6" descr="data:image/jpeg;base64,/9j/4AAQSkZJRgABAQAAAQABAAD/2wCEAAkGBxQTEhQUExQUFRUXFhwXGBgYFh0YGBkYGB0YHBccGBwcHSggGBslHhcXITEhJSorLi4uGR8zODMuNygtLisBCgoKDg0OGxAQGywkICQsLCwsNC8sNTQ0LCwsLCwsLCwvLCwsLCwsNCwsLCwsLCwsNCwsLCwsLCwsLCw0LCwsLP/AABEIAKABOwMBIgACEQEDEQH/xAAbAAACAwEBAQAAAAAAAAAAAAADBAIFBgEAB//EAEAQAAIBAgQFAgQEBAYABAcAAAECEQMhAAQSMQUTIkFRYXEGMoGRFEKhsSNSwfAHYnLR4fEVM0OSFiQ0Y3OC0v/EABkBAAMBAQEAAAAAAAAAAAAAAAABAgMEBf/EACwRAAICAgIBAgUDBQEAAAAAAAABAhEhMQMSQRNRImGBsfBxkaEUI0LB0QT/2gAMAwEAAhEDEQA/AG1wRRga4IuOo4yYxMYiMSGAZJcTGIA46DgAnGOjEAcSBwhhBjs4Hqx7XgGFnHpwLXjjVMABpx2cAV8TD4ADTjs4Frx4PhDCzjs4Hrx7XhhYSccOIasDzWZVFLMYHnCbrI1kPj2AZauGUEGfX23wWcJNSVoGmnTPHHscnES2GI62BMMTJxAnDAGVxEriTPiBbASQYYGRgrHAHOGJkccJxzVjzHAIhOOxiDNgdfNKg6v7FgTf3GAQVzAnFRn84TIVipkDYSL3PfD1XODRqUMxPYCSPcA4zuezJ5hYaQbWBmLD74lspGmQWGKnivEijaVtFpPnxvtt+uKx+JMYgkx5v+m2E6jEyTF/O+GJlonG2A2DH1t77YgvG6n8ifr/AP1isVT6Y7pHphAmfQQcEBwsKmJhsUAwGxLVhfXjwfAFjOrHteF9ePGpgCxjXj3Mwq1TA+fh0Kx01ce5uK418dWtgoLLHmY5rwjzccNbCodlhrx7Xiv5+Cc3BQWNmtjy18Jl8RD4Assebjwq4SL46lTAOx7m4z/xtVYUqRXfnL2nyZHqI/U4tTUOKP4kcl6IDMsB2Ol2S3RAOncGCL4iVVkqDbkXPBHYKwaYUgKCoEC/oCd++LPmYpchVAJSTMBhLapDAEd7G/7+MPrUxHDTgqL5bU3Y3rx6cLh8e1Y1M7DlsDY4GWxwvgA87YEal8dY4VzGaRPmYC0xuY8wLxgE2MBsRfFQ3F2kQg0kHdoNv+O0YnmeKqiSYLG2kH9/FsFoQ8cL1s4o/MD6C5/TFBmOK1WNjpH8sAj6nc4VRPJMz2/5OJ7AkXB40l+lrbC1/fxiu4nm+YRuBFge20xG4t39cKVmANhHuZxEe5/bDywwHo6Vg6yLX6bz6Xv9YwIGnM6SR4LQP0AOOQCbjHayiP22G/piRt0QZRJKggeN/wDvEkk9hA+33wKmSPP7Y87ff64piO1q5JvaPA/eMBZAbwcHWmYFr+v+xxFqsGD+2C0OjYLVwVa2EGfHjUxZFlga2Ic/CQrY7zcMLHRXxzn4QNXHDVwCscfMYFzcLa8e1YBWM8zHVfCvMx0NgCxsNjxfAOZiLPgHYwXx0VMKa8S14AscFTHNeFw+Jh8IY2KmJCphTXiYqYAGhUxnOL1C9doiF0oSfHzGPqx+2LWvmdInyYHudsZfLZu6BpJqh3Y2jUpBFvB1foO0znPRrxbsv1quj0yxkEgCNtLBgo27T+2LxXxnzxGGpuqhuWVBDRpb5bf6bHa++LSnmw5ZgAt9gZAkAwD3Akj6Yz4rWGac1PKH9WPa8AD4G2dSSNSyNxIn7Y2MBvXiFSrAkmB5NhhStnVUbOxiYVGPn0gf84q3yWazTk0aNVl2EnQtu4LFRO8wTiZSrQNP2LbN5uELKZi1oME7GCRPmJxlK2YIfWxJY7yZm+3SY03FvTGsofAtZgdVKkh1W1Q5C9WxUgrv2Jw3l/gUgFapyhBIEKpQk6WAABJgyw2M28kQnKyvTbMS2cm8ewECPTz9MLu/uPHnH0StwLICoeZmaCOrAMjI8AxswmGN1ud5m84Hmfhvh9SpP4vLK2kSKYNPpvcKpCzPcgm2I7/I09F+5gFBP9xiX2xqqvwZl7sOK5cJNpQ2E2BOsA7xPfA898GUUVmPE6B0iYFJtR8f+p32xXdE+nJGbCjuAf2xBo7LMbSbQO+3piK6YPVPi59/6YH+KIiRAEQRe3qScTl6MGw6V7wIHkbRPnHVpHvb0n798LVMzN1bvtcTv7+gjEtRi4HrNjBgebX+uFTQK0P0qChC50kf5vmF42MiJMYt/wAJSIcUH51QLZKeUkOb/nUkJ/qi0jFdw3PtlxqXSSZEG5uCDIjbBst8UVaTl6aU6as6swQaFfRTFMKTBJUKGIEGC04V2dEJqshct8MZ/VrGXsDs/LAIvPSWPnYj7RgGcylUOwBy4AMQzUyQRYgxIsZG+GOKfHOaemUmmsiCVU62BJkDx9lxnTI/m+x/oRhNsmU6wi9L45rwvqx4vjtowsPqx0NgAbEg2AAwbHCcC1Y6TgAmTjmrA9WO6sAEw+JBsBJx4NgAYVse1YFzLYIagKUzp0sVOoTIJDMARJJmIntIt3xnKaUlH3LUG4uXsdnHg+BNXVdyB/fpgdTNp6n6YrsiaG9eJasIHPICRJJHgf12wMcTWQNLR3Pj/jbB2QUy1FTHTUxWVM7/ACiT/tf7xjhzRsJ7/wBdvO+MnyrwV0ZPjVRugL/mJMTFhp2P+r9cVoVSoZdUoYU6GMSFnYESfXwPOLnhma1GrYyADYT/ADd/EEX/ALEMnxKRSApkBkYiSJlJvbt0m1iYEb4ju3lnRCNIlwLh1Rtf8JigemG6YsWIi5BadJFvB2jD/Fcq9AuQjU1ao0MVMATIUTaQJuew8ziw+C+JuaLVUQFnNHUDsAGryQZEgTMXJiLTIH8ccSqVcunMU0yK6wJB+am5uNRmDIm0xt3OMpvtSLnH+22ZXMVnYE8xzEzuLew74+r/AAtTzmulUrvQeiaF1RaetqrQdcimp2mQDEzj5Ga9tpPrP/GNtwGpk6dSkytmWrHKgg1FQUwmrQy2Ov5tRAiLi+LV+TDiwfSc3xZEU2YewH9DisyOZ5jK2qzEkKbEiF372Mn/APYYouL8Sy9IDXUGomwWCTsLe2KPN/GtLLtT0JrZjLHXZTpUR6khVFoFj3sdEjWzYfCBoclvw+YqZhOY0vUYs2qF1KCVWwt998VXM4eKtqNV6g4gZKh+nNxJc9QGgDvcemB8O+MaP8IJSWkj1qiNDKopoqytZgFjS/SLxFxJjHafx1q5cBATmWpvLEhaA5mmqGECTCWPk+bJsMFrn6OWqJVq1MnVMtR5n8RVYu1PL6bB46Q1MEg7o2/dmllKf/iVUAAr/wCGURosCV5tbTDzvYifa+E6FLiZCgZisU56Jr5eWIOXOX1NVH8K5FaAPTt3wPLcIz/4pK71aysyZijUfTQ6aVKsDlBAp6etWckwTPjbEmgDieUyx4PV5FN6CMuWKippqMFFWny5GsxtBk+d4wt/ijlcqGq1GpVDXFOn1Cqq0mXXAlA2piOqwGzT4IyPF/jDNVFfL5msaiQodaYpLqZCpJDilIXUuoR2gGcV3H+O1MzWL1HZxEJq0ghB2IQBQ17xvG5gYaTMZ8kaoqnqIVlRUN4HT7AXAiTe30vgLkyQR9J2+xwxm8w2jRrbS51FbxF4N+2/97qivvbfztff6b/pjaKwYMZylQwQwBUGy9xsIA+owRGDCGAi6g3Nj274SUQ3a8e5J/XBQrErIIUlQDBiT4+x+2IkkCWQ1eqO5JO8+/8AqI/rjqk1Bak8QermgCdwTKmT1DbwMccFZnSY+Wwvcenvb0PpKdXNOT1EAbwTaDvEX7++FV6NlJRWKY85cQNFIDYmWb73AJ9I74PTzjgAAUo//ED+4nFerwJEH7+Lbz+u+I849kP/ALR/viehXrz8Uv0SX2RdK+PB8JjNHwMd/E+gx1Wjkpjmv2xEV7SbYrncm5OPKO8j/nBYUPnMjziP4ux7n7YSdu3fHFIO5/T/AGOFkeB5c0I6t/GOpXB/v+/GETp9fvgiVDGw0zHp/fb6YmXJ1DqWGrEHqRhalUPt4j+48YnR4m9PUi3WoNNQtMgAEwpBsSCb+/viXyvwi48d7Zr+CfD1MrrzLi4EUw8XMQCwMkwQenaYk9rjiPwxkeWFBamYOlhWcsJN/nZgb+cYDI8QdT1MYdEqAbyzgke3TpHqIB2xbZniP8WQC9MlRcNqULoELeVJLOZO+2wIx5/KuVz2d8FxqNUUXFuDVMu9tVSnch9JkAb642gd9jB22CZeYMDwe3tfGny2YeoaoBIDZciCqnSZMfmhQSQDJH7g5uhl6YuJkjz/AM/843hyNL49nNzxjF4ILQc7fS4xOkQu8zttsfb/AHwN8y0idI8QVmZvYXjfaPvsVzqg7Wj3B8zYgSf7AinKX0OdXYUkHuP+9p++F6dTSRMmDMAz+m31xxjuI2/Y+vcYkKQLWIgrsNQm42IEdyCD/LGEmWrY/wAKzCK1QsYRkG8QBpEfqAPphbJ52mFy/UOnm6u8Eh9MgeZWD/tiVKlLDplTAYBSQBN5gbHfE0pALPJIip/IwISJIGqLzi400bRui2+DuI8vLtYnqpUhF7sa0W7/AJh/3hriyjNJRQORqzNMaoJ6mpVqgMGLaXQxaxHsF/hbh2YJ1LRHLDqzqGSWClXUCWuYYx7kHczd8dqZta9Ojl6Bol1apAemC2nlICdLFbawIJ7jwIylXezZK40R4d/h2C2lsy/yn5aYEER5Y4Jx9X4dmMqSwrI9N1CJSWkQV0KmxOoEtedt/EUI47X50PmGXTrVhTassMJEHrOq4iRA3xQ8R4pVzFQ856rinZdVRjGxkSSRJA28DBF3KiuXgUOLumt1Xn7fmC64vlK1TM0w9NlzLmRSIBUopYghp3swIhRbe99LX4n+GqMjZVw+aICo9VQJupWnpnQL9vc+cYpeI12ZaprPzBIVtR1BSZMHxJJ9D74YyXGc3R1FMzUKsdRUnX7/ADTbtGNPUSOPs/BoONV83op5f8MKYpKtZbCv06tAbU9Mj5mHfuJEHGbetUPUzANaygJEWHSqqAb9h798C4nnqlWpUNSs7QxALNIgWKhRAAOkWAAsMLc2wF2kW7Wt5+uE22gnJ+C/pfE+bWYzNbSdwazNGwsWJgW/XBqvxFnKk669bT3AqmYBEwAd+oGPTGbkL1G8TtsB6j7/ANjAnrkn5kiLATqHoQtvGI62C5ZVQq76XJYNvMsZMEmCTHc98RYGTbTf2M4eFYmQWUgfl7R6if8AvCmcouepBqBF9IkiPTeB47QScdEZ+5ntgql7AScBpuGIG0xfx6+uCF3pjSUIY3h1IN9oBv2xq6HwpmS1OsKdEwwqaWJPcsAQoMiGjFORUY2yo4hkVy5oQ61+dSp5hQF0sk6oDQzQw0mQLX74mtGuwFmAIgyLAW2EwbDzv642HxNSejk+ZUCBVYaxQXSwPMUgq0ggK6r673xVVslVq19apURszUdqYWnAJUGowGluoKpsWB832xzybN/QUslAOD5hw1T8PWNNT+Qayu24UybRJ9z2sGlVpsFTTI+Ut7Es09JMhd+wAmRfF5T4lynXl1YqKD1wtQSSJv2Y6RtYXx3jPEXr03NSll2qRAqqpWp2uxSJEdmBF8O9XgT4H/jmiginY0+keJ3sZ6jc+3/WC0eIUAAHp6m7nmm/j9MI5WBvJMifTf8A3N/bDeil339iP0m2L/VmaVbJ737efGOskR7TiWkTYdu//P0x0LHmbev/AHgUqJoESf6jESD6fvgqkkSBbudsdpsT5t4tEeTi3OhdbAhYvBx0r5n6YmtaD1MD4F/X6TceRjmZri3a17RP1m/cYh8krqhVmj3MZflUp9JPrc467uTYg7E2AJiTBv8A2RgAzgsBcmLTv5x5qhLaVBPpvYegBP19fbCpsq2NOGab3i9pFvMXGOcMyZqFgG61pmoRIEBNeqJPVAEwJMEYWOoNpNmsIkHeCL+YIt2O9xGLTN8Gq06S1CLgcy3zAbSP5T6H5hv5CSrZpCL2yxPw8TpNRqYAAaCRJEBhs0zeYIHti6rZVFZw1ZNJAU6UJMkKDEudIgpB98ZF+INVgvVCPIu0hTpQLIj5TCrqGkmwO0nDlWmFMkg3DAAyGJ0tKkdLAzuJHrGInG9nTC/BvOFfCtN3VabuBWptqYFY00GpdJ1ITqLVVM3srbWx8tz9FKVd10uigyquRrC7KWkR1RNrXMeu4+FM3VJDw9mYoVZlCgz2WdTMAJ8AAdzimz3Ccs2Z5NKkFuVZ2epJY9VQ9VQgAXnuSDe4xEcYJ5IdkZ2lmEk9Km9zM39yfX02wOvRQ3UMkeWJF946pHe323xqeOJlKFIlKFB2Y6EBZXYkgy7XsBB8CdPrij4vXo0QUoClVqDpNRQpDGAzMn5dIJCKPR2uSumo5yjH0KeWT4A9DmFa9A1gY0jW1PTG86D1AgxfwMacVsuvy5CmIEgvVdzO0GR9N9sZHiWaWFpqFC01hnF+a0nXUJjb+Udl98IDhrVDpSmSSJHQ23/t9cXS8mqjSwa7OZ9C6BKNCgsPPKWJk04LRvu33OKLNcfL5h6IJAvD6zHyz8vyhTAFo9IxHK8HqU9P8NhMHSxABZR137AkbbwBfFtkvhPPZhdVKjTCTIl6cTJ2GsbTttMfRPqnseWXfBOKNQydeqglqdMuNRMFgintB09OwPbfDFfiwqV8q6z8tdO8jryk3PYT9Notaq4JlsxRD0a8oGW51UlqAabRqqgztcCZkbjEqpArZZEB0rTq7cvd6lIkktUiTImb9gIvjN05WWsIy+ZzZOYqtqvzWk7j5rSDbsPtgTZkA2MkmT9f7J+uH+J/C+ZpmtWeiwpiozFi9MiGOpSQpP8AMNrSbWBxR5itbVO8b77DeP7tjaHV6OSSaeSwV1O8ewNzb+n+2BUcxp1AGSR4/wBsNcGyJdS9mpqNdUwI0Kyh41A7Bsafh3GOH0KdQ1Gy1Qsz6KarzAEEhJU9AJG8qL+lsElWC4wvJj80pNaqWJQcx7bEjUdvSIxKgTB0bQAJgWP7++Njmvic5lPw7ZWlWKuVIKwvzEMU0w1NiojWCDJO+2Fv/hPNKGqpSq06IJOkHWQne7QXgW1WJGJ7Nor0ledGY1b3JMgdMaYuSL95I/uMAqhTsT3MTeB4tY+84vMp8H1synOy9ZHoqampiGEcuC0oQZYKw2n3OIfhcrSo11dhUqs1M0KlOagAkM+kagIKkAs0R2kiDdpGb4ntFLRzALWZrjcxPeQfP/OGsvWKGVJDRZgWBX1XTH79zgD8NUMIqATaCsG7Ra97Ed/OLjhWQpN0Lq5purHSUhRLF5YkWDfKN49cKTQ4cEnkWzK1syW57s7Uk16mGp9K9UC4AtJ7b41nC/iaoqVGbU0GuApVRH4VKbss6jCxUAEDzPqt8P5OqmZccoZnTS6kfSEdKpCEhoIIEkkNpGkEiRjX5nh71clmpy2VpytUK6KGPXTXmVKbBrBgIPf+GQRIAMts6YqHkwmW+La7haFRKNYVCNWtDc1GkiAdJEmNvTvi3+H8q2czDc5VUMlQ7kJ8oQ6QsAko4EmZCoDIGMrwdcsFBb8UKoYaCrxTCyslurVPz/L6YWynFM3RapyC0EDSzVCQCCpJgteRI27/AFGUW5M6v/ZwqKXp0leabbeH/HzLrjvA1p5usiDTSQ6VZ9I1sidcARJLIQCogl1FptTUq4kroRgbzBYzA2KicWLcUd6mplRgBppqzF4LQzGV0szapNzN9z3V5Wo1DIBPYgEpBEwZNioC37ecarkrZx+lJ6K6rw8i0ET1BQ+okbT80m8+0EdrTfIkWEiABuN4Gr8ptM4FVZUYaOogyQb7GAfHne4JGLnIZ7L06ar+CLwPm1rcm52QxvtJjbFN2ZKtCFWFnVqmInz6gwY847qA228xbewv39MTzLRBAU77xtF4Gxt29MSy9BWW0CSTcbkH0EKD4G04m2ss5rdnqbWI37xa82/s4g9In/KPQk7e2wwVi1gixYSgkx5idu+/3wy2Rm71dPnoJAnydjt2xHbNmvFCc3r8+pR80Irao3jciNyI9drxh3gPCGzYdhmEpwYggszSCR8pJUbYtuEZTTUL0obkoaoY020nRa57G69/GNRwX4nZDVNZWd3ZdK0wqqqhQttbAkkgmZP02xb5F4LhxWZVvh/LJ0NxKiCskrymZrAliQCCIEn0AvhNODRWcioGvCjS6NUh1UQrKIESxW9gRN8afPZ3h4rPUfKHW5YtVqOwVtQ0t0k7FSRGn6YQo8Vp166KjICCdIksB871Gbtdi0AWUED1NxvZTSK7g2XdVautIOSSys4LqNL+NSkmRvP0kDF4Vz1S2hVE20oqwsdi1VoOnxA28CH+GFaOU5tQAqiuYPdtbxMedImJ3xmD8bZvVr1KUn/y9ELHiY3/AE9MRUpN0XhLIKnwiq/KqEaeadILBQTqolxKwQCVkE73IOLviXw26UTUWtKmlSVkXlhv4q06S6iAGAJY+LC22Hc1RV2yr02KU6jqVjt/DrHpHsBa4AOKygg/E58CSNORF9zpbLftf7fdSbasapMq6SZdlH8FnAA+ZjMEKwgc23zDtYgjsYlSyNJQ2nKB5ClQQWtpJi83le5/MPWLWshACBonSLkd7TAj3wPO11oVa/5ZZQATsNCWue0j74e8CK3lhaicvK09emqNIVR8vL0m6bE6QJ25na+Ga9dwQBSpSGUiREw8diIMQYtufGJZ4cmpSZhBNGobmIJeityfY38HEalX/wCXWsdjUQ7/AJd/AiRpI/14KWAyR4rm64pVOYUCGm4Ik3BTpjrO/UPqvrh7KO7BarsRUIKk05jcQB+nmJ3scZfivEDWpN4M9iNh2neOn7HGp4CSctI/+4LnsGYT/T+xNONKxJ2CquWBOpiRex1eL77bbeuN78HVIy1HV0nUQt/mMk2PeYJ+h9cfNOBLOazoBbebsYMaxItBiw9j6Y+i8LyobKZQkBmR0KtuQRVphiDFujWDbbGfK6RUMsNlq3XUJlrkkRcwBYmYj3t+sVef4hrzdHVSWm3Ka8K0jXSBAMCwKPFrjSbElVfy9QCo8mILEmewHvsYHb+bFPxbOq+boaXBOiptDEdafcRH9m2KRpZcfFVOk+XdXgoz0kqQ8dPMQMCQemxvEHGJ4TwzJ1qbpyaKOV6SutmXeSOY5mBGNstGTmEoqstmUN7qWanSNQiTvIe/nzEYoT/h5nHrJUrtRecwz1iHeXo/w9CKCqgEaan8u4ue2nE8ETWS44E+U/i6Mpy+VTZaiilq12Qs0gHpMMNI7g274oOIorVhmaaZ1VQKeQuXqU6TBZJ1agqkkG8+BjbfBXBamUy1NKy6ql1cqU0DU5bpJOogBryJ/fFNx74Mc1MxVBUpUCpRUsw5b6OWOYpQjlipAG8Ag2xt28E9UUOV4pUpZsZgfh6cUxTKVKzaWgkayirHMIgC5I9YvX5/4mzDmRm6qfwOQwpkmmyDdyKoJVzsXs2wkXl7N/B1flGtpT+JUpvTIdnIpstRmDAgAEk0zadjcdxcP+C8wzaRpXuSUJEDf83+2Ms1aReLpsoOGcUahTcUq1UU+pX623OkGADpuFUHzt2jDNXMmJZKpBEg6WOnSAQJaxFoAM+MQz/BjlxpJDMoHMVafM5ZgaRUPN6TBX8sCd74HS47WCcvmEU2kMpXWNPfShaB7Aj3xDjbyT/URguv+gNPilHTNWAx+UKtgL2Pnt4H2xKrxKkV7kRA6Sq3LGQCRfa/6d8TzmeyGhQKL1nURqdmpdwT00qrSN7zaAL74z0gnqUTtJnY7+PX740XFF6sX9XNYVG8+E2r0anMo5aq/MpaEOlGVldqTnUOYsBlVxuILDeL6sfEOYRKlB8myAlgAWpIAjo3QhNY6qh01Oom7MbCIxm/8MX1CulSsWL6KVNS57JVMD0hCYHYHHOLfh6bNQzDzyqdFKstVNNQQz6Qt9djTgAACRdScTGMoxp/wbT5YydpfuYyjWYuyBYho6pBFzAYQYYWkHYj3xOtlqgIVmDB3ULpGoKSYhjAjc+0HA0I5jHV0uZVm30sSJbcTfc7zuMWHGOIqKiGhR5JpsCpJD1AygHVJG+oTG0RbB8kc8pNL4mN1+CVFNQJQccpZd6mpVcWEU373P5bnuAJimYA9hSg+TcHcxuSAcSzPH8xVKq1Vyo/K81BrhtLQ8jVfeMKVFXudRYKZBAEWBsIm8D3nxfToR37IHm1iwiLwRPTYG/ppH3OIrVPd9J7r4PeL7YscuFI6pEggNsRq+aD+XcAg2v7YVXhtTtTdgLBg6gGLTBE3jvhp+BIt0K81VZQwAmPtJPpB874cq0UIgIyvaICtF51XEEWOw8+LPDiuXzGhqICIJgPpQEgBqhF9TASQT/lJ2vjMVfjDl5iNdSrlhoPLLPTBIjU0Kw1HeLgbAiJl4wwUMmw4fpcIEpadKLUbXWA5miAxVUkdRAnuTNjsHOP5xqqqKi06YkOPmM7GDb0I+vtjK5P41oVamlqfLQmUJY9JFgNzHTB3NzG0DDvEKgBAURudhud5gX7CPT1jGbVvCLlPqssJmeMHXU0grzI1BNhFx1XgE9u+OV+LVKscwswA6QTtMC0QBMCw/phFcvqI0GNQM/TtHjbEaZGpQzqDAIGoTFux949/eML0lRgpux2nllq1gGAhiJ3NvrM7bb2+9hlcvTp5unTRWkyR2AENBIi+x+3fGTT4tpLUVhTqGJIMrqBg9gbAFQZGKutx6u1U1TVqhTOkqVQj5gguSY7kd7+QcVDCN4o+k5/N5NMjy6tZaTOjtcsxJ5lSIAnv2A8nzjF8PyorsyJUToIDVJGhZFmnuvSdvGMzmqYDFailNHSEIJjaVg3DX7/APXhk6jKKjo5oqRcyB+W0/lldN+/TfbFKTWinnZ9tKUCmWSmyEU3UIwILaAlVAp7wQQY9u+AZ7ga0qVXNayWrihKkD/02pxB3uE/X0x8mybOiirRAoyINVL6VIN9RJak1itm7xYgy+2ZzlbQGzjuukKoIZjCgr00zuYJ6jBO9ziQ7UarI5FHzP4huoKDI/lAsTHf+XtAJ3JEKZ4Crm2c3IcOgJ/lRRqKwZgrq07WE4o+KZmouU0NBOvUzCEUKQGUEKZ1KwEb3HY7hTibjWdSMz05XQLo+xkFREhjaYtttF2tk9jU8eSlmcwoLDlpRZAsnUSYNoB6QFF5BtbCPFci6MKZdagSoC+glkF4KyAAI2ttEdoFdwX4kRa9A1b0iyhwE1H5SrDcfmbUCL2G9hjSZGgj1TBWHEqdMITU6hFiYU9O32w00h7MtxCkZZEU6ZYCAbCTAFr+fr5JxrfhDV+GQMCsO5i2zMxkzcg2tg3GeGDVUqQFXqDaelU5aDsPq1uxnecK0/ijK0SiB2fUVA0oWABIHVEHVYkrBYREX04TknEFGmWueBCk3BMd4m49Pb3tjUfAlVmyyyTG69gBqbbv2/XFDUenXTVlxXYrYh6FVAbSYZqcLY/m8drTH4c+KcgadFWZg6sUamuqmUJJLs91ARRLFvcXaBjJtOODRKmXnLUvWXpllcEW2gz6zAxXfFGUX8Rlrd3NrGFFE+52/bzi2zvwzQalVemAddGoVcO0lmAKsrBogjWZv8ynGG4zWLq7NqZYqpSqEnWrhGI1XIhuVawgpFxBxEMlSPoXG6tUNlhSPWa4ViFDwOVVbYkDdV3I9e8WP/i1QjorUZLmkJRWmqs66YC5mS4Ct0i9sV/DeDU6NTKvTWC1QKeomByGmQTAaV97+uK0/DkClNOpfifPadURrphG8BYpp7wMaccsEyiP8YzuZqBRTroVOoFqND8ynSw1NmCsghhp3EHBqbGppXUNT0vk0U9XJc6SdLVydBIAk/vjKcV+FR+G4edFUVF4jzGB1iFeoNZj8vTTpkH1J7nG/p8PBzvOKn/6YUw0GL1HLCfbTb29Ma2iKYjweuz0KKa0YU6dLUoVdS9ClA5FUlSVIN1EgzGF/hf4XGXy9fLvU1iq1R2YiAoqRqEEkEWJv5M+ce+FOE6DXfS6momXQEyAVp0rae1i7X3vjFZviaoM1QbMUGR6xXS1ZbU6bACQGnUWkkiCdKjsZztKJfX4jOcXySirqrq9RaaCiqQ9kp0wKdWowFqfSzMUVrjvIYjyPCaP8AO+s1WCqim5BuzRIAFioWZMzK4dzFPKPU5jmmzRcipUfVvPytBBkbzM4jWrZZmBcBiohRyKz6ReyypAWSxie5PfE9n7MiXAm7bRl69GC0AldRANiI1EDYWGw3v9YxF6eg9XSYmDuD2kbjzf0x9S4RwWhXomaYK1F0khTTZU1TpWwK3RW7RHnGDzuUpJmXp1GAC1WSYY9BDQ0MTsSpuTOo/Xfjl2wZTh1Lr/AAy4CuaesGqZilytDqaNTlkuxqKWJvcC1osT5OH/AIi+ElXM005lWoKxYgu/MeZy1BHZzdtLVtXjSgA3OLT/AAe4e1N8wSZDU6ZEBgpgvcFgNW8THYX8a/MZZWzuVMAqMvXItYRUyRW3aLfbEyWTeNySXyPiWdqKtSqgBsaqAHswOlJOxFmk+2FajCVCkyG0KYk6YBUEjvBH0jGj+JuFFquZKU21GvUC7ESrgmb2mSR+47v5XglNaa0KiVCDmGqIytDEBKi6dUA1NluNgzaYnCUUYSjeDL5LhLVG1SEWyuzGFRpHz6QQFIBgn8ySD0kCtz3LDVOWZRW0rv8AKJ0mT5Oox2xoj8MzWq1i4TL8xgIQOQNTBVI1iBAiQxPcTiqy3w1zQNeYylEm2h64D2mTYFV9JIO9sXVbZMU1hIZ4NwOpXelTjSKjtSBOwfTrM7ndgZ/1Y+v1P8OcixJNEgm50syrPeBqsJ7Y+f5fJVaWaOZU0gq9ahtTDXytIJ0gdOqTuLHGmT4mzsXoZL71x+l/3xg+t3dHRGEqyj4ccwxCUlsgadMQdRGklohohTMnzt3JWz+ZVQi1CaY6gEP8MTbUTbcqPQlRO2OilSDAjaTpnWrd7MFJ3kCx2IncYZXlyJGkCASF1bSZGq+02JAP7K6IbGvhfiSZeszZhBVD6eYLqyanljJEhxDCwPz7zGDZ3NCozAZwLS2VVALgGZkALrttBvO3lSm0jTCMrGnq1CdLNJeIaXW8ggxEH0BDk0KBtIVzUMqEP8OymBB0rLAwYNonwGpkdk8spUpKXhTUf1Bgkm1xftbcW74PSoagAKdR2J3UliFEyALk9u5jSYjD9VaVReqs+0tSCgNET81g5iO0nzhfL5CvNiAJJVho6osAhH5yYET7xE4FJDU0x+rSrUKcVstQCHZ3prrVWBYBWF5MtDMdwYkDFLm+LO56ekjUDo1SFmdiYEdRtYT2xp+I8YrFFWqqWktKNBJI0n5u0xIHnaLUlTPo7qGoyxB2IC2GmdriFAv2HqZal7C9S9ZI8F4rUfNK4KcxgRrqsYUsCNWuNSFSdU72MkgkFriNd1aq1UGqQ3L1iWpt09IuN/4e4MRIi1qteHrrHLZWJk2PQtum5BmCZk2IG+5DGUpmm2qqwIpsp0i7VW7LIMxIifTFXEu0wmXptUgllksCoCj+ID2M6RI7TFhA7TBCdTDnpOrSwfUpiIEtpIQGApHYi5AxCuaLtOoLTA6tIK3vpESY3nvcHzgZzaTamCpAUnYnSIgesD5iCAZtg7BQzlOGipqqNX/hqxpkSFqaisUyq3BBYCYM9LC8SVuI0qbBnLuG1L0kz0gGTEC5IECdrzcYf4jxt6lNKbsy01NlBuNJkbntbTO1+xINZRrUw6uQrDVq64aY0yGTUJmW8H7YLbKQ2uZpEHQoDS0EMwgNbSoAsCC838bfmYyfEmp0+UK7URrLhlQl2c9MOxZdKAFiInud4wnW/DjWGDSZ0lelAZ3KlmDgTYAiyj6qVc0obpEjyyLYnx27d5thZY2h2nWzFQE86oyCeqo7dWsQwA1GZgg9jafQJowjcyqQSq6UWLsSWIJm0KPUywFrwmi1KxiWMWspJib2A2Gqfr64sE4Ygp/MpqaSYUk21AbgwDBggjx6kPr5FZOlx7NUwCmazCrdbVnEK0Sek6ZiJHmPQ49w3iVeSKY52qdashq6xANw0zp0EiR53mMSDsYSitNRESSGPljqcnRe8qALCZIxKr+IZCObT5YDGxjWWYMV2DNLrq0ttBIHmdFKj6z8J59Wyv4co6VghR9CaSgbVUQHSiKoOqAEBgbwTgtTg+tTSPM0u7tsFIMVtN9zHNFz3HfHyHhvF83RB0VikmT3MkBZBYfygbW6V9MWWX/xBzdMhucr6QIVhqU7G5BDgxadW4xnWTRShVZ/PqfeOE0xNPSelcwzRMnTymEmDJv3O8nBfxtMikeUia8wwPVGnls/WRp6ieWbW39Ix8fo/wCLubUsWpliFlCxAWm5DQWGjU4kkXbYeb4Fm/8AFjMNTpinRRWp1jW1Ak6ncsY0spAEsTAJPqAIxpHBm2mfU+IcWpmjRcZZX1ZgI6s5/hK3zVTKnVp0benbbFlU44isagoNVVaYipTTXULFmlACAQAIMzB1emPmVH/F7KodByVVkDlk1OuqGUByy7Bi6m2wDGPGM9xX40WvV15TJrQsocAjXIksQ4iZteBMGd8bqUK+Kznl6ibqqPsfCOKOehMk4hVGuVAcKqz81xvA3B84zicNpkszqA2piyx31MLwv2j9sYLL/FWaqulLMV6jUdSHShSmNSH+GdUE6RuZLatPc3wlxbiYbMmu9SrWqdBR+ZonSW6T/DKEBWFuxBEsDJw9T2NOys32cyANagVLKis2uUfqtChei5DT3GHlyNMEFZE2HQfEixFzF/pjIcFzTUqNLnNltWYeVD1ytRAVFqqCkeWsqYKgLcCxnE+N/GtajSNGgKNMmDzlYsXWQQEZeldSkG2lo8HDcnVl3CvmbfhHJJppzqa1KNUvUp6+uKorIikA9zVVoO2kSNsYj4y43yHrqlOnzBXDl7lyVgqZJ6QPAU2abXxj34rmqjjMmo/NBnUG0vIEdIEQoDEWECfphOjlLmAqgAhiT80jYkG4tt/W2J7tGUp+Df8Awb8d5lStPXTru3QvPqsAqAFhDNEsQNpk29gDM/H+crZ2hVjKA0i6LRFRhY8tqhYipDg8u0tptMbHGIdQAdIECwJgifH+WIMGTvvc4PwfMsmZpsylgH5gpGwLLJW8jTeZM9pAYwMK2EeSvobav8bUyrQLl6z1AWAWorspXTEtpuwBkRAkNgHBPjHPZbSqcsI6o4WzEBlnVYiFMzBjaB3JwjnqNjDdR8MTcE+nvizfiz8nlQOrqJJOpmEaFB1QdrCI7+CFmqRLnKTss24tL0/xFbnUxqYIVJCMQakhmYGodRZeuCPlFsP/AA5ksvzKbtXpsrCKiIdSiowZkY91HUBpQnqIE2Ixj6lbqRG0SsE2mSTBuOrTYWMi5xqOG/E3KR6bp/EagF5shqkc16kkjYHXEA20r9Jd+7HDkS2jT5zJZLqp0az067QafLpVnazzPLVJcECNz3wjmK4psUq8TpI6/Mr5XlsDE3RqUrbGN4txGtVdKlWo5dUWjqUwWCiVAIAJWCZJJm5JwnUyus6izLYDSIEBQAO3gYpN+/2/4U+de1fuDbSpuSwQALsLqOoDV1Lc7Rab72llKayXAYmYAMEEtIgiZFjaRsDNjOFa9TqJUFVhp1WJmQdIO0LN/uItiNJ7wW1SANMECCLx4Anebx2xTWC2sFtVdqjM0zJUaAkhiVBAYeAQbQRa2+CZevcNIAI/KsswIElEBjszTvHtdZYAVGJgzqKwpMzEmDEHz5MAzGCjIMynQ+ogmVkkkkSFXcMeqYm+km1sZuvJjOKWwtOmihdDTPSFZQCQCCCpnpWBctI2sMEFWWCgHS2zxpAeQGKlSJmAfmv42mvy9OoXKlWpgSQGXSoUbSxvpmI9SPOGeVpUTKQxGnVpV5/yztvpYSTG22E0YTS7ZYtSyyqI5jFYaAToGmPG5EkzF/ljeD5Vy66is6mPdoAnYxAHk+2D0c0msM4orT2ghnkxChgzmIIJJEGwnCVbJ1g3MVZDEFSoMDUZgggSbEQO4PocUvmbxaex45yGVQQ0myo2+w3CgDt6Qccy3EuloVtXksFUEWUgbnt574rno5gTrQ6jcyAD5WREwL2tuMLODqXUGEjeIBHYxaRIP0xSgmV0i9otPxG0qmlSWsFgsTBJBtqEx3vGGxnSdIVU6QZRU1GLEySBA2kDuCLxijDsCVXoiBdgF9LGx3v2MTh6i86WdhYCSGIYwdzKiFkne028YHAmfGmSrUKDz0MXuSFqAKTeQJ2ILept5OGEzNEEK46VJMbKrWuD/Nf+sdsTNdLKDSJYCBr6AVkAsQNIGmDNokT5wGoTWpNpZN2NwJIMGAdj6yRF72vO9k072Tzmdo00HLClgZBIPeNtW0iY7jbbCo4vTqwWoU9QiWKzbuQNvoZHpthEcIqtdgAPcGxBiADZen9omRhWjQU31QLCbfW1juP2xooR9y1FVs0SZ2l1QiU7iNKw5iINth6AiLnCmZy9dywpuGptcE9I2IgTuYeJvOr1OAZfKKQTapMW2gd77j97fcQrxKO5AHy21CxIgEAGP8wnbC6+wld4f59xurwp6agaQ5O45hAJmdpE21i3n0urVdUJR+k9zOxJnZZ2vb1vsMHp8QEaQAwgAs0y177kx+lvGD0K1ISVkE2LKQQRfvciYItHbeLFPyNTktorUzgM6lsBBjSCBEROmSN7e18eWurMWZR0gCwkW0qZIkxvfcdN8NNwxFRijkypBBWdoe8GV+UCdrG94xWhrEoLdi1vEkAkgkn3jFJJ6LTT0Fd0BlgdLCRe67wNze+5+wuMcFcLBtJ8TNu+0dht6YHRy6ndgoBvvMegg3vb2OG2q0yGVJHy7g1GOknpmYA2Nh2UdruigNegHgp8xNwSW8gbifyn6FfXFlwzJhV0k3JBJ0gKLGSW8AEH+gucJ/hSCYLAAmQVAYQ0Ahdc+voQReJw1TroqggVPluzCzNYnTGwEbX83nES1SJeg2YQ0nDQWAPzaiqMdUqRKhrG97SN94nW4i+hqfKRRKmAnWbkxqidMue+5m8nA6tenABtpA1SNJ7GAJFwe8Ed4vjqVuZCqxJUNAUkgTJY3/8ALBB39BiNrKAIxZYVQpGkMUA1iWJ1dXfYjuBHqcdcOtQKheUbmBSNVNXEMSx2MT2HaLzjmTpIWJmaZUN6BmCwCQZBs3qAAJEmfPmRLQ3QbwEjTFxsfN7+vmMCsylyVKlkXGXDOYca1PVpJILXuCN4A3juJ749UpLMLqgReZtFwv2vE99gDidbNEglhKudrAiCJ2AI32EwIwCosQmosB4W53MdVzA723O98UrYK3s6tFRAeZmDB3O3kzBt2/S4znnDBTpAEyB0g7D5jvPm9j3wd3KiZW8zO5gWv22mx38d0xJEyQDsbwIsJ9bmNh74dWNq9k7QbhZmIuYB2020+f2G4x41CGVxo86SSTYnVqnyCTf3wBnW958EKO0TYnvPvv7YYyxKBQ1MN8zKDOwiYGzX1fbBQUP5Y6qmoblQSDYMw6rAE6htYwDERY48qOsa2OkAjqmCxJgDsDPckbGQcLZSG69UMvi1isSJkGYAiReT6YJUqNplgsERcEGWNlNuoxfbENZJcM0Ezes67FgR+YLIndl/mFydu59hUVaakyWk2ue9vfD1eq/LYMZtEg2I8+JtG04jSpNAgNG49jcbHFLBcFR//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6872" name="Picture 8" descr="http://www.mexicodesconocido.com.mx/assets/images/destinos/cuetzalan/templo_san_francisco_niebla_cuetzalan.jpg"/>
          <p:cNvPicPr>
            <a:picLocks noChangeAspect="1" noChangeArrowheads="1"/>
          </p:cNvPicPr>
          <p:nvPr/>
        </p:nvPicPr>
        <p:blipFill>
          <a:blip r:embed="rId2"/>
          <a:srcRect/>
          <a:stretch>
            <a:fillRect/>
          </a:stretch>
        </p:blipFill>
        <p:spPr bwMode="auto">
          <a:xfrm>
            <a:off x="500034" y="857232"/>
            <a:ext cx="4087594" cy="2076239"/>
          </a:xfrm>
          <a:prstGeom prst="rect">
            <a:avLst/>
          </a:prstGeom>
          <a:noFill/>
        </p:spPr>
      </p:pic>
      <p:sp>
        <p:nvSpPr>
          <p:cNvPr id="36874" name="AutoShape 10" descr="Resultado de imagen para tepotzotl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6876" name="AutoShape 12" descr="Resultado de imagen para tepotzotl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6878" name="AutoShape 14" descr="Resultado de imagen para tepotzotl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6880" name="Picture 16" descr="http://travelreportmx.com/wp-content/uploads/2015/01/Tepotzotlan600.jpg"/>
          <p:cNvPicPr>
            <a:picLocks noChangeAspect="1" noChangeArrowheads="1"/>
          </p:cNvPicPr>
          <p:nvPr/>
        </p:nvPicPr>
        <p:blipFill>
          <a:blip r:embed="rId3"/>
          <a:srcRect/>
          <a:stretch>
            <a:fillRect/>
          </a:stretch>
        </p:blipFill>
        <p:spPr bwMode="auto">
          <a:xfrm>
            <a:off x="428596" y="3643314"/>
            <a:ext cx="4143404" cy="2477715"/>
          </a:xfrm>
          <a:prstGeom prst="rect">
            <a:avLst/>
          </a:prstGeom>
          <a:noFill/>
        </p:spPr>
      </p:pic>
      <p:pic>
        <p:nvPicPr>
          <p:cNvPr id="36882" name="Picture 18" descr="http://cdn.vogue.mx/uploads/images/thumbs/201346/destinos_de_fin_de_semana_pueblos_magicos_en_mexico_922049703_1200x1200.jpg"/>
          <p:cNvPicPr>
            <a:picLocks noChangeAspect="1" noChangeArrowheads="1"/>
          </p:cNvPicPr>
          <p:nvPr/>
        </p:nvPicPr>
        <p:blipFill>
          <a:blip r:embed="rId4" cstate="print"/>
          <a:srcRect/>
          <a:stretch>
            <a:fillRect/>
          </a:stretch>
        </p:blipFill>
        <p:spPr bwMode="auto">
          <a:xfrm>
            <a:off x="4786282" y="1357298"/>
            <a:ext cx="4357718" cy="4357718"/>
          </a:xfrm>
          <a:prstGeom prst="rect">
            <a:avLst/>
          </a:prstGeom>
          <a:noFill/>
        </p:spPr>
      </p:pic>
      <p:pic>
        <p:nvPicPr>
          <p:cNvPr id="13" name="3 Marcador de contenido" descr="teopan.jpg"/>
          <p:cNvPicPr>
            <a:picLocks noChangeAspect="1"/>
          </p:cNvPicPr>
          <p:nvPr/>
        </p:nvPicPr>
        <p:blipFill>
          <a:blip r:embed="rId5" cstate="print"/>
          <a:stretch>
            <a:fillRect/>
          </a:stretch>
        </p:blipFill>
        <p:spPr>
          <a:xfrm>
            <a:off x="8715404" y="6332290"/>
            <a:ext cx="428596" cy="52571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29600" cy="1143000"/>
          </a:xfrm>
        </p:spPr>
        <p:txBody>
          <a:bodyPr>
            <a:normAutofit fontScale="90000"/>
          </a:bodyPr>
          <a:lstStyle/>
          <a:p>
            <a:r>
              <a:rPr lang="es-MX" dirty="0" smtClean="0"/>
              <a:t>Criterios para ser Patrimonio Mundial</a:t>
            </a:r>
            <a:endParaRPr lang="es-MX" dirty="0"/>
          </a:p>
        </p:txBody>
      </p:sp>
      <p:sp>
        <p:nvSpPr>
          <p:cNvPr id="3" name="2 Marcador de contenido"/>
          <p:cNvSpPr>
            <a:spLocks noGrp="1"/>
          </p:cNvSpPr>
          <p:nvPr>
            <p:ph idx="1"/>
          </p:nvPr>
        </p:nvSpPr>
        <p:spPr>
          <a:xfrm>
            <a:off x="357158" y="1000108"/>
            <a:ext cx="8229600" cy="5214974"/>
          </a:xfrm>
        </p:spPr>
        <p:style>
          <a:lnRef idx="2">
            <a:schemeClr val="accent4">
              <a:shade val="50000"/>
            </a:schemeClr>
          </a:lnRef>
          <a:fillRef idx="1">
            <a:schemeClr val="accent4"/>
          </a:fillRef>
          <a:effectRef idx="0">
            <a:schemeClr val="accent4"/>
          </a:effectRef>
          <a:fontRef idx="minor">
            <a:schemeClr val="lt1"/>
          </a:fontRef>
        </p:style>
        <p:txBody>
          <a:bodyPr>
            <a:noAutofit/>
          </a:bodyPr>
          <a:lstStyle/>
          <a:p>
            <a:pPr>
              <a:buNone/>
            </a:pPr>
            <a:r>
              <a:rPr lang="es-MX" sz="2400" dirty="0" smtClean="0"/>
              <a:t>	</a:t>
            </a:r>
            <a:r>
              <a:rPr lang="es-MX" sz="2800" dirty="0" smtClean="0"/>
              <a:t>Para poder ser incluidos en esta lista, los bienes deben cumplir ciertos criterios de selección. Estos criterios se recogen en las “Directrices prácticas”, el documento principal del Comité. Los criterios han evolucionado paralelamente con el desarrollo experimentado por el propio concepto de ‘Patrimonio Mundial’. En efecto, entre 1978 y 1997, los criterios “Natural” y “Cultural” evolucionaron considerablemente. No obstante, en todos los casos el objetivo es garantizar que las generaciones futuras puedan heredar los tesoros del pasado. </a:t>
            </a:r>
            <a:endParaRPr lang="es-MX" sz="2800" dirty="0"/>
          </a:p>
        </p:txBody>
      </p:sp>
      <p:pic>
        <p:nvPicPr>
          <p:cNvPr id="4" name="3 Marcador de contenido" descr="teopan.jpg"/>
          <p:cNvPicPr>
            <a:picLocks noChangeAspect="1"/>
          </p:cNvPicPr>
          <p:nvPr/>
        </p:nvPicPr>
        <p:blipFill>
          <a:blip r:embed="rId2" cstate="print"/>
          <a:stretch>
            <a:fillRect/>
          </a:stretch>
        </p:blipFill>
        <p:spPr>
          <a:xfrm>
            <a:off x="8715404" y="6332290"/>
            <a:ext cx="428596" cy="52571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4" descr="http://www.patrimoniomundial.unam.mx/contenidoEstatico/archivo/files/repositorio/pmundialcu.png"/>
          <p:cNvPicPr>
            <a:picLocks noChangeAspect="1" noChangeArrowheads="1"/>
          </p:cNvPicPr>
          <p:nvPr/>
        </p:nvPicPr>
        <p:blipFill>
          <a:blip r:embed="rId2"/>
          <a:srcRect/>
          <a:stretch>
            <a:fillRect/>
          </a:stretch>
        </p:blipFill>
        <p:spPr bwMode="auto">
          <a:xfrm>
            <a:off x="3000364" y="357166"/>
            <a:ext cx="2786082" cy="1549061"/>
          </a:xfrm>
          <a:prstGeom prst="rect">
            <a:avLst/>
          </a:prstGeom>
          <a:noFill/>
        </p:spPr>
      </p:pic>
      <p:sp>
        <p:nvSpPr>
          <p:cNvPr id="39942" name="AutoShape 6" descr="data:image/jpeg;base64,/9j/4AAQSkZJRgABAQAAAQABAAD/2wCEAAkGBxQSEhQUExQWFhUXFRoYGBcYGBwYGxwYHBgYGhoZHRweHCggGh4lHBgYITEhJSkrLi4uGB8zODMsNygtLisBCgoKDg0OGxAQGzQkICQsLCwsNC4sLCwsLCwvLCwsLCwsLCwsLCwsLCwsLCwsLCwsLCwsLCwsLCwsLCwsLCwsLP/AABEIAJIBWgMBIgACEQEDEQH/xAAcAAACAgMBAQAAAAAAAAAAAAAFBgMEAAIHAQj/xABIEAACAQIEAwUFBQQHBgYDAAABAhEDIQAEEjEFQVEGEyJhcTKBkaGxFEJSwdEjkuHwBzNDYnKCshUkU3PS8RaDorPC4iVUY//EABoBAAMBAQEBAAAAAAAAAAAAAAECAwAEBQb/xAA1EQACAQIEAQsDAwQDAAAAAAAAAQIDEQQSITFBBRMVIjJRUmFxoeEUYvBCwdEjgbHxBjOR/9oADAMBAAIRAxEAPwDnZXGAYnKzjZaY3M+iiT7hjqbUVdkkm3ZEAGCuR4BWq0zURZUedz6YgagFQVDqUSBDrHPnBMT6Y6Zw3M/7uhEElRIEECbxboIxJ1k11RsjW4o9muzS1VZqwdYPhvE4H9oUyuoLQJDzcXIPpcnDtmKlRRqYeHCGoKkq63UnkCfj88Rq1Zx1RWEE9GCWWOePIxdGWL1CBGoxsDy5nry2wcy3Y+qyhiVWeV5jHRTqqUE2SlBp2QraTjCpx0rhPZ9KdLTVRGeZJAnbYycJvHcsBWZVBgYaM1J2QrVgNGPIxO1OMa6MUsKRRjUjE+jHhTAsE6D/AEJ5gU62ZLHenTH/AKmx10Z+mTAYTji39HGVl6oG5RPQXbHVuG8PQDxL4uszguEcuZi5newYdjyxprONKYgRyHOcQ5jOaRa5n5Ymo9wblxCca5iosEMcDH4rB3PyjFbM5wVBYmZvAwypO+oM6N62ZpAwNz8cRUsuJLi5JxThQ4tHrgxTQQABbFX1QLUzuRzGB1Wgt2CEQY88XM7mGpI7gFwqk6RAJjlJwr9nO0j1a1RKlNgGBcHUCFiAR6Ext54nnadhrXQWq1Wi0j1xQ7ir6ec4O00DmefQ4urlhuRinOZRctwPlaGkdT1x7UM4K1VAxRrkcsLmuEo1EPXHNOI5+qlesFqNHevaZHtHkbY6XW1RfHK+Jn/eK3/Nf/UcQxPZRWjuEeEcZ0VJqJrBUjwKAZ6wLG04ef6McwO8zcDSuqmwGwg94Cd4BgLPoMIXBad6j/gouR6sNA/14fP6OvAmcf8ADTpOPcK//bHJHcvwY+5FiWrSZHewvkAiCPiDi3gTwBhocmAxrVFJsC0VXUE/A4JV6yoNTsFA5kwMUEZJjMeKwIkGQdiMe4wDMZjMZjGKnE86tGk1Rvuiw6nYD3mBhNr9rszyWkPUMeXqMT9sOI66ndLdadz51CP/AIg/FvLC9Vi9+Rte3tAT7xth0lbURt3si3V7U56GOukOkU+oMG7bSMZkP6Ra1O2YoBx+OmYPqQfywJqHUTb7p67aifdc4puuGjBSFlNxOiUu1+UzNNlWroYr7NTwN5idr7WOOfikBbpbFHN5cVAVYSOVtjeT1vPyxFRy1LSsqswJ9YwY02CVRCqtPHqnSw2A6z8sWhTx5Up06q6SBb3EHrhcVOKjlfEpRTbujc0XqKdLC26nSQ3PpPzw1dnilKkp69NrGLeVsc+rcHdTNI6gOhgj9fXB/h3EH0AEQRYg7z77+eOfDxu7JlarstUOee4gpSWuCYA64SeM8IzDvUrUZKm+kbiAAYHPabYu03aq6qTA8X03wX7M5yUIezA6Swi8c4O0/wA9MTxDcJWDTSauJHC8zUDarDTbaD6Yasl2pqLZgCPLGdoclR1a6UAmxA2bz23wK+xsVLhTpG5i0nbHZh8kqd7EajkpDBV7UgmwMYG5/i6NOlN+uB1LNIV8Y9/0PXGpSBPL8sClOEk3bY04yTSvuVswdRmAMaJRkgEgAmJOwwVyOQasVRdJcgkRIB+JMWn4fCDtJ2ar0tBIEQb6rA2MQBJ57Dlin1EXC8Qc281mG37GK1E1KNdapHJQCPMSCYOF/iHCHpAFufy9emDHYFa9LvWZYVgovuSLgxHswxvgrW4U7vrbSwvyjCQqy/UGUFwIP6MUGvMSY8CR+8Zx0WlVC/2nzOE7spkglWtaDpFrRucMpo2N/wA/zx6FNKULnLNtSL1bOKywW0/z8cUHzMG1/wCeuIWTHgXFVTSJubJxlC7QYAjE9PhZUg6h6jEVPPCmJciADMkDFzMcRRvCrKTEwOn8xiMpSTsUik1csLkZgm/pbFihTPObcsRZfigCwYtjG4uDiLU3wKXiRcczDrl6hporNEaWOkQbG/vxzbgebqfawgpqC6wSrH2dOuYIj7ow4cb7RUFlHcqx5fmLXwqLxnJ06q1h3wdIEhYTSRokgqIgEbEz0xG9pooleLOgUM13agFfU4k/2lI2OAtPO94oYEOpuDyOLNPNKNgQcdTpcbEFMsVq7nlilUqOMTfbzzE40qZgHacZRa4GbXeVamZmxnHNuKZ2MxWBRCBVfkJI1GLkHHRapnAyoTJEkiTYwR8DieLh1UGlUyvUXcjmE+z1mK6AWppIJPMvz/wDlg5wbirZdmCqXSsiUyBYAh4kmCRIqxHripxsolGGRCCwMBQl4ImVAvE3M4rcG4jRrPTak7K+s66bEAkEz4eTxAEC/OBjzpaHdTkpK410O1rBYppDmrUqSfENP7UkAWltTjyxKc0zN3lQvUKk2PO8WXYA725YW+EEVJCrodRBMCxYgxcW9NsMWWRovc9YG2rpttbFqTuiVVWZdyfEnoMAhMH7sSu4Hu9qZHQ4dcjmO8pq8RqExvGEN6TWI2tNvO9/TElPtx9nUUnonwgQS4GoFiJAK8tz5Y1Vpas1KLloh/xpXJ0tpjVBidpi0+WBnB+O0q6K2tVZp8BImzEW67csTLxClTpp3lRV/ZqYLAGI3jc4S4zTRzuo8D8TEksTuSwvcdSSeuK9LxAaiASSCOcAjURyi+JqkC4vbrY7H48vfiuibGBImJ3uJIHP7on0GH1EPVb2eREzsRdQDfy39cVxTB+J+EmMT93JgCWFTa06QxDEAjpH64gq0HHIAl1Ma1B0yuoEap2m3mMGE1EEoOQNp16kLKgBpEEGQQbX6QpvHP4hq+cTU0sRc26X2wz51GUA6T7aySCBpLAEztsScaBk5xPPbFd9mTatuheahY+mBaQBIHTDSuWNjBvthazSdTF2AvHM2xz4vWxbD8SxTzKp4mB1co5+Z6/XEvA8qagMSdT23MCAD8DOAmZSSBq/nl6zGHHs7lzSpUrXKg/veL88TwsbNvyHru6sScT4M1Cn3+oFabLqixuwWPicVKBVRU5jVt5H8xhg7Q1nOUgrCOwE9SDq/wDj8sLooK6Aaofk1xbp52xLEO8tR6SstDUZlXGgcvqIFvn8sFs1nDTyg3IsIMb6hyjoDvgBQybrXQF1YAtYbg6W3xf4wkUHkmANUehnbF6Mf6LsSqS/qaixVya1CXRmDTMSQCdz/hPph6enRWn3gEK1LSFmbMIgk9OpPLCQagSDgulTVldY2WT7laW+U4Sld3t3Dzsrepp2b76lmqJqBdCk/tBMRpNjGxO1+uGntjxIVqSrSGohgx03MAEGOu/LCplcyVWAbiRvy5e7FniFTu2RgYkWPnKn4ROFhrCXegy7SJF4wao/Z1GnQAymZBFpuLT6nG/Ce0bABAQ1pILS0+8nEWdzq1NVQR3mnxEACdIJv1iPniHKurMGIGo2kcwY/TGjKPVA09R27CUjmK1c7Qi/U4ZsxkGUwcLPZztFl8pqNYlRoCraSTOw8+foDh54fxKlXprUptqUi0WjyI5emPTp1nHQ4501LUCNQIxW4lVFGk9Q30qTEx9bYk7Q9rMtlqhRllgJJERq5L+uE7t52nGYoUTlyAGVjUvBB20FQL9cGeNjZ23FVF3Fvi3GalVmZ9MaYAEwLj3cpN+eKOW4y9Oorh4KkbkEHygbCPrywv1szM3be8mZxlOpA2kn3/Dpjzndu7ep0pK1jsNPtjl4QnVJAJgWB5/T54P5SstVQ6EMpEgj+bHyxwepnCI1bcvK3yw69nOM1MrSddN3IKoT7FjLHoTbw+UnoeujjJ5rT2JSoJ9kP9qwO9QWnu7SfM+Ywu5ykWWpTUSYEAc4ZSQt4JjkOnPG1aszsGZiSbnrOmY+uPT7RIBmVPO0r6W254nOTlJsvCKirD7wjIaMpSYgKq0EY2j7gJMdfzwk8X7SsSYOkbiN488Q57j1UZdqWt9NiRew9Z22ueowoVM+GJ5CN9z5friWIxFSfVWiRNUoxdx+4D2sDkLVsNg8c/Py88NwWdscOXNEk9R6R78PfYLib981FtTKygredJFz6C+OjC4uSahMlUpLdDs1PAer7bf4j9cMRp4Xq/tv/iP1x04mScURs0Cu0dQLTBKq0kL4touTzBB8xhSfIIGpsmoS8FSdQ2mQYB5cxz3ww9rc0AoUrqAAazFTJtykbdRgDkKyM9MKGGkux1R+FQLjfY7jnjzJtandQjJW7i5w3tZXy7lWiogbZvaEG0Pvbo0j0w15TtXNPUiq1wIK+OReAmlg7CAAF6yYxz6plwtRi86pYimNzzGr8Ai8e0fKQcGKeWFOg9XMkiR4KYIW2mQL+yPIXmZBJOEUmjosmP1XtN9nps+ZRDEaYQBjKkhYC2M6vidsK/FeL0c1VDojJIVQpCkCDIA2iZg+7Cm2fNYAO7EyDJEkG8XgGLm3LlGLeVDoyutQkqwYAyRIM3vcYMpX3NC8XeIwpxDu3KHxU1ZgDF41WgTEe18cFnrUamXepS7wGmndtq0swQKCHNwNk026+U4RaNJlN5PnI/MYMcO4k1KdMXV1aZ2YAfdI6bzguo3ZMVQs21xD1biaUhNV0X2SNViQFEwB4vanYdMB892qoodKK1QwsE+FRKyNvEZDdV9MD+KcJp1L+IgTJEawTBudjP4iD8cbV8nldQKGpZUWHA+6oBNuc/LD5k92Jla2Rpn+0WZdlCPC6UbQlhJUGDHtXncnE2Yo5mtS1PIZahtZQFZRyPmvrfF5eLUl0Iq7AXIgTYQREkCOXXY43z3F3gzRDAlYZWgQARF5/ERgXiG0gFWV6C1FqViCVgBfxBlO42tN4i+DStmSJWpUKm6kuZI5E+DpgUeIManehFDaYMzEadMxJG2J6PaaoihQtlAAvyAgcsBuPAKTMPEarSDUYSI2WfKCBIwP+x3Y6j4pMxJv5z78AzXf8TWtvjQZhvxH44k1J8RtA0/Cp++fQqMHuH8QemApCtp2JsdrbdMKmXzTL94++Tgo/E3Fxb3DC5pR2Ycqe4a4/wASq5qkKbhQA2rc7gQD8CRB64BPwm0QhHS/6W54hr8UeJLH4DHlLPu3sk/CcBuT1ZkkXuFZHuagdVBgR7R2O+/lg7xHOq6uq02XUpAlg1+ROxwprnK07H93+GJFzdc8m/dP6YZVJpWuBwi9ST/Z7GAyiOoMx7rYIIdOWajoaSCBtHiJJ52icDzma8nwkf5f4Y8OZrx7N/MflvgRnKOwXBPch+xVNgI5bcv3sHO0QFUIUGxNryvh8pwKo1q/NfLbEjvV5FRY2JHkLX8xgKpbQzhfUrZamytLKSNLCwIJlSokepF8T5WhADN4QGHhEkxImBHrjZqtUnlH540NeqNyPlgZw5Wedr84rImifbm4I+6cNvZDjtSjk1FSpcmKIaYg+ze8jVPphI4pRq1tCqhY6x7MEDcXMwB5mMVMu7QqzGkfAhpx0qrJRzHNKKTsR8Y4jVNV+8s+tg4NiGnxT5zirWrvScqRpYWIkHcAi8mbQZnF/NuDUjQhK3LPJZiTJLGfFe99pPXFRspqLM7iWJJ9Tf0GFagtDJFWs2o6uu/r+uN8uFJOomIPsxqJg6QJtvE++Bi3kaaLVWWBC32FyOVwQfgcaZimpvqXwi0LE/PflOGTitA2N+DcOq1K2ge0pAJsdMuqEi4EjVa/I3G+CPGshmMnUek5psyp3gdZgqNZNjz8JseY9+KFJSWLLq1G5JkkmZJPW+LGbStmJLTriNTSJEmZm/PDpq2wdUR0uKV3CKCA0sNW8WU2HLf5YsUqlfQdTCWAgxe/1t5YhytApXpIYNixHKNMR79OL9eojkoTovy9mOg3i1sCUlFXNdsZcjk2TKojyzsqVKk21FjSZUaNwq1IjqCd8B+1PBVCKEQCCAIFxYMee0lreQ6YlzHFi0k1Jk8uQsRHpA+GI+JcWY0lVgS0f1pJvA0kgQBcWtOEVaMgOLQq0qB1aTtBvteCfrGHv+jfhfeV6rEsBS0xBi5uASNxA254UUEsrG28/ADDBwLtKcitQIdRqkG4JuBFo8vpjRqRUlcDjdaHUMvxGhULBXErvaP5/hhezTA1HgyNbQeokxjnNXiGoksCWYyZ6k/rh24bUmlTPWmp/wDSMWjWc90QqwsgH2pQ1GYLyA5wABEkk2A8zbAvg9RaZYodTAR3lwATyQETy9oiegG5s8ddqrOgJMvAEdCbmB8z1wy9nuzVNKYd5VwCxeWAnSDqAPhIHmLe+3O9WzuirRXoK3D69HKk1XYPWOohADa+4aCJvYz6HAPP5967anLG5gTYeg2xBn6peq7EqSWuV2MWkX2MYjUfzbDWBclpGD/HBSlmLb/Q/lgSJ8vgMEspWY/zt8MKwot08wD4TzHl+mNg6iIY+8H4YhViJ/agf5h7t1x535274GT+JP4YWwwWyOaGtYO5AIPMEgEXsR5Y9q0w4JWxHtLzWOY6r9OfUipaJBmOcqflqxZytSIKqViIIO3TY4wTxsuY3n64ky3EXp2JlfP+fnvibNVfFsBKqbCBJRSfmTipXBbmu/TBAEwtOqDosx9Dfymx9N/XfAt1IJEc8VH1IZUgeRMfPG/+0qn42/eOCkBsJrQpiPCOnsz+WLFKmgEQAOkRv6Yf1yCfgX90fpjdcgn4F/dH6Y6Hye/Ecn1i8Jz+pQUX7sRH4RiYX9rfz2GH05FDui/uj9Me/YU/Av7o/TG6OfiD9Yu455UqEAAQBImTF/hB+WJsyvhsLiOp6dL4fTw+n/w0/dH6Y2GRT8C/ujA6Ofi9jfWLuOf5ViVgzPoQfW97Y01FJk6h9PiZx0P7An4F/dH6Y8bh9M2NND6qD+WD0e/F7G+sXcISnwkKQfKTt6zjU1gwHptv8Th/HDqY2poP8o/TEVWhRB8QpSOoWcDo9+I31i7hCWpeI+UCI5WkeuMenNhaLmYIPlzjbnGHvu6HLuvcFxB3mWFgE/ct/pwPoPuQfq/tYjMSZ8NjfoJix2xF3TQTYiPuzP1+eHoVstuNH7n/ANcCO0HGqFBQe7RwxgW53O2meW+A8Cku2ho4pt2UWAMhVYA6C20GYJj1iffirm+H6ptuInDJwnPipVqoERQlrAAyGI3nBiBibwreilp6AlUu9Uc3r8HLMzSwnkI6R1xC3Z/++3wA/PHUAo6Y2CjpiypS4tf+fIufyOdZXs0kgm9vxAXtBs3r8cTZnhiIp1Gms7E6f1x0AKOgxmgdB8MNzfmbP5CJPmMasn95fnh/0DoMehR0HwxubfebP5HOmy4BDEoY5wZ9AcDauWZnciN7edhjrOgdB8MZoHQYWVJtWTDn8jlNPJmIZ1+M4mNPYOxbSIEkkD3E25Y6hoHQfDHmkdB8MSeFb/V7fIec8jlgy6sdyOk/wxKMlAHiPvx07SOg+GMgdBgfSPxe3yDnPI5ccgDJJwQ/22URVVSdKhZkDYATjoBUdB8MUK1IajYY6sLgnKTWb2+TmxOJVOKbjf8AucmWtXqOWTXJ30Ejz5YKUshnIgVKkHl3rKL9QYx0Lu8einjr6L+/2+SPS32e/wAHPk7K5iLBP3v4Yiy/AqzkgaLGL1FX6nHR9GMNPG6Lfj9vk3Sy8Hv8CFU7L5hRMKbx4X1X/wApxVp5apTfxAqehB2+OOkBMYUwOi34/b5N0svB7/AlZOlTN2qMp5wpI/8AckfDBJaOVG+aUetTT9Wtgtm2Iq0lBEMTIgXsT7tsW+5HQfDCx5MzNrPt5f37ykuVMqTcN9d/O3d5C84yXPNr6Cqp+gnEVXN8OG9dT7yfot8M3cjoPhjzuR0Hww3RX3+3yJ0uvB7/AAKTcb4Z1LWA9l9gIHyAxpV4pkIkJVjy1f8AVhw7kdB8MedyOgxuivv9vk3S68Hv8CM/FMrEpSrN8D8iTiP/AGxT/wD1m+Cf9OH3u8a9yOmMuSvv9vk3S68Hv8DaVA3t648NZBu6/vD9cJv2kSZO3MzERPrt5Y3V0JkRsDy5xfyHwnCc6X5kajxCiP7RT6X+mK1XjdMbBj52A+uFxagMmRp2mSRM+g+uMqOqmNYJ8wdr3k2A88LzzCqSDlXtEij2DJ2E/wAMV34/Ub2Kaj1JP0iMBMnmST4ka97clnnYg2M23xLxLNAFdIdh96VYRtABIv7h7+qOsxuaSCFbiFbSWaoeXsgCJ25TiKq1Vl1lmKG06jH1wIrZ2poRkACsuoArMczyJEWvEW88e1qlZqDCsDGkkCQII8Ux1H0nCc63oOoJBGmRqCksTExci14JneL7fni93Kjko94GIslwYugckzpJixDWXeQSLMYgja+KtPIagKgB03XaBKtB3G8gj3YM6WZ7mp4jIuzcq1ahepUURAgAyBsLkTvvyn541zCslPwkcoJ92rccgfLAWsCOkEW2/v8A/wBcH6FdgukJeLALqmQIN4F7nfnhGnFDXzNspKWY6idKbQSs6gx9+wGAvaYDUiNuHaQdvZ2mY6DFvN8QGogrp/aMNQEAKWME84np03xX4hle+emFfXpP3b7keUiB9MLnVylON2E+z2XrNma4y9HvDJJhlQKCZkk9WkRi1neO1KDaK2WdGHmfl4b4TO0dDQARqBNdiYMfeqWNvLE3H+0tfPJSpVhSVaM6dAYfdC31EjYDaMNeTemwJxjF2aGhu1qxak3xH8jFvI9pKbwG8J87fw+fuxy98oAJBBiLQBz+eKmsD/tgdbvFtG2x3AZ2nIGtQW2BME+gO+LAOOT8J4stHK1lE6y6MhHI6hq8xI6YPdne1tlp1m8RJhthB2Enzths3eI49w+TjJxNk3GiCASx3MWAv88eMAy+HSJBEsY8tW29/ljZgZSKcZqxq2XaTBH7xixvy+QxjVCdKEbT4gfxSfKbnphsxrG04yceUqC89VwbTcQZA1dTAHvxHUyVrMbwd/4SP4Y2ZGszSvnArQQdgbeZI6+WNPt69D8v1wN4tVXLvNQlVKrDEGCZfntNjbyxRPHMv/xVwrqK46pSa2D61u9JpguhYAKyhS2rULAEgXEgX3Ix7l6ICqAWIgQXjUbbtptPpgbwDitF8zQVHDMaqQB5MCfkCcMGmYJ6D6DHbgJXk35Hn8oxaikyroxmjFvu8eGnj08x5OXUq6Me93ixT0mYIMbwQcb91gKaYXBoqaMZoxbNPHnd4OYGUAZ1f96oDyb/AEvgrowPzdOc9R8qZPyqjBnu8SpPWXr+yLVlpD0/dlXRjNGLXd497vFcxDKU9GPCmLvd487rGzBylPRjNGLfdY87vGzGygapQPsoyt/lZlAj2RBFxHLF7K5RTCGNbK8wG8Ihb+ImPFa55jEOX4SzJK1NMjZlIJE2sQABbe+JuGUjTqMWpsVSdOmbkSROkmZEbj13GPCfqfRlPOcAXMEI7uj0iIJiCdEg+Y/w9COWBnB+yjqW1soMFTzXTqHOBeV688Oj5wlDTC6VuCDfSLHSbkF4M9Fm/IMs8X47Spr3UqVZgu5IVQdJLEAzBG29pOEztDNIvtS7lFp97rI2gDUwPS5HXnyxYr1SVJZaJQ763VJiORO4jpgBR7QqFVKaSGeDAGy+KL3uoJkRz88Gs9w5sxSAUooN2LggyCZibNIY/wA7Jm7hlYqFacx3tIWIUCtDegVTpI23wJ4pw5qoR9LASdhvtC23mCee+DmX4NmQAozTKCSSQacXvMh5M2+Pxr1+C5h/CGNWqCA1TVESCbN1WV2ODFLNc0n1QGvHMyg0968bcj8yPIYqZTtDmNVRSajopqTA2/aNzAtbBet2V4oNSj7Oylp8TeMX1TqCife2I8/kVpau/pVFWTe0EkkSBcH3Tvhp1EuAigyrmJ0kyQBq2MCxcD6L8cXjxRCVIq6BKAoO6IYCDYhmeSQOhtGBuZOXRQzBhIBBIUC4kD2cSlwApWjUMoagOsHwqFg+zEy23kcRc+CKRjvcCNlKjkPoJUAxNrGCTcnfSOWLS8QRKqAJcvSU+K4JZUBaSSbAbnmIxLT4sO6YqjaQxRT94sQWMcvnztjXg9INUWpEeJWJtcCIneTAF97+7C5usZya0Kefy/e0x3h2YRBAv4+c33wGzuQCkaGImec3ti/2lqo1GmuouBVBtp9nQwkEefX4YDpS71Up0lkhnMSL6hT933T8cOmGUrst1COo8p9/8PhivVFMqSWUe/Ban2YizyD1mSPQDnM7nbBjh3BqNAgqPF+JvEw9DsPUAepwHViGNKUhQqcMKBTUVl1SVlYlQYJg3xCXj2DzkbcjPTqBhm7YLrq01U3WkIB6lmb43GAjZB4mAx5j7w+hPzxSN2riSVnYs/8AiCooEm5a58rbDYYJ0+0ChAWMseS8hymcK+YoEwRI9f1xK/DaiIHJQqTEq6tcgmCFJg2O+KKbEcEOeU4mlSwYBvwsYM+mCCO42P0P5YQMklNSNY+8PHqYEAGdgYMgR78Hf9vuXGnTo6Qb+piwsdvjh1U06wkoO+g0VTUYqrESAIsNjcbC8zi/lMtH3Kk8y1Nx8JXHuR4lTztZEVadAomqYLagsQA2oTYfh5HD3ksymxJvYWtJj9PnidVqUdx6d4vYRs7Qp1GSkySNTSGUj+xqneBHI28sMLcGy+un+wpew/8AZr//AD8sa9paDWKq7qtUligYkf7uVmwmJcX8jimOKodDinmNPdsZ/aXHhOoeUD5jHzXKlGTqrLfb+fQ9bDSzQuy3kOGUlzAK0kDBqkaUWfZpC23U/E43BD+IAwb+IQfeATHxxS4bxSn9qpKRUVmqEBWLAye7ixNwNJn3YK0U8K+g+mPb/wCPKcKclI8nlmKvEg7vCpxXOPWMoSKavcCJYCL39qdo5b74ZOKVGWm9kEAmCxumx+5YkT1wi5OmtYyqtpIpFNJ3DqzCSQL+U8h1GPSr4unLq39Tlw+DqR61vQj1Ck57t2De1KkAFgACdAuVYmComSbezZkp8eAfSxE26kX849P5viXs9wGk9Sk2lCmp2rMbqwPeaPCTpmVW8cjfC5nchRFSlTp04Ys7O2gaTThYGoDwEnUJ89sea60c3V09D1FQk49bX1Q3JxReY36H8j+uLdPM022Ye+38Mcy46K2UVSxAOtQNOpZkOzalVRMQpEzznz8p9qapqaKJDHuw/iBO6BxEAG0xeeeOmGLqpXUrrzOSpg6TdnGz8h3rp/8AkE6dzvyt3nP/ADYJVOIUV/tFJ6L4vpMY5jmuIMSRWr01IOohqgJG1gASesADFSvxahR0g1Xf7w0DwkEzuxWbggwdwRiix00nZat/n5cV8nUm1mlolb8/0dRyvGaVS6h4veBysbTPyxdy9VW2N5NiCp36G/THL+GdoD3UpQfuw4QloHicMygHmYWdunri2/HaTk02JpsCpIe9iJB6wQQZjmOZwkeUayl1o3X56jy5MoSXVk0/PX+Dpfd4zRhLyfG3CjuquoC8KQ1j5G4G38zhy4TWNWkjsIJmbRsSPyx3UMZCs7JWZ5+JwE6CzNpryNtGPNGLXd480Y6sxx5QVmaVGoja80WGqQ2mFBFr3IYiLk+fnivQcf1WWZmS01ifakWFM/V77GL3AajxagogBbCRC6zERANPUojbfB7J54PTWoqjwjSwaVIEAq0CTIHIjeceLqe8XMtlBCA2Qi8GLcgOQEm55mSb4XEydKhUcuvibZlQOFHiYEHQRPK53iZ3w0ZXMIUbSNd7gLEMRJA1R15WM4uZR9WkGbGRJ9mbfIEj3xiclceOjE6i4ay03Nm1FEEagGCk7KDcRcQR6Yh7V5hqfD1A1KxqwQTI0kTAYAalBAOwuSIgXeeNZd6tMqlRQ3hIDHwyGG5EyDAtF9sK/aIGm/fGirhiA4DFth7QBJHM2j6TjeRnrsKfYTiR1PTIZlBBXwkgHUs7Gx2N/wAPuwX4rmK9Gv8AaKX7MMobS33lMCGWTznnz88Wq3aCmtFWpLplyFDAKCqg6iADPhIAuB7XPAOlxRqrszSREbyIOr2Zm1iemHp2zZUxLqO6HPJf0i5U0proQ4MFApeT1UgfWMDeJ/0hrUbRSySuDzdgp2mIsSfKcJvHsmtOiE0gPVMqdwBaYbeDG315gE4dFZWtCU/FCnkGljK7mek+WK5I5ksvD9zZY5W0/TXyGvP8QNapTp/ZhTBYOBrJB0hmAIItdQNyJwV+072IJEcoAN43FrfwwG4fX11KQC6VQPpA/wAMkyTJMk+W2CVaohdZY/s2BIgztFxvaTbytjmrWU7IpDsq4P4zSXu1Wkqd2hU+1dTMTyMwYk4rcCzgNQzBK69JNrKpMjmLb4tcfRDSLWOpgFOqAYN1JAMbcxa8xgHk0Wm0qpVxlqp0s+oEaIWKllNyL23O+ESuwTizO2D0zSQpTCHvYYrYGzkx/mJvGIOwRBztKmRIqkpNpWxaR+7HvwNzwqtKsWJLqYM2JVxz+vOxwT7F5V0zlGoRpFNixJgWgi0mCfLDJWhZgje50Wv2edB4CGa4NoIgSfCfhAJwF4iBlW01pUnmytf0MXIw9ZbjiVaaCqulmafKfAT5gAGJ9cTdocgr00KwwgECzTY7EkRy3xzpHU5NHIuKV8vWMs14jVBkeXs3H8jA0Um1BQ+tdgYPwvtt6YL5Dhq1q1QGdI7whaQURpO3ia/n57Ym4jwYqrhKbwp3bSPmDHzjF03HYk+sBig6EmY8vgD5jmcVc1kipOpWpmYYNYwTvAG2CIMiVUtpMyLKDbc7csa8QzjV3chTVJsSAx2EXM+/34e74k7LZAKoilo1Qsre56TYXPPBng/CYBZm1KSQgA9pbjWRuovaeuKtTLvRP7WkFJiEC3N7X2Hpv6YuJlc1U8THuVbYtYnyVB4m+nU4E22rICCFTMjwkAQIt5C492HSp23Q01CU1LkFiWB0gaiNgZmAemFWhkmVdNNGJtL1IBN+QMADHlem6e3UUTsqjUfOwWPnhIqUVZM0kpbjHk+0FWsKlPUFDIXKICLjQsyRPs2iTt64I8araqWTVWPiVZ0tpOnQpNwQYsAfXCOxc/dbYESdJMnyEY2WlU52/wA7fkMctTCqdSM5S2v/AIOilUlGNoo6TkhRpUqLqKSMz0WdVCqZlWaTM2g74KUFGkQQRyI2InHKFo+bH/M3/VjqXZxf91of8tfp549Hk6KpuSTOLHpyimxV7SZ6otUI1CUNRUlXElXnSxWPZMEb7gjFKvlxQq0+7IBqVEWmkeBe6pksFA6oXHrGHfjPCkrquvV4TqBUgGxBFyDsQp9QMJeeyKUzSZc2ATUJfvatMhFNNiVWSrL4goEyQW54lXw2Wd47HRQxWanaW/oUOIcKqM1JvtZpIpUNTZoVpLFi3iFiLEmd/PCh2vrAZtlQOcsG3Bs3hUSG2MBVuOZc88HaXY18zQcU8zlxGbZwxq6gKZprZdJaLm4MHwL5YDN2IRj+y4hkXsTHfMCYWZjSY2J5wMJCNt2UqTzbIH8N4hUQVAzVHpklGXWzDT4hqU3iANyIM+oxdzrAGQtNqX2aQ/dqJZSgbUBzAjwkxI5iMRp2IrEA08zlHnwtpzCxBHnE7GB/dn0yhwvPZYtTdFgkE6yKiFWvrkEqVBAPWWgXJwzS3Qt+DKXE8g9TQUpE66FNm0UzGtgGJnYE258/PDnwGm+WyXeFAr0sm7LqGzCvm2UD3wd9sB+LccbLg01CtVIHgCgKgAAkrcBtIAVBsILScAK/HMyQVaodI+6gFOVksV8IG+pj6z1wtpTVmFNQdzpmcZq2QyxA1VahpVGmPbaS7ROyzYdIGF3N8KFRM4w0gtSpghLyZo6dFh4NER11SeUUMo7jIOprOXasKa6jqAUoHVAGJA1ruP76g7HBTiucqrXzl1WnRpUgNSHx+BCNRTYAg7DnHTE0nHYo5KW5s/DMqqKkeM0qY1GR7KrLqBEnSfexib2ZOC5z7IpAUFNWxdrSBtqBB9xAwuNmxUDDwlFo02BDkavZhVV9vugEkTqGCnC8lrbTUzS0jqVjS1AwNEEAs0QNK7D7w64enKea8XZk6kaeW0ldHSNGPO7xYCfzM4zRj3cx8/lOfcZ4uKCKlOmO9eyosGGPK0cz/O4s5HJNlKOurULOzaqigAqxIIgbWUGSega3Ic+ytauKrVO9ip4iDpBgGQoE+z5kbC2L9HMZg1qWt6lSCQSWHs3BO4AIVtxe044K+ITWU9OnTcXc6Bks64aQ690Q3h06gWMBST7QJW/Q9JwWzOYhNcrKj4nbb+OFnLZsaIFxNyZ8vpjWlVYgg9BM3v8An/2xwSr20SOhK5PxLitRp7ohZSAWvDRZotNxt54FcS4pmTXqMqomXBWFqjXpAXxEEQdRP4rCbTGJ6bAOupVJ/CRti9msu1XYHvIN9iBtz8txtfE+ckMtBezWYpOmkVqcmQApWxJnVE7zPywIz2WNCkmh5c1BL6YliVsLRsp8N/rg1m6VMN3WZporGNNRYWSOQJtJsI8O+5xTr9j0qWpurgCSBIqARsUkkHa/rh42TuBxueZrifeKiNpR6ahWD+AgAeE+IyJEb9B64r5jP01QhWpsfKpqN+YgH4jlgbxHsuArOJBWPA692Y6SzTtt4fhgVVyaUmR1BABmdS1IYbEQUO8HbHQ6mfW4FG1tNP8AI3cEzXfMGCAKSW1CANoAEtqM+gGLNaiqvUqBZZo1WkAAjR5mZb0Bwu5vtLWAA1U2G0mlpPWSaiOp6WONq/HGdBoy2VYxdtNGqbeShY+GJtSbuFNLQNcURwthqA0s6mymJ1CbeLzBkbiMUMhk6ktRUd2QhD0qjMyFDUDAhuc+Lzso1GMD6PF6akCvlaag7EUmQ+ZGl8SvxPIESVqBtpWpWFvRjb0uMC0l+fI+ZHue4W1NTTpCo5DRoAZ9I8e1gRuLEdLnG3Yuq6cQytJiVY1/HSdChG8E/ikcvrvi1wLj4ps/cGpBC/1lXvBHjhQNR0G3XDnwjiAzNajry66lOoPOopyJB0SBfrGDfvEe+gxPwZKlOmygAkbcpgRB5XaelhbFDNI1HL1tasIDPJgFgQ7Tvyk/LF3s/wATD0aNwsEC59r+rEi18X+LVBppz+FfpiKWpe+hyPs/x0IXRAGNWfCwIizE30kC031YdWylWrQ7ylTy5BTWabkmQKdN20qV5axHi5wb4TOC5WkMxLHS/eVdIEXmQvOTvsBOOg9ms5NHSAYTUl9vBlqRt70+BxeyIuTK9SkhNKkaauSisQbgB1YyikFgRpjfZt+R34n2SIpE0HXWxUL7Sxq8WkSTcKN7WOEfh/HWbPUqrmRIEHbTLrHwOO4UlhwvJWULyvoPTe382wuRp7hlJNaCH2SpFaBR1grUZWU38Q9qffitUpha2msKSypbWNQJAB+8CJPXUDglnuODL1mAVQjCq5DblqdKmQJ2EmeRtGFLtZ2lp5qmqImlwocnoHpsSvKeV45DD5cxGDyvUJnhNWkVqV61LuHE0ihHjkiASdLAwZ8I5bjne4fwdKwle9ptsdHdlfWRpcj44QMxxB2WhSJtSy5CD3sZ9bge7DP/AEa8S15kJVa7U9wdyAf++NOElqXhKIRzfZYj2a6E9KoaiT++L4ov2cqg6WkNuQo125HwnY+cYdaWab7OCKmoh9J1XJExJJ9RjwZVKVQgUm1VF194Kr6mPQtJMC3OL7YkrcSjzPZi32cyRpVXWQ0qA3hgrLCAQSdxN/LDDmOI1EdlWlqCmAdaiRflptyxX4KftAapqZW1NTYHxhRTa3ihbkMN/wAsbcRroKryWnVtyEDFlOUY9XQ5ubjKbz6mmY4rqDK9CV0tJLAiNJmVAnlynHPv/C2XdqX7PuRSDMyxBdAV06hYyRPiN/D5jDtn63eU9KO+sRa0G5BWdNgVMesYpPw9glZZkuGgssGW6mOV7c5xOU5y1bKRpwj2UcwrcOenl0omn4znSkEwypUWiNF7qW0mSBG84F5jIqtKu2k6tYCCfZRWgyOcsQvqvx7E3B6buCztArd6AVVrgLA2tBnxWNheN6nE+A0a6MkuviVvZUXV3IuDtDxtNhgKY+U5zluz9CspFJ6h0tCk+LxSupCNI1NBmQQOXU4ZU4kwVMoteoQDTVTq1AS9NAFnwlgCWB9leQODmc7O0/s5y61XpAvqmmn3YgpeLGZJmTzmTgdw7sjSpaf27krVpOJpMPYmF9pgAfDJH4fgM192G3cjn+YyX7Skq6meolNxO5LrqUA6rtBYXiYGGPhPYtalOhWWq0MmrT3cnSRsb38UX9cMdXsXQdkLZmoO6RUpwqiCqhQ8i7EaRvAvbDMmXpAAB9li623nbl6coxpzlbqmhGN+sI3HuyL06BoGsGqPWVw0QC5UFFsTyYCdhAFsRVMm9U5lWdYbKqC+liZJpE1IUEsGVaYEb6RbfD5xnKU64vU0kqFkA2IQJIv0HX0jFOlwaklUVFqR4QsBTdQSyqSWNgdoA9+EvIZqIrVSKLv+ypsVoUwwLOJUDQlMAz4dUmWAMBpmLNXCeGVNGumEQMVYszM5OlNPsaReLSWPoJMxcR4PTqvUbWSKikMhGoSSt/gpEf3jgf3uZVmCrVi0KHPdiWWQCaoaIJHWx356LadwOKkrDbkMxmtl0OJuXBUiRaItAtPh58zMX/tWY/4Kfv8A8MJmQq1/Gg7+nIsxZdINiIiqTMW264qvxDNgkD7aQDEhkg+YmtMeuKxrVFxZN4em+CFThLH7RTE21bf5J+t8NVFQGWBEsZjnZd8e4zArf9i/O8igjy/npjTKCSAbg7g/4cZjMc73Ge4a4dTGkmBMbxixmaYYEMAQV2IkYzGYdbFkc+y2WQ5JmKKW7yJgTGpBE+mAtPMuuSzLK7BkqQhBIKgTAU/dHkMZjMWjx9ReJ0ilQWrl171Vqfs1PjAa8C98KPcqK0BQAFaBAgWfbpjMZhKXaNPYpdnj3hq6/HAI8XisHIAv5YVcxTBa4BseX944zGYvDdgn2UDu/ZXhWYAHkSMNXB1Dgaxqv96/InnjMZhp9kkjTJoF1wAP6va3N8M3ZFicxSvyqH4IYxmMxyz7RTiMHCr5ehN4nfyemB8BgnxMftFHLVt/lOPcZjfqK8Dn1W1UEWM7+8YYexlZu9cajEZgxJie4UTHWMZjMdEeyQqdoRKPtp7v9Rx9Gg/tf/MT/QcZjMNU3QFscc/pNaK6R1q/6KeFVPb/APJp/wDtHGYzD0yT3LP9on/Jb6484K5GYQgkGNxb7uMxmKS2GiOfDqzfZfaP9YOZ/wCIMXexwjOwLDVVsNrRGMxmOU6OAU4GgIzEgGMzmIkTH7Olt0ws8GcmlQuf6qn/AKVxmMxnsxF2gs6i1sQVR4sZjMTKIxDjAx6nGYzAYyJ6N98XkQaNhv8ArjMZhWMRsMRhBewxmMwDHjoI2GNIxmMwTEq8/fjYC5xmMwUKzYKJNsTikv4R8MZjMZm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9944" name="AutoShape 8" descr="data:image/jpeg;base64,/9j/4AAQSkZJRgABAQAAAQABAAD/2wCEAAkGBxQSEhQUExQWFhUXFRoYGBcYGBwYGxwYHBgYGhoZHRweHCggGh4lHBgYITEhJSkrLi4uGB8zODMsNygtLisBCgoKDg0OGxAQGzQkICQsLCwsNC4sLCwsLCwvLCwsLCwsLCwsLCwsLCwsLCwsLCwsLCwsLCwsLCwsLCwsLCwsLP/AABEIAJIBWgMBIgACEQEDEQH/xAAcAAACAgMBAQAAAAAAAAAAAAAFBgMEAAIHAQj/xABIEAACAQIEAwUFBQQHBgYDAAABAhEDIQAEEjEFQVEGEyJhcTKBkaGxFEJSwdEjkuHwBzNDYnKCshUkU3PS8RaDorPC4iVUY//EABoBAAMBAQEBAAAAAAAAAAAAAAECAwAEBQb/xAA1EQACAQIEAQsDAwQDAAAAAAAAAQIDEQQSITFBBRMVIjJRUmFxoeEUYvBCwdEjgbHxBjOR/9oADAMBAAIRAxEAPwDnZXGAYnKzjZaY3M+iiT7hjqbUVdkkm3ZEAGCuR4BWq0zURZUedz6YgagFQVDqUSBDrHPnBMT6Y6Zw3M/7uhEElRIEECbxboIxJ1k11RsjW4o9muzS1VZqwdYPhvE4H9oUyuoLQJDzcXIPpcnDtmKlRRqYeHCGoKkq63UnkCfj88Rq1Zx1RWEE9GCWWOePIxdGWL1CBGoxsDy5nry2wcy3Y+qyhiVWeV5jHRTqqUE2SlBp2QraTjCpx0rhPZ9KdLTVRGeZJAnbYycJvHcsBWZVBgYaM1J2QrVgNGPIxO1OMa6MUsKRRjUjE+jHhTAsE6D/AEJ5gU62ZLHenTH/AKmx10Z+mTAYTji39HGVl6oG5RPQXbHVuG8PQDxL4uszguEcuZi5newYdjyxprONKYgRyHOcQ5jOaRa5n5Ymo9wblxCca5iosEMcDH4rB3PyjFbM5wVBYmZvAwypO+oM6N62ZpAwNz8cRUsuJLi5JxThQ4tHrgxTQQABbFX1QLUzuRzGB1Wgt2CEQY88XM7mGpI7gFwqk6RAJjlJwr9nO0j1a1RKlNgGBcHUCFiAR6Ext54nnadhrXQWq1Wi0j1xQ7ir6ec4O00DmefQ4urlhuRinOZRctwPlaGkdT1x7UM4K1VAxRrkcsLmuEo1EPXHNOI5+qlesFqNHevaZHtHkbY6XW1RfHK+Jn/eK3/Nf/UcQxPZRWjuEeEcZ0VJqJrBUjwKAZ6wLG04ef6McwO8zcDSuqmwGwg94Cd4BgLPoMIXBad6j/gouR6sNA/14fP6OvAmcf8ADTpOPcK//bHJHcvwY+5FiWrSZHewvkAiCPiDi3gTwBhocmAxrVFJsC0VXUE/A4JV6yoNTsFA5kwMUEZJjMeKwIkGQdiMe4wDMZjMZjGKnE86tGk1Rvuiw6nYD3mBhNr9rszyWkPUMeXqMT9sOI66ndLdadz51CP/AIg/FvLC9Vi9+Rte3tAT7xth0lbURt3si3V7U56GOukOkU+oMG7bSMZkP6Ra1O2YoBx+OmYPqQfywJqHUTb7p67aifdc4puuGjBSFlNxOiUu1+UzNNlWroYr7NTwN5idr7WOOfikBbpbFHN5cVAVYSOVtjeT1vPyxFRy1LSsqswJ9YwY02CVRCqtPHqnSw2A6z8sWhTx5Up06q6SBb3EHrhcVOKjlfEpRTbujc0XqKdLC26nSQ3PpPzw1dnilKkp69NrGLeVsc+rcHdTNI6gOhgj9fXB/h3EH0AEQRYg7z77+eOfDxu7JlarstUOee4gpSWuCYA64SeM8IzDvUrUZKm+kbiAAYHPabYu03aq6qTA8X03wX7M5yUIezA6Swi8c4O0/wA9MTxDcJWDTSauJHC8zUDarDTbaD6Yasl2pqLZgCPLGdoclR1a6UAmxA2bz23wK+xsVLhTpG5i0nbHZh8kqd7EajkpDBV7UgmwMYG5/i6NOlN+uB1LNIV8Y9/0PXGpSBPL8sClOEk3bY04yTSvuVswdRmAMaJRkgEgAmJOwwVyOQasVRdJcgkRIB+JMWn4fCDtJ2ar0tBIEQb6rA2MQBJ57Dlin1EXC8Qc281mG37GK1E1KNdapHJQCPMSCYOF/iHCHpAFufy9emDHYFa9LvWZYVgovuSLgxHswxvgrW4U7vrbSwvyjCQqy/UGUFwIP6MUGvMSY8CR+8Zx0WlVC/2nzOE7spkglWtaDpFrRucMpo2N/wA/zx6FNKULnLNtSL1bOKywW0/z8cUHzMG1/wCeuIWTHgXFVTSJubJxlC7QYAjE9PhZUg6h6jEVPPCmJciADMkDFzMcRRvCrKTEwOn8xiMpSTsUik1csLkZgm/pbFihTPObcsRZfigCwYtjG4uDiLU3wKXiRcczDrl6hporNEaWOkQbG/vxzbgebqfawgpqC6wSrH2dOuYIj7ow4cb7RUFlHcqx5fmLXwqLxnJ06q1h3wdIEhYTSRokgqIgEbEz0xG9pooleLOgUM13agFfU4k/2lI2OAtPO94oYEOpuDyOLNPNKNgQcdTpcbEFMsVq7nlilUqOMTfbzzE40qZgHacZRa4GbXeVamZmxnHNuKZ2MxWBRCBVfkJI1GLkHHRapnAyoTJEkiTYwR8DieLh1UGlUyvUXcjmE+z1mK6AWppIJPMvz/wDlg5wbirZdmCqXSsiUyBYAh4kmCRIqxHripxsolGGRCCwMBQl4ImVAvE3M4rcG4jRrPTak7K+s66bEAkEz4eTxAEC/OBjzpaHdTkpK410O1rBYppDmrUqSfENP7UkAWltTjyxKc0zN3lQvUKk2PO8WXYA725YW+EEVJCrodRBMCxYgxcW9NsMWWRovc9YG2rpttbFqTuiVVWZdyfEnoMAhMH7sSu4Hu9qZHQ4dcjmO8pq8RqExvGEN6TWI2tNvO9/TElPtx9nUUnonwgQS4GoFiJAK8tz5Y1Vpas1KLloh/xpXJ0tpjVBidpi0+WBnB+O0q6K2tVZp8BImzEW67csTLxClTpp3lRV/ZqYLAGI3jc4S4zTRzuo8D8TEksTuSwvcdSSeuK9LxAaiASSCOcAjURyi+JqkC4vbrY7H48vfiuibGBImJ3uJIHP7on0GH1EPVb2eREzsRdQDfy39cVxTB+J+EmMT93JgCWFTa06QxDEAjpH64gq0HHIAl1Ma1B0yuoEap2m3mMGE1EEoOQNp16kLKgBpEEGQQbX6QpvHP4hq+cTU0sRc26X2wz51GUA6T7aySCBpLAEztsScaBk5xPPbFd9mTatuheahY+mBaQBIHTDSuWNjBvthazSdTF2AvHM2xz4vWxbD8SxTzKp4mB1co5+Z6/XEvA8qagMSdT23MCAD8DOAmZSSBq/nl6zGHHs7lzSpUrXKg/veL88TwsbNvyHru6sScT4M1Cn3+oFabLqixuwWPicVKBVRU5jVt5H8xhg7Q1nOUgrCOwE9SDq/wDj8sLooK6Aaofk1xbp52xLEO8tR6SstDUZlXGgcvqIFvn8sFs1nDTyg3IsIMb6hyjoDvgBQybrXQF1YAtYbg6W3xf4wkUHkmANUehnbF6Mf6LsSqS/qaixVya1CXRmDTMSQCdz/hPph6enRWn3gEK1LSFmbMIgk9OpPLCQagSDgulTVldY2WT7laW+U4Sld3t3Dzsrepp2b76lmqJqBdCk/tBMRpNjGxO1+uGntjxIVqSrSGohgx03MAEGOu/LCplcyVWAbiRvy5e7FniFTu2RgYkWPnKn4ROFhrCXegy7SJF4wao/Z1GnQAymZBFpuLT6nG/Ce0bABAQ1pILS0+8nEWdzq1NVQR3mnxEACdIJv1iPniHKurMGIGo2kcwY/TGjKPVA09R27CUjmK1c7Qi/U4ZsxkGUwcLPZztFl8pqNYlRoCraSTOw8+foDh54fxKlXprUptqUi0WjyI5emPTp1nHQ4501LUCNQIxW4lVFGk9Q30qTEx9bYk7Q9rMtlqhRllgJJERq5L+uE7t52nGYoUTlyAGVjUvBB20FQL9cGeNjZ23FVF3Fvi3GalVmZ9MaYAEwLj3cpN+eKOW4y9Oorh4KkbkEHygbCPrywv1szM3be8mZxlOpA2kn3/Dpjzndu7ep0pK1jsNPtjl4QnVJAJgWB5/T54P5SstVQ6EMpEgj+bHyxwepnCI1bcvK3yw69nOM1MrSddN3IKoT7FjLHoTbw+UnoeujjJ5rT2JSoJ9kP9qwO9QWnu7SfM+Ywu5ykWWpTUSYEAc4ZSQt4JjkOnPG1aszsGZiSbnrOmY+uPT7RIBmVPO0r6W254nOTlJsvCKirD7wjIaMpSYgKq0EY2j7gJMdfzwk8X7SsSYOkbiN488Q57j1UZdqWt9NiRew9Z22ueowoVM+GJ5CN9z5friWIxFSfVWiRNUoxdx+4D2sDkLVsNg8c/Py88NwWdscOXNEk9R6R78PfYLib981FtTKygredJFz6C+OjC4uSahMlUpLdDs1PAer7bf4j9cMRp4Xq/tv/iP1x04mScURs0Cu0dQLTBKq0kL4touTzBB8xhSfIIGpsmoS8FSdQ2mQYB5cxz3ww9rc0AoUrqAAazFTJtykbdRgDkKyM9MKGGkux1R+FQLjfY7jnjzJtandQjJW7i5w3tZXy7lWiogbZvaEG0Pvbo0j0w15TtXNPUiq1wIK+OReAmlg7CAAF6yYxz6plwtRi86pYimNzzGr8Ai8e0fKQcGKeWFOg9XMkiR4KYIW2mQL+yPIXmZBJOEUmjosmP1XtN9nps+ZRDEaYQBjKkhYC2M6vidsK/FeL0c1VDojJIVQpCkCDIA2iZg+7Cm2fNYAO7EyDJEkG8XgGLm3LlGLeVDoyutQkqwYAyRIM3vcYMpX3NC8XeIwpxDu3KHxU1ZgDF41WgTEe18cFnrUamXepS7wGmndtq0swQKCHNwNk026+U4RaNJlN5PnI/MYMcO4k1KdMXV1aZ2YAfdI6bzguo3ZMVQs21xD1biaUhNV0X2SNViQFEwB4vanYdMB892qoodKK1QwsE+FRKyNvEZDdV9MD+KcJp1L+IgTJEawTBudjP4iD8cbV8nldQKGpZUWHA+6oBNuc/LD5k92Jla2Rpn+0WZdlCPC6UbQlhJUGDHtXncnE2Yo5mtS1PIZahtZQFZRyPmvrfF5eLUl0Iq7AXIgTYQREkCOXXY43z3F3gzRDAlYZWgQARF5/ERgXiG0gFWV6C1FqViCVgBfxBlO42tN4i+DStmSJWpUKm6kuZI5E+DpgUeIManehFDaYMzEadMxJG2J6PaaoihQtlAAvyAgcsBuPAKTMPEarSDUYSI2WfKCBIwP+x3Y6j4pMxJv5z78AzXf8TWtvjQZhvxH44k1J8RtA0/Cp++fQqMHuH8QemApCtp2JsdrbdMKmXzTL94++Tgo/E3Fxb3DC5pR2Ycqe4a4/wASq5qkKbhQA2rc7gQD8CRB64BPwm0QhHS/6W54hr8UeJLH4DHlLPu3sk/CcBuT1ZkkXuFZHuagdVBgR7R2O+/lg7xHOq6uq02XUpAlg1+ROxwprnK07H93+GJFzdc8m/dP6YZVJpWuBwi9ST/Z7GAyiOoMx7rYIIdOWajoaSCBtHiJJ52icDzma8nwkf5f4Y8OZrx7N/MflvgRnKOwXBPch+xVNgI5bcv3sHO0QFUIUGxNryvh8pwKo1q/NfLbEjvV5FRY2JHkLX8xgKpbQzhfUrZamytLKSNLCwIJlSokepF8T5WhADN4QGHhEkxImBHrjZqtUnlH540NeqNyPlgZw5Wedr84rImifbm4I+6cNvZDjtSjk1FSpcmKIaYg+ze8jVPphI4pRq1tCqhY6x7MEDcXMwB5mMVMu7QqzGkfAhpx0qrJRzHNKKTsR8Y4jVNV+8s+tg4NiGnxT5zirWrvScqRpYWIkHcAi8mbQZnF/NuDUjQhK3LPJZiTJLGfFe99pPXFRspqLM7iWJJ9Tf0GFagtDJFWs2o6uu/r+uN8uFJOomIPsxqJg6QJtvE++Bi3kaaLVWWBC32FyOVwQfgcaZimpvqXwi0LE/PflOGTitA2N+DcOq1K2ge0pAJsdMuqEi4EjVa/I3G+CPGshmMnUek5psyp3gdZgqNZNjz8JseY9+KFJSWLLq1G5JkkmZJPW+LGbStmJLTriNTSJEmZm/PDpq2wdUR0uKV3CKCA0sNW8WU2HLf5YsUqlfQdTCWAgxe/1t5YhytApXpIYNixHKNMR79OL9eojkoTovy9mOg3i1sCUlFXNdsZcjk2TKojyzsqVKk21FjSZUaNwq1IjqCd8B+1PBVCKEQCCAIFxYMee0lreQ6YlzHFi0k1Jk8uQsRHpA+GI+JcWY0lVgS0f1pJvA0kgQBcWtOEVaMgOLQq0qB1aTtBvteCfrGHv+jfhfeV6rEsBS0xBi5uASNxA254UUEsrG28/ADDBwLtKcitQIdRqkG4JuBFo8vpjRqRUlcDjdaHUMvxGhULBXErvaP5/hhezTA1HgyNbQeokxjnNXiGoksCWYyZ6k/rh24bUmlTPWmp/wDSMWjWc90QqwsgH2pQ1GYLyA5wABEkk2A8zbAvg9RaZYodTAR3lwATyQETy9oiegG5s8ddqrOgJMvAEdCbmB8z1wy9nuzVNKYd5VwCxeWAnSDqAPhIHmLe+3O9WzuirRXoK3D69HKk1XYPWOohADa+4aCJvYz6HAPP5967anLG5gTYeg2xBn6peq7EqSWuV2MWkX2MYjUfzbDWBclpGD/HBSlmLb/Q/lgSJ8vgMEspWY/zt8MKwot08wD4TzHl+mNg6iIY+8H4YhViJ/agf5h7t1x535274GT+JP4YWwwWyOaGtYO5AIPMEgEXsR5Y9q0w4JWxHtLzWOY6r9OfUipaJBmOcqflqxZytSIKqViIIO3TY4wTxsuY3n64ky3EXp2JlfP+fnvibNVfFsBKqbCBJRSfmTipXBbmu/TBAEwtOqDosx9Dfymx9N/XfAt1IJEc8VH1IZUgeRMfPG/+0qn42/eOCkBsJrQpiPCOnsz+WLFKmgEQAOkRv6Yf1yCfgX90fpjdcgn4F/dH6Y6Hye/Ecn1i8Jz+pQUX7sRH4RiYX9rfz2GH05FDui/uj9Me/YU/Av7o/TG6OfiD9Yu455UqEAAQBImTF/hB+WJsyvhsLiOp6dL4fTw+n/w0/dH6Y2GRT8C/ujA6Ofi9jfWLuOf5ViVgzPoQfW97Y01FJk6h9PiZx0P7An4F/dH6Y8bh9M2NND6qD+WD0e/F7G+sXcISnwkKQfKTt6zjU1gwHptv8Th/HDqY2poP8o/TEVWhRB8QpSOoWcDo9+I31i7hCWpeI+UCI5WkeuMenNhaLmYIPlzjbnGHvu6HLuvcFxB3mWFgE/ct/pwPoPuQfq/tYjMSZ8NjfoJix2xF3TQTYiPuzP1+eHoVstuNH7n/ANcCO0HGqFBQe7RwxgW53O2meW+A8Cku2ho4pt2UWAMhVYA6C20GYJj1iffirm+H6ptuInDJwnPipVqoERQlrAAyGI3nBiBibwreilp6AlUu9Uc3r8HLMzSwnkI6R1xC3Z/++3wA/PHUAo6Y2CjpiypS4tf+fIufyOdZXs0kgm9vxAXtBs3r8cTZnhiIp1Gms7E6f1x0AKOgxmgdB8MNzfmbP5CJPmMasn95fnh/0DoMehR0HwxubfebP5HOmy4BDEoY5wZ9AcDauWZnciN7edhjrOgdB8MZoHQYWVJtWTDn8jlNPJmIZ1+M4mNPYOxbSIEkkD3E25Y6hoHQfDHmkdB8MSeFb/V7fIec8jlgy6sdyOk/wxKMlAHiPvx07SOg+GMgdBgfSPxe3yDnPI5ccgDJJwQ/22URVVSdKhZkDYATjoBUdB8MUK1IajYY6sLgnKTWb2+TmxOJVOKbjf8AucmWtXqOWTXJ30Ejz5YKUshnIgVKkHl3rKL9QYx0Lu8einjr6L+/2+SPS32e/wAHPk7K5iLBP3v4Yiy/AqzkgaLGL1FX6nHR9GMNPG6Lfj9vk3Sy8Hv8CFU7L5hRMKbx4X1X/wApxVp5apTfxAqehB2+OOkBMYUwOi34/b5N0svB7/AlZOlTN2qMp5wpI/8AckfDBJaOVG+aUetTT9Wtgtm2Iq0lBEMTIgXsT7tsW+5HQfDCx5MzNrPt5f37ykuVMqTcN9d/O3d5C84yXPNr6Cqp+gnEVXN8OG9dT7yfot8M3cjoPhjzuR0Hww3RX3+3yJ0uvB7/AAKTcb4Z1LWA9l9gIHyAxpV4pkIkJVjy1f8AVhw7kdB8MedyOgxuivv9vk3S68Hv8CM/FMrEpSrN8D8iTiP/AGxT/wD1m+Cf9OH3u8a9yOmMuSvv9vk3S68Hv8DaVA3t648NZBu6/vD9cJv2kSZO3MzERPrt5Y3V0JkRsDy5xfyHwnCc6X5kajxCiP7RT6X+mK1XjdMbBj52A+uFxagMmRp2mSRM+g+uMqOqmNYJ8wdr3k2A88LzzCqSDlXtEij2DJ2E/wAMV34/Ub2Kaj1JP0iMBMnmST4ka97clnnYg2M23xLxLNAFdIdh96VYRtABIv7h7+qOsxuaSCFbiFbSWaoeXsgCJ25TiKq1Vl1lmKG06jH1wIrZ2poRkACsuoArMczyJEWvEW88e1qlZqDCsDGkkCQII8Ux1H0nCc63oOoJBGmRqCksTExci14JneL7fni93Kjko94GIslwYugckzpJixDWXeQSLMYgja+KtPIagKgB03XaBKtB3G8gj3YM6WZ7mp4jIuzcq1ahepUURAgAyBsLkTvvyn541zCslPwkcoJ92rccgfLAWsCOkEW2/v8A/wBcH6FdgukJeLALqmQIN4F7nfnhGnFDXzNspKWY6idKbQSs6gx9+wGAvaYDUiNuHaQdvZ2mY6DFvN8QGogrp/aMNQEAKWME84np03xX4hle+emFfXpP3b7keUiB9MLnVylON2E+z2XrNma4y9HvDJJhlQKCZkk9WkRi1neO1KDaK2WdGHmfl4b4TO0dDQARqBNdiYMfeqWNvLE3H+0tfPJSpVhSVaM6dAYfdC31EjYDaMNeTemwJxjF2aGhu1qxak3xH8jFvI9pKbwG8J87fw+fuxy98oAJBBiLQBz+eKmsD/tgdbvFtG2x3AZ2nIGtQW2BME+gO+LAOOT8J4stHK1lE6y6MhHI6hq8xI6YPdne1tlp1m8RJhthB2Enzths3eI49w+TjJxNk3GiCASx3MWAv88eMAy+HSJBEsY8tW29/ljZgZSKcZqxq2XaTBH7xixvy+QxjVCdKEbT4gfxSfKbnphsxrG04yceUqC89VwbTcQZA1dTAHvxHUyVrMbwd/4SP4Y2ZGszSvnArQQdgbeZI6+WNPt69D8v1wN4tVXLvNQlVKrDEGCZfntNjbyxRPHMv/xVwrqK46pSa2D61u9JpguhYAKyhS2rULAEgXEgX3Ix7l6ICqAWIgQXjUbbtptPpgbwDitF8zQVHDMaqQB5MCfkCcMGmYJ6D6DHbgJXk35Hn8oxaikyroxmjFvu8eGnj08x5OXUq6Me93ixT0mYIMbwQcb91gKaYXBoqaMZoxbNPHnd4OYGUAZ1f96oDyb/AEvgrowPzdOc9R8qZPyqjBnu8SpPWXr+yLVlpD0/dlXRjNGLXd497vFcxDKU9GPCmLvd487rGzBylPRjNGLfdY87vGzGygapQPsoyt/lZlAj2RBFxHLF7K5RTCGNbK8wG8Ihb+ImPFa55jEOX4SzJK1NMjZlIJE2sQABbe+JuGUjTqMWpsVSdOmbkSROkmZEbj13GPCfqfRlPOcAXMEI7uj0iIJiCdEg+Y/w9COWBnB+yjqW1soMFTzXTqHOBeV688Oj5wlDTC6VuCDfSLHSbkF4M9Fm/IMs8X47Spr3UqVZgu5IVQdJLEAzBG29pOEztDNIvtS7lFp97rI2gDUwPS5HXnyxYr1SVJZaJQ763VJiORO4jpgBR7QqFVKaSGeDAGy+KL3uoJkRz88Gs9w5sxSAUooN2LggyCZibNIY/wA7Jm7hlYqFacx3tIWIUCtDegVTpI23wJ4pw5qoR9LASdhvtC23mCee+DmX4NmQAozTKCSSQacXvMh5M2+Pxr1+C5h/CGNWqCA1TVESCbN1WV2ODFLNc0n1QGvHMyg0968bcj8yPIYqZTtDmNVRSajopqTA2/aNzAtbBet2V4oNSj7Oylp8TeMX1TqCife2I8/kVpau/pVFWTe0EkkSBcH3Tvhp1EuAigyrmJ0kyQBq2MCxcD6L8cXjxRCVIq6BKAoO6IYCDYhmeSQOhtGBuZOXRQzBhIBBIUC4kD2cSlwApWjUMoagOsHwqFg+zEy23kcRc+CKRjvcCNlKjkPoJUAxNrGCTcnfSOWLS8QRKqAJcvSU+K4JZUBaSSbAbnmIxLT4sO6YqjaQxRT94sQWMcvnztjXg9INUWpEeJWJtcCIneTAF97+7C5usZya0Kefy/e0x3h2YRBAv4+c33wGzuQCkaGImec3ti/2lqo1GmuouBVBtp9nQwkEefX4YDpS71Up0lkhnMSL6hT933T8cOmGUrst1COo8p9/8PhivVFMqSWUe/Ban2YizyD1mSPQDnM7nbBjh3BqNAgqPF+JvEw9DsPUAepwHViGNKUhQqcMKBTUVl1SVlYlQYJg3xCXj2DzkbcjPTqBhm7YLrq01U3WkIB6lmb43GAjZB4mAx5j7w+hPzxSN2riSVnYs/8AiCooEm5a58rbDYYJ0+0ChAWMseS8hymcK+YoEwRI9f1xK/DaiIHJQqTEq6tcgmCFJg2O+KKbEcEOeU4mlSwYBvwsYM+mCCO42P0P5YQMklNSNY+8PHqYEAGdgYMgR78Hf9vuXGnTo6Qb+piwsdvjh1U06wkoO+g0VTUYqrESAIsNjcbC8zi/lMtH3Kk8y1Nx8JXHuR4lTztZEVadAomqYLagsQA2oTYfh5HD3ksymxJvYWtJj9PnidVqUdx6d4vYRs7Qp1GSkySNTSGUj+xqneBHI28sMLcGy+un+wpew/8AZr//AD8sa9paDWKq7qtUligYkf7uVmwmJcX8jimOKodDinmNPdsZ/aXHhOoeUD5jHzXKlGTqrLfb+fQ9bDSzQuy3kOGUlzAK0kDBqkaUWfZpC23U/E43BD+IAwb+IQfeATHxxS4bxSn9qpKRUVmqEBWLAye7ixNwNJn3YK0U8K+g+mPb/wCPKcKclI8nlmKvEg7vCpxXOPWMoSKavcCJYCL39qdo5b74ZOKVGWm9kEAmCxumx+5YkT1wi5OmtYyqtpIpFNJ3DqzCSQL+U8h1GPSr4unLq39Tlw+DqR61vQj1Ck57t2De1KkAFgACdAuVYmComSbezZkp8eAfSxE26kX849P5viXs9wGk9Sk2lCmp2rMbqwPeaPCTpmVW8cjfC5nchRFSlTp04Ys7O2gaTThYGoDwEnUJ89sea60c3V09D1FQk49bX1Q3JxReY36H8j+uLdPM022Ye+38Mcy46K2UVSxAOtQNOpZkOzalVRMQpEzznz8p9qapqaKJDHuw/iBO6BxEAG0xeeeOmGLqpXUrrzOSpg6TdnGz8h3rp/8AkE6dzvyt3nP/ADYJVOIUV/tFJ6L4vpMY5jmuIMSRWr01IOohqgJG1gASesADFSvxahR0g1Xf7w0DwkEzuxWbggwdwRiix00nZat/n5cV8nUm1mlolb8/0dRyvGaVS6h4veBysbTPyxdy9VW2N5NiCp36G/THL+GdoD3UpQfuw4QloHicMygHmYWdunri2/HaTk02JpsCpIe9iJB6wQQZjmOZwkeUayl1o3X56jy5MoSXVk0/PX+Dpfd4zRhLyfG3CjuquoC8KQ1j5G4G38zhy4TWNWkjsIJmbRsSPyx3UMZCs7JWZ5+JwE6CzNpryNtGPNGLXd480Y6sxx5QVmaVGoja80WGqQ2mFBFr3IYiLk+fnivQcf1WWZmS01ifakWFM/V77GL3AajxagogBbCRC6zERANPUojbfB7J54PTWoqjwjSwaVIEAq0CTIHIjeceLqe8XMtlBCA2Qi8GLcgOQEm55mSb4XEydKhUcuvibZlQOFHiYEHQRPK53iZ3w0ZXMIUbSNd7gLEMRJA1R15WM4uZR9WkGbGRJ9mbfIEj3xiclceOjE6i4ay03Nm1FEEagGCk7KDcRcQR6Yh7V5hqfD1A1KxqwQTI0kTAYAalBAOwuSIgXeeNZd6tMqlRQ3hIDHwyGG5EyDAtF9sK/aIGm/fGirhiA4DFth7QBJHM2j6TjeRnrsKfYTiR1PTIZlBBXwkgHUs7Gx2N/wAPuwX4rmK9Gv8AaKX7MMobS33lMCGWTznnz88Wq3aCmtFWpLplyFDAKCqg6iADPhIAuB7XPAOlxRqrszSREbyIOr2Zm1iemHp2zZUxLqO6HPJf0i5U0proQ4MFApeT1UgfWMDeJ/0hrUbRSySuDzdgp2mIsSfKcJvHsmtOiE0gPVMqdwBaYbeDG315gE4dFZWtCU/FCnkGljK7mek+WK5I5ksvD9zZY5W0/TXyGvP8QNapTp/ZhTBYOBrJB0hmAIItdQNyJwV+072IJEcoAN43FrfwwG4fX11KQC6VQPpA/wAMkyTJMk+W2CVaohdZY/s2BIgztFxvaTbytjmrWU7IpDsq4P4zSXu1Wkqd2hU+1dTMTyMwYk4rcCzgNQzBK69JNrKpMjmLb4tcfRDSLWOpgFOqAYN1JAMbcxa8xgHk0Wm0qpVxlqp0s+oEaIWKllNyL23O+ESuwTizO2D0zSQpTCHvYYrYGzkx/mJvGIOwRBztKmRIqkpNpWxaR+7HvwNzwqtKsWJLqYM2JVxz+vOxwT7F5V0zlGoRpFNixJgWgi0mCfLDJWhZgje50Wv2edB4CGa4NoIgSfCfhAJwF4iBlW01pUnmytf0MXIw9ZbjiVaaCqulmafKfAT5gAGJ9cTdocgr00KwwgECzTY7EkRy3xzpHU5NHIuKV8vWMs14jVBkeXs3H8jA0Um1BQ+tdgYPwvtt6YL5Dhq1q1QGdI7whaQURpO3ia/n57Ym4jwYqrhKbwp3bSPmDHzjF03HYk+sBig6EmY8vgD5jmcVc1kipOpWpmYYNYwTvAG2CIMiVUtpMyLKDbc7csa8QzjV3chTVJsSAx2EXM+/34e74k7LZAKoilo1Qsre56TYXPPBng/CYBZm1KSQgA9pbjWRuovaeuKtTLvRP7WkFJiEC3N7X2Hpv6YuJlc1U8THuVbYtYnyVB4m+nU4E22rICCFTMjwkAQIt5C492HSp23Q01CU1LkFiWB0gaiNgZmAemFWhkmVdNNGJtL1IBN+QMADHlem6e3UUTsqjUfOwWPnhIqUVZM0kpbjHk+0FWsKlPUFDIXKICLjQsyRPs2iTt64I8araqWTVWPiVZ0tpOnQpNwQYsAfXCOxc/dbYESdJMnyEY2WlU52/wA7fkMctTCqdSM5S2v/AIOilUlGNoo6TkhRpUqLqKSMz0WdVCqZlWaTM2g74KUFGkQQRyI2InHKFo+bH/M3/VjqXZxf91of8tfp549Hk6KpuSTOLHpyimxV7SZ6otUI1CUNRUlXElXnSxWPZMEb7gjFKvlxQq0+7IBqVEWmkeBe6pksFA6oXHrGHfjPCkrquvV4TqBUgGxBFyDsQp9QMJeeyKUzSZc2ATUJfvatMhFNNiVWSrL4goEyQW54lXw2Wd47HRQxWanaW/oUOIcKqM1JvtZpIpUNTZoVpLFi3iFiLEmd/PCh2vrAZtlQOcsG3Bs3hUSG2MBVuOZc88HaXY18zQcU8zlxGbZwxq6gKZprZdJaLm4MHwL5YDN2IRj+y4hkXsTHfMCYWZjSY2J5wMJCNt2UqTzbIH8N4hUQVAzVHpklGXWzDT4hqU3iANyIM+oxdzrAGQtNqX2aQ/dqJZSgbUBzAjwkxI5iMRp2IrEA08zlHnwtpzCxBHnE7GB/dn0yhwvPZYtTdFgkE6yKiFWvrkEqVBAPWWgXJwzS3Qt+DKXE8g9TQUpE66FNm0UzGtgGJnYE258/PDnwGm+WyXeFAr0sm7LqGzCvm2UD3wd9sB+LccbLg01CtVIHgCgKgAAkrcBtIAVBsILScAK/HMyQVaodI+6gFOVksV8IG+pj6z1wtpTVmFNQdzpmcZq2QyxA1VahpVGmPbaS7ROyzYdIGF3N8KFRM4w0gtSpghLyZo6dFh4NER11SeUUMo7jIOprOXasKa6jqAUoHVAGJA1ruP76g7HBTiucqrXzl1WnRpUgNSHx+BCNRTYAg7DnHTE0nHYo5KW5s/DMqqKkeM0qY1GR7KrLqBEnSfexib2ZOC5z7IpAUFNWxdrSBtqBB9xAwuNmxUDDwlFo02BDkavZhVV9vugEkTqGCnC8lrbTUzS0jqVjS1AwNEEAs0QNK7D7w64enKea8XZk6kaeW0ldHSNGPO7xYCfzM4zRj3cx8/lOfcZ4uKCKlOmO9eyosGGPK0cz/O4s5HJNlKOurULOzaqigAqxIIgbWUGSega3Ic+ytauKrVO9ip4iDpBgGQoE+z5kbC2L9HMZg1qWt6lSCQSWHs3BO4AIVtxe044K+ITWU9OnTcXc6Bks64aQ690Q3h06gWMBST7QJW/Q9JwWzOYhNcrKj4nbb+OFnLZsaIFxNyZ8vpjWlVYgg9BM3v8An/2xwSr20SOhK5PxLitRp7ohZSAWvDRZotNxt54FcS4pmTXqMqomXBWFqjXpAXxEEQdRP4rCbTGJ6bAOupVJ/CRti9msu1XYHvIN9iBtz8txtfE+ckMtBezWYpOmkVqcmQApWxJnVE7zPywIz2WNCkmh5c1BL6YliVsLRsp8N/rg1m6VMN3WZporGNNRYWSOQJtJsI8O+5xTr9j0qWpurgCSBIqARsUkkHa/rh42TuBxueZrifeKiNpR6ahWD+AgAeE+IyJEb9B64r5jP01QhWpsfKpqN+YgH4jlgbxHsuArOJBWPA692Y6SzTtt4fhgVVyaUmR1BABmdS1IYbEQUO8HbHQ6mfW4FG1tNP8AI3cEzXfMGCAKSW1CANoAEtqM+gGLNaiqvUqBZZo1WkAAjR5mZb0Bwu5vtLWAA1U2G0mlpPWSaiOp6WONq/HGdBoy2VYxdtNGqbeShY+GJtSbuFNLQNcURwthqA0s6mymJ1CbeLzBkbiMUMhk6ktRUd2QhD0qjMyFDUDAhuc+Lzso1GMD6PF6akCvlaag7EUmQ+ZGl8SvxPIESVqBtpWpWFvRjb0uMC0l+fI+ZHue4W1NTTpCo5DRoAZ9I8e1gRuLEdLnG3Yuq6cQytJiVY1/HSdChG8E/ikcvrvi1wLj4ps/cGpBC/1lXvBHjhQNR0G3XDnwjiAzNajry66lOoPOopyJB0SBfrGDfvEe+gxPwZKlOmygAkbcpgRB5XaelhbFDNI1HL1tasIDPJgFgQ7Tvyk/LF3s/wATD0aNwsEC59r+rEi18X+LVBppz+FfpiKWpe+hyPs/x0IXRAGNWfCwIizE30kC031YdWylWrQ7ylTy5BTWabkmQKdN20qV5axHi5wb4TOC5WkMxLHS/eVdIEXmQvOTvsBOOg9ms5NHSAYTUl9vBlqRt70+BxeyIuTK9SkhNKkaauSisQbgB1YyikFgRpjfZt+R34n2SIpE0HXWxUL7Sxq8WkSTcKN7WOEfh/HWbPUqrmRIEHbTLrHwOO4UlhwvJWULyvoPTe382wuRp7hlJNaCH2SpFaBR1grUZWU38Q9qffitUpha2msKSypbWNQJAB+8CJPXUDglnuODL1mAVQjCq5DblqdKmQJ2EmeRtGFLtZ2lp5qmqImlwocnoHpsSvKeV45DD5cxGDyvUJnhNWkVqV61LuHE0ihHjkiASdLAwZ8I5bjne4fwdKwle9ptsdHdlfWRpcj44QMxxB2WhSJtSy5CD3sZ9bge7DP/AEa8S15kJVa7U9wdyAf++NOElqXhKIRzfZYj2a6E9KoaiT++L4ov2cqg6WkNuQo125HwnY+cYdaWab7OCKmoh9J1XJExJJ9RjwZVKVQgUm1VF194Kr6mPQtJMC3OL7YkrcSjzPZi32cyRpVXWQ0qA3hgrLCAQSdxN/LDDmOI1EdlWlqCmAdaiRflptyxX4KftAapqZW1NTYHxhRTa3ihbkMN/wAsbcRroKryWnVtyEDFlOUY9XQ5ubjKbz6mmY4rqDK9CV0tJLAiNJmVAnlynHPv/C2XdqX7PuRSDMyxBdAV06hYyRPiN/D5jDtn63eU9KO+sRa0G5BWdNgVMesYpPw9glZZkuGgssGW6mOV7c5xOU5y1bKRpwj2UcwrcOenl0omn4znSkEwypUWiNF7qW0mSBG84F5jIqtKu2k6tYCCfZRWgyOcsQvqvx7E3B6buCztArd6AVVrgLA2tBnxWNheN6nE+A0a6MkuviVvZUXV3IuDtDxtNhgKY+U5zluz9CspFJ6h0tCk+LxSupCNI1NBmQQOXU4ZU4kwVMoteoQDTVTq1AS9NAFnwlgCWB9leQODmc7O0/s5y61XpAvqmmn3YgpeLGZJmTzmTgdw7sjSpaf27krVpOJpMPYmF9pgAfDJH4fgM192G3cjn+YyX7Skq6meolNxO5LrqUA6rtBYXiYGGPhPYtalOhWWq0MmrT3cnSRsb38UX9cMdXsXQdkLZmoO6RUpwqiCqhQ8i7EaRvAvbDMmXpAAB9li623nbl6coxpzlbqmhGN+sI3HuyL06BoGsGqPWVw0QC5UFFsTyYCdhAFsRVMm9U5lWdYbKqC+liZJpE1IUEsGVaYEb6RbfD5xnKU64vU0kqFkA2IQJIv0HX0jFOlwaklUVFqR4QsBTdQSyqSWNgdoA9+EvIZqIrVSKLv+ypsVoUwwLOJUDQlMAz4dUmWAMBpmLNXCeGVNGumEQMVYszM5OlNPsaReLSWPoJMxcR4PTqvUbWSKikMhGoSSt/gpEf3jgf3uZVmCrVi0KHPdiWWQCaoaIJHWx356LadwOKkrDbkMxmtl0OJuXBUiRaItAtPh58zMX/tWY/4Kfv8A8MJmQq1/Gg7+nIsxZdINiIiqTMW264qvxDNgkD7aQDEhkg+YmtMeuKxrVFxZN4em+CFThLH7RTE21bf5J+t8NVFQGWBEsZjnZd8e4zArf9i/O8igjy/npjTKCSAbg7g/4cZjMc73Ge4a4dTGkmBMbxixmaYYEMAQV2IkYzGYdbFkc+y2WQ5JmKKW7yJgTGpBE+mAtPMuuSzLK7BkqQhBIKgTAU/dHkMZjMWjx9ReJ0ilQWrl171Vqfs1PjAa8C98KPcqK0BQAFaBAgWfbpjMZhKXaNPYpdnj3hq6/HAI8XisHIAv5YVcxTBa4BseX944zGYvDdgn2UDu/ZXhWYAHkSMNXB1Dgaxqv96/InnjMZhp9kkjTJoF1wAP6va3N8M3ZFicxSvyqH4IYxmMxyz7RTiMHCr5ehN4nfyemB8BgnxMftFHLVt/lOPcZjfqK8Dn1W1UEWM7+8YYexlZu9cajEZgxJie4UTHWMZjMdEeyQqdoRKPtp7v9Rx9Gg/tf/MT/QcZjMNU3QFscc/pNaK6R1q/6KeFVPb/APJp/wDtHGYzD0yT3LP9on/Jb6484K5GYQgkGNxb7uMxmKS2GiOfDqzfZfaP9YOZ/wCIMXexwjOwLDVVsNrRGMxmOU6OAU4GgIzEgGMzmIkTH7Olt0ws8GcmlQuf6qn/AKVxmMxnsxF2gs6i1sQVR4sZjMTKIxDjAx6nGYzAYyJ6N98XkQaNhv8ArjMZhWMRsMRhBewxmMwDHjoI2GNIxmMwTEq8/fjYC5xmMwUKzYKJNsTikv4R8MZjMZm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9946" name="Picture 10" descr="http://2.0viajes.com/wp-content/uploads/2014/03/collage-futuras-ruinas.jpg"/>
          <p:cNvPicPr>
            <a:picLocks noChangeAspect="1" noChangeArrowheads="1"/>
          </p:cNvPicPr>
          <p:nvPr/>
        </p:nvPicPr>
        <p:blipFill>
          <a:blip r:embed="rId3"/>
          <a:srcRect/>
          <a:stretch>
            <a:fillRect/>
          </a:stretch>
        </p:blipFill>
        <p:spPr bwMode="auto">
          <a:xfrm>
            <a:off x="1785918" y="2143116"/>
            <a:ext cx="5671138" cy="4143404"/>
          </a:xfrm>
          <a:prstGeom prst="rect">
            <a:avLst/>
          </a:prstGeom>
          <a:noFill/>
        </p:spPr>
      </p:pic>
      <p:pic>
        <p:nvPicPr>
          <p:cNvPr id="6" name="3 Marcador de contenido" descr="teopan.jpg"/>
          <p:cNvPicPr>
            <a:picLocks noChangeAspect="1"/>
          </p:cNvPicPr>
          <p:nvPr/>
        </p:nvPicPr>
        <p:blipFill>
          <a:blip r:embed="rId4" cstate="print"/>
          <a:stretch>
            <a:fillRect/>
          </a:stretch>
        </p:blipFill>
        <p:spPr>
          <a:xfrm>
            <a:off x="8715404" y="6332290"/>
            <a:ext cx="428596" cy="52571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mimorelia.com/archivosnoticias/logo-prueba20120408.jpg"/>
          <p:cNvPicPr>
            <a:picLocks noChangeAspect="1" noChangeArrowheads="1"/>
          </p:cNvPicPr>
          <p:nvPr/>
        </p:nvPicPr>
        <p:blipFill>
          <a:blip r:embed="rId2"/>
          <a:srcRect/>
          <a:stretch>
            <a:fillRect/>
          </a:stretch>
        </p:blipFill>
        <p:spPr bwMode="auto">
          <a:xfrm>
            <a:off x="2285984" y="1500174"/>
            <a:ext cx="4572000" cy="3429001"/>
          </a:xfrm>
          <a:prstGeom prst="rect">
            <a:avLst/>
          </a:prstGeom>
          <a:noFill/>
        </p:spPr>
      </p:pic>
      <p:sp>
        <p:nvSpPr>
          <p:cNvPr id="5" name="4 CuadroTexto"/>
          <p:cNvSpPr txBox="1"/>
          <p:nvPr/>
        </p:nvSpPr>
        <p:spPr>
          <a:xfrm>
            <a:off x="285720" y="2571744"/>
            <a:ext cx="1500198" cy="369332"/>
          </a:xfrm>
          <a:prstGeom prst="rect">
            <a:avLst/>
          </a:prstGeom>
          <a:noFill/>
        </p:spPr>
        <p:txBody>
          <a:bodyPr wrap="square" rtlCol="0">
            <a:spAutoFit/>
          </a:bodyPr>
          <a:lstStyle/>
          <a:p>
            <a:r>
              <a:rPr lang="es-MX" b="1" dirty="0" smtClean="0">
                <a:solidFill>
                  <a:srgbClr val="FF0000"/>
                </a:solidFill>
              </a:rPr>
              <a:t>Guanajuato</a:t>
            </a:r>
            <a:endParaRPr lang="es-MX" b="1" dirty="0">
              <a:solidFill>
                <a:srgbClr val="FF0000"/>
              </a:solidFill>
            </a:endParaRPr>
          </a:p>
        </p:txBody>
      </p:sp>
      <p:sp>
        <p:nvSpPr>
          <p:cNvPr id="6" name="5 CuadroTexto"/>
          <p:cNvSpPr txBox="1"/>
          <p:nvPr/>
        </p:nvSpPr>
        <p:spPr>
          <a:xfrm>
            <a:off x="4000496" y="571480"/>
            <a:ext cx="2571768" cy="369332"/>
          </a:xfrm>
          <a:prstGeom prst="rect">
            <a:avLst/>
          </a:prstGeom>
          <a:noFill/>
        </p:spPr>
        <p:txBody>
          <a:bodyPr wrap="square" rtlCol="0">
            <a:spAutoFit/>
          </a:bodyPr>
          <a:lstStyle/>
          <a:p>
            <a:r>
              <a:rPr lang="es-MX" b="1" dirty="0" smtClean="0">
                <a:solidFill>
                  <a:schemeClr val="accent1">
                    <a:lumMod val="75000"/>
                  </a:schemeClr>
                </a:solidFill>
              </a:rPr>
              <a:t>Ciudad de México</a:t>
            </a:r>
            <a:endParaRPr lang="es-MX" b="1" dirty="0">
              <a:solidFill>
                <a:schemeClr val="accent1">
                  <a:lumMod val="75000"/>
                </a:schemeClr>
              </a:solidFill>
            </a:endParaRPr>
          </a:p>
        </p:txBody>
      </p:sp>
      <p:sp>
        <p:nvSpPr>
          <p:cNvPr id="7" name="6 CuadroTexto"/>
          <p:cNvSpPr txBox="1"/>
          <p:nvPr/>
        </p:nvSpPr>
        <p:spPr>
          <a:xfrm>
            <a:off x="4286248" y="5929330"/>
            <a:ext cx="1285884" cy="369332"/>
          </a:xfrm>
          <a:prstGeom prst="rect">
            <a:avLst/>
          </a:prstGeom>
          <a:noFill/>
        </p:spPr>
        <p:txBody>
          <a:bodyPr wrap="square" rtlCol="0">
            <a:spAutoFit/>
          </a:bodyPr>
          <a:lstStyle/>
          <a:p>
            <a:r>
              <a:rPr lang="es-MX" b="1" dirty="0" smtClean="0">
                <a:solidFill>
                  <a:schemeClr val="accent2">
                    <a:lumMod val="75000"/>
                  </a:schemeClr>
                </a:solidFill>
              </a:rPr>
              <a:t>Puebla</a:t>
            </a:r>
            <a:endParaRPr lang="es-MX" b="1" dirty="0">
              <a:solidFill>
                <a:schemeClr val="accent2">
                  <a:lumMod val="75000"/>
                </a:schemeClr>
              </a:solidFill>
            </a:endParaRPr>
          </a:p>
        </p:txBody>
      </p:sp>
      <p:sp>
        <p:nvSpPr>
          <p:cNvPr id="8" name="7 CuadroTexto"/>
          <p:cNvSpPr txBox="1"/>
          <p:nvPr/>
        </p:nvSpPr>
        <p:spPr>
          <a:xfrm>
            <a:off x="6429388" y="5286388"/>
            <a:ext cx="1714512" cy="369332"/>
          </a:xfrm>
          <a:prstGeom prst="rect">
            <a:avLst/>
          </a:prstGeom>
          <a:noFill/>
        </p:spPr>
        <p:txBody>
          <a:bodyPr wrap="square" rtlCol="0">
            <a:spAutoFit/>
          </a:bodyPr>
          <a:lstStyle/>
          <a:p>
            <a:r>
              <a:rPr lang="es-MX" b="1" dirty="0" smtClean="0">
                <a:solidFill>
                  <a:srgbClr val="002060"/>
                </a:solidFill>
              </a:rPr>
              <a:t>Querétaro</a:t>
            </a:r>
            <a:endParaRPr lang="es-MX" b="1" dirty="0">
              <a:solidFill>
                <a:srgbClr val="002060"/>
              </a:solidFill>
            </a:endParaRPr>
          </a:p>
        </p:txBody>
      </p:sp>
      <p:sp>
        <p:nvSpPr>
          <p:cNvPr id="9" name="8 CuadroTexto"/>
          <p:cNvSpPr txBox="1"/>
          <p:nvPr/>
        </p:nvSpPr>
        <p:spPr>
          <a:xfrm>
            <a:off x="6429388" y="2928934"/>
            <a:ext cx="1785950" cy="369332"/>
          </a:xfrm>
          <a:prstGeom prst="rect">
            <a:avLst/>
          </a:prstGeom>
          <a:noFill/>
        </p:spPr>
        <p:txBody>
          <a:bodyPr wrap="square" rtlCol="0">
            <a:spAutoFit/>
          </a:bodyPr>
          <a:lstStyle/>
          <a:p>
            <a:r>
              <a:rPr lang="es-MX" b="1" dirty="0" smtClean="0">
                <a:solidFill>
                  <a:schemeClr val="accent2">
                    <a:lumMod val="75000"/>
                  </a:schemeClr>
                </a:solidFill>
              </a:rPr>
              <a:t>Morelia</a:t>
            </a:r>
            <a:endParaRPr lang="es-MX" b="1" dirty="0">
              <a:solidFill>
                <a:schemeClr val="accent2">
                  <a:lumMod val="75000"/>
                </a:schemeClr>
              </a:solidFill>
            </a:endParaRPr>
          </a:p>
        </p:txBody>
      </p:sp>
      <p:sp>
        <p:nvSpPr>
          <p:cNvPr id="10" name="9 CuadroTexto"/>
          <p:cNvSpPr txBox="1"/>
          <p:nvPr/>
        </p:nvSpPr>
        <p:spPr>
          <a:xfrm>
            <a:off x="6072198" y="1357298"/>
            <a:ext cx="1500198" cy="369332"/>
          </a:xfrm>
          <a:prstGeom prst="rect">
            <a:avLst/>
          </a:prstGeom>
          <a:noFill/>
        </p:spPr>
        <p:txBody>
          <a:bodyPr wrap="square" rtlCol="0">
            <a:spAutoFit/>
          </a:bodyPr>
          <a:lstStyle/>
          <a:p>
            <a:r>
              <a:rPr lang="es-MX" b="1" dirty="0" smtClean="0">
                <a:solidFill>
                  <a:srgbClr val="00B050"/>
                </a:solidFill>
              </a:rPr>
              <a:t>Zacatecas</a:t>
            </a:r>
            <a:endParaRPr lang="es-MX" b="1" dirty="0">
              <a:solidFill>
                <a:srgbClr val="00B050"/>
              </a:solidFill>
            </a:endParaRPr>
          </a:p>
        </p:txBody>
      </p:sp>
      <p:sp>
        <p:nvSpPr>
          <p:cNvPr id="11" name="10 CuadroTexto"/>
          <p:cNvSpPr txBox="1"/>
          <p:nvPr/>
        </p:nvSpPr>
        <p:spPr>
          <a:xfrm>
            <a:off x="428596" y="3857628"/>
            <a:ext cx="1785950" cy="646331"/>
          </a:xfrm>
          <a:prstGeom prst="rect">
            <a:avLst/>
          </a:prstGeom>
          <a:noFill/>
        </p:spPr>
        <p:txBody>
          <a:bodyPr wrap="square" rtlCol="0">
            <a:spAutoFit/>
          </a:bodyPr>
          <a:lstStyle/>
          <a:p>
            <a:r>
              <a:rPr lang="es-MX" b="1" dirty="0" smtClean="0">
                <a:solidFill>
                  <a:schemeClr val="tx2">
                    <a:lumMod val="75000"/>
                  </a:schemeClr>
                </a:solidFill>
              </a:rPr>
              <a:t>San Miguel de Allende</a:t>
            </a:r>
            <a:endParaRPr lang="es-MX" b="1" dirty="0">
              <a:solidFill>
                <a:schemeClr val="tx2">
                  <a:lumMod val="75000"/>
                </a:schemeClr>
              </a:solidFill>
            </a:endParaRPr>
          </a:p>
        </p:txBody>
      </p:sp>
      <p:sp>
        <p:nvSpPr>
          <p:cNvPr id="12" name="11 CuadroTexto"/>
          <p:cNvSpPr txBox="1"/>
          <p:nvPr/>
        </p:nvSpPr>
        <p:spPr>
          <a:xfrm>
            <a:off x="1447776" y="5948378"/>
            <a:ext cx="1785950" cy="369332"/>
          </a:xfrm>
          <a:prstGeom prst="rect">
            <a:avLst/>
          </a:prstGeom>
          <a:noFill/>
        </p:spPr>
        <p:txBody>
          <a:bodyPr wrap="square" rtlCol="0">
            <a:spAutoFit/>
          </a:bodyPr>
          <a:lstStyle/>
          <a:p>
            <a:r>
              <a:rPr lang="es-MX" b="1" dirty="0" smtClean="0">
                <a:solidFill>
                  <a:schemeClr val="tx2">
                    <a:lumMod val="75000"/>
                  </a:schemeClr>
                </a:solidFill>
              </a:rPr>
              <a:t>Oaxaca</a:t>
            </a:r>
            <a:endParaRPr lang="es-MX" b="1" dirty="0">
              <a:solidFill>
                <a:schemeClr val="tx2">
                  <a:lumMod val="75000"/>
                </a:schemeClr>
              </a:solidFill>
            </a:endParaRPr>
          </a:p>
        </p:txBody>
      </p:sp>
      <p:sp>
        <p:nvSpPr>
          <p:cNvPr id="13" name="12 CuadroTexto"/>
          <p:cNvSpPr txBox="1"/>
          <p:nvPr/>
        </p:nvSpPr>
        <p:spPr>
          <a:xfrm>
            <a:off x="7215206" y="4000504"/>
            <a:ext cx="1500198" cy="369332"/>
          </a:xfrm>
          <a:prstGeom prst="rect">
            <a:avLst/>
          </a:prstGeom>
          <a:noFill/>
        </p:spPr>
        <p:txBody>
          <a:bodyPr wrap="square" rtlCol="0">
            <a:spAutoFit/>
          </a:bodyPr>
          <a:lstStyle/>
          <a:p>
            <a:r>
              <a:rPr lang="es-MX" b="1" dirty="0" smtClean="0">
                <a:solidFill>
                  <a:srgbClr val="FF0000"/>
                </a:solidFill>
              </a:rPr>
              <a:t>Campeche</a:t>
            </a:r>
            <a:endParaRPr lang="es-MX" b="1" dirty="0">
              <a:solidFill>
                <a:srgbClr val="FF0000"/>
              </a:solidFill>
            </a:endParaRPr>
          </a:p>
        </p:txBody>
      </p:sp>
      <p:sp>
        <p:nvSpPr>
          <p:cNvPr id="14" name="13 CuadroTexto"/>
          <p:cNvSpPr txBox="1"/>
          <p:nvPr/>
        </p:nvSpPr>
        <p:spPr>
          <a:xfrm>
            <a:off x="857224" y="1142984"/>
            <a:ext cx="1500198" cy="369332"/>
          </a:xfrm>
          <a:prstGeom prst="rect">
            <a:avLst/>
          </a:prstGeom>
          <a:noFill/>
        </p:spPr>
        <p:txBody>
          <a:bodyPr wrap="square" rtlCol="0">
            <a:spAutoFit/>
          </a:bodyPr>
          <a:lstStyle/>
          <a:p>
            <a:r>
              <a:rPr lang="es-MX" b="1" dirty="0" err="1" smtClean="0">
                <a:solidFill>
                  <a:schemeClr val="bg2">
                    <a:lumMod val="25000"/>
                  </a:schemeClr>
                </a:solidFill>
              </a:rPr>
              <a:t>Tlacotalpan</a:t>
            </a:r>
            <a:endParaRPr lang="es-MX" b="1" dirty="0">
              <a:solidFill>
                <a:schemeClr val="bg2">
                  <a:lumMod val="25000"/>
                </a:schemeClr>
              </a:solidFill>
            </a:endParaRPr>
          </a:p>
        </p:txBody>
      </p:sp>
      <p:pic>
        <p:nvPicPr>
          <p:cNvPr id="15" name="3 Marcador de contenido" descr="teopan.jpg"/>
          <p:cNvPicPr>
            <a:picLocks noChangeAspect="1"/>
          </p:cNvPicPr>
          <p:nvPr/>
        </p:nvPicPr>
        <p:blipFill>
          <a:blip r:embed="rId3" cstate="print"/>
          <a:stretch>
            <a:fillRect/>
          </a:stretch>
        </p:blipFill>
        <p:spPr>
          <a:xfrm>
            <a:off x="8715404" y="6332290"/>
            <a:ext cx="428596" cy="52571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571480"/>
            <a:ext cx="7772400" cy="1470025"/>
          </a:xfrm>
        </p:spPr>
        <p:txBody>
          <a:bodyPr/>
          <a:lstStyle/>
          <a:p>
            <a:r>
              <a:rPr lang="es-MX" dirty="0" smtClean="0">
                <a:solidFill>
                  <a:schemeClr val="accent2">
                    <a:lumMod val="75000"/>
                  </a:schemeClr>
                </a:solidFill>
              </a:rPr>
              <a:t>Patrimonio</a:t>
            </a:r>
            <a:endParaRPr lang="es-ES" dirty="0">
              <a:solidFill>
                <a:schemeClr val="accent2">
                  <a:lumMod val="75000"/>
                </a:schemeClr>
              </a:solidFill>
            </a:endParaRPr>
          </a:p>
        </p:txBody>
      </p:sp>
      <p:sp>
        <p:nvSpPr>
          <p:cNvPr id="3" name="2 Subtítulo"/>
          <p:cNvSpPr>
            <a:spLocks noGrp="1"/>
          </p:cNvSpPr>
          <p:nvPr>
            <p:ph type="subTitle" idx="1"/>
          </p:nvPr>
        </p:nvSpPr>
        <p:spPr>
          <a:xfrm>
            <a:off x="1371600" y="1928802"/>
            <a:ext cx="6400800" cy="2286016"/>
          </a:xfrm>
        </p:spPr>
        <p:txBody>
          <a:bodyPr/>
          <a:lstStyle/>
          <a:p>
            <a:r>
              <a:rPr lang="es-MX" dirty="0">
                <a:solidFill>
                  <a:schemeClr val="tx1"/>
                </a:solidFill>
              </a:rPr>
              <a:t>*</a:t>
            </a:r>
            <a:r>
              <a:rPr lang="es-MX" dirty="0" smtClean="0">
                <a:solidFill>
                  <a:schemeClr val="tx1"/>
                </a:solidFill>
              </a:rPr>
              <a:t>Hacienda que una persona ha heredado a sus descendientes.</a:t>
            </a:r>
          </a:p>
          <a:p>
            <a:r>
              <a:rPr lang="es-MX" dirty="0" smtClean="0">
                <a:solidFill>
                  <a:schemeClr val="tx1"/>
                </a:solidFill>
              </a:rPr>
              <a:t>* Bienes propios adquiridos por cualquier titulo.</a:t>
            </a:r>
          </a:p>
          <a:p>
            <a:endParaRPr lang="es-MX" dirty="0" smtClean="0"/>
          </a:p>
          <a:p>
            <a:endParaRPr lang="es-ES" dirty="0"/>
          </a:p>
        </p:txBody>
      </p:sp>
      <p:pic>
        <p:nvPicPr>
          <p:cNvPr id="1026" name="Picture 2" descr="C:\Program Files\Microsoft Office\MEDIA\CAGCAT10\j0185604.wmf"/>
          <p:cNvPicPr>
            <a:picLocks noChangeAspect="1" noChangeArrowheads="1"/>
          </p:cNvPicPr>
          <p:nvPr/>
        </p:nvPicPr>
        <p:blipFill>
          <a:blip r:embed="rId2"/>
          <a:srcRect/>
          <a:stretch>
            <a:fillRect/>
          </a:stretch>
        </p:blipFill>
        <p:spPr bwMode="auto">
          <a:xfrm>
            <a:off x="571472" y="3571876"/>
            <a:ext cx="1427346" cy="1428760"/>
          </a:xfrm>
          <a:prstGeom prst="rect">
            <a:avLst/>
          </a:prstGeom>
          <a:noFill/>
        </p:spPr>
      </p:pic>
      <p:pic>
        <p:nvPicPr>
          <p:cNvPr id="1028" name="Picture 4" descr="C:\Program Files\Microsoft Office\MEDIA\CAGCAT10\j0222015.wmf"/>
          <p:cNvPicPr>
            <a:picLocks noChangeAspect="1" noChangeArrowheads="1"/>
          </p:cNvPicPr>
          <p:nvPr/>
        </p:nvPicPr>
        <p:blipFill>
          <a:blip r:embed="rId3"/>
          <a:srcRect/>
          <a:stretch>
            <a:fillRect/>
          </a:stretch>
        </p:blipFill>
        <p:spPr bwMode="auto">
          <a:xfrm>
            <a:off x="3714744" y="4714884"/>
            <a:ext cx="1780337" cy="1786738"/>
          </a:xfrm>
          <a:prstGeom prst="rect">
            <a:avLst/>
          </a:prstGeom>
          <a:noFill/>
        </p:spPr>
      </p:pic>
      <p:pic>
        <p:nvPicPr>
          <p:cNvPr id="1029" name="Picture 5" descr="C:\Program Files\Microsoft Office\MEDIA\CAGCAT10\j0251871.wmf"/>
          <p:cNvPicPr>
            <a:picLocks noChangeAspect="1" noChangeArrowheads="1"/>
          </p:cNvPicPr>
          <p:nvPr/>
        </p:nvPicPr>
        <p:blipFill>
          <a:blip r:embed="rId4"/>
          <a:srcRect/>
          <a:stretch>
            <a:fillRect/>
          </a:stretch>
        </p:blipFill>
        <p:spPr bwMode="auto">
          <a:xfrm>
            <a:off x="6643702" y="4071942"/>
            <a:ext cx="1904695" cy="1238098"/>
          </a:xfrm>
          <a:prstGeom prst="rect">
            <a:avLst/>
          </a:prstGeom>
          <a:noFill/>
        </p:spPr>
      </p:pic>
      <p:pic>
        <p:nvPicPr>
          <p:cNvPr id="7" name="3 Marcador de contenido" descr="teopan.jpg"/>
          <p:cNvPicPr>
            <a:picLocks noChangeAspect="1"/>
          </p:cNvPicPr>
          <p:nvPr/>
        </p:nvPicPr>
        <p:blipFill>
          <a:blip r:embed="rId5" cstate="print"/>
          <a:stretch>
            <a:fillRect/>
          </a:stretch>
        </p:blipFill>
        <p:spPr>
          <a:xfrm>
            <a:off x="8215338" y="5718916"/>
            <a:ext cx="928662" cy="113908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pPr>
              <a:buNone/>
            </a:pPr>
            <a:r>
              <a:rPr lang="es-MX" dirty="0" smtClean="0"/>
              <a:t>                </a:t>
            </a:r>
            <a:r>
              <a:rPr lang="es-MX" i="1" dirty="0" err="1" smtClean="0"/>
              <a:t>Patter</a:t>
            </a:r>
            <a:r>
              <a:rPr lang="es-MX" dirty="0" smtClean="0"/>
              <a:t>                              Padre</a:t>
            </a:r>
          </a:p>
          <a:p>
            <a:pPr>
              <a:buNone/>
            </a:pPr>
            <a:endParaRPr lang="es-MX" dirty="0"/>
          </a:p>
          <a:p>
            <a:pPr>
              <a:buNone/>
            </a:pPr>
            <a:r>
              <a:rPr lang="es-MX" dirty="0" smtClean="0"/>
              <a:t>               </a:t>
            </a:r>
            <a:r>
              <a:rPr lang="es-MX"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Lo que heredamos de nuestros padres</a:t>
            </a:r>
            <a:endParaRPr lang="es-MX" dirty="0" smtClean="0"/>
          </a:p>
          <a:p>
            <a:pPr>
              <a:buNone/>
            </a:pPr>
            <a:r>
              <a:rPr lang="es-MX" dirty="0" smtClean="0"/>
              <a:t>  </a:t>
            </a:r>
            <a:r>
              <a:rPr lang="es-MX"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Lo que se transmite de una generación a otra</a:t>
            </a:r>
            <a:endParaRPr lang="es-ES" dirty="0"/>
          </a:p>
        </p:txBody>
      </p:sp>
      <p:sp>
        <p:nvSpPr>
          <p:cNvPr id="4" name="3 Flecha derecha"/>
          <p:cNvSpPr/>
          <p:nvPr/>
        </p:nvSpPr>
        <p:spPr>
          <a:xfrm>
            <a:off x="3571868" y="1785926"/>
            <a:ext cx="1857388" cy="285752"/>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pic>
        <p:nvPicPr>
          <p:cNvPr id="2050" name="Picture 2" descr="C:\Program Files\Microsoft Office\MEDIA\CAGCAT10\j0216724.wmf"/>
          <p:cNvPicPr>
            <a:picLocks noChangeAspect="1" noChangeArrowheads="1"/>
          </p:cNvPicPr>
          <p:nvPr/>
        </p:nvPicPr>
        <p:blipFill>
          <a:blip r:embed="rId2"/>
          <a:srcRect/>
          <a:stretch>
            <a:fillRect/>
          </a:stretch>
        </p:blipFill>
        <p:spPr bwMode="auto">
          <a:xfrm>
            <a:off x="3643306" y="4357694"/>
            <a:ext cx="1558667" cy="1959636"/>
          </a:xfrm>
          <a:prstGeom prst="rect">
            <a:avLst/>
          </a:prstGeom>
          <a:noFill/>
        </p:spPr>
      </p:pic>
      <p:pic>
        <p:nvPicPr>
          <p:cNvPr id="6" name="3 Marcador de contenido" descr="teopan.jpg"/>
          <p:cNvPicPr>
            <a:picLocks noChangeAspect="1"/>
          </p:cNvPicPr>
          <p:nvPr/>
        </p:nvPicPr>
        <p:blipFill>
          <a:blip r:embed="rId3" cstate="print"/>
          <a:stretch>
            <a:fillRect/>
          </a:stretch>
        </p:blipFill>
        <p:spPr>
          <a:xfrm>
            <a:off x="8270400" y="5786454"/>
            <a:ext cx="873600" cy="107154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00FF"/>
                </a:solidFill>
              </a:rPr>
              <a:t>Cultura</a:t>
            </a:r>
            <a:endParaRPr lang="es-ES" dirty="0">
              <a:solidFill>
                <a:srgbClr val="0000FF"/>
              </a:solidFill>
            </a:endParaRPr>
          </a:p>
        </p:txBody>
      </p:sp>
      <p:sp>
        <p:nvSpPr>
          <p:cNvPr id="3" name="2 Marcador de contenido"/>
          <p:cNvSpPr>
            <a:spLocks noGrp="1"/>
          </p:cNvSpPr>
          <p:nvPr>
            <p:ph idx="1"/>
          </p:nvPr>
        </p:nvSpPr>
        <p:spPr/>
        <p:txBody>
          <a:bodyPr>
            <a:normAutofit fontScale="92500" lnSpcReduction="10000"/>
          </a:bodyPr>
          <a:lstStyle/>
          <a:p>
            <a:pPr>
              <a:buNone/>
            </a:pPr>
            <a:r>
              <a:rPr lang="es-MX" dirty="0" smtClean="0"/>
              <a:t> Definición común: Desarrollo intelectual o artístico, Civilización</a:t>
            </a:r>
          </a:p>
          <a:p>
            <a:pPr>
              <a:buNone/>
            </a:pPr>
            <a:endParaRPr lang="es-MX" dirty="0" smtClean="0">
              <a:solidFill>
                <a:schemeClr val="accent2">
                  <a:lumMod val="75000"/>
                </a:schemeClr>
              </a:solidFill>
            </a:endParaRPr>
          </a:p>
          <a:p>
            <a:pPr>
              <a:buNone/>
            </a:pPr>
            <a:r>
              <a:rPr lang="es-MX" b="1" dirty="0" smtClean="0">
                <a:solidFill>
                  <a:schemeClr val="accent2">
                    <a:lumMod val="75000"/>
                  </a:schemeClr>
                </a:solidFill>
              </a:rPr>
              <a:t>Definición sociológica</a:t>
            </a:r>
            <a:r>
              <a:rPr lang="es-MX" dirty="0" smtClean="0">
                <a:solidFill>
                  <a:schemeClr val="accent2">
                    <a:lumMod val="75000"/>
                  </a:schemeClr>
                </a:solidFill>
              </a:rPr>
              <a:t>: Conjunto de elementos  de índole material o espiritual, organizados lógica y coherentemente, que incluye las creencias, los conocimientos, el arte, la moral, el derecho, los usos y costumbres y todos los hábitos y aptitudes adquiridos por los hombres en su condición  de miembros de la sociedad</a:t>
            </a:r>
            <a:endParaRPr lang="es-ES" dirty="0">
              <a:solidFill>
                <a:schemeClr val="accent2">
                  <a:lumMod val="75000"/>
                </a:schemeClr>
              </a:solidFill>
            </a:endParaRPr>
          </a:p>
        </p:txBody>
      </p:sp>
      <p:pic>
        <p:nvPicPr>
          <p:cNvPr id="4" name="3 Marcador de contenido" descr="teopan.jpg"/>
          <p:cNvPicPr>
            <a:picLocks noChangeAspect="1"/>
          </p:cNvPicPr>
          <p:nvPr/>
        </p:nvPicPr>
        <p:blipFill>
          <a:blip r:embed="rId2" cstate="print"/>
          <a:stretch>
            <a:fillRect/>
          </a:stretch>
        </p:blipFill>
        <p:spPr>
          <a:xfrm>
            <a:off x="8386882" y="5929330"/>
            <a:ext cx="757118" cy="92867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428605"/>
            <a:ext cx="8229600" cy="1714512"/>
          </a:xfrm>
        </p:spPr>
        <p:txBody>
          <a:bodyPr/>
          <a:lstStyle/>
          <a:p>
            <a:pPr>
              <a:buNone/>
            </a:pPr>
            <a:r>
              <a:rPr lang="es-MX" dirty="0" smtClean="0"/>
              <a:t>Conjunto de producciones creativas del hombre que transforman el entorno y éste repercute a su vez modificando aquél.</a:t>
            </a:r>
            <a:endParaRPr lang="es-ES" dirty="0"/>
          </a:p>
        </p:txBody>
      </p:sp>
      <p:sp>
        <p:nvSpPr>
          <p:cNvPr id="4" name="2 Marcador de contenido"/>
          <p:cNvSpPr txBox="1">
            <a:spLocks/>
          </p:cNvSpPr>
          <p:nvPr/>
        </p:nvSpPr>
        <p:spPr>
          <a:xfrm>
            <a:off x="571472" y="2428868"/>
            <a:ext cx="8229600" cy="32147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fontScale="850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accent2">
                    <a:lumMod val="75000"/>
                  </a:schemeClr>
                </a:solidFill>
                <a:effectLst/>
                <a:uLnTx/>
                <a:uFillTx/>
                <a:latin typeface="+mn-lt"/>
                <a:ea typeface="+mn-ea"/>
                <a:cs typeface="+mn-cs"/>
              </a:rPr>
              <a:t>PATRIMONIO CULTURAL</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lang="es-MX" sz="3200" dirty="0">
              <a:solidFill>
                <a:schemeClr val="accent2">
                  <a:lumMod val="75000"/>
                </a:schemeClr>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effectLst/>
                <a:uLnTx/>
                <a:uFillTx/>
                <a:latin typeface="+mn-lt"/>
                <a:ea typeface="+mn-ea"/>
                <a:cs typeface="+mn-cs"/>
              </a:rPr>
              <a:t>Conjunto de elementos culturales y sociales comunes a una colectividad, que la</a:t>
            </a:r>
            <a:r>
              <a:rPr kumimoji="0" lang="es-MX" sz="3200" b="0" i="0" u="none" strike="noStrike" kern="1200" cap="none" spc="0" normalizeH="0" noProof="0" dirty="0" smtClean="0">
                <a:ln>
                  <a:noFill/>
                </a:ln>
                <a:effectLst/>
                <a:uLnTx/>
                <a:uFillTx/>
                <a:latin typeface="+mn-lt"/>
                <a:ea typeface="+mn-ea"/>
                <a:cs typeface="+mn-cs"/>
              </a:rPr>
              <a:t> identifican y diferencian entre otras.</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lang="es-MX" sz="3200" baseline="0" dirty="0"/>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noProof="0" dirty="0" smtClean="0">
                <a:ln>
                  <a:noFill/>
                </a:ln>
                <a:effectLst/>
                <a:uLnTx/>
                <a:uFillTx/>
                <a:latin typeface="+mn-lt"/>
                <a:ea typeface="+mn-ea"/>
                <a:cs typeface="+mn-cs"/>
              </a:rPr>
              <a:t>A partir del patrimonio cultural es posible caracterizar a un grupo social, pues constituye su expresión material.</a:t>
            </a:r>
            <a:endParaRPr kumimoji="0" lang="es-ES" sz="3200" b="0" i="0" u="none" strike="noStrike" kern="1200" cap="none" spc="0" normalizeH="0" baseline="0" noProof="0" dirty="0" smtClean="0">
              <a:ln>
                <a:noFill/>
              </a:ln>
              <a:effectLst/>
              <a:uLnTx/>
              <a:uFillTx/>
              <a:latin typeface="+mn-lt"/>
              <a:ea typeface="+mn-ea"/>
              <a:cs typeface="+mn-cs"/>
            </a:endParaRPr>
          </a:p>
        </p:txBody>
      </p:sp>
      <p:pic>
        <p:nvPicPr>
          <p:cNvPr id="5" name="3 Marcador de contenido" descr="teopan.jpg"/>
          <p:cNvPicPr>
            <a:picLocks noChangeAspect="1"/>
          </p:cNvPicPr>
          <p:nvPr/>
        </p:nvPicPr>
        <p:blipFill>
          <a:blip r:embed="rId2" cstate="print"/>
          <a:stretch>
            <a:fillRect/>
          </a:stretch>
        </p:blipFill>
        <p:spPr>
          <a:xfrm>
            <a:off x="8503364" y="6072206"/>
            <a:ext cx="640635" cy="78579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tx2">
                    <a:lumMod val="75000"/>
                  </a:schemeClr>
                </a:solidFill>
              </a:rPr>
              <a:t>Patrimonio Cultural Tangible</a:t>
            </a:r>
            <a:endParaRPr lang="es-ES" dirty="0">
              <a:solidFill>
                <a:schemeClr val="tx2">
                  <a:lumMod val="75000"/>
                </a:schemeClr>
              </a:solidFill>
            </a:endParaRPr>
          </a:p>
        </p:txBody>
      </p:sp>
      <p:sp>
        <p:nvSpPr>
          <p:cNvPr id="3" name="2 Marcador de contenido"/>
          <p:cNvSpPr>
            <a:spLocks noGrp="1"/>
          </p:cNvSpPr>
          <p:nvPr>
            <p:ph idx="1"/>
          </p:nvPr>
        </p:nvSpPr>
        <p:spPr/>
        <p:style>
          <a:lnRef idx="2">
            <a:schemeClr val="accent6">
              <a:shade val="50000"/>
            </a:schemeClr>
          </a:lnRef>
          <a:fillRef idx="1">
            <a:schemeClr val="accent6"/>
          </a:fillRef>
          <a:effectRef idx="0">
            <a:schemeClr val="accent6"/>
          </a:effectRef>
          <a:fontRef idx="minor">
            <a:schemeClr val="lt1"/>
          </a:fontRef>
        </p:style>
        <p:txBody>
          <a:bodyPr>
            <a:normAutofit fontScale="92500" lnSpcReduction="10000"/>
          </a:bodyPr>
          <a:lstStyle/>
          <a:p>
            <a:r>
              <a:rPr lang="es-MX" dirty="0" smtClean="0"/>
              <a:t>Bienes muebles o inmuebles que representan los valores históricos o artísticos de una comunidad:</a:t>
            </a:r>
          </a:p>
          <a:p>
            <a:pPr>
              <a:buNone/>
            </a:pPr>
            <a:r>
              <a:rPr lang="es-MX" dirty="0" smtClean="0"/>
              <a:t>              </a:t>
            </a:r>
            <a:r>
              <a:rPr lang="es-MX"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Inmuebles</a:t>
            </a:r>
            <a:r>
              <a:rPr lang="es-MX" dirty="0" smtClean="0">
                <a:solidFill>
                  <a:srgbClr val="FF0000"/>
                </a:solidFill>
              </a:rPr>
              <a:t>:  </a:t>
            </a:r>
            <a:r>
              <a:rPr lang="es-MX" dirty="0" smtClean="0"/>
              <a:t>Edificaciones (todo tipo de construcción: edificios, puentes, caminos, presas, cementerios, minas, fuentes, acueductos)</a:t>
            </a:r>
          </a:p>
          <a:p>
            <a:pPr>
              <a:buNone/>
            </a:pPr>
            <a:r>
              <a:rPr lang="es-MX" dirty="0" smtClean="0"/>
              <a:t>                  </a:t>
            </a:r>
          </a:p>
          <a:p>
            <a:pPr>
              <a:buNone/>
            </a:pPr>
            <a:r>
              <a:rPr lang="es-MX" dirty="0"/>
              <a:t> </a:t>
            </a:r>
            <a:r>
              <a:rPr lang="es-MX" dirty="0" smtClean="0"/>
              <a:t>                </a:t>
            </a:r>
            <a:r>
              <a:rPr lang="es-MX"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Muebles</a:t>
            </a:r>
            <a:r>
              <a:rPr lang="es-MX" dirty="0" smtClean="0">
                <a:solidFill>
                  <a:srgbClr val="00B050"/>
                </a:solidFill>
              </a:rPr>
              <a:t>:</a:t>
            </a:r>
            <a:r>
              <a:rPr lang="es-MX" dirty="0" smtClean="0"/>
              <a:t> Obras de arte (pinturas, </a:t>
            </a:r>
          </a:p>
          <a:p>
            <a:pPr>
              <a:buNone/>
            </a:pPr>
            <a:r>
              <a:rPr lang="es-MX" dirty="0"/>
              <a:t> </a:t>
            </a:r>
            <a:r>
              <a:rPr lang="es-MX" dirty="0" smtClean="0"/>
              <a:t>               esculturas, partituras musicales, libros)</a:t>
            </a:r>
          </a:p>
          <a:p>
            <a:pPr>
              <a:buNone/>
            </a:pPr>
            <a:r>
              <a:rPr lang="es-MX" dirty="0"/>
              <a:t> </a:t>
            </a:r>
            <a:r>
              <a:rPr lang="es-MX" dirty="0" smtClean="0"/>
              <a:t>               </a:t>
            </a:r>
          </a:p>
          <a:p>
            <a:pPr>
              <a:buNone/>
            </a:pPr>
            <a:endParaRPr lang="es-ES" dirty="0"/>
          </a:p>
        </p:txBody>
      </p:sp>
      <p:pic>
        <p:nvPicPr>
          <p:cNvPr id="4" name="3 Marcador de contenido" descr="teopan.jpg"/>
          <p:cNvPicPr>
            <a:picLocks noChangeAspect="1"/>
          </p:cNvPicPr>
          <p:nvPr/>
        </p:nvPicPr>
        <p:blipFill>
          <a:blip r:embed="rId3" cstate="print"/>
          <a:stretch>
            <a:fillRect/>
          </a:stretch>
        </p:blipFill>
        <p:spPr>
          <a:xfrm>
            <a:off x="8503364" y="6072206"/>
            <a:ext cx="640635" cy="78579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3011486"/>
          </a:xfrm>
        </p:spPr>
        <p:txBody>
          <a:bodyPr>
            <a:noAutofit/>
          </a:bodyPr>
          <a:lstStyle/>
          <a:p>
            <a:pPr algn="l"/>
            <a:r>
              <a:rPr lang="es-MX" sz="2800" dirty="0" smtClean="0"/>
              <a:t>En México el patrimonio cultural tangible se clasifica en Bienes arqueológicos, históricos y artísticos, de acuerdo con los criterios que marca la Ley Federal de Monumentos y Zonas arqueológicos, artísticos e históricos (1972)</a:t>
            </a:r>
            <a:endParaRPr lang="es-ES" sz="2800" dirty="0"/>
          </a:p>
        </p:txBody>
      </p:sp>
      <p:pic>
        <p:nvPicPr>
          <p:cNvPr id="4" name="Picture 4" descr="http://blog.mexicodestinos.com/wp-content/uploads/2011/12/palenque-chiapas-fin-del-mundo.jpg"/>
          <p:cNvPicPr>
            <a:picLocks noGrp="1" noChangeAspect="1" noChangeArrowheads="1"/>
          </p:cNvPicPr>
          <p:nvPr>
            <p:ph idx="1"/>
          </p:nvPr>
        </p:nvPicPr>
        <p:blipFill rotWithShape="1">
          <a:blip r:embed="rId2" cstate="print">
            <a:extLst>
              <a:ext uri="{BEBA8EAE-BF5A-486C-A8C5-ECC9F3942E4B}">
                <a14:imgProps xmlns="" xmlns:a14="http://schemas.microsoft.com/office/drawing/2010/main">
                  <a14:imgLayer r:embed="">
                    <a14:imgEffect>
                      <a14:backgroundRemoval t="12414" b="100000" l="0" r="100000"/>
                    </a14:imgEffect>
                    <a14:imgEffect>
                      <a14:sharpenSoften amount="25000"/>
                    </a14:imgEffect>
                  </a14:imgLayer>
                </a14:imgProps>
              </a:ext>
              <a:ext uri="{28A0092B-C50C-407E-A947-70E740481C1C}">
                <a14:useLocalDpi xmlns="" xmlns:a14="http://schemas.microsoft.com/office/drawing/2010/main" val="0"/>
              </a:ext>
            </a:extLst>
          </a:blip>
          <a:srcRect l="1449" t="3477" r="10012" b="4358"/>
          <a:stretch/>
        </p:blipFill>
        <p:spPr bwMode="auto">
          <a:xfrm>
            <a:off x="428596" y="3000372"/>
            <a:ext cx="8001056" cy="3084715"/>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3 Marcador de contenido" descr="teopan.jpg"/>
          <p:cNvPicPr>
            <a:picLocks noChangeAspect="1"/>
          </p:cNvPicPr>
          <p:nvPr/>
        </p:nvPicPr>
        <p:blipFill>
          <a:blip r:embed="rId3" cstate="print"/>
          <a:stretch>
            <a:fillRect/>
          </a:stretch>
        </p:blipFill>
        <p:spPr>
          <a:xfrm>
            <a:off x="8445124" y="6000768"/>
            <a:ext cx="698876" cy="8572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4" name="Picture 2" descr="C:\Users\Rodrigo\Desktop\fotos mm\FOTOS_MAURICIO_MARAT._TEOTIHUACAN_(2).jpg"/>
          <p:cNvPicPr>
            <a:picLocks noChangeAspect="1" noChangeArrowheads="1"/>
          </p:cNvPicPr>
          <p:nvPr/>
        </p:nvPicPr>
        <p:blipFill>
          <a:blip r:embed="rId2" cstate="print">
            <a:lum bright="-20000" contrast="20000"/>
          </a:blip>
          <a:srcRect l="5682" b="4848"/>
          <a:stretch>
            <a:fillRect/>
          </a:stretch>
        </p:blipFill>
        <p:spPr bwMode="auto">
          <a:xfrm>
            <a:off x="357158" y="285728"/>
            <a:ext cx="4489195" cy="4005064"/>
          </a:xfrm>
          <a:prstGeom prst="rect">
            <a:avLst/>
          </a:prstGeom>
          <a:noFill/>
          <a:effectLst>
            <a:softEdge rad="635000"/>
          </a:effectLst>
        </p:spPr>
      </p:pic>
      <p:pic>
        <p:nvPicPr>
          <p:cNvPr id="5" name="Picture 16" descr="Selva%20de%20Calakmul"/>
          <p:cNvPicPr>
            <a:picLocks noChangeAspect="1" noChangeArrowheads="1"/>
          </p:cNvPicPr>
          <p:nvPr/>
        </p:nvPicPr>
        <p:blipFill>
          <a:blip r:embed="rId3" cstate="print">
            <a:lum bright="-10000" contrast="10000"/>
          </a:blip>
          <a:srcRect/>
          <a:stretch>
            <a:fillRect/>
          </a:stretch>
        </p:blipFill>
        <p:spPr bwMode="auto">
          <a:xfrm>
            <a:off x="4429124" y="714356"/>
            <a:ext cx="4347928" cy="3789039"/>
          </a:xfrm>
          <a:prstGeom prst="rect">
            <a:avLst/>
          </a:prstGeom>
          <a:noFill/>
          <a:ln w="9525">
            <a:noFill/>
            <a:miter lim="800000"/>
            <a:headEnd/>
            <a:tailEnd/>
          </a:ln>
          <a:effectLst>
            <a:softEdge rad="635000"/>
          </a:effectLst>
        </p:spPr>
      </p:pic>
      <p:pic>
        <p:nvPicPr>
          <p:cNvPr id="6" name="Picture 2" descr="http://commondatastorage.googleapis.com/static.panoramio.com/photos/original/94163.jpg"/>
          <p:cNvPicPr>
            <a:picLocks noGrp="1" noChangeAspect="1" noChangeArrowheads="1"/>
          </p:cNvPicPr>
          <p:nvPr>
            <p:ph idx="1"/>
          </p:nvPr>
        </p:nvPicPr>
        <p:blipFill>
          <a:blip r:embed="rId4" cstate="print">
            <a:lum bright="-10000" contrast="10000"/>
          </a:blip>
          <a:srcRect r="9091"/>
          <a:stretch>
            <a:fillRect/>
          </a:stretch>
        </p:blipFill>
        <p:spPr bwMode="auto">
          <a:xfrm>
            <a:off x="2928926" y="3571876"/>
            <a:ext cx="3862033" cy="3623827"/>
          </a:xfrm>
          <a:prstGeom prst="rect">
            <a:avLst/>
          </a:prstGeom>
          <a:noFill/>
          <a:effectLst>
            <a:softEdge rad="635000"/>
          </a:effectLst>
        </p:spPr>
      </p:pic>
      <p:pic>
        <p:nvPicPr>
          <p:cNvPr id="7" name="3 Marcador de contenido" descr="teopan.jpg"/>
          <p:cNvPicPr>
            <a:picLocks noChangeAspect="1"/>
          </p:cNvPicPr>
          <p:nvPr/>
        </p:nvPicPr>
        <p:blipFill>
          <a:blip r:embed="rId5" cstate="print"/>
          <a:stretch>
            <a:fillRect/>
          </a:stretch>
        </p:blipFill>
        <p:spPr>
          <a:xfrm>
            <a:off x="8503364" y="6072206"/>
            <a:ext cx="640635" cy="785794"/>
          </a:xfrm>
          <a:prstGeom prst="rect">
            <a:avLst/>
          </a:prstGeom>
        </p:spPr>
      </p:pic>
      <p:sp>
        <p:nvSpPr>
          <p:cNvPr id="8" name="7 CuadroTexto"/>
          <p:cNvSpPr txBox="1"/>
          <p:nvPr/>
        </p:nvSpPr>
        <p:spPr>
          <a:xfrm>
            <a:off x="500034" y="4929198"/>
            <a:ext cx="2286016" cy="646331"/>
          </a:xfrm>
          <a:prstGeom prst="rect">
            <a:avLst/>
          </a:prstGeom>
          <a:noFill/>
        </p:spPr>
        <p:txBody>
          <a:bodyPr wrap="square" rtlCol="0">
            <a:spAutoFit/>
          </a:bodyPr>
          <a:lstStyle/>
          <a:p>
            <a:r>
              <a:rPr lang="es-MX" b="1" dirty="0" smtClean="0"/>
              <a:t>Patrimonio arqueológico</a:t>
            </a:r>
            <a:endParaRPr lang="es-MX"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TotalTime>
  <Words>513</Words>
  <Application>Microsoft Office PowerPoint</Application>
  <PresentationFormat>Presentación en pantalla (4:3)</PresentationFormat>
  <Paragraphs>55</Paragraphs>
  <Slides>25</Slides>
  <Notes>1</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Tema de Office</vt:lpstr>
      <vt:lpstr>Diapositiva 1</vt:lpstr>
      <vt:lpstr>  Patrimonio Cultural   Concepto de Patrimonio Concepto de Cultura Concepto de Patrimonio cultural</vt:lpstr>
      <vt:lpstr>Patrimonio</vt:lpstr>
      <vt:lpstr>Diapositiva 4</vt:lpstr>
      <vt:lpstr>Cultura</vt:lpstr>
      <vt:lpstr>Diapositiva 6</vt:lpstr>
      <vt:lpstr>Patrimonio Cultural Tangible</vt:lpstr>
      <vt:lpstr>En México el patrimonio cultural tangible se clasifica en Bienes arqueológicos, históricos y artísticos, de acuerdo con los criterios que marca la Ley Federal de Monumentos y Zonas arqueológicos, artísticos e históricos (1972)</vt:lpstr>
      <vt:lpstr>Diapositiva 9</vt:lpstr>
      <vt:lpstr>Diapositiva 10</vt:lpstr>
      <vt:lpstr>Diapositiva 11</vt:lpstr>
      <vt:lpstr>Patrimonio Cultural Intangible</vt:lpstr>
      <vt:lpstr>Diapositiva 13</vt:lpstr>
      <vt:lpstr>Diapositiva 14</vt:lpstr>
      <vt:lpstr>Diapositiva 15</vt:lpstr>
      <vt:lpstr>Categorías del Patrimonio Cultural </vt:lpstr>
      <vt:lpstr>Categorías………</vt:lpstr>
      <vt:lpstr>Patrimonio Cultural Mundial</vt:lpstr>
      <vt:lpstr>Diapositiva 19</vt:lpstr>
      <vt:lpstr>Diapositiva 20</vt:lpstr>
      <vt:lpstr>Diapositiva 21</vt:lpstr>
      <vt:lpstr>Diapositiva 22</vt:lpstr>
      <vt:lpstr>Criterios para ser Patrimonio Mundial</vt:lpstr>
      <vt:lpstr>Diapositiva 24</vt:lpstr>
      <vt:lpstr>Diapositiva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Patrimonio</dc:title>
  <dc:creator>antropolo</dc:creator>
  <cp:lastModifiedBy>INAH</cp:lastModifiedBy>
  <cp:revision>25</cp:revision>
  <dcterms:created xsi:type="dcterms:W3CDTF">2006-12-31T23:15:40Z</dcterms:created>
  <dcterms:modified xsi:type="dcterms:W3CDTF">2015-10-02T22:56:21Z</dcterms:modified>
</cp:coreProperties>
</file>