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4" r:id="rId37"/>
    <p:sldId id="295" r:id="rId38"/>
    <p:sldId id="293" r:id="rId39"/>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87" autoAdjust="0"/>
    <p:restoredTop sz="94629" autoAdjust="0"/>
  </p:normalViewPr>
  <p:slideViewPr>
    <p:cSldViewPr>
      <p:cViewPr varScale="1">
        <p:scale>
          <a:sx n="107" d="100"/>
          <a:sy n="107" d="100"/>
        </p:scale>
        <p:origin x="-1650" y="-84"/>
      </p:cViewPr>
      <p:guideLst>
        <p:guide orient="horz" pos="2160"/>
        <p:guide pos="2880"/>
      </p:guideLst>
    </p:cSldViewPr>
  </p:slideViewPr>
  <p:outlineViewPr>
    <p:cViewPr>
      <p:scale>
        <a:sx n="33" d="100"/>
        <a:sy n="33" d="100"/>
      </p:scale>
      <p:origin x="0" y="21924"/>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271F474A-4D3F-4E44-B471-DC1A677921B3}" type="datetimeFigureOut">
              <a:rPr lang="es-MX" smtClean="0">
                <a:solidFill>
                  <a:prstClr val="black">
                    <a:tint val="75000"/>
                  </a:prstClr>
                </a:solidFill>
              </a:rPr>
              <a:pPr/>
              <a:t>02/10/2015</a:t>
            </a:fld>
            <a:endParaRPr lang="es-MX" dirty="0">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MX" dirty="0">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5DA90208-3466-4175-BBA5-01D743863E08}" type="slidenum">
              <a:rPr lang="es-MX" smtClean="0">
                <a:solidFill>
                  <a:prstClr val="black">
                    <a:tint val="75000"/>
                  </a:prstClr>
                </a:solidFill>
              </a:rPr>
              <a:pPr/>
              <a:t>‹Nº›</a:t>
            </a:fld>
            <a:endParaRPr lang="es-MX" dirty="0">
              <a:solidFill>
                <a:prstClr val="black">
                  <a:tint val="75000"/>
                </a:prstClr>
              </a:solidFill>
            </a:endParaRPr>
          </a:p>
        </p:txBody>
      </p:sp>
    </p:spTree>
    <p:extLst>
      <p:ext uri="{BB962C8B-B14F-4D97-AF65-F5344CB8AC3E}">
        <p14:creationId xmlns:p14="http://schemas.microsoft.com/office/powerpoint/2010/main" val="37956826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271F474A-4D3F-4E44-B471-DC1A677921B3}" type="datetimeFigureOut">
              <a:rPr lang="es-MX" smtClean="0">
                <a:solidFill>
                  <a:prstClr val="black">
                    <a:tint val="75000"/>
                  </a:prstClr>
                </a:solidFill>
              </a:rPr>
              <a:pPr/>
              <a:t>02/10/2015</a:t>
            </a:fld>
            <a:endParaRPr lang="es-MX" dirty="0">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MX" dirty="0">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5DA90208-3466-4175-BBA5-01D743863E08}" type="slidenum">
              <a:rPr lang="es-MX" smtClean="0">
                <a:solidFill>
                  <a:prstClr val="black">
                    <a:tint val="75000"/>
                  </a:prstClr>
                </a:solidFill>
              </a:rPr>
              <a:pPr/>
              <a:t>‹Nº›</a:t>
            </a:fld>
            <a:endParaRPr lang="es-MX" dirty="0">
              <a:solidFill>
                <a:prstClr val="black">
                  <a:tint val="75000"/>
                </a:prstClr>
              </a:solidFill>
            </a:endParaRPr>
          </a:p>
        </p:txBody>
      </p:sp>
    </p:spTree>
    <p:extLst>
      <p:ext uri="{BB962C8B-B14F-4D97-AF65-F5344CB8AC3E}">
        <p14:creationId xmlns:p14="http://schemas.microsoft.com/office/powerpoint/2010/main" val="30897361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271F474A-4D3F-4E44-B471-DC1A677921B3}" type="datetimeFigureOut">
              <a:rPr lang="es-MX" smtClean="0">
                <a:solidFill>
                  <a:prstClr val="black">
                    <a:tint val="75000"/>
                  </a:prstClr>
                </a:solidFill>
              </a:rPr>
              <a:pPr/>
              <a:t>02/10/2015</a:t>
            </a:fld>
            <a:endParaRPr lang="es-MX" dirty="0">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MX" dirty="0">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5DA90208-3466-4175-BBA5-01D743863E08}" type="slidenum">
              <a:rPr lang="es-MX" smtClean="0">
                <a:solidFill>
                  <a:prstClr val="black">
                    <a:tint val="75000"/>
                  </a:prstClr>
                </a:solidFill>
              </a:rPr>
              <a:pPr/>
              <a:t>‹Nº›</a:t>
            </a:fld>
            <a:endParaRPr lang="es-MX" dirty="0">
              <a:solidFill>
                <a:prstClr val="black">
                  <a:tint val="75000"/>
                </a:prstClr>
              </a:solidFill>
            </a:endParaRPr>
          </a:p>
        </p:txBody>
      </p:sp>
    </p:spTree>
    <p:extLst>
      <p:ext uri="{BB962C8B-B14F-4D97-AF65-F5344CB8AC3E}">
        <p14:creationId xmlns:p14="http://schemas.microsoft.com/office/powerpoint/2010/main" val="15435286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271F474A-4D3F-4E44-B471-DC1A677921B3}" type="datetimeFigureOut">
              <a:rPr lang="es-MX" smtClean="0">
                <a:solidFill>
                  <a:prstClr val="black">
                    <a:tint val="75000"/>
                  </a:prstClr>
                </a:solidFill>
              </a:rPr>
              <a:pPr/>
              <a:t>02/10/2015</a:t>
            </a:fld>
            <a:endParaRPr lang="es-MX" dirty="0">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MX" dirty="0">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5DA90208-3466-4175-BBA5-01D743863E08}" type="slidenum">
              <a:rPr lang="es-MX" smtClean="0">
                <a:solidFill>
                  <a:prstClr val="black">
                    <a:tint val="75000"/>
                  </a:prstClr>
                </a:solidFill>
              </a:rPr>
              <a:pPr/>
              <a:t>‹Nº›</a:t>
            </a:fld>
            <a:endParaRPr lang="es-MX" dirty="0">
              <a:solidFill>
                <a:prstClr val="black">
                  <a:tint val="75000"/>
                </a:prstClr>
              </a:solidFill>
            </a:endParaRPr>
          </a:p>
        </p:txBody>
      </p:sp>
    </p:spTree>
    <p:extLst>
      <p:ext uri="{BB962C8B-B14F-4D97-AF65-F5344CB8AC3E}">
        <p14:creationId xmlns:p14="http://schemas.microsoft.com/office/powerpoint/2010/main" val="7794793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271F474A-4D3F-4E44-B471-DC1A677921B3}" type="datetimeFigureOut">
              <a:rPr lang="es-MX" smtClean="0">
                <a:solidFill>
                  <a:prstClr val="black">
                    <a:tint val="75000"/>
                  </a:prstClr>
                </a:solidFill>
              </a:rPr>
              <a:pPr/>
              <a:t>02/10/2015</a:t>
            </a:fld>
            <a:endParaRPr lang="es-MX" dirty="0">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MX" dirty="0">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5DA90208-3466-4175-BBA5-01D743863E08}" type="slidenum">
              <a:rPr lang="es-MX" smtClean="0">
                <a:solidFill>
                  <a:prstClr val="black">
                    <a:tint val="75000"/>
                  </a:prstClr>
                </a:solidFill>
              </a:rPr>
              <a:pPr/>
              <a:t>‹Nº›</a:t>
            </a:fld>
            <a:endParaRPr lang="es-MX" dirty="0">
              <a:solidFill>
                <a:prstClr val="black">
                  <a:tint val="75000"/>
                </a:prstClr>
              </a:solidFill>
            </a:endParaRPr>
          </a:p>
        </p:txBody>
      </p:sp>
    </p:spTree>
    <p:extLst>
      <p:ext uri="{BB962C8B-B14F-4D97-AF65-F5344CB8AC3E}">
        <p14:creationId xmlns:p14="http://schemas.microsoft.com/office/powerpoint/2010/main" val="21056421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271F474A-4D3F-4E44-B471-DC1A677921B3}" type="datetimeFigureOut">
              <a:rPr lang="es-MX" smtClean="0">
                <a:solidFill>
                  <a:prstClr val="black">
                    <a:tint val="75000"/>
                  </a:prstClr>
                </a:solidFill>
              </a:rPr>
              <a:pPr/>
              <a:t>02/10/2015</a:t>
            </a:fld>
            <a:endParaRPr lang="es-MX" dirty="0">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MX" dirty="0">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5DA90208-3466-4175-BBA5-01D743863E08}" type="slidenum">
              <a:rPr lang="es-MX" smtClean="0">
                <a:solidFill>
                  <a:prstClr val="black">
                    <a:tint val="75000"/>
                  </a:prstClr>
                </a:solidFill>
              </a:rPr>
              <a:pPr/>
              <a:t>‹Nº›</a:t>
            </a:fld>
            <a:endParaRPr lang="es-MX" dirty="0">
              <a:solidFill>
                <a:prstClr val="black">
                  <a:tint val="75000"/>
                </a:prstClr>
              </a:solidFill>
            </a:endParaRPr>
          </a:p>
        </p:txBody>
      </p:sp>
    </p:spTree>
    <p:extLst>
      <p:ext uri="{BB962C8B-B14F-4D97-AF65-F5344CB8AC3E}">
        <p14:creationId xmlns:p14="http://schemas.microsoft.com/office/powerpoint/2010/main" val="40616046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271F474A-4D3F-4E44-B471-DC1A677921B3}" type="datetimeFigureOut">
              <a:rPr lang="es-MX" smtClean="0">
                <a:solidFill>
                  <a:prstClr val="black">
                    <a:tint val="75000"/>
                  </a:prstClr>
                </a:solidFill>
              </a:rPr>
              <a:pPr/>
              <a:t>02/10/2015</a:t>
            </a:fld>
            <a:endParaRPr lang="es-MX" dirty="0">
              <a:solidFill>
                <a:prstClr val="black">
                  <a:tint val="75000"/>
                </a:prstClr>
              </a:solidFill>
            </a:endParaRPr>
          </a:p>
        </p:txBody>
      </p:sp>
      <p:sp>
        <p:nvSpPr>
          <p:cNvPr id="8" name="7 Marcador de pie de página"/>
          <p:cNvSpPr>
            <a:spLocks noGrp="1"/>
          </p:cNvSpPr>
          <p:nvPr>
            <p:ph type="ftr" sz="quarter" idx="11"/>
          </p:nvPr>
        </p:nvSpPr>
        <p:spPr/>
        <p:txBody>
          <a:bodyPr/>
          <a:lstStyle/>
          <a:p>
            <a:endParaRPr lang="es-MX" dirty="0">
              <a:solidFill>
                <a:prstClr val="black">
                  <a:tint val="75000"/>
                </a:prstClr>
              </a:solidFill>
            </a:endParaRPr>
          </a:p>
        </p:txBody>
      </p:sp>
      <p:sp>
        <p:nvSpPr>
          <p:cNvPr id="9" name="8 Marcador de número de diapositiva"/>
          <p:cNvSpPr>
            <a:spLocks noGrp="1"/>
          </p:cNvSpPr>
          <p:nvPr>
            <p:ph type="sldNum" sz="quarter" idx="12"/>
          </p:nvPr>
        </p:nvSpPr>
        <p:spPr/>
        <p:txBody>
          <a:bodyPr/>
          <a:lstStyle/>
          <a:p>
            <a:fld id="{5DA90208-3466-4175-BBA5-01D743863E08}" type="slidenum">
              <a:rPr lang="es-MX" smtClean="0">
                <a:solidFill>
                  <a:prstClr val="black">
                    <a:tint val="75000"/>
                  </a:prstClr>
                </a:solidFill>
              </a:rPr>
              <a:pPr/>
              <a:t>‹Nº›</a:t>
            </a:fld>
            <a:endParaRPr lang="es-MX" dirty="0">
              <a:solidFill>
                <a:prstClr val="black">
                  <a:tint val="75000"/>
                </a:prstClr>
              </a:solidFill>
            </a:endParaRPr>
          </a:p>
        </p:txBody>
      </p:sp>
    </p:spTree>
    <p:extLst>
      <p:ext uri="{BB962C8B-B14F-4D97-AF65-F5344CB8AC3E}">
        <p14:creationId xmlns:p14="http://schemas.microsoft.com/office/powerpoint/2010/main" val="21304045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271F474A-4D3F-4E44-B471-DC1A677921B3}" type="datetimeFigureOut">
              <a:rPr lang="es-MX" smtClean="0">
                <a:solidFill>
                  <a:prstClr val="black">
                    <a:tint val="75000"/>
                  </a:prstClr>
                </a:solidFill>
              </a:rPr>
              <a:pPr/>
              <a:t>02/10/2015</a:t>
            </a:fld>
            <a:endParaRPr lang="es-MX" dirty="0">
              <a:solidFill>
                <a:prstClr val="black">
                  <a:tint val="75000"/>
                </a:prstClr>
              </a:solidFill>
            </a:endParaRPr>
          </a:p>
        </p:txBody>
      </p:sp>
      <p:sp>
        <p:nvSpPr>
          <p:cNvPr id="4" name="3 Marcador de pie de página"/>
          <p:cNvSpPr>
            <a:spLocks noGrp="1"/>
          </p:cNvSpPr>
          <p:nvPr>
            <p:ph type="ftr" sz="quarter" idx="11"/>
          </p:nvPr>
        </p:nvSpPr>
        <p:spPr/>
        <p:txBody>
          <a:bodyPr/>
          <a:lstStyle/>
          <a:p>
            <a:endParaRPr lang="es-MX" dirty="0">
              <a:solidFill>
                <a:prstClr val="black">
                  <a:tint val="75000"/>
                </a:prstClr>
              </a:solidFill>
            </a:endParaRPr>
          </a:p>
        </p:txBody>
      </p:sp>
      <p:sp>
        <p:nvSpPr>
          <p:cNvPr id="5" name="4 Marcador de número de diapositiva"/>
          <p:cNvSpPr>
            <a:spLocks noGrp="1"/>
          </p:cNvSpPr>
          <p:nvPr>
            <p:ph type="sldNum" sz="quarter" idx="12"/>
          </p:nvPr>
        </p:nvSpPr>
        <p:spPr/>
        <p:txBody>
          <a:bodyPr/>
          <a:lstStyle/>
          <a:p>
            <a:fld id="{5DA90208-3466-4175-BBA5-01D743863E08}" type="slidenum">
              <a:rPr lang="es-MX" smtClean="0">
                <a:solidFill>
                  <a:prstClr val="black">
                    <a:tint val="75000"/>
                  </a:prstClr>
                </a:solidFill>
              </a:rPr>
              <a:pPr/>
              <a:t>‹Nº›</a:t>
            </a:fld>
            <a:endParaRPr lang="es-MX" dirty="0">
              <a:solidFill>
                <a:prstClr val="black">
                  <a:tint val="75000"/>
                </a:prstClr>
              </a:solidFill>
            </a:endParaRPr>
          </a:p>
        </p:txBody>
      </p:sp>
    </p:spTree>
    <p:extLst>
      <p:ext uri="{BB962C8B-B14F-4D97-AF65-F5344CB8AC3E}">
        <p14:creationId xmlns:p14="http://schemas.microsoft.com/office/powerpoint/2010/main" val="21521687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271F474A-4D3F-4E44-B471-DC1A677921B3}" type="datetimeFigureOut">
              <a:rPr lang="es-MX" smtClean="0">
                <a:solidFill>
                  <a:prstClr val="black">
                    <a:tint val="75000"/>
                  </a:prstClr>
                </a:solidFill>
              </a:rPr>
              <a:pPr/>
              <a:t>02/10/2015</a:t>
            </a:fld>
            <a:endParaRPr lang="es-MX" dirty="0">
              <a:solidFill>
                <a:prstClr val="black">
                  <a:tint val="75000"/>
                </a:prstClr>
              </a:solidFill>
            </a:endParaRPr>
          </a:p>
        </p:txBody>
      </p:sp>
      <p:sp>
        <p:nvSpPr>
          <p:cNvPr id="3" name="2 Marcador de pie de página"/>
          <p:cNvSpPr>
            <a:spLocks noGrp="1"/>
          </p:cNvSpPr>
          <p:nvPr>
            <p:ph type="ftr" sz="quarter" idx="11"/>
          </p:nvPr>
        </p:nvSpPr>
        <p:spPr/>
        <p:txBody>
          <a:bodyPr/>
          <a:lstStyle/>
          <a:p>
            <a:endParaRPr lang="es-MX" dirty="0">
              <a:solidFill>
                <a:prstClr val="black">
                  <a:tint val="75000"/>
                </a:prstClr>
              </a:solidFill>
            </a:endParaRPr>
          </a:p>
        </p:txBody>
      </p:sp>
      <p:sp>
        <p:nvSpPr>
          <p:cNvPr id="4" name="3 Marcador de número de diapositiva"/>
          <p:cNvSpPr>
            <a:spLocks noGrp="1"/>
          </p:cNvSpPr>
          <p:nvPr>
            <p:ph type="sldNum" sz="quarter" idx="12"/>
          </p:nvPr>
        </p:nvSpPr>
        <p:spPr/>
        <p:txBody>
          <a:bodyPr/>
          <a:lstStyle/>
          <a:p>
            <a:fld id="{5DA90208-3466-4175-BBA5-01D743863E08}" type="slidenum">
              <a:rPr lang="es-MX" smtClean="0">
                <a:solidFill>
                  <a:prstClr val="black">
                    <a:tint val="75000"/>
                  </a:prstClr>
                </a:solidFill>
              </a:rPr>
              <a:pPr/>
              <a:t>‹Nº›</a:t>
            </a:fld>
            <a:endParaRPr lang="es-MX" dirty="0">
              <a:solidFill>
                <a:prstClr val="black">
                  <a:tint val="75000"/>
                </a:prstClr>
              </a:solidFill>
            </a:endParaRPr>
          </a:p>
        </p:txBody>
      </p:sp>
    </p:spTree>
    <p:extLst>
      <p:ext uri="{BB962C8B-B14F-4D97-AF65-F5344CB8AC3E}">
        <p14:creationId xmlns:p14="http://schemas.microsoft.com/office/powerpoint/2010/main" val="25965589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271F474A-4D3F-4E44-B471-DC1A677921B3}" type="datetimeFigureOut">
              <a:rPr lang="es-MX" smtClean="0">
                <a:solidFill>
                  <a:prstClr val="black">
                    <a:tint val="75000"/>
                  </a:prstClr>
                </a:solidFill>
              </a:rPr>
              <a:pPr/>
              <a:t>02/10/2015</a:t>
            </a:fld>
            <a:endParaRPr lang="es-MX" dirty="0">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MX" dirty="0">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5DA90208-3466-4175-BBA5-01D743863E08}" type="slidenum">
              <a:rPr lang="es-MX" smtClean="0">
                <a:solidFill>
                  <a:prstClr val="black">
                    <a:tint val="75000"/>
                  </a:prstClr>
                </a:solidFill>
              </a:rPr>
              <a:pPr/>
              <a:t>‹Nº›</a:t>
            </a:fld>
            <a:endParaRPr lang="es-MX" dirty="0">
              <a:solidFill>
                <a:prstClr val="black">
                  <a:tint val="75000"/>
                </a:prstClr>
              </a:solidFill>
            </a:endParaRPr>
          </a:p>
        </p:txBody>
      </p:sp>
    </p:spTree>
    <p:extLst>
      <p:ext uri="{BB962C8B-B14F-4D97-AF65-F5344CB8AC3E}">
        <p14:creationId xmlns:p14="http://schemas.microsoft.com/office/powerpoint/2010/main" val="42248026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dirty="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271F474A-4D3F-4E44-B471-DC1A677921B3}" type="datetimeFigureOut">
              <a:rPr lang="es-MX" smtClean="0">
                <a:solidFill>
                  <a:prstClr val="black">
                    <a:tint val="75000"/>
                  </a:prstClr>
                </a:solidFill>
              </a:rPr>
              <a:pPr/>
              <a:t>02/10/2015</a:t>
            </a:fld>
            <a:endParaRPr lang="es-MX" dirty="0">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MX" dirty="0">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5DA90208-3466-4175-BBA5-01D743863E08}" type="slidenum">
              <a:rPr lang="es-MX" smtClean="0">
                <a:solidFill>
                  <a:prstClr val="black">
                    <a:tint val="75000"/>
                  </a:prstClr>
                </a:solidFill>
              </a:rPr>
              <a:pPr/>
              <a:t>‹Nº›</a:t>
            </a:fld>
            <a:endParaRPr lang="es-MX" dirty="0">
              <a:solidFill>
                <a:prstClr val="black">
                  <a:tint val="75000"/>
                </a:prstClr>
              </a:solidFill>
            </a:endParaRPr>
          </a:p>
        </p:txBody>
      </p:sp>
    </p:spTree>
    <p:extLst>
      <p:ext uri="{BB962C8B-B14F-4D97-AF65-F5344CB8AC3E}">
        <p14:creationId xmlns:p14="http://schemas.microsoft.com/office/powerpoint/2010/main" val="40560111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71F474A-4D3F-4E44-B471-DC1A677921B3}" type="datetimeFigureOut">
              <a:rPr lang="es-MX" smtClean="0">
                <a:solidFill>
                  <a:prstClr val="black">
                    <a:tint val="75000"/>
                  </a:prstClr>
                </a:solidFill>
              </a:rPr>
              <a:pPr/>
              <a:t>02/10/2015</a:t>
            </a:fld>
            <a:endParaRPr lang="es-MX" dirty="0">
              <a:solidFill>
                <a:prstClr val="black">
                  <a:tint val="75000"/>
                </a:prstClr>
              </a:solidFill>
            </a:endParaRPr>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dirty="0">
              <a:solidFill>
                <a:prstClr val="black">
                  <a:tint val="75000"/>
                </a:prstClr>
              </a:solidFill>
            </a:endParaRPr>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DA90208-3466-4175-BBA5-01D743863E08}" type="slidenum">
              <a:rPr lang="es-MX" smtClean="0">
                <a:solidFill>
                  <a:prstClr val="black">
                    <a:tint val="75000"/>
                  </a:prstClr>
                </a:solidFill>
              </a:rPr>
              <a:pPr/>
              <a:t>‹Nº›</a:t>
            </a:fld>
            <a:endParaRPr lang="es-MX" dirty="0">
              <a:solidFill>
                <a:prstClr val="black">
                  <a:tint val="75000"/>
                </a:prstClr>
              </a:solidFill>
            </a:endParaRPr>
          </a:p>
        </p:txBody>
      </p:sp>
    </p:spTree>
    <p:extLst>
      <p:ext uri="{BB962C8B-B14F-4D97-AF65-F5344CB8AC3E}">
        <p14:creationId xmlns:p14="http://schemas.microsoft.com/office/powerpoint/2010/main" val="97813896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6.png"/></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2.emf"/><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7.png"/></Relationships>
</file>

<file path=ppt/slides/_rels/slide3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3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3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3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3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3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15972"/>
          <a:stretch/>
        </p:blipFill>
        <p:spPr bwMode="auto">
          <a:xfrm>
            <a:off x="0" y="1"/>
            <a:ext cx="9144000" cy="26600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00350" y="2660074"/>
            <a:ext cx="3543300"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6 Marcador de contenido"/>
          <p:cNvSpPr txBox="1">
            <a:spLocks/>
          </p:cNvSpPr>
          <p:nvPr/>
        </p:nvSpPr>
        <p:spPr>
          <a:xfrm>
            <a:off x="457200" y="3356992"/>
            <a:ext cx="8229600" cy="2880320"/>
          </a:xfrm>
          <a:prstGeom prst="rect">
            <a:avLst/>
          </a:prstGeom>
        </p:spPr>
        <p:txBody>
          <a:bodyPr vert="horz" lIns="91440" tIns="45720" rIns="91440" bIns="45720" rtlCol="0">
            <a:normAutofit fontScale="77500" lnSpcReduction="20000"/>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s-MX" sz="3100" b="1" dirty="0" smtClean="0">
                <a:solidFill>
                  <a:srgbClr val="EEECE1">
                    <a:lumMod val="50000"/>
                  </a:srgbClr>
                </a:solidFill>
                <a:latin typeface="Arial" pitchFamily="34" charset="0"/>
                <a:cs typeface="Arial" pitchFamily="34" charset="0"/>
              </a:rPr>
              <a:t>Unidad de Aprendizaje</a:t>
            </a:r>
          </a:p>
          <a:p>
            <a:r>
              <a:rPr lang="es-MX" sz="4500" b="1" dirty="0" smtClean="0">
                <a:solidFill>
                  <a:srgbClr val="EEECE1">
                    <a:lumMod val="50000"/>
                  </a:srgbClr>
                </a:solidFill>
                <a:latin typeface="Arial" pitchFamily="34" charset="0"/>
                <a:cs typeface="Arial" pitchFamily="34" charset="0"/>
              </a:rPr>
              <a:t>ESTRUCTURAS DE DATOS</a:t>
            </a:r>
          </a:p>
          <a:p>
            <a:r>
              <a:rPr lang="es-MX" sz="2400" b="1" dirty="0" smtClean="0">
                <a:solidFill>
                  <a:srgbClr val="EEECE1">
                    <a:lumMod val="50000"/>
                  </a:srgbClr>
                </a:solidFill>
                <a:latin typeface="Arial" pitchFamily="34" charset="0"/>
                <a:cs typeface="Arial" pitchFamily="34" charset="0"/>
              </a:rPr>
              <a:t>Tema:</a:t>
            </a:r>
          </a:p>
          <a:p>
            <a:r>
              <a:rPr lang="es-MX" sz="5800" b="1" dirty="0" smtClean="0">
                <a:solidFill>
                  <a:srgbClr val="EEECE1">
                    <a:lumMod val="50000"/>
                  </a:srgbClr>
                </a:solidFill>
                <a:latin typeface="Arial" pitchFamily="34" charset="0"/>
                <a:cs typeface="Arial" pitchFamily="34" charset="0"/>
              </a:rPr>
              <a:t>Ordenamiento y grafos </a:t>
            </a:r>
          </a:p>
          <a:p>
            <a:r>
              <a:rPr lang="es-MX" sz="1900" b="1" dirty="0" smtClean="0">
                <a:solidFill>
                  <a:srgbClr val="EEECE1">
                    <a:lumMod val="50000"/>
                  </a:srgbClr>
                </a:solidFill>
                <a:cs typeface="Times New Roman" panose="02020603050405020304" pitchFamily="18" charset="0"/>
              </a:rPr>
              <a:t>Mtro</a:t>
            </a:r>
            <a:r>
              <a:rPr lang="es-MX" sz="1900" b="1" dirty="0" smtClean="0">
                <a:solidFill>
                  <a:srgbClr val="EEECE1">
                    <a:lumMod val="50000"/>
                  </a:srgbClr>
                </a:solidFill>
                <a:cs typeface="Times New Roman" panose="02020603050405020304" pitchFamily="18" charset="0"/>
              </a:rPr>
              <a:t>. Yaroslaf Aarón Albarrán Fernández</a:t>
            </a:r>
          </a:p>
          <a:p>
            <a:pPr>
              <a:lnSpc>
                <a:spcPct val="110000"/>
              </a:lnSpc>
            </a:pPr>
            <a:r>
              <a:rPr lang="es-ES" sz="1700" dirty="0" smtClean="0">
                <a:solidFill>
                  <a:srgbClr val="EEECE1">
                    <a:lumMod val="50000"/>
                  </a:srgbClr>
                </a:solidFill>
                <a:cs typeface="Times New Roman" panose="02020603050405020304" pitchFamily="18" charset="0"/>
              </a:rPr>
              <a:t>Ingeniería </a:t>
            </a:r>
            <a:r>
              <a:rPr lang="es-ES" sz="1700" dirty="0">
                <a:solidFill>
                  <a:srgbClr val="EEECE1">
                    <a:lumMod val="50000"/>
                  </a:srgbClr>
                </a:solidFill>
                <a:cs typeface="Times New Roman" panose="02020603050405020304" pitchFamily="18" charset="0"/>
              </a:rPr>
              <a:t>en Sistemas Inteligentes</a:t>
            </a:r>
          </a:p>
          <a:p>
            <a:pPr>
              <a:lnSpc>
                <a:spcPct val="110000"/>
              </a:lnSpc>
            </a:pPr>
            <a:r>
              <a:rPr lang="es-ES" sz="1700" dirty="0">
                <a:solidFill>
                  <a:srgbClr val="EEECE1">
                    <a:lumMod val="50000"/>
                  </a:srgbClr>
                </a:solidFill>
                <a:cs typeface="Times New Roman" panose="02020603050405020304" pitchFamily="18" charset="0"/>
              </a:rPr>
              <a:t>Universidad Autónoma del Estado de </a:t>
            </a:r>
            <a:r>
              <a:rPr lang="es-ES" sz="1700" dirty="0" smtClean="0">
                <a:solidFill>
                  <a:srgbClr val="EEECE1">
                    <a:lumMod val="50000"/>
                  </a:srgbClr>
                </a:solidFill>
                <a:cs typeface="Times New Roman" panose="02020603050405020304" pitchFamily="18" charset="0"/>
              </a:rPr>
              <a:t>México</a:t>
            </a:r>
            <a:endParaRPr lang="es-ES" sz="1700" dirty="0">
              <a:solidFill>
                <a:srgbClr val="EEECE1">
                  <a:lumMod val="50000"/>
                </a:srgbClr>
              </a:solidFill>
              <a:cs typeface="Times New Roman" panose="02020603050405020304" pitchFamily="18" charset="0"/>
            </a:endParaRPr>
          </a:p>
          <a:p>
            <a:pPr>
              <a:lnSpc>
                <a:spcPct val="110000"/>
              </a:lnSpc>
            </a:pPr>
            <a:r>
              <a:rPr lang="es-ES" sz="1700" dirty="0">
                <a:solidFill>
                  <a:srgbClr val="EEECE1">
                    <a:lumMod val="50000"/>
                  </a:srgbClr>
                </a:solidFill>
                <a:cs typeface="Times New Roman" panose="02020603050405020304" pitchFamily="18" charset="0"/>
              </a:rPr>
              <a:t>Unidad Académica Profesional </a:t>
            </a:r>
            <a:r>
              <a:rPr lang="es-ES" sz="1700" dirty="0" smtClean="0">
                <a:solidFill>
                  <a:srgbClr val="EEECE1">
                    <a:lumMod val="50000"/>
                  </a:srgbClr>
                </a:solidFill>
                <a:cs typeface="Times New Roman" panose="02020603050405020304" pitchFamily="18" charset="0"/>
              </a:rPr>
              <a:t>Nezahualcóyotl</a:t>
            </a:r>
            <a:endParaRPr lang="es-MX" sz="1900" b="1" dirty="0" smtClean="0">
              <a:solidFill>
                <a:srgbClr val="EEECE1">
                  <a:lumMod val="50000"/>
                </a:srgbClr>
              </a:solidFill>
              <a:latin typeface="Arial" pitchFamily="34" charset="0"/>
              <a:cs typeface="Arial" pitchFamily="34" charset="0"/>
            </a:endParaRPr>
          </a:p>
        </p:txBody>
      </p:sp>
      <p:pic>
        <p:nvPicPr>
          <p:cNvPr id="2" name="1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028384" y="5733350"/>
            <a:ext cx="778029" cy="1007924"/>
          </a:xfrm>
          <a:prstGeom prst="rect">
            <a:avLst/>
          </a:prstGeom>
        </p:spPr>
      </p:pic>
      <p:pic>
        <p:nvPicPr>
          <p:cNvPr id="3" name="2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45199" y="6106029"/>
            <a:ext cx="1082112" cy="563515"/>
          </a:xfrm>
          <a:prstGeom prst="rect">
            <a:avLst/>
          </a:prstGeom>
        </p:spPr>
      </p:pic>
    </p:spTree>
    <p:extLst>
      <p:ext uri="{BB962C8B-B14F-4D97-AF65-F5344CB8AC3E}">
        <p14:creationId xmlns:p14="http://schemas.microsoft.com/office/powerpoint/2010/main" val="223750655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457200" y="692696"/>
            <a:ext cx="8229600" cy="1143000"/>
          </a:xfrm>
        </p:spPr>
        <p:txBody>
          <a:bodyPr>
            <a:normAutofit/>
          </a:bodyPr>
          <a:lstStyle/>
          <a:p>
            <a:endParaRPr lang="es-MX" sz="3600" b="1" dirty="0">
              <a:solidFill>
                <a:schemeClr val="bg2">
                  <a:lumMod val="50000"/>
                </a:schemeClr>
              </a:solidFill>
            </a:endParaRPr>
          </a:p>
        </p:txBody>
      </p:sp>
      <p:sp>
        <p:nvSpPr>
          <p:cNvPr id="3" name="2 Marcador de contenido"/>
          <p:cNvSpPr>
            <a:spLocks noGrp="1"/>
          </p:cNvSpPr>
          <p:nvPr>
            <p:ph idx="1"/>
          </p:nvPr>
        </p:nvSpPr>
        <p:spPr>
          <a:xfrm>
            <a:off x="457200" y="2102855"/>
            <a:ext cx="8229600" cy="4525963"/>
          </a:xfrm>
        </p:spPr>
        <p:txBody>
          <a:bodyPr>
            <a:normAutofit/>
          </a:bodyPr>
          <a:lstStyle/>
          <a:p>
            <a:r>
              <a:rPr lang="es-MX" sz="2400" dirty="0">
                <a:effectLst/>
              </a:rPr>
              <a:t>las comparaciones empiezan desde la posición siguiente </a:t>
            </a:r>
          </a:p>
          <a:p>
            <a:r>
              <a:rPr lang="es-MX" sz="2400" dirty="0">
                <a:effectLst/>
              </a:rPr>
              <a:t>compráramos y vamos guardando la posición  del mínimo en </a:t>
            </a:r>
            <a:r>
              <a:rPr lang="es-MX" sz="2400" dirty="0" err="1" smtClean="0">
                <a:effectLst/>
              </a:rPr>
              <a:t>posmin</a:t>
            </a:r>
            <a:r>
              <a:rPr lang="es-MX" sz="2400" dirty="0" smtClean="0">
                <a:effectLst/>
              </a:rPr>
              <a:t>.</a:t>
            </a:r>
            <a:endParaRPr lang="es-MX" sz="2400" dirty="0">
              <a:effectLst/>
            </a:endParaRPr>
          </a:p>
          <a:p>
            <a:r>
              <a:rPr lang="es-MX" sz="2400" dirty="0">
                <a:effectLst/>
              </a:rPr>
              <a:t>al terminar las comparaciones  de cada etapa será cuando se realiza el intercambio de </a:t>
            </a:r>
            <a:r>
              <a:rPr lang="es-MX" sz="2400" dirty="0" smtClean="0">
                <a:effectLst/>
              </a:rPr>
              <a:t>elementos.</a:t>
            </a:r>
            <a:r>
              <a:rPr lang="es-MX" sz="2400" dirty="0">
                <a:effectLst/>
              </a:rPr>
              <a:t> </a:t>
            </a:r>
          </a:p>
          <a:p>
            <a:r>
              <a:rPr lang="es-MX" sz="2400" dirty="0">
                <a:effectLst/>
              </a:rPr>
              <a:t>se aumenta el contador de las etapas el mínimo pasa a ser </a:t>
            </a:r>
            <a:r>
              <a:rPr lang="es-MX" sz="2400" dirty="0" smtClean="0">
                <a:effectLst/>
              </a:rPr>
              <a:t> el elemento </a:t>
            </a:r>
            <a:r>
              <a:rPr lang="es-MX" sz="2400" dirty="0">
                <a:effectLst/>
              </a:rPr>
              <a:t>situado en la posición i-</a:t>
            </a:r>
            <a:r>
              <a:rPr lang="es-MX" sz="2400" dirty="0" err="1">
                <a:effectLst/>
              </a:rPr>
              <a:t>esima</a:t>
            </a:r>
            <a:r>
              <a:rPr lang="es-MX" sz="2400" dirty="0">
                <a:effectLst/>
              </a:rPr>
              <a:t> </a:t>
            </a:r>
            <a:r>
              <a:rPr lang="es-MX" sz="2400" dirty="0" smtClean="0">
                <a:effectLst/>
              </a:rPr>
              <a:t> </a:t>
            </a:r>
            <a:r>
              <a:rPr lang="es-MX" sz="2400" dirty="0" err="1" smtClean="0">
                <a:effectLst/>
              </a:rPr>
              <a:t>posmin</a:t>
            </a:r>
            <a:r>
              <a:rPr lang="es-MX" sz="2400" dirty="0" smtClean="0">
                <a:effectLst/>
              </a:rPr>
              <a:t>=1.</a:t>
            </a:r>
            <a:endParaRPr lang="es-MX" sz="2400" dirty="0">
              <a:effectLst/>
            </a:endParaRPr>
          </a:p>
          <a:p>
            <a:r>
              <a:rPr lang="es-MX" sz="2400" dirty="0">
                <a:effectLst/>
              </a:rPr>
              <a:t>las comparaciones empiezan en j=i+1 el siguiente elemento </a:t>
            </a:r>
          </a:p>
          <a:p>
            <a:r>
              <a:rPr lang="es-MX" sz="2400" dirty="0">
                <a:effectLst/>
              </a:rPr>
              <a:t>al final de todas la etapas lista </a:t>
            </a:r>
            <a:r>
              <a:rPr lang="es-MX" sz="2400" dirty="0" smtClean="0">
                <a:effectLst/>
              </a:rPr>
              <a:t>ordenada</a:t>
            </a:r>
            <a:r>
              <a:rPr lang="es-MX" dirty="0"/>
              <a:t>.</a:t>
            </a:r>
            <a:endParaRPr lang="es-MX" sz="2400" dirty="0">
              <a:effectLst/>
            </a:endParaRPr>
          </a:p>
        </p:txBody>
      </p:sp>
      <p:pic>
        <p:nvPicPr>
          <p:cNvPr id="8"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10"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Tree>
    <p:extLst>
      <p:ext uri="{BB962C8B-B14F-4D97-AF65-F5344CB8AC3E}">
        <p14:creationId xmlns:p14="http://schemas.microsoft.com/office/powerpoint/2010/main" val="7783111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18864" y="701824"/>
            <a:ext cx="8229600" cy="1143000"/>
          </a:xfrm>
        </p:spPr>
        <p:txBody>
          <a:bodyPr/>
          <a:lstStyle/>
          <a:p>
            <a:r>
              <a:rPr lang="es-MX" sz="3600" b="1" dirty="0" smtClean="0">
                <a:solidFill>
                  <a:schemeClr val="bg2">
                    <a:lumMod val="50000"/>
                  </a:schemeClr>
                </a:solidFill>
              </a:rPr>
              <a:t>4. O</a:t>
            </a:r>
            <a:r>
              <a:rPr lang="es-MX" sz="3600" b="1" dirty="0" smtClean="0">
                <a:solidFill>
                  <a:schemeClr val="bg2">
                    <a:lumMod val="50000"/>
                  </a:schemeClr>
                </a:solidFill>
                <a:effectLst/>
              </a:rPr>
              <a:t>rdenación </a:t>
            </a:r>
            <a:r>
              <a:rPr lang="es-MX" sz="3600" b="1" dirty="0">
                <a:solidFill>
                  <a:schemeClr val="bg2">
                    <a:lumMod val="50000"/>
                  </a:schemeClr>
                </a:solidFill>
                <a:effectLst/>
              </a:rPr>
              <a:t>por selección</a:t>
            </a:r>
            <a:r>
              <a:rPr lang="es-MX" b="1" dirty="0">
                <a:solidFill>
                  <a:schemeClr val="bg2">
                    <a:lumMod val="50000"/>
                  </a:schemeClr>
                </a:solidFill>
                <a:effectLst/>
              </a:rPr>
              <a:t> </a:t>
            </a:r>
            <a:endParaRPr lang="es-MX" b="1" dirty="0">
              <a:solidFill>
                <a:schemeClr val="bg2">
                  <a:lumMod val="50000"/>
                </a:schemeClr>
              </a:solidFill>
            </a:endParaRPr>
          </a:p>
        </p:txBody>
      </p:sp>
      <p:sp>
        <p:nvSpPr>
          <p:cNvPr id="3" name="2 Marcador de contenido"/>
          <p:cNvSpPr>
            <a:spLocks noGrp="1"/>
          </p:cNvSpPr>
          <p:nvPr>
            <p:ph idx="1"/>
          </p:nvPr>
        </p:nvSpPr>
        <p:spPr>
          <a:xfrm>
            <a:off x="696089" y="1953987"/>
            <a:ext cx="7764343" cy="2699149"/>
          </a:xfrm>
        </p:spPr>
        <p:txBody>
          <a:bodyPr>
            <a:noAutofit/>
          </a:bodyPr>
          <a:lstStyle/>
          <a:p>
            <a:pPr marL="0" indent="0">
              <a:buNone/>
            </a:pPr>
            <a:r>
              <a:rPr lang="es-MX" sz="2400" dirty="0"/>
              <a:t>O</a:t>
            </a:r>
            <a:r>
              <a:rPr lang="es-MX" sz="2400" dirty="0" smtClean="0">
                <a:effectLst/>
              </a:rPr>
              <a:t>rdenar </a:t>
            </a:r>
            <a:r>
              <a:rPr lang="es-MX" sz="2400" dirty="0">
                <a:effectLst/>
              </a:rPr>
              <a:t>un arreglo  de enteros en orden </a:t>
            </a:r>
            <a:r>
              <a:rPr lang="es-MX" sz="2400" dirty="0" smtClean="0">
                <a:effectLst/>
              </a:rPr>
              <a:t>ascendente A[0</a:t>
            </a:r>
            <a:r>
              <a:rPr lang="es-MX" sz="2400" dirty="0">
                <a:effectLst/>
              </a:rPr>
              <a:t>] deberá tener el valor más pequeño as hasta A [ n-1</a:t>
            </a:r>
            <a:r>
              <a:rPr lang="es-MX" sz="2400" dirty="0" smtClean="0">
                <a:effectLst/>
              </a:rPr>
              <a:t>] sucesivas </a:t>
            </a:r>
            <a:r>
              <a:rPr lang="es-MX" sz="2400" dirty="0">
                <a:effectLst/>
              </a:rPr>
              <a:t>interacciones que intercambian el elemento  más pequeño sucesivamente con el primer elemento de la lista A[0] en la primera iteración </a:t>
            </a:r>
            <a:r>
              <a:rPr lang="es-MX" sz="2400" dirty="0" smtClean="0">
                <a:effectLst/>
              </a:rPr>
              <a:t>se </a:t>
            </a:r>
            <a:r>
              <a:rPr lang="es-MX" sz="2400" dirty="0">
                <a:effectLst/>
              </a:rPr>
              <a:t>busca el elemento  más pequeño  de la lista y se intercambia con A[0</a:t>
            </a:r>
            <a:r>
              <a:rPr lang="es-MX" sz="2400" dirty="0" smtClean="0">
                <a:effectLst/>
              </a:rPr>
              <a:t>] después </a:t>
            </a:r>
            <a:r>
              <a:rPr lang="es-MX" sz="2400" dirty="0">
                <a:effectLst/>
              </a:rPr>
              <a:t>de la primera iteración el frente de la lista esta ordenado y el resto no A[],A[2].......A[n-1</a:t>
            </a:r>
            <a:r>
              <a:rPr lang="es-MX" sz="2400" dirty="0" smtClean="0">
                <a:effectLst/>
              </a:rPr>
              <a:t>] busca </a:t>
            </a:r>
            <a:r>
              <a:rPr lang="es-MX" sz="2400" dirty="0">
                <a:effectLst/>
              </a:rPr>
              <a:t>en la siguiente iteración el más pequeño y lo intercambia con A[0] y A[1] ordenados y así sucesivamente hasta que este ordenado </a:t>
            </a:r>
          </a:p>
          <a:p>
            <a:endParaRPr lang="es-MX" sz="2400" dirty="0"/>
          </a:p>
        </p:txBody>
      </p:sp>
      <p:pic>
        <p:nvPicPr>
          <p:cNvPr id="7"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9"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Tree>
    <p:extLst>
      <p:ext uri="{BB962C8B-B14F-4D97-AF65-F5344CB8AC3E}">
        <p14:creationId xmlns:p14="http://schemas.microsoft.com/office/powerpoint/2010/main" val="25776583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23528" y="2339180"/>
            <a:ext cx="8229600" cy="3052936"/>
          </a:xfrm>
        </p:spPr>
        <p:txBody>
          <a:bodyPr>
            <a:noAutofit/>
          </a:bodyPr>
          <a:lstStyle/>
          <a:p>
            <a:r>
              <a:rPr lang="es-MX" sz="2000" dirty="0"/>
              <a:t>51 21 39 80 </a:t>
            </a:r>
            <a:r>
              <a:rPr lang="es-MX" sz="2000" dirty="0" smtClean="0"/>
              <a:t>36---- </a:t>
            </a:r>
            <a:r>
              <a:rPr lang="es-MX" sz="2000" dirty="0"/>
              <a:t>seleccionar 21  intercambiar 21  y A[0]</a:t>
            </a:r>
          </a:p>
          <a:p>
            <a:r>
              <a:rPr lang="es-MX" sz="2000" dirty="0"/>
              <a:t>21 51 39 80 </a:t>
            </a:r>
            <a:r>
              <a:rPr lang="es-MX" sz="2000" dirty="0" smtClean="0"/>
              <a:t>36---- </a:t>
            </a:r>
            <a:r>
              <a:rPr lang="es-MX" sz="2000" dirty="0"/>
              <a:t>seleccionar 36 intercambiar 36 con A[1]</a:t>
            </a:r>
          </a:p>
          <a:p>
            <a:r>
              <a:rPr lang="es-MX" sz="2000" dirty="0"/>
              <a:t>21 36 39 80 </a:t>
            </a:r>
            <a:r>
              <a:rPr lang="es-MX" sz="2000" dirty="0" smtClean="0"/>
              <a:t>51---- </a:t>
            </a:r>
            <a:r>
              <a:rPr lang="es-MX" sz="2000" dirty="0"/>
              <a:t>seleccionar 39 intercambiar 39 con [2]</a:t>
            </a:r>
          </a:p>
          <a:p>
            <a:r>
              <a:rPr lang="es-MX" sz="2000" dirty="0"/>
              <a:t>21 36 39 80 </a:t>
            </a:r>
            <a:r>
              <a:rPr lang="es-MX" sz="2000" dirty="0" smtClean="0"/>
              <a:t>51---- </a:t>
            </a:r>
            <a:r>
              <a:rPr lang="es-MX" sz="2000" dirty="0"/>
              <a:t>seleccionar 51 intercambia 51 con. AQ[3]</a:t>
            </a:r>
          </a:p>
          <a:p>
            <a:r>
              <a:rPr lang="es-MX" sz="2000" dirty="0"/>
              <a:t>21 36 39 51 </a:t>
            </a:r>
            <a:r>
              <a:rPr lang="es-MX" sz="2000" dirty="0" smtClean="0"/>
              <a:t>80---- </a:t>
            </a:r>
            <a:r>
              <a:rPr lang="es-MX" sz="2000" dirty="0"/>
              <a:t>lista ordenado</a:t>
            </a:r>
          </a:p>
          <a:p>
            <a:r>
              <a:rPr lang="es-MX" sz="2000" dirty="0"/>
              <a:t>pasos: seleccionar el elemento. </a:t>
            </a:r>
            <a:r>
              <a:rPr lang="es-MX" sz="2000" dirty="0" smtClean="0"/>
              <a:t>más </a:t>
            </a:r>
            <a:r>
              <a:rPr lang="es-MX" sz="2000" dirty="0"/>
              <a:t>pequeño de la lista a intercambiar lo con el primer elemento A[0] ahora el valor más pequeño esta en la primera posición del vector </a:t>
            </a:r>
          </a:p>
        </p:txBody>
      </p:sp>
      <p:pic>
        <p:nvPicPr>
          <p:cNvPr id="5"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7"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Tree>
    <p:extLst>
      <p:ext uri="{BB962C8B-B14F-4D97-AF65-F5344CB8AC3E}">
        <p14:creationId xmlns:p14="http://schemas.microsoft.com/office/powerpoint/2010/main" val="41180444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575284"/>
            <a:ext cx="8229600" cy="1143000"/>
          </a:xfrm>
        </p:spPr>
        <p:txBody>
          <a:bodyPr>
            <a:noAutofit/>
          </a:bodyPr>
          <a:lstStyle/>
          <a:p>
            <a:r>
              <a:rPr lang="es-MX" sz="3600" b="1" dirty="0" smtClean="0">
                <a:solidFill>
                  <a:schemeClr val="bg2">
                    <a:lumMod val="50000"/>
                  </a:schemeClr>
                </a:solidFill>
              </a:rPr>
              <a:t>5. Ordenación Shell</a:t>
            </a:r>
            <a:endParaRPr lang="es-MX" sz="3600" b="1" dirty="0">
              <a:solidFill>
                <a:schemeClr val="bg2">
                  <a:lumMod val="50000"/>
                </a:schemeClr>
              </a:solidFill>
            </a:endParaRPr>
          </a:p>
        </p:txBody>
      </p:sp>
      <p:sp>
        <p:nvSpPr>
          <p:cNvPr id="3" name="2 Marcador de contenido"/>
          <p:cNvSpPr>
            <a:spLocks noGrp="1"/>
          </p:cNvSpPr>
          <p:nvPr>
            <p:ph idx="1"/>
          </p:nvPr>
        </p:nvSpPr>
        <p:spPr>
          <a:xfrm>
            <a:off x="493141" y="1770440"/>
            <a:ext cx="8229600" cy="4525963"/>
          </a:xfrm>
        </p:spPr>
        <p:txBody>
          <a:bodyPr>
            <a:noAutofit/>
          </a:bodyPr>
          <a:lstStyle/>
          <a:p>
            <a:pPr marL="0" indent="0">
              <a:buNone/>
            </a:pPr>
            <a:r>
              <a:rPr lang="es-MX" sz="2000" dirty="0"/>
              <a:t>T</a:t>
            </a:r>
            <a:r>
              <a:rPr lang="es-MX" sz="2000" dirty="0" smtClean="0"/>
              <a:t>ambién  </a:t>
            </a:r>
            <a:r>
              <a:rPr lang="es-MX" sz="2000" dirty="0"/>
              <a:t>denominado ordenamiento por inserción con incrementos decrecientes</a:t>
            </a:r>
          </a:p>
          <a:p>
            <a:pPr marL="0" indent="0">
              <a:buNone/>
            </a:pPr>
            <a:r>
              <a:rPr lang="es-MX" sz="2000" dirty="0"/>
              <a:t>recordando que el algoritmo de cada elemento continuos de su izquierda uno tras otro si el elemento a insertar es l  más pequeño hay que realizar  muchas comparaciones antes de colocarlas  en el lugar definido .</a:t>
            </a:r>
          </a:p>
          <a:p>
            <a:pPr marL="0" indent="0">
              <a:buNone/>
            </a:pPr>
            <a:r>
              <a:rPr lang="es-MX" sz="2000" dirty="0" smtClean="0"/>
              <a:t>El </a:t>
            </a:r>
            <a:r>
              <a:rPr lang="es-MX" sz="2000" dirty="0"/>
              <a:t>algoritmo de shell modifica los saltos contiguos resultantes de las comparaciones por saltos de mayor tamaño y </a:t>
            </a:r>
            <a:r>
              <a:rPr lang="es-MX" sz="2000" dirty="0" smtClean="0"/>
              <a:t>Con </a:t>
            </a:r>
            <a:r>
              <a:rPr lang="es-MX" sz="2000" dirty="0"/>
              <a:t>ello se no sigue que la ordenación sea más rápido se toma como salto inicial n/r (siendo n el número de elementos ) luego se reduce el salto a la mitad en cada repetición hasta que el salto es de tamaño 1 </a:t>
            </a:r>
          </a:p>
          <a:p>
            <a:pPr marL="0" indent="0">
              <a:buNone/>
            </a:pPr>
            <a:r>
              <a:rPr lang="es-MX" sz="2000" dirty="0"/>
              <a:t>ejemplo:</a:t>
            </a:r>
          </a:p>
          <a:p>
            <a:pPr marL="0" indent="0">
              <a:buNone/>
            </a:pPr>
            <a:r>
              <a:rPr lang="es-MX" sz="2000" dirty="0"/>
              <a:t>6 </a:t>
            </a:r>
            <a:r>
              <a:rPr lang="es-MX" sz="2000" dirty="0" smtClean="0"/>
              <a:t>-1- 5- 2- 3- 4- </a:t>
            </a:r>
            <a:r>
              <a:rPr lang="es-MX" sz="2000" dirty="0"/>
              <a:t>0</a:t>
            </a:r>
          </a:p>
          <a:p>
            <a:pPr marL="0" indent="0">
              <a:buNone/>
            </a:pPr>
            <a:r>
              <a:rPr lang="es-MX" sz="2000" dirty="0"/>
              <a:t>7 elementos el salto inicial</a:t>
            </a:r>
          </a:p>
        </p:txBody>
      </p:sp>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Tree>
    <p:extLst>
      <p:ext uri="{BB962C8B-B14F-4D97-AF65-F5344CB8AC3E}">
        <p14:creationId xmlns:p14="http://schemas.microsoft.com/office/powerpoint/2010/main" val="33574216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27584" y="858283"/>
            <a:ext cx="7290054" cy="752775"/>
          </a:xfrm>
        </p:spPr>
        <p:txBody>
          <a:bodyPr>
            <a:noAutofit/>
          </a:bodyPr>
          <a:lstStyle/>
          <a:p>
            <a:r>
              <a:rPr lang="es-MX" sz="3600" b="1" dirty="0" smtClean="0">
                <a:solidFill>
                  <a:schemeClr val="bg2">
                    <a:lumMod val="50000"/>
                  </a:schemeClr>
                </a:solidFill>
              </a:rPr>
              <a:t>6. M</a:t>
            </a:r>
            <a:r>
              <a:rPr lang="es-MX" sz="3600" b="1" dirty="0" smtClean="0">
                <a:solidFill>
                  <a:schemeClr val="bg2">
                    <a:lumMod val="50000"/>
                  </a:schemeClr>
                </a:solidFill>
                <a:effectLst/>
              </a:rPr>
              <a:t>étodos </a:t>
            </a:r>
            <a:r>
              <a:rPr lang="es-MX" sz="3600" b="1" dirty="0">
                <a:solidFill>
                  <a:schemeClr val="bg2">
                    <a:lumMod val="50000"/>
                  </a:schemeClr>
                </a:solidFill>
                <a:effectLst/>
              </a:rPr>
              <a:t>de búsqueda</a:t>
            </a:r>
            <a:endParaRPr lang="es-MX" sz="3600" dirty="0">
              <a:solidFill>
                <a:schemeClr val="bg2">
                  <a:lumMod val="50000"/>
                </a:schemeClr>
              </a:solidFill>
            </a:endParaRPr>
          </a:p>
        </p:txBody>
      </p:sp>
      <p:sp>
        <p:nvSpPr>
          <p:cNvPr id="3" name="2 Marcador de contenido"/>
          <p:cNvSpPr>
            <a:spLocks noGrp="1"/>
          </p:cNvSpPr>
          <p:nvPr>
            <p:ph idx="1"/>
          </p:nvPr>
        </p:nvSpPr>
        <p:spPr>
          <a:xfrm>
            <a:off x="912113" y="1679737"/>
            <a:ext cx="7548319" cy="3433760"/>
          </a:xfrm>
        </p:spPr>
        <p:txBody>
          <a:bodyPr>
            <a:noAutofit/>
          </a:bodyPr>
          <a:lstStyle/>
          <a:p>
            <a:pPr marL="0" indent="0">
              <a:buNone/>
            </a:pPr>
            <a:r>
              <a:rPr lang="es-MX" sz="2000" dirty="0" smtClean="0"/>
              <a:t>Consiste </a:t>
            </a:r>
            <a:r>
              <a:rPr lang="es-MX" sz="2000" dirty="0"/>
              <a:t>en saber si un determinado  elementos esta en la </a:t>
            </a:r>
            <a:r>
              <a:rPr lang="es-MX" sz="2000" dirty="0" smtClean="0"/>
              <a:t>lista </a:t>
            </a:r>
            <a:r>
              <a:rPr lang="es-MX" sz="2000" dirty="0"/>
              <a:t>y en caso se hallarse indicara la posición que ocupara </a:t>
            </a:r>
            <a:r>
              <a:rPr lang="es-MX" sz="2000" dirty="0" smtClean="0"/>
              <a:t>búsqueda </a:t>
            </a:r>
            <a:r>
              <a:rPr lang="es-MX" sz="2000" dirty="0"/>
              <a:t>lineal </a:t>
            </a:r>
            <a:r>
              <a:rPr lang="es-MX" sz="2000" dirty="0" smtClean="0"/>
              <a:t>(secuencial</a:t>
            </a:r>
            <a:r>
              <a:rPr lang="es-MX" sz="2000" dirty="0"/>
              <a:t>)</a:t>
            </a:r>
          </a:p>
          <a:p>
            <a:pPr marL="0" indent="0">
              <a:buNone/>
            </a:pPr>
            <a:r>
              <a:rPr lang="es-MX" sz="2000" dirty="0"/>
              <a:t>1)valido para arreglos ordenados o desordenados</a:t>
            </a:r>
          </a:p>
          <a:p>
            <a:pPr marL="0" indent="0">
              <a:buNone/>
            </a:pPr>
            <a:r>
              <a:rPr lang="es-MX" sz="2000" dirty="0"/>
              <a:t>2) proceso de determinar si un elemento o su posición cumple una condición comparando con cada uno de los elementos en forma secuencial</a:t>
            </a:r>
          </a:p>
          <a:p>
            <a:pPr marL="0" indent="0">
              <a:buNone/>
            </a:pPr>
            <a:r>
              <a:rPr lang="es-MX" sz="2000" dirty="0"/>
              <a:t>3) se refiere para arreglos </a:t>
            </a:r>
            <a:r>
              <a:rPr lang="es-MX" sz="2000" dirty="0" smtClean="0"/>
              <a:t>desordenados, datos </a:t>
            </a:r>
            <a:r>
              <a:rPr lang="es-MX" sz="2000" dirty="0"/>
              <a:t>de </a:t>
            </a:r>
            <a:r>
              <a:rPr lang="es-MX" sz="2000" dirty="0" smtClean="0"/>
              <a:t>entrada, arreglo de varias</a:t>
            </a:r>
            <a:r>
              <a:rPr lang="es-MX" sz="2000" dirty="0"/>
              <a:t> </a:t>
            </a:r>
            <a:r>
              <a:rPr lang="es-MX" sz="2000" dirty="0" smtClean="0"/>
              <a:t>dimensiones  y la </a:t>
            </a:r>
            <a:r>
              <a:rPr lang="es-MX" sz="2000" dirty="0"/>
              <a:t>condición el valor a </a:t>
            </a:r>
            <a:r>
              <a:rPr lang="es-MX" sz="2000" dirty="0" smtClean="0"/>
              <a:t>buscar proceso. </a:t>
            </a:r>
            <a:endParaRPr lang="es-MX" sz="2000" dirty="0"/>
          </a:p>
          <a:p>
            <a:pPr marL="0" indent="0">
              <a:buNone/>
            </a:pPr>
            <a:r>
              <a:rPr lang="es-MX" sz="2000" dirty="0"/>
              <a:t>1) puede se que el valor no este en el arreglo </a:t>
            </a:r>
          </a:p>
          <a:p>
            <a:pPr marL="0" indent="0">
              <a:buNone/>
            </a:pPr>
            <a:r>
              <a:rPr lang="es-MX" sz="2000" dirty="0"/>
              <a:t>2) recorrer el arreglo hasta encontrar no el valor </a:t>
            </a:r>
          </a:p>
          <a:p>
            <a:pPr marL="0" indent="0">
              <a:buNone/>
            </a:pPr>
            <a:r>
              <a:rPr lang="es-MX" sz="2000" dirty="0"/>
              <a:t>recorre uno por uno los elementos del arreglo  hasta encontrarlo o no el elemento e indica si lo encontró la posición si no indica no esta el </a:t>
            </a:r>
            <a:r>
              <a:rPr lang="es-MX" sz="2000" dirty="0" smtClean="0"/>
              <a:t>valor. </a:t>
            </a:r>
            <a:endParaRPr lang="es-MX" sz="2000" dirty="0"/>
          </a:p>
        </p:txBody>
      </p:sp>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Tree>
    <p:extLst>
      <p:ext uri="{BB962C8B-B14F-4D97-AF65-F5344CB8AC3E}">
        <p14:creationId xmlns:p14="http://schemas.microsoft.com/office/powerpoint/2010/main" val="40708805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629816"/>
            <a:ext cx="8229600" cy="1143000"/>
          </a:xfrm>
        </p:spPr>
        <p:txBody>
          <a:bodyPr>
            <a:noAutofit/>
          </a:bodyPr>
          <a:lstStyle/>
          <a:p>
            <a:r>
              <a:rPr lang="es-MX" sz="3600" b="1" dirty="0" smtClean="0">
                <a:solidFill>
                  <a:schemeClr val="bg2">
                    <a:lumMod val="50000"/>
                  </a:schemeClr>
                </a:solidFill>
              </a:rPr>
              <a:t>6.1.B</a:t>
            </a:r>
            <a:r>
              <a:rPr lang="es-MX" sz="3600" b="1" dirty="0" smtClean="0">
                <a:solidFill>
                  <a:schemeClr val="bg2">
                    <a:lumMod val="50000"/>
                  </a:schemeClr>
                </a:solidFill>
                <a:effectLst/>
              </a:rPr>
              <a:t>úsqueda Binaria</a:t>
            </a:r>
            <a:endParaRPr lang="es-MX" sz="3600" dirty="0">
              <a:solidFill>
                <a:schemeClr val="bg2">
                  <a:lumMod val="50000"/>
                </a:schemeClr>
              </a:solidFill>
            </a:endParaRPr>
          </a:p>
        </p:txBody>
      </p:sp>
      <p:sp>
        <p:nvSpPr>
          <p:cNvPr id="3" name="2 Marcador de contenido"/>
          <p:cNvSpPr>
            <a:spLocks noGrp="1"/>
          </p:cNvSpPr>
          <p:nvPr>
            <p:ph idx="1"/>
          </p:nvPr>
        </p:nvSpPr>
        <p:spPr>
          <a:xfrm>
            <a:off x="539552" y="1795440"/>
            <a:ext cx="8208912" cy="4009824"/>
          </a:xfrm>
        </p:spPr>
        <p:txBody>
          <a:bodyPr>
            <a:noAutofit/>
          </a:bodyPr>
          <a:lstStyle/>
          <a:p>
            <a:r>
              <a:rPr lang="es-MX" sz="2000" dirty="0">
                <a:effectLst/>
              </a:rPr>
              <a:t>exclusiva de arreglos ordenados </a:t>
            </a:r>
          </a:p>
          <a:p>
            <a:r>
              <a:rPr lang="es-MX" sz="2000" dirty="0">
                <a:effectLst/>
              </a:rPr>
              <a:t>el método se basa en el conocimiento  de la información sobre la cual se va a buscar </a:t>
            </a:r>
            <a:r>
              <a:rPr lang="es-MX" sz="2000" dirty="0" smtClean="0">
                <a:effectLst/>
              </a:rPr>
              <a:t>entradas</a:t>
            </a:r>
            <a:r>
              <a:rPr lang="es-MX" sz="2000" dirty="0">
                <a:effectLst/>
              </a:rPr>
              <a:t>: el arreglo este ordenado </a:t>
            </a:r>
            <a:r>
              <a:rPr lang="es-MX" sz="2000" dirty="0" smtClean="0">
                <a:effectLst/>
              </a:rPr>
              <a:t>dimensión </a:t>
            </a:r>
            <a:r>
              <a:rPr lang="es-MX" sz="2000" dirty="0">
                <a:effectLst/>
              </a:rPr>
              <a:t>del </a:t>
            </a:r>
            <a:r>
              <a:rPr lang="es-MX" sz="2000" dirty="0" smtClean="0">
                <a:effectLst/>
              </a:rPr>
              <a:t>arreglo la </a:t>
            </a:r>
            <a:r>
              <a:rPr lang="es-MX" sz="2000" dirty="0">
                <a:effectLst/>
              </a:rPr>
              <a:t>condición el valor </a:t>
            </a:r>
            <a:r>
              <a:rPr lang="es-MX" sz="2000" dirty="0" smtClean="0">
                <a:effectLst/>
              </a:rPr>
              <a:t>a buscar proceso</a:t>
            </a:r>
            <a:r>
              <a:rPr lang="es-MX" sz="2000" dirty="0">
                <a:effectLst/>
              </a:rPr>
              <a:t> </a:t>
            </a:r>
            <a:endParaRPr lang="es-MX" sz="2000" dirty="0" smtClean="0">
              <a:effectLst/>
            </a:endParaRPr>
          </a:p>
          <a:p>
            <a:r>
              <a:rPr lang="es-MX" sz="2000" dirty="0" smtClean="0">
                <a:effectLst/>
              </a:rPr>
              <a:t>1</a:t>
            </a:r>
            <a:r>
              <a:rPr lang="es-MX" sz="2000" dirty="0">
                <a:effectLst/>
              </a:rPr>
              <a:t>) determinar la posición meolia del arreglo </a:t>
            </a:r>
          </a:p>
          <a:p>
            <a:r>
              <a:rPr lang="es-MX" sz="2000" dirty="0">
                <a:effectLst/>
              </a:rPr>
              <a:t>2) mientras el elemento en la posición media =\ valor buscando ejecutar:</a:t>
            </a:r>
          </a:p>
          <a:p>
            <a:r>
              <a:rPr lang="es-MX" sz="2000" dirty="0">
                <a:effectLst/>
              </a:rPr>
              <a:t>2.1 </a:t>
            </a:r>
            <a:r>
              <a:rPr lang="es-MX" sz="2000" dirty="0" smtClean="0">
                <a:effectLst/>
              </a:rPr>
              <a:t>descartar </a:t>
            </a:r>
            <a:r>
              <a:rPr lang="es-MX" sz="2000" dirty="0">
                <a:effectLst/>
              </a:rPr>
              <a:t>una mitad del arreglo </a:t>
            </a:r>
          </a:p>
          <a:p>
            <a:r>
              <a:rPr lang="es-MX" sz="2000" dirty="0">
                <a:effectLst/>
              </a:rPr>
              <a:t>2.2 determinar el nuevo c</a:t>
            </a:r>
            <a:r>
              <a:rPr lang="es-MX" sz="2000" dirty="0" smtClean="0">
                <a:effectLst/>
              </a:rPr>
              <a:t>omo </a:t>
            </a:r>
            <a:r>
              <a:rPr lang="es-MX" sz="2000" dirty="0">
                <a:effectLst/>
              </a:rPr>
              <a:t>otra mitad</a:t>
            </a:r>
          </a:p>
          <a:p>
            <a:r>
              <a:rPr lang="es-MX" sz="2000" dirty="0">
                <a:effectLst/>
              </a:rPr>
              <a:t>2.3 determinar el punto medio del nuevo rango </a:t>
            </a:r>
          </a:p>
          <a:p>
            <a:r>
              <a:rPr lang="es-MX" sz="2000" dirty="0">
                <a:effectLst/>
              </a:rPr>
              <a:t>3) determina si se encuentra o no el valor </a:t>
            </a:r>
          </a:p>
          <a:p>
            <a:r>
              <a:rPr lang="es-MX" sz="2000" dirty="0">
                <a:effectLst/>
              </a:rPr>
              <a:t>4) no encuentra el valor-+n búsqueda </a:t>
            </a:r>
          </a:p>
          <a:p>
            <a:r>
              <a:rPr lang="es-MX" sz="2000" dirty="0">
                <a:effectLst/>
              </a:rPr>
              <a:t>5) no encuentra el valor - fin búsquedas</a:t>
            </a:r>
          </a:p>
          <a:p>
            <a:endParaRPr lang="es-MX" sz="1400" dirty="0"/>
          </a:p>
        </p:txBody>
      </p:sp>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Tree>
    <p:extLst>
      <p:ext uri="{BB962C8B-B14F-4D97-AF65-F5344CB8AC3E}">
        <p14:creationId xmlns:p14="http://schemas.microsoft.com/office/powerpoint/2010/main" val="30526181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43808" y="548680"/>
            <a:ext cx="7290054" cy="1499616"/>
          </a:xfrm>
        </p:spPr>
        <p:txBody>
          <a:bodyPr>
            <a:normAutofit/>
          </a:bodyPr>
          <a:lstStyle/>
          <a:p>
            <a:r>
              <a:rPr lang="es-MX" sz="3600" b="1" dirty="0">
                <a:solidFill>
                  <a:schemeClr val="bg2">
                    <a:lumMod val="50000"/>
                  </a:schemeClr>
                </a:solidFill>
              </a:rPr>
              <a:t>E</a:t>
            </a:r>
            <a:r>
              <a:rPr lang="es-MX" sz="3600" b="1" dirty="0" smtClean="0">
                <a:solidFill>
                  <a:schemeClr val="bg2">
                    <a:lumMod val="50000"/>
                  </a:schemeClr>
                </a:solidFill>
              </a:rPr>
              <a:t>jemplo</a:t>
            </a:r>
            <a:endParaRPr lang="es-MX" sz="3600" b="1" dirty="0">
              <a:solidFill>
                <a:schemeClr val="bg2">
                  <a:lumMod val="50000"/>
                </a:schemeClr>
              </a:solidFill>
            </a:endParaRPr>
          </a:p>
        </p:txBody>
      </p:sp>
      <p:sp>
        <p:nvSpPr>
          <p:cNvPr id="3" name="2 Marcador de contenido"/>
          <p:cNvSpPr>
            <a:spLocks noGrp="1"/>
          </p:cNvSpPr>
          <p:nvPr>
            <p:ph idx="1"/>
          </p:nvPr>
        </p:nvSpPr>
        <p:spPr>
          <a:xfrm>
            <a:off x="1089888" y="938991"/>
            <a:ext cx="7946608" cy="4023360"/>
          </a:xfrm>
        </p:spPr>
        <p:txBody>
          <a:bodyPr>
            <a:noAutofit/>
          </a:bodyPr>
          <a:lstStyle/>
          <a:p>
            <a:pPr marL="0" indent="0">
              <a:buNone/>
            </a:pPr>
            <a:r>
              <a:rPr lang="es-MX" sz="1400" dirty="0" smtClean="0"/>
              <a:t>Buscar valor=75</a:t>
            </a:r>
          </a:p>
          <a:p>
            <a:pPr marL="0" indent="0">
              <a:buNone/>
            </a:pPr>
            <a:r>
              <a:rPr lang="es-MX" sz="1400" dirty="0" err="1" smtClean="0"/>
              <a:t>Iteracion</a:t>
            </a:r>
            <a:r>
              <a:rPr lang="es-MX" sz="1400" dirty="0" smtClean="0"/>
              <a:t>(1)</a:t>
            </a:r>
          </a:p>
          <a:p>
            <a:pPr marL="0" indent="0">
              <a:buNone/>
            </a:pPr>
            <a:r>
              <a:rPr lang="es-MX" sz="1400" dirty="0" smtClean="0"/>
              <a:t>1 11 21 25 26 33 38 40 42 48 50 56 59 60</a:t>
            </a:r>
          </a:p>
          <a:p>
            <a:pPr marL="0" indent="0">
              <a:buNone/>
            </a:pPr>
            <a:r>
              <a:rPr lang="es-MX" sz="1400" dirty="0" smtClean="0"/>
              <a:t>Ejemplo</a:t>
            </a:r>
            <a:endParaRPr lang="es-MX" sz="1400" dirty="0"/>
          </a:p>
          <a:p>
            <a:pPr marL="0" indent="0">
              <a:buNone/>
            </a:pPr>
            <a:r>
              <a:rPr lang="es-MX" sz="1400" dirty="0" smtClean="0"/>
              <a:t>A(m) =59</a:t>
            </a:r>
          </a:p>
          <a:p>
            <a:pPr marL="0" indent="0">
              <a:buNone/>
            </a:pPr>
            <a:r>
              <a:rPr lang="es-MX" sz="1400" dirty="0" smtClean="0"/>
              <a:t>Buscar valor 31</a:t>
            </a:r>
          </a:p>
          <a:p>
            <a:pPr marL="0" indent="0">
              <a:buNone/>
            </a:pPr>
            <a:r>
              <a:rPr lang="es-MX" sz="1400" dirty="0" smtClean="0"/>
              <a:t>Iteracion descarta la segunda mitad</a:t>
            </a:r>
          </a:p>
          <a:p>
            <a:pPr marL="0" indent="0">
              <a:buNone/>
            </a:pPr>
            <a:r>
              <a:rPr lang="es-MX" sz="1400" dirty="0" smtClean="0"/>
              <a:t>1 9 18 21 25 30 36 40 51 58 60 71 </a:t>
            </a:r>
          </a:p>
          <a:p>
            <a:pPr marL="0" indent="0">
              <a:buNone/>
            </a:pPr>
            <a:r>
              <a:rPr lang="es-MX" sz="1400" dirty="0" smtClean="0"/>
              <a:t>i=1 m=7 j=13 </a:t>
            </a:r>
          </a:p>
          <a:p>
            <a:pPr marL="0" indent="0">
              <a:buNone/>
            </a:pPr>
            <a:r>
              <a:rPr lang="es-MX" sz="1400" dirty="0" smtClean="0"/>
              <a:t>Iteracion (2)</a:t>
            </a:r>
          </a:p>
          <a:p>
            <a:pPr marL="0" indent="0">
              <a:buNone/>
            </a:pPr>
            <a:r>
              <a:rPr lang="es-MX" sz="1400" dirty="0" smtClean="0"/>
              <a:t>1 9 18 21 25 30 36 </a:t>
            </a:r>
          </a:p>
          <a:p>
            <a:pPr marL="0" indent="0">
              <a:buNone/>
            </a:pPr>
            <a:r>
              <a:rPr lang="es-MX" sz="1400" dirty="0" smtClean="0"/>
              <a:t>i=1 m=4 j=7} se descarta la primera mitad</a:t>
            </a:r>
          </a:p>
          <a:p>
            <a:pPr marL="0" indent="0">
              <a:buNone/>
            </a:pPr>
            <a:r>
              <a:rPr lang="es-MX" sz="1400" dirty="0" smtClean="0"/>
              <a:t>Iteracion(3)</a:t>
            </a:r>
          </a:p>
          <a:p>
            <a:pPr marL="0" indent="0">
              <a:buNone/>
            </a:pPr>
            <a:r>
              <a:rPr lang="es-MX" sz="1400" dirty="0" smtClean="0"/>
              <a:t>21 25 30 36 </a:t>
            </a:r>
          </a:p>
          <a:p>
            <a:pPr marL="0" indent="0">
              <a:buNone/>
            </a:pPr>
            <a:r>
              <a:rPr lang="es-MX" sz="1400" dirty="0" smtClean="0"/>
              <a:t>i=4 m=6 j=7 } se descarta la primera mitad</a:t>
            </a:r>
          </a:p>
          <a:p>
            <a:pPr marL="0" indent="0">
              <a:buNone/>
            </a:pPr>
            <a:r>
              <a:rPr lang="es-MX" sz="1400" dirty="0" smtClean="0"/>
              <a:t>Iteracion (4)</a:t>
            </a:r>
          </a:p>
          <a:p>
            <a:pPr marL="0" indent="0">
              <a:buNone/>
            </a:pPr>
            <a:r>
              <a:rPr lang="es-MX" sz="1400" dirty="0" smtClean="0"/>
              <a:t>30 36</a:t>
            </a:r>
          </a:p>
          <a:p>
            <a:pPr marL="0" indent="0">
              <a:buNone/>
            </a:pPr>
            <a:r>
              <a:rPr lang="es-MX" sz="1400" dirty="0" smtClean="0"/>
              <a:t>i=6 m=7 j=7} se descarta la primera mitad</a:t>
            </a:r>
          </a:p>
          <a:p>
            <a:pPr marL="0" indent="0">
              <a:buNone/>
            </a:pPr>
            <a:r>
              <a:rPr lang="es-MX" sz="1400" dirty="0" smtClean="0"/>
              <a:t>Iteracion(5)</a:t>
            </a:r>
          </a:p>
          <a:p>
            <a:pPr marL="0" indent="0">
              <a:buNone/>
            </a:pPr>
            <a:r>
              <a:rPr lang="es-MX" sz="1400" dirty="0" smtClean="0"/>
              <a:t>36 40 </a:t>
            </a:r>
          </a:p>
          <a:p>
            <a:pPr marL="0" indent="0">
              <a:buNone/>
            </a:pPr>
            <a:r>
              <a:rPr lang="es-MX" sz="1400" dirty="0" smtClean="0"/>
              <a:t>M=7 j=7 i=8} termina la búsqueda del valor  no se encuentra en posición m;i&gt;j</a:t>
            </a:r>
          </a:p>
        </p:txBody>
      </p:sp>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Tree>
    <p:extLst>
      <p:ext uri="{BB962C8B-B14F-4D97-AF65-F5344CB8AC3E}">
        <p14:creationId xmlns:p14="http://schemas.microsoft.com/office/powerpoint/2010/main" val="18619296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18864" y="620688"/>
            <a:ext cx="8229600" cy="1143000"/>
          </a:xfrm>
        </p:spPr>
        <p:txBody>
          <a:bodyPr>
            <a:noAutofit/>
          </a:bodyPr>
          <a:lstStyle/>
          <a:p>
            <a:r>
              <a:rPr lang="es-MX" sz="3600" b="1" dirty="0" smtClean="0">
                <a:solidFill>
                  <a:schemeClr val="bg2">
                    <a:lumMod val="50000"/>
                  </a:schemeClr>
                </a:solidFill>
              </a:rPr>
              <a:t>7. Grafos</a:t>
            </a:r>
            <a:endParaRPr lang="es-MX" sz="3600" b="1" dirty="0">
              <a:solidFill>
                <a:schemeClr val="bg2">
                  <a:lumMod val="50000"/>
                </a:schemeClr>
              </a:solidFill>
            </a:endParaRPr>
          </a:p>
        </p:txBody>
      </p:sp>
      <p:sp>
        <p:nvSpPr>
          <p:cNvPr id="3" name="2 Marcador de contenido"/>
          <p:cNvSpPr>
            <a:spLocks noGrp="1"/>
          </p:cNvSpPr>
          <p:nvPr>
            <p:ph idx="1"/>
          </p:nvPr>
        </p:nvSpPr>
        <p:spPr>
          <a:xfrm>
            <a:off x="590872" y="1628800"/>
            <a:ext cx="8229600" cy="4464496"/>
          </a:xfrm>
        </p:spPr>
        <p:txBody>
          <a:bodyPr>
            <a:noAutofit/>
          </a:bodyPr>
          <a:lstStyle/>
          <a:p>
            <a:pPr marL="0" indent="0">
              <a:buNone/>
            </a:pPr>
            <a:r>
              <a:rPr lang="es-MX" sz="2000" dirty="0" smtClean="0"/>
              <a:t>Un </a:t>
            </a:r>
            <a:r>
              <a:rPr lang="es-MX" sz="2000" dirty="0"/>
              <a:t>grafo 6 consta de un conjunto de vértices o nodos v y un conjunto de arcos A cada uno de los cuales une un vértice con otro </a:t>
            </a:r>
          </a:p>
          <a:p>
            <a:pPr marL="0" indent="0">
              <a:buNone/>
            </a:pPr>
            <a:r>
              <a:rPr lang="es-MX" sz="2000" dirty="0"/>
              <a:t>6=(v,a)=(n,a)</a:t>
            </a:r>
          </a:p>
          <a:p>
            <a:pPr marL="0" indent="0">
              <a:buNone/>
            </a:pPr>
            <a:r>
              <a:rPr lang="es-MX" sz="2000" dirty="0"/>
              <a:t>aristas de grafo. son arcos que unen los nodos. vi,vj. donde los elementos son </a:t>
            </a:r>
            <a:r>
              <a:rPr lang="es-MX" sz="2000" dirty="0" smtClean="0"/>
              <a:t>las </a:t>
            </a:r>
            <a:r>
              <a:rPr lang="es-MX" sz="2000" dirty="0"/>
              <a:t>nodos que unen el arco </a:t>
            </a:r>
          </a:p>
          <a:p>
            <a:pPr marL="0" indent="0">
              <a:buNone/>
            </a:pPr>
            <a:r>
              <a:rPr lang="es-MX" sz="2000" dirty="0"/>
              <a:t>grafo dirigido si en un grafo los arcos tienen una dirección el grafo se llama dirigido u orientado </a:t>
            </a:r>
          </a:p>
          <a:p>
            <a:pPr marL="0" indent="0">
              <a:buNone/>
            </a:pPr>
            <a:r>
              <a:rPr lang="es-MX" sz="2000" dirty="0"/>
              <a:t>vi,vj. va de vi hasta vj, vj es adyacente a vi. también conocido como </a:t>
            </a:r>
            <a:r>
              <a:rPr lang="es-MX" sz="2000" dirty="0" smtClean="0"/>
              <a:t>dígrafo</a:t>
            </a:r>
            <a:endParaRPr lang="es-MX" sz="2000" dirty="0"/>
          </a:p>
          <a:p>
            <a:pPr marL="0" indent="0">
              <a:buNone/>
            </a:pPr>
            <a:r>
              <a:rPr lang="es-MX" sz="2000" dirty="0"/>
              <a:t>grafo no dirigido . los arcos del grafo no indican una dirección no importa el orden es decir (vi,vj)=(vj,vi)</a:t>
            </a:r>
          </a:p>
          <a:p>
            <a:pPr marL="0" indent="0">
              <a:buNone/>
            </a:pPr>
            <a:r>
              <a:rPr lang="es-MX" sz="2000" dirty="0"/>
              <a:t>los nodos de un grafo se pueden usar para representar los objetos y los arcos representan relaciones entre estos objetos </a:t>
            </a:r>
          </a:p>
          <a:p>
            <a:pPr marL="0" indent="0">
              <a:buNone/>
            </a:pPr>
            <a:r>
              <a:rPr lang="es-MX" sz="2000" dirty="0"/>
              <a:t>grafo etiquetado. nodos y arcos de un grado tienen nombres y valores </a:t>
            </a:r>
          </a:p>
        </p:txBody>
      </p:sp>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Tree>
    <p:extLst>
      <p:ext uri="{BB962C8B-B14F-4D97-AF65-F5344CB8AC3E}">
        <p14:creationId xmlns:p14="http://schemas.microsoft.com/office/powerpoint/2010/main" val="31267098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64704"/>
            <a:ext cx="8229600" cy="1143000"/>
          </a:xfrm>
        </p:spPr>
        <p:txBody>
          <a:bodyPr>
            <a:noAutofit/>
          </a:bodyPr>
          <a:lstStyle/>
          <a:p>
            <a:r>
              <a:rPr lang="es-MX" sz="3600" b="1" dirty="0" smtClean="0">
                <a:solidFill>
                  <a:schemeClr val="bg2">
                    <a:lumMod val="50000"/>
                  </a:schemeClr>
                </a:solidFill>
              </a:rPr>
              <a:t>7.1. O</a:t>
            </a:r>
            <a:r>
              <a:rPr lang="es-MX" sz="3600" b="1" dirty="0" smtClean="0">
                <a:solidFill>
                  <a:schemeClr val="bg2">
                    <a:lumMod val="50000"/>
                  </a:schemeClr>
                </a:solidFill>
                <a:effectLst/>
              </a:rPr>
              <a:t>rden </a:t>
            </a:r>
            <a:r>
              <a:rPr lang="es-MX" sz="3600" b="1" dirty="0">
                <a:solidFill>
                  <a:schemeClr val="bg2">
                    <a:lumMod val="50000"/>
                  </a:schemeClr>
                </a:solidFill>
                <a:effectLst/>
              </a:rPr>
              <a:t>de un </a:t>
            </a:r>
            <a:r>
              <a:rPr lang="es-MX" sz="3600" b="1" dirty="0" smtClean="0">
                <a:solidFill>
                  <a:schemeClr val="bg2">
                    <a:lumMod val="50000"/>
                  </a:schemeClr>
                </a:solidFill>
                <a:effectLst/>
              </a:rPr>
              <a:t>Grafo</a:t>
            </a:r>
            <a:endParaRPr lang="es-MX" sz="3600" dirty="0">
              <a:solidFill>
                <a:schemeClr val="bg2">
                  <a:lumMod val="50000"/>
                </a:schemeClr>
              </a:solidFill>
            </a:endParaRPr>
          </a:p>
        </p:txBody>
      </p:sp>
      <p:sp>
        <p:nvSpPr>
          <p:cNvPr id="3" name="2 Marcador de contenido"/>
          <p:cNvSpPr>
            <a:spLocks noGrp="1"/>
          </p:cNvSpPr>
          <p:nvPr>
            <p:ph idx="1"/>
          </p:nvPr>
        </p:nvSpPr>
        <p:spPr>
          <a:xfrm>
            <a:off x="539552" y="2084832"/>
            <a:ext cx="8280920" cy="4140159"/>
          </a:xfrm>
        </p:spPr>
        <p:txBody>
          <a:bodyPr>
            <a:noAutofit/>
          </a:bodyPr>
          <a:lstStyle/>
          <a:p>
            <a:pPr marL="0" indent="0">
              <a:buNone/>
            </a:pPr>
            <a:r>
              <a:rPr lang="es-MX" sz="2000" dirty="0"/>
              <a:t>E</a:t>
            </a:r>
            <a:r>
              <a:rPr lang="es-MX" sz="2000" dirty="0" smtClean="0"/>
              <a:t>l </a:t>
            </a:r>
            <a:r>
              <a:rPr lang="es-MX" sz="2000" dirty="0"/>
              <a:t>número de nodos de un grafo se llama orden del grafo y se denota como </a:t>
            </a:r>
          </a:p>
          <a:p>
            <a:pPr marL="0" indent="0">
              <a:buNone/>
            </a:pPr>
            <a:r>
              <a:rPr lang="es-MX" sz="2000" dirty="0" smtClean="0"/>
              <a:t>Ord(g</a:t>
            </a:r>
            <a:r>
              <a:rPr lang="es-MX" sz="2000" dirty="0"/>
              <a:t>) = in (g) </a:t>
            </a:r>
            <a:r>
              <a:rPr lang="es-MX" sz="2000" dirty="0" smtClean="0"/>
              <a:t>I=n el </a:t>
            </a:r>
            <a:r>
              <a:rPr lang="es-MX" sz="2000" dirty="0"/>
              <a:t>número de anotas o arcos es </a:t>
            </a:r>
            <a:r>
              <a:rPr lang="es-MX" sz="2000" dirty="0" err="1"/>
              <a:t>Ia</a:t>
            </a:r>
            <a:r>
              <a:rPr lang="es-MX" sz="2000" dirty="0"/>
              <a:t>( g) I= A talla de G =e(R)</a:t>
            </a:r>
          </a:p>
          <a:p>
            <a:pPr marL="0" indent="0">
              <a:buNone/>
            </a:pPr>
            <a:r>
              <a:rPr lang="es-MX" sz="2000" dirty="0"/>
              <a:t>grafo de un </a:t>
            </a:r>
            <a:r>
              <a:rPr lang="es-MX" sz="2000" dirty="0" smtClean="0"/>
              <a:t>vértice.</a:t>
            </a:r>
          </a:p>
          <a:p>
            <a:pPr marL="0" indent="0">
              <a:buNone/>
            </a:pPr>
            <a:r>
              <a:rPr lang="es-MX" sz="2000" dirty="0" smtClean="0"/>
              <a:t>El </a:t>
            </a:r>
            <a:r>
              <a:rPr lang="es-MX" sz="2000" dirty="0"/>
              <a:t>grafo de un vértice x es el número de vértices adyacentes a el esto es el número de arcos incidentes a x y se denota </a:t>
            </a:r>
            <a:r>
              <a:rPr lang="es-MX" sz="2000" dirty="0" err="1"/>
              <a:t>grad</a:t>
            </a:r>
            <a:r>
              <a:rPr lang="es-MX" sz="2000" dirty="0"/>
              <a:t>(x</a:t>
            </a:r>
            <a:r>
              <a:rPr lang="es-MX" sz="2000" dirty="0" smtClean="0"/>
              <a:t>) relación </a:t>
            </a:r>
            <a:r>
              <a:rPr lang="es-MX" sz="2000" dirty="0"/>
              <a:t>entre arista y el orden de vértices </a:t>
            </a:r>
          </a:p>
          <a:p>
            <a:pPr marL="0" indent="0">
              <a:buNone/>
            </a:pPr>
            <a:r>
              <a:rPr lang="es-MX" dirty="0">
                <a:solidFill>
                  <a:schemeClr val="bg2">
                    <a:lumMod val="50000"/>
                  </a:schemeClr>
                </a:solidFill>
              </a:rPr>
              <a:t>T</a:t>
            </a:r>
            <a:r>
              <a:rPr lang="es-MX" dirty="0" smtClean="0">
                <a:solidFill>
                  <a:schemeClr val="bg2">
                    <a:lumMod val="50000"/>
                  </a:schemeClr>
                </a:solidFill>
              </a:rPr>
              <a:t>eorema1</a:t>
            </a:r>
            <a:endParaRPr lang="es-MX" dirty="0">
              <a:solidFill>
                <a:schemeClr val="bg2">
                  <a:lumMod val="50000"/>
                </a:schemeClr>
              </a:solidFill>
            </a:endParaRPr>
          </a:p>
          <a:p>
            <a:pPr marL="0" indent="0">
              <a:buNone/>
            </a:pPr>
            <a:r>
              <a:rPr lang="es-MX" sz="2000" dirty="0"/>
              <a:t>si N(G)=x1,x2..........</a:t>
            </a:r>
            <a:r>
              <a:rPr lang="es-MX" sz="2000" dirty="0" err="1"/>
              <a:t>xn</a:t>
            </a:r>
            <a:r>
              <a:rPr lang="es-MX" sz="2000" dirty="0"/>
              <a:t> entonces grad (x1)+......+grad(</a:t>
            </a:r>
            <a:r>
              <a:rPr lang="es-MX" sz="2000" dirty="0" err="1"/>
              <a:t>xn</a:t>
            </a:r>
            <a:r>
              <a:rPr lang="es-MX" sz="2000" dirty="0"/>
              <a:t>)=2A</a:t>
            </a:r>
          </a:p>
          <a:p>
            <a:pPr marL="0" indent="0">
              <a:buNone/>
            </a:pPr>
            <a:r>
              <a:rPr lang="es-MX" sz="2000" dirty="0"/>
              <a:t>donde A es el número de aristas incidentes</a:t>
            </a:r>
          </a:p>
        </p:txBody>
      </p:sp>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Tree>
    <p:extLst>
      <p:ext uri="{BB962C8B-B14F-4D97-AF65-F5344CB8AC3E}">
        <p14:creationId xmlns:p14="http://schemas.microsoft.com/office/powerpoint/2010/main" val="27430288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457200" y="773832"/>
            <a:ext cx="8229600" cy="1143000"/>
          </a:xfrm>
        </p:spPr>
        <p:txBody>
          <a:bodyPr>
            <a:noAutofit/>
          </a:bodyPr>
          <a:lstStyle/>
          <a:p>
            <a:r>
              <a:rPr lang="es-MX" sz="3600" b="1" dirty="0" smtClean="0">
                <a:solidFill>
                  <a:schemeClr val="bg2">
                    <a:lumMod val="50000"/>
                  </a:schemeClr>
                </a:solidFill>
              </a:rPr>
              <a:t>7.1. O</a:t>
            </a:r>
            <a:r>
              <a:rPr lang="es-MX" sz="3600" b="1" dirty="0" smtClean="0">
                <a:solidFill>
                  <a:schemeClr val="bg2">
                    <a:lumMod val="50000"/>
                  </a:schemeClr>
                </a:solidFill>
                <a:effectLst/>
              </a:rPr>
              <a:t>rden </a:t>
            </a:r>
            <a:r>
              <a:rPr lang="es-MX" sz="3600" b="1" dirty="0">
                <a:solidFill>
                  <a:schemeClr val="bg2">
                    <a:lumMod val="50000"/>
                  </a:schemeClr>
                </a:solidFill>
                <a:effectLst/>
              </a:rPr>
              <a:t>de un </a:t>
            </a:r>
            <a:r>
              <a:rPr lang="es-MX" sz="3600" b="1" dirty="0" smtClean="0">
                <a:solidFill>
                  <a:schemeClr val="bg2">
                    <a:lumMod val="50000"/>
                  </a:schemeClr>
                </a:solidFill>
                <a:effectLst/>
              </a:rPr>
              <a:t>Grafo</a:t>
            </a:r>
            <a:endParaRPr lang="es-MX" sz="3600" dirty="0">
              <a:solidFill>
                <a:schemeClr val="bg2">
                  <a:lumMod val="50000"/>
                </a:schemeClr>
              </a:solidFill>
            </a:endParaRPr>
          </a:p>
        </p:txBody>
      </p:sp>
      <p:sp>
        <p:nvSpPr>
          <p:cNvPr id="3" name="2 Marcador de contenido"/>
          <p:cNvSpPr>
            <a:spLocks noGrp="1"/>
          </p:cNvSpPr>
          <p:nvPr>
            <p:ph idx="1"/>
          </p:nvPr>
        </p:nvSpPr>
        <p:spPr>
          <a:xfrm>
            <a:off x="971601" y="1844823"/>
            <a:ext cx="7379728" cy="2138957"/>
          </a:xfrm>
        </p:spPr>
        <p:txBody>
          <a:bodyPr>
            <a:normAutofit/>
          </a:bodyPr>
          <a:lstStyle/>
          <a:p>
            <a:r>
              <a:rPr lang="es-MX" sz="2000" dirty="0"/>
              <a:t>trayectoria: una trayectoria T en un grafo es una secuencia de nodos v1,v2 tal que (v1,v2),(v2,v3) son arcos </a:t>
            </a:r>
          </a:p>
          <a:p>
            <a:r>
              <a:rPr lang="es-MX" sz="2000" dirty="0"/>
              <a:t>nota: cuando el grafo no tiene valora asociados a sus arcos la longitud de la trayectoria es el nuestro de arcos que la componen </a:t>
            </a:r>
          </a:p>
        </p:txBody>
      </p:sp>
      <p:grpSp>
        <p:nvGrpSpPr>
          <p:cNvPr id="10" name="Grupo 9"/>
          <p:cNvGrpSpPr/>
          <p:nvPr/>
        </p:nvGrpSpPr>
        <p:grpSpPr>
          <a:xfrm>
            <a:off x="1259632" y="3500784"/>
            <a:ext cx="2808312" cy="2160464"/>
            <a:chOff x="790370" y="3886410"/>
            <a:chExt cx="2520280" cy="1946474"/>
          </a:xfrm>
        </p:grpSpPr>
        <p:sp>
          <p:nvSpPr>
            <p:cNvPr id="5" name="4 Elipse"/>
            <p:cNvSpPr/>
            <p:nvPr/>
          </p:nvSpPr>
          <p:spPr>
            <a:xfrm>
              <a:off x="790370" y="3888668"/>
              <a:ext cx="576064" cy="5040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prstClr val="white"/>
                  </a:solidFill>
                </a:rPr>
                <a:t>1</a:t>
              </a:r>
            </a:p>
          </p:txBody>
        </p:sp>
        <p:sp>
          <p:nvSpPr>
            <p:cNvPr id="6" name="5 Elipse"/>
            <p:cNvSpPr/>
            <p:nvPr/>
          </p:nvSpPr>
          <p:spPr>
            <a:xfrm>
              <a:off x="2734586" y="3886410"/>
              <a:ext cx="576064" cy="5040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prstClr val="white"/>
                  </a:solidFill>
                </a:rPr>
                <a:t>2</a:t>
              </a:r>
            </a:p>
          </p:txBody>
        </p:sp>
        <p:sp>
          <p:nvSpPr>
            <p:cNvPr id="7" name="6 Elipse"/>
            <p:cNvSpPr/>
            <p:nvPr/>
          </p:nvSpPr>
          <p:spPr>
            <a:xfrm>
              <a:off x="790370" y="5328828"/>
              <a:ext cx="576064" cy="5040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prstClr val="white"/>
                  </a:solidFill>
                </a:rPr>
                <a:t>3</a:t>
              </a:r>
            </a:p>
          </p:txBody>
        </p:sp>
        <p:sp>
          <p:nvSpPr>
            <p:cNvPr id="8" name="7 Elipse"/>
            <p:cNvSpPr/>
            <p:nvPr/>
          </p:nvSpPr>
          <p:spPr>
            <a:xfrm>
              <a:off x="2734586" y="5328828"/>
              <a:ext cx="576064" cy="5040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prstClr val="white"/>
                  </a:solidFill>
                </a:rPr>
                <a:t>4</a:t>
              </a:r>
            </a:p>
          </p:txBody>
        </p:sp>
        <p:sp>
          <p:nvSpPr>
            <p:cNvPr id="9" name="8 Elipse"/>
            <p:cNvSpPr/>
            <p:nvPr/>
          </p:nvSpPr>
          <p:spPr>
            <a:xfrm>
              <a:off x="1798482" y="4551606"/>
              <a:ext cx="576064" cy="5040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prstClr val="white"/>
                  </a:solidFill>
                </a:rPr>
                <a:t>5</a:t>
              </a:r>
            </a:p>
          </p:txBody>
        </p:sp>
        <p:cxnSp>
          <p:nvCxnSpPr>
            <p:cNvPr id="11" name="10 Conector recto de flecha"/>
            <p:cNvCxnSpPr>
              <a:stCxn id="5" idx="4"/>
              <a:endCxn id="7" idx="0"/>
            </p:cNvCxnSpPr>
            <p:nvPr/>
          </p:nvCxnSpPr>
          <p:spPr>
            <a:xfrm>
              <a:off x="1078402" y="4392724"/>
              <a:ext cx="0" cy="93610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11 Conector recto de flecha"/>
            <p:cNvCxnSpPr/>
            <p:nvPr/>
          </p:nvCxnSpPr>
          <p:spPr>
            <a:xfrm>
              <a:off x="1389029" y="4077072"/>
              <a:ext cx="1345557" cy="6362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13 Conector recto de flecha"/>
            <p:cNvCxnSpPr>
              <a:stCxn id="6" idx="4"/>
            </p:cNvCxnSpPr>
            <p:nvPr/>
          </p:nvCxnSpPr>
          <p:spPr>
            <a:xfrm>
              <a:off x="3022618" y="4390466"/>
              <a:ext cx="0" cy="93836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15 Conector recto de flecha"/>
            <p:cNvCxnSpPr>
              <a:stCxn id="8" idx="2"/>
              <a:endCxn id="7" idx="6"/>
            </p:cNvCxnSpPr>
            <p:nvPr/>
          </p:nvCxnSpPr>
          <p:spPr>
            <a:xfrm flipH="1">
              <a:off x="1366434" y="5580856"/>
              <a:ext cx="1368152"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18 Conector recto de flecha"/>
            <p:cNvCxnSpPr>
              <a:endCxn id="8" idx="1"/>
            </p:cNvCxnSpPr>
            <p:nvPr/>
          </p:nvCxnSpPr>
          <p:spPr>
            <a:xfrm>
              <a:off x="2355577" y="4940217"/>
              <a:ext cx="463372" cy="46242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sp>
        <p:nvSpPr>
          <p:cNvPr id="21" name="20 CuadroTexto"/>
          <p:cNvSpPr txBox="1"/>
          <p:nvPr/>
        </p:nvSpPr>
        <p:spPr>
          <a:xfrm>
            <a:off x="4794696" y="4225734"/>
            <a:ext cx="3658716" cy="1938992"/>
          </a:xfrm>
          <a:prstGeom prst="rect">
            <a:avLst/>
          </a:prstGeom>
          <a:noFill/>
        </p:spPr>
        <p:txBody>
          <a:bodyPr wrap="square" rtlCol="0">
            <a:spAutoFit/>
          </a:bodyPr>
          <a:lstStyle/>
          <a:p>
            <a:r>
              <a:rPr lang="es-MX" sz="2400" dirty="0">
                <a:solidFill>
                  <a:prstClr val="black"/>
                </a:solidFill>
              </a:rPr>
              <a:t>La secuencia 1-2-4 es una </a:t>
            </a:r>
          </a:p>
          <a:p>
            <a:r>
              <a:rPr lang="es-MX" sz="2400" dirty="0">
                <a:solidFill>
                  <a:prstClr val="black"/>
                </a:solidFill>
              </a:rPr>
              <a:t>Trayectoria de longitud 2</a:t>
            </a:r>
          </a:p>
          <a:p>
            <a:r>
              <a:rPr lang="es-MX" sz="2400" dirty="0">
                <a:solidFill>
                  <a:prstClr val="black"/>
                </a:solidFill>
              </a:rPr>
              <a:t>La secuencia 1-3-5-2-4 es un </a:t>
            </a:r>
          </a:p>
          <a:p>
            <a:r>
              <a:rPr lang="es-MX" sz="2400" dirty="0">
                <a:solidFill>
                  <a:prstClr val="black"/>
                </a:solidFill>
              </a:rPr>
              <a:t>Trayectoria de longitud 4</a:t>
            </a:r>
          </a:p>
        </p:txBody>
      </p:sp>
      <p:pic>
        <p:nvPicPr>
          <p:cNvPr id="17"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20"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Tree>
    <p:extLst>
      <p:ext uri="{BB962C8B-B14F-4D97-AF65-F5344CB8AC3E}">
        <p14:creationId xmlns:p14="http://schemas.microsoft.com/office/powerpoint/2010/main" val="3711510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6243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5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graphicFrame>
        <p:nvGraphicFramePr>
          <p:cNvPr id="2" name="1 Tabla"/>
          <p:cNvGraphicFramePr>
            <a:graphicFrameLocks noGrp="1"/>
          </p:cNvGraphicFramePr>
          <p:nvPr>
            <p:extLst>
              <p:ext uri="{D42A27DB-BD31-4B8C-83A1-F6EECF244321}">
                <p14:modId xmlns:p14="http://schemas.microsoft.com/office/powerpoint/2010/main" val="2313185921"/>
              </p:ext>
            </p:extLst>
          </p:nvPr>
        </p:nvGraphicFramePr>
        <p:xfrm>
          <a:off x="287524" y="569168"/>
          <a:ext cx="8568952" cy="6187440"/>
        </p:xfrm>
        <a:graphic>
          <a:graphicData uri="http://schemas.openxmlformats.org/drawingml/2006/table">
            <a:tbl>
              <a:tblPr firstRow="1" bandRow="1">
                <a:tableStyleId>{5C22544A-7EE6-4342-B048-85BDC9FD1C3A}</a:tableStyleId>
              </a:tblPr>
              <a:tblGrid>
                <a:gridCol w="4284476"/>
                <a:gridCol w="4284476"/>
              </a:tblGrid>
              <a:tr h="6120680">
                <a:tc>
                  <a:txBody>
                    <a:bodyPr/>
                    <a:lstStyle/>
                    <a:p>
                      <a:pPr algn="ctr"/>
                      <a:r>
                        <a:rPr lang="es-MX" dirty="0" smtClean="0">
                          <a:solidFill>
                            <a:schemeClr val="bg2">
                              <a:lumMod val="50000"/>
                            </a:schemeClr>
                          </a:solidFill>
                        </a:rPr>
                        <a:t>DIRECTORIO DE LA UAEM</a:t>
                      </a: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 en D. Jorge Olvera García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0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Rector</a:t>
                      </a:r>
                      <a:endParaRPr lang="es-MX" sz="10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0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10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 en Ed. Alfredo Barrera Baca</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Secretario de Docencia</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Dra. en </a:t>
                      </a:r>
                      <a:r>
                        <a:rPr lang="es-MX" sz="900" b="1" i="1" kern="1200" dirty="0" err="1" smtClean="0">
                          <a:solidFill>
                            <a:schemeClr val="bg2">
                              <a:lumMod val="50000"/>
                            </a:schemeClr>
                          </a:solidFill>
                          <a:effectLst/>
                          <a:latin typeface="Times New Roman" panose="02020603050405020304" pitchFamily="18" charset="0"/>
                          <a:ea typeface="+mn-ea"/>
                          <a:cs typeface="Times New Roman" panose="02020603050405020304" pitchFamily="18" charset="0"/>
                        </a:rPr>
                        <a:t>Est</a:t>
                      </a: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Lat. Ángeles Ma. del Rosario Pérez Bernal </a:t>
                      </a:r>
                      <a:b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b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Secretaria de Investigación y Estudios Avanzados</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 en D. José Benjamín Bernal Suárez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Secretario de Rectoría</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Mtra. en E. P. D. </a:t>
                      </a:r>
                      <a:r>
                        <a:rPr lang="es-MX" sz="900" b="1" i="1" kern="1200" dirty="0" err="1" smtClean="0">
                          <a:solidFill>
                            <a:schemeClr val="bg2">
                              <a:lumMod val="50000"/>
                            </a:schemeClr>
                          </a:solidFill>
                          <a:effectLst/>
                          <a:latin typeface="Times New Roman" panose="02020603050405020304" pitchFamily="18" charset="0"/>
                          <a:ea typeface="+mn-ea"/>
                          <a:cs typeface="Times New Roman" panose="02020603050405020304" pitchFamily="18" charset="0"/>
                        </a:rPr>
                        <a:t>Ivett</a:t>
                      </a: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Tinoco García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Secretaria de Difusión Cultural</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Mtro. en C. I. Ricardo Joya Cepeda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Secretario de Extensión Vinculación</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Mtro. en E. Javier González Martínez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Secretario de Administración</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 en C. Pol. Manuel Hernández Luna</a:t>
                      </a:r>
                      <a:b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b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Secretario de Planeación y Desarrollo Institucional</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Mtra. en A. Ed. Yolanda E. Ballesteros </a:t>
                      </a:r>
                      <a:r>
                        <a:rPr lang="es-MX" sz="900" b="1" i="1" kern="1200" dirty="0" err="1" smtClean="0">
                          <a:solidFill>
                            <a:schemeClr val="bg2">
                              <a:lumMod val="50000"/>
                            </a:schemeClr>
                          </a:solidFill>
                          <a:effectLst/>
                          <a:latin typeface="Times New Roman" panose="02020603050405020304" pitchFamily="18" charset="0"/>
                          <a:ea typeface="+mn-ea"/>
                          <a:cs typeface="Times New Roman" panose="02020603050405020304" pitchFamily="18" charset="0"/>
                        </a:rPr>
                        <a:t>Sentíes</a:t>
                      </a: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Secretaria de Cooperación Internacional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 en. D Hiram Raúl Piña </a:t>
                      </a:r>
                      <a:r>
                        <a:rPr lang="es-MX" sz="900" b="1" i="1" kern="1200" dirty="0" err="1" smtClean="0">
                          <a:solidFill>
                            <a:schemeClr val="bg2">
                              <a:lumMod val="50000"/>
                            </a:schemeClr>
                          </a:solidFill>
                          <a:effectLst/>
                          <a:latin typeface="Times New Roman" panose="02020603050405020304" pitchFamily="18" charset="0"/>
                          <a:ea typeface="+mn-ea"/>
                          <a:cs typeface="Times New Roman" panose="02020603050405020304" pitchFamily="18" charset="0"/>
                        </a:rPr>
                        <a:t>Libien</a:t>
                      </a: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Abogado General</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Lic. en Com. Juan Portilla Estrada</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Director General de Comunicación Universitaria</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Lic. Jorge </a:t>
                      </a:r>
                      <a:r>
                        <a:rPr lang="es-MX" sz="900" b="1" i="1" kern="1200" dirty="0" err="1" smtClean="0">
                          <a:solidFill>
                            <a:schemeClr val="bg2">
                              <a:lumMod val="50000"/>
                            </a:schemeClr>
                          </a:solidFill>
                          <a:effectLst/>
                          <a:latin typeface="Times New Roman" panose="02020603050405020304" pitchFamily="18" charset="0"/>
                          <a:ea typeface="+mn-ea"/>
                          <a:cs typeface="Times New Roman" panose="02020603050405020304" pitchFamily="18" charset="0"/>
                        </a:rPr>
                        <a:t>Bernaldez</a:t>
                      </a: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García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Secretario Técnico de la Rectoría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Mtro. en A. Emilio Tovar Pérez</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Director General de Centros Universitarios y Unidades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Académicas Profesionales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Mtro. en A. Ignacio Gutiérrez Padilla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Contralor  </a:t>
                      </a:r>
                      <a:endParaRPr lang="es-MX" sz="1600" dirty="0">
                        <a:solidFill>
                          <a:schemeClr val="bg2">
                            <a:lumMod val="5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MX" b="1" dirty="0" smtClean="0">
                          <a:solidFill>
                            <a:schemeClr val="bg2">
                              <a:lumMod val="50000"/>
                            </a:schemeClr>
                          </a:solidFill>
                        </a:rPr>
                        <a:t>DIRECTORIO DE LA UAP-NEZAHUALCÓYOTL</a:t>
                      </a:r>
                      <a:r>
                        <a:rPr lang="es-MX" dirty="0" smtClean="0">
                          <a:solidFill>
                            <a:schemeClr val="bg2">
                              <a:lumMod val="50000"/>
                            </a:schemeClr>
                          </a:solidFill>
                        </a:rPr>
                        <a:t> </a:t>
                      </a:r>
                    </a:p>
                    <a:p>
                      <a:pPr algn="ctr"/>
                      <a:endParaRPr lang="es-MX" sz="1200" dirty="0" smtClean="0">
                        <a:solidFill>
                          <a:schemeClr val="bg2">
                            <a:lumMod val="50000"/>
                          </a:schemeClr>
                        </a:solidFill>
                        <a:latin typeface="Times New Roman" panose="02020603050405020304" pitchFamily="18" charset="0"/>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 en C.E. Luis Ramón López Gutiérrez</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Coordinador</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 en F.M. Israel Gutiérrez González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Subdirector Académico</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Lic. en E. Alfredo Ríos Flores</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Subdirector Administrativo</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Dra. en C. S. María Luisa Quintero Soto</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Coordinadora de Investigación y Estudios Avanzados</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Lic. en A. E. Víctor Manuel Durán López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Coordinador de Planeación y Desarrollo Institucional</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 en E. Selene Jiménez Bautista</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Coordinadora de la Licenciatura en Comercio Internacional</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Dra. en C. Georgina Contreras Landgrave</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Coordinadora de la Licenciatura en Educación para la Salud</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Dra. en C.  Dora María Calderón Nepamuceno</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Coordinadora de Ingeniería en Sistemas Inteligentes</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Mtro. en C. Juan Antonio Jiménez García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Coordinador de Ingeniería en Transporte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endParaRPr lang="es-MX" dirty="0">
                        <a:solidFill>
                          <a:schemeClr val="bg2">
                            <a:lumMod val="5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cxnSp>
        <p:nvCxnSpPr>
          <p:cNvPr id="7" name="6 Conector recto"/>
          <p:cNvCxnSpPr>
            <a:stCxn id="2" idx="0"/>
            <a:endCxn id="2" idx="2"/>
          </p:cNvCxnSpPr>
          <p:nvPr/>
        </p:nvCxnSpPr>
        <p:spPr>
          <a:xfrm>
            <a:off x="4572000" y="569168"/>
            <a:ext cx="0" cy="6187440"/>
          </a:xfrm>
          <a:prstGeom prst="line">
            <a:avLst/>
          </a:prstGeom>
          <a:ln>
            <a:solidFill>
              <a:schemeClr val="bg2">
                <a:lumMod val="50000"/>
              </a:schemeClr>
            </a:solidFill>
          </a:ln>
        </p:spPr>
        <p:style>
          <a:lnRef idx="1">
            <a:schemeClr val="accent3"/>
          </a:lnRef>
          <a:fillRef idx="0">
            <a:schemeClr val="accent3"/>
          </a:fillRef>
          <a:effectRef idx="0">
            <a:schemeClr val="accent3"/>
          </a:effectRef>
          <a:fontRef idx="minor">
            <a:schemeClr val="tx1"/>
          </a:fontRef>
        </p:style>
      </p:cxnSp>
      <p:pic>
        <p:nvPicPr>
          <p:cNvPr id="12" name="11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9512" y="6093296"/>
            <a:ext cx="805206" cy="419315"/>
          </a:xfrm>
          <a:prstGeom prst="rect">
            <a:avLst/>
          </a:prstGeom>
        </p:spPr>
      </p:pic>
    </p:spTree>
    <p:extLst>
      <p:ext uri="{BB962C8B-B14F-4D97-AF65-F5344CB8AC3E}">
        <p14:creationId xmlns:p14="http://schemas.microsoft.com/office/powerpoint/2010/main" val="4135409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457200" y="773832"/>
            <a:ext cx="8229600" cy="1143000"/>
          </a:xfrm>
        </p:spPr>
        <p:txBody>
          <a:bodyPr>
            <a:noAutofit/>
          </a:bodyPr>
          <a:lstStyle/>
          <a:p>
            <a:r>
              <a:rPr lang="es-MX" sz="3600" b="1" dirty="0" smtClean="0">
                <a:solidFill>
                  <a:schemeClr val="bg2">
                    <a:lumMod val="50000"/>
                  </a:schemeClr>
                </a:solidFill>
              </a:rPr>
              <a:t>7.2. O</a:t>
            </a:r>
            <a:r>
              <a:rPr lang="es-MX" sz="3600" b="1" dirty="0" smtClean="0">
                <a:solidFill>
                  <a:schemeClr val="bg2">
                    <a:lumMod val="50000"/>
                  </a:schemeClr>
                </a:solidFill>
                <a:effectLst/>
              </a:rPr>
              <a:t>rden </a:t>
            </a:r>
            <a:r>
              <a:rPr lang="es-MX" sz="3600" b="1" dirty="0">
                <a:solidFill>
                  <a:schemeClr val="bg2">
                    <a:lumMod val="50000"/>
                  </a:schemeClr>
                </a:solidFill>
                <a:effectLst/>
              </a:rPr>
              <a:t>de un </a:t>
            </a:r>
            <a:r>
              <a:rPr lang="es-MX" sz="3600" b="1" dirty="0" smtClean="0">
                <a:solidFill>
                  <a:schemeClr val="bg2">
                    <a:lumMod val="50000"/>
                  </a:schemeClr>
                </a:solidFill>
                <a:effectLst/>
              </a:rPr>
              <a:t>Grafo</a:t>
            </a:r>
            <a:endParaRPr lang="es-MX" sz="3600" dirty="0">
              <a:solidFill>
                <a:schemeClr val="bg2">
                  <a:lumMod val="50000"/>
                </a:schemeClr>
              </a:solidFill>
            </a:endParaRPr>
          </a:p>
        </p:txBody>
      </p:sp>
      <p:sp>
        <p:nvSpPr>
          <p:cNvPr id="3" name="2 Marcador de contenido"/>
          <p:cNvSpPr>
            <a:spLocks noGrp="1"/>
          </p:cNvSpPr>
          <p:nvPr>
            <p:ph idx="1"/>
          </p:nvPr>
        </p:nvSpPr>
        <p:spPr>
          <a:xfrm>
            <a:off x="590872" y="1927373"/>
            <a:ext cx="8229600" cy="4525963"/>
          </a:xfrm>
        </p:spPr>
        <p:txBody>
          <a:bodyPr>
            <a:normAutofit fontScale="92500" lnSpcReduction="10000"/>
          </a:bodyPr>
          <a:lstStyle/>
          <a:p>
            <a:r>
              <a:rPr lang="es-MX" sz="3000" dirty="0">
                <a:effectLst/>
              </a:rPr>
              <a:t>nota cuando los vértices de una trayectoria son todos =/ excepto el primero y el último .trayectoria simple</a:t>
            </a:r>
          </a:p>
          <a:p>
            <a:r>
              <a:rPr lang="es-MX" sz="3000" dirty="0">
                <a:effectLst/>
              </a:rPr>
              <a:t>trayectoria que comienza y termina  en le mismo nodo. ciclo o circuito </a:t>
            </a:r>
          </a:p>
          <a:p>
            <a:r>
              <a:rPr lang="es-MX" sz="3000" dirty="0">
                <a:effectLst/>
              </a:rPr>
              <a:t>ciclos de longitud 1 se llaman bucles o lazos por que salen de uno nodo e inciden en el mismo modo sin pasar por ningún otra </a:t>
            </a:r>
          </a:p>
          <a:p>
            <a:r>
              <a:rPr lang="es-MX" sz="3000" dirty="0">
                <a:effectLst/>
              </a:rPr>
              <a:t>trayectoria simple. cuando los vértices de un trayectoria </a:t>
            </a:r>
            <a:r>
              <a:rPr lang="es-MX" sz="3000" dirty="0" smtClean="0">
                <a:effectLst/>
              </a:rPr>
              <a:t>excepto </a:t>
            </a:r>
            <a:r>
              <a:rPr lang="es-MX" sz="3000" dirty="0">
                <a:effectLst/>
              </a:rPr>
              <a:t>posiblemente el primero y el último.</a:t>
            </a:r>
          </a:p>
          <a:p>
            <a:endParaRPr lang="es-MX" dirty="0"/>
          </a:p>
        </p:txBody>
      </p:sp>
      <p:pic>
        <p:nvPicPr>
          <p:cNvPr id="5"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7"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Tree>
    <p:extLst>
      <p:ext uri="{BB962C8B-B14F-4D97-AF65-F5344CB8AC3E}">
        <p14:creationId xmlns:p14="http://schemas.microsoft.com/office/powerpoint/2010/main" val="33082830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1824"/>
            <a:ext cx="8229600" cy="1143000"/>
          </a:xfrm>
        </p:spPr>
        <p:txBody>
          <a:bodyPr>
            <a:normAutofit/>
          </a:bodyPr>
          <a:lstStyle/>
          <a:p>
            <a:r>
              <a:rPr lang="es-MX" sz="3600" b="1" dirty="0">
                <a:solidFill>
                  <a:schemeClr val="bg2">
                    <a:lumMod val="50000"/>
                  </a:schemeClr>
                </a:solidFill>
              </a:rPr>
              <a:t>E</a:t>
            </a:r>
            <a:r>
              <a:rPr lang="es-MX" sz="3600" b="1" dirty="0" smtClean="0">
                <a:solidFill>
                  <a:schemeClr val="bg2">
                    <a:lumMod val="50000"/>
                  </a:schemeClr>
                </a:solidFill>
              </a:rPr>
              <a:t>jemplo</a:t>
            </a:r>
            <a:endParaRPr lang="es-MX" sz="3600" b="1" dirty="0">
              <a:solidFill>
                <a:schemeClr val="bg2">
                  <a:lumMod val="50000"/>
                </a:schemeClr>
              </a:solidFill>
            </a:endParaRPr>
          </a:p>
        </p:txBody>
      </p:sp>
      <p:grpSp>
        <p:nvGrpSpPr>
          <p:cNvPr id="3" name="2 Grupo"/>
          <p:cNvGrpSpPr/>
          <p:nvPr/>
        </p:nvGrpSpPr>
        <p:grpSpPr>
          <a:xfrm>
            <a:off x="1549098" y="1772816"/>
            <a:ext cx="5759206" cy="2952328"/>
            <a:chOff x="3749468" y="1791932"/>
            <a:chExt cx="4710964" cy="2698072"/>
          </a:xfrm>
        </p:grpSpPr>
        <p:sp>
          <p:nvSpPr>
            <p:cNvPr id="4" name="3 Elipse"/>
            <p:cNvSpPr/>
            <p:nvPr/>
          </p:nvSpPr>
          <p:spPr>
            <a:xfrm>
              <a:off x="4067944" y="1791932"/>
              <a:ext cx="648072" cy="5569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prstClr val="white"/>
                  </a:solidFill>
                </a:rPr>
                <a:t>a</a:t>
              </a:r>
            </a:p>
          </p:txBody>
        </p:sp>
        <p:sp>
          <p:nvSpPr>
            <p:cNvPr id="5" name="4 Elipse"/>
            <p:cNvSpPr/>
            <p:nvPr/>
          </p:nvSpPr>
          <p:spPr>
            <a:xfrm>
              <a:off x="3749468" y="2924944"/>
              <a:ext cx="648072" cy="5569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prstClr val="white"/>
                  </a:solidFill>
                </a:rPr>
                <a:t>b</a:t>
              </a:r>
            </a:p>
          </p:txBody>
        </p:sp>
        <p:sp>
          <p:nvSpPr>
            <p:cNvPr id="6" name="5 Elipse"/>
            <p:cNvSpPr/>
            <p:nvPr/>
          </p:nvSpPr>
          <p:spPr>
            <a:xfrm>
              <a:off x="3929577" y="3933056"/>
              <a:ext cx="648072" cy="5569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prstClr val="white"/>
                  </a:solidFill>
                </a:rPr>
                <a:t>c</a:t>
              </a:r>
            </a:p>
          </p:txBody>
        </p:sp>
        <p:sp>
          <p:nvSpPr>
            <p:cNvPr id="7" name="6 Elipse"/>
            <p:cNvSpPr/>
            <p:nvPr/>
          </p:nvSpPr>
          <p:spPr>
            <a:xfrm>
              <a:off x="6084168" y="2924944"/>
              <a:ext cx="648072" cy="5569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prstClr val="white"/>
                  </a:solidFill>
                </a:rPr>
                <a:t>d</a:t>
              </a:r>
            </a:p>
          </p:txBody>
        </p:sp>
        <p:sp>
          <p:nvSpPr>
            <p:cNvPr id="8" name="7 Elipse"/>
            <p:cNvSpPr/>
            <p:nvPr/>
          </p:nvSpPr>
          <p:spPr>
            <a:xfrm>
              <a:off x="7812360" y="2924944"/>
              <a:ext cx="648072" cy="5569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prstClr val="white"/>
                  </a:solidFill>
                </a:rPr>
                <a:t>e</a:t>
              </a:r>
            </a:p>
          </p:txBody>
        </p:sp>
        <p:cxnSp>
          <p:nvCxnSpPr>
            <p:cNvPr id="10" name="9 Conector recto de flecha"/>
            <p:cNvCxnSpPr>
              <a:endCxn id="7" idx="2"/>
            </p:cNvCxnSpPr>
            <p:nvPr/>
          </p:nvCxnSpPr>
          <p:spPr>
            <a:xfrm>
              <a:off x="4397540" y="3203418"/>
              <a:ext cx="168662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12 Conector recto de flecha"/>
            <p:cNvCxnSpPr/>
            <p:nvPr/>
          </p:nvCxnSpPr>
          <p:spPr>
            <a:xfrm flipV="1">
              <a:off x="4716016" y="3481892"/>
              <a:ext cx="1368152" cy="6671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15 Conector recto de flecha"/>
            <p:cNvCxnSpPr>
              <a:endCxn id="8" idx="2"/>
            </p:cNvCxnSpPr>
            <p:nvPr/>
          </p:nvCxnSpPr>
          <p:spPr>
            <a:xfrm>
              <a:off x="6732240" y="3203418"/>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18 Conector recto de flecha"/>
            <p:cNvCxnSpPr>
              <a:endCxn id="6" idx="0"/>
            </p:cNvCxnSpPr>
            <p:nvPr/>
          </p:nvCxnSpPr>
          <p:spPr>
            <a:xfrm>
              <a:off x="4253613" y="3481892"/>
              <a:ext cx="0" cy="45116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21 Conector recto de flecha"/>
            <p:cNvCxnSpPr>
              <a:stCxn id="5" idx="0"/>
              <a:endCxn id="4" idx="4"/>
            </p:cNvCxnSpPr>
            <p:nvPr/>
          </p:nvCxnSpPr>
          <p:spPr>
            <a:xfrm flipV="1">
              <a:off x="4073504" y="2348880"/>
              <a:ext cx="318476" cy="57606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 name="25 Conector recto de flecha"/>
            <p:cNvCxnSpPr>
              <a:stCxn id="7" idx="1"/>
              <a:endCxn id="5" idx="7"/>
            </p:cNvCxnSpPr>
            <p:nvPr/>
          </p:nvCxnSpPr>
          <p:spPr>
            <a:xfrm flipH="1">
              <a:off x="4302632" y="3006507"/>
              <a:ext cx="187644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sp>
        <p:nvSpPr>
          <p:cNvPr id="29" name="28 Rectángulo"/>
          <p:cNvSpPr/>
          <p:nvPr/>
        </p:nvSpPr>
        <p:spPr>
          <a:xfrm>
            <a:off x="344947" y="5013176"/>
            <a:ext cx="8236606" cy="1200329"/>
          </a:xfrm>
          <a:prstGeom prst="rect">
            <a:avLst/>
          </a:prstGeom>
        </p:spPr>
        <p:txBody>
          <a:bodyPr wrap="square">
            <a:spAutoFit/>
          </a:bodyPr>
          <a:lstStyle/>
          <a:p>
            <a:r>
              <a:rPr lang="es-MX" sz="2400" dirty="0">
                <a:solidFill>
                  <a:prstClr val="black"/>
                </a:solidFill>
              </a:rPr>
              <a:t>Trayectoria b-c-d-b es un ciclo y a la ves una trayectoria simple </a:t>
            </a:r>
          </a:p>
          <a:p>
            <a:r>
              <a:rPr lang="es-MX" sz="2400" dirty="0">
                <a:solidFill>
                  <a:prstClr val="black"/>
                </a:solidFill>
              </a:rPr>
              <a:t>o bien mediante arcos</a:t>
            </a:r>
          </a:p>
          <a:p>
            <a:r>
              <a:rPr lang="es-MX" sz="2400" dirty="0">
                <a:solidFill>
                  <a:prstClr val="black"/>
                </a:solidFill>
              </a:rPr>
              <a:t>o bien mediante de nodos </a:t>
            </a:r>
          </a:p>
        </p:txBody>
      </p:sp>
      <p:pic>
        <p:nvPicPr>
          <p:cNvPr id="15"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18"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Tree>
    <p:extLst>
      <p:ext uri="{BB962C8B-B14F-4D97-AF65-F5344CB8AC3E}">
        <p14:creationId xmlns:p14="http://schemas.microsoft.com/office/powerpoint/2010/main" val="2405685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18864" y="692696"/>
            <a:ext cx="8229600" cy="1143000"/>
          </a:xfrm>
        </p:spPr>
        <p:txBody>
          <a:bodyPr>
            <a:normAutofit/>
          </a:bodyPr>
          <a:lstStyle/>
          <a:p>
            <a:r>
              <a:rPr lang="es-MX" sz="3600" b="1" dirty="0" smtClean="0">
                <a:solidFill>
                  <a:schemeClr val="bg2">
                    <a:lumMod val="50000"/>
                  </a:schemeClr>
                </a:solidFill>
              </a:rPr>
              <a:t>7.3. G</a:t>
            </a:r>
            <a:r>
              <a:rPr lang="es-MX" sz="3600" b="1" dirty="0" smtClean="0">
                <a:solidFill>
                  <a:schemeClr val="bg2">
                    <a:lumMod val="50000"/>
                  </a:schemeClr>
                </a:solidFill>
                <a:effectLst/>
              </a:rPr>
              <a:t>rafo a Cíclico</a:t>
            </a:r>
            <a:endParaRPr lang="es-MX" sz="3600" dirty="0">
              <a:solidFill>
                <a:schemeClr val="bg2">
                  <a:lumMod val="50000"/>
                </a:schemeClr>
              </a:solidFill>
            </a:endParaRPr>
          </a:p>
        </p:txBody>
      </p:sp>
      <p:sp>
        <p:nvSpPr>
          <p:cNvPr id="3" name="2 Marcador de contenido"/>
          <p:cNvSpPr>
            <a:spLocks noGrp="1"/>
          </p:cNvSpPr>
          <p:nvPr>
            <p:ph idx="1"/>
          </p:nvPr>
        </p:nvSpPr>
        <p:spPr>
          <a:xfrm>
            <a:off x="539552" y="1988840"/>
            <a:ext cx="8424936" cy="5077623"/>
          </a:xfrm>
        </p:spPr>
        <p:txBody>
          <a:bodyPr>
            <a:noAutofit/>
          </a:bodyPr>
          <a:lstStyle/>
          <a:p>
            <a:r>
              <a:rPr lang="es-MX" sz="2400" dirty="0">
                <a:effectLst/>
              </a:rPr>
              <a:t>un grafo G es a cíclico si no contiene ciclos  los grafos a cíclicos  son usados para modelar situaciones de conjuntos de tarea que necesitan tener una secuencia particular y donde es importante que no existan ciclos puesto que una tarea en un ciclo estaría precedida e si misma es decir que se repetiría </a:t>
            </a:r>
          </a:p>
          <a:p>
            <a:r>
              <a:rPr lang="es-MX" sz="2400" dirty="0">
                <a:effectLst/>
              </a:rPr>
              <a:t>ejemplo.</a:t>
            </a:r>
          </a:p>
          <a:p>
            <a:r>
              <a:rPr lang="es-MX" sz="2400" dirty="0">
                <a:effectLst/>
              </a:rPr>
              <a:t>lista parcial para construir una cosa</a:t>
            </a:r>
          </a:p>
          <a:p>
            <a:r>
              <a:rPr lang="es-MX" sz="2400" dirty="0">
                <a:effectLst/>
              </a:rPr>
              <a:t>para cada tarea T la segunda  cada una muestra aquellas arcos que deben ser completados antes que T pueda ser comenzada </a:t>
            </a:r>
          </a:p>
          <a:p>
            <a:r>
              <a:rPr lang="es-MX" sz="2400" dirty="0">
                <a:effectLst/>
              </a:rPr>
              <a:t>construir un diagrama para mostrar la relación </a:t>
            </a:r>
            <a:r>
              <a:rPr lang="es-MX" sz="2400" dirty="0" smtClean="0">
                <a:effectLst/>
              </a:rPr>
              <a:t>entre </a:t>
            </a:r>
            <a:r>
              <a:rPr lang="es-MX" sz="2400" dirty="0">
                <a:effectLst/>
              </a:rPr>
              <a:t>las tareas </a:t>
            </a:r>
          </a:p>
          <a:p>
            <a:endParaRPr lang="es-MX" sz="2400" dirty="0"/>
          </a:p>
        </p:txBody>
      </p:sp>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Tree>
    <p:extLst>
      <p:ext uri="{BB962C8B-B14F-4D97-AF65-F5344CB8AC3E}">
        <p14:creationId xmlns:p14="http://schemas.microsoft.com/office/powerpoint/2010/main" val="40737275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39552" y="1375713"/>
            <a:ext cx="7776864" cy="5077623"/>
          </a:xfrm>
        </p:spPr>
        <p:txBody>
          <a:bodyPr>
            <a:normAutofit fontScale="92500" lnSpcReduction="10000"/>
          </a:bodyPr>
          <a:lstStyle/>
          <a:p>
            <a:r>
              <a:rPr lang="es-MX" sz="2600" b="1" dirty="0" smtClean="0">
                <a:effectLst/>
              </a:rPr>
              <a:t>tarea</a:t>
            </a:r>
            <a:endParaRPr lang="es-MX" sz="2600" b="1" dirty="0">
              <a:effectLst/>
            </a:endParaRPr>
          </a:p>
          <a:p>
            <a:r>
              <a:rPr lang="es-MX" sz="2600" b="1" dirty="0">
                <a:effectLst/>
              </a:rPr>
              <a:t>hacer </a:t>
            </a:r>
            <a:r>
              <a:rPr lang="es-MX" sz="2600" b="1" dirty="0" smtClean="0">
                <a:effectLst/>
              </a:rPr>
              <a:t>cimientos------1</a:t>
            </a:r>
            <a:r>
              <a:rPr lang="es-MX" sz="2600" b="1" dirty="0">
                <a:effectLst/>
              </a:rPr>
              <a:t> </a:t>
            </a:r>
          </a:p>
          <a:p>
            <a:r>
              <a:rPr lang="es-MX" sz="2600" b="1" dirty="0">
                <a:effectLst/>
              </a:rPr>
              <a:t>adicionar el piso </a:t>
            </a:r>
            <a:r>
              <a:rPr lang="es-MX" sz="2600" b="1" dirty="0" smtClean="0">
                <a:effectLst/>
              </a:rPr>
              <a:t>basé---1</a:t>
            </a:r>
            <a:endParaRPr lang="es-MX" sz="2600" b="1" dirty="0">
              <a:effectLst/>
            </a:endParaRPr>
          </a:p>
          <a:p>
            <a:r>
              <a:rPr lang="es-MX" sz="2600" b="1" dirty="0" smtClean="0">
                <a:effectLst/>
              </a:rPr>
              <a:t>hacer columnas---2y3</a:t>
            </a:r>
            <a:endParaRPr lang="es-MX" sz="2600" b="1" dirty="0">
              <a:effectLst/>
            </a:endParaRPr>
          </a:p>
          <a:p>
            <a:r>
              <a:rPr lang="es-MX" sz="2600" b="1" dirty="0">
                <a:effectLst/>
              </a:rPr>
              <a:t>levantar paredes y </a:t>
            </a:r>
            <a:r>
              <a:rPr lang="es-MX" sz="2600" b="1" dirty="0" smtClean="0">
                <a:effectLst/>
              </a:rPr>
              <a:t>techo----4</a:t>
            </a:r>
            <a:r>
              <a:rPr lang="es-MX" sz="2600" b="1" dirty="0">
                <a:effectLst/>
              </a:rPr>
              <a:t> </a:t>
            </a:r>
          </a:p>
          <a:p>
            <a:r>
              <a:rPr lang="es-MX" sz="2600" b="1" dirty="0">
                <a:effectLst/>
              </a:rPr>
              <a:t>adicionar ciclo </a:t>
            </a:r>
            <a:r>
              <a:rPr lang="es-MX" sz="2600" b="1" dirty="0" smtClean="0">
                <a:effectLst/>
              </a:rPr>
              <a:t>rasó-----4</a:t>
            </a:r>
            <a:endParaRPr lang="es-MX" sz="2600" b="1" dirty="0">
              <a:effectLst/>
            </a:endParaRPr>
          </a:p>
          <a:p>
            <a:r>
              <a:rPr lang="es-MX" sz="2600" b="1" dirty="0">
                <a:effectLst/>
              </a:rPr>
              <a:t>instalar </a:t>
            </a:r>
            <a:r>
              <a:rPr lang="es-MX" sz="2600" b="1" dirty="0" smtClean="0">
                <a:effectLst/>
              </a:rPr>
              <a:t>plomería-------4y5</a:t>
            </a:r>
            <a:endParaRPr lang="es-MX" sz="2600" b="1" dirty="0">
              <a:effectLst/>
            </a:endParaRPr>
          </a:p>
          <a:p>
            <a:r>
              <a:rPr lang="es-MX" sz="2600" b="1" dirty="0">
                <a:effectLst/>
              </a:rPr>
              <a:t>instalar redes </a:t>
            </a:r>
            <a:r>
              <a:rPr lang="es-MX" sz="2600" b="1" dirty="0" smtClean="0">
                <a:effectLst/>
              </a:rPr>
              <a:t>eléctricas-----4y6</a:t>
            </a:r>
            <a:endParaRPr lang="es-MX" sz="2600" b="1" dirty="0">
              <a:effectLst/>
            </a:endParaRPr>
          </a:p>
          <a:p>
            <a:r>
              <a:rPr lang="es-MX" sz="2600" b="1" dirty="0">
                <a:effectLst/>
              </a:rPr>
              <a:t>pegar </a:t>
            </a:r>
            <a:r>
              <a:rPr lang="es-MX" sz="2600" b="1" dirty="0" smtClean="0">
                <a:effectLst/>
              </a:rPr>
              <a:t>piso----4y8</a:t>
            </a:r>
            <a:endParaRPr lang="es-MX" sz="2600" b="1" dirty="0">
              <a:effectLst/>
            </a:endParaRPr>
          </a:p>
          <a:p>
            <a:r>
              <a:rPr lang="es-MX" sz="2600" b="1" dirty="0">
                <a:effectLst/>
              </a:rPr>
              <a:t>instalar puertas</a:t>
            </a:r>
          </a:p>
          <a:p>
            <a:r>
              <a:rPr lang="es-MX" sz="2600" b="1" dirty="0">
                <a:effectLst/>
              </a:rPr>
              <a:t>pintar paredes </a:t>
            </a:r>
            <a:r>
              <a:rPr lang="es-MX" sz="2600" b="1" dirty="0" smtClean="0">
                <a:effectLst/>
              </a:rPr>
              <a:t>interiores----4,7,8,9y9</a:t>
            </a:r>
            <a:endParaRPr lang="es-MX" sz="2600" b="1" dirty="0">
              <a:effectLst/>
            </a:endParaRPr>
          </a:p>
          <a:p>
            <a:r>
              <a:rPr lang="es-MX" sz="2600" b="1" dirty="0">
                <a:effectLst/>
              </a:rPr>
              <a:t>pulir piso </a:t>
            </a:r>
            <a:r>
              <a:rPr lang="es-MX" sz="2600" b="1" dirty="0" smtClean="0">
                <a:effectLst/>
              </a:rPr>
              <a:t>-----10</a:t>
            </a:r>
            <a:endParaRPr lang="es-MX" sz="2600" b="1" dirty="0">
              <a:effectLst/>
            </a:endParaRPr>
          </a:p>
          <a:p>
            <a:endParaRPr lang="es-MX" dirty="0"/>
          </a:p>
        </p:txBody>
      </p:sp>
      <p:pic>
        <p:nvPicPr>
          <p:cNvPr id="5"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7"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2" name="1 Título"/>
          <p:cNvSpPr>
            <a:spLocks noGrp="1"/>
          </p:cNvSpPr>
          <p:nvPr>
            <p:ph type="title"/>
          </p:nvPr>
        </p:nvSpPr>
        <p:spPr/>
        <p:txBody>
          <a:bodyPr/>
          <a:lstStyle/>
          <a:p>
            <a:endParaRPr lang="es-MX" dirty="0"/>
          </a:p>
        </p:txBody>
      </p:sp>
    </p:spTree>
    <p:extLst>
      <p:ext uri="{BB962C8B-B14F-4D97-AF65-F5344CB8AC3E}">
        <p14:creationId xmlns:p14="http://schemas.microsoft.com/office/powerpoint/2010/main" val="15313039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1 Grupo"/>
          <p:cNvGrpSpPr/>
          <p:nvPr/>
        </p:nvGrpSpPr>
        <p:grpSpPr>
          <a:xfrm>
            <a:off x="1475656" y="2636912"/>
            <a:ext cx="5328592" cy="3696070"/>
            <a:chOff x="971600" y="2801550"/>
            <a:chExt cx="4896544" cy="3531296"/>
          </a:xfrm>
        </p:grpSpPr>
        <p:sp>
          <p:nvSpPr>
            <p:cNvPr id="5" name="4 Elipse"/>
            <p:cNvSpPr/>
            <p:nvPr/>
          </p:nvSpPr>
          <p:spPr>
            <a:xfrm>
              <a:off x="971600" y="2801550"/>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prstClr val="white"/>
                  </a:solidFill>
                </a:rPr>
                <a:t>1</a:t>
              </a:r>
            </a:p>
          </p:txBody>
        </p:sp>
        <p:sp>
          <p:nvSpPr>
            <p:cNvPr id="7" name="6 Elipse"/>
            <p:cNvSpPr/>
            <p:nvPr/>
          </p:nvSpPr>
          <p:spPr>
            <a:xfrm>
              <a:off x="1863049" y="2801550"/>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prstClr val="white"/>
                  </a:solidFill>
                </a:rPr>
                <a:t>2</a:t>
              </a:r>
            </a:p>
          </p:txBody>
        </p:sp>
        <p:sp>
          <p:nvSpPr>
            <p:cNvPr id="9" name="8 Elipse"/>
            <p:cNvSpPr/>
            <p:nvPr/>
          </p:nvSpPr>
          <p:spPr>
            <a:xfrm>
              <a:off x="2771800" y="2820666"/>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prstClr val="white"/>
                  </a:solidFill>
                </a:rPr>
                <a:t>3</a:t>
              </a:r>
            </a:p>
          </p:txBody>
        </p:sp>
        <p:sp>
          <p:nvSpPr>
            <p:cNvPr id="10" name="9 Elipse"/>
            <p:cNvSpPr/>
            <p:nvPr/>
          </p:nvSpPr>
          <p:spPr>
            <a:xfrm>
              <a:off x="3995936" y="2820666"/>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prstClr val="white"/>
                  </a:solidFill>
                </a:rPr>
                <a:t>5</a:t>
              </a:r>
            </a:p>
          </p:txBody>
        </p:sp>
        <p:sp>
          <p:nvSpPr>
            <p:cNvPr id="11" name="10 Elipse"/>
            <p:cNvSpPr/>
            <p:nvPr/>
          </p:nvSpPr>
          <p:spPr>
            <a:xfrm>
              <a:off x="5436096" y="2820666"/>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prstClr val="white"/>
                  </a:solidFill>
                </a:rPr>
                <a:t>7</a:t>
              </a:r>
            </a:p>
          </p:txBody>
        </p:sp>
        <p:sp>
          <p:nvSpPr>
            <p:cNvPr id="12" name="11 Elipse"/>
            <p:cNvSpPr/>
            <p:nvPr/>
          </p:nvSpPr>
          <p:spPr>
            <a:xfrm>
              <a:off x="1863049" y="4169702"/>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prstClr val="white"/>
                  </a:solidFill>
                </a:rPr>
                <a:t>4</a:t>
              </a:r>
            </a:p>
          </p:txBody>
        </p:sp>
        <p:sp>
          <p:nvSpPr>
            <p:cNvPr id="13" name="12 Elipse"/>
            <p:cNvSpPr/>
            <p:nvPr/>
          </p:nvSpPr>
          <p:spPr>
            <a:xfrm>
              <a:off x="3203848" y="4169702"/>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prstClr val="white"/>
                  </a:solidFill>
                </a:rPr>
                <a:t>6</a:t>
              </a:r>
            </a:p>
          </p:txBody>
        </p:sp>
        <p:sp>
          <p:nvSpPr>
            <p:cNvPr id="14" name="13 Elipse"/>
            <p:cNvSpPr/>
            <p:nvPr/>
          </p:nvSpPr>
          <p:spPr>
            <a:xfrm>
              <a:off x="4427984" y="4124806"/>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prstClr val="white"/>
                  </a:solidFill>
                </a:rPr>
                <a:t>8</a:t>
              </a:r>
            </a:p>
          </p:txBody>
        </p:sp>
        <p:sp>
          <p:nvSpPr>
            <p:cNvPr id="15" name="14 Elipse"/>
            <p:cNvSpPr/>
            <p:nvPr/>
          </p:nvSpPr>
          <p:spPr>
            <a:xfrm>
              <a:off x="1863049" y="5685706"/>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prstClr val="white"/>
                  </a:solidFill>
                </a:rPr>
                <a:t>9</a:t>
              </a:r>
            </a:p>
          </p:txBody>
        </p:sp>
        <p:sp>
          <p:nvSpPr>
            <p:cNvPr id="16" name="15 Elipse"/>
            <p:cNvSpPr/>
            <p:nvPr/>
          </p:nvSpPr>
          <p:spPr>
            <a:xfrm>
              <a:off x="3203848" y="5742548"/>
              <a:ext cx="613041" cy="58739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prstClr val="white"/>
                  </a:solidFill>
                </a:rPr>
                <a:t>10</a:t>
              </a:r>
            </a:p>
          </p:txBody>
        </p:sp>
        <p:sp>
          <p:nvSpPr>
            <p:cNvPr id="17" name="16 Elipse"/>
            <p:cNvSpPr/>
            <p:nvPr/>
          </p:nvSpPr>
          <p:spPr>
            <a:xfrm>
              <a:off x="4644008" y="5742548"/>
              <a:ext cx="628610" cy="59029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prstClr val="white"/>
                  </a:solidFill>
                </a:rPr>
                <a:t>11</a:t>
              </a:r>
            </a:p>
          </p:txBody>
        </p:sp>
        <p:cxnSp>
          <p:nvCxnSpPr>
            <p:cNvPr id="19" name="18 Conector recto de flecha"/>
            <p:cNvCxnSpPr>
              <a:stCxn id="5" idx="6"/>
              <a:endCxn id="7" idx="2"/>
            </p:cNvCxnSpPr>
            <p:nvPr/>
          </p:nvCxnSpPr>
          <p:spPr>
            <a:xfrm>
              <a:off x="1403648" y="3017574"/>
              <a:ext cx="459401"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19 Conector recto de flecha"/>
            <p:cNvCxnSpPr/>
            <p:nvPr/>
          </p:nvCxnSpPr>
          <p:spPr>
            <a:xfrm>
              <a:off x="2312399" y="3036690"/>
              <a:ext cx="459401"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20 Conector recto de flecha"/>
            <p:cNvCxnSpPr>
              <a:endCxn id="11" idx="2"/>
            </p:cNvCxnSpPr>
            <p:nvPr/>
          </p:nvCxnSpPr>
          <p:spPr>
            <a:xfrm>
              <a:off x="4427984" y="3017574"/>
              <a:ext cx="1008112" cy="1911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22 Conector recto de flecha"/>
            <p:cNvCxnSpPr>
              <a:endCxn id="12" idx="0"/>
            </p:cNvCxnSpPr>
            <p:nvPr/>
          </p:nvCxnSpPr>
          <p:spPr>
            <a:xfrm flipH="1">
              <a:off x="2079073" y="3252714"/>
              <a:ext cx="3625" cy="9169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5" name="24 Conector recto de flecha"/>
            <p:cNvCxnSpPr>
              <a:stCxn id="12" idx="6"/>
              <a:endCxn id="10" idx="3"/>
            </p:cNvCxnSpPr>
            <p:nvPr/>
          </p:nvCxnSpPr>
          <p:spPr>
            <a:xfrm flipV="1">
              <a:off x="2295097" y="3189442"/>
              <a:ext cx="1764111" cy="119628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8" name="27 Conector recto de flecha"/>
            <p:cNvCxnSpPr>
              <a:stCxn id="9" idx="3"/>
              <a:endCxn id="12" idx="7"/>
            </p:cNvCxnSpPr>
            <p:nvPr/>
          </p:nvCxnSpPr>
          <p:spPr>
            <a:xfrm flipH="1">
              <a:off x="2231825" y="3189442"/>
              <a:ext cx="603247" cy="10435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3" name="32 Conector recto de flecha"/>
            <p:cNvCxnSpPr>
              <a:endCxn id="13" idx="3"/>
            </p:cNvCxnSpPr>
            <p:nvPr/>
          </p:nvCxnSpPr>
          <p:spPr>
            <a:xfrm>
              <a:off x="2295097" y="4534406"/>
              <a:ext cx="972023" cy="407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5" name="34 Conector recto de flecha"/>
            <p:cNvCxnSpPr/>
            <p:nvPr/>
          </p:nvCxnSpPr>
          <p:spPr>
            <a:xfrm>
              <a:off x="3573196" y="4336758"/>
              <a:ext cx="854788" cy="4896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7" name="36 Conector recto de flecha"/>
            <p:cNvCxnSpPr>
              <a:endCxn id="16" idx="6"/>
            </p:cNvCxnSpPr>
            <p:nvPr/>
          </p:nvCxnSpPr>
          <p:spPr>
            <a:xfrm flipH="1">
              <a:off x="3816889" y="3252714"/>
              <a:ext cx="1816763" cy="278353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9" name="38 Conector recto de flecha"/>
            <p:cNvCxnSpPr>
              <a:stCxn id="12" idx="4"/>
              <a:endCxn id="15" idx="0"/>
            </p:cNvCxnSpPr>
            <p:nvPr/>
          </p:nvCxnSpPr>
          <p:spPr>
            <a:xfrm>
              <a:off x="2079073" y="4601750"/>
              <a:ext cx="0" cy="10839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2" name="41 Conector recto de flecha"/>
            <p:cNvCxnSpPr>
              <a:stCxn id="14" idx="3"/>
              <a:endCxn id="15" idx="6"/>
            </p:cNvCxnSpPr>
            <p:nvPr/>
          </p:nvCxnSpPr>
          <p:spPr>
            <a:xfrm flipH="1">
              <a:off x="2295097" y="4493582"/>
              <a:ext cx="2196159" cy="14081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5" name="44 Conector recto de flecha"/>
            <p:cNvCxnSpPr>
              <a:endCxn id="16" idx="2"/>
            </p:cNvCxnSpPr>
            <p:nvPr/>
          </p:nvCxnSpPr>
          <p:spPr>
            <a:xfrm>
              <a:off x="2421153" y="6032172"/>
              <a:ext cx="782695" cy="407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7" name="46 Conector recto de flecha"/>
            <p:cNvCxnSpPr/>
            <p:nvPr/>
          </p:nvCxnSpPr>
          <p:spPr>
            <a:xfrm>
              <a:off x="4005244" y="6092210"/>
              <a:ext cx="638764" cy="407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sp>
        <p:nvSpPr>
          <p:cNvPr id="49" name="48 CuadroTexto"/>
          <p:cNvSpPr txBox="1"/>
          <p:nvPr/>
        </p:nvSpPr>
        <p:spPr>
          <a:xfrm>
            <a:off x="630028" y="1844824"/>
            <a:ext cx="4950084" cy="461665"/>
          </a:xfrm>
          <a:prstGeom prst="rect">
            <a:avLst/>
          </a:prstGeom>
          <a:noFill/>
        </p:spPr>
        <p:txBody>
          <a:bodyPr wrap="square" rtlCol="0">
            <a:spAutoFit/>
          </a:bodyPr>
          <a:lstStyle/>
          <a:p>
            <a:r>
              <a:rPr lang="es-MX" sz="2400" dirty="0">
                <a:solidFill>
                  <a:prstClr val="black"/>
                </a:solidFill>
              </a:rPr>
              <a:t>Diagrama a cíclico de tareas</a:t>
            </a:r>
          </a:p>
        </p:txBody>
      </p:sp>
      <p:pic>
        <p:nvPicPr>
          <p:cNvPr id="29"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31"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8" name="7 Título"/>
          <p:cNvSpPr>
            <a:spLocks noGrp="1"/>
          </p:cNvSpPr>
          <p:nvPr>
            <p:ph type="title"/>
          </p:nvPr>
        </p:nvSpPr>
        <p:spPr/>
        <p:txBody>
          <a:bodyPr/>
          <a:lstStyle/>
          <a:p>
            <a:endParaRPr lang="es-MX" dirty="0"/>
          </a:p>
        </p:txBody>
      </p:sp>
    </p:spTree>
    <p:extLst>
      <p:ext uri="{BB962C8B-B14F-4D97-AF65-F5344CB8AC3E}">
        <p14:creationId xmlns:p14="http://schemas.microsoft.com/office/powerpoint/2010/main" val="7392998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701824"/>
            <a:ext cx="8229600" cy="1143000"/>
          </a:xfrm>
        </p:spPr>
        <p:txBody>
          <a:bodyPr/>
          <a:lstStyle/>
          <a:p>
            <a:r>
              <a:rPr lang="es-MX" sz="3600" b="1" dirty="0" smtClean="0">
                <a:solidFill>
                  <a:schemeClr val="bg2">
                    <a:lumMod val="50000"/>
                  </a:schemeClr>
                </a:solidFill>
              </a:rPr>
              <a:t>8. E</a:t>
            </a:r>
            <a:r>
              <a:rPr lang="es-MX" sz="3600" b="1" dirty="0" smtClean="0">
                <a:solidFill>
                  <a:schemeClr val="bg2">
                    <a:lumMod val="50000"/>
                  </a:schemeClr>
                </a:solidFill>
                <a:effectLst/>
              </a:rPr>
              <a:t>tiquetamiento </a:t>
            </a:r>
            <a:r>
              <a:rPr lang="es-MX" sz="3600" b="1" dirty="0">
                <a:solidFill>
                  <a:schemeClr val="bg2">
                    <a:lumMod val="50000"/>
                  </a:schemeClr>
                </a:solidFill>
              </a:rPr>
              <a:t>C</a:t>
            </a:r>
            <a:r>
              <a:rPr lang="es-MX" sz="3600" b="1" dirty="0" smtClean="0">
                <a:solidFill>
                  <a:schemeClr val="bg2">
                    <a:lumMod val="50000"/>
                  </a:schemeClr>
                </a:solidFill>
                <a:effectLst/>
              </a:rPr>
              <a:t>onsistente</a:t>
            </a:r>
            <a:r>
              <a:rPr lang="es-MX" b="1" dirty="0">
                <a:effectLst/>
              </a:rPr>
              <a:t> </a:t>
            </a:r>
            <a:endParaRPr lang="es-MX" dirty="0"/>
          </a:p>
        </p:txBody>
      </p:sp>
      <p:sp>
        <p:nvSpPr>
          <p:cNvPr id="3" name="2 Marcador de contenido"/>
          <p:cNvSpPr>
            <a:spLocks noGrp="1"/>
          </p:cNvSpPr>
          <p:nvPr>
            <p:ph idx="1"/>
          </p:nvPr>
        </p:nvSpPr>
        <p:spPr>
          <a:xfrm>
            <a:off x="457200" y="1927373"/>
            <a:ext cx="8229600" cy="4525963"/>
          </a:xfrm>
        </p:spPr>
        <p:txBody>
          <a:bodyPr>
            <a:normAutofit fontScale="70000" lnSpcReduction="20000"/>
          </a:bodyPr>
          <a:lstStyle/>
          <a:p>
            <a:r>
              <a:rPr lang="es-MX" sz="3300" dirty="0">
                <a:effectLst/>
              </a:rPr>
              <a:t>forma de numerar los nodos de manera tal que  cada nodo tenga un número más baja que cualquier nodo que el precederá </a:t>
            </a:r>
          </a:p>
          <a:p>
            <a:r>
              <a:rPr lang="es-MX" sz="3300" dirty="0">
                <a:effectLst/>
              </a:rPr>
              <a:t>def. sea g=(n,a) un digrafo sea {n1,n2.....nn}</a:t>
            </a:r>
          </a:p>
          <a:p>
            <a:r>
              <a:rPr lang="es-MX" sz="3300" dirty="0">
                <a:effectLst/>
              </a:rPr>
              <a:t>un etiqueta miento de los nodos el etiqueta miento es consistente si (ni,nj) </a:t>
            </a:r>
            <a:r>
              <a:rPr lang="es-MX" sz="3300" dirty="0" err="1">
                <a:effectLst/>
              </a:rPr>
              <a:t>ea</a:t>
            </a:r>
            <a:r>
              <a:rPr lang="es-MX" sz="3300" dirty="0">
                <a:effectLst/>
              </a:rPr>
              <a:t>-i&lt;j</a:t>
            </a:r>
          </a:p>
          <a:p>
            <a:r>
              <a:rPr lang="es-MX" sz="3300" dirty="0">
                <a:effectLst/>
              </a:rPr>
              <a:t>definición. </a:t>
            </a:r>
          </a:p>
          <a:p>
            <a:r>
              <a:rPr lang="es-MX" sz="3300" dirty="0">
                <a:effectLst/>
              </a:rPr>
              <a:t>grafo simple</a:t>
            </a:r>
          </a:p>
          <a:p>
            <a:r>
              <a:rPr lang="es-MX" sz="3300" dirty="0">
                <a:effectLst/>
              </a:rPr>
              <a:t>un grafo G se denomina si </a:t>
            </a:r>
            <a:r>
              <a:rPr lang="es-MX" sz="3300" dirty="0" smtClean="0">
                <a:effectLst/>
              </a:rPr>
              <a:t>pequeño </a:t>
            </a:r>
            <a:r>
              <a:rPr lang="es-MX" sz="3300" dirty="0">
                <a:effectLst/>
              </a:rPr>
              <a:t>o sencillo si cumple </a:t>
            </a:r>
          </a:p>
          <a:p>
            <a:r>
              <a:rPr lang="es-MX" sz="3300" dirty="0">
                <a:effectLst/>
              </a:rPr>
              <a:t>no tiene lazos</a:t>
            </a:r>
          </a:p>
          <a:p>
            <a:r>
              <a:rPr lang="es-MX" sz="3300" dirty="0">
                <a:effectLst/>
              </a:rPr>
              <a:t>no existe más que un arco para cada par de nodos </a:t>
            </a:r>
          </a:p>
          <a:p>
            <a:r>
              <a:rPr lang="es-MX" sz="3300" dirty="0">
                <a:effectLst/>
              </a:rPr>
              <a:t>un grafo que no es sencillo se le llama grafo múltiple o </a:t>
            </a:r>
            <a:r>
              <a:rPr lang="es-MX" sz="3300" dirty="0" smtClean="0">
                <a:effectLst/>
              </a:rPr>
              <a:t>multígrafo</a:t>
            </a:r>
            <a:endParaRPr lang="es-MX" sz="3300" dirty="0">
              <a:effectLst/>
            </a:endParaRPr>
          </a:p>
          <a:p>
            <a:endParaRPr lang="es-MX" dirty="0"/>
          </a:p>
        </p:txBody>
      </p:sp>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Tree>
    <p:extLst>
      <p:ext uri="{BB962C8B-B14F-4D97-AF65-F5344CB8AC3E}">
        <p14:creationId xmlns:p14="http://schemas.microsoft.com/office/powerpoint/2010/main" val="9356330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701824"/>
            <a:ext cx="8229600" cy="1143000"/>
          </a:xfrm>
        </p:spPr>
        <p:txBody>
          <a:bodyPr>
            <a:normAutofit/>
          </a:bodyPr>
          <a:lstStyle/>
          <a:p>
            <a:r>
              <a:rPr lang="es-MX" sz="3600" b="1" dirty="0" smtClean="0">
                <a:solidFill>
                  <a:schemeClr val="bg2">
                    <a:lumMod val="50000"/>
                  </a:schemeClr>
                </a:solidFill>
              </a:rPr>
              <a:t>9. G</a:t>
            </a:r>
            <a:r>
              <a:rPr lang="es-MX" sz="3600" b="1" dirty="0" smtClean="0">
                <a:solidFill>
                  <a:schemeClr val="bg2">
                    <a:lumMod val="50000"/>
                  </a:schemeClr>
                </a:solidFill>
                <a:effectLst/>
              </a:rPr>
              <a:t>rafo </a:t>
            </a:r>
            <a:r>
              <a:rPr lang="es-MX" sz="3600" b="1" dirty="0">
                <a:solidFill>
                  <a:schemeClr val="bg2">
                    <a:lumMod val="50000"/>
                  </a:schemeClr>
                </a:solidFill>
              </a:rPr>
              <a:t>C</a:t>
            </a:r>
            <a:r>
              <a:rPr lang="es-MX" sz="3600" b="1" dirty="0" smtClean="0">
                <a:solidFill>
                  <a:schemeClr val="bg2">
                    <a:lumMod val="50000"/>
                  </a:schemeClr>
                </a:solidFill>
                <a:effectLst/>
              </a:rPr>
              <a:t>ompleto</a:t>
            </a:r>
            <a:endParaRPr lang="es-MX" sz="3600" dirty="0">
              <a:solidFill>
                <a:schemeClr val="bg2">
                  <a:lumMod val="50000"/>
                </a:schemeClr>
              </a:solidFill>
            </a:endParaRPr>
          </a:p>
        </p:txBody>
      </p:sp>
      <p:sp>
        <p:nvSpPr>
          <p:cNvPr id="3" name="2 Marcador de contenido"/>
          <p:cNvSpPr>
            <a:spLocks noGrp="1"/>
          </p:cNvSpPr>
          <p:nvPr>
            <p:ph idx="1"/>
          </p:nvPr>
        </p:nvSpPr>
        <p:spPr>
          <a:xfrm>
            <a:off x="457200" y="1711349"/>
            <a:ext cx="8229600" cy="4525963"/>
          </a:xfrm>
        </p:spPr>
        <p:txBody>
          <a:bodyPr>
            <a:normAutofit fontScale="92500" lnSpcReduction="20000"/>
          </a:bodyPr>
          <a:lstStyle/>
          <a:p>
            <a:r>
              <a:rPr lang="es-MX" dirty="0"/>
              <a:t>es aquel en el que cada por de nodos distintos están unidos por un arco o cualquier nodo esta unido a todos los otros</a:t>
            </a:r>
          </a:p>
          <a:p>
            <a:r>
              <a:rPr lang="es-MX" dirty="0"/>
              <a:t>un grafo completo son r nodos es llamado un r- grafo y de </a:t>
            </a:r>
            <a:r>
              <a:rPr lang="es-MX" dirty="0" smtClean="0"/>
              <a:t> </a:t>
            </a:r>
            <a:r>
              <a:rPr lang="es-MX" dirty="0"/>
              <a:t>Nota como kr</a:t>
            </a:r>
          </a:p>
          <a:p>
            <a:r>
              <a:rPr lang="es-MX" dirty="0"/>
              <a:t>teorema</a:t>
            </a:r>
            <a:r>
              <a:rPr lang="es-MX" dirty="0" smtClean="0"/>
              <a:t>: un </a:t>
            </a:r>
            <a:r>
              <a:rPr lang="es-MX" dirty="0"/>
              <a:t>r grafo no dirigido contiene exactamente </a:t>
            </a:r>
          </a:p>
          <a:p>
            <a:r>
              <a:rPr lang="es-MX" dirty="0"/>
              <a:t>representación d un grafo </a:t>
            </a:r>
          </a:p>
          <a:p>
            <a:r>
              <a:rPr lang="es-MX" dirty="0"/>
              <a:t>existen diversas formas de representar un grafo dirigido o no dirigido pero las más utilizadas son matriz de adyacencias y listas de adyacencias</a:t>
            </a:r>
          </a:p>
          <a:p>
            <a:endParaRPr lang="es-MX" dirty="0"/>
          </a:p>
        </p:txBody>
      </p:sp>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Tree>
    <p:extLst>
      <p:ext uri="{BB962C8B-B14F-4D97-AF65-F5344CB8AC3E}">
        <p14:creationId xmlns:p14="http://schemas.microsoft.com/office/powerpoint/2010/main" val="23355614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18864" y="701824"/>
            <a:ext cx="8229600" cy="1143000"/>
          </a:xfrm>
        </p:spPr>
        <p:txBody>
          <a:bodyPr>
            <a:normAutofit/>
          </a:bodyPr>
          <a:lstStyle/>
          <a:p>
            <a:r>
              <a:rPr lang="es-MX" sz="3600" b="1" dirty="0" smtClean="0">
                <a:solidFill>
                  <a:schemeClr val="bg2">
                    <a:lumMod val="50000"/>
                  </a:schemeClr>
                </a:solidFill>
              </a:rPr>
              <a:t>10. Matriz de Adyacencias de un Grafo</a:t>
            </a:r>
            <a:endParaRPr lang="es-MX" sz="3600" b="1" dirty="0">
              <a:solidFill>
                <a:schemeClr val="bg2">
                  <a:lumMod val="50000"/>
                </a:schemeClr>
              </a:solidFill>
            </a:endParaRPr>
          </a:p>
        </p:txBody>
      </p:sp>
      <p:sp>
        <p:nvSpPr>
          <p:cNvPr id="3" name="2 Marcador de contenido"/>
          <p:cNvSpPr>
            <a:spLocks noGrp="1"/>
          </p:cNvSpPr>
          <p:nvPr>
            <p:ph idx="1"/>
          </p:nvPr>
        </p:nvSpPr>
        <p:spPr>
          <a:xfrm>
            <a:off x="457200" y="1927373"/>
            <a:ext cx="8229600" cy="4525963"/>
          </a:xfrm>
        </p:spPr>
        <p:txBody>
          <a:bodyPr>
            <a:normAutofit/>
          </a:bodyPr>
          <a:lstStyle/>
          <a:p>
            <a:r>
              <a:rPr lang="es-MX" dirty="0" smtClean="0"/>
              <a:t>*sean G=(n,a)un grupo de nodos la matriz de adyancencias m para G es un matriz de valores boléanos donde  M(i,j) es verdad si y solo si existen un arco desde el nodo i al nodo j:</a:t>
            </a:r>
          </a:p>
          <a:p>
            <a:r>
              <a:rPr lang="es-MX" dirty="0" smtClean="0"/>
              <a:t>M(i,j)= 1 si existe el arco (i,j)</a:t>
            </a:r>
          </a:p>
          <a:p>
            <a:r>
              <a:rPr lang="es-MX" dirty="0" smtClean="0"/>
              <a:t>0, en caso contrario</a:t>
            </a:r>
            <a:endParaRPr lang="es-MX" dirty="0"/>
          </a:p>
        </p:txBody>
      </p:sp>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Tree>
    <p:extLst>
      <p:ext uri="{BB962C8B-B14F-4D97-AF65-F5344CB8AC3E}">
        <p14:creationId xmlns:p14="http://schemas.microsoft.com/office/powerpoint/2010/main" val="3442527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18864" y="1927373"/>
            <a:ext cx="8229600" cy="4525963"/>
          </a:xfrm>
        </p:spPr>
        <p:txBody>
          <a:bodyPr>
            <a:normAutofit/>
          </a:bodyPr>
          <a:lstStyle/>
          <a:p>
            <a:r>
              <a:rPr lang="es-MX" dirty="0"/>
              <a:t>Las filas de las columnas de l matriz  representan los nodos del grafo</a:t>
            </a:r>
          </a:p>
          <a:p>
            <a:r>
              <a:rPr lang="es-MX" dirty="0"/>
              <a:t>Para un grafo no dirigido la matriz de adyacencias es simétrica </a:t>
            </a:r>
          </a:p>
          <a:p>
            <a:r>
              <a:rPr lang="es-MX" dirty="0"/>
              <a:t>La matriz de adyacencias es la misma matriz de la relaciones A de N pues indican cuales de los nodos están relacionados (unidos por un área)</a:t>
            </a:r>
          </a:p>
          <a:p>
            <a:endParaRPr lang="es-MX" dirty="0"/>
          </a:p>
        </p:txBody>
      </p:sp>
      <p:pic>
        <p:nvPicPr>
          <p:cNvPr id="5"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7"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2" name="1 Título"/>
          <p:cNvSpPr>
            <a:spLocks noGrp="1"/>
          </p:cNvSpPr>
          <p:nvPr>
            <p:ph type="title"/>
          </p:nvPr>
        </p:nvSpPr>
        <p:spPr/>
        <p:txBody>
          <a:bodyPr/>
          <a:lstStyle/>
          <a:p>
            <a:endParaRPr lang="es-MX" dirty="0"/>
          </a:p>
        </p:txBody>
      </p:sp>
    </p:spTree>
    <p:extLst>
      <p:ext uri="{BB962C8B-B14F-4D97-AF65-F5344CB8AC3E}">
        <p14:creationId xmlns:p14="http://schemas.microsoft.com/office/powerpoint/2010/main" val="40792373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74848" y="701824"/>
            <a:ext cx="8229600" cy="1143000"/>
          </a:xfrm>
        </p:spPr>
        <p:txBody>
          <a:bodyPr>
            <a:normAutofit/>
          </a:bodyPr>
          <a:lstStyle/>
          <a:p>
            <a:r>
              <a:rPr lang="es-MX" sz="3600" b="1" dirty="0">
                <a:solidFill>
                  <a:schemeClr val="bg2">
                    <a:lumMod val="50000"/>
                  </a:schemeClr>
                </a:solidFill>
              </a:rPr>
              <a:t>Ejemplo:</a:t>
            </a: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3403831126"/>
              </p:ext>
            </p:extLst>
          </p:nvPr>
        </p:nvGraphicFramePr>
        <p:xfrm>
          <a:off x="2483769" y="3364900"/>
          <a:ext cx="3037695" cy="1864300"/>
        </p:xfrm>
        <a:graphic>
          <a:graphicData uri="http://schemas.openxmlformats.org/drawingml/2006/table">
            <a:tbl>
              <a:tblPr firstRow="1" firstCol="1" bandRow="1"/>
              <a:tblGrid>
                <a:gridCol w="607539"/>
                <a:gridCol w="607539"/>
                <a:gridCol w="607539"/>
                <a:gridCol w="607539"/>
                <a:gridCol w="607539"/>
              </a:tblGrid>
              <a:tr h="372860">
                <a:tc>
                  <a:txBody>
                    <a:bodyPr/>
                    <a:lstStyle/>
                    <a:p>
                      <a:pPr algn="l">
                        <a:lnSpc>
                          <a:spcPct val="115000"/>
                        </a:lnSpc>
                        <a:spcAft>
                          <a:spcPts val="0"/>
                        </a:spcAft>
                      </a:pPr>
                      <a:r>
                        <a:rPr lang="es-MX" sz="1800" dirty="0">
                          <a:effectLst/>
                          <a:latin typeface="Calibri"/>
                          <a:ea typeface="Calibri"/>
                          <a:cs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s-MX" sz="1800" dirty="0">
                          <a:effectLst/>
                          <a:latin typeface="Calibri"/>
                          <a:ea typeface="Calibri"/>
                          <a:cs typeface="Times New Roman"/>
                        </a:rPr>
                        <a:t>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s-MX" sz="1800" dirty="0">
                          <a:effectLst/>
                          <a:latin typeface="Calibri"/>
                          <a:ea typeface="Calibri"/>
                          <a:cs typeface="Times New Roman"/>
                        </a:rPr>
                        <a:t>b</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s-MX" sz="1800">
                          <a:effectLst/>
                          <a:latin typeface="Calibri"/>
                          <a:ea typeface="Calibri"/>
                          <a:cs typeface="Times New Roman"/>
                        </a:rPr>
                        <a:t>c</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s-MX" sz="1800">
                          <a:effectLst/>
                          <a:latin typeface="Calibri"/>
                          <a:ea typeface="Calibri"/>
                          <a:cs typeface="Times New Roman"/>
                        </a:rPr>
                        <a:t>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2860">
                <a:tc>
                  <a:txBody>
                    <a:bodyPr/>
                    <a:lstStyle/>
                    <a:p>
                      <a:pPr algn="l">
                        <a:lnSpc>
                          <a:spcPct val="115000"/>
                        </a:lnSpc>
                        <a:spcAft>
                          <a:spcPts val="0"/>
                        </a:spcAft>
                      </a:pPr>
                      <a:r>
                        <a:rPr lang="es-MX" sz="1800">
                          <a:effectLst/>
                          <a:latin typeface="Calibri"/>
                          <a:ea typeface="Calibri"/>
                          <a:cs typeface="Times New Roman"/>
                        </a:rPr>
                        <a:t>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s-MX" sz="1800">
                          <a:effectLst/>
                          <a:latin typeface="Calibri"/>
                          <a:ea typeface="Calibri"/>
                          <a:cs typeface="Times New Roman"/>
                        </a:rPr>
                        <a:t>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s-MX" sz="1800" dirty="0">
                          <a:effectLst/>
                          <a:latin typeface="Calibri"/>
                          <a:ea typeface="Calibri"/>
                          <a:cs typeface="Times New Roman"/>
                        </a:rPr>
                        <a:t>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s-MX" sz="1800" dirty="0">
                          <a:effectLst/>
                          <a:latin typeface="Calibri"/>
                          <a:ea typeface="Calibri"/>
                          <a:cs typeface="Times New Roman"/>
                        </a:rPr>
                        <a:t>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s-MX" sz="1800">
                          <a:effectLst/>
                          <a:latin typeface="Calibri"/>
                          <a:ea typeface="Calibri"/>
                          <a:cs typeface="Times New Roman"/>
                        </a:rPr>
                        <a:t>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2860">
                <a:tc>
                  <a:txBody>
                    <a:bodyPr/>
                    <a:lstStyle/>
                    <a:p>
                      <a:pPr algn="l">
                        <a:lnSpc>
                          <a:spcPct val="115000"/>
                        </a:lnSpc>
                        <a:spcAft>
                          <a:spcPts val="0"/>
                        </a:spcAft>
                      </a:pPr>
                      <a:r>
                        <a:rPr lang="es-MX" sz="1800">
                          <a:effectLst/>
                          <a:latin typeface="Calibri"/>
                          <a:ea typeface="Calibri"/>
                          <a:cs typeface="Times New Roman"/>
                        </a:rPr>
                        <a:t>B</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s-MX" sz="1800">
                          <a:effectLst/>
                          <a:latin typeface="Calibri"/>
                          <a:ea typeface="Calibri"/>
                          <a:cs typeface="Times New Roman"/>
                        </a:rPr>
                        <a:t>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s-MX" sz="1800">
                          <a:effectLst/>
                          <a:latin typeface="Calibri"/>
                          <a:ea typeface="Calibri"/>
                          <a:cs typeface="Times New Roman"/>
                        </a:rPr>
                        <a:t>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s-MX" sz="1800" dirty="0">
                          <a:effectLst/>
                          <a:latin typeface="Calibri"/>
                          <a:ea typeface="Calibri"/>
                          <a:cs typeface="Times New Roman"/>
                        </a:rPr>
                        <a:t>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s-MX" sz="1800">
                          <a:effectLst/>
                          <a:latin typeface="Calibri"/>
                          <a:ea typeface="Calibri"/>
                          <a:cs typeface="Times New Roman"/>
                        </a:rPr>
                        <a:t>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2860">
                <a:tc>
                  <a:txBody>
                    <a:bodyPr/>
                    <a:lstStyle/>
                    <a:p>
                      <a:pPr algn="l">
                        <a:lnSpc>
                          <a:spcPct val="115000"/>
                        </a:lnSpc>
                        <a:spcAft>
                          <a:spcPts val="0"/>
                        </a:spcAft>
                      </a:pPr>
                      <a:r>
                        <a:rPr lang="es-MX" sz="1800" dirty="0">
                          <a:effectLst/>
                          <a:latin typeface="Calibri"/>
                          <a:ea typeface="Calibri"/>
                          <a:cs typeface="Times New Roman"/>
                        </a:rPr>
                        <a:t>C</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s-MX" sz="1800">
                          <a:effectLst/>
                          <a:latin typeface="Calibri"/>
                          <a:ea typeface="Calibri"/>
                          <a:cs typeface="Times New Roman"/>
                        </a:rPr>
                        <a:t>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s-MX" sz="1800">
                          <a:effectLst/>
                          <a:latin typeface="Calibri"/>
                          <a:ea typeface="Calibri"/>
                          <a:cs typeface="Times New Roman"/>
                        </a:rPr>
                        <a:t>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s-MX" sz="1800">
                          <a:effectLst/>
                          <a:latin typeface="Calibri"/>
                          <a:ea typeface="Calibri"/>
                          <a:cs typeface="Times New Roman"/>
                        </a:rPr>
                        <a:t>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s-MX" sz="1800" dirty="0">
                          <a:effectLst/>
                          <a:latin typeface="Calibri"/>
                          <a:ea typeface="Calibri"/>
                          <a:cs typeface="Times New Roman"/>
                        </a:rPr>
                        <a:t>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2860">
                <a:tc>
                  <a:txBody>
                    <a:bodyPr/>
                    <a:lstStyle/>
                    <a:p>
                      <a:pPr algn="l">
                        <a:lnSpc>
                          <a:spcPct val="115000"/>
                        </a:lnSpc>
                        <a:spcAft>
                          <a:spcPts val="0"/>
                        </a:spcAft>
                      </a:pPr>
                      <a:r>
                        <a:rPr lang="es-MX" sz="1800">
                          <a:effectLst/>
                          <a:latin typeface="Calibri"/>
                          <a:ea typeface="Calibri"/>
                          <a:cs typeface="Times New Roman"/>
                        </a:rPr>
                        <a:t>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s-MX" sz="1800">
                          <a:effectLst/>
                          <a:latin typeface="Calibri"/>
                          <a:ea typeface="Calibri"/>
                          <a:cs typeface="Times New Roman"/>
                        </a:rPr>
                        <a:t>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s-MX" sz="1800">
                          <a:effectLst/>
                          <a:latin typeface="Calibri"/>
                          <a:ea typeface="Calibri"/>
                          <a:cs typeface="Times New Roman"/>
                        </a:rPr>
                        <a:t>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s-MX" sz="1800">
                          <a:effectLst/>
                          <a:latin typeface="Calibri"/>
                          <a:ea typeface="Calibri"/>
                          <a:cs typeface="Times New Roman"/>
                        </a:rPr>
                        <a:t>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s-MX" sz="1800" dirty="0">
                          <a:effectLst/>
                          <a:latin typeface="Calibri"/>
                          <a:ea typeface="Calibri"/>
                          <a:cs typeface="Times New Roman"/>
                        </a:rPr>
                        <a:t>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pSp>
        <p:nvGrpSpPr>
          <p:cNvPr id="3" name="2 Grupo"/>
          <p:cNvGrpSpPr/>
          <p:nvPr/>
        </p:nvGrpSpPr>
        <p:grpSpPr>
          <a:xfrm>
            <a:off x="5896381" y="3284984"/>
            <a:ext cx="2852083" cy="2016224"/>
            <a:chOff x="5724128" y="4112052"/>
            <a:chExt cx="2089581" cy="1477188"/>
          </a:xfrm>
        </p:grpSpPr>
        <p:sp>
          <p:nvSpPr>
            <p:cNvPr id="5" name="1 Elipse"/>
            <p:cNvSpPr/>
            <p:nvPr/>
          </p:nvSpPr>
          <p:spPr>
            <a:xfrm>
              <a:off x="6657579" y="4112052"/>
              <a:ext cx="392112" cy="40481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es-MX" sz="1100" dirty="0">
                  <a:solidFill>
                    <a:prstClr val="white"/>
                  </a:solidFill>
                  <a:ea typeface="Calibri"/>
                  <a:cs typeface="Times New Roman"/>
                </a:rPr>
                <a:t>b</a:t>
              </a:r>
            </a:p>
          </p:txBody>
        </p:sp>
        <p:sp>
          <p:nvSpPr>
            <p:cNvPr id="6" name="2 Elipse"/>
            <p:cNvSpPr/>
            <p:nvPr/>
          </p:nvSpPr>
          <p:spPr>
            <a:xfrm>
              <a:off x="6657579" y="5186015"/>
              <a:ext cx="392112" cy="4032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es-MX" sz="1100" dirty="0">
                  <a:solidFill>
                    <a:prstClr val="white"/>
                  </a:solidFill>
                  <a:ea typeface="Calibri"/>
                  <a:cs typeface="Times New Roman"/>
                </a:rPr>
                <a:t>v</a:t>
              </a:r>
            </a:p>
          </p:txBody>
        </p:sp>
        <p:sp>
          <p:nvSpPr>
            <p:cNvPr id="7" name="3 Elipse"/>
            <p:cNvSpPr/>
            <p:nvPr/>
          </p:nvSpPr>
          <p:spPr>
            <a:xfrm>
              <a:off x="7420009" y="4602544"/>
              <a:ext cx="393700" cy="4032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es-MX" sz="1100">
                  <a:solidFill>
                    <a:prstClr val="white"/>
                  </a:solidFill>
                  <a:ea typeface="Calibri"/>
                  <a:cs typeface="Times New Roman"/>
                </a:rPr>
                <a:t>d</a:t>
              </a:r>
            </a:p>
          </p:txBody>
        </p:sp>
        <p:sp>
          <p:nvSpPr>
            <p:cNvPr id="8" name="4 Elipse"/>
            <p:cNvSpPr/>
            <p:nvPr/>
          </p:nvSpPr>
          <p:spPr>
            <a:xfrm>
              <a:off x="5724128" y="4512056"/>
              <a:ext cx="392113" cy="4032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es-MX" sz="1100" dirty="0">
                  <a:solidFill>
                    <a:prstClr val="white"/>
                  </a:solidFill>
                  <a:ea typeface="Calibri"/>
                  <a:cs typeface="Times New Roman"/>
                </a:rPr>
                <a:t>a</a:t>
              </a:r>
            </a:p>
          </p:txBody>
        </p:sp>
        <p:cxnSp>
          <p:nvCxnSpPr>
            <p:cNvPr id="9" name="5 Conector recto de flecha"/>
            <p:cNvCxnSpPr/>
            <p:nvPr/>
          </p:nvCxnSpPr>
          <p:spPr>
            <a:xfrm flipV="1">
              <a:off x="6116241" y="4421569"/>
              <a:ext cx="541338" cy="1809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6 Conector recto de flecha"/>
            <p:cNvCxnSpPr/>
            <p:nvPr/>
          </p:nvCxnSpPr>
          <p:spPr>
            <a:xfrm flipH="1" flipV="1">
              <a:off x="5981983" y="4918682"/>
              <a:ext cx="595313" cy="3397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7 Conector recto de flecha"/>
            <p:cNvCxnSpPr/>
            <p:nvPr/>
          </p:nvCxnSpPr>
          <p:spPr>
            <a:xfrm>
              <a:off x="6853635" y="4586215"/>
              <a:ext cx="0" cy="61753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8 Conector recto de flecha"/>
            <p:cNvCxnSpPr/>
            <p:nvPr/>
          </p:nvCxnSpPr>
          <p:spPr>
            <a:xfrm>
              <a:off x="7049691" y="4338565"/>
              <a:ext cx="446087" cy="2762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9 Conector recto de flecha"/>
            <p:cNvCxnSpPr/>
            <p:nvPr/>
          </p:nvCxnSpPr>
          <p:spPr>
            <a:xfrm flipH="1">
              <a:off x="7003630" y="5045682"/>
              <a:ext cx="552450" cy="42545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10 Conector recto de flecha"/>
            <p:cNvCxnSpPr/>
            <p:nvPr/>
          </p:nvCxnSpPr>
          <p:spPr>
            <a:xfrm>
              <a:off x="6186431" y="4750407"/>
              <a:ext cx="1222375"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sp>
        <p:nvSpPr>
          <p:cNvPr id="15" name="Rectangle 11"/>
          <p:cNvSpPr>
            <a:spLocks noChangeArrowheads="1"/>
          </p:cNvSpPr>
          <p:nvPr/>
        </p:nvSpPr>
        <p:spPr bwMode="auto">
          <a:xfrm>
            <a:off x="5124450" y="301625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6" name="Rectangle 13"/>
          <p:cNvSpPr>
            <a:spLocks noChangeArrowheads="1"/>
          </p:cNvSpPr>
          <p:nvPr/>
        </p:nvSpPr>
        <p:spPr bwMode="auto">
          <a:xfrm>
            <a:off x="1187624" y="1700808"/>
            <a:ext cx="6840760" cy="1554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endParaRPr lang="es-MX" sz="1100" dirty="0">
              <a:solidFill>
                <a:prstClr val="black"/>
              </a:solidFill>
              <a:latin typeface="Calibri" pitchFamily="34" charset="0"/>
              <a:ea typeface="Calibri" pitchFamily="34" charset="0"/>
              <a:cs typeface="Times New Roman" pitchFamily="18" charset="0"/>
            </a:endParaRPr>
          </a:p>
          <a:p>
            <a:pPr eaLnBrk="0" fontAlgn="base" hangingPunct="0">
              <a:spcBef>
                <a:spcPct val="0"/>
              </a:spcBef>
              <a:spcAft>
                <a:spcPct val="0"/>
              </a:spcAft>
            </a:pPr>
            <a:r>
              <a:rPr lang="es-MX" sz="2800" dirty="0">
                <a:solidFill>
                  <a:prstClr val="black"/>
                </a:solidFill>
                <a:latin typeface="Calibri" pitchFamily="34" charset="0"/>
                <a:ea typeface="Calibri" pitchFamily="34" charset="0"/>
                <a:cs typeface="Times New Roman" pitchFamily="18" charset="0"/>
              </a:rPr>
              <a:t>La siguiente es la matriz de adyacencias del grafo orientado que se muestra</a:t>
            </a:r>
            <a:endParaRPr lang="es-MX" sz="2800" dirty="0">
              <a:solidFill>
                <a:prstClr val="black"/>
              </a:solidFill>
              <a:latin typeface="Arial" pitchFamily="34" charset="0"/>
              <a:cs typeface="Arial" pitchFamily="34" charset="0"/>
            </a:endParaRPr>
          </a:p>
          <a:p>
            <a:pPr eaLnBrk="0" fontAlgn="base" hangingPunct="0">
              <a:spcBef>
                <a:spcPct val="0"/>
              </a:spcBef>
              <a:spcAft>
                <a:spcPct val="0"/>
              </a:spcAft>
            </a:pPr>
            <a:endParaRPr lang="es-MX" sz="2800" dirty="0">
              <a:solidFill>
                <a:prstClr val="black"/>
              </a:solidFill>
              <a:latin typeface="Arial" pitchFamily="34" charset="0"/>
              <a:cs typeface="Arial" pitchFamily="34" charset="0"/>
            </a:endParaRPr>
          </a:p>
        </p:txBody>
      </p:sp>
      <p:sp>
        <p:nvSpPr>
          <p:cNvPr id="18" name="Rectangle 18"/>
          <p:cNvSpPr>
            <a:spLocks noChangeArrowheads="1"/>
          </p:cNvSpPr>
          <p:nvPr/>
        </p:nvSpPr>
        <p:spPr bwMode="auto">
          <a:xfrm>
            <a:off x="984718" y="3861048"/>
            <a:ext cx="1438811" cy="10310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endParaRPr lang="es-MX" sz="1100" b="1" dirty="0">
              <a:solidFill>
                <a:prstClr val="black"/>
              </a:solidFill>
              <a:latin typeface="Calibri" pitchFamily="34" charset="0"/>
              <a:ea typeface="Calibri" pitchFamily="34" charset="0"/>
              <a:cs typeface="Times New Roman" pitchFamily="18" charset="0"/>
            </a:endParaRPr>
          </a:p>
          <a:p>
            <a:pPr eaLnBrk="0" fontAlgn="base" hangingPunct="0">
              <a:spcBef>
                <a:spcPct val="0"/>
              </a:spcBef>
              <a:spcAft>
                <a:spcPct val="0"/>
              </a:spcAft>
            </a:pPr>
            <a:r>
              <a:rPr lang="es-MX" sz="3200" b="1" dirty="0">
                <a:solidFill>
                  <a:prstClr val="black"/>
                </a:solidFill>
                <a:latin typeface="Calibri" pitchFamily="34" charset="0"/>
                <a:ea typeface="Calibri" pitchFamily="34" charset="0"/>
                <a:cs typeface="Times New Roman" pitchFamily="18" charset="0"/>
              </a:rPr>
              <a:t>M(</a:t>
            </a:r>
            <a:r>
              <a:rPr lang="es-MX" sz="3200" b="1" dirty="0" err="1">
                <a:solidFill>
                  <a:prstClr val="black"/>
                </a:solidFill>
                <a:latin typeface="Calibri" pitchFamily="34" charset="0"/>
                <a:ea typeface="Calibri" pitchFamily="34" charset="0"/>
                <a:cs typeface="Times New Roman" pitchFamily="18" charset="0"/>
              </a:rPr>
              <a:t>i,j</a:t>
            </a:r>
            <a:r>
              <a:rPr lang="es-MX" sz="3200" b="1" dirty="0">
                <a:solidFill>
                  <a:prstClr val="black"/>
                </a:solidFill>
                <a:latin typeface="Calibri" pitchFamily="34" charset="0"/>
                <a:ea typeface="Calibri" pitchFamily="34" charset="0"/>
                <a:cs typeface="Times New Roman" pitchFamily="18" charset="0"/>
              </a:rPr>
              <a:t>)= </a:t>
            </a:r>
            <a:endParaRPr lang="es-MX" sz="3200" dirty="0">
              <a:solidFill>
                <a:prstClr val="black"/>
              </a:solidFill>
              <a:latin typeface="Arial" pitchFamily="34" charset="0"/>
              <a:cs typeface="Arial" pitchFamily="34" charset="0"/>
            </a:endParaRPr>
          </a:p>
          <a:p>
            <a:pPr eaLnBrk="0" fontAlgn="base" hangingPunct="0">
              <a:spcBef>
                <a:spcPct val="0"/>
              </a:spcBef>
              <a:spcAft>
                <a:spcPct val="0"/>
              </a:spcAft>
            </a:pPr>
            <a:endParaRPr lang="es-MX" dirty="0">
              <a:solidFill>
                <a:prstClr val="black"/>
              </a:solidFill>
              <a:latin typeface="Arial" pitchFamily="34" charset="0"/>
              <a:cs typeface="Arial" pitchFamily="34" charset="0"/>
            </a:endParaRPr>
          </a:p>
        </p:txBody>
      </p:sp>
      <p:pic>
        <p:nvPicPr>
          <p:cNvPr id="19"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21"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Tree>
    <p:extLst>
      <p:ext uri="{BB962C8B-B14F-4D97-AF65-F5344CB8AC3E}">
        <p14:creationId xmlns:p14="http://schemas.microsoft.com/office/powerpoint/2010/main" val="24952748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1322" t="10869" r="26891" b="34201"/>
          <a:stretch/>
        </p:blipFill>
        <p:spPr bwMode="auto">
          <a:xfrm>
            <a:off x="53752" y="764704"/>
            <a:ext cx="9036496" cy="51585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7" name="Cuadro de texto 5"/>
          <p:cNvSpPr txBox="1">
            <a:spLocks noChangeArrowheads="1"/>
          </p:cNvSpPr>
          <p:nvPr/>
        </p:nvSpPr>
        <p:spPr bwMode="auto">
          <a:xfrm>
            <a:off x="0" y="0"/>
            <a:ext cx="9144000" cy="646331"/>
          </a:xfrm>
          <a:prstGeom prst="rect">
            <a:avLst/>
          </a:prstGeom>
          <a:ln>
            <a:headEnd/>
            <a:tailEnd/>
          </a:ln>
        </p:spPr>
        <p:style>
          <a:lnRef idx="1">
            <a:schemeClr val="accent6"/>
          </a:lnRef>
          <a:fillRef idx="2">
            <a:schemeClr val="accent6"/>
          </a:fillRef>
          <a:effectRef idx="1">
            <a:schemeClr val="accent6"/>
          </a:effectRef>
          <a:fontRef idx="minor">
            <a:schemeClr val="dk1"/>
          </a:fontRef>
        </p:style>
        <p:txBody>
          <a:bodyPr wrap="square">
            <a:spAutoFit/>
          </a:bodyPr>
          <a:lstStyle/>
          <a:p>
            <a:pPr algn="ctr">
              <a:spcBef>
                <a:spcPct val="50000"/>
              </a:spcBef>
            </a:pPr>
            <a:r>
              <a:rPr lang="es-ES_tradnl" b="1" dirty="0">
                <a:solidFill>
                  <a:prstClr val="black"/>
                </a:solidFill>
                <a:cs typeface="Times New Roman" pitchFamily="18" charset="0"/>
              </a:rPr>
              <a:t>Ubicación de la asignatura de Algoritmos Genéticos dentro del programa de la Lic. en  Ingeniería  en Sistemas Inteligentes</a:t>
            </a:r>
          </a:p>
        </p:txBody>
      </p:sp>
      <p:sp>
        <p:nvSpPr>
          <p:cNvPr id="2" name="1 Rectángulo"/>
          <p:cNvSpPr/>
          <p:nvPr/>
        </p:nvSpPr>
        <p:spPr>
          <a:xfrm>
            <a:off x="2771800" y="5157192"/>
            <a:ext cx="1008112" cy="50405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spTree>
    <p:extLst>
      <p:ext uri="{BB962C8B-B14F-4D97-AF65-F5344CB8AC3E}">
        <p14:creationId xmlns:p14="http://schemas.microsoft.com/office/powerpoint/2010/main" val="45205747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74848" y="701824"/>
            <a:ext cx="8229600" cy="1143000"/>
          </a:xfrm>
        </p:spPr>
        <p:txBody>
          <a:bodyPr>
            <a:normAutofit/>
          </a:bodyPr>
          <a:lstStyle/>
          <a:p>
            <a:r>
              <a:rPr lang="es-MX" sz="3600" b="1" dirty="0" smtClean="0">
                <a:solidFill>
                  <a:schemeClr val="bg2">
                    <a:lumMod val="50000"/>
                  </a:schemeClr>
                </a:solidFill>
              </a:rPr>
              <a:t>Ejemplo:</a:t>
            </a:r>
            <a:endParaRPr lang="es-MX" sz="3600" b="1" dirty="0">
              <a:solidFill>
                <a:schemeClr val="bg2">
                  <a:lumMod val="50000"/>
                </a:schemeClr>
              </a:solidFill>
            </a:endParaRPr>
          </a:p>
        </p:txBody>
      </p:sp>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pic>
        <p:nvPicPr>
          <p:cNvPr id="1467" name="Picture 44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92080" y="3357339"/>
            <a:ext cx="3409950" cy="2447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68" name="Picture 44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4128" y="3285331"/>
            <a:ext cx="4477912" cy="2447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69" name="Picture 44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10146" y="1844824"/>
            <a:ext cx="7581900" cy="866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580492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548680"/>
            <a:ext cx="8229600" cy="1143000"/>
          </a:xfrm>
        </p:spPr>
        <p:txBody>
          <a:bodyPr>
            <a:normAutofit/>
          </a:bodyPr>
          <a:lstStyle/>
          <a:p>
            <a:r>
              <a:rPr lang="es-MX" sz="3600" b="1" dirty="0">
                <a:solidFill>
                  <a:schemeClr val="bg2">
                    <a:lumMod val="50000"/>
                  </a:schemeClr>
                </a:solidFill>
              </a:rPr>
              <a:t>Definición 2</a:t>
            </a:r>
          </a:p>
        </p:txBody>
      </p:sp>
      <p:sp>
        <p:nvSpPr>
          <p:cNvPr id="3" name="2 Marcador de contenido"/>
          <p:cNvSpPr>
            <a:spLocks noGrp="1"/>
          </p:cNvSpPr>
          <p:nvPr>
            <p:ph idx="1"/>
          </p:nvPr>
        </p:nvSpPr>
        <p:spPr>
          <a:xfrm>
            <a:off x="457200" y="1999381"/>
            <a:ext cx="8229600" cy="4525963"/>
          </a:xfrm>
        </p:spPr>
        <p:txBody>
          <a:bodyPr>
            <a:normAutofit/>
          </a:bodyPr>
          <a:lstStyle/>
          <a:p>
            <a:r>
              <a:rPr lang="es-MX" dirty="0"/>
              <a:t>Matriz de adyacencias representación de un grafo que consiste básicamente en un arreglo didimensional de tamaño nxn donde n es la máxima cantidad de nodos en el grado </a:t>
            </a:r>
          </a:p>
          <a:p>
            <a:r>
              <a:rPr lang="es-MX" dirty="0"/>
              <a:t>Cada casilla de la matriz será llenada con verdadero o falso según exista o no un arco que conecte los  dos ndos involucrados</a:t>
            </a:r>
          </a:p>
          <a:p>
            <a:endParaRPr lang="es-MX" dirty="0"/>
          </a:p>
          <a:p>
            <a:endParaRPr lang="es-MX" dirty="0"/>
          </a:p>
        </p:txBody>
      </p:sp>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Tree>
    <p:extLst>
      <p:ext uri="{BB962C8B-B14F-4D97-AF65-F5344CB8AC3E}">
        <p14:creationId xmlns:p14="http://schemas.microsoft.com/office/powerpoint/2010/main" val="40497751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 Título"/>
          <p:cNvSpPr>
            <a:spLocks noGrp="1"/>
          </p:cNvSpPr>
          <p:nvPr>
            <p:ph type="title"/>
          </p:nvPr>
        </p:nvSpPr>
        <p:spPr>
          <a:xfrm>
            <a:off x="457200" y="557808"/>
            <a:ext cx="8229600" cy="1143000"/>
          </a:xfrm>
        </p:spPr>
        <p:txBody>
          <a:bodyPr>
            <a:normAutofit/>
          </a:bodyPr>
          <a:lstStyle/>
          <a:p>
            <a:r>
              <a:rPr lang="es-MX" sz="3600" b="1" dirty="0">
                <a:solidFill>
                  <a:schemeClr val="bg2">
                    <a:lumMod val="50000"/>
                  </a:schemeClr>
                </a:solidFill>
              </a:rPr>
              <a:t>Definición 2</a:t>
            </a:r>
          </a:p>
        </p:txBody>
      </p:sp>
      <p:graphicFrame>
        <p:nvGraphicFramePr>
          <p:cNvPr id="6" name="5 Marcador de contenido"/>
          <p:cNvGraphicFramePr>
            <a:graphicFrameLocks noGrp="1"/>
          </p:cNvGraphicFramePr>
          <p:nvPr>
            <p:ph idx="1"/>
            <p:extLst>
              <p:ext uri="{D42A27DB-BD31-4B8C-83A1-F6EECF244321}">
                <p14:modId xmlns:p14="http://schemas.microsoft.com/office/powerpoint/2010/main" val="3888842679"/>
              </p:ext>
            </p:extLst>
          </p:nvPr>
        </p:nvGraphicFramePr>
        <p:xfrm>
          <a:off x="4283967" y="2420888"/>
          <a:ext cx="4619650" cy="2376264"/>
        </p:xfrm>
        <a:graphic>
          <a:graphicData uri="http://schemas.openxmlformats.org/drawingml/2006/table">
            <a:tbl>
              <a:tblPr firstRow="1" firstCol="1" bandRow="1">
                <a:tableStyleId>{5C22544A-7EE6-4342-B048-85BDC9FD1C3A}</a:tableStyleId>
              </a:tblPr>
              <a:tblGrid>
                <a:gridCol w="673796"/>
                <a:gridCol w="673796"/>
                <a:gridCol w="861397"/>
                <a:gridCol w="861397"/>
                <a:gridCol w="861397"/>
                <a:gridCol w="687867"/>
              </a:tblGrid>
              <a:tr h="396044">
                <a:tc>
                  <a:txBody>
                    <a:bodyPr/>
                    <a:lstStyle/>
                    <a:p>
                      <a:pPr algn="l">
                        <a:lnSpc>
                          <a:spcPct val="115000"/>
                        </a:lnSpc>
                        <a:spcAft>
                          <a:spcPts val="0"/>
                        </a:spcAft>
                      </a:pPr>
                      <a:r>
                        <a:rPr lang="es-MX" sz="1600" dirty="0">
                          <a:effectLst/>
                        </a:rPr>
                        <a:t> </a:t>
                      </a:r>
                      <a:endParaRPr lang="es-MX" sz="1600" dirty="0">
                        <a:effectLst/>
                        <a:latin typeface="Calibri"/>
                        <a:ea typeface="Calibri"/>
                        <a:cs typeface="Times New Roman"/>
                      </a:endParaRPr>
                    </a:p>
                  </a:txBody>
                  <a:tcPr marL="68580" marR="68580" marT="0" marB="0"/>
                </a:tc>
                <a:tc>
                  <a:txBody>
                    <a:bodyPr/>
                    <a:lstStyle/>
                    <a:p>
                      <a:pPr algn="l">
                        <a:lnSpc>
                          <a:spcPct val="115000"/>
                        </a:lnSpc>
                        <a:spcAft>
                          <a:spcPts val="0"/>
                        </a:spcAft>
                      </a:pPr>
                      <a:r>
                        <a:rPr lang="es-MX" sz="1600">
                          <a:effectLst/>
                        </a:rPr>
                        <a:t>a</a:t>
                      </a:r>
                      <a:endParaRPr lang="es-MX" sz="1600">
                        <a:effectLst/>
                        <a:latin typeface="Calibri"/>
                        <a:ea typeface="Calibri"/>
                        <a:cs typeface="Times New Roman"/>
                      </a:endParaRPr>
                    </a:p>
                  </a:txBody>
                  <a:tcPr marL="68580" marR="68580" marT="0" marB="0"/>
                </a:tc>
                <a:tc>
                  <a:txBody>
                    <a:bodyPr/>
                    <a:lstStyle/>
                    <a:p>
                      <a:pPr algn="l">
                        <a:lnSpc>
                          <a:spcPct val="115000"/>
                        </a:lnSpc>
                        <a:spcAft>
                          <a:spcPts val="0"/>
                        </a:spcAft>
                      </a:pPr>
                      <a:r>
                        <a:rPr lang="es-MX" sz="1600">
                          <a:effectLst/>
                        </a:rPr>
                        <a:t>b</a:t>
                      </a:r>
                      <a:endParaRPr lang="es-MX" sz="1600">
                        <a:effectLst/>
                        <a:latin typeface="Calibri"/>
                        <a:ea typeface="Calibri"/>
                        <a:cs typeface="Times New Roman"/>
                      </a:endParaRPr>
                    </a:p>
                  </a:txBody>
                  <a:tcPr marL="68580" marR="68580" marT="0" marB="0"/>
                </a:tc>
                <a:tc>
                  <a:txBody>
                    <a:bodyPr/>
                    <a:lstStyle/>
                    <a:p>
                      <a:pPr algn="l">
                        <a:lnSpc>
                          <a:spcPct val="115000"/>
                        </a:lnSpc>
                        <a:spcAft>
                          <a:spcPts val="0"/>
                        </a:spcAft>
                      </a:pPr>
                      <a:r>
                        <a:rPr lang="es-MX" sz="1600">
                          <a:effectLst/>
                        </a:rPr>
                        <a:t>c</a:t>
                      </a:r>
                      <a:endParaRPr lang="es-MX" sz="1600">
                        <a:effectLst/>
                        <a:latin typeface="Calibri"/>
                        <a:ea typeface="Calibri"/>
                        <a:cs typeface="Times New Roman"/>
                      </a:endParaRPr>
                    </a:p>
                  </a:txBody>
                  <a:tcPr marL="68580" marR="68580" marT="0" marB="0"/>
                </a:tc>
                <a:tc>
                  <a:txBody>
                    <a:bodyPr/>
                    <a:lstStyle/>
                    <a:p>
                      <a:pPr algn="l">
                        <a:lnSpc>
                          <a:spcPct val="115000"/>
                        </a:lnSpc>
                        <a:spcAft>
                          <a:spcPts val="0"/>
                        </a:spcAft>
                      </a:pPr>
                      <a:r>
                        <a:rPr lang="es-MX" sz="1600">
                          <a:effectLst/>
                        </a:rPr>
                        <a:t>d</a:t>
                      </a:r>
                      <a:endParaRPr lang="es-MX" sz="1600">
                        <a:effectLst/>
                        <a:latin typeface="Calibri"/>
                        <a:ea typeface="Calibri"/>
                        <a:cs typeface="Times New Roman"/>
                      </a:endParaRPr>
                    </a:p>
                  </a:txBody>
                  <a:tcPr marL="68580" marR="68580" marT="0" marB="0"/>
                </a:tc>
                <a:tc>
                  <a:txBody>
                    <a:bodyPr/>
                    <a:lstStyle/>
                    <a:p>
                      <a:pPr algn="l">
                        <a:lnSpc>
                          <a:spcPct val="115000"/>
                        </a:lnSpc>
                        <a:spcAft>
                          <a:spcPts val="0"/>
                        </a:spcAft>
                      </a:pPr>
                      <a:r>
                        <a:rPr lang="es-MX" sz="1600">
                          <a:effectLst/>
                        </a:rPr>
                        <a:t>e</a:t>
                      </a:r>
                      <a:endParaRPr lang="es-MX" sz="1600">
                        <a:effectLst/>
                        <a:latin typeface="Calibri"/>
                        <a:ea typeface="Calibri"/>
                        <a:cs typeface="Times New Roman"/>
                      </a:endParaRPr>
                    </a:p>
                  </a:txBody>
                  <a:tcPr marL="68580" marR="68580" marT="0" marB="0"/>
                </a:tc>
              </a:tr>
              <a:tr h="396044">
                <a:tc>
                  <a:txBody>
                    <a:bodyPr/>
                    <a:lstStyle/>
                    <a:p>
                      <a:pPr algn="l">
                        <a:lnSpc>
                          <a:spcPct val="115000"/>
                        </a:lnSpc>
                        <a:spcAft>
                          <a:spcPts val="0"/>
                        </a:spcAft>
                      </a:pPr>
                      <a:r>
                        <a:rPr lang="es-MX" sz="1600">
                          <a:effectLst/>
                        </a:rPr>
                        <a:t>A</a:t>
                      </a:r>
                      <a:endParaRPr lang="es-MX" sz="1600">
                        <a:effectLst/>
                        <a:latin typeface="Calibri"/>
                        <a:ea typeface="Calibri"/>
                        <a:cs typeface="Times New Roman"/>
                      </a:endParaRPr>
                    </a:p>
                  </a:txBody>
                  <a:tcPr marL="68580" marR="68580" marT="0" marB="0"/>
                </a:tc>
                <a:tc>
                  <a:txBody>
                    <a:bodyPr/>
                    <a:lstStyle/>
                    <a:p>
                      <a:pPr algn="l">
                        <a:lnSpc>
                          <a:spcPct val="115000"/>
                        </a:lnSpc>
                        <a:spcAft>
                          <a:spcPts val="0"/>
                        </a:spcAft>
                      </a:pPr>
                      <a:r>
                        <a:rPr lang="es-MX" sz="1600">
                          <a:effectLst/>
                        </a:rPr>
                        <a:t>f</a:t>
                      </a:r>
                      <a:endParaRPr lang="es-MX" sz="1600">
                        <a:effectLst/>
                        <a:latin typeface="Calibri"/>
                        <a:ea typeface="Calibri"/>
                        <a:cs typeface="Times New Roman"/>
                      </a:endParaRPr>
                    </a:p>
                  </a:txBody>
                  <a:tcPr marL="68580" marR="68580" marT="0" marB="0"/>
                </a:tc>
                <a:tc>
                  <a:txBody>
                    <a:bodyPr/>
                    <a:lstStyle/>
                    <a:p>
                      <a:pPr algn="l">
                        <a:lnSpc>
                          <a:spcPct val="115000"/>
                        </a:lnSpc>
                        <a:spcAft>
                          <a:spcPts val="0"/>
                        </a:spcAft>
                      </a:pPr>
                      <a:r>
                        <a:rPr lang="es-MX" sz="1600">
                          <a:effectLst/>
                        </a:rPr>
                        <a:t>f</a:t>
                      </a:r>
                      <a:endParaRPr lang="es-MX" sz="1600">
                        <a:effectLst/>
                        <a:latin typeface="Calibri"/>
                        <a:ea typeface="Calibri"/>
                        <a:cs typeface="Times New Roman"/>
                      </a:endParaRPr>
                    </a:p>
                  </a:txBody>
                  <a:tcPr marL="68580" marR="68580" marT="0" marB="0"/>
                </a:tc>
                <a:tc>
                  <a:txBody>
                    <a:bodyPr/>
                    <a:lstStyle/>
                    <a:p>
                      <a:pPr algn="l">
                        <a:lnSpc>
                          <a:spcPct val="115000"/>
                        </a:lnSpc>
                        <a:spcAft>
                          <a:spcPts val="0"/>
                        </a:spcAft>
                      </a:pPr>
                      <a:r>
                        <a:rPr lang="es-MX" sz="1600">
                          <a:effectLst/>
                        </a:rPr>
                        <a:t>v</a:t>
                      </a:r>
                      <a:endParaRPr lang="es-MX" sz="1600">
                        <a:effectLst/>
                        <a:latin typeface="Calibri"/>
                        <a:ea typeface="Calibri"/>
                        <a:cs typeface="Times New Roman"/>
                      </a:endParaRPr>
                    </a:p>
                  </a:txBody>
                  <a:tcPr marL="68580" marR="68580" marT="0" marB="0"/>
                </a:tc>
                <a:tc>
                  <a:txBody>
                    <a:bodyPr/>
                    <a:lstStyle/>
                    <a:p>
                      <a:pPr algn="l">
                        <a:lnSpc>
                          <a:spcPct val="115000"/>
                        </a:lnSpc>
                        <a:spcAft>
                          <a:spcPts val="0"/>
                        </a:spcAft>
                      </a:pPr>
                      <a:r>
                        <a:rPr lang="es-MX" sz="1600">
                          <a:effectLst/>
                        </a:rPr>
                        <a:t>v</a:t>
                      </a:r>
                      <a:endParaRPr lang="es-MX" sz="1600">
                        <a:effectLst/>
                        <a:latin typeface="Calibri"/>
                        <a:ea typeface="Calibri"/>
                        <a:cs typeface="Times New Roman"/>
                      </a:endParaRPr>
                    </a:p>
                  </a:txBody>
                  <a:tcPr marL="68580" marR="68580" marT="0" marB="0"/>
                </a:tc>
                <a:tc>
                  <a:txBody>
                    <a:bodyPr/>
                    <a:lstStyle/>
                    <a:p>
                      <a:pPr algn="l">
                        <a:lnSpc>
                          <a:spcPct val="115000"/>
                        </a:lnSpc>
                        <a:spcAft>
                          <a:spcPts val="0"/>
                        </a:spcAft>
                      </a:pPr>
                      <a:r>
                        <a:rPr lang="es-MX" sz="1600">
                          <a:effectLst/>
                        </a:rPr>
                        <a:t>V</a:t>
                      </a:r>
                      <a:endParaRPr lang="es-MX" sz="1600">
                        <a:effectLst/>
                        <a:latin typeface="Calibri"/>
                        <a:ea typeface="Calibri"/>
                        <a:cs typeface="Times New Roman"/>
                      </a:endParaRPr>
                    </a:p>
                  </a:txBody>
                  <a:tcPr marL="68580" marR="68580" marT="0" marB="0"/>
                </a:tc>
              </a:tr>
              <a:tr h="396044">
                <a:tc>
                  <a:txBody>
                    <a:bodyPr/>
                    <a:lstStyle/>
                    <a:p>
                      <a:pPr algn="l">
                        <a:lnSpc>
                          <a:spcPct val="115000"/>
                        </a:lnSpc>
                        <a:spcAft>
                          <a:spcPts val="0"/>
                        </a:spcAft>
                      </a:pPr>
                      <a:r>
                        <a:rPr lang="es-MX" sz="1600">
                          <a:effectLst/>
                        </a:rPr>
                        <a:t>B</a:t>
                      </a:r>
                      <a:endParaRPr lang="es-MX" sz="1600">
                        <a:effectLst/>
                        <a:latin typeface="Calibri"/>
                        <a:ea typeface="Calibri"/>
                        <a:cs typeface="Times New Roman"/>
                      </a:endParaRPr>
                    </a:p>
                  </a:txBody>
                  <a:tcPr marL="68580" marR="68580" marT="0" marB="0"/>
                </a:tc>
                <a:tc>
                  <a:txBody>
                    <a:bodyPr/>
                    <a:lstStyle/>
                    <a:p>
                      <a:pPr algn="l">
                        <a:lnSpc>
                          <a:spcPct val="115000"/>
                        </a:lnSpc>
                        <a:spcAft>
                          <a:spcPts val="0"/>
                        </a:spcAft>
                      </a:pPr>
                      <a:r>
                        <a:rPr lang="es-MX" sz="1600">
                          <a:effectLst/>
                        </a:rPr>
                        <a:t>f</a:t>
                      </a:r>
                      <a:endParaRPr lang="es-MX" sz="1600">
                        <a:effectLst/>
                        <a:latin typeface="Calibri"/>
                        <a:ea typeface="Calibri"/>
                        <a:cs typeface="Times New Roman"/>
                      </a:endParaRPr>
                    </a:p>
                  </a:txBody>
                  <a:tcPr marL="68580" marR="68580" marT="0" marB="0"/>
                </a:tc>
                <a:tc>
                  <a:txBody>
                    <a:bodyPr/>
                    <a:lstStyle/>
                    <a:p>
                      <a:pPr algn="l">
                        <a:lnSpc>
                          <a:spcPct val="115000"/>
                        </a:lnSpc>
                        <a:spcAft>
                          <a:spcPts val="0"/>
                        </a:spcAft>
                      </a:pPr>
                      <a:r>
                        <a:rPr lang="es-MX" sz="1600">
                          <a:effectLst/>
                        </a:rPr>
                        <a:t>f</a:t>
                      </a:r>
                      <a:endParaRPr lang="es-MX" sz="1600">
                        <a:effectLst/>
                        <a:latin typeface="Calibri"/>
                        <a:ea typeface="Calibri"/>
                        <a:cs typeface="Times New Roman"/>
                      </a:endParaRPr>
                    </a:p>
                  </a:txBody>
                  <a:tcPr marL="68580" marR="68580" marT="0" marB="0"/>
                </a:tc>
                <a:tc>
                  <a:txBody>
                    <a:bodyPr/>
                    <a:lstStyle/>
                    <a:p>
                      <a:pPr algn="l">
                        <a:lnSpc>
                          <a:spcPct val="115000"/>
                        </a:lnSpc>
                        <a:spcAft>
                          <a:spcPts val="0"/>
                        </a:spcAft>
                      </a:pPr>
                      <a:r>
                        <a:rPr lang="es-MX" sz="1600">
                          <a:effectLst/>
                        </a:rPr>
                        <a:t>v</a:t>
                      </a:r>
                      <a:endParaRPr lang="es-MX" sz="1600">
                        <a:effectLst/>
                        <a:latin typeface="Calibri"/>
                        <a:ea typeface="Calibri"/>
                        <a:cs typeface="Times New Roman"/>
                      </a:endParaRPr>
                    </a:p>
                  </a:txBody>
                  <a:tcPr marL="68580" marR="68580" marT="0" marB="0"/>
                </a:tc>
                <a:tc>
                  <a:txBody>
                    <a:bodyPr/>
                    <a:lstStyle/>
                    <a:p>
                      <a:pPr algn="l">
                        <a:lnSpc>
                          <a:spcPct val="115000"/>
                        </a:lnSpc>
                        <a:spcAft>
                          <a:spcPts val="0"/>
                        </a:spcAft>
                      </a:pPr>
                      <a:r>
                        <a:rPr lang="es-MX" sz="1600" dirty="0" smtClean="0">
                          <a:effectLst/>
                        </a:rPr>
                        <a:t>V</a:t>
                      </a:r>
                      <a:endParaRPr lang="es-MX" sz="1600" dirty="0">
                        <a:effectLst/>
                        <a:latin typeface="Calibri"/>
                        <a:ea typeface="Calibri"/>
                        <a:cs typeface="Times New Roman"/>
                      </a:endParaRPr>
                    </a:p>
                  </a:txBody>
                  <a:tcPr marL="68580" marR="68580" marT="0" marB="0"/>
                </a:tc>
                <a:tc>
                  <a:txBody>
                    <a:bodyPr/>
                    <a:lstStyle/>
                    <a:p>
                      <a:pPr algn="l">
                        <a:lnSpc>
                          <a:spcPct val="115000"/>
                        </a:lnSpc>
                        <a:spcAft>
                          <a:spcPts val="0"/>
                        </a:spcAft>
                      </a:pPr>
                      <a:r>
                        <a:rPr lang="es-MX" sz="1600">
                          <a:effectLst/>
                        </a:rPr>
                        <a:t>F</a:t>
                      </a:r>
                      <a:endParaRPr lang="es-MX" sz="1600">
                        <a:effectLst/>
                        <a:latin typeface="Calibri"/>
                        <a:ea typeface="Calibri"/>
                        <a:cs typeface="Times New Roman"/>
                      </a:endParaRPr>
                    </a:p>
                  </a:txBody>
                  <a:tcPr marL="68580" marR="68580" marT="0" marB="0"/>
                </a:tc>
              </a:tr>
              <a:tr h="396044">
                <a:tc>
                  <a:txBody>
                    <a:bodyPr/>
                    <a:lstStyle/>
                    <a:p>
                      <a:pPr algn="l">
                        <a:lnSpc>
                          <a:spcPct val="115000"/>
                        </a:lnSpc>
                        <a:spcAft>
                          <a:spcPts val="0"/>
                        </a:spcAft>
                      </a:pPr>
                      <a:r>
                        <a:rPr lang="es-MX" sz="1600">
                          <a:effectLst/>
                        </a:rPr>
                        <a:t>C</a:t>
                      </a:r>
                      <a:endParaRPr lang="es-MX" sz="1600">
                        <a:effectLst/>
                        <a:latin typeface="Calibri"/>
                        <a:ea typeface="Calibri"/>
                        <a:cs typeface="Times New Roman"/>
                      </a:endParaRPr>
                    </a:p>
                  </a:txBody>
                  <a:tcPr marL="68580" marR="68580" marT="0" marB="0"/>
                </a:tc>
                <a:tc>
                  <a:txBody>
                    <a:bodyPr/>
                    <a:lstStyle/>
                    <a:p>
                      <a:pPr algn="l">
                        <a:lnSpc>
                          <a:spcPct val="115000"/>
                        </a:lnSpc>
                        <a:spcAft>
                          <a:spcPts val="0"/>
                        </a:spcAft>
                      </a:pPr>
                      <a:r>
                        <a:rPr lang="es-MX" sz="1600">
                          <a:effectLst/>
                        </a:rPr>
                        <a:t>V</a:t>
                      </a:r>
                      <a:endParaRPr lang="es-MX" sz="1600">
                        <a:effectLst/>
                        <a:latin typeface="Calibri"/>
                        <a:ea typeface="Calibri"/>
                        <a:cs typeface="Times New Roman"/>
                      </a:endParaRPr>
                    </a:p>
                  </a:txBody>
                  <a:tcPr marL="68580" marR="68580" marT="0" marB="0"/>
                </a:tc>
                <a:tc>
                  <a:txBody>
                    <a:bodyPr/>
                    <a:lstStyle/>
                    <a:p>
                      <a:pPr algn="l">
                        <a:lnSpc>
                          <a:spcPct val="115000"/>
                        </a:lnSpc>
                        <a:spcAft>
                          <a:spcPts val="0"/>
                        </a:spcAft>
                      </a:pPr>
                      <a:r>
                        <a:rPr lang="es-MX" sz="1600">
                          <a:effectLst/>
                        </a:rPr>
                        <a:t>v</a:t>
                      </a:r>
                      <a:endParaRPr lang="es-MX" sz="1600">
                        <a:effectLst/>
                        <a:latin typeface="Calibri"/>
                        <a:ea typeface="Calibri"/>
                        <a:cs typeface="Times New Roman"/>
                      </a:endParaRPr>
                    </a:p>
                  </a:txBody>
                  <a:tcPr marL="68580" marR="68580" marT="0" marB="0"/>
                </a:tc>
                <a:tc>
                  <a:txBody>
                    <a:bodyPr/>
                    <a:lstStyle/>
                    <a:p>
                      <a:pPr algn="l">
                        <a:lnSpc>
                          <a:spcPct val="115000"/>
                        </a:lnSpc>
                        <a:spcAft>
                          <a:spcPts val="0"/>
                        </a:spcAft>
                      </a:pPr>
                      <a:r>
                        <a:rPr lang="es-MX" sz="1600">
                          <a:effectLst/>
                        </a:rPr>
                        <a:t>f</a:t>
                      </a:r>
                      <a:endParaRPr lang="es-MX" sz="1600">
                        <a:effectLst/>
                        <a:latin typeface="Calibri"/>
                        <a:ea typeface="Calibri"/>
                        <a:cs typeface="Times New Roman"/>
                      </a:endParaRPr>
                    </a:p>
                  </a:txBody>
                  <a:tcPr marL="68580" marR="68580" marT="0" marB="0"/>
                </a:tc>
                <a:tc>
                  <a:txBody>
                    <a:bodyPr/>
                    <a:lstStyle/>
                    <a:p>
                      <a:pPr algn="l">
                        <a:lnSpc>
                          <a:spcPct val="115000"/>
                        </a:lnSpc>
                        <a:spcAft>
                          <a:spcPts val="0"/>
                        </a:spcAft>
                      </a:pPr>
                      <a:r>
                        <a:rPr lang="es-MX" sz="1600">
                          <a:effectLst/>
                        </a:rPr>
                        <a:t>F</a:t>
                      </a:r>
                      <a:endParaRPr lang="es-MX" sz="1600">
                        <a:effectLst/>
                        <a:latin typeface="Calibri"/>
                        <a:ea typeface="Calibri"/>
                        <a:cs typeface="Times New Roman"/>
                      </a:endParaRPr>
                    </a:p>
                  </a:txBody>
                  <a:tcPr marL="68580" marR="68580" marT="0" marB="0"/>
                </a:tc>
                <a:tc>
                  <a:txBody>
                    <a:bodyPr/>
                    <a:lstStyle/>
                    <a:p>
                      <a:pPr algn="l">
                        <a:lnSpc>
                          <a:spcPct val="115000"/>
                        </a:lnSpc>
                        <a:spcAft>
                          <a:spcPts val="0"/>
                        </a:spcAft>
                      </a:pPr>
                      <a:r>
                        <a:rPr lang="es-MX" sz="1600">
                          <a:effectLst/>
                        </a:rPr>
                        <a:t>F</a:t>
                      </a:r>
                      <a:endParaRPr lang="es-MX" sz="1600">
                        <a:effectLst/>
                        <a:latin typeface="Calibri"/>
                        <a:ea typeface="Calibri"/>
                        <a:cs typeface="Times New Roman"/>
                      </a:endParaRPr>
                    </a:p>
                  </a:txBody>
                  <a:tcPr marL="68580" marR="68580" marT="0" marB="0"/>
                </a:tc>
              </a:tr>
              <a:tr h="396044">
                <a:tc>
                  <a:txBody>
                    <a:bodyPr/>
                    <a:lstStyle/>
                    <a:p>
                      <a:pPr algn="l">
                        <a:lnSpc>
                          <a:spcPct val="115000"/>
                        </a:lnSpc>
                        <a:spcAft>
                          <a:spcPts val="0"/>
                        </a:spcAft>
                      </a:pPr>
                      <a:r>
                        <a:rPr lang="es-MX" sz="1600">
                          <a:effectLst/>
                        </a:rPr>
                        <a:t>D</a:t>
                      </a:r>
                      <a:endParaRPr lang="es-MX" sz="1600">
                        <a:effectLst/>
                        <a:latin typeface="Calibri"/>
                        <a:ea typeface="Calibri"/>
                        <a:cs typeface="Times New Roman"/>
                      </a:endParaRPr>
                    </a:p>
                  </a:txBody>
                  <a:tcPr marL="68580" marR="68580" marT="0" marB="0"/>
                </a:tc>
                <a:tc>
                  <a:txBody>
                    <a:bodyPr/>
                    <a:lstStyle/>
                    <a:p>
                      <a:pPr algn="l">
                        <a:lnSpc>
                          <a:spcPct val="115000"/>
                        </a:lnSpc>
                        <a:spcAft>
                          <a:spcPts val="0"/>
                        </a:spcAft>
                      </a:pPr>
                      <a:r>
                        <a:rPr lang="es-MX" sz="1600">
                          <a:effectLst/>
                        </a:rPr>
                        <a:t>V</a:t>
                      </a:r>
                      <a:endParaRPr lang="es-MX" sz="1600">
                        <a:effectLst/>
                        <a:latin typeface="Calibri"/>
                        <a:ea typeface="Calibri"/>
                        <a:cs typeface="Times New Roman"/>
                      </a:endParaRPr>
                    </a:p>
                  </a:txBody>
                  <a:tcPr marL="68580" marR="68580" marT="0" marB="0"/>
                </a:tc>
                <a:tc>
                  <a:txBody>
                    <a:bodyPr/>
                    <a:lstStyle/>
                    <a:p>
                      <a:pPr algn="l">
                        <a:lnSpc>
                          <a:spcPct val="115000"/>
                        </a:lnSpc>
                        <a:spcAft>
                          <a:spcPts val="0"/>
                        </a:spcAft>
                      </a:pPr>
                      <a:r>
                        <a:rPr lang="es-MX" sz="1600">
                          <a:effectLst/>
                        </a:rPr>
                        <a:t>V</a:t>
                      </a:r>
                      <a:endParaRPr lang="es-MX" sz="1600">
                        <a:effectLst/>
                        <a:latin typeface="Calibri"/>
                        <a:ea typeface="Calibri"/>
                        <a:cs typeface="Times New Roman"/>
                      </a:endParaRPr>
                    </a:p>
                  </a:txBody>
                  <a:tcPr marL="68580" marR="68580" marT="0" marB="0"/>
                </a:tc>
                <a:tc>
                  <a:txBody>
                    <a:bodyPr/>
                    <a:lstStyle/>
                    <a:p>
                      <a:pPr algn="l">
                        <a:lnSpc>
                          <a:spcPct val="115000"/>
                        </a:lnSpc>
                        <a:spcAft>
                          <a:spcPts val="0"/>
                        </a:spcAft>
                      </a:pPr>
                      <a:r>
                        <a:rPr lang="es-MX" sz="1600">
                          <a:effectLst/>
                        </a:rPr>
                        <a:t>f</a:t>
                      </a:r>
                      <a:endParaRPr lang="es-MX" sz="1600">
                        <a:effectLst/>
                        <a:latin typeface="Calibri"/>
                        <a:ea typeface="Calibri"/>
                        <a:cs typeface="Times New Roman"/>
                      </a:endParaRPr>
                    </a:p>
                  </a:txBody>
                  <a:tcPr marL="68580" marR="68580" marT="0" marB="0"/>
                </a:tc>
                <a:tc>
                  <a:txBody>
                    <a:bodyPr/>
                    <a:lstStyle/>
                    <a:p>
                      <a:pPr algn="l">
                        <a:lnSpc>
                          <a:spcPct val="115000"/>
                        </a:lnSpc>
                        <a:spcAft>
                          <a:spcPts val="0"/>
                        </a:spcAft>
                      </a:pPr>
                      <a:r>
                        <a:rPr lang="es-MX" sz="1600">
                          <a:effectLst/>
                        </a:rPr>
                        <a:t>f</a:t>
                      </a:r>
                      <a:endParaRPr lang="es-MX" sz="1600">
                        <a:effectLst/>
                        <a:latin typeface="Calibri"/>
                        <a:ea typeface="Calibri"/>
                        <a:cs typeface="Times New Roman"/>
                      </a:endParaRPr>
                    </a:p>
                  </a:txBody>
                  <a:tcPr marL="68580" marR="68580" marT="0" marB="0"/>
                </a:tc>
                <a:tc>
                  <a:txBody>
                    <a:bodyPr/>
                    <a:lstStyle/>
                    <a:p>
                      <a:pPr algn="l">
                        <a:lnSpc>
                          <a:spcPct val="115000"/>
                        </a:lnSpc>
                        <a:spcAft>
                          <a:spcPts val="0"/>
                        </a:spcAft>
                      </a:pPr>
                      <a:r>
                        <a:rPr lang="es-MX" sz="1600">
                          <a:effectLst/>
                        </a:rPr>
                        <a:t>V</a:t>
                      </a:r>
                      <a:endParaRPr lang="es-MX" sz="1600">
                        <a:effectLst/>
                        <a:latin typeface="Calibri"/>
                        <a:ea typeface="Calibri"/>
                        <a:cs typeface="Times New Roman"/>
                      </a:endParaRPr>
                    </a:p>
                  </a:txBody>
                  <a:tcPr marL="68580" marR="68580" marT="0" marB="0"/>
                </a:tc>
              </a:tr>
              <a:tr h="396044">
                <a:tc>
                  <a:txBody>
                    <a:bodyPr/>
                    <a:lstStyle/>
                    <a:p>
                      <a:pPr algn="l">
                        <a:lnSpc>
                          <a:spcPct val="115000"/>
                        </a:lnSpc>
                        <a:spcAft>
                          <a:spcPts val="0"/>
                        </a:spcAft>
                      </a:pPr>
                      <a:r>
                        <a:rPr lang="es-MX" sz="1600">
                          <a:effectLst/>
                        </a:rPr>
                        <a:t>E</a:t>
                      </a:r>
                      <a:endParaRPr lang="es-MX" sz="1600">
                        <a:effectLst/>
                        <a:latin typeface="Calibri"/>
                        <a:ea typeface="Calibri"/>
                        <a:cs typeface="Times New Roman"/>
                      </a:endParaRPr>
                    </a:p>
                  </a:txBody>
                  <a:tcPr marL="68580" marR="68580" marT="0" marB="0"/>
                </a:tc>
                <a:tc>
                  <a:txBody>
                    <a:bodyPr/>
                    <a:lstStyle/>
                    <a:p>
                      <a:pPr algn="l">
                        <a:lnSpc>
                          <a:spcPct val="115000"/>
                        </a:lnSpc>
                        <a:spcAft>
                          <a:spcPts val="0"/>
                        </a:spcAft>
                      </a:pPr>
                      <a:r>
                        <a:rPr lang="es-MX" sz="1600" dirty="0">
                          <a:effectLst/>
                        </a:rPr>
                        <a:t>V</a:t>
                      </a:r>
                      <a:endParaRPr lang="es-MX" sz="1600" dirty="0">
                        <a:effectLst/>
                        <a:latin typeface="Calibri"/>
                        <a:ea typeface="Calibri"/>
                        <a:cs typeface="Times New Roman"/>
                      </a:endParaRPr>
                    </a:p>
                  </a:txBody>
                  <a:tcPr marL="68580" marR="68580" marT="0" marB="0"/>
                </a:tc>
                <a:tc>
                  <a:txBody>
                    <a:bodyPr/>
                    <a:lstStyle/>
                    <a:p>
                      <a:pPr algn="l">
                        <a:lnSpc>
                          <a:spcPct val="115000"/>
                        </a:lnSpc>
                        <a:spcAft>
                          <a:spcPts val="0"/>
                        </a:spcAft>
                      </a:pPr>
                      <a:r>
                        <a:rPr lang="es-MX" sz="1600">
                          <a:effectLst/>
                        </a:rPr>
                        <a:t>f</a:t>
                      </a:r>
                      <a:endParaRPr lang="es-MX" sz="1600">
                        <a:effectLst/>
                        <a:latin typeface="Calibri"/>
                        <a:ea typeface="Calibri"/>
                        <a:cs typeface="Times New Roman"/>
                      </a:endParaRPr>
                    </a:p>
                  </a:txBody>
                  <a:tcPr marL="68580" marR="68580" marT="0" marB="0"/>
                </a:tc>
                <a:tc>
                  <a:txBody>
                    <a:bodyPr/>
                    <a:lstStyle/>
                    <a:p>
                      <a:pPr algn="l">
                        <a:lnSpc>
                          <a:spcPct val="115000"/>
                        </a:lnSpc>
                        <a:spcAft>
                          <a:spcPts val="0"/>
                        </a:spcAft>
                      </a:pPr>
                      <a:r>
                        <a:rPr lang="es-MX" sz="1600">
                          <a:effectLst/>
                        </a:rPr>
                        <a:t>f</a:t>
                      </a:r>
                      <a:endParaRPr lang="es-MX" sz="1600">
                        <a:effectLst/>
                        <a:latin typeface="Calibri"/>
                        <a:ea typeface="Calibri"/>
                        <a:cs typeface="Times New Roman"/>
                      </a:endParaRPr>
                    </a:p>
                  </a:txBody>
                  <a:tcPr marL="68580" marR="68580" marT="0" marB="0"/>
                </a:tc>
                <a:tc>
                  <a:txBody>
                    <a:bodyPr/>
                    <a:lstStyle/>
                    <a:p>
                      <a:pPr algn="l">
                        <a:lnSpc>
                          <a:spcPct val="115000"/>
                        </a:lnSpc>
                        <a:spcAft>
                          <a:spcPts val="0"/>
                        </a:spcAft>
                      </a:pPr>
                      <a:r>
                        <a:rPr lang="es-MX" sz="1600">
                          <a:effectLst/>
                        </a:rPr>
                        <a:t>v</a:t>
                      </a:r>
                      <a:endParaRPr lang="es-MX" sz="1600">
                        <a:effectLst/>
                        <a:latin typeface="Calibri"/>
                        <a:ea typeface="Calibri"/>
                        <a:cs typeface="Times New Roman"/>
                      </a:endParaRPr>
                    </a:p>
                  </a:txBody>
                  <a:tcPr marL="68580" marR="68580" marT="0" marB="0"/>
                </a:tc>
                <a:tc>
                  <a:txBody>
                    <a:bodyPr/>
                    <a:lstStyle/>
                    <a:p>
                      <a:pPr algn="l">
                        <a:lnSpc>
                          <a:spcPct val="115000"/>
                        </a:lnSpc>
                        <a:spcAft>
                          <a:spcPts val="0"/>
                        </a:spcAft>
                      </a:pPr>
                      <a:r>
                        <a:rPr lang="es-MX" sz="1600" dirty="0">
                          <a:effectLst/>
                        </a:rPr>
                        <a:t>f</a:t>
                      </a:r>
                      <a:endParaRPr lang="es-MX" sz="1600" dirty="0">
                        <a:effectLst/>
                        <a:latin typeface="Calibri"/>
                        <a:ea typeface="Calibri"/>
                        <a:cs typeface="Times New Roman"/>
                      </a:endParaRPr>
                    </a:p>
                  </a:txBody>
                  <a:tcPr marL="68580" marR="68580" marT="0" marB="0"/>
                </a:tc>
              </a:tr>
            </a:tbl>
          </a:graphicData>
        </a:graphic>
      </p:graphicFrame>
      <p:sp>
        <p:nvSpPr>
          <p:cNvPr id="8" name="Rectangle 20"/>
          <p:cNvSpPr>
            <a:spLocks noChangeArrowheads="1"/>
          </p:cNvSpPr>
          <p:nvPr/>
        </p:nvSpPr>
        <p:spPr bwMode="auto">
          <a:xfrm>
            <a:off x="4870450" y="33782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fontAlgn="base">
              <a:spcBef>
                <a:spcPct val="0"/>
              </a:spcBef>
              <a:spcAft>
                <a:spcPct val="0"/>
              </a:spcAft>
            </a:pPr>
            <a:endParaRPr lang="es-MX">
              <a:solidFill>
                <a:prstClr val="black"/>
              </a:solidFill>
              <a:latin typeface="Arial" pitchFamily="34" charset="0"/>
              <a:cs typeface="Arial" pitchFamily="34" charset="0"/>
            </a:endParaRPr>
          </a:p>
        </p:txBody>
      </p:sp>
      <p:pic>
        <p:nvPicPr>
          <p:cNvPr id="4117" name="Picture 21"/>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45865"/>
          <a:stretch/>
        </p:blipFill>
        <p:spPr bwMode="auto">
          <a:xfrm>
            <a:off x="184132" y="3378201"/>
            <a:ext cx="4819916" cy="32191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18 Rectángulo"/>
          <p:cNvSpPr/>
          <p:nvPr/>
        </p:nvSpPr>
        <p:spPr>
          <a:xfrm>
            <a:off x="379487" y="1610797"/>
            <a:ext cx="8945041" cy="954107"/>
          </a:xfrm>
          <a:prstGeom prst="rect">
            <a:avLst/>
          </a:prstGeom>
        </p:spPr>
        <p:txBody>
          <a:bodyPr wrap="square">
            <a:spAutoFit/>
          </a:bodyPr>
          <a:lstStyle/>
          <a:p>
            <a:r>
              <a:rPr lang="es-MX" sz="2800" dirty="0">
                <a:solidFill>
                  <a:prstClr val="black"/>
                </a:solidFill>
              </a:rPr>
              <a:t>Para el caso de las grafos no dirigidos la matriz es simétrica no así para los dígrafos</a:t>
            </a:r>
          </a:p>
        </p:txBody>
      </p:sp>
      <p:pic>
        <p:nvPicPr>
          <p:cNvPr id="7" name="Picture 5"/>
          <p:cNvPicPr>
            <a:picLocks noChangeAspect="1" noChangeArrowheads="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4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10" name="5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Tree>
    <p:extLst>
      <p:ext uri="{BB962C8B-B14F-4D97-AF65-F5344CB8AC3E}">
        <p14:creationId xmlns:p14="http://schemas.microsoft.com/office/powerpoint/2010/main" val="1059173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457200" y="557808"/>
            <a:ext cx="8229600" cy="1143000"/>
          </a:xfrm>
        </p:spPr>
        <p:txBody>
          <a:bodyPr>
            <a:normAutofit/>
          </a:bodyPr>
          <a:lstStyle/>
          <a:p>
            <a:r>
              <a:rPr lang="es-MX" sz="3600" b="1" dirty="0">
                <a:solidFill>
                  <a:schemeClr val="bg2">
                    <a:lumMod val="50000"/>
                  </a:schemeClr>
                </a:solidFill>
              </a:rPr>
              <a:t>Definición 2</a:t>
            </a:r>
          </a:p>
        </p:txBody>
      </p:sp>
      <p:sp>
        <p:nvSpPr>
          <p:cNvPr id="3" name="2 Marcador de contenido"/>
          <p:cNvSpPr>
            <a:spLocks noGrp="1"/>
          </p:cNvSpPr>
          <p:nvPr>
            <p:ph idx="1"/>
          </p:nvPr>
        </p:nvSpPr>
        <p:spPr>
          <a:xfrm>
            <a:off x="467544" y="1497105"/>
            <a:ext cx="8280920" cy="3732095"/>
          </a:xfrm>
        </p:spPr>
        <p:txBody>
          <a:bodyPr>
            <a:noAutofit/>
          </a:bodyPr>
          <a:lstStyle/>
          <a:p>
            <a:r>
              <a:rPr lang="es-MX" sz="2000" dirty="0"/>
              <a:t>Para el caso de los grafo ponderadores puede llenarse con el peso asociado a cada de los arcos</a:t>
            </a:r>
          </a:p>
          <a:p>
            <a:r>
              <a:rPr lang="es-MX" sz="2000" dirty="0"/>
              <a:t>Su simplicidad es una ventaja</a:t>
            </a:r>
          </a:p>
          <a:p>
            <a:r>
              <a:rPr lang="es-MX" sz="2000" dirty="0"/>
              <a:t>Desventaja: limitada a un numero máximo de nodos en el grafo lo que implica que en cierto momento sea imposible almacenar mas información o que por el contrario si se supone  un numero máximo muy grande se desperdicie una gran cantidad de memoria</a:t>
            </a:r>
          </a:p>
          <a:p>
            <a:r>
              <a:rPr lang="es-MX" sz="2000" dirty="0"/>
              <a:t>Para el caso de un grafo no dirigido el desperdicio seria mayor ya que al ser simétrica la matriz la información esta duplicada</a:t>
            </a:r>
          </a:p>
          <a:p>
            <a:r>
              <a:rPr lang="es-MX" sz="2000" dirty="0"/>
              <a:t>Ejemplo: un mensajero debe </a:t>
            </a:r>
            <a:r>
              <a:rPr lang="es-MX" sz="2000" dirty="0" smtClean="0"/>
              <a:t>visitar </a:t>
            </a:r>
            <a:r>
              <a:rPr lang="es-MX" sz="2000" dirty="0"/>
              <a:t>los seis puntos que se muestran participando del punto que se muestran partiendo del punto a y terminando en el punto f el conoce la distancia que separa a cada par de puntos y desea establecer el </a:t>
            </a:r>
            <a:r>
              <a:rPr lang="es-MX" sz="2000" dirty="0" smtClean="0"/>
              <a:t>recorrido </a:t>
            </a:r>
            <a:r>
              <a:rPr lang="es-MX" sz="2000" dirty="0"/>
              <a:t>que debe seguir para recorrer la </a:t>
            </a:r>
            <a:r>
              <a:rPr lang="es-MX" sz="2000" dirty="0" smtClean="0"/>
              <a:t>mínima </a:t>
            </a:r>
            <a:r>
              <a:rPr lang="es-MX" sz="2000" dirty="0"/>
              <a:t>distancia y </a:t>
            </a:r>
            <a:r>
              <a:rPr lang="es-MX" sz="2000" dirty="0" smtClean="0"/>
              <a:t>ahorrar </a:t>
            </a:r>
            <a:r>
              <a:rPr lang="es-MX" sz="2000" dirty="0"/>
              <a:t>tiempo</a:t>
            </a:r>
          </a:p>
          <a:p>
            <a:endParaRPr lang="es-MX" sz="2000" dirty="0"/>
          </a:p>
        </p:txBody>
      </p:sp>
      <p:pic>
        <p:nvPicPr>
          <p:cNvPr id="5"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7"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Tree>
    <p:extLst>
      <p:ext uri="{BB962C8B-B14F-4D97-AF65-F5344CB8AC3E}">
        <p14:creationId xmlns:p14="http://schemas.microsoft.com/office/powerpoint/2010/main" val="6581433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89273" y="764704"/>
            <a:ext cx="6251079" cy="1695631"/>
          </a:xfrm>
        </p:spPr>
        <p:txBody>
          <a:bodyPr>
            <a:noAutofit/>
          </a:bodyPr>
          <a:lstStyle/>
          <a:p>
            <a:r>
              <a:rPr lang="es-MX" sz="3600" b="1" dirty="0" smtClean="0">
                <a:solidFill>
                  <a:schemeClr val="bg2">
                    <a:lumMod val="50000"/>
                  </a:schemeClr>
                </a:solidFill>
                <a:effectLst/>
              </a:rPr>
              <a:t>11. Lista </a:t>
            </a:r>
            <a:r>
              <a:rPr lang="es-MX" sz="3600" b="1" dirty="0">
                <a:solidFill>
                  <a:schemeClr val="bg2">
                    <a:lumMod val="50000"/>
                  </a:schemeClr>
                </a:solidFill>
                <a:effectLst/>
              </a:rPr>
              <a:t>de </a:t>
            </a:r>
            <a:r>
              <a:rPr lang="es-MX" sz="3600" b="1" dirty="0" smtClean="0">
                <a:solidFill>
                  <a:schemeClr val="bg2">
                    <a:lumMod val="50000"/>
                  </a:schemeClr>
                </a:solidFill>
                <a:effectLst/>
              </a:rPr>
              <a:t>Adyacencias</a:t>
            </a:r>
            <a:r>
              <a:rPr lang="es-MX" sz="5400" dirty="0">
                <a:effectLst/>
              </a:rPr>
              <a:t/>
            </a:r>
            <a:br>
              <a:rPr lang="es-MX" sz="5400" dirty="0">
                <a:effectLst/>
              </a:rPr>
            </a:br>
            <a:endParaRPr lang="es-MX" sz="5400" dirty="0"/>
          </a:p>
        </p:txBody>
      </p:sp>
      <p:sp>
        <p:nvSpPr>
          <p:cNvPr id="4" name="3 Rectángulo"/>
          <p:cNvSpPr/>
          <p:nvPr/>
        </p:nvSpPr>
        <p:spPr>
          <a:xfrm>
            <a:off x="619540" y="2132856"/>
            <a:ext cx="5896676" cy="1200329"/>
          </a:xfrm>
          <a:prstGeom prst="rect">
            <a:avLst/>
          </a:prstGeom>
        </p:spPr>
        <p:txBody>
          <a:bodyPr wrap="square">
            <a:spAutoFit/>
          </a:bodyPr>
          <a:lstStyle/>
          <a:p>
            <a:r>
              <a:rPr lang="es-MX" sz="2400" dirty="0">
                <a:solidFill>
                  <a:prstClr val="black"/>
                </a:solidFill>
              </a:rPr>
              <a:t>Sea G=(n,A) un grafo la lista de adyacencias para un nodo i es una lista en cualquier orden de todos los nodos adyacentes a i</a:t>
            </a:r>
          </a:p>
        </p:txBody>
      </p:sp>
      <p:grpSp>
        <p:nvGrpSpPr>
          <p:cNvPr id="3" name="Grupo 2"/>
          <p:cNvGrpSpPr/>
          <p:nvPr/>
        </p:nvGrpSpPr>
        <p:grpSpPr>
          <a:xfrm>
            <a:off x="6783872" y="2348880"/>
            <a:ext cx="1532544" cy="1457672"/>
            <a:chOff x="3895871" y="2187352"/>
            <a:chExt cx="1532544" cy="1457672"/>
          </a:xfrm>
        </p:grpSpPr>
        <p:sp>
          <p:nvSpPr>
            <p:cNvPr id="5" name="4 Elipse"/>
            <p:cNvSpPr/>
            <p:nvPr/>
          </p:nvSpPr>
          <p:spPr>
            <a:xfrm>
              <a:off x="3895871" y="2188332"/>
              <a:ext cx="496375" cy="5040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prstClr val="white"/>
                  </a:solidFill>
                </a:rPr>
                <a:t>1</a:t>
              </a:r>
            </a:p>
          </p:txBody>
        </p:sp>
        <p:sp>
          <p:nvSpPr>
            <p:cNvPr id="6" name="5 Elipse"/>
            <p:cNvSpPr/>
            <p:nvPr/>
          </p:nvSpPr>
          <p:spPr>
            <a:xfrm>
              <a:off x="4932039" y="3140135"/>
              <a:ext cx="496375" cy="5040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prstClr val="white"/>
                  </a:solidFill>
                </a:rPr>
                <a:t>4</a:t>
              </a:r>
            </a:p>
          </p:txBody>
        </p:sp>
        <p:sp>
          <p:nvSpPr>
            <p:cNvPr id="7" name="6 Elipse"/>
            <p:cNvSpPr/>
            <p:nvPr/>
          </p:nvSpPr>
          <p:spPr>
            <a:xfrm>
              <a:off x="3895871" y="3140968"/>
              <a:ext cx="496375" cy="5040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prstClr val="white"/>
                  </a:solidFill>
                </a:rPr>
                <a:t>3</a:t>
              </a:r>
            </a:p>
          </p:txBody>
        </p:sp>
        <p:sp>
          <p:nvSpPr>
            <p:cNvPr id="8" name="7 Elipse"/>
            <p:cNvSpPr/>
            <p:nvPr/>
          </p:nvSpPr>
          <p:spPr>
            <a:xfrm>
              <a:off x="4932040" y="2187352"/>
              <a:ext cx="496375" cy="5040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prstClr val="white"/>
                  </a:solidFill>
                </a:rPr>
                <a:t>2</a:t>
              </a:r>
            </a:p>
          </p:txBody>
        </p:sp>
        <p:cxnSp>
          <p:nvCxnSpPr>
            <p:cNvPr id="10" name="9 Conector recto de flecha"/>
            <p:cNvCxnSpPr>
              <a:stCxn id="5" idx="6"/>
              <a:endCxn id="8" idx="2"/>
            </p:cNvCxnSpPr>
            <p:nvPr/>
          </p:nvCxnSpPr>
          <p:spPr>
            <a:xfrm flipV="1">
              <a:off x="4392246" y="2439380"/>
              <a:ext cx="539794" cy="9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10 Conector recto de flecha"/>
            <p:cNvCxnSpPr>
              <a:stCxn id="5" idx="4"/>
              <a:endCxn id="7" idx="0"/>
            </p:cNvCxnSpPr>
            <p:nvPr/>
          </p:nvCxnSpPr>
          <p:spPr>
            <a:xfrm>
              <a:off x="4144059" y="2692388"/>
              <a:ext cx="0" cy="4485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13 Conector recto de flecha"/>
            <p:cNvCxnSpPr>
              <a:stCxn id="8" idx="4"/>
              <a:endCxn id="6" idx="0"/>
            </p:cNvCxnSpPr>
            <p:nvPr/>
          </p:nvCxnSpPr>
          <p:spPr>
            <a:xfrm flipH="1">
              <a:off x="5180227" y="2691408"/>
              <a:ext cx="1" cy="44872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16 Conector recto de flecha"/>
            <p:cNvCxnSpPr>
              <a:stCxn id="6" idx="2"/>
              <a:endCxn id="7" idx="6"/>
            </p:cNvCxnSpPr>
            <p:nvPr/>
          </p:nvCxnSpPr>
          <p:spPr>
            <a:xfrm flipH="1">
              <a:off x="4392246" y="3392163"/>
              <a:ext cx="539793" cy="83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19 Conector recto de flecha"/>
            <p:cNvCxnSpPr>
              <a:stCxn id="7" idx="7"/>
              <a:endCxn id="8" idx="3"/>
            </p:cNvCxnSpPr>
            <p:nvPr/>
          </p:nvCxnSpPr>
          <p:spPr>
            <a:xfrm flipV="1">
              <a:off x="4319554" y="2617591"/>
              <a:ext cx="685178" cy="5971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grpSp>
        <p:nvGrpSpPr>
          <p:cNvPr id="9" name="Grupo 8"/>
          <p:cNvGrpSpPr/>
          <p:nvPr/>
        </p:nvGrpSpPr>
        <p:grpSpPr>
          <a:xfrm>
            <a:off x="1759633" y="3913731"/>
            <a:ext cx="4684575" cy="2395589"/>
            <a:chOff x="2915816" y="4869160"/>
            <a:chExt cx="3460439" cy="1872208"/>
          </a:xfrm>
        </p:grpSpPr>
        <p:sp>
          <p:nvSpPr>
            <p:cNvPr id="24" name="23 Elipse"/>
            <p:cNvSpPr/>
            <p:nvPr/>
          </p:nvSpPr>
          <p:spPr>
            <a:xfrm>
              <a:off x="2915816" y="5716876"/>
              <a:ext cx="504056" cy="5040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prstClr val="white"/>
                  </a:solidFill>
                </a:rPr>
                <a:t>1</a:t>
              </a:r>
            </a:p>
          </p:txBody>
        </p:sp>
        <p:sp>
          <p:nvSpPr>
            <p:cNvPr id="25" name="24 Elipse"/>
            <p:cNvSpPr/>
            <p:nvPr/>
          </p:nvSpPr>
          <p:spPr>
            <a:xfrm>
              <a:off x="3716912" y="4869160"/>
              <a:ext cx="504056" cy="5040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prstClr val="white"/>
                  </a:solidFill>
                </a:rPr>
                <a:t>2</a:t>
              </a:r>
            </a:p>
          </p:txBody>
        </p:sp>
        <p:sp>
          <p:nvSpPr>
            <p:cNvPr id="26" name="25 Elipse"/>
            <p:cNvSpPr/>
            <p:nvPr/>
          </p:nvSpPr>
          <p:spPr>
            <a:xfrm>
              <a:off x="4662142" y="5373216"/>
              <a:ext cx="504056" cy="5040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prstClr val="white"/>
                  </a:solidFill>
                </a:rPr>
                <a:t>3</a:t>
              </a:r>
            </a:p>
          </p:txBody>
        </p:sp>
        <p:sp>
          <p:nvSpPr>
            <p:cNvPr id="27" name="26 Elipse"/>
            <p:cNvSpPr/>
            <p:nvPr/>
          </p:nvSpPr>
          <p:spPr>
            <a:xfrm>
              <a:off x="4220968" y="6237312"/>
              <a:ext cx="504056" cy="5040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prstClr val="white"/>
                  </a:solidFill>
                </a:rPr>
                <a:t>4</a:t>
              </a:r>
            </a:p>
          </p:txBody>
        </p:sp>
        <p:sp>
          <p:nvSpPr>
            <p:cNvPr id="28" name="27 Elipse"/>
            <p:cNvSpPr/>
            <p:nvPr/>
          </p:nvSpPr>
          <p:spPr>
            <a:xfrm>
              <a:off x="5428414" y="4869160"/>
              <a:ext cx="504056" cy="5040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prstClr val="white"/>
                  </a:solidFill>
                </a:rPr>
                <a:t>6</a:t>
              </a:r>
            </a:p>
          </p:txBody>
        </p:sp>
        <p:sp>
          <p:nvSpPr>
            <p:cNvPr id="29" name="28 Elipse"/>
            <p:cNvSpPr/>
            <p:nvPr/>
          </p:nvSpPr>
          <p:spPr>
            <a:xfrm>
              <a:off x="5872199" y="5877272"/>
              <a:ext cx="504056" cy="5040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prstClr val="white"/>
                  </a:solidFill>
                </a:rPr>
                <a:t>5</a:t>
              </a:r>
            </a:p>
          </p:txBody>
        </p:sp>
        <p:cxnSp>
          <p:nvCxnSpPr>
            <p:cNvPr id="30" name="29 Conector recto de flecha"/>
            <p:cNvCxnSpPr>
              <a:stCxn id="24" idx="7"/>
              <a:endCxn id="25" idx="3"/>
            </p:cNvCxnSpPr>
            <p:nvPr/>
          </p:nvCxnSpPr>
          <p:spPr>
            <a:xfrm flipV="1">
              <a:off x="3346055" y="5299399"/>
              <a:ext cx="444674" cy="4912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3" name="32 Conector recto de flecha"/>
            <p:cNvCxnSpPr>
              <a:stCxn id="25" idx="6"/>
              <a:endCxn id="26" idx="1"/>
            </p:cNvCxnSpPr>
            <p:nvPr/>
          </p:nvCxnSpPr>
          <p:spPr>
            <a:xfrm>
              <a:off x="4220968" y="5121188"/>
              <a:ext cx="514991" cy="32584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6" name="35 Conector recto de flecha"/>
            <p:cNvCxnSpPr>
              <a:stCxn id="26" idx="6"/>
              <a:endCxn id="29" idx="1"/>
            </p:cNvCxnSpPr>
            <p:nvPr/>
          </p:nvCxnSpPr>
          <p:spPr>
            <a:xfrm>
              <a:off x="5166198" y="5625244"/>
              <a:ext cx="779818" cy="32584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9" name="38 Conector recto de flecha"/>
            <p:cNvCxnSpPr>
              <a:stCxn id="27" idx="7"/>
              <a:endCxn id="26" idx="3"/>
            </p:cNvCxnSpPr>
            <p:nvPr/>
          </p:nvCxnSpPr>
          <p:spPr>
            <a:xfrm flipV="1">
              <a:off x="4651207" y="5803455"/>
              <a:ext cx="84752" cy="50767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2" name="41 Conector recto de flecha"/>
            <p:cNvCxnSpPr>
              <a:stCxn id="26" idx="7"/>
              <a:endCxn id="28" idx="3"/>
            </p:cNvCxnSpPr>
            <p:nvPr/>
          </p:nvCxnSpPr>
          <p:spPr>
            <a:xfrm flipV="1">
              <a:off x="5092381" y="5299399"/>
              <a:ext cx="409850" cy="14763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pic>
        <p:nvPicPr>
          <p:cNvPr id="31"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2"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34"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Tree>
    <p:extLst>
      <p:ext uri="{BB962C8B-B14F-4D97-AF65-F5344CB8AC3E}">
        <p14:creationId xmlns:p14="http://schemas.microsoft.com/office/powerpoint/2010/main" val="27303914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629816"/>
            <a:ext cx="8229600" cy="1143000"/>
          </a:xfrm>
        </p:spPr>
        <p:txBody>
          <a:bodyPr>
            <a:normAutofit/>
          </a:bodyPr>
          <a:lstStyle/>
          <a:p>
            <a:r>
              <a:rPr lang="es-MX" sz="3600" b="1" dirty="0" smtClean="0">
                <a:solidFill>
                  <a:schemeClr val="bg2">
                    <a:lumMod val="50000"/>
                  </a:schemeClr>
                </a:solidFill>
              </a:rPr>
              <a:t>12. </a:t>
            </a:r>
            <a:r>
              <a:rPr lang="es-MX" sz="3600" b="1" dirty="0" err="1" smtClean="0">
                <a:solidFill>
                  <a:schemeClr val="bg2">
                    <a:lumMod val="50000"/>
                  </a:schemeClr>
                </a:solidFill>
              </a:rPr>
              <a:t>Subgrafos</a:t>
            </a:r>
            <a:endParaRPr lang="es-MX" sz="3600" b="1" dirty="0">
              <a:solidFill>
                <a:schemeClr val="bg2">
                  <a:lumMod val="50000"/>
                </a:schemeClr>
              </a:solidFill>
            </a:endParaRPr>
          </a:p>
        </p:txBody>
      </p:sp>
      <p:sp>
        <p:nvSpPr>
          <p:cNvPr id="3" name="2 Marcador de contenido"/>
          <p:cNvSpPr>
            <a:spLocks noGrp="1"/>
          </p:cNvSpPr>
          <p:nvPr>
            <p:ph idx="1"/>
          </p:nvPr>
        </p:nvSpPr>
        <p:spPr>
          <a:xfrm>
            <a:off x="457200" y="2392288"/>
            <a:ext cx="8229600" cy="2836912"/>
          </a:xfrm>
        </p:spPr>
        <p:txBody>
          <a:bodyPr/>
          <a:lstStyle/>
          <a:p>
            <a:r>
              <a:rPr lang="es-MX" sz="2400" dirty="0" smtClean="0"/>
              <a:t>Definición: </a:t>
            </a:r>
            <a:r>
              <a:rPr lang="es-MX" sz="2400" dirty="0"/>
              <a:t>un subgrafo  de un grafo G=(v,n) es un grafo H=(v1,n1) tal que </a:t>
            </a:r>
            <a:r>
              <a:rPr lang="es-MX" sz="2400" dirty="0" smtClean="0"/>
              <a:t>V1EVyN1EN</a:t>
            </a:r>
            <a:endParaRPr lang="es-MX" sz="2400" dirty="0"/>
          </a:p>
          <a:p>
            <a:r>
              <a:rPr lang="es-MX" sz="2400" dirty="0"/>
              <a:t>Definición la unión de dos grafos simples G1=(V1,n1) y G2=(v2,n2) es el grafo (v1,uv2,n1un2 </a:t>
            </a:r>
            <a:r>
              <a:rPr lang="es-MX" sz="2400" dirty="0" smtClean="0"/>
              <a:t>por lo </a:t>
            </a:r>
            <a:r>
              <a:rPr lang="es-MX" sz="2400" dirty="0"/>
              <a:t>tanto G1uG2</a:t>
            </a:r>
          </a:p>
          <a:p>
            <a:endParaRPr lang="es-MX" dirty="0"/>
          </a:p>
        </p:txBody>
      </p:sp>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Tree>
    <p:extLst>
      <p:ext uri="{BB962C8B-B14F-4D97-AF65-F5344CB8AC3E}">
        <p14:creationId xmlns:p14="http://schemas.microsoft.com/office/powerpoint/2010/main" val="12590708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2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2" name="1 CuadroTexto"/>
          <p:cNvSpPr txBox="1"/>
          <p:nvPr/>
        </p:nvSpPr>
        <p:spPr>
          <a:xfrm>
            <a:off x="582115" y="1052736"/>
            <a:ext cx="7878317" cy="369332"/>
          </a:xfrm>
          <a:prstGeom prst="rect">
            <a:avLst/>
          </a:prstGeom>
          <a:noFill/>
        </p:spPr>
        <p:txBody>
          <a:bodyPr wrap="square" rtlCol="0">
            <a:spAutoFit/>
          </a:bodyPr>
          <a:lstStyle/>
          <a:p>
            <a:pPr algn="ctr"/>
            <a:r>
              <a:rPr lang="es-MX" b="1" dirty="0" smtClean="0">
                <a:solidFill>
                  <a:schemeClr val="bg2">
                    <a:lumMod val="50000"/>
                  </a:schemeClr>
                </a:solidFill>
              </a:rPr>
              <a:t>RESUMEN </a:t>
            </a:r>
            <a:endParaRPr lang="es-MX" b="1" dirty="0">
              <a:solidFill>
                <a:schemeClr val="bg2">
                  <a:lumMod val="50000"/>
                </a:schemeClr>
              </a:solidFill>
            </a:endParaRPr>
          </a:p>
        </p:txBody>
      </p:sp>
      <p:sp>
        <p:nvSpPr>
          <p:cNvPr id="6" name="5 CuadroTexto"/>
          <p:cNvSpPr txBox="1"/>
          <p:nvPr/>
        </p:nvSpPr>
        <p:spPr>
          <a:xfrm>
            <a:off x="938552" y="1916832"/>
            <a:ext cx="7272808" cy="3477875"/>
          </a:xfrm>
          <a:prstGeom prst="rect">
            <a:avLst/>
          </a:prstGeom>
          <a:noFill/>
        </p:spPr>
        <p:txBody>
          <a:bodyPr wrap="square" rtlCol="0">
            <a:spAutoFit/>
          </a:bodyPr>
          <a:lstStyle/>
          <a:p>
            <a:pPr algn="just"/>
            <a:r>
              <a:rPr lang="es-MX" sz="2000" dirty="0"/>
              <a:t>El estudio de estructuras de datos y de algoritmos es tan antiguo como el nacimiento de la programación y se ha convertido en estudio obligatorio en todos los currículos desde finales de los años sesenta y sobre todo en la década de los setenta cuando apareció el Lenguaje Pascal de la mano del profesor suizo </a:t>
            </a:r>
            <a:r>
              <a:rPr lang="es-MX" sz="2000" dirty="0" err="1"/>
              <a:t>Niklaus</a:t>
            </a:r>
            <a:r>
              <a:rPr lang="es-MX" sz="2000" dirty="0"/>
              <a:t> </a:t>
            </a:r>
            <a:r>
              <a:rPr lang="es-MX" sz="2000" dirty="0" err="1"/>
              <a:t>Wirtz</a:t>
            </a:r>
            <a:r>
              <a:rPr lang="es-MX" sz="2000" dirty="0"/>
              <a:t>, y posteriormente en la década de los ochenta con la aparición de su obra —ya clásica— </a:t>
            </a:r>
            <a:r>
              <a:rPr lang="es-MX" sz="2000" i="1" dirty="0" err="1"/>
              <a:t>Algorithms</a:t>
            </a:r>
            <a:r>
              <a:rPr lang="es-MX" sz="2000" i="1" dirty="0"/>
              <a:t> and Data </a:t>
            </a:r>
            <a:r>
              <a:rPr lang="es-MX" sz="2000" i="1" dirty="0" err="1"/>
              <a:t>Structures</a:t>
            </a:r>
            <a:r>
              <a:rPr lang="es-MX" sz="2000" i="1" dirty="0"/>
              <a:t> </a:t>
            </a:r>
            <a:r>
              <a:rPr lang="es-MX" sz="2000" dirty="0"/>
              <a:t>en 1986. </a:t>
            </a:r>
            <a:r>
              <a:rPr lang="es-MX" sz="2000" b="1" i="1" dirty="0"/>
              <a:t>Estructuras de Datos en C++ </a:t>
            </a:r>
            <a:r>
              <a:rPr lang="es-MX" sz="2000" dirty="0"/>
              <a:t>trata sobre el estudio de las estructuras de datos dentro del marco de trabajo de los tipos abstractos de datos (</a:t>
            </a:r>
            <a:r>
              <a:rPr lang="es-MX" sz="2000" b="1" dirty="0"/>
              <a:t>TAD</a:t>
            </a:r>
            <a:r>
              <a:rPr lang="es-MX" sz="2000" dirty="0"/>
              <a:t>) y objetos, bajo la óptica del análisis, diseño de algoritmos y programación, realizando las implementaciones de los algoritmos en C++.</a:t>
            </a:r>
          </a:p>
        </p:txBody>
      </p:sp>
    </p:spTree>
    <p:extLst>
      <p:ext uri="{BB962C8B-B14F-4D97-AF65-F5344CB8AC3E}">
        <p14:creationId xmlns:p14="http://schemas.microsoft.com/office/powerpoint/2010/main" val="408538802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2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2" name="1 CuadroTexto"/>
          <p:cNvSpPr txBox="1"/>
          <p:nvPr/>
        </p:nvSpPr>
        <p:spPr>
          <a:xfrm>
            <a:off x="755576" y="1772816"/>
            <a:ext cx="7488832" cy="3002745"/>
          </a:xfrm>
          <a:prstGeom prst="rect">
            <a:avLst/>
          </a:prstGeom>
          <a:noFill/>
        </p:spPr>
        <p:txBody>
          <a:bodyPr wrap="square" rtlCol="0">
            <a:spAutoFit/>
          </a:bodyPr>
          <a:lstStyle/>
          <a:p>
            <a:pPr marL="228600" indent="-228600">
              <a:lnSpc>
                <a:spcPct val="150000"/>
              </a:lnSpc>
              <a:buAutoNum type="arabicPeriod"/>
            </a:pPr>
            <a:r>
              <a:rPr lang="es-MX" sz="1600" dirty="0" err="1" smtClean="0"/>
              <a:t>Joyanes</a:t>
            </a:r>
            <a:r>
              <a:rPr lang="es-MX" sz="1600" dirty="0" smtClean="0"/>
              <a:t> </a:t>
            </a:r>
            <a:r>
              <a:rPr lang="es-MX" sz="1600" dirty="0"/>
              <a:t>Aguilar, Luis. Estructura de Datos en Java. Primera edición. Ed. McGraw Hill. 2007. </a:t>
            </a:r>
            <a:endParaRPr lang="es-MX" sz="1600" dirty="0" smtClean="0"/>
          </a:p>
          <a:p>
            <a:pPr marL="228600" indent="-228600">
              <a:lnSpc>
                <a:spcPct val="150000"/>
              </a:lnSpc>
              <a:buAutoNum type="arabicPeriod"/>
            </a:pPr>
            <a:r>
              <a:rPr lang="es-MX" sz="1600" dirty="0" smtClean="0"/>
              <a:t>2</a:t>
            </a:r>
            <a:r>
              <a:rPr lang="es-MX" sz="1600" dirty="0"/>
              <a:t>. Lewis, John. Estructura de Datos con JAVA: Diseño de estructuras y algoritmos. Primera edición. Ed. Pearson. 2007. </a:t>
            </a:r>
            <a:endParaRPr lang="es-MX" sz="1600" dirty="0" smtClean="0"/>
          </a:p>
          <a:p>
            <a:pPr marL="228600" indent="-228600">
              <a:lnSpc>
                <a:spcPct val="150000"/>
              </a:lnSpc>
              <a:buAutoNum type="arabicPeriod"/>
            </a:pPr>
            <a:r>
              <a:rPr lang="es-MX" sz="1600" dirty="0" smtClean="0"/>
              <a:t>3</a:t>
            </a:r>
            <a:r>
              <a:rPr lang="es-MX" sz="1600" dirty="0"/>
              <a:t>. </a:t>
            </a:r>
            <a:r>
              <a:rPr lang="es-MX" sz="1600" dirty="0" err="1"/>
              <a:t>Guardati</a:t>
            </a:r>
            <a:r>
              <a:rPr lang="es-MX" sz="1600" dirty="0"/>
              <a:t> </a:t>
            </a:r>
            <a:r>
              <a:rPr lang="es-MX" sz="1600" dirty="0" err="1"/>
              <a:t>Buemo</a:t>
            </a:r>
            <a:r>
              <a:rPr lang="es-MX" sz="1600" dirty="0"/>
              <a:t>, Silvia. Estructura de Datos orientada a objetos: Algoritmos con C++. Primera edición. Ed. Pearson. 2007. </a:t>
            </a:r>
            <a:endParaRPr lang="es-MX" sz="1600" dirty="0" smtClean="0"/>
          </a:p>
          <a:p>
            <a:pPr marL="228600" indent="-228600">
              <a:lnSpc>
                <a:spcPct val="150000"/>
              </a:lnSpc>
              <a:buAutoNum type="arabicPeriod"/>
            </a:pPr>
            <a:r>
              <a:rPr lang="es-MX" sz="1600" dirty="0" smtClean="0"/>
              <a:t>4</a:t>
            </a:r>
            <a:r>
              <a:rPr lang="es-MX" sz="1600" dirty="0"/>
              <a:t>. Allen, Marc. Estructura de Datos con JAVA: Compatible con JAVA 2. Ed. Prentice Hall. 5. Cairo, Osvaldo. Estructura de Datos. Tercera edición. Ed. McGraw Hill; 2006. </a:t>
            </a:r>
          </a:p>
        </p:txBody>
      </p:sp>
      <p:sp>
        <p:nvSpPr>
          <p:cNvPr id="7" name="6 CuadroTexto"/>
          <p:cNvSpPr txBox="1"/>
          <p:nvPr/>
        </p:nvSpPr>
        <p:spPr>
          <a:xfrm>
            <a:off x="899592" y="891652"/>
            <a:ext cx="7344816" cy="369332"/>
          </a:xfrm>
          <a:prstGeom prst="rect">
            <a:avLst/>
          </a:prstGeom>
          <a:noFill/>
        </p:spPr>
        <p:txBody>
          <a:bodyPr wrap="square" rtlCol="0">
            <a:spAutoFit/>
          </a:bodyPr>
          <a:lstStyle/>
          <a:p>
            <a:pPr algn="ctr"/>
            <a:r>
              <a:rPr lang="es-MX" b="1" dirty="0" smtClean="0">
                <a:solidFill>
                  <a:schemeClr val="bg2">
                    <a:lumMod val="50000"/>
                  </a:schemeClr>
                </a:solidFill>
              </a:rPr>
              <a:t>REFERENCIAS</a:t>
            </a:r>
            <a:endParaRPr lang="es-MX" b="1" dirty="0">
              <a:solidFill>
                <a:schemeClr val="bg2">
                  <a:lumMod val="50000"/>
                </a:schemeClr>
              </a:solidFill>
            </a:endParaRPr>
          </a:p>
        </p:txBody>
      </p:sp>
    </p:spTree>
    <p:extLst>
      <p:ext uri="{BB962C8B-B14F-4D97-AF65-F5344CB8AC3E}">
        <p14:creationId xmlns:p14="http://schemas.microsoft.com/office/powerpoint/2010/main" val="251614397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2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2" name="1 CuadroTexto"/>
          <p:cNvSpPr txBox="1"/>
          <p:nvPr/>
        </p:nvSpPr>
        <p:spPr>
          <a:xfrm>
            <a:off x="746711" y="1309624"/>
            <a:ext cx="7488832" cy="4491101"/>
          </a:xfrm>
          <a:prstGeom prst="rect">
            <a:avLst/>
          </a:prstGeom>
          <a:noFill/>
        </p:spPr>
        <p:txBody>
          <a:bodyPr wrap="square" rtlCol="0">
            <a:spAutoFit/>
          </a:bodyPr>
          <a:lstStyle/>
          <a:p>
            <a:pPr>
              <a:lnSpc>
                <a:spcPct val="150000"/>
              </a:lnSpc>
            </a:pPr>
            <a:r>
              <a:rPr lang="es-MX" sz="1200" b="1" dirty="0">
                <a:solidFill>
                  <a:schemeClr val="bg2">
                    <a:lumMod val="50000"/>
                  </a:schemeClr>
                </a:solidFill>
              </a:rPr>
              <a:t>Bibliografía básica</a:t>
            </a:r>
          </a:p>
          <a:p>
            <a:pPr>
              <a:lnSpc>
                <a:spcPct val="150000"/>
              </a:lnSpc>
            </a:pPr>
            <a:r>
              <a:rPr lang="es-MX" sz="1200" dirty="0"/>
              <a:t>JOYANES, L. (2008). </a:t>
            </a:r>
            <a:r>
              <a:rPr lang="es-MX" sz="1200" i="1" dirty="0"/>
              <a:t>Fundamentos de la programación. Algoritmos y Estructura de Datos</a:t>
            </a:r>
            <a:r>
              <a:rPr lang="es-MX" sz="1200" dirty="0"/>
              <a:t>, 4ª Edición. Madrid: McGraw-Hill.</a:t>
            </a:r>
          </a:p>
          <a:p>
            <a:pPr>
              <a:lnSpc>
                <a:spcPct val="150000"/>
              </a:lnSpc>
            </a:pPr>
            <a:r>
              <a:rPr lang="es-MX" sz="1200" dirty="0"/>
              <a:t>JOYANES, L.; RODRIGUEZ, L; FERNANDEZ, M. (2003).</a:t>
            </a:r>
            <a:r>
              <a:rPr lang="es-MX" sz="1200" i="1" dirty="0"/>
              <a:t> Fundamentos de programación Libro de problemas</a:t>
            </a:r>
            <a:r>
              <a:rPr lang="es-MX" sz="1200" dirty="0"/>
              <a:t>. 2ª Edición. Madrid: McGraw-Hill.</a:t>
            </a:r>
          </a:p>
          <a:p>
            <a:pPr>
              <a:lnSpc>
                <a:spcPct val="150000"/>
              </a:lnSpc>
            </a:pPr>
            <a:r>
              <a:rPr lang="es-MX" sz="1200" b="1" dirty="0">
                <a:solidFill>
                  <a:schemeClr val="bg2">
                    <a:lumMod val="50000"/>
                  </a:schemeClr>
                </a:solidFill>
              </a:rPr>
              <a:t>Bibliografía complementaria.</a:t>
            </a:r>
          </a:p>
          <a:p>
            <a:pPr>
              <a:lnSpc>
                <a:spcPct val="150000"/>
              </a:lnSpc>
            </a:pPr>
            <a:r>
              <a:rPr lang="es-MX" sz="1200" dirty="0"/>
              <a:t>AHO, Alfred V.; HOPCROFT, John E.; ULLMAN, Jeffrey D. (1998). </a:t>
            </a:r>
            <a:r>
              <a:rPr lang="es-MX" sz="1200" i="1" dirty="0"/>
              <a:t>Estructuras de datos y algoritmos</a:t>
            </a:r>
            <a:r>
              <a:rPr lang="es-MX" sz="1200" dirty="0"/>
              <a:t>. México: Addison Wesley.</a:t>
            </a:r>
          </a:p>
          <a:p>
            <a:pPr>
              <a:lnSpc>
                <a:spcPct val="150000"/>
              </a:lnSpc>
            </a:pPr>
            <a:r>
              <a:rPr lang="es-MX" sz="1200" dirty="0"/>
              <a:t>BRASSARD, G.; BRATLEY, P. (1997). </a:t>
            </a:r>
            <a:r>
              <a:rPr lang="es-MX" sz="1200" i="1" dirty="0"/>
              <a:t>Fundamentos de Algoritmia</a:t>
            </a:r>
            <a:r>
              <a:rPr lang="es-MX" sz="1200" dirty="0"/>
              <a:t>. Madrid: Prentice-Hall.</a:t>
            </a:r>
          </a:p>
          <a:p>
            <a:pPr>
              <a:lnSpc>
                <a:spcPct val="150000"/>
              </a:lnSpc>
            </a:pPr>
            <a:r>
              <a:rPr lang="es-MX" sz="1200" dirty="0"/>
              <a:t>COLLADO MACHUCA, M.; MORALES FERNÁNDEZ, R.; MORENO NAVARRO, J. J. (1987). </a:t>
            </a:r>
            <a:r>
              <a:rPr lang="es-MX" sz="1200" i="1" dirty="0"/>
              <a:t>Estructuras de datos. Realización en Pascal</a:t>
            </a:r>
            <a:r>
              <a:rPr lang="es-MX" sz="1200" dirty="0"/>
              <a:t>. Madrid: Ediciones Díaz de Santos.</a:t>
            </a:r>
          </a:p>
          <a:p>
            <a:pPr>
              <a:lnSpc>
                <a:spcPct val="150000"/>
              </a:lnSpc>
            </a:pPr>
            <a:r>
              <a:rPr lang="es-MX" sz="1200" dirty="0"/>
              <a:t>GARCÍA MOLINA, J. J.; MONTOYA DATO, F. J.; FERNÁNDEZ ALEMÁN, J. L.; MAJADO ROSALES, M. J. (2005). </a:t>
            </a:r>
            <a:r>
              <a:rPr lang="es-MX" sz="1200" i="1" dirty="0"/>
              <a:t>Una introducción a la programación. Un enfoque algorítmico.</a:t>
            </a:r>
            <a:r>
              <a:rPr lang="es-MX" sz="1200" dirty="0"/>
              <a:t> Madrid: Thomson-Paraninfo.</a:t>
            </a:r>
          </a:p>
          <a:p>
            <a:pPr>
              <a:lnSpc>
                <a:spcPct val="150000"/>
              </a:lnSpc>
            </a:pPr>
            <a:r>
              <a:rPr lang="es-MX" sz="1200" dirty="0"/>
              <a:t>JOYANES, L. (1990). </a:t>
            </a:r>
            <a:r>
              <a:rPr lang="es-MX" sz="1200" i="1" dirty="0"/>
              <a:t>Problemas de Metodología de la Programación</a:t>
            </a:r>
            <a:r>
              <a:rPr lang="es-MX" sz="1200" dirty="0"/>
              <a:t>. Madrid: McGraw-Hill. </a:t>
            </a:r>
          </a:p>
          <a:p>
            <a:pPr>
              <a:lnSpc>
                <a:spcPct val="150000"/>
              </a:lnSpc>
            </a:pPr>
            <a:r>
              <a:rPr lang="es-MX" sz="1200" dirty="0"/>
              <a:t>JOYANES, L.; ZAHOHERO, I. (2005). </a:t>
            </a:r>
            <a:r>
              <a:rPr lang="es-MX" sz="1200" i="1" dirty="0"/>
              <a:t>Programación en C : metodología, algoritmos y estructura de datos</a:t>
            </a:r>
            <a:r>
              <a:rPr lang="es-MX" sz="1200" dirty="0"/>
              <a:t>, 2ª Edición. Madrid: McGraw-Hill</a:t>
            </a:r>
          </a:p>
        </p:txBody>
      </p:sp>
      <p:sp>
        <p:nvSpPr>
          <p:cNvPr id="7" name="6 CuadroTexto"/>
          <p:cNvSpPr txBox="1"/>
          <p:nvPr/>
        </p:nvSpPr>
        <p:spPr>
          <a:xfrm>
            <a:off x="899592" y="891652"/>
            <a:ext cx="7344816" cy="369332"/>
          </a:xfrm>
          <a:prstGeom prst="rect">
            <a:avLst/>
          </a:prstGeom>
          <a:noFill/>
        </p:spPr>
        <p:txBody>
          <a:bodyPr wrap="square" rtlCol="0">
            <a:spAutoFit/>
          </a:bodyPr>
          <a:lstStyle/>
          <a:p>
            <a:pPr algn="ctr"/>
            <a:r>
              <a:rPr lang="es-MX" b="1" dirty="0" smtClean="0">
                <a:solidFill>
                  <a:schemeClr val="bg2">
                    <a:lumMod val="50000"/>
                  </a:schemeClr>
                </a:solidFill>
              </a:rPr>
              <a:t>REFERENCIAS</a:t>
            </a:r>
            <a:endParaRPr lang="es-MX" b="1" dirty="0">
              <a:solidFill>
                <a:schemeClr val="bg2">
                  <a:lumMod val="50000"/>
                </a:schemeClr>
              </a:solidFill>
            </a:endParaRPr>
          </a:p>
        </p:txBody>
      </p:sp>
    </p:spTree>
    <p:extLst>
      <p:ext uri="{BB962C8B-B14F-4D97-AF65-F5344CB8AC3E}">
        <p14:creationId xmlns:p14="http://schemas.microsoft.com/office/powerpoint/2010/main" val="39660835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7" name="Cuadro de texto 5"/>
          <p:cNvSpPr txBox="1">
            <a:spLocks noChangeArrowheads="1"/>
          </p:cNvSpPr>
          <p:nvPr/>
        </p:nvSpPr>
        <p:spPr bwMode="auto">
          <a:xfrm>
            <a:off x="0" y="692696"/>
            <a:ext cx="9144000" cy="369332"/>
          </a:xfrm>
          <a:prstGeom prst="rect">
            <a:avLst/>
          </a:prstGeom>
          <a:ln>
            <a:headEnd/>
            <a:tailEnd/>
          </a:ln>
        </p:spPr>
        <p:style>
          <a:lnRef idx="1">
            <a:schemeClr val="accent6"/>
          </a:lnRef>
          <a:fillRef idx="2">
            <a:schemeClr val="accent6"/>
          </a:fillRef>
          <a:effectRef idx="1">
            <a:schemeClr val="accent6"/>
          </a:effectRef>
          <a:fontRef idx="minor">
            <a:schemeClr val="dk1"/>
          </a:fontRef>
        </p:style>
        <p:txBody>
          <a:bodyPr wrap="square">
            <a:spAutoFit/>
          </a:bodyPr>
          <a:lstStyle/>
          <a:p>
            <a:pPr algn="ctr">
              <a:spcBef>
                <a:spcPct val="50000"/>
              </a:spcBef>
            </a:pPr>
            <a:r>
              <a:rPr lang="es-ES_tradnl" b="1" dirty="0">
                <a:solidFill>
                  <a:prstClr val="black"/>
                </a:solidFill>
                <a:cs typeface="Times New Roman" pitchFamily="18" charset="0"/>
              </a:rPr>
              <a:t>Programas de estudios por competencias en la Lic. en  Ingeniería  en Sistemas Inteligentes</a:t>
            </a:r>
          </a:p>
        </p:txBody>
      </p:sp>
      <p:pic>
        <p:nvPicPr>
          <p:cNvPr id="11" name="Picture 5"/>
          <p:cNvPicPr>
            <a:picLocks noChangeAspect="1" noChangeArrowheads="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6243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2" name="1 Tabla"/>
          <p:cNvGraphicFramePr>
            <a:graphicFrameLocks noGrp="1"/>
          </p:cNvGraphicFramePr>
          <p:nvPr>
            <p:extLst>
              <p:ext uri="{D42A27DB-BD31-4B8C-83A1-F6EECF244321}">
                <p14:modId xmlns:p14="http://schemas.microsoft.com/office/powerpoint/2010/main" val="250977748"/>
              </p:ext>
            </p:extLst>
          </p:nvPr>
        </p:nvGraphicFramePr>
        <p:xfrm>
          <a:off x="179511" y="1196753"/>
          <a:ext cx="8485699" cy="4723828"/>
        </p:xfrm>
        <a:graphic>
          <a:graphicData uri="http://schemas.openxmlformats.org/drawingml/2006/table">
            <a:tbl>
              <a:tblPr/>
              <a:tblGrid>
                <a:gridCol w="849755"/>
                <a:gridCol w="833299"/>
                <a:gridCol w="877400"/>
                <a:gridCol w="819477"/>
                <a:gridCol w="885298"/>
                <a:gridCol w="957702"/>
                <a:gridCol w="1034713"/>
                <a:gridCol w="1103167"/>
                <a:gridCol w="1124888"/>
              </a:tblGrid>
              <a:tr h="524870">
                <a:tc gridSpan="9">
                  <a:txBody>
                    <a:bodyPr/>
                    <a:lstStyle/>
                    <a:p>
                      <a:pPr>
                        <a:spcAft>
                          <a:spcPts val="0"/>
                        </a:spcAft>
                      </a:pPr>
                      <a:r>
                        <a:rPr lang="es-MX" sz="1000" b="1" dirty="0">
                          <a:effectLst/>
                          <a:latin typeface="Arial"/>
                          <a:ea typeface="Times New Roman"/>
                        </a:rPr>
                        <a:t>Espacio académico:</a:t>
                      </a:r>
                      <a:endParaRPr lang="es-MX" sz="1200" dirty="0">
                        <a:effectLst/>
                        <a:latin typeface="Times New Roman"/>
                        <a:ea typeface="Times New Roman"/>
                      </a:endParaRPr>
                    </a:p>
                    <a:p>
                      <a:pPr marL="359410" indent="-179705">
                        <a:spcAft>
                          <a:spcPts val="0"/>
                        </a:spcAft>
                      </a:pPr>
                      <a:r>
                        <a:rPr lang="es-ES" sz="1000" dirty="0">
                          <a:effectLst/>
                          <a:latin typeface="Arial"/>
                          <a:ea typeface="Times New Roman"/>
                        </a:rPr>
                        <a:t>UNIDAD ACADÉMICA  PROFESIONAL NEZAHUALCÓYOTL</a:t>
                      </a:r>
                      <a:endParaRPr lang="es-MX" sz="1200" dirty="0">
                        <a:effectLst/>
                        <a:latin typeface="Times New Roman"/>
                        <a:ea typeface="Times New Roman"/>
                      </a:endParaRPr>
                    </a:p>
                    <a:p>
                      <a:pPr>
                        <a:spcAft>
                          <a:spcPts val="0"/>
                        </a:spcAft>
                      </a:pPr>
                      <a:r>
                        <a:rPr lang="es-MX" sz="1000" dirty="0">
                          <a:effectLst/>
                          <a:latin typeface="Arial"/>
                          <a:ea typeface="Times New Roman"/>
                        </a:rPr>
                        <a:t> </a:t>
                      </a:r>
                      <a:endParaRPr lang="es-MX" sz="12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r>
              <a:tr h="524870">
                <a:tc gridSpan="5">
                  <a:txBody>
                    <a:bodyPr/>
                    <a:lstStyle/>
                    <a:p>
                      <a:pPr>
                        <a:spcAft>
                          <a:spcPts val="0"/>
                        </a:spcAft>
                      </a:pPr>
                      <a:r>
                        <a:rPr lang="es-MX" sz="1000" b="1">
                          <a:effectLst/>
                          <a:latin typeface="Arial"/>
                          <a:ea typeface="Times New Roman"/>
                        </a:rPr>
                        <a:t>Programa educativo:</a:t>
                      </a:r>
                      <a:endParaRPr lang="es-MX" sz="1200">
                        <a:effectLst/>
                        <a:latin typeface="Times New Roman"/>
                        <a:ea typeface="Times New Roman"/>
                      </a:endParaRPr>
                    </a:p>
                    <a:p>
                      <a:pPr>
                        <a:spcAft>
                          <a:spcPts val="0"/>
                        </a:spcAft>
                      </a:pPr>
                      <a:r>
                        <a:rPr lang="es-ES" sz="1000">
                          <a:effectLst/>
                          <a:latin typeface="Arial"/>
                          <a:ea typeface="Times New Roman"/>
                        </a:rPr>
                        <a:t>INGENIERÍA EN SISTEMAS INTELIGENTES </a:t>
                      </a:r>
                      <a:endParaRPr lang="es-MX" sz="1200">
                        <a:effectLst/>
                        <a:latin typeface="Times New Roman"/>
                        <a:ea typeface="Times New Roman"/>
                      </a:endParaRPr>
                    </a:p>
                    <a:p>
                      <a:pPr>
                        <a:spcAft>
                          <a:spcPts val="0"/>
                        </a:spcAft>
                      </a:pPr>
                      <a:r>
                        <a:rPr lang="es-MX" sz="1000">
                          <a:effectLst/>
                          <a:latin typeface="Arial"/>
                          <a:ea typeface="Times New Roman"/>
                        </a:rPr>
                        <a:t> </a:t>
                      </a:r>
                      <a:endParaRPr lang="es-MX" sz="12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gridSpan="4">
                  <a:txBody>
                    <a:bodyPr/>
                    <a:lstStyle/>
                    <a:p>
                      <a:pPr>
                        <a:spcAft>
                          <a:spcPts val="0"/>
                        </a:spcAft>
                      </a:pPr>
                      <a:r>
                        <a:rPr lang="es-MX" sz="1000" b="1">
                          <a:effectLst/>
                          <a:latin typeface="Arial"/>
                          <a:ea typeface="Times New Roman"/>
                        </a:rPr>
                        <a:t>Área de docencia:</a:t>
                      </a:r>
                      <a:endParaRPr lang="es-MX" sz="1200">
                        <a:effectLst/>
                        <a:latin typeface="Times New Roman"/>
                        <a:ea typeface="Times New Roman"/>
                      </a:endParaRPr>
                    </a:p>
                    <a:p>
                      <a:pPr>
                        <a:spcAft>
                          <a:spcPts val="0"/>
                        </a:spcAft>
                      </a:pPr>
                      <a:r>
                        <a:rPr lang="es-ES" sz="1000">
                          <a:effectLst/>
                          <a:latin typeface="Arial"/>
                          <a:ea typeface="Times New Roman"/>
                        </a:rPr>
                        <a:t>INGENIERÍA Y TECNOLOGÍA</a:t>
                      </a:r>
                      <a:endParaRPr lang="es-MX" sz="12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c hMerge="1">
                  <a:txBody>
                    <a:bodyPr/>
                    <a:lstStyle/>
                    <a:p>
                      <a:endParaRPr lang="es-MX"/>
                    </a:p>
                  </a:txBody>
                  <a:tcPr/>
                </a:tc>
              </a:tr>
              <a:tr h="874783">
                <a:tc gridSpan="3">
                  <a:txBody>
                    <a:bodyPr/>
                    <a:lstStyle/>
                    <a:p>
                      <a:pPr>
                        <a:spcAft>
                          <a:spcPts val="0"/>
                        </a:spcAft>
                      </a:pPr>
                      <a:r>
                        <a:rPr lang="es-MX" sz="1000" b="1">
                          <a:effectLst/>
                          <a:latin typeface="Arial"/>
                          <a:ea typeface="Times New Roman"/>
                        </a:rPr>
                        <a:t>Aprobación de los HH Consejos Académico y de Gobierno</a:t>
                      </a:r>
                      <a:endParaRPr lang="es-MX" sz="12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c gridSpan="2">
                  <a:txBody>
                    <a:bodyPr/>
                    <a:lstStyle/>
                    <a:p>
                      <a:pPr>
                        <a:spcAft>
                          <a:spcPts val="0"/>
                        </a:spcAft>
                      </a:pPr>
                      <a:r>
                        <a:rPr lang="es-MX" sz="1000" b="1">
                          <a:effectLst/>
                          <a:latin typeface="Arial"/>
                          <a:ea typeface="Times New Roman"/>
                        </a:rPr>
                        <a:t>Fecha de </a:t>
                      </a:r>
                      <a:r>
                        <a:rPr lang="es-MX" sz="1000" b="1" strike="sngStrike">
                          <a:effectLst/>
                          <a:latin typeface="Arial"/>
                          <a:ea typeface="Times New Roman"/>
                        </a:rPr>
                        <a:t>actualización</a:t>
                      </a:r>
                      <a:r>
                        <a:rPr lang="es-MX" sz="1000" b="1">
                          <a:effectLst/>
                          <a:latin typeface="Arial"/>
                          <a:ea typeface="Times New Roman"/>
                        </a:rPr>
                        <a:t>:</a:t>
                      </a:r>
                      <a:endParaRPr lang="es-MX" sz="1200">
                        <a:effectLst/>
                        <a:latin typeface="Times New Roman"/>
                        <a:ea typeface="Times New Roman"/>
                      </a:endParaRPr>
                    </a:p>
                    <a:p>
                      <a:pPr algn="ctr">
                        <a:spcAft>
                          <a:spcPts val="0"/>
                        </a:spcAft>
                      </a:pPr>
                      <a:r>
                        <a:rPr lang="es-MX" sz="1000">
                          <a:solidFill>
                            <a:srgbClr val="000000"/>
                          </a:solidFill>
                          <a:effectLst/>
                          <a:latin typeface="Arial"/>
                          <a:ea typeface="Times New Roman"/>
                        </a:rPr>
                        <a:t> </a:t>
                      </a:r>
                      <a:endParaRPr lang="es-MX" sz="1200">
                        <a:effectLst/>
                        <a:latin typeface="Times New Roman"/>
                        <a:ea typeface="Times New Roman"/>
                      </a:endParaRPr>
                    </a:p>
                    <a:p>
                      <a:pPr algn="ctr">
                        <a:spcAft>
                          <a:spcPts val="0"/>
                        </a:spcAft>
                      </a:pPr>
                      <a:r>
                        <a:rPr lang="es-MX" sz="1000">
                          <a:solidFill>
                            <a:srgbClr val="000000"/>
                          </a:solidFill>
                          <a:effectLst/>
                          <a:latin typeface="Arial"/>
                          <a:ea typeface="Times New Roman"/>
                        </a:rPr>
                        <a:t> </a:t>
                      </a:r>
                      <a:endParaRPr lang="es-MX" sz="12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gridSpan="4">
                  <a:txBody>
                    <a:bodyPr/>
                    <a:lstStyle/>
                    <a:p>
                      <a:pPr>
                        <a:spcAft>
                          <a:spcPts val="0"/>
                        </a:spcAft>
                      </a:pPr>
                      <a:r>
                        <a:rPr lang="es-MX" sz="1000" b="1" dirty="0">
                          <a:effectLst/>
                          <a:latin typeface="Arial"/>
                          <a:ea typeface="Times New Roman"/>
                        </a:rPr>
                        <a:t>Programa elaborado por: </a:t>
                      </a:r>
                      <a:endParaRPr lang="es-MX" sz="1200" dirty="0">
                        <a:effectLst/>
                        <a:latin typeface="Times New Roman"/>
                        <a:ea typeface="Times New Roman"/>
                      </a:endParaRPr>
                    </a:p>
                    <a:p>
                      <a:pPr>
                        <a:spcAft>
                          <a:spcPts val="0"/>
                        </a:spcAft>
                      </a:pPr>
                      <a:r>
                        <a:rPr lang="es-MX" sz="1000" dirty="0">
                          <a:effectLst/>
                          <a:latin typeface="Arial"/>
                          <a:ea typeface="Arial"/>
                        </a:rPr>
                        <a:t>      </a:t>
                      </a:r>
                      <a:r>
                        <a:rPr lang="es-MX" sz="1000" dirty="0">
                          <a:effectLst/>
                          <a:latin typeface="Arial"/>
                          <a:ea typeface="Times New Roman"/>
                        </a:rPr>
                        <a:t>M. EN C. MARÍA DEL CARMEN CEDILLO CHAGOYA</a:t>
                      </a:r>
                      <a:endParaRPr lang="es-MX" sz="1200" dirty="0">
                        <a:effectLst/>
                        <a:latin typeface="Times New Roman"/>
                        <a:ea typeface="Times New Roman"/>
                      </a:endParaRPr>
                    </a:p>
                    <a:p>
                      <a:pPr>
                        <a:spcAft>
                          <a:spcPts val="0"/>
                        </a:spcAft>
                      </a:pPr>
                      <a:r>
                        <a:rPr lang="es-MX" sz="1000" dirty="0">
                          <a:effectLst/>
                          <a:latin typeface="Arial"/>
                          <a:ea typeface="Arial"/>
                        </a:rPr>
                        <a:t>      </a:t>
                      </a:r>
                      <a:r>
                        <a:rPr lang="es-MX" sz="1000" dirty="0">
                          <a:effectLst/>
                          <a:latin typeface="Arial"/>
                          <a:ea typeface="Times New Roman"/>
                        </a:rPr>
                        <a:t>M. EN C. JOSÉ ANTONIO CUEVAS BARRÓN</a:t>
                      </a:r>
                      <a:endParaRPr lang="es-MX" sz="1200" dirty="0">
                        <a:effectLst/>
                        <a:latin typeface="Times New Roman"/>
                        <a:ea typeface="Times New Roman"/>
                      </a:endParaRPr>
                    </a:p>
                    <a:p>
                      <a:pPr>
                        <a:spcAft>
                          <a:spcPts val="0"/>
                        </a:spcAft>
                      </a:pPr>
                      <a:r>
                        <a:rPr lang="es-MX" sz="1000" dirty="0">
                          <a:effectLst/>
                          <a:latin typeface="Arial"/>
                          <a:ea typeface="Arial"/>
                        </a:rPr>
                        <a:t>      </a:t>
                      </a:r>
                      <a:r>
                        <a:rPr lang="es-MX" sz="1000" dirty="0">
                          <a:effectLst/>
                          <a:latin typeface="Arial"/>
                          <a:ea typeface="Times New Roman"/>
                        </a:rPr>
                        <a:t>ING. LUISA ALEJANDRA PUEBLA URBINA</a:t>
                      </a:r>
                      <a:endParaRPr lang="es-MX" sz="1200" dirty="0">
                        <a:effectLst/>
                        <a:latin typeface="Times New Roman"/>
                        <a:ea typeface="Times New Roman"/>
                      </a:endParaRPr>
                    </a:p>
                    <a:p>
                      <a:pPr>
                        <a:spcAft>
                          <a:spcPts val="0"/>
                        </a:spcAft>
                      </a:pPr>
                      <a:r>
                        <a:rPr lang="es-MX" sz="1000" dirty="0">
                          <a:effectLst/>
                          <a:latin typeface="Arial"/>
                          <a:ea typeface="Times New Roman"/>
                        </a:rPr>
                        <a:t> </a:t>
                      </a:r>
                      <a:endParaRPr lang="es-MX" sz="12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c hMerge="1">
                  <a:txBody>
                    <a:bodyPr/>
                    <a:lstStyle/>
                    <a:p>
                      <a:endParaRPr lang="es-MX"/>
                    </a:p>
                  </a:txBody>
                  <a:tcPr/>
                </a:tc>
              </a:tr>
              <a:tr h="349913">
                <a:tc gridSpan="5">
                  <a:txBody>
                    <a:bodyPr/>
                    <a:lstStyle/>
                    <a:p>
                      <a:pPr>
                        <a:spcAft>
                          <a:spcPts val="0"/>
                        </a:spcAft>
                      </a:pPr>
                      <a:r>
                        <a:rPr lang="es-MX" sz="1000" b="1">
                          <a:effectLst/>
                          <a:latin typeface="Arial"/>
                          <a:ea typeface="Times New Roman"/>
                        </a:rPr>
                        <a:t>Nombre de la unidad de aprendizaje:</a:t>
                      </a:r>
                      <a:endParaRPr lang="es-MX" sz="1200">
                        <a:effectLst/>
                        <a:latin typeface="Times New Roman"/>
                        <a:ea typeface="Times New Roman"/>
                      </a:endParaRPr>
                    </a:p>
                    <a:p>
                      <a:pPr algn="ctr">
                        <a:spcAft>
                          <a:spcPts val="0"/>
                        </a:spcAft>
                      </a:pPr>
                      <a:r>
                        <a:rPr lang="es-ES" sz="1000">
                          <a:effectLst/>
                          <a:latin typeface="Arial"/>
                          <a:ea typeface="Times New Roman"/>
                        </a:rPr>
                        <a:t>ESTRUCTURA DE DATOS</a:t>
                      </a:r>
                      <a:endParaRPr lang="es-MX" sz="12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gridSpan="4">
                  <a:txBody>
                    <a:bodyPr/>
                    <a:lstStyle/>
                    <a:p>
                      <a:pPr>
                        <a:spcAft>
                          <a:spcPts val="0"/>
                        </a:spcAft>
                      </a:pPr>
                      <a:r>
                        <a:rPr lang="es-MX" sz="1000" b="1">
                          <a:effectLst/>
                          <a:latin typeface="Arial"/>
                          <a:ea typeface="Times New Roman"/>
                        </a:rPr>
                        <a:t>Fecha de elaboración:</a:t>
                      </a:r>
                      <a:endParaRPr lang="es-MX" sz="1200">
                        <a:effectLst/>
                        <a:latin typeface="Times New Roman"/>
                        <a:ea typeface="Times New Roman"/>
                      </a:endParaRPr>
                    </a:p>
                    <a:p>
                      <a:pPr>
                        <a:spcAft>
                          <a:spcPts val="0"/>
                        </a:spcAft>
                      </a:pPr>
                      <a:r>
                        <a:rPr lang="es-MX" sz="1000">
                          <a:solidFill>
                            <a:srgbClr val="000000"/>
                          </a:solidFill>
                          <a:effectLst/>
                          <a:latin typeface="Arial"/>
                          <a:ea typeface="Arial"/>
                        </a:rPr>
                        <a:t>            </a:t>
                      </a:r>
                      <a:r>
                        <a:rPr lang="es-MX" sz="1000">
                          <a:solidFill>
                            <a:srgbClr val="000000"/>
                          </a:solidFill>
                          <a:effectLst/>
                          <a:latin typeface="Arial"/>
                          <a:ea typeface="Times New Roman"/>
                        </a:rPr>
                        <a:t>JULIO 2014</a:t>
                      </a:r>
                      <a:endParaRPr lang="es-MX" sz="12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c hMerge="1">
                  <a:txBody>
                    <a:bodyPr/>
                    <a:lstStyle/>
                    <a:p>
                      <a:endParaRPr lang="es-MX"/>
                    </a:p>
                  </a:txBody>
                  <a:tcPr/>
                </a:tc>
              </a:tr>
              <a:tr h="524870">
                <a:tc>
                  <a:txBody>
                    <a:bodyPr/>
                    <a:lstStyle/>
                    <a:p>
                      <a:pPr algn="ctr">
                        <a:spcAft>
                          <a:spcPts val="0"/>
                        </a:spcAft>
                      </a:pPr>
                      <a:r>
                        <a:rPr lang="es-MX" sz="1000" b="1">
                          <a:effectLst/>
                          <a:latin typeface="Arial"/>
                          <a:ea typeface="Times New Roman"/>
                        </a:rPr>
                        <a:t>Clave</a:t>
                      </a:r>
                      <a:endParaRPr lang="es-MX" sz="1200">
                        <a:effectLst/>
                        <a:latin typeface="Times New Roman"/>
                        <a:ea typeface="Times New Roman"/>
                      </a:endParaRPr>
                    </a:p>
                    <a:p>
                      <a:pPr algn="ctr">
                        <a:spcAft>
                          <a:spcPts val="0"/>
                        </a:spcAft>
                      </a:pPr>
                      <a:r>
                        <a:rPr lang="es-MX" sz="1000" b="1">
                          <a:effectLst/>
                          <a:latin typeface="Arial"/>
                          <a:ea typeface="Times New Roman"/>
                        </a:rPr>
                        <a:t> </a:t>
                      </a:r>
                      <a:endParaRPr lang="es-MX" sz="12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000" b="1">
                          <a:effectLst/>
                          <a:latin typeface="Arial"/>
                          <a:ea typeface="Times New Roman"/>
                        </a:rPr>
                        <a:t>Horas de Teoría</a:t>
                      </a:r>
                      <a:endParaRPr lang="es-MX" sz="1200">
                        <a:effectLst/>
                        <a:latin typeface="Times New Roman"/>
                        <a:ea typeface="Times New Roman"/>
                      </a:endParaRPr>
                    </a:p>
                    <a:p>
                      <a:pPr algn="ctr">
                        <a:spcAft>
                          <a:spcPts val="0"/>
                        </a:spcAft>
                      </a:pPr>
                      <a:r>
                        <a:rPr lang="es-MX" sz="1000" b="1">
                          <a:effectLst/>
                          <a:latin typeface="Arial"/>
                          <a:ea typeface="Times New Roman"/>
                        </a:rPr>
                        <a:t> </a:t>
                      </a:r>
                      <a:endParaRPr lang="es-MX" sz="12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000" b="1">
                          <a:effectLst/>
                          <a:latin typeface="Arial"/>
                          <a:ea typeface="Times New Roman"/>
                        </a:rPr>
                        <a:t>Horas de Práctica</a:t>
                      </a:r>
                      <a:endParaRPr lang="es-MX" sz="1200">
                        <a:effectLst/>
                        <a:latin typeface="Times New Roman"/>
                        <a:ea typeface="Times New Roman"/>
                      </a:endParaRPr>
                    </a:p>
                    <a:p>
                      <a:pPr algn="ctr">
                        <a:spcAft>
                          <a:spcPts val="0"/>
                        </a:spcAft>
                      </a:pPr>
                      <a:r>
                        <a:rPr lang="es-MX" sz="1000" b="1">
                          <a:effectLst/>
                          <a:latin typeface="Arial"/>
                          <a:ea typeface="Times New Roman"/>
                        </a:rPr>
                        <a:t> </a:t>
                      </a:r>
                      <a:endParaRPr lang="es-MX" sz="12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000" b="1">
                          <a:effectLst/>
                          <a:latin typeface="Arial"/>
                          <a:ea typeface="Times New Roman"/>
                        </a:rPr>
                        <a:t>Total de horas</a:t>
                      </a:r>
                      <a:endParaRPr lang="es-MX" sz="1200">
                        <a:effectLst/>
                        <a:latin typeface="Times New Roman"/>
                        <a:ea typeface="Times New Roman"/>
                      </a:endParaRPr>
                    </a:p>
                    <a:p>
                      <a:pPr algn="ctr">
                        <a:spcAft>
                          <a:spcPts val="0"/>
                        </a:spcAft>
                      </a:pPr>
                      <a:r>
                        <a:rPr lang="es-MX" sz="1000" b="1">
                          <a:effectLst/>
                          <a:latin typeface="Arial"/>
                          <a:ea typeface="Times New Roman"/>
                        </a:rPr>
                        <a:t> </a:t>
                      </a:r>
                      <a:endParaRPr lang="es-MX" sz="12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000" b="1">
                          <a:effectLst/>
                          <a:latin typeface="Arial"/>
                          <a:ea typeface="Times New Roman"/>
                        </a:rPr>
                        <a:t>Créditos</a:t>
                      </a:r>
                      <a:endParaRPr lang="es-MX" sz="1200">
                        <a:effectLst/>
                        <a:latin typeface="Times New Roman"/>
                        <a:ea typeface="Times New Roman"/>
                      </a:endParaRPr>
                    </a:p>
                    <a:p>
                      <a:pPr algn="ctr">
                        <a:spcAft>
                          <a:spcPts val="0"/>
                        </a:spcAft>
                      </a:pPr>
                      <a:r>
                        <a:rPr lang="es-MX" sz="1000" b="1">
                          <a:effectLst/>
                          <a:latin typeface="Arial"/>
                          <a:ea typeface="Times New Roman"/>
                        </a:rPr>
                        <a:t> </a:t>
                      </a:r>
                      <a:endParaRPr lang="es-MX" sz="12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000" b="1">
                          <a:effectLst/>
                          <a:latin typeface="Arial"/>
                          <a:ea typeface="Times New Roman"/>
                        </a:rPr>
                        <a:t>Tipo de unidad de aprendizaje</a:t>
                      </a:r>
                      <a:endParaRPr lang="es-MX" sz="12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000" b="1">
                          <a:effectLst/>
                          <a:latin typeface="Arial"/>
                          <a:ea typeface="Times New Roman"/>
                        </a:rPr>
                        <a:t>Carácter de la unidad de aprendizaje</a:t>
                      </a:r>
                      <a:endParaRPr lang="es-MX" sz="12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000" b="1">
                          <a:effectLst/>
                          <a:latin typeface="Arial"/>
                          <a:ea typeface="Times New Roman"/>
                        </a:rPr>
                        <a:t>Núcleo de formación</a:t>
                      </a:r>
                      <a:endParaRPr lang="es-MX" sz="12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000" b="1">
                          <a:effectLst/>
                          <a:latin typeface="Arial"/>
                          <a:ea typeface="Times New Roman"/>
                        </a:rPr>
                        <a:t>Modalidad</a:t>
                      </a:r>
                      <a:endParaRPr lang="es-MX" sz="12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9913">
                <a:tc>
                  <a:txBody>
                    <a:bodyPr/>
                    <a:lstStyle/>
                    <a:p>
                      <a:pPr algn="ctr">
                        <a:spcAft>
                          <a:spcPts val="0"/>
                        </a:spcAft>
                      </a:pPr>
                      <a:r>
                        <a:rPr lang="es-MX" sz="1000">
                          <a:effectLst/>
                          <a:latin typeface="Arial"/>
                          <a:ea typeface="Times New Roman"/>
                        </a:rPr>
                        <a:t>L40630</a:t>
                      </a:r>
                      <a:endParaRPr lang="es-MX" sz="1200">
                        <a:effectLst/>
                        <a:latin typeface="Times New Roman"/>
                        <a:ea typeface="Times New Roman"/>
                      </a:endParaRPr>
                    </a:p>
                    <a:p>
                      <a:pPr>
                        <a:spcAft>
                          <a:spcPts val="0"/>
                        </a:spcAft>
                      </a:pPr>
                      <a:r>
                        <a:rPr lang="es-MX" sz="1000">
                          <a:effectLst/>
                          <a:latin typeface="Arial"/>
                          <a:ea typeface="Times New Roman"/>
                        </a:rPr>
                        <a:t> </a:t>
                      </a:r>
                      <a:endParaRPr lang="es-MX" sz="12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000">
                          <a:effectLst/>
                          <a:latin typeface="Arial"/>
                          <a:ea typeface="Times New Roman"/>
                        </a:rPr>
                        <a:t>3.0</a:t>
                      </a:r>
                      <a:endParaRPr lang="es-MX" sz="12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000">
                          <a:effectLst/>
                          <a:latin typeface="Arial"/>
                          <a:ea typeface="Times New Roman"/>
                        </a:rPr>
                        <a:t>2.0</a:t>
                      </a:r>
                      <a:endParaRPr lang="es-MX" sz="12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000">
                          <a:effectLst/>
                          <a:latin typeface="Arial"/>
                          <a:ea typeface="Times New Roman"/>
                        </a:rPr>
                        <a:t>5.0</a:t>
                      </a:r>
                      <a:endParaRPr lang="es-MX" sz="12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000">
                          <a:effectLst/>
                          <a:latin typeface="Arial"/>
                          <a:ea typeface="Times New Roman"/>
                        </a:rPr>
                        <a:t>8.0</a:t>
                      </a:r>
                      <a:endParaRPr lang="es-MX" sz="12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000">
                          <a:effectLst/>
                          <a:latin typeface="Arial"/>
                          <a:ea typeface="Times New Roman"/>
                        </a:rPr>
                        <a:t>CURSO </a:t>
                      </a:r>
                      <a:endParaRPr lang="es-MX" sz="12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000">
                          <a:effectLst/>
                          <a:latin typeface="Arial"/>
                          <a:ea typeface="Times New Roman"/>
                        </a:rPr>
                        <a:t>OBLIGATORIA</a:t>
                      </a:r>
                      <a:endParaRPr lang="es-MX" sz="12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1000">
                          <a:effectLst/>
                          <a:latin typeface="Arial"/>
                          <a:ea typeface="Times New Roman"/>
                        </a:rPr>
                        <a:t>SUSTANTIVO PROFESIONAL</a:t>
                      </a:r>
                      <a:endParaRPr lang="es-MX" sz="12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000">
                          <a:effectLst/>
                          <a:latin typeface="Arial"/>
                          <a:ea typeface="Times New Roman"/>
                        </a:rPr>
                        <a:t>PRESENCIAL</a:t>
                      </a:r>
                      <a:endParaRPr lang="es-MX" sz="12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24696">
                <a:tc gridSpan="3">
                  <a:txBody>
                    <a:bodyPr/>
                    <a:lstStyle/>
                    <a:p>
                      <a:pPr>
                        <a:spcAft>
                          <a:spcPts val="0"/>
                        </a:spcAft>
                      </a:pPr>
                      <a:r>
                        <a:rPr lang="es-MX" sz="1000" b="1">
                          <a:effectLst/>
                          <a:latin typeface="Arial"/>
                          <a:ea typeface="Times New Roman"/>
                        </a:rPr>
                        <a:t>Prerrequisitos</a:t>
                      </a:r>
                      <a:endParaRPr lang="es-MX" sz="1200">
                        <a:effectLst/>
                        <a:latin typeface="Times New Roman"/>
                        <a:ea typeface="Times New Roman"/>
                      </a:endParaRPr>
                    </a:p>
                    <a:p>
                      <a:pPr>
                        <a:spcAft>
                          <a:spcPts val="0"/>
                        </a:spcAft>
                      </a:pPr>
                      <a:r>
                        <a:rPr lang="es-MX" sz="1000" b="1">
                          <a:effectLst/>
                          <a:latin typeface="Arial"/>
                          <a:ea typeface="Times New Roman"/>
                        </a:rPr>
                        <a:t>(Conocimientos previos):</a:t>
                      </a:r>
                      <a:endParaRPr lang="es-MX" sz="1200">
                        <a:effectLst/>
                        <a:latin typeface="Times New Roman"/>
                        <a:ea typeface="Times New Roman"/>
                      </a:endParaRPr>
                    </a:p>
                    <a:p>
                      <a:pPr>
                        <a:spcAft>
                          <a:spcPts val="0"/>
                        </a:spcAft>
                      </a:pPr>
                      <a:r>
                        <a:rPr lang="es-ES" sz="1000">
                          <a:effectLst/>
                          <a:latin typeface="Arial"/>
                          <a:ea typeface="Times New Roman"/>
                        </a:rPr>
                        <a:t>- CONOCIMIENTOS BÁSICOS DE</a:t>
                      </a:r>
                      <a:endParaRPr lang="es-MX" sz="1200">
                        <a:effectLst/>
                        <a:latin typeface="Times New Roman"/>
                        <a:ea typeface="Times New Roman"/>
                      </a:endParaRPr>
                    </a:p>
                    <a:p>
                      <a:pPr>
                        <a:spcAft>
                          <a:spcPts val="0"/>
                        </a:spcAft>
                      </a:pPr>
                      <a:r>
                        <a:rPr lang="es-ES" sz="1000">
                          <a:effectLst/>
                          <a:latin typeface="Arial"/>
                          <a:ea typeface="Times New Roman"/>
                        </a:rPr>
                        <a:t>PROGRAMACIÓN</a:t>
                      </a:r>
                      <a:endParaRPr lang="es-MX" sz="1200">
                        <a:effectLst/>
                        <a:latin typeface="Times New Roman"/>
                        <a:ea typeface="Times New Roman"/>
                      </a:endParaRPr>
                    </a:p>
                    <a:p>
                      <a:pPr>
                        <a:spcAft>
                          <a:spcPts val="0"/>
                        </a:spcAft>
                      </a:pPr>
                      <a:r>
                        <a:rPr lang="es-ES" sz="1000">
                          <a:effectLst/>
                          <a:latin typeface="Arial"/>
                          <a:ea typeface="Times New Roman"/>
                        </a:rPr>
                        <a:t>- CONOCIMIENTOS SOBRE LA PROGRAMACIÓN ORIENTADA A OBJETOS</a:t>
                      </a:r>
                      <a:endParaRPr lang="es-MX" sz="12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c gridSpan="3">
                  <a:txBody>
                    <a:bodyPr/>
                    <a:lstStyle/>
                    <a:p>
                      <a:pPr>
                        <a:spcAft>
                          <a:spcPts val="0"/>
                        </a:spcAft>
                      </a:pPr>
                      <a:r>
                        <a:rPr lang="es-MX" sz="1000" b="1">
                          <a:effectLst/>
                          <a:latin typeface="Arial"/>
                          <a:ea typeface="Times New Roman"/>
                        </a:rPr>
                        <a:t>Unidad de aprendizaje antecedente:</a:t>
                      </a:r>
                      <a:endParaRPr lang="es-MX" sz="1200">
                        <a:effectLst/>
                        <a:latin typeface="Times New Roman"/>
                        <a:ea typeface="Times New Roman"/>
                      </a:endParaRPr>
                    </a:p>
                    <a:p>
                      <a:pPr>
                        <a:spcAft>
                          <a:spcPts val="0"/>
                        </a:spcAft>
                      </a:pPr>
                      <a:r>
                        <a:rPr lang="es-MX" sz="1000">
                          <a:effectLst/>
                          <a:latin typeface="Arial"/>
                          <a:ea typeface="Times New Roman"/>
                        </a:rPr>
                        <a:t> </a:t>
                      </a:r>
                      <a:endParaRPr lang="es-MX" sz="1200">
                        <a:effectLst/>
                        <a:latin typeface="Times New Roman"/>
                        <a:ea typeface="Times New Roman"/>
                      </a:endParaRPr>
                    </a:p>
                    <a:p>
                      <a:pPr>
                        <a:spcAft>
                          <a:spcPts val="0"/>
                        </a:spcAft>
                      </a:pPr>
                      <a:r>
                        <a:rPr lang="es-MX" sz="1000">
                          <a:effectLst/>
                          <a:latin typeface="Arial"/>
                          <a:ea typeface="Times New Roman"/>
                        </a:rPr>
                        <a:t> </a:t>
                      </a:r>
                      <a:endParaRPr lang="es-MX" sz="1200">
                        <a:effectLst/>
                        <a:latin typeface="Times New Roman"/>
                        <a:ea typeface="Times New Roman"/>
                      </a:endParaRPr>
                    </a:p>
                    <a:p>
                      <a:pPr algn="ctr">
                        <a:spcAft>
                          <a:spcPts val="0"/>
                        </a:spcAft>
                      </a:pPr>
                      <a:r>
                        <a:rPr lang="es-MX" sz="1000">
                          <a:effectLst/>
                          <a:latin typeface="Arial"/>
                          <a:ea typeface="Times New Roman"/>
                        </a:rPr>
                        <a:t>PROGRAMACIÓN ORIENTADA A OBJETOS</a:t>
                      </a:r>
                      <a:endParaRPr lang="es-MX" sz="12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c gridSpan="3">
                  <a:txBody>
                    <a:bodyPr/>
                    <a:lstStyle/>
                    <a:p>
                      <a:pPr>
                        <a:spcAft>
                          <a:spcPts val="0"/>
                        </a:spcAft>
                      </a:pPr>
                      <a:r>
                        <a:rPr lang="es-MX" sz="1000" b="1">
                          <a:effectLst/>
                          <a:latin typeface="Arial"/>
                          <a:ea typeface="Times New Roman"/>
                        </a:rPr>
                        <a:t>Unidad de aprendizaje consecuente:</a:t>
                      </a:r>
                      <a:endParaRPr lang="es-MX" sz="1200">
                        <a:effectLst/>
                        <a:latin typeface="Times New Roman"/>
                        <a:ea typeface="Times New Roman"/>
                      </a:endParaRPr>
                    </a:p>
                    <a:p>
                      <a:pPr>
                        <a:spcAft>
                          <a:spcPts val="0"/>
                        </a:spcAft>
                      </a:pPr>
                      <a:r>
                        <a:rPr lang="es-MX" sz="1000">
                          <a:effectLst/>
                          <a:latin typeface="Arial"/>
                          <a:ea typeface="Times New Roman"/>
                        </a:rPr>
                        <a:t> </a:t>
                      </a:r>
                      <a:endParaRPr lang="es-MX" sz="1200">
                        <a:effectLst/>
                        <a:latin typeface="Times New Roman"/>
                        <a:ea typeface="Times New Roman"/>
                      </a:endParaRPr>
                    </a:p>
                    <a:p>
                      <a:pPr>
                        <a:spcAft>
                          <a:spcPts val="0"/>
                        </a:spcAft>
                      </a:pPr>
                      <a:r>
                        <a:rPr lang="es-MX" sz="1000">
                          <a:effectLst/>
                          <a:latin typeface="Arial"/>
                          <a:ea typeface="Times New Roman"/>
                        </a:rPr>
                        <a:t> </a:t>
                      </a:r>
                      <a:endParaRPr lang="es-MX" sz="1200">
                        <a:effectLst/>
                        <a:latin typeface="Times New Roman"/>
                        <a:ea typeface="Times New Roman"/>
                      </a:endParaRPr>
                    </a:p>
                    <a:p>
                      <a:pPr algn="ctr">
                        <a:spcAft>
                          <a:spcPts val="0"/>
                        </a:spcAft>
                      </a:pPr>
                      <a:r>
                        <a:rPr lang="es-MX" sz="1000">
                          <a:effectLst/>
                          <a:latin typeface="Arial"/>
                          <a:ea typeface="Times New Roman"/>
                        </a:rPr>
                        <a:t>ORGANIZACIÓN DE ARCHIVOS</a:t>
                      </a:r>
                      <a:endParaRPr lang="es-MX" sz="12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r>
              <a:tr h="349913">
                <a:tc gridSpan="9">
                  <a:txBody>
                    <a:bodyPr/>
                    <a:lstStyle/>
                    <a:p>
                      <a:pPr>
                        <a:spcAft>
                          <a:spcPts val="0"/>
                        </a:spcAft>
                      </a:pPr>
                      <a:r>
                        <a:rPr lang="es-MX" sz="1000" b="1" dirty="0">
                          <a:effectLst/>
                          <a:latin typeface="Arial"/>
                          <a:ea typeface="Times New Roman"/>
                        </a:rPr>
                        <a:t>Programas en los que se imparte:</a:t>
                      </a:r>
                      <a:endParaRPr lang="es-MX" sz="1200" dirty="0">
                        <a:effectLst/>
                        <a:latin typeface="Times New Roman"/>
                        <a:ea typeface="Times New Roman"/>
                      </a:endParaRPr>
                    </a:p>
                    <a:p>
                      <a:pPr>
                        <a:spcAft>
                          <a:spcPts val="0"/>
                        </a:spcAft>
                      </a:pPr>
                      <a:r>
                        <a:rPr lang="es-MX" sz="1000" dirty="0">
                          <a:effectLst/>
                          <a:latin typeface="Arial"/>
                          <a:ea typeface="Arial"/>
                        </a:rPr>
                        <a:t>        </a:t>
                      </a:r>
                      <a:r>
                        <a:rPr lang="es-MX" sz="1000" dirty="0">
                          <a:effectLst/>
                          <a:latin typeface="Arial"/>
                          <a:ea typeface="Times New Roman"/>
                        </a:rPr>
                        <a:t>UAPS: Atlacomulco, Ecatepec, Texcoco, Valle de Chalco, Valle de México, Valle de Teotihuacán, Valle de Zumpango.</a:t>
                      </a:r>
                      <a:endParaRPr lang="es-MX" sz="12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r>
            </a:tbl>
          </a:graphicData>
        </a:graphic>
      </p:graphicFrame>
    </p:spTree>
    <p:extLst>
      <p:ext uri="{BB962C8B-B14F-4D97-AF65-F5344CB8AC3E}">
        <p14:creationId xmlns:p14="http://schemas.microsoft.com/office/powerpoint/2010/main" val="42312171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2" name="1 CuadroTexto"/>
          <p:cNvSpPr txBox="1"/>
          <p:nvPr/>
        </p:nvSpPr>
        <p:spPr>
          <a:xfrm>
            <a:off x="894708" y="1619178"/>
            <a:ext cx="7277692" cy="461665"/>
          </a:xfrm>
          <a:prstGeom prst="rect">
            <a:avLst/>
          </a:prstGeom>
          <a:noFill/>
        </p:spPr>
        <p:txBody>
          <a:bodyPr wrap="square" rtlCol="0">
            <a:spAutoFit/>
          </a:bodyPr>
          <a:lstStyle/>
          <a:p>
            <a:pPr algn="ctr"/>
            <a:r>
              <a:rPr lang="es-MX" sz="2400" b="1" dirty="0">
                <a:solidFill>
                  <a:srgbClr val="EEECE1">
                    <a:lumMod val="50000"/>
                  </a:srgbClr>
                </a:solidFill>
                <a:cs typeface="Times New Roman" panose="02020603050405020304" pitchFamily="18" charset="0"/>
              </a:rPr>
              <a:t>ESTRUCTURAS DE DATOS</a:t>
            </a:r>
          </a:p>
        </p:txBody>
      </p:sp>
      <p:sp>
        <p:nvSpPr>
          <p:cNvPr id="9" name="8 CuadroTexto"/>
          <p:cNvSpPr txBox="1"/>
          <p:nvPr/>
        </p:nvSpPr>
        <p:spPr>
          <a:xfrm>
            <a:off x="827584" y="2151267"/>
            <a:ext cx="7259690" cy="461665"/>
          </a:xfrm>
          <a:prstGeom prst="rect">
            <a:avLst/>
          </a:prstGeom>
          <a:noFill/>
        </p:spPr>
        <p:txBody>
          <a:bodyPr wrap="square" rtlCol="0">
            <a:spAutoFit/>
          </a:bodyPr>
          <a:lstStyle/>
          <a:p>
            <a:pPr algn="ctr"/>
            <a:r>
              <a:rPr lang="es-MX" sz="2400" b="1" dirty="0">
                <a:solidFill>
                  <a:srgbClr val="EEECE1">
                    <a:lumMod val="50000"/>
                  </a:srgbClr>
                </a:solidFill>
                <a:cs typeface="Times New Roman" panose="02020603050405020304" pitchFamily="18" charset="0"/>
              </a:rPr>
              <a:t>Objetivos</a:t>
            </a:r>
          </a:p>
        </p:txBody>
      </p:sp>
      <p:sp>
        <p:nvSpPr>
          <p:cNvPr id="3" name="2 CuadroTexto"/>
          <p:cNvSpPr txBox="1"/>
          <p:nvPr/>
        </p:nvSpPr>
        <p:spPr>
          <a:xfrm>
            <a:off x="899592" y="2805836"/>
            <a:ext cx="6912768" cy="2246769"/>
          </a:xfrm>
          <a:prstGeom prst="rect">
            <a:avLst/>
          </a:prstGeom>
          <a:noFill/>
        </p:spPr>
        <p:txBody>
          <a:bodyPr wrap="square" rtlCol="0">
            <a:spAutoFit/>
          </a:bodyPr>
          <a:lstStyle/>
          <a:p>
            <a:pPr marL="342900" indent="-342900" algn="just">
              <a:buFont typeface="Wingdings" panose="05000000000000000000" pitchFamily="2" charset="2"/>
              <a:buChar char="Ø"/>
            </a:pPr>
            <a:r>
              <a:rPr lang="es-MX" sz="2800" dirty="0">
                <a:solidFill>
                  <a:prstClr val="black"/>
                </a:solidFill>
              </a:rPr>
              <a:t>Identificar, seleccionar y aplicar eficientemente tipos de datos abstractos, métodos de ordenamiento y búsqueda para la optimización del rendimiento de soluciones de problemas del mundo real. </a:t>
            </a:r>
            <a:endParaRPr lang="es-MX" sz="2800" dirty="0">
              <a:solidFill>
                <a:prstClr val="black"/>
              </a:solidFill>
              <a:cs typeface="Times New Roman" panose="02020603050405020304" pitchFamily="18" charset="0"/>
            </a:endParaRPr>
          </a:p>
        </p:txBody>
      </p:sp>
    </p:spTree>
    <p:extLst>
      <p:ext uri="{BB962C8B-B14F-4D97-AF65-F5344CB8AC3E}">
        <p14:creationId xmlns:p14="http://schemas.microsoft.com/office/powerpoint/2010/main" val="137318621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7" name="1 Título"/>
          <p:cNvSpPr>
            <a:spLocks noGrp="1"/>
          </p:cNvSpPr>
          <p:nvPr>
            <p:ph type="title"/>
          </p:nvPr>
        </p:nvSpPr>
        <p:spPr>
          <a:xfrm>
            <a:off x="1490464" y="836712"/>
            <a:ext cx="5745832" cy="360040"/>
          </a:xfrm>
          <a:noFill/>
          <a:ln>
            <a:noFill/>
          </a:ln>
        </p:spPr>
        <p:style>
          <a:lnRef idx="1">
            <a:schemeClr val="accent3"/>
          </a:lnRef>
          <a:fillRef idx="2">
            <a:schemeClr val="accent3"/>
          </a:fillRef>
          <a:effectRef idx="1">
            <a:schemeClr val="accent3"/>
          </a:effectRef>
          <a:fontRef idx="minor">
            <a:schemeClr val="dk1"/>
          </a:fontRef>
        </p:style>
        <p:txBody>
          <a:bodyPr>
            <a:no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r>
              <a:rPr lang="es-ES_tradnl" sz="3600" b="1" dirty="0" smtClean="0">
                <a:ln/>
                <a:solidFill>
                  <a:schemeClr val="bg2">
                    <a:lumMod val="50000"/>
                  </a:schemeClr>
                </a:solidFill>
                <a:latin typeface="Times New Roman" pitchFamily="18" charset="0"/>
                <a:cs typeface="Times New Roman" pitchFamily="18" charset="0"/>
              </a:rPr>
              <a:t>Contenido Sintético</a:t>
            </a:r>
            <a:endParaRPr lang="es-MX" sz="3600" b="1" dirty="0">
              <a:ln/>
              <a:solidFill>
                <a:schemeClr val="bg2">
                  <a:lumMod val="50000"/>
                </a:schemeClr>
              </a:solidFill>
              <a:latin typeface="Times New Roman" pitchFamily="18" charset="0"/>
              <a:cs typeface="Times New Roman" pitchFamily="18" charset="0"/>
            </a:endParaRPr>
          </a:p>
        </p:txBody>
      </p:sp>
      <p:sp>
        <p:nvSpPr>
          <p:cNvPr id="2" name="1 CuadroTexto"/>
          <p:cNvSpPr txBox="1"/>
          <p:nvPr/>
        </p:nvSpPr>
        <p:spPr>
          <a:xfrm>
            <a:off x="894708" y="1279921"/>
            <a:ext cx="7277692" cy="369332"/>
          </a:xfrm>
          <a:prstGeom prst="rect">
            <a:avLst/>
          </a:prstGeom>
          <a:noFill/>
        </p:spPr>
        <p:txBody>
          <a:bodyPr wrap="square" rtlCol="0">
            <a:spAutoFit/>
          </a:bodyPr>
          <a:lstStyle/>
          <a:p>
            <a:pPr algn="ctr"/>
            <a:r>
              <a:rPr lang="es-MX" b="1" dirty="0" smtClean="0">
                <a:solidFill>
                  <a:srgbClr val="EEECE1">
                    <a:lumMod val="50000"/>
                  </a:srgbClr>
                </a:solidFill>
                <a:cs typeface="Times New Roman" panose="02020603050405020304" pitchFamily="18" charset="0"/>
              </a:rPr>
              <a:t>Estructuras </a:t>
            </a:r>
            <a:r>
              <a:rPr lang="es-MX" b="1" smtClean="0">
                <a:solidFill>
                  <a:srgbClr val="EEECE1">
                    <a:lumMod val="50000"/>
                  </a:srgbClr>
                </a:solidFill>
                <a:cs typeface="Times New Roman" panose="02020603050405020304" pitchFamily="18" charset="0"/>
              </a:rPr>
              <a:t>de Datos.</a:t>
            </a:r>
            <a:r>
              <a:rPr lang="es-MX" b="1" smtClean="0">
                <a:solidFill>
                  <a:srgbClr val="EEECE1">
                    <a:lumMod val="50000"/>
                  </a:srgbClr>
                </a:solidFill>
              </a:rPr>
              <a:t> </a:t>
            </a:r>
            <a:endParaRPr lang="es-MX" b="1" dirty="0">
              <a:solidFill>
                <a:srgbClr val="EEECE1">
                  <a:lumMod val="50000"/>
                </a:srgbClr>
              </a:solidFill>
            </a:endParaRPr>
          </a:p>
        </p:txBody>
      </p:sp>
      <p:sp>
        <p:nvSpPr>
          <p:cNvPr id="9" name="8 CuadroTexto"/>
          <p:cNvSpPr txBox="1"/>
          <p:nvPr/>
        </p:nvSpPr>
        <p:spPr>
          <a:xfrm>
            <a:off x="887804" y="1643246"/>
            <a:ext cx="7259690" cy="369332"/>
          </a:xfrm>
          <a:prstGeom prst="rect">
            <a:avLst/>
          </a:prstGeom>
          <a:noFill/>
        </p:spPr>
        <p:txBody>
          <a:bodyPr wrap="square" rtlCol="0">
            <a:spAutoFit/>
          </a:bodyPr>
          <a:lstStyle/>
          <a:p>
            <a:pPr algn="ctr"/>
            <a:r>
              <a:rPr lang="es-MX" b="1" dirty="0">
                <a:solidFill>
                  <a:srgbClr val="EEECE1">
                    <a:lumMod val="50000"/>
                  </a:srgbClr>
                </a:solidFill>
              </a:rPr>
              <a:t>Unidad I</a:t>
            </a:r>
          </a:p>
        </p:txBody>
      </p:sp>
      <p:sp>
        <p:nvSpPr>
          <p:cNvPr id="3" name="2 CuadroTexto"/>
          <p:cNvSpPr txBox="1"/>
          <p:nvPr/>
        </p:nvSpPr>
        <p:spPr>
          <a:xfrm>
            <a:off x="1313878" y="2012578"/>
            <a:ext cx="6912768" cy="4524315"/>
          </a:xfrm>
          <a:prstGeom prst="rect">
            <a:avLst/>
          </a:prstGeom>
          <a:noFill/>
        </p:spPr>
        <p:txBody>
          <a:bodyPr wrap="square" rtlCol="0">
            <a:spAutoFit/>
          </a:bodyPr>
          <a:lstStyle/>
          <a:p>
            <a:r>
              <a:rPr lang="es-MX" b="1" dirty="0">
                <a:solidFill>
                  <a:schemeClr val="bg2">
                    <a:lumMod val="50000"/>
                  </a:schemeClr>
                </a:solidFill>
              </a:rPr>
              <a:t>1. Ordenación por el Mínimo</a:t>
            </a:r>
            <a:endParaRPr lang="es-MX" dirty="0">
              <a:solidFill>
                <a:schemeClr val="bg2">
                  <a:lumMod val="50000"/>
                </a:schemeClr>
              </a:solidFill>
            </a:endParaRPr>
          </a:p>
          <a:p>
            <a:r>
              <a:rPr lang="es-MX" b="1" dirty="0">
                <a:solidFill>
                  <a:schemeClr val="bg2">
                    <a:lumMod val="50000"/>
                  </a:schemeClr>
                </a:solidFill>
              </a:rPr>
              <a:t>2. Variables </a:t>
            </a:r>
            <a:endParaRPr lang="es-MX" dirty="0">
              <a:solidFill>
                <a:schemeClr val="bg2">
                  <a:lumMod val="50000"/>
                </a:schemeClr>
              </a:solidFill>
            </a:endParaRPr>
          </a:p>
          <a:p>
            <a:r>
              <a:rPr lang="es-MX" b="1" dirty="0">
                <a:solidFill>
                  <a:schemeClr val="bg2">
                    <a:lumMod val="50000"/>
                  </a:schemeClr>
                </a:solidFill>
              </a:rPr>
              <a:t>3. Pseudocódigo </a:t>
            </a:r>
            <a:endParaRPr lang="es-MX" dirty="0">
              <a:solidFill>
                <a:schemeClr val="bg2">
                  <a:lumMod val="50000"/>
                </a:schemeClr>
              </a:solidFill>
            </a:endParaRPr>
          </a:p>
          <a:p>
            <a:r>
              <a:rPr lang="es-MX" b="1" dirty="0">
                <a:solidFill>
                  <a:schemeClr val="bg2">
                    <a:lumMod val="50000"/>
                  </a:schemeClr>
                </a:solidFill>
              </a:rPr>
              <a:t>4. Ordenación por selección </a:t>
            </a:r>
            <a:endParaRPr lang="es-MX" dirty="0">
              <a:solidFill>
                <a:schemeClr val="bg2">
                  <a:lumMod val="50000"/>
                </a:schemeClr>
              </a:solidFill>
            </a:endParaRPr>
          </a:p>
          <a:p>
            <a:r>
              <a:rPr lang="es-MX" b="1" dirty="0">
                <a:solidFill>
                  <a:schemeClr val="bg2">
                    <a:lumMod val="50000"/>
                  </a:schemeClr>
                </a:solidFill>
              </a:rPr>
              <a:t>5. Ordenación Shell</a:t>
            </a:r>
            <a:endParaRPr lang="es-MX" dirty="0">
              <a:solidFill>
                <a:schemeClr val="bg2">
                  <a:lumMod val="50000"/>
                </a:schemeClr>
              </a:solidFill>
            </a:endParaRPr>
          </a:p>
          <a:p>
            <a:r>
              <a:rPr lang="es-MX" b="1" dirty="0">
                <a:solidFill>
                  <a:schemeClr val="bg2">
                    <a:lumMod val="50000"/>
                  </a:schemeClr>
                </a:solidFill>
              </a:rPr>
              <a:t>6. Métodos de búsqueda</a:t>
            </a:r>
            <a:endParaRPr lang="es-MX" dirty="0">
              <a:solidFill>
                <a:schemeClr val="bg2">
                  <a:lumMod val="50000"/>
                </a:schemeClr>
              </a:solidFill>
            </a:endParaRPr>
          </a:p>
          <a:p>
            <a:r>
              <a:rPr lang="es-MX" b="1" dirty="0">
                <a:solidFill>
                  <a:schemeClr val="bg2">
                    <a:lumMod val="50000"/>
                  </a:schemeClr>
                </a:solidFill>
              </a:rPr>
              <a:t>6.1.Búsqueda Binaria</a:t>
            </a:r>
            <a:endParaRPr lang="es-MX" dirty="0">
              <a:solidFill>
                <a:schemeClr val="bg2">
                  <a:lumMod val="50000"/>
                </a:schemeClr>
              </a:solidFill>
            </a:endParaRPr>
          </a:p>
          <a:p>
            <a:r>
              <a:rPr lang="es-MX" b="1" dirty="0">
                <a:solidFill>
                  <a:schemeClr val="bg2">
                    <a:lumMod val="50000"/>
                  </a:schemeClr>
                </a:solidFill>
              </a:rPr>
              <a:t>7. Grafos</a:t>
            </a:r>
            <a:endParaRPr lang="es-MX" dirty="0">
              <a:solidFill>
                <a:schemeClr val="bg2">
                  <a:lumMod val="50000"/>
                </a:schemeClr>
              </a:solidFill>
            </a:endParaRPr>
          </a:p>
          <a:p>
            <a:r>
              <a:rPr lang="es-MX" b="1" dirty="0">
                <a:solidFill>
                  <a:schemeClr val="bg2">
                    <a:lumMod val="50000"/>
                  </a:schemeClr>
                </a:solidFill>
              </a:rPr>
              <a:t>7.1. Orden de un Grafo</a:t>
            </a:r>
            <a:endParaRPr lang="es-MX" dirty="0">
              <a:solidFill>
                <a:schemeClr val="bg2">
                  <a:lumMod val="50000"/>
                </a:schemeClr>
              </a:solidFill>
            </a:endParaRPr>
          </a:p>
          <a:p>
            <a:r>
              <a:rPr lang="es-MX" b="1" dirty="0">
                <a:solidFill>
                  <a:schemeClr val="bg2">
                    <a:lumMod val="50000"/>
                  </a:schemeClr>
                </a:solidFill>
              </a:rPr>
              <a:t>7.2. Orden de un Grafo</a:t>
            </a:r>
            <a:endParaRPr lang="es-MX" dirty="0">
              <a:solidFill>
                <a:schemeClr val="bg2">
                  <a:lumMod val="50000"/>
                </a:schemeClr>
              </a:solidFill>
            </a:endParaRPr>
          </a:p>
          <a:p>
            <a:r>
              <a:rPr lang="es-MX" b="1" dirty="0">
                <a:solidFill>
                  <a:schemeClr val="bg2">
                    <a:lumMod val="50000"/>
                  </a:schemeClr>
                </a:solidFill>
              </a:rPr>
              <a:t>7.3. Grafo a Cíclico</a:t>
            </a:r>
            <a:endParaRPr lang="es-MX" dirty="0">
              <a:solidFill>
                <a:schemeClr val="bg2">
                  <a:lumMod val="50000"/>
                </a:schemeClr>
              </a:solidFill>
            </a:endParaRPr>
          </a:p>
          <a:p>
            <a:r>
              <a:rPr lang="es-MX" b="1" dirty="0">
                <a:solidFill>
                  <a:schemeClr val="bg2">
                    <a:lumMod val="50000"/>
                  </a:schemeClr>
                </a:solidFill>
              </a:rPr>
              <a:t>8. Etiquetamiento Consistente </a:t>
            </a:r>
            <a:endParaRPr lang="es-MX" dirty="0">
              <a:solidFill>
                <a:schemeClr val="bg2">
                  <a:lumMod val="50000"/>
                </a:schemeClr>
              </a:solidFill>
            </a:endParaRPr>
          </a:p>
          <a:p>
            <a:r>
              <a:rPr lang="es-MX" b="1" dirty="0">
                <a:solidFill>
                  <a:schemeClr val="bg2">
                    <a:lumMod val="50000"/>
                  </a:schemeClr>
                </a:solidFill>
              </a:rPr>
              <a:t>9. Grafo Completo</a:t>
            </a:r>
            <a:endParaRPr lang="es-MX" dirty="0">
              <a:solidFill>
                <a:schemeClr val="bg2">
                  <a:lumMod val="50000"/>
                </a:schemeClr>
              </a:solidFill>
            </a:endParaRPr>
          </a:p>
          <a:p>
            <a:r>
              <a:rPr lang="es-MX" b="1" dirty="0">
                <a:solidFill>
                  <a:schemeClr val="bg2">
                    <a:lumMod val="50000"/>
                  </a:schemeClr>
                </a:solidFill>
              </a:rPr>
              <a:t>10. Matriz de Adyacencias de un Grafo</a:t>
            </a:r>
            <a:endParaRPr lang="es-MX" dirty="0">
              <a:solidFill>
                <a:schemeClr val="bg2">
                  <a:lumMod val="50000"/>
                </a:schemeClr>
              </a:solidFill>
            </a:endParaRPr>
          </a:p>
          <a:p>
            <a:r>
              <a:rPr lang="es-MX" b="1" dirty="0">
                <a:solidFill>
                  <a:schemeClr val="bg2">
                    <a:lumMod val="50000"/>
                  </a:schemeClr>
                </a:solidFill>
              </a:rPr>
              <a:t>11. Lista de Adyacencias</a:t>
            </a:r>
            <a:endParaRPr lang="es-MX" dirty="0">
              <a:solidFill>
                <a:schemeClr val="bg2">
                  <a:lumMod val="50000"/>
                </a:schemeClr>
              </a:solidFill>
            </a:endParaRPr>
          </a:p>
          <a:p>
            <a:r>
              <a:rPr lang="es-MX" b="1" dirty="0">
                <a:solidFill>
                  <a:schemeClr val="bg2">
                    <a:lumMod val="50000"/>
                  </a:schemeClr>
                </a:solidFill>
              </a:rPr>
              <a:t>12. </a:t>
            </a:r>
            <a:r>
              <a:rPr lang="es-MX" b="1" dirty="0" err="1">
                <a:solidFill>
                  <a:schemeClr val="bg2">
                    <a:lumMod val="50000"/>
                  </a:schemeClr>
                </a:solidFill>
              </a:rPr>
              <a:t>Subgrafos</a:t>
            </a:r>
            <a:endParaRPr lang="es-MX" dirty="0">
              <a:solidFill>
                <a:schemeClr val="bg2">
                  <a:lumMod val="50000"/>
                </a:schemeClr>
              </a:solidFill>
              <a:effectLst/>
            </a:endParaRPr>
          </a:p>
        </p:txBody>
      </p:sp>
    </p:spTree>
    <p:extLst>
      <p:ext uri="{BB962C8B-B14F-4D97-AF65-F5344CB8AC3E}">
        <p14:creationId xmlns:p14="http://schemas.microsoft.com/office/powerpoint/2010/main" val="112110150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9512" y="916487"/>
            <a:ext cx="7776864" cy="968799"/>
          </a:xfrm>
        </p:spPr>
        <p:txBody>
          <a:bodyPr>
            <a:normAutofit/>
          </a:bodyPr>
          <a:lstStyle/>
          <a:p>
            <a:r>
              <a:rPr lang="es-MX" sz="3600" b="1" dirty="0" smtClean="0">
                <a:solidFill>
                  <a:schemeClr val="bg2">
                    <a:lumMod val="50000"/>
                  </a:schemeClr>
                </a:solidFill>
              </a:rPr>
              <a:t>1. Ordenación </a:t>
            </a:r>
            <a:r>
              <a:rPr lang="es-MX" sz="3600" b="1" dirty="0">
                <a:solidFill>
                  <a:schemeClr val="bg2">
                    <a:lumMod val="50000"/>
                  </a:schemeClr>
                </a:solidFill>
              </a:rPr>
              <a:t>por el M</a:t>
            </a:r>
            <a:r>
              <a:rPr lang="es-MX" sz="3600" b="1" dirty="0" smtClean="0">
                <a:solidFill>
                  <a:schemeClr val="bg2">
                    <a:lumMod val="50000"/>
                  </a:schemeClr>
                </a:solidFill>
              </a:rPr>
              <a:t>ínimo</a:t>
            </a:r>
            <a:endParaRPr lang="es-MX" sz="3600" b="1" dirty="0">
              <a:solidFill>
                <a:schemeClr val="bg2">
                  <a:lumMod val="50000"/>
                </a:schemeClr>
              </a:solidFill>
            </a:endParaRPr>
          </a:p>
        </p:txBody>
      </p:sp>
      <p:sp>
        <p:nvSpPr>
          <p:cNvPr id="4" name="3 Rectángulo"/>
          <p:cNvSpPr/>
          <p:nvPr/>
        </p:nvSpPr>
        <p:spPr>
          <a:xfrm>
            <a:off x="592838" y="1910121"/>
            <a:ext cx="7867594" cy="4247317"/>
          </a:xfrm>
          <a:prstGeom prst="rect">
            <a:avLst/>
          </a:prstGeom>
        </p:spPr>
        <p:txBody>
          <a:bodyPr wrap="square">
            <a:spAutoFit/>
          </a:bodyPr>
          <a:lstStyle/>
          <a:p>
            <a:r>
              <a:rPr lang="es-MX" dirty="0">
                <a:solidFill>
                  <a:srgbClr val="EEECE1">
                    <a:lumMod val="50000"/>
                  </a:srgbClr>
                </a:solidFill>
                <a:cs typeface="Arial" pitchFamily="34" charset="0"/>
              </a:rPr>
              <a:t>PRIMERA ETAPA:</a:t>
            </a:r>
          </a:p>
          <a:p>
            <a:endParaRPr lang="es-MX" dirty="0">
              <a:solidFill>
                <a:prstClr val="black"/>
              </a:solidFill>
              <a:cs typeface="Arial" pitchFamily="34" charset="0"/>
            </a:endParaRPr>
          </a:p>
          <a:p>
            <a:pPr algn="just"/>
            <a:r>
              <a:rPr lang="es-MX" dirty="0">
                <a:solidFill>
                  <a:prstClr val="black"/>
                </a:solidFill>
                <a:cs typeface="Arial" pitchFamily="34" charset="0"/>
              </a:rPr>
              <a:t>Se considera que la posición de l mínimo es el que primera recorrer lista desde la segunda para encontrar la posición del mínimo en el caso de  que no sea  elemento situado en la primera posición intercambiar las de tal manera u que el mínimo ocupa la primera posición </a:t>
            </a:r>
          </a:p>
          <a:p>
            <a:endParaRPr lang="es-MX" dirty="0">
              <a:solidFill>
                <a:prstClr val="black"/>
              </a:solidFill>
              <a:cs typeface="Arial" pitchFamily="34" charset="0"/>
            </a:endParaRPr>
          </a:p>
          <a:p>
            <a:r>
              <a:rPr lang="es-MX" dirty="0">
                <a:solidFill>
                  <a:srgbClr val="EEECE1">
                    <a:lumMod val="50000"/>
                  </a:srgbClr>
                </a:solidFill>
                <a:cs typeface="Arial" pitchFamily="34" charset="0"/>
              </a:rPr>
              <a:t>SEGUNDA ETAPA: </a:t>
            </a:r>
          </a:p>
          <a:p>
            <a:endParaRPr lang="es-MX" dirty="0">
              <a:solidFill>
                <a:prstClr val="black"/>
              </a:solidFill>
              <a:cs typeface="Arial" pitchFamily="34" charset="0"/>
            </a:endParaRPr>
          </a:p>
          <a:p>
            <a:pPr algn="just"/>
            <a:r>
              <a:rPr lang="es-MX" dirty="0">
                <a:solidFill>
                  <a:prstClr val="black"/>
                </a:solidFill>
                <a:cs typeface="Arial" pitchFamily="34" charset="0"/>
              </a:rPr>
              <a:t>El íntimo ocupa la segunda posición recorreremos la lista desde la tercera posición  buscamos el mínimo y lo intercambia con el elemento de la segunda posición en caso de que no ocupe dicho lugar de tal forma de que el segundo elemento más pequeño de toda la lista este situada en la segunda posición así sucesivamente hasta n-1 etapas pues su los n-1 primeros elementos están ordenados el ultimo el n también lo estará</a:t>
            </a:r>
          </a:p>
        </p:txBody>
      </p:sp>
      <p:pic>
        <p:nvPicPr>
          <p:cNvPr id="8"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10"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Tree>
    <p:extLst>
      <p:ext uri="{BB962C8B-B14F-4D97-AF65-F5344CB8AC3E}">
        <p14:creationId xmlns:p14="http://schemas.microsoft.com/office/powerpoint/2010/main" val="39875385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15616" y="862990"/>
            <a:ext cx="7056784" cy="765810"/>
          </a:xfrm>
        </p:spPr>
        <p:txBody>
          <a:bodyPr>
            <a:noAutofit/>
          </a:bodyPr>
          <a:lstStyle/>
          <a:p>
            <a:r>
              <a:rPr lang="es-MX" sz="3600" b="1" dirty="0" smtClean="0">
                <a:solidFill>
                  <a:schemeClr val="bg2">
                    <a:lumMod val="50000"/>
                  </a:schemeClr>
                </a:solidFill>
              </a:rPr>
              <a:t>2. Variables</a:t>
            </a:r>
            <a:r>
              <a:rPr lang="es-MX" sz="3600" b="1" dirty="0" smtClean="0"/>
              <a:t> </a:t>
            </a:r>
            <a:endParaRPr lang="es-MX" sz="3600" b="1" dirty="0"/>
          </a:p>
        </p:txBody>
      </p:sp>
      <p:sp>
        <p:nvSpPr>
          <p:cNvPr id="3" name="2 Marcador de contenido"/>
          <p:cNvSpPr>
            <a:spLocks noGrp="1"/>
          </p:cNvSpPr>
          <p:nvPr>
            <p:ph idx="1"/>
          </p:nvPr>
        </p:nvSpPr>
        <p:spPr>
          <a:xfrm>
            <a:off x="755576" y="2395800"/>
            <a:ext cx="7290055" cy="4023360"/>
          </a:xfrm>
        </p:spPr>
        <p:txBody>
          <a:bodyPr>
            <a:normAutofit/>
          </a:bodyPr>
          <a:lstStyle/>
          <a:p>
            <a:r>
              <a:rPr lang="es-MX" sz="2400" dirty="0" smtClean="0"/>
              <a:t>L=nombre </a:t>
            </a:r>
            <a:r>
              <a:rPr lang="es-MX" sz="2400" dirty="0"/>
              <a:t>de la </a:t>
            </a:r>
            <a:r>
              <a:rPr lang="es-MX" sz="2400" dirty="0" smtClean="0"/>
              <a:t>lista.</a:t>
            </a:r>
            <a:endParaRPr lang="es-MX" sz="2400" dirty="0"/>
          </a:p>
          <a:p>
            <a:r>
              <a:rPr lang="es-MX" sz="2400" dirty="0" smtClean="0"/>
              <a:t>N=numero </a:t>
            </a:r>
            <a:r>
              <a:rPr lang="es-MX" sz="2400" dirty="0"/>
              <a:t>de electos de la </a:t>
            </a:r>
            <a:r>
              <a:rPr lang="es-MX" sz="2400" dirty="0" smtClean="0"/>
              <a:t>lista l.</a:t>
            </a:r>
            <a:endParaRPr lang="es-MX" sz="2400" dirty="0"/>
          </a:p>
          <a:p>
            <a:r>
              <a:rPr lang="es-MX" sz="2400" dirty="0" smtClean="0"/>
              <a:t>Aux=para </a:t>
            </a:r>
            <a:r>
              <a:rPr lang="es-MX" sz="2400" dirty="0"/>
              <a:t>realizar el intercambio de los </a:t>
            </a:r>
            <a:r>
              <a:rPr lang="es-MX" sz="2400" dirty="0" smtClean="0"/>
              <a:t>elementos.</a:t>
            </a:r>
            <a:endParaRPr lang="es-MX" sz="2400" dirty="0"/>
          </a:p>
          <a:p>
            <a:r>
              <a:rPr lang="es-MX" sz="2400" dirty="0" smtClean="0"/>
              <a:t>i=contador </a:t>
            </a:r>
            <a:r>
              <a:rPr lang="es-MX" sz="2400" dirty="0"/>
              <a:t>de etapas desde 1 hasta </a:t>
            </a:r>
            <a:r>
              <a:rPr lang="es-MX" sz="2400" dirty="0" smtClean="0"/>
              <a:t>n-1.</a:t>
            </a:r>
            <a:endParaRPr lang="es-MX" sz="2400" dirty="0"/>
          </a:p>
          <a:p>
            <a:r>
              <a:rPr lang="es-MX" sz="2400" dirty="0" smtClean="0"/>
              <a:t>J=recorre </a:t>
            </a:r>
            <a:r>
              <a:rPr lang="es-MX" sz="2400" dirty="0"/>
              <a:t>la lista desde etapa +1,i+1  hasta n para encontrar el </a:t>
            </a:r>
            <a:r>
              <a:rPr lang="es-MX" sz="2400" dirty="0" smtClean="0"/>
              <a:t>mínimo. </a:t>
            </a:r>
            <a:endParaRPr lang="es-MX" sz="2400" dirty="0"/>
          </a:p>
          <a:p>
            <a:r>
              <a:rPr lang="es-MX" sz="2400" dirty="0" smtClean="0"/>
              <a:t>Posmin= </a:t>
            </a:r>
            <a:r>
              <a:rPr lang="es-MX" sz="2400" dirty="0"/>
              <a:t>guardar la posición l mínimo coinciden con el número de </a:t>
            </a:r>
            <a:r>
              <a:rPr lang="es-MX" sz="2400" dirty="0" smtClean="0"/>
              <a:t>etapa.</a:t>
            </a:r>
            <a:endParaRPr lang="es-MX" sz="2400" dirty="0"/>
          </a:p>
        </p:txBody>
      </p:sp>
      <p:pic>
        <p:nvPicPr>
          <p:cNvPr id="7"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9"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Tree>
    <p:extLst>
      <p:ext uri="{BB962C8B-B14F-4D97-AF65-F5344CB8AC3E}">
        <p14:creationId xmlns:p14="http://schemas.microsoft.com/office/powerpoint/2010/main" val="31312810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643594"/>
            <a:ext cx="8229600" cy="1143000"/>
          </a:xfrm>
        </p:spPr>
        <p:txBody>
          <a:bodyPr>
            <a:normAutofit/>
          </a:bodyPr>
          <a:lstStyle/>
          <a:p>
            <a:r>
              <a:rPr lang="es-MX" sz="3600" b="1" dirty="0" smtClean="0">
                <a:solidFill>
                  <a:schemeClr val="bg2">
                    <a:lumMod val="50000"/>
                  </a:schemeClr>
                </a:solidFill>
              </a:rPr>
              <a:t>3. Pseudocódigo </a:t>
            </a:r>
            <a:endParaRPr lang="es-MX" sz="3600" b="1" dirty="0">
              <a:solidFill>
                <a:schemeClr val="bg2">
                  <a:lumMod val="50000"/>
                </a:schemeClr>
              </a:solidFill>
            </a:endParaRPr>
          </a:p>
        </p:txBody>
      </p:sp>
      <p:sp>
        <p:nvSpPr>
          <p:cNvPr id="3" name="2 Marcador de contenido"/>
          <p:cNvSpPr>
            <a:spLocks noGrp="1"/>
          </p:cNvSpPr>
          <p:nvPr>
            <p:ph idx="1"/>
          </p:nvPr>
        </p:nvSpPr>
        <p:spPr>
          <a:xfrm>
            <a:off x="984718" y="1598222"/>
            <a:ext cx="5812063" cy="4525963"/>
          </a:xfrm>
        </p:spPr>
        <p:txBody>
          <a:bodyPr>
            <a:noAutofit/>
          </a:bodyPr>
          <a:lstStyle/>
          <a:p>
            <a:pPr marL="0" indent="0">
              <a:buNone/>
            </a:pPr>
            <a:r>
              <a:rPr lang="es-MX" sz="1800" dirty="0"/>
              <a:t>i=1 se considera que el mínimo ocupa la 1 posición </a:t>
            </a:r>
          </a:p>
          <a:p>
            <a:pPr marL="0" indent="0">
              <a:buNone/>
            </a:pPr>
            <a:r>
              <a:rPr lang="es-MX" sz="1800" dirty="0"/>
              <a:t>hacer mientras i&lt;=n1</a:t>
            </a:r>
          </a:p>
          <a:p>
            <a:pPr marL="0" indent="0">
              <a:buNone/>
            </a:pPr>
            <a:r>
              <a:rPr lang="es-MX" sz="1800" dirty="0" smtClean="0"/>
              <a:t>Posmin =T</a:t>
            </a:r>
            <a:endParaRPr lang="es-MX" sz="1800" dirty="0"/>
          </a:p>
          <a:p>
            <a:pPr marL="0" indent="0">
              <a:buNone/>
            </a:pPr>
            <a:r>
              <a:rPr lang="es-MX" sz="1800" dirty="0"/>
              <a:t>j=i+1</a:t>
            </a:r>
          </a:p>
          <a:p>
            <a:pPr marL="0" indent="0">
              <a:buNone/>
            </a:pPr>
            <a:r>
              <a:rPr lang="es-MX" sz="1800" dirty="0"/>
              <a:t>hacer mientras j&lt;=n</a:t>
            </a:r>
          </a:p>
          <a:p>
            <a:pPr marL="0" indent="0">
              <a:buNone/>
            </a:pPr>
            <a:r>
              <a:rPr lang="es-MX" sz="1800" dirty="0"/>
              <a:t>if L(j)&lt;</a:t>
            </a:r>
            <a:r>
              <a:rPr lang="es-MX" sz="1800" dirty="0" smtClean="0"/>
              <a:t>L(posmin</a:t>
            </a:r>
            <a:r>
              <a:rPr lang="es-MX" sz="1800" dirty="0"/>
              <a:t>)</a:t>
            </a:r>
          </a:p>
          <a:p>
            <a:pPr marL="0" indent="0">
              <a:buNone/>
            </a:pPr>
            <a:r>
              <a:rPr lang="es-MX" sz="1800" dirty="0" smtClean="0"/>
              <a:t>Posmin =j</a:t>
            </a:r>
            <a:endParaRPr lang="es-MX" sz="1800" dirty="0"/>
          </a:p>
          <a:p>
            <a:pPr marL="0" indent="0">
              <a:buNone/>
            </a:pPr>
            <a:r>
              <a:rPr lang="es-MX" sz="1800" dirty="0"/>
              <a:t>fin del ir</a:t>
            </a:r>
          </a:p>
          <a:p>
            <a:pPr marL="0" indent="0">
              <a:buNone/>
            </a:pPr>
            <a:r>
              <a:rPr lang="es-MX" sz="1800" dirty="0"/>
              <a:t>j=j+1</a:t>
            </a:r>
          </a:p>
          <a:p>
            <a:pPr marL="0" indent="0">
              <a:buNone/>
            </a:pPr>
            <a:r>
              <a:rPr lang="es-MX" sz="1800" dirty="0"/>
              <a:t>fin del hacer</a:t>
            </a:r>
          </a:p>
          <a:p>
            <a:pPr marL="0" indent="0">
              <a:buNone/>
            </a:pPr>
            <a:r>
              <a:rPr lang="es-MX" sz="1800" dirty="0" smtClean="0"/>
              <a:t>Aux =</a:t>
            </a:r>
            <a:r>
              <a:rPr lang="es-MX" sz="1800" dirty="0"/>
              <a:t>L( posmin)=L(i)</a:t>
            </a:r>
          </a:p>
          <a:p>
            <a:pPr marL="0" indent="0">
              <a:buNone/>
            </a:pPr>
            <a:r>
              <a:rPr lang="es-MX" sz="1800" dirty="0"/>
              <a:t>L(i</a:t>
            </a:r>
            <a:r>
              <a:rPr lang="es-MX" sz="1800" dirty="0" smtClean="0"/>
              <a:t>)= </a:t>
            </a:r>
            <a:r>
              <a:rPr lang="es-MX" sz="1800" dirty="0" err="1" smtClean="0"/>
              <a:t>aux</a:t>
            </a:r>
            <a:endParaRPr lang="es-MX" sz="1800" dirty="0"/>
          </a:p>
          <a:p>
            <a:pPr marL="0" indent="0">
              <a:buNone/>
            </a:pPr>
            <a:r>
              <a:rPr lang="es-MX" sz="1800" dirty="0"/>
              <a:t>i=i+1</a:t>
            </a:r>
          </a:p>
          <a:p>
            <a:pPr marL="0" indent="0">
              <a:buNone/>
            </a:pPr>
            <a:r>
              <a:rPr lang="es-MX" sz="1800" dirty="0"/>
              <a:t>fin del hacer</a:t>
            </a:r>
          </a:p>
          <a:p>
            <a:endParaRPr lang="es-MX" sz="1600" dirty="0"/>
          </a:p>
        </p:txBody>
      </p:sp>
      <p:pic>
        <p:nvPicPr>
          <p:cNvPr id="7"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9"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Tree>
    <p:extLst>
      <p:ext uri="{BB962C8B-B14F-4D97-AF65-F5344CB8AC3E}">
        <p14:creationId xmlns:p14="http://schemas.microsoft.com/office/powerpoint/2010/main" val="22784802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1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ro">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TotalTime>
  <Words>2541</Words>
  <Application>Microsoft Office PowerPoint</Application>
  <PresentationFormat>Presentación en pantalla (4:3)</PresentationFormat>
  <Paragraphs>464</Paragraphs>
  <Slides>38</Slides>
  <Notes>0</Notes>
  <HiddenSlides>0</HiddenSlides>
  <MMClips>0</MMClips>
  <ScaleCrop>false</ScaleCrop>
  <HeadingPairs>
    <vt:vector size="4" baseType="variant">
      <vt:variant>
        <vt:lpstr>Tema</vt:lpstr>
      </vt:variant>
      <vt:variant>
        <vt:i4>1</vt:i4>
      </vt:variant>
      <vt:variant>
        <vt:lpstr>Títulos de diapositiva</vt:lpstr>
      </vt:variant>
      <vt:variant>
        <vt:i4>38</vt:i4>
      </vt:variant>
    </vt:vector>
  </HeadingPairs>
  <TitlesOfParts>
    <vt:vector size="39" baseType="lpstr">
      <vt:lpstr>1_Tema de Office</vt:lpstr>
      <vt:lpstr>Presentación de PowerPoint</vt:lpstr>
      <vt:lpstr>Presentación de PowerPoint</vt:lpstr>
      <vt:lpstr>Presentación de PowerPoint</vt:lpstr>
      <vt:lpstr>Presentación de PowerPoint</vt:lpstr>
      <vt:lpstr>Presentación de PowerPoint</vt:lpstr>
      <vt:lpstr>Contenido Sintético</vt:lpstr>
      <vt:lpstr>1. Ordenación por el Mínimo</vt:lpstr>
      <vt:lpstr>2. Variables </vt:lpstr>
      <vt:lpstr>3. Pseudocódigo </vt:lpstr>
      <vt:lpstr>Presentación de PowerPoint</vt:lpstr>
      <vt:lpstr>4. Ordenación por selección </vt:lpstr>
      <vt:lpstr>Presentación de PowerPoint</vt:lpstr>
      <vt:lpstr>5. Ordenación Shell</vt:lpstr>
      <vt:lpstr>6. Métodos de búsqueda</vt:lpstr>
      <vt:lpstr>6.1.Búsqueda Binaria</vt:lpstr>
      <vt:lpstr>Ejemplo</vt:lpstr>
      <vt:lpstr>7. Grafos</vt:lpstr>
      <vt:lpstr>7.1. Orden de un Grafo</vt:lpstr>
      <vt:lpstr>7.1. Orden de un Grafo</vt:lpstr>
      <vt:lpstr>7.2. Orden de un Grafo</vt:lpstr>
      <vt:lpstr>Ejemplo</vt:lpstr>
      <vt:lpstr>7.3. Grafo a Cíclico</vt:lpstr>
      <vt:lpstr>Presentación de PowerPoint</vt:lpstr>
      <vt:lpstr>Presentación de PowerPoint</vt:lpstr>
      <vt:lpstr>8. Etiquetamiento Consistente </vt:lpstr>
      <vt:lpstr>9. Grafo Completo</vt:lpstr>
      <vt:lpstr>10. Matriz de Adyacencias de un Grafo</vt:lpstr>
      <vt:lpstr>Presentación de PowerPoint</vt:lpstr>
      <vt:lpstr>Ejemplo:</vt:lpstr>
      <vt:lpstr>Ejemplo:</vt:lpstr>
      <vt:lpstr>Definición 2</vt:lpstr>
      <vt:lpstr>Definición 2</vt:lpstr>
      <vt:lpstr>Definición 2</vt:lpstr>
      <vt:lpstr>11. Lista de Adyacencias </vt:lpstr>
      <vt:lpstr>12. Subgrafos</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Gutierrez</dc:creator>
  <cp:lastModifiedBy>LABLES</cp:lastModifiedBy>
  <cp:revision>5</cp:revision>
  <dcterms:created xsi:type="dcterms:W3CDTF">2015-10-02T22:47:55Z</dcterms:created>
  <dcterms:modified xsi:type="dcterms:W3CDTF">2015-10-02T23:13:11Z</dcterms:modified>
</cp:coreProperties>
</file>