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49"/>
  </p:notesMasterIdLst>
  <p:handoutMasterIdLst>
    <p:handoutMasterId r:id="rId50"/>
  </p:handoutMasterIdLst>
  <p:sldIdLst>
    <p:sldId id="261" r:id="rId2"/>
    <p:sldId id="322" r:id="rId3"/>
    <p:sldId id="347" r:id="rId4"/>
    <p:sldId id="348" r:id="rId5"/>
    <p:sldId id="349" r:id="rId6"/>
    <p:sldId id="350" r:id="rId7"/>
    <p:sldId id="398" r:id="rId8"/>
    <p:sldId id="399" r:id="rId9"/>
    <p:sldId id="400" r:id="rId10"/>
    <p:sldId id="401" r:id="rId11"/>
    <p:sldId id="402" r:id="rId12"/>
    <p:sldId id="403" r:id="rId13"/>
    <p:sldId id="404" r:id="rId14"/>
    <p:sldId id="405" r:id="rId15"/>
    <p:sldId id="406" r:id="rId16"/>
    <p:sldId id="407" r:id="rId17"/>
    <p:sldId id="408" r:id="rId18"/>
    <p:sldId id="409" r:id="rId19"/>
    <p:sldId id="410" r:id="rId20"/>
    <p:sldId id="411" r:id="rId21"/>
    <p:sldId id="412" r:id="rId22"/>
    <p:sldId id="413" r:id="rId23"/>
    <p:sldId id="414" r:id="rId24"/>
    <p:sldId id="415" r:id="rId25"/>
    <p:sldId id="416" r:id="rId26"/>
    <p:sldId id="417" r:id="rId27"/>
    <p:sldId id="418" r:id="rId28"/>
    <p:sldId id="419" r:id="rId29"/>
    <p:sldId id="420" r:id="rId30"/>
    <p:sldId id="421" r:id="rId31"/>
    <p:sldId id="422" r:id="rId32"/>
    <p:sldId id="423" r:id="rId33"/>
    <p:sldId id="424" r:id="rId34"/>
    <p:sldId id="425" r:id="rId35"/>
    <p:sldId id="426" r:id="rId36"/>
    <p:sldId id="427" r:id="rId37"/>
    <p:sldId id="428" r:id="rId38"/>
    <p:sldId id="429" r:id="rId39"/>
    <p:sldId id="430" r:id="rId40"/>
    <p:sldId id="431" r:id="rId41"/>
    <p:sldId id="432" r:id="rId42"/>
    <p:sldId id="433" r:id="rId43"/>
    <p:sldId id="434" r:id="rId44"/>
    <p:sldId id="435" r:id="rId45"/>
    <p:sldId id="436" r:id="rId46"/>
    <p:sldId id="396" r:id="rId47"/>
    <p:sldId id="395" r:id="rId48"/>
  </p:sldIdLst>
  <p:sldSz cx="9144000" cy="6858000" type="screen4x3"/>
  <p:notesSz cx="7077075" cy="9363075"/>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5" autoAdjust="0"/>
    <p:restoredTop sz="94687" autoAdjust="0"/>
  </p:normalViewPr>
  <p:slideViewPr>
    <p:cSldViewPr>
      <p:cViewPr varScale="1">
        <p:scale>
          <a:sx n="86" d="100"/>
          <a:sy n="86" d="100"/>
        </p:scale>
        <p:origin x="1306" y="43"/>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3" d="100"/>
          <a:sy n="63" d="100"/>
        </p:scale>
        <p:origin x="2285" y="8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67050" cy="469900"/>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4008438" y="0"/>
            <a:ext cx="3067050" cy="469900"/>
          </a:xfrm>
          <a:prstGeom prst="rect">
            <a:avLst/>
          </a:prstGeom>
        </p:spPr>
        <p:txBody>
          <a:bodyPr vert="horz" lIns="91440" tIns="45720" rIns="91440" bIns="45720" rtlCol="0"/>
          <a:lstStyle>
            <a:lvl1pPr algn="r">
              <a:defRPr sz="1200"/>
            </a:lvl1pPr>
          </a:lstStyle>
          <a:p>
            <a:fld id="{C34B50BA-ECEE-4A68-8B1E-615475C37E94}" type="datetimeFigureOut">
              <a:rPr lang="es-MX" smtClean="0"/>
              <a:t>02/10/2015</a:t>
            </a:fld>
            <a:endParaRPr lang="es-MX"/>
          </a:p>
        </p:txBody>
      </p:sp>
      <p:sp>
        <p:nvSpPr>
          <p:cNvPr id="4" name="Marcador de pie de página 3"/>
          <p:cNvSpPr>
            <a:spLocks noGrp="1"/>
          </p:cNvSpPr>
          <p:nvPr>
            <p:ph type="ftr" sz="quarter" idx="2"/>
          </p:nvPr>
        </p:nvSpPr>
        <p:spPr>
          <a:xfrm>
            <a:off x="0" y="8893175"/>
            <a:ext cx="3067050" cy="469900"/>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4008438" y="8893175"/>
            <a:ext cx="3067050" cy="469900"/>
          </a:xfrm>
          <a:prstGeom prst="rect">
            <a:avLst/>
          </a:prstGeom>
        </p:spPr>
        <p:txBody>
          <a:bodyPr vert="horz" lIns="91440" tIns="45720" rIns="91440" bIns="45720" rtlCol="0" anchor="b"/>
          <a:lstStyle>
            <a:lvl1pPr algn="r">
              <a:defRPr sz="1200"/>
            </a:lvl1pPr>
          </a:lstStyle>
          <a:p>
            <a:fld id="{AFDD8C64-7E88-46D7-B60A-98E8EA289A58}" type="slidenum">
              <a:rPr lang="es-MX" smtClean="0"/>
              <a:t>‹Nº›</a:t>
            </a:fld>
            <a:endParaRPr lang="es-MX"/>
          </a:p>
        </p:txBody>
      </p:sp>
    </p:spTree>
    <p:extLst>
      <p:ext uri="{BB962C8B-B14F-4D97-AF65-F5344CB8AC3E}">
        <p14:creationId xmlns:p14="http://schemas.microsoft.com/office/powerpoint/2010/main" val="38877992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0"/>
            <a:ext cx="3066732" cy="468154"/>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4008706" y="0"/>
            <a:ext cx="3066732" cy="468154"/>
          </a:xfrm>
          <a:prstGeom prst="rect">
            <a:avLst/>
          </a:prstGeom>
        </p:spPr>
        <p:txBody>
          <a:bodyPr vert="horz" lIns="91440" tIns="45720" rIns="91440" bIns="45720" rtlCol="0"/>
          <a:lstStyle>
            <a:lvl1pPr algn="r">
              <a:defRPr sz="1200"/>
            </a:lvl1pPr>
          </a:lstStyle>
          <a:p>
            <a:fld id="{5B0BAC5B-6266-4883-9550-6038AE09FE8A}" type="datetimeFigureOut">
              <a:rPr lang="es-MX" smtClean="0"/>
              <a:t>02/10/2015</a:t>
            </a:fld>
            <a:endParaRPr lang="es-MX"/>
          </a:p>
        </p:txBody>
      </p:sp>
      <p:sp>
        <p:nvSpPr>
          <p:cNvPr id="4" name="3 Marcador de imagen de diapositiva"/>
          <p:cNvSpPr>
            <a:spLocks noGrp="1" noRot="1" noChangeAspect="1"/>
          </p:cNvSpPr>
          <p:nvPr>
            <p:ph type="sldImg" idx="2"/>
          </p:nvPr>
        </p:nvSpPr>
        <p:spPr>
          <a:xfrm>
            <a:off x="1196975" y="701675"/>
            <a:ext cx="4683125" cy="351155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707708" y="4447461"/>
            <a:ext cx="5661660" cy="4213384"/>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1" y="8893297"/>
            <a:ext cx="3066732" cy="468154"/>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4008706" y="8893297"/>
            <a:ext cx="3066732" cy="468154"/>
          </a:xfrm>
          <a:prstGeom prst="rect">
            <a:avLst/>
          </a:prstGeom>
        </p:spPr>
        <p:txBody>
          <a:bodyPr vert="horz" lIns="91440" tIns="45720" rIns="91440" bIns="45720" rtlCol="0" anchor="b"/>
          <a:lstStyle>
            <a:lvl1pPr algn="r">
              <a:defRPr sz="1200"/>
            </a:lvl1pPr>
          </a:lstStyle>
          <a:p>
            <a:fld id="{32AD1524-5317-4231-881F-677B761A8575}" type="slidenum">
              <a:rPr lang="es-MX" smtClean="0"/>
              <a:t>‹Nº›</a:t>
            </a:fld>
            <a:endParaRPr lang="es-MX"/>
          </a:p>
        </p:txBody>
      </p:sp>
    </p:spTree>
    <p:extLst>
      <p:ext uri="{BB962C8B-B14F-4D97-AF65-F5344CB8AC3E}">
        <p14:creationId xmlns:p14="http://schemas.microsoft.com/office/powerpoint/2010/main" val="40792405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32AD1524-5317-4231-881F-677B761A8575}" type="slidenum">
              <a:rPr lang="es-MX" smtClean="0"/>
              <a:t>9</a:t>
            </a:fld>
            <a:endParaRPr lang="es-MX"/>
          </a:p>
        </p:txBody>
      </p:sp>
    </p:spTree>
    <p:extLst>
      <p:ext uri="{BB962C8B-B14F-4D97-AF65-F5344CB8AC3E}">
        <p14:creationId xmlns:p14="http://schemas.microsoft.com/office/powerpoint/2010/main" val="38571464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E67778BF-6C9E-45D7-A6FF-648FA69CE480}" type="datetime1">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1896991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6A57D781-F188-48F0-BBFC-D4FAADD5C24A}" type="datetime1">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2033941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852CD1B-B92E-4214-A68E-EF9DB9E15C0A}" type="datetime1">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2689521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6D35B36-C336-4244-A2E7-D4EECBFFC145}" type="datetime1">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3084052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1F545803-E7C9-4970-831B-A5F2C0281760}" type="datetime1">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708419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1E0B0D2A-6367-4C9F-9958-7A55CCE96BD0}" type="datetime1">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1315969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7D2636B2-85D3-42C0-8B8A-DC55003FE751}" type="datetime1">
              <a:rPr lang="es-MX" smtClean="0"/>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706247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35023140-42FE-4199-806E-2565331F9F6B}" type="datetime1">
              <a:rPr lang="es-MX" smtClean="0"/>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35229710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DCA3FF5-7DE2-4E07-BE1F-8751511D7426}" type="datetime1">
              <a:rPr lang="es-MX" smtClean="0"/>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1541517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612F570-BB2C-4A96-8F11-38D5709A0E01}" type="datetime1">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3335789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4C794F0-2030-4AFE-8EB6-86F2C945C56E}" type="datetime1">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3206719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2000"/>
            <a:lum/>
          </a:blip>
          <a:srcRect/>
          <a:stretch>
            <a:fillRect t="-14000" b="-14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D6D4DC-C2CC-4892-83ED-BF6BAFFA79C5}" type="datetime1">
              <a:rPr lang="es-MX" smtClean="0"/>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E6E1BF-286A-41CA-B827-C642503F6F24}" type="slidenum">
              <a:rPr lang="es-MX" smtClean="0"/>
              <a:t>‹Nº›</a:t>
            </a:fld>
            <a:endParaRPr lang="es-MX"/>
          </a:p>
        </p:txBody>
      </p:sp>
    </p:spTree>
    <p:extLst>
      <p:ext uri="{BB962C8B-B14F-4D97-AF65-F5344CB8AC3E}">
        <p14:creationId xmlns:p14="http://schemas.microsoft.com/office/powerpoint/2010/main" val="10442388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8.png"/></Relationships>
</file>

<file path=ppt/slides/_rels/slide4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4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emf"/><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8.png"/></Relationships>
</file>

<file path=ppt/slides/_rels/slide4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4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5972"/>
          <a:stretch/>
        </p:blipFill>
        <p:spPr bwMode="auto">
          <a:xfrm>
            <a:off x="0" y="-65626"/>
            <a:ext cx="9144000" cy="2660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0350" y="2660074"/>
            <a:ext cx="3543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1 Título"/>
          <p:cNvSpPr>
            <a:spLocks noGrp="1"/>
          </p:cNvSpPr>
          <p:nvPr>
            <p:ph type="ctrTitle"/>
          </p:nvPr>
        </p:nvSpPr>
        <p:spPr>
          <a:xfrm>
            <a:off x="345199" y="3587652"/>
            <a:ext cx="8496944" cy="1470025"/>
          </a:xfrm>
        </p:spPr>
        <p:txBody>
          <a:bodyPr>
            <a:noAutofit/>
          </a:bodyPr>
          <a:lstStyle/>
          <a:p>
            <a:r>
              <a:rPr lang="es-ES" sz="3200" b="1" dirty="0" smtClean="0">
                <a:solidFill>
                  <a:schemeClr val="bg2">
                    <a:lumMod val="50000"/>
                  </a:schemeClr>
                </a:solidFill>
              </a:rPr>
              <a:t/>
            </a:r>
            <a:br>
              <a:rPr lang="es-ES" sz="3200" b="1" dirty="0" smtClean="0">
                <a:solidFill>
                  <a:schemeClr val="bg2">
                    <a:lumMod val="50000"/>
                  </a:schemeClr>
                </a:solidFill>
              </a:rPr>
            </a:br>
            <a:r>
              <a:rPr lang="es-ES" sz="2800" b="1" dirty="0" smtClean="0">
                <a:solidFill>
                  <a:schemeClr val="bg2">
                    <a:lumMod val="50000"/>
                  </a:schemeClr>
                </a:solidFill>
              </a:rPr>
              <a:t>Unidad de Aprendizaje </a:t>
            </a:r>
            <a:br>
              <a:rPr lang="es-ES" sz="2800" b="1" dirty="0" smtClean="0">
                <a:solidFill>
                  <a:schemeClr val="bg2">
                    <a:lumMod val="50000"/>
                  </a:schemeClr>
                </a:solidFill>
              </a:rPr>
            </a:br>
            <a:r>
              <a:rPr lang="es-ES" sz="2800" b="1" dirty="0" smtClean="0">
                <a:solidFill>
                  <a:schemeClr val="bg2">
                    <a:lumMod val="50000"/>
                  </a:schemeClr>
                </a:solidFill>
              </a:rPr>
              <a:t>DATA WAREHOUSE II</a:t>
            </a:r>
            <a:br>
              <a:rPr lang="es-ES" sz="2800" b="1" dirty="0" smtClean="0">
                <a:solidFill>
                  <a:schemeClr val="bg2">
                    <a:lumMod val="50000"/>
                  </a:schemeClr>
                </a:solidFill>
              </a:rPr>
            </a:br>
            <a:r>
              <a:rPr lang="es-ES" sz="2800" b="1" dirty="0" smtClean="0">
                <a:solidFill>
                  <a:schemeClr val="bg2">
                    <a:lumMod val="50000"/>
                  </a:schemeClr>
                </a:solidFill>
              </a:rPr>
              <a:t>Tema: </a:t>
            </a:r>
            <a:br>
              <a:rPr lang="es-ES" sz="2800" b="1" dirty="0" smtClean="0">
                <a:solidFill>
                  <a:schemeClr val="bg2">
                    <a:lumMod val="50000"/>
                  </a:schemeClr>
                </a:solidFill>
              </a:rPr>
            </a:br>
            <a:r>
              <a:rPr lang="es-ES" sz="2800" dirty="0">
                <a:solidFill>
                  <a:schemeClr val="bg2">
                    <a:lumMod val="50000"/>
                  </a:schemeClr>
                </a:solidFill>
                <a:effectLst>
                  <a:outerShdw blurRad="38100" dist="38100" dir="2700000" algn="tl">
                    <a:srgbClr val="000000">
                      <a:alpha val="43137"/>
                    </a:srgbClr>
                  </a:outerShdw>
                </a:effectLst>
              </a:rPr>
              <a:t>Metodología para la construcción de un Data Warehouse</a:t>
            </a:r>
            <a:br>
              <a:rPr lang="es-ES" sz="2800" dirty="0">
                <a:solidFill>
                  <a:schemeClr val="bg2">
                    <a:lumMod val="50000"/>
                  </a:schemeClr>
                </a:solidFill>
                <a:effectLst>
                  <a:outerShdw blurRad="38100" dist="38100" dir="2700000" algn="tl">
                    <a:srgbClr val="000000">
                      <a:alpha val="43137"/>
                    </a:srgbClr>
                  </a:outerShdw>
                </a:effectLst>
              </a:rPr>
            </a:br>
            <a:r>
              <a:rPr lang="es-ES" sz="2800" b="1" dirty="0" smtClean="0">
                <a:solidFill>
                  <a:schemeClr val="bg2">
                    <a:lumMod val="50000"/>
                  </a:schemeClr>
                </a:solidFill>
                <a:effectLst>
                  <a:outerShdw blurRad="38100" dist="38100" dir="2700000" algn="tl">
                    <a:srgbClr val="000000">
                      <a:alpha val="43137"/>
                    </a:srgbClr>
                  </a:outerShdw>
                </a:effectLst>
              </a:rPr>
              <a:t/>
            </a:r>
            <a:br>
              <a:rPr lang="es-ES" sz="2800" b="1" dirty="0" smtClean="0">
                <a:solidFill>
                  <a:schemeClr val="bg2">
                    <a:lumMod val="50000"/>
                  </a:schemeClr>
                </a:solidFill>
                <a:effectLst>
                  <a:outerShdw blurRad="38100" dist="38100" dir="2700000" algn="tl">
                    <a:srgbClr val="000000">
                      <a:alpha val="43137"/>
                    </a:srgbClr>
                  </a:outerShdw>
                </a:effectLst>
              </a:rPr>
            </a:br>
            <a:endParaRPr lang="es-MX" sz="2400" b="1" dirty="0">
              <a:solidFill>
                <a:schemeClr val="bg2">
                  <a:lumMod val="50000"/>
                </a:schemeClr>
              </a:solidFill>
              <a:effectLst>
                <a:outerShdw blurRad="38100" dist="38100" dir="2700000" algn="tl">
                  <a:srgbClr val="000000">
                    <a:alpha val="43137"/>
                  </a:srgbClr>
                </a:outerShdw>
              </a:effectLst>
            </a:endParaRPr>
          </a:p>
        </p:txBody>
      </p:sp>
      <p:sp>
        <p:nvSpPr>
          <p:cNvPr id="6" name="4 Subtítulo"/>
          <p:cNvSpPr>
            <a:spLocks noGrp="1"/>
          </p:cNvSpPr>
          <p:nvPr>
            <p:ph type="subTitle" idx="1"/>
          </p:nvPr>
        </p:nvSpPr>
        <p:spPr>
          <a:xfrm>
            <a:off x="1371600" y="5112824"/>
            <a:ext cx="6400800" cy="1752600"/>
          </a:xfrm>
        </p:spPr>
        <p:txBody>
          <a:bodyPr anchor="ctr">
            <a:noAutofit/>
          </a:bodyPr>
          <a:lstStyle/>
          <a:p>
            <a:pPr>
              <a:lnSpc>
                <a:spcPct val="110000"/>
              </a:lnSpc>
            </a:pPr>
            <a:r>
              <a:rPr lang="es-MX" sz="1100" b="1" dirty="0" smtClean="0">
                <a:solidFill>
                  <a:schemeClr val="bg2">
                    <a:lumMod val="50000"/>
                  </a:schemeClr>
                </a:solidFill>
                <a:latin typeface="Times New Roman" pitchFamily="18" charset="0"/>
                <a:cs typeface="Times New Roman" pitchFamily="18" charset="0"/>
              </a:rPr>
              <a:t>Dra. Carmen Liliana Rodríguez Páez</a:t>
            </a:r>
          </a:p>
          <a:p>
            <a:pPr>
              <a:lnSpc>
                <a:spcPct val="110000"/>
              </a:lnSpc>
            </a:pPr>
            <a:r>
              <a:rPr lang="es-MX" sz="1100" b="1" dirty="0" smtClean="0">
                <a:solidFill>
                  <a:schemeClr val="bg2">
                    <a:lumMod val="50000"/>
                  </a:schemeClr>
                </a:solidFill>
                <a:latin typeface="Times New Roman" pitchFamily="18" charset="0"/>
                <a:cs typeface="Times New Roman" pitchFamily="18" charset="0"/>
              </a:rPr>
              <a:t>Ingenieriera en Sistemas Inteligentes</a:t>
            </a:r>
          </a:p>
          <a:p>
            <a:pPr>
              <a:lnSpc>
                <a:spcPct val="110000"/>
              </a:lnSpc>
            </a:pPr>
            <a:r>
              <a:rPr lang="es-MX" sz="1100" b="1" dirty="0" smtClean="0">
                <a:solidFill>
                  <a:schemeClr val="bg2">
                    <a:lumMod val="50000"/>
                  </a:schemeClr>
                </a:solidFill>
                <a:latin typeface="Times New Roman" pitchFamily="18" charset="0"/>
                <a:cs typeface="Times New Roman" pitchFamily="18" charset="0"/>
              </a:rPr>
              <a:t>Universidad Autónoma del Estado de México </a:t>
            </a:r>
          </a:p>
          <a:p>
            <a:pPr>
              <a:lnSpc>
                <a:spcPct val="110000"/>
              </a:lnSpc>
            </a:pPr>
            <a:r>
              <a:rPr lang="es-MX" sz="1100" b="1" dirty="0" smtClean="0">
                <a:solidFill>
                  <a:schemeClr val="bg2">
                    <a:lumMod val="50000"/>
                  </a:schemeClr>
                </a:solidFill>
                <a:latin typeface="Times New Roman" pitchFamily="18" charset="0"/>
                <a:cs typeface="Times New Roman" pitchFamily="18" charset="0"/>
              </a:rPr>
              <a:t>Unidad Academica Profesional Nezahualcóyotl </a:t>
            </a:r>
          </a:p>
          <a:p>
            <a:pPr>
              <a:lnSpc>
                <a:spcPct val="110000"/>
              </a:lnSpc>
            </a:pPr>
            <a:endParaRPr lang="es-ES" sz="1100" b="1" dirty="0" smtClean="0">
              <a:solidFill>
                <a:schemeClr val="bg2">
                  <a:lumMod val="50000"/>
                </a:schemeClr>
              </a:solidFill>
              <a:latin typeface="Times New Roman" pitchFamily="18" charset="0"/>
              <a:cs typeface="Times New Roman" pitchFamily="18" charset="0"/>
            </a:endParaRPr>
          </a:p>
        </p:txBody>
      </p:sp>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28384" y="5733350"/>
            <a:ext cx="778029" cy="1007924"/>
          </a:xfrm>
          <a:prstGeom prst="rect">
            <a:avLst/>
          </a:prstGeom>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5199" y="6106029"/>
            <a:ext cx="1082112" cy="563515"/>
          </a:xfrm>
          <a:prstGeom prst="rect">
            <a:avLst/>
          </a:prstGeom>
        </p:spPr>
      </p:pic>
    </p:spTree>
    <p:extLst>
      <p:ext uri="{BB962C8B-B14F-4D97-AF65-F5344CB8AC3E}">
        <p14:creationId xmlns:p14="http://schemas.microsoft.com/office/powerpoint/2010/main" val="14099318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normAutofit fontScale="92500" lnSpcReduction="10000"/>
          </a:bodyPr>
          <a:lstStyle/>
          <a:p>
            <a:pPr algn="just"/>
            <a:endParaRPr lang="es-MX" sz="3200" dirty="0" smtClean="0"/>
          </a:p>
          <a:p>
            <a:pPr algn="just"/>
            <a:r>
              <a:rPr lang="es-MX" sz="3200" dirty="0" smtClean="0"/>
              <a:t>F12</a:t>
            </a:r>
            <a:r>
              <a:rPr lang="es-MX" sz="3200" dirty="0"/>
              <a:t>. Establecimiento de un proceso administrativo</a:t>
            </a:r>
          </a:p>
          <a:p>
            <a:pPr algn="just"/>
            <a:r>
              <a:rPr lang="es-MX" sz="3200" dirty="0"/>
              <a:t>F13. Creación de aplicaciones del data </a:t>
            </a:r>
            <a:r>
              <a:rPr lang="es-MX" sz="3200" dirty="0" err="1"/>
              <a:t>warehousing</a:t>
            </a:r>
            <a:endParaRPr lang="es-MX" sz="3200" dirty="0"/>
          </a:p>
          <a:p>
            <a:pPr algn="just"/>
            <a:r>
              <a:rPr lang="es-MX" sz="3200" dirty="0"/>
              <a:t>F14. Prueba y validación del data </a:t>
            </a:r>
            <a:r>
              <a:rPr lang="es-MX" sz="3200" dirty="0" err="1"/>
              <a:t>warehousing</a:t>
            </a:r>
            <a:r>
              <a:rPr lang="es-MX" sz="3200" dirty="0"/>
              <a:t> </a:t>
            </a:r>
          </a:p>
          <a:p>
            <a:pPr algn="just"/>
            <a:r>
              <a:rPr lang="es-MX" sz="3200" dirty="0" smtClean="0"/>
              <a:t>F15. Capacitación del personal y los usuarios finales.</a:t>
            </a:r>
          </a:p>
          <a:p>
            <a:pPr algn="just"/>
            <a:r>
              <a:rPr lang="es-MX" sz="3200" dirty="0" smtClean="0"/>
              <a:t>F16. Liberación. </a:t>
            </a:r>
            <a:endParaRPr lang="es-MX" sz="3200" dirty="0"/>
          </a:p>
        </p:txBody>
      </p:sp>
      <p:sp>
        <p:nvSpPr>
          <p:cNvPr id="8" name="5 Título"/>
          <p:cNvSpPr>
            <a:spLocks noGrp="1"/>
          </p:cNvSpPr>
          <p:nvPr>
            <p:ph type="title"/>
          </p:nvPr>
        </p:nvSpPr>
        <p:spPr>
          <a:xfrm>
            <a:off x="194848" y="921713"/>
            <a:ext cx="8229600" cy="1143000"/>
          </a:xfrm>
        </p:spPr>
        <p:txBody>
          <a:bodyPr>
            <a:normAutofit fontScale="90000"/>
          </a:bodyPr>
          <a:lstStyle/>
          <a:p>
            <a:r>
              <a:rPr lang="es-MX" b="1" dirty="0" smtClean="0">
                <a:solidFill>
                  <a:schemeClr val="bg2">
                    <a:lumMod val="50000"/>
                  </a:schemeClr>
                </a:solidFill>
                <a:effectLst>
                  <a:outerShdw blurRad="38100" dist="38100" dir="2700000" algn="tl">
                    <a:srgbClr val="000000">
                      <a:alpha val="43137"/>
                    </a:srgbClr>
                  </a:outerShdw>
                </a:effectLst>
              </a:rPr>
              <a:t>Componentes de la metodología</a:t>
            </a:r>
            <a:br>
              <a:rPr lang="es-MX" b="1" dirty="0" smtClean="0">
                <a:solidFill>
                  <a:schemeClr val="bg2">
                    <a:lumMod val="50000"/>
                  </a:schemeClr>
                </a:solidFill>
                <a:effectLst>
                  <a:outerShdw blurRad="38100" dist="38100" dir="2700000" algn="tl">
                    <a:srgbClr val="000000">
                      <a:alpha val="43137"/>
                    </a:srgbClr>
                  </a:outerShdw>
                </a:effectLst>
              </a:rPr>
            </a:br>
            <a:endParaRPr lang="es-MX" b="1" dirty="0">
              <a:solidFill>
                <a:schemeClr val="bg2">
                  <a:lumMod val="50000"/>
                </a:schemeClr>
              </a:solidFill>
              <a:effectLst>
                <a:outerShdw blurRad="38100" dist="38100" dir="2700000" algn="tl">
                  <a:srgbClr val="000000">
                    <a:alpha val="43137"/>
                  </a:srgbClr>
                </a:outerShdw>
              </a:effectLst>
            </a:endParaRPr>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10"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11"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2489"/>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4154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82252" y="1124744"/>
            <a:ext cx="8229600" cy="914400"/>
          </a:xfrm>
        </p:spPr>
        <p:txBody>
          <a:bodyPr>
            <a:noAutofit/>
          </a:bodyPr>
          <a:lstStyle/>
          <a:p>
            <a:r>
              <a:rPr lang="es-MX" sz="3200" b="1" dirty="0" smtClean="0">
                <a:solidFill>
                  <a:schemeClr val="bg2">
                    <a:lumMod val="50000"/>
                  </a:schemeClr>
                </a:solidFill>
                <a:effectLst>
                  <a:outerShdw blurRad="38100" dist="38100" dir="2700000" algn="tl">
                    <a:srgbClr val="000000">
                      <a:alpha val="43137"/>
                    </a:srgbClr>
                  </a:outerShdw>
                </a:effectLst>
              </a:rPr>
              <a:t>Fase 1. Identificación del medio ambiente y recolección de requerimientos de usuario final. (Valorar la situación)</a:t>
            </a:r>
            <a:endParaRPr lang="es-MX" sz="3200" b="1" dirty="0">
              <a:solidFill>
                <a:schemeClr val="bg2">
                  <a:lumMod val="50000"/>
                </a:schemeClr>
              </a:solidFill>
              <a:effectLst>
                <a:outerShdw blurRad="38100" dist="38100" dir="2700000" algn="tl">
                  <a:srgbClr val="000000">
                    <a:alpha val="43137"/>
                  </a:srgbClr>
                </a:outerShdw>
              </a:effectLst>
            </a:endParaRPr>
          </a:p>
        </p:txBody>
      </p:sp>
      <p:sp>
        <p:nvSpPr>
          <p:cNvPr id="3" name="2 Marcador de contenido"/>
          <p:cNvSpPr txBox="1">
            <a:spLocks/>
          </p:cNvSpPr>
          <p:nvPr/>
        </p:nvSpPr>
        <p:spPr>
          <a:xfrm>
            <a:off x="482252" y="2492896"/>
            <a:ext cx="8229600" cy="4365104"/>
          </a:xfrm>
          <a:prstGeom prst="rect">
            <a:avLst/>
          </a:prstGeom>
        </p:spPr>
        <p:txBody>
          <a:bodyPr>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just"/>
            <a:r>
              <a:rPr lang="es-MX" sz="3600" dirty="0" smtClean="0"/>
              <a:t>1.1 Valorar La Situación</a:t>
            </a:r>
          </a:p>
          <a:p>
            <a:pPr algn="just"/>
            <a:r>
              <a:rPr lang="es-MX" sz="3600" dirty="0" smtClean="0"/>
              <a:t>1.2 Entender Las Áreas De Negocio</a:t>
            </a:r>
          </a:p>
          <a:p>
            <a:pPr algn="just"/>
            <a:r>
              <a:rPr lang="es-MX" sz="3600" dirty="0" smtClean="0"/>
              <a:t>1.3 Identificar Los Actores Claves</a:t>
            </a:r>
          </a:p>
          <a:p>
            <a:pPr algn="just"/>
            <a:r>
              <a:rPr lang="es-MX" sz="3600" dirty="0" smtClean="0"/>
              <a:t>1.4 Identificar Gente Y Estilos</a:t>
            </a:r>
          </a:p>
          <a:p>
            <a:pPr algn="just"/>
            <a:r>
              <a:rPr lang="es-MX" sz="3600" dirty="0" smtClean="0"/>
              <a:t>1.5 Diseñar Cuestionarios De Entrevistas</a:t>
            </a:r>
          </a:p>
        </p:txBody>
      </p:sp>
      <p:pic>
        <p:nvPicPr>
          <p:cNvPr id="8"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9"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10"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2489"/>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42851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txBox="1">
            <a:spLocks/>
          </p:cNvSpPr>
          <p:nvPr/>
        </p:nvSpPr>
        <p:spPr>
          <a:xfrm>
            <a:off x="251520" y="2780928"/>
            <a:ext cx="8229600" cy="4937760"/>
          </a:xfrm>
          <a:prstGeom prst="rect">
            <a:avLst/>
          </a:prstGeom>
        </p:spPr>
        <p:txBody>
          <a:bodyPr>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just"/>
            <a:r>
              <a:rPr lang="es-MX" sz="3200" dirty="0" smtClean="0"/>
              <a:t>1.6 Realizar Las Entrevistas </a:t>
            </a:r>
          </a:p>
          <a:p>
            <a:pPr algn="just"/>
            <a:r>
              <a:rPr lang="es-MX" sz="3200" dirty="0" smtClean="0"/>
              <a:t>1.7 Identificar Productos Existentes Y Modelos De Datos.</a:t>
            </a:r>
          </a:p>
          <a:p>
            <a:pPr algn="just"/>
            <a:r>
              <a:rPr lang="es-MX" sz="3200" dirty="0" smtClean="0"/>
              <a:t>1.8 Revisar Documentación  </a:t>
            </a:r>
          </a:p>
          <a:p>
            <a:pPr algn="just"/>
            <a:r>
              <a:rPr lang="es-MX" sz="3200" dirty="0" smtClean="0"/>
              <a:t>1.9 Evaluar Las Herramientas De Soporte A Toma De Decisión.</a:t>
            </a:r>
          </a:p>
          <a:p>
            <a:pPr algn="just"/>
            <a:endParaRPr lang="es-MX" sz="3200"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8"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11" name="1 Título"/>
          <p:cNvSpPr txBox="1">
            <a:spLocks/>
          </p:cNvSpPr>
          <p:nvPr/>
        </p:nvSpPr>
        <p:spPr>
          <a:xfrm>
            <a:off x="482252" y="1124744"/>
            <a:ext cx="8229600"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smtClean="0">
                <a:solidFill>
                  <a:schemeClr val="bg2">
                    <a:lumMod val="50000"/>
                  </a:schemeClr>
                </a:solidFill>
                <a:effectLst>
                  <a:outerShdw blurRad="38100" dist="38100" dir="2700000" algn="tl">
                    <a:srgbClr val="000000">
                      <a:alpha val="43137"/>
                    </a:srgbClr>
                  </a:outerShdw>
                </a:effectLst>
              </a:rPr>
              <a:t>Fase 1. Identificación del medio ambiente y recolección de requerimientos de usuario final. (Valorar la situación)</a:t>
            </a:r>
            <a:endParaRPr lang="es-MX" sz="3200" b="1" dirty="0">
              <a:solidFill>
                <a:schemeClr val="bg2">
                  <a:lumMod val="50000"/>
                </a:schemeClr>
              </a:solidFill>
              <a:effectLst>
                <a:outerShdw blurRad="38100" dist="38100" dir="2700000" algn="tl">
                  <a:srgbClr val="000000">
                    <a:alpha val="43137"/>
                  </a:srgbClr>
                </a:outerShdw>
              </a:effectLst>
            </a:endParaRPr>
          </a:p>
        </p:txBody>
      </p:sp>
      <p:pic>
        <p:nvPicPr>
          <p:cNvPr id="12"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2489"/>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38724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570384"/>
            <a:ext cx="8229600" cy="914400"/>
          </a:xfrm>
        </p:spPr>
        <p:txBody>
          <a:bodyPr>
            <a:normAutofit/>
          </a:bodyPr>
          <a:lstStyle/>
          <a:p>
            <a:r>
              <a:rPr lang="es-MX" sz="4000" b="1" dirty="0" smtClean="0">
                <a:solidFill>
                  <a:schemeClr val="bg2">
                    <a:lumMod val="50000"/>
                  </a:schemeClr>
                </a:solidFill>
                <a:effectLst>
                  <a:outerShdw blurRad="38100" dist="38100" dir="2700000" algn="tl">
                    <a:srgbClr val="000000">
                      <a:alpha val="43137"/>
                    </a:srgbClr>
                  </a:outerShdw>
                </a:effectLst>
              </a:rPr>
              <a:t>1.1 Valorar la situación</a:t>
            </a:r>
            <a:endParaRPr lang="es-MX" sz="4000" b="1" dirty="0">
              <a:solidFill>
                <a:schemeClr val="bg2">
                  <a:lumMod val="50000"/>
                </a:schemeClr>
              </a:solidFill>
              <a:effectLst>
                <a:outerShdw blurRad="38100" dist="38100" dir="2700000" algn="tl">
                  <a:srgbClr val="000000">
                    <a:alpha val="43137"/>
                  </a:srgbClr>
                </a:outerShdw>
              </a:effectLst>
            </a:endParaRPr>
          </a:p>
        </p:txBody>
      </p:sp>
      <p:sp>
        <p:nvSpPr>
          <p:cNvPr id="3" name="2 Marcador de contenido"/>
          <p:cNvSpPr txBox="1">
            <a:spLocks/>
          </p:cNvSpPr>
          <p:nvPr/>
        </p:nvSpPr>
        <p:spPr>
          <a:xfrm>
            <a:off x="611560" y="1700808"/>
            <a:ext cx="8229600" cy="4937760"/>
          </a:xfrm>
          <a:prstGeom prst="rect">
            <a:avLst/>
          </a:prstGeom>
        </p:spPr>
        <p:txBody>
          <a:bodyPr>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just"/>
            <a:endParaRPr lang="es-MX" sz="3200" dirty="0"/>
          </a:p>
        </p:txBody>
      </p:sp>
      <p:sp>
        <p:nvSpPr>
          <p:cNvPr id="6" name="2 Marcador de contenido"/>
          <p:cNvSpPr txBox="1">
            <a:spLocks/>
          </p:cNvSpPr>
          <p:nvPr/>
        </p:nvSpPr>
        <p:spPr>
          <a:xfrm>
            <a:off x="611560" y="1700061"/>
            <a:ext cx="8229600" cy="4937760"/>
          </a:xfrm>
          <a:prstGeom prst="rect">
            <a:avLst/>
          </a:prstGeom>
        </p:spPr>
        <p:txBody>
          <a:bodyPr>
            <a:normAutofit lnSpcReduction="10000"/>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just"/>
            <a:r>
              <a:rPr lang="es-MX" sz="2800" dirty="0" smtClean="0"/>
              <a:t>Revisión de la situación general y sugerir la necesidad de implementación de una data Warehouse.</a:t>
            </a:r>
          </a:p>
          <a:p>
            <a:pPr algn="just"/>
            <a:r>
              <a:rPr lang="es-MX" sz="2800" dirty="0" smtClean="0"/>
              <a:t>Entender la naturaleza de los asuntos del negocio (contexto del medio ambiente).</a:t>
            </a:r>
          </a:p>
          <a:p>
            <a:pPr algn="just"/>
            <a:r>
              <a:rPr lang="es-MX" sz="2800" dirty="0" smtClean="0"/>
              <a:t>Revisión de los recursos existentes</a:t>
            </a:r>
          </a:p>
          <a:p>
            <a:pPr marL="900113" lvl="1" indent="-266700" algn="just"/>
            <a:r>
              <a:rPr lang="es-MX" sz="2800" dirty="0" smtClean="0"/>
              <a:t>Sistemas de información 	</a:t>
            </a:r>
          </a:p>
          <a:p>
            <a:pPr marL="900113" lvl="1" indent="-266700" algn="just"/>
            <a:r>
              <a:rPr lang="es-MX" sz="2800" dirty="0" smtClean="0"/>
              <a:t>Hardware, software</a:t>
            </a:r>
          </a:p>
          <a:p>
            <a:pPr marL="900113" lvl="1" indent="-266700" algn="just"/>
            <a:r>
              <a:rPr lang="es-MX" sz="2800" dirty="0" smtClean="0"/>
              <a:t>Personal, usuarios del negocio etc. </a:t>
            </a:r>
          </a:p>
          <a:p>
            <a:pPr marL="900113" lvl="1" indent="-266700" algn="just"/>
            <a:r>
              <a:rPr lang="es-MX" sz="2800" dirty="0" smtClean="0"/>
              <a:t>Recursos externos</a:t>
            </a:r>
          </a:p>
          <a:p>
            <a:pPr marL="900113" lvl="1" indent="-266700" algn="just"/>
            <a:r>
              <a:rPr lang="es-MX" sz="2800" dirty="0" smtClean="0"/>
              <a:t>$$$$$$</a:t>
            </a:r>
          </a:p>
          <a:p>
            <a:pPr marL="457200" lvl="1" indent="-457200" algn="just"/>
            <a:r>
              <a:rPr lang="es-MX" sz="2800" dirty="0">
                <a:solidFill>
                  <a:schemeClr val="tx1"/>
                </a:solidFill>
              </a:rPr>
              <a:t>T</a:t>
            </a:r>
            <a:r>
              <a:rPr lang="es-MX" sz="2800" dirty="0" smtClean="0">
                <a:solidFill>
                  <a:schemeClr val="tx1"/>
                </a:solidFill>
              </a:rPr>
              <a:t>omar ventaja de los recursos existentes. </a:t>
            </a:r>
          </a:p>
          <a:p>
            <a:pPr marL="594360" lvl="2" indent="0" algn="just">
              <a:buNone/>
            </a:pPr>
            <a:endParaRPr lang="es-MX" sz="2800" dirty="0"/>
          </a:p>
        </p:txBody>
      </p:sp>
      <p:pic>
        <p:nvPicPr>
          <p:cNvPr id="8"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2489"/>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10"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Tree>
    <p:extLst>
      <p:ext uri="{BB962C8B-B14F-4D97-AF65-F5344CB8AC3E}">
        <p14:creationId xmlns:p14="http://schemas.microsoft.com/office/powerpoint/2010/main" val="759567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82880" y="962909"/>
            <a:ext cx="8229600" cy="914400"/>
          </a:xfrm>
        </p:spPr>
        <p:txBody>
          <a:bodyPr>
            <a:normAutofit fontScale="90000"/>
          </a:bodyPr>
          <a:lstStyle/>
          <a:p>
            <a:r>
              <a:rPr lang="es-MX" b="1" dirty="0" smtClean="0">
                <a:solidFill>
                  <a:schemeClr val="bg2">
                    <a:lumMod val="50000"/>
                  </a:schemeClr>
                </a:solidFill>
                <a:effectLst>
                  <a:outerShdw blurRad="38100" dist="38100" dir="2700000" algn="tl">
                    <a:srgbClr val="000000">
                      <a:alpha val="43137"/>
                    </a:srgbClr>
                  </a:outerShdw>
                </a:effectLst>
              </a:rPr>
              <a:t>1.2 Entender las áreas de negocio</a:t>
            </a:r>
            <a:br>
              <a:rPr lang="es-MX" b="1" dirty="0" smtClean="0">
                <a:solidFill>
                  <a:schemeClr val="bg2">
                    <a:lumMod val="50000"/>
                  </a:schemeClr>
                </a:solidFill>
                <a:effectLst>
                  <a:outerShdw blurRad="38100" dist="38100" dir="2700000" algn="tl">
                    <a:srgbClr val="000000">
                      <a:alpha val="43137"/>
                    </a:srgbClr>
                  </a:outerShdw>
                </a:effectLst>
              </a:rPr>
            </a:br>
            <a:endParaRPr lang="es-MX" b="1" dirty="0">
              <a:solidFill>
                <a:schemeClr val="bg2">
                  <a:lumMod val="50000"/>
                </a:schemeClr>
              </a:solidFill>
              <a:effectLst>
                <a:outerShdw blurRad="38100" dist="38100" dir="2700000" algn="tl">
                  <a:srgbClr val="000000">
                    <a:alpha val="43137"/>
                  </a:srgbClr>
                </a:outerShdw>
              </a:effectLst>
            </a:endParaRPr>
          </a:p>
        </p:txBody>
      </p:sp>
      <p:sp>
        <p:nvSpPr>
          <p:cNvPr id="5" name="2 Marcador de contenido"/>
          <p:cNvSpPr txBox="1">
            <a:spLocks/>
          </p:cNvSpPr>
          <p:nvPr/>
        </p:nvSpPr>
        <p:spPr>
          <a:xfrm>
            <a:off x="582115" y="1700808"/>
            <a:ext cx="7997292" cy="4937760"/>
          </a:xfrm>
          <a:prstGeom prst="rect">
            <a:avLst/>
          </a:prstGeom>
        </p:spPr>
        <p:txBody>
          <a:bodyPr>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lvl="2" algn="just">
              <a:lnSpc>
                <a:spcPct val="150000"/>
              </a:lnSpc>
            </a:pPr>
            <a:r>
              <a:rPr lang="es-MX" sz="3200" dirty="0" smtClean="0"/>
              <a:t>¿Qué hacen? ¿Cómo lo hacen?</a:t>
            </a:r>
          </a:p>
          <a:p>
            <a:pPr lvl="2" algn="just">
              <a:lnSpc>
                <a:spcPct val="150000"/>
              </a:lnSpc>
            </a:pPr>
            <a:r>
              <a:rPr lang="es-MX" sz="3200" dirty="0" smtClean="0"/>
              <a:t>Contribución especifica al negocio</a:t>
            </a:r>
          </a:p>
          <a:p>
            <a:pPr lvl="2" algn="just">
              <a:lnSpc>
                <a:spcPct val="150000"/>
              </a:lnSpc>
            </a:pPr>
            <a:r>
              <a:rPr lang="es-MX" sz="3200" dirty="0" smtClean="0"/>
              <a:t>Estructuras organizacionales y esquemas de control</a:t>
            </a:r>
          </a:p>
          <a:p>
            <a:pPr lvl="2" algn="just">
              <a:lnSpc>
                <a:spcPct val="150000"/>
              </a:lnSpc>
            </a:pPr>
            <a:r>
              <a:rPr lang="es-MX" sz="3200" dirty="0" smtClean="0"/>
              <a:t>Presupuestos</a:t>
            </a:r>
          </a:p>
          <a:p>
            <a:pPr lvl="2" algn="just">
              <a:lnSpc>
                <a:spcPct val="150000"/>
              </a:lnSpc>
            </a:pPr>
            <a:r>
              <a:rPr lang="es-MX" sz="3200" dirty="0" smtClean="0"/>
              <a:t>Ligas eternas de importancia </a:t>
            </a:r>
          </a:p>
          <a:p>
            <a:pPr lvl="2" algn="just">
              <a:lnSpc>
                <a:spcPct val="150000"/>
              </a:lnSpc>
            </a:pPr>
            <a:endParaRPr lang="es-MX" sz="3200"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8"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9"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53571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12398"/>
            <a:ext cx="8229600" cy="914400"/>
          </a:xfrm>
        </p:spPr>
        <p:txBody>
          <a:bodyPr>
            <a:normAutofit/>
          </a:bodyPr>
          <a:lstStyle/>
          <a:p>
            <a:r>
              <a:rPr lang="es-MX" sz="4000" b="1" dirty="0">
                <a:solidFill>
                  <a:schemeClr val="bg2">
                    <a:lumMod val="50000"/>
                  </a:schemeClr>
                </a:solidFill>
                <a:effectLst>
                  <a:outerShdw blurRad="38100" dist="38100" dir="2700000" algn="tl">
                    <a:srgbClr val="000000">
                      <a:alpha val="43137"/>
                    </a:srgbClr>
                  </a:outerShdw>
                </a:effectLst>
              </a:rPr>
              <a:t>1.3 Identificar Los Actores Claves</a:t>
            </a:r>
          </a:p>
        </p:txBody>
      </p:sp>
      <p:sp>
        <p:nvSpPr>
          <p:cNvPr id="5" name="2 Marcador de contenido"/>
          <p:cNvSpPr txBox="1">
            <a:spLocks/>
          </p:cNvSpPr>
          <p:nvPr/>
        </p:nvSpPr>
        <p:spPr>
          <a:xfrm>
            <a:off x="587042" y="1738334"/>
            <a:ext cx="8229600" cy="4937760"/>
          </a:xfrm>
          <a:prstGeom prst="rect">
            <a:avLst/>
          </a:prstGeom>
        </p:spPr>
        <p:txBody>
          <a:bodyPr>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lvl="2" algn="just">
              <a:buFont typeface="Wingdings" pitchFamily="2" charset="2"/>
              <a:buChar char="Ø"/>
            </a:pPr>
            <a:r>
              <a:rPr lang="es-MX" sz="3000" dirty="0" smtClean="0"/>
              <a:t>Actores clave en cada área</a:t>
            </a:r>
          </a:p>
          <a:p>
            <a:pPr lvl="3" algn="just">
              <a:buFont typeface="Wingdings" pitchFamily="2" charset="2"/>
              <a:buChar char="Ø"/>
            </a:pPr>
            <a:r>
              <a:rPr lang="es-MX" sz="3000" dirty="0" smtClean="0"/>
              <a:t>Administrativos</a:t>
            </a:r>
          </a:p>
          <a:p>
            <a:pPr lvl="3" algn="just">
              <a:buFont typeface="Wingdings" pitchFamily="2" charset="2"/>
              <a:buChar char="Ø"/>
            </a:pPr>
            <a:r>
              <a:rPr lang="es-MX" sz="3000" dirty="0" smtClean="0"/>
              <a:t>Técnicos </a:t>
            </a:r>
          </a:p>
          <a:p>
            <a:pPr lvl="3" algn="just">
              <a:buFont typeface="Wingdings" pitchFamily="2" charset="2"/>
              <a:buChar char="Ø"/>
            </a:pPr>
            <a:endParaRPr lang="es-MX" sz="3000" dirty="0" smtClean="0"/>
          </a:p>
          <a:p>
            <a:pPr marL="868363" lvl="3" indent="-457200" algn="just">
              <a:buFont typeface="Wingdings" pitchFamily="2" charset="2"/>
              <a:buChar char="Ø"/>
            </a:pPr>
            <a:r>
              <a:rPr lang="es-MX" sz="3000" dirty="0" smtClean="0"/>
              <a:t>Qué necesitan saber que actualmente no se les proporciona?</a:t>
            </a:r>
          </a:p>
          <a:p>
            <a:pPr marL="868363" lvl="3" indent="-457200" algn="just">
              <a:buFont typeface="Wingdings" pitchFamily="2" charset="2"/>
              <a:buChar char="Ø"/>
            </a:pPr>
            <a:r>
              <a:rPr lang="es-MX" sz="3000" dirty="0" smtClean="0"/>
              <a:t>¿Cuales son sus antecedentes?</a:t>
            </a:r>
          </a:p>
          <a:p>
            <a:pPr marL="868363" lvl="3" indent="-457200" algn="just">
              <a:buFont typeface="Wingdings" pitchFamily="2" charset="2"/>
              <a:buChar char="Ø"/>
            </a:pPr>
            <a:r>
              <a:rPr lang="es-MX" sz="3000" dirty="0" smtClean="0"/>
              <a:t>¿Son técnicamente respectados?</a:t>
            </a:r>
          </a:p>
          <a:p>
            <a:pPr marL="868363" lvl="3" indent="-457200" algn="just">
              <a:buFont typeface="Wingdings" pitchFamily="2" charset="2"/>
              <a:buChar char="Ø"/>
            </a:pPr>
            <a:endParaRPr lang="es-MX" sz="3000" dirty="0" smtClean="0"/>
          </a:p>
          <a:p>
            <a:pPr lvl="3" algn="just">
              <a:buFont typeface="Wingdings" pitchFamily="2" charset="2"/>
              <a:buChar char="Ø"/>
            </a:pPr>
            <a:endParaRPr lang="es-MX" sz="3000" dirty="0" smtClean="0"/>
          </a:p>
          <a:p>
            <a:pPr lvl="3" algn="just">
              <a:buFont typeface="Wingdings" pitchFamily="2" charset="2"/>
              <a:buChar char="Ø"/>
            </a:pPr>
            <a:endParaRPr lang="es-MX" sz="3000" dirty="0"/>
          </a:p>
          <a:p>
            <a:pPr lvl="2" algn="just">
              <a:buFont typeface="Wingdings" pitchFamily="2" charset="2"/>
              <a:buChar char="Ø"/>
            </a:pPr>
            <a:endParaRPr lang="es-MX" sz="3000"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8"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9"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15318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980728"/>
            <a:ext cx="8229600" cy="914400"/>
          </a:xfrm>
        </p:spPr>
        <p:txBody>
          <a:bodyPr>
            <a:noAutofit/>
          </a:bodyPr>
          <a:lstStyle/>
          <a:p>
            <a:r>
              <a:rPr lang="es-MX" sz="4000" b="1" dirty="0" smtClean="0">
                <a:solidFill>
                  <a:schemeClr val="bg2">
                    <a:lumMod val="50000"/>
                  </a:schemeClr>
                </a:solidFill>
                <a:effectLst>
                  <a:outerShdw blurRad="38100" dist="38100" dir="2700000" algn="tl">
                    <a:srgbClr val="000000">
                      <a:alpha val="43137"/>
                    </a:srgbClr>
                  </a:outerShdw>
                </a:effectLst>
              </a:rPr>
              <a:t>1.4 Identificar gente y estilos (administración) </a:t>
            </a:r>
            <a:endParaRPr lang="es-MX" sz="4000" b="1" dirty="0">
              <a:solidFill>
                <a:schemeClr val="bg2">
                  <a:lumMod val="50000"/>
                </a:schemeClr>
              </a:solidFill>
              <a:effectLst>
                <a:outerShdw blurRad="38100" dist="38100" dir="2700000" algn="tl">
                  <a:srgbClr val="000000">
                    <a:alpha val="43137"/>
                  </a:srgbClr>
                </a:outerShdw>
              </a:effectLst>
            </a:endParaRPr>
          </a:p>
        </p:txBody>
      </p:sp>
      <p:sp>
        <p:nvSpPr>
          <p:cNvPr id="5" name="2 Marcador de contenido"/>
          <p:cNvSpPr txBox="1">
            <a:spLocks/>
          </p:cNvSpPr>
          <p:nvPr/>
        </p:nvSpPr>
        <p:spPr>
          <a:xfrm>
            <a:off x="589783" y="2132856"/>
            <a:ext cx="8229600" cy="4937760"/>
          </a:xfrm>
          <a:prstGeom prst="rect">
            <a:avLst/>
          </a:prstGeom>
        </p:spPr>
        <p:txBody>
          <a:bodyPr>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lvl="2" algn="just">
              <a:buFont typeface="Wingdings" pitchFamily="2" charset="2"/>
              <a:buChar char="Ø"/>
            </a:pPr>
            <a:r>
              <a:rPr lang="es-MX" sz="3000" dirty="0" smtClean="0"/>
              <a:t>¿Qué o quien administra el proceso?</a:t>
            </a:r>
          </a:p>
          <a:p>
            <a:pPr lvl="2" algn="just">
              <a:buFont typeface="Wingdings" pitchFamily="2" charset="2"/>
              <a:buChar char="Ø"/>
            </a:pPr>
            <a:endParaRPr lang="es-MX" sz="3000" dirty="0"/>
          </a:p>
          <a:p>
            <a:pPr lvl="2" algn="just">
              <a:buFont typeface="Wingdings" pitchFamily="2" charset="2"/>
              <a:buChar char="Ø"/>
            </a:pPr>
            <a:r>
              <a:rPr lang="es-MX" sz="3000" dirty="0" smtClean="0"/>
              <a:t>¿Qué o quien administra los sistemas informáticos? </a:t>
            </a:r>
          </a:p>
          <a:p>
            <a:pPr lvl="2" algn="just">
              <a:buFont typeface="Wingdings" pitchFamily="2" charset="2"/>
              <a:buChar char="Ø"/>
            </a:pPr>
            <a:endParaRPr lang="es-MX" sz="3000" dirty="0"/>
          </a:p>
          <a:p>
            <a:pPr lvl="2" algn="just">
              <a:buFont typeface="Wingdings" pitchFamily="2" charset="2"/>
              <a:buChar char="Ø"/>
            </a:pPr>
            <a:r>
              <a:rPr lang="es-MX" sz="3000" dirty="0" smtClean="0"/>
              <a:t>¿Qué o quien administra los datos? </a:t>
            </a:r>
          </a:p>
          <a:p>
            <a:pPr lvl="2" algn="just">
              <a:buFont typeface="Wingdings" pitchFamily="2" charset="2"/>
              <a:buChar char="Ø"/>
            </a:pPr>
            <a:endParaRPr lang="es-MX" sz="3000"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8"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9"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093034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8045" y="609576"/>
            <a:ext cx="8686800" cy="914400"/>
          </a:xfrm>
        </p:spPr>
        <p:txBody>
          <a:bodyPr>
            <a:normAutofit fontScale="90000"/>
          </a:bodyPr>
          <a:lstStyle/>
          <a:p>
            <a:r>
              <a:rPr lang="es-MX" b="1" dirty="0" smtClean="0">
                <a:solidFill>
                  <a:schemeClr val="bg2">
                    <a:lumMod val="50000"/>
                  </a:schemeClr>
                </a:solidFill>
                <a:effectLst>
                  <a:outerShdw blurRad="38100" dist="38100" dir="2700000" algn="tl">
                    <a:srgbClr val="000000">
                      <a:alpha val="43137"/>
                    </a:srgbClr>
                  </a:outerShdw>
                </a:effectLst>
              </a:rPr>
              <a:t>1.5 Diseñar cuestionarios de entrevistas</a:t>
            </a:r>
            <a:endParaRPr lang="es-MX" b="1" dirty="0">
              <a:solidFill>
                <a:schemeClr val="bg2">
                  <a:lumMod val="50000"/>
                </a:schemeClr>
              </a:solidFill>
              <a:effectLst>
                <a:outerShdw blurRad="38100" dist="38100" dir="2700000" algn="tl">
                  <a:srgbClr val="000000">
                    <a:alpha val="43137"/>
                  </a:srgbClr>
                </a:outerShdw>
              </a:effectLst>
            </a:endParaRPr>
          </a:p>
        </p:txBody>
      </p:sp>
      <p:sp>
        <p:nvSpPr>
          <p:cNvPr id="5" name="2 Marcador de contenido"/>
          <p:cNvSpPr txBox="1">
            <a:spLocks/>
          </p:cNvSpPr>
          <p:nvPr/>
        </p:nvSpPr>
        <p:spPr>
          <a:xfrm>
            <a:off x="179512" y="1574104"/>
            <a:ext cx="8229600" cy="4937760"/>
          </a:xfrm>
          <a:prstGeom prst="rect">
            <a:avLst/>
          </a:prstGeom>
        </p:spPr>
        <p:txBody>
          <a:bodyPr>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594360" lvl="2" indent="0" algn="just">
              <a:buNone/>
            </a:pPr>
            <a:r>
              <a:rPr lang="es-MX" sz="3000" dirty="0" smtClean="0"/>
              <a:t>¿A quien se entrevista?</a:t>
            </a:r>
          </a:p>
          <a:p>
            <a:pPr lvl="2" algn="just">
              <a:buFont typeface="Wingdings" pitchFamily="2" charset="2"/>
              <a:buChar char="Ø"/>
            </a:pPr>
            <a:r>
              <a:rPr lang="es-MX" sz="3000" dirty="0" smtClean="0"/>
              <a:t>Individuos que entienden el negocio, el ambiente operacional, y conocen qué preguntas gerenciales existen y no pueden ser contestadas actualmente. </a:t>
            </a:r>
          </a:p>
          <a:p>
            <a:pPr marL="1341438" lvl="2" indent="-354013" algn="just">
              <a:buFont typeface="Wingdings" pitchFamily="2" charset="2"/>
              <a:buChar char="Ø"/>
            </a:pPr>
            <a:endParaRPr lang="es-MX" sz="3000" dirty="0"/>
          </a:p>
          <a:p>
            <a:pPr marL="1341438" lvl="2" indent="-354013" algn="just">
              <a:buFont typeface="Wingdings" pitchFamily="2" charset="2"/>
              <a:buChar char="Ø"/>
            </a:pPr>
            <a:r>
              <a:rPr lang="es-MX" sz="3000" dirty="0" smtClean="0"/>
              <a:t>Ejecutivos de negocio</a:t>
            </a:r>
          </a:p>
          <a:p>
            <a:pPr marL="1341438" lvl="2" indent="-354013" algn="just">
              <a:buFont typeface="Wingdings" pitchFamily="2" charset="2"/>
              <a:buChar char="Ø"/>
            </a:pPr>
            <a:r>
              <a:rPr lang="es-MX" sz="3000" dirty="0" smtClean="0"/>
              <a:t>Usuarios de negocio</a:t>
            </a:r>
          </a:p>
          <a:p>
            <a:pPr marL="1341438" lvl="2" indent="-354013" algn="just">
              <a:buFont typeface="Wingdings" pitchFamily="2" charset="2"/>
              <a:buChar char="Ø"/>
            </a:pPr>
            <a:r>
              <a:rPr lang="es-MX" sz="3000" dirty="0" smtClean="0"/>
              <a:t>Ejecutivos de sistemas de información</a:t>
            </a:r>
          </a:p>
          <a:p>
            <a:pPr marL="1341438" lvl="2" indent="-354013" algn="just">
              <a:buFont typeface="Wingdings" pitchFamily="2" charset="2"/>
              <a:buChar char="Ø"/>
            </a:pPr>
            <a:r>
              <a:rPr lang="es-MX" sz="3000" dirty="0" smtClean="0"/>
              <a:t>Especialistas de sistemas de información </a:t>
            </a:r>
          </a:p>
          <a:p>
            <a:pPr lvl="2" algn="just">
              <a:buFont typeface="Wingdings" pitchFamily="2" charset="2"/>
              <a:buChar char="Ø"/>
            </a:pPr>
            <a:endParaRPr lang="es-MX" sz="3000"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8"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9"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34275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3977"/>
            <a:ext cx="8229600" cy="1143000"/>
          </a:xfrm>
        </p:spPr>
        <p:txBody>
          <a:bodyPr>
            <a:normAutofit/>
          </a:bodyPr>
          <a:lstStyle/>
          <a:p>
            <a:r>
              <a:rPr lang="es-MX" sz="4000" b="1" dirty="0" smtClean="0">
                <a:solidFill>
                  <a:schemeClr val="bg2">
                    <a:lumMod val="50000"/>
                  </a:schemeClr>
                </a:solidFill>
                <a:effectLst>
                  <a:outerShdw blurRad="38100" dist="38100" dir="2700000" algn="tl">
                    <a:srgbClr val="000000">
                      <a:alpha val="43137"/>
                    </a:srgbClr>
                  </a:outerShdw>
                </a:effectLst>
              </a:rPr>
              <a:t>1.6 Realizar las entrevistas </a:t>
            </a:r>
            <a:endParaRPr lang="es-MX" sz="4000" b="1" dirty="0">
              <a:solidFill>
                <a:schemeClr val="bg2">
                  <a:lumMod val="50000"/>
                </a:schemeClr>
              </a:solidFill>
              <a:effectLst>
                <a:outerShdw blurRad="38100" dist="38100" dir="2700000" algn="tl">
                  <a:srgbClr val="000000">
                    <a:alpha val="43137"/>
                  </a:srgbClr>
                </a:outerShdw>
              </a:effectLst>
            </a:endParaRPr>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0230" t="24528" r="46092" b="16253"/>
          <a:stretch/>
        </p:blipFill>
        <p:spPr bwMode="auto">
          <a:xfrm>
            <a:off x="1360164" y="2650872"/>
            <a:ext cx="5990897" cy="3802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CuadroTexto"/>
          <p:cNvSpPr txBox="1"/>
          <p:nvPr/>
        </p:nvSpPr>
        <p:spPr>
          <a:xfrm>
            <a:off x="215152" y="1398149"/>
            <a:ext cx="8280920" cy="1200329"/>
          </a:xfrm>
          <a:prstGeom prst="rect">
            <a:avLst/>
          </a:prstGeom>
          <a:noFill/>
        </p:spPr>
        <p:txBody>
          <a:bodyPr wrap="square" rtlCol="0">
            <a:spAutoFit/>
          </a:bodyPr>
          <a:lstStyle/>
          <a:p>
            <a:r>
              <a:rPr lang="es-MX" dirty="0" smtClean="0"/>
              <a:t>En esta parte deberán aplicar cuestionarios para realizar el análisis que ayudara al diseño del Data Warehouse o “Data </a:t>
            </a:r>
            <a:r>
              <a:rPr lang="es-MX" dirty="0" err="1" smtClean="0"/>
              <a:t>Mart</a:t>
            </a:r>
            <a:r>
              <a:rPr lang="es-MX" dirty="0" smtClean="0"/>
              <a:t>”. </a:t>
            </a:r>
          </a:p>
          <a:p>
            <a:endParaRPr lang="es-MX" dirty="0"/>
          </a:p>
          <a:p>
            <a:r>
              <a:rPr lang="es-MX" dirty="0" smtClean="0"/>
              <a:t>En el siguiente cuadro les doy un ejemplo de posibles preguntas. </a:t>
            </a:r>
          </a:p>
        </p:txBody>
      </p:sp>
      <p:pic>
        <p:nvPicPr>
          <p:cNvPr id="8"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10" name="Picture 5"/>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82616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866245"/>
            <a:ext cx="8229600" cy="1143000"/>
          </a:xfrm>
        </p:spPr>
        <p:txBody>
          <a:bodyPr>
            <a:normAutofit fontScale="90000"/>
          </a:bodyPr>
          <a:lstStyle/>
          <a:p>
            <a:r>
              <a:rPr lang="es-MX" b="1" dirty="0" smtClean="0">
                <a:solidFill>
                  <a:schemeClr val="bg2">
                    <a:lumMod val="50000"/>
                  </a:schemeClr>
                </a:solidFill>
                <a:effectLst>
                  <a:outerShdw blurRad="38100" dist="38100" dir="2700000" algn="tl">
                    <a:srgbClr val="000000">
                      <a:alpha val="43137"/>
                    </a:srgbClr>
                  </a:outerShdw>
                </a:effectLst>
              </a:rPr>
              <a:t>1.7 Identificar productos existentes Y modelos de datos</a:t>
            </a:r>
            <a:endParaRPr lang="es-MX" b="1" dirty="0">
              <a:solidFill>
                <a:schemeClr val="bg2">
                  <a:lumMod val="50000"/>
                </a:schemeClr>
              </a:solidFill>
              <a:effectLst>
                <a:outerShdw blurRad="38100" dist="38100" dir="2700000" algn="tl">
                  <a:srgbClr val="000000">
                    <a:alpha val="43137"/>
                  </a:srgbClr>
                </a:outerShdw>
              </a:effectLst>
            </a:endParaRPr>
          </a:p>
        </p:txBody>
      </p:sp>
      <p:sp>
        <p:nvSpPr>
          <p:cNvPr id="6" name="5 CuadroTexto"/>
          <p:cNvSpPr txBox="1"/>
          <p:nvPr/>
        </p:nvSpPr>
        <p:spPr>
          <a:xfrm>
            <a:off x="431560" y="2094963"/>
            <a:ext cx="8280920" cy="4247317"/>
          </a:xfrm>
          <a:prstGeom prst="rect">
            <a:avLst/>
          </a:prstGeom>
          <a:noFill/>
        </p:spPr>
        <p:txBody>
          <a:bodyPr wrap="square" rtlCol="0">
            <a:spAutoFit/>
          </a:bodyPr>
          <a:lstStyle/>
          <a:p>
            <a:pPr algn="just"/>
            <a:r>
              <a:rPr lang="es-MX" dirty="0" smtClean="0"/>
              <a:t>En esta actividad deberán identificar que formatos usa en el área que sea relevante al momento de tomar decisiones. Ya que antes de cualquier resultado proporcionado a los clientes sobre sus requerimientos en necesario conocer qué, cómo, con qué para qué, cuando, y quienes son los productos que apoyan a la toma de decisiones actualmente y si estos son relevantes y precisa en  el </a:t>
            </a:r>
            <a:r>
              <a:rPr lang="es-MX" dirty="0"/>
              <a:t>momento indicado. </a:t>
            </a:r>
            <a:endParaRPr lang="es-MX" dirty="0" smtClean="0"/>
          </a:p>
          <a:p>
            <a:pPr algn="just"/>
            <a:endParaRPr lang="es-MX" dirty="0" smtClean="0"/>
          </a:p>
          <a:p>
            <a:pPr algn="just"/>
            <a:r>
              <a:rPr lang="es-MX" dirty="0" smtClean="0"/>
              <a:t>Por ejemplo describir el sistema actual que productos maneja: </a:t>
            </a:r>
          </a:p>
          <a:p>
            <a:pPr algn="just"/>
            <a:endParaRPr lang="es-MX" dirty="0" smtClean="0"/>
          </a:p>
          <a:p>
            <a:pPr algn="just"/>
            <a:r>
              <a:rPr lang="es-MX" dirty="0" smtClean="0"/>
              <a:t>SISTEMA </a:t>
            </a:r>
            <a:r>
              <a:rPr lang="es-MX" dirty="0"/>
              <a:t>ACTUAL</a:t>
            </a:r>
          </a:p>
          <a:p>
            <a:pPr algn="just"/>
            <a:r>
              <a:rPr lang="es-MX" dirty="0"/>
              <a:t>• Registro de alta en los documentos y/o Excel de la información general del Juicio.</a:t>
            </a:r>
          </a:p>
          <a:p>
            <a:pPr algn="just"/>
            <a:r>
              <a:rPr lang="es-MX" dirty="0"/>
              <a:t>• Asignación de Abogados Responsables.</a:t>
            </a:r>
          </a:p>
          <a:p>
            <a:pPr algn="just"/>
            <a:r>
              <a:rPr lang="es-MX" dirty="0"/>
              <a:t>• Seguimiento de fechas pendientes.</a:t>
            </a:r>
          </a:p>
          <a:p>
            <a:pPr algn="just"/>
            <a:r>
              <a:rPr lang="es-MX" dirty="0"/>
              <a:t>• Notificación vía correo electrónico, telefónica.</a:t>
            </a:r>
          </a:p>
          <a:p>
            <a:pPr algn="just"/>
            <a:r>
              <a:rPr lang="es-MX" dirty="0"/>
              <a:t>• Validación de documentos legales para presentar a Juzgados.</a:t>
            </a:r>
          </a:p>
          <a:p>
            <a:pPr algn="just"/>
            <a:endParaRPr lang="es-MX" dirty="0" smtClean="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8"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9"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167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graphicFrame>
        <p:nvGraphicFramePr>
          <p:cNvPr id="8" name="7 Tabla"/>
          <p:cNvGraphicFramePr>
            <a:graphicFrameLocks noGrp="1"/>
          </p:cNvGraphicFramePr>
          <p:nvPr>
            <p:extLst>
              <p:ext uri="{D42A27DB-BD31-4B8C-83A1-F6EECF244321}">
                <p14:modId xmlns:p14="http://schemas.microsoft.com/office/powerpoint/2010/main" val="2329471066"/>
              </p:ext>
            </p:extLst>
          </p:nvPr>
        </p:nvGraphicFramePr>
        <p:xfrm>
          <a:off x="287524" y="863283"/>
          <a:ext cx="8568952" cy="6187440"/>
        </p:xfrm>
        <a:graphic>
          <a:graphicData uri="http://schemas.openxmlformats.org/drawingml/2006/table">
            <a:tbl>
              <a:tblPr firstRow="1" bandRow="1">
                <a:tableStyleId>{5C22544A-7EE6-4342-B048-85BDC9FD1C3A}</a:tableStyleId>
              </a:tblPr>
              <a:tblGrid>
                <a:gridCol w="4284476"/>
                <a:gridCol w="4284476"/>
              </a:tblGrid>
              <a:tr h="5775880">
                <a:tc>
                  <a:txBody>
                    <a:bodyPr/>
                    <a:lstStyle/>
                    <a:p>
                      <a:pPr algn="ctr"/>
                      <a:r>
                        <a:rPr lang="es-MX" dirty="0" smtClean="0">
                          <a:solidFill>
                            <a:schemeClr val="bg2">
                              <a:lumMod val="50000"/>
                            </a:schemeClr>
                          </a:solidFill>
                        </a:rPr>
                        <a:t>DIRECTORIO DE LA UAEM</a:t>
                      </a: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Jorge Olvera García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0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Rector</a:t>
                      </a:r>
                      <a:endParaRPr lang="es-MX" sz="10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0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0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Ed. Alfredo Barrera Baca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Docencia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Est</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Lat. Ángeles Ma. del Rosario Pérez Bernal </a:t>
                      </a:r>
                      <a:b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b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Investigación y Estudios Avanzados</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José Benjamín Bernal Suárez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Rectoría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Mtra. en E. P. D.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Ivett</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Tinoco García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Difusión Cultural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C. I. Ricardo Joya Cepeda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Extensión Vinculación</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E. Javier González Martínez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Administración</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C. Pol. Manuel Hernández Luna</a:t>
                      </a:r>
                      <a:b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b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Planeación y Desarrollo Institucional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Mtra. en A. Ed. Yolanda E. Ballesteros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Sentíes</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Cooperación Internacional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Hiram Raúl Piña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Libien</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Abogado General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Com. Juan Portilla Estrada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Director General de Comunicación Universitaria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Jorge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Bernaldez</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García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Técnico de la Rectoría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A. Emilio Tovar Pérez</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Director General de Centros Universitarios y Unidades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Académicas Profesionales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A. Ignacio Gutiérrez Padilla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Contralor  </a:t>
                      </a:r>
                      <a:endParaRPr lang="es-MX" sz="1600" dirty="0">
                        <a:solidFill>
                          <a:schemeClr val="bg2">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b="1" dirty="0" smtClean="0">
                          <a:solidFill>
                            <a:schemeClr val="bg2">
                              <a:lumMod val="50000"/>
                            </a:schemeClr>
                          </a:solidFill>
                        </a:rPr>
                        <a:t>DIRECTORIO DE LA UAP-NEZAHUALCÓYOTL</a:t>
                      </a:r>
                      <a:r>
                        <a:rPr lang="es-MX" dirty="0" smtClean="0">
                          <a:solidFill>
                            <a:schemeClr val="bg2">
                              <a:lumMod val="50000"/>
                            </a:schemeClr>
                          </a:solidFill>
                        </a:rPr>
                        <a:t> </a:t>
                      </a:r>
                    </a:p>
                    <a:p>
                      <a:pPr algn="ctr"/>
                      <a:endParaRPr lang="es-MX" sz="1200" dirty="0" smtClean="0">
                        <a:solidFill>
                          <a:schemeClr val="bg2">
                            <a:lumMod val="50000"/>
                          </a:schemeClr>
                        </a:solidFill>
                        <a:latin typeface="Times New Roman" panose="02020603050405020304" pitchFamily="18" charset="0"/>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C.E. Luis Ramón López Gutiérrez</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F.M. Israel Gutiérrez González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Subdirector Académico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E. Alfredo Ríos Flores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Subdirector Administrativo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S. María Luisa Quintero Soto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Investigación y Estudios Avanzados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A. E. Víctor Manuel Durán López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 de Planeación y Desarrollo Institucional</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E. Selene Jiménez Bautista</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la Licenciatura en Comercio Internacional</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Georgina Contreras Landgrave</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la Licenciatura en Educación para la Salud</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Dora María Calderón Nepamuceno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Ingeniería en Sistemas Inteligentes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C. Juan Antonio Jiménez García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 de Ingeniería en Transporte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endParaRPr lang="es-MX" dirty="0">
                        <a:solidFill>
                          <a:schemeClr val="bg2">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Tree>
    <p:extLst>
      <p:ext uri="{BB962C8B-B14F-4D97-AF65-F5344CB8AC3E}">
        <p14:creationId xmlns:p14="http://schemas.microsoft.com/office/powerpoint/2010/main" val="22135933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758199"/>
            <a:ext cx="8229600" cy="1143000"/>
          </a:xfrm>
        </p:spPr>
        <p:txBody>
          <a:bodyPr>
            <a:normAutofit fontScale="90000"/>
          </a:bodyPr>
          <a:lstStyle/>
          <a:p>
            <a:r>
              <a:rPr lang="es-MX" b="1" dirty="0" smtClean="0">
                <a:solidFill>
                  <a:schemeClr val="bg2">
                    <a:lumMod val="50000"/>
                  </a:schemeClr>
                </a:solidFill>
                <a:effectLst>
                  <a:outerShdw blurRad="38100" dist="38100" dir="2700000" algn="tl">
                    <a:srgbClr val="000000">
                      <a:alpha val="43137"/>
                    </a:srgbClr>
                  </a:outerShdw>
                </a:effectLst>
              </a:rPr>
              <a:t>1.8 Evaluación de las herramientas Para soporte a toma de  decisiones</a:t>
            </a:r>
            <a:endParaRPr lang="es-MX" b="1" dirty="0">
              <a:solidFill>
                <a:schemeClr val="bg2">
                  <a:lumMod val="50000"/>
                </a:schemeClr>
              </a:solidFill>
              <a:effectLst>
                <a:outerShdw blurRad="38100" dist="38100" dir="2700000" algn="tl">
                  <a:srgbClr val="000000">
                    <a:alpha val="43137"/>
                  </a:srgbClr>
                </a:outerShdw>
              </a:effectLst>
            </a:endParaRPr>
          </a:p>
        </p:txBody>
      </p:sp>
      <p:sp>
        <p:nvSpPr>
          <p:cNvPr id="6" name="5 Rectángulo"/>
          <p:cNvSpPr/>
          <p:nvPr/>
        </p:nvSpPr>
        <p:spPr>
          <a:xfrm>
            <a:off x="431560" y="1988840"/>
            <a:ext cx="8280920" cy="3785652"/>
          </a:xfrm>
          <a:prstGeom prst="rect">
            <a:avLst/>
          </a:prstGeom>
        </p:spPr>
        <p:txBody>
          <a:bodyPr wrap="square">
            <a:spAutoFit/>
          </a:bodyPr>
          <a:lstStyle/>
          <a:p>
            <a:r>
              <a:rPr lang="es-MX" sz="2000" dirty="0"/>
              <a:t>Analizando objetiva y minuciosamente el proceso que ayuda a la dirección de </a:t>
            </a:r>
            <a:r>
              <a:rPr lang="es-MX" sz="2000" dirty="0" smtClean="0"/>
              <a:t>la toma </a:t>
            </a:r>
            <a:r>
              <a:rPr lang="es-MX" sz="2000" dirty="0"/>
              <a:t>de decisiones es primordial resaltar los siguientes puntos</a:t>
            </a:r>
            <a:r>
              <a:rPr lang="es-MX" sz="2000" dirty="0" smtClean="0"/>
              <a:t>:</a:t>
            </a:r>
          </a:p>
          <a:p>
            <a:endParaRPr lang="es-MX" sz="2000" dirty="0" smtClean="0"/>
          </a:p>
          <a:p>
            <a:pPr marL="285750" indent="-285750">
              <a:buFont typeface="Arial" pitchFamily="34" charset="0"/>
              <a:buChar char="•"/>
            </a:pPr>
            <a:r>
              <a:rPr lang="es-MX" sz="2000" dirty="0" smtClean="0"/>
              <a:t>Procesos </a:t>
            </a:r>
            <a:r>
              <a:rPr lang="es-MX" sz="2000" dirty="0"/>
              <a:t>manuales, los cuales tienden al error comúnmente.</a:t>
            </a:r>
            <a:br>
              <a:rPr lang="es-MX" sz="2000" dirty="0"/>
            </a:br>
            <a:r>
              <a:rPr lang="es-MX" sz="2000" dirty="0" smtClean="0"/>
              <a:t>Diversidad </a:t>
            </a:r>
            <a:r>
              <a:rPr lang="es-MX" sz="2000" dirty="0"/>
              <a:t>de formatos que tiene que llenar distinto personal, lo cual puede </a:t>
            </a:r>
            <a:r>
              <a:rPr lang="es-MX" sz="2000" dirty="0" smtClean="0"/>
              <a:t>crear una </a:t>
            </a:r>
            <a:r>
              <a:rPr lang="es-MX" sz="2000" dirty="0"/>
              <a:t>inconsistencia de información.</a:t>
            </a:r>
            <a:br>
              <a:rPr lang="es-MX" sz="2000" dirty="0"/>
            </a:br>
            <a:r>
              <a:rPr lang="es-MX" sz="2000" dirty="0" smtClean="0"/>
              <a:t>Captura </a:t>
            </a:r>
            <a:r>
              <a:rPr lang="es-MX" sz="2000" dirty="0"/>
              <a:t>en hojas electrónicas de la información recibida en los diferentes</a:t>
            </a:r>
            <a:br>
              <a:rPr lang="es-MX" sz="2000" dirty="0"/>
            </a:br>
            <a:r>
              <a:rPr lang="es-MX" sz="2000" dirty="0"/>
              <a:t>formatos</a:t>
            </a:r>
            <a:r>
              <a:rPr lang="es-MX" sz="2000" dirty="0" smtClean="0"/>
              <a:t>. Generación </a:t>
            </a:r>
            <a:r>
              <a:rPr lang="es-MX" sz="2000" dirty="0"/>
              <a:t>de reporte para presentar al Nivel directivo. El cual debe contiene </a:t>
            </a:r>
            <a:r>
              <a:rPr lang="es-MX" sz="2000" dirty="0" smtClean="0"/>
              <a:t>toda la </a:t>
            </a:r>
            <a:r>
              <a:rPr lang="es-MX" sz="2000" dirty="0"/>
              <a:t>información, sin importar su relevancia</a:t>
            </a:r>
            <a:r>
              <a:rPr lang="es-MX" sz="2000" dirty="0" smtClean="0"/>
              <a:t>.</a:t>
            </a:r>
          </a:p>
          <a:p>
            <a:pPr marL="285750" indent="-285750">
              <a:buFont typeface="Arial" pitchFamily="34" charset="0"/>
              <a:buChar char="•"/>
            </a:pPr>
            <a:endParaRPr lang="es-MX" sz="2000" dirty="0" smtClean="0"/>
          </a:p>
          <a:p>
            <a:pPr marL="285750" indent="-285750">
              <a:buFont typeface="Arial" pitchFamily="34" charset="0"/>
              <a:buChar char="•"/>
            </a:pPr>
            <a:r>
              <a:rPr lang="es-MX" sz="2000" dirty="0" smtClean="0"/>
              <a:t>El </a:t>
            </a:r>
            <a:r>
              <a:rPr lang="es-MX" sz="2000" dirty="0"/>
              <a:t>tiempo empleado en la presentación del reporte suele tardar hasta medio </a:t>
            </a:r>
            <a:r>
              <a:rPr lang="es-MX" sz="2000" dirty="0" smtClean="0"/>
              <a:t>día laborable</a:t>
            </a:r>
            <a:r>
              <a:rPr lang="es-MX" sz="2000" dirty="0"/>
              <a:t>.</a:t>
            </a:r>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8"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9"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12464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467544" y="2280456"/>
            <a:ext cx="8208912" cy="3693319"/>
          </a:xfrm>
          <a:prstGeom prst="rect">
            <a:avLst/>
          </a:prstGeom>
        </p:spPr>
        <p:txBody>
          <a:bodyPr wrap="square">
            <a:spAutoFit/>
          </a:bodyPr>
          <a:lstStyle/>
          <a:p>
            <a:pPr algn="just"/>
            <a:r>
              <a:rPr lang="es-MX" dirty="0" smtClean="0"/>
              <a:t>Después deberán dar una conclusión en base a las herramientas que esta utilizando actualmente la empresa para tomar decisiones: </a:t>
            </a:r>
          </a:p>
          <a:p>
            <a:pPr algn="just"/>
            <a:endParaRPr lang="es-MX" dirty="0"/>
          </a:p>
          <a:p>
            <a:pPr algn="just"/>
            <a:r>
              <a:rPr lang="es-MX" dirty="0" smtClean="0"/>
              <a:t>Ejemplo: </a:t>
            </a:r>
          </a:p>
          <a:p>
            <a:pPr algn="just"/>
            <a:r>
              <a:rPr lang="es-MX" dirty="0" smtClean="0"/>
              <a:t>Como </a:t>
            </a:r>
            <a:r>
              <a:rPr lang="es-MX" dirty="0"/>
              <a:t>una conclusión a la evaluación se tiene que observar que el tiempo </a:t>
            </a:r>
            <a:r>
              <a:rPr lang="es-MX" dirty="0" smtClean="0"/>
              <a:t>que existe </a:t>
            </a:r>
            <a:r>
              <a:rPr lang="es-MX" dirty="0"/>
              <a:t>para la toma de decisiones es demasiado si consideramos que regularmente </a:t>
            </a:r>
            <a:r>
              <a:rPr lang="es-MX" dirty="0" smtClean="0"/>
              <a:t>la toma </a:t>
            </a:r>
            <a:r>
              <a:rPr lang="es-MX" dirty="0"/>
              <a:t>de decisiones bien hecha se debe de realizar en el momento adecuado y no </a:t>
            </a:r>
            <a:r>
              <a:rPr lang="es-MX" dirty="0" smtClean="0"/>
              <a:t>cuando tal </a:t>
            </a:r>
            <a:r>
              <a:rPr lang="es-MX" dirty="0"/>
              <a:t>vez haya pasado algún momento crítico. Las herramientas de trabajo en esta parte </a:t>
            </a:r>
            <a:r>
              <a:rPr lang="es-MX" dirty="0" smtClean="0"/>
              <a:t>del proceso </a:t>
            </a:r>
            <a:r>
              <a:rPr lang="es-MX" dirty="0"/>
              <a:t>de toma de decisiones están enfocadas durante la mayor parte de 1 día </a:t>
            </a:r>
            <a:r>
              <a:rPr lang="es-MX" dirty="0" smtClean="0"/>
              <a:t>laborable a </a:t>
            </a:r>
            <a:r>
              <a:rPr lang="es-MX" dirty="0"/>
              <a:t>la entrega de un solo reporte el cual tal vez conlleva mucha información irrelevante </a:t>
            </a:r>
            <a:r>
              <a:rPr lang="es-MX" dirty="0" smtClean="0"/>
              <a:t>para el </a:t>
            </a:r>
            <a:r>
              <a:rPr lang="es-MX" dirty="0"/>
              <a:t>nivel directivo, por ello es de suma importancia canalizar los esfuerzos de todos y </a:t>
            </a:r>
            <a:r>
              <a:rPr lang="es-MX" dirty="0" smtClean="0"/>
              <a:t>cada uno </a:t>
            </a:r>
            <a:r>
              <a:rPr lang="es-MX" dirty="0"/>
              <a:t>de los elementos humanos y técnicos de manera que se reduzca por completo </a:t>
            </a:r>
            <a:r>
              <a:rPr lang="es-MX" dirty="0" smtClean="0"/>
              <a:t>su labor </a:t>
            </a:r>
            <a:r>
              <a:rPr lang="es-MX" dirty="0"/>
              <a:t>manual</a:t>
            </a:r>
            <a:r>
              <a:rPr lang="es-MX" dirty="0" smtClean="0"/>
              <a:t>. </a:t>
            </a:r>
            <a:endParaRPr lang="es-MX" dirty="0"/>
          </a:p>
        </p:txBody>
      </p:sp>
      <p:sp>
        <p:nvSpPr>
          <p:cNvPr id="7" name="1 Título"/>
          <p:cNvSpPr>
            <a:spLocks noGrp="1"/>
          </p:cNvSpPr>
          <p:nvPr>
            <p:ph type="title"/>
          </p:nvPr>
        </p:nvSpPr>
        <p:spPr>
          <a:xfrm>
            <a:off x="504574" y="836712"/>
            <a:ext cx="8229600" cy="1143000"/>
          </a:xfrm>
        </p:spPr>
        <p:txBody>
          <a:bodyPr>
            <a:normAutofit fontScale="90000"/>
          </a:bodyPr>
          <a:lstStyle/>
          <a:p>
            <a:r>
              <a:rPr lang="es-MX" b="1" dirty="0" smtClean="0">
                <a:solidFill>
                  <a:schemeClr val="bg2">
                    <a:lumMod val="50000"/>
                  </a:schemeClr>
                </a:solidFill>
                <a:effectLst>
                  <a:outerShdw blurRad="38100" dist="38100" dir="2700000" algn="tl">
                    <a:srgbClr val="000000">
                      <a:alpha val="43137"/>
                    </a:srgbClr>
                  </a:outerShdw>
                </a:effectLst>
              </a:rPr>
              <a:t>1.8 </a:t>
            </a:r>
            <a:r>
              <a:rPr lang="es-MX" b="1" dirty="0">
                <a:solidFill>
                  <a:schemeClr val="bg2">
                    <a:lumMod val="50000"/>
                  </a:schemeClr>
                </a:solidFill>
                <a:effectLst>
                  <a:outerShdw blurRad="38100" dist="38100" dir="2700000" algn="tl">
                    <a:srgbClr val="000000">
                      <a:alpha val="43137"/>
                    </a:srgbClr>
                  </a:outerShdw>
                </a:effectLst>
              </a:rPr>
              <a:t>Evaluación de las herramientas para soporte a toma </a:t>
            </a:r>
            <a:r>
              <a:rPr lang="es-MX" b="1" dirty="0" smtClean="0">
                <a:solidFill>
                  <a:schemeClr val="bg2">
                    <a:lumMod val="50000"/>
                  </a:schemeClr>
                </a:solidFill>
                <a:effectLst>
                  <a:outerShdw blurRad="38100" dist="38100" dir="2700000" algn="tl">
                    <a:srgbClr val="000000">
                      <a:alpha val="43137"/>
                    </a:srgbClr>
                  </a:outerShdw>
                </a:effectLst>
              </a:rPr>
              <a:t>de  decisiones</a:t>
            </a:r>
            <a:endParaRPr lang="es-MX" b="1" dirty="0">
              <a:solidFill>
                <a:schemeClr val="bg2">
                  <a:lumMod val="50000"/>
                </a:schemeClr>
              </a:solidFill>
              <a:effectLst>
                <a:outerShdw blurRad="38100" dist="38100" dir="2700000" algn="tl">
                  <a:srgbClr val="000000">
                    <a:alpha val="43137"/>
                  </a:srgbClr>
                </a:outerShdw>
              </a:effectLst>
            </a:endParaRPr>
          </a:p>
        </p:txBody>
      </p:sp>
      <p:pic>
        <p:nvPicPr>
          <p:cNvPr id="8"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9"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10"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15340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9"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10"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4 Título"/>
          <p:cNvSpPr txBox="1">
            <a:spLocks/>
          </p:cNvSpPr>
          <p:nvPr/>
        </p:nvSpPr>
        <p:spPr>
          <a:xfrm>
            <a:off x="1187624" y="2564904"/>
            <a:ext cx="7128792" cy="115976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MX" sz="4000" b="1" dirty="0" smtClean="0">
                <a:solidFill>
                  <a:schemeClr val="bg2">
                    <a:lumMod val="50000"/>
                  </a:schemeClr>
                </a:solidFill>
                <a:effectLst>
                  <a:outerShdw blurRad="38100" dist="38100" dir="2700000" algn="tl">
                    <a:srgbClr val="000000">
                      <a:alpha val="43137"/>
                    </a:srgbClr>
                  </a:outerShdw>
                </a:effectLst>
              </a:rPr>
              <a:t>Fase II. Estrategia corporativa y desarrollo del plan para la ejecución del Data Warehouse   </a:t>
            </a:r>
            <a:endParaRPr lang="es-MX" sz="4000" b="1" dirty="0">
              <a:solidFill>
                <a:schemeClr val="bg2">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327056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9"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10"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2 Marcador de contenido"/>
          <p:cNvSpPr txBox="1">
            <a:spLocks/>
          </p:cNvSpPr>
          <p:nvPr/>
        </p:nvSpPr>
        <p:spPr>
          <a:xfrm>
            <a:off x="457200" y="1219200"/>
            <a:ext cx="4041648" cy="493776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pitchFamily="34" charset="0"/>
              <a:buNone/>
            </a:pPr>
            <a:r>
              <a:rPr lang="es-MX" sz="2800" b="1" smtClean="0"/>
              <a:t>Estrategia corporativa </a:t>
            </a:r>
          </a:p>
          <a:p>
            <a:pPr algn="just"/>
            <a:r>
              <a:rPr lang="es-MX" sz="2800" smtClean="0"/>
              <a:t>Nivel mas alto de la empresa.</a:t>
            </a:r>
          </a:p>
          <a:p>
            <a:pPr algn="just"/>
            <a:r>
              <a:rPr lang="es-MX" sz="2800" smtClean="0"/>
              <a:t>Establecer prioridades para atacar los temas importantes.</a:t>
            </a:r>
          </a:p>
          <a:p>
            <a:pPr algn="just"/>
            <a:r>
              <a:rPr lang="es-MX" sz="2800" smtClean="0"/>
              <a:t>Recomienda caminos para alcanzar las metas. </a:t>
            </a:r>
            <a:endParaRPr lang="es-MX" sz="2800" dirty="0" smtClean="0"/>
          </a:p>
        </p:txBody>
      </p:sp>
      <p:sp>
        <p:nvSpPr>
          <p:cNvPr id="7" name="6 Marcador de contenido"/>
          <p:cNvSpPr txBox="1">
            <a:spLocks/>
          </p:cNvSpPr>
          <p:nvPr/>
        </p:nvSpPr>
        <p:spPr>
          <a:xfrm>
            <a:off x="4499992" y="1216152"/>
            <a:ext cx="4320480" cy="493776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s-MX" sz="2800" b="1" smtClean="0"/>
              <a:t>Plan especifico: plan de Data Warehouse</a:t>
            </a:r>
          </a:p>
          <a:p>
            <a:r>
              <a:rPr lang="es-MX" sz="2800" smtClean="0"/>
              <a:t>Nivel detallado</a:t>
            </a:r>
          </a:p>
          <a:p>
            <a:r>
              <a:rPr lang="es-MX" sz="2800" smtClean="0"/>
              <a:t>Enfocado al proyecto</a:t>
            </a:r>
          </a:p>
          <a:p>
            <a:r>
              <a:rPr lang="es-MX" sz="2800" smtClean="0"/>
              <a:t>Acepta secuencia de prioridades recomendada por la estrategia.</a:t>
            </a:r>
          </a:p>
          <a:p>
            <a:r>
              <a:rPr lang="es-MX" sz="2800" smtClean="0"/>
              <a:t>Implementa caminos recomendados por la estrategia. </a:t>
            </a:r>
            <a:endParaRPr lang="es-MX" sz="2800" dirty="0"/>
          </a:p>
        </p:txBody>
      </p:sp>
    </p:spTree>
    <p:extLst>
      <p:ext uri="{BB962C8B-B14F-4D97-AF65-F5344CB8AC3E}">
        <p14:creationId xmlns:p14="http://schemas.microsoft.com/office/powerpoint/2010/main" val="10132812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9"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10"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5 CuadroTexto"/>
          <p:cNvSpPr txBox="1"/>
          <p:nvPr/>
        </p:nvSpPr>
        <p:spPr>
          <a:xfrm>
            <a:off x="179512" y="1265906"/>
            <a:ext cx="8820472" cy="5262979"/>
          </a:xfrm>
          <a:prstGeom prst="rect">
            <a:avLst/>
          </a:prstGeom>
          <a:noFill/>
        </p:spPr>
        <p:txBody>
          <a:bodyPr wrap="square" rtlCol="0">
            <a:spAutoFit/>
          </a:bodyPr>
          <a:lstStyle/>
          <a:p>
            <a:pPr algn="just"/>
            <a:r>
              <a:rPr lang="es-MX" sz="2400" dirty="0" smtClean="0"/>
              <a:t>En esta fase de desarrollará la estrategia corporativa de enfoque empresarial y con el establecimiento de prioridades para atacar los temas importantes, así como el plan especifico a nivel detallado y enfocado al proyecto con la implementación de las políticas recomendadas por la estrategia.</a:t>
            </a:r>
          </a:p>
          <a:p>
            <a:pPr algn="just"/>
            <a:endParaRPr lang="es-MX" sz="2400" dirty="0"/>
          </a:p>
          <a:p>
            <a:pPr algn="just"/>
            <a:r>
              <a:rPr lang="es-MX" sz="2400" dirty="0" smtClean="0"/>
              <a:t>Para ello es necesario identificar los dominios de la empresa:</a:t>
            </a:r>
          </a:p>
          <a:p>
            <a:pPr algn="just"/>
            <a:endParaRPr lang="es-MX" sz="2400" dirty="0" smtClean="0"/>
          </a:p>
          <a:p>
            <a:pPr algn="just"/>
            <a:r>
              <a:rPr lang="es-MX" sz="2400" dirty="0" smtClean="0"/>
              <a:t>Dominio del negocio</a:t>
            </a:r>
          </a:p>
          <a:p>
            <a:pPr algn="just"/>
            <a:r>
              <a:rPr lang="es-MX" sz="2400" dirty="0" smtClean="0"/>
              <a:t>Dominio de datos</a:t>
            </a:r>
          </a:p>
          <a:p>
            <a:pPr algn="just"/>
            <a:r>
              <a:rPr lang="es-MX" sz="2400" dirty="0" smtClean="0"/>
              <a:t>Dominio de sistemas de información</a:t>
            </a:r>
          </a:p>
          <a:p>
            <a:pPr algn="just"/>
            <a:r>
              <a:rPr lang="es-MX" sz="2400" dirty="0" smtClean="0"/>
              <a:t>Dominio de soporte a la toma de decisiones </a:t>
            </a:r>
          </a:p>
          <a:p>
            <a:pPr algn="just"/>
            <a:r>
              <a:rPr lang="es-MX" sz="2400" dirty="0" smtClean="0"/>
              <a:t>Dominio de los recursos humanos </a:t>
            </a:r>
            <a:endParaRPr lang="es-MX" sz="2400" dirty="0"/>
          </a:p>
          <a:p>
            <a:pPr algn="just"/>
            <a:endParaRPr lang="es-MX" sz="2400" dirty="0"/>
          </a:p>
        </p:txBody>
      </p:sp>
    </p:spTree>
    <p:extLst>
      <p:ext uri="{BB962C8B-B14F-4D97-AF65-F5344CB8AC3E}">
        <p14:creationId xmlns:p14="http://schemas.microsoft.com/office/powerpoint/2010/main" val="42900529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9"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10"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2 Marcador de fecha"/>
          <p:cNvSpPr>
            <a:spLocks noGrp="1"/>
          </p:cNvSpPr>
          <p:nvPr>
            <p:ph type="dt" sz="half" idx="10"/>
          </p:nvPr>
        </p:nvSpPr>
        <p:spPr>
          <a:xfrm>
            <a:off x="6400834" y="6771330"/>
            <a:ext cx="2289048" cy="365760"/>
          </a:xfrm>
        </p:spPr>
        <p:txBody>
          <a:bodyPr/>
          <a:lstStyle/>
          <a:p>
            <a:fld id="{76D09033-7849-49CF-8575-53E1BF509C0B}" type="datetime5">
              <a:rPr lang="es-MX" smtClean="0"/>
              <a:t>2-oct.-15</a:t>
            </a:fld>
            <a:endParaRPr lang="es-MX"/>
          </a:p>
        </p:txBody>
      </p:sp>
      <p:sp>
        <p:nvSpPr>
          <p:cNvPr id="7" name="3 Marcador de pie de página"/>
          <p:cNvSpPr>
            <a:spLocks noGrp="1"/>
          </p:cNvSpPr>
          <p:nvPr>
            <p:ph type="ftr" sz="quarter" idx="11"/>
          </p:nvPr>
        </p:nvSpPr>
        <p:spPr>
          <a:xfrm>
            <a:off x="2898682" y="6771330"/>
            <a:ext cx="3505200" cy="365760"/>
          </a:xfrm>
        </p:spPr>
        <p:txBody>
          <a:bodyPr/>
          <a:lstStyle/>
          <a:p>
            <a:r>
              <a:rPr lang="es-MX" smtClean="0"/>
              <a:t>Dra. Liliana Rodríguez </a:t>
            </a:r>
            <a:endParaRPr lang="es-MX"/>
          </a:p>
        </p:txBody>
      </p:sp>
      <p:sp>
        <p:nvSpPr>
          <p:cNvPr id="12" name="4 Marcador de número de diapositiva"/>
          <p:cNvSpPr>
            <a:spLocks noGrp="1"/>
          </p:cNvSpPr>
          <p:nvPr>
            <p:ph type="sldNum" sz="quarter" idx="12"/>
          </p:nvPr>
        </p:nvSpPr>
        <p:spPr>
          <a:xfrm>
            <a:off x="612682" y="6771330"/>
            <a:ext cx="1981200" cy="365760"/>
          </a:xfrm>
        </p:spPr>
        <p:txBody>
          <a:bodyPr/>
          <a:lstStyle/>
          <a:p>
            <a:fld id="{9FDDB7A8-FF63-450E-9E8F-61391E209EE3}" type="slidenum">
              <a:rPr lang="es-MX" smtClean="0"/>
              <a:t>25</a:t>
            </a:fld>
            <a:endParaRPr lang="es-MX"/>
          </a:p>
        </p:txBody>
      </p:sp>
      <p:sp>
        <p:nvSpPr>
          <p:cNvPr id="13" name="5 CuadroTexto"/>
          <p:cNvSpPr txBox="1"/>
          <p:nvPr/>
        </p:nvSpPr>
        <p:spPr>
          <a:xfrm>
            <a:off x="180040" y="891652"/>
            <a:ext cx="8820472" cy="6001643"/>
          </a:xfrm>
          <a:prstGeom prst="rect">
            <a:avLst/>
          </a:prstGeom>
          <a:noFill/>
        </p:spPr>
        <p:txBody>
          <a:bodyPr wrap="square" rtlCol="0">
            <a:spAutoFit/>
          </a:bodyPr>
          <a:lstStyle/>
          <a:p>
            <a:pPr algn="just"/>
            <a:r>
              <a:rPr lang="es-MX" sz="2400" b="1" dirty="0" smtClean="0"/>
              <a:t>Dominio del negocio</a:t>
            </a:r>
          </a:p>
          <a:p>
            <a:pPr algn="just"/>
            <a:endParaRPr lang="es-MX" sz="2400" b="1" dirty="0"/>
          </a:p>
          <a:p>
            <a:pPr algn="just"/>
            <a:r>
              <a:rPr lang="es-MX" sz="2400" dirty="0" smtClean="0"/>
              <a:t>El giro del negocio de Xerox, es el arrendamiento, venta, mantenimiento e importación de equipos de oficina, partes, accesorios, </a:t>
            </a:r>
            <a:r>
              <a:rPr lang="es-MX" sz="2400" dirty="0" err="1" smtClean="0"/>
              <a:t>etc</a:t>
            </a:r>
            <a:r>
              <a:rPr lang="es-MX" sz="2400" dirty="0" smtClean="0"/>
              <a:t> .</a:t>
            </a:r>
          </a:p>
          <a:p>
            <a:pPr algn="just"/>
            <a:endParaRPr lang="es-MX" sz="2400" dirty="0"/>
          </a:p>
          <a:p>
            <a:pPr algn="just"/>
            <a:r>
              <a:rPr lang="es-MX" sz="2400" b="1" dirty="0" smtClean="0"/>
              <a:t>Dominio de sistemas</a:t>
            </a:r>
          </a:p>
          <a:p>
            <a:pPr algn="just"/>
            <a:r>
              <a:rPr lang="es-MX" sz="2400" dirty="0" smtClean="0"/>
              <a:t>Base de datos de población (que guarda las series de equipos instalados en las cuentas)</a:t>
            </a:r>
          </a:p>
          <a:p>
            <a:pPr algn="just"/>
            <a:r>
              <a:rPr lang="es-MX" sz="2400" dirty="0" smtClean="0"/>
              <a:t>Consulta de sistemas de facturación del volumen de copiado e impresión por número de serie.  </a:t>
            </a:r>
          </a:p>
          <a:p>
            <a:pPr algn="just"/>
            <a:r>
              <a:rPr lang="es-MX" sz="2400" dirty="0" smtClean="0"/>
              <a:t>Base de datos de fecha de vencimiento de contratos</a:t>
            </a:r>
          </a:p>
          <a:p>
            <a:pPr algn="just"/>
            <a:r>
              <a:rPr lang="es-MX" sz="2400" dirty="0" smtClean="0"/>
              <a:t>Base de datos de estructuras de precios </a:t>
            </a:r>
          </a:p>
          <a:p>
            <a:pPr algn="just"/>
            <a:r>
              <a:rPr lang="es-MX" sz="2400" dirty="0" smtClean="0"/>
              <a:t>Información de facturación, surtido de materiales y personal operativo </a:t>
            </a:r>
            <a:endParaRPr lang="es-MX" sz="2400" dirty="0"/>
          </a:p>
          <a:p>
            <a:pPr algn="just"/>
            <a:endParaRPr lang="es-MX" sz="2400" b="1" dirty="0"/>
          </a:p>
        </p:txBody>
      </p:sp>
      <p:sp>
        <p:nvSpPr>
          <p:cNvPr id="14" name="1 Llamada ovalada"/>
          <p:cNvSpPr/>
          <p:nvPr/>
        </p:nvSpPr>
        <p:spPr>
          <a:xfrm>
            <a:off x="3491914" y="2547836"/>
            <a:ext cx="3024336" cy="864096"/>
          </a:xfrm>
          <a:prstGeom prst="wedgeEllipseCallout">
            <a:avLst>
              <a:gd name="adj1" fmla="val -56256"/>
              <a:gd name="adj2" fmla="val 520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t>Es decir los sistemas con que cuenta la empresa. </a:t>
            </a:r>
            <a:endParaRPr lang="es-MX" sz="1600" dirty="0"/>
          </a:p>
        </p:txBody>
      </p:sp>
      <p:sp>
        <p:nvSpPr>
          <p:cNvPr id="15" name="6 Llamada ovalada"/>
          <p:cNvSpPr/>
          <p:nvPr/>
        </p:nvSpPr>
        <p:spPr>
          <a:xfrm>
            <a:off x="3491914" y="603620"/>
            <a:ext cx="2736304" cy="1008112"/>
          </a:xfrm>
          <a:prstGeom prst="wedgeEllipseCallout">
            <a:avLst>
              <a:gd name="adj1" fmla="val -56107"/>
              <a:gd name="adj2" fmla="val 1498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t>Es decir el giro de la empresa en breves palabras. </a:t>
            </a:r>
            <a:endParaRPr lang="es-MX" sz="1600" dirty="0"/>
          </a:p>
        </p:txBody>
      </p:sp>
    </p:spTree>
    <p:extLst>
      <p:ext uri="{BB962C8B-B14F-4D97-AF65-F5344CB8AC3E}">
        <p14:creationId xmlns:p14="http://schemas.microsoft.com/office/powerpoint/2010/main" val="9073568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9"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10"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2 Marcador de fecha"/>
          <p:cNvSpPr>
            <a:spLocks noGrp="1"/>
          </p:cNvSpPr>
          <p:nvPr>
            <p:ph type="dt" sz="half" idx="10"/>
          </p:nvPr>
        </p:nvSpPr>
        <p:spPr>
          <a:xfrm>
            <a:off x="6400834" y="6771330"/>
            <a:ext cx="2289048" cy="365760"/>
          </a:xfrm>
        </p:spPr>
        <p:txBody>
          <a:bodyPr/>
          <a:lstStyle/>
          <a:p>
            <a:fld id="{76D09033-7849-49CF-8575-53E1BF509C0B}" type="datetime5">
              <a:rPr lang="es-MX" smtClean="0"/>
              <a:t>2-oct.-15</a:t>
            </a:fld>
            <a:endParaRPr lang="es-MX"/>
          </a:p>
        </p:txBody>
      </p:sp>
      <p:sp>
        <p:nvSpPr>
          <p:cNvPr id="7" name="3 Marcador de pie de página"/>
          <p:cNvSpPr>
            <a:spLocks noGrp="1"/>
          </p:cNvSpPr>
          <p:nvPr>
            <p:ph type="ftr" sz="quarter" idx="11"/>
          </p:nvPr>
        </p:nvSpPr>
        <p:spPr>
          <a:xfrm>
            <a:off x="2898682" y="6771330"/>
            <a:ext cx="3505200" cy="365760"/>
          </a:xfrm>
        </p:spPr>
        <p:txBody>
          <a:bodyPr/>
          <a:lstStyle/>
          <a:p>
            <a:r>
              <a:rPr lang="es-MX" smtClean="0"/>
              <a:t>Dra. Liliana Rodríguez </a:t>
            </a:r>
            <a:endParaRPr lang="es-MX"/>
          </a:p>
        </p:txBody>
      </p:sp>
      <p:sp>
        <p:nvSpPr>
          <p:cNvPr id="12" name="4 Marcador de número de diapositiva"/>
          <p:cNvSpPr>
            <a:spLocks noGrp="1"/>
          </p:cNvSpPr>
          <p:nvPr>
            <p:ph type="sldNum" sz="quarter" idx="12"/>
          </p:nvPr>
        </p:nvSpPr>
        <p:spPr>
          <a:xfrm>
            <a:off x="612682" y="6771330"/>
            <a:ext cx="1981200" cy="365760"/>
          </a:xfrm>
        </p:spPr>
        <p:txBody>
          <a:bodyPr/>
          <a:lstStyle/>
          <a:p>
            <a:fld id="{9FDDB7A8-FF63-450E-9E8F-61391E209EE3}" type="slidenum">
              <a:rPr lang="es-MX" smtClean="0"/>
              <a:t>26</a:t>
            </a:fld>
            <a:endParaRPr lang="es-MX"/>
          </a:p>
        </p:txBody>
      </p:sp>
      <p:sp>
        <p:nvSpPr>
          <p:cNvPr id="11" name="5 Rectángulo"/>
          <p:cNvSpPr/>
          <p:nvPr/>
        </p:nvSpPr>
        <p:spPr>
          <a:xfrm>
            <a:off x="323528" y="1268760"/>
            <a:ext cx="8496944" cy="4524315"/>
          </a:xfrm>
          <a:prstGeom prst="rect">
            <a:avLst/>
          </a:prstGeom>
        </p:spPr>
        <p:txBody>
          <a:bodyPr wrap="square">
            <a:spAutoFit/>
          </a:bodyPr>
          <a:lstStyle/>
          <a:p>
            <a:pPr algn="just"/>
            <a:r>
              <a:rPr lang="es-MX" dirty="0"/>
              <a:t>Dominio de soporte a la toma de </a:t>
            </a:r>
            <a:r>
              <a:rPr lang="es-MX" dirty="0" smtClean="0"/>
              <a:t>decisiones: hace referencia de las personas que tienen acceso a la toma de decisiones. Por ejemplo algo así:</a:t>
            </a:r>
          </a:p>
          <a:p>
            <a:pPr algn="just"/>
            <a:endParaRPr lang="es-MX" dirty="0"/>
          </a:p>
          <a:p>
            <a:pPr algn="just"/>
            <a:endParaRPr lang="es-MX" dirty="0" smtClean="0"/>
          </a:p>
          <a:p>
            <a:pPr algn="just"/>
            <a:r>
              <a:rPr lang="es-MX" dirty="0" smtClean="0"/>
              <a:t>Actualmente se cuenta con un cubo de datos para dar soporte a la toma de decisiones en las áreas: operativa, ventas, facturación.</a:t>
            </a:r>
          </a:p>
          <a:p>
            <a:pPr algn="just"/>
            <a:endParaRPr lang="es-MX" dirty="0"/>
          </a:p>
          <a:p>
            <a:pPr algn="just"/>
            <a:r>
              <a:rPr lang="es-MX" dirty="0" smtClean="0"/>
              <a:t>O de que otra manera se toman las decisiones en la empresa, es decir si se apoyan en algún sistema o solo las toma el dueño o encargado de la empresa.</a:t>
            </a:r>
          </a:p>
          <a:p>
            <a:pPr algn="just"/>
            <a:endParaRPr lang="es-MX" dirty="0"/>
          </a:p>
          <a:p>
            <a:pPr algn="just"/>
            <a:r>
              <a:rPr lang="es-MX" dirty="0" smtClean="0"/>
              <a:t>Tener un sistema de información capaz de apoyar a la toma de decisiones de niveles tácticos y estratégicos.</a:t>
            </a:r>
          </a:p>
          <a:p>
            <a:pPr algn="just"/>
            <a:endParaRPr lang="es-MX" dirty="0" smtClean="0"/>
          </a:p>
          <a:p>
            <a:pPr algn="just"/>
            <a:endParaRPr lang="es-MX" dirty="0"/>
          </a:p>
          <a:p>
            <a:pPr algn="just"/>
            <a:endParaRPr lang="es-MX" dirty="0" smtClean="0"/>
          </a:p>
          <a:p>
            <a:pPr algn="just"/>
            <a:endParaRPr lang="es-MX" dirty="0"/>
          </a:p>
        </p:txBody>
      </p:sp>
    </p:spTree>
    <p:extLst>
      <p:ext uri="{BB962C8B-B14F-4D97-AF65-F5344CB8AC3E}">
        <p14:creationId xmlns:p14="http://schemas.microsoft.com/office/powerpoint/2010/main" val="8651038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9"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10"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2 Marcador de fecha"/>
          <p:cNvSpPr>
            <a:spLocks noGrp="1"/>
          </p:cNvSpPr>
          <p:nvPr>
            <p:ph type="dt" sz="half" idx="10"/>
          </p:nvPr>
        </p:nvSpPr>
        <p:spPr>
          <a:xfrm>
            <a:off x="6400834" y="6771330"/>
            <a:ext cx="2289048" cy="365760"/>
          </a:xfrm>
        </p:spPr>
        <p:txBody>
          <a:bodyPr/>
          <a:lstStyle/>
          <a:p>
            <a:fld id="{76D09033-7849-49CF-8575-53E1BF509C0B}" type="datetime5">
              <a:rPr lang="es-MX" smtClean="0"/>
              <a:t>2-oct.-15</a:t>
            </a:fld>
            <a:endParaRPr lang="es-MX"/>
          </a:p>
        </p:txBody>
      </p:sp>
      <p:sp>
        <p:nvSpPr>
          <p:cNvPr id="7" name="3 Marcador de pie de página"/>
          <p:cNvSpPr>
            <a:spLocks noGrp="1"/>
          </p:cNvSpPr>
          <p:nvPr>
            <p:ph type="ftr" sz="quarter" idx="11"/>
          </p:nvPr>
        </p:nvSpPr>
        <p:spPr>
          <a:xfrm>
            <a:off x="2898682" y="6771330"/>
            <a:ext cx="3505200" cy="365760"/>
          </a:xfrm>
        </p:spPr>
        <p:txBody>
          <a:bodyPr/>
          <a:lstStyle/>
          <a:p>
            <a:r>
              <a:rPr lang="es-MX" smtClean="0"/>
              <a:t>Dra. Liliana Rodríguez </a:t>
            </a:r>
            <a:endParaRPr lang="es-MX"/>
          </a:p>
        </p:txBody>
      </p:sp>
      <p:sp>
        <p:nvSpPr>
          <p:cNvPr id="12" name="4 Marcador de número de diapositiva"/>
          <p:cNvSpPr>
            <a:spLocks noGrp="1"/>
          </p:cNvSpPr>
          <p:nvPr>
            <p:ph type="sldNum" sz="quarter" idx="12"/>
          </p:nvPr>
        </p:nvSpPr>
        <p:spPr>
          <a:xfrm>
            <a:off x="612682" y="6771330"/>
            <a:ext cx="1981200" cy="365760"/>
          </a:xfrm>
        </p:spPr>
        <p:txBody>
          <a:bodyPr/>
          <a:lstStyle/>
          <a:p>
            <a:fld id="{9FDDB7A8-FF63-450E-9E8F-61391E209EE3}" type="slidenum">
              <a:rPr lang="es-MX" smtClean="0"/>
              <a:t>27</a:t>
            </a:fld>
            <a:endParaRPr lang="es-MX"/>
          </a:p>
        </p:txBody>
      </p:sp>
      <p:sp>
        <p:nvSpPr>
          <p:cNvPr id="11" name="5 Rectángulo"/>
          <p:cNvSpPr/>
          <p:nvPr/>
        </p:nvSpPr>
        <p:spPr>
          <a:xfrm>
            <a:off x="323528" y="1268760"/>
            <a:ext cx="8496944" cy="646331"/>
          </a:xfrm>
          <a:prstGeom prst="rect">
            <a:avLst/>
          </a:prstGeom>
        </p:spPr>
        <p:txBody>
          <a:bodyPr wrap="square">
            <a:spAutoFit/>
          </a:bodyPr>
          <a:lstStyle/>
          <a:p>
            <a:pPr algn="just"/>
            <a:endParaRPr lang="es-MX" dirty="0" smtClean="0"/>
          </a:p>
          <a:p>
            <a:pPr algn="just"/>
            <a:endParaRPr lang="es-MX" dirty="0"/>
          </a:p>
        </p:txBody>
      </p:sp>
      <p:sp>
        <p:nvSpPr>
          <p:cNvPr id="14" name="5 Rectángulo"/>
          <p:cNvSpPr/>
          <p:nvPr/>
        </p:nvSpPr>
        <p:spPr>
          <a:xfrm>
            <a:off x="395536" y="1268760"/>
            <a:ext cx="8424936" cy="4524315"/>
          </a:xfrm>
          <a:prstGeom prst="rect">
            <a:avLst/>
          </a:prstGeom>
        </p:spPr>
        <p:txBody>
          <a:bodyPr wrap="square">
            <a:spAutoFit/>
          </a:bodyPr>
          <a:lstStyle/>
          <a:p>
            <a:pPr algn="just"/>
            <a:r>
              <a:rPr lang="es-MX" b="1" dirty="0" smtClean="0"/>
              <a:t>Dominio de la gente (usuario)</a:t>
            </a:r>
          </a:p>
          <a:p>
            <a:pPr algn="just"/>
            <a:endParaRPr lang="es-MX" dirty="0"/>
          </a:p>
          <a:p>
            <a:pPr algn="just"/>
            <a:r>
              <a:rPr lang="es-MX" dirty="0" smtClean="0"/>
              <a:t>Acá se debe tener en cuenta los usuarios que deben ser de los niveles estratégicos y tácito ya que son los que se encargan de tomar la decisión. </a:t>
            </a:r>
          </a:p>
          <a:p>
            <a:pPr algn="just"/>
            <a:endParaRPr lang="es-MX" dirty="0"/>
          </a:p>
          <a:p>
            <a:pPr algn="just"/>
            <a:r>
              <a:rPr lang="es-MX" dirty="0" smtClean="0"/>
              <a:t>Ejemplo;</a:t>
            </a:r>
          </a:p>
          <a:p>
            <a:pPr algn="just"/>
            <a:endParaRPr lang="es-MX" dirty="0"/>
          </a:p>
          <a:p>
            <a:pPr algn="just"/>
            <a:r>
              <a:rPr lang="es-MX" dirty="0" smtClean="0"/>
              <a:t>Nivel estratégico: Director, Ejecutivo</a:t>
            </a:r>
          </a:p>
          <a:p>
            <a:pPr algn="just"/>
            <a:r>
              <a:rPr lang="es-MX" dirty="0" smtClean="0"/>
              <a:t>Nivel tácito: Gerentes de áreas.</a:t>
            </a:r>
          </a:p>
          <a:p>
            <a:pPr algn="just"/>
            <a:endParaRPr lang="es-MX" dirty="0"/>
          </a:p>
          <a:p>
            <a:pPr algn="just"/>
            <a:r>
              <a:rPr lang="es-MX" dirty="0" smtClean="0"/>
              <a:t>Acá deberán colocar los usuarios involucrados en la toma de decisiones.  Si necesidad de decir sus funciones ya que en la fase anterior lo debieron haber hecho. </a:t>
            </a:r>
          </a:p>
          <a:p>
            <a:pPr algn="just"/>
            <a:endParaRPr lang="es-MX" b="1" dirty="0" smtClean="0"/>
          </a:p>
          <a:p>
            <a:pPr algn="just"/>
            <a:endParaRPr lang="es-MX" dirty="0"/>
          </a:p>
          <a:p>
            <a:pPr algn="just"/>
            <a:endParaRPr lang="es-MX" dirty="0" smtClean="0"/>
          </a:p>
          <a:p>
            <a:pPr algn="just"/>
            <a:endParaRPr lang="es-MX" dirty="0"/>
          </a:p>
        </p:txBody>
      </p:sp>
    </p:spTree>
    <p:extLst>
      <p:ext uri="{BB962C8B-B14F-4D97-AF65-F5344CB8AC3E}">
        <p14:creationId xmlns:p14="http://schemas.microsoft.com/office/powerpoint/2010/main" val="11576966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9"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10"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2 Marcador de fecha"/>
          <p:cNvSpPr>
            <a:spLocks noGrp="1"/>
          </p:cNvSpPr>
          <p:nvPr>
            <p:ph type="dt" sz="half" idx="10"/>
          </p:nvPr>
        </p:nvSpPr>
        <p:spPr>
          <a:xfrm>
            <a:off x="6400834" y="6771330"/>
            <a:ext cx="2289048" cy="365760"/>
          </a:xfrm>
        </p:spPr>
        <p:txBody>
          <a:bodyPr/>
          <a:lstStyle/>
          <a:p>
            <a:fld id="{76D09033-7849-49CF-8575-53E1BF509C0B}" type="datetime5">
              <a:rPr lang="es-MX" smtClean="0"/>
              <a:t>2-oct.-15</a:t>
            </a:fld>
            <a:endParaRPr lang="es-MX"/>
          </a:p>
        </p:txBody>
      </p:sp>
      <p:sp>
        <p:nvSpPr>
          <p:cNvPr id="7" name="3 Marcador de pie de página"/>
          <p:cNvSpPr>
            <a:spLocks noGrp="1"/>
          </p:cNvSpPr>
          <p:nvPr>
            <p:ph type="ftr" sz="quarter" idx="11"/>
          </p:nvPr>
        </p:nvSpPr>
        <p:spPr>
          <a:xfrm>
            <a:off x="2898682" y="6771330"/>
            <a:ext cx="3505200" cy="365760"/>
          </a:xfrm>
        </p:spPr>
        <p:txBody>
          <a:bodyPr/>
          <a:lstStyle/>
          <a:p>
            <a:r>
              <a:rPr lang="es-MX" smtClean="0"/>
              <a:t>Dra. Liliana Rodríguez </a:t>
            </a:r>
            <a:endParaRPr lang="es-MX"/>
          </a:p>
        </p:txBody>
      </p:sp>
      <p:sp>
        <p:nvSpPr>
          <p:cNvPr id="12" name="4 Marcador de número de diapositiva"/>
          <p:cNvSpPr>
            <a:spLocks noGrp="1"/>
          </p:cNvSpPr>
          <p:nvPr>
            <p:ph type="sldNum" sz="quarter" idx="12"/>
          </p:nvPr>
        </p:nvSpPr>
        <p:spPr>
          <a:xfrm>
            <a:off x="612682" y="6771330"/>
            <a:ext cx="1981200" cy="365760"/>
          </a:xfrm>
        </p:spPr>
        <p:txBody>
          <a:bodyPr/>
          <a:lstStyle/>
          <a:p>
            <a:fld id="{9FDDB7A8-FF63-450E-9E8F-61391E209EE3}" type="slidenum">
              <a:rPr lang="es-MX" smtClean="0"/>
              <a:t>28</a:t>
            </a:fld>
            <a:endParaRPr lang="es-MX"/>
          </a:p>
        </p:txBody>
      </p:sp>
      <p:sp>
        <p:nvSpPr>
          <p:cNvPr id="11" name="5 Rectángulo"/>
          <p:cNvSpPr/>
          <p:nvPr/>
        </p:nvSpPr>
        <p:spPr>
          <a:xfrm>
            <a:off x="323528" y="1268760"/>
            <a:ext cx="8496944" cy="646331"/>
          </a:xfrm>
          <a:prstGeom prst="rect">
            <a:avLst/>
          </a:prstGeom>
        </p:spPr>
        <p:txBody>
          <a:bodyPr wrap="square">
            <a:spAutoFit/>
          </a:bodyPr>
          <a:lstStyle/>
          <a:p>
            <a:pPr algn="just"/>
            <a:endParaRPr lang="es-MX" dirty="0" smtClean="0"/>
          </a:p>
          <a:p>
            <a:pPr algn="just"/>
            <a:endParaRPr lang="es-MX" dirty="0"/>
          </a:p>
        </p:txBody>
      </p:sp>
      <p:sp>
        <p:nvSpPr>
          <p:cNvPr id="14" name="5 Rectángulo"/>
          <p:cNvSpPr/>
          <p:nvPr/>
        </p:nvSpPr>
        <p:spPr>
          <a:xfrm>
            <a:off x="395536" y="1268760"/>
            <a:ext cx="8424936" cy="1200329"/>
          </a:xfrm>
          <a:prstGeom prst="rect">
            <a:avLst/>
          </a:prstGeom>
        </p:spPr>
        <p:txBody>
          <a:bodyPr wrap="square">
            <a:spAutoFit/>
          </a:bodyPr>
          <a:lstStyle/>
          <a:p>
            <a:pPr algn="just"/>
            <a:endParaRPr lang="es-MX" b="1" dirty="0" smtClean="0"/>
          </a:p>
          <a:p>
            <a:pPr algn="just"/>
            <a:endParaRPr lang="es-MX" dirty="0"/>
          </a:p>
          <a:p>
            <a:pPr algn="just"/>
            <a:endParaRPr lang="es-MX" dirty="0" smtClean="0"/>
          </a:p>
          <a:p>
            <a:pPr algn="just"/>
            <a:endParaRPr lang="es-MX" dirty="0"/>
          </a:p>
        </p:txBody>
      </p:sp>
      <p:sp>
        <p:nvSpPr>
          <p:cNvPr id="13" name="5 Rectángulo"/>
          <p:cNvSpPr/>
          <p:nvPr/>
        </p:nvSpPr>
        <p:spPr>
          <a:xfrm>
            <a:off x="395536" y="1268760"/>
            <a:ext cx="8424936" cy="5078313"/>
          </a:xfrm>
          <a:prstGeom prst="rect">
            <a:avLst/>
          </a:prstGeom>
        </p:spPr>
        <p:txBody>
          <a:bodyPr wrap="square">
            <a:spAutoFit/>
          </a:bodyPr>
          <a:lstStyle/>
          <a:p>
            <a:pPr algn="just"/>
            <a:r>
              <a:rPr lang="es-MX" b="1" dirty="0" smtClean="0"/>
              <a:t>Requerimientos de la infraestructura: </a:t>
            </a:r>
          </a:p>
          <a:p>
            <a:pPr algn="just"/>
            <a:endParaRPr lang="es-MX" b="1" dirty="0"/>
          </a:p>
          <a:p>
            <a:pPr algn="just"/>
            <a:r>
              <a:rPr lang="es-MX" dirty="0" smtClean="0"/>
              <a:t>Deberán indicar la infraestructura necesario para que puedan tanto desarrollar el data Warehouse como implementarla.</a:t>
            </a:r>
          </a:p>
          <a:p>
            <a:pPr algn="just"/>
            <a:endParaRPr lang="es-MX" dirty="0"/>
          </a:p>
          <a:p>
            <a:pPr algn="just"/>
            <a:r>
              <a:rPr lang="es-MX" dirty="0" smtClean="0"/>
              <a:t>Ejemplo:</a:t>
            </a:r>
          </a:p>
          <a:p>
            <a:pPr algn="just"/>
            <a:endParaRPr lang="es-MX" dirty="0"/>
          </a:p>
          <a:p>
            <a:pPr algn="just"/>
            <a:r>
              <a:rPr lang="es-MX" dirty="0" smtClean="0"/>
              <a:t>Equipo para la instalación </a:t>
            </a:r>
          </a:p>
          <a:p>
            <a:pPr algn="just"/>
            <a:r>
              <a:rPr lang="es-MX" dirty="0" smtClean="0"/>
              <a:t>Servidores si así lo requieren</a:t>
            </a:r>
          </a:p>
          <a:p>
            <a:pPr algn="just"/>
            <a:r>
              <a:rPr lang="es-MX" dirty="0" smtClean="0"/>
              <a:t>Procesador</a:t>
            </a:r>
          </a:p>
          <a:p>
            <a:pPr algn="just"/>
            <a:r>
              <a:rPr lang="es-MX" dirty="0" smtClean="0"/>
              <a:t>Memoria </a:t>
            </a:r>
          </a:p>
          <a:p>
            <a:pPr algn="just"/>
            <a:r>
              <a:rPr lang="es-MX" dirty="0" smtClean="0"/>
              <a:t>Materia de papelería como cartuchos, hojas, etc. </a:t>
            </a:r>
          </a:p>
          <a:p>
            <a:pPr algn="just"/>
            <a:endParaRPr lang="es-MX" dirty="0" smtClean="0"/>
          </a:p>
          <a:p>
            <a:pPr algn="just"/>
            <a:endParaRPr lang="es-MX" dirty="0"/>
          </a:p>
          <a:p>
            <a:pPr algn="just"/>
            <a:r>
              <a:rPr lang="es-MX" dirty="0" smtClean="0"/>
              <a:t>Recordar que aunado a esto se requiere el compromiso de la dirección para el arranque del proyecto y la disposición de todos los elementos necesarios para su desarrollo. </a:t>
            </a:r>
          </a:p>
          <a:p>
            <a:pPr algn="just"/>
            <a:endParaRPr lang="es-MX" dirty="0" smtClean="0"/>
          </a:p>
          <a:p>
            <a:pPr algn="just"/>
            <a:endParaRPr lang="es-MX" dirty="0"/>
          </a:p>
        </p:txBody>
      </p:sp>
    </p:spTree>
    <p:extLst>
      <p:ext uri="{BB962C8B-B14F-4D97-AF65-F5344CB8AC3E}">
        <p14:creationId xmlns:p14="http://schemas.microsoft.com/office/powerpoint/2010/main" val="17754757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9"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10"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2 Marcador de fecha"/>
          <p:cNvSpPr>
            <a:spLocks noGrp="1"/>
          </p:cNvSpPr>
          <p:nvPr>
            <p:ph type="dt" sz="half" idx="10"/>
          </p:nvPr>
        </p:nvSpPr>
        <p:spPr>
          <a:xfrm>
            <a:off x="6400834" y="6771330"/>
            <a:ext cx="2289048" cy="365760"/>
          </a:xfrm>
        </p:spPr>
        <p:txBody>
          <a:bodyPr/>
          <a:lstStyle/>
          <a:p>
            <a:fld id="{76D09033-7849-49CF-8575-53E1BF509C0B}" type="datetime5">
              <a:rPr lang="es-MX" smtClean="0"/>
              <a:t>2-oct.-15</a:t>
            </a:fld>
            <a:endParaRPr lang="es-MX"/>
          </a:p>
        </p:txBody>
      </p:sp>
      <p:sp>
        <p:nvSpPr>
          <p:cNvPr id="7" name="3 Marcador de pie de página"/>
          <p:cNvSpPr>
            <a:spLocks noGrp="1"/>
          </p:cNvSpPr>
          <p:nvPr>
            <p:ph type="ftr" sz="quarter" idx="11"/>
          </p:nvPr>
        </p:nvSpPr>
        <p:spPr>
          <a:xfrm>
            <a:off x="2898682" y="6771330"/>
            <a:ext cx="3505200" cy="365760"/>
          </a:xfrm>
        </p:spPr>
        <p:txBody>
          <a:bodyPr/>
          <a:lstStyle/>
          <a:p>
            <a:r>
              <a:rPr lang="es-MX" smtClean="0"/>
              <a:t>Dra. Liliana Rodríguez </a:t>
            </a:r>
            <a:endParaRPr lang="es-MX"/>
          </a:p>
        </p:txBody>
      </p:sp>
      <p:sp>
        <p:nvSpPr>
          <p:cNvPr id="12" name="4 Marcador de número de diapositiva"/>
          <p:cNvSpPr>
            <a:spLocks noGrp="1"/>
          </p:cNvSpPr>
          <p:nvPr>
            <p:ph type="sldNum" sz="quarter" idx="12"/>
          </p:nvPr>
        </p:nvSpPr>
        <p:spPr>
          <a:xfrm>
            <a:off x="612682" y="6771330"/>
            <a:ext cx="1981200" cy="365760"/>
          </a:xfrm>
        </p:spPr>
        <p:txBody>
          <a:bodyPr/>
          <a:lstStyle/>
          <a:p>
            <a:fld id="{9FDDB7A8-FF63-450E-9E8F-61391E209EE3}" type="slidenum">
              <a:rPr lang="es-MX" smtClean="0"/>
              <a:t>29</a:t>
            </a:fld>
            <a:endParaRPr lang="es-MX"/>
          </a:p>
        </p:txBody>
      </p:sp>
      <p:sp>
        <p:nvSpPr>
          <p:cNvPr id="11" name="5 Rectángulo"/>
          <p:cNvSpPr/>
          <p:nvPr/>
        </p:nvSpPr>
        <p:spPr>
          <a:xfrm>
            <a:off x="323528" y="1268760"/>
            <a:ext cx="8496944" cy="646331"/>
          </a:xfrm>
          <a:prstGeom prst="rect">
            <a:avLst/>
          </a:prstGeom>
        </p:spPr>
        <p:txBody>
          <a:bodyPr wrap="square">
            <a:spAutoFit/>
          </a:bodyPr>
          <a:lstStyle/>
          <a:p>
            <a:pPr algn="just"/>
            <a:endParaRPr lang="es-MX" dirty="0" smtClean="0"/>
          </a:p>
          <a:p>
            <a:pPr algn="just"/>
            <a:endParaRPr lang="es-MX" dirty="0"/>
          </a:p>
        </p:txBody>
      </p:sp>
      <p:sp>
        <p:nvSpPr>
          <p:cNvPr id="14" name="5 Rectángulo"/>
          <p:cNvSpPr/>
          <p:nvPr/>
        </p:nvSpPr>
        <p:spPr>
          <a:xfrm>
            <a:off x="395536" y="1268760"/>
            <a:ext cx="8424936" cy="1200329"/>
          </a:xfrm>
          <a:prstGeom prst="rect">
            <a:avLst/>
          </a:prstGeom>
        </p:spPr>
        <p:txBody>
          <a:bodyPr wrap="square">
            <a:spAutoFit/>
          </a:bodyPr>
          <a:lstStyle/>
          <a:p>
            <a:pPr algn="just"/>
            <a:endParaRPr lang="es-MX" b="1" dirty="0" smtClean="0"/>
          </a:p>
          <a:p>
            <a:pPr algn="just"/>
            <a:endParaRPr lang="es-MX" dirty="0"/>
          </a:p>
          <a:p>
            <a:pPr algn="just"/>
            <a:endParaRPr lang="es-MX" dirty="0" smtClean="0"/>
          </a:p>
          <a:p>
            <a:pPr algn="just"/>
            <a:endParaRPr lang="es-MX" dirty="0"/>
          </a:p>
        </p:txBody>
      </p:sp>
      <p:sp>
        <p:nvSpPr>
          <p:cNvPr id="19" name="7 Título"/>
          <p:cNvSpPr>
            <a:spLocks noGrp="1"/>
          </p:cNvSpPr>
          <p:nvPr>
            <p:ph type="title"/>
          </p:nvPr>
        </p:nvSpPr>
        <p:spPr>
          <a:xfrm>
            <a:off x="146968" y="621579"/>
            <a:ext cx="8229600" cy="914400"/>
          </a:xfrm>
        </p:spPr>
        <p:txBody>
          <a:bodyPr>
            <a:normAutofit/>
          </a:bodyPr>
          <a:lstStyle/>
          <a:p>
            <a:r>
              <a:rPr lang="es-MX" sz="4000" b="1" dirty="0" smtClean="0">
                <a:solidFill>
                  <a:schemeClr val="bg2">
                    <a:lumMod val="50000"/>
                  </a:schemeClr>
                </a:solidFill>
                <a:effectLst>
                  <a:outerShdw blurRad="38100" dist="38100" dir="2700000" algn="tl">
                    <a:srgbClr val="000000">
                      <a:alpha val="43137"/>
                    </a:srgbClr>
                  </a:outerShdw>
                </a:effectLst>
              </a:rPr>
              <a:t>2.1 Requerimientos identificados </a:t>
            </a:r>
            <a:endParaRPr lang="es-MX" sz="4000" b="1" dirty="0">
              <a:solidFill>
                <a:schemeClr val="bg2">
                  <a:lumMod val="50000"/>
                </a:schemeClr>
              </a:solidFill>
              <a:effectLst>
                <a:outerShdw blurRad="38100" dist="38100" dir="2700000" algn="tl">
                  <a:srgbClr val="000000">
                    <a:alpha val="43137"/>
                  </a:srgbClr>
                </a:outerShdw>
              </a:effectLst>
            </a:endParaRPr>
          </a:p>
        </p:txBody>
      </p:sp>
      <p:sp>
        <p:nvSpPr>
          <p:cNvPr id="20" name="8 CuadroTexto"/>
          <p:cNvSpPr txBox="1"/>
          <p:nvPr/>
        </p:nvSpPr>
        <p:spPr>
          <a:xfrm>
            <a:off x="323528" y="1591925"/>
            <a:ext cx="8366354" cy="4524315"/>
          </a:xfrm>
          <a:prstGeom prst="rect">
            <a:avLst/>
          </a:prstGeom>
          <a:noFill/>
        </p:spPr>
        <p:txBody>
          <a:bodyPr wrap="square" rtlCol="0">
            <a:spAutoFit/>
          </a:bodyPr>
          <a:lstStyle/>
          <a:p>
            <a:pPr algn="just"/>
            <a:r>
              <a:rPr lang="es-MX" sz="2400" dirty="0" smtClean="0"/>
              <a:t>Durante esta etapa se presentan al cliente  los requerimientos observados que pueden de una manera más eficaz y eficiente apoyar el proceso de toma de decisiones. Con base en el análisis del medio ambiente realizado se han identificado algunos requerimientos o necesidades para cubrir con la implementación de este proyecto. </a:t>
            </a:r>
          </a:p>
          <a:p>
            <a:pPr algn="just"/>
            <a:endParaRPr lang="es-MX" sz="2400" dirty="0"/>
          </a:p>
          <a:p>
            <a:pPr algn="just"/>
            <a:r>
              <a:rPr lang="es-MX" sz="2400" dirty="0" smtClean="0"/>
              <a:t>Por ejemplo:</a:t>
            </a:r>
          </a:p>
          <a:p>
            <a:pPr algn="just"/>
            <a:endParaRPr lang="es-MX" sz="2400" dirty="0"/>
          </a:p>
          <a:p>
            <a:pPr algn="just"/>
            <a:r>
              <a:rPr lang="es-MX" sz="2400" dirty="0" smtClean="0"/>
              <a:t>Permitir el registro de los datos plasmados en el documento base.</a:t>
            </a:r>
          </a:p>
          <a:p>
            <a:pPr algn="just"/>
            <a:r>
              <a:rPr lang="es-MX" sz="2400" dirty="0" smtClean="0"/>
              <a:t>Utilizar mecanismos para generación de reportes sobre la base de diferentes filtros.</a:t>
            </a:r>
            <a:endParaRPr lang="es-MX" sz="2400" dirty="0"/>
          </a:p>
        </p:txBody>
      </p:sp>
    </p:spTree>
    <p:extLst>
      <p:ext uri="{BB962C8B-B14F-4D97-AF65-F5344CB8AC3E}">
        <p14:creationId xmlns:p14="http://schemas.microsoft.com/office/powerpoint/2010/main" val="29517892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6" name="Cuadro de texto 5"/>
          <p:cNvSpPr txBox="1">
            <a:spLocks noChangeArrowheads="1"/>
          </p:cNvSpPr>
          <p:nvPr/>
        </p:nvSpPr>
        <p:spPr bwMode="auto">
          <a:xfrm>
            <a:off x="0" y="0"/>
            <a:ext cx="9144000" cy="646331"/>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square">
            <a:spAutoFit/>
          </a:bodyPr>
          <a:lstStyle/>
          <a:p>
            <a:pPr algn="ctr">
              <a:spcBef>
                <a:spcPct val="50000"/>
              </a:spcBef>
            </a:pPr>
            <a:r>
              <a:rPr lang="es-ES_tradnl" b="1" dirty="0">
                <a:latin typeface="Times New Roman" pitchFamily="18" charset="0"/>
                <a:cs typeface="Times New Roman" pitchFamily="18" charset="0"/>
              </a:rPr>
              <a:t>Ubicación de la asignatura </a:t>
            </a:r>
            <a:r>
              <a:rPr lang="es-ES_tradnl" b="1" dirty="0" smtClean="0">
                <a:latin typeface="Times New Roman" pitchFamily="18" charset="0"/>
                <a:cs typeface="Times New Roman" pitchFamily="18" charset="0"/>
              </a:rPr>
              <a:t>Data warehouse II dentro </a:t>
            </a:r>
            <a:r>
              <a:rPr lang="es-ES_tradnl" b="1" dirty="0">
                <a:latin typeface="Times New Roman" pitchFamily="18" charset="0"/>
                <a:cs typeface="Times New Roman" pitchFamily="18" charset="0"/>
              </a:rPr>
              <a:t>del programa de la Lic. en  </a:t>
            </a:r>
            <a:r>
              <a:rPr lang="es-ES_tradnl" b="1" dirty="0" smtClean="0">
                <a:latin typeface="Times New Roman" pitchFamily="18" charset="0"/>
                <a:cs typeface="Times New Roman" pitchFamily="18" charset="0"/>
              </a:rPr>
              <a:t>Ingeniería  </a:t>
            </a:r>
            <a:r>
              <a:rPr lang="es-ES_tradnl" b="1" dirty="0">
                <a:latin typeface="Times New Roman" pitchFamily="18" charset="0"/>
                <a:cs typeface="Times New Roman" pitchFamily="18" charset="0"/>
              </a:rPr>
              <a:t>en Sistemas Inteligentes</a:t>
            </a: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46330"/>
            <a:ext cx="9176493" cy="61926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6516216" y="5301208"/>
            <a:ext cx="864096" cy="504056"/>
          </a:xfrm>
          <a:prstGeom prst="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812516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9"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10"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2 Marcador de fecha"/>
          <p:cNvSpPr>
            <a:spLocks noGrp="1"/>
          </p:cNvSpPr>
          <p:nvPr>
            <p:ph type="dt" sz="half" idx="10"/>
          </p:nvPr>
        </p:nvSpPr>
        <p:spPr>
          <a:xfrm>
            <a:off x="6400834" y="6771330"/>
            <a:ext cx="2289048" cy="365760"/>
          </a:xfrm>
        </p:spPr>
        <p:txBody>
          <a:bodyPr/>
          <a:lstStyle/>
          <a:p>
            <a:fld id="{76D09033-7849-49CF-8575-53E1BF509C0B}" type="datetime5">
              <a:rPr lang="es-MX" smtClean="0"/>
              <a:t>2-oct.-15</a:t>
            </a:fld>
            <a:endParaRPr lang="es-MX"/>
          </a:p>
        </p:txBody>
      </p:sp>
      <p:sp>
        <p:nvSpPr>
          <p:cNvPr id="7" name="3 Marcador de pie de página"/>
          <p:cNvSpPr>
            <a:spLocks noGrp="1"/>
          </p:cNvSpPr>
          <p:nvPr>
            <p:ph type="ftr" sz="quarter" idx="11"/>
          </p:nvPr>
        </p:nvSpPr>
        <p:spPr>
          <a:xfrm>
            <a:off x="2898682" y="6771330"/>
            <a:ext cx="3505200" cy="365760"/>
          </a:xfrm>
        </p:spPr>
        <p:txBody>
          <a:bodyPr/>
          <a:lstStyle/>
          <a:p>
            <a:r>
              <a:rPr lang="es-MX" smtClean="0"/>
              <a:t>Dra. Liliana Rodríguez </a:t>
            </a:r>
            <a:endParaRPr lang="es-MX"/>
          </a:p>
        </p:txBody>
      </p:sp>
      <p:sp>
        <p:nvSpPr>
          <p:cNvPr id="12" name="4 Marcador de número de diapositiva"/>
          <p:cNvSpPr>
            <a:spLocks noGrp="1"/>
          </p:cNvSpPr>
          <p:nvPr>
            <p:ph type="sldNum" sz="quarter" idx="12"/>
          </p:nvPr>
        </p:nvSpPr>
        <p:spPr>
          <a:xfrm>
            <a:off x="612682" y="6771330"/>
            <a:ext cx="1981200" cy="365760"/>
          </a:xfrm>
        </p:spPr>
        <p:txBody>
          <a:bodyPr/>
          <a:lstStyle/>
          <a:p>
            <a:fld id="{9FDDB7A8-FF63-450E-9E8F-61391E209EE3}" type="slidenum">
              <a:rPr lang="es-MX" smtClean="0"/>
              <a:t>30</a:t>
            </a:fld>
            <a:endParaRPr lang="es-MX"/>
          </a:p>
        </p:txBody>
      </p:sp>
      <p:sp>
        <p:nvSpPr>
          <p:cNvPr id="11" name="5 Rectángulo"/>
          <p:cNvSpPr/>
          <p:nvPr/>
        </p:nvSpPr>
        <p:spPr>
          <a:xfrm>
            <a:off x="323528" y="1268760"/>
            <a:ext cx="8496944" cy="646331"/>
          </a:xfrm>
          <a:prstGeom prst="rect">
            <a:avLst/>
          </a:prstGeom>
        </p:spPr>
        <p:txBody>
          <a:bodyPr wrap="square">
            <a:spAutoFit/>
          </a:bodyPr>
          <a:lstStyle/>
          <a:p>
            <a:pPr algn="just"/>
            <a:endParaRPr lang="es-MX" dirty="0" smtClean="0"/>
          </a:p>
          <a:p>
            <a:pPr algn="just"/>
            <a:endParaRPr lang="es-MX" dirty="0"/>
          </a:p>
        </p:txBody>
      </p:sp>
      <p:sp>
        <p:nvSpPr>
          <p:cNvPr id="14" name="5 Rectángulo"/>
          <p:cNvSpPr/>
          <p:nvPr/>
        </p:nvSpPr>
        <p:spPr>
          <a:xfrm>
            <a:off x="395536" y="1268760"/>
            <a:ext cx="8424936" cy="1200329"/>
          </a:xfrm>
          <a:prstGeom prst="rect">
            <a:avLst/>
          </a:prstGeom>
        </p:spPr>
        <p:txBody>
          <a:bodyPr wrap="square">
            <a:spAutoFit/>
          </a:bodyPr>
          <a:lstStyle/>
          <a:p>
            <a:pPr algn="just"/>
            <a:endParaRPr lang="es-MX" b="1" dirty="0" smtClean="0"/>
          </a:p>
          <a:p>
            <a:pPr algn="just"/>
            <a:endParaRPr lang="es-MX" dirty="0"/>
          </a:p>
          <a:p>
            <a:pPr algn="just"/>
            <a:endParaRPr lang="es-MX" dirty="0" smtClean="0"/>
          </a:p>
          <a:p>
            <a:pPr algn="just"/>
            <a:endParaRPr lang="es-MX" dirty="0"/>
          </a:p>
        </p:txBody>
      </p:sp>
      <p:sp>
        <p:nvSpPr>
          <p:cNvPr id="19" name="7 Título"/>
          <p:cNvSpPr>
            <a:spLocks noGrp="1"/>
          </p:cNvSpPr>
          <p:nvPr>
            <p:ph type="title"/>
          </p:nvPr>
        </p:nvSpPr>
        <p:spPr>
          <a:xfrm>
            <a:off x="146968" y="621579"/>
            <a:ext cx="8229600" cy="914400"/>
          </a:xfrm>
        </p:spPr>
        <p:txBody>
          <a:bodyPr>
            <a:normAutofit/>
          </a:bodyPr>
          <a:lstStyle/>
          <a:p>
            <a:r>
              <a:rPr lang="es-MX" sz="4000" b="1" dirty="0">
                <a:solidFill>
                  <a:schemeClr val="bg2">
                    <a:lumMod val="50000"/>
                  </a:schemeClr>
                </a:solidFill>
              </a:rPr>
              <a:t>2.2 Propuesta general de solución </a:t>
            </a:r>
          </a:p>
        </p:txBody>
      </p:sp>
      <p:sp>
        <p:nvSpPr>
          <p:cNvPr id="13" name="1 Título"/>
          <p:cNvSpPr txBox="1">
            <a:spLocks/>
          </p:cNvSpPr>
          <p:nvPr/>
        </p:nvSpPr>
        <p:spPr>
          <a:xfrm>
            <a:off x="457200" y="228600"/>
            <a:ext cx="8229600" cy="914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dirty="0"/>
          </a:p>
        </p:txBody>
      </p:sp>
      <p:sp>
        <p:nvSpPr>
          <p:cNvPr id="15" name="5 CuadroTexto"/>
          <p:cNvSpPr txBox="1"/>
          <p:nvPr/>
        </p:nvSpPr>
        <p:spPr>
          <a:xfrm>
            <a:off x="179512" y="1585990"/>
            <a:ext cx="8568952" cy="4524315"/>
          </a:xfrm>
          <a:prstGeom prst="rect">
            <a:avLst/>
          </a:prstGeom>
          <a:noFill/>
        </p:spPr>
        <p:txBody>
          <a:bodyPr wrap="square" rtlCol="0">
            <a:spAutoFit/>
          </a:bodyPr>
          <a:lstStyle/>
          <a:p>
            <a:pPr algn="just"/>
            <a:r>
              <a:rPr lang="es-MX" sz="2400" dirty="0" smtClean="0"/>
              <a:t>Para llevar a cabo una solución que permita la gestión y el mayor control en torno a las decisiones que surgen en la empresa se ha observado que la mejor solución para los encargados de tomar las acciones correctas sea la creación de un sistema que brinde la integración de todos y cada uno de los elementos que conforman las áreas involucradas. Para ello la herramienta más útil para desempeñar este papel, es la creación de un DATA MART, DATA WAREHOUSE a fin de que el personal directivo no le lleve mucho tiempo analizar la información y tomar la mejor decisión en el momento requerido. A continuación, se mostrará las principales diferencias entre una base de datos relacional y un almacén de datos. </a:t>
            </a:r>
            <a:endParaRPr lang="es-MX" sz="2400" dirty="0"/>
          </a:p>
        </p:txBody>
      </p:sp>
    </p:spTree>
    <p:extLst>
      <p:ext uri="{BB962C8B-B14F-4D97-AF65-F5344CB8AC3E}">
        <p14:creationId xmlns:p14="http://schemas.microsoft.com/office/powerpoint/2010/main" val="28039082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9"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10"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2 Marcador de fecha"/>
          <p:cNvSpPr>
            <a:spLocks noGrp="1"/>
          </p:cNvSpPr>
          <p:nvPr>
            <p:ph type="dt" sz="half" idx="10"/>
          </p:nvPr>
        </p:nvSpPr>
        <p:spPr>
          <a:xfrm>
            <a:off x="6400834" y="6771330"/>
            <a:ext cx="2289048" cy="365760"/>
          </a:xfrm>
        </p:spPr>
        <p:txBody>
          <a:bodyPr/>
          <a:lstStyle/>
          <a:p>
            <a:fld id="{76D09033-7849-49CF-8575-53E1BF509C0B}" type="datetime5">
              <a:rPr lang="es-MX" smtClean="0"/>
              <a:t>2-oct.-15</a:t>
            </a:fld>
            <a:endParaRPr lang="es-MX"/>
          </a:p>
        </p:txBody>
      </p:sp>
      <p:sp>
        <p:nvSpPr>
          <p:cNvPr id="7" name="3 Marcador de pie de página"/>
          <p:cNvSpPr>
            <a:spLocks noGrp="1"/>
          </p:cNvSpPr>
          <p:nvPr>
            <p:ph type="ftr" sz="quarter" idx="11"/>
          </p:nvPr>
        </p:nvSpPr>
        <p:spPr>
          <a:xfrm>
            <a:off x="2898682" y="6771330"/>
            <a:ext cx="3505200" cy="365760"/>
          </a:xfrm>
        </p:spPr>
        <p:txBody>
          <a:bodyPr/>
          <a:lstStyle/>
          <a:p>
            <a:r>
              <a:rPr lang="es-MX" smtClean="0"/>
              <a:t>Dra. Liliana Rodríguez </a:t>
            </a:r>
            <a:endParaRPr lang="es-MX"/>
          </a:p>
        </p:txBody>
      </p:sp>
      <p:sp>
        <p:nvSpPr>
          <p:cNvPr id="12" name="4 Marcador de número de diapositiva"/>
          <p:cNvSpPr>
            <a:spLocks noGrp="1"/>
          </p:cNvSpPr>
          <p:nvPr>
            <p:ph type="sldNum" sz="quarter" idx="12"/>
          </p:nvPr>
        </p:nvSpPr>
        <p:spPr>
          <a:xfrm>
            <a:off x="612682" y="6771330"/>
            <a:ext cx="1981200" cy="365760"/>
          </a:xfrm>
        </p:spPr>
        <p:txBody>
          <a:bodyPr/>
          <a:lstStyle/>
          <a:p>
            <a:fld id="{9FDDB7A8-FF63-450E-9E8F-61391E209EE3}" type="slidenum">
              <a:rPr lang="es-MX" smtClean="0"/>
              <a:t>31</a:t>
            </a:fld>
            <a:endParaRPr lang="es-MX"/>
          </a:p>
        </p:txBody>
      </p:sp>
      <p:sp>
        <p:nvSpPr>
          <p:cNvPr id="11" name="5 Rectángulo"/>
          <p:cNvSpPr/>
          <p:nvPr/>
        </p:nvSpPr>
        <p:spPr>
          <a:xfrm>
            <a:off x="323528" y="1268760"/>
            <a:ext cx="8496944" cy="646331"/>
          </a:xfrm>
          <a:prstGeom prst="rect">
            <a:avLst/>
          </a:prstGeom>
        </p:spPr>
        <p:txBody>
          <a:bodyPr wrap="square">
            <a:spAutoFit/>
          </a:bodyPr>
          <a:lstStyle/>
          <a:p>
            <a:pPr algn="just"/>
            <a:endParaRPr lang="es-MX" dirty="0" smtClean="0"/>
          </a:p>
          <a:p>
            <a:pPr algn="just"/>
            <a:endParaRPr lang="es-MX" dirty="0"/>
          </a:p>
        </p:txBody>
      </p:sp>
      <p:sp>
        <p:nvSpPr>
          <p:cNvPr id="14" name="5 Rectángulo"/>
          <p:cNvSpPr/>
          <p:nvPr/>
        </p:nvSpPr>
        <p:spPr>
          <a:xfrm>
            <a:off x="395536" y="1268760"/>
            <a:ext cx="8424936" cy="1200329"/>
          </a:xfrm>
          <a:prstGeom prst="rect">
            <a:avLst/>
          </a:prstGeom>
        </p:spPr>
        <p:txBody>
          <a:bodyPr wrap="square">
            <a:spAutoFit/>
          </a:bodyPr>
          <a:lstStyle/>
          <a:p>
            <a:pPr algn="just"/>
            <a:endParaRPr lang="es-MX" b="1" dirty="0" smtClean="0"/>
          </a:p>
          <a:p>
            <a:pPr algn="just"/>
            <a:endParaRPr lang="es-MX" dirty="0"/>
          </a:p>
          <a:p>
            <a:pPr algn="just"/>
            <a:endParaRPr lang="es-MX" dirty="0" smtClean="0"/>
          </a:p>
          <a:p>
            <a:pPr algn="just"/>
            <a:endParaRPr lang="es-MX" dirty="0"/>
          </a:p>
        </p:txBody>
      </p:sp>
      <p:sp>
        <p:nvSpPr>
          <p:cNvPr id="19" name="7 Título"/>
          <p:cNvSpPr>
            <a:spLocks noGrp="1"/>
          </p:cNvSpPr>
          <p:nvPr>
            <p:ph type="title"/>
          </p:nvPr>
        </p:nvSpPr>
        <p:spPr>
          <a:xfrm>
            <a:off x="146968" y="621579"/>
            <a:ext cx="8229600" cy="914400"/>
          </a:xfrm>
        </p:spPr>
        <p:txBody>
          <a:bodyPr>
            <a:normAutofit/>
          </a:bodyPr>
          <a:lstStyle/>
          <a:p>
            <a:r>
              <a:rPr lang="es-MX" sz="4000" b="1" dirty="0">
                <a:solidFill>
                  <a:schemeClr val="bg2">
                    <a:lumMod val="50000"/>
                  </a:schemeClr>
                </a:solidFill>
              </a:rPr>
              <a:t>2.2 Propuesta general de solución </a:t>
            </a:r>
          </a:p>
        </p:txBody>
      </p:sp>
      <p:sp>
        <p:nvSpPr>
          <p:cNvPr id="13" name="1 Título"/>
          <p:cNvSpPr txBox="1">
            <a:spLocks/>
          </p:cNvSpPr>
          <p:nvPr/>
        </p:nvSpPr>
        <p:spPr>
          <a:xfrm>
            <a:off x="457200" y="228600"/>
            <a:ext cx="8229600" cy="914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dirty="0"/>
          </a:p>
        </p:txBody>
      </p:sp>
      <p:sp>
        <p:nvSpPr>
          <p:cNvPr id="15" name="5 CuadroTexto"/>
          <p:cNvSpPr txBox="1"/>
          <p:nvPr/>
        </p:nvSpPr>
        <p:spPr>
          <a:xfrm>
            <a:off x="179512" y="1585990"/>
            <a:ext cx="8568952" cy="4524315"/>
          </a:xfrm>
          <a:prstGeom prst="rect">
            <a:avLst/>
          </a:prstGeom>
          <a:noFill/>
        </p:spPr>
        <p:txBody>
          <a:bodyPr wrap="square" rtlCol="0">
            <a:spAutoFit/>
          </a:bodyPr>
          <a:lstStyle/>
          <a:p>
            <a:pPr algn="just"/>
            <a:r>
              <a:rPr lang="es-MX" sz="2400" dirty="0" smtClean="0"/>
              <a:t>Para llevar a cabo una solución que permita la gestión y el mayor control en torno a las decisiones que surgen en la empresa se ha observado que la mejor solución para los encargados de tomar las acciones correctas sea la creación de un sistema que brinde la integración de todos y cada uno de los elementos que conforman las áreas involucradas. Para ello la herramienta más útil para desempeñar este papel, es la creación de un DATA MART, DATA WAREHOUSE a fin de que el personal directivo no le lleve mucho tiempo analizar la información y tomar la mejor decisión en el momento requerido. A continuación, se mostrará las principales diferencias entre una base de datos relacional y un almacén de datos. </a:t>
            </a:r>
            <a:endParaRPr lang="es-MX" sz="2400" dirty="0"/>
          </a:p>
        </p:txBody>
      </p:sp>
    </p:spTree>
    <p:extLst>
      <p:ext uri="{BB962C8B-B14F-4D97-AF65-F5344CB8AC3E}">
        <p14:creationId xmlns:p14="http://schemas.microsoft.com/office/powerpoint/2010/main" val="19723160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9"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10"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2 Marcador de fecha"/>
          <p:cNvSpPr>
            <a:spLocks noGrp="1"/>
          </p:cNvSpPr>
          <p:nvPr>
            <p:ph type="dt" sz="half" idx="10"/>
          </p:nvPr>
        </p:nvSpPr>
        <p:spPr>
          <a:xfrm>
            <a:off x="6400834" y="6771330"/>
            <a:ext cx="2289048" cy="365760"/>
          </a:xfrm>
        </p:spPr>
        <p:txBody>
          <a:bodyPr/>
          <a:lstStyle/>
          <a:p>
            <a:fld id="{76D09033-7849-49CF-8575-53E1BF509C0B}" type="datetime5">
              <a:rPr lang="es-MX" smtClean="0"/>
              <a:t>2-oct.-15</a:t>
            </a:fld>
            <a:endParaRPr lang="es-MX"/>
          </a:p>
        </p:txBody>
      </p:sp>
      <p:sp>
        <p:nvSpPr>
          <p:cNvPr id="7" name="3 Marcador de pie de página"/>
          <p:cNvSpPr>
            <a:spLocks noGrp="1"/>
          </p:cNvSpPr>
          <p:nvPr>
            <p:ph type="ftr" sz="quarter" idx="11"/>
          </p:nvPr>
        </p:nvSpPr>
        <p:spPr>
          <a:xfrm>
            <a:off x="2898682" y="6771330"/>
            <a:ext cx="3505200" cy="365760"/>
          </a:xfrm>
        </p:spPr>
        <p:txBody>
          <a:bodyPr/>
          <a:lstStyle/>
          <a:p>
            <a:r>
              <a:rPr lang="es-MX" smtClean="0"/>
              <a:t>Dra. Liliana Rodríguez </a:t>
            </a:r>
            <a:endParaRPr lang="es-MX"/>
          </a:p>
        </p:txBody>
      </p:sp>
      <p:sp>
        <p:nvSpPr>
          <p:cNvPr id="12" name="4 Marcador de número de diapositiva"/>
          <p:cNvSpPr>
            <a:spLocks noGrp="1"/>
          </p:cNvSpPr>
          <p:nvPr>
            <p:ph type="sldNum" sz="quarter" idx="12"/>
          </p:nvPr>
        </p:nvSpPr>
        <p:spPr>
          <a:xfrm>
            <a:off x="612682" y="6771330"/>
            <a:ext cx="1981200" cy="365760"/>
          </a:xfrm>
        </p:spPr>
        <p:txBody>
          <a:bodyPr/>
          <a:lstStyle/>
          <a:p>
            <a:fld id="{9FDDB7A8-FF63-450E-9E8F-61391E209EE3}" type="slidenum">
              <a:rPr lang="es-MX" smtClean="0"/>
              <a:t>32</a:t>
            </a:fld>
            <a:endParaRPr lang="es-MX"/>
          </a:p>
        </p:txBody>
      </p:sp>
      <p:sp>
        <p:nvSpPr>
          <p:cNvPr id="11" name="5 Rectángulo"/>
          <p:cNvSpPr/>
          <p:nvPr/>
        </p:nvSpPr>
        <p:spPr>
          <a:xfrm>
            <a:off x="323528" y="1268760"/>
            <a:ext cx="8496944" cy="646331"/>
          </a:xfrm>
          <a:prstGeom prst="rect">
            <a:avLst/>
          </a:prstGeom>
        </p:spPr>
        <p:txBody>
          <a:bodyPr wrap="square">
            <a:spAutoFit/>
          </a:bodyPr>
          <a:lstStyle/>
          <a:p>
            <a:pPr algn="just"/>
            <a:endParaRPr lang="es-MX" dirty="0" smtClean="0"/>
          </a:p>
          <a:p>
            <a:pPr algn="just"/>
            <a:endParaRPr lang="es-MX" dirty="0"/>
          </a:p>
        </p:txBody>
      </p:sp>
      <p:sp>
        <p:nvSpPr>
          <p:cNvPr id="14" name="5 Rectángulo"/>
          <p:cNvSpPr/>
          <p:nvPr/>
        </p:nvSpPr>
        <p:spPr>
          <a:xfrm>
            <a:off x="395536" y="1268760"/>
            <a:ext cx="8424936" cy="1200329"/>
          </a:xfrm>
          <a:prstGeom prst="rect">
            <a:avLst/>
          </a:prstGeom>
        </p:spPr>
        <p:txBody>
          <a:bodyPr wrap="square">
            <a:spAutoFit/>
          </a:bodyPr>
          <a:lstStyle/>
          <a:p>
            <a:pPr algn="just"/>
            <a:endParaRPr lang="es-MX" b="1" dirty="0" smtClean="0"/>
          </a:p>
          <a:p>
            <a:pPr algn="just"/>
            <a:endParaRPr lang="es-MX" dirty="0"/>
          </a:p>
          <a:p>
            <a:pPr algn="just"/>
            <a:endParaRPr lang="es-MX" dirty="0" smtClean="0"/>
          </a:p>
          <a:p>
            <a:pPr algn="just"/>
            <a:endParaRPr lang="es-MX" dirty="0"/>
          </a:p>
        </p:txBody>
      </p:sp>
      <p:sp>
        <p:nvSpPr>
          <p:cNvPr id="19" name="7 Título"/>
          <p:cNvSpPr>
            <a:spLocks noGrp="1"/>
          </p:cNvSpPr>
          <p:nvPr>
            <p:ph type="title"/>
          </p:nvPr>
        </p:nvSpPr>
        <p:spPr>
          <a:xfrm>
            <a:off x="146968" y="621579"/>
            <a:ext cx="8229600" cy="914400"/>
          </a:xfrm>
        </p:spPr>
        <p:txBody>
          <a:bodyPr>
            <a:normAutofit/>
          </a:bodyPr>
          <a:lstStyle/>
          <a:p>
            <a:r>
              <a:rPr lang="es-MX" sz="4000" b="1" dirty="0">
                <a:solidFill>
                  <a:schemeClr val="bg2">
                    <a:lumMod val="50000"/>
                  </a:schemeClr>
                </a:solidFill>
              </a:rPr>
              <a:t>2.2 Propuesta general de solución </a:t>
            </a:r>
          </a:p>
        </p:txBody>
      </p:sp>
      <p:sp>
        <p:nvSpPr>
          <p:cNvPr id="13" name="1 Título"/>
          <p:cNvSpPr txBox="1">
            <a:spLocks/>
          </p:cNvSpPr>
          <p:nvPr/>
        </p:nvSpPr>
        <p:spPr>
          <a:xfrm>
            <a:off x="457200" y="228600"/>
            <a:ext cx="8229600" cy="914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dirty="0"/>
          </a:p>
        </p:txBody>
      </p:sp>
      <p:sp>
        <p:nvSpPr>
          <p:cNvPr id="15" name="5 CuadroTexto"/>
          <p:cNvSpPr txBox="1"/>
          <p:nvPr/>
        </p:nvSpPr>
        <p:spPr>
          <a:xfrm>
            <a:off x="237703" y="1588812"/>
            <a:ext cx="8568952" cy="4524315"/>
          </a:xfrm>
          <a:prstGeom prst="rect">
            <a:avLst/>
          </a:prstGeom>
          <a:noFill/>
        </p:spPr>
        <p:txBody>
          <a:bodyPr wrap="square" rtlCol="0">
            <a:spAutoFit/>
          </a:bodyPr>
          <a:lstStyle/>
          <a:p>
            <a:pPr algn="just"/>
            <a:r>
              <a:rPr lang="es-MX" sz="2400" dirty="0" smtClean="0"/>
              <a:t>Para llevar a cabo una solución que permita la gestión y el mayor control en torno a las decisiones que surgen en la empresa se ha observado que la mejor solución para los encargados de tomar las acciones correctas sea la creación de un sistema que brinde la integración de todos y cada uno de los elementos que conforman las áreas involucradas. Para ello la herramienta más útil para desempeñar este papel, es la creación de un DATA MART, DATA WAREHOUSE a fin de que el personal directivo no le lleve mucho tiempo analizar la información y tomar la mejor decisión en el momento requerido. A continuación, se mostrará las principales diferencias entre una base de datos relacional y un almacén de datos. </a:t>
            </a:r>
            <a:endParaRPr lang="es-MX" sz="2400" dirty="0"/>
          </a:p>
        </p:txBody>
      </p:sp>
    </p:spTree>
    <p:extLst>
      <p:ext uri="{BB962C8B-B14F-4D97-AF65-F5344CB8AC3E}">
        <p14:creationId xmlns:p14="http://schemas.microsoft.com/office/powerpoint/2010/main" val="8193697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b="1" dirty="0"/>
          </a:p>
        </p:txBody>
      </p:sp>
      <p:sp>
        <p:nvSpPr>
          <p:cNvPr id="4" name="1 Título"/>
          <p:cNvSpPr txBox="1">
            <a:spLocks/>
          </p:cNvSpPr>
          <p:nvPr/>
        </p:nvSpPr>
        <p:spPr>
          <a:xfrm>
            <a:off x="460470" y="3212976"/>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b="1" dirty="0"/>
          </a:p>
        </p:txBody>
      </p:sp>
      <p:sp>
        <p:nvSpPr>
          <p:cNvPr id="5" name="1 Título"/>
          <p:cNvSpPr txBox="1">
            <a:spLocks/>
          </p:cNvSpPr>
          <p:nvPr/>
        </p:nvSpPr>
        <p:spPr>
          <a:xfrm>
            <a:off x="611623" y="1456749"/>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b="1" dirty="0" smtClean="0"/>
              <a:t> </a:t>
            </a:r>
            <a:endParaRPr lang="es-MX" b="1"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49280"/>
            <a:ext cx="576064" cy="746282"/>
          </a:xfrm>
          <a:prstGeom prst="rect">
            <a:avLst/>
          </a:prstGeom>
        </p:spPr>
      </p:pic>
      <p:pic>
        <p:nvPicPr>
          <p:cNvPr id="8"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9" name="Título 8"/>
          <p:cNvSpPr>
            <a:spLocks noGrp="1"/>
          </p:cNvSpPr>
          <p:nvPr>
            <p:ph type="title"/>
          </p:nvPr>
        </p:nvSpPr>
        <p:spPr>
          <a:xfrm>
            <a:off x="381734" y="872406"/>
            <a:ext cx="8229600" cy="1143000"/>
          </a:xfrm>
        </p:spPr>
        <p:txBody>
          <a:bodyPr>
            <a:normAutofit/>
          </a:bodyPr>
          <a:lstStyle/>
          <a:p>
            <a:r>
              <a:rPr lang="es-MX" sz="4000" b="1" dirty="0">
                <a:solidFill>
                  <a:schemeClr val="bg2">
                    <a:lumMod val="50000"/>
                  </a:schemeClr>
                </a:solidFill>
                <a:effectLst>
                  <a:outerShdw blurRad="38100" dist="38100" dir="2700000" algn="tl">
                    <a:srgbClr val="000000">
                      <a:alpha val="43137"/>
                    </a:srgbClr>
                  </a:outerShdw>
                </a:effectLst>
              </a:rPr>
              <a:t>2.3 Plan de trabajo </a:t>
            </a:r>
          </a:p>
        </p:txBody>
      </p:sp>
      <p:pic>
        <p:nvPicPr>
          <p:cNvPr id="11"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7011"/>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1 Título"/>
          <p:cNvSpPr txBox="1">
            <a:spLocks/>
          </p:cNvSpPr>
          <p:nvPr/>
        </p:nvSpPr>
        <p:spPr>
          <a:xfrm>
            <a:off x="372850" y="1754783"/>
            <a:ext cx="8229600" cy="914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dirty="0"/>
          </a:p>
        </p:txBody>
      </p:sp>
      <p:sp>
        <p:nvSpPr>
          <p:cNvPr id="12" name="6 Marcador de texto"/>
          <p:cNvSpPr txBox="1">
            <a:spLocks/>
          </p:cNvSpPr>
          <p:nvPr/>
        </p:nvSpPr>
        <p:spPr>
          <a:xfrm>
            <a:off x="311186" y="2812058"/>
            <a:ext cx="8064896" cy="685800"/>
          </a:xfrm>
          <a:prstGeom prst="rect">
            <a:avLst/>
          </a:prstGeom>
        </p:spPr>
        <p:txBody>
          <a:bodyPr vert="horz">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just"/>
            <a:r>
              <a:rPr lang="es-MX" sz="2400" dirty="0" smtClean="0"/>
              <a:t>El almacén de datos del sistema XXXXX residirá en Oficinas centrales. Los usuarios directos del sistema requerirán para su acceso un nombre de usuario individual y la conectividad a la aplicación será a través de la estructura con que cuente la institución. . </a:t>
            </a:r>
            <a:endParaRPr lang="es-MX" sz="2400" dirty="0"/>
          </a:p>
        </p:txBody>
      </p:sp>
    </p:spTree>
    <p:extLst>
      <p:ext uri="{BB962C8B-B14F-4D97-AF65-F5344CB8AC3E}">
        <p14:creationId xmlns:p14="http://schemas.microsoft.com/office/powerpoint/2010/main" val="32362861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b="1" dirty="0"/>
          </a:p>
        </p:txBody>
      </p:sp>
      <p:sp>
        <p:nvSpPr>
          <p:cNvPr id="4" name="1 Título"/>
          <p:cNvSpPr txBox="1">
            <a:spLocks/>
          </p:cNvSpPr>
          <p:nvPr/>
        </p:nvSpPr>
        <p:spPr>
          <a:xfrm>
            <a:off x="460470" y="3212976"/>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b="1" dirty="0"/>
          </a:p>
        </p:txBody>
      </p:sp>
      <p:sp>
        <p:nvSpPr>
          <p:cNvPr id="5" name="1 Título"/>
          <p:cNvSpPr txBox="1">
            <a:spLocks/>
          </p:cNvSpPr>
          <p:nvPr/>
        </p:nvSpPr>
        <p:spPr>
          <a:xfrm>
            <a:off x="611623" y="1456749"/>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b="1" dirty="0" smtClean="0"/>
              <a:t> </a:t>
            </a:r>
            <a:endParaRPr lang="es-MX" b="1"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49280"/>
            <a:ext cx="576064" cy="746282"/>
          </a:xfrm>
          <a:prstGeom prst="rect">
            <a:avLst/>
          </a:prstGeom>
        </p:spPr>
      </p:pic>
      <p:pic>
        <p:nvPicPr>
          <p:cNvPr id="8"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9" name="Título 8"/>
          <p:cNvSpPr>
            <a:spLocks noGrp="1"/>
          </p:cNvSpPr>
          <p:nvPr>
            <p:ph type="title"/>
          </p:nvPr>
        </p:nvSpPr>
        <p:spPr>
          <a:xfrm>
            <a:off x="381734" y="872406"/>
            <a:ext cx="8229600" cy="1143000"/>
          </a:xfrm>
        </p:spPr>
        <p:txBody>
          <a:bodyPr>
            <a:normAutofit/>
          </a:bodyPr>
          <a:lstStyle/>
          <a:p>
            <a:r>
              <a:rPr lang="es-MX" sz="4000" b="1" dirty="0">
                <a:solidFill>
                  <a:schemeClr val="bg2">
                    <a:lumMod val="50000"/>
                  </a:schemeClr>
                </a:solidFill>
                <a:effectLst>
                  <a:outerShdw blurRad="38100" dist="38100" dir="2700000" algn="tl">
                    <a:srgbClr val="000000">
                      <a:alpha val="43137"/>
                    </a:srgbClr>
                  </a:outerShdw>
                </a:effectLst>
              </a:rPr>
              <a:t>2.3 Plan de trabajo </a:t>
            </a:r>
          </a:p>
        </p:txBody>
      </p:sp>
      <p:pic>
        <p:nvPicPr>
          <p:cNvPr id="11"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7011"/>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1 Título"/>
          <p:cNvSpPr txBox="1">
            <a:spLocks/>
          </p:cNvSpPr>
          <p:nvPr/>
        </p:nvSpPr>
        <p:spPr>
          <a:xfrm>
            <a:off x="372850" y="1754783"/>
            <a:ext cx="8229600" cy="914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dirty="0"/>
          </a:p>
        </p:txBody>
      </p:sp>
      <p:sp>
        <p:nvSpPr>
          <p:cNvPr id="12" name="6 Marcador de texto"/>
          <p:cNvSpPr txBox="1">
            <a:spLocks/>
          </p:cNvSpPr>
          <p:nvPr/>
        </p:nvSpPr>
        <p:spPr>
          <a:xfrm>
            <a:off x="311186" y="2812058"/>
            <a:ext cx="8064896" cy="685800"/>
          </a:xfrm>
          <a:prstGeom prst="rect">
            <a:avLst/>
          </a:prstGeom>
        </p:spPr>
        <p:txBody>
          <a:bodyPr vert="horz">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just"/>
            <a:endParaRPr lang="es-MX" sz="2400" dirty="0"/>
          </a:p>
        </p:txBody>
      </p:sp>
      <p:pic>
        <p:nvPicPr>
          <p:cNvPr id="1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825" y="332656"/>
            <a:ext cx="8896350" cy="5472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5 Rectángulo"/>
          <p:cNvSpPr/>
          <p:nvPr/>
        </p:nvSpPr>
        <p:spPr>
          <a:xfrm>
            <a:off x="1043608" y="5828293"/>
            <a:ext cx="7056784" cy="369332"/>
          </a:xfrm>
          <a:prstGeom prst="rect">
            <a:avLst/>
          </a:prstGeom>
        </p:spPr>
        <p:txBody>
          <a:bodyPr wrap="square">
            <a:spAutoFit/>
          </a:bodyPr>
          <a:lstStyle/>
          <a:p>
            <a:r>
              <a:rPr lang="es-MX" b="1" dirty="0"/>
              <a:t>Figura 1</a:t>
            </a:r>
            <a:r>
              <a:rPr lang="es-MX" b="1" dirty="0" smtClean="0"/>
              <a:t>.  </a:t>
            </a:r>
            <a:r>
              <a:rPr lang="es-MX" dirty="0"/>
              <a:t>Plan de trabajo para implementar Data </a:t>
            </a:r>
            <a:r>
              <a:rPr lang="es-MX" dirty="0" err="1"/>
              <a:t>Mart</a:t>
            </a:r>
            <a:r>
              <a:rPr lang="es-MX" dirty="0"/>
              <a:t>. [Fuente: Propia]</a:t>
            </a:r>
          </a:p>
        </p:txBody>
      </p:sp>
    </p:spTree>
    <p:extLst>
      <p:ext uri="{BB962C8B-B14F-4D97-AF65-F5344CB8AC3E}">
        <p14:creationId xmlns:p14="http://schemas.microsoft.com/office/powerpoint/2010/main" val="16485065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460470" y="3212976"/>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b="1" dirty="0"/>
          </a:p>
        </p:txBody>
      </p:sp>
      <p:sp>
        <p:nvSpPr>
          <p:cNvPr id="5" name="1 Título"/>
          <p:cNvSpPr txBox="1">
            <a:spLocks/>
          </p:cNvSpPr>
          <p:nvPr/>
        </p:nvSpPr>
        <p:spPr>
          <a:xfrm>
            <a:off x="611623" y="1456749"/>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b="1" dirty="0" smtClean="0"/>
              <a:t> </a:t>
            </a:r>
            <a:endParaRPr lang="es-MX" b="1"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49280"/>
            <a:ext cx="576064" cy="746282"/>
          </a:xfrm>
          <a:prstGeom prst="rect">
            <a:avLst/>
          </a:prstGeom>
        </p:spPr>
      </p:pic>
      <p:pic>
        <p:nvPicPr>
          <p:cNvPr id="8"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11"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7011"/>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1 Título"/>
          <p:cNvSpPr txBox="1">
            <a:spLocks/>
          </p:cNvSpPr>
          <p:nvPr/>
        </p:nvSpPr>
        <p:spPr>
          <a:xfrm>
            <a:off x="372850" y="1754783"/>
            <a:ext cx="8229600" cy="914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dirty="0"/>
          </a:p>
        </p:txBody>
      </p:sp>
      <p:sp>
        <p:nvSpPr>
          <p:cNvPr id="12" name="6 Marcador de texto"/>
          <p:cNvSpPr txBox="1">
            <a:spLocks/>
          </p:cNvSpPr>
          <p:nvPr/>
        </p:nvSpPr>
        <p:spPr>
          <a:xfrm>
            <a:off x="311186" y="2812058"/>
            <a:ext cx="8064896" cy="685800"/>
          </a:xfrm>
          <a:prstGeom prst="rect">
            <a:avLst/>
          </a:prstGeom>
        </p:spPr>
        <p:txBody>
          <a:bodyPr vert="horz">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just"/>
            <a:endParaRPr lang="es-MX" sz="2400" dirty="0"/>
          </a:p>
        </p:txBody>
      </p:sp>
      <p:sp>
        <p:nvSpPr>
          <p:cNvPr id="15" name="8 Título"/>
          <p:cNvSpPr txBox="1">
            <a:spLocks/>
          </p:cNvSpPr>
          <p:nvPr/>
        </p:nvSpPr>
        <p:spPr>
          <a:xfrm>
            <a:off x="465393" y="2956871"/>
            <a:ext cx="8768809" cy="990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4000" b="1" dirty="0" smtClean="0">
                <a:solidFill>
                  <a:schemeClr val="bg2">
                    <a:lumMod val="50000"/>
                  </a:schemeClr>
                </a:solidFill>
                <a:effectLst>
                  <a:outerShdw blurRad="38100" dist="38100" dir="2700000" algn="tl">
                    <a:srgbClr val="000000">
                      <a:alpha val="43137"/>
                    </a:srgbClr>
                  </a:outerShdw>
                </a:effectLst>
              </a:rPr>
              <a:t>Fase IV. Identificación de las fuentes de datos: adquisición de información </a:t>
            </a:r>
            <a:endParaRPr lang="es-MX" sz="4000" b="1" dirty="0">
              <a:solidFill>
                <a:schemeClr val="bg2">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3081785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460470" y="3212976"/>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b="1" dirty="0"/>
          </a:p>
        </p:txBody>
      </p:sp>
      <p:sp>
        <p:nvSpPr>
          <p:cNvPr id="5" name="1 Título"/>
          <p:cNvSpPr txBox="1">
            <a:spLocks/>
          </p:cNvSpPr>
          <p:nvPr/>
        </p:nvSpPr>
        <p:spPr>
          <a:xfrm>
            <a:off x="611623" y="1456749"/>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b="1" dirty="0" smtClean="0"/>
              <a:t> </a:t>
            </a:r>
            <a:endParaRPr lang="es-MX" b="1"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49280"/>
            <a:ext cx="576064" cy="746282"/>
          </a:xfrm>
          <a:prstGeom prst="rect">
            <a:avLst/>
          </a:prstGeom>
        </p:spPr>
      </p:pic>
      <p:pic>
        <p:nvPicPr>
          <p:cNvPr id="8"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11"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7011"/>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1 Título"/>
          <p:cNvSpPr txBox="1">
            <a:spLocks/>
          </p:cNvSpPr>
          <p:nvPr/>
        </p:nvSpPr>
        <p:spPr>
          <a:xfrm>
            <a:off x="372850" y="1754783"/>
            <a:ext cx="8229600" cy="914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dirty="0"/>
          </a:p>
        </p:txBody>
      </p:sp>
      <p:sp>
        <p:nvSpPr>
          <p:cNvPr id="12" name="6 Marcador de texto"/>
          <p:cNvSpPr txBox="1">
            <a:spLocks/>
          </p:cNvSpPr>
          <p:nvPr/>
        </p:nvSpPr>
        <p:spPr>
          <a:xfrm>
            <a:off x="311186" y="2812058"/>
            <a:ext cx="8064896" cy="685800"/>
          </a:xfrm>
          <a:prstGeom prst="rect">
            <a:avLst/>
          </a:prstGeom>
        </p:spPr>
        <p:txBody>
          <a:bodyPr vert="horz">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just"/>
            <a:endParaRPr lang="es-MX" sz="2400" dirty="0"/>
          </a:p>
        </p:txBody>
      </p:sp>
      <p:sp>
        <p:nvSpPr>
          <p:cNvPr id="13" name="1 Título"/>
          <p:cNvSpPr>
            <a:spLocks noGrp="1"/>
          </p:cNvSpPr>
          <p:nvPr>
            <p:ph type="title"/>
          </p:nvPr>
        </p:nvSpPr>
        <p:spPr>
          <a:xfrm>
            <a:off x="460470" y="909505"/>
            <a:ext cx="8229600" cy="990600"/>
          </a:xfrm>
        </p:spPr>
        <p:txBody>
          <a:bodyPr>
            <a:normAutofit fontScale="90000"/>
          </a:bodyPr>
          <a:lstStyle/>
          <a:p>
            <a:r>
              <a:rPr lang="es-MX" b="1" dirty="0" smtClean="0">
                <a:solidFill>
                  <a:schemeClr val="bg2">
                    <a:lumMod val="50000"/>
                  </a:schemeClr>
                </a:solidFill>
                <a:effectLst>
                  <a:outerShdw blurRad="38100" dist="38100" dir="2700000" algn="tl">
                    <a:srgbClr val="000000">
                      <a:alpha val="43137"/>
                    </a:srgbClr>
                  </a:outerShdw>
                </a:effectLst>
              </a:rPr>
              <a:t>Identificación de fuentes de información </a:t>
            </a:r>
            <a:endParaRPr lang="es-MX" b="1" dirty="0">
              <a:solidFill>
                <a:schemeClr val="bg2">
                  <a:lumMod val="50000"/>
                </a:schemeClr>
              </a:solidFill>
              <a:effectLst>
                <a:outerShdw blurRad="38100" dist="38100" dir="2700000" algn="tl">
                  <a:srgbClr val="000000">
                    <a:alpha val="43137"/>
                  </a:srgbClr>
                </a:outerShdw>
              </a:effectLst>
            </a:endParaRPr>
          </a:p>
        </p:txBody>
      </p:sp>
      <p:sp>
        <p:nvSpPr>
          <p:cNvPr id="14" name="5 Marcador de contenido"/>
          <p:cNvSpPr txBox="1">
            <a:spLocks/>
          </p:cNvSpPr>
          <p:nvPr/>
        </p:nvSpPr>
        <p:spPr>
          <a:xfrm>
            <a:off x="460470" y="1976305"/>
            <a:ext cx="8229600" cy="493776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es-MX" sz="2400" dirty="0" smtClean="0"/>
              <a:t>En esta fase se verán a detalle las fuentes de información que servirán para el acceso del Data Warehouse. </a:t>
            </a:r>
          </a:p>
          <a:p>
            <a:pPr algn="just"/>
            <a:endParaRPr lang="es-MX" sz="2400" dirty="0" smtClean="0"/>
          </a:p>
          <a:p>
            <a:pPr algn="just"/>
            <a:r>
              <a:rPr lang="es-MX" sz="2400" dirty="0" smtClean="0"/>
              <a:t>Para ello se pueden apoyar en las siguientes preguntas:</a:t>
            </a:r>
          </a:p>
          <a:p>
            <a:pPr algn="just"/>
            <a:r>
              <a:rPr lang="es-MX" sz="2400" dirty="0" smtClean="0"/>
              <a:t>¿Dónde se originan los datos?</a:t>
            </a:r>
          </a:p>
          <a:p>
            <a:pPr algn="just"/>
            <a:r>
              <a:rPr lang="es-MX" sz="2400" dirty="0" smtClean="0"/>
              <a:t>¿Qué herramientas utilizan para extraer, limpiar y transformar la información?</a:t>
            </a:r>
          </a:p>
          <a:p>
            <a:pPr algn="just"/>
            <a:r>
              <a:rPr lang="es-MX" sz="2400" dirty="0" smtClean="0"/>
              <a:t>¿Qué middleware o plataforma ligará las fuentes con el Warehouse?</a:t>
            </a:r>
          </a:p>
          <a:p>
            <a:pPr algn="just"/>
            <a:r>
              <a:rPr lang="es-MX" sz="2400" dirty="0" smtClean="0"/>
              <a:t>¿En que base de datos se almacenan los datos actualmente?</a:t>
            </a:r>
            <a:endParaRPr lang="es-MX" sz="2400" dirty="0"/>
          </a:p>
        </p:txBody>
      </p:sp>
    </p:spTree>
    <p:extLst>
      <p:ext uri="{BB962C8B-B14F-4D97-AF65-F5344CB8AC3E}">
        <p14:creationId xmlns:p14="http://schemas.microsoft.com/office/powerpoint/2010/main" val="203838409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460470" y="3212976"/>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b="1" dirty="0"/>
          </a:p>
        </p:txBody>
      </p:sp>
      <p:sp>
        <p:nvSpPr>
          <p:cNvPr id="5" name="1 Título"/>
          <p:cNvSpPr txBox="1">
            <a:spLocks/>
          </p:cNvSpPr>
          <p:nvPr/>
        </p:nvSpPr>
        <p:spPr>
          <a:xfrm>
            <a:off x="611623" y="1456749"/>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b="1" dirty="0" smtClean="0"/>
              <a:t> </a:t>
            </a:r>
            <a:endParaRPr lang="es-MX" b="1"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49280"/>
            <a:ext cx="576064" cy="746282"/>
          </a:xfrm>
          <a:prstGeom prst="rect">
            <a:avLst/>
          </a:prstGeom>
        </p:spPr>
      </p:pic>
      <p:pic>
        <p:nvPicPr>
          <p:cNvPr id="8"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11"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7011"/>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1 Título"/>
          <p:cNvSpPr txBox="1">
            <a:spLocks/>
          </p:cNvSpPr>
          <p:nvPr/>
        </p:nvSpPr>
        <p:spPr>
          <a:xfrm>
            <a:off x="372850" y="1754783"/>
            <a:ext cx="8229600" cy="914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dirty="0"/>
          </a:p>
        </p:txBody>
      </p:sp>
      <p:sp>
        <p:nvSpPr>
          <p:cNvPr id="12" name="6 Marcador de texto"/>
          <p:cNvSpPr txBox="1">
            <a:spLocks/>
          </p:cNvSpPr>
          <p:nvPr/>
        </p:nvSpPr>
        <p:spPr>
          <a:xfrm>
            <a:off x="311186" y="2812058"/>
            <a:ext cx="8064896" cy="685800"/>
          </a:xfrm>
          <a:prstGeom prst="rect">
            <a:avLst/>
          </a:prstGeom>
        </p:spPr>
        <p:txBody>
          <a:bodyPr vert="horz">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just"/>
            <a:endParaRPr lang="es-MX" sz="2400" dirty="0"/>
          </a:p>
        </p:txBody>
      </p:sp>
      <p:sp>
        <p:nvSpPr>
          <p:cNvPr id="13" name="1 Título"/>
          <p:cNvSpPr>
            <a:spLocks noGrp="1"/>
          </p:cNvSpPr>
          <p:nvPr>
            <p:ph type="title"/>
          </p:nvPr>
        </p:nvSpPr>
        <p:spPr>
          <a:xfrm>
            <a:off x="460470" y="909505"/>
            <a:ext cx="8229600" cy="990600"/>
          </a:xfrm>
        </p:spPr>
        <p:txBody>
          <a:bodyPr>
            <a:normAutofit fontScale="90000"/>
          </a:bodyPr>
          <a:lstStyle/>
          <a:p>
            <a:r>
              <a:rPr lang="es-MX" b="1" dirty="0" smtClean="0">
                <a:solidFill>
                  <a:schemeClr val="bg2">
                    <a:lumMod val="50000"/>
                  </a:schemeClr>
                </a:solidFill>
                <a:effectLst>
                  <a:outerShdw blurRad="38100" dist="38100" dir="2700000" algn="tl">
                    <a:srgbClr val="000000">
                      <a:alpha val="43137"/>
                    </a:srgbClr>
                  </a:outerShdw>
                </a:effectLst>
              </a:rPr>
              <a:t>Identificación de fuentes de información </a:t>
            </a:r>
            <a:endParaRPr lang="es-MX" b="1" dirty="0">
              <a:solidFill>
                <a:schemeClr val="bg2">
                  <a:lumMod val="50000"/>
                </a:schemeClr>
              </a:solidFill>
              <a:effectLst>
                <a:outerShdw blurRad="38100" dist="38100" dir="2700000" algn="tl">
                  <a:srgbClr val="000000">
                    <a:alpha val="43137"/>
                  </a:srgbClr>
                </a:outerShdw>
              </a:effectLst>
            </a:endParaRPr>
          </a:p>
        </p:txBody>
      </p:sp>
      <p:sp>
        <p:nvSpPr>
          <p:cNvPr id="15" name="5 Marcador de contenido"/>
          <p:cNvSpPr txBox="1">
            <a:spLocks/>
          </p:cNvSpPr>
          <p:nvPr/>
        </p:nvSpPr>
        <p:spPr>
          <a:xfrm>
            <a:off x="246985" y="1920240"/>
            <a:ext cx="8229600" cy="493776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es-MX" smtClean="0"/>
              <a:t>Para dar respuesta a esas preguntas se pueden esquematizar en la siguiente tabla: </a:t>
            </a:r>
            <a:endParaRPr lang="es-MX" dirty="0"/>
          </a:p>
        </p:txBody>
      </p:sp>
      <p:graphicFrame>
        <p:nvGraphicFramePr>
          <p:cNvPr id="16" name="6 Tabla"/>
          <p:cNvGraphicFramePr>
            <a:graphicFrameLocks noGrp="1"/>
          </p:cNvGraphicFramePr>
          <p:nvPr>
            <p:extLst>
              <p:ext uri="{D42A27DB-BD31-4B8C-83A1-F6EECF244321}">
                <p14:modId xmlns:p14="http://schemas.microsoft.com/office/powerpoint/2010/main" val="221773048"/>
              </p:ext>
            </p:extLst>
          </p:nvPr>
        </p:nvGraphicFramePr>
        <p:xfrm>
          <a:off x="30961" y="3216384"/>
          <a:ext cx="8568950" cy="3493120"/>
        </p:xfrm>
        <a:graphic>
          <a:graphicData uri="http://schemas.openxmlformats.org/drawingml/2006/table">
            <a:tbl>
              <a:tblPr firstRow="1" bandRow="1">
                <a:tableStyleId>{5940675A-B579-460E-94D1-54222C63F5DA}</a:tableStyleId>
              </a:tblPr>
              <a:tblGrid>
                <a:gridCol w="1368152"/>
                <a:gridCol w="1584176"/>
                <a:gridCol w="1440160"/>
                <a:gridCol w="2088232"/>
                <a:gridCol w="2088230"/>
              </a:tblGrid>
              <a:tr h="1080120">
                <a:tc>
                  <a:txBody>
                    <a:bodyPr/>
                    <a:lstStyle/>
                    <a:p>
                      <a:pPr algn="ctr"/>
                      <a:r>
                        <a:rPr lang="es-MX" sz="1600" b="1" dirty="0" smtClean="0"/>
                        <a:t>Tipo de información</a:t>
                      </a:r>
                      <a:endParaRPr lang="es-MX" sz="1600" b="1" dirty="0"/>
                    </a:p>
                  </a:txBody>
                  <a:tcPr/>
                </a:tc>
                <a:tc>
                  <a:txBody>
                    <a:bodyPr/>
                    <a:lstStyle/>
                    <a:p>
                      <a:pPr algn="ctr"/>
                      <a:r>
                        <a:rPr lang="es-MX" sz="1600" b="1" dirty="0" smtClean="0"/>
                        <a:t>Fuente de donde proviene</a:t>
                      </a:r>
                      <a:endParaRPr lang="es-MX" sz="1600" b="1" dirty="0"/>
                    </a:p>
                  </a:txBody>
                  <a:tcPr/>
                </a:tc>
                <a:tc>
                  <a:txBody>
                    <a:bodyPr/>
                    <a:lstStyle/>
                    <a:p>
                      <a:pPr algn="ctr"/>
                      <a:r>
                        <a:rPr lang="es-MX" sz="1600" b="1" dirty="0" smtClean="0"/>
                        <a:t>Descripción de la información</a:t>
                      </a:r>
                      <a:endParaRPr lang="es-MX" sz="1600" b="1" dirty="0"/>
                    </a:p>
                  </a:txBody>
                  <a:tcPr/>
                </a:tc>
                <a:tc>
                  <a:txBody>
                    <a:bodyPr/>
                    <a:lstStyle/>
                    <a:p>
                      <a:pPr algn="ctr"/>
                      <a:r>
                        <a:rPr lang="es-MX" sz="1600" b="1" dirty="0" smtClean="0"/>
                        <a:t>Que plataforma o middleware liga</a:t>
                      </a:r>
                      <a:r>
                        <a:rPr lang="es-MX" sz="1600" b="1" baseline="0" dirty="0" smtClean="0"/>
                        <a:t> las fuentes del DW </a:t>
                      </a:r>
                      <a:endParaRPr lang="es-MX" sz="1600" b="1" dirty="0"/>
                    </a:p>
                  </a:txBody>
                  <a:tcPr/>
                </a:tc>
                <a:tc>
                  <a:txBody>
                    <a:bodyPr/>
                    <a:lstStyle/>
                    <a:p>
                      <a:pPr algn="ctr"/>
                      <a:r>
                        <a:rPr lang="es-MX" sz="1600" b="1" dirty="0" smtClean="0"/>
                        <a:t>Acceso a la información </a:t>
                      </a:r>
                      <a:endParaRPr lang="es-MX" sz="1600" b="1" dirty="0"/>
                    </a:p>
                  </a:txBody>
                  <a:tcPr/>
                </a:tc>
              </a:tr>
              <a:tr h="370840">
                <a:tc>
                  <a:txBody>
                    <a:bodyPr/>
                    <a:lstStyle/>
                    <a:p>
                      <a:pPr algn="just"/>
                      <a:r>
                        <a:rPr lang="es-MX" sz="1600" dirty="0" smtClean="0"/>
                        <a:t>Información</a:t>
                      </a:r>
                      <a:r>
                        <a:rPr lang="es-MX" sz="1600" baseline="0" dirty="0" smtClean="0"/>
                        <a:t> del empleado</a:t>
                      </a:r>
                      <a:endParaRPr lang="es-MX" sz="1600" dirty="0"/>
                    </a:p>
                  </a:txBody>
                  <a:tcPr/>
                </a:tc>
                <a:tc>
                  <a:txBody>
                    <a:bodyPr/>
                    <a:lstStyle/>
                    <a:p>
                      <a:pPr algn="just"/>
                      <a:r>
                        <a:rPr lang="es-MX" sz="1600" dirty="0" smtClean="0"/>
                        <a:t>Proviene</a:t>
                      </a:r>
                      <a:r>
                        <a:rPr lang="es-MX" sz="1600" baseline="0" dirty="0" smtClean="0"/>
                        <a:t> de los archivos de la empresa y otra parte proviene del sistema </a:t>
                      </a:r>
                      <a:r>
                        <a:rPr lang="es-MX" sz="1600" baseline="0" dirty="0" err="1" smtClean="0"/>
                        <a:t>sas</a:t>
                      </a:r>
                      <a:r>
                        <a:rPr lang="es-MX" sz="1600" baseline="0" dirty="0" smtClean="0"/>
                        <a:t> </a:t>
                      </a:r>
                      <a:endParaRPr lang="es-MX" sz="1600" dirty="0"/>
                    </a:p>
                  </a:txBody>
                  <a:tcPr/>
                </a:tc>
                <a:tc>
                  <a:txBody>
                    <a:bodyPr/>
                    <a:lstStyle/>
                    <a:p>
                      <a:pPr algn="just"/>
                      <a:r>
                        <a:rPr lang="es-MX" sz="1600" dirty="0" smtClean="0"/>
                        <a:t>Esta información</a:t>
                      </a:r>
                      <a:r>
                        <a:rPr lang="es-MX" sz="1600" baseline="0" dirty="0" smtClean="0"/>
                        <a:t> contiene datos básicos del empleado como su </a:t>
                      </a:r>
                      <a:r>
                        <a:rPr lang="es-MX" sz="1600" baseline="0" dirty="0" err="1" smtClean="0"/>
                        <a:t>rfc</a:t>
                      </a:r>
                      <a:r>
                        <a:rPr lang="es-MX" sz="1600" baseline="0" dirty="0" smtClean="0"/>
                        <a:t>, nombre, cargo, etc. </a:t>
                      </a:r>
                      <a:endParaRPr lang="es-MX" sz="1600" dirty="0"/>
                    </a:p>
                  </a:txBody>
                  <a:tcPr/>
                </a:tc>
                <a:tc>
                  <a:txBody>
                    <a:bodyPr/>
                    <a:lstStyle/>
                    <a:p>
                      <a:pPr algn="just"/>
                      <a:endParaRPr lang="es-MX" sz="1600" dirty="0"/>
                    </a:p>
                  </a:txBody>
                  <a:tcPr/>
                </a:tc>
                <a:tc>
                  <a:txBody>
                    <a:bodyPr/>
                    <a:lstStyle/>
                    <a:p>
                      <a:pPr algn="just"/>
                      <a:r>
                        <a:rPr lang="es-MX" sz="1600" dirty="0" smtClean="0"/>
                        <a:t>Se hará</a:t>
                      </a:r>
                      <a:r>
                        <a:rPr lang="es-MX" sz="1600" baseline="0" dirty="0" smtClean="0"/>
                        <a:t> el acceso a la información del sistema SAS por una persona que tenga los privilegios de consulta para extraer la información de los empleado. </a:t>
                      </a:r>
                      <a:endParaRPr lang="es-MX" sz="1600" dirty="0"/>
                    </a:p>
                  </a:txBody>
                  <a:tcPr/>
                </a:tc>
              </a:tr>
              <a:tr h="370840">
                <a:tc>
                  <a:txBody>
                    <a:bodyPr/>
                    <a:lstStyle/>
                    <a:p>
                      <a:endParaRPr lang="es-MX" sz="1600"/>
                    </a:p>
                  </a:txBody>
                  <a:tcPr/>
                </a:tc>
                <a:tc>
                  <a:txBody>
                    <a:bodyPr/>
                    <a:lstStyle/>
                    <a:p>
                      <a:endParaRPr lang="es-MX" sz="1600"/>
                    </a:p>
                  </a:txBody>
                  <a:tcPr/>
                </a:tc>
                <a:tc>
                  <a:txBody>
                    <a:bodyPr/>
                    <a:lstStyle/>
                    <a:p>
                      <a:endParaRPr lang="es-MX" sz="1600"/>
                    </a:p>
                  </a:txBody>
                  <a:tcPr/>
                </a:tc>
                <a:tc>
                  <a:txBody>
                    <a:bodyPr/>
                    <a:lstStyle/>
                    <a:p>
                      <a:endParaRPr lang="es-MX" sz="1600" dirty="0"/>
                    </a:p>
                  </a:txBody>
                  <a:tcPr/>
                </a:tc>
                <a:tc>
                  <a:txBody>
                    <a:bodyPr/>
                    <a:lstStyle/>
                    <a:p>
                      <a:endParaRPr lang="es-MX" sz="1600" dirty="0"/>
                    </a:p>
                  </a:txBody>
                  <a:tcPr/>
                </a:tc>
              </a:tr>
            </a:tbl>
          </a:graphicData>
        </a:graphic>
      </p:graphicFrame>
    </p:spTree>
    <p:extLst>
      <p:ext uri="{BB962C8B-B14F-4D97-AF65-F5344CB8AC3E}">
        <p14:creationId xmlns:p14="http://schemas.microsoft.com/office/powerpoint/2010/main" val="298584841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460470" y="3212976"/>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b="1" dirty="0"/>
          </a:p>
        </p:txBody>
      </p:sp>
      <p:sp>
        <p:nvSpPr>
          <p:cNvPr id="5" name="1 Título"/>
          <p:cNvSpPr txBox="1">
            <a:spLocks/>
          </p:cNvSpPr>
          <p:nvPr/>
        </p:nvSpPr>
        <p:spPr>
          <a:xfrm>
            <a:off x="611623" y="1456749"/>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b="1" dirty="0" smtClean="0"/>
              <a:t> </a:t>
            </a:r>
            <a:endParaRPr lang="es-MX" b="1"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49280"/>
            <a:ext cx="576064" cy="746282"/>
          </a:xfrm>
          <a:prstGeom prst="rect">
            <a:avLst/>
          </a:prstGeom>
        </p:spPr>
      </p:pic>
      <p:pic>
        <p:nvPicPr>
          <p:cNvPr id="8"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11"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7011"/>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1 Título"/>
          <p:cNvSpPr txBox="1">
            <a:spLocks/>
          </p:cNvSpPr>
          <p:nvPr/>
        </p:nvSpPr>
        <p:spPr>
          <a:xfrm>
            <a:off x="401869" y="1805473"/>
            <a:ext cx="8229600" cy="914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dirty="0"/>
          </a:p>
        </p:txBody>
      </p:sp>
      <p:sp>
        <p:nvSpPr>
          <p:cNvPr id="12" name="6 Marcador de texto"/>
          <p:cNvSpPr txBox="1">
            <a:spLocks/>
          </p:cNvSpPr>
          <p:nvPr/>
        </p:nvSpPr>
        <p:spPr>
          <a:xfrm>
            <a:off x="311186" y="2812058"/>
            <a:ext cx="8064896" cy="685800"/>
          </a:xfrm>
          <a:prstGeom prst="rect">
            <a:avLst/>
          </a:prstGeom>
        </p:spPr>
        <p:txBody>
          <a:bodyPr vert="horz">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just"/>
            <a:endParaRPr lang="es-MX" sz="2400" dirty="0"/>
          </a:p>
        </p:txBody>
      </p:sp>
      <p:sp>
        <p:nvSpPr>
          <p:cNvPr id="13" name="1 Título"/>
          <p:cNvSpPr>
            <a:spLocks noGrp="1"/>
          </p:cNvSpPr>
          <p:nvPr>
            <p:ph type="title"/>
          </p:nvPr>
        </p:nvSpPr>
        <p:spPr>
          <a:xfrm>
            <a:off x="311186" y="2881575"/>
            <a:ext cx="8229600" cy="990600"/>
          </a:xfrm>
        </p:spPr>
        <p:txBody>
          <a:bodyPr>
            <a:normAutofit fontScale="90000"/>
          </a:bodyPr>
          <a:lstStyle/>
          <a:p>
            <a:r>
              <a:rPr lang="es-MX" b="1" dirty="0">
                <a:solidFill>
                  <a:schemeClr val="bg2">
                    <a:lumMod val="50000"/>
                  </a:schemeClr>
                </a:solidFill>
                <a:effectLst>
                  <a:outerShdw blurRad="38100" dist="38100" dir="2700000" algn="tl">
                    <a:srgbClr val="000000">
                      <a:alpha val="43137"/>
                    </a:srgbClr>
                  </a:outerShdw>
                </a:effectLst>
              </a:rPr>
              <a:t>Fase IV. MODELADO O REMODELACION DE DATOS </a:t>
            </a:r>
            <a:br>
              <a:rPr lang="es-MX" b="1" dirty="0">
                <a:solidFill>
                  <a:schemeClr val="bg2">
                    <a:lumMod val="50000"/>
                  </a:schemeClr>
                </a:solidFill>
                <a:effectLst>
                  <a:outerShdw blurRad="38100" dist="38100" dir="2700000" algn="tl">
                    <a:srgbClr val="000000">
                      <a:alpha val="43137"/>
                    </a:srgbClr>
                  </a:outerShdw>
                </a:effectLst>
              </a:rPr>
            </a:br>
            <a:endParaRPr lang="es-MX" b="1" dirty="0">
              <a:solidFill>
                <a:schemeClr val="bg2">
                  <a:lumMod val="50000"/>
                </a:schemeClr>
              </a:solidFill>
              <a:effectLst>
                <a:outerShdw blurRad="38100" dist="38100" dir="2700000" algn="tl">
                  <a:srgbClr val="000000">
                    <a:alpha val="43137"/>
                  </a:srgbClr>
                </a:outerShdw>
              </a:effectLst>
            </a:endParaRPr>
          </a:p>
        </p:txBody>
      </p:sp>
      <p:sp>
        <p:nvSpPr>
          <p:cNvPr id="14" name="1 Título"/>
          <p:cNvSpPr txBox="1">
            <a:spLocks/>
          </p:cNvSpPr>
          <p:nvPr/>
        </p:nvSpPr>
        <p:spPr>
          <a:xfrm>
            <a:off x="1219200" y="3886200"/>
            <a:ext cx="6858000" cy="9906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dirty="0"/>
          </a:p>
        </p:txBody>
      </p:sp>
    </p:spTree>
    <p:extLst>
      <p:ext uri="{BB962C8B-B14F-4D97-AF65-F5344CB8AC3E}">
        <p14:creationId xmlns:p14="http://schemas.microsoft.com/office/powerpoint/2010/main" val="50086610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460470" y="3212976"/>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b="1" dirty="0"/>
          </a:p>
        </p:txBody>
      </p:sp>
      <p:sp>
        <p:nvSpPr>
          <p:cNvPr id="5" name="1 Título"/>
          <p:cNvSpPr txBox="1">
            <a:spLocks/>
          </p:cNvSpPr>
          <p:nvPr/>
        </p:nvSpPr>
        <p:spPr>
          <a:xfrm>
            <a:off x="611623" y="1456749"/>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b="1" dirty="0" smtClean="0"/>
              <a:t> </a:t>
            </a:r>
            <a:endParaRPr lang="es-MX" b="1"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49280"/>
            <a:ext cx="576064" cy="746282"/>
          </a:xfrm>
          <a:prstGeom prst="rect">
            <a:avLst/>
          </a:prstGeom>
        </p:spPr>
      </p:pic>
      <p:pic>
        <p:nvPicPr>
          <p:cNvPr id="8"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11"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7011"/>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1 Título"/>
          <p:cNvSpPr txBox="1">
            <a:spLocks/>
          </p:cNvSpPr>
          <p:nvPr/>
        </p:nvSpPr>
        <p:spPr>
          <a:xfrm>
            <a:off x="401869" y="1805473"/>
            <a:ext cx="8229600" cy="914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dirty="0"/>
          </a:p>
        </p:txBody>
      </p:sp>
      <p:sp>
        <p:nvSpPr>
          <p:cNvPr id="12" name="6 Marcador de texto"/>
          <p:cNvSpPr txBox="1">
            <a:spLocks/>
          </p:cNvSpPr>
          <p:nvPr/>
        </p:nvSpPr>
        <p:spPr>
          <a:xfrm>
            <a:off x="311186" y="2812058"/>
            <a:ext cx="8064896" cy="685800"/>
          </a:xfrm>
          <a:prstGeom prst="rect">
            <a:avLst/>
          </a:prstGeom>
        </p:spPr>
        <p:txBody>
          <a:bodyPr vert="horz">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just"/>
            <a:endParaRPr lang="es-MX" sz="2400" dirty="0"/>
          </a:p>
        </p:txBody>
      </p:sp>
      <p:sp>
        <p:nvSpPr>
          <p:cNvPr id="13" name="1 Título"/>
          <p:cNvSpPr>
            <a:spLocks noGrp="1"/>
          </p:cNvSpPr>
          <p:nvPr>
            <p:ph type="title"/>
          </p:nvPr>
        </p:nvSpPr>
        <p:spPr>
          <a:xfrm>
            <a:off x="311186" y="2881575"/>
            <a:ext cx="8229600" cy="990600"/>
          </a:xfrm>
        </p:spPr>
        <p:txBody>
          <a:bodyPr>
            <a:normAutofit fontScale="90000"/>
          </a:bodyPr>
          <a:lstStyle/>
          <a:p>
            <a:r>
              <a:rPr lang="es-MX" b="1" dirty="0">
                <a:solidFill>
                  <a:schemeClr val="bg2">
                    <a:lumMod val="50000"/>
                  </a:schemeClr>
                </a:solidFill>
                <a:effectLst>
                  <a:outerShdw blurRad="38100" dist="38100" dir="2700000" algn="tl">
                    <a:srgbClr val="000000">
                      <a:alpha val="43137"/>
                    </a:srgbClr>
                  </a:outerShdw>
                </a:effectLst>
              </a:rPr>
              <a:t>Fase IV. MODELADO O REMODELACION DE DATOS </a:t>
            </a:r>
            <a:br>
              <a:rPr lang="es-MX" b="1" dirty="0">
                <a:solidFill>
                  <a:schemeClr val="bg2">
                    <a:lumMod val="50000"/>
                  </a:schemeClr>
                </a:solidFill>
                <a:effectLst>
                  <a:outerShdw blurRad="38100" dist="38100" dir="2700000" algn="tl">
                    <a:srgbClr val="000000">
                      <a:alpha val="43137"/>
                    </a:srgbClr>
                  </a:outerShdw>
                </a:effectLst>
              </a:rPr>
            </a:br>
            <a:endParaRPr lang="es-MX" b="1" dirty="0">
              <a:solidFill>
                <a:schemeClr val="bg2">
                  <a:lumMod val="50000"/>
                </a:schemeClr>
              </a:solidFill>
              <a:effectLst>
                <a:outerShdw blurRad="38100" dist="38100" dir="2700000" algn="tl">
                  <a:srgbClr val="000000">
                    <a:alpha val="43137"/>
                  </a:srgbClr>
                </a:outerShdw>
              </a:effectLst>
            </a:endParaRPr>
          </a:p>
        </p:txBody>
      </p:sp>
      <p:sp>
        <p:nvSpPr>
          <p:cNvPr id="14" name="1 Título"/>
          <p:cNvSpPr txBox="1">
            <a:spLocks/>
          </p:cNvSpPr>
          <p:nvPr/>
        </p:nvSpPr>
        <p:spPr>
          <a:xfrm>
            <a:off x="1219200" y="3886200"/>
            <a:ext cx="6858000" cy="9906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dirty="0"/>
          </a:p>
        </p:txBody>
      </p:sp>
    </p:spTree>
    <p:extLst>
      <p:ext uri="{BB962C8B-B14F-4D97-AF65-F5344CB8AC3E}">
        <p14:creationId xmlns:p14="http://schemas.microsoft.com/office/powerpoint/2010/main" val="19692169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8" name="1 Rectángulo"/>
          <p:cNvSpPr/>
          <p:nvPr/>
        </p:nvSpPr>
        <p:spPr>
          <a:xfrm>
            <a:off x="611044" y="1973964"/>
            <a:ext cx="8223063" cy="4308872"/>
          </a:xfrm>
          <a:prstGeom prst="rect">
            <a:avLst/>
          </a:prstGeom>
        </p:spPr>
        <p:txBody>
          <a:bodyPr wrap="square">
            <a:spAutoFit/>
          </a:bodyPr>
          <a:lstStyle/>
          <a:p>
            <a:pPr algn="ctr"/>
            <a:r>
              <a:rPr lang="es-ES" sz="2000" dirty="0" smtClean="0">
                <a:solidFill>
                  <a:schemeClr val="bg2">
                    <a:lumMod val="50000"/>
                  </a:schemeClr>
                </a:solidFill>
              </a:rPr>
              <a:t>DATA WAREHOUSE II</a:t>
            </a:r>
          </a:p>
          <a:p>
            <a:pPr algn="ctr"/>
            <a:r>
              <a:rPr lang="es-ES" sz="2000" dirty="0" smtClean="0">
                <a:solidFill>
                  <a:schemeClr val="bg2">
                    <a:lumMod val="50000"/>
                  </a:schemeClr>
                </a:solidFill>
              </a:rPr>
              <a:t>Unidad II. Metodología para la construcción de un Data Warehouse</a:t>
            </a:r>
          </a:p>
          <a:p>
            <a:pPr algn="ctr"/>
            <a:endParaRPr lang="es-ES" dirty="0" smtClean="0">
              <a:solidFill>
                <a:schemeClr val="bg2">
                  <a:lumMod val="50000"/>
                </a:schemeClr>
              </a:solidFill>
            </a:endParaRPr>
          </a:p>
          <a:p>
            <a:pPr algn="just"/>
            <a:r>
              <a:rPr lang="es-ES" dirty="0" smtClean="0">
                <a:solidFill>
                  <a:schemeClr val="bg2">
                    <a:lumMod val="50000"/>
                  </a:schemeClr>
                </a:solidFill>
              </a:rPr>
              <a:t>2.1.</a:t>
            </a:r>
            <a:r>
              <a:rPr lang="es-MX" dirty="0" smtClean="0">
                <a:solidFill>
                  <a:schemeClr val="bg2">
                    <a:lumMod val="50000"/>
                  </a:schemeClr>
                </a:solidFill>
              </a:rPr>
              <a:t>Componentes </a:t>
            </a:r>
            <a:r>
              <a:rPr lang="es-MX" dirty="0">
                <a:solidFill>
                  <a:schemeClr val="bg2">
                    <a:lumMod val="50000"/>
                  </a:schemeClr>
                </a:solidFill>
              </a:rPr>
              <a:t>de la metodología</a:t>
            </a:r>
          </a:p>
          <a:p>
            <a:pPr algn="just"/>
            <a:r>
              <a:rPr lang="es-MX" dirty="0" smtClean="0">
                <a:solidFill>
                  <a:schemeClr val="bg2">
                    <a:lumMod val="50000"/>
                  </a:schemeClr>
                </a:solidFill>
              </a:rPr>
              <a:t>2.2.Identificación </a:t>
            </a:r>
            <a:r>
              <a:rPr lang="es-MX" dirty="0">
                <a:solidFill>
                  <a:schemeClr val="bg2">
                    <a:lumMod val="50000"/>
                  </a:schemeClr>
                </a:solidFill>
              </a:rPr>
              <a:t>del medio ambiente y recopilación de los requerimientos de usuarios.</a:t>
            </a:r>
          </a:p>
          <a:p>
            <a:pPr algn="just"/>
            <a:r>
              <a:rPr lang="es-MX" dirty="0" smtClean="0">
                <a:solidFill>
                  <a:schemeClr val="bg2">
                    <a:lumMod val="50000"/>
                  </a:schemeClr>
                </a:solidFill>
              </a:rPr>
              <a:t>2.3. </a:t>
            </a:r>
            <a:r>
              <a:rPr lang="es-MX" dirty="0">
                <a:solidFill>
                  <a:schemeClr val="bg2">
                    <a:lumMod val="50000"/>
                  </a:schemeClr>
                </a:solidFill>
              </a:rPr>
              <a:t>Estrategia corporativa y desarrollo del plan del Data </a:t>
            </a:r>
            <a:r>
              <a:rPr lang="es-MX" dirty="0" smtClean="0">
                <a:solidFill>
                  <a:schemeClr val="bg2">
                    <a:lumMod val="50000"/>
                  </a:schemeClr>
                </a:solidFill>
              </a:rPr>
              <a:t>Warehouse.</a:t>
            </a:r>
            <a:endParaRPr lang="es-MX" dirty="0">
              <a:solidFill>
                <a:schemeClr val="bg2">
                  <a:lumMod val="50000"/>
                </a:schemeClr>
              </a:solidFill>
            </a:endParaRPr>
          </a:p>
          <a:p>
            <a:pPr algn="just"/>
            <a:r>
              <a:rPr lang="es-MX" dirty="0" smtClean="0">
                <a:solidFill>
                  <a:schemeClr val="bg2">
                    <a:lumMod val="50000"/>
                  </a:schemeClr>
                </a:solidFill>
              </a:rPr>
              <a:t>2.4. </a:t>
            </a:r>
            <a:r>
              <a:rPr lang="es-MX" dirty="0">
                <a:solidFill>
                  <a:schemeClr val="bg2">
                    <a:lumMod val="50000"/>
                  </a:schemeClr>
                </a:solidFill>
              </a:rPr>
              <a:t>Identificación de las fuentes de datos.</a:t>
            </a:r>
          </a:p>
          <a:p>
            <a:pPr algn="just"/>
            <a:r>
              <a:rPr lang="es-MX" dirty="0" smtClean="0">
                <a:solidFill>
                  <a:schemeClr val="bg2">
                    <a:lumMod val="50000"/>
                  </a:schemeClr>
                </a:solidFill>
              </a:rPr>
              <a:t>2.5.Modelado </a:t>
            </a:r>
            <a:r>
              <a:rPr lang="es-MX" dirty="0">
                <a:solidFill>
                  <a:schemeClr val="bg2">
                    <a:lumMod val="50000"/>
                  </a:schemeClr>
                </a:solidFill>
              </a:rPr>
              <a:t>de datos</a:t>
            </a:r>
          </a:p>
          <a:p>
            <a:pPr algn="just"/>
            <a:r>
              <a:rPr lang="es-MX" dirty="0" smtClean="0">
                <a:solidFill>
                  <a:schemeClr val="bg2">
                    <a:lumMod val="50000"/>
                  </a:schemeClr>
                </a:solidFill>
              </a:rPr>
              <a:t>2.6. </a:t>
            </a:r>
            <a:r>
              <a:rPr lang="es-MX" dirty="0">
                <a:solidFill>
                  <a:schemeClr val="bg2">
                    <a:lumMod val="50000"/>
                  </a:schemeClr>
                </a:solidFill>
              </a:rPr>
              <a:t>Diseño de la base de datos del data </a:t>
            </a:r>
            <a:r>
              <a:rPr lang="es-MX" dirty="0" smtClean="0">
                <a:solidFill>
                  <a:schemeClr val="bg2">
                    <a:lumMod val="50000"/>
                  </a:schemeClr>
                </a:solidFill>
              </a:rPr>
              <a:t>Warehouse</a:t>
            </a:r>
          </a:p>
          <a:p>
            <a:pPr algn="just"/>
            <a:r>
              <a:rPr lang="es-MX" dirty="0" smtClean="0">
                <a:solidFill>
                  <a:schemeClr val="bg2">
                    <a:lumMod val="50000"/>
                  </a:schemeClr>
                </a:solidFill>
              </a:rPr>
              <a:t>2.7. </a:t>
            </a:r>
            <a:r>
              <a:rPr lang="es-MX" dirty="0">
                <a:solidFill>
                  <a:schemeClr val="bg2">
                    <a:lumMod val="50000"/>
                  </a:schemeClr>
                </a:solidFill>
              </a:rPr>
              <a:t>Establecimiento de un proceso administrativo</a:t>
            </a:r>
          </a:p>
          <a:p>
            <a:pPr algn="just"/>
            <a:r>
              <a:rPr lang="es-MX" dirty="0" smtClean="0">
                <a:solidFill>
                  <a:schemeClr val="bg2">
                    <a:lumMod val="50000"/>
                  </a:schemeClr>
                </a:solidFill>
              </a:rPr>
              <a:t>2.8. </a:t>
            </a:r>
            <a:r>
              <a:rPr lang="es-MX" dirty="0">
                <a:solidFill>
                  <a:schemeClr val="bg2">
                    <a:lumMod val="50000"/>
                  </a:schemeClr>
                </a:solidFill>
              </a:rPr>
              <a:t>Creación de aplicaciones del data </a:t>
            </a:r>
            <a:r>
              <a:rPr lang="es-MX" dirty="0" err="1">
                <a:solidFill>
                  <a:schemeClr val="bg2">
                    <a:lumMod val="50000"/>
                  </a:schemeClr>
                </a:solidFill>
              </a:rPr>
              <a:t>warehousing</a:t>
            </a:r>
            <a:endParaRPr lang="es-MX" dirty="0">
              <a:solidFill>
                <a:schemeClr val="bg2">
                  <a:lumMod val="50000"/>
                </a:schemeClr>
              </a:solidFill>
            </a:endParaRPr>
          </a:p>
          <a:p>
            <a:pPr algn="just"/>
            <a:r>
              <a:rPr lang="es-MX" dirty="0" smtClean="0">
                <a:solidFill>
                  <a:schemeClr val="bg2">
                    <a:lumMod val="50000"/>
                  </a:schemeClr>
                </a:solidFill>
              </a:rPr>
              <a:t>2.9. </a:t>
            </a:r>
            <a:r>
              <a:rPr lang="es-MX" dirty="0">
                <a:solidFill>
                  <a:schemeClr val="bg2">
                    <a:lumMod val="50000"/>
                  </a:schemeClr>
                </a:solidFill>
              </a:rPr>
              <a:t>Prueba y validación del data </a:t>
            </a:r>
            <a:r>
              <a:rPr lang="es-MX" dirty="0" err="1">
                <a:solidFill>
                  <a:schemeClr val="bg2">
                    <a:lumMod val="50000"/>
                  </a:schemeClr>
                </a:solidFill>
              </a:rPr>
              <a:t>warehousing</a:t>
            </a:r>
            <a:r>
              <a:rPr lang="es-MX" dirty="0">
                <a:solidFill>
                  <a:schemeClr val="bg2">
                    <a:lumMod val="50000"/>
                  </a:schemeClr>
                </a:solidFill>
              </a:rPr>
              <a:t> </a:t>
            </a:r>
          </a:p>
          <a:p>
            <a:pPr algn="just"/>
            <a:r>
              <a:rPr lang="es-MX" dirty="0" smtClean="0">
                <a:solidFill>
                  <a:schemeClr val="bg2">
                    <a:lumMod val="50000"/>
                  </a:schemeClr>
                </a:solidFill>
              </a:rPr>
              <a:t>2.10. </a:t>
            </a:r>
            <a:r>
              <a:rPr lang="es-MX" dirty="0">
                <a:solidFill>
                  <a:schemeClr val="bg2">
                    <a:lumMod val="50000"/>
                  </a:schemeClr>
                </a:solidFill>
              </a:rPr>
              <a:t>Capacitación del personal y los usuarios finales.</a:t>
            </a:r>
          </a:p>
          <a:p>
            <a:pPr algn="just"/>
            <a:r>
              <a:rPr lang="es-MX" dirty="0" smtClean="0">
                <a:solidFill>
                  <a:schemeClr val="bg2">
                    <a:lumMod val="50000"/>
                  </a:schemeClr>
                </a:solidFill>
              </a:rPr>
              <a:t>2.11. Liberación</a:t>
            </a:r>
            <a:endParaRPr lang="es-ES" sz="2800" dirty="0" smtClean="0">
              <a:solidFill>
                <a:schemeClr val="bg2">
                  <a:lumMod val="50000"/>
                </a:schemeClr>
              </a:solidFill>
            </a:endParaRPr>
          </a:p>
        </p:txBody>
      </p:sp>
      <p:sp>
        <p:nvSpPr>
          <p:cNvPr id="11" name="2 CuadroTexto"/>
          <p:cNvSpPr txBox="1"/>
          <p:nvPr/>
        </p:nvSpPr>
        <p:spPr>
          <a:xfrm>
            <a:off x="1439652" y="1268760"/>
            <a:ext cx="6264696" cy="646331"/>
          </a:xfrm>
          <a:prstGeom prst="rect">
            <a:avLst/>
          </a:prstGeom>
          <a:noFill/>
        </p:spPr>
        <p:txBody>
          <a:bodyPr wrap="square" rtlCol="0">
            <a:spAutoFit/>
          </a:bodyPr>
          <a:lstStyle/>
          <a:p>
            <a:pPr algn="ctr"/>
            <a:r>
              <a:rPr lang="es-MX" sz="3600" b="1"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Contenido Sintético </a:t>
            </a:r>
            <a:endParaRPr lang="es-MX" sz="36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170503782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9071" y="679781"/>
            <a:ext cx="8229600" cy="1143000"/>
          </a:xfrm>
        </p:spPr>
        <p:txBody>
          <a:bodyPr>
            <a:noAutofit/>
          </a:bodyPr>
          <a:lstStyle/>
          <a:p>
            <a:r>
              <a:rPr lang="es-MX" sz="3600" b="1" dirty="0" smtClean="0">
                <a:solidFill>
                  <a:schemeClr val="bg2">
                    <a:lumMod val="50000"/>
                  </a:schemeClr>
                </a:solidFill>
                <a:effectLst>
                  <a:outerShdw blurRad="38100" dist="38100" dir="2700000" algn="tl">
                    <a:srgbClr val="000000">
                      <a:alpha val="43137"/>
                    </a:srgbClr>
                  </a:outerShdw>
                </a:effectLst>
              </a:rPr>
              <a:t>Fase IV. Modelado o remodelación de datos </a:t>
            </a:r>
            <a:endParaRPr lang="es-MX" sz="3600" b="1" dirty="0">
              <a:solidFill>
                <a:schemeClr val="bg2">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466122" y="2060848"/>
            <a:ext cx="8229600" cy="4525963"/>
          </a:xfrm>
        </p:spPr>
        <p:txBody>
          <a:bodyPr>
            <a:normAutofit fontScale="92500" lnSpcReduction="10000"/>
          </a:bodyPr>
          <a:lstStyle/>
          <a:p>
            <a:pPr algn="just"/>
            <a:r>
              <a:rPr lang="es-MX" dirty="0" smtClean="0"/>
              <a:t>Con el fin de tener una base clara de la situación actual con la que se estará trabajando, así como para tener una fuente de información práctica y de fácil consulta, se procede a realizar el diagrama y modelado de los procesos a afectar y de la información utilizada en los mismos. </a:t>
            </a:r>
          </a:p>
          <a:p>
            <a:pPr algn="just"/>
            <a:endParaRPr lang="es-MX" dirty="0"/>
          </a:p>
          <a:p>
            <a:pPr algn="just"/>
            <a:r>
              <a:rPr lang="es-MX" dirty="0" smtClean="0"/>
              <a:t>Recuerden que toda esta información es la que se recabo en las entrevistas sostenidas con cada uno de los ejecutivos. </a:t>
            </a:r>
            <a:endParaRPr lang="es-MX" dirty="0"/>
          </a:p>
        </p:txBody>
      </p:sp>
      <p:pic>
        <p:nvPicPr>
          <p:cNvPr id="4"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49280"/>
            <a:ext cx="576064" cy="746282"/>
          </a:xfrm>
          <a:prstGeom prst="rect">
            <a:avLst/>
          </a:prstGeom>
        </p:spPr>
      </p:pic>
      <p:pic>
        <p:nvPicPr>
          <p:cNvPr id="5"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6"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7011"/>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272980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82880" y="560662"/>
            <a:ext cx="8229600" cy="1143000"/>
          </a:xfrm>
        </p:spPr>
        <p:txBody>
          <a:bodyPr/>
          <a:lstStyle/>
          <a:p>
            <a:r>
              <a:rPr lang="es-MX" b="1" dirty="0" smtClean="0">
                <a:solidFill>
                  <a:schemeClr val="bg2">
                    <a:lumMod val="50000"/>
                  </a:schemeClr>
                </a:solidFill>
              </a:rPr>
              <a:t>Diagrama de flujo </a:t>
            </a:r>
            <a:r>
              <a:rPr lang="es-MX" b="1" dirty="0">
                <a:solidFill>
                  <a:schemeClr val="bg2">
                    <a:lumMod val="50000"/>
                  </a:schemeClr>
                </a:solidFill>
              </a:rPr>
              <a:t>de información</a:t>
            </a:r>
          </a:p>
        </p:txBody>
      </p:sp>
      <p:sp>
        <p:nvSpPr>
          <p:cNvPr id="3" name="2 Rectángulo"/>
          <p:cNvSpPr/>
          <p:nvPr/>
        </p:nvSpPr>
        <p:spPr>
          <a:xfrm>
            <a:off x="467544" y="1412776"/>
            <a:ext cx="8136904" cy="6555641"/>
          </a:xfrm>
          <a:prstGeom prst="rect">
            <a:avLst/>
          </a:prstGeom>
        </p:spPr>
        <p:txBody>
          <a:bodyPr wrap="square">
            <a:spAutoFit/>
          </a:bodyPr>
          <a:lstStyle/>
          <a:p>
            <a:pPr marL="285750" indent="-285750" algn="just">
              <a:buFont typeface="Arial" pitchFamily="34" charset="0"/>
              <a:buChar char="•"/>
            </a:pPr>
            <a:r>
              <a:rPr lang="es-MX" sz="2800" dirty="0" smtClean="0"/>
              <a:t>Con esta técnica básicamente se desea conocer la respuesta a cuatro preguntas: </a:t>
            </a:r>
          </a:p>
          <a:p>
            <a:pPr algn="just"/>
            <a:endParaRPr lang="es-MX" sz="2800" dirty="0" smtClean="0"/>
          </a:p>
          <a:p>
            <a:pPr marL="342900" indent="-342900" algn="just">
              <a:buFont typeface="+mj-lt"/>
              <a:buAutoNum type="arabicPeriod"/>
            </a:pPr>
            <a:r>
              <a:rPr lang="es-MX" sz="2800" dirty="0" smtClean="0"/>
              <a:t>Que procesos integran</a:t>
            </a:r>
          </a:p>
          <a:p>
            <a:pPr marL="342900" indent="-342900" algn="just">
              <a:buFont typeface="+mj-lt"/>
              <a:buAutoNum type="arabicPeriod"/>
            </a:pPr>
            <a:r>
              <a:rPr lang="es-MX" sz="2800" dirty="0" smtClean="0"/>
              <a:t>Que datos utilizan y producen en cada proceso</a:t>
            </a:r>
          </a:p>
          <a:p>
            <a:pPr marL="342900" indent="-342900" algn="just">
              <a:buFont typeface="+mj-lt"/>
              <a:buAutoNum type="arabicPeriod"/>
            </a:pPr>
            <a:r>
              <a:rPr lang="es-MX" sz="2800" dirty="0" smtClean="0"/>
              <a:t>Que datos entran y salen del sistema y cual es su destino</a:t>
            </a:r>
          </a:p>
          <a:p>
            <a:pPr marL="342900" indent="-342900" algn="just">
              <a:buFont typeface="+mj-lt"/>
              <a:buAutoNum type="arabicPeriod"/>
            </a:pPr>
            <a:r>
              <a:rPr lang="es-MX" sz="2800" dirty="0" smtClean="0"/>
              <a:t>Que datos se almacenas y donde</a:t>
            </a:r>
          </a:p>
          <a:p>
            <a:pPr algn="just"/>
            <a:endParaRPr lang="es-MX" sz="2800" dirty="0" smtClean="0"/>
          </a:p>
          <a:p>
            <a:pPr algn="just"/>
            <a:r>
              <a:rPr lang="es-MX" sz="2800" dirty="0" smtClean="0"/>
              <a:t>Todas estas respuestas se pueden integrar en un diagrama de flujo. </a:t>
            </a:r>
          </a:p>
          <a:p>
            <a:pPr algn="just"/>
            <a:endParaRPr lang="es-MX" sz="2800" dirty="0" smtClean="0"/>
          </a:p>
          <a:p>
            <a:pPr marL="285750" indent="-285750" algn="just">
              <a:buFont typeface="Arial" pitchFamily="34" charset="0"/>
              <a:buChar char="•"/>
            </a:pPr>
            <a:endParaRPr lang="es-MX" sz="2800" dirty="0" smtClean="0"/>
          </a:p>
          <a:p>
            <a:pPr algn="just"/>
            <a:endParaRPr lang="es-MX" sz="2800" b="1" dirty="0" smtClean="0"/>
          </a:p>
          <a:p>
            <a:pPr algn="just"/>
            <a:endParaRPr lang="es-MX" sz="2800" b="1" dirty="0"/>
          </a:p>
        </p:txBody>
      </p:sp>
      <p:pic>
        <p:nvPicPr>
          <p:cNvPr id="4"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49280"/>
            <a:ext cx="576064" cy="746282"/>
          </a:xfrm>
          <a:prstGeom prst="rect">
            <a:avLst/>
          </a:prstGeom>
        </p:spPr>
      </p:pic>
      <p:pic>
        <p:nvPicPr>
          <p:cNvPr id="5"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6"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7011"/>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2420563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052736"/>
            <a:ext cx="7148893" cy="4890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24448" y="5949280"/>
            <a:ext cx="576064" cy="746282"/>
          </a:xfrm>
          <a:prstGeom prst="rect">
            <a:avLst/>
          </a:prstGeom>
        </p:spPr>
      </p:pic>
      <p:pic>
        <p:nvPicPr>
          <p:cNvPr id="4"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5" name="Picture 5"/>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7011"/>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423241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29345" y="723482"/>
            <a:ext cx="8229600" cy="1143000"/>
          </a:xfrm>
        </p:spPr>
        <p:txBody>
          <a:bodyPr>
            <a:noAutofit/>
          </a:bodyPr>
          <a:lstStyle/>
          <a:p>
            <a:r>
              <a:rPr lang="es-MX" sz="3600" b="1" dirty="0">
                <a:solidFill>
                  <a:schemeClr val="bg2">
                    <a:lumMod val="50000"/>
                  </a:schemeClr>
                </a:solidFill>
              </a:rPr>
              <a:t>4.1 </a:t>
            </a:r>
            <a:r>
              <a:rPr lang="es-MX" sz="3600" b="1" dirty="0" smtClean="0">
                <a:solidFill>
                  <a:schemeClr val="bg2">
                    <a:lumMod val="50000"/>
                  </a:schemeClr>
                </a:solidFill>
              </a:rPr>
              <a:t>Diagrama </a:t>
            </a:r>
            <a:r>
              <a:rPr lang="es-MX" sz="3600" b="1" dirty="0">
                <a:solidFill>
                  <a:schemeClr val="bg2">
                    <a:lumMod val="50000"/>
                  </a:schemeClr>
                </a:solidFill>
              </a:rPr>
              <a:t>de flujo de datos </a:t>
            </a:r>
            <a:r>
              <a:rPr lang="es-MX" sz="3600" b="1" dirty="0" smtClean="0">
                <a:solidFill>
                  <a:schemeClr val="bg2">
                    <a:lumMod val="50000"/>
                  </a:schemeClr>
                </a:solidFill>
              </a:rPr>
              <a:t>entre procesos</a:t>
            </a:r>
            <a:endParaRPr lang="es-MX" sz="3600" dirty="0">
              <a:solidFill>
                <a:schemeClr val="bg2">
                  <a:lumMod val="50000"/>
                </a:schemeClr>
              </a:solidFill>
            </a:endParaRPr>
          </a:p>
        </p:txBody>
      </p:sp>
      <p:sp>
        <p:nvSpPr>
          <p:cNvPr id="4" name="3 Rectángulo"/>
          <p:cNvSpPr/>
          <p:nvPr/>
        </p:nvSpPr>
        <p:spPr>
          <a:xfrm>
            <a:off x="251520" y="1859391"/>
            <a:ext cx="8064896" cy="3170099"/>
          </a:xfrm>
          <a:prstGeom prst="rect">
            <a:avLst/>
          </a:prstGeom>
        </p:spPr>
        <p:txBody>
          <a:bodyPr wrap="square">
            <a:spAutoFit/>
          </a:bodyPr>
          <a:lstStyle/>
          <a:p>
            <a:pPr marL="285750" indent="-285750" algn="just">
              <a:buFont typeface="Arial" pitchFamily="34" charset="0"/>
              <a:buChar char="•"/>
            </a:pPr>
            <a:r>
              <a:rPr lang="es-MX" sz="2000" dirty="0"/>
              <a:t>A</a:t>
            </a:r>
            <a:r>
              <a:rPr lang="es-MX" sz="2000" dirty="0" smtClean="0"/>
              <a:t>sí como una exploración a detalle de los mismos, Es decir, es el punto donde establecemos un mismo idioma con el cliente y sobre todo con los usuarios del sistema actual, de tal manera que entendamos como funciona. </a:t>
            </a:r>
          </a:p>
          <a:p>
            <a:pPr algn="just"/>
            <a:endParaRPr lang="es-MX" sz="2000" dirty="0" smtClean="0"/>
          </a:p>
          <a:p>
            <a:pPr algn="just"/>
            <a:r>
              <a:rPr lang="es-MX" sz="2000" dirty="0" smtClean="0"/>
              <a:t>Se empezará con un diagrama de flujo cero o conocido también como el de caja negra. </a:t>
            </a:r>
          </a:p>
          <a:p>
            <a:pPr algn="just"/>
            <a:endParaRPr lang="es-MX" sz="2000" dirty="0" smtClean="0"/>
          </a:p>
          <a:p>
            <a:pPr algn="just"/>
            <a:r>
              <a:rPr lang="es-MX" sz="2000" dirty="0" smtClean="0"/>
              <a:t>Nivel 0 </a:t>
            </a:r>
          </a:p>
          <a:p>
            <a:pPr algn="just"/>
            <a:endParaRPr lang="es-MX" sz="2000" dirty="0"/>
          </a:p>
        </p:txBody>
      </p:sp>
      <p:sp>
        <p:nvSpPr>
          <p:cNvPr id="11" name="10 CuadroTexto"/>
          <p:cNvSpPr txBox="1"/>
          <p:nvPr/>
        </p:nvSpPr>
        <p:spPr>
          <a:xfrm>
            <a:off x="1115616" y="5147900"/>
            <a:ext cx="2376264" cy="369332"/>
          </a:xfrm>
          <a:prstGeom prst="rect">
            <a:avLst/>
          </a:prstGeom>
          <a:noFill/>
        </p:spPr>
        <p:txBody>
          <a:bodyPr wrap="square" rtlCol="0">
            <a:spAutoFit/>
          </a:bodyPr>
          <a:lstStyle/>
          <a:p>
            <a:r>
              <a:rPr lang="es-MX" dirty="0" smtClean="0"/>
              <a:t>Deposito bancario </a:t>
            </a:r>
            <a:endParaRPr lang="es-MX" dirty="0"/>
          </a:p>
        </p:txBody>
      </p:sp>
      <p:grpSp>
        <p:nvGrpSpPr>
          <p:cNvPr id="18" name="17 Grupo"/>
          <p:cNvGrpSpPr/>
          <p:nvPr/>
        </p:nvGrpSpPr>
        <p:grpSpPr>
          <a:xfrm>
            <a:off x="1330896" y="4088576"/>
            <a:ext cx="7344816" cy="2209115"/>
            <a:chOff x="1330896" y="4088576"/>
            <a:chExt cx="7344816" cy="2209115"/>
          </a:xfrm>
        </p:grpSpPr>
        <p:sp>
          <p:nvSpPr>
            <p:cNvPr id="5" name="4 Elipse"/>
            <p:cNvSpPr/>
            <p:nvPr/>
          </p:nvSpPr>
          <p:spPr>
            <a:xfrm>
              <a:off x="3275112" y="4088576"/>
              <a:ext cx="2736304" cy="2016224"/>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t>Base de datos para el apoyo de facturación </a:t>
              </a:r>
            </a:p>
            <a:p>
              <a:pPr algn="ctr"/>
              <a:endParaRPr lang="es-MX" dirty="0"/>
            </a:p>
          </p:txBody>
        </p:sp>
        <p:cxnSp>
          <p:nvCxnSpPr>
            <p:cNvPr id="6" name="5 Conector recto de flecha"/>
            <p:cNvCxnSpPr/>
            <p:nvPr/>
          </p:nvCxnSpPr>
          <p:spPr>
            <a:xfrm>
              <a:off x="1546920" y="4520624"/>
              <a:ext cx="151216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1546920" y="5126776"/>
              <a:ext cx="151216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7 Conector recto de flecha"/>
            <p:cNvCxnSpPr/>
            <p:nvPr/>
          </p:nvCxnSpPr>
          <p:spPr>
            <a:xfrm>
              <a:off x="1546920" y="5816768"/>
              <a:ext cx="151216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1330896" y="4088576"/>
              <a:ext cx="2376264" cy="369332"/>
            </a:xfrm>
            <a:prstGeom prst="rect">
              <a:avLst/>
            </a:prstGeom>
            <a:noFill/>
          </p:spPr>
          <p:txBody>
            <a:bodyPr wrap="square" rtlCol="0">
              <a:spAutoFit/>
            </a:bodyPr>
            <a:lstStyle/>
            <a:p>
              <a:r>
                <a:rPr lang="es-MX" dirty="0" smtClean="0"/>
                <a:t>Solicitud de servicio </a:t>
              </a:r>
              <a:endParaRPr lang="es-MX" dirty="0"/>
            </a:p>
          </p:txBody>
        </p:sp>
        <p:sp>
          <p:nvSpPr>
            <p:cNvPr id="10" name="9 CuadroTexto"/>
            <p:cNvSpPr txBox="1"/>
            <p:nvPr/>
          </p:nvSpPr>
          <p:spPr>
            <a:xfrm>
              <a:off x="1330896" y="4757444"/>
              <a:ext cx="2376264" cy="369332"/>
            </a:xfrm>
            <a:prstGeom prst="rect">
              <a:avLst/>
            </a:prstGeom>
            <a:noFill/>
          </p:spPr>
          <p:txBody>
            <a:bodyPr wrap="square" rtlCol="0">
              <a:spAutoFit/>
            </a:bodyPr>
            <a:lstStyle/>
            <a:p>
              <a:r>
                <a:rPr lang="es-MX" dirty="0" smtClean="0"/>
                <a:t>Requisición </a:t>
              </a:r>
              <a:endParaRPr lang="es-MX" dirty="0"/>
            </a:p>
          </p:txBody>
        </p:sp>
        <p:cxnSp>
          <p:nvCxnSpPr>
            <p:cNvPr id="12" name="11 Conector recto de flecha"/>
            <p:cNvCxnSpPr/>
            <p:nvPr/>
          </p:nvCxnSpPr>
          <p:spPr>
            <a:xfrm>
              <a:off x="6515472" y="4724548"/>
              <a:ext cx="151216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a:off x="6515472" y="5330700"/>
              <a:ext cx="151216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a:off x="6515472" y="6020692"/>
              <a:ext cx="151216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14 CuadroTexto"/>
            <p:cNvSpPr txBox="1"/>
            <p:nvPr/>
          </p:nvSpPr>
          <p:spPr>
            <a:xfrm>
              <a:off x="6299448" y="4292500"/>
              <a:ext cx="2376264" cy="369332"/>
            </a:xfrm>
            <a:prstGeom prst="rect">
              <a:avLst/>
            </a:prstGeom>
            <a:noFill/>
          </p:spPr>
          <p:txBody>
            <a:bodyPr wrap="square" rtlCol="0">
              <a:spAutoFit/>
            </a:bodyPr>
            <a:lstStyle/>
            <a:p>
              <a:r>
                <a:rPr lang="es-MX" dirty="0" smtClean="0"/>
                <a:t>Factura</a:t>
              </a:r>
              <a:endParaRPr lang="es-MX" dirty="0"/>
            </a:p>
          </p:txBody>
        </p:sp>
        <p:sp>
          <p:nvSpPr>
            <p:cNvPr id="16" name="15 CuadroTexto"/>
            <p:cNvSpPr txBox="1"/>
            <p:nvPr/>
          </p:nvSpPr>
          <p:spPr>
            <a:xfrm>
              <a:off x="6299448" y="4961368"/>
              <a:ext cx="2376264" cy="369332"/>
            </a:xfrm>
            <a:prstGeom prst="rect">
              <a:avLst/>
            </a:prstGeom>
            <a:noFill/>
          </p:spPr>
          <p:txBody>
            <a:bodyPr wrap="square" rtlCol="0">
              <a:spAutoFit/>
            </a:bodyPr>
            <a:lstStyle/>
            <a:p>
              <a:r>
                <a:rPr lang="es-MX" dirty="0" smtClean="0"/>
                <a:t>Orden de servicio </a:t>
              </a:r>
              <a:endParaRPr lang="es-MX" dirty="0"/>
            </a:p>
          </p:txBody>
        </p:sp>
        <p:sp>
          <p:nvSpPr>
            <p:cNvPr id="17" name="16 CuadroTexto"/>
            <p:cNvSpPr txBox="1"/>
            <p:nvPr/>
          </p:nvSpPr>
          <p:spPr>
            <a:xfrm>
              <a:off x="6083424" y="5651360"/>
              <a:ext cx="2376264" cy="646331"/>
            </a:xfrm>
            <a:prstGeom prst="rect">
              <a:avLst/>
            </a:prstGeom>
            <a:noFill/>
          </p:spPr>
          <p:txBody>
            <a:bodyPr wrap="square" rtlCol="0">
              <a:spAutoFit/>
            </a:bodyPr>
            <a:lstStyle/>
            <a:p>
              <a:r>
                <a:rPr lang="es-MX" dirty="0" smtClean="0"/>
                <a:t>Cotización de servicio </a:t>
              </a:r>
              <a:endParaRPr lang="es-MX" dirty="0"/>
            </a:p>
          </p:txBody>
        </p:sp>
      </p:grpSp>
      <p:pic>
        <p:nvPicPr>
          <p:cNvPr id="19"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49280"/>
            <a:ext cx="576064" cy="746282"/>
          </a:xfrm>
          <a:prstGeom prst="rect">
            <a:avLst/>
          </a:prstGeom>
        </p:spPr>
      </p:pic>
      <p:pic>
        <p:nvPicPr>
          <p:cNvPr id="20"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21"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7011"/>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563559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29652" y="731602"/>
            <a:ext cx="8482828" cy="923330"/>
          </a:xfrm>
          <a:prstGeom prst="rect">
            <a:avLst/>
          </a:prstGeom>
        </p:spPr>
        <p:txBody>
          <a:bodyPr wrap="square">
            <a:spAutoFit/>
          </a:bodyPr>
          <a:lstStyle/>
          <a:p>
            <a:pPr marL="285750" indent="-285750" algn="just">
              <a:buFont typeface="Arial" pitchFamily="34" charset="0"/>
              <a:buChar char="•"/>
            </a:pPr>
            <a:r>
              <a:rPr lang="es-MX" dirty="0" smtClean="0"/>
              <a:t>Después se pasa  a descomponer cada uno de los procesos del flujo, teniendo en cuenta que todo procesos tiene un origen, destino, lugar de almacenamiento, un nombre, </a:t>
            </a:r>
            <a:endParaRPr lang="es-MX" dirty="0"/>
          </a:p>
        </p:txBody>
      </p:sp>
      <p:sp>
        <p:nvSpPr>
          <p:cNvPr id="4" name="3 Elipse"/>
          <p:cNvSpPr/>
          <p:nvPr/>
        </p:nvSpPr>
        <p:spPr>
          <a:xfrm>
            <a:off x="1547664" y="2018250"/>
            <a:ext cx="1537142" cy="72008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1"/>
                </a:solidFill>
              </a:rPr>
              <a:t>P1 </a:t>
            </a:r>
          </a:p>
          <a:p>
            <a:pPr algn="ctr"/>
            <a:r>
              <a:rPr lang="es-MX" sz="1200" dirty="0" smtClean="0">
                <a:solidFill>
                  <a:schemeClr val="tx1"/>
                </a:solidFill>
              </a:rPr>
              <a:t>Solicitar cotización </a:t>
            </a:r>
            <a:endParaRPr lang="es-MX" sz="1200" dirty="0">
              <a:solidFill>
                <a:schemeClr val="tx1"/>
              </a:solidFill>
            </a:endParaRPr>
          </a:p>
        </p:txBody>
      </p:sp>
      <p:sp>
        <p:nvSpPr>
          <p:cNvPr id="5" name="4 Elipse"/>
          <p:cNvSpPr/>
          <p:nvPr/>
        </p:nvSpPr>
        <p:spPr>
          <a:xfrm>
            <a:off x="6084168" y="2275950"/>
            <a:ext cx="1440160" cy="72008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MX" sz="1200" dirty="0" smtClean="0"/>
              <a:t>P2 </a:t>
            </a:r>
          </a:p>
          <a:p>
            <a:pPr algn="ctr"/>
            <a:r>
              <a:rPr lang="es-MX" sz="1200" dirty="0" smtClean="0"/>
              <a:t>Elabora cotización </a:t>
            </a:r>
            <a:endParaRPr lang="es-MX" sz="1200" dirty="0"/>
          </a:p>
        </p:txBody>
      </p:sp>
      <p:sp>
        <p:nvSpPr>
          <p:cNvPr id="6" name="5 Elipse"/>
          <p:cNvSpPr/>
          <p:nvPr/>
        </p:nvSpPr>
        <p:spPr>
          <a:xfrm>
            <a:off x="2364726" y="4149080"/>
            <a:ext cx="1440160" cy="72008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MX" sz="1100" dirty="0" smtClean="0">
                <a:solidFill>
                  <a:schemeClr val="tx1"/>
                </a:solidFill>
              </a:rPr>
              <a:t>P3</a:t>
            </a:r>
          </a:p>
          <a:p>
            <a:pPr algn="ctr"/>
            <a:r>
              <a:rPr lang="es-MX" sz="1100" dirty="0" smtClean="0">
                <a:solidFill>
                  <a:schemeClr val="tx1"/>
                </a:solidFill>
              </a:rPr>
              <a:t>Entrega cotización </a:t>
            </a:r>
            <a:endParaRPr lang="es-MX" sz="1100" dirty="0">
              <a:solidFill>
                <a:schemeClr val="tx1"/>
              </a:solidFill>
            </a:endParaRPr>
          </a:p>
        </p:txBody>
      </p:sp>
      <p:sp>
        <p:nvSpPr>
          <p:cNvPr id="7" name="6 Elipse"/>
          <p:cNvSpPr/>
          <p:nvPr/>
        </p:nvSpPr>
        <p:spPr>
          <a:xfrm>
            <a:off x="6084168" y="4869160"/>
            <a:ext cx="1440160" cy="72008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dirty="0" smtClean="0">
                <a:solidFill>
                  <a:schemeClr val="tx1"/>
                </a:solidFill>
              </a:rPr>
              <a:t> P4 </a:t>
            </a:r>
          </a:p>
          <a:p>
            <a:pPr algn="ctr"/>
            <a:r>
              <a:rPr lang="es-MX" sz="1100" dirty="0" smtClean="0">
                <a:solidFill>
                  <a:schemeClr val="tx1"/>
                </a:solidFill>
              </a:rPr>
              <a:t>Da orden elaborar servicio </a:t>
            </a:r>
            <a:endParaRPr lang="es-MX" sz="1100" dirty="0">
              <a:solidFill>
                <a:schemeClr val="tx1"/>
              </a:solidFill>
            </a:endParaRPr>
          </a:p>
        </p:txBody>
      </p:sp>
      <p:sp>
        <p:nvSpPr>
          <p:cNvPr id="8" name="7 CuadroTexto"/>
          <p:cNvSpPr txBox="1"/>
          <p:nvPr/>
        </p:nvSpPr>
        <p:spPr>
          <a:xfrm>
            <a:off x="611560" y="1628800"/>
            <a:ext cx="1296144" cy="30777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s-MX" sz="1400" dirty="0" smtClean="0"/>
              <a:t>Cliente </a:t>
            </a:r>
            <a:endParaRPr lang="es-MX" sz="1400" dirty="0"/>
          </a:p>
        </p:txBody>
      </p:sp>
      <p:cxnSp>
        <p:nvCxnSpPr>
          <p:cNvPr id="9" name="8 Conector curvado"/>
          <p:cNvCxnSpPr>
            <a:stCxn id="4" idx="5"/>
            <a:endCxn id="5" idx="2"/>
          </p:cNvCxnSpPr>
          <p:nvPr/>
        </p:nvCxnSpPr>
        <p:spPr>
          <a:xfrm rot="16200000" flipH="1">
            <a:off x="4470376" y="1022197"/>
            <a:ext cx="3113" cy="3224471"/>
          </a:xfrm>
          <a:prstGeom prst="curvedConnector4">
            <a:avLst>
              <a:gd name="adj1" fmla="val 7343399"/>
              <a:gd name="adj2" fmla="val 5349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9 Conector curvado"/>
          <p:cNvCxnSpPr>
            <a:stCxn id="7" idx="2"/>
            <a:endCxn id="6" idx="6"/>
          </p:cNvCxnSpPr>
          <p:nvPr/>
        </p:nvCxnSpPr>
        <p:spPr>
          <a:xfrm rot="10800000">
            <a:off x="3804886" y="4509120"/>
            <a:ext cx="2279282" cy="720080"/>
          </a:xfrm>
          <a:prstGeom prst="curved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10 Conector curvado"/>
          <p:cNvCxnSpPr>
            <a:stCxn id="5" idx="4"/>
            <a:endCxn id="6" idx="7"/>
          </p:cNvCxnSpPr>
          <p:nvPr/>
        </p:nvCxnSpPr>
        <p:spPr>
          <a:xfrm rot="5400000">
            <a:off x="4569863" y="2020147"/>
            <a:ext cx="1258503" cy="3210269"/>
          </a:xfrm>
          <a:prstGeom prst="curved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11 Conector curvado"/>
          <p:cNvCxnSpPr>
            <a:stCxn id="8" idx="2"/>
            <a:endCxn id="4" idx="2"/>
          </p:cNvCxnSpPr>
          <p:nvPr/>
        </p:nvCxnSpPr>
        <p:spPr>
          <a:xfrm rot="16200000" flipH="1">
            <a:off x="1182792" y="2013417"/>
            <a:ext cx="441713" cy="288032"/>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4778102" y="2018250"/>
            <a:ext cx="1296144" cy="30777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s-MX" sz="1400" dirty="0" smtClean="0"/>
              <a:t>Secretaria  </a:t>
            </a:r>
            <a:endParaRPr lang="es-MX" sz="1400" dirty="0"/>
          </a:p>
        </p:txBody>
      </p:sp>
      <p:sp>
        <p:nvSpPr>
          <p:cNvPr id="14" name="13 CuadroTexto"/>
          <p:cNvSpPr txBox="1"/>
          <p:nvPr/>
        </p:nvSpPr>
        <p:spPr>
          <a:xfrm>
            <a:off x="7366198" y="1968173"/>
            <a:ext cx="1296144" cy="30777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s-MX" sz="1400" dirty="0" smtClean="0"/>
              <a:t>Ventas </a:t>
            </a:r>
            <a:endParaRPr lang="es-MX" sz="1400" dirty="0"/>
          </a:p>
        </p:txBody>
      </p:sp>
      <p:cxnSp>
        <p:nvCxnSpPr>
          <p:cNvPr id="15" name="14 Conector curvado"/>
          <p:cNvCxnSpPr>
            <a:stCxn id="13" idx="2"/>
            <a:endCxn id="5" idx="2"/>
          </p:cNvCxnSpPr>
          <p:nvPr/>
        </p:nvCxnSpPr>
        <p:spPr>
          <a:xfrm rot="16200000" flipH="1">
            <a:off x="5600190" y="2152011"/>
            <a:ext cx="309963" cy="657994"/>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15 Conector curvado"/>
          <p:cNvCxnSpPr>
            <a:stCxn id="5" idx="6"/>
          </p:cNvCxnSpPr>
          <p:nvPr/>
        </p:nvCxnSpPr>
        <p:spPr>
          <a:xfrm flipV="1">
            <a:off x="7524328" y="2309833"/>
            <a:ext cx="720082" cy="326157"/>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16 CuadroTexto"/>
          <p:cNvSpPr txBox="1"/>
          <p:nvPr/>
        </p:nvSpPr>
        <p:spPr>
          <a:xfrm>
            <a:off x="7236297" y="4254533"/>
            <a:ext cx="1296144" cy="5232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s-MX" sz="1400" dirty="0" smtClean="0"/>
              <a:t>Gerente de ventas  </a:t>
            </a:r>
            <a:endParaRPr lang="es-MX" sz="1400" dirty="0"/>
          </a:p>
        </p:txBody>
      </p:sp>
      <p:cxnSp>
        <p:nvCxnSpPr>
          <p:cNvPr id="18" name="17 Conector curvado"/>
          <p:cNvCxnSpPr>
            <a:stCxn id="7" idx="0"/>
            <a:endCxn id="17" idx="1"/>
          </p:cNvCxnSpPr>
          <p:nvPr/>
        </p:nvCxnSpPr>
        <p:spPr>
          <a:xfrm rot="5400000" flipH="1" flipV="1">
            <a:off x="6843764" y="4476628"/>
            <a:ext cx="353017" cy="432049"/>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pic>
        <p:nvPicPr>
          <p:cNvPr id="19"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6778981"/>
            <a:ext cx="576064" cy="746282"/>
          </a:xfrm>
          <a:prstGeom prst="rect">
            <a:avLst/>
          </a:prstGeom>
        </p:spPr>
      </p:pic>
      <p:pic>
        <p:nvPicPr>
          <p:cNvPr id="20"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922997"/>
            <a:ext cx="805206" cy="419315"/>
          </a:xfrm>
          <a:prstGeom prst="rect">
            <a:avLst/>
          </a:prstGeom>
        </p:spPr>
      </p:pic>
      <p:pic>
        <p:nvPicPr>
          <p:cNvPr id="21"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48384"/>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625113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46856" y="454686"/>
            <a:ext cx="8229600" cy="1143000"/>
          </a:xfrm>
        </p:spPr>
        <p:txBody>
          <a:bodyPr>
            <a:normAutofit/>
          </a:bodyPr>
          <a:lstStyle/>
          <a:p>
            <a:r>
              <a:rPr lang="es-MX" sz="4000" b="1" dirty="0" smtClean="0">
                <a:solidFill>
                  <a:schemeClr val="bg2">
                    <a:lumMod val="50000"/>
                  </a:schemeClr>
                </a:solidFill>
                <a:effectLst>
                  <a:outerShdw blurRad="38100" dist="38100" dir="2700000" algn="tl">
                    <a:srgbClr val="000000">
                      <a:alpha val="43137"/>
                    </a:srgbClr>
                  </a:outerShdw>
                </a:effectLst>
              </a:rPr>
              <a:t>4.2 modelado de datos </a:t>
            </a:r>
            <a:endParaRPr lang="es-MX" sz="4000" b="1" dirty="0">
              <a:solidFill>
                <a:schemeClr val="bg2">
                  <a:lumMod val="50000"/>
                </a:schemeClr>
              </a:solidFill>
              <a:effectLst>
                <a:outerShdw blurRad="38100" dist="38100" dir="2700000" algn="tl">
                  <a:srgbClr val="000000">
                    <a:alpha val="43137"/>
                  </a:srgbClr>
                </a:outerShdw>
              </a:effectLst>
            </a:endParaRPr>
          </a:p>
        </p:txBody>
      </p:sp>
      <p:sp>
        <p:nvSpPr>
          <p:cNvPr id="3" name="2 Rectángulo"/>
          <p:cNvSpPr/>
          <p:nvPr/>
        </p:nvSpPr>
        <p:spPr>
          <a:xfrm>
            <a:off x="611560" y="1244960"/>
            <a:ext cx="8064896" cy="1015663"/>
          </a:xfrm>
          <a:prstGeom prst="rect">
            <a:avLst/>
          </a:prstGeom>
        </p:spPr>
        <p:txBody>
          <a:bodyPr wrap="square">
            <a:spAutoFit/>
          </a:bodyPr>
          <a:lstStyle/>
          <a:p>
            <a:pPr marL="285750" indent="-285750" algn="just">
              <a:buFont typeface="Arial" pitchFamily="34" charset="0"/>
              <a:buChar char="•"/>
            </a:pPr>
            <a:r>
              <a:rPr lang="es-MX" sz="2000" dirty="0" smtClean="0"/>
              <a:t>Para el modelado de datos, podrán apoyarse en el modelo ENTIDA-RELACIÓN, lo importante es que identifiquen las fuentes datos y los datos que se consideran dentro de cada uno de ellos. </a:t>
            </a:r>
            <a:endParaRPr lang="es-MX" sz="20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564904"/>
            <a:ext cx="5248275" cy="361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24448" y="5949280"/>
            <a:ext cx="576064" cy="746282"/>
          </a:xfrm>
          <a:prstGeom prst="rect">
            <a:avLst/>
          </a:prstGeom>
        </p:spPr>
      </p:pic>
      <p:pic>
        <p:nvPicPr>
          <p:cNvPr id="6"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7" name="Picture 5"/>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7011"/>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735780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b="1" dirty="0"/>
          </a:p>
        </p:txBody>
      </p:sp>
      <p:sp>
        <p:nvSpPr>
          <p:cNvPr id="4" name="1 Título"/>
          <p:cNvSpPr txBox="1">
            <a:spLocks/>
          </p:cNvSpPr>
          <p:nvPr/>
        </p:nvSpPr>
        <p:spPr>
          <a:xfrm>
            <a:off x="460470" y="3212976"/>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b="1" dirty="0"/>
          </a:p>
        </p:txBody>
      </p:sp>
      <p:sp>
        <p:nvSpPr>
          <p:cNvPr id="5" name="1 Título"/>
          <p:cNvSpPr txBox="1">
            <a:spLocks/>
          </p:cNvSpPr>
          <p:nvPr/>
        </p:nvSpPr>
        <p:spPr>
          <a:xfrm>
            <a:off x="611623" y="1456749"/>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b="1" dirty="0" smtClean="0"/>
              <a:t> </a:t>
            </a:r>
            <a:endParaRPr lang="es-MX" b="1"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49280"/>
            <a:ext cx="576064" cy="746282"/>
          </a:xfrm>
          <a:prstGeom prst="rect">
            <a:avLst/>
          </a:prstGeom>
        </p:spPr>
      </p:pic>
      <p:pic>
        <p:nvPicPr>
          <p:cNvPr id="8"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9" name="Título 8"/>
          <p:cNvSpPr>
            <a:spLocks noGrp="1"/>
          </p:cNvSpPr>
          <p:nvPr>
            <p:ph type="title"/>
          </p:nvPr>
        </p:nvSpPr>
        <p:spPr>
          <a:xfrm>
            <a:off x="395534" y="518356"/>
            <a:ext cx="8229600" cy="1143000"/>
          </a:xfrm>
        </p:spPr>
        <p:txBody>
          <a:bodyPr/>
          <a:lstStyle/>
          <a:p>
            <a:r>
              <a:rPr lang="es-MX" b="1" dirty="0" smtClean="0">
                <a:solidFill>
                  <a:schemeClr val="bg2">
                    <a:lumMod val="50000"/>
                  </a:schemeClr>
                </a:solidFill>
                <a:effectLst>
                  <a:outerShdw blurRad="38100" dist="38100" dir="2700000" algn="tl">
                    <a:srgbClr val="000000">
                      <a:alpha val="43137"/>
                    </a:srgbClr>
                  </a:outerShdw>
                </a:effectLst>
              </a:rPr>
              <a:t>Resumen </a:t>
            </a:r>
            <a:endParaRPr lang="es-MX" b="1" dirty="0">
              <a:solidFill>
                <a:schemeClr val="bg2">
                  <a:lumMod val="50000"/>
                </a:schemeClr>
              </a:solidFill>
              <a:effectLst>
                <a:outerShdw blurRad="38100" dist="38100" dir="2700000" algn="tl">
                  <a:srgbClr val="000000">
                    <a:alpha val="43137"/>
                  </a:srgbClr>
                </a:outerShdw>
              </a:effectLst>
            </a:endParaRPr>
          </a:p>
        </p:txBody>
      </p:sp>
      <p:pic>
        <p:nvPicPr>
          <p:cNvPr id="11"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uadroTexto 1"/>
          <p:cNvSpPr txBox="1"/>
          <p:nvPr/>
        </p:nvSpPr>
        <p:spPr>
          <a:xfrm>
            <a:off x="620861" y="1916832"/>
            <a:ext cx="7623548" cy="3416320"/>
          </a:xfrm>
          <a:prstGeom prst="rect">
            <a:avLst/>
          </a:prstGeom>
          <a:noFill/>
        </p:spPr>
        <p:txBody>
          <a:bodyPr wrap="square" rtlCol="0">
            <a:spAutoFit/>
          </a:bodyPr>
          <a:lstStyle/>
          <a:p>
            <a:pPr algn="just"/>
            <a:r>
              <a:rPr lang="es-MX" dirty="0" smtClean="0"/>
              <a:t>En esta segunda partes. Se propuso la metodología propia para la construcción de un Data Wareouse, que partirá de la recolección de requerimientos y necesidades de información del usuario. Y concluirá con la liberación del mimo. Además se ejemplificaron cada una de las etapas que conforman dicha metodología a través de su aplicación a una empresa real.</a:t>
            </a:r>
          </a:p>
          <a:p>
            <a:pPr algn="just"/>
            <a:endParaRPr lang="es-MX" dirty="0"/>
          </a:p>
          <a:p>
            <a:pPr algn="just"/>
            <a:r>
              <a:rPr lang="es-MX" dirty="0" smtClean="0"/>
              <a:t>El principal objetivo es facilitar el arduo trabajo que significa construir un Data Warehouse desde cero, aportando información que permitirá aumentar la performance del mismo. En adicción a ellos, esta nueva metodología estará orientada a evitar el </a:t>
            </a:r>
            <a:r>
              <a:rPr lang="es-MX" dirty="0"/>
              <a:t>t</a:t>
            </a:r>
            <a:r>
              <a:rPr lang="es-MX" dirty="0" smtClean="0"/>
              <a:t>edio que provoca seguir pasos sin terminan de comprender el porque de los mismos. </a:t>
            </a:r>
          </a:p>
          <a:p>
            <a:endParaRPr lang="es-MX" dirty="0"/>
          </a:p>
        </p:txBody>
      </p:sp>
    </p:spTree>
    <p:extLst>
      <p:ext uri="{BB962C8B-B14F-4D97-AF65-F5344CB8AC3E}">
        <p14:creationId xmlns:p14="http://schemas.microsoft.com/office/powerpoint/2010/main" val="324857841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7" descr="direccion"/>
          <p:cNvPicPr>
            <a:picLocks noChangeAspect="1" noChangeArrowheads="1"/>
          </p:cNvPicPr>
          <p:nvPr/>
        </p:nvPicPr>
        <p:blipFill>
          <a:blip r:embed="rId2" cstate="print"/>
          <a:srcRect/>
          <a:stretch>
            <a:fillRect/>
          </a:stretch>
        </p:blipFill>
        <p:spPr bwMode="auto">
          <a:xfrm>
            <a:off x="0" y="6123384"/>
            <a:ext cx="9144000" cy="762000"/>
          </a:xfrm>
          <a:prstGeom prst="rect">
            <a:avLst/>
          </a:prstGeom>
          <a:noFill/>
          <a:ln w="9525">
            <a:noFill/>
            <a:miter lim="800000"/>
            <a:headEnd/>
            <a:tailEnd/>
          </a:ln>
        </p:spPr>
      </p:pic>
      <p:sp>
        <p:nvSpPr>
          <p:cNvPr id="3" name="2 Rectángulo"/>
          <p:cNvSpPr/>
          <p:nvPr/>
        </p:nvSpPr>
        <p:spPr>
          <a:xfrm>
            <a:off x="737574" y="980728"/>
            <a:ext cx="7668852" cy="584775"/>
          </a:xfrm>
          <a:prstGeom prst="rect">
            <a:avLst/>
          </a:prstGeom>
        </p:spPr>
        <p:txBody>
          <a:bodyPr wrap="square">
            <a:spAutoFit/>
          </a:bodyPr>
          <a:lstStyle/>
          <a:p>
            <a:pPr lvl="0" algn="ctr"/>
            <a:r>
              <a:rPr lang="es-MX" sz="3200" b="1"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Referencias </a:t>
            </a:r>
            <a:endParaRPr lang="es-MX" sz="32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8" name="7 CuadroTexto"/>
          <p:cNvSpPr txBox="1"/>
          <p:nvPr/>
        </p:nvSpPr>
        <p:spPr>
          <a:xfrm>
            <a:off x="305718" y="1624781"/>
            <a:ext cx="8514754" cy="4278094"/>
          </a:xfrm>
          <a:prstGeom prst="rect">
            <a:avLst/>
          </a:prstGeom>
          <a:noFill/>
        </p:spPr>
        <p:txBody>
          <a:bodyPr wrap="square" rtlCol="0">
            <a:spAutoFit/>
          </a:bodyPr>
          <a:lstStyle/>
          <a:p>
            <a:r>
              <a:rPr lang="en-US" sz="1600" dirty="0"/>
              <a:t>The Data Warehouse Toolkit: The Complete Guide to Dimensional Modeling</a:t>
            </a:r>
            <a:endParaRPr lang="es-MX" sz="1600" dirty="0"/>
          </a:p>
          <a:p>
            <a:r>
              <a:rPr lang="en-US" sz="1600" dirty="0"/>
              <a:t>Ralph Kimball and </a:t>
            </a:r>
            <a:r>
              <a:rPr lang="en-US" sz="1600" dirty="0" err="1"/>
              <a:t>Margy</a:t>
            </a:r>
            <a:r>
              <a:rPr lang="en-US" sz="1600" dirty="0"/>
              <a:t> Ross (Apr 26, 2002)</a:t>
            </a:r>
            <a:endParaRPr lang="es-MX" sz="1600" dirty="0"/>
          </a:p>
          <a:p>
            <a:r>
              <a:rPr lang="en-US" sz="1600" dirty="0"/>
              <a:t> </a:t>
            </a:r>
            <a:r>
              <a:rPr lang="en-US" sz="1600" dirty="0" smtClean="0"/>
              <a:t>Data </a:t>
            </a:r>
            <a:r>
              <a:rPr lang="en-US" sz="1600" dirty="0"/>
              <a:t>Warehouse Design: Modern Principles and Methodologies</a:t>
            </a:r>
            <a:endParaRPr lang="es-MX" sz="1600" dirty="0"/>
          </a:p>
          <a:p>
            <a:r>
              <a:rPr lang="en-US" sz="1600" dirty="0"/>
              <a:t>Matteo </a:t>
            </a:r>
            <a:r>
              <a:rPr lang="en-US" sz="1600" dirty="0" err="1"/>
              <a:t>Golfarelli</a:t>
            </a:r>
            <a:r>
              <a:rPr lang="en-US" sz="1600" dirty="0"/>
              <a:t> and Stefano </a:t>
            </a:r>
            <a:r>
              <a:rPr lang="en-US" sz="1600" dirty="0" err="1"/>
              <a:t>Rizzi</a:t>
            </a:r>
            <a:endParaRPr lang="es-MX" sz="1600" dirty="0"/>
          </a:p>
          <a:p>
            <a:r>
              <a:rPr lang="en-US" sz="1600" dirty="0"/>
              <a:t> </a:t>
            </a:r>
            <a:r>
              <a:rPr lang="en-US" sz="1600" dirty="0" smtClean="0"/>
              <a:t>The </a:t>
            </a:r>
            <a:r>
              <a:rPr lang="en-US" sz="1600" dirty="0"/>
              <a:t>Data Warehouse Lifecycle Toolkit</a:t>
            </a:r>
            <a:endParaRPr lang="es-MX" sz="1600" dirty="0"/>
          </a:p>
          <a:p>
            <a:r>
              <a:rPr lang="en-US" sz="1600" dirty="0"/>
              <a:t>Ralph Kimball, </a:t>
            </a:r>
            <a:r>
              <a:rPr lang="en-US" sz="1600" dirty="0" err="1"/>
              <a:t>Margy</a:t>
            </a:r>
            <a:r>
              <a:rPr lang="en-US" sz="1600" dirty="0"/>
              <a:t> Ross, Warren </a:t>
            </a:r>
            <a:r>
              <a:rPr lang="en-US" sz="1600" dirty="0" err="1"/>
              <a:t>Thornthwaite</a:t>
            </a:r>
            <a:r>
              <a:rPr lang="en-US" sz="1600" dirty="0"/>
              <a:t> and Joy Mundy </a:t>
            </a:r>
            <a:endParaRPr lang="es-MX" sz="1600" dirty="0"/>
          </a:p>
          <a:p>
            <a:r>
              <a:rPr lang="en-US" sz="1600" dirty="0"/>
              <a:t> </a:t>
            </a:r>
            <a:r>
              <a:rPr lang="en-US" sz="1600" dirty="0" err="1" smtClean="0"/>
              <a:t>Th</a:t>
            </a:r>
            <a:r>
              <a:rPr lang="en-US" sz="1600" dirty="0" smtClean="0"/>
              <a:t> </a:t>
            </a:r>
            <a:r>
              <a:rPr lang="en-US" sz="1600" dirty="0"/>
              <a:t>Microsoft Data Warehouse Toolkit: With SQL Server 2008 R2 and the Microsoft Business Intelligence Toolset</a:t>
            </a:r>
            <a:endParaRPr lang="es-MX" sz="1600" dirty="0"/>
          </a:p>
          <a:p>
            <a:r>
              <a:rPr lang="en-US" sz="1600" dirty="0"/>
              <a:t>Joy Mundy, Warren </a:t>
            </a:r>
            <a:r>
              <a:rPr lang="en-US" sz="1600" dirty="0" err="1"/>
              <a:t>Thornthwaite</a:t>
            </a:r>
            <a:r>
              <a:rPr lang="en-US" sz="1600" dirty="0"/>
              <a:t> and Ralph Kimball</a:t>
            </a:r>
            <a:endParaRPr lang="es-MX" sz="1600" dirty="0"/>
          </a:p>
          <a:p>
            <a:r>
              <a:rPr lang="en-US" sz="1600" dirty="0"/>
              <a:t> </a:t>
            </a:r>
            <a:r>
              <a:rPr lang="en-US" sz="1600" dirty="0" smtClean="0"/>
              <a:t>Building </a:t>
            </a:r>
            <a:r>
              <a:rPr lang="en-US" sz="1600" dirty="0"/>
              <a:t>a Data Warehouse: With Examples in SQL Server (Expert's Voice)</a:t>
            </a:r>
            <a:endParaRPr lang="es-MX" sz="1600" dirty="0"/>
          </a:p>
          <a:p>
            <a:r>
              <a:rPr lang="en-US" sz="1600" dirty="0"/>
              <a:t>Vincent </a:t>
            </a:r>
            <a:r>
              <a:rPr lang="en-US" sz="1600" dirty="0" err="1"/>
              <a:t>Rainardi</a:t>
            </a:r>
            <a:r>
              <a:rPr lang="en-US" sz="1600" dirty="0"/>
              <a:t> </a:t>
            </a:r>
            <a:endParaRPr lang="es-MX" sz="1600" dirty="0"/>
          </a:p>
          <a:p>
            <a:r>
              <a:rPr lang="en-US" sz="1600" dirty="0"/>
              <a:t> </a:t>
            </a:r>
            <a:r>
              <a:rPr lang="en-US" sz="1600" dirty="0" smtClean="0"/>
              <a:t>Kimball's </a:t>
            </a:r>
            <a:r>
              <a:rPr lang="en-US" sz="1600" dirty="0"/>
              <a:t>Data Warehouse Toolkit Classics: The Data Warehouse Toolkit, 2nd Edition;</a:t>
            </a:r>
            <a:endParaRPr lang="es-MX" sz="1600" dirty="0"/>
          </a:p>
          <a:p>
            <a:r>
              <a:rPr lang="en-US" sz="1600" dirty="0"/>
              <a:t>The Data Warehouse Lifecycle, 2nd Edition;</a:t>
            </a:r>
            <a:endParaRPr lang="es-MX" sz="1600" dirty="0"/>
          </a:p>
          <a:p>
            <a:r>
              <a:rPr lang="en-US" sz="1600" dirty="0"/>
              <a:t>The Data Warehouse ETL </a:t>
            </a:r>
            <a:r>
              <a:rPr lang="en-US" sz="1600" dirty="0" err="1"/>
              <a:t>Toolk</a:t>
            </a:r>
            <a:endParaRPr lang="es-MX" sz="1600" dirty="0"/>
          </a:p>
          <a:p>
            <a:r>
              <a:rPr lang="en-US" sz="1600" dirty="0"/>
              <a:t>Ralph Kimball, </a:t>
            </a:r>
            <a:r>
              <a:rPr lang="en-US" sz="1600" dirty="0" err="1"/>
              <a:t>Margy</a:t>
            </a:r>
            <a:r>
              <a:rPr lang="en-US" sz="1600" dirty="0"/>
              <a:t> Ross, Bob Becker and Joy Mundy </a:t>
            </a:r>
            <a:endParaRPr lang="es-MX" sz="1600" dirty="0"/>
          </a:p>
          <a:p>
            <a:r>
              <a:rPr lang="en-US" sz="1600" dirty="0"/>
              <a:t> </a:t>
            </a:r>
            <a:r>
              <a:rPr lang="en-US" sz="1600" dirty="0" smtClean="0"/>
              <a:t>Mastering </a:t>
            </a:r>
            <a:r>
              <a:rPr lang="en-US" sz="1600" dirty="0"/>
              <a:t>Data Warehouse Aggregates: Solutions for Star Schema Performance</a:t>
            </a:r>
            <a:endParaRPr lang="es-MX" sz="1600" dirty="0"/>
          </a:p>
          <a:p>
            <a:pPr lvl="0"/>
            <a:endParaRPr lang="es-MX" sz="1600" b="1" dirty="0"/>
          </a:p>
        </p:txBody>
      </p:sp>
      <p:pic>
        <p:nvPicPr>
          <p:cNvPr id="9" name="Picture 5"/>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62263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8" name="1 Rectángulo"/>
          <p:cNvSpPr/>
          <p:nvPr/>
        </p:nvSpPr>
        <p:spPr>
          <a:xfrm>
            <a:off x="935616" y="2060848"/>
            <a:ext cx="7488832" cy="3477875"/>
          </a:xfrm>
          <a:prstGeom prst="rect">
            <a:avLst/>
          </a:prstGeom>
        </p:spPr>
        <p:txBody>
          <a:bodyPr wrap="square">
            <a:spAutoFit/>
          </a:bodyPr>
          <a:lstStyle/>
          <a:p>
            <a:pPr algn="just"/>
            <a:r>
              <a:rPr lang="es-ES_tradnl" sz="2000" dirty="0" smtClean="0"/>
              <a:t>¿</a:t>
            </a:r>
            <a:r>
              <a:rPr lang="es-ES_tradnl" sz="2000" dirty="0"/>
              <a:t>Cómo se utilizaría de forma eficiente un Data </a:t>
            </a:r>
            <a:r>
              <a:rPr lang="es-ES_tradnl" sz="2000" dirty="0" smtClean="0"/>
              <a:t>Warehouse</a:t>
            </a:r>
            <a:r>
              <a:rPr lang="es-ES_tradnl" sz="2000" dirty="0"/>
              <a:t>? Pongamos un caso práctico, ya que así se verá mejor los beneficios. Por ejemplo, una empresa editorial que lanza un nuevo libro al mercado, tanto a través de su distribución habitual como por internet</a:t>
            </a:r>
            <a:r>
              <a:rPr lang="es-ES_tradnl" sz="2000" dirty="0" smtClean="0"/>
              <a:t>.</a:t>
            </a:r>
          </a:p>
          <a:p>
            <a:pPr algn="just"/>
            <a:r>
              <a:rPr lang="es-ES_tradnl" sz="2000" dirty="0" smtClean="0"/>
              <a:t> </a:t>
            </a:r>
            <a:endParaRPr lang="es-MX" sz="2000" dirty="0"/>
          </a:p>
          <a:p>
            <a:pPr algn="just"/>
            <a:r>
              <a:rPr lang="es-ES_tradnl" sz="2000" dirty="0"/>
              <a:t>Lo primero es analizar los datos históricos disponibles de sus clientes para saber las características de los mismos, con el objetivo de obtener perfiles, clasificación de clientes , etc. Con ello se puede tomar decisiones de cuánto producir, cuanto para canal y cuanto para internet, qué distribuidora utilizar, qué campañas de marketing y comunicación han sido más efectivas, etc. </a:t>
            </a:r>
            <a:endParaRPr lang="es-MX" sz="2000" dirty="0"/>
          </a:p>
        </p:txBody>
      </p:sp>
      <p:sp>
        <p:nvSpPr>
          <p:cNvPr id="11" name="2 CuadroTexto"/>
          <p:cNvSpPr txBox="1"/>
          <p:nvPr/>
        </p:nvSpPr>
        <p:spPr>
          <a:xfrm>
            <a:off x="1439652" y="1268760"/>
            <a:ext cx="6264696" cy="646331"/>
          </a:xfrm>
          <a:prstGeom prst="rect">
            <a:avLst/>
          </a:prstGeom>
          <a:noFill/>
        </p:spPr>
        <p:txBody>
          <a:bodyPr wrap="square" rtlCol="0">
            <a:spAutoFit/>
          </a:bodyPr>
          <a:lstStyle/>
          <a:p>
            <a:pPr algn="ctr"/>
            <a:r>
              <a:rPr lang="es-MX" sz="3600" b="1"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Presentación </a:t>
            </a:r>
            <a:endParaRPr lang="es-MX" sz="36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4166290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8" name="1 Rectángulo"/>
          <p:cNvSpPr/>
          <p:nvPr/>
        </p:nvSpPr>
        <p:spPr>
          <a:xfrm>
            <a:off x="935616" y="1808232"/>
            <a:ext cx="7488832" cy="400110"/>
          </a:xfrm>
          <a:prstGeom prst="rect">
            <a:avLst/>
          </a:prstGeom>
        </p:spPr>
        <p:txBody>
          <a:bodyPr wrap="square">
            <a:spAutoFit/>
          </a:bodyPr>
          <a:lstStyle/>
          <a:p>
            <a:pPr algn="just"/>
            <a:endParaRPr lang="es-MX" sz="2000" dirty="0"/>
          </a:p>
        </p:txBody>
      </p:sp>
      <p:sp>
        <p:nvSpPr>
          <p:cNvPr id="11" name="2 CuadroTexto"/>
          <p:cNvSpPr txBox="1"/>
          <p:nvPr/>
        </p:nvSpPr>
        <p:spPr>
          <a:xfrm>
            <a:off x="1439652" y="1173367"/>
            <a:ext cx="6264696" cy="646331"/>
          </a:xfrm>
          <a:prstGeom prst="rect">
            <a:avLst/>
          </a:prstGeom>
          <a:noFill/>
        </p:spPr>
        <p:txBody>
          <a:bodyPr wrap="square" rtlCol="0">
            <a:spAutoFit/>
          </a:bodyPr>
          <a:lstStyle/>
          <a:p>
            <a:pPr algn="ctr"/>
            <a:r>
              <a:rPr lang="es-MX" sz="3600" b="1"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Data Warehouse II</a:t>
            </a:r>
            <a:endParaRPr lang="es-MX" sz="36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0" name="9 Rectángulo"/>
          <p:cNvSpPr/>
          <p:nvPr/>
        </p:nvSpPr>
        <p:spPr>
          <a:xfrm>
            <a:off x="647584" y="2130450"/>
            <a:ext cx="8064896" cy="3913059"/>
          </a:xfrm>
          <a:prstGeom prst="rect">
            <a:avLst/>
          </a:prstGeom>
        </p:spPr>
        <p:txBody>
          <a:bodyPr wrap="square">
            <a:spAutoFit/>
          </a:bodyPr>
          <a:lstStyle/>
          <a:p>
            <a:pPr lvl="0" algn="just">
              <a:lnSpc>
                <a:spcPct val="150000"/>
              </a:lnSpc>
            </a:pPr>
            <a:r>
              <a:rPr lang="es-ES_tradnl" sz="2400" dirty="0" smtClean="0">
                <a:cs typeface="Times New Roman" pitchFamily="18" charset="0"/>
              </a:rPr>
              <a:t>El propósito del presente material tiene como objetivo cubrir la Unidad II. Presentación y aplicación de una metodología para la construcción de un data warehouse del programa de estudios de Data warehouse II. </a:t>
            </a:r>
          </a:p>
          <a:p>
            <a:pPr lvl="0" algn="just">
              <a:lnSpc>
                <a:spcPct val="150000"/>
              </a:lnSpc>
            </a:pPr>
            <a:endParaRPr lang="es-MX" sz="2400" dirty="0" smtClean="0">
              <a:cs typeface="Times New Roman" panose="02020603050405020304" pitchFamily="18" charset="0"/>
            </a:endParaRPr>
          </a:p>
          <a:p>
            <a:pPr marL="285750" lvl="0" indent="-285750" algn="just">
              <a:lnSpc>
                <a:spcPct val="150000"/>
              </a:lnSpc>
              <a:buFont typeface="Arial" panose="020B0604020202020204" pitchFamily="34" charset="0"/>
              <a:buChar char="•"/>
            </a:pPr>
            <a:r>
              <a:rPr lang="es-MX" sz="2400" dirty="0" smtClean="0"/>
              <a:t>Conocer y desarrollar las </a:t>
            </a:r>
            <a:r>
              <a:rPr lang="es-MX" sz="2400" dirty="0"/>
              <a:t>etapas </a:t>
            </a:r>
            <a:r>
              <a:rPr lang="es-MX" sz="2400" dirty="0" smtClean="0"/>
              <a:t>para el desarrollo de una metodología para la construcción de un Data Warehouse. </a:t>
            </a:r>
            <a:endParaRPr lang="es-MX" sz="2400" dirty="0">
              <a:cs typeface="Times New Roman" panose="02020603050405020304" pitchFamily="18" charset="0"/>
            </a:endParaRPr>
          </a:p>
        </p:txBody>
      </p:sp>
    </p:spTree>
    <p:extLst>
      <p:ext uri="{BB962C8B-B14F-4D97-AF65-F5344CB8AC3E}">
        <p14:creationId xmlns:p14="http://schemas.microsoft.com/office/powerpoint/2010/main" val="41299938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79512" y="692696"/>
            <a:ext cx="8136904" cy="2664295"/>
          </a:xfrm>
        </p:spPr>
        <p:txBody>
          <a:bodyPr>
            <a:normAutofit/>
          </a:bodyPr>
          <a:lstStyle/>
          <a:p>
            <a:r>
              <a:rPr lang="es-MX" sz="6000" b="1" dirty="0" smtClean="0">
                <a:solidFill>
                  <a:schemeClr val="bg2">
                    <a:lumMod val="50000"/>
                  </a:schemeClr>
                </a:solidFill>
                <a:effectLst>
                  <a:outerShdw blurRad="38100" dist="38100" dir="2700000" algn="tl">
                    <a:srgbClr val="000000">
                      <a:alpha val="43137"/>
                    </a:srgbClr>
                  </a:outerShdw>
                </a:effectLst>
              </a:rPr>
              <a:t>PARTE II</a:t>
            </a:r>
            <a:br>
              <a:rPr lang="es-MX" sz="6000" b="1" dirty="0" smtClean="0">
                <a:solidFill>
                  <a:schemeClr val="bg2">
                    <a:lumMod val="50000"/>
                  </a:schemeClr>
                </a:solidFill>
                <a:effectLst>
                  <a:outerShdw blurRad="38100" dist="38100" dir="2700000" algn="tl">
                    <a:srgbClr val="000000">
                      <a:alpha val="43137"/>
                    </a:srgbClr>
                  </a:outerShdw>
                </a:effectLst>
              </a:rPr>
            </a:br>
            <a:endParaRPr lang="es-MX" sz="6000" b="1" dirty="0">
              <a:solidFill>
                <a:schemeClr val="bg2">
                  <a:lumMod val="50000"/>
                </a:schemeClr>
              </a:solidFill>
              <a:effectLst>
                <a:outerShdw blurRad="38100" dist="38100" dir="2700000" algn="tl">
                  <a:srgbClr val="000000">
                    <a:alpha val="43137"/>
                  </a:srgbClr>
                </a:outerShdw>
              </a:effectLst>
            </a:endParaRPr>
          </a:p>
        </p:txBody>
      </p:sp>
      <p:sp>
        <p:nvSpPr>
          <p:cNvPr id="4" name="3 Rectángulo"/>
          <p:cNvSpPr/>
          <p:nvPr/>
        </p:nvSpPr>
        <p:spPr>
          <a:xfrm>
            <a:off x="971600" y="3501008"/>
            <a:ext cx="7200800" cy="1569660"/>
          </a:xfrm>
          <a:prstGeom prst="rect">
            <a:avLst/>
          </a:prstGeom>
        </p:spPr>
        <p:txBody>
          <a:bodyPr wrap="square">
            <a:spAutoFit/>
          </a:bodyPr>
          <a:lstStyle/>
          <a:p>
            <a:pPr algn="r"/>
            <a:r>
              <a:rPr lang="es-MX" sz="2400" dirty="0" smtClean="0"/>
              <a:t>PRESENTACION Y APLICACIÓN DE:UNA METODOLOGÍA PARA LA CONSTRUCCIÓN DE UN </a:t>
            </a:r>
            <a:br>
              <a:rPr lang="es-MX" sz="2400" dirty="0" smtClean="0"/>
            </a:br>
            <a:r>
              <a:rPr lang="es-MX" sz="2400" dirty="0" smtClean="0"/>
              <a:t>DATA WAREHOUSE</a:t>
            </a:r>
          </a:p>
          <a:p>
            <a:pPr algn="r"/>
            <a:r>
              <a:rPr lang="es-MX" sz="2400" dirty="0" smtClean="0"/>
              <a:t>(Hacer Data </a:t>
            </a:r>
            <a:r>
              <a:rPr lang="es-MX" sz="2400" dirty="0" err="1" smtClean="0"/>
              <a:t>Warehousing</a:t>
            </a:r>
            <a:r>
              <a:rPr lang="es-MX" sz="2400" dirty="0" smtClean="0"/>
              <a:t>)</a:t>
            </a:r>
            <a:endParaRPr lang="es-MX" sz="2400" dirty="0"/>
          </a:p>
        </p:txBody>
      </p:sp>
      <p:pic>
        <p:nvPicPr>
          <p:cNvPr id="7" name="8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8" name="Picture 5"/>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16019"/>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6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48981" y="6072837"/>
            <a:ext cx="576064" cy="746282"/>
          </a:xfrm>
          <a:prstGeom prst="rect">
            <a:avLst/>
          </a:prstGeom>
        </p:spPr>
      </p:pic>
    </p:spTree>
    <p:extLst>
      <p:ext uri="{BB962C8B-B14F-4D97-AF65-F5344CB8AC3E}">
        <p14:creationId xmlns:p14="http://schemas.microsoft.com/office/powerpoint/2010/main" val="39448515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7682" y="1120774"/>
            <a:ext cx="8229600" cy="1143000"/>
          </a:xfrm>
        </p:spPr>
        <p:txBody>
          <a:bodyPr>
            <a:normAutofit fontScale="90000"/>
          </a:bodyPr>
          <a:lstStyle/>
          <a:p>
            <a:r>
              <a:rPr lang="es-MX" b="1" dirty="0" smtClean="0">
                <a:solidFill>
                  <a:schemeClr val="bg2">
                    <a:lumMod val="50000"/>
                  </a:schemeClr>
                </a:solidFill>
                <a:effectLst>
                  <a:outerShdw blurRad="38100" dist="38100" dir="2700000" algn="tl">
                    <a:srgbClr val="000000">
                      <a:alpha val="43137"/>
                    </a:srgbClr>
                  </a:outerShdw>
                </a:effectLst>
              </a:rPr>
              <a:t>2.1 Síntesis de una metodología de construcción de Data </a:t>
            </a:r>
            <a:r>
              <a:rPr lang="es-MX" b="1" dirty="0" err="1" smtClean="0">
                <a:solidFill>
                  <a:schemeClr val="bg2">
                    <a:lumMod val="50000"/>
                  </a:schemeClr>
                </a:solidFill>
                <a:effectLst>
                  <a:outerShdw blurRad="38100" dist="38100" dir="2700000" algn="tl">
                    <a:srgbClr val="000000">
                      <a:alpha val="43137"/>
                    </a:srgbClr>
                  </a:outerShdw>
                </a:effectLst>
              </a:rPr>
              <a:t>warehouse</a:t>
            </a:r>
            <a:r>
              <a:rPr lang="es-MX" b="1" dirty="0" smtClean="0">
                <a:solidFill>
                  <a:schemeClr val="bg2">
                    <a:lumMod val="50000"/>
                  </a:schemeClr>
                </a:solidFill>
                <a:effectLst>
                  <a:outerShdw blurRad="38100" dist="38100" dir="2700000" algn="tl">
                    <a:srgbClr val="000000">
                      <a:alpha val="43137"/>
                    </a:srgbClr>
                  </a:outerShdw>
                </a:effectLst>
              </a:rPr>
              <a:t> </a:t>
            </a:r>
            <a:endParaRPr lang="es-MX" b="1" dirty="0">
              <a:solidFill>
                <a:schemeClr val="bg2">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582115" y="2492896"/>
            <a:ext cx="8229600" cy="4525963"/>
          </a:xfrm>
        </p:spPr>
        <p:txBody>
          <a:bodyPr>
            <a:noAutofit/>
          </a:bodyPr>
          <a:lstStyle/>
          <a:p>
            <a:pPr marL="0" indent="0">
              <a:buNone/>
            </a:pPr>
            <a:r>
              <a:rPr lang="es-MX" sz="2800" dirty="0" smtClean="0"/>
              <a:t>Componentes de la metodología</a:t>
            </a:r>
          </a:p>
          <a:p>
            <a:r>
              <a:rPr lang="es-MX" sz="2800" dirty="0" smtClean="0"/>
              <a:t>F1. Identificación del medio ambiente y recopilación de los requerimientos de usuarios.</a:t>
            </a:r>
          </a:p>
          <a:p>
            <a:r>
              <a:rPr lang="es-MX" sz="2800" dirty="0" smtClean="0"/>
              <a:t>F2. Estrategia corporativa y desarrollo del plan del Data </a:t>
            </a:r>
            <a:r>
              <a:rPr lang="es-MX" sz="2800" dirty="0" err="1" smtClean="0"/>
              <a:t>warehouse</a:t>
            </a:r>
            <a:r>
              <a:rPr lang="es-MX" sz="2800" dirty="0" smtClean="0"/>
              <a:t>.</a:t>
            </a:r>
          </a:p>
          <a:p>
            <a:r>
              <a:rPr lang="es-MX" sz="2800" dirty="0" smtClean="0"/>
              <a:t>F3. Identificación de las fuentes de datos.</a:t>
            </a:r>
          </a:p>
          <a:p>
            <a:r>
              <a:rPr lang="es-MX" sz="2800" dirty="0" smtClean="0"/>
              <a:t>F4. Modelado de datos</a:t>
            </a:r>
          </a:p>
          <a:p>
            <a:r>
              <a:rPr lang="es-MX" sz="2800" dirty="0" smtClean="0"/>
              <a:t>F5. Diseño de la base de datos del data </a:t>
            </a:r>
            <a:r>
              <a:rPr lang="es-MX" sz="2800" dirty="0" err="1" smtClean="0"/>
              <a:t>warehouse</a:t>
            </a:r>
            <a:endParaRPr lang="es-MX" sz="2800" dirty="0" smtClean="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8"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9"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80901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196752"/>
            <a:ext cx="8229600" cy="4937760"/>
          </a:xfrm>
        </p:spPr>
        <p:txBody>
          <a:bodyPr>
            <a:normAutofit/>
          </a:bodyPr>
          <a:lstStyle/>
          <a:p>
            <a:endParaRPr lang="es-MX" sz="3600" dirty="0"/>
          </a:p>
          <a:p>
            <a:r>
              <a:rPr lang="es-MX" sz="3600" dirty="0"/>
              <a:t>F6. Mapeo de los elementos de datos </a:t>
            </a:r>
          </a:p>
          <a:p>
            <a:r>
              <a:rPr lang="es-MX" sz="3600" dirty="0" smtClean="0"/>
              <a:t>F7. Extracción de los datos</a:t>
            </a:r>
          </a:p>
          <a:p>
            <a:r>
              <a:rPr lang="es-MX" sz="3600" dirty="0" smtClean="0"/>
              <a:t>F8. Limpieza de los datos</a:t>
            </a:r>
          </a:p>
          <a:p>
            <a:r>
              <a:rPr lang="es-MX" sz="3600" dirty="0" smtClean="0"/>
              <a:t>F9. Transformación de datos</a:t>
            </a:r>
          </a:p>
          <a:p>
            <a:r>
              <a:rPr lang="es-MX" sz="3600" dirty="0" smtClean="0"/>
              <a:t>F10. Carga del Data </a:t>
            </a:r>
            <a:r>
              <a:rPr lang="es-MX" sz="3600" dirty="0" err="1" smtClean="0"/>
              <a:t>Warehousue</a:t>
            </a:r>
            <a:endParaRPr lang="es-MX" sz="3600" dirty="0" smtClean="0"/>
          </a:p>
          <a:p>
            <a:r>
              <a:rPr lang="es-MX" sz="3600" dirty="0"/>
              <a:t>F11. Trabajo con el </a:t>
            </a:r>
            <a:r>
              <a:rPr lang="es-MX" sz="3600" dirty="0" err="1"/>
              <a:t>Metadata</a:t>
            </a:r>
            <a:endParaRPr lang="es-MX" sz="3600" dirty="0"/>
          </a:p>
          <a:p>
            <a:endParaRPr lang="es-MX" sz="3600" dirty="0" smtClean="0"/>
          </a:p>
        </p:txBody>
      </p:sp>
      <p:sp>
        <p:nvSpPr>
          <p:cNvPr id="6" name="5 Título"/>
          <p:cNvSpPr>
            <a:spLocks noGrp="1"/>
          </p:cNvSpPr>
          <p:nvPr>
            <p:ph type="title"/>
          </p:nvPr>
        </p:nvSpPr>
        <p:spPr>
          <a:xfrm>
            <a:off x="432536" y="980728"/>
            <a:ext cx="8229600" cy="1143000"/>
          </a:xfrm>
        </p:spPr>
        <p:txBody>
          <a:bodyPr>
            <a:normAutofit fontScale="90000"/>
          </a:bodyPr>
          <a:lstStyle/>
          <a:p>
            <a:r>
              <a:rPr lang="es-MX" b="1" dirty="0" smtClean="0">
                <a:solidFill>
                  <a:schemeClr val="bg2">
                    <a:lumMod val="50000"/>
                  </a:schemeClr>
                </a:solidFill>
                <a:effectLst>
                  <a:outerShdw blurRad="38100" dist="38100" dir="2700000" algn="tl">
                    <a:srgbClr val="000000">
                      <a:alpha val="43137"/>
                    </a:srgbClr>
                  </a:outerShdw>
                </a:effectLst>
              </a:rPr>
              <a:t>Componentes de la metodología</a:t>
            </a:r>
            <a:br>
              <a:rPr lang="es-MX" b="1" dirty="0" smtClean="0">
                <a:solidFill>
                  <a:schemeClr val="bg2">
                    <a:lumMod val="50000"/>
                  </a:schemeClr>
                </a:solidFill>
                <a:effectLst>
                  <a:outerShdw blurRad="38100" dist="38100" dir="2700000" algn="tl">
                    <a:srgbClr val="000000">
                      <a:alpha val="43137"/>
                    </a:srgbClr>
                  </a:outerShdw>
                </a:effectLst>
              </a:rPr>
            </a:br>
            <a:endParaRPr lang="es-MX" b="1" dirty="0">
              <a:solidFill>
                <a:schemeClr val="bg2">
                  <a:lumMod val="50000"/>
                </a:schemeClr>
              </a:solidFill>
              <a:effectLst>
                <a:outerShdw blurRad="38100" dist="38100" dir="2700000" algn="tl">
                  <a:srgbClr val="000000">
                    <a:alpha val="43137"/>
                  </a:srgbClr>
                </a:outerShdw>
              </a:effectLst>
            </a:endParaRPr>
          </a:p>
        </p:txBody>
      </p:sp>
      <p:pic>
        <p:nvPicPr>
          <p:cNvPr id="8"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24448" y="5929812"/>
            <a:ext cx="576064" cy="746282"/>
          </a:xfrm>
          <a:prstGeom prst="rect">
            <a:avLst/>
          </a:prstGeom>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10" name="Picture 5"/>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35521" y="0"/>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7018961"/>
      </p:ext>
    </p:extLst>
  </p:cSld>
  <p:clrMapOvr>
    <a:masterClrMapping/>
  </p:clrMapOvr>
  <p:timing>
    <p:tnLst>
      <p:par>
        <p:cTn id="1" dur="indefinite" restart="never" nodeType="tmRoot"/>
      </p:par>
    </p:tnLst>
  </p:timing>
</p:sld>
</file>

<file path=ppt/theme/theme1.xml><?xml version="1.0" encoding="utf-8"?>
<a:theme xmlns:a="http://schemas.openxmlformats.org/drawingml/2006/main" name="macho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achote" id="{D78EB0E0-3DED-41ED-A15E-42B4F716DBD1}" vid="{F78DF11C-75F7-48BF-ABCC-1FD0229BDA0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machote</Template>
  <TotalTime>30501</TotalTime>
  <Words>2971</Words>
  <Application>Microsoft Office PowerPoint</Application>
  <PresentationFormat>Presentación en pantalla (4:3)</PresentationFormat>
  <Paragraphs>412</Paragraphs>
  <Slides>47</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47</vt:i4>
      </vt:variant>
    </vt:vector>
  </HeadingPairs>
  <TitlesOfParts>
    <vt:vector size="53" baseType="lpstr">
      <vt:lpstr>Arial</vt:lpstr>
      <vt:lpstr>Calibri</vt:lpstr>
      <vt:lpstr>Times New Roman</vt:lpstr>
      <vt:lpstr>Wingdings</vt:lpstr>
      <vt:lpstr>Wingdings 3</vt:lpstr>
      <vt:lpstr>machote</vt:lpstr>
      <vt:lpstr> Unidad de Aprendizaje  DATA WAREHOUSE II Tema:  Metodología para la construcción de un Data Warehouse  </vt:lpstr>
      <vt:lpstr>Presentación de PowerPoint</vt:lpstr>
      <vt:lpstr>Presentación de PowerPoint</vt:lpstr>
      <vt:lpstr>Presentación de PowerPoint</vt:lpstr>
      <vt:lpstr>Presentación de PowerPoint</vt:lpstr>
      <vt:lpstr>Presentación de PowerPoint</vt:lpstr>
      <vt:lpstr>PARTE II </vt:lpstr>
      <vt:lpstr>2.1 Síntesis de una metodología de construcción de Data warehouse </vt:lpstr>
      <vt:lpstr>Componentes de la metodología </vt:lpstr>
      <vt:lpstr>Componentes de la metodología </vt:lpstr>
      <vt:lpstr>Fase 1. Identificación del medio ambiente y recolección de requerimientos de usuario final. (Valorar la situación)</vt:lpstr>
      <vt:lpstr>Presentación de PowerPoint</vt:lpstr>
      <vt:lpstr>1.1 Valorar la situación</vt:lpstr>
      <vt:lpstr>1.2 Entender las áreas de negocio </vt:lpstr>
      <vt:lpstr>1.3 Identificar Los Actores Claves</vt:lpstr>
      <vt:lpstr>1.4 Identificar gente y estilos (administración) </vt:lpstr>
      <vt:lpstr>1.5 Diseñar cuestionarios de entrevistas</vt:lpstr>
      <vt:lpstr>1.6 Realizar las entrevistas </vt:lpstr>
      <vt:lpstr>1.7 Identificar productos existentes Y modelos de datos</vt:lpstr>
      <vt:lpstr>1.8 Evaluación de las herramientas Para soporte a toma de  decisiones</vt:lpstr>
      <vt:lpstr>1.8 Evaluación de las herramientas para soporte a toma de  decisiones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2.1 Requerimientos identificados </vt:lpstr>
      <vt:lpstr>2.2 Propuesta general de solución </vt:lpstr>
      <vt:lpstr>2.2 Propuesta general de solución </vt:lpstr>
      <vt:lpstr>2.2 Propuesta general de solución </vt:lpstr>
      <vt:lpstr>2.3 Plan de trabajo </vt:lpstr>
      <vt:lpstr>2.3 Plan de trabajo </vt:lpstr>
      <vt:lpstr>Presentación de PowerPoint</vt:lpstr>
      <vt:lpstr>Identificación de fuentes de información </vt:lpstr>
      <vt:lpstr>Identificación de fuentes de información </vt:lpstr>
      <vt:lpstr>Fase IV. MODELADO O REMODELACION DE DATOS  </vt:lpstr>
      <vt:lpstr>Fase IV. MODELADO O REMODELACION DE DATOS  </vt:lpstr>
      <vt:lpstr>Fase IV. Modelado o remodelación de datos </vt:lpstr>
      <vt:lpstr>Diagrama de flujo de información</vt:lpstr>
      <vt:lpstr>Presentación de PowerPoint</vt:lpstr>
      <vt:lpstr>4.1 Diagrama de flujo de datos entre procesos</vt:lpstr>
      <vt:lpstr>Presentación de PowerPoint</vt:lpstr>
      <vt:lpstr>4.2 modelado de datos </vt:lpstr>
      <vt:lpstr>Resumen </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PTC1</dc:creator>
  <cp:lastModifiedBy>Inspiron</cp:lastModifiedBy>
  <cp:revision>223</cp:revision>
  <cp:lastPrinted>2015-02-05T17:00:54Z</cp:lastPrinted>
  <dcterms:created xsi:type="dcterms:W3CDTF">2013-07-04T21:15:55Z</dcterms:created>
  <dcterms:modified xsi:type="dcterms:W3CDTF">2015-10-02T23:15:07Z</dcterms:modified>
</cp:coreProperties>
</file>