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97" r:id="rId3"/>
    <p:sldId id="298" r:id="rId4"/>
    <p:sldId id="299" r:id="rId5"/>
    <p:sldId id="257" r:id="rId6"/>
    <p:sldId id="258" r:id="rId7"/>
    <p:sldId id="259" r:id="rId8"/>
    <p:sldId id="260" r:id="rId9"/>
    <p:sldId id="262" r:id="rId10"/>
    <p:sldId id="261" r:id="rId11"/>
    <p:sldId id="282" r:id="rId12"/>
    <p:sldId id="263" r:id="rId13"/>
    <p:sldId id="283" r:id="rId14"/>
    <p:sldId id="264" r:id="rId15"/>
    <p:sldId id="267" r:id="rId16"/>
    <p:sldId id="284" r:id="rId17"/>
    <p:sldId id="266" r:id="rId18"/>
    <p:sldId id="285" r:id="rId19"/>
    <p:sldId id="268" r:id="rId20"/>
    <p:sldId id="270" r:id="rId21"/>
    <p:sldId id="271" r:id="rId22"/>
    <p:sldId id="273" r:id="rId23"/>
    <p:sldId id="275" r:id="rId24"/>
    <p:sldId id="277" r:id="rId25"/>
    <p:sldId id="276" r:id="rId26"/>
    <p:sldId id="279" r:id="rId27"/>
    <p:sldId id="281" r:id="rId28"/>
    <p:sldId id="286" r:id="rId29"/>
    <p:sldId id="287" r:id="rId30"/>
    <p:sldId id="288" r:id="rId31"/>
    <p:sldId id="289" r:id="rId32"/>
    <p:sldId id="290" r:id="rId33"/>
    <p:sldId id="291" r:id="rId34"/>
    <p:sldId id="292" r:id="rId35"/>
    <p:sldId id="293" r:id="rId36"/>
    <p:sldId id="294" r:id="rId37"/>
    <p:sldId id="295" r:id="rId38"/>
    <p:sldId id="300" r:id="rId39"/>
    <p:sldId id="301" r:id="rId40"/>
    <p:sldId id="302" r:id="rId41"/>
    <p:sldId id="296" r:id="rId4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silva" initials="ss" lastIdx="1" clrIdx="0">
    <p:extLst>
      <p:ext uri="{19B8F6BF-5375-455C-9EA6-DF929625EA0E}">
        <p15:presenceInfo xmlns:p15="http://schemas.microsoft.com/office/powerpoint/2012/main" userId="92b1108341ed57c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77997" autoAdjust="0"/>
  </p:normalViewPr>
  <p:slideViewPr>
    <p:cSldViewPr snapToGrid="0">
      <p:cViewPr varScale="1">
        <p:scale>
          <a:sx n="81" d="100"/>
          <a:sy n="81" d="100"/>
        </p:scale>
        <p:origin x="294"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57B487-737D-48E5-ADE4-EC7D28FA9599}" type="datetimeFigureOut">
              <a:rPr lang="es-ES" smtClean="0"/>
              <a:t>02/10/2015</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8652F9-9D83-4ACF-A917-C42095758DF9}" type="slidenum">
              <a:rPr lang="es-ES" smtClean="0"/>
              <a:t>‹Nº›</a:t>
            </a:fld>
            <a:endParaRPr lang="es-ES" dirty="0"/>
          </a:p>
        </p:txBody>
      </p:sp>
    </p:spTree>
    <p:extLst>
      <p:ext uri="{BB962C8B-B14F-4D97-AF65-F5344CB8AC3E}">
        <p14:creationId xmlns:p14="http://schemas.microsoft.com/office/powerpoint/2010/main" val="2627302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98652F9-9D83-4ACF-A917-C42095758DF9}" type="slidenum">
              <a:rPr lang="es-ES" smtClean="0"/>
              <a:t>1</a:t>
            </a:fld>
            <a:endParaRPr lang="es-ES" dirty="0"/>
          </a:p>
        </p:txBody>
      </p:sp>
    </p:spTree>
    <p:extLst>
      <p:ext uri="{BB962C8B-B14F-4D97-AF65-F5344CB8AC3E}">
        <p14:creationId xmlns:p14="http://schemas.microsoft.com/office/powerpoint/2010/main" val="364997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98652F9-9D83-4ACF-A917-C42095758DF9}" type="slidenum">
              <a:rPr lang="es-ES" smtClean="0"/>
              <a:t>5</a:t>
            </a:fld>
            <a:endParaRPr lang="es-ES" dirty="0"/>
          </a:p>
        </p:txBody>
      </p:sp>
    </p:spTree>
    <p:extLst>
      <p:ext uri="{BB962C8B-B14F-4D97-AF65-F5344CB8AC3E}">
        <p14:creationId xmlns:p14="http://schemas.microsoft.com/office/powerpoint/2010/main" val="7916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98652F9-9D83-4ACF-A917-C42095758DF9}" type="slidenum">
              <a:rPr lang="es-ES" smtClean="0"/>
              <a:t>41</a:t>
            </a:fld>
            <a:endParaRPr lang="es-ES" dirty="0"/>
          </a:p>
        </p:txBody>
      </p:sp>
    </p:spTree>
    <p:extLst>
      <p:ext uri="{BB962C8B-B14F-4D97-AF65-F5344CB8AC3E}">
        <p14:creationId xmlns:p14="http://schemas.microsoft.com/office/powerpoint/2010/main" val="1792244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2892076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3198361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B3EB87-9C5C-4DF6-A276-603F97AAE61C}" type="slidenum">
              <a:rPr lang="es-ES" smtClean="0"/>
              <a:t>‹Nº›</a:t>
            </a:fld>
            <a:endParaRPr lang="es-E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187267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3731820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B3EB87-9C5C-4DF6-A276-603F97AAE61C}" type="slidenum">
              <a:rPr lang="es-ES" smtClean="0"/>
              <a:t>‹Nº›</a:t>
            </a:fld>
            <a:endParaRPr lang="es-E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900707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3099649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2985502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189169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27791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4235758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532812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2749602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794438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10669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2528903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5BC8BF-5B2A-4FC1-BE4E-0293ADF7243B}" type="datetimeFigureOut">
              <a:rPr lang="es-ES" smtClean="0"/>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B3EB87-9C5C-4DF6-A276-603F97AAE61C}" type="slidenum">
              <a:rPr lang="es-ES" smtClean="0"/>
              <a:t>‹Nº›</a:t>
            </a:fld>
            <a:endParaRPr lang="es-ES" dirty="0"/>
          </a:p>
        </p:txBody>
      </p:sp>
    </p:spTree>
    <p:extLst>
      <p:ext uri="{BB962C8B-B14F-4D97-AF65-F5344CB8AC3E}">
        <p14:creationId xmlns:p14="http://schemas.microsoft.com/office/powerpoint/2010/main" val="4011328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5BC8BF-5B2A-4FC1-BE4E-0293ADF7243B}" type="datetimeFigureOut">
              <a:rPr lang="es-ES" smtClean="0"/>
              <a:t>02/10/2015</a:t>
            </a:fld>
            <a:endParaRPr lang="es-E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BB3EB87-9C5C-4DF6-A276-603F97AAE61C}" type="slidenum">
              <a:rPr lang="es-ES" smtClean="0"/>
              <a:t>‹Nº›</a:t>
            </a:fld>
            <a:endParaRPr lang="es-ES" dirty="0"/>
          </a:p>
        </p:txBody>
      </p:sp>
    </p:spTree>
    <p:extLst>
      <p:ext uri="{BB962C8B-B14F-4D97-AF65-F5344CB8AC3E}">
        <p14:creationId xmlns:p14="http://schemas.microsoft.com/office/powerpoint/2010/main" val="3463359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ww.sulromanzo.it/sites/default/files/images/alessandro-puglisi/lucifero.jp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addictiveepicurean.com/2012/08/categorias-esteticas.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011149" y="1525385"/>
            <a:ext cx="8911687" cy="1280890"/>
          </a:xfrm>
        </p:spPr>
        <p:txBody>
          <a:bodyPr>
            <a:normAutofit/>
          </a:bodyPr>
          <a:lstStyle/>
          <a:p>
            <a:pPr algn="ctr"/>
            <a:r>
              <a:rPr lang="es-ES" sz="3200" b="1" dirty="0" smtClean="0"/>
              <a:t>  </a:t>
            </a:r>
            <a:r>
              <a:rPr lang="es-ES" sz="3200" b="1" smtClean="0"/>
              <a:t>Universidad </a:t>
            </a:r>
            <a:r>
              <a:rPr lang="es-ES" sz="3200" b="1" dirty="0"/>
              <a:t>A</a:t>
            </a:r>
            <a:r>
              <a:rPr lang="es-ES" sz="3200" b="1" smtClean="0"/>
              <a:t>utónoma </a:t>
            </a:r>
            <a:r>
              <a:rPr lang="es-ES" sz="3200" b="1"/>
              <a:t>del </a:t>
            </a:r>
            <a:r>
              <a:rPr lang="es-ES" sz="3200" b="1" smtClean="0"/>
              <a:t>Estado </a:t>
            </a:r>
            <a:r>
              <a:rPr lang="es-ES" sz="3200" b="1" dirty="0"/>
              <a:t>de </a:t>
            </a:r>
            <a:r>
              <a:rPr lang="es-ES" sz="3200" b="1" dirty="0" smtClean="0"/>
              <a:t>                      México</a:t>
            </a:r>
            <a:endParaRPr lang="es-ES" sz="3200" dirty="0"/>
          </a:p>
        </p:txBody>
      </p:sp>
      <p:sp>
        <p:nvSpPr>
          <p:cNvPr id="3" name="Subtítulo 2"/>
          <p:cNvSpPr>
            <a:spLocks noGrp="1"/>
          </p:cNvSpPr>
          <p:nvPr>
            <p:ph idx="1"/>
          </p:nvPr>
        </p:nvSpPr>
        <p:spPr>
          <a:xfrm>
            <a:off x="2589212" y="3080378"/>
            <a:ext cx="8915400" cy="3777622"/>
          </a:xfrm>
        </p:spPr>
        <p:txBody>
          <a:bodyPr>
            <a:normAutofit/>
          </a:bodyPr>
          <a:lstStyle/>
          <a:p>
            <a:r>
              <a:rPr lang="es-ES" sz="2400" b="1" dirty="0" smtClean="0"/>
              <a:t>Plantel</a:t>
            </a:r>
            <a:r>
              <a:rPr lang="es-ES" sz="2400" dirty="0" smtClean="0"/>
              <a:t> “Lic. Adolfo López Mateos” de la escuela preparatoria</a:t>
            </a:r>
          </a:p>
          <a:p>
            <a:r>
              <a:rPr lang="es-ES" sz="2400" b="1" dirty="0" smtClean="0"/>
              <a:t>Unidad de Aprendizaje</a:t>
            </a:r>
            <a:r>
              <a:rPr lang="es-ES" sz="2400" dirty="0" smtClean="0"/>
              <a:t>: “Apreciación </a:t>
            </a:r>
            <a:r>
              <a:rPr lang="es-ES" sz="2400" dirty="0"/>
              <a:t>del </a:t>
            </a:r>
            <a:r>
              <a:rPr lang="es-ES" sz="2400" dirty="0" smtClean="0"/>
              <a:t>arte”</a:t>
            </a:r>
            <a:endParaRPr lang="es-ES" sz="2400" dirty="0"/>
          </a:p>
          <a:p>
            <a:r>
              <a:rPr lang="es-ES" sz="2400" b="1" dirty="0"/>
              <a:t>Módulo </a:t>
            </a:r>
            <a:r>
              <a:rPr lang="es-ES" sz="2400" b="1" dirty="0" smtClean="0"/>
              <a:t>1: </a:t>
            </a:r>
            <a:r>
              <a:rPr lang="es-ES" sz="2400" dirty="0" smtClean="0"/>
              <a:t>“Sensibilidad y entorno” (presentación visual)</a:t>
            </a:r>
            <a:endParaRPr lang="es-ES" sz="2400" dirty="0"/>
          </a:p>
          <a:p>
            <a:r>
              <a:rPr lang="es-ES" sz="2400" b="1" dirty="0" smtClean="0"/>
              <a:t>Desarrollado por</a:t>
            </a:r>
            <a:r>
              <a:rPr lang="es-ES" sz="2400" dirty="0" smtClean="0"/>
              <a:t>: M. en Edu. </a:t>
            </a:r>
            <a:r>
              <a:rPr lang="es-ES" sz="2400" dirty="0"/>
              <a:t>Sara Ileana Silva </a:t>
            </a:r>
            <a:r>
              <a:rPr lang="es-ES" sz="2400" dirty="0" smtClean="0"/>
              <a:t>Bernal</a:t>
            </a:r>
          </a:p>
          <a:p>
            <a:endParaRPr lang="es-MX" sz="2000" dirty="0"/>
          </a:p>
        </p:txBody>
      </p:sp>
      <p:pic>
        <p:nvPicPr>
          <p:cNvPr id="5" name="Imagen 1" descr="uaem[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4334" y="624110"/>
            <a:ext cx="1393631" cy="122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1" descr="J:\LOGOS\Escud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8508" y="624110"/>
            <a:ext cx="1221086" cy="122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9937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¿Qué es la sensación?</a:t>
            </a:r>
            <a:endParaRPr lang="es-ES" b="1" dirty="0"/>
          </a:p>
        </p:txBody>
      </p:sp>
      <p:sp>
        <p:nvSpPr>
          <p:cNvPr id="3" name="Marcador de contenido 2"/>
          <p:cNvSpPr>
            <a:spLocks noGrp="1"/>
          </p:cNvSpPr>
          <p:nvPr>
            <p:ph idx="1"/>
          </p:nvPr>
        </p:nvSpPr>
        <p:spPr/>
        <p:txBody>
          <a:bodyPr/>
          <a:lstStyle/>
          <a:p>
            <a:r>
              <a:rPr lang="es-ES" b="1" dirty="0" smtClean="0">
                <a:effectLst/>
              </a:rPr>
              <a:t>La sensación </a:t>
            </a:r>
            <a:r>
              <a:rPr lang="es-ES" dirty="0" smtClean="0">
                <a:effectLst/>
              </a:rPr>
              <a:t>es la respuesta directa e inmediata a una estimulación de los órganos sensoriales, aparece inmediatamente después de la percepción.</a:t>
            </a:r>
          </a:p>
          <a:p>
            <a:pPr marL="0" indent="0">
              <a:buNone/>
            </a:pPr>
            <a:r>
              <a:rPr lang="es-ES" dirty="0" smtClean="0">
                <a:effectLst/>
              </a:rPr>
              <a:t>Es el Proceso fisiológico por el cual la información física recibida, se convierte en información nerviosa. Sin embargo en el proceso del conocimiento la sensación es una reacción fugaz, que da origen a la percepción: que es el proceso por el cual la información sensorial recibida es organizada e interpretada</a:t>
            </a:r>
          </a:p>
        </p:txBody>
      </p:sp>
    </p:spTree>
    <p:extLst>
      <p:ext uri="{BB962C8B-B14F-4D97-AF65-F5344CB8AC3E}">
        <p14:creationId xmlns:p14="http://schemas.microsoft.com/office/powerpoint/2010/main" val="983283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1340" y="634340"/>
            <a:ext cx="5457702" cy="5457702"/>
          </a:xfrm>
          <a:prstGeom prst="rect">
            <a:avLst/>
          </a:prstGeom>
        </p:spPr>
      </p:pic>
    </p:spTree>
    <p:extLst>
      <p:ext uri="{BB962C8B-B14F-4D97-AF65-F5344CB8AC3E}">
        <p14:creationId xmlns:p14="http://schemas.microsoft.com/office/powerpoint/2010/main" val="404771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Tema 2: la emoción y su clasificación</a:t>
            </a:r>
            <a:r>
              <a:rPr lang="es-MX" dirty="0" smtClean="0"/>
              <a:t/>
            </a:r>
            <a:br>
              <a:rPr lang="es-MX" dirty="0" smtClean="0"/>
            </a:br>
            <a:r>
              <a:rPr lang="es-MX" dirty="0" smtClean="0"/>
              <a:t>¿qué es la emoción?</a:t>
            </a:r>
            <a:endParaRPr lang="es-ES" dirty="0"/>
          </a:p>
        </p:txBody>
      </p:sp>
      <p:sp>
        <p:nvSpPr>
          <p:cNvPr id="3" name="Marcador de contenido 2"/>
          <p:cNvSpPr>
            <a:spLocks noGrp="1"/>
          </p:cNvSpPr>
          <p:nvPr>
            <p:ph idx="1"/>
          </p:nvPr>
        </p:nvSpPr>
        <p:spPr/>
        <p:txBody>
          <a:bodyPr/>
          <a:lstStyle/>
          <a:p>
            <a:pPr marL="0" indent="0">
              <a:buNone/>
            </a:pPr>
            <a:r>
              <a:rPr lang="es-ES" dirty="0" smtClean="0"/>
              <a:t>Según el diccionario de la R.A.E. emoción (Del lat. emotĭo, -ōnis ) es: </a:t>
            </a:r>
          </a:p>
          <a:p>
            <a:r>
              <a:rPr lang="es-ES" dirty="0" smtClean="0"/>
              <a:t>Alteración del ánimo intensa y pasajera, agradable o penosa, que va acompañada de cierta conmoción somática. </a:t>
            </a:r>
            <a:endParaRPr lang="es-ES" dirty="0"/>
          </a:p>
          <a:p>
            <a:r>
              <a:rPr lang="es-ES" dirty="0" smtClean="0"/>
              <a:t>Según el psicólogo V.J. Wukmir: La emoción es una respuesta inmediata del organismo que le informa del grado de favorabilidad de un estímulo o situación. Si la situación le parece favorecer su supervivencia, experimenta una emoción positiva (alegría, satisfacción, deseo, paz, etc.) y sino, experimenta una emoción negativa (tristeza, desilusión, pena, angustia, etc.).</a:t>
            </a:r>
          </a:p>
        </p:txBody>
      </p:sp>
    </p:spTree>
    <p:extLst>
      <p:ext uri="{BB962C8B-B14F-4D97-AF65-F5344CB8AC3E}">
        <p14:creationId xmlns:p14="http://schemas.microsoft.com/office/powerpoint/2010/main" val="19283822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1143000"/>
            <a:ext cx="6096000" cy="4572000"/>
          </a:xfrm>
          <a:prstGeom prst="rect">
            <a:avLst/>
          </a:prstGeom>
        </p:spPr>
      </p:pic>
    </p:spTree>
    <p:extLst>
      <p:ext uri="{BB962C8B-B14F-4D97-AF65-F5344CB8AC3E}">
        <p14:creationId xmlns:p14="http://schemas.microsoft.com/office/powerpoint/2010/main" val="1503936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Clasificación de las emociones</a:t>
            </a:r>
            <a:endParaRPr lang="es-ES" b="1" dirty="0"/>
          </a:p>
        </p:txBody>
      </p:sp>
      <p:sp>
        <p:nvSpPr>
          <p:cNvPr id="3" name="Marcador de contenido 2"/>
          <p:cNvSpPr>
            <a:spLocks noGrp="1"/>
          </p:cNvSpPr>
          <p:nvPr>
            <p:ph idx="1"/>
          </p:nvPr>
        </p:nvSpPr>
        <p:spPr>
          <a:xfrm>
            <a:off x="1733797" y="1905000"/>
            <a:ext cx="9770815" cy="4006222"/>
          </a:xfrm>
        </p:spPr>
        <p:txBody>
          <a:bodyPr/>
          <a:lstStyle/>
          <a:p>
            <a:pPr marL="0" indent="0">
              <a:buNone/>
            </a:pPr>
            <a:r>
              <a:rPr lang="es-MX" dirty="0" smtClean="0"/>
              <a:t>Existen diferentes clasificaciones de las emociones, pero todas coinciden en:</a:t>
            </a:r>
          </a:p>
          <a:p>
            <a:pPr marL="0" indent="0">
              <a:buNone/>
            </a:pPr>
            <a:r>
              <a:rPr lang="es-MX" dirty="0" smtClean="0"/>
              <a:t>1)Existen emociones positivas o agradables, emociones negativas o desagradables y emociones ambiguas.</a:t>
            </a:r>
          </a:p>
          <a:p>
            <a:pPr marL="0" indent="0">
              <a:buNone/>
            </a:pPr>
            <a:r>
              <a:rPr lang="es-MX" dirty="0" smtClean="0"/>
              <a:t>2)Existen emociones básicas, potenciadas o primarias que son las que desencadenan al resto de las emociones, que se supone se experimentan con una intensidad menor.</a:t>
            </a:r>
          </a:p>
          <a:p>
            <a:pPr marL="0" indent="0">
              <a:buNone/>
            </a:pPr>
            <a:r>
              <a:rPr lang="es-ES" dirty="0" smtClean="0"/>
              <a:t>Goleman (1996) Entiende que hay 7 emociones primarias y sus familiares: ira, tristeza, alegría, amor, sorpresa, aversión y vergüenza</a:t>
            </a:r>
          </a:p>
          <a:p>
            <a:pPr marL="0" indent="0">
              <a:buNone/>
            </a:pPr>
            <a:endParaRPr lang="es-ES" dirty="0"/>
          </a:p>
          <a:p>
            <a:pPr marL="0" indent="0">
              <a:buNone/>
            </a:pPr>
            <a:endParaRPr lang="es-ES" dirty="0"/>
          </a:p>
        </p:txBody>
      </p:sp>
    </p:spTree>
    <p:extLst>
      <p:ext uri="{BB962C8B-B14F-4D97-AF65-F5344CB8AC3E}">
        <p14:creationId xmlns:p14="http://schemas.microsoft.com/office/powerpoint/2010/main" val="2753116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smtClean="0"/>
              <a:t>Emociones negativas</a:t>
            </a:r>
            <a:endParaRPr lang="es-ES" i="1" dirty="0"/>
          </a:p>
        </p:txBody>
      </p:sp>
      <p:sp>
        <p:nvSpPr>
          <p:cNvPr id="3" name="Marcador de contenido 2"/>
          <p:cNvSpPr>
            <a:spLocks noGrp="1"/>
          </p:cNvSpPr>
          <p:nvPr>
            <p:ph idx="1"/>
          </p:nvPr>
        </p:nvSpPr>
        <p:spPr>
          <a:xfrm>
            <a:off x="748145" y="1508166"/>
            <a:ext cx="10605655" cy="4668797"/>
          </a:xfrm>
        </p:spPr>
        <p:txBody>
          <a:bodyPr/>
          <a:lstStyle/>
          <a:p>
            <a:r>
              <a:rPr lang="es-MX" b="1" dirty="0" smtClean="0"/>
              <a:t>Ira</a:t>
            </a:r>
            <a:r>
              <a:rPr lang="es-MX" dirty="0" smtClean="0"/>
              <a:t>: rabia, cólera, rencor, odio, furia, indignación, resentimiento, aversión, exasperación, tensión, hostilidad, enojo, celos, envidia, violencia.</a:t>
            </a:r>
          </a:p>
          <a:p>
            <a:endParaRPr lang="es-MX" dirty="0"/>
          </a:p>
          <a:p>
            <a:endParaRPr lang="it-IT"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042" y="2497775"/>
            <a:ext cx="3810000" cy="3810000"/>
          </a:xfrm>
          <a:prstGeom prst="rect">
            <a:avLst/>
          </a:prstGeom>
        </p:spPr>
      </p:pic>
      <p:sp>
        <p:nvSpPr>
          <p:cNvPr id="6" name="CuadroTexto 5"/>
          <p:cNvSpPr txBox="1"/>
          <p:nvPr/>
        </p:nvSpPr>
        <p:spPr>
          <a:xfrm>
            <a:off x="6772895" y="5382282"/>
            <a:ext cx="4496788" cy="646331"/>
          </a:xfrm>
          <a:prstGeom prst="rect">
            <a:avLst/>
          </a:prstGeom>
          <a:noFill/>
        </p:spPr>
        <p:txBody>
          <a:bodyPr wrap="square" rtlCol="0">
            <a:spAutoFit/>
          </a:bodyPr>
          <a:lstStyle/>
          <a:p>
            <a:r>
              <a:rPr lang="es-MX" dirty="0" smtClean="0"/>
              <a:t>Lucifer: el bien y el mal, grabado para la “Divina comedia”, Italia.</a:t>
            </a:r>
            <a:endParaRPr lang="es-ES" dirty="0"/>
          </a:p>
        </p:txBody>
      </p:sp>
    </p:spTree>
    <p:extLst>
      <p:ext uri="{BB962C8B-B14F-4D97-AF65-F5344CB8AC3E}">
        <p14:creationId xmlns:p14="http://schemas.microsoft.com/office/powerpoint/2010/main" val="18681605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420919"/>
          </a:xfrm>
        </p:spPr>
        <p:txBody>
          <a:bodyPr>
            <a:normAutofit fontScale="90000"/>
          </a:bodyPr>
          <a:lstStyle/>
          <a:p>
            <a:endParaRPr lang="es-ES" dirty="0"/>
          </a:p>
        </p:txBody>
      </p:sp>
      <p:sp>
        <p:nvSpPr>
          <p:cNvPr id="3" name="Marcador de contenido 2"/>
          <p:cNvSpPr>
            <a:spLocks noGrp="1"/>
          </p:cNvSpPr>
          <p:nvPr>
            <p:ph idx="1"/>
          </p:nvPr>
        </p:nvSpPr>
        <p:spPr>
          <a:xfrm>
            <a:off x="1916032" y="1610948"/>
            <a:ext cx="8915400" cy="3777622"/>
          </a:xfrm>
        </p:spPr>
        <p:txBody>
          <a:bodyPr/>
          <a:lstStyle/>
          <a:p>
            <a:r>
              <a:rPr lang="es-MX" b="1" dirty="0" smtClean="0"/>
              <a:t>Tristeza: </a:t>
            </a:r>
            <a:r>
              <a:rPr lang="es-MX" dirty="0" smtClean="0"/>
              <a:t>Depresión, frustración, decepción, pena, dolor, melancolía, soledad, preocupación, desesperación.</a:t>
            </a:r>
          </a:p>
          <a:p>
            <a:endParaRPr lang="es-MX"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928" y="2752746"/>
            <a:ext cx="4537920" cy="3559154"/>
          </a:xfrm>
          <a:prstGeom prst="rect">
            <a:avLst/>
          </a:prstGeom>
        </p:spPr>
      </p:pic>
      <p:sp>
        <p:nvSpPr>
          <p:cNvPr id="5" name="CuadroTexto 4"/>
          <p:cNvSpPr txBox="1"/>
          <p:nvPr/>
        </p:nvSpPr>
        <p:spPr>
          <a:xfrm>
            <a:off x="1579419" y="5388570"/>
            <a:ext cx="4571999" cy="923330"/>
          </a:xfrm>
          <a:prstGeom prst="rect">
            <a:avLst/>
          </a:prstGeom>
          <a:noFill/>
        </p:spPr>
        <p:txBody>
          <a:bodyPr wrap="square" rtlCol="0">
            <a:spAutoFit/>
          </a:bodyPr>
          <a:lstStyle/>
          <a:p>
            <a:r>
              <a:rPr lang="es-MX" dirty="0"/>
              <a:t>Canto 32 del Infierno de la Divina comedia, grabado de Gustave Doré</a:t>
            </a:r>
          </a:p>
          <a:p>
            <a:endParaRPr lang="es-ES" dirty="0"/>
          </a:p>
        </p:txBody>
      </p:sp>
    </p:spTree>
    <p:extLst>
      <p:ext uri="{BB962C8B-B14F-4D97-AF65-F5344CB8AC3E}">
        <p14:creationId xmlns:p14="http://schemas.microsoft.com/office/powerpoint/2010/main" val="824078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smtClean="0"/>
              <a:t>Emociones positivas</a:t>
            </a:r>
            <a:endParaRPr lang="es-ES" i="1" dirty="0"/>
          </a:p>
        </p:txBody>
      </p:sp>
      <p:sp>
        <p:nvSpPr>
          <p:cNvPr id="3" name="Marcador de contenido 2"/>
          <p:cNvSpPr>
            <a:spLocks noGrp="1"/>
          </p:cNvSpPr>
          <p:nvPr>
            <p:ph idx="1"/>
          </p:nvPr>
        </p:nvSpPr>
        <p:spPr/>
        <p:txBody>
          <a:bodyPr/>
          <a:lstStyle/>
          <a:p>
            <a:r>
              <a:rPr lang="es-MX" b="1" dirty="0" smtClean="0"/>
              <a:t>Alegría</a:t>
            </a:r>
            <a:r>
              <a:rPr lang="es-MX" dirty="0" smtClean="0"/>
              <a:t>: euforia, deleite, diversión, placer, satisfacción, alivio, regocijo, diversión.</a:t>
            </a:r>
          </a:p>
          <a:p>
            <a:endParaRPr lang="es-MX" dirty="0" smtClean="0"/>
          </a:p>
          <a:p>
            <a:endParaRPr lang="es-MX" dirty="0" smtClean="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3204" y="2757738"/>
            <a:ext cx="3956779" cy="3325714"/>
          </a:xfrm>
          <a:prstGeom prst="rect">
            <a:avLst/>
          </a:prstGeom>
        </p:spPr>
      </p:pic>
      <p:sp>
        <p:nvSpPr>
          <p:cNvPr id="6" name="CuadroTexto 5"/>
          <p:cNvSpPr txBox="1"/>
          <p:nvPr/>
        </p:nvSpPr>
        <p:spPr>
          <a:xfrm>
            <a:off x="7612083" y="5437121"/>
            <a:ext cx="3360717" cy="646331"/>
          </a:xfrm>
          <a:prstGeom prst="rect">
            <a:avLst/>
          </a:prstGeom>
          <a:noFill/>
        </p:spPr>
        <p:txBody>
          <a:bodyPr wrap="square" rtlCol="0">
            <a:spAutoFit/>
          </a:bodyPr>
          <a:lstStyle/>
          <a:p>
            <a:r>
              <a:rPr lang="es-MX" dirty="0" smtClean="0"/>
              <a:t>Tapete de vacas rojas de Andy Warhol</a:t>
            </a:r>
            <a:endParaRPr lang="es-ES" dirty="0"/>
          </a:p>
        </p:txBody>
      </p:sp>
    </p:spTree>
    <p:extLst>
      <p:ext uri="{BB962C8B-B14F-4D97-AF65-F5344CB8AC3E}">
        <p14:creationId xmlns:p14="http://schemas.microsoft.com/office/powerpoint/2010/main" val="3681594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501774"/>
          </a:xfrm>
        </p:spPr>
        <p:txBody>
          <a:bodyPr>
            <a:normAutofit fontScale="90000"/>
          </a:bodyPr>
          <a:lstStyle/>
          <a:p>
            <a:endParaRPr lang="es-ES" dirty="0"/>
          </a:p>
        </p:txBody>
      </p:sp>
      <p:sp>
        <p:nvSpPr>
          <p:cNvPr id="3" name="Marcador de contenido 2"/>
          <p:cNvSpPr>
            <a:spLocks noGrp="1"/>
          </p:cNvSpPr>
          <p:nvPr>
            <p:ph idx="1"/>
          </p:nvPr>
        </p:nvSpPr>
        <p:spPr>
          <a:xfrm>
            <a:off x="755073" y="1326861"/>
            <a:ext cx="10515600" cy="5182795"/>
          </a:xfrm>
        </p:spPr>
        <p:txBody>
          <a:bodyPr/>
          <a:lstStyle/>
          <a:p>
            <a:r>
              <a:rPr lang="es-MX" b="1" dirty="0" smtClean="0"/>
              <a:t>Amor: </a:t>
            </a:r>
            <a:r>
              <a:rPr lang="es-MX" dirty="0" smtClean="0"/>
              <a:t>afecto, cariño, ternura, simpatía, aceptación, adoración, enamoramiento, gratitud.</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1439" y="1959753"/>
            <a:ext cx="3221243" cy="4169894"/>
          </a:xfrm>
          <a:prstGeom prst="rect">
            <a:avLst/>
          </a:prstGeom>
        </p:spPr>
      </p:pic>
      <p:sp>
        <p:nvSpPr>
          <p:cNvPr id="5" name="CuadroTexto 4"/>
          <p:cNvSpPr txBox="1"/>
          <p:nvPr/>
        </p:nvSpPr>
        <p:spPr>
          <a:xfrm>
            <a:off x="1579418" y="2980706"/>
            <a:ext cx="3503221" cy="1377538"/>
          </a:xfrm>
          <a:prstGeom prst="rect">
            <a:avLst/>
          </a:prstGeom>
          <a:noFill/>
        </p:spPr>
        <p:txBody>
          <a:bodyPr wrap="square" rtlCol="0">
            <a:spAutoFit/>
          </a:bodyPr>
          <a:lstStyle/>
          <a:p>
            <a:endParaRPr lang="es-ES" dirty="0"/>
          </a:p>
        </p:txBody>
      </p:sp>
      <p:sp>
        <p:nvSpPr>
          <p:cNvPr id="6" name="CuadroTexto 5"/>
          <p:cNvSpPr txBox="1"/>
          <p:nvPr/>
        </p:nvSpPr>
        <p:spPr>
          <a:xfrm>
            <a:off x="1258785" y="5365758"/>
            <a:ext cx="4619501" cy="369332"/>
          </a:xfrm>
          <a:prstGeom prst="rect">
            <a:avLst/>
          </a:prstGeom>
          <a:noFill/>
        </p:spPr>
        <p:txBody>
          <a:bodyPr wrap="square" rtlCol="0">
            <a:spAutoFit/>
          </a:bodyPr>
          <a:lstStyle/>
          <a:p>
            <a:r>
              <a:rPr lang="es-MX" dirty="0" smtClean="0"/>
              <a:t>Madre campesina, David Alfaro Siqueiros</a:t>
            </a:r>
            <a:endParaRPr lang="es-ES" dirty="0"/>
          </a:p>
        </p:txBody>
      </p:sp>
    </p:spTree>
    <p:extLst>
      <p:ext uri="{BB962C8B-B14F-4D97-AF65-F5344CB8AC3E}">
        <p14:creationId xmlns:p14="http://schemas.microsoft.com/office/powerpoint/2010/main" val="6150581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smtClean="0"/>
              <a:t>Emociones ambiguas</a:t>
            </a:r>
            <a:endParaRPr lang="es-ES" i="1" dirty="0"/>
          </a:p>
        </p:txBody>
      </p:sp>
      <p:sp>
        <p:nvSpPr>
          <p:cNvPr id="3" name="Marcador de contenido 2"/>
          <p:cNvSpPr>
            <a:spLocks noGrp="1"/>
          </p:cNvSpPr>
          <p:nvPr>
            <p:ph idx="1"/>
          </p:nvPr>
        </p:nvSpPr>
        <p:spPr/>
        <p:txBody>
          <a:bodyPr/>
          <a:lstStyle/>
          <a:p>
            <a:r>
              <a:rPr lang="es-MX" dirty="0" smtClean="0"/>
              <a:t>Sorpresa</a:t>
            </a:r>
          </a:p>
          <a:p>
            <a:r>
              <a:rPr lang="es-MX" dirty="0" smtClean="0"/>
              <a:t>Esperanza</a:t>
            </a:r>
            <a:endParaRPr lang="es-ES" dirty="0"/>
          </a:p>
          <a:p>
            <a:r>
              <a:rPr lang="es-MX" dirty="0" smtClean="0"/>
              <a:t>Compasión</a:t>
            </a:r>
            <a:endParaRPr lang="es-ES"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1762" y="1459736"/>
            <a:ext cx="3500981" cy="4928833"/>
          </a:xfrm>
          <a:prstGeom prst="rect">
            <a:avLst/>
          </a:prstGeom>
        </p:spPr>
      </p:pic>
      <p:sp>
        <p:nvSpPr>
          <p:cNvPr id="5" name="CuadroTexto 4"/>
          <p:cNvSpPr txBox="1"/>
          <p:nvPr/>
        </p:nvSpPr>
        <p:spPr>
          <a:xfrm>
            <a:off x="2042556" y="5588056"/>
            <a:ext cx="2565070" cy="646331"/>
          </a:xfrm>
          <a:prstGeom prst="rect">
            <a:avLst/>
          </a:prstGeom>
          <a:noFill/>
        </p:spPr>
        <p:txBody>
          <a:bodyPr wrap="square" rtlCol="0">
            <a:spAutoFit/>
          </a:bodyPr>
          <a:lstStyle/>
          <a:p>
            <a:r>
              <a:rPr lang="es-MX" dirty="0" smtClean="0"/>
              <a:t>Mujer con Sombrilla, Claude Monet</a:t>
            </a:r>
            <a:endParaRPr lang="es-ES" dirty="0"/>
          </a:p>
        </p:txBody>
      </p:sp>
    </p:spTree>
    <p:extLst>
      <p:ext uri="{BB962C8B-B14F-4D97-AF65-F5344CB8AC3E}">
        <p14:creationId xmlns:p14="http://schemas.microsoft.com/office/powerpoint/2010/main" val="3211042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Propósito</a:t>
            </a:r>
            <a:endParaRPr lang="es-ES" dirty="0"/>
          </a:p>
        </p:txBody>
      </p:sp>
      <p:sp>
        <p:nvSpPr>
          <p:cNvPr id="3" name="Marcador de contenido 2"/>
          <p:cNvSpPr>
            <a:spLocks noGrp="1"/>
          </p:cNvSpPr>
          <p:nvPr>
            <p:ph idx="1"/>
          </p:nvPr>
        </p:nvSpPr>
        <p:spPr/>
        <p:txBody>
          <a:bodyPr/>
          <a:lstStyle/>
          <a:p>
            <a:pPr algn="just"/>
            <a:r>
              <a:rPr lang="es-MX" dirty="0" smtClean="0"/>
              <a:t>El presente material comprende cada </a:t>
            </a:r>
            <a:r>
              <a:rPr lang="es-MX" dirty="0"/>
              <a:t>uno de los temas </a:t>
            </a:r>
            <a:r>
              <a:rPr lang="es-MX" dirty="0" smtClean="0"/>
              <a:t>planteados en </a:t>
            </a:r>
            <a:r>
              <a:rPr lang="es-MX" dirty="0"/>
              <a:t>el módulo uno de la unidad de aprendizaje apreciación del </a:t>
            </a:r>
            <a:r>
              <a:rPr lang="es-MX" dirty="0" smtClean="0"/>
              <a:t>arte.</a:t>
            </a:r>
            <a:endParaRPr lang="es-ES" dirty="0" smtClean="0"/>
          </a:p>
          <a:p>
            <a:pPr algn="just"/>
            <a:r>
              <a:rPr lang="es-ES" dirty="0" smtClean="0"/>
              <a:t>La presentación tiene </a:t>
            </a:r>
            <a:r>
              <a:rPr lang="es-ES" dirty="0"/>
              <a:t>como propósito que el alumno </a:t>
            </a:r>
            <a:r>
              <a:rPr lang="es-ES" dirty="0" smtClean="0"/>
              <a:t>comprenda cuales son las facultades que debe tener un artista para poder producir su obra, pero también que capacidades debe tener la persona que experimenta una manifestación artística para poder apreciarla de “mejor forma”.</a:t>
            </a:r>
          </a:p>
          <a:p>
            <a:pPr algn="just"/>
            <a:r>
              <a:rPr lang="es-MX" dirty="0" smtClean="0"/>
              <a:t>Además pretende que por medio de la visualización de imágenes de manifestaciones artísticas, el alumno comprenda ¿qué es el arte?, piense en su complejidad, encuentre un significado al estudio de esta materia, y además que sienta curiosidad por comenzar a experimentar las manifestaciones artísticas a su alrededor.</a:t>
            </a:r>
            <a:endParaRPr lang="es-ES" dirty="0" smtClean="0"/>
          </a:p>
        </p:txBody>
      </p:sp>
    </p:spTree>
    <p:extLst>
      <p:ext uri="{BB962C8B-B14F-4D97-AF65-F5344CB8AC3E}">
        <p14:creationId xmlns:p14="http://schemas.microsoft.com/office/powerpoint/2010/main" val="3903648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Tema 3: ¿Qué es la imaginación?</a:t>
            </a:r>
            <a:endParaRPr lang="es-ES" b="1" dirty="0"/>
          </a:p>
        </p:txBody>
      </p:sp>
      <p:sp>
        <p:nvSpPr>
          <p:cNvPr id="3" name="Marcador de contenido 2"/>
          <p:cNvSpPr>
            <a:spLocks noGrp="1"/>
          </p:cNvSpPr>
          <p:nvPr>
            <p:ph idx="1"/>
          </p:nvPr>
        </p:nvSpPr>
        <p:spPr/>
        <p:txBody>
          <a:bodyPr/>
          <a:lstStyle/>
          <a:p>
            <a:r>
              <a:rPr lang="es-ES" dirty="0" smtClean="0"/>
              <a:t>De acuerdo a la real academia de la lengua , es la Facultad de la mente de representar las imágenes de las cosas reales o ideales.</a:t>
            </a:r>
          </a:p>
          <a:p>
            <a:r>
              <a:rPr lang="es-ES" dirty="0" smtClean="0"/>
              <a:t>Parece ser que fue Aristóteles quien introdujo por vez primera, en la filosofía, el término de "imaginación” (phantasia), para señalar el proceso mediante el cual una imagen se presenta a nosotros. </a:t>
            </a:r>
          </a:p>
          <a:p>
            <a:r>
              <a:rPr lang="es-ES" dirty="0" smtClean="0"/>
              <a:t>De acuerdo con el filósofo griego, el alma nunca piensa sin una imagen mental; </a:t>
            </a:r>
          </a:p>
          <a:p>
            <a:r>
              <a:rPr lang="es-ES" dirty="0" smtClean="0"/>
              <a:t>La imaginación quedará vinculada al pensamiento de cosas que no ocurren en el presente, o que no se presentan de manera inmediata a los sentidos.</a:t>
            </a:r>
            <a:endParaRPr lang="es-MX" dirty="0" smtClean="0"/>
          </a:p>
          <a:p>
            <a:endParaRPr lang="es-MX" dirty="0"/>
          </a:p>
        </p:txBody>
      </p:sp>
    </p:spTree>
    <p:extLst>
      <p:ext uri="{BB962C8B-B14F-4D97-AF65-F5344CB8AC3E}">
        <p14:creationId xmlns:p14="http://schemas.microsoft.com/office/powerpoint/2010/main" val="3538327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05192" y="624110"/>
            <a:ext cx="8911687" cy="1280890"/>
          </a:xfrm>
        </p:spPr>
        <p:txBody>
          <a:bodyPr/>
          <a:lstStyle/>
          <a:p>
            <a:r>
              <a:rPr lang="es-MX" b="1" dirty="0" smtClean="0"/>
              <a:t>Tema 4:El arte y su clasificación</a:t>
            </a:r>
            <a:endParaRPr lang="es-ES" b="1" dirty="0"/>
          </a:p>
        </p:txBody>
      </p:sp>
      <p:sp>
        <p:nvSpPr>
          <p:cNvPr id="3" name="Marcador de contenido 2"/>
          <p:cNvSpPr>
            <a:spLocks noGrp="1"/>
          </p:cNvSpPr>
          <p:nvPr>
            <p:ph idx="1"/>
          </p:nvPr>
        </p:nvSpPr>
        <p:spPr>
          <a:xfrm>
            <a:off x="1781690" y="2204852"/>
            <a:ext cx="8915400" cy="3777622"/>
          </a:xfrm>
        </p:spPr>
        <p:txBody>
          <a:bodyPr/>
          <a:lstStyle/>
          <a:p>
            <a:pPr marL="0" indent="0" algn="ctr">
              <a:buNone/>
            </a:pPr>
            <a:r>
              <a:rPr lang="es-ES" sz="2800" dirty="0" smtClean="0"/>
              <a:t>La pregunta obligada es la siguiente:</a:t>
            </a:r>
          </a:p>
          <a:p>
            <a:pPr marL="0" indent="0" algn="ctr">
              <a:buNone/>
            </a:pPr>
            <a:endParaRPr lang="es-ES" sz="5400" dirty="0" smtClean="0"/>
          </a:p>
          <a:p>
            <a:pPr marL="0" indent="0" algn="ctr">
              <a:buNone/>
            </a:pPr>
            <a:r>
              <a:rPr lang="es-ES" sz="5400" i="1" dirty="0" smtClean="0"/>
              <a:t>¿</a:t>
            </a:r>
            <a:r>
              <a:rPr lang="es-ES" sz="5400" i="1" dirty="0"/>
              <a:t>Qué es el arte?</a:t>
            </a:r>
          </a:p>
        </p:txBody>
      </p:sp>
    </p:spTree>
    <p:extLst>
      <p:ext uri="{BB962C8B-B14F-4D97-AF65-F5344CB8AC3E}">
        <p14:creationId xmlns:p14="http://schemas.microsoft.com/office/powerpoint/2010/main" val="1592549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2444581" y="808921"/>
            <a:ext cx="3992732" cy="576262"/>
          </a:xfrm>
        </p:spPr>
        <p:txBody>
          <a:bodyPr/>
          <a:lstStyle/>
          <a:p>
            <a:r>
              <a:rPr lang="es-ES" dirty="0"/>
              <a:t>¿Es una ciencia?</a:t>
            </a:r>
          </a:p>
        </p:txBody>
      </p:sp>
      <p:pic>
        <p:nvPicPr>
          <p:cNvPr id="4" name="Picture 2" descr="http://www.quecomoquien.es/files/2011/02/hombre-vitruvio.jpg"/>
          <p:cNvPicPr>
            <a:picLocks noGrp="1" noChangeAspect="1" noChangeArrowheads="1"/>
          </p:cNvPicPr>
          <p:nvPr>
            <p:ph sz="half" idx="2"/>
          </p:nvPr>
        </p:nvPicPr>
        <p:blipFill>
          <a:blip r:embed="rId2" cstate="print"/>
          <a:stretch>
            <a:fillRect/>
          </a:stretch>
        </p:blipFill>
        <p:spPr bwMode="auto">
          <a:xfrm>
            <a:off x="2284370" y="2107693"/>
            <a:ext cx="3725965" cy="3725965"/>
          </a:xfrm>
          <a:prstGeom prst="rect">
            <a:avLst/>
          </a:prstGeom>
          <a:noFill/>
        </p:spPr>
      </p:pic>
      <p:sp>
        <p:nvSpPr>
          <p:cNvPr id="6" name="Marcador de texto 5"/>
          <p:cNvSpPr>
            <a:spLocks noGrp="1"/>
          </p:cNvSpPr>
          <p:nvPr>
            <p:ph type="body" sz="quarter" idx="3"/>
          </p:nvPr>
        </p:nvSpPr>
        <p:spPr>
          <a:xfrm>
            <a:off x="7506630" y="808921"/>
            <a:ext cx="3999001" cy="576262"/>
          </a:xfrm>
        </p:spPr>
        <p:txBody>
          <a:bodyPr/>
          <a:lstStyle/>
          <a:p>
            <a:r>
              <a:rPr lang="es-ES" dirty="0"/>
              <a:t>¿Es una técnica?</a:t>
            </a:r>
          </a:p>
        </p:txBody>
      </p:sp>
      <p:pic>
        <p:nvPicPr>
          <p:cNvPr id="8" name="Picture 2" descr="http://r21.roc21.netdna-cdn.com/blog/wp-content/uploads/2013/01/tecnicas-de-dibujo-tres.jpg"/>
          <p:cNvPicPr>
            <a:picLocks noGrp="1" noChangeAspect="1" noChangeArrowheads="1"/>
          </p:cNvPicPr>
          <p:nvPr>
            <p:ph sz="quarter" idx="4"/>
          </p:nvPr>
        </p:nvPicPr>
        <p:blipFill>
          <a:blip r:embed="rId3" cstate="print"/>
          <a:stretch>
            <a:fillRect/>
          </a:stretch>
        </p:blipFill>
        <p:spPr bwMode="auto">
          <a:xfrm>
            <a:off x="6661033" y="2470068"/>
            <a:ext cx="4845168" cy="3173585"/>
          </a:xfrm>
          <a:prstGeom prst="rect">
            <a:avLst/>
          </a:prstGeom>
          <a:noFill/>
        </p:spPr>
      </p:pic>
    </p:spTree>
    <p:extLst>
      <p:ext uri="{BB962C8B-B14F-4D97-AF65-F5344CB8AC3E}">
        <p14:creationId xmlns:p14="http://schemas.microsoft.com/office/powerpoint/2010/main" val="9975996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2327564" y="746316"/>
            <a:ext cx="3987024" cy="579490"/>
          </a:xfrm>
        </p:spPr>
        <p:txBody>
          <a:bodyPr/>
          <a:lstStyle/>
          <a:p>
            <a:r>
              <a:rPr lang="es-ES" dirty="0"/>
              <a:t>¿Es una actividad?</a:t>
            </a:r>
          </a:p>
        </p:txBody>
      </p:sp>
      <p:pic>
        <p:nvPicPr>
          <p:cNvPr id="4" name="Picture 2" descr="http://www.ojodigital.com/foro/attachments/sociales/24512d1213367920-dibujando-un-nino-dsc_5978.jpg"/>
          <p:cNvPicPr>
            <a:picLocks noGrp="1" noChangeAspect="1" noChangeArrowheads="1"/>
          </p:cNvPicPr>
          <p:nvPr>
            <p:ph sz="half" idx="2"/>
          </p:nvPr>
        </p:nvPicPr>
        <p:blipFill>
          <a:blip r:embed="rId2" cstate="print"/>
          <a:stretch>
            <a:fillRect/>
          </a:stretch>
        </p:blipFill>
        <p:spPr bwMode="auto">
          <a:xfrm>
            <a:off x="1426493" y="2375065"/>
            <a:ext cx="4567970" cy="3471657"/>
          </a:xfrm>
          <a:prstGeom prst="rect">
            <a:avLst/>
          </a:prstGeom>
          <a:noFill/>
        </p:spPr>
      </p:pic>
      <p:sp>
        <p:nvSpPr>
          <p:cNvPr id="6" name="Marcador de texto 5"/>
          <p:cNvSpPr>
            <a:spLocks noGrp="1"/>
          </p:cNvSpPr>
          <p:nvPr>
            <p:ph type="body" sz="quarter" idx="3"/>
          </p:nvPr>
        </p:nvSpPr>
        <p:spPr>
          <a:xfrm>
            <a:off x="6733309" y="746316"/>
            <a:ext cx="4879198" cy="579490"/>
          </a:xfrm>
        </p:spPr>
        <p:txBody>
          <a:bodyPr/>
          <a:lstStyle/>
          <a:p>
            <a:r>
              <a:rPr lang="es-MX" dirty="0" smtClean="0"/>
              <a:t>¿Es un medio de expresión?</a:t>
            </a:r>
            <a:endParaRPr lang="es-ES" dirty="0"/>
          </a:p>
        </p:txBody>
      </p:sp>
      <p:pic>
        <p:nvPicPr>
          <p:cNvPr id="8" name="Picture 2" descr="http://www.theartwolf.com/news/images/pollock-number-16.jpg"/>
          <p:cNvPicPr>
            <a:picLocks noGrp="1" noChangeAspect="1" noChangeArrowheads="1"/>
          </p:cNvPicPr>
          <p:nvPr>
            <p:ph sz="quarter" idx="4"/>
          </p:nvPr>
        </p:nvPicPr>
        <p:blipFill>
          <a:blip r:embed="rId3" cstate="print"/>
          <a:srcRect/>
          <a:stretch>
            <a:fillRect/>
          </a:stretch>
        </p:blipFill>
        <p:spPr bwMode="auto">
          <a:xfrm>
            <a:off x="7707086" y="1734059"/>
            <a:ext cx="3005407" cy="4112663"/>
          </a:xfrm>
          <a:prstGeom prst="rect">
            <a:avLst/>
          </a:prstGeom>
          <a:noFill/>
        </p:spPr>
      </p:pic>
    </p:spTree>
    <p:extLst>
      <p:ext uri="{BB962C8B-B14F-4D97-AF65-F5344CB8AC3E}">
        <p14:creationId xmlns:p14="http://schemas.microsoft.com/office/powerpoint/2010/main" val="29108166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815792" y="1207717"/>
            <a:ext cx="8628062" cy="4351337"/>
          </a:xfrm>
        </p:spPr>
        <p:txBody>
          <a:bodyPr>
            <a:normAutofit fontScale="92500"/>
          </a:bodyPr>
          <a:lstStyle/>
          <a:p>
            <a:pPr marL="0" indent="0">
              <a:buNone/>
            </a:pPr>
            <a:r>
              <a:rPr lang="es-ES" sz="9600" dirty="0" smtClean="0"/>
              <a:t>                                                         ¿Quién produce arte?</a:t>
            </a:r>
            <a:endParaRPr lang="es-ES" sz="9600" dirty="0"/>
          </a:p>
        </p:txBody>
      </p:sp>
    </p:spTree>
    <p:extLst>
      <p:ext uri="{BB962C8B-B14F-4D97-AF65-F5344CB8AC3E}">
        <p14:creationId xmlns:p14="http://schemas.microsoft.com/office/powerpoint/2010/main" val="4205317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846843" y="737669"/>
            <a:ext cx="3992732" cy="576262"/>
          </a:xfrm>
        </p:spPr>
        <p:txBody>
          <a:bodyPr/>
          <a:lstStyle/>
          <a:p>
            <a:r>
              <a:rPr lang="es-ES" dirty="0" smtClean="0"/>
              <a:t>¿cualquier </a:t>
            </a:r>
            <a:r>
              <a:rPr lang="es-ES" dirty="0"/>
              <a:t>ser vivo?</a:t>
            </a:r>
          </a:p>
        </p:txBody>
      </p:sp>
      <p:pic>
        <p:nvPicPr>
          <p:cNvPr id="4" name="Picture 6" descr="http://pixelicia.com/img/pixelicia/2007/06/perros-pintando.jpg"/>
          <p:cNvPicPr>
            <a:picLocks noGrp="1" noChangeAspect="1" noChangeArrowheads="1"/>
          </p:cNvPicPr>
          <p:nvPr>
            <p:ph sz="half" idx="2"/>
          </p:nvPr>
        </p:nvPicPr>
        <p:blipFill>
          <a:blip r:embed="rId2" cstate="print"/>
          <a:stretch>
            <a:fillRect/>
          </a:stretch>
        </p:blipFill>
        <p:spPr bwMode="auto">
          <a:xfrm>
            <a:off x="1276741" y="2327564"/>
            <a:ext cx="4742815" cy="3295008"/>
          </a:xfrm>
          <a:prstGeom prst="rect">
            <a:avLst/>
          </a:prstGeom>
          <a:noFill/>
        </p:spPr>
      </p:pic>
      <p:sp>
        <p:nvSpPr>
          <p:cNvPr id="6" name="Marcador de texto 5"/>
          <p:cNvSpPr>
            <a:spLocks noGrp="1"/>
          </p:cNvSpPr>
          <p:nvPr>
            <p:ph type="body" sz="quarter" idx="3"/>
          </p:nvPr>
        </p:nvSpPr>
        <p:spPr>
          <a:xfrm>
            <a:off x="7190708" y="853194"/>
            <a:ext cx="3999001" cy="576262"/>
          </a:xfrm>
        </p:spPr>
        <p:txBody>
          <a:bodyPr/>
          <a:lstStyle/>
          <a:p>
            <a:r>
              <a:rPr lang="es-ES" dirty="0"/>
              <a:t>…o ¿el ser Humano?</a:t>
            </a:r>
          </a:p>
        </p:txBody>
      </p:sp>
      <p:pic>
        <p:nvPicPr>
          <p:cNvPr id="8" name="Marcador de contenido 3"/>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7386050" y="2327564"/>
            <a:ext cx="3684292" cy="3295008"/>
          </a:xfrm>
        </p:spPr>
      </p:pic>
    </p:spTree>
    <p:extLst>
      <p:ext uri="{BB962C8B-B14F-4D97-AF65-F5344CB8AC3E}">
        <p14:creationId xmlns:p14="http://schemas.microsoft.com/office/powerpoint/2010/main" val="13786781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2048724" y="856423"/>
            <a:ext cx="3992732" cy="576262"/>
          </a:xfrm>
        </p:spPr>
        <p:txBody>
          <a:bodyPr/>
          <a:lstStyle/>
          <a:p>
            <a:r>
              <a:rPr lang="es-ES" dirty="0"/>
              <a:t>¿El arte…..crea?</a:t>
            </a:r>
          </a:p>
        </p:txBody>
      </p:sp>
      <p:pic>
        <p:nvPicPr>
          <p:cNvPr id="4" name="Picture 2" descr="http://hoypormadrid.com/wp-content/uploads/2013/04/la_tentacion_de_san_antoniohoypormadrid.jpg"/>
          <p:cNvPicPr>
            <a:picLocks noGrp="1" noChangeAspect="1" noChangeArrowheads="1"/>
          </p:cNvPicPr>
          <p:nvPr>
            <p:ph sz="half" idx="2"/>
          </p:nvPr>
        </p:nvPicPr>
        <p:blipFill>
          <a:blip r:embed="rId2" cstate="print"/>
          <a:stretch>
            <a:fillRect/>
          </a:stretch>
        </p:blipFill>
        <p:spPr bwMode="auto">
          <a:xfrm>
            <a:off x="1513903" y="2386940"/>
            <a:ext cx="4612819" cy="3382733"/>
          </a:xfrm>
          <a:prstGeom prst="rect">
            <a:avLst/>
          </a:prstGeom>
          <a:noFill/>
        </p:spPr>
      </p:pic>
      <p:sp>
        <p:nvSpPr>
          <p:cNvPr id="6" name="Marcador de texto 5"/>
          <p:cNvSpPr>
            <a:spLocks noGrp="1"/>
          </p:cNvSpPr>
          <p:nvPr>
            <p:ph type="body" sz="quarter" idx="3"/>
          </p:nvPr>
        </p:nvSpPr>
        <p:spPr>
          <a:xfrm>
            <a:off x="7155081" y="856423"/>
            <a:ext cx="3999001" cy="576262"/>
          </a:xfrm>
        </p:spPr>
        <p:txBody>
          <a:bodyPr/>
          <a:lstStyle/>
          <a:p>
            <a:r>
              <a:rPr lang="es-MX" dirty="0"/>
              <a:t>….o recrea?</a:t>
            </a:r>
            <a:endParaRPr lang="es-ES" dirty="0"/>
          </a:p>
        </p:txBody>
      </p:sp>
      <p:pic>
        <p:nvPicPr>
          <p:cNvPr id="8" name="Picture 2" descr="http://www.garuyo.com/web/media/images/images/Jos%C3%A9%20Mar%C3%ADa%20Velasco%202.jpg"/>
          <p:cNvPicPr>
            <a:picLocks noGrp="1" noChangeAspect="1" noChangeArrowheads="1"/>
          </p:cNvPicPr>
          <p:nvPr>
            <p:ph sz="quarter" idx="4"/>
          </p:nvPr>
        </p:nvPicPr>
        <p:blipFill>
          <a:blip r:embed="rId3" cstate="print"/>
          <a:stretch>
            <a:fillRect/>
          </a:stretch>
        </p:blipFill>
        <p:spPr bwMode="auto">
          <a:xfrm>
            <a:off x="6762445" y="2386940"/>
            <a:ext cx="4743756" cy="3382733"/>
          </a:xfrm>
          <a:prstGeom prst="rect">
            <a:avLst/>
          </a:prstGeom>
          <a:noFill/>
        </p:spPr>
      </p:pic>
    </p:spTree>
    <p:extLst>
      <p:ext uri="{BB962C8B-B14F-4D97-AF65-F5344CB8AC3E}">
        <p14:creationId xmlns:p14="http://schemas.microsoft.com/office/powerpoint/2010/main" val="3566594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…Entonces, ¿qué es el arte?</a:t>
            </a:r>
            <a:endParaRPr lang="es-ES" dirty="0"/>
          </a:p>
        </p:txBody>
      </p:sp>
      <p:sp>
        <p:nvSpPr>
          <p:cNvPr id="3" name="Marcador de contenido 2"/>
          <p:cNvSpPr>
            <a:spLocks noGrp="1"/>
          </p:cNvSpPr>
          <p:nvPr>
            <p:ph idx="1"/>
          </p:nvPr>
        </p:nvSpPr>
        <p:spPr/>
        <p:txBody>
          <a:bodyPr>
            <a:normAutofit/>
          </a:bodyPr>
          <a:lstStyle/>
          <a:p>
            <a:pPr>
              <a:buFont typeface="Arial" charset="0"/>
              <a:buNone/>
            </a:pPr>
            <a:r>
              <a:rPr lang="es-ES" sz="2000" dirty="0" smtClean="0"/>
              <a:t>   Disciplina que creativa del ser humano (</a:t>
            </a:r>
            <a:r>
              <a:rPr lang="es-ES" sz="2000" dirty="0"/>
              <a:t>y</a:t>
            </a:r>
            <a:r>
              <a:rPr lang="es-ES" sz="2000" dirty="0" smtClean="0"/>
              <a:t>a que implica el razonamiento de lo que se quiere expresar) que se vale de la percepción y la imaginación para transformar y combinar materiales, imágenes, sonidos, etc. mediante la utilización de diferentes técnicas (requiere de conocimientos específicos retomados de áreas de diferentes ciencias), y así expresar una idea o un sentimiento y producir un efecto estético, o embellecer ciertos objetos o estructuras funcionales; para beneplácito de los sentidos del espectador o usuario.</a:t>
            </a:r>
          </a:p>
        </p:txBody>
      </p:sp>
    </p:spTree>
    <p:extLst>
      <p:ext uri="{BB962C8B-B14F-4D97-AF65-F5344CB8AC3E}">
        <p14:creationId xmlns:p14="http://schemas.microsoft.com/office/powerpoint/2010/main" val="31071874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¿cómo se clasifica el arte?</a:t>
            </a:r>
            <a:endParaRPr lang="es-ES" dirty="0"/>
          </a:p>
        </p:txBody>
      </p:sp>
      <p:sp>
        <p:nvSpPr>
          <p:cNvPr id="3" name="Marcador de contenido 2"/>
          <p:cNvSpPr>
            <a:spLocks noGrp="1"/>
          </p:cNvSpPr>
          <p:nvPr>
            <p:ph idx="1"/>
          </p:nvPr>
        </p:nvSpPr>
        <p:spPr>
          <a:xfrm>
            <a:off x="1199408" y="1318161"/>
            <a:ext cx="10509661" cy="5023261"/>
          </a:xfrm>
        </p:spPr>
        <p:txBody>
          <a:bodyPr/>
          <a:lstStyle/>
          <a:p>
            <a:r>
              <a:rPr lang="es-MX" dirty="0" smtClean="0"/>
              <a:t>Existen varias clasificaciones, sin duda una de las más conocidas es la “clasificación Griega”, que divide para su estudio y comprensión a las artes en 7, las llamadas “Bellas artes”, de esta clasificación se desprenden las clasificaciones modernas del arte, en donde se incluyen a las nuevas tecnologías.</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287435205"/>
              </p:ext>
            </p:extLst>
          </p:nvPr>
        </p:nvGraphicFramePr>
        <p:xfrm>
          <a:off x="1638795" y="2553195"/>
          <a:ext cx="9286503" cy="3862557"/>
        </p:xfrm>
        <a:graphic>
          <a:graphicData uri="http://schemas.openxmlformats.org/drawingml/2006/table">
            <a:tbl>
              <a:tblPr firstRow="1" bandRow="1">
                <a:tableStyleId>{5C22544A-7EE6-4342-B048-85BDC9FD1C3A}</a:tableStyleId>
              </a:tblPr>
              <a:tblGrid>
                <a:gridCol w="3218213"/>
                <a:gridCol w="6068290"/>
              </a:tblGrid>
              <a:tr h="541680">
                <a:tc>
                  <a:txBody>
                    <a:bodyPr/>
                    <a:lstStyle/>
                    <a:p>
                      <a:r>
                        <a:rPr lang="es-MX" dirty="0" smtClean="0"/>
                        <a:t>Tipo de arte</a:t>
                      </a:r>
                      <a:endParaRPr lang="es-ES" dirty="0"/>
                    </a:p>
                  </a:txBody>
                  <a:tcPr/>
                </a:tc>
                <a:tc>
                  <a:txBody>
                    <a:bodyPr/>
                    <a:lstStyle/>
                    <a:p>
                      <a:r>
                        <a:rPr lang="es-MX" dirty="0" smtClean="0"/>
                        <a:t>manifestación</a:t>
                      </a:r>
                      <a:endParaRPr lang="es-ES" dirty="0"/>
                    </a:p>
                  </a:txBody>
                  <a:tcPr/>
                </a:tc>
              </a:tr>
              <a:tr h="1184511">
                <a:tc>
                  <a:txBody>
                    <a:bodyPr/>
                    <a:lstStyle/>
                    <a:p>
                      <a:r>
                        <a:rPr lang="es-MX" sz="1600" dirty="0" smtClean="0"/>
                        <a:t>Artes plásticas, espaciales o visuales</a:t>
                      </a:r>
                      <a:endParaRPr lang="es-ES" sz="1600" dirty="0"/>
                    </a:p>
                  </a:txBody>
                  <a:tcPr/>
                </a:tc>
                <a:tc>
                  <a:txBody>
                    <a:bodyPr/>
                    <a:lstStyle/>
                    <a:p>
                      <a:pPr marL="285750" indent="-285750">
                        <a:buFont typeface="Arial" panose="020B0604020202020204" pitchFamily="34" charset="0"/>
                        <a:buChar char="•"/>
                      </a:pPr>
                      <a:r>
                        <a:rPr lang="es-MX" sz="1600" dirty="0" smtClean="0"/>
                        <a:t>Gráfica (grabado y serigrafía)</a:t>
                      </a:r>
                    </a:p>
                    <a:p>
                      <a:pPr marL="285750" indent="-285750">
                        <a:buFont typeface="Arial" panose="020B0604020202020204" pitchFamily="34" charset="0"/>
                        <a:buChar char="•"/>
                      </a:pPr>
                      <a:r>
                        <a:rPr lang="es-MX" sz="1600" dirty="0" smtClean="0"/>
                        <a:t>Pintura</a:t>
                      </a:r>
                    </a:p>
                    <a:p>
                      <a:pPr marL="285750" indent="-285750">
                        <a:buFont typeface="Arial" panose="020B0604020202020204" pitchFamily="34" charset="0"/>
                        <a:buChar char="•"/>
                      </a:pPr>
                      <a:r>
                        <a:rPr lang="es-MX" sz="1600" dirty="0" smtClean="0"/>
                        <a:t>Escultura</a:t>
                      </a:r>
                    </a:p>
                    <a:p>
                      <a:pPr marL="285750" indent="-285750">
                        <a:buFont typeface="Arial" panose="020B0604020202020204" pitchFamily="34" charset="0"/>
                        <a:buChar char="•"/>
                      </a:pPr>
                      <a:r>
                        <a:rPr lang="es-MX" sz="1600" dirty="0" smtClean="0"/>
                        <a:t>Arquitectura</a:t>
                      </a:r>
                      <a:endParaRPr lang="es-ES" sz="1600" dirty="0"/>
                    </a:p>
                  </a:txBody>
                  <a:tcPr/>
                </a:tc>
              </a:tr>
              <a:tr h="675465">
                <a:tc>
                  <a:txBody>
                    <a:bodyPr/>
                    <a:lstStyle/>
                    <a:p>
                      <a:r>
                        <a:rPr lang="es-MX" sz="1600" dirty="0" smtClean="0"/>
                        <a:t>Artes auditivas (temporales)</a:t>
                      </a:r>
                      <a:endParaRPr lang="es-ES" sz="1600" dirty="0"/>
                    </a:p>
                  </a:txBody>
                  <a:tcPr/>
                </a:tc>
                <a:tc>
                  <a:txBody>
                    <a:bodyPr/>
                    <a:lstStyle/>
                    <a:p>
                      <a:pPr marL="285750" indent="-285750">
                        <a:buFont typeface="Arial" panose="020B0604020202020204" pitchFamily="34" charset="0"/>
                        <a:buChar char="•"/>
                      </a:pPr>
                      <a:r>
                        <a:rPr lang="es-MX" sz="1600" dirty="0" smtClean="0"/>
                        <a:t>Música</a:t>
                      </a:r>
                    </a:p>
                    <a:p>
                      <a:pPr marL="285750" indent="-285750">
                        <a:buFont typeface="Arial" panose="020B0604020202020204" pitchFamily="34" charset="0"/>
                        <a:buChar char="•"/>
                      </a:pPr>
                      <a:r>
                        <a:rPr lang="es-MX" sz="1600" dirty="0" smtClean="0"/>
                        <a:t>Literatura</a:t>
                      </a:r>
                      <a:endParaRPr lang="es-ES" sz="1600" dirty="0"/>
                    </a:p>
                  </a:txBody>
                  <a:tcPr/>
                </a:tc>
              </a:tr>
              <a:tr h="637941">
                <a:tc>
                  <a:txBody>
                    <a:bodyPr/>
                    <a:lstStyle/>
                    <a:p>
                      <a:r>
                        <a:rPr lang="es-MX" sz="1600" dirty="0" smtClean="0"/>
                        <a:t>Artes Mixtas (temporales)</a:t>
                      </a:r>
                      <a:endParaRPr lang="es-ES" sz="1600" dirty="0"/>
                    </a:p>
                  </a:txBody>
                  <a:tcPr/>
                </a:tc>
                <a:tc>
                  <a:txBody>
                    <a:bodyPr/>
                    <a:lstStyle/>
                    <a:p>
                      <a:pPr marL="285750" indent="-285750">
                        <a:buFont typeface="Arial" panose="020B0604020202020204" pitchFamily="34" charset="0"/>
                        <a:buChar char="•"/>
                      </a:pPr>
                      <a:r>
                        <a:rPr lang="es-MX" sz="1600" dirty="0" smtClean="0"/>
                        <a:t>Danza</a:t>
                      </a:r>
                    </a:p>
                    <a:p>
                      <a:pPr marL="285750" indent="-285750">
                        <a:buFont typeface="Arial" panose="020B0604020202020204" pitchFamily="34" charset="0"/>
                        <a:buChar char="•"/>
                      </a:pPr>
                      <a:r>
                        <a:rPr lang="es-MX" sz="1600" dirty="0" smtClean="0"/>
                        <a:t>Teatro</a:t>
                      </a:r>
                      <a:endParaRPr lang="es-ES" sz="1600" dirty="0"/>
                    </a:p>
                  </a:txBody>
                  <a:tcPr/>
                </a:tc>
              </a:tr>
              <a:tr h="748630">
                <a:tc>
                  <a:txBody>
                    <a:bodyPr/>
                    <a:lstStyle/>
                    <a:p>
                      <a:r>
                        <a:rPr lang="es-MX" sz="1600" dirty="0" smtClean="0"/>
                        <a:t>Nuevas tecnologías</a:t>
                      </a:r>
                      <a:endParaRPr lang="es-ES" sz="1600" dirty="0"/>
                    </a:p>
                  </a:txBody>
                  <a:tcPr/>
                </a:tc>
                <a:tc>
                  <a:txBody>
                    <a:bodyPr/>
                    <a:lstStyle/>
                    <a:p>
                      <a:pPr marL="285750" indent="-285750">
                        <a:buFont typeface="Arial" panose="020B0604020202020204" pitchFamily="34" charset="0"/>
                        <a:buChar char="•"/>
                      </a:pPr>
                      <a:r>
                        <a:rPr lang="es-MX" sz="1600" dirty="0" smtClean="0"/>
                        <a:t>Cinematografía</a:t>
                      </a:r>
                    </a:p>
                    <a:p>
                      <a:pPr marL="285750" indent="-285750">
                        <a:buFont typeface="Arial" panose="020B0604020202020204" pitchFamily="34" charset="0"/>
                        <a:buChar char="•"/>
                      </a:pPr>
                      <a:r>
                        <a:rPr lang="es-MX" sz="1600" dirty="0" smtClean="0"/>
                        <a:t>Diseño (Gráfico e Industrial)</a:t>
                      </a:r>
                      <a:endParaRPr lang="es-ES" sz="1600" dirty="0" smtClean="0"/>
                    </a:p>
                    <a:p>
                      <a:pPr marL="285750" indent="-285750">
                        <a:buFont typeface="Arial" panose="020B0604020202020204" pitchFamily="34" charset="0"/>
                        <a:buChar char="•"/>
                      </a:pPr>
                      <a:r>
                        <a:rPr lang="es-MX" sz="1600" dirty="0" smtClean="0"/>
                        <a:t>Fotografía</a:t>
                      </a:r>
                      <a:endParaRPr lang="es-ES" sz="1600" dirty="0"/>
                    </a:p>
                  </a:txBody>
                  <a:tcPr/>
                </a:tc>
              </a:tr>
            </a:tbl>
          </a:graphicData>
        </a:graphic>
      </p:graphicFrame>
    </p:spTree>
    <p:extLst>
      <p:ext uri="{BB962C8B-B14F-4D97-AF65-F5344CB8AC3E}">
        <p14:creationId xmlns:p14="http://schemas.microsoft.com/office/powerpoint/2010/main" val="7290783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92924" y="624110"/>
            <a:ext cx="8911687" cy="610924"/>
          </a:xfrm>
        </p:spPr>
        <p:txBody>
          <a:bodyPr>
            <a:normAutofit fontScale="90000"/>
          </a:bodyPr>
          <a:lstStyle/>
          <a:p>
            <a:r>
              <a:rPr lang="es-MX" dirty="0" smtClean="0"/>
              <a:t>Artes plásticas, espaciales o visuales” la gráfica”</a:t>
            </a:r>
            <a:br>
              <a:rPr lang="es-MX" dirty="0" smtClean="0"/>
            </a:br>
            <a:endParaRPr lang="es-ES" dirty="0"/>
          </a:p>
        </p:txBody>
      </p:sp>
      <p:sp>
        <p:nvSpPr>
          <p:cNvPr id="5" name="Marcador de texto 4"/>
          <p:cNvSpPr>
            <a:spLocks noGrp="1"/>
          </p:cNvSpPr>
          <p:nvPr>
            <p:ph type="body" idx="1"/>
          </p:nvPr>
        </p:nvSpPr>
        <p:spPr>
          <a:xfrm>
            <a:off x="2589212" y="1722880"/>
            <a:ext cx="3992732" cy="352030"/>
          </a:xfrm>
        </p:spPr>
        <p:txBody>
          <a:bodyPr/>
          <a:lstStyle/>
          <a:p>
            <a:r>
              <a:rPr lang="es-MX" dirty="0" smtClean="0"/>
              <a:t>grabado</a:t>
            </a:r>
            <a:endParaRPr lang="es-ES" dirty="0"/>
          </a:p>
        </p:txBody>
      </p:sp>
      <p:sp>
        <p:nvSpPr>
          <p:cNvPr id="7" name="Marcador de texto 6"/>
          <p:cNvSpPr>
            <a:spLocks noGrp="1"/>
          </p:cNvSpPr>
          <p:nvPr>
            <p:ph type="body" sz="quarter" idx="3"/>
          </p:nvPr>
        </p:nvSpPr>
        <p:spPr>
          <a:xfrm>
            <a:off x="7301167" y="1705861"/>
            <a:ext cx="3999001" cy="369049"/>
          </a:xfrm>
        </p:spPr>
        <p:txBody>
          <a:bodyPr/>
          <a:lstStyle/>
          <a:p>
            <a:r>
              <a:rPr lang="es-MX" dirty="0" smtClean="0"/>
              <a:t>serigrafía</a:t>
            </a:r>
            <a:endParaRPr lang="es-ES" dirty="0"/>
          </a:p>
        </p:txBody>
      </p:sp>
      <p:pic>
        <p:nvPicPr>
          <p:cNvPr id="9" name="Picture 2" descr="http://3.bp.blogspot.com/_LoJDJnAOQa4/SSSI9-z1erI/AAAAAAAAAVs/MSu0hH7G4ms/s400/posada12.jpg"/>
          <p:cNvPicPr>
            <a:picLocks noGrp="1" noChangeAspect="1" noChangeArrowheads="1"/>
          </p:cNvPicPr>
          <p:nvPr>
            <p:ph sz="half" idx="2"/>
          </p:nvPr>
        </p:nvPicPr>
        <p:blipFill>
          <a:blip r:embed="rId2" cstate="print"/>
          <a:srcRect/>
          <a:stretch>
            <a:fillRect/>
          </a:stretch>
        </p:blipFill>
        <p:spPr bwMode="auto">
          <a:xfrm>
            <a:off x="2589213" y="2242416"/>
            <a:ext cx="2659682" cy="3388130"/>
          </a:xfrm>
          <a:prstGeom prst="rect">
            <a:avLst/>
          </a:prstGeom>
          <a:noFill/>
        </p:spPr>
      </p:pic>
      <p:pic>
        <p:nvPicPr>
          <p:cNvPr id="10" name="Picture 2" descr="http://consultaeventos.com/wp-content/uploads/2008/11/bienal-del-cartel.jpg"/>
          <p:cNvPicPr>
            <a:picLocks noGrp="1" noChangeAspect="1" noChangeArrowheads="1"/>
          </p:cNvPicPr>
          <p:nvPr>
            <p:ph sz="quarter" idx="4"/>
          </p:nvPr>
        </p:nvPicPr>
        <p:blipFill>
          <a:blip r:embed="rId3" cstate="print"/>
          <a:srcRect/>
          <a:stretch>
            <a:fillRect/>
          </a:stretch>
        </p:blipFill>
        <p:spPr bwMode="auto">
          <a:xfrm>
            <a:off x="6887689" y="2315551"/>
            <a:ext cx="2814451" cy="3203684"/>
          </a:xfrm>
          <a:prstGeom prst="rect">
            <a:avLst/>
          </a:prstGeom>
          <a:noFill/>
        </p:spPr>
      </p:pic>
      <p:sp>
        <p:nvSpPr>
          <p:cNvPr id="11" name="CuadroTexto 10"/>
          <p:cNvSpPr txBox="1"/>
          <p:nvPr/>
        </p:nvSpPr>
        <p:spPr>
          <a:xfrm>
            <a:off x="2299516" y="5798052"/>
            <a:ext cx="3239075" cy="646331"/>
          </a:xfrm>
          <a:prstGeom prst="rect">
            <a:avLst/>
          </a:prstGeom>
          <a:noFill/>
        </p:spPr>
        <p:txBody>
          <a:bodyPr wrap="square" rtlCol="0">
            <a:spAutoFit/>
          </a:bodyPr>
          <a:lstStyle/>
          <a:p>
            <a:r>
              <a:rPr lang="es-MX" dirty="0" smtClean="0"/>
              <a:t>Los enamorados de Guadalupe Posada</a:t>
            </a:r>
            <a:endParaRPr lang="es-ES" dirty="0"/>
          </a:p>
        </p:txBody>
      </p:sp>
      <p:sp>
        <p:nvSpPr>
          <p:cNvPr id="12" name="CuadroTexto 11"/>
          <p:cNvSpPr txBox="1"/>
          <p:nvPr/>
        </p:nvSpPr>
        <p:spPr>
          <a:xfrm>
            <a:off x="6887689" y="5759876"/>
            <a:ext cx="3016333" cy="646331"/>
          </a:xfrm>
          <a:prstGeom prst="rect">
            <a:avLst/>
          </a:prstGeom>
          <a:noFill/>
        </p:spPr>
        <p:txBody>
          <a:bodyPr wrap="square" rtlCol="0">
            <a:spAutoFit/>
          </a:bodyPr>
          <a:lstStyle/>
          <a:p>
            <a:r>
              <a:rPr lang="es-MX" dirty="0" smtClean="0"/>
              <a:t>Cartel para el 23avo. festival de cine latino</a:t>
            </a:r>
            <a:endParaRPr lang="es-ES" dirty="0"/>
          </a:p>
        </p:txBody>
      </p:sp>
    </p:spTree>
    <p:extLst>
      <p:ext uri="{BB962C8B-B14F-4D97-AF65-F5344CB8AC3E}">
        <p14:creationId xmlns:p14="http://schemas.microsoft.com/office/powerpoint/2010/main" val="208752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Guión</a:t>
            </a:r>
            <a:r>
              <a:rPr lang="es-ES" dirty="0" smtClean="0"/>
              <a:t> </a:t>
            </a:r>
            <a:r>
              <a:rPr lang="es-ES" dirty="0"/>
              <a:t>del manejo del material</a:t>
            </a:r>
          </a:p>
        </p:txBody>
      </p:sp>
      <p:sp>
        <p:nvSpPr>
          <p:cNvPr id="3" name="Marcador de contenido 2"/>
          <p:cNvSpPr>
            <a:spLocks noGrp="1"/>
          </p:cNvSpPr>
          <p:nvPr>
            <p:ph idx="1"/>
          </p:nvPr>
        </p:nvSpPr>
        <p:spPr/>
        <p:txBody>
          <a:bodyPr/>
          <a:lstStyle/>
          <a:p>
            <a:pPr algn="just"/>
            <a:r>
              <a:rPr lang="es-ES" dirty="0"/>
              <a:t>El presente es un material clasificado como de: “sólo visión</a:t>
            </a:r>
            <a:r>
              <a:rPr lang="es-ES" dirty="0" smtClean="0"/>
              <a:t>”.</a:t>
            </a:r>
            <a:endParaRPr lang="es-ES" dirty="0"/>
          </a:p>
          <a:p>
            <a:pPr algn="just"/>
            <a:r>
              <a:rPr lang="es-MX" dirty="0" smtClean="0"/>
              <a:t>Se apega estrictamente a la secuencia y contenidos temáticos del módulo uno del programa de la unidad de aprendizaje “apreciación del arte”.</a:t>
            </a:r>
          </a:p>
          <a:p>
            <a:pPr algn="just"/>
            <a:r>
              <a:rPr lang="es-MX" dirty="0" smtClean="0"/>
              <a:t>Por medio de la presentación de  preguntas detonantes acompañadas de una breve explicación y de imágenes (seleccionadas de artistas representativos) que se relacionan, el profesor puede ampliar las explicaciones de los contenidos, además de provocar otras preguntas de interés de los alumnos, que nutran la clase y permitan que los contenidos abordados  resulten significativos.</a:t>
            </a:r>
            <a:endParaRPr lang="es-ES" dirty="0" smtClean="0"/>
          </a:p>
          <a:p>
            <a:pPr marL="0" indent="0" algn="just">
              <a:buNone/>
            </a:pPr>
            <a:endParaRPr lang="es-ES" dirty="0"/>
          </a:p>
        </p:txBody>
      </p:sp>
    </p:spTree>
    <p:extLst>
      <p:ext uri="{BB962C8B-B14F-4D97-AF65-F5344CB8AC3E}">
        <p14:creationId xmlns:p14="http://schemas.microsoft.com/office/powerpoint/2010/main" val="37773659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2592924" y="624111"/>
            <a:ext cx="8911687" cy="527796"/>
          </a:xfrm>
        </p:spPr>
        <p:txBody>
          <a:bodyPr>
            <a:normAutofit fontScale="90000"/>
          </a:bodyPr>
          <a:lstStyle/>
          <a:p>
            <a:r>
              <a:rPr lang="es-MX" dirty="0"/>
              <a:t>Artes plásticas, espaciales o visuales</a:t>
            </a:r>
            <a:endParaRPr lang="es-ES" dirty="0"/>
          </a:p>
        </p:txBody>
      </p:sp>
      <p:sp>
        <p:nvSpPr>
          <p:cNvPr id="8" name="Marcador de texto 7"/>
          <p:cNvSpPr>
            <a:spLocks noGrp="1"/>
          </p:cNvSpPr>
          <p:nvPr>
            <p:ph type="body" idx="1"/>
          </p:nvPr>
        </p:nvSpPr>
        <p:spPr>
          <a:xfrm>
            <a:off x="2589212" y="1560691"/>
            <a:ext cx="3992732" cy="576262"/>
          </a:xfrm>
        </p:spPr>
        <p:txBody>
          <a:bodyPr/>
          <a:lstStyle/>
          <a:p>
            <a:r>
              <a:rPr lang="es-MX" dirty="0" smtClean="0"/>
              <a:t>pintura</a:t>
            </a:r>
            <a:endParaRPr lang="es-ES" dirty="0"/>
          </a:p>
        </p:txBody>
      </p:sp>
      <p:sp>
        <p:nvSpPr>
          <p:cNvPr id="10" name="Marcador de texto 9"/>
          <p:cNvSpPr>
            <a:spLocks noGrp="1"/>
          </p:cNvSpPr>
          <p:nvPr>
            <p:ph type="body" sz="quarter" idx="3"/>
          </p:nvPr>
        </p:nvSpPr>
        <p:spPr>
          <a:xfrm>
            <a:off x="7505610" y="1560691"/>
            <a:ext cx="3999001" cy="576262"/>
          </a:xfrm>
        </p:spPr>
        <p:txBody>
          <a:bodyPr/>
          <a:lstStyle/>
          <a:p>
            <a:r>
              <a:rPr lang="es-MX" dirty="0" smtClean="0"/>
              <a:t>escultura</a:t>
            </a:r>
            <a:endParaRPr lang="es-ES" dirty="0"/>
          </a:p>
        </p:txBody>
      </p:sp>
      <p:pic>
        <p:nvPicPr>
          <p:cNvPr id="12" name="Picture 2" descr="http://4.bp.blogspot.com/_MYj7wVtXXCo/SwiJXV-ksxI/AAAAAAAAAC8/MpTKlN-GEm0/s1600/miguel_angel_1%5B1%5D.jpg"/>
          <p:cNvPicPr>
            <a:picLocks noGrp="1" noChangeAspect="1" noChangeArrowheads="1"/>
          </p:cNvPicPr>
          <p:nvPr>
            <p:ph sz="quarter" idx="4"/>
          </p:nvPr>
        </p:nvPicPr>
        <p:blipFill>
          <a:blip r:embed="rId2" cstate="print"/>
          <a:srcRect/>
          <a:stretch>
            <a:fillRect/>
          </a:stretch>
        </p:blipFill>
        <p:spPr bwMode="auto">
          <a:xfrm>
            <a:off x="7048767" y="2320106"/>
            <a:ext cx="3512240" cy="3357288"/>
          </a:xfrm>
          <a:prstGeom prst="rect">
            <a:avLst/>
          </a:prstGeom>
          <a:noFill/>
          <a:ln w="9525">
            <a:noFill/>
            <a:miter lim="800000"/>
            <a:headEnd/>
            <a:tailEnd/>
          </a:ln>
        </p:spPr>
      </p:pic>
      <p:pic>
        <p:nvPicPr>
          <p:cNvPr id="13" name="Picture 6" descr="http://www.milenio.com/media/impreso/int470/2010/09/19/TOL_T15F3.jpg"/>
          <p:cNvPicPr>
            <a:picLocks noGrp="1" noChangeAspect="1" noChangeArrowheads="1"/>
          </p:cNvPicPr>
          <p:nvPr>
            <p:ph sz="half" idx="2"/>
          </p:nvPr>
        </p:nvPicPr>
        <p:blipFill>
          <a:blip r:embed="rId3" cstate="print"/>
          <a:srcRect/>
          <a:stretch>
            <a:fillRect/>
          </a:stretch>
        </p:blipFill>
        <p:spPr bwMode="auto">
          <a:xfrm>
            <a:off x="1662937" y="2320106"/>
            <a:ext cx="4415132" cy="3306652"/>
          </a:xfrm>
          <a:prstGeom prst="rect">
            <a:avLst/>
          </a:prstGeom>
          <a:noFill/>
        </p:spPr>
      </p:pic>
      <p:sp>
        <p:nvSpPr>
          <p:cNvPr id="14" name="CuadroTexto 13"/>
          <p:cNvSpPr txBox="1"/>
          <p:nvPr/>
        </p:nvSpPr>
        <p:spPr>
          <a:xfrm>
            <a:off x="1662937" y="5809911"/>
            <a:ext cx="4132613" cy="646331"/>
          </a:xfrm>
          <a:prstGeom prst="rect">
            <a:avLst/>
          </a:prstGeom>
          <a:noFill/>
        </p:spPr>
        <p:txBody>
          <a:bodyPr wrap="square" rtlCol="0">
            <a:spAutoFit/>
          </a:bodyPr>
          <a:lstStyle/>
          <a:p>
            <a:r>
              <a:rPr lang="es-MX" dirty="0" smtClean="0"/>
              <a:t>Detalle de mural Síntesis de Orlando Silva Pulgar</a:t>
            </a:r>
            <a:endParaRPr lang="es-ES" dirty="0"/>
          </a:p>
        </p:txBody>
      </p:sp>
      <p:sp>
        <p:nvSpPr>
          <p:cNvPr id="16" name="CuadroTexto 15"/>
          <p:cNvSpPr txBox="1"/>
          <p:nvPr/>
        </p:nvSpPr>
        <p:spPr>
          <a:xfrm>
            <a:off x="7184572" y="5809911"/>
            <a:ext cx="4231459" cy="646331"/>
          </a:xfrm>
          <a:prstGeom prst="rect">
            <a:avLst/>
          </a:prstGeom>
          <a:noFill/>
        </p:spPr>
        <p:txBody>
          <a:bodyPr wrap="square" rtlCol="0">
            <a:spAutoFit/>
          </a:bodyPr>
          <a:lstStyle/>
          <a:p>
            <a:r>
              <a:rPr lang="es-MX" dirty="0" smtClean="0"/>
              <a:t>La Piedad de Miguel Ángel Buonarroti</a:t>
            </a:r>
            <a:endParaRPr lang="es-ES" dirty="0"/>
          </a:p>
        </p:txBody>
      </p:sp>
    </p:spTree>
    <p:extLst>
      <p:ext uri="{BB962C8B-B14F-4D97-AF65-F5344CB8AC3E}">
        <p14:creationId xmlns:p14="http://schemas.microsoft.com/office/powerpoint/2010/main" val="26137055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576609"/>
            <a:ext cx="8911687" cy="990933"/>
          </a:xfrm>
        </p:spPr>
        <p:txBody>
          <a:bodyPr>
            <a:normAutofit fontScale="90000"/>
          </a:bodyPr>
          <a:lstStyle/>
          <a:p>
            <a:r>
              <a:rPr lang="es-MX" dirty="0"/>
              <a:t>Artes plásticas, espaciales o </a:t>
            </a:r>
            <a:r>
              <a:rPr lang="es-MX" dirty="0" smtClean="0"/>
              <a:t>visuales, arquitectura</a:t>
            </a:r>
            <a:endParaRPr lang="es-ES" dirty="0"/>
          </a:p>
        </p:txBody>
      </p:sp>
      <p:pic>
        <p:nvPicPr>
          <p:cNvPr id="3" name="Marcador de contenido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95699" y="1713327"/>
            <a:ext cx="4353069" cy="4543914"/>
          </a:xfrm>
        </p:spPr>
      </p:pic>
      <p:sp>
        <p:nvSpPr>
          <p:cNvPr id="4" name="CuadroTexto 3"/>
          <p:cNvSpPr txBox="1"/>
          <p:nvPr/>
        </p:nvSpPr>
        <p:spPr>
          <a:xfrm>
            <a:off x="7540831" y="5887908"/>
            <a:ext cx="3467594" cy="369332"/>
          </a:xfrm>
          <a:prstGeom prst="rect">
            <a:avLst/>
          </a:prstGeom>
          <a:noFill/>
        </p:spPr>
        <p:txBody>
          <a:bodyPr wrap="square" rtlCol="0">
            <a:spAutoFit/>
          </a:bodyPr>
          <a:lstStyle/>
          <a:p>
            <a:r>
              <a:rPr lang="es-MX" dirty="0" smtClean="0"/>
              <a:t>La casa Batlló de Gaudí</a:t>
            </a:r>
            <a:endParaRPr lang="es-ES" dirty="0"/>
          </a:p>
        </p:txBody>
      </p:sp>
    </p:spTree>
    <p:extLst>
      <p:ext uri="{BB962C8B-B14F-4D97-AF65-F5344CB8AC3E}">
        <p14:creationId xmlns:p14="http://schemas.microsoft.com/office/powerpoint/2010/main" val="12738830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717802"/>
          </a:xfrm>
        </p:spPr>
        <p:txBody>
          <a:bodyPr>
            <a:normAutofit/>
          </a:bodyPr>
          <a:lstStyle/>
          <a:p>
            <a:r>
              <a:rPr lang="es-MX" dirty="0" smtClean="0"/>
              <a:t>Artes auditivas (temporales)</a:t>
            </a:r>
            <a:endParaRPr lang="es-ES" dirty="0"/>
          </a:p>
        </p:txBody>
      </p:sp>
      <p:sp>
        <p:nvSpPr>
          <p:cNvPr id="4" name="Marcador de texto 3"/>
          <p:cNvSpPr>
            <a:spLocks noGrp="1"/>
          </p:cNvSpPr>
          <p:nvPr>
            <p:ph type="body" idx="1"/>
          </p:nvPr>
        </p:nvSpPr>
        <p:spPr>
          <a:xfrm>
            <a:off x="2589212" y="1377608"/>
            <a:ext cx="3992732" cy="576262"/>
          </a:xfrm>
        </p:spPr>
        <p:txBody>
          <a:bodyPr/>
          <a:lstStyle/>
          <a:p>
            <a:r>
              <a:rPr lang="es-MX" dirty="0" smtClean="0"/>
              <a:t>Música</a:t>
            </a:r>
            <a:endParaRPr lang="es-ES" dirty="0"/>
          </a:p>
        </p:txBody>
      </p:sp>
      <p:sp>
        <p:nvSpPr>
          <p:cNvPr id="6" name="Marcador de texto 5"/>
          <p:cNvSpPr>
            <a:spLocks noGrp="1"/>
          </p:cNvSpPr>
          <p:nvPr>
            <p:ph type="body" sz="quarter" idx="3"/>
          </p:nvPr>
        </p:nvSpPr>
        <p:spPr>
          <a:xfrm>
            <a:off x="7505610" y="1377608"/>
            <a:ext cx="3999001" cy="576262"/>
          </a:xfrm>
        </p:spPr>
        <p:txBody>
          <a:bodyPr/>
          <a:lstStyle/>
          <a:p>
            <a:r>
              <a:rPr lang="es-MX" dirty="0" smtClean="0"/>
              <a:t>Literatura</a:t>
            </a:r>
            <a:endParaRPr lang="es-ES" dirty="0"/>
          </a:p>
        </p:txBody>
      </p:sp>
      <p:pic>
        <p:nvPicPr>
          <p:cNvPr id="9" name="Picture 2" descr="http://i372.photobucket.com/albums/oo170/dreamshopes/LibrosyObrasLiterarias.png"/>
          <p:cNvPicPr>
            <a:picLocks noGrp="1" noChangeAspect="1" noChangeArrowheads="1"/>
          </p:cNvPicPr>
          <p:nvPr>
            <p:ph sz="quarter" idx="4"/>
          </p:nvPr>
        </p:nvPicPr>
        <p:blipFill>
          <a:blip r:embed="rId2" cstate="print"/>
          <a:srcRect/>
          <a:stretch>
            <a:fillRect/>
          </a:stretch>
        </p:blipFill>
        <p:spPr bwMode="auto">
          <a:xfrm>
            <a:off x="7048767" y="2192707"/>
            <a:ext cx="3332672" cy="3151190"/>
          </a:xfrm>
          <a:prstGeom prst="rect">
            <a:avLst/>
          </a:prstGeom>
          <a:noFill/>
          <a:ln w="9525">
            <a:noFill/>
            <a:miter lim="800000"/>
            <a:headEnd/>
            <a:tailEnd/>
          </a:ln>
        </p:spPr>
      </p:pic>
      <p:pic>
        <p:nvPicPr>
          <p:cNvPr id="11" name="Picture 2" descr="http://2.bp.blogspot.com/-w6yTzjieV5M/TVW2-xlVRLI/AAAAAAAAACE/I7BpyrCPo08/s1600/Guitar_2.jpg"/>
          <p:cNvPicPr>
            <a:picLocks noGrp="1" noChangeAspect="1" noChangeArrowheads="1"/>
          </p:cNvPicPr>
          <p:nvPr>
            <p:ph sz="half" idx="2"/>
          </p:nvPr>
        </p:nvPicPr>
        <p:blipFill>
          <a:blip r:embed="rId3" cstate="print"/>
          <a:srcRect/>
          <a:stretch>
            <a:fillRect/>
          </a:stretch>
        </p:blipFill>
        <p:spPr bwMode="auto">
          <a:xfrm>
            <a:off x="1852943" y="2192708"/>
            <a:ext cx="4262849" cy="3195106"/>
          </a:xfrm>
          <a:prstGeom prst="rect">
            <a:avLst/>
          </a:prstGeom>
          <a:noFill/>
          <a:ln w="9525">
            <a:noFill/>
            <a:miter lim="800000"/>
            <a:headEnd/>
            <a:tailEnd/>
          </a:ln>
        </p:spPr>
      </p:pic>
      <p:sp>
        <p:nvSpPr>
          <p:cNvPr id="12" name="CuadroTexto 11"/>
          <p:cNvSpPr txBox="1"/>
          <p:nvPr/>
        </p:nvSpPr>
        <p:spPr>
          <a:xfrm>
            <a:off x="2060565" y="5626652"/>
            <a:ext cx="3639591" cy="646331"/>
          </a:xfrm>
          <a:prstGeom prst="rect">
            <a:avLst/>
          </a:prstGeom>
          <a:noFill/>
        </p:spPr>
        <p:txBody>
          <a:bodyPr wrap="square" rtlCol="0">
            <a:spAutoFit/>
          </a:bodyPr>
          <a:lstStyle/>
          <a:p>
            <a:r>
              <a:rPr lang="es-MX" i="1" dirty="0" smtClean="0"/>
              <a:t>Fotografía</a:t>
            </a:r>
            <a:r>
              <a:rPr lang="es-MX" dirty="0" smtClean="0"/>
              <a:t> Close up de guitarra</a:t>
            </a:r>
            <a:endParaRPr lang="es-ES" dirty="0"/>
          </a:p>
        </p:txBody>
      </p:sp>
      <p:sp>
        <p:nvSpPr>
          <p:cNvPr id="13" name="CuadroTexto 12"/>
          <p:cNvSpPr txBox="1"/>
          <p:nvPr/>
        </p:nvSpPr>
        <p:spPr>
          <a:xfrm>
            <a:off x="7315199" y="5626652"/>
            <a:ext cx="3348842" cy="646331"/>
          </a:xfrm>
          <a:prstGeom prst="rect">
            <a:avLst/>
          </a:prstGeom>
          <a:noFill/>
        </p:spPr>
        <p:txBody>
          <a:bodyPr wrap="square" rtlCol="0">
            <a:spAutoFit/>
          </a:bodyPr>
          <a:lstStyle/>
          <a:p>
            <a:r>
              <a:rPr lang="es-MX" i="1" dirty="0" smtClean="0"/>
              <a:t>Fotografía</a:t>
            </a:r>
            <a:r>
              <a:rPr lang="es-MX" dirty="0" smtClean="0"/>
              <a:t> Libros de literatura clásica</a:t>
            </a:r>
            <a:endParaRPr lang="es-ES" dirty="0"/>
          </a:p>
        </p:txBody>
      </p:sp>
    </p:spTree>
    <p:extLst>
      <p:ext uri="{BB962C8B-B14F-4D97-AF65-F5344CB8AC3E}">
        <p14:creationId xmlns:p14="http://schemas.microsoft.com/office/powerpoint/2010/main" val="17273101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3943" y="339102"/>
            <a:ext cx="8911687" cy="504046"/>
          </a:xfrm>
        </p:spPr>
        <p:txBody>
          <a:bodyPr>
            <a:normAutofit fontScale="90000"/>
          </a:bodyPr>
          <a:lstStyle/>
          <a:p>
            <a:r>
              <a:rPr lang="es-MX" dirty="0" smtClean="0"/>
              <a:t>Artes Mixtas (temporales)</a:t>
            </a:r>
            <a:endParaRPr lang="es-ES" dirty="0"/>
          </a:p>
        </p:txBody>
      </p:sp>
      <p:sp>
        <p:nvSpPr>
          <p:cNvPr id="3" name="Marcador de texto 2"/>
          <p:cNvSpPr>
            <a:spLocks noGrp="1"/>
          </p:cNvSpPr>
          <p:nvPr>
            <p:ph type="body" idx="1"/>
          </p:nvPr>
        </p:nvSpPr>
        <p:spPr>
          <a:xfrm>
            <a:off x="2589212" y="1248308"/>
            <a:ext cx="3992732" cy="576262"/>
          </a:xfrm>
        </p:spPr>
        <p:txBody>
          <a:bodyPr/>
          <a:lstStyle/>
          <a:p>
            <a:r>
              <a:rPr lang="es-MX" dirty="0" smtClean="0"/>
              <a:t>Danza</a:t>
            </a:r>
            <a:endParaRPr lang="es-ES" dirty="0"/>
          </a:p>
        </p:txBody>
      </p:sp>
      <p:sp>
        <p:nvSpPr>
          <p:cNvPr id="5" name="Marcador de texto 4"/>
          <p:cNvSpPr>
            <a:spLocks noGrp="1"/>
          </p:cNvSpPr>
          <p:nvPr>
            <p:ph type="body" sz="quarter" idx="3"/>
          </p:nvPr>
        </p:nvSpPr>
        <p:spPr>
          <a:xfrm>
            <a:off x="7423502" y="1248308"/>
            <a:ext cx="3999001" cy="576262"/>
          </a:xfrm>
        </p:spPr>
        <p:txBody>
          <a:bodyPr/>
          <a:lstStyle/>
          <a:p>
            <a:r>
              <a:rPr lang="es-MX" dirty="0" smtClean="0"/>
              <a:t>        Teatro</a:t>
            </a:r>
            <a:endParaRPr lang="es-ES" dirty="0"/>
          </a:p>
        </p:txBody>
      </p:sp>
      <p:pic>
        <p:nvPicPr>
          <p:cNvPr id="10" name="Marcador de contenido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499459" y="1932007"/>
            <a:ext cx="3105694" cy="3733367"/>
          </a:xfrm>
        </p:spPr>
      </p:pic>
      <p:sp>
        <p:nvSpPr>
          <p:cNvPr id="11" name="CuadroTexto 10"/>
          <p:cNvSpPr txBox="1"/>
          <p:nvPr/>
        </p:nvSpPr>
        <p:spPr>
          <a:xfrm>
            <a:off x="2499459" y="5849739"/>
            <a:ext cx="3426328" cy="646331"/>
          </a:xfrm>
          <a:prstGeom prst="rect">
            <a:avLst/>
          </a:prstGeom>
          <a:noFill/>
        </p:spPr>
        <p:txBody>
          <a:bodyPr wrap="square" rtlCol="0">
            <a:spAutoFit/>
          </a:bodyPr>
          <a:lstStyle/>
          <a:p>
            <a:r>
              <a:rPr lang="es-MX" dirty="0" smtClean="0"/>
              <a:t>Presentación de “El lago de los cisnes”</a:t>
            </a:r>
            <a:endParaRPr lang="es-ES" dirty="0"/>
          </a:p>
        </p:txBody>
      </p:sp>
      <p:pic>
        <p:nvPicPr>
          <p:cNvPr id="1026" name="Picture 2" descr="https://querevientenlosartistas.files.wordpress.com/2012/05/cyrano-3414.jpg?w=218&amp;h=300"/>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7659585" y="1922237"/>
            <a:ext cx="2633254" cy="3611663"/>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p:cNvSpPr txBox="1"/>
          <p:nvPr/>
        </p:nvSpPr>
        <p:spPr>
          <a:xfrm>
            <a:off x="7423501" y="5849739"/>
            <a:ext cx="3573049" cy="369332"/>
          </a:xfrm>
          <a:prstGeom prst="rect">
            <a:avLst/>
          </a:prstGeom>
          <a:noFill/>
        </p:spPr>
        <p:txBody>
          <a:bodyPr wrap="square" rtlCol="0">
            <a:spAutoFit/>
          </a:bodyPr>
          <a:lstStyle/>
          <a:p>
            <a:r>
              <a:rPr lang="es-MX" dirty="0" smtClean="0"/>
              <a:t>Obra “Cyrano de Bergerac” </a:t>
            </a:r>
            <a:endParaRPr lang="es-ES" dirty="0"/>
          </a:p>
        </p:txBody>
      </p:sp>
    </p:spTree>
    <p:extLst>
      <p:ext uri="{BB962C8B-B14F-4D97-AF65-F5344CB8AC3E}">
        <p14:creationId xmlns:p14="http://schemas.microsoft.com/office/powerpoint/2010/main" val="1682957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539672"/>
          </a:xfrm>
        </p:spPr>
        <p:txBody>
          <a:bodyPr>
            <a:normAutofit fontScale="90000"/>
          </a:bodyPr>
          <a:lstStyle/>
          <a:p>
            <a:r>
              <a:rPr lang="es-MX" dirty="0"/>
              <a:t>Artes con nuevas tecnologías</a:t>
            </a:r>
            <a:endParaRPr lang="es-ES" dirty="0"/>
          </a:p>
        </p:txBody>
      </p:sp>
      <p:sp>
        <p:nvSpPr>
          <p:cNvPr id="3" name="Marcador de texto 2"/>
          <p:cNvSpPr>
            <a:spLocks noGrp="1"/>
          </p:cNvSpPr>
          <p:nvPr>
            <p:ph type="body" idx="1"/>
          </p:nvPr>
        </p:nvSpPr>
        <p:spPr>
          <a:xfrm>
            <a:off x="2589212" y="1415135"/>
            <a:ext cx="3992732" cy="576262"/>
          </a:xfrm>
        </p:spPr>
        <p:txBody>
          <a:bodyPr/>
          <a:lstStyle/>
          <a:p>
            <a:r>
              <a:rPr lang="es-MX" dirty="0" smtClean="0"/>
              <a:t>   fotografía</a:t>
            </a:r>
            <a:endParaRPr lang="es-ES" dirty="0"/>
          </a:p>
        </p:txBody>
      </p:sp>
      <p:sp>
        <p:nvSpPr>
          <p:cNvPr id="5" name="Marcador de texto 4"/>
          <p:cNvSpPr>
            <a:spLocks noGrp="1"/>
          </p:cNvSpPr>
          <p:nvPr>
            <p:ph type="body" sz="quarter" idx="3"/>
          </p:nvPr>
        </p:nvSpPr>
        <p:spPr>
          <a:xfrm>
            <a:off x="7505610" y="1415135"/>
            <a:ext cx="3999001" cy="576262"/>
          </a:xfrm>
        </p:spPr>
        <p:txBody>
          <a:bodyPr/>
          <a:lstStyle/>
          <a:p>
            <a:r>
              <a:rPr lang="es-MX" dirty="0" smtClean="0"/>
              <a:t>cinematografía</a:t>
            </a:r>
            <a:endParaRPr lang="es-ES" dirty="0"/>
          </a:p>
        </p:txBody>
      </p:sp>
      <p:pic>
        <p:nvPicPr>
          <p:cNvPr id="8" name="Picture 2" descr="http://www.el-parnasillo.com/vientollevo/cartel.jpg"/>
          <p:cNvPicPr>
            <a:picLocks noGrp="1" noChangeAspect="1" noChangeArrowheads="1"/>
          </p:cNvPicPr>
          <p:nvPr>
            <p:ph sz="quarter" idx="4"/>
          </p:nvPr>
        </p:nvPicPr>
        <p:blipFill>
          <a:blip r:embed="rId2" cstate="print"/>
          <a:srcRect/>
          <a:stretch>
            <a:fillRect/>
          </a:stretch>
        </p:blipFill>
        <p:spPr bwMode="auto">
          <a:xfrm>
            <a:off x="7338951" y="2343918"/>
            <a:ext cx="3135086" cy="3189768"/>
          </a:xfrm>
          <a:prstGeom prst="rect">
            <a:avLst/>
          </a:prstGeom>
          <a:noFill/>
          <a:ln w="9525">
            <a:noFill/>
            <a:miter lim="800000"/>
            <a:headEnd/>
            <a:tailEnd/>
          </a:ln>
        </p:spPr>
      </p:pic>
      <p:sp>
        <p:nvSpPr>
          <p:cNvPr id="9" name="CuadroTexto 8"/>
          <p:cNvSpPr txBox="1"/>
          <p:nvPr/>
        </p:nvSpPr>
        <p:spPr>
          <a:xfrm>
            <a:off x="7338951" y="5628205"/>
            <a:ext cx="3360717" cy="646331"/>
          </a:xfrm>
          <a:prstGeom prst="rect">
            <a:avLst/>
          </a:prstGeom>
          <a:noFill/>
        </p:spPr>
        <p:txBody>
          <a:bodyPr wrap="square" rtlCol="0">
            <a:spAutoFit/>
          </a:bodyPr>
          <a:lstStyle/>
          <a:p>
            <a:r>
              <a:rPr lang="es-MX" dirty="0" smtClean="0"/>
              <a:t>Cartel de la película “lo que el viento se llevó”</a:t>
            </a:r>
            <a:endParaRPr lang="es-ES" dirty="0"/>
          </a:p>
        </p:txBody>
      </p:sp>
      <p:pic>
        <p:nvPicPr>
          <p:cNvPr id="11" name="Marcador de contenido 10"/>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149826" y="2242750"/>
            <a:ext cx="4343400" cy="3127248"/>
          </a:xfrm>
        </p:spPr>
      </p:pic>
      <p:sp>
        <p:nvSpPr>
          <p:cNvPr id="12" name="CuadroTexto 11"/>
          <p:cNvSpPr txBox="1"/>
          <p:nvPr/>
        </p:nvSpPr>
        <p:spPr>
          <a:xfrm>
            <a:off x="2105467" y="5621351"/>
            <a:ext cx="4432118" cy="646331"/>
          </a:xfrm>
          <a:prstGeom prst="rect">
            <a:avLst/>
          </a:prstGeom>
          <a:noFill/>
        </p:spPr>
        <p:txBody>
          <a:bodyPr wrap="square" rtlCol="0">
            <a:spAutoFit/>
          </a:bodyPr>
          <a:lstStyle/>
          <a:p>
            <a:r>
              <a:rPr lang="es-MX" dirty="0" smtClean="0"/>
              <a:t>De la colección “un siglo de fotografía” de Manuel </a:t>
            </a:r>
            <a:r>
              <a:rPr lang="es-MX" dirty="0"/>
              <a:t>Á</a:t>
            </a:r>
            <a:r>
              <a:rPr lang="es-MX" dirty="0" smtClean="0"/>
              <a:t>lvarez Bravo</a:t>
            </a:r>
            <a:endParaRPr lang="es-ES" dirty="0"/>
          </a:p>
        </p:txBody>
      </p:sp>
    </p:spTree>
    <p:extLst>
      <p:ext uri="{BB962C8B-B14F-4D97-AF65-F5344CB8AC3E}">
        <p14:creationId xmlns:p14="http://schemas.microsoft.com/office/powerpoint/2010/main" val="22742623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587173"/>
          </a:xfrm>
        </p:spPr>
        <p:txBody>
          <a:bodyPr>
            <a:normAutofit fontScale="90000"/>
          </a:bodyPr>
          <a:lstStyle/>
          <a:p>
            <a:r>
              <a:rPr lang="es-MX" dirty="0" smtClean="0"/>
              <a:t>Artes con nuevas tecnologías (diseños)</a:t>
            </a:r>
            <a:endParaRPr lang="es-ES" dirty="0"/>
          </a:p>
        </p:txBody>
      </p:sp>
      <p:sp>
        <p:nvSpPr>
          <p:cNvPr id="3" name="Marcador de texto 2"/>
          <p:cNvSpPr>
            <a:spLocks noGrp="1"/>
          </p:cNvSpPr>
          <p:nvPr>
            <p:ph type="body" idx="1"/>
          </p:nvPr>
        </p:nvSpPr>
        <p:spPr>
          <a:xfrm>
            <a:off x="2589212" y="1438885"/>
            <a:ext cx="3992732" cy="576262"/>
          </a:xfrm>
        </p:spPr>
        <p:txBody>
          <a:bodyPr/>
          <a:lstStyle/>
          <a:p>
            <a:r>
              <a:rPr lang="es-MX" dirty="0" smtClean="0"/>
              <a:t>Diseño gráfico</a:t>
            </a:r>
            <a:endParaRPr lang="es-ES" dirty="0"/>
          </a:p>
        </p:txBody>
      </p:sp>
      <p:sp>
        <p:nvSpPr>
          <p:cNvPr id="5" name="Marcador de texto 4"/>
          <p:cNvSpPr>
            <a:spLocks noGrp="1"/>
          </p:cNvSpPr>
          <p:nvPr>
            <p:ph type="body" sz="quarter" idx="3"/>
          </p:nvPr>
        </p:nvSpPr>
        <p:spPr>
          <a:xfrm>
            <a:off x="7336793" y="1470853"/>
            <a:ext cx="3999001" cy="576262"/>
          </a:xfrm>
        </p:spPr>
        <p:txBody>
          <a:bodyPr/>
          <a:lstStyle/>
          <a:p>
            <a:r>
              <a:rPr lang="es-MX" dirty="0" smtClean="0"/>
              <a:t>Diseño industrial</a:t>
            </a:r>
            <a:endParaRPr lang="es-ES" dirty="0"/>
          </a:p>
        </p:txBody>
      </p:sp>
      <p:pic>
        <p:nvPicPr>
          <p:cNvPr id="7" name="Picture 4" descr="http://inmaplastica.files.wordpress.com/2010/10/benetton_hearts1.jpg"/>
          <p:cNvPicPr>
            <a:picLocks noGrp="1" noChangeAspect="1" noChangeArrowheads="1"/>
          </p:cNvPicPr>
          <p:nvPr>
            <p:ph sz="half" idx="2"/>
          </p:nvPr>
        </p:nvPicPr>
        <p:blipFill>
          <a:blip r:embed="rId2" cstate="print"/>
          <a:srcRect/>
          <a:stretch>
            <a:fillRect/>
          </a:stretch>
        </p:blipFill>
        <p:spPr bwMode="auto">
          <a:xfrm>
            <a:off x="1328035" y="2242749"/>
            <a:ext cx="4611506" cy="3258798"/>
          </a:xfrm>
          <a:prstGeom prst="rect">
            <a:avLst/>
          </a:prstGeom>
          <a:noFill/>
          <a:ln w="9525">
            <a:noFill/>
            <a:miter lim="800000"/>
            <a:headEnd/>
            <a:tailEnd/>
          </a:ln>
        </p:spPr>
      </p:pic>
      <p:pic>
        <p:nvPicPr>
          <p:cNvPr id="8" name="Picture 2" descr="http://disenofcom.files.wordpress.com/2009/12/marit.jpg"/>
          <p:cNvPicPr>
            <a:picLocks noGrp="1" noChangeAspect="1" noChangeArrowheads="1"/>
          </p:cNvPicPr>
          <p:nvPr>
            <p:ph sz="quarter" idx="4"/>
          </p:nvPr>
        </p:nvPicPr>
        <p:blipFill>
          <a:blip r:embed="rId3" cstate="print"/>
          <a:srcRect/>
          <a:stretch>
            <a:fillRect/>
          </a:stretch>
        </p:blipFill>
        <p:spPr bwMode="auto">
          <a:xfrm>
            <a:off x="6581945" y="2287353"/>
            <a:ext cx="4100984" cy="3080294"/>
          </a:xfrm>
          <a:prstGeom prst="rect">
            <a:avLst/>
          </a:prstGeom>
          <a:noFill/>
          <a:ln w="9525">
            <a:noFill/>
            <a:miter lim="800000"/>
            <a:headEnd/>
            <a:tailEnd/>
          </a:ln>
        </p:spPr>
      </p:pic>
      <p:sp>
        <p:nvSpPr>
          <p:cNvPr id="9" name="CuadroTexto 8"/>
          <p:cNvSpPr txBox="1"/>
          <p:nvPr/>
        </p:nvSpPr>
        <p:spPr>
          <a:xfrm>
            <a:off x="1328035" y="5729149"/>
            <a:ext cx="4611506" cy="646331"/>
          </a:xfrm>
          <a:prstGeom prst="rect">
            <a:avLst/>
          </a:prstGeom>
          <a:noFill/>
        </p:spPr>
        <p:txBody>
          <a:bodyPr wrap="square" rtlCol="0">
            <a:spAutoFit/>
          </a:bodyPr>
          <a:lstStyle/>
          <a:p>
            <a:r>
              <a:rPr lang="es-MX" dirty="0" smtClean="0"/>
              <a:t>Cartel para “</a:t>
            </a:r>
            <a:r>
              <a:rPr lang="es-MX" dirty="0"/>
              <a:t>U</a:t>
            </a:r>
            <a:r>
              <a:rPr lang="es-MX" dirty="0" smtClean="0"/>
              <a:t>nited color of Benetton” de Oliverio Toscani</a:t>
            </a:r>
            <a:endParaRPr lang="es-ES" dirty="0"/>
          </a:p>
        </p:txBody>
      </p:sp>
      <p:sp>
        <p:nvSpPr>
          <p:cNvPr id="10" name="CuadroTexto 9"/>
          <p:cNvSpPr txBox="1"/>
          <p:nvPr/>
        </p:nvSpPr>
        <p:spPr>
          <a:xfrm>
            <a:off x="6665071" y="5729149"/>
            <a:ext cx="4319604" cy="646331"/>
          </a:xfrm>
          <a:prstGeom prst="rect">
            <a:avLst/>
          </a:prstGeom>
          <a:noFill/>
        </p:spPr>
        <p:txBody>
          <a:bodyPr wrap="square" rtlCol="0">
            <a:spAutoFit/>
          </a:bodyPr>
          <a:lstStyle/>
          <a:p>
            <a:r>
              <a:rPr lang="es-MX" dirty="0" smtClean="0"/>
              <a:t>Muestra de diseño de PoP y escaparate</a:t>
            </a:r>
            <a:endParaRPr lang="es-ES" dirty="0"/>
          </a:p>
        </p:txBody>
      </p:sp>
    </p:spTree>
    <p:extLst>
      <p:ext uri="{BB962C8B-B14F-4D97-AF65-F5344CB8AC3E}">
        <p14:creationId xmlns:p14="http://schemas.microsoft.com/office/powerpoint/2010/main" val="3663912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2592925" y="624111"/>
            <a:ext cx="8911687" cy="884056"/>
          </a:xfrm>
        </p:spPr>
        <p:txBody>
          <a:bodyPr>
            <a:normAutofit fontScale="90000"/>
          </a:bodyPr>
          <a:lstStyle/>
          <a:p>
            <a:r>
              <a:rPr lang="es-MX" b="1" dirty="0" smtClean="0"/>
              <a:t>Tema 5: La Estética y su función en las manifestaciones artísticas</a:t>
            </a:r>
            <a:endParaRPr lang="es-ES" b="1" dirty="0"/>
          </a:p>
        </p:txBody>
      </p:sp>
      <p:sp>
        <p:nvSpPr>
          <p:cNvPr id="8" name="Marcador de contenido 7"/>
          <p:cNvSpPr>
            <a:spLocks noGrp="1"/>
          </p:cNvSpPr>
          <p:nvPr>
            <p:ph idx="1"/>
          </p:nvPr>
        </p:nvSpPr>
        <p:spPr>
          <a:xfrm>
            <a:off x="2589212" y="1757548"/>
            <a:ext cx="8915400" cy="4465122"/>
          </a:xfrm>
        </p:spPr>
        <p:txBody>
          <a:bodyPr>
            <a:normAutofit/>
          </a:bodyPr>
          <a:lstStyle/>
          <a:p>
            <a:r>
              <a:rPr lang="es-MX" b="1" dirty="0" smtClean="0"/>
              <a:t>La estética, </a:t>
            </a:r>
            <a:r>
              <a:rPr lang="es-MX" dirty="0" smtClean="0"/>
              <a:t>es la disciplina filosófica que se encarga de estudiar y valorar a la belleza: Gracias a la cultura estética existen las artes, cuyas manifestaciones expresan y producen la llamada </a:t>
            </a:r>
            <a:r>
              <a:rPr lang="es-MX" b="1" i="1" dirty="0" smtClean="0"/>
              <a:t>Sensibilidad, </a:t>
            </a:r>
            <a:r>
              <a:rPr lang="es-MX" dirty="0" smtClean="0"/>
              <a:t>que es la capacidad del ser humano de sentir agrado o desagrado por algún hecho en concreto; recordemos que la sensibilidad es una cualidad totalmente individual, por lo cual la interpretación de lo estético también lo es; por ello la concepción personal de la estética incide directamente en la apreciación de las manifestaciones artísticas</a:t>
            </a:r>
          </a:p>
          <a:p>
            <a:r>
              <a:rPr lang="es-MX" dirty="0" smtClean="0"/>
              <a:t>Para mayor comprensión del fenómeno de la estética, actualmente existe una clasificación que propone el español Adolfo Sánchez Vázquez que la divide en</a:t>
            </a:r>
            <a:r>
              <a:rPr lang="es-MX" dirty="0"/>
              <a:t> </a:t>
            </a:r>
            <a:r>
              <a:rPr lang="es-MX" dirty="0" smtClean="0"/>
              <a:t>tres diadas:</a:t>
            </a:r>
          </a:p>
          <a:p>
            <a:r>
              <a:rPr lang="es-MX" dirty="0" smtClean="0"/>
              <a:t>1) lo bello y lo feo</a:t>
            </a:r>
          </a:p>
          <a:p>
            <a:r>
              <a:rPr lang="es-MX" dirty="0" smtClean="0"/>
              <a:t>2) lo cómico y lo trágico</a:t>
            </a:r>
          </a:p>
          <a:p>
            <a:r>
              <a:rPr lang="es-MX" dirty="0" smtClean="0"/>
              <a:t>3) lo sublime y lo grotesco</a:t>
            </a:r>
          </a:p>
          <a:p>
            <a:endParaRPr lang="es-MX" dirty="0" smtClean="0"/>
          </a:p>
          <a:p>
            <a:endParaRPr lang="es-ES" dirty="0"/>
          </a:p>
        </p:txBody>
      </p:sp>
    </p:spTree>
    <p:extLst>
      <p:ext uri="{BB962C8B-B14F-4D97-AF65-F5344CB8AC3E}">
        <p14:creationId xmlns:p14="http://schemas.microsoft.com/office/powerpoint/2010/main" val="3238362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92925" y="624110"/>
            <a:ext cx="8911687" cy="599048"/>
          </a:xfrm>
        </p:spPr>
        <p:txBody>
          <a:bodyPr>
            <a:normAutofit fontScale="90000"/>
          </a:bodyPr>
          <a:lstStyle/>
          <a:p>
            <a:r>
              <a:rPr lang="es-MX" i="1" dirty="0" smtClean="0"/>
              <a:t>Categorías de la estética</a:t>
            </a:r>
            <a:endParaRPr lang="es-ES" i="1" dirty="0"/>
          </a:p>
        </p:txBody>
      </p:sp>
      <p:sp>
        <p:nvSpPr>
          <p:cNvPr id="3" name="Marcador de contenido 2"/>
          <p:cNvSpPr>
            <a:spLocks noGrp="1"/>
          </p:cNvSpPr>
          <p:nvPr>
            <p:ph idx="1"/>
          </p:nvPr>
        </p:nvSpPr>
        <p:spPr>
          <a:xfrm>
            <a:off x="2399207" y="1745672"/>
            <a:ext cx="8915400" cy="5427023"/>
          </a:xfrm>
        </p:spPr>
        <p:txBody>
          <a:bodyPr>
            <a:normAutofit fontScale="85000" lnSpcReduction="10000"/>
          </a:bodyPr>
          <a:lstStyle/>
          <a:p>
            <a:r>
              <a:rPr lang="es-MX" sz="2200" dirty="0"/>
              <a:t>1. Lo </a:t>
            </a:r>
            <a:r>
              <a:rPr lang="es-MX" sz="2200" dirty="0" smtClean="0"/>
              <a:t>bello: Es </a:t>
            </a:r>
            <a:r>
              <a:rPr lang="es-MX" sz="2200" dirty="0"/>
              <a:t>aquello que atrae la mirada y se disfruta observando. Muchas veces incluso intentas acercarte a ello o deseas </a:t>
            </a:r>
            <a:r>
              <a:rPr lang="es-MX" sz="2200" dirty="0" smtClean="0"/>
              <a:t>poseerlo.</a:t>
            </a:r>
            <a:endParaRPr lang="es-MX" sz="2200" dirty="0"/>
          </a:p>
          <a:p>
            <a:r>
              <a:rPr lang="es-MX" sz="2200" dirty="0" smtClean="0"/>
              <a:t>2</a:t>
            </a:r>
            <a:r>
              <a:rPr lang="es-MX" sz="2200" dirty="0"/>
              <a:t>. Lo feo </a:t>
            </a:r>
            <a:r>
              <a:rPr lang="es-MX" sz="2200" dirty="0" smtClean="0"/>
              <a:t>:Es </a:t>
            </a:r>
            <a:r>
              <a:rPr lang="es-MX" sz="2200" dirty="0"/>
              <a:t>aquello que genera una sensación puramente </a:t>
            </a:r>
            <a:r>
              <a:rPr lang="es-MX" sz="2200" dirty="0" smtClean="0"/>
              <a:t>desagradable </a:t>
            </a:r>
            <a:r>
              <a:rPr lang="es-MX" sz="2200" dirty="0"/>
              <a:t>al verlo y nos hace apartar la mirada. Haríamos lo posible por no guardarlo en casa y así evitar verlo día tras día. </a:t>
            </a:r>
            <a:endParaRPr lang="es-MX" sz="2200" dirty="0" smtClean="0"/>
          </a:p>
          <a:p>
            <a:r>
              <a:rPr lang="es-MX" sz="2200" dirty="0" smtClean="0"/>
              <a:t>3 Lo cómico</a:t>
            </a:r>
            <a:r>
              <a:rPr lang="es-MX" sz="2200" u="sng" dirty="0" smtClean="0"/>
              <a:t>:</a:t>
            </a:r>
            <a:r>
              <a:rPr lang="es-MX" sz="2200" dirty="0" smtClean="0"/>
              <a:t> </a:t>
            </a:r>
            <a:r>
              <a:rPr lang="es-MX" sz="2200" dirty="0"/>
              <a:t>Es todo aquello que provoca la grata satisfacción de una buena carcajada o tan siquiera una risa, es la seriedad de la </a:t>
            </a:r>
            <a:r>
              <a:rPr lang="es-MX" sz="2200" dirty="0" smtClean="0"/>
              <a:t>burla.</a:t>
            </a:r>
          </a:p>
          <a:p>
            <a:r>
              <a:rPr lang="es-MX" sz="2200" dirty="0" smtClean="0"/>
              <a:t>4.</a:t>
            </a:r>
            <a:r>
              <a:rPr lang="es-MX" sz="2200" dirty="0"/>
              <a:t> </a:t>
            </a:r>
            <a:r>
              <a:rPr lang="es-MX" sz="2200" dirty="0" smtClean="0"/>
              <a:t>lo trágico: Episodios </a:t>
            </a:r>
            <a:r>
              <a:rPr lang="es-MX" sz="2200" dirty="0"/>
              <a:t>funestos y eventos desafortunados, son parte de la vida humano y son hechos sangrientos, de gran amargura y dolor, son sentimientos humanos que pueden ser expresados artísticamente.</a:t>
            </a:r>
          </a:p>
          <a:p>
            <a:r>
              <a:rPr lang="es-MX" sz="2200" dirty="0" smtClean="0"/>
              <a:t>5. </a:t>
            </a:r>
            <a:r>
              <a:rPr lang="es-MX" sz="2200" dirty="0"/>
              <a:t>Lo </a:t>
            </a:r>
            <a:r>
              <a:rPr lang="es-MX" sz="2200" dirty="0" smtClean="0"/>
              <a:t>sublime: es </a:t>
            </a:r>
            <a:r>
              <a:rPr lang="es-MX" sz="2200" dirty="0"/>
              <a:t>lo que nos eleva, nos promete la salvación y nos acerca a todo lo que es puro, inocente, blanco y excelso</a:t>
            </a:r>
            <a:r>
              <a:rPr lang="es-MX" sz="2200" dirty="0" smtClean="0"/>
              <a:t>.</a:t>
            </a:r>
          </a:p>
          <a:p>
            <a:r>
              <a:rPr lang="es-MX" sz="2200" dirty="0" smtClean="0"/>
              <a:t>6. </a:t>
            </a:r>
            <a:r>
              <a:rPr lang="es-MX" sz="2200" dirty="0"/>
              <a:t>Lo </a:t>
            </a:r>
            <a:r>
              <a:rPr lang="es-MX" sz="2200" dirty="0" smtClean="0"/>
              <a:t>grotesco: es </a:t>
            </a:r>
            <a:r>
              <a:rPr lang="es-MX" sz="2200" dirty="0"/>
              <a:t>aquello que nos repele pero a su vez nos atrae porque encontramos en ello algo que resulta agradable a los sentidos. </a:t>
            </a:r>
          </a:p>
          <a:p>
            <a:endParaRPr lang="es-MX" dirty="0" smtClean="0"/>
          </a:p>
          <a:p>
            <a:pPr marL="0" indent="0">
              <a:buNone/>
            </a:pPr>
            <a:r>
              <a:rPr lang="es-MX" dirty="0"/>
              <a:t/>
            </a:r>
            <a:br>
              <a:rPr lang="es-MX" dirty="0"/>
            </a:br>
            <a:endParaRPr lang="es-MX" dirty="0"/>
          </a:p>
          <a:p>
            <a:endParaRPr lang="es-ES" dirty="0"/>
          </a:p>
        </p:txBody>
      </p:sp>
    </p:spTree>
    <p:extLst>
      <p:ext uri="{BB962C8B-B14F-4D97-AF65-F5344CB8AC3E}">
        <p14:creationId xmlns:p14="http://schemas.microsoft.com/office/powerpoint/2010/main" val="20605769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22799"/>
          </a:xfrm>
        </p:spPr>
        <p:txBody>
          <a:bodyPr>
            <a:normAutofit fontScale="90000"/>
          </a:bodyPr>
          <a:lstStyle/>
          <a:p>
            <a:r>
              <a:rPr lang="es-MX" dirty="0" smtClean="0"/>
              <a:t>Lo bello y lo feo</a:t>
            </a:r>
            <a:endParaRPr lang="es-ES" dirty="0"/>
          </a:p>
        </p:txBody>
      </p:sp>
      <p:pic>
        <p:nvPicPr>
          <p:cNvPr id="8" name="Marcador de contenid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771193" y="1409493"/>
            <a:ext cx="4596232" cy="3744397"/>
          </a:xfrm>
        </p:spPr>
      </p:pic>
      <p:pic>
        <p:nvPicPr>
          <p:cNvPr id="10" name="Marcador de contenido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631158" y="1409493"/>
            <a:ext cx="4970046" cy="2941645"/>
          </a:xfrm>
        </p:spPr>
      </p:pic>
      <p:sp>
        <p:nvSpPr>
          <p:cNvPr id="9" name="CuadroTexto 8"/>
          <p:cNvSpPr txBox="1"/>
          <p:nvPr/>
        </p:nvSpPr>
        <p:spPr>
          <a:xfrm>
            <a:off x="1771193" y="5498275"/>
            <a:ext cx="4596232" cy="646331"/>
          </a:xfrm>
          <a:prstGeom prst="rect">
            <a:avLst/>
          </a:prstGeom>
          <a:noFill/>
        </p:spPr>
        <p:txBody>
          <a:bodyPr wrap="square" rtlCol="0">
            <a:spAutoFit/>
          </a:bodyPr>
          <a:lstStyle/>
          <a:p>
            <a:r>
              <a:rPr lang="es-MX" dirty="0" smtClean="0"/>
              <a:t>La noche estrellada, Vincent Van Gogh</a:t>
            </a:r>
            <a:endParaRPr lang="es-ES" dirty="0"/>
          </a:p>
        </p:txBody>
      </p:sp>
      <p:sp>
        <p:nvSpPr>
          <p:cNvPr id="11" name="CuadroTexto 10"/>
          <p:cNvSpPr txBox="1"/>
          <p:nvPr/>
        </p:nvSpPr>
        <p:spPr>
          <a:xfrm>
            <a:off x="6735178" y="4784558"/>
            <a:ext cx="4762005" cy="369332"/>
          </a:xfrm>
          <a:prstGeom prst="rect">
            <a:avLst/>
          </a:prstGeom>
          <a:noFill/>
        </p:spPr>
        <p:txBody>
          <a:bodyPr wrap="square" rtlCol="0">
            <a:spAutoFit/>
          </a:bodyPr>
          <a:lstStyle/>
          <a:p>
            <a:r>
              <a:rPr lang="es-MX" dirty="0" smtClean="0"/>
              <a:t>Dos viejos comiendo, Francisco de Goya</a:t>
            </a:r>
            <a:endParaRPr lang="es-ES" dirty="0"/>
          </a:p>
        </p:txBody>
      </p:sp>
    </p:spTree>
    <p:extLst>
      <p:ext uri="{BB962C8B-B14F-4D97-AF65-F5344CB8AC3E}">
        <p14:creationId xmlns:p14="http://schemas.microsoft.com/office/powerpoint/2010/main" val="19471715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 cómico y lo trágico</a:t>
            </a:r>
            <a:endParaRPr lang="es-ES" dirty="0"/>
          </a:p>
        </p:txBody>
      </p:sp>
      <p:pic>
        <p:nvPicPr>
          <p:cNvPr id="8" name="Marcador de contenid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494209" y="1611373"/>
            <a:ext cx="3015941" cy="4021255"/>
          </a:xfrm>
        </p:spPr>
      </p:pic>
      <p:pic>
        <p:nvPicPr>
          <p:cNvPr id="10" name="Marcador de contenido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54425" y="1611373"/>
            <a:ext cx="4814498" cy="3827526"/>
          </a:xfrm>
        </p:spPr>
      </p:pic>
      <p:sp>
        <p:nvSpPr>
          <p:cNvPr id="9" name="CuadroTexto 8"/>
          <p:cNvSpPr txBox="1"/>
          <p:nvPr/>
        </p:nvSpPr>
        <p:spPr>
          <a:xfrm>
            <a:off x="2494209" y="5715132"/>
            <a:ext cx="3170321" cy="369332"/>
          </a:xfrm>
          <a:prstGeom prst="rect">
            <a:avLst/>
          </a:prstGeom>
          <a:noFill/>
        </p:spPr>
        <p:txBody>
          <a:bodyPr wrap="square" rtlCol="0">
            <a:spAutoFit/>
          </a:bodyPr>
          <a:lstStyle/>
          <a:p>
            <a:r>
              <a:rPr lang="es-MX" dirty="0" smtClean="0"/>
              <a:t>Gato, de Fernando Botero</a:t>
            </a:r>
            <a:endParaRPr lang="es-ES" dirty="0"/>
          </a:p>
        </p:txBody>
      </p:sp>
      <p:sp>
        <p:nvSpPr>
          <p:cNvPr id="11" name="CuadroTexto 10"/>
          <p:cNvSpPr txBox="1"/>
          <p:nvPr/>
        </p:nvSpPr>
        <p:spPr>
          <a:xfrm>
            <a:off x="6234545" y="5715132"/>
            <a:ext cx="4963886" cy="369332"/>
          </a:xfrm>
          <a:prstGeom prst="rect">
            <a:avLst/>
          </a:prstGeom>
          <a:noFill/>
        </p:spPr>
        <p:txBody>
          <a:bodyPr wrap="square" rtlCol="0">
            <a:spAutoFit/>
          </a:bodyPr>
          <a:lstStyle/>
          <a:p>
            <a:r>
              <a:rPr lang="es-MX" dirty="0" smtClean="0"/>
              <a:t>Viva la vida, Frida Kahlo</a:t>
            </a:r>
            <a:endParaRPr lang="es-ES" dirty="0"/>
          </a:p>
        </p:txBody>
      </p:sp>
    </p:spTree>
    <p:extLst>
      <p:ext uri="{BB962C8B-B14F-4D97-AF65-F5344CB8AC3E}">
        <p14:creationId xmlns:p14="http://schemas.microsoft.com/office/powerpoint/2010/main" val="383180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Contenidos temáticos del módulo uno</a:t>
            </a:r>
            <a:endParaRPr lang="es-ES" dirty="0"/>
          </a:p>
        </p:txBody>
      </p:sp>
      <p:sp>
        <p:nvSpPr>
          <p:cNvPr id="3" name="Marcador de contenido 2"/>
          <p:cNvSpPr>
            <a:spLocks noGrp="1"/>
          </p:cNvSpPr>
          <p:nvPr>
            <p:ph idx="1"/>
          </p:nvPr>
        </p:nvSpPr>
        <p:spPr/>
        <p:txBody>
          <a:bodyPr/>
          <a:lstStyle/>
          <a:p>
            <a:r>
              <a:rPr lang="es-MX" dirty="0" smtClean="0"/>
              <a:t>1. </a:t>
            </a:r>
            <a:r>
              <a:rPr lang="es-MX" dirty="0"/>
              <a:t>P</a:t>
            </a:r>
            <a:r>
              <a:rPr lang="es-MX" dirty="0" smtClean="0"/>
              <a:t>ercepción y sensación</a:t>
            </a:r>
          </a:p>
          <a:p>
            <a:r>
              <a:rPr lang="es-MX" dirty="0" smtClean="0"/>
              <a:t>2. Emoción</a:t>
            </a:r>
          </a:p>
          <a:p>
            <a:pPr marL="0" indent="0">
              <a:buNone/>
            </a:pPr>
            <a:r>
              <a:rPr lang="es-MX" dirty="0" smtClean="0"/>
              <a:t>          2.1 características y clasificación</a:t>
            </a:r>
          </a:p>
          <a:p>
            <a:r>
              <a:rPr lang="es-MX" dirty="0" smtClean="0"/>
              <a:t>3. La imaginación</a:t>
            </a:r>
          </a:p>
          <a:p>
            <a:r>
              <a:rPr lang="es-MX" dirty="0" smtClean="0"/>
              <a:t>4.El arte y su clasificación</a:t>
            </a:r>
          </a:p>
          <a:p>
            <a:r>
              <a:rPr lang="es-MX" dirty="0" smtClean="0"/>
              <a:t>5. La estética y su función en las manifestaciones artísticas.</a:t>
            </a:r>
          </a:p>
          <a:p>
            <a:pPr marL="0" indent="0">
              <a:buNone/>
            </a:pPr>
            <a:r>
              <a:rPr lang="es-MX" dirty="0" smtClean="0"/>
              <a:t>          5.1La sensibilidad artística</a:t>
            </a:r>
            <a:endParaRPr lang="es-ES" dirty="0"/>
          </a:p>
        </p:txBody>
      </p:sp>
    </p:spTree>
    <p:extLst>
      <p:ext uri="{BB962C8B-B14F-4D97-AF65-F5344CB8AC3E}">
        <p14:creationId xmlns:p14="http://schemas.microsoft.com/office/powerpoint/2010/main" val="23608036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 sublime y lo grotesco</a:t>
            </a:r>
            <a:endParaRPr lang="es-ES" dirty="0"/>
          </a:p>
        </p:txBody>
      </p:sp>
      <p:pic>
        <p:nvPicPr>
          <p:cNvPr id="9" name="Marcador de contenido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461087" y="1504496"/>
            <a:ext cx="2704126" cy="4164466"/>
          </a:xfrm>
        </p:spPr>
      </p:pic>
      <p:pic>
        <p:nvPicPr>
          <p:cNvPr id="8" name="Marcador de contenido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873863" y="1504496"/>
            <a:ext cx="5242525" cy="3495016"/>
          </a:xfrm>
        </p:spPr>
      </p:pic>
      <p:sp>
        <p:nvSpPr>
          <p:cNvPr id="10" name="CuadroTexto 9"/>
          <p:cNvSpPr txBox="1"/>
          <p:nvPr/>
        </p:nvSpPr>
        <p:spPr>
          <a:xfrm>
            <a:off x="2461087" y="5783283"/>
            <a:ext cx="3301340" cy="646331"/>
          </a:xfrm>
          <a:prstGeom prst="rect">
            <a:avLst/>
          </a:prstGeom>
          <a:noFill/>
        </p:spPr>
        <p:txBody>
          <a:bodyPr wrap="square" rtlCol="0">
            <a:spAutoFit/>
          </a:bodyPr>
          <a:lstStyle/>
          <a:p>
            <a:r>
              <a:rPr lang="es-MX" dirty="0" smtClean="0"/>
              <a:t>El David, Miguel Ángel Buonarroti</a:t>
            </a:r>
            <a:endParaRPr lang="es-ES" dirty="0"/>
          </a:p>
        </p:txBody>
      </p:sp>
      <p:sp>
        <p:nvSpPr>
          <p:cNvPr id="12" name="CuadroTexto 11"/>
          <p:cNvSpPr txBox="1"/>
          <p:nvPr/>
        </p:nvSpPr>
        <p:spPr>
          <a:xfrm>
            <a:off x="6321831" y="5413951"/>
            <a:ext cx="4346587" cy="369332"/>
          </a:xfrm>
          <a:prstGeom prst="rect">
            <a:avLst/>
          </a:prstGeom>
          <a:noFill/>
        </p:spPr>
        <p:txBody>
          <a:bodyPr wrap="square" rtlCol="0">
            <a:spAutoFit/>
          </a:bodyPr>
          <a:lstStyle/>
          <a:p>
            <a:r>
              <a:rPr lang="es-MX" dirty="0" smtClean="0"/>
              <a:t> bebé de Ron Mueck</a:t>
            </a:r>
            <a:endParaRPr lang="es-ES" dirty="0"/>
          </a:p>
        </p:txBody>
      </p:sp>
    </p:spTree>
    <p:extLst>
      <p:ext uri="{BB962C8B-B14F-4D97-AF65-F5344CB8AC3E}">
        <p14:creationId xmlns:p14="http://schemas.microsoft.com/office/powerpoint/2010/main" val="35257246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Fuentes consultadas</a:t>
            </a:r>
            <a:endParaRPr lang="es-ES" dirty="0"/>
          </a:p>
        </p:txBody>
      </p:sp>
      <p:sp>
        <p:nvSpPr>
          <p:cNvPr id="3" name="Marcador de contenido 2"/>
          <p:cNvSpPr>
            <a:spLocks noGrp="1"/>
          </p:cNvSpPr>
          <p:nvPr>
            <p:ph idx="1"/>
          </p:nvPr>
        </p:nvSpPr>
        <p:spPr/>
        <p:txBody>
          <a:bodyPr>
            <a:normAutofit fontScale="85000" lnSpcReduction="10000"/>
          </a:bodyPr>
          <a:lstStyle/>
          <a:p>
            <a:r>
              <a:rPr lang="es-ES" dirty="0" smtClean="0"/>
              <a:t>Ricupeiro </a:t>
            </a:r>
            <a:r>
              <a:rPr lang="es-ES" dirty="0"/>
              <a:t>S. (2003) diseño gráfico en el aula, Ed. Nobuko</a:t>
            </a:r>
            <a:r>
              <a:rPr lang="es-ES" dirty="0" smtClean="0"/>
              <a:t>.</a:t>
            </a:r>
          </a:p>
          <a:p>
            <a:r>
              <a:rPr lang="es-MX" dirty="0" smtClean="0"/>
              <a:t>Woodford S. (1998) Como mirar un cuadro, Ed. G.G</a:t>
            </a:r>
          </a:p>
          <a:p>
            <a:r>
              <a:rPr lang="es-MX" dirty="0" smtClean="0"/>
              <a:t>Acha J. (2003) Expresión y apreciación artísticas, Ed. Trillas</a:t>
            </a:r>
            <a:endParaRPr lang="es-ES" i="1" dirty="0"/>
          </a:p>
          <a:p>
            <a:r>
              <a:rPr lang="es-MX" i="1" dirty="0" smtClean="0"/>
              <a:t>Imágenes disponibles en:</a:t>
            </a:r>
          </a:p>
          <a:p>
            <a:r>
              <a:rPr lang="es-ES" dirty="0"/>
              <a:t>http://</a:t>
            </a:r>
            <a:r>
              <a:rPr lang="es-ES" dirty="0" smtClean="0"/>
              <a:t>www.google.com.mx/search?q=imagenes+de+arte</a:t>
            </a:r>
            <a:endParaRPr lang="es-ES" i="1" dirty="0" smtClean="0"/>
          </a:p>
          <a:p>
            <a:r>
              <a:rPr lang="es-ES" i="1" dirty="0" smtClean="0"/>
              <a:t>bing.com/images</a:t>
            </a:r>
            <a:endParaRPr lang="es-ES" i="1" dirty="0"/>
          </a:p>
          <a:p>
            <a:r>
              <a:rPr lang="es-ES" i="1" dirty="0" smtClean="0">
                <a:hlinkClick r:id="rId3"/>
              </a:rPr>
              <a:t>http</a:t>
            </a:r>
            <a:r>
              <a:rPr lang="es-ES" i="1" dirty="0">
                <a:hlinkClick r:id="rId3"/>
              </a:rPr>
              <a:t>://</a:t>
            </a:r>
            <a:r>
              <a:rPr lang="es-ES" i="1" dirty="0" smtClean="0">
                <a:hlinkClick r:id="rId3"/>
              </a:rPr>
              <a:t>www.sulromanzo.it/sites/default/files/images/alessandro-puglisi/lucifero.jpg</a:t>
            </a:r>
            <a:endParaRPr lang="es-ES" i="1" dirty="0"/>
          </a:p>
          <a:p>
            <a:r>
              <a:rPr lang="es-ES" i="1" dirty="0" smtClean="0"/>
              <a:t>bibliotecanacional.gov.com</a:t>
            </a:r>
            <a:endParaRPr lang="es-ES" i="1" dirty="0"/>
          </a:p>
          <a:p>
            <a:r>
              <a:rPr lang="es-ES" i="1" dirty="0" smtClean="0"/>
              <a:t>escuelacima.com</a:t>
            </a:r>
            <a:endParaRPr lang="es-ES" i="1" dirty="0"/>
          </a:p>
          <a:p>
            <a:r>
              <a:rPr lang="es-MX" dirty="0" smtClean="0">
                <a:hlinkClick r:id="rId4"/>
              </a:rPr>
              <a:t>http</a:t>
            </a:r>
            <a:r>
              <a:rPr lang="es-MX" dirty="0">
                <a:hlinkClick r:id="rId4"/>
              </a:rPr>
              <a:t>://</a:t>
            </a:r>
            <a:r>
              <a:rPr lang="es-MX" dirty="0" smtClean="0">
                <a:hlinkClick r:id="rId4"/>
              </a:rPr>
              <a:t>www.addictiveepicurean.com/2012/08/categorias-esteticas.html</a:t>
            </a:r>
            <a:endParaRPr lang="es-MX" dirty="0" smtClean="0"/>
          </a:p>
          <a:p>
            <a:r>
              <a:rPr lang="es-MX" dirty="0"/>
              <a:t>http://alternando-opiniones.blogspot.mx/2012/05/categorias-esteticas.html</a:t>
            </a:r>
            <a:endParaRPr lang="es-MX" dirty="0" smtClean="0"/>
          </a:p>
        </p:txBody>
      </p:sp>
    </p:spTree>
    <p:extLst>
      <p:ext uri="{BB962C8B-B14F-4D97-AF65-F5344CB8AC3E}">
        <p14:creationId xmlns:p14="http://schemas.microsoft.com/office/powerpoint/2010/main" val="4263172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t>Tema 1: percepción y sensación</a:t>
            </a:r>
            <a:br>
              <a:rPr lang="es-ES" b="1" dirty="0" smtClean="0"/>
            </a:br>
            <a:r>
              <a:rPr lang="es-ES" i="1" dirty="0" smtClean="0"/>
              <a:t>¿Qué se necesita para producir y apreciar el arte?</a:t>
            </a:r>
            <a:endParaRPr lang="es-ES" i="1" dirty="0"/>
          </a:p>
        </p:txBody>
      </p:sp>
      <p:sp>
        <p:nvSpPr>
          <p:cNvPr id="3" name="Marcador de contenido 2"/>
          <p:cNvSpPr>
            <a:spLocks noGrp="1"/>
          </p:cNvSpPr>
          <p:nvPr>
            <p:ph idx="1"/>
          </p:nvPr>
        </p:nvSpPr>
        <p:spPr/>
        <p:txBody>
          <a:bodyPr/>
          <a:lstStyle/>
          <a:p>
            <a:r>
              <a:rPr lang="es-ES" dirty="0" smtClean="0"/>
              <a:t>Tanto un artista -independientemente del arte al que se dedique-, como la persona que experimenta o aprecia el arte, requiere de estas facultades en común, tanto para producir como para apreciar el arte:</a:t>
            </a:r>
          </a:p>
          <a:p>
            <a:pPr marL="514350" indent="-514350">
              <a:buFont typeface="+mj-lt"/>
              <a:buAutoNum type="arabicPeriod"/>
            </a:pPr>
            <a:r>
              <a:rPr lang="es-ES" b="1" dirty="0" smtClean="0"/>
              <a:t>Los sentidos: </a:t>
            </a:r>
            <a:r>
              <a:rPr lang="es-ES" dirty="0" smtClean="0"/>
              <a:t>con su conjunto de conocimientos visuales o auditivos y una cierta habilidad manual para manejar materiales y herramientas, o bien para los movimientos corporales, mediante los cuales se percibe y posteriormente se tiene una sensación </a:t>
            </a:r>
          </a:p>
          <a:p>
            <a:pPr marL="514350" indent="-514350">
              <a:buFont typeface="+mj-lt"/>
              <a:buAutoNum type="arabicPeriod"/>
            </a:pPr>
            <a:r>
              <a:rPr lang="es-ES" b="1" dirty="0" smtClean="0"/>
              <a:t>La sensibilidad </a:t>
            </a:r>
            <a:r>
              <a:rPr lang="es-ES" dirty="0" smtClean="0"/>
              <a:t>o gusto y desarrollo de las preferencias personales.</a:t>
            </a:r>
          </a:p>
          <a:p>
            <a:pPr marL="514350" indent="-514350">
              <a:buFont typeface="+mj-lt"/>
              <a:buAutoNum type="arabicPeriod"/>
            </a:pPr>
            <a:r>
              <a:rPr lang="es-ES" b="1" dirty="0" smtClean="0"/>
              <a:t>La imaginación o fantasía </a:t>
            </a:r>
            <a:r>
              <a:rPr lang="es-ES" dirty="0" smtClean="0"/>
              <a:t>con sus motivaciones personales.</a:t>
            </a:r>
          </a:p>
        </p:txBody>
      </p:sp>
    </p:spTree>
    <p:extLst>
      <p:ext uri="{BB962C8B-B14F-4D97-AF65-F5344CB8AC3E}">
        <p14:creationId xmlns:p14="http://schemas.microsoft.com/office/powerpoint/2010/main" val="2800427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i="1" dirty="0" smtClean="0"/>
              <a:t>¿Qué son los órganos de los sentidos?</a:t>
            </a:r>
            <a:endParaRPr lang="es-ES" i="1" dirty="0"/>
          </a:p>
        </p:txBody>
      </p:sp>
      <p:sp>
        <p:nvSpPr>
          <p:cNvPr id="3" name="Marcador de contenido 2"/>
          <p:cNvSpPr>
            <a:spLocks noGrp="1"/>
          </p:cNvSpPr>
          <p:nvPr>
            <p:ph idx="1"/>
          </p:nvPr>
        </p:nvSpPr>
        <p:spPr/>
        <p:txBody>
          <a:bodyPr/>
          <a:lstStyle/>
          <a:p>
            <a:r>
              <a:rPr lang="es-ES" dirty="0" smtClean="0"/>
              <a:t>Terminaciones neuronales o células especializadas en contacto con neuronas. Los órganos sensoriales responden a un estímulo en particular. </a:t>
            </a:r>
          </a:p>
          <a:p>
            <a:r>
              <a:rPr lang="es-ES" dirty="0" smtClean="0"/>
              <a:t>No interpretan los estímulos - actúan como transmisores.</a:t>
            </a:r>
            <a:endParaRPr lang="es-ES" dirty="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3880" y="3707119"/>
            <a:ext cx="3693226" cy="2622896"/>
          </a:xfrm>
          <a:prstGeom prst="rect">
            <a:avLst/>
          </a:prstGeom>
        </p:spPr>
      </p:pic>
    </p:spTree>
    <p:extLst>
      <p:ext uri="{BB962C8B-B14F-4D97-AF65-F5344CB8AC3E}">
        <p14:creationId xmlns:p14="http://schemas.microsoft.com/office/powerpoint/2010/main" val="1700388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i="1" dirty="0" smtClean="0"/>
              <a:t>¿Por qué son importantes los órganos de los sentidos para apreciar el arte?</a:t>
            </a:r>
            <a:endParaRPr lang="es-ES" i="1" dirty="0"/>
          </a:p>
        </p:txBody>
      </p:sp>
      <p:sp>
        <p:nvSpPr>
          <p:cNvPr id="3" name="Marcador de contenido 2"/>
          <p:cNvSpPr>
            <a:spLocks noGrp="1"/>
          </p:cNvSpPr>
          <p:nvPr>
            <p:ph idx="1"/>
          </p:nvPr>
        </p:nvSpPr>
        <p:spPr/>
        <p:txBody>
          <a:bodyPr/>
          <a:lstStyle/>
          <a:p>
            <a:r>
              <a:rPr lang="es-ES" dirty="0" smtClean="0">
                <a:effectLst/>
              </a:rPr>
              <a:t>Por que son los encargados de </a:t>
            </a:r>
            <a:r>
              <a:rPr lang="es-ES" b="1" dirty="0" smtClean="0">
                <a:effectLst/>
              </a:rPr>
              <a:t>PERCIBIR</a:t>
            </a:r>
            <a:r>
              <a:rPr lang="es-ES" dirty="0" smtClean="0">
                <a:effectLst/>
              </a:rPr>
              <a:t> los estímulos del exterior y posteriormente traducirlos en una </a:t>
            </a:r>
            <a:r>
              <a:rPr lang="es-ES" b="1" dirty="0" smtClean="0">
                <a:effectLst/>
              </a:rPr>
              <a:t>SENSACIÓN.</a:t>
            </a:r>
          </a:p>
          <a:p>
            <a:endParaRPr lang="es-ES" b="1" dirty="0" smtClean="0">
              <a:effectLst/>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153" y="3213464"/>
            <a:ext cx="2826327" cy="246294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4433" y="3204931"/>
            <a:ext cx="3662548" cy="2471475"/>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6987" y="3420008"/>
            <a:ext cx="3398190" cy="2256398"/>
          </a:xfrm>
          <a:prstGeom prst="rect">
            <a:avLst/>
          </a:prstGeom>
        </p:spPr>
      </p:pic>
    </p:spTree>
    <p:extLst>
      <p:ext uri="{BB962C8B-B14F-4D97-AF65-F5344CB8AC3E}">
        <p14:creationId xmlns:p14="http://schemas.microsoft.com/office/powerpoint/2010/main" val="1649919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¿Es lo mismo percepción que sensación?</a:t>
            </a:r>
            <a:endParaRPr lang="es-ES" b="1" dirty="0"/>
          </a:p>
        </p:txBody>
      </p:sp>
      <p:sp>
        <p:nvSpPr>
          <p:cNvPr id="3" name="Marcador de contenido 2"/>
          <p:cNvSpPr>
            <a:spLocks noGrp="1"/>
          </p:cNvSpPr>
          <p:nvPr>
            <p:ph idx="1"/>
          </p:nvPr>
        </p:nvSpPr>
        <p:spPr/>
        <p:txBody>
          <a:bodyPr/>
          <a:lstStyle/>
          <a:p>
            <a:r>
              <a:rPr lang="es-ES" b="1" dirty="0" smtClean="0"/>
              <a:t>No</a:t>
            </a:r>
            <a:r>
              <a:rPr lang="es-ES" dirty="0" smtClean="0"/>
              <a:t>, son parte de una cadena, que en arte culmina con la </a:t>
            </a:r>
            <a:r>
              <a:rPr lang="es-ES" b="1" i="1" dirty="0" smtClean="0"/>
              <a:t>sensibilidad.</a:t>
            </a:r>
          </a:p>
          <a:p>
            <a:endParaRPr lang="es-ES" i="1" dirty="0" smtClean="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1361" y="2854988"/>
            <a:ext cx="4952010" cy="3284834"/>
          </a:xfrm>
          <a:prstGeom prst="rect">
            <a:avLst/>
          </a:prstGeom>
        </p:spPr>
      </p:pic>
    </p:spTree>
    <p:extLst>
      <p:ext uri="{BB962C8B-B14F-4D97-AF65-F5344CB8AC3E}">
        <p14:creationId xmlns:p14="http://schemas.microsoft.com/office/powerpoint/2010/main" val="1776273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¿Qué es la percepción?</a:t>
            </a:r>
            <a:endParaRPr lang="es-ES" b="1" dirty="0"/>
          </a:p>
        </p:txBody>
      </p:sp>
      <p:sp>
        <p:nvSpPr>
          <p:cNvPr id="3" name="Marcador de contenido 2"/>
          <p:cNvSpPr>
            <a:spLocks noGrp="1"/>
          </p:cNvSpPr>
          <p:nvPr>
            <p:ph idx="1"/>
          </p:nvPr>
        </p:nvSpPr>
        <p:spPr/>
        <p:txBody>
          <a:bodyPr/>
          <a:lstStyle/>
          <a:p>
            <a:r>
              <a:rPr lang="es-ES" dirty="0" smtClean="0">
                <a:effectLst/>
              </a:rPr>
              <a:t>La </a:t>
            </a:r>
            <a:r>
              <a:rPr lang="es-ES" b="1" dirty="0" smtClean="0">
                <a:effectLst/>
              </a:rPr>
              <a:t>percepción</a:t>
            </a:r>
            <a:r>
              <a:rPr lang="es-ES" dirty="0" smtClean="0">
                <a:effectLst/>
              </a:rPr>
              <a:t> es un proceso nervioso superior que permite al organismo a través de los sentidos, recibir, elaborar e interpretar la información proveniente de su entorno y de uno mismo.</a:t>
            </a:r>
          </a:p>
          <a:p>
            <a:endParaRPr lang="es-ES" dirty="0" smtClean="0">
              <a:effectLst/>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599" y="3095597"/>
            <a:ext cx="3954483" cy="3236936"/>
          </a:xfrm>
          <a:prstGeom prst="rect">
            <a:avLst/>
          </a:prstGeom>
        </p:spPr>
      </p:pic>
    </p:spTree>
    <p:extLst>
      <p:ext uri="{BB962C8B-B14F-4D97-AF65-F5344CB8AC3E}">
        <p14:creationId xmlns:p14="http://schemas.microsoft.com/office/powerpoint/2010/main" val="2983655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448</TotalTime>
  <Words>2007</Words>
  <Application>Microsoft Office PowerPoint</Application>
  <PresentationFormat>Panorámica</PresentationFormat>
  <Paragraphs>172</Paragraphs>
  <Slides>41</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Century Gothic</vt:lpstr>
      <vt:lpstr>Wingdings 3</vt:lpstr>
      <vt:lpstr>Espiral</vt:lpstr>
      <vt:lpstr>  Universidad Autónoma del Estado de                       México</vt:lpstr>
      <vt:lpstr>Propósito</vt:lpstr>
      <vt:lpstr>Guión del manejo del material</vt:lpstr>
      <vt:lpstr>Contenidos temáticos del módulo uno</vt:lpstr>
      <vt:lpstr>Tema 1: percepción y sensación ¿Qué se necesita para producir y apreciar el arte?</vt:lpstr>
      <vt:lpstr>¿Qué son los órganos de los sentidos?</vt:lpstr>
      <vt:lpstr>¿Por qué son importantes los órganos de los sentidos para apreciar el arte?</vt:lpstr>
      <vt:lpstr>¿Es lo mismo percepción que sensación?</vt:lpstr>
      <vt:lpstr>¿Qué es la percepción?</vt:lpstr>
      <vt:lpstr>¿Qué es la sensación?</vt:lpstr>
      <vt:lpstr>Presentación de PowerPoint</vt:lpstr>
      <vt:lpstr>Tema 2: la emoción y su clasificación ¿qué es la emoción?</vt:lpstr>
      <vt:lpstr>Presentación de PowerPoint</vt:lpstr>
      <vt:lpstr>Clasificación de las emociones</vt:lpstr>
      <vt:lpstr>Emociones negativas</vt:lpstr>
      <vt:lpstr>Presentación de PowerPoint</vt:lpstr>
      <vt:lpstr>Emociones positivas</vt:lpstr>
      <vt:lpstr>Presentación de PowerPoint</vt:lpstr>
      <vt:lpstr>Emociones ambiguas</vt:lpstr>
      <vt:lpstr>Tema 3: ¿Qué es la imaginación?</vt:lpstr>
      <vt:lpstr>Tema 4:El arte y su clasificación</vt:lpstr>
      <vt:lpstr>Presentación de PowerPoint</vt:lpstr>
      <vt:lpstr>Presentación de PowerPoint</vt:lpstr>
      <vt:lpstr>Presentación de PowerPoint</vt:lpstr>
      <vt:lpstr>Presentación de PowerPoint</vt:lpstr>
      <vt:lpstr>Presentación de PowerPoint</vt:lpstr>
      <vt:lpstr>…Entonces, ¿qué es el arte?</vt:lpstr>
      <vt:lpstr>¿cómo se clasifica el arte?</vt:lpstr>
      <vt:lpstr>Artes plásticas, espaciales o visuales” la gráfica” </vt:lpstr>
      <vt:lpstr>Artes plásticas, espaciales o visuales</vt:lpstr>
      <vt:lpstr>Artes plásticas, espaciales o visuales, arquitectura</vt:lpstr>
      <vt:lpstr>Artes auditivas (temporales)</vt:lpstr>
      <vt:lpstr>Artes Mixtas (temporales)</vt:lpstr>
      <vt:lpstr>Artes con nuevas tecnologías</vt:lpstr>
      <vt:lpstr>Artes con nuevas tecnologías (diseños)</vt:lpstr>
      <vt:lpstr>Tema 5: La Estética y su función en las manifestaciones artísticas</vt:lpstr>
      <vt:lpstr>Categorías de la estética</vt:lpstr>
      <vt:lpstr>Lo bello y lo feo</vt:lpstr>
      <vt:lpstr>Lo cómico y lo trágico</vt:lpstr>
      <vt:lpstr>Lo sublime y lo grotesco</vt:lpstr>
      <vt:lpstr>Fuentes consultadas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sara silva</dc:creator>
  <cp:lastModifiedBy>sara silva</cp:lastModifiedBy>
  <cp:revision>59</cp:revision>
  <dcterms:created xsi:type="dcterms:W3CDTF">2015-09-28T14:49:47Z</dcterms:created>
  <dcterms:modified xsi:type="dcterms:W3CDTF">2015-10-02T20:17:37Z</dcterms:modified>
</cp:coreProperties>
</file>