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35"/>
  </p:notesMasterIdLst>
  <p:sldIdLst>
    <p:sldId id="322" r:id="rId2"/>
    <p:sldId id="347" r:id="rId3"/>
    <p:sldId id="261" r:id="rId4"/>
    <p:sldId id="348" r:id="rId5"/>
    <p:sldId id="349" r:id="rId6"/>
    <p:sldId id="350" r:id="rId7"/>
    <p:sldId id="331" r:id="rId8"/>
    <p:sldId id="332" r:id="rId9"/>
    <p:sldId id="333" r:id="rId10"/>
    <p:sldId id="334" r:id="rId11"/>
    <p:sldId id="336" r:id="rId12"/>
    <p:sldId id="337" r:id="rId13"/>
    <p:sldId id="325" r:id="rId14"/>
    <p:sldId id="326" r:id="rId15"/>
    <p:sldId id="327" r:id="rId16"/>
    <p:sldId id="338" r:id="rId17"/>
    <p:sldId id="339" r:id="rId18"/>
    <p:sldId id="340" r:id="rId19"/>
    <p:sldId id="341" r:id="rId20"/>
    <p:sldId id="342" r:id="rId21"/>
    <p:sldId id="343" r:id="rId22"/>
    <p:sldId id="353" r:id="rId23"/>
    <p:sldId id="354" r:id="rId24"/>
    <p:sldId id="355" r:id="rId25"/>
    <p:sldId id="344" r:id="rId26"/>
    <p:sldId id="356" r:id="rId27"/>
    <p:sldId id="357" r:id="rId28"/>
    <p:sldId id="358" r:id="rId29"/>
    <p:sldId id="328" r:id="rId30"/>
    <p:sldId id="330" r:id="rId31"/>
    <p:sldId id="352" r:id="rId32"/>
    <p:sldId id="359" r:id="rId33"/>
    <p:sldId id="351" r:id="rId34"/>
  </p:sldIdLst>
  <p:sldSz cx="9144000" cy="6858000" type="screen4x3"/>
  <p:notesSz cx="7077075" cy="9363075"/>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87" autoAdjust="0"/>
  </p:normalViewPr>
  <p:slideViewPr>
    <p:cSldViewPr>
      <p:cViewPr>
        <p:scale>
          <a:sx n="110" d="100"/>
          <a:sy n="110" d="100"/>
        </p:scale>
        <p:origin x="-804" y="6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E535CB-A050-4DD1-9A3E-5435E3A0C34D}" type="doc">
      <dgm:prSet loTypeId="urn:microsoft.com/office/officeart/2005/8/layout/bProcess3" loCatId="process" qsTypeId="urn:microsoft.com/office/officeart/2005/8/quickstyle/simple1" qsCatId="simple" csTypeId="urn:microsoft.com/office/officeart/2005/8/colors/colorful1" csCatId="colorful" phldr="1"/>
      <dgm:spPr/>
      <dgm:t>
        <a:bodyPr/>
        <a:lstStyle/>
        <a:p>
          <a:endParaRPr lang="es-MX"/>
        </a:p>
      </dgm:t>
    </dgm:pt>
    <dgm:pt modelId="{2DF828E7-DB6C-4F76-A6AC-E56B82A56990}">
      <dgm:prSet custT="1"/>
      <dgm:spPr/>
      <dgm:t>
        <a:bodyPr/>
        <a:lstStyle/>
        <a:p>
          <a:pPr rtl="0"/>
          <a:r>
            <a:rPr lang="es-MX" sz="1600" dirty="0" smtClean="0"/>
            <a:t>50’S INICIO DEL PROCESAMIENTO DE DATOS</a:t>
          </a:r>
          <a:endParaRPr lang="es-MX" sz="1600" dirty="0"/>
        </a:p>
      </dgm:t>
    </dgm:pt>
    <dgm:pt modelId="{3BFEA503-87EB-49B6-B44B-4EEFC366969B}" type="parTrans" cxnId="{BA058A71-64BE-45F0-954E-7D49E4152383}">
      <dgm:prSet/>
      <dgm:spPr/>
      <dgm:t>
        <a:bodyPr/>
        <a:lstStyle/>
        <a:p>
          <a:endParaRPr lang="es-MX" sz="2800"/>
        </a:p>
      </dgm:t>
    </dgm:pt>
    <dgm:pt modelId="{AFA2C7E7-E738-404D-B4DA-30A4DC2772FD}" type="sibTrans" cxnId="{BA058A71-64BE-45F0-954E-7D49E4152383}">
      <dgm:prSet custT="1"/>
      <dgm:spPr/>
      <dgm:t>
        <a:bodyPr/>
        <a:lstStyle/>
        <a:p>
          <a:endParaRPr lang="es-MX" sz="800"/>
        </a:p>
      </dgm:t>
    </dgm:pt>
    <dgm:pt modelId="{CD08435E-DFA4-4C04-8474-197645919E12}">
      <dgm:prSet custT="1"/>
      <dgm:spPr/>
      <dgm:t>
        <a:bodyPr/>
        <a:lstStyle/>
        <a:p>
          <a:pPr rtl="0"/>
          <a:r>
            <a:rPr lang="es-MX" sz="1600" dirty="0" smtClean="0"/>
            <a:t>60’S SURGIMIENTO DE COBOL</a:t>
          </a:r>
          <a:endParaRPr lang="es-MX" sz="1600" dirty="0"/>
        </a:p>
      </dgm:t>
    </dgm:pt>
    <dgm:pt modelId="{96FAA8F5-D661-49CA-BD05-C710AE8B48FD}" type="parTrans" cxnId="{AB079261-377C-4DF3-8503-FCBE244385AE}">
      <dgm:prSet/>
      <dgm:spPr/>
      <dgm:t>
        <a:bodyPr/>
        <a:lstStyle/>
        <a:p>
          <a:endParaRPr lang="es-MX" sz="2800"/>
        </a:p>
      </dgm:t>
    </dgm:pt>
    <dgm:pt modelId="{F8254906-7A14-4FFD-840F-3C7CDE7D4BD4}" type="sibTrans" cxnId="{AB079261-377C-4DF3-8503-FCBE244385AE}">
      <dgm:prSet custT="1"/>
      <dgm:spPr/>
      <dgm:t>
        <a:bodyPr/>
        <a:lstStyle/>
        <a:p>
          <a:endParaRPr lang="es-MX" sz="800"/>
        </a:p>
      </dgm:t>
    </dgm:pt>
    <dgm:pt modelId="{A6076CB6-BB88-452D-AA33-0CF7B4551E11}">
      <dgm:prSet custT="1"/>
      <dgm:spPr/>
      <dgm:t>
        <a:bodyPr/>
        <a:lstStyle/>
        <a:p>
          <a:pPr rtl="0"/>
          <a:r>
            <a:rPr lang="es-MX" sz="1100" dirty="0" smtClean="0"/>
            <a:t>Definición de la estructura elemental: archivo </a:t>
          </a:r>
          <a:endParaRPr lang="es-MX" sz="1100" dirty="0"/>
        </a:p>
      </dgm:t>
    </dgm:pt>
    <dgm:pt modelId="{19B846EA-97F2-419E-921E-B6E1B1B3F51E}" type="parTrans" cxnId="{2B290890-E42E-4137-8273-8E6817522943}">
      <dgm:prSet/>
      <dgm:spPr/>
      <dgm:t>
        <a:bodyPr/>
        <a:lstStyle/>
        <a:p>
          <a:endParaRPr lang="es-MX" sz="2800"/>
        </a:p>
      </dgm:t>
    </dgm:pt>
    <dgm:pt modelId="{D0BAADA2-5E06-4927-85C3-909F77A40971}" type="sibTrans" cxnId="{2B290890-E42E-4137-8273-8E6817522943}">
      <dgm:prSet/>
      <dgm:spPr/>
      <dgm:t>
        <a:bodyPr/>
        <a:lstStyle/>
        <a:p>
          <a:endParaRPr lang="es-MX" sz="2800"/>
        </a:p>
      </dgm:t>
    </dgm:pt>
    <dgm:pt modelId="{CC83335D-D17D-45EC-A266-3FAE3E38A7B7}">
      <dgm:prSet custT="1"/>
      <dgm:spPr/>
      <dgm:t>
        <a:bodyPr/>
        <a:lstStyle/>
        <a:p>
          <a:pPr rtl="0"/>
          <a:r>
            <a:rPr lang="es-MX" sz="1100" smtClean="0"/>
            <a:t>Restricción de los archivos: </a:t>
          </a:r>
          <a:endParaRPr lang="es-MX" sz="1100"/>
        </a:p>
      </dgm:t>
    </dgm:pt>
    <dgm:pt modelId="{02747A6C-B278-4EFD-B566-8455D729200A}" type="parTrans" cxnId="{295BD56B-8575-406F-B671-95A8CF5AF55B}">
      <dgm:prSet/>
      <dgm:spPr/>
      <dgm:t>
        <a:bodyPr/>
        <a:lstStyle/>
        <a:p>
          <a:endParaRPr lang="es-MX" sz="2800"/>
        </a:p>
      </dgm:t>
    </dgm:pt>
    <dgm:pt modelId="{E2B7A137-B9AC-4AF2-967A-F520B8489FC3}" type="sibTrans" cxnId="{295BD56B-8575-406F-B671-95A8CF5AF55B}">
      <dgm:prSet/>
      <dgm:spPr/>
      <dgm:t>
        <a:bodyPr/>
        <a:lstStyle/>
        <a:p>
          <a:endParaRPr lang="es-MX" sz="2800"/>
        </a:p>
      </dgm:t>
    </dgm:pt>
    <dgm:pt modelId="{08CB927D-A607-4183-8E56-1D021B7C43CE}">
      <dgm:prSet custT="1"/>
      <dgm:spPr/>
      <dgm:t>
        <a:bodyPr/>
        <a:lstStyle/>
        <a:p>
          <a:pPr rtl="0"/>
          <a:r>
            <a:rPr lang="es-MX" sz="1100" smtClean="0"/>
            <a:t>Acceso secuencial  (barrer todo el archivo)</a:t>
          </a:r>
          <a:endParaRPr lang="es-MX" sz="1100"/>
        </a:p>
      </dgm:t>
    </dgm:pt>
    <dgm:pt modelId="{0F240EE8-9ED6-44E8-B2E3-80E5ECEC846B}" type="parTrans" cxnId="{02C0D098-F7BD-4DC2-82BD-3B285BCEF9E3}">
      <dgm:prSet/>
      <dgm:spPr/>
      <dgm:t>
        <a:bodyPr/>
        <a:lstStyle/>
        <a:p>
          <a:endParaRPr lang="es-MX" sz="2800"/>
        </a:p>
      </dgm:t>
    </dgm:pt>
    <dgm:pt modelId="{EA8C4749-749F-49F1-A690-45ACA3D3C3EF}" type="sibTrans" cxnId="{02C0D098-F7BD-4DC2-82BD-3B285BCEF9E3}">
      <dgm:prSet/>
      <dgm:spPr/>
      <dgm:t>
        <a:bodyPr/>
        <a:lstStyle/>
        <a:p>
          <a:endParaRPr lang="es-MX" sz="2800"/>
        </a:p>
      </dgm:t>
    </dgm:pt>
    <dgm:pt modelId="{40B7E1D0-83DB-49DD-B160-FF1FD15ADE95}">
      <dgm:prSet custT="1"/>
      <dgm:spPr/>
      <dgm:t>
        <a:bodyPr/>
        <a:lstStyle/>
        <a:p>
          <a:pPr rtl="0"/>
          <a:r>
            <a:rPr lang="es-MX" sz="1100" smtClean="0"/>
            <a:t>Acceso directo (conocer # registro lógico)</a:t>
          </a:r>
          <a:endParaRPr lang="es-MX" sz="1100"/>
        </a:p>
      </dgm:t>
    </dgm:pt>
    <dgm:pt modelId="{1363F905-5FDA-479A-9B3A-4018A49C2E35}" type="parTrans" cxnId="{C6EB2AAC-67A5-4EE3-80B9-B99D005502BF}">
      <dgm:prSet/>
      <dgm:spPr/>
      <dgm:t>
        <a:bodyPr/>
        <a:lstStyle/>
        <a:p>
          <a:endParaRPr lang="es-MX" sz="2800"/>
        </a:p>
      </dgm:t>
    </dgm:pt>
    <dgm:pt modelId="{1856F45C-4C94-4B34-9E34-C8836195A3C5}" type="sibTrans" cxnId="{C6EB2AAC-67A5-4EE3-80B9-B99D005502BF}">
      <dgm:prSet/>
      <dgm:spPr/>
      <dgm:t>
        <a:bodyPr/>
        <a:lstStyle/>
        <a:p>
          <a:endParaRPr lang="es-MX" sz="2800"/>
        </a:p>
      </dgm:t>
    </dgm:pt>
    <dgm:pt modelId="{74E7A5D5-B831-4F56-91E1-1501ACD8EEEC}">
      <dgm:prSet custT="1"/>
      <dgm:spPr/>
      <dgm:t>
        <a:bodyPr/>
        <a:lstStyle/>
        <a:p>
          <a:pPr rtl="0"/>
          <a:r>
            <a:rPr lang="es-MX" sz="1100" smtClean="0"/>
            <a:t>Relaciones entre archivos muy difícil</a:t>
          </a:r>
          <a:endParaRPr lang="es-MX" sz="1100"/>
        </a:p>
      </dgm:t>
    </dgm:pt>
    <dgm:pt modelId="{EEE8AAB7-137C-4F84-BABC-CE2B0272ABEC}" type="parTrans" cxnId="{AF5CAD3A-F201-46AE-91D1-BA6BF99AE96C}">
      <dgm:prSet/>
      <dgm:spPr/>
      <dgm:t>
        <a:bodyPr/>
        <a:lstStyle/>
        <a:p>
          <a:endParaRPr lang="es-MX" sz="2800"/>
        </a:p>
      </dgm:t>
    </dgm:pt>
    <dgm:pt modelId="{E3D8AAF0-24DF-4676-9C57-D70B9168D87D}" type="sibTrans" cxnId="{AF5CAD3A-F201-46AE-91D1-BA6BF99AE96C}">
      <dgm:prSet/>
      <dgm:spPr/>
      <dgm:t>
        <a:bodyPr/>
        <a:lstStyle/>
        <a:p>
          <a:endParaRPr lang="es-MX" sz="2800"/>
        </a:p>
      </dgm:t>
    </dgm:pt>
    <dgm:pt modelId="{A2E9A07B-D124-4D86-BE69-A66416FFBF3A}">
      <dgm:prSet custT="1"/>
      <dgm:spPr/>
      <dgm:t>
        <a:bodyPr/>
        <a:lstStyle/>
        <a:p>
          <a:pPr rtl="0"/>
          <a:r>
            <a:rPr lang="es-MX" sz="1600" dirty="0" smtClean="0"/>
            <a:t>Nacen métodos de acceso</a:t>
          </a:r>
          <a:endParaRPr lang="es-MX" sz="1600" dirty="0"/>
        </a:p>
      </dgm:t>
    </dgm:pt>
    <dgm:pt modelId="{8E138E6E-58E1-4CBE-8EE2-E1DBF322A95A}" type="parTrans" cxnId="{FEF6732A-4329-4307-B8EE-91D4BCEF60D6}">
      <dgm:prSet/>
      <dgm:spPr/>
      <dgm:t>
        <a:bodyPr/>
        <a:lstStyle/>
        <a:p>
          <a:endParaRPr lang="es-MX" sz="2800"/>
        </a:p>
      </dgm:t>
    </dgm:pt>
    <dgm:pt modelId="{E6566A5C-E36E-4469-8B61-A915871A3B50}" type="sibTrans" cxnId="{FEF6732A-4329-4307-B8EE-91D4BCEF60D6}">
      <dgm:prSet custT="1"/>
      <dgm:spPr/>
      <dgm:t>
        <a:bodyPr/>
        <a:lstStyle/>
        <a:p>
          <a:endParaRPr lang="es-MX" sz="800"/>
        </a:p>
      </dgm:t>
    </dgm:pt>
    <dgm:pt modelId="{B1317A05-6B93-4F57-AFA0-28B8C7C569EE}">
      <dgm:prSet custT="1"/>
      <dgm:spPr/>
      <dgm:t>
        <a:bodyPr/>
        <a:lstStyle/>
        <a:p>
          <a:pPr rtl="0"/>
          <a:r>
            <a:rPr lang="es-MX" sz="1100" smtClean="0"/>
            <a:t>A través de una llave</a:t>
          </a:r>
          <a:endParaRPr lang="es-MX" sz="1100"/>
        </a:p>
      </dgm:t>
    </dgm:pt>
    <dgm:pt modelId="{40B199E3-5950-47AE-BEF6-1844717469B5}" type="parTrans" cxnId="{F20028B4-2B71-4846-A4FE-32B0560397E4}">
      <dgm:prSet/>
      <dgm:spPr/>
      <dgm:t>
        <a:bodyPr/>
        <a:lstStyle/>
        <a:p>
          <a:endParaRPr lang="es-MX" sz="2800"/>
        </a:p>
      </dgm:t>
    </dgm:pt>
    <dgm:pt modelId="{6463DD50-B186-47C5-8603-FC6D90619A8E}" type="sibTrans" cxnId="{F20028B4-2B71-4846-A4FE-32B0560397E4}">
      <dgm:prSet/>
      <dgm:spPr/>
      <dgm:t>
        <a:bodyPr/>
        <a:lstStyle/>
        <a:p>
          <a:endParaRPr lang="es-MX" sz="2800"/>
        </a:p>
      </dgm:t>
    </dgm:pt>
    <dgm:pt modelId="{274F05AC-3137-40EE-9C41-A8AE4208887D}">
      <dgm:prSet custT="1"/>
      <dgm:spPr/>
      <dgm:t>
        <a:bodyPr/>
        <a:lstStyle/>
        <a:p>
          <a:pPr rtl="0"/>
          <a:r>
            <a:rPr lang="es-MX" sz="1600" dirty="0" smtClean="0"/>
            <a:t>Aparición de los DMS( Data Management </a:t>
          </a:r>
          <a:r>
            <a:rPr lang="es-MX" sz="1600" dirty="0" err="1" smtClean="0"/>
            <a:t>Systems</a:t>
          </a:r>
          <a:r>
            <a:rPr lang="es-MX" sz="1600" dirty="0" smtClean="0"/>
            <a:t>)</a:t>
          </a:r>
          <a:endParaRPr lang="es-MX" sz="1600" dirty="0"/>
        </a:p>
      </dgm:t>
    </dgm:pt>
    <dgm:pt modelId="{8CA43E22-627C-4C15-BA53-C78508202BB3}" type="parTrans" cxnId="{6AF3D7E4-DC97-48F8-92D1-3527BCD15B56}">
      <dgm:prSet/>
      <dgm:spPr/>
      <dgm:t>
        <a:bodyPr/>
        <a:lstStyle/>
        <a:p>
          <a:endParaRPr lang="es-MX" sz="2800"/>
        </a:p>
      </dgm:t>
    </dgm:pt>
    <dgm:pt modelId="{498D6020-6494-4106-ACFF-587DDFC88E2B}" type="sibTrans" cxnId="{6AF3D7E4-DC97-48F8-92D1-3527BCD15B56}">
      <dgm:prSet custT="1"/>
      <dgm:spPr/>
      <dgm:t>
        <a:bodyPr/>
        <a:lstStyle/>
        <a:p>
          <a:endParaRPr lang="es-MX" sz="800"/>
        </a:p>
      </dgm:t>
    </dgm:pt>
    <dgm:pt modelId="{8760B079-DDB9-4B61-B34E-6DE31671A221}">
      <dgm:prSet custT="1"/>
      <dgm:spPr/>
      <dgm:t>
        <a:bodyPr/>
        <a:lstStyle/>
        <a:p>
          <a:pPr rtl="0"/>
          <a:r>
            <a:rPr lang="es-MX" sz="1100" smtClean="0"/>
            <a:t>También llamados FMS (File Management Systems)</a:t>
          </a:r>
          <a:endParaRPr lang="es-MX" sz="1100"/>
        </a:p>
      </dgm:t>
    </dgm:pt>
    <dgm:pt modelId="{DCC327D5-7F36-45B9-B50F-9629B955C3DF}" type="parTrans" cxnId="{C810E40A-7015-4007-A8AD-5C2BE6CF28C4}">
      <dgm:prSet/>
      <dgm:spPr/>
      <dgm:t>
        <a:bodyPr/>
        <a:lstStyle/>
        <a:p>
          <a:endParaRPr lang="es-MX" sz="2800"/>
        </a:p>
      </dgm:t>
    </dgm:pt>
    <dgm:pt modelId="{68FEF50C-1D20-46D6-A3ED-DBC2E2CF702A}" type="sibTrans" cxnId="{C810E40A-7015-4007-A8AD-5C2BE6CF28C4}">
      <dgm:prSet/>
      <dgm:spPr/>
      <dgm:t>
        <a:bodyPr/>
        <a:lstStyle/>
        <a:p>
          <a:endParaRPr lang="es-MX" sz="2800"/>
        </a:p>
      </dgm:t>
    </dgm:pt>
    <dgm:pt modelId="{22FB6C76-6687-4FB6-8A0B-9D1976B74A54}">
      <dgm:prSet custT="1"/>
      <dgm:spPr/>
      <dgm:t>
        <a:bodyPr/>
        <a:lstStyle/>
        <a:p>
          <a:pPr rtl="0"/>
          <a:r>
            <a:rPr lang="es-MX" sz="1100" smtClean="0"/>
            <a:t>Orientados a una sola aplicación</a:t>
          </a:r>
          <a:endParaRPr lang="es-MX" sz="1100"/>
        </a:p>
      </dgm:t>
    </dgm:pt>
    <dgm:pt modelId="{F506AAB6-E5CC-4E34-982E-3C75E4F8CA24}" type="parTrans" cxnId="{2BDD29A5-8CAC-4FEE-A6A4-12E3932C94F8}">
      <dgm:prSet/>
      <dgm:spPr/>
      <dgm:t>
        <a:bodyPr/>
        <a:lstStyle/>
        <a:p>
          <a:endParaRPr lang="es-MX" sz="2800"/>
        </a:p>
      </dgm:t>
    </dgm:pt>
    <dgm:pt modelId="{EE8EDE82-2A6B-48E2-94BF-F48086204A78}" type="sibTrans" cxnId="{2BDD29A5-8CAC-4FEE-A6A4-12E3932C94F8}">
      <dgm:prSet/>
      <dgm:spPr/>
      <dgm:t>
        <a:bodyPr/>
        <a:lstStyle/>
        <a:p>
          <a:endParaRPr lang="es-MX" sz="2800"/>
        </a:p>
      </dgm:t>
    </dgm:pt>
    <dgm:pt modelId="{37E679D2-6E0E-4268-8893-5CE276B5D0D5}">
      <dgm:prSet custT="1"/>
      <dgm:spPr/>
      <dgm:t>
        <a:bodyPr/>
        <a:lstStyle/>
        <a:p>
          <a:pPr rtl="0"/>
          <a:r>
            <a:rPr lang="es-MX" sz="1100" smtClean="0"/>
            <a:t>Basados en archivos</a:t>
          </a:r>
          <a:endParaRPr lang="es-MX" sz="1100"/>
        </a:p>
      </dgm:t>
    </dgm:pt>
    <dgm:pt modelId="{526C5FB8-DB95-4F59-9A30-180CF553C072}" type="parTrans" cxnId="{CBF8F99D-B88F-45A4-80AD-0EFD0AC86B18}">
      <dgm:prSet/>
      <dgm:spPr/>
      <dgm:t>
        <a:bodyPr/>
        <a:lstStyle/>
        <a:p>
          <a:endParaRPr lang="es-MX" sz="2800"/>
        </a:p>
      </dgm:t>
    </dgm:pt>
    <dgm:pt modelId="{6968474A-407B-453D-B312-1365696AE27A}" type="sibTrans" cxnId="{CBF8F99D-B88F-45A4-80AD-0EFD0AC86B18}">
      <dgm:prSet/>
      <dgm:spPr/>
      <dgm:t>
        <a:bodyPr/>
        <a:lstStyle/>
        <a:p>
          <a:endParaRPr lang="es-MX" sz="2800"/>
        </a:p>
      </dgm:t>
    </dgm:pt>
    <dgm:pt modelId="{76619A68-B04C-42AC-9375-76198A3DF077}">
      <dgm:prSet custT="1"/>
      <dgm:spPr/>
      <dgm:t>
        <a:bodyPr/>
        <a:lstStyle/>
        <a:p>
          <a:pPr rtl="0"/>
          <a:r>
            <a:rPr lang="es-MX" sz="1100" smtClean="0"/>
            <a:t>Uso principal: explotación de la información</a:t>
          </a:r>
          <a:endParaRPr lang="es-MX" sz="1100"/>
        </a:p>
      </dgm:t>
    </dgm:pt>
    <dgm:pt modelId="{B0BDB054-1693-4C5C-8CDB-3B2744F04836}" type="parTrans" cxnId="{B4B139F4-6F41-41AF-9419-EBA2B45D0F5E}">
      <dgm:prSet/>
      <dgm:spPr/>
      <dgm:t>
        <a:bodyPr/>
        <a:lstStyle/>
        <a:p>
          <a:endParaRPr lang="es-MX" sz="2800"/>
        </a:p>
      </dgm:t>
    </dgm:pt>
    <dgm:pt modelId="{8E91A468-62EE-4274-9E2B-2EC7AAE5D7D9}" type="sibTrans" cxnId="{B4B139F4-6F41-41AF-9419-EBA2B45D0F5E}">
      <dgm:prSet/>
      <dgm:spPr/>
      <dgm:t>
        <a:bodyPr/>
        <a:lstStyle/>
        <a:p>
          <a:endParaRPr lang="es-MX" sz="2800"/>
        </a:p>
      </dgm:t>
    </dgm:pt>
    <dgm:pt modelId="{0321BF34-97FA-4039-91DB-3340219E571A}">
      <dgm:prSet custT="1"/>
      <dgm:spPr/>
      <dgm:t>
        <a:bodyPr/>
        <a:lstStyle/>
        <a:p>
          <a:pPr rtl="0"/>
          <a:r>
            <a:rPr lang="es-MX" sz="1600" smtClean="0"/>
            <a:t>Evolucionan las relaciones entre archivos: uso de los apuntadores</a:t>
          </a:r>
          <a:endParaRPr lang="es-MX" sz="1600"/>
        </a:p>
      </dgm:t>
    </dgm:pt>
    <dgm:pt modelId="{9511464F-72FE-407D-94AD-425C24602B8F}" type="parTrans" cxnId="{380614C3-EE31-46E0-B9D0-C139B16EBD32}">
      <dgm:prSet/>
      <dgm:spPr/>
      <dgm:t>
        <a:bodyPr/>
        <a:lstStyle/>
        <a:p>
          <a:endParaRPr lang="es-MX" sz="2800"/>
        </a:p>
      </dgm:t>
    </dgm:pt>
    <dgm:pt modelId="{1072DC3F-FFAB-405B-867F-52D210B25F9A}" type="sibTrans" cxnId="{380614C3-EE31-46E0-B9D0-C139B16EBD32}">
      <dgm:prSet custT="1"/>
      <dgm:spPr/>
      <dgm:t>
        <a:bodyPr/>
        <a:lstStyle/>
        <a:p>
          <a:endParaRPr lang="es-MX" sz="800"/>
        </a:p>
      </dgm:t>
    </dgm:pt>
    <dgm:pt modelId="{1624F8A2-7133-4126-A358-2797E962CD40}">
      <dgm:prSet custT="1"/>
      <dgm:spPr/>
      <dgm:t>
        <a:bodyPr/>
        <a:lstStyle/>
        <a:p>
          <a:pPr rtl="0"/>
          <a:r>
            <a:rPr lang="es-MX" sz="1600" smtClean="0"/>
            <a:t>Se complican los lenguajes: DML, DDL</a:t>
          </a:r>
          <a:endParaRPr lang="es-MX" sz="1600"/>
        </a:p>
      </dgm:t>
    </dgm:pt>
    <dgm:pt modelId="{C26A9763-728B-4BF9-9621-06D267DA5752}" type="parTrans" cxnId="{4AFEB1B6-D203-475F-86AC-30B6928F5E93}">
      <dgm:prSet/>
      <dgm:spPr/>
      <dgm:t>
        <a:bodyPr/>
        <a:lstStyle/>
        <a:p>
          <a:endParaRPr lang="es-MX" sz="2800"/>
        </a:p>
      </dgm:t>
    </dgm:pt>
    <dgm:pt modelId="{2DED34F6-3493-429E-A628-34E35C8F7D17}" type="sibTrans" cxnId="{4AFEB1B6-D203-475F-86AC-30B6928F5E93}">
      <dgm:prSet custT="1"/>
      <dgm:spPr/>
      <dgm:t>
        <a:bodyPr/>
        <a:lstStyle/>
        <a:p>
          <a:endParaRPr lang="es-MX" sz="800"/>
        </a:p>
      </dgm:t>
    </dgm:pt>
    <dgm:pt modelId="{C7106EC4-87F0-4FD3-8F97-84B6978656B1}">
      <dgm:prSet custT="1"/>
      <dgm:spPr/>
      <dgm:t>
        <a:bodyPr/>
        <a:lstStyle/>
        <a:p>
          <a:pPr rtl="0"/>
          <a:r>
            <a:rPr lang="es-MX" sz="1600" dirty="0" smtClean="0"/>
            <a:t>70’S SE PROPONE UN ESTANDAR DE BASE DATOS DE RED.</a:t>
          </a:r>
          <a:endParaRPr lang="es-MX" sz="1600" dirty="0"/>
        </a:p>
      </dgm:t>
    </dgm:pt>
    <dgm:pt modelId="{381B3CF8-3500-4065-A26A-24EE31991B8A}" type="parTrans" cxnId="{13E8A5DC-4EFD-4A80-A734-F22630D51648}">
      <dgm:prSet/>
      <dgm:spPr/>
      <dgm:t>
        <a:bodyPr/>
        <a:lstStyle/>
        <a:p>
          <a:endParaRPr lang="es-MX" sz="2800"/>
        </a:p>
      </dgm:t>
    </dgm:pt>
    <dgm:pt modelId="{3C4495B9-275B-406B-9C17-5BEE83DDEE7B}" type="sibTrans" cxnId="{13E8A5DC-4EFD-4A80-A734-F22630D51648}">
      <dgm:prSet/>
      <dgm:spPr/>
      <dgm:t>
        <a:bodyPr/>
        <a:lstStyle/>
        <a:p>
          <a:endParaRPr lang="es-MX" sz="2800"/>
        </a:p>
      </dgm:t>
    </dgm:pt>
    <dgm:pt modelId="{C35CEBF0-183C-4AB5-BA99-467B3F93BA1C}">
      <dgm:prSet custT="1"/>
      <dgm:spPr/>
      <dgm:t>
        <a:bodyPr/>
        <a:lstStyle/>
        <a:p>
          <a:pPr rtl="0"/>
          <a:r>
            <a:rPr lang="es-MX" sz="1100" dirty="0" smtClean="0"/>
            <a:t>Desarrollado por el grupo DBTG (Data Base </a:t>
          </a:r>
          <a:r>
            <a:rPr lang="es-MX" sz="1100" dirty="0" err="1" smtClean="0"/>
            <a:t>Task</a:t>
          </a:r>
          <a:r>
            <a:rPr lang="es-MX" sz="1100" dirty="0" smtClean="0"/>
            <a:t> </a:t>
          </a:r>
          <a:r>
            <a:rPr lang="es-MX" sz="1100" dirty="0" err="1" smtClean="0"/>
            <a:t>Group</a:t>
          </a:r>
          <a:r>
            <a:rPr lang="es-MX" sz="1100" dirty="0" smtClean="0"/>
            <a:t>)  el cual no tuvo mucha aceptación.  </a:t>
          </a:r>
          <a:endParaRPr lang="es-MX" sz="1100" dirty="0"/>
        </a:p>
      </dgm:t>
    </dgm:pt>
    <dgm:pt modelId="{5C752E8B-5E65-43FB-8062-A47F9F89A106}" type="parTrans" cxnId="{361968B8-69E2-4606-91F1-B87BE6BCB8A7}">
      <dgm:prSet/>
      <dgm:spPr/>
      <dgm:t>
        <a:bodyPr/>
        <a:lstStyle/>
        <a:p>
          <a:endParaRPr lang="es-MX" sz="2800"/>
        </a:p>
      </dgm:t>
    </dgm:pt>
    <dgm:pt modelId="{E0AC18AC-FC55-4C7C-88E9-7831414EDE76}" type="sibTrans" cxnId="{361968B8-69E2-4606-91F1-B87BE6BCB8A7}">
      <dgm:prSet/>
      <dgm:spPr/>
      <dgm:t>
        <a:bodyPr/>
        <a:lstStyle/>
        <a:p>
          <a:endParaRPr lang="es-MX" sz="2800"/>
        </a:p>
      </dgm:t>
    </dgm:pt>
    <dgm:pt modelId="{518B6F0D-E47A-41E9-A3B7-C2EB277FF41E}" type="pres">
      <dgm:prSet presAssocID="{5AE535CB-A050-4DD1-9A3E-5435E3A0C34D}" presName="Name0" presStyleCnt="0">
        <dgm:presLayoutVars>
          <dgm:dir/>
          <dgm:resizeHandles val="exact"/>
        </dgm:presLayoutVars>
      </dgm:prSet>
      <dgm:spPr/>
      <dgm:t>
        <a:bodyPr/>
        <a:lstStyle/>
        <a:p>
          <a:endParaRPr lang="es-MX"/>
        </a:p>
      </dgm:t>
    </dgm:pt>
    <dgm:pt modelId="{B8DBA79E-B46C-479A-BC6C-9A0873130083}" type="pres">
      <dgm:prSet presAssocID="{2DF828E7-DB6C-4F76-A6AC-E56B82A56990}" presName="node" presStyleLbl="node1" presStyleIdx="0" presStyleCnt="7" custLinFactNeighborX="1598" custLinFactNeighborY="-4719">
        <dgm:presLayoutVars>
          <dgm:bulletEnabled val="1"/>
        </dgm:presLayoutVars>
      </dgm:prSet>
      <dgm:spPr/>
      <dgm:t>
        <a:bodyPr/>
        <a:lstStyle/>
        <a:p>
          <a:endParaRPr lang="es-MX"/>
        </a:p>
      </dgm:t>
    </dgm:pt>
    <dgm:pt modelId="{3D024ECA-D89E-43B0-BD89-5C92E13A245D}" type="pres">
      <dgm:prSet presAssocID="{AFA2C7E7-E738-404D-B4DA-30A4DC2772FD}" presName="sibTrans" presStyleLbl="sibTrans1D1" presStyleIdx="0" presStyleCnt="6"/>
      <dgm:spPr/>
      <dgm:t>
        <a:bodyPr/>
        <a:lstStyle/>
        <a:p>
          <a:endParaRPr lang="es-MX"/>
        </a:p>
      </dgm:t>
    </dgm:pt>
    <dgm:pt modelId="{6B14C99F-6AF4-4802-A4D3-0E87F42198F2}" type="pres">
      <dgm:prSet presAssocID="{AFA2C7E7-E738-404D-B4DA-30A4DC2772FD}" presName="connectorText" presStyleLbl="sibTrans1D1" presStyleIdx="0" presStyleCnt="6"/>
      <dgm:spPr/>
      <dgm:t>
        <a:bodyPr/>
        <a:lstStyle/>
        <a:p>
          <a:endParaRPr lang="es-MX"/>
        </a:p>
      </dgm:t>
    </dgm:pt>
    <dgm:pt modelId="{266E3BF3-36F9-44F7-BEF0-B817A090BA1B}" type="pres">
      <dgm:prSet presAssocID="{CD08435E-DFA4-4C04-8474-197645919E12}" presName="node" presStyleLbl="node1" presStyleIdx="1" presStyleCnt="7">
        <dgm:presLayoutVars>
          <dgm:bulletEnabled val="1"/>
        </dgm:presLayoutVars>
      </dgm:prSet>
      <dgm:spPr/>
      <dgm:t>
        <a:bodyPr/>
        <a:lstStyle/>
        <a:p>
          <a:endParaRPr lang="es-MX"/>
        </a:p>
      </dgm:t>
    </dgm:pt>
    <dgm:pt modelId="{6CD472CC-8857-4ACD-9EDD-B716699B6B99}" type="pres">
      <dgm:prSet presAssocID="{F8254906-7A14-4FFD-840F-3C7CDE7D4BD4}" presName="sibTrans" presStyleLbl="sibTrans1D1" presStyleIdx="1" presStyleCnt="6"/>
      <dgm:spPr/>
      <dgm:t>
        <a:bodyPr/>
        <a:lstStyle/>
        <a:p>
          <a:endParaRPr lang="es-MX"/>
        </a:p>
      </dgm:t>
    </dgm:pt>
    <dgm:pt modelId="{EFDC221F-8FEE-4A4C-A3BA-899B57750E1E}" type="pres">
      <dgm:prSet presAssocID="{F8254906-7A14-4FFD-840F-3C7CDE7D4BD4}" presName="connectorText" presStyleLbl="sibTrans1D1" presStyleIdx="1" presStyleCnt="6"/>
      <dgm:spPr/>
      <dgm:t>
        <a:bodyPr/>
        <a:lstStyle/>
        <a:p>
          <a:endParaRPr lang="es-MX"/>
        </a:p>
      </dgm:t>
    </dgm:pt>
    <dgm:pt modelId="{B74079E6-22AF-456A-9B69-32F9CD144B9C}" type="pres">
      <dgm:prSet presAssocID="{A2E9A07B-D124-4D86-BE69-A66416FFBF3A}" presName="node" presStyleLbl="node1" presStyleIdx="2" presStyleCnt="7">
        <dgm:presLayoutVars>
          <dgm:bulletEnabled val="1"/>
        </dgm:presLayoutVars>
      </dgm:prSet>
      <dgm:spPr/>
      <dgm:t>
        <a:bodyPr/>
        <a:lstStyle/>
        <a:p>
          <a:endParaRPr lang="es-MX"/>
        </a:p>
      </dgm:t>
    </dgm:pt>
    <dgm:pt modelId="{68153363-BB8A-4A6A-8CE4-FB82B2486B8E}" type="pres">
      <dgm:prSet presAssocID="{E6566A5C-E36E-4469-8B61-A915871A3B50}" presName="sibTrans" presStyleLbl="sibTrans1D1" presStyleIdx="2" presStyleCnt="6"/>
      <dgm:spPr/>
      <dgm:t>
        <a:bodyPr/>
        <a:lstStyle/>
        <a:p>
          <a:endParaRPr lang="es-MX"/>
        </a:p>
      </dgm:t>
    </dgm:pt>
    <dgm:pt modelId="{E848319F-830B-4E63-9B3C-B2FC3449C086}" type="pres">
      <dgm:prSet presAssocID="{E6566A5C-E36E-4469-8B61-A915871A3B50}" presName="connectorText" presStyleLbl="sibTrans1D1" presStyleIdx="2" presStyleCnt="6"/>
      <dgm:spPr/>
      <dgm:t>
        <a:bodyPr/>
        <a:lstStyle/>
        <a:p>
          <a:endParaRPr lang="es-MX"/>
        </a:p>
      </dgm:t>
    </dgm:pt>
    <dgm:pt modelId="{4C9D2913-AA25-46C9-89B3-1332D39175F3}" type="pres">
      <dgm:prSet presAssocID="{274F05AC-3137-40EE-9C41-A8AE4208887D}" presName="node" presStyleLbl="node1" presStyleIdx="3" presStyleCnt="7" custScaleX="146176" custScaleY="155914">
        <dgm:presLayoutVars>
          <dgm:bulletEnabled val="1"/>
        </dgm:presLayoutVars>
      </dgm:prSet>
      <dgm:spPr/>
      <dgm:t>
        <a:bodyPr/>
        <a:lstStyle/>
        <a:p>
          <a:endParaRPr lang="es-MX"/>
        </a:p>
      </dgm:t>
    </dgm:pt>
    <dgm:pt modelId="{99FB7F50-B9A4-4A8F-BBA2-2BF0B0EC75C1}" type="pres">
      <dgm:prSet presAssocID="{498D6020-6494-4106-ACFF-587DDFC88E2B}" presName="sibTrans" presStyleLbl="sibTrans1D1" presStyleIdx="3" presStyleCnt="6"/>
      <dgm:spPr/>
      <dgm:t>
        <a:bodyPr/>
        <a:lstStyle/>
        <a:p>
          <a:endParaRPr lang="es-MX"/>
        </a:p>
      </dgm:t>
    </dgm:pt>
    <dgm:pt modelId="{A924F377-D3F7-4643-885D-EFB9F1EA35CB}" type="pres">
      <dgm:prSet presAssocID="{498D6020-6494-4106-ACFF-587DDFC88E2B}" presName="connectorText" presStyleLbl="sibTrans1D1" presStyleIdx="3" presStyleCnt="6"/>
      <dgm:spPr/>
      <dgm:t>
        <a:bodyPr/>
        <a:lstStyle/>
        <a:p>
          <a:endParaRPr lang="es-MX"/>
        </a:p>
      </dgm:t>
    </dgm:pt>
    <dgm:pt modelId="{E9518504-ED16-4EED-ADB0-7058BF69D3D4}" type="pres">
      <dgm:prSet presAssocID="{0321BF34-97FA-4039-91DB-3340219E571A}" presName="node" presStyleLbl="node1" presStyleIdx="4" presStyleCnt="7">
        <dgm:presLayoutVars>
          <dgm:bulletEnabled val="1"/>
        </dgm:presLayoutVars>
      </dgm:prSet>
      <dgm:spPr/>
      <dgm:t>
        <a:bodyPr/>
        <a:lstStyle/>
        <a:p>
          <a:endParaRPr lang="es-MX"/>
        </a:p>
      </dgm:t>
    </dgm:pt>
    <dgm:pt modelId="{184FAA7E-2CB1-4FD9-8107-53109546F332}" type="pres">
      <dgm:prSet presAssocID="{1072DC3F-FFAB-405B-867F-52D210B25F9A}" presName="sibTrans" presStyleLbl="sibTrans1D1" presStyleIdx="4" presStyleCnt="6"/>
      <dgm:spPr/>
      <dgm:t>
        <a:bodyPr/>
        <a:lstStyle/>
        <a:p>
          <a:endParaRPr lang="es-MX"/>
        </a:p>
      </dgm:t>
    </dgm:pt>
    <dgm:pt modelId="{686248A4-5619-4067-A2F8-75D342E3F971}" type="pres">
      <dgm:prSet presAssocID="{1072DC3F-FFAB-405B-867F-52D210B25F9A}" presName="connectorText" presStyleLbl="sibTrans1D1" presStyleIdx="4" presStyleCnt="6"/>
      <dgm:spPr/>
      <dgm:t>
        <a:bodyPr/>
        <a:lstStyle/>
        <a:p>
          <a:endParaRPr lang="es-MX"/>
        </a:p>
      </dgm:t>
    </dgm:pt>
    <dgm:pt modelId="{9BBE85F2-EB15-4484-BE37-0E959E63A0F3}" type="pres">
      <dgm:prSet presAssocID="{1624F8A2-7133-4126-A358-2797E962CD40}" presName="node" presStyleLbl="node1" presStyleIdx="5" presStyleCnt="7">
        <dgm:presLayoutVars>
          <dgm:bulletEnabled val="1"/>
        </dgm:presLayoutVars>
      </dgm:prSet>
      <dgm:spPr/>
      <dgm:t>
        <a:bodyPr/>
        <a:lstStyle/>
        <a:p>
          <a:endParaRPr lang="es-MX"/>
        </a:p>
      </dgm:t>
    </dgm:pt>
    <dgm:pt modelId="{F675A133-8A7F-433B-AE16-37D52E91AF51}" type="pres">
      <dgm:prSet presAssocID="{2DED34F6-3493-429E-A628-34E35C8F7D17}" presName="sibTrans" presStyleLbl="sibTrans1D1" presStyleIdx="5" presStyleCnt="6"/>
      <dgm:spPr/>
      <dgm:t>
        <a:bodyPr/>
        <a:lstStyle/>
        <a:p>
          <a:endParaRPr lang="es-MX"/>
        </a:p>
      </dgm:t>
    </dgm:pt>
    <dgm:pt modelId="{32797AC3-0DD6-4B5A-A6CF-7C20CB8F4A09}" type="pres">
      <dgm:prSet presAssocID="{2DED34F6-3493-429E-A628-34E35C8F7D17}" presName="connectorText" presStyleLbl="sibTrans1D1" presStyleIdx="5" presStyleCnt="6"/>
      <dgm:spPr/>
      <dgm:t>
        <a:bodyPr/>
        <a:lstStyle/>
        <a:p>
          <a:endParaRPr lang="es-MX"/>
        </a:p>
      </dgm:t>
    </dgm:pt>
    <dgm:pt modelId="{C2F4FBF6-9C7E-4993-8AC7-4DEA0A9A9843}" type="pres">
      <dgm:prSet presAssocID="{C7106EC4-87F0-4FD3-8F97-84B6978656B1}" presName="node" presStyleLbl="node1" presStyleIdx="6" presStyleCnt="7" custScaleX="126250" custScaleY="184512">
        <dgm:presLayoutVars>
          <dgm:bulletEnabled val="1"/>
        </dgm:presLayoutVars>
      </dgm:prSet>
      <dgm:spPr/>
      <dgm:t>
        <a:bodyPr/>
        <a:lstStyle/>
        <a:p>
          <a:endParaRPr lang="es-MX"/>
        </a:p>
      </dgm:t>
    </dgm:pt>
  </dgm:ptLst>
  <dgm:cxnLst>
    <dgm:cxn modelId="{C3E93F85-F75D-48A3-B716-6695F865906E}" type="presOf" srcId="{A2E9A07B-D124-4D86-BE69-A66416FFBF3A}" destId="{B74079E6-22AF-456A-9B69-32F9CD144B9C}" srcOrd="0" destOrd="0" presId="urn:microsoft.com/office/officeart/2005/8/layout/bProcess3"/>
    <dgm:cxn modelId="{F20028B4-2B71-4846-A4FE-32B0560397E4}" srcId="{A2E9A07B-D124-4D86-BE69-A66416FFBF3A}" destId="{B1317A05-6B93-4F57-AFA0-28B8C7C569EE}" srcOrd="0" destOrd="0" parTransId="{40B199E3-5950-47AE-BEF6-1844717469B5}" sibTransId="{6463DD50-B186-47C5-8603-FC6D90619A8E}"/>
    <dgm:cxn modelId="{361968B8-69E2-4606-91F1-B87BE6BCB8A7}" srcId="{C7106EC4-87F0-4FD3-8F97-84B6978656B1}" destId="{C35CEBF0-183C-4AB5-BA99-467B3F93BA1C}" srcOrd="0" destOrd="0" parTransId="{5C752E8B-5E65-43FB-8062-A47F9F89A106}" sibTransId="{E0AC18AC-FC55-4C7C-88E9-7831414EDE76}"/>
    <dgm:cxn modelId="{2CCB78B8-CD64-4F1D-B1F6-061D943BD5E9}" type="presOf" srcId="{498D6020-6494-4106-ACFF-587DDFC88E2B}" destId="{A924F377-D3F7-4643-885D-EFB9F1EA35CB}" srcOrd="1" destOrd="0" presId="urn:microsoft.com/office/officeart/2005/8/layout/bProcess3"/>
    <dgm:cxn modelId="{AB079261-377C-4DF3-8503-FCBE244385AE}" srcId="{5AE535CB-A050-4DD1-9A3E-5435E3A0C34D}" destId="{CD08435E-DFA4-4C04-8474-197645919E12}" srcOrd="1" destOrd="0" parTransId="{96FAA8F5-D661-49CA-BD05-C710AE8B48FD}" sibTransId="{F8254906-7A14-4FFD-840F-3C7CDE7D4BD4}"/>
    <dgm:cxn modelId="{D71F06EF-BC92-4AEB-BEE3-CB754E71DD98}" type="presOf" srcId="{AFA2C7E7-E738-404D-B4DA-30A4DC2772FD}" destId="{3D024ECA-D89E-43B0-BD89-5C92E13A245D}" srcOrd="0" destOrd="0" presId="urn:microsoft.com/office/officeart/2005/8/layout/bProcess3"/>
    <dgm:cxn modelId="{45C172E6-494D-4E99-9F85-004E041A63E6}" type="presOf" srcId="{B1317A05-6B93-4F57-AFA0-28B8C7C569EE}" destId="{B74079E6-22AF-456A-9B69-32F9CD144B9C}" srcOrd="0" destOrd="1" presId="urn:microsoft.com/office/officeart/2005/8/layout/bProcess3"/>
    <dgm:cxn modelId="{C6EB2AAC-67A5-4EE3-80B9-B99D005502BF}" srcId="{CC83335D-D17D-45EC-A266-3FAE3E38A7B7}" destId="{40B7E1D0-83DB-49DD-B160-FF1FD15ADE95}" srcOrd="1" destOrd="0" parTransId="{1363F905-5FDA-479A-9B3A-4018A49C2E35}" sibTransId="{1856F45C-4C94-4B34-9E34-C8836195A3C5}"/>
    <dgm:cxn modelId="{398D6757-4479-4C4D-9D20-BA00BCDAB2A1}" type="presOf" srcId="{274F05AC-3137-40EE-9C41-A8AE4208887D}" destId="{4C9D2913-AA25-46C9-89B3-1332D39175F3}" srcOrd="0" destOrd="0" presId="urn:microsoft.com/office/officeart/2005/8/layout/bProcess3"/>
    <dgm:cxn modelId="{05F0E384-4D97-48D4-8BB5-37EDE7611089}" type="presOf" srcId="{1072DC3F-FFAB-405B-867F-52D210B25F9A}" destId="{686248A4-5619-4067-A2F8-75D342E3F971}" srcOrd="1" destOrd="0" presId="urn:microsoft.com/office/officeart/2005/8/layout/bProcess3"/>
    <dgm:cxn modelId="{F4B78734-1E55-4684-9EAA-E7A1C3415D6C}" type="presOf" srcId="{E6566A5C-E36E-4469-8B61-A915871A3B50}" destId="{68153363-BB8A-4A6A-8CE4-FB82B2486B8E}" srcOrd="0" destOrd="0" presId="urn:microsoft.com/office/officeart/2005/8/layout/bProcess3"/>
    <dgm:cxn modelId="{1415D174-7CC0-4AA4-832C-E0C33949E1B6}" type="presOf" srcId="{2DF828E7-DB6C-4F76-A6AC-E56B82A56990}" destId="{B8DBA79E-B46C-479A-BC6C-9A0873130083}" srcOrd="0" destOrd="0" presId="urn:microsoft.com/office/officeart/2005/8/layout/bProcess3"/>
    <dgm:cxn modelId="{295BD56B-8575-406F-B671-95A8CF5AF55B}" srcId="{CD08435E-DFA4-4C04-8474-197645919E12}" destId="{CC83335D-D17D-45EC-A266-3FAE3E38A7B7}" srcOrd="1" destOrd="0" parTransId="{02747A6C-B278-4EFD-B566-8455D729200A}" sibTransId="{E2B7A137-B9AC-4AF2-967A-F520B8489FC3}"/>
    <dgm:cxn modelId="{CBF8F99D-B88F-45A4-80AD-0EFD0AC86B18}" srcId="{274F05AC-3137-40EE-9C41-A8AE4208887D}" destId="{37E679D2-6E0E-4268-8893-5CE276B5D0D5}" srcOrd="2" destOrd="0" parTransId="{526C5FB8-DB95-4F59-9A30-180CF553C072}" sibTransId="{6968474A-407B-453D-B312-1365696AE27A}"/>
    <dgm:cxn modelId="{414CC464-5B04-463E-9B98-1BF866FB8FB6}" type="presOf" srcId="{37E679D2-6E0E-4268-8893-5CE276B5D0D5}" destId="{4C9D2913-AA25-46C9-89B3-1332D39175F3}" srcOrd="0" destOrd="3" presId="urn:microsoft.com/office/officeart/2005/8/layout/bProcess3"/>
    <dgm:cxn modelId="{AFE4E7DB-7E4C-48B5-B5FC-0533BB9C5DA3}" type="presOf" srcId="{F8254906-7A14-4FFD-840F-3C7CDE7D4BD4}" destId="{EFDC221F-8FEE-4A4C-A3BA-899B57750E1E}" srcOrd="1" destOrd="0" presId="urn:microsoft.com/office/officeart/2005/8/layout/bProcess3"/>
    <dgm:cxn modelId="{2BDD29A5-8CAC-4FEE-A6A4-12E3932C94F8}" srcId="{274F05AC-3137-40EE-9C41-A8AE4208887D}" destId="{22FB6C76-6687-4FB6-8A0B-9D1976B74A54}" srcOrd="1" destOrd="0" parTransId="{F506AAB6-E5CC-4E34-982E-3C75E4F8CA24}" sibTransId="{EE8EDE82-2A6B-48E2-94BF-F48086204A78}"/>
    <dgm:cxn modelId="{6AF3D7E4-DC97-48F8-92D1-3527BCD15B56}" srcId="{5AE535CB-A050-4DD1-9A3E-5435E3A0C34D}" destId="{274F05AC-3137-40EE-9C41-A8AE4208887D}" srcOrd="3" destOrd="0" parTransId="{8CA43E22-627C-4C15-BA53-C78508202BB3}" sibTransId="{498D6020-6494-4106-ACFF-587DDFC88E2B}"/>
    <dgm:cxn modelId="{13E8A5DC-4EFD-4A80-A734-F22630D51648}" srcId="{5AE535CB-A050-4DD1-9A3E-5435E3A0C34D}" destId="{C7106EC4-87F0-4FD3-8F97-84B6978656B1}" srcOrd="6" destOrd="0" parTransId="{381B3CF8-3500-4065-A26A-24EE31991B8A}" sibTransId="{3C4495B9-275B-406B-9C17-5BEE83DDEE7B}"/>
    <dgm:cxn modelId="{E195F7E2-0E68-4ECC-B231-BD29E54F4DC2}" type="presOf" srcId="{8760B079-DDB9-4B61-B34E-6DE31671A221}" destId="{4C9D2913-AA25-46C9-89B3-1332D39175F3}" srcOrd="0" destOrd="1" presId="urn:microsoft.com/office/officeart/2005/8/layout/bProcess3"/>
    <dgm:cxn modelId="{92C810BC-E469-4212-B73F-E98E042E3D31}" type="presOf" srcId="{CC83335D-D17D-45EC-A266-3FAE3E38A7B7}" destId="{266E3BF3-36F9-44F7-BEF0-B817A090BA1B}" srcOrd="0" destOrd="2" presId="urn:microsoft.com/office/officeart/2005/8/layout/bProcess3"/>
    <dgm:cxn modelId="{FEF6732A-4329-4307-B8EE-91D4BCEF60D6}" srcId="{5AE535CB-A050-4DD1-9A3E-5435E3A0C34D}" destId="{A2E9A07B-D124-4D86-BE69-A66416FFBF3A}" srcOrd="2" destOrd="0" parTransId="{8E138E6E-58E1-4CBE-8EE2-E1DBF322A95A}" sibTransId="{E6566A5C-E36E-4469-8B61-A915871A3B50}"/>
    <dgm:cxn modelId="{140E5B9D-EF7B-4E60-812D-BC7F2372A596}" type="presOf" srcId="{E6566A5C-E36E-4469-8B61-A915871A3B50}" destId="{E848319F-830B-4E63-9B3C-B2FC3449C086}" srcOrd="1" destOrd="0" presId="urn:microsoft.com/office/officeart/2005/8/layout/bProcess3"/>
    <dgm:cxn modelId="{31E5AD01-33D2-4191-B47A-FE3F212D4D09}" type="presOf" srcId="{1072DC3F-FFAB-405B-867F-52D210B25F9A}" destId="{184FAA7E-2CB1-4FD9-8107-53109546F332}" srcOrd="0" destOrd="0" presId="urn:microsoft.com/office/officeart/2005/8/layout/bProcess3"/>
    <dgm:cxn modelId="{33F4DA04-B2B0-4F8D-BB8F-70E1DF6A2711}" type="presOf" srcId="{F8254906-7A14-4FFD-840F-3C7CDE7D4BD4}" destId="{6CD472CC-8857-4ACD-9EDD-B716699B6B99}" srcOrd="0" destOrd="0" presId="urn:microsoft.com/office/officeart/2005/8/layout/bProcess3"/>
    <dgm:cxn modelId="{4AFEB1B6-D203-475F-86AC-30B6928F5E93}" srcId="{5AE535CB-A050-4DD1-9A3E-5435E3A0C34D}" destId="{1624F8A2-7133-4126-A358-2797E962CD40}" srcOrd="5" destOrd="0" parTransId="{C26A9763-728B-4BF9-9621-06D267DA5752}" sibTransId="{2DED34F6-3493-429E-A628-34E35C8F7D17}"/>
    <dgm:cxn modelId="{2B290890-E42E-4137-8273-8E6817522943}" srcId="{CD08435E-DFA4-4C04-8474-197645919E12}" destId="{A6076CB6-BB88-452D-AA33-0CF7B4551E11}" srcOrd="0" destOrd="0" parTransId="{19B846EA-97F2-419E-921E-B6E1B1B3F51E}" sibTransId="{D0BAADA2-5E06-4927-85C3-909F77A40971}"/>
    <dgm:cxn modelId="{D1779ED9-9F85-43BC-B275-F5E61E7F2CC4}" type="presOf" srcId="{498D6020-6494-4106-ACFF-587DDFC88E2B}" destId="{99FB7F50-B9A4-4A8F-BBA2-2BF0B0EC75C1}" srcOrd="0" destOrd="0" presId="urn:microsoft.com/office/officeart/2005/8/layout/bProcess3"/>
    <dgm:cxn modelId="{BA058A71-64BE-45F0-954E-7D49E4152383}" srcId="{5AE535CB-A050-4DD1-9A3E-5435E3A0C34D}" destId="{2DF828E7-DB6C-4F76-A6AC-E56B82A56990}" srcOrd="0" destOrd="0" parTransId="{3BFEA503-87EB-49B6-B44B-4EEFC366969B}" sibTransId="{AFA2C7E7-E738-404D-B4DA-30A4DC2772FD}"/>
    <dgm:cxn modelId="{61699B80-F66A-4F72-B0EC-064CDF163262}" type="presOf" srcId="{C35CEBF0-183C-4AB5-BA99-467B3F93BA1C}" destId="{C2F4FBF6-9C7E-4993-8AC7-4DEA0A9A9843}" srcOrd="0" destOrd="1" presId="urn:microsoft.com/office/officeart/2005/8/layout/bProcess3"/>
    <dgm:cxn modelId="{F0EF35AD-B005-4252-B6CF-D658343D4C8A}" type="presOf" srcId="{08CB927D-A607-4183-8E56-1D021B7C43CE}" destId="{266E3BF3-36F9-44F7-BEF0-B817A090BA1B}" srcOrd="0" destOrd="3" presId="urn:microsoft.com/office/officeart/2005/8/layout/bProcess3"/>
    <dgm:cxn modelId="{7561AA5B-26C4-42DE-8F6B-38547242EC80}" type="presOf" srcId="{22FB6C76-6687-4FB6-8A0B-9D1976B74A54}" destId="{4C9D2913-AA25-46C9-89B3-1332D39175F3}" srcOrd="0" destOrd="2" presId="urn:microsoft.com/office/officeart/2005/8/layout/bProcess3"/>
    <dgm:cxn modelId="{EAAFAF67-F423-4745-8097-E991B42B291D}" type="presOf" srcId="{0321BF34-97FA-4039-91DB-3340219E571A}" destId="{E9518504-ED16-4EED-ADB0-7058BF69D3D4}" srcOrd="0" destOrd="0" presId="urn:microsoft.com/office/officeart/2005/8/layout/bProcess3"/>
    <dgm:cxn modelId="{31B03B45-080A-445C-A00C-9543B22EECF5}" type="presOf" srcId="{76619A68-B04C-42AC-9375-76198A3DF077}" destId="{4C9D2913-AA25-46C9-89B3-1332D39175F3}" srcOrd="0" destOrd="4" presId="urn:microsoft.com/office/officeart/2005/8/layout/bProcess3"/>
    <dgm:cxn modelId="{C810E40A-7015-4007-A8AD-5C2BE6CF28C4}" srcId="{274F05AC-3137-40EE-9C41-A8AE4208887D}" destId="{8760B079-DDB9-4B61-B34E-6DE31671A221}" srcOrd="0" destOrd="0" parTransId="{DCC327D5-7F36-45B9-B50F-9629B955C3DF}" sibTransId="{68FEF50C-1D20-46D6-A3ED-DBC2E2CF702A}"/>
    <dgm:cxn modelId="{54F7B6A6-246D-4062-8B50-971EA1D8F0A0}" type="presOf" srcId="{1624F8A2-7133-4126-A358-2797E962CD40}" destId="{9BBE85F2-EB15-4484-BE37-0E959E63A0F3}" srcOrd="0" destOrd="0" presId="urn:microsoft.com/office/officeart/2005/8/layout/bProcess3"/>
    <dgm:cxn modelId="{96AC8AF7-B6CE-4ADE-A2A3-B18E507CBBF0}" type="presOf" srcId="{5AE535CB-A050-4DD1-9A3E-5435E3A0C34D}" destId="{518B6F0D-E47A-41E9-A3B7-C2EB277FF41E}" srcOrd="0" destOrd="0" presId="urn:microsoft.com/office/officeart/2005/8/layout/bProcess3"/>
    <dgm:cxn modelId="{B4B139F4-6F41-41AF-9419-EBA2B45D0F5E}" srcId="{274F05AC-3137-40EE-9C41-A8AE4208887D}" destId="{76619A68-B04C-42AC-9375-76198A3DF077}" srcOrd="3" destOrd="0" parTransId="{B0BDB054-1693-4C5C-8CDB-3B2744F04836}" sibTransId="{8E91A468-62EE-4274-9E2B-2EC7AAE5D7D9}"/>
    <dgm:cxn modelId="{E8338001-DBAD-48FD-BCE2-E0591BAE3276}" type="presOf" srcId="{C7106EC4-87F0-4FD3-8F97-84B6978656B1}" destId="{C2F4FBF6-9C7E-4993-8AC7-4DEA0A9A9843}" srcOrd="0" destOrd="0" presId="urn:microsoft.com/office/officeart/2005/8/layout/bProcess3"/>
    <dgm:cxn modelId="{AF5CAD3A-F201-46AE-91D1-BA6BF99AE96C}" srcId="{CC83335D-D17D-45EC-A266-3FAE3E38A7B7}" destId="{74E7A5D5-B831-4F56-91E1-1501ACD8EEEC}" srcOrd="2" destOrd="0" parTransId="{EEE8AAB7-137C-4F84-BABC-CE2B0272ABEC}" sibTransId="{E3D8AAF0-24DF-4676-9C57-D70B9168D87D}"/>
    <dgm:cxn modelId="{380614C3-EE31-46E0-B9D0-C139B16EBD32}" srcId="{5AE535CB-A050-4DD1-9A3E-5435E3A0C34D}" destId="{0321BF34-97FA-4039-91DB-3340219E571A}" srcOrd="4" destOrd="0" parTransId="{9511464F-72FE-407D-94AD-425C24602B8F}" sibTransId="{1072DC3F-FFAB-405B-867F-52D210B25F9A}"/>
    <dgm:cxn modelId="{0C718BF6-93F2-49B8-BD86-B76A63BD3AD2}" type="presOf" srcId="{2DED34F6-3493-429E-A628-34E35C8F7D17}" destId="{32797AC3-0DD6-4B5A-A6CF-7C20CB8F4A09}" srcOrd="1" destOrd="0" presId="urn:microsoft.com/office/officeart/2005/8/layout/bProcess3"/>
    <dgm:cxn modelId="{93845C2A-2D88-4F51-8522-F882C891936E}" type="presOf" srcId="{CD08435E-DFA4-4C04-8474-197645919E12}" destId="{266E3BF3-36F9-44F7-BEF0-B817A090BA1B}" srcOrd="0" destOrd="0" presId="urn:microsoft.com/office/officeart/2005/8/layout/bProcess3"/>
    <dgm:cxn modelId="{0400217E-FD9F-43C5-A0CF-B1A91D9DBB63}" type="presOf" srcId="{AFA2C7E7-E738-404D-B4DA-30A4DC2772FD}" destId="{6B14C99F-6AF4-4802-A4D3-0E87F42198F2}" srcOrd="1" destOrd="0" presId="urn:microsoft.com/office/officeart/2005/8/layout/bProcess3"/>
    <dgm:cxn modelId="{10350F99-3C64-4879-80D5-0D8E820BDAB3}" type="presOf" srcId="{74E7A5D5-B831-4F56-91E1-1501ACD8EEEC}" destId="{266E3BF3-36F9-44F7-BEF0-B817A090BA1B}" srcOrd="0" destOrd="5" presId="urn:microsoft.com/office/officeart/2005/8/layout/bProcess3"/>
    <dgm:cxn modelId="{CBC979B6-C284-436C-8362-6299AEFEAA0D}" type="presOf" srcId="{2DED34F6-3493-429E-A628-34E35C8F7D17}" destId="{F675A133-8A7F-433B-AE16-37D52E91AF51}" srcOrd="0" destOrd="0" presId="urn:microsoft.com/office/officeart/2005/8/layout/bProcess3"/>
    <dgm:cxn modelId="{49018077-3A58-41BB-8541-5D29FB057E77}" type="presOf" srcId="{40B7E1D0-83DB-49DD-B160-FF1FD15ADE95}" destId="{266E3BF3-36F9-44F7-BEF0-B817A090BA1B}" srcOrd="0" destOrd="4" presId="urn:microsoft.com/office/officeart/2005/8/layout/bProcess3"/>
    <dgm:cxn modelId="{02C0D098-F7BD-4DC2-82BD-3B285BCEF9E3}" srcId="{CC83335D-D17D-45EC-A266-3FAE3E38A7B7}" destId="{08CB927D-A607-4183-8E56-1D021B7C43CE}" srcOrd="0" destOrd="0" parTransId="{0F240EE8-9ED6-44E8-B2E3-80E5ECEC846B}" sibTransId="{EA8C4749-749F-49F1-A690-45ACA3D3C3EF}"/>
    <dgm:cxn modelId="{762BE203-A2F0-4524-8C5E-33EADB2F331B}" type="presOf" srcId="{A6076CB6-BB88-452D-AA33-0CF7B4551E11}" destId="{266E3BF3-36F9-44F7-BEF0-B817A090BA1B}" srcOrd="0" destOrd="1" presId="urn:microsoft.com/office/officeart/2005/8/layout/bProcess3"/>
    <dgm:cxn modelId="{311E7AA3-4032-47B9-B622-6F566EF0F42C}" type="presParOf" srcId="{518B6F0D-E47A-41E9-A3B7-C2EB277FF41E}" destId="{B8DBA79E-B46C-479A-BC6C-9A0873130083}" srcOrd="0" destOrd="0" presId="urn:microsoft.com/office/officeart/2005/8/layout/bProcess3"/>
    <dgm:cxn modelId="{DEBEB925-531C-4926-A801-DBD678BCDEE8}" type="presParOf" srcId="{518B6F0D-E47A-41E9-A3B7-C2EB277FF41E}" destId="{3D024ECA-D89E-43B0-BD89-5C92E13A245D}" srcOrd="1" destOrd="0" presId="urn:microsoft.com/office/officeart/2005/8/layout/bProcess3"/>
    <dgm:cxn modelId="{DB64CF26-FAD0-4A27-8572-5A32AEBD8B68}" type="presParOf" srcId="{3D024ECA-D89E-43B0-BD89-5C92E13A245D}" destId="{6B14C99F-6AF4-4802-A4D3-0E87F42198F2}" srcOrd="0" destOrd="0" presId="urn:microsoft.com/office/officeart/2005/8/layout/bProcess3"/>
    <dgm:cxn modelId="{0966DF70-FD33-4454-A40C-E6ADCD76215F}" type="presParOf" srcId="{518B6F0D-E47A-41E9-A3B7-C2EB277FF41E}" destId="{266E3BF3-36F9-44F7-BEF0-B817A090BA1B}" srcOrd="2" destOrd="0" presId="urn:microsoft.com/office/officeart/2005/8/layout/bProcess3"/>
    <dgm:cxn modelId="{3028E307-D53E-443C-8A50-D3161B11ED4D}" type="presParOf" srcId="{518B6F0D-E47A-41E9-A3B7-C2EB277FF41E}" destId="{6CD472CC-8857-4ACD-9EDD-B716699B6B99}" srcOrd="3" destOrd="0" presId="urn:microsoft.com/office/officeart/2005/8/layout/bProcess3"/>
    <dgm:cxn modelId="{589D58FE-04FC-4CA1-9A8A-6FCAD501D6A6}" type="presParOf" srcId="{6CD472CC-8857-4ACD-9EDD-B716699B6B99}" destId="{EFDC221F-8FEE-4A4C-A3BA-899B57750E1E}" srcOrd="0" destOrd="0" presId="urn:microsoft.com/office/officeart/2005/8/layout/bProcess3"/>
    <dgm:cxn modelId="{F4EFDCBD-24EE-465C-8AB8-FBF2570815C8}" type="presParOf" srcId="{518B6F0D-E47A-41E9-A3B7-C2EB277FF41E}" destId="{B74079E6-22AF-456A-9B69-32F9CD144B9C}" srcOrd="4" destOrd="0" presId="urn:microsoft.com/office/officeart/2005/8/layout/bProcess3"/>
    <dgm:cxn modelId="{F33E4A26-B3DD-4347-9AC7-9142808EA7AC}" type="presParOf" srcId="{518B6F0D-E47A-41E9-A3B7-C2EB277FF41E}" destId="{68153363-BB8A-4A6A-8CE4-FB82B2486B8E}" srcOrd="5" destOrd="0" presId="urn:microsoft.com/office/officeart/2005/8/layout/bProcess3"/>
    <dgm:cxn modelId="{28801C17-3167-4DA9-912F-008691C405C5}" type="presParOf" srcId="{68153363-BB8A-4A6A-8CE4-FB82B2486B8E}" destId="{E848319F-830B-4E63-9B3C-B2FC3449C086}" srcOrd="0" destOrd="0" presId="urn:microsoft.com/office/officeart/2005/8/layout/bProcess3"/>
    <dgm:cxn modelId="{08B9C8A8-5C37-4720-B6AD-787648C35304}" type="presParOf" srcId="{518B6F0D-E47A-41E9-A3B7-C2EB277FF41E}" destId="{4C9D2913-AA25-46C9-89B3-1332D39175F3}" srcOrd="6" destOrd="0" presId="urn:microsoft.com/office/officeart/2005/8/layout/bProcess3"/>
    <dgm:cxn modelId="{4CEC1979-24C0-4531-8D92-6692C5898CBF}" type="presParOf" srcId="{518B6F0D-E47A-41E9-A3B7-C2EB277FF41E}" destId="{99FB7F50-B9A4-4A8F-BBA2-2BF0B0EC75C1}" srcOrd="7" destOrd="0" presId="urn:microsoft.com/office/officeart/2005/8/layout/bProcess3"/>
    <dgm:cxn modelId="{7FD7180C-4B94-4D1B-B9CC-B4BE20349F2D}" type="presParOf" srcId="{99FB7F50-B9A4-4A8F-BBA2-2BF0B0EC75C1}" destId="{A924F377-D3F7-4643-885D-EFB9F1EA35CB}" srcOrd="0" destOrd="0" presId="urn:microsoft.com/office/officeart/2005/8/layout/bProcess3"/>
    <dgm:cxn modelId="{79D2CFB8-AD86-4B3D-B477-3904B9324451}" type="presParOf" srcId="{518B6F0D-E47A-41E9-A3B7-C2EB277FF41E}" destId="{E9518504-ED16-4EED-ADB0-7058BF69D3D4}" srcOrd="8" destOrd="0" presId="urn:microsoft.com/office/officeart/2005/8/layout/bProcess3"/>
    <dgm:cxn modelId="{C7623BB3-054A-4091-86FF-F971BD6316B5}" type="presParOf" srcId="{518B6F0D-E47A-41E9-A3B7-C2EB277FF41E}" destId="{184FAA7E-2CB1-4FD9-8107-53109546F332}" srcOrd="9" destOrd="0" presId="urn:microsoft.com/office/officeart/2005/8/layout/bProcess3"/>
    <dgm:cxn modelId="{F4108F75-38A0-4CA3-95D3-5BB127AF81F1}" type="presParOf" srcId="{184FAA7E-2CB1-4FD9-8107-53109546F332}" destId="{686248A4-5619-4067-A2F8-75D342E3F971}" srcOrd="0" destOrd="0" presId="urn:microsoft.com/office/officeart/2005/8/layout/bProcess3"/>
    <dgm:cxn modelId="{A3960932-4ABA-4BF8-9032-93628AC39509}" type="presParOf" srcId="{518B6F0D-E47A-41E9-A3B7-C2EB277FF41E}" destId="{9BBE85F2-EB15-4484-BE37-0E959E63A0F3}" srcOrd="10" destOrd="0" presId="urn:microsoft.com/office/officeart/2005/8/layout/bProcess3"/>
    <dgm:cxn modelId="{EF12C87F-F1FF-439B-9FBA-F6E5E93DD3A5}" type="presParOf" srcId="{518B6F0D-E47A-41E9-A3B7-C2EB277FF41E}" destId="{F675A133-8A7F-433B-AE16-37D52E91AF51}" srcOrd="11" destOrd="0" presId="urn:microsoft.com/office/officeart/2005/8/layout/bProcess3"/>
    <dgm:cxn modelId="{37A10875-1AF9-4755-A5FB-C91B1AA179E8}" type="presParOf" srcId="{F675A133-8A7F-433B-AE16-37D52E91AF51}" destId="{32797AC3-0DD6-4B5A-A6CF-7C20CB8F4A09}" srcOrd="0" destOrd="0" presId="urn:microsoft.com/office/officeart/2005/8/layout/bProcess3"/>
    <dgm:cxn modelId="{8AA7AEB2-6B38-458B-8F63-C6648FD3914D}" type="presParOf" srcId="{518B6F0D-E47A-41E9-A3B7-C2EB277FF41E}" destId="{C2F4FBF6-9C7E-4993-8AC7-4DEA0A9A9843}" srcOrd="12"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E535CB-A050-4DD1-9A3E-5435E3A0C34D}" type="doc">
      <dgm:prSet loTypeId="urn:microsoft.com/office/officeart/2005/8/layout/bProcess3" loCatId="process" qsTypeId="urn:microsoft.com/office/officeart/2005/8/quickstyle/simple1" qsCatId="simple" csTypeId="urn:microsoft.com/office/officeart/2005/8/colors/colorful1" csCatId="colorful" phldr="1"/>
      <dgm:spPr/>
      <dgm:t>
        <a:bodyPr/>
        <a:lstStyle/>
        <a:p>
          <a:endParaRPr lang="es-MX"/>
        </a:p>
      </dgm:t>
    </dgm:pt>
    <dgm:pt modelId="{2DF828E7-DB6C-4F76-A6AC-E56B82A56990}">
      <dgm:prSet custT="1"/>
      <dgm:spPr/>
      <dgm:t>
        <a:bodyPr/>
        <a:lstStyle/>
        <a:p>
          <a:pPr rtl="0"/>
          <a:r>
            <a:rPr lang="es-MX" sz="1400" dirty="0" smtClean="0"/>
            <a:t>1970 se publica la definición del modelo relacional.  Basado en la simplicidad matemática. </a:t>
          </a:r>
        </a:p>
        <a:p>
          <a:pPr rtl="0"/>
          <a:endParaRPr lang="es-MX" sz="1400" dirty="0"/>
        </a:p>
      </dgm:t>
    </dgm:pt>
    <dgm:pt modelId="{3BFEA503-87EB-49B6-B44B-4EEFC366969B}" type="parTrans" cxnId="{BA058A71-64BE-45F0-954E-7D49E4152383}">
      <dgm:prSet/>
      <dgm:spPr/>
      <dgm:t>
        <a:bodyPr/>
        <a:lstStyle/>
        <a:p>
          <a:endParaRPr lang="es-MX" sz="2800"/>
        </a:p>
      </dgm:t>
    </dgm:pt>
    <dgm:pt modelId="{AFA2C7E7-E738-404D-B4DA-30A4DC2772FD}" type="sibTrans" cxnId="{BA058A71-64BE-45F0-954E-7D49E4152383}">
      <dgm:prSet custT="1"/>
      <dgm:spPr/>
      <dgm:t>
        <a:bodyPr/>
        <a:lstStyle/>
        <a:p>
          <a:endParaRPr lang="es-MX" sz="800"/>
        </a:p>
      </dgm:t>
    </dgm:pt>
    <dgm:pt modelId="{0321BF34-97FA-4039-91DB-3340219E571A}">
      <dgm:prSet custT="1"/>
      <dgm:spPr/>
      <dgm:t>
        <a:bodyPr/>
        <a:lstStyle/>
        <a:p>
          <a:pPr rtl="0"/>
          <a:r>
            <a:rPr lang="es-MX" sz="1600" dirty="0" smtClean="0"/>
            <a:t>90’S tecnología cliente-servidor e interoperabilidad. (Bases de datos Federales y </a:t>
          </a:r>
          <a:r>
            <a:rPr lang="es-MX" sz="1600" dirty="0" err="1" smtClean="0"/>
            <a:t>Multibase</a:t>
          </a:r>
          <a:r>
            <a:rPr lang="es-MX" sz="1600" dirty="0" smtClean="0"/>
            <a:t>)</a:t>
          </a:r>
          <a:endParaRPr lang="es-MX" sz="1600" dirty="0"/>
        </a:p>
      </dgm:t>
    </dgm:pt>
    <dgm:pt modelId="{9511464F-72FE-407D-94AD-425C24602B8F}" type="parTrans" cxnId="{380614C3-EE31-46E0-B9D0-C139B16EBD32}">
      <dgm:prSet/>
      <dgm:spPr/>
      <dgm:t>
        <a:bodyPr/>
        <a:lstStyle/>
        <a:p>
          <a:endParaRPr lang="es-MX" sz="2800"/>
        </a:p>
      </dgm:t>
    </dgm:pt>
    <dgm:pt modelId="{1072DC3F-FFAB-405B-867F-52D210B25F9A}" type="sibTrans" cxnId="{380614C3-EE31-46E0-B9D0-C139B16EBD32}">
      <dgm:prSet custT="1"/>
      <dgm:spPr/>
      <dgm:t>
        <a:bodyPr/>
        <a:lstStyle/>
        <a:p>
          <a:endParaRPr lang="es-MX" sz="800"/>
        </a:p>
      </dgm:t>
    </dgm:pt>
    <dgm:pt modelId="{1624F8A2-7133-4126-A358-2797E962CD40}">
      <dgm:prSet custT="1"/>
      <dgm:spPr/>
      <dgm:t>
        <a:bodyPr/>
        <a:lstStyle/>
        <a:p>
          <a:pPr rtl="0"/>
          <a:r>
            <a:rPr lang="es-MX" sz="1600" dirty="0" smtClean="0"/>
            <a:t>Bases de datos deductivas y lógicas-enfocadas a la inteligencia artificial.</a:t>
          </a:r>
        </a:p>
        <a:p>
          <a:r>
            <a:rPr lang="es-MX" sz="1600" dirty="0" smtClean="0"/>
            <a:t>Base de datos para multimedios.</a:t>
          </a:r>
        </a:p>
      </dgm:t>
    </dgm:pt>
    <dgm:pt modelId="{C26A9763-728B-4BF9-9621-06D267DA5752}" type="parTrans" cxnId="{4AFEB1B6-D203-475F-86AC-30B6928F5E93}">
      <dgm:prSet/>
      <dgm:spPr/>
      <dgm:t>
        <a:bodyPr/>
        <a:lstStyle/>
        <a:p>
          <a:endParaRPr lang="es-MX" sz="2800"/>
        </a:p>
      </dgm:t>
    </dgm:pt>
    <dgm:pt modelId="{2DED34F6-3493-429E-A628-34E35C8F7D17}" type="sibTrans" cxnId="{4AFEB1B6-D203-475F-86AC-30B6928F5E93}">
      <dgm:prSet custT="1"/>
      <dgm:spPr/>
      <dgm:t>
        <a:bodyPr/>
        <a:lstStyle/>
        <a:p>
          <a:endParaRPr lang="es-MX" sz="800"/>
        </a:p>
      </dgm:t>
    </dgm:pt>
    <dgm:pt modelId="{C7106EC4-87F0-4FD3-8F97-84B6978656B1}">
      <dgm:prSet custT="1"/>
      <dgm:spPr/>
      <dgm:t>
        <a:bodyPr/>
        <a:lstStyle/>
        <a:p>
          <a:pPr rtl="0"/>
          <a:r>
            <a:rPr lang="es-MX" sz="1600" dirty="0" smtClean="0"/>
            <a:t>Datos orientados a objetos.</a:t>
          </a:r>
        </a:p>
        <a:p>
          <a:r>
            <a:rPr lang="es-MX" sz="1600" dirty="0" smtClean="0"/>
            <a:t>Grandes almacenes de datos:  </a:t>
          </a:r>
          <a:r>
            <a:rPr lang="es-MX" sz="1600" dirty="0" err="1" smtClean="0"/>
            <a:t>Datawarehouse</a:t>
          </a:r>
          <a:endParaRPr lang="es-MX" sz="1600" dirty="0"/>
        </a:p>
      </dgm:t>
    </dgm:pt>
    <dgm:pt modelId="{381B3CF8-3500-4065-A26A-24EE31991B8A}" type="parTrans" cxnId="{13E8A5DC-4EFD-4A80-A734-F22630D51648}">
      <dgm:prSet/>
      <dgm:spPr/>
      <dgm:t>
        <a:bodyPr/>
        <a:lstStyle/>
        <a:p>
          <a:endParaRPr lang="es-MX" sz="2800"/>
        </a:p>
      </dgm:t>
    </dgm:pt>
    <dgm:pt modelId="{3C4495B9-275B-406B-9C17-5BEE83DDEE7B}" type="sibTrans" cxnId="{13E8A5DC-4EFD-4A80-A734-F22630D51648}">
      <dgm:prSet/>
      <dgm:spPr/>
      <dgm:t>
        <a:bodyPr/>
        <a:lstStyle/>
        <a:p>
          <a:endParaRPr lang="es-MX" sz="2800"/>
        </a:p>
      </dgm:t>
    </dgm:pt>
    <dgm:pt modelId="{951BB199-6344-4E41-98D4-7F2222343B29}">
      <dgm:prSet/>
      <dgm:spPr/>
      <dgm:t>
        <a:bodyPr/>
        <a:lstStyle/>
        <a:p>
          <a:r>
            <a:rPr lang="es-MX" dirty="0" smtClean="0"/>
            <a:t>A mediados de los 70’s nacen los modelos semánticos. El mas aceptado: modelo entidad relación, también llamado modelo conceptual.</a:t>
          </a:r>
        </a:p>
      </dgm:t>
    </dgm:pt>
    <dgm:pt modelId="{A3B35A33-08F4-49D0-BD57-26EE4BF2519F}" type="parTrans" cxnId="{80DBE0F1-9DB8-4DC2-82FF-BF305711CAF8}">
      <dgm:prSet/>
      <dgm:spPr/>
      <dgm:t>
        <a:bodyPr/>
        <a:lstStyle/>
        <a:p>
          <a:endParaRPr lang="es-MX"/>
        </a:p>
      </dgm:t>
    </dgm:pt>
    <dgm:pt modelId="{A07AE239-652F-4116-B66E-6A9622B9446F}" type="sibTrans" cxnId="{80DBE0F1-9DB8-4DC2-82FF-BF305711CAF8}">
      <dgm:prSet/>
      <dgm:spPr/>
      <dgm:t>
        <a:bodyPr/>
        <a:lstStyle/>
        <a:p>
          <a:endParaRPr lang="es-MX"/>
        </a:p>
      </dgm:t>
    </dgm:pt>
    <dgm:pt modelId="{7782B3A1-D6E3-4590-AE65-02B02A3BCFBC}">
      <dgm:prSet custT="1"/>
      <dgm:spPr/>
      <dgm:t>
        <a:bodyPr/>
        <a:lstStyle/>
        <a:p>
          <a:r>
            <a:rPr lang="es-MX" sz="1400" dirty="0" smtClean="0"/>
            <a:t>se desarrolló Oracle Corporation.</a:t>
          </a:r>
          <a:endParaRPr lang="es-MX" sz="1400" dirty="0"/>
        </a:p>
      </dgm:t>
    </dgm:pt>
    <dgm:pt modelId="{C5BC52EF-3C72-410D-B682-7B984C5F0955}" type="parTrans" cxnId="{162E7594-D649-4B20-A2B8-819A212B3FFF}">
      <dgm:prSet/>
      <dgm:spPr/>
      <dgm:t>
        <a:bodyPr/>
        <a:lstStyle/>
        <a:p>
          <a:endParaRPr lang="es-MX"/>
        </a:p>
      </dgm:t>
    </dgm:pt>
    <dgm:pt modelId="{2015AAED-6413-49EA-AEDF-9D5B288155F6}" type="sibTrans" cxnId="{162E7594-D649-4B20-A2B8-819A212B3FFF}">
      <dgm:prSet/>
      <dgm:spPr/>
      <dgm:t>
        <a:bodyPr/>
        <a:lstStyle/>
        <a:p>
          <a:endParaRPr lang="es-MX"/>
        </a:p>
      </dgm:t>
    </dgm:pt>
    <dgm:pt modelId="{63F4B5D3-BF5C-459C-8525-DEDF1F5626CE}">
      <dgm:prSet custT="1"/>
      <dgm:spPr/>
      <dgm:t>
        <a:bodyPr/>
        <a:lstStyle/>
        <a:p>
          <a:r>
            <a:rPr lang="es-MX" sz="1400" dirty="0" smtClean="0"/>
            <a:t>80’S  se desarrollará el SQL (</a:t>
          </a:r>
          <a:r>
            <a:rPr lang="es-MX" sz="1400" dirty="0" err="1" smtClean="0"/>
            <a:t>Structured</a:t>
          </a:r>
          <a:r>
            <a:rPr lang="es-MX" sz="1400" dirty="0" smtClean="0"/>
            <a:t> </a:t>
          </a:r>
          <a:r>
            <a:rPr lang="es-MX" sz="1400" dirty="0" err="1" smtClean="0"/>
            <a:t>Query</a:t>
          </a:r>
          <a:r>
            <a:rPr lang="es-MX" sz="1400" dirty="0" smtClean="0"/>
            <a:t> </a:t>
          </a:r>
          <a:r>
            <a:rPr lang="es-MX" sz="1400" dirty="0" err="1" smtClean="0"/>
            <a:t>Language</a:t>
          </a:r>
          <a:r>
            <a:rPr lang="es-MX" sz="1400" dirty="0" smtClean="0"/>
            <a:t>) o lo que es lo mismo un lenguaje de consultas o lenguaje declarativo de acceso a bases de datos relacionales. </a:t>
          </a:r>
          <a:endParaRPr lang="es-MX" sz="1400" dirty="0"/>
        </a:p>
      </dgm:t>
    </dgm:pt>
    <dgm:pt modelId="{9A90C749-A4A4-4FA2-A01E-EB9ECDA3D28D}" type="parTrans" cxnId="{82A005E4-2E50-4DBD-B27A-179E919905FF}">
      <dgm:prSet/>
      <dgm:spPr/>
      <dgm:t>
        <a:bodyPr/>
        <a:lstStyle/>
        <a:p>
          <a:endParaRPr lang="es-MX"/>
        </a:p>
      </dgm:t>
    </dgm:pt>
    <dgm:pt modelId="{ECEB9992-20B8-4102-9B9D-5ED8854F1FF3}" type="sibTrans" cxnId="{82A005E4-2E50-4DBD-B27A-179E919905FF}">
      <dgm:prSet/>
      <dgm:spPr/>
      <dgm:t>
        <a:bodyPr/>
        <a:lstStyle/>
        <a:p>
          <a:endParaRPr lang="es-MX"/>
        </a:p>
      </dgm:t>
    </dgm:pt>
    <dgm:pt modelId="{91DA635B-4FF5-48C5-B8CF-D035D402A741}">
      <dgm:prSet/>
      <dgm:spPr/>
      <dgm:t>
        <a:bodyPr/>
        <a:lstStyle/>
        <a:p>
          <a:r>
            <a:rPr lang="pt-BR" smtClean="0"/>
            <a:t>00’S sistemas ERP. Tipo SAP</a:t>
          </a:r>
          <a:endParaRPr lang="es-MX"/>
        </a:p>
      </dgm:t>
    </dgm:pt>
    <dgm:pt modelId="{2E357FAC-F996-45BE-8E06-8B9470BDDB76}" type="parTrans" cxnId="{0F8B1CFB-81FD-4368-BF8B-CAF80BC9E8D0}">
      <dgm:prSet/>
      <dgm:spPr/>
      <dgm:t>
        <a:bodyPr/>
        <a:lstStyle/>
        <a:p>
          <a:endParaRPr lang="es-MX"/>
        </a:p>
      </dgm:t>
    </dgm:pt>
    <dgm:pt modelId="{F1C972FB-C848-4F1F-854F-78761300224D}" type="sibTrans" cxnId="{0F8B1CFB-81FD-4368-BF8B-CAF80BC9E8D0}">
      <dgm:prSet/>
      <dgm:spPr/>
      <dgm:t>
        <a:bodyPr/>
        <a:lstStyle/>
        <a:p>
          <a:endParaRPr lang="es-MX"/>
        </a:p>
      </dgm:t>
    </dgm:pt>
    <dgm:pt modelId="{F42E7D26-8455-4A5D-87E3-CA73AFB3F529}">
      <dgm:prSet custT="1"/>
      <dgm:spPr/>
      <dgm:t>
        <a:bodyPr/>
        <a:lstStyle/>
        <a:p>
          <a:r>
            <a:rPr lang="es-MX" sz="1800" dirty="0" smtClean="0"/>
            <a:t>Siglo XXI - IBM, Microsoft y Oracle</a:t>
          </a:r>
          <a:endParaRPr lang="es-MX" sz="1800" dirty="0"/>
        </a:p>
      </dgm:t>
    </dgm:pt>
    <dgm:pt modelId="{F8C68B60-2577-4A9E-A2A9-F0C6E195A47E}" type="parTrans" cxnId="{E7C94E7F-FABE-43DE-ADD5-ACDF1BA05C35}">
      <dgm:prSet/>
      <dgm:spPr/>
      <dgm:t>
        <a:bodyPr/>
        <a:lstStyle/>
        <a:p>
          <a:endParaRPr lang="es-MX"/>
        </a:p>
      </dgm:t>
    </dgm:pt>
    <dgm:pt modelId="{26F86444-A0C5-4E1B-88B5-A08A71A78925}" type="sibTrans" cxnId="{E7C94E7F-FABE-43DE-ADD5-ACDF1BA05C35}">
      <dgm:prSet/>
      <dgm:spPr/>
      <dgm:t>
        <a:bodyPr/>
        <a:lstStyle/>
        <a:p>
          <a:endParaRPr lang="es-MX"/>
        </a:p>
      </dgm:t>
    </dgm:pt>
    <dgm:pt modelId="{518B6F0D-E47A-41E9-A3B7-C2EB277FF41E}" type="pres">
      <dgm:prSet presAssocID="{5AE535CB-A050-4DD1-9A3E-5435E3A0C34D}" presName="Name0" presStyleCnt="0">
        <dgm:presLayoutVars>
          <dgm:dir/>
          <dgm:resizeHandles val="exact"/>
        </dgm:presLayoutVars>
      </dgm:prSet>
      <dgm:spPr/>
      <dgm:t>
        <a:bodyPr/>
        <a:lstStyle/>
        <a:p>
          <a:endParaRPr lang="es-MX"/>
        </a:p>
      </dgm:t>
    </dgm:pt>
    <dgm:pt modelId="{B8DBA79E-B46C-479A-BC6C-9A0873130083}" type="pres">
      <dgm:prSet presAssocID="{2DF828E7-DB6C-4F76-A6AC-E56B82A56990}" presName="node" presStyleLbl="node1" presStyleIdx="0" presStyleCnt="9" custScaleX="143558" custScaleY="194510" custLinFactNeighborX="1598" custLinFactNeighborY="-4719">
        <dgm:presLayoutVars>
          <dgm:bulletEnabled val="1"/>
        </dgm:presLayoutVars>
      </dgm:prSet>
      <dgm:spPr/>
      <dgm:t>
        <a:bodyPr/>
        <a:lstStyle/>
        <a:p>
          <a:endParaRPr lang="es-MX"/>
        </a:p>
      </dgm:t>
    </dgm:pt>
    <dgm:pt modelId="{3D024ECA-D89E-43B0-BD89-5C92E13A245D}" type="pres">
      <dgm:prSet presAssocID="{AFA2C7E7-E738-404D-B4DA-30A4DC2772FD}" presName="sibTrans" presStyleLbl="sibTrans1D1" presStyleIdx="0" presStyleCnt="8"/>
      <dgm:spPr/>
      <dgm:t>
        <a:bodyPr/>
        <a:lstStyle/>
        <a:p>
          <a:endParaRPr lang="es-MX"/>
        </a:p>
      </dgm:t>
    </dgm:pt>
    <dgm:pt modelId="{6B14C99F-6AF4-4802-A4D3-0E87F42198F2}" type="pres">
      <dgm:prSet presAssocID="{AFA2C7E7-E738-404D-B4DA-30A4DC2772FD}" presName="connectorText" presStyleLbl="sibTrans1D1" presStyleIdx="0" presStyleCnt="8"/>
      <dgm:spPr/>
      <dgm:t>
        <a:bodyPr/>
        <a:lstStyle/>
        <a:p>
          <a:endParaRPr lang="es-MX"/>
        </a:p>
      </dgm:t>
    </dgm:pt>
    <dgm:pt modelId="{3380D879-BCE2-48B4-BFED-3E9E3B66A354}" type="pres">
      <dgm:prSet presAssocID="{951BB199-6344-4E41-98D4-7F2222343B29}" presName="node" presStyleLbl="node1" presStyleIdx="1" presStyleCnt="9" custScaleX="147967" custScaleY="167358">
        <dgm:presLayoutVars>
          <dgm:bulletEnabled val="1"/>
        </dgm:presLayoutVars>
      </dgm:prSet>
      <dgm:spPr/>
      <dgm:t>
        <a:bodyPr/>
        <a:lstStyle/>
        <a:p>
          <a:endParaRPr lang="es-MX"/>
        </a:p>
      </dgm:t>
    </dgm:pt>
    <dgm:pt modelId="{F14C6027-3D01-4E65-B851-4D0B66CADDA2}" type="pres">
      <dgm:prSet presAssocID="{A07AE239-652F-4116-B66E-6A9622B9446F}" presName="sibTrans" presStyleLbl="sibTrans1D1" presStyleIdx="1" presStyleCnt="8"/>
      <dgm:spPr/>
      <dgm:t>
        <a:bodyPr/>
        <a:lstStyle/>
        <a:p>
          <a:endParaRPr lang="es-MX"/>
        </a:p>
      </dgm:t>
    </dgm:pt>
    <dgm:pt modelId="{96F88564-E051-41E0-949A-87CC078C5DC6}" type="pres">
      <dgm:prSet presAssocID="{A07AE239-652F-4116-B66E-6A9622B9446F}" presName="connectorText" presStyleLbl="sibTrans1D1" presStyleIdx="1" presStyleCnt="8"/>
      <dgm:spPr/>
      <dgm:t>
        <a:bodyPr/>
        <a:lstStyle/>
        <a:p>
          <a:endParaRPr lang="es-MX"/>
        </a:p>
      </dgm:t>
    </dgm:pt>
    <dgm:pt modelId="{3476FC9E-FB5E-4CF2-BA1B-B958E583D4CF}" type="pres">
      <dgm:prSet presAssocID="{7782B3A1-D6E3-4590-AE65-02B02A3BCFBC}" presName="node" presStyleLbl="node1" presStyleIdx="2" presStyleCnt="9" custScaleX="145590" custScaleY="176023">
        <dgm:presLayoutVars>
          <dgm:bulletEnabled val="1"/>
        </dgm:presLayoutVars>
      </dgm:prSet>
      <dgm:spPr/>
      <dgm:t>
        <a:bodyPr/>
        <a:lstStyle/>
        <a:p>
          <a:endParaRPr lang="es-MX"/>
        </a:p>
      </dgm:t>
    </dgm:pt>
    <dgm:pt modelId="{D3A73046-A81B-4335-9618-B3EE57C3850D}" type="pres">
      <dgm:prSet presAssocID="{2015AAED-6413-49EA-AEDF-9D5B288155F6}" presName="sibTrans" presStyleLbl="sibTrans1D1" presStyleIdx="2" presStyleCnt="8"/>
      <dgm:spPr/>
      <dgm:t>
        <a:bodyPr/>
        <a:lstStyle/>
        <a:p>
          <a:endParaRPr lang="es-MX"/>
        </a:p>
      </dgm:t>
    </dgm:pt>
    <dgm:pt modelId="{13B464B2-330F-43DF-9BA1-4EBF18E19A34}" type="pres">
      <dgm:prSet presAssocID="{2015AAED-6413-49EA-AEDF-9D5B288155F6}" presName="connectorText" presStyleLbl="sibTrans1D1" presStyleIdx="2" presStyleCnt="8"/>
      <dgm:spPr/>
      <dgm:t>
        <a:bodyPr/>
        <a:lstStyle/>
        <a:p>
          <a:endParaRPr lang="es-MX"/>
        </a:p>
      </dgm:t>
    </dgm:pt>
    <dgm:pt modelId="{D037C120-0840-4442-AF1C-74B4516CB9AC}" type="pres">
      <dgm:prSet presAssocID="{63F4B5D3-BF5C-459C-8525-DEDF1F5626CE}" presName="node" presStyleLbl="node1" presStyleIdx="3" presStyleCnt="9" custScaleX="182519" custScaleY="184474">
        <dgm:presLayoutVars>
          <dgm:bulletEnabled val="1"/>
        </dgm:presLayoutVars>
      </dgm:prSet>
      <dgm:spPr/>
      <dgm:t>
        <a:bodyPr/>
        <a:lstStyle/>
        <a:p>
          <a:endParaRPr lang="es-MX"/>
        </a:p>
      </dgm:t>
    </dgm:pt>
    <dgm:pt modelId="{EF7ECE3B-4C2D-400B-96AF-2911C1B26D53}" type="pres">
      <dgm:prSet presAssocID="{ECEB9992-20B8-4102-9B9D-5ED8854F1FF3}" presName="sibTrans" presStyleLbl="sibTrans1D1" presStyleIdx="3" presStyleCnt="8"/>
      <dgm:spPr/>
      <dgm:t>
        <a:bodyPr/>
        <a:lstStyle/>
        <a:p>
          <a:endParaRPr lang="es-MX"/>
        </a:p>
      </dgm:t>
    </dgm:pt>
    <dgm:pt modelId="{85218A6A-D783-40D1-BB71-B64C762261E1}" type="pres">
      <dgm:prSet presAssocID="{ECEB9992-20B8-4102-9B9D-5ED8854F1FF3}" presName="connectorText" presStyleLbl="sibTrans1D1" presStyleIdx="3" presStyleCnt="8"/>
      <dgm:spPr/>
      <dgm:t>
        <a:bodyPr/>
        <a:lstStyle/>
        <a:p>
          <a:endParaRPr lang="es-MX"/>
        </a:p>
      </dgm:t>
    </dgm:pt>
    <dgm:pt modelId="{E9518504-ED16-4EED-ADB0-7058BF69D3D4}" type="pres">
      <dgm:prSet presAssocID="{0321BF34-97FA-4039-91DB-3340219E571A}" presName="node" presStyleLbl="node1" presStyleIdx="4" presStyleCnt="9" custScaleX="164719" custScaleY="186448">
        <dgm:presLayoutVars>
          <dgm:bulletEnabled val="1"/>
        </dgm:presLayoutVars>
      </dgm:prSet>
      <dgm:spPr/>
      <dgm:t>
        <a:bodyPr/>
        <a:lstStyle/>
        <a:p>
          <a:endParaRPr lang="es-MX"/>
        </a:p>
      </dgm:t>
    </dgm:pt>
    <dgm:pt modelId="{184FAA7E-2CB1-4FD9-8107-53109546F332}" type="pres">
      <dgm:prSet presAssocID="{1072DC3F-FFAB-405B-867F-52D210B25F9A}" presName="sibTrans" presStyleLbl="sibTrans1D1" presStyleIdx="4" presStyleCnt="8"/>
      <dgm:spPr/>
      <dgm:t>
        <a:bodyPr/>
        <a:lstStyle/>
        <a:p>
          <a:endParaRPr lang="es-MX"/>
        </a:p>
      </dgm:t>
    </dgm:pt>
    <dgm:pt modelId="{686248A4-5619-4067-A2F8-75D342E3F971}" type="pres">
      <dgm:prSet presAssocID="{1072DC3F-FFAB-405B-867F-52D210B25F9A}" presName="connectorText" presStyleLbl="sibTrans1D1" presStyleIdx="4" presStyleCnt="8"/>
      <dgm:spPr/>
      <dgm:t>
        <a:bodyPr/>
        <a:lstStyle/>
        <a:p>
          <a:endParaRPr lang="es-MX"/>
        </a:p>
      </dgm:t>
    </dgm:pt>
    <dgm:pt modelId="{9BBE85F2-EB15-4484-BE37-0E959E63A0F3}" type="pres">
      <dgm:prSet presAssocID="{1624F8A2-7133-4126-A358-2797E962CD40}" presName="node" presStyleLbl="node1" presStyleIdx="5" presStyleCnt="9" custScaleX="169730" custScaleY="193556">
        <dgm:presLayoutVars>
          <dgm:bulletEnabled val="1"/>
        </dgm:presLayoutVars>
      </dgm:prSet>
      <dgm:spPr/>
      <dgm:t>
        <a:bodyPr/>
        <a:lstStyle/>
        <a:p>
          <a:endParaRPr lang="es-MX"/>
        </a:p>
      </dgm:t>
    </dgm:pt>
    <dgm:pt modelId="{F675A133-8A7F-433B-AE16-37D52E91AF51}" type="pres">
      <dgm:prSet presAssocID="{2DED34F6-3493-429E-A628-34E35C8F7D17}" presName="sibTrans" presStyleLbl="sibTrans1D1" presStyleIdx="5" presStyleCnt="8"/>
      <dgm:spPr/>
      <dgm:t>
        <a:bodyPr/>
        <a:lstStyle/>
        <a:p>
          <a:endParaRPr lang="es-MX"/>
        </a:p>
      </dgm:t>
    </dgm:pt>
    <dgm:pt modelId="{32797AC3-0DD6-4B5A-A6CF-7C20CB8F4A09}" type="pres">
      <dgm:prSet presAssocID="{2DED34F6-3493-429E-A628-34E35C8F7D17}" presName="connectorText" presStyleLbl="sibTrans1D1" presStyleIdx="5" presStyleCnt="8"/>
      <dgm:spPr/>
      <dgm:t>
        <a:bodyPr/>
        <a:lstStyle/>
        <a:p>
          <a:endParaRPr lang="es-MX"/>
        </a:p>
      </dgm:t>
    </dgm:pt>
    <dgm:pt modelId="{C2F4FBF6-9C7E-4993-8AC7-4DEA0A9A9843}" type="pres">
      <dgm:prSet presAssocID="{C7106EC4-87F0-4FD3-8F97-84B6978656B1}" presName="node" presStyleLbl="node1" presStyleIdx="6" presStyleCnt="9" custScaleX="176189" custScaleY="203470">
        <dgm:presLayoutVars>
          <dgm:bulletEnabled val="1"/>
        </dgm:presLayoutVars>
      </dgm:prSet>
      <dgm:spPr/>
      <dgm:t>
        <a:bodyPr/>
        <a:lstStyle/>
        <a:p>
          <a:endParaRPr lang="es-MX"/>
        </a:p>
      </dgm:t>
    </dgm:pt>
    <dgm:pt modelId="{ADA908C7-91E8-4DF8-BEED-E1732E9775BD}" type="pres">
      <dgm:prSet presAssocID="{3C4495B9-275B-406B-9C17-5BEE83DDEE7B}" presName="sibTrans" presStyleLbl="sibTrans1D1" presStyleIdx="6" presStyleCnt="8"/>
      <dgm:spPr/>
      <dgm:t>
        <a:bodyPr/>
        <a:lstStyle/>
        <a:p>
          <a:endParaRPr lang="es-MX"/>
        </a:p>
      </dgm:t>
    </dgm:pt>
    <dgm:pt modelId="{878D4AD5-BC48-4A96-9DF5-CB99F827FDF3}" type="pres">
      <dgm:prSet presAssocID="{3C4495B9-275B-406B-9C17-5BEE83DDEE7B}" presName="connectorText" presStyleLbl="sibTrans1D1" presStyleIdx="6" presStyleCnt="8"/>
      <dgm:spPr/>
      <dgm:t>
        <a:bodyPr/>
        <a:lstStyle/>
        <a:p>
          <a:endParaRPr lang="es-MX"/>
        </a:p>
      </dgm:t>
    </dgm:pt>
    <dgm:pt modelId="{9BC33B02-D8E5-405B-9D5D-B7B66AD821FE}" type="pres">
      <dgm:prSet presAssocID="{91DA635B-4FF5-48C5-B8CF-D035D402A741}" presName="node" presStyleLbl="node1" presStyleIdx="7" presStyleCnt="9" custScaleX="148008" custScaleY="210069">
        <dgm:presLayoutVars>
          <dgm:bulletEnabled val="1"/>
        </dgm:presLayoutVars>
      </dgm:prSet>
      <dgm:spPr/>
      <dgm:t>
        <a:bodyPr/>
        <a:lstStyle/>
        <a:p>
          <a:endParaRPr lang="es-MX"/>
        </a:p>
      </dgm:t>
    </dgm:pt>
    <dgm:pt modelId="{C967BC18-0A80-400F-BBD6-66D789F78E63}" type="pres">
      <dgm:prSet presAssocID="{F1C972FB-C848-4F1F-854F-78761300224D}" presName="sibTrans" presStyleLbl="sibTrans1D1" presStyleIdx="7" presStyleCnt="8"/>
      <dgm:spPr/>
      <dgm:t>
        <a:bodyPr/>
        <a:lstStyle/>
        <a:p>
          <a:endParaRPr lang="es-MX"/>
        </a:p>
      </dgm:t>
    </dgm:pt>
    <dgm:pt modelId="{203B0F95-0A42-4911-9071-B057EFC3529A}" type="pres">
      <dgm:prSet presAssocID="{F1C972FB-C848-4F1F-854F-78761300224D}" presName="connectorText" presStyleLbl="sibTrans1D1" presStyleIdx="7" presStyleCnt="8"/>
      <dgm:spPr/>
      <dgm:t>
        <a:bodyPr/>
        <a:lstStyle/>
        <a:p>
          <a:endParaRPr lang="es-MX"/>
        </a:p>
      </dgm:t>
    </dgm:pt>
    <dgm:pt modelId="{81342AA6-DFFE-4741-B8A7-043F8EB7C6A5}" type="pres">
      <dgm:prSet presAssocID="{F42E7D26-8455-4A5D-87E3-CA73AFB3F529}" presName="node" presStyleLbl="node1" presStyleIdx="8" presStyleCnt="9" custScaleX="155381" custScaleY="181683">
        <dgm:presLayoutVars>
          <dgm:bulletEnabled val="1"/>
        </dgm:presLayoutVars>
      </dgm:prSet>
      <dgm:spPr/>
      <dgm:t>
        <a:bodyPr/>
        <a:lstStyle/>
        <a:p>
          <a:endParaRPr lang="es-MX"/>
        </a:p>
      </dgm:t>
    </dgm:pt>
  </dgm:ptLst>
  <dgm:cxnLst>
    <dgm:cxn modelId="{2391B45B-0FF5-46DB-89A2-E32783DD1E82}" type="presOf" srcId="{2DED34F6-3493-429E-A628-34E35C8F7D17}" destId="{F675A133-8A7F-433B-AE16-37D52E91AF51}" srcOrd="0" destOrd="0" presId="urn:microsoft.com/office/officeart/2005/8/layout/bProcess3"/>
    <dgm:cxn modelId="{1EA793F3-42E1-4F2A-BC96-9D56FD52769B}" type="presOf" srcId="{2DF828E7-DB6C-4F76-A6AC-E56B82A56990}" destId="{B8DBA79E-B46C-479A-BC6C-9A0873130083}" srcOrd="0" destOrd="0" presId="urn:microsoft.com/office/officeart/2005/8/layout/bProcess3"/>
    <dgm:cxn modelId="{6B5FB662-70CE-4DA7-BE20-41EA8CE5E5DD}" type="presOf" srcId="{C7106EC4-87F0-4FD3-8F97-84B6978656B1}" destId="{C2F4FBF6-9C7E-4993-8AC7-4DEA0A9A9843}" srcOrd="0" destOrd="0" presId="urn:microsoft.com/office/officeart/2005/8/layout/bProcess3"/>
    <dgm:cxn modelId="{7B11178C-5AA1-43D3-9295-6232115ECCB2}" type="presOf" srcId="{F42E7D26-8455-4A5D-87E3-CA73AFB3F529}" destId="{81342AA6-DFFE-4741-B8A7-043F8EB7C6A5}" srcOrd="0" destOrd="0" presId="urn:microsoft.com/office/officeart/2005/8/layout/bProcess3"/>
    <dgm:cxn modelId="{D5B022DB-F394-4D97-A212-DBAC53E20CF4}" type="presOf" srcId="{2DED34F6-3493-429E-A628-34E35C8F7D17}" destId="{32797AC3-0DD6-4B5A-A6CF-7C20CB8F4A09}" srcOrd="1" destOrd="0" presId="urn:microsoft.com/office/officeart/2005/8/layout/bProcess3"/>
    <dgm:cxn modelId="{B6541ADF-C86E-4FF0-BA57-C42C493B2717}" type="presOf" srcId="{F1C972FB-C848-4F1F-854F-78761300224D}" destId="{C967BC18-0A80-400F-BBD6-66D789F78E63}" srcOrd="0" destOrd="0" presId="urn:microsoft.com/office/officeart/2005/8/layout/bProcess3"/>
    <dgm:cxn modelId="{27DDF7EC-A84C-44B7-BA43-DC17CCA7B504}" type="presOf" srcId="{91DA635B-4FF5-48C5-B8CF-D035D402A741}" destId="{9BC33B02-D8E5-405B-9D5D-B7B66AD821FE}" srcOrd="0" destOrd="0" presId="urn:microsoft.com/office/officeart/2005/8/layout/bProcess3"/>
    <dgm:cxn modelId="{EF53DD71-3799-4046-B647-29CB9A7C594F}" type="presOf" srcId="{F1C972FB-C848-4F1F-854F-78761300224D}" destId="{203B0F95-0A42-4911-9071-B057EFC3529A}" srcOrd="1" destOrd="0" presId="urn:microsoft.com/office/officeart/2005/8/layout/bProcess3"/>
    <dgm:cxn modelId="{82A005E4-2E50-4DBD-B27A-179E919905FF}" srcId="{5AE535CB-A050-4DD1-9A3E-5435E3A0C34D}" destId="{63F4B5D3-BF5C-459C-8525-DEDF1F5626CE}" srcOrd="3" destOrd="0" parTransId="{9A90C749-A4A4-4FA2-A01E-EB9ECDA3D28D}" sibTransId="{ECEB9992-20B8-4102-9B9D-5ED8854F1FF3}"/>
    <dgm:cxn modelId="{E7C94E7F-FABE-43DE-ADD5-ACDF1BA05C35}" srcId="{5AE535CB-A050-4DD1-9A3E-5435E3A0C34D}" destId="{F42E7D26-8455-4A5D-87E3-CA73AFB3F529}" srcOrd="8" destOrd="0" parTransId="{F8C68B60-2577-4A9E-A2A9-F0C6E195A47E}" sibTransId="{26F86444-A0C5-4E1B-88B5-A08A71A78925}"/>
    <dgm:cxn modelId="{3A665E2B-CDE9-4791-8B0A-1AECA1837211}" type="presOf" srcId="{1072DC3F-FFAB-405B-867F-52D210B25F9A}" destId="{686248A4-5619-4067-A2F8-75D342E3F971}" srcOrd="1" destOrd="0" presId="urn:microsoft.com/office/officeart/2005/8/layout/bProcess3"/>
    <dgm:cxn modelId="{A8A5C26D-F00C-4DED-B866-E4F09CB395CB}" type="presOf" srcId="{AFA2C7E7-E738-404D-B4DA-30A4DC2772FD}" destId="{6B14C99F-6AF4-4802-A4D3-0E87F42198F2}" srcOrd="1" destOrd="0" presId="urn:microsoft.com/office/officeart/2005/8/layout/bProcess3"/>
    <dgm:cxn modelId="{B55985DC-A9A4-454F-86AD-CB00163808BD}" type="presOf" srcId="{A07AE239-652F-4116-B66E-6A9622B9446F}" destId="{F14C6027-3D01-4E65-B851-4D0B66CADDA2}" srcOrd="0" destOrd="0" presId="urn:microsoft.com/office/officeart/2005/8/layout/bProcess3"/>
    <dgm:cxn modelId="{7A1821BA-E9D2-4E49-BB81-4334D85DCCA0}" type="presOf" srcId="{63F4B5D3-BF5C-459C-8525-DEDF1F5626CE}" destId="{D037C120-0840-4442-AF1C-74B4516CB9AC}" srcOrd="0" destOrd="0" presId="urn:microsoft.com/office/officeart/2005/8/layout/bProcess3"/>
    <dgm:cxn modelId="{EF012FFD-6B0C-4CDC-A1F3-AD686E2F2764}" type="presOf" srcId="{5AE535CB-A050-4DD1-9A3E-5435E3A0C34D}" destId="{518B6F0D-E47A-41E9-A3B7-C2EB277FF41E}" srcOrd="0" destOrd="0" presId="urn:microsoft.com/office/officeart/2005/8/layout/bProcess3"/>
    <dgm:cxn modelId="{40F57963-D993-4D7F-ADD6-E084AFDC85CB}" type="presOf" srcId="{2015AAED-6413-49EA-AEDF-9D5B288155F6}" destId="{D3A73046-A81B-4335-9618-B3EE57C3850D}" srcOrd="0" destOrd="0" presId="urn:microsoft.com/office/officeart/2005/8/layout/bProcess3"/>
    <dgm:cxn modelId="{BA058A71-64BE-45F0-954E-7D49E4152383}" srcId="{5AE535CB-A050-4DD1-9A3E-5435E3A0C34D}" destId="{2DF828E7-DB6C-4F76-A6AC-E56B82A56990}" srcOrd="0" destOrd="0" parTransId="{3BFEA503-87EB-49B6-B44B-4EEFC366969B}" sibTransId="{AFA2C7E7-E738-404D-B4DA-30A4DC2772FD}"/>
    <dgm:cxn modelId="{413AC2A3-6CA1-45D9-8C93-CFF774703068}" type="presOf" srcId="{AFA2C7E7-E738-404D-B4DA-30A4DC2772FD}" destId="{3D024ECA-D89E-43B0-BD89-5C92E13A245D}" srcOrd="0" destOrd="0" presId="urn:microsoft.com/office/officeart/2005/8/layout/bProcess3"/>
    <dgm:cxn modelId="{4C0F1F83-3B43-4A32-8027-3BE0E8940653}" type="presOf" srcId="{2015AAED-6413-49EA-AEDF-9D5B288155F6}" destId="{13B464B2-330F-43DF-9BA1-4EBF18E19A34}" srcOrd="1" destOrd="0" presId="urn:microsoft.com/office/officeart/2005/8/layout/bProcess3"/>
    <dgm:cxn modelId="{13E8A5DC-4EFD-4A80-A734-F22630D51648}" srcId="{5AE535CB-A050-4DD1-9A3E-5435E3A0C34D}" destId="{C7106EC4-87F0-4FD3-8F97-84B6978656B1}" srcOrd="6" destOrd="0" parTransId="{381B3CF8-3500-4065-A26A-24EE31991B8A}" sibTransId="{3C4495B9-275B-406B-9C17-5BEE83DDEE7B}"/>
    <dgm:cxn modelId="{78FC9DBD-E3C6-4691-BA78-81084A632CC5}" type="presOf" srcId="{A07AE239-652F-4116-B66E-6A9622B9446F}" destId="{96F88564-E051-41E0-949A-87CC078C5DC6}" srcOrd="1" destOrd="0" presId="urn:microsoft.com/office/officeart/2005/8/layout/bProcess3"/>
    <dgm:cxn modelId="{1671298A-D8AE-4953-8B11-FBA11C556331}" type="presOf" srcId="{0321BF34-97FA-4039-91DB-3340219E571A}" destId="{E9518504-ED16-4EED-ADB0-7058BF69D3D4}" srcOrd="0" destOrd="0" presId="urn:microsoft.com/office/officeart/2005/8/layout/bProcess3"/>
    <dgm:cxn modelId="{8B63EA4E-F492-409B-914A-A113B07B6C1A}" type="presOf" srcId="{951BB199-6344-4E41-98D4-7F2222343B29}" destId="{3380D879-BCE2-48B4-BFED-3E9E3B66A354}" srcOrd="0" destOrd="0" presId="urn:microsoft.com/office/officeart/2005/8/layout/bProcess3"/>
    <dgm:cxn modelId="{D01AA8C7-483A-4F31-B755-4534D7E370FD}" type="presOf" srcId="{3C4495B9-275B-406B-9C17-5BEE83DDEE7B}" destId="{878D4AD5-BC48-4A96-9DF5-CB99F827FDF3}" srcOrd="1" destOrd="0" presId="urn:microsoft.com/office/officeart/2005/8/layout/bProcess3"/>
    <dgm:cxn modelId="{0F8B1CFB-81FD-4368-BF8B-CAF80BC9E8D0}" srcId="{5AE535CB-A050-4DD1-9A3E-5435E3A0C34D}" destId="{91DA635B-4FF5-48C5-B8CF-D035D402A741}" srcOrd="7" destOrd="0" parTransId="{2E357FAC-F996-45BE-8E06-8B9470BDDB76}" sibTransId="{F1C972FB-C848-4F1F-854F-78761300224D}"/>
    <dgm:cxn modelId="{4BD55F82-4585-4F2F-BEA3-A846D2C11F02}" type="presOf" srcId="{7782B3A1-D6E3-4590-AE65-02B02A3BCFBC}" destId="{3476FC9E-FB5E-4CF2-BA1B-B958E583D4CF}" srcOrd="0" destOrd="0" presId="urn:microsoft.com/office/officeart/2005/8/layout/bProcess3"/>
    <dgm:cxn modelId="{21D3BA09-7B6C-4837-939E-EC186569A6E0}" type="presOf" srcId="{1072DC3F-FFAB-405B-867F-52D210B25F9A}" destId="{184FAA7E-2CB1-4FD9-8107-53109546F332}" srcOrd="0" destOrd="0" presId="urn:microsoft.com/office/officeart/2005/8/layout/bProcess3"/>
    <dgm:cxn modelId="{71A48B62-77AD-4BC7-9D33-0477588E598F}" type="presOf" srcId="{ECEB9992-20B8-4102-9B9D-5ED8854F1FF3}" destId="{EF7ECE3B-4C2D-400B-96AF-2911C1B26D53}" srcOrd="0" destOrd="0" presId="urn:microsoft.com/office/officeart/2005/8/layout/bProcess3"/>
    <dgm:cxn modelId="{2ADA91B1-8983-4D07-964F-34BCA8C85A87}" type="presOf" srcId="{1624F8A2-7133-4126-A358-2797E962CD40}" destId="{9BBE85F2-EB15-4484-BE37-0E959E63A0F3}" srcOrd="0" destOrd="0" presId="urn:microsoft.com/office/officeart/2005/8/layout/bProcess3"/>
    <dgm:cxn modelId="{162E7594-D649-4B20-A2B8-819A212B3FFF}" srcId="{5AE535CB-A050-4DD1-9A3E-5435E3A0C34D}" destId="{7782B3A1-D6E3-4590-AE65-02B02A3BCFBC}" srcOrd="2" destOrd="0" parTransId="{C5BC52EF-3C72-410D-B682-7B984C5F0955}" sibTransId="{2015AAED-6413-49EA-AEDF-9D5B288155F6}"/>
    <dgm:cxn modelId="{380614C3-EE31-46E0-B9D0-C139B16EBD32}" srcId="{5AE535CB-A050-4DD1-9A3E-5435E3A0C34D}" destId="{0321BF34-97FA-4039-91DB-3340219E571A}" srcOrd="4" destOrd="0" parTransId="{9511464F-72FE-407D-94AD-425C24602B8F}" sibTransId="{1072DC3F-FFAB-405B-867F-52D210B25F9A}"/>
    <dgm:cxn modelId="{80DBE0F1-9DB8-4DC2-82FF-BF305711CAF8}" srcId="{5AE535CB-A050-4DD1-9A3E-5435E3A0C34D}" destId="{951BB199-6344-4E41-98D4-7F2222343B29}" srcOrd="1" destOrd="0" parTransId="{A3B35A33-08F4-49D0-BD57-26EE4BF2519F}" sibTransId="{A07AE239-652F-4116-B66E-6A9622B9446F}"/>
    <dgm:cxn modelId="{4AFEB1B6-D203-475F-86AC-30B6928F5E93}" srcId="{5AE535CB-A050-4DD1-9A3E-5435E3A0C34D}" destId="{1624F8A2-7133-4126-A358-2797E962CD40}" srcOrd="5" destOrd="0" parTransId="{C26A9763-728B-4BF9-9621-06D267DA5752}" sibTransId="{2DED34F6-3493-429E-A628-34E35C8F7D17}"/>
    <dgm:cxn modelId="{CC4FE323-1E14-4CA3-82C0-4BE3C4A34E2B}" type="presOf" srcId="{3C4495B9-275B-406B-9C17-5BEE83DDEE7B}" destId="{ADA908C7-91E8-4DF8-BEED-E1732E9775BD}" srcOrd="0" destOrd="0" presId="urn:microsoft.com/office/officeart/2005/8/layout/bProcess3"/>
    <dgm:cxn modelId="{C5DFF74A-644C-474D-A119-36A47E9890B2}" type="presOf" srcId="{ECEB9992-20B8-4102-9B9D-5ED8854F1FF3}" destId="{85218A6A-D783-40D1-BB71-B64C762261E1}" srcOrd="1" destOrd="0" presId="urn:microsoft.com/office/officeart/2005/8/layout/bProcess3"/>
    <dgm:cxn modelId="{E7762F06-DEED-47CE-93E7-77AF3818EBA6}" type="presParOf" srcId="{518B6F0D-E47A-41E9-A3B7-C2EB277FF41E}" destId="{B8DBA79E-B46C-479A-BC6C-9A0873130083}" srcOrd="0" destOrd="0" presId="urn:microsoft.com/office/officeart/2005/8/layout/bProcess3"/>
    <dgm:cxn modelId="{0C0630A5-00FC-412A-B980-F7ED5545E388}" type="presParOf" srcId="{518B6F0D-E47A-41E9-A3B7-C2EB277FF41E}" destId="{3D024ECA-D89E-43B0-BD89-5C92E13A245D}" srcOrd="1" destOrd="0" presId="urn:microsoft.com/office/officeart/2005/8/layout/bProcess3"/>
    <dgm:cxn modelId="{FD621122-F4F9-4996-932D-63C1DD1C3F13}" type="presParOf" srcId="{3D024ECA-D89E-43B0-BD89-5C92E13A245D}" destId="{6B14C99F-6AF4-4802-A4D3-0E87F42198F2}" srcOrd="0" destOrd="0" presId="urn:microsoft.com/office/officeart/2005/8/layout/bProcess3"/>
    <dgm:cxn modelId="{CA796413-2EF0-4D84-B113-C25C5C6BB3B1}" type="presParOf" srcId="{518B6F0D-E47A-41E9-A3B7-C2EB277FF41E}" destId="{3380D879-BCE2-48B4-BFED-3E9E3B66A354}" srcOrd="2" destOrd="0" presId="urn:microsoft.com/office/officeart/2005/8/layout/bProcess3"/>
    <dgm:cxn modelId="{A3B5BAEC-9531-4963-A298-02DF046472B8}" type="presParOf" srcId="{518B6F0D-E47A-41E9-A3B7-C2EB277FF41E}" destId="{F14C6027-3D01-4E65-B851-4D0B66CADDA2}" srcOrd="3" destOrd="0" presId="urn:microsoft.com/office/officeart/2005/8/layout/bProcess3"/>
    <dgm:cxn modelId="{DB9E55C4-5851-43DE-9F9E-3CB7CFC47EE5}" type="presParOf" srcId="{F14C6027-3D01-4E65-B851-4D0B66CADDA2}" destId="{96F88564-E051-41E0-949A-87CC078C5DC6}" srcOrd="0" destOrd="0" presId="urn:microsoft.com/office/officeart/2005/8/layout/bProcess3"/>
    <dgm:cxn modelId="{9EE66B1C-8877-456C-9320-795A07010120}" type="presParOf" srcId="{518B6F0D-E47A-41E9-A3B7-C2EB277FF41E}" destId="{3476FC9E-FB5E-4CF2-BA1B-B958E583D4CF}" srcOrd="4" destOrd="0" presId="urn:microsoft.com/office/officeart/2005/8/layout/bProcess3"/>
    <dgm:cxn modelId="{75E84B78-0632-4734-98AA-74EBC39E79F1}" type="presParOf" srcId="{518B6F0D-E47A-41E9-A3B7-C2EB277FF41E}" destId="{D3A73046-A81B-4335-9618-B3EE57C3850D}" srcOrd="5" destOrd="0" presId="urn:microsoft.com/office/officeart/2005/8/layout/bProcess3"/>
    <dgm:cxn modelId="{2735F5F3-5163-4C51-A094-32F76B4803DC}" type="presParOf" srcId="{D3A73046-A81B-4335-9618-B3EE57C3850D}" destId="{13B464B2-330F-43DF-9BA1-4EBF18E19A34}" srcOrd="0" destOrd="0" presId="urn:microsoft.com/office/officeart/2005/8/layout/bProcess3"/>
    <dgm:cxn modelId="{E47161EB-862C-4A73-8E61-146AF9BD827E}" type="presParOf" srcId="{518B6F0D-E47A-41E9-A3B7-C2EB277FF41E}" destId="{D037C120-0840-4442-AF1C-74B4516CB9AC}" srcOrd="6" destOrd="0" presId="urn:microsoft.com/office/officeart/2005/8/layout/bProcess3"/>
    <dgm:cxn modelId="{089F03E3-B1EA-4608-95A6-3D480ADC5842}" type="presParOf" srcId="{518B6F0D-E47A-41E9-A3B7-C2EB277FF41E}" destId="{EF7ECE3B-4C2D-400B-96AF-2911C1B26D53}" srcOrd="7" destOrd="0" presId="urn:microsoft.com/office/officeart/2005/8/layout/bProcess3"/>
    <dgm:cxn modelId="{F5FE34F6-E55C-440E-97C2-ADBFD8DFDE71}" type="presParOf" srcId="{EF7ECE3B-4C2D-400B-96AF-2911C1B26D53}" destId="{85218A6A-D783-40D1-BB71-B64C762261E1}" srcOrd="0" destOrd="0" presId="urn:microsoft.com/office/officeart/2005/8/layout/bProcess3"/>
    <dgm:cxn modelId="{EDBF284D-D7A5-4701-9DFB-E6A3D55331AC}" type="presParOf" srcId="{518B6F0D-E47A-41E9-A3B7-C2EB277FF41E}" destId="{E9518504-ED16-4EED-ADB0-7058BF69D3D4}" srcOrd="8" destOrd="0" presId="urn:microsoft.com/office/officeart/2005/8/layout/bProcess3"/>
    <dgm:cxn modelId="{F24CCBDD-2707-4B2B-8182-44A5FC31AA91}" type="presParOf" srcId="{518B6F0D-E47A-41E9-A3B7-C2EB277FF41E}" destId="{184FAA7E-2CB1-4FD9-8107-53109546F332}" srcOrd="9" destOrd="0" presId="urn:microsoft.com/office/officeart/2005/8/layout/bProcess3"/>
    <dgm:cxn modelId="{A6D3AD04-CB99-4DCC-BEFA-19EE7D72F27D}" type="presParOf" srcId="{184FAA7E-2CB1-4FD9-8107-53109546F332}" destId="{686248A4-5619-4067-A2F8-75D342E3F971}" srcOrd="0" destOrd="0" presId="urn:microsoft.com/office/officeart/2005/8/layout/bProcess3"/>
    <dgm:cxn modelId="{E1D8E376-C00B-4608-94A8-D3C30F6E7A3C}" type="presParOf" srcId="{518B6F0D-E47A-41E9-A3B7-C2EB277FF41E}" destId="{9BBE85F2-EB15-4484-BE37-0E959E63A0F3}" srcOrd="10" destOrd="0" presId="urn:microsoft.com/office/officeart/2005/8/layout/bProcess3"/>
    <dgm:cxn modelId="{B0882EEB-0D49-4B78-A462-8267B3B8B9C6}" type="presParOf" srcId="{518B6F0D-E47A-41E9-A3B7-C2EB277FF41E}" destId="{F675A133-8A7F-433B-AE16-37D52E91AF51}" srcOrd="11" destOrd="0" presId="urn:microsoft.com/office/officeart/2005/8/layout/bProcess3"/>
    <dgm:cxn modelId="{13B81D6E-AC3A-4D6A-9AB2-C4179B92E94E}" type="presParOf" srcId="{F675A133-8A7F-433B-AE16-37D52E91AF51}" destId="{32797AC3-0DD6-4B5A-A6CF-7C20CB8F4A09}" srcOrd="0" destOrd="0" presId="urn:microsoft.com/office/officeart/2005/8/layout/bProcess3"/>
    <dgm:cxn modelId="{668BEF4F-5277-4A70-8E24-55D71FD10522}" type="presParOf" srcId="{518B6F0D-E47A-41E9-A3B7-C2EB277FF41E}" destId="{C2F4FBF6-9C7E-4993-8AC7-4DEA0A9A9843}" srcOrd="12" destOrd="0" presId="urn:microsoft.com/office/officeart/2005/8/layout/bProcess3"/>
    <dgm:cxn modelId="{87F9305A-C487-4D7D-8157-DD733329A346}" type="presParOf" srcId="{518B6F0D-E47A-41E9-A3B7-C2EB277FF41E}" destId="{ADA908C7-91E8-4DF8-BEED-E1732E9775BD}" srcOrd="13" destOrd="0" presId="urn:microsoft.com/office/officeart/2005/8/layout/bProcess3"/>
    <dgm:cxn modelId="{115A2E92-743B-4F50-B67B-C839270E3494}" type="presParOf" srcId="{ADA908C7-91E8-4DF8-BEED-E1732E9775BD}" destId="{878D4AD5-BC48-4A96-9DF5-CB99F827FDF3}" srcOrd="0" destOrd="0" presId="urn:microsoft.com/office/officeart/2005/8/layout/bProcess3"/>
    <dgm:cxn modelId="{D582B294-3DA6-49D6-957C-D7F4256F4E8D}" type="presParOf" srcId="{518B6F0D-E47A-41E9-A3B7-C2EB277FF41E}" destId="{9BC33B02-D8E5-405B-9D5D-B7B66AD821FE}" srcOrd="14" destOrd="0" presId="urn:microsoft.com/office/officeart/2005/8/layout/bProcess3"/>
    <dgm:cxn modelId="{918FCAAF-2E98-4F0E-8ED1-174C8ED41F33}" type="presParOf" srcId="{518B6F0D-E47A-41E9-A3B7-C2EB277FF41E}" destId="{C967BC18-0A80-400F-BBD6-66D789F78E63}" srcOrd="15" destOrd="0" presId="urn:microsoft.com/office/officeart/2005/8/layout/bProcess3"/>
    <dgm:cxn modelId="{709E3567-9AA0-46A3-A484-2752AD0CB838}" type="presParOf" srcId="{C967BC18-0A80-400F-BBD6-66D789F78E63}" destId="{203B0F95-0A42-4911-9071-B057EFC3529A}" srcOrd="0" destOrd="0" presId="urn:microsoft.com/office/officeart/2005/8/layout/bProcess3"/>
    <dgm:cxn modelId="{9263756B-9B0B-4A99-A51F-C3CA35B6216C}" type="presParOf" srcId="{518B6F0D-E47A-41E9-A3B7-C2EB277FF41E}" destId="{81342AA6-DFFE-4741-B8A7-043F8EB7C6A5}" srcOrd="16"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0"/>
            <a:ext cx="3066732" cy="468154"/>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4008706" y="0"/>
            <a:ext cx="3066732" cy="468154"/>
          </a:xfrm>
          <a:prstGeom prst="rect">
            <a:avLst/>
          </a:prstGeom>
        </p:spPr>
        <p:txBody>
          <a:bodyPr vert="horz" lIns="91440" tIns="45720" rIns="91440" bIns="45720" rtlCol="0"/>
          <a:lstStyle>
            <a:lvl1pPr algn="r">
              <a:defRPr sz="1200"/>
            </a:lvl1pPr>
          </a:lstStyle>
          <a:p>
            <a:fld id="{5B0BAC5B-6266-4883-9550-6038AE09FE8A}" type="datetimeFigureOut">
              <a:rPr lang="es-MX" smtClean="0"/>
              <a:t>30/09/2015</a:t>
            </a:fld>
            <a:endParaRPr lang="es-MX"/>
          </a:p>
        </p:txBody>
      </p:sp>
      <p:sp>
        <p:nvSpPr>
          <p:cNvPr id="4" name="3 Marcador de imagen de diapositiva"/>
          <p:cNvSpPr>
            <a:spLocks noGrp="1" noRot="1" noChangeAspect="1"/>
          </p:cNvSpPr>
          <p:nvPr>
            <p:ph type="sldImg" idx="2"/>
          </p:nvPr>
        </p:nvSpPr>
        <p:spPr>
          <a:xfrm>
            <a:off x="1196975" y="701675"/>
            <a:ext cx="4683125" cy="351155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707708" y="4447461"/>
            <a:ext cx="5661660" cy="4213384"/>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1" y="8893297"/>
            <a:ext cx="3066732" cy="468154"/>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4008706" y="8893297"/>
            <a:ext cx="3066732" cy="468154"/>
          </a:xfrm>
          <a:prstGeom prst="rect">
            <a:avLst/>
          </a:prstGeom>
        </p:spPr>
        <p:txBody>
          <a:bodyPr vert="horz" lIns="91440" tIns="45720" rIns="91440" bIns="45720" rtlCol="0" anchor="b"/>
          <a:lstStyle>
            <a:lvl1pPr algn="r">
              <a:defRPr sz="1200"/>
            </a:lvl1pPr>
          </a:lstStyle>
          <a:p>
            <a:fld id="{32AD1524-5317-4231-881F-677B761A8575}" type="slidenum">
              <a:rPr lang="es-MX" smtClean="0"/>
              <a:t>‹Nº›</a:t>
            </a:fld>
            <a:endParaRPr lang="es-MX"/>
          </a:p>
        </p:txBody>
      </p:sp>
    </p:spTree>
    <p:extLst>
      <p:ext uri="{BB962C8B-B14F-4D97-AF65-F5344CB8AC3E}">
        <p14:creationId xmlns:p14="http://schemas.microsoft.com/office/powerpoint/2010/main" val="4079240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1896991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2033941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2689521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3084052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708419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1315969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706247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3522971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1541517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3335789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3206719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2000"/>
            <a:lum/>
          </a:blip>
          <a:srcRect/>
          <a:stretch>
            <a:fillRect t="-14000" b="-14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8C32FA-8FC3-440C-BB0B-8C9D6FA18CB5}" type="datetimeFigureOut">
              <a:rPr lang="es-MX" smtClean="0"/>
              <a:t>30/09/2015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E6E1BF-286A-41CA-B827-C642503F6F24}" type="slidenum">
              <a:rPr lang="es-MX" smtClean="0"/>
              <a:t>‹Nº›</a:t>
            </a:fld>
            <a:endParaRPr lang="es-MX"/>
          </a:p>
        </p:txBody>
      </p:sp>
    </p:spTree>
    <p:extLst>
      <p:ext uri="{BB962C8B-B14F-4D97-AF65-F5344CB8AC3E}">
        <p14:creationId xmlns:p14="http://schemas.microsoft.com/office/powerpoint/2010/main" val="10442388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graphicFrame>
        <p:nvGraphicFramePr>
          <p:cNvPr id="8" name="7 Tabla"/>
          <p:cNvGraphicFramePr>
            <a:graphicFrameLocks noGrp="1"/>
          </p:cNvGraphicFramePr>
          <p:nvPr>
            <p:extLst>
              <p:ext uri="{D42A27DB-BD31-4B8C-83A1-F6EECF244321}">
                <p14:modId xmlns:p14="http://schemas.microsoft.com/office/powerpoint/2010/main" val="3817388620"/>
              </p:ext>
            </p:extLst>
          </p:nvPr>
        </p:nvGraphicFramePr>
        <p:xfrm>
          <a:off x="287524" y="569168"/>
          <a:ext cx="8568952" cy="6187440"/>
        </p:xfrm>
        <a:graphic>
          <a:graphicData uri="http://schemas.openxmlformats.org/drawingml/2006/table">
            <a:tbl>
              <a:tblPr firstRow="1" bandRow="1">
                <a:tableStyleId>{5C22544A-7EE6-4342-B048-85BDC9FD1C3A}</a:tableStyleId>
              </a:tblPr>
              <a:tblGrid>
                <a:gridCol w="4284476"/>
                <a:gridCol w="4284476"/>
              </a:tblGrid>
              <a:tr h="6120680">
                <a:tc>
                  <a:txBody>
                    <a:bodyPr/>
                    <a:lstStyle/>
                    <a:p>
                      <a:pPr algn="ctr"/>
                      <a:r>
                        <a:rPr lang="es-MX" dirty="0" smtClean="0">
                          <a:solidFill>
                            <a:schemeClr val="bg2">
                              <a:lumMod val="50000"/>
                            </a:schemeClr>
                          </a:solidFill>
                        </a:rPr>
                        <a:t>DIRECTORIO DE LA UAEM</a:t>
                      </a: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Jorge Olvera García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0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Rector</a:t>
                      </a:r>
                      <a:endParaRPr lang="es-MX" sz="10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0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0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Ed. Alfredo Barrera Baca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Docencia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Est</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Lat. Ángeles Ma. del Rosario Pérez Bernal </a:t>
                      </a:r>
                      <a:b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b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Investigación y Estudios Avanzados</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José Benjamín Bernal Suárez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Rectoría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Mtra. en E. P. D.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Ivett</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Tinoco García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Difusión Cultural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C. I. Ricardo Joya Cepeda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Extensión Vinculación</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E. Javier González Martínez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Administración</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C. Pol. Manuel Hernández Luna</a:t>
                      </a:r>
                      <a:b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b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Planeación y Desarrollo Institucional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Mtra. en A. Ed. Yolanda E. Ballesteros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Sentíes</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Cooperación Internacional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Hiram Raúl Piña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Libien</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Abogado General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Com. Juan Portilla Estrada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Director General de Comunicación Universitaria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Jorge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Bernaldez</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García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Técnico de la Rectoría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A. Emilio Tovar Pérez</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Director General de Centros Universitarios y Unidades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Académicas Profesionales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A. Ignacio Gutiérrez Padilla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Contralor  </a:t>
                      </a:r>
                      <a:endParaRPr lang="es-MX" sz="1600" dirty="0">
                        <a:solidFill>
                          <a:schemeClr val="bg2">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b="1" dirty="0" smtClean="0">
                          <a:solidFill>
                            <a:schemeClr val="bg2">
                              <a:lumMod val="50000"/>
                            </a:schemeClr>
                          </a:solidFill>
                        </a:rPr>
                        <a:t>DIRECTORIO DE LA UAP-NEZAHUALCÓYOTL</a:t>
                      </a:r>
                      <a:r>
                        <a:rPr lang="es-MX" dirty="0" smtClean="0">
                          <a:solidFill>
                            <a:schemeClr val="bg2">
                              <a:lumMod val="50000"/>
                            </a:schemeClr>
                          </a:solidFill>
                        </a:rPr>
                        <a:t> </a:t>
                      </a:r>
                    </a:p>
                    <a:p>
                      <a:pPr algn="ctr"/>
                      <a:endParaRPr lang="es-MX" sz="1200" dirty="0" smtClean="0">
                        <a:solidFill>
                          <a:schemeClr val="bg2">
                            <a:lumMod val="50000"/>
                          </a:schemeClr>
                        </a:solidFill>
                        <a:latin typeface="Times New Roman" panose="02020603050405020304" pitchFamily="18" charset="0"/>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C.E. Luis Ramón López Gutiérrez</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F.M. Israel Gutiérrez González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Subdirector Académico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E. Alfredo Ríos Flores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Subdirector Administrativo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S. María Luisa Quintero Soto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Investigación y Estudios Avanzados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A. E. Víctor Manuel Durán López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 de Planeación y Desarrollo Institucional</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E. Selene Jiménez Bautista</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la Licenciatura en Comercio Internacional</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Georgina Contreras Landgrave</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la Licenciatura en Educación para la Salud</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Dora María Calderón Nepamuceno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Ingeniería en Sistemas Inteligentes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C. Juan Antonio Jiménez García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 de Ingeniería en Transporte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endParaRPr lang="es-MX" dirty="0">
                        <a:solidFill>
                          <a:schemeClr val="bg2">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Tree>
    <p:extLst>
      <p:ext uri="{BB962C8B-B14F-4D97-AF65-F5344CB8AC3E}">
        <p14:creationId xmlns:p14="http://schemas.microsoft.com/office/powerpoint/2010/main" val="2213593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Sistemas de bases de datos frente A sistemas de archivos </a:t>
            </a:r>
            <a:endParaRPr lang="es-MX"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Marcador de contenido 2"/>
          <p:cNvSpPr>
            <a:spLocks noGrp="1"/>
          </p:cNvSpPr>
          <p:nvPr>
            <p:ph idx="1"/>
          </p:nvPr>
        </p:nvSpPr>
        <p:spPr/>
        <p:txBody>
          <a:bodyPr>
            <a:normAutofit fontScale="92500" lnSpcReduction="10000"/>
          </a:bodyPr>
          <a:lstStyle/>
          <a:p>
            <a:pPr algn="just"/>
            <a:r>
              <a:rPr lang="es-MX" dirty="0" smtClean="0"/>
              <a:t>Redundancia e inconsistencia de datos. </a:t>
            </a:r>
          </a:p>
          <a:p>
            <a:pPr algn="just"/>
            <a:r>
              <a:rPr lang="es-MX" dirty="0" smtClean="0"/>
              <a:t>Dificultad en el acceso a los datos. </a:t>
            </a:r>
          </a:p>
          <a:p>
            <a:pPr algn="just"/>
            <a:r>
              <a:rPr lang="es-MX" dirty="0" smtClean="0"/>
              <a:t>Aislamiento de datos. </a:t>
            </a:r>
          </a:p>
          <a:p>
            <a:pPr algn="just"/>
            <a:r>
              <a:rPr lang="es-MX" dirty="0" smtClean="0"/>
              <a:t>Problemas de integridad.</a:t>
            </a:r>
          </a:p>
          <a:p>
            <a:pPr algn="just"/>
            <a:r>
              <a:rPr lang="es-MX" dirty="0" smtClean="0"/>
              <a:t>Anomalías en el acceso concurrente. </a:t>
            </a:r>
          </a:p>
          <a:p>
            <a:pPr algn="just"/>
            <a:r>
              <a:rPr lang="es-MX" dirty="0" smtClean="0"/>
              <a:t>Problemas de seguridad. </a:t>
            </a:r>
          </a:p>
          <a:p>
            <a:pPr marL="0" indent="0" algn="just">
              <a:buNone/>
            </a:pPr>
            <a:endParaRPr lang="es-MX" dirty="0" smtClean="0"/>
          </a:p>
          <a:p>
            <a:pPr marL="0" indent="0" algn="just">
              <a:buNone/>
            </a:pPr>
            <a:r>
              <a:rPr lang="es-MX" dirty="0" smtClean="0"/>
              <a:t>Estas anomalías motivaron el desarrollo de las bases de datos. </a:t>
            </a:r>
          </a:p>
          <a:p>
            <a:pPr algn="just"/>
            <a:endParaRPr lang="es-MX" dirty="0"/>
          </a:p>
        </p:txBody>
      </p:sp>
    </p:spTree>
    <p:extLst>
      <p:ext uri="{BB962C8B-B14F-4D97-AF65-F5344CB8AC3E}">
        <p14:creationId xmlns:p14="http://schemas.microsoft.com/office/powerpoint/2010/main" val="5378206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2 CuadroTexto"/>
          <p:cNvSpPr txBox="1"/>
          <p:nvPr/>
        </p:nvSpPr>
        <p:spPr>
          <a:xfrm>
            <a:off x="1439652" y="1268760"/>
            <a:ext cx="6264696" cy="646331"/>
          </a:xfrm>
          <a:prstGeom prst="rect">
            <a:avLst/>
          </a:prstGeom>
          <a:noFill/>
        </p:spPr>
        <p:txBody>
          <a:bodyPr wrap="square" rtlCol="0">
            <a:spAutoFit/>
          </a:bodyPr>
          <a:lstStyle/>
          <a:p>
            <a:pPr algn="ctr"/>
            <a:r>
              <a:rPr lang="es-MX" sz="3600" b="1"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¿Por qué bases de datos?</a:t>
            </a:r>
            <a:endParaRPr lang="es-MX" sz="36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1 Rectángulo"/>
          <p:cNvSpPr/>
          <p:nvPr/>
        </p:nvSpPr>
        <p:spPr>
          <a:xfrm>
            <a:off x="834926" y="2132856"/>
            <a:ext cx="7848872" cy="3970318"/>
          </a:xfrm>
          <a:prstGeom prst="rect">
            <a:avLst/>
          </a:prstGeom>
        </p:spPr>
        <p:txBody>
          <a:bodyPr wrap="square">
            <a:spAutoFit/>
          </a:bodyPr>
          <a:lstStyle/>
          <a:p>
            <a:pPr marL="285750" indent="-285750" algn="just">
              <a:lnSpc>
                <a:spcPct val="150000"/>
              </a:lnSpc>
              <a:buFont typeface="Arial" pitchFamily="34" charset="0"/>
              <a:buChar char="•"/>
            </a:pPr>
            <a:r>
              <a:rPr lang="es-ES" sz="2400" dirty="0"/>
              <a:t>Esta orientado a apoyar a las funciones básicas de la institución.</a:t>
            </a:r>
          </a:p>
          <a:p>
            <a:pPr marL="285750" indent="-285750" algn="just">
              <a:lnSpc>
                <a:spcPct val="150000"/>
              </a:lnSpc>
              <a:buFont typeface="Arial" pitchFamily="34" charset="0"/>
              <a:buChar char="•"/>
            </a:pPr>
            <a:r>
              <a:rPr lang="es-ES" sz="2400" dirty="0"/>
              <a:t>Administrar diversas cantidades y tipos de información.</a:t>
            </a:r>
          </a:p>
          <a:p>
            <a:pPr marL="285750" indent="-285750" algn="just">
              <a:lnSpc>
                <a:spcPct val="150000"/>
              </a:lnSpc>
              <a:buFont typeface="Arial" pitchFamily="34" charset="0"/>
              <a:buChar char="•"/>
            </a:pPr>
            <a:r>
              <a:rPr lang="es-ES" sz="2400" dirty="0"/>
              <a:t>Integrar diversas cantidades y tipos de información.</a:t>
            </a:r>
          </a:p>
          <a:p>
            <a:pPr marL="285750" indent="-285750" algn="just">
              <a:lnSpc>
                <a:spcPct val="150000"/>
              </a:lnSpc>
              <a:buFont typeface="Arial" pitchFamily="34" charset="0"/>
              <a:buChar char="•"/>
            </a:pPr>
            <a:r>
              <a:rPr lang="es-ES" sz="2400" dirty="0"/>
              <a:t>Condensa, integra y, </a:t>
            </a:r>
            <a:r>
              <a:rPr lang="es-ES" sz="2400" dirty="0" smtClean="0"/>
              <a:t>presenta </a:t>
            </a:r>
            <a:r>
              <a:rPr lang="es-ES" sz="2400" dirty="0"/>
              <a:t>la mayor parte de la información relevante de un área particular o de toda la empresa. </a:t>
            </a:r>
            <a:endParaRPr lang="es-MX" sz="2400" dirty="0"/>
          </a:p>
        </p:txBody>
      </p:sp>
    </p:spTree>
    <p:extLst>
      <p:ext uri="{BB962C8B-B14F-4D97-AF65-F5344CB8AC3E}">
        <p14:creationId xmlns:p14="http://schemas.microsoft.com/office/powerpoint/2010/main" val="29948792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2 CuadroTexto"/>
          <p:cNvSpPr txBox="1"/>
          <p:nvPr/>
        </p:nvSpPr>
        <p:spPr>
          <a:xfrm>
            <a:off x="1439652" y="1268760"/>
            <a:ext cx="6264696" cy="646331"/>
          </a:xfrm>
          <a:prstGeom prst="rect">
            <a:avLst/>
          </a:prstGeom>
          <a:noFill/>
        </p:spPr>
        <p:txBody>
          <a:bodyPr wrap="square" rtlCol="0">
            <a:spAutoFit/>
          </a:bodyPr>
          <a:lstStyle/>
          <a:p>
            <a:pPr algn="ctr"/>
            <a:r>
              <a:rPr lang="es-MX" sz="3600" b="1"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¿Por qué bases de datos?</a:t>
            </a:r>
            <a:endParaRPr lang="es-MX" sz="36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1 Rectángulo"/>
          <p:cNvSpPr/>
          <p:nvPr/>
        </p:nvSpPr>
        <p:spPr>
          <a:xfrm>
            <a:off x="827584" y="2469089"/>
            <a:ext cx="7848872" cy="3359061"/>
          </a:xfrm>
          <a:prstGeom prst="rect">
            <a:avLst/>
          </a:prstGeom>
        </p:spPr>
        <p:txBody>
          <a:bodyPr wrap="square">
            <a:spAutoFit/>
          </a:bodyPr>
          <a:lstStyle/>
          <a:p>
            <a:pPr marL="285750" indent="-285750" algn="just">
              <a:lnSpc>
                <a:spcPct val="150000"/>
              </a:lnSpc>
              <a:buFont typeface="Arial" pitchFamily="34" charset="0"/>
              <a:buChar char="•"/>
            </a:pPr>
            <a:r>
              <a:rPr lang="es-MX" sz="2400" dirty="0"/>
              <a:t>Con todas estas actividades se puede decir que el propósito final de </a:t>
            </a:r>
            <a:r>
              <a:rPr lang="es-MX" sz="2400" dirty="0" smtClean="0"/>
              <a:t>las bases de datos de </a:t>
            </a:r>
            <a:r>
              <a:rPr lang="es-MX" sz="2400" dirty="0"/>
              <a:t>todos los negocios es ayudarlos a usar la información como un recurso organizacional. En el corazón de estos sistemas están la captura, el almacenamiento , agregado, la manipulación, la determinación y la administración de datos. </a:t>
            </a:r>
          </a:p>
        </p:txBody>
      </p:sp>
    </p:spTree>
    <p:extLst>
      <p:ext uri="{BB962C8B-B14F-4D97-AF65-F5344CB8AC3E}">
        <p14:creationId xmlns:p14="http://schemas.microsoft.com/office/powerpoint/2010/main" val="24574215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2 CuadroTexto"/>
          <p:cNvSpPr txBox="1"/>
          <p:nvPr/>
        </p:nvSpPr>
        <p:spPr>
          <a:xfrm>
            <a:off x="395536" y="891652"/>
            <a:ext cx="8352928" cy="646331"/>
          </a:xfrm>
          <a:prstGeom prst="rect">
            <a:avLst/>
          </a:prstGeom>
          <a:noFill/>
        </p:spPr>
        <p:txBody>
          <a:bodyPr wrap="square" rtlCol="0">
            <a:spAutoFit/>
          </a:bodyPr>
          <a:lstStyle/>
          <a:p>
            <a:pPr algn="ctr"/>
            <a:r>
              <a:rPr lang="es-MX" sz="3600" b="1" dirty="0" smtClean="0">
                <a:solidFill>
                  <a:schemeClr val="bg2">
                    <a:lumMod val="50000"/>
                  </a:schemeClr>
                </a:solidFill>
                <a:latin typeface="Times New Roman" panose="02020603050405020304" pitchFamily="18" charset="0"/>
                <a:cs typeface="Times New Roman" panose="02020603050405020304" pitchFamily="18" charset="0"/>
              </a:rPr>
              <a:t>Antecedentes históricos sobre </a:t>
            </a:r>
            <a:r>
              <a:rPr lang="es-MX" sz="3600" b="1" dirty="0" err="1" smtClean="0">
                <a:solidFill>
                  <a:schemeClr val="bg2">
                    <a:lumMod val="50000"/>
                  </a:schemeClr>
                </a:solidFill>
                <a:latin typeface="Times New Roman" panose="02020603050405020304" pitchFamily="18" charset="0"/>
                <a:cs typeface="Times New Roman" panose="02020603050405020304" pitchFamily="18" charset="0"/>
              </a:rPr>
              <a:t>smbd</a:t>
            </a:r>
            <a:endParaRPr lang="es-MX" sz="36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2" name="Diagrama 1"/>
          <p:cNvGraphicFramePr/>
          <p:nvPr>
            <p:extLst>
              <p:ext uri="{D42A27DB-BD31-4B8C-83A1-F6EECF244321}">
                <p14:modId xmlns:p14="http://schemas.microsoft.com/office/powerpoint/2010/main" val="3282847540"/>
              </p:ext>
            </p:extLst>
          </p:nvPr>
        </p:nvGraphicFramePr>
        <p:xfrm>
          <a:off x="7172" y="1774150"/>
          <a:ext cx="9145016"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759730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2 CuadroTexto"/>
          <p:cNvSpPr txBox="1"/>
          <p:nvPr/>
        </p:nvSpPr>
        <p:spPr>
          <a:xfrm>
            <a:off x="395536" y="891652"/>
            <a:ext cx="8352928" cy="646331"/>
          </a:xfrm>
          <a:prstGeom prst="rect">
            <a:avLst/>
          </a:prstGeom>
          <a:noFill/>
        </p:spPr>
        <p:txBody>
          <a:bodyPr wrap="square" rtlCol="0">
            <a:spAutoFit/>
          </a:bodyPr>
          <a:lstStyle/>
          <a:p>
            <a:pPr algn="ctr"/>
            <a:r>
              <a:rPr lang="es-MX" sz="3600"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Antecedentes históricos sobre SMBD</a:t>
            </a:r>
            <a:endParaRPr lang="es-MX" sz="36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2" name="Diagrama 1"/>
          <p:cNvGraphicFramePr/>
          <p:nvPr>
            <p:extLst>
              <p:ext uri="{D42A27DB-BD31-4B8C-83A1-F6EECF244321}">
                <p14:modId xmlns:p14="http://schemas.microsoft.com/office/powerpoint/2010/main" val="1279272889"/>
              </p:ext>
            </p:extLst>
          </p:nvPr>
        </p:nvGraphicFramePr>
        <p:xfrm>
          <a:off x="7172" y="1537983"/>
          <a:ext cx="9145016" cy="51327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58512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4793" cy="896190"/>
          </a:xfrm>
          <a:prstGeom prst="rect">
            <a:avLst/>
          </a:prstGeom>
        </p:spPr>
      </p:pic>
      <p:sp>
        <p:nvSpPr>
          <p:cNvPr id="2" name="Título 1"/>
          <p:cNvSpPr>
            <a:spLocks noGrp="1"/>
          </p:cNvSpPr>
          <p:nvPr>
            <p:ph type="title"/>
          </p:nvPr>
        </p:nvSpPr>
        <p:spPr>
          <a:xfrm>
            <a:off x="0" y="707045"/>
            <a:ext cx="9036496" cy="1143000"/>
          </a:xfrm>
        </p:spPr>
        <p:txBody>
          <a:bodyPr>
            <a:normAutofit/>
          </a:bodyPr>
          <a:lstStyle/>
          <a:p>
            <a:r>
              <a:rPr lang="es-ES" sz="3600"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Conceptos básicos de base de datos (</a:t>
            </a:r>
            <a:r>
              <a:rPr lang="es-ES" sz="3600" b="1" dirty="0" err="1"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bd</a:t>
            </a:r>
            <a:r>
              <a:rPr lang="es-ES" sz="3600"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s-MX" sz="3600"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Marcador de contenido 2"/>
          <p:cNvSpPr>
            <a:spLocks noGrp="1"/>
          </p:cNvSpPr>
          <p:nvPr>
            <p:ph idx="1"/>
          </p:nvPr>
        </p:nvSpPr>
        <p:spPr>
          <a:xfrm>
            <a:off x="403448" y="1866432"/>
            <a:ext cx="8229600" cy="4525963"/>
          </a:xfrm>
        </p:spPr>
        <p:txBody>
          <a:bodyPr>
            <a:normAutofit fontScale="92500" lnSpcReduction="10000"/>
          </a:bodyPr>
          <a:lstStyle/>
          <a:p>
            <a:pPr algn="just"/>
            <a:r>
              <a:rPr lang="es-MX" dirty="0" smtClean="0"/>
              <a:t>Colección de archivos relacionados con la finalidad de permitir el manejo de la información de alguna compañía. </a:t>
            </a:r>
            <a:endParaRPr lang="es-MX" dirty="0"/>
          </a:p>
          <a:p>
            <a:pPr algn="just"/>
            <a:r>
              <a:rPr lang="es-MX" dirty="0" smtClean="0"/>
              <a:t>Cada uno de dichos archivos puede ser visto como una colección de registros está compuesto de una colección de campos. </a:t>
            </a:r>
          </a:p>
          <a:p>
            <a:pPr algn="just"/>
            <a:r>
              <a:rPr lang="es-MX" dirty="0" smtClean="0"/>
              <a:t>Cada uno de los campos de cada registro permite llevar información n de alguna característica o atributo de alguna entidad del mundo real. </a:t>
            </a:r>
            <a:r>
              <a:rPr lang="es-MX" b="1" dirty="0" smtClean="0"/>
              <a:t>(Torres, 2010)</a:t>
            </a:r>
            <a:endParaRPr lang="es-MX" b="1" dirty="0"/>
          </a:p>
          <a:p>
            <a:pPr algn="just"/>
            <a:endParaRPr lang="es-MX" dirty="0"/>
          </a:p>
        </p:txBody>
      </p:sp>
    </p:spTree>
    <p:extLst>
      <p:ext uri="{BB962C8B-B14F-4D97-AF65-F5344CB8AC3E}">
        <p14:creationId xmlns:p14="http://schemas.microsoft.com/office/powerpoint/2010/main" val="9988885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4793" cy="896190"/>
          </a:xfrm>
          <a:prstGeom prst="rect">
            <a:avLst/>
          </a:prstGeom>
        </p:spPr>
      </p:pic>
      <p:sp>
        <p:nvSpPr>
          <p:cNvPr id="3" name="Marcador de contenido 2"/>
          <p:cNvSpPr>
            <a:spLocks noGrp="1"/>
          </p:cNvSpPr>
          <p:nvPr>
            <p:ph idx="1"/>
          </p:nvPr>
        </p:nvSpPr>
        <p:spPr>
          <a:xfrm>
            <a:off x="403448" y="1866432"/>
            <a:ext cx="8229600" cy="4525963"/>
          </a:xfrm>
        </p:spPr>
        <p:txBody>
          <a:bodyPr>
            <a:normAutofit/>
          </a:bodyPr>
          <a:lstStyle/>
          <a:p>
            <a:pPr algn="just"/>
            <a:r>
              <a:rPr lang="es-MX" dirty="0" smtClean="0"/>
              <a:t>Uno de los propósitos principales de un sistema de base de datos es proporcionar a los usuarios una visión abstracta de los datos. </a:t>
            </a:r>
          </a:p>
          <a:p>
            <a:pPr algn="just"/>
            <a:endParaRPr lang="es-MX" b="1" dirty="0"/>
          </a:p>
          <a:p>
            <a:pPr algn="just"/>
            <a:r>
              <a:rPr lang="es-MX" b="1" dirty="0" smtClean="0"/>
              <a:t>La abstracción de datos. </a:t>
            </a:r>
            <a:r>
              <a:rPr lang="es-MX" dirty="0" smtClean="0"/>
              <a:t>Para que el sistema sea útil debe recuperar los datos eficientemente. Para ello se cuenta con tres niveles. Nivel físico, lógico y de vista. </a:t>
            </a:r>
            <a:endParaRPr lang="es-MX" dirty="0"/>
          </a:p>
          <a:p>
            <a:pPr algn="just"/>
            <a:endParaRPr lang="es-MX" dirty="0"/>
          </a:p>
        </p:txBody>
      </p:sp>
      <p:sp>
        <p:nvSpPr>
          <p:cNvPr id="6" name="Título 1"/>
          <p:cNvSpPr txBox="1">
            <a:spLocks/>
          </p:cNvSpPr>
          <p:nvPr/>
        </p:nvSpPr>
        <p:spPr>
          <a:xfrm>
            <a:off x="0" y="707045"/>
            <a:ext cx="9036496"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3600" b="1"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Conceptos básicos de base de datos (bd)</a:t>
            </a:r>
            <a:endParaRPr lang="es-MX" sz="3600"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6447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4793" cy="896190"/>
          </a:xfrm>
          <a:prstGeom prst="rect">
            <a:avLst/>
          </a:prstGeom>
        </p:spPr>
      </p:pic>
      <p:sp>
        <p:nvSpPr>
          <p:cNvPr id="3" name="Marcador de contenido 2"/>
          <p:cNvSpPr>
            <a:spLocks noGrp="1"/>
          </p:cNvSpPr>
          <p:nvPr>
            <p:ph idx="1"/>
          </p:nvPr>
        </p:nvSpPr>
        <p:spPr>
          <a:xfrm>
            <a:off x="403448" y="1866432"/>
            <a:ext cx="8229600" cy="4525963"/>
          </a:xfrm>
        </p:spPr>
        <p:txBody>
          <a:bodyPr>
            <a:normAutofit fontScale="92500" lnSpcReduction="20000"/>
          </a:bodyPr>
          <a:lstStyle/>
          <a:p>
            <a:pPr marL="0" indent="0">
              <a:buNone/>
            </a:pPr>
            <a:r>
              <a:rPr lang="es-MX" dirty="0"/>
              <a:t> </a:t>
            </a:r>
            <a:r>
              <a:rPr lang="es-MX" b="1" dirty="0" smtClean="0"/>
              <a:t>Nivel </a:t>
            </a:r>
            <a:r>
              <a:rPr lang="es-MX" b="1" dirty="0"/>
              <a:t>físico: El nivel más bajo de abstracción </a:t>
            </a:r>
            <a:r>
              <a:rPr lang="es-MX" b="1" dirty="0" smtClean="0"/>
              <a:t>describe </a:t>
            </a:r>
            <a:r>
              <a:rPr lang="es-MX" i="1" dirty="0" smtClean="0"/>
              <a:t>cómo </a:t>
            </a:r>
            <a:r>
              <a:rPr lang="es-MX" dirty="0" smtClean="0"/>
              <a:t>se </a:t>
            </a:r>
            <a:r>
              <a:rPr lang="es-MX" dirty="0"/>
              <a:t>almacenan realmente los datos. </a:t>
            </a:r>
            <a:r>
              <a:rPr lang="es-MX" dirty="0" smtClean="0"/>
              <a:t>En el </a:t>
            </a:r>
            <a:r>
              <a:rPr lang="es-MX" dirty="0"/>
              <a:t>nivel físico se describen en detalle las estructuras</a:t>
            </a:r>
          </a:p>
          <a:p>
            <a:pPr marL="0" indent="0">
              <a:buNone/>
            </a:pPr>
            <a:r>
              <a:rPr lang="es-MX" dirty="0"/>
              <a:t>de datos complejas de bajo nivel.</a:t>
            </a:r>
          </a:p>
          <a:p>
            <a:pPr marL="0" indent="0">
              <a:buNone/>
            </a:pPr>
            <a:r>
              <a:rPr lang="es-MX" b="1" dirty="0"/>
              <a:t>• Nivel lógico: </a:t>
            </a:r>
            <a:r>
              <a:rPr lang="es-MX" dirty="0"/>
              <a:t>El siguiente nivel más alto de </a:t>
            </a:r>
            <a:r>
              <a:rPr lang="es-MX" dirty="0" smtClean="0"/>
              <a:t>abstracción describe </a:t>
            </a:r>
            <a:r>
              <a:rPr lang="es-MX" i="1" dirty="0" smtClean="0"/>
              <a:t>qué </a:t>
            </a:r>
            <a:r>
              <a:rPr lang="es-MX" dirty="0" smtClean="0"/>
              <a:t>datos </a:t>
            </a:r>
            <a:r>
              <a:rPr lang="es-MX" dirty="0"/>
              <a:t>se almacenan en </a:t>
            </a:r>
            <a:r>
              <a:rPr lang="es-MX" dirty="0" smtClean="0"/>
              <a:t>la base </a:t>
            </a:r>
            <a:r>
              <a:rPr lang="es-MX" dirty="0"/>
              <a:t>de datos y qué relaciones existen entre esos</a:t>
            </a:r>
          </a:p>
          <a:p>
            <a:pPr marL="0" indent="0" algn="just">
              <a:buNone/>
            </a:pPr>
            <a:r>
              <a:rPr lang="es-MX" dirty="0"/>
              <a:t>datos. </a:t>
            </a:r>
          </a:p>
          <a:p>
            <a:pPr marL="0" indent="0">
              <a:buNone/>
            </a:pPr>
            <a:r>
              <a:rPr lang="es-MX" b="1" dirty="0"/>
              <a:t>• Nivel de vistas: El nivel más alto de </a:t>
            </a:r>
            <a:r>
              <a:rPr lang="es-MX" b="1" dirty="0" smtClean="0"/>
              <a:t>abstracción. </a:t>
            </a:r>
            <a:r>
              <a:rPr lang="es-MX" dirty="0" smtClean="0"/>
              <a:t>Describe </a:t>
            </a:r>
            <a:r>
              <a:rPr lang="es-MX" dirty="0"/>
              <a:t>sólo parte de la base de datos completa</a:t>
            </a:r>
            <a:r>
              <a:rPr lang="es-MX" dirty="0" smtClean="0"/>
              <a:t>.</a:t>
            </a:r>
            <a:endParaRPr lang="es-MX" dirty="0"/>
          </a:p>
        </p:txBody>
      </p:sp>
      <p:sp>
        <p:nvSpPr>
          <p:cNvPr id="5" name="4 Título"/>
          <p:cNvSpPr>
            <a:spLocks noGrp="1"/>
          </p:cNvSpPr>
          <p:nvPr>
            <p:ph type="title"/>
          </p:nvPr>
        </p:nvSpPr>
        <p:spPr/>
        <p:txBody>
          <a:bodyPr/>
          <a:lstStyle/>
          <a:p>
            <a:endParaRPr lang="es-MX"/>
          </a:p>
        </p:txBody>
      </p:sp>
      <p:sp>
        <p:nvSpPr>
          <p:cNvPr id="6" name="Título 1"/>
          <p:cNvSpPr txBox="1">
            <a:spLocks/>
          </p:cNvSpPr>
          <p:nvPr/>
        </p:nvSpPr>
        <p:spPr>
          <a:xfrm>
            <a:off x="0" y="707045"/>
            <a:ext cx="9036496"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3600"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Conceptos básicos de base de datos (</a:t>
            </a:r>
            <a:r>
              <a:rPr lang="es-ES" sz="3600" b="1" dirty="0" err="1"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bd</a:t>
            </a:r>
            <a:r>
              <a:rPr lang="es-ES" sz="3600"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s-MX" sz="3600"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1982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4793" cy="896190"/>
          </a:xfrm>
          <a:prstGeom prst="rect">
            <a:avLst/>
          </a:prstGeom>
        </p:spPr>
      </p:pic>
      <p:sp>
        <p:nvSpPr>
          <p:cNvPr id="2" name="Título 1"/>
          <p:cNvSpPr>
            <a:spLocks noGrp="1"/>
          </p:cNvSpPr>
          <p:nvPr>
            <p:ph type="title"/>
          </p:nvPr>
        </p:nvSpPr>
        <p:spPr>
          <a:xfrm>
            <a:off x="0" y="707045"/>
            <a:ext cx="9036496" cy="1143000"/>
          </a:xfrm>
        </p:spPr>
        <p:txBody>
          <a:bodyPr>
            <a:normAutofit/>
          </a:bodyPr>
          <a:lstStyle/>
          <a:p>
            <a:r>
              <a:rPr lang="es-ES" sz="3600"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Modelos de  datos </a:t>
            </a:r>
            <a:endParaRPr lang="es-MX" sz="3600"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Marcador de contenido 2"/>
          <p:cNvSpPr>
            <a:spLocks noGrp="1"/>
          </p:cNvSpPr>
          <p:nvPr>
            <p:ph idx="1"/>
          </p:nvPr>
        </p:nvSpPr>
        <p:spPr>
          <a:xfrm>
            <a:off x="403448" y="1866432"/>
            <a:ext cx="8229600" cy="4525963"/>
          </a:xfrm>
        </p:spPr>
        <p:txBody>
          <a:bodyPr>
            <a:normAutofit/>
          </a:bodyPr>
          <a:lstStyle/>
          <a:p>
            <a:pPr marL="0" indent="0" algn="just">
              <a:buNone/>
            </a:pPr>
            <a:r>
              <a:rPr lang="es-MX" dirty="0"/>
              <a:t> Bajo la estructura de la base de datos se encuentra </a:t>
            </a:r>
            <a:r>
              <a:rPr lang="es-MX" dirty="0" smtClean="0"/>
              <a:t>el </a:t>
            </a:r>
            <a:r>
              <a:rPr lang="es-MX" b="1" dirty="0" smtClean="0"/>
              <a:t>modelo </a:t>
            </a:r>
            <a:r>
              <a:rPr lang="es-MX" b="1" dirty="0"/>
              <a:t>de datos: una colección de herramientas </a:t>
            </a:r>
            <a:r>
              <a:rPr lang="es-MX" b="1" dirty="0" smtClean="0"/>
              <a:t>conceptuales </a:t>
            </a:r>
            <a:r>
              <a:rPr lang="es-MX" dirty="0" smtClean="0"/>
              <a:t>para </a:t>
            </a:r>
            <a:r>
              <a:rPr lang="es-MX" dirty="0"/>
              <a:t>describir los datos, las relaciones, </a:t>
            </a:r>
            <a:r>
              <a:rPr lang="es-MX" dirty="0" smtClean="0"/>
              <a:t>la semántica y </a:t>
            </a:r>
            <a:r>
              <a:rPr lang="es-MX" dirty="0"/>
              <a:t>las restricciones de consistencia. </a:t>
            </a:r>
          </a:p>
        </p:txBody>
      </p:sp>
    </p:spTree>
    <p:extLst>
      <p:ext uri="{BB962C8B-B14F-4D97-AF65-F5344CB8AC3E}">
        <p14:creationId xmlns:p14="http://schemas.microsoft.com/office/powerpoint/2010/main" val="1216685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4793" cy="896190"/>
          </a:xfrm>
          <a:prstGeom prst="rect">
            <a:avLst/>
          </a:prstGeom>
        </p:spPr>
      </p:pic>
      <p:sp>
        <p:nvSpPr>
          <p:cNvPr id="2" name="Título 1"/>
          <p:cNvSpPr>
            <a:spLocks noGrp="1"/>
          </p:cNvSpPr>
          <p:nvPr>
            <p:ph type="title"/>
          </p:nvPr>
        </p:nvSpPr>
        <p:spPr>
          <a:xfrm>
            <a:off x="0" y="707045"/>
            <a:ext cx="9036496" cy="1143000"/>
          </a:xfrm>
        </p:spPr>
        <p:txBody>
          <a:bodyPr>
            <a:normAutofit/>
          </a:bodyPr>
          <a:lstStyle/>
          <a:p>
            <a:r>
              <a:rPr lang="es-ES" sz="3600"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Modelo entidad relación</a:t>
            </a:r>
            <a:endParaRPr lang="es-MX" sz="3600"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Marcador de contenido 2"/>
          <p:cNvSpPr>
            <a:spLocks noGrp="1"/>
          </p:cNvSpPr>
          <p:nvPr>
            <p:ph idx="1"/>
          </p:nvPr>
        </p:nvSpPr>
        <p:spPr>
          <a:xfrm>
            <a:off x="403448" y="1866432"/>
            <a:ext cx="8229600" cy="4525963"/>
          </a:xfrm>
        </p:spPr>
        <p:txBody>
          <a:bodyPr>
            <a:normAutofit/>
          </a:bodyPr>
          <a:lstStyle/>
          <a:p>
            <a:pPr algn="just"/>
            <a:r>
              <a:rPr lang="es-MX" dirty="0"/>
              <a:t> </a:t>
            </a:r>
            <a:r>
              <a:rPr lang="es-MX" dirty="0" smtClean="0"/>
              <a:t>Está basado en </a:t>
            </a:r>
            <a:r>
              <a:rPr lang="es-MX" dirty="0"/>
              <a:t>una percepción del mundo real que consta de </a:t>
            </a:r>
            <a:r>
              <a:rPr lang="es-MX" dirty="0" smtClean="0"/>
              <a:t>una colección </a:t>
            </a:r>
            <a:r>
              <a:rPr lang="es-MX" dirty="0"/>
              <a:t>de objetos básicos, llamados </a:t>
            </a:r>
            <a:r>
              <a:rPr lang="es-MX" i="1" dirty="0"/>
              <a:t>entidades, y </a:t>
            </a:r>
            <a:r>
              <a:rPr lang="es-MX" i="1" dirty="0" smtClean="0"/>
              <a:t>de relaciones </a:t>
            </a:r>
            <a:r>
              <a:rPr lang="es-MX" i="1" dirty="0"/>
              <a:t>entre estos objetos. </a:t>
            </a:r>
            <a:endParaRPr lang="es-MX" i="1" dirty="0" smtClean="0"/>
          </a:p>
          <a:p>
            <a:pPr algn="just"/>
            <a:endParaRPr lang="es-MX" i="1" dirty="0"/>
          </a:p>
          <a:p>
            <a:pPr marL="0" indent="0" algn="just">
              <a:buNone/>
            </a:pPr>
            <a:r>
              <a:rPr lang="es-MX" i="1" dirty="0" smtClean="0"/>
              <a:t>Una </a:t>
            </a:r>
            <a:r>
              <a:rPr lang="es-MX" i="1" dirty="0"/>
              <a:t>entidad es una «cosa</a:t>
            </a:r>
            <a:r>
              <a:rPr lang="es-MX" i="1" dirty="0" smtClean="0"/>
              <a:t>» </a:t>
            </a:r>
            <a:r>
              <a:rPr lang="es-MX" dirty="0" smtClean="0"/>
              <a:t>u </a:t>
            </a:r>
            <a:r>
              <a:rPr lang="es-MX" dirty="0"/>
              <a:t>«objeto» en el mundo real que es distinguible de </a:t>
            </a:r>
            <a:r>
              <a:rPr lang="es-MX" dirty="0" smtClean="0"/>
              <a:t>otros objetos</a:t>
            </a:r>
            <a:r>
              <a:rPr lang="es-MX" dirty="0"/>
              <a:t>. </a:t>
            </a:r>
          </a:p>
        </p:txBody>
      </p:sp>
    </p:spTree>
    <p:extLst>
      <p:ext uri="{BB962C8B-B14F-4D97-AF65-F5344CB8AC3E}">
        <p14:creationId xmlns:p14="http://schemas.microsoft.com/office/powerpoint/2010/main" val="3884510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6" name="Cuadro de texto 5"/>
          <p:cNvSpPr txBox="1">
            <a:spLocks noChangeArrowheads="1"/>
          </p:cNvSpPr>
          <p:nvPr/>
        </p:nvSpPr>
        <p:spPr bwMode="auto">
          <a:xfrm>
            <a:off x="0" y="0"/>
            <a:ext cx="9144000" cy="646331"/>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square">
            <a:spAutoFit/>
          </a:bodyPr>
          <a:lstStyle/>
          <a:p>
            <a:pPr algn="ctr">
              <a:spcBef>
                <a:spcPct val="50000"/>
              </a:spcBef>
            </a:pPr>
            <a:r>
              <a:rPr lang="es-ES_tradnl" b="1" dirty="0">
                <a:latin typeface="Times New Roman" pitchFamily="18" charset="0"/>
                <a:cs typeface="Times New Roman" pitchFamily="18" charset="0"/>
              </a:rPr>
              <a:t>Ubicación de la asignatura </a:t>
            </a:r>
            <a:r>
              <a:rPr lang="es-ES_tradnl" b="1" dirty="0" smtClean="0">
                <a:latin typeface="Times New Roman" pitchFamily="18" charset="0"/>
                <a:cs typeface="Times New Roman" pitchFamily="18" charset="0"/>
              </a:rPr>
              <a:t>preparación de datos dentro </a:t>
            </a:r>
            <a:r>
              <a:rPr lang="es-ES_tradnl" b="1" dirty="0">
                <a:latin typeface="Times New Roman" pitchFamily="18" charset="0"/>
                <a:cs typeface="Times New Roman" pitchFamily="18" charset="0"/>
              </a:rPr>
              <a:t>del programa de la Lic. en  </a:t>
            </a:r>
            <a:r>
              <a:rPr lang="es-ES_tradnl" b="1" dirty="0" smtClean="0">
                <a:latin typeface="Times New Roman" pitchFamily="18" charset="0"/>
                <a:cs typeface="Times New Roman" pitchFamily="18" charset="0"/>
              </a:rPr>
              <a:t>Ingeniería  </a:t>
            </a:r>
            <a:r>
              <a:rPr lang="es-ES_tradnl" b="1" dirty="0">
                <a:latin typeface="Times New Roman" pitchFamily="18" charset="0"/>
                <a:cs typeface="Times New Roman" pitchFamily="18" charset="0"/>
              </a:rPr>
              <a:t>en Sistemas Inteligentes</a:t>
            </a: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46330"/>
            <a:ext cx="9176493" cy="61926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4788024" y="5733256"/>
            <a:ext cx="864096" cy="504056"/>
          </a:xfrm>
          <a:prstGeom prst="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812516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4793" cy="896190"/>
          </a:xfrm>
          <a:prstGeom prst="rect">
            <a:avLst/>
          </a:prstGeom>
        </p:spPr>
      </p:pic>
      <p:sp>
        <p:nvSpPr>
          <p:cNvPr id="3" name="Marcador de contenido 2"/>
          <p:cNvSpPr>
            <a:spLocks noGrp="1"/>
          </p:cNvSpPr>
          <p:nvPr>
            <p:ph idx="1"/>
          </p:nvPr>
        </p:nvSpPr>
        <p:spPr>
          <a:xfrm>
            <a:off x="403448" y="1866432"/>
            <a:ext cx="8229600" cy="4525963"/>
          </a:xfrm>
        </p:spPr>
        <p:txBody>
          <a:bodyPr>
            <a:normAutofit/>
          </a:bodyPr>
          <a:lstStyle/>
          <a:p>
            <a:pPr algn="just"/>
            <a:r>
              <a:rPr lang="es-MX" dirty="0"/>
              <a:t>Las entidades se describen en una base de </a:t>
            </a:r>
            <a:r>
              <a:rPr lang="es-MX" dirty="0" smtClean="0"/>
              <a:t>datos mediante </a:t>
            </a:r>
            <a:r>
              <a:rPr lang="es-MX" dirty="0"/>
              <a:t>un conjunto de </a:t>
            </a:r>
            <a:r>
              <a:rPr lang="es-MX" b="1" dirty="0" smtClean="0"/>
              <a:t>atributos. </a:t>
            </a:r>
          </a:p>
          <a:p>
            <a:pPr algn="just"/>
            <a:endParaRPr lang="es-MX" dirty="0" smtClean="0"/>
          </a:p>
          <a:p>
            <a:pPr algn="just"/>
            <a:r>
              <a:rPr lang="es-MX" dirty="0" smtClean="0"/>
              <a:t>Una </a:t>
            </a:r>
            <a:r>
              <a:rPr lang="es-MX" b="1" dirty="0"/>
              <a:t>relación </a:t>
            </a:r>
            <a:r>
              <a:rPr lang="es-MX" dirty="0"/>
              <a:t>es una asociación entre varias entidades</a:t>
            </a:r>
            <a:r>
              <a:rPr lang="es-MX" dirty="0" smtClean="0"/>
              <a:t>. </a:t>
            </a:r>
          </a:p>
          <a:p>
            <a:pPr marL="0" indent="0" algn="just">
              <a:buNone/>
            </a:pPr>
            <a:endParaRPr lang="es-MX" i="1" dirty="0" smtClean="0"/>
          </a:p>
          <a:p>
            <a:pPr algn="just"/>
            <a:endParaRPr lang="es-MX" dirty="0"/>
          </a:p>
        </p:txBody>
      </p:sp>
      <p:sp>
        <p:nvSpPr>
          <p:cNvPr id="6" name="Título 1"/>
          <p:cNvSpPr txBox="1">
            <a:spLocks/>
          </p:cNvSpPr>
          <p:nvPr/>
        </p:nvSpPr>
        <p:spPr>
          <a:xfrm>
            <a:off x="0" y="707045"/>
            <a:ext cx="9036496"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3600" b="1"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Modelo entidad relación</a:t>
            </a:r>
            <a:endParaRPr lang="es-MX" sz="3600"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93205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4793" cy="896190"/>
          </a:xfrm>
          <a:prstGeom prst="rect">
            <a:avLst/>
          </a:prstGeom>
        </p:spPr>
      </p:pic>
      <p:sp>
        <p:nvSpPr>
          <p:cNvPr id="3" name="Marcador de contenido 2"/>
          <p:cNvSpPr>
            <a:spLocks noGrp="1"/>
          </p:cNvSpPr>
          <p:nvPr>
            <p:ph idx="1"/>
          </p:nvPr>
        </p:nvSpPr>
        <p:spPr>
          <a:xfrm>
            <a:off x="403448" y="1866432"/>
            <a:ext cx="8229600" cy="4525963"/>
          </a:xfrm>
        </p:spPr>
        <p:txBody>
          <a:bodyPr>
            <a:normAutofit fontScale="85000" lnSpcReduction="10000"/>
          </a:bodyPr>
          <a:lstStyle/>
          <a:p>
            <a:pPr marL="0" indent="0">
              <a:buNone/>
            </a:pPr>
            <a:r>
              <a:rPr lang="es-MX" dirty="0"/>
              <a:t>La estructura lógica general de una base de datos </a:t>
            </a:r>
            <a:r>
              <a:rPr lang="es-MX" dirty="0" smtClean="0"/>
              <a:t>se puede </a:t>
            </a:r>
            <a:r>
              <a:rPr lang="es-MX" dirty="0"/>
              <a:t>expresar </a:t>
            </a:r>
            <a:r>
              <a:rPr lang="es-MX" dirty="0" err="1"/>
              <a:t>gráﬁcamente</a:t>
            </a:r>
            <a:r>
              <a:rPr lang="es-MX" dirty="0"/>
              <a:t> mediante un </a:t>
            </a:r>
            <a:r>
              <a:rPr lang="es-MX" i="1" dirty="0"/>
              <a:t>diagrama ER,</a:t>
            </a:r>
          </a:p>
          <a:p>
            <a:pPr marL="0" indent="0" algn="just">
              <a:buNone/>
            </a:pPr>
            <a:r>
              <a:rPr lang="es-MX" dirty="0"/>
              <a:t>que consta de los siguientes componentes:</a:t>
            </a:r>
          </a:p>
          <a:p>
            <a:pPr marL="0" indent="0" algn="just">
              <a:buNone/>
            </a:pPr>
            <a:r>
              <a:rPr lang="es-MX" b="1" dirty="0"/>
              <a:t>• Rectángulos, </a:t>
            </a:r>
            <a:r>
              <a:rPr lang="es-MX" dirty="0"/>
              <a:t>que representan conjuntos de </a:t>
            </a:r>
            <a:r>
              <a:rPr lang="es-MX" dirty="0" smtClean="0"/>
              <a:t>entidades</a:t>
            </a:r>
            <a:r>
              <a:rPr lang="es-MX" dirty="0"/>
              <a:t>.</a:t>
            </a:r>
          </a:p>
          <a:p>
            <a:pPr marL="0" indent="0">
              <a:buNone/>
            </a:pPr>
            <a:r>
              <a:rPr lang="es-MX" b="1" dirty="0"/>
              <a:t>• Elipses, </a:t>
            </a:r>
            <a:r>
              <a:rPr lang="es-MX" dirty="0"/>
              <a:t>que representan atributos.</a:t>
            </a:r>
          </a:p>
          <a:p>
            <a:pPr marL="0" indent="0">
              <a:buNone/>
            </a:pPr>
            <a:r>
              <a:rPr lang="es-MX" b="1" dirty="0"/>
              <a:t>• Rombos, </a:t>
            </a:r>
            <a:r>
              <a:rPr lang="es-MX" dirty="0"/>
              <a:t>que representan relaciones entre </a:t>
            </a:r>
            <a:r>
              <a:rPr lang="es-MX" dirty="0" smtClean="0"/>
              <a:t>conjuntos </a:t>
            </a:r>
            <a:r>
              <a:rPr lang="es-MX" dirty="0"/>
              <a:t>de entidades.</a:t>
            </a:r>
          </a:p>
          <a:p>
            <a:pPr marL="0" indent="0" algn="just">
              <a:buNone/>
            </a:pPr>
            <a:r>
              <a:rPr lang="es-MX" b="1" dirty="0"/>
              <a:t>• Líneas, </a:t>
            </a:r>
            <a:r>
              <a:rPr lang="es-MX" dirty="0"/>
              <a:t>que unen los atributos con los </a:t>
            </a:r>
            <a:r>
              <a:rPr lang="es-MX" dirty="0" smtClean="0"/>
              <a:t>conjuntos de </a:t>
            </a:r>
            <a:r>
              <a:rPr lang="es-MX" dirty="0"/>
              <a:t>entidades y los conjuntos de entidades con </a:t>
            </a:r>
            <a:r>
              <a:rPr lang="es-MX" dirty="0" smtClean="0"/>
              <a:t>las relaciones</a:t>
            </a:r>
            <a:r>
              <a:rPr lang="es-MX" dirty="0"/>
              <a:t>.</a:t>
            </a:r>
            <a:endParaRPr lang="es-MX" i="1" dirty="0" smtClean="0"/>
          </a:p>
          <a:p>
            <a:pPr marL="0" indent="0" algn="just">
              <a:buNone/>
            </a:pPr>
            <a:endParaRPr lang="es-MX" dirty="0"/>
          </a:p>
        </p:txBody>
      </p:sp>
      <p:sp>
        <p:nvSpPr>
          <p:cNvPr id="6" name="Título 1"/>
          <p:cNvSpPr txBox="1">
            <a:spLocks/>
          </p:cNvSpPr>
          <p:nvPr/>
        </p:nvSpPr>
        <p:spPr>
          <a:xfrm>
            <a:off x="0" y="707045"/>
            <a:ext cx="9036496"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3600" b="1"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Modelo entidad relación</a:t>
            </a:r>
            <a:endParaRPr lang="es-MX" sz="3600"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827804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4793" cy="896190"/>
          </a:xfrm>
          <a:prstGeom prst="rect">
            <a:avLst/>
          </a:prstGeom>
        </p:spPr>
      </p:pic>
      <p:sp>
        <p:nvSpPr>
          <p:cNvPr id="6" name="Título 1"/>
          <p:cNvSpPr txBox="1">
            <a:spLocks/>
          </p:cNvSpPr>
          <p:nvPr/>
        </p:nvSpPr>
        <p:spPr>
          <a:xfrm>
            <a:off x="0" y="707045"/>
            <a:ext cx="9036496"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3600" b="1"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Modelo entidad relación</a:t>
            </a:r>
            <a:endParaRPr lang="es-MX" sz="3600"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7" name="4 Marcador de contenido"/>
          <p:cNvSpPr>
            <a:spLocks noGrp="1"/>
          </p:cNvSpPr>
          <p:nvPr>
            <p:ph idx="1"/>
          </p:nvPr>
        </p:nvSpPr>
        <p:spPr>
          <a:xfrm>
            <a:off x="403225" y="1866900"/>
            <a:ext cx="8229600" cy="4525963"/>
          </a:xfrm>
        </p:spPr>
        <p:txBody>
          <a:bodyPr>
            <a:noAutofit/>
          </a:bodyPr>
          <a:lstStyle/>
          <a:p>
            <a:pPr marL="0" indent="0" algn="just">
              <a:buNone/>
            </a:pPr>
            <a:r>
              <a:rPr lang="es-MX" sz="2400" b="1" dirty="0" smtClean="0"/>
              <a:t>ATRIBUTOS</a:t>
            </a:r>
          </a:p>
          <a:p>
            <a:pPr algn="just"/>
            <a:r>
              <a:rPr lang="es-MX" sz="2400" dirty="0" smtClean="0"/>
              <a:t>Simples</a:t>
            </a:r>
          </a:p>
          <a:p>
            <a:pPr algn="just"/>
            <a:r>
              <a:rPr lang="es-MX" sz="2400" dirty="0" smtClean="0"/>
              <a:t>Compuestos</a:t>
            </a:r>
          </a:p>
          <a:p>
            <a:pPr algn="just"/>
            <a:r>
              <a:rPr lang="es-MX" sz="2400" dirty="0" err="1" smtClean="0"/>
              <a:t>Monovalorados</a:t>
            </a:r>
            <a:r>
              <a:rPr lang="es-MX" sz="2400" dirty="0" smtClean="0"/>
              <a:t>. </a:t>
            </a:r>
          </a:p>
          <a:p>
            <a:pPr marL="0" indent="0" algn="just">
              <a:buNone/>
            </a:pPr>
            <a:r>
              <a:rPr lang="es-MX" sz="2400" dirty="0" smtClean="0"/>
              <a:t>Por </a:t>
            </a:r>
            <a:r>
              <a:rPr lang="es-MX" sz="2400" dirty="0"/>
              <a:t>ejemplo, el atributo </a:t>
            </a:r>
            <a:r>
              <a:rPr lang="es-MX" sz="2400" i="1" dirty="0" smtClean="0"/>
              <a:t>número-préstamo </a:t>
            </a:r>
            <a:r>
              <a:rPr lang="es-MX" sz="2400" dirty="0" smtClean="0"/>
              <a:t>para </a:t>
            </a:r>
            <a:r>
              <a:rPr lang="es-MX" sz="2400" dirty="0"/>
              <a:t>una entidad préstamo </a:t>
            </a:r>
            <a:r>
              <a:rPr lang="es-MX" sz="2400" dirty="0" err="1"/>
              <a:t>especíﬁco</a:t>
            </a:r>
            <a:r>
              <a:rPr lang="es-MX" sz="2400" dirty="0"/>
              <a:t>, referencia </a:t>
            </a:r>
            <a:r>
              <a:rPr lang="es-MX" sz="2400" dirty="0" smtClean="0"/>
              <a:t>a un </a:t>
            </a:r>
            <a:r>
              <a:rPr lang="es-MX" sz="2400" dirty="0"/>
              <a:t>único número de préstamo.</a:t>
            </a:r>
            <a:endParaRPr lang="es-MX" sz="2400" dirty="0" smtClean="0"/>
          </a:p>
          <a:p>
            <a:pPr marL="0" indent="0" algn="just">
              <a:buNone/>
            </a:pPr>
            <a:endParaRPr lang="es-MX" sz="2400" dirty="0" smtClean="0"/>
          </a:p>
          <a:p>
            <a:pPr algn="just"/>
            <a:r>
              <a:rPr lang="es-MX" sz="2400" dirty="0" err="1" smtClean="0"/>
              <a:t>Multivalorados</a:t>
            </a:r>
            <a:r>
              <a:rPr lang="es-MX" sz="2400" dirty="0" smtClean="0"/>
              <a:t>.  </a:t>
            </a:r>
          </a:p>
          <a:p>
            <a:pPr marL="0" indent="0" algn="just">
              <a:buNone/>
            </a:pPr>
            <a:r>
              <a:rPr lang="es-MX" sz="2400" dirty="0"/>
              <a:t>C</a:t>
            </a:r>
            <a:r>
              <a:rPr lang="es-MX" sz="2400" dirty="0" smtClean="0"/>
              <a:t>onsidérese </a:t>
            </a:r>
            <a:r>
              <a:rPr lang="es-MX" sz="2400" dirty="0"/>
              <a:t>un conjunto </a:t>
            </a:r>
            <a:r>
              <a:rPr lang="es-MX" sz="2400" dirty="0" smtClean="0"/>
              <a:t>de entidades </a:t>
            </a:r>
            <a:r>
              <a:rPr lang="es-MX" sz="2400" i="1" dirty="0"/>
              <a:t>empleado con el atributo número-teléfono</a:t>
            </a:r>
            <a:r>
              <a:rPr lang="es-MX" sz="2400" i="1" dirty="0" smtClean="0"/>
              <a:t>. </a:t>
            </a:r>
            <a:r>
              <a:rPr lang="es-MX" sz="2400" dirty="0" smtClean="0"/>
              <a:t>Cualquier </a:t>
            </a:r>
            <a:r>
              <a:rPr lang="es-MX" sz="2400" dirty="0"/>
              <a:t>empleado particular puede tener cero</a:t>
            </a:r>
            <a:r>
              <a:rPr lang="es-MX" sz="2400" dirty="0" smtClean="0"/>
              <a:t>, uno </a:t>
            </a:r>
            <a:r>
              <a:rPr lang="es-MX" sz="2400" dirty="0"/>
              <a:t>o más números de </a:t>
            </a:r>
            <a:r>
              <a:rPr lang="es-MX" sz="2400" dirty="0" smtClean="0"/>
              <a:t>teléfono.</a:t>
            </a:r>
          </a:p>
          <a:p>
            <a:pPr marL="0" indent="0" algn="just">
              <a:buNone/>
            </a:pPr>
            <a:endParaRPr lang="es-MX" sz="2400" dirty="0"/>
          </a:p>
          <a:p>
            <a:pPr algn="just"/>
            <a:r>
              <a:rPr lang="es-MX" sz="2400" dirty="0" smtClean="0"/>
              <a:t>Derivados </a:t>
            </a:r>
          </a:p>
          <a:p>
            <a:pPr marL="0" indent="0" algn="just">
              <a:buNone/>
            </a:pPr>
            <a:endParaRPr lang="es-MX" sz="2400" dirty="0" smtClean="0"/>
          </a:p>
          <a:p>
            <a:pPr marL="0" indent="0" algn="just">
              <a:buNone/>
            </a:pPr>
            <a:endParaRPr lang="es-MX" sz="2400" dirty="0" smtClean="0"/>
          </a:p>
          <a:p>
            <a:pPr marL="0" indent="0" algn="just">
              <a:buNone/>
            </a:pPr>
            <a:endParaRPr lang="es-MX" sz="2400" dirty="0" smtClean="0"/>
          </a:p>
          <a:p>
            <a:pPr marL="0" indent="0" algn="just">
              <a:buNone/>
            </a:pPr>
            <a:r>
              <a:rPr lang="es-MX" sz="2400" dirty="0" smtClean="0"/>
              <a:t> </a:t>
            </a:r>
          </a:p>
          <a:p>
            <a:pPr marL="0" indent="0" algn="just">
              <a:buNone/>
            </a:pPr>
            <a:endParaRPr lang="es-MX" sz="2400" dirty="0"/>
          </a:p>
        </p:txBody>
      </p:sp>
    </p:spTree>
    <p:extLst>
      <p:ext uri="{BB962C8B-B14F-4D97-AF65-F5344CB8AC3E}">
        <p14:creationId xmlns:p14="http://schemas.microsoft.com/office/powerpoint/2010/main" val="21058469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4793" cy="896190"/>
          </a:xfrm>
          <a:prstGeom prst="rect">
            <a:avLst/>
          </a:prstGeom>
        </p:spPr>
      </p:pic>
      <p:sp>
        <p:nvSpPr>
          <p:cNvPr id="6" name="Título 1"/>
          <p:cNvSpPr txBox="1">
            <a:spLocks/>
          </p:cNvSpPr>
          <p:nvPr/>
        </p:nvSpPr>
        <p:spPr>
          <a:xfrm>
            <a:off x="0" y="707045"/>
            <a:ext cx="9036496"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3600" b="1"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Modelo entidad relación</a:t>
            </a:r>
            <a:endParaRPr lang="es-MX" sz="3600"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7" name="4 Marcador de contenido"/>
          <p:cNvSpPr>
            <a:spLocks noGrp="1"/>
          </p:cNvSpPr>
          <p:nvPr>
            <p:ph idx="1"/>
          </p:nvPr>
        </p:nvSpPr>
        <p:spPr>
          <a:xfrm>
            <a:off x="403225" y="1866900"/>
            <a:ext cx="8229600" cy="4525963"/>
          </a:xfrm>
        </p:spPr>
        <p:txBody>
          <a:bodyPr>
            <a:noAutofit/>
          </a:bodyPr>
          <a:lstStyle/>
          <a:p>
            <a:pPr marL="0" indent="0" algn="just">
              <a:buNone/>
            </a:pPr>
            <a:endParaRPr lang="es-MX" sz="2400" dirty="0" smtClean="0"/>
          </a:p>
          <a:p>
            <a:pPr marL="0" indent="0" algn="just">
              <a:buNone/>
            </a:pPr>
            <a:endParaRPr lang="es-MX" sz="2400" dirty="0" smtClean="0"/>
          </a:p>
          <a:p>
            <a:pPr marL="0" indent="0" algn="just">
              <a:buNone/>
            </a:pPr>
            <a:endParaRPr lang="es-MX" sz="2400" dirty="0" smtClean="0"/>
          </a:p>
          <a:p>
            <a:pPr marL="0" indent="0" algn="just">
              <a:buNone/>
            </a:pPr>
            <a:r>
              <a:rPr lang="es-MX" sz="2400" dirty="0" smtClean="0"/>
              <a:t> </a:t>
            </a:r>
          </a:p>
          <a:p>
            <a:pPr marL="0" indent="0" algn="just">
              <a:buNone/>
            </a:pPr>
            <a:endParaRPr lang="es-MX" sz="2400" dirty="0"/>
          </a:p>
        </p:txBody>
      </p:sp>
      <p:pic>
        <p:nvPicPr>
          <p:cNvPr id="5"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15609"/>
          <a:stretch/>
        </p:blipFill>
        <p:spPr bwMode="auto">
          <a:xfrm>
            <a:off x="881844" y="2083566"/>
            <a:ext cx="7272808" cy="2716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19200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4793" cy="896190"/>
          </a:xfrm>
          <a:prstGeom prst="rect">
            <a:avLst/>
          </a:prstGeom>
        </p:spPr>
      </p:pic>
      <p:sp>
        <p:nvSpPr>
          <p:cNvPr id="6" name="Título 1"/>
          <p:cNvSpPr txBox="1">
            <a:spLocks/>
          </p:cNvSpPr>
          <p:nvPr/>
        </p:nvSpPr>
        <p:spPr>
          <a:xfrm>
            <a:off x="0" y="707045"/>
            <a:ext cx="9036496"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3600" b="1"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Modelo entidad relación</a:t>
            </a:r>
            <a:endParaRPr lang="es-MX" sz="3600"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7" name="4 Marcador de contenido"/>
          <p:cNvSpPr>
            <a:spLocks noGrp="1"/>
          </p:cNvSpPr>
          <p:nvPr>
            <p:ph idx="1"/>
          </p:nvPr>
        </p:nvSpPr>
        <p:spPr>
          <a:xfrm>
            <a:off x="403225" y="1866900"/>
            <a:ext cx="8229600" cy="4525963"/>
          </a:xfrm>
        </p:spPr>
        <p:txBody>
          <a:bodyPr>
            <a:noAutofit/>
          </a:bodyPr>
          <a:lstStyle/>
          <a:p>
            <a:pPr marL="0" indent="0" algn="just">
              <a:buNone/>
            </a:pPr>
            <a:endParaRPr lang="es-MX" sz="2400" dirty="0" smtClean="0"/>
          </a:p>
          <a:p>
            <a:pPr marL="0" indent="0" algn="just">
              <a:buNone/>
            </a:pPr>
            <a:endParaRPr lang="es-MX" sz="2400" dirty="0" smtClean="0"/>
          </a:p>
          <a:p>
            <a:pPr marL="0" indent="0" algn="just">
              <a:buNone/>
            </a:pPr>
            <a:endParaRPr lang="es-MX" sz="2400" dirty="0" smtClean="0"/>
          </a:p>
          <a:p>
            <a:pPr marL="0" indent="0" algn="just">
              <a:buNone/>
            </a:pPr>
            <a:r>
              <a:rPr lang="es-MX" sz="2400" dirty="0" smtClean="0"/>
              <a:t> </a:t>
            </a:r>
          </a:p>
          <a:p>
            <a:pPr marL="0" indent="0" algn="just">
              <a:buNone/>
            </a:pPr>
            <a:endParaRPr lang="es-MX" sz="2400" dirty="0"/>
          </a:p>
        </p:txBody>
      </p:sp>
      <p:sp>
        <p:nvSpPr>
          <p:cNvPr id="8" name="4 Marcador de contenido"/>
          <p:cNvSpPr txBox="1">
            <a:spLocks/>
          </p:cNvSpPr>
          <p:nvPr/>
        </p:nvSpPr>
        <p:spPr>
          <a:xfrm>
            <a:off x="457596" y="1844824"/>
            <a:ext cx="8229600" cy="45259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r>
              <a:rPr lang="es-MX" sz="2400" b="1" dirty="0" smtClean="0"/>
              <a:t>CLAVES</a:t>
            </a:r>
          </a:p>
          <a:p>
            <a:pPr marL="0" indent="0" algn="just">
              <a:buFont typeface="Arial" pitchFamily="34" charset="0"/>
              <a:buNone/>
            </a:pPr>
            <a:endParaRPr lang="es-MX" sz="2400" b="1" dirty="0" smtClean="0"/>
          </a:p>
          <a:p>
            <a:pPr marL="0" indent="0" algn="just">
              <a:buFont typeface="Arial" pitchFamily="34" charset="0"/>
              <a:buNone/>
            </a:pPr>
            <a:endParaRPr lang="es-MX" sz="2400" dirty="0" smtClean="0"/>
          </a:p>
          <a:p>
            <a:pPr marL="0" indent="0" algn="just">
              <a:buFont typeface="Arial" pitchFamily="34" charset="0"/>
              <a:buNone/>
            </a:pPr>
            <a:endParaRPr lang="es-MX" sz="2400" dirty="0" smtClean="0"/>
          </a:p>
          <a:p>
            <a:pPr marL="0" indent="0" algn="just">
              <a:buFont typeface="Arial" pitchFamily="34" charset="0"/>
              <a:buNone/>
            </a:pPr>
            <a:endParaRPr lang="es-MX" sz="2400" dirty="0" smtClean="0"/>
          </a:p>
          <a:p>
            <a:pPr marL="0" indent="0" algn="just">
              <a:buFont typeface="Arial" pitchFamily="34" charset="0"/>
              <a:buNone/>
            </a:pPr>
            <a:r>
              <a:rPr lang="es-MX" sz="2400" dirty="0" smtClean="0"/>
              <a:t> </a:t>
            </a:r>
          </a:p>
          <a:p>
            <a:pPr marL="0" indent="0" algn="just">
              <a:buFont typeface="Arial" pitchFamily="34" charset="0"/>
              <a:buNone/>
            </a:pPr>
            <a:endParaRPr lang="es-MX" sz="2400" dirty="0"/>
          </a:p>
        </p:txBody>
      </p:sp>
      <p:pic>
        <p:nvPicPr>
          <p:cNvPr id="9"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9629" b="47381"/>
          <a:stretch/>
        </p:blipFill>
        <p:spPr bwMode="auto">
          <a:xfrm>
            <a:off x="7956375" y="5389854"/>
            <a:ext cx="1064255" cy="1135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9 Rectángulo"/>
          <p:cNvSpPr/>
          <p:nvPr/>
        </p:nvSpPr>
        <p:spPr>
          <a:xfrm>
            <a:off x="457596" y="2348880"/>
            <a:ext cx="7642796" cy="4247317"/>
          </a:xfrm>
          <a:prstGeom prst="rect">
            <a:avLst/>
          </a:prstGeom>
        </p:spPr>
        <p:txBody>
          <a:bodyPr wrap="square">
            <a:spAutoFit/>
          </a:bodyPr>
          <a:lstStyle/>
          <a:p>
            <a:pPr algn="just"/>
            <a:r>
              <a:rPr lang="es-MX" dirty="0" smtClean="0"/>
              <a:t>Una </a:t>
            </a:r>
            <a:r>
              <a:rPr lang="es-MX" i="1" dirty="0"/>
              <a:t>clave permite identiﬁcar un conjunto de </a:t>
            </a:r>
            <a:r>
              <a:rPr lang="es-MX" i="1" dirty="0" smtClean="0"/>
              <a:t>atributos </a:t>
            </a:r>
            <a:r>
              <a:rPr lang="es-MX" dirty="0" smtClean="0"/>
              <a:t>suﬁciente para </a:t>
            </a:r>
            <a:r>
              <a:rPr lang="es-MX" dirty="0"/>
              <a:t>distinguir las entidades entre sí. </a:t>
            </a:r>
            <a:endParaRPr lang="es-MX" dirty="0" smtClean="0"/>
          </a:p>
          <a:p>
            <a:pPr algn="just"/>
            <a:endParaRPr lang="es-MX" dirty="0" smtClean="0"/>
          </a:p>
          <a:p>
            <a:pPr algn="just"/>
            <a:r>
              <a:rPr lang="es-MX" dirty="0" smtClean="0"/>
              <a:t>Las claves también </a:t>
            </a:r>
            <a:r>
              <a:rPr lang="es-MX" dirty="0"/>
              <a:t>ayudan a </a:t>
            </a:r>
            <a:r>
              <a:rPr lang="es-MX" dirty="0" smtClean="0"/>
              <a:t>identiﬁcar unívocamente </a:t>
            </a:r>
            <a:r>
              <a:rPr lang="es-MX" dirty="0"/>
              <a:t>a </a:t>
            </a:r>
            <a:r>
              <a:rPr lang="es-MX" dirty="0" smtClean="0"/>
              <a:t>las Relaciones y </a:t>
            </a:r>
            <a:r>
              <a:rPr lang="es-MX" dirty="0"/>
              <a:t>así a distinguir las relaciones entre </a:t>
            </a:r>
            <a:r>
              <a:rPr lang="es-MX" dirty="0" smtClean="0"/>
              <a:t>sí. </a:t>
            </a:r>
          </a:p>
          <a:p>
            <a:pPr algn="just"/>
            <a:endParaRPr lang="es-MX" dirty="0"/>
          </a:p>
          <a:p>
            <a:pPr algn="just"/>
            <a:endParaRPr lang="es-MX" dirty="0" smtClean="0"/>
          </a:p>
          <a:p>
            <a:pPr algn="just"/>
            <a:r>
              <a:rPr lang="es-MX" dirty="0" smtClean="0"/>
              <a:t>Super clave : de </a:t>
            </a:r>
            <a:r>
              <a:rPr lang="es-MX" dirty="0"/>
              <a:t>un conjunto de entidades es </a:t>
            </a:r>
            <a:r>
              <a:rPr lang="es-MX" dirty="0" smtClean="0"/>
              <a:t>un conjunto </a:t>
            </a:r>
            <a:r>
              <a:rPr lang="es-MX" dirty="0"/>
              <a:t>de uno o más atributos que, tomados colectivamente</a:t>
            </a:r>
            <a:r>
              <a:rPr lang="es-MX" dirty="0" smtClean="0"/>
              <a:t>, permiten identiﬁcar unívocamente </a:t>
            </a:r>
            <a:r>
              <a:rPr lang="es-MX" dirty="0"/>
              <a:t>una </a:t>
            </a:r>
            <a:r>
              <a:rPr lang="es-MX" dirty="0" smtClean="0"/>
              <a:t>entidad en </a:t>
            </a:r>
            <a:r>
              <a:rPr lang="es-MX" dirty="0"/>
              <a:t>un conjunto de </a:t>
            </a:r>
            <a:r>
              <a:rPr lang="es-MX" dirty="0" smtClean="0"/>
              <a:t>entidades</a:t>
            </a:r>
          </a:p>
          <a:p>
            <a:pPr algn="just"/>
            <a:endParaRPr lang="es-MX" dirty="0" smtClean="0"/>
          </a:p>
          <a:p>
            <a:pPr algn="just"/>
            <a:r>
              <a:rPr lang="es-MX" dirty="0" smtClean="0"/>
              <a:t>Clave primaria: </a:t>
            </a:r>
            <a:r>
              <a:rPr lang="es-MX" dirty="0"/>
              <a:t> se </a:t>
            </a:r>
            <a:r>
              <a:rPr lang="es-MX" dirty="0" smtClean="0"/>
              <a:t>denomina la </a:t>
            </a:r>
            <a:r>
              <a:rPr lang="es-MX" dirty="0" err="1"/>
              <a:t>superclave</a:t>
            </a:r>
            <a:r>
              <a:rPr lang="es-MX" dirty="0"/>
              <a:t> </a:t>
            </a:r>
            <a:r>
              <a:rPr lang="es-MX" dirty="0" smtClean="0"/>
              <a:t>mínima del </a:t>
            </a:r>
            <a:r>
              <a:rPr lang="es-MX" dirty="0"/>
              <a:t>conjunto de entidades</a:t>
            </a:r>
            <a:endParaRPr lang="es-MX" dirty="0" smtClean="0"/>
          </a:p>
          <a:p>
            <a:pPr algn="just"/>
            <a:endParaRPr lang="es-MX" dirty="0" smtClean="0"/>
          </a:p>
          <a:p>
            <a:pPr algn="just"/>
            <a:r>
              <a:rPr lang="es-MX" dirty="0" smtClean="0"/>
              <a:t>Clave candidata: </a:t>
            </a:r>
            <a:r>
              <a:rPr lang="es-MX" dirty="0" err="1" smtClean="0"/>
              <a:t>superclave</a:t>
            </a:r>
            <a:r>
              <a:rPr lang="es-MX" dirty="0" smtClean="0"/>
              <a:t> con un número mínimo de atributos. </a:t>
            </a:r>
          </a:p>
          <a:p>
            <a:pPr algn="just"/>
            <a:endParaRPr lang="es-MX" dirty="0"/>
          </a:p>
        </p:txBody>
      </p:sp>
    </p:spTree>
    <p:extLst>
      <p:ext uri="{BB962C8B-B14F-4D97-AF65-F5344CB8AC3E}">
        <p14:creationId xmlns:p14="http://schemas.microsoft.com/office/powerpoint/2010/main" val="15858733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4793" cy="896190"/>
          </a:xfrm>
          <a:prstGeom prst="rect">
            <a:avLst/>
          </a:prstGeom>
        </p:spPr>
      </p:pic>
      <p:sp>
        <p:nvSpPr>
          <p:cNvPr id="5" name="4 Marcador de contenido"/>
          <p:cNvSpPr>
            <a:spLocks noGrp="1"/>
          </p:cNvSpPr>
          <p:nvPr>
            <p:ph idx="1"/>
          </p:nvPr>
        </p:nvSpPr>
        <p:spPr/>
        <p:txBody>
          <a:bodyPr/>
          <a:lstStyle/>
          <a:p>
            <a:pPr marL="0" indent="0">
              <a:buNone/>
            </a:pPr>
            <a:r>
              <a:rPr lang="es-MX" dirty="0" smtClean="0"/>
              <a:t>Ejemplo:</a:t>
            </a:r>
          </a:p>
          <a:p>
            <a:pPr marL="0" indent="0">
              <a:buNone/>
            </a:pPr>
            <a:endParaRPr lang="es-MX"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2708920"/>
            <a:ext cx="5764234" cy="22901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ítulo 1"/>
          <p:cNvSpPr txBox="1">
            <a:spLocks/>
          </p:cNvSpPr>
          <p:nvPr/>
        </p:nvSpPr>
        <p:spPr>
          <a:xfrm>
            <a:off x="0" y="707045"/>
            <a:ext cx="9036496"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3600" b="1"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Modelo entidad relación</a:t>
            </a:r>
            <a:endParaRPr lang="es-MX" sz="3600"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398293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4793" cy="896190"/>
          </a:xfrm>
          <a:prstGeom prst="rect">
            <a:avLst/>
          </a:prstGeom>
        </p:spPr>
      </p:pic>
      <p:sp>
        <p:nvSpPr>
          <p:cNvPr id="7" name="Título 1"/>
          <p:cNvSpPr txBox="1">
            <a:spLocks/>
          </p:cNvSpPr>
          <p:nvPr/>
        </p:nvSpPr>
        <p:spPr>
          <a:xfrm>
            <a:off x="0" y="707045"/>
            <a:ext cx="9036496"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3600" b="1"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Modelo entidad relación</a:t>
            </a:r>
            <a:endParaRPr lang="es-MX" sz="3600"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90998" y="1600200"/>
            <a:ext cx="6762003"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01175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4793" cy="896190"/>
          </a:xfrm>
          <a:prstGeom prst="rect">
            <a:avLst/>
          </a:prstGeom>
        </p:spPr>
      </p:pic>
      <p:sp>
        <p:nvSpPr>
          <p:cNvPr id="7" name="Título 1"/>
          <p:cNvSpPr txBox="1">
            <a:spLocks/>
          </p:cNvSpPr>
          <p:nvPr/>
        </p:nvSpPr>
        <p:spPr>
          <a:xfrm>
            <a:off x="0" y="707045"/>
            <a:ext cx="9036496"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3600" b="1"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Modelo entidad relación</a:t>
            </a:r>
            <a:endParaRPr lang="es-MX" sz="3600"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6" name="5 Marcador de contenido"/>
          <p:cNvSpPr>
            <a:spLocks noGrp="1"/>
          </p:cNvSpPr>
          <p:nvPr>
            <p:ph idx="1"/>
          </p:nvPr>
        </p:nvSpPr>
        <p:spPr>
          <a:xfrm>
            <a:off x="457200" y="1600200"/>
            <a:ext cx="8229600" cy="4893647"/>
          </a:xfrm>
          <a:prstGeom prst="rect">
            <a:avLst/>
          </a:prstGeom>
        </p:spPr>
        <p:txBody>
          <a:bodyPr wrap="square">
            <a:spAutoFit/>
          </a:bodyPr>
          <a:lstStyle/>
          <a:p>
            <a:pPr marL="0" indent="0" algn="ctr">
              <a:buNone/>
            </a:pPr>
            <a:r>
              <a:rPr lang="es-MX" sz="2400" b="1" dirty="0" smtClean="0"/>
              <a:t>ACTIVIDAD 2. </a:t>
            </a:r>
          </a:p>
          <a:p>
            <a:pPr marL="0" indent="0" algn="just">
              <a:buNone/>
            </a:pPr>
            <a:r>
              <a:rPr lang="es-MX" sz="2400" dirty="0" smtClean="0"/>
              <a:t>1. Explíquense </a:t>
            </a:r>
            <a:r>
              <a:rPr lang="es-MX" sz="2400" dirty="0"/>
              <a:t>las diferencias entre los términos clave </a:t>
            </a:r>
            <a:r>
              <a:rPr lang="es-MX" sz="2400" dirty="0" smtClean="0"/>
              <a:t>primaria</a:t>
            </a:r>
            <a:r>
              <a:rPr lang="es-MX" sz="2400" dirty="0"/>
              <a:t>, clave candidata y </a:t>
            </a:r>
            <a:r>
              <a:rPr lang="es-MX" sz="2400" dirty="0" err="1"/>
              <a:t>superclave</a:t>
            </a:r>
            <a:r>
              <a:rPr lang="es-MX" sz="2400" dirty="0"/>
              <a:t>.</a:t>
            </a:r>
          </a:p>
          <a:p>
            <a:pPr marL="0" indent="0" algn="just">
              <a:buNone/>
            </a:pPr>
            <a:r>
              <a:rPr lang="es-MX" sz="2400" dirty="0" smtClean="0"/>
              <a:t>2. Constrúyase </a:t>
            </a:r>
            <a:r>
              <a:rPr lang="es-MX" sz="2400" dirty="0"/>
              <a:t>un diagrama E-R para una compañía </a:t>
            </a:r>
            <a:r>
              <a:rPr lang="es-MX" sz="2400" dirty="0" smtClean="0"/>
              <a:t>de seguros </a:t>
            </a:r>
            <a:r>
              <a:rPr lang="es-MX" sz="2400" dirty="0"/>
              <a:t>de coches cuyos clientes poseen uno o </a:t>
            </a:r>
            <a:r>
              <a:rPr lang="es-MX" sz="2400" dirty="0" smtClean="0"/>
              <a:t>más coches</a:t>
            </a:r>
            <a:r>
              <a:rPr lang="es-MX" sz="2400" dirty="0"/>
              <a:t>. Cada coche tiene asociado un número de cero </a:t>
            </a:r>
            <a:r>
              <a:rPr lang="es-MX" sz="2400" dirty="0" smtClean="0"/>
              <a:t>a cualquier </a:t>
            </a:r>
            <a:r>
              <a:rPr lang="es-MX" sz="2400" dirty="0"/>
              <a:t>valor que almacena el número de accidentes</a:t>
            </a:r>
            <a:r>
              <a:rPr lang="es-MX" sz="2400" dirty="0" smtClean="0"/>
              <a:t>.</a:t>
            </a:r>
          </a:p>
          <a:p>
            <a:pPr marL="0" indent="0">
              <a:buNone/>
            </a:pPr>
            <a:r>
              <a:rPr lang="es-MX" sz="2400" dirty="0" smtClean="0"/>
              <a:t>3. Constrúyase </a:t>
            </a:r>
            <a:r>
              <a:rPr lang="es-MX" sz="2400" dirty="0"/>
              <a:t>un diagrama E-R para un hospital con </a:t>
            </a:r>
            <a:r>
              <a:rPr lang="es-MX" sz="2400" dirty="0" smtClean="0"/>
              <a:t>un conjunto </a:t>
            </a:r>
            <a:r>
              <a:rPr lang="es-MX" sz="2400" dirty="0"/>
              <a:t>de pacientes y un conjunto de médicos. </a:t>
            </a:r>
            <a:r>
              <a:rPr lang="es-MX" sz="2400" dirty="0" smtClean="0"/>
              <a:t>Asóciese con </a:t>
            </a:r>
            <a:r>
              <a:rPr lang="es-MX" sz="2400" dirty="0"/>
              <a:t>cada paciente un registro de las diferentes </a:t>
            </a:r>
            <a:r>
              <a:rPr lang="es-MX" sz="2400" dirty="0" smtClean="0"/>
              <a:t>pruebas y </a:t>
            </a:r>
            <a:r>
              <a:rPr lang="es-MX" sz="2400" dirty="0"/>
              <a:t>exámenes realizados</a:t>
            </a:r>
            <a:r>
              <a:rPr lang="es-MX" sz="2400" dirty="0" smtClean="0"/>
              <a:t>. </a:t>
            </a:r>
          </a:p>
          <a:p>
            <a:pPr algn="just"/>
            <a:endParaRPr lang="es-MX" sz="2400" dirty="0" smtClean="0"/>
          </a:p>
        </p:txBody>
      </p:sp>
    </p:spTree>
    <p:extLst>
      <p:ext uri="{BB962C8B-B14F-4D97-AF65-F5344CB8AC3E}">
        <p14:creationId xmlns:p14="http://schemas.microsoft.com/office/powerpoint/2010/main" val="5016668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4793" cy="896190"/>
          </a:xfrm>
          <a:prstGeom prst="rect">
            <a:avLst/>
          </a:prstGeom>
        </p:spPr>
      </p:pic>
      <p:sp>
        <p:nvSpPr>
          <p:cNvPr id="7" name="Título 1"/>
          <p:cNvSpPr txBox="1">
            <a:spLocks/>
          </p:cNvSpPr>
          <p:nvPr/>
        </p:nvSpPr>
        <p:spPr>
          <a:xfrm>
            <a:off x="0" y="707045"/>
            <a:ext cx="9036496"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3600" b="1"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Modelo entidad relación</a:t>
            </a:r>
            <a:endParaRPr lang="es-MX" sz="3600"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4 Marcador de contenido"/>
          <p:cNvSpPr>
            <a:spLocks noGrp="1"/>
          </p:cNvSpPr>
          <p:nvPr>
            <p:ph idx="1"/>
          </p:nvPr>
        </p:nvSpPr>
        <p:spPr>
          <a:xfrm>
            <a:off x="457200" y="1600200"/>
            <a:ext cx="8229600" cy="5022914"/>
          </a:xfrm>
          <a:prstGeom prst="rect">
            <a:avLst/>
          </a:prstGeom>
        </p:spPr>
        <p:txBody>
          <a:bodyPr wrap="square">
            <a:spAutoFit/>
          </a:bodyPr>
          <a:lstStyle/>
          <a:p>
            <a:pPr marL="0" indent="0" algn="ctr">
              <a:buNone/>
            </a:pPr>
            <a:r>
              <a:rPr lang="es-MX" sz="1800" b="1" dirty="0" smtClean="0"/>
              <a:t>ACTIVIDAD 2. </a:t>
            </a:r>
          </a:p>
          <a:p>
            <a:pPr marL="0" indent="0">
              <a:buNone/>
            </a:pPr>
            <a:r>
              <a:rPr lang="es-MX" sz="1800" dirty="0" smtClean="0"/>
              <a:t>4. Una </a:t>
            </a:r>
            <a:r>
              <a:rPr lang="es-MX" sz="1800" dirty="0"/>
              <a:t>oficina de registro de una universidad mantiene datos acerca de las siguientes entidades: (a) asignaturas, incluyendo el número, título, programa, y prerrequisitos;</a:t>
            </a:r>
          </a:p>
          <a:p>
            <a:pPr marL="0" indent="0" algn="just">
              <a:buNone/>
            </a:pPr>
            <a:r>
              <a:rPr lang="es-MX" sz="1800" dirty="0"/>
              <a:t>(b) ofertas de asignaturas, incluyendo número de asignatura, año, semestre, número de sección, profesor(es), horarios y aulas; (c) estudiantes, incluyendo </a:t>
            </a:r>
            <a:r>
              <a:rPr lang="es-MX" sz="1800" dirty="0" err="1"/>
              <a:t>idestudiante</a:t>
            </a:r>
            <a:r>
              <a:rPr lang="es-MX" sz="1800" dirty="0"/>
              <a:t>,</a:t>
            </a:r>
          </a:p>
          <a:p>
            <a:pPr marL="0" indent="0" algn="just">
              <a:buNone/>
            </a:pPr>
            <a:r>
              <a:rPr lang="es-MX" sz="1800" dirty="0"/>
              <a:t>nombre y programa; y (d) profesores, incluyendo número de </a:t>
            </a:r>
            <a:r>
              <a:rPr lang="es-MX" sz="1800" dirty="0" err="1"/>
              <a:t>identiﬁcación</a:t>
            </a:r>
            <a:r>
              <a:rPr lang="es-MX" sz="1800" dirty="0"/>
              <a:t>,</a:t>
            </a:r>
          </a:p>
          <a:p>
            <a:pPr algn="just"/>
            <a:r>
              <a:rPr lang="es-MX" sz="1800" dirty="0"/>
              <a:t>nombre, departamento y título. Además, la matrícula de los estudiantes en asignaturas</a:t>
            </a:r>
          </a:p>
          <a:p>
            <a:pPr algn="just"/>
            <a:r>
              <a:rPr lang="es-MX" sz="1800" dirty="0"/>
              <a:t>y las notas concedidas a estudiantes en cada asignatura en la que están matriculados se deben modelar adecuadamente</a:t>
            </a:r>
            <a:r>
              <a:rPr lang="es-MX" sz="1800" dirty="0" smtClean="0"/>
              <a:t>.</a:t>
            </a:r>
          </a:p>
          <a:p>
            <a:endParaRPr lang="es-MX" sz="1800" dirty="0"/>
          </a:p>
          <a:p>
            <a:r>
              <a:rPr lang="es-MX" sz="1800" dirty="0"/>
              <a:t>Constrúyase un diagrama E-R para la oficina de registro. Documéntense todas las decisiones que se hagan acerca de restricciones de correspondencia.</a:t>
            </a:r>
          </a:p>
          <a:p>
            <a:pPr algn="just"/>
            <a:endParaRPr lang="es-MX" sz="1800" dirty="0" smtClean="0"/>
          </a:p>
          <a:p>
            <a:r>
              <a:rPr lang="es-MX" sz="1800" dirty="0" smtClean="0"/>
              <a:t>5. </a:t>
            </a:r>
            <a:r>
              <a:rPr lang="es-MX" sz="1800" dirty="0"/>
              <a:t>C</a:t>
            </a:r>
            <a:r>
              <a:rPr lang="es-MX" sz="1800" dirty="0" smtClean="0"/>
              <a:t>onstrúyanse </a:t>
            </a:r>
            <a:r>
              <a:rPr lang="es-MX" sz="1800" dirty="0"/>
              <a:t>tablas apropiadas para cada uno de los </a:t>
            </a:r>
            <a:r>
              <a:rPr lang="es-MX" sz="1800" dirty="0" smtClean="0"/>
              <a:t>diagramas E-R </a:t>
            </a:r>
            <a:r>
              <a:rPr lang="es-MX" sz="1800" dirty="0"/>
              <a:t>de los Ejercicios </a:t>
            </a:r>
            <a:r>
              <a:rPr lang="es-MX" sz="1800" dirty="0" smtClean="0"/>
              <a:t>3 y 4. </a:t>
            </a:r>
          </a:p>
        </p:txBody>
      </p:sp>
    </p:spTree>
    <p:extLst>
      <p:ext uri="{BB962C8B-B14F-4D97-AF65-F5344CB8AC3E}">
        <p14:creationId xmlns:p14="http://schemas.microsoft.com/office/powerpoint/2010/main" val="19141878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4793" cy="896190"/>
          </a:xfrm>
          <a:prstGeom prst="rect">
            <a:avLst/>
          </a:prstGeom>
        </p:spPr>
      </p:pic>
      <p:sp>
        <p:nvSpPr>
          <p:cNvPr id="2" name="Título 1"/>
          <p:cNvSpPr>
            <a:spLocks noGrp="1"/>
          </p:cNvSpPr>
          <p:nvPr>
            <p:ph type="title"/>
          </p:nvPr>
        </p:nvSpPr>
        <p:spPr>
          <a:xfrm>
            <a:off x="0" y="707045"/>
            <a:ext cx="9036496" cy="1143000"/>
          </a:xfrm>
        </p:spPr>
        <p:txBody>
          <a:bodyPr>
            <a:normAutofit/>
          </a:bodyPr>
          <a:lstStyle/>
          <a:p>
            <a:r>
              <a:rPr lang="es-ES" sz="3600"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Ejemplos </a:t>
            </a:r>
            <a:endParaRPr lang="es-MX" sz="3600"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Marcador de contenido 2"/>
          <p:cNvSpPr>
            <a:spLocks noGrp="1"/>
          </p:cNvSpPr>
          <p:nvPr>
            <p:ph idx="1"/>
          </p:nvPr>
        </p:nvSpPr>
        <p:spPr>
          <a:xfrm>
            <a:off x="403448" y="1866432"/>
            <a:ext cx="8229600" cy="4525963"/>
          </a:xfrm>
        </p:spPr>
        <p:txBody>
          <a:bodyPr>
            <a:normAutofit/>
          </a:bodyPr>
          <a:lstStyle/>
          <a:p>
            <a:pPr algn="just"/>
            <a:r>
              <a:rPr lang="es-MX" dirty="0" smtClean="0"/>
              <a:t>Para una UNIVERSIDAD, las entidades de interés podrían ser: ALUMNOS, PROFESORES, SALONES, ETC. </a:t>
            </a:r>
          </a:p>
          <a:p>
            <a:pPr algn="just"/>
            <a:endParaRPr lang="es-MX" dirty="0"/>
          </a:p>
          <a:p>
            <a:pPr algn="just"/>
            <a:r>
              <a:rPr lang="es-MX" dirty="0" smtClean="0"/>
              <a:t>Respecto a la entidad ALUMNO, los atributos o características importantes podrían  ser: NOMBRE, TELEFONO, CUENTA, CARRERA, etc. </a:t>
            </a:r>
          </a:p>
          <a:p>
            <a:pPr marL="0" indent="0" algn="just">
              <a:buNone/>
            </a:pPr>
            <a:r>
              <a:rPr lang="es-MX" dirty="0" smtClean="0"/>
              <a:t> </a:t>
            </a:r>
            <a:endParaRPr lang="es-MX" dirty="0"/>
          </a:p>
          <a:p>
            <a:endParaRPr lang="es-MX" dirty="0"/>
          </a:p>
        </p:txBody>
      </p:sp>
    </p:spTree>
    <p:extLst>
      <p:ext uri="{BB962C8B-B14F-4D97-AF65-F5344CB8AC3E}">
        <p14:creationId xmlns:p14="http://schemas.microsoft.com/office/powerpoint/2010/main" val="11041249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5972"/>
          <a:stretch/>
        </p:blipFill>
        <p:spPr bwMode="auto">
          <a:xfrm>
            <a:off x="0" y="-65626"/>
            <a:ext cx="9144000" cy="2660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0350" y="2660074"/>
            <a:ext cx="3543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1 Título"/>
          <p:cNvSpPr>
            <a:spLocks noGrp="1"/>
          </p:cNvSpPr>
          <p:nvPr>
            <p:ph type="ctrTitle"/>
          </p:nvPr>
        </p:nvSpPr>
        <p:spPr>
          <a:xfrm>
            <a:off x="294459" y="3242641"/>
            <a:ext cx="8496944" cy="1470025"/>
          </a:xfrm>
        </p:spPr>
        <p:txBody>
          <a:bodyPr>
            <a:noAutofit/>
          </a:bodyPr>
          <a:lstStyle/>
          <a:p>
            <a:pPr lvl="0"/>
            <a:r>
              <a:rPr lang="es-ES" sz="3200" b="1" dirty="0" smtClean="0">
                <a:solidFill>
                  <a:schemeClr val="bg2">
                    <a:lumMod val="50000"/>
                  </a:schemeClr>
                </a:solidFill>
              </a:rPr>
              <a:t/>
            </a:r>
            <a:br>
              <a:rPr lang="es-ES" sz="3200" b="1" dirty="0" smtClean="0">
                <a:solidFill>
                  <a:schemeClr val="bg2">
                    <a:lumMod val="50000"/>
                  </a:schemeClr>
                </a:solidFill>
              </a:rPr>
            </a:br>
            <a:r>
              <a:rPr lang="es-ES" sz="2800" b="1" dirty="0" smtClean="0">
                <a:solidFill>
                  <a:schemeClr val="bg2">
                    <a:lumMod val="50000"/>
                  </a:schemeClr>
                </a:solidFill>
              </a:rPr>
              <a:t>Unidad de Aprendizaje </a:t>
            </a:r>
            <a:br>
              <a:rPr lang="es-ES" sz="2800" b="1" dirty="0" smtClean="0">
                <a:solidFill>
                  <a:schemeClr val="bg2">
                    <a:lumMod val="50000"/>
                  </a:schemeClr>
                </a:solidFill>
              </a:rPr>
            </a:br>
            <a:r>
              <a:rPr lang="es-ES" sz="2800" b="1" dirty="0" smtClean="0">
                <a:solidFill>
                  <a:schemeClr val="bg2">
                    <a:lumMod val="50000"/>
                  </a:schemeClr>
                </a:solidFill>
              </a:rPr>
              <a:t>PREPARACIÓN DE DATOS</a:t>
            </a:r>
            <a:br>
              <a:rPr lang="es-ES" sz="2800" b="1" dirty="0" smtClean="0">
                <a:solidFill>
                  <a:schemeClr val="bg2">
                    <a:lumMod val="50000"/>
                  </a:schemeClr>
                </a:solidFill>
              </a:rPr>
            </a:br>
            <a:r>
              <a:rPr lang="es-ES" sz="2800" b="1" dirty="0" smtClean="0">
                <a:solidFill>
                  <a:schemeClr val="bg2">
                    <a:lumMod val="50000"/>
                  </a:schemeClr>
                </a:solidFill>
              </a:rPr>
              <a:t>Tema: </a:t>
            </a:r>
            <a:br>
              <a:rPr lang="es-ES" sz="2800" b="1" dirty="0" smtClean="0">
                <a:solidFill>
                  <a:schemeClr val="bg2">
                    <a:lumMod val="50000"/>
                  </a:schemeClr>
                </a:solidFill>
              </a:rPr>
            </a:br>
            <a:r>
              <a:rPr lang="es-ES" sz="2000" b="1" dirty="0" smtClean="0">
                <a:solidFill>
                  <a:schemeClr val="bg2">
                    <a:lumMod val="50000"/>
                  </a:schemeClr>
                </a:solidFill>
              </a:rPr>
              <a:t>Conceptos fundamentales y  terminología utilizada en el diseño y la implementación de una base de datos</a:t>
            </a:r>
            <a:endParaRPr lang="es-MX" sz="2400" b="1" dirty="0">
              <a:solidFill>
                <a:schemeClr val="bg2">
                  <a:lumMod val="50000"/>
                </a:schemeClr>
              </a:solidFill>
            </a:endParaRPr>
          </a:p>
        </p:txBody>
      </p:sp>
      <p:sp>
        <p:nvSpPr>
          <p:cNvPr id="6" name="4 Subtítulo"/>
          <p:cNvSpPr>
            <a:spLocks noGrp="1"/>
          </p:cNvSpPr>
          <p:nvPr>
            <p:ph type="subTitle" idx="1"/>
          </p:nvPr>
        </p:nvSpPr>
        <p:spPr>
          <a:xfrm>
            <a:off x="1371600" y="5112824"/>
            <a:ext cx="6400800" cy="1752600"/>
          </a:xfrm>
        </p:spPr>
        <p:txBody>
          <a:bodyPr anchor="ctr">
            <a:noAutofit/>
          </a:bodyPr>
          <a:lstStyle/>
          <a:p>
            <a:pPr>
              <a:lnSpc>
                <a:spcPct val="110000"/>
              </a:lnSpc>
            </a:pPr>
            <a:r>
              <a:rPr lang="es-MX" sz="1100" b="1" dirty="0" smtClean="0">
                <a:solidFill>
                  <a:schemeClr val="bg2">
                    <a:lumMod val="50000"/>
                  </a:schemeClr>
                </a:solidFill>
                <a:latin typeface="Times New Roman" pitchFamily="18" charset="0"/>
                <a:cs typeface="Times New Roman" pitchFamily="18" charset="0"/>
              </a:rPr>
              <a:t>Dra. Carmen Liliana Rodríguez Páez</a:t>
            </a:r>
          </a:p>
          <a:p>
            <a:pPr>
              <a:lnSpc>
                <a:spcPct val="110000"/>
              </a:lnSpc>
            </a:pPr>
            <a:r>
              <a:rPr lang="es-MX" sz="1100" b="1" dirty="0" smtClean="0">
                <a:solidFill>
                  <a:schemeClr val="bg2">
                    <a:lumMod val="50000"/>
                  </a:schemeClr>
                </a:solidFill>
                <a:latin typeface="Times New Roman" pitchFamily="18" charset="0"/>
                <a:cs typeface="Times New Roman" pitchFamily="18" charset="0"/>
              </a:rPr>
              <a:t>Ingenieriera en Sistemas Inteligentes</a:t>
            </a:r>
          </a:p>
          <a:p>
            <a:pPr>
              <a:lnSpc>
                <a:spcPct val="110000"/>
              </a:lnSpc>
            </a:pPr>
            <a:r>
              <a:rPr lang="es-MX" sz="1100" b="1" dirty="0" smtClean="0">
                <a:solidFill>
                  <a:schemeClr val="bg2">
                    <a:lumMod val="50000"/>
                  </a:schemeClr>
                </a:solidFill>
                <a:latin typeface="Times New Roman" pitchFamily="18" charset="0"/>
                <a:cs typeface="Times New Roman" pitchFamily="18" charset="0"/>
              </a:rPr>
              <a:t>Universidad Autónoma del Estado de México </a:t>
            </a:r>
          </a:p>
          <a:p>
            <a:pPr>
              <a:lnSpc>
                <a:spcPct val="110000"/>
              </a:lnSpc>
            </a:pPr>
            <a:r>
              <a:rPr lang="es-MX" sz="1100" b="1" dirty="0" smtClean="0">
                <a:solidFill>
                  <a:schemeClr val="bg2">
                    <a:lumMod val="50000"/>
                  </a:schemeClr>
                </a:solidFill>
                <a:latin typeface="Times New Roman" pitchFamily="18" charset="0"/>
                <a:cs typeface="Times New Roman" pitchFamily="18" charset="0"/>
              </a:rPr>
              <a:t>Unidad Academica Profesional Nezahualcóyotl </a:t>
            </a:r>
          </a:p>
          <a:p>
            <a:pPr>
              <a:lnSpc>
                <a:spcPct val="110000"/>
              </a:lnSpc>
            </a:pPr>
            <a:endParaRPr lang="es-ES" sz="1100" b="1" dirty="0" smtClean="0">
              <a:solidFill>
                <a:schemeClr val="bg2">
                  <a:lumMod val="50000"/>
                </a:schemeClr>
              </a:solidFill>
              <a:latin typeface="Times New Roman" pitchFamily="18" charset="0"/>
              <a:cs typeface="Times New Roman" pitchFamily="18" charset="0"/>
            </a:endParaRPr>
          </a:p>
        </p:txBody>
      </p:sp>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28384" y="5733350"/>
            <a:ext cx="778029" cy="1007924"/>
          </a:xfrm>
          <a:prstGeom prst="rect">
            <a:avLst/>
          </a:prstGeom>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5199" y="6106029"/>
            <a:ext cx="1082112" cy="563515"/>
          </a:xfrm>
          <a:prstGeom prst="rect">
            <a:avLst/>
          </a:prstGeom>
        </p:spPr>
      </p:pic>
    </p:spTree>
    <p:extLst>
      <p:ext uri="{BB962C8B-B14F-4D97-AF65-F5344CB8AC3E}">
        <p14:creationId xmlns:p14="http://schemas.microsoft.com/office/powerpoint/2010/main" val="14099318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4793" cy="896190"/>
          </a:xfrm>
          <a:prstGeom prst="rect">
            <a:avLst/>
          </a:prstGeom>
        </p:spPr>
      </p:pic>
      <p:sp>
        <p:nvSpPr>
          <p:cNvPr id="2" name="Título 1"/>
          <p:cNvSpPr>
            <a:spLocks noGrp="1"/>
          </p:cNvSpPr>
          <p:nvPr>
            <p:ph type="title"/>
          </p:nvPr>
        </p:nvSpPr>
        <p:spPr>
          <a:xfrm>
            <a:off x="0" y="707045"/>
            <a:ext cx="9036496" cy="1143000"/>
          </a:xfrm>
        </p:spPr>
        <p:txBody>
          <a:bodyPr>
            <a:normAutofit/>
          </a:bodyPr>
          <a:lstStyle/>
          <a:p>
            <a:r>
              <a:rPr lang="es-ES"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Ejemplos </a:t>
            </a:r>
            <a:endParaRPr lang="es-MX" sz="3600"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Marcador de contenido 2"/>
          <p:cNvSpPr>
            <a:spLocks noGrp="1"/>
          </p:cNvSpPr>
          <p:nvPr>
            <p:ph idx="1"/>
          </p:nvPr>
        </p:nvSpPr>
        <p:spPr>
          <a:xfrm>
            <a:off x="403448" y="1866432"/>
            <a:ext cx="8229600" cy="4525963"/>
          </a:xfrm>
        </p:spPr>
        <p:txBody>
          <a:bodyPr>
            <a:normAutofit lnSpcReduction="10000"/>
          </a:bodyPr>
          <a:lstStyle/>
          <a:p>
            <a:pPr algn="just"/>
            <a:r>
              <a:rPr lang="es-MX" dirty="0" smtClean="0"/>
              <a:t>Para una INDUSTRIA, las entidades de interés podrían ser: DEPARTAMENTOS, EMPLEADOS, PRODUCTOR, ETC. </a:t>
            </a:r>
          </a:p>
          <a:p>
            <a:pPr algn="just"/>
            <a:endParaRPr lang="es-MX" dirty="0"/>
          </a:p>
          <a:p>
            <a:pPr algn="just"/>
            <a:r>
              <a:rPr lang="es-MX" dirty="0" smtClean="0"/>
              <a:t>Respecto a la entidad DEPARTAMENTO, los atributos o características importantes podrían  ser: NOMBRE DEL DIRECTOR, FUNCIONES DE DEPARTAMENTO, etc. </a:t>
            </a:r>
          </a:p>
          <a:p>
            <a:pPr marL="0" indent="0" algn="just">
              <a:buNone/>
            </a:pPr>
            <a:r>
              <a:rPr lang="es-MX" dirty="0" smtClean="0"/>
              <a:t> </a:t>
            </a:r>
            <a:endParaRPr lang="es-MX" dirty="0"/>
          </a:p>
          <a:p>
            <a:endParaRPr lang="es-MX" dirty="0"/>
          </a:p>
        </p:txBody>
      </p:sp>
    </p:spTree>
    <p:extLst>
      <p:ext uri="{BB962C8B-B14F-4D97-AF65-F5344CB8AC3E}">
        <p14:creationId xmlns:p14="http://schemas.microsoft.com/office/powerpoint/2010/main" val="11993505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4793" cy="896190"/>
          </a:xfrm>
          <a:prstGeom prst="rect">
            <a:avLst/>
          </a:prstGeom>
        </p:spPr>
      </p:pic>
      <p:sp>
        <p:nvSpPr>
          <p:cNvPr id="2" name="Título 1"/>
          <p:cNvSpPr>
            <a:spLocks noGrp="1"/>
          </p:cNvSpPr>
          <p:nvPr>
            <p:ph type="title"/>
          </p:nvPr>
        </p:nvSpPr>
        <p:spPr>
          <a:xfrm>
            <a:off x="0" y="707045"/>
            <a:ext cx="9036496" cy="1143000"/>
          </a:xfrm>
        </p:spPr>
        <p:txBody>
          <a:bodyPr>
            <a:normAutofit/>
          </a:bodyPr>
          <a:lstStyle/>
          <a:p>
            <a:r>
              <a:rPr lang="es-ES"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Ejemplos </a:t>
            </a:r>
            <a:endParaRPr lang="es-MX" sz="3600"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Marcador de contenido 2"/>
          <p:cNvSpPr>
            <a:spLocks noGrp="1"/>
          </p:cNvSpPr>
          <p:nvPr>
            <p:ph idx="1"/>
          </p:nvPr>
        </p:nvSpPr>
        <p:spPr>
          <a:xfrm>
            <a:off x="403448" y="1866432"/>
            <a:ext cx="8229600" cy="4525963"/>
          </a:xfrm>
        </p:spPr>
        <p:txBody>
          <a:bodyPr>
            <a:normAutofit lnSpcReduction="10000"/>
          </a:bodyPr>
          <a:lstStyle/>
          <a:p>
            <a:pPr algn="just"/>
            <a:r>
              <a:rPr lang="es-MX" dirty="0" smtClean="0"/>
              <a:t>Para una INDUSTRIA, las entidades de interés podrían ser: DEPARTAMENTOS, EMPLEADOS, PRODUCTOR, ETC. </a:t>
            </a:r>
          </a:p>
          <a:p>
            <a:pPr algn="just"/>
            <a:endParaRPr lang="es-MX" dirty="0"/>
          </a:p>
          <a:p>
            <a:pPr algn="just"/>
            <a:r>
              <a:rPr lang="es-MX" dirty="0" smtClean="0"/>
              <a:t>Respecto a la entidad DEPARTAMENTO, los atributos o características importantes podrían  ser: NOMBRE DEL DIRECTOR, FUNCIONES DE DEPARTAMENTO, etc. </a:t>
            </a:r>
          </a:p>
          <a:p>
            <a:pPr marL="0" indent="0" algn="just">
              <a:buNone/>
            </a:pPr>
            <a:r>
              <a:rPr lang="es-MX" dirty="0" smtClean="0"/>
              <a:t> </a:t>
            </a:r>
            <a:endParaRPr lang="es-MX" dirty="0"/>
          </a:p>
          <a:p>
            <a:endParaRPr lang="es-MX" dirty="0"/>
          </a:p>
        </p:txBody>
      </p:sp>
    </p:spTree>
    <p:extLst>
      <p:ext uri="{BB962C8B-B14F-4D97-AF65-F5344CB8AC3E}">
        <p14:creationId xmlns:p14="http://schemas.microsoft.com/office/powerpoint/2010/main" val="328698819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4793" cy="896190"/>
          </a:xfrm>
          <a:prstGeom prst="rect">
            <a:avLst/>
          </a:prstGeom>
        </p:spPr>
      </p:pic>
      <p:sp>
        <p:nvSpPr>
          <p:cNvPr id="2" name="Título 1"/>
          <p:cNvSpPr>
            <a:spLocks noGrp="1"/>
          </p:cNvSpPr>
          <p:nvPr>
            <p:ph type="title"/>
          </p:nvPr>
        </p:nvSpPr>
        <p:spPr>
          <a:xfrm>
            <a:off x="0" y="707045"/>
            <a:ext cx="9036496" cy="1143000"/>
          </a:xfrm>
        </p:spPr>
        <p:txBody>
          <a:bodyPr>
            <a:normAutofit/>
          </a:bodyPr>
          <a:lstStyle/>
          <a:p>
            <a:r>
              <a:rPr lang="es-ES" sz="3600"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Resumen </a:t>
            </a:r>
            <a:endParaRPr lang="es-MX" sz="3600"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Marcador de contenido 2"/>
          <p:cNvSpPr>
            <a:spLocks noGrp="1"/>
          </p:cNvSpPr>
          <p:nvPr>
            <p:ph idx="1"/>
          </p:nvPr>
        </p:nvSpPr>
        <p:spPr>
          <a:xfrm>
            <a:off x="395536" y="1700808"/>
            <a:ext cx="8229600" cy="4525963"/>
          </a:xfrm>
        </p:spPr>
        <p:txBody>
          <a:bodyPr>
            <a:noAutofit/>
          </a:bodyPr>
          <a:lstStyle/>
          <a:p>
            <a:pPr algn="just">
              <a:buFont typeface="Wingdings" panose="05000000000000000000" pitchFamily="2" charset="2"/>
              <a:buChar char="Ø"/>
            </a:pPr>
            <a:r>
              <a:rPr lang="es-ES" sz="1400" b="1" dirty="0" smtClean="0">
                <a:solidFill>
                  <a:schemeClr val="bg2">
                    <a:lumMod val="50000"/>
                  </a:schemeClr>
                </a:solidFill>
                <a:effectLst>
                  <a:outerShdw blurRad="38100" dist="38100" dir="2700000" algn="tl">
                    <a:srgbClr val="000000">
                      <a:alpha val="43137"/>
                    </a:srgbClr>
                  </a:outerShdw>
                </a:effectLst>
                <a:cs typeface="Times New Roman" panose="02020603050405020304" pitchFamily="18" charset="0"/>
              </a:rPr>
              <a:t> </a:t>
            </a:r>
            <a:r>
              <a:rPr lang="es-MX" sz="1400" dirty="0"/>
              <a:t> E</a:t>
            </a:r>
            <a:r>
              <a:rPr lang="es-MX" sz="1400" dirty="0" smtClean="0"/>
              <a:t>l </a:t>
            </a:r>
            <a:r>
              <a:rPr lang="es-MX" sz="1400" dirty="0"/>
              <a:t>modelo de datos entidad-relación (E-R) se </a:t>
            </a:r>
            <a:r>
              <a:rPr lang="es-MX" sz="1400" dirty="0" smtClean="0"/>
              <a:t>basa en </a:t>
            </a:r>
            <a:r>
              <a:rPr lang="es-MX" sz="1400" dirty="0"/>
              <a:t>una percepción del mundo real consistente en </a:t>
            </a:r>
            <a:r>
              <a:rPr lang="es-MX" sz="1400" dirty="0" smtClean="0"/>
              <a:t>un conjunto </a:t>
            </a:r>
            <a:r>
              <a:rPr lang="es-MX" sz="1400" dirty="0"/>
              <a:t>de objetos básicos llamados entidades y </a:t>
            </a:r>
            <a:r>
              <a:rPr lang="es-MX" sz="1400" dirty="0" smtClean="0"/>
              <a:t>en relaciones </a:t>
            </a:r>
            <a:r>
              <a:rPr lang="es-MX" sz="1400" dirty="0"/>
              <a:t>entre esos objetos. </a:t>
            </a:r>
          </a:p>
          <a:p>
            <a:pPr algn="just">
              <a:buFont typeface="Wingdings" panose="05000000000000000000" pitchFamily="2" charset="2"/>
              <a:buChar char="Ø"/>
            </a:pPr>
            <a:r>
              <a:rPr lang="es-MX" sz="1400" dirty="0" smtClean="0"/>
              <a:t>El </a:t>
            </a:r>
            <a:r>
              <a:rPr lang="es-MX" sz="1400" dirty="0"/>
              <a:t>modelo está pensado principalmente para el </a:t>
            </a:r>
            <a:r>
              <a:rPr lang="es-MX" sz="1400" dirty="0" smtClean="0"/>
              <a:t>proceso de </a:t>
            </a:r>
            <a:r>
              <a:rPr lang="es-MX" sz="1400" dirty="0"/>
              <a:t>diseño de la base de datos. Fue </a:t>
            </a:r>
            <a:r>
              <a:rPr lang="es-MX" sz="1400" dirty="0" smtClean="0"/>
              <a:t>desarrollado para facilitar </a:t>
            </a:r>
            <a:r>
              <a:rPr lang="es-MX" sz="1400" dirty="0"/>
              <a:t>el diseño permitiendo la </a:t>
            </a:r>
            <a:r>
              <a:rPr lang="es-MX" sz="1400" dirty="0" smtClean="0"/>
              <a:t>especiación de</a:t>
            </a:r>
            <a:endParaRPr lang="es-MX" sz="1400" dirty="0"/>
          </a:p>
          <a:p>
            <a:pPr algn="just">
              <a:buFont typeface="Wingdings" panose="05000000000000000000" pitchFamily="2" charset="2"/>
              <a:buChar char="Ø"/>
            </a:pPr>
            <a:r>
              <a:rPr lang="es-MX" sz="1400" dirty="0"/>
              <a:t>un </a:t>
            </a:r>
            <a:r>
              <a:rPr lang="es-MX" sz="1400" dirty="0" smtClean="0"/>
              <a:t>esquema de </a:t>
            </a:r>
            <a:r>
              <a:rPr lang="es-MX" sz="1400" dirty="0"/>
              <a:t>la empresa.</a:t>
            </a:r>
          </a:p>
          <a:p>
            <a:pPr algn="just">
              <a:buFont typeface="Wingdings" panose="05000000000000000000" pitchFamily="2" charset="2"/>
              <a:buChar char="Ø"/>
            </a:pPr>
            <a:r>
              <a:rPr lang="es-MX" sz="1400" dirty="0" smtClean="0"/>
              <a:t>Tal esquema representa la </a:t>
            </a:r>
            <a:r>
              <a:rPr lang="es-MX" sz="1400" dirty="0"/>
              <a:t>estructura lógica general de la base de datos</a:t>
            </a:r>
            <a:r>
              <a:rPr lang="es-MX" sz="1400" dirty="0" smtClean="0"/>
              <a:t>. </a:t>
            </a:r>
            <a:endParaRPr lang="es-MX" sz="1400" dirty="0"/>
          </a:p>
          <a:p>
            <a:pPr algn="just">
              <a:buFont typeface="Wingdings" panose="05000000000000000000" pitchFamily="2" charset="2"/>
              <a:buChar char="Ø"/>
            </a:pPr>
            <a:r>
              <a:rPr lang="es-MX" sz="1400" dirty="0" smtClean="0"/>
              <a:t>Esta estructura </a:t>
            </a:r>
            <a:r>
              <a:rPr lang="es-MX" sz="1400" dirty="0"/>
              <a:t>general se puede expresar </a:t>
            </a:r>
            <a:r>
              <a:rPr lang="es-MX" sz="1400" dirty="0" smtClean="0"/>
              <a:t>gráficamente mediante un diagrama E-R</a:t>
            </a:r>
            <a:r>
              <a:rPr lang="es-MX" sz="1400" dirty="0"/>
              <a:t>.</a:t>
            </a:r>
          </a:p>
          <a:p>
            <a:pPr algn="just">
              <a:buFont typeface="Wingdings" panose="05000000000000000000" pitchFamily="2" charset="2"/>
              <a:buChar char="Ø"/>
            </a:pPr>
            <a:r>
              <a:rPr lang="es-MX" sz="1400" dirty="0" smtClean="0"/>
              <a:t>Una </a:t>
            </a:r>
            <a:r>
              <a:rPr lang="es-MX" sz="1400" dirty="0"/>
              <a:t>entidad es un objeto que existe y es </a:t>
            </a:r>
            <a:r>
              <a:rPr lang="es-MX" sz="1400" dirty="0" smtClean="0"/>
              <a:t>distinguible de </a:t>
            </a:r>
            <a:r>
              <a:rPr lang="es-MX" sz="1400" dirty="0"/>
              <a:t>otros objetos. Se expresa la distinción </a:t>
            </a:r>
            <a:r>
              <a:rPr lang="es-MX" sz="1400" dirty="0" smtClean="0"/>
              <a:t>asociando con </a:t>
            </a:r>
            <a:r>
              <a:rPr lang="es-MX" sz="1400" dirty="0"/>
              <a:t>cada entidad un conjunto de atributos que </a:t>
            </a:r>
            <a:r>
              <a:rPr lang="es-MX" sz="1400" dirty="0" smtClean="0"/>
              <a:t>describen el </a:t>
            </a:r>
            <a:r>
              <a:rPr lang="es-MX" sz="1400" dirty="0"/>
              <a:t>objeto. </a:t>
            </a:r>
          </a:p>
          <a:p>
            <a:pPr algn="just">
              <a:buFont typeface="Wingdings" panose="05000000000000000000" pitchFamily="2" charset="2"/>
              <a:buChar char="Ø"/>
            </a:pPr>
            <a:r>
              <a:rPr lang="es-MX" sz="1400" dirty="0" smtClean="0"/>
              <a:t>Una </a:t>
            </a:r>
            <a:r>
              <a:rPr lang="es-MX" sz="1400" dirty="0"/>
              <a:t>relación es una asociación entre diferentes entidades.</a:t>
            </a:r>
          </a:p>
          <a:p>
            <a:pPr algn="just">
              <a:buFont typeface="Wingdings" panose="05000000000000000000" pitchFamily="2" charset="2"/>
              <a:buChar char="Ø"/>
            </a:pPr>
            <a:r>
              <a:rPr lang="es-MX" sz="1400" dirty="0"/>
              <a:t>Un </a:t>
            </a:r>
            <a:r>
              <a:rPr lang="es-MX" sz="1400" dirty="0" smtClean="0"/>
              <a:t>conjunto de relaciones es una colección de </a:t>
            </a:r>
            <a:r>
              <a:rPr lang="es-MX" sz="1400" dirty="0"/>
              <a:t>relaciones del mismo tipo y un </a:t>
            </a:r>
            <a:r>
              <a:rPr lang="es-MX" sz="1400" dirty="0" smtClean="0"/>
              <a:t>conjunto de entidades es una </a:t>
            </a:r>
            <a:r>
              <a:rPr lang="es-MX" sz="1400" dirty="0"/>
              <a:t>colección de entidades del </a:t>
            </a:r>
            <a:r>
              <a:rPr lang="es-MX" sz="1400" dirty="0" smtClean="0"/>
              <a:t>mismo  tipo</a:t>
            </a:r>
            <a:r>
              <a:rPr lang="es-MX" sz="1400" dirty="0"/>
              <a:t>.</a:t>
            </a:r>
          </a:p>
          <a:p>
            <a:pPr algn="just">
              <a:buFont typeface="Wingdings" panose="05000000000000000000" pitchFamily="2" charset="2"/>
              <a:buChar char="Ø"/>
            </a:pPr>
            <a:r>
              <a:rPr lang="es-MX" sz="1400" dirty="0" smtClean="0"/>
              <a:t>La </a:t>
            </a:r>
            <a:r>
              <a:rPr lang="es-MX" sz="1400" dirty="0"/>
              <a:t>correspondencia de </a:t>
            </a:r>
            <a:r>
              <a:rPr lang="es-MX" sz="1400" dirty="0" err="1"/>
              <a:t>cardinalidades</a:t>
            </a:r>
            <a:r>
              <a:rPr lang="es-MX" sz="1400" dirty="0"/>
              <a:t> expresa </a:t>
            </a:r>
            <a:r>
              <a:rPr lang="es-MX" sz="1400" dirty="0" smtClean="0"/>
              <a:t>el número </a:t>
            </a:r>
            <a:r>
              <a:rPr lang="es-MX" sz="1400" dirty="0"/>
              <a:t>de entidades a las que otra entidad se </a:t>
            </a:r>
            <a:r>
              <a:rPr lang="es-MX" sz="1400" dirty="0" smtClean="0"/>
              <a:t>puede asociar </a:t>
            </a:r>
            <a:r>
              <a:rPr lang="es-MX" sz="1400" dirty="0"/>
              <a:t>a través de un conjunto de relaciones. </a:t>
            </a:r>
          </a:p>
          <a:p>
            <a:pPr algn="just">
              <a:buFont typeface="Wingdings" panose="05000000000000000000" pitchFamily="2" charset="2"/>
              <a:buChar char="Ø"/>
            </a:pPr>
            <a:r>
              <a:rPr lang="es-MX" sz="1400" dirty="0" smtClean="0"/>
              <a:t>Una </a:t>
            </a:r>
            <a:r>
              <a:rPr lang="es-MX" sz="1400" dirty="0" err="1"/>
              <a:t>superclave</a:t>
            </a:r>
            <a:r>
              <a:rPr lang="es-MX" sz="1400" dirty="0"/>
              <a:t> de un conjunto de entidades es </a:t>
            </a:r>
            <a:r>
              <a:rPr lang="es-MX" sz="1400" dirty="0" smtClean="0"/>
              <a:t>un conjunto </a:t>
            </a:r>
            <a:r>
              <a:rPr lang="es-MX" sz="1400" dirty="0"/>
              <a:t>de uno o más atributos que, tomados colectivamente</a:t>
            </a:r>
            <a:r>
              <a:rPr lang="es-MX" sz="1400" dirty="0" smtClean="0"/>
              <a:t>, permiten </a:t>
            </a:r>
            <a:r>
              <a:rPr lang="es-MX" sz="1400" dirty="0" err="1" smtClean="0"/>
              <a:t>identiﬁcar</a:t>
            </a:r>
            <a:r>
              <a:rPr lang="es-MX" sz="1400" dirty="0" smtClean="0"/>
              <a:t> unívocamente </a:t>
            </a:r>
            <a:r>
              <a:rPr lang="es-MX" sz="1400" dirty="0"/>
              <a:t>una </a:t>
            </a:r>
            <a:r>
              <a:rPr lang="es-MX" sz="1400" dirty="0" smtClean="0"/>
              <a:t>entidad en </a:t>
            </a:r>
            <a:r>
              <a:rPr lang="es-MX" sz="1400" dirty="0"/>
              <a:t>un conjunto de entidades. Se elige una </a:t>
            </a:r>
            <a:r>
              <a:rPr lang="es-MX" sz="1400" dirty="0" err="1" smtClean="0"/>
              <a:t>superclave</a:t>
            </a:r>
            <a:r>
              <a:rPr lang="es-MX" sz="1400" dirty="0" smtClean="0"/>
              <a:t> mínima </a:t>
            </a:r>
            <a:r>
              <a:rPr lang="es-MX" sz="1400" dirty="0"/>
              <a:t>para cada conjunto de entidades de </a:t>
            </a:r>
            <a:r>
              <a:rPr lang="es-MX" sz="1400" dirty="0" smtClean="0"/>
              <a:t>entre sus </a:t>
            </a:r>
            <a:r>
              <a:rPr lang="es-MX" sz="1400" dirty="0" err="1" smtClean="0"/>
              <a:t>superclaves</a:t>
            </a:r>
            <a:r>
              <a:rPr lang="es-MX" sz="1400" dirty="0"/>
              <a:t>; la </a:t>
            </a:r>
            <a:r>
              <a:rPr lang="es-MX" sz="1400" dirty="0" err="1"/>
              <a:t>superclave</a:t>
            </a:r>
            <a:r>
              <a:rPr lang="es-MX" sz="1400" dirty="0"/>
              <a:t> mínima se </a:t>
            </a:r>
            <a:r>
              <a:rPr lang="es-MX" sz="1400" dirty="0" smtClean="0"/>
              <a:t>denomina la clave primaria del </a:t>
            </a:r>
            <a:r>
              <a:rPr lang="es-MX" sz="1400" dirty="0"/>
              <a:t>conjunto de entidades. </a:t>
            </a:r>
            <a:r>
              <a:rPr lang="es-MX" sz="1400" dirty="0" smtClean="0"/>
              <a:t>Análogamente, un </a:t>
            </a:r>
            <a:r>
              <a:rPr lang="es-MX" sz="1400" dirty="0"/>
              <a:t>conjunto de relaciones es un conjunto </a:t>
            </a:r>
            <a:r>
              <a:rPr lang="es-MX" sz="1400" dirty="0" smtClean="0"/>
              <a:t>de uno o </a:t>
            </a:r>
            <a:r>
              <a:rPr lang="es-MX" sz="1400" dirty="0"/>
              <a:t>más atributos que, tomados colectivamente, </a:t>
            </a:r>
            <a:r>
              <a:rPr lang="es-MX" sz="1400" dirty="0" smtClean="0"/>
              <a:t>permiten identificar </a:t>
            </a:r>
            <a:r>
              <a:rPr lang="es-MX" sz="1400" dirty="0"/>
              <a:t>unívocamente una relación en </a:t>
            </a:r>
            <a:r>
              <a:rPr lang="es-MX" sz="1400" dirty="0" smtClean="0"/>
              <a:t>un conjunto </a:t>
            </a:r>
            <a:r>
              <a:rPr lang="es-MX" sz="1400" dirty="0"/>
              <a:t>de relaciones. De igual forma se elige </a:t>
            </a:r>
            <a:r>
              <a:rPr lang="es-MX" sz="1400" dirty="0" smtClean="0"/>
              <a:t>una </a:t>
            </a:r>
            <a:r>
              <a:rPr lang="es-MX" sz="1400" dirty="0" err="1" smtClean="0"/>
              <a:t>superclave</a:t>
            </a:r>
            <a:r>
              <a:rPr lang="es-MX" sz="1400" dirty="0" smtClean="0"/>
              <a:t> </a:t>
            </a:r>
            <a:r>
              <a:rPr lang="es-MX" sz="1400" dirty="0"/>
              <a:t>mínima para cada conjunto de </a:t>
            </a:r>
            <a:r>
              <a:rPr lang="es-MX" sz="1400" dirty="0" smtClean="0"/>
              <a:t>relaciones de </a:t>
            </a:r>
            <a:r>
              <a:rPr lang="es-MX" sz="1400" dirty="0"/>
              <a:t>entre todas sus </a:t>
            </a:r>
            <a:r>
              <a:rPr lang="es-MX" sz="1400" dirty="0" err="1"/>
              <a:t>superclaves</a:t>
            </a:r>
            <a:r>
              <a:rPr lang="es-MX" sz="1400" dirty="0"/>
              <a:t>; ésta es la clave </a:t>
            </a:r>
            <a:r>
              <a:rPr lang="es-MX" sz="1400" dirty="0" smtClean="0"/>
              <a:t>primaria del </a:t>
            </a:r>
            <a:r>
              <a:rPr lang="es-MX" sz="1400" dirty="0"/>
              <a:t>conjunto de relaciones</a:t>
            </a:r>
            <a:r>
              <a:rPr lang="es-MX" sz="1400" dirty="0" smtClean="0"/>
              <a:t>. de </a:t>
            </a:r>
            <a:r>
              <a:rPr lang="es-MX" sz="1400" dirty="0"/>
              <a:t>nivel más alto para formar un conjunto de </a:t>
            </a:r>
            <a:r>
              <a:rPr lang="es-MX" sz="1400" dirty="0" smtClean="0"/>
              <a:t>entidades de </a:t>
            </a:r>
            <a:r>
              <a:rPr lang="es-MX" sz="1400" dirty="0"/>
              <a:t>nivel más bajo. </a:t>
            </a:r>
            <a:endParaRPr lang="es-MX" sz="1400" dirty="0"/>
          </a:p>
        </p:txBody>
      </p:sp>
    </p:spTree>
    <p:extLst>
      <p:ext uri="{BB962C8B-B14F-4D97-AF65-F5344CB8AC3E}">
        <p14:creationId xmlns:p14="http://schemas.microsoft.com/office/powerpoint/2010/main" val="41742836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4793" cy="896190"/>
          </a:xfrm>
          <a:prstGeom prst="rect">
            <a:avLst/>
          </a:prstGeom>
        </p:spPr>
      </p:pic>
      <p:sp>
        <p:nvSpPr>
          <p:cNvPr id="2" name="Título 1"/>
          <p:cNvSpPr>
            <a:spLocks noGrp="1"/>
          </p:cNvSpPr>
          <p:nvPr>
            <p:ph type="title"/>
          </p:nvPr>
        </p:nvSpPr>
        <p:spPr>
          <a:xfrm>
            <a:off x="0" y="707045"/>
            <a:ext cx="9036496" cy="1143000"/>
          </a:xfrm>
        </p:spPr>
        <p:txBody>
          <a:bodyPr>
            <a:normAutofit/>
          </a:bodyPr>
          <a:lstStyle/>
          <a:p>
            <a:r>
              <a:rPr lang="es-ES" sz="3600"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Referencias </a:t>
            </a:r>
            <a:endParaRPr lang="es-MX" sz="3600"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4 Marcador de contenido"/>
          <p:cNvSpPr txBox="1">
            <a:spLocks noGrp="1"/>
          </p:cNvSpPr>
          <p:nvPr>
            <p:ph idx="1"/>
          </p:nvPr>
        </p:nvSpPr>
        <p:spPr>
          <a:xfrm>
            <a:off x="403225" y="1866900"/>
            <a:ext cx="8229600" cy="4525963"/>
          </a:xfrm>
          <a:prstGeom prst="rect">
            <a:avLst/>
          </a:prstGeom>
          <a:noFill/>
        </p:spPr>
        <p:txBody>
          <a:bodyPr wrap="square" rtlCol="0">
            <a:spAutoFit/>
          </a:bodyPr>
          <a:lstStyle/>
          <a:p>
            <a:pPr marL="342900" lvl="0" indent="-342900">
              <a:buFont typeface="+mj-lt"/>
              <a:buAutoNum type="arabicPeriod"/>
            </a:pPr>
            <a:r>
              <a:rPr lang="x-none" sz="2000" dirty="0"/>
              <a:t>Introducción a los sistemas de bases de datos, Date c. J.,  Pearson</a:t>
            </a:r>
            <a:endParaRPr lang="es-MX" sz="2000" dirty="0"/>
          </a:p>
          <a:p>
            <a:pPr marL="342900" lvl="0" indent="-342900">
              <a:buFont typeface="+mj-lt"/>
              <a:buAutoNum type="arabicPeriod"/>
            </a:pPr>
            <a:r>
              <a:rPr lang="x-none" sz="2000" dirty="0"/>
              <a:t>Fundamentos bases de datos,  Oppel Andy, Mc Graw Hill</a:t>
            </a:r>
            <a:endParaRPr lang="es-MX" sz="2000" dirty="0"/>
          </a:p>
          <a:p>
            <a:pPr marL="342900" lvl="0" indent="-342900">
              <a:buFont typeface="+mj-lt"/>
              <a:buAutoNum type="arabicPeriod"/>
            </a:pPr>
            <a:r>
              <a:rPr lang="x-none" sz="2000" dirty="0"/>
              <a:t>Fundamentos bases de datos, Silberschatz korth sudarshan, Mc Graw Hill</a:t>
            </a:r>
            <a:endParaRPr lang="es-MX" sz="2000" dirty="0"/>
          </a:p>
          <a:p>
            <a:pPr marL="342900" lvl="0" indent="-342900">
              <a:buFont typeface="+mj-lt"/>
              <a:buAutoNum type="arabicPeriod"/>
            </a:pPr>
            <a:r>
              <a:rPr lang="x-none" sz="2000" dirty="0"/>
              <a:t>Fundamentos de sistemas de bases de datos, Ramez Elmasri, Pearson</a:t>
            </a:r>
            <a:endParaRPr lang="es-MX" sz="2000" dirty="0"/>
          </a:p>
          <a:p>
            <a:pPr marL="342900" lvl="0" indent="-342900">
              <a:buFont typeface="+mj-lt"/>
              <a:buAutoNum type="arabicPeriod"/>
            </a:pPr>
            <a:r>
              <a:rPr lang="x-none" sz="2000" dirty="0"/>
              <a:t>Tecnología y diseño de bases de datos, g. Piattini Mario, Alfaomega</a:t>
            </a:r>
            <a:endParaRPr lang="es-MX" sz="2000" dirty="0"/>
          </a:p>
          <a:p>
            <a:pPr marL="342900" lvl="0" indent="-342900">
              <a:buFont typeface="+mj-lt"/>
              <a:buAutoNum type="arabicPeriod"/>
            </a:pPr>
            <a:r>
              <a:rPr lang="x-none" sz="2000" dirty="0"/>
              <a:t>Administración de bases de datos diseño y desarrollo, v. Mannino Michael</a:t>
            </a:r>
            <a:endParaRPr lang="es-MX" sz="2000" dirty="0"/>
          </a:p>
          <a:p>
            <a:pPr marL="342900" lvl="0" indent="-342900">
              <a:buFont typeface="+mj-lt"/>
              <a:buAutoNum type="arabicPeriod"/>
            </a:pPr>
            <a:r>
              <a:rPr lang="x-none" sz="2000" dirty="0"/>
              <a:t>Ceri Stefano &amp; Pelagatti Guiseppe, “Distribuyed Data Bases Principles &amp; Systems“, Ed. Mc Graw Hill.</a:t>
            </a:r>
            <a:endParaRPr lang="es-MX" sz="2000" dirty="0"/>
          </a:p>
          <a:p>
            <a:pPr marL="342900" lvl="0" indent="-342900">
              <a:buFont typeface="+mj-lt"/>
              <a:buAutoNum type="arabicPeriod"/>
            </a:pPr>
            <a:r>
              <a:rPr lang="x-none" sz="2000" dirty="0"/>
              <a:t>Date C. J. “Introducción a los Sistemas de Bases de Datos”, Ed. Addisson Wesley Longman , México 2000</a:t>
            </a:r>
            <a:endParaRPr lang="es-MX" sz="2000" dirty="0"/>
          </a:p>
          <a:p>
            <a:pPr marL="342900" lvl="0" indent="-342900">
              <a:buFont typeface="+mj-lt"/>
              <a:buAutoNum type="arabicPeriod"/>
            </a:pPr>
            <a:r>
              <a:rPr lang="x-none" sz="2000" dirty="0"/>
              <a:t>M. I. Solleiro, Diaz de Sandi, “Notas de Base de Datos II”, México 2000 </a:t>
            </a:r>
            <a:endParaRPr lang="es-MX" sz="2000" dirty="0"/>
          </a:p>
          <a:p>
            <a:pPr marL="342900" lvl="0" indent="-342900">
              <a:buFont typeface="+mj-lt"/>
              <a:buAutoNum type="arabicPeriod"/>
            </a:pPr>
            <a:r>
              <a:rPr lang="x-none" sz="2000" dirty="0"/>
              <a:t>Miguel A. Rodríguez, “Bases de datos “, Mc Graw Hill, España 1992</a:t>
            </a:r>
            <a:endParaRPr lang="es-MX" sz="2000" dirty="0"/>
          </a:p>
          <a:p>
            <a:pPr marL="342900" lvl="0" indent="-342900">
              <a:buFont typeface="+mj-lt"/>
              <a:buAutoNum type="arabicPeriod"/>
            </a:pPr>
            <a:r>
              <a:rPr lang="x-none" sz="2000" dirty="0"/>
              <a:t>Ullman Jeffrey D. “Principal of data base systems” Ed. Computer Sciencie Press.</a:t>
            </a:r>
            <a:endParaRPr lang="es-MX" sz="2000" dirty="0"/>
          </a:p>
          <a:p>
            <a:pPr marL="342900" lvl="0" indent="-342900">
              <a:buFont typeface="+mj-lt"/>
              <a:buAutoNum type="arabicPeriod"/>
            </a:pPr>
            <a:r>
              <a:rPr lang="x-none" sz="2000" dirty="0"/>
              <a:t>Martin james “Computer data base organization” Ed. Prentice Hall</a:t>
            </a:r>
            <a:endParaRPr lang="es-MX" sz="2000" dirty="0"/>
          </a:p>
          <a:p>
            <a:pPr marL="342900" lvl="0" indent="-342900">
              <a:buFont typeface="+mj-lt"/>
              <a:buAutoNum type="arabicPeriod"/>
            </a:pPr>
            <a:endParaRPr lang="es-MX" sz="2000" b="1" dirty="0"/>
          </a:p>
        </p:txBody>
      </p:sp>
    </p:spTree>
    <p:extLst>
      <p:ext uri="{BB962C8B-B14F-4D97-AF65-F5344CB8AC3E}">
        <p14:creationId xmlns:p14="http://schemas.microsoft.com/office/powerpoint/2010/main" val="35401732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8" name="1 Rectángulo"/>
          <p:cNvSpPr/>
          <p:nvPr/>
        </p:nvSpPr>
        <p:spPr>
          <a:xfrm>
            <a:off x="597409" y="2276872"/>
            <a:ext cx="7488832" cy="4647426"/>
          </a:xfrm>
          <a:prstGeom prst="rect">
            <a:avLst/>
          </a:prstGeom>
        </p:spPr>
        <p:txBody>
          <a:bodyPr wrap="square">
            <a:spAutoFit/>
          </a:bodyPr>
          <a:lstStyle/>
          <a:p>
            <a:pPr algn="ctr"/>
            <a:r>
              <a:rPr lang="es-ES" sz="2400" dirty="0" smtClean="0">
                <a:solidFill>
                  <a:schemeClr val="bg2">
                    <a:lumMod val="50000"/>
                  </a:schemeClr>
                </a:solidFill>
              </a:rPr>
              <a:t>PREPARACIÓN DE DATOS </a:t>
            </a:r>
          </a:p>
          <a:p>
            <a:pPr algn="ctr"/>
            <a:r>
              <a:rPr lang="es-ES" sz="2400" dirty="0" smtClean="0">
                <a:solidFill>
                  <a:schemeClr val="bg2">
                    <a:lumMod val="50000"/>
                  </a:schemeClr>
                </a:solidFill>
              </a:rPr>
              <a:t>Unidad I. </a:t>
            </a:r>
            <a:endParaRPr lang="es-ES" sz="2000" dirty="0" smtClean="0">
              <a:solidFill>
                <a:schemeClr val="bg2">
                  <a:lumMod val="50000"/>
                </a:schemeClr>
              </a:solidFill>
            </a:endParaRPr>
          </a:p>
          <a:p>
            <a:pPr algn="just"/>
            <a:r>
              <a:rPr lang="es-ES" sz="2000" dirty="0" smtClean="0">
                <a:solidFill>
                  <a:schemeClr val="bg2">
                    <a:lumMod val="50000"/>
                  </a:schemeClr>
                </a:solidFill>
              </a:rPr>
              <a:t>1.1. Introducción</a:t>
            </a:r>
          </a:p>
          <a:p>
            <a:pPr algn="just"/>
            <a:r>
              <a:rPr lang="es-ES" sz="2000" dirty="0" smtClean="0">
                <a:solidFill>
                  <a:schemeClr val="bg2">
                    <a:lumMod val="50000"/>
                  </a:schemeClr>
                </a:solidFill>
              </a:rPr>
              <a:t>1.2. Aplicación de los sistemas de bases de datos (BD)</a:t>
            </a:r>
          </a:p>
          <a:p>
            <a:pPr algn="just"/>
            <a:r>
              <a:rPr lang="es-ES" sz="2000" dirty="0" smtClean="0">
                <a:solidFill>
                  <a:schemeClr val="bg2">
                    <a:lumMod val="50000"/>
                  </a:schemeClr>
                </a:solidFill>
              </a:rPr>
              <a:t>1.3. </a:t>
            </a:r>
            <a:r>
              <a:rPr lang="es-MX" sz="2000" dirty="0" smtClean="0">
                <a:solidFill>
                  <a:schemeClr val="bg2">
                    <a:lumMod val="50000"/>
                  </a:schemeClr>
                </a:solidFill>
              </a:rPr>
              <a:t>Sistemas de bases de datos frente a sistemas de archivos</a:t>
            </a:r>
          </a:p>
          <a:p>
            <a:pPr algn="just"/>
            <a:r>
              <a:rPr lang="es-MX" sz="2000" dirty="0" smtClean="0">
                <a:solidFill>
                  <a:schemeClr val="bg2">
                    <a:lumMod val="50000"/>
                  </a:schemeClr>
                </a:solidFill>
              </a:rPr>
              <a:t>1.4 ¿Por qué base de datos?</a:t>
            </a:r>
          </a:p>
          <a:p>
            <a:pPr algn="just"/>
            <a:r>
              <a:rPr lang="es-MX" sz="2000" dirty="0" smtClean="0">
                <a:solidFill>
                  <a:schemeClr val="bg2">
                    <a:lumMod val="50000"/>
                  </a:schemeClr>
                </a:solidFill>
              </a:rPr>
              <a:t>1.5. Antecedentes históricos sobre SMBD</a:t>
            </a:r>
          </a:p>
          <a:p>
            <a:pPr algn="just"/>
            <a:r>
              <a:rPr lang="es-ES" sz="2000" dirty="0" smtClean="0">
                <a:solidFill>
                  <a:schemeClr val="bg2">
                    <a:lumMod val="50000"/>
                  </a:schemeClr>
                </a:solidFill>
              </a:rPr>
              <a:t>1.6 Conceptos básicos de base de datos (BD)</a:t>
            </a:r>
            <a:endParaRPr lang="es-MX" sz="2000" dirty="0" smtClean="0">
              <a:solidFill>
                <a:schemeClr val="bg2">
                  <a:lumMod val="50000"/>
                </a:schemeClr>
              </a:solidFill>
            </a:endParaRPr>
          </a:p>
          <a:p>
            <a:pPr algn="just"/>
            <a:endParaRPr lang="es-MX" sz="32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pPr algn="just"/>
            <a:endParaRPr lang="es-MX" sz="3200" dirty="0" smtClean="0">
              <a:solidFill>
                <a:schemeClr val="bg2">
                  <a:lumMod val="50000"/>
                </a:schemeClr>
              </a:solidFill>
            </a:endParaRPr>
          </a:p>
          <a:p>
            <a:pPr algn="just"/>
            <a:endParaRPr lang="es-ES" sz="3200" dirty="0" smtClean="0">
              <a:solidFill>
                <a:schemeClr val="bg2">
                  <a:lumMod val="50000"/>
                </a:schemeClr>
              </a:solidFill>
            </a:endParaRPr>
          </a:p>
          <a:p>
            <a:pPr algn="just"/>
            <a:endParaRPr lang="es-ES" sz="3200" dirty="0" smtClean="0">
              <a:solidFill>
                <a:schemeClr val="bg2">
                  <a:lumMod val="50000"/>
                </a:schemeClr>
              </a:solidFill>
            </a:endParaRPr>
          </a:p>
        </p:txBody>
      </p:sp>
      <p:sp>
        <p:nvSpPr>
          <p:cNvPr id="11" name="2 CuadroTexto"/>
          <p:cNvSpPr txBox="1"/>
          <p:nvPr/>
        </p:nvSpPr>
        <p:spPr>
          <a:xfrm>
            <a:off x="1439652" y="1268760"/>
            <a:ext cx="6264696" cy="646331"/>
          </a:xfrm>
          <a:prstGeom prst="rect">
            <a:avLst/>
          </a:prstGeom>
          <a:noFill/>
        </p:spPr>
        <p:txBody>
          <a:bodyPr wrap="square" rtlCol="0">
            <a:spAutoFit/>
          </a:bodyPr>
          <a:lstStyle/>
          <a:p>
            <a:pPr algn="ctr"/>
            <a:r>
              <a:rPr lang="es-MX" sz="3600" b="1"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Contenido Sintético </a:t>
            </a:r>
            <a:endParaRPr lang="es-MX" sz="36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705037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8" name="1 Rectángulo"/>
          <p:cNvSpPr/>
          <p:nvPr/>
        </p:nvSpPr>
        <p:spPr>
          <a:xfrm>
            <a:off x="935616" y="2060848"/>
            <a:ext cx="7488832" cy="4031873"/>
          </a:xfrm>
          <a:prstGeom prst="rect">
            <a:avLst/>
          </a:prstGeom>
        </p:spPr>
        <p:txBody>
          <a:bodyPr wrap="square">
            <a:spAutoFit/>
          </a:bodyPr>
          <a:lstStyle/>
          <a:p>
            <a:pPr algn="just"/>
            <a:r>
              <a:rPr lang="es-MX" sz="1600" dirty="0"/>
              <a:t>Actualmente, la función más importante de las bases de datos consiste en proporcionar la materia prima necesaria a los sistemas de información de la empresa para la gestión de la misma. El desarrollo de los sistemas de bases de datos se convirtió en crucial debido a que deben proporcionar información correcta (sin errores) y oportuna (en el momento que se necesita). </a:t>
            </a:r>
            <a:endParaRPr lang="es-MX" sz="1600" dirty="0" smtClean="0"/>
          </a:p>
          <a:p>
            <a:pPr algn="just"/>
            <a:endParaRPr lang="es-MX" sz="1600" dirty="0"/>
          </a:p>
          <a:p>
            <a:pPr algn="just"/>
            <a:r>
              <a:rPr lang="es-MX" sz="1600" dirty="0"/>
              <a:t>En la actualidad ha surgido la inquietud de administrar información de una base de datos de una manera no solo efectiva, sino eficiente. El uso y manejo de información más definida y específica,  aunado la creciente demanda del uso de sistemas más complejos, da como consecuencia la aplicación de  sistemas de bases de datos específicos de acuerdo al tipo y al uso de la información que va a mantener</a:t>
            </a:r>
            <a:r>
              <a:rPr lang="es-MX" sz="1600" dirty="0" smtClean="0"/>
              <a:t>.</a:t>
            </a:r>
          </a:p>
          <a:p>
            <a:pPr algn="just"/>
            <a:endParaRPr lang="es-MX" sz="1600" dirty="0"/>
          </a:p>
          <a:p>
            <a:pPr algn="just"/>
            <a:r>
              <a:rPr lang="es-MX" sz="1600" dirty="0"/>
              <a:t>Por lo previamente expuesto y como parte de una formación integral para el ingeniero en computación, se propone el siguiente programa que consta de cinco unidades de competencia, en la primera se consideran las bases teóricas y terminología usada en el diseño de una bases de datos. </a:t>
            </a:r>
          </a:p>
        </p:txBody>
      </p:sp>
      <p:sp>
        <p:nvSpPr>
          <p:cNvPr id="11" name="2 CuadroTexto"/>
          <p:cNvSpPr txBox="1"/>
          <p:nvPr/>
        </p:nvSpPr>
        <p:spPr>
          <a:xfrm>
            <a:off x="1439652" y="1268760"/>
            <a:ext cx="6264696" cy="646331"/>
          </a:xfrm>
          <a:prstGeom prst="rect">
            <a:avLst/>
          </a:prstGeom>
          <a:noFill/>
        </p:spPr>
        <p:txBody>
          <a:bodyPr wrap="square" rtlCol="0">
            <a:spAutoFit/>
          </a:bodyPr>
          <a:lstStyle/>
          <a:p>
            <a:pPr algn="ctr"/>
            <a:r>
              <a:rPr lang="es-MX" sz="3600" b="1"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Presentación </a:t>
            </a:r>
            <a:endParaRPr lang="es-MX" sz="36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4166290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8" name="1 Rectángulo"/>
          <p:cNvSpPr/>
          <p:nvPr/>
        </p:nvSpPr>
        <p:spPr>
          <a:xfrm>
            <a:off x="935616" y="1808232"/>
            <a:ext cx="7488832" cy="338554"/>
          </a:xfrm>
          <a:prstGeom prst="rect">
            <a:avLst/>
          </a:prstGeom>
        </p:spPr>
        <p:txBody>
          <a:bodyPr wrap="square">
            <a:spAutoFit/>
          </a:bodyPr>
          <a:lstStyle/>
          <a:p>
            <a:pPr algn="just"/>
            <a:endParaRPr lang="es-MX" sz="1600" dirty="0"/>
          </a:p>
        </p:txBody>
      </p:sp>
      <p:sp>
        <p:nvSpPr>
          <p:cNvPr id="11" name="2 CuadroTexto"/>
          <p:cNvSpPr txBox="1"/>
          <p:nvPr/>
        </p:nvSpPr>
        <p:spPr>
          <a:xfrm>
            <a:off x="1439652" y="981902"/>
            <a:ext cx="6264696" cy="646331"/>
          </a:xfrm>
          <a:prstGeom prst="rect">
            <a:avLst/>
          </a:prstGeom>
          <a:noFill/>
        </p:spPr>
        <p:txBody>
          <a:bodyPr wrap="square" rtlCol="0">
            <a:spAutoFit/>
          </a:bodyPr>
          <a:lstStyle/>
          <a:p>
            <a:pPr algn="ctr"/>
            <a:r>
              <a:rPr lang="es-MX" sz="3600" b="1"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Preparación de datos  </a:t>
            </a:r>
            <a:endParaRPr lang="es-MX" sz="36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0" name="9 Rectángulo"/>
          <p:cNvSpPr/>
          <p:nvPr/>
        </p:nvSpPr>
        <p:spPr>
          <a:xfrm>
            <a:off x="647584" y="2130450"/>
            <a:ext cx="8064896" cy="2756524"/>
          </a:xfrm>
          <a:prstGeom prst="rect">
            <a:avLst/>
          </a:prstGeom>
        </p:spPr>
        <p:txBody>
          <a:bodyPr wrap="square">
            <a:spAutoFit/>
          </a:bodyPr>
          <a:lstStyle/>
          <a:p>
            <a:pPr lvl="0" algn="just">
              <a:lnSpc>
                <a:spcPct val="150000"/>
              </a:lnSpc>
            </a:pPr>
            <a:r>
              <a:rPr lang="es-ES_tradnl" sz="1600" dirty="0" smtClean="0">
                <a:cs typeface="Times New Roman" pitchFamily="18" charset="0"/>
              </a:rPr>
              <a:t>El propósito del presente material tiene como objetivo cubrir la primera unidad del programa de estudios de preparación de datos; correspondiente a la </a:t>
            </a:r>
            <a:r>
              <a:rPr lang="es-MX" sz="1600" b="1" dirty="0" smtClean="0">
                <a:cs typeface="Times New Roman" panose="02020603050405020304" pitchFamily="18" charset="0"/>
              </a:rPr>
              <a:t>Unidad I.</a:t>
            </a:r>
          </a:p>
          <a:p>
            <a:pPr lvl="0" algn="just">
              <a:lnSpc>
                <a:spcPct val="150000"/>
              </a:lnSpc>
            </a:pPr>
            <a:endParaRPr lang="es-MX" sz="1600" dirty="0" smtClean="0">
              <a:cs typeface="Times New Roman" panose="02020603050405020304" pitchFamily="18" charset="0"/>
            </a:endParaRPr>
          </a:p>
          <a:p>
            <a:pPr marL="285750" indent="-285750" algn="just">
              <a:buFont typeface="Wingdings" panose="05000000000000000000" pitchFamily="2" charset="2"/>
              <a:buChar char="ü"/>
            </a:pPr>
            <a:r>
              <a:rPr lang="es-ES" sz="1600" dirty="0" smtClean="0"/>
              <a:t>Proporcionar al alumno una introducción de los sistemas manejadores de base de datos, y sus aplicaciones. </a:t>
            </a:r>
            <a:endParaRPr lang="es-MX" sz="1600" dirty="0" smtClean="0"/>
          </a:p>
          <a:p>
            <a:pPr algn="just">
              <a:lnSpc>
                <a:spcPct val="150000"/>
              </a:lnSpc>
              <a:buFont typeface="Wingdings" pitchFamily="2" charset="2"/>
              <a:buChar char="Ø"/>
            </a:pPr>
            <a:endParaRPr lang="es-ES_tradnl" sz="1600" dirty="0" smtClean="0">
              <a:cs typeface="Times New Roman" pitchFamily="18" charset="0"/>
            </a:endParaRPr>
          </a:p>
          <a:p>
            <a:pPr algn="just">
              <a:lnSpc>
                <a:spcPct val="150000"/>
              </a:lnSpc>
              <a:buFont typeface="Wingdings" pitchFamily="2" charset="2"/>
              <a:buChar char="Ø"/>
            </a:pPr>
            <a:r>
              <a:rPr lang="es-MX" sz="1600" dirty="0" smtClean="0">
                <a:cs typeface="Times New Roman" pitchFamily="18" charset="0"/>
              </a:rPr>
              <a:t> Entenderá, reconocerá e identificará el conceptos de las bases de datos y su viabilidad en la aplicación en problemas que requieran la preparación de datos. </a:t>
            </a:r>
          </a:p>
        </p:txBody>
      </p:sp>
    </p:spTree>
    <p:extLst>
      <p:ext uri="{BB962C8B-B14F-4D97-AF65-F5344CB8AC3E}">
        <p14:creationId xmlns:p14="http://schemas.microsoft.com/office/powerpoint/2010/main" val="4129993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Introducción </a:t>
            </a:r>
            <a:endParaRPr lang="es-MX"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Marcador de contenido 2"/>
          <p:cNvSpPr>
            <a:spLocks noGrp="1"/>
          </p:cNvSpPr>
          <p:nvPr>
            <p:ph idx="1"/>
          </p:nvPr>
        </p:nvSpPr>
        <p:spPr/>
        <p:txBody>
          <a:bodyPr/>
          <a:lstStyle/>
          <a:p>
            <a:pPr algn="just"/>
            <a:r>
              <a:rPr lang="es-MX" dirty="0" smtClean="0"/>
              <a:t>Un Sistema Gestor de Base de Datos (SGBD) consiste en una colección de datos relacionados y un conjunto de programas para acceder a dichos datos.  </a:t>
            </a:r>
          </a:p>
          <a:p>
            <a:pPr marL="0" indent="0" algn="just">
              <a:buNone/>
            </a:pPr>
            <a:endParaRPr lang="es-MX" dirty="0" smtClean="0"/>
          </a:p>
          <a:p>
            <a:pPr algn="just"/>
            <a:r>
              <a:rPr lang="es-MX" dirty="0" smtClean="0"/>
              <a:t>La colección de datos, normalmente denominada Base de Datos (BD), contiene información relevante para la empresa. </a:t>
            </a:r>
            <a:endParaRPr lang="es-MX"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Tree>
    <p:extLst>
      <p:ext uri="{BB962C8B-B14F-4D97-AF65-F5344CB8AC3E}">
        <p14:creationId xmlns:p14="http://schemas.microsoft.com/office/powerpoint/2010/main" val="3495674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Aplicación de los sistemas de base de datos </a:t>
            </a:r>
            <a:endParaRPr lang="es-MX"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Marcador de contenido 2"/>
          <p:cNvSpPr>
            <a:spLocks noGrp="1"/>
          </p:cNvSpPr>
          <p:nvPr>
            <p:ph idx="1"/>
          </p:nvPr>
        </p:nvSpPr>
        <p:spPr/>
        <p:txBody>
          <a:bodyPr>
            <a:normAutofit fontScale="92500" lnSpcReduction="20000"/>
          </a:bodyPr>
          <a:lstStyle/>
          <a:p>
            <a:pPr algn="just"/>
            <a:r>
              <a:rPr lang="es-MX" dirty="0" smtClean="0"/>
              <a:t>BANCA. Para información de los clientes.</a:t>
            </a:r>
          </a:p>
          <a:p>
            <a:pPr algn="just"/>
            <a:r>
              <a:rPr lang="es-MX" dirty="0" smtClean="0"/>
              <a:t>LINEAS ÁREAS. Para reservas de planificación.</a:t>
            </a:r>
          </a:p>
          <a:p>
            <a:pPr algn="just"/>
            <a:r>
              <a:rPr lang="es-MX" dirty="0" smtClean="0"/>
              <a:t>UNIVERSIDADES. Para información de los estudiantes.</a:t>
            </a:r>
          </a:p>
          <a:p>
            <a:pPr algn="just"/>
            <a:r>
              <a:rPr lang="es-MX" dirty="0" smtClean="0"/>
              <a:t>TRANSACCIONES DE TARJETA DE CRÉDITO. Para compras de tarjeta de crédito. </a:t>
            </a:r>
          </a:p>
          <a:p>
            <a:pPr algn="just"/>
            <a:r>
              <a:rPr lang="es-MX" dirty="0" smtClean="0"/>
              <a:t>PRODUCCIÓN. Para la gestión de la cadena de producción. </a:t>
            </a:r>
          </a:p>
          <a:p>
            <a:pPr algn="just"/>
            <a:r>
              <a:rPr lang="es-MX" dirty="0" smtClean="0"/>
              <a:t>RECURSOS HUMANOS. Para información sobre empleados. </a:t>
            </a:r>
          </a:p>
          <a:p>
            <a:pPr algn="just"/>
            <a:endParaRPr lang="es-MX"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Tree>
    <p:extLst>
      <p:ext uri="{BB962C8B-B14F-4D97-AF65-F5344CB8AC3E}">
        <p14:creationId xmlns:p14="http://schemas.microsoft.com/office/powerpoint/2010/main" val="752605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Sistemas de bases de datos frente a sistemas de archivos </a:t>
            </a:r>
            <a:endParaRPr lang="es-MX"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Marcador de contenido 2"/>
          <p:cNvSpPr>
            <a:spLocks noGrp="1"/>
          </p:cNvSpPr>
          <p:nvPr>
            <p:ph idx="1"/>
          </p:nvPr>
        </p:nvSpPr>
        <p:spPr/>
        <p:txBody>
          <a:bodyPr>
            <a:normAutofit fontScale="92500" lnSpcReduction="10000"/>
          </a:bodyPr>
          <a:lstStyle/>
          <a:p>
            <a:pPr algn="just"/>
            <a:r>
              <a:rPr lang="es-MX" dirty="0" smtClean="0"/>
              <a:t>Los sistemas de archivos. Se mantienen mediante un sistema operativo convencional. Donde los registros permanecen almacenados en varios archivos y se escriben diferentes programas de aplicaciones para extraer registros y para añadir registros adecuados. </a:t>
            </a:r>
          </a:p>
          <a:p>
            <a:pPr algn="just"/>
            <a:endParaRPr lang="es-MX" dirty="0" smtClean="0"/>
          </a:p>
          <a:p>
            <a:pPr algn="just"/>
            <a:r>
              <a:rPr lang="es-MX" dirty="0" smtClean="0"/>
              <a:t>Los cuales fueron usados antes de la llegada de los SGBD. </a:t>
            </a:r>
            <a:r>
              <a:rPr lang="es-MX" dirty="0"/>
              <a:t> </a:t>
            </a:r>
            <a:r>
              <a:rPr lang="es-MX" dirty="0" smtClean="0"/>
              <a:t>Pero tienen una serie de inconvenientes:</a:t>
            </a:r>
          </a:p>
          <a:p>
            <a:pPr marL="0" indent="0" algn="just">
              <a:buNone/>
            </a:pPr>
            <a:endParaRPr lang="es-MX" dirty="0"/>
          </a:p>
        </p:txBody>
      </p:sp>
    </p:spTree>
    <p:extLst>
      <p:ext uri="{BB962C8B-B14F-4D97-AF65-F5344CB8AC3E}">
        <p14:creationId xmlns:p14="http://schemas.microsoft.com/office/powerpoint/2010/main" val="2079619141"/>
      </p:ext>
    </p:extLst>
  </p:cSld>
  <p:clrMapOvr>
    <a:masterClrMapping/>
  </p:clrMapOvr>
</p:sld>
</file>

<file path=ppt/theme/theme1.xml><?xml version="1.0" encoding="utf-8"?>
<a:theme xmlns:a="http://schemas.openxmlformats.org/drawingml/2006/main" name="macho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machote" id="{D78EB0E0-3DED-41ED-A15E-42B4F716DBD1}" vid="{F78DF11C-75F7-48BF-ABCC-1FD0229BDA0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machote</Template>
  <TotalTime>30335</TotalTime>
  <Words>2510</Words>
  <Application>Microsoft Office PowerPoint</Application>
  <PresentationFormat>Presentación en pantalla (4:3)</PresentationFormat>
  <Paragraphs>290</Paragraphs>
  <Slides>33</Slides>
  <Notes>0</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machote</vt:lpstr>
      <vt:lpstr>Presentación de PowerPoint</vt:lpstr>
      <vt:lpstr>Presentación de PowerPoint</vt:lpstr>
      <vt:lpstr> Unidad de Aprendizaje  PREPARACIÓN DE DATOS Tema:  Conceptos fundamentales y  terminología utilizada en el diseño y la implementación de una base de datos</vt:lpstr>
      <vt:lpstr>Presentación de PowerPoint</vt:lpstr>
      <vt:lpstr>Presentación de PowerPoint</vt:lpstr>
      <vt:lpstr>Presentación de PowerPoint</vt:lpstr>
      <vt:lpstr>Introducción </vt:lpstr>
      <vt:lpstr>Aplicación de los sistemas de base de datos </vt:lpstr>
      <vt:lpstr>Sistemas de bases de datos frente a sistemas de archivos </vt:lpstr>
      <vt:lpstr>Sistemas de bases de datos frente A sistemas de archivos </vt:lpstr>
      <vt:lpstr>Presentación de PowerPoint</vt:lpstr>
      <vt:lpstr>Presentación de PowerPoint</vt:lpstr>
      <vt:lpstr>Presentación de PowerPoint</vt:lpstr>
      <vt:lpstr>Presentación de PowerPoint</vt:lpstr>
      <vt:lpstr>Conceptos básicos de base de datos (bd)</vt:lpstr>
      <vt:lpstr>Presentación de PowerPoint</vt:lpstr>
      <vt:lpstr>Presentación de PowerPoint</vt:lpstr>
      <vt:lpstr>Modelos de  datos </vt:lpstr>
      <vt:lpstr>Modelo entidad relación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Ejemplos </vt:lpstr>
      <vt:lpstr>Ejemplos </vt:lpstr>
      <vt:lpstr>Ejemplos </vt:lpstr>
      <vt:lpstr>Resumen </vt:lpstr>
      <vt:lpstr>Referencias </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PTC1</dc:creator>
  <cp:lastModifiedBy>lili</cp:lastModifiedBy>
  <cp:revision>206</cp:revision>
  <cp:lastPrinted>2015-02-05T17:00:54Z</cp:lastPrinted>
  <dcterms:created xsi:type="dcterms:W3CDTF">2013-07-04T21:15:55Z</dcterms:created>
  <dcterms:modified xsi:type="dcterms:W3CDTF">2015-09-30T21:42:18Z</dcterms:modified>
</cp:coreProperties>
</file>