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47"/>
  </p:notesMasterIdLst>
  <p:sldIdLst>
    <p:sldId id="261" r:id="rId2"/>
    <p:sldId id="322" r:id="rId3"/>
    <p:sldId id="347" r:id="rId4"/>
    <p:sldId id="348" r:id="rId5"/>
    <p:sldId id="349" r:id="rId6"/>
    <p:sldId id="350" r:id="rId7"/>
    <p:sldId id="331" r:id="rId8"/>
    <p:sldId id="332" r:id="rId9"/>
    <p:sldId id="359" r:id="rId10"/>
    <p:sldId id="360" r:id="rId11"/>
    <p:sldId id="361" r:id="rId12"/>
    <p:sldId id="362" r:id="rId13"/>
    <p:sldId id="333" r:id="rId14"/>
    <p:sldId id="363" r:id="rId15"/>
    <p:sldId id="364" r:id="rId16"/>
    <p:sldId id="365" r:id="rId17"/>
    <p:sldId id="366" r:id="rId18"/>
    <p:sldId id="367" r:id="rId19"/>
    <p:sldId id="368" r:id="rId20"/>
    <p:sldId id="369" r:id="rId21"/>
    <p:sldId id="370" r:id="rId22"/>
    <p:sldId id="371" r:id="rId23"/>
    <p:sldId id="372" r:id="rId24"/>
    <p:sldId id="373" r:id="rId25"/>
    <p:sldId id="374" r:id="rId26"/>
    <p:sldId id="376" r:id="rId27"/>
    <p:sldId id="377" r:id="rId28"/>
    <p:sldId id="378" r:id="rId29"/>
    <p:sldId id="379" r:id="rId30"/>
    <p:sldId id="380" r:id="rId31"/>
    <p:sldId id="381" r:id="rId32"/>
    <p:sldId id="382" r:id="rId33"/>
    <p:sldId id="383" r:id="rId34"/>
    <p:sldId id="384" r:id="rId35"/>
    <p:sldId id="385" r:id="rId36"/>
    <p:sldId id="386" r:id="rId37"/>
    <p:sldId id="387" r:id="rId38"/>
    <p:sldId id="388" r:id="rId39"/>
    <p:sldId id="389" r:id="rId40"/>
    <p:sldId id="390" r:id="rId41"/>
    <p:sldId id="391" r:id="rId42"/>
    <p:sldId id="392" r:id="rId43"/>
    <p:sldId id="393" r:id="rId44"/>
    <p:sldId id="394" r:id="rId45"/>
    <p:sldId id="351" r:id="rId46"/>
  </p:sldIdLst>
  <p:sldSz cx="9144000" cy="6858000" type="screen4x3"/>
  <p:notesSz cx="7077075" cy="93630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87" autoAdjust="0"/>
  </p:normalViewPr>
  <p:slideViewPr>
    <p:cSldViewPr>
      <p:cViewPr>
        <p:scale>
          <a:sx n="120" d="100"/>
          <a:sy n="120" d="100"/>
        </p:scale>
        <p:origin x="-534" y="8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3066732" cy="468154"/>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4008706" y="0"/>
            <a:ext cx="3066732" cy="468154"/>
          </a:xfrm>
          <a:prstGeom prst="rect">
            <a:avLst/>
          </a:prstGeom>
        </p:spPr>
        <p:txBody>
          <a:bodyPr vert="horz" lIns="91440" tIns="45720" rIns="91440" bIns="45720" rtlCol="0"/>
          <a:lstStyle>
            <a:lvl1pPr algn="r">
              <a:defRPr sz="1200"/>
            </a:lvl1pPr>
          </a:lstStyle>
          <a:p>
            <a:fld id="{5B0BAC5B-6266-4883-9550-6038AE09FE8A}" type="datetimeFigureOut">
              <a:rPr lang="es-MX" smtClean="0"/>
              <a:t>30/09/2015</a:t>
            </a:fld>
            <a:endParaRPr lang="es-MX"/>
          </a:p>
        </p:txBody>
      </p:sp>
      <p:sp>
        <p:nvSpPr>
          <p:cNvPr id="4" name="3 Marcador de imagen de diapositiva"/>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7708" y="4447461"/>
            <a:ext cx="5661660" cy="4213384"/>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1" y="8893297"/>
            <a:ext cx="3066732" cy="468154"/>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08706" y="8893297"/>
            <a:ext cx="3066732" cy="468154"/>
          </a:xfrm>
          <a:prstGeom prst="rect">
            <a:avLst/>
          </a:prstGeom>
        </p:spPr>
        <p:txBody>
          <a:bodyPr vert="horz" lIns="91440" tIns="45720" rIns="91440" bIns="45720" rtlCol="0" anchor="b"/>
          <a:lstStyle>
            <a:lvl1pPr algn="r">
              <a:defRPr sz="1200"/>
            </a:lvl1pPr>
          </a:lstStyle>
          <a:p>
            <a:fld id="{32AD1524-5317-4231-881F-677B761A8575}" type="slidenum">
              <a:rPr lang="es-MX" smtClean="0"/>
              <a:t>‹Nº›</a:t>
            </a:fld>
            <a:endParaRPr lang="es-MX"/>
          </a:p>
        </p:txBody>
      </p:sp>
    </p:spTree>
    <p:extLst>
      <p:ext uri="{BB962C8B-B14F-4D97-AF65-F5344CB8AC3E}">
        <p14:creationId xmlns:p14="http://schemas.microsoft.com/office/powerpoint/2010/main" val="407924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896991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033941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2689521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ección con marca de agua">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s-ES_tradnl" smtClean="0"/>
              <a:t>Haga clic para modificar el estilo de texto del patrón</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s-ES_tradnl" smtClean="0"/>
              <a:t>Clic para editar título</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2DF66AD8-BC4A-4004-9882-414398D930CA}" type="datetimeFigureOut">
              <a:rPr lang="en-US" smtClean="0"/>
              <a:t>9/30/2015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‹Nº›</a:t>
            </a:fld>
            <a:endParaRPr lang="en-US"/>
          </a:p>
        </p:txBody>
      </p:sp>
    </p:spTree>
    <p:extLst>
      <p:ext uri="{BB962C8B-B14F-4D97-AF65-F5344CB8AC3E}">
        <p14:creationId xmlns:p14="http://schemas.microsoft.com/office/powerpoint/2010/main" val="1498241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084052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841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315969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706247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52297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154151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335789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8C32FA-8FC3-440C-BB0B-8C9D6FA18CB5}" type="datetimeFigureOut">
              <a:rPr lang="es-MX" smtClean="0"/>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CE6E1BF-286A-41CA-B827-C642503F6F24}" type="slidenum">
              <a:rPr lang="es-MX" smtClean="0"/>
              <a:t>‹Nº›</a:t>
            </a:fld>
            <a:endParaRPr lang="es-MX"/>
          </a:p>
        </p:txBody>
      </p:sp>
    </p:spTree>
    <p:extLst>
      <p:ext uri="{BB962C8B-B14F-4D97-AF65-F5344CB8AC3E}">
        <p14:creationId xmlns:p14="http://schemas.microsoft.com/office/powerpoint/2010/main" val="320671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52000"/>
            <a:lum/>
          </a:blip>
          <a:srcRect/>
          <a:stretch>
            <a:fillRect t="-14000" b="-14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C32FA-8FC3-440C-BB0B-8C9D6FA18CB5}" type="datetimeFigureOut">
              <a:rPr lang="es-MX" smtClean="0"/>
              <a:t>30/09/2015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6E1BF-286A-41CA-B827-C642503F6F24}" type="slidenum">
              <a:rPr lang="es-MX" smtClean="0"/>
              <a:t>‹Nº›</a:t>
            </a:fld>
            <a:endParaRPr lang="es-MX"/>
          </a:p>
        </p:txBody>
      </p:sp>
    </p:spTree>
    <p:extLst>
      <p:ext uri="{BB962C8B-B14F-4D97-AF65-F5344CB8AC3E}">
        <p14:creationId xmlns:p14="http://schemas.microsoft.com/office/powerpoint/2010/main" val="1044238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1.png"/></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65626"/>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a:spLocks noGrp="1"/>
          </p:cNvSpPr>
          <p:nvPr>
            <p:ph type="ctrTitle"/>
          </p:nvPr>
        </p:nvSpPr>
        <p:spPr>
          <a:xfrm>
            <a:off x="294459" y="3242641"/>
            <a:ext cx="8496944" cy="1470025"/>
          </a:xfrm>
        </p:spPr>
        <p:txBody>
          <a:bodyPr>
            <a:noAutofit/>
          </a:bodyPr>
          <a:lstStyle/>
          <a:p>
            <a:pPr lvl="0"/>
            <a:r>
              <a:rPr lang="es-ES" sz="3200" b="1" dirty="0" smtClean="0">
                <a:solidFill>
                  <a:schemeClr val="bg2">
                    <a:lumMod val="50000"/>
                  </a:schemeClr>
                </a:solidFill>
              </a:rPr>
              <a:t/>
            </a:r>
            <a:br>
              <a:rPr lang="es-ES" sz="3200" b="1" dirty="0" smtClean="0">
                <a:solidFill>
                  <a:schemeClr val="bg2">
                    <a:lumMod val="50000"/>
                  </a:schemeClr>
                </a:solidFill>
              </a:rPr>
            </a:br>
            <a:r>
              <a:rPr lang="es-ES" sz="2800" b="1" dirty="0" smtClean="0">
                <a:solidFill>
                  <a:schemeClr val="bg2">
                    <a:lumMod val="50000"/>
                  </a:schemeClr>
                </a:solidFill>
              </a:rPr>
              <a:t>Unidad de Aprendizaje </a:t>
            </a:r>
            <a:br>
              <a:rPr lang="es-ES" sz="2800" b="1" dirty="0" smtClean="0">
                <a:solidFill>
                  <a:schemeClr val="bg2">
                    <a:lumMod val="50000"/>
                  </a:schemeClr>
                </a:solidFill>
              </a:rPr>
            </a:br>
            <a:r>
              <a:rPr lang="es-ES" sz="2800" b="1" dirty="0" smtClean="0">
                <a:solidFill>
                  <a:schemeClr val="bg2">
                    <a:lumMod val="50000"/>
                  </a:schemeClr>
                </a:solidFill>
              </a:rPr>
              <a:t>PREPARACIÓN DE DATOS</a:t>
            </a:r>
            <a:br>
              <a:rPr lang="es-ES" sz="2800" b="1" dirty="0" smtClean="0">
                <a:solidFill>
                  <a:schemeClr val="bg2">
                    <a:lumMod val="50000"/>
                  </a:schemeClr>
                </a:solidFill>
              </a:rPr>
            </a:br>
            <a:r>
              <a:rPr lang="es-ES" sz="2800" b="1" dirty="0" smtClean="0">
                <a:solidFill>
                  <a:schemeClr val="bg2">
                    <a:lumMod val="50000"/>
                  </a:schemeClr>
                </a:solidFill>
                <a:effectLst>
                  <a:outerShdw blurRad="38100" dist="38100" dir="2700000" algn="tl">
                    <a:srgbClr val="000000">
                      <a:alpha val="43137"/>
                    </a:srgbClr>
                  </a:outerShdw>
                </a:effectLst>
              </a:rPr>
              <a:t>Tema: </a:t>
            </a:r>
            <a:br>
              <a:rPr lang="es-ES" sz="2800" b="1" dirty="0" smtClean="0">
                <a:solidFill>
                  <a:schemeClr val="bg2">
                    <a:lumMod val="50000"/>
                  </a:schemeClr>
                </a:solidFill>
                <a:effectLst>
                  <a:outerShdw blurRad="38100" dist="38100" dir="2700000" algn="tl">
                    <a:srgbClr val="000000">
                      <a:alpha val="43137"/>
                    </a:srgbClr>
                  </a:outerShdw>
                </a:effectLst>
              </a:rPr>
            </a:br>
            <a:r>
              <a:rPr lang="es-MX" sz="2000" b="1" dirty="0" smtClean="0">
                <a:solidFill>
                  <a:schemeClr val="bg2">
                    <a:lumMod val="50000"/>
                  </a:schemeClr>
                </a:solidFill>
                <a:effectLst>
                  <a:outerShdw blurRad="38100" dist="38100" dir="2700000" algn="tl">
                    <a:srgbClr val="000000">
                      <a:alpha val="43137"/>
                    </a:srgbClr>
                  </a:outerShdw>
                </a:effectLst>
              </a:rPr>
              <a:t>	</a:t>
            </a:r>
            <a:r>
              <a:rPr lang="es-ES" sz="2000" dirty="0" smtClean="0">
                <a:solidFill>
                  <a:schemeClr val="bg2">
                    <a:lumMod val="50000"/>
                  </a:schemeClr>
                </a:solidFill>
                <a:effectLst>
                  <a:outerShdw blurRad="38100" dist="38100" dir="2700000" algn="tl">
                    <a:srgbClr val="000000">
                      <a:alpha val="43137"/>
                    </a:srgbClr>
                  </a:outerShdw>
                </a:effectLst>
              </a:rPr>
              <a:t>Conocer los conceptos fundamentales del manejo una base de datos distribuida</a:t>
            </a:r>
            <a:endParaRPr lang="es-MX" sz="2400" b="1" dirty="0">
              <a:solidFill>
                <a:schemeClr val="bg2">
                  <a:lumMod val="50000"/>
                </a:schemeClr>
              </a:solidFill>
              <a:effectLst>
                <a:outerShdw blurRad="38100" dist="38100" dir="2700000" algn="tl">
                  <a:srgbClr val="000000">
                    <a:alpha val="43137"/>
                  </a:srgbClr>
                </a:outerShdw>
              </a:effectLst>
            </a:endParaRPr>
          </a:p>
        </p:txBody>
      </p:sp>
      <p:sp>
        <p:nvSpPr>
          <p:cNvPr id="6" name="4 Subtítulo"/>
          <p:cNvSpPr>
            <a:spLocks noGrp="1"/>
          </p:cNvSpPr>
          <p:nvPr>
            <p:ph type="subTitle" idx="1"/>
          </p:nvPr>
        </p:nvSpPr>
        <p:spPr>
          <a:xfrm>
            <a:off x="1371600" y="5112824"/>
            <a:ext cx="6400800" cy="1752600"/>
          </a:xfrm>
        </p:spPr>
        <p:txBody>
          <a:bodyPr anchor="ctr">
            <a:noAutofit/>
          </a:bodyPr>
          <a:lstStyle/>
          <a:p>
            <a:pPr>
              <a:lnSpc>
                <a:spcPct val="110000"/>
              </a:lnSpc>
            </a:pPr>
            <a:r>
              <a:rPr lang="es-MX" sz="1100" b="1" dirty="0" smtClean="0">
                <a:solidFill>
                  <a:schemeClr val="bg2">
                    <a:lumMod val="50000"/>
                  </a:schemeClr>
                </a:solidFill>
                <a:latin typeface="Times New Roman" pitchFamily="18" charset="0"/>
                <a:cs typeface="Times New Roman" pitchFamily="18" charset="0"/>
              </a:rPr>
              <a:t>Dra. Carmen Liliana Rodríguez Páez</a:t>
            </a:r>
          </a:p>
          <a:p>
            <a:pPr>
              <a:lnSpc>
                <a:spcPct val="110000"/>
              </a:lnSpc>
            </a:pPr>
            <a:r>
              <a:rPr lang="es-MX" sz="1100" b="1" dirty="0" smtClean="0">
                <a:solidFill>
                  <a:schemeClr val="bg2">
                    <a:lumMod val="50000"/>
                  </a:schemeClr>
                </a:solidFill>
                <a:latin typeface="Times New Roman" pitchFamily="18" charset="0"/>
                <a:cs typeface="Times New Roman" pitchFamily="18" charset="0"/>
              </a:rPr>
              <a:t>Ingenieriera en Sistemas Inteligentes</a:t>
            </a:r>
          </a:p>
          <a:p>
            <a:pPr>
              <a:lnSpc>
                <a:spcPct val="110000"/>
              </a:lnSpc>
            </a:pPr>
            <a:r>
              <a:rPr lang="es-MX" sz="1100" b="1" dirty="0" smtClean="0">
                <a:solidFill>
                  <a:schemeClr val="bg2">
                    <a:lumMod val="50000"/>
                  </a:schemeClr>
                </a:solidFill>
                <a:latin typeface="Times New Roman" pitchFamily="18" charset="0"/>
                <a:cs typeface="Times New Roman" pitchFamily="18" charset="0"/>
              </a:rPr>
              <a:t>Universidad Autónoma del Estado de México </a:t>
            </a:r>
          </a:p>
          <a:p>
            <a:pPr>
              <a:lnSpc>
                <a:spcPct val="110000"/>
              </a:lnSpc>
            </a:pPr>
            <a:r>
              <a:rPr lang="es-MX" sz="1100" b="1" dirty="0" smtClean="0">
                <a:solidFill>
                  <a:schemeClr val="bg2">
                    <a:lumMod val="50000"/>
                  </a:schemeClr>
                </a:solidFill>
                <a:latin typeface="Times New Roman" pitchFamily="18" charset="0"/>
                <a:cs typeface="Times New Roman" pitchFamily="18" charset="0"/>
              </a:rPr>
              <a:t>Unidad Academica Profesional Nezahualcóyotl </a:t>
            </a:r>
          </a:p>
          <a:p>
            <a:pPr>
              <a:lnSpc>
                <a:spcPct val="110000"/>
              </a:lnSpc>
            </a:pPr>
            <a:endParaRPr lang="es-ES" sz="1100" b="1" dirty="0" smtClean="0">
              <a:solidFill>
                <a:schemeClr val="bg2">
                  <a:lumMod val="50000"/>
                </a:schemeClr>
              </a:solidFill>
              <a:latin typeface="Times New Roman" pitchFamily="18" charset="0"/>
              <a:cs typeface="Times New Roman" pitchFamily="18" charset="0"/>
            </a:endParaRPr>
          </a:p>
        </p:txBody>
      </p:sp>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1409931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a:t>
            </a:r>
            <a: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relacional</a:t>
            </a:r>
            <a:b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Imagen 3"/>
          <p:cNvPicPr>
            <a:picLocks noChangeAspect="1"/>
          </p:cNvPicPr>
          <p:nvPr/>
        </p:nvPicPr>
        <p:blipFill>
          <a:blip r:embed="rId4"/>
          <a:stretch>
            <a:fillRect/>
          </a:stretch>
        </p:blipFill>
        <p:spPr>
          <a:xfrm>
            <a:off x="467544" y="834549"/>
            <a:ext cx="6655437" cy="5120640"/>
          </a:xfrm>
          <a:prstGeom prst="rect">
            <a:avLst/>
          </a:prstGeom>
        </p:spPr>
      </p:pic>
    </p:spTree>
    <p:extLst>
      <p:ext uri="{BB962C8B-B14F-4D97-AF65-F5344CB8AC3E}">
        <p14:creationId xmlns:p14="http://schemas.microsoft.com/office/powerpoint/2010/main" val="1895442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a:t>
            </a:r>
            <a: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relacional</a:t>
            </a:r>
            <a:b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Imagen 3"/>
          <p:cNvPicPr>
            <a:picLocks noChangeAspect="1"/>
          </p:cNvPicPr>
          <p:nvPr/>
        </p:nvPicPr>
        <p:blipFill>
          <a:blip r:embed="rId4"/>
          <a:stretch>
            <a:fillRect/>
          </a:stretch>
        </p:blipFill>
        <p:spPr>
          <a:xfrm>
            <a:off x="467544" y="834549"/>
            <a:ext cx="6655437" cy="5120640"/>
          </a:xfrm>
          <a:prstGeom prst="rect">
            <a:avLst/>
          </a:prstGeom>
        </p:spPr>
      </p:pic>
    </p:spTree>
    <p:extLst>
      <p:ext uri="{BB962C8B-B14F-4D97-AF65-F5344CB8AC3E}">
        <p14:creationId xmlns:p14="http://schemas.microsoft.com/office/powerpoint/2010/main" val="694884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a:t>
            </a:r>
            <a: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relacional</a:t>
            </a:r>
            <a:b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Imagen 3"/>
          <p:cNvPicPr>
            <a:picLocks noChangeAspect="1"/>
          </p:cNvPicPr>
          <p:nvPr/>
        </p:nvPicPr>
        <p:blipFill>
          <a:blip r:embed="rId4"/>
          <a:stretch>
            <a:fillRect/>
          </a:stretch>
        </p:blipFill>
        <p:spPr>
          <a:xfrm>
            <a:off x="467544" y="834549"/>
            <a:ext cx="6655437" cy="5120640"/>
          </a:xfrm>
          <a:prstGeom prst="rect">
            <a:avLst/>
          </a:prstGeom>
        </p:spPr>
      </p:pic>
    </p:spTree>
    <p:extLst>
      <p:ext uri="{BB962C8B-B14F-4D97-AF65-F5344CB8AC3E}">
        <p14:creationId xmlns:p14="http://schemas.microsoft.com/office/powerpoint/2010/main" val="1883537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semántico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5 Marcador de contenido"/>
          <p:cNvSpPr>
            <a:spLocks noGrp="1"/>
          </p:cNvSpPr>
          <p:nvPr>
            <p:ph idx="1"/>
          </p:nvPr>
        </p:nvSpPr>
        <p:spPr/>
        <p:txBody>
          <a:bodyPr/>
          <a:lstStyle/>
          <a:p>
            <a:pPr algn="just"/>
            <a:r>
              <a:rPr lang="es-MX" dirty="0" smtClean="0"/>
              <a:t>Consiste en estudiar los datos que se pretenden almacenar en la base de datos antes de elegir el modelo de datos concreto que se va a usar en la base de datos.  </a:t>
            </a:r>
          </a:p>
          <a:p>
            <a:pPr algn="just"/>
            <a:endParaRPr lang="es-MX" dirty="0" smtClean="0"/>
          </a:p>
          <a:p>
            <a:pPr algn="just"/>
            <a:r>
              <a:rPr lang="es-MX" dirty="0" smtClean="0"/>
              <a:t>El  modelo semántico permite separar el análisis (¿qué?) del diseño (¿cómo?)</a:t>
            </a:r>
            <a:endParaRPr lang="es-MX"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079619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Ciclo de vida en cascada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Imagen 3"/>
          <p:cNvPicPr>
            <a:picLocks noChangeAspect="1"/>
          </p:cNvPicPr>
          <p:nvPr/>
        </p:nvPicPr>
        <p:blipFill rotWithShape="1">
          <a:blip r:embed="rId4"/>
          <a:srcRect l="2356" t="11440" r="4466" b="3474"/>
          <a:stretch/>
        </p:blipFill>
        <p:spPr>
          <a:xfrm>
            <a:off x="1272209" y="1700808"/>
            <a:ext cx="6192078" cy="4411757"/>
          </a:xfrm>
          <a:prstGeom prst="rect">
            <a:avLst/>
          </a:prstGeom>
        </p:spPr>
      </p:pic>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2594821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9" name="Imagen 3"/>
          <p:cNvPicPr>
            <a:picLocks noGrp="1" noChangeAspect="1"/>
          </p:cNvPicPr>
          <p:nvPr>
            <p:ph idx="1"/>
          </p:nvPr>
        </p:nvPicPr>
        <p:blipFill rotWithShape="1">
          <a:blip r:embed="rId4"/>
          <a:srcRect t="9223"/>
          <a:stretch/>
        </p:blipFill>
        <p:spPr>
          <a:xfrm>
            <a:off x="683568" y="1618766"/>
            <a:ext cx="6712594" cy="3915018"/>
          </a:xfrm>
          <a:prstGeom prst="rect">
            <a:avLst/>
          </a:prstGeom>
        </p:spPr>
      </p:pic>
      <p:sp>
        <p:nvSpPr>
          <p:cNvPr id="10" name="9 CuadroTexto"/>
          <p:cNvSpPr txBox="1"/>
          <p:nvPr/>
        </p:nvSpPr>
        <p:spPr>
          <a:xfrm>
            <a:off x="467544" y="5517232"/>
            <a:ext cx="7776864" cy="1754326"/>
          </a:xfrm>
          <a:prstGeom prst="rect">
            <a:avLst/>
          </a:prstGeom>
          <a:noFill/>
        </p:spPr>
        <p:txBody>
          <a:bodyPr wrap="square" rtlCol="0">
            <a:spAutoFit/>
          </a:bodyPr>
          <a:lstStyle/>
          <a:p>
            <a:pPr marL="342900" indent="-342900">
              <a:buAutoNum type="arabicPeriod"/>
            </a:pPr>
            <a:r>
              <a:rPr lang="es-MX" b="1" dirty="0"/>
              <a:t>I</a:t>
            </a:r>
            <a:r>
              <a:rPr lang="es-MX" b="1" dirty="0" smtClean="0"/>
              <a:t>dentificar entidades y atributos y clave  primaria</a:t>
            </a:r>
          </a:p>
          <a:p>
            <a:pPr marL="342900" indent="-342900">
              <a:buAutoNum type="arabicPeriod"/>
            </a:pPr>
            <a:r>
              <a:rPr lang="es-MX" b="1" dirty="0" smtClean="0"/>
              <a:t>Definir Cardinalidad ,  relaciones y entidades participantes</a:t>
            </a:r>
          </a:p>
          <a:p>
            <a:pPr marL="342900" indent="-342900">
              <a:buAutoNum type="arabicPeriod"/>
            </a:pPr>
            <a:r>
              <a:rPr lang="es-MX" b="1" dirty="0" smtClean="0"/>
              <a:t>Hacer el diagrama entidad relación tradicional </a:t>
            </a:r>
          </a:p>
          <a:p>
            <a:pPr marL="342900" indent="-342900">
              <a:buAutoNum type="arabicPeriod"/>
            </a:pPr>
            <a:r>
              <a:rPr lang="es-MX" b="1" dirty="0" smtClean="0"/>
              <a:t>Hacer el esquema relacional  </a:t>
            </a:r>
          </a:p>
          <a:p>
            <a:pPr marL="342900" indent="-342900">
              <a:buAutoNum type="arabicPeriod"/>
            </a:pPr>
            <a:endParaRPr lang="es-MX" b="1" dirty="0" smtClean="0"/>
          </a:p>
          <a:p>
            <a:pPr marL="342900" indent="-342900">
              <a:buAutoNum type="arabicPeriod"/>
            </a:pPr>
            <a:endParaRPr lang="es-MX" dirty="0"/>
          </a:p>
        </p:txBody>
      </p:sp>
    </p:spTree>
    <p:extLst>
      <p:ext uri="{BB962C8B-B14F-4D97-AF65-F5344CB8AC3E}">
        <p14:creationId xmlns:p14="http://schemas.microsoft.com/office/powerpoint/2010/main" val="13927756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8" name="Imagen 3"/>
          <p:cNvPicPr>
            <a:picLocks noChangeAspect="1"/>
          </p:cNvPicPr>
          <p:nvPr/>
        </p:nvPicPr>
        <p:blipFill rotWithShape="1">
          <a:blip r:embed="rId4"/>
          <a:srcRect l="1540" t="30633" r="2792" b="4239"/>
          <a:stretch/>
        </p:blipFill>
        <p:spPr>
          <a:xfrm>
            <a:off x="596348" y="2514600"/>
            <a:ext cx="8001000" cy="2574235"/>
          </a:xfrm>
          <a:prstGeom prst="rect">
            <a:avLst/>
          </a:prstGeom>
        </p:spPr>
      </p:pic>
      <p:sp>
        <p:nvSpPr>
          <p:cNvPr id="11" name="10 CuadroTexto"/>
          <p:cNvSpPr txBox="1"/>
          <p:nvPr/>
        </p:nvSpPr>
        <p:spPr>
          <a:xfrm>
            <a:off x="441394" y="1727230"/>
            <a:ext cx="8670963" cy="523220"/>
          </a:xfrm>
          <a:prstGeom prst="rect">
            <a:avLst/>
          </a:prstGeom>
          <a:noFill/>
        </p:spPr>
        <p:txBody>
          <a:bodyPr wrap="none" rtlCol="0">
            <a:spAutoFit/>
          </a:bodyPr>
          <a:lstStyle/>
          <a:p>
            <a:r>
              <a:rPr lang="es-MX" sz="2800" b="1" dirty="0" smtClean="0"/>
              <a:t>1. Identificación de entidades, atributos y llave primaria. </a:t>
            </a:r>
            <a:endParaRPr lang="es-MX" sz="2800" b="1" dirty="0"/>
          </a:p>
        </p:txBody>
      </p:sp>
    </p:spTree>
    <p:extLst>
      <p:ext uri="{BB962C8B-B14F-4D97-AF65-F5344CB8AC3E}">
        <p14:creationId xmlns:p14="http://schemas.microsoft.com/office/powerpoint/2010/main" val="2859024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Imagen 3"/>
          <p:cNvPicPr>
            <a:picLocks noGrp="1" noChangeAspect="1"/>
          </p:cNvPicPr>
          <p:nvPr>
            <p:ph idx="1"/>
          </p:nvPr>
        </p:nvPicPr>
        <p:blipFill rotWithShape="1">
          <a:blip r:embed="rId4"/>
          <a:srcRect t="30710"/>
          <a:stretch/>
        </p:blipFill>
        <p:spPr>
          <a:xfrm>
            <a:off x="107504" y="2708920"/>
            <a:ext cx="8099479" cy="2592288"/>
          </a:xfrm>
          <a:prstGeom prst="rect">
            <a:avLst/>
          </a:prstGeom>
        </p:spPr>
      </p:pic>
      <p:sp>
        <p:nvSpPr>
          <p:cNvPr id="9" name="8 Rectángulo"/>
          <p:cNvSpPr/>
          <p:nvPr/>
        </p:nvSpPr>
        <p:spPr>
          <a:xfrm>
            <a:off x="395536" y="1700808"/>
            <a:ext cx="7399178" cy="954107"/>
          </a:xfrm>
          <a:prstGeom prst="rect">
            <a:avLst/>
          </a:prstGeom>
        </p:spPr>
        <p:txBody>
          <a:bodyPr wrap="square">
            <a:spAutoFit/>
          </a:bodyPr>
          <a:lstStyle/>
          <a:p>
            <a:r>
              <a:rPr lang="es-MX" sz="2800" b="1" dirty="0" smtClean="0"/>
              <a:t>2. Definir </a:t>
            </a:r>
            <a:r>
              <a:rPr lang="es-MX" sz="2800" b="1" dirty="0"/>
              <a:t>Cardinalidad ,  relaciones y </a:t>
            </a:r>
            <a:r>
              <a:rPr lang="es-MX" sz="2800" b="1" dirty="0" smtClean="0"/>
              <a:t>entidades participantes </a:t>
            </a:r>
            <a:endParaRPr lang="es-MX" sz="2800" b="1" dirty="0"/>
          </a:p>
        </p:txBody>
      </p:sp>
    </p:spTree>
    <p:extLst>
      <p:ext uri="{BB962C8B-B14F-4D97-AF65-F5344CB8AC3E}">
        <p14:creationId xmlns:p14="http://schemas.microsoft.com/office/powerpoint/2010/main" val="1652812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Ejemplo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11" name="Imagen 3"/>
          <p:cNvPicPr>
            <a:picLocks noChangeAspect="1"/>
          </p:cNvPicPr>
          <p:nvPr/>
        </p:nvPicPr>
        <p:blipFill rotWithShape="1">
          <a:blip r:embed="rId4"/>
          <a:srcRect t="15947"/>
          <a:stretch/>
        </p:blipFill>
        <p:spPr>
          <a:xfrm>
            <a:off x="323528" y="2348881"/>
            <a:ext cx="8257235" cy="4176464"/>
          </a:xfrm>
          <a:prstGeom prst="rect">
            <a:avLst/>
          </a:prstGeom>
        </p:spPr>
      </p:pic>
      <p:sp>
        <p:nvSpPr>
          <p:cNvPr id="12" name="11 Rectángulo"/>
          <p:cNvSpPr/>
          <p:nvPr/>
        </p:nvSpPr>
        <p:spPr>
          <a:xfrm>
            <a:off x="431539" y="1700808"/>
            <a:ext cx="8041211" cy="523220"/>
          </a:xfrm>
          <a:prstGeom prst="rect">
            <a:avLst/>
          </a:prstGeom>
        </p:spPr>
        <p:txBody>
          <a:bodyPr wrap="square">
            <a:spAutoFit/>
          </a:bodyPr>
          <a:lstStyle/>
          <a:p>
            <a:r>
              <a:rPr lang="es-MX" sz="2800" b="1" dirty="0" smtClean="0"/>
              <a:t>3. Hacer </a:t>
            </a:r>
            <a:r>
              <a:rPr lang="es-MX" sz="2800" b="1" dirty="0"/>
              <a:t>el diagrama entidad relación tradicional  </a:t>
            </a:r>
          </a:p>
        </p:txBody>
      </p:sp>
    </p:spTree>
    <p:extLst>
      <p:ext uri="{BB962C8B-B14F-4D97-AF65-F5344CB8AC3E}">
        <p14:creationId xmlns:p14="http://schemas.microsoft.com/office/powerpoint/2010/main" val="366031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Tipos de datos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7 Rectángulo"/>
          <p:cNvSpPr/>
          <p:nvPr/>
        </p:nvSpPr>
        <p:spPr>
          <a:xfrm>
            <a:off x="397158" y="1916832"/>
            <a:ext cx="8496944" cy="4708981"/>
          </a:xfrm>
          <a:prstGeom prst="rect">
            <a:avLst/>
          </a:prstGeom>
        </p:spPr>
        <p:txBody>
          <a:bodyPr wrap="square">
            <a:spAutoFit/>
          </a:bodyPr>
          <a:lstStyle/>
          <a:p>
            <a:pPr algn="just"/>
            <a:r>
              <a:rPr lang="es-MX" sz="2000" dirty="0"/>
              <a:t>Los datos pueden ser divididos en dos grandes categorías:  </a:t>
            </a:r>
          </a:p>
          <a:p>
            <a:pPr algn="just"/>
            <a:r>
              <a:rPr lang="es-MX" sz="2000" dirty="0"/>
              <a:t>• ALFANUMERICA  </a:t>
            </a:r>
          </a:p>
          <a:p>
            <a:pPr algn="just"/>
            <a:r>
              <a:rPr lang="es-MX" sz="2000" dirty="0"/>
              <a:t>• NUMERICA  </a:t>
            </a:r>
          </a:p>
          <a:p>
            <a:pPr algn="just"/>
            <a:r>
              <a:rPr lang="es-MX" sz="2000" dirty="0"/>
              <a:t>Los datos alfanuméricos consisten de caracteres alfabéticos (A - Z, </a:t>
            </a:r>
            <a:r>
              <a:rPr lang="es-MX" sz="2000" dirty="0" err="1"/>
              <a:t>ó</a:t>
            </a:r>
            <a:r>
              <a:rPr lang="es-MX" sz="2000" dirty="0"/>
              <a:t> a - z), caracteres</a:t>
            </a:r>
          </a:p>
          <a:p>
            <a:pPr algn="just"/>
            <a:r>
              <a:rPr lang="es-MX" sz="2000" dirty="0"/>
              <a:t>numéricos (0 - 9) y de algunos símbolos especiales como # $ %. Por ejemplo, el número </a:t>
            </a:r>
            <a:r>
              <a:rPr lang="es-MX" sz="2000" dirty="0" smtClean="0"/>
              <a:t>de serie </a:t>
            </a:r>
            <a:r>
              <a:rPr lang="es-MX" sz="2000" dirty="0"/>
              <a:t>de un televisor: RTA-XA100  </a:t>
            </a:r>
          </a:p>
          <a:p>
            <a:pPr algn="just"/>
            <a:r>
              <a:rPr lang="es-MX" sz="2000" dirty="0"/>
              <a:t>Los datos numéricos están compuestos por los dígitos del 0 al 9, punto decimal y signo. </a:t>
            </a:r>
            <a:endParaRPr lang="es-MX" sz="2000" dirty="0" smtClean="0"/>
          </a:p>
          <a:p>
            <a:pPr algn="just"/>
            <a:r>
              <a:rPr lang="es-MX" sz="2000" dirty="0" smtClean="0"/>
              <a:t>Por ejemplo</a:t>
            </a:r>
            <a:r>
              <a:rPr lang="es-MX" sz="2000" dirty="0"/>
              <a:t>, el sueldo de un empleado: 1000000.00  </a:t>
            </a:r>
          </a:p>
          <a:p>
            <a:pPr algn="just"/>
            <a:r>
              <a:rPr lang="es-MX" sz="2000" dirty="0"/>
              <a:t>Adicionalmente a estos tipos existen otros tipos que son utilizados como:  </a:t>
            </a:r>
          </a:p>
          <a:p>
            <a:pPr algn="just"/>
            <a:r>
              <a:rPr lang="es-MX" sz="2000" dirty="0"/>
              <a:t>• LOGICO  </a:t>
            </a:r>
          </a:p>
          <a:p>
            <a:pPr algn="just"/>
            <a:r>
              <a:rPr lang="es-MX" sz="2000" dirty="0"/>
              <a:t>• FECHA  </a:t>
            </a:r>
          </a:p>
          <a:p>
            <a:pPr algn="just"/>
            <a:r>
              <a:rPr lang="es-MX" sz="2000" dirty="0"/>
              <a:t>• MEMO  </a:t>
            </a:r>
          </a:p>
          <a:p>
            <a:pPr algn="just"/>
            <a:r>
              <a:rPr lang="es-MX" sz="2000" dirty="0"/>
              <a:t>• GENERAL (Puede contener objetos audio, vídeo, imágenes,...)  </a:t>
            </a:r>
          </a:p>
        </p:txBody>
      </p:sp>
    </p:spTree>
    <p:extLst>
      <p:ext uri="{BB962C8B-B14F-4D97-AF65-F5344CB8AC3E}">
        <p14:creationId xmlns:p14="http://schemas.microsoft.com/office/powerpoint/2010/main" val="1161454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8" name="7 Tabla"/>
          <p:cNvGraphicFramePr>
            <a:graphicFrameLocks noGrp="1"/>
          </p:cNvGraphicFramePr>
          <p:nvPr>
            <p:extLst>
              <p:ext uri="{D42A27DB-BD31-4B8C-83A1-F6EECF244321}">
                <p14:modId xmlns:p14="http://schemas.microsoft.com/office/powerpoint/2010/main" val="3817388620"/>
              </p:ext>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2213593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solidFill>
                  <a:schemeClr val="bg2">
                    <a:lumMod val="50000"/>
                  </a:schemeClr>
                </a:solidFill>
                <a:effectLst>
                  <a:outerShdw blurRad="38100" dist="38100" dir="2700000" algn="tl">
                    <a:srgbClr val="000000">
                      <a:alpha val="43137"/>
                    </a:srgbClr>
                  </a:outerShdw>
                </a:effectLst>
              </a:rPr>
              <a:t>Componentes de un Sistema de Base de Datos </a:t>
            </a:r>
            <a:endParaRPr lang="es-MX" dirty="0">
              <a:solidFill>
                <a:schemeClr val="bg2">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8 Rectángulo"/>
          <p:cNvSpPr/>
          <p:nvPr/>
        </p:nvSpPr>
        <p:spPr>
          <a:xfrm>
            <a:off x="467544" y="1510739"/>
            <a:ext cx="8280920" cy="4832092"/>
          </a:xfrm>
          <a:prstGeom prst="rect">
            <a:avLst/>
          </a:prstGeom>
        </p:spPr>
        <p:txBody>
          <a:bodyPr wrap="square">
            <a:spAutoFit/>
          </a:bodyPr>
          <a:lstStyle/>
          <a:p>
            <a:r>
              <a:rPr lang="es-MX" sz="2800" dirty="0"/>
              <a:t>Involucra los siguientes componentes:  </a:t>
            </a:r>
          </a:p>
          <a:p>
            <a:r>
              <a:rPr lang="es-MX" sz="2800" dirty="0"/>
              <a:t>+Datos +Hardware +Software +Usuarios  </a:t>
            </a:r>
          </a:p>
          <a:p>
            <a:r>
              <a:rPr lang="es-MX" sz="2800" b="1" dirty="0" smtClean="0"/>
              <a:t>Datos </a:t>
            </a:r>
            <a:endParaRPr lang="es-MX" sz="2800" b="1" dirty="0"/>
          </a:p>
          <a:p>
            <a:endParaRPr lang="es-MX" sz="2800" dirty="0" smtClean="0"/>
          </a:p>
          <a:p>
            <a:pPr algn="just"/>
            <a:r>
              <a:rPr lang="es-MX" sz="2800" dirty="0" smtClean="0"/>
              <a:t>Los </a:t>
            </a:r>
            <a:r>
              <a:rPr lang="es-MX" sz="2800" dirty="0"/>
              <a:t>datos dentro de una base de datos están integrados y son compartidos:  </a:t>
            </a:r>
          </a:p>
          <a:p>
            <a:r>
              <a:rPr lang="es-MX" sz="2800" dirty="0"/>
              <a:t>INTEGRADOS: Puesto que la base de datos es la unificación de varios archivos con</a:t>
            </a:r>
          </a:p>
          <a:p>
            <a:r>
              <a:rPr lang="es-MX" sz="2800" dirty="0"/>
              <a:t>redundancia parcial o totalmente eliminada.  </a:t>
            </a:r>
          </a:p>
          <a:p>
            <a:r>
              <a:rPr lang="es-MX" sz="2800" dirty="0"/>
              <a:t>COMPARTIDOS: Esto implica que los datos pueden ser </a:t>
            </a:r>
            <a:r>
              <a:rPr lang="es-MX" sz="2800" dirty="0" err="1"/>
              <a:t>accesados</a:t>
            </a:r>
            <a:r>
              <a:rPr lang="es-MX" sz="2800" dirty="0"/>
              <a:t> concurrentemente </a:t>
            </a:r>
            <a:r>
              <a:rPr lang="es-MX" sz="2800" dirty="0" smtClean="0"/>
              <a:t>por diferentes </a:t>
            </a:r>
            <a:r>
              <a:rPr lang="es-MX" sz="2800" dirty="0"/>
              <a:t>usuarios.</a:t>
            </a:r>
          </a:p>
        </p:txBody>
      </p:sp>
    </p:spTree>
    <p:extLst>
      <p:ext uri="{BB962C8B-B14F-4D97-AF65-F5344CB8AC3E}">
        <p14:creationId xmlns:p14="http://schemas.microsoft.com/office/powerpoint/2010/main" val="2647702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solidFill>
                  <a:schemeClr val="bg2">
                    <a:lumMod val="50000"/>
                  </a:schemeClr>
                </a:solidFill>
                <a:effectLst>
                  <a:outerShdw blurRad="38100" dist="38100" dir="2700000" algn="tl">
                    <a:srgbClr val="000000">
                      <a:alpha val="43137"/>
                    </a:srgbClr>
                  </a:outerShdw>
                </a:effectLst>
              </a:rPr>
              <a:t>Componentes de un Sistema de Base de Datos </a:t>
            </a:r>
            <a:endParaRPr lang="es-MX" dirty="0">
              <a:solidFill>
                <a:schemeClr val="bg2">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8 Rectángulo"/>
          <p:cNvSpPr/>
          <p:nvPr/>
        </p:nvSpPr>
        <p:spPr>
          <a:xfrm>
            <a:off x="467544" y="1510739"/>
            <a:ext cx="8280920" cy="523220"/>
          </a:xfrm>
          <a:prstGeom prst="rect">
            <a:avLst/>
          </a:prstGeom>
        </p:spPr>
        <p:txBody>
          <a:bodyPr wrap="square">
            <a:spAutoFit/>
          </a:bodyPr>
          <a:lstStyle/>
          <a:p>
            <a:endParaRPr lang="es-MX" sz="2800" dirty="0"/>
          </a:p>
        </p:txBody>
      </p:sp>
      <p:sp>
        <p:nvSpPr>
          <p:cNvPr id="8" name="7 Rectángulo"/>
          <p:cNvSpPr/>
          <p:nvPr/>
        </p:nvSpPr>
        <p:spPr>
          <a:xfrm>
            <a:off x="539552" y="1844824"/>
            <a:ext cx="8280920" cy="4832092"/>
          </a:xfrm>
          <a:prstGeom prst="rect">
            <a:avLst/>
          </a:prstGeom>
        </p:spPr>
        <p:txBody>
          <a:bodyPr wrap="square">
            <a:spAutoFit/>
          </a:bodyPr>
          <a:lstStyle/>
          <a:p>
            <a:pPr algn="just"/>
            <a:r>
              <a:rPr lang="es-MX" sz="2800" b="1" dirty="0" smtClean="0"/>
              <a:t>Hardware </a:t>
            </a:r>
            <a:endParaRPr lang="es-MX" sz="2800" b="1" dirty="0"/>
          </a:p>
          <a:p>
            <a:pPr algn="just"/>
            <a:r>
              <a:rPr lang="es-MX" sz="2800" dirty="0"/>
              <a:t>Consiste básicamente de unidades de almacenamiento secundario, principalmente discos</a:t>
            </a:r>
          </a:p>
          <a:p>
            <a:pPr algn="just"/>
            <a:r>
              <a:rPr lang="es-MX" sz="2800" dirty="0"/>
              <a:t>duros, discos compactos, cintas magnéticas etc.  </a:t>
            </a:r>
          </a:p>
          <a:p>
            <a:pPr algn="just"/>
            <a:r>
              <a:rPr lang="es-MX" sz="2800" b="1" dirty="0" smtClean="0"/>
              <a:t>Software </a:t>
            </a:r>
            <a:endParaRPr lang="es-MX" sz="2800" b="1" dirty="0"/>
          </a:p>
          <a:p>
            <a:pPr algn="just"/>
            <a:r>
              <a:rPr lang="es-MX" sz="2800" dirty="0"/>
              <a:t>Entre la base de datos física y los usuarios existe una capa de Software denominada</a:t>
            </a:r>
          </a:p>
          <a:p>
            <a:pPr algn="just"/>
            <a:r>
              <a:rPr lang="es-MX" sz="2800" dirty="0"/>
              <a:t>SISTEMA MANEJADOR DE BASE DE DATOS (SMBD </a:t>
            </a:r>
            <a:r>
              <a:rPr lang="es-MX" sz="2800" dirty="0" err="1"/>
              <a:t>ó</a:t>
            </a:r>
            <a:r>
              <a:rPr lang="es-MX" sz="2800" dirty="0"/>
              <a:t> DBMS).  </a:t>
            </a:r>
          </a:p>
          <a:p>
            <a:pPr algn="just"/>
            <a:r>
              <a:rPr lang="es-MX" sz="2800" dirty="0"/>
              <a:t>Todos los requerimientos de acceso a la base de datos son manejados por el SMBD. </a:t>
            </a:r>
          </a:p>
        </p:txBody>
      </p:sp>
    </p:spTree>
    <p:extLst>
      <p:ext uri="{BB962C8B-B14F-4D97-AF65-F5344CB8AC3E}">
        <p14:creationId xmlns:p14="http://schemas.microsoft.com/office/powerpoint/2010/main" val="838507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rPr>
              <a:t>Ventajas de usar Base </a:t>
            </a:r>
            <a:r>
              <a:rPr lang="es-MX" b="1" dirty="0">
                <a:solidFill>
                  <a:schemeClr val="bg2">
                    <a:lumMod val="50000"/>
                  </a:schemeClr>
                </a:solidFill>
                <a:effectLst>
                  <a:outerShdw blurRad="38100" dist="38100" dir="2700000" algn="tl">
                    <a:srgbClr val="000000">
                      <a:alpha val="43137"/>
                    </a:srgbClr>
                  </a:outerShdw>
                </a:effectLst>
              </a:rPr>
              <a:t>de Datos </a:t>
            </a:r>
            <a:endParaRPr lang="es-MX" dirty="0">
              <a:solidFill>
                <a:schemeClr val="bg2">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8 Rectángulo"/>
          <p:cNvSpPr/>
          <p:nvPr/>
        </p:nvSpPr>
        <p:spPr>
          <a:xfrm>
            <a:off x="467544" y="1510739"/>
            <a:ext cx="8280920" cy="523220"/>
          </a:xfrm>
          <a:prstGeom prst="rect">
            <a:avLst/>
          </a:prstGeom>
        </p:spPr>
        <p:txBody>
          <a:bodyPr wrap="square">
            <a:spAutoFit/>
          </a:bodyPr>
          <a:lstStyle/>
          <a:p>
            <a:endParaRPr lang="es-MX" sz="2800" dirty="0"/>
          </a:p>
        </p:txBody>
      </p:sp>
      <p:sp>
        <p:nvSpPr>
          <p:cNvPr id="8" name="7 Rectángulo"/>
          <p:cNvSpPr/>
          <p:nvPr/>
        </p:nvSpPr>
        <p:spPr>
          <a:xfrm>
            <a:off x="539552" y="1844824"/>
            <a:ext cx="8280920" cy="3785652"/>
          </a:xfrm>
          <a:prstGeom prst="rect">
            <a:avLst/>
          </a:prstGeom>
        </p:spPr>
        <p:txBody>
          <a:bodyPr wrap="square">
            <a:spAutoFit/>
          </a:bodyPr>
          <a:lstStyle/>
          <a:p>
            <a:pPr algn="just"/>
            <a:r>
              <a:rPr lang="es-MX" sz="2400" dirty="0"/>
              <a:t>Información compacta. No se necesitan voluminosos archivos de papel.  </a:t>
            </a:r>
          </a:p>
          <a:p>
            <a:pPr algn="just"/>
            <a:r>
              <a:rPr lang="es-MX" sz="2400" dirty="0"/>
              <a:t>• Velocidad. La velocidad de operación es mayor a la que se tiene con un sistema manual.  </a:t>
            </a:r>
          </a:p>
          <a:p>
            <a:pPr algn="just"/>
            <a:r>
              <a:rPr lang="es-MX" sz="2400" dirty="0"/>
              <a:t>• Menos cansado. Al manipular información más organizada.  </a:t>
            </a:r>
          </a:p>
          <a:p>
            <a:pPr algn="just"/>
            <a:r>
              <a:rPr lang="es-MX" sz="2400" dirty="0"/>
              <a:t>• Actualización. La información se puede mantener más fácilmente actualizada.  </a:t>
            </a:r>
          </a:p>
          <a:p>
            <a:pPr algn="just"/>
            <a:r>
              <a:rPr lang="es-MX" sz="2400" dirty="0"/>
              <a:t>• Un control centralizado. Se reduce la redundancia. Se evita la inconsistencia. Los datos pueden ser compartidos. Se tiene el control del acceso. La integridad puede ser mantenida.</a:t>
            </a:r>
          </a:p>
        </p:txBody>
      </p:sp>
    </p:spTree>
    <p:extLst>
      <p:ext uri="{BB962C8B-B14F-4D97-AF65-F5344CB8AC3E}">
        <p14:creationId xmlns:p14="http://schemas.microsoft.com/office/powerpoint/2010/main" val="3949357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rPr>
              <a:t>Ventajas de usar Base </a:t>
            </a:r>
            <a:r>
              <a:rPr lang="es-MX" b="1" dirty="0">
                <a:solidFill>
                  <a:schemeClr val="bg2">
                    <a:lumMod val="50000"/>
                  </a:schemeClr>
                </a:solidFill>
                <a:effectLst>
                  <a:outerShdw blurRad="38100" dist="38100" dir="2700000" algn="tl">
                    <a:srgbClr val="000000">
                      <a:alpha val="43137"/>
                    </a:srgbClr>
                  </a:outerShdw>
                </a:effectLst>
              </a:rPr>
              <a:t>de Datos </a:t>
            </a:r>
            <a:endParaRPr lang="es-MX" dirty="0">
              <a:solidFill>
                <a:schemeClr val="bg2">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8 Rectángulo"/>
          <p:cNvSpPr/>
          <p:nvPr/>
        </p:nvSpPr>
        <p:spPr>
          <a:xfrm>
            <a:off x="467544" y="1510739"/>
            <a:ext cx="8280920" cy="523220"/>
          </a:xfrm>
          <a:prstGeom prst="rect">
            <a:avLst/>
          </a:prstGeom>
        </p:spPr>
        <p:txBody>
          <a:bodyPr wrap="square">
            <a:spAutoFit/>
          </a:bodyPr>
          <a:lstStyle/>
          <a:p>
            <a:endParaRPr lang="es-MX" sz="2800" dirty="0"/>
          </a:p>
        </p:txBody>
      </p:sp>
      <p:sp>
        <p:nvSpPr>
          <p:cNvPr id="8" name="7 Rectángulo"/>
          <p:cNvSpPr/>
          <p:nvPr/>
        </p:nvSpPr>
        <p:spPr>
          <a:xfrm>
            <a:off x="539552" y="1844824"/>
            <a:ext cx="8280920" cy="4154984"/>
          </a:xfrm>
          <a:prstGeom prst="rect">
            <a:avLst/>
          </a:prstGeom>
        </p:spPr>
        <p:txBody>
          <a:bodyPr wrap="square">
            <a:spAutoFit/>
          </a:bodyPr>
          <a:lstStyle/>
          <a:p>
            <a:r>
              <a:rPr lang="es-MX" sz="2400" b="1" dirty="0"/>
              <a:t>Inconsistencia </a:t>
            </a:r>
          </a:p>
          <a:p>
            <a:pPr algn="just"/>
            <a:r>
              <a:rPr lang="es-MX" sz="2400" dirty="0"/>
              <a:t>Cuando dos instancias del mismo elemento no tienen valores iguales. Por ejemplo, cuando hay dos registros para el alumno con matricula 331540 (en diferentes archivos), los atributos iguales deben tener los mismos valores</a:t>
            </a:r>
            <a:r>
              <a:rPr lang="es-MX" sz="2400" dirty="0" smtClean="0"/>
              <a:t>.</a:t>
            </a:r>
          </a:p>
          <a:p>
            <a:pPr algn="just"/>
            <a:endParaRPr lang="es-MX" sz="2400" dirty="0"/>
          </a:p>
          <a:p>
            <a:pPr marL="457200" indent="-457200">
              <a:buFont typeface="Arial" panose="020B0604020202020204" pitchFamily="34" charset="0"/>
              <a:buChar char="•"/>
            </a:pPr>
            <a:r>
              <a:rPr lang="es-MX" sz="2400" b="1" dirty="0"/>
              <a:t>Falta de Integridad </a:t>
            </a:r>
          </a:p>
          <a:p>
            <a:pPr algn="just"/>
            <a:r>
              <a:rPr lang="es-MX" sz="2400" dirty="0"/>
              <a:t>Se da la falta de integridad cuando una instancia de un elemento tiene valores raros. Por ejemplo, que el número de horas trabajadas a la semana por un empleado sea de 400. </a:t>
            </a:r>
          </a:p>
          <a:p>
            <a:pPr algn="just"/>
            <a:endParaRPr lang="es-MX" sz="2400" dirty="0"/>
          </a:p>
        </p:txBody>
      </p:sp>
    </p:spTree>
    <p:extLst>
      <p:ext uri="{BB962C8B-B14F-4D97-AF65-F5344CB8AC3E}">
        <p14:creationId xmlns:p14="http://schemas.microsoft.com/office/powerpoint/2010/main" val="479026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rPr>
              <a:t>Glosario de </a:t>
            </a:r>
            <a:r>
              <a:rPr lang="es-MX" b="1" dirty="0" err="1" smtClean="0">
                <a:solidFill>
                  <a:schemeClr val="bg2">
                    <a:lumMod val="50000"/>
                  </a:schemeClr>
                </a:solidFill>
                <a:effectLst>
                  <a:outerShdw blurRad="38100" dist="38100" dir="2700000" algn="tl">
                    <a:srgbClr val="000000">
                      <a:alpha val="43137"/>
                    </a:srgbClr>
                  </a:outerShdw>
                </a:effectLst>
              </a:rPr>
              <a:t>terminos</a:t>
            </a:r>
            <a:r>
              <a:rPr lang="es-MX" b="1" dirty="0" smtClean="0">
                <a:solidFill>
                  <a:schemeClr val="bg2">
                    <a:lumMod val="50000"/>
                  </a:schemeClr>
                </a:solidFill>
                <a:effectLst>
                  <a:outerShdw blurRad="38100" dist="38100" dir="2700000" algn="tl">
                    <a:srgbClr val="000000">
                      <a:alpha val="43137"/>
                    </a:srgbClr>
                  </a:outerShdw>
                </a:effectLst>
              </a:rPr>
              <a:t> </a:t>
            </a:r>
            <a:endParaRPr lang="es-MX" dirty="0">
              <a:solidFill>
                <a:schemeClr val="bg2">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8 Rectángulo"/>
          <p:cNvSpPr/>
          <p:nvPr/>
        </p:nvSpPr>
        <p:spPr>
          <a:xfrm>
            <a:off x="467544" y="1510739"/>
            <a:ext cx="8280920" cy="523220"/>
          </a:xfrm>
          <a:prstGeom prst="rect">
            <a:avLst/>
          </a:prstGeom>
        </p:spPr>
        <p:txBody>
          <a:bodyPr wrap="square">
            <a:spAutoFit/>
          </a:bodyPr>
          <a:lstStyle/>
          <a:p>
            <a:endParaRPr lang="es-MX" sz="2800" dirty="0"/>
          </a:p>
        </p:txBody>
      </p:sp>
      <p:sp>
        <p:nvSpPr>
          <p:cNvPr id="8" name="7 Rectángulo"/>
          <p:cNvSpPr/>
          <p:nvPr/>
        </p:nvSpPr>
        <p:spPr>
          <a:xfrm>
            <a:off x="539552" y="1844824"/>
            <a:ext cx="8280920" cy="3785652"/>
          </a:xfrm>
          <a:prstGeom prst="rect">
            <a:avLst/>
          </a:prstGeom>
        </p:spPr>
        <p:txBody>
          <a:bodyPr wrap="square">
            <a:spAutoFit/>
          </a:bodyPr>
          <a:lstStyle/>
          <a:p>
            <a:r>
              <a:rPr lang="es-MX" sz="2400" b="1" dirty="0"/>
              <a:t>Campo Almacenado </a:t>
            </a:r>
          </a:p>
          <a:p>
            <a:r>
              <a:rPr lang="es-MX" sz="2400" dirty="0"/>
              <a:t>Es la unidad de datos más pequeña que se encuentra almacenada.  </a:t>
            </a:r>
          </a:p>
          <a:p>
            <a:r>
              <a:rPr lang="es-MX" sz="2400" b="1" dirty="0"/>
              <a:t>Registro Almacenado </a:t>
            </a:r>
          </a:p>
          <a:p>
            <a:r>
              <a:rPr lang="es-MX" sz="2400" dirty="0"/>
              <a:t>Es una colección de campos almacenados que están relacionados.  </a:t>
            </a:r>
          </a:p>
          <a:p>
            <a:r>
              <a:rPr lang="es-MX" sz="2400" b="1" dirty="0"/>
              <a:t>Archivo Almacenado </a:t>
            </a:r>
          </a:p>
          <a:p>
            <a:r>
              <a:rPr lang="es-MX" sz="2400" dirty="0"/>
              <a:t>Es el conjunto de todas las ocurrencias de un registro almacenado.  </a:t>
            </a:r>
          </a:p>
          <a:p>
            <a:pPr algn="just"/>
            <a:endParaRPr lang="es-MX" sz="2400" dirty="0"/>
          </a:p>
        </p:txBody>
      </p:sp>
    </p:spTree>
    <p:extLst>
      <p:ext uri="{BB962C8B-B14F-4D97-AF65-F5344CB8AC3E}">
        <p14:creationId xmlns:p14="http://schemas.microsoft.com/office/powerpoint/2010/main" val="26342073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chemeClr val="bg2">
                    <a:lumMod val="50000"/>
                  </a:schemeClr>
                </a:solidFill>
                <a:effectLst>
                  <a:outerShdw blurRad="38100" dist="38100" dir="2700000" algn="tl">
                    <a:srgbClr val="000000">
                      <a:alpha val="43137"/>
                    </a:srgbClr>
                  </a:outerShdw>
                </a:effectLst>
              </a:rPr>
              <a:t>Glosario de términos </a:t>
            </a:r>
            <a:endParaRPr lang="es-MX" dirty="0">
              <a:solidFill>
                <a:schemeClr val="bg2">
                  <a:lumMod val="50000"/>
                </a:schemeClr>
              </a:solidFill>
              <a:effectLst>
                <a:outerShdw blurRad="38100" dist="38100" dir="2700000" algn="tl">
                  <a:srgbClr val="000000">
                    <a:alpha val="43137"/>
                  </a:srgbClr>
                </a:outerShd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9" name="8 Rectángulo"/>
          <p:cNvSpPr/>
          <p:nvPr/>
        </p:nvSpPr>
        <p:spPr>
          <a:xfrm>
            <a:off x="467544" y="1510739"/>
            <a:ext cx="8280920" cy="523220"/>
          </a:xfrm>
          <a:prstGeom prst="rect">
            <a:avLst/>
          </a:prstGeom>
        </p:spPr>
        <p:txBody>
          <a:bodyPr wrap="square">
            <a:spAutoFit/>
          </a:bodyPr>
          <a:lstStyle/>
          <a:p>
            <a:endParaRPr lang="es-MX" sz="2800" dirty="0"/>
          </a:p>
        </p:txBody>
      </p:sp>
      <p:sp>
        <p:nvSpPr>
          <p:cNvPr id="3" name="2 Rectángulo"/>
          <p:cNvSpPr/>
          <p:nvPr/>
        </p:nvSpPr>
        <p:spPr>
          <a:xfrm>
            <a:off x="755576" y="1340768"/>
            <a:ext cx="7488832" cy="3416320"/>
          </a:xfrm>
          <a:prstGeom prst="rect">
            <a:avLst/>
          </a:prstGeom>
        </p:spPr>
        <p:txBody>
          <a:bodyPr wrap="square">
            <a:spAutoFit/>
          </a:bodyPr>
          <a:lstStyle/>
          <a:p>
            <a:pPr algn="just"/>
            <a:r>
              <a:rPr lang="es-MX" sz="2400" b="1" dirty="0"/>
              <a:t>Representación de Datos Numéricos </a:t>
            </a:r>
          </a:p>
          <a:p>
            <a:pPr algn="just"/>
            <a:r>
              <a:rPr lang="es-MX" sz="2400" dirty="0"/>
              <a:t>Se pueden almacenar como:  </a:t>
            </a:r>
          </a:p>
          <a:p>
            <a:pPr algn="just"/>
            <a:r>
              <a:rPr lang="es-MX" sz="2400" dirty="0"/>
              <a:t>+Un </a:t>
            </a:r>
            <a:r>
              <a:rPr lang="es-MX" sz="2400" dirty="0" err="1"/>
              <a:t>String</a:t>
            </a:r>
            <a:r>
              <a:rPr lang="es-MX" sz="2400" dirty="0"/>
              <a:t> de Caracteres. +Un Decimal Empacado. +En Binario.  </a:t>
            </a:r>
          </a:p>
          <a:p>
            <a:pPr algn="just"/>
            <a:r>
              <a:rPr lang="es-MX" sz="2400" b="1" dirty="0"/>
              <a:t>Representación de Datos Carácter </a:t>
            </a:r>
          </a:p>
          <a:p>
            <a:pPr algn="just"/>
            <a:r>
              <a:rPr lang="es-MX" sz="2400" dirty="0"/>
              <a:t>Se Pueden almacenar en ASCII, EBCDIC, etc.  </a:t>
            </a:r>
          </a:p>
          <a:p>
            <a:pPr algn="just"/>
            <a:r>
              <a:rPr lang="es-MX" sz="2400" b="1" dirty="0"/>
              <a:t>Manejo de Objetos </a:t>
            </a:r>
          </a:p>
          <a:p>
            <a:pPr algn="just"/>
            <a:r>
              <a:rPr lang="es-MX" sz="2400" dirty="0"/>
              <a:t>Se pueden manejar como campos objeto que pueden ser Gráficas, Sonido, Hojas de Calculo, Textos, etc.</a:t>
            </a:r>
          </a:p>
        </p:txBody>
      </p:sp>
    </p:spTree>
    <p:extLst>
      <p:ext uri="{BB962C8B-B14F-4D97-AF65-F5344CB8AC3E}">
        <p14:creationId xmlns:p14="http://schemas.microsoft.com/office/powerpoint/2010/main" val="2748391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Sentencias Básicas SQL</a:t>
            </a:r>
            <a:endParaRPr lang="es-ES" dirty="0"/>
          </a:p>
        </p:txBody>
      </p:sp>
      <p:sp>
        <p:nvSpPr>
          <p:cNvPr id="4" name="3 Marcador de texto"/>
          <p:cNvSpPr>
            <a:spLocks noGrp="1"/>
          </p:cNvSpPr>
          <p:nvPr>
            <p:ph type="body" idx="1"/>
          </p:nvPr>
        </p:nvSpPr>
        <p:spPr/>
        <p:txBody>
          <a:bodyPr/>
          <a:lstStyle/>
          <a:p>
            <a:endParaRPr lang="es-MX" dirty="0"/>
          </a:p>
        </p:txBody>
      </p:sp>
      <p:pic>
        <p:nvPicPr>
          <p:cNvPr id="5" name="Imagen 3"/>
          <p:cNvPicPr>
            <a:picLocks noChangeAspect="1"/>
          </p:cNvPicPr>
          <p:nvPr/>
        </p:nvPicPr>
        <p:blipFill>
          <a:blip r:embed="rId2"/>
          <a:stretch>
            <a:fillRect/>
          </a:stretch>
        </p:blipFill>
        <p:spPr>
          <a:xfrm>
            <a:off x="0" y="0"/>
            <a:ext cx="9144793" cy="896190"/>
          </a:xfrm>
          <a:prstGeom prst="rect">
            <a:avLst/>
          </a:prstGeom>
        </p:spPr>
      </p:pic>
    </p:spTree>
    <p:extLst>
      <p:ext uri="{BB962C8B-B14F-4D97-AF65-F5344CB8AC3E}">
        <p14:creationId xmlns:p14="http://schemas.microsoft.com/office/powerpoint/2010/main" val="1124087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92138"/>
            <a:ext cx="8229600" cy="1143000"/>
          </a:xfrm>
        </p:spPr>
        <p:txBody>
          <a:bodyPr/>
          <a:lstStyle/>
          <a:p>
            <a:r>
              <a:rPr lang="es-ES" dirty="0" smtClean="0"/>
              <a:t>Instrucción SELECT básica</a:t>
            </a:r>
            <a:endParaRPr lang="es-ES" dirty="0"/>
          </a:p>
        </p:txBody>
      </p:sp>
      <p:sp>
        <p:nvSpPr>
          <p:cNvPr id="3" name="Marcador de contenido 2"/>
          <p:cNvSpPr>
            <a:spLocks noGrp="1"/>
          </p:cNvSpPr>
          <p:nvPr>
            <p:ph idx="1"/>
          </p:nvPr>
        </p:nvSpPr>
        <p:spPr>
          <a:xfrm>
            <a:off x="914400" y="1735138"/>
            <a:ext cx="7313613" cy="2729901"/>
          </a:xfrm>
        </p:spPr>
        <p:txBody>
          <a:bodyPr>
            <a:normAutofit fontScale="92500" lnSpcReduction="10000"/>
          </a:bodyPr>
          <a:lstStyle/>
          <a:p>
            <a:r>
              <a:rPr lang="es-ES" dirty="0" smtClean="0"/>
              <a:t>Sintaxis:</a:t>
            </a:r>
          </a:p>
          <a:p>
            <a:pPr lvl="1"/>
            <a:r>
              <a:rPr lang="es-ES" dirty="0" smtClean="0"/>
              <a:t>SELECT [DISTINCT] {*, columna [alias],…}</a:t>
            </a:r>
          </a:p>
          <a:p>
            <a:pPr marL="457200" lvl="1" indent="0">
              <a:buNone/>
            </a:pPr>
            <a:r>
              <a:rPr lang="es-ES" dirty="0"/>
              <a:t>	</a:t>
            </a:r>
            <a:r>
              <a:rPr lang="es-ES" dirty="0" smtClean="0"/>
              <a:t>FROM tabla</a:t>
            </a:r>
          </a:p>
          <a:p>
            <a:pPr marL="457200" lvl="1" indent="0">
              <a:buNone/>
            </a:pPr>
            <a:endParaRPr lang="es-ES" dirty="0" smtClean="0"/>
          </a:p>
          <a:p>
            <a:pPr lvl="2"/>
            <a:r>
              <a:rPr lang="es-ES" dirty="0" smtClean="0"/>
              <a:t>SELECT identifica que columnas</a:t>
            </a:r>
          </a:p>
          <a:p>
            <a:pPr lvl="2"/>
            <a:r>
              <a:rPr lang="es-ES" dirty="0" smtClean="0"/>
              <a:t>FROM identifica de cual(es) tablas</a:t>
            </a:r>
          </a:p>
        </p:txBody>
      </p:sp>
      <p:sp>
        <p:nvSpPr>
          <p:cNvPr id="4" name="Marcador de contenido 2"/>
          <p:cNvSpPr txBox="1">
            <a:spLocks/>
          </p:cNvSpPr>
          <p:nvPr/>
        </p:nvSpPr>
        <p:spPr>
          <a:xfrm>
            <a:off x="479618" y="4642554"/>
            <a:ext cx="3849145" cy="1515656"/>
          </a:xfrm>
          <a:prstGeom prst="rect">
            <a:avLst/>
          </a:prstGeom>
        </p:spPr>
        <p:txBody>
          <a:bodyPr vert="horz" lIns="91440" tIns="45720" rIns="91440" bIns="45720" rtlCol="0">
            <a:normAutofit/>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Seleccionando todas las columnas:</a:t>
            </a:r>
          </a:p>
          <a:p>
            <a:pPr marL="0" indent="0" algn="ctr">
              <a:buNone/>
            </a:pPr>
            <a:r>
              <a:rPr lang="es-ES" dirty="0" smtClean="0"/>
              <a:t>SELECT * FROM Cliente</a:t>
            </a:r>
          </a:p>
        </p:txBody>
      </p:sp>
      <p:sp>
        <p:nvSpPr>
          <p:cNvPr id="5" name="Marcador de contenido 2"/>
          <p:cNvSpPr txBox="1">
            <a:spLocks/>
          </p:cNvSpPr>
          <p:nvPr/>
        </p:nvSpPr>
        <p:spPr>
          <a:xfrm>
            <a:off x="4687673" y="4642554"/>
            <a:ext cx="3849145" cy="1515656"/>
          </a:xfrm>
          <a:prstGeom prst="rect">
            <a:avLst/>
          </a:prstGeom>
        </p:spPr>
        <p:txBody>
          <a:bodyPr vert="horz" lIns="91440" tIns="45720" rIns="91440" bIns="45720" rtlCol="0">
            <a:normAutofit fontScale="925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Seleccionando columnas específicas:</a:t>
            </a:r>
          </a:p>
          <a:p>
            <a:pPr marL="0" indent="0" algn="ctr">
              <a:buNone/>
            </a:pPr>
            <a:r>
              <a:rPr lang="es-ES" dirty="0" smtClean="0"/>
              <a:t>SELECT nombre FROM Cliente</a:t>
            </a:r>
          </a:p>
        </p:txBody>
      </p:sp>
      <p:pic>
        <p:nvPicPr>
          <p:cNvPr id="6"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24056295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596" y="509880"/>
            <a:ext cx="8229600" cy="1143000"/>
          </a:xfrm>
        </p:spPr>
        <p:txBody>
          <a:bodyPr/>
          <a:lstStyle/>
          <a:p>
            <a:r>
              <a:rPr lang="es-ES" dirty="0" smtClean="0"/>
              <a:t>Expresiones Aritméticas</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220120853"/>
              </p:ext>
            </p:extLst>
          </p:nvPr>
        </p:nvGraphicFramePr>
        <p:xfrm>
          <a:off x="914399" y="1594941"/>
          <a:ext cx="7313614" cy="1854200"/>
        </p:xfrm>
        <a:graphic>
          <a:graphicData uri="http://schemas.openxmlformats.org/drawingml/2006/table">
            <a:tbl>
              <a:tblPr firstRow="1" bandRow="1">
                <a:tableStyleId>{EB9631B5-78F2-41C9-869B-9F39066F8104}</a:tableStyleId>
              </a:tblPr>
              <a:tblGrid>
                <a:gridCol w="2029012"/>
                <a:gridCol w="5284602"/>
              </a:tblGrid>
              <a:tr h="370840">
                <a:tc>
                  <a:txBody>
                    <a:bodyPr/>
                    <a:lstStyle/>
                    <a:p>
                      <a:r>
                        <a:rPr lang="es-ES" dirty="0" smtClean="0"/>
                        <a:t>Operador</a:t>
                      </a:r>
                      <a:endParaRPr lang="es-ES" dirty="0"/>
                    </a:p>
                  </a:txBody>
                  <a:tcPr/>
                </a:tc>
                <a:tc>
                  <a:txBody>
                    <a:bodyPr/>
                    <a:lstStyle/>
                    <a:p>
                      <a:r>
                        <a:rPr lang="es-ES" dirty="0" smtClean="0"/>
                        <a:t>Descripción</a:t>
                      </a:r>
                      <a:endParaRPr lang="es-ES" dirty="0"/>
                    </a:p>
                  </a:txBody>
                  <a:tcPr/>
                </a:tc>
              </a:tr>
              <a:tr h="370840">
                <a:tc>
                  <a:txBody>
                    <a:bodyPr/>
                    <a:lstStyle/>
                    <a:p>
                      <a:pPr algn="ctr"/>
                      <a:r>
                        <a:rPr lang="es-ES" dirty="0" smtClean="0"/>
                        <a:t>+</a:t>
                      </a:r>
                      <a:endParaRPr lang="es-ES" dirty="0"/>
                    </a:p>
                  </a:txBody>
                  <a:tcPr/>
                </a:tc>
                <a:tc>
                  <a:txBody>
                    <a:bodyPr/>
                    <a:lstStyle/>
                    <a:p>
                      <a:r>
                        <a:rPr lang="es-ES" dirty="0" smtClean="0"/>
                        <a:t>Suma</a:t>
                      </a:r>
                      <a:endParaRPr lang="es-ES" baseline="0" dirty="0" smtClean="0"/>
                    </a:p>
                  </a:txBody>
                  <a:tcPr/>
                </a:tc>
              </a:tr>
              <a:tr h="370840">
                <a:tc>
                  <a:txBody>
                    <a:bodyPr/>
                    <a:lstStyle/>
                    <a:p>
                      <a:pPr algn="ctr"/>
                      <a:r>
                        <a:rPr lang="es-ES" dirty="0" smtClean="0"/>
                        <a:t>-</a:t>
                      </a:r>
                      <a:endParaRPr lang="es-ES" dirty="0"/>
                    </a:p>
                  </a:txBody>
                  <a:tcPr/>
                </a:tc>
                <a:tc>
                  <a:txBody>
                    <a:bodyPr/>
                    <a:lstStyle/>
                    <a:p>
                      <a:r>
                        <a:rPr lang="es-ES" baseline="0" dirty="0" smtClean="0"/>
                        <a:t>Resta</a:t>
                      </a:r>
                    </a:p>
                  </a:txBody>
                  <a:tcPr/>
                </a:tc>
              </a:tr>
              <a:tr h="370840">
                <a:tc>
                  <a:txBody>
                    <a:bodyPr/>
                    <a:lstStyle/>
                    <a:p>
                      <a:pPr algn="ctr"/>
                      <a:r>
                        <a:rPr lang="es-ES" dirty="0" smtClean="0"/>
                        <a:t>*</a:t>
                      </a:r>
                      <a:endParaRPr lang="es-ES" dirty="0"/>
                    </a:p>
                  </a:txBody>
                  <a:tcPr/>
                </a:tc>
                <a:tc>
                  <a:txBody>
                    <a:bodyPr/>
                    <a:lstStyle/>
                    <a:p>
                      <a:r>
                        <a:rPr lang="es-ES" baseline="0" dirty="0" smtClean="0"/>
                        <a:t>Multiplica</a:t>
                      </a:r>
                    </a:p>
                  </a:txBody>
                  <a:tcPr/>
                </a:tc>
              </a:tr>
              <a:tr h="370840">
                <a:tc>
                  <a:txBody>
                    <a:bodyPr/>
                    <a:lstStyle/>
                    <a:p>
                      <a:pPr algn="ctr"/>
                      <a:r>
                        <a:rPr lang="es-ES" dirty="0" smtClean="0"/>
                        <a:t>/</a:t>
                      </a:r>
                      <a:endParaRPr lang="es-ES" dirty="0"/>
                    </a:p>
                  </a:txBody>
                  <a:tcPr/>
                </a:tc>
                <a:tc>
                  <a:txBody>
                    <a:bodyPr/>
                    <a:lstStyle/>
                    <a:p>
                      <a:r>
                        <a:rPr lang="es-ES" baseline="0" dirty="0" smtClean="0"/>
                        <a:t>Divide</a:t>
                      </a:r>
                    </a:p>
                  </a:txBody>
                  <a:tcPr/>
                </a:tc>
              </a:tr>
            </a:tbl>
          </a:graphicData>
        </a:graphic>
      </p:graphicFrame>
      <p:sp>
        <p:nvSpPr>
          <p:cNvPr id="4" name="Marcador de contenido 2"/>
          <p:cNvSpPr txBox="1">
            <a:spLocks/>
          </p:cNvSpPr>
          <p:nvPr/>
        </p:nvSpPr>
        <p:spPr>
          <a:xfrm>
            <a:off x="914400" y="3755007"/>
            <a:ext cx="7313613" cy="2580705"/>
          </a:xfrm>
          <a:prstGeom prst="rect">
            <a:avLst/>
          </a:prstGeom>
        </p:spPr>
        <p:txBody>
          <a:bodyPr vert="horz" lIns="91440" tIns="45720" rIns="91440" bIns="45720" rtlCol="0">
            <a:normAutofit fontScale="775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Sirven para modificar la forma en que es mostrada la información</a:t>
            </a:r>
          </a:p>
          <a:p>
            <a:r>
              <a:rPr lang="es-ES" dirty="0" smtClean="0"/>
              <a:t>Debe contener nombre de columnas, valores numéricos, constantes y/o expresiones aritméticas</a:t>
            </a:r>
          </a:p>
          <a:p>
            <a:r>
              <a:rPr lang="es-ES" dirty="0" smtClean="0"/>
              <a:t>Ejemplo</a:t>
            </a:r>
          </a:p>
          <a:p>
            <a:pPr marL="1160463" indent="0">
              <a:lnSpc>
                <a:spcPct val="60000"/>
              </a:lnSpc>
              <a:buNone/>
            </a:pPr>
            <a:r>
              <a:rPr lang="es-ES" dirty="0" smtClean="0"/>
              <a:t>SELECT</a:t>
            </a:r>
            <a:r>
              <a:rPr lang="es-ES" sz="2800" dirty="0" smtClean="0"/>
              <a:t> </a:t>
            </a:r>
            <a:r>
              <a:rPr lang="es-ES" sz="2800" b="1" dirty="0" err="1" smtClean="0"/>
              <a:t>salarioMensual</a:t>
            </a:r>
            <a:r>
              <a:rPr lang="es-ES" sz="2800" b="1" dirty="0" smtClean="0"/>
              <a:t>/30.6 </a:t>
            </a:r>
            <a:r>
              <a:rPr lang="es-ES" dirty="0" smtClean="0"/>
              <a:t>As ‘</a:t>
            </a:r>
            <a:r>
              <a:rPr lang="es-ES" dirty="0" err="1" smtClean="0"/>
              <a:t>SalarioDiario</a:t>
            </a:r>
            <a:r>
              <a:rPr lang="es-ES" dirty="0" smtClean="0"/>
              <a:t>’</a:t>
            </a:r>
          </a:p>
          <a:p>
            <a:pPr marL="1160463" indent="0">
              <a:lnSpc>
                <a:spcPct val="60000"/>
              </a:lnSpc>
              <a:buNone/>
            </a:pPr>
            <a:r>
              <a:rPr lang="es-ES" dirty="0" smtClean="0"/>
              <a:t> FROM Empleado</a:t>
            </a:r>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9558057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84707"/>
            <a:ext cx="8229600" cy="1143000"/>
          </a:xfrm>
        </p:spPr>
        <p:txBody>
          <a:bodyPr/>
          <a:lstStyle/>
          <a:p>
            <a:r>
              <a:rPr lang="es-ES" dirty="0" smtClean="0"/>
              <a:t>Precedencia de Operadores</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307769188"/>
              </p:ext>
            </p:extLst>
          </p:nvPr>
        </p:nvGraphicFramePr>
        <p:xfrm>
          <a:off x="914399" y="1594941"/>
          <a:ext cx="7313615" cy="457200"/>
        </p:xfrm>
        <a:graphic>
          <a:graphicData uri="http://schemas.openxmlformats.org/drawingml/2006/table">
            <a:tbl>
              <a:tblPr firstRow="1" bandRow="1">
                <a:tableStyleId>{EB9631B5-78F2-41C9-869B-9F39066F8104}</a:tableStyleId>
              </a:tblPr>
              <a:tblGrid>
                <a:gridCol w="1953236"/>
                <a:gridCol w="1734236"/>
                <a:gridCol w="1761547"/>
                <a:gridCol w="1864596"/>
              </a:tblGrid>
              <a:tr h="370840">
                <a:tc>
                  <a:txBody>
                    <a:bodyPr/>
                    <a:lstStyle/>
                    <a:p>
                      <a:pPr algn="ctr"/>
                      <a:r>
                        <a:rPr lang="es-ES" sz="2400" i="0" spc="600" dirty="0" smtClean="0"/>
                        <a:t>*</a:t>
                      </a:r>
                      <a:endParaRPr lang="es-ES" sz="2400" i="0" spc="600" dirty="0"/>
                    </a:p>
                  </a:txBody>
                  <a:tcPr/>
                </a:tc>
                <a:tc>
                  <a:txBody>
                    <a:bodyPr/>
                    <a:lstStyle/>
                    <a:p>
                      <a:pPr algn="ctr"/>
                      <a:r>
                        <a:rPr lang="es-ES" sz="2400" i="0" spc="600" dirty="0" smtClean="0"/>
                        <a:t>/</a:t>
                      </a:r>
                      <a:endParaRPr lang="es-ES" sz="2400" i="0" spc="600" dirty="0"/>
                    </a:p>
                  </a:txBody>
                  <a:tcPr/>
                </a:tc>
                <a:tc>
                  <a:txBody>
                    <a:bodyPr/>
                    <a:lstStyle/>
                    <a:p>
                      <a:pPr algn="ctr"/>
                      <a:r>
                        <a:rPr lang="es-ES" sz="2400" i="0" spc="600" dirty="0" smtClean="0"/>
                        <a:t>+</a:t>
                      </a:r>
                      <a:endParaRPr lang="es-ES" sz="2400" i="0" spc="600" dirty="0"/>
                    </a:p>
                  </a:txBody>
                  <a:tcPr/>
                </a:tc>
                <a:tc>
                  <a:txBody>
                    <a:bodyPr/>
                    <a:lstStyle/>
                    <a:p>
                      <a:pPr algn="ctr"/>
                      <a:r>
                        <a:rPr lang="es-ES" sz="2400" i="0" spc="600" dirty="0" smtClean="0"/>
                        <a:t>-</a:t>
                      </a:r>
                      <a:endParaRPr lang="es-ES" sz="2400" i="0" spc="600" dirty="0"/>
                    </a:p>
                  </a:txBody>
                  <a:tcPr/>
                </a:tc>
              </a:tr>
            </a:tbl>
          </a:graphicData>
        </a:graphic>
      </p:graphicFrame>
      <p:sp>
        <p:nvSpPr>
          <p:cNvPr id="4" name="Marcador de contenido 2"/>
          <p:cNvSpPr txBox="1">
            <a:spLocks/>
          </p:cNvSpPr>
          <p:nvPr/>
        </p:nvSpPr>
        <p:spPr>
          <a:xfrm>
            <a:off x="914399" y="2471480"/>
            <a:ext cx="7313613" cy="3659416"/>
          </a:xfrm>
          <a:prstGeom prst="rect">
            <a:avLst/>
          </a:prstGeom>
        </p:spPr>
        <p:txBody>
          <a:bodyPr vert="horz" lIns="91440" tIns="45720" rIns="91440" bIns="45720" rtlCol="0">
            <a:normAutofit fontScale="70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La multiplicación y División tienen precedencia sobre los demás operadores.</a:t>
            </a:r>
          </a:p>
          <a:p>
            <a:r>
              <a:rPr lang="es-ES" dirty="0" smtClean="0"/>
              <a:t>Los operadores con igual precedencia se evalúan de izquierda a derecha.</a:t>
            </a:r>
          </a:p>
          <a:p>
            <a:r>
              <a:rPr lang="es-ES" dirty="0" smtClean="0"/>
              <a:t>Se pueden utilizar paréntesis para forzar la precedencia de ejecución.</a:t>
            </a:r>
          </a:p>
          <a:p>
            <a:r>
              <a:rPr lang="es-ES" dirty="0" smtClean="0"/>
              <a:t>Ejemplo</a:t>
            </a:r>
          </a:p>
          <a:p>
            <a:pPr marL="95250" indent="0">
              <a:lnSpc>
                <a:spcPct val="120000"/>
              </a:lnSpc>
              <a:buNone/>
              <a:tabLst>
                <a:tab pos="95250" algn="l"/>
              </a:tabLst>
            </a:pPr>
            <a:r>
              <a:rPr lang="es-ES" dirty="0" smtClean="0"/>
              <a:t>SELECT</a:t>
            </a:r>
            <a:r>
              <a:rPr lang="es-ES" sz="2800" dirty="0" smtClean="0"/>
              <a:t> </a:t>
            </a:r>
            <a:r>
              <a:rPr lang="es-ES" sz="2800" b="1" dirty="0" err="1" smtClean="0"/>
              <a:t>salarioMensual</a:t>
            </a:r>
            <a:r>
              <a:rPr lang="es-ES" sz="2800" b="1" dirty="0" smtClean="0"/>
              <a:t> + </a:t>
            </a:r>
            <a:r>
              <a:rPr lang="es-ES" sz="2800" b="1" dirty="0" err="1" smtClean="0"/>
              <a:t>salarioMensual</a:t>
            </a:r>
            <a:r>
              <a:rPr lang="es-ES" sz="2800" b="1" dirty="0" smtClean="0"/>
              <a:t>/2 </a:t>
            </a:r>
            <a:r>
              <a:rPr lang="es-ES" dirty="0" smtClean="0"/>
              <a:t>As ‘</a:t>
            </a:r>
            <a:r>
              <a:rPr lang="es-ES" dirty="0" err="1" smtClean="0"/>
              <a:t>Aguinaldo’FROM</a:t>
            </a:r>
            <a:r>
              <a:rPr lang="es-ES" dirty="0" smtClean="0"/>
              <a:t> Empleado</a:t>
            </a:r>
          </a:p>
          <a:p>
            <a:pPr marL="95250" indent="0">
              <a:lnSpc>
                <a:spcPct val="120000"/>
              </a:lnSpc>
              <a:buNone/>
              <a:tabLst>
                <a:tab pos="95250" algn="l"/>
              </a:tabLst>
            </a:pPr>
            <a:r>
              <a:rPr lang="es-ES" dirty="0" smtClean="0"/>
              <a:t>Para más claro, puede quedar como…</a:t>
            </a:r>
          </a:p>
          <a:p>
            <a:pPr marL="95250" indent="0">
              <a:lnSpc>
                <a:spcPct val="120000"/>
              </a:lnSpc>
              <a:buNone/>
              <a:tabLst>
                <a:tab pos="95250" algn="l"/>
              </a:tabLst>
            </a:pPr>
            <a:r>
              <a:rPr lang="es-ES" dirty="0"/>
              <a:t>SELECT </a:t>
            </a:r>
            <a:r>
              <a:rPr lang="es-ES" b="1" dirty="0" err="1" smtClean="0"/>
              <a:t>salarioMensual</a:t>
            </a:r>
            <a:r>
              <a:rPr lang="es-ES" b="1" dirty="0" smtClean="0"/>
              <a:t> </a:t>
            </a:r>
            <a:r>
              <a:rPr lang="es-ES" b="1" dirty="0"/>
              <a:t>+ </a:t>
            </a:r>
            <a:r>
              <a:rPr lang="es-ES" b="1" dirty="0" smtClean="0"/>
              <a:t>(</a:t>
            </a:r>
            <a:r>
              <a:rPr lang="es-ES" b="1" dirty="0" err="1" smtClean="0"/>
              <a:t>SalarioMensual</a:t>
            </a:r>
            <a:r>
              <a:rPr lang="es-ES" b="1" dirty="0"/>
              <a:t>/</a:t>
            </a:r>
            <a:r>
              <a:rPr lang="es-ES" b="1" dirty="0" smtClean="0"/>
              <a:t>2) </a:t>
            </a:r>
            <a:r>
              <a:rPr lang="es-ES" dirty="0"/>
              <a:t>As ‘Aguinaldo</a:t>
            </a:r>
            <a:r>
              <a:rPr lang="es-ES" dirty="0" smtClean="0"/>
              <a:t>’ FROM Empleado</a:t>
            </a:r>
          </a:p>
          <a:p>
            <a:pPr marL="95250" indent="0">
              <a:lnSpc>
                <a:spcPct val="120000"/>
              </a:lnSpc>
              <a:buNone/>
              <a:tabLst>
                <a:tab pos="95250" algn="l"/>
              </a:tabLst>
            </a:pPr>
            <a:endParaRPr lang="es-ES" dirty="0"/>
          </a:p>
          <a:p>
            <a:pPr marL="95250" indent="0">
              <a:lnSpc>
                <a:spcPct val="120000"/>
              </a:lnSpc>
              <a:buNone/>
              <a:tabLst>
                <a:tab pos="95250" algn="l"/>
              </a:tabLst>
            </a:pPr>
            <a:endParaRPr lang="es-ES" dirty="0"/>
          </a:p>
          <a:p>
            <a:pPr marL="95250" indent="0">
              <a:lnSpc>
                <a:spcPct val="120000"/>
              </a:lnSpc>
              <a:buNone/>
              <a:tabLst>
                <a:tab pos="95250" algn="l"/>
              </a:tabLst>
            </a:pPr>
            <a:endParaRPr lang="es-ES" dirty="0" smtClean="0"/>
          </a:p>
          <a:p>
            <a:pPr marL="95250" indent="0">
              <a:lnSpc>
                <a:spcPct val="120000"/>
              </a:lnSpc>
              <a:buNone/>
              <a:tabLst>
                <a:tab pos="95250" algn="l"/>
              </a:tabLst>
            </a:pPr>
            <a:endParaRPr lang="es-ES" dirty="0" smtClean="0"/>
          </a:p>
          <a:p>
            <a:pPr marL="95250" indent="0">
              <a:lnSpc>
                <a:spcPct val="120000"/>
              </a:lnSpc>
              <a:buNone/>
              <a:tabLst>
                <a:tab pos="95250" algn="l"/>
              </a:tabLst>
            </a:pP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37579885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6"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a:t>
            </a:r>
            <a:r>
              <a:rPr lang="es-ES_tradnl" b="1" dirty="0" smtClean="0">
                <a:latin typeface="Times New Roman" pitchFamily="18" charset="0"/>
                <a:cs typeface="Times New Roman" pitchFamily="18" charset="0"/>
              </a:rPr>
              <a:t>preparación de datos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46330"/>
            <a:ext cx="9176493" cy="6192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Rectángulo"/>
          <p:cNvSpPr/>
          <p:nvPr/>
        </p:nvSpPr>
        <p:spPr>
          <a:xfrm>
            <a:off x="4788024" y="5733256"/>
            <a:ext cx="864096" cy="504056"/>
          </a:xfrm>
          <a:prstGeom prst="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812516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596" y="620627"/>
            <a:ext cx="8229600" cy="1143000"/>
          </a:xfrm>
        </p:spPr>
        <p:txBody>
          <a:bodyPr/>
          <a:lstStyle/>
          <a:p>
            <a:r>
              <a:rPr lang="es-ES" dirty="0" smtClean="0"/>
              <a:t>Valor NULL</a:t>
            </a:r>
            <a:endParaRPr lang="es-ES" dirty="0"/>
          </a:p>
        </p:txBody>
      </p:sp>
      <p:graphicFrame>
        <p:nvGraphicFramePr>
          <p:cNvPr id="6" name="Marcador de contenido 6"/>
          <p:cNvGraphicFramePr>
            <a:graphicFrameLocks noGrp="1"/>
          </p:cNvGraphicFramePr>
          <p:nvPr>
            <p:ph idx="1"/>
            <p:extLst>
              <p:ext uri="{D42A27DB-BD31-4B8C-83A1-F6EECF244321}">
                <p14:modId xmlns:p14="http://schemas.microsoft.com/office/powerpoint/2010/main" val="77310375"/>
              </p:ext>
            </p:extLst>
          </p:nvPr>
        </p:nvGraphicFramePr>
        <p:xfrm>
          <a:off x="859780" y="4517008"/>
          <a:ext cx="7313614" cy="1854200"/>
        </p:xfrm>
        <a:graphic>
          <a:graphicData uri="http://schemas.openxmlformats.org/drawingml/2006/table">
            <a:tbl>
              <a:tblPr firstRow="1" bandRow="1">
                <a:tableStyleId>{EB9631B5-78F2-41C9-869B-9F39066F8104}</a:tableStyleId>
              </a:tblPr>
              <a:tblGrid>
                <a:gridCol w="3742093"/>
                <a:gridCol w="3571521"/>
              </a:tblGrid>
              <a:tr h="370840">
                <a:tc>
                  <a:txBody>
                    <a:bodyPr/>
                    <a:lstStyle/>
                    <a:p>
                      <a:r>
                        <a:rPr lang="es-ES" dirty="0" err="1" smtClean="0"/>
                        <a:t>NombreProducto</a:t>
                      </a:r>
                      <a:endParaRPr lang="es-ES" dirty="0"/>
                    </a:p>
                  </a:txBody>
                  <a:tcPr/>
                </a:tc>
                <a:tc>
                  <a:txBody>
                    <a:bodyPr/>
                    <a:lstStyle/>
                    <a:p>
                      <a:r>
                        <a:rPr lang="es-ES" dirty="0" err="1" smtClean="0"/>
                        <a:t>DescuentoTotal</a:t>
                      </a:r>
                      <a:endParaRPr lang="es-ES" dirty="0"/>
                    </a:p>
                  </a:txBody>
                  <a:tcPr/>
                </a:tc>
              </a:tr>
              <a:tr h="370840">
                <a:tc>
                  <a:txBody>
                    <a:bodyPr/>
                    <a:lstStyle/>
                    <a:p>
                      <a:pPr algn="ctr"/>
                      <a:r>
                        <a:rPr lang="es-ES" dirty="0" smtClean="0"/>
                        <a:t>Pantalla</a:t>
                      </a:r>
                      <a:r>
                        <a:rPr lang="es-ES" baseline="0" dirty="0" smtClean="0"/>
                        <a:t> 32”</a:t>
                      </a:r>
                      <a:endParaRPr lang="es-ES" dirty="0"/>
                    </a:p>
                  </a:txBody>
                  <a:tcPr/>
                </a:tc>
                <a:tc>
                  <a:txBody>
                    <a:bodyPr/>
                    <a:lstStyle/>
                    <a:p>
                      <a:r>
                        <a:rPr lang="es-ES" dirty="0" smtClean="0"/>
                        <a:t>15</a:t>
                      </a:r>
                      <a:endParaRPr lang="es-ES" baseline="0" dirty="0" smtClean="0"/>
                    </a:p>
                  </a:txBody>
                  <a:tcPr/>
                </a:tc>
              </a:tr>
              <a:tr h="370840">
                <a:tc>
                  <a:txBody>
                    <a:bodyPr/>
                    <a:lstStyle/>
                    <a:p>
                      <a:pPr algn="ctr"/>
                      <a:r>
                        <a:rPr lang="es-ES" dirty="0" smtClean="0"/>
                        <a:t>Cable HDMI</a:t>
                      </a:r>
                      <a:endParaRPr lang="es-ES" dirty="0"/>
                    </a:p>
                  </a:txBody>
                  <a:tcPr/>
                </a:tc>
                <a:tc>
                  <a:txBody>
                    <a:bodyPr/>
                    <a:lstStyle/>
                    <a:p>
                      <a:r>
                        <a:rPr lang="es-ES" baseline="0" dirty="0" smtClean="0"/>
                        <a:t>NULL</a:t>
                      </a:r>
                    </a:p>
                  </a:txBody>
                  <a:tcPr/>
                </a:tc>
              </a:tr>
              <a:tr h="370840">
                <a:tc>
                  <a:txBody>
                    <a:bodyPr/>
                    <a:lstStyle/>
                    <a:p>
                      <a:pPr algn="ctr"/>
                      <a:r>
                        <a:rPr lang="es-ES" dirty="0" smtClean="0"/>
                        <a:t>Antena</a:t>
                      </a:r>
                      <a:endParaRPr lang="es-ES" dirty="0"/>
                    </a:p>
                  </a:txBody>
                  <a:tcPr/>
                </a:tc>
                <a:tc>
                  <a:txBody>
                    <a:bodyPr/>
                    <a:lstStyle/>
                    <a:p>
                      <a:r>
                        <a:rPr lang="es-ES" baseline="0" dirty="0" smtClean="0"/>
                        <a:t>NULL</a:t>
                      </a:r>
                    </a:p>
                  </a:txBody>
                  <a:tcPr/>
                </a:tc>
              </a:tr>
              <a:tr h="370840">
                <a:tc>
                  <a:txBody>
                    <a:bodyPr/>
                    <a:lstStyle/>
                    <a:p>
                      <a:pPr algn="ctr"/>
                      <a:r>
                        <a:rPr lang="es-ES" dirty="0" smtClean="0"/>
                        <a:t>Mueble para Televisión</a:t>
                      </a:r>
                      <a:endParaRPr lang="es-ES" dirty="0"/>
                    </a:p>
                  </a:txBody>
                  <a:tcPr/>
                </a:tc>
                <a:tc>
                  <a:txBody>
                    <a:bodyPr/>
                    <a:lstStyle/>
                    <a:p>
                      <a:r>
                        <a:rPr lang="es-ES" baseline="0" dirty="0" smtClean="0"/>
                        <a:t>30</a:t>
                      </a:r>
                    </a:p>
                  </a:txBody>
                  <a:tcPr/>
                </a:tc>
              </a:tr>
            </a:tbl>
          </a:graphicData>
        </a:graphic>
      </p:graphicFrame>
      <p:sp>
        <p:nvSpPr>
          <p:cNvPr id="4" name="Marcador de contenido 2"/>
          <p:cNvSpPr txBox="1">
            <a:spLocks/>
          </p:cNvSpPr>
          <p:nvPr/>
        </p:nvSpPr>
        <p:spPr>
          <a:xfrm>
            <a:off x="914400" y="1371601"/>
            <a:ext cx="7313613" cy="2902276"/>
          </a:xfrm>
          <a:prstGeom prst="rect">
            <a:avLst/>
          </a:prstGeom>
        </p:spPr>
        <p:txBody>
          <a:bodyPr vert="horz" lIns="91440" tIns="45720" rIns="91440" bIns="45720" rtlCol="0">
            <a:normAutofit fontScale="70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NULL es </a:t>
            </a:r>
            <a:r>
              <a:rPr lang="es-ES" b="1" dirty="0" smtClean="0"/>
              <a:t>diferente</a:t>
            </a:r>
            <a:r>
              <a:rPr lang="es-ES" dirty="0" smtClean="0"/>
              <a:t> a Cero o Espacio en blanco</a:t>
            </a:r>
          </a:p>
          <a:p>
            <a:r>
              <a:rPr lang="es-ES" dirty="0" smtClean="0"/>
              <a:t>Una expresión que contenga valor NULL, se evaluará o tendrá como resultado NULL.</a:t>
            </a:r>
          </a:p>
          <a:p>
            <a:r>
              <a:rPr lang="es-ES" dirty="0" smtClean="0"/>
              <a:t>Ejemplo</a:t>
            </a:r>
          </a:p>
          <a:p>
            <a:pPr marL="0" indent="0">
              <a:buNone/>
            </a:pPr>
            <a:endParaRPr lang="es-ES" dirty="0" smtClean="0"/>
          </a:p>
          <a:p>
            <a:pPr marL="95250" indent="0">
              <a:lnSpc>
                <a:spcPct val="120000"/>
              </a:lnSpc>
              <a:spcBef>
                <a:spcPts val="100"/>
              </a:spcBef>
              <a:buNone/>
              <a:tabLst>
                <a:tab pos="95250" algn="l"/>
              </a:tabLst>
            </a:pPr>
            <a:r>
              <a:rPr lang="es-ES" sz="2600" dirty="0" smtClean="0"/>
              <a:t>SELECT      </a:t>
            </a:r>
            <a:r>
              <a:rPr lang="es-ES" sz="2600" b="1" dirty="0" err="1" smtClean="0"/>
              <a:t>NombreProducto</a:t>
            </a:r>
            <a:endParaRPr lang="es-ES" sz="2600" b="1" dirty="0" smtClean="0"/>
          </a:p>
          <a:p>
            <a:pPr marL="95250" indent="0">
              <a:lnSpc>
                <a:spcPct val="120000"/>
              </a:lnSpc>
              <a:spcBef>
                <a:spcPts val="100"/>
              </a:spcBef>
              <a:buNone/>
              <a:tabLst>
                <a:tab pos="95250" algn="l"/>
              </a:tabLst>
            </a:pPr>
            <a:r>
              <a:rPr lang="es-ES" sz="2600" b="1" dirty="0" smtClean="0"/>
              <a:t>	     ,  </a:t>
            </a:r>
            <a:r>
              <a:rPr lang="es-ES" sz="2600" b="1" dirty="0" err="1" smtClean="0"/>
              <a:t>PorcentajeDescuento</a:t>
            </a:r>
            <a:r>
              <a:rPr lang="es-ES" sz="2600" b="1" dirty="0" smtClean="0"/>
              <a:t> + 10 </a:t>
            </a:r>
            <a:r>
              <a:rPr lang="es-ES" sz="2600" dirty="0" smtClean="0"/>
              <a:t>As ‘</a:t>
            </a:r>
            <a:r>
              <a:rPr lang="es-ES" sz="2600" dirty="0" err="1" smtClean="0"/>
              <a:t>DescuentoTotal</a:t>
            </a:r>
            <a:r>
              <a:rPr lang="es-ES" sz="2600" dirty="0" smtClean="0"/>
              <a:t>’</a:t>
            </a:r>
          </a:p>
          <a:p>
            <a:pPr marL="95250" indent="0">
              <a:lnSpc>
                <a:spcPct val="120000"/>
              </a:lnSpc>
              <a:spcBef>
                <a:spcPts val="100"/>
              </a:spcBef>
              <a:buNone/>
              <a:tabLst>
                <a:tab pos="95250" algn="l"/>
              </a:tabLst>
            </a:pPr>
            <a:r>
              <a:rPr lang="es-ES" sz="2600" dirty="0" smtClean="0"/>
              <a:t>FROM Producto</a:t>
            </a:r>
          </a:p>
          <a:p>
            <a:pPr marL="95250" indent="0">
              <a:lnSpc>
                <a:spcPct val="120000"/>
              </a:lnSpc>
              <a:buNone/>
              <a:tabLst>
                <a:tab pos="95250" algn="l"/>
              </a:tabLst>
            </a:pPr>
            <a:endParaRPr lang="es-ES" dirty="0" smtClean="0"/>
          </a:p>
          <a:p>
            <a:pPr marL="95250" indent="0">
              <a:lnSpc>
                <a:spcPct val="120000"/>
              </a:lnSpc>
              <a:buNone/>
              <a:tabLst>
                <a:tab pos="95250" algn="l"/>
              </a:tabLst>
            </a:pPr>
            <a:endParaRPr lang="es-ES" dirty="0"/>
          </a:p>
          <a:p>
            <a:pPr marL="95250" indent="0">
              <a:lnSpc>
                <a:spcPct val="120000"/>
              </a:lnSpc>
              <a:buNone/>
              <a:tabLst>
                <a:tab pos="95250" algn="l"/>
              </a:tabLst>
            </a:pPr>
            <a:endParaRPr lang="es-ES" dirty="0" smtClean="0"/>
          </a:p>
          <a:p>
            <a:pPr marL="95250" indent="0">
              <a:lnSpc>
                <a:spcPct val="120000"/>
              </a:lnSpc>
              <a:buNone/>
              <a:tabLst>
                <a:tab pos="95250" algn="l"/>
              </a:tabLst>
            </a:pPr>
            <a:endParaRPr lang="es-ES" dirty="0" smtClean="0"/>
          </a:p>
          <a:p>
            <a:pPr marL="95250" indent="0">
              <a:lnSpc>
                <a:spcPct val="120000"/>
              </a:lnSpc>
              <a:buNone/>
              <a:tabLst>
                <a:tab pos="95250" algn="l"/>
              </a:tabLst>
            </a:pP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39954822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596" y="497523"/>
            <a:ext cx="8229600" cy="1143000"/>
          </a:xfrm>
        </p:spPr>
        <p:txBody>
          <a:bodyPr/>
          <a:lstStyle/>
          <a:p>
            <a:r>
              <a:rPr lang="es-ES" dirty="0" smtClean="0"/>
              <a:t>Alias en Columnas</a:t>
            </a:r>
            <a:endParaRPr lang="es-ES" dirty="0"/>
          </a:p>
        </p:txBody>
      </p:sp>
      <p:graphicFrame>
        <p:nvGraphicFramePr>
          <p:cNvPr id="6" name="Marcador de contenido 6"/>
          <p:cNvGraphicFramePr>
            <a:graphicFrameLocks noGrp="1"/>
          </p:cNvGraphicFramePr>
          <p:nvPr>
            <p:ph idx="1"/>
            <p:extLst>
              <p:ext uri="{D42A27DB-BD31-4B8C-83A1-F6EECF244321}">
                <p14:modId xmlns:p14="http://schemas.microsoft.com/office/powerpoint/2010/main" val="1810982957"/>
              </p:ext>
            </p:extLst>
          </p:nvPr>
        </p:nvGraphicFramePr>
        <p:xfrm>
          <a:off x="914399" y="5595723"/>
          <a:ext cx="7313614" cy="741680"/>
        </p:xfrm>
        <a:graphic>
          <a:graphicData uri="http://schemas.openxmlformats.org/drawingml/2006/table">
            <a:tbl>
              <a:tblPr firstRow="1" bandRow="1">
                <a:tableStyleId>{EB9631B5-78F2-41C9-869B-9F39066F8104}</a:tableStyleId>
              </a:tblPr>
              <a:tblGrid>
                <a:gridCol w="3742093"/>
                <a:gridCol w="3571521"/>
              </a:tblGrid>
              <a:tr h="370840">
                <a:tc>
                  <a:txBody>
                    <a:bodyPr/>
                    <a:lstStyle/>
                    <a:p>
                      <a:r>
                        <a:rPr lang="es-ES" b="0" dirty="0" err="1" smtClean="0"/>
                        <a:t>NombreProducto</a:t>
                      </a:r>
                      <a:endParaRPr lang="es-ES" b="0" dirty="0"/>
                    </a:p>
                  </a:txBody>
                  <a:tcPr/>
                </a:tc>
                <a:tc>
                  <a:txBody>
                    <a:bodyPr/>
                    <a:lstStyle/>
                    <a:p>
                      <a:r>
                        <a:rPr lang="es-ES" dirty="0" err="1" smtClean="0"/>
                        <a:t>DescuentoTotal</a:t>
                      </a:r>
                      <a:endParaRPr lang="es-ES" dirty="0"/>
                    </a:p>
                  </a:txBody>
                  <a:tcPr/>
                </a:tc>
              </a:tr>
              <a:tr h="370840">
                <a:tc>
                  <a:txBody>
                    <a:bodyPr/>
                    <a:lstStyle/>
                    <a:p>
                      <a:pPr algn="ctr"/>
                      <a:r>
                        <a:rPr lang="es-ES" dirty="0" smtClean="0"/>
                        <a:t>Pantalla</a:t>
                      </a:r>
                      <a:r>
                        <a:rPr lang="es-ES" baseline="0" dirty="0" smtClean="0"/>
                        <a:t> 32”</a:t>
                      </a:r>
                      <a:endParaRPr lang="es-ES" dirty="0"/>
                    </a:p>
                  </a:txBody>
                  <a:tcPr/>
                </a:tc>
                <a:tc>
                  <a:txBody>
                    <a:bodyPr/>
                    <a:lstStyle/>
                    <a:p>
                      <a:r>
                        <a:rPr lang="es-ES" dirty="0" smtClean="0"/>
                        <a:t>15</a:t>
                      </a:r>
                      <a:endParaRPr lang="es-ES" baseline="0" dirty="0" smtClean="0"/>
                    </a:p>
                  </a:txBody>
                  <a:tcPr/>
                </a:tc>
              </a:tr>
            </a:tbl>
          </a:graphicData>
        </a:graphic>
      </p:graphicFrame>
      <p:sp>
        <p:nvSpPr>
          <p:cNvPr id="4" name="Marcador de contenido 2"/>
          <p:cNvSpPr txBox="1">
            <a:spLocks/>
          </p:cNvSpPr>
          <p:nvPr/>
        </p:nvSpPr>
        <p:spPr>
          <a:xfrm>
            <a:off x="914400" y="1371601"/>
            <a:ext cx="7313613" cy="3899057"/>
          </a:xfrm>
          <a:prstGeom prst="rect">
            <a:avLst/>
          </a:prstGeom>
        </p:spPr>
        <p:txBody>
          <a:bodyPr vert="horz" lIns="91440" tIns="45720" rIns="91440" bIns="45720" rtlCol="0">
            <a:normAutofit fontScale="625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Renombra el encabezado de las columna</a:t>
            </a:r>
          </a:p>
          <a:p>
            <a:r>
              <a:rPr lang="es-ES" dirty="0" smtClean="0"/>
              <a:t>Es útil cuando una columna es un cálculo ya que pierde el nombre de la columna de la tabla, aunque se puede utilizar en cualquier columna</a:t>
            </a:r>
          </a:p>
          <a:p>
            <a:r>
              <a:rPr lang="es-ES" dirty="0" smtClean="0"/>
              <a:t>Va después del nombre de la columna, puede llevar la palaba AS y va entre el nombre de la columna y el alias</a:t>
            </a:r>
          </a:p>
          <a:p>
            <a:r>
              <a:rPr lang="es-ES" dirty="0" smtClean="0"/>
              <a:t>Se requieren apóstrofes si el alias tiene espacios o caracteres especiales (% o $)</a:t>
            </a:r>
          </a:p>
          <a:p>
            <a:r>
              <a:rPr lang="es-ES" dirty="0" smtClean="0"/>
              <a:t>Ejemplo</a:t>
            </a:r>
          </a:p>
          <a:p>
            <a:pPr marL="0" indent="0">
              <a:buNone/>
            </a:pPr>
            <a:endParaRPr lang="es-ES" dirty="0" smtClean="0"/>
          </a:p>
          <a:p>
            <a:pPr marL="95250" indent="0">
              <a:lnSpc>
                <a:spcPct val="120000"/>
              </a:lnSpc>
              <a:spcBef>
                <a:spcPts val="100"/>
              </a:spcBef>
              <a:buNone/>
              <a:tabLst>
                <a:tab pos="95250" algn="l"/>
              </a:tabLst>
            </a:pPr>
            <a:r>
              <a:rPr lang="es-ES" sz="2600" dirty="0" smtClean="0"/>
              <a:t>SELECT      </a:t>
            </a:r>
            <a:r>
              <a:rPr lang="es-ES" sz="2600" dirty="0" err="1" smtClean="0"/>
              <a:t>NombreProducto</a:t>
            </a:r>
            <a:endParaRPr lang="es-ES" sz="2600" dirty="0" smtClean="0"/>
          </a:p>
          <a:p>
            <a:pPr marL="95250" indent="0">
              <a:lnSpc>
                <a:spcPct val="120000"/>
              </a:lnSpc>
              <a:spcBef>
                <a:spcPts val="100"/>
              </a:spcBef>
              <a:buNone/>
              <a:tabLst>
                <a:tab pos="95250" algn="l"/>
              </a:tabLst>
            </a:pPr>
            <a:r>
              <a:rPr lang="es-ES" sz="2600" dirty="0" smtClean="0"/>
              <a:t>	     ,  </a:t>
            </a:r>
            <a:r>
              <a:rPr lang="es-ES" sz="2600" dirty="0" err="1" smtClean="0"/>
              <a:t>PorcentajeDescuento</a:t>
            </a:r>
            <a:r>
              <a:rPr lang="es-ES" sz="2600" dirty="0" smtClean="0"/>
              <a:t> + 10 </a:t>
            </a:r>
            <a:r>
              <a:rPr lang="es-ES" sz="2600" b="1" dirty="0" smtClean="0"/>
              <a:t>As ‘</a:t>
            </a:r>
            <a:r>
              <a:rPr lang="es-ES" sz="2600" b="1" dirty="0" err="1" smtClean="0"/>
              <a:t>DescuentoTotal</a:t>
            </a:r>
            <a:r>
              <a:rPr lang="es-ES" sz="2600" b="1" dirty="0" smtClean="0"/>
              <a:t>’</a:t>
            </a:r>
          </a:p>
          <a:p>
            <a:pPr marL="95250" indent="0">
              <a:lnSpc>
                <a:spcPct val="120000"/>
              </a:lnSpc>
              <a:spcBef>
                <a:spcPts val="100"/>
              </a:spcBef>
              <a:buNone/>
              <a:tabLst>
                <a:tab pos="95250" algn="l"/>
              </a:tabLst>
            </a:pPr>
            <a:r>
              <a:rPr lang="es-ES" sz="2600" dirty="0" smtClean="0"/>
              <a:t>FROM Producto</a:t>
            </a: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16176470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5589" y="552667"/>
            <a:ext cx="7313613" cy="868362"/>
          </a:xfrm>
        </p:spPr>
        <p:txBody>
          <a:bodyPr/>
          <a:lstStyle/>
          <a:p>
            <a:r>
              <a:rPr lang="es-ES" dirty="0" smtClean="0"/>
              <a:t>Operador Concatenación</a:t>
            </a:r>
            <a:endParaRPr lang="es-ES" dirty="0"/>
          </a:p>
        </p:txBody>
      </p:sp>
      <p:graphicFrame>
        <p:nvGraphicFramePr>
          <p:cNvPr id="6" name="Marcador de contenido 6"/>
          <p:cNvGraphicFramePr>
            <a:graphicFrameLocks noGrp="1"/>
          </p:cNvGraphicFramePr>
          <p:nvPr>
            <p:ph idx="1"/>
            <p:extLst>
              <p:ext uri="{D42A27DB-BD31-4B8C-83A1-F6EECF244321}">
                <p14:modId xmlns:p14="http://schemas.microsoft.com/office/powerpoint/2010/main" val="1739245178"/>
              </p:ext>
            </p:extLst>
          </p:nvPr>
        </p:nvGraphicFramePr>
        <p:xfrm>
          <a:off x="914399" y="5595723"/>
          <a:ext cx="7456364" cy="741680"/>
        </p:xfrm>
        <a:graphic>
          <a:graphicData uri="http://schemas.openxmlformats.org/drawingml/2006/table">
            <a:tbl>
              <a:tblPr firstRow="1" bandRow="1">
                <a:tableStyleId>{EB9631B5-78F2-41C9-869B-9F39066F8104}</a:tableStyleId>
              </a:tblPr>
              <a:tblGrid>
                <a:gridCol w="7456364"/>
              </a:tblGrid>
              <a:tr h="370840">
                <a:tc>
                  <a:txBody>
                    <a:bodyPr/>
                    <a:lstStyle/>
                    <a:p>
                      <a:r>
                        <a:rPr lang="es-ES" dirty="0" smtClean="0"/>
                        <a:t>Texto Promoción</a:t>
                      </a:r>
                      <a:endParaRPr lang="es-ES" dirty="0"/>
                    </a:p>
                  </a:txBody>
                  <a:tcPr/>
                </a:tc>
              </a:tr>
              <a:tr h="370840">
                <a:tc>
                  <a:txBody>
                    <a:bodyPr/>
                    <a:lstStyle/>
                    <a:p>
                      <a:r>
                        <a:rPr lang="es-ES" dirty="0" smtClean="0"/>
                        <a:t>El producto</a:t>
                      </a:r>
                      <a:r>
                        <a:rPr lang="es-ES" baseline="0" dirty="0" smtClean="0"/>
                        <a:t> Pantalla de 32” tiene un descuento total de 15 %</a:t>
                      </a:r>
                    </a:p>
                  </a:txBody>
                  <a:tcPr/>
                </a:tc>
              </a:tr>
            </a:tbl>
          </a:graphicData>
        </a:graphic>
      </p:graphicFrame>
      <p:sp>
        <p:nvSpPr>
          <p:cNvPr id="4" name="Marcador de contenido 2"/>
          <p:cNvSpPr txBox="1">
            <a:spLocks/>
          </p:cNvSpPr>
          <p:nvPr/>
        </p:nvSpPr>
        <p:spPr>
          <a:xfrm>
            <a:off x="914400" y="1371601"/>
            <a:ext cx="7313613" cy="3899057"/>
          </a:xfrm>
          <a:prstGeom prst="rect">
            <a:avLst/>
          </a:prstGeom>
        </p:spPr>
        <p:txBody>
          <a:bodyPr vert="horz" lIns="91440" tIns="45720" rIns="91440" bIns="45720" rtlCol="0">
            <a:normAutofit fontScale="625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Concatena texto de varias columnas y/o cadenas en una sola columna</a:t>
            </a:r>
          </a:p>
          <a:p>
            <a:r>
              <a:rPr lang="es-ES" dirty="0" smtClean="0"/>
              <a:t>Se utiliza el operador +</a:t>
            </a:r>
          </a:p>
          <a:p>
            <a:r>
              <a:rPr lang="es-ES" dirty="0" smtClean="0"/>
              <a:t>No se puede concatenar una cadena con un número directamente, puesto que el operador + aplicado sobre números, realiza una suma del valor </a:t>
            </a:r>
          </a:p>
          <a:p>
            <a:r>
              <a:rPr lang="es-ES" dirty="0" smtClean="0"/>
              <a:t>Se pueden utilizar cadenas de texto en la concatenación</a:t>
            </a:r>
          </a:p>
          <a:p>
            <a:r>
              <a:rPr lang="es-ES" dirty="0" smtClean="0"/>
              <a:t>Ejemplo</a:t>
            </a:r>
          </a:p>
          <a:p>
            <a:pPr marL="95250" indent="0">
              <a:lnSpc>
                <a:spcPct val="120000"/>
              </a:lnSpc>
              <a:spcBef>
                <a:spcPts val="100"/>
              </a:spcBef>
              <a:buNone/>
              <a:tabLst>
                <a:tab pos="95250" algn="l"/>
              </a:tabLst>
            </a:pPr>
            <a:r>
              <a:rPr lang="es-ES" sz="2600" dirty="0" smtClean="0"/>
              <a:t>SELECT      ‘El producto ’ </a:t>
            </a:r>
          </a:p>
          <a:p>
            <a:pPr marL="95250" indent="0">
              <a:lnSpc>
                <a:spcPct val="120000"/>
              </a:lnSpc>
              <a:spcBef>
                <a:spcPts val="100"/>
              </a:spcBef>
              <a:buNone/>
              <a:tabLst>
                <a:tab pos="95250" algn="l"/>
              </a:tabLst>
            </a:pPr>
            <a:r>
              <a:rPr lang="es-ES" sz="2600" dirty="0"/>
              <a:t>	</a:t>
            </a:r>
            <a:r>
              <a:rPr lang="es-ES" sz="2600" dirty="0" smtClean="0"/>
              <a:t>+ </a:t>
            </a:r>
            <a:r>
              <a:rPr lang="es-ES" sz="2600" dirty="0" err="1" smtClean="0"/>
              <a:t>NombreProducto</a:t>
            </a:r>
            <a:r>
              <a:rPr lang="es-ES" sz="2600" dirty="0" smtClean="0"/>
              <a:t> </a:t>
            </a:r>
          </a:p>
          <a:p>
            <a:pPr marL="95250" indent="0">
              <a:lnSpc>
                <a:spcPct val="120000"/>
              </a:lnSpc>
              <a:spcBef>
                <a:spcPts val="100"/>
              </a:spcBef>
              <a:buNone/>
              <a:tabLst>
                <a:tab pos="95250" algn="l"/>
              </a:tabLst>
            </a:pPr>
            <a:r>
              <a:rPr lang="es-ES" sz="2600" dirty="0"/>
              <a:t>	</a:t>
            </a:r>
            <a:r>
              <a:rPr lang="es-ES" sz="2600" dirty="0" smtClean="0"/>
              <a:t>+ ‘por promoción tiene un descuento total de’ </a:t>
            </a:r>
          </a:p>
          <a:p>
            <a:pPr marL="95250" indent="0">
              <a:lnSpc>
                <a:spcPct val="120000"/>
              </a:lnSpc>
              <a:spcBef>
                <a:spcPts val="100"/>
              </a:spcBef>
              <a:buNone/>
              <a:tabLst>
                <a:tab pos="95250" algn="l"/>
              </a:tabLst>
            </a:pPr>
            <a:r>
              <a:rPr lang="es-ES" sz="2600" dirty="0"/>
              <a:t>	</a:t>
            </a:r>
            <a:r>
              <a:rPr lang="es-ES" sz="2600" dirty="0" smtClean="0"/>
              <a:t>+ CONVERT(VARCHAR(10),</a:t>
            </a:r>
            <a:r>
              <a:rPr lang="es-ES" sz="2600" dirty="0" err="1" smtClean="0"/>
              <a:t>PorcentajeDescuento</a:t>
            </a:r>
            <a:r>
              <a:rPr lang="es-ES" sz="2600" dirty="0" smtClean="0"/>
              <a:t> + 10) </a:t>
            </a:r>
          </a:p>
          <a:p>
            <a:pPr marL="95250" indent="0">
              <a:lnSpc>
                <a:spcPct val="120000"/>
              </a:lnSpc>
              <a:spcBef>
                <a:spcPts val="100"/>
              </a:spcBef>
              <a:buNone/>
              <a:tabLst>
                <a:tab pos="95250" algn="l"/>
              </a:tabLst>
            </a:pPr>
            <a:r>
              <a:rPr lang="es-ES" sz="2600" dirty="0"/>
              <a:t>	</a:t>
            </a:r>
            <a:r>
              <a:rPr lang="es-ES" sz="2600" dirty="0" smtClean="0"/>
              <a:t>+ ‘ %’ </a:t>
            </a:r>
            <a:r>
              <a:rPr lang="es-ES" sz="2600" b="1" dirty="0" smtClean="0"/>
              <a:t>As ‘Texto Promoción’</a:t>
            </a:r>
          </a:p>
          <a:p>
            <a:pPr marL="95250" indent="0">
              <a:lnSpc>
                <a:spcPct val="120000"/>
              </a:lnSpc>
              <a:spcBef>
                <a:spcPts val="100"/>
              </a:spcBef>
              <a:buNone/>
              <a:tabLst>
                <a:tab pos="95250" algn="l"/>
              </a:tabLst>
            </a:pPr>
            <a:r>
              <a:rPr lang="es-ES" sz="2600" dirty="0" smtClean="0"/>
              <a:t>FROM Producto</a:t>
            </a: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2148168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5589" y="787218"/>
            <a:ext cx="7313613" cy="868362"/>
          </a:xfrm>
        </p:spPr>
        <p:txBody>
          <a:bodyPr/>
          <a:lstStyle/>
          <a:p>
            <a:r>
              <a:rPr lang="es-ES" dirty="0" smtClean="0"/>
              <a:t>Renglones duplicados</a:t>
            </a:r>
            <a:endParaRPr lang="es-ES" dirty="0"/>
          </a:p>
        </p:txBody>
      </p:sp>
      <p:graphicFrame>
        <p:nvGraphicFramePr>
          <p:cNvPr id="6" name="Marcador de contenido 6"/>
          <p:cNvGraphicFramePr>
            <a:graphicFrameLocks noGrp="1"/>
          </p:cNvGraphicFramePr>
          <p:nvPr>
            <p:ph idx="1"/>
            <p:extLst>
              <p:ext uri="{D42A27DB-BD31-4B8C-83A1-F6EECF244321}">
                <p14:modId xmlns:p14="http://schemas.microsoft.com/office/powerpoint/2010/main" val="4115521739"/>
              </p:ext>
            </p:extLst>
          </p:nvPr>
        </p:nvGraphicFramePr>
        <p:xfrm>
          <a:off x="914400" y="4394254"/>
          <a:ext cx="2349243" cy="2225040"/>
        </p:xfrm>
        <a:graphic>
          <a:graphicData uri="http://schemas.openxmlformats.org/drawingml/2006/table">
            <a:tbl>
              <a:tblPr firstRow="1" bandRow="1">
                <a:tableStyleId>{EB9631B5-78F2-41C9-869B-9F39066F8104}</a:tableStyleId>
              </a:tblPr>
              <a:tblGrid>
                <a:gridCol w="2349243"/>
              </a:tblGrid>
              <a:tr h="370840">
                <a:tc>
                  <a:txBody>
                    <a:bodyPr/>
                    <a:lstStyle/>
                    <a:p>
                      <a:r>
                        <a:rPr lang="es-ES" dirty="0" err="1" smtClean="0"/>
                        <a:t>IdProducto</a:t>
                      </a:r>
                      <a:endParaRPr lang="es-ES" dirty="0"/>
                    </a:p>
                  </a:txBody>
                  <a:tcPr/>
                </a:tc>
              </a:tr>
              <a:tr h="370840">
                <a:tc>
                  <a:txBody>
                    <a:bodyPr/>
                    <a:lstStyle/>
                    <a:p>
                      <a:r>
                        <a:rPr lang="es-ES" dirty="0" smtClean="0"/>
                        <a:t>1</a:t>
                      </a:r>
                      <a:endParaRPr lang="es-ES" baseline="0" dirty="0" smtClean="0"/>
                    </a:p>
                  </a:txBody>
                  <a:tcPr/>
                </a:tc>
              </a:tr>
              <a:tr h="370840">
                <a:tc>
                  <a:txBody>
                    <a:bodyPr/>
                    <a:lstStyle/>
                    <a:p>
                      <a:r>
                        <a:rPr lang="es-ES" baseline="0" dirty="0" smtClean="0"/>
                        <a:t>1</a:t>
                      </a:r>
                    </a:p>
                  </a:txBody>
                  <a:tcPr/>
                </a:tc>
              </a:tr>
              <a:tr h="370840">
                <a:tc>
                  <a:txBody>
                    <a:bodyPr/>
                    <a:lstStyle/>
                    <a:p>
                      <a:r>
                        <a:rPr lang="es-ES" baseline="0" dirty="0" smtClean="0"/>
                        <a:t>3</a:t>
                      </a:r>
                    </a:p>
                  </a:txBody>
                  <a:tcPr/>
                </a:tc>
              </a:tr>
              <a:tr h="370840">
                <a:tc>
                  <a:txBody>
                    <a:bodyPr/>
                    <a:lstStyle/>
                    <a:p>
                      <a:r>
                        <a:rPr lang="es-ES" baseline="0" dirty="0" smtClean="0"/>
                        <a:t>4</a:t>
                      </a:r>
                    </a:p>
                  </a:txBody>
                  <a:tcPr/>
                </a:tc>
              </a:tr>
              <a:tr h="370840">
                <a:tc>
                  <a:txBody>
                    <a:bodyPr/>
                    <a:lstStyle/>
                    <a:p>
                      <a:r>
                        <a:rPr lang="es-ES" baseline="0" dirty="0" smtClean="0"/>
                        <a:t>4</a:t>
                      </a:r>
                    </a:p>
                  </a:txBody>
                  <a:tcPr/>
                </a:tc>
              </a:tr>
            </a:tbl>
          </a:graphicData>
        </a:graphic>
      </p:graphicFrame>
      <p:sp>
        <p:nvSpPr>
          <p:cNvPr id="4" name="Marcador de contenido 2"/>
          <p:cNvSpPr txBox="1">
            <a:spLocks/>
          </p:cNvSpPr>
          <p:nvPr/>
        </p:nvSpPr>
        <p:spPr>
          <a:xfrm>
            <a:off x="914400" y="1371602"/>
            <a:ext cx="7313613" cy="2451673"/>
          </a:xfrm>
          <a:prstGeom prst="rect">
            <a:avLst/>
          </a:prstGeom>
        </p:spPr>
        <p:txBody>
          <a:bodyPr vert="horz" lIns="91440" tIns="45720" rIns="91440" bIns="45720" rtlCol="0">
            <a:normAutofit fontScale="70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El resultado por default de una consulta son todos los renglones de una tabla incluyendo los repetidos</a:t>
            </a:r>
          </a:p>
          <a:p>
            <a:r>
              <a:rPr lang="es-ES" dirty="0" smtClean="0"/>
              <a:t>Por ejemplo si se quisiera saber que productos se han vendido en la tienda, el resultado quedaría con productos mostrados más de una vez.</a:t>
            </a:r>
          </a:p>
          <a:p>
            <a:r>
              <a:rPr lang="es-ES" dirty="0" smtClean="0"/>
              <a:t>Para solucionar esto y mostrar solo una vez los productos, se puede utilizar la palabra reservada DISTINCT</a:t>
            </a:r>
          </a:p>
          <a:p>
            <a:r>
              <a:rPr lang="es-ES" dirty="0" smtClean="0"/>
              <a:t>Ejemplo</a:t>
            </a:r>
          </a:p>
        </p:txBody>
      </p:sp>
      <p:sp>
        <p:nvSpPr>
          <p:cNvPr id="5" name="Rectángulo 4"/>
          <p:cNvSpPr/>
          <p:nvPr/>
        </p:nvSpPr>
        <p:spPr>
          <a:xfrm>
            <a:off x="914400" y="3618457"/>
            <a:ext cx="2676971" cy="760721"/>
          </a:xfrm>
          <a:prstGeom prst="rect">
            <a:avLst/>
          </a:prstGeom>
        </p:spPr>
        <p:txBody>
          <a:bodyPr wrap="square">
            <a:spAutoFit/>
          </a:bodyPr>
          <a:lstStyle/>
          <a:p>
            <a:pPr marL="95250" indent="0">
              <a:lnSpc>
                <a:spcPct val="120000"/>
              </a:lnSpc>
              <a:spcBef>
                <a:spcPts val="100"/>
              </a:spcBef>
              <a:buNone/>
              <a:tabLst>
                <a:tab pos="95250" algn="l"/>
              </a:tabLst>
            </a:pPr>
            <a:r>
              <a:rPr lang="es-ES" dirty="0" smtClean="0"/>
              <a:t>SELECT </a:t>
            </a:r>
            <a:r>
              <a:rPr lang="es-ES" dirty="0" err="1" smtClean="0"/>
              <a:t>IdProducto</a:t>
            </a:r>
            <a:endParaRPr lang="es-ES" dirty="0" smtClean="0"/>
          </a:p>
          <a:p>
            <a:pPr marL="95250" indent="0">
              <a:lnSpc>
                <a:spcPct val="120000"/>
              </a:lnSpc>
              <a:spcBef>
                <a:spcPts val="100"/>
              </a:spcBef>
              <a:buNone/>
              <a:tabLst>
                <a:tab pos="95250" algn="l"/>
              </a:tabLst>
            </a:pPr>
            <a:r>
              <a:rPr lang="es-ES" dirty="0" smtClean="0"/>
              <a:t>FROM </a:t>
            </a:r>
            <a:r>
              <a:rPr lang="es-ES" dirty="0" err="1" smtClean="0"/>
              <a:t>detalleVenta</a:t>
            </a:r>
            <a:endParaRPr lang="es-ES" dirty="0"/>
          </a:p>
        </p:txBody>
      </p:sp>
      <p:graphicFrame>
        <p:nvGraphicFramePr>
          <p:cNvPr id="7" name="Marcador de contenido 6"/>
          <p:cNvGraphicFramePr>
            <a:graphicFrameLocks/>
          </p:cNvGraphicFramePr>
          <p:nvPr>
            <p:extLst>
              <p:ext uri="{D42A27DB-BD31-4B8C-83A1-F6EECF244321}">
                <p14:modId xmlns:p14="http://schemas.microsoft.com/office/powerpoint/2010/main" val="748372083"/>
              </p:ext>
            </p:extLst>
          </p:nvPr>
        </p:nvGraphicFramePr>
        <p:xfrm>
          <a:off x="5040523" y="4749273"/>
          <a:ext cx="2349243" cy="1483360"/>
        </p:xfrm>
        <a:graphic>
          <a:graphicData uri="http://schemas.openxmlformats.org/drawingml/2006/table">
            <a:tbl>
              <a:tblPr firstRow="1" bandRow="1">
                <a:tableStyleId>{EB9631B5-78F2-41C9-869B-9F39066F8104}</a:tableStyleId>
              </a:tblPr>
              <a:tblGrid>
                <a:gridCol w="2349243"/>
              </a:tblGrid>
              <a:tr h="370840">
                <a:tc>
                  <a:txBody>
                    <a:bodyPr/>
                    <a:lstStyle/>
                    <a:p>
                      <a:r>
                        <a:rPr lang="es-ES" dirty="0" err="1" smtClean="0"/>
                        <a:t>IdProducto</a:t>
                      </a:r>
                      <a:endParaRPr lang="es-ES" dirty="0"/>
                    </a:p>
                  </a:txBody>
                  <a:tcPr/>
                </a:tc>
              </a:tr>
              <a:tr h="370840">
                <a:tc>
                  <a:txBody>
                    <a:bodyPr/>
                    <a:lstStyle/>
                    <a:p>
                      <a:r>
                        <a:rPr lang="es-ES" dirty="0" smtClean="0"/>
                        <a:t>1</a:t>
                      </a:r>
                      <a:endParaRPr lang="es-ES" baseline="0" dirty="0" smtClean="0"/>
                    </a:p>
                  </a:txBody>
                  <a:tcPr/>
                </a:tc>
              </a:tr>
              <a:tr h="370840">
                <a:tc>
                  <a:txBody>
                    <a:bodyPr/>
                    <a:lstStyle/>
                    <a:p>
                      <a:r>
                        <a:rPr lang="es-ES" baseline="0" dirty="0" smtClean="0"/>
                        <a:t>3</a:t>
                      </a:r>
                    </a:p>
                  </a:txBody>
                  <a:tcPr/>
                </a:tc>
              </a:tr>
              <a:tr h="370840">
                <a:tc>
                  <a:txBody>
                    <a:bodyPr/>
                    <a:lstStyle/>
                    <a:p>
                      <a:r>
                        <a:rPr lang="es-ES" baseline="0" dirty="0" smtClean="0"/>
                        <a:t>4</a:t>
                      </a:r>
                    </a:p>
                  </a:txBody>
                  <a:tcPr/>
                </a:tc>
              </a:tr>
            </a:tbl>
          </a:graphicData>
        </a:graphic>
      </p:graphicFrame>
      <p:sp>
        <p:nvSpPr>
          <p:cNvPr id="8" name="Rectángulo 7"/>
          <p:cNvSpPr/>
          <p:nvPr/>
        </p:nvSpPr>
        <p:spPr>
          <a:xfrm>
            <a:off x="4410697" y="3618457"/>
            <a:ext cx="3484318" cy="760721"/>
          </a:xfrm>
          <a:prstGeom prst="rect">
            <a:avLst/>
          </a:prstGeom>
        </p:spPr>
        <p:txBody>
          <a:bodyPr wrap="square">
            <a:spAutoFit/>
          </a:bodyPr>
          <a:lstStyle/>
          <a:p>
            <a:pPr marL="95250" indent="0">
              <a:lnSpc>
                <a:spcPct val="120000"/>
              </a:lnSpc>
              <a:spcBef>
                <a:spcPts val="100"/>
              </a:spcBef>
              <a:buNone/>
              <a:tabLst>
                <a:tab pos="95250" algn="l"/>
              </a:tabLst>
            </a:pPr>
            <a:r>
              <a:rPr lang="es-ES" dirty="0" smtClean="0"/>
              <a:t>SELECT DISTINCT </a:t>
            </a:r>
            <a:r>
              <a:rPr lang="es-ES" dirty="0" err="1" smtClean="0"/>
              <a:t>IdProducto</a:t>
            </a:r>
            <a:endParaRPr lang="es-ES" dirty="0" smtClean="0"/>
          </a:p>
          <a:p>
            <a:pPr marL="95250" indent="0">
              <a:lnSpc>
                <a:spcPct val="120000"/>
              </a:lnSpc>
              <a:spcBef>
                <a:spcPts val="100"/>
              </a:spcBef>
              <a:buNone/>
              <a:tabLst>
                <a:tab pos="95250" algn="l"/>
              </a:tabLst>
            </a:pPr>
            <a:r>
              <a:rPr lang="es-ES" dirty="0" smtClean="0"/>
              <a:t>FROM </a:t>
            </a:r>
            <a:r>
              <a:rPr lang="es-ES" dirty="0" err="1" smtClean="0"/>
              <a:t>detalleVenta</a:t>
            </a:r>
            <a:endParaRPr lang="es-ES" dirty="0"/>
          </a:p>
        </p:txBody>
      </p:sp>
      <p:pic>
        <p:nvPicPr>
          <p:cNvPr id="9"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26305156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Condicionando y Ordenando Datos</a:t>
            </a:r>
            <a:endParaRPr lang="es-ES" dirty="0"/>
          </a:p>
        </p:txBody>
      </p:sp>
      <p:sp>
        <p:nvSpPr>
          <p:cNvPr id="2" name="Marcador de texto 1"/>
          <p:cNvSpPr>
            <a:spLocks noGrp="1"/>
          </p:cNvSpPr>
          <p:nvPr>
            <p:ph type="body" idx="1"/>
          </p:nvPr>
        </p:nvSpPr>
        <p:spPr/>
        <p:txBody>
          <a:bodyPr/>
          <a:lstStyle/>
          <a:p>
            <a:r>
              <a:rPr lang="es-ES" dirty="0" err="1" smtClean="0"/>
              <a:t>Condicionand</a:t>
            </a:r>
            <a:endParaRPr lang="es-ES" dirty="0"/>
          </a:p>
        </p:txBody>
      </p:sp>
      <p:pic>
        <p:nvPicPr>
          <p:cNvPr id="4" name="Imagen 3"/>
          <p:cNvPicPr>
            <a:picLocks noChangeAspect="1"/>
          </p:cNvPicPr>
          <p:nvPr/>
        </p:nvPicPr>
        <p:blipFill>
          <a:blip r:embed="rId2"/>
          <a:stretch>
            <a:fillRect/>
          </a:stretch>
        </p:blipFill>
        <p:spPr>
          <a:xfrm>
            <a:off x="0" y="0"/>
            <a:ext cx="9144793" cy="896190"/>
          </a:xfrm>
          <a:prstGeom prst="rect">
            <a:avLst/>
          </a:prstGeom>
        </p:spPr>
      </p:pic>
    </p:spTree>
    <p:extLst>
      <p:ext uri="{BB962C8B-B14F-4D97-AF65-F5344CB8AC3E}">
        <p14:creationId xmlns:p14="http://schemas.microsoft.com/office/powerpoint/2010/main" val="340166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8696" y="170786"/>
            <a:ext cx="8493661" cy="1353782"/>
          </a:xfrm>
        </p:spPr>
        <p:txBody>
          <a:bodyPr>
            <a:normAutofit fontScale="90000"/>
          </a:bodyPr>
          <a:lstStyle/>
          <a:p>
            <a:r>
              <a:rPr lang="es-ES" sz="4000" dirty="0" smtClean="0"/>
              <a:t>Limitando los renglones de una selección</a:t>
            </a:r>
            <a:br>
              <a:rPr lang="es-ES" sz="4000" dirty="0" smtClean="0"/>
            </a:br>
            <a:r>
              <a:rPr lang="es-ES" sz="4000" dirty="0" smtClean="0"/>
              <a:t>Clausula WHERE</a:t>
            </a:r>
            <a:endParaRPr lang="es-ES" sz="4000" dirty="0"/>
          </a:p>
        </p:txBody>
      </p:sp>
      <p:sp>
        <p:nvSpPr>
          <p:cNvPr id="4" name="Marcador de contenido 2"/>
          <p:cNvSpPr txBox="1">
            <a:spLocks/>
          </p:cNvSpPr>
          <p:nvPr/>
        </p:nvSpPr>
        <p:spPr>
          <a:xfrm>
            <a:off x="641804" y="1353783"/>
            <a:ext cx="8015722" cy="2565074"/>
          </a:xfrm>
          <a:prstGeom prst="rect">
            <a:avLst/>
          </a:prstGeom>
        </p:spPr>
        <p:txBody>
          <a:bodyPr vert="horz" lIns="91440" tIns="45720" rIns="91440" bIns="45720" rtlCol="0">
            <a:normAutofit fontScale="85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Sintaxis:</a:t>
            </a:r>
          </a:p>
          <a:p>
            <a:pPr lvl="1"/>
            <a:r>
              <a:rPr lang="es-ES" dirty="0"/>
              <a:t>SELECT [DISTINCT] {*, columna [alias],…}</a:t>
            </a:r>
          </a:p>
          <a:p>
            <a:pPr marL="457200" lvl="1" indent="0">
              <a:buNone/>
            </a:pPr>
            <a:r>
              <a:rPr lang="es-ES" dirty="0"/>
              <a:t>	FROM </a:t>
            </a:r>
            <a:r>
              <a:rPr lang="es-ES" dirty="0" smtClean="0"/>
              <a:t>tabla</a:t>
            </a:r>
          </a:p>
          <a:p>
            <a:pPr marL="457200" lvl="1" indent="0">
              <a:buNone/>
            </a:pPr>
            <a:r>
              <a:rPr lang="es-ES" dirty="0"/>
              <a:t>	</a:t>
            </a:r>
            <a:r>
              <a:rPr lang="es-ES" dirty="0" smtClean="0"/>
              <a:t>[WHERE  condición(es)]</a:t>
            </a:r>
          </a:p>
          <a:p>
            <a:r>
              <a:rPr lang="es-ES" b="1" dirty="0" smtClean="0"/>
              <a:t>WHERE</a:t>
            </a:r>
            <a:r>
              <a:rPr lang="es-ES" dirty="0" smtClean="0"/>
              <a:t> hace que se muestren solo los registros que cumplen la </a:t>
            </a:r>
            <a:r>
              <a:rPr lang="es-ES" sz="2800" b="1" dirty="0" smtClean="0"/>
              <a:t>condición(es)</a:t>
            </a:r>
            <a:r>
              <a:rPr lang="es-ES" dirty="0" smtClean="0"/>
              <a:t>.</a:t>
            </a:r>
          </a:p>
          <a:p>
            <a:r>
              <a:rPr lang="es-ES" dirty="0" smtClean="0"/>
              <a:t>Ejemplo</a:t>
            </a:r>
          </a:p>
        </p:txBody>
      </p:sp>
      <p:sp>
        <p:nvSpPr>
          <p:cNvPr id="5" name="Rectángulo 4"/>
          <p:cNvSpPr/>
          <p:nvPr/>
        </p:nvSpPr>
        <p:spPr>
          <a:xfrm>
            <a:off x="2812501" y="3581809"/>
            <a:ext cx="3100289" cy="1105944"/>
          </a:xfrm>
          <a:prstGeom prst="rect">
            <a:avLst/>
          </a:prstGeom>
        </p:spPr>
        <p:txBody>
          <a:bodyPr wrap="square">
            <a:spAutoFit/>
          </a:bodyPr>
          <a:lstStyle/>
          <a:p>
            <a:pPr marL="95250" indent="0">
              <a:lnSpc>
                <a:spcPct val="120000"/>
              </a:lnSpc>
              <a:spcBef>
                <a:spcPts val="100"/>
              </a:spcBef>
              <a:buNone/>
              <a:tabLst>
                <a:tab pos="95250" algn="l"/>
              </a:tabLst>
            </a:pPr>
            <a:r>
              <a:rPr lang="es-ES" dirty="0" smtClean="0"/>
              <a:t>SELECT * </a:t>
            </a:r>
          </a:p>
          <a:p>
            <a:pPr marL="95250" indent="0">
              <a:lnSpc>
                <a:spcPct val="120000"/>
              </a:lnSpc>
              <a:spcBef>
                <a:spcPts val="100"/>
              </a:spcBef>
              <a:buNone/>
              <a:tabLst>
                <a:tab pos="95250" algn="l"/>
              </a:tabLst>
            </a:pPr>
            <a:r>
              <a:rPr lang="es-ES" dirty="0" smtClean="0"/>
              <a:t>FROM Empleado</a:t>
            </a:r>
          </a:p>
          <a:p>
            <a:pPr marL="95250" indent="0">
              <a:lnSpc>
                <a:spcPct val="120000"/>
              </a:lnSpc>
              <a:spcBef>
                <a:spcPts val="100"/>
              </a:spcBef>
              <a:buNone/>
              <a:tabLst>
                <a:tab pos="95250" algn="l"/>
              </a:tabLst>
            </a:pPr>
            <a:r>
              <a:rPr lang="es-ES" dirty="0" smtClean="0"/>
              <a:t>WHERE nombre = ‘Juan’</a:t>
            </a:r>
            <a:endParaRPr lang="es-ES" dirty="0"/>
          </a:p>
        </p:txBody>
      </p:sp>
      <p:graphicFrame>
        <p:nvGraphicFramePr>
          <p:cNvPr id="3" name="Tabla 2"/>
          <p:cNvGraphicFramePr>
            <a:graphicFrameLocks noGrp="1"/>
          </p:cNvGraphicFramePr>
          <p:nvPr>
            <p:extLst>
              <p:ext uri="{D42A27DB-BD31-4B8C-83A1-F6EECF244321}">
                <p14:modId xmlns:p14="http://schemas.microsoft.com/office/powerpoint/2010/main" val="3962330311"/>
              </p:ext>
            </p:extLst>
          </p:nvPr>
        </p:nvGraphicFramePr>
        <p:xfrm>
          <a:off x="409661" y="4687753"/>
          <a:ext cx="8288829" cy="1844040"/>
        </p:xfrm>
        <a:graphic>
          <a:graphicData uri="http://schemas.openxmlformats.org/drawingml/2006/table">
            <a:tbl>
              <a:tblPr firstRow="1" bandRow="1">
                <a:tableStyleId>{EB9631B5-78F2-41C9-869B-9F39066F8104}</a:tableStyleId>
              </a:tblPr>
              <a:tblGrid>
                <a:gridCol w="1065121"/>
                <a:gridCol w="776841"/>
                <a:gridCol w="920981"/>
                <a:gridCol w="920981"/>
                <a:gridCol w="920981"/>
                <a:gridCol w="920981"/>
                <a:gridCol w="920981"/>
                <a:gridCol w="920981"/>
                <a:gridCol w="920981"/>
              </a:tblGrid>
              <a:tr h="370840">
                <a:tc>
                  <a:txBody>
                    <a:bodyPr/>
                    <a:lstStyle/>
                    <a:p>
                      <a:r>
                        <a:rPr lang="es-ES" sz="1400" dirty="0" err="1" smtClean="0"/>
                        <a:t>IdEmpleado</a:t>
                      </a:r>
                      <a:endParaRPr lang="es-ES" sz="1400" dirty="0"/>
                    </a:p>
                  </a:txBody>
                  <a:tcPr/>
                </a:tc>
                <a:tc>
                  <a:txBody>
                    <a:bodyPr/>
                    <a:lstStyle/>
                    <a:p>
                      <a:r>
                        <a:rPr lang="es-ES" sz="1400" dirty="0" err="1" smtClean="0"/>
                        <a:t>NumeroNomina</a:t>
                      </a:r>
                      <a:endParaRPr lang="es-ES" sz="1400" dirty="0"/>
                    </a:p>
                  </a:txBody>
                  <a:tcPr/>
                </a:tc>
                <a:tc>
                  <a:txBody>
                    <a:bodyPr/>
                    <a:lstStyle/>
                    <a:p>
                      <a:r>
                        <a:rPr lang="es-ES" sz="1400" dirty="0" smtClean="0"/>
                        <a:t>Nombre</a:t>
                      </a:r>
                      <a:endParaRPr lang="es-ES" sz="1400" dirty="0"/>
                    </a:p>
                  </a:txBody>
                  <a:tcPr/>
                </a:tc>
                <a:tc>
                  <a:txBody>
                    <a:bodyPr/>
                    <a:lstStyle/>
                    <a:p>
                      <a:r>
                        <a:rPr lang="es-ES" sz="1400" dirty="0" err="1" smtClean="0"/>
                        <a:t>NombreAdicional</a:t>
                      </a:r>
                      <a:endParaRPr lang="es-ES" sz="1400" dirty="0"/>
                    </a:p>
                  </a:txBody>
                  <a:tcPr/>
                </a:tc>
                <a:tc>
                  <a:txBody>
                    <a:bodyPr/>
                    <a:lstStyle/>
                    <a:p>
                      <a:r>
                        <a:rPr lang="es-ES" sz="1400" dirty="0" err="1" smtClean="0"/>
                        <a:t>ApellidoPaterno</a:t>
                      </a:r>
                      <a:endParaRPr lang="es-ES" sz="1400" dirty="0"/>
                    </a:p>
                  </a:txBody>
                  <a:tcPr/>
                </a:tc>
                <a:tc>
                  <a:txBody>
                    <a:bodyPr/>
                    <a:lstStyle/>
                    <a:p>
                      <a:r>
                        <a:rPr lang="es-ES" sz="1400" dirty="0" err="1" smtClean="0"/>
                        <a:t>ApellidoMaterno</a:t>
                      </a:r>
                      <a:endParaRPr lang="es-ES" sz="1400" dirty="0"/>
                    </a:p>
                  </a:txBody>
                  <a:tcPr/>
                </a:tc>
                <a:tc>
                  <a:txBody>
                    <a:bodyPr/>
                    <a:lstStyle/>
                    <a:p>
                      <a:r>
                        <a:rPr lang="es-ES" sz="1400" dirty="0" err="1" smtClean="0"/>
                        <a:t>IdDirección</a:t>
                      </a:r>
                      <a:endParaRPr lang="es-ES" sz="1400" dirty="0"/>
                    </a:p>
                  </a:txBody>
                  <a:tcPr/>
                </a:tc>
                <a:tc>
                  <a:txBody>
                    <a:bodyPr/>
                    <a:lstStyle/>
                    <a:p>
                      <a:r>
                        <a:rPr lang="es-ES" sz="1400" dirty="0" err="1" smtClean="0"/>
                        <a:t>salarioMensual</a:t>
                      </a:r>
                      <a:endParaRPr lang="es-ES" sz="1400" dirty="0"/>
                    </a:p>
                  </a:txBody>
                  <a:tcPr/>
                </a:tc>
                <a:tc>
                  <a:txBody>
                    <a:bodyPr/>
                    <a:lstStyle/>
                    <a:p>
                      <a:r>
                        <a:rPr lang="es-ES" sz="1400" dirty="0" err="1" smtClean="0"/>
                        <a:t>IdJefe</a:t>
                      </a:r>
                      <a:endParaRPr lang="es-ES" sz="1400" dirty="0"/>
                    </a:p>
                  </a:txBody>
                  <a:tcPr/>
                </a:tc>
              </a:tr>
              <a:tr h="370840">
                <a:tc>
                  <a:txBody>
                    <a:bodyPr/>
                    <a:lstStyle/>
                    <a:p>
                      <a:r>
                        <a:rPr lang="es-ES" sz="1400" dirty="0" smtClean="0"/>
                        <a:t>4</a:t>
                      </a:r>
                      <a:endParaRPr lang="es-ES" sz="1400" dirty="0"/>
                    </a:p>
                  </a:txBody>
                  <a:tcPr/>
                </a:tc>
                <a:tc>
                  <a:txBody>
                    <a:bodyPr/>
                    <a:lstStyle/>
                    <a:p>
                      <a:r>
                        <a:rPr lang="es-ES" sz="1400" dirty="0" smtClean="0"/>
                        <a:t>12435</a:t>
                      </a:r>
                      <a:endParaRPr lang="es-ES" sz="1400" dirty="0"/>
                    </a:p>
                  </a:txBody>
                  <a:tcPr/>
                </a:tc>
                <a:tc>
                  <a:txBody>
                    <a:bodyPr/>
                    <a:lstStyle/>
                    <a:p>
                      <a:r>
                        <a:rPr lang="es-ES" sz="1400" dirty="0" smtClean="0"/>
                        <a:t>Juan</a:t>
                      </a:r>
                      <a:endParaRPr lang="es-ES" sz="1400" dirty="0"/>
                    </a:p>
                  </a:txBody>
                  <a:tcPr/>
                </a:tc>
                <a:tc>
                  <a:txBody>
                    <a:bodyPr/>
                    <a:lstStyle/>
                    <a:p>
                      <a:endParaRPr lang="es-ES" sz="1400" dirty="0"/>
                    </a:p>
                  </a:txBody>
                  <a:tcPr/>
                </a:tc>
                <a:tc>
                  <a:txBody>
                    <a:bodyPr/>
                    <a:lstStyle/>
                    <a:p>
                      <a:r>
                        <a:rPr lang="es-ES" sz="1400" dirty="0" smtClean="0"/>
                        <a:t>Guerra</a:t>
                      </a:r>
                      <a:endParaRPr lang="es-ES" sz="1400" dirty="0"/>
                    </a:p>
                  </a:txBody>
                  <a:tcPr/>
                </a:tc>
                <a:tc>
                  <a:txBody>
                    <a:bodyPr/>
                    <a:lstStyle/>
                    <a:p>
                      <a:endParaRPr lang="es-ES" sz="1400" dirty="0"/>
                    </a:p>
                  </a:txBody>
                  <a:tcPr/>
                </a:tc>
                <a:tc>
                  <a:txBody>
                    <a:bodyPr/>
                    <a:lstStyle/>
                    <a:p>
                      <a:r>
                        <a:rPr lang="es-ES" sz="1400" dirty="0" smtClean="0"/>
                        <a:t>3</a:t>
                      </a:r>
                      <a:endParaRPr lang="es-ES" sz="1400" dirty="0"/>
                    </a:p>
                  </a:txBody>
                  <a:tcPr/>
                </a:tc>
                <a:tc>
                  <a:txBody>
                    <a:bodyPr/>
                    <a:lstStyle/>
                    <a:p>
                      <a:r>
                        <a:rPr lang="es-ES" sz="1400" dirty="0" smtClean="0"/>
                        <a:t>17000</a:t>
                      </a:r>
                      <a:endParaRPr lang="es-ES" sz="1400" dirty="0"/>
                    </a:p>
                  </a:txBody>
                  <a:tcPr/>
                </a:tc>
                <a:tc>
                  <a:txBody>
                    <a:bodyPr/>
                    <a:lstStyle/>
                    <a:p>
                      <a:endParaRPr lang="es-ES" sz="1400" dirty="0"/>
                    </a:p>
                  </a:txBody>
                  <a:tcPr/>
                </a:tc>
              </a:tr>
              <a:tr h="370840">
                <a:tc>
                  <a:txBody>
                    <a:bodyPr/>
                    <a:lstStyle/>
                    <a:p>
                      <a:r>
                        <a:rPr lang="es-ES" sz="1400" dirty="0" smtClean="0"/>
                        <a:t>37</a:t>
                      </a:r>
                      <a:endParaRPr lang="es-ES" sz="1400" dirty="0"/>
                    </a:p>
                  </a:txBody>
                  <a:tcPr/>
                </a:tc>
                <a:tc>
                  <a:txBody>
                    <a:bodyPr/>
                    <a:lstStyle/>
                    <a:p>
                      <a:r>
                        <a:rPr lang="es-ES" sz="1400" dirty="0" smtClean="0"/>
                        <a:t>65465</a:t>
                      </a:r>
                      <a:endParaRPr lang="es-ES" sz="1400" dirty="0"/>
                    </a:p>
                  </a:txBody>
                  <a:tcPr/>
                </a:tc>
                <a:tc>
                  <a:txBody>
                    <a:bodyPr/>
                    <a:lstStyle/>
                    <a:p>
                      <a:r>
                        <a:rPr lang="es-ES" sz="1400" dirty="0" smtClean="0"/>
                        <a:t>Juan</a:t>
                      </a:r>
                      <a:endParaRPr lang="es-ES" sz="1400" dirty="0"/>
                    </a:p>
                  </a:txBody>
                  <a:tcPr/>
                </a:tc>
                <a:tc>
                  <a:txBody>
                    <a:bodyPr/>
                    <a:lstStyle/>
                    <a:p>
                      <a:r>
                        <a:rPr lang="es-ES" sz="1400" dirty="0" smtClean="0"/>
                        <a:t>Carlos</a:t>
                      </a:r>
                      <a:endParaRPr lang="es-ES" sz="1400" dirty="0"/>
                    </a:p>
                  </a:txBody>
                  <a:tcPr/>
                </a:tc>
                <a:tc>
                  <a:txBody>
                    <a:bodyPr/>
                    <a:lstStyle/>
                    <a:p>
                      <a:r>
                        <a:rPr lang="es-ES" sz="1400" dirty="0" smtClean="0"/>
                        <a:t>Limón</a:t>
                      </a:r>
                      <a:endParaRPr lang="es-ES" sz="1400" dirty="0"/>
                    </a:p>
                  </a:txBody>
                  <a:tcPr/>
                </a:tc>
                <a:tc>
                  <a:txBody>
                    <a:bodyPr/>
                    <a:lstStyle/>
                    <a:p>
                      <a:r>
                        <a:rPr lang="es-ES" sz="1400" dirty="0" smtClean="0"/>
                        <a:t>Hernán</a:t>
                      </a:r>
                      <a:endParaRPr lang="es-ES" sz="1400" dirty="0"/>
                    </a:p>
                  </a:txBody>
                  <a:tcPr/>
                </a:tc>
                <a:tc>
                  <a:txBody>
                    <a:bodyPr/>
                    <a:lstStyle/>
                    <a:p>
                      <a:r>
                        <a:rPr lang="es-ES" sz="1400" dirty="0" smtClean="0"/>
                        <a:t>54</a:t>
                      </a:r>
                      <a:endParaRPr lang="es-ES" sz="1400" dirty="0"/>
                    </a:p>
                  </a:txBody>
                  <a:tcPr/>
                </a:tc>
                <a:tc>
                  <a:txBody>
                    <a:bodyPr/>
                    <a:lstStyle/>
                    <a:p>
                      <a:r>
                        <a:rPr lang="es-ES" sz="1400" dirty="0" smtClean="0"/>
                        <a:t>8000</a:t>
                      </a:r>
                      <a:endParaRPr lang="es-ES" sz="1400" dirty="0"/>
                    </a:p>
                  </a:txBody>
                  <a:tcPr/>
                </a:tc>
                <a:tc>
                  <a:txBody>
                    <a:bodyPr/>
                    <a:lstStyle/>
                    <a:p>
                      <a:r>
                        <a:rPr lang="es-ES" sz="1400" dirty="0" smtClean="0"/>
                        <a:t>4</a:t>
                      </a:r>
                      <a:endParaRPr lang="es-ES" sz="1400" dirty="0"/>
                    </a:p>
                  </a:txBody>
                  <a:tcPr/>
                </a:tc>
              </a:tr>
              <a:tr h="370840">
                <a:tc>
                  <a:txBody>
                    <a:bodyPr/>
                    <a:lstStyle/>
                    <a:p>
                      <a:r>
                        <a:rPr lang="es-ES" sz="1400" dirty="0" smtClean="0"/>
                        <a:t>79</a:t>
                      </a:r>
                      <a:endParaRPr lang="es-ES" sz="1400" dirty="0"/>
                    </a:p>
                  </a:txBody>
                  <a:tcPr/>
                </a:tc>
                <a:tc>
                  <a:txBody>
                    <a:bodyPr/>
                    <a:lstStyle/>
                    <a:p>
                      <a:r>
                        <a:rPr lang="es-ES" sz="1400" dirty="0" smtClean="0"/>
                        <a:t>45362</a:t>
                      </a:r>
                      <a:endParaRPr lang="es-ES" sz="1400" dirty="0"/>
                    </a:p>
                  </a:txBody>
                  <a:tcPr/>
                </a:tc>
                <a:tc>
                  <a:txBody>
                    <a:bodyPr/>
                    <a:lstStyle/>
                    <a:p>
                      <a:r>
                        <a:rPr lang="es-ES" sz="1400" dirty="0" smtClean="0"/>
                        <a:t>Juan</a:t>
                      </a:r>
                      <a:endParaRPr lang="es-ES" sz="1400" dirty="0"/>
                    </a:p>
                  </a:txBody>
                  <a:tcPr/>
                </a:tc>
                <a:tc>
                  <a:txBody>
                    <a:bodyPr/>
                    <a:lstStyle/>
                    <a:p>
                      <a:r>
                        <a:rPr lang="es-ES" sz="1400" dirty="0" smtClean="0"/>
                        <a:t>Pablo</a:t>
                      </a:r>
                      <a:endParaRPr lang="es-ES" sz="1400" dirty="0"/>
                    </a:p>
                  </a:txBody>
                  <a:tcPr/>
                </a:tc>
                <a:tc>
                  <a:txBody>
                    <a:bodyPr/>
                    <a:lstStyle/>
                    <a:p>
                      <a:r>
                        <a:rPr lang="es-ES" sz="1400" dirty="0" smtClean="0"/>
                        <a:t>López</a:t>
                      </a:r>
                      <a:endParaRPr lang="es-ES" sz="1400" dirty="0"/>
                    </a:p>
                  </a:txBody>
                  <a:tcPr/>
                </a:tc>
                <a:tc>
                  <a:txBody>
                    <a:bodyPr/>
                    <a:lstStyle/>
                    <a:p>
                      <a:r>
                        <a:rPr lang="es-ES" sz="1400" dirty="0" smtClean="0"/>
                        <a:t>López</a:t>
                      </a:r>
                      <a:endParaRPr lang="es-ES" sz="1400" dirty="0"/>
                    </a:p>
                  </a:txBody>
                  <a:tcPr/>
                </a:tc>
                <a:tc>
                  <a:txBody>
                    <a:bodyPr/>
                    <a:lstStyle/>
                    <a:p>
                      <a:r>
                        <a:rPr lang="es-ES" sz="1400" dirty="0" smtClean="0"/>
                        <a:t>3</a:t>
                      </a:r>
                      <a:endParaRPr lang="es-ES" sz="1400" dirty="0"/>
                    </a:p>
                  </a:txBody>
                  <a:tcPr/>
                </a:tc>
                <a:tc>
                  <a:txBody>
                    <a:bodyPr/>
                    <a:lstStyle/>
                    <a:p>
                      <a:r>
                        <a:rPr lang="es-ES" sz="1400" dirty="0" smtClean="0"/>
                        <a:t>10000</a:t>
                      </a:r>
                      <a:endParaRPr lang="es-ES" sz="1400" dirty="0"/>
                    </a:p>
                  </a:txBody>
                  <a:tcPr/>
                </a:tc>
                <a:tc>
                  <a:txBody>
                    <a:bodyPr/>
                    <a:lstStyle/>
                    <a:p>
                      <a:r>
                        <a:rPr lang="es-ES" sz="1400" dirty="0" smtClean="0"/>
                        <a:t>4</a:t>
                      </a:r>
                      <a:endParaRPr lang="es-ES" sz="1400" dirty="0"/>
                    </a:p>
                  </a:txBody>
                  <a:tcPr/>
                </a:tc>
              </a:tr>
            </a:tbl>
          </a:graphicData>
        </a:graphic>
      </p:graphicFrame>
    </p:spTree>
    <p:extLst>
      <p:ext uri="{BB962C8B-B14F-4D97-AF65-F5344CB8AC3E}">
        <p14:creationId xmlns:p14="http://schemas.microsoft.com/office/powerpoint/2010/main" val="37601231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98208"/>
            <a:ext cx="8229600" cy="1143000"/>
          </a:xfrm>
        </p:spPr>
        <p:txBody>
          <a:bodyPr/>
          <a:lstStyle/>
          <a:p>
            <a:r>
              <a:rPr lang="es-ES" dirty="0" smtClean="0"/>
              <a:t>Operadores de Comparación</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507889055"/>
              </p:ext>
            </p:extLst>
          </p:nvPr>
        </p:nvGraphicFramePr>
        <p:xfrm>
          <a:off x="914399" y="1594941"/>
          <a:ext cx="7313614" cy="1854200"/>
        </p:xfrm>
        <a:graphic>
          <a:graphicData uri="http://schemas.openxmlformats.org/drawingml/2006/table">
            <a:tbl>
              <a:tblPr firstRow="1" bandRow="1">
                <a:tableStyleId>{EB9631B5-78F2-41C9-869B-9F39066F8104}</a:tableStyleId>
              </a:tblPr>
              <a:tblGrid>
                <a:gridCol w="2029012"/>
                <a:gridCol w="5284602"/>
              </a:tblGrid>
              <a:tr h="370840">
                <a:tc>
                  <a:txBody>
                    <a:bodyPr/>
                    <a:lstStyle/>
                    <a:p>
                      <a:r>
                        <a:rPr lang="es-ES" dirty="0" smtClean="0"/>
                        <a:t>Operador</a:t>
                      </a:r>
                      <a:endParaRPr lang="es-ES" dirty="0"/>
                    </a:p>
                  </a:txBody>
                  <a:tcPr/>
                </a:tc>
                <a:tc>
                  <a:txBody>
                    <a:bodyPr/>
                    <a:lstStyle/>
                    <a:p>
                      <a:r>
                        <a:rPr lang="es-ES" dirty="0" smtClean="0"/>
                        <a:t>Descripción</a:t>
                      </a:r>
                      <a:endParaRPr lang="es-ES" dirty="0"/>
                    </a:p>
                  </a:txBody>
                  <a:tcPr/>
                </a:tc>
              </a:tr>
              <a:tr h="370840">
                <a:tc>
                  <a:txBody>
                    <a:bodyPr/>
                    <a:lstStyle/>
                    <a:p>
                      <a:pPr algn="ctr"/>
                      <a:r>
                        <a:rPr lang="es-ES" dirty="0" smtClean="0"/>
                        <a:t>=</a:t>
                      </a:r>
                      <a:endParaRPr lang="es-ES" dirty="0"/>
                    </a:p>
                  </a:txBody>
                  <a:tcPr/>
                </a:tc>
                <a:tc>
                  <a:txBody>
                    <a:bodyPr/>
                    <a:lstStyle/>
                    <a:p>
                      <a:r>
                        <a:rPr lang="es-ES" dirty="0" smtClean="0"/>
                        <a:t>Igual</a:t>
                      </a:r>
                      <a:endParaRPr lang="es-ES" baseline="0" dirty="0" smtClean="0"/>
                    </a:p>
                  </a:txBody>
                  <a:tcPr/>
                </a:tc>
              </a:tr>
              <a:tr h="370840">
                <a:tc>
                  <a:txBody>
                    <a:bodyPr/>
                    <a:lstStyle/>
                    <a:p>
                      <a:pPr algn="ctr"/>
                      <a:r>
                        <a:rPr lang="es-ES" dirty="0" smtClean="0"/>
                        <a:t>&gt;  ,  &lt; </a:t>
                      </a:r>
                      <a:endParaRPr lang="es-ES" dirty="0"/>
                    </a:p>
                  </a:txBody>
                  <a:tcPr/>
                </a:tc>
                <a:tc>
                  <a:txBody>
                    <a:bodyPr/>
                    <a:lstStyle/>
                    <a:p>
                      <a:r>
                        <a:rPr lang="es-ES" baseline="0" dirty="0" smtClean="0"/>
                        <a:t>Mayor que  ,  Menor que</a:t>
                      </a:r>
                    </a:p>
                  </a:txBody>
                  <a:tcPr/>
                </a:tc>
              </a:tr>
              <a:tr h="370840">
                <a:tc>
                  <a:txBody>
                    <a:bodyPr/>
                    <a:lstStyle/>
                    <a:p>
                      <a:pPr algn="ctr"/>
                      <a:r>
                        <a:rPr lang="es-ES" dirty="0" smtClean="0"/>
                        <a:t>&gt;=  ,  &lt;=</a:t>
                      </a:r>
                      <a:endParaRPr lang="es-ES" dirty="0"/>
                    </a:p>
                  </a:txBody>
                  <a:tcPr/>
                </a:tc>
                <a:tc>
                  <a:txBody>
                    <a:bodyPr/>
                    <a:lstStyle/>
                    <a:p>
                      <a:r>
                        <a:rPr lang="es-ES" baseline="0" dirty="0" smtClean="0"/>
                        <a:t>Mayor o igual que  ,  Menor o igual que</a:t>
                      </a:r>
                    </a:p>
                  </a:txBody>
                  <a:tcPr/>
                </a:tc>
              </a:tr>
              <a:tr h="370840">
                <a:tc>
                  <a:txBody>
                    <a:bodyPr/>
                    <a:lstStyle/>
                    <a:p>
                      <a:pPr algn="ctr"/>
                      <a:r>
                        <a:rPr lang="es-ES" dirty="0" smtClean="0"/>
                        <a:t>&lt;&gt;</a:t>
                      </a:r>
                      <a:endParaRPr lang="es-ES" dirty="0"/>
                    </a:p>
                  </a:txBody>
                  <a:tcPr/>
                </a:tc>
                <a:tc>
                  <a:txBody>
                    <a:bodyPr/>
                    <a:lstStyle/>
                    <a:p>
                      <a:r>
                        <a:rPr lang="es-ES" baseline="0" dirty="0" smtClean="0"/>
                        <a:t>Diferente</a:t>
                      </a:r>
                    </a:p>
                  </a:txBody>
                  <a:tcPr/>
                </a:tc>
              </a:tr>
            </a:tbl>
          </a:graphicData>
        </a:graphic>
      </p:graphicFrame>
      <p:sp>
        <p:nvSpPr>
          <p:cNvPr id="4" name="Marcador de contenido 2"/>
          <p:cNvSpPr txBox="1">
            <a:spLocks/>
          </p:cNvSpPr>
          <p:nvPr/>
        </p:nvSpPr>
        <p:spPr>
          <a:xfrm>
            <a:off x="914400" y="3550185"/>
            <a:ext cx="7313613" cy="3113238"/>
          </a:xfrm>
          <a:prstGeom prst="rect">
            <a:avLst/>
          </a:prstGeom>
        </p:spPr>
        <p:txBody>
          <a:bodyPr vert="horz" lIns="91440" tIns="45720" rIns="91440" bIns="45720" rtlCol="0">
            <a:normAutofit fontScale="70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Sintaxis.</a:t>
            </a:r>
          </a:p>
          <a:p>
            <a:pPr lvl="1"/>
            <a:r>
              <a:rPr lang="es-ES" dirty="0" smtClean="0"/>
              <a:t>WHERE expresión1 </a:t>
            </a:r>
            <a:r>
              <a:rPr lang="es-ES" sz="3400" b="1" dirty="0" smtClean="0"/>
              <a:t>Operador</a:t>
            </a:r>
            <a:r>
              <a:rPr lang="es-ES" sz="3400" dirty="0" smtClean="0"/>
              <a:t> </a:t>
            </a:r>
            <a:r>
              <a:rPr lang="es-ES" dirty="0" smtClean="0"/>
              <a:t>expresión2 </a:t>
            </a:r>
          </a:p>
          <a:p>
            <a:r>
              <a:rPr lang="es-ES" dirty="0" smtClean="0"/>
              <a:t>Son utilizados para comparar 2 expresiones y regresar un valor booleano</a:t>
            </a:r>
          </a:p>
          <a:p>
            <a:r>
              <a:rPr lang="es-ES" dirty="0" smtClean="0"/>
              <a:t>Ejemplo</a:t>
            </a:r>
          </a:p>
          <a:p>
            <a:pPr marL="1160463" indent="0">
              <a:lnSpc>
                <a:spcPct val="60000"/>
              </a:lnSpc>
              <a:buNone/>
            </a:pPr>
            <a:r>
              <a:rPr lang="es-ES" dirty="0" smtClean="0"/>
              <a:t>WHERE nombre </a:t>
            </a:r>
            <a:r>
              <a:rPr lang="es-ES" sz="4000" b="1" dirty="0" smtClean="0"/>
              <a:t>=</a:t>
            </a:r>
            <a:r>
              <a:rPr lang="es-ES" sz="5100" dirty="0" smtClean="0"/>
              <a:t> </a:t>
            </a:r>
            <a:r>
              <a:rPr lang="es-ES" dirty="0" smtClean="0"/>
              <a:t>‘Juan’</a:t>
            </a:r>
          </a:p>
          <a:p>
            <a:pPr marL="1160463" indent="0">
              <a:lnSpc>
                <a:spcPct val="60000"/>
              </a:lnSpc>
              <a:buNone/>
            </a:pPr>
            <a:r>
              <a:rPr lang="es-ES" dirty="0" smtClean="0"/>
              <a:t>WHERE Precio </a:t>
            </a:r>
            <a:r>
              <a:rPr lang="es-ES" sz="3400" b="1" dirty="0" smtClean="0"/>
              <a:t>&gt;=</a:t>
            </a:r>
            <a:r>
              <a:rPr lang="es-ES" dirty="0" smtClean="0"/>
              <a:t> 10000</a:t>
            </a:r>
          </a:p>
          <a:p>
            <a:pPr marL="1160463" indent="0">
              <a:lnSpc>
                <a:spcPct val="60000"/>
              </a:lnSpc>
              <a:buNone/>
            </a:pPr>
            <a:r>
              <a:rPr lang="es-ES" dirty="0" smtClean="0"/>
              <a:t>WHERE </a:t>
            </a:r>
            <a:r>
              <a:rPr lang="es-ES" dirty="0" err="1" smtClean="0"/>
              <a:t>FechaAlta</a:t>
            </a:r>
            <a:r>
              <a:rPr lang="es-ES" dirty="0" smtClean="0"/>
              <a:t> </a:t>
            </a:r>
            <a:r>
              <a:rPr lang="es-ES" sz="3400" b="1" dirty="0" smtClean="0"/>
              <a:t>&lt;&gt;</a:t>
            </a:r>
            <a:r>
              <a:rPr lang="es-ES" sz="4200" b="1" dirty="0" smtClean="0"/>
              <a:t> </a:t>
            </a:r>
            <a:r>
              <a:rPr lang="es-ES" dirty="0" smtClean="0"/>
              <a:t>‘20121225’</a:t>
            </a:r>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4181634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Operadores de Comparación</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891294128"/>
              </p:ext>
            </p:extLst>
          </p:nvPr>
        </p:nvGraphicFramePr>
        <p:xfrm>
          <a:off x="914399" y="1594941"/>
          <a:ext cx="7313614" cy="1854200"/>
        </p:xfrm>
        <a:graphic>
          <a:graphicData uri="http://schemas.openxmlformats.org/drawingml/2006/table">
            <a:tbl>
              <a:tblPr firstRow="1" bandRow="1">
                <a:tableStyleId>{EB9631B5-78F2-41C9-869B-9F39066F8104}</a:tableStyleId>
              </a:tblPr>
              <a:tblGrid>
                <a:gridCol w="2185378"/>
                <a:gridCol w="5128236"/>
              </a:tblGrid>
              <a:tr h="370840">
                <a:tc>
                  <a:txBody>
                    <a:bodyPr/>
                    <a:lstStyle/>
                    <a:p>
                      <a:r>
                        <a:rPr lang="es-ES" dirty="0" smtClean="0"/>
                        <a:t>Operador</a:t>
                      </a:r>
                      <a:endParaRPr lang="es-ES" dirty="0"/>
                    </a:p>
                  </a:txBody>
                  <a:tcPr/>
                </a:tc>
                <a:tc>
                  <a:txBody>
                    <a:bodyPr/>
                    <a:lstStyle/>
                    <a:p>
                      <a:r>
                        <a:rPr lang="es-ES" dirty="0" smtClean="0"/>
                        <a:t>Descripción</a:t>
                      </a:r>
                      <a:endParaRPr lang="es-ES" dirty="0"/>
                    </a:p>
                  </a:txBody>
                  <a:tcPr/>
                </a:tc>
              </a:tr>
              <a:tr h="370840">
                <a:tc>
                  <a:txBody>
                    <a:bodyPr/>
                    <a:lstStyle/>
                    <a:p>
                      <a:pPr algn="ctr"/>
                      <a:r>
                        <a:rPr lang="es-ES" dirty="0" smtClean="0"/>
                        <a:t>BETWEEN…AND…</a:t>
                      </a:r>
                      <a:endParaRPr lang="es-ES" dirty="0"/>
                    </a:p>
                  </a:txBody>
                  <a:tcPr/>
                </a:tc>
                <a:tc>
                  <a:txBody>
                    <a:bodyPr/>
                    <a:lstStyle/>
                    <a:p>
                      <a:r>
                        <a:rPr lang="es-ES" dirty="0" smtClean="0"/>
                        <a:t>Entre 2 valores (incluyéndolos)</a:t>
                      </a:r>
                      <a:endParaRPr lang="es-ES" baseline="0" dirty="0" smtClean="0"/>
                    </a:p>
                  </a:txBody>
                  <a:tcPr/>
                </a:tc>
              </a:tr>
              <a:tr h="370840">
                <a:tc>
                  <a:txBody>
                    <a:bodyPr/>
                    <a:lstStyle/>
                    <a:p>
                      <a:pPr algn="ctr"/>
                      <a:r>
                        <a:rPr lang="es-ES" dirty="0" smtClean="0"/>
                        <a:t>IN (lista)</a:t>
                      </a:r>
                      <a:endParaRPr lang="es-ES" dirty="0"/>
                    </a:p>
                  </a:txBody>
                  <a:tcPr/>
                </a:tc>
                <a:tc>
                  <a:txBody>
                    <a:bodyPr/>
                    <a:lstStyle/>
                    <a:p>
                      <a:r>
                        <a:rPr lang="es-ES" baseline="0" dirty="0" smtClean="0"/>
                        <a:t>Coincida con algún valor de la lista</a:t>
                      </a:r>
                    </a:p>
                  </a:txBody>
                  <a:tcPr/>
                </a:tc>
              </a:tr>
              <a:tr h="370840">
                <a:tc>
                  <a:txBody>
                    <a:bodyPr/>
                    <a:lstStyle/>
                    <a:p>
                      <a:pPr algn="ctr"/>
                      <a:r>
                        <a:rPr lang="es-ES" dirty="0" smtClean="0"/>
                        <a:t>LIKE</a:t>
                      </a:r>
                      <a:endParaRPr lang="es-ES" dirty="0"/>
                    </a:p>
                  </a:txBody>
                  <a:tcPr/>
                </a:tc>
                <a:tc>
                  <a:txBody>
                    <a:bodyPr/>
                    <a:lstStyle/>
                    <a:p>
                      <a:r>
                        <a:rPr lang="es-ES" baseline="0" dirty="0" smtClean="0"/>
                        <a:t>Igual al patrón de caracteres</a:t>
                      </a:r>
                    </a:p>
                  </a:txBody>
                  <a:tcPr/>
                </a:tc>
              </a:tr>
              <a:tr h="370840">
                <a:tc>
                  <a:txBody>
                    <a:bodyPr/>
                    <a:lstStyle/>
                    <a:p>
                      <a:pPr algn="ctr"/>
                      <a:r>
                        <a:rPr lang="es-ES" dirty="0" smtClean="0"/>
                        <a:t>IS NULL</a:t>
                      </a:r>
                      <a:endParaRPr lang="es-ES" dirty="0"/>
                    </a:p>
                  </a:txBody>
                  <a:tcPr/>
                </a:tc>
                <a:tc>
                  <a:txBody>
                    <a:bodyPr/>
                    <a:lstStyle/>
                    <a:p>
                      <a:r>
                        <a:rPr lang="es-ES" baseline="0" dirty="0" smtClean="0"/>
                        <a:t>Si es un valor nulo</a:t>
                      </a:r>
                    </a:p>
                  </a:txBody>
                  <a:tcPr/>
                </a:tc>
              </a:tr>
            </a:tbl>
          </a:graphicData>
        </a:graphic>
      </p:graphicFrame>
      <p:sp>
        <p:nvSpPr>
          <p:cNvPr id="4" name="Marcador de contenido 2"/>
          <p:cNvSpPr txBox="1">
            <a:spLocks/>
          </p:cNvSpPr>
          <p:nvPr/>
        </p:nvSpPr>
        <p:spPr>
          <a:xfrm>
            <a:off x="914400" y="3550185"/>
            <a:ext cx="7313613" cy="3113238"/>
          </a:xfrm>
          <a:prstGeom prst="rect">
            <a:avLst/>
          </a:prstGeom>
        </p:spPr>
        <p:txBody>
          <a:bodyPr vert="horz" lIns="91440" tIns="45720" rIns="91440" bIns="45720" rtlCol="0">
            <a:normAutofit fontScale="85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Sintaxis </a:t>
            </a:r>
          </a:p>
          <a:p>
            <a:pPr lvl="1"/>
            <a:r>
              <a:rPr lang="es-ES" dirty="0" smtClean="0"/>
              <a:t>BETWEEN</a:t>
            </a:r>
          </a:p>
          <a:p>
            <a:pPr marL="457200" lvl="1" indent="0">
              <a:buNone/>
            </a:pPr>
            <a:r>
              <a:rPr lang="es-ES" dirty="0" smtClean="0"/>
              <a:t>WHERE </a:t>
            </a:r>
            <a:r>
              <a:rPr lang="es-ES" sz="2400" b="1" dirty="0" smtClean="0"/>
              <a:t>OPERADOR </a:t>
            </a:r>
            <a:r>
              <a:rPr lang="es-ES" sz="2400" dirty="0" smtClean="0"/>
              <a:t>expresión1 </a:t>
            </a:r>
            <a:r>
              <a:rPr lang="es-ES" b="1" dirty="0" smtClean="0"/>
              <a:t>AND</a:t>
            </a:r>
            <a:r>
              <a:rPr lang="es-ES" sz="3900" dirty="0" smtClean="0"/>
              <a:t> </a:t>
            </a:r>
            <a:r>
              <a:rPr lang="es-ES" dirty="0" smtClean="0"/>
              <a:t>expresión2 </a:t>
            </a:r>
          </a:p>
          <a:p>
            <a:pPr lvl="1"/>
            <a:r>
              <a:rPr lang="es-ES" dirty="0" smtClean="0"/>
              <a:t>IN</a:t>
            </a:r>
          </a:p>
          <a:p>
            <a:pPr marL="457200" lvl="1" indent="0">
              <a:buNone/>
            </a:pPr>
            <a:r>
              <a:rPr lang="es-ES" dirty="0"/>
              <a:t>WHERE </a:t>
            </a:r>
            <a:r>
              <a:rPr lang="es-ES" dirty="0" smtClean="0"/>
              <a:t>expresión1 </a:t>
            </a:r>
            <a:r>
              <a:rPr lang="es-ES" sz="2600" b="1" dirty="0" smtClean="0"/>
              <a:t>OPERADOR</a:t>
            </a:r>
            <a:r>
              <a:rPr lang="es-ES" dirty="0" smtClean="0"/>
              <a:t>(expresión2, expresión3,…)</a:t>
            </a:r>
          </a:p>
          <a:p>
            <a:pPr lvl="1"/>
            <a:r>
              <a:rPr lang="es-ES" dirty="0" smtClean="0"/>
              <a:t>LIKE</a:t>
            </a:r>
          </a:p>
          <a:p>
            <a:pPr marL="457200" lvl="1" indent="0">
              <a:buNone/>
            </a:pPr>
            <a:r>
              <a:rPr lang="es-ES" dirty="0" smtClean="0"/>
              <a:t>WHERE expresión1 </a:t>
            </a:r>
            <a:r>
              <a:rPr lang="es-ES" sz="2600" b="1" dirty="0" smtClean="0"/>
              <a:t>OPERADOR</a:t>
            </a:r>
            <a:r>
              <a:rPr lang="es-ES" sz="2600" dirty="0" smtClean="0"/>
              <a:t> </a:t>
            </a:r>
            <a:r>
              <a:rPr lang="es-ES" dirty="0"/>
              <a:t>P</a:t>
            </a:r>
            <a:r>
              <a:rPr lang="es-ES" dirty="0" smtClean="0"/>
              <a:t>atrón de Caracteres</a:t>
            </a:r>
          </a:p>
          <a:p>
            <a:pPr lvl="1"/>
            <a:r>
              <a:rPr lang="es-ES" dirty="0" smtClean="0"/>
              <a:t>IS NULL</a:t>
            </a:r>
          </a:p>
          <a:p>
            <a:pPr marL="457200" lvl="1" indent="0">
              <a:buNone/>
            </a:pPr>
            <a:r>
              <a:rPr lang="es-ES" dirty="0" smtClean="0"/>
              <a:t>WHERE expresión1 </a:t>
            </a:r>
            <a:r>
              <a:rPr lang="es-ES" sz="2400" b="1" dirty="0" smtClean="0"/>
              <a:t>OPERADOR </a:t>
            </a:r>
            <a:endParaRPr lang="es-ES" b="1" dirty="0" smtClean="0"/>
          </a:p>
        </p:txBody>
      </p:sp>
    </p:spTree>
    <p:extLst>
      <p:ext uri="{BB962C8B-B14F-4D97-AF65-F5344CB8AC3E}">
        <p14:creationId xmlns:p14="http://schemas.microsoft.com/office/powerpoint/2010/main" val="18158615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596" y="522237"/>
            <a:ext cx="8229600" cy="1143000"/>
          </a:xfrm>
        </p:spPr>
        <p:txBody>
          <a:bodyPr/>
          <a:lstStyle/>
          <a:p>
            <a:r>
              <a:rPr lang="es-ES" dirty="0" smtClean="0"/>
              <a:t>BETWEEN</a:t>
            </a:r>
            <a:endParaRPr lang="es-ES" dirty="0"/>
          </a:p>
        </p:txBody>
      </p:sp>
      <p:sp>
        <p:nvSpPr>
          <p:cNvPr id="4" name="Marcador de contenido 2"/>
          <p:cNvSpPr txBox="1">
            <a:spLocks/>
          </p:cNvSpPr>
          <p:nvPr/>
        </p:nvSpPr>
        <p:spPr>
          <a:xfrm>
            <a:off x="914400" y="1371601"/>
            <a:ext cx="7313613" cy="2519947"/>
          </a:xfrm>
          <a:prstGeom prst="rect">
            <a:avLst/>
          </a:prstGeom>
        </p:spPr>
        <p:txBody>
          <a:bodyPr vert="horz" lIns="91440" tIns="45720" rIns="91440" bIns="45720" rtlCol="0">
            <a:normAutofit fontScale="85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Condicionar renglones basándose en un rango de valores</a:t>
            </a:r>
          </a:p>
          <a:p>
            <a:r>
              <a:rPr lang="es-ES" dirty="0" smtClean="0"/>
              <a:t>Ejemplo</a:t>
            </a:r>
          </a:p>
          <a:p>
            <a:pPr marL="0" indent="0">
              <a:buNone/>
            </a:pPr>
            <a:endParaRPr lang="es-ES" dirty="0" smtClean="0"/>
          </a:p>
          <a:p>
            <a:pPr marL="95250" indent="0">
              <a:lnSpc>
                <a:spcPct val="120000"/>
              </a:lnSpc>
              <a:spcBef>
                <a:spcPts val="100"/>
              </a:spcBef>
              <a:buNone/>
              <a:tabLst>
                <a:tab pos="95250" algn="l"/>
              </a:tabLst>
            </a:pPr>
            <a:r>
              <a:rPr lang="es-ES" sz="2600" dirty="0" smtClean="0"/>
              <a:t>SELECT      *</a:t>
            </a:r>
            <a:endParaRPr lang="es-ES" sz="2600" b="1" dirty="0" smtClean="0"/>
          </a:p>
          <a:p>
            <a:pPr marL="95250" indent="0">
              <a:lnSpc>
                <a:spcPct val="120000"/>
              </a:lnSpc>
              <a:spcBef>
                <a:spcPts val="100"/>
              </a:spcBef>
              <a:buNone/>
              <a:tabLst>
                <a:tab pos="95250" algn="l"/>
              </a:tabLst>
            </a:pPr>
            <a:r>
              <a:rPr lang="es-ES" sz="2600" dirty="0" smtClean="0"/>
              <a:t>FROM Empleado</a:t>
            </a:r>
          </a:p>
          <a:p>
            <a:pPr marL="95250" indent="0">
              <a:lnSpc>
                <a:spcPct val="120000"/>
              </a:lnSpc>
              <a:spcBef>
                <a:spcPts val="100"/>
              </a:spcBef>
              <a:buNone/>
              <a:tabLst>
                <a:tab pos="95250" algn="l"/>
              </a:tabLst>
            </a:pPr>
            <a:r>
              <a:rPr lang="es-ES" sz="2600" dirty="0" smtClean="0"/>
              <a:t>WHERE </a:t>
            </a:r>
            <a:r>
              <a:rPr lang="es-ES" sz="2600" dirty="0" err="1" smtClean="0"/>
              <a:t>SalarioMensual</a:t>
            </a:r>
            <a:r>
              <a:rPr lang="es-ES" sz="2600" dirty="0" smtClean="0"/>
              <a:t> BETWEEN 5000 AND 10000</a:t>
            </a: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10065246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596" y="595913"/>
            <a:ext cx="8229600" cy="1143000"/>
          </a:xfrm>
        </p:spPr>
        <p:txBody>
          <a:bodyPr/>
          <a:lstStyle/>
          <a:p>
            <a:r>
              <a:rPr lang="es-ES" dirty="0" smtClean="0"/>
              <a:t>IN</a:t>
            </a:r>
            <a:endParaRPr lang="es-ES" dirty="0"/>
          </a:p>
        </p:txBody>
      </p:sp>
      <p:sp>
        <p:nvSpPr>
          <p:cNvPr id="4" name="Marcador de contenido 2"/>
          <p:cNvSpPr txBox="1">
            <a:spLocks/>
          </p:cNvSpPr>
          <p:nvPr/>
        </p:nvSpPr>
        <p:spPr>
          <a:xfrm>
            <a:off x="914400" y="1371601"/>
            <a:ext cx="7313613" cy="4117530"/>
          </a:xfrm>
          <a:prstGeom prst="rect">
            <a:avLst/>
          </a:prstGeom>
        </p:spPr>
        <p:txBody>
          <a:bodyPr vert="horz" lIns="91440" tIns="45720" rIns="91440" bIns="45720" rtlCol="0">
            <a:normAutofit lnSpcReduction="1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Condicionar renglones basándose en una lista de valores</a:t>
            </a:r>
          </a:p>
          <a:p>
            <a:r>
              <a:rPr lang="es-ES" dirty="0" smtClean="0"/>
              <a:t>Puede utilizarse con cualquier tipo de dato</a:t>
            </a:r>
          </a:p>
          <a:p>
            <a:r>
              <a:rPr lang="es-ES" dirty="0" smtClean="0"/>
              <a:t>Ejemplo</a:t>
            </a:r>
          </a:p>
          <a:p>
            <a:pPr marL="0" indent="0">
              <a:buNone/>
            </a:pPr>
            <a:endParaRPr lang="es-ES" dirty="0" smtClean="0"/>
          </a:p>
          <a:p>
            <a:pPr marL="95250" indent="0">
              <a:lnSpc>
                <a:spcPct val="120000"/>
              </a:lnSpc>
              <a:spcBef>
                <a:spcPts val="100"/>
              </a:spcBef>
              <a:buNone/>
              <a:tabLst>
                <a:tab pos="95250" algn="l"/>
              </a:tabLst>
            </a:pPr>
            <a:r>
              <a:rPr lang="es-ES" sz="2600" dirty="0" smtClean="0"/>
              <a:t>SELECT      *</a:t>
            </a:r>
            <a:endParaRPr lang="es-ES" sz="2600" b="1" dirty="0" smtClean="0"/>
          </a:p>
          <a:p>
            <a:pPr marL="95250" indent="0">
              <a:lnSpc>
                <a:spcPct val="120000"/>
              </a:lnSpc>
              <a:spcBef>
                <a:spcPts val="100"/>
              </a:spcBef>
              <a:buNone/>
              <a:tabLst>
                <a:tab pos="95250" algn="l"/>
              </a:tabLst>
            </a:pPr>
            <a:r>
              <a:rPr lang="es-ES" sz="2600" dirty="0" smtClean="0"/>
              <a:t>FROM Empleado</a:t>
            </a:r>
          </a:p>
          <a:p>
            <a:pPr marL="95250" indent="0">
              <a:lnSpc>
                <a:spcPct val="120000"/>
              </a:lnSpc>
              <a:spcBef>
                <a:spcPts val="100"/>
              </a:spcBef>
              <a:buNone/>
              <a:tabLst>
                <a:tab pos="95250" algn="l"/>
              </a:tabLst>
            </a:pPr>
            <a:r>
              <a:rPr lang="es-ES" sz="2600" dirty="0" smtClean="0"/>
              <a:t>WHERE Nombre IN (‘Juan’,’Pedro’,’</a:t>
            </a:r>
            <a:r>
              <a:rPr lang="es-ES" sz="2600" dirty="0" err="1" smtClean="0"/>
              <a:t>Maria</a:t>
            </a:r>
            <a:r>
              <a:rPr lang="es-ES" sz="2600" dirty="0" smtClean="0"/>
              <a:t>’)</a:t>
            </a: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110812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597409" y="1949695"/>
            <a:ext cx="7488832" cy="7109639"/>
          </a:xfrm>
          <a:prstGeom prst="rect">
            <a:avLst/>
          </a:prstGeom>
        </p:spPr>
        <p:txBody>
          <a:bodyPr wrap="square">
            <a:spAutoFit/>
          </a:bodyPr>
          <a:lstStyle/>
          <a:p>
            <a:pPr algn="ctr"/>
            <a:r>
              <a:rPr lang="es-ES" sz="2400" dirty="0" smtClean="0">
                <a:solidFill>
                  <a:schemeClr val="bg2">
                    <a:lumMod val="50000"/>
                  </a:schemeClr>
                </a:solidFill>
              </a:rPr>
              <a:t>PREPARACIÓN DE DATOS </a:t>
            </a:r>
          </a:p>
          <a:p>
            <a:pPr algn="ctr"/>
            <a:r>
              <a:rPr lang="es-ES" sz="2400" dirty="0" smtClean="0">
                <a:solidFill>
                  <a:schemeClr val="bg2">
                    <a:lumMod val="50000"/>
                  </a:schemeClr>
                </a:solidFill>
              </a:rPr>
              <a:t>Unidad II. </a:t>
            </a:r>
            <a:endParaRPr lang="es-ES" sz="2000" dirty="0" smtClean="0">
              <a:solidFill>
                <a:schemeClr val="bg2">
                  <a:lumMod val="50000"/>
                </a:schemeClr>
              </a:solidFill>
            </a:endParaRPr>
          </a:p>
          <a:p>
            <a:pPr algn="just"/>
            <a:r>
              <a:rPr lang="es-ES" sz="2000" dirty="0" smtClean="0">
                <a:solidFill>
                  <a:schemeClr val="bg2">
                    <a:lumMod val="50000"/>
                  </a:schemeClr>
                </a:solidFill>
              </a:rPr>
              <a:t>2.1. Introducción</a:t>
            </a:r>
          </a:p>
          <a:p>
            <a:pPr algn="just"/>
            <a:r>
              <a:rPr lang="es-ES" sz="2000" dirty="0" smtClean="0">
                <a:solidFill>
                  <a:schemeClr val="bg2">
                    <a:lumMod val="50000"/>
                  </a:schemeClr>
                </a:solidFill>
              </a:rPr>
              <a:t>2.2. </a:t>
            </a:r>
            <a:r>
              <a:rPr lang="es-ES" sz="2000" dirty="0">
                <a:solidFill>
                  <a:schemeClr val="bg2">
                    <a:lumMod val="50000"/>
                  </a:schemeClr>
                </a:solidFill>
              </a:rPr>
              <a:t>M</a:t>
            </a:r>
            <a:r>
              <a:rPr lang="es-ES" sz="2000" dirty="0" smtClean="0">
                <a:solidFill>
                  <a:schemeClr val="bg2">
                    <a:lumMod val="50000"/>
                  </a:schemeClr>
                </a:solidFill>
              </a:rPr>
              <a:t>odelo relacional</a:t>
            </a:r>
          </a:p>
          <a:p>
            <a:pPr algn="just"/>
            <a:r>
              <a:rPr lang="es-ES" sz="2000" dirty="0" smtClean="0">
                <a:solidFill>
                  <a:schemeClr val="bg2">
                    <a:lumMod val="50000"/>
                  </a:schemeClr>
                </a:solidFill>
              </a:rPr>
              <a:t>2.3  Descripción de datos </a:t>
            </a:r>
          </a:p>
          <a:p>
            <a:pPr algn="just"/>
            <a:r>
              <a:rPr lang="es-ES" sz="2000" dirty="0" smtClean="0">
                <a:solidFill>
                  <a:schemeClr val="bg2">
                    <a:lumMod val="50000"/>
                  </a:schemeClr>
                </a:solidFill>
              </a:rPr>
              <a:t>2.4. Modelo semántico</a:t>
            </a:r>
          </a:p>
          <a:p>
            <a:pPr algn="just"/>
            <a:r>
              <a:rPr lang="es-ES" sz="2000" dirty="0" smtClean="0">
                <a:solidFill>
                  <a:schemeClr val="bg2">
                    <a:lumMod val="50000"/>
                  </a:schemeClr>
                </a:solidFill>
              </a:rPr>
              <a:t>2.5. Tipos de datos</a:t>
            </a:r>
          </a:p>
          <a:p>
            <a:pPr algn="just"/>
            <a:r>
              <a:rPr lang="es-ES" sz="2000" dirty="0" smtClean="0">
                <a:solidFill>
                  <a:schemeClr val="bg2">
                    <a:lumMod val="50000"/>
                  </a:schemeClr>
                </a:solidFill>
              </a:rPr>
              <a:t>2.6. Ventajas modelos de datos</a:t>
            </a:r>
          </a:p>
          <a:p>
            <a:pPr algn="just"/>
            <a:r>
              <a:rPr lang="es-ES" sz="2000" dirty="0" smtClean="0">
                <a:solidFill>
                  <a:schemeClr val="bg2">
                    <a:lumMod val="50000"/>
                  </a:schemeClr>
                </a:solidFill>
              </a:rPr>
              <a:t>2.7 Glosario de términos </a:t>
            </a:r>
          </a:p>
          <a:p>
            <a:pPr algn="just"/>
            <a:r>
              <a:rPr lang="es-ES" sz="2000" dirty="0" smtClean="0">
                <a:solidFill>
                  <a:schemeClr val="bg2">
                    <a:lumMod val="50000"/>
                  </a:schemeClr>
                </a:solidFill>
              </a:rPr>
              <a:t>2.8 Sentencias de SQL </a:t>
            </a:r>
          </a:p>
          <a:p>
            <a:pPr algn="just"/>
            <a:endParaRPr lang="es-ES" sz="2000" dirty="0" smtClean="0">
              <a:solidFill>
                <a:schemeClr val="bg2">
                  <a:lumMod val="50000"/>
                </a:schemeClr>
              </a:solidFill>
            </a:endParaRPr>
          </a:p>
          <a:p>
            <a:pPr algn="just"/>
            <a:r>
              <a:rPr lang="es-ES" sz="2000" dirty="0" smtClean="0">
                <a:solidFill>
                  <a:schemeClr val="bg2">
                    <a:lumMod val="50000"/>
                  </a:schemeClr>
                </a:solidFill>
              </a:rPr>
              <a:t> </a:t>
            </a:r>
          </a:p>
          <a:p>
            <a:pPr algn="just"/>
            <a:endParaRPr lang="es-ES" sz="2000" dirty="0" smtClean="0">
              <a:solidFill>
                <a:schemeClr val="bg2">
                  <a:lumMod val="50000"/>
                </a:schemeClr>
              </a:solidFill>
            </a:endParaRPr>
          </a:p>
          <a:p>
            <a:pPr algn="just"/>
            <a:endParaRPr lang="es-ES" sz="2000" dirty="0" smtClean="0">
              <a:solidFill>
                <a:schemeClr val="bg2">
                  <a:lumMod val="50000"/>
                </a:schemeClr>
              </a:solidFill>
            </a:endParaRPr>
          </a:p>
          <a:p>
            <a:pPr algn="just"/>
            <a:endParaRPr lang="es-ES" sz="2000" dirty="0" smtClean="0">
              <a:solidFill>
                <a:schemeClr val="bg2">
                  <a:lumMod val="50000"/>
                </a:schemeClr>
              </a:solidFill>
            </a:endParaRPr>
          </a:p>
          <a:p>
            <a:pPr algn="just"/>
            <a:endParaRPr lang="es-ES" sz="2000" dirty="0" smtClean="0">
              <a:solidFill>
                <a:schemeClr val="bg2">
                  <a:lumMod val="50000"/>
                </a:schemeClr>
              </a:solidFill>
            </a:endParaRPr>
          </a:p>
          <a:p>
            <a:pPr algn="just"/>
            <a:endParaRPr lang="es-MX" sz="32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lgn="just"/>
            <a:endParaRPr lang="es-MX" sz="3200" dirty="0" smtClean="0">
              <a:solidFill>
                <a:schemeClr val="bg2">
                  <a:lumMod val="50000"/>
                </a:schemeClr>
              </a:solidFill>
            </a:endParaRPr>
          </a:p>
          <a:p>
            <a:pPr algn="just"/>
            <a:endParaRPr lang="es-ES" sz="3200" dirty="0" smtClean="0">
              <a:solidFill>
                <a:schemeClr val="bg2">
                  <a:lumMod val="50000"/>
                </a:schemeClr>
              </a:solidFill>
            </a:endParaRPr>
          </a:p>
          <a:p>
            <a:pPr algn="just"/>
            <a:endParaRPr lang="es-ES" sz="3200" dirty="0" smtClean="0">
              <a:solidFill>
                <a:schemeClr val="bg2">
                  <a:lumMod val="50000"/>
                </a:schemeClr>
              </a:solidFill>
            </a:endParaRPr>
          </a:p>
        </p:txBody>
      </p:sp>
      <p:sp>
        <p:nvSpPr>
          <p:cNvPr id="11"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Contenido Sintético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05037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5065" y="557912"/>
            <a:ext cx="7313613" cy="868362"/>
          </a:xfrm>
        </p:spPr>
        <p:txBody>
          <a:bodyPr/>
          <a:lstStyle/>
          <a:p>
            <a:r>
              <a:rPr lang="es-ES" dirty="0" smtClean="0"/>
              <a:t>LIKE</a:t>
            </a:r>
            <a:endParaRPr lang="es-ES" dirty="0"/>
          </a:p>
        </p:txBody>
      </p:sp>
      <p:graphicFrame>
        <p:nvGraphicFramePr>
          <p:cNvPr id="5" name="Marcador de contenido 6"/>
          <p:cNvGraphicFramePr>
            <a:graphicFrameLocks noGrp="1"/>
          </p:cNvGraphicFramePr>
          <p:nvPr>
            <p:ph idx="1"/>
            <p:extLst>
              <p:ext uri="{D42A27DB-BD31-4B8C-83A1-F6EECF244321}">
                <p14:modId xmlns:p14="http://schemas.microsoft.com/office/powerpoint/2010/main" val="2100503195"/>
              </p:ext>
            </p:extLst>
          </p:nvPr>
        </p:nvGraphicFramePr>
        <p:xfrm>
          <a:off x="5557748" y="4934528"/>
          <a:ext cx="1843995" cy="1828800"/>
        </p:xfrm>
        <a:graphic>
          <a:graphicData uri="http://schemas.openxmlformats.org/drawingml/2006/table">
            <a:tbl>
              <a:tblPr firstRow="1" bandRow="1">
                <a:tableStyleId>{EB9631B5-78F2-41C9-869B-9F39066F8104}</a:tableStyleId>
              </a:tblPr>
              <a:tblGrid>
                <a:gridCol w="1843995"/>
              </a:tblGrid>
              <a:tr h="284015">
                <a:tc>
                  <a:txBody>
                    <a:bodyPr/>
                    <a:lstStyle/>
                    <a:p>
                      <a:r>
                        <a:rPr lang="es-ES" dirty="0" smtClean="0"/>
                        <a:t>nombre</a:t>
                      </a:r>
                      <a:endParaRPr lang="es-ES" dirty="0"/>
                    </a:p>
                  </a:txBody>
                  <a:tcPr/>
                </a:tc>
              </a:tr>
              <a:tr h="284015">
                <a:tc>
                  <a:txBody>
                    <a:bodyPr/>
                    <a:lstStyle/>
                    <a:p>
                      <a:pPr algn="ctr"/>
                      <a:r>
                        <a:rPr lang="es-ES" dirty="0" smtClean="0"/>
                        <a:t>Mario</a:t>
                      </a:r>
                      <a:endParaRPr lang="es-ES" dirty="0"/>
                    </a:p>
                  </a:txBody>
                  <a:tcPr/>
                </a:tc>
              </a:tr>
              <a:tr h="284015">
                <a:tc>
                  <a:txBody>
                    <a:bodyPr/>
                    <a:lstStyle/>
                    <a:p>
                      <a:pPr algn="ctr"/>
                      <a:r>
                        <a:rPr lang="es-ES" dirty="0" err="1" smtClean="0"/>
                        <a:t>Maria</a:t>
                      </a:r>
                      <a:endParaRPr lang="es-ES" dirty="0"/>
                    </a:p>
                  </a:txBody>
                  <a:tcPr/>
                </a:tc>
              </a:tr>
              <a:tr h="284015">
                <a:tc>
                  <a:txBody>
                    <a:bodyPr/>
                    <a:lstStyle/>
                    <a:p>
                      <a:pPr algn="ctr"/>
                      <a:r>
                        <a:rPr lang="es-ES" dirty="0" smtClean="0"/>
                        <a:t>Marisol</a:t>
                      </a:r>
                      <a:endParaRPr lang="es-ES" dirty="0"/>
                    </a:p>
                  </a:txBody>
                  <a:tcPr/>
                </a:tc>
              </a:tr>
              <a:tr h="284015">
                <a:tc>
                  <a:txBody>
                    <a:bodyPr/>
                    <a:lstStyle/>
                    <a:p>
                      <a:pPr algn="ctr"/>
                      <a:r>
                        <a:rPr lang="es-ES" dirty="0" smtClean="0"/>
                        <a:t>Marco</a:t>
                      </a:r>
                      <a:endParaRPr lang="es-ES" dirty="0"/>
                    </a:p>
                  </a:txBody>
                  <a:tcPr/>
                </a:tc>
              </a:tr>
            </a:tbl>
          </a:graphicData>
        </a:graphic>
      </p:graphicFrame>
      <p:sp>
        <p:nvSpPr>
          <p:cNvPr id="4" name="Marcador de contenido 2"/>
          <p:cNvSpPr txBox="1">
            <a:spLocks/>
          </p:cNvSpPr>
          <p:nvPr/>
        </p:nvSpPr>
        <p:spPr>
          <a:xfrm>
            <a:off x="518906" y="1166781"/>
            <a:ext cx="8165932" cy="5537605"/>
          </a:xfrm>
          <a:prstGeom prst="rect">
            <a:avLst/>
          </a:prstGeom>
        </p:spPr>
        <p:txBody>
          <a:bodyPr vert="horz" lIns="91440" tIns="45720" rIns="91440" bIns="45720" rtlCol="0">
            <a:normAutofit/>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sz="1800" dirty="0" smtClean="0"/>
              <a:t>Realizar búsquedas con caracteres ‘comodines’</a:t>
            </a:r>
          </a:p>
          <a:p>
            <a:r>
              <a:rPr lang="es-ES" sz="1800" dirty="0" smtClean="0"/>
              <a:t>Se utiliza cuando no se conoce el valor exacto a buscar o se desea buscar campos diferentes pero con un mismo patrón</a:t>
            </a:r>
          </a:p>
          <a:p>
            <a:endParaRPr lang="es-ES" sz="1800" dirty="0" smtClean="0"/>
          </a:p>
          <a:p>
            <a:pPr marL="0" indent="0">
              <a:buNone/>
            </a:pPr>
            <a:endParaRPr lang="es-ES" sz="1800" dirty="0" smtClean="0"/>
          </a:p>
          <a:p>
            <a:endParaRPr lang="es-ES" sz="1800" dirty="0"/>
          </a:p>
          <a:p>
            <a:pPr marL="0" indent="0">
              <a:buNone/>
            </a:pPr>
            <a:endParaRPr lang="es-ES" sz="1800" dirty="0"/>
          </a:p>
          <a:p>
            <a:pPr marL="0" indent="0">
              <a:buNone/>
            </a:pPr>
            <a:endParaRPr lang="es-ES" sz="1800" dirty="0" smtClean="0"/>
          </a:p>
          <a:p>
            <a:r>
              <a:rPr lang="es-ES" sz="1800" dirty="0" smtClean="0"/>
              <a:t>Ejemplo</a:t>
            </a:r>
          </a:p>
          <a:p>
            <a:pPr marL="95250" indent="0">
              <a:lnSpc>
                <a:spcPct val="120000"/>
              </a:lnSpc>
              <a:spcBef>
                <a:spcPts val="100"/>
              </a:spcBef>
              <a:buNone/>
              <a:tabLst>
                <a:tab pos="95250" algn="l"/>
              </a:tabLst>
            </a:pPr>
            <a:r>
              <a:rPr lang="es-ES" sz="1800" dirty="0" smtClean="0"/>
              <a:t>SELECT      nombre</a:t>
            </a:r>
            <a:endParaRPr lang="es-ES" sz="1800" b="1" dirty="0" smtClean="0"/>
          </a:p>
          <a:p>
            <a:pPr marL="95250" indent="0">
              <a:lnSpc>
                <a:spcPct val="120000"/>
              </a:lnSpc>
              <a:spcBef>
                <a:spcPts val="100"/>
              </a:spcBef>
              <a:buNone/>
              <a:tabLst>
                <a:tab pos="95250" algn="l"/>
              </a:tabLst>
            </a:pPr>
            <a:r>
              <a:rPr lang="es-ES" sz="1800" dirty="0" smtClean="0"/>
              <a:t>FROM Empleado</a:t>
            </a:r>
          </a:p>
          <a:p>
            <a:pPr marL="95250" indent="0">
              <a:lnSpc>
                <a:spcPct val="120000"/>
              </a:lnSpc>
              <a:spcBef>
                <a:spcPts val="100"/>
              </a:spcBef>
              <a:buNone/>
              <a:tabLst>
                <a:tab pos="95250" algn="l"/>
              </a:tabLst>
            </a:pPr>
            <a:r>
              <a:rPr lang="es-ES" sz="1800" dirty="0" smtClean="0"/>
              <a:t>WHERE nombre LIKE ‘mar%’</a:t>
            </a:r>
          </a:p>
        </p:txBody>
      </p:sp>
      <p:graphicFrame>
        <p:nvGraphicFramePr>
          <p:cNvPr id="6" name="Marcador de contenido 6"/>
          <p:cNvGraphicFramePr>
            <a:graphicFrameLocks/>
          </p:cNvGraphicFramePr>
          <p:nvPr>
            <p:extLst>
              <p:ext uri="{D42A27DB-BD31-4B8C-83A1-F6EECF244321}">
                <p14:modId xmlns:p14="http://schemas.microsoft.com/office/powerpoint/2010/main" val="2899199954"/>
              </p:ext>
            </p:extLst>
          </p:nvPr>
        </p:nvGraphicFramePr>
        <p:xfrm>
          <a:off x="423318" y="2409372"/>
          <a:ext cx="8056688" cy="2270760"/>
        </p:xfrm>
        <a:graphic>
          <a:graphicData uri="http://schemas.openxmlformats.org/drawingml/2006/table">
            <a:tbl>
              <a:tblPr firstRow="1" bandRow="1">
                <a:tableStyleId>{EB9631B5-78F2-41C9-869B-9F39066F8104}</a:tableStyleId>
              </a:tblPr>
              <a:tblGrid>
                <a:gridCol w="2407416"/>
                <a:gridCol w="5649272"/>
              </a:tblGrid>
              <a:tr h="370840">
                <a:tc>
                  <a:txBody>
                    <a:bodyPr/>
                    <a:lstStyle/>
                    <a:p>
                      <a:r>
                        <a:rPr lang="es-ES" sz="1600" dirty="0" smtClean="0"/>
                        <a:t>Carácter comodín</a:t>
                      </a:r>
                      <a:endParaRPr lang="es-ES" sz="1600" dirty="0"/>
                    </a:p>
                  </a:txBody>
                  <a:tcPr/>
                </a:tc>
                <a:tc>
                  <a:txBody>
                    <a:bodyPr/>
                    <a:lstStyle/>
                    <a:p>
                      <a:r>
                        <a:rPr lang="es-ES" sz="1600" dirty="0" smtClean="0"/>
                        <a:t>Descripción</a:t>
                      </a:r>
                      <a:endParaRPr lang="es-ES" sz="1600" dirty="0"/>
                    </a:p>
                  </a:txBody>
                  <a:tcPr/>
                </a:tc>
              </a:tr>
              <a:tr h="370840">
                <a:tc>
                  <a:txBody>
                    <a:bodyPr/>
                    <a:lstStyle/>
                    <a:p>
                      <a:pPr algn="ctr"/>
                      <a:r>
                        <a:rPr lang="es-ES" sz="1600" dirty="0" smtClean="0"/>
                        <a:t>%</a:t>
                      </a:r>
                      <a:endParaRPr lang="es-ES" sz="1600" dirty="0"/>
                    </a:p>
                  </a:txBody>
                  <a:tcPr/>
                </a:tc>
                <a:tc>
                  <a:txBody>
                    <a:bodyPr/>
                    <a:lstStyle/>
                    <a:p>
                      <a:r>
                        <a:rPr lang="es-ES" sz="1600" dirty="0" smtClean="0"/>
                        <a:t>Cualquier cadena</a:t>
                      </a:r>
                      <a:r>
                        <a:rPr lang="es-ES" sz="1600" baseline="0" dirty="0" smtClean="0"/>
                        <a:t> de cero o más caracteres</a:t>
                      </a:r>
                    </a:p>
                  </a:txBody>
                  <a:tcPr/>
                </a:tc>
              </a:tr>
              <a:tr h="370840">
                <a:tc>
                  <a:txBody>
                    <a:bodyPr/>
                    <a:lstStyle/>
                    <a:p>
                      <a:pPr algn="ctr"/>
                      <a:r>
                        <a:rPr lang="es-ES" sz="1600" dirty="0" smtClean="0"/>
                        <a:t>_</a:t>
                      </a:r>
                      <a:endParaRPr lang="es-ES" sz="1600" dirty="0"/>
                    </a:p>
                  </a:txBody>
                  <a:tcPr/>
                </a:tc>
                <a:tc>
                  <a:txBody>
                    <a:bodyPr/>
                    <a:lstStyle/>
                    <a:p>
                      <a:r>
                        <a:rPr lang="es-ES" sz="1600" kern="1200" dirty="0" smtClean="0">
                          <a:solidFill>
                            <a:schemeClr val="dk1"/>
                          </a:solidFill>
                          <a:latin typeface="+mn-lt"/>
                          <a:ea typeface="+mn-ea"/>
                          <a:cs typeface="+mn-cs"/>
                        </a:rPr>
                        <a:t>Cualquier carácter.</a:t>
                      </a:r>
                      <a:endParaRPr lang="es-ES" sz="1600" baseline="0" dirty="0" smtClean="0"/>
                    </a:p>
                  </a:txBody>
                  <a:tcPr/>
                </a:tc>
              </a:tr>
              <a:tr h="370840">
                <a:tc>
                  <a:txBody>
                    <a:bodyPr/>
                    <a:lstStyle/>
                    <a:p>
                      <a:pPr algn="ctr"/>
                      <a:r>
                        <a:rPr lang="es-ES" sz="1600" kern="1200" dirty="0" smtClean="0">
                          <a:solidFill>
                            <a:schemeClr val="dk1"/>
                          </a:solidFill>
                          <a:latin typeface="+mn-lt"/>
                          <a:ea typeface="+mn-ea"/>
                          <a:cs typeface="+mn-cs"/>
                        </a:rPr>
                        <a:t>[ ]</a:t>
                      </a:r>
                      <a:endParaRPr lang="es-ES" sz="1600" dirty="0"/>
                    </a:p>
                  </a:txBody>
                  <a:tcPr/>
                </a:tc>
                <a:tc>
                  <a:txBody>
                    <a:bodyPr/>
                    <a:lstStyle/>
                    <a:p>
                      <a:r>
                        <a:rPr lang="es-ES" sz="1600" kern="1200" dirty="0" smtClean="0">
                          <a:solidFill>
                            <a:schemeClr val="dk1"/>
                          </a:solidFill>
                          <a:latin typeface="+mn-lt"/>
                          <a:ea typeface="+mn-ea"/>
                          <a:cs typeface="+mn-cs"/>
                        </a:rPr>
                        <a:t>Cualquier carácter individual del un intervalo ([a-f]) o de</a:t>
                      </a:r>
                      <a:r>
                        <a:rPr lang="es-ES" sz="1600" kern="1200" baseline="0" dirty="0" smtClean="0">
                          <a:solidFill>
                            <a:schemeClr val="dk1"/>
                          </a:solidFill>
                          <a:latin typeface="+mn-lt"/>
                          <a:ea typeface="+mn-ea"/>
                          <a:cs typeface="+mn-cs"/>
                        </a:rPr>
                        <a:t> un</a:t>
                      </a:r>
                      <a:r>
                        <a:rPr lang="es-ES" sz="1600" kern="1200" dirty="0" smtClean="0">
                          <a:solidFill>
                            <a:schemeClr val="dk1"/>
                          </a:solidFill>
                          <a:latin typeface="+mn-lt"/>
                          <a:ea typeface="+mn-ea"/>
                          <a:cs typeface="+mn-cs"/>
                        </a:rPr>
                        <a:t> conjunto ([</a:t>
                      </a:r>
                      <a:r>
                        <a:rPr lang="es-ES" sz="1600" kern="1200" dirty="0" err="1" smtClean="0">
                          <a:solidFill>
                            <a:schemeClr val="dk1"/>
                          </a:solidFill>
                          <a:latin typeface="+mn-lt"/>
                          <a:ea typeface="+mn-ea"/>
                          <a:cs typeface="+mn-cs"/>
                        </a:rPr>
                        <a:t>abcdef</a:t>
                      </a:r>
                      <a:r>
                        <a:rPr lang="es-ES" sz="1600" kern="1200" dirty="0" smtClean="0">
                          <a:solidFill>
                            <a:schemeClr val="dk1"/>
                          </a:solidFill>
                          <a:latin typeface="+mn-lt"/>
                          <a:ea typeface="+mn-ea"/>
                          <a:cs typeface="+mn-cs"/>
                        </a:rPr>
                        <a:t>]) que se ha especificado</a:t>
                      </a:r>
                      <a:endParaRPr lang="es-ES" sz="1600" baseline="0" dirty="0" smtClean="0"/>
                    </a:p>
                  </a:txBody>
                  <a:tcPr/>
                </a:tc>
              </a:tr>
              <a:tr h="370840">
                <a:tc>
                  <a:txBody>
                    <a:bodyPr/>
                    <a:lstStyle/>
                    <a:p>
                      <a:pPr algn="ctr"/>
                      <a:r>
                        <a:rPr lang="es-ES" sz="1600" kern="1200" dirty="0" smtClean="0">
                          <a:solidFill>
                            <a:schemeClr val="dk1"/>
                          </a:solidFill>
                          <a:latin typeface="+mn-lt"/>
                          <a:ea typeface="+mn-ea"/>
                          <a:cs typeface="+mn-cs"/>
                        </a:rPr>
                        <a:t>[^]</a:t>
                      </a:r>
                      <a:endParaRPr lang="es-ES" sz="1600" dirty="0"/>
                    </a:p>
                  </a:txBody>
                  <a:tcPr/>
                </a:tc>
                <a:tc>
                  <a:txBody>
                    <a:bodyPr/>
                    <a:lstStyle/>
                    <a:p>
                      <a:r>
                        <a:rPr lang="es-ES" sz="1600" kern="1200" dirty="0" smtClean="0">
                          <a:solidFill>
                            <a:schemeClr val="dk1"/>
                          </a:solidFill>
                          <a:latin typeface="+mn-lt"/>
                          <a:ea typeface="+mn-ea"/>
                          <a:cs typeface="+mn-cs"/>
                        </a:rPr>
                        <a:t>Cualquier carácter individual que no se encuentre en un intervalo ([^a-f]) o </a:t>
                      </a:r>
                      <a:r>
                        <a:rPr lang="es-ES" sz="1600" kern="1200" smtClean="0">
                          <a:solidFill>
                            <a:schemeClr val="dk1"/>
                          </a:solidFill>
                          <a:latin typeface="+mn-lt"/>
                          <a:ea typeface="+mn-ea"/>
                          <a:cs typeface="+mn-cs"/>
                        </a:rPr>
                        <a:t>en un conjunto </a:t>
                      </a:r>
                      <a:r>
                        <a:rPr lang="es-ES" sz="1600" kern="1200" dirty="0" smtClean="0">
                          <a:solidFill>
                            <a:schemeClr val="dk1"/>
                          </a:solidFill>
                          <a:latin typeface="+mn-lt"/>
                          <a:ea typeface="+mn-ea"/>
                          <a:cs typeface="+mn-cs"/>
                        </a:rPr>
                        <a:t>([^</a:t>
                      </a:r>
                      <a:r>
                        <a:rPr lang="es-ES" sz="1600" kern="1200" dirty="0" err="1" smtClean="0">
                          <a:solidFill>
                            <a:schemeClr val="dk1"/>
                          </a:solidFill>
                          <a:latin typeface="+mn-lt"/>
                          <a:ea typeface="+mn-ea"/>
                          <a:cs typeface="+mn-cs"/>
                        </a:rPr>
                        <a:t>abcdef</a:t>
                      </a:r>
                      <a:r>
                        <a:rPr lang="es-ES" sz="1600" kern="1200" dirty="0" smtClean="0">
                          <a:solidFill>
                            <a:schemeClr val="dk1"/>
                          </a:solidFill>
                          <a:latin typeface="+mn-lt"/>
                          <a:ea typeface="+mn-ea"/>
                          <a:cs typeface="+mn-cs"/>
                        </a:rPr>
                        <a:t>]) que se ha especificado.</a:t>
                      </a:r>
                      <a:endParaRPr lang="es-ES" sz="1600" baseline="0" dirty="0" smtClean="0"/>
                    </a:p>
                  </a:txBody>
                  <a:tcPr/>
                </a:tc>
              </a:tr>
            </a:tbl>
          </a:graphicData>
        </a:graphic>
      </p:graphicFrame>
      <p:pic>
        <p:nvPicPr>
          <p:cNvPr id="7"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20957979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596" y="608270"/>
            <a:ext cx="8229600" cy="1143000"/>
          </a:xfrm>
        </p:spPr>
        <p:txBody>
          <a:bodyPr/>
          <a:lstStyle/>
          <a:p>
            <a:r>
              <a:rPr lang="es-ES" dirty="0" smtClean="0"/>
              <a:t>IS NULL</a:t>
            </a:r>
            <a:endParaRPr lang="es-ES" dirty="0"/>
          </a:p>
        </p:txBody>
      </p:sp>
      <p:sp>
        <p:nvSpPr>
          <p:cNvPr id="4" name="Marcador de contenido 2"/>
          <p:cNvSpPr txBox="1">
            <a:spLocks/>
          </p:cNvSpPr>
          <p:nvPr/>
        </p:nvSpPr>
        <p:spPr>
          <a:xfrm>
            <a:off x="914400" y="1371601"/>
            <a:ext cx="7313613" cy="2519947"/>
          </a:xfrm>
          <a:prstGeom prst="rect">
            <a:avLst/>
          </a:prstGeom>
        </p:spPr>
        <p:txBody>
          <a:bodyPr vert="horz" lIns="91440" tIns="45720" rIns="91440" bIns="45720" rtlCol="0">
            <a:normAutofit fontScale="85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Valida si los valores son nulos</a:t>
            </a:r>
          </a:p>
          <a:p>
            <a:r>
              <a:rPr lang="es-ES" dirty="0" smtClean="0"/>
              <a:t>Ejemplo</a:t>
            </a:r>
          </a:p>
          <a:p>
            <a:pPr marL="0" indent="0">
              <a:buNone/>
            </a:pPr>
            <a:endParaRPr lang="es-ES" dirty="0" smtClean="0"/>
          </a:p>
          <a:p>
            <a:pPr marL="95250" indent="0">
              <a:lnSpc>
                <a:spcPct val="120000"/>
              </a:lnSpc>
              <a:spcBef>
                <a:spcPts val="100"/>
              </a:spcBef>
              <a:buNone/>
              <a:tabLst>
                <a:tab pos="95250" algn="l"/>
              </a:tabLst>
            </a:pPr>
            <a:r>
              <a:rPr lang="es-ES" sz="2600" dirty="0" smtClean="0"/>
              <a:t>SELECT      *</a:t>
            </a:r>
            <a:endParaRPr lang="es-ES" sz="2600" b="1" dirty="0" smtClean="0"/>
          </a:p>
          <a:p>
            <a:pPr marL="95250" indent="0">
              <a:lnSpc>
                <a:spcPct val="120000"/>
              </a:lnSpc>
              <a:spcBef>
                <a:spcPts val="100"/>
              </a:spcBef>
              <a:buNone/>
              <a:tabLst>
                <a:tab pos="95250" algn="l"/>
              </a:tabLst>
            </a:pPr>
            <a:r>
              <a:rPr lang="es-ES" sz="2600" dirty="0" smtClean="0"/>
              <a:t>FROM Producto</a:t>
            </a:r>
          </a:p>
          <a:p>
            <a:pPr marL="95250" indent="0">
              <a:lnSpc>
                <a:spcPct val="120000"/>
              </a:lnSpc>
              <a:spcBef>
                <a:spcPts val="100"/>
              </a:spcBef>
              <a:buNone/>
              <a:tabLst>
                <a:tab pos="95250" algn="l"/>
              </a:tabLst>
            </a:pPr>
            <a:r>
              <a:rPr lang="es-ES" sz="2600" dirty="0" smtClean="0"/>
              <a:t>WHERE </a:t>
            </a:r>
            <a:r>
              <a:rPr lang="es-ES" sz="2600" dirty="0" err="1" smtClean="0"/>
              <a:t>PorcentajeDescuento</a:t>
            </a:r>
            <a:r>
              <a:rPr lang="es-ES" sz="2600" dirty="0" smtClean="0"/>
              <a:t> IS NULL</a:t>
            </a:r>
            <a:endParaRPr lang="es-ES" dirty="0" smtClean="0"/>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26851868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9751" y="672074"/>
            <a:ext cx="7313613" cy="868362"/>
          </a:xfrm>
        </p:spPr>
        <p:txBody>
          <a:bodyPr/>
          <a:lstStyle/>
          <a:p>
            <a:r>
              <a:rPr lang="es-ES" dirty="0" smtClean="0"/>
              <a:t>Operadores Lógicos</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424621611"/>
              </p:ext>
            </p:extLst>
          </p:nvPr>
        </p:nvGraphicFramePr>
        <p:xfrm>
          <a:off x="914399" y="1355304"/>
          <a:ext cx="7313614" cy="1483360"/>
        </p:xfrm>
        <a:graphic>
          <a:graphicData uri="http://schemas.openxmlformats.org/drawingml/2006/table">
            <a:tbl>
              <a:tblPr firstRow="1" bandRow="1">
                <a:tableStyleId>{EB9631B5-78F2-41C9-869B-9F39066F8104}</a:tableStyleId>
              </a:tblPr>
              <a:tblGrid>
                <a:gridCol w="2185378"/>
                <a:gridCol w="5128236"/>
              </a:tblGrid>
              <a:tr h="370840">
                <a:tc>
                  <a:txBody>
                    <a:bodyPr/>
                    <a:lstStyle/>
                    <a:p>
                      <a:r>
                        <a:rPr lang="es-ES" dirty="0" smtClean="0"/>
                        <a:t>Operador</a:t>
                      </a:r>
                      <a:endParaRPr lang="es-ES" dirty="0"/>
                    </a:p>
                  </a:txBody>
                  <a:tcPr/>
                </a:tc>
                <a:tc>
                  <a:txBody>
                    <a:bodyPr/>
                    <a:lstStyle/>
                    <a:p>
                      <a:r>
                        <a:rPr lang="es-ES" dirty="0" smtClean="0"/>
                        <a:t>Descripción</a:t>
                      </a:r>
                      <a:endParaRPr lang="es-ES" dirty="0"/>
                    </a:p>
                  </a:txBody>
                  <a:tcPr/>
                </a:tc>
              </a:tr>
              <a:tr h="370840">
                <a:tc>
                  <a:txBody>
                    <a:bodyPr/>
                    <a:lstStyle/>
                    <a:p>
                      <a:pPr algn="ctr"/>
                      <a:r>
                        <a:rPr lang="es-ES" dirty="0" smtClean="0"/>
                        <a:t>AND</a:t>
                      </a:r>
                      <a:endParaRPr lang="es-ES" dirty="0"/>
                    </a:p>
                  </a:txBody>
                  <a:tcPr/>
                </a:tc>
                <a:tc>
                  <a:txBody>
                    <a:bodyPr/>
                    <a:lstStyle/>
                    <a:p>
                      <a:r>
                        <a:rPr lang="es-ES" dirty="0" smtClean="0"/>
                        <a:t>Devuelve</a:t>
                      </a:r>
                      <a:r>
                        <a:rPr lang="es-ES" baseline="0" dirty="0" smtClean="0"/>
                        <a:t> TRUE si ambas expresiones son nulas</a:t>
                      </a:r>
                    </a:p>
                  </a:txBody>
                  <a:tcPr/>
                </a:tc>
              </a:tr>
              <a:tr h="370840">
                <a:tc>
                  <a:txBody>
                    <a:bodyPr/>
                    <a:lstStyle/>
                    <a:p>
                      <a:pPr algn="ctr"/>
                      <a:r>
                        <a:rPr lang="es-ES" dirty="0" smtClean="0"/>
                        <a:t>OR</a:t>
                      </a:r>
                      <a:endParaRPr lang="es-ES" dirty="0"/>
                    </a:p>
                  </a:txBody>
                  <a:tcPr/>
                </a:tc>
                <a:tc>
                  <a:txBody>
                    <a:bodyPr/>
                    <a:lstStyle/>
                    <a:p>
                      <a:r>
                        <a:rPr lang="es-ES" baseline="0" dirty="0" smtClean="0"/>
                        <a:t>Devuelve TRUE si al menos una expresión es nula</a:t>
                      </a:r>
                    </a:p>
                  </a:txBody>
                  <a:tcPr/>
                </a:tc>
              </a:tr>
              <a:tr h="370840">
                <a:tc>
                  <a:txBody>
                    <a:bodyPr/>
                    <a:lstStyle/>
                    <a:p>
                      <a:pPr algn="ctr"/>
                      <a:r>
                        <a:rPr lang="es-ES" dirty="0" smtClean="0"/>
                        <a:t>NOT</a:t>
                      </a:r>
                      <a:endParaRPr lang="es-ES" dirty="0"/>
                    </a:p>
                  </a:txBody>
                  <a:tcPr/>
                </a:tc>
                <a:tc>
                  <a:txBody>
                    <a:bodyPr/>
                    <a:lstStyle/>
                    <a:p>
                      <a:r>
                        <a:rPr lang="es-ES" baseline="0" dirty="0" smtClean="0"/>
                        <a:t>Devuelve el valor negado de la expresión</a:t>
                      </a:r>
                    </a:p>
                  </a:txBody>
                  <a:tcPr/>
                </a:tc>
              </a:tr>
            </a:tbl>
          </a:graphicData>
        </a:graphic>
      </p:graphicFrame>
      <p:sp>
        <p:nvSpPr>
          <p:cNvPr id="4" name="Marcador de contenido 2"/>
          <p:cNvSpPr txBox="1">
            <a:spLocks/>
          </p:cNvSpPr>
          <p:nvPr/>
        </p:nvSpPr>
        <p:spPr>
          <a:xfrm>
            <a:off x="914400" y="2949384"/>
            <a:ext cx="7313613" cy="3908615"/>
          </a:xfrm>
          <a:prstGeom prst="rect">
            <a:avLst/>
          </a:prstGeom>
        </p:spPr>
        <p:txBody>
          <a:bodyPr vert="horz" lIns="91440" tIns="45720" rIns="91440" bIns="45720" rtlCol="0">
            <a:normAutofit fontScale="625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Ejemplo:</a:t>
            </a:r>
          </a:p>
          <a:p>
            <a:pPr lvl="1"/>
            <a:r>
              <a:rPr lang="es-ES" dirty="0" smtClean="0"/>
              <a:t>SELECT * </a:t>
            </a:r>
          </a:p>
          <a:p>
            <a:pPr marL="457200" lvl="1" indent="0">
              <a:buNone/>
            </a:pPr>
            <a:r>
              <a:rPr lang="es-ES" dirty="0"/>
              <a:t>	</a:t>
            </a:r>
            <a:r>
              <a:rPr lang="es-ES" dirty="0" smtClean="0"/>
              <a:t>FROM Producto</a:t>
            </a:r>
          </a:p>
          <a:p>
            <a:pPr marL="457200" lvl="1" indent="0">
              <a:buNone/>
            </a:pPr>
            <a:r>
              <a:rPr lang="es-ES" dirty="0"/>
              <a:t>	</a:t>
            </a:r>
            <a:r>
              <a:rPr lang="es-ES" dirty="0" smtClean="0"/>
              <a:t>WHERE Precio &gt; 1000 </a:t>
            </a:r>
          </a:p>
          <a:p>
            <a:pPr marL="457200" lvl="1" indent="0">
              <a:buNone/>
            </a:pPr>
            <a:r>
              <a:rPr lang="es-ES" dirty="0" smtClean="0"/>
              <a:t>	AND </a:t>
            </a:r>
            <a:r>
              <a:rPr lang="es-ES" dirty="0" err="1" smtClean="0"/>
              <a:t>porcenajeDescuento</a:t>
            </a:r>
            <a:r>
              <a:rPr lang="es-ES" dirty="0" smtClean="0"/>
              <a:t> &gt; 10 </a:t>
            </a:r>
          </a:p>
          <a:p>
            <a:pPr marL="457200" lvl="1" indent="0">
              <a:buNone/>
            </a:pPr>
            <a:endParaRPr lang="es-ES" dirty="0" smtClean="0"/>
          </a:p>
          <a:p>
            <a:pPr lvl="1"/>
            <a:r>
              <a:rPr lang="es-ES" dirty="0" smtClean="0"/>
              <a:t>SELECT * </a:t>
            </a:r>
          </a:p>
          <a:p>
            <a:pPr marL="457200" lvl="1" indent="0">
              <a:buNone/>
            </a:pPr>
            <a:r>
              <a:rPr lang="es-ES" dirty="0" smtClean="0"/>
              <a:t>	FROM </a:t>
            </a:r>
            <a:r>
              <a:rPr lang="es-ES" dirty="0" err="1" smtClean="0"/>
              <a:t>Direccion</a:t>
            </a:r>
            <a:endParaRPr lang="es-ES" dirty="0" smtClean="0"/>
          </a:p>
          <a:p>
            <a:pPr marL="457200" lvl="1" indent="0">
              <a:buNone/>
            </a:pPr>
            <a:r>
              <a:rPr lang="es-ES" dirty="0"/>
              <a:t>	</a:t>
            </a:r>
            <a:r>
              <a:rPr lang="es-ES" dirty="0" smtClean="0"/>
              <a:t>WHERE </a:t>
            </a:r>
            <a:r>
              <a:rPr lang="es-ES" dirty="0" err="1" smtClean="0"/>
              <a:t>NumeroInterno</a:t>
            </a:r>
            <a:r>
              <a:rPr lang="es-ES" dirty="0" smtClean="0"/>
              <a:t> IS NULL </a:t>
            </a:r>
          </a:p>
          <a:p>
            <a:pPr marL="457200" lvl="1" indent="0">
              <a:buNone/>
            </a:pPr>
            <a:r>
              <a:rPr lang="es-ES" dirty="0"/>
              <a:t>	</a:t>
            </a:r>
            <a:r>
              <a:rPr lang="es-ES" dirty="0" smtClean="0"/>
              <a:t>OR </a:t>
            </a:r>
            <a:r>
              <a:rPr lang="es-ES" dirty="0" err="1" smtClean="0"/>
              <a:t>NumeroExterno</a:t>
            </a:r>
            <a:r>
              <a:rPr lang="es-ES" dirty="0" smtClean="0"/>
              <a:t> IS NULL</a:t>
            </a:r>
          </a:p>
          <a:p>
            <a:pPr marL="457200" lvl="1" indent="0">
              <a:buNone/>
            </a:pPr>
            <a:endParaRPr lang="es-ES" dirty="0" smtClean="0"/>
          </a:p>
          <a:p>
            <a:pPr lvl="1"/>
            <a:r>
              <a:rPr lang="es-ES" dirty="0" smtClean="0"/>
              <a:t>SELECT * </a:t>
            </a:r>
          </a:p>
          <a:p>
            <a:pPr marL="457200" lvl="1" indent="0">
              <a:buNone/>
            </a:pPr>
            <a:r>
              <a:rPr lang="es-ES" dirty="0"/>
              <a:t>	</a:t>
            </a:r>
            <a:r>
              <a:rPr lang="es-ES" dirty="0" smtClean="0"/>
              <a:t>FROM  </a:t>
            </a:r>
            <a:r>
              <a:rPr lang="es-ES" dirty="0" err="1" smtClean="0"/>
              <a:t>Direccion</a:t>
            </a:r>
            <a:endParaRPr lang="es-ES" dirty="0" smtClean="0"/>
          </a:p>
          <a:p>
            <a:pPr marL="457200" lvl="1" indent="0">
              <a:buNone/>
            </a:pPr>
            <a:r>
              <a:rPr lang="es-ES" dirty="0"/>
              <a:t>	</a:t>
            </a:r>
            <a:r>
              <a:rPr lang="es-ES" dirty="0" smtClean="0"/>
              <a:t>WHERE NOT (</a:t>
            </a:r>
            <a:r>
              <a:rPr lang="es-ES" dirty="0" err="1"/>
              <a:t>NumeroInterno</a:t>
            </a:r>
            <a:r>
              <a:rPr lang="es-ES" dirty="0"/>
              <a:t> IS NULL </a:t>
            </a:r>
          </a:p>
          <a:p>
            <a:pPr marL="457200" lvl="1" indent="0">
              <a:buNone/>
            </a:pPr>
            <a:r>
              <a:rPr lang="es-ES" dirty="0"/>
              <a:t>	OR </a:t>
            </a:r>
            <a:r>
              <a:rPr lang="es-ES" dirty="0" err="1"/>
              <a:t>NumeroExterno</a:t>
            </a:r>
            <a:r>
              <a:rPr lang="es-ES" dirty="0"/>
              <a:t> IS </a:t>
            </a:r>
            <a:r>
              <a:rPr lang="es-ES" dirty="0" smtClean="0"/>
              <a:t>NULL)</a:t>
            </a:r>
          </a:p>
        </p:txBody>
      </p:sp>
      <p:pic>
        <p:nvPicPr>
          <p:cNvPr id="5" name="Imagen 3"/>
          <p:cNvPicPr>
            <a:picLocks noChangeAspect="1"/>
          </p:cNvPicPr>
          <p:nvPr/>
        </p:nvPicPr>
        <p:blipFill>
          <a:blip r:embed="rId5"/>
          <a:stretch>
            <a:fillRect/>
          </a:stretch>
        </p:blipFill>
        <p:spPr>
          <a:xfrm>
            <a:off x="0" y="0"/>
            <a:ext cx="9144793" cy="896190"/>
          </a:xfrm>
          <a:prstGeom prst="rect">
            <a:avLst/>
          </a:prstGeom>
        </p:spPr>
      </p:pic>
    </p:spTree>
    <p:extLst>
      <p:ext uri="{BB962C8B-B14F-4D97-AF65-F5344CB8AC3E}">
        <p14:creationId xmlns:p14="http://schemas.microsoft.com/office/powerpoint/2010/main" val="30034307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284765"/>
            <a:ext cx="7313613" cy="868362"/>
          </a:xfrm>
        </p:spPr>
        <p:txBody>
          <a:bodyPr>
            <a:normAutofit fontScale="90000"/>
          </a:bodyPr>
          <a:lstStyle/>
          <a:p>
            <a:r>
              <a:rPr lang="es-ES" dirty="0" smtClean="0"/>
              <a:t>Ordenando Datos</a:t>
            </a:r>
            <a:br>
              <a:rPr lang="es-ES" dirty="0" smtClean="0"/>
            </a:br>
            <a:r>
              <a:rPr lang="es-ES" dirty="0" smtClean="0"/>
              <a:t>(ORDER BY)</a:t>
            </a:r>
            <a:endParaRPr lang="es-ES" dirty="0"/>
          </a:p>
        </p:txBody>
      </p:sp>
      <p:sp>
        <p:nvSpPr>
          <p:cNvPr id="6" name="Marcador de contenido 2"/>
          <p:cNvSpPr txBox="1">
            <a:spLocks/>
          </p:cNvSpPr>
          <p:nvPr/>
        </p:nvSpPr>
        <p:spPr>
          <a:xfrm>
            <a:off x="914400" y="1371601"/>
            <a:ext cx="7313613" cy="5155276"/>
          </a:xfrm>
          <a:prstGeom prst="rect">
            <a:avLst/>
          </a:prstGeom>
        </p:spPr>
        <p:txBody>
          <a:bodyPr vert="horz" lIns="91440" tIns="45720" rIns="91440" bIns="45720" rtlCol="0">
            <a:normAutofit fontScale="70000" lnSpcReduction="2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Sintaxis</a:t>
            </a:r>
          </a:p>
          <a:p>
            <a:pPr lvl="1"/>
            <a:r>
              <a:rPr lang="es-ES" dirty="0"/>
              <a:t>SELECT [DISTINCT] {*, columna [alias],…}</a:t>
            </a:r>
          </a:p>
          <a:p>
            <a:pPr marL="457200" lvl="1" indent="0">
              <a:buNone/>
            </a:pPr>
            <a:r>
              <a:rPr lang="es-ES" dirty="0"/>
              <a:t>	FROM tabla</a:t>
            </a:r>
          </a:p>
          <a:p>
            <a:pPr marL="457200" lvl="1" indent="0">
              <a:buNone/>
            </a:pPr>
            <a:r>
              <a:rPr lang="es-ES" dirty="0"/>
              <a:t>	[WHERE  condición(es)]</a:t>
            </a:r>
          </a:p>
          <a:p>
            <a:pPr marL="457200" lvl="1" indent="0">
              <a:buNone/>
            </a:pPr>
            <a:r>
              <a:rPr lang="es-ES" dirty="0" smtClean="0"/>
              <a:t>	[ORDER BY {columna(s)} [ASC|DESC]]</a:t>
            </a:r>
          </a:p>
          <a:p>
            <a:r>
              <a:rPr lang="es-ES" dirty="0" smtClean="0"/>
              <a:t>Ordena la salida de la consulta de manera ascendente o descendente </a:t>
            </a:r>
          </a:p>
          <a:p>
            <a:pPr lvl="1"/>
            <a:r>
              <a:rPr lang="es-ES" dirty="0" smtClean="0"/>
              <a:t>ASC: Orden ascendente (default)</a:t>
            </a:r>
          </a:p>
          <a:p>
            <a:pPr lvl="1"/>
            <a:r>
              <a:rPr lang="es-ES" dirty="0" smtClean="0"/>
              <a:t>DESC: Orden descendente</a:t>
            </a:r>
          </a:p>
          <a:p>
            <a:r>
              <a:rPr lang="es-ES" dirty="0" smtClean="0"/>
              <a:t>ORDER BY siempre debe ser la última clausula de la instrucción SELECT </a:t>
            </a:r>
          </a:p>
          <a:p>
            <a:r>
              <a:rPr lang="es-ES" dirty="0" smtClean="0"/>
              <a:t>Se puede ordenar por más de una columna</a:t>
            </a:r>
          </a:p>
          <a:p>
            <a:r>
              <a:rPr lang="es-ES" dirty="0" smtClean="0"/>
              <a:t>Ejemplo</a:t>
            </a:r>
          </a:p>
          <a:p>
            <a:pPr marL="95250" indent="0">
              <a:lnSpc>
                <a:spcPct val="120000"/>
              </a:lnSpc>
              <a:spcBef>
                <a:spcPts val="100"/>
              </a:spcBef>
              <a:buNone/>
              <a:tabLst>
                <a:tab pos="95250" algn="l"/>
              </a:tabLst>
            </a:pPr>
            <a:r>
              <a:rPr lang="es-ES" sz="2600" dirty="0" smtClean="0"/>
              <a:t>SELECT      *</a:t>
            </a:r>
            <a:endParaRPr lang="es-ES" sz="2600" b="1" dirty="0" smtClean="0"/>
          </a:p>
          <a:p>
            <a:pPr marL="95250" indent="0">
              <a:lnSpc>
                <a:spcPct val="120000"/>
              </a:lnSpc>
              <a:spcBef>
                <a:spcPts val="100"/>
              </a:spcBef>
              <a:buNone/>
              <a:tabLst>
                <a:tab pos="95250" algn="l"/>
              </a:tabLst>
            </a:pPr>
            <a:r>
              <a:rPr lang="es-ES" sz="2600" dirty="0" smtClean="0"/>
              <a:t>FROM Empleado</a:t>
            </a:r>
          </a:p>
          <a:p>
            <a:pPr marL="95250" indent="0">
              <a:lnSpc>
                <a:spcPct val="120000"/>
              </a:lnSpc>
              <a:spcBef>
                <a:spcPts val="100"/>
              </a:spcBef>
              <a:buNone/>
              <a:tabLst>
                <a:tab pos="95250" algn="l"/>
              </a:tabLst>
            </a:pPr>
            <a:r>
              <a:rPr lang="es-ES" sz="2600" dirty="0" smtClean="0"/>
              <a:t>WHERE </a:t>
            </a:r>
            <a:r>
              <a:rPr lang="es-ES" sz="2600" dirty="0" err="1" smtClean="0"/>
              <a:t>SalarioMensual</a:t>
            </a:r>
            <a:r>
              <a:rPr lang="es-ES" sz="2600" dirty="0" smtClean="0"/>
              <a:t> BETWEEN 5000 AND 10000</a:t>
            </a:r>
          </a:p>
          <a:p>
            <a:pPr marL="95250" indent="0">
              <a:lnSpc>
                <a:spcPct val="120000"/>
              </a:lnSpc>
              <a:spcBef>
                <a:spcPts val="100"/>
              </a:spcBef>
              <a:buNone/>
              <a:tabLst>
                <a:tab pos="95250" algn="l"/>
              </a:tabLst>
            </a:pPr>
            <a:r>
              <a:rPr lang="es-ES" sz="2600" dirty="0" smtClean="0"/>
              <a:t>ORDER BY </a:t>
            </a:r>
            <a:r>
              <a:rPr lang="es-ES" dirty="0" err="1" smtClean="0"/>
              <a:t>SalarioMensual</a:t>
            </a:r>
            <a:r>
              <a:rPr lang="es-ES" dirty="0" smtClean="0"/>
              <a:t>, Nombre DESC</a:t>
            </a:r>
          </a:p>
        </p:txBody>
      </p:sp>
    </p:spTree>
    <p:extLst>
      <p:ext uri="{BB962C8B-B14F-4D97-AF65-F5344CB8AC3E}">
        <p14:creationId xmlns:p14="http://schemas.microsoft.com/office/powerpoint/2010/main" val="2774730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284765"/>
            <a:ext cx="7313613" cy="868362"/>
          </a:xfrm>
        </p:spPr>
        <p:txBody>
          <a:bodyPr>
            <a:normAutofit fontScale="90000"/>
          </a:bodyPr>
          <a:lstStyle/>
          <a:p>
            <a:r>
              <a:rPr lang="es-ES" dirty="0" smtClean="0"/>
              <a:t>Ordenando Datos con Alias</a:t>
            </a:r>
            <a:br>
              <a:rPr lang="es-ES" dirty="0" smtClean="0"/>
            </a:br>
            <a:r>
              <a:rPr lang="es-ES" dirty="0" smtClean="0"/>
              <a:t>(ORDER BY)</a:t>
            </a:r>
            <a:endParaRPr lang="es-ES" dirty="0"/>
          </a:p>
        </p:txBody>
      </p:sp>
      <p:sp>
        <p:nvSpPr>
          <p:cNvPr id="6" name="Marcador de contenido 2"/>
          <p:cNvSpPr txBox="1">
            <a:spLocks/>
          </p:cNvSpPr>
          <p:nvPr/>
        </p:nvSpPr>
        <p:spPr>
          <a:xfrm>
            <a:off x="914400" y="2102801"/>
            <a:ext cx="7313613" cy="2662639"/>
          </a:xfrm>
          <a:prstGeom prst="rect">
            <a:avLst/>
          </a:prstGeom>
        </p:spPr>
        <p:txBody>
          <a:bodyPr vert="horz" lIns="91440" tIns="45720" rIns="91440" bIns="45720" rtlCol="0">
            <a:normAutofit fontScale="92500" lnSpcReduction="10000"/>
          </a:bodyPr>
          <a:lstStyle>
            <a:lvl1pPr marL="463550" indent="-463550" algn="l" defTabSz="914400" rtl="0" eaLnBrk="1" latinLnBrk="0" hangingPunct="1">
              <a:spcBef>
                <a:spcPts val="2000"/>
              </a:spcBef>
              <a:buSzPct val="90000"/>
              <a:buFontTx/>
              <a:buBlip>
                <a:blip r:embed="rId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3"/>
              </a:buBlip>
              <a:defRPr lang="en-US" sz="1800" kern="1200" dirty="0">
                <a:solidFill>
                  <a:schemeClr val="tx1"/>
                </a:solidFill>
                <a:latin typeface="+mn-lt"/>
                <a:ea typeface="+mn-ea"/>
                <a:cs typeface="+mn-cs"/>
              </a:defRPr>
            </a:lvl9pPr>
          </a:lstStyle>
          <a:p>
            <a:r>
              <a:rPr lang="es-ES" dirty="0" smtClean="0"/>
              <a:t>Se utiliza principalmente cuando se quiere ordenar por un valor calculado</a:t>
            </a:r>
          </a:p>
          <a:p>
            <a:r>
              <a:rPr lang="es-ES" dirty="0" smtClean="0"/>
              <a:t>Ejemplo</a:t>
            </a:r>
          </a:p>
          <a:p>
            <a:pPr marL="95250" indent="0">
              <a:lnSpc>
                <a:spcPct val="120000"/>
              </a:lnSpc>
              <a:spcBef>
                <a:spcPts val="100"/>
              </a:spcBef>
              <a:buNone/>
              <a:tabLst>
                <a:tab pos="95250" algn="l"/>
              </a:tabLst>
            </a:pPr>
            <a:r>
              <a:rPr lang="es-ES" sz="2600" dirty="0" smtClean="0"/>
              <a:t>SELECT </a:t>
            </a:r>
            <a:r>
              <a:rPr lang="es-ES" sz="2600" dirty="0" err="1"/>
              <a:t>SalarioMensual</a:t>
            </a:r>
            <a:r>
              <a:rPr lang="es-ES" sz="2600" dirty="0"/>
              <a:t>*12 AS </a:t>
            </a:r>
            <a:r>
              <a:rPr lang="es-ES" sz="2600" dirty="0" err="1" smtClean="0"/>
              <a:t>SalarioAnual</a:t>
            </a:r>
            <a:r>
              <a:rPr lang="es-ES" sz="2600" dirty="0" smtClean="0"/>
              <a:t> </a:t>
            </a:r>
            <a:endParaRPr lang="es-ES" sz="2600" b="1" dirty="0" smtClean="0"/>
          </a:p>
          <a:p>
            <a:pPr marL="95250" indent="0">
              <a:lnSpc>
                <a:spcPct val="120000"/>
              </a:lnSpc>
              <a:spcBef>
                <a:spcPts val="100"/>
              </a:spcBef>
              <a:buNone/>
              <a:tabLst>
                <a:tab pos="95250" algn="l"/>
              </a:tabLst>
            </a:pPr>
            <a:r>
              <a:rPr lang="es-ES" sz="2600" dirty="0" smtClean="0"/>
              <a:t>FROM Empleado</a:t>
            </a:r>
          </a:p>
          <a:p>
            <a:pPr marL="95250" indent="0">
              <a:lnSpc>
                <a:spcPct val="120000"/>
              </a:lnSpc>
              <a:spcBef>
                <a:spcPts val="100"/>
              </a:spcBef>
              <a:buNone/>
              <a:tabLst>
                <a:tab pos="95250" algn="l"/>
              </a:tabLst>
            </a:pPr>
            <a:r>
              <a:rPr lang="es-ES" sz="2600" dirty="0" smtClean="0"/>
              <a:t>ORDER BY </a:t>
            </a:r>
            <a:r>
              <a:rPr lang="es-ES" dirty="0" err="1" smtClean="0"/>
              <a:t>SalarioAnual</a:t>
            </a:r>
            <a:endParaRPr lang="es-ES" dirty="0" smtClean="0"/>
          </a:p>
        </p:txBody>
      </p:sp>
    </p:spTree>
    <p:extLst>
      <p:ext uri="{BB962C8B-B14F-4D97-AF65-F5344CB8AC3E}">
        <p14:creationId xmlns:p14="http://schemas.microsoft.com/office/powerpoint/2010/main" val="39677623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4793" cy="896190"/>
          </a:xfrm>
          <a:prstGeom prst="rect">
            <a:avLst/>
          </a:prstGeom>
        </p:spPr>
      </p:pic>
      <p:sp>
        <p:nvSpPr>
          <p:cNvPr id="2" name="Título 1"/>
          <p:cNvSpPr>
            <a:spLocks noGrp="1"/>
          </p:cNvSpPr>
          <p:nvPr>
            <p:ph type="title"/>
          </p:nvPr>
        </p:nvSpPr>
        <p:spPr>
          <a:xfrm>
            <a:off x="0" y="707045"/>
            <a:ext cx="9036496" cy="1143000"/>
          </a:xfrm>
        </p:spPr>
        <p:txBody>
          <a:bodyPr>
            <a:normAutofit/>
          </a:bodyPr>
          <a:lstStyle/>
          <a:p>
            <a:r>
              <a:rPr lang="es-ES" sz="3600"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Referencias </a:t>
            </a:r>
            <a:endParaRPr lang="es-MX" sz="3600"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4 Marcador de contenido"/>
          <p:cNvSpPr txBox="1">
            <a:spLocks noGrp="1"/>
          </p:cNvSpPr>
          <p:nvPr>
            <p:ph idx="1"/>
          </p:nvPr>
        </p:nvSpPr>
        <p:spPr>
          <a:xfrm>
            <a:off x="403225" y="1866900"/>
            <a:ext cx="8229600" cy="4525963"/>
          </a:xfrm>
          <a:prstGeom prst="rect">
            <a:avLst/>
          </a:prstGeom>
          <a:noFill/>
        </p:spPr>
        <p:txBody>
          <a:bodyPr wrap="square" rtlCol="0">
            <a:spAutoFit/>
          </a:bodyPr>
          <a:lstStyle/>
          <a:p>
            <a:pPr marL="342900" lvl="0" indent="-342900">
              <a:buFont typeface="+mj-lt"/>
              <a:buAutoNum type="arabicPeriod"/>
            </a:pPr>
            <a:r>
              <a:rPr lang="x-none" sz="2000" dirty="0"/>
              <a:t>Introducción a los sistemas de bases de datos, Date c. J.,  Pearson</a:t>
            </a:r>
            <a:endParaRPr lang="es-MX" sz="2000" dirty="0"/>
          </a:p>
          <a:p>
            <a:pPr marL="342900" lvl="0" indent="-342900">
              <a:buFont typeface="+mj-lt"/>
              <a:buAutoNum type="arabicPeriod"/>
            </a:pPr>
            <a:r>
              <a:rPr lang="x-none" sz="2000" dirty="0"/>
              <a:t>Fundamentos bases de datos,  Oppel Andy, Mc Graw Hill</a:t>
            </a:r>
            <a:endParaRPr lang="es-MX" sz="2000" dirty="0"/>
          </a:p>
          <a:p>
            <a:pPr marL="342900" lvl="0" indent="-342900">
              <a:buFont typeface="+mj-lt"/>
              <a:buAutoNum type="arabicPeriod"/>
            </a:pPr>
            <a:r>
              <a:rPr lang="x-none" sz="2000" dirty="0"/>
              <a:t>Fundamentos bases de datos, Silberschatz korth sudarshan, Mc Graw Hill</a:t>
            </a:r>
            <a:endParaRPr lang="es-MX" sz="2000" dirty="0"/>
          </a:p>
          <a:p>
            <a:pPr marL="342900" lvl="0" indent="-342900">
              <a:buFont typeface="+mj-lt"/>
              <a:buAutoNum type="arabicPeriod"/>
            </a:pPr>
            <a:r>
              <a:rPr lang="x-none" sz="2000" dirty="0"/>
              <a:t>Fundamentos de sistemas de bases de datos, Ramez Elmasri, Pearson</a:t>
            </a:r>
            <a:endParaRPr lang="es-MX" sz="2000" dirty="0"/>
          </a:p>
          <a:p>
            <a:pPr marL="342900" lvl="0" indent="-342900">
              <a:buFont typeface="+mj-lt"/>
              <a:buAutoNum type="arabicPeriod"/>
            </a:pPr>
            <a:r>
              <a:rPr lang="x-none" sz="2000" dirty="0"/>
              <a:t>Tecnología y diseño de bases de datos, g. Piattini Mario, Alfaomega</a:t>
            </a:r>
            <a:endParaRPr lang="es-MX" sz="2000" dirty="0"/>
          </a:p>
          <a:p>
            <a:pPr marL="342900" lvl="0" indent="-342900">
              <a:buFont typeface="+mj-lt"/>
              <a:buAutoNum type="arabicPeriod"/>
            </a:pPr>
            <a:r>
              <a:rPr lang="x-none" sz="2000" dirty="0"/>
              <a:t>Administración de bases de datos diseño y desarrollo, v. Mannino Michael</a:t>
            </a:r>
            <a:endParaRPr lang="es-MX" sz="2000" dirty="0"/>
          </a:p>
          <a:p>
            <a:pPr marL="342900" lvl="0" indent="-342900">
              <a:buFont typeface="+mj-lt"/>
              <a:buAutoNum type="arabicPeriod"/>
            </a:pPr>
            <a:r>
              <a:rPr lang="x-none" sz="2000" dirty="0"/>
              <a:t>Ceri Stefano &amp; Pelagatti Guiseppe, “Distribuyed Data Bases Principles &amp; Systems“, Ed. Mc Graw Hill.</a:t>
            </a:r>
            <a:endParaRPr lang="es-MX" sz="2000" dirty="0"/>
          </a:p>
          <a:p>
            <a:pPr marL="342900" lvl="0" indent="-342900">
              <a:buFont typeface="+mj-lt"/>
              <a:buAutoNum type="arabicPeriod"/>
            </a:pPr>
            <a:r>
              <a:rPr lang="x-none" sz="2000" dirty="0"/>
              <a:t>Date C. J. “Introducción a los Sistemas de Bases de Datos”, Ed. Addisson Wesley Longman , México 2000</a:t>
            </a:r>
            <a:endParaRPr lang="es-MX" sz="2000" dirty="0"/>
          </a:p>
          <a:p>
            <a:pPr marL="342900" lvl="0" indent="-342900">
              <a:buFont typeface="+mj-lt"/>
              <a:buAutoNum type="arabicPeriod"/>
            </a:pPr>
            <a:r>
              <a:rPr lang="x-none" sz="2000" dirty="0"/>
              <a:t>M. I. Solleiro, Diaz de Sandi, “Notas de Base de Datos II”, México 2000 </a:t>
            </a:r>
            <a:endParaRPr lang="es-MX" sz="2000" dirty="0"/>
          </a:p>
          <a:p>
            <a:pPr marL="342900" lvl="0" indent="-342900">
              <a:buFont typeface="+mj-lt"/>
              <a:buAutoNum type="arabicPeriod"/>
            </a:pPr>
            <a:r>
              <a:rPr lang="x-none" sz="2000" dirty="0"/>
              <a:t>Miguel A. Rodríguez, “Bases de datos “, Mc Graw Hill, España 1992</a:t>
            </a:r>
            <a:endParaRPr lang="es-MX" sz="2000" dirty="0"/>
          </a:p>
          <a:p>
            <a:pPr marL="342900" lvl="0" indent="-342900">
              <a:buFont typeface="+mj-lt"/>
              <a:buAutoNum type="arabicPeriod"/>
            </a:pPr>
            <a:r>
              <a:rPr lang="x-none" sz="2000" dirty="0"/>
              <a:t>Ullman Jeffrey D. “Principal of data base systems” Ed. Computer Sciencie Press.</a:t>
            </a:r>
            <a:endParaRPr lang="es-MX" sz="2000" dirty="0"/>
          </a:p>
          <a:p>
            <a:pPr marL="342900" lvl="0" indent="-342900">
              <a:buFont typeface="+mj-lt"/>
              <a:buAutoNum type="arabicPeriod"/>
            </a:pPr>
            <a:r>
              <a:rPr lang="x-none" sz="2000" dirty="0"/>
              <a:t>Martin james “Computer data base organization” Ed. Prentice Hall</a:t>
            </a:r>
            <a:endParaRPr lang="es-MX" sz="2000" dirty="0"/>
          </a:p>
          <a:p>
            <a:pPr marL="342900" lvl="0" indent="-342900">
              <a:buFont typeface="+mj-lt"/>
              <a:buAutoNum type="arabicPeriod"/>
            </a:pPr>
            <a:endParaRPr lang="es-MX" sz="2000" b="1" dirty="0"/>
          </a:p>
        </p:txBody>
      </p:sp>
    </p:spTree>
    <p:extLst>
      <p:ext uri="{BB962C8B-B14F-4D97-AF65-F5344CB8AC3E}">
        <p14:creationId xmlns:p14="http://schemas.microsoft.com/office/powerpoint/2010/main" val="3540173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2060848"/>
            <a:ext cx="7488832" cy="3785652"/>
          </a:xfrm>
          <a:prstGeom prst="rect">
            <a:avLst/>
          </a:prstGeom>
        </p:spPr>
        <p:txBody>
          <a:bodyPr wrap="square">
            <a:spAutoFit/>
          </a:bodyPr>
          <a:lstStyle/>
          <a:p>
            <a:pPr algn="just"/>
            <a:r>
              <a:rPr lang="es-ES" sz="1600" dirty="0" smtClean="0">
                <a:latin typeface="Times New Roman" panose="02020603050405020304" pitchFamily="18" charset="0"/>
                <a:cs typeface="Times New Roman" panose="02020603050405020304" pitchFamily="18" charset="0"/>
              </a:rPr>
              <a:t>Se sugieren estrategias </a:t>
            </a:r>
            <a:r>
              <a:rPr lang="es-ES" sz="1600" dirty="0">
                <a:latin typeface="Times New Roman" panose="02020603050405020304" pitchFamily="18" charset="0"/>
                <a:cs typeface="Times New Roman" panose="02020603050405020304" pitchFamily="18" charset="0"/>
              </a:rPr>
              <a:t>didácticas la revisión bibliográfica y solución de ejercicios por parte del alumno y la explicación por parte del instructor de temas específicos de mayor complejidad. Para consolidar los conocimientos, también es necesario realizar ejercicios que  fortalezcan la parte teórica e incrementen su capacidad creativa</a:t>
            </a:r>
            <a:r>
              <a:rPr lang="es-ES" sz="1600" dirty="0" smtClean="0">
                <a:latin typeface="Times New Roman" panose="02020603050405020304" pitchFamily="18" charset="0"/>
                <a:cs typeface="Times New Roman" panose="02020603050405020304" pitchFamily="18" charset="0"/>
              </a:rPr>
              <a:t>.</a:t>
            </a:r>
          </a:p>
          <a:p>
            <a:pPr algn="just"/>
            <a:endParaRPr lang="es-MX" sz="1600" dirty="0">
              <a:latin typeface="Times New Roman" panose="02020603050405020304" pitchFamily="18" charset="0"/>
              <a:cs typeface="Times New Roman" panose="02020603050405020304" pitchFamily="18" charset="0"/>
            </a:endParaRPr>
          </a:p>
          <a:p>
            <a:pPr algn="just"/>
            <a:r>
              <a:rPr lang="es-ES" sz="1600" dirty="0">
                <a:latin typeface="Times New Roman" panose="02020603050405020304" pitchFamily="18" charset="0"/>
                <a:cs typeface="Times New Roman" panose="02020603050405020304" pitchFamily="18" charset="0"/>
              </a:rPr>
              <a:t>La evaluación de la unidad de aprendizaje se efectuará a través de cuatro exámenes parciales escritos, así mismo se considerará la puntual asistencia a clase y la presentación de un proyecto final desarrollado por el alumno en el cual se apliquen los conocimientos adquiridos durante el curso</a:t>
            </a:r>
            <a:r>
              <a:rPr lang="es-ES" sz="1600" dirty="0" smtClean="0">
                <a:latin typeface="Times New Roman" panose="02020603050405020304" pitchFamily="18" charset="0"/>
                <a:cs typeface="Times New Roman" panose="02020603050405020304" pitchFamily="18" charset="0"/>
              </a:rPr>
              <a:t>.</a:t>
            </a:r>
          </a:p>
          <a:p>
            <a:pPr algn="just"/>
            <a:endParaRPr lang="es-MX" sz="1600" dirty="0">
              <a:latin typeface="Times New Roman" panose="02020603050405020304" pitchFamily="18" charset="0"/>
              <a:cs typeface="Times New Roman" panose="02020603050405020304" pitchFamily="18" charset="0"/>
            </a:endParaRPr>
          </a:p>
          <a:p>
            <a:pPr algn="just"/>
            <a:r>
              <a:rPr lang="es-ES" sz="1600" dirty="0">
                <a:latin typeface="Times New Roman" panose="02020603050405020304" pitchFamily="18" charset="0"/>
                <a:cs typeface="Times New Roman" panose="02020603050405020304" pitchFamily="18" charset="0"/>
              </a:rPr>
              <a:t>Con lo antes mencionado, el ingeniero en computación como experto en su ramo tendrá las herramientas necesarias para poder interactuar de manera eficiente con profesionales en otros campos del saber para así solucionar problemas en bases científico-metodológicas congruentes afrontando los retos actuales del desarrollo tecnológico y económico.</a:t>
            </a:r>
            <a:endParaRPr lang="es-MX" sz="1600" dirty="0">
              <a:latin typeface="Times New Roman" panose="02020603050405020304" pitchFamily="18" charset="0"/>
              <a:cs typeface="Times New Roman" panose="02020603050405020304" pitchFamily="18" charset="0"/>
            </a:endParaRPr>
          </a:p>
        </p:txBody>
      </p:sp>
      <p:sp>
        <p:nvSpPr>
          <p:cNvPr id="11" name="2 CuadroTexto"/>
          <p:cNvSpPr txBox="1"/>
          <p:nvPr/>
        </p:nvSpPr>
        <p:spPr>
          <a:xfrm>
            <a:off x="1439652" y="1268760"/>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Presentación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16629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
        <p:nvSpPr>
          <p:cNvPr id="8" name="1 Rectángulo"/>
          <p:cNvSpPr/>
          <p:nvPr/>
        </p:nvSpPr>
        <p:spPr>
          <a:xfrm>
            <a:off x="935616" y="1808232"/>
            <a:ext cx="7488832" cy="338554"/>
          </a:xfrm>
          <a:prstGeom prst="rect">
            <a:avLst/>
          </a:prstGeom>
        </p:spPr>
        <p:txBody>
          <a:bodyPr wrap="square">
            <a:spAutoFit/>
          </a:bodyPr>
          <a:lstStyle/>
          <a:p>
            <a:pPr algn="just"/>
            <a:endParaRPr lang="es-MX" sz="1600" dirty="0"/>
          </a:p>
        </p:txBody>
      </p:sp>
      <p:sp>
        <p:nvSpPr>
          <p:cNvPr id="11" name="2 CuadroTexto"/>
          <p:cNvSpPr txBox="1"/>
          <p:nvPr/>
        </p:nvSpPr>
        <p:spPr>
          <a:xfrm>
            <a:off x="1439652" y="981902"/>
            <a:ext cx="6264696" cy="646331"/>
          </a:xfrm>
          <a:prstGeom prst="rect">
            <a:avLst/>
          </a:prstGeom>
          <a:noFill/>
        </p:spPr>
        <p:txBody>
          <a:bodyPr wrap="square" rtlCol="0">
            <a:spAutoFit/>
          </a:bodyP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Preparación de datos  </a:t>
            </a:r>
            <a:endParaRPr lang="es-MX" sz="3600" b="1" dirty="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9 Rectángulo"/>
          <p:cNvSpPr/>
          <p:nvPr/>
        </p:nvSpPr>
        <p:spPr>
          <a:xfrm>
            <a:off x="647584" y="2130450"/>
            <a:ext cx="8064896" cy="1938992"/>
          </a:xfrm>
          <a:prstGeom prst="rect">
            <a:avLst/>
          </a:prstGeom>
        </p:spPr>
        <p:txBody>
          <a:bodyPr wrap="square">
            <a:spAutoFit/>
          </a:bodyPr>
          <a:lstStyle/>
          <a:p>
            <a:pPr lvl="0" algn="just">
              <a:lnSpc>
                <a:spcPct val="150000"/>
              </a:lnSpc>
            </a:pPr>
            <a:r>
              <a:rPr lang="es-ES_tradnl" sz="1600" dirty="0" smtClean="0">
                <a:cs typeface="Times New Roman" pitchFamily="18" charset="0"/>
              </a:rPr>
              <a:t>El propósito del presente material tiene como objetivo cubrir la segunda unidad del programa de estudios de preparación de datos; correspondiente a la </a:t>
            </a:r>
            <a:r>
              <a:rPr lang="es-MX" sz="1600" b="1" dirty="0" smtClean="0">
                <a:cs typeface="Times New Roman" panose="02020603050405020304" pitchFamily="18" charset="0"/>
              </a:rPr>
              <a:t>Unidad </a:t>
            </a:r>
            <a:r>
              <a:rPr lang="es-MX" sz="1600" b="1" dirty="0">
                <a:cs typeface="Times New Roman" panose="02020603050405020304" pitchFamily="18" charset="0"/>
              </a:rPr>
              <a:t>I</a:t>
            </a:r>
            <a:r>
              <a:rPr lang="es-MX" sz="1600" b="1" dirty="0" smtClean="0">
                <a:cs typeface="Times New Roman" panose="02020603050405020304" pitchFamily="18" charset="0"/>
              </a:rPr>
              <a:t>I.</a:t>
            </a:r>
          </a:p>
          <a:p>
            <a:pPr lvl="0" algn="just">
              <a:lnSpc>
                <a:spcPct val="150000"/>
              </a:lnSpc>
            </a:pPr>
            <a:endParaRPr lang="es-MX" sz="1600" dirty="0" smtClean="0">
              <a:cs typeface="Times New Roman" panose="02020603050405020304" pitchFamily="18" charset="0"/>
            </a:endParaRPr>
          </a:p>
          <a:p>
            <a:pPr marL="285750" indent="-285750" algn="just">
              <a:buFont typeface="Wingdings" panose="05000000000000000000" pitchFamily="2" charset="2"/>
              <a:buChar char="ü"/>
            </a:pPr>
            <a:r>
              <a:rPr lang="es-ES" sz="1600" dirty="0" smtClean="0"/>
              <a:t>Conocer los conceptos fundamentales del manejo una base de datos distribuida.</a:t>
            </a:r>
          </a:p>
          <a:p>
            <a:pPr marL="285750" indent="-285750" algn="just">
              <a:buFont typeface="Wingdings" panose="05000000000000000000" pitchFamily="2" charset="2"/>
              <a:buChar char="ü"/>
            </a:pPr>
            <a:r>
              <a:rPr lang="es-ES" sz="1600" dirty="0" smtClean="0">
                <a:cs typeface="Times New Roman" pitchFamily="18" charset="0"/>
              </a:rPr>
              <a:t>Conocer la sintaxis de programación usando SQL</a:t>
            </a:r>
          </a:p>
          <a:p>
            <a:pPr marL="285750" indent="-285750" algn="just">
              <a:buFont typeface="Wingdings" panose="05000000000000000000" pitchFamily="2" charset="2"/>
              <a:buChar char="ü"/>
            </a:pPr>
            <a:endParaRPr lang="es-MX" sz="1600" dirty="0" smtClean="0">
              <a:cs typeface="Times New Roman" pitchFamily="18" charset="0"/>
            </a:endParaRPr>
          </a:p>
        </p:txBody>
      </p:sp>
    </p:spTree>
    <p:extLst>
      <p:ext uri="{BB962C8B-B14F-4D97-AF65-F5344CB8AC3E}">
        <p14:creationId xmlns:p14="http://schemas.microsoft.com/office/powerpoint/2010/main" val="4129993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Introducción </a:t>
            </a: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p:txBody>
          <a:bodyPr/>
          <a:lstStyle/>
          <a:p>
            <a:pPr algn="just"/>
            <a:r>
              <a:rPr lang="es-MX" dirty="0">
                <a:latin typeface="Times New Roman" panose="02020603050405020304" pitchFamily="18" charset="0"/>
                <a:cs typeface="Times New Roman" panose="02020603050405020304" pitchFamily="18" charset="0"/>
              </a:rPr>
              <a:t>En el modelo relacional se utiliza un grupo de tablas para representar los datos y las relaciones entre ellos</a:t>
            </a:r>
            <a:r>
              <a:rPr lang="es-MX" dirty="0" smtClean="0">
                <a:latin typeface="Times New Roman" panose="02020603050405020304" pitchFamily="18" charset="0"/>
                <a:cs typeface="Times New Roman" panose="02020603050405020304" pitchFamily="18" charset="0"/>
              </a:rPr>
              <a:t>.</a:t>
            </a:r>
          </a:p>
          <a:p>
            <a:pPr algn="just"/>
            <a:endParaRPr lang="es-MX" dirty="0">
              <a:latin typeface="Times New Roman" panose="02020603050405020304" pitchFamily="18" charset="0"/>
              <a:cs typeface="Times New Roman" panose="02020603050405020304" pitchFamily="18" charset="0"/>
            </a:endParaRPr>
          </a:p>
          <a:p>
            <a:pPr algn="just"/>
            <a:r>
              <a:rPr lang="es-MX" dirty="0">
                <a:latin typeface="Times New Roman" panose="02020603050405020304" pitchFamily="18" charset="0"/>
                <a:cs typeface="Times New Roman" panose="02020603050405020304" pitchFamily="18" charset="0"/>
              </a:rPr>
              <a:t>Cada tabla está compuesta por varias  columnas, y cada columna tiene un nombre único. </a:t>
            </a:r>
          </a:p>
          <a:p>
            <a:pPr algn="just"/>
            <a:endParaRPr lang="es-MX" dirty="0">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3495674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a:t>
            </a:r>
            <a: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relacional</a:t>
            </a:r>
            <a:b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7" name="Imagen 3"/>
          <p:cNvPicPr>
            <a:picLocks noChangeAspect="1"/>
          </p:cNvPicPr>
          <p:nvPr/>
        </p:nvPicPr>
        <p:blipFill>
          <a:blip r:embed="rId4"/>
          <a:stretch>
            <a:fillRect/>
          </a:stretch>
        </p:blipFill>
        <p:spPr>
          <a:xfrm>
            <a:off x="582114" y="980728"/>
            <a:ext cx="6438157" cy="3707876"/>
          </a:xfrm>
          <a:prstGeom prst="rect">
            <a:avLst/>
          </a:prstGeom>
        </p:spPr>
      </p:pic>
    </p:spTree>
    <p:extLst>
      <p:ext uri="{BB962C8B-B14F-4D97-AF65-F5344CB8AC3E}">
        <p14:creationId xmlns:p14="http://schemas.microsoft.com/office/powerpoint/2010/main" val="752605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Modelo </a:t>
            </a:r>
            <a: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relacional</a:t>
            </a:r>
            <a:br>
              <a:rPr lang="es-ES"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s-MX" b="1" dirty="0">
              <a:solidFill>
                <a:schemeClr val="bg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pic>
        <p:nvPicPr>
          <p:cNvPr id="6" name="Imagen 4"/>
          <p:cNvPicPr>
            <a:picLocks noChangeAspect="1"/>
          </p:cNvPicPr>
          <p:nvPr/>
        </p:nvPicPr>
        <p:blipFill>
          <a:blip r:embed="rId4"/>
          <a:stretch>
            <a:fillRect/>
          </a:stretch>
        </p:blipFill>
        <p:spPr>
          <a:xfrm>
            <a:off x="899592" y="1196752"/>
            <a:ext cx="6632536" cy="4482764"/>
          </a:xfrm>
          <a:prstGeom prst="rect">
            <a:avLst/>
          </a:prstGeom>
        </p:spPr>
      </p:pic>
    </p:spTree>
    <p:extLst>
      <p:ext uri="{BB962C8B-B14F-4D97-AF65-F5344CB8AC3E}">
        <p14:creationId xmlns:p14="http://schemas.microsoft.com/office/powerpoint/2010/main" val="4088235073"/>
      </p:ext>
    </p:extLst>
  </p:cSld>
  <p:clrMapOvr>
    <a:masterClrMapping/>
  </p:clrMapOvr>
</p:sld>
</file>

<file path=ppt/theme/theme1.xml><?xml version="1.0" encoding="utf-8"?>
<a:theme xmlns:a="http://schemas.openxmlformats.org/drawingml/2006/main" name="macho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machote" id="{D78EB0E0-3DED-41ED-A15E-42B4F716DBD1}" vid="{F78DF11C-75F7-48BF-ABCC-1FD0229BDA0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machote</Template>
  <TotalTime>30337</TotalTime>
  <Words>2069</Words>
  <Application>Microsoft Office PowerPoint</Application>
  <PresentationFormat>Presentación en pantalla (4:3)</PresentationFormat>
  <Paragraphs>489</Paragraphs>
  <Slides>45</Slides>
  <Notes>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machote</vt:lpstr>
      <vt:lpstr> Unidad de Aprendizaje  PREPARACIÓN DE DATOS Tema:   Conocer los conceptos fundamentales del manejo una base de datos distribuida</vt:lpstr>
      <vt:lpstr>Presentación de PowerPoint</vt:lpstr>
      <vt:lpstr>Presentación de PowerPoint</vt:lpstr>
      <vt:lpstr>Presentación de PowerPoint</vt:lpstr>
      <vt:lpstr>Presentación de PowerPoint</vt:lpstr>
      <vt:lpstr>Presentación de PowerPoint</vt:lpstr>
      <vt:lpstr>Introducción </vt:lpstr>
      <vt:lpstr>Modelo relacional </vt:lpstr>
      <vt:lpstr>Modelo relacional </vt:lpstr>
      <vt:lpstr>Modelo relacional </vt:lpstr>
      <vt:lpstr>Modelo relacional </vt:lpstr>
      <vt:lpstr>Modelo relacional </vt:lpstr>
      <vt:lpstr>Modelo semántico </vt:lpstr>
      <vt:lpstr>Ciclo de vida en cascada </vt:lpstr>
      <vt:lpstr>Ejemplo </vt:lpstr>
      <vt:lpstr>Ejemplo </vt:lpstr>
      <vt:lpstr>Ejemplo </vt:lpstr>
      <vt:lpstr>Ejemplo </vt:lpstr>
      <vt:lpstr>Tipos de datos </vt:lpstr>
      <vt:lpstr>Componentes de un Sistema de Base de Datos </vt:lpstr>
      <vt:lpstr>Componentes de un Sistema de Base de Datos </vt:lpstr>
      <vt:lpstr>Ventajas de usar Base de Datos </vt:lpstr>
      <vt:lpstr>Ventajas de usar Base de Datos </vt:lpstr>
      <vt:lpstr>Glosario de terminos </vt:lpstr>
      <vt:lpstr>Glosario de términos </vt:lpstr>
      <vt:lpstr>Sentencias Básicas SQL</vt:lpstr>
      <vt:lpstr>Instrucción SELECT básica</vt:lpstr>
      <vt:lpstr>Expresiones Aritméticas</vt:lpstr>
      <vt:lpstr>Precedencia de Operadores</vt:lpstr>
      <vt:lpstr>Valor NULL</vt:lpstr>
      <vt:lpstr>Alias en Columnas</vt:lpstr>
      <vt:lpstr>Operador Concatenación</vt:lpstr>
      <vt:lpstr>Renglones duplicados</vt:lpstr>
      <vt:lpstr>Condicionando y Ordenando Datos</vt:lpstr>
      <vt:lpstr>Limitando los renglones de una selección Clausula WHERE</vt:lpstr>
      <vt:lpstr>Operadores de Comparación</vt:lpstr>
      <vt:lpstr>Operadores de Comparación</vt:lpstr>
      <vt:lpstr>BETWEEN</vt:lpstr>
      <vt:lpstr>IN</vt:lpstr>
      <vt:lpstr>LIKE</vt:lpstr>
      <vt:lpstr>IS NULL</vt:lpstr>
      <vt:lpstr>Operadores Lógicos</vt:lpstr>
      <vt:lpstr>Ordenando Datos (ORDER BY)</vt:lpstr>
      <vt:lpstr>Ordenando Datos con Alias (ORDER BY)</vt:lpstr>
      <vt:lpstr>Referencias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PTC1</dc:creator>
  <cp:lastModifiedBy>lili</cp:lastModifiedBy>
  <cp:revision>207</cp:revision>
  <cp:lastPrinted>2015-02-05T17:00:54Z</cp:lastPrinted>
  <dcterms:created xsi:type="dcterms:W3CDTF">2013-07-04T21:15:55Z</dcterms:created>
  <dcterms:modified xsi:type="dcterms:W3CDTF">2015-09-30T20:58:36Z</dcterms:modified>
</cp:coreProperties>
</file>