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43"/>
  </p:notesMasterIdLst>
  <p:sldIdLst>
    <p:sldId id="256" r:id="rId2"/>
    <p:sldId id="350" r:id="rId3"/>
    <p:sldId id="258" r:id="rId4"/>
    <p:sldId id="323" r:id="rId5"/>
    <p:sldId id="325" r:id="rId6"/>
    <p:sldId id="326" r:id="rId7"/>
    <p:sldId id="327" r:id="rId8"/>
    <p:sldId id="328" r:id="rId9"/>
    <p:sldId id="329" r:id="rId10"/>
    <p:sldId id="330" r:id="rId11"/>
    <p:sldId id="351" r:id="rId12"/>
    <p:sldId id="352" r:id="rId13"/>
    <p:sldId id="353" r:id="rId14"/>
    <p:sldId id="354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7" r:id="rId28"/>
    <p:sldId id="343" r:id="rId29"/>
    <p:sldId id="355" r:id="rId30"/>
    <p:sldId id="356" r:id="rId31"/>
    <p:sldId id="357" r:id="rId32"/>
    <p:sldId id="358" r:id="rId33"/>
    <p:sldId id="359" r:id="rId34"/>
    <p:sldId id="360" r:id="rId35"/>
    <p:sldId id="344" r:id="rId36"/>
    <p:sldId id="345" r:id="rId37"/>
    <p:sldId id="346" r:id="rId38"/>
    <p:sldId id="348" r:id="rId39"/>
    <p:sldId id="349" r:id="rId40"/>
    <p:sldId id="260" r:id="rId41"/>
    <p:sldId id="322" r:id="rId4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42" autoAdjust="0"/>
    <p:restoredTop sz="94660"/>
  </p:normalViewPr>
  <p:slideViewPr>
    <p:cSldViewPr>
      <p:cViewPr varScale="1">
        <p:scale>
          <a:sx n="71" d="100"/>
          <a:sy n="71" d="100"/>
        </p:scale>
        <p:origin x="12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7E0E78-8028-4390-B74A-6CDC1629E18E}" type="doc">
      <dgm:prSet loTypeId="urn:microsoft.com/office/officeart/2005/8/layout/gear1" loCatId="cycle" qsTypeId="urn:microsoft.com/office/officeart/2005/8/quickstyle/3d9" qsCatId="3D" csTypeId="urn:microsoft.com/office/officeart/2005/8/colors/colorful3" csCatId="colorful" phldr="1"/>
      <dgm:spPr/>
    </dgm:pt>
    <dgm:pt modelId="{1F175452-578A-4B2A-BEA2-DB00FFE5C42A}">
      <dgm:prSet phldrT="[Texto]"/>
      <dgm:spPr/>
      <dgm:t>
        <a:bodyPr/>
        <a:lstStyle/>
        <a:p>
          <a:r>
            <a:rPr lang="es-MX" dirty="0" smtClean="0"/>
            <a:t>De iniciar</a:t>
          </a:r>
          <a:endParaRPr lang="es-MX" dirty="0"/>
        </a:p>
      </dgm:t>
    </dgm:pt>
    <dgm:pt modelId="{EA1CE412-FAF2-4EA8-81EC-D42CA93932C5}" type="parTrans" cxnId="{91E3B8D6-F84D-48D0-B65D-23E3501D0623}">
      <dgm:prSet/>
      <dgm:spPr/>
      <dgm:t>
        <a:bodyPr/>
        <a:lstStyle/>
        <a:p>
          <a:endParaRPr lang="es-MX"/>
        </a:p>
      </dgm:t>
    </dgm:pt>
    <dgm:pt modelId="{837EAB73-1E15-4C05-8FB3-9C4F5498A878}" type="sibTrans" cxnId="{91E3B8D6-F84D-48D0-B65D-23E3501D0623}">
      <dgm:prSet/>
      <dgm:spPr/>
      <dgm:t>
        <a:bodyPr/>
        <a:lstStyle/>
        <a:p>
          <a:endParaRPr lang="es-MX"/>
        </a:p>
      </dgm:t>
    </dgm:pt>
    <dgm:pt modelId="{7B49B92A-CD72-428D-A174-DBF9CE775270}">
      <dgm:prSet phldrT="[Texto]"/>
      <dgm:spPr/>
      <dgm:t>
        <a:bodyPr/>
        <a:lstStyle/>
        <a:p>
          <a:r>
            <a:rPr lang="es-MX" dirty="0" smtClean="0"/>
            <a:t>Antes</a:t>
          </a:r>
          <a:endParaRPr lang="es-MX" dirty="0"/>
        </a:p>
      </dgm:t>
    </dgm:pt>
    <dgm:pt modelId="{295ED827-94FF-4543-B8A9-9DA413990D0D}" type="parTrans" cxnId="{F40B3D5D-3513-44AA-B363-76944530398D}">
      <dgm:prSet/>
      <dgm:spPr/>
      <dgm:t>
        <a:bodyPr/>
        <a:lstStyle/>
        <a:p>
          <a:endParaRPr lang="es-MX"/>
        </a:p>
      </dgm:t>
    </dgm:pt>
    <dgm:pt modelId="{2B7210AD-C3D0-4336-B842-01CDDD35A8F4}" type="sibTrans" cxnId="{F40B3D5D-3513-44AA-B363-76944530398D}">
      <dgm:prSet/>
      <dgm:spPr/>
      <dgm:t>
        <a:bodyPr/>
        <a:lstStyle/>
        <a:p>
          <a:endParaRPr lang="es-MX"/>
        </a:p>
      </dgm:t>
    </dgm:pt>
    <dgm:pt modelId="{6B1D7D11-7022-4AF4-BE0B-7DC790108B8B}">
      <dgm:prSet phldrT="[Texto]"/>
      <dgm:spPr/>
      <dgm:t>
        <a:bodyPr/>
        <a:lstStyle/>
        <a:p>
          <a:r>
            <a:rPr lang="es-MX" dirty="0" smtClean="0"/>
            <a:t>Leer</a:t>
          </a:r>
          <a:endParaRPr lang="es-MX" dirty="0"/>
        </a:p>
      </dgm:t>
    </dgm:pt>
    <dgm:pt modelId="{0E0A15EE-4D0C-4EF8-BAC5-ED3698B291FE}" type="parTrans" cxnId="{1FB896DE-DA97-4896-8786-BCF54EA88957}">
      <dgm:prSet/>
      <dgm:spPr/>
      <dgm:t>
        <a:bodyPr/>
        <a:lstStyle/>
        <a:p>
          <a:endParaRPr lang="es-MX"/>
        </a:p>
      </dgm:t>
    </dgm:pt>
    <dgm:pt modelId="{A40419CB-AC32-4D15-B41A-ECBB2EA492B9}" type="sibTrans" cxnId="{1FB896DE-DA97-4896-8786-BCF54EA88957}">
      <dgm:prSet/>
      <dgm:spPr/>
      <dgm:t>
        <a:bodyPr/>
        <a:lstStyle/>
        <a:p>
          <a:endParaRPr lang="es-MX"/>
        </a:p>
      </dgm:t>
    </dgm:pt>
    <dgm:pt modelId="{18537704-AC38-49CD-8660-0645BBFDD6E8}" type="pres">
      <dgm:prSet presAssocID="{707E0E78-8028-4390-B74A-6CDC1629E18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E66E0F4-6030-40BE-A828-E5D249420C09}" type="pres">
      <dgm:prSet presAssocID="{1F175452-578A-4B2A-BEA2-DB00FFE5C42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BEEFE7-12DA-481E-8A19-C2E0C846F790}" type="pres">
      <dgm:prSet presAssocID="{1F175452-578A-4B2A-BEA2-DB00FFE5C42A}" presName="gear1srcNode" presStyleLbl="node1" presStyleIdx="0" presStyleCnt="3"/>
      <dgm:spPr/>
      <dgm:t>
        <a:bodyPr/>
        <a:lstStyle/>
        <a:p>
          <a:endParaRPr lang="es-MX"/>
        </a:p>
      </dgm:t>
    </dgm:pt>
    <dgm:pt modelId="{0A9E3D33-D865-4F05-AFBA-3690A3D1F9EB}" type="pres">
      <dgm:prSet presAssocID="{1F175452-578A-4B2A-BEA2-DB00FFE5C42A}" presName="gear1dstNode" presStyleLbl="node1" presStyleIdx="0" presStyleCnt="3"/>
      <dgm:spPr/>
      <dgm:t>
        <a:bodyPr/>
        <a:lstStyle/>
        <a:p>
          <a:endParaRPr lang="es-MX"/>
        </a:p>
      </dgm:t>
    </dgm:pt>
    <dgm:pt modelId="{B0276443-BE24-4CAB-BB56-E341E1E1148C}" type="pres">
      <dgm:prSet presAssocID="{7B49B92A-CD72-428D-A174-DBF9CE775270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03025E-330B-4744-8F4A-CE3AD138A5CB}" type="pres">
      <dgm:prSet presAssocID="{7B49B92A-CD72-428D-A174-DBF9CE775270}" presName="gear2srcNode" presStyleLbl="node1" presStyleIdx="1" presStyleCnt="3"/>
      <dgm:spPr/>
      <dgm:t>
        <a:bodyPr/>
        <a:lstStyle/>
        <a:p>
          <a:endParaRPr lang="es-MX"/>
        </a:p>
      </dgm:t>
    </dgm:pt>
    <dgm:pt modelId="{C2ADBD84-D507-418F-BDC1-5D4BE6D49C37}" type="pres">
      <dgm:prSet presAssocID="{7B49B92A-CD72-428D-A174-DBF9CE775270}" presName="gear2dstNode" presStyleLbl="node1" presStyleIdx="1" presStyleCnt="3"/>
      <dgm:spPr/>
      <dgm:t>
        <a:bodyPr/>
        <a:lstStyle/>
        <a:p>
          <a:endParaRPr lang="es-MX"/>
        </a:p>
      </dgm:t>
    </dgm:pt>
    <dgm:pt modelId="{424A9EA3-6A67-4B04-8DE4-FBB6FAA215B8}" type="pres">
      <dgm:prSet presAssocID="{6B1D7D11-7022-4AF4-BE0B-7DC790108B8B}" presName="gear3" presStyleLbl="node1" presStyleIdx="2" presStyleCnt="3"/>
      <dgm:spPr/>
      <dgm:t>
        <a:bodyPr/>
        <a:lstStyle/>
        <a:p>
          <a:endParaRPr lang="es-MX"/>
        </a:p>
      </dgm:t>
    </dgm:pt>
    <dgm:pt modelId="{D1B89EF0-EC63-421B-9256-CD5A17670C91}" type="pres">
      <dgm:prSet presAssocID="{6B1D7D11-7022-4AF4-BE0B-7DC790108B8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9C1248-6B07-4E0C-A97A-8C91D5FE2A0C}" type="pres">
      <dgm:prSet presAssocID="{6B1D7D11-7022-4AF4-BE0B-7DC790108B8B}" presName="gear3srcNode" presStyleLbl="node1" presStyleIdx="2" presStyleCnt="3"/>
      <dgm:spPr/>
      <dgm:t>
        <a:bodyPr/>
        <a:lstStyle/>
        <a:p>
          <a:endParaRPr lang="es-MX"/>
        </a:p>
      </dgm:t>
    </dgm:pt>
    <dgm:pt modelId="{A6782DC4-F2F2-474A-84AA-E76C052D797A}" type="pres">
      <dgm:prSet presAssocID="{6B1D7D11-7022-4AF4-BE0B-7DC790108B8B}" presName="gear3dstNode" presStyleLbl="node1" presStyleIdx="2" presStyleCnt="3"/>
      <dgm:spPr/>
      <dgm:t>
        <a:bodyPr/>
        <a:lstStyle/>
        <a:p>
          <a:endParaRPr lang="es-MX"/>
        </a:p>
      </dgm:t>
    </dgm:pt>
    <dgm:pt modelId="{1E8A6881-EC29-466A-93EA-CA1F2BB00139}" type="pres">
      <dgm:prSet presAssocID="{837EAB73-1E15-4C05-8FB3-9C4F5498A878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DBFD62C8-6053-4EBA-BD5D-9FDCAC4287CC}" type="pres">
      <dgm:prSet presAssocID="{2B7210AD-C3D0-4336-B842-01CDDD35A8F4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3A4DB3D6-BB44-4B00-B797-AE36D900A196}" type="pres">
      <dgm:prSet presAssocID="{A40419CB-AC32-4D15-B41A-ECBB2EA492B9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BDA3209D-4E52-449A-ABEC-6A76D4D76396}" type="presOf" srcId="{7B49B92A-CD72-428D-A174-DBF9CE775270}" destId="{AF03025E-330B-4744-8F4A-CE3AD138A5CB}" srcOrd="1" destOrd="0" presId="urn:microsoft.com/office/officeart/2005/8/layout/gear1"/>
    <dgm:cxn modelId="{A648E5C7-FF4C-4FF1-819E-04107D006DE4}" type="presOf" srcId="{2B7210AD-C3D0-4336-B842-01CDDD35A8F4}" destId="{DBFD62C8-6053-4EBA-BD5D-9FDCAC4287CC}" srcOrd="0" destOrd="0" presId="urn:microsoft.com/office/officeart/2005/8/layout/gear1"/>
    <dgm:cxn modelId="{1FB896DE-DA97-4896-8786-BCF54EA88957}" srcId="{707E0E78-8028-4390-B74A-6CDC1629E18E}" destId="{6B1D7D11-7022-4AF4-BE0B-7DC790108B8B}" srcOrd="2" destOrd="0" parTransId="{0E0A15EE-4D0C-4EF8-BAC5-ED3698B291FE}" sibTransId="{A40419CB-AC32-4D15-B41A-ECBB2EA492B9}"/>
    <dgm:cxn modelId="{242184A3-2C9C-4A8E-885E-BC7AB72A57E9}" type="presOf" srcId="{6B1D7D11-7022-4AF4-BE0B-7DC790108B8B}" destId="{A6782DC4-F2F2-474A-84AA-E76C052D797A}" srcOrd="3" destOrd="0" presId="urn:microsoft.com/office/officeart/2005/8/layout/gear1"/>
    <dgm:cxn modelId="{32450932-F92A-4089-A229-AE92B896BA65}" type="presOf" srcId="{6B1D7D11-7022-4AF4-BE0B-7DC790108B8B}" destId="{6C9C1248-6B07-4E0C-A97A-8C91D5FE2A0C}" srcOrd="2" destOrd="0" presId="urn:microsoft.com/office/officeart/2005/8/layout/gear1"/>
    <dgm:cxn modelId="{173A513F-ED64-41CE-8AD3-0CEE9389DAD3}" type="presOf" srcId="{7B49B92A-CD72-428D-A174-DBF9CE775270}" destId="{B0276443-BE24-4CAB-BB56-E341E1E1148C}" srcOrd="0" destOrd="0" presId="urn:microsoft.com/office/officeart/2005/8/layout/gear1"/>
    <dgm:cxn modelId="{7FA3C312-280E-4115-BCBA-13922C2E5994}" type="presOf" srcId="{1F175452-578A-4B2A-BEA2-DB00FFE5C42A}" destId="{CE66E0F4-6030-40BE-A828-E5D249420C09}" srcOrd="0" destOrd="0" presId="urn:microsoft.com/office/officeart/2005/8/layout/gear1"/>
    <dgm:cxn modelId="{46BB3DD5-BFF7-4188-9021-845E86279DCA}" type="presOf" srcId="{A40419CB-AC32-4D15-B41A-ECBB2EA492B9}" destId="{3A4DB3D6-BB44-4B00-B797-AE36D900A196}" srcOrd="0" destOrd="0" presId="urn:microsoft.com/office/officeart/2005/8/layout/gear1"/>
    <dgm:cxn modelId="{19847CE8-7EA9-4A97-9FF6-6494B8812BED}" type="presOf" srcId="{837EAB73-1E15-4C05-8FB3-9C4F5498A878}" destId="{1E8A6881-EC29-466A-93EA-CA1F2BB00139}" srcOrd="0" destOrd="0" presId="urn:microsoft.com/office/officeart/2005/8/layout/gear1"/>
    <dgm:cxn modelId="{91E3B8D6-F84D-48D0-B65D-23E3501D0623}" srcId="{707E0E78-8028-4390-B74A-6CDC1629E18E}" destId="{1F175452-578A-4B2A-BEA2-DB00FFE5C42A}" srcOrd="0" destOrd="0" parTransId="{EA1CE412-FAF2-4EA8-81EC-D42CA93932C5}" sibTransId="{837EAB73-1E15-4C05-8FB3-9C4F5498A878}"/>
    <dgm:cxn modelId="{E11BE3D1-5331-48C4-BB17-8B8393202C69}" type="presOf" srcId="{6B1D7D11-7022-4AF4-BE0B-7DC790108B8B}" destId="{D1B89EF0-EC63-421B-9256-CD5A17670C91}" srcOrd="1" destOrd="0" presId="urn:microsoft.com/office/officeart/2005/8/layout/gear1"/>
    <dgm:cxn modelId="{C847410B-0B2D-4A16-9912-BA2F826B5FEB}" type="presOf" srcId="{6B1D7D11-7022-4AF4-BE0B-7DC790108B8B}" destId="{424A9EA3-6A67-4B04-8DE4-FBB6FAA215B8}" srcOrd="0" destOrd="0" presId="urn:microsoft.com/office/officeart/2005/8/layout/gear1"/>
    <dgm:cxn modelId="{13E9398D-AD0C-474F-B6FA-762FA4C89E09}" type="presOf" srcId="{707E0E78-8028-4390-B74A-6CDC1629E18E}" destId="{18537704-AC38-49CD-8660-0645BBFDD6E8}" srcOrd="0" destOrd="0" presId="urn:microsoft.com/office/officeart/2005/8/layout/gear1"/>
    <dgm:cxn modelId="{5E996468-96A6-4B1C-99B8-46812DFD0588}" type="presOf" srcId="{1F175452-578A-4B2A-BEA2-DB00FFE5C42A}" destId="{65BEEFE7-12DA-481E-8A19-C2E0C846F790}" srcOrd="1" destOrd="0" presId="urn:microsoft.com/office/officeart/2005/8/layout/gear1"/>
    <dgm:cxn modelId="{F40B3D5D-3513-44AA-B363-76944530398D}" srcId="{707E0E78-8028-4390-B74A-6CDC1629E18E}" destId="{7B49B92A-CD72-428D-A174-DBF9CE775270}" srcOrd="1" destOrd="0" parTransId="{295ED827-94FF-4543-B8A9-9DA413990D0D}" sibTransId="{2B7210AD-C3D0-4336-B842-01CDDD35A8F4}"/>
    <dgm:cxn modelId="{42473FA2-66FA-4758-8CC6-020C9C1D5B70}" type="presOf" srcId="{1F175452-578A-4B2A-BEA2-DB00FFE5C42A}" destId="{0A9E3D33-D865-4F05-AFBA-3690A3D1F9EB}" srcOrd="2" destOrd="0" presId="urn:microsoft.com/office/officeart/2005/8/layout/gear1"/>
    <dgm:cxn modelId="{2C7DF580-49EB-4CCC-950C-5B0130109B23}" type="presOf" srcId="{7B49B92A-CD72-428D-A174-DBF9CE775270}" destId="{C2ADBD84-D507-418F-BDC1-5D4BE6D49C37}" srcOrd="2" destOrd="0" presId="urn:microsoft.com/office/officeart/2005/8/layout/gear1"/>
    <dgm:cxn modelId="{09AF480F-A7BD-4CF6-BF4C-222DFB76DBF0}" type="presParOf" srcId="{18537704-AC38-49CD-8660-0645BBFDD6E8}" destId="{CE66E0F4-6030-40BE-A828-E5D249420C09}" srcOrd="0" destOrd="0" presId="urn:microsoft.com/office/officeart/2005/8/layout/gear1"/>
    <dgm:cxn modelId="{40D93BAF-0DF5-4AFE-9919-ABB131B0E3BD}" type="presParOf" srcId="{18537704-AC38-49CD-8660-0645BBFDD6E8}" destId="{65BEEFE7-12DA-481E-8A19-C2E0C846F790}" srcOrd="1" destOrd="0" presId="urn:microsoft.com/office/officeart/2005/8/layout/gear1"/>
    <dgm:cxn modelId="{B04838B6-C0C7-45CC-9DBF-B08A12BDB451}" type="presParOf" srcId="{18537704-AC38-49CD-8660-0645BBFDD6E8}" destId="{0A9E3D33-D865-4F05-AFBA-3690A3D1F9EB}" srcOrd="2" destOrd="0" presId="urn:microsoft.com/office/officeart/2005/8/layout/gear1"/>
    <dgm:cxn modelId="{CF68D616-2932-4285-8CF8-E87556C3843C}" type="presParOf" srcId="{18537704-AC38-49CD-8660-0645BBFDD6E8}" destId="{B0276443-BE24-4CAB-BB56-E341E1E1148C}" srcOrd="3" destOrd="0" presId="urn:microsoft.com/office/officeart/2005/8/layout/gear1"/>
    <dgm:cxn modelId="{B0698BDA-409A-4208-AAE2-D7534D0C686B}" type="presParOf" srcId="{18537704-AC38-49CD-8660-0645BBFDD6E8}" destId="{AF03025E-330B-4744-8F4A-CE3AD138A5CB}" srcOrd="4" destOrd="0" presId="urn:microsoft.com/office/officeart/2005/8/layout/gear1"/>
    <dgm:cxn modelId="{B23AABCD-F4A4-4853-9960-AF155BF1E57B}" type="presParOf" srcId="{18537704-AC38-49CD-8660-0645BBFDD6E8}" destId="{C2ADBD84-D507-418F-BDC1-5D4BE6D49C37}" srcOrd="5" destOrd="0" presId="urn:microsoft.com/office/officeart/2005/8/layout/gear1"/>
    <dgm:cxn modelId="{CF32F9C1-5301-4B23-8C4D-E5592B233A1B}" type="presParOf" srcId="{18537704-AC38-49CD-8660-0645BBFDD6E8}" destId="{424A9EA3-6A67-4B04-8DE4-FBB6FAA215B8}" srcOrd="6" destOrd="0" presId="urn:microsoft.com/office/officeart/2005/8/layout/gear1"/>
    <dgm:cxn modelId="{BF37EC25-20F0-4868-9680-C7008F01D5D6}" type="presParOf" srcId="{18537704-AC38-49CD-8660-0645BBFDD6E8}" destId="{D1B89EF0-EC63-421B-9256-CD5A17670C91}" srcOrd="7" destOrd="0" presId="urn:microsoft.com/office/officeart/2005/8/layout/gear1"/>
    <dgm:cxn modelId="{5DE1AB2B-2EC6-4069-8EA2-4E2C499F9781}" type="presParOf" srcId="{18537704-AC38-49CD-8660-0645BBFDD6E8}" destId="{6C9C1248-6B07-4E0C-A97A-8C91D5FE2A0C}" srcOrd="8" destOrd="0" presId="urn:microsoft.com/office/officeart/2005/8/layout/gear1"/>
    <dgm:cxn modelId="{6E7A6A8F-5A6C-4ECD-9376-B15EF89C7B5D}" type="presParOf" srcId="{18537704-AC38-49CD-8660-0645BBFDD6E8}" destId="{A6782DC4-F2F2-474A-84AA-E76C052D797A}" srcOrd="9" destOrd="0" presId="urn:microsoft.com/office/officeart/2005/8/layout/gear1"/>
    <dgm:cxn modelId="{0C6E0DFE-FA8B-425A-ABCA-00245D93D8EF}" type="presParOf" srcId="{18537704-AC38-49CD-8660-0645BBFDD6E8}" destId="{1E8A6881-EC29-466A-93EA-CA1F2BB00139}" srcOrd="10" destOrd="0" presId="urn:microsoft.com/office/officeart/2005/8/layout/gear1"/>
    <dgm:cxn modelId="{920FD499-D3F1-48A0-8CFE-BCA2459DCA7F}" type="presParOf" srcId="{18537704-AC38-49CD-8660-0645BBFDD6E8}" destId="{DBFD62C8-6053-4EBA-BD5D-9FDCAC4287CC}" srcOrd="11" destOrd="0" presId="urn:microsoft.com/office/officeart/2005/8/layout/gear1"/>
    <dgm:cxn modelId="{138DA349-4DE8-4511-BF53-E4950CAE3A65}" type="presParOf" srcId="{18537704-AC38-49CD-8660-0645BBFDD6E8}" destId="{3A4DB3D6-BB44-4B00-B797-AE36D900A19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6E0F4-6030-40BE-A828-E5D249420C09}">
      <dsp:nvSpPr>
        <dsp:cNvPr id="0" name=""/>
        <dsp:cNvSpPr/>
      </dsp:nvSpPr>
      <dsp:spPr>
        <a:xfrm>
          <a:off x="1902266" y="1280729"/>
          <a:ext cx="1565336" cy="1565336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  <a:sp3d extrusionH="28000" prstMaterial="matte"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De iniciar</a:t>
          </a:r>
          <a:endParaRPr lang="es-MX" sz="1700" kern="1200" dirty="0"/>
        </a:p>
      </dsp:txBody>
      <dsp:txXfrm>
        <a:off x="2216968" y="1647401"/>
        <a:ext cx="935932" cy="804616"/>
      </dsp:txXfrm>
    </dsp:sp>
    <dsp:sp modelId="{B0276443-BE24-4CAB-BB56-E341E1E1148C}">
      <dsp:nvSpPr>
        <dsp:cNvPr id="0" name=""/>
        <dsp:cNvSpPr/>
      </dsp:nvSpPr>
      <dsp:spPr>
        <a:xfrm>
          <a:off x="991525" y="910741"/>
          <a:ext cx="1138426" cy="1138426"/>
        </a:xfrm>
        <a:prstGeom prst="gear6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  <a:sp3d extrusionH="28000" prstMaterial="matte"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Antes</a:t>
          </a:r>
          <a:endParaRPr lang="es-MX" sz="1700" kern="1200" dirty="0"/>
        </a:p>
      </dsp:txBody>
      <dsp:txXfrm>
        <a:off x="1278127" y="1199075"/>
        <a:ext cx="565222" cy="561758"/>
      </dsp:txXfrm>
    </dsp:sp>
    <dsp:sp modelId="{424A9EA3-6A67-4B04-8DE4-FBB6FAA215B8}">
      <dsp:nvSpPr>
        <dsp:cNvPr id="0" name=""/>
        <dsp:cNvSpPr/>
      </dsp:nvSpPr>
      <dsp:spPr>
        <a:xfrm rot="20700000">
          <a:off x="1629160" y="125343"/>
          <a:ext cx="1115425" cy="1115425"/>
        </a:xfrm>
        <a:prstGeom prst="gear6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  <a:sp3d extrusionH="28000" prstMaterial="matte"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Leer</a:t>
          </a:r>
          <a:endParaRPr lang="es-MX" sz="1700" kern="1200" dirty="0"/>
        </a:p>
      </dsp:txBody>
      <dsp:txXfrm rot="-20700000">
        <a:off x="1873806" y="369988"/>
        <a:ext cx="626134" cy="626134"/>
      </dsp:txXfrm>
    </dsp:sp>
    <dsp:sp modelId="{1E8A6881-EC29-466A-93EA-CA1F2BB00139}">
      <dsp:nvSpPr>
        <dsp:cNvPr id="0" name=""/>
        <dsp:cNvSpPr/>
      </dsp:nvSpPr>
      <dsp:spPr>
        <a:xfrm>
          <a:off x="1767712" y="1052484"/>
          <a:ext cx="2003630" cy="2003630"/>
        </a:xfrm>
        <a:prstGeom prst="circularArrow">
          <a:avLst>
            <a:gd name="adj1" fmla="val 4687"/>
            <a:gd name="adj2" fmla="val 299029"/>
            <a:gd name="adj3" fmla="val 2472031"/>
            <a:gd name="adj4" fmla="val 15959856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2C8-6053-4EBA-BD5D-9FDCAC4287CC}">
      <dsp:nvSpPr>
        <dsp:cNvPr id="0" name=""/>
        <dsp:cNvSpPr/>
      </dsp:nvSpPr>
      <dsp:spPr>
        <a:xfrm>
          <a:off x="789912" y="664636"/>
          <a:ext cx="1455762" cy="145576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4DB3D6-BB44-4B00-B797-AE36D900A196}">
      <dsp:nvSpPr>
        <dsp:cNvPr id="0" name=""/>
        <dsp:cNvSpPr/>
      </dsp:nvSpPr>
      <dsp:spPr>
        <a:xfrm>
          <a:off x="1371151" y="-113191"/>
          <a:ext cx="1569605" cy="156960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574EB-1F04-4414-BDE9-A59FCC054BF1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F2A11-6FDF-4EDA-B49F-FF225BC2B20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3974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997C4-619D-4C5F-8218-9AB5E05015AD}" type="slidenum">
              <a:rPr lang="es-ES"/>
              <a:pPr/>
              <a:t>5</a:t>
            </a:fld>
            <a:endParaRPr lang="es-E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Diapositiva 11 clase 2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6198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92704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2407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2052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6610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4329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1500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206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1981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5554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9544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661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0523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7E09F-1E4F-4799-A7A8-FB37D665CF08}" type="slidenum">
              <a:rPr lang="es-ES" smtClean="0"/>
              <a:pPr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092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42862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5357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-32" y="6429397"/>
            <a:ext cx="4000716" cy="428603"/>
          </a:xfrm>
        </p:spPr>
        <p:txBody>
          <a:bodyPr anchor="b"/>
          <a:lstStyle>
            <a:lvl1pPr algn="l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38994" y="6492899"/>
            <a:ext cx="2133600" cy="365125"/>
          </a:xfrm>
        </p:spPr>
        <p:txBody>
          <a:bodyPr vert="horz" lIns="91440" tIns="45720" rIns="91440" bIns="45720" rtlCol="0" anchor="b"/>
          <a:lstStyle>
            <a:lvl1pPr marL="0" algn="r" defTabSz="914400" rtl="0" eaLnBrk="1" latinLnBrk="0" hangingPunct="1">
              <a:defRPr lang="es-MX" sz="1200" b="1" kern="120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1" name="10 Conector recto"/>
          <p:cNvCxnSpPr/>
          <p:nvPr userDrawn="1"/>
        </p:nvCxnSpPr>
        <p:spPr>
          <a:xfrm>
            <a:off x="5643570" y="498454"/>
            <a:ext cx="3429024" cy="1588"/>
          </a:xfrm>
          <a:prstGeom prst="line">
            <a:avLst/>
          </a:prstGeom>
          <a:ln w="114300" cap="rnd" cmpd="sng">
            <a:solidFill>
              <a:schemeClr val="accent5">
                <a:lumMod val="75000"/>
              </a:schemeClr>
            </a:solidFill>
            <a:prstDash val="sysDot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23C31-2F2B-42D1-B51E-3220899ED28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7" y="5643602"/>
            <a:ext cx="9121393" cy="1255509"/>
          </a:xfrm>
          <a:prstGeom prst="rect">
            <a:avLst/>
          </a:prstGeom>
        </p:spPr>
      </p:pic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254995"/>
              </p:ext>
            </p:extLst>
          </p:nvPr>
        </p:nvGraphicFramePr>
        <p:xfrm>
          <a:off x="357159" y="3902184"/>
          <a:ext cx="8429683" cy="822960"/>
        </p:xfrm>
        <a:graphic>
          <a:graphicData uri="http://schemas.openxmlformats.org/drawingml/2006/table">
            <a:tbl>
              <a:tblPr/>
              <a:tblGrid>
                <a:gridCol w="1285845"/>
                <a:gridCol w="1357360"/>
                <a:gridCol w="1285884"/>
                <a:gridCol w="1500198"/>
                <a:gridCol w="1007892"/>
                <a:gridCol w="1992504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Clave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Horas Teoría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Tipo de U.A.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Carácter de U.A.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Créditos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Núcleo de </a:t>
                      </a:r>
                      <a:r>
                        <a:rPr lang="es-MX" sz="1200" b="1" spc="100" dirty="0" err="1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U.A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spc="100" dirty="0" smtClean="0">
                          <a:latin typeface="Arial"/>
                          <a:ea typeface="Times New Roman"/>
                        </a:rPr>
                        <a:t>L19O05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latin typeface="Arial"/>
                          <a:ea typeface="Calibri"/>
                        </a:rPr>
                        <a:t>64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latin typeface="Arial"/>
                          <a:ea typeface="Calibri"/>
                        </a:rPr>
                        <a:t>Curso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>
                          <a:latin typeface="Arial"/>
                          <a:ea typeface="Calibri"/>
                        </a:rPr>
                        <a:t>Obligatoria</a:t>
                      </a:r>
                      <a:endParaRPr lang="es-MX" sz="1200" spc="1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>
                          <a:latin typeface="Arial"/>
                          <a:ea typeface="Calibri"/>
                        </a:rPr>
                        <a:t>8</a:t>
                      </a:r>
                      <a:endParaRPr lang="es-MX" sz="1200" spc="1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>
                          <a:latin typeface="Arial"/>
                          <a:ea typeface="Calibri"/>
                        </a:rPr>
                        <a:t>Sustantivo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4624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Funcionamiento del grupo: el lugar del liderazgo</a:t>
            </a:r>
            <a:endParaRPr lang="es-MX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838575"/>
              </p:ext>
            </p:extLst>
          </p:nvPr>
        </p:nvGraphicFramePr>
        <p:xfrm>
          <a:off x="357158" y="1663060"/>
          <a:ext cx="8429684" cy="640080"/>
        </p:xfrm>
        <a:graphic>
          <a:graphicData uri="http://schemas.openxmlformats.org/drawingml/2006/table">
            <a:tbl>
              <a:tblPr/>
              <a:tblGrid>
                <a:gridCol w="4214842"/>
                <a:gridCol w="42148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b="1" spc="100" smtClean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 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Unidad de Aprendizaje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spc="100" dirty="0">
                          <a:latin typeface="Arial"/>
                          <a:ea typeface="Calibri"/>
                        </a:rPr>
                        <a:t>Licenciatura en Psicología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400" spc="100" dirty="0" smtClean="0">
                          <a:latin typeface="Arial"/>
                          <a:ea typeface="Calibri"/>
                        </a:rPr>
                        <a:t>Proceso Grupal</a:t>
                      </a:r>
                      <a:endParaRPr lang="es-MX" sz="14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513653"/>
              </p:ext>
            </p:extLst>
          </p:nvPr>
        </p:nvGraphicFramePr>
        <p:xfrm>
          <a:off x="357158" y="2448878"/>
          <a:ext cx="8429685" cy="1371600"/>
        </p:xfrm>
        <a:graphic>
          <a:graphicData uri="http://schemas.openxmlformats.org/drawingml/2006/table">
            <a:tbl>
              <a:tblPr/>
              <a:tblGrid>
                <a:gridCol w="2810457"/>
                <a:gridCol w="2810457"/>
                <a:gridCol w="280877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Unidad de Competencia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Contenidos de la </a:t>
                      </a:r>
                      <a:r>
                        <a:rPr lang="es-MX" sz="1200" b="1" spc="100" dirty="0" err="1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UC</a:t>
                      </a: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 que atiende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b="1" spc="100" dirty="0">
                          <a:solidFill>
                            <a:srgbClr val="FFFFFF"/>
                          </a:solidFill>
                          <a:latin typeface="Arial"/>
                          <a:ea typeface="Calibri"/>
                        </a:rPr>
                        <a:t>Objetivo de la Unidad de competencia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 smtClean="0">
                          <a:latin typeface="Arial"/>
                          <a:ea typeface="Calibri"/>
                        </a:rPr>
                        <a:t>II. Estructura y funcionamiento del grupo.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 smtClean="0">
                          <a:latin typeface="Arial"/>
                          <a:ea typeface="Times New Roman"/>
                        </a:rPr>
                        <a:t>Temas selectos: Liderazgo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1200" spc="100" dirty="0" smtClean="0">
                          <a:latin typeface="Arial"/>
                          <a:ea typeface="Times New Roman"/>
                        </a:rPr>
                        <a:t>Conocer las características que definen al líder así como los tipos de liderazgo.</a:t>
                      </a:r>
                      <a:endParaRPr lang="es-MX" sz="1200" spc="1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893751" y="6229341"/>
            <a:ext cx="20716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2015</a:t>
            </a:r>
            <a:endParaRPr kumimoji="0" lang="es-E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31540" y="5081819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/>
            <a:r>
              <a:rPr lang="es-ES" sz="1600" b="1" i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Material didáctico sólo visión </a:t>
            </a:r>
            <a:r>
              <a:rPr lang="es-ES" sz="1600" b="1" i="1" dirty="0" err="1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proyectables</a:t>
            </a:r>
            <a:r>
              <a:rPr lang="es-ES" sz="1600" b="1" i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, </a:t>
            </a:r>
            <a:r>
              <a:rPr lang="es-E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>elaborado por:</a:t>
            </a:r>
            <a:endParaRPr lang="es-MX" sz="1600" b="1" dirty="0">
              <a:solidFill>
                <a:prstClr val="black">
                  <a:lumMod val="85000"/>
                  <a:lumOff val="15000"/>
                </a:prstClr>
              </a:solidFill>
              <a:latin typeface="Century Gothic" panose="020B0502020202020204"/>
            </a:endParaRPr>
          </a:p>
          <a:p>
            <a:pPr lvl="0" algn="ctr" defTabSz="457200"/>
            <a:r>
              <a:rPr lang="es-ES" sz="1600" b="1" dirty="0">
                <a:solidFill>
                  <a:srgbClr val="0E5580">
                    <a:lumMod val="75000"/>
                  </a:srgbClr>
                </a:solidFill>
                <a:latin typeface="Century Gothic" panose="020B0502020202020204"/>
              </a:rPr>
              <a:t>M. en Psi. Ed. </a:t>
            </a:r>
            <a:r>
              <a:rPr lang="es-ES" sz="1600" b="1" dirty="0" err="1">
                <a:solidFill>
                  <a:srgbClr val="0E5580">
                    <a:lumMod val="75000"/>
                  </a:srgbClr>
                </a:solidFill>
                <a:latin typeface="Century Gothic" panose="020B0502020202020204"/>
              </a:rPr>
              <a:t>Anabell</a:t>
            </a:r>
            <a:r>
              <a:rPr lang="es-ES" sz="1600" b="1" dirty="0">
                <a:solidFill>
                  <a:srgbClr val="0E5580">
                    <a:lumMod val="75000"/>
                  </a:srgbClr>
                </a:solidFill>
                <a:latin typeface="Century Gothic" panose="020B0502020202020204"/>
              </a:rPr>
              <a:t> Gómez Vidal</a:t>
            </a:r>
            <a:endParaRPr lang="es-MX" sz="1600" b="1" dirty="0">
              <a:solidFill>
                <a:srgbClr val="0E5580">
                  <a:lumMod val="75000"/>
                </a:srgbClr>
              </a:solidFill>
              <a:latin typeface="Century Gothic" panose="020B0502020202020204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2" t="25231" r="20550" b="35915"/>
          <a:stretch/>
        </p:blipFill>
        <p:spPr>
          <a:xfrm>
            <a:off x="179512" y="6023269"/>
            <a:ext cx="1440160" cy="650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124744"/>
            <a:ext cx="8280400" cy="4465637"/>
          </a:xfrm>
        </p:spPr>
        <p:txBody>
          <a:bodyPr>
            <a:noAutofit/>
          </a:bodyPr>
          <a:lstStyle/>
          <a:p>
            <a:r>
              <a:rPr lang="es-MX" sz="2800" dirty="0" smtClean="0"/>
              <a:t>Así </a:t>
            </a:r>
            <a:r>
              <a:rPr lang="es-MX" sz="2800" dirty="0"/>
              <a:t>podemos decir que un grupo:</a:t>
            </a:r>
          </a:p>
          <a:p>
            <a:pPr lvl="1"/>
            <a:r>
              <a:rPr lang="es-MX" dirty="0"/>
              <a:t>Tiene una o más características en </a:t>
            </a:r>
            <a:r>
              <a:rPr lang="es-MX" dirty="0" smtClean="0"/>
              <a:t>común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F739557-F2B6-4CBE-85FB-849EFDDCB27F}" type="slidenum">
              <a:rPr lang="es-ES"/>
              <a:pPr/>
              <a:t>10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2492896"/>
            <a:ext cx="5150494" cy="3692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12777"/>
            <a:ext cx="8280400" cy="792088"/>
          </a:xfrm>
        </p:spPr>
        <p:txBody>
          <a:bodyPr>
            <a:noAutofit/>
          </a:bodyPr>
          <a:lstStyle/>
          <a:p>
            <a:pPr lvl="1"/>
            <a:r>
              <a:rPr lang="es-MX" dirty="0" smtClean="0"/>
              <a:t>Intereses</a:t>
            </a:r>
            <a:r>
              <a:rPr lang="es-MX" dirty="0"/>
              <a:t>, fines o metas </a:t>
            </a:r>
            <a:r>
              <a:rPr lang="es-MX" dirty="0" smtClean="0"/>
              <a:t>conjuntas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F739557-F2B6-4CBE-85FB-849EFDDCB27F}" type="slidenum">
              <a:rPr lang="es-ES"/>
              <a:pPr/>
              <a:t>11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15873"/>
          <a:stretch/>
        </p:blipFill>
        <p:spPr>
          <a:xfrm>
            <a:off x="1186781" y="2011593"/>
            <a:ext cx="6843463" cy="431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2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788644"/>
            <a:ext cx="8280400" cy="912164"/>
          </a:xfrm>
        </p:spPr>
        <p:txBody>
          <a:bodyPr>
            <a:noAutofit/>
          </a:bodyPr>
          <a:lstStyle/>
          <a:p>
            <a:pPr lvl="1"/>
            <a:r>
              <a:rPr lang="es-MX" dirty="0" smtClean="0"/>
              <a:t>Determinado </a:t>
            </a:r>
            <a:r>
              <a:rPr lang="es-MX" dirty="0"/>
              <a:t>grado de cohesión (lazos fuertes o débiles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F739557-F2B6-4CBE-85FB-849EFDDCB27F}" type="slidenum">
              <a:rPr lang="es-ES"/>
              <a:pPr/>
              <a:t>12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86" y="1886046"/>
            <a:ext cx="7920879" cy="428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836713"/>
            <a:ext cx="8280400" cy="720080"/>
          </a:xfrm>
        </p:spPr>
        <p:txBody>
          <a:bodyPr>
            <a:noAutofit/>
          </a:bodyPr>
          <a:lstStyle/>
          <a:p>
            <a:pPr lvl="1"/>
            <a:r>
              <a:rPr lang="es-MX" dirty="0" smtClean="0"/>
              <a:t>Un </a:t>
            </a:r>
            <a:r>
              <a:rPr lang="es-MX" dirty="0"/>
              <a:t>número determinado de </a:t>
            </a:r>
            <a:r>
              <a:rPr lang="es-MX" dirty="0" smtClean="0"/>
              <a:t>miembros.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F739557-F2B6-4CBE-85FB-849EFDDCB27F}" type="slidenum">
              <a:rPr lang="es-ES"/>
              <a:pPr/>
              <a:t>13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806" y="1556793"/>
            <a:ext cx="600626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1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52737"/>
            <a:ext cx="8280400" cy="648072"/>
          </a:xfrm>
        </p:spPr>
        <p:txBody>
          <a:bodyPr>
            <a:noAutofit/>
          </a:bodyPr>
          <a:lstStyle/>
          <a:p>
            <a:pPr lvl="1"/>
            <a:r>
              <a:rPr lang="es-MX" dirty="0" smtClean="0"/>
              <a:t>Tiene </a:t>
            </a:r>
            <a:r>
              <a:rPr lang="es-MX" dirty="0"/>
              <a:t>reglas, pautas de conducta, </a:t>
            </a:r>
            <a:r>
              <a:rPr lang="es-MX" dirty="0" smtClean="0"/>
              <a:t>normas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F739557-F2B6-4CBE-85FB-849EFDDCB27F}" type="slidenum">
              <a:rPr lang="es-ES"/>
              <a:pPr/>
              <a:t>14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2218829"/>
            <a:ext cx="5610225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3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/>
              <a:t>Clasificación de los grupos</a:t>
            </a:r>
            <a:endParaRPr lang="es-E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77974"/>
            <a:ext cx="8280400" cy="865188"/>
          </a:xfrm>
        </p:spPr>
        <p:txBody>
          <a:bodyPr>
            <a:normAutofit fontScale="70000" lnSpcReduction="20000"/>
          </a:bodyPr>
          <a:lstStyle/>
          <a:p>
            <a:r>
              <a:rPr lang="es-MX"/>
              <a:t>Los grupos se clasifican en dos grandes categorías, considerando el carácter de la relación entre los miembros que lo componen:</a:t>
            </a:r>
            <a:endParaRPr lang="es-ES"/>
          </a:p>
        </p:txBody>
      </p:sp>
      <p:sp>
        <p:nvSpPr>
          <p:cNvPr id="13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B9B1349-1605-4C5D-A5CE-8C7DD31AC0EE}" type="slidenum">
              <a:rPr lang="es-ES"/>
              <a:pPr/>
              <a:t>15</a:t>
            </a:fld>
            <a:endParaRPr lang="es-ES"/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2771775" y="2557474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/>
              <a:t>Clasificación de los grupos</a:t>
            </a:r>
            <a:endParaRPr lang="es-ES" b="1"/>
          </a:p>
        </p:txBody>
      </p:sp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611188" y="3638562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/>
              <a:t>Grupos Primarios</a:t>
            </a:r>
            <a:endParaRPr lang="es-ES" b="1"/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5867400" y="3638562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/>
              <a:t>Grupos Secundarios</a:t>
            </a:r>
            <a:endParaRPr lang="es-ES" b="1"/>
          </a:p>
        </p:txBody>
      </p:sp>
      <p:cxnSp>
        <p:nvCxnSpPr>
          <p:cNvPr id="122887" name="AutoShape 7"/>
          <p:cNvCxnSpPr>
            <a:cxnSpLocks noChangeShapeType="1"/>
            <a:stCxn id="122884" idx="1"/>
            <a:endCxn id="122885" idx="0"/>
          </p:cNvCxnSpPr>
          <p:nvPr/>
        </p:nvCxnSpPr>
        <p:spPr bwMode="auto">
          <a:xfrm rot="10800000" flipV="1">
            <a:off x="1763713" y="2741624"/>
            <a:ext cx="1008062" cy="896938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2888" name="AutoShape 8"/>
          <p:cNvCxnSpPr>
            <a:cxnSpLocks noChangeShapeType="1"/>
            <a:stCxn id="122884" idx="3"/>
            <a:endCxn id="122886" idx="0"/>
          </p:cNvCxnSpPr>
          <p:nvPr/>
        </p:nvCxnSpPr>
        <p:spPr bwMode="auto">
          <a:xfrm>
            <a:off x="6083300" y="2741624"/>
            <a:ext cx="1044575" cy="896938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1258888" y="4502162"/>
            <a:ext cx="2160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>
                <a:hlinkClick r:id="rId2" action="ppaction://hlinksldjump"/>
              </a:rPr>
              <a:t>Características y ejemplos</a:t>
            </a:r>
            <a:endParaRPr lang="es-ES"/>
          </a:p>
        </p:txBody>
      </p:sp>
      <p:sp>
        <p:nvSpPr>
          <p:cNvPr id="122892" name="Text Box 12"/>
          <p:cNvSpPr txBox="1">
            <a:spLocks noChangeArrowheads="1"/>
          </p:cNvSpPr>
          <p:nvPr/>
        </p:nvSpPr>
        <p:spPr bwMode="auto">
          <a:xfrm>
            <a:off x="6515100" y="4502162"/>
            <a:ext cx="2160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>
                <a:hlinkClick r:id="rId3" action="ppaction://hlinksldjump"/>
              </a:rPr>
              <a:t>Características y ejemplos</a:t>
            </a:r>
            <a:endParaRPr lang="es-ES"/>
          </a:p>
        </p:txBody>
      </p:sp>
      <p:sp>
        <p:nvSpPr>
          <p:cNvPr id="122894" name="Freeform 14"/>
          <p:cNvSpPr>
            <a:spLocks/>
          </p:cNvSpPr>
          <p:nvPr/>
        </p:nvSpPr>
        <p:spPr bwMode="auto">
          <a:xfrm>
            <a:off x="723900" y="4041787"/>
            <a:ext cx="561975" cy="898525"/>
          </a:xfrm>
          <a:custGeom>
            <a:avLst/>
            <a:gdLst/>
            <a:ahLst/>
            <a:cxnLst>
              <a:cxn ang="0">
                <a:pos x="218" y="0"/>
              </a:cxn>
              <a:cxn ang="0">
                <a:pos x="32" y="205"/>
              </a:cxn>
              <a:cxn ang="0">
                <a:pos x="3" y="312"/>
              </a:cxn>
              <a:cxn ang="0">
                <a:pos x="22" y="439"/>
              </a:cxn>
              <a:cxn ang="0">
                <a:pos x="208" y="566"/>
              </a:cxn>
              <a:cxn ang="0">
                <a:pos x="354" y="556"/>
              </a:cxn>
            </a:cxnLst>
            <a:rect l="0" t="0" r="r" b="b"/>
            <a:pathLst>
              <a:path w="354" h="566">
                <a:moveTo>
                  <a:pt x="218" y="0"/>
                </a:moveTo>
                <a:cubicBezTo>
                  <a:pt x="134" y="53"/>
                  <a:pt x="66" y="106"/>
                  <a:pt x="32" y="205"/>
                </a:cubicBezTo>
                <a:cubicBezTo>
                  <a:pt x="20" y="240"/>
                  <a:pt x="3" y="312"/>
                  <a:pt x="3" y="312"/>
                </a:cubicBezTo>
                <a:cubicBezTo>
                  <a:pt x="8" y="355"/>
                  <a:pt x="0" y="402"/>
                  <a:pt x="22" y="439"/>
                </a:cubicBezTo>
                <a:cubicBezTo>
                  <a:pt x="72" y="525"/>
                  <a:pt x="118" y="543"/>
                  <a:pt x="208" y="566"/>
                </a:cubicBezTo>
                <a:cubicBezTo>
                  <a:pt x="295" y="551"/>
                  <a:pt x="246" y="556"/>
                  <a:pt x="354" y="556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es-MX"/>
          </a:p>
        </p:txBody>
      </p:sp>
      <p:sp>
        <p:nvSpPr>
          <p:cNvPr id="122895" name="Freeform 15"/>
          <p:cNvSpPr>
            <a:spLocks/>
          </p:cNvSpPr>
          <p:nvPr/>
        </p:nvSpPr>
        <p:spPr bwMode="auto">
          <a:xfrm>
            <a:off x="6024563" y="4037024"/>
            <a:ext cx="561975" cy="898525"/>
          </a:xfrm>
          <a:custGeom>
            <a:avLst/>
            <a:gdLst/>
            <a:ahLst/>
            <a:cxnLst>
              <a:cxn ang="0">
                <a:pos x="218" y="0"/>
              </a:cxn>
              <a:cxn ang="0">
                <a:pos x="32" y="205"/>
              </a:cxn>
              <a:cxn ang="0">
                <a:pos x="3" y="312"/>
              </a:cxn>
              <a:cxn ang="0">
                <a:pos x="22" y="439"/>
              </a:cxn>
              <a:cxn ang="0">
                <a:pos x="208" y="566"/>
              </a:cxn>
              <a:cxn ang="0">
                <a:pos x="354" y="556"/>
              </a:cxn>
            </a:cxnLst>
            <a:rect l="0" t="0" r="r" b="b"/>
            <a:pathLst>
              <a:path w="354" h="566">
                <a:moveTo>
                  <a:pt x="218" y="0"/>
                </a:moveTo>
                <a:cubicBezTo>
                  <a:pt x="134" y="53"/>
                  <a:pt x="66" y="106"/>
                  <a:pt x="32" y="205"/>
                </a:cubicBezTo>
                <a:cubicBezTo>
                  <a:pt x="20" y="240"/>
                  <a:pt x="3" y="312"/>
                  <a:pt x="3" y="312"/>
                </a:cubicBezTo>
                <a:cubicBezTo>
                  <a:pt x="8" y="355"/>
                  <a:pt x="0" y="402"/>
                  <a:pt x="22" y="439"/>
                </a:cubicBezTo>
                <a:cubicBezTo>
                  <a:pt x="72" y="525"/>
                  <a:pt x="118" y="543"/>
                  <a:pt x="208" y="566"/>
                </a:cubicBezTo>
                <a:cubicBezTo>
                  <a:pt x="295" y="551"/>
                  <a:pt x="246" y="556"/>
                  <a:pt x="354" y="556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Grupos Primarios</a:t>
            </a:r>
            <a:endParaRPr lang="es-ES"/>
          </a:p>
        </p:txBody>
      </p:sp>
      <p:sp>
        <p:nvSpPr>
          <p:cNvPr id="123916" name="Rectangle 12"/>
          <p:cNvSpPr>
            <a:spLocks noGrp="1" noChangeArrowheads="1"/>
          </p:cNvSpPr>
          <p:nvPr>
            <p:ph sz="half" idx="1"/>
          </p:nvPr>
        </p:nvSpPr>
        <p:spPr>
          <a:xfrm>
            <a:off x="468313" y="908050"/>
            <a:ext cx="5256212" cy="5473700"/>
          </a:xfrm>
        </p:spPr>
        <p:txBody>
          <a:bodyPr/>
          <a:lstStyle/>
          <a:p>
            <a:pPr algn="l"/>
            <a:r>
              <a:rPr lang="es-MX" sz="1800"/>
              <a:t>Características</a:t>
            </a:r>
          </a:p>
          <a:p>
            <a:pPr lvl="1" algn="l"/>
            <a:r>
              <a:rPr lang="es-MX" sz="1800"/>
              <a:t>Asociación íntima</a:t>
            </a:r>
          </a:p>
          <a:p>
            <a:pPr lvl="1" algn="l"/>
            <a:r>
              <a:rPr lang="es-MX" sz="1800"/>
              <a:t>Lazos emocionales cálidos, íntimos y personales</a:t>
            </a:r>
          </a:p>
          <a:p>
            <a:pPr lvl="1" algn="l"/>
            <a:r>
              <a:rPr lang="es-MX" sz="1800"/>
              <a:t>Alto grado de cooperación</a:t>
            </a:r>
          </a:p>
          <a:p>
            <a:pPr lvl="1" algn="l"/>
            <a:r>
              <a:rPr lang="es-MX" sz="1800"/>
              <a:t>Lealtad</a:t>
            </a:r>
          </a:p>
          <a:p>
            <a:pPr lvl="1" algn="l"/>
            <a:r>
              <a:rPr lang="es-MX" sz="1800"/>
              <a:t>Solidaridad</a:t>
            </a:r>
          </a:p>
          <a:p>
            <a:pPr lvl="1" algn="l"/>
            <a:r>
              <a:rPr lang="es-MX" sz="1800"/>
              <a:t>Fusión de individualidades: el Yo se cambia por el NOSOTROS</a:t>
            </a:r>
          </a:p>
          <a:p>
            <a:pPr lvl="1" algn="l"/>
            <a:r>
              <a:rPr lang="es-MX" sz="1800"/>
              <a:t>Sentido de pertenencia</a:t>
            </a:r>
          </a:p>
          <a:p>
            <a:pPr lvl="1" algn="l"/>
            <a:r>
              <a:rPr lang="es-MX" sz="1800"/>
              <a:t>Proximidad física de los miembros</a:t>
            </a:r>
          </a:p>
          <a:p>
            <a:pPr lvl="1" algn="l"/>
            <a:r>
              <a:rPr lang="es-MX" sz="1800"/>
              <a:t>Tamaño reducido del grupo</a:t>
            </a:r>
          </a:p>
          <a:p>
            <a:pPr lvl="1" algn="l"/>
            <a:r>
              <a:rPr lang="es-MX" sz="1800"/>
              <a:t>Orientados hacia fines mutuos y comunes</a:t>
            </a:r>
          </a:p>
          <a:p>
            <a:pPr lvl="1" algn="l"/>
            <a:r>
              <a:rPr lang="es-MX" sz="1800"/>
              <a:t>Estabilidad en las relaciones: proporcionan seguridad emocional</a:t>
            </a:r>
          </a:p>
        </p:txBody>
      </p:sp>
      <p:sp>
        <p:nvSpPr>
          <p:cNvPr id="123917" name="Rectangle 13"/>
          <p:cNvSpPr>
            <a:spLocks noGrp="1" noChangeArrowheads="1"/>
          </p:cNvSpPr>
          <p:nvPr>
            <p:ph sz="half" idx="2"/>
          </p:nvPr>
        </p:nvSpPr>
        <p:spPr>
          <a:xfrm>
            <a:off x="6084888" y="908050"/>
            <a:ext cx="2663825" cy="5473700"/>
          </a:xfrm>
        </p:spPr>
        <p:txBody>
          <a:bodyPr/>
          <a:lstStyle/>
          <a:p>
            <a:r>
              <a:rPr lang="es-MX" sz="1800"/>
              <a:t>Ejemplos</a:t>
            </a:r>
          </a:p>
          <a:p>
            <a:pPr lvl="1"/>
            <a:r>
              <a:rPr lang="es-MX" sz="1800"/>
              <a:t>Familia</a:t>
            </a:r>
          </a:p>
          <a:p>
            <a:pPr lvl="1"/>
            <a:r>
              <a:rPr lang="es-MX" sz="1800"/>
              <a:t>Amigos</a:t>
            </a:r>
          </a:p>
          <a:p>
            <a:pPr lvl="1"/>
            <a:r>
              <a:rPr lang="es-MX" sz="1800"/>
              <a:t>La pandilla</a:t>
            </a:r>
            <a:endParaRPr lang="es-ES" sz="180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3B4B-CD00-48A7-8E3D-619896EC1F24}" type="slidenum">
              <a:rPr lang="es-ES"/>
              <a:pPr/>
              <a:t>16</a:t>
            </a:fld>
            <a:endParaRPr lang="es-ES"/>
          </a:p>
        </p:txBody>
      </p:sp>
      <p:pic>
        <p:nvPicPr>
          <p:cNvPr id="123921" name="Picture 17" descr="http://cache1.asset-cache.net/xr/92149277.jpg?v=1&amp;c=NewsMaker&amp;k=3&amp;d=AA1747D0965B1B3D5FCB3CD19FFCC13CE1BB09A1E8EED34A48F241747BCFCFDBEC7C5022FB410D56"/>
          <p:cNvPicPr>
            <a:picLocks noChangeAspect="1" noChangeArrowheads="1"/>
          </p:cNvPicPr>
          <p:nvPr/>
        </p:nvPicPr>
        <p:blipFill>
          <a:blip r:embed="rId2"/>
          <a:srcRect t="13235"/>
          <a:stretch>
            <a:fillRect/>
          </a:stretch>
        </p:blipFill>
        <p:spPr bwMode="auto">
          <a:xfrm>
            <a:off x="5857884" y="3571876"/>
            <a:ext cx="2152650" cy="2809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Grupos Secundarios</a:t>
            </a:r>
            <a:endParaRPr lang="es-ES"/>
          </a:p>
        </p:txBody>
      </p:sp>
      <p:sp>
        <p:nvSpPr>
          <p:cNvPr id="124935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468313" y="908050"/>
            <a:ext cx="5040312" cy="5473700"/>
          </a:xfrm>
        </p:spPr>
        <p:txBody>
          <a:bodyPr/>
          <a:lstStyle/>
          <a:p>
            <a:r>
              <a:rPr lang="es-MX" sz="1800"/>
              <a:t>Características</a:t>
            </a:r>
          </a:p>
          <a:p>
            <a:pPr lvl="1"/>
            <a:r>
              <a:rPr lang="es-MX" sz="1800"/>
              <a:t>Son formales, institucionales y rígidos en su estructura</a:t>
            </a:r>
          </a:p>
          <a:p>
            <a:pPr lvl="1"/>
            <a:r>
              <a:rPr lang="es-MX" sz="1800"/>
              <a:t>No surgen de acciones espontáneas.</a:t>
            </a:r>
          </a:p>
          <a:p>
            <a:pPr lvl="1"/>
            <a:r>
              <a:rPr lang="es-MX" sz="1800"/>
              <a:t>Las relaciones entre sus miembros son frías, impersonales, racionales, contractuales y formales.</a:t>
            </a:r>
          </a:p>
          <a:p>
            <a:pPr lvl="1"/>
            <a:r>
              <a:rPr lang="es-MX" sz="1800"/>
              <a:t>Quedan insertos de manera inevitable dentro de la estructura tradicional de las sociedades.</a:t>
            </a:r>
          </a:p>
          <a:p>
            <a:pPr lvl="1"/>
            <a:r>
              <a:rPr lang="es-MX" sz="1800"/>
              <a:t>El grupo es un medio para otros fines.</a:t>
            </a:r>
          </a:p>
          <a:p>
            <a:pPr lvl="1"/>
            <a:r>
              <a:rPr lang="es-MX" sz="1800"/>
              <a:t>No ofrece seguridad psicológica.</a:t>
            </a:r>
          </a:p>
          <a:p>
            <a:pPr lvl="1"/>
            <a:r>
              <a:rPr lang="es-MX" sz="1800"/>
              <a:t>Las actitudes frecuentes son el aislamiento y la enajenación. </a:t>
            </a:r>
          </a:p>
          <a:p>
            <a:pPr lvl="1"/>
            <a:r>
              <a:rPr lang="es-MX" sz="1800"/>
              <a:t>Suelen ser numerosos</a:t>
            </a:r>
          </a:p>
          <a:p>
            <a:pPr lvl="1"/>
            <a:r>
              <a:rPr lang="es-MX" sz="1800"/>
              <a:t>Los contactos de sus miembros son intermitentes</a:t>
            </a:r>
            <a:endParaRPr lang="es-ES" sz="1800"/>
          </a:p>
        </p:txBody>
      </p:sp>
      <p:sp>
        <p:nvSpPr>
          <p:cNvPr id="124936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5867400" y="908050"/>
            <a:ext cx="2881313" cy="5473700"/>
          </a:xfrm>
        </p:spPr>
        <p:txBody>
          <a:bodyPr/>
          <a:lstStyle/>
          <a:p>
            <a:r>
              <a:rPr lang="es-MX" sz="1800" dirty="0"/>
              <a:t>Ejemplos</a:t>
            </a:r>
          </a:p>
          <a:p>
            <a:pPr lvl="1"/>
            <a:r>
              <a:rPr lang="es-MX" sz="1800" dirty="0"/>
              <a:t>Universidades</a:t>
            </a:r>
          </a:p>
          <a:p>
            <a:pPr lvl="1"/>
            <a:r>
              <a:rPr lang="es-MX" sz="1800" dirty="0"/>
              <a:t>Administración pública</a:t>
            </a:r>
          </a:p>
          <a:p>
            <a:pPr lvl="1"/>
            <a:r>
              <a:rPr lang="es-MX" sz="1800" dirty="0"/>
              <a:t>Empresas paraestatales y privadas.</a:t>
            </a:r>
            <a:endParaRPr lang="es-ES" sz="1800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0B37-0F30-46EC-BE47-E0FA712105A0}" type="slidenum">
              <a:rPr lang="es-ES"/>
              <a:pPr/>
              <a:t>17</a:t>
            </a:fld>
            <a:endParaRPr lang="es-ES"/>
          </a:p>
        </p:txBody>
      </p:sp>
      <p:pic>
        <p:nvPicPr>
          <p:cNvPr id="124939" name="Picture 11" descr="http://cache4.asset-cache.net/xr/92352077.jpg?v=1&amp;c=NewsMaker&amp;k=3&amp;d=EDF6F2F4F969CEBD309D395D88F32F150ED3FEBF724A93EC4B81869C3E97AB43EC7C5022FB410D56"/>
          <p:cNvPicPr>
            <a:picLocks noChangeAspect="1" noChangeArrowheads="1"/>
          </p:cNvPicPr>
          <p:nvPr/>
        </p:nvPicPr>
        <p:blipFill>
          <a:blip r:embed="rId2"/>
          <a:srcRect t="17647"/>
          <a:stretch>
            <a:fillRect/>
          </a:stretch>
        </p:blipFill>
        <p:spPr bwMode="auto">
          <a:xfrm>
            <a:off x="5429256" y="4214818"/>
            <a:ext cx="3238500" cy="2000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6143644"/>
            <a:ext cx="6400800" cy="714356"/>
          </a:xfrm>
        </p:spPr>
        <p:txBody>
          <a:bodyPr>
            <a:normAutofit/>
          </a:bodyPr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Los roles dentro del grupo</a:t>
            </a: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80728"/>
            <a:ext cx="8684601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990580" cy="769441"/>
          </a:xfrm>
        </p:spPr>
        <p:txBody>
          <a:bodyPr/>
          <a:lstStyle/>
          <a:p>
            <a:r>
              <a:rPr lang="es-MX" dirty="0" smtClean="0"/>
              <a:t>Definiendo el rol</a:t>
            </a:r>
            <a:endParaRPr lang="es-E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928670"/>
            <a:ext cx="8229600" cy="53578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dirty="0" smtClean="0"/>
              <a:t>El principio del rol es la estructura. Para Pichón </a:t>
            </a:r>
            <a:r>
              <a:rPr lang="es-MX" dirty="0" err="1" smtClean="0"/>
              <a:t>Riviere</a:t>
            </a:r>
            <a:r>
              <a:rPr lang="es-MX" dirty="0" smtClean="0"/>
              <a:t>: "es un modelo organizado de conducta , relativo a una cierta posición del individuo en una red de interacciones ligado a expectativas propias y de los otros".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A061CA6-96CF-4FC4-BA0D-91889AAC20BD}" type="slidenum">
              <a:rPr lang="es-ES"/>
              <a:pPr/>
              <a:t>19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2144" y="4442113"/>
            <a:ext cx="4020108" cy="992671"/>
          </a:xfrm>
        </p:spPr>
        <p:txBody>
          <a:bodyPr/>
          <a:lstStyle/>
          <a:p>
            <a:r>
              <a:rPr lang="es-MX" sz="2400" dirty="0" err="1"/>
              <a:t>Guión</a:t>
            </a:r>
            <a:r>
              <a:rPr lang="es-MX" sz="2400" dirty="0"/>
              <a:t> explicativo para el empleo de este material.</a:t>
            </a:r>
            <a:endParaRPr lang="es-MX" sz="24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937872" y="1236709"/>
            <a:ext cx="3522559" cy="434321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cap="none" dirty="0" smtClean="0">
                <a:solidFill>
                  <a:schemeClr val="tx2">
                    <a:lumMod val="75000"/>
                  </a:schemeClr>
                </a:solidFill>
              </a:rPr>
              <a:t>Este material ha sido diseñado en una presentación de PowerPoint, tiene pocas animaciones a fin de que sea ágil y de lectura fluida.</a:t>
            </a:r>
          </a:p>
          <a:p>
            <a:pPr algn="just"/>
            <a:r>
              <a:rPr lang="es-MX" cap="none" dirty="0" smtClean="0">
                <a:solidFill>
                  <a:schemeClr val="tx2">
                    <a:lumMod val="75000"/>
                  </a:schemeClr>
                </a:solidFill>
              </a:rPr>
              <a:t>Los contenidos están organizados para la revisión teórica-conceptual que argumenta los ejercicios y ejemplos planteados.</a:t>
            </a:r>
          </a:p>
          <a:p>
            <a:pPr algn="just"/>
            <a:r>
              <a:rPr lang="es-MX" cap="none" dirty="0" smtClean="0">
                <a:solidFill>
                  <a:schemeClr val="tx2">
                    <a:lumMod val="75000"/>
                  </a:schemeClr>
                </a:solidFill>
              </a:rPr>
              <a:t>Se recomienda el empleo de este material </a:t>
            </a:r>
            <a:r>
              <a:rPr lang="es-MX" cap="none" dirty="0" smtClean="0">
                <a:solidFill>
                  <a:schemeClr val="tx2">
                    <a:lumMod val="75000"/>
                  </a:schemeClr>
                </a:solidFill>
              </a:rPr>
              <a:t>para el abordaje del tema de liderazgo desde la perspectiva de la teoría de los grupos.</a:t>
            </a:r>
            <a:endParaRPr lang="es-MX" cap="none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22283431"/>
              </p:ext>
            </p:extLst>
          </p:nvPr>
        </p:nvGraphicFramePr>
        <p:xfrm>
          <a:off x="194828" y="942974"/>
          <a:ext cx="4089140" cy="2846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5927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"/>
            <a:ext cx="8229600" cy="785810"/>
          </a:xfrm>
        </p:spPr>
        <p:txBody>
          <a:bodyPr/>
          <a:lstStyle/>
          <a:p>
            <a:r>
              <a:rPr lang="es-MX" dirty="0"/>
              <a:t>Roles positivos y negativos</a:t>
            </a:r>
            <a:endParaRPr lang="es-ES" dirty="0"/>
          </a:p>
        </p:txBody>
      </p:sp>
      <p:sp>
        <p:nvSpPr>
          <p:cNvPr id="31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F305-9084-445A-A8AC-8A2798CF244F}" type="slidenum">
              <a:rPr lang="es-ES"/>
              <a:pPr/>
              <a:t>20</a:t>
            </a:fld>
            <a:endParaRPr lang="es-ES"/>
          </a:p>
        </p:txBody>
      </p:sp>
      <p:sp>
        <p:nvSpPr>
          <p:cNvPr id="101379" name="Oval 3"/>
          <p:cNvSpPr>
            <a:spLocks noChangeArrowheads="1"/>
          </p:cNvSpPr>
          <p:nvPr/>
        </p:nvSpPr>
        <p:spPr bwMode="auto">
          <a:xfrm>
            <a:off x="1439863" y="908050"/>
            <a:ext cx="6264275" cy="5616575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6948488" y="1052513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/>
              <a:t>Roles Negativos</a:t>
            </a:r>
            <a:endParaRPr lang="es-ES" b="1"/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323850" y="5516563"/>
            <a:ext cx="1512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/>
              <a:t>Roles Positivos</a:t>
            </a:r>
            <a:endParaRPr lang="es-ES" b="1"/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1908175" y="2492375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Líder</a:t>
            </a:r>
            <a:endParaRPr lang="es-ES" sz="2000" b="1"/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2916238" y="1484313"/>
            <a:ext cx="1655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Dominador</a:t>
            </a:r>
            <a:endParaRPr lang="es-ES" sz="2000" b="1"/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2411413" y="1700213"/>
            <a:ext cx="4321175" cy="4033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1692275" y="3141663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Guía</a:t>
            </a:r>
            <a:endParaRPr lang="es-ES" sz="2000" b="1"/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2484438" y="3319463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Expositor</a:t>
            </a:r>
            <a:endParaRPr lang="es-ES" sz="2000" b="1"/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1835150" y="4005263"/>
            <a:ext cx="1223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Experto</a:t>
            </a:r>
            <a:endParaRPr lang="es-ES" sz="2000" b="1"/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3348038" y="400526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Informador</a:t>
            </a:r>
            <a:endParaRPr lang="es-ES" sz="2000" b="1"/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2195513" y="465296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Animador</a:t>
            </a:r>
            <a:endParaRPr lang="es-ES" sz="2000" b="1"/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2555875" y="5229225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Portavoz</a:t>
            </a:r>
            <a:endParaRPr lang="es-ES" sz="2000" b="1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4572000" y="551656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Secretario</a:t>
            </a:r>
            <a:endParaRPr lang="es-ES" sz="2000" b="1"/>
          </a:p>
        </p:txBody>
      </p:sp>
      <p:sp>
        <p:nvSpPr>
          <p:cNvPr id="101392" name="Text Box 16"/>
          <p:cNvSpPr txBox="1">
            <a:spLocks noChangeArrowheads="1"/>
          </p:cNvSpPr>
          <p:nvPr/>
        </p:nvSpPr>
        <p:spPr bwMode="auto">
          <a:xfrm>
            <a:off x="4067175" y="4868863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Armonizador</a:t>
            </a:r>
            <a:endParaRPr lang="es-ES" sz="2000" b="1"/>
          </a:p>
        </p:txBody>
      </p:sp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3132138" y="5876925"/>
            <a:ext cx="316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Asistente/Observador</a:t>
            </a:r>
            <a:endParaRPr lang="es-ES" sz="2000" b="1"/>
          </a:p>
        </p:txBody>
      </p:sp>
      <p:sp>
        <p:nvSpPr>
          <p:cNvPr id="101394" name="Text Box 18"/>
          <p:cNvSpPr txBox="1">
            <a:spLocks noChangeArrowheads="1"/>
          </p:cNvSpPr>
          <p:nvPr/>
        </p:nvSpPr>
        <p:spPr bwMode="auto">
          <a:xfrm>
            <a:off x="5724525" y="1916113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Agresivo</a:t>
            </a:r>
            <a:endParaRPr lang="es-ES" sz="2000" b="1"/>
          </a:p>
        </p:txBody>
      </p:sp>
      <p:sp>
        <p:nvSpPr>
          <p:cNvPr id="101395" name="Text Box 19"/>
          <p:cNvSpPr txBox="1">
            <a:spLocks noChangeArrowheads="1"/>
          </p:cNvSpPr>
          <p:nvPr/>
        </p:nvSpPr>
        <p:spPr bwMode="auto">
          <a:xfrm>
            <a:off x="3419475" y="1844675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Resistente</a:t>
            </a:r>
            <a:endParaRPr lang="es-ES" sz="2000" b="1"/>
          </a:p>
        </p:txBody>
      </p:sp>
      <p:sp>
        <p:nvSpPr>
          <p:cNvPr id="101396" name="Text Box 20"/>
          <p:cNvSpPr txBox="1">
            <a:spLocks noChangeArrowheads="1"/>
          </p:cNvSpPr>
          <p:nvPr/>
        </p:nvSpPr>
        <p:spPr bwMode="auto">
          <a:xfrm>
            <a:off x="5651500" y="2349500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Censurador</a:t>
            </a:r>
            <a:endParaRPr lang="es-ES" sz="2000" b="1"/>
          </a:p>
        </p:txBody>
      </p:sp>
      <p:sp>
        <p:nvSpPr>
          <p:cNvPr id="101397" name="Text Box 21"/>
          <p:cNvSpPr txBox="1">
            <a:spLocks noChangeArrowheads="1"/>
          </p:cNvSpPr>
          <p:nvPr/>
        </p:nvSpPr>
        <p:spPr bwMode="auto">
          <a:xfrm>
            <a:off x="3924300" y="2708275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Manipulador</a:t>
            </a:r>
            <a:endParaRPr lang="es-ES" sz="2000" b="1"/>
          </a:p>
        </p:txBody>
      </p:sp>
      <p:sp>
        <p:nvSpPr>
          <p:cNvPr id="101398" name="Text Box 22"/>
          <p:cNvSpPr txBox="1">
            <a:spLocks noChangeArrowheads="1"/>
          </p:cNvSpPr>
          <p:nvPr/>
        </p:nvSpPr>
        <p:spPr bwMode="auto">
          <a:xfrm>
            <a:off x="6443663" y="3319463"/>
            <a:ext cx="1655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Sumiso</a:t>
            </a:r>
            <a:endParaRPr lang="es-ES" sz="2000" b="1"/>
          </a:p>
        </p:txBody>
      </p:sp>
      <p:sp>
        <p:nvSpPr>
          <p:cNvPr id="101399" name="Text Box 23"/>
          <p:cNvSpPr txBox="1">
            <a:spLocks noChangeArrowheads="1"/>
          </p:cNvSpPr>
          <p:nvPr/>
        </p:nvSpPr>
        <p:spPr bwMode="auto">
          <a:xfrm>
            <a:off x="4787900" y="3068638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Temeroso</a:t>
            </a:r>
            <a:endParaRPr lang="es-ES" sz="2000" b="1"/>
          </a:p>
        </p:txBody>
      </p:sp>
      <p:sp>
        <p:nvSpPr>
          <p:cNvPr id="101400" name="Text Box 24"/>
          <p:cNvSpPr txBox="1">
            <a:spLocks noChangeArrowheads="1"/>
          </p:cNvSpPr>
          <p:nvPr/>
        </p:nvSpPr>
        <p:spPr bwMode="auto">
          <a:xfrm>
            <a:off x="6227763" y="2924175"/>
            <a:ext cx="1655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Acusador</a:t>
            </a:r>
            <a:endParaRPr lang="es-ES" sz="2000" b="1"/>
          </a:p>
        </p:txBody>
      </p:sp>
      <p:sp>
        <p:nvSpPr>
          <p:cNvPr id="101401" name="Text Box 25"/>
          <p:cNvSpPr txBox="1">
            <a:spLocks noChangeArrowheads="1"/>
          </p:cNvSpPr>
          <p:nvPr/>
        </p:nvSpPr>
        <p:spPr bwMode="auto">
          <a:xfrm>
            <a:off x="5076825" y="3365500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No comprometido</a:t>
            </a:r>
            <a:endParaRPr lang="es-ES" sz="2000" b="1"/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4211638" y="1052513"/>
            <a:ext cx="1655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Retraído</a:t>
            </a:r>
            <a:endParaRPr lang="es-ES" sz="2000" b="1"/>
          </a:p>
        </p:txBody>
      </p:sp>
      <p:sp>
        <p:nvSpPr>
          <p:cNvPr id="101403" name="Text Box 27"/>
          <p:cNvSpPr txBox="1">
            <a:spLocks noChangeArrowheads="1"/>
          </p:cNvSpPr>
          <p:nvPr/>
        </p:nvSpPr>
        <p:spPr bwMode="auto">
          <a:xfrm>
            <a:off x="3743325" y="2205038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Sentimental</a:t>
            </a:r>
            <a:endParaRPr lang="es-ES" sz="2000" b="1"/>
          </a:p>
        </p:txBody>
      </p:sp>
      <p:sp>
        <p:nvSpPr>
          <p:cNvPr id="101404" name="Text Box 28"/>
          <p:cNvSpPr txBox="1">
            <a:spLocks noChangeArrowheads="1"/>
          </p:cNvSpPr>
          <p:nvPr/>
        </p:nvSpPr>
        <p:spPr bwMode="auto">
          <a:xfrm>
            <a:off x="4572000" y="1484313"/>
            <a:ext cx="2160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Gracioso/Bufón</a:t>
            </a:r>
            <a:endParaRPr lang="es-ES" sz="2000" b="1"/>
          </a:p>
        </p:txBody>
      </p:sp>
      <p:sp>
        <p:nvSpPr>
          <p:cNvPr id="101405" name="Text Box 29"/>
          <p:cNvSpPr txBox="1">
            <a:spLocks noChangeArrowheads="1"/>
          </p:cNvSpPr>
          <p:nvPr/>
        </p:nvSpPr>
        <p:spPr bwMode="auto">
          <a:xfrm>
            <a:off x="6011863" y="4076700"/>
            <a:ext cx="1655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Fanfarrón</a:t>
            </a:r>
            <a:endParaRPr lang="es-ES" sz="2000" b="1"/>
          </a:p>
        </p:txBody>
      </p:sp>
      <p:sp>
        <p:nvSpPr>
          <p:cNvPr id="101406" name="Text Box 30"/>
          <p:cNvSpPr txBox="1">
            <a:spLocks noChangeArrowheads="1"/>
          </p:cNvSpPr>
          <p:nvPr/>
        </p:nvSpPr>
        <p:spPr bwMode="auto">
          <a:xfrm>
            <a:off x="5940425" y="4687888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Mentiroso</a:t>
            </a:r>
            <a:endParaRPr lang="es-E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l="20555" t="-348" r="20063" b="113"/>
          <a:stretch/>
        </p:blipFill>
        <p:spPr>
          <a:xfrm>
            <a:off x="864097" y="44624"/>
            <a:ext cx="7488831" cy="6647819"/>
          </a:xfrm>
          <a:prstGeom prst="ellipse">
            <a:avLst/>
          </a:prstGeom>
        </p:spPr>
      </p:pic>
      <p:sp>
        <p:nvSpPr>
          <p:cNvPr id="100355" name="Oval 3"/>
          <p:cNvSpPr>
            <a:spLocks noChangeArrowheads="1"/>
          </p:cNvSpPr>
          <p:nvPr/>
        </p:nvSpPr>
        <p:spPr bwMode="auto">
          <a:xfrm>
            <a:off x="1439863" y="476250"/>
            <a:ext cx="6264275" cy="5616575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287338" y="5229225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/>
              <a:t>En relación a la </a:t>
            </a:r>
            <a:r>
              <a:rPr lang="es-MX" b="1"/>
              <a:t>tarea grupal</a:t>
            </a:r>
            <a:endParaRPr lang="es-ES"/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287338" y="836613"/>
            <a:ext cx="15128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/>
              <a:t>Mantienen la </a:t>
            </a:r>
            <a:r>
              <a:rPr lang="es-MX" b="1"/>
              <a:t>integración grupal</a:t>
            </a:r>
            <a:endParaRPr lang="es-ES"/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6913563" y="620713"/>
            <a:ext cx="187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/>
              <a:t>Individuales</a:t>
            </a:r>
            <a:endParaRPr lang="es-ES" b="1"/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4895850" y="3789363"/>
            <a:ext cx="21605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Coordinador</a:t>
            </a:r>
          </a:p>
          <a:p>
            <a:pPr>
              <a:spcBef>
                <a:spcPct val="50000"/>
              </a:spcBef>
            </a:pPr>
            <a:r>
              <a:rPr lang="es-MX" sz="2000" b="1"/>
              <a:t>Observadores</a:t>
            </a:r>
            <a:endParaRPr lang="es-ES" sz="2000" b="1"/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2447925" y="3502025"/>
            <a:ext cx="2160588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Iniciador</a:t>
            </a:r>
          </a:p>
          <a:p>
            <a:pPr>
              <a:spcBef>
                <a:spcPct val="50000"/>
              </a:spcBef>
            </a:pPr>
            <a:r>
              <a:rPr lang="es-MX" sz="2000" b="1"/>
              <a:t>Integrador</a:t>
            </a:r>
          </a:p>
          <a:p>
            <a:pPr>
              <a:spcBef>
                <a:spcPct val="50000"/>
              </a:spcBef>
            </a:pPr>
            <a:r>
              <a:rPr lang="es-MX" sz="2000" b="1"/>
              <a:t>Informador</a:t>
            </a:r>
          </a:p>
          <a:p>
            <a:pPr>
              <a:spcBef>
                <a:spcPct val="50000"/>
              </a:spcBef>
            </a:pPr>
            <a:r>
              <a:rPr lang="es-MX" sz="2000" b="1"/>
              <a:t>Emisario</a:t>
            </a:r>
            <a:endParaRPr lang="es-ES" sz="2000" b="1"/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2447925" y="1268413"/>
            <a:ext cx="2160588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Solidario</a:t>
            </a:r>
          </a:p>
          <a:p>
            <a:pPr>
              <a:spcBef>
                <a:spcPct val="50000"/>
              </a:spcBef>
            </a:pPr>
            <a:r>
              <a:rPr lang="es-MX" sz="2000" b="1"/>
              <a:t>Conciliador</a:t>
            </a:r>
          </a:p>
          <a:p>
            <a:pPr>
              <a:spcBef>
                <a:spcPct val="50000"/>
              </a:spcBef>
            </a:pPr>
            <a:r>
              <a:rPr lang="es-MX" sz="2000" b="1"/>
              <a:t>Facilitador</a:t>
            </a:r>
          </a:p>
          <a:p>
            <a:pPr>
              <a:spcBef>
                <a:spcPct val="50000"/>
              </a:spcBef>
            </a:pPr>
            <a:r>
              <a:rPr lang="es-MX" sz="2000" b="1"/>
              <a:t>Silencioso</a:t>
            </a:r>
            <a:endParaRPr lang="es-ES" sz="2000" b="1"/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4824413" y="1341438"/>
            <a:ext cx="21605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/>
              <a:t>Agresor</a:t>
            </a:r>
          </a:p>
          <a:p>
            <a:pPr>
              <a:spcBef>
                <a:spcPct val="50000"/>
              </a:spcBef>
            </a:pPr>
            <a:r>
              <a:rPr lang="es-MX" sz="2000" b="1"/>
              <a:t>Obstaculizador</a:t>
            </a:r>
          </a:p>
          <a:p>
            <a:pPr>
              <a:spcBef>
                <a:spcPct val="50000"/>
              </a:spcBef>
            </a:pPr>
            <a:r>
              <a:rPr lang="es-MX" sz="2000" b="1"/>
              <a:t>Lucidor</a:t>
            </a:r>
            <a:endParaRPr lang="es-ES" sz="2000" b="1"/>
          </a:p>
        </p:txBody>
      </p:sp>
      <p:sp>
        <p:nvSpPr>
          <p:cNvPr id="100363" name="Line 11"/>
          <p:cNvSpPr>
            <a:spLocks noChangeShapeType="1"/>
          </p:cNvSpPr>
          <p:nvPr/>
        </p:nvSpPr>
        <p:spPr bwMode="auto">
          <a:xfrm>
            <a:off x="4608513" y="476250"/>
            <a:ext cx="0" cy="56165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00364" name="Line 12"/>
          <p:cNvSpPr>
            <a:spLocks noChangeShapeType="1"/>
          </p:cNvSpPr>
          <p:nvPr/>
        </p:nvSpPr>
        <p:spPr bwMode="auto">
          <a:xfrm>
            <a:off x="1439863" y="3284538"/>
            <a:ext cx="62642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00365" name="AutoShape 13"/>
          <p:cNvSpPr>
            <a:spLocks noChangeArrowheads="1"/>
          </p:cNvSpPr>
          <p:nvPr/>
        </p:nvSpPr>
        <p:spPr bwMode="auto">
          <a:xfrm>
            <a:off x="1295400" y="549275"/>
            <a:ext cx="2663825" cy="6121400"/>
          </a:xfrm>
          <a:prstGeom prst="curvedRightArrow">
            <a:avLst>
              <a:gd name="adj1" fmla="val 2713"/>
              <a:gd name="adj2" fmla="val 50183"/>
              <a:gd name="adj3" fmla="val 33333"/>
            </a:avLst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00366" name="AutoShape 14"/>
          <p:cNvSpPr>
            <a:spLocks noChangeArrowheads="1"/>
          </p:cNvSpPr>
          <p:nvPr/>
        </p:nvSpPr>
        <p:spPr bwMode="auto">
          <a:xfrm flipH="1" flipV="1">
            <a:off x="4968875" y="44450"/>
            <a:ext cx="2663825" cy="6121400"/>
          </a:xfrm>
          <a:prstGeom prst="curvedRightArrow">
            <a:avLst>
              <a:gd name="adj1" fmla="val 2713"/>
              <a:gd name="adj2" fmla="val 50183"/>
              <a:gd name="adj3" fmla="val 33333"/>
            </a:avLst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100367" name="Text Box 15"/>
          <p:cNvSpPr txBox="1">
            <a:spLocks noChangeArrowheads="1"/>
          </p:cNvSpPr>
          <p:nvPr/>
        </p:nvSpPr>
        <p:spPr bwMode="auto">
          <a:xfrm>
            <a:off x="7667625" y="2997200"/>
            <a:ext cx="151288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/>
              <a:t>Los roles no son fijos, se intercambian en la dinámica grupal</a:t>
            </a:r>
            <a:endParaRPr lang="es-ES" sz="1600"/>
          </a:p>
        </p:txBody>
      </p:sp>
      <p:sp>
        <p:nvSpPr>
          <p:cNvPr id="100368" name="Text Box 16"/>
          <p:cNvSpPr txBox="1">
            <a:spLocks noChangeArrowheads="1"/>
          </p:cNvSpPr>
          <p:nvPr/>
        </p:nvSpPr>
        <p:spPr bwMode="auto">
          <a:xfrm>
            <a:off x="0" y="2636838"/>
            <a:ext cx="1439863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/>
              <a:t>Se refieren al papel que cada integrante del grupo desempeña.</a:t>
            </a: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ES"/>
          </a:p>
        </p:txBody>
      </p:sp>
      <p:sp>
        <p:nvSpPr>
          <p:cNvPr id="210948" name="Rectangle 4"/>
          <p:cNvSpPr>
            <a:spLocks noChangeArrowheads="1"/>
          </p:cNvSpPr>
          <p:nvPr/>
        </p:nvSpPr>
        <p:spPr bwMode="auto">
          <a:xfrm>
            <a:off x="250825" y="908050"/>
            <a:ext cx="1800225" cy="504825"/>
          </a:xfrm>
          <a:prstGeom prst="rect">
            <a:avLst/>
          </a:prstGeom>
          <a:solidFill>
            <a:srgbClr val="CC0099"/>
          </a:solidFill>
          <a:ln w="9525">
            <a:solidFill>
              <a:srgbClr val="FF99FF"/>
            </a:solidFill>
            <a:miter lim="800000"/>
            <a:headEnd/>
            <a:tailEnd/>
          </a:ln>
          <a:effectLst>
            <a:outerShdw dist="172739" dir="2161642" algn="ctr" rotWithShape="0">
              <a:srgbClr val="FF99FF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s-ES">
                <a:solidFill>
                  <a:srgbClr val="FFFFCC"/>
                </a:solidFill>
              </a:rPr>
              <a:t>POSICIÓN</a:t>
            </a:r>
          </a:p>
        </p:txBody>
      </p:sp>
      <p:sp>
        <p:nvSpPr>
          <p:cNvPr id="210949" name="Rectangle 5"/>
          <p:cNvSpPr>
            <a:spLocks noChangeArrowheads="1"/>
          </p:cNvSpPr>
          <p:nvPr/>
        </p:nvSpPr>
        <p:spPr bwMode="auto">
          <a:xfrm>
            <a:off x="3671888" y="908050"/>
            <a:ext cx="1800225" cy="504825"/>
          </a:xfrm>
          <a:prstGeom prst="rect">
            <a:avLst/>
          </a:prstGeom>
          <a:solidFill>
            <a:srgbClr val="CC0099"/>
          </a:solidFill>
          <a:ln w="9525">
            <a:solidFill>
              <a:srgbClr val="FF99FF"/>
            </a:solidFill>
            <a:miter lim="800000"/>
            <a:headEnd/>
            <a:tailEnd/>
          </a:ln>
          <a:effectLst>
            <a:outerShdw dist="172739" dir="2161642" algn="ctr" rotWithShape="0">
              <a:srgbClr val="FF99FF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s-ES">
                <a:solidFill>
                  <a:srgbClr val="FFFFCC"/>
                </a:solidFill>
              </a:rPr>
              <a:t>ROL</a:t>
            </a:r>
          </a:p>
        </p:txBody>
      </p:sp>
      <p:sp>
        <p:nvSpPr>
          <p:cNvPr id="210950" name="Rectangle 6"/>
          <p:cNvSpPr>
            <a:spLocks noChangeArrowheads="1"/>
          </p:cNvSpPr>
          <p:nvPr/>
        </p:nvSpPr>
        <p:spPr bwMode="auto">
          <a:xfrm>
            <a:off x="6877050" y="908050"/>
            <a:ext cx="1800225" cy="504825"/>
          </a:xfrm>
          <a:prstGeom prst="rect">
            <a:avLst/>
          </a:prstGeom>
          <a:solidFill>
            <a:srgbClr val="CC0099"/>
          </a:solidFill>
          <a:ln w="9525">
            <a:solidFill>
              <a:srgbClr val="FF99FF"/>
            </a:solidFill>
            <a:miter lim="800000"/>
            <a:headEnd/>
            <a:tailEnd/>
          </a:ln>
          <a:effectLst>
            <a:outerShdw dist="172739" dir="2161642" algn="ctr" rotWithShape="0">
              <a:srgbClr val="FF99FF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s-ES">
                <a:solidFill>
                  <a:srgbClr val="FFFFCC"/>
                </a:solidFill>
              </a:rPr>
              <a:t>ESTATUS</a:t>
            </a:r>
          </a:p>
        </p:txBody>
      </p:sp>
      <p:sp>
        <p:nvSpPr>
          <p:cNvPr id="210951" name="Text Box 7"/>
          <p:cNvSpPr txBox="1">
            <a:spLocks noChangeArrowheads="1"/>
          </p:cNvSpPr>
          <p:nvPr/>
        </p:nvSpPr>
        <p:spPr bwMode="auto">
          <a:xfrm>
            <a:off x="250825" y="1939925"/>
            <a:ext cx="2087563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0099"/>
              </a:buClr>
              <a:buFont typeface="Wingdings" pitchFamily="2" charset="2"/>
              <a:buChar char="ü"/>
            </a:pPr>
            <a:r>
              <a:rPr lang="es-ES"/>
              <a:t>Se refiere al lugar que ocupa el miembro en el grupo.</a:t>
            </a:r>
          </a:p>
          <a:p>
            <a:pPr>
              <a:spcBef>
                <a:spcPct val="50000"/>
              </a:spcBef>
              <a:buClr>
                <a:srgbClr val="CC0099"/>
              </a:buClr>
              <a:buFont typeface="Wingdings" pitchFamily="2" charset="2"/>
              <a:buChar char="ü"/>
            </a:pPr>
            <a:r>
              <a:rPr lang="es-ES"/>
              <a:t>Aporta las claves sobre las funciones, normas y acciones asociadas a la posición.</a:t>
            </a:r>
          </a:p>
        </p:txBody>
      </p:sp>
      <p:sp>
        <p:nvSpPr>
          <p:cNvPr id="210952" name="Text Box 8"/>
          <p:cNvSpPr txBox="1">
            <a:spLocks noChangeArrowheads="1"/>
          </p:cNvSpPr>
          <p:nvPr/>
        </p:nvSpPr>
        <p:spPr bwMode="auto">
          <a:xfrm>
            <a:off x="3563938" y="1916113"/>
            <a:ext cx="2087562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0099"/>
              </a:buClr>
              <a:buFont typeface="Wingdings" pitchFamily="2" charset="2"/>
              <a:buChar char="ü"/>
            </a:pPr>
            <a:r>
              <a:rPr lang="es-ES"/>
              <a:t>Conjunto de acciones comportamentales derivadas de la posición.</a:t>
            </a:r>
          </a:p>
          <a:p>
            <a:pPr>
              <a:spcBef>
                <a:spcPct val="50000"/>
              </a:spcBef>
              <a:buClr>
                <a:srgbClr val="CC0099"/>
              </a:buClr>
              <a:buFont typeface="Wingdings" pitchFamily="2" charset="2"/>
              <a:buChar char="ü"/>
            </a:pPr>
            <a:r>
              <a:rPr lang="es-ES"/>
              <a:t>Poseen una delimitación y especificación situacional</a:t>
            </a:r>
          </a:p>
          <a:p>
            <a:pPr>
              <a:spcBef>
                <a:spcPct val="50000"/>
              </a:spcBef>
              <a:buClr>
                <a:srgbClr val="CC0099"/>
              </a:buClr>
              <a:buFont typeface="Wingdings" pitchFamily="2" charset="2"/>
              <a:buChar char="ü"/>
            </a:pPr>
            <a:r>
              <a:rPr lang="es-ES"/>
              <a:t>Sus variaciones son contextuales.</a:t>
            </a:r>
          </a:p>
        </p:txBody>
      </p:sp>
      <p:sp>
        <p:nvSpPr>
          <p:cNvPr id="210953" name="Text Box 9"/>
          <p:cNvSpPr txBox="1">
            <a:spLocks noChangeArrowheads="1"/>
          </p:cNvSpPr>
          <p:nvPr/>
        </p:nvSpPr>
        <p:spPr bwMode="auto">
          <a:xfrm>
            <a:off x="6804025" y="1916113"/>
            <a:ext cx="2087563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0099"/>
              </a:buClr>
              <a:buFont typeface="Wingdings" pitchFamily="2" charset="2"/>
              <a:buChar char="ü"/>
            </a:pPr>
            <a:r>
              <a:rPr lang="es-ES"/>
              <a:t>Añade significado, prestigio y valor asociado a cada posición.</a:t>
            </a:r>
          </a:p>
          <a:p>
            <a:pPr>
              <a:spcBef>
                <a:spcPct val="50000"/>
              </a:spcBef>
              <a:buClr>
                <a:srgbClr val="CC0099"/>
              </a:buClr>
              <a:buFont typeface="Wingdings" pitchFamily="2" charset="2"/>
              <a:buChar char="ü"/>
            </a:pPr>
            <a:r>
              <a:rPr lang="es-ES"/>
              <a:t>Ordenación en tanto jerarquía, de prestigio percibido.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El rol más conocido y codiciado</a:t>
            </a:r>
          </a:p>
        </p:txBody>
      </p:sp>
      <p:sp>
        <p:nvSpPr>
          <p:cNvPr id="208901" name="Rectangle 5"/>
          <p:cNvSpPr>
            <a:spLocks noChangeArrowheads="1"/>
          </p:cNvSpPr>
          <p:nvPr/>
        </p:nvSpPr>
        <p:spPr bwMode="auto">
          <a:xfrm>
            <a:off x="3759200" y="3151188"/>
            <a:ext cx="1582738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102391" dir="1784693" algn="ctr" rotWithShape="0">
              <a:schemeClr val="accent1"/>
            </a:outerShdw>
          </a:effectLst>
        </p:spPr>
        <p:txBody>
          <a:bodyPr wrap="none" anchor="ctr"/>
          <a:lstStyle/>
          <a:p>
            <a:pPr algn="ctr"/>
            <a:r>
              <a:rPr lang="es-ES"/>
              <a:t>LIDERAZGO</a:t>
            </a:r>
          </a:p>
        </p:txBody>
      </p:sp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4572000" y="908050"/>
            <a:ext cx="936625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Definición</a:t>
            </a:r>
          </a:p>
        </p:txBody>
      </p:sp>
      <p:sp>
        <p:nvSpPr>
          <p:cNvPr id="208903" name="Text Box 7"/>
          <p:cNvSpPr txBox="1">
            <a:spLocks noChangeArrowheads="1"/>
          </p:cNvSpPr>
          <p:nvPr/>
        </p:nvSpPr>
        <p:spPr bwMode="auto">
          <a:xfrm>
            <a:off x="4140200" y="2276475"/>
            <a:ext cx="504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ES</a:t>
            </a:r>
          </a:p>
        </p:txBody>
      </p:sp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5651500" y="908050"/>
            <a:ext cx="31670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Capacidad y habilidad para motivar a otros mediante mis valores para querer formar una comunidad conmigo.</a:t>
            </a:r>
          </a:p>
        </p:txBody>
      </p:sp>
      <p:cxnSp>
        <p:nvCxnSpPr>
          <p:cNvPr id="208905" name="AutoShape 9"/>
          <p:cNvCxnSpPr>
            <a:cxnSpLocks noChangeShapeType="1"/>
            <a:stCxn id="208901" idx="0"/>
            <a:endCxn id="208902" idx="2"/>
          </p:cNvCxnSpPr>
          <p:nvPr/>
        </p:nvCxnSpPr>
        <p:spPr bwMode="auto">
          <a:xfrm rot="16200000">
            <a:off x="3816350" y="1927226"/>
            <a:ext cx="1958975" cy="4889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</p:spPr>
      </p:cxnSp>
      <p:sp>
        <p:nvSpPr>
          <p:cNvPr id="208906" name="Text Box 10"/>
          <p:cNvSpPr txBox="1">
            <a:spLocks noChangeArrowheads="1"/>
          </p:cNvSpPr>
          <p:nvPr/>
        </p:nvSpPr>
        <p:spPr bwMode="auto">
          <a:xfrm>
            <a:off x="5148263" y="2009775"/>
            <a:ext cx="1512887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Joseph O’conor</a:t>
            </a:r>
          </a:p>
        </p:txBody>
      </p:sp>
      <p:sp>
        <p:nvSpPr>
          <p:cNvPr id="208907" name="Text Box 11"/>
          <p:cNvSpPr txBox="1">
            <a:spLocks noChangeArrowheads="1"/>
          </p:cNvSpPr>
          <p:nvPr/>
        </p:nvSpPr>
        <p:spPr bwMode="auto">
          <a:xfrm>
            <a:off x="5976938" y="2317750"/>
            <a:ext cx="31670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400"/>
              <a:t>Capacidad para inspirarte y motivarte a través de mis valores para que desees formar una comunidad conmigo.</a:t>
            </a:r>
          </a:p>
        </p:txBody>
      </p:sp>
      <p:cxnSp>
        <p:nvCxnSpPr>
          <p:cNvPr id="208908" name="AutoShape 12"/>
          <p:cNvCxnSpPr>
            <a:cxnSpLocks noChangeShapeType="1"/>
            <a:stCxn id="208903" idx="3"/>
            <a:endCxn id="208906" idx="1"/>
          </p:cNvCxnSpPr>
          <p:nvPr/>
        </p:nvCxnSpPr>
        <p:spPr bwMode="auto">
          <a:xfrm flipV="1">
            <a:off x="4645025" y="2152650"/>
            <a:ext cx="503238" cy="261938"/>
          </a:xfrm>
          <a:prstGeom prst="curvedConnector3">
            <a:avLst>
              <a:gd name="adj1" fmla="val 49843"/>
            </a:avLst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</p:spPr>
      </p:cxnSp>
      <p:sp>
        <p:nvSpPr>
          <p:cNvPr id="208909" name="Text Box 13"/>
          <p:cNvSpPr txBox="1">
            <a:spLocks noChangeArrowheads="1"/>
          </p:cNvSpPr>
          <p:nvPr/>
        </p:nvSpPr>
        <p:spPr bwMode="auto">
          <a:xfrm>
            <a:off x="5724525" y="3082925"/>
            <a:ext cx="1306513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>
                <a:cs typeface="Arial" charset="0"/>
              </a:rPr>
              <a:t>≠</a:t>
            </a:r>
            <a:r>
              <a:rPr lang="es-ES" sz="1200">
                <a:cs typeface="Arial" charset="0"/>
              </a:rPr>
              <a:t> manipulación</a:t>
            </a:r>
          </a:p>
        </p:txBody>
      </p:sp>
      <p:sp>
        <p:nvSpPr>
          <p:cNvPr id="208910" name="Text Box 14"/>
          <p:cNvSpPr txBox="1">
            <a:spLocks noChangeArrowheads="1"/>
          </p:cNvSpPr>
          <p:nvPr/>
        </p:nvSpPr>
        <p:spPr bwMode="auto">
          <a:xfrm>
            <a:off x="5976938" y="3500438"/>
            <a:ext cx="31670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400"/>
              <a:t>Conjunto de acciones encaminadas a un resultado que la contraparte percibe como a costa suyo.</a:t>
            </a:r>
          </a:p>
        </p:txBody>
      </p:sp>
      <p:cxnSp>
        <p:nvCxnSpPr>
          <p:cNvPr id="208911" name="AutoShape 15"/>
          <p:cNvCxnSpPr>
            <a:cxnSpLocks noChangeShapeType="1"/>
            <a:stCxn id="208903" idx="3"/>
            <a:endCxn id="208909" idx="0"/>
          </p:cNvCxnSpPr>
          <p:nvPr/>
        </p:nvCxnSpPr>
        <p:spPr bwMode="auto">
          <a:xfrm>
            <a:off x="4645025" y="2414588"/>
            <a:ext cx="1733550" cy="668337"/>
          </a:xfrm>
          <a:prstGeom prst="curvedConnector2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</p:spPr>
      </p:cxnSp>
      <p:sp>
        <p:nvSpPr>
          <p:cNvPr id="208912" name="Text Box 16"/>
          <p:cNvSpPr txBox="1">
            <a:spLocks noChangeArrowheads="1"/>
          </p:cNvSpPr>
          <p:nvPr/>
        </p:nvSpPr>
        <p:spPr bwMode="auto">
          <a:xfrm>
            <a:off x="5435600" y="4149725"/>
            <a:ext cx="13668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EMERGENCIAS</a:t>
            </a:r>
          </a:p>
        </p:txBody>
      </p:sp>
      <p:sp>
        <p:nvSpPr>
          <p:cNvPr id="208913" name="Text Box 17"/>
          <p:cNvSpPr txBox="1">
            <a:spLocks noChangeArrowheads="1"/>
          </p:cNvSpPr>
          <p:nvPr/>
        </p:nvSpPr>
        <p:spPr bwMode="auto">
          <a:xfrm>
            <a:off x="4572000" y="4652963"/>
            <a:ext cx="936625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Formal</a:t>
            </a:r>
          </a:p>
        </p:txBody>
      </p:sp>
      <p:sp>
        <p:nvSpPr>
          <p:cNvPr id="208914" name="Text Box 18"/>
          <p:cNvSpPr txBox="1">
            <a:spLocks noChangeArrowheads="1"/>
          </p:cNvSpPr>
          <p:nvPr/>
        </p:nvSpPr>
        <p:spPr bwMode="auto">
          <a:xfrm>
            <a:off x="5651500" y="5805488"/>
            <a:ext cx="936625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informal</a:t>
            </a:r>
          </a:p>
        </p:txBody>
      </p:sp>
      <p:sp>
        <p:nvSpPr>
          <p:cNvPr id="208915" name="Text Box 19"/>
          <p:cNvSpPr txBox="1">
            <a:spLocks noChangeArrowheads="1"/>
          </p:cNvSpPr>
          <p:nvPr/>
        </p:nvSpPr>
        <p:spPr bwMode="auto">
          <a:xfrm>
            <a:off x="6732588" y="4437063"/>
            <a:ext cx="936625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Emergente</a:t>
            </a:r>
          </a:p>
        </p:txBody>
      </p:sp>
      <p:sp>
        <p:nvSpPr>
          <p:cNvPr id="208916" name="Text Box 20"/>
          <p:cNvSpPr txBox="1">
            <a:spLocks noChangeArrowheads="1"/>
          </p:cNvSpPr>
          <p:nvPr/>
        </p:nvSpPr>
        <p:spPr bwMode="auto">
          <a:xfrm>
            <a:off x="4110038" y="4965700"/>
            <a:ext cx="183038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Emerge de la organización de la estructura, p.e. pirámides</a:t>
            </a:r>
          </a:p>
        </p:txBody>
      </p:sp>
      <p:sp>
        <p:nvSpPr>
          <p:cNvPr id="208917" name="Text Box 21"/>
          <p:cNvSpPr txBox="1">
            <a:spLocks noChangeArrowheads="1"/>
          </p:cNvSpPr>
          <p:nvPr/>
        </p:nvSpPr>
        <p:spPr bwMode="auto">
          <a:xfrm>
            <a:off x="4489450" y="6094413"/>
            <a:ext cx="25923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Emerge de las características del líder, carisma, pericia, capacidad de convocatoria.</a:t>
            </a:r>
          </a:p>
        </p:txBody>
      </p:sp>
      <p:sp>
        <p:nvSpPr>
          <p:cNvPr id="208918" name="Text Box 22"/>
          <p:cNvSpPr txBox="1">
            <a:spLocks noChangeArrowheads="1"/>
          </p:cNvSpPr>
          <p:nvPr/>
        </p:nvSpPr>
        <p:spPr bwMode="auto">
          <a:xfrm>
            <a:off x="6516688" y="4797425"/>
            <a:ext cx="262731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400"/>
              <a:t>Transitorio o efímero, surge en situaciones de crisis, reflejo del compromiso del individuo con el grupo. Capacidad de organizar un esfuerzo grupal en un momento determinado. (liderazgo situacional).</a:t>
            </a:r>
          </a:p>
        </p:txBody>
      </p:sp>
      <p:cxnSp>
        <p:nvCxnSpPr>
          <p:cNvPr id="208919" name="AutoShape 23"/>
          <p:cNvCxnSpPr>
            <a:cxnSpLocks noChangeShapeType="1"/>
            <a:stCxn id="208901" idx="2"/>
            <a:endCxn id="208913" idx="0"/>
          </p:cNvCxnSpPr>
          <p:nvPr/>
        </p:nvCxnSpPr>
        <p:spPr bwMode="auto">
          <a:xfrm rot="16200000" flipH="1">
            <a:off x="4297363" y="3910013"/>
            <a:ext cx="996950" cy="4889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  <a:effectLst/>
        </p:spPr>
      </p:cxnSp>
      <p:cxnSp>
        <p:nvCxnSpPr>
          <p:cNvPr id="208920" name="AutoShape 24"/>
          <p:cNvCxnSpPr>
            <a:cxnSpLocks noChangeShapeType="1"/>
            <a:stCxn id="208901" idx="2"/>
            <a:endCxn id="208914" idx="0"/>
          </p:cNvCxnSpPr>
          <p:nvPr/>
        </p:nvCxnSpPr>
        <p:spPr bwMode="auto">
          <a:xfrm rot="16200000" flipH="1">
            <a:off x="4260850" y="3946526"/>
            <a:ext cx="2149475" cy="1568450"/>
          </a:xfrm>
          <a:prstGeom prst="curvedConnector3">
            <a:avLst>
              <a:gd name="adj1" fmla="val 29981"/>
            </a:avLst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  <a:effectLst/>
        </p:spPr>
      </p:cxnSp>
      <p:cxnSp>
        <p:nvCxnSpPr>
          <p:cNvPr id="208921" name="AutoShape 25"/>
          <p:cNvCxnSpPr>
            <a:cxnSpLocks noChangeShapeType="1"/>
            <a:stCxn id="208901" idx="2"/>
            <a:endCxn id="208915" idx="0"/>
          </p:cNvCxnSpPr>
          <p:nvPr/>
        </p:nvCxnSpPr>
        <p:spPr bwMode="auto">
          <a:xfrm rot="16200000" flipH="1">
            <a:off x="5485607" y="2721769"/>
            <a:ext cx="781050" cy="264953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  <a:effectLst/>
        </p:spPr>
      </p:cxnSp>
      <p:sp>
        <p:nvSpPr>
          <p:cNvPr id="208922" name="Text Box 26"/>
          <p:cNvSpPr txBox="1">
            <a:spLocks noChangeArrowheads="1"/>
          </p:cNvSpPr>
          <p:nvPr/>
        </p:nvSpPr>
        <p:spPr bwMode="auto">
          <a:xfrm>
            <a:off x="2627313" y="3429000"/>
            <a:ext cx="9350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ESTILOS</a:t>
            </a:r>
          </a:p>
        </p:txBody>
      </p:sp>
      <p:sp>
        <p:nvSpPr>
          <p:cNvPr id="208923" name="Text Box 27"/>
          <p:cNvSpPr txBox="1">
            <a:spLocks noChangeArrowheads="1"/>
          </p:cNvSpPr>
          <p:nvPr/>
        </p:nvSpPr>
        <p:spPr bwMode="auto">
          <a:xfrm>
            <a:off x="2268538" y="5013325"/>
            <a:ext cx="1081087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Autocrático</a:t>
            </a:r>
          </a:p>
        </p:txBody>
      </p:sp>
      <p:sp>
        <p:nvSpPr>
          <p:cNvPr id="208924" name="Text Box 28"/>
          <p:cNvSpPr txBox="1">
            <a:spLocks noChangeArrowheads="1"/>
          </p:cNvSpPr>
          <p:nvPr/>
        </p:nvSpPr>
        <p:spPr bwMode="auto">
          <a:xfrm>
            <a:off x="2124075" y="4221163"/>
            <a:ext cx="1081088" cy="284162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Democrático</a:t>
            </a:r>
          </a:p>
        </p:txBody>
      </p:sp>
      <p:sp>
        <p:nvSpPr>
          <p:cNvPr id="208925" name="Text Box 29"/>
          <p:cNvSpPr txBox="1">
            <a:spLocks noChangeArrowheads="1"/>
          </p:cNvSpPr>
          <p:nvPr/>
        </p:nvSpPr>
        <p:spPr bwMode="auto">
          <a:xfrm>
            <a:off x="1979613" y="2852738"/>
            <a:ext cx="1081087" cy="284162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/>
              <a:t>Anárquico</a:t>
            </a:r>
          </a:p>
        </p:txBody>
      </p:sp>
      <p:cxnSp>
        <p:nvCxnSpPr>
          <p:cNvPr id="208926" name="AutoShape 30"/>
          <p:cNvCxnSpPr>
            <a:cxnSpLocks noChangeShapeType="1"/>
            <a:stCxn id="208901" idx="1"/>
            <a:endCxn id="208924" idx="3"/>
          </p:cNvCxnSpPr>
          <p:nvPr/>
        </p:nvCxnSpPr>
        <p:spPr bwMode="auto">
          <a:xfrm rot="10800000" flipV="1">
            <a:off x="3205163" y="3403600"/>
            <a:ext cx="554037" cy="960438"/>
          </a:xfrm>
          <a:prstGeom prst="curvedConnector3">
            <a:avLst>
              <a:gd name="adj1" fmla="val 49856"/>
            </a:avLst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</p:cxnSp>
      <p:cxnSp>
        <p:nvCxnSpPr>
          <p:cNvPr id="208927" name="AutoShape 31"/>
          <p:cNvCxnSpPr>
            <a:cxnSpLocks noChangeShapeType="1"/>
            <a:stCxn id="208901" idx="1"/>
            <a:endCxn id="208923" idx="3"/>
          </p:cNvCxnSpPr>
          <p:nvPr/>
        </p:nvCxnSpPr>
        <p:spPr bwMode="auto">
          <a:xfrm rot="10800000" flipV="1">
            <a:off x="3349625" y="3403600"/>
            <a:ext cx="409575" cy="17526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</p:cxnSp>
      <p:cxnSp>
        <p:nvCxnSpPr>
          <p:cNvPr id="208928" name="AutoShape 32"/>
          <p:cNvCxnSpPr>
            <a:cxnSpLocks noChangeShapeType="1"/>
            <a:stCxn id="208901" idx="1"/>
            <a:endCxn id="208925" idx="3"/>
          </p:cNvCxnSpPr>
          <p:nvPr/>
        </p:nvCxnSpPr>
        <p:spPr bwMode="auto">
          <a:xfrm rot="10800000">
            <a:off x="3060700" y="2995613"/>
            <a:ext cx="698500" cy="40798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</p:cxnSp>
      <p:sp>
        <p:nvSpPr>
          <p:cNvPr id="208929" name="Text Box 33"/>
          <p:cNvSpPr txBox="1">
            <a:spLocks noChangeArrowheads="1"/>
          </p:cNvSpPr>
          <p:nvPr/>
        </p:nvSpPr>
        <p:spPr bwMode="auto">
          <a:xfrm>
            <a:off x="0" y="5338763"/>
            <a:ext cx="3924300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Centra la autoridad en su persona. Para organizar esfuerzos tiende a la manipulación. Esconde el miedo a perder el control, genera agresividad dentro del grupo. “cuando no hay gato los ratones hacen fiesta”.</a:t>
            </a:r>
          </a:p>
          <a:p>
            <a:pPr>
              <a:spcBef>
                <a:spcPct val="50000"/>
              </a:spcBef>
            </a:pPr>
            <a:r>
              <a:rPr lang="es-ES" sz="1400"/>
              <a:t>Genera sumisión, resentimiento e irratibilidad.</a:t>
            </a:r>
          </a:p>
        </p:txBody>
      </p:sp>
      <p:sp>
        <p:nvSpPr>
          <p:cNvPr id="208930" name="Text Box 34"/>
          <p:cNvSpPr txBox="1">
            <a:spLocks noChangeArrowheads="1"/>
          </p:cNvSpPr>
          <p:nvPr/>
        </p:nvSpPr>
        <p:spPr bwMode="auto">
          <a:xfrm>
            <a:off x="0" y="3213100"/>
            <a:ext cx="205105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Centra la toma de decisiones en el grupo, trata a cada integrante como sujeto responsable. Reconoce las habilidades y conocimientos, los usa en beneficio del grupo.</a:t>
            </a:r>
          </a:p>
        </p:txBody>
      </p:sp>
      <p:sp>
        <p:nvSpPr>
          <p:cNvPr id="208931" name="Text Box 35"/>
          <p:cNvSpPr txBox="1">
            <a:spLocks noChangeArrowheads="1"/>
          </p:cNvSpPr>
          <p:nvPr/>
        </p:nvSpPr>
        <p:spPr bwMode="auto">
          <a:xfrm>
            <a:off x="82550" y="1897063"/>
            <a:ext cx="360045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El líder se ve frágil, nadie lo respeta. No enfrenta y asume su posición, el grupo se descontrola “todo es relajo” y genera violencia, no hay moral, productividad y hay bajo rendimiento.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El liderazgo en relación al grupo: management</a:t>
            </a:r>
          </a:p>
        </p:txBody>
      </p:sp>
      <p:sp>
        <p:nvSpPr>
          <p:cNvPr id="212997" name="Rectangle 5"/>
          <p:cNvSpPr>
            <a:spLocks noChangeArrowheads="1"/>
          </p:cNvSpPr>
          <p:nvPr/>
        </p:nvSpPr>
        <p:spPr bwMode="auto">
          <a:xfrm>
            <a:off x="250825" y="908050"/>
            <a:ext cx="8642350" cy="32416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12999" name="Rectangle 7"/>
          <p:cNvSpPr>
            <a:spLocks noChangeArrowheads="1"/>
          </p:cNvSpPr>
          <p:nvPr/>
        </p:nvSpPr>
        <p:spPr bwMode="auto">
          <a:xfrm>
            <a:off x="395288" y="1062038"/>
            <a:ext cx="3960812" cy="13493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M3</a:t>
            </a:r>
          </a:p>
          <a:p>
            <a:r>
              <a:rPr lang="es-ES" sz="2000"/>
              <a:t>GRUPO: sabe y quiere al 75%.</a:t>
            </a:r>
          </a:p>
          <a:p>
            <a:r>
              <a:rPr lang="es-ES" sz="2000"/>
              <a:t>LÍDER: participa y apoya.</a:t>
            </a:r>
          </a:p>
        </p:txBody>
      </p:sp>
      <p:sp>
        <p:nvSpPr>
          <p:cNvPr id="213000" name="Rectangle 8"/>
          <p:cNvSpPr>
            <a:spLocks noChangeArrowheads="1"/>
          </p:cNvSpPr>
          <p:nvPr/>
        </p:nvSpPr>
        <p:spPr bwMode="auto">
          <a:xfrm>
            <a:off x="395288" y="2584450"/>
            <a:ext cx="3960812" cy="1349375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M4</a:t>
            </a:r>
          </a:p>
          <a:p>
            <a:r>
              <a:rPr lang="es-ES" sz="2000"/>
              <a:t>GRUPO: sabe y quiere al 100%.</a:t>
            </a:r>
          </a:p>
          <a:p>
            <a:r>
              <a:rPr lang="es-ES" sz="2000"/>
              <a:t>LÍDER: participa y apoya.</a:t>
            </a:r>
          </a:p>
          <a:p>
            <a:endParaRPr lang="es-ES" sz="2000"/>
          </a:p>
        </p:txBody>
      </p:sp>
      <p:sp>
        <p:nvSpPr>
          <p:cNvPr id="213001" name="Rectangle 9"/>
          <p:cNvSpPr>
            <a:spLocks noChangeArrowheads="1"/>
          </p:cNvSpPr>
          <p:nvPr/>
        </p:nvSpPr>
        <p:spPr bwMode="auto">
          <a:xfrm>
            <a:off x="4787900" y="1052513"/>
            <a:ext cx="3960813" cy="1349375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M2</a:t>
            </a:r>
          </a:p>
          <a:p>
            <a:r>
              <a:rPr lang="es-ES" sz="2000"/>
              <a:t>GRUPO: sabe y quiere el 50% / sabe pero no quiere.</a:t>
            </a:r>
          </a:p>
          <a:p>
            <a:r>
              <a:rPr lang="es-ES" sz="2000"/>
              <a:t>LÍDER: persuade y enseña.</a:t>
            </a:r>
          </a:p>
          <a:p>
            <a:endParaRPr lang="es-ES" sz="2000"/>
          </a:p>
        </p:txBody>
      </p:sp>
      <p:sp>
        <p:nvSpPr>
          <p:cNvPr id="213002" name="Rectangle 10"/>
          <p:cNvSpPr>
            <a:spLocks noChangeArrowheads="1"/>
          </p:cNvSpPr>
          <p:nvPr/>
        </p:nvSpPr>
        <p:spPr bwMode="auto">
          <a:xfrm>
            <a:off x="4787900" y="2574925"/>
            <a:ext cx="3960813" cy="1349375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M1</a:t>
            </a:r>
          </a:p>
          <a:p>
            <a:r>
              <a:rPr lang="es-ES" sz="2000"/>
              <a:t>GRUPO: quiere y no sabe / no sabe y no quiere.</a:t>
            </a:r>
          </a:p>
          <a:p>
            <a:r>
              <a:rPr lang="es-ES" sz="2000"/>
              <a:t>LÍDER: ordena y enseña.</a:t>
            </a:r>
          </a:p>
          <a:p>
            <a:endParaRPr lang="es-ES" sz="200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95250" y="1341438"/>
            <a:ext cx="8364538" cy="3408362"/>
            <a:chOff x="60" y="845"/>
            <a:chExt cx="5269" cy="2147"/>
          </a:xfrm>
        </p:grpSpPr>
        <p:sp>
          <p:nvSpPr>
            <p:cNvPr id="213004" name="Freeform 12"/>
            <p:cNvSpPr>
              <a:spLocks/>
            </p:cNvSpPr>
            <p:nvPr/>
          </p:nvSpPr>
          <p:spPr bwMode="auto">
            <a:xfrm>
              <a:off x="60" y="845"/>
              <a:ext cx="5269" cy="2147"/>
            </a:xfrm>
            <a:custGeom>
              <a:avLst/>
              <a:gdLst/>
              <a:ahLst/>
              <a:cxnLst>
                <a:cxn ang="0">
                  <a:pos x="5269" y="1738"/>
                </a:cxn>
                <a:cxn ang="0">
                  <a:pos x="2775" y="15"/>
                </a:cxn>
                <a:cxn ang="0">
                  <a:pos x="416" y="1829"/>
                </a:cxn>
                <a:cxn ang="0">
                  <a:pos x="280" y="1920"/>
                </a:cxn>
                <a:cxn ang="0">
                  <a:pos x="371" y="1920"/>
                </a:cxn>
                <a:cxn ang="0">
                  <a:pos x="280" y="1965"/>
                </a:cxn>
              </a:cxnLst>
              <a:rect l="0" t="0" r="r" b="b"/>
              <a:pathLst>
                <a:path w="5269" h="2146">
                  <a:moveTo>
                    <a:pt x="5269" y="1738"/>
                  </a:moveTo>
                  <a:cubicBezTo>
                    <a:pt x="4426" y="869"/>
                    <a:pt x="3584" y="0"/>
                    <a:pt x="2775" y="15"/>
                  </a:cubicBezTo>
                  <a:cubicBezTo>
                    <a:pt x="1966" y="30"/>
                    <a:pt x="832" y="1512"/>
                    <a:pt x="416" y="1829"/>
                  </a:cubicBezTo>
                  <a:cubicBezTo>
                    <a:pt x="0" y="2146"/>
                    <a:pt x="287" y="1905"/>
                    <a:pt x="280" y="1920"/>
                  </a:cubicBezTo>
                  <a:cubicBezTo>
                    <a:pt x="273" y="1935"/>
                    <a:pt x="371" y="1913"/>
                    <a:pt x="371" y="1920"/>
                  </a:cubicBezTo>
                  <a:cubicBezTo>
                    <a:pt x="371" y="1927"/>
                    <a:pt x="325" y="1946"/>
                    <a:pt x="280" y="1965"/>
                  </a:cubicBezTo>
                </a:path>
              </a:pathLst>
            </a:custGeom>
            <a:noFill/>
            <a:ln w="57150" cap="flat" cmpd="sng">
              <a:solidFill>
                <a:srgbClr val="FF9933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213005" name="AutoShape 13"/>
            <p:cNvSpPr>
              <a:spLocks noChangeArrowheads="1"/>
            </p:cNvSpPr>
            <p:nvPr/>
          </p:nvSpPr>
          <p:spPr bwMode="auto">
            <a:xfrm>
              <a:off x="282" y="2665"/>
              <a:ext cx="227" cy="182"/>
            </a:xfrm>
            <a:prstGeom prst="rtTriangle">
              <a:avLst/>
            </a:prstGeom>
            <a:solidFill>
              <a:srgbClr val="FF9933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213007" name="AutoShape 15"/>
          <p:cNvSpPr>
            <a:spLocks noChangeArrowheads="1"/>
          </p:cNvSpPr>
          <p:nvPr/>
        </p:nvSpPr>
        <p:spPr bwMode="auto">
          <a:xfrm>
            <a:off x="4284663" y="4241800"/>
            <a:ext cx="719137" cy="576263"/>
          </a:xfrm>
          <a:prstGeom prst="downArrow">
            <a:avLst>
              <a:gd name="adj1" fmla="val 50111"/>
              <a:gd name="adj2" fmla="val 48296"/>
            </a:avLst>
          </a:prstGeom>
          <a:solidFill>
            <a:srgbClr val="FF9933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213008" name="Text Box 16"/>
          <p:cNvSpPr txBox="1">
            <a:spLocks noChangeArrowheads="1"/>
          </p:cNvSpPr>
          <p:nvPr/>
        </p:nvSpPr>
        <p:spPr bwMode="auto">
          <a:xfrm>
            <a:off x="1865313" y="4724400"/>
            <a:ext cx="5616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/>
              <a:t>Se afecta por las características de los subordinados</a:t>
            </a:r>
          </a:p>
        </p:txBody>
      </p:sp>
      <p:sp>
        <p:nvSpPr>
          <p:cNvPr id="213009" name="Text Box 17"/>
          <p:cNvSpPr txBox="1">
            <a:spLocks noChangeArrowheads="1"/>
          </p:cNvSpPr>
          <p:nvPr/>
        </p:nvSpPr>
        <p:spPr bwMode="auto">
          <a:xfrm>
            <a:off x="4572000" y="51577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perezoso</a:t>
            </a:r>
          </a:p>
        </p:txBody>
      </p:sp>
      <p:sp>
        <p:nvSpPr>
          <p:cNvPr id="213010" name="Text Box 18"/>
          <p:cNvSpPr txBox="1">
            <a:spLocks noChangeArrowheads="1"/>
          </p:cNvSpPr>
          <p:nvPr/>
        </p:nvSpPr>
        <p:spPr bwMode="auto">
          <a:xfrm>
            <a:off x="4572000" y="5518150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trabajador</a:t>
            </a:r>
          </a:p>
        </p:txBody>
      </p:sp>
      <p:sp>
        <p:nvSpPr>
          <p:cNvPr id="213011" name="Text Box 19"/>
          <p:cNvSpPr txBox="1">
            <a:spLocks noChangeArrowheads="1"/>
          </p:cNvSpPr>
          <p:nvPr/>
        </p:nvSpPr>
        <p:spPr bwMode="auto">
          <a:xfrm>
            <a:off x="4572000" y="5878513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tonto</a:t>
            </a:r>
          </a:p>
        </p:txBody>
      </p:sp>
      <p:sp>
        <p:nvSpPr>
          <p:cNvPr id="213012" name="Text Box 20"/>
          <p:cNvSpPr txBox="1">
            <a:spLocks noChangeArrowheads="1"/>
          </p:cNvSpPr>
          <p:nvPr/>
        </p:nvSpPr>
        <p:spPr bwMode="auto">
          <a:xfrm>
            <a:off x="4572000" y="62372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listo</a:t>
            </a:r>
          </a:p>
        </p:txBody>
      </p:sp>
      <p:sp>
        <p:nvSpPr>
          <p:cNvPr id="213014" name="Text Box 22"/>
          <p:cNvSpPr txBox="1">
            <a:spLocks noChangeArrowheads="1"/>
          </p:cNvSpPr>
          <p:nvPr/>
        </p:nvSpPr>
        <p:spPr bwMode="auto">
          <a:xfrm>
            <a:off x="6227763" y="5734050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“El jefe”</a:t>
            </a:r>
          </a:p>
        </p:txBody>
      </p:sp>
      <p:sp>
        <p:nvSpPr>
          <p:cNvPr id="213015" name="Text Box 23"/>
          <p:cNvSpPr txBox="1">
            <a:spLocks noChangeArrowheads="1"/>
          </p:cNvSpPr>
          <p:nvPr/>
        </p:nvSpPr>
        <p:spPr bwMode="auto">
          <a:xfrm>
            <a:off x="971550" y="5661025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“el director”</a:t>
            </a:r>
          </a:p>
        </p:txBody>
      </p:sp>
      <p:sp>
        <p:nvSpPr>
          <p:cNvPr id="213016" name="Text Box 24"/>
          <p:cNvSpPr txBox="1">
            <a:spLocks noChangeArrowheads="1"/>
          </p:cNvSpPr>
          <p:nvPr/>
        </p:nvSpPr>
        <p:spPr bwMode="auto">
          <a:xfrm>
            <a:off x="2484438" y="5445125"/>
            <a:ext cx="10080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Va por las cocas</a:t>
            </a:r>
          </a:p>
        </p:txBody>
      </p:sp>
      <p:sp>
        <p:nvSpPr>
          <p:cNvPr id="213017" name="Text Box 25"/>
          <p:cNvSpPr txBox="1">
            <a:spLocks noChangeArrowheads="1"/>
          </p:cNvSpPr>
          <p:nvPr/>
        </p:nvSpPr>
        <p:spPr bwMode="auto">
          <a:xfrm>
            <a:off x="2484438" y="6076950"/>
            <a:ext cx="10795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¡cuidado!, amenaza</a:t>
            </a:r>
          </a:p>
        </p:txBody>
      </p:sp>
      <p:cxnSp>
        <p:nvCxnSpPr>
          <p:cNvPr id="213018" name="AutoShape 26"/>
          <p:cNvCxnSpPr>
            <a:cxnSpLocks noChangeShapeType="1"/>
            <a:stCxn id="213009" idx="1"/>
            <a:endCxn id="213016" idx="3"/>
          </p:cNvCxnSpPr>
          <p:nvPr/>
        </p:nvCxnSpPr>
        <p:spPr bwMode="auto">
          <a:xfrm flipH="1">
            <a:off x="3492500" y="5341938"/>
            <a:ext cx="1079500" cy="361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13019" name="AutoShape 27"/>
          <p:cNvCxnSpPr>
            <a:cxnSpLocks noChangeShapeType="1"/>
            <a:stCxn id="213011" idx="1"/>
            <a:endCxn id="213016" idx="3"/>
          </p:cNvCxnSpPr>
          <p:nvPr/>
        </p:nvCxnSpPr>
        <p:spPr bwMode="auto">
          <a:xfrm flipH="1" flipV="1">
            <a:off x="3492500" y="5703888"/>
            <a:ext cx="1079500" cy="358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13020" name="AutoShape 28"/>
          <p:cNvCxnSpPr>
            <a:cxnSpLocks noChangeShapeType="1"/>
            <a:stCxn id="213010" idx="1"/>
            <a:endCxn id="213017" idx="3"/>
          </p:cNvCxnSpPr>
          <p:nvPr/>
        </p:nvCxnSpPr>
        <p:spPr bwMode="auto">
          <a:xfrm flipH="1">
            <a:off x="3563938" y="5702300"/>
            <a:ext cx="1008062" cy="633413"/>
          </a:xfrm>
          <a:prstGeom prst="straightConnector1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</p:spPr>
      </p:cxnSp>
      <p:cxnSp>
        <p:nvCxnSpPr>
          <p:cNvPr id="213021" name="AutoShape 29"/>
          <p:cNvCxnSpPr>
            <a:cxnSpLocks noChangeShapeType="1"/>
            <a:stCxn id="213012" idx="1"/>
            <a:endCxn id="213017" idx="3"/>
          </p:cNvCxnSpPr>
          <p:nvPr/>
        </p:nvCxnSpPr>
        <p:spPr bwMode="auto">
          <a:xfrm flipH="1" flipV="1">
            <a:off x="3563938" y="6335713"/>
            <a:ext cx="1008062" cy="85725"/>
          </a:xfrm>
          <a:prstGeom prst="straightConnector1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</p:spPr>
      </p:cxnSp>
      <p:sp>
        <p:nvSpPr>
          <p:cNvPr id="213022" name="AutoShape 30"/>
          <p:cNvSpPr>
            <a:spLocks/>
          </p:cNvSpPr>
          <p:nvPr/>
        </p:nvSpPr>
        <p:spPr bwMode="auto">
          <a:xfrm>
            <a:off x="5795963" y="5229225"/>
            <a:ext cx="288925" cy="1368425"/>
          </a:xfrm>
          <a:prstGeom prst="rightBrace">
            <a:avLst>
              <a:gd name="adj1" fmla="val 3946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dirty="0"/>
              <a:t>Los </a:t>
            </a:r>
            <a:r>
              <a:rPr lang="es-MX" sz="2800" dirty="0" smtClean="0"/>
              <a:t>liderazgos democrático, </a:t>
            </a:r>
            <a:r>
              <a:rPr lang="es-MX" sz="2800" dirty="0"/>
              <a:t>laissez-faire y autoritario</a:t>
            </a:r>
            <a:endParaRPr lang="es-ES" sz="2800" dirty="0"/>
          </a:p>
        </p:txBody>
      </p:sp>
      <p:sp>
        <p:nvSpPr>
          <p:cNvPr id="159751" name="Oval 7"/>
          <p:cNvSpPr>
            <a:spLocks noChangeArrowheads="1"/>
          </p:cNvSpPr>
          <p:nvPr/>
        </p:nvSpPr>
        <p:spPr bwMode="auto">
          <a:xfrm>
            <a:off x="2843213" y="2060575"/>
            <a:ext cx="2232025" cy="7921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MX" sz="1200"/>
              <a:t>Tipos de liderazgos propuestos por Lewin</a:t>
            </a:r>
            <a:endParaRPr lang="es-ES" sz="1200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184650" y="865188"/>
            <a:ext cx="1228725" cy="1606550"/>
            <a:chOff x="2636" y="545"/>
            <a:chExt cx="774" cy="1012"/>
          </a:xfrm>
        </p:grpSpPr>
        <p:sp>
          <p:nvSpPr>
            <p:cNvPr id="159753" name="Rectangle 9"/>
            <p:cNvSpPr>
              <a:spLocks noChangeArrowheads="1"/>
            </p:cNvSpPr>
            <p:nvPr/>
          </p:nvSpPr>
          <p:spPr bwMode="auto">
            <a:xfrm rot="2973597">
              <a:off x="2789" y="935"/>
              <a:ext cx="10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/>
                <a:t>Rol autoritario</a:t>
              </a:r>
              <a:endParaRPr lang="es-ES"/>
            </a:p>
          </p:txBody>
        </p:sp>
        <p:sp>
          <p:nvSpPr>
            <p:cNvPr id="159756" name="Freeform 12"/>
            <p:cNvSpPr>
              <a:spLocks/>
            </p:cNvSpPr>
            <p:nvPr/>
          </p:nvSpPr>
          <p:spPr bwMode="auto">
            <a:xfrm>
              <a:off x="2636" y="1179"/>
              <a:ext cx="683" cy="18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46" y="71"/>
                </a:cxn>
                <a:cxn ang="0">
                  <a:pos x="234" y="32"/>
                </a:cxn>
                <a:cxn ang="0">
                  <a:pos x="371" y="2"/>
                </a:cxn>
                <a:cxn ang="0">
                  <a:pos x="303" y="80"/>
                </a:cxn>
                <a:cxn ang="0">
                  <a:pos x="478" y="119"/>
                </a:cxn>
                <a:cxn ang="0">
                  <a:pos x="615" y="71"/>
                </a:cxn>
                <a:cxn ang="0">
                  <a:pos x="644" y="51"/>
                </a:cxn>
                <a:cxn ang="0">
                  <a:pos x="674" y="41"/>
                </a:cxn>
                <a:cxn ang="0">
                  <a:pos x="605" y="12"/>
                </a:cxn>
                <a:cxn ang="0">
                  <a:pos x="654" y="22"/>
                </a:cxn>
                <a:cxn ang="0">
                  <a:pos x="683" y="32"/>
                </a:cxn>
                <a:cxn ang="0">
                  <a:pos x="615" y="188"/>
                </a:cxn>
              </a:cxnLst>
              <a:rect l="0" t="0" r="r" b="b"/>
              <a:pathLst>
                <a:path w="683" h="188">
                  <a:moveTo>
                    <a:pt x="0" y="90"/>
                  </a:moveTo>
                  <a:cubicBezTo>
                    <a:pt x="56" y="85"/>
                    <a:pt x="96" y="86"/>
                    <a:pt x="146" y="71"/>
                  </a:cubicBezTo>
                  <a:cubicBezTo>
                    <a:pt x="270" y="34"/>
                    <a:pt x="157" y="70"/>
                    <a:pt x="234" y="32"/>
                  </a:cubicBezTo>
                  <a:cubicBezTo>
                    <a:pt x="274" y="12"/>
                    <a:pt x="328" y="9"/>
                    <a:pt x="371" y="2"/>
                  </a:cubicBezTo>
                  <a:cubicBezTo>
                    <a:pt x="358" y="42"/>
                    <a:pt x="338" y="57"/>
                    <a:pt x="303" y="80"/>
                  </a:cubicBezTo>
                  <a:cubicBezTo>
                    <a:pt x="272" y="174"/>
                    <a:pt x="437" y="122"/>
                    <a:pt x="478" y="119"/>
                  </a:cubicBezTo>
                  <a:cubicBezTo>
                    <a:pt x="527" y="108"/>
                    <a:pt x="568" y="86"/>
                    <a:pt x="615" y="71"/>
                  </a:cubicBezTo>
                  <a:cubicBezTo>
                    <a:pt x="625" y="64"/>
                    <a:pt x="634" y="56"/>
                    <a:pt x="644" y="51"/>
                  </a:cubicBezTo>
                  <a:cubicBezTo>
                    <a:pt x="653" y="46"/>
                    <a:pt x="674" y="52"/>
                    <a:pt x="674" y="41"/>
                  </a:cubicBezTo>
                  <a:cubicBezTo>
                    <a:pt x="674" y="36"/>
                    <a:pt x="592" y="25"/>
                    <a:pt x="605" y="12"/>
                  </a:cubicBezTo>
                  <a:cubicBezTo>
                    <a:pt x="617" y="0"/>
                    <a:pt x="638" y="18"/>
                    <a:pt x="654" y="22"/>
                  </a:cubicBezTo>
                  <a:cubicBezTo>
                    <a:pt x="664" y="25"/>
                    <a:pt x="673" y="29"/>
                    <a:pt x="683" y="32"/>
                  </a:cubicBezTo>
                  <a:cubicBezTo>
                    <a:pt x="649" y="82"/>
                    <a:pt x="615" y="126"/>
                    <a:pt x="615" y="18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5219700" y="1341438"/>
            <a:ext cx="3816350" cy="1735137"/>
            <a:chOff x="3288" y="845"/>
            <a:chExt cx="2404" cy="1093"/>
          </a:xfrm>
        </p:grpSpPr>
        <p:sp>
          <p:nvSpPr>
            <p:cNvPr id="159754" name="Rectangle 10"/>
            <p:cNvSpPr>
              <a:spLocks noChangeArrowheads="1"/>
            </p:cNvSpPr>
            <p:nvPr/>
          </p:nvSpPr>
          <p:spPr bwMode="auto">
            <a:xfrm>
              <a:off x="3833" y="845"/>
              <a:ext cx="1859" cy="1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Char char="•"/>
              </a:pPr>
              <a:r>
                <a:rPr lang="es-MX" sz="1200"/>
                <a:t>Es directivo</a:t>
              </a:r>
            </a:p>
            <a:p>
              <a:pPr>
                <a:buFontTx/>
                <a:buChar char="•"/>
              </a:pPr>
              <a:r>
                <a:rPr lang="es-MX" sz="1200"/>
                <a:t>Asigna las tareas de cada integrante del grupo</a:t>
              </a:r>
            </a:p>
            <a:p>
              <a:pPr>
                <a:buFontTx/>
                <a:buChar char="•"/>
              </a:pPr>
              <a:r>
                <a:rPr lang="es-MX" sz="1200"/>
                <a:t>De acuerdo con las necesidades va indicando los pasos a seguir por el grupo</a:t>
              </a:r>
            </a:p>
            <a:p>
              <a:pPr>
                <a:buFontTx/>
                <a:buChar char="•"/>
              </a:pPr>
              <a:r>
                <a:rPr lang="es-MX" sz="1200"/>
                <a:t>Premia o rechaza de forma arbitraria el desempeño de los integrantes del grupo</a:t>
              </a:r>
            </a:p>
            <a:p>
              <a:pPr>
                <a:buFontTx/>
                <a:buChar char="•"/>
              </a:pPr>
              <a:r>
                <a:rPr lang="es-MX" sz="1200"/>
                <a:t>Mantiene una lejanía afectiva del grupo</a:t>
              </a:r>
            </a:p>
            <a:p>
              <a:pPr>
                <a:buFontTx/>
                <a:buChar char="•"/>
              </a:pPr>
              <a:r>
                <a:rPr lang="es-MX" sz="1200"/>
                <a:t>Da órdenes pero no participa</a:t>
              </a: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3288" y="890"/>
              <a:ext cx="635" cy="291"/>
              <a:chOff x="3288" y="890"/>
              <a:chExt cx="635" cy="291"/>
            </a:xfrm>
          </p:grpSpPr>
          <p:sp>
            <p:nvSpPr>
              <p:cNvPr id="159752" name="Text Box 8"/>
              <p:cNvSpPr txBox="1">
                <a:spLocks noChangeArrowheads="1"/>
              </p:cNvSpPr>
              <p:nvPr/>
            </p:nvSpPr>
            <p:spPr bwMode="auto">
              <a:xfrm>
                <a:off x="3288" y="890"/>
                <a:ext cx="635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MX" sz="900"/>
                  <a:t>características</a:t>
                </a:r>
                <a:endParaRPr lang="es-ES" sz="900"/>
              </a:p>
            </p:txBody>
          </p:sp>
          <p:sp>
            <p:nvSpPr>
              <p:cNvPr id="159757" name="Freeform 13"/>
              <p:cNvSpPr>
                <a:spLocks/>
              </p:cNvSpPr>
              <p:nvPr/>
            </p:nvSpPr>
            <p:spPr bwMode="auto">
              <a:xfrm>
                <a:off x="3407" y="1025"/>
                <a:ext cx="437" cy="15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44" y="39"/>
                  </a:cxn>
                  <a:cxn ang="0">
                    <a:pos x="361" y="20"/>
                  </a:cxn>
                  <a:cxn ang="0">
                    <a:pos x="332" y="0"/>
                  </a:cxn>
                  <a:cxn ang="0">
                    <a:pos x="391" y="20"/>
                  </a:cxn>
                  <a:cxn ang="0">
                    <a:pos x="381" y="98"/>
                  </a:cxn>
                  <a:cxn ang="0">
                    <a:pos x="361" y="156"/>
                  </a:cxn>
                </a:cxnLst>
                <a:rect l="0" t="0" r="r" b="b"/>
                <a:pathLst>
                  <a:path w="437" h="156">
                    <a:moveTo>
                      <a:pt x="0" y="29"/>
                    </a:moveTo>
                    <a:cubicBezTo>
                      <a:pt x="81" y="32"/>
                      <a:pt x="163" y="39"/>
                      <a:pt x="244" y="39"/>
                    </a:cubicBezTo>
                    <a:cubicBezTo>
                      <a:pt x="437" y="39"/>
                      <a:pt x="430" y="41"/>
                      <a:pt x="361" y="20"/>
                    </a:cubicBezTo>
                    <a:cubicBezTo>
                      <a:pt x="351" y="13"/>
                      <a:pt x="320" y="0"/>
                      <a:pt x="332" y="0"/>
                    </a:cubicBezTo>
                    <a:cubicBezTo>
                      <a:pt x="353" y="0"/>
                      <a:pt x="391" y="20"/>
                      <a:pt x="391" y="20"/>
                    </a:cubicBezTo>
                    <a:cubicBezTo>
                      <a:pt x="388" y="46"/>
                      <a:pt x="387" y="72"/>
                      <a:pt x="381" y="98"/>
                    </a:cubicBezTo>
                    <a:cubicBezTo>
                      <a:pt x="377" y="118"/>
                      <a:pt x="361" y="156"/>
                      <a:pt x="361" y="1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3924300" y="2924175"/>
            <a:ext cx="1835150" cy="1600200"/>
            <a:chOff x="2472" y="1835"/>
            <a:chExt cx="1156" cy="480"/>
          </a:xfrm>
        </p:grpSpPr>
        <p:sp>
          <p:nvSpPr>
            <p:cNvPr id="159762" name="Rectangle 18"/>
            <p:cNvSpPr>
              <a:spLocks noChangeArrowheads="1"/>
            </p:cNvSpPr>
            <p:nvPr/>
          </p:nvSpPr>
          <p:spPr bwMode="auto">
            <a:xfrm>
              <a:off x="2472" y="2205"/>
              <a:ext cx="115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accent1"/>
                </a:buClr>
                <a:buSzPct val="120000"/>
              </a:pPr>
              <a:r>
                <a:rPr lang="es-MX"/>
                <a:t>Rol democrático</a:t>
              </a:r>
            </a:p>
          </p:txBody>
        </p:sp>
        <p:sp>
          <p:nvSpPr>
            <p:cNvPr id="159770" name="Freeform 26"/>
            <p:cNvSpPr>
              <a:spLocks/>
            </p:cNvSpPr>
            <p:nvPr/>
          </p:nvSpPr>
          <p:spPr bwMode="auto">
            <a:xfrm>
              <a:off x="2812" y="1835"/>
              <a:ext cx="277" cy="41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78" y="137"/>
                </a:cxn>
                <a:cxn ang="0">
                  <a:pos x="136" y="264"/>
                </a:cxn>
                <a:cxn ang="0">
                  <a:pos x="146" y="293"/>
                </a:cxn>
                <a:cxn ang="0">
                  <a:pos x="175" y="323"/>
                </a:cxn>
                <a:cxn ang="0">
                  <a:pos x="214" y="381"/>
                </a:cxn>
                <a:cxn ang="0">
                  <a:pos x="273" y="264"/>
                </a:cxn>
                <a:cxn ang="0">
                  <a:pos x="263" y="303"/>
                </a:cxn>
                <a:cxn ang="0">
                  <a:pos x="253" y="332"/>
                </a:cxn>
                <a:cxn ang="0">
                  <a:pos x="205" y="410"/>
                </a:cxn>
                <a:cxn ang="0">
                  <a:pos x="58" y="352"/>
                </a:cxn>
                <a:cxn ang="0">
                  <a:pos x="0" y="332"/>
                </a:cxn>
              </a:cxnLst>
              <a:rect l="0" t="0" r="r" b="b"/>
              <a:pathLst>
                <a:path w="277" h="410">
                  <a:moveTo>
                    <a:pt x="29" y="0"/>
                  </a:moveTo>
                  <a:cubicBezTo>
                    <a:pt x="41" y="48"/>
                    <a:pt x="50" y="96"/>
                    <a:pt x="78" y="137"/>
                  </a:cubicBezTo>
                  <a:cubicBezTo>
                    <a:pt x="90" y="184"/>
                    <a:pt x="115" y="221"/>
                    <a:pt x="136" y="264"/>
                  </a:cubicBezTo>
                  <a:cubicBezTo>
                    <a:pt x="141" y="273"/>
                    <a:pt x="140" y="284"/>
                    <a:pt x="146" y="293"/>
                  </a:cubicBezTo>
                  <a:cubicBezTo>
                    <a:pt x="154" y="305"/>
                    <a:pt x="166" y="312"/>
                    <a:pt x="175" y="323"/>
                  </a:cubicBezTo>
                  <a:cubicBezTo>
                    <a:pt x="189" y="341"/>
                    <a:pt x="214" y="381"/>
                    <a:pt x="214" y="381"/>
                  </a:cubicBezTo>
                  <a:cubicBezTo>
                    <a:pt x="250" y="346"/>
                    <a:pt x="257" y="311"/>
                    <a:pt x="273" y="264"/>
                  </a:cubicBezTo>
                  <a:cubicBezTo>
                    <a:pt x="277" y="251"/>
                    <a:pt x="267" y="290"/>
                    <a:pt x="263" y="303"/>
                  </a:cubicBezTo>
                  <a:cubicBezTo>
                    <a:pt x="260" y="313"/>
                    <a:pt x="256" y="322"/>
                    <a:pt x="253" y="332"/>
                  </a:cubicBezTo>
                  <a:cubicBezTo>
                    <a:pt x="240" y="372"/>
                    <a:pt x="241" y="386"/>
                    <a:pt x="205" y="410"/>
                  </a:cubicBezTo>
                  <a:cubicBezTo>
                    <a:pt x="159" y="376"/>
                    <a:pt x="113" y="366"/>
                    <a:pt x="58" y="352"/>
                  </a:cubicBezTo>
                  <a:cubicBezTo>
                    <a:pt x="21" y="327"/>
                    <a:pt x="41" y="332"/>
                    <a:pt x="0" y="33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6" name="Group 63"/>
          <p:cNvGrpSpPr>
            <a:grpSpLocks/>
          </p:cNvGrpSpPr>
          <p:nvPr/>
        </p:nvGrpSpPr>
        <p:grpSpPr bwMode="auto">
          <a:xfrm>
            <a:off x="0" y="1122363"/>
            <a:ext cx="2808288" cy="2306637"/>
            <a:chOff x="0" y="707"/>
            <a:chExt cx="1769" cy="1453"/>
          </a:xfrm>
        </p:grpSpPr>
        <p:sp>
          <p:nvSpPr>
            <p:cNvPr id="159774" name="Rectangle 30"/>
            <p:cNvSpPr>
              <a:spLocks noChangeArrowheads="1"/>
            </p:cNvSpPr>
            <p:nvPr/>
          </p:nvSpPr>
          <p:spPr bwMode="auto">
            <a:xfrm>
              <a:off x="0" y="1297"/>
              <a:ext cx="1769" cy="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Char char="•"/>
              </a:pPr>
              <a:r>
                <a:rPr lang="es-MX" sz="1200"/>
                <a:t>Actitud </a:t>
              </a:r>
              <a:r>
                <a:rPr lang="es-MX" sz="1200" u="sng"/>
                <a:t>pasiva</a:t>
              </a:r>
            </a:p>
            <a:p>
              <a:pPr>
                <a:buFontTx/>
                <a:buChar char="•"/>
              </a:pPr>
              <a:r>
                <a:rPr lang="es-MX" sz="1200"/>
                <a:t>Da al grupo total libertad “hagan lo que quieran hacer”</a:t>
              </a:r>
            </a:p>
            <a:p>
              <a:pPr>
                <a:buFontTx/>
                <a:buChar char="•"/>
              </a:pPr>
              <a:r>
                <a:rPr lang="es-MX" sz="1200"/>
                <a:t>Está presente para ayudar si alguien lo necesita</a:t>
              </a:r>
            </a:p>
            <a:p>
              <a:pPr>
                <a:buFontTx/>
                <a:buChar char="•"/>
              </a:pPr>
              <a:r>
                <a:rPr lang="es-MX" sz="1200"/>
                <a:t>Actúa amistosamente</a:t>
              </a:r>
            </a:p>
            <a:p>
              <a:pPr>
                <a:buFontTx/>
                <a:buChar char="•"/>
              </a:pPr>
              <a:r>
                <a:rPr lang="es-MX" sz="1200"/>
                <a:t>Se abstiene de emitir juicios de valor</a:t>
              </a:r>
            </a:p>
          </p:txBody>
        </p:sp>
        <p:grpSp>
          <p:nvGrpSpPr>
            <p:cNvPr id="7" name="Group 33"/>
            <p:cNvGrpSpPr>
              <a:grpSpLocks/>
            </p:cNvGrpSpPr>
            <p:nvPr/>
          </p:nvGrpSpPr>
          <p:grpSpPr bwMode="auto">
            <a:xfrm rot="5400000">
              <a:off x="9" y="879"/>
              <a:ext cx="635" cy="291"/>
              <a:chOff x="3288" y="890"/>
              <a:chExt cx="635" cy="291"/>
            </a:xfrm>
          </p:grpSpPr>
          <p:sp>
            <p:nvSpPr>
              <p:cNvPr id="159778" name="Text Box 34"/>
              <p:cNvSpPr txBox="1">
                <a:spLocks noChangeArrowheads="1"/>
              </p:cNvSpPr>
              <p:nvPr/>
            </p:nvSpPr>
            <p:spPr bwMode="auto">
              <a:xfrm>
                <a:off x="3288" y="890"/>
                <a:ext cx="635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MX" sz="900"/>
                  <a:t>características</a:t>
                </a:r>
                <a:endParaRPr lang="es-ES" sz="900"/>
              </a:p>
            </p:txBody>
          </p:sp>
          <p:sp>
            <p:nvSpPr>
              <p:cNvPr id="159779" name="Freeform 35"/>
              <p:cNvSpPr>
                <a:spLocks/>
              </p:cNvSpPr>
              <p:nvPr/>
            </p:nvSpPr>
            <p:spPr bwMode="auto">
              <a:xfrm>
                <a:off x="3407" y="1025"/>
                <a:ext cx="437" cy="15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44" y="39"/>
                  </a:cxn>
                  <a:cxn ang="0">
                    <a:pos x="361" y="20"/>
                  </a:cxn>
                  <a:cxn ang="0">
                    <a:pos x="332" y="0"/>
                  </a:cxn>
                  <a:cxn ang="0">
                    <a:pos x="391" y="20"/>
                  </a:cxn>
                  <a:cxn ang="0">
                    <a:pos x="381" y="98"/>
                  </a:cxn>
                  <a:cxn ang="0">
                    <a:pos x="361" y="156"/>
                  </a:cxn>
                </a:cxnLst>
                <a:rect l="0" t="0" r="r" b="b"/>
                <a:pathLst>
                  <a:path w="437" h="156">
                    <a:moveTo>
                      <a:pt x="0" y="29"/>
                    </a:moveTo>
                    <a:cubicBezTo>
                      <a:pt x="81" y="32"/>
                      <a:pt x="163" y="39"/>
                      <a:pt x="244" y="39"/>
                    </a:cubicBezTo>
                    <a:cubicBezTo>
                      <a:pt x="437" y="39"/>
                      <a:pt x="430" y="41"/>
                      <a:pt x="361" y="20"/>
                    </a:cubicBezTo>
                    <a:cubicBezTo>
                      <a:pt x="351" y="13"/>
                      <a:pt x="320" y="0"/>
                      <a:pt x="332" y="0"/>
                    </a:cubicBezTo>
                    <a:cubicBezTo>
                      <a:pt x="353" y="0"/>
                      <a:pt x="391" y="20"/>
                      <a:pt x="391" y="20"/>
                    </a:cubicBezTo>
                    <a:cubicBezTo>
                      <a:pt x="388" y="46"/>
                      <a:pt x="387" y="72"/>
                      <a:pt x="381" y="98"/>
                    </a:cubicBezTo>
                    <a:cubicBezTo>
                      <a:pt x="377" y="118"/>
                      <a:pt x="361" y="156"/>
                      <a:pt x="361" y="1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5767388" y="2654300"/>
            <a:ext cx="3270250" cy="1873250"/>
            <a:chOff x="3633" y="1672"/>
            <a:chExt cx="2060" cy="1180"/>
          </a:xfrm>
        </p:grpSpPr>
        <p:sp>
          <p:nvSpPr>
            <p:cNvPr id="159780" name="Text Box 36"/>
            <p:cNvSpPr txBox="1">
              <a:spLocks noChangeArrowheads="1"/>
            </p:cNvSpPr>
            <p:nvPr/>
          </p:nvSpPr>
          <p:spPr bwMode="auto">
            <a:xfrm>
              <a:off x="4059" y="2024"/>
              <a:ext cx="16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Char char="•"/>
              </a:pPr>
              <a:r>
                <a:rPr lang="es-MX" sz="1200"/>
                <a:t>Provoca agresión y apatía</a:t>
              </a:r>
            </a:p>
            <a:p>
              <a:pPr>
                <a:buFontTx/>
                <a:buChar char="•"/>
              </a:pPr>
              <a:r>
                <a:rPr lang="es-MX" sz="1200"/>
                <a:t>Dependencia hacia el líder</a:t>
              </a:r>
            </a:p>
            <a:p>
              <a:pPr>
                <a:buFontTx/>
                <a:buChar char="•"/>
              </a:pPr>
              <a:r>
                <a:rPr lang="es-MX" sz="1200"/>
                <a:t>Agresión implica rebeldía y deseo de llamar la atención</a:t>
              </a:r>
            </a:p>
            <a:p>
              <a:pPr>
                <a:buFontTx/>
                <a:buChar char="•"/>
              </a:pPr>
              <a:r>
                <a:rPr lang="es-MX" sz="1200"/>
                <a:t>Amistad mutua entre los miembros apáticos</a:t>
              </a:r>
              <a:endParaRPr lang="es-ES" sz="1200"/>
            </a:p>
          </p:txBody>
        </p:sp>
        <p:grpSp>
          <p:nvGrpSpPr>
            <p:cNvPr id="9" name="Group 40"/>
            <p:cNvGrpSpPr>
              <a:grpSpLocks/>
            </p:cNvGrpSpPr>
            <p:nvPr/>
          </p:nvGrpSpPr>
          <p:grpSpPr bwMode="auto">
            <a:xfrm>
              <a:off x="3633" y="1672"/>
              <a:ext cx="475" cy="1180"/>
              <a:chOff x="3633" y="1672"/>
              <a:chExt cx="475" cy="1180"/>
            </a:xfrm>
          </p:grpSpPr>
          <p:sp>
            <p:nvSpPr>
              <p:cNvPr id="159782" name="Rectangle 38"/>
              <p:cNvSpPr>
                <a:spLocks noChangeArrowheads="1"/>
              </p:cNvSpPr>
              <p:nvPr/>
            </p:nvSpPr>
            <p:spPr bwMode="auto">
              <a:xfrm rot="16200000">
                <a:off x="3576" y="2190"/>
                <a:ext cx="54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800"/>
                  <a:t>Características</a:t>
                </a:r>
              </a:p>
              <a:p>
                <a:r>
                  <a:rPr lang="es-MX" sz="800"/>
                  <a:t> del grupo</a:t>
                </a:r>
                <a:endParaRPr lang="es-ES" sz="800"/>
              </a:p>
            </p:txBody>
          </p:sp>
          <p:sp>
            <p:nvSpPr>
              <p:cNvPr id="159783" name="Freeform 39"/>
              <p:cNvSpPr>
                <a:spLocks/>
              </p:cNvSpPr>
              <p:nvPr/>
            </p:nvSpPr>
            <p:spPr bwMode="auto">
              <a:xfrm>
                <a:off x="3633" y="1672"/>
                <a:ext cx="475" cy="1180"/>
              </a:xfrm>
              <a:custGeom>
                <a:avLst/>
                <a:gdLst/>
                <a:ahLst/>
                <a:cxnLst>
                  <a:cxn ang="0">
                    <a:pos x="241" y="0"/>
                  </a:cxn>
                  <a:cxn ang="0">
                    <a:pos x="130" y="75"/>
                  </a:cxn>
                  <a:cxn ang="0">
                    <a:pos x="83" y="186"/>
                  </a:cxn>
                  <a:cxn ang="0">
                    <a:pos x="46" y="260"/>
                  </a:cxn>
                  <a:cxn ang="0">
                    <a:pos x="0" y="521"/>
                  </a:cxn>
                  <a:cxn ang="0">
                    <a:pos x="65" y="855"/>
                  </a:cxn>
                  <a:cxn ang="0">
                    <a:pos x="204" y="1004"/>
                  </a:cxn>
                  <a:cxn ang="0">
                    <a:pos x="260" y="1022"/>
                  </a:cxn>
                  <a:cxn ang="0">
                    <a:pos x="288" y="1031"/>
                  </a:cxn>
                  <a:cxn ang="0">
                    <a:pos x="399" y="1022"/>
                  </a:cxn>
                  <a:cxn ang="0">
                    <a:pos x="464" y="1013"/>
                  </a:cxn>
                  <a:cxn ang="0">
                    <a:pos x="408" y="976"/>
                  </a:cxn>
                  <a:cxn ang="0">
                    <a:pos x="362" y="939"/>
                  </a:cxn>
                  <a:cxn ang="0">
                    <a:pos x="343" y="911"/>
                  </a:cxn>
                  <a:cxn ang="0">
                    <a:pos x="371" y="929"/>
                  </a:cxn>
                  <a:cxn ang="0">
                    <a:pos x="399" y="939"/>
                  </a:cxn>
                  <a:cxn ang="0">
                    <a:pos x="445" y="1022"/>
                  </a:cxn>
                  <a:cxn ang="0">
                    <a:pos x="399" y="1078"/>
                  </a:cxn>
                  <a:cxn ang="0">
                    <a:pos x="334" y="1180"/>
                  </a:cxn>
                </a:cxnLst>
                <a:rect l="0" t="0" r="r" b="b"/>
                <a:pathLst>
                  <a:path w="475" h="1180">
                    <a:moveTo>
                      <a:pt x="241" y="0"/>
                    </a:moveTo>
                    <a:cubicBezTo>
                      <a:pt x="178" y="17"/>
                      <a:pt x="178" y="41"/>
                      <a:pt x="130" y="75"/>
                    </a:cubicBezTo>
                    <a:cubicBezTo>
                      <a:pt x="116" y="112"/>
                      <a:pt x="99" y="150"/>
                      <a:pt x="83" y="186"/>
                    </a:cubicBezTo>
                    <a:cubicBezTo>
                      <a:pt x="72" y="211"/>
                      <a:pt x="46" y="260"/>
                      <a:pt x="46" y="260"/>
                    </a:cubicBezTo>
                    <a:cubicBezTo>
                      <a:pt x="25" y="348"/>
                      <a:pt x="9" y="430"/>
                      <a:pt x="0" y="521"/>
                    </a:cubicBezTo>
                    <a:cubicBezTo>
                      <a:pt x="5" y="614"/>
                      <a:pt x="2" y="768"/>
                      <a:pt x="65" y="855"/>
                    </a:cubicBezTo>
                    <a:cubicBezTo>
                      <a:pt x="88" y="887"/>
                      <a:pt x="169" y="985"/>
                      <a:pt x="204" y="1004"/>
                    </a:cubicBezTo>
                    <a:cubicBezTo>
                      <a:pt x="221" y="1013"/>
                      <a:pt x="241" y="1016"/>
                      <a:pt x="260" y="1022"/>
                    </a:cubicBezTo>
                    <a:cubicBezTo>
                      <a:pt x="269" y="1025"/>
                      <a:pt x="288" y="1031"/>
                      <a:pt x="288" y="1031"/>
                    </a:cubicBezTo>
                    <a:cubicBezTo>
                      <a:pt x="325" y="1028"/>
                      <a:pt x="362" y="1026"/>
                      <a:pt x="399" y="1022"/>
                    </a:cubicBezTo>
                    <a:cubicBezTo>
                      <a:pt x="421" y="1020"/>
                      <a:pt x="460" y="1034"/>
                      <a:pt x="464" y="1013"/>
                    </a:cubicBezTo>
                    <a:cubicBezTo>
                      <a:pt x="468" y="991"/>
                      <a:pt x="408" y="976"/>
                      <a:pt x="408" y="976"/>
                    </a:cubicBezTo>
                    <a:cubicBezTo>
                      <a:pt x="358" y="899"/>
                      <a:pt x="424" y="988"/>
                      <a:pt x="362" y="939"/>
                    </a:cubicBezTo>
                    <a:cubicBezTo>
                      <a:pt x="353" y="932"/>
                      <a:pt x="335" y="919"/>
                      <a:pt x="343" y="911"/>
                    </a:cubicBezTo>
                    <a:cubicBezTo>
                      <a:pt x="350" y="903"/>
                      <a:pt x="361" y="924"/>
                      <a:pt x="371" y="929"/>
                    </a:cubicBezTo>
                    <a:cubicBezTo>
                      <a:pt x="380" y="933"/>
                      <a:pt x="390" y="936"/>
                      <a:pt x="399" y="939"/>
                    </a:cubicBezTo>
                    <a:cubicBezTo>
                      <a:pt x="409" y="969"/>
                      <a:pt x="445" y="1022"/>
                      <a:pt x="445" y="1022"/>
                    </a:cubicBezTo>
                    <a:cubicBezTo>
                      <a:pt x="386" y="1113"/>
                      <a:pt x="475" y="980"/>
                      <a:pt x="399" y="1078"/>
                    </a:cubicBezTo>
                    <a:cubicBezTo>
                      <a:pt x="374" y="1110"/>
                      <a:pt x="362" y="1154"/>
                      <a:pt x="334" y="118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0" name="Group 47"/>
          <p:cNvGrpSpPr>
            <a:grpSpLocks/>
          </p:cNvGrpSpPr>
          <p:nvPr/>
        </p:nvGrpSpPr>
        <p:grpSpPr bwMode="auto">
          <a:xfrm>
            <a:off x="4356100" y="4365625"/>
            <a:ext cx="4679950" cy="2162175"/>
            <a:chOff x="2744" y="2750"/>
            <a:chExt cx="2948" cy="1362"/>
          </a:xfrm>
        </p:grpSpPr>
        <p:sp>
          <p:nvSpPr>
            <p:cNvPr id="159766" name="Rectangle 22"/>
            <p:cNvSpPr>
              <a:spLocks noChangeArrowheads="1"/>
            </p:cNvSpPr>
            <p:nvPr/>
          </p:nvSpPr>
          <p:spPr bwMode="auto">
            <a:xfrm>
              <a:off x="2744" y="3249"/>
              <a:ext cx="2948" cy="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lvl="2">
                <a:buFontTx/>
                <a:buChar char="•"/>
              </a:pPr>
              <a:r>
                <a:rPr lang="es-MX" sz="1200" dirty="0"/>
                <a:t>Favorece las discusiones grupales</a:t>
              </a:r>
            </a:p>
            <a:p>
              <a:pPr lvl="2">
                <a:buFontTx/>
                <a:buChar char="•"/>
              </a:pPr>
              <a:r>
                <a:rPr lang="es-MX" sz="1200" dirty="0"/>
                <a:t>Las decisiones reciben su orientación: no se impone</a:t>
              </a:r>
            </a:p>
            <a:p>
              <a:pPr lvl="2">
                <a:buFontTx/>
                <a:buChar char="•"/>
              </a:pPr>
              <a:r>
                <a:rPr lang="es-MX" sz="1200" dirty="0"/>
                <a:t>Bosqueja los pasos necesarios para lograr los objetivos del grupo</a:t>
              </a:r>
            </a:p>
            <a:p>
              <a:pPr lvl="2">
                <a:buFontTx/>
                <a:buChar char="•"/>
              </a:pPr>
              <a:r>
                <a:rPr lang="es-MX" sz="1200" dirty="0"/>
                <a:t>Sugiere modos posibles de obtener resultados</a:t>
              </a:r>
            </a:p>
            <a:p>
              <a:pPr lvl="2">
                <a:buFontTx/>
                <a:buChar char="•"/>
              </a:pPr>
              <a:r>
                <a:rPr lang="es-MX" sz="1200" dirty="0"/>
                <a:t>Orientado a resultados en crítica constructiva</a:t>
              </a:r>
            </a:p>
            <a:p>
              <a:pPr lvl="2">
                <a:buFontTx/>
                <a:buChar char="•"/>
              </a:pPr>
              <a:r>
                <a:rPr lang="es-MX" sz="1200" dirty="0"/>
                <a:t>Se muestra dispuesto a “ser un igual”</a:t>
              </a:r>
            </a:p>
            <a:p>
              <a:pPr lvl="2">
                <a:buFontTx/>
                <a:buChar char="•"/>
              </a:pPr>
              <a:r>
                <a:rPr lang="es-MX" sz="1200" dirty="0"/>
                <a:t>Abierto a opiniones</a:t>
              </a:r>
            </a:p>
          </p:txBody>
        </p:sp>
        <p:grpSp>
          <p:nvGrpSpPr>
            <p:cNvPr id="11" name="Group 41"/>
            <p:cNvGrpSpPr>
              <a:grpSpLocks/>
            </p:cNvGrpSpPr>
            <p:nvPr/>
          </p:nvGrpSpPr>
          <p:grpSpPr bwMode="auto">
            <a:xfrm rot="5400000">
              <a:off x="2844" y="2922"/>
              <a:ext cx="635" cy="291"/>
              <a:chOff x="3288" y="890"/>
              <a:chExt cx="635" cy="291"/>
            </a:xfrm>
          </p:grpSpPr>
          <p:sp>
            <p:nvSpPr>
              <p:cNvPr id="159786" name="Text Box 42"/>
              <p:cNvSpPr txBox="1">
                <a:spLocks noChangeArrowheads="1"/>
              </p:cNvSpPr>
              <p:nvPr/>
            </p:nvSpPr>
            <p:spPr bwMode="auto">
              <a:xfrm>
                <a:off x="3288" y="890"/>
                <a:ext cx="635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MX" sz="900"/>
                  <a:t>características</a:t>
                </a:r>
                <a:endParaRPr lang="es-ES" sz="900"/>
              </a:p>
            </p:txBody>
          </p:sp>
          <p:sp>
            <p:nvSpPr>
              <p:cNvPr id="159787" name="Freeform 43"/>
              <p:cNvSpPr>
                <a:spLocks/>
              </p:cNvSpPr>
              <p:nvPr/>
            </p:nvSpPr>
            <p:spPr bwMode="auto">
              <a:xfrm>
                <a:off x="3407" y="1025"/>
                <a:ext cx="437" cy="15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44" y="39"/>
                  </a:cxn>
                  <a:cxn ang="0">
                    <a:pos x="361" y="20"/>
                  </a:cxn>
                  <a:cxn ang="0">
                    <a:pos x="332" y="0"/>
                  </a:cxn>
                  <a:cxn ang="0">
                    <a:pos x="391" y="20"/>
                  </a:cxn>
                  <a:cxn ang="0">
                    <a:pos x="381" y="98"/>
                  </a:cxn>
                  <a:cxn ang="0">
                    <a:pos x="361" y="156"/>
                  </a:cxn>
                </a:cxnLst>
                <a:rect l="0" t="0" r="r" b="b"/>
                <a:pathLst>
                  <a:path w="437" h="156">
                    <a:moveTo>
                      <a:pt x="0" y="29"/>
                    </a:moveTo>
                    <a:cubicBezTo>
                      <a:pt x="81" y="32"/>
                      <a:pt x="163" y="39"/>
                      <a:pt x="244" y="39"/>
                    </a:cubicBezTo>
                    <a:cubicBezTo>
                      <a:pt x="437" y="39"/>
                      <a:pt x="430" y="41"/>
                      <a:pt x="361" y="20"/>
                    </a:cubicBezTo>
                    <a:cubicBezTo>
                      <a:pt x="351" y="13"/>
                      <a:pt x="320" y="0"/>
                      <a:pt x="332" y="0"/>
                    </a:cubicBezTo>
                    <a:cubicBezTo>
                      <a:pt x="353" y="0"/>
                      <a:pt x="391" y="20"/>
                      <a:pt x="391" y="20"/>
                    </a:cubicBezTo>
                    <a:cubicBezTo>
                      <a:pt x="388" y="46"/>
                      <a:pt x="387" y="72"/>
                      <a:pt x="381" y="98"/>
                    </a:cubicBezTo>
                    <a:cubicBezTo>
                      <a:pt x="377" y="118"/>
                      <a:pt x="361" y="156"/>
                      <a:pt x="361" y="1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2" name="Group 60"/>
          <p:cNvGrpSpPr>
            <a:grpSpLocks/>
          </p:cNvGrpSpPr>
          <p:nvPr/>
        </p:nvGrpSpPr>
        <p:grpSpPr bwMode="auto">
          <a:xfrm>
            <a:off x="611188" y="4365625"/>
            <a:ext cx="3902075" cy="2300288"/>
            <a:chOff x="385" y="2750"/>
            <a:chExt cx="2458" cy="1449"/>
          </a:xfrm>
        </p:grpSpPr>
        <p:sp>
          <p:nvSpPr>
            <p:cNvPr id="159788" name="Text Box 44"/>
            <p:cNvSpPr txBox="1">
              <a:spLocks noChangeArrowheads="1"/>
            </p:cNvSpPr>
            <p:nvPr/>
          </p:nvSpPr>
          <p:spPr bwMode="auto">
            <a:xfrm>
              <a:off x="385" y="3566"/>
              <a:ext cx="231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Char char="•"/>
              </a:pPr>
              <a:r>
                <a:rPr lang="es-MX" sz="1200" dirty="0"/>
                <a:t>Relaciones personales y amistosas</a:t>
              </a:r>
            </a:p>
            <a:p>
              <a:pPr>
                <a:buFontTx/>
                <a:buChar char="•"/>
              </a:pPr>
              <a:r>
                <a:rPr lang="es-MX" sz="1200" dirty="0"/>
                <a:t>Mayores diferencias individuales</a:t>
              </a:r>
            </a:p>
            <a:p>
              <a:pPr>
                <a:buFontTx/>
                <a:buChar char="•"/>
              </a:pPr>
              <a:r>
                <a:rPr lang="es-MX" sz="1200" dirty="0"/>
                <a:t>Individuos orientados a los intereses del grupo</a:t>
              </a:r>
            </a:p>
            <a:p>
              <a:pPr>
                <a:buFontTx/>
                <a:buChar char="•"/>
              </a:pPr>
              <a:r>
                <a:rPr lang="es-MX" sz="1200" dirty="0"/>
                <a:t>Búsqueda de mutua aprobación</a:t>
              </a:r>
            </a:p>
            <a:p>
              <a:pPr>
                <a:buFontTx/>
                <a:buChar char="•"/>
              </a:pPr>
              <a:r>
                <a:rPr lang="es-MX" sz="1200" dirty="0"/>
                <a:t>Menos agresión hacia el chivo expiatorio</a:t>
              </a:r>
              <a:endParaRPr lang="es-ES" sz="1200" dirty="0"/>
            </a:p>
          </p:txBody>
        </p:sp>
        <p:grpSp>
          <p:nvGrpSpPr>
            <p:cNvPr id="13" name="Group 46"/>
            <p:cNvGrpSpPr>
              <a:grpSpLocks/>
            </p:cNvGrpSpPr>
            <p:nvPr/>
          </p:nvGrpSpPr>
          <p:grpSpPr bwMode="auto">
            <a:xfrm>
              <a:off x="2264" y="2750"/>
              <a:ext cx="579" cy="687"/>
              <a:chOff x="2264" y="2750"/>
              <a:chExt cx="579" cy="687"/>
            </a:xfrm>
          </p:grpSpPr>
          <p:sp>
            <p:nvSpPr>
              <p:cNvPr id="159764" name="Text Box 20"/>
              <p:cNvSpPr txBox="1">
                <a:spLocks noChangeArrowheads="1"/>
              </p:cNvSpPr>
              <p:nvPr/>
            </p:nvSpPr>
            <p:spPr bwMode="auto">
              <a:xfrm rot="7686474" flipH="1">
                <a:off x="2200" y="2953"/>
                <a:ext cx="635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MX" sz="900"/>
                  <a:t>Características</a:t>
                </a:r>
              </a:p>
              <a:p>
                <a:r>
                  <a:rPr lang="es-MX" sz="900"/>
                  <a:t>del grupo</a:t>
                </a:r>
                <a:endParaRPr lang="es-ES" sz="900"/>
              </a:p>
            </p:txBody>
          </p:sp>
          <p:sp>
            <p:nvSpPr>
              <p:cNvPr id="159789" name="Freeform 45"/>
              <p:cNvSpPr>
                <a:spLocks/>
              </p:cNvSpPr>
              <p:nvPr/>
            </p:nvSpPr>
            <p:spPr bwMode="auto">
              <a:xfrm>
                <a:off x="2264" y="2834"/>
                <a:ext cx="579" cy="603"/>
              </a:xfrm>
              <a:custGeom>
                <a:avLst/>
                <a:gdLst/>
                <a:ahLst/>
                <a:cxnLst>
                  <a:cxn ang="0">
                    <a:pos x="579" y="0"/>
                  </a:cxn>
                  <a:cxn ang="0">
                    <a:pos x="477" y="148"/>
                  </a:cxn>
                  <a:cxn ang="0">
                    <a:pos x="439" y="204"/>
                  </a:cxn>
                  <a:cxn ang="0">
                    <a:pos x="365" y="288"/>
                  </a:cxn>
                  <a:cxn ang="0">
                    <a:pos x="124" y="501"/>
                  </a:cxn>
                  <a:cxn ang="0">
                    <a:pos x="59" y="538"/>
                  </a:cxn>
                  <a:cxn ang="0">
                    <a:pos x="3" y="557"/>
                  </a:cxn>
                  <a:cxn ang="0">
                    <a:pos x="68" y="464"/>
                  </a:cxn>
                  <a:cxn ang="0">
                    <a:pos x="77" y="436"/>
                  </a:cxn>
                  <a:cxn ang="0">
                    <a:pos x="59" y="464"/>
                  </a:cxn>
                  <a:cxn ang="0">
                    <a:pos x="40" y="492"/>
                  </a:cxn>
                  <a:cxn ang="0">
                    <a:pos x="21" y="520"/>
                  </a:cxn>
                  <a:cxn ang="0">
                    <a:pos x="21" y="576"/>
                  </a:cxn>
                  <a:cxn ang="0">
                    <a:pos x="105" y="585"/>
                  </a:cxn>
                  <a:cxn ang="0">
                    <a:pos x="254" y="603"/>
                  </a:cxn>
                </a:cxnLst>
                <a:rect l="0" t="0" r="r" b="b"/>
                <a:pathLst>
                  <a:path w="579" h="603">
                    <a:moveTo>
                      <a:pt x="579" y="0"/>
                    </a:moveTo>
                    <a:cubicBezTo>
                      <a:pt x="558" y="62"/>
                      <a:pt x="528" y="109"/>
                      <a:pt x="477" y="148"/>
                    </a:cubicBezTo>
                    <a:cubicBezTo>
                      <a:pt x="458" y="201"/>
                      <a:pt x="480" y="153"/>
                      <a:pt x="439" y="204"/>
                    </a:cubicBezTo>
                    <a:cubicBezTo>
                      <a:pt x="372" y="288"/>
                      <a:pt x="421" y="250"/>
                      <a:pt x="365" y="288"/>
                    </a:cubicBezTo>
                    <a:cubicBezTo>
                      <a:pt x="328" y="364"/>
                      <a:pt x="199" y="458"/>
                      <a:pt x="124" y="501"/>
                    </a:cubicBezTo>
                    <a:cubicBezTo>
                      <a:pt x="102" y="513"/>
                      <a:pt x="82" y="528"/>
                      <a:pt x="59" y="538"/>
                    </a:cubicBezTo>
                    <a:cubicBezTo>
                      <a:pt x="41" y="546"/>
                      <a:pt x="3" y="557"/>
                      <a:pt x="3" y="557"/>
                    </a:cubicBezTo>
                    <a:cubicBezTo>
                      <a:pt x="24" y="525"/>
                      <a:pt x="47" y="495"/>
                      <a:pt x="68" y="464"/>
                    </a:cubicBezTo>
                    <a:cubicBezTo>
                      <a:pt x="71" y="455"/>
                      <a:pt x="74" y="445"/>
                      <a:pt x="77" y="436"/>
                    </a:cubicBezTo>
                    <a:cubicBezTo>
                      <a:pt x="80" y="425"/>
                      <a:pt x="65" y="455"/>
                      <a:pt x="59" y="464"/>
                    </a:cubicBezTo>
                    <a:cubicBezTo>
                      <a:pt x="53" y="473"/>
                      <a:pt x="46" y="483"/>
                      <a:pt x="40" y="492"/>
                    </a:cubicBezTo>
                    <a:cubicBezTo>
                      <a:pt x="34" y="501"/>
                      <a:pt x="21" y="520"/>
                      <a:pt x="21" y="520"/>
                    </a:cubicBezTo>
                    <a:cubicBezTo>
                      <a:pt x="18" y="528"/>
                      <a:pt x="0" y="568"/>
                      <a:pt x="21" y="576"/>
                    </a:cubicBezTo>
                    <a:cubicBezTo>
                      <a:pt x="47" y="586"/>
                      <a:pt x="77" y="581"/>
                      <a:pt x="105" y="585"/>
                    </a:cubicBezTo>
                    <a:cubicBezTo>
                      <a:pt x="155" y="592"/>
                      <a:pt x="203" y="603"/>
                      <a:pt x="254" y="60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14" name="Group 54"/>
          <p:cNvGrpSpPr>
            <a:grpSpLocks/>
          </p:cNvGrpSpPr>
          <p:nvPr/>
        </p:nvGrpSpPr>
        <p:grpSpPr bwMode="auto">
          <a:xfrm>
            <a:off x="395288" y="981075"/>
            <a:ext cx="2932112" cy="1112838"/>
            <a:chOff x="249" y="618"/>
            <a:chExt cx="1847" cy="701"/>
          </a:xfrm>
        </p:grpSpPr>
        <p:sp>
          <p:nvSpPr>
            <p:cNvPr id="159772" name="Rectangle 28"/>
            <p:cNvSpPr>
              <a:spLocks noChangeArrowheads="1"/>
            </p:cNvSpPr>
            <p:nvPr/>
          </p:nvSpPr>
          <p:spPr bwMode="auto">
            <a:xfrm>
              <a:off x="249" y="618"/>
              <a:ext cx="11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/>
                <a:t>Rol laissez-faire</a:t>
              </a:r>
              <a:endParaRPr lang="es-ES"/>
            </a:p>
          </p:txBody>
        </p:sp>
        <p:sp>
          <p:nvSpPr>
            <p:cNvPr id="159797" name="Freeform 53"/>
            <p:cNvSpPr>
              <a:spLocks/>
            </p:cNvSpPr>
            <p:nvPr/>
          </p:nvSpPr>
          <p:spPr bwMode="auto">
            <a:xfrm>
              <a:off x="1441" y="689"/>
              <a:ext cx="655" cy="630"/>
            </a:xfrm>
            <a:custGeom>
              <a:avLst/>
              <a:gdLst/>
              <a:ahLst/>
              <a:cxnLst>
                <a:cxn ang="0">
                  <a:pos x="649" y="630"/>
                </a:cxn>
                <a:cxn ang="0">
                  <a:pos x="631" y="491"/>
                </a:cxn>
                <a:cxn ang="0">
                  <a:pos x="566" y="417"/>
                </a:cxn>
                <a:cxn ang="0">
                  <a:pos x="426" y="259"/>
                </a:cxn>
                <a:cxn ang="0">
                  <a:pos x="389" y="240"/>
                </a:cxn>
                <a:cxn ang="0">
                  <a:pos x="287" y="156"/>
                </a:cxn>
                <a:cxn ang="0">
                  <a:pos x="166" y="101"/>
                </a:cxn>
                <a:cxn ang="0">
                  <a:pos x="92" y="82"/>
                </a:cxn>
                <a:cxn ang="0">
                  <a:pos x="64" y="64"/>
                </a:cxn>
                <a:cxn ang="0">
                  <a:pos x="8" y="54"/>
                </a:cxn>
                <a:cxn ang="0">
                  <a:pos x="36" y="36"/>
                </a:cxn>
                <a:cxn ang="0">
                  <a:pos x="64" y="26"/>
                </a:cxn>
                <a:cxn ang="0">
                  <a:pos x="101" y="8"/>
                </a:cxn>
                <a:cxn ang="0">
                  <a:pos x="64" y="36"/>
                </a:cxn>
                <a:cxn ang="0">
                  <a:pos x="36" y="54"/>
                </a:cxn>
                <a:cxn ang="0">
                  <a:pos x="8" y="64"/>
                </a:cxn>
                <a:cxn ang="0">
                  <a:pos x="92" y="138"/>
                </a:cxn>
                <a:cxn ang="0">
                  <a:pos x="185" y="212"/>
                </a:cxn>
              </a:cxnLst>
              <a:rect l="0" t="0" r="r" b="b"/>
              <a:pathLst>
                <a:path w="655" h="630">
                  <a:moveTo>
                    <a:pt x="649" y="630"/>
                  </a:moveTo>
                  <a:cubicBezTo>
                    <a:pt x="645" y="583"/>
                    <a:pt x="655" y="531"/>
                    <a:pt x="631" y="491"/>
                  </a:cubicBezTo>
                  <a:cubicBezTo>
                    <a:pt x="592" y="428"/>
                    <a:pt x="604" y="462"/>
                    <a:pt x="566" y="417"/>
                  </a:cubicBezTo>
                  <a:cubicBezTo>
                    <a:pt x="527" y="372"/>
                    <a:pt x="479" y="286"/>
                    <a:pt x="426" y="259"/>
                  </a:cubicBezTo>
                  <a:cubicBezTo>
                    <a:pt x="414" y="253"/>
                    <a:pt x="400" y="248"/>
                    <a:pt x="389" y="240"/>
                  </a:cubicBezTo>
                  <a:cubicBezTo>
                    <a:pt x="322" y="192"/>
                    <a:pt x="412" y="217"/>
                    <a:pt x="287" y="156"/>
                  </a:cubicBezTo>
                  <a:cubicBezTo>
                    <a:pt x="249" y="138"/>
                    <a:pt x="205" y="115"/>
                    <a:pt x="166" y="101"/>
                  </a:cubicBezTo>
                  <a:cubicBezTo>
                    <a:pt x="142" y="92"/>
                    <a:pt x="92" y="82"/>
                    <a:pt x="92" y="82"/>
                  </a:cubicBezTo>
                  <a:cubicBezTo>
                    <a:pt x="83" y="76"/>
                    <a:pt x="75" y="68"/>
                    <a:pt x="64" y="64"/>
                  </a:cubicBezTo>
                  <a:cubicBezTo>
                    <a:pt x="46" y="58"/>
                    <a:pt x="21" y="67"/>
                    <a:pt x="8" y="54"/>
                  </a:cubicBezTo>
                  <a:cubicBezTo>
                    <a:pt x="0" y="46"/>
                    <a:pt x="26" y="41"/>
                    <a:pt x="36" y="36"/>
                  </a:cubicBezTo>
                  <a:cubicBezTo>
                    <a:pt x="45" y="32"/>
                    <a:pt x="55" y="30"/>
                    <a:pt x="64" y="26"/>
                  </a:cubicBezTo>
                  <a:cubicBezTo>
                    <a:pt x="77" y="21"/>
                    <a:pt x="112" y="0"/>
                    <a:pt x="101" y="8"/>
                  </a:cubicBezTo>
                  <a:cubicBezTo>
                    <a:pt x="89" y="17"/>
                    <a:pt x="77" y="27"/>
                    <a:pt x="64" y="36"/>
                  </a:cubicBezTo>
                  <a:cubicBezTo>
                    <a:pt x="55" y="42"/>
                    <a:pt x="46" y="49"/>
                    <a:pt x="36" y="54"/>
                  </a:cubicBezTo>
                  <a:cubicBezTo>
                    <a:pt x="27" y="58"/>
                    <a:pt x="17" y="61"/>
                    <a:pt x="8" y="64"/>
                  </a:cubicBezTo>
                  <a:cubicBezTo>
                    <a:pt x="29" y="105"/>
                    <a:pt x="47" y="124"/>
                    <a:pt x="92" y="138"/>
                  </a:cubicBezTo>
                  <a:cubicBezTo>
                    <a:pt x="119" y="165"/>
                    <a:pt x="173" y="188"/>
                    <a:pt x="185" y="2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15" name="Group 62"/>
          <p:cNvGrpSpPr>
            <a:grpSpLocks/>
          </p:cNvGrpSpPr>
          <p:nvPr/>
        </p:nvGrpSpPr>
        <p:grpSpPr bwMode="auto">
          <a:xfrm>
            <a:off x="179388" y="3500438"/>
            <a:ext cx="3294062" cy="1692275"/>
            <a:chOff x="113" y="2205"/>
            <a:chExt cx="2075" cy="1066"/>
          </a:xfrm>
        </p:grpSpPr>
        <p:grpSp>
          <p:nvGrpSpPr>
            <p:cNvPr id="16" name="Group 61"/>
            <p:cNvGrpSpPr>
              <a:grpSpLocks/>
            </p:cNvGrpSpPr>
            <p:nvPr/>
          </p:nvGrpSpPr>
          <p:grpSpPr bwMode="auto">
            <a:xfrm>
              <a:off x="553" y="2205"/>
              <a:ext cx="739" cy="245"/>
              <a:chOff x="553" y="2205"/>
              <a:chExt cx="739" cy="245"/>
            </a:xfrm>
          </p:grpSpPr>
          <p:sp>
            <p:nvSpPr>
              <p:cNvPr id="159800" name="Text Box 56"/>
              <p:cNvSpPr txBox="1">
                <a:spLocks noChangeArrowheads="1"/>
              </p:cNvSpPr>
              <p:nvPr/>
            </p:nvSpPr>
            <p:spPr bwMode="auto">
              <a:xfrm>
                <a:off x="657" y="2205"/>
                <a:ext cx="635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MX" sz="900"/>
                  <a:t>Características</a:t>
                </a:r>
              </a:p>
              <a:p>
                <a:r>
                  <a:rPr lang="es-MX" sz="900"/>
                  <a:t>del grupo</a:t>
                </a:r>
                <a:endParaRPr lang="es-ES" sz="900"/>
              </a:p>
            </p:txBody>
          </p:sp>
          <p:sp>
            <p:nvSpPr>
              <p:cNvPr id="159801" name="Freeform 57"/>
              <p:cNvSpPr>
                <a:spLocks/>
              </p:cNvSpPr>
              <p:nvPr/>
            </p:nvSpPr>
            <p:spPr bwMode="auto">
              <a:xfrm rot="2510340" flipH="1">
                <a:off x="553" y="2224"/>
                <a:ext cx="243" cy="226"/>
              </a:xfrm>
              <a:custGeom>
                <a:avLst/>
                <a:gdLst/>
                <a:ahLst/>
                <a:cxnLst>
                  <a:cxn ang="0">
                    <a:pos x="579" y="0"/>
                  </a:cxn>
                  <a:cxn ang="0">
                    <a:pos x="477" y="148"/>
                  </a:cxn>
                  <a:cxn ang="0">
                    <a:pos x="439" y="204"/>
                  </a:cxn>
                  <a:cxn ang="0">
                    <a:pos x="365" y="288"/>
                  </a:cxn>
                  <a:cxn ang="0">
                    <a:pos x="124" y="501"/>
                  </a:cxn>
                  <a:cxn ang="0">
                    <a:pos x="59" y="538"/>
                  </a:cxn>
                  <a:cxn ang="0">
                    <a:pos x="3" y="557"/>
                  </a:cxn>
                  <a:cxn ang="0">
                    <a:pos x="68" y="464"/>
                  </a:cxn>
                  <a:cxn ang="0">
                    <a:pos x="77" y="436"/>
                  </a:cxn>
                  <a:cxn ang="0">
                    <a:pos x="59" y="464"/>
                  </a:cxn>
                  <a:cxn ang="0">
                    <a:pos x="40" y="492"/>
                  </a:cxn>
                  <a:cxn ang="0">
                    <a:pos x="21" y="520"/>
                  </a:cxn>
                  <a:cxn ang="0">
                    <a:pos x="21" y="576"/>
                  </a:cxn>
                  <a:cxn ang="0">
                    <a:pos x="105" y="585"/>
                  </a:cxn>
                  <a:cxn ang="0">
                    <a:pos x="254" y="603"/>
                  </a:cxn>
                </a:cxnLst>
                <a:rect l="0" t="0" r="r" b="b"/>
                <a:pathLst>
                  <a:path w="579" h="603">
                    <a:moveTo>
                      <a:pt x="579" y="0"/>
                    </a:moveTo>
                    <a:cubicBezTo>
                      <a:pt x="558" y="62"/>
                      <a:pt x="528" y="109"/>
                      <a:pt x="477" y="148"/>
                    </a:cubicBezTo>
                    <a:cubicBezTo>
                      <a:pt x="458" y="201"/>
                      <a:pt x="480" y="153"/>
                      <a:pt x="439" y="204"/>
                    </a:cubicBezTo>
                    <a:cubicBezTo>
                      <a:pt x="372" y="288"/>
                      <a:pt x="421" y="250"/>
                      <a:pt x="365" y="288"/>
                    </a:cubicBezTo>
                    <a:cubicBezTo>
                      <a:pt x="328" y="364"/>
                      <a:pt x="199" y="458"/>
                      <a:pt x="124" y="501"/>
                    </a:cubicBezTo>
                    <a:cubicBezTo>
                      <a:pt x="102" y="513"/>
                      <a:pt x="82" y="528"/>
                      <a:pt x="59" y="538"/>
                    </a:cubicBezTo>
                    <a:cubicBezTo>
                      <a:pt x="41" y="546"/>
                      <a:pt x="3" y="557"/>
                      <a:pt x="3" y="557"/>
                    </a:cubicBezTo>
                    <a:cubicBezTo>
                      <a:pt x="24" y="525"/>
                      <a:pt x="47" y="495"/>
                      <a:pt x="68" y="464"/>
                    </a:cubicBezTo>
                    <a:cubicBezTo>
                      <a:pt x="71" y="455"/>
                      <a:pt x="74" y="445"/>
                      <a:pt x="77" y="436"/>
                    </a:cubicBezTo>
                    <a:cubicBezTo>
                      <a:pt x="80" y="425"/>
                      <a:pt x="65" y="455"/>
                      <a:pt x="59" y="464"/>
                    </a:cubicBezTo>
                    <a:cubicBezTo>
                      <a:pt x="53" y="473"/>
                      <a:pt x="46" y="483"/>
                      <a:pt x="40" y="492"/>
                    </a:cubicBezTo>
                    <a:cubicBezTo>
                      <a:pt x="34" y="501"/>
                      <a:pt x="21" y="520"/>
                      <a:pt x="21" y="520"/>
                    </a:cubicBezTo>
                    <a:cubicBezTo>
                      <a:pt x="18" y="528"/>
                      <a:pt x="0" y="568"/>
                      <a:pt x="21" y="576"/>
                    </a:cubicBezTo>
                    <a:cubicBezTo>
                      <a:pt x="47" y="586"/>
                      <a:pt x="77" y="581"/>
                      <a:pt x="105" y="585"/>
                    </a:cubicBezTo>
                    <a:cubicBezTo>
                      <a:pt x="155" y="592"/>
                      <a:pt x="203" y="603"/>
                      <a:pt x="254" y="60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  <p:sp>
          <p:nvSpPr>
            <p:cNvPr id="159803" name="Rectangle 59"/>
            <p:cNvSpPr>
              <a:spLocks noChangeArrowheads="1"/>
            </p:cNvSpPr>
            <p:nvPr/>
          </p:nvSpPr>
          <p:spPr bwMode="auto">
            <a:xfrm>
              <a:off x="113" y="2523"/>
              <a:ext cx="2075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FontTx/>
                <a:buChar char="•"/>
              </a:pPr>
              <a:r>
                <a:rPr lang="es-MX" sz="1200"/>
                <a:t>Falta de incentivo para el trabajo</a:t>
              </a:r>
            </a:p>
            <a:p>
              <a:pPr>
                <a:buFontTx/>
                <a:buChar char="•"/>
              </a:pPr>
              <a:r>
                <a:rPr lang="es-MX" sz="1200"/>
                <a:t>Carece de técnicas sociales para la toma de decisiones</a:t>
              </a:r>
            </a:p>
            <a:p>
              <a:pPr>
                <a:buFontTx/>
                <a:buChar char="•"/>
              </a:pPr>
              <a:r>
                <a:rPr lang="es-MX" sz="1200"/>
                <a:t>Cuando el líder se ausenta, el líder más fuerte del grupo toma las “riendas”</a:t>
              </a:r>
            </a:p>
            <a:p>
              <a:pPr>
                <a:buFontTx/>
                <a:buChar char="•"/>
              </a:pPr>
              <a:r>
                <a:rPr lang="es-MX" sz="1200"/>
                <a:t>Falta de estructura y contención</a:t>
              </a:r>
              <a:endParaRPr lang="es-ES" sz="12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/>
              <a:t>Categorías para encuadrar el liderazgo</a:t>
            </a:r>
            <a:endParaRPr lang="es-ES"/>
          </a:p>
        </p:txBody>
      </p:sp>
      <p:graphicFrame>
        <p:nvGraphicFramePr>
          <p:cNvPr id="58444" name="Group 76"/>
          <p:cNvGraphicFramePr>
            <a:graphicFrameLocks noGrp="1"/>
          </p:cNvGraphicFramePr>
          <p:nvPr>
            <p:ph idx="1"/>
          </p:nvPr>
        </p:nvGraphicFramePr>
        <p:xfrm>
          <a:off x="142876" y="857232"/>
          <a:ext cx="8929718" cy="5881188"/>
        </p:xfrm>
        <a:graphic>
          <a:graphicData uri="http://schemas.openxmlformats.org/drawingml/2006/table">
            <a:tbl>
              <a:tblPr/>
              <a:tblGrid>
                <a:gridCol w="2120464"/>
                <a:gridCol w="6809254"/>
              </a:tblGrid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Como…</a:t>
                      </a:r>
                      <a:endParaRPr kumimoji="0" lang="es-E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El liderazgo…</a:t>
                      </a:r>
                      <a:endParaRPr kumimoji="0" lang="es-E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25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Actividad y proceso grupal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Se analiza y plantea en relación a la estructura y proceso de grupo.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Tipo de personalidad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Trata de poner de manifiesto la existencia de determinadas características y rasgos de personalidad que favorecen la aparición de individuos con capacidad de liderazgo.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Capacidad de provocar obediencia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Como capacidad para obtener conductas de sumisión por parte de sus seguidores. Sólo interesa la voluntad del líder.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Ejercicio de influencia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Se reconoce la existencia de otros individuos con opiniones diferentes a las del líder, pero éste influye sobre ellos.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3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Conducta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Se plantean definiciones que permiten alcanzar medidas objetivas de los rasgos de los líderes.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3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Forma de persuasión</a:t>
                      </a:r>
                      <a:endParaRPr kumimoji="0" lang="es-E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¿el líder persuade?</a:t>
                      </a:r>
                      <a:endParaRPr kumimoji="0" lang="es-E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/>
              <a:t>Categorías para encuadrar el liderazgo</a:t>
            </a:r>
            <a:endParaRPr lang="es-ES"/>
          </a:p>
        </p:txBody>
      </p:sp>
      <p:graphicFrame>
        <p:nvGraphicFramePr>
          <p:cNvPr id="58444" name="Group 76"/>
          <p:cNvGraphicFramePr>
            <a:graphicFrameLocks noGrp="1"/>
          </p:cNvGraphicFramePr>
          <p:nvPr>
            <p:ph idx="1"/>
          </p:nvPr>
        </p:nvGraphicFramePr>
        <p:xfrm>
          <a:off x="142876" y="849867"/>
          <a:ext cx="8929718" cy="5865281"/>
        </p:xfrm>
        <a:graphic>
          <a:graphicData uri="http://schemas.openxmlformats.org/drawingml/2006/table">
            <a:tbl>
              <a:tblPr/>
              <a:tblGrid>
                <a:gridCol w="2120464"/>
                <a:gridCol w="6809254"/>
              </a:tblGrid>
              <a:tr h="285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Como…</a:t>
                      </a:r>
                      <a:endParaRPr kumimoji="0" lang="es-E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El liderazgo…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494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Relación de poder</a:t>
                      </a:r>
                      <a:endParaRPr kumimoji="0" lang="es-E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La utilización abierta de este poder junto con las consecuencias que genera, lleva al rechazo del liderazgo autoritario.</a:t>
                      </a:r>
                      <a:endParaRPr kumimoji="0" lang="es-E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95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Instrumento para el logro de metas grupales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El líder como elemento fundamental que cohesiona, anima y motiva al grupo cara a la consecución de objetivos grupales.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3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Resultado del proceso de intereacción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Sería resultado de un proceso de interacción entre el líder y los seguidores, no de las características personales de un solo sujeto (el líder).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94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Rol diferenciado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Es concebido como un instrumento para alcanzar determinados objetivos, que tienen su origen en el proceso de interacción entre los miembros del grupo.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95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Iniciación y mantenimiento de la estructura del rol</a:t>
                      </a: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Se define en función de las dimensiones que aumentan la diferenciación y mantenimiento de las estructuras de rol en los grupos.</a:t>
                      </a:r>
                      <a:endParaRPr kumimoji="0" lang="es-E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6360" marR="863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/>
              <a:t>Factores que intervienen en el liderazgo</a:t>
            </a:r>
            <a:endParaRPr lang="es-ES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785794"/>
            <a:ext cx="8229600" cy="141907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dirty="0"/>
              <a:t>Características del líder</a:t>
            </a:r>
          </a:p>
          <a:p>
            <a:pPr lvl="1">
              <a:lnSpc>
                <a:spcPct val="90000"/>
              </a:lnSpc>
            </a:pPr>
            <a:r>
              <a:rPr lang="es-MX" dirty="0"/>
              <a:t>Creencias políticas básicas del </a:t>
            </a:r>
            <a:r>
              <a:rPr lang="es-MX" dirty="0" smtClean="0"/>
              <a:t>líder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t="12600" b="11801"/>
          <a:stretch/>
        </p:blipFill>
        <p:spPr>
          <a:xfrm>
            <a:off x="1475656" y="2562038"/>
            <a:ext cx="6223000" cy="3528392"/>
          </a:xfrm>
          <a:prstGeom prst="teardrop">
            <a:avLst/>
          </a:prstGeom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68"/>
            <a:ext cx="8229600" cy="428620"/>
          </a:xfrm>
        </p:spPr>
        <p:txBody>
          <a:bodyPr>
            <a:normAutofit fontScale="90000"/>
          </a:bodyPr>
          <a:lstStyle/>
          <a:p>
            <a:r>
              <a:rPr lang="es-MX" dirty="0"/>
              <a:t>Factores que intervienen en el </a:t>
            </a:r>
            <a:r>
              <a:rPr lang="es-MX" dirty="0" smtClean="0"/>
              <a:t>liderazgo: características del líder</a:t>
            </a:r>
            <a:endParaRPr lang="es-E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196752"/>
            <a:ext cx="8229600" cy="843006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s-MX" dirty="0" smtClean="0"/>
              <a:t>Estilo </a:t>
            </a:r>
            <a:r>
              <a:rPr lang="es-MX" dirty="0"/>
              <a:t>político del </a:t>
            </a:r>
            <a:r>
              <a:rPr lang="es-MX" dirty="0" smtClean="0"/>
              <a:t>líder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916832"/>
            <a:ext cx="8096250" cy="47244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0812141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Presentación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2864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La intención de este material visual es mostrar los elementos básicos conceptuales que definen el liderazgo y sus tipos, desde la óptica disciplinaria de la Psicología Social aplicada al campo de los procesos grupales. Por lo </a:t>
            </a:r>
            <a:r>
              <a:rPr lang="es-MX" dirty="0" smtClean="0"/>
              <a:t>tanto, </a:t>
            </a:r>
            <a:r>
              <a:rPr lang="es-MX" dirty="0" smtClean="0"/>
              <a:t>el recorrido comienza por comprender qué es un grupo, cómo se caracteriza y su constitución estructural en roles, para posteriormente abordar el tema del liderazgo.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68"/>
            <a:ext cx="8229600" cy="428620"/>
          </a:xfrm>
        </p:spPr>
        <p:txBody>
          <a:bodyPr>
            <a:normAutofit fontScale="90000"/>
          </a:bodyPr>
          <a:lstStyle/>
          <a:p>
            <a:r>
              <a:rPr lang="es-MX" dirty="0"/>
              <a:t>Factores que intervienen en el </a:t>
            </a:r>
            <a:r>
              <a:rPr lang="es-MX" dirty="0" smtClean="0"/>
              <a:t>liderazgo:</a:t>
            </a:r>
            <a:br>
              <a:rPr lang="es-MX" dirty="0" smtClean="0"/>
            </a:br>
            <a:r>
              <a:rPr lang="es-MX" dirty="0" smtClean="0"/>
              <a:t>características del líder</a:t>
            </a:r>
            <a:endParaRPr lang="es-E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052736"/>
            <a:ext cx="8229600" cy="987022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s-MX" dirty="0" smtClean="0"/>
              <a:t>La </a:t>
            </a:r>
            <a:r>
              <a:rPr lang="es-MX" dirty="0"/>
              <a:t>motivación del líder para buscar una posición de liderazgo </a:t>
            </a:r>
            <a:r>
              <a:rPr lang="es-MX" dirty="0" smtClean="0"/>
              <a:t>político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064" y="1700808"/>
            <a:ext cx="4824536" cy="464838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742921322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68"/>
            <a:ext cx="8229600" cy="428620"/>
          </a:xfrm>
        </p:spPr>
        <p:txBody>
          <a:bodyPr>
            <a:normAutofit fontScale="90000"/>
          </a:bodyPr>
          <a:lstStyle/>
          <a:p>
            <a:r>
              <a:rPr lang="es-MX" dirty="0"/>
              <a:t>Factores que intervienen en el </a:t>
            </a:r>
            <a:r>
              <a:rPr lang="es-MX" dirty="0" smtClean="0"/>
              <a:t>liderazgo:</a:t>
            </a:r>
            <a:br>
              <a:rPr lang="es-MX" dirty="0" smtClean="0"/>
            </a:br>
            <a:r>
              <a:rPr lang="es-MX" dirty="0" smtClean="0"/>
              <a:t>características del líder</a:t>
            </a:r>
            <a:endParaRPr lang="es-E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124744"/>
            <a:ext cx="8229600" cy="69899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s-MX" dirty="0" smtClean="0"/>
              <a:t>Las </a:t>
            </a:r>
            <a:r>
              <a:rPr lang="es-MX" dirty="0"/>
              <a:t>reacciones del líder al estrés y la </a:t>
            </a:r>
            <a:r>
              <a:rPr lang="es-MX" dirty="0" smtClean="0"/>
              <a:t>presión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823734"/>
            <a:ext cx="6408712" cy="481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73323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68"/>
            <a:ext cx="8229600" cy="428620"/>
          </a:xfrm>
        </p:spPr>
        <p:txBody>
          <a:bodyPr>
            <a:normAutofit fontScale="90000"/>
          </a:bodyPr>
          <a:lstStyle/>
          <a:p>
            <a:r>
              <a:rPr lang="es-MX" dirty="0"/>
              <a:t>Factores que intervienen en el </a:t>
            </a:r>
            <a:r>
              <a:rPr lang="es-MX" dirty="0" smtClean="0"/>
              <a:t>liderazgo:</a:t>
            </a:r>
            <a:br>
              <a:rPr lang="es-MX" dirty="0" smtClean="0"/>
            </a:br>
            <a:r>
              <a:rPr lang="es-MX" dirty="0" smtClean="0"/>
              <a:t>características del líder</a:t>
            </a:r>
            <a:endParaRPr lang="es-E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052736"/>
            <a:ext cx="8229600" cy="108012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s-MX" dirty="0" smtClean="0"/>
              <a:t>El </a:t>
            </a:r>
            <a:r>
              <a:rPr lang="es-MX" dirty="0"/>
              <a:t>modo en que ese líder llegó a una posición de líder </a:t>
            </a:r>
            <a:r>
              <a:rPr lang="es-MX" dirty="0" smtClean="0"/>
              <a:t>político.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276872"/>
            <a:ext cx="6624736" cy="439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08776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68"/>
            <a:ext cx="8229600" cy="428620"/>
          </a:xfrm>
        </p:spPr>
        <p:txBody>
          <a:bodyPr>
            <a:normAutofit fontScale="90000"/>
          </a:bodyPr>
          <a:lstStyle/>
          <a:p>
            <a:r>
              <a:rPr lang="es-MX" dirty="0"/>
              <a:t>Factores que intervienen en el </a:t>
            </a:r>
            <a:r>
              <a:rPr lang="es-MX" dirty="0" smtClean="0"/>
              <a:t>liderazgo:</a:t>
            </a:r>
            <a:br>
              <a:rPr lang="es-MX" dirty="0" smtClean="0"/>
            </a:br>
            <a:r>
              <a:rPr lang="es-MX" dirty="0" smtClean="0"/>
              <a:t>características del líder</a:t>
            </a:r>
            <a:endParaRPr lang="es-E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052736"/>
            <a:ext cx="8229600" cy="648072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s-MX" dirty="0" smtClean="0"/>
              <a:t>La </a:t>
            </a:r>
            <a:r>
              <a:rPr lang="es-MX" dirty="0"/>
              <a:t>experiencia política previa del </a:t>
            </a:r>
            <a:r>
              <a:rPr lang="es-MX" dirty="0" smtClean="0"/>
              <a:t>líder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2677" y="1700808"/>
            <a:ext cx="3804245" cy="509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43946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2068"/>
            <a:ext cx="8229600" cy="428620"/>
          </a:xfrm>
        </p:spPr>
        <p:txBody>
          <a:bodyPr>
            <a:normAutofit fontScale="90000"/>
          </a:bodyPr>
          <a:lstStyle/>
          <a:p>
            <a:r>
              <a:rPr lang="es-MX" dirty="0"/>
              <a:t>Factores que intervienen en el </a:t>
            </a:r>
            <a:r>
              <a:rPr lang="es-MX" dirty="0" smtClean="0"/>
              <a:t>liderazgo:</a:t>
            </a:r>
            <a:br>
              <a:rPr lang="es-MX" dirty="0" smtClean="0"/>
            </a:br>
            <a:r>
              <a:rPr lang="es-MX" dirty="0" smtClean="0"/>
              <a:t>características del líder</a:t>
            </a:r>
            <a:endParaRPr lang="es-E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052736"/>
            <a:ext cx="8229600" cy="936104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s-MX" dirty="0" smtClean="0"/>
              <a:t>El </a:t>
            </a:r>
            <a:r>
              <a:rPr lang="es-MX" dirty="0"/>
              <a:t>clima político existente cuando inició su liderazgo</a:t>
            </a: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985392"/>
            <a:ext cx="5760640" cy="461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60019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/>
              <a:t>Factores que intervienen en el liderazgo</a:t>
            </a:r>
            <a:endParaRPr lang="es-ES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/>
              <a:t>Los seguidores y las relaciones entre estos y el líder</a:t>
            </a:r>
          </a:p>
          <a:p>
            <a:pPr lvl="1">
              <a:lnSpc>
                <a:spcPct val="90000"/>
              </a:lnSpc>
            </a:pPr>
            <a:r>
              <a:rPr lang="es-MX"/>
              <a:t>Formar coaliciones</a:t>
            </a:r>
          </a:p>
          <a:p>
            <a:pPr lvl="1">
              <a:lnSpc>
                <a:spcPct val="90000"/>
              </a:lnSpc>
            </a:pPr>
            <a:r>
              <a:rPr lang="es-MX"/>
              <a:t>Establecer la agenda y diseñar la política a seguir</a:t>
            </a:r>
          </a:p>
          <a:p>
            <a:pPr lvl="1">
              <a:lnSpc>
                <a:spcPct val="90000"/>
              </a:lnSpc>
            </a:pPr>
            <a:r>
              <a:rPr lang="es-MX"/>
              <a:t>Inspirar entusiasmo</a:t>
            </a:r>
          </a:p>
          <a:p>
            <a:pPr lvl="1">
              <a:lnSpc>
                <a:spcPct val="90000"/>
              </a:lnSpc>
            </a:pPr>
            <a:r>
              <a:rPr lang="es-MX"/>
              <a:t>Formar y mantener una imagen</a:t>
            </a:r>
          </a:p>
          <a:p>
            <a:pPr lvl="1">
              <a:lnSpc>
                <a:spcPct val="90000"/>
              </a:lnSpc>
            </a:pPr>
            <a:r>
              <a:rPr lang="es-MX"/>
              <a:t>Seleccionar y desarrollar un equipo efectivo</a:t>
            </a:r>
          </a:p>
          <a:p>
            <a:pPr lvl="1">
              <a:lnSpc>
                <a:spcPct val="90000"/>
              </a:lnSpc>
            </a:pPr>
            <a:r>
              <a:rPr lang="es-MX"/>
              <a:t>Reunir información</a:t>
            </a:r>
          </a:p>
          <a:p>
            <a:pPr lvl="1">
              <a:lnSpc>
                <a:spcPct val="90000"/>
              </a:lnSpc>
            </a:pPr>
            <a:r>
              <a:rPr lang="es-MX"/>
              <a:t>Realización y ejecución de tareas y proyectos</a:t>
            </a:r>
          </a:p>
          <a:p>
            <a:pPr lvl="2">
              <a:lnSpc>
                <a:spcPct val="90000"/>
              </a:lnSpc>
            </a:pPr>
            <a:r>
              <a:rPr lang="es-MX"/>
              <a:t>La tarea del líder es señalar a los seguidores cuáles son los grandes temas y los objetivos a conseguir.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/>
              <a:t>Factores que intervienen en el liderazgo</a:t>
            </a:r>
            <a:endParaRPr lang="es-ES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/>
              <a:t>La situación en que tiene lugar el liderazgo (contexto)</a:t>
            </a:r>
          </a:p>
          <a:p>
            <a:pPr lvl="1"/>
            <a:r>
              <a:rPr lang="es-MX"/>
              <a:t>Limitaciones y demandas sociales</a:t>
            </a:r>
          </a:p>
          <a:p>
            <a:pPr lvl="1"/>
            <a:r>
              <a:rPr lang="es-MX"/>
              <a:t>Reglas formales para la toma de decisiones</a:t>
            </a:r>
          </a:p>
          <a:p>
            <a:pPr lvl="1"/>
            <a:r>
              <a:rPr lang="es-MX"/>
              <a:t>La fuerza y tipo de oposición</a:t>
            </a:r>
          </a:p>
          <a:p>
            <a:pPr lvl="1"/>
            <a:r>
              <a:rPr lang="es-MX"/>
              <a:t>Los recursos disponibles del líder</a:t>
            </a:r>
          </a:p>
          <a:p>
            <a:pPr lvl="1"/>
            <a:r>
              <a:rPr lang="es-MX"/>
              <a:t>Las características de la época en que tiene lugar el liderazgo</a:t>
            </a:r>
          </a:p>
          <a:p>
            <a:pPr lvl="1"/>
            <a:r>
              <a:rPr lang="es-MX"/>
              <a:t>Marco jurídico del liderazgo</a:t>
            </a:r>
            <a:endParaRPr lang="es-ES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/>
              <a:t>Teorías sobre el liderazgo (Hermann, 1986)</a:t>
            </a:r>
            <a:endParaRPr lang="es-ES"/>
          </a:p>
        </p:txBody>
      </p:sp>
      <p:graphicFrame>
        <p:nvGraphicFramePr>
          <p:cNvPr id="63503" name="Group 15"/>
          <p:cNvGraphicFramePr>
            <a:graphicFrameLocks noGrp="1"/>
          </p:cNvGraphicFramePr>
          <p:nvPr/>
        </p:nvGraphicFramePr>
        <p:xfrm>
          <a:off x="468313" y="1397000"/>
          <a:ext cx="8280400" cy="512762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140200"/>
                <a:gridCol w="4140200"/>
              </a:tblGrid>
              <a:tr h="2563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“Flautista de </a:t>
                      </a:r>
                      <a:r>
                        <a:rPr kumimoji="0" lang="es-MX" sz="2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Hamelin</a:t>
                      </a:r>
                      <a:r>
                        <a:rPr kumimoji="0" lang="es-MX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”</a:t>
                      </a:r>
                      <a:endParaRPr kumimoji="0" lang="es-MX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“La teoría del gran hombre”</a:t>
                      </a:r>
                      <a:endParaRPr kumimoji="0" lang="es-MX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/>
                </a:tc>
              </a:tr>
              <a:tr h="2563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“El líder transaccional”</a:t>
                      </a:r>
                      <a:endParaRPr kumimoji="0" lang="es-MX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“La marioneta”</a:t>
                      </a:r>
                      <a:endParaRPr kumimoji="0" lang="es-MX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/>
              <a:t>Teorías sobre el liderazgo (Hermann, 1986)</a:t>
            </a:r>
            <a:endParaRPr lang="es-ES"/>
          </a:p>
        </p:txBody>
      </p:sp>
      <p:graphicFrame>
        <p:nvGraphicFramePr>
          <p:cNvPr id="63503" name="Group 15"/>
          <p:cNvGraphicFramePr>
            <a:graphicFrameLocks noGrp="1"/>
          </p:cNvGraphicFramePr>
          <p:nvPr/>
        </p:nvGraphicFramePr>
        <p:xfrm>
          <a:off x="468313" y="1397000"/>
          <a:ext cx="8280400" cy="5127626"/>
        </p:xfrm>
        <a:graphic>
          <a:graphicData uri="http://schemas.openxmlformats.org/drawingml/2006/table">
            <a:tbl>
              <a:tblPr/>
              <a:tblGrid>
                <a:gridCol w="4140200"/>
                <a:gridCol w="4140200"/>
              </a:tblGrid>
              <a:tr h="2563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“Flautista de Hamelin”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Todo gira y se explica en relación a las características y rasgos de personalidad del líder.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Líder usa sus recursos para conducir a los seguidores por el camino que desea.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“La teoría del gran hombre”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Se concibe al líder como una persona con capacidades innatas superiores al resto de la población.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Char char="v"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Físico: más alto, apariencia, edad…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Tx/>
                        <a:buFont typeface="Wingdings" pitchFamily="2" charset="2"/>
                        <a:buChar char="v"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 Psíquicas: dominio, autocontrol, extroversión…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3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“El líder transaccional”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Teorías del intercambio, entre el líder y sus seguidores, de la cual ambas partes obtienen beneficios.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El papel del líder cambia en función de los objetivos que persigue el grupo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“La marioneta”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El líder es visto como alguien a merced del grupo.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El liderazgo depende de los intereses del grupo y se actúa en función y a nombre de éste.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Actividad: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 los siguientes personajes, investiga sobre su forma de ejercer su poder y decide a qué tipo de liderazgo corresponde.</a:t>
            </a:r>
          </a:p>
          <a:p>
            <a:pPr lvl="1"/>
            <a:r>
              <a:rPr lang="es-MX" dirty="0" smtClean="0"/>
              <a:t> Mahatma Gandhi</a:t>
            </a:r>
          </a:p>
          <a:p>
            <a:pPr lvl="1"/>
            <a:r>
              <a:rPr lang="es-MX" dirty="0" smtClean="0"/>
              <a:t>Ernesto “Che” Guevara</a:t>
            </a:r>
          </a:p>
          <a:p>
            <a:pPr lvl="1"/>
            <a:r>
              <a:rPr lang="es-MX" dirty="0" smtClean="0"/>
              <a:t>Subcomandante Marcos</a:t>
            </a:r>
          </a:p>
          <a:p>
            <a:pPr lvl="1"/>
            <a:r>
              <a:rPr lang="es-MX" dirty="0" smtClean="0"/>
              <a:t>Lázaro Cárdenas</a:t>
            </a:r>
          </a:p>
          <a:p>
            <a:pPr lvl="1"/>
            <a:r>
              <a:rPr lang="es-MX" smtClean="0"/>
              <a:t>Lucio Cabañas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39</a:t>
            </a:fld>
            <a:endParaRPr lang="es-MX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4857752" y="785794"/>
            <a:ext cx="360045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i="1" dirty="0"/>
              <a:t>“…el grupo puede imponer su tiranía sobre </a:t>
            </a:r>
            <a:r>
              <a:rPr lang="es-MX" sz="2800" i="1" dirty="0" smtClean="0"/>
              <a:t>nosotros</a:t>
            </a:r>
            <a:r>
              <a:rPr lang="es-MX" sz="2800" i="1" dirty="0"/>
              <a:t>, pero puede también ser nuestro mayor protector.”</a:t>
            </a:r>
          </a:p>
          <a:p>
            <a:pPr algn="r">
              <a:spcBef>
                <a:spcPct val="50000"/>
              </a:spcBef>
            </a:pPr>
            <a:r>
              <a:rPr lang="es-MX" sz="2800" i="1" dirty="0"/>
              <a:t>Jorge Montaño</a:t>
            </a:r>
            <a:endParaRPr lang="es-ES" sz="2800" i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3229" t="11339" r="13061" b="13061"/>
          <a:stretch/>
        </p:blipFill>
        <p:spPr>
          <a:xfrm>
            <a:off x="467544" y="404664"/>
            <a:ext cx="4121697" cy="422738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Referencias y fuentes de información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5715040"/>
          </a:xfrm>
        </p:spPr>
        <p:txBody>
          <a:bodyPr>
            <a:normAutofit fontScale="70000" lnSpcReduction="20000"/>
          </a:bodyPr>
          <a:lstStyle/>
          <a:p>
            <a:r>
              <a:rPr lang="es-ES" dirty="0" err="1" smtClean="0"/>
              <a:t>Anzieu</a:t>
            </a:r>
            <a:r>
              <a:rPr lang="es-ES" dirty="0" smtClean="0"/>
              <a:t>, Didier; Martin, Jacques-Yves ( 2007) La dinámica de los grupos pequeños. España: Biblioteca Nueva.</a:t>
            </a:r>
            <a:endParaRPr lang="es-MX" dirty="0" smtClean="0"/>
          </a:p>
          <a:p>
            <a:r>
              <a:rPr lang="es-ES" dirty="0" smtClean="0"/>
              <a:t>De </a:t>
            </a:r>
            <a:r>
              <a:rPr lang="es-ES" dirty="0" err="1" smtClean="0"/>
              <a:t>Brasi</a:t>
            </a:r>
            <a:r>
              <a:rPr lang="es-ES" dirty="0" smtClean="0"/>
              <a:t>, Marta Susana (2008) Relación tarea-grupo operativo en </a:t>
            </a:r>
            <a:r>
              <a:rPr lang="es-ES" dirty="0" err="1" smtClean="0"/>
              <a:t>Bauleo</a:t>
            </a:r>
            <a:r>
              <a:rPr lang="es-ES" dirty="0" smtClean="0"/>
              <a:t>, Armando y et. al. Propuesta Grupal. México: Plaza y Valdez</a:t>
            </a:r>
            <a:endParaRPr lang="es-MX" dirty="0" smtClean="0"/>
          </a:p>
          <a:p>
            <a:r>
              <a:rPr lang="es-ES" dirty="0" err="1" smtClean="0"/>
              <a:t>Doise</a:t>
            </a:r>
            <a:r>
              <a:rPr lang="es-ES" dirty="0" smtClean="0"/>
              <a:t>, </a:t>
            </a:r>
            <a:r>
              <a:rPr lang="es-ES" dirty="0" err="1" smtClean="0"/>
              <a:t>Willem</a:t>
            </a:r>
            <a:r>
              <a:rPr lang="es-ES" dirty="0" smtClean="0"/>
              <a:t> (2007) Las relaciones entre grupos en </a:t>
            </a:r>
            <a:r>
              <a:rPr lang="es-ES" dirty="0" err="1" smtClean="0"/>
              <a:t>Moscovici</a:t>
            </a:r>
            <a:r>
              <a:rPr lang="es-ES" dirty="0" smtClean="0"/>
              <a:t>, S. Psicología Social I. México: </a:t>
            </a:r>
            <a:r>
              <a:rPr lang="es-ES" dirty="0" err="1" smtClean="0"/>
              <a:t>Paidós</a:t>
            </a:r>
            <a:r>
              <a:rPr lang="es-ES" dirty="0" smtClean="0"/>
              <a:t>.</a:t>
            </a:r>
            <a:endParaRPr lang="es-MX" dirty="0" smtClean="0"/>
          </a:p>
          <a:p>
            <a:r>
              <a:rPr lang="es-MX" dirty="0" smtClean="0"/>
              <a:t>Fernández, Ana María (2005) La invención de significaciones y el campo grupal en Subjetividad y cultura, no. 5. Octubre, México: </a:t>
            </a:r>
            <a:r>
              <a:rPr lang="es-MX" dirty="0" err="1" smtClean="0"/>
              <a:t>UAM</a:t>
            </a:r>
            <a:r>
              <a:rPr lang="es-MX" dirty="0" smtClean="0"/>
              <a:t>.</a:t>
            </a:r>
          </a:p>
          <a:p>
            <a:r>
              <a:rPr lang="es-MX" dirty="0" smtClean="0"/>
              <a:t>Fernández, Ana María (2006) De lo imaginario social a lo imaginario grupal en Tiempo histórico y campo grupal. </a:t>
            </a:r>
            <a:r>
              <a:rPr lang="es-MX" dirty="0" err="1" smtClean="0"/>
              <a:t>Bns.</a:t>
            </a:r>
            <a:r>
              <a:rPr lang="es-MX" dirty="0" smtClean="0"/>
              <a:t> </a:t>
            </a:r>
            <a:r>
              <a:rPr lang="es-MX" dirty="0" err="1" smtClean="0"/>
              <a:t>Ars</a:t>
            </a:r>
            <a:r>
              <a:rPr lang="es-MX" dirty="0" smtClean="0"/>
              <a:t>.: Nueva Visión.</a:t>
            </a:r>
          </a:p>
          <a:p>
            <a:r>
              <a:rPr lang="es-MX" dirty="0" smtClean="0"/>
              <a:t>Fernández, Ana María. (2005) El campo grupal, notas para una genealogía. Argentina: Nueva Visión.</a:t>
            </a:r>
          </a:p>
          <a:p>
            <a:r>
              <a:rPr lang="es-ES" dirty="0" smtClean="0"/>
              <a:t>Montaño, Jorge (2007) Los grupos sociales. México: </a:t>
            </a:r>
            <a:r>
              <a:rPr lang="es-ES" dirty="0" err="1" smtClean="0"/>
              <a:t>ANUIES</a:t>
            </a:r>
            <a:r>
              <a:rPr lang="es-ES" dirty="0" smtClean="0"/>
              <a:t>.</a:t>
            </a:r>
            <a:endParaRPr lang="es-MX" dirty="0" smtClean="0"/>
          </a:p>
          <a:p>
            <a:r>
              <a:rPr lang="es-ES" dirty="0" smtClean="0"/>
              <a:t>Pichón-</a:t>
            </a:r>
            <a:r>
              <a:rPr lang="es-ES" dirty="0" err="1" smtClean="0"/>
              <a:t>Rivière</a:t>
            </a:r>
            <a:r>
              <a:rPr lang="es-ES" dirty="0" smtClean="0"/>
              <a:t>, Enrique (2003) El proceso grupal, del psicoanálisis a la psicología social. </a:t>
            </a:r>
            <a:r>
              <a:rPr lang="es-ES" dirty="0" err="1" smtClean="0"/>
              <a:t>Bns.</a:t>
            </a:r>
            <a:r>
              <a:rPr lang="es-ES" dirty="0" smtClean="0"/>
              <a:t> </a:t>
            </a:r>
            <a:r>
              <a:rPr lang="es-ES" dirty="0" err="1" smtClean="0"/>
              <a:t>Ars</a:t>
            </a:r>
            <a:r>
              <a:rPr lang="es-ES" dirty="0" smtClean="0"/>
              <a:t>.: Nueva Visión.</a:t>
            </a:r>
            <a:endParaRPr lang="es-MX" dirty="0" smtClean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40</a:t>
            </a:fld>
            <a:endParaRPr lang="es-MX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  <a:alpha val="1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Referencias Complementarias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Anzieu</a:t>
            </a:r>
            <a:r>
              <a:rPr lang="es-MX" dirty="0" smtClean="0"/>
              <a:t>, Didier (1998) El grupo y el inconsciente, lo imaginario grupal. España: Biblioteca Nueva.</a:t>
            </a:r>
          </a:p>
          <a:p>
            <a:r>
              <a:rPr lang="es-MX" dirty="0" smtClean="0"/>
              <a:t>Bleger, José (1998) Temas de psicología, entrevista y grupos</a:t>
            </a:r>
            <a:r>
              <a:rPr lang="es-MX" i="1" dirty="0" smtClean="0"/>
              <a:t>.</a:t>
            </a:r>
            <a:r>
              <a:rPr lang="es-MX" dirty="0" smtClean="0"/>
              <a:t> Argentina: Nueva Visión.</a:t>
            </a:r>
          </a:p>
          <a:p>
            <a:r>
              <a:rPr lang="es-MX" dirty="0" err="1" smtClean="0"/>
              <a:t>Mainsonneuve</a:t>
            </a:r>
            <a:r>
              <a:rPr lang="es-MX" dirty="0" smtClean="0"/>
              <a:t>, Jean (1998) La dinámica de los grupos. Argentina: Nueva Visión.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3C31-2F2B-42D1-B51E-3220899ED28B}" type="slidenum">
              <a:rPr lang="es-MX" smtClean="0"/>
              <a:pPr/>
              <a:t>41</a:t>
            </a:fld>
            <a:endParaRPr lang="es-MX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/>
              <a:t>Concepto de Grupo</a:t>
            </a:r>
            <a:endParaRPr lang="es-ES"/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65201"/>
            <a:ext cx="8280400" cy="649287"/>
          </a:xfrm>
        </p:spPr>
        <p:txBody>
          <a:bodyPr>
            <a:normAutofit fontScale="92500" lnSpcReduction="20000"/>
          </a:bodyPr>
          <a:lstStyle/>
          <a:p>
            <a:pPr marL="88900" lvl="2" indent="-42863">
              <a:buNone/>
            </a:pPr>
            <a:r>
              <a:rPr lang="es-MX" dirty="0"/>
              <a:t>En el siguiente esquema llama la atención la significación etimológica del vocablo grupo:</a:t>
            </a:r>
            <a:endParaRPr lang="es-ES" dirty="0"/>
          </a:p>
        </p:txBody>
      </p:sp>
      <p:sp>
        <p:nvSpPr>
          <p:cNvPr id="2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9CBB773-0941-4DB3-A69E-C3F4A8F01ABB}" type="slidenum">
              <a:rPr lang="es-ES"/>
              <a:pPr/>
              <a:t>5</a:t>
            </a:fld>
            <a:endParaRPr lang="es-ES"/>
          </a:p>
        </p:txBody>
      </p:sp>
      <p:sp>
        <p:nvSpPr>
          <p:cNvPr id="118797" name="Text Box 13"/>
          <p:cNvSpPr txBox="1">
            <a:spLocks noChangeArrowheads="1"/>
          </p:cNvSpPr>
          <p:nvPr/>
        </p:nvSpPr>
        <p:spPr bwMode="auto">
          <a:xfrm>
            <a:off x="2843213" y="3721100"/>
            <a:ext cx="252095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 b="1"/>
              <a:t>COHESIÓN</a:t>
            </a:r>
            <a:endParaRPr lang="es-ES" sz="1600" b="1" i="1"/>
          </a:p>
          <a:p>
            <a:pPr algn="ctr">
              <a:spcBef>
                <a:spcPct val="50000"/>
              </a:spcBef>
            </a:pPr>
            <a:r>
              <a:rPr lang="es-MX" sz="1600"/>
              <a:t>Siguiendo a Anzieu el nudo remite al grado de cohesión necesaria entre los miembros del grupo</a:t>
            </a:r>
            <a:endParaRPr lang="es-ES" sz="1600"/>
          </a:p>
        </p:txBody>
      </p:sp>
      <p:sp>
        <p:nvSpPr>
          <p:cNvPr id="118811" name="Text Box 27"/>
          <p:cNvSpPr txBox="1">
            <a:spLocks noChangeArrowheads="1"/>
          </p:cNvSpPr>
          <p:nvPr/>
        </p:nvSpPr>
        <p:spPr bwMode="auto">
          <a:xfrm>
            <a:off x="323850" y="3789363"/>
            <a:ext cx="2520950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 b="1"/>
              <a:t>Círculo</a:t>
            </a:r>
            <a:endParaRPr lang="es-ES" sz="1600" b="1" i="1"/>
          </a:p>
          <a:p>
            <a:pPr algn="ctr">
              <a:spcBef>
                <a:spcPct val="50000"/>
              </a:spcBef>
            </a:pPr>
            <a:r>
              <a:rPr lang="es-MX" sz="1600"/>
              <a:t>Siguiendo a Ibañez, el círculo de iguales, que implica una particular estructuración de los intercambios entre los integrantes: la igualdad jerárquica que democratiza la relación entre los miembros del grupo.</a:t>
            </a:r>
            <a:endParaRPr lang="es-ES" sz="1600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835025" y="1773238"/>
            <a:ext cx="6977063" cy="2043112"/>
            <a:chOff x="526" y="1117"/>
            <a:chExt cx="4395" cy="1287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526" y="1117"/>
              <a:ext cx="4395" cy="1287"/>
              <a:chOff x="526" y="1117"/>
              <a:chExt cx="4395" cy="1287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749" y="1117"/>
                <a:ext cx="4172" cy="212"/>
                <a:chOff x="749" y="1117"/>
                <a:chExt cx="4172" cy="212"/>
              </a:xfrm>
            </p:grpSpPr>
            <p:sp>
              <p:nvSpPr>
                <p:cNvPr id="118788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749" y="1117"/>
                  <a:ext cx="725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MX" sz="1600"/>
                    <a:t>Kruppa</a:t>
                  </a:r>
                  <a:endParaRPr lang="es-ES" sz="1600"/>
                </a:p>
              </p:txBody>
            </p:sp>
            <p:sp>
              <p:nvSpPr>
                <p:cNvPr id="118789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1898" y="1117"/>
                  <a:ext cx="725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MX" sz="1600"/>
                    <a:t>grop</a:t>
                  </a:r>
                  <a:endParaRPr lang="es-ES" sz="1600"/>
                </a:p>
              </p:txBody>
            </p:sp>
            <p:sp>
              <p:nvSpPr>
                <p:cNvPr id="11879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047" y="1117"/>
                  <a:ext cx="725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MX" sz="1600"/>
                    <a:t>groppo</a:t>
                  </a:r>
                  <a:endParaRPr lang="es-ES" sz="1600"/>
                </a:p>
              </p:txBody>
            </p:sp>
            <p:sp>
              <p:nvSpPr>
                <p:cNvPr id="11879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196" y="1117"/>
                  <a:ext cx="725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MX" sz="1600"/>
                    <a:t>GRUPO</a:t>
                  </a:r>
                  <a:endParaRPr lang="es-ES" sz="1600"/>
                </a:p>
              </p:txBody>
            </p:sp>
          </p:grpSp>
          <p:sp>
            <p:nvSpPr>
              <p:cNvPr id="118793" name="Text Box 9"/>
              <p:cNvSpPr txBox="1">
                <a:spLocks noChangeArrowheads="1"/>
              </p:cNvSpPr>
              <p:nvPr/>
            </p:nvSpPr>
            <p:spPr bwMode="auto">
              <a:xfrm>
                <a:off x="526" y="1570"/>
                <a:ext cx="1043" cy="5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MX" sz="1600"/>
                  <a:t>Del aleman: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s-MX" sz="1600" i="1"/>
                  <a:t>Mesa redondeada</a:t>
                </a:r>
                <a:endParaRPr lang="es-ES" sz="1600" i="1"/>
              </a:p>
            </p:txBody>
          </p:sp>
          <p:sp>
            <p:nvSpPr>
              <p:cNvPr id="118794" name="Text Box 10"/>
              <p:cNvSpPr txBox="1">
                <a:spLocks noChangeArrowheads="1"/>
              </p:cNvSpPr>
              <p:nvPr/>
            </p:nvSpPr>
            <p:spPr bwMode="auto">
              <a:xfrm>
                <a:off x="1655" y="1570"/>
                <a:ext cx="953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MX" sz="1600"/>
                  <a:t>Del provenzal: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s-MX" sz="1600" i="1"/>
                  <a:t>Nudo</a:t>
                </a:r>
                <a:endParaRPr lang="es-ES" sz="1600" i="1"/>
              </a:p>
            </p:txBody>
          </p:sp>
          <p:sp>
            <p:nvSpPr>
              <p:cNvPr id="118795" name="Text Box 11"/>
              <p:cNvSpPr txBox="1">
                <a:spLocks noChangeArrowheads="1"/>
              </p:cNvSpPr>
              <p:nvPr/>
            </p:nvSpPr>
            <p:spPr bwMode="auto">
              <a:xfrm>
                <a:off x="2834" y="1570"/>
                <a:ext cx="953" cy="5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MX" sz="1600"/>
                  <a:t>Del italiano: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s-MX" sz="1600" i="1"/>
                  <a:t>Reunión de personas</a:t>
                </a:r>
                <a:endParaRPr lang="es-ES" sz="1600" i="1"/>
              </a:p>
            </p:txBody>
          </p:sp>
          <p:sp>
            <p:nvSpPr>
              <p:cNvPr id="118798" name="Freeform 14"/>
              <p:cNvSpPr>
                <a:spLocks/>
              </p:cNvSpPr>
              <p:nvPr/>
            </p:nvSpPr>
            <p:spPr bwMode="auto">
              <a:xfrm>
                <a:off x="1435" y="1259"/>
                <a:ext cx="439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9" y="10"/>
                  </a:cxn>
                </a:cxnLst>
                <a:rect l="0" t="0" r="r" b="b"/>
                <a:pathLst>
                  <a:path w="439" h="11">
                    <a:moveTo>
                      <a:pt x="0" y="0"/>
                    </a:moveTo>
                    <a:cubicBezTo>
                      <a:pt x="355" y="11"/>
                      <a:pt x="209" y="10"/>
                      <a:pt x="439" y="1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arrow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8799" name="Freeform 15"/>
              <p:cNvSpPr>
                <a:spLocks/>
              </p:cNvSpPr>
              <p:nvPr/>
            </p:nvSpPr>
            <p:spPr bwMode="auto">
              <a:xfrm>
                <a:off x="2441" y="1253"/>
                <a:ext cx="439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9" y="10"/>
                  </a:cxn>
                </a:cxnLst>
                <a:rect l="0" t="0" r="r" b="b"/>
                <a:pathLst>
                  <a:path w="439" h="11">
                    <a:moveTo>
                      <a:pt x="0" y="0"/>
                    </a:moveTo>
                    <a:cubicBezTo>
                      <a:pt x="355" y="11"/>
                      <a:pt x="209" y="10"/>
                      <a:pt x="439" y="1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arrow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8800" name="Freeform 16"/>
              <p:cNvSpPr>
                <a:spLocks/>
              </p:cNvSpPr>
              <p:nvPr/>
            </p:nvSpPr>
            <p:spPr bwMode="auto">
              <a:xfrm>
                <a:off x="3711" y="1253"/>
                <a:ext cx="439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9" y="10"/>
                  </a:cxn>
                </a:cxnLst>
                <a:rect l="0" t="0" r="r" b="b"/>
                <a:pathLst>
                  <a:path w="439" h="11">
                    <a:moveTo>
                      <a:pt x="0" y="0"/>
                    </a:moveTo>
                    <a:cubicBezTo>
                      <a:pt x="355" y="11"/>
                      <a:pt x="209" y="10"/>
                      <a:pt x="439" y="1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arrow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8801" name="Freeform 17"/>
              <p:cNvSpPr>
                <a:spLocks/>
              </p:cNvSpPr>
              <p:nvPr/>
            </p:nvSpPr>
            <p:spPr bwMode="auto">
              <a:xfrm>
                <a:off x="1035" y="1377"/>
                <a:ext cx="19" cy="2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44"/>
                  </a:cxn>
                </a:cxnLst>
                <a:rect l="0" t="0" r="r" b="b"/>
                <a:pathLst>
                  <a:path w="19" h="244">
                    <a:moveTo>
                      <a:pt x="0" y="0"/>
                    </a:moveTo>
                    <a:cubicBezTo>
                      <a:pt x="14" y="81"/>
                      <a:pt x="19" y="162"/>
                      <a:pt x="19" y="24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arrow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8802" name="Freeform 18"/>
              <p:cNvSpPr>
                <a:spLocks/>
              </p:cNvSpPr>
              <p:nvPr/>
            </p:nvSpPr>
            <p:spPr bwMode="auto">
              <a:xfrm>
                <a:off x="2090" y="1379"/>
                <a:ext cx="19" cy="2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44"/>
                  </a:cxn>
                </a:cxnLst>
                <a:rect l="0" t="0" r="r" b="b"/>
                <a:pathLst>
                  <a:path w="19" h="244">
                    <a:moveTo>
                      <a:pt x="0" y="0"/>
                    </a:moveTo>
                    <a:cubicBezTo>
                      <a:pt x="14" y="81"/>
                      <a:pt x="19" y="162"/>
                      <a:pt x="19" y="24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arrow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8803" name="Freeform 19"/>
              <p:cNvSpPr>
                <a:spLocks/>
              </p:cNvSpPr>
              <p:nvPr/>
            </p:nvSpPr>
            <p:spPr bwMode="auto">
              <a:xfrm>
                <a:off x="3315" y="1389"/>
                <a:ext cx="19" cy="2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44"/>
                  </a:cxn>
                </a:cxnLst>
                <a:rect l="0" t="0" r="r" b="b"/>
                <a:pathLst>
                  <a:path w="19" h="244">
                    <a:moveTo>
                      <a:pt x="0" y="0"/>
                    </a:moveTo>
                    <a:cubicBezTo>
                      <a:pt x="14" y="81"/>
                      <a:pt x="19" y="162"/>
                      <a:pt x="19" y="24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arrow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8805" name="Freeform 21"/>
              <p:cNvSpPr>
                <a:spLocks/>
              </p:cNvSpPr>
              <p:nvPr/>
            </p:nvSpPr>
            <p:spPr bwMode="auto">
              <a:xfrm>
                <a:off x="1047" y="2160"/>
                <a:ext cx="19" cy="2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44"/>
                  </a:cxn>
                </a:cxnLst>
                <a:rect l="0" t="0" r="r" b="b"/>
                <a:pathLst>
                  <a:path w="19" h="244">
                    <a:moveTo>
                      <a:pt x="0" y="0"/>
                    </a:moveTo>
                    <a:cubicBezTo>
                      <a:pt x="14" y="81"/>
                      <a:pt x="19" y="162"/>
                      <a:pt x="19" y="24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arrow" w="med" len="med"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  <p:sp>
          <p:nvSpPr>
            <p:cNvPr id="118813" name="Freeform 29"/>
            <p:cNvSpPr>
              <a:spLocks/>
            </p:cNvSpPr>
            <p:nvPr/>
          </p:nvSpPr>
          <p:spPr bwMode="auto">
            <a:xfrm>
              <a:off x="2158" y="2031"/>
              <a:ext cx="263" cy="3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7" y="107"/>
                </a:cxn>
                <a:cxn ang="0">
                  <a:pos x="263" y="322"/>
                </a:cxn>
              </a:cxnLst>
              <a:rect l="0" t="0" r="r" b="b"/>
              <a:pathLst>
                <a:path w="263" h="322">
                  <a:moveTo>
                    <a:pt x="0" y="0"/>
                  </a:moveTo>
                  <a:cubicBezTo>
                    <a:pt x="32" y="48"/>
                    <a:pt x="72" y="73"/>
                    <a:pt x="117" y="107"/>
                  </a:cubicBezTo>
                  <a:cubicBezTo>
                    <a:pt x="156" y="167"/>
                    <a:pt x="263" y="242"/>
                    <a:pt x="263" y="32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839" y="3429000"/>
            <a:ext cx="2986961" cy="2793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329378" cy="769441"/>
          </a:xfrm>
        </p:spPr>
        <p:txBody>
          <a:bodyPr wrap="square"/>
          <a:lstStyle/>
          <a:p>
            <a:r>
              <a:rPr lang="es-MX" dirty="0"/>
              <a:t>Definición de Grupo</a:t>
            </a:r>
            <a:endParaRPr lang="es-ES" dirty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239862"/>
            <a:ext cx="8280400" cy="5761038"/>
          </a:xfrm>
        </p:spPr>
        <p:txBody>
          <a:bodyPr>
            <a:normAutofit/>
          </a:bodyPr>
          <a:lstStyle/>
          <a:p>
            <a:r>
              <a:rPr lang="es-MX" dirty="0"/>
              <a:t>Existen muchas y variadas definiciones de grupo, veamos una, la que </a:t>
            </a:r>
            <a:r>
              <a:rPr lang="es-MX" dirty="0" err="1"/>
              <a:t>Albion</a:t>
            </a:r>
            <a:r>
              <a:rPr lang="es-MX" dirty="0"/>
              <a:t> Small aportó desde la sociología en 1905:</a:t>
            </a:r>
          </a:p>
          <a:p>
            <a:pPr marL="2689225" lvl="1"/>
            <a:r>
              <a:rPr lang="es-MX" dirty="0"/>
              <a:t>“</a:t>
            </a:r>
            <a:r>
              <a:rPr lang="es-MX" i="1" dirty="0"/>
              <a:t>es una designación sociológica conveniente para indicar cualquier número de personas, grande o pequeño entre las cuales se han establecido </a:t>
            </a:r>
            <a:r>
              <a:rPr lang="es-MX" i="1" dirty="0" smtClean="0"/>
              <a:t>tales </a:t>
            </a:r>
            <a:r>
              <a:rPr lang="es-MX" i="1" dirty="0"/>
              <a:t>relaciones que sólo se las puede imaginar como un conjunto</a:t>
            </a:r>
            <a:r>
              <a:rPr lang="es-MX" i="1" dirty="0" smtClean="0"/>
              <a:t>…”</a:t>
            </a:r>
            <a:endParaRPr lang="es-MX" i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F841F39-22C6-47EB-8814-4F6772972B1C}" type="slidenum">
              <a:rPr lang="es-ES"/>
              <a:pPr/>
              <a:t>6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2852936"/>
            <a:ext cx="3110211" cy="3653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908050"/>
            <a:ext cx="8280400" cy="576103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Esta </a:t>
            </a:r>
            <a:r>
              <a:rPr lang="es-MX" sz="3600" dirty="0"/>
              <a:t>concepción del grupo, como muchas otras no toma en cuenta:</a:t>
            </a:r>
          </a:p>
          <a:p>
            <a:pPr lvl="2"/>
            <a:r>
              <a:rPr lang="es-MX" sz="2800" dirty="0"/>
              <a:t>La distinción entre una multitud, una familia, una clase social, un sindicato, una clase, etc., </a:t>
            </a:r>
            <a:r>
              <a:rPr lang="es-MX" sz="2800" u="sng" dirty="0"/>
              <a:t>no establece las diferencias entre los tipos de grupo</a:t>
            </a:r>
            <a:r>
              <a:rPr lang="es-MX" sz="2800" dirty="0"/>
              <a:t>.</a:t>
            </a:r>
          </a:p>
          <a:p>
            <a:pPr lvl="2"/>
            <a:r>
              <a:rPr lang="es-MX" sz="2800" dirty="0"/>
              <a:t>No diferencia entre el tipo de relaciones que pueden establecer los integrantes de un grupo, dependiendo de su tipo.</a:t>
            </a:r>
          </a:p>
          <a:p>
            <a:pPr lvl="2"/>
            <a:r>
              <a:rPr lang="es-MX" sz="2800" dirty="0"/>
              <a:t>El interés común que constituyó al grupo</a:t>
            </a:r>
            <a:r>
              <a:rPr lang="es-MX" sz="2800" dirty="0" smtClean="0"/>
              <a:t>.</a:t>
            </a:r>
            <a:endParaRPr lang="es-MX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F841F39-22C6-47EB-8814-4F6772972B1C}" type="slidenum">
              <a:rPr lang="es-ES"/>
              <a:pPr/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668358"/>
            <a:ext cx="8280400" cy="5761038"/>
          </a:xfrm>
        </p:spPr>
        <p:txBody>
          <a:bodyPr>
            <a:normAutofit/>
          </a:bodyPr>
          <a:lstStyle/>
          <a:p>
            <a:pPr lvl="1"/>
            <a:r>
              <a:rPr lang="es-MX" sz="3200" dirty="0" smtClean="0"/>
              <a:t>De </a:t>
            </a:r>
            <a:r>
              <a:rPr lang="es-MX" sz="3200" dirty="0"/>
              <a:t>lo anterior se desprende que un grupo puede ser varios tipos y dependiendo de ello, sus miembros establecen determinadas relaciones en torno a un fin común.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F841F39-22C6-47EB-8814-4F6772972B1C}" type="slidenum">
              <a:rPr lang="es-ES"/>
              <a:pPr/>
              <a:t>8</a:t>
            </a:fld>
            <a:endParaRPr lang="es-ES"/>
          </a:p>
        </p:txBody>
      </p:sp>
      <p:pic>
        <p:nvPicPr>
          <p:cNvPr id="248834" name="Picture 2" descr="http://cache2.asset-cache.net/xr/91276623.jpg?v=1&amp;c=NewsMaker&amp;k=3&amp;d=8A33AE939F2E01FF6514E254FF9D1FB0FF45CEA7B9722503077360881A1C41CFEC7C5022FB410D56"/>
          <p:cNvPicPr>
            <a:picLocks noChangeAspect="1" noChangeArrowheads="1"/>
          </p:cNvPicPr>
          <p:nvPr/>
        </p:nvPicPr>
        <p:blipFill>
          <a:blip r:embed="rId2"/>
          <a:srcRect t="16593"/>
          <a:stretch>
            <a:fillRect/>
          </a:stretch>
        </p:blipFill>
        <p:spPr bwMode="auto">
          <a:xfrm>
            <a:off x="357158" y="4500570"/>
            <a:ext cx="3238500" cy="1795460"/>
          </a:xfrm>
          <a:prstGeom prst="rect">
            <a:avLst/>
          </a:prstGeom>
          <a:noFill/>
        </p:spPr>
      </p:pic>
      <p:pic>
        <p:nvPicPr>
          <p:cNvPr id="248836" name="Picture 4" descr="http://cache1.asset-cache.net/xr/90205443.jpg?v=1&amp;c=NewsMaker&amp;k=3&amp;d=2E9FE7AA997534C4CAF55EA2C383BD06EA27A22ABEF9126FD193CF78833D9647EC7C5022FB410D56"/>
          <p:cNvPicPr>
            <a:picLocks noChangeAspect="1" noChangeArrowheads="1"/>
          </p:cNvPicPr>
          <p:nvPr/>
        </p:nvPicPr>
        <p:blipFill>
          <a:blip r:embed="rId3"/>
          <a:srcRect t="7080"/>
          <a:stretch>
            <a:fillRect/>
          </a:stretch>
        </p:blipFill>
        <p:spPr bwMode="auto">
          <a:xfrm>
            <a:off x="3643306" y="4857760"/>
            <a:ext cx="3238500" cy="2000240"/>
          </a:xfrm>
          <a:prstGeom prst="rect">
            <a:avLst/>
          </a:prstGeom>
          <a:noFill/>
        </p:spPr>
      </p:pic>
      <p:pic>
        <p:nvPicPr>
          <p:cNvPr id="248838" name="Picture 6" descr="http://cache3.asset-cache.net/xr/93907475.jpg?v=1&amp;c=NewsMaker&amp;k=3&amp;d=AA1747D0965B1B3D7B1D5EF61A8380EEFB861BB71EC77700A4D7A750995BE3C4EC7C5022FB410D56"/>
          <p:cNvPicPr>
            <a:picLocks noChangeAspect="1" noChangeArrowheads="1"/>
          </p:cNvPicPr>
          <p:nvPr/>
        </p:nvPicPr>
        <p:blipFill>
          <a:blip r:embed="rId4"/>
          <a:srcRect t="11029"/>
          <a:stretch>
            <a:fillRect/>
          </a:stretch>
        </p:blipFill>
        <p:spPr bwMode="auto">
          <a:xfrm>
            <a:off x="6429388" y="3429000"/>
            <a:ext cx="2162175" cy="2881311"/>
          </a:xfrm>
          <a:prstGeom prst="rect">
            <a:avLst/>
          </a:prstGeom>
          <a:noFill/>
        </p:spPr>
      </p:pic>
      <p:pic>
        <p:nvPicPr>
          <p:cNvPr id="248840" name="Picture 8" descr="http://cache4.asset-cache.net/xr/96391203.jpg?v=1&amp;c=NewsMaker&amp;k=3&amp;d=37537F338F336545A62B573BA2ECF6F51252EBEE5B2971487428BBF8AED88404EC7C5022FB410D56"/>
          <p:cNvPicPr>
            <a:picLocks noChangeAspect="1" noChangeArrowheads="1"/>
          </p:cNvPicPr>
          <p:nvPr/>
        </p:nvPicPr>
        <p:blipFill>
          <a:blip r:embed="rId5"/>
          <a:srcRect t="13274"/>
          <a:stretch>
            <a:fillRect/>
          </a:stretch>
        </p:blipFill>
        <p:spPr bwMode="auto">
          <a:xfrm>
            <a:off x="3286116" y="3133738"/>
            <a:ext cx="3238500" cy="1866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677875"/>
            <a:ext cx="8280400" cy="4465637"/>
          </a:xfrm>
        </p:spPr>
        <p:txBody>
          <a:bodyPr>
            <a:noAutofit/>
          </a:bodyPr>
          <a:lstStyle/>
          <a:p>
            <a:r>
              <a:rPr lang="es-MX" dirty="0"/>
              <a:t>De acuerdo con </a:t>
            </a:r>
            <a:r>
              <a:rPr lang="es-MX" dirty="0" err="1"/>
              <a:t>Olmsted</a:t>
            </a:r>
            <a:r>
              <a:rPr lang="es-MX" dirty="0"/>
              <a:t> (1992) </a:t>
            </a:r>
            <a:r>
              <a:rPr lang="es-MX" i="1" dirty="0"/>
              <a:t>“un grupo puede ser definido como una pluralidad de individuos que se hallan en contacto los unos con los otros y que tienen consciencia de un </a:t>
            </a:r>
            <a:r>
              <a:rPr lang="es-MX" dirty="0"/>
              <a:t> fin</a:t>
            </a:r>
            <a:r>
              <a:rPr lang="es-MX" i="1" dirty="0"/>
              <a:t> común, </a:t>
            </a:r>
            <a:r>
              <a:rPr lang="es-MX" dirty="0"/>
              <a:t>así como características que se convierten en lazos significativos para el grupo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F739557-F2B6-4CBE-85FB-849EFDDCB27F}" type="slidenum">
              <a:rPr lang="es-ES"/>
              <a:pPr/>
              <a:t>9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816" y="3684465"/>
            <a:ext cx="4032448" cy="30088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2631</Words>
  <Application>Microsoft Office PowerPoint</Application>
  <PresentationFormat>Presentación en pantalla (4:3)</PresentationFormat>
  <Paragraphs>391</Paragraphs>
  <Slides>41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8" baseType="lpstr">
      <vt:lpstr>Arial</vt:lpstr>
      <vt:lpstr>Arial Narrow</vt:lpstr>
      <vt:lpstr>Calibri</vt:lpstr>
      <vt:lpstr>Century Gothic</vt:lpstr>
      <vt:lpstr>Times New Roman</vt:lpstr>
      <vt:lpstr>Wingdings</vt:lpstr>
      <vt:lpstr>Tema de Office</vt:lpstr>
      <vt:lpstr>Funcionamiento del grupo: el lugar del liderazgo</vt:lpstr>
      <vt:lpstr>Guión explicativo para el empleo de este material.</vt:lpstr>
      <vt:lpstr>Presentación</vt:lpstr>
      <vt:lpstr>Presentación de PowerPoint</vt:lpstr>
      <vt:lpstr>Concepto de Grupo</vt:lpstr>
      <vt:lpstr>Definición de Grupo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Clasificación de los grupos</vt:lpstr>
      <vt:lpstr>Grupos Primarios</vt:lpstr>
      <vt:lpstr>Grupos Secundarios</vt:lpstr>
      <vt:lpstr>Presentación de PowerPoint</vt:lpstr>
      <vt:lpstr>Definiendo el rol</vt:lpstr>
      <vt:lpstr>Roles positivos y negativos</vt:lpstr>
      <vt:lpstr>Presentación de PowerPoint</vt:lpstr>
      <vt:lpstr>Presentación de PowerPoint</vt:lpstr>
      <vt:lpstr>El rol más conocido y codiciado</vt:lpstr>
      <vt:lpstr>El liderazgo en relación al grupo: management</vt:lpstr>
      <vt:lpstr>Los liderazgos democrático, laissez-faire y autoritario</vt:lpstr>
      <vt:lpstr>Categorías para encuadrar el liderazgo</vt:lpstr>
      <vt:lpstr>Categorías para encuadrar el liderazgo</vt:lpstr>
      <vt:lpstr>Factores que intervienen en el liderazgo</vt:lpstr>
      <vt:lpstr>Factores que intervienen en el liderazgo: características del líder</vt:lpstr>
      <vt:lpstr>Factores que intervienen en el liderazgo: características del líder</vt:lpstr>
      <vt:lpstr>Factores que intervienen en el liderazgo: características del líder</vt:lpstr>
      <vt:lpstr>Factores que intervienen en el liderazgo: características del líder</vt:lpstr>
      <vt:lpstr>Factores que intervienen en el liderazgo: características del líder</vt:lpstr>
      <vt:lpstr>Factores que intervienen en el liderazgo: características del líder</vt:lpstr>
      <vt:lpstr>Factores que intervienen en el liderazgo</vt:lpstr>
      <vt:lpstr>Factores que intervienen en el liderazgo</vt:lpstr>
      <vt:lpstr>Teorías sobre el liderazgo (Hermann, 1986)</vt:lpstr>
      <vt:lpstr>Teorías sobre el liderazgo (Hermann, 1986)</vt:lpstr>
      <vt:lpstr>Actividad:</vt:lpstr>
      <vt:lpstr>Referencias y fuentes de información</vt:lpstr>
      <vt:lpstr>Referencias Complementarias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Movimientos Obreros en México</dc:title>
  <dc:creator>anagovi</dc:creator>
  <cp:lastModifiedBy>nina</cp:lastModifiedBy>
  <cp:revision>66</cp:revision>
  <dcterms:created xsi:type="dcterms:W3CDTF">2011-10-31T06:50:27Z</dcterms:created>
  <dcterms:modified xsi:type="dcterms:W3CDTF">2015-10-02T23:14:55Z</dcterms:modified>
</cp:coreProperties>
</file>